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1"/>
  </p:notesMasterIdLst>
  <p:handoutMasterIdLst>
    <p:handoutMasterId r:id="rId52"/>
  </p:handoutMasterIdLst>
  <p:sldIdLst>
    <p:sldId id="414" r:id="rId2"/>
    <p:sldId id="357" r:id="rId3"/>
    <p:sldId id="257" r:id="rId4"/>
    <p:sldId id="604" r:id="rId5"/>
    <p:sldId id="609" r:id="rId6"/>
    <p:sldId id="605" r:id="rId7"/>
    <p:sldId id="629" r:id="rId8"/>
    <p:sldId id="606" r:id="rId9"/>
    <p:sldId id="617" r:id="rId10"/>
    <p:sldId id="646" r:id="rId11"/>
    <p:sldId id="611" r:id="rId12"/>
    <p:sldId id="618" r:id="rId13"/>
    <p:sldId id="619" r:id="rId14"/>
    <p:sldId id="620" r:id="rId15"/>
    <p:sldId id="621" r:id="rId16"/>
    <p:sldId id="625" r:id="rId17"/>
    <p:sldId id="613" r:id="rId18"/>
    <p:sldId id="638" r:id="rId19"/>
    <p:sldId id="639" r:id="rId20"/>
    <p:sldId id="628" r:id="rId21"/>
    <p:sldId id="644" r:id="rId22"/>
    <p:sldId id="624" r:id="rId23"/>
    <p:sldId id="626" r:id="rId24"/>
    <p:sldId id="636" r:id="rId25"/>
    <p:sldId id="623" r:id="rId26"/>
    <p:sldId id="631" r:id="rId27"/>
    <p:sldId id="608" r:id="rId28"/>
    <p:sldId id="648" r:id="rId29"/>
    <p:sldId id="647" r:id="rId30"/>
    <p:sldId id="645" r:id="rId31"/>
    <p:sldId id="649" r:id="rId32"/>
    <p:sldId id="630" r:id="rId33"/>
    <p:sldId id="607" r:id="rId34"/>
    <p:sldId id="641" r:id="rId35"/>
    <p:sldId id="642" r:id="rId36"/>
    <p:sldId id="643" r:id="rId37"/>
    <p:sldId id="632" r:id="rId38"/>
    <p:sldId id="602" r:id="rId39"/>
    <p:sldId id="634" r:id="rId40"/>
    <p:sldId id="640" r:id="rId41"/>
    <p:sldId id="637" r:id="rId42"/>
    <p:sldId id="633" r:id="rId43"/>
    <p:sldId id="518" r:id="rId44"/>
    <p:sldId id="519" r:id="rId45"/>
    <p:sldId id="601" r:id="rId46"/>
    <p:sldId id="615" r:id="rId47"/>
    <p:sldId id="627" r:id="rId48"/>
    <p:sldId id="614" r:id="rId49"/>
    <p:sldId id="616" r:id="rId50"/>
  </p:sldIdLst>
  <p:sldSz cx="12192000" cy="6858000"/>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B3BBC"/>
    <a:srgbClr val="18722D"/>
    <a:srgbClr val="D0D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14" autoAdjust="0"/>
    <p:restoredTop sz="90187" autoAdjust="0"/>
  </p:normalViewPr>
  <p:slideViewPr>
    <p:cSldViewPr>
      <p:cViewPr>
        <p:scale>
          <a:sx n="100" d="100"/>
          <a:sy n="100" d="100"/>
        </p:scale>
        <p:origin x="-328" y="-112"/>
      </p:cViewPr>
      <p:guideLst>
        <p:guide orient="horz" pos="2160"/>
        <p:guide pos="3840"/>
      </p:guideLst>
    </p:cSldViewPr>
  </p:slideViewPr>
  <p:notesTextViewPr>
    <p:cViewPr>
      <p:scale>
        <a:sx n="100" d="100"/>
        <a:sy n="100" d="100"/>
      </p:scale>
      <p:origin x="0" y="0"/>
    </p:cViewPr>
  </p:notesTextViewPr>
  <p:sorterViewPr>
    <p:cViewPr>
      <p:scale>
        <a:sx n="75" d="100"/>
        <a:sy n="75" d="100"/>
      </p:scale>
      <p:origin x="0" y="166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handoutMaster" Target="handoutMasters/handoutMaster1.xml"/><Relationship Id="rId53" Type="http://schemas.openxmlformats.org/officeDocument/2006/relationships/printerSettings" Target="printerSettings/printerSettings1.bin"/><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sz="quarter" idx="1"/>
          </p:nvPr>
        </p:nvSpPr>
        <p:spPr>
          <a:xfrm>
            <a:off x="3976333" y="0"/>
            <a:ext cx="3041968" cy="465296"/>
          </a:xfrm>
          <a:prstGeom prst="rect">
            <a:avLst/>
          </a:prstGeom>
        </p:spPr>
        <p:txBody>
          <a:bodyPr vert="horz" lIns="93287" tIns="46644" rIns="93287" bIns="46644" rtlCol="0"/>
          <a:lstStyle>
            <a:lvl1pPr algn="r">
              <a:defRPr sz="1200"/>
            </a:lvl1pPr>
          </a:lstStyle>
          <a:p>
            <a:fld id="{2849E7B9-D898-43B0-B4B2-69EC92E90E43}" type="datetimeFigureOut">
              <a:rPr lang="en-US" smtClean="0"/>
              <a:pPr/>
              <a:t>6/4/17</a:t>
            </a:fld>
            <a:endParaRPr lang="en-US" dirty="0"/>
          </a:p>
        </p:txBody>
      </p:sp>
      <p:sp>
        <p:nvSpPr>
          <p:cNvPr id="4" name="Footer Placeholder 3"/>
          <p:cNvSpPr>
            <a:spLocks noGrp="1"/>
          </p:cNvSpPr>
          <p:nvPr>
            <p:ph type="ftr" sz="quarter" idx="2"/>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6333" y="8839014"/>
            <a:ext cx="3041968" cy="465296"/>
          </a:xfrm>
          <a:prstGeom prst="rect">
            <a:avLst/>
          </a:prstGeom>
        </p:spPr>
        <p:txBody>
          <a:bodyPr vert="horz" lIns="93287" tIns="46644" rIns="93287" bIns="46644" rtlCol="0" anchor="b"/>
          <a:lstStyle>
            <a:lvl1pPr algn="r">
              <a:defRPr sz="1200"/>
            </a:lvl1pPr>
          </a:lstStyle>
          <a:p>
            <a:fld id="{5E25DA51-128B-458D-B469-824D0575C5EA}" type="slidenum">
              <a:rPr lang="en-US" smtClean="0"/>
              <a:pPr/>
              <a:t>‹#›</a:t>
            </a:fld>
            <a:endParaRPr lang="en-US" dirty="0"/>
          </a:p>
        </p:txBody>
      </p:sp>
    </p:spTree>
    <p:extLst>
      <p:ext uri="{BB962C8B-B14F-4D97-AF65-F5344CB8AC3E}">
        <p14:creationId xmlns:p14="http://schemas.microsoft.com/office/powerpoint/2010/main" val="16820178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idx="1"/>
          </p:nvPr>
        </p:nvSpPr>
        <p:spPr>
          <a:xfrm>
            <a:off x="3976333" y="0"/>
            <a:ext cx="3041968" cy="465296"/>
          </a:xfrm>
          <a:prstGeom prst="rect">
            <a:avLst/>
          </a:prstGeom>
        </p:spPr>
        <p:txBody>
          <a:bodyPr vert="horz" lIns="93287" tIns="46644" rIns="93287" bIns="46644" rtlCol="0"/>
          <a:lstStyle>
            <a:lvl1pPr algn="r">
              <a:defRPr sz="1200"/>
            </a:lvl1pPr>
          </a:lstStyle>
          <a:p>
            <a:fld id="{68BFFF94-97B2-48EC-911E-527AD01EF67A}" type="datetimeFigureOut">
              <a:rPr lang="en-US" smtClean="0"/>
              <a:pPr/>
              <a:t>6/4/17</a:t>
            </a:fld>
            <a:endParaRPr lang="en-US" dirty="0"/>
          </a:p>
        </p:txBody>
      </p:sp>
      <p:sp>
        <p:nvSpPr>
          <p:cNvPr id="4" name="Slide Image Placeholder 3"/>
          <p:cNvSpPr>
            <a:spLocks noGrp="1" noRot="1" noChangeAspect="1"/>
          </p:cNvSpPr>
          <p:nvPr>
            <p:ph type="sldImg" idx="2"/>
          </p:nvPr>
        </p:nvSpPr>
        <p:spPr>
          <a:xfrm>
            <a:off x="409575" y="698500"/>
            <a:ext cx="6200775" cy="3489325"/>
          </a:xfrm>
          <a:prstGeom prst="rect">
            <a:avLst/>
          </a:prstGeom>
          <a:noFill/>
          <a:ln w="12700">
            <a:solidFill>
              <a:prstClr val="black"/>
            </a:solidFill>
          </a:ln>
        </p:spPr>
        <p:txBody>
          <a:bodyPr vert="horz" lIns="93287" tIns="46644" rIns="93287" bIns="46644" rtlCol="0" anchor="ctr"/>
          <a:lstStyle/>
          <a:p>
            <a:endParaRPr lang="en-US" dirty="0"/>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3287" tIns="46644" rIns="93287" bIns="4664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3287" tIns="46644" rIns="93287" bIns="46644" rtlCol="0" anchor="b"/>
          <a:lstStyle>
            <a:lvl1pPr algn="r">
              <a:defRPr sz="1200"/>
            </a:lvl1pPr>
          </a:lstStyle>
          <a:p>
            <a:fld id="{0246C732-F687-4D21-B311-47CCDE8F8EA1}" type="slidenum">
              <a:rPr lang="en-US" smtClean="0"/>
              <a:pPr/>
              <a:t>‹#›</a:t>
            </a:fld>
            <a:endParaRPr lang="en-US" dirty="0"/>
          </a:p>
        </p:txBody>
      </p:sp>
    </p:spTree>
    <p:extLst>
      <p:ext uri="{BB962C8B-B14F-4D97-AF65-F5344CB8AC3E}">
        <p14:creationId xmlns:p14="http://schemas.microsoft.com/office/powerpoint/2010/main" val="2806662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2</a:t>
            </a:fld>
            <a:endParaRPr lang="en-US" dirty="0"/>
          </a:p>
        </p:txBody>
      </p:sp>
    </p:spTree>
    <p:extLst>
      <p:ext uri="{BB962C8B-B14F-4D97-AF65-F5344CB8AC3E}">
        <p14:creationId xmlns:p14="http://schemas.microsoft.com/office/powerpoint/2010/main" val="502402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xfrm>
            <a:off x="409575" y="698500"/>
            <a:ext cx="6200775" cy="3489325"/>
          </a:xfrm>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I have been working with Progress since 1987</a:t>
            </a:r>
          </a:p>
          <a:p>
            <a:endParaRPr lang="en-US" dirty="0"/>
          </a:p>
          <a:p>
            <a:r>
              <a:rPr lang="en-US" dirty="0"/>
              <a:t>… and today I am both President of </a:t>
            </a:r>
            <a:r>
              <a:rPr lang="en-US" dirty="0" err="1"/>
              <a:t>DBAppraise</a:t>
            </a:r>
            <a:r>
              <a:rPr lang="en-US" dirty="0"/>
              <a:t>;</a:t>
            </a:r>
          </a:p>
          <a:p>
            <a:endParaRPr lang="en-US" dirty="0"/>
          </a:p>
          <a:p>
            <a:r>
              <a:rPr lang="en-US" dirty="0"/>
              <a:t>The remote database management service…</a:t>
            </a:r>
          </a:p>
          <a:p>
            <a:endParaRPr lang="en-US" dirty="0"/>
          </a:p>
          <a:p>
            <a:r>
              <a:rPr lang="en-US" dirty="0"/>
              <a:t>where we simplify the job of managing and monitoring the worlds best business applications;</a:t>
            </a:r>
          </a:p>
          <a:p>
            <a:endParaRPr lang="en-US" dirty="0"/>
          </a:p>
          <a:p>
            <a:r>
              <a:rPr lang="en-US" dirty="0"/>
              <a:t>and Vice President of White Star Software;</a:t>
            </a:r>
          </a:p>
          <a:p>
            <a:endParaRPr lang="en-US" dirty="0"/>
          </a:p>
          <a:p>
            <a:r>
              <a:rPr lang="en-US" dirty="0"/>
              <a:t>where we offer </a:t>
            </a:r>
            <a:r>
              <a:rPr lang="en-US" b="1" dirty="0"/>
              <a:t>expert</a:t>
            </a:r>
            <a:r>
              <a:rPr lang="en-US" dirty="0"/>
              <a:t> consulting services covering all aspects of Progress and </a:t>
            </a:r>
            <a:r>
              <a:rPr lang="en-US" dirty="0" err="1"/>
              <a:t>OpenEdge</a:t>
            </a:r>
            <a:r>
              <a:rPr lang="en-US" dirty="0"/>
              <a:t>.</a:t>
            </a:r>
          </a:p>
        </p:txBody>
      </p:sp>
      <p:sp>
        <p:nvSpPr>
          <p:cNvPr id="4" name="Slide Number Placeholder 3"/>
          <p:cNvSpPr>
            <a:spLocks noGrp="1"/>
          </p:cNvSpPr>
          <p:nvPr>
            <p:ph type="sldNum" sz="quarter" idx="5"/>
          </p:nvPr>
        </p:nvSpPr>
        <p:spPr/>
        <p:txBody>
          <a:bodyPr/>
          <a:lstStyle/>
          <a:p>
            <a:pPr>
              <a:defRPr/>
            </a:pPr>
            <a:fld id="{EDB85A48-3AFF-49F6-96A2-49BBDF67B810}" type="slidenum">
              <a:rPr lang="en-US" smtClean="0"/>
              <a:pPr>
                <a:defRPr/>
              </a:pPr>
              <a:t>3</a:t>
            </a:fld>
            <a:endParaRPr lang="en-US" dirty="0"/>
          </a:p>
        </p:txBody>
      </p:sp>
    </p:spTree>
    <p:extLst>
      <p:ext uri="{BB962C8B-B14F-4D97-AF65-F5344CB8AC3E}">
        <p14:creationId xmlns:p14="http://schemas.microsoft.com/office/powerpoint/2010/main" val="2116399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7</a:t>
            </a:fld>
            <a:endParaRPr lang="en-US" dirty="0"/>
          </a:p>
        </p:txBody>
      </p:sp>
    </p:spTree>
    <p:extLst>
      <p:ext uri="{BB962C8B-B14F-4D97-AF65-F5344CB8AC3E}">
        <p14:creationId xmlns:p14="http://schemas.microsoft.com/office/powerpoint/2010/main" val="502402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means “do not flush if already enabled”</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17</a:t>
            </a:fld>
            <a:endParaRPr lang="en-US" dirty="0"/>
          </a:p>
        </p:txBody>
      </p:sp>
    </p:spTree>
    <p:extLst>
      <p:ext uri="{BB962C8B-B14F-4D97-AF65-F5344CB8AC3E}">
        <p14:creationId xmlns:p14="http://schemas.microsoft.com/office/powerpoint/2010/main" val="2923041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Multi statement lines only count the FIRST statement </a:t>
            </a:r>
            <a:r>
              <a:rPr lang="en-US" dirty="0" smtClean="0">
                <a:sym typeface="Wingdings"/>
              </a:rPr>
              <a:t></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24</a:t>
            </a:fld>
            <a:endParaRPr lang="en-US" dirty="0"/>
          </a:p>
        </p:txBody>
      </p:sp>
    </p:spTree>
    <p:extLst>
      <p:ext uri="{BB962C8B-B14F-4D97-AF65-F5344CB8AC3E}">
        <p14:creationId xmlns:p14="http://schemas.microsoft.com/office/powerpoint/2010/main" val="230482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xfrm>
            <a:off x="409575" y="698500"/>
            <a:ext cx="6200775" cy="3489325"/>
          </a:xfrm>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New Roman" charset="0"/>
              </a:rPr>
              <a:t>Note the result for line 16 (the last line shown in prof.out). (The module 0, line 0 line is also curious but it isn't my focus right now.)</a:t>
            </a:r>
            <a:br>
              <a:rPr lang="en-US">
                <a:latin typeface="Times New Roman" charset="0"/>
              </a:rPr>
            </a:br>
            <a:r>
              <a:rPr lang="en-US">
                <a:latin typeface="Times New Roman" charset="0"/>
              </a:rPr>
              <a:t/>
            </a:r>
            <a:br>
              <a:rPr lang="en-US">
                <a:latin typeface="Times New Roman" charset="0"/>
              </a:rPr>
            </a:br>
            <a:r>
              <a:rPr lang="en-US">
                <a:latin typeface="Times New Roman" charset="0"/>
              </a:rPr>
              <a:t>I can assure you that it took much longer the 0.000003 seconds for that code to execute </a:t>
            </a:r>
            <a:br>
              <a:rPr lang="en-US">
                <a:latin typeface="Times New Roman" charset="0"/>
              </a:rPr>
            </a:br>
            <a:r>
              <a:rPr lang="en-US">
                <a:latin typeface="Times New Roman" charset="0"/>
              </a:rPr>
              <a:t/>
            </a:r>
            <a:br>
              <a:rPr lang="en-US">
                <a:latin typeface="Times New Roman" charset="0"/>
              </a:rPr>
            </a:br>
            <a:r>
              <a:rPr lang="en-US">
                <a:latin typeface="Times New Roman" charset="0"/>
              </a:rPr>
              <a:t>It would seem that source lines with multiple statements on them are not correctly accounted for.</a:t>
            </a: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115" eaLnBrk="0" hangingPunct="0">
              <a:defRPr>
                <a:solidFill>
                  <a:schemeClr val="tx1"/>
                </a:solidFill>
                <a:latin typeface="Arial" charset="0"/>
                <a:ea typeface="ＭＳ Ｐゴシック" charset="0"/>
              </a:defRPr>
            </a:lvl1pPr>
            <a:lvl2pPr marL="750825" indent="-288779" defTabSz="932115" eaLnBrk="0" hangingPunct="0">
              <a:defRPr>
                <a:solidFill>
                  <a:schemeClr val="tx1"/>
                </a:solidFill>
                <a:latin typeface="Arial" charset="0"/>
                <a:ea typeface="ＭＳ Ｐゴシック" charset="0"/>
              </a:defRPr>
            </a:lvl2pPr>
            <a:lvl3pPr marL="1155116" indent="-231023" defTabSz="932115" eaLnBrk="0" hangingPunct="0">
              <a:defRPr>
                <a:solidFill>
                  <a:schemeClr val="tx1"/>
                </a:solidFill>
                <a:latin typeface="Arial" charset="0"/>
                <a:ea typeface="ＭＳ Ｐゴシック" charset="0"/>
              </a:defRPr>
            </a:lvl3pPr>
            <a:lvl4pPr marL="1617162" indent="-231023" defTabSz="932115" eaLnBrk="0" hangingPunct="0">
              <a:defRPr>
                <a:solidFill>
                  <a:schemeClr val="tx1"/>
                </a:solidFill>
                <a:latin typeface="Arial" charset="0"/>
                <a:ea typeface="ＭＳ Ｐゴシック" charset="0"/>
              </a:defRPr>
            </a:lvl4pPr>
            <a:lvl5pPr marL="2079208" indent="-231023" defTabSz="932115" eaLnBrk="0" hangingPunct="0">
              <a:defRPr>
                <a:solidFill>
                  <a:schemeClr val="tx1"/>
                </a:solidFill>
                <a:latin typeface="Arial" charset="0"/>
                <a:ea typeface="ＭＳ Ｐゴシック" charset="0"/>
              </a:defRPr>
            </a:lvl5pPr>
            <a:lvl6pPr marL="2541255" indent="-231023" defTabSz="932115" eaLnBrk="0" fontAlgn="base" hangingPunct="0">
              <a:spcBef>
                <a:spcPct val="0"/>
              </a:spcBef>
              <a:spcAft>
                <a:spcPct val="0"/>
              </a:spcAft>
              <a:defRPr>
                <a:solidFill>
                  <a:schemeClr val="tx1"/>
                </a:solidFill>
                <a:latin typeface="Arial" charset="0"/>
                <a:ea typeface="ＭＳ Ｐゴシック" charset="0"/>
              </a:defRPr>
            </a:lvl6pPr>
            <a:lvl7pPr marL="3003301" indent="-231023" defTabSz="932115" eaLnBrk="0" fontAlgn="base" hangingPunct="0">
              <a:spcBef>
                <a:spcPct val="0"/>
              </a:spcBef>
              <a:spcAft>
                <a:spcPct val="0"/>
              </a:spcAft>
              <a:defRPr>
                <a:solidFill>
                  <a:schemeClr val="tx1"/>
                </a:solidFill>
                <a:latin typeface="Arial" charset="0"/>
                <a:ea typeface="ＭＳ Ｐゴシック" charset="0"/>
              </a:defRPr>
            </a:lvl7pPr>
            <a:lvl8pPr marL="3465347" indent="-231023" defTabSz="932115" eaLnBrk="0" fontAlgn="base" hangingPunct="0">
              <a:spcBef>
                <a:spcPct val="0"/>
              </a:spcBef>
              <a:spcAft>
                <a:spcPct val="0"/>
              </a:spcAft>
              <a:defRPr>
                <a:solidFill>
                  <a:schemeClr val="tx1"/>
                </a:solidFill>
                <a:latin typeface="Arial" charset="0"/>
                <a:ea typeface="ＭＳ Ｐゴシック" charset="0"/>
              </a:defRPr>
            </a:lvl8pPr>
            <a:lvl9pPr marL="3927394" indent="-231023" defTabSz="932115"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9587BDEB-A0CB-F044-B942-56CE2F6A4087}" type="slidenum">
              <a:rPr lang="en-US">
                <a:latin typeface="Times New Roman" charset="0"/>
              </a:rPr>
              <a:pPr eaLnBrk="1" hangingPunct="1"/>
              <a:t>25</a:t>
            </a:fld>
            <a:endParaRPr lang="en-US">
              <a:latin typeface="Times New Roman"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26</a:t>
            </a:fld>
            <a:endParaRPr lang="en-US" dirty="0"/>
          </a:p>
        </p:txBody>
      </p:sp>
    </p:spTree>
    <p:extLst>
      <p:ext uri="{BB962C8B-B14F-4D97-AF65-F5344CB8AC3E}">
        <p14:creationId xmlns:p14="http://schemas.microsoft.com/office/powerpoint/2010/main" val="502402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32</a:t>
            </a:fld>
            <a:endParaRPr lang="en-US" dirty="0"/>
          </a:p>
        </p:txBody>
      </p:sp>
    </p:spTree>
    <p:extLst>
      <p:ext uri="{BB962C8B-B14F-4D97-AF65-F5344CB8AC3E}">
        <p14:creationId xmlns:p14="http://schemas.microsoft.com/office/powerpoint/2010/main" val="5024022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Cannot set </a:t>
            </a:r>
            <a:r>
              <a:rPr lang="en-US" sz="1200" kern="1200" dirty="0" err="1" smtClean="0">
                <a:solidFill>
                  <a:schemeClr val="tx1"/>
                </a:solidFill>
                <a:latin typeface="+mn-lt"/>
                <a:ea typeface="+mn-ea"/>
                <a:cs typeface="+mn-cs"/>
              </a:rPr>
              <a:t>Progress.Database.TempTableInfo:ArchiveTableStatistics</a:t>
            </a:r>
            <a:r>
              <a:rPr lang="en-US" sz="1200" kern="1200" dirty="0" smtClean="0">
                <a:solidFill>
                  <a:schemeClr val="tx1"/>
                </a:solidFill>
                <a:latin typeface="+mn-lt"/>
                <a:ea typeface="+mn-ea"/>
                <a:cs typeface="+mn-cs"/>
              </a:rPr>
              <a:t> (15247)  -- you forgot to set </a:t>
            </a:r>
            <a:r>
              <a:rPr lang="mr-IN"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ttrangesize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etc</a:t>
            </a:r>
            <a:r>
              <a:rPr lang="mr-IN" sz="1200" kern="120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34</a:t>
            </a:fld>
            <a:endParaRPr lang="en-US" dirty="0"/>
          </a:p>
        </p:txBody>
      </p:sp>
    </p:spTree>
    <p:extLst>
      <p:ext uri="{BB962C8B-B14F-4D97-AF65-F5344CB8AC3E}">
        <p14:creationId xmlns:p14="http://schemas.microsoft.com/office/powerpoint/2010/main" val="3726341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246C732-F687-4D21-B311-47CCDE8F8EA1}" type="slidenum">
              <a:rPr lang="en-US" smtClean="0"/>
              <a:pPr/>
              <a:t>37</a:t>
            </a:fld>
            <a:endParaRPr lang="en-US" dirty="0"/>
          </a:p>
        </p:txBody>
      </p:sp>
    </p:spTree>
    <p:extLst>
      <p:ext uri="{BB962C8B-B14F-4D97-AF65-F5344CB8AC3E}">
        <p14:creationId xmlns:p14="http://schemas.microsoft.com/office/powerpoint/2010/main" val="502402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xfrm>
            <a:off x="409575" y="698500"/>
            <a:ext cx="6200775" cy="3489325"/>
          </a:xfrm>
          <a:noFill/>
          <a:ln>
            <a:solidFill>
              <a:srgbClr val="000000"/>
            </a:solidFill>
            <a:miter lim="800000"/>
            <a:headEnd/>
            <a:tailEnd/>
          </a:ln>
        </p:spPr>
      </p:sp>
      <p:sp>
        <p:nvSpPr>
          <p:cNvPr id="12083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smtClean="0"/>
              <a:t>And now we have some time for questions…</a:t>
            </a:r>
          </a:p>
        </p:txBody>
      </p:sp>
      <p:sp>
        <p:nvSpPr>
          <p:cNvPr id="4" name="Slide Number Placeholder 3"/>
          <p:cNvSpPr>
            <a:spLocks noGrp="1"/>
          </p:cNvSpPr>
          <p:nvPr>
            <p:ph type="sldNum" sz="quarter" idx="5"/>
          </p:nvPr>
        </p:nvSpPr>
        <p:spPr/>
        <p:txBody>
          <a:bodyPr/>
          <a:lstStyle/>
          <a:p>
            <a:pPr>
              <a:defRPr/>
            </a:pPr>
            <a:fld id="{9122DC46-84AA-49F0-B8FB-33CFD583CB07}" type="slidenum">
              <a:rPr lang="en-US" smtClean="0"/>
              <a:pPr>
                <a:defRPr/>
              </a:pPr>
              <a:t>43</a:t>
            </a:fld>
            <a:endParaRPr lang="en-US" dirty="0"/>
          </a:p>
        </p:txBody>
      </p:sp>
    </p:spTree>
    <p:extLst>
      <p:ext uri="{BB962C8B-B14F-4D97-AF65-F5344CB8AC3E}">
        <p14:creationId xmlns:p14="http://schemas.microsoft.com/office/powerpoint/2010/main" val="517839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xfrm>
            <a:off x="409575" y="698500"/>
            <a:ext cx="6200775" cy="3489325"/>
          </a:xfrm>
          <a:noFill/>
          <a:ln>
            <a:solidFill>
              <a:srgbClr val="000000"/>
            </a:solidFill>
            <a:miter lim="800000"/>
            <a:headEnd/>
            <a:tailEnd/>
          </a:ln>
        </p:spPr>
      </p:sp>
      <p:sp>
        <p:nvSpPr>
          <p:cNvPr id="1218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1AA7FFCB-3543-4500-A429-DE0CA12336C5}" type="slidenum">
              <a:rPr lang="en-US" smtClean="0"/>
              <a:pPr>
                <a:defRPr/>
              </a:pPr>
              <a:t>44</a:t>
            </a:fld>
            <a:endParaRPr lang="en-US" dirty="0"/>
          </a:p>
        </p:txBody>
      </p:sp>
    </p:spTree>
    <p:extLst>
      <p:ext uri="{BB962C8B-B14F-4D97-AF65-F5344CB8AC3E}">
        <p14:creationId xmlns:p14="http://schemas.microsoft.com/office/powerpoint/2010/main" val="17226211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10744200" cy="1143000"/>
          </a:xfrm>
          <a:ln>
            <a:noFill/>
          </a:ln>
        </p:spPr>
        <p:txBody>
          <a:bodyPr/>
          <a:lstStyle>
            <a:lvl1pPr algn="l">
              <a:defRPr>
                <a:solidFill>
                  <a:schemeClr val="accent1">
                    <a:lumMod val="75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9" name="Straight Connector 8"/>
          <p:cNvCxnSpPr/>
          <p:nvPr userDrawn="1"/>
        </p:nvCxnSpPr>
        <p:spPr>
          <a:xfrm>
            <a:off x="228600" y="1524000"/>
            <a:ext cx="11734800"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600205"/>
            <a:ext cx="5765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5"/>
            <a:ext cx="5689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09600" y="6356351"/>
            <a:ext cx="1219200" cy="365125"/>
          </a:xfrm>
          <a:prstGeom prst="rect">
            <a:avLst/>
          </a:prstGeom>
        </p:spPr>
        <p:txBody>
          <a:bodyPr/>
          <a:lstStyle/>
          <a:p>
            <a:fld id="{AE0A0252-BC0F-47B6-B2AF-C40178B96FF1}" type="datetime1">
              <a:rPr lang="en-US" smtClean="0"/>
              <a:pPr/>
              <a:t>6/4/17</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10972800" y="6356351"/>
            <a:ext cx="609600" cy="365125"/>
          </a:xfrm>
          <a:prstGeom prst="rect">
            <a:avLst/>
          </a:prstGeom>
        </p:spPr>
        <p:txBody>
          <a:bodyPr/>
          <a:lstStyle/>
          <a:p>
            <a:fld id="{5657C8AD-9CD5-4FD6-B96A-EC63C8DD4688}" type="slidenum">
              <a:rPr lang="en-US" smtClean="0"/>
              <a:pPr/>
              <a:t>‹#›</a:t>
            </a:fld>
            <a:endParaRPr lang="en-US" dirty="0"/>
          </a:p>
        </p:txBody>
      </p:sp>
    </p:spTree>
    <p:extLst>
      <p:ext uri="{BB962C8B-B14F-4D97-AF65-F5344CB8AC3E}">
        <p14:creationId xmlns:p14="http://schemas.microsoft.com/office/powerpoint/2010/main" val="27199662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eg"/><Relationship Id="rId9"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259"/>
            <a:ext cx="107442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28600" y="1600205"/>
            <a:ext cx="117348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228600" y="6374706"/>
            <a:ext cx="2286000" cy="328414"/>
          </a:xfrm>
          <a:prstGeom prst="rect">
            <a:avLst/>
          </a:prstGeom>
        </p:spPr>
      </p:pic>
      <p:pic>
        <p:nvPicPr>
          <p:cNvPr id="10" name="Picture 9"/>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1087100" y="259459"/>
            <a:ext cx="990600" cy="9906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56" r:id="rId6"/>
  </p:sldLayoutIdLst>
  <p:hf hdr="0" ftr="0" dt="0"/>
  <p:txStyles>
    <p:titleStyle>
      <a:lvl1pPr algn="l" defTabSz="914400" rtl="0" eaLnBrk="1" latinLnBrk="0" hangingPunct="1">
        <a:spcBef>
          <a:spcPct val="0"/>
        </a:spcBef>
        <a:buNone/>
        <a:defRPr sz="4400" kern="1200">
          <a:solidFill>
            <a:schemeClr val="tx2"/>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accent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hub.com/consultingwerk/TableStatistics" TargetMode="External"/><Relationship Id="rId3" Type="http://schemas.openxmlformats.org/officeDocument/2006/relationships/image" Target="../media/image3.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0972800" y="6324604"/>
            <a:ext cx="609600" cy="365125"/>
          </a:xfrm>
          <a:prstGeom prst="rect">
            <a:avLst/>
          </a:prstGeom>
        </p:spPr>
        <p:txBody>
          <a:bodyPr/>
          <a:lstStyle/>
          <a:p>
            <a:fld id="{5657C8AD-9CD5-4FD6-B96A-EC63C8DD4688}" type="slidenum">
              <a:rPr lang="en-US" smtClean="0"/>
              <a:pPr/>
              <a:t>1</a:t>
            </a:fld>
            <a:endParaRPr lang="en-US" dirty="0"/>
          </a:p>
        </p:txBody>
      </p:sp>
      <p:sp>
        <p:nvSpPr>
          <p:cNvPr id="5" name="Title 1"/>
          <p:cNvSpPr txBox="1">
            <a:spLocks/>
          </p:cNvSpPr>
          <p:nvPr/>
        </p:nvSpPr>
        <p:spPr>
          <a:xfrm>
            <a:off x="457200" y="685800"/>
            <a:ext cx="11125200" cy="5257800"/>
          </a:xfrm>
          <a:prstGeom prst="rect">
            <a:avLst/>
          </a:prstGeom>
        </p:spPr>
        <p:txBody>
          <a:bodyPr>
            <a:noAutofit/>
          </a:bodyPr>
          <a:lstStyle/>
          <a:p>
            <a:r>
              <a:rPr lang="en-US" sz="2400" b="1" dirty="0"/>
              <a:t>Embedded Application Performance Instrumentation</a:t>
            </a:r>
          </a:p>
          <a:p>
            <a:r>
              <a:rPr lang="en-US" sz="2000" dirty="0" smtClean="0"/>
              <a:t>(aka Rational Application Performance Investigation Details</a:t>
            </a:r>
            <a:r>
              <a:rPr lang="mr-IN" sz="2000" dirty="0" smtClean="0"/>
              <a:t>…</a:t>
            </a:r>
            <a:r>
              <a:rPr lang="en-US" sz="2000" dirty="0" smtClean="0"/>
              <a:t>)</a:t>
            </a:r>
            <a:endParaRPr lang="en-US" sz="2000" dirty="0"/>
          </a:p>
          <a:p>
            <a:r>
              <a:rPr lang="en-US" dirty="0"/>
              <a:t>Tom Bascom, White Star Software</a:t>
            </a:r>
          </a:p>
          <a:p>
            <a:endParaRPr lang="en-US" b="1" dirty="0" smtClean="0"/>
          </a:p>
          <a:p>
            <a:r>
              <a:rPr lang="en-US" b="1" dirty="0" smtClean="0"/>
              <a:t>Abstract:</a:t>
            </a:r>
            <a:r>
              <a:rPr lang="en-US" dirty="0" smtClean="0"/>
              <a:t> </a:t>
            </a:r>
            <a:r>
              <a:rPr lang="en-US" dirty="0"/>
              <a:t> </a:t>
            </a:r>
            <a:r>
              <a:rPr lang="en-US" dirty="0" smtClean="0"/>
              <a:t>You </a:t>
            </a:r>
            <a:r>
              <a:rPr lang="en-US" dirty="0"/>
              <a:t>can only make an application go faster by improving the parts that are slow. It doesn't help to optimize code that is already fast enough or that is only rarely used.</a:t>
            </a:r>
          </a:p>
          <a:p>
            <a:endParaRPr lang="en-US" dirty="0"/>
          </a:p>
          <a:p>
            <a:r>
              <a:rPr lang="en-US" dirty="0"/>
              <a:t>User table stats, temp table usage stats and the application profiler can all be easily embedded in your application to provide powerful insight into exactly where performance problems are originating.</a:t>
            </a:r>
          </a:p>
          <a:p>
            <a:endParaRPr lang="en-US" dirty="0"/>
          </a:p>
          <a:p>
            <a:r>
              <a:rPr lang="en-US" dirty="0"/>
              <a:t>In this session we will explore these 3 under-utilized </a:t>
            </a:r>
            <a:r>
              <a:rPr lang="en-US" dirty="0" err="1"/>
              <a:t>OpenEdge</a:t>
            </a:r>
            <a:r>
              <a:rPr lang="en-US" dirty="0"/>
              <a:t> features, explain why they are useful and how you can embed them into your own code base to focus your performance improvement activities on code that really is slow rather than wasting time trying to guess which bits aren't as fast as they could be! You will take home simple but powerful code samples that can be easily used with any </a:t>
            </a:r>
            <a:r>
              <a:rPr lang="en-US" dirty="0" err="1"/>
              <a:t>OpenEdge</a:t>
            </a:r>
            <a:r>
              <a:rPr lang="en-US" dirty="0"/>
              <a:t> environment: .NET GUI, </a:t>
            </a:r>
            <a:r>
              <a:rPr lang="en-US" dirty="0" err="1"/>
              <a:t>Webspeed</a:t>
            </a:r>
            <a:r>
              <a:rPr lang="en-US" dirty="0"/>
              <a:t>, App server, PASOE, Character, Batch or anything else!</a:t>
            </a:r>
          </a:p>
          <a:p>
            <a:endParaRPr lang="en-US" dirty="0" smtClean="0"/>
          </a:p>
        </p:txBody>
      </p:sp>
    </p:spTree>
    <p:extLst>
      <p:ext uri="{BB962C8B-B14F-4D97-AF65-F5344CB8AC3E}">
        <p14:creationId xmlns:p14="http://schemas.microsoft.com/office/powerpoint/2010/main" val="177988799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990600"/>
            <a:ext cx="11125200" cy="4495800"/>
          </a:xfrm>
        </p:spPr>
        <p:txBody>
          <a:bodyPr>
            <a:noAutofit/>
          </a:bodyPr>
          <a:lstStyle/>
          <a:p>
            <a:pPr algn="ctr"/>
            <a:r>
              <a:rPr lang="en-US" b="1" dirty="0"/>
              <a:t>Embedded Application Performance Instrumentation</a:t>
            </a:r>
            <a:br>
              <a:rPr lang="en-US" b="1" dirty="0"/>
            </a:br>
            <a:r>
              <a:rPr lang="en-US" b="1" dirty="0" smtClean="0"/>
              <a:t/>
            </a:r>
            <a:br>
              <a:rPr lang="en-US" b="1" dirty="0" smtClean="0"/>
            </a:br>
            <a:r>
              <a:rPr lang="en-US" sz="3200" dirty="0" smtClean="0"/>
              <a:t>aka: </a:t>
            </a:r>
            <a:r>
              <a:rPr lang="en-US" sz="3200" dirty="0"/>
              <a:t>Rational Application Performance Investigation </a:t>
            </a:r>
            <a:r>
              <a:rPr lang="en-US" sz="3200" dirty="0" smtClean="0"/>
              <a:t>Details</a:t>
            </a:r>
            <a:r>
              <a:rPr lang="en-US" sz="3200" dirty="0"/>
              <a:t> </a:t>
            </a:r>
            <a:r>
              <a:rPr lang="en-US" sz="3200" dirty="0" smtClean="0">
                <a:sym typeface="Wingdings"/>
              </a:rPr>
              <a:t></a:t>
            </a:r>
            <a:r>
              <a:rPr lang="en-US" sz="3200" dirty="0"/>
              <a:t/>
            </a:r>
            <a:br>
              <a:rPr lang="en-US" sz="3200" dirty="0"/>
            </a:br>
            <a:r>
              <a:rPr lang="en-US" sz="4000" dirty="0" smtClean="0"/>
              <a:t/>
            </a:r>
            <a:br>
              <a:rPr lang="en-US" sz="4000" dirty="0" smtClean="0"/>
            </a:br>
            <a:r>
              <a:rPr lang="en-US" sz="2800" dirty="0" smtClean="0"/>
              <a:t>Tom </a:t>
            </a:r>
            <a:r>
              <a:rPr lang="en-US" sz="2800" dirty="0"/>
              <a:t>Bascom, White Star </a:t>
            </a:r>
            <a:r>
              <a:rPr lang="en-US" sz="2800" dirty="0" smtClean="0"/>
              <a:t>Software</a:t>
            </a:r>
            <a:br>
              <a:rPr lang="en-US" sz="2800" dirty="0" smtClean="0"/>
            </a:br>
            <a:r>
              <a:rPr lang="en-US" sz="2800" dirty="0" err="1" smtClean="0"/>
              <a:t>tom@wss.com</a:t>
            </a:r>
            <a:endParaRPr lang="en-US" sz="2800" b="1" dirty="0">
              <a:solidFill>
                <a:schemeClr val="accent1"/>
              </a:solidFill>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28600" y="274638"/>
            <a:ext cx="10744200" cy="1143000"/>
          </a:xfrm>
          <a:ln>
            <a:noFill/>
          </a:ln>
        </p:spPr>
        <p:txBody>
          <a:bodyPr/>
          <a:lstStyle/>
          <a:p>
            <a:pPr eaLnBrk="1" hangingPunct="1">
              <a:defRPr/>
            </a:pPr>
            <a:r>
              <a:rPr lang="en-US" dirty="0" smtClean="0"/>
              <a:t>A Few Words about the Speaker</a:t>
            </a:r>
          </a:p>
        </p:txBody>
      </p:sp>
      <p:sp>
        <p:nvSpPr>
          <p:cNvPr id="13315" name="Content Placeholder 2"/>
          <p:cNvSpPr>
            <a:spLocks noGrp="1"/>
          </p:cNvSpPr>
          <p:nvPr>
            <p:ph idx="1"/>
          </p:nvPr>
        </p:nvSpPr>
        <p:spPr>
          <a:xfrm>
            <a:off x="228600" y="1676400"/>
            <a:ext cx="11734800" cy="4724400"/>
          </a:xfrm>
        </p:spPr>
        <p:txBody>
          <a:bodyPr>
            <a:normAutofit/>
          </a:bodyPr>
          <a:lstStyle/>
          <a:p>
            <a:pPr>
              <a:defRPr/>
            </a:pPr>
            <a:r>
              <a:rPr lang="en-US" sz="3600" dirty="0"/>
              <a:t>Tom </a:t>
            </a:r>
            <a:r>
              <a:rPr lang="en-US" sz="3600" dirty="0" smtClean="0"/>
              <a:t>Bascom:  </a:t>
            </a:r>
            <a:r>
              <a:rPr lang="en-US" sz="3600" dirty="0"/>
              <a:t>Progress user &amp; roaming DBA since 1987</a:t>
            </a:r>
          </a:p>
          <a:p>
            <a:pPr eaLnBrk="1" hangingPunct="1">
              <a:defRPr/>
            </a:pPr>
            <a:r>
              <a:rPr lang="en-US" sz="3600" dirty="0" smtClean="0"/>
              <a:t>Partner:  </a:t>
            </a:r>
            <a:r>
              <a:rPr lang="en-US" sz="3600" dirty="0"/>
              <a:t>White Star </a:t>
            </a:r>
            <a:r>
              <a:rPr lang="en-US" sz="3600" dirty="0" smtClean="0"/>
              <a:t>Software &amp; </a:t>
            </a:r>
            <a:r>
              <a:rPr lang="en-US" sz="3600" dirty="0" err="1" smtClean="0"/>
              <a:t>DBAppraise</a:t>
            </a:r>
            <a:r>
              <a:rPr lang="en-US" sz="3600" dirty="0" smtClean="0"/>
              <a:t>, </a:t>
            </a:r>
            <a:r>
              <a:rPr lang="en-US" sz="3600" dirty="0"/>
              <a:t>LLC</a:t>
            </a:r>
          </a:p>
          <a:p>
            <a:pPr lvl="1">
              <a:defRPr/>
            </a:pPr>
            <a:r>
              <a:rPr lang="en-US" dirty="0" smtClean="0"/>
              <a:t>Expert consulting services related to all aspects of Progress and </a:t>
            </a:r>
            <a:r>
              <a:rPr lang="en-US" dirty="0" err="1" smtClean="0"/>
              <a:t>OpenEdge</a:t>
            </a:r>
            <a:r>
              <a:rPr lang="en-US" dirty="0" smtClean="0"/>
              <a:t>.</a:t>
            </a:r>
          </a:p>
          <a:p>
            <a:pPr lvl="1">
              <a:defRPr/>
            </a:pPr>
            <a:r>
              <a:rPr lang="en-US" dirty="0"/>
              <a:t>Remote database management service for </a:t>
            </a:r>
            <a:r>
              <a:rPr lang="en-US" dirty="0" err="1"/>
              <a:t>OpenEdge</a:t>
            </a:r>
            <a:r>
              <a:rPr lang="en-US" dirty="0" smtClean="0"/>
              <a:t>.</a:t>
            </a:r>
          </a:p>
          <a:p>
            <a:pPr lvl="1">
              <a:defRPr/>
            </a:pPr>
            <a:r>
              <a:rPr lang="en-US" dirty="0" smtClean="0"/>
              <a:t>Author of:</a:t>
            </a:r>
            <a:endParaRPr lang="en-US" dirty="0"/>
          </a:p>
          <a:p>
            <a:pPr lvl="1">
              <a:defRPr/>
            </a:pPr>
            <a:r>
              <a:rPr lang="en-US" dirty="0"/>
              <a:t>Simplifying the job of managing and monitoring the world’s best business applications.</a:t>
            </a:r>
          </a:p>
          <a:p>
            <a:pPr lvl="1">
              <a:defRPr/>
            </a:pPr>
            <a:r>
              <a:rPr lang="en-US" b="1" dirty="0" err="1" smtClean="0">
                <a:solidFill>
                  <a:schemeClr val="accent5"/>
                </a:solidFill>
              </a:rPr>
              <a:t>tom@wss.com</a:t>
            </a:r>
            <a:r>
              <a:rPr lang="en-US" b="1" dirty="0" smtClean="0">
                <a:solidFill>
                  <a:schemeClr val="accent5"/>
                </a:solidFill>
              </a:rPr>
              <a:t> </a:t>
            </a:r>
          </a:p>
          <a:p>
            <a:pPr marL="0" indent="0">
              <a:buNone/>
              <a:defRPr/>
            </a:pPr>
            <a:endParaRPr lang="en-US" b="1" dirty="0" smtClean="0">
              <a:solidFill>
                <a:schemeClr val="accent6">
                  <a:lumMod val="75000"/>
                </a:schemeClr>
              </a:solidFill>
            </a:endParaRPr>
          </a:p>
        </p:txBody>
      </p:sp>
      <p:sp>
        <p:nvSpPr>
          <p:cNvPr id="4" name="Slide Number Placeholder 3"/>
          <p:cNvSpPr>
            <a:spLocks noGrp="1"/>
          </p:cNvSpPr>
          <p:nvPr>
            <p:ph type="sldNum" sz="quarter" idx="4294967295"/>
          </p:nvPr>
        </p:nvSpPr>
        <p:spPr>
          <a:xfrm>
            <a:off x="10972800" y="6356355"/>
            <a:ext cx="609600" cy="365125"/>
          </a:xfrm>
          <a:prstGeom prst="rect">
            <a:avLst/>
          </a:prstGeom>
        </p:spPr>
        <p:txBody>
          <a:bodyPr/>
          <a:lstStyle/>
          <a:p>
            <a:fld id="{5657C8AD-9CD5-4FD6-B96A-EC63C8DD4688}" type="slidenum">
              <a:rPr lang="en-US" smtClean="0"/>
              <a:pPr/>
              <a:t>3</a:t>
            </a:fld>
            <a:endParaRPr lang="en-US" dirty="0"/>
          </a:p>
        </p:txBody>
      </p:sp>
      <p:pic>
        <p:nvPicPr>
          <p:cNvPr id="5" name="Picture 4" descr="PROTOP logo_RG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4080737"/>
            <a:ext cx="1752600" cy="41506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t>Why?</a:t>
            </a:r>
          </a:p>
          <a:p>
            <a:r>
              <a:rPr lang="en-US" dirty="0" smtClean="0"/>
              <a:t>The Profiler</a:t>
            </a:r>
          </a:p>
          <a:p>
            <a:r>
              <a:rPr lang="en-US" dirty="0"/>
              <a:t>User Table and Index </a:t>
            </a:r>
            <a:r>
              <a:rPr lang="en-US" dirty="0" smtClean="0"/>
              <a:t>Statistics</a:t>
            </a:r>
          </a:p>
          <a:p>
            <a:r>
              <a:rPr lang="en-US" dirty="0" smtClean="0"/>
              <a:t>Temp Table Statistics</a:t>
            </a:r>
          </a:p>
          <a:p>
            <a:r>
              <a:rPr lang="en-US" dirty="0" smtClean="0"/>
              <a:t>What is This “Embedded” Nonsense?</a:t>
            </a:r>
          </a:p>
        </p:txBody>
      </p:sp>
    </p:spTree>
    <p:extLst>
      <p:ext uri="{BB962C8B-B14F-4D97-AF65-F5344CB8AC3E}">
        <p14:creationId xmlns:p14="http://schemas.microsoft.com/office/powerpoint/2010/main" val="188322213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dirty="0"/>
              <a:t>Why </a:t>
            </a:r>
            <a:r>
              <a:rPr lang="en-US" b="1" dirty="0">
                <a:solidFill>
                  <a:srgbClr val="FF0066"/>
                </a:solidFill>
              </a:rPr>
              <a:t>NOT</a:t>
            </a:r>
            <a:r>
              <a:rPr lang="en-US" dirty="0"/>
              <a:t> </a:t>
            </a:r>
            <a:r>
              <a:rPr lang="en-US" dirty="0" smtClean="0"/>
              <a:t>just use ETIME(</a:t>
            </a:r>
            <a:r>
              <a:rPr lang="en-US" dirty="0"/>
              <a:t>) </a:t>
            </a:r>
            <a:r>
              <a:rPr lang="en-US" dirty="0" smtClean="0"/>
              <a:t>and MESSAGE?</a:t>
            </a:r>
            <a:r>
              <a:rPr lang="en-US" dirty="0"/>
              <a:t>??</a:t>
            </a:r>
          </a:p>
        </p:txBody>
      </p:sp>
      <p:sp>
        <p:nvSpPr>
          <p:cNvPr id="6147" name="Rectangle 3"/>
          <p:cNvSpPr>
            <a:spLocks noGrp="1" noChangeArrowheads="1"/>
          </p:cNvSpPr>
          <p:nvPr>
            <p:ph type="body" idx="1"/>
          </p:nvPr>
        </p:nvSpPr>
        <p:spPr/>
        <p:txBody>
          <a:bodyPr/>
          <a:lstStyle/>
          <a:p>
            <a:r>
              <a:rPr lang="en-US" dirty="0"/>
              <a:t>Non-Repeatable</a:t>
            </a:r>
          </a:p>
          <a:p>
            <a:r>
              <a:rPr lang="en-US" dirty="0"/>
              <a:t>Subject to a host of external factors</a:t>
            </a:r>
          </a:p>
          <a:p>
            <a:pPr lvl="1"/>
            <a:r>
              <a:rPr lang="en-US" dirty="0"/>
              <a:t>CPU speed, disk throughput, </a:t>
            </a:r>
            <a:r>
              <a:rPr lang="en-US" dirty="0" smtClean="0"/>
              <a:t>virtualization, contention from other </a:t>
            </a:r>
            <a:r>
              <a:rPr lang="en-US" dirty="0"/>
              <a:t>user activity, buffer cache efficiency, phase of the moon</a:t>
            </a:r>
          </a:p>
          <a:p>
            <a:r>
              <a:rPr lang="en-US" dirty="0"/>
              <a:t>Granularity is too gross </a:t>
            </a:r>
            <a:r>
              <a:rPr lang="en-US" dirty="0" smtClean="0"/>
              <a:t>(only millisecond timings)</a:t>
            </a:r>
          </a:p>
          <a:p>
            <a:r>
              <a:rPr lang="en-US" dirty="0" smtClean="0"/>
              <a:t>You have to guess the right target code to measure</a:t>
            </a:r>
            <a:endParaRPr lang="en-US" dirty="0"/>
          </a:p>
          <a:p>
            <a:r>
              <a:rPr lang="en-US" dirty="0" smtClean="0"/>
              <a:t>You have to write a lot of custom logging </a:t>
            </a:r>
            <a:r>
              <a:rPr lang="en-US" dirty="0" smtClean="0"/>
              <a:t>code</a:t>
            </a:r>
          </a:p>
          <a:p>
            <a:r>
              <a:rPr lang="en-US" dirty="0" smtClean="0"/>
              <a:t>Coding in your production environment is a </a:t>
            </a:r>
            <a:r>
              <a:rPr lang="en-US" b="1" dirty="0" smtClean="0">
                <a:solidFill>
                  <a:srgbClr val="FF0000"/>
                </a:solidFill>
              </a:rPr>
              <a:t>BAD</a:t>
            </a:r>
            <a:r>
              <a:rPr lang="en-US" dirty="0" smtClean="0"/>
              <a:t> idea</a:t>
            </a:r>
            <a:endParaRPr lang="en-US" dirty="0"/>
          </a:p>
        </p:txBody>
      </p:sp>
    </p:spTree>
    <p:extLst>
      <p:ext uri="{BB962C8B-B14F-4D97-AF65-F5344CB8AC3E}">
        <p14:creationId xmlns:p14="http://schemas.microsoft.com/office/powerpoint/2010/main" val="2722551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a:t>
            </a:r>
            <a:endParaRPr lang="en-US" dirty="0"/>
          </a:p>
        </p:txBody>
      </p:sp>
      <p:sp>
        <p:nvSpPr>
          <p:cNvPr id="4" name="TextBox 3"/>
          <p:cNvSpPr txBox="1"/>
          <p:nvPr/>
        </p:nvSpPr>
        <p:spPr>
          <a:xfrm>
            <a:off x="2895600" y="2971800"/>
            <a:ext cx="6400800" cy="1938992"/>
          </a:xfrm>
          <a:prstGeom prst="rect">
            <a:avLst/>
          </a:prstGeom>
          <a:noFill/>
        </p:spPr>
        <p:txBody>
          <a:bodyPr wrap="square" rtlCol="0">
            <a:spAutoFit/>
          </a:bodyPr>
          <a:lstStyle/>
          <a:p>
            <a:pPr>
              <a:spcBef>
                <a:spcPct val="50000"/>
              </a:spcBef>
            </a:pPr>
            <a:r>
              <a:rPr lang="en-US" sz="2400" b="1" dirty="0">
                <a:solidFill>
                  <a:srgbClr val="2453CA"/>
                </a:solidFill>
              </a:rPr>
              <a:t>The performance enhancement possible with a given improvement is limited by the fraction of the execution time that the improved feature is used.</a:t>
            </a:r>
          </a:p>
          <a:p>
            <a:pPr algn="r"/>
            <a:r>
              <a:rPr lang="en-US" sz="2400" dirty="0"/>
              <a:t> -- Amdahl</a:t>
            </a:r>
            <a:r>
              <a:rPr lang="ja-JP" altLang="en-US" sz="2400" dirty="0"/>
              <a:t>’</a:t>
            </a:r>
            <a:r>
              <a:rPr lang="en-US" sz="2400" dirty="0"/>
              <a:t>s </a:t>
            </a:r>
            <a:r>
              <a:rPr lang="en-US" sz="2400" dirty="0" smtClean="0"/>
              <a:t>Law</a:t>
            </a:r>
            <a:endParaRPr lang="en-US" sz="2400" dirty="0"/>
          </a:p>
        </p:txBody>
      </p:sp>
      <p:sp>
        <p:nvSpPr>
          <p:cNvPr id="5" name="TextBox 4"/>
          <p:cNvSpPr txBox="1"/>
          <p:nvPr/>
        </p:nvSpPr>
        <p:spPr>
          <a:xfrm>
            <a:off x="228600" y="1676400"/>
            <a:ext cx="5867400" cy="1200328"/>
          </a:xfrm>
          <a:prstGeom prst="rect">
            <a:avLst/>
          </a:prstGeom>
          <a:noFill/>
        </p:spPr>
        <p:txBody>
          <a:bodyPr wrap="square" rtlCol="0">
            <a:spAutoFit/>
          </a:bodyPr>
          <a:lstStyle/>
          <a:p>
            <a:r>
              <a:rPr lang="en-US" sz="2400" b="1" dirty="0">
                <a:solidFill>
                  <a:srgbClr val="2453CA"/>
                </a:solidFill>
              </a:rPr>
              <a:t>Target the largest response time component of the most important </a:t>
            </a:r>
            <a:r>
              <a:rPr lang="en-US" sz="2400" b="1" dirty="0">
                <a:solidFill>
                  <a:srgbClr val="FF9900"/>
                </a:solidFill>
              </a:rPr>
              <a:t>Business</a:t>
            </a:r>
            <a:r>
              <a:rPr lang="en-US" sz="2400" b="1" dirty="0">
                <a:solidFill>
                  <a:srgbClr val="2453CA"/>
                </a:solidFill>
              </a:rPr>
              <a:t> process first.</a:t>
            </a:r>
          </a:p>
          <a:p>
            <a:endParaRPr lang="en-US" sz="2400" dirty="0"/>
          </a:p>
        </p:txBody>
      </p:sp>
      <p:sp>
        <p:nvSpPr>
          <p:cNvPr id="7" name="TextBox 6"/>
          <p:cNvSpPr txBox="1"/>
          <p:nvPr/>
        </p:nvSpPr>
        <p:spPr>
          <a:xfrm>
            <a:off x="2667000" y="4114800"/>
            <a:ext cx="5029200" cy="369332"/>
          </a:xfrm>
          <a:prstGeom prst="rect">
            <a:avLst/>
          </a:prstGeom>
          <a:noFill/>
        </p:spPr>
        <p:txBody>
          <a:bodyPr wrap="square" rtlCol="0">
            <a:spAutoFit/>
          </a:bodyPr>
          <a:lstStyle/>
          <a:p>
            <a:endParaRPr lang="en-US" dirty="0"/>
          </a:p>
        </p:txBody>
      </p:sp>
      <p:sp>
        <p:nvSpPr>
          <p:cNvPr id="8" name="TextBox 7"/>
          <p:cNvSpPr txBox="1"/>
          <p:nvPr/>
        </p:nvSpPr>
        <p:spPr>
          <a:xfrm>
            <a:off x="5334000" y="5257800"/>
            <a:ext cx="6629400" cy="1200328"/>
          </a:xfrm>
          <a:prstGeom prst="rect">
            <a:avLst/>
          </a:prstGeom>
          <a:noFill/>
        </p:spPr>
        <p:txBody>
          <a:bodyPr wrap="square" rtlCol="0">
            <a:spAutoFit/>
          </a:bodyPr>
          <a:lstStyle/>
          <a:p>
            <a:r>
              <a:rPr lang="en-US" sz="2400" b="1" dirty="0">
                <a:solidFill>
                  <a:schemeClr val="accent6">
                    <a:lumMod val="75000"/>
                  </a:schemeClr>
                </a:solidFill>
              </a:rPr>
              <a:t>The Ultimate KPI </a:t>
            </a:r>
            <a:r>
              <a:rPr lang="en-US" sz="2400" b="1" dirty="0" smtClean="0">
                <a:solidFill>
                  <a:schemeClr val="accent6">
                    <a:lumMod val="75000"/>
                  </a:schemeClr>
                </a:solidFill>
              </a:rPr>
              <a:t>is </a:t>
            </a:r>
            <a:r>
              <a:rPr lang="en-US" sz="2400" b="1" dirty="0">
                <a:solidFill>
                  <a:schemeClr val="accent6">
                    <a:lumMod val="75000"/>
                  </a:schemeClr>
                </a:solidFill>
              </a:rPr>
              <a:t>User </a:t>
            </a:r>
            <a:r>
              <a:rPr lang="en-US" sz="2400" b="1" dirty="0" smtClean="0">
                <a:solidFill>
                  <a:schemeClr val="accent6">
                    <a:lumMod val="75000"/>
                  </a:schemeClr>
                </a:solidFill>
              </a:rPr>
              <a:t>Experience  </a:t>
            </a:r>
            <a:r>
              <a:rPr lang="en-US" sz="2400" dirty="0">
                <a:latin typeface="Calibri" charset="0"/>
              </a:rPr>
              <a:t>n</a:t>
            </a:r>
            <a:r>
              <a:rPr lang="en-US" sz="2400" dirty="0" smtClean="0">
                <a:latin typeface="Calibri" charset="0"/>
              </a:rPr>
              <a:t>o </a:t>
            </a:r>
            <a:r>
              <a:rPr lang="en-US" sz="2400" dirty="0">
                <a:latin typeface="Calibri" charset="0"/>
              </a:rPr>
              <a:t>amount of charts and graphs showing how well your system </a:t>
            </a:r>
            <a:r>
              <a:rPr lang="en-US" sz="2400" dirty="0" smtClean="0">
                <a:latin typeface="Calibri" charset="0"/>
              </a:rPr>
              <a:t>is performing matter </a:t>
            </a:r>
            <a:r>
              <a:rPr lang="en-US" sz="2400" dirty="0">
                <a:latin typeface="Calibri" charset="0"/>
              </a:rPr>
              <a:t>if the users </a:t>
            </a:r>
            <a:r>
              <a:rPr lang="en-US" sz="2400" dirty="0" smtClean="0">
                <a:latin typeface="Calibri" charset="0"/>
              </a:rPr>
              <a:t>are not </a:t>
            </a:r>
            <a:r>
              <a:rPr lang="en-US" sz="2400" dirty="0">
                <a:latin typeface="Calibri" charset="0"/>
              </a:rPr>
              <a:t>happy</a:t>
            </a:r>
            <a:r>
              <a:rPr lang="en-US" sz="2400" dirty="0" smtClean="0">
                <a:latin typeface="Calibri" charset="0"/>
              </a:rPr>
              <a:t>.</a:t>
            </a:r>
            <a:endParaRPr lang="en-US" sz="2400" dirty="0">
              <a:latin typeface="Calibri" charset="0"/>
            </a:endParaRPr>
          </a:p>
        </p:txBody>
      </p:sp>
    </p:spTree>
    <p:extLst>
      <p:ext uri="{BB962C8B-B14F-4D97-AF65-F5344CB8AC3E}">
        <p14:creationId xmlns:p14="http://schemas.microsoft.com/office/powerpoint/2010/main" val="253807872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47800"/>
            <a:ext cx="11125200" cy="4038600"/>
          </a:xfrm>
        </p:spPr>
        <p:txBody>
          <a:bodyPr>
            <a:noAutofit/>
          </a:bodyPr>
          <a:lstStyle/>
          <a:p>
            <a:pPr algn="ctr"/>
            <a:r>
              <a:rPr lang="en-US" b="1" dirty="0" smtClean="0"/>
              <a:t>The Profiler</a:t>
            </a:r>
            <a:r>
              <a:rPr lang="en-US" b="1" dirty="0"/>
              <a:t/>
            </a:r>
            <a:br>
              <a:rPr lang="en-US" b="1" dirty="0"/>
            </a:br>
            <a:r>
              <a:rPr lang="en-US" b="1" dirty="0" smtClean="0"/>
              <a:t/>
            </a:r>
            <a:br>
              <a:rPr lang="en-US" b="1" dirty="0" smtClean="0"/>
            </a:br>
            <a:endParaRPr lang="en-US" sz="2800" b="1" dirty="0">
              <a:solidFill>
                <a:schemeClr val="accent1"/>
              </a:solidFill>
            </a:endParaRPr>
          </a:p>
        </p:txBody>
      </p:sp>
    </p:spTree>
    <p:extLst>
      <p:ext uri="{BB962C8B-B14F-4D97-AF65-F5344CB8AC3E}">
        <p14:creationId xmlns:p14="http://schemas.microsoft.com/office/powerpoint/2010/main" val="309234144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Profiler</a:t>
            </a:r>
            <a:endParaRPr lang="en-US" dirty="0"/>
          </a:p>
        </p:txBody>
      </p:sp>
      <p:sp>
        <p:nvSpPr>
          <p:cNvPr id="3" name="Content Placeholder 2"/>
          <p:cNvSpPr>
            <a:spLocks noGrp="1"/>
          </p:cNvSpPr>
          <p:nvPr>
            <p:ph idx="1"/>
          </p:nvPr>
        </p:nvSpPr>
        <p:spPr>
          <a:xfrm>
            <a:off x="228600" y="1600205"/>
            <a:ext cx="11734800" cy="4800595"/>
          </a:xfrm>
        </p:spPr>
        <p:txBody>
          <a:bodyPr>
            <a:normAutofit/>
          </a:bodyPr>
          <a:lstStyle/>
          <a:p>
            <a:r>
              <a:rPr lang="en-US" dirty="0"/>
              <a:t>Microsecond timings of actual code execution time!</a:t>
            </a:r>
          </a:p>
          <a:p>
            <a:pPr lvl="1"/>
            <a:r>
              <a:rPr lang="en-US" dirty="0"/>
              <a:t>Does not </a:t>
            </a:r>
            <a:r>
              <a:rPr lang="en-US" dirty="0" smtClean="0"/>
              <a:t>include waiting for IO (disk IO, sockets, UPDATE, PAUSE </a:t>
            </a:r>
            <a:r>
              <a:rPr lang="en-US" dirty="0" err="1" smtClean="0"/>
              <a:t>etc</a:t>
            </a:r>
            <a:r>
              <a:rPr lang="en-US" dirty="0" smtClean="0"/>
              <a:t> statements</a:t>
            </a:r>
            <a:r>
              <a:rPr lang="mr-IN" dirty="0" smtClean="0"/>
              <a:t>…</a:t>
            </a:r>
            <a:r>
              <a:rPr lang="en-US" dirty="0" smtClean="0"/>
              <a:t>)</a:t>
            </a:r>
          </a:p>
          <a:p>
            <a:pPr lvl="1"/>
            <a:r>
              <a:rPr lang="en-US" altLang="ja-JP" dirty="0" smtClean="0"/>
              <a:t>Covers ALL of the code!</a:t>
            </a:r>
            <a:r>
              <a:rPr lang="en-US" dirty="0" smtClean="0">
                <a:latin typeface="Arial"/>
              </a:rPr>
              <a:t> </a:t>
            </a:r>
            <a:endParaRPr lang="en-US" dirty="0"/>
          </a:p>
          <a:p>
            <a:r>
              <a:rPr lang="en-US" dirty="0" smtClean="0"/>
              <a:t>First </a:t>
            </a:r>
            <a:r>
              <a:rPr lang="en-US" dirty="0"/>
              <a:t>introduced with version 8.2 (-</a:t>
            </a:r>
            <a:r>
              <a:rPr lang="en-US" dirty="0" err="1"/>
              <a:t>zprofile</a:t>
            </a:r>
            <a:r>
              <a:rPr lang="en-US" dirty="0" smtClean="0"/>
              <a:t>)</a:t>
            </a:r>
          </a:p>
          <a:p>
            <a:r>
              <a:rPr lang="en-US" dirty="0"/>
              <a:t>Greatly Improved with version 9.0 (profiler: handle</a:t>
            </a:r>
            <a:r>
              <a:rPr lang="en-US" dirty="0" smtClean="0"/>
              <a:t>)</a:t>
            </a:r>
            <a:endParaRPr lang="en-US" dirty="0"/>
          </a:p>
          <a:p>
            <a:r>
              <a:rPr lang="ja-JP" altLang="en-US" dirty="0" smtClean="0">
                <a:latin typeface="Arial"/>
              </a:rPr>
              <a:t>“</a:t>
            </a:r>
            <a:r>
              <a:rPr lang="en-US" dirty="0" smtClean="0"/>
              <a:t>Unsupported” is a myth </a:t>
            </a:r>
            <a:r>
              <a:rPr lang="en-US" dirty="0"/>
              <a:t>(</a:t>
            </a:r>
            <a:r>
              <a:rPr lang="en-US" dirty="0" smtClean="0"/>
              <a:t>“</a:t>
            </a:r>
            <a:r>
              <a:rPr lang="en-US" dirty="0" smtClean="0"/>
              <a:t>lightly documented” is not a </a:t>
            </a:r>
            <a:r>
              <a:rPr lang="en-US" dirty="0" smtClean="0"/>
              <a:t>myth)</a:t>
            </a:r>
            <a:endParaRPr lang="en-US" dirty="0" smtClean="0"/>
          </a:p>
          <a:p>
            <a:pPr lvl="2"/>
            <a:r>
              <a:rPr lang="en-US" dirty="0" smtClean="0"/>
              <a:t>The profiling capability *is* supported, the example GUI tool to evaluate the results was not.  That tool is also completely unnecessary eye candy.</a:t>
            </a:r>
            <a:endParaRPr lang="en-US" dirty="0"/>
          </a:p>
          <a:p>
            <a:endParaRPr lang="en-US" dirty="0"/>
          </a:p>
        </p:txBody>
      </p:sp>
    </p:spTree>
    <p:extLst>
      <p:ext uri="{BB962C8B-B14F-4D97-AF65-F5344CB8AC3E}">
        <p14:creationId xmlns:p14="http://schemas.microsoft.com/office/powerpoint/2010/main" val="407098870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dirty="0" smtClean="0">
                <a:latin typeface="Arial" charset="0"/>
              </a:rPr>
              <a:t>Unsupported Profiling Eye Candy</a:t>
            </a:r>
            <a:endParaRPr lang="en-US" dirty="0">
              <a:latin typeface="Arial" charset="0"/>
            </a:endParaRPr>
          </a:p>
        </p:txBody>
      </p:sp>
      <p:pic>
        <p:nvPicPr>
          <p:cNvPr id="26628" name="Picture 3" descr="profTool.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6000" y="1981200"/>
            <a:ext cx="101854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53679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PDSOE Eye Candy</a:t>
            </a:r>
            <a:endParaRPr lang="en-US" dirty="0"/>
          </a:p>
        </p:txBody>
      </p:sp>
      <p:pic>
        <p:nvPicPr>
          <p:cNvPr id="4" name="Picture 3" descr="profilterpdso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1577194"/>
            <a:ext cx="9448800" cy="4849448"/>
          </a:xfrm>
          <a:prstGeom prst="rect">
            <a:avLst/>
          </a:prstGeom>
        </p:spPr>
      </p:pic>
    </p:spTree>
    <p:extLst>
      <p:ext uri="{BB962C8B-B14F-4D97-AF65-F5344CB8AC3E}">
        <p14:creationId xmlns:p14="http://schemas.microsoft.com/office/powerpoint/2010/main" val="248746648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t>Using the Profiler</a:t>
            </a:r>
          </a:p>
        </p:txBody>
      </p:sp>
      <p:sp>
        <p:nvSpPr>
          <p:cNvPr id="53251" name="Rectangle 3"/>
          <p:cNvSpPr>
            <a:spLocks noGrp="1" noChangeArrowheads="1"/>
          </p:cNvSpPr>
          <p:nvPr>
            <p:ph type="body" idx="1"/>
          </p:nvPr>
        </p:nvSpPr>
        <p:spPr/>
        <p:txBody>
          <a:bodyPr/>
          <a:lstStyle/>
          <a:p>
            <a:pPr>
              <a:lnSpc>
                <a:spcPct val="90000"/>
              </a:lnSpc>
            </a:pPr>
            <a:r>
              <a:rPr lang="en-US" dirty="0"/>
              <a:t>-</a:t>
            </a:r>
            <a:r>
              <a:rPr lang="en-US" dirty="0" smtClean="0"/>
              <a:t>profile startup parameter</a:t>
            </a:r>
            <a:endParaRPr lang="en-US" dirty="0"/>
          </a:p>
          <a:p>
            <a:pPr lvl="1">
              <a:lnSpc>
                <a:spcPct val="90000"/>
              </a:lnSpc>
            </a:pPr>
            <a:r>
              <a:rPr lang="en-US" dirty="0"/>
              <a:t>Non-intrusive</a:t>
            </a:r>
          </a:p>
          <a:p>
            <a:pPr lvl="1">
              <a:lnSpc>
                <a:spcPct val="90000"/>
              </a:lnSpc>
            </a:pPr>
            <a:r>
              <a:rPr lang="en-US" dirty="0"/>
              <a:t>Non-</a:t>
            </a:r>
            <a:r>
              <a:rPr lang="en-US" dirty="0" smtClean="0"/>
              <a:t>selective (all or nothing)</a:t>
            </a:r>
          </a:p>
          <a:p>
            <a:pPr lvl="1">
              <a:lnSpc>
                <a:spcPct val="90000"/>
              </a:lnSpc>
            </a:pPr>
            <a:r>
              <a:rPr lang="en-US" dirty="0" smtClean="0">
                <a:solidFill>
                  <a:srgbClr val="FF0000"/>
                </a:solidFill>
              </a:rPr>
              <a:t>Must end session cleanly</a:t>
            </a:r>
            <a:r>
              <a:rPr lang="en-US" dirty="0" smtClean="0"/>
              <a:t> </a:t>
            </a:r>
            <a:r>
              <a:rPr lang="mr-IN" dirty="0" smtClean="0"/>
              <a:t>–</a:t>
            </a:r>
            <a:r>
              <a:rPr lang="en-US" dirty="0" smtClean="0"/>
              <a:t> no aborts or kills!</a:t>
            </a:r>
            <a:endParaRPr lang="en-US" dirty="0"/>
          </a:p>
          <a:p>
            <a:pPr>
              <a:lnSpc>
                <a:spcPct val="90000"/>
              </a:lnSpc>
            </a:pPr>
            <a:r>
              <a:rPr lang="en-US" dirty="0"/>
              <a:t>profiler: handle</a:t>
            </a:r>
          </a:p>
          <a:p>
            <a:pPr lvl="1">
              <a:lnSpc>
                <a:spcPct val="90000"/>
              </a:lnSpc>
            </a:pPr>
            <a:r>
              <a:rPr lang="en-US" dirty="0" smtClean="0"/>
              <a:t>Selective</a:t>
            </a:r>
          </a:p>
          <a:p>
            <a:pPr lvl="1">
              <a:lnSpc>
                <a:spcPct val="90000"/>
              </a:lnSpc>
            </a:pPr>
            <a:r>
              <a:rPr lang="en-US" dirty="0" smtClean="0"/>
              <a:t>Can turn it on or off at will</a:t>
            </a:r>
          </a:p>
          <a:p>
            <a:pPr lvl="1">
              <a:lnSpc>
                <a:spcPct val="90000"/>
              </a:lnSpc>
            </a:pPr>
            <a:r>
              <a:rPr lang="en-US" dirty="0" smtClean="0"/>
              <a:t>Can flush the data when </a:t>
            </a:r>
            <a:r>
              <a:rPr lang="en-US" b="1" dirty="0" smtClean="0"/>
              <a:t>you</a:t>
            </a:r>
            <a:r>
              <a:rPr lang="en-US" dirty="0" smtClean="0"/>
              <a:t> want to</a:t>
            </a:r>
            <a:endParaRPr lang="en-US" dirty="0"/>
          </a:p>
          <a:p>
            <a:pPr lvl="1">
              <a:lnSpc>
                <a:spcPct val="90000"/>
              </a:lnSpc>
            </a:pPr>
            <a:r>
              <a:rPr lang="en-US" dirty="0"/>
              <a:t>But requires code insertion or </a:t>
            </a:r>
            <a:r>
              <a:rPr lang="en-US" altLang="ja-JP" dirty="0" smtClean="0"/>
              <a:t>tool</a:t>
            </a:r>
            <a:r>
              <a:rPr lang="en-US" dirty="0" smtClean="0"/>
              <a:t>ing of some sort</a:t>
            </a:r>
            <a:endParaRPr lang="en-US" dirty="0"/>
          </a:p>
        </p:txBody>
      </p:sp>
    </p:spTree>
    <p:extLst>
      <p:ext uri="{BB962C8B-B14F-4D97-AF65-F5344CB8AC3E}">
        <p14:creationId xmlns:p14="http://schemas.microsoft.com/office/powerpoint/2010/main" val="32278269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dirty="0">
                <a:latin typeface="Arial" charset="0"/>
              </a:rPr>
              <a:t>Minimal </a:t>
            </a:r>
            <a:r>
              <a:rPr lang="en-US" dirty="0" smtClean="0">
                <a:latin typeface="Arial" charset="0"/>
              </a:rPr>
              <a:t>Embedded Usage</a:t>
            </a:r>
            <a:endParaRPr lang="en-US" dirty="0">
              <a:latin typeface="Arial" charset="0"/>
            </a:endParaRPr>
          </a:p>
        </p:txBody>
      </p:sp>
      <p:sp>
        <p:nvSpPr>
          <p:cNvPr id="24579" name="Content Placeholder 2"/>
          <p:cNvSpPr>
            <a:spLocks noGrp="1"/>
          </p:cNvSpPr>
          <p:nvPr>
            <p:ph idx="1"/>
          </p:nvPr>
        </p:nvSpPr>
        <p:spPr>
          <a:xfrm>
            <a:off x="609600" y="1524000"/>
            <a:ext cx="10972800" cy="4800600"/>
          </a:xfrm>
        </p:spPr>
        <p:txBody>
          <a:bodyPr>
            <a:noAutofit/>
          </a:bodyPr>
          <a:lstStyle/>
          <a:p>
            <a:pPr marL="0" indent="3175">
              <a:buFont typeface="Wingdings" charset="0"/>
              <a:buNone/>
            </a:pPr>
            <a:r>
              <a:rPr lang="en-US" sz="2000" b="1" dirty="0">
                <a:solidFill>
                  <a:schemeClr val="accent4"/>
                </a:solidFill>
                <a:latin typeface="Courier New" charset="0"/>
                <a:cs typeface="Courier New" charset="0"/>
              </a:rPr>
              <a:t>a</a:t>
            </a:r>
            <a:r>
              <a:rPr lang="en-US" sz="2000" b="1" dirty="0" smtClean="0">
                <a:solidFill>
                  <a:schemeClr val="accent4"/>
                </a:solidFill>
                <a:latin typeface="Courier New" charset="0"/>
                <a:cs typeface="Courier New" charset="0"/>
              </a:rPr>
              <a:t>ssign					</a:t>
            </a:r>
            <a:r>
              <a:rPr lang="en-US" sz="2000" b="1" dirty="0">
                <a:solidFill>
                  <a:schemeClr val="accent4"/>
                </a:solidFill>
                <a:latin typeface="Courier New" charset="0"/>
                <a:cs typeface="Courier New" charset="0"/>
              </a:rPr>
              <a:t>/* enable the profiler		*/</a:t>
            </a:r>
            <a:br>
              <a:rPr lang="en-US" sz="2000" b="1" dirty="0">
                <a:solidFill>
                  <a:schemeClr val="accent4"/>
                </a:solidFill>
                <a:latin typeface="Courier New" charset="0"/>
                <a:cs typeface="Courier New" charset="0"/>
              </a:rPr>
            </a:br>
            <a:r>
              <a:rPr lang="en-US" sz="2000" b="1" dirty="0">
                <a:solidFill>
                  <a:schemeClr val="accent4"/>
                </a:solidFill>
                <a:latin typeface="Courier New" charset="0"/>
                <a:cs typeface="Courier New" charset="0"/>
              </a:rPr>
              <a:t>  </a:t>
            </a:r>
            <a:r>
              <a:rPr lang="en-US" sz="2000" b="1" dirty="0" err="1" smtClean="0">
                <a:solidFill>
                  <a:schemeClr val="accent4"/>
                </a:solidFill>
                <a:latin typeface="Courier New" charset="0"/>
                <a:cs typeface="Courier New" charset="0"/>
              </a:rPr>
              <a:t>profiler</a:t>
            </a:r>
            <a:r>
              <a:rPr lang="en-US" sz="2000" b="1" dirty="0" err="1">
                <a:solidFill>
                  <a:schemeClr val="accent4"/>
                </a:solidFill>
                <a:latin typeface="Courier New" charset="0"/>
                <a:cs typeface="Courier New" charset="0"/>
              </a:rPr>
              <a:t>:enabled</a:t>
            </a:r>
            <a:r>
              <a:rPr lang="en-US" sz="2000" b="1" dirty="0">
                <a:solidFill>
                  <a:schemeClr val="accent4"/>
                </a:solidFill>
                <a:latin typeface="Courier New" charset="0"/>
                <a:cs typeface="Courier New" charset="0"/>
              </a:rPr>
              <a:t> = </a:t>
            </a:r>
            <a:r>
              <a:rPr lang="en-US" sz="2000" b="1" dirty="0" smtClean="0">
                <a:solidFill>
                  <a:schemeClr val="accent4"/>
                </a:solidFill>
                <a:latin typeface="Courier New" charset="0"/>
                <a:cs typeface="Courier New" charset="0"/>
              </a:rPr>
              <a:t>yes</a:t>
            </a:r>
            <a:r>
              <a:rPr lang="en-US" sz="2000" b="1" dirty="0">
                <a:solidFill>
                  <a:schemeClr val="accent4"/>
                </a:solidFill>
                <a:latin typeface="Courier New" charset="0"/>
                <a:cs typeface="Courier New" charset="0"/>
              </a:rPr>
              <a:t/>
            </a:r>
            <a:br>
              <a:rPr lang="en-US" sz="2000" b="1" dirty="0">
                <a:solidFill>
                  <a:schemeClr val="accent4"/>
                </a:solidFill>
                <a:latin typeface="Courier New" charset="0"/>
                <a:cs typeface="Courier New" charset="0"/>
              </a:rPr>
            </a:br>
            <a:r>
              <a:rPr lang="en-US" sz="2000" b="1" dirty="0">
                <a:solidFill>
                  <a:schemeClr val="accent4"/>
                </a:solidFill>
                <a:latin typeface="Courier New" charset="0"/>
                <a:cs typeface="Courier New" charset="0"/>
              </a:rPr>
              <a:t>  </a:t>
            </a:r>
            <a:r>
              <a:rPr lang="en-US" sz="2000" b="1" dirty="0" err="1" smtClean="0">
                <a:solidFill>
                  <a:schemeClr val="accent4"/>
                </a:solidFill>
                <a:latin typeface="Courier New" charset="0"/>
                <a:cs typeface="Courier New" charset="0"/>
              </a:rPr>
              <a:t>profiler</a:t>
            </a:r>
            <a:r>
              <a:rPr lang="en-US" sz="2000" b="1" dirty="0" err="1">
                <a:solidFill>
                  <a:schemeClr val="accent4"/>
                </a:solidFill>
                <a:latin typeface="Courier New" charset="0"/>
                <a:cs typeface="Courier New" charset="0"/>
              </a:rPr>
              <a:t>:profiling</a:t>
            </a:r>
            <a:r>
              <a:rPr lang="en-US" sz="2000" b="1" dirty="0">
                <a:solidFill>
                  <a:schemeClr val="accent4"/>
                </a:solidFill>
                <a:latin typeface="Courier New" charset="0"/>
                <a:cs typeface="Courier New" charset="0"/>
              </a:rPr>
              <a:t> = </a:t>
            </a:r>
            <a:r>
              <a:rPr lang="en-US" sz="2000" b="1" dirty="0" smtClean="0">
                <a:solidFill>
                  <a:schemeClr val="accent4"/>
                </a:solidFill>
                <a:latin typeface="Courier New" charset="0"/>
                <a:cs typeface="Courier New" charset="0"/>
              </a:rPr>
              <a:t>yes</a:t>
            </a:r>
          </a:p>
          <a:p>
            <a:pPr marL="0" indent="3175">
              <a:buFont typeface="Wingdings" charset="0"/>
              <a:buNone/>
            </a:pPr>
            <a:r>
              <a:rPr lang="en-US" sz="2000" b="1" dirty="0">
                <a:solidFill>
                  <a:schemeClr val="accent4"/>
                </a:solidFill>
                <a:latin typeface="Courier New" charset="0"/>
                <a:cs typeface="Courier New" charset="0"/>
              </a:rPr>
              <a:t>.</a:t>
            </a:r>
            <a:br>
              <a:rPr lang="en-US" sz="2000" b="1" dirty="0">
                <a:solidFill>
                  <a:schemeClr val="accent4"/>
                </a:solidFill>
                <a:latin typeface="Courier New" charset="0"/>
                <a:cs typeface="Courier New" charset="0"/>
              </a:rPr>
            </a:br>
            <a:r>
              <a:rPr lang="en-US" sz="2000" b="1" dirty="0">
                <a:solidFill>
                  <a:schemeClr val="accent4"/>
                </a:solidFill>
                <a:latin typeface="Courier New" charset="0"/>
                <a:cs typeface="Courier New" charset="0"/>
              </a:rPr>
              <a:t/>
            </a:r>
            <a:br>
              <a:rPr lang="en-US" sz="2000" b="1" dirty="0">
                <a:solidFill>
                  <a:schemeClr val="accent4"/>
                </a:solidFill>
                <a:latin typeface="Courier New" charset="0"/>
                <a:cs typeface="Courier New" charset="0"/>
              </a:rPr>
            </a:br>
            <a:r>
              <a:rPr lang="en-US" sz="2000" b="1" dirty="0">
                <a:solidFill>
                  <a:schemeClr val="accent2"/>
                </a:solidFill>
                <a:latin typeface="Courier New" charset="0"/>
                <a:cs typeface="Courier New" charset="0"/>
              </a:rPr>
              <a:t>do </a:t>
            </a:r>
            <a:r>
              <a:rPr lang="en-US" sz="2000" b="1" dirty="0" err="1">
                <a:solidFill>
                  <a:schemeClr val="accent2"/>
                </a:solidFill>
                <a:latin typeface="Courier New" charset="0"/>
                <a:cs typeface="Courier New" charset="0"/>
              </a:rPr>
              <a:t>i</a:t>
            </a:r>
            <a:r>
              <a:rPr lang="en-US" sz="2000" b="1" dirty="0">
                <a:solidFill>
                  <a:schemeClr val="accent2"/>
                </a:solidFill>
                <a:latin typeface="Courier New" charset="0"/>
                <a:cs typeface="Courier New" charset="0"/>
              </a:rPr>
              <a:t> = 1 to 1000000</a:t>
            </a:r>
            <a:r>
              <a:rPr lang="en-US" sz="2000" b="1" dirty="0" smtClean="0">
                <a:solidFill>
                  <a:schemeClr val="accent2"/>
                </a:solidFill>
                <a:latin typeface="Courier New" charset="0"/>
                <a:cs typeface="Courier New" charset="0"/>
              </a:rPr>
              <a:t>:</a:t>
            </a:r>
            <a:r>
              <a:rPr lang="en-US" sz="2000" b="1" dirty="0">
                <a:solidFill>
                  <a:schemeClr val="accent2"/>
                </a:solidFill>
                <a:latin typeface="Courier New" charset="0"/>
                <a:cs typeface="Courier New" charset="0"/>
              </a:rPr>
              <a:t>	</a:t>
            </a:r>
            <a:r>
              <a:rPr lang="en-US" sz="2000" b="1" dirty="0" smtClean="0">
                <a:solidFill>
                  <a:schemeClr val="accent2"/>
                </a:solidFill>
                <a:latin typeface="Courier New" charset="0"/>
                <a:cs typeface="Courier New" charset="0"/>
              </a:rPr>
              <a:t>		/* some code to be profiled!	*/</a:t>
            </a:r>
            <a:r>
              <a:rPr lang="en-US" sz="2000" b="1" dirty="0">
                <a:solidFill>
                  <a:schemeClr val="accent2"/>
                </a:solidFill>
                <a:latin typeface="Courier New" charset="0"/>
                <a:cs typeface="Courier New" charset="0"/>
              </a:rPr>
              <a:t/>
            </a:r>
            <a:br>
              <a:rPr lang="en-US" sz="2000" b="1" dirty="0">
                <a:solidFill>
                  <a:schemeClr val="accent2"/>
                </a:solidFill>
                <a:latin typeface="Courier New" charset="0"/>
                <a:cs typeface="Courier New" charset="0"/>
              </a:rPr>
            </a:br>
            <a:r>
              <a:rPr lang="en-US" sz="2000" b="1" dirty="0" smtClean="0">
                <a:solidFill>
                  <a:schemeClr val="accent2"/>
                </a:solidFill>
                <a:latin typeface="Courier New" charset="0"/>
                <a:cs typeface="Courier New" charset="0"/>
              </a:rPr>
              <a:t>end</a:t>
            </a:r>
            <a:r>
              <a:rPr lang="en-US" sz="2000" b="1" dirty="0">
                <a:solidFill>
                  <a:schemeClr val="accent2"/>
                </a:solidFill>
                <a:latin typeface="Courier New" charset="0"/>
                <a:cs typeface="Courier New" charset="0"/>
              </a:rPr>
              <a:t>.</a:t>
            </a:r>
            <a:br>
              <a:rPr lang="en-US" sz="2000" b="1" dirty="0">
                <a:solidFill>
                  <a:schemeClr val="accent2"/>
                </a:solidFill>
                <a:latin typeface="Courier New" charset="0"/>
                <a:cs typeface="Courier New" charset="0"/>
              </a:rPr>
            </a:br>
            <a:endParaRPr lang="en-US" sz="2000" b="1" dirty="0">
              <a:solidFill>
                <a:schemeClr val="accent2"/>
              </a:solidFill>
              <a:latin typeface="Courier New" charset="0"/>
              <a:cs typeface="Courier New" charset="0"/>
            </a:endParaRPr>
          </a:p>
          <a:p>
            <a:pPr marL="0" indent="3175">
              <a:buFont typeface="Wingdings" charset="0"/>
              <a:buNone/>
            </a:pPr>
            <a:r>
              <a:rPr lang="en-US" sz="2000" b="1" dirty="0">
                <a:solidFill>
                  <a:srgbClr val="8064A2"/>
                </a:solidFill>
                <a:latin typeface="Courier New" charset="0"/>
                <a:cs typeface="Courier New" charset="0"/>
              </a:rPr>
              <a:t>a</a:t>
            </a:r>
            <a:r>
              <a:rPr lang="en-US" sz="2000" b="1" dirty="0" smtClean="0">
                <a:solidFill>
                  <a:srgbClr val="8064A2"/>
                </a:solidFill>
                <a:latin typeface="Courier New" charset="0"/>
                <a:cs typeface="Courier New" charset="0"/>
              </a:rPr>
              <a:t>ssign					/* disable the profiler		*/</a:t>
            </a:r>
            <a:r>
              <a:rPr lang="en-US" sz="2000" b="1" dirty="0">
                <a:solidFill>
                  <a:srgbClr val="8064A2"/>
                </a:solidFill>
                <a:latin typeface="Courier New" charset="0"/>
                <a:cs typeface="Courier New" charset="0"/>
              </a:rPr>
              <a:t/>
            </a:r>
            <a:br>
              <a:rPr lang="en-US" sz="2000" b="1" dirty="0">
                <a:solidFill>
                  <a:srgbClr val="8064A2"/>
                </a:solidFill>
                <a:latin typeface="Courier New" charset="0"/>
                <a:cs typeface="Courier New" charset="0"/>
              </a:rPr>
            </a:br>
            <a:r>
              <a:rPr lang="en-US" sz="2000" b="1" dirty="0">
                <a:solidFill>
                  <a:srgbClr val="8064A2"/>
                </a:solidFill>
                <a:latin typeface="Courier New" charset="0"/>
                <a:cs typeface="Courier New" charset="0"/>
              </a:rPr>
              <a:t>  </a:t>
            </a:r>
            <a:r>
              <a:rPr lang="en-US" sz="2000" b="1" dirty="0" err="1" smtClean="0">
                <a:solidFill>
                  <a:srgbClr val="8064A2"/>
                </a:solidFill>
                <a:latin typeface="Courier New" charset="0"/>
                <a:cs typeface="Courier New" charset="0"/>
              </a:rPr>
              <a:t>profiler</a:t>
            </a:r>
            <a:r>
              <a:rPr lang="en-US" sz="2000" b="1" dirty="0" err="1">
                <a:solidFill>
                  <a:srgbClr val="8064A2"/>
                </a:solidFill>
                <a:latin typeface="Courier New" charset="0"/>
                <a:cs typeface="Courier New" charset="0"/>
              </a:rPr>
              <a:t>:enabled</a:t>
            </a:r>
            <a:r>
              <a:rPr lang="en-US" sz="2000" b="1" dirty="0">
                <a:solidFill>
                  <a:srgbClr val="8064A2"/>
                </a:solidFill>
                <a:latin typeface="Courier New" charset="0"/>
                <a:cs typeface="Courier New" charset="0"/>
              </a:rPr>
              <a:t> = no</a:t>
            </a:r>
            <a:br>
              <a:rPr lang="en-US" sz="2000" b="1" dirty="0">
                <a:solidFill>
                  <a:srgbClr val="8064A2"/>
                </a:solidFill>
                <a:latin typeface="Courier New" charset="0"/>
                <a:cs typeface="Courier New" charset="0"/>
              </a:rPr>
            </a:br>
            <a:r>
              <a:rPr lang="en-US" sz="2000" b="1" dirty="0">
                <a:solidFill>
                  <a:srgbClr val="8064A2"/>
                </a:solidFill>
                <a:latin typeface="Courier New" charset="0"/>
                <a:cs typeface="Courier New" charset="0"/>
              </a:rPr>
              <a:t>  </a:t>
            </a:r>
            <a:r>
              <a:rPr lang="en-US" sz="2000" b="1" dirty="0" err="1" smtClean="0">
                <a:solidFill>
                  <a:srgbClr val="8064A2"/>
                </a:solidFill>
                <a:latin typeface="Courier New" charset="0"/>
                <a:cs typeface="Courier New" charset="0"/>
              </a:rPr>
              <a:t>profiler</a:t>
            </a:r>
            <a:r>
              <a:rPr lang="en-US" sz="2000" b="1" dirty="0" err="1">
                <a:solidFill>
                  <a:srgbClr val="8064A2"/>
                </a:solidFill>
                <a:latin typeface="Courier New" charset="0"/>
                <a:cs typeface="Courier New" charset="0"/>
              </a:rPr>
              <a:t>:profiling</a:t>
            </a:r>
            <a:r>
              <a:rPr lang="en-US" sz="2000" b="1" dirty="0">
                <a:solidFill>
                  <a:srgbClr val="8064A2"/>
                </a:solidFill>
                <a:latin typeface="Courier New" charset="0"/>
                <a:cs typeface="Courier New" charset="0"/>
              </a:rPr>
              <a:t> = </a:t>
            </a:r>
            <a:r>
              <a:rPr lang="en-US" sz="2000" b="1" dirty="0" smtClean="0">
                <a:solidFill>
                  <a:srgbClr val="8064A2"/>
                </a:solidFill>
                <a:latin typeface="Courier New" charset="0"/>
                <a:cs typeface="Courier New" charset="0"/>
              </a:rPr>
              <a:t>no</a:t>
            </a:r>
          </a:p>
          <a:p>
            <a:pPr marL="0" indent="3175">
              <a:buFont typeface="Wingdings" charset="0"/>
              <a:buNone/>
            </a:pPr>
            <a:r>
              <a:rPr lang="en-US" sz="2000" b="1" dirty="0" smtClean="0">
                <a:solidFill>
                  <a:srgbClr val="8064A2"/>
                </a:solidFill>
                <a:latin typeface="Courier New" charset="0"/>
                <a:cs typeface="Courier New" charset="0"/>
              </a:rPr>
              <a:t>.</a:t>
            </a:r>
            <a:r>
              <a:rPr lang="en-US" sz="2000" b="1" dirty="0">
                <a:solidFill>
                  <a:srgbClr val="8064A2"/>
                </a:solidFill>
                <a:latin typeface="Courier New" charset="0"/>
                <a:cs typeface="Courier New" charset="0"/>
              </a:rPr>
              <a:t/>
            </a:r>
            <a:br>
              <a:rPr lang="en-US" sz="2000" b="1" dirty="0">
                <a:solidFill>
                  <a:srgbClr val="8064A2"/>
                </a:solidFill>
                <a:latin typeface="Courier New" charset="0"/>
                <a:cs typeface="Courier New" charset="0"/>
              </a:rPr>
            </a:br>
            <a:r>
              <a:rPr lang="en-US" sz="2000" b="1" dirty="0">
                <a:solidFill>
                  <a:srgbClr val="8064A2"/>
                </a:solidFill>
                <a:latin typeface="Courier New" charset="0"/>
                <a:cs typeface="Courier New" charset="0"/>
              </a:rPr>
              <a:t/>
            </a:r>
            <a:br>
              <a:rPr lang="en-US" sz="2000" b="1" dirty="0">
                <a:solidFill>
                  <a:srgbClr val="8064A2"/>
                </a:solidFill>
                <a:latin typeface="Courier New" charset="0"/>
                <a:cs typeface="Courier New" charset="0"/>
              </a:rPr>
            </a:br>
            <a:r>
              <a:rPr lang="en-US" sz="2000" b="1" dirty="0" err="1">
                <a:solidFill>
                  <a:srgbClr val="8064A2"/>
                </a:solidFill>
                <a:latin typeface="Courier New" charset="0"/>
                <a:cs typeface="Courier New" charset="0"/>
              </a:rPr>
              <a:t>profiler:write-data</a:t>
            </a:r>
            <a:r>
              <a:rPr lang="en-US" sz="2000" b="1" dirty="0">
                <a:solidFill>
                  <a:srgbClr val="8064A2"/>
                </a:solidFill>
                <a:latin typeface="Courier New" charset="0"/>
                <a:cs typeface="Courier New" charset="0"/>
              </a:rPr>
              <a:t>()</a:t>
            </a:r>
            <a:r>
              <a:rPr lang="en-US" sz="2000" b="1" dirty="0" smtClean="0">
                <a:solidFill>
                  <a:srgbClr val="8064A2"/>
                </a:solidFill>
                <a:latin typeface="Courier New" charset="0"/>
                <a:cs typeface="Courier New" charset="0"/>
              </a:rPr>
              <a:t>.			/* create the output file	*/</a:t>
            </a:r>
            <a:endParaRPr lang="en-US" sz="2000" b="1" dirty="0">
              <a:solidFill>
                <a:srgbClr val="8064A2"/>
              </a:solidFill>
              <a:latin typeface="Courier New" charset="0"/>
              <a:cs typeface="Courier New" charset="0"/>
            </a:endParaRPr>
          </a:p>
        </p:txBody>
      </p:sp>
    </p:spTree>
    <p:extLst>
      <p:ext uri="{BB962C8B-B14F-4D97-AF65-F5344CB8AC3E}">
        <p14:creationId xmlns:p14="http://schemas.microsoft.com/office/powerpoint/2010/main" val="28776753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atin typeface="Arial" charset="0"/>
              </a:rPr>
              <a:t>PROFILER Attributes</a:t>
            </a:r>
          </a:p>
        </p:txBody>
      </p:sp>
      <p:sp>
        <p:nvSpPr>
          <p:cNvPr id="21507" name="Content Placeholder 2"/>
          <p:cNvSpPr>
            <a:spLocks noGrp="1"/>
          </p:cNvSpPr>
          <p:nvPr>
            <p:ph idx="1"/>
          </p:nvPr>
        </p:nvSpPr>
        <p:spPr>
          <a:xfrm>
            <a:off x="609600" y="1719263"/>
            <a:ext cx="11379200" cy="4411662"/>
          </a:xfrm>
        </p:spPr>
        <p:txBody>
          <a:bodyPr/>
          <a:lstStyle/>
          <a:p>
            <a:r>
              <a:rPr lang="en-US" sz="2800">
                <a:latin typeface="Arial" charset="0"/>
              </a:rPr>
              <a:t>DESCRIPTION – optional text describing this session</a:t>
            </a:r>
          </a:p>
          <a:p>
            <a:r>
              <a:rPr lang="en-US" sz="2800">
                <a:latin typeface="Arial" charset="0"/>
              </a:rPr>
              <a:t>LISTINGS – whether or not to create debug listings</a:t>
            </a:r>
          </a:p>
          <a:p>
            <a:r>
              <a:rPr lang="en-US" sz="2800">
                <a:latin typeface="Arial" charset="0"/>
              </a:rPr>
              <a:t>DIRECTORY – where to create debug listings (default to –T)</a:t>
            </a:r>
          </a:p>
          <a:p>
            <a:r>
              <a:rPr lang="en-US" sz="2800">
                <a:latin typeface="Arial" charset="0"/>
              </a:rPr>
              <a:t>FILE-NAME – name of output file (default profile.out)</a:t>
            </a:r>
          </a:p>
          <a:p>
            <a:r>
              <a:rPr lang="en-US" sz="2800">
                <a:latin typeface="Arial" charset="0"/>
              </a:rPr>
              <a:t>ENABLED – yes/no; initializes listings and so forth</a:t>
            </a:r>
          </a:p>
          <a:p>
            <a:r>
              <a:rPr lang="en-US" sz="2800">
                <a:latin typeface="Arial" charset="0"/>
              </a:rPr>
              <a:t>PROFILING – turn profiling on or off</a:t>
            </a:r>
          </a:p>
        </p:txBody>
      </p:sp>
    </p:spTree>
    <p:extLst>
      <p:ext uri="{BB962C8B-B14F-4D97-AF65-F5344CB8AC3E}">
        <p14:creationId xmlns:p14="http://schemas.microsoft.com/office/powerpoint/2010/main" val="30789610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atin typeface="Arial" charset="0"/>
              </a:rPr>
              <a:t>Other PROFILER Attributes</a:t>
            </a:r>
          </a:p>
        </p:txBody>
      </p:sp>
      <p:sp>
        <p:nvSpPr>
          <p:cNvPr id="22531" name="Content Placeholder 2"/>
          <p:cNvSpPr>
            <a:spLocks noGrp="1"/>
          </p:cNvSpPr>
          <p:nvPr>
            <p:ph idx="1"/>
          </p:nvPr>
        </p:nvSpPr>
        <p:spPr>
          <a:xfrm>
            <a:off x="609600" y="1719263"/>
            <a:ext cx="11379200" cy="4411662"/>
          </a:xfrm>
        </p:spPr>
        <p:txBody>
          <a:bodyPr/>
          <a:lstStyle/>
          <a:p>
            <a:r>
              <a:rPr lang="en-US" sz="2800">
                <a:latin typeface="Arial" charset="0"/>
              </a:rPr>
              <a:t>TRACE-FILTER – CSV list of </a:t>
            </a:r>
            <a:r>
              <a:rPr lang="ja-JP" altLang="en-US" sz="2800">
                <a:latin typeface="Arial" charset="0"/>
              </a:rPr>
              <a:t>“</a:t>
            </a:r>
            <a:r>
              <a:rPr lang="en-US" sz="2800" b="1">
                <a:latin typeface="Arial" charset="0"/>
              </a:rPr>
              <a:t>matches</a:t>
            </a:r>
            <a:r>
              <a:rPr lang="ja-JP" altLang="en-US" sz="2800" b="1">
                <a:latin typeface="Arial" charset="0"/>
              </a:rPr>
              <a:t>”</a:t>
            </a:r>
            <a:r>
              <a:rPr lang="en-US" sz="2800">
                <a:latin typeface="Arial" charset="0"/>
              </a:rPr>
              <a:t> criteria for procedure tracing</a:t>
            </a:r>
          </a:p>
          <a:p>
            <a:r>
              <a:rPr lang="en-US" sz="2800">
                <a:latin typeface="Arial" charset="0"/>
              </a:rPr>
              <a:t>TRACING – line level tracing</a:t>
            </a:r>
          </a:p>
          <a:p>
            <a:r>
              <a:rPr lang="en-US" sz="2800">
                <a:latin typeface="Arial" charset="0"/>
              </a:rPr>
              <a:t>COVERAGE - % coverage support</a:t>
            </a:r>
          </a:p>
        </p:txBody>
      </p:sp>
    </p:spTree>
    <p:extLst>
      <p:ext uri="{BB962C8B-B14F-4D97-AF65-F5344CB8AC3E}">
        <p14:creationId xmlns:p14="http://schemas.microsoft.com/office/powerpoint/2010/main" val="22525983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atin typeface="Arial" charset="0"/>
              </a:rPr>
              <a:t>PROFILER Methods</a:t>
            </a:r>
          </a:p>
        </p:txBody>
      </p:sp>
      <p:sp>
        <p:nvSpPr>
          <p:cNvPr id="23555" name="Content Placeholder 2"/>
          <p:cNvSpPr>
            <a:spLocks noGrp="1"/>
          </p:cNvSpPr>
          <p:nvPr>
            <p:ph idx="1"/>
          </p:nvPr>
        </p:nvSpPr>
        <p:spPr/>
        <p:txBody>
          <a:bodyPr/>
          <a:lstStyle/>
          <a:p>
            <a:r>
              <a:rPr lang="en-US" dirty="0">
                <a:latin typeface="Arial" charset="0"/>
              </a:rPr>
              <a:t>Write-Data() – flush accumulated data to output file</a:t>
            </a:r>
            <a:r>
              <a:rPr lang="en-US" dirty="0" smtClean="0">
                <a:latin typeface="Arial" charset="0"/>
              </a:rPr>
              <a:t>.</a:t>
            </a:r>
            <a:endParaRPr lang="en-US" dirty="0">
              <a:latin typeface="Arial" charset="0"/>
            </a:endParaRPr>
          </a:p>
          <a:p>
            <a:r>
              <a:rPr lang="en-US" dirty="0">
                <a:latin typeface="Arial" charset="0"/>
              </a:rPr>
              <a:t>User-Data(char) – write user defined data, such as VST statistics, to the output file.</a:t>
            </a:r>
          </a:p>
        </p:txBody>
      </p:sp>
    </p:spTree>
    <p:extLst>
      <p:ext uri="{BB962C8B-B14F-4D97-AF65-F5344CB8AC3E}">
        <p14:creationId xmlns:p14="http://schemas.microsoft.com/office/powerpoint/2010/main" val="14487550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dirty="0" smtClean="0"/>
              <a:t>Profiling an Entire Session</a:t>
            </a:r>
          </a:p>
        </p:txBody>
      </p:sp>
      <p:sp>
        <p:nvSpPr>
          <p:cNvPr id="31747" name="Content Placeholder 2"/>
          <p:cNvSpPr>
            <a:spLocks noGrp="1"/>
          </p:cNvSpPr>
          <p:nvPr>
            <p:ph idx="1"/>
          </p:nvPr>
        </p:nvSpPr>
        <p:spPr>
          <a:xfrm>
            <a:off x="609600" y="1828800"/>
            <a:ext cx="10972800" cy="4419600"/>
          </a:xfrm>
        </p:spPr>
        <p:txBody>
          <a:bodyPr/>
          <a:lstStyle/>
          <a:p>
            <a:r>
              <a:rPr lang="en-US" dirty="0" smtClean="0"/>
              <a:t>Create file called </a:t>
            </a:r>
            <a:r>
              <a:rPr lang="en-US" dirty="0" err="1" smtClean="0"/>
              <a:t>profiler.cfg</a:t>
            </a:r>
            <a:r>
              <a:rPr lang="en-US" dirty="0" smtClean="0"/>
              <a:t> with 3 lines:</a:t>
            </a:r>
            <a:br>
              <a:rPr lang="en-US" dirty="0" smtClean="0"/>
            </a:br>
            <a:r>
              <a:rPr lang="en-US" sz="2000" dirty="0" smtClean="0">
                <a:latin typeface="Courier New" pitchFamily="49" charset="0"/>
                <a:cs typeface="Courier New" pitchFamily="49" charset="0"/>
              </a:rPr>
              <a:t>	-OUTFILE /</a:t>
            </a:r>
            <a:r>
              <a:rPr lang="en-US" sz="2000" dirty="0" err="1" smtClean="0">
                <a:latin typeface="Courier New" pitchFamily="49" charset="0"/>
                <a:cs typeface="Courier New" pitchFamily="49" charset="0"/>
              </a:rPr>
              <a:t>tmp</a:t>
            </a:r>
            <a:r>
              <a:rPr lang="en-US" sz="2000" dirty="0" smtClean="0">
                <a:latin typeface="Courier New" pitchFamily="49" charset="0"/>
                <a:cs typeface="Courier New" pitchFamily="49" charset="0"/>
              </a:rPr>
              <a:t>/</a:t>
            </a:r>
            <a:r>
              <a:rPr lang="en-US" sz="2000" dirty="0" err="1" smtClean="0">
                <a:latin typeface="Courier New" pitchFamily="49" charset="0"/>
                <a:cs typeface="Courier New" pitchFamily="49" charset="0"/>
              </a:rPr>
              <a:t>profiler.out</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-LISTINGS /</a:t>
            </a:r>
            <a:r>
              <a:rPr lang="en-US" sz="2000" dirty="0" err="1" smtClean="0">
                <a:latin typeface="Courier New" pitchFamily="49" charset="0"/>
                <a:cs typeface="Courier New" pitchFamily="49" charset="0"/>
              </a:rPr>
              <a:t>tmp</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-DESCRIBE </a:t>
            </a:r>
            <a:r>
              <a:rPr lang="en-US" sz="2000" dirty="0" err="1" smtClean="0">
                <a:latin typeface="Courier New" pitchFamily="49" charset="0"/>
                <a:cs typeface="Courier New" pitchFamily="49" charset="0"/>
              </a:rPr>
              <a:t>someDescription</a:t>
            </a:r>
            <a:endParaRPr lang="en-US" sz="2000" dirty="0" smtClean="0">
              <a:latin typeface="Courier New" pitchFamily="49" charset="0"/>
              <a:cs typeface="Courier New" pitchFamily="49" charset="0"/>
            </a:endParaRPr>
          </a:p>
          <a:p>
            <a:r>
              <a:rPr lang="en-US" dirty="0" smtClean="0"/>
              <a:t>Add –profile to session startup:</a:t>
            </a:r>
            <a:br>
              <a:rPr lang="en-US" dirty="0" smtClean="0"/>
            </a:b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mpro</a:t>
            </a: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dbName</a:t>
            </a:r>
            <a:r>
              <a:rPr lang="en-US" sz="2000" dirty="0" smtClean="0">
                <a:latin typeface="Courier New" pitchFamily="49" charset="0"/>
                <a:cs typeface="Courier New" pitchFamily="49" charset="0"/>
              </a:rPr>
              <a:t> –p </a:t>
            </a:r>
            <a:r>
              <a:rPr lang="en-US" sz="2000" dirty="0" err="1" smtClean="0">
                <a:latin typeface="Courier New" pitchFamily="49" charset="0"/>
                <a:cs typeface="Courier New" pitchFamily="49" charset="0"/>
              </a:rPr>
              <a:t>start.p</a:t>
            </a:r>
            <a:r>
              <a:rPr lang="en-US" sz="2000" dirty="0" smtClean="0">
                <a:latin typeface="Courier New" pitchFamily="49" charset="0"/>
                <a:cs typeface="Courier New" pitchFamily="49" charset="0"/>
              </a:rPr>
              <a:t> –profile </a:t>
            </a:r>
            <a:r>
              <a:rPr lang="en-US" sz="2000" dirty="0" err="1" smtClean="0">
                <a:latin typeface="Courier New" pitchFamily="49" charset="0"/>
                <a:cs typeface="Courier New" pitchFamily="49" charset="0"/>
              </a:rPr>
              <a:t>profiler.cfg</a:t>
            </a:r>
            <a:endParaRPr lang="en-US" sz="2000" dirty="0" smtClean="0">
              <a:latin typeface="Courier New" pitchFamily="49" charset="0"/>
              <a:cs typeface="Courier New" pitchFamily="49" charset="0"/>
            </a:endParaRPr>
          </a:p>
          <a:p>
            <a:r>
              <a:rPr lang="en-US" dirty="0" smtClean="0">
                <a:cs typeface="Courier New" pitchFamily="49" charset="0"/>
              </a:rPr>
              <a:t>Run normally.</a:t>
            </a:r>
          </a:p>
          <a:p>
            <a:r>
              <a:rPr lang="en-US" dirty="0" smtClean="0">
                <a:cs typeface="Courier New" pitchFamily="49" charset="0"/>
              </a:rPr>
              <a:t>Terminate </a:t>
            </a:r>
            <a:r>
              <a:rPr lang="en-US" dirty="0" smtClean="0">
                <a:solidFill>
                  <a:srgbClr val="FF0000"/>
                </a:solidFill>
                <a:cs typeface="Courier New" pitchFamily="49" charset="0"/>
              </a:rPr>
              <a:t>cleanly</a:t>
            </a:r>
            <a:r>
              <a:rPr lang="en-US" dirty="0" smtClean="0">
                <a:cs typeface="Courier New" pitchFamily="49" charset="0"/>
              </a:rPr>
              <a:t> &amp; analyze the output.</a:t>
            </a:r>
          </a:p>
          <a:p>
            <a:r>
              <a:rPr lang="en-US" dirty="0" smtClean="0">
                <a:solidFill>
                  <a:srgbClr val="FF0000"/>
                </a:solidFill>
                <a:cs typeface="Courier New" pitchFamily="49" charset="0"/>
              </a:rPr>
              <a:t>Multiple gigabytes of data may be generated very quickly!!!</a:t>
            </a:r>
          </a:p>
        </p:txBody>
      </p:sp>
    </p:spTree>
    <p:extLst>
      <p:ext uri="{BB962C8B-B14F-4D97-AF65-F5344CB8AC3E}">
        <p14:creationId xmlns:p14="http://schemas.microsoft.com/office/powerpoint/2010/main" val="931260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smtClean="0"/>
              <a:t>Profiler Tooling</a:t>
            </a:r>
            <a:endParaRPr lang="en-US" dirty="0"/>
          </a:p>
        </p:txBody>
      </p:sp>
      <p:sp>
        <p:nvSpPr>
          <p:cNvPr id="3" name="TextBox 2"/>
          <p:cNvSpPr txBox="1"/>
          <p:nvPr/>
        </p:nvSpPr>
        <p:spPr>
          <a:xfrm>
            <a:off x="228600" y="1600200"/>
            <a:ext cx="11963400" cy="4708981"/>
          </a:xfrm>
          <a:prstGeom prst="rect">
            <a:avLst/>
          </a:prstGeom>
          <a:noFill/>
        </p:spPr>
        <p:txBody>
          <a:bodyPr wrap="square" rtlCol="0">
            <a:spAutoFit/>
          </a:bodyPr>
          <a:lstStyle/>
          <a:p>
            <a:r>
              <a:rPr lang="en-US" sz="2000" dirty="0" err="1"/>
              <a:t>zprof_on.p</a:t>
            </a:r>
            <a:r>
              <a:rPr lang="en-US" sz="2000" dirty="0"/>
              <a:t>    </a:t>
            </a:r>
            <a:r>
              <a:rPr lang="en-US" sz="2000" dirty="0" smtClean="0"/>
              <a:t>  - </a:t>
            </a:r>
            <a:r>
              <a:rPr lang="en-US" sz="2000" dirty="0"/>
              <a:t>initializes profiling</a:t>
            </a:r>
          </a:p>
          <a:p>
            <a:r>
              <a:rPr lang="en-US" sz="2000" dirty="0" err="1"/>
              <a:t>zprof_off.p</a:t>
            </a:r>
            <a:r>
              <a:rPr lang="en-US" sz="2000" dirty="0"/>
              <a:t>   </a:t>
            </a:r>
            <a:r>
              <a:rPr lang="en-US" sz="2000" dirty="0" smtClean="0"/>
              <a:t>   - </a:t>
            </a:r>
            <a:r>
              <a:rPr lang="en-US" sz="2000" dirty="0"/>
              <a:t>ends profiling and writes the </a:t>
            </a:r>
            <a:r>
              <a:rPr lang="en-US" sz="2000" dirty="0" err="1"/>
              <a:t>oputput</a:t>
            </a:r>
            <a:r>
              <a:rPr lang="en-US" sz="2000" dirty="0"/>
              <a:t> file</a:t>
            </a:r>
          </a:p>
          <a:p>
            <a:r>
              <a:rPr lang="en-US" sz="2000" dirty="0" err="1"/>
              <a:t>zprof_topx.p</a:t>
            </a:r>
            <a:r>
              <a:rPr lang="en-US" sz="2000" dirty="0"/>
              <a:t>  </a:t>
            </a:r>
            <a:r>
              <a:rPr lang="en-US" sz="2000" dirty="0" smtClean="0"/>
              <a:t> - </a:t>
            </a:r>
            <a:r>
              <a:rPr lang="en-US" sz="2000" dirty="0"/>
              <a:t>produces a report on the </a:t>
            </a:r>
            <a:r>
              <a:rPr lang="en-US" sz="2000" dirty="0" smtClean="0"/>
              <a:t>results</a:t>
            </a:r>
            <a:endParaRPr lang="en-US" sz="2000" dirty="0"/>
          </a:p>
          <a:p>
            <a:r>
              <a:rPr lang="en-US" sz="2000" dirty="0" err="1"/>
              <a:t>zprof_flush.p</a:t>
            </a:r>
            <a:r>
              <a:rPr lang="en-US" sz="2000" dirty="0"/>
              <a:t> </a:t>
            </a:r>
            <a:r>
              <a:rPr lang="en-US" sz="2000" dirty="0" smtClean="0"/>
              <a:t> - </a:t>
            </a:r>
            <a:r>
              <a:rPr lang="en-US" sz="2000" dirty="0"/>
              <a:t>flushes profiling output, this is optional but necessary if your program does not terminate </a:t>
            </a:r>
            <a:r>
              <a:rPr lang="en-US" sz="2000" dirty="0" smtClean="0"/>
              <a:t>cleanly</a:t>
            </a:r>
            <a:endParaRPr lang="en-US" sz="2000" dirty="0"/>
          </a:p>
          <a:p>
            <a:r>
              <a:rPr lang="en-US" sz="2000" dirty="0" err="1"/>
              <a:t>zprof_check.p</a:t>
            </a:r>
            <a:r>
              <a:rPr lang="en-US" sz="2000" dirty="0"/>
              <a:t> - checks for a </a:t>
            </a:r>
            <a:r>
              <a:rPr lang="en-US" sz="2000" dirty="0" err="1"/>
              <a:t>basename.zprof</a:t>
            </a:r>
            <a:r>
              <a:rPr lang="en-US" sz="2000" dirty="0"/>
              <a:t> "flag" file and starts profiling if it exists, stops profiling if it does not</a:t>
            </a:r>
          </a:p>
          <a:p>
            <a:r>
              <a:rPr lang="mr-IN" sz="2000" dirty="0"/>
              <a:t>   </a:t>
            </a:r>
          </a:p>
          <a:p>
            <a:r>
              <a:rPr lang="en-US" sz="2000" dirty="0"/>
              <a:t>to use</a:t>
            </a:r>
            <a:r>
              <a:rPr lang="en-US" sz="2000" dirty="0" smtClean="0"/>
              <a:t>:</a:t>
            </a:r>
            <a:endParaRPr lang="en-US" sz="2000" dirty="0"/>
          </a:p>
          <a:p>
            <a:r>
              <a:rPr lang="en-US" sz="2000" dirty="0"/>
              <a:t>  run lib/</a:t>
            </a:r>
            <a:r>
              <a:rPr lang="en-US" sz="2000" dirty="0" err="1"/>
              <a:t>zprof_on.p</a:t>
            </a:r>
            <a:r>
              <a:rPr lang="en-US" sz="2000" dirty="0"/>
              <a:t> ( "</a:t>
            </a:r>
            <a:r>
              <a:rPr lang="en-US" sz="2000" dirty="0" err="1"/>
              <a:t>baseName</a:t>
            </a:r>
            <a:r>
              <a:rPr lang="en-US" sz="2000" dirty="0"/>
              <a:t>", "description", no ).</a:t>
            </a:r>
          </a:p>
          <a:p>
            <a:r>
              <a:rPr lang="en-US" sz="2000" dirty="0"/>
              <a:t>  </a:t>
            </a:r>
            <a:r>
              <a:rPr lang="en-US" sz="2000" dirty="0">
                <a:solidFill>
                  <a:srgbClr val="FF0000"/>
                </a:solidFill>
              </a:rPr>
              <a:t>run </a:t>
            </a:r>
            <a:r>
              <a:rPr lang="en-US" sz="2000" dirty="0" err="1">
                <a:solidFill>
                  <a:srgbClr val="FF0000"/>
                </a:solidFill>
              </a:rPr>
              <a:t>interestingStuff.p</a:t>
            </a:r>
            <a:endParaRPr lang="en-US" sz="2000" dirty="0">
              <a:solidFill>
                <a:srgbClr val="FF0000"/>
              </a:solidFill>
            </a:endParaRPr>
          </a:p>
          <a:p>
            <a:r>
              <a:rPr lang="en-US" sz="2000" dirty="0"/>
              <a:t>  run lib/</a:t>
            </a:r>
            <a:r>
              <a:rPr lang="en-US" sz="2000" dirty="0" err="1"/>
              <a:t>zprof_off.p</a:t>
            </a:r>
            <a:r>
              <a:rPr lang="en-US" sz="2000" dirty="0"/>
              <a:t>.</a:t>
            </a:r>
          </a:p>
          <a:p>
            <a:endParaRPr lang="en-US" sz="2000" dirty="0"/>
          </a:p>
          <a:p>
            <a:r>
              <a:rPr lang="en-US" sz="2000" dirty="0" smtClean="0"/>
              <a:t>This </a:t>
            </a:r>
            <a:r>
              <a:rPr lang="en-US" sz="2000" dirty="0"/>
              <a:t>will create a single </a:t>
            </a:r>
            <a:r>
              <a:rPr lang="en-US" sz="2000" dirty="0" err="1"/>
              <a:t>basename</a:t>
            </a:r>
            <a:r>
              <a:rPr lang="en-US" sz="2000" dirty="0"/>
              <a:t>*.</a:t>
            </a:r>
            <a:r>
              <a:rPr lang="en-US" sz="2000" dirty="0" err="1"/>
              <a:t>prf</a:t>
            </a:r>
            <a:r>
              <a:rPr lang="en-US" sz="2000" dirty="0"/>
              <a:t> file that can be loaded into a profiler analysis tool such as </a:t>
            </a:r>
            <a:r>
              <a:rPr lang="en-US" sz="2000" dirty="0" err="1"/>
              <a:t>zprof_topx.p</a:t>
            </a:r>
            <a:endParaRPr lang="en-US" sz="2000" dirty="0"/>
          </a:p>
          <a:p>
            <a:endParaRPr lang="en-US" sz="2000" dirty="0"/>
          </a:p>
          <a:p>
            <a:r>
              <a:rPr lang="en-US" sz="2000" dirty="0" err="1"/>
              <a:t>p</a:t>
            </a:r>
            <a:r>
              <a:rPr lang="en-US" sz="2000" dirty="0" err="1" smtClean="0"/>
              <a:t>roenv</a:t>
            </a:r>
            <a:r>
              <a:rPr lang="en-US" sz="2000" dirty="0" smtClean="0"/>
              <a:t>&gt;  pro </a:t>
            </a:r>
            <a:r>
              <a:rPr lang="mr-IN" sz="2000" dirty="0" smtClean="0"/>
              <a:t>–</a:t>
            </a:r>
            <a:r>
              <a:rPr lang="en-US" sz="2000" dirty="0" smtClean="0"/>
              <a:t>p  </a:t>
            </a:r>
            <a:r>
              <a:rPr lang="en-US" sz="2000" dirty="0"/>
              <a:t>lib/</a:t>
            </a:r>
            <a:r>
              <a:rPr lang="en-US" sz="2000" dirty="0" err="1" smtClean="0"/>
              <a:t>zprof_topx.p</a:t>
            </a:r>
            <a:r>
              <a:rPr lang="en-US" sz="2000" dirty="0" smtClean="0"/>
              <a:t>  </a:t>
            </a:r>
            <a:r>
              <a:rPr lang="en-US" sz="2000" dirty="0"/>
              <a:t>-</a:t>
            </a:r>
            <a:r>
              <a:rPr lang="en-US" sz="2000" dirty="0" err="1"/>
              <a:t>param</a:t>
            </a:r>
            <a:r>
              <a:rPr lang="en-US" sz="2000" dirty="0"/>
              <a:t> </a:t>
            </a:r>
            <a:r>
              <a:rPr lang="en-US" sz="2000" dirty="0" err="1"/>
              <a:t>tmp</a:t>
            </a:r>
            <a:r>
              <a:rPr lang="en-US" sz="2000" dirty="0"/>
              <a:t>/basename.2016.12.18.11.12.14</a:t>
            </a:r>
          </a:p>
          <a:p>
            <a:endParaRPr lang="en-US" sz="2000" dirty="0"/>
          </a:p>
        </p:txBody>
      </p:sp>
    </p:spTree>
    <p:extLst>
      <p:ext uri="{BB962C8B-B14F-4D97-AF65-F5344CB8AC3E}">
        <p14:creationId xmlns:p14="http://schemas.microsoft.com/office/powerpoint/2010/main" val="18099802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smtClean="0"/>
              <a:t>Profiler Tooling</a:t>
            </a:r>
            <a:endParaRPr lang="en-US" dirty="0"/>
          </a:p>
        </p:txBody>
      </p:sp>
      <p:sp>
        <p:nvSpPr>
          <p:cNvPr id="3" name="TextBox 2"/>
          <p:cNvSpPr txBox="1"/>
          <p:nvPr/>
        </p:nvSpPr>
        <p:spPr>
          <a:xfrm>
            <a:off x="228600" y="1600200"/>
            <a:ext cx="11734800" cy="4031873"/>
          </a:xfrm>
          <a:prstGeom prst="rect">
            <a:avLst/>
          </a:prstGeom>
          <a:noFill/>
        </p:spPr>
        <p:txBody>
          <a:bodyPr wrap="square" rtlCol="0">
            <a:spAutoFit/>
          </a:bodyPr>
          <a:lstStyle/>
          <a:p>
            <a:r>
              <a:rPr lang="en-US" sz="1600" dirty="0">
                <a:latin typeface="Lucida Console"/>
                <a:cs typeface="Lucida Console"/>
              </a:rPr>
              <a:t>define variable </a:t>
            </a:r>
            <a:r>
              <a:rPr lang="en-US" sz="1600" dirty="0" err="1">
                <a:latin typeface="Lucida Console"/>
                <a:cs typeface="Lucida Console"/>
              </a:rPr>
              <a:t>zprofilerState</a:t>
            </a:r>
            <a:r>
              <a:rPr lang="en-US" sz="1600" dirty="0">
                <a:latin typeface="Lucida Console"/>
                <a:cs typeface="Lucida Console"/>
              </a:rPr>
              <a:t> as logical initial ?.</a:t>
            </a:r>
          </a:p>
          <a:p>
            <a:r>
              <a:rPr lang="mr-IN" sz="1600" dirty="0">
                <a:latin typeface="Lucida Console"/>
                <a:cs typeface="Lucida Console"/>
              </a:rPr>
              <a:t>  </a:t>
            </a:r>
          </a:p>
          <a:p>
            <a:r>
              <a:rPr lang="en-US" sz="1600" dirty="0">
                <a:latin typeface="Lucida Console"/>
                <a:cs typeface="Lucida Console"/>
              </a:rPr>
              <a:t>procedure </a:t>
            </a:r>
            <a:r>
              <a:rPr lang="en-US" sz="1600" dirty="0" err="1">
                <a:latin typeface="Lucida Console"/>
                <a:cs typeface="Lucida Console"/>
              </a:rPr>
              <a:t>zprofiler</a:t>
            </a:r>
            <a:r>
              <a:rPr lang="en-US" sz="1600" dirty="0">
                <a:latin typeface="Lucida Console"/>
                <a:cs typeface="Lucida Console"/>
              </a:rPr>
              <a:t>:</a:t>
            </a:r>
          </a:p>
          <a:p>
            <a:endParaRPr lang="en-US" sz="1600" dirty="0">
              <a:latin typeface="Lucida Console"/>
              <a:cs typeface="Lucida Console"/>
            </a:endParaRPr>
          </a:p>
          <a:p>
            <a:r>
              <a:rPr lang="en-US" sz="1600" dirty="0">
                <a:latin typeface="Lucida Console"/>
                <a:cs typeface="Lucida Console"/>
              </a:rPr>
              <a:t>  if </a:t>
            </a:r>
            <a:r>
              <a:rPr lang="en-US" sz="1600" dirty="0" err="1">
                <a:latin typeface="Lucida Console"/>
                <a:cs typeface="Lucida Console"/>
              </a:rPr>
              <a:t>zprofilerState</a:t>
            </a:r>
            <a:r>
              <a:rPr lang="en-US" sz="1600" dirty="0">
                <a:latin typeface="Lucida Console"/>
                <a:cs typeface="Lucida Console"/>
              </a:rPr>
              <a:t> = yes then    </a:t>
            </a:r>
            <a:r>
              <a:rPr lang="en-US" sz="1600" dirty="0" smtClean="0">
                <a:latin typeface="Lucida Console"/>
                <a:cs typeface="Lucida Console"/>
              </a:rPr>
              <a:t>/</a:t>
            </a:r>
            <a:r>
              <a:rPr lang="en-US" sz="1600" dirty="0">
                <a:latin typeface="Lucida Console"/>
                <a:cs typeface="Lucida Console"/>
              </a:rPr>
              <a:t>* the profiler is already running                      </a:t>
            </a:r>
            <a:r>
              <a:rPr lang="en-US" sz="1600" dirty="0" smtClean="0">
                <a:latin typeface="Lucida Console"/>
                <a:cs typeface="Lucida Console"/>
              </a:rPr>
              <a:t>*</a:t>
            </a:r>
            <a:r>
              <a:rPr lang="en-US" sz="1600" dirty="0">
                <a:latin typeface="Lucida Console"/>
                <a:cs typeface="Lucida Console"/>
              </a:rPr>
              <a:t>/</a:t>
            </a:r>
          </a:p>
          <a:p>
            <a:r>
              <a:rPr lang="mr-IN" sz="1600" dirty="0">
                <a:latin typeface="Lucida Console"/>
                <a:cs typeface="Lucida Console"/>
              </a:rPr>
              <a:t>    </a:t>
            </a:r>
            <a:r>
              <a:rPr lang="mr-IN" sz="1600" dirty="0" smtClean="0">
                <a:latin typeface="Lucida Console"/>
                <a:cs typeface="Lucida Console"/>
              </a:rPr>
              <a:t>do</a:t>
            </a:r>
            <a:r>
              <a:rPr lang="en-US" sz="1600" dirty="0" smtClean="0">
                <a:latin typeface="Lucida Console"/>
                <a:cs typeface="Lucida Console"/>
              </a:rPr>
              <a:t>:</a:t>
            </a:r>
          </a:p>
          <a:p>
            <a:r>
              <a:rPr lang="en-US" sz="1600" dirty="0">
                <a:latin typeface="Lucida Console"/>
                <a:cs typeface="Lucida Console"/>
              </a:rPr>
              <a:t> </a:t>
            </a:r>
            <a:r>
              <a:rPr lang="mr-IN" sz="1600" dirty="0" smtClean="0">
                <a:latin typeface="Lucida Console"/>
                <a:cs typeface="Lucida Console"/>
              </a:rPr>
              <a:t>     </a:t>
            </a:r>
            <a:r>
              <a:rPr lang="mr-IN" sz="1600" dirty="0">
                <a:latin typeface="Lucida Console"/>
                <a:cs typeface="Lucida Console"/>
              </a:rPr>
              <a:t>run zprofiler_off.          </a:t>
            </a:r>
            <a:r>
              <a:rPr lang="mr-IN" sz="1600" dirty="0" smtClean="0">
                <a:latin typeface="Lucida Console"/>
                <a:cs typeface="Lucida Console"/>
              </a:rPr>
              <a:t>/</a:t>
            </a:r>
            <a:r>
              <a:rPr lang="mr-IN" sz="1600" dirty="0">
                <a:latin typeface="Lucida Console"/>
                <a:cs typeface="Lucida Console"/>
              </a:rPr>
              <a:t>* flip the state of the profiler to "off"              </a:t>
            </a:r>
            <a:r>
              <a:rPr lang="mr-IN" sz="1600" dirty="0" smtClean="0">
                <a:latin typeface="Lucida Console"/>
                <a:cs typeface="Lucida Console"/>
              </a:rPr>
              <a:t>*</a:t>
            </a:r>
            <a:r>
              <a:rPr lang="mr-IN" sz="1600" dirty="0">
                <a:latin typeface="Lucida Console"/>
                <a:cs typeface="Lucida Console"/>
              </a:rPr>
              <a:t>/</a:t>
            </a:r>
          </a:p>
          <a:p>
            <a:r>
              <a:rPr lang="en-US" sz="1600" dirty="0">
                <a:latin typeface="Lucida Console"/>
                <a:cs typeface="Lucida Console"/>
              </a:rPr>
              <a:t>      </a:t>
            </a:r>
            <a:r>
              <a:rPr lang="en-US" sz="1600" dirty="0" err="1">
                <a:latin typeface="Lucida Console"/>
                <a:cs typeface="Lucida Console"/>
              </a:rPr>
              <a:t>zprofilerState</a:t>
            </a:r>
            <a:r>
              <a:rPr lang="en-US" sz="1600" dirty="0">
                <a:latin typeface="Lucida Console"/>
                <a:cs typeface="Lucida Console"/>
              </a:rPr>
              <a:t> = no.</a:t>
            </a:r>
          </a:p>
          <a:p>
            <a:r>
              <a:rPr lang="mr-IN" sz="1600" dirty="0" smtClean="0">
                <a:latin typeface="Lucida Console"/>
                <a:cs typeface="Lucida Console"/>
              </a:rPr>
              <a:t>      </a:t>
            </a:r>
            <a:r>
              <a:rPr lang="mr-IN" sz="1600" dirty="0">
                <a:latin typeface="Lucida Console"/>
                <a:cs typeface="Lucida Console"/>
              </a:rPr>
              <a:t>run zprofiler_load.         </a:t>
            </a:r>
            <a:r>
              <a:rPr lang="mr-IN" sz="1600" dirty="0" smtClean="0">
                <a:latin typeface="Lucida Console"/>
                <a:cs typeface="Lucida Console"/>
              </a:rPr>
              <a:t>/</a:t>
            </a:r>
            <a:r>
              <a:rPr lang="mr-IN" sz="1600" dirty="0">
                <a:latin typeface="Lucida Console"/>
                <a:cs typeface="Lucida Console"/>
              </a:rPr>
              <a:t>* load profiler data into temp-tables to analyze       </a:t>
            </a:r>
            <a:r>
              <a:rPr lang="mr-IN" sz="1600" dirty="0" smtClean="0">
                <a:latin typeface="Lucida Console"/>
                <a:cs typeface="Lucida Console"/>
              </a:rPr>
              <a:t>*</a:t>
            </a:r>
            <a:r>
              <a:rPr lang="mr-IN" sz="1600" dirty="0">
                <a:latin typeface="Lucida Console"/>
                <a:cs typeface="Lucida Console"/>
              </a:rPr>
              <a:t>/</a:t>
            </a:r>
          </a:p>
          <a:p>
            <a:r>
              <a:rPr lang="mr-IN" sz="1600" dirty="0">
                <a:latin typeface="Lucida Console"/>
                <a:cs typeface="Lucida Console"/>
              </a:rPr>
              <a:t>      run zprofiler_proc.         </a:t>
            </a:r>
            <a:r>
              <a:rPr lang="mr-IN" sz="1600" dirty="0" smtClean="0">
                <a:latin typeface="Lucida Console"/>
                <a:cs typeface="Lucida Console"/>
              </a:rPr>
              <a:t>/</a:t>
            </a:r>
            <a:r>
              <a:rPr lang="mr-IN" sz="1600" dirty="0">
                <a:latin typeface="Lucida Console"/>
                <a:cs typeface="Lucida Console"/>
              </a:rPr>
              <a:t>* process the data                                     </a:t>
            </a:r>
            <a:r>
              <a:rPr lang="mr-IN" sz="1600" dirty="0" smtClean="0">
                <a:latin typeface="Lucida Console"/>
                <a:cs typeface="Lucida Console"/>
              </a:rPr>
              <a:t>*</a:t>
            </a:r>
            <a:r>
              <a:rPr lang="mr-IN" sz="1600" dirty="0">
                <a:latin typeface="Lucida Console"/>
                <a:cs typeface="Lucida Console"/>
              </a:rPr>
              <a:t>/</a:t>
            </a:r>
          </a:p>
          <a:p>
            <a:r>
              <a:rPr lang="en-US" sz="1600" dirty="0">
                <a:latin typeface="Lucida Console"/>
                <a:cs typeface="Lucida Console"/>
              </a:rPr>
              <a:t>      run </a:t>
            </a:r>
            <a:r>
              <a:rPr lang="en-US" sz="1600" dirty="0" err="1">
                <a:latin typeface="Lucida Console"/>
                <a:cs typeface="Lucida Console"/>
              </a:rPr>
              <a:t>zprofiler_topx</a:t>
            </a:r>
            <a:r>
              <a:rPr lang="en-US" sz="1600" dirty="0">
                <a:latin typeface="Lucida Console"/>
                <a:cs typeface="Lucida Console"/>
              </a:rPr>
              <a:t>( no ).   </a:t>
            </a:r>
            <a:r>
              <a:rPr lang="en-US" sz="1600" dirty="0" smtClean="0">
                <a:latin typeface="Lucida Console"/>
                <a:cs typeface="Lucida Console"/>
              </a:rPr>
              <a:t>/</a:t>
            </a:r>
            <a:r>
              <a:rPr lang="en-US" sz="1600" dirty="0">
                <a:latin typeface="Lucida Console"/>
                <a:cs typeface="Lucida Console"/>
              </a:rPr>
              <a:t>* report on the top 20 execution time lines -- to file </a:t>
            </a:r>
            <a:r>
              <a:rPr lang="en-US" sz="1600" dirty="0" smtClean="0">
                <a:latin typeface="Lucida Console"/>
                <a:cs typeface="Lucida Console"/>
              </a:rPr>
              <a:t>*</a:t>
            </a:r>
            <a:r>
              <a:rPr lang="en-US" sz="1600" dirty="0">
                <a:latin typeface="Lucida Console"/>
                <a:cs typeface="Lucida Console"/>
              </a:rPr>
              <a:t>/</a:t>
            </a:r>
          </a:p>
          <a:p>
            <a:r>
              <a:rPr lang="en-US" sz="1600" dirty="0">
                <a:latin typeface="Lucida Console"/>
                <a:cs typeface="Lucida Console"/>
              </a:rPr>
              <a:t>      run </a:t>
            </a:r>
            <a:r>
              <a:rPr lang="en-US" sz="1600" dirty="0" err="1">
                <a:latin typeface="Lucida Console"/>
                <a:cs typeface="Lucida Console"/>
              </a:rPr>
              <a:t>zprofiler_topx</a:t>
            </a:r>
            <a:r>
              <a:rPr lang="en-US" sz="1600" dirty="0">
                <a:latin typeface="Lucida Console"/>
                <a:cs typeface="Lucida Console"/>
              </a:rPr>
              <a:t>( yes ).  </a:t>
            </a:r>
            <a:r>
              <a:rPr lang="en-US" sz="1600" dirty="0" smtClean="0">
                <a:latin typeface="Lucida Console"/>
                <a:cs typeface="Lucida Console"/>
              </a:rPr>
              <a:t>/</a:t>
            </a:r>
            <a:r>
              <a:rPr lang="en-US" sz="1600" dirty="0">
                <a:latin typeface="Lucida Console"/>
                <a:cs typeface="Lucida Console"/>
              </a:rPr>
              <a:t>* report on the top 20 execution time lines -- to TTY  </a:t>
            </a:r>
            <a:r>
              <a:rPr lang="en-US" sz="1600" dirty="0" smtClean="0">
                <a:latin typeface="Lucida Console"/>
                <a:cs typeface="Lucida Console"/>
              </a:rPr>
              <a:t>*</a:t>
            </a:r>
            <a:r>
              <a:rPr lang="en-US" sz="1600" dirty="0">
                <a:latin typeface="Lucida Console"/>
                <a:cs typeface="Lucida Console"/>
              </a:rPr>
              <a:t>/</a:t>
            </a:r>
          </a:p>
          <a:p>
            <a:r>
              <a:rPr lang="mr-IN" sz="1600" dirty="0" smtClean="0">
                <a:latin typeface="Lucida Console"/>
                <a:cs typeface="Lucida Console"/>
              </a:rPr>
              <a:t>      </a:t>
            </a:r>
            <a:r>
              <a:rPr lang="mr-IN" sz="1600" dirty="0">
                <a:latin typeface="Lucida Console"/>
                <a:cs typeface="Lucida Console"/>
              </a:rPr>
              <a:t>return.                     </a:t>
            </a:r>
            <a:r>
              <a:rPr lang="mr-IN" sz="1600" dirty="0" smtClean="0">
                <a:latin typeface="Lucida Console"/>
                <a:cs typeface="Lucida Console"/>
              </a:rPr>
              <a:t>/</a:t>
            </a:r>
            <a:r>
              <a:rPr lang="mr-IN" sz="1600" dirty="0">
                <a:latin typeface="Lucida Console"/>
                <a:cs typeface="Lucida Console"/>
              </a:rPr>
              <a:t>* do not continue after this -- return                 </a:t>
            </a:r>
            <a:r>
              <a:rPr lang="mr-IN" sz="1600" dirty="0" smtClean="0">
                <a:latin typeface="Lucida Console"/>
                <a:cs typeface="Lucida Console"/>
              </a:rPr>
              <a:t>*</a:t>
            </a:r>
            <a:r>
              <a:rPr lang="mr-IN" sz="1600" dirty="0">
                <a:latin typeface="Lucida Console"/>
                <a:cs typeface="Lucida Console"/>
              </a:rPr>
              <a:t>/</a:t>
            </a:r>
          </a:p>
          <a:p>
            <a:r>
              <a:rPr lang="mr-IN" sz="1600" dirty="0" smtClean="0">
                <a:latin typeface="Lucida Console"/>
                <a:cs typeface="Lucida Console"/>
              </a:rPr>
              <a:t>    </a:t>
            </a:r>
            <a:r>
              <a:rPr lang="mr-IN" sz="1600" dirty="0">
                <a:latin typeface="Lucida Console"/>
                <a:cs typeface="Lucida Console"/>
              </a:rPr>
              <a:t>end</a:t>
            </a:r>
            <a:r>
              <a:rPr lang="mr-IN" sz="1600" dirty="0" smtClean="0">
                <a:latin typeface="Lucida Console"/>
                <a:cs typeface="Lucida Console"/>
              </a:rPr>
              <a:t>.</a:t>
            </a:r>
            <a:endParaRPr lang="en-US" sz="1600" dirty="0" smtClean="0">
              <a:latin typeface="Lucida Console"/>
              <a:cs typeface="Lucida Console"/>
            </a:endParaRPr>
          </a:p>
          <a:p>
            <a:endParaRPr lang="en-US" sz="1600" dirty="0">
              <a:latin typeface="Lucida Console"/>
              <a:cs typeface="Lucida Console"/>
            </a:endParaRPr>
          </a:p>
          <a:p>
            <a:r>
              <a:rPr lang="en-US" sz="1600" dirty="0" smtClean="0">
                <a:latin typeface="Lucida Console"/>
                <a:cs typeface="Lucida Console"/>
              </a:rPr>
              <a:t>- Continued on next slide -</a:t>
            </a:r>
            <a:endParaRPr lang="mr-IN" sz="1600" dirty="0">
              <a:latin typeface="Lucida Console"/>
              <a:cs typeface="Lucida Console"/>
            </a:endParaRPr>
          </a:p>
        </p:txBody>
      </p:sp>
    </p:spTree>
    <p:extLst>
      <p:ext uri="{BB962C8B-B14F-4D97-AF65-F5344CB8AC3E}">
        <p14:creationId xmlns:p14="http://schemas.microsoft.com/office/powerpoint/2010/main" val="37405854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smtClean="0"/>
              <a:t>Profiler Tooling</a:t>
            </a:r>
            <a:endParaRPr lang="en-US" dirty="0"/>
          </a:p>
        </p:txBody>
      </p:sp>
      <p:sp>
        <p:nvSpPr>
          <p:cNvPr id="3" name="TextBox 2"/>
          <p:cNvSpPr txBox="1"/>
          <p:nvPr/>
        </p:nvSpPr>
        <p:spPr>
          <a:xfrm>
            <a:off x="228600" y="1600200"/>
            <a:ext cx="14020800" cy="5016759"/>
          </a:xfrm>
          <a:prstGeom prst="rect">
            <a:avLst/>
          </a:prstGeom>
          <a:noFill/>
        </p:spPr>
        <p:txBody>
          <a:bodyPr wrap="square" rtlCol="0">
            <a:spAutoFit/>
          </a:bodyPr>
          <a:lstStyle/>
          <a:p>
            <a:r>
              <a:rPr lang="en-US" sz="1600" dirty="0">
                <a:latin typeface="Lucida Console"/>
                <a:cs typeface="Lucida Console"/>
              </a:rPr>
              <a:t>- Continued </a:t>
            </a:r>
            <a:r>
              <a:rPr lang="en-US" sz="1600" dirty="0" smtClean="0">
                <a:latin typeface="Lucida Console"/>
                <a:cs typeface="Lucida Console"/>
              </a:rPr>
              <a:t>from previous </a:t>
            </a:r>
            <a:r>
              <a:rPr lang="en-US" sz="1600" dirty="0">
                <a:latin typeface="Lucida Console"/>
                <a:cs typeface="Lucida Console"/>
              </a:rPr>
              <a:t>slide -</a:t>
            </a:r>
            <a:endParaRPr lang="mr-IN" sz="1600" dirty="0">
              <a:latin typeface="Lucida Console"/>
              <a:cs typeface="Lucida Console"/>
            </a:endParaRPr>
          </a:p>
          <a:p>
            <a:r>
              <a:rPr lang="en-US" sz="1600" dirty="0" smtClean="0">
                <a:latin typeface="Lucida Console"/>
                <a:cs typeface="Lucida Console"/>
              </a:rPr>
              <a:t>  </a:t>
            </a:r>
          </a:p>
          <a:p>
            <a:r>
              <a:rPr lang="en-US" sz="1600" dirty="0" smtClean="0">
                <a:latin typeface="Lucida Console"/>
                <a:cs typeface="Lucida Console"/>
              </a:rPr>
              <a:t>  if </a:t>
            </a:r>
            <a:r>
              <a:rPr lang="en-US" sz="1600" dirty="0" err="1">
                <a:latin typeface="Lucida Console"/>
                <a:cs typeface="Lucida Console"/>
              </a:rPr>
              <a:t>zprofilerState</a:t>
            </a:r>
            <a:r>
              <a:rPr lang="en-US" sz="1600" dirty="0">
                <a:latin typeface="Lucida Console"/>
                <a:cs typeface="Lucida Console"/>
              </a:rPr>
              <a:t> = ? then             </a:t>
            </a:r>
            <a:r>
              <a:rPr lang="en-US" sz="1600" dirty="0" smtClean="0">
                <a:latin typeface="Lucida Console"/>
                <a:cs typeface="Lucida Console"/>
              </a:rPr>
              <a:t>/</a:t>
            </a:r>
            <a:r>
              <a:rPr lang="en-US" sz="1600" dirty="0">
                <a:latin typeface="Lucida Console"/>
                <a:cs typeface="Lucida Console"/>
              </a:rPr>
              <a:t>* we need to launch the profiler        </a:t>
            </a:r>
            <a:r>
              <a:rPr lang="en-US" sz="1600" dirty="0" smtClean="0">
                <a:latin typeface="Lucida Console"/>
                <a:cs typeface="Lucida Console"/>
              </a:rPr>
              <a:t>           </a:t>
            </a:r>
            <a:r>
              <a:rPr lang="en-US" sz="1600" dirty="0">
                <a:latin typeface="Lucida Console"/>
                <a:cs typeface="Lucida Console"/>
              </a:rPr>
              <a:t>*/</a:t>
            </a:r>
          </a:p>
          <a:p>
            <a:r>
              <a:rPr lang="mr-IN" sz="1600" dirty="0">
                <a:latin typeface="Lucida Console"/>
                <a:cs typeface="Lucida Console"/>
              </a:rPr>
              <a:t>    do:</a:t>
            </a:r>
          </a:p>
          <a:p>
            <a:r>
              <a:rPr lang="mr-IN" sz="1600" dirty="0">
                <a:latin typeface="Lucida Console"/>
                <a:cs typeface="Lucida Console"/>
              </a:rPr>
              <a:t>      run lib/zprofiler.p persistent (   </a:t>
            </a:r>
            <a:r>
              <a:rPr lang="mr-IN" sz="1600" dirty="0" smtClean="0">
                <a:latin typeface="Lucida Console"/>
                <a:cs typeface="Lucida Console"/>
              </a:rPr>
              <a:t>/</a:t>
            </a:r>
            <a:r>
              <a:rPr lang="mr-IN" sz="1600" dirty="0">
                <a:latin typeface="Lucida Console"/>
                <a:cs typeface="Lucida Console"/>
              </a:rPr>
              <a:t>* launch the PP                         </a:t>
            </a:r>
            <a:r>
              <a:rPr lang="mr-IN" sz="1600" dirty="0" smtClean="0">
                <a:latin typeface="Lucida Console"/>
                <a:cs typeface="Lucida Console"/>
              </a:rPr>
              <a:t>           </a:t>
            </a:r>
            <a:r>
              <a:rPr lang="mr-IN" sz="1600" dirty="0">
                <a:latin typeface="Lucida Console"/>
                <a:cs typeface="Lucida Console"/>
              </a:rPr>
              <a:t>*/</a:t>
            </a:r>
          </a:p>
          <a:p>
            <a:r>
              <a:rPr lang="mr-IN" sz="1600" dirty="0">
                <a:latin typeface="Lucida Console"/>
                <a:cs typeface="Lucida Console"/>
              </a:rPr>
              <a:t>        "protop3",                       </a:t>
            </a:r>
            <a:r>
              <a:rPr lang="mr-IN" sz="1600" dirty="0" smtClean="0">
                <a:latin typeface="Lucida Console"/>
                <a:cs typeface="Lucida Console"/>
              </a:rPr>
              <a:t>/</a:t>
            </a:r>
            <a:r>
              <a:rPr lang="mr-IN" sz="1600" dirty="0">
                <a:latin typeface="Lucida Console"/>
                <a:cs typeface="Lucida Console"/>
              </a:rPr>
              <a:t>* output file basename                  </a:t>
            </a:r>
            <a:r>
              <a:rPr lang="mr-IN" sz="1600" dirty="0" smtClean="0">
                <a:latin typeface="Lucida Console"/>
                <a:cs typeface="Lucida Console"/>
              </a:rPr>
              <a:t>           </a:t>
            </a:r>
            <a:r>
              <a:rPr lang="mr-IN" sz="1600" dirty="0">
                <a:latin typeface="Lucida Console"/>
                <a:cs typeface="Lucida Console"/>
              </a:rPr>
              <a:t>*/</a:t>
            </a:r>
          </a:p>
          <a:p>
            <a:r>
              <a:rPr lang="mr-IN" sz="1600" dirty="0">
                <a:latin typeface="Lucida Console"/>
                <a:cs typeface="Lucida Console"/>
              </a:rPr>
              <a:t>        "ProTop3 Execution </a:t>
            </a:r>
            <a:r>
              <a:rPr lang="mr-IN" sz="1600" dirty="0" smtClean="0">
                <a:latin typeface="Lucida Console"/>
                <a:cs typeface="Lucida Console"/>
              </a:rPr>
              <a:t>Profile”</a:t>
            </a:r>
            <a:r>
              <a:rPr lang="en-US" sz="1600" dirty="0" smtClean="0">
                <a:latin typeface="Lucida Console"/>
                <a:cs typeface="Lucida Console"/>
              </a:rPr>
              <a:t> ).</a:t>
            </a:r>
            <a:r>
              <a:rPr lang="mr-IN" sz="1600" dirty="0" smtClean="0">
                <a:latin typeface="Lucida Console"/>
                <a:cs typeface="Lucida Console"/>
              </a:rPr>
              <a:t>   /</a:t>
            </a:r>
            <a:r>
              <a:rPr lang="mr-IN" sz="1600" dirty="0">
                <a:latin typeface="Lucida Console"/>
                <a:cs typeface="Lucida Console"/>
              </a:rPr>
              <a:t>* description                           </a:t>
            </a:r>
            <a:r>
              <a:rPr lang="mr-IN" sz="1600" dirty="0" smtClean="0">
                <a:latin typeface="Lucida Console"/>
                <a:cs typeface="Lucida Console"/>
              </a:rPr>
              <a:t>           </a:t>
            </a:r>
            <a:r>
              <a:rPr lang="mr-IN" sz="1600" dirty="0">
                <a:latin typeface="Lucida Console"/>
                <a:cs typeface="Lucida Console"/>
              </a:rPr>
              <a:t>*</a:t>
            </a:r>
            <a:r>
              <a:rPr lang="mr-IN" sz="1600" dirty="0" smtClean="0">
                <a:latin typeface="Lucida Console"/>
                <a:cs typeface="Lucida Console"/>
              </a:rPr>
              <a:t>/</a:t>
            </a:r>
            <a:endParaRPr lang="mr-IN" sz="1600" dirty="0">
              <a:latin typeface="Lucida Console"/>
              <a:cs typeface="Lucida Console"/>
            </a:endParaRPr>
          </a:p>
          <a:p>
            <a:r>
              <a:rPr lang="mr-IN" sz="1600" dirty="0">
                <a:latin typeface="Lucida Console"/>
                <a:cs typeface="Lucida Console"/>
              </a:rPr>
              <a:t>      zprofilerState = yes.              </a:t>
            </a:r>
            <a:r>
              <a:rPr lang="mr-IN" sz="1600" dirty="0" smtClean="0">
                <a:latin typeface="Lucida Console"/>
                <a:cs typeface="Lucida Console"/>
              </a:rPr>
              <a:t>/</a:t>
            </a:r>
            <a:r>
              <a:rPr lang="mr-IN" sz="1600" dirty="0">
                <a:latin typeface="Lucida Console"/>
                <a:cs typeface="Lucida Console"/>
              </a:rPr>
              <a:t>* enable the profiler at initial launch </a:t>
            </a:r>
            <a:r>
              <a:rPr lang="mr-IN" sz="1600" dirty="0" smtClean="0">
                <a:latin typeface="Lucida Console"/>
                <a:cs typeface="Lucida Console"/>
              </a:rPr>
              <a:t>           </a:t>
            </a:r>
            <a:r>
              <a:rPr lang="mr-IN" sz="1600" dirty="0">
                <a:latin typeface="Lucida Console"/>
                <a:cs typeface="Lucida Console"/>
              </a:rPr>
              <a:t>*/</a:t>
            </a:r>
          </a:p>
          <a:p>
            <a:r>
              <a:rPr lang="mr-IN" sz="1600" dirty="0">
                <a:latin typeface="Lucida Console"/>
                <a:cs typeface="Lucida Console"/>
              </a:rPr>
              <a:t>    end.</a:t>
            </a:r>
          </a:p>
          <a:p>
            <a:r>
              <a:rPr lang="en-US" sz="1600" dirty="0" smtClean="0">
                <a:latin typeface="Lucida Console"/>
                <a:cs typeface="Lucida Console"/>
              </a:rPr>
              <a:t>  </a:t>
            </a:r>
            <a:r>
              <a:rPr lang="en-US" sz="1600" dirty="0">
                <a:latin typeface="Lucida Console"/>
                <a:cs typeface="Lucida Console"/>
              </a:rPr>
              <a:t>if </a:t>
            </a:r>
            <a:r>
              <a:rPr lang="en-US" sz="1600" dirty="0" err="1">
                <a:latin typeface="Lucida Console"/>
                <a:cs typeface="Lucida Console"/>
              </a:rPr>
              <a:t>zprofilerState</a:t>
            </a:r>
            <a:r>
              <a:rPr lang="en-US" sz="1600" dirty="0">
                <a:latin typeface="Lucida Console"/>
                <a:cs typeface="Lucida Console"/>
              </a:rPr>
              <a:t> = no then            </a:t>
            </a:r>
            <a:r>
              <a:rPr lang="en-US" sz="1600" dirty="0" smtClean="0">
                <a:latin typeface="Lucida Console"/>
                <a:cs typeface="Lucida Console"/>
              </a:rPr>
              <a:t>/</a:t>
            </a:r>
            <a:r>
              <a:rPr lang="en-US" sz="1600" dirty="0">
                <a:latin typeface="Lucida Console"/>
                <a:cs typeface="Lucida Console"/>
              </a:rPr>
              <a:t>* profiler has </a:t>
            </a:r>
            <a:r>
              <a:rPr lang="en-US" sz="1600" dirty="0" smtClean="0">
                <a:latin typeface="Lucida Console"/>
                <a:cs typeface="Lucida Console"/>
              </a:rPr>
              <a:t>previously </a:t>
            </a:r>
            <a:r>
              <a:rPr lang="en-US" sz="1600" dirty="0">
                <a:latin typeface="Lucida Console"/>
                <a:cs typeface="Lucida Console"/>
              </a:rPr>
              <a:t>launched (state &lt;&gt; ?</a:t>
            </a:r>
            <a:r>
              <a:rPr lang="en-US" sz="1600" dirty="0" smtClean="0">
                <a:latin typeface="Lucida Console"/>
                <a:cs typeface="Lucida Console"/>
              </a:rPr>
              <a:t>)    *</a:t>
            </a:r>
            <a:r>
              <a:rPr lang="en-US" sz="1600" dirty="0">
                <a:latin typeface="Lucida Console"/>
                <a:cs typeface="Lucida Console"/>
              </a:rPr>
              <a:t>/</a:t>
            </a:r>
          </a:p>
          <a:p>
            <a:r>
              <a:rPr lang="en-US" sz="1600" dirty="0">
                <a:latin typeface="Lucida Console"/>
                <a:cs typeface="Lucida Console"/>
              </a:rPr>
              <a:t>    </a:t>
            </a:r>
            <a:r>
              <a:rPr lang="en-US" sz="1600" dirty="0" err="1">
                <a:latin typeface="Lucida Console"/>
                <a:cs typeface="Lucida Console"/>
              </a:rPr>
              <a:t>zprofilerState</a:t>
            </a:r>
            <a:r>
              <a:rPr lang="en-US" sz="1600" dirty="0">
                <a:latin typeface="Lucida Console"/>
                <a:cs typeface="Lucida Console"/>
              </a:rPr>
              <a:t> = yes.                </a:t>
            </a:r>
            <a:r>
              <a:rPr lang="en-US" sz="1600" dirty="0" smtClean="0">
                <a:latin typeface="Lucida Console"/>
                <a:cs typeface="Lucida Console"/>
              </a:rPr>
              <a:t>/</a:t>
            </a:r>
            <a:r>
              <a:rPr lang="en-US" sz="1600" dirty="0">
                <a:latin typeface="Lucida Console"/>
                <a:cs typeface="Lucida Console"/>
              </a:rPr>
              <a:t>* so the user is just starting another set of </a:t>
            </a:r>
            <a:r>
              <a:rPr lang="en-US" sz="1600" dirty="0" smtClean="0">
                <a:latin typeface="Lucida Console"/>
                <a:cs typeface="Lucida Console"/>
              </a:rPr>
              <a:t>data </a:t>
            </a:r>
            <a:r>
              <a:rPr lang="en-US" sz="1600" dirty="0">
                <a:latin typeface="Lucida Console"/>
                <a:cs typeface="Lucida Console"/>
              </a:rPr>
              <a:t>*/</a:t>
            </a:r>
          </a:p>
          <a:p>
            <a:r>
              <a:rPr lang="en-US" sz="1600" dirty="0" smtClean="0">
                <a:latin typeface="Lucida Console"/>
                <a:cs typeface="Lucida Console"/>
              </a:rPr>
              <a:t>  </a:t>
            </a:r>
            <a:r>
              <a:rPr lang="en-US" sz="1600" dirty="0">
                <a:latin typeface="Lucida Console"/>
                <a:cs typeface="Lucida Console"/>
              </a:rPr>
              <a:t>if </a:t>
            </a:r>
            <a:r>
              <a:rPr lang="en-US" sz="1600" dirty="0" err="1">
                <a:latin typeface="Lucida Console"/>
                <a:cs typeface="Lucida Console"/>
              </a:rPr>
              <a:t>zprofilerState</a:t>
            </a:r>
            <a:r>
              <a:rPr lang="en-US" sz="1600" dirty="0">
                <a:latin typeface="Lucida Console"/>
                <a:cs typeface="Lucida Console"/>
              </a:rPr>
              <a:t> = yes then           </a:t>
            </a:r>
            <a:r>
              <a:rPr lang="en-US" sz="1600" dirty="0" smtClean="0">
                <a:latin typeface="Lucida Console"/>
                <a:cs typeface="Lucida Console"/>
              </a:rPr>
              <a:t>/</a:t>
            </a:r>
            <a:r>
              <a:rPr lang="en-US" sz="1600" dirty="0">
                <a:latin typeface="Lucida Console"/>
                <a:cs typeface="Lucida Console"/>
              </a:rPr>
              <a:t>* a profiling dataset is being requested          </a:t>
            </a:r>
            <a:r>
              <a:rPr lang="en-US" sz="1600" dirty="0" smtClean="0">
                <a:latin typeface="Lucida Console"/>
                <a:cs typeface="Lucida Console"/>
              </a:rPr>
              <a:t> </a:t>
            </a:r>
            <a:r>
              <a:rPr lang="en-US" sz="1600" dirty="0">
                <a:latin typeface="Lucida Console"/>
                <a:cs typeface="Lucida Console"/>
              </a:rPr>
              <a:t>*/</a:t>
            </a:r>
          </a:p>
          <a:p>
            <a:r>
              <a:rPr lang="en-US" sz="1600" dirty="0">
                <a:latin typeface="Lucida Console"/>
                <a:cs typeface="Lucida Console"/>
              </a:rPr>
              <a:t>    do:                                  </a:t>
            </a:r>
            <a:r>
              <a:rPr lang="en-US" sz="1600" dirty="0" smtClean="0">
                <a:latin typeface="Lucida Console"/>
                <a:cs typeface="Lucida Console"/>
              </a:rPr>
              <a:t>/</a:t>
            </a:r>
            <a:r>
              <a:rPr lang="en-US" sz="1600" dirty="0">
                <a:latin typeface="Lucida Console"/>
                <a:cs typeface="Lucida Console"/>
              </a:rPr>
              <a:t>* either from the initial launch or a </a:t>
            </a:r>
            <a:r>
              <a:rPr lang="en-US" sz="1600" dirty="0" smtClean="0">
                <a:latin typeface="Lucida Console"/>
                <a:cs typeface="Lucida Console"/>
              </a:rPr>
              <a:t>new </a:t>
            </a:r>
            <a:r>
              <a:rPr lang="en-US" sz="1600" dirty="0">
                <a:latin typeface="Lucida Console"/>
                <a:cs typeface="Lucida Console"/>
              </a:rPr>
              <a:t>request </a:t>
            </a:r>
            <a:r>
              <a:rPr lang="en-US" sz="1600" dirty="0" smtClean="0">
                <a:latin typeface="Lucida Console"/>
                <a:cs typeface="Lucida Console"/>
              </a:rPr>
              <a:t> </a:t>
            </a:r>
            <a:r>
              <a:rPr lang="en-US" sz="1600" dirty="0">
                <a:latin typeface="Lucida Console"/>
                <a:cs typeface="Lucida Console"/>
              </a:rPr>
              <a:t>*/</a:t>
            </a:r>
          </a:p>
          <a:p>
            <a:r>
              <a:rPr lang="en-US" sz="1600" dirty="0">
                <a:latin typeface="Lucida Console"/>
                <a:cs typeface="Lucida Console"/>
              </a:rPr>
              <a:t>      run </a:t>
            </a:r>
            <a:r>
              <a:rPr lang="en-US" sz="1600" dirty="0" err="1">
                <a:latin typeface="Lucida Console"/>
                <a:cs typeface="Lucida Console"/>
              </a:rPr>
              <a:t>zprofiler_on</a:t>
            </a:r>
            <a:r>
              <a:rPr lang="en-US" sz="1600" dirty="0">
                <a:latin typeface="Lucida Console"/>
                <a:cs typeface="Lucida Console"/>
              </a:rPr>
              <a:t>.</a:t>
            </a:r>
          </a:p>
          <a:p>
            <a:r>
              <a:rPr lang="en-US" sz="1600" dirty="0">
                <a:latin typeface="Lucida Console"/>
                <a:cs typeface="Lucida Console"/>
              </a:rPr>
              <a:t>      </a:t>
            </a:r>
            <a:r>
              <a:rPr lang="en-US" sz="1600" dirty="0" err="1">
                <a:latin typeface="Lucida Console"/>
                <a:cs typeface="Lucida Console"/>
              </a:rPr>
              <a:t>zprofilerState</a:t>
            </a:r>
            <a:r>
              <a:rPr lang="en-US" sz="1600" dirty="0">
                <a:latin typeface="Lucida Console"/>
                <a:cs typeface="Lucida Console"/>
              </a:rPr>
              <a:t> = yes.</a:t>
            </a:r>
          </a:p>
          <a:p>
            <a:r>
              <a:rPr lang="mr-IN" sz="1600" dirty="0">
                <a:latin typeface="Lucida Console"/>
                <a:cs typeface="Lucida Console"/>
              </a:rPr>
              <a:t>    end.</a:t>
            </a:r>
          </a:p>
          <a:p>
            <a:endParaRPr lang="mr-IN" sz="1600" dirty="0">
              <a:latin typeface="Lucida Console"/>
              <a:cs typeface="Lucida Console"/>
            </a:endParaRPr>
          </a:p>
          <a:p>
            <a:r>
              <a:rPr lang="en-US" sz="1600" dirty="0">
                <a:latin typeface="Lucida Console"/>
                <a:cs typeface="Lucida Console"/>
              </a:rPr>
              <a:t>  return</a:t>
            </a:r>
            <a:r>
              <a:rPr lang="en-US" sz="1600" dirty="0" smtClean="0">
                <a:latin typeface="Lucida Console"/>
                <a:cs typeface="Lucida Console"/>
              </a:rPr>
              <a:t>.</a:t>
            </a:r>
            <a:endParaRPr lang="en-US" sz="1600" dirty="0">
              <a:latin typeface="Lucida Console"/>
              <a:cs typeface="Lucida Console"/>
            </a:endParaRPr>
          </a:p>
          <a:p>
            <a:r>
              <a:rPr lang="en-US" sz="1600" dirty="0">
                <a:latin typeface="Lucida Console"/>
                <a:cs typeface="Lucida Console"/>
              </a:rPr>
              <a:t>end.</a:t>
            </a:r>
          </a:p>
          <a:p>
            <a:endParaRPr lang="en-US" sz="1600" dirty="0">
              <a:latin typeface="Lucida Console"/>
              <a:cs typeface="Lucida Console"/>
            </a:endParaRPr>
          </a:p>
        </p:txBody>
      </p:sp>
    </p:spTree>
    <p:extLst>
      <p:ext uri="{BB962C8B-B14F-4D97-AF65-F5344CB8AC3E}">
        <p14:creationId xmlns:p14="http://schemas.microsoft.com/office/powerpoint/2010/main" val="26090284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t>Sample Profiling Output</a:t>
            </a:r>
          </a:p>
        </p:txBody>
      </p:sp>
      <p:sp>
        <p:nvSpPr>
          <p:cNvPr id="32771" name="Rectangle 3"/>
          <p:cNvSpPr>
            <a:spLocks noGrp="1" noChangeArrowheads="1"/>
          </p:cNvSpPr>
          <p:nvPr>
            <p:ph type="body" idx="1"/>
          </p:nvPr>
        </p:nvSpPr>
        <p:spPr>
          <a:xfrm>
            <a:off x="304800" y="1676400"/>
            <a:ext cx="12219093" cy="5293360"/>
          </a:xfrm>
        </p:spPr>
        <p:txBody>
          <a:bodyPr>
            <a:noAutofit/>
          </a:bodyPr>
          <a:lstStyle/>
          <a:p>
            <a:pPr marL="0" indent="0">
              <a:spcBef>
                <a:spcPts val="0"/>
              </a:spcBef>
              <a:buNone/>
            </a:pPr>
            <a:r>
              <a:rPr lang="en-US" sz="1400" dirty="0">
                <a:latin typeface="Lucida Console"/>
                <a:cs typeface="Lucida Console"/>
              </a:rPr>
              <a:t> ┌────────────────────────────────────────────── Profiler: Top 20 Results ───────────────────────────────┐</a:t>
            </a:r>
          </a:p>
          <a:p>
            <a:pPr marL="0" indent="0">
              <a:spcBef>
                <a:spcPts val="0"/>
              </a:spcBef>
              <a:buNone/>
            </a:pPr>
            <a:r>
              <a:rPr lang="mr-IN" sz="1400" dirty="0">
                <a:latin typeface="Lucida Console"/>
                <a:cs typeface="Lucida Console"/>
              </a:rPr>
              <a:t> │Description: ProTop3 Execution Profile [00:00:23]                                                      │</a:t>
            </a:r>
          </a:p>
          <a:p>
            <a:pPr marL="0" indent="0">
              <a:spcBef>
                <a:spcPts val="0"/>
              </a:spcBef>
              <a:buNone/>
            </a:pPr>
            <a:r>
              <a:rPr lang="mr-IN" sz="1400" dirty="0">
                <a:latin typeface="Lucida Console"/>
                <a:cs typeface="Lucida Console"/>
              </a:rPr>
              <a:t> │Session Total Execution Time   00:00:06                                                                │</a:t>
            </a:r>
          </a:p>
          <a:p>
            <a:pPr marL="0" indent="0">
              <a:spcBef>
                <a:spcPts val="0"/>
              </a:spcBef>
              <a:buNone/>
            </a:pPr>
            <a:r>
              <a:rPr lang="mr-IN" sz="1400" dirty="0">
                <a:latin typeface="Lucida Console"/>
                <a:cs typeface="Lucida Console"/>
              </a:rPr>
              <a:t> │Line 0 = initialization, line -1 = cleanup                                                             │</a:t>
            </a:r>
          </a:p>
          <a:p>
            <a:pPr marL="0" indent="0">
              <a:spcBef>
                <a:spcPts val="0"/>
              </a:spcBef>
              <a:buNone/>
            </a:pPr>
            <a:r>
              <a:rPr lang="mr-IN" sz="1400" dirty="0">
                <a:latin typeface="Lucida Console"/>
                <a:cs typeface="Lucida Console"/>
              </a:rPr>
              <a:t> └───────────────────────────────────────────────────────────────────────────────────────────────────────┘</a:t>
            </a:r>
          </a:p>
          <a:p>
            <a:pPr marL="0" indent="0">
              <a:spcBef>
                <a:spcPts val="0"/>
              </a:spcBef>
              <a:buNone/>
            </a:pPr>
            <a:r>
              <a:rPr lang="en-US" sz="1400" dirty="0">
                <a:latin typeface="Lucida Console"/>
                <a:cs typeface="Lucida Console"/>
              </a:rPr>
              <a:t> ┌───────────────────────────────────────── Top 20 Lines: Total Execution Time ──────────────────────────┐</a:t>
            </a:r>
          </a:p>
          <a:p>
            <a:pPr marL="0" indent="0">
              <a:spcBef>
                <a:spcPts val="0"/>
              </a:spcBef>
              <a:buNone/>
            </a:pPr>
            <a:r>
              <a:rPr lang="en-US" sz="1400" dirty="0">
                <a:latin typeface="Lucida Console"/>
                <a:cs typeface="Lucida Console"/>
              </a:rPr>
              <a:t> │Program/Class                   Line          Time      </a:t>
            </a:r>
            <a:r>
              <a:rPr lang="en-US" sz="1400" dirty="0" err="1">
                <a:latin typeface="Lucida Console"/>
                <a:cs typeface="Lucida Console"/>
              </a:rPr>
              <a:t>Avg</a:t>
            </a:r>
            <a:r>
              <a:rPr lang="en-US" sz="1400" dirty="0">
                <a:latin typeface="Lucida Console"/>
                <a:cs typeface="Lucida Console"/>
              </a:rPr>
              <a:t> Time      Calls Internal Procedure/Method  │</a:t>
            </a:r>
          </a:p>
          <a:p>
            <a:pPr marL="0" indent="0">
              <a:spcBef>
                <a:spcPts val="0"/>
              </a:spcBef>
              <a:buNone/>
            </a:pPr>
            <a:r>
              <a:rPr lang="en-US" sz="1400" dirty="0">
                <a:latin typeface="Lucida Console"/>
                <a:cs typeface="Lucida Console"/>
              </a:rPr>
              <a:t> │────────────────────────────── ───── ───────────── ───────────── ────────── ────────────────────────── │</a:t>
            </a:r>
          </a:p>
          <a:p>
            <a:pPr marL="0" indent="0">
              <a:spcBef>
                <a:spcPts val="0"/>
              </a:spcBef>
              <a:buNone/>
            </a:pPr>
            <a:r>
              <a:rPr lang="mr-IN" sz="1400" dirty="0">
                <a:latin typeface="Lucida Console"/>
                <a:cs typeface="Lucida Console"/>
              </a:rPr>
              <a:t> │dc/dashboard.p                  </a:t>
            </a:r>
            <a:r>
              <a:rPr lang="mr-IN" sz="1400" dirty="0">
                <a:solidFill>
                  <a:srgbClr val="FF0000"/>
                </a:solidFill>
                <a:latin typeface="Lucida Console"/>
                <a:cs typeface="Lucida Console"/>
              </a:rPr>
              <a:t>3105</a:t>
            </a:r>
            <a:r>
              <a:rPr lang="mr-IN" sz="1400" dirty="0">
                <a:latin typeface="Lucida Console"/>
                <a:cs typeface="Lucida Console"/>
              </a:rPr>
              <a:t>      </a:t>
            </a:r>
            <a:r>
              <a:rPr lang="mr-IN" sz="1400" dirty="0">
                <a:solidFill>
                  <a:srgbClr val="FF0000"/>
                </a:solidFill>
                <a:latin typeface="Lucida Console"/>
                <a:cs typeface="Lucida Console"/>
              </a:rPr>
              <a:t>3.702797</a:t>
            </a:r>
            <a:r>
              <a:rPr lang="mr-IN" sz="1400" dirty="0">
                <a:latin typeface="Lucida Console"/>
                <a:cs typeface="Lucida Console"/>
              </a:rPr>
              <a:t>      0.000001    </a:t>
            </a:r>
            <a:r>
              <a:rPr lang="mr-IN" sz="1400" dirty="0">
                <a:solidFill>
                  <a:srgbClr val="FF0000"/>
                </a:solidFill>
                <a:latin typeface="Lucida Console"/>
                <a:cs typeface="Lucida Console"/>
              </a:rPr>
              <a:t>4000004</a:t>
            </a:r>
            <a:r>
              <a:rPr lang="mr-IN" sz="1400" dirty="0">
                <a:latin typeface="Lucida Console"/>
                <a:cs typeface="Lucida Console"/>
              </a:rPr>
              <a:t> mon-update                 │</a:t>
            </a:r>
          </a:p>
          <a:p>
            <a:pPr marL="0" indent="0">
              <a:spcBef>
                <a:spcPts val="0"/>
              </a:spcBef>
              <a:buNone/>
            </a:pPr>
            <a:r>
              <a:rPr lang="mr-IN" sz="1400" dirty="0">
                <a:latin typeface="Lucida Console"/>
                <a:cs typeface="Lucida Console"/>
              </a:rPr>
              <a:t> │dc/dashboard.p                     0      2.097173      0.524293          4 mon-update                 │</a:t>
            </a:r>
          </a:p>
          <a:p>
            <a:pPr marL="0" indent="0">
              <a:spcBef>
                <a:spcPts val="0"/>
              </a:spcBef>
              <a:buNone/>
            </a:pPr>
            <a:r>
              <a:rPr lang="mr-IN" sz="1400" dirty="0">
                <a:latin typeface="Lucida Console"/>
                <a:cs typeface="Lucida Console"/>
              </a:rPr>
              <a:t> │dc/dashboard.p                  3106      0.497054      0.000000    4000000 mon-update                 │</a:t>
            </a:r>
          </a:p>
          <a:p>
            <a:pPr marL="0" indent="0">
              <a:spcBef>
                <a:spcPts val="0"/>
              </a:spcBef>
              <a:buNone/>
            </a:pPr>
            <a:r>
              <a:rPr lang="mr-IN" sz="1400" dirty="0">
                <a:latin typeface="Lucida Console"/>
                <a:cs typeface="Lucida Console"/>
              </a:rPr>
              <a:t> │dc/dashboard.p                  3087      0.393956      0.004061         97 mon-update                 │</a:t>
            </a:r>
          </a:p>
          <a:p>
            <a:pPr marL="0" indent="0">
              <a:spcBef>
                <a:spcPts val="0"/>
              </a:spcBef>
              <a:buNone/>
            </a:pPr>
            <a:r>
              <a:rPr lang="en-US" sz="1400" dirty="0" smtClean="0">
                <a:latin typeface="Lucida Console"/>
                <a:cs typeface="Lucida Console"/>
              </a:rPr>
              <a:t> </a:t>
            </a:r>
            <a:r>
              <a:rPr lang="mr-IN" sz="1400" dirty="0" smtClean="0">
                <a:latin typeface="Lucida Console"/>
                <a:cs typeface="Lucida Console"/>
              </a:rPr>
              <a:t>│</a:t>
            </a:r>
            <a:r>
              <a:rPr lang="mr-IN" sz="1400" dirty="0">
                <a:latin typeface="Lucida Console"/>
                <a:cs typeface="Lucida Console"/>
              </a:rPr>
              <a:t>lib/dynscreen.p                 1238      0.025957      0.006489          4 dynScreenUpdate            │</a:t>
            </a:r>
          </a:p>
          <a:p>
            <a:pPr marL="0" indent="0">
              <a:spcBef>
                <a:spcPts val="0"/>
              </a:spcBef>
              <a:buNone/>
            </a:pPr>
            <a:r>
              <a:rPr lang="mr-IN" sz="1400" dirty="0" smtClean="0">
                <a:latin typeface="Lucida Console"/>
                <a:cs typeface="Lucida Console"/>
              </a:rPr>
              <a:t> │ssg/sausage00.p                 1949      0.024891      0.000007       3472 dataSet2JSON               │</a:t>
            </a:r>
          </a:p>
          <a:p>
            <a:pPr marL="0" indent="0">
              <a:spcBef>
                <a:spcPts val="0"/>
              </a:spcBef>
              <a:buNone/>
            </a:pPr>
            <a:r>
              <a:rPr lang="en-US" sz="1400" dirty="0" smtClean="0">
                <a:latin typeface="Lucida Console"/>
                <a:cs typeface="Lucida Console"/>
              </a:rPr>
              <a:t> </a:t>
            </a:r>
            <a:r>
              <a:rPr lang="mr-IN" sz="1400" dirty="0" smtClean="0">
                <a:latin typeface="Lucida Console"/>
                <a:cs typeface="Lucida Console"/>
              </a:rPr>
              <a:t>│lib/dynscreen.p                  936      0.021612      0.000027        800 dynViewerUpdate            │</a:t>
            </a:r>
          </a:p>
          <a:p>
            <a:pPr marL="0" indent="0">
              <a:spcBef>
                <a:spcPts val="0"/>
              </a:spcBef>
              <a:buNone/>
            </a:pPr>
            <a:r>
              <a:rPr lang="mr-IN" sz="1400" dirty="0" smtClean="0">
                <a:latin typeface="Lucida Console"/>
                <a:cs typeface="Lucida Console"/>
              </a:rPr>
              <a:t> │ssg/sausage00.p                 1752      0.020572      0.000007       3084 scanDataSet                │</a:t>
            </a:r>
          </a:p>
          <a:p>
            <a:pPr marL="0" indent="0">
              <a:spcBef>
                <a:spcPts val="0"/>
              </a:spcBef>
              <a:buNone/>
            </a:pPr>
            <a:r>
              <a:rPr lang="en-US" sz="1400" dirty="0" smtClean="0">
                <a:latin typeface="Lucida Console"/>
                <a:cs typeface="Lucida Console"/>
              </a:rPr>
              <a:t> </a:t>
            </a:r>
            <a:r>
              <a:rPr lang="mr-IN" sz="1400" dirty="0" smtClean="0">
                <a:latin typeface="Lucida Console"/>
                <a:cs typeface="Lucida Console"/>
              </a:rPr>
              <a:t>│ssg/sausage00.p                 1920      0.019844      0.000005       4252 dataSet2JSON               │</a:t>
            </a:r>
          </a:p>
          <a:p>
            <a:pPr marL="0" indent="0">
              <a:spcBef>
                <a:spcPts val="0"/>
              </a:spcBef>
              <a:buNone/>
            </a:pPr>
            <a:r>
              <a:rPr lang="mr-IN" sz="1400" dirty="0" smtClean="0">
                <a:latin typeface="Lucida Console"/>
                <a:cs typeface="Lucida Console"/>
              </a:rPr>
              <a:t> </a:t>
            </a:r>
            <a:r>
              <a:rPr lang="mr-IN" sz="1400" dirty="0">
                <a:latin typeface="Lucida Console"/>
                <a:cs typeface="Lucida Console"/>
              </a:rPr>
              <a:t>└───────────────────────────────────────────────────────────────────────────────────────────────────────┘</a:t>
            </a:r>
          </a:p>
          <a:p>
            <a:pPr marL="0" indent="0">
              <a:spcBef>
                <a:spcPts val="0"/>
              </a:spcBef>
              <a:buNone/>
            </a:pPr>
            <a:endParaRPr lang="mr-IN" sz="1400" dirty="0">
              <a:latin typeface="Lucida Console"/>
              <a:cs typeface="Lucida Console"/>
            </a:endParaRPr>
          </a:p>
        </p:txBody>
      </p:sp>
    </p:spTree>
    <p:extLst>
      <p:ext uri="{BB962C8B-B14F-4D97-AF65-F5344CB8AC3E}">
        <p14:creationId xmlns:p14="http://schemas.microsoft.com/office/powerpoint/2010/main" val="19687406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dirty="0" smtClean="0"/>
              <a:t>DEBUG Listing</a:t>
            </a:r>
          </a:p>
        </p:txBody>
      </p:sp>
      <p:sp>
        <p:nvSpPr>
          <p:cNvPr id="32771" name="Rectangle 3"/>
          <p:cNvSpPr>
            <a:spLocks noGrp="1" noChangeArrowheads="1"/>
          </p:cNvSpPr>
          <p:nvPr>
            <p:ph type="body" idx="1"/>
          </p:nvPr>
        </p:nvSpPr>
        <p:spPr>
          <a:xfrm>
            <a:off x="304800" y="1600200"/>
            <a:ext cx="12725400" cy="5029200"/>
          </a:xfrm>
        </p:spPr>
        <p:txBody>
          <a:bodyPr>
            <a:noAutofit/>
          </a:bodyPr>
          <a:lstStyle/>
          <a:p>
            <a:pPr marL="0" indent="0">
              <a:buNone/>
            </a:pPr>
            <a:r>
              <a:rPr lang="en-US" sz="1600" dirty="0" smtClean="0">
                <a:latin typeface="Lucida Console"/>
                <a:cs typeface="Lucida Console"/>
              </a:rPr>
              <a:t> 3101  if </a:t>
            </a:r>
            <a:r>
              <a:rPr lang="en-US" sz="1600" dirty="0" err="1">
                <a:latin typeface="Lucida Console"/>
                <a:cs typeface="Lucida Console"/>
              </a:rPr>
              <a:t>pt_bogomips</a:t>
            </a:r>
            <a:r>
              <a:rPr lang="en-US" sz="1600" dirty="0">
                <a:latin typeface="Lucida Console"/>
                <a:cs typeface="Lucida Console"/>
              </a:rPr>
              <a:t> &gt; 0 /* and </a:t>
            </a:r>
            <a:r>
              <a:rPr lang="en-US" sz="1600" dirty="0" err="1">
                <a:latin typeface="Lucida Console"/>
                <a:cs typeface="Lucida Console"/>
              </a:rPr>
              <a:t>bogoLoop</a:t>
            </a:r>
            <a:r>
              <a:rPr lang="en-US" sz="1600" dirty="0">
                <a:latin typeface="Lucida Console"/>
                <a:cs typeface="Lucida Console"/>
              </a:rPr>
              <a:t> &gt; 1 */ then</a:t>
            </a:r>
          </a:p>
          <a:p>
            <a:pPr marL="0" indent="0">
              <a:buNone/>
            </a:pPr>
            <a:r>
              <a:rPr lang="mr-IN" sz="1600" dirty="0">
                <a:latin typeface="Lucida Console"/>
                <a:cs typeface="Lucida Console"/>
              </a:rPr>
              <a:t> 3102 </a:t>
            </a:r>
            <a:r>
              <a:rPr lang="mr-IN" sz="1600" dirty="0" smtClean="0">
                <a:latin typeface="Lucida Console"/>
                <a:cs typeface="Lucida Console"/>
              </a:rPr>
              <a:t>   </a:t>
            </a:r>
            <a:r>
              <a:rPr lang="mr-IN" sz="1600" dirty="0">
                <a:latin typeface="Lucida Console"/>
                <a:cs typeface="Lucida Console"/>
              </a:rPr>
              <a:t>do:</a:t>
            </a:r>
          </a:p>
          <a:p>
            <a:pPr marL="0" indent="0">
              <a:buNone/>
            </a:pPr>
            <a:r>
              <a:rPr lang="mr-IN" sz="1600" dirty="0">
                <a:latin typeface="Lucida Console"/>
                <a:cs typeface="Lucida Console"/>
              </a:rPr>
              <a:t> 3103</a:t>
            </a:r>
          </a:p>
          <a:p>
            <a:pPr marL="0" indent="0">
              <a:buNone/>
            </a:pPr>
            <a:r>
              <a:rPr lang="mr-IN" sz="1600" dirty="0">
                <a:latin typeface="Lucida Console"/>
                <a:cs typeface="Lucida Console"/>
              </a:rPr>
              <a:t> 3104 </a:t>
            </a:r>
            <a:r>
              <a:rPr lang="mr-IN" sz="1600" dirty="0" smtClean="0">
                <a:latin typeface="Lucida Console"/>
                <a:cs typeface="Lucida Console"/>
              </a:rPr>
              <a:t>     </a:t>
            </a:r>
            <a:r>
              <a:rPr lang="mr-IN" sz="1600" dirty="0">
                <a:latin typeface="Lucida Console"/>
                <a:cs typeface="Lucida Console"/>
              </a:rPr>
              <a:t>estart = etime.</a:t>
            </a:r>
          </a:p>
          <a:p>
            <a:pPr marL="0" indent="0">
              <a:buNone/>
            </a:pPr>
            <a:r>
              <a:rPr lang="en-US" sz="1600" dirty="0">
                <a:latin typeface="Lucida Console"/>
                <a:cs typeface="Lucida Console"/>
              </a:rPr>
              <a:t> </a:t>
            </a:r>
            <a:r>
              <a:rPr lang="en-US" sz="1600" dirty="0">
                <a:solidFill>
                  <a:srgbClr val="FF0000"/>
                </a:solidFill>
                <a:latin typeface="Lucida Console"/>
                <a:cs typeface="Lucida Console"/>
              </a:rPr>
              <a:t>3105 </a:t>
            </a:r>
            <a:r>
              <a:rPr lang="en-US" sz="1600" dirty="0" smtClean="0">
                <a:solidFill>
                  <a:srgbClr val="FF0000"/>
                </a:solidFill>
                <a:latin typeface="Lucida Console"/>
                <a:cs typeface="Lucida Console"/>
              </a:rPr>
              <a:t>     </a:t>
            </a:r>
            <a:r>
              <a:rPr lang="en-US" sz="1600" dirty="0">
                <a:solidFill>
                  <a:srgbClr val="FF0000"/>
                </a:solidFill>
                <a:latin typeface="Lucida Console"/>
                <a:cs typeface="Lucida Console"/>
              </a:rPr>
              <a:t>do </a:t>
            </a:r>
            <a:r>
              <a:rPr lang="en-US" sz="1600" dirty="0" err="1">
                <a:solidFill>
                  <a:srgbClr val="FF0000"/>
                </a:solidFill>
                <a:latin typeface="Lucida Console"/>
                <a:cs typeface="Lucida Console"/>
              </a:rPr>
              <a:t>i</a:t>
            </a:r>
            <a:r>
              <a:rPr lang="en-US" sz="1600" dirty="0">
                <a:solidFill>
                  <a:srgbClr val="FF0000"/>
                </a:solidFill>
                <a:latin typeface="Lucida Console"/>
                <a:cs typeface="Lucida Console"/>
              </a:rPr>
              <a:t> = 1 to </a:t>
            </a:r>
            <a:r>
              <a:rPr lang="en-US" sz="1600" dirty="0" err="1">
                <a:solidFill>
                  <a:srgbClr val="FF0000"/>
                </a:solidFill>
                <a:latin typeface="Lucida Console"/>
                <a:cs typeface="Lucida Console"/>
              </a:rPr>
              <a:t>pt_bogomips</a:t>
            </a:r>
            <a:r>
              <a:rPr lang="en-US" sz="1600" dirty="0">
                <a:solidFill>
                  <a:srgbClr val="FF0000"/>
                </a:solidFill>
                <a:latin typeface="Lucida Console"/>
                <a:cs typeface="Lucida Console"/>
              </a:rPr>
              <a:t>:</a:t>
            </a:r>
            <a:r>
              <a:rPr lang="en-US" sz="1600" dirty="0">
                <a:latin typeface="Lucida Console"/>
                <a:cs typeface="Lucida Console"/>
              </a:rPr>
              <a:t>   /* 100,000 should take 20ms to 30ms </a:t>
            </a:r>
            <a:r>
              <a:rPr lang="en-US" sz="1600" dirty="0" smtClean="0">
                <a:latin typeface="Lucida Console"/>
                <a:cs typeface="Lucida Console"/>
              </a:rPr>
              <a:t>on c.2010 </a:t>
            </a:r>
            <a:r>
              <a:rPr lang="en-US" sz="1600" dirty="0">
                <a:latin typeface="Lucida Console"/>
                <a:cs typeface="Lucida Console"/>
              </a:rPr>
              <a:t>HW    </a:t>
            </a:r>
            <a:r>
              <a:rPr lang="en-US" sz="1600" dirty="0" smtClean="0">
                <a:latin typeface="Lucida Console"/>
                <a:cs typeface="Lucida Console"/>
              </a:rPr>
              <a:t>*</a:t>
            </a:r>
            <a:r>
              <a:rPr lang="en-US" sz="1600" dirty="0">
                <a:latin typeface="Lucida Console"/>
                <a:cs typeface="Lucida Console"/>
              </a:rPr>
              <a:t>/</a:t>
            </a:r>
          </a:p>
          <a:p>
            <a:pPr marL="0" indent="0">
              <a:buNone/>
            </a:pPr>
            <a:r>
              <a:rPr lang="mr-IN" sz="1600" dirty="0">
                <a:latin typeface="Lucida Console"/>
                <a:cs typeface="Lucida Console"/>
              </a:rPr>
              <a:t> 3106 </a:t>
            </a:r>
            <a:r>
              <a:rPr lang="mr-IN" sz="1600" dirty="0" smtClean="0">
                <a:latin typeface="Lucida Console"/>
                <a:cs typeface="Lucida Console"/>
              </a:rPr>
              <a:t>     </a:t>
            </a:r>
            <a:r>
              <a:rPr lang="mr-IN" sz="1600" dirty="0">
                <a:latin typeface="Lucida Console"/>
                <a:cs typeface="Lucida Console"/>
              </a:rPr>
              <a:t>end.</a:t>
            </a:r>
          </a:p>
          <a:p>
            <a:pPr marL="0" indent="0">
              <a:buNone/>
            </a:pPr>
            <a:r>
              <a:rPr lang="is-IS" sz="1600" dirty="0">
                <a:latin typeface="Lucida Console"/>
                <a:cs typeface="Lucida Console"/>
              </a:rPr>
              <a:t> 3107</a:t>
            </a:r>
          </a:p>
          <a:p>
            <a:pPr marL="0" indent="0">
              <a:buNone/>
            </a:pPr>
            <a:r>
              <a:rPr lang="mr-IN" sz="1600" dirty="0">
                <a:latin typeface="Lucida Console"/>
                <a:cs typeface="Lucida Console"/>
              </a:rPr>
              <a:t> 3108 </a:t>
            </a:r>
            <a:r>
              <a:rPr lang="mr-IN" sz="1600" dirty="0" smtClean="0">
                <a:latin typeface="Lucida Console"/>
                <a:cs typeface="Lucida Console"/>
              </a:rPr>
              <a:t>     </a:t>
            </a:r>
            <a:r>
              <a:rPr lang="mr-IN" sz="1600" dirty="0">
                <a:latin typeface="Lucida Console"/>
                <a:cs typeface="Lucida Console"/>
              </a:rPr>
              <a:t>tt_Dashboard.bogoMIPS = ( 1000 / ( etime - estart )) * ( pt_bogomips /  1000000 ).</a:t>
            </a:r>
          </a:p>
          <a:p>
            <a:pPr marL="0" indent="0">
              <a:buNone/>
            </a:pPr>
            <a:r>
              <a:rPr lang="is-IS" sz="1600" dirty="0">
                <a:latin typeface="Lucida Console"/>
                <a:cs typeface="Lucida Console"/>
              </a:rPr>
              <a:t> 3109</a:t>
            </a:r>
          </a:p>
          <a:p>
            <a:pPr marL="0" indent="0">
              <a:buNone/>
            </a:pPr>
            <a:r>
              <a:rPr lang="en-US" sz="1600" dirty="0">
                <a:latin typeface="Lucida Console"/>
                <a:cs typeface="Lucida Console"/>
              </a:rPr>
              <a:t> 3110 </a:t>
            </a:r>
            <a:r>
              <a:rPr lang="en-US" sz="1600" dirty="0" smtClean="0">
                <a:latin typeface="Lucida Console"/>
                <a:cs typeface="Lucida Console"/>
              </a:rPr>
              <a:t>     </a:t>
            </a:r>
            <a:r>
              <a:rPr lang="en-US" sz="1600" dirty="0">
                <a:latin typeface="Lucida Console"/>
                <a:cs typeface="Lucida Console"/>
              </a:rPr>
              <a:t>if </a:t>
            </a:r>
            <a:r>
              <a:rPr lang="en-US" sz="1600" dirty="0" err="1">
                <a:latin typeface="Lucida Console"/>
                <a:cs typeface="Lucida Console"/>
              </a:rPr>
              <a:t>tt_Dashboard.bogoMIPS</a:t>
            </a:r>
            <a:r>
              <a:rPr lang="en-US" sz="1600" dirty="0">
                <a:latin typeface="Lucida Console"/>
                <a:cs typeface="Lucida Console"/>
              </a:rPr>
              <a:t> &gt; 0 and </a:t>
            </a:r>
            <a:r>
              <a:rPr lang="en-US" sz="1600" dirty="0" err="1">
                <a:latin typeface="Lucida Console"/>
                <a:cs typeface="Lucida Console"/>
              </a:rPr>
              <a:t>tt_Dashboard.bogoMIPS</a:t>
            </a:r>
            <a:r>
              <a:rPr lang="en-US" sz="1600" dirty="0">
                <a:latin typeface="Lucida Console"/>
                <a:cs typeface="Lucida Console"/>
              </a:rPr>
              <a:t> &lt;&gt; ? then</a:t>
            </a:r>
          </a:p>
          <a:p>
            <a:pPr marL="0" indent="0">
              <a:buNone/>
            </a:pPr>
            <a:r>
              <a:rPr lang="mr-IN" sz="1600" dirty="0">
                <a:latin typeface="Lucida Console"/>
                <a:cs typeface="Lucida Console"/>
              </a:rPr>
              <a:t> 3111 </a:t>
            </a:r>
            <a:r>
              <a:rPr lang="mr-IN" sz="1600" dirty="0" smtClean="0">
                <a:latin typeface="Lucida Console"/>
                <a:cs typeface="Lucida Console"/>
              </a:rPr>
              <a:t>       </a:t>
            </a:r>
            <a:r>
              <a:rPr lang="mr-IN" sz="1600" dirty="0">
                <a:latin typeface="Lucida Console"/>
                <a:cs typeface="Lucida Console"/>
              </a:rPr>
              <a:t>do:</a:t>
            </a:r>
          </a:p>
          <a:p>
            <a:pPr marL="0" indent="0">
              <a:buNone/>
            </a:pPr>
            <a:r>
              <a:rPr lang="en-US" sz="1600" dirty="0">
                <a:latin typeface="Lucida Console"/>
                <a:cs typeface="Lucida Console"/>
              </a:rPr>
              <a:t> 3112 </a:t>
            </a:r>
            <a:r>
              <a:rPr lang="en-US" sz="1600" dirty="0" smtClean="0">
                <a:latin typeface="Lucida Console"/>
                <a:cs typeface="Lucida Console"/>
              </a:rPr>
              <a:t>         </a:t>
            </a:r>
            <a:r>
              <a:rPr lang="en-US" sz="1600" dirty="0" err="1">
                <a:latin typeface="Lucida Console"/>
                <a:cs typeface="Lucida Console"/>
              </a:rPr>
              <a:t>maxBogo</a:t>
            </a:r>
            <a:r>
              <a:rPr lang="en-US" sz="1600" dirty="0">
                <a:latin typeface="Lucida Console"/>
                <a:cs typeface="Lucida Console"/>
              </a:rPr>
              <a:t> = max( </a:t>
            </a:r>
            <a:r>
              <a:rPr lang="en-US" sz="1600" dirty="0" err="1">
                <a:latin typeface="Lucida Console"/>
                <a:cs typeface="Lucida Console"/>
              </a:rPr>
              <a:t>maxBogo</a:t>
            </a:r>
            <a:r>
              <a:rPr lang="en-US" sz="1600" dirty="0">
                <a:latin typeface="Lucida Console"/>
                <a:cs typeface="Lucida Console"/>
              </a:rPr>
              <a:t>, </a:t>
            </a:r>
            <a:r>
              <a:rPr lang="en-US" sz="1600" dirty="0" err="1">
                <a:latin typeface="Lucida Console"/>
                <a:cs typeface="Lucida Console"/>
              </a:rPr>
              <a:t>tt_Dashboard.bogoMIPS</a:t>
            </a:r>
            <a:r>
              <a:rPr lang="en-US" sz="1600" dirty="0">
                <a:latin typeface="Lucida Console"/>
                <a:cs typeface="Lucida Console"/>
              </a:rPr>
              <a:t> ).</a:t>
            </a:r>
          </a:p>
          <a:p>
            <a:pPr marL="0" indent="0">
              <a:buNone/>
            </a:pPr>
            <a:r>
              <a:rPr lang="en-US" sz="1600" dirty="0">
                <a:latin typeface="Lucida Console"/>
                <a:cs typeface="Lucida Console"/>
              </a:rPr>
              <a:t> 3113 </a:t>
            </a:r>
            <a:r>
              <a:rPr lang="en-US" sz="1600" dirty="0" smtClean="0">
                <a:latin typeface="Lucida Console"/>
                <a:cs typeface="Lucida Console"/>
              </a:rPr>
              <a:t>         </a:t>
            </a:r>
            <a:r>
              <a:rPr lang="en-US" sz="1600" dirty="0" err="1">
                <a:latin typeface="Lucida Console"/>
                <a:cs typeface="Lucida Console"/>
              </a:rPr>
              <a:t>tt_Dashboard.bogoMipPct</a:t>
            </a:r>
            <a:r>
              <a:rPr lang="en-US" sz="1600" dirty="0">
                <a:latin typeface="Lucida Console"/>
                <a:cs typeface="Lucida Console"/>
              </a:rPr>
              <a:t> = ( </a:t>
            </a:r>
            <a:r>
              <a:rPr lang="en-US" sz="1600" dirty="0" err="1">
                <a:latin typeface="Lucida Console"/>
                <a:cs typeface="Lucida Console"/>
              </a:rPr>
              <a:t>tt_Dashboard.bogoMIPS</a:t>
            </a:r>
            <a:r>
              <a:rPr lang="en-US" sz="1600" dirty="0">
                <a:latin typeface="Lucida Console"/>
                <a:cs typeface="Lucida Console"/>
              </a:rPr>
              <a:t> / </a:t>
            </a:r>
            <a:r>
              <a:rPr lang="en-US" sz="1600" dirty="0" err="1">
                <a:latin typeface="Lucida Console"/>
                <a:cs typeface="Lucida Console"/>
              </a:rPr>
              <a:t>maxBogo</a:t>
            </a:r>
            <a:r>
              <a:rPr lang="en-US" sz="1600" dirty="0">
                <a:latin typeface="Lucida Console"/>
                <a:cs typeface="Lucida Console"/>
              </a:rPr>
              <a:t> ) * 100.    </a:t>
            </a:r>
          </a:p>
          <a:p>
            <a:pPr marL="0" indent="0">
              <a:buNone/>
            </a:pPr>
            <a:r>
              <a:rPr lang="mr-IN" sz="1600" dirty="0">
                <a:latin typeface="Lucida Console"/>
                <a:cs typeface="Lucida Console"/>
              </a:rPr>
              <a:t> 3114 </a:t>
            </a:r>
            <a:r>
              <a:rPr lang="mr-IN" sz="1600" dirty="0" smtClean="0">
                <a:latin typeface="Lucida Console"/>
                <a:cs typeface="Lucida Console"/>
              </a:rPr>
              <a:t>       </a:t>
            </a:r>
            <a:r>
              <a:rPr lang="mr-IN" sz="1600" dirty="0">
                <a:latin typeface="Lucida Console"/>
                <a:cs typeface="Lucida Console"/>
              </a:rPr>
              <a:t>end.</a:t>
            </a:r>
          </a:p>
          <a:p>
            <a:pPr marL="0" indent="0">
              <a:buNone/>
            </a:pPr>
            <a:r>
              <a:rPr lang="cs-CZ" sz="1600" dirty="0">
                <a:latin typeface="Lucida Console"/>
                <a:cs typeface="Lucida Console"/>
              </a:rPr>
              <a:t> 3115</a:t>
            </a:r>
          </a:p>
          <a:p>
            <a:pPr marL="0" indent="0">
              <a:buNone/>
            </a:pPr>
            <a:r>
              <a:rPr lang="mr-IN" sz="1600" dirty="0">
                <a:latin typeface="Lucida Console"/>
                <a:cs typeface="Lucida Console"/>
              </a:rPr>
              <a:t> 3116 </a:t>
            </a:r>
            <a:r>
              <a:rPr lang="mr-IN" sz="1600" dirty="0" smtClean="0">
                <a:latin typeface="Lucida Console"/>
                <a:cs typeface="Lucida Console"/>
              </a:rPr>
              <a:t>   </a:t>
            </a:r>
            <a:r>
              <a:rPr lang="mr-IN" sz="1600" dirty="0">
                <a:latin typeface="Lucida Console"/>
                <a:cs typeface="Lucida Console"/>
              </a:rPr>
              <a:t>end</a:t>
            </a:r>
            <a:r>
              <a:rPr lang="mr-IN" sz="1600" dirty="0" smtClean="0">
                <a:latin typeface="Lucida Console"/>
                <a:cs typeface="Lucida Console"/>
              </a:rPr>
              <a:t>.</a:t>
            </a:r>
            <a:endParaRPr lang="mr-IN" sz="1600" dirty="0">
              <a:latin typeface="Lucida Console"/>
              <a:cs typeface="Lucida Console"/>
            </a:endParaRPr>
          </a:p>
        </p:txBody>
      </p:sp>
    </p:spTree>
    <p:extLst>
      <p:ext uri="{BB962C8B-B14F-4D97-AF65-F5344CB8AC3E}">
        <p14:creationId xmlns:p14="http://schemas.microsoft.com/office/powerpoint/2010/main" val="11601362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Line Numbers</a:t>
            </a:r>
            <a:endParaRPr lang="en-US" dirty="0"/>
          </a:p>
        </p:txBody>
      </p:sp>
      <p:sp>
        <p:nvSpPr>
          <p:cNvPr id="3" name="Content Placeholder 2"/>
          <p:cNvSpPr>
            <a:spLocks noGrp="1"/>
          </p:cNvSpPr>
          <p:nvPr>
            <p:ph idx="1"/>
          </p:nvPr>
        </p:nvSpPr>
        <p:spPr>
          <a:xfrm>
            <a:off x="228600" y="1600200"/>
            <a:ext cx="11064523" cy="4724399"/>
          </a:xfrm>
        </p:spPr>
        <p:txBody>
          <a:bodyPr>
            <a:normAutofit/>
          </a:bodyPr>
          <a:lstStyle/>
          <a:p>
            <a:r>
              <a:rPr lang="en-US" dirty="0" smtClean="0"/>
              <a:t>Many tools use DEBUG LIST line numbers.</a:t>
            </a:r>
          </a:p>
          <a:p>
            <a:r>
              <a:rPr lang="en-US" dirty="0" smtClean="0"/>
              <a:t>This listing expands all include files and pre-processor statements.</a:t>
            </a:r>
          </a:p>
          <a:p>
            <a:r>
              <a:rPr lang="en-US" dirty="0" smtClean="0"/>
              <a:t>COMPILE “</a:t>
            </a:r>
            <a:r>
              <a:rPr lang="en-US" dirty="0" err="1" smtClean="0"/>
              <a:t>program.p</a:t>
            </a:r>
            <a:r>
              <a:rPr lang="en-US" dirty="0" smtClean="0"/>
              <a:t>” DEBUG-LIST “</a:t>
            </a:r>
            <a:r>
              <a:rPr lang="en-US" dirty="0" err="1" smtClean="0"/>
              <a:t>program.dbg</a:t>
            </a:r>
            <a:r>
              <a:rPr lang="en-US" dirty="0" smtClean="0"/>
              <a:t>”.</a:t>
            </a:r>
          </a:p>
          <a:p>
            <a:r>
              <a:rPr lang="en-US" dirty="0" smtClean="0"/>
              <a:t>Line numbers can vary if things have changed since code was deployed!</a:t>
            </a:r>
          </a:p>
          <a:p>
            <a:pPr lvl="1"/>
            <a:r>
              <a:rPr lang="en-US" dirty="0" smtClean="0"/>
              <a:t>It is helpful to create and deploy .</a:t>
            </a:r>
            <a:r>
              <a:rPr lang="en-US" dirty="0" err="1" smtClean="0"/>
              <a:t>dbg</a:t>
            </a:r>
            <a:r>
              <a:rPr lang="en-US" dirty="0" smtClean="0"/>
              <a:t> files whenever you create and deploy r-code</a:t>
            </a:r>
          </a:p>
        </p:txBody>
      </p:sp>
    </p:spTree>
    <p:extLst>
      <p:ext uri="{BB962C8B-B14F-4D97-AF65-F5344CB8AC3E}">
        <p14:creationId xmlns:p14="http://schemas.microsoft.com/office/powerpoint/2010/main" val="362403739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495800" y="1993900"/>
            <a:ext cx="3115732" cy="2851150"/>
          </a:xfrm>
          <a:prstGeom prst="rect">
            <a:avLst/>
          </a:prstGeom>
        </p:spPr>
      </p:pic>
    </p:spTree>
    <p:extLst>
      <p:ext uri="{BB962C8B-B14F-4D97-AF65-F5344CB8AC3E}">
        <p14:creationId xmlns:p14="http://schemas.microsoft.com/office/powerpoint/2010/main" val="136552617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atin typeface="Arial" charset="0"/>
              </a:rPr>
              <a:t>Caveat!</a:t>
            </a:r>
          </a:p>
        </p:txBody>
      </p:sp>
      <p:sp>
        <p:nvSpPr>
          <p:cNvPr id="30723" name="Content Placeholder 2"/>
          <p:cNvSpPr>
            <a:spLocks noGrp="1"/>
          </p:cNvSpPr>
          <p:nvPr>
            <p:ph idx="1"/>
          </p:nvPr>
        </p:nvSpPr>
        <p:spPr>
          <a:xfrm>
            <a:off x="3505200" y="1600200"/>
            <a:ext cx="7239000" cy="5181600"/>
          </a:xfrm>
        </p:spPr>
        <p:txBody>
          <a:bodyPr>
            <a:normAutofit lnSpcReduction="10000"/>
          </a:bodyPr>
          <a:lstStyle/>
          <a:p>
            <a:pPr marL="0" indent="3175">
              <a:spcBef>
                <a:spcPts val="0"/>
              </a:spcBef>
              <a:buFont typeface="Wingdings" charset="0"/>
              <a:buNone/>
            </a:pPr>
            <a:r>
              <a:rPr lang="en-US" sz="1600" b="1" dirty="0">
                <a:latin typeface="Lucida Console"/>
                <a:cs typeface="Lucida Console"/>
              </a:rPr>
              <a:t>define variable </a:t>
            </a:r>
            <a:r>
              <a:rPr lang="en-US" sz="1600" b="1" dirty="0" err="1">
                <a:latin typeface="Lucida Console"/>
                <a:cs typeface="Lucida Console"/>
              </a:rPr>
              <a:t>i</a:t>
            </a:r>
            <a:r>
              <a:rPr lang="en-US" sz="1600" b="1" dirty="0">
                <a:latin typeface="Lucida Console"/>
                <a:cs typeface="Lucida Console"/>
              </a:rPr>
              <a:t> as integer no-undo.</a:t>
            </a:r>
            <a:br>
              <a:rPr lang="en-US" sz="1600" b="1" dirty="0">
                <a:latin typeface="Lucida Console"/>
                <a:cs typeface="Lucida Console"/>
              </a:rPr>
            </a:br>
            <a:r>
              <a:rPr lang="en-US" sz="1600" b="1" dirty="0">
                <a:latin typeface="Lucida Console"/>
                <a:cs typeface="Lucida Console"/>
              </a:rPr>
              <a:t/>
            </a:r>
            <a:br>
              <a:rPr lang="en-US" sz="1600" b="1" dirty="0">
                <a:latin typeface="Lucida Console"/>
                <a:cs typeface="Lucida Console"/>
              </a:rPr>
            </a:br>
            <a:r>
              <a:rPr lang="en-US" sz="1600" b="1" dirty="0">
                <a:latin typeface="Lucida Console"/>
                <a:cs typeface="Lucida Console"/>
              </a:rPr>
              <a:t>assign</a:t>
            </a:r>
            <a:br>
              <a:rPr lang="en-US" sz="1600" b="1" dirty="0">
                <a:latin typeface="Lucida Console"/>
                <a:cs typeface="Lucida Console"/>
              </a:rPr>
            </a:br>
            <a:r>
              <a:rPr lang="en-US" sz="1600" b="1" dirty="0">
                <a:latin typeface="Lucida Console"/>
                <a:cs typeface="Lucida Console"/>
              </a:rPr>
              <a:t>    </a:t>
            </a:r>
            <a:r>
              <a:rPr lang="en-US" sz="1600" b="1" dirty="0" err="1">
                <a:latin typeface="Lucida Console"/>
                <a:cs typeface="Lucida Console"/>
              </a:rPr>
              <a:t>profiler:enabled</a:t>
            </a:r>
            <a:r>
              <a:rPr lang="en-US" sz="1600" b="1" dirty="0">
                <a:latin typeface="Lucida Console"/>
                <a:cs typeface="Lucida Console"/>
              </a:rPr>
              <a:t> = yes</a:t>
            </a:r>
            <a:br>
              <a:rPr lang="en-US" sz="1600" b="1" dirty="0">
                <a:latin typeface="Lucida Console"/>
                <a:cs typeface="Lucida Console"/>
              </a:rPr>
            </a:br>
            <a:r>
              <a:rPr lang="en-US" sz="1600" b="1" dirty="0">
                <a:latin typeface="Lucida Console"/>
                <a:cs typeface="Lucida Console"/>
              </a:rPr>
              <a:t>    </a:t>
            </a:r>
            <a:r>
              <a:rPr lang="en-US" sz="1600" b="1" dirty="0" err="1">
                <a:latin typeface="Lucida Console"/>
                <a:cs typeface="Lucida Console"/>
              </a:rPr>
              <a:t>profiler:profiling</a:t>
            </a:r>
            <a:r>
              <a:rPr lang="en-US" sz="1600" b="1" dirty="0">
                <a:latin typeface="Lucida Console"/>
                <a:cs typeface="Lucida Console"/>
              </a:rPr>
              <a:t> = </a:t>
            </a:r>
            <a:r>
              <a:rPr lang="en-US" sz="1600" b="1" dirty="0" smtClean="0">
                <a:latin typeface="Lucida Console"/>
                <a:cs typeface="Lucida Console"/>
              </a:rPr>
              <a:t>yes</a:t>
            </a:r>
          </a:p>
          <a:p>
            <a:pPr marL="0" indent="3175">
              <a:spcBef>
                <a:spcPts val="0"/>
              </a:spcBef>
              <a:buFont typeface="Wingdings" charset="0"/>
              <a:buNone/>
            </a:pPr>
            <a:r>
              <a:rPr lang="en-US" sz="1600" b="1" dirty="0" smtClean="0">
                <a:latin typeface="Lucida Console"/>
                <a:cs typeface="Lucida Console"/>
              </a:rPr>
              <a:t>.</a:t>
            </a:r>
            <a:r>
              <a:rPr lang="en-US" sz="1600" b="1" dirty="0">
                <a:latin typeface="Lucida Console"/>
                <a:cs typeface="Lucida Console"/>
              </a:rPr>
              <a:t/>
            </a:r>
            <a:br>
              <a:rPr lang="en-US" sz="1600" b="1" dirty="0">
                <a:latin typeface="Lucida Console"/>
                <a:cs typeface="Lucida Console"/>
              </a:rPr>
            </a:br>
            <a:r>
              <a:rPr lang="en-US" sz="1600" b="1" dirty="0">
                <a:latin typeface="Lucida Console"/>
                <a:cs typeface="Lucida Console"/>
              </a:rPr>
              <a:t/>
            </a:r>
            <a:br>
              <a:rPr lang="en-US" sz="1600" b="1" dirty="0">
                <a:latin typeface="Lucida Console"/>
                <a:cs typeface="Lucida Console"/>
              </a:rPr>
            </a:br>
            <a:r>
              <a:rPr lang="en-US" sz="1600" b="1" dirty="0">
                <a:latin typeface="Lucida Console"/>
                <a:cs typeface="Lucida Console"/>
              </a:rPr>
              <a:t>do </a:t>
            </a:r>
            <a:r>
              <a:rPr lang="en-US" sz="1600" b="1" dirty="0" err="1">
                <a:latin typeface="Lucida Console"/>
                <a:cs typeface="Lucida Console"/>
              </a:rPr>
              <a:t>i</a:t>
            </a:r>
            <a:r>
              <a:rPr lang="en-US" sz="1600" b="1" dirty="0">
                <a:latin typeface="Lucida Console"/>
                <a:cs typeface="Lucida Console"/>
              </a:rPr>
              <a:t> = 1 to 1000000:</a:t>
            </a:r>
            <a:br>
              <a:rPr lang="en-US" sz="1600" b="1" dirty="0">
                <a:latin typeface="Lucida Console"/>
                <a:cs typeface="Lucida Console"/>
              </a:rPr>
            </a:br>
            <a:r>
              <a:rPr lang="en-US" sz="1600" b="1" dirty="0">
                <a:latin typeface="Lucida Console"/>
                <a:cs typeface="Lucida Console"/>
              </a:rPr>
              <a:t>end.</a:t>
            </a:r>
            <a:br>
              <a:rPr lang="en-US" sz="1600" b="1" dirty="0">
                <a:latin typeface="Lucida Console"/>
                <a:cs typeface="Lucida Console"/>
              </a:rPr>
            </a:br>
            <a:r>
              <a:rPr lang="en-US" sz="1600" b="1" dirty="0">
                <a:latin typeface="Lucida Console"/>
                <a:cs typeface="Lucida Console"/>
              </a:rPr>
              <a:t/>
            </a:r>
            <a:br>
              <a:rPr lang="en-US" sz="1600" b="1" dirty="0">
                <a:latin typeface="Lucida Console"/>
                <a:cs typeface="Lucida Console"/>
              </a:rPr>
            </a:br>
            <a:r>
              <a:rPr lang="en-US" sz="1600" b="1" dirty="0" err="1">
                <a:latin typeface="Lucida Console"/>
                <a:cs typeface="Lucida Console"/>
              </a:rPr>
              <a:t>i</a:t>
            </a:r>
            <a:r>
              <a:rPr lang="en-US" sz="1600" b="1" dirty="0">
                <a:latin typeface="Lucida Console"/>
                <a:cs typeface="Lucida Console"/>
              </a:rPr>
              <a:t> = 0.</a:t>
            </a:r>
            <a:br>
              <a:rPr lang="en-US" sz="1600" b="1" dirty="0">
                <a:latin typeface="Lucida Console"/>
                <a:cs typeface="Lucida Console"/>
              </a:rPr>
            </a:br>
            <a:r>
              <a:rPr lang="en-US" sz="1600" b="1" dirty="0">
                <a:latin typeface="Lucida Console"/>
                <a:cs typeface="Lucida Console"/>
              </a:rPr>
              <a:t>do while </a:t>
            </a:r>
            <a:r>
              <a:rPr lang="en-US" sz="1600" b="1" dirty="0" err="1">
                <a:latin typeface="Lucida Console"/>
                <a:cs typeface="Lucida Console"/>
              </a:rPr>
              <a:t>i</a:t>
            </a:r>
            <a:r>
              <a:rPr lang="en-US" sz="1600" b="1" dirty="0">
                <a:latin typeface="Lucida Console"/>
                <a:cs typeface="Lucida Console"/>
              </a:rPr>
              <a:t> &lt; 1000000:</a:t>
            </a:r>
            <a:br>
              <a:rPr lang="en-US" sz="1600" b="1" dirty="0">
                <a:latin typeface="Lucida Console"/>
                <a:cs typeface="Lucida Console"/>
              </a:rPr>
            </a:br>
            <a:r>
              <a:rPr lang="en-US" sz="1600" b="1" dirty="0">
                <a:latin typeface="Lucida Console"/>
                <a:cs typeface="Lucida Console"/>
              </a:rPr>
              <a:t>    </a:t>
            </a:r>
            <a:r>
              <a:rPr lang="en-US" sz="1600" b="1" dirty="0" err="1">
                <a:latin typeface="Lucida Console"/>
                <a:cs typeface="Lucida Console"/>
              </a:rPr>
              <a:t>i</a:t>
            </a:r>
            <a:r>
              <a:rPr lang="en-US" sz="1600" b="1" dirty="0">
                <a:latin typeface="Lucida Console"/>
                <a:cs typeface="Lucida Console"/>
              </a:rPr>
              <a:t> = </a:t>
            </a:r>
            <a:r>
              <a:rPr lang="en-US" sz="1600" b="1" dirty="0" err="1">
                <a:latin typeface="Lucida Console"/>
                <a:cs typeface="Lucida Console"/>
              </a:rPr>
              <a:t>i</a:t>
            </a:r>
            <a:r>
              <a:rPr lang="en-US" sz="1600" b="1" dirty="0">
                <a:latin typeface="Lucida Console"/>
                <a:cs typeface="Lucida Console"/>
              </a:rPr>
              <a:t> + 1.</a:t>
            </a:r>
            <a:br>
              <a:rPr lang="en-US" sz="1600" b="1" dirty="0">
                <a:latin typeface="Lucida Console"/>
                <a:cs typeface="Lucida Console"/>
              </a:rPr>
            </a:br>
            <a:r>
              <a:rPr lang="en-US" sz="1600" b="1" dirty="0">
                <a:latin typeface="Lucida Console"/>
                <a:cs typeface="Lucida Console"/>
              </a:rPr>
              <a:t>end.</a:t>
            </a:r>
            <a:br>
              <a:rPr lang="en-US" sz="1600" b="1" dirty="0">
                <a:latin typeface="Lucida Console"/>
                <a:cs typeface="Lucida Console"/>
              </a:rPr>
            </a:br>
            <a:r>
              <a:rPr lang="en-US" sz="1600" b="1" dirty="0">
                <a:latin typeface="Lucida Console"/>
                <a:cs typeface="Lucida Console"/>
              </a:rPr>
              <a:t/>
            </a:r>
            <a:br>
              <a:rPr lang="en-US" sz="1600" b="1" dirty="0">
                <a:latin typeface="Lucida Console"/>
                <a:cs typeface="Lucida Console"/>
              </a:rPr>
            </a:br>
            <a:r>
              <a:rPr lang="en-US" sz="1600" b="1" dirty="0" err="1">
                <a:solidFill>
                  <a:schemeClr val="tx2">
                    <a:lumMod val="50000"/>
                  </a:schemeClr>
                </a:solidFill>
                <a:latin typeface="Lucida Console"/>
                <a:cs typeface="Lucida Console"/>
              </a:rPr>
              <a:t>i</a:t>
            </a:r>
            <a:r>
              <a:rPr lang="en-US" sz="1600" b="1" dirty="0">
                <a:solidFill>
                  <a:schemeClr val="tx2">
                    <a:lumMod val="50000"/>
                  </a:schemeClr>
                </a:solidFill>
                <a:latin typeface="Lucida Console"/>
                <a:cs typeface="Lucida Console"/>
              </a:rPr>
              <a:t> = 0.</a:t>
            </a:r>
            <a:r>
              <a:rPr lang="en-US" sz="1600" b="1" dirty="0">
                <a:solidFill>
                  <a:schemeClr val="tx2"/>
                </a:solidFill>
                <a:latin typeface="Lucida Console"/>
                <a:cs typeface="Lucida Console"/>
              </a:rPr>
              <a:t> </a:t>
            </a:r>
            <a:r>
              <a:rPr lang="en-US" sz="1600" b="1" dirty="0">
                <a:solidFill>
                  <a:srgbClr val="FF0000"/>
                </a:solidFill>
                <a:latin typeface="Lucida Console"/>
                <a:cs typeface="Lucida Console"/>
              </a:rPr>
              <a:t>do while </a:t>
            </a:r>
            <a:r>
              <a:rPr lang="en-US" sz="1600" b="1" dirty="0" err="1">
                <a:solidFill>
                  <a:srgbClr val="FF0000"/>
                </a:solidFill>
                <a:latin typeface="Lucida Console"/>
                <a:cs typeface="Lucida Console"/>
              </a:rPr>
              <a:t>i</a:t>
            </a:r>
            <a:r>
              <a:rPr lang="en-US" sz="1600" b="1" dirty="0">
                <a:solidFill>
                  <a:srgbClr val="FF0000"/>
                </a:solidFill>
                <a:latin typeface="Lucida Console"/>
                <a:cs typeface="Lucida Console"/>
              </a:rPr>
              <a:t> &lt; 1000000: </a:t>
            </a:r>
            <a:r>
              <a:rPr lang="en-US" sz="1600" b="1" dirty="0" err="1">
                <a:solidFill>
                  <a:srgbClr val="FF0000"/>
                </a:solidFill>
                <a:latin typeface="Lucida Console"/>
                <a:cs typeface="Lucida Console"/>
              </a:rPr>
              <a:t>i</a:t>
            </a:r>
            <a:r>
              <a:rPr lang="en-US" sz="1600" b="1" dirty="0">
                <a:solidFill>
                  <a:srgbClr val="FF0000"/>
                </a:solidFill>
                <a:latin typeface="Lucida Console"/>
                <a:cs typeface="Lucida Console"/>
              </a:rPr>
              <a:t> = </a:t>
            </a:r>
            <a:r>
              <a:rPr lang="en-US" sz="1600" b="1" dirty="0" err="1">
                <a:solidFill>
                  <a:srgbClr val="FF0000"/>
                </a:solidFill>
                <a:latin typeface="Lucida Console"/>
                <a:cs typeface="Lucida Console"/>
              </a:rPr>
              <a:t>i</a:t>
            </a:r>
            <a:r>
              <a:rPr lang="en-US" sz="1600" b="1" dirty="0">
                <a:solidFill>
                  <a:srgbClr val="FF0000"/>
                </a:solidFill>
                <a:latin typeface="Lucida Console"/>
                <a:cs typeface="Lucida Console"/>
              </a:rPr>
              <a:t> + 1. end.</a:t>
            </a:r>
            <a:r>
              <a:rPr lang="en-US" sz="1600" b="1" dirty="0">
                <a:latin typeface="Lucida Console"/>
                <a:cs typeface="Lucida Console"/>
              </a:rPr>
              <a:t/>
            </a:r>
            <a:br>
              <a:rPr lang="en-US" sz="1600" b="1" dirty="0">
                <a:latin typeface="Lucida Console"/>
                <a:cs typeface="Lucida Console"/>
              </a:rPr>
            </a:br>
            <a:r>
              <a:rPr lang="en-US" sz="1600" b="1" dirty="0">
                <a:latin typeface="Lucida Console"/>
                <a:cs typeface="Lucida Console"/>
              </a:rPr>
              <a:t/>
            </a:r>
            <a:br>
              <a:rPr lang="en-US" sz="1600" b="1" dirty="0">
                <a:latin typeface="Lucida Console"/>
                <a:cs typeface="Lucida Console"/>
              </a:rPr>
            </a:br>
            <a:r>
              <a:rPr lang="en-US" sz="1600" b="1" dirty="0">
                <a:latin typeface="Lucida Console"/>
                <a:cs typeface="Lucida Console"/>
              </a:rPr>
              <a:t>assign</a:t>
            </a:r>
            <a:br>
              <a:rPr lang="en-US" sz="1600" b="1" dirty="0">
                <a:latin typeface="Lucida Console"/>
                <a:cs typeface="Lucida Console"/>
              </a:rPr>
            </a:br>
            <a:r>
              <a:rPr lang="en-US" sz="1600" b="1" dirty="0">
                <a:latin typeface="Lucida Console"/>
                <a:cs typeface="Lucida Console"/>
              </a:rPr>
              <a:t>    </a:t>
            </a:r>
            <a:r>
              <a:rPr lang="en-US" sz="1600" b="1" dirty="0" err="1">
                <a:latin typeface="Lucida Console"/>
                <a:cs typeface="Lucida Console"/>
              </a:rPr>
              <a:t>profiler:enabled</a:t>
            </a:r>
            <a:r>
              <a:rPr lang="en-US" sz="1600" b="1" dirty="0">
                <a:latin typeface="Lucida Console"/>
                <a:cs typeface="Lucida Console"/>
              </a:rPr>
              <a:t> = no</a:t>
            </a:r>
            <a:br>
              <a:rPr lang="en-US" sz="1600" b="1" dirty="0">
                <a:latin typeface="Lucida Console"/>
                <a:cs typeface="Lucida Console"/>
              </a:rPr>
            </a:br>
            <a:r>
              <a:rPr lang="en-US" sz="1600" b="1" dirty="0">
                <a:latin typeface="Lucida Console"/>
                <a:cs typeface="Lucida Console"/>
              </a:rPr>
              <a:t>    </a:t>
            </a:r>
            <a:r>
              <a:rPr lang="en-US" sz="1600" b="1" dirty="0" err="1">
                <a:latin typeface="Lucida Console"/>
                <a:cs typeface="Lucida Console"/>
              </a:rPr>
              <a:t>profiler:profiling</a:t>
            </a:r>
            <a:r>
              <a:rPr lang="en-US" sz="1600" b="1" dirty="0">
                <a:latin typeface="Lucida Console"/>
                <a:cs typeface="Lucida Console"/>
              </a:rPr>
              <a:t> = no.</a:t>
            </a:r>
            <a:br>
              <a:rPr lang="en-US" sz="1600" b="1" dirty="0">
                <a:latin typeface="Lucida Console"/>
                <a:cs typeface="Lucida Console"/>
              </a:rPr>
            </a:br>
            <a:r>
              <a:rPr lang="en-US" sz="1600" b="1" dirty="0">
                <a:latin typeface="Lucida Console"/>
                <a:cs typeface="Lucida Console"/>
              </a:rPr>
              <a:t/>
            </a:r>
            <a:br>
              <a:rPr lang="en-US" sz="1600" b="1" dirty="0">
                <a:latin typeface="Lucida Console"/>
                <a:cs typeface="Lucida Console"/>
              </a:rPr>
            </a:br>
            <a:r>
              <a:rPr lang="en-US" sz="1600" b="1" dirty="0" err="1">
                <a:latin typeface="Lucida Console"/>
                <a:cs typeface="Lucida Console"/>
              </a:rPr>
              <a:t>profiler:write-data</a:t>
            </a:r>
            <a:r>
              <a:rPr lang="en-US" sz="1600" b="1" dirty="0">
                <a:latin typeface="Lucida Console"/>
                <a:cs typeface="Lucida Console"/>
              </a:rPr>
              <a:t>().</a:t>
            </a:r>
          </a:p>
        </p:txBody>
      </p:sp>
    </p:spTree>
    <p:extLst>
      <p:ext uri="{BB962C8B-B14F-4D97-AF65-F5344CB8AC3E}">
        <p14:creationId xmlns:p14="http://schemas.microsoft.com/office/powerpoint/2010/main" val="39411067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atin typeface="Arial" charset="0"/>
              </a:rPr>
              <a:t>Caveat!</a:t>
            </a:r>
          </a:p>
        </p:txBody>
      </p:sp>
      <p:sp>
        <p:nvSpPr>
          <p:cNvPr id="31747" name="Content Placeholder 2"/>
          <p:cNvSpPr>
            <a:spLocks noGrp="1"/>
          </p:cNvSpPr>
          <p:nvPr>
            <p:ph idx="1"/>
          </p:nvPr>
        </p:nvSpPr>
        <p:spPr>
          <a:xfrm>
            <a:off x="609600" y="1600200"/>
            <a:ext cx="10972800" cy="4876800"/>
          </a:xfrm>
        </p:spPr>
        <p:txBody>
          <a:bodyPr/>
          <a:lstStyle/>
          <a:p>
            <a:pPr marL="0" indent="3175">
              <a:buFont typeface="Wingdings" charset="0"/>
              <a:buNone/>
            </a:pPr>
            <a:r>
              <a:rPr lang="en-US" sz="1600" b="1" dirty="0">
                <a:latin typeface="Lucida Console"/>
                <a:cs typeface="Lucida Console"/>
              </a:rPr>
              <a:t>1 02/28/2007 "Generic" 07:55:03 "tom"</a:t>
            </a:r>
            <a:br>
              <a:rPr lang="en-US" sz="1600" b="1" dirty="0">
                <a:latin typeface="Lucida Console"/>
                <a:cs typeface="Lucida Console"/>
              </a:rPr>
            </a:br>
            <a:r>
              <a:rPr lang="en-US" sz="1600" b="1" dirty="0">
                <a:latin typeface="Lucida Console"/>
                <a:cs typeface="Lucida Console"/>
              </a:rPr>
              <a:t>.</a:t>
            </a:r>
            <a:br>
              <a:rPr lang="en-US" sz="1600" b="1" dirty="0">
                <a:latin typeface="Lucida Console"/>
                <a:cs typeface="Lucida Console"/>
              </a:rPr>
            </a:br>
            <a:r>
              <a:rPr lang="en-US" sz="1600" b="1" dirty="0">
                <a:latin typeface="Lucida Console"/>
                <a:cs typeface="Lucida Console"/>
              </a:rPr>
              <a:t>2 "</a:t>
            </a:r>
            <a:r>
              <a:rPr lang="en-US" sz="1600" b="1" dirty="0" err="1">
                <a:latin typeface="Lucida Console"/>
                <a:cs typeface="Lucida Console"/>
              </a:rPr>
              <a:t>profile.p</a:t>
            </a:r>
            <a:r>
              <a:rPr lang="en-US" sz="1600" b="1" dirty="0">
                <a:latin typeface="Lucida Console"/>
                <a:cs typeface="Lucida Console"/>
              </a:rPr>
              <a:t>" "" 63126</a:t>
            </a:r>
            <a:br>
              <a:rPr lang="en-US" sz="1600" b="1" dirty="0">
                <a:latin typeface="Lucida Console"/>
                <a:cs typeface="Lucida Console"/>
              </a:rPr>
            </a:br>
            <a:r>
              <a:rPr lang="en-US" sz="1600" b="1" dirty="0">
                <a:latin typeface="Lucida Console"/>
                <a:cs typeface="Lucida Console"/>
              </a:rPr>
              <a:t>.</a:t>
            </a:r>
            <a:br>
              <a:rPr lang="en-US" sz="1600" b="1" dirty="0">
                <a:latin typeface="Lucida Console"/>
                <a:cs typeface="Lucida Console"/>
              </a:rPr>
            </a:br>
            <a:r>
              <a:rPr lang="en-US" sz="1600" b="1" dirty="0">
                <a:latin typeface="Lucida Console"/>
                <a:cs typeface="Lucida Console"/>
              </a:rPr>
              <a:t>0 0 2 1</a:t>
            </a:r>
            <a:br>
              <a:rPr lang="en-US" sz="1600" b="1" dirty="0">
                <a:latin typeface="Lucida Console"/>
                <a:cs typeface="Lucida Console"/>
              </a:rPr>
            </a:br>
            <a:r>
              <a:rPr lang="en-US" sz="1600" b="1" dirty="0">
                <a:latin typeface="Lucida Console"/>
                <a:cs typeface="Lucida Console"/>
              </a:rPr>
              <a:t>.</a:t>
            </a:r>
            <a:br>
              <a:rPr lang="en-US" sz="1600" b="1" dirty="0">
                <a:latin typeface="Lucida Console"/>
                <a:cs typeface="Lucida Console"/>
              </a:rPr>
            </a:br>
            <a:r>
              <a:rPr lang="en-US" sz="1600" b="1" dirty="0">
                <a:latin typeface="Lucida Console"/>
                <a:cs typeface="Lucida Console"/>
              </a:rPr>
              <a:t>0 0 1 0.000000 30.935828</a:t>
            </a:r>
            <a:br>
              <a:rPr lang="en-US" sz="1600" b="1" dirty="0">
                <a:latin typeface="Lucida Console"/>
                <a:cs typeface="Lucida Console"/>
              </a:rPr>
            </a:br>
            <a:r>
              <a:rPr lang="en-US" sz="1600" b="1" dirty="0">
                <a:latin typeface="Lucida Console"/>
                <a:cs typeface="Lucida Console"/>
              </a:rPr>
              <a:t>2 11 1 0.000002 0.000002</a:t>
            </a:r>
            <a:br>
              <a:rPr lang="en-US" sz="1600" b="1" dirty="0">
                <a:latin typeface="Lucida Console"/>
                <a:cs typeface="Lucida Console"/>
              </a:rPr>
            </a:br>
            <a:r>
              <a:rPr lang="en-US" sz="1600" b="1" dirty="0">
                <a:latin typeface="Lucida Console"/>
                <a:cs typeface="Lucida Console"/>
              </a:rPr>
              <a:t>2 8 1000001 4.607678 4.607678</a:t>
            </a:r>
            <a:br>
              <a:rPr lang="en-US" sz="1600" b="1" dirty="0">
                <a:latin typeface="Lucida Console"/>
                <a:cs typeface="Lucida Console"/>
              </a:rPr>
            </a:br>
            <a:r>
              <a:rPr lang="en-US" sz="1600" b="1" dirty="0">
                <a:latin typeface="Lucida Console"/>
                <a:cs typeface="Lucida Console"/>
              </a:rPr>
              <a:t>2 9 1000000 1.719586 1.719586</a:t>
            </a:r>
            <a:br>
              <a:rPr lang="en-US" sz="1600" b="1" dirty="0">
                <a:latin typeface="Lucida Console"/>
                <a:cs typeface="Lucida Console"/>
              </a:rPr>
            </a:br>
            <a:r>
              <a:rPr lang="en-US" sz="1600" b="1" dirty="0">
                <a:latin typeface="Lucida Console"/>
                <a:cs typeface="Lucida Console"/>
              </a:rPr>
              <a:t>2 14 1000000 1.501487 1.501487</a:t>
            </a:r>
            <a:br>
              <a:rPr lang="en-US" sz="1600" b="1" dirty="0">
                <a:latin typeface="Lucida Console"/>
                <a:cs typeface="Lucida Console"/>
              </a:rPr>
            </a:br>
            <a:r>
              <a:rPr lang="en-US" sz="1600" b="1" dirty="0">
                <a:latin typeface="Lucida Console"/>
                <a:cs typeface="Lucida Console"/>
              </a:rPr>
              <a:t>2 12 1000001 3.013981 3.013981</a:t>
            </a:r>
            <a:br>
              <a:rPr lang="en-US" sz="1600" b="1" dirty="0">
                <a:latin typeface="Lucida Console"/>
                <a:cs typeface="Lucida Console"/>
              </a:rPr>
            </a:br>
            <a:r>
              <a:rPr lang="en-US" sz="1600" b="1" dirty="0">
                <a:latin typeface="Lucida Console"/>
                <a:cs typeface="Lucida Console"/>
              </a:rPr>
              <a:t>2 13 1000000 3.032433 3.032433</a:t>
            </a:r>
            <a:br>
              <a:rPr lang="en-US" sz="1600" b="1" dirty="0">
                <a:latin typeface="Lucida Console"/>
                <a:cs typeface="Lucida Console"/>
              </a:rPr>
            </a:br>
            <a:r>
              <a:rPr lang="en-US" sz="1600" b="1" dirty="0">
                <a:solidFill>
                  <a:srgbClr val="FF0000"/>
                </a:solidFill>
                <a:latin typeface="Lucida Console"/>
                <a:cs typeface="Lucida Console"/>
              </a:rPr>
              <a:t>2 16 1 0.000003 0.000003</a:t>
            </a:r>
            <a:r>
              <a:rPr lang="en-US" sz="1600" b="1" dirty="0">
                <a:latin typeface="Lucida Console"/>
                <a:cs typeface="Lucida Console"/>
              </a:rPr>
              <a:t/>
            </a:r>
            <a:br>
              <a:rPr lang="en-US" sz="1600" b="1" dirty="0">
                <a:latin typeface="Lucida Console"/>
                <a:cs typeface="Lucida Console"/>
              </a:rPr>
            </a:br>
            <a:r>
              <a:rPr lang="en-US" sz="1600" b="1" dirty="0">
                <a:latin typeface="Lucida Console"/>
                <a:cs typeface="Lucida Console"/>
              </a:rPr>
              <a:t>.</a:t>
            </a:r>
            <a:br>
              <a:rPr lang="en-US" sz="1600" b="1" dirty="0">
                <a:latin typeface="Lucida Console"/>
                <a:cs typeface="Lucida Console"/>
              </a:rPr>
            </a:br>
            <a:r>
              <a:rPr lang="en-US" sz="1600" b="1" dirty="0">
                <a:latin typeface="Lucida Console"/>
                <a:cs typeface="Lucida Console"/>
              </a:rPr>
              <a:t>.</a:t>
            </a:r>
            <a:br>
              <a:rPr lang="en-US" sz="1600" b="1" dirty="0">
                <a:latin typeface="Lucida Console"/>
                <a:cs typeface="Lucida Console"/>
              </a:rPr>
            </a:br>
            <a:r>
              <a:rPr lang="en-US" sz="1600" b="1" dirty="0">
                <a:latin typeface="Lucida Console"/>
                <a:cs typeface="Lucida Console"/>
              </a:rPr>
              <a:t>.</a:t>
            </a:r>
            <a:br>
              <a:rPr lang="en-US" sz="1600" b="1" dirty="0">
                <a:latin typeface="Lucida Console"/>
                <a:cs typeface="Lucida Console"/>
              </a:rPr>
            </a:br>
            <a:r>
              <a:rPr lang="en-US" sz="1600" b="1" dirty="0">
                <a:latin typeface="Lucida Console"/>
                <a:cs typeface="Lucida Console"/>
              </a:rPr>
              <a:t>.</a:t>
            </a:r>
          </a:p>
        </p:txBody>
      </p:sp>
      <p:sp>
        <p:nvSpPr>
          <p:cNvPr id="2" name="TextBox 1"/>
          <p:cNvSpPr txBox="1"/>
          <p:nvPr/>
        </p:nvSpPr>
        <p:spPr>
          <a:xfrm>
            <a:off x="5562600" y="5334000"/>
            <a:ext cx="6553200" cy="1200329"/>
          </a:xfrm>
          <a:prstGeom prst="rect">
            <a:avLst/>
          </a:prstGeom>
          <a:noFill/>
        </p:spPr>
        <p:txBody>
          <a:bodyPr wrap="square" rtlCol="0">
            <a:spAutoFit/>
          </a:bodyPr>
          <a:lstStyle/>
          <a:p>
            <a:r>
              <a:rPr lang="en-US" dirty="0" smtClean="0"/>
              <a:t>Note 1:  There are 2 formats </a:t>
            </a:r>
            <a:r>
              <a:rPr lang="mr-IN" dirty="0" smtClean="0"/>
              <a:t>–</a:t>
            </a:r>
            <a:r>
              <a:rPr lang="en-US" dirty="0" smtClean="0"/>
              <a:t> the 1</a:t>
            </a:r>
            <a:r>
              <a:rPr lang="en-US" baseline="30000" dirty="0" smtClean="0"/>
              <a:t>st</a:t>
            </a:r>
            <a:r>
              <a:rPr lang="en-US" dirty="0" smtClean="0"/>
              <a:t> character specifies the version</a:t>
            </a:r>
          </a:p>
          <a:p>
            <a:endParaRPr lang="en-US" dirty="0"/>
          </a:p>
          <a:p>
            <a:r>
              <a:rPr lang="en-US" dirty="0" smtClean="0"/>
              <a:t>Note 2:  The input file is in “dot-d format”, a “.” on a line causes a 4GL LEAVE.</a:t>
            </a:r>
            <a:endParaRPr lang="en-US" dirty="0"/>
          </a:p>
        </p:txBody>
      </p:sp>
    </p:spTree>
    <p:extLst>
      <p:ext uri="{BB962C8B-B14F-4D97-AF65-F5344CB8AC3E}">
        <p14:creationId xmlns:p14="http://schemas.microsoft.com/office/powerpoint/2010/main" val="13995456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47800"/>
            <a:ext cx="11125200" cy="4038600"/>
          </a:xfrm>
        </p:spPr>
        <p:txBody>
          <a:bodyPr>
            <a:noAutofit/>
          </a:bodyPr>
          <a:lstStyle/>
          <a:p>
            <a:pPr algn="ctr"/>
            <a:r>
              <a:rPr lang="en-US" b="1" dirty="0" smtClean="0">
                <a:solidFill>
                  <a:srgbClr val="AB3BBC"/>
                </a:solidFill>
              </a:rPr>
              <a:t>User</a:t>
            </a:r>
            <a:r>
              <a:rPr lang="en-US" b="1" dirty="0" smtClean="0"/>
              <a:t> Table and Index Statistics</a:t>
            </a:r>
            <a:r>
              <a:rPr lang="en-US" b="1" dirty="0"/>
              <a:t/>
            </a:r>
            <a:br>
              <a:rPr lang="en-US" b="1" dirty="0"/>
            </a:br>
            <a:r>
              <a:rPr lang="en-US" b="1" dirty="0" smtClean="0"/>
              <a:t/>
            </a:r>
            <a:br>
              <a:rPr lang="en-US" b="1" dirty="0" smtClean="0"/>
            </a:br>
            <a:endParaRPr lang="en-US" sz="2800" b="1" dirty="0">
              <a:solidFill>
                <a:schemeClr val="accent1"/>
              </a:solidFill>
            </a:endParaRPr>
          </a:p>
        </p:txBody>
      </p:sp>
    </p:spTree>
    <p:extLst>
      <p:ext uri="{BB962C8B-B14F-4D97-AF65-F5344CB8AC3E}">
        <p14:creationId xmlns:p14="http://schemas.microsoft.com/office/powerpoint/2010/main" val="314426921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 Table and Index Statistics</a:t>
            </a:r>
            <a:endParaRPr lang="en-US" dirty="0"/>
          </a:p>
        </p:txBody>
      </p:sp>
      <p:sp>
        <p:nvSpPr>
          <p:cNvPr id="3" name="Content Placeholder 2"/>
          <p:cNvSpPr>
            <a:spLocks noGrp="1"/>
          </p:cNvSpPr>
          <p:nvPr>
            <p:ph idx="1"/>
          </p:nvPr>
        </p:nvSpPr>
        <p:spPr>
          <a:xfrm>
            <a:off x="228600" y="1600205"/>
            <a:ext cx="11734800" cy="4724395"/>
          </a:xfrm>
        </p:spPr>
        <p:txBody>
          <a:bodyPr/>
          <a:lstStyle/>
          <a:p>
            <a:r>
              <a:rPr lang="en-US" dirty="0" smtClean="0"/>
              <a:t>Aggregate Table and Index stats were introduced in 8.3</a:t>
            </a:r>
          </a:p>
          <a:p>
            <a:r>
              <a:rPr lang="en-US" dirty="0" smtClean="0"/>
              <a:t>That was such a great feature that user level stats were introduced in OE 10!</a:t>
            </a:r>
          </a:p>
          <a:p>
            <a:r>
              <a:rPr lang="en-US" dirty="0" smtClean="0"/>
              <a:t>Now you can see how much of your database activity is from a given user.</a:t>
            </a:r>
          </a:p>
          <a:p>
            <a:r>
              <a:rPr lang="en-US" dirty="0" smtClean="0"/>
              <a:t>This is run-time behavior </a:t>
            </a:r>
            <a:r>
              <a:rPr lang="mr-IN" dirty="0" smtClean="0"/>
              <a:t>–</a:t>
            </a:r>
            <a:r>
              <a:rPr lang="en-US" dirty="0" smtClean="0"/>
              <a:t> not static, compile time analysis of index selection; IOW, what </a:t>
            </a:r>
            <a:r>
              <a:rPr lang="en-US" b="1" dirty="0" smtClean="0">
                <a:solidFill>
                  <a:srgbClr val="AB3BBC"/>
                </a:solidFill>
              </a:rPr>
              <a:t>really</a:t>
            </a:r>
            <a:r>
              <a:rPr lang="en-US" dirty="0" smtClean="0"/>
              <a:t> happens </a:t>
            </a:r>
            <a:r>
              <a:rPr lang="en-US" dirty="0" err="1" smtClean="0"/>
              <a:t>vs</a:t>
            </a:r>
            <a:r>
              <a:rPr lang="en-US" dirty="0" smtClean="0"/>
              <a:t> what “should” happen.</a:t>
            </a:r>
            <a:endParaRPr lang="en-US" dirty="0"/>
          </a:p>
        </p:txBody>
      </p:sp>
    </p:spTree>
    <p:extLst>
      <p:ext uri="{BB962C8B-B14F-4D97-AF65-F5344CB8AC3E}">
        <p14:creationId xmlns:p14="http://schemas.microsoft.com/office/powerpoint/2010/main" val="91514337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Enabling User Table and Index Statistics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a:t>
            </a:r>
            <a:r>
              <a:rPr lang="en-US" dirty="0" err="1" smtClean="0"/>
              <a:t>basetable</a:t>
            </a:r>
            <a:r>
              <a:rPr lang="en-US" dirty="0" smtClean="0"/>
              <a:t> default = 1</a:t>
            </a:r>
            <a:endParaRPr lang="en-US" dirty="0"/>
          </a:p>
          <a:p>
            <a:pPr marL="0" indent="0">
              <a:buNone/>
            </a:pPr>
            <a:r>
              <a:rPr lang="en-US" dirty="0"/>
              <a:t>-</a:t>
            </a:r>
            <a:r>
              <a:rPr lang="en-US" dirty="0" err="1"/>
              <a:t>baseindex</a:t>
            </a:r>
            <a:r>
              <a:rPr lang="en-US" dirty="0"/>
              <a:t> default = 1</a:t>
            </a:r>
          </a:p>
          <a:p>
            <a:pPr marL="0" indent="0">
              <a:buNone/>
            </a:pPr>
            <a:endParaRPr lang="en-US" dirty="0" smtClean="0"/>
          </a:p>
          <a:p>
            <a:pPr marL="0" indent="0">
              <a:buNone/>
            </a:pPr>
            <a:r>
              <a:rPr lang="en-US" dirty="0" smtClean="0"/>
              <a:t>-</a:t>
            </a:r>
            <a:r>
              <a:rPr lang="en-US" dirty="0" err="1" smtClean="0"/>
              <a:t>tablerangesize</a:t>
            </a:r>
            <a:r>
              <a:rPr lang="en-US" dirty="0" smtClean="0"/>
              <a:t> </a:t>
            </a:r>
            <a:r>
              <a:rPr lang="en-US" dirty="0" smtClean="0">
                <a:solidFill>
                  <a:srgbClr val="FF0000"/>
                </a:solidFill>
              </a:rPr>
              <a:t>default = 50	</a:t>
            </a:r>
            <a:r>
              <a:rPr lang="en-US" dirty="0">
                <a:solidFill>
                  <a:srgbClr val="17375E"/>
                </a:solidFill>
              </a:rPr>
              <a:t>select count(*) from _file</a:t>
            </a:r>
            <a:endParaRPr lang="en-US" dirty="0" smtClean="0">
              <a:solidFill>
                <a:srgbClr val="FF0000"/>
              </a:solidFill>
            </a:endParaRPr>
          </a:p>
          <a:p>
            <a:pPr marL="0" indent="0">
              <a:buNone/>
            </a:pPr>
            <a:r>
              <a:rPr lang="en-US" dirty="0" smtClean="0"/>
              <a:t>-</a:t>
            </a:r>
            <a:r>
              <a:rPr lang="en-US" dirty="0" err="1" smtClean="0"/>
              <a:t>indexrangesize</a:t>
            </a:r>
            <a:r>
              <a:rPr lang="en-US" dirty="0" smtClean="0"/>
              <a:t> </a:t>
            </a:r>
            <a:r>
              <a:rPr lang="en-US" dirty="0" smtClean="0">
                <a:solidFill>
                  <a:srgbClr val="FF0000"/>
                </a:solidFill>
              </a:rPr>
              <a:t>default = 50	</a:t>
            </a:r>
            <a:r>
              <a:rPr lang="en-US" dirty="0">
                <a:solidFill>
                  <a:srgbClr val="17375E"/>
                </a:solidFill>
              </a:rPr>
              <a:t>select count(*) from </a:t>
            </a:r>
            <a:r>
              <a:rPr lang="en-US" dirty="0" smtClean="0">
                <a:solidFill>
                  <a:srgbClr val="17375E"/>
                </a:solidFill>
              </a:rPr>
              <a:t>_index</a:t>
            </a:r>
            <a:endParaRPr lang="en-US" dirty="0" smtClean="0">
              <a:solidFill>
                <a:srgbClr val="FF0000"/>
              </a:solidFill>
            </a:endParaRPr>
          </a:p>
          <a:p>
            <a:pPr marL="0" indent="0">
              <a:buNone/>
            </a:pPr>
            <a:endParaRPr lang="en-US" dirty="0" smtClean="0">
              <a:solidFill>
                <a:srgbClr val="FF0000"/>
              </a:solidFill>
            </a:endParaRPr>
          </a:p>
          <a:p>
            <a:pPr marL="0" indent="0">
              <a:buNone/>
            </a:pPr>
            <a:r>
              <a:rPr lang="en-US" dirty="0" err="1" smtClean="0"/>
              <a:t>Metaschema</a:t>
            </a:r>
            <a:r>
              <a:rPr lang="en-US" dirty="0" smtClean="0"/>
              <a:t> and VST tables have negative _file-</a:t>
            </a:r>
            <a:r>
              <a:rPr lang="en-US" dirty="0" err="1" smtClean="0"/>
              <a:t>num</a:t>
            </a:r>
            <a:r>
              <a:rPr lang="en-US" dirty="0" smtClean="0"/>
              <a:t>, SYS* start after 32000 </a:t>
            </a:r>
            <a:r>
              <a:rPr lang="mr-IN" dirty="0" smtClean="0"/>
              <a:t>–</a:t>
            </a:r>
            <a:r>
              <a:rPr lang="en-US" dirty="0" smtClean="0"/>
              <a:t> User tables are generally from 1 to 10000.</a:t>
            </a:r>
          </a:p>
          <a:p>
            <a:pPr marL="0" indent="0">
              <a:buNone/>
            </a:pPr>
            <a:r>
              <a:rPr lang="en-US" dirty="0" smtClean="0"/>
              <a:t>Index _</a:t>
            </a:r>
            <a:r>
              <a:rPr lang="en-US" dirty="0" err="1" smtClean="0"/>
              <a:t>idx-num</a:t>
            </a:r>
            <a:r>
              <a:rPr lang="en-US" dirty="0" smtClean="0"/>
              <a:t> has no pattern.</a:t>
            </a:r>
          </a:p>
        </p:txBody>
      </p:sp>
    </p:spTree>
    <p:extLst>
      <p:ext uri="{BB962C8B-B14F-4D97-AF65-F5344CB8AC3E}">
        <p14:creationId xmlns:p14="http://schemas.microsoft.com/office/powerpoint/2010/main" val="366720625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Gathering User Table &amp; Index Statistics</a:t>
            </a:r>
            <a:endParaRPr lang="en-US" dirty="0"/>
          </a:p>
        </p:txBody>
      </p:sp>
      <p:sp>
        <p:nvSpPr>
          <p:cNvPr id="4" name="TextBox 3"/>
          <p:cNvSpPr txBox="1"/>
          <p:nvPr/>
        </p:nvSpPr>
        <p:spPr>
          <a:xfrm>
            <a:off x="381000" y="1676400"/>
            <a:ext cx="11201400" cy="4801315"/>
          </a:xfrm>
          <a:prstGeom prst="rect">
            <a:avLst/>
          </a:prstGeom>
          <a:noFill/>
        </p:spPr>
        <p:txBody>
          <a:bodyPr wrap="square" rtlCol="0">
            <a:spAutoFit/>
          </a:bodyPr>
          <a:lstStyle/>
          <a:p>
            <a:r>
              <a:rPr lang="en-US" dirty="0" smtClean="0">
                <a:latin typeface="Lucida Console"/>
                <a:cs typeface="Lucida Console"/>
              </a:rPr>
              <a:t>run lib/</a:t>
            </a:r>
            <a:r>
              <a:rPr lang="en-US" dirty="0" err="1" smtClean="0">
                <a:latin typeface="Lucida Console"/>
                <a:cs typeface="Lucida Console"/>
              </a:rPr>
              <a:t>usertablestats.p</a:t>
            </a:r>
            <a:r>
              <a:rPr lang="en-US" dirty="0" smtClean="0">
                <a:latin typeface="Lucida Console"/>
                <a:cs typeface="Lucida Console"/>
              </a:rPr>
              <a:t> </a:t>
            </a:r>
            <a:r>
              <a:rPr lang="en-US" dirty="0">
                <a:latin typeface="Lucida Console"/>
                <a:cs typeface="Lucida Console"/>
              </a:rPr>
              <a:t>persistent.</a:t>
            </a:r>
          </a:p>
          <a:p>
            <a:endParaRPr lang="en-US" dirty="0">
              <a:latin typeface="Lucida Console"/>
              <a:cs typeface="Lucida Console"/>
            </a:endParaRPr>
          </a:p>
          <a:p>
            <a:r>
              <a:rPr lang="en-US" dirty="0" smtClean="0">
                <a:solidFill>
                  <a:srgbClr val="18722D"/>
                </a:solidFill>
                <a:latin typeface="Lucida Console"/>
                <a:cs typeface="Lucida Console"/>
              </a:rPr>
              <a:t>for </a:t>
            </a:r>
            <a:r>
              <a:rPr lang="en-US" dirty="0">
                <a:solidFill>
                  <a:srgbClr val="18722D"/>
                </a:solidFill>
                <a:latin typeface="Lucida Console"/>
                <a:cs typeface="Lucida Console"/>
              </a:rPr>
              <a:t>each </a:t>
            </a:r>
            <a:r>
              <a:rPr lang="en-US" dirty="0" err="1">
                <a:solidFill>
                  <a:srgbClr val="18722D"/>
                </a:solidFill>
                <a:latin typeface="Lucida Console"/>
                <a:cs typeface="Lucida Console"/>
              </a:rPr>
              <a:t>dictdb.order</a:t>
            </a:r>
            <a:r>
              <a:rPr lang="en-US" dirty="0">
                <a:solidFill>
                  <a:srgbClr val="18722D"/>
                </a:solidFill>
                <a:latin typeface="Lucida Console"/>
                <a:cs typeface="Lucida Console"/>
              </a:rPr>
              <a:t> no-lock:</a:t>
            </a:r>
          </a:p>
          <a:p>
            <a:r>
              <a:rPr lang="en-US" dirty="0">
                <a:solidFill>
                  <a:srgbClr val="18722D"/>
                </a:solidFill>
                <a:latin typeface="Lucida Console"/>
                <a:cs typeface="Lucida Console"/>
              </a:rPr>
              <a:t>end.</a:t>
            </a:r>
          </a:p>
          <a:p>
            <a:endParaRPr lang="en-US" dirty="0">
              <a:latin typeface="Lucida Console"/>
              <a:cs typeface="Lucida Console"/>
            </a:endParaRPr>
          </a:p>
          <a:p>
            <a:r>
              <a:rPr lang="en-US" dirty="0">
                <a:latin typeface="Lucida Console"/>
                <a:cs typeface="Lucida Console"/>
              </a:rPr>
              <a:t>{lib/</a:t>
            </a:r>
            <a:r>
              <a:rPr lang="en-US" dirty="0" err="1">
                <a:latin typeface="Lucida Console"/>
                <a:cs typeface="Lucida Console"/>
              </a:rPr>
              <a:t>userstats.i</a:t>
            </a:r>
            <a:r>
              <a:rPr lang="en-US" dirty="0">
                <a:latin typeface="Lucida Console"/>
                <a:cs typeface="Lucida Console"/>
              </a:rPr>
              <a:t>}</a:t>
            </a:r>
          </a:p>
          <a:p>
            <a:r>
              <a:rPr lang="en-US" dirty="0">
                <a:latin typeface="Lucida Console"/>
                <a:cs typeface="Lucida Console"/>
              </a:rPr>
              <a:t>run </a:t>
            </a:r>
            <a:r>
              <a:rPr lang="en-US" dirty="0" err="1">
                <a:latin typeface="Lucida Console"/>
                <a:cs typeface="Lucida Console"/>
              </a:rPr>
              <a:t>getUStats</a:t>
            </a:r>
            <a:r>
              <a:rPr lang="en-US" dirty="0">
                <a:latin typeface="Lucida Console"/>
                <a:cs typeface="Lucida Console"/>
              </a:rPr>
              <a:t> ( output table </a:t>
            </a:r>
            <a:r>
              <a:rPr lang="en-US" dirty="0" err="1" smtClean="0">
                <a:latin typeface="Lucida Console"/>
                <a:cs typeface="Lucida Console"/>
              </a:rPr>
              <a:t>tt_usrTblInfo</a:t>
            </a:r>
            <a:r>
              <a:rPr lang="en-US" dirty="0" smtClean="0">
                <a:latin typeface="Lucida Console"/>
                <a:cs typeface="Lucida Console"/>
              </a:rPr>
              <a:t> by-reference,</a:t>
            </a:r>
          </a:p>
          <a:p>
            <a:r>
              <a:rPr lang="en-US" dirty="0">
                <a:latin typeface="Lucida Console"/>
                <a:cs typeface="Lucida Console"/>
              </a:rPr>
              <a:t> </a:t>
            </a:r>
            <a:r>
              <a:rPr lang="en-US" dirty="0" smtClean="0">
                <a:latin typeface="Lucida Console"/>
                <a:cs typeface="Lucida Console"/>
              </a:rPr>
              <a:t> </a:t>
            </a:r>
            <a:r>
              <a:rPr lang="en-US" dirty="0">
                <a:latin typeface="Lucida Console"/>
                <a:cs typeface="Lucida Console"/>
              </a:rPr>
              <a:t>output table </a:t>
            </a:r>
            <a:r>
              <a:rPr lang="en-US" dirty="0" err="1">
                <a:latin typeface="Lucida Console"/>
                <a:cs typeface="Lucida Console"/>
              </a:rPr>
              <a:t>tt_usrIdxInfo</a:t>
            </a:r>
            <a:r>
              <a:rPr lang="en-US" dirty="0">
                <a:latin typeface="Lucida Console"/>
                <a:cs typeface="Lucida Console"/>
              </a:rPr>
              <a:t> </a:t>
            </a:r>
            <a:r>
              <a:rPr lang="en-US" dirty="0" smtClean="0">
                <a:latin typeface="Lucida Console"/>
                <a:cs typeface="Lucida Console"/>
              </a:rPr>
              <a:t>by-reference )</a:t>
            </a:r>
            <a:r>
              <a:rPr lang="en-US" dirty="0">
                <a:latin typeface="Lucida Console"/>
                <a:cs typeface="Lucida Console"/>
              </a:rPr>
              <a:t>.</a:t>
            </a:r>
          </a:p>
          <a:p>
            <a:endParaRPr lang="en-US" dirty="0" smtClean="0">
              <a:latin typeface="Lucida Console"/>
              <a:cs typeface="Lucida Console"/>
            </a:endParaRPr>
          </a:p>
          <a:p>
            <a:r>
              <a:rPr lang="en-US" dirty="0" smtClean="0">
                <a:latin typeface="Lucida Console"/>
                <a:cs typeface="Lucida Console"/>
              </a:rPr>
              <a:t>for </a:t>
            </a:r>
            <a:r>
              <a:rPr lang="en-US" dirty="0">
                <a:latin typeface="Lucida Console"/>
                <a:cs typeface="Lucida Console"/>
              </a:rPr>
              <a:t>each </a:t>
            </a:r>
            <a:r>
              <a:rPr lang="en-US" dirty="0" err="1">
                <a:latin typeface="Lucida Console"/>
                <a:cs typeface="Lucida Console"/>
              </a:rPr>
              <a:t>tt_usrTblInfo</a:t>
            </a:r>
            <a:r>
              <a:rPr lang="en-US" dirty="0">
                <a:latin typeface="Lucida Console"/>
                <a:cs typeface="Lucida Console"/>
              </a:rPr>
              <a:t> by </a:t>
            </a:r>
            <a:r>
              <a:rPr lang="en-US" dirty="0" err="1">
                <a:latin typeface="Lucida Console"/>
                <a:cs typeface="Lucida Console"/>
              </a:rPr>
              <a:t>tt_usrTblInfo.tblRd</a:t>
            </a:r>
            <a:r>
              <a:rPr lang="en-US" dirty="0">
                <a:latin typeface="Lucida Console"/>
                <a:cs typeface="Lucida Console"/>
              </a:rPr>
              <a:t> descending</a:t>
            </a:r>
            <a:r>
              <a:rPr lang="en-US" dirty="0" smtClean="0">
                <a:latin typeface="Lucida Console"/>
                <a:cs typeface="Lucida Console"/>
              </a:rPr>
              <a:t>:</a:t>
            </a:r>
          </a:p>
          <a:p>
            <a:r>
              <a:rPr lang="en-US" dirty="0">
                <a:latin typeface="Lucida Console"/>
                <a:cs typeface="Lucida Console"/>
              </a:rPr>
              <a:t> </a:t>
            </a:r>
            <a:r>
              <a:rPr lang="en-US" dirty="0" smtClean="0">
                <a:latin typeface="Lucida Console"/>
                <a:cs typeface="Lucida Console"/>
              </a:rPr>
              <a:t> display</a:t>
            </a:r>
            <a:r>
              <a:rPr lang="en-US" dirty="0">
                <a:latin typeface="Lucida Console"/>
                <a:cs typeface="Lucida Console"/>
              </a:rPr>
              <a:t> </a:t>
            </a:r>
            <a:r>
              <a:rPr lang="en-US" dirty="0" err="1" smtClean="0">
                <a:latin typeface="Lucida Console"/>
                <a:cs typeface="Lucida Console"/>
              </a:rPr>
              <a:t>tblName</a:t>
            </a:r>
            <a:r>
              <a:rPr lang="en-US" dirty="0" smtClean="0">
                <a:latin typeface="Lucida Console"/>
                <a:cs typeface="Lucida Console"/>
              </a:rPr>
              <a:t> </a:t>
            </a:r>
            <a:r>
              <a:rPr lang="en-US" dirty="0" err="1" smtClean="0">
                <a:latin typeface="Lucida Console"/>
                <a:cs typeface="Lucida Console"/>
              </a:rPr>
              <a:t>tblRd</a:t>
            </a:r>
            <a:r>
              <a:rPr lang="en-US" dirty="0">
                <a:latin typeface="Lucida Console"/>
                <a:cs typeface="Lucida Console"/>
              </a:rPr>
              <a:t> </a:t>
            </a:r>
            <a:r>
              <a:rPr lang="en-US" dirty="0" err="1" smtClean="0">
                <a:latin typeface="Lucida Console"/>
                <a:cs typeface="Lucida Console"/>
              </a:rPr>
              <a:t>tblCr</a:t>
            </a:r>
            <a:r>
              <a:rPr lang="en-US" dirty="0" smtClean="0">
                <a:latin typeface="Lucida Console"/>
                <a:cs typeface="Lucida Console"/>
              </a:rPr>
              <a:t> </a:t>
            </a:r>
            <a:r>
              <a:rPr lang="en-US" dirty="0" err="1" smtClean="0">
                <a:latin typeface="Lucida Console"/>
                <a:cs typeface="Lucida Console"/>
              </a:rPr>
              <a:t>tblUp</a:t>
            </a:r>
            <a:r>
              <a:rPr lang="en-US" dirty="0" smtClean="0">
                <a:latin typeface="Lucida Console"/>
                <a:cs typeface="Lucida Console"/>
              </a:rPr>
              <a:t> </a:t>
            </a:r>
            <a:r>
              <a:rPr lang="en-US" dirty="0" err="1" smtClean="0">
                <a:latin typeface="Lucida Console"/>
                <a:cs typeface="Lucida Console"/>
              </a:rPr>
              <a:t>tblDl</a:t>
            </a:r>
            <a:r>
              <a:rPr lang="en-US" dirty="0">
                <a:latin typeface="Lucida Console"/>
                <a:cs typeface="Lucida Console"/>
              </a:rPr>
              <a:t> </a:t>
            </a:r>
            <a:r>
              <a:rPr lang="en-US" dirty="0" smtClean="0">
                <a:latin typeface="Lucida Console"/>
                <a:cs typeface="Lucida Console"/>
              </a:rPr>
              <a:t>with </a:t>
            </a:r>
            <a:r>
              <a:rPr lang="pl-PL" dirty="0">
                <a:latin typeface="Lucida Console"/>
                <a:cs typeface="Lucida Console"/>
              </a:rPr>
              <a:t>5</a:t>
            </a:r>
            <a:r>
              <a:rPr lang="pl-PL" dirty="0" smtClean="0">
                <a:latin typeface="Lucida Console"/>
                <a:cs typeface="Lucida Console"/>
              </a:rPr>
              <a:t> down</a:t>
            </a:r>
            <a:r>
              <a:rPr lang="mr-IN" dirty="0" smtClean="0">
                <a:latin typeface="Lucida Console"/>
                <a:cs typeface="Lucida Console"/>
              </a:rPr>
              <a:t>.</a:t>
            </a:r>
            <a:endParaRPr lang="en-US" dirty="0" smtClean="0">
              <a:latin typeface="Lucida Console"/>
              <a:cs typeface="Lucida Console"/>
            </a:endParaRPr>
          </a:p>
          <a:p>
            <a:r>
              <a:rPr lang="en-US" dirty="0">
                <a:latin typeface="Lucida Console"/>
                <a:cs typeface="Lucida Console"/>
              </a:rPr>
              <a:t>e</a:t>
            </a:r>
            <a:r>
              <a:rPr lang="en-US" dirty="0" smtClean="0">
                <a:latin typeface="Lucida Console"/>
                <a:cs typeface="Lucida Console"/>
              </a:rPr>
              <a:t>nd.</a:t>
            </a:r>
          </a:p>
          <a:p>
            <a:endParaRPr lang="en-US" dirty="0">
              <a:latin typeface="Lucida Console"/>
              <a:cs typeface="Lucida Console"/>
            </a:endParaRPr>
          </a:p>
          <a:p>
            <a:r>
              <a:rPr lang="en-US" dirty="0">
                <a:latin typeface="Lucida Console"/>
                <a:cs typeface="Lucida Console"/>
              </a:rPr>
              <a:t>for each </a:t>
            </a:r>
            <a:r>
              <a:rPr lang="en-US" dirty="0" err="1" smtClean="0">
                <a:latin typeface="Lucida Console"/>
                <a:cs typeface="Lucida Console"/>
              </a:rPr>
              <a:t>tt_usrIdxInfo</a:t>
            </a:r>
            <a:r>
              <a:rPr lang="en-US" dirty="0" smtClean="0">
                <a:latin typeface="Lucida Console"/>
                <a:cs typeface="Lucida Console"/>
              </a:rPr>
              <a:t> </a:t>
            </a:r>
            <a:r>
              <a:rPr lang="en-US" dirty="0">
                <a:latin typeface="Lucida Console"/>
                <a:cs typeface="Lucida Console"/>
              </a:rPr>
              <a:t>by </a:t>
            </a:r>
            <a:r>
              <a:rPr lang="en-US" dirty="0" err="1" smtClean="0">
                <a:latin typeface="Lucida Console"/>
                <a:cs typeface="Lucida Console"/>
              </a:rPr>
              <a:t>tt_usrIdxInfo.idxRd</a:t>
            </a:r>
            <a:r>
              <a:rPr lang="en-US" dirty="0" smtClean="0">
                <a:latin typeface="Lucida Console"/>
                <a:cs typeface="Lucida Console"/>
              </a:rPr>
              <a:t> </a:t>
            </a:r>
            <a:r>
              <a:rPr lang="en-US" dirty="0">
                <a:latin typeface="Lucida Console"/>
                <a:cs typeface="Lucida Console"/>
              </a:rPr>
              <a:t>descending:</a:t>
            </a:r>
          </a:p>
          <a:p>
            <a:r>
              <a:rPr lang="en-US" dirty="0">
                <a:latin typeface="Lucida Console"/>
                <a:cs typeface="Lucida Console"/>
              </a:rPr>
              <a:t>  display </a:t>
            </a:r>
            <a:r>
              <a:rPr lang="en-US" dirty="0" err="1" smtClean="0">
                <a:latin typeface="Lucida Console"/>
                <a:cs typeface="Lucida Console"/>
              </a:rPr>
              <a:t>idxName</a:t>
            </a:r>
            <a:r>
              <a:rPr lang="en-US" dirty="0" smtClean="0">
                <a:latin typeface="Lucida Console"/>
                <a:cs typeface="Lucida Console"/>
              </a:rPr>
              <a:t> </a:t>
            </a:r>
            <a:r>
              <a:rPr lang="en-US" dirty="0" err="1" smtClean="0">
                <a:latin typeface="Lucida Console"/>
                <a:cs typeface="Lucida Console"/>
              </a:rPr>
              <a:t>idxRd</a:t>
            </a:r>
            <a:r>
              <a:rPr lang="en-US" dirty="0" smtClean="0">
                <a:latin typeface="Lucida Console"/>
                <a:cs typeface="Lucida Console"/>
              </a:rPr>
              <a:t> </a:t>
            </a:r>
            <a:r>
              <a:rPr lang="en-US" dirty="0" err="1" smtClean="0">
                <a:latin typeface="Lucida Console"/>
                <a:cs typeface="Lucida Console"/>
              </a:rPr>
              <a:t>idxCr</a:t>
            </a:r>
            <a:r>
              <a:rPr lang="en-US" dirty="0" smtClean="0">
                <a:latin typeface="Lucida Console"/>
                <a:cs typeface="Lucida Console"/>
              </a:rPr>
              <a:t> </a:t>
            </a:r>
            <a:r>
              <a:rPr lang="en-US" dirty="0" err="1" smtClean="0">
                <a:latin typeface="Lucida Console"/>
                <a:cs typeface="Lucida Console"/>
              </a:rPr>
              <a:t>idxDl</a:t>
            </a:r>
            <a:r>
              <a:rPr lang="en-US" dirty="0" smtClean="0">
                <a:latin typeface="Lucida Console"/>
                <a:cs typeface="Lucida Console"/>
              </a:rPr>
              <a:t> </a:t>
            </a:r>
            <a:r>
              <a:rPr lang="en-US" dirty="0">
                <a:latin typeface="Lucida Console"/>
                <a:cs typeface="Lucida Console"/>
              </a:rPr>
              <a:t>with </a:t>
            </a:r>
            <a:r>
              <a:rPr lang="pl-PL" dirty="0">
                <a:latin typeface="Lucida Console"/>
                <a:cs typeface="Lucida Console"/>
              </a:rPr>
              <a:t>5 down</a:t>
            </a:r>
            <a:r>
              <a:rPr lang="mr-IN" dirty="0">
                <a:latin typeface="Lucida Console"/>
                <a:cs typeface="Lucida Console"/>
              </a:rPr>
              <a:t>.</a:t>
            </a:r>
            <a:endParaRPr lang="en-US" dirty="0">
              <a:latin typeface="Lucida Console"/>
              <a:cs typeface="Lucida Console"/>
            </a:endParaRPr>
          </a:p>
          <a:p>
            <a:r>
              <a:rPr lang="en-US" dirty="0">
                <a:latin typeface="Lucida Console"/>
                <a:cs typeface="Lucida Console"/>
              </a:rPr>
              <a:t>end.</a:t>
            </a:r>
          </a:p>
          <a:p>
            <a:endParaRPr lang="en-US" dirty="0">
              <a:latin typeface="Lucida Console"/>
              <a:cs typeface="Lucida Console"/>
            </a:endParaRPr>
          </a:p>
        </p:txBody>
      </p:sp>
    </p:spTree>
    <p:extLst>
      <p:ext uri="{BB962C8B-B14F-4D97-AF65-F5344CB8AC3E}">
        <p14:creationId xmlns:p14="http://schemas.microsoft.com/office/powerpoint/2010/main" val="353778958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5 User Tables &amp; Indexes</a:t>
            </a:r>
            <a:endParaRPr lang="en-US" dirty="0"/>
          </a:p>
        </p:txBody>
      </p:sp>
      <p:sp>
        <p:nvSpPr>
          <p:cNvPr id="4" name="TextBox 3"/>
          <p:cNvSpPr txBox="1"/>
          <p:nvPr/>
        </p:nvSpPr>
        <p:spPr>
          <a:xfrm>
            <a:off x="1524000" y="1600200"/>
            <a:ext cx="9677400" cy="4524316"/>
          </a:xfrm>
          <a:prstGeom prst="rect">
            <a:avLst/>
          </a:prstGeom>
          <a:noFill/>
        </p:spPr>
        <p:txBody>
          <a:bodyPr wrap="square" rtlCol="0">
            <a:spAutoFit/>
          </a:bodyPr>
          <a:lstStyle/>
          <a:p>
            <a:r>
              <a:rPr lang="en-US" sz="1600" dirty="0" smtClean="0">
                <a:latin typeface="Lucida Console"/>
                <a:cs typeface="Lucida Console"/>
              </a:rPr>
              <a:t>   </a:t>
            </a:r>
            <a:r>
              <a:rPr lang="en-US" sz="1600" dirty="0">
                <a:latin typeface="Lucida Console"/>
                <a:cs typeface="Lucida Console"/>
              </a:rPr>
              <a:t>┌─────────────── </a:t>
            </a:r>
            <a:r>
              <a:rPr lang="en-US" sz="1600" dirty="0" smtClean="0">
                <a:latin typeface="Lucida Console"/>
                <a:cs typeface="Lucida Console"/>
              </a:rPr>
              <a:t> Top 5 </a:t>
            </a:r>
            <a:r>
              <a:rPr lang="en-US" sz="1600" dirty="0">
                <a:latin typeface="Lucida Console"/>
                <a:cs typeface="Lucida Console"/>
              </a:rPr>
              <a:t>Tables Used by My Session ───────────────┐</a:t>
            </a:r>
          </a:p>
          <a:p>
            <a:r>
              <a:rPr lang="mr-IN" sz="1600" dirty="0">
                <a:latin typeface="Lucida Console"/>
                <a:cs typeface="Lucida Console"/>
              </a:rPr>
              <a:t>   │tblName                   tblRd      tblCr      tblUp      tblDl│</a:t>
            </a:r>
          </a:p>
          <a:p>
            <a:r>
              <a:rPr lang="mr-IN" sz="1600" dirty="0">
                <a:latin typeface="Lucida Console"/>
                <a:cs typeface="Lucida Console"/>
              </a:rPr>
              <a:t>   │──────────────────── ────────── ────────── ────────── ──────────│</a:t>
            </a:r>
          </a:p>
          <a:p>
            <a:r>
              <a:rPr lang="mr-IN" sz="1600" dirty="0">
                <a:latin typeface="Lucida Console"/>
                <a:cs typeface="Lucida Console"/>
              </a:rPr>
              <a:t>   │Order-Line                2,619          0          0          0│</a:t>
            </a:r>
          </a:p>
          <a:p>
            <a:r>
              <a:rPr lang="mr-IN" sz="1600" dirty="0">
                <a:latin typeface="Lucida Console"/>
                <a:cs typeface="Lucida Console"/>
              </a:rPr>
              <a:t>   │Customer                    332          0          0          0│</a:t>
            </a:r>
          </a:p>
          <a:p>
            <a:r>
              <a:rPr lang="mr-IN" sz="1600" dirty="0">
                <a:latin typeface="Lucida Console"/>
                <a:cs typeface="Lucida Console"/>
              </a:rPr>
              <a:t>   │Order                       207          0          0          0│</a:t>
            </a:r>
          </a:p>
          <a:p>
            <a:r>
              <a:rPr lang="mr-IN" sz="1600" dirty="0">
                <a:latin typeface="Lucida Console"/>
                <a:cs typeface="Lucida Console"/>
              </a:rPr>
              <a:t>   │Item                        165          0          0          0│</a:t>
            </a:r>
          </a:p>
          <a:p>
            <a:r>
              <a:rPr lang="en-US" sz="1600" dirty="0" smtClean="0">
                <a:latin typeface="Lucida Console"/>
                <a:cs typeface="Lucida Console"/>
              </a:rPr>
              <a:t>   </a:t>
            </a:r>
            <a:r>
              <a:rPr lang="mr-IN" sz="1600" dirty="0" smtClean="0">
                <a:latin typeface="Lucida Console"/>
                <a:cs typeface="Lucida Console"/>
              </a:rPr>
              <a:t>│</a:t>
            </a:r>
            <a:r>
              <a:rPr lang="mr-IN" sz="1600" dirty="0">
                <a:latin typeface="Lucida Console"/>
                <a:cs typeface="Lucida Console"/>
              </a:rPr>
              <a:t>Salesrep                      9          0          0          0│</a:t>
            </a:r>
          </a:p>
          <a:p>
            <a:r>
              <a:rPr lang="en-US" sz="1600" dirty="0" smtClean="0">
                <a:latin typeface="Lucida Console"/>
                <a:cs typeface="Lucida Console"/>
              </a:rPr>
              <a:t>   </a:t>
            </a:r>
            <a:r>
              <a:rPr lang="mr-IN" sz="1600" dirty="0" smtClean="0">
                <a:latin typeface="Lucida Console"/>
                <a:cs typeface="Lucida Console"/>
              </a:rPr>
              <a:t>└</a:t>
            </a:r>
            <a:r>
              <a:rPr lang="mr-IN" sz="1600" dirty="0">
                <a:latin typeface="Lucida Console"/>
                <a:cs typeface="Lucida Console"/>
              </a:rPr>
              <a:t>────────────────────────────────────────────────────────────────┘</a:t>
            </a:r>
          </a:p>
          <a:p>
            <a:r>
              <a:rPr lang="en-US" sz="1600" dirty="0">
                <a:latin typeface="Lucida Console"/>
                <a:cs typeface="Lucida Console"/>
              </a:rPr>
              <a:t>┌─────────────────── </a:t>
            </a:r>
            <a:r>
              <a:rPr lang="en-US" sz="1600" dirty="0" smtClean="0">
                <a:latin typeface="Lucida Console"/>
                <a:cs typeface="Lucida Console"/>
              </a:rPr>
              <a:t> Top 5 </a:t>
            </a:r>
            <a:r>
              <a:rPr lang="en-US" sz="1600" dirty="0">
                <a:latin typeface="Lucida Console"/>
                <a:cs typeface="Lucida Console"/>
              </a:rPr>
              <a:t>Indexes Used by My Session ───────────────────┐</a:t>
            </a:r>
          </a:p>
          <a:p>
            <a:r>
              <a:rPr lang="mr-IN" sz="1600" dirty="0">
                <a:latin typeface="Lucida Console"/>
                <a:cs typeface="Lucida Console"/>
              </a:rPr>
              <a:t>│idxName                                       idxRd      idxCr      idxDl│</a:t>
            </a:r>
          </a:p>
          <a:p>
            <a:r>
              <a:rPr lang="mr-IN" sz="1600" dirty="0">
                <a:latin typeface="Lucida Console"/>
                <a:cs typeface="Lucida Console"/>
              </a:rPr>
              <a:t>│──────────────────────────────────────── ────────── ────────── ──────────│</a:t>
            </a:r>
          </a:p>
          <a:p>
            <a:r>
              <a:rPr lang="mr-IN" sz="1600" dirty="0">
                <a:latin typeface="Lucida Console"/>
                <a:cs typeface="Lucida Console"/>
              </a:rPr>
              <a:t>│Order-Line.order-line                         2,622          0          0│</a:t>
            </a:r>
          </a:p>
          <a:p>
            <a:r>
              <a:rPr lang="mr-IN" sz="1600" dirty="0">
                <a:latin typeface="Lucida Console"/>
                <a:cs typeface="Lucida Console"/>
              </a:rPr>
              <a:t>│_Field._Field-Name                            2,191          0          0│</a:t>
            </a:r>
          </a:p>
          <a:p>
            <a:r>
              <a:rPr lang="mr-IN" sz="1600" dirty="0">
                <a:latin typeface="Lucida Console"/>
                <a:cs typeface="Lucida Console"/>
              </a:rPr>
              <a:t>│_Index._File/Index                              873          0          0│</a:t>
            </a:r>
          </a:p>
          <a:p>
            <a:r>
              <a:rPr lang="mr-IN" sz="1600" dirty="0">
                <a:latin typeface="Lucida Console"/>
                <a:cs typeface="Lucida Console"/>
              </a:rPr>
              <a:t>│_File._File-Name                                577          0          0│</a:t>
            </a:r>
          </a:p>
          <a:p>
            <a:r>
              <a:rPr lang="mr-IN" sz="1600" dirty="0">
                <a:latin typeface="Lucida Console"/>
                <a:cs typeface="Lucida Console"/>
              </a:rPr>
              <a:t>│Customer.Cust-Num                               336          0          0│</a:t>
            </a:r>
          </a:p>
          <a:p>
            <a:r>
              <a:rPr lang="mr-IN" sz="1600" dirty="0" smtClean="0">
                <a:latin typeface="Lucida Console"/>
                <a:cs typeface="Lucida Console"/>
              </a:rPr>
              <a:t>└</a:t>
            </a:r>
            <a:r>
              <a:rPr lang="mr-IN" sz="1600" dirty="0">
                <a:latin typeface="Lucida Console"/>
                <a:cs typeface="Lucida Console"/>
              </a:rPr>
              <a:t>─────────────────────────────────────────────────────────────────────────┘</a:t>
            </a:r>
            <a:endParaRPr lang="en-US" sz="1600" dirty="0">
              <a:latin typeface="Lucida Console"/>
              <a:cs typeface="Lucida Console"/>
            </a:endParaRPr>
          </a:p>
        </p:txBody>
      </p:sp>
    </p:spTree>
    <p:extLst>
      <p:ext uri="{BB962C8B-B14F-4D97-AF65-F5344CB8AC3E}">
        <p14:creationId xmlns:p14="http://schemas.microsoft.com/office/powerpoint/2010/main" val="385556639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Caution</a:t>
            </a:r>
            <a:endParaRPr lang="en-US" dirty="0"/>
          </a:p>
        </p:txBody>
      </p:sp>
      <p:sp>
        <p:nvSpPr>
          <p:cNvPr id="3" name="Content Placeholder 2"/>
          <p:cNvSpPr>
            <a:spLocks noGrp="1"/>
          </p:cNvSpPr>
          <p:nvPr>
            <p:ph idx="1"/>
          </p:nvPr>
        </p:nvSpPr>
        <p:spPr/>
        <p:txBody>
          <a:bodyPr/>
          <a:lstStyle/>
          <a:p>
            <a:r>
              <a:rPr lang="en-US" dirty="0" smtClean="0"/>
              <a:t>BLOB and CLOB field activity is misreported!</a:t>
            </a:r>
          </a:p>
          <a:p>
            <a:r>
              <a:rPr lang="en-US" dirty="0" smtClean="0"/>
              <a:t>It will be recorded as activity on tables that have the same “table Id” as the “LOB Id” (will be fixed in OE12).</a:t>
            </a:r>
          </a:p>
          <a:p>
            <a:r>
              <a:rPr lang="en-US" dirty="0">
                <a:solidFill>
                  <a:srgbClr val="17375E"/>
                </a:solidFill>
              </a:rPr>
              <a:t>Memory use:</a:t>
            </a:r>
          </a:p>
          <a:p>
            <a:pPr marL="400050" lvl="1" indent="0">
              <a:buNone/>
            </a:pPr>
            <a:r>
              <a:rPr lang="en-US" dirty="0">
                <a:solidFill>
                  <a:srgbClr val="17375E"/>
                </a:solidFill>
              </a:rPr>
              <a:t>(-n + -</a:t>
            </a:r>
            <a:r>
              <a:rPr lang="en-US" dirty="0" err="1">
                <a:solidFill>
                  <a:srgbClr val="17375E"/>
                </a:solidFill>
              </a:rPr>
              <a:t>Mn</a:t>
            </a:r>
            <a:r>
              <a:rPr lang="en-US" dirty="0">
                <a:solidFill>
                  <a:srgbClr val="17375E"/>
                </a:solidFill>
              </a:rPr>
              <a:t> + 1) * </a:t>
            </a:r>
            <a:r>
              <a:rPr lang="en-US" dirty="0" err="1">
                <a:solidFill>
                  <a:srgbClr val="17375E"/>
                </a:solidFill>
              </a:rPr>
              <a:t>tablerangesize</a:t>
            </a:r>
            <a:r>
              <a:rPr lang="en-US" dirty="0">
                <a:solidFill>
                  <a:srgbClr val="17375E"/>
                </a:solidFill>
              </a:rPr>
              <a:t> * 32</a:t>
            </a:r>
          </a:p>
          <a:p>
            <a:pPr marL="400050" lvl="1" indent="0">
              <a:buNone/>
            </a:pPr>
            <a:r>
              <a:rPr lang="en-US" dirty="0">
                <a:solidFill>
                  <a:srgbClr val="17375E"/>
                </a:solidFill>
              </a:rPr>
              <a:t>(-n + -</a:t>
            </a:r>
            <a:r>
              <a:rPr lang="en-US" dirty="0" err="1">
                <a:solidFill>
                  <a:srgbClr val="17375E"/>
                </a:solidFill>
              </a:rPr>
              <a:t>Mn</a:t>
            </a:r>
            <a:r>
              <a:rPr lang="en-US" dirty="0">
                <a:solidFill>
                  <a:srgbClr val="17375E"/>
                </a:solidFill>
              </a:rPr>
              <a:t> + 1) * </a:t>
            </a:r>
            <a:r>
              <a:rPr lang="en-US" dirty="0" err="1">
                <a:solidFill>
                  <a:srgbClr val="17375E"/>
                </a:solidFill>
              </a:rPr>
              <a:t>indexrangesize</a:t>
            </a:r>
            <a:r>
              <a:rPr lang="en-US" dirty="0">
                <a:solidFill>
                  <a:srgbClr val="17375E"/>
                </a:solidFill>
              </a:rPr>
              <a:t> * 40</a:t>
            </a:r>
          </a:p>
          <a:p>
            <a:endParaRPr lang="en-US" dirty="0"/>
          </a:p>
        </p:txBody>
      </p:sp>
    </p:spTree>
    <p:extLst>
      <p:ext uri="{BB962C8B-B14F-4D97-AF65-F5344CB8AC3E}">
        <p14:creationId xmlns:p14="http://schemas.microsoft.com/office/powerpoint/2010/main" val="355225203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47800"/>
            <a:ext cx="11125200" cy="4038600"/>
          </a:xfrm>
        </p:spPr>
        <p:txBody>
          <a:bodyPr>
            <a:noAutofit/>
          </a:bodyPr>
          <a:lstStyle/>
          <a:p>
            <a:pPr algn="ctr"/>
            <a:r>
              <a:rPr lang="en-US" b="1" dirty="0" smtClean="0"/>
              <a:t>Temp Table Statistics</a:t>
            </a:r>
            <a:r>
              <a:rPr lang="en-US" b="1" dirty="0"/>
              <a:t/>
            </a:r>
            <a:br>
              <a:rPr lang="en-US" b="1" dirty="0"/>
            </a:br>
            <a:r>
              <a:rPr lang="en-US" b="1" dirty="0" smtClean="0"/>
              <a:t/>
            </a:r>
            <a:br>
              <a:rPr lang="en-US" b="1" dirty="0" smtClean="0"/>
            </a:br>
            <a:endParaRPr lang="en-US" sz="2800" b="1" dirty="0">
              <a:solidFill>
                <a:schemeClr val="accent1"/>
              </a:solidFill>
            </a:endParaRPr>
          </a:p>
        </p:txBody>
      </p:sp>
    </p:spTree>
    <p:extLst>
      <p:ext uri="{BB962C8B-B14F-4D97-AF65-F5344CB8AC3E}">
        <p14:creationId xmlns:p14="http://schemas.microsoft.com/office/powerpoint/2010/main" val="3144269213"/>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Temp Table Statistics</a:t>
            </a:r>
            <a:endParaRPr lang="en-US" dirty="0"/>
          </a:p>
        </p:txBody>
      </p:sp>
      <p:sp>
        <p:nvSpPr>
          <p:cNvPr id="3" name="Content Placeholder 2"/>
          <p:cNvSpPr>
            <a:spLocks noGrp="1"/>
          </p:cNvSpPr>
          <p:nvPr>
            <p:ph idx="1"/>
          </p:nvPr>
        </p:nvSpPr>
        <p:spPr/>
        <p:txBody>
          <a:bodyPr/>
          <a:lstStyle/>
          <a:p>
            <a:r>
              <a:rPr lang="en-US" dirty="0">
                <a:solidFill>
                  <a:srgbClr val="AB3BBC"/>
                </a:solidFill>
              </a:rPr>
              <a:t>The trend is very clear </a:t>
            </a:r>
            <a:r>
              <a:rPr lang="mr-IN" dirty="0">
                <a:solidFill>
                  <a:srgbClr val="AB3BBC"/>
                </a:solidFill>
              </a:rPr>
              <a:t>–</a:t>
            </a:r>
            <a:r>
              <a:rPr lang="en-US" dirty="0">
                <a:solidFill>
                  <a:srgbClr val="AB3BBC"/>
                </a:solidFill>
              </a:rPr>
              <a:t> applications are increasing TT usage!</a:t>
            </a:r>
          </a:p>
          <a:p>
            <a:r>
              <a:rPr lang="en-US" dirty="0" smtClean="0"/>
              <a:t>Temp-tables and </a:t>
            </a:r>
            <a:r>
              <a:rPr lang="en-US" dirty="0" err="1" smtClean="0"/>
              <a:t>ProDataSets</a:t>
            </a:r>
            <a:r>
              <a:rPr lang="en-US" dirty="0" smtClean="0"/>
              <a:t> are vital components of modern applications</a:t>
            </a:r>
          </a:p>
          <a:p>
            <a:r>
              <a:rPr lang="en-US" dirty="0" smtClean="0"/>
              <a:t>Programmers have very little insight into how the temp tables in their code are behaving</a:t>
            </a:r>
          </a:p>
          <a:p>
            <a:r>
              <a:rPr lang="en-US" dirty="0"/>
              <a:t>Temp Table Statistics were introduced in </a:t>
            </a:r>
            <a:r>
              <a:rPr lang="en-US" dirty="0" smtClean="0"/>
              <a:t>OE11</a:t>
            </a:r>
            <a:endParaRPr lang="en-US" dirty="0"/>
          </a:p>
        </p:txBody>
      </p:sp>
    </p:spTree>
    <p:extLst>
      <p:ext uri="{BB962C8B-B14F-4D97-AF65-F5344CB8AC3E}">
        <p14:creationId xmlns:p14="http://schemas.microsoft.com/office/powerpoint/2010/main" val="2902714228"/>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quot;No&quot; Symbol 6"/>
          <p:cNvSpPr/>
          <p:nvPr/>
        </p:nvSpPr>
        <p:spPr>
          <a:xfrm>
            <a:off x="1371600" y="2895600"/>
            <a:ext cx="914400" cy="762000"/>
          </a:xfrm>
          <a:prstGeom prst="noSmoking">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p:txBody>
          <a:bodyPr/>
          <a:lstStyle/>
          <a:p>
            <a:r>
              <a:rPr lang="en-US" dirty="0" err="1"/>
              <a:t>Progress.Database.TempTableInfo</a:t>
            </a:r>
            <a:endParaRPr lang="en-US" dirty="0"/>
          </a:p>
        </p:txBody>
      </p:sp>
      <p:sp>
        <p:nvSpPr>
          <p:cNvPr id="3" name="Content Placeholder 2"/>
          <p:cNvSpPr>
            <a:spLocks noGrp="1"/>
          </p:cNvSpPr>
          <p:nvPr>
            <p:ph sz="half" idx="1"/>
          </p:nvPr>
        </p:nvSpPr>
        <p:spPr/>
        <p:txBody>
          <a:bodyPr>
            <a:normAutofit fontScale="70000" lnSpcReduction="20000"/>
          </a:bodyPr>
          <a:lstStyle/>
          <a:p>
            <a:r>
              <a:rPr lang="en-US" dirty="0" err="1"/>
              <a:t>ArchiveIndexStatistics</a:t>
            </a:r>
            <a:endParaRPr lang="en-US" dirty="0"/>
          </a:p>
          <a:p>
            <a:r>
              <a:rPr lang="en-US" dirty="0" err="1"/>
              <a:t>ArchiveTableStatistics</a:t>
            </a:r>
            <a:endParaRPr lang="en-US" dirty="0"/>
          </a:p>
          <a:p>
            <a:r>
              <a:rPr lang="en-US" dirty="0" err="1"/>
              <a:t>TempTableCount</a:t>
            </a:r>
            <a:endParaRPr lang="en-US" dirty="0"/>
          </a:p>
          <a:p>
            <a:r>
              <a:rPr lang="en-US" dirty="0" err="1"/>
              <a:t>TempTablePeak</a:t>
            </a:r>
            <a:endParaRPr lang="en-US" dirty="0"/>
          </a:p>
          <a:p>
            <a:endParaRPr lang="en-US" dirty="0"/>
          </a:p>
          <a:p>
            <a:r>
              <a:rPr lang="en-US" dirty="0" err="1">
                <a:solidFill>
                  <a:srgbClr val="FF0000"/>
                </a:solidFill>
              </a:rPr>
              <a:t>GetTableInfoByPosition</a:t>
            </a:r>
            <a:r>
              <a:rPr lang="en-US" dirty="0">
                <a:solidFill>
                  <a:srgbClr val="FF0000"/>
                </a:solidFill>
              </a:rPr>
              <a:t>(</a:t>
            </a:r>
            <a:r>
              <a:rPr lang="en-US" dirty="0" smtClean="0">
                <a:solidFill>
                  <a:srgbClr val="FF0000"/>
                </a:solidFill>
              </a:rPr>
              <a:t>)</a:t>
            </a:r>
          </a:p>
          <a:p>
            <a:endParaRPr lang="en-US" dirty="0">
              <a:solidFill>
                <a:srgbClr val="FF0000"/>
              </a:solidFill>
            </a:endParaRPr>
          </a:p>
          <a:p>
            <a:r>
              <a:rPr lang="en-US" dirty="0" err="1"/>
              <a:t>GetTableInfoByID</a:t>
            </a:r>
            <a:r>
              <a:rPr lang="en-US" dirty="0"/>
              <a:t>()</a:t>
            </a:r>
          </a:p>
          <a:p>
            <a:r>
              <a:rPr lang="en-US" dirty="0" err="1"/>
              <a:t>GetTableStatHistoryHandle</a:t>
            </a:r>
            <a:r>
              <a:rPr lang="en-US" dirty="0"/>
              <a:t>()</a:t>
            </a:r>
          </a:p>
          <a:p>
            <a:endParaRPr lang="en-US" dirty="0"/>
          </a:p>
          <a:p>
            <a:r>
              <a:rPr lang="en-US" dirty="0" err="1"/>
              <a:t>GetIndexInfoByID</a:t>
            </a:r>
            <a:r>
              <a:rPr lang="en-US" dirty="0"/>
              <a:t>()</a:t>
            </a:r>
          </a:p>
          <a:p>
            <a:r>
              <a:rPr lang="en-US" dirty="0" err="1"/>
              <a:t>GetIndexStatHistoryHandle</a:t>
            </a:r>
            <a:r>
              <a:rPr lang="en-US" dirty="0"/>
              <a:t>()</a:t>
            </a:r>
          </a:p>
          <a:p>
            <a:endParaRPr lang="en-US" dirty="0"/>
          </a:p>
          <a:p>
            <a:r>
              <a:rPr lang="en-US" dirty="0" err="1"/>
              <a:t>GetVSTHandle</a:t>
            </a:r>
            <a:r>
              <a:rPr lang="en-US" dirty="0"/>
              <a:t>(</a:t>
            </a:r>
            <a:r>
              <a:rPr lang="en-US" dirty="0" smtClean="0"/>
              <a:t>)</a:t>
            </a:r>
            <a:endParaRPr lang="en-US" dirty="0"/>
          </a:p>
        </p:txBody>
      </p:sp>
      <p:sp>
        <p:nvSpPr>
          <p:cNvPr id="4" name="Content Placeholder 3"/>
          <p:cNvSpPr>
            <a:spLocks noGrp="1"/>
          </p:cNvSpPr>
          <p:nvPr>
            <p:ph sz="half" idx="2"/>
          </p:nvPr>
        </p:nvSpPr>
        <p:spPr/>
        <p:txBody>
          <a:bodyPr>
            <a:normAutofit fontScale="70000" lnSpcReduction="20000"/>
          </a:bodyPr>
          <a:lstStyle/>
          <a:p>
            <a:r>
              <a:rPr lang="en-US" dirty="0"/>
              <a:t>-</a:t>
            </a:r>
            <a:r>
              <a:rPr lang="en-US" dirty="0" err="1"/>
              <a:t>ttbaseindex</a:t>
            </a:r>
            <a:r>
              <a:rPr lang="en-US" dirty="0"/>
              <a:t> 1</a:t>
            </a:r>
          </a:p>
          <a:p>
            <a:r>
              <a:rPr lang="en-US" dirty="0"/>
              <a:t>-</a:t>
            </a:r>
            <a:r>
              <a:rPr lang="en-US" dirty="0" err="1"/>
              <a:t>ttbasetable</a:t>
            </a:r>
            <a:r>
              <a:rPr lang="en-US" dirty="0"/>
              <a:t> 1</a:t>
            </a:r>
          </a:p>
          <a:p>
            <a:r>
              <a:rPr lang="en-US" dirty="0"/>
              <a:t>-</a:t>
            </a:r>
            <a:r>
              <a:rPr lang="en-US" dirty="0" err="1"/>
              <a:t>ttindexrangesize</a:t>
            </a:r>
            <a:r>
              <a:rPr lang="en-US" dirty="0"/>
              <a:t> </a:t>
            </a:r>
            <a:r>
              <a:rPr lang="en-US" dirty="0">
                <a:solidFill>
                  <a:srgbClr val="FF0000"/>
                </a:solidFill>
              </a:rPr>
              <a:t>1000</a:t>
            </a:r>
          </a:p>
          <a:p>
            <a:r>
              <a:rPr lang="en-US" dirty="0"/>
              <a:t>-</a:t>
            </a:r>
            <a:r>
              <a:rPr lang="en-US" dirty="0" err="1"/>
              <a:t>tttablerangesize</a:t>
            </a:r>
            <a:r>
              <a:rPr lang="en-US" dirty="0"/>
              <a:t> </a:t>
            </a:r>
            <a:r>
              <a:rPr lang="en-US" dirty="0">
                <a:solidFill>
                  <a:srgbClr val="FF0000"/>
                </a:solidFill>
              </a:rPr>
              <a:t>1000</a:t>
            </a:r>
          </a:p>
        </p:txBody>
      </p:sp>
      <p:sp>
        <p:nvSpPr>
          <p:cNvPr id="5" name="Left Arrow 4"/>
          <p:cNvSpPr/>
          <p:nvPr/>
        </p:nvSpPr>
        <p:spPr>
          <a:xfrm>
            <a:off x="3657600" y="3581400"/>
            <a:ext cx="4953000" cy="685800"/>
          </a:xfrm>
          <a:prstGeom prst="leftArrow">
            <a:avLst>
              <a:gd name="adj1" fmla="val 50000"/>
              <a:gd name="adj2" fmla="val 74074"/>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962400" y="3733800"/>
            <a:ext cx="4572000" cy="369332"/>
          </a:xfrm>
          <a:prstGeom prst="rect">
            <a:avLst/>
          </a:prstGeom>
          <a:noFill/>
        </p:spPr>
        <p:txBody>
          <a:bodyPr wrap="square" rtlCol="0">
            <a:spAutoFit/>
          </a:bodyPr>
          <a:lstStyle/>
          <a:p>
            <a:r>
              <a:rPr lang="en-US" dirty="0" smtClean="0"/>
              <a:t>“Id” is what you need to link things together!</a:t>
            </a:r>
            <a:endParaRPr lang="en-US" dirty="0"/>
          </a:p>
        </p:txBody>
      </p:sp>
    </p:spTree>
    <p:extLst>
      <p:ext uri="{BB962C8B-B14F-4D97-AF65-F5344CB8AC3E}">
        <p14:creationId xmlns:p14="http://schemas.microsoft.com/office/powerpoint/2010/main" val="134207724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Aggregate Temp-Table Info</a:t>
            </a:r>
            <a:endParaRPr lang="en-US" dirty="0"/>
          </a:p>
        </p:txBody>
      </p:sp>
      <p:sp>
        <p:nvSpPr>
          <p:cNvPr id="4" name="TextBox 3"/>
          <p:cNvSpPr txBox="1"/>
          <p:nvPr/>
        </p:nvSpPr>
        <p:spPr>
          <a:xfrm>
            <a:off x="2286000" y="1595022"/>
            <a:ext cx="7696200" cy="5262978"/>
          </a:xfrm>
          <a:prstGeom prst="rect">
            <a:avLst/>
          </a:prstGeom>
          <a:noFill/>
        </p:spPr>
        <p:txBody>
          <a:bodyPr wrap="square" rtlCol="0">
            <a:spAutoFit/>
          </a:bodyPr>
          <a:lstStyle/>
          <a:p>
            <a:r>
              <a:rPr lang="es-ES_tradnl" sz="1200" dirty="0">
                <a:latin typeface="Lucida Console"/>
                <a:cs typeface="Lucida Console"/>
              </a:rPr>
              <a:t> ┌─────────────────────────── </a:t>
            </a:r>
            <a:r>
              <a:rPr lang="es-ES_tradnl" sz="1200" dirty="0" err="1">
                <a:latin typeface="Lucida Console"/>
                <a:cs typeface="Lucida Console"/>
              </a:rPr>
              <a:t>Temp-Table</a:t>
            </a:r>
            <a:r>
              <a:rPr lang="es-ES_tradnl" sz="1200" dirty="0">
                <a:latin typeface="Lucida Console"/>
                <a:cs typeface="Lucida Console"/>
              </a:rPr>
              <a:t> </a:t>
            </a:r>
            <a:r>
              <a:rPr lang="es-ES_tradnl" sz="1200" dirty="0" err="1">
                <a:latin typeface="Lucida Console"/>
                <a:cs typeface="Lucida Console"/>
              </a:rPr>
              <a:t>Info</a:t>
            </a:r>
            <a:r>
              <a:rPr lang="es-ES_tradnl" sz="1200" dirty="0">
                <a:latin typeface="Lucida Console"/>
                <a:cs typeface="Lucida Console"/>
              </a:rPr>
              <a:t> ───────────────────────────┐</a:t>
            </a:r>
          </a:p>
          <a:p>
            <a:r>
              <a:rPr lang="mr-IN" sz="1200" dirty="0">
                <a:latin typeface="Lucida Console"/>
                <a:cs typeface="Lucida Console"/>
              </a:rPr>
              <a:t> │                                                                       │</a:t>
            </a:r>
          </a:p>
          <a:p>
            <a:r>
              <a:rPr lang="mr-IN" sz="1200" dirty="0">
                <a:latin typeface="Lucida Console"/>
                <a:cs typeface="Lucida Console"/>
              </a:rPr>
              <a:t> │                 /home/pt3dev/tmp/DBI-9950762889q2d8B                  │</a:t>
            </a:r>
          </a:p>
          <a:p>
            <a:r>
              <a:rPr lang="mr-IN" sz="1200" dirty="0">
                <a:latin typeface="Lucida Console"/>
                <a:cs typeface="Lucida Console"/>
              </a:rPr>
              <a:t> │                                                                       │</a:t>
            </a:r>
          </a:p>
          <a:p>
            <a:r>
              <a:rPr lang="mr-IN" sz="1200" dirty="0">
                <a:latin typeface="Lucida Console"/>
                <a:cs typeface="Lucida Console"/>
              </a:rPr>
              <a:t> │ </a:t>
            </a:r>
            <a:r>
              <a:rPr lang="en-US" sz="1200" dirty="0" smtClean="0">
                <a:latin typeface="Lucida Console"/>
                <a:cs typeface="Lucida Console"/>
              </a:rPr>
              <a:t>    </a:t>
            </a:r>
            <a:r>
              <a:rPr lang="mr-IN" sz="1200" dirty="0">
                <a:latin typeface="Lucida Console"/>
                <a:cs typeface="Lucida Console"/>
              </a:rPr>
              <a:t>1048576 DBI</a:t>
            </a:r>
            <a:r>
              <a:rPr lang="en-US" sz="1200" dirty="0">
                <a:latin typeface="Lucida Console"/>
                <a:cs typeface="Lucida Console"/>
              </a:rPr>
              <a:t> </a:t>
            </a:r>
            <a:r>
              <a:rPr lang="mr-IN" sz="1200" dirty="0">
                <a:latin typeface="Lucida Console"/>
                <a:cs typeface="Lucida Console"/>
              </a:rPr>
              <a:t>File </a:t>
            </a:r>
            <a:r>
              <a:rPr lang="mr-IN" sz="1200" dirty="0" smtClean="0">
                <a:latin typeface="Lucida Console"/>
                <a:cs typeface="Lucida Console"/>
              </a:rPr>
              <a:t>Size</a:t>
            </a:r>
            <a:r>
              <a:rPr lang="en-US" sz="1200" dirty="0" smtClean="0">
                <a:latin typeface="Lucida Console"/>
                <a:cs typeface="Lucida Console"/>
              </a:rPr>
              <a:t>                 </a:t>
            </a:r>
            <a:r>
              <a:rPr lang="mr-IN" sz="1200" dirty="0" smtClean="0">
                <a:latin typeface="Lucida Console"/>
                <a:cs typeface="Lucida Console"/>
              </a:rPr>
              <a:t>84 </a:t>
            </a:r>
            <a:r>
              <a:rPr lang="mr-IN" sz="1200" dirty="0">
                <a:latin typeface="Lucida Console"/>
                <a:cs typeface="Lucida Console"/>
              </a:rPr>
              <a:t>current temp-tables      │</a:t>
            </a:r>
          </a:p>
          <a:p>
            <a:r>
              <a:rPr lang="mr-IN" sz="1200" dirty="0">
                <a:latin typeface="Lucida Console"/>
                <a:cs typeface="Lucida Console"/>
              </a:rPr>
              <a:t> │ </a:t>
            </a:r>
            <a:r>
              <a:rPr lang="en-US" sz="1200" dirty="0">
                <a:latin typeface="Lucida Console"/>
                <a:cs typeface="Lucida Console"/>
              </a:rPr>
              <a:t> </a:t>
            </a:r>
            <a:r>
              <a:rPr lang="en-US" sz="1200" dirty="0" smtClean="0">
                <a:latin typeface="Lucida Console"/>
                <a:cs typeface="Lucida Console"/>
              </a:rPr>
              <a:t>       </a:t>
            </a:r>
            <a:r>
              <a:rPr lang="mr-IN" sz="1200" dirty="0" smtClean="0">
                <a:latin typeface="Lucida Console"/>
                <a:cs typeface="Lucida Console"/>
              </a:rPr>
              <a:t>1</a:t>
            </a:r>
            <a:r>
              <a:rPr lang="en-US" sz="1200" dirty="0" smtClean="0">
                <a:latin typeface="Lucida Console"/>
                <a:cs typeface="Lucida Console"/>
              </a:rPr>
              <a:t>KB</a:t>
            </a:r>
            <a:r>
              <a:rPr lang="mr-IN" sz="1200" dirty="0" smtClean="0">
                <a:latin typeface="Lucida Console"/>
                <a:cs typeface="Lucida Console"/>
              </a:rPr>
              <a:t> </a:t>
            </a:r>
            <a:r>
              <a:rPr lang="en-US" sz="1200" dirty="0">
                <a:latin typeface="Lucida Console"/>
                <a:cs typeface="Lucida Console"/>
              </a:rPr>
              <a:t>TT </a:t>
            </a:r>
            <a:r>
              <a:rPr lang="mr-IN" sz="1200" dirty="0">
                <a:latin typeface="Lucida Console"/>
                <a:cs typeface="Lucida Console"/>
              </a:rPr>
              <a:t>DB Block </a:t>
            </a:r>
            <a:r>
              <a:rPr lang="mr-IN" sz="1200" dirty="0" smtClean="0">
                <a:latin typeface="Lucida Console"/>
                <a:cs typeface="Lucida Console"/>
              </a:rPr>
              <a:t>Size</a:t>
            </a:r>
            <a:r>
              <a:rPr lang="en-US" sz="1200" dirty="0" smtClean="0">
                <a:latin typeface="Lucida Console"/>
                <a:cs typeface="Lucida Console"/>
              </a:rPr>
              <a:t>               </a:t>
            </a:r>
            <a:r>
              <a:rPr lang="mr-IN" sz="1200" dirty="0" smtClean="0">
                <a:latin typeface="Lucida Console"/>
                <a:cs typeface="Lucida Console"/>
              </a:rPr>
              <a:t>5 </a:t>
            </a:r>
            <a:r>
              <a:rPr lang="mr-IN" sz="1200" dirty="0">
                <a:latin typeface="Lucida Console"/>
                <a:cs typeface="Lucida Console"/>
              </a:rPr>
              <a:t>archived                 │</a:t>
            </a:r>
          </a:p>
          <a:p>
            <a:r>
              <a:rPr lang="mr-IN" sz="1200" dirty="0">
                <a:latin typeface="Lucida Console"/>
                <a:cs typeface="Lucida Console"/>
              </a:rPr>
              <a:t> │        1288 </a:t>
            </a:r>
            <a:r>
              <a:rPr lang="en-US" sz="1200" dirty="0" smtClean="0">
                <a:latin typeface="Lucida Console"/>
                <a:cs typeface="Lucida Console"/>
              </a:rPr>
              <a:t>TT </a:t>
            </a:r>
            <a:r>
              <a:rPr lang="mr-IN" sz="1200" dirty="0" smtClean="0">
                <a:latin typeface="Lucida Console"/>
                <a:cs typeface="Lucida Console"/>
              </a:rPr>
              <a:t>DB </a:t>
            </a:r>
            <a:r>
              <a:rPr lang="mr-IN" sz="1200" dirty="0">
                <a:latin typeface="Lucida Console"/>
                <a:cs typeface="Lucida Console"/>
              </a:rPr>
              <a:t>Total Blocks  </a:t>
            </a:r>
            <a:r>
              <a:rPr lang="mr-IN" sz="1200" dirty="0" smtClean="0">
                <a:latin typeface="Lucida Console"/>
                <a:cs typeface="Lucida Console"/>
              </a:rPr>
              <a:t>         </a:t>
            </a:r>
            <a:r>
              <a:rPr lang="mr-IN" sz="1200" dirty="0">
                <a:latin typeface="Lucida Console"/>
                <a:cs typeface="Lucida Console"/>
              </a:rPr>
              <a:t>125 peak                     │</a:t>
            </a:r>
          </a:p>
          <a:p>
            <a:r>
              <a:rPr lang="mr-IN" sz="1200" dirty="0">
                <a:latin typeface="Lucida Console"/>
                <a:cs typeface="Lucida Console"/>
              </a:rPr>
              <a:t> │         193 </a:t>
            </a:r>
            <a:r>
              <a:rPr lang="en-US" sz="1200" dirty="0" smtClean="0">
                <a:latin typeface="Lucida Console"/>
                <a:cs typeface="Lucida Console"/>
              </a:rPr>
              <a:t>TT </a:t>
            </a:r>
            <a:r>
              <a:rPr lang="mr-IN" sz="1200" dirty="0" smtClean="0">
                <a:latin typeface="Lucida Console"/>
                <a:cs typeface="Lucida Console"/>
              </a:rPr>
              <a:t>DB </a:t>
            </a:r>
            <a:r>
              <a:rPr lang="mr-IN" sz="1200" dirty="0">
                <a:latin typeface="Lucida Console"/>
                <a:cs typeface="Lucida Console"/>
              </a:rPr>
              <a:t>Empty Blocks </a:t>
            </a:r>
            <a:r>
              <a:rPr lang="mr-IN" sz="1200" dirty="0" smtClean="0">
                <a:latin typeface="Lucida Console"/>
                <a:cs typeface="Lucida Console"/>
              </a:rPr>
              <a:t>          </a:t>
            </a:r>
            <a:r>
              <a:rPr lang="mr-IN" sz="1200" dirty="0">
                <a:latin typeface="Lucida Console"/>
                <a:cs typeface="Lucida Console"/>
              </a:rPr>
              <a:t>275 tt indexes               │</a:t>
            </a:r>
          </a:p>
          <a:p>
            <a:r>
              <a:rPr lang="mr-IN" sz="1200" dirty="0">
                <a:latin typeface="Lucida Console"/>
                <a:cs typeface="Lucida Console"/>
              </a:rPr>
              <a:t> │           2 </a:t>
            </a:r>
            <a:r>
              <a:rPr lang="en-US" sz="1200" dirty="0" smtClean="0">
                <a:latin typeface="Lucida Console"/>
                <a:cs typeface="Lucida Console"/>
              </a:rPr>
              <a:t>TT </a:t>
            </a:r>
            <a:r>
              <a:rPr lang="mr-IN" sz="1200" dirty="0" smtClean="0">
                <a:latin typeface="Lucida Console"/>
                <a:cs typeface="Lucida Console"/>
              </a:rPr>
              <a:t>DB </a:t>
            </a:r>
            <a:r>
              <a:rPr lang="mr-IN" sz="1200" dirty="0">
                <a:latin typeface="Lucida Console"/>
                <a:cs typeface="Lucida Console"/>
              </a:rPr>
              <a:t>Free Blocks  </a:t>
            </a:r>
            <a:r>
              <a:rPr lang="mr-IN" sz="1200" dirty="0" smtClean="0">
                <a:latin typeface="Lucida Console"/>
                <a:cs typeface="Lucida Console"/>
              </a:rPr>
              <a:t>         </a:t>
            </a:r>
            <a:r>
              <a:rPr lang="mr-IN" sz="1200" dirty="0">
                <a:latin typeface="Lucida Console"/>
                <a:cs typeface="Lucida Console"/>
              </a:rPr>
              <a:t>1669 total current records    │</a:t>
            </a:r>
          </a:p>
          <a:p>
            <a:r>
              <a:rPr lang="mr-IN" sz="1200" dirty="0">
                <a:latin typeface="Lucida Console"/>
                <a:cs typeface="Lucida Console"/>
              </a:rPr>
              <a:t> │           0 </a:t>
            </a:r>
            <a:r>
              <a:rPr lang="en-US" sz="1200" dirty="0" smtClean="0">
                <a:latin typeface="Lucida Console"/>
                <a:cs typeface="Lucida Console"/>
              </a:rPr>
              <a:t>TT </a:t>
            </a:r>
            <a:r>
              <a:rPr lang="mr-IN" sz="1200" dirty="0" smtClean="0">
                <a:latin typeface="Lucida Console"/>
                <a:cs typeface="Lucida Console"/>
              </a:rPr>
              <a:t>DB </a:t>
            </a:r>
            <a:r>
              <a:rPr lang="mr-IN" sz="1200" dirty="0">
                <a:latin typeface="Lucida Console"/>
                <a:cs typeface="Lucida Console"/>
              </a:rPr>
              <a:t>RM Free Blocks  </a:t>
            </a:r>
            <a:r>
              <a:rPr lang="mr-IN" sz="1200" dirty="0" smtClean="0">
                <a:latin typeface="Lucida Console"/>
                <a:cs typeface="Lucida Console"/>
              </a:rPr>
              <a:t>    </a:t>
            </a:r>
            <a:r>
              <a:rPr lang="mr-IN" sz="1200" dirty="0">
                <a:latin typeface="Lucida Console"/>
                <a:cs typeface="Lucida Console"/>
              </a:rPr>
              <a:t>109831 total current bytes      │</a:t>
            </a:r>
          </a:p>
          <a:p>
            <a:r>
              <a:rPr lang="mr-IN" sz="1200" dirty="0">
                <a:latin typeface="Lucida Console"/>
                <a:cs typeface="Lucida Console"/>
              </a:rPr>
              <a:t> │                                                                       │</a:t>
            </a:r>
          </a:p>
          <a:p>
            <a:r>
              <a:rPr lang="mr-IN" sz="1200" dirty="0">
                <a:latin typeface="Lucida Console"/>
                <a:cs typeface="Lucida Console"/>
              </a:rPr>
              <a:t> │                            99.53% tt hit ratio                        │</a:t>
            </a:r>
          </a:p>
          <a:p>
            <a:r>
              <a:rPr lang="mr-IN" sz="1200" dirty="0">
                <a:latin typeface="Lucida Console"/>
                <a:cs typeface="Lucida Console"/>
              </a:rPr>
              <a:t> │                                                                       │</a:t>
            </a:r>
          </a:p>
          <a:p>
            <a:r>
              <a:rPr lang="mr-IN" sz="1200" dirty="0">
                <a:latin typeface="Lucida Console"/>
                <a:cs typeface="Lucida Console"/>
              </a:rPr>
              <a:t> │                          3225 tt rec create                           │</a:t>
            </a:r>
          </a:p>
          <a:p>
            <a:r>
              <a:rPr lang="mr-IN" sz="1200" dirty="0">
                <a:latin typeface="Lucida Console"/>
                <a:cs typeface="Lucida Console"/>
              </a:rPr>
              <a:t> │                         34660 tt rec read                             │</a:t>
            </a:r>
          </a:p>
          <a:p>
            <a:r>
              <a:rPr lang="mr-IN" sz="1200" dirty="0">
                <a:latin typeface="Lucida Console"/>
                <a:cs typeface="Lucida Console"/>
              </a:rPr>
              <a:t> │                          3032 tt rec update                           │</a:t>
            </a:r>
          </a:p>
          <a:p>
            <a:r>
              <a:rPr lang="mr-IN" sz="1200" dirty="0">
                <a:latin typeface="Lucida Console"/>
                <a:cs typeface="Lucida Console"/>
              </a:rPr>
              <a:t> │                            85 tt rec delete                           │</a:t>
            </a:r>
          </a:p>
          <a:p>
            <a:r>
              <a:rPr lang="mr-IN" sz="1200" dirty="0">
                <a:latin typeface="Lucida Console"/>
                <a:cs typeface="Lucida Console"/>
              </a:rPr>
              <a:t> │                         96186 tt rec log rd                           │</a:t>
            </a:r>
          </a:p>
          <a:p>
            <a:r>
              <a:rPr lang="mr-IN" sz="1200" dirty="0">
                <a:latin typeface="Lucida Console"/>
                <a:cs typeface="Lucida Console"/>
              </a:rPr>
              <a:t> │                           453 tt rec os rd                            │</a:t>
            </a:r>
          </a:p>
          <a:p>
            <a:r>
              <a:rPr lang="mr-IN" sz="1200" dirty="0">
                <a:latin typeface="Lucida Console"/>
                <a:cs typeface="Lucida Console"/>
              </a:rPr>
              <a:t> │                          1046 tt rec os wr                            │</a:t>
            </a:r>
          </a:p>
          <a:p>
            <a:r>
              <a:rPr lang="mr-IN" sz="1200" dirty="0">
                <a:latin typeface="Lucida Console"/>
                <a:cs typeface="Lucida Console"/>
              </a:rPr>
              <a:t> │                          5376 tt TRX                                  │</a:t>
            </a:r>
          </a:p>
          <a:p>
            <a:r>
              <a:rPr lang="mr-IN" sz="1200" dirty="0">
                <a:latin typeface="Lucida Console"/>
                <a:cs typeface="Lucida Console"/>
              </a:rPr>
              <a:t> │                            64 tt Undos                                │</a:t>
            </a:r>
          </a:p>
          <a:p>
            <a:r>
              <a:rPr lang="mr-IN" sz="1200" dirty="0">
                <a:latin typeface="Lucida Console"/>
                <a:cs typeface="Lucida Console"/>
              </a:rPr>
              <a:t> │                                                                       │</a:t>
            </a:r>
          </a:p>
          <a:p>
            <a:r>
              <a:rPr lang="mr-IN" sz="1200" dirty="0">
                <a:latin typeface="Lucida Console"/>
                <a:cs typeface="Lucida Console"/>
              </a:rPr>
              <a:t> │ ───────────────────────────────────────────────────────────────────── │</a:t>
            </a:r>
          </a:p>
          <a:p>
            <a:r>
              <a:rPr lang="mr-IN" sz="1200" dirty="0">
                <a:latin typeface="Lucida Console"/>
                <a:cs typeface="Lucida Console"/>
              </a:rPr>
              <a:t> │                              &lt;OK&gt; &lt;Help&gt;                              │</a:t>
            </a:r>
          </a:p>
          <a:p>
            <a:r>
              <a:rPr lang="mr-IN" sz="1200" dirty="0">
                <a:latin typeface="Lucida Console"/>
                <a:cs typeface="Lucida Console"/>
              </a:rPr>
              <a:t> └───────────────────────────────────────────────────────────────────────┘</a:t>
            </a:r>
          </a:p>
          <a:p>
            <a:endParaRPr lang="en-US" sz="1200" dirty="0">
              <a:latin typeface="Lucida Console"/>
              <a:cs typeface="Lucida Console"/>
            </a:endParaRPr>
          </a:p>
        </p:txBody>
      </p:sp>
    </p:spTree>
    <p:extLst>
      <p:ext uri="{BB962C8B-B14F-4D97-AF65-F5344CB8AC3E}">
        <p14:creationId xmlns:p14="http://schemas.microsoft.com/office/powerpoint/2010/main" val="1402960033"/>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Detailed Temp-Table Info</a:t>
            </a:r>
            <a:endParaRPr lang="en-US" dirty="0"/>
          </a:p>
        </p:txBody>
      </p:sp>
      <p:sp>
        <p:nvSpPr>
          <p:cNvPr id="4" name="TextBox 3"/>
          <p:cNvSpPr txBox="1"/>
          <p:nvPr/>
        </p:nvSpPr>
        <p:spPr>
          <a:xfrm>
            <a:off x="228600" y="1600200"/>
            <a:ext cx="12344400" cy="3785652"/>
          </a:xfrm>
          <a:prstGeom prst="rect">
            <a:avLst/>
          </a:prstGeom>
          <a:noFill/>
        </p:spPr>
        <p:txBody>
          <a:bodyPr wrap="square" rtlCol="0">
            <a:spAutoFit/>
          </a:bodyPr>
          <a:lstStyle/>
          <a:p>
            <a:r>
              <a:rPr lang="en-US" sz="1600" dirty="0" smtClean="0">
                <a:latin typeface="Lucida Console"/>
                <a:cs typeface="Lucida Console"/>
              </a:rPr>
              <a:t>TT </a:t>
            </a:r>
            <a:r>
              <a:rPr lang="en-US" sz="1600" dirty="0">
                <a:latin typeface="Lucida Console"/>
                <a:cs typeface="Lucida Console"/>
              </a:rPr>
              <a:t>Name                        Procedure </a:t>
            </a:r>
            <a:r>
              <a:rPr lang="en-US" sz="1600" dirty="0" smtClean="0">
                <a:latin typeface="Lucida Console"/>
                <a:cs typeface="Lucida Console"/>
              </a:rPr>
              <a:t>Name    </a:t>
            </a:r>
            <a:r>
              <a:rPr lang="en-US" sz="1600" dirty="0">
                <a:latin typeface="Lucida Console"/>
                <a:cs typeface="Lucida Console"/>
              </a:rPr>
              <a:t>Bytes Records  Create    Read  Update  </a:t>
            </a:r>
            <a:r>
              <a:rPr lang="en-US" sz="1600" dirty="0" smtClean="0">
                <a:latin typeface="Lucida Console"/>
                <a:cs typeface="Lucida Console"/>
              </a:rPr>
              <a:t>Del </a:t>
            </a:r>
            <a:r>
              <a:rPr lang="en-US" sz="1600" dirty="0" err="1" smtClean="0">
                <a:latin typeface="Lucida Console"/>
                <a:cs typeface="Lucida Console"/>
              </a:rPr>
              <a:t>OSRd</a:t>
            </a:r>
            <a:r>
              <a:rPr lang="en-US" sz="1600" dirty="0" smtClean="0">
                <a:latin typeface="Lucida Console"/>
                <a:cs typeface="Lucida Console"/>
              </a:rPr>
              <a:t> ─</a:t>
            </a:r>
            <a:r>
              <a:rPr lang="en-US" sz="1600" dirty="0">
                <a:latin typeface="Lucida Console"/>
                <a:cs typeface="Lucida Console"/>
              </a:rPr>
              <a:t>───────────────────────────── ─────────────</a:t>
            </a:r>
            <a:r>
              <a:rPr lang="en-US" sz="1600" dirty="0" smtClean="0">
                <a:latin typeface="Lucida Console"/>
                <a:cs typeface="Lucida Console"/>
              </a:rPr>
              <a:t>── </a:t>
            </a:r>
            <a:r>
              <a:rPr lang="en-US" sz="1600" dirty="0">
                <a:latin typeface="Lucida Console"/>
                <a:cs typeface="Lucida Console"/>
              </a:rPr>
              <a:t>─────── ─────── ─────── ─────── ─────── ───</a:t>
            </a:r>
            <a:r>
              <a:rPr lang="en-US" sz="1600" dirty="0" smtClean="0">
                <a:latin typeface="Lucida Console"/>
                <a:cs typeface="Lucida Console"/>
              </a:rPr>
              <a:t>─</a:t>
            </a:r>
            <a:r>
              <a:rPr lang="en-US" sz="1600" dirty="0" smtClean="0">
                <a:latin typeface="Lucida Console"/>
                <a:cs typeface="Lucida Console"/>
              </a:rPr>
              <a:t> </a:t>
            </a:r>
            <a:r>
              <a:rPr lang="en-US" sz="1600" dirty="0">
                <a:latin typeface="Lucida Console"/>
                <a:cs typeface="Lucida Console"/>
              </a:rPr>
              <a:t>───</a:t>
            </a:r>
            <a:r>
              <a:rPr lang="en-US" sz="1600" dirty="0" smtClean="0">
                <a:latin typeface="Lucida Console"/>
                <a:cs typeface="Lucida Console"/>
              </a:rPr>
              <a:t>─ </a:t>
            </a:r>
            <a:endParaRPr lang="en-US" sz="1600" dirty="0">
              <a:latin typeface="Lucida Console"/>
              <a:cs typeface="Lucida Console"/>
            </a:endParaRPr>
          </a:p>
          <a:p>
            <a:r>
              <a:rPr lang="mr-IN" sz="1600" dirty="0" smtClean="0">
                <a:latin typeface="Lucida Console"/>
                <a:cs typeface="Lucida Console"/>
              </a:rPr>
              <a:t>tt_tbl                         </a:t>
            </a:r>
            <a:r>
              <a:rPr lang="mr-IN" sz="1600" dirty="0">
                <a:latin typeface="Lucida Console"/>
                <a:cs typeface="Lucida Console"/>
              </a:rPr>
              <a:t>protop.p   </a:t>
            </a:r>
            <a:r>
              <a:rPr lang="mr-IN" sz="1600" dirty="0" smtClean="0">
                <a:latin typeface="Lucida Console"/>
                <a:cs typeface="Lucida Console"/>
              </a:rPr>
              <a:t>        </a:t>
            </a:r>
            <a:r>
              <a:rPr lang="mr-IN" sz="1600" dirty="0">
                <a:latin typeface="Lucida Console"/>
                <a:cs typeface="Lucida Console"/>
              </a:rPr>
              <a:t>5863     184     184   17145       9         </a:t>
            </a:r>
            <a:r>
              <a:rPr lang="mr-IN" sz="1600" dirty="0" smtClean="0">
                <a:latin typeface="Lucida Console"/>
                <a:cs typeface="Lucida Console"/>
              </a:rPr>
              <a:t>3</a:t>
            </a:r>
            <a:endParaRPr lang="mr-IN" sz="1600" dirty="0">
              <a:latin typeface="Lucida Console"/>
              <a:cs typeface="Lucida Console"/>
            </a:endParaRPr>
          </a:p>
          <a:p>
            <a:r>
              <a:rPr lang="mr-IN" sz="1600" dirty="0" smtClean="0">
                <a:latin typeface="Lucida Console"/>
                <a:cs typeface="Lucida Console"/>
              </a:rPr>
              <a:t>tt_tbl.xid</a:t>
            </a:r>
            <a:r>
              <a:rPr lang="mr-IN" sz="1600" dirty="0">
                <a:latin typeface="Lucida Console"/>
                <a:cs typeface="Lucida Console"/>
              </a:rPr>
              <a:t>-idx                 protop.p    </a:t>
            </a:r>
            <a:r>
              <a:rPr lang="mr-IN" sz="1600" dirty="0" smtClean="0">
                <a:latin typeface="Lucida Console"/>
                <a:cs typeface="Lucida Console"/>
              </a:rPr>
              <a:t>                        </a:t>
            </a:r>
            <a:r>
              <a:rPr lang="mr-IN" sz="1600" dirty="0">
                <a:latin typeface="Lucida Console"/>
                <a:cs typeface="Lucida Console"/>
              </a:rPr>
              <a:t>185   </a:t>
            </a:r>
            <a:r>
              <a:rPr lang="mr-IN" sz="1600" dirty="0" smtClean="0">
                <a:latin typeface="Lucida Console"/>
                <a:cs typeface="Lucida Console"/>
              </a:rPr>
              <a:t>17801</a:t>
            </a:r>
            <a:endParaRPr lang="mr-IN" sz="1600" dirty="0">
              <a:latin typeface="Lucida Console"/>
              <a:cs typeface="Lucida Console"/>
            </a:endParaRPr>
          </a:p>
          <a:p>
            <a:endParaRPr lang="mr-IN" sz="1600" dirty="0">
              <a:latin typeface="Lucida Console"/>
              <a:cs typeface="Lucida Console"/>
            </a:endParaRPr>
          </a:p>
          <a:p>
            <a:r>
              <a:rPr lang="mr-IN" sz="1600" dirty="0" smtClean="0">
                <a:latin typeface="Lucida Console"/>
                <a:cs typeface="Lucida Console"/>
              </a:rPr>
              <a:t>tt_idx                         </a:t>
            </a:r>
            <a:r>
              <a:rPr lang="mr-IN" sz="1600" dirty="0">
                <a:latin typeface="Lucida Console"/>
                <a:cs typeface="Lucida Console"/>
              </a:rPr>
              <a:t>protop.p        </a:t>
            </a:r>
            <a:r>
              <a:rPr lang="mr-IN" sz="1600" dirty="0" smtClean="0">
                <a:latin typeface="Lucida Console"/>
                <a:cs typeface="Lucida Console"/>
              </a:rPr>
              <a:t>  </a:t>
            </a:r>
            <a:r>
              <a:rPr lang="mr-IN" sz="1600" dirty="0">
                <a:latin typeface="Lucida Console"/>
                <a:cs typeface="Lucida Console"/>
              </a:rPr>
              <a:t>10650     201     201     416      32      </a:t>
            </a:r>
            <a:r>
              <a:rPr lang="mr-IN" sz="1600" dirty="0" smtClean="0">
                <a:latin typeface="Lucida Console"/>
                <a:cs typeface="Lucida Console"/>
              </a:rPr>
              <a:t>   4</a:t>
            </a:r>
            <a:endParaRPr lang="mr-IN" sz="1600" dirty="0">
              <a:latin typeface="Lucida Console"/>
              <a:cs typeface="Lucida Console"/>
            </a:endParaRPr>
          </a:p>
          <a:p>
            <a:r>
              <a:rPr lang="mr-IN" sz="1600" dirty="0" smtClean="0">
                <a:latin typeface="Lucida Console"/>
                <a:cs typeface="Lucida Console"/>
              </a:rPr>
              <a:t>tt_idx.xid</a:t>
            </a:r>
            <a:r>
              <a:rPr lang="mr-IN" sz="1600" dirty="0">
                <a:latin typeface="Lucida Console"/>
                <a:cs typeface="Lucida Console"/>
              </a:rPr>
              <a:t>-idx                 protop.p     </a:t>
            </a:r>
            <a:r>
              <a:rPr lang="mr-IN" sz="1600" dirty="0" smtClean="0">
                <a:latin typeface="Lucida Console"/>
                <a:cs typeface="Lucida Console"/>
              </a:rPr>
              <a:t>                       </a:t>
            </a:r>
            <a:r>
              <a:rPr lang="mr-IN" sz="1600" dirty="0">
                <a:latin typeface="Lucida Console"/>
                <a:cs typeface="Lucida Console"/>
              </a:rPr>
              <a:t>202     </a:t>
            </a:r>
            <a:r>
              <a:rPr lang="mr-IN" sz="1600" dirty="0" smtClean="0">
                <a:latin typeface="Lucida Console"/>
                <a:cs typeface="Lucida Console"/>
              </a:rPr>
              <a:t>744</a:t>
            </a:r>
            <a:endParaRPr lang="mr-IN" sz="1600" dirty="0">
              <a:latin typeface="Lucida Console"/>
              <a:cs typeface="Lucida Console"/>
            </a:endParaRPr>
          </a:p>
          <a:p>
            <a:endParaRPr lang="mr-IN" sz="1600" dirty="0">
              <a:latin typeface="Lucida Console"/>
              <a:cs typeface="Lucida Console"/>
            </a:endParaRPr>
          </a:p>
          <a:p>
            <a:r>
              <a:rPr lang="mr-IN" sz="1600" dirty="0" smtClean="0">
                <a:latin typeface="Lucida Console"/>
                <a:cs typeface="Lucida Console"/>
              </a:rPr>
              <a:t>tt_screenElement               </a:t>
            </a:r>
            <a:r>
              <a:rPr lang="mr-IN" sz="1600" dirty="0">
                <a:latin typeface="Lucida Console"/>
                <a:cs typeface="Lucida Console"/>
              </a:rPr>
              <a:t>lib/dynscreen.p  </a:t>
            </a:r>
            <a:r>
              <a:rPr lang="mr-IN" sz="1600" dirty="0" smtClean="0">
                <a:latin typeface="Lucida Console"/>
                <a:cs typeface="Lucida Console"/>
              </a:rPr>
              <a:t> </a:t>
            </a:r>
            <a:r>
              <a:rPr lang="mr-IN" sz="1600" dirty="0">
                <a:latin typeface="Lucida Console"/>
                <a:cs typeface="Lucida Console"/>
              </a:rPr>
              <a:t>34254     408     408     825     165     </a:t>
            </a:r>
            <a:r>
              <a:rPr lang="mr-IN" sz="1600" dirty="0" smtClean="0">
                <a:latin typeface="Lucida Console"/>
                <a:cs typeface="Lucida Console"/>
              </a:rPr>
              <a:t>   34</a:t>
            </a:r>
            <a:endParaRPr lang="mr-IN" sz="1600" dirty="0">
              <a:latin typeface="Lucida Console"/>
              <a:cs typeface="Lucida Console"/>
            </a:endParaRPr>
          </a:p>
          <a:p>
            <a:r>
              <a:rPr lang="mr-IN" sz="1600" dirty="0" smtClean="0">
                <a:latin typeface="Lucida Console"/>
                <a:cs typeface="Lucida Console"/>
              </a:rPr>
              <a:t>tt_screenElement.scrFrame      </a:t>
            </a:r>
            <a:r>
              <a:rPr lang="mr-IN" sz="1600" dirty="0">
                <a:latin typeface="Lucida Console"/>
                <a:cs typeface="Lucida Console"/>
              </a:rPr>
              <a:t>lib/dynscreen.p  </a:t>
            </a:r>
            <a:r>
              <a:rPr lang="mr-IN" sz="1600" dirty="0" smtClean="0">
                <a:latin typeface="Lucida Console"/>
                <a:cs typeface="Lucida Console"/>
              </a:rPr>
              <a:t>                   </a:t>
            </a:r>
            <a:r>
              <a:rPr lang="mr-IN" sz="1600" dirty="0">
                <a:latin typeface="Lucida Console"/>
                <a:cs typeface="Lucida Console"/>
              </a:rPr>
              <a:t>418    </a:t>
            </a:r>
            <a:r>
              <a:rPr lang="mr-IN" sz="1600" dirty="0" smtClean="0">
                <a:latin typeface="Lucida Console"/>
                <a:cs typeface="Lucida Console"/>
              </a:rPr>
              <a:t>1409</a:t>
            </a:r>
            <a:endParaRPr lang="mr-IN" sz="1600" dirty="0">
              <a:latin typeface="Lucida Console"/>
              <a:cs typeface="Lucida Console"/>
            </a:endParaRPr>
          </a:p>
          <a:p>
            <a:r>
              <a:rPr lang="mr-IN" sz="1600" dirty="0" smtClean="0">
                <a:latin typeface="Lucida Console"/>
                <a:cs typeface="Lucida Console"/>
              </a:rPr>
              <a:t>tt_screenElement.elNm_frNm_elH </a:t>
            </a:r>
            <a:r>
              <a:rPr lang="mr-IN" sz="1600" dirty="0">
                <a:latin typeface="Lucida Console"/>
                <a:cs typeface="Lucida Console"/>
              </a:rPr>
              <a:t>lib/</a:t>
            </a:r>
            <a:r>
              <a:rPr lang="mr-IN" sz="1600" dirty="0" smtClean="0">
                <a:latin typeface="Lucida Console"/>
                <a:cs typeface="Lucida Console"/>
              </a:rPr>
              <a:t>dynscreen.p                     </a:t>
            </a:r>
            <a:r>
              <a:rPr lang="mr-IN" sz="1600" dirty="0">
                <a:latin typeface="Lucida Console"/>
                <a:cs typeface="Lucida Console"/>
              </a:rPr>
              <a:t>418     </a:t>
            </a:r>
            <a:r>
              <a:rPr lang="mr-IN" sz="1600" dirty="0" smtClean="0">
                <a:latin typeface="Lucida Console"/>
                <a:cs typeface="Lucida Console"/>
              </a:rPr>
              <a:t>407</a:t>
            </a:r>
            <a:endParaRPr lang="mr-IN" sz="1600" dirty="0">
              <a:latin typeface="Lucida Console"/>
              <a:cs typeface="Lucida Console"/>
            </a:endParaRPr>
          </a:p>
          <a:p>
            <a:endParaRPr lang="mr-IN" sz="1600" dirty="0">
              <a:latin typeface="Lucida Console"/>
              <a:cs typeface="Lucida Console"/>
            </a:endParaRPr>
          </a:p>
          <a:p>
            <a:r>
              <a:rPr lang="mr-IN" sz="1600" dirty="0" smtClean="0">
                <a:latin typeface="Lucida Console"/>
                <a:cs typeface="Lucida Console"/>
              </a:rPr>
              <a:t>tt_browseColumnList            </a:t>
            </a:r>
            <a:r>
              <a:rPr lang="mr-IN" sz="1600" dirty="0">
                <a:latin typeface="Lucida Console"/>
                <a:cs typeface="Lucida Console"/>
              </a:rPr>
              <a:t>lib/dynscreen.p    </a:t>
            </a:r>
            <a:r>
              <a:rPr lang="mr-IN" sz="1600" dirty="0" smtClean="0">
                <a:latin typeface="Lucida Console"/>
                <a:cs typeface="Lucida Console"/>
              </a:rPr>
              <a:t>2701      </a:t>
            </a:r>
            <a:r>
              <a:rPr lang="mr-IN" sz="1600" dirty="0">
                <a:latin typeface="Lucida Console"/>
                <a:cs typeface="Lucida Console"/>
              </a:rPr>
              <a:t>65      65     989      37   </a:t>
            </a:r>
            <a:r>
              <a:rPr lang="mr-IN" sz="1600" dirty="0" smtClean="0">
                <a:latin typeface="Lucida Console"/>
                <a:cs typeface="Lucida Console"/>
              </a:rPr>
              <a:t>      4</a:t>
            </a:r>
            <a:endParaRPr lang="mr-IN" sz="1600" dirty="0">
              <a:latin typeface="Lucida Console"/>
              <a:cs typeface="Lucida Console"/>
            </a:endParaRPr>
          </a:p>
          <a:p>
            <a:r>
              <a:rPr lang="mr-IN" sz="1600" dirty="0" smtClean="0">
                <a:latin typeface="Lucida Console"/>
                <a:cs typeface="Lucida Console"/>
              </a:rPr>
              <a:t>tt_browseColumnList.brwCol     </a:t>
            </a:r>
            <a:r>
              <a:rPr lang="mr-IN" sz="1600" dirty="0">
                <a:latin typeface="Lucida Console"/>
                <a:cs typeface="Lucida Console"/>
              </a:rPr>
              <a:t>lib/dynscreen.p     </a:t>
            </a:r>
            <a:r>
              <a:rPr lang="mr-IN" sz="1600" dirty="0" smtClean="0">
                <a:latin typeface="Lucida Console"/>
                <a:cs typeface="Lucida Console"/>
              </a:rPr>
              <a:t>                 </a:t>
            </a:r>
            <a:r>
              <a:rPr lang="mr-IN" sz="1600" dirty="0">
                <a:latin typeface="Lucida Console"/>
                <a:cs typeface="Lucida Console"/>
              </a:rPr>
              <a:t>65     </a:t>
            </a:r>
            <a:r>
              <a:rPr lang="mr-IN" sz="1600" dirty="0" smtClean="0">
                <a:latin typeface="Lucida Console"/>
                <a:cs typeface="Lucida Console"/>
              </a:rPr>
              <a:t>468</a:t>
            </a:r>
            <a:endParaRPr lang="mr-IN" sz="1600" dirty="0">
              <a:latin typeface="Lucida Console"/>
              <a:cs typeface="Lucida Console"/>
            </a:endParaRPr>
          </a:p>
          <a:p>
            <a:r>
              <a:rPr lang="mr-IN" sz="1600" dirty="0" smtClean="0">
                <a:latin typeface="Lucida Console"/>
                <a:cs typeface="Lucida Console"/>
              </a:rPr>
              <a:t>tt_browseColumnList.brwHdl     </a:t>
            </a:r>
            <a:r>
              <a:rPr lang="mr-IN" sz="1600" dirty="0">
                <a:latin typeface="Lucida Console"/>
                <a:cs typeface="Lucida Console"/>
              </a:rPr>
              <a:t>lib/dynscreen.p   </a:t>
            </a:r>
            <a:r>
              <a:rPr lang="mr-IN" sz="1600" dirty="0" smtClean="0">
                <a:latin typeface="Lucida Console"/>
                <a:cs typeface="Lucida Console"/>
              </a:rPr>
              <a:t>                  </a:t>
            </a:r>
            <a:r>
              <a:rPr lang="mr-IN" sz="1600" dirty="0">
                <a:latin typeface="Lucida Console"/>
                <a:cs typeface="Lucida Console"/>
              </a:rPr>
              <a:t>102     </a:t>
            </a:r>
            <a:r>
              <a:rPr lang="mr-IN" sz="1600" dirty="0" smtClean="0">
                <a:latin typeface="Lucida Console"/>
                <a:cs typeface="Lucida Console"/>
              </a:rPr>
              <a:t>734 </a:t>
            </a:r>
            <a:endParaRPr lang="mr-IN" sz="1600" dirty="0">
              <a:latin typeface="Lucida Console"/>
              <a:cs typeface="Lucida Console"/>
            </a:endParaRPr>
          </a:p>
        </p:txBody>
      </p:sp>
    </p:spTree>
    <p:extLst>
      <p:ext uri="{BB962C8B-B14F-4D97-AF65-F5344CB8AC3E}">
        <p14:creationId xmlns:p14="http://schemas.microsoft.com/office/powerpoint/2010/main" val="255753011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47800"/>
            <a:ext cx="11125200" cy="4038600"/>
          </a:xfrm>
        </p:spPr>
        <p:txBody>
          <a:bodyPr>
            <a:noAutofit/>
          </a:bodyPr>
          <a:lstStyle/>
          <a:p>
            <a:pPr algn="ctr"/>
            <a:r>
              <a:rPr lang="en-US" b="1" dirty="0" smtClean="0"/>
              <a:t>Embedded Nonsense</a:t>
            </a:r>
            <a:r>
              <a:rPr lang="en-US" b="1" dirty="0"/>
              <a:t/>
            </a:r>
            <a:br>
              <a:rPr lang="en-US" b="1" dirty="0"/>
            </a:br>
            <a:r>
              <a:rPr lang="en-US" b="1" dirty="0" smtClean="0"/>
              <a:t/>
            </a:r>
            <a:br>
              <a:rPr lang="en-US" b="1" dirty="0" smtClean="0"/>
            </a:br>
            <a:endParaRPr lang="en-US" sz="2800" b="1" dirty="0">
              <a:solidFill>
                <a:schemeClr val="accent1"/>
              </a:solidFill>
            </a:endParaRPr>
          </a:p>
        </p:txBody>
      </p:sp>
    </p:spTree>
    <p:extLst>
      <p:ext uri="{BB962C8B-B14F-4D97-AF65-F5344CB8AC3E}">
        <p14:creationId xmlns:p14="http://schemas.microsoft.com/office/powerpoint/2010/main" val="481164918"/>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Embedding Instrumentation</a:t>
            </a:r>
            <a:endParaRPr lang="en-US" dirty="0"/>
          </a:p>
        </p:txBody>
      </p:sp>
      <p:sp>
        <p:nvSpPr>
          <p:cNvPr id="3" name="Content Placeholder 2"/>
          <p:cNvSpPr>
            <a:spLocks noGrp="1"/>
          </p:cNvSpPr>
          <p:nvPr>
            <p:ph idx="1"/>
          </p:nvPr>
        </p:nvSpPr>
        <p:spPr/>
        <p:txBody>
          <a:bodyPr/>
          <a:lstStyle/>
          <a:p>
            <a:r>
              <a:rPr lang="en-US" dirty="0"/>
              <a:t>Do not disturb the user!</a:t>
            </a:r>
          </a:p>
          <a:p>
            <a:r>
              <a:rPr lang="en-US" dirty="0" smtClean="0"/>
              <a:t>Make it easy to enable or disable remotely and IN PRODUCTION</a:t>
            </a:r>
          </a:p>
          <a:p>
            <a:r>
              <a:rPr lang="en-US" dirty="0" smtClean="0"/>
              <a:t>Gather detailed data only when you need it.</a:t>
            </a:r>
          </a:p>
          <a:p>
            <a:r>
              <a:rPr lang="en-US" dirty="0" smtClean="0"/>
              <a:t>Simple and immediately useful output.</a:t>
            </a:r>
            <a:endParaRPr lang="en-US" dirty="0"/>
          </a:p>
        </p:txBody>
      </p:sp>
    </p:spTree>
    <p:extLst>
      <p:ext uri="{BB962C8B-B14F-4D97-AF65-F5344CB8AC3E}">
        <p14:creationId xmlns:p14="http://schemas.microsoft.com/office/powerpoint/2010/main" val="1280510659"/>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Embedding in a “Headless” Process</a:t>
            </a:r>
            <a:endParaRPr lang="en-US" dirty="0"/>
          </a:p>
        </p:txBody>
      </p:sp>
      <p:sp>
        <p:nvSpPr>
          <p:cNvPr id="4" name="TextBox 3"/>
          <p:cNvSpPr txBox="1"/>
          <p:nvPr/>
        </p:nvSpPr>
        <p:spPr>
          <a:xfrm>
            <a:off x="152400" y="1600200"/>
            <a:ext cx="11887200" cy="4832092"/>
          </a:xfrm>
          <a:prstGeom prst="rect">
            <a:avLst/>
          </a:prstGeom>
          <a:noFill/>
        </p:spPr>
        <p:txBody>
          <a:bodyPr wrap="square" rtlCol="0">
            <a:spAutoFit/>
          </a:bodyPr>
          <a:lstStyle/>
          <a:p>
            <a:r>
              <a:rPr lang="en-US" sz="1400" dirty="0">
                <a:latin typeface="Lucida Console"/>
                <a:cs typeface="Lucida Console"/>
              </a:rPr>
              <a:t>o</a:t>
            </a:r>
            <a:r>
              <a:rPr lang="en-US" sz="1400" dirty="0" smtClean="0">
                <a:latin typeface="Lucida Console"/>
                <a:cs typeface="Lucida Console"/>
              </a:rPr>
              <a:t>utput stream </a:t>
            </a:r>
            <a:r>
              <a:rPr lang="en-US" sz="1400" dirty="0" err="1" smtClean="0">
                <a:latin typeface="Lucida Console"/>
                <a:cs typeface="Lucida Console"/>
              </a:rPr>
              <a:t>outStrm</a:t>
            </a:r>
            <a:r>
              <a:rPr lang="en-US" sz="1400" dirty="0" smtClean="0">
                <a:latin typeface="Lucida Console"/>
                <a:cs typeface="Lucida Console"/>
              </a:rPr>
              <a:t> to value( </a:t>
            </a:r>
            <a:r>
              <a:rPr lang="en-US" sz="1400" dirty="0" err="1" smtClean="0">
                <a:latin typeface="Lucida Console"/>
                <a:cs typeface="Lucida Console"/>
              </a:rPr>
              <a:t>flgFileName</a:t>
            </a:r>
            <a:r>
              <a:rPr lang="en-US" sz="1400" dirty="0" smtClean="0">
                <a:latin typeface="Lucida Console"/>
                <a:cs typeface="Lucida Console"/>
              </a:rPr>
              <a:t> ).</a:t>
            </a:r>
          </a:p>
          <a:p>
            <a:endParaRPr lang="en-US" sz="1400" dirty="0" smtClean="0">
              <a:latin typeface="Lucida Console"/>
              <a:cs typeface="Lucida Console"/>
            </a:endParaRPr>
          </a:p>
          <a:p>
            <a:r>
              <a:rPr lang="en-US" sz="1400" dirty="0" smtClean="0">
                <a:latin typeface="Lucida Console"/>
                <a:cs typeface="Lucida Console"/>
              </a:rPr>
              <a:t>do </a:t>
            </a:r>
            <a:r>
              <a:rPr lang="en-US" sz="1400" dirty="0">
                <a:latin typeface="Lucida Console"/>
                <a:cs typeface="Lucida Console"/>
              </a:rPr>
              <a:t>while </a:t>
            </a:r>
            <a:r>
              <a:rPr lang="en-US" sz="1400" dirty="0" smtClean="0">
                <a:latin typeface="Lucida Console"/>
                <a:cs typeface="Lucida Console"/>
              </a:rPr>
              <a:t>true:  </a:t>
            </a:r>
            <a:endParaRPr lang="en-US" sz="1400" dirty="0">
              <a:latin typeface="Lucida Console"/>
              <a:cs typeface="Lucida Console"/>
            </a:endParaRPr>
          </a:p>
          <a:p>
            <a:r>
              <a:rPr lang="en-US" sz="1400" dirty="0">
                <a:latin typeface="Lucida Console"/>
                <a:cs typeface="Lucida Console"/>
              </a:rPr>
              <a:t> </a:t>
            </a:r>
          </a:p>
          <a:p>
            <a:r>
              <a:rPr lang="en-US" sz="1400" dirty="0">
                <a:latin typeface="Lucida Console"/>
                <a:cs typeface="Lucida Console"/>
              </a:rPr>
              <a:t>  </a:t>
            </a:r>
            <a:r>
              <a:rPr lang="en-US" sz="1400" dirty="0" err="1">
                <a:latin typeface="Lucida Console"/>
                <a:cs typeface="Lucida Console"/>
              </a:rPr>
              <a:t>file-info:file-name</a:t>
            </a:r>
            <a:r>
              <a:rPr lang="en-US" sz="1400" dirty="0">
                <a:latin typeface="Lucida Console"/>
                <a:cs typeface="Lucida Console"/>
              </a:rPr>
              <a:t> = </a:t>
            </a:r>
            <a:r>
              <a:rPr lang="en-US" sz="1400" dirty="0" err="1">
                <a:latin typeface="Lucida Console"/>
                <a:cs typeface="Lucida Console"/>
              </a:rPr>
              <a:t>flgFileName</a:t>
            </a:r>
            <a:r>
              <a:rPr lang="en-US" sz="1400" dirty="0">
                <a:latin typeface="Lucida Console"/>
                <a:cs typeface="Lucida Console"/>
              </a:rPr>
              <a:t>.  </a:t>
            </a:r>
            <a:r>
              <a:rPr lang="en-US" sz="1400" dirty="0" smtClean="0">
                <a:latin typeface="Lucida Console"/>
                <a:cs typeface="Lucida Console"/>
              </a:rPr>
              <a:t>          /</a:t>
            </a:r>
            <a:r>
              <a:rPr lang="en-US" sz="1400" dirty="0">
                <a:latin typeface="Lucida Console"/>
                <a:cs typeface="Lucida Console"/>
              </a:rPr>
              <a:t>* check (frequently)...                        </a:t>
            </a:r>
            <a:r>
              <a:rPr lang="en-US" sz="1400" dirty="0" smtClean="0">
                <a:latin typeface="Lucida Console"/>
                <a:cs typeface="Lucida Console"/>
              </a:rPr>
              <a:t>*</a:t>
            </a:r>
            <a:r>
              <a:rPr lang="en-US" sz="1400" dirty="0">
                <a:latin typeface="Lucida Console"/>
                <a:cs typeface="Lucida Console"/>
              </a:rPr>
              <a:t>/</a:t>
            </a:r>
          </a:p>
          <a:p>
            <a:r>
              <a:rPr lang="en-US" sz="1400" dirty="0">
                <a:latin typeface="Lucida Console"/>
                <a:cs typeface="Lucida Console"/>
              </a:rPr>
              <a:t>  if </a:t>
            </a:r>
            <a:r>
              <a:rPr lang="en-US" sz="1400" dirty="0" err="1">
                <a:latin typeface="Lucida Console"/>
                <a:cs typeface="Lucida Console"/>
              </a:rPr>
              <a:t>file-info:full-pathname</a:t>
            </a:r>
            <a:r>
              <a:rPr lang="en-US" sz="1400" dirty="0">
                <a:latin typeface="Lucida Console"/>
                <a:cs typeface="Lucida Console"/>
              </a:rPr>
              <a:t> = ? </a:t>
            </a:r>
            <a:r>
              <a:rPr lang="en-US" sz="1400" dirty="0" smtClean="0">
                <a:latin typeface="Lucida Console"/>
                <a:cs typeface="Lucida Console"/>
              </a:rPr>
              <a:t>then leave.    /</a:t>
            </a:r>
            <a:r>
              <a:rPr lang="en-US" sz="1400" dirty="0">
                <a:latin typeface="Lucida Console"/>
                <a:cs typeface="Lucida Console"/>
              </a:rPr>
              <a:t>* if the flag disappears then gracefully exit  </a:t>
            </a:r>
            <a:r>
              <a:rPr lang="en-US" sz="1400" dirty="0" smtClean="0">
                <a:latin typeface="Lucida Console"/>
                <a:cs typeface="Lucida Console"/>
              </a:rPr>
              <a:t>*</a:t>
            </a:r>
            <a:r>
              <a:rPr lang="en-US" sz="1400" dirty="0">
                <a:latin typeface="Lucida Console"/>
                <a:cs typeface="Lucida Console"/>
              </a:rPr>
              <a:t>/</a:t>
            </a:r>
          </a:p>
          <a:p>
            <a:endParaRPr lang="en-US" sz="1400" dirty="0">
              <a:latin typeface="Lucida Console"/>
              <a:cs typeface="Lucida Console"/>
            </a:endParaRPr>
          </a:p>
          <a:p>
            <a:r>
              <a:rPr lang="en-US" sz="1400" dirty="0">
                <a:latin typeface="Lucida Console"/>
                <a:cs typeface="Lucida Console"/>
              </a:rPr>
              <a:t>  </a:t>
            </a:r>
            <a:r>
              <a:rPr lang="en-US" sz="1400" dirty="0" err="1">
                <a:latin typeface="Lucida Console"/>
                <a:cs typeface="Lucida Console"/>
              </a:rPr>
              <a:t>file-info:file-name</a:t>
            </a:r>
            <a:r>
              <a:rPr lang="en-US" sz="1400" dirty="0">
                <a:latin typeface="Lucida Console"/>
                <a:cs typeface="Lucida Console"/>
              </a:rPr>
              <a:t> = </a:t>
            </a:r>
            <a:r>
              <a:rPr lang="en-US" sz="1400" dirty="0" err="1">
                <a:latin typeface="Lucida Console"/>
                <a:cs typeface="Lucida Console"/>
              </a:rPr>
              <a:t>dbgFileName</a:t>
            </a:r>
            <a:r>
              <a:rPr lang="en-US" sz="1400" dirty="0">
                <a:latin typeface="Lucida Console"/>
                <a:cs typeface="Lucida Console"/>
              </a:rPr>
              <a:t>.</a:t>
            </a:r>
          </a:p>
          <a:p>
            <a:r>
              <a:rPr lang="en-US" sz="1400" dirty="0">
                <a:latin typeface="Lucida Console"/>
                <a:cs typeface="Lucida Console"/>
              </a:rPr>
              <a:t>  if </a:t>
            </a:r>
            <a:r>
              <a:rPr lang="en-US" sz="1400" dirty="0" err="1">
                <a:latin typeface="Lucida Console"/>
                <a:cs typeface="Lucida Console"/>
              </a:rPr>
              <a:t>file-info:full-pathname</a:t>
            </a:r>
            <a:r>
              <a:rPr lang="en-US" sz="1400" dirty="0">
                <a:latin typeface="Lucida Console"/>
                <a:cs typeface="Lucida Console"/>
              </a:rPr>
              <a:t> &lt;&gt; ? </a:t>
            </a:r>
            <a:r>
              <a:rPr lang="en-US" sz="1400" dirty="0" smtClean="0">
                <a:latin typeface="Lucida Console"/>
                <a:cs typeface="Lucida Console"/>
              </a:rPr>
              <a:t>And</a:t>
            </a:r>
          </a:p>
          <a:p>
            <a:r>
              <a:rPr lang="en-US" sz="1400" dirty="0">
                <a:latin typeface="Lucida Console"/>
                <a:cs typeface="Lucida Console"/>
              </a:rPr>
              <a:t> </a:t>
            </a:r>
            <a:r>
              <a:rPr lang="en-US" sz="1400" dirty="0" smtClean="0">
                <a:latin typeface="Lucida Console"/>
                <a:cs typeface="Lucida Console"/>
              </a:rPr>
              <a:t>  </a:t>
            </a:r>
            <a:r>
              <a:rPr lang="en-US" sz="1400" dirty="0">
                <a:latin typeface="Lucida Console"/>
                <a:cs typeface="Lucida Console"/>
              </a:rPr>
              <a:t>( </a:t>
            </a:r>
            <a:r>
              <a:rPr lang="en-US" sz="1400" dirty="0" err="1">
                <a:latin typeface="Lucida Console"/>
                <a:cs typeface="Lucida Console"/>
              </a:rPr>
              <a:t>file-info:file-mod-date</a:t>
            </a:r>
            <a:r>
              <a:rPr lang="en-US" sz="1400" dirty="0">
                <a:latin typeface="Lucida Console"/>
                <a:cs typeface="Lucida Console"/>
              </a:rPr>
              <a:t> &lt;&gt; </a:t>
            </a:r>
            <a:r>
              <a:rPr lang="en-US" sz="1400" dirty="0" err="1">
                <a:latin typeface="Lucida Console"/>
                <a:cs typeface="Lucida Console"/>
              </a:rPr>
              <a:t>dbgChgDate</a:t>
            </a:r>
            <a:r>
              <a:rPr lang="en-US" sz="1400" dirty="0">
                <a:latin typeface="Lucida Console"/>
                <a:cs typeface="Lucida Console"/>
              </a:rPr>
              <a:t> or </a:t>
            </a:r>
            <a:r>
              <a:rPr lang="en-US" sz="1400" dirty="0" err="1">
                <a:latin typeface="Lucida Console"/>
                <a:cs typeface="Lucida Console"/>
              </a:rPr>
              <a:t>file-info:file-mod-time</a:t>
            </a:r>
            <a:r>
              <a:rPr lang="en-US" sz="1400" dirty="0">
                <a:latin typeface="Lucida Console"/>
                <a:cs typeface="Lucida Console"/>
              </a:rPr>
              <a:t> &lt;&gt; </a:t>
            </a:r>
            <a:r>
              <a:rPr lang="en-US" sz="1400" dirty="0" err="1">
                <a:latin typeface="Lucida Console"/>
                <a:cs typeface="Lucida Console"/>
              </a:rPr>
              <a:t>dbgChgTime</a:t>
            </a:r>
            <a:r>
              <a:rPr lang="en-US" sz="1400" dirty="0">
                <a:latin typeface="Lucida Console"/>
                <a:cs typeface="Lucida Console"/>
              </a:rPr>
              <a:t> ) then</a:t>
            </a:r>
          </a:p>
          <a:p>
            <a:r>
              <a:rPr lang="en-US" sz="1400" dirty="0">
                <a:latin typeface="Lucida Console"/>
                <a:cs typeface="Lucida Console"/>
              </a:rPr>
              <a:t>    do:</a:t>
            </a:r>
          </a:p>
          <a:p>
            <a:r>
              <a:rPr lang="en-US" sz="1400" dirty="0" smtClean="0">
                <a:latin typeface="Lucida Console"/>
                <a:cs typeface="Lucida Console"/>
              </a:rPr>
              <a:t>      </a:t>
            </a:r>
            <a:r>
              <a:rPr lang="en-US" sz="1400" dirty="0" err="1" smtClean="0">
                <a:latin typeface="Lucida Console"/>
                <a:cs typeface="Lucida Console"/>
              </a:rPr>
              <a:t>dbgChgDate</a:t>
            </a:r>
            <a:r>
              <a:rPr lang="en-US" sz="1400" dirty="0" smtClean="0">
                <a:latin typeface="Lucida Console"/>
                <a:cs typeface="Lucida Console"/>
              </a:rPr>
              <a:t> </a:t>
            </a:r>
            <a:r>
              <a:rPr lang="en-US" sz="1400" dirty="0">
                <a:latin typeface="Lucida Console"/>
                <a:cs typeface="Lucida Console"/>
              </a:rPr>
              <a:t>= </a:t>
            </a:r>
            <a:r>
              <a:rPr lang="en-US" sz="1400" dirty="0" err="1">
                <a:latin typeface="Lucida Console"/>
                <a:cs typeface="Lucida Console"/>
              </a:rPr>
              <a:t>file-info:file-mod-</a:t>
            </a:r>
            <a:r>
              <a:rPr lang="en-US" sz="1400" dirty="0" err="1" smtClean="0">
                <a:latin typeface="Lucida Console"/>
                <a:cs typeface="Lucida Console"/>
              </a:rPr>
              <a:t>date</a:t>
            </a:r>
            <a:r>
              <a:rPr lang="en-US" sz="1400" dirty="0" smtClean="0">
                <a:latin typeface="Lucida Console"/>
                <a:cs typeface="Lucida Console"/>
              </a:rPr>
              <a:t>.     /</a:t>
            </a:r>
            <a:r>
              <a:rPr lang="en-US" sz="1400" dirty="0">
                <a:latin typeface="Lucida Console"/>
                <a:cs typeface="Lucida Console"/>
              </a:rPr>
              <a:t>* remember when we last looked!                </a:t>
            </a:r>
            <a:r>
              <a:rPr lang="en-US" sz="1400" dirty="0" smtClean="0">
                <a:latin typeface="Lucida Console"/>
                <a:cs typeface="Lucida Console"/>
              </a:rPr>
              <a:t>*/</a:t>
            </a:r>
            <a:endParaRPr lang="en-US" sz="1400" dirty="0">
              <a:latin typeface="Lucida Console"/>
              <a:cs typeface="Lucida Console"/>
            </a:endParaRPr>
          </a:p>
          <a:p>
            <a:r>
              <a:rPr lang="en-US" sz="1400" dirty="0">
                <a:latin typeface="Lucida Console"/>
                <a:cs typeface="Lucida Console"/>
              </a:rPr>
              <a:t>      </a:t>
            </a:r>
            <a:r>
              <a:rPr lang="en-US" sz="1400" dirty="0" err="1" smtClean="0">
                <a:latin typeface="Lucida Console"/>
                <a:cs typeface="Lucida Console"/>
              </a:rPr>
              <a:t>dbgChgTime</a:t>
            </a:r>
            <a:r>
              <a:rPr lang="en-US" sz="1400" dirty="0" smtClean="0">
                <a:latin typeface="Lucida Console"/>
                <a:cs typeface="Lucida Console"/>
              </a:rPr>
              <a:t> </a:t>
            </a:r>
            <a:r>
              <a:rPr lang="en-US" sz="1400" dirty="0">
                <a:latin typeface="Lucida Console"/>
                <a:cs typeface="Lucida Console"/>
              </a:rPr>
              <a:t>= </a:t>
            </a:r>
            <a:r>
              <a:rPr lang="en-US" sz="1400" dirty="0" err="1">
                <a:latin typeface="Lucida Console"/>
                <a:cs typeface="Lucida Console"/>
              </a:rPr>
              <a:t>file-info:file-mod-</a:t>
            </a:r>
            <a:r>
              <a:rPr lang="en-US" sz="1400" dirty="0" err="1" smtClean="0">
                <a:latin typeface="Lucida Console"/>
                <a:cs typeface="Lucida Console"/>
              </a:rPr>
              <a:t>time</a:t>
            </a:r>
            <a:r>
              <a:rPr lang="en-US" sz="1400" dirty="0" smtClean="0">
                <a:latin typeface="Lucida Console"/>
                <a:cs typeface="Lucida Console"/>
              </a:rPr>
              <a:t>.</a:t>
            </a:r>
            <a:endParaRPr lang="en-US" sz="1400" dirty="0">
              <a:latin typeface="Lucida Console"/>
              <a:cs typeface="Lucida Console"/>
            </a:endParaRPr>
          </a:p>
          <a:p>
            <a:r>
              <a:rPr lang="en-US" sz="1400" dirty="0">
                <a:latin typeface="Lucida Console"/>
                <a:cs typeface="Lucida Console"/>
              </a:rPr>
              <a:t>      input stream </a:t>
            </a:r>
            <a:r>
              <a:rPr lang="en-US" sz="1400" dirty="0" err="1">
                <a:latin typeface="Lucida Console"/>
                <a:cs typeface="Lucida Console"/>
              </a:rPr>
              <a:t>inStrm</a:t>
            </a:r>
            <a:r>
              <a:rPr lang="en-US" sz="1400" dirty="0">
                <a:latin typeface="Lucida Console"/>
                <a:cs typeface="Lucida Console"/>
              </a:rPr>
              <a:t> from value( </a:t>
            </a:r>
            <a:r>
              <a:rPr lang="en-US" sz="1400" dirty="0" err="1">
                <a:latin typeface="Lucida Console"/>
                <a:cs typeface="Lucida Console"/>
              </a:rPr>
              <a:t>file-info:full-pathname</a:t>
            </a:r>
            <a:r>
              <a:rPr lang="en-US" sz="1400" dirty="0">
                <a:latin typeface="Lucida Console"/>
                <a:cs typeface="Lucida Console"/>
              </a:rPr>
              <a:t> ).</a:t>
            </a:r>
          </a:p>
          <a:p>
            <a:r>
              <a:rPr lang="en-US" sz="1400" dirty="0">
                <a:latin typeface="Lucida Console"/>
                <a:cs typeface="Lucida Console"/>
              </a:rPr>
              <a:t>      import stream </a:t>
            </a:r>
            <a:r>
              <a:rPr lang="en-US" sz="1400" dirty="0" err="1">
                <a:latin typeface="Lucida Console"/>
                <a:cs typeface="Lucida Console"/>
              </a:rPr>
              <a:t>inStrm</a:t>
            </a:r>
            <a:r>
              <a:rPr lang="en-US" sz="1400" dirty="0">
                <a:latin typeface="Lucida Console"/>
                <a:cs typeface="Lucida Console"/>
              </a:rPr>
              <a:t> </a:t>
            </a:r>
            <a:r>
              <a:rPr lang="en-US" sz="1400" b="1" dirty="0" err="1">
                <a:solidFill>
                  <a:srgbClr val="FF0000"/>
                </a:solidFill>
                <a:latin typeface="Lucida Console"/>
                <a:cs typeface="Lucida Console"/>
              </a:rPr>
              <a:t>dbgMode</a:t>
            </a:r>
            <a:r>
              <a:rPr lang="en-US" sz="1400" dirty="0" smtClean="0">
                <a:latin typeface="Lucida Console"/>
                <a:cs typeface="Lucida Console"/>
              </a:rPr>
              <a:t>.             /* read the new value of “</a:t>
            </a:r>
            <a:r>
              <a:rPr lang="en-US" sz="1400" dirty="0" err="1" smtClean="0">
                <a:latin typeface="Lucida Console"/>
                <a:cs typeface="Lucida Console"/>
              </a:rPr>
              <a:t>dbgMode</a:t>
            </a:r>
            <a:r>
              <a:rPr lang="en-US" sz="1400" dirty="0" smtClean="0">
                <a:latin typeface="Lucida Console"/>
                <a:cs typeface="Lucida Console"/>
              </a:rPr>
              <a:t>”              */</a:t>
            </a:r>
            <a:endParaRPr lang="en-US" sz="1400" dirty="0">
              <a:latin typeface="Lucida Console"/>
              <a:cs typeface="Lucida Console"/>
            </a:endParaRPr>
          </a:p>
          <a:p>
            <a:r>
              <a:rPr lang="en-US" sz="1400" dirty="0">
                <a:latin typeface="Lucida Console"/>
                <a:cs typeface="Lucida Console"/>
              </a:rPr>
              <a:t>      input stream </a:t>
            </a:r>
            <a:r>
              <a:rPr lang="en-US" sz="1400" dirty="0" err="1">
                <a:latin typeface="Lucida Console"/>
                <a:cs typeface="Lucida Console"/>
              </a:rPr>
              <a:t>inStrm</a:t>
            </a:r>
            <a:r>
              <a:rPr lang="en-US" sz="1400" dirty="0">
                <a:latin typeface="Lucida Console"/>
                <a:cs typeface="Lucida Console"/>
              </a:rPr>
              <a:t> close</a:t>
            </a:r>
            <a:r>
              <a:rPr lang="en-US" sz="1400" dirty="0" smtClean="0">
                <a:latin typeface="Lucida Console"/>
                <a:cs typeface="Lucida Console"/>
              </a:rPr>
              <a:t>.</a:t>
            </a:r>
          </a:p>
          <a:p>
            <a:r>
              <a:rPr lang="en-US" sz="1400" dirty="0">
                <a:latin typeface="Lucida Console"/>
                <a:cs typeface="Lucida Console"/>
              </a:rPr>
              <a:t> </a:t>
            </a:r>
            <a:r>
              <a:rPr lang="en-US" sz="1400" dirty="0" smtClean="0">
                <a:latin typeface="Lucida Console"/>
                <a:cs typeface="Lucida Console"/>
              </a:rPr>
              <a:t>     </a:t>
            </a:r>
            <a:r>
              <a:rPr lang="en-US" sz="1400" dirty="0" smtClean="0">
                <a:solidFill>
                  <a:srgbClr val="008000"/>
                </a:solidFill>
                <a:latin typeface="Lucida Console"/>
                <a:cs typeface="Lucida Console"/>
              </a:rPr>
              <a:t>if </a:t>
            </a:r>
            <a:r>
              <a:rPr lang="en-US" sz="1400" dirty="0" err="1" smtClean="0">
                <a:solidFill>
                  <a:srgbClr val="008000"/>
                </a:solidFill>
                <a:latin typeface="Lucida Console"/>
                <a:cs typeface="Lucida Console"/>
              </a:rPr>
              <a:t>dbgMode</a:t>
            </a:r>
            <a:r>
              <a:rPr lang="en-US" sz="1400" dirty="0" smtClean="0">
                <a:solidFill>
                  <a:srgbClr val="008000"/>
                </a:solidFill>
                <a:latin typeface="Lucida Console"/>
                <a:cs typeface="Lucida Console"/>
              </a:rPr>
              <a:t> = “profiler” then run lib/</a:t>
            </a:r>
            <a:r>
              <a:rPr lang="en-US" sz="1400" dirty="0" err="1" smtClean="0">
                <a:solidFill>
                  <a:srgbClr val="008000"/>
                </a:solidFill>
                <a:latin typeface="Lucida Console"/>
                <a:cs typeface="Lucida Console"/>
              </a:rPr>
              <a:t>zprof_on.p</a:t>
            </a:r>
            <a:r>
              <a:rPr lang="en-US" sz="1400" dirty="0" smtClean="0">
                <a:solidFill>
                  <a:srgbClr val="008000"/>
                </a:solidFill>
                <a:latin typeface="Lucida Console"/>
                <a:cs typeface="Lucida Console"/>
              </a:rPr>
              <a:t>.</a:t>
            </a:r>
            <a:endParaRPr lang="en-US" sz="1400" dirty="0">
              <a:solidFill>
                <a:srgbClr val="008000"/>
              </a:solidFill>
              <a:latin typeface="Lucida Console"/>
              <a:cs typeface="Lucida Console"/>
            </a:endParaRPr>
          </a:p>
          <a:p>
            <a:r>
              <a:rPr lang="en-US" sz="1400" dirty="0" smtClean="0">
                <a:latin typeface="Lucida Console"/>
                <a:cs typeface="Lucida Console"/>
              </a:rPr>
              <a:t>    end.</a:t>
            </a:r>
          </a:p>
          <a:p>
            <a:endParaRPr lang="en-US" sz="1400" dirty="0" smtClean="0">
              <a:latin typeface="Lucida Console"/>
              <a:cs typeface="Lucida Console"/>
            </a:endParaRPr>
          </a:p>
          <a:p>
            <a:r>
              <a:rPr lang="en-US" sz="1400" dirty="0" smtClean="0">
                <a:latin typeface="Lucida Console"/>
                <a:cs typeface="Lucida Console"/>
              </a:rPr>
              <a:t>  /* do the work</a:t>
            </a:r>
            <a:r>
              <a:rPr lang="mr-IN" sz="1400" dirty="0" smtClean="0">
                <a:latin typeface="Lucida Console"/>
                <a:cs typeface="Lucida Console"/>
              </a:rPr>
              <a:t>…</a:t>
            </a:r>
            <a:r>
              <a:rPr lang="en-US" sz="1400" dirty="0" smtClean="0">
                <a:latin typeface="Lucida Console"/>
                <a:cs typeface="Lucida Console"/>
              </a:rPr>
              <a:t> */</a:t>
            </a:r>
            <a:endParaRPr lang="en-US" sz="1400" dirty="0">
              <a:latin typeface="Lucida Console"/>
              <a:cs typeface="Lucida Console"/>
            </a:endParaRPr>
          </a:p>
          <a:p>
            <a:endParaRPr lang="en-US" sz="1400" dirty="0">
              <a:latin typeface="Lucida Console"/>
              <a:cs typeface="Lucida Console"/>
            </a:endParaRPr>
          </a:p>
          <a:p>
            <a:r>
              <a:rPr lang="en-US" sz="1400" dirty="0">
                <a:latin typeface="Lucida Console"/>
                <a:cs typeface="Lucida Console"/>
              </a:rPr>
              <a:t>e</a:t>
            </a:r>
            <a:r>
              <a:rPr lang="en-US" sz="1400" dirty="0" smtClean="0">
                <a:latin typeface="Lucida Console"/>
                <a:cs typeface="Lucida Console"/>
              </a:rPr>
              <a:t>nd.</a:t>
            </a:r>
            <a:endParaRPr lang="en-US" sz="1400" dirty="0">
              <a:latin typeface="Lucida Console"/>
              <a:cs typeface="Lucida Console"/>
            </a:endParaRPr>
          </a:p>
        </p:txBody>
      </p:sp>
    </p:spTree>
    <p:extLst>
      <p:ext uri="{BB962C8B-B14F-4D97-AF65-F5344CB8AC3E}">
        <p14:creationId xmlns:p14="http://schemas.microsoft.com/office/powerpoint/2010/main" val="86251716"/>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Embedding in a “Headless” Process</a:t>
            </a:r>
            <a:endParaRPr lang="en-US" dirty="0"/>
          </a:p>
        </p:txBody>
      </p:sp>
      <p:sp>
        <p:nvSpPr>
          <p:cNvPr id="4" name="TextBox 3"/>
          <p:cNvSpPr txBox="1"/>
          <p:nvPr/>
        </p:nvSpPr>
        <p:spPr>
          <a:xfrm>
            <a:off x="152400" y="1600200"/>
            <a:ext cx="11887200" cy="2862322"/>
          </a:xfrm>
          <a:prstGeom prst="rect">
            <a:avLst/>
          </a:prstGeom>
          <a:noFill/>
        </p:spPr>
        <p:txBody>
          <a:bodyPr wrap="square" rtlCol="0">
            <a:spAutoFit/>
          </a:bodyPr>
          <a:lstStyle/>
          <a:p>
            <a:r>
              <a:rPr lang="en-US" sz="2000" dirty="0">
                <a:latin typeface="Lucida Console"/>
                <a:cs typeface="Lucida Console"/>
              </a:rPr>
              <a:t>do while true:</a:t>
            </a:r>
          </a:p>
          <a:p>
            <a:r>
              <a:rPr lang="en-US" sz="2000" dirty="0">
                <a:latin typeface="Lucida Console"/>
                <a:cs typeface="Lucida Console"/>
              </a:rPr>
              <a:t>  run lib/</a:t>
            </a:r>
            <a:r>
              <a:rPr lang="en-US" sz="2000" dirty="0" err="1">
                <a:latin typeface="Lucida Console"/>
                <a:cs typeface="Lucida Console"/>
              </a:rPr>
              <a:t>zprof_check</a:t>
            </a:r>
            <a:r>
              <a:rPr lang="en-US" sz="2000" dirty="0">
                <a:latin typeface="Lucida Console"/>
                <a:cs typeface="Lucida Console"/>
              </a:rPr>
              <a:t>( "</a:t>
            </a:r>
            <a:r>
              <a:rPr lang="en-US" sz="2000" dirty="0" err="1">
                <a:latin typeface="Lucida Console"/>
                <a:cs typeface="Lucida Console"/>
              </a:rPr>
              <a:t>baseName</a:t>
            </a:r>
            <a:r>
              <a:rPr lang="en-US" sz="2000" dirty="0">
                <a:latin typeface="Lucida Console"/>
                <a:cs typeface="Lucida Console"/>
              </a:rPr>
              <a:t>", "description", yes ).</a:t>
            </a:r>
          </a:p>
          <a:p>
            <a:r>
              <a:rPr lang="en-US" sz="2000" dirty="0">
                <a:latin typeface="Lucida Console"/>
                <a:cs typeface="Lucida Console"/>
              </a:rPr>
              <a:t>  run </a:t>
            </a:r>
            <a:r>
              <a:rPr lang="en-US" sz="2000" dirty="0" err="1">
                <a:latin typeface="Lucida Console"/>
                <a:cs typeface="Lucida Console"/>
              </a:rPr>
              <a:t>interestingStuff.p</a:t>
            </a:r>
            <a:endParaRPr lang="en-US" sz="2000" dirty="0">
              <a:latin typeface="Lucida Console"/>
              <a:cs typeface="Lucida Console"/>
            </a:endParaRPr>
          </a:p>
          <a:p>
            <a:r>
              <a:rPr lang="en-US" sz="2000" dirty="0">
                <a:latin typeface="Lucida Console"/>
                <a:cs typeface="Lucida Console"/>
              </a:rPr>
              <a:t>  pause 10 no-message.</a:t>
            </a:r>
          </a:p>
          <a:p>
            <a:r>
              <a:rPr lang="en-US" sz="2000" dirty="0">
                <a:latin typeface="Lucida Console"/>
                <a:cs typeface="Lucida Console"/>
              </a:rPr>
              <a:t>end.</a:t>
            </a:r>
          </a:p>
          <a:p>
            <a:r>
              <a:rPr lang="mr-IN" sz="2000" dirty="0"/>
              <a:t>  </a:t>
            </a:r>
          </a:p>
          <a:p>
            <a:r>
              <a:rPr lang="en-US" sz="2000" dirty="0" smtClean="0"/>
              <a:t>/* This </a:t>
            </a:r>
            <a:r>
              <a:rPr lang="en-US" sz="2000" dirty="0"/>
              <a:t>approach allows you to enable and disable profiling externally -- just create </a:t>
            </a:r>
            <a:r>
              <a:rPr lang="en-US" sz="2000" dirty="0" err="1"/>
              <a:t>baseName.zprof</a:t>
            </a:r>
            <a:r>
              <a:rPr lang="en-US" sz="2000" dirty="0"/>
              <a:t> to</a:t>
            </a:r>
          </a:p>
          <a:p>
            <a:r>
              <a:rPr lang="en-US" sz="2000" dirty="0" smtClean="0"/>
              <a:t> * enable </a:t>
            </a:r>
            <a:r>
              <a:rPr lang="en-US" sz="2000" dirty="0"/>
              <a:t>profiling and remove it to disable profiling.  with the </a:t>
            </a:r>
            <a:r>
              <a:rPr lang="en-US" sz="2000" dirty="0" err="1"/>
              <a:t>zFlush</a:t>
            </a:r>
            <a:r>
              <a:rPr lang="en-US" sz="2000" dirty="0"/>
              <a:t> flag set to "yes" each iteration</a:t>
            </a:r>
          </a:p>
          <a:p>
            <a:r>
              <a:rPr lang="en-US" sz="2000" dirty="0" smtClean="0"/>
              <a:t> * of </a:t>
            </a:r>
            <a:r>
              <a:rPr lang="en-US" sz="2000" dirty="0"/>
              <a:t>the loop will create a </a:t>
            </a:r>
            <a:r>
              <a:rPr lang="en-US" sz="2000" dirty="0" err="1"/>
              <a:t>basename.YY.MM.DD.HH.MM.SS.prf</a:t>
            </a:r>
            <a:r>
              <a:rPr lang="en-US" sz="2000" dirty="0"/>
              <a:t> output file</a:t>
            </a:r>
            <a:r>
              <a:rPr lang="en-US" sz="2000" dirty="0" smtClean="0"/>
              <a:t>.  */</a:t>
            </a:r>
            <a:endParaRPr lang="en-US" sz="2000" dirty="0"/>
          </a:p>
        </p:txBody>
      </p:sp>
    </p:spTree>
    <p:extLst>
      <p:ext uri="{BB962C8B-B14F-4D97-AF65-F5344CB8AC3E}">
        <p14:creationId xmlns:p14="http://schemas.microsoft.com/office/powerpoint/2010/main" val="4253934425"/>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Embedding in a “Headless” Process</a:t>
            </a:r>
            <a:endParaRPr lang="en-US" dirty="0"/>
          </a:p>
        </p:txBody>
      </p:sp>
      <p:sp>
        <p:nvSpPr>
          <p:cNvPr id="4" name="TextBox 3"/>
          <p:cNvSpPr txBox="1"/>
          <p:nvPr/>
        </p:nvSpPr>
        <p:spPr>
          <a:xfrm>
            <a:off x="152400" y="1600200"/>
            <a:ext cx="11887200" cy="4801315"/>
          </a:xfrm>
          <a:prstGeom prst="rect">
            <a:avLst/>
          </a:prstGeom>
          <a:noFill/>
        </p:spPr>
        <p:txBody>
          <a:bodyPr wrap="square" rtlCol="0">
            <a:spAutoFit/>
          </a:bodyPr>
          <a:lstStyle/>
          <a:p>
            <a:r>
              <a:rPr lang="en-US" dirty="0" smtClean="0">
                <a:latin typeface="Lucida Console"/>
                <a:cs typeface="Lucida Console"/>
              </a:rPr>
              <a:t>/* </a:t>
            </a:r>
            <a:r>
              <a:rPr lang="en-US" dirty="0" err="1" smtClean="0">
                <a:latin typeface="Lucida Console"/>
                <a:cs typeface="Lucida Console"/>
              </a:rPr>
              <a:t>zprof_check.p</a:t>
            </a:r>
            <a:r>
              <a:rPr lang="en-US" dirty="0" smtClean="0">
                <a:latin typeface="Lucida Console"/>
                <a:cs typeface="Lucida Console"/>
              </a:rPr>
              <a:t> -- </a:t>
            </a:r>
            <a:r>
              <a:rPr lang="en-US" dirty="0">
                <a:latin typeface="Lucida Console"/>
                <a:cs typeface="Lucida Console"/>
              </a:rPr>
              <a:t>simple stand-alone non-persistent profiler </a:t>
            </a:r>
            <a:r>
              <a:rPr lang="en-US" dirty="0" smtClean="0">
                <a:latin typeface="Lucida Console"/>
                <a:cs typeface="Lucida Console"/>
              </a:rPr>
              <a:t>control</a:t>
            </a:r>
          </a:p>
          <a:p>
            <a:r>
              <a:rPr lang="en-US" dirty="0">
                <a:latin typeface="Lucida Console"/>
                <a:cs typeface="Lucida Console"/>
              </a:rPr>
              <a:t> </a:t>
            </a:r>
            <a:r>
              <a:rPr lang="en-US" dirty="0" smtClean="0">
                <a:latin typeface="Lucida Console"/>
                <a:cs typeface="Lucida Console"/>
              </a:rPr>
              <a:t>*</a:t>
            </a:r>
            <a:endParaRPr lang="mr-IN" dirty="0">
              <a:latin typeface="Lucida Console"/>
              <a:cs typeface="Lucida Console"/>
            </a:endParaRPr>
          </a:p>
          <a:p>
            <a:r>
              <a:rPr lang="en-US" dirty="0" smtClean="0">
                <a:latin typeface="Lucida Console"/>
                <a:cs typeface="Lucida Console"/>
              </a:rPr>
              <a:t> * </a:t>
            </a:r>
            <a:r>
              <a:rPr lang="en-US" dirty="0">
                <a:latin typeface="Lucida Console"/>
                <a:cs typeface="Lucida Console"/>
              </a:rPr>
              <a:t>run lib/</a:t>
            </a:r>
            <a:r>
              <a:rPr lang="en-US" dirty="0" err="1">
                <a:latin typeface="Lucida Console"/>
                <a:cs typeface="Lucida Console"/>
              </a:rPr>
              <a:t>zprof_check.p</a:t>
            </a:r>
            <a:r>
              <a:rPr lang="en-US" dirty="0">
                <a:latin typeface="Lucida Console"/>
                <a:cs typeface="Lucida Console"/>
              </a:rPr>
              <a:t> ( "</a:t>
            </a:r>
            <a:r>
              <a:rPr lang="en-US" dirty="0" err="1">
                <a:latin typeface="Lucida Console"/>
                <a:cs typeface="Lucida Console"/>
              </a:rPr>
              <a:t>baseName</a:t>
            </a:r>
            <a:r>
              <a:rPr lang="en-US" dirty="0">
                <a:latin typeface="Lucida Console"/>
                <a:cs typeface="Lucida Console"/>
              </a:rPr>
              <a:t>", "description", </a:t>
            </a:r>
            <a:r>
              <a:rPr lang="en-US" dirty="0" err="1">
                <a:latin typeface="Lucida Console"/>
                <a:cs typeface="Lucida Console"/>
              </a:rPr>
              <a:t>zFlush</a:t>
            </a:r>
            <a:r>
              <a:rPr lang="en-US" dirty="0">
                <a:latin typeface="Lucida Console"/>
                <a:cs typeface="Lucida Console"/>
              </a:rPr>
              <a:t> )</a:t>
            </a:r>
            <a:r>
              <a:rPr lang="en-US" dirty="0" smtClean="0">
                <a:latin typeface="Lucida Console"/>
                <a:cs typeface="Lucida Console"/>
              </a:rPr>
              <a:t>.</a:t>
            </a:r>
          </a:p>
          <a:p>
            <a:r>
              <a:rPr lang="en-US" dirty="0">
                <a:latin typeface="Lucida Console"/>
                <a:cs typeface="Lucida Console"/>
              </a:rPr>
              <a:t> </a:t>
            </a:r>
            <a:r>
              <a:rPr lang="en-US" dirty="0" smtClean="0">
                <a:latin typeface="Lucida Console"/>
                <a:cs typeface="Lucida Console"/>
              </a:rPr>
              <a:t>*</a:t>
            </a:r>
            <a:endParaRPr lang="mr-IN" dirty="0">
              <a:latin typeface="Lucida Console"/>
              <a:cs typeface="Lucida Console"/>
            </a:endParaRPr>
          </a:p>
          <a:p>
            <a:r>
              <a:rPr lang="en-US" dirty="0" smtClean="0">
                <a:latin typeface="Lucida Console"/>
                <a:cs typeface="Lucida Console"/>
              </a:rPr>
              <a:t> * </a:t>
            </a:r>
            <a:r>
              <a:rPr lang="en-US" dirty="0">
                <a:latin typeface="Lucida Console"/>
                <a:cs typeface="Lucida Console"/>
              </a:rPr>
              <a:t>check for </a:t>
            </a:r>
            <a:r>
              <a:rPr lang="en-US" dirty="0" err="1">
                <a:latin typeface="Lucida Console"/>
                <a:cs typeface="Lucida Console"/>
              </a:rPr>
              <a:t>baseName.zprof</a:t>
            </a:r>
            <a:r>
              <a:rPr lang="en-US" dirty="0">
                <a:latin typeface="Lucida Console"/>
                <a:cs typeface="Lucida Console"/>
              </a:rPr>
              <a:t> in </a:t>
            </a:r>
            <a:r>
              <a:rPr lang="en-US" dirty="0" err="1">
                <a:latin typeface="Lucida Console"/>
                <a:cs typeface="Lucida Console"/>
              </a:rPr>
              <a:t>session:temp-directory</a:t>
            </a:r>
            <a:r>
              <a:rPr lang="en-US" dirty="0">
                <a:latin typeface="Lucida Console"/>
                <a:cs typeface="Lucida Console"/>
              </a:rPr>
              <a:t> -- if it </a:t>
            </a:r>
            <a:r>
              <a:rPr lang="en-US" dirty="0" smtClean="0">
                <a:latin typeface="Lucida Console"/>
                <a:cs typeface="Lucida Console"/>
              </a:rPr>
              <a:t>exists</a:t>
            </a:r>
          </a:p>
          <a:p>
            <a:r>
              <a:rPr lang="en-US" dirty="0">
                <a:latin typeface="Lucida Console"/>
                <a:cs typeface="Lucida Console"/>
              </a:rPr>
              <a:t> </a:t>
            </a:r>
            <a:r>
              <a:rPr lang="en-US" dirty="0" smtClean="0">
                <a:latin typeface="Lucida Console"/>
                <a:cs typeface="Lucida Console"/>
              </a:rPr>
              <a:t>* </a:t>
            </a:r>
            <a:r>
              <a:rPr lang="en-US" dirty="0">
                <a:latin typeface="Lucida Console"/>
                <a:cs typeface="Lucida Console"/>
              </a:rPr>
              <a:t>start profiling, if it does not then end </a:t>
            </a:r>
            <a:r>
              <a:rPr lang="en-US" dirty="0" smtClean="0">
                <a:latin typeface="Lucida Console"/>
                <a:cs typeface="Lucida Console"/>
              </a:rPr>
              <a:t>profiling</a:t>
            </a:r>
            <a:endParaRPr lang="mr-IN" dirty="0">
              <a:latin typeface="Lucida Console"/>
              <a:cs typeface="Lucida Console"/>
            </a:endParaRPr>
          </a:p>
          <a:p>
            <a:r>
              <a:rPr lang="en-US" dirty="0" smtClean="0">
                <a:latin typeface="Lucida Console"/>
                <a:cs typeface="Lucida Console"/>
              </a:rPr>
              <a:t> * </a:t>
            </a:r>
            <a:r>
              <a:rPr lang="en-US" dirty="0">
                <a:latin typeface="Lucida Console"/>
                <a:cs typeface="Lucida Console"/>
              </a:rPr>
              <a:t>if </a:t>
            </a:r>
            <a:r>
              <a:rPr lang="en-US" dirty="0" err="1">
                <a:latin typeface="Lucida Console"/>
                <a:cs typeface="Lucida Console"/>
              </a:rPr>
              <a:t>baseName</a:t>
            </a:r>
            <a:r>
              <a:rPr lang="en-US" dirty="0">
                <a:latin typeface="Lucida Console"/>
                <a:cs typeface="Lucida Console"/>
              </a:rPr>
              <a:t> is blank or unknown then check for "</a:t>
            </a:r>
            <a:r>
              <a:rPr lang="en-US" dirty="0" err="1" smtClean="0">
                <a:latin typeface="Lucida Console"/>
                <a:cs typeface="Lucida Console"/>
              </a:rPr>
              <a:t>zprof.zprof</a:t>
            </a:r>
            <a:r>
              <a:rPr lang="en-US" dirty="0" smtClean="0">
                <a:latin typeface="Lucida Console"/>
                <a:cs typeface="Lucida Console"/>
              </a:rPr>
              <a:t>”</a:t>
            </a:r>
            <a:endParaRPr lang="mr-IN" dirty="0">
              <a:latin typeface="Lucida Console"/>
              <a:cs typeface="Lucida Console"/>
            </a:endParaRPr>
          </a:p>
          <a:p>
            <a:r>
              <a:rPr lang="en-US" dirty="0" smtClean="0">
                <a:latin typeface="Lucida Console"/>
                <a:cs typeface="Lucida Console"/>
              </a:rPr>
              <a:t> </a:t>
            </a:r>
            <a:r>
              <a:rPr lang="mr-IN" dirty="0" smtClean="0">
                <a:latin typeface="Lucida Console"/>
                <a:cs typeface="Lucida Console"/>
              </a:rPr>
              <a:t>*/</a:t>
            </a:r>
            <a:endParaRPr lang="en-US" dirty="0" smtClean="0">
              <a:latin typeface="Lucida Console"/>
              <a:cs typeface="Lucida Console"/>
            </a:endParaRPr>
          </a:p>
          <a:p>
            <a:endParaRPr lang="en-US" dirty="0">
              <a:latin typeface="Lucida Console"/>
              <a:cs typeface="Lucida Console"/>
            </a:endParaRPr>
          </a:p>
          <a:p>
            <a:r>
              <a:rPr lang="en-US" dirty="0" err="1">
                <a:latin typeface="Lucida Console"/>
                <a:cs typeface="Lucida Console"/>
              </a:rPr>
              <a:t>f</a:t>
            </a:r>
            <a:r>
              <a:rPr lang="en-US" dirty="0" err="1" smtClean="0">
                <a:latin typeface="Lucida Console"/>
                <a:cs typeface="Lucida Console"/>
              </a:rPr>
              <a:t>lagfile</a:t>
            </a:r>
            <a:r>
              <a:rPr lang="en-US" dirty="0" smtClean="0">
                <a:latin typeface="Lucida Console"/>
                <a:cs typeface="Lucida Console"/>
              </a:rPr>
              <a:t> = ( if </a:t>
            </a:r>
            <a:r>
              <a:rPr lang="en-US" dirty="0" err="1">
                <a:latin typeface="Lucida Console"/>
                <a:cs typeface="Lucida Console"/>
              </a:rPr>
              <a:t>zBaseName</a:t>
            </a:r>
            <a:r>
              <a:rPr lang="en-US" dirty="0">
                <a:latin typeface="Lucida Console"/>
                <a:cs typeface="Lucida Console"/>
              </a:rPr>
              <a:t> = "" or </a:t>
            </a:r>
            <a:r>
              <a:rPr lang="en-US" dirty="0" err="1">
                <a:latin typeface="Lucida Console"/>
                <a:cs typeface="Lucida Console"/>
              </a:rPr>
              <a:t>zBaseName</a:t>
            </a:r>
            <a:r>
              <a:rPr lang="en-US" dirty="0">
                <a:latin typeface="Lucida Console"/>
                <a:cs typeface="Lucida Console"/>
              </a:rPr>
              <a:t> = ? t</a:t>
            </a:r>
            <a:r>
              <a:rPr lang="en-US" dirty="0" smtClean="0">
                <a:latin typeface="Lucida Console"/>
                <a:cs typeface="Lucida Console"/>
              </a:rPr>
              <a:t>hen "</a:t>
            </a:r>
            <a:r>
              <a:rPr lang="en-US" dirty="0" err="1" smtClean="0">
                <a:latin typeface="Lucida Console"/>
                <a:cs typeface="Lucida Console"/>
              </a:rPr>
              <a:t>zprof</a:t>
            </a:r>
            <a:r>
              <a:rPr lang="en-US" dirty="0" smtClean="0">
                <a:latin typeface="Lucida Console"/>
                <a:cs typeface="Lucida Console"/>
              </a:rPr>
              <a:t>” else </a:t>
            </a:r>
            <a:r>
              <a:rPr lang="en-US" dirty="0" err="1" smtClean="0">
                <a:latin typeface="Lucida Console"/>
                <a:cs typeface="Lucida Console"/>
              </a:rPr>
              <a:t>zBaseName</a:t>
            </a:r>
            <a:r>
              <a:rPr lang="en-US" dirty="0" smtClean="0">
                <a:latin typeface="Lucida Console"/>
                <a:cs typeface="Lucida Console"/>
              </a:rPr>
              <a:t> ).</a:t>
            </a:r>
            <a:endParaRPr lang="en-US" dirty="0">
              <a:latin typeface="Lucida Console"/>
              <a:cs typeface="Lucida Console"/>
            </a:endParaRPr>
          </a:p>
          <a:p>
            <a:endParaRPr lang="en-US" dirty="0">
              <a:latin typeface="Lucida Console"/>
              <a:cs typeface="Lucida Console"/>
            </a:endParaRPr>
          </a:p>
          <a:p>
            <a:r>
              <a:rPr lang="en-US" dirty="0" err="1">
                <a:latin typeface="Lucida Console"/>
                <a:cs typeface="Lucida Console"/>
              </a:rPr>
              <a:t>file-info:file-name</a:t>
            </a:r>
            <a:r>
              <a:rPr lang="en-US" dirty="0">
                <a:latin typeface="Lucida Console"/>
                <a:cs typeface="Lucida Console"/>
              </a:rPr>
              <a:t> = </a:t>
            </a:r>
            <a:r>
              <a:rPr lang="en-US" dirty="0" err="1">
                <a:latin typeface="Lucida Console"/>
                <a:cs typeface="Lucida Console"/>
              </a:rPr>
              <a:t>session:temp-directory</a:t>
            </a:r>
            <a:r>
              <a:rPr lang="en-US" dirty="0">
                <a:latin typeface="Lucida Console"/>
                <a:cs typeface="Lucida Console"/>
              </a:rPr>
              <a:t> + "/" + </a:t>
            </a:r>
            <a:r>
              <a:rPr lang="en-US" dirty="0" err="1">
                <a:latin typeface="Lucida Console"/>
                <a:cs typeface="Lucida Console"/>
              </a:rPr>
              <a:t>flagFile</a:t>
            </a:r>
            <a:r>
              <a:rPr lang="en-US" dirty="0">
                <a:latin typeface="Lucida Console"/>
                <a:cs typeface="Lucida Console"/>
              </a:rPr>
              <a:t> + ".</a:t>
            </a:r>
            <a:r>
              <a:rPr lang="en-US" dirty="0" err="1">
                <a:latin typeface="Lucida Console"/>
                <a:cs typeface="Lucida Console"/>
              </a:rPr>
              <a:t>zprof</a:t>
            </a:r>
            <a:r>
              <a:rPr lang="en-US" dirty="0">
                <a:latin typeface="Lucida Console"/>
                <a:cs typeface="Lucida Console"/>
              </a:rPr>
              <a:t>".</a:t>
            </a:r>
          </a:p>
          <a:p>
            <a:r>
              <a:rPr lang="en-US" dirty="0">
                <a:latin typeface="Lucida Console"/>
                <a:cs typeface="Lucida Console"/>
              </a:rPr>
              <a:t>if </a:t>
            </a:r>
            <a:r>
              <a:rPr lang="en-US" dirty="0" err="1">
                <a:latin typeface="Lucida Console"/>
                <a:cs typeface="Lucida Console"/>
              </a:rPr>
              <a:t>file-info:full-pathname</a:t>
            </a:r>
            <a:r>
              <a:rPr lang="en-US" dirty="0">
                <a:latin typeface="Lucida Console"/>
                <a:cs typeface="Lucida Console"/>
              </a:rPr>
              <a:t> = ? then</a:t>
            </a:r>
          </a:p>
          <a:p>
            <a:r>
              <a:rPr lang="en-US" dirty="0">
                <a:latin typeface="Lucida Console"/>
                <a:cs typeface="Lucida Console"/>
              </a:rPr>
              <a:t>  run lib/</a:t>
            </a:r>
            <a:r>
              <a:rPr lang="en-US" dirty="0" err="1">
                <a:latin typeface="Lucida Console"/>
                <a:cs typeface="Lucida Console"/>
              </a:rPr>
              <a:t>zprof_off.p</a:t>
            </a:r>
            <a:r>
              <a:rPr lang="en-US" dirty="0">
                <a:latin typeface="Lucida Console"/>
                <a:cs typeface="Lucida Console"/>
              </a:rPr>
              <a:t>.</a:t>
            </a:r>
          </a:p>
          <a:p>
            <a:r>
              <a:rPr lang="en-US" dirty="0">
                <a:latin typeface="Lucida Console"/>
                <a:cs typeface="Lucida Console"/>
              </a:rPr>
              <a:t> else</a:t>
            </a:r>
          </a:p>
          <a:p>
            <a:r>
              <a:rPr lang="en-US" dirty="0">
                <a:latin typeface="Lucida Console"/>
                <a:cs typeface="Lucida Console"/>
              </a:rPr>
              <a:t>  run lib/</a:t>
            </a:r>
            <a:r>
              <a:rPr lang="en-US" dirty="0" err="1">
                <a:latin typeface="Lucida Console"/>
                <a:cs typeface="Lucida Console"/>
              </a:rPr>
              <a:t>zprof_on.p</a:t>
            </a:r>
            <a:r>
              <a:rPr lang="en-US" dirty="0">
                <a:latin typeface="Lucida Console"/>
                <a:cs typeface="Lucida Console"/>
              </a:rPr>
              <a:t> ( </a:t>
            </a:r>
            <a:r>
              <a:rPr lang="en-US" dirty="0" err="1">
                <a:latin typeface="Lucida Console"/>
                <a:cs typeface="Lucida Console"/>
              </a:rPr>
              <a:t>zBaseName</a:t>
            </a:r>
            <a:r>
              <a:rPr lang="en-US" dirty="0">
                <a:latin typeface="Lucida Console"/>
                <a:cs typeface="Lucida Console"/>
              </a:rPr>
              <a:t>, </a:t>
            </a:r>
            <a:r>
              <a:rPr lang="en-US" dirty="0" err="1">
                <a:latin typeface="Lucida Console"/>
                <a:cs typeface="Lucida Console"/>
              </a:rPr>
              <a:t>zDescription</a:t>
            </a:r>
            <a:r>
              <a:rPr lang="en-US" dirty="0">
                <a:latin typeface="Lucida Console"/>
                <a:cs typeface="Lucida Console"/>
              </a:rPr>
              <a:t>, </a:t>
            </a:r>
            <a:r>
              <a:rPr lang="en-US" dirty="0" err="1">
                <a:latin typeface="Lucida Console"/>
                <a:cs typeface="Lucida Console"/>
              </a:rPr>
              <a:t>zFlush</a:t>
            </a:r>
            <a:r>
              <a:rPr lang="en-US" dirty="0">
                <a:latin typeface="Lucida Console"/>
                <a:cs typeface="Lucida Console"/>
              </a:rPr>
              <a:t> ).</a:t>
            </a:r>
          </a:p>
          <a:p>
            <a:endParaRPr lang="mr-IN" dirty="0">
              <a:latin typeface="Lucida Console"/>
              <a:cs typeface="Lucida Console"/>
            </a:endParaRPr>
          </a:p>
        </p:txBody>
      </p:sp>
    </p:spTree>
    <p:extLst>
      <p:ext uri="{BB962C8B-B14F-4D97-AF65-F5344CB8AC3E}">
        <p14:creationId xmlns:p14="http://schemas.microsoft.com/office/powerpoint/2010/main" val="382596739"/>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a:xfrm>
            <a:off x="228600" y="1600205"/>
            <a:ext cx="13335000" cy="4525963"/>
          </a:xfrm>
        </p:spPr>
        <p:txBody>
          <a:bodyPr/>
          <a:lstStyle/>
          <a:p>
            <a:r>
              <a:rPr lang="en-US" dirty="0"/>
              <a:t>All provided as part of </a:t>
            </a:r>
            <a:r>
              <a:rPr lang="en-US" dirty="0" smtClean="0"/>
              <a:t>                      </a:t>
            </a:r>
            <a:r>
              <a:rPr lang="en-US" sz="2800" dirty="0" smtClean="0"/>
              <a:t>http://</a:t>
            </a:r>
            <a:r>
              <a:rPr lang="en-US" sz="2800" dirty="0" err="1" smtClean="0"/>
              <a:t>protop.wss.com</a:t>
            </a:r>
            <a:endParaRPr lang="en-US" sz="2800" dirty="0"/>
          </a:p>
          <a:p>
            <a:pPr marL="457200" lvl="1" indent="0">
              <a:buNone/>
            </a:pPr>
            <a:r>
              <a:rPr lang="en-US" dirty="0" smtClean="0"/>
              <a:t>Profiler:       lib/</a:t>
            </a:r>
            <a:r>
              <a:rPr lang="en-US" dirty="0" err="1" smtClean="0"/>
              <a:t>zprof</a:t>
            </a:r>
            <a:r>
              <a:rPr lang="en-US" dirty="0" smtClean="0"/>
              <a:t>*.p                    use the “y” command (lower case)</a:t>
            </a:r>
          </a:p>
          <a:p>
            <a:pPr marL="457200" lvl="1" indent="0">
              <a:buNone/>
            </a:pPr>
            <a:r>
              <a:rPr lang="en-US" dirty="0" smtClean="0"/>
              <a:t>TT Stats:      lib/</a:t>
            </a:r>
            <a:r>
              <a:rPr lang="en-US" dirty="0" err="1" smtClean="0"/>
              <a:t>ttinfo.p</a:t>
            </a:r>
            <a:r>
              <a:rPr lang="en-US" dirty="0" smtClean="0"/>
              <a:t>                      use the “0” command (zero)</a:t>
            </a:r>
          </a:p>
          <a:p>
            <a:pPr marL="457200" lvl="1" indent="0">
              <a:buNone/>
            </a:pPr>
            <a:r>
              <a:rPr lang="en-US" dirty="0" smtClean="0"/>
              <a:t>User Stats:  lib/</a:t>
            </a:r>
            <a:r>
              <a:rPr lang="en-US" dirty="0" err="1" smtClean="0"/>
              <a:t>usertablestats.p</a:t>
            </a:r>
            <a:r>
              <a:rPr lang="en-US" dirty="0" smtClean="0"/>
              <a:t>      use the “Y” command (upper case)</a:t>
            </a:r>
            <a:br>
              <a:rPr lang="en-US" dirty="0" smtClean="0"/>
            </a:br>
            <a:endParaRPr lang="en-US" dirty="0" smtClean="0"/>
          </a:p>
          <a:p>
            <a:r>
              <a:rPr lang="en-US" dirty="0" smtClean="0"/>
              <a:t>Cool Kids:</a:t>
            </a:r>
          </a:p>
          <a:p>
            <a:pPr lvl="1"/>
            <a:r>
              <a:rPr lang="en-US" dirty="0">
                <a:hlinkClick r:id="rId2"/>
              </a:rPr>
              <a:t>https://github.com/consultingwerk/TableStatistics</a:t>
            </a:r>
            <a:endParaRPr lang="en-US" dirty="0" smtClean="0"/>
          </a:p>
          <a:p>
            <a:endParaRPr lang="en-US" dirty="0"/>
          </a:p>
        </p:txBody>
      </p:sp>
      <p:pic>
        <p:nvPicPr>
          <p:cNvPr id="4" name="Picture 3" descr="PROTOP logo_RG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1736584"/>
            <a:ext cx="1676400" cy="397016"/>
          </a:xfrm>
          <a:prstGeom prst="rect">
            <a:avLst/>
          </a:prstGeom>
        </p:spPr>
      </p:pic>
    </p:spTree>
    <p:extLst>
      <p:ext uri="{BB962C8B-B14F-4D97-AF65-F5344CB8AC3E}">
        <p14:creationId xmlns:p14="http://schemas.microsoft.com/office/powerpoint/2010/main" val="2357340606"/>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676400" y="1104272"/>
            <a:ext cx="9309100" cy="5271127"/>
          </a:xfrm>
          <a:prstGeom prst="rect">
            <a:avLst/>
          </a:prstGeom>
        </p:spPr>
      </p:pic>
      <p:sp>
        <p:nvSpPr>
          <p:cNvPr id="61442" name="TextBox 3"/>
          <p:cNvSpPr txBox="1">
            <a:spLocks noChangeArrowheads="1"/>
          </p:cNvSpPr>
          <p:nvPr/>
        </p:nvSpPr>
        <p:spPr bwMode="auto">
          <a:xfrm>
            <a:off x="3200400" y="-76200"/>
            <a:ext cx="6096000" cy="1569660"/>
          </a:xfrm>
          <a:prstGeom prst="rect">
            <a:avLst/>
          </a:prstGeom>
          <a:noFill/>
          <a:ln w="9525">
            <a:noFill/>
            <a:miter lim="800000"/>
            <a:headEnd/>
            <a:tailEnd/>
          </a:ln>
        </p:spPr>
        <p:txBody>
          <a:bodyPr>
            <a:spAutoFit/>
          </a:bodyPr>
          <a:lstStyle/>
          <a:p>
            <a:r>
              <a:rPr lang="en-US" sz="9600" dirty="0">
                <a:latin typeface="Calibri" pitchFamily="34" charset="0"/>
              </a:rPr>
              <a:t>Questions?</a:t>
            </a:r>
          </a:p>
        </p:txBody>
      </p:sp>
      <p:sp>
        <p:nvSpPr>
          <p:cNvPr id="3" name="Slide Number Placeholder 2"/>
          <p:cNvSpPr>
            <a:spLocks noGrp="1"/>
          </p:cNvSpPr>
          <p:nvPr>
            <p:ph type="sldNum" sz="quarter" idx="4294967295"/>
          </p:nvPr>
        </p:nvSpPr>
        <p:spPr>
          <a:xfrm>
            <a:off x="10972800" y="6324604"/>
            <a:ext cx="609600" cy="365125"/>
          </a:xfrm>
          <a:prstGeom prst="rect">
            <a:avLst/>
          </a:prstGeom>
        </p:spPr>
        <p:txBody>
          <a:bodyPr/>
          <a:lstStyle/>
          <a:p>
            <a:fld id="{5657C8AD-9CD5-4FD6-B96A-EC63C8DD4688}" type="slidenum">
              <a:rPr lang="en-US" smtClean="0"/>
              <a:pPr/>
              <a:t>43</a:t>
            </a:fld>
            <a:endParaRPr lang="en-US" dirty="0"/>
          </a:p>
        </p:txBody>
      </p:sp>
    </p:spTree>
    <p:extLst>
      <p:ext uri="{BB962C8B-B14F-4D97-AF65-F5344CB8AC3E}">
        <p14:creationId xmlns:p14="http://schemas.microsoft.com/office/powerpoint/2010/main" val="1659580267"/>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Box 3"/>
          <p:cNvSpPr txBox="1">
            <a:spLocks noChangeArrowheads="1"/>
          </p:cNvSpPr>
          <p:nvPr/>
        </p:nvSpPr>
        <p:spPr bwMode="auto">
          <a:xfrm>
            <a:off x="3429000" y="2514605"/>
            <a:ext cx="5257800" cy="1323439"/>
          </a:xfrm>
          <a:prstGeom prst="rect">
            <a:avLst/>
          </a:prstGeom>
          <a:noFill/>
          <a:ln w="9525">
            <a:noFill/>
            <a:miter lim="800000"/>
            <a:headEnd/>
            <a:tailEnd/>
          </a:ln>
        </p:spPr>
        <p:txBody>
          <a:bodyPr>
            <a:spAutoFit/>
          </a:bodyPr>
          <a:lstStyle/>
          <a:p>
            <a:r>
              <a:rPr lang="en-US" sz="8000" dirty="0">
                <a:latin typeface="Calibri" pitchFamily="34" charset="0"/>
              </a:rPr>
              <a:t>Thank You!</a:t>
            </a:r>
          </a:p>
        </p:txBody>
      </p:sp>
      <p:sp>
        <p:nvSpPr>
          <p:cNvPr id="3" name="Slide Number Placeholder 2"/>
          <p:cNvSpPr>
            <a:spLocks noGrp="1"/>
          </p:cNvSpPr>
          <p:nvPr>
            <p:ph type="sldNum" sz="quarter" idx="4294967295"/>
          </p:nvPr>
        </p:nvSpPr>
        <p:spPr>
          <a:xfrm>
            <a:off x="10972800" y="6324604"/>
            <a:ext cx="609600" cy="365125"/>
          </a:xfrm>
          <a:prstGeom prst="rect">
            <a:avLst/>
          </a:prstGeom>
        </p:spPr>
        <p:txBody>
          <a:bodyPr/>
          <a:lstStyle/>
          <a:p>
            <a:fld id="{5657C8AD-9CD5-4FD6-B96A-EC63C8DD4688}" type="slidenum">
              <a:rPr lang="en-US" smtClean="0"/>
              <a:pPr/>
              <a:t>44</a:t>
            </a:fld>
            <a:endParaRPr lang="en-US" dirty="0"/>
          </a:p>
        </p:txBody>
      </p:sp>
    </p:spTree>
    <p:extLst>
      <p:ext uri="{BB962C8B-B14F-4D97-AF65-F5344CB8AC3E}">
        <p14:creationId xmlns:p14="http://schemas.microsoft.com/office/powerpoint/2010/main" val="1486803602"/>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1065925"/>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p:cNvSpPr txBox="1">
            <a:spLocks noChangeArrowheads="1"/>
          </p:cNvSpPr>
          <p:nvPr/>
        </p:nvSpPr>
        <p:spPr bwMode="auto">
          <a:xfrm>
            <a:off x="2647954" y="2473327"/>
            <a:ext cx="5245537"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2000" b="1" i="1">
                <a:solidFill>
                  <a:srgbClr val="000099"/>
                </a:solidFill>
                <a:latin typeface="Bradley Hand ITC" charset="0"/>
              </a:rPr>
              <a:t>Demo</a:t>
            </a:r>
            <a:r>
              <a:rPr lang="en-US" sz="9600" b="1" i="1">
                <a:solidFill>
                  <a:srgbClr val="000099"/>
                </a:solidFill>
                <a:latin typeface="Bradley Hand ITC" charset="0"/>
              </a:rPr>
              <a:t>!</a:t>
            </a:r>
          </a:p>
        </p:txBody>
      </p:sp>
    </p:spTree>
    <p:extLst>
      <p:ext uri="{BB962C8B-B14F-4D97-AF65-F5344CB8AC3E}">
        <p14:creationId xmlns:p14="http://schemas.microsoft.com/office/powerpoint/2010/main" val="28081098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&lt;Escape&gt;-P  Profiler Tool</a:t>
            </a:r>
            <a:endParaRPr lang="en-US" dirty="0"/>
          </a:p>
        </p:txBody>
      </p:sp>
      <p:sp>
        <p:nvSpPr>
          <p:cNvPr id="5" name="Content Placeholder 4"/>
          <p:cNvSpPr>
            <a:spLocks noGrp="1"/>
          </p:cNvSpPr>
          <p:nvPr>
            <p:ph idx="1"/>
          </p:nvPr>
        </p:nvSpPr>
        <p:spPr>
          <a:xfrm>
            <a:off x="732367" y="3197152"/>
            <a:ext cx="10723035" cy="2746449"/>
          </a:xfrm>
        </p:spPr>
        <p:txBody>
          <a:bodyPr>
            <a:normAutofit lnSpcReduction="10000"/>
          </a:bodyPr>
          <a:lstStyle/>
          <a:p>
            <a:r>
              <a:rPr lang="en-US" dirty="0" smtClean="0"/>
              <a:t>Dynamically capture line by line execution time at the point where issues occur.</a:t>
            </a:r>
          </a:p>
          <a:p>
            <a:r>
              <a:rPr lang="en-US" dirty="0" smtClean="0"/>
              <a:t>Send output to a user-defined destination.</a:t>
            </a:r>
          </a:p>
          <a:p>
            <a:r>
              <a:rPr lang="en-US" dirty="0" smtClean="0"/>
              <a:t>&lt;Esc&gt;P to configure and enable.  (Don’t forget “Yes”.)</a:t>
            </a:r>
          </a:p>
          <a:p>
            <a:r>
              <a:rPr lang="en-US" dirty="0" smtClean="0"/>
              <a:t>&lt;Esc&gt;P again to complete the capture and disable.</a:t>
            </a:r>
            <a:endParaRPr lang="en-US" dirty="0"/>
          </a:p>
        </p:txBody>
      </p:sp>
      <p:pic>
        <p:nvPicPr>
          <p:cNvPr id="3" name="Picture 2"/>
          <p:cNvPicPr>
            <a:picLocks noChangeAspect="1"/>
          </p:cNvPicPr>
          <p:nvPr/>
        </p:nvPicPr>
        <p:blipFill>
          <a:blip r:embed="rId2"/>
          <a:stretch>
            <a:fillRect/>
          </a:stretch>
        </p:blipFill>
        <p:spPr>
          <a:xfrm>
            <a:off x="948267" y="1613731"/>
            <a:ext cx="10295467" cy="1397000"/>
          </a:xfrm>
          <a:prstGeom prst="rect">
            <a:avLst/>
          </a:prstGeom>
        </p:spPr>
      </p:pic>
      <p:sp>
        <p:nvSpPr>
          <p:cNvPr id="7" name="Donut 6"/>
          <p:cNvSpPr/>
          <p:nvPr/>
        </p:nvSpPr>
        <p:spPr>
          <a:xfrm>
            <a:off x="4086435" y="2353975"/>
            <a:ext cx="715923" cy="361307"/>
          </a:xfrm>
          <a:prstGeom prst="donut">
            <a:avLst>
              <a:gd name="adj" fmla="val 1535"/>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solidFill>
                <a:schemeClr val="tx1"/>
              </a:solidFill>
            </a:endParaRPr>
          </a:p>
          <a:p>
            <a:pPr algn="ctr"/>
            <a:endParaRPr lang="en-US" dirty="0">
              <a:solidFill>
                <a:schemeClr val="tx1"/>
              </a:solidFill>
            </a:endParaRPr>
          </a:p>
        </p:txBody>
      </p:sp>
    </p:spTree>
    <p:extLst>
      <p:ext uri="{BB962C8B-B14F-4D97-AF65-F5344CB8AC3E}">
        <p14:creationId xmlns:p14="http://schemas.microsoft.com/office/powerpoint/2010/main" val="1904268826"/>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152400" y="228600"/>
            <a:ext cx="10058400" cy="1295400"/>
          </a:xfrm>
        </p:spPr>
        <p:txBody>
          <a:bodyPr>
            <a:normAutofit fontScale="90000"/>
          </a:bodyPr>
          <a:lstStyle/>
          <a:p>
            <a:r>
              <a:rPr lang="en-US" dirty="0"/>
              <a:t>Profiler Example</a:t>
            </a:r>
            <a:br>
              <a:rPr lang="en-US" dirty="0"/>
            </a:br>
            <a:r>
              <a:rPr lang="en-US" dirty="0"/>
              <a:t>A Calculation Bottleneck?</a:t>
            </a:r>
          </a:p>
        </p:txBody>
      </p:sp>
      <p:sp>
        <p:nvSpPr>
          <p:cNvPr id="54275" name="Text Box 3"/>
          <p:cNvSpPr txBox="1">
            <a:spLocks noChangeArrowheads="1"/>
          </p:cNvSpPr>
          <p:nvPr/>
        </p:nvSpPr>
        <p:spPr bwMode="auto">
          <a:xfrm>
            <a:off x="812800" y="1744665"/>
            <a:ext cx="11074400" cy="3554819"/>
          </a:xfrm>
          <a:prstGeom prst="rect">
            <a:avLst/>
          </a:prstGeom>
          <a:noFill/>
          <a:ln>
            <a:noFill/>
          </a:ln>
          <a:effectLst/>
          <a:extLst>
            <a:ext uri="{909E8E84-426E-40dd-AFC4-6F175D3DCCD1}">
              <a14:hiddenFill xmlns:a14="http://schemas.microsoft.com/office/drawing/2010/main">
                <a:solidFill>
                  <a:srgbClr val="8DB7A6"/>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107763" dir="2700000" algn="ctr" rotWithShape="0">
                    <a:schemeClr val="bg2">
                      <a:alpha val="50000"/>
                    </a:schemeClr>
                  </a:outerShdw>
                </a:effectLst>
              </a14:hiddenEffects>
            </a:ext>
          </a:extLst>
        </p:spPr>
        <p:txBody>
          <a:bodyPr>
            <a:spAutoFit/>
          </a:bodyPr>
          <a:lstStyle/>
          <a:p>
            <a:pPr eaLnBrk="0" hangingPunct="0">
              <a:spcBef>
                <a:spcPct val="50000"/>
              </a:spcBef>
            </a:pPr>
            <a:endParaRPr lang="en-US" sz="3600" dirty="0"/>
          </a:p>
          <a:p>
            <a:pPr eaLnBrk="0" hangingPunct="0">
              <a:spcBef>
                <a:spcPct val="50000"/>
              </a:spcBef>
            </a:pPr>
            <a:endParaRPr lang="en-US" sz="3600" dirty="0">
              <a:latin typeface="Symbol" charset="0"/>
            </a:endParaRPr>
          </a:p>
          <a:p>
            <a:pPr eaLnBrk="0" hangingPunct="0">
              <a:lnSpc>
                <a:spcPct val="25000"/>
              </a:lnSpc>
              <a:spcBef>
                <a:spcPct val="50000"/>
              </a:spcBef>
            </a:pPr>
            <a:r>
              <a:rPr lang="en-US" sz="3600" dirty="0"/>
              <a:t>                            1        1       1        1</a:t>
            </a:r>
          </a:p>
          <a:p>
            <a:pPr eaLnBrk="0" hangingPunct="0">
              <a:lnSpc>
                <a:spcPct val="25000"/>
              </a:lnSpc>
              <a:spcBef>
                <a:spcPct val="50000"/>
              </a:spcBef>
            </a:pPr>
            <a:r>
              <a:rPr lang="en-US" sz="3600" dirty="0"/>
              <a:t>   </a:t>
            </a:r>
            <a:r>
              <a:rPr lang="en-US" sz="3600" dirty="0">
                <a:latin typeface="Symbol" charset="0"/>
              </a:rPr>
              <a:t>p</a:t>
            </a:r>
            <a:r>
              <a:rPr lang="en-US" sz="3600" dirty="0"/>
              <a:t>  =  4  *  ( 1 -  ---  +   ---  -  ---  +  ---  ... )</a:t>
            </a:r>
          </a:p>
          <a:p>
            <a:pPr eaLnBrk="0" hangingPunct="0">
              <a:lnSpc>
                <a:spcPct val="25000"/>
              </a:lnSpc>
              <a:spcBef>
                <a:spcPct val="50000"/>
              </a:spcBef>
            </a:pPr>
            <a:r>
              <a:rPr lang="en-US" sz="3600" dirty="0"/>
              <a:t>                            3        5       7        9</a:t>
            </a:r>
          </a:p>
          <a:p>
            <a:pPr eaLnBrk="0" hangingPunct="0">
              <a:spcBef>
                <a:spcPct val="50000"/>
              </a:spcBef>
            </a:pPr>
            <a:r>
              <a:rPr lang="en-US" sz="3600" dirty="0"/>
              <a:t> </a:t>
            </a:r>
          </a:p>
        </p:txBody>
      </p:sp>
    </p:spTree>
    <p:extLst>
      <p:ext uri="{BB962C8B-B14F-4D97-AF65-F5344CB8AC3E}">
        <p14:creationId xmlns:p14="http://schemas.microsoft.com/office/powerpoint/2010/main" val="29430637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152400" y="228600"/>
            <a:ext cx="10058400" cy="1295400"/>
          </a:xfrm>
        </p:spPr>
        <p:txBody>
          <a:bodyPr>
            <a:normAutofit fontScale="90000"/>
          </a:bodyPr>
          <a:lstStyle/>
          <a:p>
            <a:r>
              <a:rPr lang="en-US" dirty="0"/>
              <a:t>Profiler Example</a:t>
            </a:r>
            <a:br>
              <a:rPr lang="en-US" dirty="0"/>
            </a:br>
            <a:r>
              <a:rPr lang="en-US" dirty="0"/>
              <a:t>A Calculation Bottleneck?</a:t>
            </a:r>
          </a:p>
        </p:txBody>
      </p:sp>
      <p:sp>
        <p:nvSpPr>
          <p:cNvPr id="55299" name="Text Box 3"/>
          <p:cNvSpPr txBox="1">
            <a:spLocks noChangeArrowheads="1"/>
          </p:cNvSpPr>
          <p:nvPr/>
        </p:nvSpPr>
        <p:spPr bwMode="auto">
          <a:xfrm>
            <a:off x="609600" y="1697030"/>
            <a:ext cx="10566400" cy="4484561"/>
          </a:xfrm>
          <a:prstGeom prst="rect">
            <a:avLst/>
          </a:prstGeom>
          <a:noFill/>
          <a:ln>
            <a:noFill/>
          </a:ln>
          <a:effectLst/>
          <a:extLst>
            <a:ext uri="{909E8E84-426E-40dd-AFC4-6F175D3DCCD1}">
              <a14:hiddenFill xmlns:a14="http://schemas.microsoft.com/office/drawing/2010/main">
                <a:solidFill>
                  <a:srgbClr val="8DB7A6"/>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107763" dir="2700000" algn="ctr" rotWithShape="0">
                    <a:schemeClr val="bg2">
                      <a:alpha val="50000"/>
                    </a:schemeClr>
                  </a:outerShdw>
                </a:effectLst>
              </a14:hiddenEffects>
            </a:ext>
          </a:extLst>
        </p:spPr>
        <p:txBody>
          <a:bodyPr>
            <a:spAutoFit/>
          </a:bodyPr>
          <a:lstStyle/>
          <a:p>
            <a:pPr eaLnBrk="0" hangingPunct="0">
              <a:spcBef>
                <a:spcPts val="50"/>
              </a:spcBef>
            </a:pPr>
            <a:r>
              <a:rPr lang="en-US" sz="2000" dirty="0">
                <a:latin typeface="Lucida Console"/>
                <a:cs typeface="Lucida Console"/>
              </a:rPr>
              <a:t>function </a:t>
            </a:r>
            <a:r>
              <a:rPr lang="en-US" sz="2000" dirty="0" err="1">
                <a:latin typeface="Lucida Console"/>
                <a:cs typeface="Lucida Console"/>
              </a:rPr>
              <a:t>piterm</a:t>
            </a:r>
            <a:r>
              <a:rPr lang="en-US" sz="2000" dirty="0">
                <a:latin typeface="Lucida Console"/>
                <a:cs typeface="Lucida Console"/>
              </a:rPr>
              <a:t> returns decimal ( input n as integer ).</a:t>
            </a:r>
          </a:p>
          <a:p>
            <a:pPr eaLnBrk="0" hangingPunct="0">
              <a:spcBef>
                <a:spcPts val="50"/>
              </a:spcBef>
            </a:pPr>
            <a:r>
              <a:rPr lang="en-US" sz="2000" dirty="0">
                <a:latin typeface="Lucida Console"/>
                <a:cs typeface="Lucida Console"/>
              </a:rPr>
              <a:t>  return ( 1.0 / (( n * 2 ) + 1 )).</a:t>
            </a:r>
          </a:p>
          <a:p>
            <a:pPr eaLnBrk="0" hangingPunct="0">
              <a:spcBef>
                <a:spcPts val="50"/>
              </a:spcBef>
            </a:pPr>
            <a:r>
              <a:rPr lang="en-US" sz="2000" dirty="0">
                <a:latin typeface="Lucida Console"/>
                <a:cs typeface="Lucida Console"/>
              </a:rPr>
              <a:t>end</a:t>
            </a:r>
            <a:r>
              <a:rPr lang="en-US" sz="2000" dirty="0" smtClean="0">
                <a:latin typeface="Lucida Console"/>
                <a:cs typeface="Lucida Console"/>
              </a:rPr>
              <a:t>.</a:t>
            </a:r>
          </a:p>
          <a:p>
            <a:pPr eaLnBrk="0" hangingPunct="0">
              <a:spcBef>
                <a:spcPts val="50"/>
              </a:spcBef>
            </a:pPr>
            <a:endParaRPr lang="en-US" sz="2000" dirty="0">
              <a:latin typeface="Lucida Console"/>
              <a:cs typeface="Lucida Console"/>
            </a:endParaRPr>
          </a:p>
          <a:p>
            <a:pPr eaLnBrk="0" hangingPunct="0">
              <a:spcBef>
                <a:spcPts val="50"/>
              </a:spcBef>
            </a:pPr>
            <a:r>
              <a:rPr lang="en-US" sz="2000" dirty="0">
                <a:latin typeface="Lucida Console"/>
                <a:cs typeface="Lucida Console"/>
              </a:rPr>
              <a:t>do while abs( </a:t>
            </a:r>
            <a:r>
              <a:rPr lang="en-US" sz="2000" dirty="0" err="1">
                <a:latin typeface="Lucida Console"/>
                <a:cs typeface="Lucida Console"/>
              </a:rPr>
              <a:t>newpi</a:t>
            </a:r>
            <a:r>
              <a:rPr lang="en-US" sz="2000" dirty="0">
                <a:latin typeface="Lucida Console"/>
                <a:cs typeface="Lucida Console"/>
              </a:rPr>
              <a:t> - </a:t>
            </a:r>
            <a:r>
              <a:rPr lang="en-US" sz="2000" dirty="0" err="1">
                <a:latin typeface="Lucida Console"/>
                <a:cs typeface="Lucida Console"/>
              </a:rPr>
              <a:t>oldpi</a:t>
            </a:r>
            <a:r>
              <a:rPr lang="en-US" sz="2000" dirty="0">
                <a:latin typeface="Lucida Console"/>
                <a:cs typeface="Lucida Console"/>
              </a:rPr>
              <a:t> ) &gt; precision:</a:t>
            </a:r>
          </a:p>
          <a:p>
            <a:pPr eaLnBrk="0" hangingPunct="0">
              <a:spcBef>
                <a:spcPts val="50"/>
              </a:spcBef>
            </a:pPr>
            <a:r>
              <a:rPr lang="en-US" sz="2000" dirty="0">
                <a:latin typeface="Lucida Console"/>
                <a:cs typeface="Lucida Console"/>
              </a:rPr>
              <a:t>  </a:t>
            </a:r>
            <a:r>
              <a:rPr lang="en-US" sz="2000" dirty="0" err="1">
                <a:latin typeface="Lucida Console"/>
                <a:cs typeface="Lucida Console"/>
              </a:rPr>
              <a:t>oldpi</a:t>
            </a:r>
            <a:r>
              <a:rPr lang="en-US" sz="2000" dirty="0">
                <a:latin typeface="Lucida Console"/>
                <a:cs typeface="Lucida Console"/>
              </a:rPr>
              <a:t> = </a:t>
            </a:r>
            <a:r>
              <a:rPr lang="en-US" sz="2000" dirty="0" err="1">
                <a:latin typeface="Lucida Console"/>
                <a:cs typeface="Lucida Console"/>
              </a:rPr>
              <a:t>newpi</a:t>
            </a:r>
            <a:r>
              <a:rPr lang="en-US" sz="2000" dirty="0">
                <a:latin typeface="Lucida Console"/>
                <a:cs typeface="Lucida Console"/>
              </a:rPr>
              <a:t>.</a:t>
            </a:r>
          </a:p>
          <a:p>
            <a:pPr eaLnBrk="0" hangingPunct="0">
              <a:spcBef>
                <a:spcPts val="50"/>
              </a:spcBef>
            </a:pPr>
            <a:r>
              <a:rPr lang="en-US" sz="2000" dirty="0">
                <a:latin typeface="Lucida Console"/>
                <a:cs typeface="Lucida Console"/>
              </a:rPr>
              <a:t>  </a:t>
            </a:r>
            <a:r>
              <a:rPr lang="en-US" sz="2000" dirty="0" err="1">
                <a:latin typeface="Lucida Console"/>
                <a:cs typeface="Lucida Console"/>
              </a:rPr>
              <a:t>i</a:t>
            </a:r>
            <a:r>
              <a:rPr lang="en-US" sz="2000" dirty="0">
                <a:latin typeface="Lucida Console"/>
                <a:cs typeface="Lucida Console"/>
              </a:rPr>
              <a:t> = </a:t>
            </a:r>
            <a:r>
              <a:rPr lang="en-US" sz="2000" dirty="0" err="1">
                <a:latin typeface="Lucida Console"/>
                <a:cs typeface="Lucida Console"/>
              </a:rPr>
              <a:t>i</a:t>
            </a:r>
            <a:r>
              <a:rPr lang="en-US" sz="2000" dirty="0">
                <a:latin typeface="Lucida Console"/>
                <a:cs typeface="Lucida Console"/>
              </a:rPr>
              <a:t> + 1.</a:t>
            </a:r>
          </a:p>
          <a:p>
            <a:pPr eaLnBrk="0" hangingPunct="0">
              <a:spcBef>
                <a:spcPts val="50"/>
              </a:spcBef>
            </a:pPr>
            <a:r>
              <a:rPr lang="en-US" sz="2000" dirty="0">
                <a:latin typeface="Lucida Console"/>
                <a:cs typeface="Lucida Console"/>
              </a:rPr>
              <a:t>  if </a:t>
            </a:r>
            <a:r>
              <a:rPr lang="en-US" sz="2000" dirty="0" err="1">
                <a:latin typeface="Lucida Console"/>
                <a:cs typeface="Lucida Console"/>
              </a:rPr>
              <a:t>i</a:t>
            </a:r>
            <a:r>
              <a:rPr lang="en-US" sz="2000" dirty="0">
                <a:latin typeface="Lucida Console"/>
                <a:cs typeface="Lucida Console"/>
              </a:rPr>
              <a:t> modulo 2 = 0 then</a:t>
            </a:r>
          </a:p>
          <a:p>
            <a:pPr eaLnBrk="0" hangingPunct="0">
              <a:spcBef>
                <a:spcPts val="50"/>
              </a:spcBef>
            </a:pPr>
            <a:r>
              <a:rPr lang="en-US" sz="2000" dirty="0">
                <a:latin typeface="Lucida Console"/>
                <a:cs typeface="Lucida Console"/>
              </a:rPr>
              <a:t>    pi = pi + </a:t>
            </a:r>
            <a:r>
              <a:rPr lang="en-US" sz="2000" dirty="0" err="1">
                <a:latin typeface="Lucida Console"/>
                <a:cs typeface="Lucida Console"/>
              </a:rPr>
              <a:t>piterm</a:t>
            </a:r>
            <a:r>
              <a:rPr lang="en-US" sz="2000" dirty="0">
                <a:latin typeface="Lucida Console"/>
                <a:cs typeface="Lucida Console"/>
              </a:rPr>
              <a:t>( </a:t>
            </a:r>
            <a:r>
              <a:rPr lang="en-US" sz="2000" dirty="0" err="1">
                <a:latin typeface="Lucida Console"/>
                <a:cs typeface="Lucida Console"/>
              </a:rPr>
              <a:t>i</a:t>
            </a:r>
            <a:r>
              <a:rPr lang="en-US" sz="2000" dirty="0">
                <a:latin typeface="Lucida Console"/>
                <a:cs typeface="Lucida Console"/>
              </a:rPr>
              <a:t> ).</a:t>
            </a:r>
          </a:p>
          <a:p>
            <a:pPr eaLnBrk="0" hangingPunct="0">
              <a:spcBef>
                <a:spcPts val="50"/>
              </a:spcBef>
            </a:pPr>
            <a:r>
              <a:rPr lang="en-US" sz="2000" dirty="0">
                <a:latin typeface="Lucida Console"/>
                <a:cs typeface="Lucida Console"/>
              </a:rPr>
              <a:t>   else</a:t>
            </a:r>
          </a:p>
          <a:p>
            <a:pPr eaLnBrk="0" hangingPunct="0">
              <a:spcBef>
                <a:spcPts val="50"/>
              </a:spcBef>
            </a:pPr>
            <a:r>
              <a:rPr lang="en-US" sz="2000" dirty="0">
                <a:latin typeface="Lucida Console"/>
                <a:cs typeface="Lucida Console"/>
              </a:rPr>
              <a:t>    pi = pi - </a:t>
            </a:r>
            <a:r>
              <a:rPr lang="en-US" sz="2000" dirty="0" err="1">
                <a:latin typeface="Lucida Console"/>
                <a:cs typeface="Lucida Console"/>
              </a:rPr>
              <a:t>piterm</a:t>
            </a:r>
            <a:r>
              <a:rPr lang="en-US" sz="2000" dirty="0">
                <a:latin typeface="Lucida Console"/>
                <a:cs typeface="Lucida Console"/>
              </a:rPr>
              <a:t>( </a:t>
            </a:r>
            <a:r>
              <a:rPr lang="en-US" sz="2000" dirty="0" err="1">
                <a:latin typeface="Lucida Console"/>
                <a:cs typeface="Lucida Console"/>
              </a:rPr>
              <a:t>i</a:t>
            </a:r>
            <a:r>
              <a:rPr lang="en-US" sz="2000" dirty="0">
                <a:latin typeface="Lucida Console"/>
                <a:cs typeface="Lucida Console"/>
              </a:rPr>
              <a:t> ).</a:t>
            </a:r>
          </a:p>
          <a:p>
            <a:pPr eaLnBrk="0" hangingPunct="0">
              <a:spcBef>
                <a:spcPts val="50"/>
              </a:spcBef>
            </a:pPr>
            <a:r>
              <a:rPr lang="en-US" sz="2000" dirty="0">
                <a:latin typeface="Lucida Console"/>
                <a:cs typeface="Lucida Console"/>
              </a:rPr>
              <a:t>  </a:t>
            </a:r>
            <a:r>
              <a:rPr lang="en-US" sz="2000" dirty="0" err="1">
                <a:latin typeface="Lucida Console"/>
                <a:cs typeface="Lucida Console"/>
              </a:rPr>
              <a:t>newpi</a:t>
            </a:r>
            <a:r>
              <a:rPr lang="en-US" sz="2000" dirty="0">
                <a:latin typeface="Lucida Console"/>
                <a:cs typeface="Lucida Console"/>
              </a:rPr>
              <a:t> = ( 4.0 * pi ).</a:t>
            </a:r>
          </a:p>
          <a:p>
            <a:pPr eaLnBrk="0" hangingPunct="0">
              <a:spcBef>
                <a:spcPts val="50"/>
              </a:spcBef>
            </a:pPr>
            <a:r>
              <a:rPr lang="en-US" sz="2000" dirty="0">
                <a:latin typeface="Lucida Console"/>
                <a:cs typeface="Lucida Console"/>
              </a:rPr>
              <a:t>  display </a:t>
            </a:r>
            <a:r>
              <a:rPr lang="en-US" sz="2000" dirty="0" err="1">
                <a:latin typeface="Lucida Console"/>
                <a:cs typeface="Lucida Console"/>
              </a:rPr>
              <a:t>newpi</a:t>
            </a:r>
            <a:r>
              <a:rPr lang="en-US" sz="2000" dirty="0">
                <a:latin typeface="Lucida Console"/>
                <a:cs typeface="Lucida Console"/>
              </a:rPr>
              <a:t> </a:t>
            </a:r>
            <a:r>
              <a:rPr lang="en-US" sz="2000" dirty="0" err="1">
                <a:latin typeface="Lucida Console"/>
                <a:cs typeface="Lucida Console"/>
              </a:rPr>
              <a:t>oldpi</a:t>
            </a:r>
            <a:r>
              <a:rPr lang="en-US" sz="2000" dirty="0">
                <a:latin typeface="Lucida Console"/>
                <a:cs typeface="Lucida Console"/>
              </a:rPr>
              <a:t>.</a:t>
            </a:r>
          </a:p>
          <a:p>
            <a:pPr eaLnBrk="0" hangingPunct="0">
              <a:spcBef>
                <a:spcPts val="50"/>
              </a:spcBef>
            </a:pPr>
            <a:r>
              <a:rPr lang="en-US" sz="2000" dirty="0">
                <a:latin typeface="Lucida Console"/>
                <a:cs typeface="Lucida Console"/>
              </a:rPr>
              <a:t>end.</a:t>
            </a:r>
          </a:p>
        </p:txBody>
      </p:sp>
    </p:spTree>
    <p:extLst>
      <p:ext uri="{BB962C8B-B14F-4D97-AF65-F5344CB8AC3E}">
        <p14:creationId xmlns:p14="http://schemas.microsoft.com/office/powerpoint/2010/main" val="2820175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theme/theme1.xml><?xml version="1.0" encoding="utf-8"?>
<a:theme xmlns:a="http://schemas.openxmlformats.org/drawingml/2006/main" name="WSS Master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DBAppraise Master Template</Template>
  <TotalTime>88597</TotalTime>
  <Words>4439</Words>
  <Application>Microsoft Macintosh PowerPoint</Application>
  <PresentationFormat>Custom</PresentationFormat>
  <Paragraphs>435</Paragraphs>
  <Slides>49</Slides>
  <Notes>12</Notes>
  <HiddenSlides>2</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WSS Master Template</vt:lpstr>
      <vt:lpstr>PowerPoint Presentation</vt:lpstr>
      <vt:lpstr>Embedded Application Performance Instrumentation  aka: Rational Application Performance Investigation Details   Tom Bascom, White Star Software tom@wss.com</vt:lpstr>
      <vt:lpstr>A Few Words about the Speaker</vt:lpstr>
      <vt:lpstr>Agenda</vt:lpstr>
      <vt:lpstr>Why NOT just use ETIME() and MESSAGE???</vt:lpstr>
      <vt:lpstr>Why?</vt:lpstr>
      <vt:lpstr>The Profiler  </vt:lpstr>
      <vt:lpstr>The Profiler</vt:lpstr>
      <vt:lpstr>Unsupported Profiling Eye Candy</vt:lpstr>
      <vt:lpstr>New PDSOE Eye Candy</vt:lpstr>
      <vt:lpstr>Using the Profiler</vt:lpstr>
      <vt:lpstr>Minimal Embedded Usage</vt:lpstr>
      <vt:lpstr>PROFILER Attributes</vt:lpstr>
      <vt:lpstr>Other PROFILER Attributes</vt:lpstr>
      <vt:lpstr>PROFILER Methods</vt:lpstr>
      <vt:lpstr>Profiling an Entire Session</vt:lpstr>
      <vt:lpstr>Profiler Tooling</vt:lpstr>
      <vt:lpstr>Profiler Tooling</vt:lpstr>
      <vt:lpstr>Profiler Tooling</vt:lpstr>
      <vt:lpstr>Sample Profiling Output</vt:lpstr>
      <vt:lpstr>DEBUG Listing</vt:lpstr>
      <vt:lpstr>About Line Numbers</vt:lpstr>
      <vt:lpstr>PowerPoint Presentation</vt:lpstr>
      <vt:lpstr>Caveat!</vt:lpstr>
      <vt:lpstr>Caveat!</vt:lpstr>
      <vt:lpstr>User Table and Index Statistics  </vt:lpstr>
      <vt:lpstr>User Table and Index Statistics</vt:lpstr>
      <vt:lpstr>Enabling User Table and Index Statistics</vt:lpstr>
      <vt:lpstr>Gathering User Table &amp; Index Statistics</vt:lpstr>
      <vt:lpstr>Top 5 User Tables &amp; Indexes</vt:lpstr>
      <vt:lpstr>Caution</vt:lpstr>
      <vt:lpstr>Temp Table Statistics  </vt:lpstr>
      <vt:lpstr>Temp Table Statistics</vt:lpstr>
      <vt:lpstr>Progress.Database.TempTableInfo</vt:lpstr>
      <vt:lpstr>Aggregate Temp-Table Info</vt:lpstr>
      <vt:lpstr>Detailed Temp-Table Info</vt:lpstr>
      <vt:lpstr>Embedded Nonsense  </vt:lpstr>
      <vt:lpstr>Embedding Instrumentation</vt:lpstr>
      <vt:lpstr>Embedding in a “Headless” Process</vt:lpstr>
      <vt:lpstr>Embedding in a “Headless” Process</vt:lpstr>
      <vt:lpstr>Embedding in a “Headless” Process</vt:lpstr>
      <vt:lpstr>Resources!</vt:lpstr>
      <vt:lpstr>PowerPoint Presentation</vt:lpstr>
      <vt:lpstr>PowerPoint Presentation</vt:lpstr>
      <vt:lpstr>PowerPoint Presentation</vt:lpstr>
      <vt:lpstr>PowerPoint Presentation</vt:lpstr>
      <vt:lpstr>&lt;Escape&gt;-P  Profiler Tool</vt:lpstr>
      <vt:lpstr>Profiler Example A Calculation Bottleneck?</vt:lpstr>
      <vt:lpstr>Profiler Example A Calculation Bottleneck?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OpenEdge DBA Worst Practices</dc:title>
  <dc:creator>Tom Bascom</dc:creator>
  <cp:lastModifiedBy>Thomas Bascom</cp:lastModifiedBy>
  <cp:revision>735</cp:revision>
  <cp:lastPrinted>2016-06-21T00:59:27Z</cp:lastPrinted>
  <dcterms:created xsi:type="dcterms:W3CDTF">2009-05-28T13:01:27Z</dcterms:created>
  <dcterms:modified xsi:type="dcterms:W3CDTF">2017-06-06T13:13:54Z</dcterms:modified>
</cp:coreProperties>
</file>