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357" r:id="rId2"/>
    <p:sldId id="257" r:id="rId3"/>
    <p:sldId id="477" r:id="rId4"/>
    <p:sldId id="575" r:id="rId5"/>
    <p:sldId id="579" r:id="rId6"/>
    <p:sldId id="463" r:id="rId7"/>
    <p:sldId id="581" r:id="rId8"/>
    <p:sldId id="591" r:id="rId9"/>
    <p:sldId id="593" r:id="rId10"/>
    <p:sldId id="594" r:id="rId11"/>
    <p:sldId id="595" r:id="rId12"/>
    <p:sldId id="600" r:id="rId13"/>
    <p:sldId id="599" r:id="rId14"/>
    <p:sldId id="580" r:id="rId15"/>
    <p:sldId id="582" r:id="rId16"/>
    <p:sldId id="587" r:id="rId17"/>
    <p:sldId id="592" r:id="rId18"/>
    <p:sldId id="583" r:id="rId19"/>
    <p:sldId id="577" r:id="rId20"/>
    <p:sldId id="597" r:id="rId21"/>
    <p:sldId id="584" r:id="rId22"/>
    <p:sldId id="596" r:id="rId23"/>
    <p:sldId id="598" r:id="rId24"/>
    <p:sldId id="585" r:id="rId25"/>
    <p:sldId id="586" r:id="rId26"/>
    <p:sldId id="589" r:id="rId27"/>
    <p:sldId id="590" r:id="rId28"/>
    <p:sldId id="588" r:id="rId29"/>
    <p:sldId id="518" r:id="rId30"/>
    <p:sldId id="519" r:id="rId31"/>
    <p:sldId id="601" r:id="rId32"/>
    <p:sldId id="576" r:id="rId33"/>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4" autoAdjust="0"/>
    <p:restoredTop sz="80784" autoAdjust="0"/>
  </p:normalViewPr>
  <p:slideViewPr>
    <p:cSldViewPr>
      <p:cViewPr>
        <p:scale>
          <a:sx n="100" d="100"/>
          <a:sy n="100" d="100"/>
        </p:scale>
        <p:origin x="-152" y="208"/>
      </p:cViewPr>
      <p:guideLst>
        <p:guide orient="horz" pos="2160"/>
        <p:guide pos="384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6/4/17</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6/4/17</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 have been working with Progress since 1987</a:t>
            </a:r>
          </a:p>
          <a:p>
            <a:endParaRPr lang="en-US" dirty="0"/>
          </a:p>
          <a:p>
            <a:r>
              <a:rPr lang="en-US" dirty="0"/>
              <a:t>… and today I am both President of </a:t>
            </a:r>
            <a:r>
              <a:rPr lang="en-US" dirty="0" err="1"/>
              <a:t>DBAppraise</a:t>
            </a:r>
            <a:r>
              <a:rPr lang="en-US" dirty="0"/>
              <a:t>;</a:t>
            </a:r>
          </a:p>
          <a:p>
            <a:endParaRPr lang="en-US" dirty="0"/>
          </a:p>
          <a:p>
            <a:r>
              <a:rPr lang="en-US" dirty="0"/>
              <a:t>The remote database management service…</a:t>
            </a:r>
          </a:p>
          <a:p>
            <a:endParaRPr lang="en-US" dirty="0"/>
          </a:p>
          <a:p>
            <a:r>
              <a:rPr lang="en-US" dirty="0"/>
              <a:t>where we simplify the job of managing and monitoring the worlds best business applications;</a:t>
            </a:r>
          </a:p>
          <a:p>
            <a:endParaRPr lang="en-US" dirty="0"/>
          </a:p>
          <a:p>
            <a:r>
              <a:rPr lang="en-US" dirty="0"/>
              <a:t>and Vice President of White Star Software;</a:t>
            </a:r>
          </a:p>
          <a:p>
            <a:endParaRPr lang="en-US" dirty="0"/>
          </a:p>
          <a:p>
            <a:r>
              <a:rPr lang="en-US" dirty="0"/>
              <a:t>where we offer </a:t>
            </a:r>
            <a:r>
              <a:rPr lang="en-US" b="1" dirty="0"/>
              <a:t>expert</a:t>
            </a:r>
            <a:r>
              <a:rPr lang="en-US" dirty="0"/>
              <a:t> consulting services covering all aspects of Progress and </a:t>
            </a:r>
            <a:r>
              <a:rPr lang="en-US" dirty="0" err="1"/>
              <a:t>OpenEdge</a:t>
            </a:r>
            <a:r>
              <a:rPr lang="en-US" dirty="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2</a:t>
            </a:fld>
            <a:endParaRPr lang="en-US" dirty="0"/>
          </a:p>
        </p:txBody>
      </p:sp>
    </p:spTree>
    <p:extLst>
      <p:ext uri="{BB962C8B-B14F-4D97-AF65-F5344CB8AC3E}">
        <p14:creationId xmlns:p14="http://schemas.microsoft.com/office/powerpoint/2010/main" val="211639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night</a:t>
            </a:r>
            <a:r>
              <a:rPr lang="is-IS" dirty="0" smtClean="0"/>
              <a:t>…</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5</a:t>
            </a:fld>
            <a:endParaRPr lang="en-US" dirty="0"/>
          </a:p>
        </p:txBody>
      </p:sp>
    </p:spTree>
    <p:extLst>
      <p:ext uri="{BB962C8B-B14F-4D97-AF65-F5344CB8AC3E}">
        <p14:creationId xmlns:p14="http://schemas.microsoft.com/office/powerpoint/2010/main" val="16349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only advice from Progress is that no user objects (tables, indexes or large objects) should be assigned to the schema area.  Yet, by default, the only area available is the schema area and, by default, the schema area is the area that newly created objects are assigned to.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a result, nearly all new applications, conversions, upgrades and migrations leave the user objects in the schema area.  All of the advanced features of the </a:t>
            </a:r>
            <a:r>
              <a:rPr lang="en-US" sz="1200" kern="1200" dirty="0" err="1" smtClean="0">
                <a:solidFill>
                  <a:schemeClr val="tx1"/>
                </a:solidFill>
                <a:latin typeface="+mn-lt"/>
                <a:ea typeface="+mn-ea"/>
                <a:cs typeface="+mn-cs"/>
              </a:rPr>
              <a:t>OpenEdge</a:t>
            </a:r>
            <a:r>
              <a:rPr lang="en-US" sz="1200" kern="1200" dirty="0" smtClean="0">
                <a:solidFill>
                  <a:schemeClr val="tx1"/>
                </a:solidFill>
                <a:latin typeface="+mn-lt"/>
                <a:ea typeface="+mn-ea"/>
                <a:cs typeface="+mn-cs"/>
              </a:rPr>
              <a:t> database rely upon type 2 storage areas.  The schema area is always a type 1 area and objects in the schema area are, therefore, unable to participate in these advanced features.</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1169846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Currently application partners and other developers have no guidance to help them determine an appropriate set of storage areas for their applications.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 explicit set of recommended minimum storage areas will help partners and developers to easily assign their storage objects to appropriate storage areas.  This, in turn, will position their applications to be able to immediately leverage advanced features of the database without painful post-deployment maintenance (such as dumping and re-loading).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side effect is that revenue opportunities for Progress and partners will thus be more easily realized because a</a:t>
            </a:r>
            <a:r>
              <a:rPr lang="en-US" sz="1200" kern="1200" baseline="0" dirty="0" smtClean="0">
                <a:solidFill>
                  <a:schemeClr val="tx1"/>
                </a:solidFill>
                <a:latin typeface="+mn-lt"/>
                <a:ea typeface="+mn-ea"/>
                <a:cs typeface="+mn-cs"/>
              </a:rPr>
              <a:t> barrier to adoption has been removed</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134836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Currently application partners and other developers have no guidance to help them determine an appropriate set of storage areas for their applications.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 explicit set of recommended minimum storage areas will help partners and developers to easily assign their storage objects to appropriate storage areas.  This, in turn, will position their applications to be able to immediately leverage advanced features of the database without painful post-deployment maintenance (such as dumping and re-loading).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side effect is that revenue opportunities for Progress and partners will thus be more easily realized because a</a:t>
            </a:r>
            <a:r>
              <a:rPr lang="en-US" sz="1200" kern="1200" baseline="0" dirty="0" smtClean="0">
                <a:solidFill>
                  <a:schemeClr val="tx1"/>
                </a:solidFill>
                <a:latin typeface="+mn-lt"/>
                <a:ea typeface="+mn-ea"/>
                <a:cs typeface="+mn-cs"/>
              </a:rPr>
              <a:t> barrier to adoption has been removed</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13</a:t>
            </a:fld>
            <a:endParaRPr lang="en-US" dirty="0"/>
          </a:p>
        </p:txBody>
      </p:sp>
    </p:spTree>
    <p:extLst>
      <p:ext uri="{BB962C8B-B14F-4D97-AF65-F5344CB8AC3E}">
        <p14:creationId xmlns:p14="http://schemas.microsoft.com/office/powerpoint/2010/main" val="1348363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14</a:t>
            </a:fld>
            <a:endParaRPr lang="en-US" dirty="0"/>
          </a:p>
        </p:txBody>
      </p:sp>
    </p:spTree>
    <p:extLst>
      <p:ext uri="{BB962C8B-B14F-4D97-AF65-F5344CB8AC3E}">
        <p14:creationId xmlns:p14="http://schemas.microsoft.com/office/powerpoint/2010/main" val="4117893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15</a:t>
            </a:fld>
            <a:endParaRPr lang="en-US" dirty="0"/>
          </a:p>
        </p:txBody>
      </p:sp>
    </p:spTree>
    <p:extLst>
      <p:ext uri="{BB962C8B-B14F-4D97-AF65-F5344CB8AC3E}">
        <p14:creationId xmlns:p14="http://schemas.microsoft.com/office/powerpoint/2010/main" val="591941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17</a:t>
            </a:fld>
            <a:endParaRPr lang="en-US" dirty="0"/>
          </a:p>
        </p:txBody>
      </p:sp>
    </p:spTree>
    <p:extLst>
      <p:ext uri="{BB962C8B-B14F-4D97-AF65-F5344CB8AC3E}">
        <p14:creationId xmlns:p14="http://schemas.microsoft.com/office/powerpoint/2010/main" val="591941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knowledgebase.progress.com</a:t>
            </a:r>
            <a:r>
              <a:rPr lang="en-US" dirty="0" smtClean="0"/>
              <a:t>/articles/Article/000030594</a:t>
            </a:r>
          </a:p>
          <a:p>
            <a:endParaRPr lang="en-US" dirty="0" smtClean="0"/>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&lt;n&gt;: the number of concurrent threads used to scan table data associated with the indexes being rebuilt. When specified, -</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invokes a multi-threaded data scan that spawns &lt;n&gt; threads for the data scan phase. The data being scanned, must meet all of the following criteria for a multi-threaded data scan to occur: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The data area being scanned must be a Type II area</a:t>
            </a:r>
          </a:p>
          <a:p>
            <a:r>
              <a:rPr lang="en-US" sz="1200" kern="1200" dirty="0" smtClean="0">
                <a:solidFill>
                  <a:schemeClr val="tx1"/>
                </a:solidFill>
                <a:latin typeface="+mn-lt"/>
                <a:ea typeface="+mn-ea"/>
                <a:cs typeface="+mn-cs"/>
              </a:rPr>
              <a:t>- No index within the data area being scanned is also being rebuilt   </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No index associated with the data area being scanned is a word index</a:t>
            </a:r>
          </a:p>
          <a:p>
            <a:r>
              <a:rPr lang="en-US" sz="1200" kern="1200" dirty="0" smtClean="0">
                <a:solidFill>
                  <a:schemeClr val="tx1"/>
                </a:solidFill>
                <a:latin typeface="+mn-lt"/>
                <a:ea typeface="+mn-ea"/>
                <a:cs typeface="+mn-cs"/>
              </a:rPr>
              <a:t>- Index rebuild must be run with the "sort" option, that is answering "y" when asked if you have enough room for sorting.</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any requirement is not met, the data scan is performed using the original single threaded mechanism. If not specified, the –</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value defaults to 0, also indicating the original single threaded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mechanism.</a:t>
            </a:r>
          </a:p>
          <a:p>
            <a:endParaRPr lang="en-US" dirty="0" smtClean="0"/>
          </a:p>
        </p:txBody>
      </p:sp>
      <p:sp>
        <p:nvSpPr>
          <p:cNvPr id="4" name="Slide Number Placeholder 3"/>
          <p:cNvSpPr>
            <a:spLocks noGrp="1"/>
          </p:cNvSpPr>
          <p:nvPr>
            <p:ph type="sldNum" sz="quarter" idx="10"/>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818701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knowledgebase.progress.com</a:t>
            </a:r>
            <a:r>
              <a:rPr lang="en-US" dirty="0" smtClean="0"/>
              <a:t>/articles/Article/000030594</a:t>
            </a:r>
          </a:p>
          <a:p>
            <a:endParaRPr lang="en-US" dirty="0" smtClean="0"/>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&lt;n&gt;: the number of concurrent threads used to scan table data associated with the indexes being rebuilt. When specified, -</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invokes a multi-threaded data scan that spawns &lt;n&gt; threads for the data scan phase. The data being scanned, must meet all of the following criteria for a multi-threaded data scan to occur: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The data area being scanned must be a Type II area</a:t>
            </a:r>
          </a:p>
          <a:p>
            <a:r>
              <a:rPr lang="en-US" sz="1200" kern="1200" dirty="0" smtClean="0">
                <a:solidFill>
                  <a:schemeClr val="tx1"/>
                </a:solidFill>
                <a:latin typeface="+mn-lt"/>
                <a:ea typeface="+mn-ea"/>
                <a:cs typeface="+mn-cs"/>
              </a:rPr>
              <a:t>- No index within the data area being scanned is also being rebuilt   </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No index associated with the data area being scanned is a word index</a:t>
            </a:r>
          </a:p>
          <a:p>
            <a:r>
              <a:rPr lang="en-US" sz="1200" kern="1200" dirty="0" smtClean="0">
                <a:solidFill>
                  <a:schemeClr val="tx1"/>
                </a:solidFill>
                <a:latin typeface="+mn-lt"/>
                <a:ea typeface="+mn-ea"/>
                <a:cs typeface="+mn-cs"/>
              </a:rPr>
              <a:t>- Index rebuild must be run with the "sort" option, that is answering "y" when asked if you have enough room for sorting.</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any requirement is not met, the data scan is performed using the original single threaded mechanism. If not specified, the –</a:t>
            </a:r>
            <a:r>
              <a:rPr lang="en-US" sz="1200" kern="1200" dirty="0" err="1" smtClean="0">
                <a:solidFill>
                  <a:schemeClr val="tx1"/>
                </a:solidFill>
                <a:latin typeface="+mn-lt"/>
                <a:ea typeface="+mn-ea"/>
                <a:cs typeface="+mn-cs"/>
              </a:rPr>
              <a:t>datascanthreads</a:t>
            </a:r>
            <a:r>
              <a:rPr lang="en-US" sz="1200" kern="1200" dirty="0" smtClean="0">
                <a:solidFill>
                  <a:schemeClr val="tx1"/>
                </a:solidFill>
                <a:latin typeface="+mn-lt"/>
                <a:ea typeface="+mn-ea"/>
                <a:cs typeface="+mn-cs"/>
              </a:rPr>
              <a:t> value defaults to 0, also indicating the original single threaded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mechanism.</a:t>
            </a:r>
          </a:p>
          <a:p>
            <a:endParaRPr lang="en-US" dirty="0" smtClean="0"/>
          </a:p>
        </p:txBody>
      </p:sp>
      <p:sp>
        <p:nvSpPr>
          <p:cNvPr id="4" name="Slide Number Placeholder 3"/>
          <p:cNvSpPr>
            <a:spLocks noGrp="1"/>
          </p:cNvSpPr>
          <p:nvPr>
            <p:ph type="sldNum" sz="quarter" idx="10"/>
          </p:nvPr>
        </p:nvSpPr>
        <p:spPr/>
        <p:txBody>
          <a:bodyPr/>
          <a:lstStyle/>
          <a:p>
            <a:fld id="{0246C732-F687-4D21-B311-47CCDE8F8EA1}" type="slidenum">
              <a:rPr lang="en-US" smtClean="0"/>
              <a:pPr/>
              <a:t>23</a:t>
            </a:fld>
            <a:endParaRPr lang="en-US" dirty="0"/>
          </a:p>
        </p:txBody>
      </p:sp>
    </p:spTree>
    <p:extLst>
      <p:ext uri="{BB962C8B-B14F-4D97-AF65-F5344CB8AC3E}">
        <p14:creationId xmlns:p14="http://schemas.microsoft.com/office/powerpoint/2010/main" val="818701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Advantage to RPB = 1 is with</a:t>
            </a:r>
            <a:r>
              <a:rPr lang="en-US" baseline="0" dirty="0" smtClean="0"/>
              <a:t> growing LOBS</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25</a:t>
            </a:fld>
            <a:endParaRPr lang="en-US" dirty="0"/>
          </a:p>
        </p:txBody>
      </p:sp>
    </p:spTree>
    <p:extLst>
      <p:ext uri="{BB962C8B-B14F-4D97-AF65-F5344CB8AC3E}">
        <p14:creationId xmlns:p14="http://schemas.microsoft.com/office/powerpoint/2010/main" val="774226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29</a:t>
            </a:fld>
            <a:endParaRPr lang="en-US" dirty="0"/>
          </a:p>
        </p:txBody>
      </p:sp>
    </p:spTree>
    <p:extLst>
      <p:ext uri="{BB962C8B-B14F-4D97-AF65-F5344CB8AC3E}">
        <p14:creationId xmlns:p14="http://schemas.microsoft.com/office/powerpoint/2010/main" val="517839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30</a:t>
            </a:fld>
            <a:endParaRPr lang="en-US" dirty="0"/>
          </a:p>
        </p:txBody>
      </p:sp>
    </p:spTree>
    <p:extLst>
      <p:ext uri="{BB962C8B-B14F-4D97-AF65-F5344CB8AC3E}">
        <p14:creationId xmlns:p14="http://schemas.microsoft.com/office/powerpoint/2010/main" val="1722621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1"/>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 Id="rId8"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600201"/>
            <a:ext cx="1173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28600" y="6374706"/>
            <a:ext cx="2286000" cy="328414"/>
          </a:xfrm>
          <a:prstGeom prst="rect">
            <a:avLst/>
          </a:prstGeom>
        </p:spPr>
      </p:pic>
      <p:pic>
        <p:nvPicPr>
          <p:cNvPr id="10" name="Picture 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087100" y="259459"/>
            <a:ext cx="990600" cy="9906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hyperlink" Target="http://dbappraise.com/protop.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community.progress.com/products/directions/common_component/f/20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knowledgebase.progress.com/articles/Article/P81745" TargetMode="External"/><Relationship Id="rId4" Type="http://schemas.openxmlformats.org/officeDocument/2006/relationships/hyperlink" Target="http://knowledgebase.progress.com/articles/Article/P88663"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www.etsi.org/standards/why-we-need-standards" TargetMode="External"/><Relationship Id="rId4" Type="http://schemas.openxmlformats.org/officeDocument/2006/relationships/hyperlink" Target="http://www.bsigroup.com/en-GB/standards/benefits-of-using-standards/" TargetMode="External"/><Relationship Id="rId1" Type="http://schemas.openxmlformats.org/officeDocument/2006/relationships/slideLayout" Target="../slideLayouts/slideLayout2.xml"/><Relationship Id="rId2" Type="http://schemas.openxmlformats.org/officeDocument/2006/relationships/hyperlink" Target="http://standardsinsight.com/ieee_company_detail/what-are-standards-why-are-they-importa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920616" y="1371600"/>
            <a:ext cx="4271383" cy="5486400"/>
          </a:xfrm>
          <a:prstGeom prst="rect">
            <a:avLst/>
          </a:prstGeom>
        </p:spPr>
      </p:pic>
      <p:sp>
        <p:nvSpPr>
          <p:cNvPr id="2" name="Title 1"/>
          <p:cNvSpPr>
            <a:spLocks noGrp="1"/>
          </p:cNvSpPr>
          <p:nvPr>
            <p:ph type="ctrTitle"/>
          </p:nvPr>
        </p:nvSpPr>
        <p:spPr>
          <a:xfrm>
            <a:off x="533400" y="381000"/>
            <a:ext cx="6324600" cy="1905000"/>
          </a:xfrm>
        </p:spPr>
        <p:txBody>
          <a:bodyPr>
            <a:noAutofit/>
          </a:bodyPr>
          <a:lstStyle/>
          <a:p>
            <a:r>
              <a:rPr lang="en-US" sz="5400" dirty="0" err="1"/>
              <a:t>OpenEdge</a:t>
            </a:r>
            <a:r>
              <a:rPr lang="en-US" sz="5400" dirty="0"/>
              <a:t> Standard Storage </a:t>
            </a:r>
            <a:r>
              <a:rPr lang="en-US" sz="5400" dirty="0" smtClean="0"/>
              <a:t>Areas</a:t>
            </a:r>
            <a:endParaRPr lang="en-US" sz="5400" b="1" dirty="0">
              <a:solidFill>
                <a:schemeClr val="accent1"/>
              </a:solidFill>
            </a:endParaRPr>
          </a:p>
        </p:txBody>
      </p:sp>
      <p:sp>
        <p:nvSpPr>
          <p:cNvPr id="6" name="TextBox 5"/>
          <p:cNvSpPr txBox="1"/>
          <p:nvPr/>
        </p:nvSpPr>
        <p:spPr>
          <a:xfrm>
            <a:off x="1143000" y="2858631"/>
            <a:ext cx="7010400" cy="2246769"/>
          </a:xfrm>
          <a:prstGeom prst="rect">
            <a:avLst/>
          </a:prstGeom>
          <a:noFill/>
        </p:spPr>
        <p:txBody>
          <a:bodyPr wrap="square" rtlCol="0">
            <a:spAutoFit/>
          </a:bodyPr>
          <a:lstStyle/>
          <a:p>
            <a:r>
              <a:rPr lang="en-US" sz="2800" dirty="0" smtClean="0"/>
              <a:t>Standards are like toothbrushes – everybody agrees you should have  one, but no one wants to use yours.</a:t>
            </a:r>
          </a:p>
          <a:p>
            <a:endParaRPr lang="en-US" sz="2800" dirty="0"/>
          </a:p>
          <a:p>
            <a:r>
              <a:rPr lang="en-US" sz="2800" dirty="0" smtClean="0"/>
              <a:t>-- unknown</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10744200" cy="1143000"/>
          </a:xfrm>
          <a:ln>
            <a:noFill/>
          </a:ln>
        </p:spPr>
        <p:txBody>
          <a:bodyPr/>
          <a:lstStyle/>
          <a:p>
            <a:pPr eaLnBrk="1" hangingPunct="1">
              <a:defRPr/>
            </a:pPr>
            <a:r>
              <a:rPr lang="en-US" dirty="0" smtClean="0"/>
              <a:t>A Few Words about the Speaker</a:t>
            </a:r>
          </a:p>
        </p:txBody>
      </p:sp>
      <p:sp>
        <p:nvSpPr>
          <p:cNvPr id="13315" name="Content Placeholder 2"/>
          <p:cNvSpPr>
            <a:spLocks noGrp="1"/>
          </p:cNvSpPr>
          <p:nvPr>
            <p:ph idx="1"/>
          </p:nvPr>
        </p:nvSpPr>
        <p:spPr>
          <a:xfrm>
            <a:off x="228600" y="1676400"/>
            <a:ext cx="11734800" cy="4724400"/>
          </a:xfrm>
        </p:spPr>
        <p:txBody>
          <a:bodyPr>
            <a:normAutofit lnSpcReduction="10000"/>
          </a:bodyPr>
          <a:lstStyle/>
          <a:p>
            <a:pPr>
              <a:defRPr/>
            </a:pPr>
            <a:r>
              <a:rPr lang="en-US" sz="3600" dirty="0"/>
              <a:t>Tom </a:t>
            </a:r>
            <a:r>
              <a:rPr lang="en-US" sz="3600" dirty="0" err="1"/>
              <a:t>Bascom</a:t>
            </a:r>
            <a:r>
              <a:rPr lang="en-US" sz="3600" dirty="0"/>
              <a:t>; Progress user &amp; roaming DBA since 1987</a:t>
            </a:r>
          </a:p>
          <a:p>
            <a:pPr eaLnBrk="1" hangingPunct="1">
              <a:defRPr/>
            </a:pPr>
            <a:r>
              <a:rPr lang="en-US" sz="3600" dirty="0"/>
              <a:t>Partner, White Star Software, LLC</a:t>
            </a:r>
          </a:p>
          <a:p>
            <a:pPr lvl="1">
              <a:defRPr/>
            </a:pPr>
            <a:r>
              <a:rPr lang="en-US" dirty="0" smtClean="0"/>
              <a:t>Expert consulting services related to all aspects of Progress and OpenEdge.</a:t>
            </a:r>
          </a:p>
          <a:p>
            <a:pPr lvl="1">
              <a:defRPr/>
            </a:pPr>
            <a:r>
              <a:rPr lang="en-US" b="1" dirty="0" smtClean="0">
                <a:solidFill>
                  <a:schemeClr val="accent5"/>
                </a:solidFill>
              </a:rPr>
              <a:t>tom@wss.com </a:t>
            </a:r>
          </a:p>
          <a:p>
            <a:pPr>
              <a:defRPr/>
            </a:pPr>
            <a:r>
              <a:rPr lang="en-US" sz="3600" dirty="0"/>
              <a:t>Partner, </a:t>
            </a:r>
            <a:r>
              <a:rPr lang="en-US" sz="3600" dirty="0" err="1"/>
              <a:t>DBAppraise</a:t>
            </a:r>
            <a:r>
              <a:rPr lang="en-US" sz="3600" dirty="0"/>
              <a:t>, LLC</a:t>
            </a:r>
          </a:p>
          <a:p>
            <a:pPr lvl="1">
              <a:defRPr/>
            </a:pPr>
            <a:r>
              <a:rPr lang="en-US" dirty="0"/>
              <a:t>Remote database management service for </a:t>
            </a:r>
            <a:r>
              <a:rPr lang="en-US" dirty="0" err="1"/>
              <a:t>OpenEdge</a:t>
            </a:r>
            <a:r>
              <a:rPr lang="en-US" dirty="0"/>
              <a:t>.</a:t>
            </a:r>
          </a:p>
          <a:p>
            <a:pPr lvl="1">
              <a:defRPr/>
            </a:pPr>
            <a:r>
              <a:rPr lang="en-US" dirty="0"/>
              <a:t>Simplifying the job of managing and monitoring the world’s best business applications.</a:t>
            </a:r>
          </a:p>
          <a:p>
            <a:pPr lvl="1">
              <a:defRPr/>
            </a:pPr>
            <a:r>
              <a:rPr lang="en-US" b="1" dirty="0">
                <a:solidFill>
                  <a:schemeClr val="accent6">
                    <a:lumMod val="75000"/>
                  </a:schemeClr>
                </a:solidFill>
              </a:rPr>
              <a:t>tom@dbappraise.com</a:t>
            </a:r>
            <a:endParaRPr lang="en-US" dirty="0"/>
          </a:p>
          <a:p>
            <a:pPr>
              <a:defRPr/>
            </a:pPr>
            <a:endParaRPr lang="en-US" b="1" dirty="0" smtClean="0">
              <a:solidFill>
                <a:schemeClr val="accent6">
                  <a:lumMod val="75000"/>
                </a:schemeClr>
              </a:solidFill>
            </a:endParaRPr>
          </a:p>
        </p:txBody>
      </p:sp>
      <p:sp>
        <p:nvSpPr>
          <p:cNvPr id="4" name="Slide Number Placeholder 3"/>
          <p:cNvSpPr>
            <a:spLocks noGrp="1"/>
          </p:cNvSpPr>
          <p:nvPr>
            <p:ph type="sldNum" sz="quarter" idx="4294967295"/>
          </p:nvPr>
        </p:nvSpPr>
        <p:spPr>
          <a:xfrm>
            <a:off x="10972800" y="6356351"/>
            <a:ext cx="609600" cy="365125"/>
          </a:xfrm>
          <a:prstGeom prst="rect">
            <a:avLst/>
          </a:prstGeom>
        </p:spPr>
        <p:txBody>
          <a:bodyPr/>
          <a:lstStyle/>
          <a:p>
            <a:fld id="{5657C8AD-9CD5-4FD6-B96A-EC63C8DD4688}" type="slidenum">
              <a:rPr lang="en-US" smtClean="0"/>
              <a:pPr/>
              <a:t>2</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body" idx="1"/>
          </p:nvPr>
        </p:nvSpPr>
        <p:spPr/>
        <p:txBody>
          <a:bodyPr>
            <a:normAutofit/>
          </a:bodyPr>
          <a:lstStyle/>
          <a:p>
            <a:pPr eaLnBrk="1" hangingPunct="1"/>
            <a:endParaRPr lang="en-US" sz="1600" dirty="0"/>
          </a:p>
          <a:p>
            <a:pPr eaLnBrk="1" hangingPunct="1"/>
            <a:r>
              <a:rPr lang="en-US" dirty="0" smtClean="0"/>
              <a:t>The oldest and most respected independent </a:t>
            </a:r>
            <a:r>
              <a:rPr lang="en-US" dirty="0" err="1" smtClean="0"/>
              <a:t>OpenEdge</a:t>
            </a:r>
            <a:r>
              <a:rPr lang="en-US" dirty="0" smtClean="0"/>
              <a:t> DBA consulting firm in the world!</a:t>
            </a:r>
            <a:br>
              <a:rPr lang="en-US" dirty="0" smtClean="0"/>
            </a:br>
            <a:endParaRPr lang="en-US" sz="1600" dirty="0"/>
          </a:p>
          <a:p>
            <a:pPr eaLnBrk="1" hangingPunct="1"/>
            <a:r>
              <a:rPr lang="en-US" dirty="0" smtClean="0"/>
              <a:t>The </a:t>
            </a:r>
            <a:r>
              <a:rPr lang="en-US" dirty="0" smtClean="0"/>
              <a:t>world’s top independent </a:t>
            </a:r>
            <a:r>
              <a:rPr lang="en-US" dirty="0" err="1" smtClean="0"/>
              <a:t>OpenEdge</a:t>
            </a:r>
            <a:r>
              <a:rPr lang="en-US" dirty="0" smtClean="0"/>
              <a:t> DBAs!</a:t>
            </a:r>
            <a:br>
              <a:rPr lang="en-US" dirty="0" smtClean="0"/>
            </a:br>
            <a:endParaRPr lang="en-US" sz="1600" dirty="0"/>
          </a:p>
          <a:p>
            <a:pPr eaLnBrk="1" hangingPunct="1"/>
            <a:r>
              <a:rPr lang="en-US" dirty="0" smtClean="0"/>
              <a:t>Author of ProTop, the #1 FREE OpenEdge Database Monitoring Tool:</a:t>
            </a:r>
          </a:p>
          <a:p>
            <a:pPr marL="1371600" lvl="3" indent="0">
              <a:buNone/>
            </a:pPr>
            <a:r>
              <a:rPr lang="en-US" sz="2800" dirty="0">
                <a:hlinkClick r:id="rId2"/>
              </a:rPr>
              <a:t>http://dbappraise.com/protop.html</a:t>
            </a:r>
            <a:r>
              <a:rPr lang="en-US" dirty="0" smtClean="0"/>
              <a:t> </a:t>
            </a:r>
          </a:p>
          <a:p>
            <a:endParaRPr lang="en-US" dirty="0" smtClean="0"/>
          </a:p>
          <a:p>
            <a:pPr eaLnBrk="1" hangingPunct="1">
              <a:buFont typeface="Wingdings" pitchFamily="2" charset="2"/>
              <a:buNone/>
            </a:pPr>
            <a:endParaRPr lang="en-US" dirty="0" smtClean="0"/>
          </a:p>
        </p:txBody>
      </p:sp>
      <p:sp>
        <p:nvSpPr>
          <p:cNvPr id="5124" name="Rectangle 3"/>
          <p:cNvSpPr>
            <a:spLocks noGrp="1" noChangeArrowheads="1"/>
          </p:cNvSpPr>
          <p:nvPr>
            <p:ph type="title"/>
          </p:nvPr>
        </p:nvSpPr>
        <p:spPr>
          <a:xfrm>
            <a:off x="228600" y="330004"/>
            <a:ext cx="10373544" cy="965397"/>
          </a:xfrm>
        </p:spPr>
        <p:txBody>
          <a:bodyPr>
            <a:normAutofit/>
          </a:bodyPr>
          <a:lstStyle/>
          <a:p>
            <a:pPr eaLnBrk="1" hangingPunct="1"/>
            <a:r>
              <a:rPr lang="en-US" dirty="0" smtClean="0"/>
              <a:t>Who is White Star Software?</a:t>
            </a:r>
          </a:p>
        </p:txBody>
      </p:sp>
      <p:pic>
        <p:nvPicPr>
          <p:cNvPr id="2" name="Picture 1" descr="PROTOP logo_R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5867401"/>
            <a:ext cx="2819400" cy="667709"/>
          </a:xfrm>
          <a:prstGeom prst="rect">
            <a:avLst/>
          </a:prstGeom>
        </p:spPr>
      </p:pic>
      <p:pic>
        <p:nvPicPr>
          <p:cNvPr id="3" name="Picture 2" descr="favicon-192x192.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0" y="3505200"/>
            <a:ext cx="585216" cy="585216"/>
          </a:xfrm>
          <a:prstGeom prst="rect">
            <a:avLst/>
          </a:prstGeom>
        </p:spPr>
      </p:pic>
    </p:spTree>
    <p:extLst>
      <p:ext uri="{BB962C8B-B14F-4D97-AF65-F5344CB8AC3E}">
        <p14:creationId xmlns:p14="http://schemas.microsoft.com/office/powerpoint/2010/main" val="1359333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a:t>
            </a:r>
            <a:endParaRPr lang="en-US" dirty="0"/>
          </a:p>
        </p:txBody>
      </p:sp>
      <p:sp>
        <p:nvSpPr>
          <p:cNvPr id="5" name="Rectangle 4"/>
          <p:cNvSpPr/>
          <p:nvPr/>
        </p:nvSpPr>
        <p:spPr>
          <a:xfrm>
            <a:off x="4191000" y="5467537"/>
            <a:ext cx="4712548" cy="338554"/>
          </a:xfrm>
          <a:prstGeom prst="rect">
            <a:avLst/>
          </a:prstGeom>
        </p:spPr>
        <p:txBody>
          <a:bodyPr wrap="none">
            <a:spAutoFit/>
          </a:bodyPr>
          <a:lstStyle/>
          <a:p>
            <a:r>
              <a:rPr lang="en-US" sz="1600" dirty="0" smtClean="0"/>
              <a:t>ISO Standard “Standards” Comic  http</a:t>
            </a:r>
            <a:r>
              <a:rPr lang="en-US" sz="1600" dirty="0"/>
              <a:t>:/</a:t>
            </a:r>
            <a:r>
              <a:rPr lang="en-US" sz="1600" dirty="0" smtClean="0"/>
              <a:t>/</a:t>
            </a:r>
            <a:r>
              <a:rPr lang="en-US" sz="1600" dirty="0" err="1" smtClean="0"/>
              <a:t>xkcd.com</a:t>
            </a:r>
            <a:r>
              <a:rPr lang="en-US" sz="1600" dirty="0" smtClean="0"/>
              <a:t>/927</a:t>
            </a:r>
            <a:endParaRPr lang="en-US" sz="1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809937"/>
            <a:ext cx="6327562" cy="3581400"/>
          </a:xfrm>
          <a:prstGeom prst="rect">
            <a:avLst/>
          </a:prstGeom>
        </p:spPr>
      </p:pic>
      <p:pic>
        <p:nvPicPr>
          <p:cNvPr id="6" name="Picture 5"/>
          <p:cNvPicPr>
            <a:picLocks noChangeAspect="1"/>
          </p:cNvPicPr>
          <p:nvPr/>
        </p:nvPicPr>
        <p:blipFill>
          <a:blip r:embed="rId3"/>
          <a:stretch>
            <a:fillRect/>
          </a:stretch>
        </p:blipFill>
        <p:spPr>
          <a:xfrm>
            <a:off x="2438400" y="5391338"/>
            <a:ext cx="1752600" cy="780862"/>
          </a:xfrm>
          <a:prstGeom prst="rect">
            <a:avLst/>
          </a:prstGeom>
        </p:spPr>
      </p:pic>
    </p:spTree>
    <p:extLst>
      <p:ext uri="{BB962C8B-B14F-4D97-AF65-F5344CB8AC3E}">
        <p14:creationId xmlns:p14="http://schemas.microsoft.com/office/powerpoint/2010/main" val="15926822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CCS</a:t>
            </a:r>
            <a:endParaRPr lang="en-US" dirty="0"/>
          </a:p>
        </p:txBody>
      </p:sp>
      <p:sp>
        <p:nvSpPr>
          <p:cNvPr id="3" name="Content Placeholder 2"/>
          <p:cNvSpPr>
            <a:spLocks noGrp="1"/>
          </p:cNvSpPr>
          <p:nvPr>
            <p:ph idx="1"/>
          </p:nvPr>
        </p:nvSpPr>
        <p:spPr/>
        <p:txBody>
          <a:bodyPr/>
          <a:lstStyle/>
          <a:p>
            <a:r>
              <a:rPr lang="en-US" dirty="0" smtClean="0"/>
              <a:t>Common </a:t>
            </a:r>
            <a:r>
              <a:rPr lang="en-US" dirty="0"/>
              <a:t>Component </a:t>
            </a:r>
            <a:r>
              <a:rPr lang="en-US" dirty="0" smtClean="0"/>
              <a:t>Specification:</a:t>
            </a:r>
            <a:endParaRPr lang="en-US" dirty="0" smtClean="0"/>
          </a:p>
          <a:p>
            <a:pPr marL="800100" lvl="2" indent="0">
              <a:buNone/>
            </a:pPr>
            <a:r>
              <a:rPr lang="en-US" dirty="0" smtClean="0">
                <a:hlinkClick r:id="rId3"/>
              </a:rPr>
              <a:t/>
            </a:r>
            <a:br>
              <a:rPr lang="en-US" dirty="0" smtClean="0">
                <a:hlinkClick r:id="rId3"/>
              </a:rPr>
            </a:br>
            <a:r>
              <a:rPr lang="en-US" dirty="0" smtClean="0">
                <a:hlinkClick r:id="rId3"/>
              </a:rPr>
              <a:t>https</a:t>
            </a:r>
            <a:r>
              <a:rPr lang="en-US" dirty="0">
                <a:hlinkClick r:id="rId3"/>
              </a:rPr>
              <a:t>://community.progress.com/products/directions/common_component/f/</a:t>
            </a:r>
            <a:r>
              <a:rPr lang="en-US" dirty="0" smtClean="0">
                <a:hlinkClick r:id="rId3"/>
              </a:rPr>
              <a:t>208</a:t>
            </a:r>
            <a:endParaRPr lang="en-US" dirty="0" smtClean="0"/>
          </a:p>
          <a:p>
            <a:endParaRPr lang="en-US" dirty="0"/>
          </a:p>
          <a:p>
            <a:r>
              <a:rPr lang="en-US" dirty="0" smtClean="0"/>
              <a:t>Key Point:  These are </a:t>
            </a:r>
            <a:r>
              <a:rPr lang="en-US" b="1" dirty="0" smtClean="0">
                <a:solidFill>
                  <a:srgbClr val="18722D"/>
                </a:solidFill>
              </a:rPr>
              <a:t>community</a:t>
            </a:r>
            <a:r>
              <a:rPr lang="en-US" dirty="0" smtClean="0"/>
              <a:t> driven efforts!  Progress </a:t>
            </a:r>
            <a:r>
              <a:rPr lang="en-US" i="1" dirty="0" smtClean="0">
                <a:solidFill>
                  <a:schemeClr val="accent4"/>
                </a:solidFill>
              </a:rPr>
              <a:t>participates</a:t>
            </a:r>
            <a:r>
              <a:rPr lang="en-US" dirty="0" smtClean="0"/>
              <a:t> and </a:t>
            </a:r>
            <a:r>
              <a:rPr lang="en-US" i="1" dirty="0" smtClean="0">
                <a:solidFill>
                  <a:srgbClr val="8064A2"/>
                </a:solidFill>
              </a:rPr>
              <a:t>supports</a:t>
            </a:r>
            <a:r>
              <a:rPr lang="en-US" dirty="0" smtClean="0"/>
              <a:t> but does not </a:t>
            </a:r>
            <a:r>
              <a:rPr lang="en-US" i="1" dirty="0" smtClean="0">
                <a:solidFill>
                  <a:srgbClr val="8064A2"/>
                </a:solidFill>
              </a:rPr>
              <a:t>dictate</a:t>
            </a:r>
            <a:r>
              <a:rPr lang="en-US" dirty="0" smtClean="0"/>
              <a:t>.</a:t>
            </a:r>
            <a:endParaRPr lang="is-IS" dirty="0" smtClean="0"/>
          </a:p>
          <a:p>
            <a:endParaRPr lang="en-US" dirty="0"/>
          </a:p>
        </p:txBody>
      </p:sp>
    </p:spTree>
    <p:extLst>
      <p:ext uri="{BB962C8B-B14F-4D97-AF65-F5344CB8AC3E}">
        <p14:creationId xmlns:p14="http://schemas.microsoft.com/office/powerpoint/2010/main" val="17939940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Schema Area</a:t>
            </a:r>
            <a:endParaRPr lang="en-US" dirty="0"/>
          </a:p>
        </p:txBody>
      </p:sp>
      <p:sp>
        <p:nvSpPr>
          <p:cNvPr id="3" name="Content Placeholder 2"/>
          <p:cNvSpPr>
            <a:spLocks noGrp="1"/>
          </p:cNvSpPr>
          <p:nvPr>
            <p:ph idx="1"/>
          </p:nvPr>
        </p:nvSpPr>
        <p:spPr/>
        <p:txBody>
          <a:bodyPr>
            <a:normAutofit/>
          </a:bodyPr>
          <a:lstStyle/>
          <a:p>
            <a:r>
              <a:rPr lang="en-US" dirty="0" smtClean="0"/>
              <a:t>Thou Shalt Not Put User Data In The Schema Area!</a:t>
            </a:r>
          </a:p>
          <a:p>
            <a:pPr marL="0" indent="0">
              <a:buNone/>
            </a:pPr>
            <a:endParaRPr lang="en-US" dirty="0"/>
          </a:p>
          <a:p>
            <a:pPr marL="457200" lvl="1" indent="0">
              <a:buNone/>
            </a:pPr>
            <a:r>
              <a:rPr lang="en-US" dirty="0" smtClean="0"/>
              <a:t>	</a:t>
            </a:r>
            <a:r>
              <a:rPr lang="en-US" cap="all" dirty="0"/>
              <a:t>BEST PRACTICES INVOLVING THE SCHEMA AREA</a:t>
            </a:r>
            <a:endParaRPr lang="en-US" dirty="0"/>
          </a:p>
          <a:p>
            <a:pPr marL="0" indent="0">
              <a:buNone/>
            </a:pPr>
            <a:r>
              <a:rPr lang="en-US" dirty="0"/>
              <a:t>	</a:t>
            </a:r>
            <a:r>
              <a:rPr lang="en-US" dirty="0" smtClean="0"/>
              <a:t>http</a:t>
            </a:r>
            <a:r>
              <a:rPr lang="en-US" dirty="0"/>
              <a:t>://</a:t>
            </a:r>
            <a:r>
              <a:rPr lang="en-US" dirty="0" err="1"/>
              <a:t>knowledgebase.progress.com</a:t>
            </a:r>
            <a:r>
              <a:rPr lang="en-US" dirty="0"/>
              <a:t>/articles/Article/</a:t>
            </a:r>
            <a:r>
              <a:rPr lang="en-US" dirty="0" smtClean="0"/>
              <a:t>P106007</a:t>
            </a:r>
          </a:p>
          <a:p>
            <a:pPr marL="0" indent="0">
              <a:buNone/>
            </a:pPr>
            <a:r>
              <a:rPr lang="en-US" dirty="0"/>
              <a:t/>
            </a:r>
            <a:br>
              <a:rPr lang="en-US" dirty="0"/>
            </a:br>
            <a:endParaRPr lang="is-IS" dirty="0" smtClean="0"/>
          </a:p>
        </p:txBody>
      </p:sp>
      <p:sp>
        <p:nvSpPr>
          <p:cNvPr id="4" name="Slide Number Placeholder 3"/>
          <p:cNvSpPr>
            <a:spLocks noGrp="1"/>
          </p:cNvSpPr>
          <p:nvPr>
            <p:ph type="sldNum" sz="quarter" idx="4294967295"/>
          </p:nvPr>
        </p:nvSpPr>
        <p:spPr>
          <a:xfrm>
            <a:off x="10972800" y="6356351"/>
            <a:ext cx="609600" cy="365125"/>
          </a:xfrm>
          <a:prstGeom prst="rect">
            <a:avLst/>
          </a:prstGeom>
        </p:spPr>
        <p:txBody>
          <a:bodyPr/>
          <a:lstStyle/>
          <a:p>
            <a:fld id="{5657C8AD-9CD5-4FD6-B96A-EC63C8DD4688}" type="slidenum">
              <a:rPr lang="en-US" smtClean="0"/>
              <a:pPr/>
              <a:t>6</a:t>
            </a:fld>
            <a:endParaRPr lang="en-US" dirty="0"/>
          </a:p>
        </p:txBody>
      </p:sp>
    </p:spTree>
    <p:extLst>
      <p:ext uri="{BB962C8B-B14F-4D97-AF65-F5344CB8AC3E}">
        <p14:creationId xmlns:p14="http://schemas.microsoft.com/office/powerpoint/2010/main" val="42497809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The default Storage Area for tables, indexes and LOBs is the </a:t>
            </a:r>
            <a:r>
              <a:rPr lang="en-US" dirty="0"/>
              <a:t>S</a:t>
            </a:r>
            <a:r>
              <a:rPr lang="en-US" dirty="0" smtClean="0"/>
              <a:t>chema Area.  It is also the ONLY area available in a default, empty database.</a:t>
            </a:r>
            <a:endParaRPr lang="en-US" dirty="0"/>
          </a:p>
          <a:p>
            <a:r>
              <a:rPr lang="en-US" dirty="0" smtClean="0"/>
              <a:t>Progress advises that the Schema Area not be used to store user tables, indexes and LOBs.  It should only contain system data!</a:t>
            </a:r>
          </a:p>
          <a:p>
            <a:r>
              <a:rPr lang="en-US" dirty="0">
                <a:solidFill>
                  <a:schemeClr val="tx1"/>
                </a:solidFill>
              </a:rPr>
              <a:t>All of the advanced features of the </a:t>
            </a:r>
            <a:r>
              <a:rPr lang="en-US" dirty="0" err="1">
                <a:solidFill>
                  <a:schemeClr val="tx1"/>
                </a:solidFill>
              </a:rPr>
              <a:t>OpenEdge</a:t>
            </a:r>
            <a:r>
              <a:rPr lang="en-US" dirty="0">
                <a:solidFill>
                  <a:schemeClr val="tx1"/>
                </a:solidFill>
              </a:rPr>
              <a:t> database rely upon type 2 storage areas.  </a:t>
            </a:r>
            <a:endParaRPr lang="en-US" dirty="0"/>
          </a:p>
          <a:p>
            <a:r>
              <a:rPr lang="en-US" dirty="0" smtClean="0"/>
              <a:t>Without specific guidance </a:t>
            </a:r>
            <a:r>
              <a:rPr lang="en-US" dirty="0">
                <a:solidFill>
                  <a:schemeClr val="tx1"/>
                </a:solidFill>
              </a:rPr>
              <a:t>nearly all new applications, conversions, upgrades and migrations leave the user objects in the schema area</a:t>
            </a:r>
            <a:r>
              <a:rPr lang="en-US" dirty="0" smtClean="0">
                <a:solidFill>
                  <a:schemeClr val="tx1"/>
                </a:solidFill>
              </a:rPr>
              <a:t>.</a:t>
            </a:r>
          </a:p>
        </p:txBody>
      </p:sp>
    </p:spTree>
    <p:extLst>
      <p:ext uri="{BB962C8B-B14F-4D97-AF65-F5344CB8AC3E}">
        <p14:creationId xmlns:p14="http://schemas.microsoft.com/office/powerpoint/2010/main" val="34490337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90800" y="2590800"/>
            <a:ext cx="6705600" cy="369332"/>
          </a:xfrm>
          <a:prstGeom prst="rect">
            <a:avLst/>
          </a:prstGeom>
          <a:noFill/>
        </p:spPr>
        <p:txBody>
          <a:bodyPr wrap="square" rtlCol="0">
            <a:spAutoFit/>
          </a:bodyPr>
          <a:lstStyle/>
          <a:p>
            <a:r>
              <a:rPr lang="en-US" dirty="0" smtClean="0"/>
              <a:t>Great!  Now what?</a:t>
            </a:r>
            <a:endParaRPr lang="en-US" dirty="0"/>
          </a:p>
        </p:txBody>
      </p:sp>
      <p:pic>
        <p:nvPicPr>
          <p:cNvPr id="5" name="Picture 4"/>
          <p:cNvPicPr>
            <a:picLocks noChangeAspect="1"/>
          </p:cNvPicPr>
          <p:nvPr/>
        </p:nvPicPr>
        <p:blipFill>
          <a:blip r:embed="rId3"/>
          <a:stretch>
            <a:fillRect/>
          </a:stretch>
        </p:blipFill>
        <p:spPr>
          <a:xfrm>
            <a:off x="1206500" y="660400"/>
            <a:ext cx="9779000" cy="5537200"/>
          </a:xfrm>
          <a:prstGeom prst="rect">
            <a:avLst/>
          </a:prstGeom>
        </p:spPr>
      </p:pic>
    </p:spTree>
    <p:extLst>
      <p:ext uri="{BB962C8B-B14F-4D97-AF65-F5344CB8AC3E}">
        <p14:creationId xmlns:p14="http://schemas.microsoft.com/office/powerpoint/2010/main" val="37753683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Kbase</a:t>
            </a:r>
            <a:r>
              <a:rPr lang="en-US" dirty="0" smtClean="0"/>
              <a:t> Articles, PUG Talks, Videos, Forums</a:t>
            </a:r>
            <a:r>
              <a:rPr lang="is-IS" dirty="0" smtClean="0"/>
              <a:t>…</a:t>
            </a:r>
            <a:endParaRPr lang="en-US" dirty="0"/>
          </a:p>
        </p:txBody>
      </p:sp>
      <p:sp>
        <p:nvSpPr>
          <p:cNvPr id="3" name="Content Placeholder 2"/>
          <p:cNvSpPr>
            <a:spLocks noGrp="1"/>
          </p:cNvSpPr>
          <p:nvPr>
            <p:ph idx="1"/>
          </p:nvPr>
        </p:nvSpPr>
        <p:spPr/>
        <p:txBody>
          <a:bodyPr/>
          <a:lstStyle/>
          <a:p>
            <a:r>
              <a:rPr lang="en-US" dirty="0" smtClean="0"/>
              <a:t>There are dozens – maybe even hundreds of excellent sources for great advice on how to create good type 2 storage areas!</a:t>
            </a:r>
          </a:p>
          <a:p>
            <a:r>
              <a:rPr lang="en-US" dirty="0" smtClean="0"/>
              <a:t>Programmers, architects and part-time DBAs are overwhelmed</a:t>
            </a:r>
          </a:p>
          <a:p>
            <a:r>
              <a:rPr lang="en-US" dirty="0" smtClean="0"/>
              <a:t>So decisions don’t get made, nothing is done and yet another database gets created with everything in the schema area </a:t>
            </a:r>
            <a:r>
              <a:rPr lang="en-US" dirty="0" smtClean="0">
                <a:sym typeface="Wingdings"/>
              </a:rPr>
              <a:t></a:t>
            </a:r>
            <a:endParaRPr lang="en-US" dirty="0" smtClean="0"/>
          </a:p>
          <a:p>
            <a:endParaRPr lang="en-US" dirty="0"/>
          </a:p>
        </p:txBody>
      </p:sp>
    </p:spTree>
    <p:extLst>
      <p:ext uri="{BB962C8B-B14F-4D97-AF65-F5344CB8AC3E}">
        <p14:creationId xmlns:p14="http://schemas.microsoft.com/office/powerpoint/2010/main" val="28528223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Kbase</a:t>
            </a:r>
            <a:r>
              <a:rPr lang="en-US" dirty="0" smtClean="0"/>
              <a:t> Articles, PUG Talks, Videos, Forums</a:t>
            </a:r>
            <a:r>
              <a:rPr lang="is-IS" dirty="0" smtClean="0"/>
              <a:t>…</a:t>
            </a:r>
            <a:endParaRPr lang="en-US" dirty="0"/>
          </a:p>
        </p:txBody>
      </p:sp>
      <p:sp>
        <p:nvSpPr>
          <p:cNvPr id="3" name="Content Placeholder 2"/>
          <p:cNvSpPr>
            <a:spLocks noGrp="1"/>
          </p:cNvSpPr>
          <p:nvPr>
            <p:ph idx="1"/>
          </p:nvPr>
        </p:nvSpPr>
        <p:spPr/>
        <p:txBody>
          <a:bodyPr/>
          <a:lstStyle/>
          <a:p>
            <a:r>
              <a:rPr lang="en-US" dirty="0" smtClean="0"/>
              <a:t>There are dozens – maybe even hundreds of excellent sources for great advice on how to create good type 2 storage areas!</a:t>
            </a:r>
          </a:p>
          <a:p>
            <a:r>
              <a:rPr lang="en-US" dirty="0" smtClean="0"/>
              <a:t>Programmers, architects and part-time DBAs are overwhelmed</a:t>
            </a:r>
          </a:p>
          <a:p>
            <a:r>
              <a:rPr lang="en-US" dirty="0" smtClean="0"/>
              <a:t>So decisions don’t get made, nothing is done and yet another database gets created with everything in the schema area </a:t>
            </a:r>
            <a:r>
              <a:rPr lang="en-US" dirty="0" smtClean="0">
                <a:sym typeface="Wingdings"/>
              </a:rPr>
              <a:t></a:t>
            </a:r>
            <a:endParaRPr lang="en-US" dirty="0" smtClean="0"/>
          </a:p>
          <a:p>
            <a:endParaRPr lang="en-US" dirty="0"/>
          </a:p>
          <a:p>
            <a:r>
              <a:rPr lang="en-US" dirty="0" smtClean="0"/>
              <a:t>Which is an excellent source of consulting opportunities!</a:t>
            </a:r>
          </a:p>
        </p:txBody>
      </p:sp>
    </p:spTree>
    <p:extLst>
      <p:ext uri="{BB962C8B-B14F-4D97-AF65-F5344CB8AC3E}">
        <p14:creationId xmlns:p14="http://schemas.microsoft.com/office/powerpoint/2010/main" val="1923427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2 Storage Areas</a:t>
            </a:r>
            <a:endParaRPr lang="en-US" dirty="0"/>
          </a:p>
        </p:txBody>
      </p:sp>
      <p:sp>
        <p:nvSpPr>
          <p:cNvPr id="3" name="Content Placeholder 2"/>
          <p:cNvSpPr>
            <a:spLocks noGrp="1"/>
          </p:cNvSpPr>
          <p:nvPr>
            <p:ph idx="1"/>
          </p:nvPr>
        </p:nvSpPr>
        <p:spPr/>
        <p:txBody>
          <a:bodyPr>
            <a:normAutofit fontScale="85000" lnSpcReduction="20000"/>
          </a:bodyPr>
          <a:lstStyle/>
          <a:p>
            <a:r>
              <a:rPr lang="en-US" dirty="0"/>
              <a:t>Always use Type 2</a:t>
            </a:r>
            <a:r>
              <a:rPr lang="en-US" dirty="0" smtClean="0"/>
              <a:t> </a:t>
            </a:r>
            <a:r>
              <a:rPr lang="en-US" dirty="0"/>
              <a:t>storage areas (areas with 8, </a:t>
            </a:r>
            <a:r>
              <a:rPr lang="en-US" dirty="0" smtClean="0"/>
              <a:t>64 </a:t>
            </a:r>
            <a:r>
              <a:rPr lang="en-US" dirty="0"/>
              <a:t>or 512 blocks per cluster are Type 2</a:t>
            </a:r>
            <a:r>
              <a:rPr lang="en-US" dirty="0" smtClean="0"/>
              <a:t> </a:t>
            </a:r>
            <a:r>
              <a:rPr lang="en-US" dirty="0"/>
              <a:t>areas).</a:t>
            </a:r>
          </a:p>
          <a:p>
            <a:r>
              <a:rPr lang="en-US" dirty="0"/>
              <a:t>Never put any objects (tables, indexes, or </a:t>
            </a:r>
            <a:r>
              <a:rPr lang="en-US" dirty="0" smtClean="0"/>
              <a:t>LOBs) </a:t>
            </a:r>
            <a:r>
              <a:rPr lang="en-US" dirty="0"/>
              <a:t>in the Schema Area.</a:t>
            </a:r>
          </a:p>
          <a:p>
            <a:r>
              <a:rPr lang="en-US" dirty="0" smtClean="0"/>
              <a:t>Do not mix </a:t>
            </a:r>
            <a:r>
              <a:rPr lang="en-US" dirty="0"/>
              <a:t>objects of different types (e.g. tables and indexes) in </a:t>
            </a:r>
            <a:r>
              <a:rPr lang="en-US" dirty="0" smtClean="0"/>
              <a:t>the same </a:t>
            </a:r>
            <a:r>
              <a:rPr lang="en-US" dirty="0"/>
              <a:t>storage </a:t>
            </a:r>
            <a:r>
              <a:rPr lang="en-US" dirty="0" smtClean="0"/>
              <a:t>area</a:t>
            </a:r>
            <a:r>
              <a:rPr lang="en-US" dirty="0"/>
              <a:t>:</a:t>
            </a:r>
            <a:endParaRPr lang="en-US" dirty="0" smtClean="0"/>
          </a:p>
          <a:p>
            <a:pPr lvl="1"/>
            <a:r>
              <a:rPr lang="en-US" dirty="0" smtClean="0"/>
              <a:t>Create a storage area for tables.</a:t>
            </a:r>
          </a:p>
          <a:p>
            <a:pPr lvl="1"/>
            <a:r>
              <a:rPr lang="en-US" dirty="0" smtClean="0"/>
              <a:t>Create a storage area for indexes.</a:t>
            </a:r>
          </a:p>
          <a:p>
            <a:pPr lvl="1"/>
            <a:r>
              <a:rPr lang="en-US" dirty="0"/>
              <a:t>Create </a:t>
            </a:r>
            <a:r>
              <a:rPr lang="en-US" dirty="0" smtClean="0"/>
              <a:t>a separate </a:t>
            </a:r>
            <a:r>
              <a:rPr lang="en-US" dirty="0"/>
              <a:t>storage areas for LOBs, if any.</a:t>
            </a:r>
          </a:p>
          <a:p>
            <a:pPr lvl="1"/>
            <a:r>
              <a:rPr lang="en-US" dirty="0"/>
              <a:t>Create a storage area for </a:t>
            </a:r>
            <a:r>
              <a:rPr lang="en-US" dirty="0" smtClean="0"/>
              <a:t>the </a:t>
            </a:r>
            <a:r>
              <a:rPr lang="en-US" b="1" dirty="0" smtClean="0"/>
              <a:t>data</a:t>
            </a:r>
            <a:r>
              <a:rPr lang="en-US" dirty="0" smtClean="0"/>
              <a:t> of tables </a:t>
            </a:r>
            <a:r>
              <a:rPr lang="en-US" dirty="0"/>
              <a:t>with word indexes, if any. </a:t>
            </a:r>
          </a:p>
          <a:p>
            <a:r>
              <a:rPr lang="en-US" dirty="0"/>
              <a:t>Create a storage area for each very large table.</a:t>
            </a:r>
          </a:p>
          <a:p>
            <a:pPr lvl="1"/>
            <a:r>
              <a:rPr lang="en-US" dirty="0"/>
              <a:t>For each of those, create a storage area for the indexes of that table</a:t>
            </a:r>
            <a:r>
              <a:rPr lang="en-US" dirty="0" smtClean="0"/>
              <a:t>.</a:t>
            </a:r>
            <a:endParaRPr lang="en-US" dirty="0"/>
          </a:p>
        </p:txBody>
      </p:sp>
    </p:spTree>
    <p:extLst>
      <p:ext uri="{BB962C8B-B14F-4D97-AF65-F5344CB8AC3E}">
        <p14:creationId xmlns:p14="http://schemas.microsoft.com/office/powerpoint/2010/main" val="24314829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That’s Nice But</a:t>
            </a:r>
            <a:r>
              <a:rPr lang="is-IS" dirty="0" smtClean="0"/>
              <a:t>…</a:t>
            </a:r>
            <a:endParaRPr lang="en-US" dirty="0"/>
          </a:p>
        </p:txBody>
      </p:sp>
      <p:sp>
        <p:nvSpPr>
          <p:cNvPr id="3" name="Content Placeholder 2"/>
          <p:cNvSpPr>
            <a:spLocks noGrp="1"/>
          </p:cNvSpPr>
          <p:nvPr>
            <p:ph idx="1"/>
          </p:nvPr>
        </p:nvSpPr>
        <p:spPr/>
        <p:txBody>
          <a:bodyPr/>
          <a:lstStyle/>
          <a:p>
            <a:r>
              <a:rPr lang="en-US" dirty="0" smtClean="0"/>
              <a:t>It still requires users to act!</a:t>
            </a:r>
          </a:p>
        </p:txBody>
      </p:sp>
      <p:pic>
        <p:nvPicPr>
          <p:cNvPr id="4" name="Picture 3"/>
          <p:cNvPicPr>
            <a:picLocks noChangeAspect="1"/>
          </p:cNvPicPr>
          <p:nvPr/>
        </p:nvPicPr>
        <p:blipFill>
          <a:blip r:embed="rId2"/>
          <a:stretch>
            <a:fillRect/>
          </a:stretch>
        </p:blipFill>
        <p:spPr>
          <a:xfrm>
            <a:off x="2514600" y="2184401"/>
            <a:ext cx="7177246" cy="4063999"/>
          </a:xfrm>
          <a:prstGeom prst="rect">
            <a:avLst/>
          </a:prstGeom>
        </p:spPr>
      </p:pic>
    </p:spTree>
    <p:extLst>
      <p:ext uri="{BB962C8B-B14F-4D97-AF65-F5344CB8AC3E}">
        <p14:creationId xmlns:p14="http://schemas.microsoft.com/office/powerpoint/2010/main" val="32039707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9962" y="2838797"/>
            <a:ext cx="6705600" cy="369332"/>
          </a:xfrm>
          <a:prstGeom prst="rect">
            <a:avLst/>
          </a:prstGeom>
          <a:noFill/>
        </p:spPr>
        <p:txBody>
          <a:bodyPr wrap="square" rtlCol="0">
            <a:spAutoFit/>
          </a:bodyPr>
          <a:lstStyle/>
          <a:p>
            <a:r>
              <a:rPr lang="en-US" dirty="0" smtClean="0"/>
              <a:t>There should be a Standard for This!</a:t>
            </a:r>
            <a:endParaRPr lang="en-US" dirty="0"/>
          </a:p>
        </p:txBody>
      </p:sp>
      <p:pic>
        <p:nvPicPr>
          <p:cNvPr id="2" name="Picture 1"/>
          <p:cNvPicPr>
            <a:picLocks noChangeAspect="1"/>
          </p:cNvPicPr>
          <p:nvPr/>
        </p:nvPicPr>
        <p:blipFill>
          <a:blip r:embed="rId3"/>
          <a:stretch>
            <a:fillRect/>
          </a:stretch>
        </p:blipFill>
        <p:spPr>
          <a:xfrm>
            <a:off x="2590800" y="1295400"/>
            <a:ext cx="7874000" cy="4025900"/>
          </a:xfrm>
          <a:prstGeom prst="rect">
            <a:avLst/>
          </a:prstGeom>
        </p:spPr>
      </p:pic>
      <p:sp>
        <p:nvSpPr>
          <p:cNvPr id="3" name="Rectangle 2"/>
          <p:cNvSpPr/>
          <p:nvPr/>
        </p:nvSpPr>
        <p:spPr>
          <a:xfrm rot="152472">
            <a:off x="9420978" y="2756904"/>
            <a:ext cx="1403377" cy="14396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507762" y="2000597"/>
            <a:ext cx="3200400" cy="830997"/>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We Need A</a:t>
            </a:r>
            <a:endParaRPr 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064120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Proposal</a:t>
            </a:r>
            <a:endParaRPr lang="en-US" dirty="0"/>
          </a:p>
        </p:txBody>
      </p:sp>
      <p:sp>
        <p:nvSpPr>
          <p:cNvPr id="4" name="TextBox 3"/>
          <p:cNvSpPr txBox="1"/>
          <p:nvPr/>
        </p:nvSpPr>
        <p:spPr>
          <a:xfrm>
            <a:off x="1524000" y="2895600"/>
            <a:ext cx="8153400" cy="1077218"/>
          </a:xfrm>
          <a:prstGeom prst="rect">
            <a:avLst/>
          </a:prstGeom>
          <a:noFill/>
        </p:spPr>
        <p:txBody>
          <a:bodyPr wrap="square" rtlCol="0">
            <a:spAutoFit/>
          </a:bodyPr>
          <a:lstStyle/>
          <a:p>
            <a:r>
              <a:rPr lang="en-US" sz="3200" dirty="0" smtClean="0"/>
              <a:t>Define </a:t>
            </a:r>
            <a:r>
              <a:rPr lang="en-US" sz="3200" dirty="0"/>
              <a:t>a minimum collection of </a:t>
            </a:r>
            <a:r>
              <a:rPr lang="en-US" sz="3200" dirty="0" smtClean="0"/>
              <a:t>Storage Areas </a:t>
            </a:r>
            <a:r>
              <a:rPr lang="en-US" sz="3200" dirty="0"/>
              <a:t>for an application using an </a:t>
            </a:r>
            <a:r>
              <a:rPr lang="en-US" sz="3200" dirty="0" err="1"/>
              <a:t>OpenEdge</a:t>
            </a:r>
            <a:r>
              <a:rPr lang="en-US" sz="3200" dirty="0"/>
              <a:t> </a:t>
            </a:r>
            <a:r>
              <a:rPr lang="en-US" sz="3200" dirty="0" smtClean="0"/>
              <a:t>database</a:t>
            </a:r>
            <a:endParaRPr lang="en-US" sz="3200" dirty="0"/>
          </a:p>
        </p:txBody>
      </p:sp>
    </p:spTree>
    <p:extLst>
      <p:ext uri="{BB962C8B-B14F-4D97-AF65-F5344CB8AC3E}">
        <p14:creationId xmlns:p14="http://schemas.microsoft.com/office/powerpoint/2010/main" val="40360057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sp>
        <p:nvSpPr>
          <p:cNvPr id="3" name="Content Placeholder 2"/>
          <p:cNvSpPr>
            <a:spLocks noGrp="1"/>
          </p:cNvSpPr>
          <p:nvPr>
            <p:ph idx="1"/>
          </p:nvPr>
        </p:nvSpPr>
        <p:spPr/>
        <p:txBody>
          <a:bodyPr>
            <a:normAutofit/>
          </a:bodyPr>
          <a:lstStyle/>
          <a:p>
            <a:r>
              <a:rPr lang="en-US" dirty="0">
                <a:solidFill>
                  <a:schemeClr val="tx1"/>
                </a:solidFill>
              </a:rPr>
              <a:t>An explicit set of recommended minimum storage </a:t>
            </a:r>
            <a:r>
              <a:rPr lang="en-US" dirty="0" smtClean="0">
                <a:solidFill>
                  <a:schemeClr val="tx1"/>
                </a:solidFill>
              </a:rPr>
              <a:t>areas.</a:t>
            </a:r>
          </a:p>
          <a:p>
            <a:r>
              <a:rPr lang="en-US" dirty="0" smtClean="0">
                <a:solidFill>
                  <a:schemeClr val="tx1"/>
                </a:solidFill>
              </a:rPr>
              <a:t>That </a:t>
            </a:r>
            <a:r>
              <a:rPr lang="en-US" dirty="0">
                <a:solidFill>
                  <a:schemeClr val="tx1"/>
                </a:solidFill>
              </a:rPr>
              <a:t>will help partners and developers to easily assign their storage objects to appropriate storage areas</a:t>
            </a:r>
            <a:r>
              <a:rPr lang="en-US" dirty="0" smtClean="0">
                <a:solidFill>
                  <a:schemeClr val="tx1"/>
                </a:solidFill>
              </a:rPr>
              <a:t>.</a:t>
            </a:r>
          </a:p>
          <a:p>
            <a:r>
              <a:rPr lang="en-US" dirty="0" smtClean="0"/>
              <a:t>While remaining flexible and extensible for more advanced customers.</a:t>
            </a:r>
            <a:endParaRPr lang="en-US" dirty="0"/>
          </a:p>
        </p:txBody>
      </p:sp>
    </p:spTree>
    <p:extLst>
      <p:ext uri="{BB962C8B-B14F-4D97-AF65-F5344CB8AC3E}">
        <p14:creationId xmlns:p14="http://schemas.microsoft.com/office/powerpoint/2010/main" val="22765057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772400" y="2057400"/>
            <a:ext cx="4191000" cy="1810367"/>
          </a:xfrm>
          <a:prstGeom prst="rect">
            <a:avLst/>
          </a:prstGeom>
        </p:spPr>
      </p:pic>
      <p:sp>
        <p:nvSpPr>
          <p:cNvPr id="2" name="Title 1"/>
          <p:cNvSpPr>
            <a:spLocks noGrp="1"/>
          </p:cNvSpPr>
          <p:nvPr>
            <p:ph type="title"/>
          </p:nvPr>
        </p:nvSpPr>
        <p:spPr/>
        <p:txBody>
          <a:bodyPr/>
          <a:lstStyle/>
          <a:p>
            <a:r>
              <a:rPr lang="en-US" dirty="0" smtClean="0"/>
              <a:t>Solution Constraints</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“out of the box</a:t>
            </a:r>
            <a:r>
              <a:rPr lang="en-US" dirty="0" smtClean="0"/>
              <a:t>” solution MUST NOT:</a:t>
            </a:r>
          </a:p>
          <a:p>
            <a:pPr lvl="1"/>
            <a:r>
              <a:rPr lang="en-US" dirty="0" smtClean="0"/>
              <a:t>require coding changes!</a:t>
            </a:r>
          </a:p>
          <a:p>
            <a:pPr lvl="1"/>
            <a:r>
              <a:rPr lang="en-US" dirty="0"/>
              <a:t>d</a:t>
            </a:r>
            <a:r>
              <a:rPr lang="en-US" dirty="0" smtClean="0"/>
              <a:t>egrade performance</a:t>
            </a:r>
          </a:p>
          <a:p>
            <a:pPr lvl="1"/>
            <a:r>
              <a:rPr lang="en-US" dirty="0"/>
              <a:t>s</a:t>
            </a:r>
            <a:r>
              <a:rPr lang="en-US" dirty="0" smtClean="0"/>
              <a:t>ignificantly increase disk space usage</a:t>
            </a:r>
          </a:p>
          <a:p>
            <a:pPr lvl="1"/>
            <a:r>
              <a:rPr lang="en-US" dirty="0"/>
              <a:t>r</a:t>
            </a:r>
            <a:r>
              <a:rPr lang="en-US" dirty="0" smtClean="0"/>
              <a:t>equire other parameter or tuning changes</a:t>
            </a:r>
          </a:p>
          <a:p>
            <a:pPr lvl="1"/>
            <a:r>
              <a:rPr lang="en-US" dirty="0"/>
              <a:t>r</a:t>
            </a:r>
            <a:r>
              <a:rPr lang="en-US" dirty="0" smtClean="0"/>
              <a:t>equire end user decision making</a:t>
            </a:r>
          </a:p>
          <a:p>
            <a:pPr lvl="1"/>
            <a:r>
              <a:rPr lang="en-US" dirty="0"/>
              <a:t>p</a:t>
            </a:r>
            <a:r>
              <a:rPr lang="en-US" dirty="0" smtClean="0"/>
              <a:t>revent end users from adding their own storage areas</a:t>
            </a:r>
          </a:p>
        </p:txBody>
      </p:sp>
    </p:spTree>
    <p:extLst>
      <p:ext uri="{BB962C8B-B14F-4D97-AF65-F5344CB8AC3E}">
        <p14:creationId xmlns:p14="http://schemas.microsoft.com/office/powerpoint/2010/main" val="70427407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Benefits</a:t>
            </a:r>
            <a:endParaRPr lang="en-US" dirty="0"/>
          </a:p>
        </p:txBody>
      </p:sp>
      <p:sp>
        <p:nvSpPr>
          <p:cNvPr id="3" name="Content Placeholder 2"/>
          <p:cNvSpPr>
            <a:spLocks noGrp="1"/>
          </p:cNvSpPr>
          <p:nvPr>
            <p:ph idx="1"/>
          </p:nvPr>
        </p:nvSpPr>
        <p:spPr/>
        <p:txBody>
          <a:bodyPr>
            <a:normAutofit/>
          </a:bodyPr>
          <a:lstStyle/>
          <a:p>
            <a:r>
              <a:rPr lang="en-US" dirty="0" smtClean="0">
                <a:solidFill>
                  <a:schemeClr val="tx1"/>
                </a:solidFill>
              </a:rPr>
              <a:t>Greatly increases </a:t>
            </a:r>
            <a:r>
              <a:rPr lang="en-US" dirty="0" err="1" smtClean="0">
                <a:solidFill>
                  <a:schemeClr val="tx1"/>
                </a:solidFill>
              </a:rPr>
              <a:t>db</a:t>
            </a:r>
            <a:r>
              <a:rPr lang="en-US" dirty="0" smtClean="0">
                <a:solidFill>
                  <a:schemeClr val="tx1"/>
                </a:solidFill>
              </a:rPr>
              <a:t> scalability at no cost</a:t>
            </a:r>
          </a:p>
          <a:p>
            <a:r>
              <a:rPr lang="en-US" dirty="0" smtClean="0">
                <a:solidFill>
                  <a:schemeClr val="tx1"/>
                </a:solidFill>
              </a:rPr>
              <a:t>Will position </a:t>
            </a:r>
            <a:r>
              <a:rPr lang="en-US" dirty="0">
                <a:solidFill>
                  <a:schemeClr val="tx1"/>
                </a:solidFill>
              </a:rPr>
              <a:t>applications to be able to immediately leverage advanced features of the </a:t>
            </a:r>
            <a:r>
              <a:rPr lang="en-US" dirty="0" smtClean="0">
                <a:solidFill>
                  <a:schemeClr val="tx1"/>
                </a:solidFill>
              </a:rPr>
              <a:t>database</a:t>
            </a:r>
          </a:p>
          <a:p>
            <a:r>
              <a:rPr lang="en-US" dirty="0" smtClean="0">
                <a:solidFill>
                  <a:schemeClr val="tx1"/>
                </a:solidFill>
              </a:rPr>
              <a:t>Without </a:t>
            </a:r>
            <a:r>
              <a:rPr lang="en-US" dirty="0">
                <a:solidFill>
                  <a:schemeClr val="tx1"/>
                </a:solidFill>
              </a:rPr>
              <a:t>painful post-deployment maintenance (such as dumping and re-loading</a:t>
            </a:r>
            <a:r>
              <a:rPr lang="en-US" dirty="0" smtClean="0">
                <a:solidFill>
                  <a:schemeClr val="tx1"/>
                </a:solidFill>
              </a:rPr>
              <a:t>)</a:t>
            </a:r>
            <a:endParaRPr lang="en-US" dirty="0">
              <a:solidFill>
                <a:schemeClr val="tx1"/>
              </a:solidFill>
            </a:endParaRPr>
          </a:p>
          <a:p>
            <a:r>
              <a:rPr lang="en-US" dirty="0" smtClean="0"/>
              <a:t>While remaining flexible and extensible</a:t>
            </a:r>
            <a:br>
              <a:rPr lang="en-US" dirty="0" smtClean="0"/>
            </a:br>
            <a:r>
              <a:rPr lang="en-US" dirty="0" smtClean="0"/>
              <a:t>for more advanced customers</a:t>
            </a:r>
          </a:p>
        </p:txBody>
      </p:sp>
      <p:pic>
        <p:nvPicPr>
          <p:cNvPr id="4" name="Picture 3"/>
          <p:cNvPicPr>
            <a:picLocks noChangeAspect="1"/>
          </p:cNvPicPr>
          <p:nvPr/>
        </p:nvPicPr>
        <p:blipFill>
          <a:blip r:embed="rId3"/>
          <a:stretch>
            <a:fillRect/>
          </a:stretch>
        </p:blipFill>
        <p:spPr>
          <a:xfrm>
            <a:off x="6781800" y="2895600"/>
            <a:ext cx="5281726" cy="4508500"/>
          </a:xfrm>
          <a:prstGeom prst="rect">
            <a:avLst/>
          </a:prstGeom>
        </p:spPr>
      </p:pic>
    </p:spTree>
    <p:extLst>
      <p:ext uri="{BB962C8B-B14F-4D97-AF65-F5344CB8AC3E}">
        <p14:creationId xmlns:p14="http://schemas.microsoft.com/office/powerpoint/2010/main" val="252124013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054772" y="3223260"/>
            <a:ext cx="4124528" cy="3634740"/>
          </a:xfrm>
          <a:prstGeom prst="rect">
            <a:avLst/>
          </a:prstGeom>
        </p:spPr>
      </p:pic>
      <p:sp>
        <p:nvSpPr>
          <p:cNvPr id="2" name="Title 1"/>
          <p:cNvSpPr>
            <a:spLocks noGrp="1"/>
          </p:cNvSpPr>
          <p:nvPr>
            <p:ph type="title"/>
          </p:nvPr>
        </p:nvSpPr>
        <p:spPr/>
        <p:txBody>
          <a:bodyPr/>
          <a:lstStyle/>
          <a:p>
            <a:r>
              <a:rPr lang="en-US" dirty="0" smtClean="0"/>
              <a:t>Deliverables</a:t>
            </a:r>
            <a:endParaRPr lang="en-US" dirty="0"/>
          </a:p>
        </p:txBody>
      </p:sp>
      <p:sp>
        <p:nvSpPr>
          <p:cNvPr id="3" name="Content Placeholder 2"/>
          <p:cNvSpPr>
            <a:spLocks noGrp="1"/>
          </p:cNvSpPr>
          <p:nvPr>
            <p:ph idx="1"/>
          </p:nvPr>
        </p:nvSpPr>
        <p:spPr/>
        <p:txBody>
          <a:bodyPr/>
          <a:lstStyle/>
          <a:p>
            <a:r>
              <a:rPr lang="en-US" dirty="0" smtClean="0"/>
              <a:t>Structure </a:t>
            </a:r>
            <a:r>
              <a:rPr lang="en-US" dirty="0"/>
              <a:t>file defining the recommended S</a:t>
            </a:r>
            <a:r>
              <a:rPr lang="en-US" dirty="0" smtClean="0"/>
              <a:t>torage </a:t>
            </a:r>
            <a:r>
              <a:rPr lang="en-US" dirty="0"/>
              <a:t>A</a:t>
            </a:r>
            <a:r>
              <a:rPr lang="en-US" dirty="0" smtClean="0"/>
              <a:t>reas</a:t>
            </a:r>
          </a:p>
          <a:p>
            <a:r>
              <a:rPr lang="en-US" dirty="0" smtClean="0"/>
              <a:t>White </a:t>
            </a:r>
            <a:r>
              <a:rPr lang="en-US" dirty="0"/>
              <a:t>paper describing</a:t>
            </a:r>
            <a:r>
              <a:rPr lang="en-US" dirty="0" smtClean="0"/>
              <a:t>:</a:t>
            </a:r>
          </a:p>
          <a:p>
            <a:pPr lvl="1"/>
            <a:r>
              <a:rPr lang="en-US" dirty="0" smtClean="0"/>
              <a:t>the </a:t>
            </a:r>
            <a:r>
              <a:rPr lang="en-US" dirty="0"/>
              <a:t>areas and how they should be </a:t>
            </a:r>
            <a:r>
              <a:rPr lang="en-US" dirty="0" smtClean="0"/>
              <a:t>used</a:t>
            </a:r>
          </a:p>
          <a:p>
            <a:pPr lvl="1"/>
            <a:r>
              <a:rPr lang="en-US" dirty="0" smtClean="0"/>
              <a:t>how </a:t>
            </a:r>
            <a:r>
              <a:rPr lang="en-US" dirty="0"/>
              <a:t>to safely extend the areas for advanced </a:t>
            </a:r>
            <a:r>
              <a:rPr lang="en-US" dirty="0" smtClean="0"/>
              <a:t>users</a:t>
            </a:r>
          </a:p>
          <a:p>
            <a:pPr lvl="1"/>
            <a:r>
              <a:rPr lang="en-US" dirty="0" smtClean="0"/>
              <a:t>scripts </a:t>
            </a:r>
            <a:r>
              <a:rPr lang="en-US" dirty="0"/>
              <a:t>for converting existing schema-</a:t>
            </a:r>
            <a:r>
              <a:rPr lang="en-US" dirty="0" smtClean="0"/>
              <a:t>only</a:t>
            </a:r>
            <a:br>
              <a:rPr lang="en-US" dirty="0" smtClean="0"/>
            </a:br>
            <a:r>
              <a:rPr lang="en-US" dirty="0" smtClean="0"/>
              <a:t>database </a:t>
            </a:r>
            <a:r>
              <a:rPr lang="en-US" dirty="0"/>
              <a:t>definitions to the new spec </a:t>
            </a:r>
          </a:p>
        </p:txBody>
      </p:sp>
    </p:spTree>
    <p:extLst>
      <p:ext uri="{BB962C8B-B14F-4D97-AF65-F5344CB8AC3E}">
        <p14:creationId xmlns:p14="http://schemas.microsoft.com/office/powerpoint/2010/main" val="21868253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1</a:t>
            </a:r>
            <a:endParaRPr lang="en-US" dirty="0"/>
          </a:p>
        </p:txBody>
      </p:sp>
      <p:sp>
        <p:nvSpPr>
          <p:cNvPr id="3" name="Content Placeholder 2"/>
          <p:cNvSpPr>
            <a:spLocks noGrp="1"/>
          </p:cNvSpPr>
          <p:nvPr>
            <p:ph idx="1"/>
          </p:nvPr>
        </p:nvSpPr>
        <p:spPr/>
        <p:txBody>
          <a:bodyPr/>
          <a:lstStyle/>
          <a:p>
            <a:r>
              <a:rPr lang="en-US" dirty="0" smtClean="0"/>
              <a:t>A “one size fits all” storage area:</a:t>
            </a:r>
          </a:p>
          <a:p>
            <a:endParaRPr lang="en-US" dirty="0"/>
          </a:p>
          <a:p>
            <a:pPr marL="0" indent="0">
              <a:buNone/>
            </a:pPr>
            <a:r>
              <a:rPr lang="en-US" dirty="0" smtClean="0"/>
              <a:t>		d </a:t>
            </a:r>
            <a:r>
              <a:rPr lang="en-US" dirty="0"/>
              <a:t>"</a:t>
            </a:r>
            <a:r>
              <a:rPr lang="en-US" dirty="0" smtClean="0"/>
              <a:t>data"</a:t>
            </a:r>
            <a:r>
              <a:rPr lang="en-US" dirty="0"/>
              <a:t>:</a:t>
            </a:r>
            <a:r>
              <a:rPr lang="en-US" dirty="0" smtClean="0"/>
              <a:t>10,128;8 </a:t>
            </a:r>
            <a:r>
              <a:rPr lang="en-US" dirty="0"/>
              <a:t>.</a:t>
            </a:r>
          </a:p>
        </p:txBody>
      </p:sp>
    </p:spTree>
    <p:extLst>
      <p:ext uri="{BB962C8B-B14F-4D97-AF65-F5344CB8AC3E}">
        <p14:creationId xmlns:p14="http://schemas.microsoft.com/office/powerpoint/2010/main" val="18246679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2</a:t>
            </a:r>
            <a:endParaRPr lang="en-US" dirty="0"/>
          </a:p>
        </p:txBody>
      </p:sp>
      <p:sp>
        <p:nvSpPr>
          <p:cNvPr id="3" name="Content Placeholder 2"/>
          <p:cNvSpPr>
            <a:spLocks noGrp="1"/>
          </p:cNvSpPr>
          <p:nvPr>
            <p:ph idx="1"/>
          </p:nvPr>
        </p:nvSpPr>
        <p:spPr/>
        <p:txBody>
          <a:bodyPr/>
          <a:lstStyle/>
          <a:p>
            <a:r>
              <a:rPr lang="en-US" dirty="0" smtClean="0"/>
              <a:t>Discrete data and index storage areas:</a:t>
            </a:r>
          </a:p>
          <a:p>
            <a:endParaRPr lang="en-US" dirty="0"/>
          </a:p>
          <a:p>
            <a:pPr marL="0" indent="0">
              <a:buNone/>
            </a:pPr>
            <a:r>
              <a:rPr lang="en-US" dirty="0" smtClean="0"/>
              <a:t>	</a:t>
            </a:r>
            <a:r>
              <a:rPr lang="en-US" dirty="0"/>
              <a:t>	d "</a:t>
            </a:r>
            <a:r>
              <a:rPr lang="en-US" dirty="0" smtClean="0"/>
              <a:t>data</a:t>
            </a:r>
            <a:r>
              <a:rPr lang="en-US" dirty="0"/>
              <a:t>":</a:t>
            </a:r>
            <a:r>
              <a:rPr lang="en-US" dirty="0" smtClean="0"/>
              <a:t>10,128;8 </a:t>
            </a:r>
            <a:r>
              <a:rPr lang="en-US" dirty="0"/>
              <a:t>.</a:t>
            </a:r>
          </a:p>
          <a:p>
            <a:pPr marL="0" indent="0">
              <a:buNone/>
            </a:pPr>
            <a:r>
              <a:rPr lang="en-US" dirty="0"/>
              <a:t>	</a:t>
            </a:r>
            <a:r>
              <a:rPr lang="en-US" dirty="0" smtClean="0"/>
              <a:t>	d </a:t>
            </a:r>
            <a:r>
              <a:rPr lang="en-US" dirty="0"/>
              <a:t>"</a:t>
            </a:r>
            <a:r>
              <a:rPr lang="en-US" dirty="0" smtClean="0"/>
              <a:t>indexes"</a:t>
            </a:r>
            <a:r>
              <a:rPr lang="en-US" dirty="0"/>
              <a:t>:</a:t>
            </a:r>
            <a:r>
              <a:rPr lang="en-US" dirty="0" smtClean="0"/>
              <a:t>11,128;8 </a:t>
            </a:r>
            <a:r>
              <a:rPr lang="en-US" dirty="0"/>
              <a: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63637294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3</a:t>
            </a:r>
            <a:endParaRPr lang="en-US" dirty="0"/>
          </a:p>
        </p:txBody>
      </p:sp>
      <p:sp>
        <p:nvSpPr>
          <p:cNvPr id="3" name="Content Placeholder 2"/>
          <p:cNvSpPr>
            <a:spLocks noGrp="1"/>
          </p:cNvSpPr>
          <p:nvPr>
            <p:ph idx="1"/>
          </p:nvPr>
        </p:nvSpPr>
        <p:spPr/>
        <p:txBody>
          <a:bodyPr/>
          <a:lstStyle/>
          <a:p>
            <a:r>
              <a:rPr lang="en-US" dirty="0" smtClean="0"/>
              <a:t>Discrete data, index and LOB storage areas:</a:t>
            </a:r>
          </a:p>
          <a:p>
            <a:endParaRPr lang="en-US" dirty="0"/>
          </a:p>
          <a:p>
            <a:pPr marL="0" indent="0">
              <a:buNone/>
            </a:pPr>
            <a:r>
              <a:rPr lang="en-US" dirty="0" smtClean="0"/>
              <a:t>	</a:t>
            </a:r>
            <a:r>
              <a:rPr lang="en-US" dirty="0"/>
              <a:t>	d "</a:t>
            </a:r>
            <a:r>
              <a:rPr lang="en-US" dirty="0" smtClean="0"/>
              <a:t>data</a:t>
            </a:r>
            <a:r>
              <a:rPr lang="en-US" dirty="0"/>
              <a:t>":</a:t>
            </a:r>
            <a:r>
              <a:rPr lang="en-US" dirty="0" smtClean="0"/>
              <a:t>10,128;8 </a:t>
            </a:r>
            <a:r>
              <a:rPr lang="en-US" dirty="0"/>
              <a:t>.</a:t>
            </a:r>
          </a:p>
          <a:p>
            <a:pPr marL="0" indent="0">
              <a:buNone/>
            </a:pPr>
            <a:r>
              <a:rPr lang="en-US" dirty="0"/>
              <a:t>		d "indexes":</a:t>
            </a:r>
            <a:r>
              <a:rPr lang="en-US" dirty="0" smtClean="0"/>
              <a:t>11,128;8 </a:t>
            </a:r>
            <a:r>
              <a:rPr lang="en-US" dirty="0"/>
              <a:t>.</a:t>
            </a:r>
          </a:p>
          <a:p>
            <a:pPr marL="0" indent="0">
              <a:buNone/>
            </a:pPr>
            <a:r>
              <a:rPr lang="en-US" dirty="0"/>
              <a:t>	</a:t>
            </a:r>
            <a:r>
              <a:rPr lang="en-US" dirty="0" smtClean="0"/>
              <a:t>	d </a:t>
            </a:r>
            <a:r>
              <a:rPr lang="en-US" dirty="0"/>
              <a:t>"</a:t>
            </a:r>
            <a:r>
              <a:rPr lang="en-US" dirty="0" smtClean="0"/>
              <a:t>largeObjects"</a:t>
            </a:r>
            <a:r>
              <a:rPr lang="en-US" dirty="0"/>
              <a:t>:</a:t>
            </a:r>
            <a:r>
              <a:rPr lang="en-US" dirty="0" smtClean="0"/>
              <a:t>12,128;512 </a:t>
            </a:r>
            <a:r>
              <a:rPr lang="en-US" dirty="0"/>
              <a: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44565531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4</a:t>
            </a:r>
            <a:endParaRPr lang="en-US" dirty="0"/>
          </a:p>
        </p:txBody>
      </p:sp>
      <p:sp>
        <p:nvSpPr>
          <p:cNvPr id="3" name="Content Placeholder 2"/>
          <p:cNvSpPr>
            <a:spLocks noGrp="1"/>
          </p:cNvSpPr>
          <p:nvPr>
            <p:ph idx="1"/>
          </p:nvPr>
        </p:nvSpPr>
        <p:spPr/>
        <p:txBody>
          <a:bodyPr/>
          <a:lstStyle/>
          <a:p>
            <a:r>
              <a:rPr lang="en-US" dirty="0" smtClean="0"/>
              <a:t>Discrete data, index, LOB and </a:t>
            </a:r>
            <a:r>
              <a:rPr lang="en-US" dirty="0" smtClean="0">
                <a:solidFill>
                  <a:srgbClr val="8064A2"/>
                </a:solidFill>
              </a:rPr>
              <a:t>word-index</a:t>
            </a:r>
            <a:r>
              <a:rPr lang="en-US" dirty="0">
                <a:solidFill>
                  <a:srgbClr val="8064A2"/>
                </a:solidFill>
              </a:rPr>
              <a:t> </a:t>
            </a:r>
            <a:r>
              <a:rPr lang="en-US" dirty="0" smtClean="0">
                <a:solidFill>
                  <a:srgbClr val="8064A2"/>
                </a:solidFill>
              </a:rPr>
              <a:t>data</a:t>
            </a:r>
            <a:r>
              <a:rPr lang="en-US" dirty="0" smtClean="0"/>
              <a:t> storage areas:</a:t>
            </a:r>
          </a:p>
          <a:p>
            <a:endParaRPr lang="en-US" dirty="0"/>
          </a:p>
          <a:p>
            <a:pPr marL="0" indent="0">
              <a:buNone/>
            </a:pPr>
            <a:r>
              <a:rPr lang="en-US" dirty="0" smtClean="0"/>
              <a:t>	</a:t>
            </a:r>
            <a:r>
              <a:rPr lang="en-US" dirty="0"/>
              <a:t>	d "</a:t>
            </a:r>
            <a:r>
              <a:rPr lang="en-US" dirty="0" smtClean="0"/>
              <a:t>data</a:t>
            </a:r>
            <a:r>
              <a:rPr lang="en-US" dirty="0"/>
              <a:t>":</a:t>
            </a:r>
            <a:r>
              <a:rPr lang="en-US" dirty="0" smtClean="0"/>
              <a:t>10,128;8 </a:t>
            </a:r>
            <a:r>
              <a:rPr lang="en-US" dirty="0"/>
              <a:t>.</a:t>
            </a:r>
          </a:p>
          <a:p>
            <a:pPr marL="0" indent="0">
              <a:buNone/>
            </a:pPr>
            <a:r>
              <a:rPr lang="en-US" dirty="0"/>
              <a:t>	</a:t>
            </a:r>
            <a:r>
              <a:rPr lang="en-US" dirty="0" smtClean="0"/>
              <a:t>	d </a:t>
            </a:r>
            <a:r>
              <a:rPr lang="en-US" dirty="0"/>
              <a:t>"</a:t>
            </a:r>
            <a:r>
              <a:rPr lang="en-US" dirty="0" smtClean="0"/>
              <a:t>indexes"</a:t>
            </a:r>
            <a:r>
              <a:rPr lang="en-US" dirty="0"/>
              <a:t>:</a:t>
            </a:r>
            <a:r>
              <a:rPr lang="en-US" dirty="0" smtClean="0"/>
              <a:t>11,128;8 </a:t>
            </a:r>
            <a:r>
              <a:rPr lang="en-US" dirty="0"/>
              <a:t>.</a:t>
            </a:r>
          </a:p>
          <a:p>
            <a:pPr marL="0" indent="0">
              <a:buNone/>
            </a:pPr>
            <a:r>
              <a:rPr lang="en-US" dirty="0"/>
              <a:t>		d "largeObjects":</a:t>
            </a:r>
            <a:r>
              <a:rPr lang="en-US" dirty="0" smtClean="0"/>
              <a:t>12,128;512 </a:t>
            </a:r>
            <a:r>
              <a:rPr lang="en-US" dirty="0"/>
              <a:t>.</a:t>
            </a:r>
          </a:p>
          <a:p>
            <a:pPr marL="0" indent="0">
              <a:buNone/>
            </a:pPr>
            <a:r>
              <a:rPr lang="en-US" dirty="0"/>
              <a:t>	</a:t>
            </a:r>
            <a:r>
              <a:rPr lang="en-US" dirty="0" smtClean="0"/>
              <a:t>	</a:t>
            </a:r>
            <a:r>
              <a:rPr lang="en-US" dirty="0" smtClean="0">
                <a:solidFill>
                  <a:srgbClr val="8064A2"/>
                </a:solidFill>
              </a:rPr>
              <a:t>d </a:t>
            </a:r>
            <a:r>
              <a:rPr lang="en-US" dirty="0">
                <a:solidFill>
                  <a:srgbClr val="8064A2"/>
                </a:solidFill>
              </a:rPr>
              <a:t>"</a:t>
            </a:r>
            <a:r>
              <a:rPr lang="en-US" dirty="0" smtClean="0">
                <a:solidFill>
                  <a:srgbClr val="8064A2"/>
                </a:solidFill>
              </a:rPr>
              <a:t>wordIndexData"</a:t>
            </a:r>
            <a:r>
              <a:rPr lang="en-US" dirty="0">
                <a:solidFill>
                  <a:srgbClr val="8064A2"/>
                </a:solidFill>
              </a:rPr>
              <a:t>:</a:t>
            </a:r>
            <a:r>
              <a:rPr lang="en-US" dirty="0" smtClean="0">
                <a:solidFill>
                  <a:srgbClr val="8064A2"/>
                </a:solidFill>
              </a:rPr>
              <a:t>13,128;8 </a:t>
            </a:r>
            <a:r>
              <a:rPr lang="en-US" dirty="0">
                <a:solidFill>
                  <a:srgbClr val="8064A2"/>
                </a:solidFill>
              </a:rPr>
              <a: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13846307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5 (“gilding the lily”)</a:t>
            </a:r>
            <a:endParaRPr lang="en-US" dirty="0"/>
          </a:p>
        </p:txBody>
      </p:sp>
      <p:sp>
        <p:nvSpPr>
          <p:cNvPr id="3" name="Content Placeholder 2"/>
          <p:cNvSpPr>
            <a:spLocks noGrp="1"/>
          </p:cNvSpPr>
          <p:nvPr>
            <p:ph idx="1"/>
          </p:nvPr>
        </p:nvSpPr>
        <p:spPr>
          <a:xfrm>
            <a:off x="228600" y="1600201"/>
            <a:ext cx="11734800" cy="4952999"/>
          </a:xfrm>
        </p:spPr>
        <p:txBody>
          <a:bodyPr>
            <a:normAutofit/>
          </a:bodyPr>
          <a:lstStyle/>
          <a:p>
            <a:r>
              <a:rPr lang="en-US" dirty="0" smtClean="0"/>
              <a:t>Discrete data, index, LOB, </a:t>
            </a:r>
            <a:r>
              <a:rPr lang="en-US" dirty="0" smtClean="0">
                <a:solidFill>
                  <a:schemeClr val="tx1"/>
                </a:solidFill>
              </a:rPr>
              <a:t>word-index</a:t>
            </a:r>
            <a:r>
              <a:rPr lang="en-US" dirty="0">
                <a:solidFill>
                  <a:schemeClr val="tx1"/>
                </a:solidFill>
              </a:rPr>
              <a:t> </a:t>
            </a:r>
            <a:r>
              <a:rPr lang="en-US" dirty="0" smtClean="0">
                <a:solidFill>
                  <a:schemeClr val="tx1"/>
                </a:solidFill>
              </a:rPr>
              <a:t>data</a:t>
            </a:r>
            <a:r>
              <a:rPr lang="en-US" dirty="0" smtClean="0"/>
              <a:t> and “B2” storage areas:</a:t>
            </a:r>
          </a:p>
          <a:p>
            <a:endParaRPr lang="en-US" dirty="0"/>
          </a:p>
          <a:p>
            <a:pPr marL="0" indent="0">
              <a:buNone/>
            </a:pPr>
            <a:r>
              <a:rPr lang="en-US" dirty="0" smtClean="0"/>
              <a:t>	</a:t>
            </a:r>
            <a:r>
              <a:rPr lang="en-US" dirty="0"/>
              <a:t>	d "</a:t>
            </a:r>
            <a:r>
              <a:rPr lang="en-US" dirty="0" smtClean="0"/>
              <a:t>data</a:t>
            </a:r>
            <a:r>
              <a:rPr lang="en-US" dirty="0"/>
              <a:t>":</a:t>
            </a:r>
            <a:r>
              <a:rPr lang="en-US" dirty="0" smtClean="0"/>
              <a:t>10,128;8 </a:t>
            </a:r>
            <a:r>
              <a:rPr lang="en-US" dirty="0"/>
              <a:t>.</a:t>
            </a:r>
          </a:p>
          <a:p>
            <a:pPr marL="0" indent="0">
              <a:buNone/>
            </a:pPr>
            <a:r>
              <a:rPr lang="en-US" dirty="0"/>
              <a:t>	</a:t>
            </a:r>
            <a:r>
              <a:rPr lang="en-US" dirty="0" smtClean="0"/>
              <a:t>	d </a:t>
            </a:r>
            <a:r>
              <a:rPr lang="en-US" dirty="0"/>
              <a:t>"</a:t>
            </a:r>
            <a:r>
              <a:rPr lang="en-US" dirty="0" smtClean="0"/>
              <a:t>indexes"</a:t>
            </a:r>
            <a:r>
              <a:rPr lang="en-US" dirty="0"/>
              <a:t>:</a:t>
            </a:r>
            <a:r>
              <a:rPr lang="en-US" dirty="0" smtClean="0"/>
              <a:t>11,128;8 </a:t>
            </a:r>
            <a:r>
              <a:rPr lang="en-US" dirty="0"/>
              <a:t>.</a:t>
            </a:r>
          </a:p>
          <a:p>
            <a:pPr marL="0" indent="0">
              <a:buNone/>
            </a:pPr>
            <a:r>
              <a:rPr lang="en-US" dirty="0"/>
              <a:t>		d "largeObjects":</a:t>
            </a:r>
            <a:r>
              <a:rPr lang="en-US" dirty="0" smtClean="0"/>
              <a:t>12,128;512 </a:t>
            </a:r>
            <a:r>
              <a:rPr lang="en-US" dirty="0"/>
              <a:t>.</a:t>
            </a:r>
          </a:p>
          <a:p>
            <a:pPr marL="0" indent="0">
              <a:buNone/>
            </a:pPr>
            <a:r>
              <a:rPr lang="en-US" dirty="0"/>
              <a:t>	</a:t>
            </a:r>
            <a:r>
              <a:rPr lang="en-US" dirty="0" smtClean="0"/>
              <a:t>	</a:t>
            </a:r>
            <a:r>
              <a:rPr lang="en-US" dirty="0" smtClean="0">
                <a:solidFill>
                  <a:srgbClr val="000000"/>
                </a:solidFill>
              </a:rPr>
              <a:t>d </a:t>
            </a:r>
            <a:r>
              <a:rPr lang="en-US" dirty="0">
                <a:solidFill>
                  <a:srgbClr val="000000"/>
                </a:solidFill>
              </a:rPr>
              <a:t>"</a:t>
            </a:r>
            <a:r>
              <a:rPr lang="en-US" dirty="0" smtClean="0">
                <a:solidFill>
                  <a:srgbClr val="000000"/>
                </a:solidFill>
              </a:rPr>
              <a:t>wordIndexData"</a:t>
            </a:r>
            <a:r>
              <a:rPr lang="en-US" dirty="0">
                <a:solidFill>
                  <a:srgbClr val="000000"/>
                </a:solidFill>
              </a:rPr>
              <a:t>:</a:t>
            </a:r>
            <a:r>
              <a:rPr lang="en-US" dirty="0" smtClean="0">
                <a:solidFill>
                  <a:srgbClr val="000000"/>
                </a:solidFill>
              </a:rPr>
              <a:t>13,128;8 </a:t>
            </a:r>
            <a:r>
              <a:rPr lang="en-US" dirty="0">
                <a:solidFill>
                  <a:srgbClr val="000000"/>
                </a:solidFill>
              </a:rPr>
              <a:t>.</a:t>
            </a:r>
          </a:p>
          <a:p>
            <a:pPr marL="0" indent="0">
              <a:buNone/>
            </a:pPr>
            <a:r>
              <a:rPr lang="en-US" dirty="0"/>
              <a:t>		d "</a:t>
            </a:r>
            <a:r>
              <a:rPr lang="en-US" dirty="0" smtClean="0"/>
              <a:t>b2Data</a:t>
            </a:r>
            <a:r>
              <a:rPr lang="en-US" dirty="0"/>
              <a:t>":</a:t>
            </a:r>
            <a:r>
              <a:rPr lang="en-US" dirty="0" smtClean="0"/>
              <a:t>14,128;8 </a:t>
            </a:r>
            <a:r>
              <a:rPr lang="en-US" dirty="0"/>
              <a:t>.</a:t>
            </a:r>
          </a:p>
          <a:p>
            <a:pPr marL="0" indent="0">
              <a:buNone/>
            </a:pPr>
            <a:r>
              <a:rPr lang="en-US" dirty="0"/>
              <a:t>		d "</a:t>
            </a:r>
            <a:r>
              <a:rPr lang="en-US" dirty="0" smtClean="0"/>
              <a:t>b2Indexes"</a:t>
            </a:r>
            <a:r>
              <a:rPr lang="en-US" dirty="0"/>
              <a:t>:</a:t>
            </a:r>
            <a:r>
              <a:rPr lang="en-US" dirty="0" smtClean="0"/>
              <a:t>15,128;8 </a:t>
            </a:r>
            <a:r>
              <a:rPr lang="en-US" dirty="0"/>
              <a: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99162681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Size (CSZ)</a:t>
            </a:r>
            <a:endParaRPr lang="en-US" dirty="0"/>
          </a:p>
        </p:txBody>
      </p:sp>
      <p:sp>
        <p:nvSpPr>
          <p:cNvPr id="3" name="Content Placeholder 2"/>
          <p:cNvSpPr>
            <a:spLocks noGrp="1"/>
          </p:cNvSpPr>
          <p:nvPr>
            <p:ph idx="1"/>
          </p:nvPr>
        </p:nvSpPr>
        <p:spPr/>
        <p:txBody>
          <a:bodyPr>
            <a:normAutofit/>
          </a:bodyPr>
          <a:lstStyle/>
          <a:p>
            <a:r>
              <a:rPr lang="en-US" dirty="0" smtClean="0"/>
              <a:t>CSZ must be at least 8 in order to be a type 2 storage area</a:t>
            </a:r>
            <a:endParaRPr lang="en-US" dirty="0"/>
          </a:p>
          <a:p>
            <a:r>
              <a:rPr lang="en-US" dirty="0" smtClean="0"/>
              <a:t>Disk allocation of different CSZ for empty objects (8KB </a:t>
            </a:r>
            <a:r>
              <a:rPr lang="en-US" dirty="0" err="1" smtClean="0"/>
              <a:t>db</a:t>
            </a:r>
            <a:r>
              <a:rPr lang="en-US" dirty="0" smtClean="0"/>
              <a:t> blocks):</a:t>
            </a:r>
          </a:p>
          <a:p>
            <a:pPr marL="914400" lvl="2" indent="0">
              <a:buNone/>
            </a:pPr>
            <a:r>
              <a:rPr lang="en-US" dirty="0" smtClean="0"/>
              <a:t>CSZ 8     =      64KB</a:t>
            </a:r>
          </a:p>
          <a:p>
            <a:pPr marL="914400" lvl="2" indent="0">
              <a:buNone/>
            </a:pPr>
            <a:r>
              <a:rPr lang="en-US" dirty="0"/>
              <a:t>CSZ </a:t>
            </a:r>
            <a:r>
              <a:rPr lang="en-US" dirty="0" smtClean="0"/>
              <a:t>64   =    512KB</a:t>
            </a:r>
            <a:endParaRPr lang="en-US" dirty="0"/>
          </a:p>
          <a:p>
            <a:pPr marL="914400" lvl="2" indent="0">
              <a:buNone/>
            </a:pPr>
            <a:r>
              <a:rPr lang="en-US" dirty="0"/>
              <a:t>CSZ </a:t>
            </a:r>
            <a:r>
              <a:rPr lang="en-US" dirty="0" smtClean="0"/>
              <a:t>512 </a:t>
            </a:r>
            <a:r>
              <a:rPr lang="en-US" dirty="0"/>
              <a:t>= </a:t>
            </a:r>
            <a:r>
              <a:rPr lang="en-US" dirty="0" smtClean="0"/>
              <a:t>4096KB  or  4MB</a:t>
            </a:r>
            <a:endParaRPr lang="en-US" dirty="0"/>
          </a:p>
          <a:p>
            <a:r>
              <a:rPr lang="en-US" dirty="0" smtClean="0"/>
              <a:t>CSZ 8 minimizes the growth of empty databases</a:t>
            </a:r>
          </a:p>
          <a:p>
            <a:r>
              <a:rPr lang="en-US" dirty="0" smtClean="0"/>
              <a:t>If </a:t>
            </a:r>
            <a:r>
              <a:rPr lang="en-US" dirty="0"/>
              <a:t>an area is designated for </a:t>
            </a:r>
            <a:r>
              <a:rPr lang="en-US" b="1" dirty="0"/>
              <a:t>LARGE</a:t>
            </a:r>
            <a:r>
              <a:rPr lang="en-US" dirty="0"/>
              <a:t> objects then </a:t>
            </a:r>
            <a:r>
              <a:rPr lang="en-US" dirty="0" smtClean="0"/>
              <a:t>CSZ 512 </a:t>
            </a:r>
            <a:r>
              <a:rPr lang="en-US" dirty="0"/>
              <a:t>makes </a:t>
            </a:r>
            <a:r>
              <a:rPr lang="en-US" dirty="0" smtClean="0"/>
              <a:t>sense</a:t>
            </a:r>
            <a:endParaRPr lang="en-US" dirty="0"/>
          </a:p>
          <a:p>
            <a:endParaRPr lang="en-US" dirty="0" smtClean="0"/>
          </a:p>
        </p:txBody>
      </p:sp>
    </p:spTree>
    <p:extLst>
      <p:ext uri="{BB962C8B-B14F-4D97-AF65-F5344CB8AC3E}">
        <p14:creationId xmlns:p14="http://schemas.microsoft.com/office/powerpoint/2010/main" val="415015055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Rows Per Block</a:t>
            </a:r>
            <a:endParaRPr lang="en-US" dirty="0"/>
          </a:p>
        </p:txBody>
      </p:sp>
      <p:sp>
        <p:nvSpPr>
          <p:cNvPr id="3" name="Content Placeholder 2"/>
          <p:cNvSpPr>
            <a:spLocks noGrp="1"/>
          </p:cNvSpPr>
          <p:nvPr>
            <p:ph idx="1"/>
          </p:nvPr>
        </p:nvSpPr>
        <p:spPr/>
        <p:txBody>
          <a:bodyPr/>
          <a:lstStyle/>
          <a:p>
            <a:r>
              <a:rPr lang="en-US" dirty="0" smtClean="0"/>
              <a:t>8KB block, 256 rows per block = 30 bytes of user data per record:</a:t>
            </a:r>
          </a:p>
          <a:p>
            <a:pPr marL="457200" lvl="1" indent="0">
              <a:buNone/>
            </a:pPr>
            <a:r>
              <a:rPr lang="en-US" dirty="0">
                <a:hlinkClick r:id="rId3"/>
              </a:rPr>
              <a:t>http://knowledgebase.progress.com/articles/Article/</a:t>
            </a:r>
            <a:r>
              <a:rPr lang="en-US" dirty="0" smtClean="0">
                <a:hlinkClick r:id="rId3"/>
              </a:rPr>
              <a:t>P81745</a:t>
            </a:r>
            <a:endParaRPr lang="en-US" dirty="0" smtClean="0"/>
          </a:p>
          <a:p>
            <a:pPr marL="457200" lvl="1" indent="0">
              <a:buNone/>
            </a:pPr>
            <a:endParaRPr lang="en-US" sz="3200" dirty="0" smtClean="0"/>
          </a:p>
          <a:p>
            <a:pPr marL="514350" indent="-457200"/>
            <a:r>
              <a:rPr lang="en-US" dirty="0" smtClean="0"/>
              <a:t>LOB </a:t>
            </a:r>
            <a:r>
              <a:rPr lang="en-US" dirty="0"/>
              <a:t>areas: RPB = 1?</a:t>
            </a:r>
          </a:p>
          <a:p>
            <a:pPr marL="457200" lvl="1" indent="0">
              <a:buNone/>
            </a:pPr>
            <a:r>
              <a:rPr lang="en-US" dirty="0">
                <a:hlinkClick r:id="rId4"/>
              </a:rPr>
              <a:t>http://knowledgebase.progress.com/articles/Article/P88663</a:t>
            </a:r>
            <a:endParaRPr lang="en-US" dirty="0"/>
          </a:p>
          <a:p>
            <a:pPr marL="0" indent="0">
              <a:buNone/>
            </a:pPr>
            <a:endParaRPr lang="en-US" dirty="0"/>
          </a:p>
        </p:txBody>
      </p:sp>
    </p:spTree>
    <p:extLst>
      <p:ext uri="{BB962C8B-B14F-4D97-AF65-F5344CB8AC3E}">
        <p14:creationId xmlns:p14="http://schemas.microsoft.com/office/powerpoint/2010/main" val="148635043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Length or Variable Extents?</a:t>
            </a:r>
            <a:endParaRPr lang="en-US" dirty="0"/>
          </a:p>
        </p:txBody>
      </p:sp>
      <p:sp>
        <p:nvSpPr>
          <p:cNvPr id="3" name="Content Placeholder 2"/>
          <p:cNvSpPr>
            <a:spLocks noGrp="1"/>
          </p:cNvSpPr>
          <p:nvPr>
            <p:ph idx="1"/>
          </p:nvPr>
        </p:nvSpPr>
        <p:spPr/>
        <p:txBody>
          <a:bodyPr/>
          <a:lstStyle/>
          <a:p>
            <a:r>
              <a:rPr lang="en-US" dirty="0" smtClean="0"/>
              <a:t>All variable is very simple</a:t>
            </a:r>
            <a:endParaRPr lang="is-IS" dirty="0" smtClean="0"/>
          </a:p>
          <a:p>
            <a:r>
              <a:rPr lang="is-IS" dirty="0" smtClean="0"/>
              <a:t>Fixed length will require decision making and management</a:t>
            </a:r>
            <a:endParaRPr lang="en-US" dirty="0"/>
          </a:p>
        </p:txBody>
      </p:sp>
    </p:spTree>
    <p:extLst>
      <p:ext uri="{BB962C8B-B14F-4D97-AF65-F5344CB8AC3E}">
        <p14:creationId xmlns:p14="http://schemas.microsoft.com/office/powerpoint/2010/main" val="17206489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After-image extents?</a:t>
            </a:r>
            <a:endParaRPr lang="en-US" dirty="0"/>
          </a:p>
        </p:txBody>
      </p:sp>
      <p:sp>
        <p:nvSpPr>
          <p:cNvPr id="3" name="Content Placeholder 2"/>
          <p:cNvSpPr>
            <a:spLocks noGrp="1"/>
          </p:cNvSpPr>
          <p:nvPr>
            <p:ph idx="1"/>
          </p:nvPr>
        </p:nvSpPr>
        <p:spPr/>
        <p:txBody>
          <a:bodyPr/>
          <a:lstStyle/>
          <a:p>
            <a:r>
              <a:rPr lang="en-US" dirty="0" smtClean="0"/>
              <a:t>Creating them does not result in AI being enabled</a:t>
            </a:r>
          </a:p>
          <a:p>
            <a:r>
              <a:rPr lang="en-US" dirty="0" smtClean="0"/>
              <a:t>But it does move you one step closer</a:t>
            </a:r>
            <a:endParaRPr lang="en-US" dirty="0"/>
          </a:p>
        </p:txBody>
      </p:sp>
      <p:sp>
        <p:nvSpPr>
          <p:cNvPr id="4" name="TextBox 3"/>
          <p:cNvSpPr txBox="1"/>
          <p:nvPr/>
        </p:nvSpPr>
        <p:spPr>
          <a:xfrm>
            <a:off x="6934200" y="3136880"/>
            <a:ext cx="4953000" cy="3416320"/>
          </a:xfrm>
          <a:prstGeom prst="rect">
            <a:avLst/>
          </a:prstGeom>
          <a:solidFill>
            <a:schemeClr val="accent1">
              <a:lumMod val="20000"/>
              <a:lumOff val="80000"/>
            </a:schemeClr>
          </a:solidFill>
        </p:spPr>
        <p:txBody>
          <a:bodyPr wrap="square" rtlCol="0">
            <a:spAutoFit/>
          </a:bodyPr>
          <a:lstStyle/>
          <a:p>
            <a:r>
              <a:rPr lang="en-US" sz="2400" dirty="0" smtClean="0"/>
              <a:t># </a:t>
            </a:r>
            <a:r>
              <a:rPr lang="en-US" sz="2400" dirty="0" err="1" smtClean="0"/>
              <a:t>add_ai.st</a:t>
            </a:r>
            <a:r>
              <a:rPr lang="en-US" sz="2400" dirty="0" smtClean="0"/>
              <a:t> – add 8 variable </a:t>
            </a:r>
            <a:r>
              <a:rPr lang="en-US" sz="2400" dirty="0" err="1" smtClean="0"/>
              <a:t>ai</a:t>
            </a:r>
            <a:r>
              <a:rPr lang="en-US" sz="2400" dirty="0" smtClean="0"/>
              <a:t> extents</a:t>
            </a:r>
          </a:p>
          <a:p>
            <a:r>
              <a:rPr lang="en-US" sz="2400" dirty="0" smtClean="0"/>
              <a:t>a  .</a:t>
            </a:r>
          </a:p>
          <a:p>
            <a:r>
              <a:rPr lang="en-US" sz="2400" dirty="0"/>
              <a:t>a</a:t>
            </a:r>
            <a:r>
              <a:rPr lang="en-US" sz="2400" dirty="0" smtClean="0"/>
              <a:t>  .</a:t>
            </a:r>
          </a:p>
          <a:p>
            <a:r>
              <a:rPr lang="en-US" sz="2400" dirty="0"/>
              <a:t>a</a:t>
            </a:r>
            <a:r>
              <a:rPr lang="en-US" sz="2400" dirty="0" smtClean="0"/>
              <a:t>  .</a:t>
            </a:r>
          </a:p>
          <a:p>
            <a:r>
              <a:rPr lang="en-US" sz="2400" dirty="0"/>
              <a:t>a</a:t>
            </a:r>
            <a:r>
              <a:rPr lang="en-US" sz="2400" dirty="0" smtClean="0"/>
              <a:t>  .</a:t>
            </a:r>
          </a:p>
          <a:p>
            <a:r>
              <a:rPr lang="en-US" sz="2400" dirty="0"/>
              <a:t>a  .</a:t>
            </a:r>
          </a:p>
          <a:p>
            <a:r>
              <a:rPr lang="en-US" sz="2400" dirty="0"/>
              <a:t>a  .</a:t>
            </a:r>
          </a:p>
          <a:p>
            <a:r>
              <a:rPr lang="en-US" sz="2400" dirty="0"/>
              <a:t>a  .</a:t>
            </a:r>
          </a:p>
          <a:p>
            <a:r>
              <a:rPr lang="en-US" sz="2400" dirty="0"/>
              <a:t>a  </a:t>
            </a:r>
            <a:r>
              <a:rPr lang="en-US" sz="2400" dirty="0" smtClean="0"/>
              <a:t>.</a:t>
            </a:r>
            <a:endParaRPr lang="en-US" sz="2400" dirty="0"/>
          </a:p>
        </p:txBody>
      </p:sp>
    </p:spTree>
    <p:extLst>
      <p:ext uri="{BB962C8B-B14F-4D97-AF65-F5344CB8AC3E}">
        <p14:creationId xmlns:p14="http://schemas.microsoft.com/office/powerpoint/2010/main" val="30553948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Guidelines and Considerations?</a:t>
            </a:r>
            <a:endParaRPr lang="en-US" dirty="0"/>
          </a:p>
        </p:txBody>
      </p:sp>
      <p:sp>
        <p:nvSpPr>
          <p:cNvPr id="4" name="Content Placeholder 3"/>
          <p:cNvSpPr>
            <a:spLocks noGrp="1"/>
          </p:cNvSpPr>
          <p:nvPr>
            <p:ph sz="half" idx="1"/>
          </p:nvPr>
        </p:nvSpPr>
        <p:spPr/>
        <p:txBody>
          <a:bodyPr/>
          <a:lstStyle/>
          <a:p>
            <a:endParaRPr lang="en-US"/>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207637341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3200400" y="2514600"/>
            <a:ext cx="6096000" cy="1570038"/>
          </a:xfrm>
          <a:prstGeom prst="rect">
            <a:avLst/>
          </a:prstGeom>
          <a:noFill/>
          <a:ln w="9525">
            <a:noFill/>
            <a:miter lim="800000"/>
            <a:headEnd/>
            <a:tailEnd/>
          </a:ln>
        </p:spPr>
        <p:txBody>
          <a:bodyPr>
            <a:spAutoFit/>
          </a:bodyPr>
          <a:lstStyle/>
          <a:p>
            <a:r>
              <a:rPr lang="en-US" sz="9600" dirty="0">
                <a:latin typeface="Calibri" pitchFamily="34" charset="0"/>
              </a:rPr>
              <a:t>Questions?</a:t>
            </a:r>
          </a:p>
        </p:txBody>
      </p:sp>
      <p:sp>
        <p:nvSpPr>
          <p:cNvPr id="3" name="Slide Number Placeholder 2"/>
          <p:cNvSpPr>
            <a:spLocks noGrp="1"/>
          </p:cNvSpPr>
          <p:nvPr>
            <p:ph type="sldNum" sz="quarter" idx="4294967295"/>
          </p:nvPr>
        </p:nvSpPr>
        <p:spPr>
          <a:xfrm>
            <a:off x="10972800" y="6324600"/>
            <a:ext cx="609600" cy="365125"/>
          </a:xfrm>
          <a:prstGeom prst="rect">
            <a:avLst/>
          </a:prstGeom>
        </p:spPr>
        <p:txBody>
          <a:bodyPr/>
          <a:lstStyle/>
          <a:p>
            <a:fld id="{5657C8AD-9CD5-4FD6-B96A-EC63C8DD4688}" type="slidenum">
              <a:rPr lang="en-US" smtClean="0"/>
              <a:pPr/>
              <a:t>29</a:t>
            </a:fld>
            <a:endParaRPr lang="en-US" dirty="0"/>
          </a:p>
        </p:txBody>
      </p:sp>
    </p:spTree>
    <p:extLst>
      <p:ext uri="{BB962C8B-B14F-4D97-AF65-F5344CB8AC3E}">
        <p14:creationId xmlns:p14="http://schemas.microsoft.com/office/powerpoint/2010/main" val="165958026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r>
              <a:rPr lang="en-US" sz="8000" dirty="0">
                <a:latin typeface="Calibri" pitchFamily="34" charset="0"/>
              </a:rPr>
              <a:t>Thank You!</a:t>
            </a:r>
          </a:p>
        </p:txBody>
      </p:sp>
      <p:sp>
        <p:nvSpPr>
          <p:cNvPr id="3" name="Slide Number Placeholder 2"/>
          <p:cNvSpPr>
            <a:spLocks noGrp="1"/>
          </p:cNvSpPr>
          <p:nvPr>
            <p:ph type="sldNum" sz="quarter" idx="4294967295"/>
          </p:nvPr>
        </p:nvSpPr>
        <p:spPr>
          <a:xfrm>
            <a:off x="10972800" y="6324600"/>
            <a:ext cx="609600" cy="365125"/>
          </a:xfrm>
          <a:prstGeom prst="rect">
            <a:avLst/>
          </a:prstGeom>
        </p:spPr>
        <p:txBody>
          <a:bodyPr/>
          <a:lstStyle/>
          <a:p>
            <a:fld id="{5657C8AD-9CD5-4FD6-B96A-EC63C8DD4688}" type="slidenum">
              <a:rPr lang="en-US" smtClean="0"/>
              <a:pPr/>
              <a:t>30</a:t>
            </a:fld>
            <a:endParaRPr lang="en-US" dirty="0"/>
          </a:p>
        </p:txBody>
      </p:sp>
    </p:spTree>
    <p:extLst>
      <p:ext uri="{BB962C8B-B14F-4D97-AF65-F5344CB8AC3E}">
        <p14:creationId xmlns:p14="http://schemas.microsoft.com/office/powerpoint/2010/main" val="148680360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065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Parking lot</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standardsinsight.com/ieee_company_detail/what-are-standards-why-are-they-important</a:t>
            </a:r>
            <a:endParaRPr lang="en-US" dirty="0" smtClean="0"/>
          </a:p>
          <a:p>
            <a:r>
              <a:rPr lang="en-US" dirty="0">
                <a:hlinkClick r:id="rId3"/>
              </a:rPr>
              <a:t>http://</a:t>
            </a:r>
            <a:r>
              <a:rPr lang="en-US" dirty="0" smtClean="0">
                <a:hlinkClick r:id="rId3"/>
              </a:rPr>
              <a:t>www.etsi.org/standards/why-we-need-standards</a:t>
            </a:r>
            <a:endParaRPr lang="en-US" dirty="0" smtClean="0"/>
          </a:p>
          <a:p>
            <a:r>
              <a:rPr lang="en-US" dirty="0">
                <a:hlinkClick r:id="rId4"/>
              </a:rPr>
              <a:t>http://www.bsigroup.com/en-GB/standards/benefits-of-using-standards</a:t>
            </a:r>
            <a:r>
              <a:rPr lang="en-US" dirty="0" smtClean="0">
                <a:hlinkClick r:id="rId4"/>
              </a:rPr>
              <a:t>/</a:t>
            </a:r>
            <a:endParaRPr lang="en-US" dirty="0" smtClean="0"/>
          </a:p>
          <a:p>
            <a:endParaRPr lang="en-US" dirty="0"/>
          </a:p>
        </p:txBody>
      </p:sp>
    </p:spTree>
    <p:extLst>
      <p:ext uri="{BB962C8B-B14F-4D97-AF65-F5344CB8AC3E}">
        <p14:creationId xmlns:p14="http://schemas.microsoft.com/office/powerpoint/2010/main" val="1441219414"/>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90193</TotalTime>
  <Words>1857</Words>
  <Application>Microsoft Macintosh PowerPoint</Application>
  <PresentationFormat>Custom</PresentationFormat>
  <Paragraphs>219</Paragraphs>
  <Slides>32</Slides>
  <Notes>14</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WSS Master Template</vt:lpstr>
      <vt:lpstr>OpenEdge Standard Storage Areas</vt:lpstr>
      <vt:lpstr>A Few Words about the Speaker</vt:lpstr>
      <vt:lpstr>Who is White Star Software?</vt:lpstr>
      <vt:lpstr>Standards</vt:lpstr>
      <vt:lpstr>Progress’ CCS</vt:lpstr>
      <vt:lpstr>The Schema Area</vt:lpstr>
      <vt:lpstr>The Problem</vt:lpstr>
      <vt:lpstr>PowerPoint Presentation</vt:lpstr>
      <vt:lpstr>Kbase Articles, PUG Talks, Videos, Forums…</vt:lpstr>
      <vt:lpstr>Kbase Articles, PUG Talks, Videos, Forums…</vt:lpstr>
      <vt:lpstr>Type 2 Storage Areas</vt:lpstr>
      <vt:lpstr>That’s Nice But…</vt:lpstr>
      <vt:lpstr>PowerPoint Presentation</vt:lpstr>
      <vt:lpstr>Project Proposal</vt:lpstr>
      <vt:lpstr>The Solution</vt:lpstr>
      <vt:lpstr>Solution Constraints</vt:lpstr>
      <vt:lpstr>Solution Benefits</vt:lpstr>
      <vt:lpstr>Deliverables</vt:lpstr>
      <vt:lpstr>Option 1</vt:lpstr>
      <vt:lpstr>Option 2</vt:lpstr>
      <vt:lpstr>Option 3</vt:lpstr>
      <vt:lpstr>Option 4</vt:lpstr>
      <vt:lpstr>Option 5 (“gilding the lily”)</vt:lpstr>
      <vt:lpstr>Cluster Size (CSZ)</vt:lpstr>
      <vt:lpstr>Rows Per Block</vt:lpstr>
      <vt:lpstr>Fixed Length or Variable Extents?</vt:lpstr>
      <vt:lpstr>After-image extents?</vt:lpstr>
      <vt:lpstr>Other Guidelines and Considerations?</vt:lpstr>
      <vt:lpstr>PowerPoint Presentation</vt:lpstr>
      <vt:lpstr>PowerPoint Presentation</vt:lpstr>
      <vt:lpstr>PowerPoint Presentation</vt:lpstr>
      <vt:lpstr>Parking lot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Thomas Bascom</cp:lastModifiedBy>
  <cp:revision>670</cp:revision>
  <cp:lastPrinted>2016-06-21T00:59:27Z</cp:lastPrinted>
  <dcterms:created xsi:type="dcterms:W3CDTF">2009-05-28T13:01:27Z</dcterms:created>
  <dcterms:modified xsi:type="dcterms:W3CDTF">2017-06-13T11:56:08Z</dcterms:modified>
</cp:coreProperties>
</file>