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7" r:id="rId5"/>
  </p:sldMasterIdLst>
  <p:notesMasterIdLst>
    <p:notesMasterId r:id="rId23"/>
  </p:notesMasterIdLst>
  <p:handoutMasterIdLst>
    <p:handoutMasterId r:id="rId24"/>
  </p:handoutMasterIdLst>
  <p:sldIdLst>
    <p:sldId id="1099" r:id="rId6"/>
    <p:sldId id="1105" r:id="rId7"/>
    <p:sldId id="1182" r:id="rId8"/>
    <p:sldId id="1188" r:id="rId9"/>
    <p:sldId id="1186" r:id="rId10"/>
    <p:sldId id="1189" r:id="rId11"/>
    <p:sldId id="1187" r:id="rId12"/>
    <p:sldId id="1183" r:id="rId13"/>
    <p:sldId id="1190" r:id="rId14"/>
    <p:sldId id="1184" r:id="rId15"/>
    <p:sldId id="1193" r:id="rId16"/>
    <p:sldId id="1194" r:id="rId17"/>
    <p:sldId id="1185" r:id="rId18"/>
    <p:sldId id="1192" r:id="rId19"/>
    <p:sldId id="1195" r:id="rId20"/>
    <p:sldId id="1181" r:id="rId21"/>
    <p:sldId id="1180" r:id="rId22"/>
  </p:sldIdLst>
  <p:sldSz cx="12192000" cy="6858000"/>
  <p:notesSz cx="7027863" cy="9313863"/>
  <p:custDataLst>
    <p:tags r:id="rId25"/>
  </p:custDataLst>
  <p:defaultTextStyle>
    <a:defPPr>
      <a:defRPr lang="en-US"/>
    </a:defPPr>
    <a:lvl1pPr algn="ctr" rtl="0" fontAlgn="base">
      <a:spcBef>
        <a:spcPct val="50000"/>
      </a:spcBef>
      <a:spcAft>
        <a:spcPct val="0"/>
      </a:spcAft>
      <a:buSzPct val="130000"/>
      <a:defRPr sz="2400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buSzPct val="130000"/>
      <a:defRPr sz="2400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buSzPct val="130000"/>
      <a:defRPr sz="2400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buSzPct val="130000"/>
      <a:defRPr sz="2400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buSzPct val="130000"/>
      <a:defRPr sz="2400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933">
          <p15:clr>
            <a:srgbClr val="A4A3A4"/>
          </p15:clr>
        </p15:guide>
        <p15:guide id="2" pos="221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provanc" initials="c" lastIdx="1" clrIdx="0"/>
  <p:cmAuthor id="1" name="Chuck Provancher" initials="cp" lastIdx="2" clrIdx="1"/>
  <p:cmAuthor id="2" name="Progress Software" initials="" lastIdx="0" clrIdx="2"/>
  <p:cmAuthor id="3" name="Chuck Provancher" initials="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A3E"/>
    <a:srgbClr val="FF40FF"/>
    <a:srgbClr val="B0D806"/>
    <a:srgbClr val="AAD204"/>
    <a:srgbClr val="FF4E00"/>
    <a:srgbClr val="2F5662"/>
    <a:srgbClr val="DD461E"/>
    <a:srgbClr val="24D997"/>
    <a:srgbClr val="23C78C"/>
    <a:srgbClr val="F199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99" autoAdjust="0"/>
    <p:restoredTop sz="94807" autoAdjust="0"/>
  </p:normalViewPr>
  <p:slideViewPr>
    <p:cSldViewPr snapToGrid="0" showGuides="1">
      <p:cViewPr>
        <p:scale>
          <a:sx n="100" d="100"/>
          <a:sy n="100" d="100"/>
        </p:scale>
        <p:origin x="1024" y="68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00" d="100"/>
          <a:sy n="100" d="100"/>
        </p:scale>
        <p:origin x="2652" y="78"/>
      </p:cViewPr>
      <p:guideLst>
        <p:guide orient="horz" pos="2933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tags" Target="tags/tag1.xml"/><Relationship Id="rId26" Type="http://schemas.openxmlformats.org/officeDocument/2006/relationships/commentAuthors" Target="commentAuthors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27893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3359" tIns="46680" rIns="93359" bIns="46680" numCol="1" anchor="t" anchorCtr="0" compatLnSpc="1">
            <a:prstTxWarp prst="textNoShape">
              <a:avLst/>
            </a:prstTxWarp>
            <a:spAutoFit/>
          </a:bodyPr>
          <a:lstStyle>
            <a:lvl1pPr algn="l" defTabSz="935038" eaLnBrk="0" hangingPunct="0">
              <a:spcBef>
                <a:spcPct val="0"/>
              </a:spcBef>
              <a:buSzTx/>
              <a:defRPr sz="1200" b="1">
                <a:latin typeface="Arial" charset="0"/>
              </a:defRPr>
            </a:lvl1pPr>
          </a:lstStyle>
          <a:p>
            <a:pPr>
              <a:defRPr/>
            </a:pPr>
            <a:endParaRPr lang="en-US" i="0" dirty="0"/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3038" y="0"/>
            <a:ext cx="3044825" cy="27893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3359" tIns="46680" rIns="93359" bIns="46680" numCol="1" anchor="t" anchorCtr="0" compatLnSpc="1">
            <a:prstTxWarp prst="textNoShape">
              <a:avLst/>
            </a:prstTxWarp>
            <a:spAutoFit/>
          </a:bodyPr>
          <a:lstStyle>
            <a:lvl1pPr algn="r" defTabSz="935038" eaLnBrk="0" hangingPunct="0">
              <a:spcBef>
                <a:spcPct val="0"/>
              </a:spcBef>
              <a:buSzTx/>
              <a:defRPr sz="1200" b="1">
                <a:latin typeface="Arial" charset="0"/>
              </a:defRPr>
            </a:lvl1pPr>
          </a:lstStyle>
          <a:p>
            <a:pPr>
              <a:defRPr/>
            </a:pPr>
            <a:endParaRPr lang="en-US" i="0" dirty="0"/>
          </a:p>
        </p:txBody>
      </p:sp>
      <p:sp>
        <p:nvSpPr>
          <p:cNvPr id="345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034925"/>
            <a:ext cx="3044825" cy="27893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3359" tIns="46680" rIns="93359" bIns="46680" numCol="1" anchor="b" anchorCtr="0" compatLnSpc="1">
            <a:prstTxWarp prst="textNoShape">
              <a:avLst/>
            </a:prstTxWarp>
            <a:spAutoFit/>
          </a:bodyPr>
          <a:lstStyle>
            <a:lvl1pPr algn="l" defTabSz="935038" eaLnBrk="0" hangingPunct="0">
              <a:spcBef>
                <a:spcPct val="0"/>
              </a:spcBef>
              <a:buSzTx/>
              <a:defRPr sz="1200" b="1">
                <a:latin typeface="Arial" charset="0"/>
              </a:defRPr>
            </a:lvl1pPr>
          </a:lstStyle>
          <a:p>
            <a:pPr>
              <a:defRPr/>
            </a:pPr>
            <a:r>
              <a:rPr lang="en-US" i="0"/>
              <a:t>Progress</a:t>
            </a:r>
            <a:endParaRPr lang="en-US" i="0" dirty="0"/>
          </a:p>
        </p:txBody>
      </p:sp>
      <p:sp>
        <p:nvSpPr>
          <p:cNvPr id="345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3038" y="9034925"/>
            <a:ext cx="3044825" cy="27893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3359" tIns="46680" rIns="93359" bIns="46680" numCol="1" anchor="b" anchorCtr="0" compatLnSpc="1">
            <a:prstTxWarp prst="textNoShape">
              <a:avLst/>
            </a:prstTxWarp>
            <a:spAutoFit/>
          </a:bodyPr>
          <a:lstStyle>
            <a:lvl1pPr algn="r" defTabSz="935038" eaLnBrk="0" hangingPunct="0">
              <a:spcBef>
                <a:spcPct val="0"/>
              </a:spcBef>
              <a:buSzTx/>
              <a:defRPr sz="1200" b="1">
                <a:latin typeface="Arial" charset="0"/>
              </a:defRPr>
            </a:lvl1pPr>
          </a:lstStyle>
          <a:p>
            <a:pPr>
              <a:defRPr/>
            </a:pPr>
            <a:fld id="{D2F5EF90-0EF8-4688-ABBA-2D94A5D7A6DA}" type="slidenum">
              <a:rPr lang="en-US" i="0"/>
              <a:pPr>
                <a:defRPr/>
              </a:pPr>
              <a:t>‹#›</a:t>
            </a:fld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414071364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3359" tIns="46680" rIns="93359" bIns="46680" numCol="1" anchor="t" anchorCtr="0" compatLnSpc="1">
            <a:prstTxWarp prst="textNoShape">
              <a:avLst/>
            </a:prstTxWarp>
          </a:bodyPr>
          <a:lstStyle>
            <a:lvl1pPr algn="l" defTabSz="935038" eaLnBrk="0" hangingPunct="0">
              <a:spcBef>
                <a:spcPct val="0"/>
              </a:spcBef>
              <a:buSzTx/>
              <a:defRPr sz="1200" b="1" i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3038" y="0"/>
            <a:ext cx="3044825" cy="46513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3359" tIns="46680" rIns="93359" bIns="46680" numCol="1" anchor="t" anchorCtr="0" compatLnSpc="1">
            <a:prstTxWarp prst="textNoShape">
              <a:avLst/>
            </a:prstTxWarp>
          </a:bodyPr>
          <a:lstStyle>
            <a:lvl1pPr algn="r" defTabSz="935038" eaLnBrk="0" hangingPunct="0">
              <a:spcBef>
                <a:spcPct val="0"/>
              </a:spcBef>
              <a:buSzTx/>
              <a:defRPr sz="1200" b="1" i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1163" y="700088"/>
            <a:ext cx="6208712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625" y="4424363"/>
            <a:ext cx="5154613" cy="4189412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3359" tIns="46680" rIns="93359" bIns="46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8725"/>
            <a:ext cx="3044825" cy="46513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3359" tIns="46680" rIns="93359" bIns="46680" numCol="1" anchor="b" anchorCtr="0" compatLnSpc="1">
            <a:prstTxWarp prst="textNoShape">
              <a:avLst/>
            </a:prstTxWarp>
          </a:bodyPr>
          <a:lstStyle>
            <a:lvl1pPr algn="l" defTabSz="935038" eaLnBrk="0" hangingPunct="0">
              <a:spcBef>
                <a:spcPct val="0"/>
              </a:spcBef>
              <a:buSzTx/>
              <a:defRPr sz="1200" b="1" i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3038" y="8848725"/>
            <a:ext cx="3044825" cy="465138"/>
          </a:xfrm>
          <a:prstGeom prst="rect">
            <a:avLst/>
          </a:prstGeom>
          <a:noFill/>
          <a:ln w="9525">
            <a:noFill/>
            <a:prstDash val="sysDot"/>
            <a:miter lim="800000"/>
            <a:headEnd/>
            <a:tailEnd/>
          </a:ln>
          <a:effectLst/>
        </p:spPr>
        <p:txBody>
          <a:bodyPr vert="horz" wrap="square" lIns="93359" tIns="46680" rIns="93359" bIns="46680" numCol="1" anchor="b" anchorCtr="0" compatLnSpc="1">
            <a:prstTxWarp prst="textNoShape">
              <a:avLst/>
            </a:prstTxWarp>
          </a:bodyPr>
          <a:lstStyle>
            <a:lvl1pPr algn="r" defTabSz="935038" eaLnBrk="0" hangingPunct="0">
              <a:spcBef>
                <a:spcPct val="0"/>
              </a:spcBef>
              <a:buSzTx/>
              <a:defRPr sz="1200" b="1" i="0">
                <a:latin typeface="Arial" charset="0"/>
              </a:defRPr>
            </a:lvl1pPr>
          </a:lstStyle>
          <a:p>
            <a:pPr>
              <a:defRPr/>
            </a:pPr>
            <a:fld id="{3BC3B10F-A77C-499D-8A55-4E7169A1E70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44665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1163" y="700088"/>
            <a:ext cx="6208712" cy="3492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C3B10F-A77C-499D-8A55-4E7169A1E70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454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0D909-72AC-47C5-9BA7-95161C88BD54}" type="slidenum">
              <a:rPr lang="en-US"/>
              <a:pPr/>
              <a:t>15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700088"/>
            <a:ext cx="6208712" cy="34925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prstDash val="solid"/>
          </a:ln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520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0D909-72AC-47C5-9BA7-95161C88BD54}" type="slidenum">
              <a:rPr lang="en-US"/>
              <a:pPr/>
              <a:t>4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700088"/>
            <a:ext cx="6208712" cy="34925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prstDash val="solid"/>
          </a:ln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113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0D909-72AC-47C5-9BA7-95161C88BD54}" type="slidenum">
              <a:rPr lang="en-US"/>
              <a:pPr/>
              <a:t>5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700088"/>
            <a:ext cx="6208712" cy="34925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prstDash val="solid"/>
          </a:ln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80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0D909-72AC-47C5-9BA7-95161C88BD54}" type="slidenum">
              <a:rPr lang="en-US"/>
              <a:pPr/>
              <a:t>6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700088"/>
            <a:ext cx="6208712" cy="34925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prstDash val="solid"/>
          </a:ln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99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0D909-72AC-47C5-9BA7-95161C88BD54}" type="slidenum">
              <a:rPr lang="en-US"/>
              <a:pPr/>
              <a:t>7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700088"/>
            <a:ext cx="6208712" cy="34925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prstDash val="solid"/>
          </a:ln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898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0D909-72AC-47C5-9BA7-95161C88BD54}" type="slidenum">
              <a:rPr lang="en-US"/>
              <a:pPr/>
              <a:t>9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700088"/>
            <a:ext cx="6208712" cy="34925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prstDash val="solid"/>
          </a:ln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6810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0D909-72AC-47C5-9BA7-95161C88BD54}" type="slidenum">
              <a:rPr lang="en-US"/>
              <a:pPr/>
              <a:t>11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700088"/>
            <a:ext cx="6208712" cy="34925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prstDash val="solid"/>
          </a:ln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955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0D909-72AC-47C5-9BA7-95161C88BD54}" type="slidenum">
              <a:rPr lang="en-US"/>
              <a:pPr/>
              <a:t>12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700088"/>
            <a:ext cx="6208712" cy="34925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prstDash val="solid"/>
          </a:ln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8217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0D909-72AC-47C5-9BA7-95161C88BD54}" type="slidenum">
              <a:rPr lang="en-US"/>
              <a:pPr/>
              <a:t>14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1163" y="700088"/>
            <a:ext cx="6208712" cy="3492500"/>
          </a:xfrm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prstDash val="solid"/>
          </a:ln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906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55" y="36"/>
            <a:ext cx="12192065" cy="6857964"/>
          </a:xfrm>
          <a:prstGeom prst="rect">
            <a:avLst/>
          </a:prstGeom>
        </p:spPr>
      </p:pic>
      <p:sp>
        <p:nvSpPr>
          <p:cNvPr id="9" name="Rectangle 3"/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4969074" y="3771649"/>
            <a:ext cx="6802622" cy="738664"/>
          </a:xfrm>
          <a:ln algn="ctr"/>
        </p:spPr>
        <p:txBody>
          <a:bodyPr lIns="0" tIns="0" rIns="0" bIns="0" anchor="ctr" anchorCtr="0"/>
          <a:lstStyle>
            <a:lvl1pPr>
              <a:lnSpc>
                <a:spcPct val="100000"/>
              </a:lnSpc>
              <a:defRPr sz="48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969074" y="5066617"/>
            <a:ext cx="5481075" cy="723098"/>
          </a:xfrm>
          <a:ln algn="ctr"/>
        </p:spPr>
        <p:txBody>
          <a:bodyPr lIns="0" tIns="0" rIns="0" bIns="0" anchor="ctr" anchorCtr="0"/>
          <a:lstStyle>
            <a:lvl1pPr marL="0" indent="0">
              <a:buClrTx/>
              <a:buFontTx/>
              <a:buNone/>
              <a:defRPr sz="2400" i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17904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ured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448563" y="3107734"/>
            <a:ext cx="7288523" cy="590931"/>
          </a:xfrm>
        </p:spPr>
        <p:txBody>
          <a:bodyPr/>
          <a:lstStyle>
            <a:lvl1pPr algn="ctr"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20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448563" y="3107734"/>
            <a:ext cx="7288523" cy="590931"/>
          </a:xfrm>
        </p:spPr>
        <p:txBody>
          <a:bodyPr/>
          <a:lstStyle>
            <a:lvl1pPr algn="ctr"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67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ure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448563" y="3107734"/>
            <a:ext cx="7288523" cy="590931"/>
          </a:xfrm>
        </p:spPr>
        <p:txBody>
          <a:bodyPr/>
          <a:lstStyle>
            <a:lvl1pPr algn="ctr">
              <a:defRPr sz="36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004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ured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448563" y="3107734"/>
            <a:ext cx="7288523" cy="590931"/>
          </a:xfrm>
        </p:spPr>
        <p:txBody>
          <a:bodyPr/>
          <a:lstStyle>
            <a:lvl1pPr algn="ctr">
              <a:defRPr sz="36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088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7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85"/>
            <a:ext cx="12192065" cy="68579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061" y="2588181"/>
            <a:ext cx="6493409" cy="535531"/>
          </a:xfrm>
        </p:spPr>
        <p:txBody>
          <a:bodyPr anchor="t"/>
          <a:lstStyle>
            <a:lvl1pPr>
              <a:defRPr sz="3200">
                <a:solidFill>
                  <a:srgbClr val="373A3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17369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59" userDrawn="1">
          <p15:clr>
            <a:srgbClr val="FBAE40"/>
          </p15:clr>
        </p15:guide>
        <p15:guide id="2" orient="horz" pos="187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959" y="1200151"/>
            <a:ext cx="10951238" cy="5172075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320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No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959" y="1200151"/>
            <a:ext cx="10951238" cy="5172075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428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715" y="467576"/>
            <a:ext cx="9860607" cy="535531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4715" y="1470398"/>
            <a:ext cx="9860607" cy="4858048"/>
          </a:xfrm>
        </p:spPr>
        <p:txBody>
          <a:bodyPr/>
          <a:lstStyle>
            <a:lvl1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3pPr>
            <a:lvl4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4pPr>
            <a:lvl5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91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715" y="467576"/>
            <a:ext cx="9860607" cy="535531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4715" y="1470398"/>
            <a:ext cx="9860607" cy="4858048"/>
          </a:xfrm>
        </p:spPr>
        <p:txBody>
          <a:bodyPr/>
          <a:lstStyle>
            <a:lvl1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3pPr>
            <a:lvl4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4pPr>
            <a:lvl5pPr>
              <a:spcBef>
                <a:spcPts val="1800"/>
              </a:spcBef>
              <a:buClr>
                <a:schemeClr val="accent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247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no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102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819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959" y="367498"/>
            <a:ext cx="11024442" cy="430887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7958" y="1200150"/>
            <a:ext cx="5386917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958" y="1991189"/>
            <a:ext cx="5386917" cy="4238369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200150"/>
            <a:ext cx="5389033" cy="639762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991189"/>
            <a:ext cx="5389033" cy="4238369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706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"/>
            <a:ext cx="12192065" cy="6857964"/>
          </a:xfrm>
          <a:prstGeom prst="rect">
            <a:avLst/>
          </a:prstGeom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52594" y="1200150"/>
            <a:ext cx="10956603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557959" y="367498"/>
            <a:ext cx="1095123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13158" name="Rectangle 6"/>
          <p:cNvSpPr>
            <a:spLocks noChangeArrowheads="1"/>
          </p:cNvSpPr>
          <p:nvPr/>
        </p:nvSpPr>
        <p:spPr bwMode="auto">
          <a:xfrm>
            <a:off x="6016768" y="6517228"/>
            <a:ext cx="156772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 defTabSz="1033463" eaLnBrk="0" hangingPunct="0">
              <a:spcBef>
                <a:spcPct val="0"/>
              </a:spcBef>
              <a:buSzTx/>
              <a:defRPr/>
            </a:pPr>
            <a:fld id="{CE68E300-6CD8-4700-9D8F-1117408838C5}" type="slidenum">
              <a:rPr lang="en-US" sz="100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pPr algn="l" defTabSz="1033463" eaLnBrk="0" hangingPunct="0">
                <a:spcBef>
                  <a:spcPct val="0"/>
                </a:spcBef>
                <a:buSzTx/>
                <a:defRPr/>
              </a:pPr>
              <a:t>‹#›</a:t>
            </a:fld>
            <a:endParaRPr lang="en-US" sz="900" i="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79" r:id="rId2"/>
    <p:sldLayoutId id="2147483738" r:id="rId3"/>
    <p:sldLayoutId id="2147483775" r:id="rId4"/>
    <p:sldLayoutId id="2147483734" r:id="rId5"/>
    <p:sldLayoutId id="2147483778" r:id="rId6"/>
    <p:sldLayoutId id="2147483774" r:id="rId7"/>
    <p:sldLayoutId id="2147483739" r:id="rId8"/>
    <p:sldLayoutId id="2147483762" r:id="rId9"/>
    <p:sldLayoutId id="2147483776" r:id="rId10"/>
    <p:sldLayoutId id="2147483772" r:id="rId11"/>
    <p:sldLayoutId id="2147483767" r:id="rId12"/>
    <p:sldLayoutId id="2147483770" r:id="rId13"/>
    <p:sldLayoutId id="2147483773" r:id="rId14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>
              <a:lumMod val="50000"/>
            </a:schemeClr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9pPr>
    </p:titleStyle>
    <p:bodyStyle>
      <a:lvl1pPr marL="342900" indent="-342900" algn="l" defTabSz="914400" rtl="0" eaLnBrk="1" fontAlgn="base" latinLnBrk="0" hangingPunct="1">
        <a:spcBef>
          <a:spcPts val="9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lang="en-US" sz="2000" kern="1200" dirty="0" smtClean="0">
          <a:solidFill>
            <a:srgbClr val="0000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fontAlgn="base" latinLnBrk="0" hangingPunct="1">
        <a:spcBef>
          <a:spcPts val="900"/>
        </a:spcBef>
        <a:spcAft>
          <a:spcPct val="0"/>
        </a:spcAft>
        <a:buClr>
          <a:schemeClr val="accent1"/>
        </a:buClr>
        <a:buChar char="•"/>
        <a:defRPr lang="en-US" sz="1800" kern="1200" dirty="0" smtClean="0">
          <a:solidFill>
            <a:srgbClr val="000000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fontAlgn="base" latinLnBrk="0" hangingPunct="1">
        <a:spcBef>
          <a:spcPts val="900"/>
        </a:spcBef>
        <a:spcAft>
          <a:spcPct val="0"/>
        </a:spcAft>
        <a:buClr>
          <a:schemeClr val="accent1"/>
        </a:buClr>
        <a:buFont typeface="Arial" charset="0"/>
        <a:buChar char="–"/>
        <a:defRPr lang="en-US" sz="1600" kern="1200" dirty="0" smtClean="0">
          <a:solidFill>
            <a:srgbClr val="000000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fontAlgn="base" latinLnBrk="0" hangingPunct="1">
        <a:spcBef>
          <a:spcPts val="900"/>
        </a:spcBef>
        <a:spcAft>
          <a:spcPct val="0"/>
        </a:spcAft>
        <a:buClr>
          <a:schemeClr val="accent1"/>
        </a:buClr>
        <a:buSzPct val="95000"/>
        <a:buFont typeface="Courier New" pitchFamily="49" charset="0"/>
        <a:buChar char="o"/>
        <a:defRPr lang="en-US" sz="1400" kern="1200" dirty="0" smtClean="0">
          <a:solidFill>
            <a:srgbClr val="00000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fontAlgn="base" latinLnBrk="0" hangingPunct="1">
        <a:spcBef>
          <a:spcPts val="900"/>
        </a:spcBef>
        <a:spcAft>
          <a:spcPct val="0"/>
        </a:spcAft>
        <a:buClr>
          <a:schemeClr val="accent1"/>
        </a:buClr>
        <a:buSzPct val="95000"/>
        <a:buFont typeface="Courier New" pitchFamily="49" charset="0"/>
        <a:buChar char="o"/>
        <a:defRPr lang="en-US" sz="1400" kern="1200" dirty="0" smtClean="0">
          <a:solidFill>
            <a:srgbClr val="000000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4" Type="http://schemas.openxmlformats.org/officeDocument/2006/relationships/hyperlink" Target="https://www.r-project.org/" TargetMode="External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1.png"/><Relationship Id="rId12" Type="http://schemas.openxmlformats.org/officeDocument/2006/relationships/image" Target="../media/image32.png"/><Relationship Id="rId13" Type="http://schemas.openxmlformats.org/officeDocument/2006/relationships/image" Target="../media/image36.tiff"/><Relationship Id="rId14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9" Type="http://schemas.openxmlformats.org/officeDocument/2006/relationships/image" Target="../media/image29.png"/><Relationship Id="rId10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4" Type="http://schemas.openxmlformats.org/officeDocument/2006/relationships/image" Target="../media/image38.tiff"/><Relationship Id="rId5" Type="http://schemas.openxmlformats.org/officeDocument/2006/relationships/image" Target="../media/image39.tiff"/><Relationship Id="rId6" Type="http://schemas.openxmlformats.org/officeDocument/2006/relationships/image" Target="../media/image40.png"/><Relationship Id="rId7" Type="http://schemas.openxmlformats.org/officeDocument/2006/relationships/image" Target="../media/image41.tiff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4" Type="http://schemas.openxmlformats.org/officeDocument/2006/relationships/image" Target="../media/image12.png"/><Relationship Id="rId5" Type="http://schemas.openxmlformats.org/officeDocument/2006/relationships/image" Target="../media/image13.tiff"/><Relationship Id="rId6" Type="http://schemas.openxmlformats.org/officeDocument/2006/relationships/image" Target="../media/image14.tiff"/><Relationship Id="rId7" Type="http://schemas.openxmlformats.org/officeDocument/2006/relationships/image" Target="../media/image15.tiff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4" Type="http://schemas.openxmlformats.org/officeDocument/2006/relationships/image" Target="../media/image17.tiff"/><Relationship Id="rId5" Type="http://schemas.openxmlformats.org/officeDocument/2006/relationships/image" Target="../media/image18.tiff"/><Relationship Id="rId6" Type="http://schemas.openxmlformats.org/officeDocument/2006/relationships/image" Target="../media/image19.tiff"/><Relationship Id="rId7" Type="http://schemas.openxmlformats.org/officeDocument/2006/relationships/image" Target="../media/image20.tiff"/><Relationship Id="rId8" Type="http://schemas.openxmlformats.org/officeDocument/2006/relationships/image" Target="../media/image21.tiff"/><Relationship Id="rId9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1.png"/><Relationship Id="rId12" Type="http://schemas.openxmlformats.org/officeDocument/2006/relationships/image" Target="../media/image32.png"/><Relationship Id="rId13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Relationship Id="rId9" Type="http://schemas.openxmlformats.org/officeDocument/2006/relationships/image" Target="../media/image29.png"/><Relationship Id="rId10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8"/>
          <p:cNvSpPr>
            <a:spLocks noGrp="1"/>
          </p:cNvSpPr>
          <p:nvPr>
            <p:ph type="subTitle" idx="1"/>
          </p:nvPr>
        </p:nvSpPr>
        <p:spPr>
          <a:xfrm>
            <a:off x="5068111" y="5066617"/>
            <a:ext cx="6215974" cy="723098"/>
          </a:xfrm>
        </p:spPr>
        <p:txBody>
          <a:bodyPr/>
          <a:lstStyle/>
          <a:p>
            <a:r>
              <a:rPr lang="en-US" sz="1400" dirty="0" smtClean="0"/>
              <a:t>June 5, 2017</a:t>
            </a:r>
          </a:p>
          <a:p>
            <a:r>
              <a:rPr lang="en-US" sz="2000" dirty="0" smtClean="0"/>
              <a:t>Mike Marriage </a:t>
            </a:r>
            <a:r>
              <a:rPr lang="mr-IN" sz="2000" dirty="0" smtClean="0"/>
              <a:t>–</a:t>
            </a:r>
            <a:r>
              <a:rPr lang="en-US" sz="2000" dirty="0" smtClean="0"/>
              <a:t> Senior Principal Product Manager</a:t>
            </a:r>
          </a:p>
          <a:p>
            <a:r>
              <a:rPr lang="en-US" sz="1400" dirty="0" err="1" smtClean="0"/>
              <a:t>mmarriag@progress.com</a:t>
            </a:r>
            <a:endParaRPr lang="en-US" sz="1400" dirty="0"/>
          </a:p>
        </p:txBody>
      </p:sp>
      <p:pic>
        <p:nvPicPr>
          <p:cNvPr id="7" name="Picture 6" descr="OE_Analytics360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32992"/>
            <a:ext cx="7286625" cy="2299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0061" y="2588181"/>
            <a:ext cx="6871599" cy="978729"/>
          </a:xfrm>
        </p:spPr>
        <p:txBody>
          <a:bodyPr/>
          <a:lstStyle/>
          <a:p>
            <a:r>
              <a:rPr lang="en-US" dirty="0" smtClean="0"/>
              <a:t>Analytics360 </a:t>
            </a:r>
            <a:r>
              <a:rPr lang="mr-IN" dirty="0" smtClean="0"/>
              <a:t>–</a:t>
            </a:r>
            <a:r>
              <a:rPr lang="en-US" dirty="0" smtClean="0"/>
              <a:t> Calling an R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22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What Is R?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986076" y="2595940"/>
            <a:ext cx="97962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SzTx/>
            </a:pPr>
            <a:r>
              <a:rPr lang="en-US" b="1" i="0" dirty="0"/>
              <a:t>R</a:t>
            </a:r>
            <a:r>
              <a:rPr lang="en-US" i="0" dirty="0"/>
              <a:t> is </a:t>
            </a:r>
            <a:r>
              <a:rPr lang="en-US" i="0" dirty="0" smtClean="0"/>
              <a:t>an open source programming language and software environment for statistical computing and graphics that is supported by the R Foundation for Statistical Computing.  The R language is widely used among statisticians and data miners for developing statistical software and data analysis.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59" y="1505232"/>
            <a:ext cx="1097801" cy="8507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86076" y="5052368"/>
            <a:ext cx="34980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www.r-project.org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0" y="61192"/>
            <a:ext cx="2971800" cy="9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38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Calling An R Library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392" y="1201208"/>
            <a:ext cx="9236458" cy="5010301"/>
          </a:xfrm>
          <a:prstGeom prst="rect">
            <a:avLst/>
          </a:prstGeom>
        </p:spPr>
      </p:pic>
      <p:cxnSp>
        <p:nvCxnSpPr>
          <p:cNvPr id="25" name="Straight Arrow Connector 24"/>
          <p:cNvCxnSpPr/>
          <p:nvPr/>
        </p:nvCxnSpPr>
        <p:spPr bwMode="auto">
          <a:xfrm>
            <a:off x="3088414" y="5030885"/>
            <a:ext cx="518386" cy="16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100" y="1752600"/>
            <a:ext cx="1447800" cy="1447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8000" y="4597686"/>
            <a:ext cx="1451459" cy="9649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1300" y="3175000"/>
            <a:ext cx="1447800" cy="1447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9749" y="2019300"/>
            <a:ext cx="781050" cy="1041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9169400" y="3149600"/>
            <a:ext cx="1435100" cy="12573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7000" y="3030036"/>
            <a:ext cx="1675826" cy="1376864"/>
          </a:xfrm>
          <a:prstGeom prst="rect">
            <a:avLst/>
          </a:prstGeom>
          <a:effectLst>
            <a:outerShdw blurRad="50800" dist="38100" dir="2700000" algn="tl" rotWithShape="0">
              <a:schemeClr val="tx1">
                <a:lumMod val="50000"/>
                <a:lumOff val="50000"/>
                <a:alpha val="43000"/>
              </a:schemeClr>
            </a:outerShdw>
          </a:effectLst>
        </p:spPr>
      </p:pic>
      <p:sp>
        <p:nvSpPr>
          <p:cNvPr id="13" name="Rectangle 12"/>
          <p:cNvSpPr/>
          <p:nvPr/>
        </p:nvSpPr>
        <p:spPr bwMode="auto">
          <a:xfrm>
            <a:off x="4851400" y="2451100"/>
            <a:ext cx="762000" cy="30353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71100" y="2430908"/>
            <a:ext cx="370191" cy="71869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28150" y="3206750"/>
            <a:ext cx="1074135" cy="6921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04967" y="2516149"/>
            <a:ext cx="313865" cy="51068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25000" y="2133599"/>
            <a:ext cx="563855" cy="7493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07146" y="3100067"/>
            <a:ext cx="1399954" cy="144653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35500" y="4787900"/>
            <a:ext cx="1206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0" dirty="0" smtClean="0">
                <a:solidFill>
                  <a:srgbClr val="000000"/>
                </a:solidFill>
              </a:rPr>
              <a:t>Data Extraction &amp; Preparation.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27800" y="4800600"/>
            <a:ext cx="1600200" cy="213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50000"/>
              </a:lnSpc>
            </a:pPr>
            <a:r>
              <a:rPr lang="en-US" sz="1400" i="0" dirty="0" smtClean="0">
                <a:solidFill>
                  <a:srgbClr val="000000"/>
                </a:solidFill>
              </a:rPr>
              <a:t>Data Warehouse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232900" y="4711700"/>
            <a:ext cx="1244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0" dirty="0" smtClean="0">
                <a:solidFill>
                  <a:srgbClr val="000000"/>
                </a:solidFill>
              </a:rPr>
              <a:t>Business Intelligence Server</a:t>
            </a:r>
          </a:p>
        </p:txBody>
      </p:sp>
      <p:cxnSp>
        <p:nvCxnSpPr>
          <p:cNvPr id="23" name="Straight Arrow Connector 22"/>
          <p:cNvCxnSpPr/>
          <p:nvPr/>
        </p:nvCxnSpPr>
        <p:spPr bwMode="auto">
          <a:xfrm>
            <a:off x="3048000" y="2451100"/>
            <a:ext cx="5588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5854700" y="3810000"/>
            <a:ext cx="914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7861300" y="3721100"/>
            <a:ext cx="1422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rot="10800000">
            <a:off x="7835900" y="4076700"/>
            <a:ext cx="14351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3" name="Rounded Rectangle 32"/>
          <p:cNvSpPr/>
          <p:nvPr/>
        </p:nvSpPr>
        <p:spPr bwMode="auto">
          <a:xfrm>
            <a:off x="4978400" y="1055290"/>
            <a:ext cx="5156200" cy="340519"/>
          </a:xfrm>
          <a:prstGeom prst="roundRect">
            <a:avLst/>
          </a:prstGeom>
          <a:solidFill>
            <a:schemeClr val="accent1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OpenEdge Analytics360</a:t>
            </a:r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4959350" y="6126389"/>
            <a:ext cx="51943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Rectangle 1"/>
          <p:cNvSpPr/>
          <p:nvPr/>
        </p:nvSpPr>
        <p:spPr bwMode="auto">
          <a:xfrm>
            <a:off x="1778000" y="3200400"/>
            <a:ext cx="1451459" cy="111556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926336" y="1201208"/>
            <a:ext cx="1121664" cy="43252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3814310" y="5801350"/>
            <a:ext cx="146050" cy="1651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3" name="Straight Connector 62"/>
          <p:cNvCxnSpPr/>
          <p:nvPr/>
        </p:nvCxnSpPr>
        <p:spPr bwMode="auto">
          <a:xfrm flipV="1">
            <a:off x="3887335" y="5981046"/>
            <a:ext cx="4430" cy="27788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Elbow Connector 73"/>
          <p:cNvCxnSpPr/>
          <p:nvPr/>
        </p:nvCxnSpPr>
        <p:spPr bwMode="auto">
          <a:xfrm rot="10800000" flipV="1">
            <a:off x="3887336" y="5548397"/>
            <a:ext cx="6088521" cy="710537"/>
          </a:xfrm>
          <a:prstGeom prst="bentConnector3">
            <a:avLst>
              <a:gd name="adj1" fmla="val -61"/>
            </a:avLst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triangle" w="lg" len="lg"/>
            <a:tailEnd type="none" w="med" len="med"/>
          </a:ln>
          <a:effectLst/>
        </p:spPr>
      </p:cxnSp>
      <p:sp>
        <p:nvSpPr>
          <p:cNvPr id="35" name="Rectangle 34"/>
          <p:cNvSpPr/>
          <p:nvPr/>
        </p:nvSpPr>
        <p:spPr bwMode="auto">
          <a:xfrm>
            <a:off x="4171949" y="6167664"/>
            <a:ext cx="3774621" cy="2654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288971" y="6152267"/>
            <a:ext cx="35723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400" i="0" dirty="0" smtClean="0"/>
              <a:t>Real Time or Embedded Analytics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3606800" y="1905000"/>
            <a:ext cx="565149" cy="3873500"/>
          </a:xfrm>
          <a:prstGeom prst="roundRect">
            <a:avLst/>
          </a:prstGeom>
          <a:solidFill>
            <a:schemeClr val="bg1">
              <a:lumMod val="85000"/>
              <a:alpha val="68000"/>
            </a:scheme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45358" y="3415497"/>
            <a:ext cx="883955" cy="685065"/>
          </a:xfrm>
          <a:prstGeom prst="rect">
            <a:avLst/>
          </a:prstGeom>
        </p:spPr>
      </p:pic>
      <p:cxnSp>
        <p:nvCxnSpPr>
          <p:cNvPr id="49" name="Straight Arrow Connector 48"/>
          <p:cNvCxnSpPr/>
          <p:nvPr/>
        </p:nvCxnSpPr>
        <p:spPr bwMode="auto">
          <a:xfrm>
            <a:off x="4171949" y="2465349"/>
            <a:ext cx="806451" cy="8496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2" name="Straight Arrow Connector 51"/>
          <p:cNvCxnSpPr/>
          <p:nvPr/>
        </p:nvCxnSpPr>
        <p:spPr bwMode="auto">
          <a:xfrm flipV="1">
            <a:off x="4137025" y="4341862"/>
            <a:ext cx="527534" cy="66174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0" y="61192"/>
            <a:ext cx="2971800" cy="9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3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0061" y="2588181"/>
            <a:ext cx="7075879" cy="978729"/>
          </a:xfrm>
        </p:spPr>
        <p:txBody>
          <a:bodyPr/>
          <a:lstStyle/>
          <a:p>
            <a:r>
              <a:rPr lang="en-US" dirty="0" smtClean="0"/>
              <a:t>Analytics360 </a:t>
            </a:r>
            <a:r>
              <a:rPr lang="mr-IN" dirty="0" smtClean="0"/>
              <a:t>–</a:t>
            </a:r>
            <a:r>
              <a:rPr lang="en-US" dirty="0" smtClean="0"/>
              <a:t> Using Kendo Controls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4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Extending Analytics360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726050" y="1181100"/>
            <a:ext cx="106023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buSzTx/>
              <a:buFont typeface="Arial" charset="0"/>
              <a:buChar char="•"/>
            </a:pPr>
            <a:r>
              <a:rPr lang="en-US" i="0" dirty="0" smtClean="0"/>
              <a:t>Add additional programming libraries (</a:t>
            </a:r>
            <a:r>
              <a:rPr lang="en-US" i="0" dirty="0" err="1" smtClean="0"/>
              <a:t>Jquery</a:t>
            </a:r>
            <a:r>
              <a:rPr lang="en-US" i="0" dirty="0" smtClean="0"/>
              <a:t>, Bootstrap, Kendo, etc.)</a:t>
            </a:r>
          </a:p>
          <a:p>
            <a:pPr marL="342900" indent="-342900" algn="l">
              <a:buSzTx/>
              <a:buFont typeface="Arial" charset="0"/>
              <a:buChar char="•"/>
            </a:pPr>
            <a:r>
              <a:rPr lang="en-US" i="0" dirty="0" smtClean="0"/>
              <a:t>Utilize external charting libraries. (</a:t>
            </a:r>
            <a:r>
              <a:rPr lang="en-US" i="0" dirty="0" err="1" smtClean="0"/>
              <a:t>Highcharts</a:t>
            </a:r>
            <a:r>
              <a:rPr lang="en-US" i="0" dirty="0" smtClean="0"/>
              <a:t>, </a:t>
            </a:r>
            <a:r>
              <a:rPr lang="en-US" i="0" dirty="0" err="1" smtClean="0"/>
              <a:t>Chart.js</a:t>
            </a:r>
            <a:r>
              <a:rPr lang="en-US" i="0" dirty="0" smtClean="0"/>
              <a:t>, </a:t>
            </a:r>
            <a:r>
              <a:rPr lang="en-US" i="0" dirty="0" err="1" smtClean="0"/>
              <a:t>FusionCharts</a:t>
            </a:r>
            <a:r>
              <a:rPr lang="en-US" i="0" dirty="0" smtClean="0"/>
              <a:t>, etc.)</a:t>
            </a:r>
          </a:p>
          <a:p>
            <a:pPr marL="342900" indent="-342900" algn="l">
              <a:buSzTx/>
              <a:buFont typeface="Arial" charset="0"/>
              <a:buChar char="•"/>
            </a:pPr>
            <a:r>
              <a:rPr lang="en-US" i="0" dirty="0" smtClean="0"/>
              <a:t>Leverage analytics libraries. (Text based, geo-spatial, R, etc.)</a:t>
            </a:r>
          </a:p>
          <a:p>
            <a:pPr marL="342900" indent="-342900" algn="l">
              <a:buSzTx/>
              <a:buFont typeface="Arial" charset="0"/>
              <a:buChar char="•"/>
            </a:pPr>
            <a:r>
              <a:rPr lang="en-US" i="0" dirty="0" smtClean="0"/>
              <a:t>Ability to develop plug-ins to extend functionality further.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0" y="61192"/>
            <a:ext cx="2971800" cy="9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2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Extending Analytics360 </a:t>
            </a:r>
            <a:r>
              <a:rPr lang="mr-IN" dirty="0" smtClean="0">
                <a:solidFill>
                  <a:schemeClr val="accent1"/>
                </a:solidFill>
              </a:rPr>
              <a:t>–</a:t>
            </a:r>
            <a:r>
              <a:rPr lang="en-US" dirty="0" smtClean="0">
                <a:solidFill>
                  <a:schemeClr val="accent1"/>
                </a:solidFill>
              </a:rPr>
              <a:t> Kendo Controls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00" y="1117600"/>
            <a:ext cx="1892300" cy="1892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300" y="1890978"/>
            <a:ext cx="8150258" cy="373389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8691" y="1042790"/>
            <a:ext cx="1880507" cy="393421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249" y="1890978"/>
            <a:ext cx="4318000" cy="239137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4743" y="3009899"/>
            <a:ext cx="2862857" cy="33556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0" y="61192"/>
            <a:ext cx="2971800" cy="9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27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9514" y="3107734"/>
            <a:ext cx="7286625" cy="590931"/>
          </a:xfrm>
        </p:spPr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90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25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589" y="1470399"/>
            <a:ext cx="11498081" cy="46196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alpha val="47000"/>
                </a:scheme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square" anchor="ctr"/>
          <a:lstStyle/>
          <a:p>
            <a:endParaRPr lang="en-US" i="0">
              <a:solidFill>
                <a:srgbClr val="00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  <a:p>
            <a:r>
              <a:rPr lang="en-US" dirty="0" smtClean="0"/>
              <a:t>Analytics360 Quick Recap</a:t>
            </a:r>
            <a:endParaRPr lang="en-US" dirty="0"/>
          </a:p>
          <a:p>
            <a:r>
              <a:rPr lang="en-US" dirty="0" smtClean="0"/>
              <a:t>Leveraging ABL Code</a:t>
            </a:r>
            <a:endParaRPr lang="en-US" dirty="0"/>
          </a:p>
          <a:p>
            <a:r>
              <a:rPr lang="en-US" dirty="0" smtClean="0"/>
              <a:t>Calling an R Library</a:t>
            </a:r>
          </a:p>
          <a:p>
            <a:r>
              <a:rPr lang="en-US" dirty="0" smtClean="0"/>
              <a:t>Using Kendo Controls</a:t>
            </a:r>
          </a:p>
          <a:p>
            <a:r>
              <a:rPr lang="en-US" dirty="0" smtClean="0"/>
              <a:t>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8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Analytics360 - Recap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90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What Is Analytics360?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99" y="1003024"/>
            <a:ext cx="6045309" cy="4153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0" y="61192"/>
            <a:ext cx="2971800" cy="9418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9192" y="798385"/>
            <a:ext cx="4515638" cy="2805634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3560" y="2326643"/>
            <a:ext cx="4515638" cy="2829347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9944" y="3445944"/>
            <a:ext cx="4515638" cy="296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70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A Complete Solution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5526908" y="1460619"/>
            <a:ext cx="41047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SzTx/>
            </a:pPr>
            <a:r>
              <a:rPr lang="en-US" i="0" dirty="0" smtClean="0"/>
              <a:t>All required tools from data extraction and preparation to the presentation of that information are included with Analytics360.</a:t>
            </a:r>
          </a:p>
        </p:txBody>
      </p:sp>
      <p:sp>
        <p:nvSpPr>
          <p:cNvPr id="13" name="TextBox 12"/>
          <p:cNvSpPr txBox="1"/>
          <p:nvPr/>
        </p:nvSpPr>
        <p:spPr bwMode="auto">
          <a:xfrm>
            <a:off x="5526908" y="1444994"/>
            <a:ext cx="40412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SzTx/>
            </a:pPr>
            <a:r>
              <a:rPr lang="en-US" i="0" dirty="0" smtClean="0"/>
              <a:t>Framework manages security, multi-language, multi-currency support, etc.  The pre-built content will springboard your BI project which means a faster ROI.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5526908" y="1476244"/>
            <a:ext cx="40412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l">
              <a:buSzTx/>
            </a:pPr>
            <a:r>
              <a:rPr lang="en-US" i="0" dirty="0" smtClean="0"/>
              <a:t>BI </a:t>
            </a:r>
            <a:r>
              <a:rPr lang="en-US" i="0" dirty="0" err="1" smtClean="0"/>
              <a:t>ProServ</a:t>
            </a:r>
            <a:r>
              <a:rPr lang="en-US" i="0" dirty="0" smtClean="0"/>
              <a:t> will help design, develop, and implement your BI solution, while training and mentoring your team.</a:t>
            </a:r>
          </a:p>
        </p:txBody>
      </p:sp>
      <p:sp>
        <p:nvSpPr>
          <p:cNvPr id="15" name="Rounded Rectangle 14"/>
          <p:cNvSpPr/>
          <p:nvPr/>
        </p:nvSpPr>
        <p:spPr bwMode="auto">
          <a:xfrm>
            <a:off x="4793323" y="1256030"/>
            <a:ext cx="5684177" cy="4492962"/>
          </a:xfrm>
          <a:prstGeom prst="round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55032" y="2793582"/>
            <a:ext cx="3829972" cy="137368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655032" y="4396538"/>
            <a:ext cx="3829972" cy="137368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655032" y="1256030"/>
            <a:ext cx="3829972" cy="137368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  <a:scene3d>
            <a:camera prst="orthographicFront"/>
            <a:lightRig rig="threePt" dir="t"/>
          </a:scene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17" y="955282"/>
            <a:ext cx="818583" cy="93445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95" y="2545969"/>
            <a:ext cx="818583" cy="93445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27" y="4134389"/>
            <a:ext cx="818583" cy="93445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 bwMode="auto">
          <a:xfrm>
            <a:off x="988868" y="1658906"/>
            <a:ext cx="3162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i="0" dirty="0" smtClean="0"/>
              <a:t>Full suite of BI tools.</a:t>
            </a:r>
          </a:p>
        </p:txBody>
      </p:sp>
      <p:sp>
        <p:nvSpPr>
          <p:cNvPr id="25" name="TextBox 24"/>
          <p:cNvSpPr txBox="1"/>
          <p:nvPr/>
        </p:nvSpPr>
        <p:spPr bwMode="auto">
          <a:xfrm>
            <a:off x="988868" y="3092955"/>
            <a:ext cx="31623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i="0" dirty="0" smtClean="0"/>
              <a:t>Framework &amp; pre-built content.</a:t>
            </a:r>
          </a:p>
        </p:txBody>
      </p:sp>
      <p:sp>
        <p:nvSpPr>
          <p:cNvPr id="26" name="TextBox 25"/>
          <p:cNvSpPr txBox="1"/>
          <p:nvPr/>
        </p:nvSpPr>
        <p:spPr bwMode="auto">
          <a:xfrm>
            <a:off x="988868" y="4646650"/>
            <a:ext cx="31623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i="0" dirty="0" smtClean="0"/>
              <a:t>Professional Services &amp; training.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1167" y="3742797"/>
            <a:ext cx="2515288" cy="191322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2736" y="3650614"/>
            <a:ext cx="2425700" cy="16129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7708" y="3803222"/>
            <a:ext cx="1568968" cy="191076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0675" y="3692893"/>
            <a:ext cx="1633245" cy="190394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2482" y="3645182"/>
            <a:ext cx="2786062" cy="19323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0" y="61192"/>
            <a:ext cx="2971800" cy="9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63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A Full Set Of BI Tools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392" y="1201208"/>
            <a:ext cx="9236458" cy="501030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 bwMode="auto">
          <a:xfrm flipV="1">
            <a:off x="2438400" y="5956300"/>
            <a:ext cx="6350" cy="31115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Oval 4"/>
          <p:cNvSpPr/>
          <p:nvPr/>
        </p:nvSpPr>
        <p:spPr bwMode="auto">
          <a:xfrm>
            <a:off x="2368550" y="5905500"/>
            <a:ext cx="146050" cy="1651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100" y="1752600"/>
            <a:ext cx="1447800" cy="1447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4201" y="3225800"/>
            <a:ext cx="1282700" cy="14226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8000" y="4597686"/>
            <a:ext cx="1451459" cy="9649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1300" y="3175000"/>
            <a:ext cx="1447800" cy="1447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29749" y="2019300"/>
            <a:ext cx="781050" cy="1041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9169400" y="3149600"/>
            <a:ext cx="1435100" cy="12573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7000" y="3030036"/>
            <a:ext cx="1675826" cy="1376864"/>
          </a:xfrm>
          <a:prstGeom prst="rect">
            <a:avLst/>
          </a:prstGeom>
          <a:effectLst>
            <a:outerShdw blurRad="50800" dist="38100" dir="2700000" algn="tl" rotWithShape="0">
              <a:schemeClr val="tx1">
                <a:lumMod val="50000"/>
                <a:lumOff val="50000"/>
                <a:alpha val="43000"/>
              </a:schemeClr>
            </a:outerShdw>
          </a:effectLst>
        </p:spPr>
      </p:pic>
      <p:sp>
        <p:nvSpPr>
          <p:cNvPr id="13" name="Rectangle 12"/>
          <p:cNvSpPr/>
          <p:nvPr/>
        </p:nvSpPr>
        <p:spPr bwMode="auto">
          <a:xfrm>
            <a:off x="4851400" y="2451100"/>
            <a:ext cx="762000" cy="30353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71100" y="2430908"/>
            <a:ext cx="370191" cy="71869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28150" y="3206750"/>
            <a:ext cx="1074135" cy="6921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04967" y="2516149"/>
            <a:ext cx="313865" cy="51068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25000" y="2133599"/>
            <a:ext cx="563855" cy="7493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07146" y="3100067"/>
            <a:ext cx="1399954" cy="144653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35500" y="4787900"/>
            <a:ext cx="12065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0" dirty="0" smtClean="0">
                <a:solidFill>
                  <a:srgbClr val="000000"/>
                </a:solidFill>
              </a:rPr>
              <a:t>Data Extraction &amp; Preparation.</a:t>
            </a:r>
          </a:p>
          <a:p>
            <a:r>
              <a:rPr lang="en-US" sz="1400" i="0" dirty="0" smtClean="0">
                <a:solidFill>
                  <a:srgbClr val="000000"/>
                </a:solidFill>
              </a:rPr>
              <a:t>(ETL)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27800" y="4800600"/>
            <a:ext cx="1600200" cy="648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50000"/>
              </a:lnSpc>
            </a:pPr>
            <a:r>
              <a:rPr lang="en-US" sz="1400" i="0" dirty="0" smtClean="0">
                <a:solidFill>
                  <a:srgbClr val="000000"/>
                </a:solidFill>
              </a:rPr>
              <a:t>Data Warehouse</a:t>
            </a:r>
          </a:p>
          <a:p>
            <a:pPr>
              <a:lnSpc>
                <a:spcPct val="50000"/>
              </a:lnSpc>
            </a:pPr>
            <a:r>
              <a:rPr lang="en-US" sz="1400" i="0" dirty="0" smtClean="0">
                <a:solidFill>
                  <a:srgbClr val="000000"/>
                </a:solidFill>
              </a:rPr>
              <a:t>(Includes OE</a:t>
            </a:r>
          </a:p>
          <a:p>
            <a:pPr>
              <a:lnSpc>
                <a:spcPct val="50000"/>
              </a:lnSpc>
            </a:pPr>
            <a:r>
              <a:rPr lang="en-US" sz="1400" i="0" dirty="0" smtClean="0">
                <a:solidFill>
                  <a:srgbClr val="000000"/>
                </a:solidFill>
              </a:rPr>
              <a:t> AEE DB License)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232900" y="4711700"/>
            <a:ext cx="1244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0" dirty="0" smtClean="0">
                <a:solidFill>
                  <a:srgbClr val="000000"/>
                </a:solidFill>
              </a:rPr>
              <a:t>Business Intelligence Server</a:t>
            </a:r>
          </a:p>
        </p:txBody>
      </p:sp>
      <p:sp>
        <p:nvSpPr>
          <p:cNvPr id="22" name="Rounded Rectangle 21"/>
          <p:cNvSpPr/>
          <p:nvPr/>
        </p:nvSpPr>
        <p:spPr bwMode="auto">
          <a:xfrm>
            <a:off x="4546600" y="1473200"/>
            <a:ext cx="1485900" cy="4483100"/>
          </a:xfrm>
          <a:prstGeom prst="roundRect">
            <a:avLst/>
          </a:prstGeom>
          <a:noFill/>
          <a:ln w="38100" cap="flat" cmpd="sng" algn="ctr">
            <a:solidFill>
              <a:srgbClr val="55D4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 bwMode="auto">
          <a:xfrm>
            <a:off x="3048000" y="2451100"/>
            <a:ext cx="2032000" cy="7366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>
            <a:off x="2971800" y="3860800"/>
            <a:ext cx="1571846" cy="133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flipV="1">
            <a:off x="3073400" y="4495800"/>
            <a:ext cx="1714500" cy="5334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5854700" y="3810000"/>
            <a:ext cx="914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7861300" y="3721100"/>
            <a:ext cx="1422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rot="10800000">
            <a:off x="7835900" y="4076700"/>
            <a:ext cx="14351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Elbow Connector 28"/>
          <p:cNvCxnSpPr/>
          <p:nvPr/>
        </p:nvCxnSpPr>
        <p:spPr bwMode="auto">
          <a:xfrm rot="10800000" flipV="1">
            <a:off x="2444750" y="5535037"/>
            <a:ext cx="7531100" cy="749300"/>
          </a:xfrm>
          <a:prstGeom prst="bentConnector3">
            <a:avLst>
              <a:gd name="adj1" fmla="val 253"/>
            </a:avLst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triangle" w="lg" len="lg"/>
            <a:tailEnd type="none" w="med" len="med"/>
          </a:ln>
          <a:effectLst/>
        </p:spPr>
      </p:cxnSp>
      <p:sp>
        <p:nvSpPr>
          <p:cNvPr id="30" name="Rectangular Callout 29"/>
          <p:cNvSpPr/>
          <p:nvPr/>
        </p:nvSpPr>
        <p:spPr bwMode="auto">
          <a:xfrm>
            <a:off x="95749" y="1295765"/>
            <a:ext cx="1834651" cy="1027974"/>
          </a:xfrm>
          <a:prstGeom prst="wedgeRectCallout">
            <a:avLst>
              <a:gd name="adj1" fmla="val 14461"/>
              <a:gd name="adj2" fmla="val 50239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lang="en-US" sz="1200" i="0" dirty="0" smtClean="0">
                <a:solidFill>
                  <a:srgbClr val="373A3E"/>
                </a:solidFill>
              </a:rPr>
              <a:t>Databases such as </a:t>
            </a:r>
          </a:p>
          <a:p>
            <a:pPr marL="0" marR="0" indent="0" algn="l" defTabSz="914400" rtl="0" eaLnBrk="1" fontAlgn="base" latinLnBrk="0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OpenEdge,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 Oracle, </a:t>
            </a:r>
          </a:p>
          <a:p>
            <a:pPr marL="0" marR="0" indent="0" algn="l" defTabSz="914400" rtl="0" eaLnBrk="1" fontAlgn="base" latinLnBrk="0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SQL Server.  </a:t>
            </a:r>
            <a:endParaRPr lang="en-US" sz="1200" i="0" dirty="0">
              <a:solidFill>
                <a:srgbClr val="373A3E"/>
              </a:solidFill>
            </a:endParaRPr>
          </a:p>
          <a:p>
            <a:pPr marL="0" marR="0" indent="0" algn="l" defTabSz="914400" rtl="0" eaLnBrk="1" fontAlgn="base" latinLnBrk="0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Big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 data sources such</a:t>
            </a:r>
          </a:p>
          <a:p>
            <a:pPr marL="0" marR="0" indent="0" algn="l" defTabSz="914400" rtl="0" eaLnBrk="1" fontAlgn="base" latinLnBrk="0" hangingPunct="1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as </a:t>
            </a:r>
            <a:r>
              <a:rPr kumimoji="0" lang="en-US" sz="1200" b="0" i="0" u="none" strike="noStrike" cap="none" normalizeH="0" dirty="0" err="1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MongoDB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, </a:t>
            </a:r>
            <a:r>
              <a:rPr kumimoji="0" lang="en-US" sz="1200" b="0" i="0" u="none" strike="noStrike" cap="none" normalizeH="0" dirty="0" err="1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Hadoop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rgbClr val="373A3E"/>
                </a:solidFill>
                <a:effectLst/>
                <a:latin typeface="Arial" charset="0"/>
              </a:rPr>
              <a:t>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373A3E"/>
              </a:solidFill>
              <a:effectLst/>
              <a:latin typeface="Arial" charset="0"/>
            </a:endParaRPr>
          </a:p>
        </p:txBody>
      </p:sp>
      <p:sp>
        <p:nvSpPr>
          <p:cNvPr id="31" name="Rectangular Callout 30"/>
          <p:cNvSpPr/>
          <p:nvPr/>
        </p:nvSpPr>
        <p:spPr bwMode="auto">
          <a:xfrm>
            <a:off x="95749" y="3557448"/>
            <a:ext cx="1834651" cy="594009"/>
          </a:xfrm>
          <a:prstGeom prst="wedgeRectCallout">
            <a:avLst>
              <a:gd name="adj1" fmla="val 14461"/>
              <a:gd name="adj2" fmla="val 50239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lang="en-US" sz="1200" i="0" dirty="0" smtClean="0">
                <a:solidFill>
                  <a:srgbClr val="373A3E"/>
                </a:solidFill>
              </a:rPr>
              <a:t>Flat files.  CSV &amp; Excel files.  XML files.  JSON files. Etc.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rgbClr val="373A3E"/>
              </a:solidFill>
              <a:effectLst/>
              <a:latin typeface="Arial" charset="0"/>
            </a:endParaRPr>
          </a:p>
        </p:txBody>
      </p:sp>
      <p:sp>
        <p:nvSpPr>
          <p:cNvPr id="32" name="Rectangular Callout 31"/>
          <p:cNvSpPr/>
          <p:nvPr/>
        </p:nvSpPr>
        <p:spPr bwMode="auto">
          <a:xfrm>
            <a:off x="95749" y="4940581"/>
            <a:ext cx="1834651" cy="520142"/>
          </a:xfrm>
          <a:prstGeom prst="wedgeRectCallout">
            <a:avLst>
              <a:gd name="adj1" fmla="val 14461"/>
              <a:gd name="adj2" fmla="val 50239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lang="en-US" sz="1200" i="0" dirty="0" smtClean="0">
                <a:solidFill>
                  <a:schemeClr val="tx1"/>
                </a:solidFill>
              </a:rPr>
              <a:t>Web services &amp; API </a:t>
            </a: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lang="en-US" sz="1200" i="0" dirty="0">
                <a:solidFill>
                  <a:schemeClr val="tx1"/>
                </a:solidFill>
              </a:rPr>
              <a:t>c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alls.</a:t>
            </a:r>
          </a:p>
        </p:txBody>
      </p:sp>
      <p:sp>
        <p:nvSpPr>
          <p:cNvPr id="33" name="Rounded Rectangle 32"/>
          <p:cNvSpPr/>
          <p:nvPr/>
        </p:nvSpPr>
        <p:spPr bwMode="auto">
          <a:xfrm>
            <a:off x="4978400" y="1055290"/>
            <a:ext cx="5156200" cy="340519"/>
          </a:xfrm>
          <a:prstGeom prst="roundRect">
            <a:avLst/>
          </a:prstGeom>
          <a:solidFill>
            <a:schemeClr val="accent1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Included With OpenEdge Analytics360</a:t>
            </a:r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4959350" y="6126389"/>
            <a:ext cx="51943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Rectangle 34"/>
          <p:cNvSpPr/>
          <p:nvPr/>
        </p:nvSpPr>
        <p:spPr bwMode="auto">
          <a:xfrm>
            <a:off x="4171949" y="6167664"/>
            <a:ext cx="3774621" cy="2654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288971" y="6152267"/>
            <a:ext cx="35723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400" i="0" dirty="0" smtClean="0"/>
              <a:t>Real Time or Embedded Analytics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3561347" y="2133599"/>
            <a:ext cx="502653" cy="10541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3683657" y="2152817"/>
            <a:ext cx="292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200" i="0" dirty="0" smtClean="0"/>
              <a:t>PASOE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3520573" y="5625216"/>
            <a:ext cx="502653" cy="10541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3642883" y="5644434"/>
            <a:ext cx="292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200" i="0" dirty="0" smtClean="0"/>
              <a:t>PASOE</a:t>
            </a: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0" y="61192"/>
            <a:ext cx="2971800" cy="9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09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771 0.00555 " pathEditMode="relative" ptsTypes="AA">
                                      <p:cBhvr>
                                        <p:cTn id="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771 0.00555 L 0.37605 0.0055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2" grpId="1" animBg="1"/>
      <p:bldP spid="22" grpId="2" animBg="1"/>
      <p:bldP spid="30" grpId="0" animBg="1"/>
      <p:bldP spid="31" grpId="0" animBg="1"/>
      <p:bldP spid="32" grpId="0" animBg="1"/>
      <p:bldP spid="35" grpId="0" animBg="1"/>
      <p:bldP spid="36" grpId="0"/>
      <p:bldP spid="37" grpId="0" animBg="1"/>
      <p:bldP spid="38" grpId="0"/>
      <p:bldP spid="39" grpId="0" animBg="1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2016 Gartner Critical Capabilities In Analytics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2" name="Content Placeholder 4"/>
          <p:cNvSpPr txBox="1">
            <a:spLocks/>
          </p:cNvSpPr>
          <p:nvPr/>
        </p:nvSpPr>
        <p:spPr>
          <a:xfrm>
            <a:off x="611962" y="1200150"/>
            <a:ext cx="10360501" cy="53035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base" latinLnBrk="0" hangingPunct="1">
              <a:spcBef>
                <a:spcPts val="9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lang="en-US" sz="20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fontAlgn="base" latinLnBrk="0" hangingPunct="1">
              <a:spcBef>
                <a:spcPts val="900"/>
              </a:spcBef>
              <a:spcAft>
                <a:spcPct val="0"/>
              </a:spcAft>
              <a:buClr>
                <a:schemeClr val="accent2"/>
              </a:buClr>
              <a:buChar char="•"/>
              <a:defRPr lang="en-US" sz="18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fontAlgn="base" latinLnBrk="0" hangingPunct="1">
              <a:spcBef>
                <a:spcPts val="9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–"/>
              <a:defRPr lang="en-US" sz="16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fontAlgn="base" latinLnBrk="0" hangingPunct="1">
              <a:spcBef>
                <a:spcPts val="900"/>
              </a:spcBef>
              <a:spcAft>
                <a:spcPct val="0"/>
              </a:spcAft>
              <a:buClr>
                <a:schemeClr val="accent2"/>
              </a:buClr>
              <a:buSzPct val="95000"/>
              <a:buFont typeface="Courier New" pitchFamily="49" charset="0"/>
              <a:buChar char="o"/>
              <a:defRPr lang="en-US" sz="14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fontAlgn="base" latinLnBrk="0" hangingPunct="1">
              <a:spcBef>
                <a:spcPts val="900"/>
              </a:spcBef>
              <a:spcAft>
                <a:spcPct val="0"/>
              </a:spcAft>
              <a:buClr>
                <a:schemeClr val="accent2"/>
              </a:buClr>
              <a:buSzPct val="95000"/>
              <a:buFont typeface="Courier New" pitchFamily="49" charset="0"/>
              <a:buChar char="o"/>
              <a:defRPr lang="en-US" sz="14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20000"/>
              </a:lnSpc>
              <a:buFont typeface="Wingdings" pitchFamily="2" charset="2"/>
              <a:buNone/>
            </a:pPr>
            <a:endParaRPr lang="en-US" sz="2400" smtClean="0"/>
          </a:p>
          <a:p>
            <a:endParaRPr lang="en-US" sz="2400" smtClean="0"/>
          </a:p>
          <a:p>
            <a:endParaRPr lang="en-US" smtClean="0"/>
          </a:p>
          <a:p>
            <a:pPr marL="457200" lvl="1" indent="0">
              <a:buFontTx/>
              <a:buNone/>
            </a:pPr>
            <a:endParaRPr lang="en-US"/>
          </a:p>
        </p:txBody>
      </p:sp>
      <p:grpSp>
        <p:nvGrpSpPr>
          <p:cNvPr id="33" name="Group 10"/>
          <p:cNvGrpSpPr>
            <a:grpSpLocks/>
          </p:cNvGrpSpPr>
          <p:nvPr/>
        </p:nvGrpSpPr>
        <p:grpSpPr bwMode="auto">
          <a:xfrm>
            <a:off x="971550" y="2468563"/>
            <a:ext cx="4430713" cy="1312862"/>
            <a:chOff x="771963" y="1476259"/>
            <a:chExt cx="3323491" cy="985117"/>
          </a:xfrm>
        </p:grpSpPr>
        <p:pic>
          <p:nvPicPr>
            <p:cNvPr id="3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7150" y="1476259"/>
              <a:ext cx="1078304" cy="985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963" y="1697343"/>
              <a:ext cx="2134377" cy="51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863" y="1117600"/>
            <a:ext cx="3482975" cy="529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65163" y="3681413"/>
            <a:ext cx="5121275" cy="2424112"/>
          </a:xfrm>
          <a:prstGeom prst="rect">
            <a:avLst/>
          </a:prstGeom>
        </p:spPr>
        <p:txBody>
          <a:bodyPr lIns="0" tIns="60960" rIns="121920" bIns="60960"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200" b="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sz="4000" i="0" dirty="0">
                <a:solidFill>
                  <a:schemeClr val="accent1"/>
                </a:solidFill>
              </a:rPr>
              <a:t>Embedded </a:t>
            </a:r>
            <a:r>
              <a:rPr lang="en-US" sz="4000" i="0" dirty="0" smtClean="0">
                <a:solidFill>
                  <a:schemeClr val="accent1"/>
                </a:solidFill>
              </a:rPr>
              <a:t>BI</a:t>
            </a:r>
          </a:p>
          <a:p>
            <a:pPr algn="ctr">
              <a:lnSpc>
                <a:spcPct val="100000"/>
              </a:lnSpc>
              <a:defRPr/>
            </a:pPr>
            <a:r>
              <a:rPr lang="en-US" sz="4000" i="0" dirty="0" smtClean="0">
                <a:solidFill>
                  <a:schemeClr val="accent1"/>
                </a:solidFill>
              </a:rPr>
              <a:t>&amp;</a:t>
            </a:r>
          </a:p>
          <a:p>
            <a:pPr algn="ctr">
              <a:lnSpc>
                <a:spcPct val="100000"/>
              </a:lnSpc>
              <a:defRPr/>
            </a:pPr>
            <a:r>
              <a:rPr lang="en-US" sz="4000" i="0" dirty="0" smtClean="0">
                <a:solidFill>
                  <a:schemeClr val="accent1"/>
                </a:solidFill>
              </a:rPr>
              <a:t>Custom Analytics</a:t>
            </a:r>
            <a:endParaRPr lang="en-US" sz="4000" i="0" dirty="0">
              <a:solidFill>
                <a:schemeClr val="accent1"/>
              </a:solidFill>
            </a:endParaRPr>
          </a:p>
        </p:txBody>
      </p:sp>
      <p:sp>
        <p:nvSpPr>
          <p:cNvPr id="38" name="Right Arrow 37"/>
          <p:cNvSpPr/>
          <p:nvPr/>
        </p:nvSpPr>
        <p:spPr>
          <a:xfrm rot="10800000">
            <a:off x="10094913" y="1352550"/>
            <a:ext cx="1074737" cy="258763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accent1"/>
              </a:solidFill>
            </a:endParaRPr>
          </a:p>
        </p:txBody>
      </p:sp>
      <p:sp>
        <p:nvSpPr>
          <p:cNvPr id="39" name="Left Brace 38"/>
          <p:cNvSpPr/>
          <p:nvPr/>
        </p:nvSpPr>
        <p:spPr>
          <a:xfrm>
            <a:off x="5873750" y="1063625"/>
            <a:ext cx="947738" cy="5297488"/>
          </a:xfrm>
          <a:prstGeom prst="leftBrace">
            <a:avLst>
              <a:gd name="adj1" fmla="val 66496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0" y="61192"/>
            <a:ext cx="2971800" cy="9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8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0061" y="2588181"/>
            <a:ext cx="6939692" cy="978729"/>
          </a:xfrm>
        </p:spPr>
        <p:txBody>
          <a:bodyPr/>
          <a:lstStyle/>
          <a:p>
            <a:r>
              <a:rPr lang="en-US" dirty="0" smtClean="0"/>
              <a:t>Analytics360 </a:t>
            </a:r>
            <a:r>
              <a:rPr lang="mr-IN" dirty="0" smtClean="0"/>
              <a:t>–</a:t>
            </a:r>
            <a:r>
              <a:rPr lang="en-US" dirty="0" smtClean="0"/>
              <a:t> Leveraging ABL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18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Leveraging ABL Code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392" y="1201208"/>
            <a:ext cx="9236458" cy="501030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 bwMode="auto">
          <a:xfrm>
            <a:off x="916893" y="2415322"/>
            <a:ext cx="817567" cy="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Oval 4"/>
          <p:cNvSpPr/>
          <p:nvPr/>
        </p:nvSpPr>
        <p:spPr bwMode="auto">
          <a:xfrm>
            <a:off x="1711325" y="2332773"/>
            <a:ext cx="146050" cy="1651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100" y="1752600"/>
            <a:ext cx="1447800" cy="1447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8000" y="4597686"/>
            <a:ext cx="1451459" cy="9649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1300" y="3175000"/>
            <a:ext cx="1447800" cy="1447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29749" y="2019300"/>
            <a:ext cx="781050" cy="1041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9169400" y="3149600"/>
            <a:ext cx="1435100" cy="12573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7000" y="3030036"/>
            <a:ext cx="1675826" cy="1376864"/>
          </a:xfrm>
          <a:prstGeom prst="rect">
            <a:avLst/>
          </a:prstGeom>
          <a:effectLst>
            <a:outerShdw blurRad="50800" dist="38100" dir="2700000" algn="tl" rotWithShape="0">
              <a:schemeClr val="tx1">
                <a:lumMod val="50000"/>
                <a:lumOff val="50000"/>
                <a:alpha val="43000"/>
              </a:schemeClr>
            </a:outerShdw>
          </a:effectLst>
        </p:spPr>
      </p:pic>
      <p:sp>
        <p:nvSpPr>
          <p:cNvPr id="13" name="Rectangle 12"/>
          <p:cNvSpPr/>
          <p:nvPr/>
        </p:nvSpPr>
        <p:spPr bwMode="auto">
          <a:xfrm>
            <a:off x="4851400" y="2451100"/>
            <a:ext cx="762000" cy="30353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71100" y="2430908"/>
            <a:ext cx="370191" cy="71869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28150" y="3206750"/>
            <a:ext cx="1074135" cy="6921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04967" y="2516149"/>
            <a:ext cx="313865" cy="51068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25000" y="2133599"/>
            <a:ext cx="563855" cy="74930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07146" y="3100067"/>
            <a:ext cx="1399954" cy="144653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35500" y="4787900"/>
            <a:ext cx="12065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0" dirty="0" smtClean="0">
                <a:solidFill>
                  <a:srgbClr val="000000"/>
                </a:solidFill>
              </a:rPr>
              <a:t>Data Extraction &amp; Preparation.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27800" y="4800600"/>
            <a:ext cx="1600200" cy="213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50000"/>
              </a:lnSpc>
            </a:pPr>
            <a:r>
              <a:rPr lang="en-US" sz="1400" i="0" dirty="0" smtClean="0">
                <a:solidFill>
                  <a:srgbClr val="000000"/>
                </a:solidFill>
              </a:rPr>
              <a:t>Data Warehouse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232900" y="4711700"/>
            <a:ext cx="1244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0" dirty="0" smtClean="0">
                <a:solidFill>
                  <a:srgbClr val="000000"/>
                </a:solidFill>
              </a:rPr>
              <a:t>Business Intelligence Server</a:t>
            </a:r>
          </a:p>
        </p:txBody>
      </p:sp>
      <p:cxnSp>
        <p:nvCxnSpPr>
          <p:cNvPr id="23" name="Straight Arrow Connector 22"/>
          <p:cNvCxnSpPr/>
          <p:nvPr/>
        </p:nvCxnSpPr>
        <p:spPr bwMode="auto">
          <a:xfrm>
            <a:off x="3048000" y="2451100"/>
            <a:ext cx="2032000" cy="7366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flipV="1">
            <a:off x="3073400" y="4495800"/>
            <a:ext cx="1714500" cy="5334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5854700" y="3810000"/>
            <a:ext cx="914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7861300" y="3721100"/>
            <a:ext cx="14224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rot="10800000">
            <a:off x="7835900" y="4076700"/>
            <a:ext cx="14351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Elbow Connector 28"/>
          <p:cNvCxnSpPr/>
          <p:nvPr/>
        </p:nvCxnSpPr>
        <p:spPr bwMode="auto">
          <a:xfrm rot="10800000" flipV="1">
            <a:off x="916894" y="5535036"/>
            <a:ext cx="9058959" cy="708501"/>
          </a:xfrm>
          <a:prstGeom prst="bentConnector3">
            <a:avLst>
              <a:gd name="adj1" fmla="val -76"/>
            </a:avLst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triangle" w="lg" len="lg"/>
            <a:tailEnd type="none" w="med" len="med"/>
          </a:ln>
          <a:effectLst/>
        </p:spPr>
      </p:cxnSp>
      <p:sp>
        <p:nvSpPr>
          <p:cNvPr id="33" name="Rounded Rectangle 32"/>
          <p:cNvSpPr/>
          <p:nvPr/>
        </p:nvSpPr>
        <p:spPr bwMode="auto">
          <a:xfrm>
            <a:off x="4978400" y="1055290"/>
            <a:ext cx="5156200" cy="340519"/>
          </a:xfrm>
          <a:prstGeom prst="roundRect">
            <a:avLst/>
          </a:prstGeom>
          <a:solidFill>
            <a:schemeClr val="accent1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OpenEdge Analytics360</a:t>
            </a:r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4959350" y="6126389"/>
            <a:ext cx="51943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Rectangle 36"/>
          <p:cNvSpPr/>
          <p:nvPr/>
        </p:nvSpPr>
        <p:spPr bwMode="auto">
          <a:xfrm>
            <a:off x="3561347" y="2133599"/>
            <a:ext cx="502653" cy="10541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 bwMode="auto">
          <a:xfrm>
            <a:off x="3683657" y="2152817"/>
            <a:ext cx="292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200" i="0" dirty="0" smtClean="0"/>
              <a:t>PASOE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1778000" y="3200400"/>
            <a:ext cx="1451459" cy="111556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926336" y="1201208"/>
            <a:ext cx="1121664" cy="43252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6" name="Straight Connector 45"/>
          <p:cNvCxnSpPr/>
          <p:nvPr/>
        </p:nvCxnSpPr>
        <p:spPr bwMode="auto">
          <a:xfrm>
            <a:off x="916893" y="2415322"/>
            <a:ext cx="1" cy="382821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7" name="Oval 56"/>
          <p:cNvSpPr/>
          <p:nvPr/>
        </p:nvSpPr>
        <p:spPr bwMode="auto">
          <a:xfrm>
            <a:off x="2466975" y="3137186"/>
            <a:ext cx="146050" cy="16510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8" name="Straight Connector 57"/>
          <p:cNvCxnSpPr/>
          <p:nvPr/>
        </p:nvCxnSpPr>
        <p:spPr bwMode="auto">
          <a:xfrm flipV="1">
            <a:off x="2540000" y="3314988"/>
            <a:ext cx="6013" cy="123161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 flipH="1" flipV="1">
            <a:off x="2514087" y="5513537"/>
            <a:ext cx="1921" cy="73000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Elbow Connector 73"/>
          <p:cNvCxnSpPr/>
          <p:nvPr/>
        </p:nvCxnSpPr>
        <p:spPr bwMode="auto">
          <a:xfrm rot="10800000" flipV="1">
            <a:off x="2514088" y="5548398"/>
            <a:ext cx="7461767" cy="712702"/>
          </a:xfrm>
          <a:prstGeom prst="bentConnector3">
            <a:avLst>
              <a:gd name="adj1" fmla="val -39"/>
            </a:avLst>
          </a:prstGeom>
          <a:solidFill>
            <a:schemeClr val="accent1"/>
          </a:solidFill>
          <a:ln w="12700" cap="flat" cmpd="sng" algn="ctr">
            <a:solidFill>
              <a:srgbClr val="55D400"/>
            </a:solidFill>
            <a:prstDash val="solid"/>
            <a:round/>
            <a:headEnd type="triangle" w="lg" len="lg"/>
            <a:tailEnd type="none" w="med" len="med"/>
          </a:ln>
          <a:effectLst/>
        </p:spPr>
      </p:cxnSp>
      <p:sp>
        <p:nvSpPr>
          <p:cNvPr id="35" name="Rectangle 34"/>
          <p:cNvSpPr/>
          <p:nvPr/>
        </p:nvSpPr>
        <p:spPr bwMode="auto">
          <a:xfrm>
            <a:off x="4171949" y="6167664"/>
            <a:ext cx="3774621" cy="2654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288971" y="6152267"/>
            <a:ext cx="35723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400" i="0" dirty="0" smtClean="0"/>
              <a:t>Real Time or Embedded Analytics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3534587" y="5644434"/>
            <a:ext cx="502653" cy="10541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3642883" y="5644434"/>
            <a:ext cx="292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200" i="0" dirty="0" smtClean="0"/>
              <a:t>PASOE</a:t>
            </a:r>
          </a:p>
        </p:txBody>
      </p:sp>
      <p:sp>
        <p:nvSpPr>
          <p:cNvPr id="21515" name="TextBox 21514"/>
          <p:cNvSpPr txBox="1"/>
          <p:nvPr/>
        </p:nvSpPr>
        <p:spPr bwMode="auto">
          <a:xfrm>
            <a:off x="5976935" y="582399"/>
            <a:ext cx="32772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800" i="0" dirty="0" smtClean="0">
                <a:solidFill>
                  <a:schemeClr val="accent1"/>
                </a:solidFill>
              </a:rPr>
              <a:t>Progress AppServer</a:t>
            </a:r>
          </a:p>
        </p:txBody>
      </p:sp>
      <p:sp>
        <p:nvSpPr>
          <p:cNvPr id="78" name="TextBox 77"/>
          <p:cNvSpPr txBox="1"/>
          <p:nvPr/>
        </p:nvSpPr>
        <p:spPr bwMode="auto">
          <a:xfrm>
            <a:off x="5613400" y="583400"/>
            <a:ext cx="32772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800" i="0" dirty="0" smtClean="0">
                <a:solidFill>
                  <a:schemeClr val="accent1"/>
                </a:solidFill>
              </a:rPr>
              <a:t>Web Service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00" y="61192"/>
            <a:ext cx="2971800" cy="941832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 bwMode="auto">
          <a:xfrm>
            <a:off x="8240796" y="3391048"/>
            <a:ext cx="502653" cy="10541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30000"/>
              <a:buFontTx/>
              <a:buNone/>
              <a:tabLst/>
            </a:pPr>
            <a:endParaRPr kumimoji="0" lang="en-US" sz="24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8363106" y="3410266"/>
            <a:ext cx="292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200" i="0" dirty="0" smtClean="0"/>
              <a:t>PASOE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6527800" y="827641"/>
            <a:ext cx="215315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SzTx/>
            </a:pPr>
            <a:r>
              <a:rPr lang="en-US" sz="1000" i="0" dirty="0" smtClean="0"/>
              <a:t>Also works with Classic AppServer</a:t>
            </a:r>
          </a:p>
        </p:txBody>
      </p:sp>
    </p:spTree>
    <p:extLst>
      <p:ext uri="{BB962C8B-B14F-4D97-AF65-F5344CB8AC3E}">
        <p14:creationId xmlns:p14="http://schemas.microsoft.com/office/powerpoint/2010/main" val="28109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7" grpId="0" animBg="1"/>
      <p:bldP spid="38" grpId="0"/>
      <p:bldP spid="57" grpId="0" animBg="1"/>
      <p:bldP spid="39" grpId="0" animBg="1"/>
      <p:bldP spid="40" grpId="0"/>
      <p:bldP spid="21515" grpId="0"/>
      <p:bldP spid="78" grpId="0"/>
      <p:bldP spid="45" grpId="0" animBg="1"/>
      <p:bldP spid="47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PROGRESS_16x9_PPT_Template">
  <a:themeElements>
    <a:clrScheme name="Progress Corporate Palette">
      <a:dk1>
        <a:srgbClr val="373A3E"/>
      </a:dk1>
      <a:lt1>
        <a:srgbClr val="FFFFFF"/>
      </a:lt1>
      <a:dk2>
        <a:srgbClr val="0D5257"/>
      </a:dk2>
      <a:lt2>
        <a:srgbClr val="FFFFFF"/>
      </a:lt2>
      <a:accent1>
        <a:srgbClr val="55D400"/>
      </a:accent1>
      <a:accent2>
        <a:srgbClr val="00A4A5"/>
      </a:accent2>
      <a:accent3>
        <a:srgbClr val="84329B"/>
      </a:accent3>
      <a:accent4>
        <a:srgbClr val="FFB419"/>
      </a:accent4>
      <a:accent5>
        <a:srgbClr val="DC3200"/>
      </a:accent5>
      <a:accent6>
        <a:srgbClr val="0072CE"/>
      </a:accent6>
      <a:hlink>
        <a:srgbClr val="0072CE"/>
      </a:hlink>
      <a:folHlink>
        <a:srgbClr val="5F2367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Pct val="130000"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Pct val="130000"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buSzTx/>
          <a:defRPr i="0" dirty="0" smtClean="0"/>
        </a:defPPr>
      </a:lstStyle>
    </a:txDef>
  </a:objectDefaults>
  <a:extraClrSchemeLst>
    <a:extraClrScheme>
      <a:clrScheme name="psc_powerpoint_template_2007 1">
        <a:dk1>
          <a:srgbClr val="000000"/>
        </a:dk1>
        <a:lt1>
          <a:srgbClr val="FFFFFF"/>
        </a:lt1>
        <a:dk2>
          <a:srgbClr val="004B85"/>
        </a:dk2>
        <a:lt2>
          <a:srgbClr val="C0C0C0"/>
        </a:lt2>
        <a:accent1>
          <a:srgbClr val="E8A82C"/>
        </a:accent1>
        <a:accent2>
          <a:srgbClr val="00BA97"/>
        </a:accent2>
        <a:accent3>
          <a:srgbClr val="FFFFFF"/>
        </a:accent3>
        <a:accent4>
          <a:srgbClr val="000000"/>
        </a:accent4>
        <a:accent5>
          <a:srgbClr val="F2D1AC"/>
        </a:accent5>
        <a:accent6>
          <a:srgbClr val="00A888"/>
        </a:accent6>
        <a:hlink>
          <a:srgbClr val="D21E27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OGRESS_16x9_PPT_Template" id="{8EF10D70-53BF-5F44-B6C0-F8A41F34556A}" vid="{D39FBD4F-1AFA-864E-AEE2-8C58E93B9AC1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Marketing Document" ma:contentTypeID="0x0101007762244904354189B623A14C45C78D5B009BE410C6F004421E9B31CE4C3BF734AD008DF6C51CFB236842A026F88F613870DE" ma:contentTypeVersion="108" ma:contentTypeDescription="Create a new document." ma:contentTypeScope="" ma:versionID="bc6b4c8ff69be684063a922159c20b90">
  <xsd:schema xmlns:xsd="http://www.w3.org/2001/XMLSchema" xmlns:xs="http://www.w3.org/2001/XMLSchema" xmlns:p="http://schemas.microsoft.com/office/2006/metadata/properties" xmlns:ns2="efb4a6a7-40f5-4c55-b7cd-bfe5555b5884" xmlns:ns3="7c69e624-827f-471b-adea-ac070ddc6867" targetNamespace="http://schemas.microsoft.com/office/2006/metadata/properties" ma:root="true" ma:fieldsID="ba1af1dc4e05e63367f9f8439e025d4e" ns2:_="" ns3:_="">
    <xsd:import namespace="efb4a6a7-40f5-4c55-b7cd-bfe5555b5884"/>
    <xsd:import namespace="7c69e624-827f-471b-adea-ac070ddc6867"/>
    <xsd:element name="properties">
      <xsd:complexType>
        <xsd:sequence>
          <xsd:element name="documentManagement">
            <xsd:complexType>
              <xsd:all>
                <xsd:element ref="ns3:Summary" minOccurs="0"/>
                <xsd:element ref="ns3:Policy" minOccurs="0"/>
                <xsd:element ref="ns2:ContentType1_0" minOccurs="0"/>
                <xsd:element ref="ns3:Solution_0" minOccurs="0"/>
                <xsd:element ref="ns3:c60905045b3141dfb44ebee3a51fd0a7" minOccurs="0"/>
                <xsd:element ref="ns3:g7620f54b84d4877b8ce49e3874564d0" minOccurs="0"/>
                <xsd:element ref="ns3:MetaDescription" minOccurs="0"/>
                <xsd:element ref="ns3:m3946e80dba8470d9700658463930af8" minOccurs="0"/>
                <xsd:element ref="ns3:Industry_0" minOccurs="0"/>
                <xsd:element ref="ns3:l58a9cb184754a90a3d0c9fae6dfc0fc" minOccurs="0"/>
                <xsd:element ref="ns2:Location1_0" minOccurs="0"/>
                <xsd:element ref="ns3:e88edf6f69774249aa5a94de92e0b3ee" minOccurs="0"/>
                <xsd:element ref="ns3:h2f9ec3728094124b933b9cf7e867a92" minOccurs="0"/>
                <xsd:element ref="ns3:TaxCatchAll" minOccurs="0"/>
                <xsd:element ref="ns3:TaxCatchAllLabel" minOccurs="0"/>
                <xsd:element ref="ns3:Category1_0" minOccurs="0"/>
                <xsd:element ref="ns3:efbf5ec808454fc39dd6e73fb30f9800" minOccurs="0"/>
                <xsd:element ref="ns3:h847452f74b44b57bc4a2a741f9c94e9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b4a6a7-40f5-4c55-b7cd-bfe5555b5884" elementFormDefault="qualified">
    <xsd:import namespace="http://schemas.microsoft.com/office/2006/documentManagement/types"/>
    <xsd:import namespace="http://schemas.microsoft.com/office/infopath/2007/PartnerControls"/>
    <xsd:element name="ContentType1_0" ma:index="16" nillable="true" ma:taxonomy="true" ma:internalName="ContentType1_0" ma:taxonomyFieldName="ContentType1" ma:displayName="Content Type" ma:default="" ma:fieldId="{11444373-c56f-4b66-a200-4ad1b94ffae6}" ma:taxonomyMulti="true" ma:sspId="7b600b03-3399-40df-9d9c-caeefc5a4d97" ma:termSetId="5aa15f61-36bc-4410-840a-be7c2ccad28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ocation1_0" ma:index="26" nillable="true" ma:taxonomy="true" ma:internalName="Location1_0" ma:taxonomyFieldName="Location1" ma:displayName="Location" ma:default="" ma:fieldId="{4a19d0fd-e2d8-4bdf-9d9f-62784e6d291e}" ma:taxonomyMulti="true" ma:sspId="7b600b03-3399-40df-9d9c-caeefc5a4d97" ma:termSetId="928ecf7e-5ffd-4d70-8570-4eabbc9f73ff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69e624-827f-471b-adea-ac070ddc6867" elementFormDefault="qualified">
    <xsd:import namespace="http://schemas.microsoft.com/office/2006/documentManagement/types"/>
    <xsd:import namespace="http://schemas.microsoft.com/office/infopath/2007/PartnerControls"/>
    <xsd:element name="Summary" ma:index="12" nillable="true" ma:displayName="Summary" ma:internalName="Summary">
      <xsd:simpleType>
        <xsd:restriction base="dms:Unknown"/>
      </xsd:simpleType>
    </xsd:element>
    <xsd:element name="Policy" ma:index="13" nillable="true" ma:displayName="Policy" ma:internalName="Policy">
      <xsd:simpleType>
        <xsd:restriction base="dms:Boolean"/>
      </xsd:simpleType>
    </xsd:element>
    <xsd:element name="Solution_0" ma:index="18" nillable="true" ma:taxonomy="true" ma:internalName="Solution_0" ma:taxonomyFieldName="Solution0" ma:displayName="Solution" ma:default="" ma:fieldId="{08ee8523-5519-4869-bd80-fd97b8eed69f}" ma:taxonomyMulti="true" ma:sspId="7b600b03-3399-40df-9d9c-caeefc5a4d97" ma:termSetId="3588f872-1047-4b04-ab77-d19bff16496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60905045b3141dfb44ebee3a51fd0a7" ma:index="19" nillable="true" ma:taxonomy="true" ma:internalName="c60905045b3141dfb44ebee3a51fd0a7" ma:taxonomyFieldName="IndustrySolution" ma:displayName="IndustrySolution" ma:readOnly="false" ma:default="" ma:fieldId="{c6090504-5b31-41df-b44e-bee3a51fd0a7}" ma:taxonomyMulti="true" ma:sspId="7b600b03-3399-40df-9d9c-caeefc5a4d97" ma:termSetId="101cb54c-3813-433a-907a-450f3492382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7620f54b84d4877b8ce49e3874564d0" ma:index="21" nillable="true" ma:taxonomy="true" ma:internalName="g7620f54b84d4877b8ce49e3874564d0" ma:taxonomyFieldName="OpenEdgeModule" ma:displayName="OpenEdgeModule" ma:default="" ma:fieldId="{07620f54-b84d-4877-b8ce-49e3874564d0}" ma:taxonomyMulti="true" ma:sspId="7b600b03-3399-40df-9d9c-caeefc5a4d97" ma:termSetId="7cd707e9-9176-4196-bd54-81064918895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etaDescription" ma:index="22" nillable="true" ma:displayName="Meta Description" ma:hidden="true" ma:internalName="MetaDescription" ma:readOnly="false">
      <xsd:simpleType>
        <xsd:restriction base="dms:Note"/>
      </xsd:simpleType>
    </xsd:element>
    <xsd:element name="m3946e80dba8470d9700658463930af8" ma:index="23" nillable="true" ma:taxonomy="true" ma:internalName="m3946e80dba8470d9700658463930af8" ma:taxonomyFieldName="Portal_x0020_Audience" ma:displayName="Portal Audience" ma:default="" ma:fieldId="{63946e80-dba8-470d-9700-658463930af8}" ma:taxonomyMulti="true" ma:sspId="7b600b03-3399-40df-9d9c-caeefc5a4d97" ma:termSetId="bedc8d7a-d5a7-4c2c-80ef-eb0f4159843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dustry_0" ma:index="24" nillable="true" ma:taxonomy="true" ma:internalName="Industry_0" ma:taxonomyFieldName="Industry" ma:displayName="Industry" ma:default="" ma:fieldId="{54782f52-600e-43b5-a6fd-b215e0434802}" ma:taxonomyMulti="true" ma:sspId="7b600b03-3399-40df-9d9c-caeefc5a4d97" ma:termSetId="eb725fca-679b-44ad-aba0-523e9b641fb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58a9cb184754a90a3d0c9fae6dfc0fc" ma:index="25" nillable="true" ma:taxonomy="true" ma:internalName="l58a9cb184754a90a3d0c9fae6dfc0fc" ma:taxonomyFieldName="Partner_x0020_Empowerment" ma:displayName="Partner Empowerment" ma:default="" ma:fieldId="{558a9cb1-8475-4a90-a3d0-c9fae6dfc0fc}" ma:taxonomyMulti="true" ma:sspId="7b600b03-3399-40df-9d9c-caeefc5a4d97" ma:termSetId="8b46d00a-8700-4556-b3eb-8ef0f7a4bfc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88edf6f69774249aa5a94de92e0b3ee" ma:index="27" nillable="true" ma:taxonomy="true" ma:internalName="e88edf6f69774249aa5a94de92e0b3ee" ma:taxonomyFieldName="BusinessLine" ma:displayName="Business Line" ma:readOnly="false" ma:default="" ma:fieldId="{e88edf6f-6977-4249-aa5a-94de92e0b3ee}" ma:taxonomyMulti="true" ma:sspId="7b600b03-3399-40df-9d9c-caeefc5a4d97" ma:termSetId="cfc961ee-612e-4b05-aaf2-35411bb1789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h2f9ec3728094124b933b9cf7e867a92" ma:index="29" nillable="true" ma:taxonomy="true" ma:internalName="h2f9ec3728094124b933b9cf7e867a92" ma:taxonomyFieldName="HorizontalUseCase" ma:displayName="Horizontal Use Case" ma:default="" ma:fieldId="{12f9ec37-2809-4124-b933-b9cf7e867a92}" ma:taxonomyMulti="true" ma:sspId="7b600b03-3399-40df-9d9c-caeefc5a4d97" ma:termSetId="c7a844bb-8121-4652-bd19-c7a1b502d44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31" nillable="true" ma:displayName="Taxonomy Catch All Column" ma:hidden="true" ma:list="{f9d269f6-3014-462f-9504-c656af7f5a48}" ma:internalName="TaxCatchAll" ma:showField="CatchAllData" ma:web="7c69e624-827f-471b-adea-ac070ddc68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32" nillable="true" ma:displayName="Taxonomy Catch All Column1" ma:hidden="true" ma:list="{f9d269f6-3014-462f-9504-c656af7f5a48}" ma:internalName="TaxCatchAllLabel" ma:readOnly="true" ma:showField="CatchAllDataLabel" ma:web="7c69e624-827f-471b-adea-ac070ddc686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ategory1_0" ma:index="34" nillable="true" ma:taxonomy="true" ma:internalName="Category1_0" ma:taxonomyFieldName="Category1" ma:displayName="Category" ma:readOnly="false" ma:default="" ma:fieldId="{76361ab5-a999-4bf4-b0a9-d3c0bdaba2c4}" ma:taxonomyMulti="true" ma:sspId="7b600b03-3399-40df-9d9c-caeefc5a4d97" ma:termSetId="cb52a124-ba58-44ba-aea0-e8392dfbd867" ma:anchorId="e0850434-8544-4c75-a3ba-67842db1fa28" ma:open="false" ma:isKeyword="false">
      <xsd:complexType>
        <xsd:sequence>
          <xsd:element ref="pc:Terms" minOccurs="0" maxOccurs="1"/>
        </xsd:sequence>
      </xsd:complexType>
    </xsd:element>
    <xsd:element name="efbf5ec808454fc39dd6e73fb30f9800" ma:index="35" nillable="true" ma:taxonomy="true" ma:internalName="efbf5ec808454fc39dd6e73fb30f9800" ma:taxonomyFieldName="GFOResourceTags" ma:displayName="GFO Resource Tags" ma:readOnly="false" ma:default="" ma:fieldId="{efbf5ec8-0845-4fc3-9dd6-e73fb30f9800}" ma:taxonomyMulti="true" ma:sspId="7b600b03-3399-40df-9d9c-caeefc5a4d97" ma:termSetId="42171f31-be76-463d-a933-eae23b9ef3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h847452f74b44b57bc4a2a741f9c94e9" ma:index="37" nillable="true" ma:taxonomy="true" ma:internalName="h847452f74b44b57bc4a2a741f9c94e9" ma:taxonomyFieldName="Visibility" ma:displayName="Visibility" ma:default="758;#Internal|52c39dec-86ec-4d25-bb10-18d2912cd0c4" ma:fieldId="{1847452f-74b4-4b57-bc4a-2a741f9c94e9}" ma:sspId="7b600b03-3399-40df-9d9c-caeefc5a4d97" ma:termSetId="35802469-5d1e-4d8e-8772-02bbe8856d7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" ma:index="39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0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1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0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olicy xmlns="7c69e624-827f-471b-adea-ac070ddc6867">false</Policy>
    <Location1_0 xmlns="efb4a6a7-40f5-4c55-b7cd-bfe5555b5884">
      <Terms xmlns="http://schemas.microsoft.com/office/infopath/2007/PartnerControls"/>
    </Location1_0>
    <MetaDescription xmlns="7c69e624-827f-471b-adea-ac070ddc6867" xsi:nil="true"/>
    <Category1_0 xmlns="7c69e624-827f-471b-adea-ac070ddc6867">
      <Terms xmlns="http://schemas.microsoft.com/office/infopath/2007/PartnerControls">
        <TermInfo xmlns="http://schemas.microsoft.com/office/infopath/2007/PartnerControls">
          <TermName xmlns="http://schemas.microsoft.com/office/infopath/2007/PartnerControls">PowerPoint</TermName>
          <TermId xmlns="http://schemas.microsoft.com/office/infopath/2007/PartnerControls">ef797fd0-0a2c-4c70-979e-7c4753a1af05</TermId>
        </TermInfo>
      </Terms>
    </Category1_0>
    <g7620f54b84d4877b8ce49e3874564d0 xmlns="7c69e624-827f-471b-adea-ac070ddc6867">
      <Terms xmlns="http://schemas.microsoft.com/office/infopath/2007/PartnerControls"/>
    </g7620f54b84d4877b8ce49e3874564d0>
    <c60905045b3141dfb44ebee3a51fd0a7 xmlns="7c69e624-827f-471b-adea-ac070ddc6867">
      <Terms xmlns="http://schemas.microsoft.com/office/infopath/2007/PartnerControls"/>
    </c60905045b3141dfb44ebee3a51fd0a7>
    <Industry_0 xmlns="7c69e624-827f-471b-adea-ac070ddc6867">
      <Terms xmlns="http://schemas.microsoft.com/office/infopath/2007/PartnerControls"/>
    </Industry_0>
    <Summary xmlns="7c69e624-827f-471b-adea-ac070ddc6867" xsi:nil="true"/>
    <TaxCatchAll xmlns="7c69e624-827f-471b-adea-ac070ddc6867">
      <Value>758</Value>
      <Value>367</Value>
    </TaxCatchAll>
    <ContentType1_0 xmlns="efb4a6a7-40f5-4c55-b7cd-bfe5555b5884">
      <Terms xmlns="http://schemas.microsoft.com/office/infopath/2007/PartnerControls"/>
    </ContentType1_0>
    <Solution_0 xmlns="7c69e624-827f-471b-adea-ac070ddc6867">
      <Terms xmlns="http://schemas.microsoft.com/office/infopath/2007/PartnerControls"/>
    </Solution_0>
    <efbf5ec808454fc39dd6e73fb30f9800 xmlns="7c69e624-827f-471b-adea-ac070ddc6867">
      <Terms xmlns="http://schemas.microsoft.com/office/infopath/2007/PartnerControls"/>
    </efbf5ec808454fc39dd6e73fb30f9800>
    <e88edf6f69774249aa5a94de92e0b3ee xmlns="7c69e624-827f-471b-adea-ac070ddc6867">
      <Terms xmlns="http://schemas.microsoft.com/office/infopath/2007/PartnerControls"/>
    </e88edf6f69774249aa5a94de92e0b3ee>
    <h2f9ec3728094124b933b9cf7e867a92 xmlns="7c69e624-827f-471b-adea-ac070ddc6867">
      <Terms xmlns="http://schemas.microsoft.com/office/infopath/2007/PartnerControls"/>
    </h2f9ec3728094124b933b9cf7e867a92>
    <m3946e80dba8470d9700658463930af8 xmlns="7c69e624-827f-471b-adea-ac070ddc6867">
      <Terms xmlns="http://schemas.microsoft.com/office/infopath/2007/PartnerControls"/>
    </m3946e80dba8470d9700658463930af8>
    <h847452f74b44b57bc4a2a741f9c94e9 xmlns="7c69e624-827f-471b-adea-ac070ddc6867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Internal</TermName>
          <TermId xmlns="http://schemas.microsoft.com/office/infopath/2007/PartnerControls">52c39dec-86ec-4d25-bb10-18d2912cd0c4</TermId>
        </TermInfo>
      </Terms>
    </h847452f74b44b57bc4a2a741f9c94e9>
    <l58a9cb184754a90a3d0c9fae6dfc0fc xmlns="7c69e624-827f-471b-adea-ac070ddc6867">
      <Terms xmlns="http://schemas.microsoft.com/office/infopath/2007/PartnerControls"/>
    </l58a9cb184754a90a3d0c9fae6dfc0fc>
    <_dlc_DocId xmlns="7c69e624-827f-471b-adea-ac070ddc6867">V5TQT6NVCWRS-1348-956</_dlc_DocId>
    <_dlc_DocIdUrl xmlns="7c69e624-827f-471b-adea-ac070ddc6867">
      <Url>https://myprogress.progress.com/departments/marketing/_layouts/DocIdRedir.aspx?ID=V5TQT6NVCWRS-1348-956</Url>
      <Description>V5TQT6NVCWRS-1348-956</Description>
    </_dlc_DocIdUrl>
  </documentManagement>
</p:properties>
</file>

<file path=customXml/itemProps1.xml><?xml version="1.0" encoding="utf-8"?>
<ds:datastoreItem xmlns:ds="http://schemas.openxmlformats.org/officeDocument/2006/customXml" ds:itemID="{EEA8EEE7-F1C0-4377-82D1-E55A92F384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59C7E5E-A5D4-423A-83C0-EA48CC3B7A8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11BA582-BE3C-43B3-9930-1D1A8AAEA3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b4a6a7-40f5-4c55-b7cd-bfe5555b5884"/>
    <ds:schemaRef ds:uri="7c69e624-827f-471b-adea-ac070ddc68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DA4C4B2-98B1-44DF-A244-E8FB7A2D1956}">
  <ds:schemaRefs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7c69e624-827f-471b-adea-ac070ddc6867"/>
    <ds:schemaRef ds:uri="efb4a6a7-40f5-4c55-b7cd-bfe5555b588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PUG_16x9_PPT_Template</Template>
  <TotalTime>283</TotalTime>
  <Words>365</Words>
  <Application>Microsoft Macintosh PowerPoint</Application>
  <PresentationFormat>Widescreen</PresentationFormat>
  <Paragraphs>95</Paragraphs>
  <Slides>17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Courier New</vt:lpstr>
      <vt:lpstr>Wingdings</vt:lpstr>
      <vt:lpstr>Arial</vt:lpstr>
      <vt:lpstr>PROGRESS_16x9_PPT_Template</vt:lpstr>
      <vt:lpstr>PowerPoint Presentation</vt:lpstr>
      <vt:lpstr>Agenda</vt:lpstr>
      <vt:lpstr>Analytics360 - Recap</vt:lpstr>
      <vt:lpstr>What Is Analytics360?</vt:lpstr>
      <vt:lpstr>A Complete Solution</vt:lpstr>
      <vt:lpstr>A Full Set Of BI Tools</vt:lpstr>
      <vt:lpstr>2016 Gartner Critical Capabilities In Analytics</vt:lpstr>
      <vt:lpstr>Analytics360 – Leveraging ABL Code</vt:lpstr>
      <vt:lpstr>Leveraging ABL Code</vt:lpstr>
      <vt:lpstr>Analytics360 – Calling an R Library</vt:lpstr>
      <vt:lpstr>What Is R?</vt:lpstr>
      <vt:lpstr>Calling An R Library</vt:lpstr>
      <vt:lpstr>Analytics360 – Using Kendo Controls</vt:lpstr>
      <vt:lpstr>Extending Analytics360</vt:lpstr>
      <vt:lpstr>Extending Analytics360 – Kendo Controls</vt:lpstr>
      <vt:lpstr>Questions?</vt:lpstr>
      <vt:lpstr>PowerPoint Presentation</vt:lpstr>
    </vt:vector>
  </TitlesOfParts>
  <Manager/>
  <Company/>
  <LinksUpToDate>false</LinksUpToDate>
  <SharedDoc>false</SharedDoc>
  <HyperlinkBase/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 Corporate PowerPoint Template</dc:title>
  <dc:subject/>
  <dc:creator>Martin Tsekov</dc:creator>
  <cp:keywords/>
  <dc:description/>
  <cp:lastModifiedBy>Mike Marriage</cp:lastModifiedBy>
  <cp:revision>55</cp:revision>
  <cp:lastPrinted>2013-09-18T03:48:20Z</cp:lastPrinted>
  <dcterms:created xsi:type="dcterms:W3CDTF">2016-05-13T13:52:00Z</dcterms:created>
  <dcterms:modified xsi:type="dcterms:W3CDTF">2017-06-04T20:23:13Z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0x0101007762244904354189B623A14C45C78D5B009BE410C6F004421E9B31CE4C3BF734AD008DF6C51CFB236842A026F88F613870DE</vt:lpwstr>
  </property>
  <property fmtid="{D5CDD505-2E9C-101B-9397-08002B2CF9AE}" pid="3" name="Category1">
    <vt:lpwstr>367;#PowerPoint|ef797fd0-0a2c-4c70-979e-7c4753a1af05</vt:lpwstr>
  </property>
  <property fmtid="{D5CDD505-2E9C-101B-9397-08002B2CF9AE}" pid="4" name="TaxCatchAll">
    <vt:lpwstr>237;#Template|c9160f8f-74c9-4442-ac41-24463e06691d</vt:lpwstr>
  </property>
  <property fmtid="{D5CDD505-2E9C-101B-9397-08002B2CF9AE}" pid="5" name="Doc ID">
    <vt:lpwstr>101816</vt:lpwstr>
  </property>
  <property fmtid="{D5CDD505-2E9C-101B-9397-08002B2CF9AE}" pid="6" name="Location1">
    <vt:lpwstr/>
  </property>
  <property fmtid="{D5CDD505-2E9C-101B-9397-08002B2CF9AE}" pid="7" name="Tagged Doc ID's">
    <vt:bool>false</vt:bool>
  </property>
  <property fmtid="{D5CDD505-2E9C-101B-9397-08002B2CF9AE}" pid="8" name="ContentType1">
    <vt:lpwstr/>
  </property>
  <property fmtid="{D5CDD505-2E9C-101B-9397-08002B2CF9AE}" pid="9" name="Solution0">
    <vt:lpwstr/>
  </property>
  <property fmtid="{D5CDD505-2E9C-101B-9397-08002B2CF9AE}" pid="10" name="Industry">
    <vt:lpwstr/>
  </property>
  <property fmtid="{D5CDD505-2E9C-101B-9397-08002B2CF9AE}" pid="11" name="IndustrySolution">
    <vt:lpwstr/>
  </property>
  <property fmtid="{D5CDD505-2E9C-101B-9397-08002B2CF9AE}" pid="12" name="Attachment Only ?">
    <vt:bool>true</vt:bool>
  </property>
  <property fmtid="{D5CDD505-2E9C-101B-9397-08002B2CF9AE}" pid="13" name="GFOAudience">
    <vt:lpwstr/>
  </property>
  <property fmtid="{D5CDD505-2E9C-101B-9397-08002B2CF9AE}" pid="14" name="OpenEdgeModule">
    <vt:lpwstr/>
  </property>
  <property fmtid="{D5CDD505-2E9C-101B-9397-08002B2CF9AE}" pid="15" name="HorizontalUseCase">
    <vt:lpwstr/>
  </property>
  <property fmtid="{D5CDD505-2E9C-101B-9397-08002B2CF9AE}" pid="16" name="GFOResourceTags">
    <vt:lpwstr/>
  </property>
  <property fmtid="{D5CDD505-2E9C-101B-9397-08002B2CF9AE}" pid="17" name="Partner Empowerment">
    <vt:lpwstr/>
  </property>
  <property fmtid="{D5CDD505-2E9C-101B-9397-08002B2CF9AE}" pid="18" name="BusinessLine">
    <vt:lpwstr/>
  </property>
  <property fmtid="{D5CDD505-2E9C-101B-9397-08002B2CF9AE}" pid="19" name="Portal Audience">
    <vt:lpwstr/>
  </property>
  <property fmtid="{D5CDD505-2E9C-101B-9397-08002B2CF9AE}" pid="20" name="kb2a064789314f00a60cb6c3cf784453">
    <vt:lpwstr/>
  </property>
  <property fmtid="{D5CDD505-2E9C-101B-9397-08002B2CF9AE}" pid="21" name="_dlc_DocIdItemGuid">
    <vt:lpwstr>8f308494-2ca7-4968-acf2-a8e53c479d10</vt:lpwstr>
  </property>
  <property fmtid="{D5CDD505-2E9C-101B-9397-08002B2CF9AE}" pid="22" name="Visibility">
    <vt:lpwstr>758;#Internal|52c39dec-86ec-4d25-bb10-18d2912cd0c4</vt:lpwstr>
  </property>
</Properties>
</file>