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71" r:id="rId4"/>
    <p:sldId id="272" r:id="rId5"/>
    <p:sldId id="273" r:id="rId6"/>
    <p:sldId id="269" r:id="rId7"/>
    <p:sldId id="259" r:id="rId8"/>
    <p:sldId id="266" r:id="rId9"/>
    <p:sldId id="260" r:id="rId10"/>
    <p:sldId id="276" r:id="rId11"/>
    <p:sldId id="265" r:id="rId12"/>
    <p:sldId id="262" r:id="rId13"/>
    <p:sldId id="263" r:id="rId14"/>
    <p:sldId id="277" r:id="rId15"/>
    <p:sldId id="283" r:id="rId16"/>
    <p:sldId id="284" r:id="rId17"/>
    <p:sldId id="274" r:id="rId18"/>
    <p:sldId id="268" r:id="rId19"/>
    <p:sldId id="278" r:id="rId20"/>
    <p:sldId id="279" r:id="rId21"/>
    <p:sldId id="280" r:id="rId22"/>
    <p:sldId id="281" r:id="rId23"/>
    <p:sldId id="287" r:id="rId24"/>
    <p:sldId id="282" r:id="rId25"/>
    <p:sldId id="285" r:id="rId26"/>
    <p:sldId id="28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9" autoAdjust="0"/>
    <p:restoredTop sz="86412" autoAdjust="0"/>
  </p:normalViewPr>
  <p:slideViewPr>
    <p:cSldViewPr snapToGrid="0">
      <p:cViewPr varScale="1">
        <p:scale>
          <a:sx n="64" d="100"/>
          <a:sy n="64" d="100"/>
        </p:scale>
        <p:origin x="57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4AD8F-0911-4E85-84B7-9400E85F76D5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7871A-7D9C-42B5-854B-F07D70EFD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0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Casually connected to all of the various modes and models in use today.</a:t>
            </a:r>
          </a:p>
          <a:p>
            <a:r>
              <a:rPr lang="en-US" dirty="0" smtClean="0"/>
              <a:t>Expert</a:t>
            </a:r>
            <a:r>
              <a:rPr lang="en-US" baseline="0" dirty="0" smtClean="0"/>
              <a:t> in nothing modern</a:t>
            </a:r>
          </a:p>
          <a:p>
            <a:r>
              <a:rPr lang="en-US" baseline="0" dirty="0" smtClean="0"/>
              <a:t>Failed Project but great learning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07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Tool shows great promise</a:t>
            </a:r>
          </a:p>
          <a:p>
            <a:r>
              <a:rPr lang="en-US" dirty="0" smtClean="0"/>
              <a:t>Hopes</a:t>
            </a:r>
            <a:r>
              <a:rPr lang="en-US" baseline="0" dirty="0" smtClean="0"/>
              <a:t> of March and April lost as we dug into things.</a:t>
            </a:r>
          </a:p>
          <a:p>
            <a:r>
              <a:rPr lang="en-US" baseline="0" dirty="0" smtClean="0"/>
              <a:t>Imprecise language may be used as we get through the talk – Not an expert.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8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browser</a:t>
            </a:r>
            <a:r>
              <a:rPr lang="en-US" baseline="0" dirty="0" smtClean="0"/>
              <a:t> needs to be programmed to interpret HTML.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the HTML contains stuff that the browser does not understand – it may bomb or it may simply ignore.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15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building</a:t>
            </a:r>
            <a:r>
              <a:rPr lang="en-US" baseline="0" dirty="0" smtClean="0"/>
              <a:t> to make re-use a key feature are we get to Single Page Apps and Angular.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52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– View – Controller (Whatever) ((Scope))</a:t>
            </a:r>
          </a:p>
          <a:p>
            <a:endParaRPr lang="en-US" dirty="0" smtClean="0"/>
          </a:p>
          <a:p>
            <a:r>
              <a:rPr lang="en-US" dirty="0" smtClean="0"/>
              <a:t>Directives –</a:t>
            </a:r>
            <a:r>
              <a:rPr lang="en-US" baseline="0" dirty="0" smtClean="0"/>
              <a:t> extensions to HTML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Dependency Injection – Code Substitution – like an include file – Sub routine.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29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many</a:t>
            </a:r>
          </a:p>
          <a:p>
            <a:r>
              <a:rPr lang="en-US" dirty="0" smtClean="0"/>
              <a:t>Nothing is pure – they all borrow from what came before.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13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</a:t>
            </a:r>
            <a:r>
              <a:rPr lang="en-US" baseline="0" dirty="0" smtClean="0"/>
              <a:t> sure if KUIB includes JQuery or they rely on the </a:t>
            </a:r>
            <a:r>
              <a:rPr lang="en-US" baseline="0" dirty="0" err="1" smtClean="0"/>
              <a:t>jqLite</a:t>
            </a:r>
            <a:r>
              <a:rPr lang="en-US" baseline="0" dirty="0" smtClean="0"/>
              <a:t> that is built into AngularJS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03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Open Edge Developer Studio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7871A-7D9C-42B5-854B-F07D70EFDF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5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jBkOjEG6F0" TargetMode="External"/><Relationship Id="rId2" Type="http://schemas.openxmlformats.org/officeDocument/2006/relationships/hyperlink" Target="https://www.youtube.com/watch?v=TRrL5j3MIv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sFmLpSNJuFzpKqdEj5jeHw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1927" y="3208150"/>
            <a:ext cx="8534400" cy="2569274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Kendo UI Builder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Bob Brennan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32854" y="904089"/>
            <a:ext cx="95314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/>
              <a:t>First Impressions from a Character Developer</a:t>
            </a:r>
          </a:p>
        </p:txBody>
      </p:sp>
    </p:spTree>
    <p:extLst>
      <p:ext uri="{BB962C8B-B14F-4D97-AF65-F5344CB8AC3E}">
        <p14:creationId xmlns:p14="http://schemas.microsoft.com/office/powerpoint/2010/main" val="421523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Progress</a:t>
            </a:r>
            <a:r>
              <a:rPr lang="en-US" sz="2800" baseline="0" dirty="0" smtClean="0"/>
              <a:t> Character Developer est.1990</a:t>
            </a:r>
          </a:p>
          <a:p>
            <a:r>
              <a:rPr lang="en-US" sz="2800" baseline="0" dirty="0" smtClean="0"/>
              <a:t>Web Services SOAP and Rest</a:t>
            </a:r>
          </a:p>
          <a:p>
            <a:r>
              <a:rPr lang="en-US" sz="2800" baseline="0" dirty="0" smtClean="0"/>
              <a:t>Played with GUI</a:t>
            </a:r>
          </a:p>
          <a:p>
            <a:r>
              <a:rPr lang="en-US" sz="2800" baseline="0" dirty="0" smtClean="0"/>
              <a:t>Played with GUI for </a:t>
            </a:r>
            <a:r>
              <a:rPr lang="en-US" sz="2800" baseline="0" dirty="0" err="1" smtClean="0"/>
              <a:t>DotNet</a:t>
            </a:r>
            <a:endParaRPr lang="en-US" sz="2800" baseline="0" dirty="0" smtClean="0"/>
          </a:p>
          <a:p>
            <a:r>
              <a:rPr lang="en-US" sz="2800" baseline="0" dirty="0" smtClean="0"/>
              <a:t>Played with Visual Studio</a:t>
            </a:r>
          </a:p>
          <a:p>
            <a:r>
              <a:rPr lang="en-US" sz="2800" baseline="0" dirty="0" err="1" smtClean="0"/>
              <a:t>Tiggzi</a:t>
            </a:r>
            <a:r>
              <a:rPr lang="en-US" sz="2800" baseline="0" dirty="0" smtClean="0"/>
              <a:t> and OE Mobile</a:t>
            </a:r>
          </a:p>
        </p:txBody>
      </p:sp>
    </p:spTree>
    <p:extLst>
      <p:ext uri="{BB962C8B-B14F-4D97-AF65-F5344CB8AC3E}">
        <p14:creationId xmlns:p14="http://schemas.microsoft.com/office/powerpoint/2010/main" val="31584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2" y="4058971"/>
            <a:ext cx="2363788" cy="236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Kendo UI Builder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Dev Tool from Progress</a:t>
            </a:r>
          </a:p>
          <a:p>
            <a:r>
              <a:rPr lang="en-US" dirty="0" smtClean="0"/>
              <a:t>Build Single Page Applications (SPA)</a:t>
            </a:r>
          </a:p>
          <a:p>
            <a:r>
              <a:rPr lang="en-US" dirty="0" smtClean="0"/>
              <a:t>Uses the KENDO UI Components for AngularJS</a:t>
            </a:r>
          </a:p>
          <a:p>
            <a:r>
              <a:rPr lang="en-US" dirty="0" smtClean="0"/>
              <a:t>Attach to Open Edge 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5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Page Web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273658"/>
          </a:xfrm>
        </p:spPr>
        <p:txBody>
          <a:bodyPr>
            <a:normAutofit/>
          </a:bodyPr>
          <a:lstStyle/>
          <a:p>
            <a:r>
              <a:rPr lang="en-US" dirty="0" smtClean="0"/>
              <a:t>Web </a:t>
            </a:r>
            <a:r>
              <a:rPr lang="en-US" dirty="0"/>
              <a:t>apps that load a single HTML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Dynamically </a:t>
            </a:r>
            <a:r>
              <a:rPr lang="en-US" dirty="0"/>
              <a:t>update that page as the user interacts with the </a:t>
            </a:r>
            <a:r>
              <a:rPr lang="en-US" dirty="0" smtClean="0"/>
              <a:t>app</a:t>
            </a:r>
          </a:p>
          <a:p>
            <a:r>
              <a:rPr lang="en-US" dirty="0" smtClean="0"/>
              <a:t>Uses HTML5</a:t>
            </a:r>
            <a:endParaRPr lang="en-US" dirty="0"/>
          </a:p>
          <a:p>
            <a:r>
              <a:rPr lang="en-US" dirty="0" smtClean="0"/>
              <a:t>No (few) page reloads</a:t>
            </a:r>
          </a:p>
        </p:txBody>
      </p:sp>
    </p:spTree>
    <p:extLst>
      <p:ext uri="{BB962C8B-B14F-4D97-AF65-F5344CB8AC3E}">
        <p14:creationId xmlns:p14="http://schemas.microsoft.com/office/powerpoint/2010/main" val="22764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Page Web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2736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Goal </a:t>
            </a:r>
            <a:r>
              <a:rPr lang="en-US" dirty="0"/>
              <a:t>of providing a </a:t>
            </a:r>
            <a:r>
              <a:rPr lang="en-US" dirty="0" smtClean="0"/>
              <a:t>user experience</a:t>
            </a:r>
            <a:r>
              <a:rPr lang="en-US" dirty="0"/>
              <a:t> similar to that of a </a:t>
            </a:r>
            <a:r>
              <a:rPr lang="en-US" dirty="0" smtClean="0"/>
              <a:t>desktop application.</a:t>
            </a:r>
          </a:p>
          <a:p>
            <a:endParaRPr lang="en-US" dirty="0"/>
          </a:p>
          <a:p>
            <a:r>
              <a:rPr lang="en-US" dirty="0"/>
              <a:t>Much of the work happens on the client side using JavaScript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“Responsive Web Page”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Global computer </a:t>
            </a:r>
            <a:r>
              <a:rPr lang="en-US" sz="2800" dirty="0"/>
              <a:t>network providing a variety of information and communication </a:t>
            </a:r>
            <a:r>
              <a:rPr lang="en-US" sz="2800" dirty="0" smtClean="0"/>
              <a:t>facilities.</a:t>
            </a:r>
          </a:p>
          <a:p>
            <a:endParaRPr lang="en-US" sz="2800" dirty="0"/>
          </a:p>
          <a:p>
            <a:r>
              <a:rPr lang="en-US" sz="2800" dirty="0" smtClean="0"/>
              <a:t> Standardized </a:t>
            </a:r>
            <a:r>
              <a:rPr lang="en-US" sz="2800" dirty="0"/>
              <a:t>C</a:t>
            </a:r>
            <a:r>
              <a:rPr lang="en-US" sz="2800" dirty="0" smtClean="0"/>
              <a:t>ommunication Protocols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Web, World Wide Web, The Net, Information Super Highway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42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Web</a:t>
            </a:r>
            <a:r>
              <a:rPr lang="en-US" baseline="0" dirty="0" smtClean="0"/>
              <a:t>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 collection of web pages which are grouped together and usually connected together in various ways. Often called a "web site" or simply a "site."</a:t>
            </a:r>
          </a:p>
          <a:p>
            <a:endParaRPr lang="en-US" sz="2800" dirty="0" smtClean="0"/>
          </a:p>
          <a:p>
            <a:r>
              <a:rPr lang="en-US" sz="2800" dirty="0" smtClean="0"/>
              <a:t>Standards based approach for sharing data</a:t>
            </a:r>
          </a:p>
          <a:p>
            <a:endParaRPr lang="en-US" sz="2800" dirty="0" smtClean="0"/>
          </a:p>
          <a:p>
            <a:r>
              <a:rPr lang="en-US" dirty="0" smtClean="0"/>
              <a:t>Browser to Web Server Repeatedly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934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974956"/>
            <a:ext cx="8534400" cy="1205423"/>
          </a:xfrm>
        </p:spPr>
        <p:txBody>
          <a:bodyPr/>
          <a:lstStyle/>
          <a:p>
            <a:r>
              <a:rPr lang="en-US" dirty="0" smtClean="0"/>
              <a:t>web page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104254"/>
            <a:ext cx="8534400" cy="361526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</a:t>
            </a:r>
            <a:r>
              <a:rPr lang="en-US" sz="2800" dirty="0" smtClean="0"/>
              <a:t>omplex document </a:t>
            </a:r>
            <a:endParaRPr lang="en-US" dirty="0"/>
          </a:p>
          <a:p>
            <a:endParaRPr lang="en-US" sz="2800" dirty="0" smtClean="0"/>
          </a:p>
          <a:p>
            <a:r>
              <a:rPr lang="en-US" sz="2800" dirty="0" smtClean="0"/>
              <a:t>Document Object Model</a:t>
            </a:r>
          </a:p>
          <a:p>
            <a:endParaRPr lang="en-US" dirty="0" smtClean="0"/>
          </a:p>
          <a:p>
            <a:r>
              <a:rPr lang="en-US" dirty="0" smtClean="0"/>
              <a:t>Rendered </a:t>
            </a:r>
            <a:r>
              <a:rPr lang="en-US" dirty="0"/>
              <a:t>by a </a:t>
            </a:r>
            <a:r>
              <a:rPr lang="en-US" dirty="0" smtClean="0"/>
              <a:t>browser.</a:t>
            </a:r>
          </a:p>
          <a:p>
            <a:endParaRPr lang="en-US" dirty="0" smtClean="0"/>
          </a:p>
          <a:p>
            <a:r>
              <a:rPr lang="en-US" dirty="0" smtClean="0"/>
              <a:t>Written in HTML (Hyper Text Markup Language)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02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872065"/>
            <a:ext cx="8534400" cy="3615267"/>
          </a:xfrm>
        </p:spPr>
        <p:txBody>
          <a:bodyPr>
            <a:normAutofit fontScale="92500" lnSpcReduction="20000"/>
          </a:bodyPr>
          <a:lstStyle/>
          <a:p>
            <a:r>
              <a:rPr lang="en-US" baseline="0" dirty="0" smtClean="0"/>
              <a:t>Hyper Text Markup Language</a:t>
            </a:r>
          </a:p>
          <a:p>
            <a:endParaRPr lang="en-US" dirty="0" smtClean="0"/>
          </a:p>
          <a:p>
            <a:r>
              <a:rPr lang="en-US" dirty="0" smtClean="0"/>
              <a:t>Document Model</a:t>
            </a:r>
          </a:p>
          <a:p>
            <a:endParaRPr lang="en-US" dirty="0"/>
          </a:p>
          <a:p>
            <a:r>
              <a:rPr lang="en-US" dirty="0" smtClean="0"/>
              <a:t>Tagged Elements and Constructs described as a standard.</a:t>
            </a:r>
          </a:p>
          <a:p>
            <a:pPr lvl="1"/>
            <a:r>
              <a:rPr lang="en-US" dirty="0" smtClean="0"/>
              <a:t>HTML4</a:t>
            </a:r>
          </a:p>
          <a:p>
            <a:pPr lvl="1"/>
            <a:r>
              <a:rPr lang="en-US" dirty="0" smtClean="0"/>
              <a:t>HTML5</a:t>
            </a:r>
            <a:endParaRPr lang="en-US" dirty="0"/>
          </a:p>
          <a:p>
            <a:pPr marL="0" indent="0">
              <a:buNone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5957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411605"/>
            <a:ext cx="10148888" cy="3615267"/>
          </a:xfrm>
        </p:spPr>
        <p:txBody>
          <a:bodyPr/>
          <a:lstStyle/>
          <a:p>
            <a:r>
              <a:rPr lang="en-US" dirty="0" smtClean="0"/>
              <a:t>Client Side Software Program </a:t>
            </a:r>
          </a:p>
          <a:p>
            <a:endParaRPr lang="en-US" dirty="0" smtClean="0"/>
          </a:p>
          <a:p>
            <a:r>
              <a:rPr lang="en-US" dirty="0" smtClean="0"/>
              <a:t>Render a web page</a:t>
            </a:r>
          </a:p>
          <a:p>
            <a:endParaRPr lang="en-US" dirty="0" smtClean="0"/>
          </a:p>
          <a:p>
            <a:r>
              <a:rPr lang="en-US" dirty="0" smtClean="0"/>
              <a:t>Implements reactions to specific HTML constructs </a:t>
            </a:r>
            <a:endParaRPr lang="en-US" dirty="0"/>
          </a:p>
        </p:txBody>
      </p:sp>
      <p:pic>
        <p:nvPicPr>
          <p:cNvPr id="4098" name="Picture 2" descr="Image result for brow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2" y="3814599"/>
            <a:ext cx="54102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Cascading Style</a:t>
            </a:r>
            <a:r>
              <a:rPr lang="en-US" baseline="0" dirty="0" smtClean="0"/>
              <a:t> Sheets </a:t>
            </a:r>
          </a:p>
          <a:p>
            <a:r>
              <a:rPr lang="en-US" baseline="0" dirty="0" smtClean="0"/>
              <a:t>Method of beautifying output</a:t>
            </a:r>
          </a:p>
          <a:p>
            <a:r>
              <a:rPr lang="en-US" baseline="0" dirty="0" smtClean="0"/>
              <a:t>Consistency</a:t>
            </a:r>
          </a:p>
          <a:p>
            <a:r>
              <a:rPr lang="en-US" baseline="0" dirty="0" smtClean="0"/>
              <a:t>Re-usability</a:t>
            </a:r>
            <a:endParaRPr lang="en-US" dirty="0"/>
          </a:p>
        </p:txBody>
      </p:sp>
      <p:pic>
        <p:nvPicPr>
          <p:cNvPr id="3074" name="Picture 2" descr="Image result for c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547" y="257783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09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J-Query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Query is a fast, small, and feature-rich JavaScript library. </a:t>
            </a:r>
            <a:endParaRPr lang="en-US" dirty="0" smtClean="0"/>
          </a:p>
          <a:p>
            <a:r>
              <a:rPr lang="en-US" dirty="0" smtClean="0"/>
              <a:t>HTML </a:t>
            </a:r>
            <a:r>
              <a:rPr lang="en-US" dirty="0"/>
              <a:t>document traversal and </a:t>
            </a:r>
            <a:r>
              <a:rPr lang="en-US" dirty="0" smtClean="0"/>
              <a:t>manipulation </a:t>
            </a:r>
          </a:p>
          <a:p>
            <a:r>
              <a:rPr lang="en-US" dirty="0" smtClean="0"/>
              <a:t>Event handling</a:t>
            </a:r>
          </a:p>
          <a:p>
            <a:r>
              <a:rPr lang="en-US" dirty="0"/>
              <a:t>E</a:t>
            </a:r>
            <a:r>
              <a:rPr lang="en-US" dirty="0" smtClean="0"/>
              <a:t>asy-to-use </a:t>
            </a:r>
            <a:r>
              <a:rPr lang="en-US" dirty="0"/>
              <a:t>API that works across a multitude of browsers. </a:t>
            </a:r>
          </a:p>
        </p:txBody>
      </p:sp>
      <p:pic>
        <p:nvPicPr>
          <p:cNvPr id="5124" name="Picture 4" descr="Image result for jqu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7" y="3962986"/>
            <a:ext cx="49815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0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4643149"/>
            <a:ext cx="8534400" cy="1507067"/>
          </a:xfrm>
        </p:spPr>
        <p:txBody>
          <a:bodyPr/>
          <a:lstStyle/>
          <a:p>
            <a:r>
              <a:rPr lang="en-US" dirty="0" smtClean="0"/>
              <a:t>Angular 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747793"/>
            <a:ext cx="8534400" cy="4289156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tructural </a:t>
            </a:r>
            <a:r>
              <a:rPr lang="en-US" dirty="0"/>
              <a:t>framework </a:t>
            </a:r>
            <a:r>
              <a:rPr lang="en-US" dirty="0" smtClean="0"/>
              <a:t>for CRUD Type Apps </a:t>
            </a:r>
          </a:p>
          <a:p>
            <a:r>
              <a:rPr lang="en-US" dirty="0" smtClean="0"/>
              <a:t>Use </a:t>
            </a:r>
            <a:r>
              <a:rPr lang="en-US" dirty="0"/>
              <a:t>HTML as your template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Extends HTML syntax</a:t>
            </a:r>
          </a:p>
          <a:p>
            <a:r>
              <a:rPr lang="en-US" dirty="0" smtClean="0"/>
              <a:t>Data </a:t>
            </a:r>
            <a:r>
              <a:rPr lang="en-US" dirty="0"/>
              <a:t>B</a:t>
            </a:r>
            <a:r>
              <a:rPr lang="en-US" dirty="0" smtClean="0"/>
              <a:t>inding </a:t>
            </a:r>
            <a:r>
              <a:rPr lang="en-US" dirty="0"/>
              <a:t>and </a:t>
            </a:r>
            <a:r>
              <a:rPr lang="en-US" dirty="0" smtClean="0"/>
              <a:t>Dependency Injection  </a:t>
            </a:r>
            <a:r>
              <a:rPr lang="en-US" dirty="0"/>
              <a:t>eliminate much of the code you would otherwise have to write.</a:t>
            </a:r>
          </a:p>
        </p:txBody>
      </p:sp>
      <p:sp>
        <p:nvSpPr>
          <p:cNvPr id="4" name="AutoShape 2" descr="Image result for angular js"/>
          <p:cNvSpPr>
            <a:spLocks noChangeAspect="1" noChangeArrowheads="1"/>
          </p:cNvSpPr>
          <p:nvPr/>
        </p:nvSpPr>
        <p:spPr bwMode="auto">
          <a:xfrm>
            <a:off x="155574" y="-144463"/>
            <a:ext cx="2657963" cy="265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AngularJ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75" y="3926015"/>
            <a:ext cx="2221866" cy="222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9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ingle page applicati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5" y="249450"/>
            <a:ext cx="8239825" cy="57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7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28008"/>
            <a:ext cx="8534400" cy="1507067"/>
          </a:xfrm>
        </p:spPr>
        <p:txBody>
          <a:bodyPr/>
          <a:lstStyle/>
          <a:p>
            <a:r>
              <a:rPr lang="en-US" dirty="0" smtClean="0"/>
              <a:t>Single Page Frameworks</a:t>
            </a:r>
            <a:endParaRPr lang="en-US" dirty="0"/>
          </a:p>
        </p:txBody>
      </p:sp>
      <p:pic>
        <p:nvPicPr>
          <p:cNvPr id="7172" name="Picture 4" descr="Image result for single page application framewor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525" y="318060"/>
            <a:ext cx="6076950" cy="470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angular borrow.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jQuery </a:t>
            </a:r>
            <a:r>
              <a:rPr lang="en-US" dirty="0"/>
              <a:t>- an industry standard library for DOM manipulation and AJAX.</a:t>
            </a:r>
          </a:p>
          <a:p>
            <a:pPr lvl="1"/>
            <a:r>
              <a:rPr lang="en-US" dirty="0"/>
              <a:t>Angular includes a jQuery-like API with </a:t>
            </a:r>
            <a:r>
              <a:rPr lang="en-US" dirty="0" err="1"/>
              <a:t>jqLite</a:t>
            </a:r>
            <a:endParaRPr lang="en-US" dirty="0"/>
          </a:p>
          <a:p>
            <a:r>
              <a:rPr lang="en-US" dirty="0" smtClean="0"/>
              <a:t>Handlebars </a:t>
            </a:r>
            <a:r>
              <a:rPr lang="en-US" dirty="0"/>
              <a:t>- one of the top templating libraries. Handlebars is derived from Mustache, which provides logic-less templates.</a:t>
            </a:r>
          </a:p>
          <a:p>
            <a:pPr lvl="1"/>
            <a:r>
              <a:rPr lang="en-US" dirty="0"/>
              <a:t>Angular templates use syntax similar to Handlebars.</a:t>
            </a:r>
          </a:p>
        </p:txBody>
      </p:sp>
    </p:spTree>
    <p:extLst>
      <p:ext uri="{BB962C8B-B14F-4D97-AF65-F5344CB8AC3E}">
        <p14:creationId xmlns:p14="http://schemas.microsoft.com/office/powerpoint/2010/main" val="40904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/ Server – What to Know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432015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CLIENT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Single Page Application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HTML(5)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CSS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Javascript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JQuery</a:t>
            </a:r>
          </a:p>
          <a:p>
            <a:r>
              <a:rPr lang="en-US" dirty="0">
                <a:solidFill>
                  <a:schemeClr val="bg1"/>
                </a:solidFill>
              </a:rPr>
              <a:t>AngularJS</a:t>
            </a:r>
          </a:p>
          <a:p>
            <a:r>
              <a:rPr lang="en-US" dirty="0">
                <a:solidFill>
                  <a:schemeClr val="bg1"/>
                </a:solidFill>
              </a:rPr>
              <a:t>Kendo UI </a:t>
            </a:r>
            <a:r>
              <a:rPr lang="en-US" dirty="0" smtClean="0">
                <a:solidFill>
                  <a:schemeClr val="bg1"/>
                </a:solidFill>
              </a:rPr>
              <a:t>Components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61639" y="685799"/>
            <a:ext cx="4934479" cy="364704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SERVER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PASOE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Java Script Data Object (JSDO)</a:t>
            </a:r>
          </a:p>
          <a:p>
            <a:r>
              <a:rPr lang="en-US" dirty="0">
                <a:solidFill>
                  <a:schemeClr val="bg1"/>
                </a:solidFill>
              </a:rPr>
              <a:t>URI - Uniform Resource Identifier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Catalogs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JSON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about Angular JS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Introduction </a:t>
            </a:r>
            <a:r>
              <a:rPr lang="en-US" dirty="0"/>
              <a:t>to Angular.js in 50 </a:t>
            </a:r>
            <a:r>
              <a:rPr lang="en-US" dirty="0" smtClean="0"/>
              <a:t>Examples</a:t>
            </a:r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</a:t>
            </a:r>
            <a:r>
              <a:rPr lang="en-US" sz="1800" dirty="0" smtClean="0">
                <a:hlinkClick r:id="rId2"/>
              </a:rPr>
              <a:t>www.youtube.com/watch?v=TRrL5j3MIvo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Curran Kelleher March 2014</a:t>
            </a:r>
          </a:p>
          <a:p>
            <a:pPr marL="0" indent="0">
              <a:buNone/>
            </a:pPr>
            <a:r>
              <a:rPr lang="en-US" sz="1800" dirty="0" smtClean="0"/>
              <a:t>	U-Mass Lowell CS Lecture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Learn and Understand Angular JS</a:t>
            </a:r>
          </a:p>
          <a:p>
            <a:pPr marL="0" indent="0">
              <a:buNone/>
            </a:pPr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www.youtube.com/watch?v=ejBkOjEG6F0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u="sng" dirty="0">
                <a:hlinkClick r:id="rId4"/>
              </a:rPr>
              <a:t>Tony </a:t>
            </a:r>
            <a:r>
              <a:rPr lang="en-US" sz="1800" u="sng" dirty="0" err="1" smtClean="0">
                <a:hlinkClick r:id="rId4"/>
              </a:rPr>
              <a:t>Alicea</a:t>
            </a:r>
            <a:r>
              <a:rPr lang="en-US" sz="1800" u="sng" dirty="0" smtClean="0"/>
              <a:t>  October 2014</a:t>
            </a:r>
          </a:p>
          <a:p>
            <a:pPr marL="0" indent="0">
              <a:buNone/>
            </a:pPr>
            <a:r>
              <a:rPr lang="en-US" sz="1800" u="sng" dirty="0"/>
              <a:t>	</a:t>
            </a:r>
            <a:r>
              <a:rPr lang="en-US" sz="1800" u="sng" dirty="0" err="1" smtClean="0"/>
              <a:t>Udemy</a:t>
            </a:r>
            <a:r>
              <a:rPr lang="en-US" sz="1800" u="sng" dirty="0" smtClean="0"/>
              <a:t> Academy – 7 hour course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933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2" y="165100"/>
            <a:ext cx="8534400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  &lt;head&gt;</a:t>
            </a:r>
          </a:p>
          <a:p>
            <a:pPr marL="0" indent="0">
              <a:buNone/>
            </a:pPr>
            <a:r>
              <a:rPr lang="en-US" dirty="0"/>
              <a:t>    &lt;meta charset="utf-8"&gt;</a:t>
            </a:r>
          </a:p>
          <a:p>
            <a:pPr marL="0" indent="0">
              <a:buNone/>
            </a:pPr>
            <a:r>
              <a:rPr lang="en-US" dirty="0"/>
              <a:t>    &lt;title&gt;HTML Starter&lt;/title&gt;</a:t>
            </a:r>
          </a:p>
          <a:p>
            <a:pPr marL="0" indent="0">
              <a:buNone/>
            </a:pPr>
            <a:r>
              <a:rPr lang="en-US" dirty="0"/>
              <a:t>  &lt;/head&gt;</a:t>
            </a:r>
          </a:p>
          <a:p>
            <a:pPr marL="0" indent="0">
              <a:buNone/>
            </a:pPr>
            <a:r>
              <a:rPr lang="en-US" dirty="0"/>
              <a:t>  &lt;body&gt;</a:t>
            </a:r>
          </a:p>
          <a:p>
            <a:pPr marL="0" indent="0">
              <a:buNone/>
            </a:pPr>
            <a:r>
              <a:rPr lang="en-US" dirty="0"/>
              <a:t>    Name:&lt;input type="text"/&gt;</a:t>
            </a:r>
          </a:p>
          <a:p>
            <a:pPr marL="0" indent="0">
              <a:buNone/>
            </a:pPr>
            <a:r>
              <a:rPr lang="en-US" dirty="0"/>
              <a:t>    Hello world!</a:t>
            </a:r>
          </a:p>
          <a:p>
            <a:pPr marL="0" indent="0">
              <a:buNone/>
            </a:pPr>
            <a:r>
              <a:rPr lang="en-US" dirty="0"/>
              <a:t>  &lt;/body&gt;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29347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0"/>
            <a:ext cx="8523288" cy="67691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  &lt;head&gt;</a:t>
            </a:r>
          </a:p>
          <a:p>
            <a:pPr marL="0" indent="0">
              <a:buNone/>
            </a:pPr>
            <a:r>
              <a:rPr lang="en-US" dirty="0"/>
              <a:t>    &lt;meta charset="utf-8"&gt;</a:t>
            </a:r>
          </a:p>
          <a:p>
            <a:pPr marL="0" indent="0">
              <a:buNone/>
            </a:pPr>
            <a:r>
              <a:rPr lang="en-US" dirty="0"/>
              <a:t>    &lt;title&gt;HTML Starter&lt;/title&gt;</a:t>
            </a:r>
          </a:p>
          <a:p>
            <a:pPr marL="0" indent="0">
              <a:buNone/>
            </a:pPr>
            <a:r>
              <a:rPr lang="en-US" dirty="0"/>
              <a:t>  &lt;/head&gt;</a:t>
            </a:r>
          </a:p>
          <a:p>
            <a:pPr marL="0" indent="0">
              <a:buNone/>
            </a:pPr>
            <a:r>
              <a:rPr lang="en-US" dirty="0"/>
              <a:t>  &lt;body&gt;</a:t>
            </a:r>
          </a:p>
          <a:p>
            <a:pPr marL="0" indent="0">
              <a:buNone/>
            </a:pPr>
            <a:r>
              <a:rPr lang="en-US" dirty="0"/>
              <a:t>    Name:&lt;input id="textInput" type="text"/&gt;</a:t>
            </a:r>
          </a:p>
          <a:p>
            <a:pPr marL="0" indent="0">
              <a:buNone/>
            </a:pPr>
            <a:r>
              <a:rPr lang="en-US" dirty="0"/>
              <a:t>    Hello world!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&lt;script&gt;</a:t>
            </a:r>
          </a:p>
          <a:p>
            <a:pPr marL="0" indent="0">
              <a:buNone/>
            </a:pPr>
            <a:r>
              <a:rPr lang="en-US" dirty="0"/>
              <a:t>      var textInputElement = document.getElementById('textInput');</a:t>
            </a:r>
          </a:p>
          <a:p>
            <a:pPr marL="0" indent="0">
              <a:buNone/>
            </a:pPr>
            <a:r>
              <a:rPr lang="en-US" dirty="0"/>
              <a:t>      textInputElement.addEventListener('</a:t>
            </a:r>
            <a:r>
              <a:rPr lang="en-US" dirty="0" err="1"/>
              <a:t>keyup</a:t>
            </a:r>
            <a:r>
              <a:rPr lang="en-US" dirty="0"/>
              <a:t>', function(){</a:t>
            </a:r>
          </a:p>
          <a:p>
            <a:pPr marL="0" indent="0">
              <a:buNone/>
            </a:pPr>
            <a:r>
              <a:rPr lang="en-US" dirty="0"/>
              <a:t>        var text = textInputElement.value;</a:t>
            </a:r>
          </a:p>
          <a:p>
            <a:pPr marL="0" indent="0">
              <a:buNone/>
            </a:pPr>
            <a:r>
              <a:rPr lang="en-US" dirty="0"/>
              <a:t>        console.log('New text is "' + text + '"');</a:t>
            </a:r>
          </a:p>
          <a:p>
            <a:pPr marL="0" indent="0">
              <a:buNone/>
            </a:pPr>
            <a:r>
              <a:rPr lang="en-US" dirty="0"/>
              <a:t>      });</a:t>
            </a:r>
          </a:p>
          <a:p>
            <a:pPr marL="0" indent="0">
              <a:buNone/>
            </a:pPr>
            <a:r>
              <a:rPr lang="en-US" dirty="0"/>
              <a:t>    &lt;/script&gt;</a:t>
            </a:r>
          </a:p>
          <a:p>
            <a:pPr marL="0" indent="0">
              <a:buNone/>
            </a:pPr>
            <a:r>
              <a:rPr lang="en-US" dirty="0"/>
              <a:t>  &lt;/body&gt;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60266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"/>
            <a:ext cx="8596312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  &lt;head&gt;</a:t>
            </a:r>
          </a:p>
          <a:p>
            <a:pPr marL="0" indent="0">
              <a:buNone/>
            </a:pPr>
            <a:r>
              <a:rPr lang="en-US" dirty="0"/>
              <a:t>    &lt;meta charset="utf-8"&gt;</a:t>
            </a:r>
          </a:p>
          <a:p>
            <a:pPr marL="0" indent="0">
              <a:buNone/>
            </a:pPr>
            <a:r>
              <a:rPr lang="en-US" dirty="0"/>
              <a:t>    &lt;title&gt;DIY One-way Data Binding with jQuery&lt;/title&gt;</a:t>
            </a:r>
          </a:p>
          <a:p>
            <a:pPr marL="0" indent="0">
              <a:buNone/>
            </a:pPr>
            <a:r>
              <a:rPr lang="en-US" dirty="0"/>
              <a:t>    &lt;script src="//code.jquery.com/jquery-2.0.3.min.js"&gt;&lt;/script&gt;</a:t>
            </a:r>
          </a:p>
          <a:p>
            <a:pPr marL="0" indent="0">
              <a:buNone/>
            </a:pPr>
            <a:r>
              <a:rPr lang="en-US" dirty="0"/>
              <a:t>  &lt;/head&gt;</a:t>
            </a:r>
          </a:p>
          <a:p>
            <a:pPr marL="0" indent="0">
              <a:buNone/>
            </a:pPr>
            <a:r>
              <a:rPr lang="en-US" dirty="0"/>
              <a:t>  &lt;body&gt;</a:t>
            </a:r>
          </a:p>
          <a:p>
            <a:pPr marL="0" indent="0">
              <a:buNone/>
            </a:pPr>
            <a:r>
              <a:rPr lang="en-US" dirty="0"/>
              <a:t>    Name:&lt;input id="textInput" type="text"/&gt;</a:t>
            </a:r>
          </a:p>
          <a:p>
            <a:pPr marL="0" indent="0">
              <a:buNone/>
            </a:pPr>
            <a:r>
              <a:rPr lang="en-US" dirty="0"/>
              <a:t>    Hello &lt;span id="nameDiv"&gt;&lt;/span&gt;!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&lt;script&gt;</a:t>
            </a:r>
          </a:p>
          <a:p>
            <a:pPr marL="0" indent="0">
              <a:buNone/>
            </a:pPr>
            <a:r>
              <a:rPr lang="en-US" dirty="0"/>
              <a:t>      $('#textInput').on('</a:t>
            </a:r>
            <a:r>
              <a:rPr lang="en-US" dirty="0" err="1"/>
              <a:t>keyup</a:t>
            </a:r>
            <a:r>
              <a:rPr lang="en-US" dirty="0"/>
              <a:t>', function(){</a:t>
            </a:r>
          </a:p>
          <a:p>
            <a:pPr marL="0" indent="0">
              <a:buNone/>
            </a:pPr>
            <a:r>
              <a:rPr lang="en-US" dirty="0"/>
              <a:t>        $('#nameDiv').html($('#textInput').val());</a:t>
            </a:r>
          </a:p>
          <a:p>
            <a:pPr marL="0" indent="0">
              <a:buNone/>
            </a:pPr>
            <a:r>
              <a:rPr lang="en-US" dirty="0"/>
              <a:t>      });</a:t>
            </a:r>
          </a:p>
          <a:p>
            <a:pPr marL="0" indent="0">
              <a:buNone/>
            </a:pPr>
            <a:r>
              <a:rPr lang="en-US" dirty="0"/>
              <a:t>    &lt;/script&gt;</a:t>
            </a:r>
          </a:p>
          <a:p>
            <a:pPr marL="0" indent="0">
              <a:buNone/>
            </a:pPr>
            <a:r>
              <a:rPr lang="en-US" dirty="0"/>
              <a:t>  &lt;/body&gt;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55283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685800"/>
            <a:ext cx="9956800" cy="6172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&lt;html ng-app&gt;</a:t>
            </a:r>
          </a:p>
          <a:p>
            <a:pPr marL="0" indent="0">
              <a:buNone/>
            </a:pPr>
            <a:r>
              <a:rPr lang="en-US" dirty="0"/>
              <a:t>  &lt;head&gt;</a:t>
            </a:r>
          </a:p>
          <a:p>
            <a:pPr marL="0" indent="0">
              <a:buNone/>
            </a:pPr>
            <a:r>
              <a:rPr lang="en-US" dirty="0"/>
              <a:t>    &lt;meta charset="utf-8"&gt;</a:t>
            </a:r>
          </a:p>
          <a:p>
            <a:pPr marL="0" indent="0">
              <a:buNone/>
            </a:pPr>
            <a:r>
              <a:rPr lang="en-US" dirty="0"/>
              <a:t>    &lt;title&gt;Angular.js Example&lt;/title&gt;</a:t>
            </a:r>
          </a:p>
          <a:p>
            <a:pPr marL="0" indent="0">
              <a:buNone/>
            </a:pPr>
            <a:r>
              <a:rPr lang="en-US" dirty="0"/>
              <a:t>    &lt;script </a:t>
            </a:r>
            <a:r>
              <a:rPr lang="en-US" sz="2200" dirty="0"/>
              <a:t>src="//cdnjs.cloudflare.com/ajax/libs/angular.js/1.2.1/angular.min.js"&gt;&lt;/script&gt;</a:t>
            </a:r>
          </a:p>
          <a:p>
            <a:pPr marL="0" indent="0">
              <a:buNone/>
            </a:pPr>
            <a:r>
              <a:rPr lang="en-US" dirty="0"/>
              <a:t>  &lt;/head&gt;</a:t>
            </a:r>
          </a:p>
          <a:p>
            <a:pPr marL="0" indent="0">
              <a:buNone/>
            </a:pPr>
            <a:r>
              <a:rPr lang="en-US" dirty="0"/>
              <a:t>  &lt;body&gt;</a:t>
            </a:r>
          </a:p>
          <a:p>
            <a:pPr marL="0" indent="0">
              <a:buNone/>
            </a:pPr>
            <a:r>
              <a:rPr lang="en-US" dirty="0"/>
              <a:t>    Name:&lt;input ng-model="name" type="text"/&gt;</a:t>
            </a:r>
          </a:p>
          <a:p>
            <a:pPr marL="0" indent="0">
              <a:buNone/>
            </a:pPr>
            <a:r>
              <a:rPr lang="en-US" dirty="0"/>
              <a:t>    Hello {{name}}</a:t>
            </a:r>
          </a:p>
          <a:p>
            <a:pPr marL="0" indent="0">
              <a:buNone/>
            </a:pPr>
            <a:r>
              <a:rPr lang="en-US" dirty="0"/>
              <a:t>  &lt;/body&gt;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24100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Training/support/On Boarding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Samples for commercial apps not demos</a:t>
            </a:r>
          </a:p>
          <a:p>
            <a:r>
              <a:rPr lang="en-US" dirty="0" smtClean="0"/>
              <a:t>Programmer Reference</a:t>
            </a:r>
          </a:p>
          <a:p>
            <a:r>
              <a:rPr lang="en-US" dirty="0" smtClean="0"/>
              <a:t>Methodology for translating Kendo to KUIB</a:t>
            </a:r>
          </a:p>
          <a:p>
            <a:r>
              <a:rPr lang="en-US" dirty="0" smtClean="0"/>
              <a:t>Formal Support Channel (Edsel and Ricardo)</a:t>
            </a:r>
          </a:p>
          <a:p>
            <a:r>
              <a:rPr lang="en-US" dirty="0" smtClean="0"/>
              <a:t>Focus on the Platform not just the tool.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6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 Management is ready and eager to engage.</a:t>
            </a:r>
          </a:p>
          <a:p>
            <a:endParaRPr lang="en-US" dirty="0"/>
          </a:p>
          <a:p>
            <a:r>
              <a:rPr lang="en-US" dirty="0" smtClean="0"/>
              <a:t>Mike Marriage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6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520" y="1270603"/>
            <a:ext cx="3626531" cy="1507067"/>
          </a:xfrm>
        </p:spPr>
        <p:txBody>
          <a:bodyPr>
            <a:noAutofit/>
          </a:bodyPr>
          <a:lstStyle/>
          <a:p>
            <a:r>
              <a:rPr lang="en-US" sz="4800" dirty="0" smtClean="0"/>
              <a:t>Thank You 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188029" y="4196443"/>
            <a:ext cx="75111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Bob Brennan</a:t>
            </a:r>
          </a:p>
          <a:p>
            <a:r>
              <a:rPr lang="en-US" sz="2800" dirty="0" smtClean="0"/>
              <a:t>Integrated Manufacturing Systems, Inc.</a:t>
            </a:r>
          </a:p>
        </p:txBody>
      </p:sp>
    </p:spTree>
    <p:extLst>
      <p:ext uri="{BB962C8B-B14F-4D97-AF65-F5344CB8AC3E}">
        <p14:creationId xmlns:p14="http://schemas.microsoft.com/office/powerpoint/2010/main" val="206269735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539</TotalTime>
  <Words>941</Words>
  <Application>Microsoft Office PowerPoint</Application>
  <PresentationFormat>Widescreen</PresentationFormat>
  <Paragraphs>202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Century Gothic</vt:lpstr>
      <vt:lpstr>Wingdings 3</vt:lpstr>
      <vt:lpstr>Slice</vt:lpstr>
      <vt:lpstr>Kendo UI Builder  Bob Brennan</vt:lpstr>
      <vt:lpstr>Who Am I</vt:lpstr>
      <vt:lpstr>Kendo UI Builder</vt:lpstr>
      <vt:lpstr>Single Page Web Applications</vt:lpstr>
      <vt:lpstr>Single Page Web Applications</vt:lpstr>
      <vt:lpstr>Internet</vt:lpstr>
      <vt:lpstr>Typical Web Site</vt:lpstr>
      <vt:lpstr>web page </vt:lpstr>
      <vt:lpstr>HTML</vt:lpstr>
      <vt:lpstr>Browser</vt:lpstr>
      <vt:lpstr>CSS</vt:lpstr>
      <vt:lpstr>J-Query</vt:lpstr>
      <vt:lpstr>Angular JS</vt:lpstr>
      <vt:lpstr>PowerPoint Presentation</vt:lpstr>
      <vt:lpstr>Single Page Frameworks</vt:lpstr>
      <vt:lpstr>What did angular borrow.</vt:lpstr>
      <vt:lpstr>Client / Server – What to Know</vt:lpstr>
      <vt:lpstr>Learning about Angular JS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Training/support/On Boarding</vt:lpstr>
      <vt:lpstr>Working Together</vt:lpstr>
      <vt:lpstr>Thank You </vt:lpstr>
    </vt:vector>
  </TitlesOfParts>
  <Company>Integrated Manufacturing Systems,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Brennan</dc:creator>
  <cp:lastModifiedBy>Bob Brennan</cp:lastModifiedBy>
  <cp:revision>30</cp:revision>
  <dcterms:created xsi:type="dcterms:W3CDTF">2017-06-01T18:51:36Z</dcterms:created>
  <dcterms:modified xsi:type="dcterms:W3CDTF">2017-06-05T19:12:13Z</dcterms:modified>
</cp:coreProperties>
</file>