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3.xml" ContentType="application/vnd.openxmlformats-officedocument.presentationml.tags+xml"/>
  <Override PartName="/ppt/notesSlides/notesSlide20.xml" ContentType="application/vnd.openxmlformats-officedocument.presentationml.notesSlide+xml"/>
  <Override PartName="/ppt/tags/tag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5.xml" ContentType="application/vnd.openxmlformats-officedocument.presentationml.tags+xml"/>
  <Override PartName="/ppt/notesSlides/notesSlide27.xml" ContentType="application/vnd.openxmlformats-officedocument.presentationml.notesSlide+xml"/>
  <Override PartName="/ppt/tags/tag6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52"/>
  </p:notesMasterIdLst>
  <p:handoutMasterIdLst>
    <p:handoutMasterId r:id="rId53"/>
  </p:handoutMasterIdLst>
  <p:sldIdLst>
    <p:sldId id="1366" r:id="rId6"/>
    <p:sldId id="1367" r:id="rId7"/>
    <p:sldId id="1368" r:id="rId8"/>
    <p:sldId id="1369" r:id="rId9"/>
    <p:sldId id="1370" r:id="rId10"/>
    <p:sldId id="1371" r:id="rId11"/>
    <p:sldId id="1372" r:id="rId12"/>
    <p:sldId id="1373" r:id="rId13"/>
    <p:sldId id="1374" r:id="rId14"/>
    <p:sldId id="1375" r:id="rId15"/>
    <p:sldId id="1376" r:id="rId16"/>
    <p:sldId id="1377" r:id="rId17"/>
    <p:sldId id="1378" r:id="rId18"/>
    <p:sldId id="1379" r:id="rId19"/>
    <p:sldId id="1380" r:id="rId20"/>
    <p:sldId id="1381" r:id="rId21"/>
    <p:sldId id="1332" r:id="rId22"/>
    <p:sldId id="1333" r:id="rId23"/>
    <p:sldId id="1334" r:id="rId24"/>
    <p:sldId id="1335" r:id="rId25"/>
    <p:sldId id="1336" r:id="rId26"/>
    <p:sldId id="1337" r:id="rId27"/>
    <p:sldId id="1338" r:id="rId28"/>
    <p:sldId id="1339" r:id="rId29"/>
    <p:sldId id="1340" r:id="rId30"/>
    <p:sldId id="1341" r:id="rId31"/>
    <p:sldId id="1342" r:id="rId32"/>
    <p:sldId id="1343" r:id="rId33"/>
    <p:sldId id="1344" r:id="rId34"/>
    <p:sldId id="1345" r:id="rId35"/>
    <p:sldId id="1346" r:id="rId36"/>
    <p:sldId id="1347" r:id="rId37"/>
    <p:sldId id="1348" r:id="rId38"/>
    <p:sldId id="1349" r:id="rId39"/>
    <p:sldId id="1289" r:id="rId40"/>
    <p:sldId id="1382" r:id="rId41"/>
    <p:sldId id="1383" r:id="rId42"/>
    <p:sldId id="1384" r:id="rId43"/>
    <p:sldId id="1385" r:id="rId44"/>
    <p:sldId id="1386" r:id="rId45"/>
    <p:sldId id="1387" r:id="rId46"/>
    <p:sldId id="1388" r:id="rId47"/>
    <p:sldId id="1389" r:id="rId48"/>
    <p:sldId id="1390" r:id="rId49"/>
    <p:sldId id="1391" r:id="rId50"/>
    <p:sldId id="1193" r:id="rId51"/>
  </p:sldIdLst>
  <p:sldSz cx="12192000" cy="6858000"/>
  <p:notesSz cx="7027863" cy="9313863"/>
  <p:custDataLst>
    <p:tags r:id="rId5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D997"/>
    <a:srgbClr val="23C78C"/>
    <a:srgbClr val="373A3E"/>
    <a:srgbClr val="FF40FF"/>
    <a:srgbClr val="B0D806"/>
    <a:srgbClr val="AAD204"/>
    <a:srgbClr val="FF4E00"/>
    <a:srgbClr val="2F5662"/>
    <a:srgbClr val="DD461E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82" autoAdjust="0"/>
    <p:restoredTop sz="96362" autoAdjust="0"/>
  </p:normalViewPr>
  <p:slideViewPr>
    <p:cSldViewPr snapToGrid="0" showGuides="1">
      <p:cViewPr varScale="1">
        <p:scale>
          <a:sx n="122" d="100"/>
          <a:sy n="122" d="100"/>
        </p:scale>
        <p:origin x="96" y="112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-10836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E76048-81AC-4402-8FC4-902EF4162583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92962CC-8EBF-4298-BE76-1999B3E3370C}">
      <dgm:prSet/>
      <dgm:spPr/>
      <dgm:t>
        <a:bodyPr/>
        <a:lstStyle/>
        <a:p>
          <a:r>
            <a:rPr lang="en-US" dirty="0"/>
            <a:t>OpenEdge Management/OpenEdge Explorer</a:t>
          </a:r>
          <a:endParaRPr lang="en-IN" dirty="0"/>
        </a:p>
      </dgm:t>
    </dgm:pt>
    <dgm:pt modelId="{F66BBDBF-601C-4061-AD89-A52B71580AEA}" type="parTrans" cxnId="{DDA14E6C-1A1A-4F73-A547-2E3363DCDB21}">
      <dgm:prSet/>
      <dgm:spPr/>
      <dgm:t>
        <a:bodyPr/>
        <a:lstStyle/>
        <a:p>
          <a:endParaRPr lang="en-US"/>
        </a:p>
      </dgm:t>
    </dgm:pt>
    <dgm:pt modelId="{914C261C-98BE-4030-B1F2-81ACF9634C6D}" type="sibTrans" cxnId="{DDA14E6C-1A1A-4F73-A547-2E3363DCDB21}">
      <dgm:prSet/>
      <dgm:spPr/>
      <dgm:t>
        <a:bodyPr/>
        <a:lstStyle/>
        <a:p>
          <a:endParaRPr lang="en-US"/>
        </a:p>
      </dgm:t>
    </dgm:pt>
    <dgm:pt modelId="{F69B34FD-30FC-4158-B610-937CFFD6079E}">
      <dgm:prSet/>
      <dgm:spPr/>
      <dgm:t>
        <a:bodyPr/>
        <a:lstStyle/>
        <a:p>
          <a:r>
            <a:rPr lang="en-US" dirty="0"/>
            <a:t>Change Data Capture ABL API</a:t>
          </a:r>
          <a:endParaRPr lang="en-IN" dirty="0"/>
        </a:p>
      </dgm:t>
    </dgm:pt>
    <dgm:pt modelId="{81925EAE-67EA-43F4-A0F3-B1BD6ABDB2CC}" type="parTrans" cxnId="{5BF9ABD9-D9A6-46FA-ADF2-C079A3A5A2A5}">
      <dgm:prSet/>
      <dgm:spPr/>
      <dgm:t>
        <a:bodyPr/>
        <a:lstStyle/>
        <a:p>
          <a:endParaRPr lang="en-US"/>
        </a:p>
      </dgm:t>
    </dgm:pt>
    <dgm:pt modelId="{893AE4FB-15E1-4F02-896A-F396668C0A39}" type="sibTrans" cxnId="{5BF9ABD9-D9A6-46FA-ADF2-C079A3A5A2A5}">
      <dgm:prSet/>
      <dgm:spPr/>
      <dgm:t>
        <a:bodyPr/>
        <a:lstStyle/>
        <a:p>
          <a:endParaRPr lang="en-US"/>
        </a:p>
      </dgm:t>
    </dgm:pt>
    <dgm:pt modelId="{A0A056DD-AC5F-4910-9D72-B87702F6D5FA}" type="pres">
      <dgm:prSet presAssocID="{AAE76048-81AC-4402-8FC4-902EF4162583}" presName="Name0" presStyleCnt="0">
        <dgm:presLayoutVars>
          <dgm:dir/>
          <dgm:resizeHandles val="exact"/>
        </dgm:presLayoutVars>
      </dgm:prSet>
      <dgm:spPr/>
    </dgm:pt>
    <dgm:pt modelId="{3DC85B68-7A98-4D9C-B887-D1119BCDF4B5}" type="pres">
      <dgm:prSet presAssocID="{692962CC-8EBF-4298-BE76-1999B3E3370C}" presName="node" presStyleLbl="node1" presStyleIdx="0" presStyleCnt="2" custLinFactNeighborX="1095" custLinFactNeighborY="180">
        <dgm:presLayoutVars>
          <dgm:bulletEnabled val="1"/>
        </dgm:presLayoutVars>
      </dgm:prSet>
      <dgm:spPr/>
    </dgm:pt>
    <dgm:pt modelId="{36DB2B55-EFE7-43D8-A1BA-50BBA4B66D81}" type="pres">
      <dgm:prSet presAssocID="{914C261C-98BE-4030-B1F2-81ACF9634C6D}" presName="sibTrans" presStyleCnt="0"/>
      <dgm:spPr/>
    </dgm:pt>
    <dgm:pt modelId="{ED05A8CE-48D1-41E2-BDD4-93487E3B1003}" type="pres">
      <dgm:prSet presAssocID="{F69B34FD-30FC-4158-B610-937CFFD6079E}" presName="node" presStyleLbl="node1" presStyleIdx="1" presStyleCnt="2">
        <dgm:presLayoutVars>
          <dgm:bulletEnabled val="1"/>
        </dgm:presLayoutVars>
      </dgm:prSet>
      <dgm:spPr/>
    </dgm:pt>
  </dgm:ptLst>
  <dgm:cxnLst>
    <dgm:cxn modelId="{A3614A28-35A8-4C93-82EE-6343F41B5E1B}" type="presOf" srcId="{692962CC-8EBF-4298-BE76-1999B3E3370C}" destId="{3DC85B68-7A98-4D9C-B887-D1119BCDF4B5}" srcOrd="0" destOrd="0" presId="urn:microsoft.com/office/officeart/2005/8/layout/hList6"/>
    <dgm:cxn modelId="{A423AA03-3E2F-4D4B-8C74-1BC6A13936AA}" type="presOf" srcId="{F69B34FD-30FC-4158-B610-937CFFD6079E}" destId="{ED05A8CE-48D1-41E2-BDD4-93487E3B1003}" srcOrd="0" destOrd="0" presId="urn:microsoft.com/office/officeart/2005/8/layout/hList6"/>
    <dgm:cxn modelId="{160BC827-76C9-4532-A517-A7DA87731309}" type="presOf" srcId="{AAE76048-81AC-4402-8FC4-902EF4162583}" destId="{A0A056DD-AC5F-4910-9D72-B87702F6D5FA}" srcOrd="0" destOrd="0" presId="urn:microsoft.com/office/officeart/2005/8/layout/hList6"/>
    <dgm:cxn modelId="{DDA14E6C-1A1A-4F73-A547-2E3363DCDB21}" srcId="{AAE76048-81AC-4402-8FC4-902EF4162583}" destId="{692962CC-8EBF-4298-BE76-1999B3E3370C}" srcOrd="0" destOrd="0" parTransId="{F66BBDBF-601C-4061-AD89-A52B71580AEA}" sibTransId="{914C261C-98BE-4030-B1F2-81ACF9634C6D}"/>
    <dgm:cxn modelId="{5BF9ABD9-D9A6-46FA-ADF2-C079A3A5A2A5}" srcId="{AAE76048-81AC-4402-8FC4-902EF4162583}" destId="{F69B34FD-30FC-4158-B610-937CFFD6079E}" srcOrd="1" destOrd="0" parTransId="{81925EAE-67EA-43F4-A0F3-B1BD6ABDB2CC}" sibTransId="{893AE4FB-15E1-4F02-896A-F396668C0A39}"/>
    <dgm:cxn modelId="{F9DD0838-7DC0-4583-98A1-4D1EA1E86724}" type="presParOf" srcId="{A0A056DD-AC5F-4910-9D72-B87702F6D5FA}" destId="{3DC85B68-7A98-4D9C-B887-D1119BCDF4B5}" srcOrd="0" destOrd="0" presId="urn:microsoft.com/office/officeart/2005/8/layout/hList6"/>
    <dgm:cxn modelId="{3019CB2A-F32C-4124-85D1-15C6C05EFCD3}" type="presParOf" srcId="{A0A056DD-AC5F-4910-9D72-B87702F6D5FA}" destId="{36DB2B55-EFE7-43D8-A1BA-50BBA4B66D81}" srcOrd="1" destOrd="0" presId="urn:microsoft.com/office/officeart/2005/8/layout/hList6"/>
    <dgm:cxn modelId="{0428A0D9-0CD4-4B31-A8CC-D176D8C1A936}" type="presParOf" srcId="{A0A056DD-AC5F-4910-9D72-B87702F6D5FA}" destId="{ED05A8CE-48D1-41E2-BDD4-93487E3B1003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ACBB1D-FF58-45A4-B9DF-EFCFE77987EC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3022E8-DBC6-4878-800B-132CB6E6C6A7}">
      <dgm:prSet phldrT="[Text]" custT="1"/>
      <dgm:spPr/>
      <dgm:t>
        <a:bodyPr/>
        <a:lstStyle/>
        <a:p>
          <a:r>
            <a:rPr lang="en-US" sz="2500" dirty="0"/>
            <a:t>CDC Table Policies</a:t>
          </a:r>
        </a:p>
      </dgm:t>
    </dgm:pt>
    <dgm:pt modelId="{C5EE36A6-8D07-4E92-A098-04369ABC306C}" type="parTrans" cxnId="{491D2256-7C43-4222-AEAC-8582198EC7C6}">
      <dgm:prSet/>
      <dgm:spPr/>
      <dgm:t>
        <a:bodyPr/>
        <a:lstStyle/>
        <a:p>
          <a:endParaRPr lang="en-US"/>
        </a:p>
      </dgm:t>
    </dgm:pt>
    <dgm:pt modelId="{2E8F162C-6914-4F84-A608-1673D1CCF33C}" type="sibTrans" cxnId="{491D2256-7C43-4222-AEAC-8582198EC7C6}">
      <dgm:prSet/>
      <dgm:spPr/>
      <dgm:t>
        <a:bodyPr/>
        <a:lstStyle/>
        <a:p>
          <a:endParaRPr lang="en-US"/>
        </a:p>
      </dgm:t>
    </dgm:pt>
    <dgm:pt modelId="{A6DA1B9C-D724-4472-ABF3-0B21E64A1A7E}">
      <dgm:prSet phldrT="[Text]" custT="1"/>
      <dgm:spPr/>
      <dgm:t>
        <a:bodyPr/>
        <a:lstStyle/>
        <a:p>
          <a:r>
            <a:rPr lang="en-US" sz="2300" dirty="0"/>
            <a:t>Create</a:t>
          </a:r>
        </a:p>
      </dgm:t>
    </dgm:pt>
    <dgm:pt modelId="{005884AB-A4A1-4E97-BD4C-A2647C8E97E1}" type="parTrans" cxnId="{3ADD468D-884A-470A-9E9D-F3993411BF4B}">
      <dgm:prSet/>
      <dgm:spPr/>
      <dgm:t>
        <a:bodyPr/>
        <a:lstStyle/>
        <a:p>
          <a:endParaRPr lang="en-US"/>
        </a:p>
      </dgm:t>
    </dgm:pt>
    <dgm:pt modelId="{D75385E9-B064-40E0-9AC9-7336A4B81DF6}" type="sibTrans" cxnId="{3ADD468D-884A-470A-9E9D-F3993411BF4B}">
      <dgm:prSet/>
      <dgm:spPr/>
      <dgm:t>
        <a:bodyPr/>
        <a:lstStyle/>
        <a:p>
          <a:endParaRPr lang="en-US"/>
        </a:p>
      </dgm:t>
    </dgm:pt>
    <dgm:pt modelId="{352A3B90-6974-4778-ABDA-25B364D2B303}">
      <dgm:prSet phldrT="[Text]" custT="1"/>
      <dgm:spPr/>
      <dgm:t>
        <a:bodyPr/>
        <a:lstStyle/>
        <a:p>
          <a:r>
            <a:rPr lang="en-US" sz="2500" dirty="0"/>
            <a:t>CDC Field Policies</a:t>
          </a:r>
        </a:p>
      </dgm:t>
    </dgm:pt>
    <dgm:pt modelId="{EDCDCB25-2D60-4A41-8C13-818B8E2BD745}" type="parTrans" cxnId="{028DB387-8B61-4D95-B279-9E38DD921538}">
      <dgm:prSet/>
      <dgm:spPr/>
      <dgm:t>
        <a:bodyPr/>
        <a:lstStyle/>
        <a:p>
          <a:endParaRPr lang="en-US"/>
        </a:p>
      </dgm:t>
    </dgm:pt>
    <dgm:pt modelId="{B98A45A9-7706-436B-8EA7-91A47247B910}" type="sibTrans" cxnId="{028DB387-8B61-4D95-B279-9E38DD921538}">
      <dgm:prSet/>
      <dgm:spPr/>
      <dgm:t>
        <a:bodyPr/>
        <a:lstStyle/>
        <a:p>
          <a:endParaRPr lang="en-US"/>
        </a:p>
      </dgm:t>
    </dgm:pt>
    <dgm:pt modelId="{C822042D-CEA4-4F3D-8B0B-BCD56AFC304C}">
      <dgm:prSet phldrT="[Text]" custT="1"/>
      <dgm:spPr/>
      <dgm:t>
        <a:bodyPr/>
        <a:lstStyle/>
        <a:p>
          <a:r>
            <a:rPr lang="en-US" sz="2300" dirty="0"/>
            <a:t>Create</a:t>
          </a:r>
        </a:p>
      </dgm:t>
    </dgm:pt>
    <dgm:pt modelId="{26D709BC-2DCD-44B9-8CED-A1CDD23EDE19}" type="parTrans" cxnId="{C758A413-D84D-4D15-9E8A-68005C6B5F5A}">
      <dgm:prSet/>
      <dgm:spPr/>
      <dgm:t>
        <a:bodyPr/>
        <a:lstStyle/>
        <a:p>
          <a:endParaRPr lang="en-US"/>
        </a:p>
      </dgm:t>
    </dgm:pt>
    <dgm:pt modelId="{19BC62AB-4F7D-4C0A-9237-80A09AFEE1F3}" type="sibTrans" cxnId="{C758A413-D84D-4D15-9E8A-68005C6B5F5A}">
      <dgm:prSet/>
      <dgm:spPr/>
      <dgm:t>
        <a:bodyPr/>
        <a:lstStyle/>
        <a:p>
          <a:endParaRPr lang="en-US"/>
        </a:p>
      </dgm:t>
    </dgm:pt>
    <dgm:pt modelId="{1B174567-9C6D-440C-AC56-22C296DF067C}">
      <dgm:prSet phldrT="[Text]" custT="1"/>
      <dgm:spPr/>
      <dgm:t>
        <a:bodyPr/>
        <a:lstStyle/>
        <a:p>
          <a:r>
            <a:rPr lang="en-US" sz="2300" dirty="0"/>
            <a:t>List</a:t>
          </a:r>
        </a:p>
      </dgm:t>
    </dgm:pt>
    <dgm:pt modelId="{46ADCE42-1442-4F85-9150-A400A55298BB}" type="parTrans" cxnId="{AFE44F55-5A61-40CE-97B7-938D42969A87}">
      <dgm:prSet/>
      <dgm:spPr/>
      <dgm:t>
        <a:bodyPr/>
        <a:lstStyle/>
        <a:p>
          <a:endParaRPr lang="en-US"/>
        </a:p>
      </dgm:t>
    </dgm:pt>
    <dgm:pt modelId="{EFCE2FCF-6A5D-4288-BD36-FB81FE9F888E}" type="sibTrans" cxnId="{AFE44F55-5A61-40CE-97B7-938D42969A87}">
      <dgm:prSet/>
      <dgm:spPr/>
      <dgm:t>
        <a:bodyPr/>
        <a:lstStyle/>
        <a:p>
          <a:endParaRPr lang="en-US"/>
        </a:p>
      </dgm:t>
    </dgm:pt>
    <dgm:pt modelId="{EEDD92D2-32BC-45C0-B048-D60EFB9DE1BE}">
      <dgm:prSet phldrT="[Text]" custT="1"/>
      <dgm:spPr/>
      <dgm:t>
        <a:bodyPr/>
        <a:lstStyle/>
        <a:p>
          <a:r>
            <a:rPr lang="en-US" sz="2500" dirty="0"/>
            <a:t>Dump &amp; Load CDC Policies</a:t>
          </a:r>
        </a:p>
      </dgm:t>
    </dgm:pt>
    <dgm:pt modelId="{8727AC58-3360-4283-8F25-9007EBC4F953}" type="parTrans" cxnId="{13599194-FDD0-4A74-AF33-FEFA7D2A30EA}">
      <dgm:prSet/>
      <dgm:spPr/>
      <dgm:t>
        <a:bodyPr/>
        <a:lstStyle/>
        <a:p>
          <a:endParaRPr lang="en-US"/>
        </a:p>
      </dgm:t>
    </dgm:pt>
    <dgm:pt modelId="{4C467C27-8B60-404F-83DD-B87CF613288F}" type="sibTrans" cxnId="{13599194-FDD0-4A74-AF33-FEFA7D2A30EA}">
      <dgm:prSet/>
      <dgm:spPr/>
      <dgm:t>
        <a:bodyPr/>
        <a:lstStyle/>
        <a:p>
          <a:endParaRPr lang="en-US"/>
        </a:p>
      </dgm:t>
    </dgm:pt>
    <dgm:pt modelId="{F39B1ED4-8709-48F4-AAEA-41434B70345E}">
      <dgm:prSet phldrT="[Text]" custT="1"/>
      <dgm:spPr/>
      <dgm:t>
        <a:bodyPr/>
        <a:lstStyle/>
        <a:p>
          <a:r>
            <a:rPr lang="en-US" sz="2300" dirty="0"/>
            <a:t>Dump </a:t>
          </a:r>
        </a:p>
      </dgm:t>
    </dgm:pt>
    <dgm:pt modelId="{A4D23BDE-A492-4D9A-A312-31FB8B1FA475}" type="parTrans" cxnId="{1C1444DF-110E-4D1B-A4B9-8818BF42F3BC}">
      <dgm:prSet/>
      <dgm:spPr/>
      <dgm:t>
        <a:bodyPr/>
        <a:lstStyle/>
        <a:p>
          <a:endParaRPr lang="en-US"/>
        </a:p>
      </dgm:t>
    </dgm:pt>
    <dgm:pt modelId="{638777E0-1B14-465D-B848-44354C4345CE}" type="sibTrans" cxnId="{1C1444DF-110E-4D1B-A4B9-8818BF42F3BC}">
      <dgm:prSet/>
      <dgm:spPr/>
      <dgm:t>
        <a:bodyPr/>
        <a:lstStyle/>
        <a:p>
          <a:endParaRPr lang="en-US"/>
        </a:p>
      </dgm:t>
    </dgm:pt>
    <dgm:pt modelId="{38AD15FE-02B8-4020-ACAD-7EB7158F69FF}">
      <dgm:prSet phldrT="[Text]" custT="1"/>
      <dgm:spPr/>
      <dgm:t>
        <a:bodyPr/>
        <a:lstStyle/>
        <a:p>
          <a:r>
            <a:rPr lang="en-US" sz="2300" dirty="0"/>
            <a:t>Load</a:t>
          </a:r>
        </a:p>
      </dgm:t>
    </dgm:pt>
    <dgm:pt modelId="{B3F153EE-5A01-4617-BBA6-B58F5E9F6A24}" type="parTrans" cxnId="{C9A87327-2AFD-417C-85B8-A9E5A4D62E9F}">
      <dgm:prSet/>
      <dgm:spPr/>
      <dgm:t>
        <a:bodyPr/>
        <a:lstStyle/>
        <a:p>
          <a:endParaRPr lang="en-US"/>
        </a:p>
      </dgm:t>
    </dgm:pt>
    <dgm:pt modelId="{38DB23E8-21D8-4BBE-9636-FCA6088D8929}" type="sibTrans" cxnId="{C9A87327-2AFD-417C-85B8-A9E5A4D62E9F}">
      <dgm:prSet/>
      <dgm:spPr/>
      <dgm:t>
        <a:bodyPr/>
        <a:lstStyle/>
        <a:p>
          <a:endParaRPr lang="en-US"/>
        </a:p>
      </dgm:t>
    </dgm:pt>
    <dgm:pt modelId="{EA72913F-F172-471E-A7A3-83D47419C811}">
      <dgm:prSet phldrT="[Text]" custT="1"/>
      <dgm:spPr/>
      <dgm:t>
        <a:bodyPr/>
        <a:lstStyle/>
        <a:p>
          <a:r>
            <a:rPr lang="en-US" sz="2300" dirty="0"/>
            <a:t>Edit</a:t>
          </a:r>
        </a:p>
      </dgm:t>
    </dgm:pt>
    <dgm:pt modelId="{1B3718F9-FF00-436A-A422-0C86C946D012}" type="parTrans" cxnId="{17E15BBA-CF66-49FC-83F8-6DC67A01593D}">
      <dgm:prSet/>
      <dgm:spPr/>
      <dgm:t>
        <a:bodyPr/>
        <a:lstStyle/>
        <a:p>
          <a:endParaRPr lang="en-US"/>
        </a:p>
      </dgm:t>
    </dgm:pt>
    <dgm:pt modelId="{B1B28C2D-62C9-46C0-86E6-69DD289AD3A2}" type="sibTrans" cxnId="{17E15BBA-CF66-49FC-83F8-6DC67A01593D}">
      <dgm:prSet/>
      <dgm:spPr/>
      <dgm:t>
        <a:bodyPr/>
        <a:lstStyle/>
        <a:p>
          <a:endParaRPr lang="en-US"/>
        </a:p>
      </dgm:t>
    </dgm:pt>
    <dgm:pt modelId="{772E3CD1-B06F-4418-B6CB-04A340E97831}">
      <dgm:prSet phldrT="[Text]" custT="1"/>
      <dgm:spPr/>
      <dgm:t>
        <a:bodyPr/>
        <a:lstStyle/>
        <a:p>
          <a:r>
            <a:rPr lang="en-US" sz="2300" dirty="0"/>
            <a:t>Delete</a:t>
          </a:r>
        </a:p>
      </dgm:t>
    </dgm:pt>
    <dgm:pt modelId="{6B9CE1BE-84D4-4BF2-B6BF-BDCF74163907}" type="parTrans" cxnId="{36236157-8CD8-45E6-B635-259AC1EF47B9}">
      <dgm:prSet/>
      <dgm:spPr/>
      <dgm:t>
        <a:bodyPr/>
        <a:lstStyle/>
        <a:p>
          <a:endParaRPr lang="en-US"/>
        </a:p>
      </dgm:t>
    </dgm:pt>
    <dgm:pt modelId="{515B3AF3-BBD1-4FCC-9BED-13C475BA715D}" type="sibTrans" cxnId="{36236157-8CD8-45E6-B635-259AC1EF47B9}">
      <dgm:prSet/>
      <dgm:spPr/>
      <dgm:t>
        <a:bodyPr/>
        <a:lstStyle/>
        <a:p>
          <a:endParaRPr lang="en-US"/>
        </a:p>
      </dgm:t>
    </dgm:pt>
    <dgm:pt modelId="{7484E459-B9AC-4D03-B17E-E4DBCDDA4B26}">
      <dgm:prSet phldrT="[Text]" custT="1"/>
      <dgm:spPr/>
      <dgm:t>
        <a:bodyPr/>
        <a:lstStyle/>
        <a:p>
          <a:r>
            <a:rPr lang="en-US" sz="2300" dirty="0"/>
            <a:t>List</a:t>
          </a:r>
        </a:p>
      </dgm:t>
    </dgm:pt>
    <dgm:pt modelId="{4EDB9218-709E-4741-B42C-3864E4B54207}" type="sibTrans" cxnId="{402B154E-F4AC-433A-ACE5-5F3B9AE0CA0C}">
      <dgm:prSet/>
      <dgm:spPr/>
      <dgm:t>
        <a:bodyPr/>
        <a:lstStyle/>
        <a:p>
          <a:endParaRPr lang="en-US"/>
        </a:p>
      </dgm:t>
    </dgm:pt>
    <dgm:pt modelId="{18F98631-BDB0-4163-B2E5-1328E8B91DD2}" type="parTrans" cxnId="{402B154E-F4AC-433A-ACE5-5F3B9AE0CA0C}">
      <dgm:prSet/>
      <dgm:spPr/>
      <dgm:t>
        <a:bodyPr/>
        <a:lstStyle/>
        <a:p>
          <a:endParaRPr lang="en-US"/>
        </a:p>
      </dgm:t>
    </dgm:pt>
    <dgm:pt modelId="{5DA8BC38-AAF3-4B72-9424-4072416F0729}">
      <dgm:prSet phldrT="[Text]" custT="1"/>
      <dgm:spPr/>
      <dgm:t>
        <a:bodyPr/>
        <a:lstStyle/>
        <a:p>
          <a:r>
            <a:rPr lang="en-US" sz="2300" dirty="0"/>
            <a:t>Edit</a:t>
          </a:r>
        </a:p>
      </dgm:t>
    </dgm:pt>
    <dgm:pt modelId="{D7262836-1639-4F2A-8D7E-DFE96CF4DACC}" type="sibTrans" cxnId="{1C0F263C-BAE6-4C74-8463-7F405B9E0846}">
      <dgm:prSet/>
      <dgm:spPr/>
      <dgm:t>
        <a:bodyPr/>
        <a:lstStyle/>
        <a:p>
          <a:endParaRPr lang="en-US"/>
        </a:p>
      </dgm:t>
    </dgm:pt>
    <dgm:pt modelId="{7C318AFF-8769-46EC-8FEF-13361E07315B}" type="parTrans" cxnId="{1C0F263C-BAE6-4C74-8463-7F405B9E0846}">
      <dgm:prSet/>
      <dgm:spPr/>
      <dgm:t>
        <a:bodyPr/>
        <a:lstStyle/>
        <a:p>
          <a:endParaRPr lang="en-US"/>
        </a:p>
      </dgm:t>
    </dgm:pt>
    <dgm:pt modelId="{5A63BB05-FB9B-43A0-9536-214FEF558065}">
      <dgm:prSet phldrT="[Text]" custT="1"/>
      <dgm:spPr/>
      <dgm:t>
        <a:bodyPr/>
        <a:lstStyle/>
        <a:p>
          <a:r>
            <a:rPr lang="en-US" sz="2300" dirty="0"/>
            <a:t>Delete</a:t>
          </a:r>
        </a:p>
      </dgm:t>
    </dgm:pt>
    <dgm:pt modelId="{E5702D1C-AFED-4AB3-95CA-DB4EC3557701}" type="sibTrans" cxnId="{29D7A3CD-E37A-4E76-A06C-CF6AC4B7541B}">
      <dgm:prSet/>
      <dgm:spPr/>
      <dgm:t>
        <a:bodyPr/>
        <a:lstStyle/>
        <a:p>
          <a:endParaRPr lang="en-US"/>
        </a:p>
      </dgm:t>
    </dgm:pt>
    <dgm:pt modelId="{63BBB5B8-0AB3-4B6C-8E63-9E5A7340BE07}" type="parTrans" cxnId="{29D7A3CD-E37A-4E76-A06C-CF6AC4B7541B}">
      <dgm:prSet/>
      <dgm:spPr/>
      <dgm:t>
        <a:bodyPr/>
        <a:lstStyle/>
        <a:p>
          <a:endParaRPr lang="en-US"/>
        </a:p>
      </dgm:t>
    </dgm:pt>
    <dgm:pt modelId="{C0924E77-5804-40EA-87DF-5A8388E2002A}" type="pres">
      <dgm:prSet presAssocID="{DDACBB1D-FF58-45A4-B9DF-EFCFE77987EC}" presName="Name0" presStyleCnt="0">
        <dgm:presLayoutVars>
          <dgm:dir/>
          <dgm:animLvl val="lvl"/>
          <dgm:resizeHandles val="exact"/>
        </dgm:presLayoutVars>
      </dgm:prSet>
      <dgm:spPr/>
    </dgm:pt>
    <dgm:pt modelId="{7B827660-CC4C-478A-A297-368618EF638F}" type="pres">
      <dgm:prSet presAssocID="{263022E8-DBC6-4878-800B-132CB6E6C6A7}" presName="composite" presStyleCnt="0"/>
      <dgm:spPr/>
    </dgm:pt>
    <dgm:pt modelId="{055D3A1C-4C71-4352-B771-62D76FEC98D0}" type="pres">
      <dgm:prSet presAssocID="{263022E8-DBC6-4878-800B-132CB6E6C6A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FEA3296-DCE9-454F-A73F-83E24B8B0648}" type="pres">
      <dgm:prSet presAssocID="{263022E8-DBC6-4878-800B-132CB6E6C6A7}" presName="desTx" presStyleLbl="alignAccFollowNode1" presStyleIdx="0" presStyleCnt="3">
        <dgm:presLayoutVars>
          <dgm:bulletEnabled val="1"/>
        </dgm:presLayoutVars>
      </dgm:prSet>
      <dgm:spPr/>
    </dgm:pt>
    <dgm:pt modelId="{B887F0CB-D215-47A2-B040-402381FB34FA}" type="pres">
      <dgm:prSet presAssocID="{2E8F162C-6914-4F84-A608-1673D1CCF33C}" presName="space" presStyleCnt="0"/>
      <dgm:spPr/>
    </dgm:pt>
    <dgm:pt modelId="{FAFB9DFB-1537-4601-983C-D801474CE52E}" type="pres">
      <dgm:prSet presAssocID="{352A3B90-6974-4778-ABDA-25B364D2B303}" presName="composite" presStyleCnt="0"/>
      <dgm:spPr/>
    </dgm:pt>
    <dgm:pt modelId="{E4D22481-9EDA-40A1-84FB-0F03900809C3}" type="pres">
      <dgm:prSet presAssocID="{352A3B90-6974-4778-ABDA-25B364D2B30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2310415-2726-4391-878F-629B710A2D80}" type="pres">
      <dgm:prSet presAssocID="{352A3B90-6974-4778-ABDA-25B364D2B303}" presName="desTx" presStyleLbl="alignAccFollowNode1" presStyleIdx="1" presStyleCnt="3">
        <dgm:presLayoutVars>
          <dgm:bulletEnabled val="1"/>
        </dgm:presLayoutVars>
      </dgm:prSet>
      <dgm:spPr/>
    </dgm:pt>
    <dgm:pt modelId="{DD2175F9-910F-461F-B138-421232EC7FB9}" type="pres">
      <dgm:prSet presAssocID="{B98A45A9-7706-436B-8EA7-91A47247B910}" presName="space" presStyleCnt="0"/>
      <dgm:spPr/>
    </dgm:pt>
    <dgm:pt modelId="{B9699354-33E9-45DE-B425-5D4E25A01242}" type="pres">
      <dgm:prSet presAssocID="{EEDD92D2-32BC-45C0-B048-D60EFB9DE1BE}" presName="composite" presStyleCnt="0"/>
      <dgm:spPr/>
    </dgm:pt>
    <dgm:pt modelId="{CD7703EB-976A-4808-9C1E-B64CE26B9019}" type="pres">
      <dgm:prSet presAssocID="{EEDD92D2-32BC-45C0-B048-D60EFB9DE1B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6B98AEF-09C0-484A-AC9B-8BF65675DA21}" type="pres">
      <dgm:prSet presAssocID="{EEDD92D2-32BC-45C0-B048-D60EFB9DE1BE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B56DC8D-2C7E-4DB9-B39B-BDBC09EA8E57}" type="presOf" srcId="{EEDD92D2-32BC-45C0-B048-D60EFB9DE1BE}" destId="{CD7703EB-976A-4808-9C1E-B64CE26B9019}" srcOrd="0" destOrd="0" presId="urn:microsoft.com/office/officeart/2005/8/layout/hList1"/>
    <dgm:cxn modelId="{9D4C0267-1D58-4399-92F5-9C4AB64B75D7}" type="presOf" srcId="{7484E459-B9AC-4D03-B17E-E4DBCDDA4B26}" destId="{AFEA3296-DCE9-454F-A73F-83E24B8B0648}" srcOrd="0" destOrd="1" presId="urn:microsoft.com/office/officeart/2005/8/layout/hList1"/>
    <dgm:cxn modelId="{427BFD21-CBBD-46B5-9D37-3586CDEC3F00}" type="presOf" srcId="{1B174567-9C6D-440C-AC56-22C296DF067C}" destId="{12310415-2726-4391-878F-629B710A2D80}" srcOrd="0" destOrd="1" presId="urn:microsoft.com/office/officeart/2005/8/layout/hList1"/>
    <dgm:cxn modelId="{E0724FA9-7C3E-4FAA-98B0-65A8FAA8BD6F}" type="presOf" srcId="{5DA8BC38-AAF3-4B72-9424-4072416F0729}" destId="{AFEA3296-DCE9-454F-A73F-83E24B8B0648}" srcOrd="0" destOrd="2" presId="urn:microsoft.com/office/officeart/2005/8/layout/hList1"/>
    <dgm:cxn modelId="{9307A1BD-00C2-416E-BA24-91492D78BBDF}" type="presOf" srcId="{A6DA1B9C-D724-4472-ABF3-0B21E64A1A7E}" destId="{AFEA3296-DCE9-454F-A73F-83E24B8B0648}" srcOrd="0" destOrd="0" presId="urn:microsoft.com/office/officeart/2005/8/layout/hList1"/>
    <dgm:cxn modelId="{28D6A18C-7226-4B8A-B256-741736B931E2}" type="presOf" srcId="{EA72913F-F172-471E-A7A3-83D47419C811}" destId="{12310415-2726-4391-878F-629B710A2D80}" srcOrd="0" destOrd="2" presId="urn:microsoft.com/office/officeart/2005/8/layout/hList1"/>
    <dgm:cxn modelId="{005AD4F7-1CF8-483C-BE89-FFF3E096CD69}" type="presOf" srcId="{38AD15FE-02B8-4020-ACAD-7EB7158F69FF}" destId="{D6B98AEF-09C0-484A-AC9B-8BF65675DA21}" srcOrd="0" destOrd="1" presId="urn:microsoft.com/office/officeart/2005/8/layout/hList1"/>
    <dgm:cxn modelId="{CCD2E163-D551-46BF-B19F-0CBCE33BE8A7}" type="presOf" srcId="{C822042D-CEA4-4F3D-8B0B-BCD56AFC304C}" destId="{12310415-2726-4391-878F-629B710A2D80}" srcOrd="0" destOrd="0" presId="urn:microsoft.com/office/officeart/2005/8/layout/hList1"/>
    <dgm:cxn modelId="{16038C21-F713-49A8-9D6F-B66CE88BDBD0}" type="presOf" srcId="{DDACBB1D-FF58-45A4-B9DF-EFCFE77987EC}" destId="{C0924E77-5804-40EA-87DF-5A8388E2002A}" srcOrd="0" destOrd="0" presId="urn:microsoft.com/office/officeart/2005/8/layout/hList1"/>
    <dgm:cxn modelId="{13599194-FDD0-4A74-AF33-FEFA7D2A30EA}" srcId="{DDACBB1D-FF58-45A4-B9DF-EFCFE77987EC}" destId="{EEDD92D2-32BC-45C0-B048-D60EFB9DE1BE}" srcOrd="2" destOrd="0" parTransId="{8727AC58-3360-4283-8F25-9007EBC4F953}" sibTransId="{4C467C27-8B60-404F-83DD-B87CF613288F}"/>
    <dgm:cxn modelId="{C1E8F635-59FA-46BA-8606-6577BB0A3BBA}" type="presOf" srcId="{5A63BB05-FB9B-43A0-9536-214FEF558065}" destId="{AFEA3296-DCE9-454F-A73F-83E24B8B0648}" srcOrd="0" destOrd="3" presId="urn:microsoft.com/office/officeart/2005/8/layout/hList1"/>
    <dgm:cxn modelId="{491D2256-7C43-4222-AEAC-8582198EC7C6}" srcId="{DDACBB1D-FF58-45A4-B9DF-EFCFE77987EC}" destId="{263022E8-DBC6-4878-800B-132CB6E6C6A7}" srcOrd="0" destOrd="0" parTransId="{C5EE36A6-8D07-4E92-A098-04369ABC306C}" sibTransId="{2E8F162C-6914-4F84-A608-1673D1CCF33C}"/>
    <dgm:cxn modelId="{29D7A3CD-E37A-4E76-A06C-CF6AC4B7541B}" srcId="{263022E8-DBC6-4878-800B-132CB6E6C6A7}" destId="{5A63BB05-FB9B-43A0-9536-214FEF558065}" srcOrd="3" destOrd="0" parTransId="{63BBB5B8-0AB3-4B6C-8E63-9E5A7340BE07}" sibTransId="{E5702D1C-AFED-4AB3-95CA-DB4EC3557701}"/>
    <dgm:cxn modelId="{028DB387-8B61-4D95-B279-9E38DD921538}" srcId="{DDACBB1D-FF58-45A4-B9DF-EFCFE77987EC}" destId="{352A3B90-6974-4778-ABDA-25B364D2B303}" srcOrd="1" destOrd="0" parTransId="{EDCDCB25-2D60-4A41-8C13-818B8E2BD745}" sibTransId="{B98A45A9-7706-436B-8EA7-91A47247B910}"/>
    <dgm:cxn modelId="{D2DCAC35-6B17-4E5D-B717-B6D9ECEB444D}" type="presOf" srcId="{772E3CD1-B06F-4418-B6CB-04A340E97831}" destId="{12310415-2726-4391-878F-629B710A2D80}" srcOrd="0" destOrd="3" presId="urn:microsoft.com/office/officeart/2005/8/layout/hList1"/>
    <dgm:cxn modelId="{4016851E-B9E4-4642-9773-7C5E3FA1B3BC}" type="presOf" srcId="{F39B1ED4-8709-48F4-AAEA-41434B70345E}" destId="{D6B98AEF-09C0-484A-AC9B-8BF65675DA21}" srcOrd="0" destOrd="0" presId="urn:microsoft.com/office/officeart/2005/8/layout/hList1"/>
    <dgm:cxn modelId="{1C1444DF-110E-4D1B-A4B9-8818BF42F3BC}" srcId="{EEDD92D2-32BC-45C0-B048-D60EFB9DE1BE}" destId="{F39B1ED4-8709-48F4-AAEA-41434B70345E}" srcOrd="0" destOrd="0" parTransId="{A4D23BDE-A492-4D9A-A312-31FB8B1FA475}" sibTransId="{638777E0-1B14-465D-B848-44354C4345CE}"/>
    <dgm:cxn modelId="{F2C5DA16-DE31-4DF6-B47B-C4FB0E139D4C}" type="presOf" srcId="{263022E8-DBC6-4878-800B-132CB6E6C6A7}" destId="{055D3A1C-4C71-4352-B771-62D76FEC98D0}" srcOrd="0" destOrd="0" presId="urn:microsoft.com/office/officeart/2005/8/layout/hList1"/>
    <dgm:cxn modelId="{36236157-8CD8-45E6-B635-259AC1EF47B9}" srcId="{352A3B90-6974-4778-ABDA-25B364D2B303}" destId="{772E3CD1-B06F-4418-B6CB-04A340E97831}" srcOrd="3" destOrd="0" parTransId="{6B9CE1BE-84D4-4BF2-B6BF-BDCF74163907}" sibTransId="{515B3AF3-BBD1-4FCC-9BED-13C475BA715D}"/>
    <dgm:cxn modelId="{17E15BBA-CF66-49FC-83F8-6DC67A01593D}" srcId="{352A3B90-6974-4778-ABDA-25B364D2B303}" destId="{EA72913F-F172-471E-A7A3-83D47419C811}" srcOrd="2" destOrd="0" parTransId="{1B3718F9-FF00-436A-A422-0C86C946D012}" sibTransId="{B1B28C2D-62C9-46C0-86E6-69DD289AD3A2}"/>
    <dgm:cxn modelId="{3ADD468D-884A-470A-9E9D-F3993411BF4B}" srcId="{263022E8-DBC6-4878-800B-132CB6E6C6A7}" destId="{A6DA1B9C-D724-4472-ABF3-0B21E64A1A7E}" srcOrd="0" destOrd="0" parTransId="{005884AB-A4A1-4E97-BD4C-A2647C8E97E1}" sibTransId="{D75385E9-B064-40E0-9AC9-7336A4B81DF6}"/>
    <dgm:cxn modelId="{C9A87327-2AFD-417C-85B8-A9E5A4D62E9F}" srcId="{EEDD92D2-32BC-45C0-B048-D60EFB9DE1BE}" destId="{38AD15FE-02B8-4020-ACAD-7EB7158F69FF}" srcOrd="1" destOrd="0" parTransId="{B3F153EE-5A01-4617-BBA6-B58F5E9F6A24}" sibTransId="{38DB23E8-21D8-4BBE-9636-FCA6088D8929}"/>
    <dgm:cxn modelId="{1C0F263C-BAE6-4C74-8463-7F405B9E0846}" srcId="{263022E8-DBC6-4878-800B-132CB6E6C6A7}" destId="{5DA8BC38-AAF3-4B72-9424-4072416F0729}" srcOrd="2" destOrd="0" parTransId="{7C318AFF-8769-46EC-8FEF-13361E07315B}" sibTransId="{D7262836-1639-4F2A-8D7E-DFE96CF4DACC}"/>
    <dgm:cxn modelId="{402B154E-F4AC-433A-ACE5-5F3B9AE0CA0C}" srcId="{263022E8-DBC6-4878-800B-132CB6E6C6A7}" destId="{7484E459-B9AC-4D03-B17E-E4DBCDDA4B26}" srcOrd="1" destOrd="0" parTransId="{18F98631-BDB0-4163-B2E5-1328E8B91DD2}" sibTransId="{4EDB9218-709E-4741-B42C-3864E4B54207}"/>
    <dgm:cxn modelId="{9103C29D-2555-4173-8DC2-BCB0BAF71A69}" type="presOf" srcId="{352A3B90-6974-4778-ABDA-25B364D2B303}" destId="{E4D22481-9EDA-40A1-84FB-0F03900809C3}" srcOrd="0" destOrd="0" presId="urn:microsoft.com/office/officeart/2005/8/layout/hList1"/>
    <dgm:cxn modelId="{AFE44F55-5A61-40CE-97B7-938D42969A87}" srcId="{352A3B90-6974-4778-ABDA-25B364D2B303}" destId="{1B174567-9C6D-440C-AC56-22C296DF067C}" srcOrd="1" destOrd="0" parTransId="{46ADCE42-1442-4F85-9150-A400A55298BB}" sibTransId="{EFCE2FCF-6A5D-4288-BD36-FB81FE9F888E}"/>
    <dgm:cxn modelId="{C758A413-D84D-4D15-9E8A-68005C6B5F5A}" srcId="{352A3B90-6974-4778-ABDA-25B364D2B303}" destId="{C822042D-CEA4-4F3D-8B0B-BCD56AFC304C}" srcOrd="0" destOrd="0" parTransId="{26D709BC-2DCD-44B9-8CED-A1CDD23EDE19}" sibTransId="{19BC62AB-4F7D-4C0A-9237-80A09AFEE1F3}"/>
    <dgm:cxn modelId="{12D9F355-027D-4495-A211-FE600330038D}" type="presParOf" srcId="{C0924E77-5804-40EA-87DF-5A8388E2002A}" destId="{7B827660-CC4C-478A-A297-368618EF638F}" srcOrd="0" destOrd="0" presId="urn:microsoft.com/office/officeart/2005/8/layout/hList1"/>
    <dgm:cxn modelId="{9545D3AD-0EC4-4CDF-913B-DC52DA27F6C8}" type="presParOf" srcId="{7B827660-CC4C-478A-A297-368618EF638F}" destId="{055D3A1C-4C71-4352-B771-62D76FEC98D0}" srcOrd="0" destOrd="0" presId="urn:microsoft.com/office/officeart/2005/8/layout/hList1"/>
    <dgm:cxn modelId="{C88284FA-D48B-4047-AFC8-2FDC5A0782D6}" type="presParOf" srcId="{7B827660-CC4C-478A-A297-368618EF638F}" destId="{AFEA3296-DCE9-454F-A73F-83E24B8B0648}" srcOrd="1" destOrd="0" presId="urn:microsoft.com/office/officeart/2005/8/layout/hList1"/>
    <dgm:cxn modelId="{4D9A4821-ED15-4302-8A62-CADBCC5E8208}" type="presParOf" srcId="{C0924E77-5804-40EA-87DF-5A8388E2002A}" destId="{B887F0CB-D215-47A2-B040-402381FB34FA}" srcOrd="1" destOrd="0" presId="urn:microsoft.com/office/officeart/2005/8/layout/hList1"/>
    <dgm:cxn modelId="{1EE91867-592A-40D2-B1C0-A92F002FF254}" type="presParOf" srcId="{C0924E77-5804-40EA-87DF-5A8388E2002A}" destId="{FAFB9DFB-1537-4601-983C-D801474CE52E}" srcOrd="2" destOrd="0" presId="urn:microsoft.com/office/officeart/2005/8/layout/hList1"/>
    <dgm:cxn modelId="{E90BDE9F-8FDA-4275-8593-1F5B455F7532}" type="presParOf" srcId="{FAFB9DFB-1537-4601-983C-D801474CE52E}" destId="{E4D22481-9EDA-40A1-84FB-0F03900809C3}" srcOrd="0" destOrd="0" presId="urn:microsoft.com/office/officeart/2005/8/layout/hList1"/>
    <dgm:cxn modelId="{AB45DFD0-C74D-4C67-89B1-E4A79882BD4C}" type="presParOf" srcId="{FAFB9DFB-1537-4601-983C-D801474CE52E}" destId="{12310415-2726-4391-878F-629B710A2D80}" srcOrd="1" destOrd="0" presId="urn:microsoft.com/office/officeart/2005/8/layout/hList1"/>
    <dgm:cxn modelId="{4314D032-5E72-42EE-BD19-C0DA9EE61A4B}" type="presParOf" srcId="{C0924E77-5804-40EA-87DF-5A8388E2002A}" destId="{DD2175F9-910F-461F-B138-421232EC7FB9}" srcOrd="3" destOrd="0" presId="urn:microsoft.com/office/officeart/2005/8/layout/hList1"/>
    <dgm:cxn modelId="{087534A3-F3C4-4E86-BBFA-B5C510256D24}" type="presParOf" srcId="{C0924E77-5804-40EA-87DF-5A8388E2002A}" destId="{B9699354-33E9-45DE-B425-5D4E25A01242}" srcOrd="4" destOrd="0" presId="urn:microsoft.com/office/officeart/2005/8/layout/hList1"/>
    <dgm:cxn modelId="{AC6D509C-3C30-4561-B01B-9C5903A2E68D}" type="presParOf" srcId="{B9699354-33E9-45DE-B425-5D4E25A01242}" destId="{CD7703EB-976A-4808-9C1E-B64CE26B9019}" srcOrd="0" destOrd="0" presId="urn:microsoft.com/office/officeart/2005/8/layout/hList1"/>
    <dgm:cxn modelId="{E13E1965-736F-4120-A84E-66FFDD30FD5E}" type="presParOf" srcId="{B9699354-33E9-45DE-B425-5D4E25A01242}" destId="{D6B98AEF-09C0-484A-AC9B-8BF65675DA2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85B68-7A98-4D9C-B887-D1119BCDF4B5}">
      <dsp:nvSpPr>
        <dsp:cNvPr id="0" name=""/>
        <dsp:cNvSpPr/>
      </dsp:nvSpPr>
      <dsp:spPr>
        <a:xfrm rot="16200000">
          <a:off x="-69438" y="78769"/>
          <a:ext cx="5172074" cy="5014536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10344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OpenEdge Management/OpenEdge Explorer</a:t>
          </a:r>
          <a:endParaRPr lang="en-IN" sz="3300" kern="1200" dirty="0"/>
        </a:p>
      </dsp:txBody>
      <dsp:txXfrm rot="5400000">
        <a:off x="9331" y="1034415"/>
        <a:ext cx="5014536" cy="3103244"/>
      </dsp:txXfrm>
    </dsp:sp>
    <dsp:sp modelId="{ED05A8CE-48D1-41E2-BDD4-93487E3B1003}">
      <dsp:nvSpPr>
        <dsp:cNvPr id="0" name=""/>
        <dsp:cNvSpPr/>
      </dsp:nvSpPr>
      <dsp:spPr>
        <a:xfrm rot="16200000">
          <a:off x="5317069" y="78769"/>
          <a:ext cx="5172074" cy="5014536"/>
        </a:xfrm>
        <a:prstGeom prst="flowChartManualOperation">
          <a:avLst/>
        </a:prstGeom>
        <a:solidFill>
          <a:schemeClr val="accent2">
            <a:hueOff val="6389593"/>
            <a:satOff val="-48783"/>
            <a:lumOff val="78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10344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Change Data Capture ABL API</a:t>
          </a:r>
          <a:endParaRPr lang="en-IN" sz="3300" kern="1200" dirty="0"/>
        </a:p>
      </dsp:txBody>
      <dsp:txXfrm rot="5400000">
        <a:off x="5395838" y="1034415"/>
        <a:ext cx="5014536" cy="31032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5D3A1C-4C71-4352-B771-62D76FEC98D0}">
      <dsp:nvSpPr>
        <dsp:cNvPr id="0" name=""/>
        <dsp:cNvSpPr/>
      </dsp:nvSpPr>
      <dsp:spPr>
        <a:xfrm>
          <a:off x="2525" y="15750"/>
          <a:ext cx="2462519" cy="9850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CDC Table Policies</a:t>
          </a:r>
        </a:p>
      </dsp:txBody>
      <dsp:txXfrm>
        <a:off x="2525" y="15750"/>
        <a:ext cx="2462519" cy="985007"/>
      </dsp:txXfrm>
    </dsp:sp>
    <dsp:sp modelId="{AFEA3296-DCE9-454F-A73F-83E24B8B0648}">
      <dsp:nvSpPr>
        <dsp:cNvPr id="0" name=""/>
        <dsp:cNvSpPr/>
      </dsp:nvSpPr>
      <dsp:spPr>
        <a:xfrm>
          <a:off x="2525" y="1000758"/>
          <a:ext cx="2462519" cy="25034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Create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List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Edit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Delete</a:t>
          </a:r>
        </a:p>
      </dsp:txBody>
      <dsp:txXfrm>
        <a:off x="2525" y="1000758"/>
        <a:ext cx="2462519" cy="2503439"/>
      </dsp:txXfrm>
    </dsp:sp>
    <dsp:sp modelId="{E4D22481-9EDA-40A1-84FB-0F03900809C3}">
      <dsp:nvSpPr>
        <dsp:cNvPr id="0" name=""/>
        <dsp:cNvSpPr/>
      </dsp:nvSpPr>
      <dsp:spPr>
        <a:xfrm>
          <a:off x="2809798" y="15750"/>
          <a:ext cx="2462519" cy="985007"/>
        </a:xfrm>
        <a:prstGeom prst="rect">
          <a:avLst/>
        </a:prstGeom>
        <a:solidFill>
          <a:schemeClr val="accent2">
            <a:hueOff val="3194796"/>
            <a:satOff val="-24391"/>
            <a:lumOff val="3922"/>
            <a:alphaOff val="0"/>
          </a:schemeClr>
        </a:solidFill>
        <a:ln w="25400" cap="flat" cmpd="sng" algn="ctr">
          <a:solidFill>
            <a:schemeClr val="accent2">
              <a:hueOff val="3194796"/>
              <a:satOff val="-24391"/>
              <a:lumOff val="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CDC Field Policies</a:t>
          </a:r>
        </a:p>
      </dsp:txBody>
      <dsp:txXfrm>
        <a:off x="2809798" y="15750"/>
        <a:ext cx="2462519" cy="985007"/>
      </dsp:txXfrm>
    </dsp:sp>
    <dsp:sp modelId="{12310415-2726-4391-878F-629B710A2D80}">
      <dsp:nvSpPr>
        <dsp:cNvPr id="0" name=""/>
        <dsp:cNvSpPr/>
      </dsp:nvSpPr>
      <dsp:spPr>
        <a:xfrm>
          <a:off x="2809798" y="1000758"/>
          <a:ext cx="2462519" cy="2503439"/>
        </a:xfrm>
        <a:prstGeom prst="rect">
          <a:avLst/>
        </a:prstGeom>
        <a:solidFill>
          <a:schemeClr val="accent2">
            <a:tint val="40000"/>
            <a:alpha val="90000"/>
            <a:hueOff val="3007359"/>
            <a:satOff val="-2833"/>
            <a:lumOff val="-6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007359"/>
              <a:satOff val="-2833"/>
              <a:lumOff val="-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Create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List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Edit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Delete</a:t>
          </a:r>
        </a:p>
      </dsp:txBody>
      <dsp:txXfrm>
        <a:off x="2809798" y="1000758"/>
        <a:ext cx="2462519" cy="2503439"/>
      </dsp:txXfrm>
    </dsp:sp>
    <dsp:sp modelId="{CD7703EB-976A-4808-9C1E-B64CE26B9019}">
      <dsp:nvSpPr>
        <dsp:cNvPr id="0" name=""/>
        <dsp:cNvSpPr/>
      </dsp:nvSpPr>
      <dsp:spPr>
        <a:xfrm>
          <a:off x="5617070" y="15750"/>
          <a:ext cx="2462519" cy="985007"/>
        </a:xfrm>
        <a:prstGeom prst="rect">
          <a:avLst/>
        </a:prstGeom>
        <a:solidFill>
          <a:schemeClr val="accent2">
            <a:hueOff val="6389593"/>
            <a:satOff val="-48783"/>
            <a:lumOff val="7844"/>
            <a:alphaOff val="0"/>
          </a:schemeClr>
        </a:solidFill>
        <a:ln w="25400" cap="flat" cmpd="sng" algn="ctr">
          <a:solidFill>
            <a:schemeClr val="accent2">
              <a:hueOff val="6389593"/>
              <a:satOff val="-48783"/>
              <a:lumOff val="78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Dump &amp; Load CDC Policies</a:t>
          </a:r>
        </a:p>
      </dsp:txBody>
      <dsp:txXfrm>
        <a:off x="5617070" y="15750"/>
        <a:ext cx="2462519" cy="985007"/>
      </dsp:txXfrm>
    </dsp:sp>
    <dsp:sp modelId="{D6B98AEF-09C0-484A-AC9B-8BF65675DA21}">
      <dsp:nvSpPr>
        <dsp:cNvPr id="0" name=""/>
        <dsp:cNvSpPr/>
      </dsp:nvSpPr>
      <dsp:spPr>
        <a:xfrm>
          <a:off x="5617070" y="1000758"/>
          <a:ext cx="2462519" cy="2503439"/>
        </a:xfrm>
        <a:prstGeom prst="rect">
          <a:avLst/>
        </a:prstGeom>
        <a:solidFill>
          <a:schemeClr val="accent2">
            <a:tint val="40000"/>
            <a:alpha val="90000"/>
            <a:hueOff val="6014718"/>
            <a:satOff val="-5666"/>
            <a:lumOff val="-13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6014718"/>
              <a:satOff val="-5666"/>
              <a:lumOff val="-1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Dump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Load</a:t>
          </a:r>
        </a:p>
      </dsp:txBody>
      <dsp:txXfrm>
        <a:off x="5617070" y="1000758"/>
        <a:ext cx="2462519" cy="2503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80183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43924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8767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59592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71346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40613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aseline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66762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baseline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20982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32473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39756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95888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</a:t>
            </a:r>
            <a:endParaRPr lang="en-US" sz="1200" dirty="0"/>
          </a:p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96245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44019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52181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09434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Progress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27905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3889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EB3D7FB-276F-4344-892C-9E2A8D5912DC}" type="datetime1">
              <a:rPr lang="en-US" smtClean="0"/>
              <a:t>6/3/2017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Progress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5276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256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EB3D7FB-276F-4344-892C-9E2A8D5912DC}" type="datetime1">
              <a:rPr lang="en-US" smtClean="0"/>
              <a:t>6/3/2017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Progress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3970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EB3D7FB-276F-4344-892C-9E2A8D5912DC}" type="datetime1">
              <a:rPr lang="en-US" smtClean="0"/>
              <a:t>6/3/2017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Progress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320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1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978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6696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168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20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EB3D7FB-276F-4344-892C-9E2A8D5912DC}" type="datetime1">
              <a:rPr lang="en-US" smtClean="0"/>
              <a:t>6/3/2017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Progress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401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EB3D7FB-276F-4344-892C-9E2A8D5912DC}" type="datetime1">
              <a:rPr lang="en-US" smtClean="0"/>
              <a:t>6/3/2017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Progress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6597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763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4910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3989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494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3326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pPr marL="171450" indent="-171450">
              <a:buFontTx/>
              <a:buChar char="-"/>
            </a:pPr>
            <a:endParaRPr lang="en-US" baseline="0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2111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82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10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771649"/>
            <a:ext cx="6802622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5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 anchor="t"/>
          <a:lstStyle>
            <a:lvl1pPr>
              <a:defRPr sz="3200">
                <a:solidFill>
                  <a:srgbClr val="373A3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17369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9" userDrawn="1">
          <p15:clr>
            <a:srgbClr val="FBAE40"/>
          </p15:clr>
        </p15:guide>
        <p15:guide id="2" orient="horz" pos="18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594" y="1200150"/>
            <a:ext cx="1095660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959" y="367498"/>
            <a:ext cx="109512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6768" y="6517228"/>
            <a:ext cx="1567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79" r:id="rId2"/>
    <p:sldLayoutId id="2147483738" r:id="rId3"/>
    <p:sldLayoutId id="2147483775" r:id="rId4"/>
    <p:sldLayoutId id="2147483734" r:id="rId5"/>
    <p:sldLayoutId id="2147483778" r:id="rId6"/>
    <p:sldLayoutId id="2147483774" r:id="rId7"/>
    <p:sldLayoutId id="2147483739" r:id="rId8"/>
    <p:sldLayoutId id="2147483762" r:id="rId9"/>
    <p:sldLayoutId id="2147483776" r:id="rId10"/>
    <p:sldLayoutId id="2147483772" r:id="rId11"/>
    <p:sldLayoutId id="2147483767" r:id="rId12"/>
    <p:sldLayoutId id="2147483770" r:id="rId13"/>
    <p:sldLayoutId id="2147483773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umentation.progress.com/output/ua/OpenEdge_latest/index.html#page/dvpin/change-data-capture-abl-references.html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9368" y="3032986"/>
            <a:ext cx="6800850" cy="2215991"/>
          </a:xfrm>
        </p:spPr>
        <p:txBody>
          <a:bodyPr/>
          <a:lstStyle/>
          <a:p>
            <a:r>
              <a:rPr lang="en-US" dirty="0"/>
              <a:t>Introduction to OpenEdge </a:t>
            </a:r>
            <a:br>
              <a:rPr lang="en-US" dirty="0"/>
            </a:br>
            <a:r>
              <a:rPr lang="en-US" dirty="0"/>
              <a:t>Change Data Capture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969074" y="5458503"/>
            <a:ext cx="5481075" cy="723098"/>
          </a:xfrm>
        </p:spPr>
        <p:txBody>
          <a:bodyPr/>
          <a:lstStyle/>
          <a:p>
            <a:r>
              <a:rPr lang="en-US" dirty="0"/>
              <a:t>June 5, 2017</a:t>
            </a:r>
          </a:p>
          <a:p>
            <a:pPr lvl="1"/>
            <a:r>
              <a:rPr lang="en-US" dirty="0"/>
              <a:t>Rakhi Grover, Rama Murthy, Garry Hall</a:t>
            </a:r>
          </a:p>
        </p:txBody>
      </p:sp>
    </p:spTree>
    <p:extLst>
      <p:ext uri="{BB962C8B-B14F-4D97-AF65-F5344CB8AC3E}">
        <p14:creationId xmlns:p14="http://schemas.microsoft.com/office/powerpoint/2010/main" val="143786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4714" y="1003107"/>
            <a:ext cx="9860607" cy="5604522"/>
          </a:xfrm>
        </p:spPr>
        <p:txBody>
          <a:bodyPr/>
          <a:lstStyle/>
          <a:p>
            <a:pPr lvl="0">
              <a:spcBef>
                <a:spcPts val="600"/>
              </a:spcBef>
            </a:pPr>
            <a:r>
              <a:rPr lang="en-US" dirty="0"/>
              <a:t>Introduction - Change Data Capture </a:t>
            </a:r>
          </a:p>
          <a:p>
            <a:pPr lvl="0">
              <a:spcBef>
                <a:spcPts val="600"/>
              </a:spcBef>
            </a:pPr>
            <a:r>
              <a:rPr lang="en-US" dirty="0"/>
              <a:t>Overview - OpenEdge Change Data Capture</a:t>
            </a:r>
          </a:p>
          <a:p>
            <a:pPr lvl="0">
              <a:spcBef>
                <a:spcPts val="600"/>
              </a:spcBef>
            </a:pPr>
            <a:r>
              <a:rPr lang="en-US" dirty="0" err="1"/>
              <a:t>OpenEdge</a:t>
            </a:r>
            <a:r>
              <a:rPr lang="en-US" dirty="0"/>
              <a:t> Change Data Capture Policies</a:t>
            </a:r>
          </a:p>
          <a:p>
            <a:pPr lvl="0">
              <a:spcBef>
                <a:spcPts val="600"/>
              </a:spcBef>
            </a:pPr>
            <a:r>
              <a:rPr lang="en-US" dirty="0"/>
              <a:t>Tracking changes and capturing change data </a:t>
            </a:r>
          </a:p>
          <a:p>
            <a:pPr lvl="0">
              <a:spcBef>
                <a:spcPts val="600"/>
              </a:spcBef>
            </a:pPr>
            <a:r>
              <a:rPr lang="en-US" dirty="0"/>
              <a:t>Configuring Capture detail</a:t>
            </a:r>
          </a:p>
          <a:p>
            <a:pPr lvl="0">
              <a:spcBef>
                <a:spcPts val="600"/>
              </a:spcBef>
            </a:pPr>
            <a:r>
              <a:rPr lang="en-US" dirty="0"/>
              <a:t>Configuring CDC using </a:t>
            </a:r>
            <a:r>
              <a:rPr lang="en-US" dirty="0" err="1"/>
              <a:t>OpenEdge</a:t>
            </a:r>
            <a:r>
              <a:rPr lang="en-US" dirty="0"/>
              <a:t> Management</a:t>
            </a:r>
          </a:p>
          <a:p>
            <a:pPr lvl="0">
              <a:spcBef>
                <a:spcPts val="600"/>
              </a:spcBef>
            </a:pPr>
            <a:r>
              <a:rPr lang="en-US" dirty="0"/>
              <a:t>ABL APIs</a:t>
            </a:r>
          </a:p>
          <a:p>
            <a:pPr lvl="0">
              <a:spcBef>
                <a:spcPts val="0"/>
              </a:spcBef>
            </a:pPr>
            <a:r>
              <a:rPr lang="en-US" dirty="0"/>
              <a:t>Processing Captured Changes (ETL)</a:t>
            </a:r>
          </a:p>
          <a:p>
            <a:pPr lvl="0">
              <a:spcBef>
                <a:spcPts val="0"/>
              </a:spcBef>
            </a:pPr>
            <a:r>
              <a:rPr lang="en-US" dirty="0"/>
              <a:t>Q&amp;A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9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Introduction - Change Data Capture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5249575" cy="5172075"/>
          </a:xfrm>
        </p:spPr>
        <p:txBody>
          <a:bodyPr/>
          <a:lstStyle/>
          <a:p>
            <a:r>
              <a:rPr lang="en-US" dirty="0"/>
              <a:t>Why do we need to capture changed data?</a:t>
            </a:r>
          </a:p>
          <a:p>
            <a:pPr lvl="1"/>
            <a:r>
              <a:rPr lang="en-US" dirty="0"/>
              <a:t>Data Warehousing</a:t>
            </a:r>
          </a:p>
          <a:p>
            <a:pPr lvl="2"/>
            <a:r>
              <a:rPr lang="en-US" dirty="0"/>
              <a:t>Consolidated repository of data from various sources</a:t>
            </a:r>
          </a:p>
          <a:p>
            <a:pPr lvl="2"/>
            <a:r>
              <a:rPr lang="en-US" dirty="0"/>
              <a:t>Used for making strategic business decisions</a:t>
            </a:r>
          </a:p>
          <a:p>
            <a:pPr lvl="1"/>
            <a:r>
              <a:rPr lang="en-US" dirty="0"/>
              <a:t>Bulk load of all data to data warehouse is time consuming and data is irrelevant to business needs</a:t>
            </a:r>
          </a:p>
          <a:p>
            <a:pPr lvl="1"/>
            <a:r>
              <a:rPr lang="en-US" dirty="0"/>
              <a:t>A tailored approach is needed that allows businesses to capture data that is changed and is of interest</a:t>
            </a:r>
          </a:p>
        </p:txBody>
      </p:sp>
      <p:sp>
        <p:nvSpPr>
          <p:cNvPr id="2" name="Rectangle: Rounded Corners 1"/>
          <p:cNvSpPr/>
          <p:nvPr/>
        </p:nvSpPr>
        <p:spPr bwMode="auto">
          <a:xfrm>
            <a:off x="6150082" y="1233565"/>
            <a:ext cx="5508518" cy="438374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" name="Flowchart: Magnetic Disk 2"/>
          <p:cNvSpPr/>
          <p:nvPr/>
        </p:nvSpPr>
        <p:spPr bwMode="auto">
          <a:xfrm>
            <a:off x="6308222" y="3718617"/>
            <a:ext cx="1752403" cy="794802"/>
          </a:xfrm>
          <a:prstGeom prst="flowChartMagneticDisk">
            <a:avLst/>
          </a:prstGeom>
          <a:solidFill>
            <a:srgbClr val="24D99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Source tables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6" name="Flowchart: Multidocument 5"/>
          <p:cNvSpPr/>
          <p:nvPr/>
        </p:nvSpPr>
        <p:spPr bwMode="auto">
          <a:xfrm>
            <a:off x="6453317" y="2062771"/>
            <a:ext cx="1547848" cy="500717"/>
          </a:xfrm>
          <a:prstGeom prst="flowChartMultidocument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Data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rPr>
              <a:t>Files</a:t>
            </a:r>
          </a:p>
        </p:txBody>
      </p:sp>
      <p:sp>
        <p:nvSpPr>
          <p:cNvPr id="7" name="Cylinder 6"/>
          <p:cNvSpPr/>
          <p:nvPr/>
        </p:nvSpPr>
        <p:spPr bwMode="auto">
          <a:xfrm>
            <a:off x="9307598" y="2710500"/>
            <a:ext cx="1772778" cy="1125498"/>
          </a:xfrm>
          <a:prstGeom prst="can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rPr>
              <a:t>Data Warehouse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6495739" y="1449699"/>
            <a:ext cx="22508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Data sources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6495739" y="3365504"/>
            <a:ext cx="11254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OLTP</a:t>
            </a:r>
          </a:p>
        </p:txBody>
      </p:sp>
      <p:cxnSp>
        <p:nvCxnSpPr>
          <p:cNvPr id="31" name="Straight Arrow Connector 30"/>
          <p:cNvCxnSpPr>
            <a:stCxn id="6" idx="3"/>
          </p:cNvCxnSpPr>
          <p:nvPr/>
        </p:nvCxnSpPr>
        <p:spPr bwMode="auto">
          <a:xfrm>
            <a:off x="8001165" y="2313130"/>
            <a:ext cx="1306433" cy="8169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flipV="1">
            <a:off x="8060625" y="3273249"/>
            <a:ext cx="1246973" cy="84276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5" name="TextBox 34"/>
          <p:cNvSpPr txBox="1"/>
          <p:nvPr/>
        </p:nvSpPr>
        <p:spPr bwMode="auto">
          <a:xfrm rot="2034404">
            <a:off x="7891108" y="2252667"/>
            <a:ext cx="15298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load</a:t>
            </a:r>
          </a:p>
        </p:txBody>
      </p:sp>
      <p:sp>
        <p:nvSpPr>
          <p:cNvPr id="36" name="TextBox 35"/>
          <p:cNvSpPr txBox="1"/>
          <p:nvPr/>
        </p:nvSpPr>
        <p:spPr bwMode="auto">
          <a:xfrm rot="19462272">
            <a:off x="7855138" y="3775954"/>
            <a:ext cx="16723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load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0004615" y="3835998"/>
            <a:ext cx="11641" cy="9092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9" name="TextBox 18"/>
          <p:cNvSpPr txBox="1"/>
          <p:nvPr/>
        </p:nvSpPr>
        <p:spPr bwMode="auto">
          <a:xfrm>
            <a:off x="8400238" y="4718301"/>
            <a:ext cx="970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OLAP analysis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9370660" y="4800012"/>
            <a:ext cx="11155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Reporting</a:t>
            </a:r>
          </a:p>
        </p:txBody>
      </p:sp>
      <p:cxnSp>
        <p:nvCxnSpPr>
          <p:cNvPr id="25" name="Connector: Elbow 24"/>
          <p:cNvCxnSpPr/>
          <p:nvPr/>
        </p:nvCxnSpPr>
        <p:spPr bwMode="auto">
          <a:xfrm rot="5400000">
            <a:off x="8803187" y="3914759"/>
            <a:ext cx="987450" cy="73030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0" name="Connector: Elbow 39"/>
          <p:cNvCxnSpPr/>
          <p:nvPr/>
        </p:nvCxnSpPr>
        <p:spPr bwMode="auto">
          <a:xfrm rot="16200000" flipH="1">
            <a:off x="10289013" y="3959823"/>
            <a:ext cx="929036" cy="64177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42" name="TextBox 41"/>
          <p:cNvSpPr txBox="1"/>
          <p:nvPr/>
        </p:nvSpPr>
        <p:spPr bwMode="auto">
          <a:xfrm>
            <a:off x="10698698" y="4790630"/>
            <a:ext cx="731931" cy="432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Data Mining</a:t>
            </a:r>
          </a:p>
        </p:txBody>
      </p:sp>
    </p:spTree>
    <p:extLst>
      <p:ext uri="{BB962C8B-B14F-4D97-AF65-F5344CB8AC3E}">
        <p14:creationId xmlns:p14="http://schemas.microsoft.com/office/powerpoint/2010/main" val="65222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47"/>
          <p:cNvSpPr/>
          <p:nvPr/>
        </p:nvSpPr>
        <p:spPr bwMode="auto">
          <a:xfrm>
            <a:off x="4698912" y="1160816"/>
            <a:ext cx="7095744" cy="47548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7273180" y="2764161"/>
            <a:ext cx="1815057" cy="16819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Introduction - Change Data Capture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6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4" name="Freeform: Shape 43"/>
          <p:cNvSpPr/>
          <p:nvPr/>
        </p:nvSpPr>
        <p:spPr>
          <a:xfrm>
            <a:off x="7985815" y="3235557"/>
            <a:ext cx="1005840" cy="914400"/>
          </a:xfrm>
          <a:custGeom>
            <a:avLst/>
            <a:gdLst>
              <a:gd name="connsiteX0" fmla="*/ 953756 w 1333025"/>
              <a:gd name="connsiteY0" fmla="*/ 189528 h 1188723"/>
              <a:gd name="connsiteX1" fmla="*/ 1040692 w 1333025"/>
              <a:gd name="connsiteY1" fmla="*/ 105791 h 1188723"/>
              <a:gd name="connsiteX2" fmla="*/ 1128872 w 1333025"/>
              <a:gd name="connsiteY2" fmla="*/ 170034 h 1188723"/>
              <a:gd name="connsiteX3" fmla="*/ 1075813 w 1333025"/>
              <a:gd name="connsiteY3" fmla="*/ 278453 h 1188723"/>
              <a:gd name="connsiteX4" fmla="*/ 1186262 w 1333025"/>
              <a:gd name="connsiteY4" fmla="*/ 444552 h 1188723"/>
              <a:gd name="connsiteX5" fmla="*/ 1306927 w 1333025"/>
              <a:gd name="connsiteY5" fmla="*/ 441432 h 1188723"/>
              <a:gd name="connsiteX6" fmla="*/ 1326253 w 1333025"/>
              <a:gd name="connsiteY6" fmla="*/ 536596 h 1188723"/>
              <a:gd name="connsiteX7" fmla="*/ 1213930 w 1333025"/>
              <a:gd name="connsiteY7" fmla="*/ 580792 h 1188723"/>
              <a:gd name="connsiteX8" fmla="*/ 1175571 w 1333025"/>
              <a:gd name="connsiteY8" fmla="*/ 769673 h 1188723"/>
              <a:gd name="connsiteX9" fmla="*/ 1262953 w 1333025"/>
              <a:gd name="connsiteY9" fmla="*/ 852946 h 1188723"/>
              <a:gd name="connsiteX10" fmla="*/ 1206494 w 1333025"/>
              <a:gd name="connsiteY10" fmla="*/ 937851 h 1188723"/>
              <a:gd name="connsiteX11" fmla="*/ 1095904 w 1333025"/>
              <a:gd name="connsiteY11" fmla="*/ 889481 h 1188723"/>
              <a:gd name="connsiteX12" fmla="*/ 926687 w 1333025"/>
              <a:gd name="connsiteY12" fmla="*/ 1012764 h 1188723"/>
              <a:gd name="connsiteX13" fmla="*/ 942523 w 1333025"/>
              <a:gd name="connsiteY13" fmla="*/ 1132426 h 1188723"/>
              <a:gd name="connsiteX14" fmla="*/ 832764 w 1333025"/>
              <a:gd name="connsiteY14" fmla="*/ 1167112 h 1188723"/>
              <a:gd name="connsiteX15" fmla="*/ 776961 w 1333025"/>
              <a:gd name="connsiteY15" fmla="*/ 1060080 h 1188723"/>
              <a:gd name="connsiteX16" fmla="*/ 556063 w 1333025"/>
              <a:gd name="connsiteY16" fmla="*/ 1060080 h 1188723"/>
              <a:gd name="connsiteX17" fmla="*/ 500261 w 1333025"/>
              <a:gd name="connsiteY17" fmla="*/ 1167112 h 1188723"/>
              <a:gd name="connsiteX18" fmla="*/ 390502 w 1333025"/>
              <a:gd name="connsiteY18" fmla="*/ 1132426 h 1188723"/>
              <a:gd name="connsiteX19" fmla="*/ 406338 w 1333025"/>
              <a:gd name="connsiteY19" fmla="*/ 1012764 h 1188723"/>
              <a:gd name="connsiteX20" fmla="*/ 237120 w 1333025"/>
              <a:gd name="connsiteY20" fmla="*/ 889481 h 1188723"/>
              <a:gd name="connsiteX21" fmla="*/ 126531 w 1333025"/>
              <a:gd name="connsiteY21" fmla="*/ 937851 h 1188723"/>
              <a:gd name="connsiteX22" fmla="*/ 70072 w 1333025"/>
              <a:gd name="connsiteY22" fmla="*/ 852946 h 1188723"/>
              <a:gd name="connsiteX23" fmla="*/ 157454 w 1333025"/>
              <a:gd name="connsiteY23" fmla="*/ 769673 h 1188723"/>
              <a:gd name="connsiteX24" fmla="*/ 119096 w 1333025"/>
              <a:gd name="connsiteY24" fmla="*/ 580792 h 1188723"/>
              <a:gd name="connsiteX25" fmla="*/ 6772 w 1333025"/>
              <a:gd name="connsiteY25" fmla="*/ 536596 h 1188723"/>
              <a:gd name="connsiteX26" fmla="*/ 26098 w 1333025"/>
              <a:gd name="connsiteY26" fmla="*/ 441432 h 1188723"/>
              <a:gd name="connsiteX27" fmla="*/ 146763 w 1333025"/>
              <a:gd name="connsiteY27" fmla="*/ 444552 h 1188723"/>
              <a:gd name="connsiteX28" fmla="*/ 257212 w 1333025"/>
              <a:gd name="connsiteY28" fmla="*/ 278453 h 1188723"/>
              <a:gd name="connsiteX29" fmla="*/ 204153 w 1333025"/>
              <a:gd name="connsiteY29" fmla="*/ 170034 h 1188723"/>
              <a:gd name="connsiteX30" fmla="*/ 292333 w 1333025"/>
              <a:gd name="connsiteY30" fmla="*/ 105791 h 1188723"/>
              <a:gd name="connsiteX31" fmla="*/ 379269 w 1333025"/>
              <a:gd name="connsiteY31" fmla="*/ 189528 h 1188723"/>
              <a:gd name="connsiteX32" fmla="*/ 586845 w 1333025"/>
              <a:gd name="connsiteY32" fmla="*/ 123930 h 1188723"/>
              <a:gd name="connsiteX33" fmla="*/ 607803 w 1333025"/>
              <a:gd name="connsiteY33" fmla="*/ 5058 h 1188723"/>
              <a:gd name="connsiteX34" fmla="*/ 725222 w 1333025"/>
              <a:gd name="connsiteY34" fmla="*/ 5058 h 1188723"/>
              <a:gd name="connsiteX35" fmla="*/ 746180 w 1333025"/>
              <a:gd name="connsiteY35" fmla="*/ 123930 h 1188723"/>
              <a:gd name="connsiteX36" fmla="*/ 953756 w 1333025"/>
              <a:gd name="connsiteY36" fmla="*/ 189528 h 1188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33025" h="1188723">
                <a:moveTo>
                  <a:pt x="953756" y="189528"/>
                </a:moveTo>
                <a:lnTo>
                  <a:pt x="1040692" y="105791"/>
                </a:lnTo>
                <a:lnTo>
                  <a:pt x="1128872" y="170034"/>
                </a:lnTo>
                <a:lnTo>
                  <a:pt x="1075813" y="278453"/>
                </a:lnTo>
                <a:cubicBezTo>
                  <a:pt x="1125241" y="326731"/>
                  <a:pt x="1162822" y="383247"/>
                  <a:pt x="1186262" y="444552"/>
                </a:cubicBezTo>
                <a:lnTo>
                  <a:pt x="1306927" y="441432"/>
                </a:lnTo>
                <a:lnTo>
                  <a:pt x="1326253" y="536596"/>
                </a:lnTo>
                <a:lnTo>
                  <a:pt x="1213930" y="580792"/>
                </a:lnTo>
                <a:cubicBezTo>
                  <a:pt x="1216053" y="645361"/>
                  <a:pt x="1203001" y="709628"/>
                  <a:pt x="1175571" y="769673"/>
                </a:cubicBezTo>
                <a:lnTo>
                  <a:pt x="1262953" y="852946"/>
                </a:lnTo>
                <a:lnTo>
                  <a:pt x="1206494" y="937851"/>
                </a:lnTo>
                <a:lnTo>
                  <a:pt x="1095904" y="889481"/>
                </a:lnTo>
                <a:cubicBezTo>
                  <a:pt x="1049728" y="940129"/>
                  <a:pt x="992151" y="982076"/>
                  <a:pt x="926687" y="1012764"/>
                </a:cubicBezTo>
                <a:lnTo>
                  <a:pt x="942523" y="1132426"/>
                </a:lnTo>
                <a:lnTo>
                  <a:pt x="832764" y="1167112"/>
                </a:lnTo>
                <a:lnTo>
                  <a:pt x="776961" y="1060080"/>
                </a:lnTo>
                <a:cubicBezTo>
                  <a:pt x="704093" y="1073108"/>
                  <a:pt x="628931" y="1073108"/>
                  <a:pt x="556063" y="1060080"/>
                </a:cubicBezTo>
                <a:lnTo>
                  <a:pt x="500261" y="1167112"/>
                </a:lnTo>
                <a:lnTo>
                  <a:pt x="390502" y="1132426"/>
                </a:lnTo>
                <a:lnTo>
                  <a:pt x="406338" y="1012764"/>
                </a:lnTo>
                <a:cubicBezTo>
                  <a:pt x="340873" y="982076"/>
                  <a:pt x="283296" y="940128"/>
                  <a:pt x="237120" y="889481"/>
                </a:cubicBezTo>
                <a:lnTo>
                  <a:pt x="126531" y="937851"/>
                </a:lnTo>
                <a:lnTo>
                  <a:pt x="70072" y="852946"/>
                </a:lnTo>
                <a:lnTo>
                  <a:pt x="157454" y="769673"/>
                </a:lnTo>
                <a:cubicBezTo>
                  <a:pt x="130024" y="709628"/>
                  <a:pt x="116972" y="645361"/>
                  <a:pt x="119096" y="580792"/>
                </a:cubicBezTo>
                <a:lnTo>
                  <a:pt x="6772" y="536596"/>
                </a:lnTo>
                <a:lnTo>
                  <a:pt x="26098" y="441432"/>
                </a:lnTo>
                <a:lnTo>
                  <a:pt x="146763" y="444552"/>
                </a:lnTo>
                <a:cubicBezTo>
                  <a:pt x="170203" y="383247"/>
                  <a:pt x="207784" y="326731"/>
                  <a:pt x="257212" y="278453"/>
                </a:cubicBezTo>
                <a:lnTo>
                  <a:pt x="204153" y="170034"/>
                </a:lnTo>
                <a:lnTo>
                  <a:pt x="292333" y="105791"/>
                </a:lnTo>
                <a:lnTo>
                  <a:pt x="379269" y="189528"/>
                </a:lnTo>
                <a:cubicBezTo>
                  <a:pt x="442611" y="155647"/>
                  <a:pt x="513239" y="133327"/>
                  <a:pt x="586845" y="123930"/>
                </a:cubicBezTo>
                <a:lnTo>
                  <a:pt x="607803" y="5058"/>
                </a:lnTo>
                <a:lnTo>
                  <a:pt x="725222" y="5058"/>
                </a:lnTo>
                <a:lnTo>
                  <a:pt x="746180" y="123930"/>
                </a:lnTo>
                <a:cubicBezTo>
                  <a:pt x="819786" y="133327"/>
                  <a:pt x="890414" y="155647"/>
                  <a:pt x="953756" y="1895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2225">
            <a:solidFill>
              <a:schemeClr val="bg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532" tIns="298773" rIns="277532" bIns="319562" numCol="1" spcCol="1270" anchor="ctr" anchorCtr="0">
            <a:noAutofit/>
          </a:bodyPr>
          <a:lstStyle/>
          <a:p>
            <a:pPr marL="0" marR="0" lvl="0" indent="0" algn="ctr" defTabSz="7112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Process</a:t>
            </a:r>
          </a:p>
        </p:txBody>
      </p:sp>
      <p:sp>
        <p:nvSpPr>
          <p:cNvPr id="45" name="Freeform: Shape 44"/>
          <p:cNvSpPr/>
          <p:nvPr/>
        </p:nvSpPr>
        <p:spPr>
          <a:xfrm>
            <a:off x="7353785" y="2974402"/>
            <a:ext cx="822960" cy="731520"/>
          </a:xfrm>
          <a:custGeom>
            <a:avLst/>
            <a:gdLst>
              <a:gd name="connsiteX0" fmla="*/ 821040 w 1097285"/>
              <a:gd name="connsiteY0" fmla="*/ 277914 h 1097285"/>
              <a:gd name="connsiteX1" fmla="*/ 982927 w 1097285"/>
              <a:gd name="connsiteY1" fmla="*/ 229125 h 1097285"/>
              <a:gd name="connsiteX2" fmla="*/ 1042495 w 1097285"/>
              <a:gd name="connsiteY2" fmla="*/ 332300 h 1097285"/>
              <a:gd name="connsiteX3" fmla="*/ 919299 w 1097285"/>
              <a:gd name="connsiteY3" fmla="*/ 448103 h 1097285"/>
              <a:gd name="connsiteX4" fmla="*/ 919299 w 1097285"/>
              <a:gd name="connsiteY4" fmla="*/ 649182 h 1097285"/>
              <a:gd name="connsiteX5" fmla="*/ 1042495 w 1097285"/>
              <a:gd name="connsiteY5" fmla="*/ 764985 h 1097285"/>
              <a:gd name="connsiteX6" fmla="*/ 982927 w 1097285"/>
              <a:gd name="connsiteY6" fmla="*/ 868160 h 1097285"/>
              <a:gd name="connsiteX7" fmla="*/ 821040 w 1097285"/>
              <a:gd name="connsiteY7" fmla="*/ 819371 h 1097285"/>
              <a:gd name="connsiteX8" fmla="*/ 646901 w 1097285"/>
              <a:gd name="connsiteY8" fmla="*/ 919910 h 1097285"/>
              <a:gd name="connsiteX9" fmla="*/ 608211 w 1097285"/>
              <a:gd name="connsiteY9" fmla="*/ 1084503 h 1097285"/>
              <a:gd name="connsiteX10" fmla="*/ 489074 w 1097285"/>
              <a:gd name="connsiteY10" fmla="*/ 1084503 h 1097285"/>
              <a:gd name="connsiteX11" fmla="*/ 450384 w 1097285"/>
              <a:gd name="connsiteY11" fmla="*/ 919910 h 1097285"/>
              <a:gd name="connsiteX12" fmla="*/ 276245 w 1097285"/>
              <a:gd name="connsiteY12" fmla="*/ 819371 h 1097285"/>
              <a:gd name="connsiteX13" fmla="*/ 114358 w 1097285"/>
              <a:gd name="connsiteY13" fmla="*/ 868160 h 1097285"/>
              <a:gd name="connsiteX14" fmla="*/ 54790 w 1097285"/>
              <a:gd name="connsiteY14" fmla="*/ 764985 h 1097285"/>
              <a:gd name="connsiteX15" fmla="*/ 177986 w 1097285"/>
              <a:gd name="connsiteY15" fmla="*/ 649182 h 1097285"/>
              <a:gd name="connsiteX16" fmla="*/ 177986 w 1097285"/>
              <a:gd name="connsiteY16" fmla="*/ 448103 h 1097285"/>
              <a:gd name="connsiteX17" fmla="*/ 54790 w 1097285"/>
              <a:gd name="connsiteY17" fmla="*/ 332300 h 1097285"/>
              <a:gd name="connsiteX18" fmla="*/ 114358 w 1097285"/>
              <a:gd name="connsiteY18" fmla="*/ 229125 h 1097285"/>
              <a:gd name="connsiteX19" fmla="*/ 276245 w 1097285"/>
              <a:gd name="connsiteY19" fmla="*/ 277914 h 1097285"/>
              <a:gd name="connsiteX20" fmla="*/ 450384 w 1097285"/>
              <a:gd name="connsiteY20" fmla="*/ 177375 h 1097285"/>
              <a:gd name="connsiteX21" fmla="*/ 489074 w 1097285"/>
              <a:gd name="connsiteY21" fmla="*/ 12782 h 1097285"/>
              <a:gd name="connsiteX22" fmla="*/ 608211 w 1097285"/>
              <a:gd name="connsiteY22" fmla="*/ 12782 h 1097285"/>
              <a:gd name="connsiteX23" fmla="*/ 646901 w 1097285"/>
              <a:gd name="connsiteY23" fmla="*/ 177375 h 1097285"/>
              <a:gd name="connsiteX24" fmla="*/ 821040 w 1097285"/>
              <a:gd name="connsiteY24" fmla="*/ 277914 h 10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7285" h="1097285">
                <a:moveTo>
                  <a:pt x="821040" y="277914"/>
                </a:moveTo>
                <a:lnTo>
                  <a:pt x="982927" y="229125"/>
                </a:lnTo>
                <a:lnTo>
                  <a:pt x="1042495" y="332300"/>
                </a:lnTo>
                <a:lnTo>
                  <a:pt x="919299" y="448103"/>
                </a:lnTo>
                <a:cubicBezTo>
                  <a:pt x="937157" y="513940"/>
                  <a:pt x="937157" y="583345"/>
                  <a:pt x="919299" y="649182"/>
                </a:cubicBezTo>
                <a:lnTo>
                  <a:pt x="1042495" y="764985"/>
                </a:lnTo>
                <a:lnTo>
                  <a:pt x="982927" y="868160"/>
                </a:lnTo>
                <a:lnTo>
                  <a:pt x="821040" y="819371"/>
                </a:lnTo>
                <a:cubicBezTo>
                  <a:pt x="772953" y="867755"/>
                  <a:pt x="712846" y="902457"/>
                  <a:pt x="646901" y="919910"/>
                </a:cubicBezTo>
                <a:lnTo>
                  <a:pt x="608211" y="1084503"/>
                </a:lnTo>
                <a:lnTo>
                  <a:pt x="489074" y="1084503"/>
                </a:lnTo>
                <a:lnTo>
                  <a:pt x="450384" y="919910"/>
                </a:lnTo>
                <a:cubicBezTo>
                  <a:pt x="384439" y="902457"/>
                  <a:pt x="324332" y="867754"/>
                  <a:pt x="276245" y="819371"/>
                </a:cubicBezTo>
                <a:lnTo>
                  <a:pt x="114358" y="868160"/>
                </a:lnTo>
                <a:lnTo>
                  <a:pt x="54790" y="764985"/>
                </a:lnTo>
                <a:lnTo>
                  <a:pt x="177986" y="649182"/>
                </a:lnTo>
                <a:cubicBezTo>
                  <a:pt x="160128" y="583345"/>
                  <a:pt x="160128" y="513940"/>
                  <a:pt x="177986" y="448103"/>
                </a:cubicBezTo>
                <a:lnTo>
                  <a:pt x="54790" y="332300"/>
                </a:lnTo>
                <a:lnTo>
                  <a:pt x="114358" y="229125"/>
                </a:lnTo>
                <a:lnTo>
                  <a:pt x="276245" y="277914"/>
                </a:lnTo>
                <a:cubicBezTo>
                  <a:pt x="324332" y="229530"/>
                  <a:pt x="384439" y="194828"/>
                  <a:pt x="450384" y="177375"/>
                </a:cubicBezTo>
                <a:lnTo>
                  <a:pt x="489074" y="12782"/>
                </a:lnTo>
                <a:lnTo>
                  <a:pt x="608211" y="12782"/>
                </a:lnTo>
                <a:lnTo>
                  <a:pt x="646901" y="177375"/>
                </a:lnTo>
                <a:cubicBezTo>
                  <a:pt x="712846" y="194828"/>
                  <a:pt x="772953" y="229531"/>
                  <a:pt x="821040" y="27791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15" tIns="291884" rIns="290215" bIns="291884" numCol="1" spcCol="1270" anchor="ctr" anchorCtr="0">
            <a:noAutofit/>
          </a:bodyPr>
          <a:lstStyle/>
          <a:p>
            <a:pPr marL="0" marR="0" lvl="0" indent="0" algn="ctr" defTabSz="4889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ETL</a:t>
            </a:r>
          </a:p>
        </p:txBody>
      </p:sp>
      <p:sp>
        <p:nvSpPr>
          <p:cNvPr id="46" name="Arrow: Circular 45"/>
          <p:cNvSpPr/>
          <p:nvPr/>
        </p:nvSpPr>
        <p:spPr>
          <a:xfrm>
            <a:off x="6818413" y="1453563"/>
            <a:ext cx="1255411" cy="2506540"/>
          </a:xfrm>
          <a:prstGeom prst="circularArrow">
            <a:avLst>
              <a:gd name="adj1" fmla="val 4878"/>
              <a:gd name="adj2" fmla="val 312630"/>
              <a:gd name="adj3" fmla="val 3157302"/>
              <a:gd name="adj4" fmla="val 15201512"/>
              <a:gd name="adj5" fmla="val 5691"/>
            </a:avLst>
          </a:prstGeom>
          <a:solidFill>
            <a:schemeClr val="bg2">
              <a:alpha val="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7" name="Arrow: Circular 46"/>
          <p:cNvSpPr/>
          <p:nvPr/>
        </p:nvSpPr>
        <p:spPr>
          <a:xfrm flipV="1">
            <a:off x="7139508" y="3992813"/>
            <a:ext cx="1852664" cy="455479"/>
          </a:xfrm>
          <a:prstGeom prst="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1">
              <a:tint val="60000"/>
              <a:hueOff val="0"/>
              <a:satOff val="0"/>
              <a:lumOff val="0"/>
              <a:alpha val="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Cylinder 6"/>
          <p:cNvSpPr/>
          <p:nvPr/>
        </p:nvSpPr>
        <p:spPr bwMode="auto">
          <a:xfrm>
            <a:off x="9736419" y="2464527"/>
            <a:ext cx="1772778" cy="1280160"/>
          </a:xfrm>
          <a:prstGeom prst="can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rPr>
              <a:t>Data Warehouse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5305048" y="1359643"/>
            <a:ext cx="22508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Data source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0622808" y="3778101"/>
            <a:ext cx="11641" cy="66803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9" name="TextBox 18"/>
          <p:cNvSpPr txBox="1"/>
          <p:nvPr/>
        </p:nvSpPr>
        <p:spPr bwMode="auto">
          <a:xfrm>
            <a:off x="9192203" y="4415486"/>
            <a:ext cx="882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OLAP analysis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10114046" y="4384642"/>
            <a:ext cx="11155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Reporting</a:t>
            </a:r>
          </a:p>
        </p:txBody>
      </p:sp>
      <p:cxnSp>
        <p:nvCxnSpPr>
          <p:cNvPr id="25" name="Connector: Elbow 24"/>
          <p:cNvCxnSpPr/>
          <p:nvPr/>
        </p:nvCxnSpPr>
        <p:spPr bwMode="auto">
          <a:xfrm rot="5400000">
            <a:off x="9590524" y="3890587"/>
            <a:ext cx="669420" cy="37762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0" name="Connector: Elbow 39"/>
          <p:cNvCxnSpPr/>
          <p:nvPr/>
        </p:nvCxnSpPr>
        <p:spPr bwMode="auto">
          <a:xfrm rot="16200000" flipH="1">
            <a:off x="10964884" y="3892193"/>
            <a:ext cx="746485" cy="36139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42" name="TextBox 41"/>
          <p:cNvSpPr txBox="1"/>
          <p:nvPr/>
        </p:nvSpPr>
        <p:spPr bwMode="auto">
          <a:xfrm>
            <a:off x="11037883" y="4415486"/>
            <a:ext cx="731931" cy="432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Data Mining</a:t>
            </a:r>
          </a:p>
        </p:txBody>
      </p:sp>
      <p:sp>
        <p:nvSpPr>
          <p:cNvPr id="90" name="Arrow: Bent-Up 89"/>
          <p:cNvSpPr/>
          <p:nvPr/>
        </p:nvSpPr>
        <p:spPr bwMode="auto">
          <a:xfrm>
            <a:off x="6764419" y="4383299"/>
            <a:ext cx="1464305" cy="373366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grpSp>
        <p:nvGrpSpPr>
          <p:cNvPr id="116" name="Group 115"/>
          <p:cNvGrpSpPr/>
          <p:nvPr/>
        </p:nvGrpSpPr>
        <p:grpSpPr>
          <a:xfrm>
            <a:off x="5050515" y="1919245"/>
            <a:ext cx="1694868" cy="3119717"/>
            <a:chOff x="5050515" y="1919245"/>
            <a:chExt cx="1694868" cy="3119717"/>
          </a:xfrm>
        </p:grpSpPr>
        <p:sp>
          <p:nvSpPr>
            <p:cNvPr id="62" name="Cylinder 61"/>
            <p:cNvSpPr/>
            <p:nvPr/>
          </p:nvSpPr>
          <p:spPr bwMode="auto">
            <a:xfrm>
              <a:off x="5050515" y="1919245"/>
              <a:ext cx="1694868" cy="3119717"/>
            </a:xfrm>
            <a:prstGeom prst="can">
              <a:avLst/>
            </a:prstGeom>
            <a:solidFill>
              <a:srgbClr val="24D997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9" name="Flowchart: Multidocument 28"/>
            <p:cNvSpPr/>
            <p:nvPr/>
          </p:nvSpPr>
          <p:spPr bwMode="auto">
            <a:xfrm>
              <a:off x="5251421" y="4286560"/>
              <a:ext cx="1277511" cy="577751"/>
            </a:xfrm>
            <a:prstGeom prst="flowChartMultidocumen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charset="0"/>
                </a:rPr>
                <a:t>Changed Data</a:t>
              </a:r>
            </a:p>
          </p:txBody>
        </p:sp>
        <p:sp>
          <p:nvSpPr>
            <p:cNvPr id="8" name="Flowchart: Multidocument 7"/>
            <p:cNvSpPr/>
            <p:nvPr/>
          </p:nvSpPr>
          <p:spPr bwMode="auto">
            <a:xfrm>
              <a:off x="5302367" y="2494485"/>
              <a:ext cx="1208812" cy="654784"/>
            </a:xfrm>
            <a:prstGeom prst="flowChartMultidocument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4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Source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4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 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ables</a:t>
              </a:r>
              <a:endPara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TextBox 62"/>
            <p:cNvSpPr txBox="1"/>
            <p:nvPr/>
          </p:nvSpPr>
          <p:spPr bwMode="auto">
            <a:xfrm>
              <a:off x="5579030" y="2027216"/>
              <a:ext cx="8072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OLTP</a:t>
              </a:r>
            </a:p>
          </p:txBody>
        </p:sp>
        <p:cxnSp>
          <p:nvCxnSpPr>
            <p:cNvPr id="74" name="Straight Arrow Connector 73"/>
            <p:cNvCxnSpPr/>
            <p:nvPr/>
          </p:nvCxnSpPr>
          <p:spPr bwMode="auto">
            <a:xfrm>
              <a:off x="5838624" y="2334993"/>
              <a:ext cx="0" cy="18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5" name="Freeform: Shape 94"/>
            <p:cNvSpPr/>
            <p:nvPr/>
          </p:nvSpPr>
          <p:spPr>
            <a:xfrm>
              <a:off x="5314512" y="3282181"/>
              <a:ext cx="1007285" cy="884656"/>
            </a:xfrm>
            <a:custGeom>
              <a:avLst/>
              <a:gdLst>
                <a:gd name="connsiteX0" fmla="*/ 821040 w 1097285"/>
                <a:gd name="connsiteY0" fmla="*/ 277914 h 1097285"/>
                <a:gd name="connsiteX1" fmla="*/ 982927 w 1097285"/>
                <a:gd name="connsiteY1" fmla="*/ 229125 h 1097285"/>
                <a:gd name="connsiteX2" fmla="*/ 1042495 w 1097285"/>
                <a:gd name="connsiteY2" fmla="*/ 332300 h 1097285"/>
                <a:gd name="connsiteX3" fmla="*/ 919299 w 1097285"/>
                <a:gd name="connsiteY3" fmla="*/ 448103 h 1097285"/>
                <a:gd name="connsiteX4" fmla="*/ 919299 w 1097285"/>
                <a:gd name="connsiteY4" fmla="*/ 649182 h 1097285"/>
                <a:gd name="connsiteX5" fmla="*/ 1042495 w 1097285"/>
                <a:gd name="connsiteY5" fmla="*/ 764985 h 1097285"/>
                <a:gd name="connsiteX6" fmla="*/ 982927 w 1097285"/>
                <a:gd name="connsiteY6" fmla="*/ 868160 h 1097285"/>
                <a:gd name="connsiteX7" fmla="*/ 821040 w 1097285"/>
                <a:gd name="connsiteY7" fmla="*/ 819371 h 1097285"/>
                <a:gd name="connsiteX8" fmla="*/ 646901 w 1097285"/>
                <a:gd name="connsiteY8" fmla="*/ 919910 h 1097285"/>
                <a:gd name="connsiteX9" fmla="*/ 608211 w 1097285"/>
                <a:gd name="connsiteY9" fmla="*/ 1084503 h 1097285"/>
                <a:gd name="connsiteX10" fmla="*/ 489074 w 1097285"/>
                <a:gd name="connsiteY10" fmla="*/ 1084503 h 1097285"/>
                <a:gd name="connsiteX11" fmla="*/ 450384 w 1097285"/>
                <a:gd name="connsiteY11" fmla="*/ 919910 h 1097285"/>
                <a:gd name="connsiteX12" fmla="*/ 276245 w 1097285"/>
                <a:gd name="connsiteY12" fmla="*/ 819371 h 1097285"/>
                <a:gd name="connsiteX13" fmla="*/ 114358 w 1097285"/>
                <a:gd name="connsiteY13" fmla="*/ 868160 h 1097285"/>
                <a:gd name="connsiteX14" fmla="*/ 54790 w 1097285"/>
                <a:gd name="connsiteY14" fmla="*/ 764985 h 1097285"/>
                <a:gd name="connsiteX15" fmla="*/ 177986 w 1097285"/>
                <a:gd name="connsiteY15" fmla="*/ 649182 h 1097285"/>
                <a:gd name="connsiteX16" fmla="*/ 177986 w 1097285"/>
                <a:gd name="connsiteY16" fmla="*/ 448103 h 1097285"/>
                <a:gd name="connsiteX17" fmla="*/ 54790 w 1097285"/>
                <a:gd name="connsiteY17" fmla="*/ 332300 h 1097285"/>
                <a:gd name="connsiteX18" fmla="*/ 114358 w 1097285"/>
                <a:gd name="connsiteY18" fmla="*/ 229125 h 1097285"/>
                <a:gd name="connsiteX19" fmla="*/ 276245 w 1097285"/>
                <a:gd name="connsiteY19" fmla="*/ 277914 h 1097285"/>
                <a:gd name="connsiteX20" fmla="*/ 450384 w 1097285"/>
                <a:gd name="connsiteY20" fmla="*/ 177375 h 1097285"/>
                <a:gd name="connsiteX21" fmla="*/ 489074 w 1097285"/>
                <a:gd name="connsiteY21" fmla="*/ 12782 h 1097285"/>
                <a:gd name="connsiteX22" fmla="*/ 608211 w 1097285"/>
                <a:gd name="connsiteY22" fmla="*/ 12782 h 1097285"/>
                <a:gd name="connsiteX23" fmla="*/ 646901 w 1097285"/>
                <a:gd name="connsiteY23" fmla="*/ 177375 h 1097285"/>
                <a:gd name="connsiteX24" fmla="*/ 821040 w 1097285"/>
                <a:gd name="connsiteY24" fmla="*/ 277914 h 109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97285" h="1097285">
                  <a:moveTo>
                    <a:pt x="821040" y="277914"/>
                  </a:moveTo>
                  <a:lnTo>
                    <a:pt x="982927" y="229125"/>
                  </a:lnTo>
                  <a:lnTo>
                    <a:pt x="1042495" y="332300"/>
                  </a:lnTo>
                  <a:lnTo>
                    <a:pt x="919299" y="448103"/>
                  </a:lnTo>
                  <a:cubicBezTo>
                    <a:pt x="937157" y="513940"/>
                    <a:pt x="937157" y="583345"/>
                    <a:pt x="919299" y="649182"/>
                  </a:cubicBezTo>
                  <a:lnTo>
                    <a:pt x="1042495" y="764985"/>
                  </a:lnTo>
                  <a:lnTo>
                    <a:pt x="982927" y="868160"/>
                  </a:lnTo>
                  <a:lnTo>
                    <a:pt x="821040" y="819371"/>
                  </a:lnTo>
                  <a:cubicBezTo>
                    <a:pt x="772953" y="867755"/>
                    <a:pt x="712846" y="902457"/>
                    <a:pt x="646901" y="919910"/>
                  </a:cubicBezTo>
                  <a:lnTo>
                    <a:pt x="608211" y="1084503"/>
                  </a:lnTo>
                  <a:lnTo>
                    <a:pt x="489074" y="1084503"/>
                  </a:lnTo>
                  <a:lnTo>
                    <a:pt x="450384" y="919910"/>
                  </a:lnTo>
                  <a:cubicBezTo>
                    <a:pt x="384439" y="902457"/>
                    <a:pt x="324332" y="867754"/>
                    <a:pt x="276245" y="819371"/>
                  </a:cubicBezTo>
                  <a:lnTo>
                    <a:pt x="114358" y="868160"/>
                  </a:lnTo>
                  <a:lnTo>
                    <a:pt x="54790" y="764985"/>
                  </a:lnTo>
                  <a:lnTo>
                    <a:pt x="177986" y="649182"/>
                  </a:lnTo>
                  <a:cubicBezTo>
                    <a:pt x="160128" y="583345"/>
                    <a:pt x="160128" y="513940"/>
                    <a:pt x="177986" y="448103"/>
                  </a:cubicBezTo>
                  <a:lnTo>
                    <a:pt x="54790" y="332300"/>
                  </a:lnTo>
                  <a:lnTo>
                    <a:pt x="114358" y="229125"/>
                  </a:lnTo>
                  <a:lnTo>
                    <a:pt x="276245" y="277914"/>
                  </a:lnTo>
                  <a:cubicBezTo>
                    <a:pt x="324332" y="229530"/>
                    <a:pt x="384439" y="194828"/>
                    <a:pt x="450384" y="177375"/>
                  </a:cubicBezTo>
                  <a:lnTo>
                    <a:pt x="489074" y="12782"/>
                  </a:lnTo>
                  <a:lnTo>
                    <a:pt x="608211" y="12782"/>
                  </a:lnTo>
                  <a:lnTo>
                    <a:pt x="646901" y="177375"/>
                  </a:lnTo>
                  <a:cubicBezTo>
                    <a:pt x="712846" y="194828"/>
                    <a:pt x="772953" y="229531"/>
                    <a:pt x="821040" y="27791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0215" tIns="291884" rIns="290215" bIns="291884" numCol="1" spcCol="1270" anchor="ctr" anchorCtr="0">
              <a:noAutofit/>
            </a:bodyPr>
            <a:lstStyle/>
            <a:p>
              <a:pPr marL="0" marR="0" lvl="0" indent="0" algn="ctr" defTabSz="4889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Capture process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cxnSp>
          <p:nvCxnSpPr>
            <p:cNvPr id="102" name="Straight Arrow Connector 101"/>
            <p:cNvCxnSpPr/>
            <p:nvPr/>
          </p:nvCxnSpPr>
          <p:spPr bwMode="auto">
            <a:xfrm rot="21540000" flipH="1">
              <a:off x="5818154" y="3104695"/>
              <a:ext cx="0" cy="18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7" name="Straight Arrow Connector 106"/>
            <p:cNvCxnSpPr/>
            <p:nvPr/>
          </p:nvCxnSpPr>
          <p:spPr bwMode="auto">
            <a:xfrm rot="1560000">
              <a:off x="5780636" y="4158034"/>
              <a:ext cx="87447" cy="18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" name="Arrow: Right 1"/>
          <p:cNvSpPr/>
          <p:nvPr/>
        </p:nvSpPr>
        <p:spPr bwMode="auto">
          <a:xfrm>
            <a:off x="9088237" y="2974401"/>
            <a:ext cx="640080" cy="27432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557959" y="1200151"/>
            <a:ext cx="389704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Change Data Capture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Acquisition of modified data from OLTP sources from tables of interest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Data changes may be stored in logs or relational tables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Optional ETL (Extract, Transform, Load) tool can transform captured data further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Capture Process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Trigger based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Transaction log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Delta file</a:t>
            </a:r>
          </a:p>
        </p:txBody>
      </p:sp>
    </p:spTree>
    <p:extLst>
      <p:ext uri="{BB962C8B-B14F-4D97-AF65-F5344CB8AC3E}">
        <p14:creationId xmlns:p14="http://schemas.microsoft.com/office/powerpoint/2010/main" val="402747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OpenEdge</a:t>
            </a:r>
            <a:r>
              <a:rPr lang="en-US" dirty="0">
                <a:solidFill>
                  <a:schemeClr val="tx1"/>
                </a:solidFill>
              </a:rPr>
              <a:t> Change Data Capture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Trigger-based capture</a:t>
            </a:r>
          </a:p>
          <a:p>
            <a:r>
              <a:rPr lang="en-US" dirty="0"/>
              <a:t>Capture policies</a:t>
            </a:r>
          </a:p>
          <a:p>
            <a:r>
              <a:rPr lang="en-US" dirty="0"/>
              <a:t>Change Tracking and Change Data Capture</a:t>
            </a:r>
          </a:p>
          <a:p>
            <a:r>
              <a:rPr lang="en-US" dirty="0"/>
              <a:t>ETL languages – SQL and ABL</a:t>
            </a:r>
          </a:p>
          <a:p>
            <a:r>
              <a:rPr lang="en-US" dirty="0"/>
              <a:t>Requires feature enablement</a:t>
            </a:r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262641" y="1583104"/>
            <a:ext cx="1694868" cy="3119717"/>
            <a:chOff x="5050515" y="1919245"/>
            <a:chExt cx="1694868" cy="3119717"/>
          </a:xfrm>
        </p:grpSpPr>
        <p:sp>
          <p:nvSpPr>
            <p:cNvPr id="8" name="Cylinder 7"/>
            <p:cNvSpPr/>
            <p:nvPr/>
          </p:nvSpPr>
          <p:spPr bwMode="auto">
            <a:xfrm>
              <a:off x="5050515" y="1919245"/>
              <a:ext cx="1694868" cy="3119717"/>
            </a:xfrm>
            <a:prstGeom prst="can">
              <a:avLst/>
            </a:prstGeom>
            <a:solidFill>
              <a:srgbClr val="24D997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" name="Flowchart: Multidocument 8"/>
            <p:cNvSpPr/>
            <p:nvPr/>
          </p:nvSpPr>
          <p:spPr bwMode="auto">
            <a:xfrm>
              <a:off x="5251421" y="4286560"/>
              <a:ext cx="1277511" cy="577751"/>
            </a:xfrm>
            <a:prstGeom prst="flowChartMultidocumen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charset="0"/>
                </a:rPr>
                <a:t>Change Tables</a:t>
              </a:r>
            </a:p>
          </p:txBody>
        </p:sp>
        <p:sp>
          <p:nvSpPr>
            <p:cNvPr id="10" name="Flowchart: Multidocument 9"/>
            <p:cNvSpPr/>
            <p:nvPr/>
          </p:nvSpPr>
          <p:spPr bwMode="auto">
            <a:xfrm>
              <a:off x="5302367" y="2494485"/>
              <a:ext cx="1208812" cy="654784"/>
            </a:xfrm>
            <a:prstGeom prst="flowChartMultidocument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4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Source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4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 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ables</a:t>
              </a:r>
              <a:endPara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5579030" y="2027216"/>
              <a:ext cx="8072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OLTP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>
              <a:off x="5838624" y="2334993"/>
              <a:ext cx="0" cy="18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Freeform: Shape 12"/>
            <p:cNvSpPr/>
            <p:nvPr/>
          </p:nvSpPr>
          <p:spPr>
            <a:xfrm>
              <a:off x="5314512" y="3282181"/>
              <a:ext cx="1007285" cy="884656"/>
            </a:xfrm>
            <a:custGeom>
              <a:avLst/>
              <a:gdLst>
                <a:gd name="connsiteX0" fmla="*/ 821040 w 1097285"/>
                <a:gd name="connsiteY0" fmla="*/ 277914 h 1097285"/>
                <a:gd name="connsiteX1" fmla="*/ 982927 w 1097285"/>
                <a:gd name="connsiteY1" fmla="*/ 229125 h 1097285"/>
                <a:gd name="connsiteX2" fmla="*/ 1042495 w 1097285"/>
                <a:gd name="connsiteY2" fmla="*/ 332300 h 1097285"/>
                <a:gd name="connsiteX3" fmla="*/ 919299 w 1097285"/>
                <a:gd name="connsiteY3" fmla="*/ 448103 h 1097285"/>
                <a:gd name="connsiteX4" fmla="*/ 919299 w 1097285"/>
                <a:gd name="connsiteY4" fmla="*/ 649182 h 1097285"/>
                <a:gd name="connsiteX5" fmla="*/ 1042495 w 1097285"/>
                <a:gd name="connsiteY5" fmla="*/ 764985 h 1097285"/>
                <a:gd name="connsiteX6" fmla="*/ 982927 w 1097285"/>
                <a:gd name="connsiteY6" fmla="*/ 868160 h 1097285"/>
                <a:gd name="connsiteX7" fmla="*/ 821040 w 1097285"/>
                <a:gd name="connsiteY7" fmla="*/ 819371 h 1097285"/>
                <a:gd name="connsiteX8" fmla="*/ 646901 w 1097285"/>
                <a:gd name="connsiteY8" fmla="*/ 919910 h 1097285"/>
                <a:gd name="connsiteX9" fmla="*/ 608211 w 1097285"/>
                <a:gd name="connsiteY9" fmla="*/ 1084503 h 1097285"/>
                <a:gd name="connsiteX10" fmla="*/ 489074 w 1097285"/>
                <a:gd name="connsiteY10" fmla="*/ 1084503 h 1097285"/>
                <a:gd name="connsiteX11" fmla="*/ 450384 w 1097285"/>
                <a:gd name="connsiteY11" fmla="*/ 919910 h 1097285"/>
                <a:gd name="connsiteX12" fmla="*/ 276245 w 1097285"/>
                <a:gd name="connsiteY12" fmla="*/ 819371 h 1097285"/>
                <a:gd name="connsiteX13" fmla="*/ 114358 w 1097285"/>
                <a:gd name="connsiteY13" fmla="*/ 868160 h 1097285"/>
                <a:gd name="connsiteX14" fmla="*/ 54790 w 1097285"/>
                <a:gd name="connsiteY14" fmla="*/ 764985 h 1097285"/>
                <a:gd name="connsiteX15" fmla="*/ 177986 w 1097285"/>
                <a:gd name="connsiteY15" fmla="*/ 649182 h 1097285"/>
                <a:gd name="connsiteX16" fmla="*/ 177986 w 1097285"/>
                <a:gd name="connsiteY16" fmla="*/ 448103 h 1097285"/>
                <a:gd name="connsiteX17" fmla="*/ 54790 w 1097285"/>
                <a:gd name="connsiteY17" fmla="*/ 332300 h 1097285"/>
                <a:gd name="connsiteX18" fmla="*/ 114358 w 1097285"/>
                <a:gd name="connsiteY18" fmla="*/ 229125 h 1097285"/>
                <a:gd name="connsiteX19" fmla="*/ 276245 w 1097285"/>
                <a:gd name="connsiteY19" fmla="*/ 277914 h 1097285"/>
                <a:gd name="connsiteX20" fmla="*/ 450384 w 1097285"/>
                <a:gd name="connsiteY20" fmla="*/ 177375 h 1097285"/>
                <a:gd name="connsiteX21" fmla="*/ 489074 w 1097285"/>
                <a:gd name="connsiteY21" fmla="*/ 12782 h 1097285"/>
                <a:gd name="connsiteX22" fmla="*/ 608211 w 1097285"/>
                <a:gd name="connsiteY22" fmla="*/ 12782 h 1097285"/>
                <a:gd name="connsiteX23" fmla="*/ 646901 w 1097285"/>
                <a:gd name="connsiteY23" fmla="*/ 177375 h 1097285"/>
                <a:gd name="connsiteX24" fmla="*/ 821040 w 1097285"/>
                <a:gd name="connsiteY24" fmla="*/ 277914 h 109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97285" h="1097285">
                  <a:moveTo>
                    <a:pt x="821040" y="277914"/>
                  </a:moveTo>
                  <a:lnTo>
                    <a:pt x="982927" y="229125"/>
                  </a:lnTo>
                  <a:lnTo>
                    <a:pt x="1042495" y="332300"/>
                  </a:lnTo>
                  <a:lnTo>
                    <a:pt x="919299" y="448103"/>
                  </a:lnTo>
                  <a:cubicBezTo>
                    <a:pt x="937157" y="513940"/>
                    <a:pt x="937157" y="583345"/>
                    <a:pt x="919299" y="649182"/>
                  </a:cubicBezTo>
                  <a:lnTo>
                    <a:pt x="1042495" y="764985"/>
                  </a:lnTo>
                  <a:lnTo>
                    <a:pt x="982927" y="868160"/>
                  </a:lnTo>
                  <a:lnTo>
                    <a:pt x="821040" y="819371"/>
                  </a:lnTo>
                  <a:cubicBezTo>
                    <a:pt x="772953" y="867755"/>
                    <a:pt x="712846" y="902457"/>
                    <a:pt x="646901" y="919910"/>
                  </a:cubicBezTo>
                  <a:lnTo>
                    <a:pt x="608211" y="1084503"/>
                  </a:lnTo>
                  <a:lnTo>
                    <a:pt x="489074" y="1084503"/>
                  </a:lnTo>
                  <a:lnTo>
                    <a:pt x="450384" y="919910"/>
                  </a:lnTo>
                  <a:cubicBezTo>
                    <a:pt x="384439" y="902457"/>
                    <a:pt x="324332" y="867754"/>
                    <a:pt x="276245" y="819371"/>
                  </a:cubicBezTo>
                  <a:lnTo>
                    <a:pt x="114358" y="868160"/>
                  </a:lnTo>
                  <a:lnTo>
                    <a:pt x="54790" y="764985"/>
                  </a:lnTo>
                  <a:lnTo>
                    <a:pt x="177986" y="649182"/>
                  </a:lnTo>
                  <a:cubicBezTo>
                    <a:pt x="160128" y="583345"/>
                    <a:pt x="160128" y="513940"/>
                    <a:pt x="177986" y="448103"/>
                  </a:cubicBezTo>
                  <a:lnTo>
                    <a:pt x="54790" y="332300"/>
                  </a:lnTo>
                  <a:lnTo>
                    <a:pt x="114358" y="229125"/>
                  </a:lnTo>
                  <a:lnTo>
                    <a:pt x="276245" y="277914"/>
                  </a:lnTo>
                  <a:cubicBezTo>
                    <a:pt x="324332" y="229530"/>
                    <a:pt x="384439" y="194828"/>
                    <a:pt x="450384" y="177375"/>
                  </a:cubicBezTo>
                  <a:lnTo>
                    <a:pt x="489074" y="12782"/>
                  </a:lnTo>
                  <a:lnTo>
                    <a:pt x="608211" y="12782"/>
                  </a:lnTo>
                  <a:lnTo>
                    <a:pt x="646901" y="177375"/>
                  </a:lnTo>
                  <a:cubicBezTo>
                    <a:pt x="712846" y="194828"/>
                    <a:pt x="772953" y="229531"/>
                    <a:pt x="821040" y="27791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0215" tIns="291884" rIns="290215" bIns="291884" numCol="1" spcCol="1270" anchor="ctr" anchorCtr="0">
              <a:noAutofit/>
            </a:bodyPr>
            <a:lstStyle/>
            <a:p>
              <a:pPr marL="0" marR="0" lvl="0" indent="0" algn="ctr" defTabSz="4889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CDC Database  triggers</a:t>
              </a:r>
              <a:endPara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H="1">
              <a:off x="5818154" y="3104607"/>
              <a:ext cx="10077" cy="18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rot="1260000">
              <a:off x="5780636" y="4158034"/>
              <a:ext cx="87447" cy="18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8" name="Straight Arrow Connector 17"/>
          <p:cNvCxnSpPr>
            <a:stCxn id="20" idx="2"/>
            <a:endCxn id="10" idx="1"/>
          </p:cNvCxnSpPr>
          <p:nvPr/>
        </p:nvCxnSpPr>
        <p:spPr bwMode="auto">
          <a:xfrm>
            <a:off x="7838463" y="2485736"/>
            <a:ext cx="67603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/>
          <p:cNvSpPr txBox="1"/>
          <p:nvPr/>
        </p:nvSpPr>
        <p:spPr bwMode="auto">
          <a:xfrm>
            <a:off x="7441897" y="2085626"/>
            <a:ext cx="7931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Record operation</a:t>
            </a:r>
          </a:p>
        </p:txBody>
      </p:sp>
    </p:spTree>
    <p:extLst>
      <p:ext uri="{BB962C8B-B14F-4D97-AF65-F5344CB8AC3E}">
        <p14:creationId xmlns:p14="http://schemas.microsoft.com/office/powerpoint/2010/main" val="425983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OpenEdge</a:t>
            </a:r>
            <a:r>
              <a:rPr lang="en-US" dirty="0">
                <a:solidFill>
                  <a:schemeClr val="tx1"/>
                </a:solidFill>
              </a:rPr>
              <a:t> Change Data Capture - Overview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/>
          </p:nvPr>
        </p:nvGraphicFramePr>
        <p:xfrm>
          <a:off x="4011394" y="921008"/>
          <a:ext cx="3307773" cy="741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773">
                  <a:extLst>
                    <a:ext uri="{9D8B030D-6E8A-4147-A177-3AD203B41FA5}">
                      <a16:colId xmlns:a16="http://schemas.microsoft.com/office/drawing/2014/main" val="2021509824"/>
                    </a:ext>
                  </a:extLst>
                </a:gridCol>
              </a:tblGrid>
              <a:tr h="242879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Source Table (Customer)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07826"/>
                  </a:ext>
                </a:extLst>
              </a:tr>
              <a:tr h="3758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dirty="0">
                          <a:solidFill>
                            <a:schemeClr val="tx1"/>
                          </a:solidFill>
                        </a:rPr>
                        <a:t>                     User</a:t>
                      </a:r>
                      <a:r>
                        <a:rPr lang="en-US" sz="1400" u="non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</a:rPr>
                        <a:t>Data</a:t>
                      </a:r>
                      <a:endParaRPr lang="en-US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824405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>
            <p:extLst/>
          </p:nvPr>
        </p:nvGraphicFramePr>
        <p:xfrm>
          <a:off x="3881407" y="3495784"/>
          <a:ext cx="2983299" cy="757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3299">
                  <a:extLst>
                    <a:ext uri="{9D8B030D-6E8A-4147-A177-3AD203B41FA5}">
                      <a16:colId xmlns:a16="http://schemas.microsoft.com/office/drawing/2014/main" val="2021509824"/>
                    </a:ext>
                  </a:extLst>
                </a:gridCol>
              </a:tblGrid>
              <a:tr h="37377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Change Tracking Table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07826"/>
                  </a:ext>
                </a:extLst>
              </a:tr>
              <a:tr h="3840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(_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Cdc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-Change-Tracking)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824405"/>
                  </a:ext>
                </a:extLst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/>
          </p:nvPr>
        </p:nvGraphicFramePr>
        <p:xfrm>
          <a:off x="7140860" y="3505148"/>
          <a:ext cx="3270672" cy="741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672">
                  <a:extLst>
                    <a:ext uri="{9D8B030D-6E8A-4147-A177-3AD203B41FA5}">
                      <a16:colId xmlns:a16="http://schemas.microsoft.com/office/drawing/2014/main" val="482550505"/>
                    </a:ext>
                  </a:extLst>
                </a:gridCol>
              </a:tblGrid>
              <a:tr h="242879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Change Table – (Customer)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07826"/>
                  </a:ext>
                </a:extLst>
              </a:tr>
              <a:tr h="3758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CDC_Customer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(captured data)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824405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 bwMode="auto">
          <a:xfrm>
            <a:off x="5338370" y="2805792"/>
            <a:ext cx="3647217" cy="369332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rPr>
              <a:t>CDC Internal Database Triggers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8076034" y="1018668"/>
            <a:ext cx="2651760" cy="548640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Record operations: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create, update, delete</a:t>
            </a:r>
          </a:p>
        </p:txBody>
      </p:sp>
      <p:sp>
        <p:nvSpPr>
          <p:cNvPr id="14" name="Down Arrow 13"/>
          <p:cNvSpPr/>
          <p:nvPr/>
        </p:nvSpPr>
        <p:spPr bwMode="auto">
          <a:xfrm>
            <a:off x="6710533" y="1702949"/>
            <a:ext cx="341055" cy="1093298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6" name="Rounded Rectangle 2"/>
          <p:cNvSpPr/>
          <p:nvPr/>
        </p:nvSpPr>
        <p:spPr bwMode="auto">
          <a:xfrm>
            <a:off x="4403597" y="4827020"/>
            <a:ext cx="4969004" cy="4086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Staging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Area -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ETL process</a:t>
            </a:r>
          </a:p>
        </p:txBody>
      </p:sp>
      <p:sp>
        <p:nvSpPr>
          <p:cNvPr id="18" name="Down Arrow 15"/>
          <p:cNvSpPr/>
          <p:nvPr/>
        </p:nvSpPr>
        <p:spPr bwMode="auto">
          <a:xfrm>
            <a:off x="5086783" y="4242901"/>
            <a:ext cx="274320" cy="548640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9" name="Down Arrow 16"/>
          <p:cNvSpPr/>
          <p:nvPr/>
        </p:nvSpPr>
        <p:spPr bwMode="auto">
          <a:xfrm>
            <a:off x="8380588" y="4246752"/>
            <a:ext cx="274320" cy="548640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003958" y="2805792"/>
            <a:ext cx="2688492" cy="369332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CDC Policies Cache  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436462" y="2053092"/>
            <a:ext cx="3823484" cy="338554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_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Cdc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-Table-Policy, _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Cdc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-Field-Policy</a:t>
            </a:r>
          </a:p>
        </p:txBody>
      </p:sp>
      <p:sp>
        <p:nvSpPr>
          <p:cNvPr id="45" name="Down Arrow 12"/>
          <p:cNvSpPr/>
          <p:nvPr/>
        </p:nvSpPr>
        <p:spPr bwMode="auto">
          <a:xfrm>
            <a:off x="2231625" y="2430487"/>
            <a:ext cx="274320" cy="365760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46" name="Arrow: Left 45"/>
          <p:cNvSpPr/>
          <p:nvPr/>
        </p:nvSpPr>
        <p:spPr bwMode="auto">
          <a:xfrm>
            <a:off x="7319167" y="1170946"/>
            <a:ext cx="756867" cy="274320"/>
          </a:xfrm>
          <a:prstGeom prst="left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47" name="Down Arrow 14"/>
          <p:cNvSpPr/>
          <p:nvPr/>
        </p:nvSpPr>
        <p:spPr bwMode="auto">
          <a:xfrm>
            <a:off x="8243428" y="3145072"/>
            <a:ext cx="274320" cy="365760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0" name="Arrow: Down 49"/>
          <p:cNvSpPr/>
          <p:nvPr/>
        </p:nvSpPr>
        <p:spPr bwMode="auto">
          <a:xfrm>
            <a:off x="6750939" y="5267271"/>
            <a:ext cx="274320" cy="457200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1" name="Rounded Rectangle 2"/>
          <p:cNvSpPr/>
          <p:nvPr/>
        </p:nvSpPr>
        <p:spPr bwMode="auto">
          <a:xfrm>
            <a:off x="4396559" y="5756100"/>
            <a:ext cx="4969004" cy="40862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Data Warehouse</a:t>
            </a: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2" name="Rounded Rectangle 11"/>
          <p:cNvSpPr/>
          <p:nvPr/>
        </p:nvSpPr>
        <p:spPr bwMode="auto">
          <a:xfrm>
            <a:off x="247657" y="987719"/>
            <a:ext cx="3401958" cy="519351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Enable CDC on source table</a:t>
            </a:r>
          </a:p>
        </p:txBody>
      </p:sp>
      <p:sp>
        <p:nvSpPr>
          <p:cNvPr id="53" name="Arrow: Right 52"/>
          <p:cNvSpPr/>
          <p:nvPr/>
        </p:nvSpPr>
        <p:spPr bwMode="auto">
          <a:xfrm>
            <a:off x="3663494" y="1179567"/>
            <a:ext cx="365760" cy="203481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7" name="Down Arrow 14"/>
          <p:cNvSpPr/>
          <p:nvPr/>
        </p:nvSpPr>
        <p:spPr bwMode="auto">
          <a:xfrm>
            <a:off x="5824729" y="3139388"/>
            <a:ext cx="274320" cy="365760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" name="Arrow: Down 4"/>
          <p:cNvSpPr/>
          <p:nvPr/>
        </p:nvSpPr>
        <p:spPr bwMode="auto">
          <a:xfrm>
            <a:off x="1860604" y="1507070"/>
            <a:ext cx="182880" cy="546022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" name="Arrow: Left-Right 5"/>
          <p:cNvSpPr/>
          <p:nvPr/>
        </p:nvSpPr>
        <p:spPr bwMode="auto">
          <a:xfrm>
            <a:off x="3692450" y="2868555"/>
            <a:ext cx="1645920" cy="27432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8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  <p:bldP spid="19" grpId="0" animBg="1"/>
      <p:bldP spid="22" grpId="0" animBg="1"/>
      <p:bldP spid="40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52" grpId="0" animBg="1"/>
      <p:bldP spid="53" grpId="0" animBg="1"/>
      <p:bldP spid="27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OpenEdge</a:t>
            </a:r>
            <a:r>
              <a:rPr lang="en-US" dirty="0"/>
              <a:t> Change Data Capture – Schema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tables – user tables that need to be enabled for change data capture</a:t>
            </a:r>
          </a:p>
          <a:p>
            <a:r>
              <a:rPr lang="en-US" dirty="0"/>
              <a:t>Change Data Capture Policy tables – store CDC policies</a:t>
            </a:r>
          </a:p>
          <a:p>
            <a:pPr lvl="1"/>
            <a:r>
              <a:rPr lang="en-US" dirty="0"/>
              <a:t>Change data capture Table Policy table - _</a:t>
            </a:r>
            <a:r>
              <a:rPr lang="en-US" dirty="0" err="1"/>
              <a:t>Cdc</a:t>
            </a:r>
            <a:r>
              <a:rPr lang="en-US" dirty="0"/>
              <a:t>-Table-Policy</a:t>
            </a:r>
          </a:p>
          <a:p>
            <a:pPr lvl="1"/>
            <a:r>
              <a:rPr lang="en-US" dirty="0"/>
              <a:t>Change data capture Field Policy table  - _</a:t>
            </a:r>
            <a:r>
              <a:rPr lang="en-US" dirty="0" err="1"/>
              <a:t>Cdc</a:t>
            </a:r>
            <a:r>
              <a:rPr lang="en-US" dirty="0"/>
              <a:t>-Field-Policy</a:t>
            </a:r>
          </a:p>
          <a:p>
            <a:r>
              <a:rPr lang="en-US" dirty="0"/>
              <a:t>Change Tracking Table - _</a:t>
            </a:r>
            <a:r>
              <a:rPr lang="en-US" dirty="0" err="1"/>
              <a:t>Cdc</a:t>
            </a:r>
            <a:r>
              <a:rPr lang="en-US" dirty="0"/>
              <a:t>-Change-Tracking</a:t>
            </a:r>
          </a:p>
          <a:p>
            <a:pPr marL="285750"/>
            <a:r>
              <a:rPr lang="en-US" dirty="0"/>
              <a:t>Change Table - One change table for each source table</a:t>
            </a:r>
          </a:p>
          <a:p>
            <a:endParaRPr lang="en-US" dirty="0"/>
          </a:p>
        </p:txBody>
      </p:sp>
      <p:sp>
        <p:nvSpPr>
          <p:cNvPr id="4" name="Right Brace 3"/>
          <p:cNvSpPr/>
          <p:nvPr/>
        </p:nvSpPr>
        <p:spPr bwMode="auto">
          <a:xfrm>
            <a:off x="7651261" y="2801450"/>
            <a:ext cx="179753" cy="801442"/>
          </a:xfrm>
          <a:prstGeom prst="rightBrac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831014" y="2907323"/>
            <a:ext cx="339187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Store change tracking information and captured data.</a:t>
            </a:r>
          </a:p>
        </p:txBody>
      </p:sp>
    </p:spTree>
    <p:extLst>
      <p:ext uri="{BB962C8B-B14F-4D97-AF65-F5344CB8AC3E}">
        <p14:creationId xmlns:p14="http://schemas.microsoft.com/office/powerpoint/2010/main" val="2525394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Data Capture –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Policies define what information will be tracked and captured against a source table</a:t>
            </a:r>
          </a:p>
          <a:p>
            <a:r>
              <a:rPr lang="en-US" dirty="0"/>
              <a:t>CDC Policies:</a:t>
            </a:r>
          </a:p>
          <a:p>
            <a:pPr lvl="1"/>
            <a:r>
              <a:rPr lang="en-US" dirty="0"/>
              <a:t>CDC table policies</a:t>
            </a:r>
          </a:p>
          <a:p>
            <a:pPr lvl="1"/>
            <a:r>
              <a:rPr lang="en-US" dirty="0"/>
              <a:t>CDC field policies</a:t>
            </a:r>
          </a:p>
          <a:p>
            <a:r>
              <a:rPr lang="en-US" dirty="0"/>
              <a:t>Policies are created and modified through OpenEdge Management and ABL API</a:t>
            </a:r>
          </a:p>
          <a:p>
            <a:r>
              <a:rPr lang="en-US" dirty="0"/>
              <a:t>Table policies are stored in policy tables</a:t>
            </a:r>
          </a:p>
          <a:p>
            <a:pPr lvl="1"/>
            <a:r>
              <a:rPr lang="en-US" dirty="0"/>
              <a:t>CDC table policy table _</a:t>
            </a:r>
            <a:r>
              <a:rPr lang="en-US" dirty="0" err="1"/>
              <a:t>Cdc</a:t>
            </a:r>
            <a:r>
              <a:rPr lang="en-US" dirty="0"/>
              <a:t>-Table-Policy</a:t>
            </a:r>
          </a:p>
          <a:p>
            <a:pPr lvl="1"/>
            <a:r>
              <a:rPr lang="en-US" dirty="0"/>
              <a:t>CDC field policy table _</a:t>
            </a:r>
            <a:r>
              <a:rPr lang="en-US" dirty="0" err="1"/>
              <a:t>Cdc</a:t>
            </a:r>
            <a:r>
              <a:rPr lang="en-US" dirty="0"/>
              <a:t>-Field-Policy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04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Data Capture Policy table (_</a:t>
            </a:r>
            <a:r>
              <a:rPr lang="en-US" dirty="0" err="1"/>
              <a:t>Cdc</a:t>
            </a:r>
            <a:r>
              <a:rPr lang="en-US" dirty="0"/>
              <a:t>-Table-Policy) and its indexes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813212" y="1197753"/>
          <a:ext cx="10122936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482">
                  <a:extLst>
                    <a:ext uri="{9D8B030D-6E8A-4147-A177-3AD203B41FA5}">
                      <a16:colId xmlns:a16="http://schemas.microsoft.com/office/drawing/2014/main" val="2847613676"/>
                    </a:ext>
                  </a:extLst>
                </a:gridCol>
                <a:gridCol w="1639579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  <a:gridCol w="1912843">
                  <a:extLst>
                    <a:ext uri="{9D8B030D-6E8A-4147-A177-3AD203B41FA5}">
                      <a16:colId xmlns:a16="http://schemas.microsoft.com/office/drawing/2014/main" val="1520145707"/>
                    </a:ext>
                  </a:extLst>
                </a:gridCol>
                <a:gridCol w="1502946">
                  <a:extLst>
                    <a:ext uri="{9D8B030D-6E8A-4147-A177-3AD203B41FA5}">
                      <a16:colId xmlns:a16="http://schemas.microsoft.com/office/drawing/2014/main" val="1959222579"/>
                    </a:ext>
                  </a:extLst>
                </a:gridCol>
                <a:gridCol w="1440842">
                  <a:extLst>
                    <a:ext uri="{9D8B030D-6E8A-4147-A177-3AD203B41FA5}">
                      <a16:colId xmlns:a16="http://schemas.microsoft.com/office/drawing/2014/main" val="3048496751"/>
                    </a:ext>
                  </a:extLst>
                </a:gridCol>
                <a:gridCol w="1761244">
                  <a:extLst>
                    <a:ext uri="{9D8B030D-6E8A-4147-A177-3AD203B41FA5}">
                      <a16:colId xmlns:a16="http://schemas.microsoft.com/office/drawing/2014/main" val="2734329588"/>
                    </a:ext>
                  </a:extLst>
                </a:gridCol>
              </a:tblGrid>
              <a:tr h="343631">
                <a:tc gridSpan="6">
                  <a:txBody>
                    <a:bodyPr/>
                    <a:lstStyle/>
                    <a:p>
                      <a:pPr algn="ctr"/>
                      <a:r>
                        <a:rPr lang="en-US" dirty="0"/>
                        <a:t>_</a:t>
                      </a:r>
                      <a:r>
                        <a:rPr lang="en-US" dirty="0" err="1"/>
                        <a:t>cdc</a:t>
                      </a:r>
                      <a:r>
                        <a:rPr lang="en-US" dirty="0"/>
                        <a:t>-Table-Policy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42953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_Policy-Id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_Policy-Name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_Policy-</a:t>
                      </a:r>
                      <a:r>
                        <a:rPr lang="en-US" sz="1400" dirty="0" err="1"/>
                        <a:t>Desc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_Policy-State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_Policy-Instance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_Source-File-</a:t>
                      </a:r>
                      <a:r>
                        <a:rPr lang="en-US" sz="1400" b="1" dirty="0" err="1"/>
                        <a:t>Recid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  <a:tr h="6013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_Area-</a:t>
                      </a:r>
                      <a:r>
                        <a:rPr lang="en-US" sz="1400" dirty="0" err="1"/>
                        <a:t>Ianum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Area_Index-Ianum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_Change-</a:t>
                      </a:r>
                      <a:r>
                        <a:rPr lang="en-US" sz="1400" b="1" dirty="0" err="1"/>
                        <a:t>Tablename</a:t>
                      </a:r>
                      <a:endParaRPr lang="en-US" sz="1400" b="1" dirty="0"/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ObjectId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_Identifying-Fields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_Level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58514"/>
                  </a:ext>
                </a:extLst>
              </a:tr>
              <a:tr h="4745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_Change-Table-Owner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_Encrypt-Policy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_Last-Modified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First-User-Field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Misc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863994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1085533" y="4041556"/>
          <a:ext cx="307298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2986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 _Policy-Id(</a:t>
                      </a:r>
                      <a:r>
                        <a:rPr lang="en-US" sz="1600" dirty="0" err="1"/>
                        <a:t>Unique,Primary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_Policy-Id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4556960" y="4041556"/>
          <a:ext cx="2377176" cy="640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176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</a:tblGrid>
              <a:tr h="33527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_Policy-Name(Unique)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30480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_Policy-Name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7323848" y="3998349"/>
          <a:ext cx="36123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0472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  <a:gridCol w="1851828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_Policy-Source-</a:t>
                      </a:r>
                      <a:r>
                        <a:rPr lang="en-US" sz="1600" dirty="0" err="1"/>
                        <a:t>recid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_Source-File-</a:t>
                      </a:r>
                      <a:r>
                        <a:rPr lang="en-US" sz="1400" dirty="0" err="1"/>
                        <a:t>Recid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_Policy-Instance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0155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6"/>
            <a:ext cx="10951239" cy="42473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Change Data Capture – Field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397" y="905953"/>
            <a:ext cx="10951238" cy="532787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Change Data Capture Field Policy table (_</a:t>
            </a:r>
            <a:r>
              <a:rPr lang="en-US" dirty="0" err="1"/>
              <a:t>cdc</a:t>
            </a:r>
            <a:r>
              <a:rPr lang="en-US" dirty="0"/>
              <a:t>-Field-Policy) and its indexes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020216" y="1916149"/>
          <a:ext cx="8319626" cy="88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680">
                  <a:extLst>
                    <a:ext uri="{9D8B030D-6E8A-4147-A177-3AD203B41FA5}">
                      <a16:colId xmlns:a16="http://schemas.microsoft.com/office/drawing/2014/main" val="2847613676"/>
                    </a:ext>
                  </a:extLst>
                </a:gridCol>
                <a:gridCol w="2212848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  <a:gridCol w="1865376">
                  <a:extLst>
                    <a:ext uri="{9D8B030D-6E8A-4147-A177-3AD203B41FA5}">
                      <a16:colId xmlns:a16="http://schemas.microsoft.com/office/drawing/2014/main" val="1520145707"/>
                    </a:ext>
                  </a:extLst>
                </a:gridCol>
                <a:gridCol w="1750322">
                  <a:extLst>
                    <a:ext uri="{9D8B030D-6E8A-4147-A177-3AD203B41FA5}">
                      <a16:colId xmlns:a16="http://schemas.microsoft.com/office/drawing/2014/main" val="195922257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048496751"/>
                    </a:ext>
                  </a:extLst>
                </a:gridCol>
              </a:tblGrid>
              <a:tr h="343284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/>
                        <a:t>_</a:t>
                      </a:r>
                      <a:r>
                        <a:rPr lang="en-US" dirty="0" err="1"/>
                        <a:t>cdc</a:t>
                      </a:r>
                      <a:r>
                        <a:rPr lang="en-US" dirty="0"/>
                        <a:t>-Field-Policy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369487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_Policy-Id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_Field-Position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_Identifying-Fields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_Field-</a:t>
                      </a:r>
                      <a:r>
                        <a:rPr lang="en-US" sz="1400" dirty="0" err="1"/>
                        <a:t>Recid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Misc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708754" y="3066553"/>
          <a:ext cx="2782002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014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  <a:gridCol w="1564988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</a:tblGrid>
              <a:tr h="348708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_Policy-Id (</a:t>
                      </a:r>
                      <a:r>
                        <a:rPr lang="en-US" dirty="0" err="1"/>
                        <a:t>Unique,Primary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290590">
                <a:tc>
                  <a:txBody>
                    <a:bodyPr/>
                    <a:lstStyle/>
                    <a:p>
                      <a:r>
                        <a:rPr lang="en-US" sz="1400" dirty="0"/>
                        <a:t>_Policy-Id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_Field-Position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4146632" y="3066553"/>
          <a:ext cx="2871974" cy="1009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373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  <a:gridCol w="1615601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</a:tblGrid>
              <a:tr h="343284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_Identifying-Field (Unique)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369487">
                <a:tc>
                  <a:txBody>
                    <a:bodyPr/>
                    <a:lstStyle/>
                    <a:p>
                      <a:r>
                        <a:rPr lang="en-US" sz="1400" dirty="0"/>
                        <a:t>_Policy-Id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_Identifying-Field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7455216" y="3066553"/>
          <a:ext cx="2871974" cy="1009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373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  <a:gridCol w="1615601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</a:tblGrid>
              <a:tr h="343284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_Field-</a:t>
                      </a:r>
                      <a:r>
                        <a:rPr lang="en-US" dirty="0" err="1"/>
                        <a:t>Recid</a:t>
                      </a:r>
                      <a:r>
                        <a:rPr lang="en-US" dirty="0"/>
                        <a:t> </a:t>
                      </a:r>
                    </a:p>
                    <a:p>
                      <a:pPr algn="ctr"/>
                      <a:r>
                        <a:rPr lang="en-US" dirty="0"/>
                        <a:t>(unique)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369487">
                <a:tc>
                  <a:txBody>
                    <a:bodyPr/>
                    <a:lstStyle/>
                    <a:p>
                      <a:r>
                        <a:rPr lang="en-US" sz="1400" dirty="0"/>
                        <a:t>_Policy-Id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_Field-</a:t>
                      </a:r>
                      <a:r>
                        <a:rPr lang="en-US" sz="1400" dirty="0" err="1"/>
                        <a:t>Recid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438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Policy – Field policy relationship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3967236" y="3415330"/>
            <a:ext cx="1990771" cy="15196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3967237" y="3428969"/>
            <a:ext cx="2066340" cy="20420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967238" y="3428969"/>
            <a:ext cx="2038752" cy="25524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945766" y="3428969"/>
            <a:ext cx="2050025" cy="30771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798385"/>
            <a:ext cx="10951238" cy="557384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079262" y="2257644"/>
          <a:ext cx="7224589" cy="1171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397">
                  <a:extLst>
                    <a:ext uri="{9D8B030D-6E8A-4147-A177-3AD203B41FA5}">
                      <a16:colId xmlns:a16="http://schemas.microsoft.com/office/drawing/2014/main" val="2253766458"/>
                    </a:ext>
                  </a:extLst>
                </a:gridCol>
                <a:gridCol w="1259102">
                  <a:extLst>
                    <a:ext uri="{9D8B030D-6E8A-4147-A177-3AD203B41FA5}">
                      <a16:colId xmlns:a16="http://schemas.microsoft.com/office/drawing/2014/main" val="2069764550"/>
                    </a:ext>
                  </a:extLst>
                </a:gridCol>
                <a:gridCol w="905541">
                  <a:extLst>
                    <a:ext uri="{9D8B030D-6E8A-4147-A177-3AD203B41FA5}">
                      <a16:colId xmlns:a16="http://schemas.microsoft.com/office/drawing/2014/main" val="1174278816"/>
                    </a:ext>
                  </a:extLst>
                </a:gridCol>
                <a:gridCol w="1421330">
                  <a:extLst>
                    <a:ext uri="{9D8B030D-6E8A-4147-A177-3AD203B41FA5}">
                      <a16:colId xmlns:a16="http://schemas.microsoft.com/office/drawing/2014/main" val="3567439088"/>
                    </a:ext>
                  </a:extLst>
                </a:gridCol>
                <a:gridCol w="1658219">
                  <a:extLst>
                    <a:ext uri="{9D8B030D-6E8A-4147-A177-3AD203B41FA5}">
                      <a16:colId xmlns:a16="http://schemas.microsoft.com/office/drawing/2014/main" val="1319185388"/>
                    </a:ext>
                  </a:extLst>
                </a:gridCol>
              </a:tblGrid>
              <a:tr h="328745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Table Policies  - _cdc-Table-Policy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757211"/>
                  </a:ext>
                </a:extLst>
              </a:tr>
              <a:tr h="508061">
                <a:tc>
                  <a:txBody>
                    <a:bodyPr/>
                    <a:lstStyle/>
                    <a:p>
                      <a:r>
                        <a:rPr lang="en-US" sz="1400" dirty="0"/>
                        <a:t>_Policy-Id</a:t>
                      </a:r>
                    </a:p>
                  </a:txBody>
                  <a:tcPr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_Policy-State</a:t>
                      </a:r>
                    </a:p>
                  </a:txBody>
                  <a:tcPr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_Level</a:t>
                      </a:r>
                    </a:p>
                  </a:txBody>
                  <a:tcPr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</a:t>
                      </a:r>
                      <a:r>
                        <a:rPr lang="en-US" sz="1400" dirty="0" err="1"/>
                        <a:t>Tablename</a:t>
                      </a:r>
                      <a:endParaRPr lang="en-US" sz="1400" dirty="0"/>
                    </a:p>
                  </a:txBody>
                  <a:tcPr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_Identifying-Fields</a:t>
                      </a:r>
                    </a:p>
                  </a:txBody>
                  <a:tcPr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63085"/>
                  </a:ext>
                </a:extLst>
              </a:tr>
              <a:tr h="318491">
                <a:tc>
                  <a:txBody>
                    <a:bodyPr/>
                    <a:lstStyle/>
                    <a:p>
                      <a:r>
                        <a:rPr lang="en-US" sz="1400" dirty="0"/>
                        <a:t>uMzutjNmIrUlFObr2B</a:t>
                      </a:r>
                    </a:p>
                  </a:txBody>
                  <a:tcPr>
                    <a:solidFill>
                      <a:srgbClr val="E7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E7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E7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CDC_customer</a:t>
                      </a:r>
                      <a:endParaRPr lang="en-US" sz="1400" dirty="0"/>
                    </a:p>
                  </a:txBody>
                  <a:tcPr>
                    <a:solidFill>
                      <a:srgbClr val="E7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E7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85776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033578" y="3595815"/>
          <a:ext cx="3581069" cy="3075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5">
                  <a:extLst>
                    <a:ext uri="{9D8B030D-6E8A-4147-A177-3AD203B41FA5}">
                      <a16:colId xmlns:a16="http://schemas.microsoft.com/office/drawing/2014/main" val="2253766458"/>
                    </a:ext>
                  </a:extLst>
                </a:gridCol>
                <a:gridCol w="1697404">
                  <a:extLst>
                    <a:ext uri="{9D8B030D-6E8A-4147-A177-3AD203B41FA5}">
                      <a16:colId xmlns:a16="http://schemas.microsoft.com/office/drawing/2014/main" val="2069764550"/>
                    </a:ext>
                  </a:extLst>
                </a:gridCol>
              </a:tblGrid>
              <a:tr h="47778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Field Policies  - _cdc-Field-Policy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90755"/>
                  </a:ext>
                </a:extLst>
              </a:tr>
              <a:tr h="525166">
                <a:tc>
                  <a:txBody>
                    <a:bodyPr/>
                    <a:lstStyle/>
                    <a:p>
                      <a:r>
                        <a:rPr lang="en-US" sz="1400" dirty="0"/>
                        <a:t>_Policy-Id</a:t>
                      </a:r>
                    </a:p>
                  </a:txBody>
                  <a:tcPr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_Field-Position</a:t>
                      </a:r>
                    </a:p>
                  </a:txBody>
                  <a:tcPr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63085"/>
                  </a:ext>
                </a:extLst>
              </a:tr>
              <a:tr h="4777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uMzutjNmIrUlFObr2B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rgbClr val="F0FF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 </a:t>
                      </a:r>
                    </a:p>
                  </a:txBody>
                  <a:tcPr>
                    <a:solidFill>
                      <a:srgbClr val="F0FF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034460"/>
                  </a:ext>
                </a:extLst>
              </a:tr>
              <a:tr h="477781">
                <a:tc>
                  <a:txBody>
                    <a:bodyPr/>
                    <a:lstStyle/>
                    <a:p>
                      <a:r>
                        <a:rPr lang="en-US" sz="1400" dirty="0"/>
                        <a:t>uMzutjNmIrUlFObr2B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35150"/>
                  </a:ext>
                </a:extLst>
              </a:tr>
              <a:tr h="4777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uMzutjNmIrUlFObr2B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rgbClr val="E7F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>
                    <a:solidFill>
                      <a:srgbClr val="E7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456908"/>
                  </a:ext>
                </a:extLst>
              </a:tr>
              <a:tr h="4777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uMzutjNmIrUlFObr2B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84079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2434828" y="873409"/>
          <a:ext cx="8377435" cy="1082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5377">
                  <a:extLst>
                    <a:ext uri="{9D8B030D-6E8A-4147-A177-3AD203B41FA5}">
                      <a16:colId xmlns:a16="http://schemas.microsoft.com/office/drawing/2014/main" val="3163208931"/>
                    </a:ext>
                  </a:extLst>
                </a:gridCol>
                <a:gridCol w="939993">
                  <a:extLst>
                    <a:ext uri="{9D8B030D-6E8A-4147-A177-3AD203B41FA5}">
                      <a16:colId xmlns:a16="http://schemas.microsoft.com/office/drawing/2014/main" val="2287163944"/>
                    </a:ext>
                  </a:extLst>
                </a:gridCol>
                <a:gridCol w="1048811">
                  <a:extLst>
                    <a:ext uri="{9D8B030D-6E8A-4147-A177-3AD203B41FA5}">
                      <a16:colId xmlns:a16="http://schemas.microsoft.com/office/drawing/2014/main" val="2360776859"/>
                    </a:ext>
                  </a:extLst>
                </a:gridCol>
                <a:gridCol w="1307277">
                  <a:extLst>
                    <a:ext uri="{9D8B030D-6E8A-4147-A177-3AD203B41FA5}">
                      <a16:colId xmlns:a16="http://schemas.microsoft.com/office/drawing/2014/main" val="3587678616"/>
                    </a:ext>
                  </a:extLst>
                </a:gridCol>
                <a:gridCol w="712889">
                  <a:extLst>
                    <a:ext uri="{9D8B030D-6E8A-4147-A177-3AD203B41FA5}">
                      <a16:colId xmlns:a16="http://schemas.microsoft.com/office/drawing/2014/main" val="233368062"/>
                    </a:ext>
                  </a:extLst>
                </a:gridCol>
                <a:gridCol w="865833">
                  <a:extLst>
                    <a:ext uri="{9D8B030D-6E8A-4147-A177-3AD203B41FA5}">
                      <a16:colId xmlns:a16="http://schemas.microsoft.com/office/drawing/2014/main" val="1619146399"/>
                    </a:ext>
                  </a:extLst>
                </a:gridCol>
                <a:gridCol w="1273289">
                  <a:extLst>
                    <a:ext uri="{9D8B030D-6E8A-4147-A177-3AD203B41FA5}">
                      <a16:colId xmlns:a16="http://schemas.microsoft.com/office/drawing/2014/main" val="1457490702"/>
                    </a:ext>
                  </a:extLst>
                </a:gridCol>
                <a:gridCol w="1013966">
                  <a:extLst>
                    <a:ext uri="{9D8B030D-6E8A-4147-A177-3AD203B41FA5}">
                      <a16:colId xmlns:a16="http://schemas.microsoft.com/office/drawing/2014/main" val="1205973006"/>
                    </a:ext>
                  </a:extLst>
                </a:gridCol>
              </a:tblGrid>
              <a:tr h="358451">
                <a:tc gridSpan="8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Customer (Source Table)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052387"/>
                  </a:ext>
                </a:extLst>
              </a:tr>
              <a:tr h="358451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886560"/>
                  </a:ext>
                </a:extLst>
              </a:tr>
              <a:tr h="358451"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CustNum</a:t>
                      </a:r>
                      <a:endParaRPr lang="en-US" sz="14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Name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Address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Address2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City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State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Country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Phone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1869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703385" y="1310400"/>
            <a:ext cx="15005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Field position #</a:t>
            </a:r>
          </a:p>
        </p:txBody>
      </p:sp>
    </p:spTree>
    <p:extLst>
      <p:ext uri="{BB962C8B-B14F-4D97-AF65-F5344CB8AC3E}">
        <p14:creationId xmlns:p14="http://schemas.microsoft.com/office/powerpoint/2010/main" val="3835687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/>
              <a:t>Change Data Capture Tracking Table - _</a:t>
            </a:r>
            <a:r>
              <a:rPr lang="en-US" dirty="0" err="1"/>
              <a:t>cdc</a:t>
            </a:r>
            <a:r>
              <a:rPr lang="en-US" dirty="0"/>
              <a:t>-Change-Tracking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998801"/>
            <a:ext cx="10951238" cy="483832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Change Tracking Table and its indexes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249185"/>
              </p:ext>
            </p:extLst>
          </p:nvPr>
        </p:nvGraphicFramePr>
        <p:xfrm>
          <a:off x="703400" y="1731796"/>
          <a:ext cx="9841888" cy="1445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690">
                  <a:extLst>
                    <a:ext uri="{9D8B030D-6E8A-4147-A177-3AD203B41FA5}">
                      <a16:colId xmlns:a16="http://schemas.microsoft.com/office/drawing/2014/main" val="2847613676"/>
                    </a:ext>
                  </a:extLst>
                </a:gridCol>
                <a:gridCol w="1594059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  <a:gridCol w="1859736">
                  <a:extLst>
                    <a:ext uri="{9D8B030D-6E8A-4147-A177-3AD203B41FA5}">
                      <a16:colId xmlns:a16="http://schemas.microsoft.com/office/drawing/2014/main" val="1520145707"/>
                    </a:ext>
                  </a:extLst>
                </a:gridCol>
                <a:gridCol w="1461219">
                  <a:extLst>
                    <a:ext uri="{9D8B030D-6E8A-4147-A177-3AD203B41FA5}">
                      <a16:colId xmlns:a16="http://schemas.microsoft.com/office/drawing/2014/main" val="1959222579"/>
                    </a:ext>
                  </a:extLst>
                </a:gridCol>
                <a:gridCol w="1400839">
                  <a:extLst>
                    <a:ext uri="{9D8B030D-6E8A-4147-A177-3AD203B41FA5}">
                      <a16:colId xmlns:a16="http://schemas.microsoft.com/office/drawing/2014/main" val="3048496751"/>
                    </a:ext>
                  </a:extLst>
                </a:gridCol>
                <a:gridCol w="1712345">
                  <a:extLst>
                    <a:ext uri="{9D8B030D-6E8A-4147-A177-3AD203B41FA5}">
                      <a16:colId xmlns:a16="http://schemas.microsoft.com/office/drawing/2014/main" val="2734329588"/>
                    </a:ext>
                  </a:extLst>
                </a:gridCol>
              </a:tblGrid>
              <a:tr h="325688">
                <a:tc gridSpan="6">
                  <a:txBody>
                    <a:bodyPr/>
                    <a:lstStyle/>
                    <a:p>
                      <a:pPr algn="ctr"/>
                      <a:r>
                        <a:rPr lang="en-US" dirty="0"/>
                        <a:t>_</a:t>
                      </a:r>
                      <a:r>
                        <a:rPr lang="en-US" dirty="0" err="1"/>
                        <a:t>cdc</a:t>
                      </a:r>
                      <a:r>
                        <a:rPr lang="en-US" dirty="0"/>
                        <a:t>-Change-Tracking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40711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_Policy-Id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_Tran-Id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_Time-Stamp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_Change-Sequence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_Operation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_Change-Field-Map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  <a:tr h="5615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Recid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_Source-Table -Number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Partition-Id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_Tenant-Id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_Version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_</a:t>
                      </a:r>
                      <a:r>
                        <a:rPr lang="en-US" sz="1400" b="0" dirty="0" err="1"/>
                        <a:t>Misc</a:t>
                      </a:r>
                      <a:endParaRPr 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58514"/>
                  </a:ext>
                </a:extLst>
              </a:tr>
            </a:tbl>
          </a:graphicData>
        </a:graphic>
      </p:graphicFrame>
      <p:graphicFrame>
        <p:nvGraphicFramePr>
          <p:cNvPr id="123" name="Table 122"/>
          <p:cNvGraphicFramePr>
            <a:graphicFrameLocks noGrp="1"/>
          </p:cNvGraphicFramePr>
          <p:nvPr>
            <p:extLst/>
          </p:nvPr>
        </p:nvGraphicFramePr>
        <p:xfrm>
          <a:off x="698635" y="3611513"/>
          <a:ext cx="3314598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5460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  <a:gridCol w="1899138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</a:tblGrid>
              <a:tr h="69172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_Sequence-Id</a:t>
                      </a:r>
                    </a:p>
                    <a:p>
                      <a:pPr algn="ctr"/>
                      <a:r>
                        <a:rPr lang="en-US" sz="1600" dirty="0"/>
                        <a:t> (</a:t>
                      </a:r>
                      <a:r>
                        <a:rPr lang="en-US" sz="1600" dirty="0" err="1"/>
                        <a:t>Unique,Primary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61891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_Source-Table-Number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_Change-Sequence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  <p:graphicFrame>
        <p:nvGraphicFramePr>
          <p:cNvPr id="124" name="Table 123"/>
          <p:cNvGraphicFramePr>
            <a:graphicFrameLocks noGrp="1"/>
          </p:cNvGraphicFramePr>
          <p:nvPr>
            <p:extLst/>
          </p:nvPr>
        </p:nvGraphicFramePr>
        <p:xfrm>
          <a:off x="7422039" y="3652155"/>
          <a:ext cx="4527640" cy="1305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923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  <a:gridCol w="1187939">
                  <a:extLst>
                    <a:ext uri="{9D8B030D-6E8A-4147-A177-3AD203B41FA5}">
                      <a16:colId xmlns:a16="http://schemas.microsoft.com/office/drawing/2014/main" val="254118967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  <a:gridCol w="1041978">
                  <a:extLst>
                    <a:ext uri="{9D8B030D-6E8A-4147-A177-3AD203B41FA5}">
                      <a16:colId xmlns:a16="http://schemas.microsoft.com/office/drawing/2014/main" val="1752680101"/>
                    </a:ext>
                  </a:extLst>
                </a:gridCol>
              </a:tblGrid>
              <a:tr h="579561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_Part-Rec-Id</a:t>
                      </a:r>
                    </a:p>
                    <a:p>
                      <a:pPr algn="ctr"/>
                      <a:r>
                        <a:rPr lang="en-US" sz="1600" dirty="0"/>
                        <a:t> (Unique)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725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_Source-Table-Number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_Partition-Id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Recid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_Change-Sequence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  <p:graphicFrame>
        <p:nvGraphicFramePr>
          <p:cNvPr id="125" name="Table 124"/>
          <p:cNvGraphicFramePr>
            <a:graphicFrameLocks noGrp="1"/>
          </p:cNvGraphicFramePr>
          <p:nvPr>
            <p:extLst/>
          </p:nvPr>
        </p:nvGraphicFramePr>
        <p:xfrm>
          <a:off x="4153909" y="3611513"/>
          <a:ext cx="3086976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175">
                  <a:extLst>
                    <a:ext uri="{9D8B030D-6E8A-4147-A177-3AD203B41FA5}">
                      <a16:colId xmlns:a16="http://schemas.microsoft.com/office/drawing/2014/main" val="1862133697"/>
                    </a:ext>
                  </a:extLst>
                </a:gridCol>
                <a:gridCol w="958931">
                  <a:extLst>
                    <a:ext uri="{9D8B030D-6E8A-4147-A177-3AD203B41FA5}">
                      <a16:colId xmlns:a16="http://schemas.microsoft.com/office/drawing/2014/main" val="1314604280"/>
                    </a:ext>
                  </a:extLst>
                </a:gridCol>
                <a:gridCol w="1202870">
                  <a:extLst>
                    <a:ext uri="{9D8B030D-6E8A-4147-A177-3AD203B41FA5}">
                      <a16:colId xmlns:a16="http://schemas.microsoft.com/office/drawing/2014/main" val="1312534272"/>
                    </a:ext>
                  </a:extLst>
                </a:gridCol>
              </a:tblGrid>
              <a:tr h="56200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_Time-Stamp-Sequence</a:t>
                      </a:r>
                    </a:p>
                    <a:p>
                      <a:pPr algn="ctr"/>
                      <a:r>
                        <a:rPr lang="en-US" sz="1600" dirty="0"/>
                        <a:t> (Non-Unique)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22056"/>
                  </a:ext>
                </a:extLst>
              </a:tr>
              <a:tr h="709900">
                <a:tc>
                  <a:txBody>
                    <a:bodyPr/>
                    <a:lstStyle/>
                    <a:p>
                      <a:r>
                        <a:rPr lang="en-US" sz="1400" dirty="0"/>
                        <a:t>_Source-Table-Number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_Time-Stamp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_Change-Sequence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57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674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303675"/>
              </p:ext>
            </p:extLst>
          </p:nvPr>
        </p:nvGraphicFramePr>
        <p:xfrm>
          <a:off x="2094524" y="925774"/>
          <a:ext cx="9776449" cy="3398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9476">
                  <a:extLst>
                    <a:ext uri="{9D8B030D-6E8A-4147-A177-3AD203B41FA5}">
                      <a16:colId xmlns:a16="http://schemas.microsoft.com/office/drawing/2014/main" val="2253766458"/>
                    </a:ext>
                  </a:extLst>
                </a:gridCol>
                <a:gridCol w="960747">
                  <a:extLst>
                    <a:ext uri="{9D8B030D-6E8A-4147-A177-3AD203B41FA5}">
                      <a16:colId xmlns:a16="http://schemas.microsoft.com/office/drawing/2014/main" val="2069764550"/>
                    </a:ext>
                  </a:extLst>
                </a:gridCol>
                <a:gridCol w="1289114">
                  <a:extLst>
                    <a:ext uri="{9D8B030D-6E8A-4147-A177-3AD203B41FA5}">
                      <a16:colId xmlns:a16="http://schemas.microsoft.com/office/drawing/2014/main" val="1174278816"/>
                    </a:ext>
                  </a:extLst>
                </a:gridCol>
                <a:gridCol w="1234831">
                  <a:extLst>
                    <a:ext uri="{9D8B030D-6E8A-4147-A177-3AD203B41FA5}">
                      <a16:colId xmlns:a16="http://schemas.microsoft.com/office/drawing/2014/main" val="356743908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1918538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905980926"/>
                    </a:ext>
                  </a:extLst>
                </a:gridCol>
                <a:gridCol w="1477481">
                  <a:extLst>
                    <a:ext uri="{9D8B030D-6E8A-4147-A177-3AD203B41FA5}">
                      <a16:colId xmlns:a16="http://schemas.microsoft.com/office/drawing/2014/main" val="3177594626"/>
                    </a:ext>
                  </a:extLst>
                </a:gridCol>
              </a:tblGrid>
              <a:tr h="382705">
                <a:tc gridSpan="7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_</a:t>
                      </a:r>
                      <a:r>
                        <a:rPr lang="en-US" sz="1600" dirty="0" err="1"/>
                        <a:t>Cdc</a:t>
                      </a:r>
                      <a:r>
                        <a:rPr lang="en-US" sz="1600" dirty="0"/>
                        <a:t>-Change-Tracking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757211"/>
                  </a:ext>
                </a:extLst>
              </a:tr>
              <a:tr h="834994">
                <a:tc>
                  <a:txBody>
                    <a:bodyPr/>
                    <a:lstStyle/>
                    <a:p>
                      <a:r>
                        <a:rPr lang="en-US" sz="1400" dirty="0"/>
                        <a:t>_Policy-Id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_Tran-Id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_Time-Stamp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_Operation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_Change-Sequence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_Change-Field-Map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_Source-Table-Number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63085"/>
                  </a:ext>
                </a:extLst>
              </a:tr>
              <a:tr h="363542">
                <a:tc>
                  <a:txBody>
                    <a:bodyPr/>
                    <a:lstStyle/>
                    <a:p>
                      <a:r>
                        <a:rPr lang="en-US" sz="1400" dirty="0"/>
                        <a:t>uMzutjNmIrUlFObr2B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345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05/20/2017</a:t>
                      </a:r>
                      <a:r>
                        <a:rPr lang="en-US" sz="1400" baseline="0" dirty="0"/>
                        <a:t> </a:t>
                      </a:r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857763"/>
                  </a:ext>
                </a:extLst>
              </a:tr>
              <a:tr h="363542">
                <a:tc>
                  <a:txBody>
                    <a:bodyPr/>
                    <a:lstStyle/>
                    <a:p>
                      <a:r>
                        <a:rPr lang="en-US" sz="1400" dirty="0"/>
                        <a:t>uMzutjNmIrUlFObr2B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346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05/20/2017</a:t>
                      </a:r>
                      <a:r>
                        <a:rPr lang="en-US" sz="1400" baseline="0" dirty="0"/>
                        <a:t> </a:t>
                      </a:r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345240"/>
                  </a:ext>
                </a:extLst>
              </a:tr>
              <a:tr h="363542">
                <a:tc>
                  <a:txBody>
                    <a:bodyPr/>
                    <a:lstStyle/>
                    <a:p>
                      <a:r>
                        <a:rPr lang="en-US" sz="1400" dirty="0"/>
                        <a:t>uMzutjNmIrUlFObr2B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367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05/20/2017</a:t>
                      </a:r>
                      <a:r>
                        <a:rPr lang="en-US" sz="1400" baseline="0" dirty="0"/>
                        <a:t> </a:t>
                      </a:r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1010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607106"/>
                  </a:ext>
                </a:extLst>
              </a:tr>
              <a:tr h="363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jhgNUluMzTYbrmIr6U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511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05/25/2017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jhgNUluMzTYbrmIr6U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624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06/06/2017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jhgNUluMzTYbrmIr6U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629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08/26/2017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Data Capture Tracking Table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798385"/>
            <a:ext cx="10951238" cy="557384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103120" y="2148840"/>
            <a:ext cx="9875520" cy="36576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083032" y="2505880"/>
            <a:ext cx="9875520" cy="36576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2031099" y="2869024"/>
            <a:ext cx="9900109" cy="36576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rot="120000" flipV="1">
            <a:off x="948080" y="2258058"/>
            <a:ext cx="327919" cy="13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923173" y="2661936"/>
            <a:ext cx="345829" cy="980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-2400000">
            <a:off x="1780422" y="2569744"/>
            <a:ext cx="297627" cy="2421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Rectangle 5"/>
          <p:cNvSpPr/>
          <p:nvPr/>
        </p:nvSpPr>
        <p:spPr bwMode="auto">
          <a:xfrm rot="16200000">
            <a:off x="749807" y="2579464"/>
            <a:ext cx="1554479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rPr>
              <a:t>Customer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753491" y="2023301"/>
            <a:ext cx="60979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Create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671212" y="2930424"/>
            <a:ext cx="67560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Update</a:t>
            </a:r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1758982" y="2385002"/>
            <a:ext cx="360636" cy="333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1785091" y="3041650"/>
            <a:ext cx="304059" cy="41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rot="60000" flipV="1">
            <a:off x="923217" y="3164506"/>
            <a:ext cx="358032" cy="81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2" name="Rectangle 31"/>
          <p:cNvSpPr/>
          <p:nvPr/>
        </p:nvSpPr>
        <p:spPr bwMode="auto">
          <a:xfrm>
            <a:off x="1306601" y="3716923"/>
            <a:ext cx="4572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rPr>
              <a:t>Order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664710" y="2431104"/>
            <a:ext cx="68489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Delete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6805889" y="2176041"/>
            <a:ext cx="248853" cy="303221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802040" y="2548347"/>
            <a:ext cx="248853" cy="303221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803977" y="2909078"/>
            <a:ext cx="228590" cy="301752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7915701" y="2166966"/>
            <a:ext cx="481170" cy="100584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9144000" y="2882081"/>
            <a:ext cx="822960" cy="32004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071560" y="3231226"/>
            <a:ext cx="10021331" cy="109728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74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1" grpId="0" animBg="1"/>
      <p:bldP spid="13" grpId="0"/>
      <p:bldP spid="28" grpId="0"/>
      <p:bldP spid="32" grpId="0" animBg="1"/>
      <p:bldP spid="38" grpId="0"/>
      <p:bldP spid="9" grpId="0" animBg="1"/>
      <p:bldP spid="9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Data capture – change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945662"/>
            <a:ext cx="10951238" cy="5426565"/>
          </a:xfrm>
        </p:spPr>
        <p:txBody>
          <a:bodyPr/>
          <a:lstStyle/>
          <a:p>
            <a:r>
              <a:rPr lang="en-US" dirty="0"/>
              <a:t>Change table is created when a source table is enabled for CDC (define a policy)</a:t>
            </a:r>
          </a:p>
          <a:p>
            <a:r>
              <a:rPr lang="en-US" dirty="0"/>
              <a:t>One Change table for each source table that stores subset of source table data</a:t>
            </a:r>
          </a:p>
          <a:p>
            <a:r>
              <a:rPr lang="en-US" dirty="0"/>
              <a:t>No change table for CDC policy level 0</a:t>
            </a:r>
          </a:p>
          <a:p>
            <a:r>
              <a:rPr lang="en-US" dirty="0"/>
              <a:t>One record is inserted for each Create, Delete operation. Two records for update operation if policy level is maximum (3)</a:t>
            </a:r>
          </a:p>
          <a:p>
            <a:r>
              <a:rPr lang="en-US" dirty="0"/>
              <a:t>Change Tables metadata columns and user columns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42308" y="3780267"/>
          <a:ext cx="9995878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595">
                  <a:extLst>
                    <a:ext uri="{9D8B030D-6E8A-4147-A177-3AD203B41FA5}">
                      <a16:colId xmlns:a16="http://schemas.microsoft.com/office/drawing/2014/main" val="783660264"/>
                    </a:ext>
                  </a:extLst>
                </a:gridCol>
                <a:gridCol w="1336711">
                  <a:extLst>
                    <a:ext uri="{9D8B030D-6E8A-4147-A177-3AD203B41FA5}">
                      <a16:colId xmlns:a16="http://schemas.microsoft.com/office/drawing/2014/main" val="2216096883"/>
                    </a:ext>
                  </a:extLst>
                </a:gridCol>
                <a:gridCol w="983000">
                  <a:extLst>
                    <a:ext uri="{9D8B030D-6E8A-4147-A177-3AD203B41FA5}">
                      <a16:colId xmlns:a16="http://schemas.microsoft.com/office/drawing/2014/main" val="96145482"/>
                    </a:ext>
                  </a:extLst>
                </a:gridCol>
                <a:gridCol w="1383323">
                  <a:extLst>
                    <a:ext uri="{9D8B030D-6E8A-4147-A177-3AD203B41FA5}">
                      <a16:colId xmlns:a16="http://schemas.microsoft.com/office/drawing/2014/main" val="2351215303"/>
                    </a:ext>
                  </a:extLst>
                </a:gridCol>
                <a:gridCol w="1242647">
                  <a:extLst>
                    <a:ext uri="{9D8B030D-6E8A-4147-A177-3AD203B41FA5}">
                      <a16:colId xmlns:a16="http://schemas.microsoft.com/office/drawing/2014/main" val="1429443949"/>
                    </a:ext>
                  </a:extLst>
                </a:gridCol>
                <a:gridCol w="1125415">
                  <a:extLst>
                    <a:ext uri="{9D8B030D-6E8A-4147-A177-3AD203B41FA5}">
                      <a16:colId xmlns:a16="http://schemas.microsoft.com/office/drawing/2014/main" val="2958981260"/>
                    </a:ext>
                  </a:extLst>
                </a:gridCol>
                <a:gridCol w="818881">
                  <a:extLst>
                    <a:ext uri="{9D8B030D-6E8A-4147-A177-3AD203B41FA5}">
                      <a16:colId xmlns:a16="http://schemas.microsoft.com/office/drawing/2014/main" val="1473432492"/>
                    </a:ext>
                  </a:extLst>
                </a:gridCol>
                <a:gridCol w="1110652">
                  <a:extLst>
                    <a:ext uri="{9D8B030D-6E8A-4147-A177-3AD203B41FA5}">
                      <a16:colId xmlns:a16="http://schemas.microsoft.com/office/drawing/2014/main" val="3602531700"/>
                    </a:ext>
                  </a:extLst>
                </a:gridCol>
                <a:gridCol w="1110654">
                  <a:extLst>
                    <a:ext uri="{9D8B030D-6E8A-4147-A177-3AD203B41FA5}">
                      <a16:colId xmlns:a16="http://schemas.microsoft.com/office/drawing/2014/main" val="2827920353"/>
                    </a:ext>
                  </a:extLst>
                </a:gridCol>
              </a:tblGrid>
              <a:tr h="370840">
                <a:tc gridSpan="9">
                  <a:txBody>
                    <a:bodyPr/>
                    <a:lstStyle/>
                    <a:p>
                      <a:r>
                        <a:rPr lang="en-US" dirty="0"/>
                        <a:t>Change Table – </a:t>
                      </a:r>
                      <a:r>
                        <a:rPr lang="en-US" dirty="0" err="1"/>
                        <a:t>CDC_customer</a:t>
                      </a:r>
                      <a:endParaRPr lang="en-US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0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Tran_id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_Time-Stamp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_Change-Sequence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_Continuation-Position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ArrayIndex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_Fragment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Capture</a:t>
                      </a:r>
                      <a:r>
                        <a:rPr lang="en-US" sz="1400" baseline="0" dirty="0"/>
                        <a:t> Col1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Capture</a:t>
                      </a:r>
                    </a:p>
                    <a:p>
                      <a:r>
                        <a:rPr lang="en-US" sz="1400" dirty="0"/>
                        <a:t>Col2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Capture</a:t>
                      </a:r>
                    </a:p>
                    <a:p>
                      <a:r>
                        <a:rPr lang="en-US" sz="1400" dirty="0"/>
                        <a:t>Col3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38583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111539" y="4940489"/>
            <a:ext cx="9457416" cy="365761"/>
            <a:chOff x="993294" y="5715282"/>
            <a:chExt cx="9457416" cy="365761"/>
          </a:xfrm>
        </p:grpSpPr>
        <p:sp>
          <p:nvSpPr>
            <p:cNvPr id="5" name="Left Brace 4"/>
            <p:cNvSpPr/>
            <p:nvPr/>
          </p:nvSpPr>
          <p:spPr bwMode="auto">
            <a:xfrm rot="16200000">
              <a:off x="4010814" y="2697763"/>
              <a:ext cx="365760" cy="6400800"/>
            </a:xfrm>
            <a:prstGeom prst="leftBrace">
              <a:avLst/>
            </a:prstGeom>
            <a:noFill/>
            <a:ln w="6667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6" name="Left Brace 5"/>
            <p:cNvSpPr/>
            <p:nvPr/>
          </p:nvSpPr>
          <p:spPr bwMode="auto">
            <a:xfrm rot="16200000">
              <a:off x="9033390" y="4663722"/>
              <a:ext cx="365760" cy="2468880"/>
            </a:xfrm>
            <a:prstGeom prst="leftBrace">
              <a:avLst/>
            </a:prstGeom>
            <a:noFill/>
            <a:ln w="53975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 bwMode="auto">
          <a:xfrm>
            <a:off x="2417224" y="5346639"/>
            <a:ext cx="37894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Meta-data columns</a:t>
            </a:r>
          </a:p>
        </p:txBody>
      </p:sp>
      <p:sp>
        <p:nvSpPr>
          <p:cNvPr id="9" name="TextBox 8"/>
          <p:cNvSpPr txBox="1"/>
          <p:nvPr/>
        </p:nvSpPr>
        <p:spPr bwMode="auto">
          <a:xfrm flipH="1">
            <a:off x="7668837" y="5306250"/>
            <a:ext cx="38403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Captured User-defined columns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2610339" y="3780267"/>
            <a:ext cx="1774092" cy="393148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263" y="156347"/>
            <a:ext cx="10951239" cy="424732"/>
          </a:xfrm>
        </p:spPr>
        <p:txBody>
          <a:bodyPr/>
          <a:lstStyle/>
          <a:p>
            <a:r>
              <a:rPr lang="en-US" b="1" dirty="0"/>
              <a:t>Change Data Capture – Change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798385"/>
            <a:ext cx="10951238" cy="557384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2039086" y="658848"/>
          <a:ext cx="8161755" cy="992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086">
                  <a:extLst>
                    <a:ext uri="{9D8B030D-6E8A-4147-A177-3AD203B41FA5}">
                      <a16:colId xmlns:a16="http://schemas.microsoft.com/office/drawing/2014/main" val="3163208931"/>
                    </a:ext>
                  </a:extLst>
                </a:gridCol>
                <a:gridCol w="915793">
                  <a:extLst>
                    <a:ext uri="{9D8B030D-6E8A-4147-A177-3AD203B41FA5}">
                      <a16:colId xmlns:a16="http://schemas.microsoft.com/office/drawing/2014/main" val="2287163944"/>
                    </a:ext>
                  </a:extLst>
                </a:gridCol>
                <a:gridCol w="1021809">
                  <a:extLst>
                    <a:ext uri="{9D8B030D-6E8A-4147-A177-3AD203B41FA5}">
                      <a16:colId xmlns:a16="http://schemas.microsoft.com/office/drawing/2014/main" val="2360776859"/>
                    </a:ext>
                  </a:extLst>
                </a:gridCol>
                <a:gridCol w="1273621">
                  <a:extLst>
                    <a:ext uri="{9D8B030D-6E8A-4147-A177-3AD203B41FA5}">
                      <a16:colId xmlns:a16="http://schemas.microsoft.com/office/drawing/2014/main" val="3587678616"/>
                    </a:ext>
                  </a:extLst>
                </a:gridCol>
                <a:gridCol w="694535">
                  <a:extLst>
                    <a:ext uri="{9D8B030D-6E8A-4147-A177-3AD203B41FA5}">
                      <a16:colId xmlns:a16="http://schemas.microsoft.com/office/drawing/2014/main" val="233368062"/>
                    </a:ext>
                  </a:extLst>
                </a:gridCol>
                <a:gridCol w="843542">
                  <a:extLst>
                    <a:ext uri="{9D8B030D-6E8A-4147-A177-3AD203B41FA5}">
                      <a16:colId xmlns:a16="http://schemas.microsoft.com/office/drawing/2014/main" val="1619146399"/>
                    </a:ext>
                  </a:extLst>
                </a:gridCol>
                <a:gridCol w="1240508">
                  <a:extLst>
                    <a:ext uri="{9D8B030D-6E8A-4147-A177-3AD203B41FA5}">
                      <a16:colId xmlns:a16="http://schemas.microsoft.com/office/drawing/2014/main" val="1457490702"/>
                    </a:ext>
                  </a:extLst>
                </a:gridCol>
                <a:gridCol w="987861">
                  <a:extLst>
                    <a:ext uri="{9D8B030D-6E8A-4147-A177-3AD203B41FA5}">
                      <a16:colId xmlns:a16="http://schemas.microsoft.com/office/drawing/2014/main" val="1205973006"/>
                    </a:ext>
                  </a:extLst>
                </a:gridCol>
              </a:tblGrid>
              <a:tr h="313241">
                <a:tc gridSpan="8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Customer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052387"/>
                  </a:ext>
                </a:extLst>
              </a:tr>
              <a:tr h="313241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886560"/>
                  </a:ext>
                </a:extLst>
              </a:tr>
              <a:tr h="313241"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CustNum</a:t>
                      </a:r>
                      <a:endParaRPr lang="en-US" sz="14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Name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Address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Address2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City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State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Country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Phone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1869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704023" y="1910905"/>
          <a:ext cx="10326597" cy="88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109">
                  <a:extLst>
                    <a:ext uri="{9D8B030D-6E8A-4147-A177-3AD203B41FA5}">
                      <a16:colId xmlns:a16="http://schemas.microsoft.com/office/drawing/2014/main" val="783660264"/>
                    </a:ext>
                  </a:extLst>
                </a:gridCol>
                <a:gridCol w="882066">
                  <a:extLst>
                    <a:ext uri="{9D8B030D-6E8A-4147-A177-3AD203B41FA5}">
                      <a16:colId xmlns:a16="http://schemas.microsoft.com/office/drawing/2014/main" val="2216096883"/>
                    </a:ext>
                  </a:extLst>
                </a:gridCol>
                <a:gridCol w="1351910">
                  <a:extLst>
                    <a:ext uri="{9D8B030D-6E8A-4147-A177-3AD203B41FA5}">
                      <a16:colId xmlns:a16="http://schemas.microsoft.com/office/drawing/2014/main" val="96145482"/>
                    </a:ext>
                  </a:extLst>
                </a:gridCol>
                <a:gridCol w="1422555">
                  <a:extLst>
                    <a:ext uri="{9D8B030D-6E8A-4147-A177-3AD203B41FA5}">
                      <a16:colId xmlns:a16="http://schemas.microsoft.com/office/drawing/2014/main" val="2351215303"/>
                    </a:ext>
                  </a:extLst>
                </a:gridCol>
                <a:gridCol w="1277889">
                  <a:extLst>
                    <a:ext uri="{9D8B030D-6E8A-4147-A177-3AD203B41FA5}">
                      <a16:colId xmlns:a16="http://schemas.microsoft.com/office/drawing/2014/main" val="1429443949"/>
                    </a:ext>
                  </a:extLst>
                </a:gridCol>
                <a:gridCol w="1157332">
                  <a:extLst>
                    <a:ext uri="{9D8B030D-6E8A-4147-A177-3AD203B41FA5}">
                      <a16:colId xmlns:a16="http://schemas.microsoft.com/office/drawing/2014/main" val="2958981260"/>
                    </a:ext>
                  </a:extLst>
                </a:gridCol>
                <a:gridCol w="999431">
                  <a:extLst>
                    <a:ext uri="{9D8B030D-6E8A-4147-A177-3AD203B41FA5}">
                      <a16:colId xmlns:a16="http://schemas.microsoft.com/office/drawing/2014/main" val="1473432492"/>
                    </a:ext>
                  </a:extLst>
                </a:gridCol>
                <a:gridCol w="876623">
                  <a:extLst>
                    <a:ext uri="{9D8B030D-6E8A-4147-A177-3AD203B41FA5}">
                      <a16:colId xmlns:a16="http://schemas.microsoft.com/office/drawing/2014/main" val="3602531700"/>
                    </a:ext>
                  </a:extLst>
                </a:gridCol>
                <a:gridCol w="1407682">
                  <a:extLst>
                    <a:ext uri="{9D8B030D-6E8A-4147-A177-3AD203B41FA5}">
                      <a16:colId xmlns:a16="http://schemas.microsoft.com/office/drawing/2014/main" val="2827920353"/>
                    </a:ext>
                  </a:extLst>
                </a:gridCol>
              </a:tblGrid>
              <a:tr h="346650">
                <a:tc gridSpan="9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 Table – </a:t>
                      </a:r>
                      <a:r>
                        <a:rPr lang="en-US" dirty="0" err="1"/>
                        <a:t>CDC_customer</a:t>
                      </a:r>
                      <a:endParaRPr lang="en-US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02138"/>
                  </a:ext>
                </a:extLst>
              </a:tr>
              <a:tr h="491087">
                <a:tc>
                  <a:txBody>
                    <a:bodyPr/>
                    <a:lstStyle/>
                    <a:p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Tran_id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_Time-Stamp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_Change-Sequence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_Continuation-Position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</a:t>
                      </a:r>
                      <a:r>
                        <a:rPr lang="en-US" sz="1400" dirty="0" err="1"/>
                        <a:t>ArrayIndex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CustNum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Country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Address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City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38583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543263" y="3368715"/>
          <a:ext cx="3330470" cy="2528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355">
                  <a:extLst>
                    <a:ext uri="{9D8B030D-6E8A-4147-A177-3AD203B41FA5}">
                      <a16:colId xmlns:a16="http://schemas.microsoft.com/office/drawing/2014/main" val="2253766458"/>
                    </a:ext>
                  </a:extLst>
                </a:gridCol>
                <a:gridCol w="930532">
                  <a:extLst>
                    <a:ext uri="{9D8B030D-6E8A-4147-A177-3AD203B41FA5}">
                      <a16:colId xmlns:a16="http://schemas.microsoft.com/office/drawing/2014/main" val="2069764550"/>
                    </a:ext>
                  </a:extLst>
                </a:gridCol>
                <a:gridCol w="1381583">
                  <a:extLst>
                    <a:ext uri="{9D8B030D-6E8A-4147-A177-3AD203B41FA5}">
                      <a16:colId xmlns:a16="http://schemas.microsoft.com/office/drawing/2014/main" val="1174278816"/>
                    </a:ext>
                  </a:extLst>
                </a:gridCol>
              </a:tblGrid>
              <a:tr h="406882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Table: _cdc-Field-Policy</a:t>
                      </a:r>
                    </a:p>
                  </a:txBody>
                  <a:tcPr marR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90755"/>
                  </a:ext>
                </a:extLst>
              </a:tr>
              <a:tr h="44723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_Policy-Id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_Field-Position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_Identifying-Field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63085"/>
                  </a:ext>
                </a:extLst>
              </a:tr>
              <a:tr h="4105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uMzutjNmIr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034460"/>
                  </a:ext>
                </a:extLst>
              </a:tr>
              <a:tr h="41054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uMzutjNmIr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35150"/>
                  </a:ext>
                </a:extLst>
              </a:tr>
              <a:tr h="4105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uMzutjNmIr</a:t>
                      </a:r>
                      <a:endParaRPr lang="en-US" sz="1400" dirty="0"/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456908"/>
                  </a:ext>
                </a:extLst>
              </a:tr>
              <a:tr h="4105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uMzutjNmIr</a:t>
                      </a:r>
                      <a:endParaRPr lang="en-US" sz="1400" dirty="0"/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 marR="0" marT="0" marB="0">
                    <a:solidFill>
                      <a:srgbClr val="D1E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840791"/>
                  </a:ext>
                </a:extLst>
              </a:tr>
            </a:tbl>
          </a:graphicData>
        </a:graphic>
      </p:graphicFrame>
      <p:cxnSp>
        <p:nvCxnSpPr>
          <p:cNvPr id="43" name="Straight Arrow Connector 42"/>
          <p:cNvCxnSpPr/>
          <p:nvPr/>
        </p:nvCxnSpPr>
        <p:spPr bwMode="auto">
          <a:xfrm>
            <a:off x="2710666" y="1629955"/>
            <a:ext cx="4226162" cy="671811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>
            <a:off x="4494782" y="1629955"/>
            <a:ext cx="4533604" cy="72291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>
            <a:off x="6697785" y="1612609"/>
            <a:ext cx="3186230" cy="769987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8190523" y="1612609"/>
            <a:ext cx="18385" cy="689157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56" name="Table 55"/>
          <p:cNvGraphicFramePr>
            <a:graphicFrameLocks noGrp="1"/>
          </p:cNvGraphicFramePr>
          <p:nvPr>
            <p:extLst/>
          </p:nvPr>
        </p:nvGraphicFramePr>
        <p:xfrm>
          <a:off x="4051804" y="3414286"/>
          <a:ext cx="3757215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5665">
                  <a:extLst>
                    <a:ext uri="{9D8B030D-6E8A-4147-A177-3AD203B41FA5}">
                      <a16:colId xmlns:a16="http://schemas.microsoft.com/office/drawing/2014/main" val="2979311542"/>
                    </a:ext>
                  </a:extLst>
                </a:gridCol>
                <a:gridCol w="1031944">
                  <a:extLst>
                    <a:ext uri="{9D8B030D-6E8A-4147-A177-3AD203B41FA5}">
                      <a16:colId xmlns:a16="http://schemas.microsoft.com/office/drawing/2014/main" val="2293088550"/>
                    </a:ext>
                  </a:extLst>
                </a:gridCol>
                <a:gridCol w="1679606">
                  <a:extLst>
                    <a:ext uri="{9D8B030D-6E8A-4147-A177-3AD203B41FA5}">
                      <a16:colId xmlns:a16="http://schemas.microsoft.com/office/drawing/2014/main" val="2426035348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_Identifying-Index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86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CustNum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_Change-Sequence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36588"/>
                  </a:ext>
                </a:extLst>
              </a:tr>
            </a:tbl>
          </a:graphicData>
        </a:graphic>
      </p:graphicFrame>
      <p:cxnSp>
        <p:nvCxnSpPr>
          <p:cNvPr id="60" name="Straight Arrow Connector 59"/>
          <p:cNvCxnSpPr/>
          <p:nvPr/>
        </p:nvCxnSpPr>
        <p:spPr bwMode="auto">
          <a:xfrm flipV="1">
            <a:off x="3430324" y="4222504"/>
            <a:ext cx="954705" cy="3096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 flipV="1">
            <a:off x="3718098" y="4222504"/>
            <a:ext cx="1818178" cy="1507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7940594" y="3402442"/>
          <a:ext cx="3553907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093">
                  <a:extLst>
                    <a:ext uri="{9D8B030D-6E8A-4147-A177-3AD203B41FA5}">
                      <a16:colId xmlns:a16="http://schemas.microsoft.com/office/drawing/2014/main" val="1338225342"/>
                    </a:ext>
                  </a:extLst>
                </a:gridCol>
                <a:gridCol w="1080655">
                  <a:extLst>
                    <a:ext uri="{9D8B030D-6E8A-4147-A177-3AD203B41FA5}">
                      <a16:colId xmlns:a16="http://schemas.microsoft.com/office/drawing/2014/main" val="2977896250"/>
                    </a:ext>
                  </a:extLst>
                </a:gridCol>
                <a:gridCol w="1280159">
                  <a:extLst>
                    <a:ext uri="{9D8B030D-6E8A-4147-A177-3AD203B41FA5}">
                      <a16:colId xmlns:a16="http://schemas.microsoft.com/office/drawing/2014/main" val="179814316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 _Change-Sequence-Id (Unique,</a:t>
                      </a:r>
                      <a:r>
                        <a:rPr lang="en-US" baseline="0" dirty="0"/>
                        <a:t> Primary)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02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_Change-Sequence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_Continuation-Position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58583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7988232" y="4777988"/>
          <a:ext cx="3475096" cy="1003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43">
                  <a:extLst>
                    <a:ext uri="{9D8B030D-6E8A-4147-A177-3AD203B41FA5}">
                      <a16:colId xmlns:a16="http://schemas.microsoft.com/office/drawing/2014/main" val="1338225342"/>
                    </a:ext>
                  </a:extLst>
                </a:gridCol>
                <a:gridCol w="1991753">
                  <a:extLst>
                    <a:ext uri="{9D8B030D-6E8A-4147-A177-3AD203B41FA5}">
                      <a16:colId xmlns:a16="http://schemas.microsoft.com/office/drawing/2014/main" val="2977896250"/>
                    </a:ext>
                  </a:extLst>
                </a:gridCol>
              </a:tblGrid>
              <a:tr h="501741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 _Time-Sequence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025737"/>
                  </a:ext>
                </a:extLst>
              </a:tr>
              <a:tr h="50174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_Time-Stamp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_Change-Sequence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58583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 bwMode="auto">
          <a:xfrm>
            <a:off x="543263" y="976779"/>
            <a:ext cx="15005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Field position #</a:t>
            </a:r>
          </a:p>
        </p:txBody>
      </p:sp>
    </p:spTree>
    <p:extLst>
      <p:ext uri="{BB962C8B-B14F-4D97-AF65-F5344CB8AC3E}">
        <p14:creationId xmlns:p14="http://schemas.microsoft.com/office/powerpoint/2010/main" val="406905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770142" y="4137894"/>
          <a:ext cx="6841890" cy="1637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826">
                  <a:extLst>
                    <a:ext uri="{9D8B030D-6E8A-4147-A177-3AD203B41FA5}">
                      <a16:colId xmlns:a16="http://schemas.microsoft.com/office/drawing/2014/main" val="2069764550"/>
                    </a:ext>
                  </a:extLst>
                </a:gridCol>
                <a:gridCol w="1118115">
                  <a:extLst>
                    <a:ext uri="{9D8B030D-6E8A-4147-A177-3AD203B41FA5}">
                      <a16:colId xmlns:a16="http://schemas.microsoft.com/office/drawing/2014/main" val="1174278816"/>
                    </a:ext>
                  </a:extLst>
                </a:gridCol>
                <a:gridCol w="996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0778">
                  <a:extLst>
                    <a:ext uri="{9D8B030D-6E8A-4147-A177-3AD203B41FA5}">
                      <a16:colId xmlns:a16="http://schemas.microsoft.com/office/drawing/2014/main" val="1319185388"/>
                    </a:ext>
                  </a:extLst>
                </a:gridCol>
                <a:gridCol w="1004020">
                  <a:extLst>
                    <a:ext uri="{9D8B030D-6E8A-4147-A177-3AD203B41FA5}">
                      <a16:colId xmlns:a16="http://schemas.microsoft.com/office/drawing/2014/main" val="3905980926"/>
                    </a:ext>
                  </a:extLst>
                </a:gridCol>
                <a:gridCol w="1064871">
                  <a:extLst>
                    <a:ext uri="{9D8B030D-6E8A-4147-A177-3AD203B41FA5}">
                      <a16:colId xmlns:a16="http://schemas.microsoft.com/office/drawing/2014/main" val="3177594626"/>
                    </a:ext>
                  </a:extLst>
                </a:gridCol>
                <a:gridCol w="8138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6085">
                <a:tc gridSpan="7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Change Table: </a:t>
                      </a:r>
                      <a:r>
                        <a:rPr lang="en-US" sz="1600" dirty="0" err="1"/>
                        <a:t>CDC_Customer</a:t>
                      </a:r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757211"/>
                  </a:ext>
                </a:extLst>
              </a:tr>
              <a:tr h="498187">
                <a:tc>
                  <a:txBody>
                    <a:bodyPr/>
                    <a:lstStyle/>
                    <a:p>
                      <a:r>
                        <a:rPr lang="en-US" sz="1400" dirty="0"/>
                        <a:t>_Tran-Id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_Operation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_Change-Sequence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CustNum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Country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Address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City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63085"/>
                  </a:ext>
                </a:extLst>
              </a:tr>
              <a:tr h="3667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r>
                        <a:rPr lang="en-US" sz="1400" baseline="0" dirty="0"/>
                        <a:t> Hickory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Acton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857763"/>
                  </a:ext>
                </a:extLst>
              </a:tr>
              <a:tr h="3667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/>
                        <a:t> </a:t>
                      </a:r>
                      <a:r>
                        <a:rPr lang="en-US" sz="1400" dirty="0"/>
                        <a:t>1 Oak dr.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Hollis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345240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807358"/>
              </p:ext>
            </p:extLst>
          </p:nvPr>
        </p:nvGraphicFramePr>
        <p:xfrm>
          <a:off x="3248074" y="2163731"/>
          <a:ext cx="7418191" cy="1270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433">
                  <a:extLst>
                    <a:ext uri="{9D8B030D-6E8A-4147-A177-3AD203B41FA5}">
                      <a16:colId xmlns:a16="http://schemas.microsoft.com/office/drawing/2014/main" val="225376645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567439088"/>
                    </a:ext>
                  </a:extLst>
                </a:gridCol>
                <a:gridCol w="1118382">
                  <a:extLst>
                    <a:ext uri="{9D8B030D-6E8A-4147-A177-3AD203B41FA5}">
                      <a16:colId xmlns:a16="http://schemas.microsoft.com/office/drawing/2014/main" val="1319185388"/>
                    </a:ext>
                  </a:extLst>
                </a:gridCol>
                <a:gridCol w="1878037">
                  <a:extLst>
                    <a:ext uri="{9D8B030D-6E8A-4147-A177-3AD203B41FA5}">
                      <a16:colId xmlns:a16="http://schemas.microsoft.com/office/drawing/2014/main" val="3905980926"/>
                    </a:ext>
                  </a:extLst>
                </a:gridCol>
                <a:gridCol w="1803619">
                  <a:extLst>
                    <a:ext uri="{9D8B030D-6E8A-4147-A177-3AD203B41FA5}">
                      <a16:colId xmlns:a16="http://schemas.microsoft.com/office/drawing/2014/main" val="3177594626"/>
                    </a:ext>
                  </a:extLst>
                </a:gridCol>
              </a:tblGrid>
              <a:tr h="386085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Change Tracking Table: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_</a:t>
                      </a:r>
                      <a:r>
                        <a:rPr lang="en-US" sz="1600" dirty="0" err="1"/>
                        <a:t>Cdc</a:t>
                      </a:r>
                      <a:r>
                        <a:rPr lang="en-US" sz="1600" dirty="0"/>
                        <a:t>-Change-Tracking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757211"/>
                  </a:ext>
                </a:extLst>
              </a:tr>
              <a:tr h="509908">
                <a:tc>
                  <a:txBody>
                    <a:bodyPr/>
                    <a:lstStyle/>
                    <a:p>
                      <a:r>
                        <a:rPr lang="en-US" sz="1400" dirty="0"/>
                        <a:t>_Policy-Id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_Operation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_Change-Sequence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_Change-Field-Map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</a:t>
                      </a:r>
                      <a:r>
                        <a:rPr lang="en-US" sz="1800" baseline="0" dirty="0"/>
                        <a:t> . . 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63085"/>
                  </a:ext>
                </a:extLst>
              </a:tr>
              <a:tr h="366752">
                <a:tc>
                  <a:txBody>
                    <a:bodyPr/>
                    <a:lstStyle/>
                    <a:p>
                      <a:r>
                        <a:rPr lang="en-US" sz="1400" dirty="0" err="1"/>
                        <a:t>uMzutjNmIr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. . . .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857763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 bwMode="auto">
          <a:xfrm>
            <a:off x="6998677" y="3073791"/>
            <a:ext cx="18639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0011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283092"/>
            <a:ext cx="10951239" cy="430887"/>
          </a:xfrm>
        </p:spPr>
        <p:txBody>
          <a:bodyPr/>
          <a:lstStyle/>
          <a:p>
            <a:r>
              <a:rPr lang="en-US" dirty="0"/>
              <a:t>How do I configure “Capture detail” 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2669948" y="745588"/>
          <a:ext cx="7173894" cy="992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086">
                  <a:extLst>
                    <a:ext uri="{9D8B030D-6E8A-4147-A177-3AD203B41FA5}">
                      <a16:colId xmlns:a16="http://schemas.microsoft.com/office/drawing/2014/main" val="3163208931"/>
                    </a:ext>
                  </a:extLst>
                </a:gridCol>
                <a:gridCol w="915793">
                  <a:extLst>
                    <a:ext uri="{9D8B030D-6E8A-4147-A177-3AD203B41FA5}">
                      <a16:colId xmlns:a16="http://schemas.microsoft.com/office/drawing/2014/main" val="2287163944"/>
                    </a:ext>
                  </a:extLst>
                </a:gridCol>
                <a:gridCol w="1021809">
                  <a:extLst>
                    <a:ext uri="{9D8B030D-6E8A-4147-A177-3AD203B41FA5}">
                      <a16:colId xmlns:a16="http://schemas.microsoft.com/office/drawing/2014/main" val="2360776859"/>
                    </a:ext>
                  </a:extLst>
                </a:gridCol>
                <a:gridCol w="1273621">
                  <a:extLst>
                    <a:ext uri="{9D8B030D-6E8A-4147-A177-3AD203B41FA5}">
                      <a16:colId xmlns:a16="http://schemas.microsoft.com/office/drawing/2014/main" val="3587678616"/>
                    </a:ext>
                  </a:extLst>
                </a:gridCol>
                <a:gridCol w="694535">
                  <a:extLst>
                    <a:ext uri="{9D8B030D-6E8A-4147-A177-3AD203B41FA5}">
                      <a16:colId xmlns:a16="http://schemas.microsoft.com/office/drawing/2014/main" val="233368062"/>
                    </a:ext>
                  </a:extLst>
                </a:gridCol>
                <a:gridCol w="843542">
                  <a:extLst>
                    <a:ext uri="{9D8B030D-6E8A-4147-A177-3AD203B41FA5}">
                      <a16:colId xmlns:a16="http://schemas.microsoft.com/office/drawing/2014/main" val="1619146399"/>
                    </a:ext>
                  </a:extLst>
                </a:gridCol>
                <a:gridCol w="1240508">
                  <a:extLst>
                    <a:ext uri="{9D8B030D-6E8A-4147-A177-3AD203B41FA5}">
                      <a16:colId xmlns:a16="http://schemas.microsoft.com/office/drawing/2014/main" val="1457490702"/>
                    </a:ext>
                  </a:extLst>
                </a:gridCol>
              </a:tblGrid>
              <a:tr h="313241">
                <a:tc gridSpan="7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Customer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052387"/>
                  </a:ext>
                </a:extLst>
              </a:tr>
              <a:tr h="313241"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CustNum</a:t>
                      </a:r>
                      <a:endParaRPr lang="en-US" sz="14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Name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Address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Address2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City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State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Country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18690"/>
                  </a:ext>
                </a:extLst>
              </a:tr>
              <a:tr h="31324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Brooks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Oak </a:t>
                      </a:r>
                      <a:r>
                        <a:rPr lang="en-US" sz="1400" dirty="0" err="1"/>
                        <a:t>dr</a:t>
                      </a:r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Hollis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NH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USA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 bwMode="auto">
          <a:xfrm>
            <a:off x="351693" y="822960"/>
            <a:ext cx="1786596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Update Customer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Set 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Address=“2 Hickory”,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City=“Acton”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where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  </a:t>
            </a: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CustNum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=2;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218049" y="2202071"/>
            <a:ext cx="256032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_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Cdc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-Table-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Policy._Level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: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2138289" y="1568548"/>
            <a:ext cx="52753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924945" y="2641308"/>
            <a:ext cx="37982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924945" y="2971528"/>
            <a:ext cx="40796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924945" y="3279627"/>
            <a:ext cx="40796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924945" y="3597295"/>
            <a:ext cx="40796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12"/>
          <p:cNvSpPr/>
          <p:nvPr/>
        </p:nvSpPr>
        <p:spPr bwMode="auto">
          <a:xfrm>
            <a:off x="3214468" y="3073791"/>
            <a:ext cx="7441809" cy="35169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744049" y="5029200"/>
            <a:ext cx="6922216" cy="371939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70142" y="5401993"/>
            <a:ext cx="6886135" cy="373649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366868" y="4132905"/>
            <a:ext cx="7441809" cy="91219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59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6" grpId="0" animBg="1"/>
      <p:bldP spid="16" grpId="1" animBg="1"/>
      <p:bldP spid="16" grpId="2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Configuring Policies</a:t>
            </a:r>
          </a:p>
        </p:txBody>
      </p:sp>
    </p:spTree>
    <p:extLst>
      <p:ext uri="{BB962C8B-B14F-4D97-AF65-F5344CB8AC3E}">
        <p14:creationId xmlns:p14="http://schemas.microsoft.com/office/powerpoint/2010/main" val="378901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959" y="377330"/>
            <a:ext cx="10951239" cy="43088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Configuring CDC Policies in OpenEdge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825784" y="1197135"/>
          <a:ext cx="10415588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582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CDC</a:t>
            </a:r>
          </a:p>
        </p:txBody>
      </p:sp>
    </p:spTree>
    <p:extLst>
      <p:ext uri="{BB962C8B-B14F-4D97-AF65-F5344CB8AC3E}">
        <p14:creationId xmlns:p14="http://schemas.microsoft.com/office/powerpoint/2010/main" val="2139977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CDC for a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402" y="1200151"/>
            <a:ext cx="7747986" cy="3304117"/>
          </a:xfrm>
        </p:spPr>
        <p:txBody>
          <a:bodyPr/>
          <a:lstStyle/>
          <a:p>
            <a:r>
              <a:rPr lang="en-US" dirty="0"/>
              <a:t>CDC feature can be enabled using Data Administration Console in OEM/OEE</a:t>
            </a:r>
          </a:p>
          <a:p>
            <a:r>
              <a:rPr lang="en-US" dirty="0"/>
              <a:t>CDC feature can be enabled when Database is online/offline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938727" y="2493476"/>
            <a:ext cx="10893828" cy="2962308"/>
            <a:chOff x="824924" y="2468472"/>
            <a:chExt cx="10893828" cy="2962308"/>
          </a:xfrm>
        </p:grpSpPr>
        <p:grpSp>
          <p:nvGrpSpPr>
            <p:cNvPr id="9" name="Group 8"/>
            <p:cNvGrpSpPr/>
            <p:nvPr/>
          </p:nvGrpSpPr>
          <p:grpSpPr>
            <a:xfrm>
              <a:off x="824924" y="2468472"/>
              <a:ext cx="2872989" cy="2962308"/>
              <a:chOff x="1021570" y="2455971"/>
              <a:chExt cx="2872989" cy="2962308"/>
            </a:xfrm>
          </p:grpSpPr>
          <p:sp>
            <p:nvSpPr>
              <p:cNvPr id="17" name="TextBox 16"/>
              <p:cNvSpPr txBox="1"/>
              <p:nvPr/>
            </p:nvSpPr>
            <p:spPr bwMode="auto">
              <a:xfrm>
                <a:off x="1135373" y="2455971"/>
                <a:ext cx="22797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buSzTx/>
                </a:pPr>
                <a:r>
                  <a:rPr lang="en-US" sz="1600" i="0" dirty="0"/>
                  <a:t>Before CDC is enabled</a:t>
                </a: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1570" y="2857737"/>
                <a:ext cx="2872989" cy="2560542"/>
              </a:xfrm>
              <a:prstGeom prst="rect">
                <a:avLst/>
              </a:prstGeom>
              <a:ln>
                <a:solidFill>
                  <a:srgbClr val="23C78C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8769556" y="2483714"/>
              <a:ext cx="2949196" cy="2947066"/>
              <a:chOff x="8560002" y="2455971"/>
              <a:chExt cx="2949196" cy="2947066"/>
            </a:xfrm>
          </p:grpSpPr>
          <p:sp>
            <p:nvSpPr>
              <p:cNvPr id="12" name="TextBox 11"/>
              <p:cNvSpPr txBox="1"/>
              <p:nvPr/>
            </p:nvSpPr>
            <p:spPr bwMode="auto">
              <a:xfrm>
                <a:off x="8868524" y="2455971"/>
                <a:ext cx="2109873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buSzTx/>
                </a:pPr>
                <a:r>
                  <a:rPr lang="en-US" sz="1600" i="0" dirty="0"/>
                  <a:t>After CDC is enabled</a:t>
                </a: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60002" y="2872978"/>
                <a:ext cx="2949196" cy="2530059"/>
              </a:xfrm>
              <a:prstGeom prst="rect">
                <a:avLst/>
              </a:prstGeom>
              <a:ln>
                <a:solidFill>
                  <a:srgbClr val="24D997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</p:grpSp>
      <p:sp>
        <p:nvSpPr>
          <p:cNvPr id="13" name="Arrow: Right 12"/>
          <p:cNvSpPr/>
          <p:nvPr/>
        </p:nvSpPr>
        <p:spPr bwMode="auto">
          <a:xfrm>
            <a:off x="3843312" y="3974631"/>
            <a:ext cx="294967" cy="175877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Arrow: Right 14"/>
          <p:cNvSpPr/>
          <p:nvPr/>
        </p:nvSpPr>
        <p:spPr bwMode="auto">
          <a:xfrm>
            <a:off x="8432379" y="3974630"/>
            <a:ext cx="294967" cy="175877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ounded Rectangle 7"/>
          <p:cNvSpPr/>
          <p:nvPr/>
        </p:nvSpPr>
        <p:spPr bwMode="auto">
          <a:xfrm>
            <a:off x="1047814" y="5004652"/>
            <a:ext cx="2279790" cy="347470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1" name="Rounded Rectangle 7"/>
          <p:cNvSpPr/>
          <p:nvPr/>
        </p:nvSpPr>
        <p:spPr bwMode="auto">
          <a:xfrm>
            <a:off x="9021964" y="5004652"/>
            <a:ext cx="2279790" cy="347470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079" y="3658976"/>
            <a:ext cx="4182090" cy="1013548"/>
          </a:xfrm>
          <a:prstGeom prst="rect">
            <a:avLst/>
          </a:prstGeom>
          <a:ln>
            <a:solidFill>
              <a:srgbClr val="23C78C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0578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8563" y="2858435"/>
            <a:ext cx="7288523" cy="1089529"/>
          </a:xfrm>
        </p:spPr>
        <p:txBody>
          <a:bodyPr/>
          <a:lstStyle/>
          <a:p>
            <a:r>
              <a:rPr lang="en-US" dirty="0"/>
              <a:t>Policy Configuration and Governance</a:t>
            </a:r>
          </a:p>
        </p:txBody>
      </p:sp>
    </p:spTree>
    <p:extLst>
      <p:ext uri="{BB962C8B-B14F-4D97-AF65-F5344CB8AC3E}">
        <p14:creationId xmlns:p14="http://schemas.microsoft.com/office/powerpoint/2010/main" val="3527593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Configuring Level 0 Policy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999" y="1049924"/>
            <a:ext cx="4121870" cy="2661704"/>
          </a:xfrm>
          <a:prstGeom prst="rect">
            <a:avLst/>
          </a:prstGeom>
          <a:ln>
            <a:solidFill>
              <a:srgbClr val="24D997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449" y="3963167"/>
            <a:ext cx="4121870" cy="2705505"/>
          </a:xfrm>
          <a:prstGeom prst="rect">
            <a:avLst/>
          </a:prstGeom>
          <a:ln>
            <a:solidFill>
              <a:srgbClr val="24D997"/>
            </a:solidFill>
          </a:ln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59" y="1137598"/>
            <a:ext cx="6290935" cy="4658518"/>
          </a:xfrm>
          <a:ln>
            <a:solidFill>
              <a:srgbClr val="23C78C"/>
            </a:solidFill>
          </a:ln>
        </p:spPr>
      </p:pic>
      <p:cxnSp>
        <p:nvCxnSpPr>
          <p:cNvPr id="13" name="Straight Arrow Connector 12"/>
          <p:cNvCxnSpPr/>
          <p:nvPr/>
        </p:nvCxnSpPr>
        <p:spPr bwMode="auto">
          <a:xfrm flipV="1">
            <a:off x="5257708" y="2625213"/>
            <a:ext cx="2390291" cy="167231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5257708" y="4763729"/>
            <a:ext cx="2356741" cy="31947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469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359" y="805416"/>
            <a:ext cx="6446304" cy="5410686"/>
          </a:xfrm>
          <a:ln>
            <a:solidFill>
              <a:srgbClr val="24D997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Configuring Level &gt;0 Policies</a:t>
            </a:r>
          </a:p>
        </p:txBody>
      </p:sp>
      <p:sp>
        <p:nvSpPr>
          <p:cNvPr id="3" name="Right Brace 2"/>
          <p:cNvSpPr/>
          <p:nvPr/>
        </p:nvSpPr>
        <p:spPr bwMode="auto">
          <a:xfrm>
            <a:off x="5380211" y="3510759"/>
            <a:ext cx="318052" cy="1610139"/>
          </a:xfrm>
          <a:prstGeom prst="rightBrac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578077" y="5456903"/>
            <a:ext cx="6445046" cy="870154"/>
          </a:xfrm>
          <a:prstGeom prst="roundRect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5840359" y="3961885"/>
            <a:ext cx="17592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IN" sz="2000" i="0" dirty="0"/>
              <a:t>Change Table Properties</a:t>
            </a:r>
          </a:p>
        </p:txBody>
      </p:sp>
    </p:spTree>
    <p:extLst>
      <p:ext uri="{BB962C8B-B14F-4D97-AF65-F5344CB8AC3E}">
        <p14:creationId xmlns:p14="http://schemas.microsoft.com/office/powerpoint/2010/main" val="123351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CDC Field Policies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95069" y="1248510"/>
            <a:ext cx="3533981" cy="30263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i="0" dirty="0">
                <a:latin typeface="+mj-lt"/>
              </a:rPr>
              <a:t>At least one field policy is required</a:t>
            </a:r>
          </a:p>
          <a:p>
            <a:r>
              <a:rPr lang="en-US" i="0" dirty="0">
                <a:latin typeface="+mj-lt"/>
              </a:rPr>
              <a:t>Unlimited field policies are allowed</a:t>
            </a:r>
          </a:p>
          <a:p>
            <a:r>
              <a:rPr lang="en-US" i="0" dirty="0"/>
              <a:t>Change data will be captured only for selected fields</a:t>
            </a:r>
            <a:endParaRPr lang="en-US" i="0" dirty="0">
              <a:latin typeface="+mj-lt"/>
            </a:endParaRPr>
          </a:p>
          <a:p>
            <a:pPr marL="0" indent="0">
              <a:buNone/>
            </a:pPr>
            <a:endParaRPr lang="en-US" i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316" y="1248510"/>
            <a:ext cx="8339246" cy="5018178"/>
          </a:xfrm>
          <a:prstGeom prst="rect">
            <a:avLst/>
          </a:prstGeom>
          <a:ln>
            <a:solidFill>
              <a:srgbClr val="23C78C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303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93" y="921275"/>
            <a:ext cx="7296825" cy="5587590"/>
          </a:xfrm>
          <a:ln>
            <a:solidFill>
              <a:srgbClr val="24D997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Identifying Fields 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8219383" y="1181238"/>
            <a:ext cx="3906298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2000" i="0" dirty="0"/>
              <a:t>Up to 15 Identifying fields are allowed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Rounded Rectangle 7"/>
          <p:cNvSpPr/>
          <p:nvPr/>
        </p:nvSpPr>
        <p:spPr bwMode="auto">
          <a:xfrm>
            <a:off x="850193" y="875098"/>
            <a:ext cx="2042635" cy="302562"/>
          </a:xfrm>
          <a:prstGeom prst="roundRect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261957" y="4301386"/>
            <a:ext cx="6687556" cy="1914856"/>
            <a:chOff x="5012575" y="4301386"/>
            <a:chExt cx="7031967" cy="2116664"/>
          </a:xfrm>
        </p:grpSpPr>
        <p:sp>
          <p:nvSpPr>
            <p:cNvPr id="23" name="AutoShape 8"/>
            <p:cNvSpPr>
              <a:spLocks noChangeArrowheads="1"/>
            </p:cNvSpPr>
            <p:nvPr/>
          </p:nvSpPr>
          <p:spPr bwMode="auto">
            <a:xfrm>
              <a:off x="9078481" y="5108095"/>
              <a:ext cx="2966061" cy="1309955"/>
            </a:xfrm>
            <a:prstGeom prst="wedgeRoundRectCallout">
              <a:avLst>
                <a:gd name="adj1" fmla="val -173821"/>
                <a:gd name="adj2" fmla="val -87917"/>
                <a:gd name="adj3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i="0" dirty="0"/>
                <a:t>Select YES to enable</a:t>
              </a:r>
            </a:p>
            <a:p>
              <a:pPr algn="ctr"/>
              <a:r>
                <a:rPr lang="en-US" sz="2000" i="0" dirty="0"/>
                <a:t>identifying Field on Field </a:t>
              </a:r>
            </a:p>
            <a:p>
              <a:pPr algn="ctr"/>
              <a:r>
                <a:rPr lang="en-US" sz="2000" i="0" dirty="0"/>
                <a:t>policy</a:t>
              </a:r>
            </a:p>
          </p:txBody>
        </p:sp>
        <p:sp>
          <p:nvSpPr>
            <p:cNvPr id="14" name="Rounded Rectangle 7"/>
            <p:cNvSpPr/>
            <p:nvPr/>
          </p:nvSpPr>
          <p:spPr bwMode="auto">
            <a:xfrm>
              <a:off x="5012575" y="4301386"/>
              <a:ext cx="822960" cy="391910"/>
            </a:xfrm>
            <a:prstGeom prst="roundRect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726213" y="2677296"/>
            <a:ext cx="4805020" cy="1978634"/>
            <a:chOff x="6461761" y="2704629"/>
            <a:chExt cx="4805020" cy="1978634"/>
          </a:xfrm>
        </p:grpSpPr>
        <p:sp>
          <p:nvSpPr>
            <p:cNvPr id="19" name="AutoShape 8"/>
            <p:cNvSpPr>
              <a:spLocks noChangeArrowheads="1"/>
            </p:cNvSpPr>
            <p:nvPr/>
          </p:nvSpPr>
          <p:spPr bwMode="auto">
            <a:xfrm>
              <a:off x="8888920" y="2704629"/>
              <a:ext cx="2377861" cy="937029"/>
            </a:xfrm>
            <a:prstGeom prst="wedgeRoundRectCallout">
              <a:avLst>
                <a:gd name="adj1" fmla="val -120877"/>
                <a:gd name="adj2" fmla="val 145438"/>
                <a:gd name="adj3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i="0" dirty="0"/>
                <a:t>Provide</a:t>
              </a:r>
              <a:r>
                <a:rPr lang="en-US" sz="1500" i="0" dirty="0"/>
                <a:t> </a:t>
              </a:r>
              <a:r>
                <a:rPr lang="en-US" sz="2000" i="0" dirty="0"/>
                <a:t>Field order</a:t>
              </a:r>
            </a:p>
          </p:txBody>
        </p:sp>
        <p:sp>
          <p:nvSpPr>
            <p:cNvPr id="16" name="Rounded Rectangle 7"/>
            <p:cNvSpPr/>
            <p:nvPr/>
          </p:nvSpPr>
          <p:spPr bwMode="auto">
            <a:xfrm>
              <a:off x="6461761" y="4301386"/>
              <a:ext cx="883590" cy="381877"/>
            </a:xfrm>
            <a:prstGeom prst="roundRect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104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Viewing List of CDC Policies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98" y="953833"/>
            <a:ext cx="11690799" cy="4067403"/>
          </a:xfrm>
          <a:ln>
            <a:solidFill>
              <a:srgbClr val="23C78C"/>
            </a:solidFill>
          </a:ln>
        </p:spPr>
      </p:pic>
      <p:sp>
        <p:nvSpPr>
          <p:cNvPr id="33" name="Rounded Rectangle 7"/>
          <p:cNvSpPr/>
          <p:nvPr/>
        </p:nvSpPr>
        <p:spPr bwMode="auto">
          <a:xfrm>
            <a:off x="2337877" y="4519791"/>
            <a:ext cx="1253098" cy="331558"/>
          </a:xfrm>
          <a:prstGeom prst="roundRect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cxnSp>
        <p:nvCxnSpPr>
          <p:cNvPr id="29" name="Connector: Elbow 28"/>
          <p:cNvCxnSpPr/>
          <p:nvPr/>
        </p:nvCxnSpPr>
        <p:spPr bwMode="auto">
          <a:xfrm>
            <a:off x="2964426" y="4675239"/>
            <a:ext cx="779216" cy="713327"/>
          </a:xfrm>
          <a:prstGeom prst="bentConnector3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642" y="3870503"/>
            <a:ext cx="8335286" cy="2612361"/>
          </a:xfrm>
          <a:prstGeom prst="rect">
            <a:avLst/>
          </a:prstGeom>
          <a:ln>
            <a:solidFill>
              <a:srgbClr val="24D997"/>
            </a:solidFill>
          </a:ln>
        </p:spPr>
      </p:pic>
    </p:spTree>
    <p:extLst>
      <p:ext uri="{BB962C8B-B14F-4D97-AF65-F5344CB8AC3E}">
        <p14:creationId xmlns:p14="http://schemas.microsoft.com/office/powerpoint/2010/main" val="22527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Activate/Deactivate CDC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999735"/>
            <a:ext cx="10951238" cy="1505471"/>
          </a:xfrm>
        </p:spPr>
        <p:txBody>
          <a:bodyPr/>
          <a:lstStyle/>
          <a:p>
            <a:r>
              <a:rPr lang="en-IN" dirty="0"/>
              <a:t>Policies can be activated/deactivated</a:t>
            </a:r>
          </a:p>
          <a:p>
            <a:pPr lvl="1"/>
            <a:r>
              <a:rPr lang="en-IN" dirty="0"/>
              <a:t>Individually</a:t>
            </a:r>
          </a:p>
          <a:p>
            <a:pPr lvl="1"/>
            <a:r>
              <a:rPr lang="en-IN" dirty="0"/>
              <a:t>In bulk</a:t>
            </a:r>
          </a:p>
          <a:p>
            <a:pPr lvl="1"/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4" y="2219915"/>
            <a:ext cx="11777840" cy="4107144"/>
          </a:xfrm>
          <a:prstGeom prst="rect">
            <a:avLst/>
          </a:prstGeom>
          <a:ln>
            <a:solidFill>
              <a:srgbClr val="23C78C"/>
            </a:solidFill>
          </a:ln>
        </p:spPr>
      </p:pic>
      <p:sp>
        <p:nvSpPr>
          <p:cNvPr id="7" name="Rounded Rectangle 7"/>
          <p:cNvSpPr/>
          <p:nvPr/>
        </p:nvSpPr>
        <p:spPr bwMode="auto">
          <a:xfrm>
            <a:off x="1375840" y="2842953"/>
            <a:ext cx="1609955" cy="646696"/>
          </a:xfrm>
          <a:prstGeom prst="roundRect">
            <a:avLst/>
          </a:prstGeom>
          <a:noFill/>
          <a:ln w="762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719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CDC Policy Program</a:t>
            </a:r>
          </a:p>
        </p:txBody>
      </p:sp>
    </p:spTree>
    <p:extLst>
      <p:ext uri="{BB962C8B-B14F-4D97-AF65-F5344CB8AC3E}">
        <p14:creationId xmlns:p14="http://schemas.microsoft.com/office/powerpoint/2010/main" val="402912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263" y="1041181"/>
            <a:ext cx="5444645" cy="5626132"/>
          </a:xfrm>
          <a:prstGeom prst="rect">
            <a:avLst/>
          </a:prstGeom>
          <a:ln>
            <a:solidFill>
              <a:srgbClr val="23C78C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Generating Policy Program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57959" y="1056007"/>
            <a:ext cx="6826067" cy="11169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IN" i="0" dirty="0"/>
              <a:t>Generates .p file with the supplied CDC details</a:t>
            </a:r>
          </a:p>
          <a:p>
            <a:pPr lvl="1">
              <a:buSzTx/>
            </a:pPr>
            <a:r>
              <a:rPr lang="en-IN" i="0" dirty="0"/>
              <a:t>It can be done before or after submit</a:t>
            </a:r>
          </a:p>
          <a:p>
            <a:pPr marL="0" indent="0">
              <a:buSzTx/>
              <a:buNone/>
            </a:pPr>
            <a:endParaRPr lang="en-IN" i="0" dirty="0"/>
          </a:p>
          <a:p>
            <a:pPr>
              <a:buSzTx/>
            </a:pPr>
            <a:endParaRPr lang="en-IN" i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59" y="1891552"/>
            <a:ext cx="4351741" cy="4866708"/>
          </a:xfrm>
          <a:prstGeom prst="rect">
            <a:avLst/>
          </a:prstGeom>
          <a:ln>
            <a:solidFill>
              <a:srgbClr val="24D997"/>
            </a:solidFill>
          </a:ln>
        </p:spPr>
      </p:pic>
      <p:sp>
        <p:nvSpPr>
          <p:cNvPr id="6" name="Rounded Rectangle 7"/>
          <p:cNvSpPr/>
          <p:nvPr/>
        </p:nvSpPr>
        <p:spPr bwMode="auto">
          <a:xfrm>
            <a:off x="7384026" y="1174758"/>
            <a:ext cx="1759974" cy="401789"/>
          </a:xfrm>
          <a:prstGeom prst="roundRect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cxnSp>
        <p:nvCxnSpPr>
          <p:cNvPr id="9" name="Elbow Connector 17"/>
          <p:cNvCxnSpPr>
            <a:stCxn id="4" idx="1"/>
            <a:endCxn id="10" idx="3"/>
          </p:cNvCxnSpPr>
          <p:nvPr/>
        </p:nvCxnSpPr>
        <p:spPr bwMode="auto">
          <a:xfrm rot="10800000">
            <a:off x="4909701" y="4324907"/>
            <a:ext cx="1461563" cy="222551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Rounded Rectangle 7"/>
          <p:cNvSpPr/>
          <p:nvPr/>
        </p:nvSpPr>
        <p:spPr bwMode="auto">
          <a:xfrm>
            <a:off x="6371263" y="6342573"/>
            <a:ext cx="1629737" cy="415687"/>
          </a:xfrm>
          <a:prstGeom prst="roundRect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350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Dump and Load CDC Policies</a:t>
            </a:r>
          </a:p>
        </p:txBody>
      </p:sp>
    </p:spTree>
    <p:extLst>
      <p:ext uri="{BB962C8B-B14F-4D97-AF65-F5344CB8AC3E}">
        <p14:creationId xmlns:p14="http://schemas.microsoft.com/office/powerpoint/2010/main" val="3417020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402" y="370575"/>
            <a:ext cx="10948387" cy="424732"/>
          </a:xfrm>
        </p:spPr>
        <p:txBody>
          <a:bodyPr/>
          <a:lstStyle/>
          <a:p>
            <a:r>
              <a:rPr lang="en-US" dirty="0"/>
              <a:t>Dumping CDC Policies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402" y="1108145"/>
            <a:ext cx="3762077" cy="3012751"/>
          </a:xfrm>
        </p:spPr>
        <p:txBody>
          <a:bodyPr/>
          <a:lstStyle/>
          <a:p>
            <a:r>
              <a:rPr lang="en-US" dirty="0"/>
              <a:t>List of existing policies can be dumped to a .cd file</a:t>
            </a:r>
          </a:p>
          <a:p>
            <a:r>
              <a:rPr lang="en-US" dirty="0"/>
              <a:t>Dump status can be monitored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2" y="795307"/>
            <a:ext cx="7056107" cy="2764489"/>
          </a:xfrm>
          <a:prstGeom prst="rect">
            <a:avLst/>
          </a:prstGeom>
          <a:ln>
            <a:solidFill>
              <a:srgbClr val="24D997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565" y="1108145"/>
            <a:ext cx="6410928" cy="3920696"/>
          </a:xfrm>
          <a:prstGeom prst="rect">
            <a:avLst/>
          </a:prstGeom>
          <a:ln>
            <a:solidFill>
              <a:srgbClr val="23C78C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259" y="1437590"/>
            <a:ext cx="7166103" cy="4146345"/>
          </a:xfrm>
          <a:prstGeom prst="rect">
            <a:avLst/>
          </a:prstGeom>
          <a:ln>
            <a:solidFill>
              <a:srgbClr val="24D997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653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Loading CDC Policies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84298" y="1180443"/>
            <a:ext cx="5306902" cy="1387691"/>
          </a:xfrm>
        </p:spPr>
        <p:txBody>
          <a:bodyPr/>
          <a:lstStyle/>
          <a:p>
            <a:r>
              <a:rPr lang="en-IN" sz="1800" dirty="0"/>
              <a:t>CDC Policies can be loaded from a .cd file</a:t>
            </a:r>
          </a:p>
          <a:p>
            <a:r>
              <a:rPr lang="en-IN" sz="1800" dirty="0"/>
              <a:t>Acceptable Error Percentage</a:t>
            </a:r>
            <a:endParaRPr lang="en-IN" sz="1800" strike="sngStrik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426" y="533697"/>
            <a:ext cx="5962482" cy="2681181"/>
          </a:xfrm>
          <a:prstGeom prst="rect">
            <a:avLst/>
          </a:prstGeom>
          <a:ln>
            <a:solidFill>
              <a:srgbClr val="24D997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723" y="2573657"/>
            <a:ext cx="7890387" cy="4071254"/>
          </a:xfrm>
          <a:prstGeom prst="rect">
            <a:avLst/>
          </a:prstGeom>
          <a:ln>
            <a:solidFill>
              <a:srgbClr val="24D997"/>
            </a:solidFill>
          </a:ln>
        </p:spPr>
      </p:pic>
      <p:cxnSp>
        <p:nvCxnSpPr>
          <p:cNvPr id="11" name="Connector: Elbow 10"/>
          <p:cNvCxnSpPr/>
          <p:nvPr/>
        </p:nvCxnSpPr>
        <p:spPr bwMode="auto">
          <a:xfrm rot="10800000" flipV="1">
            <a:off x="5309419" y="1590076"/>
            <a:ext cx="811007" cy="951876"/>
          </a:xfrm>
          <a:prstGeom prst="bentConnector2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27501" y="3214878"/>
            <a:ext cx="2069333" cy="937029"/>
          </a:xfrm>
          <a:prstGeom prst="wedgeRoundRectCallout">
            <a:avLst>
              <a:gd name="adj1" fmla="val 73909"/>
              <a:gd name="adj2" fmla="val 234367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i="0" dirty="0"/>
              <a:t>Indicates an error </a:t>
            </a:r>
          </a:p>
          <a:p>
            <a:pPr algn="ctr"/>
            <a:r>
              <a:rPr lang="en-US" sz="2000" i="0" dirty="0"/>
              <a:t>while loading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0" y="5140462"/>
            <a:ext cx="2107562" cy="485094"/>
          </a:xfrm>
          <a:prstGeom prst="wedgeRoundRectCallout">
            <a:avLst>
              <a:gd name="adj1" fmla="val 79210"/>
              <a:gd name="adj2" fmla="val 211807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 i="0" dirty="0"/>
              <a:t>Indicates success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56281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 API for CDC</a:t>
            </a:r>
          </a:p>
        </p:txBody>
      </p:sp>
    </p:spTree>
    <p:extLst>
      <p:ext uri="{BB962C8B-B14F-4D97-AF65-F5344CB8AC3E}">
        <p14:creationId xmlns:p14="http://schemas.microsoft.com/office/powerpoint/2010/main" val="4132354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ABL API for CDC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992520" y="1035476"/>
          <a:ext cx="8082116" cy="3519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639097" y="5142271"/>
            <a:ext cx="946846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i="0" dirty="0"/>
              <a:t>CDC ABL API Reference Guide: </a:t>
            </a:r>
            <a:r>
              <a:rPr lang="en-IN" sz="2000" i="0" dirty="0">
                <a:hlinkClick r:id="rId8"/>
              </a:rPr>
              <a:t>https://documentation.progress.com/output/ua/OpenEdge_latest/index.html#page/dvpin/change-data-capture-abl-references.html</a:t>
            </a:r>
            <a:endParaRPr lang="en-IN" sz="2000" i="0" dirty="0"/>
          </a:p>
        </p:txBody>
      </p:sp>
    </p:spTree>
    <p:extLst>
      <p:ext uri="{BB962C8B-B14F-4D97-AF65-F5344CB8AC3E}">
        <p14:creationId xmlns:p14="http://schemas.microsoft.com/office/powerpoint/2010/main" val="1482975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596" y="3091870"/>
            <a:ext cx="6555592" cy="535531"/>
          </a:xfrm>
        </p:spPr>
        <p:txBody>
          <a:bodyPr/>
          <a:lstStyle/>
          <a:p>
            <a:r>
              <a:rPr lang="en-US" dirty="0"/>
              <a:t>Processing Captured Changes</a:t>
            </a:r>
          </a:p>
        </p:txBody>
      </p:sp>
    </p:spTree>
    <p:extLst>
      <p:ext uri="{BB962C8B-B14F-4D97-AF65-F5344CB8AC3E}">
        <p14:creationId xmlns:p14="http://schemas.microsoft.com/office/powerpoint/2010/main" val="187013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Processing Captured Changes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ETL (Extract, Transform, Load)</a:t>
            </a:r>
          </a:p>
          <a:p>
            <a:pPr lvl="1"/>
            <a:r>
              <a:rPr lang="en-US" dirty="0"/>
              <a:t>CDC facilitates the Extraction part of ETL</a:t>
            </a:r>
          </a:p>
          <a:p>
            <a:pPr lvl="1"/>
            <a:r>
              <a:rPr lang="en-US" dirty="0"/>
              <a:t>Many tools and frameworks for doing ETL/BI</a:t>
            </a:r>
          </a:p>
          <a:p>
            <a:pPr lvl="2"/>
            <a:r>
              <a:rPr lang="en-US" dirty="0" err="1"/>
              <a:t>OpenEdge</a:t>
            </a:r>
            <a:r>
              <a:rPr lang="en-US" dirty="0"/>
              <a:t> Analytics 360</a:t>
            </a:r>
          </a:p>
          <a:p>
            <a:r>
              <a:rPr lang="en-US" dirty="0"/>
              <a:t>An alternative to trigger-based replication</a:t>
            </a:r>
          </a:p>
          <a:p>
            <a:pPr lvl="1"/>
            <a:r>
              <a:rPr lang="en-US" dirty="0"/>
              <a:t>Pro2 can use CDC </a:t>
            </a:r>
          </a:p>
          <a:p>
            <a:r>
              <a:rPr lang="en-US" dirty="0"/>
              <a:t>For more information on Analytics 360 or Pro2</a:t>
            </a:r>
          </a:p>
          <a:p>
            <a:pPr lvl="1"/>
            <a:r>
              <a:rPr lang="en-US" dirty="0" err="1"/>
              <a:t>OpenEdge</a:t>
            </a:r>
            <a:r>
              <a:rPr lang="en-US" dirty="0"/>
              <a:t> Analytics 360 Integration - Monday 9:45 am, Curriers</a:t>
            </a:r>
          </a:p>
          <a:p>
            <a:pPr lvl="1"/>
            <a:r>
              <a:rPr lang="en-US" dirty="0"/>
              <a:t>A Holistic View of </a:t>
            </a:r>
            <a:r>
              <a:rPr lang="en-US" dirty="0" err="1"/>
              <a:t>OpenEdge</a:t>
            </a:r>
            <a:r>
              <a:rPr lang="en-US" dirty="0"/>
              <a:t> Pro2 – Tuesday 8:30 am, Curriers</a:t>
            </a:r>
          </a:p>
          <a:p>
            <a:pPr lvl="1"/>
            <a:r>
              <a:rPr lang="en-US" dirty="0"/>
              <a:t>Or Contact:</a:t>
            </a:r>
          </a:p>
          <a:p>
            <a:pPr lvl="2"/>
            <a:r>
              <a:rPr lang="en-US" dirty="0"/>
              <a:t>Mike Marriage (mmarriag@progress.com)</a:t>
            </a:r>
          </a:p>
          <a:p>
            <a:pPr lvl="2"/>
            <a:r>
              <a:rPr lang="en-US" dirty="0"/>
              <a:t>Brian Bowman (bowman@progress.com)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60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When To Process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often to extract data</a:t>
            </a:r>
          </a:p>
          <a:p>
            <a:pPr lvl="1"/>
            <a:r>
              <a:rPr lang="en-US" dirty="0"/>
              <a:t>Determined by business need</a:t>
            </a:r>
          </a:p>
          <a:p>
            <a:r>
              <a:rPr lang="en-US" dirty="0"/>
              <a:t>When to purge data</a:t>
            </a:r>
          </a:p>
          <a:p>
            <a:pPr lvl="1"/>
            <a:r>
              <a:rPr lang="en-US" dirty="0"/>
              <a:t>Busy tables will generate a lot of CDC data -&gt; big change tables</a:t>
            </a:r>
          </a:p>
          <a:p>
            <a:pPr lvl="1"/>
            <a:r>
              <a:rPr lang="en-US" dirty="0"/>
              <a:t>Can purge data during extraction, or mark extracted data for later purging (_User-</a:t>
            </a:r>
            <a:r>
              <a:rPr lang="en-US" dirty="0" err="1"/>
              <a:t>Misc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Monitor your </a:t>
            </a:r>
            <a:r>
              <a:rPr lang="en-US" dirty="0" err="1"/>
              <a:t>db</a:t>
            </a:r>
            <a:r>
              <a:rPr lang="en-US" dirty="0"/>
              <a:t> growth </a:t>
            </a:r>
          </a:p>
        </p:txBody>
      </p:sp>
    </p:spTree>
    <p:extLst>
      <p:ext uri="{BB962C8B-B14F-4D97-AF65-F5344CB8AC3E}">
        <p14:creationId xmlns:p14="http://schemas.microsoft.com/office/powerpoint/2010/main" val="31834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 To Process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Extraction can be done by ABL or SQL</a:t>
            </a:r>
          </a:p>
          <a:p>
            <a:pPr lvl="1"/>
            <a:r>
              <a:rPr lang="en-US" dirty="0"/>
              <a:t>Only SQL clients can access SQL change tables</a:t>
            </a:r>
          </a:p>
          <a:p>
            <a:pPr lvl="1"/>
            <a:r>
              <a:rPr lang="en-US" dirty="0"/>
              <a:t>Driven by _</a:t>
            </a:r>
            <a:r>
              <a:rPr lang="en-US" dirty="0" err="1"/>
              <a:t>Cdc</a:t>
            </a:r>
            <a:r>
              <a:rPr lang="en-US" dirty="0"/>
              <a:t>-Change-Tracking</a:t>
            </a:r>
          </a:p>
          <a:p>
            <a:r>
              <a:rPr lang="en-US" dirty="0"/>
              <a:t>Extraction should access only committed data</a:t>
            </a:r>
          </a:p>
          <a:p>
            <a:pPr lvl="1"/>
            <a:r>
              <a:rPr lang="en-US" dirty="0"/>
              <a:t>Provide range in search criteria</a:t>
            </a:r>
          </a:p>
          <a:p>
            <a:pPr lvl="2"/>
            <a:r>
              <a:rPr lang="en-US" dirty="0"/>
              <a:t>E.g. WHERE _Time-Stamp &lt; </a:t>
            </a:r>
            <a:r>
              <a:rPr lang="en-US" dirty="0" err="1"/>
              <a:t>LastMidnight</a:t>
            </a:r>
            <a:endParaRPr lang="en-US" dirty="0"/>
          </a:p>
          <a:p>
            <a:pPr lvl="1"/>
            <a:r>
              <a:rPr lang="en-US" dirty="0"/>
              <a:t>Prevent dirty reads</a:t>
            </a:r>
          </a:p>
          <a:p>
            <a:pPr lvl="2"/>
            <a:r>
              <a:rPr lang="en-US" dirty="0"/>
              <a:t>SHARE lock from ABL </a:t>
            </a:r>
          </a:p>
          <a:p>
            <a:pPr lvl="2"/>
            <a:r>
              <a:rPr lang="en-US" dirty="0"/>
              <a:t>Transaction isolation level stronger than READ UNCOMMITTED from SQL</a:t>
            </a:r>
          </a:p>
        </p:txBody>
      </p:sp>
    </p:spTree>
    <p:extLst>
      <p:ext uri="{BB962C8B-B14F-4D97-AF65-F5344CB8AC3E}">
        <p14:creationId xmlns:p14="http://schemas.microsoft.com/office/powerpoint/2010/main" val="58655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8563" y="2858435"/>
            <a:ext cx="7288523" cy="1089529"/>
          </a:xfrm>
        </p:spPr>
        <p:txBody>
          <a:bodyPr/>
          <a:lstStyle/>
          <a:p>
            <a:r>
              <a:rPr lang="en-US" dirty="0"/>
              <a:t>Extracting Change Data through ABL</a:t>
            </a:r>
          </a:p>
        </p:txBody>
      </p:sp>
    </p:spTree>
    <p:extLst>
      <p:ext uri="{BB962C8B-B14F-4D97-AF65-F5344CB8AC3E}">
        <p14:creationId xmlns:p14="http://schemas.microsoft.com/office/powerpoint/2010/main" val="1478608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Extracting Change Data Through ABL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 query against the _</a:t>
            </a:r>
            <a:r>
              <a:rPr lang="en-US" dirty="0" err="1"/>
              <a:t>Cdc</a:t>
            </a:r>
            <a:r>
              <a:rPr lang="en-US" dirty="0"/>
              <a:t>-Change-Tracking table and change table for your given source table</a:t>
            </a:r>
          </a:p>
          <a:p>
            <a:r>
              <a:rPr lang="en-US" dirty="0" err="1"/>
              <a:t>OpenEdge.DataAdmin.Util.CDCTrackingHelper</a:t>
            </a:r>
            <a:endParaRPr lang="en-US" dirty="0"/>
          </a:p>
          <a:p>
            <a:pPr lvl="1"/>
            <a:r>
              <a:rPr lang="en-US" dirty="0"/>
              <a:t>ABL helper class to provide convenience functionality</a:t>
            </a:r>
          </a:p>
          <a:p>
            <a:pPr lvl="2"/>
            <a:r>
              <a:rPr lang="en-US" dirty="0"/>
              <a:t>Reduces need for some boilerplate code</a:t>
            </a:r>
          </a:p>
          <a:p>
            <a:pPr lvl="2"/>
            <a:r>
              <a:rPr lang="en-US" dirty="0"/>
              <a:t>Converts _Change-</a:t>
            </a:r>
            <a:r>
              <a:rPr lang="en-US" dirty="0" err="1"/>
              <a:t>FieldMap</a:t>
            </a:r>
            <a:r>
              <a:rPr lang="en-US" dirty="0"/>
              <a:t> to an extent of changed field names</a:t>
            </a:r>
          </a:p>
          <a:p>
            <a:pPr lvl="2"/>
            <a:r>
              <a:rPr lang="en-US" dirty="0"/>
              <a:t>Maps the _Operation to a </a:t>
            </a:r>
            <a:r>
              <a:rPr lang="en-US" dirty="0" err="1"/>
              <a:t>CDCOperation</a:t>
            </a:r>
            <a:r>
              <a:rPr lang="en-US" dirty="0"/>
              <a:t> </a:t>
            </a:r>
            <a:r>
              <a:rPr lang="en-US" dirty="0" err="1"/>
              <a:t>enum</a:t>
            </a:r>
            <a:endParaRPr lang="en-US" dirty="0"/>
          </a:p>
          <a:p>
            <a:pPr lvl="2"/>
            <a:r>
              <a:rPr lang="en-US" dirty="0"/>
              <a:t>Purges all change records associated with a _</a:t>
            </a:r>
            <a:r>
              <a:rPr lang="en-US" dirty="0" err="1"/>
              <a:t>Cdc</a:t>
            </a:r>
            <a:r>
              <a:rPr lang="en-US" dirty="0"/>
              <a:t>-Change-Tracking record</a:t>
            </a:r>
          </a:p>
          <a:p>
            <a:pPr lvl="1"/>
            <a:r>
              <a:rPr lang="en-US" dirty="0"/>
              <a:t>Uses the current record in a _</a:t>
            </a:r>
            <a:r>
              <a:rPr lang="en-US" dirty="0" err="1"/>
              <a:t>Cdc</a:t>
            </a:r>
            <a:r>
              <a:rPr lang="en-US" dirty="0"/>
              <a:t>-Change-Tracking buffer</a:t>
            </a:r>
          </a:p>
          <a:p>
            <a:pPr lvl="1"/>
            <a:r>
              <a:rPr lang="en-US" dirty="0"/>
              <a:t>No requirement to use this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ABL Extraction Sample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DEF VAR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ohelper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AS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CDCTrackingHelper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NO-UNDO.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Get a </a:t>
            </a:r>
            <a:r>
              <a:rPr lang="en-US" sz="16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CDCTrackingHelper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 for the Order table, using the default buffer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 * of the _</a:t>
            </a:r>
            <a:r>
              <a:rPr lang="en-US" sz="16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-Change-Tracking table */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 err="1">
                <a:latin typeface="Courier New" panose="02070309020205020404" pitchFamily="49" charset="0"/>
              </a:rPr>
              <a:t>ohelper</a:t>
            </a:r>
            <a:r>
              <a:rPr lang="en-US" sz="1600" b="1" dirty="0">
                <a:latin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NEW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CDCTrackingHelper</a:t>
            </a:r>
            <a:r>
              <a:rPr lang="en-US" sz="1600" b="1" dirty="0">
                <a:latin typeface="Courier New" panose="02070309020205020404" pitchFamily="49" charset="0"/>
              </a:rPr>
              <a:t>("Order",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BUFFER</a:t>
            </a:r>
            <a:r>
              <a:rPr lang="en-US" sz="1600" b="1" dirty="0">
                <a:latin typeface="Courier New" panose="02070309020205020404" pitchFamily="49" charset="0"/>
              </a:rPr>
              <a:t> _</a:t>
            </a:r>
            <a:r>
              <a:rPr lang="en-US" sz="1600" b="1" dirty="0" err="1">
                <a:latin typeface="Courier New" panose="02070309020205020404" pitchFamily="49" charset="0"/>
              </a:rPr>
              <a:t>Cdc-Change-Tracking:Handle</a:t>
            </a:r>
            <a:r>
              <a:rPr lang="en-US" sz="1600" b="1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Iterate through the change tracking records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FOR EACH</a:t>
            </a:r>
            <a:r>
              <a:rPr lang="en-US" sz="1600" b="1" dirty="0">
                <a:latin typeface="Courier New" panose="02070309020205020404" pitchFamily="49" charset="0"/>
              </a:rPr>
              <a:t> _</a:t>
            </a:r>
            <a:r>
              <a:rPr lang="en-US" sz="1600" b="1" dirty="0" err="1">
                <a:latin typeface="Courier New" panose="02070309020205020404" pitchFamily="49" charset="0"/>
              </a:rPr>
              <a:t>Cdc</a:t>
            </a:r>
            <a:r>
              <a:rPr lang="en-US" sz="1600" b="1" dirty="0">
                <a:latin typeface="Courier New" panose="02070309020205020404" pitchFamily="49" charset="0"/>
              </a:rPr>
              <a:t>-Change-Tracking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WHERE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_</a:t>
            </a:r>
            <a:r>
              <a:rPr lang="en-US" sz="1600" b="1" dirty="0" err="1">
                <a:latin typeface="Courier New" panose="02070309020205020404" pitchFamily="49" charset="0"/>
              </a:rPr>
              <a:t>Cdc</a:t>
            </a:r>
            <a:r>
              <a:rPr lang="en-US" sz="1600" b="1" dirty="0">
                <a:latin typeface="Courier New" panose="02070309020205020404" pitchFamily="49" charset="0"/>
              </a:rPr>
              <a:t>-Change-</a:t>
            </a:r>
            <a:r>
              <a:rPr lang="en-US" sz="1600" b="1" dirty="0" err="1">
                <a:latin typeface="Courier New" panose="02070309020205020404" pitchFamily="49" charset="0"/>
              </a:rPr>
              <a:t>Tracking._Source</a:t>
            </a:r>
            <a:r>
              <a:rPr lang="en-US" sz="1600" b="1" dirty="0">
                <a:latin typeface="Courier New" panose="02070309020205020404" pitchFamily="49" charset="0"/>
              </a:rPr>
              <a:t>-Table-Number = </a:t>
            </a:r>
            <a:r>
              <a:rPr lang="en-US" sz="1600" b="1" dirty="0" err="1">
                <a:latin typeface="Courier New" panose="02070309020205020404" pitchFamily="49" charset="0"/>
              </a:rPr>
              <a:t>ohelper:SourceTableNumber</a:t>
            </a:r>
            <a:r>
              <a:rPr lang="en-US" sz="1600" b="1" dirty="0">
                <a:latin typeface="Courier New" panose="020703090202050204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IF </a:t>
            </a:r>
            <a:r>
              <a:rPr lang="en-US" sz="1600" b="1" dirty="0">
                <a:latin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</a:rPr>
              <a:t>ohelper:IsUpdate</a:t>
            </a:r>
            <a:r>
              <a:rPr lang="en-US" sz="1600" b="1" dirty="0">
                <a:latin typeface="Courier New" panose="02070309020205020404" pitchFamily="49" charset="0"/>
              </a:rPr>
              <a:t>())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THEN 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handle updates only */</a:t>
            </a:r>
            <a:endParaRPr lang="en-US" sz="1600" b="1" dirty="0">
              <a:solidFill>
                <a:srgbClr val="0070C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DO: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IF </a:t>
            </a:r>
            <a:r>
              <a:rPr lang="en-US" sz="1600" b="1" dirty="0">
                <a:latin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</a:rPr>
              <a:t>ohelper:FieldChanged</a:t>
            </a:r>
            <a:r>
              <a:rPr lang="en-US" sz="1600" b="1" dirty="0">
                <a:latin typeface="Courier New" panose="02070309020205020404" pitchFamily="49" charset="0"/>
              </a:rPr>
              <a:t>("</a:t>
            </a:r>
            <a:r>
              <a:rPr lang="en-US" sz="1600" b="1" dirty="0" err="1">
                <a:latin typeface="Courier New" panose="02070309020205020404" pitchFamily="49" charset="0"/>
              </a:rPr>
              <a:t>OrderTotal</a:t>
            </a:r>
            <a:r>
              <a:rPr lang="en-US" sz="1600" b="1" dirty="0">
                <a:latin typeface="Courier New" panose="02070309020205020404" pitchFamily="49" charset="0"/>
              </a:rPr>
              <a:t>"))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THEN</a:t>
            </a:r>
            <a:endParaRPr lang="en-US" sz="1600" b="1" dirty="0">
              <a:solidFill>
                <a:srgbClr val="00B05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DO: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Get the change table record.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   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FIND FIRST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CDC_Order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WHERE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      </a:t>
            </a:r>
            <a:r>
              <a:rPr lang="en-US" sz="1600" b="1" dirty="0" err="1">
                <a:latin typeface="Courier New" panose="02070309020205020404" pitchFamily="49" charset="0"/>
              </a:rPr>
              <a:t>CDC_Order._Change</a:t>
            </a:r>
            <a:r>
              <a:rPr lang="en-US" sz="1600" b="1" dirty="0">
                <a:latin typeface="Courier New" panose="02070309020205020404" pitchFamily="49" charset="0"/>
              </a:rPr>
              <a:t>-Sequence = _</a:t>
            </a:r>
            <a:r>
              <a:rPr lang="en-US" sz="1600" b="1" dirty="0" err="1">
                <a:latin typeface="Courier New" panose="02070309020205020404" pitchFamily="49" charset="0"/>
              </a:rPr>
              <a:t>Cdc</a:t>
            </a:r>
            <a:r>
              <a:rPr lang="en-US" sz="1600" b="1" dirty="0">
                <a:latin typeface="Courier New" panose="02070309020205020404" pitchFamily="49" charset="0"/>
              </a:rPr>
              <a:t>-Change-</a:t>
            </a:r>
            <a:r>
              <a:rPr lang="en-US" sz="1600" b="1" dirty="0" err="1">
                <a:latin typeface="Courier New" panose="02070309020205020404" pitchFamily="49" charset="0"/>
              </a:rPr>
              <a:t>Tracking._Change</a:t>
            </a:r>
            <a:r>
              <a:rPr lang="en-US" sz="1600" b="1" dirty="0">
                <a:latin typeface="Courier New" panose="02070309020205020404" pitchFamily="49" charset="0"/>
              </a:rPr>
              <a:t>-Sequence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AND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      </a:t>
            </a:r>
            <a:r>
              <a:rPr lang="en-US" sz="1600" b="1" dirty="0" err="1">
                <a:latin typeface="Courier New" panose="02070309020205020404" pitchFamily="49" charset="0"/>
              </a:rPr>
              <a:t>CDC_Order._Operation</a:t>
            </a:r>
            <a:r>
              <a:rPr lang="en-US" sz="1600" b="1" dirty="0">
                <a:latin typeface="Courier New" panose="02070309020205020404" pitchFamily="49" charset="0"/>
              </a:rPr>
              <a:t> = _</a:t>
            </a:r>
            <a:r>
              <a:rPr lang="en-US" sz="1600" b="1" dirty="0" err="1">
                <a:latin typeface="Courier New" panose="02070309020205020404" pitchFamily="49" charset="0"/>
              </a:rPr>
              <a:t>Cdc</a:t>
            </a:r>
            <a:r>
              <a:rPr lang="en-US" sz="1600" b="1" dirty="0">
                <a:latin typeface="Courier New" panose="02070309020205020404" pitchFamily="49" charset="0"/>
              </a:rPr>
              <a:t>-Change-</a:t>
            </a:r>
            <a:r>
              <a:rPr lang="en-US" sz="1600" b="1" dirty="0" err="1">
                <a:latin typeface="Courier New" panose="02070309020205020404" pitchFamily="49" charset="0"/>
              </a:rPr>
              <a:t>Tracking._Operation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NO-ERROR.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perform whatever logic needs to occur for the ETL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END.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END.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 _</a:t>
            </a:r>
            <a:r>
              <a:rPr lang="en-US" sz="1600" b="1" dirty="0" err="1">
                <a:latin typeface="Courier New" panose="02070309020205020404" pitchFamily="49" charset="0"/>
              </a:rPr>
              <a:t>Cdc</a:t>
            </a:r>
            <a:r>
              <a:rPr lang="en-US" sz="1600" b="1" dirty="0">
                <a:latin typeface="Courier New" panose="02070309020205020404" pitchFamily="49" charset="0"/>
              </a:rPr>
              <a:t>-Change-</a:t>
            </a:r>
            <a:r>
              <a:rPr lang="en-US" sz="1600" b="1" dirty="0" err="1">
                <a:latin typeface="Courier New" panose="02070309020205020404" pitchFamily="49" charset="0"/>
              </a:rPr>
              <a:t>Tracking._User</a:t>
            </a:r>
            <a:r>
              <a:rPr lang="en-US" sz="1600" b="1" dirty="0">
                <a:latin typeface="Courier New" panose="02070309020205020404" pitchFamily="49" charset="0"/>
              </a:rPr>
              <a:t>-</a:t>
            </a:r>
            <a:r>
              <a:rPr lang="en-US" sz="1600" b="1" dirty="0" err="1">
                <a:latin typeface="Courier New" panose="02070309020205020404" pitchFamily="49" charset="0"/>
              </a:rPr>
              <a:t>Misc</a:t>
            </a:r>
            <a:r>
              <a:rPr lang="en-US" sz="1600" b="1" dirty="0">
                <a:latin typeface="Courier New" panose="02070309020205020404" pitchFamily="49" charset="0"/>
              </a:rPr>
              <a:t> = "PROCESSED". 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mark as processed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</a:rPr>
              <a:t>END.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peech1"/>
          <p:cNvSpPr/>
          <p:nvPr/>
        </p:nvSpPr>
        <p:spPr bwMode="auto">
          <a:xfrm>
            <a:off x="1110342" y="2194013"/>
            <a:ext cx="9909958" cy="3779758"/>
          </a:xfrm>
          <a:prstGeom prst="wedgeRoundRectCallout">
            <a:avLst>
              <a:gd name="adj1" fmla="val -54232"/>
              <a:gd name="adj2" fmla="val -52965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DEF VAR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  <a:r>
              <a:rPr lang="en-US" b="1" i="0" dirty="0" err="1">
                <a:latin typeface="Courier New" panose="02070309020205020404" pitchFamily="49" charset="0"/>
              </a:rPr>
              <a:t>ohelper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AS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  <a:r>
              <a:rPr lang="en-US" b="1" i="0" dirty="0" err="1">
                <a:latin typeface="Courier New" panose="02070309020205020404" pitchFamily="49" charset="0"/>
              </a:rPr>
              <a:t>CDCTrackingHelper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NO-UNDO.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b="1" i="0" dirty="0">
              <a:solidFill>
                <a:srgbClr val="0070C0"/>
              </a:solidFill>
              <a:latin typeface="Courier New" panose="020703090202050204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Get a 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CDCTrackingHelper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 for the Order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   table, using the default buffer of the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   _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-Change-Tracking table */ 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b="1" i="0" dirty="0">
              <a:solidFill>
                <a:srgbClr val="00B050"/>
              </a:solidFill>
              <a:latin typeface="Courier New" panose="020703090202050204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 err="1">
                <a:latin typeface="Courier New" panose="02070309020205020404" pitchFamily="49" charset="0"/>
              </a:rPr>
              <a:t>ohelper</a:t>
            </a:r>
            <a:r>
              <a:rPr lang="en-US" b="1" i="0" dirty="0">
                <a:latin typeface="Courier New" panose="02070309020205020404" pitchFamily="49" charset="0"/>
              </a:rPr>
              <a:t> =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NEW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  <a:r>
              <a:rPr lang="en-US" b="1" i="0" dirty="0" err="1">
                <a:latin typeface="Courier New" panose="02070309020205020404" pitchFamily="49" charset="0"/>
              </a:rPr>
              <a:t>CDCTrackingHelper</a:t>
            </a:r>
            <a:r>
              <a:rPr lang="en-US" b="1" i="0" dirty="0">
                <a:latin typeface="Courier New" panose="02070309020205020404" pitchFamily="49" charset="0"/>
              </a:rPr>
              <a:t>(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         "Order",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            BUFFER</a:t>
            </a:r>
            <a:r>
              <a:rPr lang="en-US" b="1" i="0" dirty="0">
                <a:latin typeface="Courier New" panose="02070309020205020404" pitchFamily="49" charset="0"/>
              </a:rPr>
              <a:t> _</a:t>
            </a:r>
            <a:r>
              <a:rPr lang="en-US" b="1" i="0" dirty="0" err="1">
                <a:latin typeface="Courier New" panose="02070309020205020404" pitchFamily="49" charset="0"/>
              </a:rPr>
              <a:t>Cdc-Change-Tracking:Handle</a:t>
            </a:r>
            <a:r>
              <a:rPr lang="en-US" b="1" i="0" dirty="0">
                <a:latin typeface="Courier New" panose="02070309020205020404" pitchFamily="49" charset="0"/>
              </a:rPr>
              <a:t>).</a:t>
            </a:r>
          </a:p>
        </p:txBody>
      </p:sp>
      <p:sp>
        <p:nvSpPr>
          <p:cNvPr id="5" name="speech2"/>
          <p:cNvSpPr/>
          <p:nvPr/>
        </p:nvSpPr>
        <p:spPr bwMode="auto">
          <a:xfrm>
            <a:off x="1175657" y="3069421"/>
            <a:ext cx="9915896" cy="2145268"/>
          </a:xfrm>
          <a:prstGeom prst="wedgeRoundRectCallout">
            <a:avLst>
              <a:gd name="adj1" fmla="val -54845"/>
              <a:gd name="adj2" fmla="val -85709"/>
              <a:gd name="adj3" fmla="val 16667"/>
            </a:avLst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Iterate through the change tracking records */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b="1" i="0" dirty="0">
              <a:solidFill>
                <a:srgbClr val="00B050"/>
              </a:solidFill>
              <a:latin typeface="Courier New" panose="020703090202050204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FOR EACH</a:t>
            </a:r>
            <a:r>
              <a:rPr lang="en-US" b="1" i="0" dirty="0">
                <a:latin typeface="Courier New" panose="02070309020205020404" pitchFamily="49" charset="0"/>
              </a:rPr>
              <a:t> _</a:t>
            </a:r>
            <a:r>
              <a:rPr lang="en-US" b="1" i="0" dirty="0" err="1">
                <a:latin typeface="Courier New" panose="02070309020205020404" pitchFamily="49" charset="0"/>
              </a:rPr>
              <a:t>Cdc</a:t>
            </a:r>
            <a:r>
              <a:rPr lang="en-US" b="1" i="0" dirty="0">
                <a:latin typeface="Courier New" panose="02070309020205020404" pitchFamily="49" charset="0"/>
              </a:rPr>
              <a:t>-Change-Tracking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WHERE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_</a:t>
            </a:r>
            <a:r>
              <a:rPr lang="en-US" b="1" i="0" dirty="0" err="1">
                <a:latin typeface="Courier New" panose="02070309020205020404" pitchFamily="49" charset="0"/>
              </a:rPr>
              <a:t>Cdc</a:t>
            </a:r>
            <a:r>
              <a:rPr lang="en-US" b="1" i="0" dirty="0">
                <a:latin typeface="Courier New" panose="02070309020205020404" pitchFamily="49" charset="0"/>
              </a:rPr>
              <a:t>-Change-</a:t>
            </a:r>
            <a:r>
              <a:rPr lang="en-US" b="1" i="0" dirty="0" err="1">
                <a:latin typeface="Courier New" panose="02070309020205020404" pitchFamily="49" charset="0"/>
              </a:rPr>
              <a:t>Tracking._Source</a:t>
            </a:r>
            <a:r>
              <a:rPr lang="en-US" b="1" i="0" dirty="0">
                <a:latin typeface="Courier New" panose="02070309020205020404" pitchFamily="49" charset="0"/>
              </a:rPr>
              <a:t>-Table-Number =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</a:t>
            </a:r>
            <a:r>
              <a:rPr lang="en-US" b="1" i="0" dirty="0" err="1">
                <a:latin typeface="Courier New" panose="02070309020205020404" pitchFamily="49" charset="0"/>
              </a:rPr>
              <a:t>ohelper:SourceTableNumber</a:t>
            </a:r>
            <a:r>
              <a:rPr lang="en-US" b="1" i="0" dirty="0">
                <a:latin typeface="Courier New" panose="02070309020205020404" pitchFamily="49" charset="0"/>
              </a:rPr>
              <a:t>:</a:t>
            </a:r>
          </a:p>
        </p:txBody>
      </p:sp>
      <p:sp>
        <p:nvSpPr>
          <p:cNvPr id="6" name="speech3"/>
          <p:cNvSpPr/>
          <p:nvPr/>
        </p:nvSpPr>
        <p:spPr bwMode="auto">
          <a:xfrm>
            <a:off x="1075630" y="3429468"/>
            <a:ext cx="9915896" cy="919401"/>
          </a:xfrm>
          <a:prstGeom prst="wedgeRoundRectCallout">
            <a:avLst>
              <a:gd name="adj1" fmla="val -50893"/>
              <a:gd name="adj2" fmla="val -89244"/>
              <a:gd name="adj3" fmla="val 16667"/>
            </a:avLst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handle updates only */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IF </a:t>
            </a:r>
            <a:r>
              <a:rPr lang="en-US" b="1" i="0" dirty="0">
                <a:latin typeface="Courier New" panose="02070309020205020404" pitchFamily="49" charset="0"/>
              </a:rPr>
              <a:t>(</a:t>
            </a:r>
            <a:r>
              <a:rPr lang="en-US" b="1" i="0" dirty="0" err="1">
                <a:latin typeface="Courier New" panose="02070309020205020404" pitchFamily="49" charset="0"/>
              </a:rPr>
              <a:t>ohelper:IsUpdate</a:t>
            </a:r>
            <a:r>
              <a:rPr lang="en-US" b="1" i="0" dirty="0">
                <a:latin typeface="Courier New" panose="02070309020205020404" pitchFamily="49" charset="0"/>
              </a:rPr>
              <a:t>())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THEN</a:t>
            </a:r>
          </a:p>
        </p:txBody>
      </p:sp>
      <p:sp>
        <p:nvSpPr>
          <p:cNvPr id="7" name="speech4"/>
          <p:cNvSpPr/>
          <p:nvPr/>
        </p:nvSpPr>
        <p:spPr bwMode="auto">
          <a:xfrm>
            <a:off x="1110342" y="3786188"/>
            <a:ext cx="9909958" cy="510778"/>
          </a:xfrm>
          <a:prstGeom prst="wedgeRoundRectCallout">
            <a:avLst>
              <a:gd name="adj1" fmla="val -48970"/>
              <a:gd name="adj2" fmla="val -90795"/>
              <a:gd name="adj3" fmla="val 16667"/>
            </a:avLst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IF </a:t>
            </a:r>
            <a:r>
              <a:rPr lang="en-US" b="1" i="0" dirty="0">
                <a:latin typeface="Courier New" panose="02070309020205020404" pitchFamily="49" charset="0"/>
              </a:rPr>
              <a:t>(</a:t>
            </a:r>
            <a:r>
              <a:rPr lang="en-US" b="1" i="0" dirty="0" err="1">
                <a:latin typeface="Courier New" panose="02070309020205020404" pitchFamily="49" charset="0"/>
              </a:rPr>
              <a:t>ohelper:FieldChanged</a:t>
            </a:r>
            <a:r>
              <a:rPr lang="en-US" b="1" i="0" dirty="0">
                <a:latin typeface="Courier New" panose="02070309020205020404" pitchFamily="49" charset="0"/>
              </a:rPr>
              <a:t>("</a:t>
            </a:r>
            <a:r>
              <a:rPr lang="en-US" b="1" i="0" dirty="0" err="1">
                <a:latin typeface="Courier New" panose="02070309020205020404" pitchFamily="49" charset="0"/>
              </a:rPr>
              <a:t>OrderTotal</a:t>
            </a:r>
            <a:r>
              <a:rPr lang="en-US" b="1" i="0" dirty="0">
                <a:latin typeface="Courier New" panose="02070309020205020404" pitchFamily="49" charset="0"/>
              </a:rPr>
              <a:t>"))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THEN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speech5"/>
          <p:cNvSpPr/>
          <p:nvPr/>
        </p:nvSpPr>
        <p:spPr bwMode="auto">
          <a:xfrm>
            <a:off x="1104405" y="798385"/>
            <a:ext cx="9915895" cy="3371136"/>
          </a:xfrm>
          <a:prstGeom prst="wedgeRoundRectCallout">
            <a:avLst>
              <a:gd name="adj1" fmla="val -47180"/>
              <a:gd name="adj2" fmla="val 60019"/>
              <a:gd name="adj3" fmla="val 16667"/>
            </a:avLst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Get the change table record. */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FIND FIRST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  <a:r>
              <a:rPr lang="en-US" b="1" i="0" dirty="0" err="1">
                <a:latin typeface="Courier New" panose="02070309020205020404" pitchFamily="49" charset="0"/>
              </a:rPr>
              <a:t>CDC_Order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WHERE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 </a:t>
            </a:r>
            <a:r>
              <a:rPr lang="en-US" b="1" i="0" dirty="0" err="1">
                <a:latin typeface="Courier New" panose="02070309020205020404" pitchFamily="49" charset="0"/>
              </a:rPr>
              <a:t>CDC_Order._Change</a:t>
            </a:r>
            <a:r>
              <a:rPr lang="en-US" b="1" i="0" dirty="0">
                <a:latin typeface="Courier New" panose="02070309020205020404" pitchFamily="49" charset="0"/>
              </a:rPr>
              <a:t>-Sequence =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   _</a:t>
            </a:r>
            <a:r>
              <a:rPr lang="en-US" b="1" i="0" dirty="0" err="1">
                <a:latin typeface="Courier New" panose="02070309020205020404" pitchFamily="49" charset="0"/>
              </a:rPr>
              <a:t>Cdc</a:t>
            </a:r>
            <a:r>
              <a:rPr lang="en-US" b="1" i="0" dirty="0">
                <a:latin typeface="Courier New" panose="02070309020205020404" pitchFamily="49" charset="0"/>
              </a:rPr>
              <a:t>-Change-</a:t>
            </a:r>
            <a:r>
              <a:rPr lang="en-US" b="1" i="0" dirty="0" err="1">
                <a:latin typeface="Courier New" panose="02070309020205020404" pitchFamily="49" charset="0"/>
              </a:rPr>
              <a:t>Tracking._Change</a:t>
            </a:r>
            <a:r>
              <a:rPr lang="en-US" b="1" i="0" dirty="0">
                <a:latin typeface="Courier New" panose="02070309020205020404" pitchFamily="49" charset="0"/>
              </a:rPr>
              <a:t>-Sequence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AND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 </a:t>
            </a:r>
            <a:r>
              <a:rPr lang="en-US" b="1" i="0" dirty="0" err="1">
                <a:latin typeface="Courier New" panose="02070309020205020404" pitchFamily="49" charset="0"/>
              </a:rPr>
              <a:t>CDC_Order._Operation</a:t>
            </a:r>
            <a:r>
              <a:rPr lang="en-US" b="1" i="0" dirty="0">
                <a:latin typeface="Courier New" panose="02070309020205020404" pitchFamily="49" charset="0"/>
              </a:rPr>
              <a:t> =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   _</a:t>
            </a:r>
            <a:r>
              <a:rPr lang="en-US" b="1" i="0" dirty="0" err="1">
                <a:latin typeface="Courier New" panose="02070309020205020404" pitchFamily="49" charset="0"/>
              </a:rPr>
              <a:t>Cdc</a:t>
            </a:r>
            <a:r>
              <a:rPr lang="en-US" b="1" i="0" dirty="0">
                <a:latin typeface="Courier New" panose="02070309020205020404" pitchFamily="49" charset="0"/>
              </a:rPr>
              <a:t>-Change-</a:t>
            </a:r>
            <a:r>
              <a:rPr lang="en-US" b="1" i="0" dirty="0" err="1">
                <a:latin typeface="Courier New" panose="02070309020205020404" pitchFamily="49" charset="0"/>
              </a:rPr>
              <a:t>Tracking._Operation</a:t>
            </a:r>
            <a:r>
              <a:rPr lang="en-US" b="1" i="0" dirty="0">
                <a:latin typeface="Courier New" panose="02070309020205020404" pitchFamily="49" charset="0"/>
              </a:rPr>
              <a:t>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NO-ERROR.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perform whatever logic needs to occur for ETL */</a:t>
            </a:r>
          </a:p>
          <a:p>
            <a:pPr marL="0" indent="0" algn="l">
              <a:spcBef>
                <a:spcPts val="0"/>
              </a:spcBef>
              <a:buNone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speech6"/>
          <p:cNvSpPr/>
          <p:nvPr/>
        </p:nvSpPr>
        <p:spPr bwMode="auto">
          <a:xfrm>
            <a:off x="1075630" y="3118958"/>
            <a:ext cx="9915895" cy="1736646"/>
          </a:xfrm>
          <a:prstGeom prst="wedgeRoundRectCallout">
            <a:avLst>
              <a:gd name="adj1" fmla="val -51445"/>
              <a:gd name="adj2" fmla="val 103282"/>
              <a:gd name="adj3" fmla="val 16667"/>
            </a:avLst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mark as processed */</a:t>
            </a:r>
            <a:endParaRPr lang="en-US" b="1" i="0" dirty="0">
              <a:latin typeface="Courier New" panose="02070309020205020404" pitchFamily="49" charset="0"/>
            </a:endParaRPr>
          </a:p>
          <a:p>
            <a:pPr algn="l"/>
            <a:r>
              <a:rPr lang="en-US" b="1" i="0" dirty="0">
                <a:latin typeface="Courier New" panose="02070309020205020404" pitchFamily="49" charset="0"/>
              </a:rPr>
              <a:t>_</a:t>
            </a:r>
            <a:r>
              <a:rPr lang="en-US" b="1" i="0" dirty="0" err="1">
                <a:latin typeface="Courier New" panose="02070309020205020404" pitchFamily="49" charset="0"/>
              </a:rPr>
              <a:t>Cdc</a:t>
            </a:r>
            <a:r>
              <a:rPr lang="en-US" b="1" i="0" dirty="0">
                <a:latin typeface="Courier New" panose="02070309020205020404" pitchFamily="49" charset="0"/>
              </a:rPr>
              <a:t>-Change-</a:t>
            </a:r>
            <a:r>
              <a:rPr lang="en-US" b="1" i="0" dirty="0" err="1">
                <a:latin typeface="Courier New" panose="02070309020205020404" pitchFamily="49" charset="0"/>
              </a:rPr>
              <a:t>Tracking._User</a:t>
            </a:r>
            <a:r>
              <a:rPr lang="en-US" b="1" i="0" dirty="0">
                <a:latin typeface="Courier New" panose="02070309020205020404" pitchFamily="49" charset="0"/>
              </a:rPr>
              <a:t>-</a:t>
            </a:r>
            <a:r>
              <a:rPr lang="en-US" b="1" i="0" dirty="0" err="1">
                <a:latin typeface="Courier New" panose="02070309020205020404" pitchFamily="49" charset="0"/>
              </a:rPr>
              <a:t>Misc</a:t>
            </a:r>
            <a:r>
              <a:rPr lang="en-US" b="1" i="0" dirty="0">
                <a:latin typeface="Courier New" panose="02070309020205020404" pitchFamily="49" charset="0"/>
              </a:rPr>
              <a:t> = "PROCESSED".</a:t>
            </a:r>
          </a:p>
          <a:p>
            <a:pPr algn="l"/>
            <a:r>
              <a:rPr lang="en-US" b="1" dirty="0">
                <a:latin typeface="Courier New" panose="02070309020205020404" pitchFamily="49" charset="0"/>
              </a:rPr>
              <a:t> 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83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53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ABL Purge Sample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DEF VAR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</a:rPr>
              <a:t>ohelper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AS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</a:rPr>
              <a:t>CDCTrackingHelper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NO-UNDO.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Get a 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CDCTrackingHelper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for the Order table, using the default buffer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* of the _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-Change-Tracking table */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 err="1">
                <a:latin typeface="Courier New" panose="02070309020205020404" pitchFamily="49" charset="0"/>
              </a:rPr>
              <a:t>ohelper</a:t>
            </a:r>
            <a:r>
              <a:rPr lang="en-US" sz="1400" b="1" dirty="0">
                <a:latin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NEW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</a:rPr>
              <a:t>CDCTrackingHelper</a:t>
            </a:r>
            <a:r>
              <a:rPr lang="en-US" sz="1400" b="1" dirty="0">
                <a:latin typeface="Courier New" panose="02070309020205020404" pitchFamily="49" charset="0"/>
              </a:rPr>
              <a:t>("Order",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BUFFER</a:t>
            </a:r>
            <a:r>
              <a:rPr lang="en-US" sz="1400" b="1" dirty="0">
                <a:latin typeface="Courier New" panose="02070309020205020404" pitchFamily="49" charset="0"/>
              </a:rPr>
              <a:t> _</a:t>
            </a:r>
            <a:r>
              <a:rPr lang="en-US" sz="1400" b="1" dirty="0" err="1">
                <a:latin typeface="Courier New" panose="02070309020205020404" pitchFamily="49" charset="0"/>
              </a:rPr>
              <a:t>Cdc-Change-Tracking:Handle</a:t>
            </a:r>
            <a:r>
              <a:rPr lang="en-US" sz="1400" b="1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Iterate through the processed records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FOR EACH</a:t>
            </a:r>
            <a:r>
              <a:rPr lang="en-US" sz="1400" b="1" dirty="0">
                <a:latin typeface="Courier New" panose="02070309020205020404" pitchFamily="49" charset="0"/>
              </a:rPr>
              <a:t> _</a:t>
            </a:r>
            <a:r>
              <a:rPr lang="en-US" sz="1400" b="1" dirty="0" err="1">
                <a:latin typeface="Courier New" panose="02070309020205020404" pitchFamily="49" charset="0"/>
              </a:rPr>
              <a:t>Cdc</a:t>
            </a:r>
            <a:r>
              <a:rPr lang="en-US" sz="1400" b="1" dirty="0">
                <a:latin typeface="Courier New" panose="02070309020205020404" pitchFamily="49" charset="0"/>
              </a:rPr>
              <a:t>-Change-Tracking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WHERE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latin typeface="Courier New" panose="02070309020205020404" pitchFamily="49" charset="0"/>
              </a:rPr>
              <a:t>    _</a:t>
            </a:r>
            <a:r>
              <a:rPr lang="en-US" sz="1400" b="1" dirty="0" err="1">
                <a:latin typeface="Courier New" panose="02070309020205020404" pitchFamily="49" charset="0"/>
              </a:rPr>
              <a:t>Cdc</a:t>
            </a:r>
            <a:r>
              <a:rPr lang="en-US" sz="1400" b="1" dirty="0">
                <a:latin typeface="Courier New" panose="02070309020205020404" pitchFamily="49" charset="0"/>
              </a:rPr>
              <a:t>-Change-</a:t>
            </a:r>
            <a:r>
              <a:rPr lang="en-US" sz="1400" b="1" dirty="0" err="1">
                <a:latin typeface="Courier New" panose="02070309020205020404" pitchFamily="49" charset="0"/>
              </a:rPr>
              <a:t>Tracking._Source</a:t>
            </a:r>
            <a:r>
              <a:rPr lang="en-US" sz="1400" b="1" dirty="0">
                <a:latin typeface="Courier New" panose="02070309020205020404" pitchFamily="49" charset="0"/>
              </a:rPr>
              <a:t>-Table-Number = </a:t>
            </a:r>
            <a:r>
              <a:rPr lang="en-US" sz="1400" b="1" dirty="0" err="1">
                <a:latin typeface="Courier New" panose="02070309020205020404" pitchFamily="49" charset="0"/>
              </a:rPr>
              <a:t>ohelper:SourceTableNumber</a:t>
            </a:r>
            <a:r>
              <a:rPr lang="en-US" sz="1400" b="1" dirty="0">
                <a:latin typeface="Courier New" panose="020703090202050204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latin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IF</a:t>
            </a:r>
            <a:r>
              <a:rPr lang="en-US" sz="1400" b="1" dirty="0">
                <a:latin typeface="Courier New" panose="02070309020205020404" pitchFamily="49" charset="0"/>
              </a:rPr>
              <a:t> _</a:t>
            </a:r>
            <a:r>
              <a:rPr lang="en-US" sz="1400" b="1" dirty="0" err="1">
                <a:latin typeface="Courier New" panose="02070309020205020404" pitchFamily="49" charset="0"/>
              </a:rPr>
              <a:t>Cdc</a:t>
            </a:r>
            <a:r>
              <a:rPr lang="en-US" sz="1400" b="1" dirty="0">
                <a:latin typeface="Courier New" panose="02070309020205020404" pitchFamily="49" charset="0"/>
              </a:rPr>
              <a:t>-Change-</a:t>
            </a:r>
            <a:r>
              <a:rPr lang="en-US" sz="1400" b="1" dirty="0" err="1">
                <a:latin typeface="Courier New" panose="02070309020205020404" pitchFamily="49" charset="0"/>
              </a:rPr>
              <a:t>Tracking._User</a:t>
            </a:r>
            <a:r>
              <a:rPr lang="en-US" sz="1400" b="1" dirty="0">
                <a:latin typeface="Courier New" panose="02070309020205020404" pitchFamily="49" charset="0"/>
              </a:rPr>
              <a:t>-</a:t>
            </a:r>
            <a:r>
              <a:rPr lang="en-US" sz="1400" b="1" dirty="0" err="1">
                <a:latin typeface="Courier New" panose="02070309020205020404" pitchFamily="49" charset="0"/>
              </a:rPr>
              <a:t>Misc</a:t>
            </a:r>
            <a:r>
              <a:rPr lang="en-US" sz="1400" b="1" dirty="0">
                <a:latin typeface="Courier New" panose="02070309020205020404" pitchFamily="49" charset="0"/>
              </a:rPr>
              <a:t> = "PROCESSED"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DO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    /* purge records in the _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-Change-Tracking and change table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002060"/>
                </a:solidFill>
                <a:latin typeface="Courier New" panose="02070309020205020404" pitchFamily="49" charset="0"/>
              </a:rPr>
              <a:t>ohelper:DeleteChangeTrackingRecord</a:t>
            </a:r>
            <a:r>
              <a:rPr lang="en-US" sz="1400" b="1" dirty="0">
                <a:solidFill>
                  <a:srgbClr val="002060"/>
                </a:solidFill>
                <a:latin typeface="Courier New" panose="02070309020205020404" pitchFamily="49" charset="0"/>
              </a:rPr>
              <a:t>().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2060"/>
                </a:solidFill>
                <a:latin typeface="Courier New" panose="02070309020205020404" pitchFamily="49" charset="0"/>
              </a:rPr>
              <a:t>        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/* Alternatively: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    FOR EACH 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CDC_Order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WHERE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CDC_Order._Change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-Sequence = _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-Change-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Tracking._Change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-Sequence: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        DELETE 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CDC_Order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    END.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    DELETE _</a:t>
            </a:r>
            <a:r>
              <a:rPr lang="en-US" sz="1400" b="1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-Change-Tracking.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   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END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</a:rPr>
              <a:t>END.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peech1"/>
          <p:cNvSpPr/>
          <p:nvPr/>
        </p:nvSpPr>
        <p:spPr bwMode="auto">
          <a:xfrm>
            <a:off x="557959" y="3027860"/>
            <a:ext cx="10951238" cy="2553891"/>
          </a:xfrm>
          <a:prstGeom prst="wedgeRoundRectCallout">
            <a:avLst>
              <a:gd name="adj1" fmla="val -49235"/>
              <a:gd name="adj2" fmla="val -72476"/>
              <a:gd name="adj3" fmla="val 16667"/>
            </a:avLst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Iterate through the processed records */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FOR EACH</a:t>
            </a:r>
            <a:r>
              <a:rPr lang="en-US" b="1" i="0" dirty="0">
                <a:latin typeface="Courier New" panose="02070309020205020404" pitchFamily="49" charset="0"/>
              </a:rPr>
              <a:t> _</a:t>
            </a:r>
            <a:r>
              <a:rPr lang="en-US" b="1" i="0" dirty="0" err="1">
                <a:latin typeface="Courier New" panose="02070309020205020404" pitchFamily="49" charset="0"/>
              </a:rPr>
              <a:t>Cdc</a:t>
            </a:r>
            <a:r>
              <a:rPr lang="en-US" b="1" i="0" dirty="0">
                <a:latin typeface="Courier New" panose="02070309020205020404" pitchFamily="49" charset="0"/>
              </a:rPr>
              <a:t>-Change-Tracking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WHERE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 _</a:t>
            </a:r>
            <a:r>
              <a:rPr lang="en-US" b="1" i="0" dirty="0" err="1">
                <a:latin typeface="Courier New" panose="02070309020205020404" pitchFamily="49" charset="0"/>
              </a:rPr>
              <a:t>Cdc</a:t>
            </a:r>
            <a:r>
              <a:rPr lang="en-US" b="1" i="0" dirty="0">
                <a:latin typeface="Courier New" panose="02070309020205020404" pitchFamily="49" charset="0"/>
              </a:rPr>
              <a:t>-Change-</a:t>
            </a:r>
            <a:r>
              <a:rPr lang="en-US" b="1" i="0" dirty="0" err="1">
                <a:latin typeface="Courier New" panose="02070309020205020404" pitchFamily="49" charset="0"/>
              </a:rPr>
              <a:t>Tracking._Source</a:t>
            </a:r>
            <a:r>
              <a:rPr lang="en-US" b="1" i="0" dirty="0">
                <a:latin typeface="Courier New" panose="02070309020205020404" pitchFamily="49" charset="0"/>
              </a:rPr>
              <a:t>-Table-Number =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  </a:t>
            </a:r>
            <a:r>
              <a:rPr lang="en-US" b="1" i="0" dirty="0" err="1">
                <a:latin typeface="Courier New" panose="02070309020205020404" pitchFamily="49" charset="0"/>
              </a:rPr>
              <a:t>ohelper:SourceTableNumber</a:t>
            </a:r>
            <a:r>
              <a:rPr lang="en-US" b="1" i="0" dirty="0">
                <a:latin typeface="Courier New" panose="02070309020205020404" pitchFamily="49" charset="0"/>
              </a:rPr>
              <a:t>: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b="1" i="0" dirty="0">
              <a:latin typeface="Courier New" panose="020703090202050204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latin typeface="Courier New" panose="02070309020205020404" pitchFamily="49" charset="0"/>
              </a:rPr>
              <a:t>   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IF</a:t>
            </a:r>
            <a:r>
              <a:rPr lang="en-US" b="1" i="0" dirty="0">
                <a:latin typeface="Courier New" panose="02070309020205020404" pitchFamily="49" charset="0"/>
              </a:rPr>
              <a:t> _</a:t>
            </a:r>
            <a:r>
              <a:rPr lang="en-US" b="1" i="0" dirty="0" err="1">
                <a:latin typeface="Courier New" panose="02070309020205020404" pitchFamily="49" charset="0"/>
              </a:rPr>
              <a:t>Cdc</a:t>
            </a:r>
            <a:r>
              <a:rPr lang="en-US" b="1" i="0" dirty="0">
                <a:latin typeface="Courier New" panose="02070309020205020404" pitchFamily="49" charset="0"/>
              </a:rPr>
              <a:t>-Change-</a:t>
            </a:r>
            <a:r>
              <a:rPr lang="en-US" b="1" i="0" dirty="0" err="1">
                <a:latin typeface="Courier New" panose="02070309020205020404" pitchFamily="49" charset="0"/>
              </a:rPr>
              <a:t>Tracking._User</a:t>
            </a:r>
            <a:r>
              <a:rPr lang="en-US" b="1" i="0" dirty="0">
                <a:latin typeface="Courier New" panose="02070309020205020404" pitchFamily="49" charset="0"/>
              </a:rPr>
              <a:t>-</a:t>
            </a:r>
            <a:r>
              <a:rPr lang="en-US" b="1" i="0" dirty="0" err="1">
                <a:latin typeface="Courier New" panose="02070309020205020404" pitchFamily="49" charset="0"/>
              </a:rPr>
              <a:t>Misc</a:t>
            </a:r>
            <a:r>
              <a:rPr lang="en-US" b="1" i="0" dirty="0">
                <a:latin typeface="Courier New" panose="02070309020205020404" pitchFamily="49" charset="0"/>
              </a:rPr>
              <a:t> = "PROCESSED" </a:t>
            </a:r>
            <a:r>
              <a:rPr lang="en-US" b="1" i="0" dirty="0">
                <a:solidFill>
                  <a:srgbClr val="0070C0"/>
                </a:solidFill>
                <a:latin typeface="Courier New" panose="02070309020205020404" pitchFamily="49" charset="0"/>
              </a:rPr>
              <a:t>THEN</a:t>
            </a:r>
          </a:p>
        </p:txBody>
      </p:sp>
      <p:sp>
        <p:nvSpPr>
          <p:cNvPr id="3" name="speech2"/>
          <p:cNvSpPr/>
          <p:nvPr/>
        </p:nvSpPr>
        <p:spPr bwMode="auto">
          <a:xfrm>
            <a:off x="1472539" y="705957"/>
            <a:ext cx="10036657" cy="4597003"/>
          </a:xfrm>
          <a:prstGeom prst="wedgeRoundRectCallout">
            <a:avLst>
              <a:gd name="adj1" fmla="val -52898"/>
              <a:gd name="adj2" fmla="val 4635"/>
              <a:gd name="adj3" fmla="val 16667"/>
            </a:avLst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purge records in the _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-Change-Tracking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and change table */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 err="1">
                <a:solidFill>
                  <a:srgbClr val="002060"/>
                </a:solidFill>
                <a:latin typeface="Courier New" panose="02070309020205020404" pitchFamily="49" charset="0"/>
              </a:rPr>
              <a:t>ohelper:DeleteChangeTrackingRecord</a:t>
            </a:r>
            <a:r>
              <a:rPr lang="en-US" b="1" i="0" dirty="0">
                <a:solidFill>
                  <a:srgbClr val="002060"/>
                </a:solidFill>
                <a:latin typeface="Courier New" panose="02070309020205020404" pitchFamily="49" charset="0"/>
              </a:rPr>
              <a:t>().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/* Alternatively: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FOR EACH 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CDC_Order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 WHERE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    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CDC_Order._Change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-Sequence =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    _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-Change-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Tracking._Change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-Sequence: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    DELETE 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CDC_Order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END.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DELETE _</a:t>
            </a:r>
            <a:r>
              <a:rPr lang="en-US" b="1" i="0" dirty="0" err="1">
                <a:solidFill>
                  <a:srgbClr val="00B050"/>
                </a:solidFill>
                <a:latin typeface="Courier New" panose="02070309020205020404" pitchFamily="49" charset="0"/>
              </a:rPr>
              <a:t>Cdc</a:t>
            </a: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-Change-Tracking.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i="0" dirty="0">
                <a:solidFill>
                  <a:srgbClr val="00B050"/>
                </a:solidFill>
                <a:latin typeface="Courier New" panose="02070309020205020404" pitchFamily="49" charset="0"/>
              </a:rPr>
              <a:t>*/</a:t>
            </a:r>
          </a:p>
        </p:txBody>
      </p:sp>
    </p:spTree>
    <p:extLst>
      <p:ext uri="{BB962C8B-B14F-4D97-AF65-F5344CB8AC3E}">
        <p14:creationId xmlns:p14="http://schemas.microsoft.com/office/powerpoint/2010/main" val="306297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5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" grpId="0" animBg="1"/>
      <p:bldP spid="2" grpId="1" animBg="1"/>
      <p:bldP spid="3" grpId="0" animBg="1"/>
      <p:bldP spid="3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8563" y="2858435"/>
            <a:ext cx="7288523" cy="1089529"/>
          </a:xfrm>
        </p:spPr>
        <p:txBody>
          <a:bodyPr/>
          <a:lstStyle/>
          <a:p>
            <a:r>
              <a:rPr lang="en-US" dirty="0"/>
              <a:t>Extracting Change Data through SQL</a:t>
            </a:r>
          </a:p>
        </p:txBody>
      </p:sp>
    </p:spTree>
    <p:extLst>
      <p:ext uri="{BB962C8B-B14F-4D97-AF65-F5344CB8AC3E}">
        <p14:creationId xmlns:p14="http://schemas.microsoft.com/office/powerpoint/2010/main" val="23471624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Extracting Change Data Through SQL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scalar functions </a:t>
            </a:r>
          </a:p>
          <a:p>
            <a:pPr lvl="1"/>
            <a:r>
              <a:rPr lang="en-US" dirty="0" err="1"/>
              <a:t>CDC_get_changed_columns</a:t>
            </a:r>
            <a:r>
              <a:rPr lang="en-US" dirty="0"/>
              <a:t> - list of changed columns from _Change-</a:t>
            </a:r>
            <a:r>
              <a:rPr lang="en-US" dirty="0" err="1"/>
              <a:t>FieldMap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CDC_is_column_changed</a:t>
            </a:r>
            <a:r>
              <a:rPr lang="en-US" dirty="0"/>
              <a:t> - whether a column changed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06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SQL Extraction Sample Query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/>
              <a:t>ct.”_Change</a:t>
            </a:r>
            <a:r>
              <a:rPr lang="en-US" dirty="0"/>
              <a:t>-Sequence”, c.*,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CDC_is_column_changed</a:t>
            </a:r>
            <a:r>
              <a:rPr lang="en-US" dirty="0"/>
              <a:t>(</a:t>
            </a:r>
            <a:r>
              <a:rPr lang="en-US" dirty="0" err="1"/>
              <a:t>pub.CDC_Order</a:t>
            </a:r>
            <a:r>
              <a:rPr lang="en-US" dirty="0"/>
              <a:t>, </a:t>
            </a:r>
            <a:r>
              <a:rPr lang="en-US" dirty="0" err="1"/>
              <a:t>OrderTotal</a:t>
            </a:r>
            <a:r>
              <a:rPr lang="en-US" dirty="0"/>
              <a:t>, _Change-</a:t>
            </a:r>
            <a:r>
              <a:rPr lang="en-US" dirty="0" err="1"/>
              <a:t>FieldMap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from   pub."_</a:t>
            </a:r>
            <a:r>
              <a:rPr lang="en-US" dirty="0" err="1"/>
              <a:t>Cdc</a:t>
            </a:r>
            <a:r>
              <a:rPr lang="en-US" dirty="0"/>
              <a:t>-Change-Tracking" </a:t>
            </a:r>
            <a:r>
              <a:rPr lang="en-US" dirty="0" err="1"/>
              <a:t>ct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inner join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pub.CDC_Order</a:t>
            </a:r>
            <a:r>
              <a:rPr lang="en-US" dirty="0"/>
              <a:t> c on </a:t>
            </a:r>
            <a:r>
              <a:rPr lang="en-US" dirty="0" err="1"/>
              <a:t>ct."_Change</a:t>
            </a:r>
            <a:r>
              <a:rPr lang="en-US" dirty="0"/>
              <a:t>-Sequence" = </a:t>
            </a:r>
            <a:r>
              <a:rPr lang="en-US" dirty="0" err="1"/>
              <a:t>c."_Change</a:t>
            </a:r>
            <a:r>
              <a:rPr lang="en-US" dirty="0"/>
              <a:t>-Sequence"</a:t>
            </a:r>
          </a:p>
          <a:p>
            <a:pPr marL="0" indent="0">
              <a:buNone/>
            </a:pPr>
            <a:r>
              <a:rPr lang="en-US" dirty="0"/>
              <a:t>    where  ct."_ Source-Table-Number" = &lt;Order table number&gt; </a:t>
            </a:r>
          </a:p>
          <a:p>
            <a:pPr marL="0" indent="0">
              <a:buNone/>
            </a:pPr>
            <a:r>
              <a:rPr lang="en-US" dirty="0"/>
              <a:t>    order by </a:t>
            </a:r>
            <a:r>
              <a:rPr lang="en-US" dirty="0" err="1"/>
              <a:t>ct."_Change</a:t>
            </a:r>
            <a:r>
              <a:rPr lang="en-US" dirty="0"/>
              <a:t>-Sequence";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9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mph" presetSubtype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8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terms/"/>
    <ds:schemaRef ds:uri="http://purl.org/dc/elements/1.1/"/>
    <ds:schemaRef ds:uri="efb4a6a7-40f5-4c55-b7cd-bfe5555b5884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4065</TotalTime>
  <Words>2238</Words>
  <Application>Microsoft Office PowerPoint</Application>
  <PresentationFormat>Widescreen</PresentationFormat>
  <Paragraphs>710</Paragraphs>
  <Slides>46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Courier New</vt:lpstr>
      <vt:lpstr>Wingdings</vt:lpstr>
      <vt:lpstr>PROGRESS_16x9_PPT_Template</vt:lpstr>
      <vt:lpstr>Introduction to OpenEdge  Change Data Capture</vt:lpstr>
      <vt:lpstr>Agenda</vt:lpstr>
      <vt:lpstr>Introduction - Change Data Capture</vt:lpstr>
      <vt:lpstr>Introduction - Change Data Capture</vt:lpstr>
      <vt:lpstr>OpenEdge Change Data Capture</vt:lpstr>
      <vt:lpstr>OpenEdge Change Data Capture - Overview</vt:lpstr>
      <vt:lpstr>OpenEdge Change Data Capture – Schema</vt:lpstr>
      <vt:lpstr>Change Data Capture – Policies</vt:lpstr>
      <vt:lpstr>Change Data Capture Policy table (_Cdc-Table-Policy) and its indexes</vt:lpstr>
      <vt:lpstr>Change Data Capture – Field Policies</vt:lpstr>
      <vt:lpstr>Table Policy – Field policy relationship</vt:lpstr>
      <vt:lpstr>Change Data Capture Tracking Table - _cdc-Change-Tracking</vt:lpstr>
      <vt:lpstr>Change Data Capture Tracking Table</vt:lpstr>
      <vt:lpstr>Change Data capture – change tables</vt:lpstr>
      <vt:lpstr>Change Data Capture – Change Table</vt:lpstr>
      <vt:lpstr>How do I configure “Capture detail” ?</vt:lpstr>
      <vt:lpstr>Configuring Policies</vt:lpstr>
      <vt:lpstr>Configuring CDC Policies in OpenEdge</vt:lpstr>
      <vt:lpstr>Enabling CDC</vt:lpstr>
      <vt:lpstr>Enabling CDC for a Database</vt:lpstr>
      <vt:lpstr>Policy Configuration and Governance</vt:lpstr>
      <vt:lpstr>Configuring Level 0 Policy</vt:lpstr>
      <vt:lpstr>Configuring Level &gt;0 Policies</vt:lpstr>
      <vt:lpstr>CDC Field Policies</vt:lpstr>
      <vt:lpstr>Setting Identifying Fields </vt:lpstr>
      <vt:lpstr>Viewing List of CDC Policies</vt:lpstr>
      <vt:lpstr>Activate/Deactivate CDC Policies</vt:lpstr>
      <vt:lpstr>Generate CDC Policy Program</vt:lpstr>
      <vt:lpstr>Generating Policy Program</vt:lpstr>
      <vt:lpstr>Dump and Load CDC Policies</vt:lpstr>
      <vt:lpstr>Dumping CDC Policies </vt:lpstr>
      <vt:lpstr>Loading CDC Policies</vt:lpstr>
      <vt:lpstr>ABL API for CDC</vt:lpstr>
      <vt:lpstr>ABL API for CDC</vt:lpstr>
      <vt:lpstr>Processing Captured Changes</vt:lpstr>
      <vt:lpstr>Processing Captured Changes</vt:lpstr>
      <vt:lpstr>When To Process</vt:lpstr>
      <vt:lpstr>How To Process</vt:lpstr>
      <vt:lpstr>Extracting Change Data through ABL</vt:lpstr>
      <vt:lpstr>Extracting Change Data Through ABL</vt:lpstr>
      <vt:lpstr>ABL Extraction Sample</vt:lpstr>
      <vt:lpstr>ABL Purge Sample</vt:lpstr>
      <vt:lpstr>Extracting Change Data through SQL</vt:lpstr>
      <vt:lpstr>Extracting Change Data Through SQL</vt:lpstr>
      <vt:lpstr>SQL Extraction Sample Query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subject/>
  <dc:creator>Martin Tsekov</dc:creator>
  <cp:keywords/>
  <dc:description/>
  <cp:lastModifiedBy>Rakhi Grover</cp:lastModifiedBy>
  <cp:revision>178</cp:revision>
  <cp:lastPrinted>2013-09-18T03:48:20Z</cp:lastPrinted>
  <dcterms:created xsi:type="dcterms:W3CDTF">2016-05-13T13:52:00Z</dcterms:created>
  <dcterms:modified xsi:type="dcterms:W3CDTF">2017-06-03T13:39:52Z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