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8"/>
  </p:notesMasterIdLst>
  <p:handoutMasterIdLst>
    <p:handoutMasterId r:id="rId79"/>
  </p:handoutMasterIdLst>
  <p:sldIdLst>
    <p:sldId id="414" r:id="rId2"/>
    <p:sldId id="357" r:id="rId3"/>
    <p:sldId id="257" r:id="rId4"/>
    <p:sldId id="710" r:id="rId5"/>
    <p:sldId id="715" r:id="rId6"/>
    <p:sldId id="674" r:id="rId7"/>
    <p:sldId id="651" r:id="rId8"/>
    <p:sldId id="652" r:id="rId9"/>
    <p:sldId id="744" r:id="rId10"/>
    <p:sldId id="604" r:id="rId11"/>
    <p:sldId id="653" r:id="rId12"/>
    <p:sldId id="675" r:id="rId13"/>
    <p:sldId id="654" r:id="rId14"/>
    <p:sldId id="655" r:id="rId15"/>
    <p:sldId id="656" r:id="rId16"/>
    <p:sldId id="672" r:id="rId17"/>
    <p:sldId id="657" r:id="rId18"/>
    <p:sldId id="658" r:id="rId19"/>
    <p:sldId id="720" r:id="rId20"/>
    <p:sldId id="723" r:id="rId21"/>
    <p:sldId id="724" r:id="rId22"/>
    <p:sldId id="725" r:id="rId23"/>
    <p:sldId id="726" r:id="rId24"/>
    <p:sldId id="727" r:id="rId25"/>
    <p:sldId id="728" r:id="rId26"/>
    <p:sldId id="741" r:id="rId27"/>
    <p:sldId id="729" r:id="rId28"/>
    <p:sldId id="730" r:id="rId29"/>
    <p:sldId id="731" r:id="rId30"/>
    <p:sldId id="742" r:id="rId31"/>
    <p:sldId id="732" r:id="rId32"/>
    <p:sldId id="712" r:id="rId33"/>
    <p:sldId id="713" r:id="rId34"/>
    <p:sldId id="740" r:id="rId35"/>
    <p:sldId id="676" r:id="rId36"/>
    <p:sldId id="716" r:id="rId37"/>
    <p:sldId id="680" r:id="rId38"/>
    <p:sldId id="677" r:id="rId39"/>
    <p:sldId id="681" r:id="rId40"/>
    <p:sldId id="717" r:id="rId41"/>
    <p:sldId id="682" r:id="rId42"/>
    <p:sldId id="683" r:id="rId43"/>
    <p:sldId id="684" r:id="rId44"/>
    <p:sldId id="685" r:id="rId45"/>
    <p:sldId id="686" r:id="rId46"/>
    <p:sldId id="692" r:id="rId47"/>
    <p:sldId id="687" r:id="rId48"/>
    <p:sldId id="688" r:id="rId49"/>
    <p:sldId id="693" r:id="rId50"/>
    <p:sldId id="735" r:id="rId51"/>
    <p:sldId id="734" r:id="rId52"/>
    <p:sldId id="694" r:id="rId53"/>
    <p:sldId id="733" r:id="rId54"/>
    <p:sldId id="695" r:id="rId55"/>
    <p:sldId id="696" r:id="rId56"/>
    <p:sldId id="699" r:id="rId57"/>
    <p:sldId id="719" r:id="rId58"/>
    <p:sldId id="698" r:id="rId59"/>
    <p:sldId id="711" r:id="rId60"/>
    <p:sldId id="700" r:id="rId61"/>
    <p:sldId id="702" r:id="rId62"/>
    <p:sldId id="703" r:id="rId63"/>
    <p:sldId id="704" r:id="rId64"/>
    <p:sldId id="739" r:id="rId65"/>
    <p:sldId id="706" r:id="rId66"/>
    <p:sldId id="707" r:id="rId67"/>
    <p:sldId id="736" r:id="rId68"/>
    <p:sldId id="705" r:id="rId69"/>
    <p:sldId id="709" r:id="rId70"/>
    <p:sldId id="738" r:id="rId71"/>
    <p:sldId id="737" r:id="rId72"/>
    <p:sldId id="691" r:id="rId73"/>
    <p:sldId id="690" r:id="rId74"/>
    <p:sldId id="633" r:id="rId75"/>
    <p:sldId id="743" r:id="rId76"/>
    <p:sldId id="518" r:id="rId77"/>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3BBC"/>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4" autoAdjust="0"/>
    <p:restoredTop sz="90187" autoAdjust="0"/>
  </p:normalViewPr>
  <p:slideViewPr>
    <p:cSldViewPr>
      <p:cViewPr varScale="1">
        <p:scale>
          <a:sx n="64" d="100"/>
          <a:sy n="64" d="100"/>
        </p:scale>
        <p:origin x="548" y="52"/>
      </p:cViewPr>
      <p:guideLst>
        <p:guide orient="horz" pos="2160"/>
        <p:guide pos="3840"/>
      </p:guideLst>
    </p:cSldViewPr>
  </p:slideViewPr>
  <p:notesTextViewPr>
    <p:cViewPr>
      <p:scale>
        <a:sx n="100" d="100"/>
        <a:sy n="100" d="100"/>
      </p:scale>
      <p:origin x="0" y="0"/>
    </p:cViewPr>
  </p:notesTextViewPr>
  <p:sorterViewPr>
    <p:cViewPr>
      <p:scale>
        <a:sx n="75" d="100"/>
        <a:sy n="75" d="100"/>
      </p:scale>
      <p:origin x="0" y="16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6/7/2017</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6/7/2017</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 have been working with Progress since 1987</a:t>
            </a:r>
          </a:p>
          <a:p>
            <a:endParaRPr lang="en-US" dirty="0"/>
          </a:p>
          <a:p>
            <a:r>
              <a:rPr lang="en-US" dirty="0"/>
              <a:t>… and today I am both President of </a:t>
            </a:r>
            <a:r>
              <a:rPr lang="en-US" dirty="0" err="1"/>
              <a:t>DBAppraise</a:t>
            </a:r>
            <a:r>
              <a:rPr lang="en-US" dirty="0"/>
              <a:t>;</a:t>
            </a:r>
          </a:p>
          <a:p>
            <a:endParaRPr lang="en-US" dirty="0"/>
          </a:p>
          <a:p>
            <a:r>
              <a:rPr lang="en-US" dirty="0"/>
              <a:t>The remote database management service…</a:t>
            </a:r>
          </a:p>
          <a:p>
            <a:endParaRPr lang="en-US" dirty="0"/>
          </a:p>
          <a:p>
            <a:r>
              <a:rPr lang="en-US" dirty="0"/>
              <a:t>where we simplify the job of managing and monitoring the worlds best business applications;</a:t>
            </a:r>
          </a:p>
          <a:p>
            <a:endParaRPr lang="en-US" dirty="0"/>
          </a:p>
          <a:p>
            <a:r>
              <a:rPr lang="en-US" dirty="0"/>
              <a:t>and Vice President of White Star Software;</a:t>
            </a:r>
          </a:p>
          <a:p>
            <a:endParaRPr lang="en-US" dirty="0"/>
          </a:p>
          <a:p>
            <a:r>
              <a:rPr lang="en-US" dirty="0"/>
              <a:t>where we offer </a:t>
            </a:r>
            <a:r>
              <a:rPr lang="en-US" b="1" dirty="0"/>
              <a:t>expert</a:t>
            </a:r>
            <a:r>
              <a:rPr lang="en-US" dirty="0"/>
              <a:t> consulting services covering all aspects of Progress and </a:t>
            </a:r>
            <a:r>
              <a:rPr lang="en-US" dirty="0" err="1"/>
              <a:t>OpenEdge</a:t>
            </a:r>
            <a:r>
              <a:rPr lang="en-US" dirty="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3</a:t>
            </a:fld>
            <a:endParaRPr lang="en-US" dirty="0"/>
          </a:p>
        </p:txBody>
      </p:sp>
    </p:spTree>
    <p:extLst>
      <p:ext uri="{BB962C8B-B14F-4D97-AF65-F5344CB8AC3E}">
        <p14:creationId xmlns:p14="http://schemas.microsoft.com/office/powerpoint/2010/main" val="211639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12</a:t>
            </a:fld>
            <a:endParaRPr lang="en-US" dirty="0"/>
          </a:p>
        </p:txBody>
      </p:sp>
    </p:spTree>
    <p:extLst>
      <p:ext uri="{BB962C8B-B14F-4D97-AF65-F5344CB8AC3E}">
        <p14:creationId xmlns:p14="http://schemas.microsoft.com/office/powerpoint/2010/main" val="224794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76</a:t>
            </a:fld>
            <a:endParaRPr lang="en-US" dirty="0"/>
          </a:p>
        </p:txBody>
      </p:sp>
    </p:spTree>
    <p:extLst>
      <p:ext uri="{BB962C8B-B14F-4D97-AF65-F5344CB8AC3E}">
        <p14:creationId xmlns:p14="http://schemas.microsoft.com/office/powerpoint/2010/main" val="517839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28600" y="6374706"/>
            <a:ext cx="2286000" cy="328414"/>
          </a:xfrm>
          <a:prstGeom prst="rect">
            <a:avLst/>
          </a:prstGeom>
        </p:spPr>
      </p:pic>
      <p:pic>
        <p:nvPicPr>
          <p:cNvPr id="10" name="Picture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1087100" y="259459"/>
            <a:ext cx="990600" cy="990600"/>
          </a:xfrm>
          <a:prstGeom prst="rect">
            <a:avLst/>
          </a:prstGeom>
        </p:spPr>
      </p:pic>
      <p:sp>
        <p:nvSpPr>
          <p:cNvPr id="4" name="TextBox 3"/>
          <p:cNvSpPr txBox="1"/>
          <p:nvPr userDrawn="1"/>
        </p:nvSpPr>
        <p:spPr>
          <a:xfrm>
            <a:off x="10896600" y="6374706"/>
            <a:ext cx="1066800" cy="369332"/>
          </a:xfrm>
          <a:prstGeom prst="rect">
            <a:avLst/>
          </a:prstGeom>
          <a:noFill/>
        </p:spPr>
        <p:txBody>
          <a:bodyPr wrap="square" rtlCol="0">
            <a:spAutoFit/>
          </a:bodyPr>
          <a:lstStyle/>
          <a:p>
            <a:fld id="{F3B8A280-6496-4D1B-8F81-B54C9C10C80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mailto:danf@prodb.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685800"/>
            <a:ext cx="11125200" cy="5257800"/>
          </a:xfrm>
          <a:prstGeom prst="rect">
            <a:avLst/>
          </a:prstGeom>
        </p:spPr>
        <p:txBody>
          <a:bodyPr>
            <a:noAutofit/>
          </a:bodyPr>
          <a:lstStyle/>
          <a:p>
            <a:r>
              <a:rPr lang="en-US" sz="3200" b="1" dirty="0" smtClean="0"/>
              <a:t>Database Repair &amp; Recovery</a:t>
            </a:r>
            <a:endParaRPr lang="en-US" sz="3200" b="1" dirty="0"/>
          </a:p>
          <a:p>
            <a:r>
              <a:rPr lang="en-US" dirty="0" smtClean="0"/>
              <a:t>Dan Foreman, </a:t>
            </a:r>
            <a:r>
              <a:rPr lang="en-US" dirty="0"/>
              <a:t>White Star Software</a:t>
            </a:r>
          </a:p>
          <a:p>
            <a:endParaRPr lang="en-US" b="1" dirty="0" smtClean="0"/>
          </a:p>
          <a:p>
            <a:r>
              <a:rPr lang="en-US" sz="2400" b="1" dirty="0" smtClean="0"/>
              <a:t>Abstract:</a:t>
            </a:r>
            <a:r>
              <a:rPr lang="en-US" sz="2400" dirty="0" smtClean="0"/>
              <a:t> </a:t>
            </a:r>
            <a:r>
              <a:rPr lang="en-US" sz="2400" dirty="0"/>
              <a:t> </a:t>
            </a:r>
            <a:r>
              <a:rPr lang="en-US" sz="2400" dirty="0" smtClean="0"/>
              <a:t>Despite </a:t>
            </a:r>
            <a:r>
              <a:rPr lang="en-US" sz="2400" dirty="0"/>
              <a:t>your best efforts to protect a database from harm, sometimes bad things happen to good databases.  So what can you do if your database is damaged or corrupted?  The “standard” recovery methods usually require a dump/reload or restoring the database from a backup.  However, sometimes there are better alternatives.  Learn about the different kinds of corruption and how they can occur.  Learn how to verify the extent of the damage.  And how, if possible, to repair the database or recover data from a damaged database.</a:t>
            </a:r>
            <a:endParaRPr lang="en-US" sz="2400" dirty="0" smtClean="0"/>
          </a:p>
        </p:txBody>
      </p:sp>
    </p:spTree>
    <p:extLst>
      <p:ext uri="{BB962C8B-B14F-4D97-AF65-F5344CB8AC3E}">
        <p14:creationId xmlns:p14="http://schemas.microsoft.com/office/powerpoint/2010/main" val="1779887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90600"/>
            <a:ext cx="11125200" cy="4495800"/>
          </a:xfrm>
        </p:spPr>
        <p:txBody>
          <a:bodyPr>
            <a:noAutofit/>
          </a:bodyPr>
          <a:lstStyle/>
          <a:p>
            <a:pPr algn="ctr"/>
            <a:r>
              <a:rPr lang="en-US" sz="6000" b="1" dirty="0" smtClean="0"/>
              <a:t>Database Repair &amp; Recovery</a:t>
            </a:r>
            <a:r>
              <a:rPr lang="en-US" sz="6000" b="1" dirty="0"/>
              <a:t/>
            </a:r>
            <a:br>
              <a:rPr lang="en-US" sz="6000" b="1" dirty="0"/>
            </a:br>
            <a:r>
              <a:rPr lang="en-US" sz="4000" dirty="0" smtClean="0"/>
              <a:t/>
            </a:r>
            <a:br>
              <a:rPr lang="en-US" sz="4000" dirty="0" smtClean="0"/>
            </a:br>
            <a:r>
              <a:rPr lang="en-US" sz="3200" dirty="0" smtClean="0"/>
              <a:t>Dan Foreman, </a:t>
            </a:r>
            <a:r>
              <a:rPr lang="en-US" sz="3200" dirty="0"/>
              <a:t>White Star </a:t>
            </a:r>
            <a:r>
              <a:rPr lang="en-US" sz="3200" dirty="0" smtClean="0"/>
              <a:t>Software</a:t>
            </a:r>
            <a:br>
              <a:rPr lang="en-US" sz="3200" dirty="0" smtClean="0"/>
            </a:br>
            <a:r>
              <a:rPr lang="en-US" sz="2800" dirty="0" smtClean="0">
                <a:hlinkClick r:id="rId3"/>
              </a:rPr>
              <a:t>danf@prodb.com</a:t>
            </a:r>
            <a:r>
              <a:rPr lang="en-US" sz="2800" dirty="0" smtClean="0"/>
              <a:t/>
            </a:r>
            <a:br>
              <a:rPr lang="en-US" sz="2800" dirty="0" smtClean="0"/>
            </a:br>
            <a:r>
              <a:rPr lang="en-US" sz="2800" dirty="0" smtClean="0"/>
              <a:t/>
            </a:r>
            <a:br>
              <a:rPr lang="en-US" sz="2800" dirty="0" smtClean="0"/>
            </a:br>
            <a:r>
              <a:rPr lang="en-US" sz="2800" dirty="0" smtClean="0"/>
              <a:t>PUG Challenge USA 2017</a:t>
            </a:r>
            <a:endParaRPr lang="en-US" sz="2800" b="1" dirty="0">
              <a:solidFill>
                <a:schemeClr val="accent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10744200" cy="1143000"/>
          </a:xfrm>
          <a:ln>
            <a:noFill/>
          </a:ln>
        </p:spPr>
        <p:txBody>
          <a:bodyPr/>
          <a:lstStyle/>
          <a:p>
            <a:pPr eaLnBrk="1" hangingPunct="1">
              <a:defRPr/>
            </a:pPr>
            <a:r>
              <a:rPr lang="en-US" dirty="0" smtClean="0"/>
              <a:t>Introduction: Dan Foreman</a:t>
            </a:r>
          </a:p>
        </p:txBody>
      </p:sp>
      <p:sp>
        <p:nvSpPr>
          <p:cNvPr id="13315" name="Content Placeholder 2"/>
          <p:cNvSpPr>
            <a:spLocks noGrp="1"/>
          </p:cNvSpPr>
          <p:nvPr>
            <p:ph idx="1"/>
          </p:nvPr>
        </p:nvSpPr>
        <p:spPr>
          <a:xfrm>
            <a:off x="228600" y="1676400"/>
            <a:ext cx="11734800" cy="4724400"/>
          </a:xfrm>
        </p:spPr>
        <p:txBody>
          <a:bodyPr>
            <a:normAutofit/>
          </a:bodyPr>
          <a:lstStyle/>
          <a:p>
            <a:pPr>
              <a:defRPr/>
            </a:pPr>
            <a:r>
              <a:rPr lang="en-US" sz="3600" dirty="0" smtClean="0"/>
              <a:t>Progress aficionado since 1984</a:t>
            </a:r>
          </a:p>
          <a:p>
            <a:pPr>
              <a:defRPr/>
            </a:pPr>
            <a:endParaRPr lang="en-US" sz="3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1" y="2286000"/>
            <a:ext cx="8304442" cy="4495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Dan Foreman</a:t>
            </a:r>
            <a:endParaRPr lang="en-US" dirty="0"/>
          </a:p>
        </p:txBody>
      </p:sp>
      <p:sp>
        <p:nvSpPr>
          <p:cNvPr id="3" name="Content Placeholder 2"/>
          <p:cNvSpPr>
            <a:spLocks noGrp="1"/>
          </p:cNvSpPr>
          <p:nvPr>
            <p:ph idx="1"/>
          </p:nvPr>
        </p:nvSpPr>
        <p:spPr/>
        <p:txBody>
          <a:bodyPr/>
          <a:lstStyle/>
          <a:p>
            <a:r>
              <a:rPr lang="en-US" sz="3600" dirty="0"/>
              <a:t>Psycho Frequent Flier</a:t>
            </a:r>
          </a:p>
          <a:p>
            <a:pPr lvl="1"/>
            <a:r>
              <a:rPr lang="en-US" dirty="0"/>
              <a:t>3.4 million miles on United Airlines</a:t>
            </a:r>
          </a:p>
          <a:p>
            <a:pPr lvl="1"/>
            <a:r>
              <a:rPr lang="en-US" dirty="0"/>
              <a:t>3.5 million miles on American Airlines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8934" y="3403401"/>
            <a:ext cx="4593866" cy="291195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617" y="3359794"/>
            <a:ext cx="4661783" cy="2860970"/>
          </a:xfrm>
          <a:prstGeom prst="rect">
            <a:avLst/>
          </a:prstGeom>
        </p:spPr>
      </p:pic>
      <p:sp>
        <p:nvSpPr>
          <p:cNvPr id="6" name="Oval 5"/>
          <p:cNvSpPr/>
          <p:nvPr/>
        </p:nvSpPr>
        <p:spPr>
          <a:xfrm>
            <a:off x="990600" y="4495800"/>
            <a:ext cx="7620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982200" y="4572000"/>
            <a:ext cx="838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682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Dan Foreman</a:t>
            </a:r>
          </a:p>
        </p:txBody>
      </p:sp>
      <p:sp>
        <p:nvSpPr>
          <p:cNvPr id="3" name="Content Placeholder 2"/>
          <p:cNvSpPr>
            <a:spLocks noGrp="1"/>
          </p:cNvSpPr>
          <p:nvPr>
            <p:ph idx="1"/>
          </p:nvPr>
        </p:nvSpPr>
        <p:spPr/>
        <p:txBody>
          <a:bodyPr/>
          <a:lstStyle/>
          <a:p>
            <a:r>
              <a:rPr lang="en-US" dirty="0"/>
              <a:t>I enjoy cycling &amp; basketball (not @ the same time)</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 y="2286000"/>
            <a:ext cx="6046497" cy="403099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2209800"/>
            <a:ext cx="2819400" cy="4526384"/>
          </a:xfrm>
          <a:prstGeom prst="rect">
            <a:avLst/>
          </a:prstGeom>
        </p:spPr>
      </p:pic>
    </p:spTree>
    <p:extLst>
      <p:ext uri="{BB962C8B-B14F-4D97-AF65-F5344CB8AC3E}">
        <p14:creationId xmlns:p14="http://schemas.microsoft.com/office/powerpoint/2010/main" val="1958753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Dan Foreman</a:t>
            </a:r>
          </a:p>
        </p:txBody>
      </p:sp>
      <p:sp>
        <p:nvSpPr>
          <p:cNvPr id="3" name="Content Placeholder 2"/>
          <p:cNvSpPr>
            <a:spLocks noGrp="1"/>
          </p:cNvSpPr>
          <p:nvPr>
            <p:ph idx="1"/>
          </p:nvPr>
        </p:nvSpPr>
        <p:spPr/>
        <p:txBody>
          <a:bodyPr>
            <a:normAutofit/>
          </a:bodyPr>
          <a:lstStyle/>
          <a:p>
            <a:pPr>
              <a:defRPr/>
            </a:pPr>
            <a:r>
              <a:rPr lang="en-US" sz="3600" dirty="0" smtClean="0"/>
              <a:t>Author </a:t>
            </a:r>
            <a:r>
              <a:rPr lang="en-US" sz="3600" dirty="0"/>
              <a:t>of several publications</a:t>
            </a:r>
          </a:p>
          <a:p>
            <a:pPr lvl="1">
              <a:defRPr/>
            </a:pPr>
            <a:r>
              <a:rPr lang="en-US" i="1" dirty="0"/>
              <a:t>Progress Performance Tuning Guide</a:t>
            </a:r>
          </a:p>
          <a:p>
            <a:pPr lvl="1">
              <a:defRPr/>
            </a:pPr>
            <a:r>
              <a:rPr lang="en-US" i="1" dirty="0"/>
              <a:t>Progress Database Administration Guide</a:t>
            </a:r>
          </a:p>
          <a:p>
            <a:pPr lvl="1">
              <a:defRPr/>
            </a:pPr>
            <a:r>
              <a:rPr lang="en-US" i="1" dirty="0"/>
              <a:t>Progress System Tables</a:t>
            </a:r>
          </a:p>
          <a:p>
            <a:pPr lvl="1">
              <a:defRPr/>
            </a:pPr>
            <a:r>
              <a:rPr lang="en-US" i="1" dirty="0"/>
              <a:t>Progress Database Best Practices </a:t>
            </a:r>
          </a:p>
          <a:p>
            <a:pPr lvl="1">
              <a:defRPr/>
            </a:pPr>
            <a:r>
              <a:rPr lang="en-US" dirty="0"/>
              <a:t>Available at: marketplace.mimeo.com/</a:t>
            </a:r>
            <a:r>
              <a:rPr lang="en-US" dirty="0" err="1"/>
              <a:t>prodb</a:t>
            </a:r>
            <a:r>
              <a:rPr lang="en-US" dirty="0"/>
              <a:t> in paper </a:t>
            </a:r>
            <a:r>
              <a:rPr lang="en-US" dirty="0" smtClean="0"/>
              <a:t>form</a:t>
            </a:r>
          </a:p>
          <a:p>
            <a:pPr lvl="1">
              <a:defRPr/>
            </a:pPr>
            <a:r>
              <a:rPr lang="en-US" dirty="0" smtClean="0"/>
              <a:t>Contact me by email about electronic versions</a:t>
            </a:r>
            <a:endParaRPr lang="en-US" dirty="0"/>
          </a:p>
          <a:p>
            <a:endParaRPr lang="en-US" dirty="0"/>
          </a:p>
          <a:p>
            <a:endParaRPr lang="en-US" dirty="0"/>
          </a:p>
        </p:txBody>
      </p:sp>
    </p:spTree>
    <p:extLst>
      <p:ext uri="{BB962C8B-B14F-4D97-AF65-F5344CB8AC3E}">
        <p14:creationId xmlns:p14="http://schemas.microsoft.com/office/powerpoint/2010/main" val="200945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11734800" cy="5897563"/>
          </a:xfrm>
        </p:spPr>
        <p:txBody>
          <a:bodyPr/>
          <a:lstStyle/>
          <a:p>
            <a:pPr marL="0" indent="0">
              <a:buNone/>
            </a:pPr>
            <a:r>
              <a:rPr lang="en-US" dirty="0" smtClean="0"/>
              <a:t>Someone found an alternative use for my books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973277"/>
            <a:ext cx="6871082" cy="515288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973277"/>
            <a:ext cx="4038600" cy="5152886"/>
          </a:xfrm>
          <a:prstGeom prst="rect">
            <a:avLst/>
          </a:prstGeom>
        </p:spPr>
      </p:pic>
    </p:spTree>
    <p:extLst>
      <p:ext uri="{BB962C8B-B14F-4D97-AF65-F5344CB8AC3E}">
        <p14:creationId xmlns:p14="http://schemas.microsoft.com/office/powerpoint/2010/main" val="2319128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Audience</a:t>
            </a:r>
            <a:endParaRPr lang="en-US" dirty="0"/>
          </a:p>
        </p:txBody>
      </p:sp>
      <p:sp>
        <p:nvSpPr>
          <p:cNvPr id="3" name="Content Placeholder 2"/>
          <p:cNvSpPr>
            <a:spLocks noGrp="1"/>
          </p:cNvSpPr>
          <p:nvPr>
            <p:ph idx="1"/>
          </p:nvPr>
        </p:nvSpPr>
        <p:spPr>
          <a:xfrm>
            <a:off x="228600" y="1600205"/>
            <a:ext cx="11734800" cy="4800595"/>
          </a:xfrm>
        </p:spPr>
        <p:txBody>
          <a:bodyPr/>
          <a:lstStyle/>
          <a:p>
            <a:pPr>
              <a:defRPr/>
            </a:pPr>
            <a:r>
              <a:rPr lang="en-US" dirty="0"/>
              <a:t>Progress </a:t>
            </a:r>
            <a:r>
              <a:rPr lang="en-US" dirty="0" smtClean="0"/>
              <a:t>Version</a:t>
            </a:r>
          </a:p>
          <a:p>
            <a:pPr lvl="1">
              <a:defRPr/>
            </a:pPr>
            <a:r>
              <a:rPr lang="en-US" dirty="0" smtClean="0"/>
              <a:t>V6</a:t>
            </a:r>
            <a:r>
              <a:rPr lang="en-US" dirty="0"/>
              <a:t>, V7, V8, V9, </a:t>
            </a:r>
            <a:endParaRPr lang="en-US" dirty="0" smtClean="0"/>
          </a:p>
          <a:p>
            <a:pPr lvl="1">
              <a:defRPr/>
            </a:pPr>
            <a:r>
              <a:rPr lang="en-US" dirty="0" smtClean="0"/>
              <a:t>V10*</a:t>
            </a:r>
          </a:p>
          <a:p>
            <a:pPr lvl="1">
              <a:defRPr/>
            </a:pPr>
            <a:r>
              <a:rPr lang="en-US" dirty="0" smtClean="0"/>
              <a:t>Early V11:		V11.0 to V11.3</a:t>
            </a:r>
          </a:p>
          <a:p>
            <a:pPr lvl="1">
              <a:defRPr/>
            </a:pPr>
            <a:r>
              <a:rPr lang="en-US" dirty="0" smtClean="0"/>
              <a:t>Modern V11:		V11.4 to V11.7</a:t>
            </a:r>
            <a:endParaRPr lang="en-US" dirty="0"/>
          </a:p>
          <a:p>
            <a:pPr>
              <a:defRPr/>
            </a:pPr>
            <a:r>
              <a:rPr lang="en-US" dirty="0"/>
              <a:t>DB OS: </a:t>
            </a:r>
            <a:r>
              <a:rPr lang="en-US" dirty="0" smtClean="0"/>
              <a:t>*ix</a:t>
            </a:r>
            <a:r>
              <a:rPr lang="en-US" dirty="0"/>
              <a:t>? Windows? </a:t>
            </a:r>
            <a:endParaRPr lang="en-US" dirty="0" smtClean="0"/>
          </a:p>
          <a:p>
            <a:pPr>
              <a:defRPr/>
            </a:pPr>
            <a:r>
              <a:rPr lang="en-US" dirty="0" smtClean="0"/>
              <a:t>Largest </a:t>
            </a:r>
            <a:r>
              <a:rPr lang="en-US" dirty="0"/>
              <a:t>Single Database?</a:t>
            </a:r>
          </a:p>
          <a:p>
            <a:endParaRPr lang="en-US" dirty="0"/>
          </a:p>
        </p:txBody>
      </p:sp>
    </p:spTree>
    <p:extLst>
      <p:ext uri="{BB962C8B-B14F-4D97-AF65-F5344CB8AC3E}">
        <p14:creationId xmlns:p14="http://schemas.microsoft.com/office/powerpoint/2010/main" val="766739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Disclaimer</a:t>
            </a:r>
          </a:p>
        </p:txBody>
      </p:sp>
      <p:sp>
        <p:nvSpPr>
          <p:cNvPr id="3" name="Content Placeholder 2"/>
          <p:cNvSpPr>
            <a:spLocks noGrp="1"/>
          </p:cNvSpPr>
          <p:nvPr>
            <p:ph idx="1"/>
          </p:nvPr>
        </p:nvSpPr>
        <p:spPr/>
        <p:txBody>
          <a:bodyPr/>
          <a:lstStyle/>
          <a:p>
            <a:r>
              <a:rPr lang="en-US" dirty="0" smtClean="0"/>
              <a:t>I gave this presentation in 2014 and it has some content from that session but it’s much different</a:t>
            </a:r>
          </a:p>
          <a:p>
            <a:r>
              <a:rPr lang="en-US" dirty="0" smtClean="0"/>
              <a:t>This is the longest presentation I have ever done so I need to move rapidly</a:t>
            </a:r>
          </a:p>
          <a:p>
            <a:r>
              <a:rPr lang="en-US" dirty="0" smtClean="0"/>
              <a:t>Mobile phones on mute/vibrate please</a:t>
            </a:r>
            <a:endParaRPr lang="en-US" dirty="0"/>
          </a:p>
        </p:txBody>
      </p:sp>
    </p:spTree>
    <p:extLst>
      <p:ext uri="{BB962C8B-B14F-4D97-AF65-F5344CB8AC3E}">
        <p14:creationId xmlns:p14="http://schemas.microsoft.com/office/powerpoint/2010/main" val="2909379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a:t>
            </a:r>
            <a:r>
              <a:rPr lang="en-US" dirty="0" smtClean="0"/>
              <a:t>Disclaimer</a:t>
            </a:r>
            <a:endParaRPr lang="en-US" dirty="0"/>
          </a:p>
        </p:txBody>
      </p:sp>
      <p:sp>
        <p:nvSpPr>
          <p:cNvPr id="3" name="Content Placeholder 2"/>
          <p:cNvSpPr>
            <a:spLocks noGrp="1"/>
          </p:cNvSpPr>
          <p:nvPr>
            <p:ph idx="1"/>
          </p:nvPr>
        </p:nvSpPr>
        <p:spPr>
          <a:xfrm>
            <a:off x="228600" y="1600205"/>
            <a:ext cx="11734800" cy="4800595"/>
          </a:xfrm>
        </p:spPr>
        <p:txBody>
          <a:bodyPr>
            <a:normAutofit/>
          </a:bodyPr>
          <a:lstStyle/>
          <a:p>
            <a:r>
              <a:rPr lang="en-US" dirty="0" smtClean="0"/>
              <a:t>Is </a:t>
            </a:r>
            <a:r>
              <a:rPr lang="en-US" dirty="0"/>
              <a:t>there is </a:t>
            </a:r>
            <a:r>
              <a:rPr lang="en-US" dirty="0" smtClean="0"/>
              <a:t>documentation </a:t>
            </a:r>
            <a:r>
              <a:rPr lang="en-US" dirty="0"/>
              <a:t>for </a:t>
            </a:r>
            <a:r>
              <a:rPr lang="en-US" dirty="0" smtClean="0"/>
              <a:t>fixing or recovering </a:t>
            </a:r>
            <a:r>
              <a:rPr lang="en-US" dirty="0"/>
              <a:t>a broken </a:t>
            </a:r>
            <a:r>
              <a:rPr lang="en-US" dirty="0" smtClean="0"/>
              <a:t>DB?</a:t>
            </a:r>
            <a:endParaRPr lang="en-US" dirty="0"/>
          </a:p>
          <a:p>
            <a:r>
              <a:rPr lang="en-US" dirty="0" smtClean="0"/>
              <a:t>I’m </a:t>
            </a:r>
            <a:r>
              <a:rPr lang="en-US" dirty="0"/>
              <a:t>not confident </a:t>
            </a:r>
            <a:r>
              <a:rPr lang="en-US" dirty="0" smtClean="0"/>
              <a:t>it’s </a:t>
            </a:r>
            <a:r>
              <a:rPr lang="en-US" dirty="0"/>
              <a:t>possible to produce </a:t>
            </a:r>
            <a:r>
              <a:rPr lang="en-US" dirty="0" smtClean="0"/>
              <a:t>a generic how-to-fix-it </a:t>
            </a:r>
            <a:r>
              <a:rPr lang="en-US" dirty="0"/>
              <a:t>document </a:t>
            </a:r>
            <a:r>
              <a:rPr lang="en-US" dirty="0" smtClean="0"/>
              <a:t>or YouTube video that </a:t>
            </a:r>
            <a:r>
              <a:rPr lang="en-US" dirty="0"/>
              <a:t>could </a:t>
            </a:r>
            <a:r>
              <a:rPr lang="en-US" u="sng" dirty="0" smtClean="0"/>
              <a:t>safely</a:t>
            </a:r>
            <a:r>
              <a:rPr lang="en-US" dirty="0" smtClean="0"/>
              <a:t> be </a:t>
            </a:r>
            <a:r>
              <a:rPr lang="en-US" dirty="0"/>
              <a:t>used in an emergency (sort of like trying to become a doctor when you’re </a:t>
            </a:r>
            <a:r>
              <a:rPr lang="en-US" dirty="0" smtClean="0"/>
              <a:t>sick by looking at WebMD)</a:t>
            </a:r>
          </a:p>
          <a:p>
            <a:r>
              <a:rPr lang="en-US" dirty="0"/>
              <a:t>Is it possible to teach database brain surgery in </a:t>
            </a:r>
            <a:r>
              <a:rPr lang="en-US" dirty="0" smtClean="0"/>
              <a:t>a one hour</a:t>
            </a:r>
            <a:r>
              <a:rPr lang="en-US" dirty="0"/>
              <a:t> </a:t>
            </a:r>
            <a:r>
              <a:rPr lang="en-US" dirty="0" smtClean="0"/>
              <a:t>presentation or a YouTube video?</a:t>
            </a:r>
          </a:p>
          <a:p>
            <a:r>
              <a:rPr lang="en-US" dirty="0" smtClean="0"/>
              <a:t>Even Progress wants you to call PTS when using </a:t>
            </a:r>
            <a:r>
              <a:rPr lang="en-US" i="1" dirty="0" err="1" smtClean="0"/>
              <a:t>proutil</a:t>
            </a:r>
            <a:r>
              <a:rPr lang="en-US" i="1" dirty="0" smtClean="0"/>
              <a:t> </a:t>
            </a:r>
            <a:r>
              <a:rPr lang="en-US" i="1" dirty="0" err="1" smtClean="0"/>
              <a:t>dbrpr</a:t>
            </a:r>
            <a:r>
              <a:rPr lang="en-US" dirty="0" smtClean="0"/>
              <a:t> to repair a DB</a:t>
            </a:r>
            <a:endParaRPr lang="en-US" dirty="0"/>
          </a:p>
          <a:p>
            <a:endParaRPr lang="en-US" dirty="0"/>
          </a:p>
        </p:txBody>
      </p:sp>
    </p:spTree>
    <p:extLst>
      <p:ext uri="{BB962C8B-B14F-4D97-AF65-F5344CB8AC3E}">
        <p14:creationId xmlns:p14="http://schemas.microsoft.com/office/powerpoint/2010/main" val="1883222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Disclaimer</a:t>
            </a:r>
            <a:endParaRPr lang="en-US" dirty="0"/>
          </a:p>
        </p:txBody>
      </p:sp>
      <p:sp>
        <p:nvSpPr>
          <p:cNvPr id="3" name="Content Placeholder 2"/>
          <p:cNvSpPr>
            <a:spLocks noGrp="1"/>
          </p:cNvSpPr>
          <p:nvPr>
            <p:ph idx="1"/>
          </p:nvPr>
        </p:nvSpPr>
        <p:spPr/>
        <p:txBody>
          <a:bodyPr>
            <a:normAutofit/>
          </a:bodyPr>
          <a:lstStyle/>
          <a:p>
            <a:pPr>
              <a:defRPr/>
            </a:pPr>
            <a:r>
              <a:rPr lang="en-US" dirty="0" smtClean="0"/>
              <a:t>Maybe, but I can probably do a better job of teaching CAS (Collision Avoidance System) </a:t>
            </a:r>
          </a:p>
          <a:p>
            <a:pPr>
              <a:defRPr/>
            </a:pPr>
            <a:r>
              <a:rPr lang="en-US" dirty="0"/>
              <a:t>Wikipedia definition: </a:t>
            </a:r>
            <a:r>
              <a:rPr lang="en-US" i="1" dirty="0"/>
              <a:t>A </a:t>
            </a:r>
            <a:r>
              <a:rPr lang="en-US" i="1" dirty="0" smtClean="0"/>
              <a:t>Collision Avoidance System </a:t>
            </a:r>
            <a:r>
              <a:rPr lang="en-US" i="1" dirty="0"/>
              <a:t>is an automobile safety system designed to reduce the severity of a collision. It is also known as a </a:t>
            </a:r>
            <a:r>
              <a:rPr lang="en-US" b="1" i="1" dirty="0" err="1"/>
              <a:t>precrash</a:t>
            </a:r>
            <a:r>
              <a:rPr lang="en-US" b="1" i="1" dirty="0"/>
              <a:t> system</a:t>
            </a:r>
            <a:r>
              <a:rPr lang="en-US" i="1" dirty="0"/>
              <a:t>, forward collision warning system, or collision mitigating system.</a:t>
            </a:r>
          </a:p>
          <a:p>
            <a:pPr>
              <a:defRPr/>
            </a:pPr>
            <a:r>
              <a:rPr lang="en-US" dirty="0" smtClean="0"/>
              <a:t>Note </a:t>
            </a:r>
            <a:r>
              <a:rPr lang="en-US" dirty="0"/>
              <a:t>that </a:t>
            </a:r>
            <a:r>
              <a:rPr lang="en-US" dirty="0" smtClean="0"/>
              <a:t>we </a:t>
            </a:r>
            <a:r>
              <a:rPr lang="en-US" dirty="0"/>
              <a:t>have one big advantage that human brain surgeons don’t</a:t>
            </a:r>
            <a:r>
              <a:rPr lang="en-US" dirty="0" smtClean="0"/>
              <a:t>… do </a:t>
            </a:r>
            <a:r>
              <a:rPr lang="en-US" dirty="0"/>
              <a:t>you know what that is?</a:t>
            </a:r>
          </a:p>
          <a:p>
            <a:endParaRPr lang="en-US" dirty="0"/>
          </a:p>
        </p:txBody>
      </p:sp>
    </p:spTree>
    <p:extLst>
      <p:ext uri="{BB962C8B-B14F-4D97-AF65-F5344CB8AC3E}">
        <p14:creationId xmlns:p14="http://schemas.microsoft.com/office/powerpoint/2010/main" val="304652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2060" y="76200"/>
            <a:ext cx="9656064" cy="6251168"/>
          </a:xfrm>
          <a:prstGeom prst="rect">
            <a:avLst/>
          </a:prstGeom>
        </p:spPr>
      </p:pic>
    </p:spTree>
    <p:extLst>
      <p:ext uri="{BB962C8B-B14F-4D97-AF65-F5344CB8AC3E}">
        <p14:creationId xmlns:p14="http://schemas.microsoft.com/office/powerpoint/2010/main" val="145933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Crime #1</a:t>
            </a:r>
            <a:endParaRPr lang="en-US" dirty="0"/>
          </a:p>
        </p:txBody>
      </p:sp>
      <p:sp>
        <p:nvSpPr>
          <p:cNvPr id="3" name="Content Placeholder 2"/>
          <p:cNvSpPr>
            <a:spLocks noGrp="1"/>
          </p:cNvSpPr>
          <p:nvPr>
            <p:ph idx="1"/>
          </p:nvPr>
        </p:nvSpPr>
        <p:spPr/>
        <p:txBody>
          <a:bodyPr/>
          <a:lstStyle/>
          <a:p>
            <a:pPr>
              <a:defRPr/>
            </a:pPr>
            <a:r>
              <a:rPr lang="en-US" dirty="0"/>
              <a:t>Fortune 500 Company (sorry but they would not appreciate us sharing their name)</a:t>
            </a:r>
          </a:p>
          <a:p>
            <a:pPr>
              <a:defRPr/>
            </a:pPr>
            <a:r>
              <a:rPr lang="en-US" dirty="0"/>
              <a:t>DB Corruption February 23</a:t>
            </a:r>
          </a:p>
          <a:p>
            <a:pPr>
              <a:defRPr/>
            </a:pPr>
            <a:r>
              <a:rPr lang="en-US" dirty="0"/>
              <a:t>Last Good Backup: January 11</a:t>
            </a:r>
          </a:p>
          <a:p>
            <a:pPr>
              <a:defRPr/>
            </a:pPr>
            <a:r>
              <a:rPr lang="en-US" dirty="0"/>
              <a:t>Last Good AI Files: January 17</a:t>
            </a:r>
          </a:p>
          <a:p>
            <a:pPr>
              <a:defRPr/>
            </a:pPr>
            <a:r>
              <a:rPr lang="en-US" dirty="0"/>
              <a:t>We </a:t>
            </a:r>
            <a:r>
              <a:rPr lang="en-US" dirty="0" smtClean="0"/>
              <a:t>worked with Progress to facilitate </a:t>
            </a:r>
            <a:r>
              <a:rPr lang="en-US" dirty="0"/>
              <a:t>a special version of </a:t>
            </a:r>
            <a:r>
              <a:rPr lang="en-US" i="1" dirty="0" err="1"/>
              <a:t>rfutil</a:t>
            </a:r>
            <a:r>
              <a:rPr lang="en-US" dirty="0"/>
              <a:t> that would ignore </a:t>
            </a:r>
            <a:r>
              <a:rPr lang="en-US" dirty="0" smtClean="0"/>
              <a:t>inconsistencies during </a:t>
            </a:r>
            <a:r>
              <a:rPr lang="en-US" dirty="0"/>
              <a:t>the Roll Forward process</a:t>
            </a:r>
          </a:p>
          <a:p>
            <a:endParaRPr lang="en-US" dirty="0"/>
          </a:p>
        </p:txBody>
      </p:sp>
    </p:spTree>
    <p:extLst>
      <p:ext uri="{BB962C8B-B14F-4D97-AF65-F5344CB8AC3E}">
        <p14:creationId xmlns:p14="http://schemas.microsoft.com/office/powerpoint/2010/main" val="897072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 Crime </a:t>
            </a:r>
            <a:r>
              <a:rPr lang="en-US" dirty="0" smtClean="0"/>
              <a:t>#2</a:t>
            </a:r>
            <a:endParaRPr lang="en-US" dirty="0"/>
          </a:p>
        </p:txBody>
      </p:sp>
      <p:sp>
        <p:nvSpPr>
          <p:cNvPr id="3" name="Content Placeholder 2"/>
          <p:cNvSpPr>
            <a:spLocks noGrp="1"/>
          </p:cNvSpPr>
          <p:nvPr>
            <p:ph idx="1"/>
          </p:nvPr>
        </p:nvSpPr>
        <p:spPr/>
        <p:txBody>
          <a:bodyPr/>
          <a:lstStyle/>
          <a:p>
            <a:pPr>
              <a:defRPr/>
            </a:pPr>
            <a:r>
              <a:rPr lang="en-US" dirty="0"/>
              <a:t>Customer running SCO </a:t>
            </a:r>
            <a:r>
              <a:rPr lang="en-US" dirty="0" err="1"/>
              <a:t>OpenServer</a:t>
            </a:r>
            <a:endParaRPr lang="en-US" dirty="0"/>
          </a:p>
          <a:p>
            <a:pPr>
              <a:defRPr/>
            </a:pPr>
            <a:r>
              <a:rPr lang="en-US" dirty="0"/>
              <a:t>We had told the customer to move to a more “modern” OS, i.e. Linux</a:t>
            </a:r>
          </a:p>
          <a:p>
            <a:pPr>
              <a:defRPr/>
            </a:pPr>
            <a:r>
              <a:rPr lang="en-US" dirty="0" smtClean="0"/>
              <a:t>Eventually OS </a:t>
            </a:r>
            <a:r>
              <a:rPr lang="en-US" dirty="0"/>
              <a:t>Problem – Can’t mount the Disks; Discovered that backups to tape were not occurring (backup to disk was OK but couldn’t see the </a:t>
            </a:r>
            <a:r>
              <a:rPr lang="en-US" dirty="0" smtClean="0"/>
              <a:t>disks to use it)</a:t>
            </a:r>
            <a:endParaRPr lang="en-US" dirty="0"/>
          </a:p>
          <a:p>
            <a:pPr>
              <a:defRPr/>
            </a:pPr>
            <a:r>
              <a:rPr lang="en-US" dirty="0"/>
              <a:t>Had to boot using </a:t>
            </a:r>
            <a:r>
              <a:rPr lang="en-US" dirty="0" err="1"/>
              <a:t>Knoppix</a:t>
            </a:r>
            <a:r>
              <a:rPr lang="en-US" dirty="0"/>
              <a:t> to repair things – took forever to reinstall SCO</a:t>
            </a:r>
          </a:p>
          <a:p>
            <a:endParaRPr lang="en-US" dirty="0"/>
          </a:p>
        </p:txBody>
      </p:sp>
    </p:spTree>
    <p:extLst>
      <p:ext uri="{BB962C8B-B14F-4D97-AF65-F5344CB8AC3E}">
        <p14:creationId xmlns:p14="http://schemas.microsoft.com/office/powerpoint/2010/main" val="2251811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 Crime </a:t>
            </a:r>
            <a:r>
              <a:rPr lang="en-US" dirty="0" smtClean="0"/>
              <a:t>#3</a:t>
            </a:r>
            <a:endParaRPr lang="en-US" dirty="0"/>
          </a:p>
        </p:txBody>
      </p:sp>
      <p:sp>
        <p:nvSpPr>
          <p:cNvPr id="3" name="Content Placeholder 2"/>
          <p:cNvSpPr>
            <a:spLocks noGrp="1"/>
          </p:cNvSpPr>
          <p:nvPr>
            <p:ph idx="1"/>
          </p:nvPr>
        </p:nvSpPr>
        <p:spPr/>
        <p:txBody>
          <a:bodyPr>
            <a:normAutofit lnSpcReduction="10000"/>
          </a:bodyPr>
          <a:lstStyle/>
          <a:p>
            <a:pPr>
              <a:defRPr/>
            </a:pPr>
            <a:r>
              <a:rPr lang="en-US" dirty="0"/>
              <a:t>Fortune 1000 Company</a:t>
            </a:r>
          </a:p>
          <a:p>
            <a:pPr>
              <a:defRPr/>
            </a:pPr>
            <a:r>
              <a:rPr lang="en-US" dirty="0" smtClean="0"/>
              <a:t>HP/UX </a:t>
            </a:r>
            <a:r>
              <a:rPr lang="en-US" dirty="0"/>
              <a:t>Server</a:t>
            </a:r>
          </a:p>
          <a:p>
            <a:pPr>
              <a:defRPr/>
            </a:pPr>
            <a:r>
              <a:rPr lang="en-US" dirty="0" smtClean="0"/>
              <a:t>System Admin for the server had been outsourced </a:t>
            </a:r>
            <a:r>
              <a:rPr lang="en-US" dirty="0"/>
              <a:t>to IBM</a:t>
            </a:r>
          </a:p>
          <a:p>
            <a:pPr>
              <a:defRPr/>
            </a:pPr>
            <a:r>
              <a:rPr lang="en-US" dirty="0"/>
              <a:t>Backups </a:t>
            </a:r>
            <a:r>
              <a:rPr lang="en-US" dirty="0" smtClean="0"/>
              <a:t>had been outsourced by IBM to a 3d </a:t>
            </a:r>
            <a:r>
              <a:rPr lang="en-US" dirty="0"/>
              <a:t>party</a:t>
            </a:r>
          </a:p>
          <a:p>
            <a:pPr>
              <a:defRPr/>
            </a:pPr>
            <a:r>
              <a:rPr lang="en-US" dirty="0"/>
              <a:t>3d party stopped doing backups, unannounced, due to </a:t>
            </a:r>
            <a:r>
              <a:rPr lang="en-US" dirty="0" smtClean="0"/>
              <a:t>payment dispute</a:t>
            </a:r>
            <a:endParaRPr lang="en-US" dirty="0"/>
          </a:p>
          <a:p>
            <a:pPr>
              <a:defRPr/>
            </a:pPr>
            <a:r>
              <a:rPr lang="en-US" dirty="0"/>
              <a:t>DB Corrupted</a:t>
            </a:r>
          </a:p>
          <a:p>
            <a:pPr>
              <a:defRPr/>
            </a:pPr>
            <a:r>
              <a:rPr lang="en-US" dirty="0"/>
              <a:t>Restoration </a:t>
            </a:r>
            <a:r>
              <a:rPr lang="en-US" dirty="0" smtClean="0"/>
              <a:t>impossible</a:t>
            </a:r>
            <a:endParaRPr lang="en-US" dirty="0"/>
          </a:p>
        </p:txBody>
      </p:sp>
    </p:spTree>
    <p:extLst>
      <p:ext uri="{BB962C8B-B14F-4D97-AF65-F5344CB8AC3E}">
        <p14:creationId xmlns:p14="http://schemas.microsoft.com/office/powerpoint/2010/main" val="3932976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 Crime </a:t>
            </a:r>
            <a:r>
              <a:rPr lang="en-US" dirty="0" smtClean="0"/>
              <a:t>#4</a:t>
            </a:r>
            <a:endParaRPr lang="en-US" dirty="0"/>
          </a:p>
        </p:txBody>
      </p:sp>
      <p:sp>
        <p:nvSpPr>
          <p:cNvPr id="3" name="Content Placeholder 2"/>
          <p:cNvSpPr>
            <a:spLocks noGrp="1"/>
          </p:cNvSpPr>
          <p:nvPr>
            <p:ph idx="1"/>
          </p:nvPr>
        </p:nvSpPr>
        <p:spPr/>
        <p:txBody>
          <a:bodyPr>
            <a:normAutofit lnSpcReduction="10000"/>
          </a:bodyPr>
          <a:lstStyle/>
          <a:p>
            <a:pPr>
              <a:defRPr/>
            </a:pPr>
            <a:r>
              <a:rPr lang="en-US" sz="3500" dirty="0" smtClean="0"/>
              <a:t>Database corrupted with multiple #1124 errors</a:t>
            </a:r>
          </a:p>
          <a:p>
            <a:pPr>
              <a:defRPr/>
            </a:pPr>
            <a:r>
              <a:rPr lang="en-US" sz="3500" dirty="0" smtClean="0"/>
              <a:t>If you don’t know what a 1124 error is…..</a:t>
            </a:r>
          </a:p>
          <a:p>
            <a:pPr>
              <a:defRPr/>
            </a:pPr>
            <a:r>
              <a:rPr lang="en-US" sz="3500" dirty="0"/>
              <a:t>SYSTEM ERROR: Wrong </a:t>
            </a:r>
            <a:r>
              <a:rPr lang="en-US" sz="3500" dirty="0" err="1"/>
              <a:t>dbkey</a:t>
            </a:r>
            <a:r>
              <a:rPr lang="en-US" sz="3500" dirty="0"/>
              <a:t> in block. Found &lt;</a:t>
            </a:r>
            <a:r>
              <a:rPr lang="en-US" sz="3500" dirty="0" err="1"/>
              <a:t>dbkey</a:t>
            </a:r>
            <a:r>
              <a:rPr lang="en-US" sz="3500" dirty="0"/>
              <a:t>&gt;, should be &lt;dbkey2&gt; </a:t>
            </a:r>
            <a:r>
              <a:rPr lang="en-US" sz="3500" dirty="0" smtClean="0"/>
              <a:t>in area </a:t>
            </a:r>
            <a:r>
              <a:rPr lang="en-US" sz="3500" dirty="0"/>
              <a:t>&lt;</a:t>
            </a:r>
            <a:r>
              <a:rPr lang="en-US" sz="3500" dirty="0" err="1"/>
              <a:t>num</a:t>
            </a:r>
            <a:r>
              <a:rPr lang="en-US" sz="3500" dirty="0"/>
              <a:t>&gt;. (1124)</a:t>
            </a:r>
            <a:endParaRPr lang="en-US" sz="3500" dirty="0" smtClean="0"/>
          </a:p>
          <a:p>
            <a:pPr>
              <a:defRPr/>
            </a:pPr>
            <a:r>
              <a:rPr lang="en-US" sz="3500" dirty="0" smtClean="0"/>
              <a:t>HP Server + EMC </a:t>
            </a:r>
            <a:r>
              <a:rPr lang="en-US" sz="3500" dirty="0"/>
              <a:t>SAN administered by HP</a:t>
            </a:r>
          </a:p>
          <a:p>
            <a:pPr lvl="1">
              <a:defRPr/>
            </a:pPr>
            <a:r>
              <a:rPr lang="en-US" dirty="0" smtClean="0"/>
              <a:t>Server &amp; HP/UX </a:t>
            </a:r>
            <a:r>
              <a:rPr lang="en-US" dirty="0"/>
              <a:t>diagnostics showed no problems</a:t>
            </a:r>
          </a:p>
          <a:p>
            <a:pPr lvl="1">
              <a:defRPr/>
            </a:pPr>
            <a:r>
              <a:rPr lang="en-US" dirty="0"/>
              <a:t>EMC diagnostics showed no problems</a:t>
            </a:r>
          </a:p>
          <a:p>
            <a:pPr lvl="1">
              <a:defRPr/>
            </a:pPr>
            <a:r>
              <a:rPr lang="en-US" dirty="0"/>
              <a:t>Cause: Bad SAN Fabric </a:t>
            </a:r>
            <a:r>
              <a:rPr lang="en-US" dirty="0" smtClean="0"/>
              <a:t>Switch</a:t>
            </a:r>
          </a:p>
          <a:p>
            <a:pPr>
              <a:defRPr/>
            </a:pPr>
            <a:endParaRPr lang="en-US" dirty="0"/>
          </a:p>
          <a:p>
            <a:endParaRPr lang="en-US" dirty="0"/>
          </a:p>
        </p:txBody>
      </p:sp>
    </p:spTree>
    <p:extLst>
      <p:ext uri="{BB962C8B-B14F-4D97-AF65-F5344CB8AC3E}">
        <p14:creationId xmlns:p14="http://schemas.microsoft.com/office/powerpoint/2010/main" val="2593472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Disaster Prevention &amp; Planning</a:t>
            </a:r>
          </a:p>
        </p:txBody>
      </p:sp>
      <p:sp>
        <p:nvSpPr>
          <p:cNvPr id="3" name="Content Placeholder 2"/>
          <p:cNvSpPr>
            <a:spLocks noGrp="1"/>
          </p:cNvSpPr>
          <p:nvPr>
            <p:ph idx="1"/>
          </p:nvPr>
        </p:nvSpPr>
        <p:spPr/>
        <p:txBody>
          <a:bodyPr/>
          <a:lstStyle/>
          <a:p>
            <a:pPr>
              <a:defRPr/>
            </a:pPr>
            <a:r>
              <a:rPr lang="en-US" dirty="0"/>
              <a:t>Backups (yes, I know you think you have </a:t>
            </a:r>
            <a:r>
              <a:rPr lang="en-US" dirty="0" smtClean="0"/>
              <a:t>good backups </a:t>
            </a:r>
            <a:r>
              <a:rPr lang="en-US" dirty="0"/>
              <a:t>but have you </a:t>
            </a:r>
            <a:r>
              <a:rPr lang="en-US" u="sng" dirty="0"/>
              <a:t>tested</a:t>
            </a:r>
            <a:r>
              <a:rPr lang="en-US" dirty="0"/>
              <a:t> one recently?)</a:t>
            </a:r>
          </a:p>
          <a:p>
            <a:r>
              <a:rPr lang="en-US" dirty="0" smtClean="0"/>
              <a:t>After </a:t>
            </a:r>
            <a:r>
              <a:rPr lang="en-US" dirty="0"/>
              <a:t>Imaging</a:t>
            </a:r>
          </a:p>
          <a:p>
            <a:r>
              <a:rPr lang="en-US" dirty="0"/>
              <a:t>Replication of DB and/or AI files</a:t>
            </a:r>
          </a:p>
          <a:p>
            <a:pPr>
              <a:defRPr/>
            </a:pPr>
            <a:r>
              <a:rPr lang="en-US" u="sng" dirty="0" smtClean="0"/>
              <a:t>Test</a:t>
            </a:r>
            <a:r>
              <a:rPr lang="en-US" dirty="0" smtClean="0"/>
              <a:t> </a:t>
            </a:r>
            <a:r>
              <a:rPr lang="en-US" dirty="0"/>
              <a:t>your </a:t>
            </a:r>
            <a:r>
              <a:rPr lang="en-US" u="sng" dirty="0"/>
              <a:t>Entire</a:t>
            </a:r>
            <a:r>
              <a:rPr lang="en-US" dirty="0"/>
              <a:t> Recovery </a:t>
            </a:r>
            <a:r>
              <a:rPr lang="en-US" u="sng" dirty="0" smtClean="0"/>
              <a:t>Plan</a:t>
            </a:r>
            <a:r>
              <a:rPr lang="en-US" dirty="0" smtClean="0"/>
              <a:t> </a:t>
            </a:r>
            <a:r>
              <a:rPr lang="en-US" u="sng" dirty="0" smtClean="0"/>
              <a:t>Frequently</a:t>
            </a:r>
            <a:endParaRPr lang="en-US" u="sng" dirty="0"/>
          </a:p>
          <a:p>
            <a:pPr>
              <a:defRPr/>
            </a:pPr>
            <a:endParaRPr lang="en-US" dirty="0"/>
          </a:p>
          <a:p>
            <a:endParaRPr lang="en-US" dirty="0"/>
          </a:p>
        </p:txBody>
      </p:sp>
    </p:spTree>
    <p:extLst>
      <p:ext uri="{BB962C8B-B14F-4D97-AF65-F5344CB8AC3E}">
        <p14:creationId xmlns:p14="http://schemas.microsoft.com/office/powerpoint/2010/main" val="1388172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Brain Surgeon Advantage</a:t>
            </a:r>
            <a:endParaRPr lang="en-US" dirty="0"/>
          </a:p>
        </p:txBody>
      </p:sp>
      <p:sp>
        <p:nvSpPr>
          <p:cNvPr id="3" name="Content Placeholder 2"/>
          <p:cNvSpPr>
            <a:spLocks noGrp="1"/>
          </p:cNvSpPr>
          <p:nvPr>
            <p:ph idx="1"/>
          </p:nvPr>
        </p:nvSpPr>
        <p:spPr/>
        <p:txBody>
          <a:bodyPr/>
          <a:lstStyle/>
          <a:p>
            <a:pPr>
              <a:defRPr/>
            </a:pPr>
            <a:r>
              <a:rPr lang="en-US" dirty="0"/>
              <a:t>Warm Standby </a:t>
            </a:r>
            <a:r>
              <a:rPr lang="en-US" dirty="0" smtClean="0"/>
              <a:t>Database </a:t>
            </a:r>
          </a:p>
          <a:p>
            <a:pPr lvl="1">
              <a:defRPr/>
            </a:pPr>
            <a:r>
              <a:rPr lang="en-US" dirty="0" smtClean="0"/>
              <a:t>A </a:t>
            </a:r>
            <a:r>
              <a:rPr lang="en-US" dirty="0"/>
              <a:t>database on another machine with a recent copy of the production DB </a:t>
            </a:r>
            <a:r>
              <a:rPr lang="en-US" dirty="0" smtClean="0"/>
              <a:t>Might also </a:t>
            </a:r>
            <a:r>
              <a:rPr lang="en-US" dirty="0"/>
              <a:t>called a </a:t>
            </a:r>
            <a:r>
              <a:rPr lang="en-US" dirty="0" smtClean="0"/>
              <a:t>DR (Disaster Recovery) Database</a:t>
            </a:r>
            <a:endParaRPr lang="en-US" dirty="0"/>
          </a:p>
          <a:p>
            <a:pPr lvl="1">
              <a:defRPr/>
            </a:pPr>
            <a:r>
              <a:rPr lang="en-US" dirty="0"/>
              <a:t>This is </a:t>
            </a:r>
            <a:r>
              <a:rPr lang="en-US" dirty="0" smtClean="0"/>
              <a:t>relatively easy </a:t>
            </a:r>
            <a:r>
              <a:rPr lang="en-US" dirty="0"/>
              <a:t>to do in </a:t>
            </a:r>
            <a:r>
              <a:rPr lang="en-US" dirty="0" smtClean="0"/>
              <a:t>Progress</a:t>
            </a:r>
          </a:p>
          <a:p>
            <a:pPr>
              <a:defRPr/>
            </a:pPr>
            <a:r>
              <a:rPr lang="en-US" dirty="0" smtClean="0"/>
              <a:t>Hot Standby Database</a:t>
            </a:r>
          </a:p>
          <a:p>
            <a:pPr lvl="1">
              <a:defRPr/>
            </a:pPr>
            <a:r>
              <a:rPr lang="en-US" dirty="0" err="1" smtClean="0"/>
              <a:t>OpenEdge</a:t>
            </a:r>
            <a:r>
              <a:rPr lang="en-US" dirty="0" smtClean="0"/>
              <a:t> Replication</a:t>
            </a:r>
            <a:endParaRPr lang="en-US" dirty="0"/>
          </a:p>
          <a:p>
            <a:endParaRPr lang="en-US" dirty="0"/>
          </a:p>
        </p:txBody>
      </p:sp>
    </p:spTree>
    <p:extLst>
      <p:ext uri="{BB962C8B-B14F-4D97-AF65-F5344CB8AC3E}">
        <p14:creationId xmlns:p14="http://schemas.microsoft.com/office/powerpoint/2010/main" val="256431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Prevention &amp; Response Basics </a:t>
            </a:r>
            <a:endParaRPr lang="en-US" dirty="0"/>
          </a:p>
        </p:txBody>
      </p:sp>
      <p:sp>
        <p:nvSpPr>
          <p:cNvPr id="3" name="Content Placeholder 2"/>
          <p:cNvSpPr>
            <a:spLocks noGrp="1"/>
          </p:cNvSpPr>
          <p:nvPr>
            <p:ph idx="1"/>
          </p:nvPr>
        </p:nvSpPr>
        <p:spPr/>
        <p:txBody>
          <a:bodyPr/>
          <a:lstStyle/>
          <a:p>
            <a:pPr>
              <a:defRPr/>
            </a:pPr>
            <a:r>
              <a:rPr lang="en-US" dirty="0" smtClean="0"/>
              <a:t>*ix</a:t>
            </a:r>
            <a:r>
              <a:rPr lang="en-US" dirty="0"/>
              <a:t>: don’t logon as </a:t>
            </a:r>
            <a:r>
              <a:rPr lang="en-US" i="1" dirty="0"/>
              <a:t>root</a:t>
            </a:r>
            <a:r>
              <a:rPr lang="en-US" dirty="0"/>
              <a:t> unless you </a:t>
            </a:r>
            <a:r>
              <a:rPr lang="en-US" u="sng" dirty="0"/>
              <a:t>really</a:t>
            </a:r>
            <a:r>
              <a:rPr lang="en-US" dirty="0"/>
              <a:t> need to</a:t>
            </a:r>
          </a:p>
          <a:p>
            <a:pPr>
              <a:defRPr/>
            </a:pPr>
            <a:r>
              <a:rPr lang="en-US" dirty="0"/>
              <a:t>Use O/S security to protect the DB, BI, and AI files from accidental or casual or intentional </a:t>
            </a:r>
            <a:r>
              <a:rPr lang="en-US" dirty="0" smtClean="0"/>
              <a:t>deletion</a:t>
            </a:r>
          </a:p>
          <a:p>
            <a:r>
              <a:rPr lang="en-US" dirty="0"/>
              <a:t>ALWAYS have an up-to-date Structure (.</a:t>
            </a:r>
            <a:r>
              <a:rPr lang="en-US" dirty="0" err="1"/>
              <a:t>st</a:t>
            </a:r>
            <a:r>
              <a:rPr lang="en-US" dirty="0"/>
              <a:t>) </a:t>
            </a:r>
            <a:r>
              <a:rPr lang="en-US" dirty="0" smtClean="0"/>
              <a:t>file</a:t>
            </a:r>
          </a:p>
          <a:p>
            <a:pPr lvl="1"/>
            <a:r>
              <a:rPr lang="en-US" dirty="0" smtClean="0"/>
              <a:t>Customer suggestion: run </a:t>
            </a:r>
            <a:r>
              <a:rPr lang="en-US" i="1" dirty="0" err="1" smtClean="0"/>
              <a:t>prostrct</a:t>
            </a:r>
            <a:r>
              <a:rPr lang="en-US" i="1" dirty="0" smtClean="0"/>
              <a:t> list</a:t>
            </a:r>
            <a:r>
              <a:rPr lang="en-US" dirty="0" smtClean="0"/>
              <a:t> every time you backup the DB</a:t>
            </a:r>
            <a:endParaRPr lang="en-US" dirty="0"/>
          </a:p>
          <a:p>
            <a:endParaRPr lang="en-US" dirty="0"/>
          </a:p>
        </p:txBody>
      </p:sp>
    </p:spTree>
    <p:extLst>
      <p:ext uri="{BB962C8B-B14F-4D97-AF65-F5344CB8AC3E}">
        <p14:creationId xmlns:p14="http://schemas.microsoft.com/office/powerpoint/2010/main" val="3339273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Disaster Prevention – </a:t>
            </a:r>
            <a:r>
              <a:rPr lang="en-US" dirty="0" smtClean="0"/>
              <a:t>After Imaging</a:t>
            </a:r>
            <a:endParaRPr lang="en-US" dirty="0"/>
          </a:p>
        </p:txBody>
      </p:sp>
      <p:sp>
        <p:nvSpPr>
          <p:cNvPr id="3" name="Content Placeholder 2"/>
          <p:cNvSpPr>
            <a:spLocks noGrp="1"/>
          </p:cNvSpPr>
          <p:nvPr>
            <p:ph idx="1"/>
          </p:nvPr>
        </p:nvSpPr>
        <p:spPr/>
        <p:txBody>
          <a:bodyPr/>
          <a:lstStyle/>
          <a:p>
            <a:pPr>
              <a:defRPr/>
            </a:pPr>
            <a:r>
              <a:rPr lang="en-US" dirty="0"/>
              <a:t>Who is currently not using AI?</a:t>
            </a:r>
          </a:p>
          <a:p>
            <a:pPr>
              <a:defRPr/>
            </a:pPr>
            <a:r>
              <a:rPr lang="en-US" dirty="0"/>
              <a:t>If not, why not?  </a:t>
            </a:r>
          </a:p>
          <a:p>
            <a:pPr>
              <a:defRPr/>
            </a:pPr>
            <a:r>
              <a:rPr lang="en-US" dirty="0"/>
              <a:t>Is public flogging </a:t>
            </a:r>
            <a:r>
              <a:rPr lang="en-US" dirty="0" smtClean="0"/>
              <a:t>and/or </a:t>
            </a:r>
            <a:r>
              <a:rPr lang="en-US" dirty="0"/>
              <a:t>humiliation required?</a:t>
            </a:r>
          </a:p>
          <a:p>
            <a:endParaRPr lang="en-US" dirty="0"/>
          </a:p>
        </p:txBody>
      </p:sp>
    </p:spTree>
    <p:extLst>
      <p:ext uri="{BB962C8B-B14F-4D97-AF65-F5344CB8AC3E}">
        <p14:creationId xmlns:p14="http://schemas.microsoft.com/office/powerpoint/2010/main" val="167229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Imaging - Why Use It?</a:t>
            </a:r>
          </a:p>
        </p:txBody>
      </p:sp>
      <p:sp>
        <p:nvSpPr>
          <p:cNvPr id="3" name="Content Placeholder 2"/>
          <p:cNvSpPr>
            <a:spLocks noGrp="1"/>
          </p:cNvSpPr>
          <p:nvPr>
            <p:ph idx="1"/>
          </p:nvPr>
        </p:nvSpPr>
        <p:spPr/>
        <p:txBody>
          <a:bodyPr/>
          <a:lstStyle/>
          <a:p>
            <a:pPr>
              <a:defRPr/>
            </a:pPr>
            <a:r>
              <a:rPr lang="en-US" sz="3500" dirty="0"/>
              <a:t>True Horror Story #1 </a:t>
            </a:r>
          </a:p>
          <a:p>
            <a:pPr lvl="1">
              <a:defRPr/>
            </a:pPr>
            <a:r>
              <a:rPr lang="en-US" sz="3000" dirty="0" smtClean="0"/>
              <a:t>“We don’t need AI, we have disk mirroring”</a:t>
            </a:r>
          </a:p>
          <a:p>
            <a:pPr lvl="1">
              <a:defRPr/>
            </a:pPr>
            <a:r>
              <a:rPr lang="en-US" sz="3000" dirty="0" smtClean="0"/>
              <a:t>A </a:t>
            </a:r>
            <a:r>
              <a:rPr lang="en-US" sz="3000" dirty="0"/>
              <a:t>DBA (logged on as root) </a:t>
            </a:r>
            <a:r>
              <a:rPr lang="en-US" sz="3000" dirty="0" err="1"/>
              <a:t>FTP’d</a:t>
            </a:r>
            <a:r>
              <a:rPr lang="en-US" sz="3000" dirty="0"/>
              <a:t> a test database into the directory where the production database resided... unfortunately they had the same name</a:t>
            </a:r>
          </a:p>
          <a:p>
            <a:pPr lvl="1">
              <a:defRPr/>
            </a:pPr>
            <a:r>
              <a:rPr lang="en-US" sz="3000" dirty="0"/>
              <a:t>Disk Mirroring worked just fine…..</a:t>
            </a:r>
          </a:p>
          <a:p>
            <a:pPr lvl="1">
              <a:defRPr/>
            </a:pPr>
            <a:r>
              <a:rPr lang="en-US" sz="3000" dirty="0"/>
              <a:t>After Imaging would have probably saved the day</a:t>
            </a:r>
          </a:p>
          <a:p>
            <a:endParaRPr lang="en-US" dirty="0"/>
          </a:p>
        </p:txBody>
      </p:sp>
    </p:spTree>
    <p:extLst>
      <p:ext uri="{BB962C8B-B14F-4D97-AF65-F5344CB8AC3E}">
        <p14:creationId xmlns:p14="http://schemas.microsoft.com/office/powerpoint/2010/main" val="922407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Imaging - Why Use It?</a:t>
            </a:r>
          </a:p>
        </p:txBody>
      </p:sp>
      <p:sp>
        <p:nvSpPr>
          <p:cNvPr id="3" name="Content Placeholder 2"/>
          <p:cNvSpPr>
            <a:spLocks noGrp="1"/>
          </p:cNvSpPr>
          <p:nvPr>
            <p:ph idx="1"/>
          </p:nvPr>
        </p:nvSpPr>
        <p:spPr/>
        <p:txBody>
          <a:bodyPr/>
          <a:lstStyle/>
          <a:p>
            <a:pPr>
              <a:defRPr/>
            </a:pPr>
            <a:r>
              <a:rPr lang="en-US" sz="3500" dirty="0"/>
              <a:t>True Horror Story #2</a:t>
            </a:r>
          </a:p>
          <a:p>
            <a:pPr lvl="1">
              <a:defRPr/>
            </a:pPr>
            <a:r>
              <a:rPr lang="en-US" sz="3000" dirty="0"/>
              <a:t>A user ran an archiving program on live data that wasn’t ready to be archived</a:t>
            </a:r>
          </a:p>
          <a:p>
            <a:pPr lvl="1">
              <a:defRPr/>
            </a:pPr>
            <a:r>
              <a:rPr lang="en-US" sz="3000" dirty="0"/>
              <a:t>Once again the mirroring performed perfectly</a:t>
            </a:r>
          </a:p>
          <a:p>
            <a:pPr>
              <a:defRPr/>
            </a:pPr>
            <a:r>
              <a:rPr lang="en-US" sz="3500" dirty="0"/>
              <a:t>AI might have improved the situation as it is possible to Roll Forward to a specific point in time </a:t>
            </a:r>
            <a:endParaRPr lang="en-US" dirty="0"/>
          </a:p>
          <a:p>
            <a:endParaRPr lang="en-US" dirty="0"/>
          </a:p>
        </p:txBody>
      </p:sp>
    </p:spTree>
    <p:extLst>
      <p:ext uri="{BB962C8B-B14F-4D97-AF65-F5344CB8AC3E}">
        <p14:creationId xmlns:p14="http://schemas.microsoft.com/office/powerpoint/2010/main" val="1482262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Imaging - Why Use It?</a:t>
            </a:r>
          </a:p>
        </p:txBody>
      </p:sp>
      <p:sp>
        <p:nvSpPr>
          <p:cNvPr id="3" name="Content Placeholder 2"/>
          <p:cNvSpPr>
            <a:spLocks noGrp="1"/>
          </p:cNvSpPr>
          <p:nvPr>
            <p:ph idx="1"/>
          </p:nvPr>
        </p:nvSpPr>
        <p:spPr/>
        <p:txBody>
          <a:bodyPr/>
          <a:lstStyle/>
          <a:p>
            <a:pPr>
              <a:defRPr/>
            </a:pPr>
            <a:r>
              <a:rPr lang="en-US" dirty="0"/>
              <a:t>True Horror Story #3 – Part 1</a:t>
            </a:r>
          </a:p>
          <a:p>
            <a:pPr>
              <a:defRPr/>
            </a:pPr>
            <a:r>
              <a:rPr lang="en-US" dirty="0"/>
              <a:t>BI file hit the V8 2GB limit @ 1600 on a busy day (300+ users)</a:t>
            </a:r>
          </a:p>
          <a:p>
            <a:pPr>
              <a:defRPr/>
            </a:pPr>
            <a:r>
              <a:rPr lang="en-US" dirty="0"/>
              <a:t>Large Production Database was corrupted</a:t>
            </a:r>
          </a:p>
          <a:p>
            <a:pPr>
              <a:defRPr/>
            </a:pPr>
            <a:r>
              <a:rPr lang="en-US" dirty="0"/>
              <a:t>Progress Support Recommendation: dump &amp; load or restore from backup which meant substantial down time or data loss</a:t>
            </a:r>
          </a:p>
          <a:p>
            <a:endParaRPr lang="en-US" dirty="0"/>
          </a:p>
        </p:txBody>
      </p:sp>
    </p:spTree>
    <p:extLst>
      <p:ext uri="{BB962C8B-B14F-4D97-AF65-F5344CB8AC3E}">
        <p14:creationId xmlns:p14="http://schemas.microsoft.com/office/powerpoint/2010/main" val="308541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Imaging - Why Use It?</a:t>
            </a:r>
          </a:p>
        </p:txBody>
      </p:sp>
      <p:sp>
        <p:nvSpPr>
          <p:cNvPr id="3" name="Content Placeholder 2"/>
          <p:cNvSpPr>
            <a:spLocks noGrp="1"/>
          </p:cNvSpPr>
          <p:nvPr>
            <p:ph idx="1"/>
          </p:nvPr>
        </p:nvSpPr>
        <p:spPr/>
        <p:txBody>
          <a:bodyPr/>
          <a:lstStyle/>
          <a:p>
            <a:pPr>
              <a:defRPr/>
            </a:pPr>
            <a:r>
              <a:rPr lang="en-US" dirty="0"/>
              <a:t>True Horror Story #3 – Part 2</a:t>
            </a:r>
          </a:p>
          <a:p>
            <a:pPr>
              <a:defRPr/>
            </a:pPr>
            <a:r>
              <a:rPr lang="en-US" dirty="0"/>
              <a:t>Fortunately the customer called me and I was able to temporarily patch the database until a D&amp;L could be performed</a:t>
            </a:r>
          </a:p>
          <a:p>
            <a:pPr>
              <a:defRPr/>
            </a:pPr>
            <a:r>
              <a:rPr lang="en-US" dirty="0"/>
              <a:t>Irony: I had recommended AI to this customer over one year prior to this event</a:t>
            </a:r>
          </a:p>
          <a:p>
            <a:endParaRPr lang="en-US" dirty="0"/>
          </a:p>
        </p:txBody>
      </p:sp>
    </p:spTree>
    <p:extLst>
      <p:ext uri="{BB962C8B-B14F-4D97-AF65-F5344CB8AC3E}">
        <p14:creationId xmlns:p14="http://schemas.microsoft.com/office/powerpoint/2010/main" val="3602093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Imaging - Why Use It?</a:t>
            </a:r>
          </a:p>
        </p:txBody>
      </p:sp>
      <p:sp>
        <p:nvSpPr>
          <p:cNvPr id="3" name="Content Placeholder 2"/>
          <p:cNvSpPr>
            <a:spLocks noGrp="1"/>
          </p:cNvSpPr>
          <p:nvPr>
            <p:ph idx="1"/>
          </p:nvPr>
        </p:nvSpPr>
        <p:spPr/>
        <p:txBody>
          <a:bodyPr/>
          <a:lstStyle/>
          <a:p>
            <a:pPr>
              <a:defRPr/>
            </a:pPr>
            <a:r>
              <a:rPr lang="en-US" sz="3300" dirty="0" smtClean="0"/>
              <a:t>Mitigate </a:t>
            </a:r>
            <a:r>
              <a:rPr lang="en-US" sz="3300" i="1" dirty="0" err="1" smtClean="0"/>
              <a:t>probkup</a:t>
            </a:r>
            <a:r>
              <a:rPr lang="en-US" sz="3300" i="1" dirty="0" smtClean="0"/>
              <a:t> </a:t>
            </a:r>
            <a:r>
              <a:rPr lang="en-US" sz="3300" i="1" dirty="0"/>
              <a:t>online</a:t>
            </a:r>
            <a:r>
              <a:rPr lang="en-US" sz="3300" dirty="0"/>
              <a:t> issues</a:t>
            </a:r>
            <a:endParaRPr lang="en-US" sz="3300" i="1" dirty="0"/>
          </a:p>
          <a:p>
            <a:pPr lvl="1">
              <a:defRPr/>
            </a:pPr>
            <a:r>
              <a:rPr lang="en-US" sz="2900" dirty="0"/>
              <a:t>Transaction Activity is Frozen while the BI File is Backed </a:t>
            </a:r>
            <a:r>
              <a:rPr lang="en-US" sz="2900" dirty="0" smtClean="0"/>
              <a:t>Up</a:t>
            </a:r>
          </a:p>
          <a:p>
            <a:pPr lvl="2">
              <a:defRPr/>
            </a:pPr>
            <a:r>
              <a:rPr lang="en-US" sz="2500" i="1" dirty="0" err="1"/>
              <a:t>p</a:t>
            </a:r>
            <a:r>
              <a:rPr lang="en-US" sz="2500" i="1" dirty="0" err="1" smtClean="0"/>
              <a:t>robkup</a:t>
            </a:r>
            <a:r>
              <a:rPr lang="en-US" sz="2500" i="1" dirty="0" smtClean="0"/>
              <a:t> online &lt;</a:t>
            </a:r>
            <a:r>
              <a:rPr lang="en-US" sz="2500" i="1" dirty="0" err="1" smtClean="0"/>
              <a:t>db</a:t>
            </a:r>
            <a:r>
              <a:rPr lang="en-US" sz="2500" i="1" dirty="0" smtClean="0"/>
              <a:t>&gt; &lt;media&gt; </a:t>
            </a:r>
            <a:r>
              <a:rPr lang="en-US" sz="2500" i="1" dirty="0" err="1" smtClean="0"/>
              <a:t>bibackup</a:t>
            </a:r>
            <a:r>
              <a:rPr lang="en-US" sz="2500" i="1" dirty="0" smtClean="0"/>
              <a:t> active</a:t>
            </a:r>
            <a:endParaRPr lang="en-US" sz="2500" i="1" dirty="0"/>
          </a:p>
          <a:p>
            <a:pPr lvl="1">
              <a:defRPr/>
            </a:pPr>
            <a:r>
              <a:rPr lang="en-US" sz="2900" dirty="0"/>
              <a:t>The I/O Overhead of disk/tape backup</a:t>
            </a:r>
          </a:p>
          <a:p>
            <a:pPr>
              <a:defRPr/>
            </a:pPr>
            <a:r>
              <a:rPr lang="en-US" sz="3300" dirty="0"/>
              <a:t>Possible Solution</a:t>
            </a:r>
          </a:p>
          <a:p>
            <a:pPr lvl="1">
              <a:defRPr/>
            </a:pPr>
            <a:r>
              <a:rPr lang="en-US" sz="2900" dirty="0"/>
              <a:t>Use AI to maintain a Warm </a:t>
            </a:r>
            <a:r>
              <a:rPr lang="en-US" sz="2900" dirty="0" smtClean="0"/>
              <a:t>or Hot Spare </a:t>
            </a:r>
            <a:r>
              <a:rPr lang="en-US" sz="2900" dirty="0"/>
              <a:t>DB</a:t>
            </a:r>
          </a:p>
          <a:p>
            <a:pPr lvl="1">
              <a:defRPr/>
            </a:pPr>
            <a:r>
              <a:rPr lang="en-US" sz="2900" dirty="0"/>
              <a:t>Backup the Replicated Database</a:t>
            </a:r>
            <a:endParaRPr lang="en-US" dirty="0"/>
          </a:p>
          <a:p>
            <a:endParaRPr lang="en-US" dirty="0"/>
          </a:p>
        </p:txBody>
      </p:sp>
    </p:spTree>
    <p:extLst>
      <p:ext uri="{BB962C8B-B14F-4D97-AF65-F5344CB8AC3E}">
        <p14:creationId xmlns:p14="http://schemas.microsoft.com/office/powerpoint/2010/main" val="2562433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Imaging - Validation  </a:t>
            </a:r>
            <a:endParaRPr lang="en-US" dirty="0"/>
          </a:p>
        </p:txBody>
      </p:sp>
      <p:sp>
        <p:nvSpPr>
          <p:cNvPr id="3" name="Content Placeholder 2"/>
          <p:cNvSpPr>
            <a:spLocks noGrp="1"/>
          </p:cNvSpPr>
          <p:nvPr>
            <p:ph idx="1"/>
          </p:nvPr>
        </p:nvSpPr>
        <p:spPr/>
        <p:txBody>
          <a:bodyPr/>
          <a:lstStyle/>
          <a:p>
            <a:r>
              <a:rPr lang="en-US" dirty="0" smtClean="0"/>
              <a:t>Important if you move AI files around</a:t>
            </a:r>
          </a:p>
          <a:p>
            <a:r>
              <a:rPr lang="en-US" dirty="0" err="1" smtClean="0"/>
              <a:t>rfutil</a:t>
            </a:r>
            <a:r>
              <a:rPr lang="en-US" dirty="0" smtClean="0"/>
              <a:t> &lt;</a:t>
            </a:r>
            <a:r>
              <a:rPr lang="en-US" dirty="0" err="1" smtClean="0"/>
              <a:t>db</a:t>
            </a:r>
            <a:r>
              <a:rPr lang="en-US" dirty="0" smtClean="0"/>
              <a:t>&gt; -C aiverify [ full | partial ]</a:t>
            </a:r>
          </a:p>
          <a:p>
            <a:pPr marL="0" indent="0">
              <a:buNone/>
            </a:pPr>
            <a:r>
              <a:rPr lang="en-US" dirty="0"/>
              <a:t>	</a:t>
            </a:r>
            <a:r>
              <a:rPr lang="en-US" dirty="0" smtClean="0"/>
              <a:t>-a &lt;AI file name&gt;</a:t>
            </a:r>
          </a:p>
          <a:p>
            <a:pPr marL="0" indent="0">
              <a:buNone/>
            </a:pPr>
            <a:r>
              <a:rPr lang="en-US" dirty="0"/>
              <a:t>	</a:t>
            </a:r>
            <a:r>
              <a:rPr lang="en-US" dirty="0" smtClean="0"/>
              <a:t>or</a:t>
            </a:r>
          </a:p>
          <a:p>
            <a:pPr marL="0" indent="0">
              <a:buNone/>
            </a:pPr>
            <a:r>
              <a:rPr lang="en-US" dirty="0"/>
              <a:t>	</a:t>
            </a:r>
            <a:r>
              <a:rPr lang="en-US" dirty="0" smtClean="0"/>
              <a:t>-</a:t>
            </a:r>
            <a:r>
              <a:rPr lang="en-US" dirty="0" err="1" smtClean="0"/>
              <a:t>ailist</a:t>
            </a:r>
            <a:r>
              <a:rPr lang="en-US" dirty="0" smtClean="0"/>
              <a:t> &lt;list of AI files&gt;</a:t>
            </a:r>
            <a:endParaRPr lang="en-US" dirty="0"/>
          </a:p>
        </p:txBody>
      </p:sp>
    </p:spTree>
    <p:extLst>
      <p:ext uri="{BB962C8B-B14F-4D97-AF65-F5344CB8AC3E}">
        <p14:creationId xmlns:p14="http://schemas.microsoft.com/office/powerpoint/2010/main" val="2599709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Prevention - Essential </a:t>
            </a:r>
            <a:r>
              <a:rPr lang="en-US" dirty="0"/>
              <a:t>DB Monitoring</a:t>
            </a:r>
          </a:p>
        </p:txBody>
      </p:sp>
      <p:sp>
        <p:nvSpPr>
          <p:cNvPr id="3" name="Content Placeholder 2"/>
          <p:cNvSpPr>
            <a:spLocks noGrp="1"/>
          </p:cNvSpPr>
          <p:nvPr>
            <p:ph idx="1"/>
          </p:nvPr>
        </p:nvSpPr>
        <p:spPr/>
        <p:txBody>
          <a:bodyPr/>
          <a:lstStyle/>
          <a:p>
            <a:r>
              <a:rPr lang="en-US" dirty="0" smtClean="0"/>
              <a:t>Purpose: to </a:t>
            </a:r>
            <a:r>
              <a:rPr lang="en-US" dirty="0"/>
              <a:t>make sure you don’t have hidden or unreported </a:t>
            </a:r>
            <a:r>
              <a:rPr lang="en-US" dirty="0" smtClean="0"/>
              <a:t>corruption</a:t>
            </a:r>
          </a:p>
          <a:p>
            <a:r>
              <a:rPr lang="en-US" dirty="0" smtClean="0"/>
              <a:t>Two types:</a:t>
            </a:r>
          </a:p>
          <a:p>
            <a:pPr lvl="1"/>
            <a:r>
              <a:rPr lang="en-US" sz="2900" dirty="0" smtClean="0"/>
              <a:t>Continuous</a:t>
            </a:r>
          </a:p>
          <a:p>
            <a:pPr lvl="1"/>
            <a:r>
              <a:rPr lang="en-US" sz="2900" dirty="0" smtClean="0"/>
              <a:t>Periodic</a:t>
            </a:r>
            <a:endParaRPr lang="en-US" sz="2900" dirty="0"/>
          </a:p>
          <a:p>
            <a:endParaRPr lang="en-US" dirty="0"/>
          </a:p>
        </p:txBody>
      </p:sp>
    </p:spTree>
    <p:extLst>
      <p:ext uri="{BB962C8B-B14F-4D97-AF65-F5344CB8AC3E}">
        <p14:creationId xmlns:p14="http://schemas.microsoft.com/office/powerpoint/2010/main" val="254284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Disaster Prevention - </a:t>
            </a:r>
            <a:r>
              <a:rPr lang="en-US" dirty="0" smtClean="0"/>
              <a:t>Continuous </a:t>
            </a:r>
            <a:r>
              <a:rPr lang="en-US" dirty="0"/>
              <a:t>Monitoring</a:t>
            </a:r>
          </a:p>
        </p:txBody>
      </p:sp>
      <p:sp>
        <p:nvSpPr>
          <p:cNvPr id="3" name="Content Placeholder 2"/>
          <p:cNvSpPr>
            <a:spLocks noGrp="1"/>
          </p:cNvSpPr>
          <p:nvPr>
            <p:ph idx="1"/>
          </p:nvPr>
        </p:nvSpPr>
        <p:spPr/>
        <p:txBody>
          <a:bodyPr/>
          <a:lstStyle/>
          <a:p>
            <a:r>
              <a:rPr lang="en-US" dirty="0" smtClean="0"/>
              <a:t>Continuous, </a:t>
            </a:r>
            <a:r>
              <a:rPr lang="en-US" dirty="0" err="1" smtClean="0"/>
              <a:t>realtime</a:t>
            </a:r>
            <a:r>
              <a:rPr lang="en-US" dirty="0" smtClean="0"/>
              <a:t> Corruption Checks</a:t>
            </a:r>
          </a:p>
          <a:p>
            <a:pPr lvl="1">
              <a:defRPr/>
            </a:pPr>
            <a:r>
              <a:rPr lang="en-US" dirty="0"/>
              <a:t>-</a:t>
            </a:r>
            <a:r>
              <a:rPr lang="en-US" dirty="0" err="1" smtClean="0"/>
              <a:t>MemCheck</a:t>
            </a:r>
            <a:r>
              <a:rPr lang="en-US" dirty="0"/>
              <a:t>	</a:t>
            </a:r>
            <a:r>
              <a:rPr lang="en-US" dirty="0" smtClean="0"/>
              <a:t>(minimal overhead)</a:t>
            </a:r>
          </a:p>
          <a:p>
            <a:pPr lvl="1">
              <a:defRPr/>
            </a:pPr>
            <a:r>
              <a:rPr lang="en-US" dirty="0" smtClean="0"/>
              <a:t>-</a:t>
            </a:r>
            <a:r>
              <a:rPr lang="en-US" dirty="0" err="1" smtClean="0"/>
              <a:t>DbCheck</a:t>
            </a:r>
            <a:r>
              <a:rPr lang="en-US" dirty="0"/>
              <a:t>	</a:t>
            </a:r>
            <a:r>
              <a:rPr lang="en-US" dirty="0" smtClean="0"/>
              <a:t>(</a:t>
            </a:r>
            <a:r>
              <a:rPr lang="en-US" dirty="0" err="1" smtClean="0"/>
              <a:t>approx</a:t>
            </a:r>
            <a:r>
              <a:rPr lang="en-US" dirty="0" smtClean="0"/>
              <a:t> 5%)</a:t>
            </a:r>
          </a:p>
          <a:p>
            <a:pPr lvl="1">
              <a:defRPr/>
            </a:pPr>
            <a:r>
              <a:rPr lang="en-US" dirty="0"/>
              <a:t>-</a:t>
            </a:r>
            <a:r>
              <a:rPr lang="en-US" dirty="0" err="1" smtClean="0"/>
              <a:t>AreaCheck</a:t>
            </a:r>
            <a:r>
              <a:rPr lang="en-US" dirty="0" smtClean="0"/>
              <a:t>	</a:t>
            </a:r>
            <a:r>
              <a:rPr lang="en-US" dirty="0"/>
              <a:t> (</a:t>
            </a:r>
            <a:r>
              <a:rPr lang="en-US" dirty="0" err="1"/>
              <a:t>approx</a:t>
            </a:r>
            <a:r>
              <a:rPr lang="en-US" dirty="0"/>
              <a:t> 5%)</a:t>
            </a:r>
            <a:endParaRPr lang="en-US" dirty="0" smtClean="0"/>
          </a:p>
          <a:p>
            <a:pPr lvl="1">
              <a:defRPr/>
            </a:pPr>
            <a:r>
              <a:rPr lang="en-US" dirty="0"/>
              <a:t>-</a:t>
            </a:r>
            <a:r>
              <a:rPr lang="en-US" dirty="0" err="1" smtClean="0"/>
              <a:t>IndexCheck</a:t>
            </a:r>
            <a:r>
              <a:rPr lang="en-US" dirty="0" smtClean="0"/>
              <a:t>	</a:t>
            </a:r>
            <a:r>
              <a:rPr lang="en-US" dirty="0"/>
              <a:t> (</a:t>
            </a:r>
            <a:r>
              <a:rPr lang="en-US" dirty="0" err="1"/>
              <a:t>approx</a:t>
            </a:r>
            <a:r>
              <a:rPr lang="en-US" dirty="0"/>
              <a:t> 5%)</a:t>
            </a:r>
            <a:endParaRPr lang="en-US" dirty="0" smtClean="0"/>
          </a:p>
          <a:p>
            <a:pPr lvl="1">
              <a:defRPr/>
            </a:pPr>
            <a:r>
              <a:rPr lang="en-US" dirty="0"/>
              <a:t>-</a:t>
            </a:r>
            <a:r>
              <a:rPr lang="en-US" dirty="0" err="1" smtClean="0"/>
              <a:t>TableCheck</a:t>
            </a:r>
            <a:r>
              <a:rPr lang="en-US" dirty="0" smtClean="0"/>
              <a:t>	</a:t>
            </a:r>
            <a:r>
              <a:rPr lang="en-US" dirty="0"/>
              <a:t> (</a:t>
            </a:r>
            <a:r>
              <a:rPr lang="en-US" dirty="0" err="1"/>
              <a:t>approx</a:t>
            </a:r>
            <a:r>
              <a:rPr lang="en-US" dirty="0"/>
              <a:t> 5</a:t>
            </a:r>
            <a:r>
              <a:rPr lang="en-US" dirty="0" smtClean="0"/>
              <a:t>%)</a:t>
            </a:r>
          </a:p>
          <a:p>
            <a:pPr>
              <a:defRPr/>
            </a:pPr>
            <a:r>
              <a:rPr lang="en-US" dirty="0" smtClean="0"/>
              <a:t>These are all Database Startup Options</a:t>
            </a:r>
          </a:p>
          <a:p>
            <a:pPr>
              <a:defRPr/>
            </a:pPr>
            <a:r>
              <a:rPr lang="en-US" dirty="0" smtClean="0"/>
              <a:t>Can also be turned off/on in </a:t>
            </a:r>
            <a:r>
              <a:rPr lang="en-US" dirty="0" err="1" smtClean="0"/>
              <a:t>promon</a:t>
            </a:r>
            <a:r>
              <a:rPr lang="en-US" dirty="0" smtClean="0"/>
              <a:t> &gt; R&amp;D &gt; #4 Admin</a:t>
            </a:r>
          </a:p>
          <a:p>
            <a:pPr>
              <a:defRPr/>
            </a:pPr>
            <a:endParaRPr lang="en-US" dirty="0"/>
          </a:p>
        </p:txBody>
      </p:sp>
    </p:spTree>
    <p:extLst>
      <p:ext uri="{BB962C8B-B14F-4D97-AF65-F5344CB8AC3E}">
        <p14:creationId xmlns:p14="http://schemas.microsoft.com/office/powerpoint/2010/main" val="447208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Disaster Prevention </a:t>
            </a:r>
            <a:r>
              <a:rPr lang="en-US" dirty="0" smtClean="0"/>
              <a:t>– Periodic Monitoring</a:t>
            </a:r>
            <a:endParaRPr lang="en-US" dirty="0"/>
          </a:p>
        </p:txBody>
      </p:sp>
      <p:sp>
        <p:nvSpPr>
          <p:cNvPr id="3" name="Content Placeholder 2"/>
          <p:cNvSpPr>
            <a:spLocks noGrp="1"/>
          </p:cNvSpPr>
          <p:nvPr>
            <p:ph idx="1"/>
          </p:nvPr>
        </p:nvSpPr>
        <p:spPr>
          <a:xfrm>
            <a:off x="228600" y="1600205"/>
            <a:ext cx="11734800" cy="4724395"/>
          </a:xfrm>
        </p:spPr>
        <p:txBody>
          <a:bodyPr>
            <a:normAutofit/>
          </a:bodyPr>
          <a:lstStyle/>
          <a:p>
            <a:pPr>
              <a:defRPr/>
            </a:pPr>
            <a:r>
              <a:rPr lang="en-US" sz="3500" dirty="0" smtClean="0"/>
              <a:t>Periodic Corruption </a:t>
            </a:r>
            <a:r>
              <a:rPr lang="en-US" sz="3500" dirty="0"/>
              <a:t>Checks</a:t>
            </a:r>
          </a:p>
          <a:p>
            <a:pPr marL="457200" lvl="1" indent="0">
              <a:buNone/>
              <a:defRPr/>
            </a:pPr>
            <a:r>
              <a:rPr lang="en-US" sz="3000" i="1" dirty="0" smtClean="0"/>
              <a:t>	</a:t>
            </a:r>
            <a:r>
              <a:rPr lang="en-US" sz="3000" i="1" dirty="0" err="1" smtClean="0"/>
              <a:t>proutil</a:t>
            </a:r>
            <a:r>
              <a:rPr lang="en-US" sz="3000" i="1" dirty="0" smtClean="0"/>
              <a:t> </a:t>
            </a:r>
            <a:r>
              <a:rPr lang="en-US" sz="3000" i="1" dirty="0" err="1" smtClean="0"/>
              <a:t>dbanalys</a:t>
            </a:r>
            <a:r>
              <a:rPr lang="en-US" sz="3000" i="1" dirty="0" smtClean="0"/>
              <a:t>			</a:t>
            </a:r>
            <a:r>
              <a:rPr lang="en-US" sz="3000" i="1" dirty="0" err="1" smtClean="0"/>
              <a:t>probkup</a:t>
            </a:r>
            <a:r>
              <a:rPr lang="en-US" sz="3000" i="1" dirty="0" smtClean="0"/>
              <a:t>/</a:t>
            </a:r>
            <a:r>
              <a:rPr lang="en-US" sz="3000" i="1" dirty="0" err="1" smtClean="0"/>
              <a:t>procopy</a:t>
            </a:r>
            <a:endParaRPr lang="en-US" sz="3000" i="1" dirty="0"/>
          </a:p>
          <a:p>
            <a:pPr marL="457200" lvl="1" indent="0">
              <a:buNone/>
              <a:defRPr/>
            </a:pPr>
            <a:r>
              <a:rPr lang="en-US" sz="3000" i="1" dirty="0" smtClean="0"/>
              <a:t>	</a:t>
            </a:r>
            <a:r>
              <a:rPr lang="en-US" sz="3000" i="1" dirty="0" err="1" smtClean="0"/>
              <a:t>proutil</a:t>
            </a:r>
            <a:r>
              <a:rPr lang="en-US" sz="3000" i="1" dirty="0" smtClean="0"/>
              <a:t> </a:t>
            </a:r>
            <a:r>
              <a:rPr lang="en-US" sz="3000" i="1" dirty="0" err="1" smtClean="0"/>
              <a:t>dbrpr</a:t>
            </a:r>
            <a:r>
              <a:rPr lang="en-US" sz="3000" i="1" dirty="0" smtClean="0"/>
              <a:t>			</a:t>
            </a:r>
            <a:r>
              <a:rPr lang="en-US" sz="3000" i="1" dirty="0" err="1" smtClean="0"/>
              <a:t>proutil</a:t>
            </a:r>
            <a:r>
              <a:rPr lang="en-US" sz="3000" i="1" dirty="0" smtClean="0"/>
              <a:t> </a:t>
            </a:r>
            <a:r>
              <a:rPr lang="en-US" sz="3000" i="1" dirty="0" err="1" smtClean="0"/>
              <a:t>dbscan</a:t>
            </a:r>
            <a:endParaRPr lang="en-US" sz="3000" dirty="0"/>
          </a:p>
          <a:p>
            <a:pPr marL="457200" lvl="1" indent="0">
              <a:buNone/>
              <a:defRPr/>
            </a:pPr>
            <a:r>
              <a:rPr lang="en-US" sz="3000" i="1" dirty="0" smtClean="0"/>
              <a:t>	</a:t>
            </a:r>
            <a:r>
              <a:rPr lang="en-US" sz="3000" i="1" dirty="0" err="1" smtClean="0"/>
              <a:t>proutil</a:t>
            </a:r>
            <a:r>
              <a:rPr lang="en-US" sz="3000" i="1" dirty="0" smtClean="0"/>
              <a:t> </a:t>
            </a:r>
            <a:r>
              <a:rPr lang="en-US" sz="3000" i="1" dirty="0" err="1" smtClean="0"/>
              <a:t>idxfix</a:t>
            </a:r>
            <a:r>
              <a:rPr lang="en-US" sz="3000" i="1" dirty="0" smtClean="0"/>
              <a:t>			</a:t>
            </a:r>
            <a:r>
              <a:rPr lang="en-US" sz="3000" i="1" dirty="0" err="1" smtClean="0"/>
              <a:t>dbtool</a:t>
            </a:r>
            <a:endParaRPr lang="en-US" sz="3000" dirty="0" smtClean="0"/>
          </a:p>
          <a:p>
            <a:pPr>
              <a:defRPr/>
            </a:pPr>
            <a:r>
              <a:rPr lang="en-US" sz="3400" dirty="0" smtClean="0"/>
              <a:t>Each option has it’s own limitations</a:t>
            </a:r>
          </a:p>
          <a:p>
            <a:pPr>
              <a:defRPr/>
            </a:pPr>
            <a:r>
              <a:rPr lang="en-US" sz="3400" dirty="0" smtClean="0"/>
              <a:t>Record how long it takes to run as that info might be useful during a crisis</a:t>
            </a:r>
            <a:endParaRPr lang="en-US" sz="3400" dirty="0"/>
          </a:p>
          <a:p>
            <a:endParaRPr lang="en-US" dirty="0"/>
          </a:p>
        </p:txBody>
      </p:sp>
    </p:spTree>
    <p:extLst>
      <p:ext uri="{BB962C8B-B14F-4D97-AF65-F5344CB8AC3E}">
        <p14:creationId xmlns:p14="http://schemas.microsoft.com/office/powerpoint/2010/main" val="1771392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75862905"/>
              </p:ext>
            </p:extLst>
          </p:nvPr>
        </p:nvGraphicFramePr>
        <p:xfrm>
          <a:off x="152400" y="76200"/>
          <a:ext cx="11887200" cy="6324599"/>
        </p:xfrm>
        <a:graphic>
          <a:graphicData uri="http://schemas.openxmlformats.org/drawingml/2006/table">
            <a:tbl>
              <a:tblPr firstRow="1" bandRow="1">
                <a:tableStyleId>{5C22544A-7EE6-4342-B048-85BDC9FD1C3A}</a:tableStyleId>
              </a:tblPr>
              <a:tblGrid>
                <a:gridCol w="1457141"/>
                <a:gridCol w="1150374"/>
                <a:gridCol w="1687215"/>
                <a:gridCol w="7592470"/>
              </a:tblGrid>
              <a:tr h="471985">
                <a:tc>
                  <a:txBody>
                    <a:bodyPr/>
                    <a:lstStyle/>
                    <a:p>
                      <a:r>
                        <a:rPr lang="en-US" sz="2400" dirty="0" smtClean="0"/>
                        <a:t>Option</a:t>
                      </a:r>
                      <a:endParaRPr lang="en-US" sz="2400" dirty="0"/>
                    </a:p>
                  </a:txBody>
                  <a:tcPr/>
                </a:tc>
                <a:tc>
                  <a:txBody>
                    <a:bodyPr/>
                    <a:lstStyle/>
                    <a:p>
                      <a:r>
                        <a:rPr lang="en-US" sz="2400" dirty="0" err="1" smtClean="0"/>
                        <a:t>OnLine</a:t>
                      </a:r>
                      <a:endParaRPr lang="en-US" sz="2400" dirty="0"/>
                    </a:p>
                  </a:txBody>
                  <a:tcPr/>
                </a:tc>
                <a:tc>
                  <a:txBody>
                    <a:bodyPr/>
                    <a:lstStyle/>
                    <a:p>
                      <a:r>
                        <a:rPr lang="en-US" sz="2400" dirty="0" smtClean="0"/>
                        <a:t>Granularity</a:t>
                      </a:r>
                      <a:endParaRPr lang="en-US" sz="2400" dirty="0"/>
                    </a:p>
                  </a:txBody>
                  <a:tcPr/>
                </a:tc>
                <a:tc>
                  <a:txBody>
                    <a:bodyPr/>
                    <a:lstStyle/>
                    <a:p>
                      <a:r>
                        <a:rPr lang="en-US" sz="2400" dirty="0" smtClean="0"/>
                        <a:t>What Does It Check</a:t>
                      </a:r>
                      <a:endParaRPr lang="en-US" sz="2400" dirty="0"/>
                    </a:p>
                  </a:txBody>
                  <a:tcPr/>
                </a:tc>
              </a:tr>
              <a:tr h="471985">
                <a:tc>
                  <a:txBody>
                    <a:bodyPr/>
                    <a:lstStyle/>
                    <a:p>
                      <a:r>
                        <a:rPr lang="en-US" sz="2400" dirty="0" err="1" smtClean="0"/>
                        <a:t>dbanalys</a:t>
                      </a:r>
                      <a:endParaRPr lang="en-US" sz="2400" dirty="0"/>
                    </a:p>
                  </a:txBody>
                  <a:tcPr/>
                </a:tc>
                <a:tc>
                  <a:txBody>
                    <a:bodyPr/>
                    <a:lstStyle/>
                    <a:p>
                      <a:r>
                        <a:rPr lang="en-US" sz="2400" dirty="0" smtClean="0"/>
                        <a:t>Yes</a:t>
                      </a:r>
                      <a:endParaRPr lang="en-US" sz="2400" dirty="0"/>
                    </a:p>
                  </a:txBody>
                  <a:tcPr/>
                </a:tc>
                <a:tc>
                  <a:txBody>
                    <a:bodyPr/>
                    <a:lstStyle/>
                    <a:p>
                      <a:r>
                        <a:rPr lang="en-US" sz="2400" dirty="0" smtClean="0"/>
                        <a:t>Area</a:t>
                      </a:r>
                      <a:endParaRPr lang="en-US" sz="2400" dirty="0"/>
                    </a:p>
                  </a:txBody>
                  <a:tcPr/>
                </a:tc>
                <a:tc>
                  <a:txBody>
                    <a:bodyPr/>
                    <a:lstStyle/>
                    <a:p>
                      <a:r>
                        <a:rPr lang="en-US" sz="2400" dirty="0" smtClean="0"/>
                        <a:t>Block &amp; Record validation.</a:t>
                      </a:r>
                      <a:endParaRPr lang="en-US" sz="2400" dirty="0"/>
                    </a:p>
                  </a:txBody>
                  <a:tcPr/>
                </a:tc>
              </a:tr>
              <a:tr h="471985">
                <a:tc>
                  <a:txBody>
                    <a:bodyPr/>
                    <a:lstStyle/>
                    <a:p>
                      <a:r>
                        <a:rPr lang="en-US" sz="2400" dirty="0" err="1" smtClean="0"/>
                        <a:t>idxfix</a:t>
                      </a:r>
                      <a:endParaRPr lang="en-US" sz="2400" dirty="0"/>
                    </a:p>
                  </a:txBody>
                  <a:tcPr/>
                </a:tc>
                <a:tc>
                  <a:txBody>
                    <a:bodyPr/>
                    <a:lstStyle/>
                    <a:p>
                      <a:r>
                        <a:rPr lang="en-US" sz="2400" dirty="0" smtClean="0"/>
                        <a:t>Yes</a:t>
                      </a:r>
                      <a:endParaRPr lang="en-US" sz="2400" dirty="0"/>
                    </a:p>
                  </a:txBody>
                  <a:tcPr/>
                </a:tc>
                <a:tc>
                  <a:txBody>
                    <a:bodyPr/>
                    <a:lstStyle/>
                    <a:p>
                      <a:r>
                        <a:rPr lang="en-US" sz="2400" dirty="0" smtClean="0"/>
                        <a:t>Single Key</a:t>
                      </a:r>
                      <a:endParaRPr lang="en-US" sz="2400" dirty="0"/>
                    </a:p>
                  </a:txBody>
                  <a:tcPr/>
                </a:tc>
                <a:tc>
                  <a:txBody>
                    <a:bodyPr/>
                    <a:lstStyle/>
                    <a:p>
                      <a:r>
                        <a:rPr lang="en-US" sz="2400" dirty="0" smtClean="0"/>
                        <a:t>Key-to-Record and Record-to-Key validation.</a:t>
                      </a:r>
                      <a:endParaRPr lang="en-US" sz="2400" dirty="0"/>
                    </a:p>
                  </a:txBody>
                  <a:tcPr/>
                </a:tc>
              </a:tr>
              <a:tr h="471985">
                <a:tc>
                  <a:txBody>
                    <a:bodyPr/>
                    <a:lstStyle/>
                    <a:p>
                      <a:r>
                        <a:rPr lang="en-US" sz="2400" dirty="0" err="1" smtClean="0"/>
                        <a:t>probkup</a:t>
                      </a:r>
                      <a:endParaRPr lang="en-US" sz="2400" dirty="0"/>
                    </a:p>
                  </a:txBody>
                  <a:tcPr/>
                </a:tc>
                <a:tc>
                  <a:txBody>
                    <a:bodyPr/>
                    <a:lstStyle/>
                    <a:p>
                      <a:r>
                        <a:rPr lang="en-US" sz="2400" dirty="0" smtClean="0"/>
                        <a:t>Yes</a:t>
                      </a:r>
                      <a:endParaRPr lang="en-US" sz="2400" dirty="0"/>
                    </a:p>
                  </a:txBody>
                  <a:tcPr/>
                </a:tc>
                <a:tc>
                  <a:txBody>
                    <a:bodyPr/>
                    <a:lstStyle/>
                    <a:p>
                      <a:r>
                        <a:rPr lang="en-US" sz="2400" dirty="0" smtClean="0"/>
                        <a:t>Entire DB</a:t>
                      </a:r>
                      <a:endParaRPr lang="en-US" sz="2400" dirty="0"/>
                    </a:p>
                  </a:txBody>
                  <a:tcPr/>
                </a:tc>
                <a:tc>
                  <a:txBody>
                    <a:bodyPr/>
                    <a:lstStyle/>
                    <a:p>
                      <a:r>
                        <a:rPr lang="en-US" sz="2400" dirty="0" smtClean="0"/>
                        <a:t>Block validation.</a:t>
                      </a:r>
                      <a:endParaRPr lang="en-US" sz="2400" dirty="0"/>
                    </a:p>
                  </a:txBody>
                  <a:tcPr/>
                </a:tc>
              </a:tr>
              <a:tr h="1227161">
                <a:tc>
                  <a:txBody>
                    <a:bodyPr/>
                    <a:lstStyle/>
                    <a:p>
                      <a:r>
                        <a:rPr lang="en-US" sz="2400" dirty="0" err="1" smtClean="0"/>
                        <a:t>dbtool</a:t>
                      </a:r>
                      <a:endParaRPr lang="en-US" sz="2400" dirty="0"/>
                    </a:p>
                  </a:txBody>
                  <a:tcPr/>
                </a:tc>
                <a:tc>
                  <a:txBody>
                    <a:bodyPr/>
                    <a:lstStyle/>
                    <a:p>
                      <a:r>
                        <a:rPr lang="en-US" sz="2400" dirty="0" smtClean="0"/>
                        <a:t>Yes</a:t>
                      </a:r>
                      <a:endParaRPr lang="en-US" sz="2400" dirty="0"/>
                    </a:p>
                  </a:txBody>
                  <a:tcPr/>
                </a:tc>
                <a:tc>
                  <a:txBody>
                    <a:bodyPr/>
                    <a:lstStyle/>
                    <a:p>
                      <a:endParaRPr lang="en-US" sz="2400" dirty="0"/>
                    </a:p>
                  </a:txBody>
                  <a:tcPr/>
                </a:tc>
                <a:tc>
                  <a:txBody>
                    <a:bodyPr/>
                    <a:lstStyle/>
                    <a:p>
                      <a:r>
                        <a:rPr lang="en-US" sz="2400" dirty="0" smtClean="0"/>
                        <a:t>SQL Width issues.</a:t>
                      </a:r>
                    </a:p>
                    <a:p>
                      <a:r>
                        <a:rPr lang="en-US" sz="2400" dirty="0" smtClean="0"/>
                        <a:t>Database Blocks.</a:t>
                      </a:r>
                    </a:p>
                    <a:p>
                      <a:r>
                        <a:rPr lang="en-US" sz="2400" dirty="0" smtClean="0"/>
                        <a:t>Record Validation &amp; fixup.</a:t>
                      </a:r>
                    </a:p>
                  </a:txBody>
                  <a:tcPr/>
                </a:tc>
              </a:tr>
              <a:tr h="1982337">
                <a:tc>
                  <a:txBody>
                    <a:bodyPr/>
                    <a:lstStyle/>
                    <a:p>
                      <a:r>
                        <a:rPr lang="en-US" sz="2400" dirty="0" err="1" smtClean="0"/>
                        <a:t>dbrpr</a:t>
                      </a:r>
                      <a:endParaRPr lang="en-US" sz="2400" dirty="0"/>
                    </a:p>
                  </a:txBody>
                  <a:tcPr/>
                </a:tc>
                <a:tc>
                  <a:txBody>
                    <a:bodyPr/>
                    <a:lstStyle/>
                    <a:p>
                      <a:r>
                        <a:rPr lang="en-US" sz="2400" dirty="0" smtClean="0"/>
                        <a:t>No</a:t>
                      </a:r>
                      <a:endParaRPr lang="en-US" sz="2400" dirty="0"/>
                    </a:p>
                  </a:txBody>
                  <a:tcPr/>
                </a:tc>
                <a:tc>
                  <a:txBody>
                    <a:bodyPr/>
                    <a:lstStyle/>
                    <a:p>
                      <a:r>
                        <a:rPr lang="en-US" sz="2400" dirty="0" smtClean="0"/>
                        <a:t>Various</a:t>
                      </a:r>
                      <a:endParaRPr lang="en-US" sz="2400" dirty="0"/>
                    </a:p>
                  </a:txBody>
                  <a:tcPr/>
                </a:tc>
                <a:tc>
                  <a:txBody>
                    <a:bodyPr/>
                    <a:lstStyle/>
                    <a:p>
                      <a:r>
                        <a:rPr lang="en-US" sz="2400" dirty="0" smtClean="0"/>
                        <a:t>Chain repair.</a:t>
                      </a:r>
                    </a:p>
                    <a:p>
                      <a:r>
                        <a:rPr lang="en-US" sz="2400" dirty="0" smtClean="0"/>
                        <a:t>Delete record fragments.</a:t>
                      </a:r>
                    </a:p>
                    <a:p>
                      <a:r>
                        <a:rPr lang="en-US" sz="2400" dirty="0" smtClean="0"/>
                        <a:t>Reformat</a:t>
                      </a:r>
                      <a:r>
                        <a:rPr lang="en-US" sz="2400" baseline="0" dirty="0" smtClean="0"/>
                        <a:t> a block to a Free Block.</a:t>
                      </a:r>
                    </a:p>
                    <a:p>
                      <a:r>
                        <a:rPr lang="en-US" sz="2400" baseline="0" dirty="0" smtClean="0"/>
                        <a:t>Fix Bad Blocks.</a:t>
                      </a:r>
                    </a:p>
                    <a:p>
                      <a:r>
                        <a:rPr lang="en-US" sz="2400" baseline="0" dirty="0" smtClean="0"/>
                        <a:t>Delete Bad Records.</a:t>
                      </a:r>
                      <a:endParaRPr lang="en-US" sz="2400" dirty="0"/>
                    </a:p>
                  </a:txBody>
                  <a:tcPr/>
                </a:tc>
              </a:tr>
              <a:tr h="1227161">
                <a:tc>
                  <a:txBody>
                    <a:bodyPr/>
                    <a:lstStyle/>
                    <a:p>
                      <a:r>
                        <a:rPr lang="en-US" sz="2400" dirty="0" err="1" smtClean="0"/>
                        <a:t>dbscan</a:t>
                      </a:r>
                      <a:endParaRPr lang="en-US" sz="2400" dirty="0"/>
                    </a:p>
                  </a:txBody>
                  <a:tcPr/>
                </a:tc>
                <a:tc>
                  <a:txBody>
                    <a:bodyPr/>
                    <a:lstStyle/>
                    <a:p>
                      <a:r>
                        <a:rPr lang="en-US" sz="2400" dirty="0" smtClean="0"/>
                        <a:t>No</a:t>
                      </a:r>
                      <a:endParaRPr lang="en-US" sz="2400" dirty="0"/>
                    </a:p>
                  </a:txBody>
                  <a:tcPr/>
                </a:tc>
                <a:tc>
                  <a:txBody>
                    <a:bodyPr/>
                    <a:lstStyle/>
                    <a:p>
                      <a:r>
                        <a:rPr lang="en-US" sz="2400" dirty="0" smtClean="0"/>
                        <a:t>Various</a:t>
                      </a:r>
                      <a:endParaRPr lang="en-US" sz="2400" dirty="0"/>
                    </a:p>
                  </a:txBody>
                  <a:tcPr/>
                </a:tc>
                <a:tc>
                  <a:txBody>
                    <a:bodyPr/>
                    <a:lstStyle/>
                    <a:p>
                      <a:r>
                        <a:rPr lang="en-US" sz="2400" dirty="0" smtClean="0"/>
                        <a:t>Similar to </a:t>
                      </a:r>
                      <a:r>
                        <a:rPr lang="en-US" sz="2400" dirty="0" err="1" smtClean="0"/>
                        <a:t>dbrpr</a:t>
                      </a:r>
                      <a:r>
                        <a:rPr lang="en-US" sz="2400" dirty="0" smtClean="0"/>
                        <a:t> but designed to run non-interactively.  </a:t>
                      </a:r>
                    </a:p>
                    <a:p>
                      <a:r>
                        <a:rPr lang="en-US" sz="2400" dirty="0" smtClean="0"/>
                        <a:t>Not documented.</a:t>
                      </a:r>
                    </a:p>
                    <a:p>
                      <a:r>
                        <a:rPr lang="en-US" sz="2400" dirty="0" smtClean="0"/>
                        <a:t>Does</a:t>
                      </a:r>
                      <a:r>
                        <a:rPr lang="en-US" sz="2400" baseline="0" dirty="0" smtClean="0"/>
                        <a:t> not repair or fix anything.</a:t>
                      </a:r>
                      <a:endParaRPr lang="en-US" sz="2400" dirty="0"/>
                    </a:p>
                  </a:txBody>
                  <a:tcPr/>
                </a:tc>
              </a:tr>
            </a:tbl>
          </a:graphicData>
        </a:graphic>
      </p:graphicFrame>
    </p:spTree>
    <p:extLst>
      <p:ext uri="{BB962C8B-B14F-4D97-AF65-F5344CB8AC3E}">
        <p14:creationId xmlns:p14="http://schemas.microsoft.com/office/powerpoint/2010/main" val="2049811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DB </a:t>
            </a:r>
            <a:r>
              <a:rPr lang="en-US" dirty="0" smtClean="0"/>
              <a:t>Monitoring – DB Log File</a:t>
            </a:r>
            <a:endParaRPr lang="en-US" dirty="0"/>
          </a:p>
        </p:txBody>
      </p:sp>
      <p:sp>
        <p:nvSpPr>
          <p:cNvPr id="3" name="Content Placeholder 2"/>
          <p:cNvSpPr>
            <a:spLocks noGrp="1"/>
          </p:cNvSpPr>
          <p:nvPr>
            <p:ph idx="1"/>
          </p:nvPr>
        </p:nvSpPr>
        <p:spPr/>
        <p:txBody>
          <a:bodyPr/>
          <a:lstStyle/>
          <a:p>
            <a:pPr>
              <a:defRPr/>
            </a:pPr>
            <a:r>
              <a:rPr lang="en-US" dirty="0"/>
              <a:t>Check the Database log (.</a:t>
            </a:r>
            <a:r>
              <a:rPr lang="en-US" dirty="0" err="1"/>
              <a:t>lg</a:t>
            </a:r>
            <a:r>
              <a:rPr lang="en-US" dirty="0"/>
              <a:t>) file for errors </a:t>
            </a:r>
            <a:r>
              <a:rPr lang="en-US" dirty="0" smtClean="0"/>
              <a:t>DAILY (or better yet continuously but that can be expensive).  </a:t>
            </a:r>
          </a:p>
          <a:p>
            <a:pPr>
              <a:defRPr/>
            </a:pPr>
            <a:r>
              <a:rPr lang="en-US" dirty="0" smtClean="0"/>
              <a:t>Look </a:t>
            </a:r>
            <a:r>
              <a:rPr lang="en-US" dirty="0"/>
              <a:t>for words such as:</a:t>
            </a:r>
          </a:p>
          <a:p>
            <a:pPr>
              <a:buFont typeface="Monotype Sorts" pitchFamily="2" charset="2"/>
              <a:buNone/>
              <a:defRPr/>
            </a:pPr>
            <a:r>
              <a:rPr lang="en-US" dirty="0"/>
              <a:t>	</a:t>
            </a:r>
            <a:r>
              <a:rPr lang="en-US" dirty="0">
                <a:solidFill>
                  <a:srgbClr val="FF3300"/>
                </a:solidFill>
              </a:rPr>
              <a:t>kill* drastic warn* error system dead fatal abnormal exceed* fail* wrong unexpected* invalid died damage* overflow* violation insufficient </a:t>
            </a:r>
            <a:r>
              <a:rPr lang="en-US" dirty="0" smtClean="0">
                <a:solidFill>
                  <a:srgbClr val="FF3300"/>
                </a:solidFill>
              </a:rPr>
              <a:t>missing </a:t>
            </a:r>
            <a:r>
              <a:rPr lang="en-US" dirty="0">
                <a:solidFill>
                  <a:srgbClr val="FF3300"/>
                </a:solidFill>
              </a:rPr>
              <a:t>disappear* corrupt* allow* attempt* cannot enough illegal beyond impossible increase unknown unable stop</a:t>
            </a:r>
            <a:r>
              <a:rPr lang="en-US" dirty="0" smtClean="0">
                <a:solidFill>
                  <a:srgbClr val="FF3300"/>
                </a:solidFill>
              </a:rPr>
              <a:t>*</a:t>
            </a:r>
            <a:endParaRPr lang="en-US" dirty="0" smtClean="0">
              <a:solidFill>
                <a:srgbClr val="002060"/>
              </a:solidFill>
            </a:endParaRPr>
          </a:p>
          <a:p>
            <a:pPr>
              <a:defRPr/>
            </a:pPr>
            <a:r>
              <a:rPr lang="en-US" dirty="0" smtClean="0">
                <a:solidFill>
                  <a:srgbClr val="002060"/>
                </a:solidFill>
              </a:rPr>
              <a:t>Note that this is not a comprehensive list</a:t>
            </a:r>
            <a:endParaRPr lang="en-US" dirty="0">
              <a:solidFill>
                <a:srgbClr val="002060"/>
              </a:solidFill>
            </a:endParaRPr>
          </a:p>
          <a:p>
            <a:endParaRPr lang="en-US" dirty="0"/>
          </a:p>
        </p:txBody>
      </p:sp>
    </p:spTree>
    <p:extLst>
      <p:ext uri="{BB962C8B-B14F-4D97-AF65-F5344CB8AC3E}">
        <p14:creationId xmlns:p14="http://schemas.microsoft.com/office/powerpoint/2010/main" val="2306079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 BI Disk </a:t>
            </a:r>
            <a:r>
              <a:rPr lang="en-US" dirty="0" smtClean="0"/>
              <a:t>Space – Part 1</a:t>
            </a:r>
            <a:endParaRPr lang="en-US" dirty="0"/>
          </a:p>
        </p:txBody>
      </p:sp>
      <p:sp>
        <p:nvSpPr>
          <p:cNvPr id="3" name="Content Placeholder 2"/>
          <p:cNvSpPr>
            <a:spLocks noGrp="1"/>
          </p:cNvSpPr>
          <p:nvPr>
            <p:ph idx="1"/>
          </p:nvPr>
        </p:nvSpPr>
        <p:spPr/>
        <p:txBody>
          <a:bodyPr/>
          <a:lstStyle/>
          <a:p>
            <a:pPr>
              <a:defRPr/>
            </a:pPr>
            <a:r>
              <a:rPr lang="en-US" sz="3500" u="sng" dirty="0"/>
              <a:t>Do Not</a:t>
            </a:r>
            <a:r>
              <a:rPr lang="en-US" sz="3500" dirty="0"/>
              <a:t> run out of BI disk </a:t>
            </a:r>
            <a:r>
              <a:rPr lang="en-US" sz="3500" dirty="0" smtClean="0"/>
              <a:t>space especially if there is no surplus space elsewhere</a:t>
            </a:r>
          </a:p>
          <a:p>
            <a:pPr>
              <a:defRPr/>
            </a:pPr>
            <a:r>
              <a:rPr lang="en-US" sz="3500" dirty="0" smtClean="0"/>
              <a:t>To </a:t>
            </a:r>
            <a:r>
              <a:rPr lang="en-US" sz="3500" dirty="0"/>
              <a:t>perform Crash Recovery </a:t>
            </a:r>
            <a:r>
              <a:rPr lang="en-US" sz="3500" dirty="0" smtClean="0"/>
              <a:t>(a part </a:t>
            </a:r>
            <a:r>
              <a:rPr lang="en-US" sz="3500" dirty="0"/>
              <a:t>of the </a:t>
            </a:r>
            <a:r>
              <a:rPr lang="en-US" sz="3500" i="1" dirty="0" err="1"/>
              <a:t>proutil</a:t>
            </a:r>
            <a:r>
              <a:rPr lang="en-US" sz="3500" i="1" dirty="0"/>
              <a:t> truncate bi</a:t>
            </a:r>
            <a:r>
              <a:rPr lang="en-US" sz="3500" dirty="0"/>
              <a:t> process), the BI file </a:t>
            </a:r>
            <a:r>
              <a:rPr lang="en-US" sz="3500" u="sng" dirty="0"/>
              <a:t>will</a:t>
            </a:r>
            <a:r>
              <a:rPr lang="en-US" sz="3500" dirty="0"/>
              <a:t> grow; sometimes 2X or </a:t>
            </a:r>
            <a:r>
              <a:rPr lang="en-US" sz="3500" dirty="0" smtClean="0"/>
              <a:t>more</a:t>
            </a:r>
          </a:p>
          <a:p>
            <a:pPr>
              <a:defRPr/>
            </a:pPr>
            <a:r>
              <a:rPr lang="en-US" sz="3600" dirty="0"/>
              <a:t>If there is no space for the BI file to grow, </a:t>
            </a:r>
            <a:r>
              <a:rPr lang="en-US" sz="3600" dirty="0" smtClean="0"/>
              <a:t>Crash Recovery is not possible</a:t>
            </a:r>
            <a:endParaRPr lang="en-US" sz="3500" dirty="0"/>
          </a:p>
          <a:p>
            <a:endParaRPr lang="en-US" dirty="0"/>
          </a:p>
        </p:txBody>
      </p:sp>
    </p:spTree>
    <p:extLst>
      <p:ext uri="{BB962C8B-B14F-4D97-AF65-F5344CB8AC3E}">
        <p14:creationId xmlns:p14="http://schemas.microsoft.com/office/powerpoint/2010/main" val="3381011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 BI Disk </a:t>
            </a:r>
            <a:r>
              <a:rPr lang="en-US" dirty="0" smtClean="0"/>
              <a:t>Space – Part 2</a:t>
            </a:r>
            <a:endParaRPr lang="en-US" dirty="0"/>
          </a:p>
        </p:txBody>
      </p:sp>
      <p:sp>
        <p:nvSpPr>
          <p:cNvPr id="3" name="Content Placeholder 2"/>
          <p:cNvSpPr>
            <a:spLocks noGrp="1"/>
          </p:cNvSpPr>
          <p:nvPr>
            <p:ph idx="1"/>
          </p:nvPr>
        </p:nvSpPr>
        <p:spPr/>
        <p:txBody>
          <a:bodyPr/>
          <a:lstStyle/>
          <a:p>
            <a:pPr>
              <a:defRPr/>
            </a:pPr>
            <a:r>
              <a:rPr lang="en-US" dirty="0" smtClean="0"/>
              <a:t>If </a:t>
            </a:r>
            <a:r>
              <a:rPr lang="en-US" dirty="0"/>
              <a:t>Crash Recovery partially completes but then crashes, the next Crash Recovery will create an even larger BI file</a:t>
            </a:r>
            <a:r>
              <a:rPr lang="en-US" dirty="0" smtClean="0"/>
              <a:t>!!!</a:t>
            </a:r>
          </a:p>
          <a:p>
            <a:pPr>
              <a:defRPr/>
            </a:pPr>
            <a:r>
              <a:rPr lang="en-US" dirty="0"/>
              <a:t>Force Access (-F) is the only option (if you don’t have AI enabled)</a:t>
            </a:r>
          </a:p>
          <a:p>
            <a:pPr>
              <a:defRPr/>
            </a:pPr>
            <a:r>
              <a:rPr lang="en-US" dirty="0"/>
              <a:t>Even having AI enabled is problematic</a:t>
            </a:r>
          </a:p>
          <a:p>
            <a:pPr lvl="1">
              <a:defRPr/>
            </a:pPr>
            <a:r>
              <a:rPr lang="en-US" dirty="0"/>
              <a:t>Crash Recovery Notes are also written to the AI logs</a:t>
            </a:r>
          </a:p>
          <a:p>
            <a:pPr lvl="1">
              <a:defRPr/>
            </a:pPr>
            <a:r>
              <a:rPr lang="en-US" dirty="0"/>
              <a:t>You can’t do </a:t>
            </a:r>
            <a:r>
              <a:rPr lang="en-US" i="1" dirty="0" err="1"/>
              <a:t>rfutil</a:t>
            </a:r>
            <a:r>
              <a:rPr lang="en-US" i="1" dirty="0"/>
              <a:t> </a:t>
            </a:r>
            <a:r>
              <a:rPr lang="en-US" i="1" dirty="0" err="1"/>
              <a:t>aimage</a:t>
            </a:r>
            <a:r>
              <a:rPr lang="en-US" i="1" dirty="0"/>
              <a:t> empty</a:t>
            </a:r>
            <a:r>
              <a:rPr lang="en-US" dirty="0"/>
              <a:t> during Crash Recovery!!</a:t>
            </a:r>
          </a:p>
          <a:p>
            <a:pPr>
              <a:defRPr/>
            </a:pPr>
            <a:r>
              <a:rPr lang="en-US" dirty="0"/>
              <a:t>This is why the –bithold parameter is so </a:t>
            </a:r>
            <a:r>
              <a:rPr lang="en-US" dirty="0" smtClean="0"/>
              <a:t>important</a:t>
            </a:r>
            <a:endParaRPr lang="en-US" dirty="0"/>
          </a:p>
          <a:p>
            <a:endParaRPr lang="en-US" dirty="0"/>
          </a:p>
        </p:txBody>
      </p:sp>
    </p:spTree>
    <p:extLst>
      <p:ext uri="{BB962C8B-B14F-4D97-AF65-F5344CB8AC3E}">
        <p14:creationId xmlns:p14="http://schemas.microsoft.com/office/powerpoint/2010/main" val="4049175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 BI Disk Space – Part </a:t>
            </a:r>
            <a:r>
              <a:rPr lang="en-US" dirty="0" smtClean="0"/>
              <a:t>3</a:t>
            </a:r>
            <a:endParaRPr lang="en-US" dirty="0"/>
          </a:p>
        </p:txBody>
      </p:sp>
      <p:sp>
        <p:nvSpPr>
          <p:cNvPr id="3" name="Content Placeholder 2"/>
          <p:cNvSpPr>
            <a:spLocks noGrp="1"/>
          </p:cNvSpPr>
          <p:nvPr>
            <p:ph idx="1"/>
          </p:nvPr>
        </p:nvSpPr>
        <p:spPr/>
        <p:txBody>
          <a:bodyPr/>
          <a:lstStyle/>
          <a:p>
            <a:pPr>
              <a:defRPr/>
            </a:pPr>
            <a:r>
              <a:rPr lang="en-US" dirty="0" smtClean="0"/>
              <a:t>Always use the </a:t>
            </a:r>
            <a:r>
              <a:rPr lang="en-US" dirty="0"/>
              <a:t>-</a:t>
            </a:r>
            <a:r>
              <a:rPr lang="en-US" i="1" dirty="0"/>
              <a:t>bithold</a:t>
            </a:r>
            <a:r>
              <a:rPr lang="en-US" dirty="0"/>
              <a:t> parameter as an extra </a:t>
            </a:r>
            <a:r>
              <a:rPr lang="en-US" dirty="0" smtClean="0"/>
              <a:t>safeguard</a:t>
            </a:r>
          </a:p>
          <a:p>
            <a:pPr>
              <a:defRPr/>
            </a:pPr>
            <a:r>
              <a:rPr lang="en-US" dirty="0" smtClean="0"/>
              <a:t>Set </a:t>
            </a:r>
            <a:r>
              <a:rPr lang="en-US" dirty="0"/>
              <a:t>to </a:t>
            </a:r>
            <a:r>
              <a:rPr lang="en-US" dirty="0" smtClean="0"/>
              <a:t>a maximum of 25-50% </a:t>
            </a:r>
            <a:r>
              <a:rPr lang="en-US" dirty="0"/>
              <a:t>of available BI Disk </a:t>
            </a:r>
            <a:r>
              <a:rPr lang="en-US" dirty="0" smtClean="0"/>
              <a:t>Space</a:t>
            </a:r>
          </a:p>
          <a:p>
            <a:pPr>
              <a:defRPr/>
            </a:pPr>
            <a:r>
              <a:rPr lang="en-US" dirty="0" smtClean="0"/>
              <a:t>V9 and above supports </a:t>
            </a:r>
            <a:r>
              <a:rPr lang="en-US" dirty="0"/>
              <a:t>Terabyte sized BI Files but extent sizes are still limited to 2gb unless you use the </a:t>
            </a:r>
            <a:r>
              <a:rPr lang="en-US" i="1" dirty="0" err="1"/>
              <a:t>EnableLargeFiles</a:t>
            </a:r>
            <a:r>
              <a:rPr lang="en-US" dirty="0"/>
              <a:t> option on </a:t>
            </a:r>
            <a:r>
              <a:rPr lang="en-US" i="1" dirty="0" err="1"/>
              <a:t>proutil</a:t>
            </a:r>
            <a:r>
              <a:rPr lang="en-US" dirty="0"/>
              <a:t> and the file system must be </a:t>
            </a:r>
            <a:r>
              <a:rPr lang="en-US" dirty="0" smtClean="0"/>
              <a:t>Large File Enabled </a:t>
            </a:r>
            <a:r>
              <a:rPr lang="en-US" dirty="0"/>
              <a:t>too</a:t>
            </a:r>
            <a:endParaRPr lang="en-US" i="1" dirty="0"/>
          </a:p>
          <a:p>
            <a:endParaRPr lang="en-US" dirty="0"/>
          </a:p>
        </p:txBody>
      </p:sp>
    </p:spTree>
    <p:extLst>
      <p:ext uri="{BB962C8B-B14F-4D97-AF65-F5344CB8AC3E}">
        <p14:creationId xmlns:p14="http://schemas.microsoft.com/office/powerpoint/2010/main" val="4052643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Iceberg!  Dead Ahead!</a:t>
            </a:r>
          </a:p>
        </p:txBody>
      </p:sp>
      <p:sp>
        <p:nvSpPr>
          <p:cNvPr id="3" name="Content Placeholder 2"/>
          <p:cNvSpPr>
            <a:spLocks noGrp="1"/>
          </p:cNvSpPr>
          <p:nvPr>
            <p:ph idx="1"/>
          </p:nvPr>
        </p:nvSpPr>
        <p:spPr>
          <a:xfrm>
            <a:off x="228600" y="1600205"/>
            <a:ext cx="11734800" cy="4724395"/>
          </a:xfrm>
        </p:spPr>
        <p:txBody>
          <a:bodyPr>
            <a:normAutofit fontScale="92500" lnSpcReduction="10000"/>
          </a:bodyPr>
          <a:lstStyle/>
          <a:p>
            <a:pPr marL="527050" indent="-311150">
              <a:defRPr/>
            </a:pPr>
            <a:r>
              <a:rPr lang="en-US" dirty="0">
                <a:solidFill>
                  <a:schemeClr val="tx1">
                    <a:lumMod val="95000"/>
                    <a:lumOff val="5000"/>
                  </a:schemeClr>
                </a:solidFill>
              </a:rPr>
              <a:t>Is it truly a disaster?</a:t>
            </a:r>
          </a:p>
          <a:p>
            <a:pPr marL="812800" lvl="1" indent="-311150">
              <a:defRPr/>
            </a:pPr>
            <a:r>
              <a:rPr lang="en-US" dirty="0">
                <a:solidFill>
                  <a:schemeClr val="tx1">
                    <a:lumMod val="95000"/>
                    <a:lumOff val="5000"/>
                  </a:schemeClr>
                </a:solidFill>
              </a:rPr>
              <a:t>What is your definition of disaster?</a:t>
            </a:r>
          </a:p>
          <a:p>
            <a:pPr marL="812800" lvl="1" indent="-311150">
              <a:defRPr/>
            </a:pPr>
            <a:r>
              <a:rPr lang="en-US" dirty="0">
                <a:solidFill>
                  <a:schemeClr val="tx1">
                    <a:lumMod val="95000"/>
                    <a:lumOff val="5000"/>
                  </a:schemeClr>
                </a:solidFill>
              </a:rPr>
              <a:t>What is the business’s definition of disaster?</a:t>
            </a:r>
          </a:p>
          <a:p>
            <a:pPr marL="812800" lvl="1" indent="-311150">
              <a:defRPr/>
            </a:pPr>
            <a:r>
              <a:rPr lang="en-US" dirty="0">
                <a:solidFill>
                  <a:schemeClr val="tx1">
                    <a:lumMod val="95000"/>
                    <a:lumOff val="5000"/>
                  </a:schemeClr>
                </a:solidFill>
              </a:rPr>
              <a:t>Is an “Outage” the same as a “Disaster”?</a:t>
            </a:r>
          </a:p>
          <a:p>
            <a:pPr marL="812800" lvl="1" indent="-311150">
              <a:defRPr/>
            </a:pPr>
            <a:r>
              <a:rPr lang="en-US" dirty="0">
                <a:solidFill>
                  <a:schemeClr val="tx1">
                    <a:lumMod val="95000"/>
                    <a:lumOff val="5000"/>
                  </a:schemeClr>
                </a:solidFill>
              </a:rPr>
              <a:t>Everyone in the organization needs to be on the same page with regard to the definitions of:</a:t>
            </a:r>
          </a:p>
          <a:p>
            <a:pPr marL="1212850" lvl="2" indent="-311150">
              <a:defRPr/>
            </a:pPr>
            <a:r>
              <a:rPr lang="en-US" dirty="0" smtClean="0">
                <a:solidFill>
                  <a:schemeClr val="tx1">
                    <a:lumMod val="95000"/>
                    <a:lumOff val="5000"/>
                  </a:schemeClr>
                </a:solidFill>
              </a:rPr>
              <a:t>Unscheduled Interruption</a:t>
            </a:r>
            <a:endParaRPr lang="en-US" dirty="0">
              <a:solidFill>
                <a:schemeClr val="tx1">
                  <a:lumMod val="95000"/>
                  <a:lumOff val="5000"/>
                </a:schemeClr>
              </a:solidFill>
            </a:endParaRPr>
          </a:p>
          <a:p>
            <a:pPr marL="1212850" lvl="2" indent="-311150">
              <a:defRPr/>
            </a:pPr>
            <a:r>
              <a:rPr lang="en-US" dirty="0" smtClean="0">
                <a:solidFill>
                  <a:schemeClr val="tx1">
                    <a:lumMod val="95000"/>
                    <a:lumOff val="5000"/>
                  </a:schemeClr>
                </a:solidFill>
              </a:rPr>
              <a:t>Outage</a:t>
            </a:r>
            <a:endParaRPr lang="en-US" dirty="0">
              <a:solidFill>
                <a:schemeClr val="tx1">
                  <a:lumMod val="95000"/>
                  <a:lumOff val="5000"/>
                </a:schemeClr>
              </a:solidFill>
            </a:endParaRPr>
          </a:p>
          <a:p>
            <a:pPr marL="1212850" lvl="2" indent="-311150">
              <a:defRPr/>
            </a:pPr>
            <a:r>
              <a:rPr lang="en-US" dirty="0" smtClean="0">
                <a:solidFill>
                  <a:schemeClr val="tx1">
                    <a:lumMod val="95000"/>
                    <a:lumOff val="5000"/>
                  </a:schemeClr>
                </a:solidFill>
              </a:rPr>
              <a:t>Disaster</a:t>
            </a:r>
            <a:endParaRPr lang="en-US" dirty="0">
              <a:solidFill>
                <a:schemeClr val="tx1">
                  <a:lumMod val="95000"/>
                  <a:lumOff val="5000"/>
                </a:schemeClr>
              </a:solidFill>
            </a:endParaRPr>
          </a:p>
          <a:p>
            <a:pPr marL="812800" lvl="1" indent="-311150">
              <a:defRPr/>
            </a:pPr>
            <a:r>
              <a:rPr lang="en-US" dirty="0" smtClean="0">
                <a:solidFill>
                  <a:schemeClr val="tx1">
                    <a:lumMod val="95000"/>
                    <a:lumOff val="5000"/>
                  </a:schemeClr>
                </a:solidFill>
              </a:rPr>
              <a:t>How-To documentation to </a:t>
            </a:r>
            <a:r>
              <a:rPr lang="en-US" dirty="0">
                <a:solidFill>
                  <a:schemeClr val="tx1">
                    <a:lumMod val="95000"/>
                    <a:lumOff val="5000"/>
                  </a:schemeClr>
                </a:solidFill>
              </a:rPr>
              <a:t>respond to each type of event</a:t>
            </a:r>
          </a:p>
          <a:p>
            <a:pPr marL="812800" lvl="1" indent="-311150">
              <a:defRPr/>
            </a:pPr>
            <a:r>
              <a:rPr lang="en-US" dirty="0">
                <a:solidFill>
                  <a:schemeClr val="tx1">
                    <a:lumMod val="95000"/>
                    <a:lumOff val="5000"/>
                  </a:schemeClr>
                </a:solidFill>
              </a:rPr>
              <a:t>What are the business’s priorities?</a:t>
            </a:r>
          </a:p>
          <a:p>
            <a:endParaRPr lang="en-US" dirty="0"/>
          </a:p>
        </p:txBody>
      </p:sp>
    </p:spTree>
    <p:extLst>
      <p:ext uri="{BB962C8B-B14F-4D97-AF65-F5344CB8AC3E}">
        <p14:creationId xmlns:p14="http://schemas.microsoft.com/office/powerpoint/2010/main" val="3560000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smtClean="0"/>
          </a:p>
          <a:p>
            <a:pPr marL="0" indent="0" algn="ctr">
              <a:buNone/>
            </a:pPr>
            <a:r>
              <a:rPr lang="en-US" sz="6000" dirty="0" smtClean="0"/>
              <a:t>Ok, Time to get to work</a:t>
            </a:r>
            <a:endParaRPr lang="en-US" sz="6000" dirty="0"/>
          </a:p>
        </p:txBody>
      </p:sp>
    </p:spTree>
    <p:extLst>
      <p:ext uri="{BB962C8B-B14F-4D97-AF65-F5344CB8AC3E}">
        <p14:creationId xmlns:p14="http://schemas.microsoft.com/office/powerpoint/2010/main" val="887570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9895" y="228600"/>
            <a:ext cx="8524705" cy="5993477"/>
          </a:xfrm>
          <a:prstGeom prst="rect">
            <a:avLst/>
          </a:prstGeom>
        </p:spPr>
      </p:pic>
    </p:spTree>
    <p:extLst>
      <p:ext uri="{BB962C8B-B14F-4D97-AF65-F5344CB8AC3E}">
        <p14:creationId xmlns:p14="http://schemas.microsoft.com/office/powerpoint/2010/main" val="2446972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Damage Report (from DB perspective)</a:t>
            </a:r>
            <a:endParaRPr lang="en-US" dirty="0"/>
          </a:p>
        </p:txBody>
      </p:sp>
      <p:sp>
        <p:nvSpPr>
          <p:cNvPr id="3" name="Content Placeholder 2"/>
          <p:cNvSpPr>
            <a:spLocks noGrp="1"/>
          </p:cNvSpPr>
          <p:nvPr>
            <p:ph idx="1"/>
          </p:nvPr>
        </p:nvSpPr>
        <p:spPr/>
        <p:txBody>
          <a:bodyPr/>
          <a:lstStyle/>
          <a:p>
            <a:pPr marL="527050" indent="-311150">
              <a:defRPr/>
            </a:pPr>
            <a:r>
              <a:rPr lang="en-US" dirty="0">
                <a:solidFill>
                  <a:schemeClr val="tx1">
                    <a:lumMod val="95000"/>
                    <a:lumOff val="5000"/>
                  </a:schemeClr>
                </a:solidFill>
              </a:rPr>
              <a:t>Is the DB Really Down?</a:t>
            </a:r>
          </a:p>
          <a:p>
            <a:pPr marL="812800" lvl="1" indent="-311150">
              <a:defRPr/>
            </a:pPr>
            <a:r>
              <a:rPr lang="en-US" dirty="0">
                <a:solidFill>
                  <a:schemeClr val="tx1">
                    <a:lumMod val="95000"/>
                    <a:lumOff val="5000"/>
                  </a:schemeClr>
                </a:solidFill>
              </a:rPr>
              <a:t>Is everyone locked out/frozen/</a:t>
            </a:r>
            <a:r>
              <a:rPr lang="en-US" dirty="0" err="1">
                <a:solidFill>
                  <a:schemeClr val="tx1">
                    <a:lumMod val="95000"/>
                    <a:lumOff val="5000"/>
                  </a:schemeClr>
                </a:solidFill>
              </a:rPr>
              <a:t>etc</a:t>
            </a:r>
            <a:r>
              <a:rPr lang="en-US" dirty="0">
                <a:solidFill>
                  <a:schemeClr val="tx1">
                    <a:lumMod val="95000"/>
                    <a:lumOff val="5000"/>
                  </a:schemeClr>
                </a:solidFill>
              </a:rPr>
              <a:t> ?</a:t>
            </a:r>
          </a:p>
          <a:p>
            <a:pPr marL="812800" lvl="1" indent="-311150">
              <a:defRPr/>
            </a:pPr>
            <a:r>
              <a:rPr lang="en-US" dirty="0">
                <a:solidFill>
                  <a:schemeClr val="tx1">
                    <a:lumMod val="95000"/>
                    <a:lumOff val="5000"/>
                  </a:schemeClr>
                </a:solidFill>
              </a:rPr>
              <a:t>Are entries still being written to the DB log?</a:t>
            </a:r>
          </a:p>
          <a:p>
            <a:pPr marL="812800" lvl="1" indent="-311150">
              <a:defRPr/>
            </a:pPr>
            <a:r>
              <a:rPr lang="en-US" dirty="0">
                <a:solidFill>
                  <a:schemeClr val="tx1">
                    <a:lumMod val="95000"/>
                    <a:lumOff val="5000"/>
                  </a:schemeClr>
                </a:solidFill>
              </a:rPr>
              <a:t>Could it be an AI Stall (-</a:t>
            </a:r>
            <a:r>
              <a:rPr lang="en-US" dirty="0" err="1">
                <a:solidFill>
                  <a:schemeClr val="tx1">
                    <a:lumMod val="95000"/>
                    <a:lumOff val="5000"/>
                  </a:schemeClr>
                </a:solidFill>
              </a:rPr>
              <a:t>aistall</a:t>
            </a:r>
            <a:r>
              <a:rPr lang="en-US" dirty="0">
                <a:solidFill>
                  <a:schemeClr val="tx1">
                    <a:lumMod val="95000"/>
                    <a:lumOff val="5000"/>
                  </a:schemeClr>
                </a:solidFill>
              </a:rPr>
              <a:t>) or BI Stall (-</a:t>
            </a:r>
            <a:r>
              <a:rPr lang="en-US" dirty="0" err="1">
                <a:solidFill>
                  <a:schemeClr val="tx1">
                    <a:lumMod val="95000"/>
                    <a:lumOff val="5000"/>
                  </a:schemeClr>
                </a:solidFill>
              </a:rPr>
              <a:t>bistall</a:t>
            </a:r>
            <a:r>
              <a:rPr lang="en-US" dirty="0">
                <a:solidFill>
                  <a:schemeClr val="tx1">
                    <a:lumMod val="95000"/>
                    <a:lumOff val="5000"/>
                  </a:schemeClr>
                </a:solidFill>
              </a:rPr>
              <a:t>)?</a:t>
            </a:r>
          </a:p>
          <a:p>
            <a:pPr marL="812800" lvl="1" indent="-311150">
              <a:defRPr/>
            </a:pPr>
            <a:r>
              <a:rPr lang="en-US" dirty="0">
                <a:solidFill>
                  <a:schemeClr val="tx1">
                    <a:lumMod val="95000"/>
                    <a:lumOff val="5000"/>
                  </a:schemeClr>
                </a:solidFill>
              </a:rPr>
              <a:t>Can I </a:t>
            </a:r>
            <a:r>
              <a:rPr lang="en-US" i="1" dirty="0" err="1">
                <a:solidFill>
                  <a:schemeClr val="tx1">
                    <a:lumMod val="95000"/>
                    <a:lumOff val="5000"/>
                  </a:schemeClr>
                </a:solidFill>
              </a:rPr>
              <a:t>promon</a:t>
            </a:r>
            <a:r>
              <a:rPr lang="en-US" dirty="0">
                <a:solidFill>
                  <a:schemeClr val="tx1">
                    <a:lumMod val="95000"/>
                    <a:lumOff val="5000"/>
                  </a:schemeClr>
                </a:solidFill>
              </a:rPr>
              <a:t> into the DB?</a:t>
            </a:r>
          </a:p>
          <a:p>
            <a:pPr marL="1212850" lvl="2" indent="-311150">
              <a:defRPr/>
            </a:pPr>
            <a:r>
              <a:rPr lang="en-US" dirty="0">
                <a:solidFill>
                  <a:schemeClr val="tx1">
                    <a:lumMod val="95000"/>
                    <a:lumOff val="5000"/>
                  </a:schemeClr>
                </a:solidFill>
              </a:rPr>
              <a:t>If </a:t>
            </a:r>
            <a:r>
              <a:rPr lang="en-US" i="1" dirty="0" err="1">
                <a:solidFill>
                  <a:schemeClr val="tx1">
                    <a:lumMod val="95000"/>
                    <a:lumOff val="5000"/>
                  </a:schemeClr>
                </a:solidFill>
              </a:rPr>
              <a:t>promon</a:t>
            </a:r>
            <a:r>
              <a:rPr lang="en-US" dirty="0">
                <a:solidFill>
                  <a:schemeClr val="tx1">
                    <a:lumMod val="95000"/>
                    <a:lumOff val="5000"/>
                  </a:schemeClr>
                </a:solidFill>
              </a:rPr>
              <a:t> hangs, try </a:t>
            </a:r>
            <a:r>
              <a:rPr lang="en-US" i="1" dirty="0" err="1">
                <a:solidFill>
                  <a:schemeClr val="tx1">
                    <a:lumMod val="95000"/>
                    <a:lumOff val="5000"/>
                  </a:schemeClr>
                </a:solidFill>
              </a:rPr>
              <a:t>promon</a:t>
            </a:r>
            <a:r>
              <a:rPr lang="en-US" i="1" dirty="0">
                <a:solidFill>
                  <a:schemeClr val="tx1">
                    <a:lumMod val="95000"/>
                    <a:lumOff val="5000"/>
                  </a:schemeClr>
                </a:solidFill>
              </a:rPr>
              <a:t> &lt;</a:t>
            </a:r>
            <a:r>
              <a:rPr lang="en-US" i="1" dirty="0" err="1">
                <a:solidFill>
                  <a:schemeClr val="tx1">
                    <a:lumMod val="95000"/>
                    <a:lumOff val="5000"/>
                  </a:schemeClr>
                </a:solidFill>
              </a:rPr>
              <a:t>dbname</a:t>
            </a:r>
            <a:r>
              <a:rPr lang="en-US" i="1">
                <a:solidFill>
                  <a:schemeClr val="tx1">
                    <a:lumMod val="95000"/>
                    <a:lumOff val="5000"/>
                  </a:schemeClr>
                </a:solidFill>
              </a:rPr>
              <a:t>&gt; </a:t>
            </a:r>
            <a:r>
              <a:rPr lang="en-US" i="1" smtClean="0">
                <a:solidFill>
                  <a:schemeClr val="tx1">
                    <a:lumMod val="95000"/>
                    <a:lumOff val="5000"/>
                  </a:schemeClr>
                </a:solidFill>
              </a:rPr>
              <a:t>–</a:t>
            </a:r>
            <a:r>
              <a:rPr lang="en-US" i="1" smtClean="0">
                <a:solidFill>
                  <a:schemeClr val="tx1">
                    <a:lumMod val="95000"/>
                    <a:lumOff val="5000"/>
                  </a:schemeClr>
                </a:solidFill>
              </a:rPr>
              <a:t>NL</a:t>
            </a:r>
            <a:endParaRPr lang="en-US" dirty="0">
              <a:solidFill>
                <a:schemeClr val="tx1">
                  <a:lumMod val="95000"/>
                  <a:lumOff val="5000"/>
                </a:schemeClr>
              </a:solidFill>
            </a:endParaRPr>
          </a:p>
          <a:p>
            <a:pPr marL="1212850" lvl="2" indent="-311150">
              <a:defRPr/>
            </a:pPr>
            <a:r>
              <a:rPr lang="en-US" dirty="0">
                <a:solidFill>
                  <a:schemeClr val="tx1">
                    <a:lumMod val="95000"/>
                    <a:lumOff val="5000"/>
                  </a:schemeClr>
                </a:solidFill>
              </a:rPr>
              <a:t>If that doesn’t work, try </a:t>
            </a:r>
            <a:r>
              <a:rPr lang="en-US" i="1" dirty="0" err="1">
                <a:solidFill>
                  <a:schemeClr val="tx1">
                    <a:lumMod val="95000"/>
                    <a:lumOff val="5000"/>
                  </a:schemeClr>
                </a:solidFill>
              </a:rPr>
              <a:t>promon</a:t>
            </a:r>
            <a:r>
              <a:rPr lang="en-US" i="1" dirty="0">
                <a:solidFill>
                  <a:schemeClr val="tx1">
                    <a:lumMod val="95000"/>
                    <a:lumOff val="5000"/>
                  </a:schemeClr>
                </a:solidFill>
              </a:rPr>
              <a:t> &lt;</a:t>
            </a:r>
            <a:r>
              <a:rPr lang="en-US" i="1" dirty="0" err="1">
                <a:solidFill>
                  <a:schemeClr val="tx1">
                    <a:lumMod val="95000"/>
                    <a:lumOff val="5000"/>
                  </a:schemeClr>
                </a:solidFill>
              </a:rPr>
              <a:t>dbname</a:t>
            </a:r>
            <a:r>
              <a:rPr lang="en-US" i="1" dirty="0">
                <a:solidFill>
                  <a:schemeClr val="tx1">
                    <a:lumMod val="95000"/>
                    <a:lumOff val="5000"/>
                  </a:schemeClr>
                </a:solidFill>
              </a:rPr>
              <a:t>&gt; -F</a:t>
            </a:r>
            <a:endParaRPr lang="en-US" dirty="0">
              <a:solidFill>
                <a:schemeClr val="tx1">
                  <a:lumMod val="95000"/>
                  <a:lumOff val="5000"/>
                </a:schemeClr>
              </a:solidFill>
            </a:endParaRPr>
          </a:p>
          <a:p>
            <a:pPr marL="1212850" lvl="2" indent="-311150">
              <a:defRPr/>
            </a:pPr>
            <a:r>
              <a:rPr lang="en-US" dirty="0">
                <a:solidFill>
                  <a:schemeClr val="tx1">
                    <a:lumMod val="95000"/>
                    <a:lumOff val="5000"/>
                  </a:schemeClr>
                </a:solidFill>
              </a:rPr>
              <a:t>If either of those options are successful, gather as much data as possible (i.e. screen shots) because the ship is probably </a:t>
            </a:r>
            <a:r>
              <a:rPr lang="en-US" dirty="0" smtClean="0">
                <a:solidFill>
                  <a:schemeClr val="tx1">
                    <a:lumMod val="95000"/>
                    <a:lumOff val="5000"/>
                  </a:schemeClr>
                </a:solidFill>
              </a:rPr>
              <a:t>going to sink no matter what you do</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1269837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Steps – Preserve the Crime Scene</a:t>
            </a:r>
          </a:p>
        </p:txBody>
      </p:sp>
      <p:sp>
        <p:nvSpPr>
          <p:cNvPr id="3" name="Content Placeholder 2"/>
          <p:cNvSpPr>
            <a:spLocks noGrp="1"/>
          </p:cNvSpPr>
          <p:nvPr>
            <p:ph idx="1"/>
          </p:nvPr>
        </p:nvSpPr>
        <p:spPr>
          <a:xfrm>
            <a:off x="228600" y="1600205"/>
            <a:ext cx="11734800" cy="4724395"/>
          </a:xfrm>
        </p:spPr>
        <p:txBody>
          <a:bodyPr>
            <a:normAutofit lnSpcReduction="10000"/>
          </a:bodyPr>
          <a:lstStyle/>
          <a:p>
            <a:pPr marL="527050" indent="-311150">
              <a:defRPr/>
            </a:pPr>
            <a:r>
              <a:rPr lang="en-US" dirty="0">
                <a:solidFill>
                  <a:schemeClr val="tx1">
                    <a:lumMod val="95000"/>
                    <a:lumOff val="5000"/>
                  </a:schemeClr>
                </a:solidFill>
              </a:rPr>
              <a:t>Backup the DB using a non-Progress </a:t>
            </a:r>
            <a:r>
              <a:rPr lang="en-US" dirty="0" smtClean="0">
                <a:solidFill>
                  <a:schemeClr val="tx1">
                    <a:lumMod val="95000"/>
                    <a:lumOff val="5000"/>
                  </a:schemeClr>
                </a:solidFill>
              </a:rPr>
              <a:t>utility or split mirror backup</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Not enough disk </a:t>
            </a:r>
            <a:r>
              <a:rPr lang="en-US" dirty="0" smtClean="0">
                <a:solidFill>
                  <a:schemeClr val="tx1">
                    <a:lumMod val="95000"/>
                    <a:lumOff val="5000"/>
                  </a:schemeClr>
                </a:solidFill>
              </a:rPr>
              <a:t>space for the backup?, </a:t>
            </a:r>
            <a:r>
              <a:rPr lang="en-US" dirty="0">
                <a:solidFill>
                  <a:schemeClr val="tx1">
                    <a:lumMod val="95000"/>
                    <a:lumOff val="5000"/>
                  </a:schemeClr>
                </a:solidFill>
              </a:rPr>
              <a:t>shame on </a:t>
            </a:r>
            <a:r>
              <a:rPr lang="en-US" dirty="0" smtClean="0">
                <a:solidFill>
                  <a:schemeClr val="tx1">
                    <a:lumMod val="95000"/>
                    <a:lumOff val="5000"/>
                  </a:schemeClr>
                </a:solidFill>
              </a:rPr>
              <a:t>you!</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Hint: allocate a large void DB to “reserve” emergency space</a:t>
            </a:r>
          </a:p>
          <a:p>
            <a:pPr marL="527050" indent="-311150">
              <a:defRPr/>
            </a:pPr>
            <a:r>
              <a:rPr lang="en-US" dirty="0">
                <a:solidFill>
                  <a:schemeClr val="tx1">
                    <a:lumMod val="95000"/>
                    <a:lumOff val="5000"/>
                  </a:schemeClr>
                </a:solidFill>
              </a:rPr>
              <a:t>A backup gives you </a:t>
            </a:r>
            <a:r>
              <a:rPr lang="en-US" dirty="0" smtClean="0">
                <a:solidFill>
                  <a:schemeClr val="tx1">
                    <a:lumMod val="95000"/>
                    <a:lumOff val="5000"/>
                  </a:schemeClr>
                </a:solidFill>
              </a:rPr>
              <a:t>some time </a:t>
            </a:r>
            <a:r>
              <a:rPr lang="en-US" dirty="0">
                <a:solidFill>
                  <a:schemeClr val="tx1">
                    <a:lumMod val="95000"/>
                    <a:lumOff val="5000"/>
                  </a:schemeClr>
                </a:solidFill>
              </a:rPr>
              <a:t>to formulate a plan-of-action </a:t>
            </a:r>
            <a:r>
              <a:rPr lang="en-US" dirty="0" smtClean="0">
                <a:solidFill>
                  <a:schemeClr val="tx1">
                    <a:lumMod val="95000"/>
                    <a:lumOff val="5000"/>
                  </a:schemeClr>
                </a:solidFill>
              </a:rPr>
              <a:t>(i.e. find your existing plan) and </a:t>
            </a:r>
            <a:r>
              <a:rPr lang="en-US" dirty="0">
                <a:solidFill>
                  <a:schemeClr val="tx1">
                    <a:lumMod val="95000"/>
                    <a:lumOff val="5000"/>
                  </a:schemeClr>
                </a:solidFill>
              </a:rPr>
              <a:t>marshal the necessary resources</a:t>
            </a:r>
          </a:p>
          <a:p>
            <a:pPr marL="527050" indent="-311150">
              <a:defRPr/>
            </a:pPr>
            <a:r>
              <a:rPr lang="en-US" dirty="0">
                <a:solidFill>
                  <a:schemeClr val="tx1">
                    <a:lumMod val="95000"/>
                    <a:lumOff val="5000"/>
                  </a:schemeClr>
                </a:solidFill>
              </a:rPr>
              <a:t>If the business deems that it’s more important to take some other action, that needs to be part of the response plan mentioned previously… stressful moments are not the time to make decisions that may have significant consequences</a:t>
            </a:r>
          </a:p>
          <a:p>
            <a:pPr marL="527050" indent="-311150">
              <a:defRPr/>
            </a:pPr>
            <a:endParaRPr lang="en-US" dirty="0" smtClean="0">
              <a:solidFill>
                <a:schemeClr val="tx1">
                  <a:lumMod val="95000"/>
                  <a:lumOff val="5000"/>
                </a:schemeClr>
              </a:solidFill>
            </a:endParaRPr>
          </a:p>
          <a:p>
            <a:endParaRPr lang="en-US" dirty="0"/>
          </a:p>
        </p:txBody>
      </p:sp>
    </p:spTree>
    <p:extLst>
      <p:ext uri="{BB962C8B-B14F-4D97-AF65-F5344CB8AC3E}">
        <p14:creationId xmlns:p14="http://schemas.microsoft.com/office/powerpoint/2010/main" val="175678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Steps – Preserve the Crime Scene</a:t>
            </a:r>
          </a:p>
        </p:txBody>
      </p:sp>
      <p:sp>
        <p:nvSpPr>
          <p:cNvPr id="3" name="Content Placeholder 2"/>
          <p:cNvSpPr>
            <a:spLocks noGrp="1"/>
          </p:cNvSpPr>
          <p:nvPr>
            <p:ph idx="1"/>
          </p:nvPr>
        </p:nvSpPr>
        <p:spPr/>
        <p:txBody>
          <a:bodyPr/>
          <a:lstStyle/>
          <a:p>
            <a:pPr marL="527050" indent="-311150">
              <a:defRPr/>
            </a:pPr>
            <a:r>
              <a:rPr lang="en-US" dirty="0">
                <a:solidFill>
                  <a:schemeClr val="tx1">
                    <a:lumMod val="95000"/>
                    <a:lumOff val="5000"/>
                  </a:schemeClr>
                </a:solidFill>
              </a:rPr>
              <a:t>Make a copy of the DB log (might be overwritten if DB is restored from backup) </a:t>
            </a:r>
          </a:p>
          <a:p>
            <a:pPr marL="527050" indent="-311150">
              <a:defRPr/>
            </a:pPr>
            <a:r>
              <a:rPr lang="en-US" dirty="0">
                <a:solidFill>
                  <a:schemeClr val="tx1">
                    <a:lumMod val="95000"/>
                    <a:lumOff val="5000"/>
                  </a:schemeClr>
                </a:solidFill>
              </a:rPr>
              <a:t>Preserve other logs that might be overwritten by log cleanup utilities… have a list (or better yet a script) handy so you don’t forget any</a:t>
            </a:r>
          </a:p>
          <a:p>
            <a:pPr marL="527050" indent="-311150">
              <a:defRPr/>
            </a:pPr>
            <a:r>
              <a:rPr lang="en-US" dirty="0">
                <a:solidFill>
                  <a:schemeClr val="tx1">
                    <a:lumMod val="95000"/>
                    <a:lumOff val="5000"/>
                  </a:schemeClr>
                </a:solidFill>
              </a:rPr>
              <a:t>Structure (.</a:t>
            </a:r>
            <a:r>
              <a:rPr lang="en-US" dirty="0" err="1">
                <a:solidFill>
                  <a:schemeClr val="tx1">
                    <a:lumMod val="95000"/>
                    <a:lumOff val="5000"/>
                  </a:schemeClr>
                </a:solidFill>
              </a:rPr>
              <a:t>st</a:t>
            </a:r>
            <a:r>
              <a:rPr lang="en-US" dirty="0">
                <a:solidFill>
                  <a:schemeClr val="tx1">
                    <a:lumMod val="95000"/>
                    <a:lumOff val="5000"/>
                  </a:schemeClr>
                </a:solidFill>
              </a:rPr>
              <a:t>) file, if it’s not already up-to-date, shame on you</a:t>
            </a:r>
          </a:p>
          <a:p>
            <a:endParaRPr lang="en-US" dirty="0"/>
          </a:p>
        </p:txBody>
      </p:sp>
    </p:spTree>
    <p:extLst>
      <p:ext uri="{BB962C8B-B14F-4D97-AF65-F5344CB8AC3E}">
        <p14:creationId xmlns:p14="http://schemas.microsoft.com/office/powerpoint/2010/main" val="3384713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Steps</a:t>
            </a:r>
            <a:endParaRPr lang="en-US" dirty="0"/>
          </a:p>
        </p:txBody>
      </p:sp>
      <p:sp>
        <p:nvSpPr>
          <p:cNvPr id="3" name="Content Placeholder 2"/>
          <p:cNvSpPr>
            <a:spLocks noGrp="1"/>
          </p:cNvSpPr>
          <p:nvPr>
            <p:ph idx="1"/>
          </p:nvPr>
        </p:nvSpPr>
        <p:spPr/>
        <p:txBody>
          <a:bodyPr>
            <a:normAutofit fontScale="92500"/>
          </a:bodyPr>
          <a:lstStyle/>
          <a:p>
            <a:pPr marL="527050" indent="-311150">
              <a:defRPr/>
            </a:pPr>
            <a:r>
              <a:rPr lang="en-US" dirty="0">
                <a:solidFill>
                  <a:schemeClr val="tx1">
                    <a:lumMod val="95000"/>
                    <a:lumOff val="5000"/>
                  </a:schemeClr>
                </a:solidFill>
              </a:rPr>
              <a:t>Make sure only one person is driving the process that touches the database</a:t>
            </a:r>
          </a:p>
          <a:p>
            <a:pPr marL="812800" lvl="1" indent="-311150">
              <a:defRPr/>
            </a:pPr>
            <a:r>
              <a:rPr lang="en-US" dirty="0">
                <a:solidFill>
                  <a:schemeClr val="tx1">
                    <a:lumMod val="95000"/>
                    <a:lumOff val="5000"/>
                  </a:schemeClr>
                </a:solidFill>
              </a:rPr>
              <a:t>Air France Flight #447 crashed in the Atlantic because the Pilot &amp; Co-Pilot were performing cancelling actions</a:t>
            </a:r>
          </a:p>
          <a:p>
            <a:pPr marL="812800" lvl="1" indent="-311150">
              <a:defRPr/>
            </a:pPr>
            <a:r>
              <a:rPr lang="en-US" dirty="0" smtClean="0">
                <a:solidFill>
                  <a:schemeClr val="tx1">
                    <a:lumMod val="95000"/>
                    <a:lumOff val="5000"/>
                  </a:schemeClr>
                </a:solidFill>
              </a:rPr>
              <a:t>www.popularmechanics.com/technology/aviation/crashes/what-really-happened-aboard-air-france-447-6611877</a:t>
            </a:r>
            <a:endParaRPr lang="en-US" dirty="0">
              <a:solidFill>
                <a:schemeClr val="tx1">
                  <a:lumMod val="95000"/>
                  <a:lumOff val="5000"/>
                </a:schemeClr>
              </a:solidFill>
            </a:endParaRPr>
          </a:p>
          <a:p>
            <a:pPr marL="527050" indent="-311150">
              <a:defRPr/>
            </a:pPr>
            <a:r>
              <a:rPr lang="en-US" dirty="0">
                <a:solidFill>
                  <a:schemeClr val="tx1">
                    <a:lumMod val="95000"/>
                    <a:lumOff val="5000"/>
                  </a:schemeClr>
                </a:solidFill>
              </a:rPr>
              <a:t>Stop Automated Tasks via </a:t>
            </a:r>
            <a:r>
              <a:rPr lang="en-US" i="1" dirty="0" err="1">
                <a:solidFill>
                  <a:schemeClr val="tx1">
                    <a:lumMod val="95000"/>
                    <a:lumOff val="5000"/>
                  </a:schemeClr>
                </a:solidFill>
              </a:rPr>
              <a:t>cron</a:t>
            </a:r>
            <a:r>
              <a:rPr lang="en-US" dirty="0">
                <a:solidFill>
                  <a:schemeClr val="tx1">
                    <a:lumMod val="95000"/>
                    <a:lumOff val="5000"/>
                  </a:schemeClr>
                </a:solidFill>
              </a:rPr>
              <a:t> or the Windows Scheduler</a:t>
            </a:r>
          </a:p>
          <a:p>
            <a:pPr marL="527050" indent="-311150">
              <a:defRPr/>
            </a:pPr>
            <a:r>
              <a:rPr lang="en-US" dirty="0">
                <a:solidFill>
                  <a:schemeClr val="tx1">
                    <a:lumMod val="95000"/>
                    <a:lumOff val="5000"/>
                  </a:schemeClr>
                </a:solidFill>
              </a:rPr>
              <a:t>Inform the business/user community (it’s better to have someone else do that…if you get slain, you won’t be able to accomplish much)</a:t>
            </a:r>
          </a:p>
          <a:p>
            <a:endParaRPr lang="en-US" dirty="0"/>
          </a:p>
        </p:txBody>
      </p:sp>
    </p:spTree>
    <p:extLst>
      <p:ext uri="{BB962C8B-B14F-4D97-AF65-F5344CB8AC3E}">
        <p14:creationId xmlns:p14="http://schemas.microsoft.com/office/powerpoint/2010/main" val="3029916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Steps – BI Truncation</a:t>
            </a:r>
            <a:endParaRPr lang="en-US" dirty="0"/>
          </a:p>
        </p:txBody>
      </p:sp>
      <p:sp>
        <p:nvSpPr>
          <p:cNvPr id="3" name="Content Placeholder 2"/>
          <p:cNvSpPr>
            <a:spLocks noGrp="1"/>
          </p:cNvSpPr>
          <p:nvPr>
            <p:ph idx="1"/>
          </p:nvPr>
        </p:nvSpPr>
        <p:spPr/>
        <p:txBody>
          <a:bodyPr/>
          <a:lstStyle/>
          <a:p>
            <a:pPr marL="527050" indent="-311150">
              <a:defRPr/>
            </a:pPr>
            <a:r>
              <a:rPr lang="en-US" dirty="0" smtClean="0">
                <a:solidFill>
                  <a:schemeClr val="tx1">
                    <a:lumMod val="95000"/>
                    <a:lumOff val="5000"/>
                  </a:schemeClr>
                </a:solidFill>
              </a:rPr>
              <a:t>Don’t truncate the BI as an autonomic, reflexive response</a:t>
            </a:r>
          </a:p>
          <a:p>
            <a:pPr marL="527050" indent="-311150">
              <a:defRPr/>
            </a:pPr>
            <a:r>
              <a:rPr lang="en-US" dirty="0" smtClean="0">
                <a:solidFill>
                  <a:schemeClr val="tx1">
                    <a:lumMod val="95000"/>
                    <a:lumOff val="5000"/>
                  </a:schemeClr>
                </a:solidFill>
              </a:rPr>
              <a:t>Don’t </a:t>
            </a:r>
            <a:r>
              <a:rPr lang="en-US" dirty="0">
                <a:solidFill>
                  <a:schemeClr val="tx1">
                    <a:lumMod val="95000"/>
                    <a:lumOff val="5000"/>
                  </a:schemeClr>
                </a:solidFill>
              </a:rPr>
              <a:t>try </a:t>
            </a:r>
            <a:r>
              <a:rPr lang="en-US" dirty="0" smtClean="0">
                <a:solidFill>
                  <a:schemeClr val="tx1">
                    <a:lumMod val="95000"/>
                    <a:lumOff val="5000"/>
                  </a:schemeClr>
                </a:solidFill>
              </a:rPr>
              <a:t>to truncate </a:t>
            </a:r>
            <a:r>
              <a:rPr lang="en-US" dirty="0">
                <a:solidFill>
                  <a:schemeClr val="tx1">
                    <a:lumMod val="95000"/>
                    <a:lumOff val="5000"/>
                  </a:schemeClr>
                </a:solidFill>
              </a:rPr>
              <a:t>the BI file unless you are </a:t>
            </a:r>
            <a:r>
              <a:rPr lang="en-US" dirty="0" smtClean="0">
                <a:solidFill>
                  <a:schemeClr val="tx1">
                    <a:lumMod val="95000"/>
                    <a:lumOff val="5000"/>
                  </a:schemeClr>
                </a:solidFill>
              </a:rPr>
              <a:t>100% sure </a:t>
            </a:r>
            <a:r>
              <a:rPr lang="en-US" dirty="0">
                <a:solidFill>
                  <a:schemeClr val="tx1">
                    <a:lumMod val="95000"/>
                    <a:lumOff val="5000"/>
                  </a:schemeClr>
                </a:solidFill>
              </a:rPr>
              <a:t>there is enough disk space available to complete Crash </a:t>
            </a:r>
            <a:r>
              <a:rPr lang="en-US" dirty="0" smtClean="0">
                <a:solidFill>
                  <a:schemeClr val="tx1">
                    <a:lumMod val="95000"/>
                    <a:lumOff val="5000"/>
                  </a:schemeClr>
                </a:solidFill>
              </a:rPr>
              <a:t>Recovery</a:t>
            </a:r>
          </a:p>
          <a:p>
            <a:pPr marL="527050" indent="-311150">
              <a:defRPr/>
            </a:pPr>
            <a:r>
              <a:rPr lang="en-US" dirty="0" smtClean="0">
                <a:solidFill>
                  <a:schemeClr val="tx1">
                    <a:lumMod val="95000"/>
                    <a:lumOff val="5000"/>
                  </a:schemeClr>
                </a:solidFill>
              </a:rPr>
              <a:t>Don’t </a:t>
            </a:r>
            <a:r>
              <a:rPr lang="en-US" dirty="0">
                <a:solidFill>
                  <a:schemeClr val="tx1">
                    <a:lumMod val="95000"/>
                    <a:lumOff val="5000"/>
                  </a:schemeClr>
                </a:solidFill>
              </a:rPr>
              <a:t>truncate with –F until the crime scene is backed </a:t>
            </a:r>
            <a:r>
              <a:rPr lang="en-US" dirty="0" smtClean="0">
                <a:solidFill>
                  <a:schemeClr val="tx1">
                    <a:lumMod val="95000"/>
                    <a:lumOff val="5000"/>
                  </a:schemeClr>
                </a:solidFill>
              </a:rPr>
              <a:t>up; too often people come to us after using -F</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918850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533400"/>
            <a:ext cx="5212080" cy="5212080"/>
          </a:xfrm>
          <a:prstGeom prst="rect">
            <a:avLst/>
          </a:prstGeom>
        </p:spPr>
      </p:pic>
    </p:spTree>
    <p:extLst>
      <p:ext uri="{BB962C8B-B14F-4D97-AF65-F5344CB8AC3E}">
        <p14:creationId xmlns:p14="http://schemas.microsoft.com/office/powerpoint/2010/main" val="3163000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t>
            </a:r>
            <a:r>
              <a:rPr lang="en-US" dirty="0" err="1"/>
              <a:t>Ya</a:t>
            </a:r>
            <a:r>
              <a:rPr lang="en-US" dirty="0"/>
              <a:t> </a:t>
            </a:r>
            <a:r>
              <a:rPr lang="en-US" dirty="0" err="1"/>
              <a:t>Gonna</a:t>
            </a:r>
            <a:r>
              <a:rPr lang="en-US" dirty="0"/>
              <a:t> Call?</a:t>
            </a:r>
          </a:p>
        </p:txBody>
      </p:sp>
      <p:sp>
        <p:nvSpPr>
          <p:cNvPr id="3" name="Content Placeholder 2"/>
          <p:cNvSpPr>
            <a:spLocks noGrp="1"/>
          </p:cNvSpPr>
          <p:nvPr>
            <p:ph idx="1"/>
          </p:nvPr>
        </p:nvSpPr>
        <p:spPr/>
        <p:txBody>
          <a:bodyPr/>
          <a:lstStyle/>
          <a:p>
            <a:r>
              <a:rPr lang="en-US" dirty="0"/>
              <a:t>Unfortunately I don’t think </a:t>
            </a:r>
            <a:r>
              <a:rPr lang="en-US" i="1" dirty="0"/>
              <a:t>Ghost Busters</a:t>
            </a:r>
            <a:r>
              <a:rPr lang="en-US" dirty="0"/>
              <a:t> knows anything about Progress</a:t>
            </a:r>
          </a:p>
          <a:p>
            <a:r>
              <a:rPr lang="en-US" dirty="0"/>
              <a:t>If you don’t have </a:t>
            </a:r>
            <a:r>
              <a:rPr lang="en-US" dirty="0" smtClean="0"/>
              <a:t>adequate security </a:t>
            </a:r>
            <a:r>
              <a:rPr lang="en-US" dirty="0"/>
              <a:t>permissions (i.e. </a:t>
            </a:r>
            <a:r>
              <a:rPr lang="en-US" i="1" dirty="0"/>
              <a:t>root</a:t>
            </a:r>
            <a:r>
              <a:rPr lang="en-US" dirty="0"/>
              <a:t> or </a:t>
            </a:r>
            <a:r>
              <a:rPr lang="en-US" i="1" dirty="0"/>
              <a:t>Administrator</a:t>
            </a:r>
            <a:r>
              <a:rPr lang="en-US" dirty="0"/>
              <a:t>), get in touch with someone who does</a:t>
            </a:r>
          </a:p>
          <a:p>
            <a:r>
              <a:rPr lang="en-US" dirty="0"/>
              <a:t>If the backup is stored off-site, dispatch someone to get </a:t>
            </a:r>
            <a:r>
              <a:rPr lang="en-US" dirty="0" smtClean="0"/>
              <a:t>it</a:t>
            </a:r>
          </a:p>
          <a:p>
            <a:pPr lvl="1"/>
            <a:r>
              <a:rPr lang="en-US" dirty="0" smtClean="0"/>
              <a:t>If </a:t>
            </a:r>
            <a:r>
              <a:rPr lang="en-US" dirty="0"/>
              <a:t>it’s stored off-site but not accessible 24/7 that’s just </a:t>
            </a:r>
            <a:r>
              <a:rPr lang="en-US" dirty="0" smtClean="0"/>
              <a:t>wrong</a:t>
            </a:r>
          </a:p>
          <a:p>
            <a:pPr lvl="1"/>
            <a:r>
              <a:rPr lang="en-US" dirty="0" smtClean="0"/>
              <a:t>One </a:t>
            </a:r>
            <a:r>
              <a:rPr lang="en-US" dirty="0"/>
              <a:t>customer had </a:t>
            </a:r>
            <a:r>
              <a:rPr lang="en-US" dirty="0" smtClean="0"/>
              <a:t>their DR </a:t>
            </a:r>
            <a:r>
              <a:rPr lang="en-US" dirty="0"/>
              <a:t>server </a:t>
            </a:r>
            <a:r>
              <a:rPr lang="en-US" dirty="0" smtClean="0"/>
              <a:t>in the IT </a:t>
            </a:r>
            <a:r>
              <a:rPr lang="en-US" dirty="0"/>
              <a:t>Manager’s </a:t>
            </a:r>
            <a:r>
              <a:rPr lang="en-US" dirty="0" smtClean="0"/>
              <a:t>basement; IT manager went on vacation and there were issues accessing the DR server</a:t>
            </a:r>
            <a:endParaRPr lang="en-US" dirty="0"/>
          </a:p>
          <a:p>
            <a:endParaRPr lang="en-US" dirty="0"/>
          </a:p>
        </p:txBody>
      </p:sp>
    </p:spTree>
    <p:extLst>
      <p:ext uri="{BB962C8B-B14F-4D97-AF65-F5344CB8AC3E}">
        <p14:creationId xmlns:p14="http://schemas.microsoft.com/office/powerpoint/2010/main" val="3949188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t>
            </a:r>
            <a:r>
              <a:rPr lang="en-US" dirty="0" err="1"/>
              <a:t>Ya</a:t>
            </a:r>
            <a:r>
              <a:rPr lang="en-US" dirty="0"/>
              <a:t> </a:t>
            </a:r>
            <a:r>
              <a:rPr lang="en-US" dirty="0" err="1"/>
              <a:t>Gonna</a:t>
            </a:r>
            <a:r>
              <a:rPr lang="en-US" dirty="0"/>
              <a:t> Call?</a:t>
            </a:r>
          </a:p>
        </p:txBody>
      </p:sp>
      <p:sp>
        <p:nvSpPr>
          <p:cNvPr id="3" name="Content Placeholder 2"/>
          <p:cNvSpPr>
            <a:spLocks noGrp="1"/>
          </p:cNvSpPr>
          <p:nvPr>
            <p:ph idx="1"/>
          </p:nvPr>
        </p:nvSpPr>
        <p:spPr/>
        <p:txBody>
          <a:bodyPr>
            <a:normAutofit/>
          </a:bodyPr>
          <a:lstStyle/>
          <a:p>
            <a:pPr marL="527050" indent="-311150">
              <a:defRPr/>
            </a:pPr>
            <a:r>
              <a:rPr lang="en-US" dirty="0">
                <a:solidFill>
                  <a:schemeClr val="tx1">
                    <a:lumMod val="95000"/>
                    <a:lumOff val="5000"/>
                  </a:schemeClr>
                </a:solidFill>
              </a:rPr>
              <a:t>If there are </a:t>
            </a:r>
            <a:r>
              <a:rPr lang="en-US" dirty="0" smtClean="0">
                <a:solidFill>
                  <a:schemeClr val="tx1">
                    <a:lumMod val="95000"/>
                    <a:lumOff val="5000"/>
                  </a:schemeClr>
                </a:solidFill>
              </a:rPr>
              <a:t>some idle </a:t>
            </a:r>
            <a:r>
              <a:rPr lang="en-US" dirty="0">
                <a:solidFill>
                  <a:schemeClr val="tx1">
                    <a:lumMod val="95000"/>
                    <a:lumOff val="5000"/>
                  </a:schemeClr>
                </a:solidFill>
              </a:rPr>
              <a:t>hands </a:t>
            </a:r>
            <a:r>
              <a:rPr lang="en-US" dirty="0" smtClean="0">
                <a:solidFill>
                  <a:schemeClr val="tx1">
                    <a:lumMod val="95000"/>
                    <a:lumOff val="5000"/>
                  </a:schemeClr>
                </a:solidFill>
              </a:rPr>
              <a:t>available, </a:t>
            </a:r>
            <a:r>
              <a:rPr lang="en-US" dirty="0">
                <a:solidFill>
                  <a:schemeClr val="tx1">
                    <a:lumMod val="95000"/>
                    <a:lumOff val="5000"/>
                  </a:schemeClr>
                </a:solidFill>
              </a:rPr>
              <a:t>assign someone to take notes about: </a:t>
            </a:r>
          </a:p>
          <a:p>
            <a:pPr marL="812800" lvl="1" indent="-311150">
              <a:defRPr/>
            </a:pPr>
            <a:r>
              <a:rPr lang="en-US" dirty="0">
                <a:solidFill>
                  <a:schemeClr val="tx1">
                    <a:lumMod val="95000"/>
                    <a:lumOff val="5000"/>
                  </a:schemeClr>
                </a:solidFill>
              </a:rPr>
              <a:t>The steps being taken</a:t>
            </a:r>
          </a:p>
          <a:p>
            <a:pPr marL="812800" lvl="1" indent="-311150">
              <a:defRPr/>
            </a:pPr>
            <a:r>
              <a:rPr lang="en-US" dirty="0">
                <a:solidFill>
                  <a:schemeClr val="tx1">
                    <a:lumMod val="95000"/>
                    <a:lumOff val="5000"/>
                  </a:schemeClr>
                </a:solidFill>
              </a:rPr>
              <a:t>The sequence of the steps</a:t>
            </a:r>
          </a:p>
          <a:p>
            <a:pPr marL="812800" lvl="1" indent="-311150">
              <a:defRPr/>
            </a:pPr>
            <a:r>
              <a:rPr lang="en-US" dirty="0">
                <a:solidFill>
                  <a:schemeClr val="tx1">
                    <a:lumMod val="95000"/>
                    <a:lumOff val="5000"/>
                  </a:schemeClr>
                </a:solidFill>
              </a:rPr>
              <a:t>The Success or Failure of the each step</a:t>
            </a:r>
          </a:p>
          <a:p>
            <a:pPr marL="812800" lvl="1" indent="-311150">
              <a:defRPr/>
            </a:pPr>
            <a:r>
              <a:rPr lang="en-US" dirty="0">
                <a:solidFill>
                  <a:schemeClr val="tx1">
                    <a:lumMod val="95000"/>
                    <a:lumOff val="5000"/>
                  </a:schemeClr>
                </a:solidFill>
              </a:rPr>
              <a:t>Changes being made to the system without the benefit of Change Control</a:t>
            </a:r>
          </a:p>
          <a:p>
            <a:pPr marL="812800" lvl="1" indent="-311150">
              <a:defRPr/>
            </a:pPr>
            <a:r>
              <a:rPr lang="en-US" dirty="0">
                <a:solidFill>
                  <a:schemeClr val="tx1">
                    <a:lumMod val="95000"/>
                    <a:lumOff val="5000"/>
                  </a:schemeClr>
                </a:solidFill>
              </a:rPr>
              <a:t>Recommendations received from 3</a:t>
            </a:r>
            <a:r>
              <a:rPr lang="en-US" baseline="30000" dirty="0">
                <a:solidFill>
                  <a:schemeClr val="tx1">
                    <a:lumMod val="95000"/>
                    <a:lumOff val="5000"/>
                  </a:schemeClr>
                </a:solidFill>
              </a:rPr>
              <a:t>rd</a:t>
            </a:r>
            <a:r>
              <a:rPr lang="en-US" dirty="0">
                <a:solidFill>
                  <a:schemeClr val="tx1">
                    <a:lumMod val="95000"/>
                    <a:lumOff val="5000"/>
                  </a:schemeClr>
                </a:solidFill>
              </a:rPr>
              <a:t> </a:t>
            </a:r>
            <a:r>
              <a:rPr lang="en-US" dirty="0" smtClean="0">
                <a:solidFill>
                  <a:schemeClr val="tx1">
                    <a:lumMod val="95000"/>
                    <a:lumOff val="5000"/>
                  </a:schemeClr>
                </a:solidFill>
              </a:rPr>
              <a:t>parties and who those parties were</a:t>
            </a:r>
            <a:endParaRPr lang="en-US" dirty="0">
              <a:solidFill>
                <a:schemeClr val="tx1">
                  <a:lumMod val="95000"/>
                  <a:lumOff val="5000"/>
                </a:schemeClr>
              </a:solidFill>
            </a:endParaRPr>
          </a:p>
          <a:p>
            <a:pPr marL="215900" indent="0">
              <a:buNone/>
              <a:defRPr/>
            </a:pPr>
            <a:r>
              <a:rPr lang="en-US" dirty="0">
                <a:solidFill>
                  <a:schemeClr val="tx1">
                    <a:lumMod val="95000"/>
                    <a:lumOff val="5000"/>
                  </a:schemeClr>
                </a:solidFill>
              </a:rPr>
              <a:t> </a:t>
            </a:r>
            <a:r>
              <a:rPr lang="en-US" dirty="0" smtClean="0">
                <a:solidFill>
                  <a:schemeClr val="tx1">
                    <a:lumMod val="95000"/>
                    <a:lumOff val="5000"/>
                  </a:schemeClr>
                </a:solidFill>
              </a:rPr>
              <a:t>  These </a:t>
            </a:r>
            <a:r>
              <a:rPr lang="en-US" dirty="0">
                <a:solidFill>
                  <a:schemeClr val="tx1">
                    <a:lumMod val="95000"/>
                    <a:lumOff val="5000"/>
                  </a:schemeClr>
                </a:solidFill>
              </a:rPr>
              <a:t>notes are for the post-mortem process</a:t>
            </a:r>
          </a:p>
          <a:p>
            <a:endParaRPr lang="en-US" dirty="0"/>
          </a:p>
        </p:txBody>
      </p:sp>
    </p:spTree>
    <p:extLst>
      <p:ext uri="{BB962C8B-B14F-4D97-AF65-F5344CB8AC3E}">
        <p14:creationId xmlns:p14="http://schemas.microsoft.com/office/powerpoint/2010/main" val="3750748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t>
            </a:r>
            <a:r>
              <a:rPr lang="en-US" dirty="0" err="1"/>
              <a:t>Ya</a:t>
            </a:r>
            <a:r>
              <a:rPr lang="en-US" dirty="0"/>
              <a:t> </a:t>
            </a:r>
            <a:r>
              <a:rPr lang="en-US" dirty="0" err="1"/>
              <a:t>Gonna</a:t>
            </a:r>
            <a:r>
              <a:rPr lang="en-US" dirty="0"/>
              <a:t> Call?</a:t>
            </a:r>
          </a:p>
        </p:txBody>
      </p:sp>
      <p:sp>
        <p:nvSpPr>
          <p:cNvPr id="3" name="Content Placeholder 2"/>
          <p:cNvSpPr>
            <a:spLocks noGrp="1"/>
          </p:cNvSpPr>
          <p:nvPr>
            <p:ph idx="1"/>
          </p:nvPr>
        </p:nvSpPr>
        <p:spPr/>
        <p:txBody>
          <a:bodyPr/>
          <a:lstStyle/>
          <a:p>
            <a:r>
              <a:rPr lang="en-US" dirty="0">
                <a:solidFill>
                  <a:schemeClr val="tx1">
                    <a:lumMod val="95000"/>
                    <a:lumOff val="5000"/>
                  </a:schemeClr>
                </a:solidFill>
              </a:rPr>
              <a:t>Get someone </a:t>
            </a:r>
            <a:r>
              <a:rPr lang="en-US" dirty="0" smtClean="0">
                <a:solidFill>
                  <a:schemeClr val="tx1">
                    <a:lumMod val="95000"/>
                    <a:lumOff val="5000"/>
                  </a:schemeClr>
                </a:solidFill>
              </a:rPr>
              <a:t>or something (bodyguard, mercenary, X-Men, crime scene tape, etc.) </a:t>
            </a:r>
            <a:r>
              <a:rPr lang="en-US" dirty="0">
                <a:solidFill>
                  <a:schemeClr val="tx1">
                    <a:lumMod val="95000"/>
                    <a:lumOff val="5000"/>
                  </a:schemeClr>
                </a:solidFill>
              </a:rPr>
              <a:t>to shield you from repetitive, time wasting questions like “when is the system going to be back </a:t>
            </a:r>
            <a:r>
              <a:rPr lang="en-US" dirty="0" smtClean="0">
                <a:solidFill>
                  <a:schemeClr val="tx1">
                    <a:lumMod val="95000"/>
                    <a:lumOff val="5000"/>
                  </a:schemeClr>
                </a:solidFill>
              </a:rPr>
              <a:t>up?”</a:t>
            </a:r>
          </a:p>
          <a:p>
            <a:r>
              <a:rPr lang="en-US" dirty="0" smtClean="0">
                <a:solidFill>
                  <a:schemeClr val="tx1">
                    <a:lumMod val="95000"/>
                    <a:lumOff val="5000"/>
                  </a:schemeClr>
                </a:solidFill>
              </a:rPr>
              <a:t>But conversely make sure you (or a designated spokesperson) updates the business periodically</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1500443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t>
            </a:r>
            <a:r>
              <a:rPr lang="en-US" dirty="0" err="1"/>
              <a:t>Ya</a:t>
            </a:r>
            <a:r>
              <a:rPr lang="en-US" dirty="0"/>
              <a:t> </a:t>
            </a:r>
            <a:r>
              <a:rPr lang="en-US" dirty="0" err="1"/>
              <a:t>Gonna</a:t>
            </a:r>
            <a:r>
              <a:rPr lang="en-US" dirty="0"/>
              <a:t> Call?</a:t>
            </a:r>
          </a:p>
        </p:txBody>
      </p:sp>
      <p:sp>
        <p:nvSpPr>
          <p:cNvPr id="3" name="Content Placeholder 2"/>
          <p:cNvSpPr>
            <a:spLocks noGrp="1"/>
          </p:cNvSpPr>
          <p:nvPr>
            <p:ph idx="1"/>
          </p:nvPr>
        </p:nvSpPr>
        <p:spPr/>
        <p:txBody>
          <a:bodyPr>
            <a:normAutofit fontScale="92500" lnSpcReduction="10000"/>
          </a:bodyPr>
          <a:lstStyle/>
          <a:p>
            <a:pPr marL="527050" indent="-311150">
              <a:defRPr/>
            </a:pPr>
            <a:r>
              <a:rPr lang="en-US" dirty="0">
                <a:solidFill>
                  <a:schemeClr val="tx1">
                    <a:lumMod val="95000"/>
                    <a:lumOff val="5000"/>
                  </a:schemeClr>
                </a:solidFill>
              </a:rPr>
              <a:t>Open a Conference Call Bridge</a:t>
            </a:r>
          </a:p>
          <a:p>
            <a:pPr marL="527050" indent="-311150">
              <a:defRPr/>
            </a:pPr>
            <a:r>
              <a:rPr lang="en-US" dirty="0">
                <a:solidFill>
                  <a:schemeClr val="tx1">
                    <a:lumMod val="95000"/>
                    <a:lumOff val="5000"/>
                  </a:schemeClr>
                </a:solidFill>
              </a:rPr>
              <a:t>Get a </a:t>
            </a:r>
            <a:r>
              <a:rPr lang="en-US" dirty="0" err="1">
                <a:solidFill>
                  <a:schemeClr val="tx1">
                    <a:lumMod val="95000"/>
                    <a:lumOff val="5000"/>
                  </a:schemeClr>
                </a:solidFill>
              </a:rPr>
              <a:t>Webex</a:t>
            </a:r>
            <a:r>
              <a:rPr lang="en-US" dirty="0">
                <a:solidFill>
                  <a:schemeClr val="tx1">
                    <a:lumMod val="95000"/>
                    <a:lumOff val="5000"/>
                  </a:schemeClr>
                </a:solidFill>
              </a:rPr>
              <a:t>, </a:t>
            </a:r>
            <a:r>
              <a:rPr lang="en-US" dirty="0" err="1">
                <a:solidFill>
                  <a:schemeClr val="tx1">
                    <a:lumMod val="95000"/>
                    <a:lumOff val="5000"/>
                  </a:schemeClr>
                </a:solidFill>
              </a:rPr>
              <a:t>Goto</a:t>
            </a:r>
            <a:r>
              <a:rPr lang="en-US" dirty="0">
                <a:solidFill>
                  <a:schemeClr val="tx1">
                    <a:lumMod val="95000"/>
                    <a:lumOff val="5000"/>
                  </a:schemeClr>
                </a:solidFill>
              </a:rPr>
              <a:t> My PC, or similar session fired up</a:t>
            </a:r>
          </a:p>
          <a:p>
            <a:pPr marL="527050" indent="-311150">
              <a:defRPr/>
            </a:pPr>
            <a:r>
              <a:rPr lang="en-US" dirty="0">
                <a:solidFill>
                  <a:schemeClr val="tx1">
                    <a:lumMod val="95000"/>
                    <a:lumOff val="5000"/>
                  </a:schemeClr>
                </a:solidFill>
              </a:rPr>
              <a:t>Open a Support call with Progress Tech Support (PTS)</a:t>
            </a:r>
          </a:p>
          <a:p>
            <a:pPr marL="527050" indent="-311150">
              <a:defRPr/>
            </a:pPr>
            <a:r>
              <a:rPr lang="en-US" dirty="0">
                <a:solidFill>
                  <a:schemeClr val="tx1">
                    <a:lumMod val="95000"/>
                    <a:lumOff val="5000"/>
                  </a:schemeClr>
                </a:solidFill>
              </a:rPr>
              <a:t>Open a Support call with your Application Vendor</a:t>
            </a:r>
          </a:p>
          <a:p>
            <a:pPr marL="527050" indent="-311150">
              <a:defRPr/>
            </a:pPr>
            <a:r>
              <a:rPr lang="en-US" dirty="0">
                <a:solidFill>
                  <a:schemeClr val="tx1">
                    <a:lumMod val="95000"/>
                    <a:lumOff val="5000"/>
                  </a:schemeClr>
                </a:solidFill>
              </a:rPr>
              <a:t>Open a Support call with your Hardware Vendor</a:t>
            </a:r>
          </a:p>
          <a:p>
            <a:pPr marL="527050" indent="-311150">
              <a:defRPr/>
            </a:pPr>
            <a:r>
              <a:rPr lang="en-US" dirty="0">
                <a:solidFill>
                  <a:schemeClr val="tx1">
                    <a:lumMod val="95000"/>
                    <a:lumOff val="5000"/>
                  </a:schemeClr>
                </a:solidFill>
              </a:rPr>
              <a:t>Open a Support call with your SAN Vendor</a:t>
            </a:r>
          </a:p>
          <a:p>
            <a:pPr marL="527050" indent="-311150">
              <a:defRPr/>
            </a:pPr>
            <a:r>
              <a:rPr lang="en-US" dirty="0">
                <a:solidFill>
                  <a:schemeClr val="tx1">
                    <a:lumMod val="95000"/>
                    <a:lumOff val="5000"/>
                  </a:schemeClr>
                </a:solidFill>
              </a:rPr>
              <a:t>See if Dan Foreman or Tom Bascom, et al are available – you can get my contact info on a refrigerator magnet</a:t>
            </a:r>
          </a:p>
          <a:p>
            <a:pPr marL="527050" indent="-311150">
              <a:defRPr/>
            </a:pPr>
            <a:r>
              <a:rPr lang="en-US" dirty="0">
                <a:solidFill>
                  <a:schemeClr val="tx1">
                    <a:lumMod val="95000"/>
                    <a:lumOff val="5000"/>
                  </a:schemeClr>
                </a:solidFill>
              </a:rPr>
              <a:t>Locate &amp; open up this presentation    </a:t>
            </a:r>
            <a:r>
              <a:rPr lang="en-US" dirty="0">
                <a:solidFill>
                  <a:schemeClr val="tx1">
                    <a:lumMod val="95000"/>
                    <a:lumOff val="5000"/>
                  </a:schemeClr>
                </a:solidFill>
                <a:sym typeface="Wingdings" panose="05000000000000000000" pitchFamily="2" charset="2"/>
              </a:rPr>
              <a:t></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435901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Constraints</a:t>
            </a:r>
            <a:endParaRPr lang="en-US" dirty="0"/>
          </a:p>
        </p:txBody>
      </p:sp>
      <p:sp>
        <p:nvSpPr>
          <p:cNvPr id="3" name="Content Placeholder 2"/>
          <p:cNvSpPr>
            <a:spLocks noGrp="1"/>
          </p:cNvSpPr>
          <p:nvPr>
            <p:ph idx="1"/>
          </p:nvPr>
        </p:nvSpPr>
        <p:spPr/>
        <p:txBody>
          <a:bodyPr>
            <a:normAutofit/>
          </a:bodyPr>
          <a:lstStyle/>
          <a:p>
            <a:r>
              <a:rPr lang="en-US" dirty="0"/>
              <a:t>Time required to restore from </a:t>
            </a:r>
            <a:r>
              <a:rPr lang="en-US" dirty="0" smtClean="0"/>
              <a:t>Backup </a:t>
            </a:r>
            <a:r>
              <a:rPr lang="en-US" dirty="0"/>
              <a:t>&amp; Roll Forward versus fixing the </a:t>
            </a:r>
            <a:r>
              <a:rPr lang="en-US" dirty="0" smtClean="0"/>
              <a:t>problem</a:t>
            </a:r>
          </a:p>
          <a:p>
            <a:r>
              <a:rPr lang="en-US" dirty="0" smtClean="0"/>
              <a:t>Important bits of knowledge:</a:t>
            </a:r>
            <a:endParaRPr lang="en-US" dirty="0"/>
          </a:p>
          <a:p>
            <a:pPr lvl="1"/>
            <a:r>
              <a:rPr lang="en-US" dirty="0"/>
              <a:t>Do you </a:t>
            </a:r>
            <a:r>
              <a:rPr lang="en-US" u="sng" dirty="0"/>
              <a:t>know</a:t>
            </a:r>
            <a:r>
              <a:rPr lang="en-US" dirty="0"/>
              <a:t> how long a restore + Roll Forward takes?</a:t>
            </a:r>
          </a:p>
          <a:p>
            <a:pPr lvl="1"/>
            <a:r>
              <a:rPr lang="en-US" dirty="0"/>
              <a:t>Do you </a:t>
            </a:r>
            <a:r>
              <a:rPr lang="en-US" u="sng" dirty="0"/>
              <a:t>know</a:t>
            </a:r>
            <a:r>
              <a:rPr lang="en-US" dirty="0"/>
              <a:t> how long it takes to failover to Replicated DB?</a:t>
            </a:r>
          </a:p>
          <a:p>
            <a:pPr lvl="1"/>
            <a:r>
              <a:rPr lang="en-US" dirty="0"/>
              <a:t>Do you </a:t>
            </a:r>
            <a:r>
              <a:rPr lang="en-US" u="sng" dirty="0"/>
              <a:t>know</a:t>
            </a:r>
            <a:r>
              <a:rPr lang="en-US" dirty="0"/>
              <a:t> how long it takes to </a:t>
            </a:r>
            <a:r>
              <a:rPr lang="en-US" dirty="0" smtClean="0"/>
              <a:t>fail back from the </a:t>
            </a:r>
            <a:r>
              <a:rPr lang="en-US" dirty="0"/>
              <a:t>Replicated DB</a:t>
            </a:r>
            <a:r>
              <a:rPr lang="en-US" dirty="0" smtClean="0"/>
              <a:t>?</a:t>
            </a:r>
          </a:p>
          <a:p>
            <a:pPr lvl="1"/>
            <a:r>
              <a:rPr lang="en-US" dirty="0" smtClean="0"/>
              <a:t>Do </a:t>
            </a:r>
            <a:r>
              <a:rPr lang="en-US" dirty="0"/>
              <a:t>you </a:t>
            </a:r>
            <a:r>
              <a:rPr lang="en-US" u="sng" dirty="0"/>
              <a:t>know</a:t>
            </a:r>
            <a:r>
              <a:rPr lang="en-US" dirty="0"/>
              <a:t> how long it takes to run some of the Progress scanning/repair utilities?</a:t>
            </a:r>
          </a:p>
          <a:p>
            <a:endParaRPr lang="en-US" dirty="0"/>
          </a:p>
        </p:txBody>
      </p:sp>
    </p:spTree>
    <p:extLst>
      <p:ext uri="{BB962C8B-B14F-4D97-AF65-F5344CB8AC3E}">
        <p14:creationId xmlns:p14="http://schemas.microsoft.com/office/powerpoint/2010/main" val="922383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Constraints</a:t>
            </a:r>
          </a:p>
        </p:txBody>
      </p:sp>
      <p:sp>
        <p:nvSpPr>
          <p:cNvPr id="3" name="Content Placeholder 2"/>
          <p:cNvSpPr>
            <a:spLocks noGrp="1"/>
          </p:cNvSpPr>
          <p:nvPr>
            <p:ph idx="1"/>
          </p:nvPr>
        </p:nvSpPr>
        <p:spPr>
          <a:xfrm>
            <a:off x="228600" y="1600205"/>
            <a:ext cx="11734800" cy="4800595"/>
          </a:xfrm>
        </p:spPr>
        <p:txBody>
          <a:bodyPr/>
          <a:lstStyle/>
          <a:p>
            <a:r>
              <a:rPr lang="en-US" dirty="0"/>
              <a:t>Can some activities be performed in </a:t>
            </a:r>
            <a:r>
              <a:rPr lang="en-US" dirty="0" smtClean="0"/>
              <a:t>parallel? </a:t>
            </a:r>
          </a:p>
          <a:p>
            <a:pPr lvl="1"/>
            <a:r>
              <a:rPr lang="en-US" dirty="0" smtClean="0"/>
              <a:t>Multiple databases being restored</a:t>
            </a:r>
          </a:p>
          <a:p>
            <a:pPr lvl="1"/>
            <a:r>
              <a:rPr lang="en-US" dirty="0" smtClean="0"/>
              <a:t>Overlapping steps</a:t>
            </a:r>
            <a:endParaRPr lang="en-US" dirty="0"/>
          </a:p>
          <a:p>
            <a:pPr lvl="2"/>
            <a:r>
              <a:rPr lang="en-US" dirty="0"/>
              <a:t>Restore &amp; Roll Forward</a:t>
            </a:r>
          </a:p>
          <a:p>
            <a:pPr lvl="2"/>
            <a:r>
              <a:rPr lang="en-US" dirty="0"/>
              <a:t>Failover to Replicated DB</a:t>
            </a:r>
          </a:p>
          <a:p>
            <a:pPr lvl="2"/>
            <a:r>
              <a:rPr lang="en-US" dirty="0"/>
              <a:t>Fix the DB</a:t>
            </a:r>
          </a:p>
          <a:p>
            <a:pPr lvl="1"/>
            <a:r>
              <a:rPr lang="en-US" dirty="0"/>
              <a:t>Do you have enough hands </a:t>
            </a:r>
            <a:r>
              <a:rPr lang="en-US" dirty="0" smtClean="0"/>
              <a:t>(and brains) to </a:t>
            </a:r>
            <a:r>
              <a:rPr lang="en-US" u="sng" dirty="0"/>
              <a:t>safely</a:t>
            </a:r>
            <a:r>
              <a:rPr lang="en-US" dirty="0"/>
              <a:t> multi-task?  Very Dangerous!!</a:t>
            </a:r>
          </a:p>
          <a:p>
            <a:endParaRPr lang="en-US" dirty="0"/>
          </a:p>
        </p:txBody>
      </p:sp>
    </p:spTree>
    <p:extLst>
      <p:ext uri="{BB962C8B-B14F-4D97-AF65-F5344CB8AC3E}">
        <p14:creationId xmlns:p14="http://schemas.microsoft.com/office/powerpoint/2010/main" val="1889361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Status</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App is not working for </a:t>
            </a:r>
            <a:r>
              <a:rPr lang="en-US" i="1" dirty="0" smtClean="0"/>
              <a:t>anyone</a:t>
            </a:r>
            <a:endParaRPr lang="en-US" i="1" dirty="0"/>
          </a:p>
          <a:p>
            <a:r>
              <a:rPr lang="en-US" dirty="0" smtClean="0"/>
              <a:t>The </a:t>
            </a:r>
            <a:r>
              <a:rPr lang="en-US" dirty="0"/>
              <a:t>App is working for </a:t>
            </a:r>
            <a:r>
              <a:rPr lang="en-US" i="1" dirty="0"/>
              <a:t>some </a:t>
            </a:r>
            <a:r>
              <a:rPr lang="en-US" i="1" dirty="0" smtClean="0"/>
              <a:t>users</a:t>
            </a:r>
            <a:r>
              <a:rPr lang="en-US" dirty="0" smtClean="0"/>
              <a:t> e.g. reporting users (no </a:t>
            </a:r>
            <a:r>
              <a:rPr lang="en-US" dirty="0" err="1" smtClean="0"/>
              <a:t>trx</a:t>
            </a:r>
            <a:r>
              <a:rPr lang="en-US" dirty="0" smtClean="0"/>
              <a:t>)</a:t>
            </a:r>
            <a:endParaRPr lang="en-US" i="1" dirty="0"/>
          </a:p>
          <a:p>
            <a:r>
              <a:rPr lang="en-US" dirty="0"/>
              <a:t>Things to do:</a:t>
            </a:r>
          </a:p>
          <a:p>
            <a:pPr lvl="1"/>
            <a:r>
              <a:rPr lang="en-US" dirty="0" smtClean="0"/>
              <a:t>Review DB Logs</a:t>
            </a:r>
          </a:p>
          <a:p>
            <a:pPr lvl="1"/>
            <a:r>
              <a:rPr lang="en-US" dirty="0" smtClean="0"/>
              <a:t>Some log entries might come from a </a:t>
            </a:r>
            <a:r>
              <a:rPr lang="en-US" u="sng" dirty="0" smtClean="0"/>
              <a:t>different</a:t>
            </a:r>
            <a:r>
              <a:rPr lang="en-US" dirty="0" smtClean="0"/>
              <a:t> DB than the log of the one you are looking at</a:t>
            </a:r>
            <a:endParaRPr lang="en-US" dirty="0"/>
          </a:p>
          <a:p>
            <a:pPr lvl="1"/>
            <a:r>
              <a:rPr lang="en-US" dirty="0" smtClean="0"/>
              <a:t>Review AS</a:t>
            </a:r>
            <a:r>
              <a:rPr lang="en-US" dirty="0"/>
              <a:t>, WS logs</a:t>
            </a:r>
          </a:p>
          <a:p>
            <a:pPr lvl="1"/>
            <a:r>
              <a:rPr lang="en-US" dirty="0"/>
              <a:t>Try connecting to the database directly (self-service client), i.e. not using the App</a:t>
            </a:r>
          </a:p>
          <a:p>
            <a:endParaRPr lang="en-US" dirty="0"/>
          </a:p>
        </p:txBody>
      </p:sp>
    </p:spTree>
    <p:extLst>
      <p:ext uri="{BB962C8B-B14F-4D97-AF65-F5344CB8AC3E}">
        <p14:creationId xmlns:p14="http://schemas.microsoft.com/office/powerpoint/2010/main" val="4088131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t>
            </a:r>
            <a:r>
              <a:rPr lang="en-US" dirty="0"/>
              <a:t>Status</a:t>
            </a:r>
          </a:p>
        </p:txBody>
      </p:sp>
      <p:sp>
        <p:nvSpPr>
          <p:cNvPr id="3" name="Content Placeholder 2"/>
          <p:cNvSpPr>
            <a:spLocks noGrp="1"/>
          </p:cNvSpPr>
          <p:nvPr>
            <p:ph idx="1"/>
          </p:nvPr>
        </p:nvSpPr>
        <p:spPr/>
        <p:txBody>
          <a:bodyPr/>
          <a:lstStyle/>
          <a:p>
            <a:pPr marL="527050" indent="-311150">
              <a:defRPr/>
            </a:pPr>
            <a:r>
              <a:rPr lang="en-US" dirty="0">
                <a:solidFill>
                  <a:schemeClr val="tx1">
                    <a:lumMod val="95000"/>
                    <a:lumOff val="5000"/>
                  </a:schemeClr>
                </a:solidFill>
              </a:rPr>
              <a:t>DB is Down and </a:t>
            </a:r>
            <a:r>
              <a:rPr lang="en-US" dirty="0" smtClean="0">
                <a:solidFill>
                  <a:schemeClr val="tx1">
                    <a:lumMod val="95000"/>
                    <a:lumOff val="5000"/>
                  </a:schemeClr>
                </a:solidFill>
              </a:rPr>
              <a:t>the Broker won’t start</a:t>
            </a:r>
            <a:endParaRPr lang="en-US" dirty="0">
              <a:solidFill>
                <a:schemeClr val="tx1">
                  <a:lumMod val="95000"/>
                  <a:lumOff val="5000"/>
                </a:schemeClr>
              </a:solidFill>
            </a:endParaRPr>
          </a:p>
          <a:p>
            <a:pPr marL="812800" lvl="1" indent="-311150">
              <a:defRPr/>
            </a:pPr>
            <a:r>
              <a:rPr lang="en-US" dirty="0" smtClean="0">
                <a:solidFill>
                  <a:schemeClr val="tx1">
                    <a:lumMod val="95000"/>
                    <a:lumOff val="5000"/>
                  </a:schemeClr>
                </a:solidFill>
              </a:rPr>
              <a:t>Try </a:t>
            </a:r>
            <a:r>
              <a:rPr lang="en-US" i="1" dirty="0" err="1" smtClean="0">
                <a:solidFill>
                  <a:schemeClr val="tx1">
                    <a:lumMod val="95000"/>
                    <a:lumOff val="5000"/>
                  </a:schemeClr>
                </a:solidFill>
              </a:rPr>
              <a:t>prostrct</a:t>
            </a:r>
            <a:r>
              <a:rPr lang="en-US" i="1" dirty="0" smtClean="0">
                <a:solidFill>
                  <a:schemeClr val="tx1">
                    <a:lumMod val="95000"/>
                    <a:lumOff val="5000"/>
                  </a:schemeClr>
                </a:solidFill>
              </a:rPr>
              <a:t> list</a:t>
            </a:r>
            <a:r>
              <a:rPr lang="en-US" dirty="0" smtClean="0">
                <a:solidFill>
                  <a:schemeClr val="tx1">
                    <a:lumMod val="95000"/>
                    <a:lumOff val="5000"/>
                  </a:schemeClr>
                </a:solidFill>
              </a:rPr>
              <a:t> – very lightweight (only reads .</a:t>
            </a:r>
            <a:r>
              <a:rPr lang="en-US" dirty="0" err="1" smtClean="0">
                <a:solidFill>
                  <a:schemeClr val="tx1">
                    <a:lumMod val="95000"/>
                    <a:lumOff val="5000"/>
                  </a:schemeClr>
                </a:solidFill>
              </a:rPr>
              <a:t>db</a:t>
            </a:r>
            <a:r>
              <a:rPr lang="en-US" dirty="0" smtClean="0">
                <a:solidFill>
                  <a:schemeClr val="tx1">
                    <a:lumMod val="95000"/>
                    <a:lumOff val="5000"/>
                  </a:schemeClr>
                </a:solidFill>
              </a:rPr>
              <a:t> &amp; Schema Area), read only operation</a:t>
            </a:r>
          </a:p>
          <a:p>
            <a:pPr marL="812800" lvl="1" indent="-311150">
              <a:defRPr/>
            </a:pPr>
            <a:r>
              <a:rPr lang="en-US" dirty="0" smtClean="0">
                <a:solidFill>
                  <a:schemeClr val="tx1">
                    <a:lumMod val="95000"/>
                    <a:lumOff val="5000"/>
                  </a:schemeClr>
                </a:solidFill>
              </a:rPr>
              <a:t>Try </a:t>
            </a:r>
            <a:r>
              <a:rPr lang="en-US" dirty="0">
                <a:solidFill>
                  <a:schemeClr val="tx1">
                    <a:lumMod val="95000"/>
                    <a:lumOff val="5000"/>
                  </a:schemeClr>
                </a:solidFill>
              </a:rPr>
              <a:t>connecting to the DB with a </a:t>
            </a:r>
            <a:r>
              <a:rPr lang="en-US" dirty="0" smtClean="0">
                <a:solidFill>
                  <a:schemeClr val="tx1">
                    <a:lumMod val="95000"/>
                    <a:lumOff val="5000"/>
                  </a:schemeClr>
                </a:solidFill>
              </a:rPr>
              <a:t>4GL Client </a:t>
            </a:r>
            <a:r>
              <a:rPr lang="en-US" dirty="0">
                <a:solidFill>
                  <a:schemeClr val="tx1">
                    <a:lumMod val="95000"/>
                    <a:lumOff val="5000"/>
                  </a:schemeClr>
                </a:solidFill>
              </a:rPr>
              <a:t>session in Single User </a:t>
            </a:r>
            <a:r>
              <a:rPr lang="en-US" dirty="0" smtClean="0">
                <a:solidFill>
                  <a:schemeClr val="tx1">
                    <a:lumMod val="95000"/>
                    <a:lumOff val="5000"/>
                  </a:schemeClr>
                </a:solidFill>
              </a:rPr>
              <a:t>Mode</a:t>
            </a:r>
          </a:p>
          <a:p>
            <a:pPr marL="812800" lvl="1" indent="-311150">
              <a:defRPr/>
            </a:pPr>
            <a:r>
              <a:rPr lang="en-US" dirty="0" smtClean="0">
                <a:solidFill>
                  <a:schemeClr val="tx1">
                    <a:lumMod val="95000"/>
                    <a:lumOff val="5000"/>
                  </a:schemeClr>
                </a:solidFill>
              </a:rPr>
              <a:t>If </a:t>
            </a:r>
            <a:r>
              <a:rPr lang="en-US" dirty="0">
                <a:solidFill>
                  <a:schemeClr val="tx1">
                    <a:lumMod val="95000"/>
                    <a:lumOff val="5000"/>
                  </a:schemeClr>
                </a:solidFill>
              </a:rPr>
              <a:t>the Single User Client won’t connect, try using Read Only </a:t>
            </a:r>
            <a:r>
              <a:rPr lang="en-US" dirty="0" smtClean="0">
                <a:solidFill>
                  <a:schemeClr val="tx1">
                    <a:lumMod val="95000"/>
                    <a:lumOff val="5000"/>
                  </a:schemeClr>
                </a:solidFill>
              </a:rPr>
              <a:t>(-RO)</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If the Client still can’t connect, truncate the BI </a:t>
            </a:r>
            <a:r>
              <a:rPr lang="en-US" dirty="0" smtClean="0">
                <a:solidFill>
                  <a:schemeClr val="tx1">
                    <a:lumMod val="95000"/>
                    <a:lumOff val="5000"/>
                  </a:schemeClr>
                </a:solidFill>
              </a:rPr>
              <a:t>file and try again</a:t>
            </a:r>
          </a:p>
          <a:p>
            <a:pPr marL="412750" indent="-311150">
              <a:defRPr/>
            </a:pPr>
            <a:r>
              <a:rPr lang="en-US" dirty="0">
                <a:solidFill>
                  <a:schemeClr val="tx1">
                    <a:lumMod val="95000"/>
                    <a:lumOff val="5000"/>
                  </a:schemeClr>
                </a:solidFill>
              </a:rPr>
              <a:t>DB Broker starts but DB is </a:t>
            </a:r>
            <a:r>
              <a:rPr lang="en-US" dirty="0" smtClean="0">
                <a:solidFill>
                  <a:schemeClr val="tx1">
                    <a:lumMod val="95000"/>
                    <a:lumOff val="5000"/>
                  </a:schemeClr>
                </a:solidFill>
              </a:rPr>
              <a:t>corrupted</a:t>
            </a:r>
          </a:p>
          <a:p>
            <a:pPr marL="412750" indent="-311150">
              <a:defRPr/>
            </a:pPr>
            <a:r>
              <a:rPr lang="en-US" dirty="0">
                <a:solidFill>
                  <a:schemeClr val="tx1">
                    <a:lumMod val="95000"/>
                    <a:lumOff val="5000"/>
                  </a:schemeClr>
                </a:solidFill>
              </a:rPr>
              <a:t>DB is </a:t>
            </a:r>
            <a:r>
              <a:rPr lang="en-US" dirty="0" smtClean="0">
                <a:solidFill>
                  <a:schemeClr val="tx1">
                    <a:lumMod val="95000"/>
                    <a:lumOff val="5000"/>
                  </a:schemeClr>
                </a:solidFill>
              </a:rPr>
              <a:t>gone – entirely or parts</a:t>
            </a:r>
            <a:endParaRPr lang="en-US" dirty="0">
              <a:solidFill>
                <a:schemeClr val="tx1">
                  <a:lumMod val="95000"/>
                  <a:lumOff val="5000"/>
                </a:schemeClr>
              </a:solidFill>
            </a:endParaRPr>
          </a:p>
          <a:p>
            <a:pPr marL="412750" indent="-311150">
              <a:defRPr/>
            </a:pPr>
            <a:endParaRPr lang="en-US" dirty="0">
              <a:solidFill>
                <a:schemeClr val="tx1">
                  <a:lumMod val="95000"/>
                  <a:lumOff val="5000"/>
                </a:schemeClr>
              </a:solidFill>
            </a:endParaRPr>
          </a:p>
          <a:p>
            <a:pPr marL="412750" indent="-311150">
              <a:defRPr/>
            </a:pP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24045518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Corruption</a:t>
            </a:r>
            <a:endParaRPr lang="en-US" dirty="0"/>
          </a:p>
        </p:txBody>
      </p:sp>
      <p:sp>
        <p:nvSpPr>
          <p:cNvPr id="3" name="Content Placeholder 2"/>
          <p:cNvSpPr>
            <a:spLocks noGrp="1"/>
          </p:cNvSpPr>
          <p:nvPr>
            <p:ph idx="1"/>
          </p:nvPr>
        </p:nvSpPr>
        <p:spPr/>
        <p:txBody>
          <a:bodyPr/>
          <a:lstStyle/>
          <a:p>
            <a:pPr marL="412750" indent="-311150">
              <a:defRPr/>
            </a:pPr>
            <a:r>
              <a:rPr lang="en-US" dirty="0" smtClean="0">
                <a:solidFill>
                  <a:schemeClr val="tx1">
                    <a:lumMod val="95000"/>
                    <a:lumOff val="5000"/>
                  </a:schemeClr>
                </a:solidFill>
              </a:rPr>
              <a:t>What </a:t>
            </a:r>
            <a:r>
              <a:rPr lang="en-US" dirty="0">
                <a:solidFill>
                  <a:schemeClr val="tx1">
                    <a:lumMod val="95000"/>
                    <a:lumOff val="5000"/>
                  </a:schemeClr>
                </a:solidFill>
              </a:rPr>
              <a:t>kind of corruption?</a:t>
            </a:r>
          </a:p>
          <a:p>
            <a:pPr marL="812800" lvl="1" indent="-311150">
              <a:defRPr/>
            </a:pPr>
            <a:r>
              <a:rPr lang="en-US" dirty="0" smtClean="0">
                <a:solidFill>
                  <a:schemeClr val="tx1">
                    <a:lumMod val="95000"/>
                    <a:lumOff val="5000"/>
                  </a:schemeClr>
                </a:solidFill>
              </a:rPr>
              <a:t>Internal (Block, Record, Index, Chain, etc.)</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Missing </a:t>
            </a:r>
            <a:r>
              <a:rPr lang="en-US" dirty="0" smtClean="0">
                <a:solidFill>
                  <a:schemeClr val="tx1">
                    <a:lumMod val="95000"/>
                    <a:lumOff val="5000"/>
                  </a:schemeClr>
                </a:solidFill>
              </a:rPr>
              <a:t>or damaged extents</a:t>
            </a:r>
          </a:p>
          <a:p>
            <a:pPr marL="812800" lvl="1" indent="-311150">
              <a:defRPr/>
            </a:pPr>
            <a:r>
              <a:rPr lang="en-US" dirty="0" smtClean="0">
                <a:solidFill>
                  <a:schemeClr val="tx1">
                    <a:lumMod val="95000"/>
                    <a:lumOff val="5000"/>
                  </a:schemeClr>
                </a:solidFill>
              </a:rPr>
              <a:t>Logical (e.g. broken parent/child links)</a:t>
            </a:r>
            <a:endParaRPr lang="en-US" dirty="0">
              <a:solidFill>
                <a:schemeClr val="tx1">
                  <a:lumMod val="95000"/>
                  <a:lumOff val="5000"/>
                </a:schemeClr>
              </a:solidFill>
            </a:endParaRPr>
          </a:p>
          <a:p>
            <a:pPr marL="527050" indent="-311150">
              <a:defRPr/>
            </a:pPr>
            <a:r>
              <a:rPr lang="en-US" dirty="0" smtClean="0">
                <a:solidFill>
                  <a:schemeClr val="tx1">
                    <a:lumMod val="95000"/>
                    <a:lumOff val="5000"/>
                  </a:schemeClr>
                </a:solidFill>
              </a:rPr>
              <a:t>Is “</a:t>
            </a:r>
            <a:r>
              <a:rPr lang="en-US" dirty="0">
                <a:solidFill>
                  <a:schemeClr val="tx1">
                    <a:lumMod val="95000"/>
                    <a:lumOff val="5000"/>
                  </a:schemeClr>
                </a:solidFill>
              </a:rPr>
              <a:t>simple” recovery </a:t>
            </a:r>
            <a:r>
              <a:rPr lang="en-US" dirty="0" smtClean="0">
                <a:solidFill>
                  <a:schemeClr val="tx1">
                    <a:lumMod val="95000"/>
                    <a:lumOff val="5000"/>
                  </a:schemeClr>
                </a:solidFill>
              </a:rPr>
              <a:t>sufficient?</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Restore from Backup + Roll Forward</a:t>
            </a:r>
          </a:p>
          <a:p>
            <a:pPr marL="812800" lvl="1" indent="-311150">
              <a:defRPr/>
            </a:pPr>
            <a:r>
              <a:rPr lang="en-US" dirty="0" smtClean="0">
                <a:solidFill>
                  <a:schemeClr val="tx1">
                    <a:lumMod val="95000"/>
                    <a:lumOff val="5000"/>
                  </a:schemeClr>
                </a:solidFill>
              </a:rPr>
              <a:t>Fail over </a:t>
            </a:r>
            <a:r>
              <a:rPr lang="en-US" dirty="0">
                <a:solidFill>
                  <a:schemeClr val="tx1">
                    <a:lumMod val="95000"/>
                    <a:lumOff val="5000"/>
                  </a:schemeClr>
                </a:solidFill>
              </a:rPr>
              <a:t>to a Replicated </a:t>
            </a:r>
            <a:r>
              <a:rPr lang="en-US" dirty="0" smtClean="0">
                <a:solidFill>
                  <a:schemeClr val="tx1">
                    <a:lumMod val="95000"/>
                    <a:lumOff val="5000"/>
                  </a:schemeClr>
                </a:solidFill>
              </a:rPr>
              <a:t>Database</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5522955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Status</a:t>
            </a:r>
            <a:endParaRPr lang="en-US" dirty="0"/>
          </a:p>
        </p:txBody>
      </p:sp>
      <p:sp>
        <p:nvSpPr>
          <p:cNvPr id="3" name="Content Placeholder 2"/>
          <p:cNvSpPr>
            <a:spLocks noGrp="1"/>
          </p:cNvSpPr>
          <p:nvPr>
            <p:ph idx="1"/>
          </p:nvPr>
        </p:nvSpPr>
        <p:spPr/>
        <p:txBody>
          <a:bodyPr/>
          <a:lstStyle/>
          <a:p>
            <a:r>
              <a:rPr lang="en-US" dirty="0" err="1" smtClean="0"/>
              <a:t>Startable</a:t>
            </a:r>
            <a:r>
              <a:rPr lang="en-US" dirty="0" smtClean="0"/>
              <a:t> (i.e. multi-user) but corrupted</a:t>
            </a:r>
          </a:p>
          <a:p>
            <a:r>
              <a:rPr lang="en-US" dirty="0" smtClean="0"/>
              <a:t>Single user (or utility) can access but not multi-user</a:t>
            </a:r>
          </a:p>
          <a:p>
            <a:r>
              <a:rPr lang="en-US" dirty="0" smtClean="0"/>
              <a:t>No utility or client can access – Game Over… maybe</a:t>
            </a:r>
            <a:endParaRPr lang="en-US" dirty="0"/>
          </a:p>
        </p:txBody>
      </p:sp>
    </p:spTree>
    <p:extLst>
      <p:ext uri="{BB962C8B-B14F-4D97-AF65-F5344CB8AC3E}">
        <p14:creationId xmlns:p14="http://schemas.microsoft.com/office/powerpoint/2010/main" val="3424390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Remove Java from the Equation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560" y="1177834"/>
            <a:ext cx="7559040" cy="5669280"/>
          </a:xfrm>
          <a:prstGeom prst="rect">
            <a:avLst/>
          </a:prstGeom>
        </p:spPr>
      </p:pic>
    </p:spTree>
    <p:extLst>
      <p:ext uri="{BB962C8B-B14F-4D97-AF65-F5344CB8AC3E}">
        <p14:creationId xmlns:p14="http://schemas.microsoft.com/office/powerpoint/2010/main" val="9922800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Remove Java from the Equation</a:t>
            </a:r>
          </a:p>
        </p:txBody>
      </p:sp>
      <p:sp>
        <p:nvSpPr>
          <p:cNvPr id="3" name="Content Placeholder 2"/>
          <p:cNvSpPr>
            <a:spLocks noGrp="1"/>
          </p:cNvSpPr>
          <p:nvPr>
            <p:ph idx="1"/>
          </p:nvPr>
        </p:nvSpPr>
        <p:spPr/>
        <p:txBody>
          <a:bodyPr/>
          <a:lstStyle/>
          <a:p>
            <a:r>
              <a:rPr lang="en-US" dirty="0">
                <a:solidFill>
                  <a:schemeClr val="tx1">
                    <a:lumMod val="95000"/>
                    <a:lumOff val="5000"/>
                  </a:schemeClr>
                </a:solidFill>
              </a:rPr>
              <a:t>If </a:t>
            </a:r>
            <a:r>
              <a:rPr lang="en-US" dirty="0" smtClean="0">
                <a:solidFill>
                  <a:schemeClr val="tx1">
                    <a:lumMod val="95000"/>
                    <a:lumOff val="5000"/>
                  </a:schemeClr>
                </a:solidFill>
              </a:rPr>
              <a:t>a DB </a:t>
            </a:r>
            <a:r>
              <a:rPr lang="en-US" dirty="0">
                <a:solidFill>
                  <a:schemeClr val="tx1">
                    <a:lumMod val="95000"/>
                    <a:lumOff val="5000"/>
                  </a:schemeClr>
                </a:solidFill>
              </a:rPr>
              <a:t>is normally started with </a:t>
            </a:r>
            <a:r>
              <a:rPr lang="en-US" i="1" dirty="0">
                <a:solidFill>
                  <a:schemeClr val="tx1">
                    <a:lumMod val="95000"/>
                    <a:lumOff val="5000"/>
                  </a:schemeClr>
                </a:solidFill>
              </a:rPr>
              <a:t>dbman</a:t>
            </a:r>
            <a:r>
              <a:rPr lang="en-US" dirty="0">
                <a:solidFill>
                  <a:schemeClr val="tx1">
                    <a:lumMod val="95000"/>
                    <a:lumOff val="5000"/>
                  </a:schemeClr>
                </a:solidFill>
              </a:rPr>
              <a:t> or OE Management try starting </a:t>
            </a:r>
            <a:r>
              <a:rPr lang="en-US" dirty="0" smtClean="0">
                <a:solidFill>
                  <a:schemeClr val="tx1">
                    <a:lumMod val="95000"/>
                    <a:lumOff val="5000"/>
                  </a:schemeClr>
                </a:solidFill>
              </a:rPr>
              <a:t>it from </a:t>
            </a:r>
            <a:r>
              <a:rPr lang="en-US" dirty="0">
                <a:solidFill>
                  <a:schemeClr val="tx1">
                    <a:lumMod val="95000"/>
                    <a:lumOff val="5000"/>
                  </a:schemeClr>
                </a:solidFill>
              </a:rPr>
              <a:t>the command line…if you don’t know how, learn now…it’s </a:t>
            </a:r>
            <a:r>
              <a:rPr lang="en-US" dirty="0" smtClean="0">
                <a:solidFill>
                  <a:schemeClr val="tx1">
                    <a:lumMod val="95000"/>
                    <a:lumOff val="5000"/>
                  </a:schemeClr>
                </a:solidFill>
              </a:rPr>
              <a:t>an essential skill </a:t>
            </a:r>
            <a:r>
              <a:rPr lang="en-US" dirty="0">
                <a:solidFill>
                  <a:schemeClr val="tx1">
                    <a:lumMod val="95000"/>
                    <a:lumOff val="5000"/>
                  </a:schemeClr>
                </a:solidFill>
              </a:rPr>
              <a:t>to </a:t>
            </a:r>
            <a:r>
              <a:rPr lang="en-US" dirty="0" smtClean="0">
                <a:solidFill>
                  <a:schemeClr val="tx1">
                    <a:lumMod val="95000"/>
                    <a:lumOff val="5000"/>
                  </a:schemeClr>
                </a:solidFill>
              </a:rPr>
              <a:t>have</a:t>
            </a:r>
          </a:p>
          <a:p>
            <a:r>
              <a:rPr lang="en-US" dirty="0" smtClean="0">
                <a:solidFill>
                  <a:schemeClr val="tx1">
                    <a:lumMod val="95000"/>
                    <a:lumOff val="5000"/>
                  </a:schemeClr>
                </a:solidFill>
              </a:rPr>
              <a:t>Try </a:t>
            </a:r>
            <a:r>
              <a:rPr lang="en-US" i="1" dirty="0" smtClean="0">
                <a:solidFill>
                  <a:schemeClr val="tx1">
                    <a:lumMod val="95000"/>
                    <a:lumOff val="5000"/>
                  </a:schemeClr>
                </a:solidFill>
              </a:rPr>
              <a:t>proserve &lt;</a:t>
            </a:r>
            <a:r>
              <a:rPr lang="en-US" i="1" dirty="0" err="1" smtClean="0">
                <a:solidFill>
                  <a:schemeClr val="tx1">
                    <a:lumMod val="95000"/>
                    <a:lumOff val="5000"/>
                  </a:schemeClr>
                </a:solidFill>
              </a:rPr>
              <a:t>dbname</a:t>
            </a:r>
            <a:r>
              <a:rPr lang="en-US" i="1" dirty="0" smtClean="0">
                <a:solidFill>
                  <a:schemeClr val="tx1">
                    <a:lumMod val="95000"/>
                    <a:lumOff val="5000"/>
                  </a:schemeClr>
                </a:solidFill>
              </a:rPr>
              <a:t>&gt;</a:t>
            </a:r>
            <a:endParaRPr lang="en-US" dirty="0" smtClean="0">
              <a:solidFill>
                <a:schemeClr val="tx1">
                  <a:lumMod val="95000"/>
                  <a:lumOff val="5000"/>
                </a:schemeClr>
              </a:solidFill>
            </a:endParaRPr>
          </a:p>
          <a:p>
            <a:r>
              <a:rPr lang="en-US" dirty="0" smtClean="0">
                <a:solidFill>
                  <a:schemeClr val="tx1">
                    <a:lumMod val="95000"/>
                    <a:lumOff val="5000"/>
                  </a:schemeClr>
                </a:solidFill>
              </a:rPr>
              <a:t>If </a:t>
            </a:r>
            <a:r>
              <a:rPr lang="en-US" i="1" dirty="0" smtClean="0">
                <a:solidFill>
                  <a:schemeClr val="tx1">
                    <a:lumMod val="95000"/>
                    <a:lumOff val="5000"/>
                  </a:schemeClr>
                </a:solidFill>
              </a:rPr>
              <a:t>proserve</a:t>
            </a:r>
            <a:r>
              <a:rPr lang="en-US" dirty="0" smtClean="0">
                <a:solidFill>
                  <a:schemeClr val="tx1">
                    <a:lumMod val="95000"/>
                    <a:lumOff val="5000"/>
                  </a:schemeClr>
                </a:solidFill>
              </a:rPr>
              <a:t> fails, try </a:t>
            </a:r>
            <a:r>
              <a:rPr lang="en-US" i="1" dirty="0" smtClean="0">
                <a:solidFill>
                  <a:schemeClr val="tx1">
                    <a:lumMod val="95000"/>
                    <a:lumOff val="5000"/>
                  </a:schemeClr>
                </a:solidFill>
              </a:rPr>
              <a:t>_</a:t>
            </a:r>
            <a:r>
              <a:rPr lang="en-US" i="1" dirty="0" err="1" smtClean="0">
                <a:solidFill>
                  <a:schemeClr val="tx1">
                    <a:lumMod val="95000"/>
                    <a:lumOff val="5000"/>
                  </a:schemeClr>
                </a:solidFill>
              </a:rPr>
              <a:t>mprosrv</a:t>
            </a:r>
            <a:r>
              <a:rPr lang="en-US" i="1" dirty="0" smtClean="0">
                <a:solidFill>
                  <a:schemeClr val="tx1">
                    <a:lumMod val="95000"/>
                    <a:lumOff val="5000"/>
                  </a:schemeClr>
                </a:solidFill>
              </a:rPr>
              <a:t> &lt;</a:t>
            </a:r>
            <a:r>
              <a:rPr lang="en-US" i="1" dirty="0" err="1" smtClean="0">
                <a:solidFill>
                  <a:schemeClr val="tx1">
                    <a:lumMod val="95000"/>
                    <a:lumOff val="5000"/>
                  </a:schemeClr>
                </a:solidFill>
              </a:rPr>
              <a:t>dbname</a:t>
            </a:r>
            <a:r>
              <a:rPr lang="en-US" i="1" dirty="0" smtClean="0">
                <a:solidFill>
                  <a:schemeClr val="tx1">
                    <a:lumMod val="95000"/>
                    <a:lumOff val="5000"/>
                  </a:schemeClr>
                </a:solidFill>
              </a:rPr>
              <a:t>&gt;</a:t>
            </a:r>
            <a:endParaRPr lang="en-US" i="1"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2635492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Restart Impossible - Time to Restore</a:t>
            </a:r>
            <a:endParaRPr lang="en-US" dirty="0"/>
          </a:p>
        </p:txBody>
      </p:sp>
      <p:sp>
        <p:nvSpPr>
          <p:cNvPr id="3" name="Content Placeholder 2"/>
          <p:cNvSpPr>
            <a:spLocks noGrp="1"/>
          </p:cNvSpPr>
          <p:nvPr>
            <p:ph idx="1"/>
          </p:nvPr>
        </p:nvSpPr>
        <p:spPr/>
        <p:txBody>
          <a:bodyPr/>
          <a:lstStyle/>
          <a:p>
            <a:r>
              <a:rPr lang="en-US" dirty="0" smtClean="0"/>
              <a:t>Can’t start or access the DB</a:t>
            </a:r>
          </a:p>
          <a:p>
            <a:r>
              <a:rPr lang="en-US" dirty="0" smtClean="0"/>
              <a:t>Restore from backup</a:t>
            </a:r>
          </a:p>
          <a:p>
            <a:r>
              <a:rPr lang="en-US" dirty="0" smtClean="0"/>
              <a:t>Apply AI Files</a:t>
            </a:r>
          </a:p>
          <a:p>
            <a:r>
              <a:rPr lang="en-US" dirty="0" smtClean="0"/>
              <a:t>Backup the restored DB</a:t>
            </a:r>
          </a:p>
          <a:p>
            <a:r>
              <a:rPr lang="en-US" dirty="0" smtClean="0"/>
              <a:t>Re-enable AI</a:t>
            </a:r>
          </a:p>
          <a:p>
            <a:r>
              <a:rPr lang="en-US" dirty="0" smtClean="0"/>
              <a:t>Sounds simple right?</a:t>
            </a:r>
          </a:p>
          <a:p>
            <a:endParaRPr lang="en-US" dirty="0"/>
          </a:p>
        </p:txBody>
      </p:sp>
    </p:spTree>
    <p:extLst>
      <p:ext uri="{BB962C8B-B14F-4D97-AF65-F5344CB8AC3E}">
        <p14:creationId xmlns:p14="http://schemas.microsoft.com/office/powerpoint/2010/main" val="2204598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a:t>
            </a:r>
            <a:endParaRPr lang="en-US" dirty="0"/>
          </a:p>
        </p:txBody>
      </p:sp>
      <p:sp>
        <p:nvSpPr>
          <p:cNvPr id="3" name="Content Placeholder 2"/>
          <p:cNvSpPr>
            <a:spLocks noGrp="1"/>
          </p:cNvSpPr>
          <p:nvPr>
            <p:ph idx="1"/>
          </p:nvPr>
        </p:nvSpPr>
        <p:spPr/>
        <p:txBody>
          <a:bodyPr/>
          <a:lstStyle/>
          <a:p>
            <a:r>
              <a:rPr lang="en-US" dirty="0" err="1" smtClean="0"/>
              <a:t>Bzzzzt</a:t>
            </a:r>
            <a:r>
              <a:rPr lang="en-US" dirty="0" smtClean="0"/>
              <a:t>!</a:t>
            </a:r>
          </a:p>
          <a:p>
            <a:r>
              <a:rPr lang="en-US" dirty="0" smtClean="0"/>
              <a:t>Simple Recovery not Possible!</a:t>
            </a:r>
          </a:p>
          <a:p>
            <a:r>
              <a:rPr lang="en-US" dirty="0" smtClean="0"/>
              <a:t>Debugging the recovery process is beyond the scope of this session</a:t>
            </a:r>
          </a:p>
          <a:p>
            <a:r>
              <a:rPr lang="en-US" dirty="0" smtClean="0"/>
              <a:t>So now are options are:</a:t>
            </a:r>
          </a:p>
          <a:p>
            <a:pPr lvl="1"/>
            <a:r>
              <a:rPr lang="en-US" dirty="0" smtClean="0"/>
              <a:t>Repair the DB</a:t>
            </a:r>
          </a:p>
          <a:p>
            <a:pPr lvl="1"/>
            <a:r>
              <a:rPr lang="en-US" dirty="0" smtClean="0"/>
              <a:t>Salvage whatever data we can</a:t>
            </a:r>
            <a:endParaRPr lang="en-US" dirty="0"/>
          </a:p>
        </p:txBody>
      </p:sp>
    </p:spTree>
    <p:extLst>
      <p:ext uri="{BB962C8B-B14F-4D97-AF65-F5344CB8AC3E}">
        <p14:creationId xmlns:p14="http://schemas.microsoft.com/office/powerpoint/2010/main" val="400037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AI Extents – Option 1</a:t>
            </a:r>
            <a:endParaRPr lang="en-US" dirty="0"/>
          </a:p>
        </p:txBody>
      </p:sp>
      <p:sp>
        <p:nvSpPr>
          <p:cNvPr id="3" name="Content Placeholder 2"/>
          <p:cNvSpPr>
            <a:spLocks noGrp="1"/>
          </p:cNvSpPr>
          <p:nvPr>
            <p:ph idx="1"/>
          </p:nvPr>
        </p:nvSpPr>
        <p:spPr/>
        <p:txBody>
          <a:bodyPr>
            <a:normAutofit/>
          </a:bodyPr>
          <a:lstStyle/>
          <a:p>
            <a:r>
              <a:rPr lang="en-US" dirty="0" smtClean="0"/>
              <a:t>Disable </a:t>
            </a:r>
            <a:r>
              <a:rPr lang="en-US" dirty="0"/>
              <a:t>After Imaging with </a:t>
            </a:r>
            <a:r>
              <a:rPr lang="en-US" i="1" dirty="0" err="1"/>
              <a:t>rfutil</a:t>
            </a:r>
            <a:r>
              <a:rPr lang="en-US" i="1" dirty="0"/>
              <a:t> </a:t>
            </a:r>
            <a:r>
              <a:rPr lang="en-US" i="1" dirty="0" err="1"/>
              <a:t>aimage</a:t>
            </a:r>
            <a:r>
              <a:rPr lang="en-US" i="1" dirty="0"/>
              <a:t> </a:t>
            </a:r>
            <a:r>
              <a:rPr lang="en-US" i="1" dirty="0" smtClean="0"/>
              <a:t>end</a:t>
            </a:r>
            <a:endParaRPr lang="en-US" i="1" dirty="0"/>
          </a:p>
          <a:p>
            <a:r>
              <a:rPr lang="en-US" dirty="0" smtClean="0"/>
              <a:t>Fix </a:t>
            </a:r>
            <a:r>
              <a:rPr lang="en-US" dirty="0"/>
              <a:t>the problem that caused the loss of the AI file(s</a:t>
            </a:r>
            <a:r>
              <a:rPr lang="en-US" dirty="0" smtClean="0"/>
              <a:t>)</a:t>
            </a:r>
            <a:endParaRPr lang="en-US" dirty="0"/>
          </a:p>
          <a:p>
            <a:r>
              <a:rPr lang="en-US" dirty="0" smtClean="0"/>
              <a:t>Backup </a:t>
            </a:r>
            <a:r>
              <a:rPr lang="en-US" dirty="0"/>
              <a:t>the </a:t>
            </a:r>
            <a:r>
              <a:rPr lang="en-US" dirty="0" smtClean="0"/>
              <a:t>database</a:t>
            </a:r>
            <a:endParaRPr lang="en-US" dirty="0"/>
          </a:p>
          <a:p>
            <a:r>
              <a:rPr lang="en-US" dirty="0" smtClean="0"/>
              <a:t>Re-enable </a:t>
            </a:r>
            <a:r>
              <a:rPr lang="en-US" dirty="0"/>
              <a:t>After </a:t>
            </a:r>
            <a:r>
              <a:rPr lang="en-US" dirty="0" smtClean="0"/>
              <a:t>Imaging</a:t>
            </a:r>
            <a:endParaRPr lang="en-US" i="1" dirty="0"/>
          </a:p>
          <a:p>
            <a:endParaRPr lang="en-US" dirty="0"/>
          </a:p>
        </p:txBody>
      </p:sp>
    </p:spTree>
    <p:extLst>
      <p:ext uri="{BB962C8B-B14F-4D97-AF65-F5344CB8AC3E}">
        <p14:creationId xmlns:p14="http://schemas.microsoft.com/office/powerpoint/2010/main" val="30979168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Loss of AI </a:t>
            </a:r>
            <a:r>
              <a:rPr lang="en-US" dirty="0" smtClean="0"/>
              <a:t>Extents – Option 2</a:t>
            </a:r>
            <a:endParaRPr lang="en-US" dirty="0"/>
          </a:p>
        </p:txBody>
      </p:sp>
      <p:sp>
        <p:nvSpPr>
          <p:cNvPr id="3" name="Content Placeholder 2"/>
          <p:cNvSpPr>
            <a:spLocks noGrp="1"/>
          </p:cNvSpPr>
          <p:nvPr>
            <p:ph idx="1"/>
          </p:nvPr>
        </p:nvSpPr>
        <p:spPr>
          <a:xfrm>
            <a:off x="228600" y="1600205"/>
            <a:ext cx="11734800" cy="4952995"/>
          </a:xfrm>
        </p:spPr>
        <p:txBody>
          <a:bodyPr>
            <a:normAutofit fontScale="92500"/>
          </a:bodyPr>
          <a:lstStyle/>
          <a:p>
            <a:r>
              <a:rPr lang="en-US" dirty="0" smtClean="0"/>
              <a:t>Disable </a:t>
            </a:r>
            <a:r>
              <a:rPr lang="en-US" dirty="0"/>
              <a:t>After Imaging with </a:t>
            </a:r>
            <a:r>
              <a:rPr lang="en-US" i="1" dirty="0" err="1"/>
              <a:t>rfutil</a:t>
            </a:r>
            <a:r>
              <a:rPr lang="en-US" i="1" dirty="0"/>
              <a:t> </a:t>
            </a:r>
            <a:r>
              <a:rPr lang="en-US" i="1" dirty="0" err="1"/>
              <a:t>aimage</a:t>
            </a:r>
            <a:r>
              <a:rPr lang="en-US" i="1" dirty="0"/>
              <a:t> end</a:t>
            </a:r>
            <a:r>
              <a:rPr lang="en-US" dirty="0"/>
              <a:t>.  You may get an error </a:t>
            </a:r>
            <a:r>
              <a:rPr lang="en-US" dirty="0" smtClean="0"/>
              <a:t>regarding </a:t>
            </a:r>
            <a:r>
              <a:rPr lang="en-US" dirty="0"/>
              <a:t>the missing AI Extent but typically AI is still </a:t>
            </a:r>
            <a:r>
              <a:rPr lang="en-US" dirty="0" smtClean="0"/>
              <a:t>disabled</a:t>
            </a:r>
            <a:endParaRPr lang="en-US" dirty="0"/>
          </a:p>
          <a:p>
            <a:r>
              <a:rPr lang="en-US" dirty="0" smtClean="0"/>
              <a:t>Truncate </a:t>
            </a:r>
            <a:r>
              <a:rPr lang="en-US" dirty="0"/>
              <a:t>the BI file with </a:t>
            </a:r>
            <a:r>
              <a:rPr lang="en-US" i="1" dirty="0" err="1"/>
              <a:t>proutil</a:t>
            </a:r>
            <a:r>
              <a:rPr lang="en-US" i="1" dirty="0"/>
              <a:t> truncate bi</a:t>
            </a:r>
            <a:r>
              <a:rPr lang="en-US" dirty="0"/>
              <a:t>.  You may get an error </a:t>
            </a:r>
            <a:r>
              <a:rPr lang="en-US" dirty="0" smtClean="0"/>
              <a:t>regarding </a:t>
            </a:r>
            <a:r>
              <a:rPr lang="en-US" dirty="0"/>
              <a:t>the missing AI Extent but typically the BI file is still </a:t>
            </a:r>
            <a:r>
              <a:rPr lang="en-US" dirty="0" smtClean="0"/>
              <a:t>truncated</a:t>
            </a:r>
            <a:endParaRPr lang="en-US" dirty="0"/>
          </a:p>
          <a:p>
            <a:r>
              <a:rPr lang="en-US" dirty="0" smtClean="0"/>
              <a:t>Remove </a:t>
            </a:r>
            <a:r>
              <a:rPr lang="en-US" u="sng" dirty="0"/>
              <a:t>all</a:t>
            </a:r>
            <a:r>
              <a:rPr lang="en-US" dirty="0"/>
              <a:t> AI Extents with </a:t>
            </a:r>
            <a:r>
              <a:rPr lang="en-US" i="1" dirty="0" err="1"/>
              <a:t>prostrct</a:t>
            </a:r>
            <a:r>
              <a:rPr lang="en-US" i="1" dirty="0"/>
              <a:t> remove</a:t>
            </a:r>
            <a:r>
              <a:rPr lang="en-US" dirty="0"/>
              <a:t>.  If that doesn't work, use an operating system </a:t>
            </a:r>
            <a:r>
              <a:rPr lang="en-US" dirty="0" smtClean="0"/>
              <a:t>command</a:t>
            </a:r>
            <a:endParaRPr lang="en-US" dirty="0"/>
          </a:p>
          <a:p>
            <a:r>
              <a:rPr lang="en-US" dirty="0" smtClean="0"/>
              <a:t>Recreate </a:t>
            </a:r>
            <a:r>
              <a:rPr lang="en-US" dirty="0"/>
              <a:t>the original AI Extents with </a:t>
            </a:r>
            <a:r>
              <a:rPr lang="en-US" i="1" dirty="0" err="1"/>
              <a:t>prostrct</a:t>
            </a:r>
            <a:r>
              <a:rPr lang="en-US" i="1" dirty="0"/>
              <a:t> </a:t>
            </a:r>
            <a:r>
              <a:rPr lang="en-US" i="1" dirty="0" smtClean="0"/>
              <a:t>add</a:t>
            </a:r>
            <a:endParaRPr lang="en-US" dirty="0"/>
          </a:p>
          <a:p>
            <a:r>
              <a:rPr lang="en-US" dirty="0" smtClean="0"/>
              <a:t>Backup </a:t>
            </a:r>
            <a:r>
              <a:rPr lang="en-US" dirty="0"/>
              <a:t>the </a:t>
            </a:r>
            <a:r>
              <a:rPr lang="en-US" dirty="0" smtClean="0"/>
              <a:t>database</a:t>
            </a:r>
            <a:endParaRPr lang="en-US" dirty="0"/>
          </a:p>
          <a:p>
            <a:r>
              <a:rPr lang="en-US" dirty="0" smtClean="0"/>
              <a:t>Re-enable </a:t>
            </a:r>
            <a:r>
              <a:rPr lang="en-US" dirty="0"/>
              <a:t>After </a:t>
            </a:r>
            <a:r>
              <a:rPr lang="en-US" dirty="0" smtClean="0"/>
              <a:t>Imaging</a:t>
            </a:r>
            <a:endParaRPr lang="en-US" dirty="0"/>
          </a:p>
          <a:p>
            <a:endParaRPr lang="en-US" dirty="0"/>
          </a:p>
        </p:txBody>
      </p:sp>
    </p:spTree>
    <p:extLst>
      <p:ext uri="{BB962C8B-B14F-4D97-AF65-F5344CB8AC3E}">
        <p14:creationId xmlns:p14="http://schemas.microsoft.com/office/powerpoint/2010/main" val="13258202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BI File</a:t>
            </a:r>
            <a:endParaRPr lang="en-US" dirty="0"/>
          </a:p>
        </p:txBody>
      </p:sp>
      <p:sp>
        <p:nvSpPr>
          <p:cNvPr id="3" name="Content Placeholder 2"/>
          <p:cNvSpPr>
            <a:spLocks noGrp="1"/>
          </p:cNvSpPr>
          <p:nvPr>
            <p:ph idx="1"/>
          </p:nvPr>
        </p:nvSpPr>
        <p:spPr/>
        <p:txBody>
          <a:bodyPr/>
          <a:lstStyle/>
          <a:p>
            <a:r>
              <a:rPr lang="en-US" dirty="0" smtClean="0"/>
              <a:t>Remove all the BI extents (if any) with an OS command</a:t>
            </a:r>
          </a:p>
          <a:p>
            <a:r>
              <a:rPr lang="en-US" dirty="0" smtClean="0"/>
              <a:t>Re-create the extents with </a:t>
            </a:r>
            <a:r>
              <a:rPr lang="en-US" i="1" dirty="0" err="1" smtClean="0"/>
              <a:t>prostrct</a:t>
            </a:r>
            <a:r>
              <a:rPr lang="en-US" i="1" dirty="0" smtClean="0"/>
              <a:t> unlock &lt;</a:t>
            </a:r>
            <a:r>
              <a:rPr lang="en-US" i="1" dirty="0" err="1" smtClean="0"/>
              <a:t>db</a:t>
            </a:r>
            <a:r>
              <a:rPr lang="en-US" i="1" dirty="0" smtClean="0"/>
              <a:t>&gt; -extents</a:t>
            </a:r>
            <a:endParaRPr lang="en-US" dirty="0" smtClean="0"/>
          </a:p>
          <a:p>
            <a:r>
              <a:rPr lang="en-US" dirty="0" smtClean="0"/>
              <a:t>Force access with </a:t>
            </a:r>
            <a:r>
              <a:rPr lang="en-US" i="1" dirty="0" err="1" smtClean="0"/>
              <a:t>proutil</a:t>
            </a:r>
            <a:r>
              <a:rPr lang="en-US" i="1" dirty="0" smtClean="0"/>
              <a:t> &lt;</a:t>
            </a:r>
            <a:r>
              <a:rPr lang="en-US" i="1" dirty="0" err="1" smtClean="0"/>
              <a:t>db</a:t>
            </a:r>
            <a:r>
              <a:rPr lang="en-US" i="1" dirty="0" smtClean="0"/>
              <a:t>&gt; -C truncate –F</a:t>
            </a:r>
            <a:endParaRPr lang="en-US" dirty="0" smtClean="0"/>
          </a:p>
          <a:p>
            <a:r>
              <a:rPr lang="en-US" dirty="0" smtClean="0"/>
              <a:t>The DB Tainted Flag is set but access should be possible</a:t>
            </a:r>
          </a:p>
          <a:p>
            <a:r>
              <a:rPr lang="en-US" dirty="0" smtClean="0"/>
              <a:t>The extent of the damage is unknown unless the BUSY AI file at the time of the problem is available to scan with: </a:t>
            </a:r>
          </a:p>
          <a:p>
            <a:pPr marL="0" indent="0">
              <a:buNone/>
            </a:pPr>
            <a:r>
              <a:rPr lang="en-US" i="1" dirty="0"/>
              <a:t>	</a:t>
            </a:r>
            <a:r>
              <a:rPr lang="en-US" i="1" dirty="0" err="1" smtClean="0"/>
              <a:t>rfutil</a:t>
            </a:r>
            <a:r>
              <a:rPr lang="en-US" i="1" dirty="0" smtClean="0"/>
              <a:t> &lt;</a:t>
            </a:r>
            <a:r>
              <a:rPr lang="en-US" i="1" dirty="0" err="1" smtClean="0"/>
              <a:t>db</a:t>
            </a:r>
            <a:r>
              <a:rPr lang="en-US" i="1" dirty="0" smtClean="0"/>
              <a:t>&gt; -C </a:t>
            </a:r>
            <a:r>
              <a:rPr lang="en-US" i="1" dirty="0" err="1" smtClean="0"/>
              <a:t>aimage</a:t>
            </a:r>
            <a:r>
              <a:rPr lang="en-US" i="1" dirty="0" smtClean="0"/>
              <a:t> scan verbose –a &lt;extent-name&gt;</a:t>
            </a:r>
            <a:endParaRPr lang="en-US" dirty="0" smtClean="0"/>
          </a:p>
          <a:p>
            <a:pPr marL="0" indent="0">
              <a:buNone/>
            </a:pPr>
            <a:endParaRPr lang="en-US" dirty="0"/>
          </a:p>
        </p:txBody>
      </p:sp>
    </p:spTree>
    <p:extLst>
      <p:ext uri="{BB962C8B-B14F-4D97-AF65-F5344CB8AC3E}">
        <p14:creationId xmlns:p14="http://schemas.microsoft.com/office/powerpoint/2010/main" val="1283666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DB Extents</a:t>
            </a:r>
            <a:endParaRPr lang="en-US" dirty="0"/>
          </a:p>
        </p:txBody>
      </p:sp>
      <p:sp>
        <p:nvSpPr>
          <p:cNvPr id="3" name="Content Placeholder 2"/>
          <p:cNvSpPr>
            <a:spLocks noGrp="1"/>
          </p:cNvSpPr>
          <p:nvPr>
            <p:ph idx="1"/>
          </p:nvPr>
        </p:nvSpPr>
        <p:spPr/>
        <p:txBody>
          <a:bodyPr>
            <a:normAutofit/>
          </a:bodyPr>
          <a:lstStyle/>
          <a:p>
            <a:r>
              <a:rPr lang="en-US" dirty="0"/>
              <a:t>Control Area (.</a:t>
            </a:r>
            <a:r>
              <a:rPr lang="en-US" dirty="0" err="1"/>
              <a:t>db</a:t>
            </a:r>
            <a:r>
              <a:rPr lang="en-US" dirty="0"/>
              <a:t> file)</a:t>
            </a:r>
          </a:p>
          <a:p>
            <a:pPr lvl="1"/>
            <a:r>
              <a:rPr lang="en-US" dirty="0" err="1"/>
              <a:t>prostrct</a:t>
            </a:r>
            <a:r>
              <a:rPr lang="en-US" dirty="0"/>
              <a:t> </a:t>
            </a:r>
            <a:r>
              <a:rPr lang="en-US" dirty="0" err="1"/>
              <a:t>builddb</a:t>
            </a:r>
            <a:endParaRPr lang="en-US" dirty="0"/>
          </a:p>
          <a:p>
            <a:r>
              <a:rPr lang="en-US" dirty="0"/>
              <a:t>Schema Area (.d1)</a:t>
            </a:r>
          </a:p>
          <a:p>
            <a:pPr lvl="1"/>
            <a:r>
              <a:rPr lang="en-US" dirty="0"/>
              <a:t>Probably out of </a:t>
            </a:r>
            <a:r>
              <a:rPr lang="en-US" dirty="0" smtClean="0"/>
              <a:t>luck</a:t>
            </a:r>
          </a:p>
          <a:p>
            <a:r>
              <a:rPr lang="en-US" dirty="0" smtClean="0"/>
              <a:t>Empty Extent (i.e. above the High Water Mark)</a:t>
            </a:r>
          </a:p>
          <a:p>
            <a:pPr lvl="1"/>
            <a:r>
              <a:rPr lang="en-US" dirty="0" err="1" smtClean="0"/>
              <a:t>prostrct</a:t>
            </a:r>
            <a:r>
              <a:rPr lang="en-US" dirty="0" smtClean="0"/>
              <a:t> unlock –extents</a:t>
            </a:r>
          </a:p>
          <a:p>
            <a:r>
              <a:rPr lang="en-US" dirty="0" smtClean="0"/>
              <a:t>If you follow the Bascom method (single variable extent) recovery is more difficult than multiple fixed extents</a:t>
            </a:r>
          </a:p>
          <a:p>
            <a:endParaRPr lang="en-US" dirty="0"/>
          </a:p>
        </p:txBody>
      </p:sp>
    </p:spTree>
    <p:extLst>
      <p:ext uri="{BB962C8B-B14F-4D97-AF65-F5344CB8AC3E}">
        <p14:creationId xmlns:p14="http://schemas.microsoft.com/office/powerpoint/2010/main" val="40602075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DB Extents that contain Data</a:t>
            </a:r>
            <a:endParaRPr lang="en-US" dirty="0"/>
          </a:p>
        </p:txBody>
      </p:sp>
      <p:sp>
        <p:nvSpPr>
          <p:cNvPr id="3" name="Content Placeholder 2"/>
          <p:cNvSpPr>
            <a:spLocks noGrp="1"/>
          </p:cNvSpPr>
          <p:nvPr>
            <p:ph idx="1"/>
          </p:nvPr>
        </p:nvSpPr>
        <p:spPr>
          <a:xfrm>
            <a:off x="228600" y="1600205"/>
            <a:ext cx="11734800" cy="4800595"/>
          </a:xfrm>
        </p:spPr>
        <p:txBody>
          <a:bodyPr/>
          <a:lstStyle/>
          <a:p>
            <a:r>
              <a:rPr lang="en-US" dirty="0" smtClean="0"/>
              <a:t>Extent “Transplant”</a:t>
            </a:r>
          </a:p>
          <a:p>
            <a:r>
              <a:rPr lang="en-US" dirty="0" smtClean="0"/>
              <a:t>Restore an earlier backup into an identically sized structure</a:t>
            </a:r>
          </a:p>
          <a:p>
            <a:r>
              <a:rPr lang="en-US" dirty="0" smtClean="0"/>
              <a:t>Copy the missing/damaged extent(s) from the restored DB over the broken DB</a:t>
            </a:r>
          </a:p>
          <a:p>
            <a:r>
              <a:rPr lang="en-US" dirty="0" smtClean="0"/>
              <a:t>Use </a:t>
            </a:r>
            <a:r>
              <a:rPr lang="en-US" i="1" dirty="0" err="1" smtClean="0"/>
              <a:t>prostrct</a:t>
            </a:r>
            <a:r>
              <a:rPr lang="en-US" i="1" dirty="0" smtClean="0"/>
              <a:t> unlock</a:t>
            </a:r>
            <a:r>
              <a:rPr lang="en-US" dirty="0" smtClean="0"/>
              <a:t> to synchronize the extent timestamps</a:t>
            </a:r>
          </a:p>
          <a:p>
            <a:r>
              <a:rPr lang="en-US" dirty="0" smtClean="0"/>
              <a:t>Note: if the lost extent contained the Area High Water Mark and the Area was actively growing then recovery may not be possible</a:t>
            </a:r>
          </a:p>
          <a:p>
            <a:pPr lvl="1"/>
            <a:endParaRPr lang="en-US" dirty="0"/>
          </a:p>
        </p:txBody>
      </p:sp>
    </p:spTree>
    <p:extLst>
      <p:ext uri="{BB962C8B-B14F-4D97-AF65-F5344CB8AC3E}">
        <p14:creationId xmlns:p14="http://schemas.microsoft.com/office/powerpoint/2010/main" val="39842422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Limited Corruption – A small number of blocks</a:t>
            </a:r>
            <a:endParaRPr lang="en-US" dirty="0"/>
          </a:p>
        </p:txBody>
      </p:sp>
      <p:sp>
        <p:nvSpPr>
          <p:cNvPr id="3" name="Content Placeholder 2"/>
          <p:cNvSpPr>
            <a:spLocks noGrp="1"/>
          </p:cNvSpPr>
          <p:nvPr>
            <p:ph idx="1"/>
          </p:nvPr>
        </p:nvSpPr>
        <p:spPr/>
        <p:txBody>
          <a:bodyPr/>
          <a:lstStyle/>
          <a:p>
            <a:r>
              <a:rPr lang="en-US" dirty="0" smtClean="0"/>
              <a:t>Index Area</a:t>
            </a:r>
          </a:p>
          <a:p>
            <a:pPr lvl="1"/>
            <a:r>
              <a:rPr lang="en-US" dirty="0" err="1" smtClean="0"/>
              <a:t>proutil</a:t>
            </a:r>
            <a:r>
              <a:rPr lang="en-US" dirty="0" smtClean="0"/>
              <a:t> </a:t>
            </a:r>
            <a:r>
              <a:rPr lang="en-US" dirty="0" err="1" smtClean="0"/>
              <a:t>idxfix</a:t>
            </a:r>
            <a:endParaRPr lang="en-US" dirty="0" smtClean="0"/>
          </a:p>
          <a:p>
            <a:pPr lvl="1"/>
            <a:r>
              <a:rPr lang="en-US" dirty="0" smtClean="0"/>
              <a:t>Rebuild the indexes for that Area (</a:t>
            </a:r>
            <a:r>
              <a:rPr lang="en-US" dirty="0" err="1" smtClean="0"/>
              <a:t>proutil</a:t>
            </a:r>
            <a:r>
              <a:rPr lang="en-US" dirty="0" smtClean="0"/>
              <a:t> </a:t>
            </a:r>
            <a:r>
              <a:rPr lang="en-US" dirty="0" err="1" smtClean="0"/>
              <a:t>idxbuild</a:t>
            </a:r>
            <a:r>
              <a:rPr lang="en-US" dirty="0" smtClean="0"/>
              <a:t> area &lt;area-name&gt;)</a:t>
            </a:r>
          </a:p>
          <a:p>
            <a:pPr lvl="1"/>
            <a:r>
              <a:rPr lang="en-US" dirty="0" smtClean="0"/>
              <a:t>This is why keeping data &amp; indexes in separate Areas is important</a:t>
            </a:r>
          </a:p>
          <a:p>
            <a:pPr lvl="2"/>
            <a:endParaRPr lang="en-US" dirty="0"/>
          </a:p>
        </p:txBody>
      </p:sp>
    </p:spTree>
    <p:extLst>
      <p:ext uri="{BB962C8B-B14F-4D97-AF65-F5344CB8AC3E}">
        <p14:creationId xmlns:p14="http://schemas.microsoft.com/office/powerpoint/2010/main" val="264169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Limited Corruption – A small number of blocks</a:t>
            </a:r>
          </a:p>
        </p:txBody>
      </p:sp>
      <p:sp>
        <p:nvSpPr>
          <p:cNvPr id="3" name="Content Placeholder 2"/>
          <p:cNvSpPr>
            <a:spLocks noGrp="1"/>
          </p:cNvSpPr>
          <p:nvPr>
            <p:ph idx="1"/>
          </p:nvPr>
        </p:nvSpPr>
        <p:spPr>
          <a:xfrm>
            <a:off x="228600" y="1600205"/>
            <a:ext cx="11734800" cy="5181595"/>
          </a:xfrm>
        </p:spPr>
        <p:txBody>
          <a:bodyPr/>
          <a:lstStyle/>
          <a:p>
            <a:r>
              <a:rPr lang="en-US" dirty="0"/>
              <a:t>Data Area</a:t>
            </a:r>
          </a:p>
          <a:p>
            <a:pPr lvl="1"/>
            <a:r>
              <a:rPr lang="en-US" dirty="0" err="1"/>
              <a:t>Proutil</a:t>
            </a:r>
            <a:r>
              <a:rPr lang="en-US" dirty="0"/>
              <a:t> </a:t>
            </a:r>
            <a:r>
              <a:rPr lang="en-US" dirty="0" err="1" smtClean="0"/>
              <a:t>dbrpr</a:t>
            </a:r>
            <a:endParaRPr lang="en-US" dirty="0" smtClean="0"/>
          </a:p>
          <a:p>
            <a:pPr marL="457200" lvl="1" indent="0">
              <a:buNone/>
            </a:pPr>
            <a:endParaRPr lang="en-US" dirty="0"/>
          </a:p>
          <a:p>
            <a:endParaRPr lang="en-US" dirty="0">
              <a:solidFill>
                <a:srgbClr val="002060"/>
              </a:solidFill>
            </a:endParaRPr>
          </a:p>
        </p:txBody>
      </p:sp>
      <p:sp>
        <p:nvSpPr>
          <p:cNvPr id="4" name="TextBox 3"/>
          <p:cNvSpPr txBox="1"/>
          <p:nvPr/>
        </p:nvSpPr>
        <p:spPr>
          <a:xfrm>
            <a:off x="3048000" y="1923395"/>
            <a:ext cx="9067800" cy="4401205"/>
          </a:xfrm>
          <a:prstGeom prst="rect">
            <a:avLst/>
          </a:prstGeom>
          <a:noFill/>
          <a:ln>
            <a:solidFill>
              <a:schemeClr val="accent1"/>
            </a:solidFill>
          </a:ln>
        </p:spPr>
        <p:txBody>
          <a:bodyPr wrap="square" rtlCol="0">
            <a:spAutoFit/>
          </a:bodyPr>
          <a:lstStyle/>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		DATABASE </a:t>
            </a:r>
            <a:r>
              <a:rPr lang="en-US" sz="2000" dirty="0">
                <a:latin typeface="Courier New" panose="02070309020205020404" pitchFamily="49" charset="0"/>
                <a:cs typeface="Courier New" panose="02070309020205020404" pitchFamily="49" charset="0"/>
              </a:rPr>
              <a:t>SCAN MENU</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a:t>
            </a:r>
            <a:endParaRPr lang="en-US" sz="2000" dirty="0">
              <a:latin typeface="Courier New" panose="02070309020205020404" pitchFamily="49" charset="0"/>
              <a:cs typeface="Courier New" panose="02070309020205020404" pitchFamily="49" charset="0"/>
            </a:endParaRPr>
          </a:p>
          <a:p>
            <a:endParaRPr lang="en-US" sz="2000" dirty="0">
              <a:latin typeface="Courier New" panose="02070309020205020404" pitchFamily="49" charset="0"/>
              <a:cs typeface="Courier New" panose="02070309020205020404" pitchFamily="49" charset="0"/>
            </a:endParaRPr>
          </a:p>
          <a:p>
            <a:r>
              <a:rPr lang="en-US" sz="2000" dirty="0">
                <a:latin typeface="Courier New" panose="02070309020205020404" pitchFamily="49" charset="0"/>
                <a:cs typeface="Courier New" panose="02070309020205020404" pitchFamily="49" charset="0"/>
              </a:rPr>
              <a:t>            </a:t>
            </a:r>
            <a:r>
              <a:rPr lang="en-US" sz="2000" b="1" dirty="0" smtClean="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 Report Bad Blocks</a:t>
            </a:r>
          </a:p>
          <a:p>
            <a:r>
              <a:rPr lang="en-US" sz="2000" dirty="0">
                <a:latin typeface="Courier New" panose="02070309020205020404" pitchFamily="49" charset="0"/>
                <a:cs typeface="Courier New" panose="02070309020205020404" pitchFamily="49" charset="0"/>
              </a:rPr>
              <a:t>            </a:t>
            </a:r>
            <a:r>
              <a:rPr lang="en-US" sz="2000" b="1" dirty="0" smtClean="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 Fix Bad Blocks</a:t>
            </a:r>
          </a:p>
          <a:p>
            <a:r>
              <a:rPr lang="en-US" sz="2000" dirty="0">
                <a:latin typeface="Courier New" panose="02070309020205020404" pitchFamily="49" charset="0"/>
                <a:cs typeface="Courier New" panose="02070309020205020404" pitchFamily="49" charset="0"/>
              </a:rPr>
              <a:t>            </a:t>
            </a:r>
            <a:r>
              <a:rPr lang="en-US" sz="2000" b="1" dirty="0" smtClean="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 Report Bad Records</a:t>
            </a:r>
          </a:p>
          <a:p>
            <a:r>
              <a:rPr lang="en-US" sz="2000" dirty="0">
                <a:latin typeface="Courier New" panose="02070309020205020404" pitchFamily="49" charset="0"/>
                <a:cs typeface="Courier New" panose="02070309020205020404" pitchFamily="49" charset="0"/>
              </a:rPr>
              <a:t>            </a:t>
            </a:r>
            <a:r>
              <a:rPr lang="en-US" sz="2000" b="1" dirty="0" smtClean="0">
                <a:latin typeface="Courier New" panose="02070309020205020404" pitchFamily="49" charset="0"/>
                <a:cs typeface="Courier New" panose="02070309020205020404" pitchFamily="49" charset="0"/>
              </a:rPr>
              <a:t>5</a:t>
            </a:r>
            <a:r>
              <a:rPr lang="en-US" sz="2000" b="1" dirty="0">
                <a:latin typeface="Courier New" panose="02070309020205020404" pitchFamily="49" charset="0"/>
                <a:cs typeface="Courier New" panose="02070309020205020404" pitchFamily="49" charset="0"/>
              </a:rPr>
              <a:t>. Delete Bad Records</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6</a:t>
            </a:r>
            <a:r>
              <a:rPr lang="en-US" sz="2000" dirty="0">
                <a:latin typeface="Courier New" panose="02070309020205020404" pitchFamily="49" charset="0"/>
                <a:cs typeface="Courier New" panose="02070309020205020404" pitchFamily="49" charset="0"/>
              </a:rPr>
              <a:t>. Dump Records to RM File</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7</a:t>
            </a:r>
            <a:r>
              <a:rPr lang="en-US" sz="2000" dirty="0">
                <a:latin typeface="Courier New" panose="02070309020205020404" pitchFamily="49" charset="0"/>
                <a:cs typeface="Courier New" panose="02070309020205020404" pitchFamily="49" charset="0"/>
              </a:rPr>
              <a:t>. Rebuild Free Chain</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8</a:t>
            </a:r>
            <a:r>
              <a:rPr lang="en-US" sz="2000" dirty="0">
                <a:latin typeface="Courier New" panose="02070309020205020404" pitchFamily="49" charset="0"/>
                <a:cs typeface="Courier New" panose="02070309020205020404" pitchFamily="49" charset="0"/>
              </a:rPr>
              <a:t>. Rebuild RM Chain</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9</a:t>
            </a:r>
            <a:r>
              <a:rPr lang="en-US" sz="2000" dirty="0">
                <a:latin typeface="Courier New" panose="02070309020205020404" pitchFamily="49" charset="0"/>
                <a:cs typeface="Courier New" panose="02070309020205020404" pitchFamily="49" charset="0"/>
              </a:rPr>
              <a:t>. Rebuild Index Delete Chain</a:t>
            </a:r>
          </a:p>
          <a:p>
            <a:r>
              <a:rPr lang="en-US" sz="2000" dirty="0">
                <a:latin typeface="Courier New" panose="02070309020205020404" pitchFamily="49" charset="0"/>
                <a:cs typeface="Courier New" panose="02070309020205020404" pitchFamily="49" charset="0"/>
              </a:rPr>
              <a:t>           </a:t>
            </a:r>
            <a:r>
              <a:rPr lang="en-US" sz="2000" b="1" dirty="0" smtClean="0">
                <a:latin typeface="Courier New" panose="02070309020205020404" pitchFamily="49" charset="0"/>
                <a:cs typeface="Courier New" panose="02070309020205020404" pitchFamily="49" charset="0"/>
              </a:rPr>
              <a:t>10</a:t>
            </a:r>
            <a:r>
              <a:rPr lang="en-US" sz="2000" b="1" dirty="0">
                <a:latin typeface="Courier New" panose="02070309020205020404" pitchFamily="49" charset="0"/>
                <a:cs typeface="Courier New" panose="02070309020205020404" pitchFamily="49" charset="0"/>
              </a:rPr>
              <a:t>. Change Current Working Area</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11</a:t>
            </a:r>
            <a:r>
              <a:rPr lang="en-US" sz="2000" dirty="0">
                <a:latin typeface="Courier New" panose="02070309020205020404" pitchFamily="49" charset="0"/>
                <a:cs typeface="Courier New" panose="02070309020205020404" pitchFamily="49" charset="0"/>
              </a:rPr>
              <a:t>. Fix Cluster Chains in Type II Area</a:t>
            </a:r>
          </a:p>
          <a:p>
            <a:r>
              <a:rPr lang="en-US" sz="2000" dirty="0">
                <a:latin typeface="Courier New" panose="02070309020205020404" pitchFamily="49" charset="0"/>
                <a:cs typeface="Courier New" panose="02070309020205020404" pitchFamily="49" charset="0"/>
              </a:rPr>
              <a:t>           </a:t>
            </a:r>
            <a:r>
              <a:rPr lang="en-US" sz="2000" dirty="0" smtClean="0">
                <a:latin typeface="Courier New" panose="02070309020205020404" pitchFamily="49" charset="0"/>
                <a:cs typeface="Courier New" panose="02070309020205020404" pitchFamily="49" charset="0"/>
              </a:rPr>
              <a:t> </a:t>
            </a:r>
            <a:r>
              <a:rPr lang="en-US" sz="2000" dirty="0">
                <a:latin typeface="Courier New" panose="02070309020205020404" pitchFamily="49" charset="0"/>
                <a:cs typeface="Courier New" panose="02070309020205020404" pitchFamily="49" charset="0"/>
              </a:rPr>
              <a:t>A. Apply scan to all areas</a:t>
            </a:r>
          </a:p>
        </p:txBody>
      </p:sp>
    </p:spTree>
    <p:extLst>
      <p:ext uri="{BB962C8B-B14F-4D97-AF65-F5344CB8AC3E}">
        <p14:creationId xmlns:p14="http://schemas.microsoft.com/office/powerpoint/2010/main" val="26343052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Limited Corruption - Block Surgery</a:t>
            </a:r>
            <a:endParaRPr lang="en-US" dirty="0"/>
          </a:p>
        </p:txBody>
      </p:sp>
      <p:sp>
        <p:nvSpPr>
          <p:cNvPr id="3" name="Content Placeholder 2"/>
          <p:cNvSpPr>
            <a:spLocks noGrp="1"/>
          </p:cNvSpPr>
          <p:nvPr>
            <p:ph idx="1"/>
          </p:nvPr>
        </p:nvSpPr>
        <p:spPr>
          <a:xfrm>
            <a:off x="228600" y="1600205"/>
            <a:ext cx="11734800" cy="4724395"/>
          </a:xfrm>
        </p:spPr>
        <p:txBody>
          <a:bodyPr>
            <a:normAutofit/>
          </a:bodyPr>
          <a:lstStyle/>
          <a:p>
            <a:r>
              <a:rPr lang="en-US" dirty="0" smtClean="0"/>
              <a:t>Dump Block with </a:t>
            </a:r>
            <a:r>
              <a:rPr lang="en-US" i="1" dirty="0" err="1" smtClean="0"/>
              <a:t>proutil</a:t>
            </a:r>
            <a:r>
              <a:rPr lang="en-US" i="1" dirty="0" smtClean="0"/>
              <a:t> </a:t>
            </a:r>
            <a:r>
              <a:rPr lang="en-US" i="1" dirty="0" err="1" smtClean="0"/>
              <a:t>dbrpr</a:t>
            </a:r>
            <a:r>
              <a:rPr lang="en-US" i="1" dirty="0" smtClean="0"/>
              <a:t>  &gt; </a:t>
            </a:r>
            <a:r>
              <a:rPr lang="en-US" dirty="0" smtClean="0"/>
              <a:t>4</a:t>
            </a:r>
            <a:r>
              <a:rPr lang="en-US" dirty="0"/>
              <a:t>. Dump Block</a:t>
            </a:r>
            <a:endParaRPr lang="en-US" dirty="0" smtClean="0"/>
          </a:p>
          <a:p>
            <a:r>
              <a:rPr lang="en-US" dirty="0" smtClean="0"/>
              <a:t>Make a backup copy of the dumped block (.</a:t>
            </a:r>
            <a:r>
              <a:rPr lang="en-US" dirty="0" err="1" smtClean="0"/>
              <a:t>dmp</a:t>
            </a:r>
            <a:r>
              <a:rPr lang="en-US" dirty="0" smtClean="0"/>
              <a:t> text file)</a:t>
            </a:r>
          </a:p>
          <a:p>
            <a:r>
              <a:rPr lang="en-US" dirty="0" smtClean="0"/>
              <a:t>Edit the Block </a:t>
            </a:r>
          </a:p>
          <a:p>
            <a:r>
              <a:rPr lang="en-US" dirty="0" smtClean="0"/>
              <a:t>Load the edited Block with </a:t>
            </a:r>
            <a:r>
              <a:rPr lang="en-US" i="1" dirty="0" err="1" smtClean="0"/>
              <a:t>proutil</a:t>
            </a:r>
            <a:r>
              <a:rPr lang="en-US" i="1" dirty="0" smtClean="0"/>
              <a:t> </a:t>
            </a:r>
            <a:r>
              <a:rPr lang="en-US" i="1" dirty="0" err="1" smtClean="0"/>
              <a:t>dbrpr</a:t>
            </a:r>
            <a:r>
              <a:rPr lang="en-US" i="1" dirty="0" smtClean="0"/>
              <a:t> &gt; </a:t>
            </a:r>
            <a:r>
              <a:rPr lang="en-US" dirty="0" smtClean="0"/>
              <a:t>5</a:t>
            </a:r>
            <a:r>
              <a:rPr lang="en-US" dirty="0"/>
              <a:t>. Load </a:t>
            </a:r>
            <a:r>
              <a:rPr lang="en-US" dirty="0" smtClean="0"/>
              <a:t>Block</a:t>
            </a:r>
          </a:p>
          <a:p>
            <a:r>
              <a:rPr lang="en-US" dirty="0" smtClean="0"/>
              <a:t>You will need to know the DBKEY (i.e. address) of the Block</a:t>
            </a:r>
          </a:p>
          <a:p>
            <a:r>
              <a:rPr lang="en-US" dirty="0" smtClean="0"/>
              <a:t>Also the location of the data to be edited within the block</a:t>
            </a:r>
          </a:p>
          <a:p>
            <a:r>
              <a:rPr lang="en-US" dirty="0" smtClean="0"/>
              <a:t>A similar repair might be done by performing a “Block Transplant” from a healthy database</a:t>
            </a:r>
          </a:p>
        </p:txBody>
      </p:sp>
    </p:spTree>
    <p:extLst>
      <p:ext uri="{BB962C8B-B14F-4D97-AF65-F5344CB8AC3E}">
        <p14:creationId xmlns:p14="http://schemas.microsoft.com/office/powerpoint/2010/main" val="1718347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Limited Corruption - Block </a:t>
            </a:r>
            <a:r>
              <a:rPr lang="en-US" dirty="0" smtClean="0"/>
              <a:t>Surgery – Example</a:t>
            </a:r>
            <a:endParaRPr lang="en-US" dirty="0"/>
          </a:p>
        </p:txBody>
      </p:sp>
      <p:sp>
        <p:nvSpPr>
          <p:cNvPr id="3" name="Content Placeholder 2"/>
          <p:cNvSpPr>
            <a:spLocks noGrp="1"/>
          </p:cNvSpPr>
          <p:nvPr>
            <p:ph idx="1"/>
          </p:nvPr>
        </p:nvSpPr>
        <p:spPr/>
        <p:txBody>
          <a:bodyPr/>
          <a:lstStyle/>
          <a:p>
            <a:r>
              <a:rPr lang="en-US" dirty="0" smtClean="0"/>
              <a:t>BI Cluster size accidentally set to a larger than expected value</a:t>
            </a:r>
          </a:p>
          <a:p>
            <a:r>
              <a:rPr lang="en-US" dirty="0" smtClean="0"/>
              <a:t>The BI </a:t>
            </a:r>
            <a:r>
              <a:rPr lang="en-US" dirty="0"/>
              <a:t>Truncation </a:t>
            </a:r>
            <a:r>
              <a:rPr lang="en-US" dirty="0" smtClean="0"/>
              <a:t>(i.e. crash recovery) ran out of space and there was not </a:t>
            </a:r>
            <a:r>
              <a:rPr lang="en-US" dirty="0"/>
              <a:t>enough space to run again</a:t>
            </a:r>
          </a:p>
          <a:p>
            <a:r>
              <a:rPr lang="en-US" dirty="0" smtClean="0"/>
              <a:t>Edited DB Master </a:t>
            </a:r>
            <a:r>
              <a:rPr lang="en-US" dirty="0"/>
              <a:t>Block </a:t>
            </a:r>
            <a:r>
              <a:rPr lang="en-US" dirty="0" smtClean="0"/>
              <a:t> </a:t>
            </a:r>
          </a:p>
          <a:p>
            <a:pPr lvl="1"/>
            <a:r>
              <a:rPr lang="en-US" dirty="0" smtClean="0"/>
              <a:t>Changed the Cluster Size to a proper value</a:t>
            </a:r>
          </a:p>
          <a:p>
            <a:pPr lvl="1"/>
            <a:r>
              <a:rPr lang="en-US" dirty="0" smtClean="0"/>
              <a:t>“Told” </a:t>
            </a:r>
            <a:r>
              <a:rPr lang="en-US" dirty="0"/>
              <a:t>the DB that the BI file is </a:t>
            </a:r>
            <a:r>
              <a:rPr lang="en-US" dirty="0" smtClean="0"/>
              <a:t>currently truncated</a:t>
            </a:r>
            <a:endParaRPr lang="en-US" dirty="0"/>
          </a:p>
          <a:p>
            <a:r>
              <a:rPr lang="en-US" dirty="0"/>
              <a:t>Load the </a:t>
            </a:r>
            <a:r>
              <a:rPr lang="en-US" dirty="0" smtClean="0"/>
              <a:t>edited Master Block</a:t>
            </a:r>
            <a:endParaRPr lang="en-US" dirty="0"/>
          </a:p>
          <a:p>
            <a:r>
              <a:rPr lang="en-US" dirty="0"/>
              <a:t>Got caught by Big/Little Endian the first </a:t>
            </a:r>
            <a:r>
              <a:rPr lang="en-US" dirty="0" smtClean="0"/>
              <a:t>time</a:t>
            </a:r>
            <a:endParaRPr lang="en-US" dirty="0"/>
          </a:p>
          <a:p>
            <a:endParaRPr lang="en-US" dirty="0"/>
          </a:p>
        </p:txBody>
      </p:sp>
    </p:spTree>
    <p:extLst>
      <p:ext uri="{BB962C8B-B14F-4D97-AF65-F5344CB8AC3E}">
        <p14:creationId xmlns:p14="http://schemas.microsoft.com/office/powerpoint/2010/main" val="23391842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Amount of Corruption</a:t>
            </a:r>
            <a:endParaRPr lang="en-US" dirty="0"/>
          </a:p>
        </p:txBody>
      </p:sp>
      <p:sp>
        <p:nvSpPr>
          <p:cNvPr id="3" name="Content Placeholder 2"/>
          <p:cNvSpPr>
            <a:spLocks noGrp="1"/>
          </p:cNvSpPr>
          <p:nvPr>
            <p:ph idx="1"/>
          </p:nvPr>
        </p:nvSpPr>
        <p:spPr/>
        <p:txBody>
          <a:bodyPr/>
          <a:lstStyle/>
          <a:p>
            <a:r>
              <a:rPr lang="en-US" dirty="0" err="1" smtClean="0"/>
              <a:t>Dbrpr</a:t>
            </a:r>
            <a:endParaRPr lang="en-US" dirty="0" smtClean="0"/>
          </a:p>
          <a:p>
            <a:r>
              <a:rPr lang="en-US" dirty="0" err="1" smtClean="0"/>
              <a:t>Idxfix</a:t>
            </a:r>
            <a:endParaRPr lang="en-US" dirty="0" smtClean="0"/>
          </a:p>
          <a:p>
            <a:r>
              <a:rPr lang="en-US" dirty="0" err="1" smtClean="0"/>
              <a:t>Idxbuild</a:t>
            </a:r>
            <a:endParaRPr lang="en-US" dirty="0" smtClean="0"/>
          </a:p>
          <a:p>
            <a:r>
              <a:rPr lang="en-US" dirty="0" smtClean="0"/>
              <a:t>For more detail please refer to</a:t>
            </a:r>
          </a:p>
          <a:p>
            <a:pPr lvl="1"/>
            <a:r>
              <a:rPr lang="en-US" dirty="0" smtClean="0"/>
              <a:t>Rich Banville’s </a:t>
            </a:r>
            <a:r>
              <a:rPr lang="en-US" dirty="0"/>
              <a:t>presentation titled: </a:t>
            </a:r>
            <a:r>
              <a:rPr lang="en-US" b="1" i="1" dirty="0"/>
              <a:t>Database </a:t>
            </a:r>
            <a:r>
              <a:rPr lang="en-US" b="1" i="1" dirty="0" smtClean="0"/>
              <a:t>Corruption</a:t>
            </a:r>
            <a:r>
              <a:rPr lang="en-US" dirty="0" smtClean="0"/>
              <a:t> given during PUG </a:t>
            </a:r>
            <a:r>
              <a:rPr lang="en-US" dirty="0"/>
              <a:t>Challenge USA 2013</a:t>
            </a:r>
          </a:p>
          <a:p>
            <a:pPr lvl="1"/>
            <a:r>
              <a:rPr lang="en-US" dirty="0"/>
              <a:t>Link http://pugchallenge.org/downloads2013/251_DBCorruption.pptx</a:t>
            </a:r>
          </a:p>
          <a:p>
            <a:endParaRPr lang="en-US" dirty="0" smtClean="0"/>
          </a:p>
          <a:p>
            <a:pPr lvl="1"/>
            <a:endParaRPr lang="en-US" dirty="0"/>
          </a:p>
        </p:txBody>
      </p:sp>
    </p:spTree>
    <p:extLst>
      <p:ext uri="{BB962C8B-B14F-4D97-AF65-F5344CB8AC3E}">
        <p14:creationId xmlns:p14="http://schemas.microsoft.com/office/powerpoint/2010/main" val="3908217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Can’t Repair the DB so must Recover Data</a:t>
            </a:r>
            <a:endParaRPr lang="en-US" dirty="0"/>
          </a:p>
        </p:txBody>
      </p:sp>
      <p:sp>
        <p:nvSpPr>
          <p:cNvPr id="3" name="Content Placeholder 2"/>
          <p:cNvSpPr>
            <a:spLocks noGrp="1"/>
          </p:cNvSpPr>
          <p:nvPr>
            <p:ph idx="1"/>
          </p:nvPr>
        </p:nvSpPr>
        <p:spPr/>
        <p:txBody>
          <a:bodyPr/>
          <a:lstStyle/>
          <a:p>
            <a:r>
              <a:rPr lang="en-US" dirty="0" smtClean="0"/>
              <a:t>Conventional Dump &amp; Load?</a:t>
            </a:r>
          </a:p>
          <a:p>
            <a:r>
              <a:rPr lang="en-US" dirty="0" smtClean="0"/>
              <a:t>It is unlikely that a dump &amp; load will succeed completely but at least you will know what tables have problems</a:t>
            </a:r>
          </a:p>
          <a:p>
            <a:r>
              <a:rPr lang="en-US" dirty="0" smtClean="0"/>
              <a:t>How long will it take?  Do you know?</a:t>
            </a:r>
          </a:p>
          <a:p>
            <a:r>
              <a:rPr lang="en-US" dirty="0" smtClean="0"/>
              <a:t>Hint: have a list of tables that </a:t>
            </a:r>
            <a:r>
              <a:rPr lang="en-US" u="sng" dirty="0" smtClean="0"/>
              <a:t>don’t</a:t>
            </a:r>
            <a:r>
              <a:rPr lang="en-US" dirty="0" smtClean="0"/>
              <a:t> needed to be dumped or can be dumped at a later time</a:t>
            </a:r>
          </a:p>
          <a:p>
            <a:pPr lvl="1"/>
            <a:r>
              <a:rPr lang="en-US" dirty="0" smtClean="0"/>
              <a:t>Scratch tables</a:t>
            </a:r>
          </a:p>
          <a:p>
            <a:pPr lvl="1"/>
            <a:r>
              <a:rPr lang="en-US" dirty="0" smtClean="0"/>
              <a:t>Unused tables</a:t>
            </a:r>
          </a:p>
          <a:p>
            <a:endParaRPr lang="en-US" dirty="0" smtClean="0"/>
          </a:p>
        </p:txBody>
      </p:sp>
    </p:spTree>
    <p:extLst>
      <p:ext uri="{BB962C8B-B14F-4D97-AF65-F5344CB8AC3E}">
        <p14:creationId xmlns:p14="http://schemas.microsoft.com/office/powerpoint/2010/main" val="13151719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Dump Options</a:t>
            </a:r>
            <a:endParaRPr lang="en-US" dirty="0"/>
          </a:p>
        </p:txBody>
      </p:sp>
      <p:sp>
        <p:nvSpPr>
          <p:cNvPr id="3" name="Content Placeholder 2"/>
          <p:cNvSpPr>
            <a:spLocks noGrp="1"/>
          </p:cNvSpPr>
          <p:nvPr>
            <p:ph idx="1"/>
          </p:nvPr>
        </p:nvSpPr>
        <p:spPr/>
        <p:txBody>
          <a:bodyPr>
            <a:normAutofit/>
          </a:bodyPr>
          <a:lstStyle/>
          <a:p>
            <a:r>
              <a:rPr lang="en-US" dirty="0"/>
              <a:t>Indexless Binary Dump (-index 0) – works with Type 2 Areas </a:t>
            </a:r>
            <a:r>
              <a:rPr lang="en-US" dirty="0" smtClean="0"/>
              <a:t>only</a:t>
            </a:r>
          </a:p>
          <a:p>
            <a:r>
              <a:rPr lang="en-US" dirty="0" smtClean="0"/>
              <a:t>4GL TABLE-SCAN option – also for Type 2 Areas only</a:t>
            </a:r>
          </a:p>
          <a:p>
            <a:pPr lvl="1"/>
            <a:r>
              <a:rPr lang="en-US" dirty="0" smtClean="0"/>
              <a:t>TABLE-SCAN does work with T1 Areas but uses an index</a:t>
            </a:r>
          </a:p>
          <a:p>
            <a:r>
              <a:rPr lang="en-US" dirty="0" smtClean="0"/>
              <a:t>Problem: an indexless dump won’t guarantee the ordering of the data so when you hit the inevitable problem you won’t know where in the table the corrupt record lies…</a:t>
            </a:r>
          </a:p>
          <a:p>
            <a:pPr marL="0" indent="0">
              <a:buNone/>
            </a:pPr>
            <a:endParaRPr lang="en-US" dirty="0"/>
          </a:p>
        </p:txBody>
      </p:sp>
    </p:spTree>
    <p:extLst>
      <p:ext uri="{BB962C8B-B14F-4D97-AF65-F5344CB8AC3E}">
        <p14:creationId xmlns:p14="http://schemas.microsoft.com/office/powerpoint/2010/main" val="168000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Dump Limitations</a:t>
            </a:r>
            <a:endParaRPr lang="en-US" dirty="0"/>
          </a:p>
        </p:txBody>
      </p:sp>
      <p:sp>
        <p:nvSpPr>
          <p:cNvPr id="3" name="Content Placeholder 2"/>
          <p:cNvSpPr>
            <a:spLocks noGrp="1"/>
          </p:cNvSpPr>
          <p:nvPr>
            <p:ph idx="1"/>
          </p:nvPr>
        </p:nvSpPr>
        <p:spPr/>
        <p:txBody>
          <a:bodyPr/>
          <a:lstStyle/>
          <a:p>
            <a:r>
              <a:rPr lang="en-US" dirty="0"/>
              <a:t>Binary dump – can’t use </a:t>
            </a:r>
            <a:r>
              <a:rPr lang="en-US" dirty="0" smtClean="0"/>
              <a:t>text utilities to review the </a:t>
            </a:r>
            <a:r>
              <a:rPr lang="en-US" dirty="0"/>
              <a:t>output </a:t>
            </a:r>
            <a:r>
              <a:rPr lang="en-US" dirty="0" smtClean="0"/>
              <a:t>data</a:t>
            </a:r>
          </a:p>
          <a:p>
            <a:r>
              <a:rPr lang="en-US" dirty="0" smtClean="0"/>
              <a:t>NOTE</a:t>
            </a:r>
            <a:r>
              <a:rPr lang="en-US" dirty="0"/>
              <a:t>: A binary dump &amp; load can sometimes (albeit rarely) transport corrupted data </a:t>
            </a:r>
            <a:r>
              <a:rPr lang="en-US" u="sng" dirty="0"/>
              <a:t>without error</a:t>
            </a:r>
            <a:r>
              <a:rPr lang="en-US" dirty="0"/>
              <a:t> during the dump/load/index rebuild process</a:t>
            </a:r>
          </a:p>
          <a:p>
            <a:r>
              <a:rPr lang="en-US" dirty="0" smtClean="0"/>
              <a:t>A </a:t>
            </a:r>
            <a:r>
              <a:rPr lang="en-US" dirty="0"/>
              <a:t>multi-threaded Binary Dump </a:t>
            </a:r>
            <a:r>
              <a:rPr lang="en-US" dirty="0" smtClean="0"/>
              <a:t>is not possible if </a:t>
            </a:r>
            <a:r>
              <a:rPr lang="en-US" dirty="0"/>
              <a:t>the Broker won’t start</a:t>
            </a:r>
          </a:p>
          <a:p>
            <a:endParaRPr lang="en-US" dirty="0"/>
          </a:p>
        </p:txBody>
      </p:sp>
    </p:spTree>
    <p:extLst>
      <p:ext uri="{BB962C8B-B14F-4D97-AF65-F5344CB8AC3E}">
        <p14:creationId xmlns:p14="http://schemas.microsoft.com/office/powerpoint/2010/main" val="26554942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Dump Options</a:t>
            </a:r>
            <a:endParaRPr lang="en-US" dirty="0"/>
          </a:p>
        </p:txBody>
      </p:sp>
      <p:sp>
        <p:nvSpPr>
          <p:cNvPr id="3" name="Content Placeholder 2"/>
          <p:cNvSpPr>
            <a:spLocks noGrp="1"/>
          </p:cNvSpPr>
          <p:nvPr>
            <p:ph idx="1"/>
          </p:nvPr>
        </p:nvSpPr>
        <p:spPr/>
        <p:txBody>
          <a:bodyPr/>
          <a:lstStyle/>
          <a:p>
            <a:r>
              <a:rPr lang="en-US" dirty="0" smtClean="0"/>
              <a:t>Custom 4GL dump </a:t>
            </a:r>
            <a:r>
              <a:rPr lang="en-US" dirty="0"/>
              <a:t>process avoids the corrupt data</a:t>
            </a:r>
          </a:p>
          <a:p>
            <a:pPr lvl="1"/>
            <a:r>
              <a:rPr lang="en-US" dirty="0"/>
              <a:t>4GL WHERE Phrase (do you have a 4GL license that supports this</a:t>
            </a:r>
            <a:r>
              <a:rPr lang="en-US" dirty="0" smtClean="0"/>
              <a:t>?)</a:t>
            </a:r>
          </a:p>
          <a:p>
            <a:pPr lvl="1"/>
            <a:r>
              <a:rPr lang="en-US" dirty="0" smtClean="0"/>
              <a:t>Run till it crashes, edit the .d file, and start from the other “end”</a:t>
            </a:r>
            <a:endParaRPr lang="en-US" dirty="0"/>
          </a:p>
          <a:p>
            <a:r>
              <a:rPr lang="en-US" dirty="0" smtClean="0"/>
              <a:t>Dump </a:t>
            </a:r>
            <a:r>
              <a:rPr lang="en-US" dirty="0"/>
              <a:t>using a non-primary index</a:t>
            </a:r>
          </a:p>
          <a:p>
            <a:r>
              <a:rPr lang="en-US" dirty="0" err="1"/>
              <a:t>Recid</a:t>
            </a:r>
            <a:r>
              <a:rPr lang="en-US" dirty="0"/>
              <a:t> Dump – </a:t>
            </a:r>
            <a:r>
              <a:rPr lang="en-US" dirty="0" err="1"/>
              <a:t>Slowwwwww</a:t>
            </a:r>
            <a:r>
              <a:rPr lang="en-US" dirty="0" smtClean="0"/>
              <a:t>……</a:t>
            </a:r>
          </a:p>
          <a:p>
            <a:r>
              <a:rPr lang="en-US" dirty="0" smtClean="0"/>
              <a:t>Read Only (-RO) 4GL/ABL Dump</a:t>
            </a:r>
          </a:p>
          <a:p>
            <a:r>
              <a:rPr lang="en-US" dirty="0" smtClean="0"/>
              <a:t>Ultra Radical: truncate the Area(s) that are causing the dump processes to fail (good reason to have nothing in the Schema Area)</a:t>
            </a:r>
          </a:p>
          <a:p>
            <a:endParaRPr lang="en-US" dirty="0" smtClean="0"/>
          </a:p>
          <a:p>
            <a:pPr marL="0" indent="0">
              <a:buNone/>
            </a:pPr>
            <a:endParaRPr lang="en-US" dirty="0"/>
          </a:p>
        </p:txBody>
      </p:sp>
    </p:spTree>
    <p:extLst>
      <p:ext uri="{BB962C8B-B14F-4D97-AF65-F5344CB8AC3E}">
        <p14:creationId xmlns:p14="http://schemas.microsoft.com/office/powerpoint/2010/main" val="2969177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Mortem</a:t>
            </a:r>
            <a:endParaRPr lang="en-US" dirty="0"/>
          </a:p>
        </p:txBody>
      </p:sp>
      <p:sp>
        <p:nvSpPr>
          <p:cNvPr id="3" name="Content Placeholder 2"/>
          <p:cNvSpPr>
            <a:spLocks noGrp="1"/>
          </p:cNvSpPr>
          <p:nvPr>
            <p:ph idx="1"/>
          </p:nvPr>
        </p:nvSpPr>
        <p:spPr>
          <a:xfrm>
            <a:off x="228600" y="1600205"/>
            <a:ext cx="11734800" cy="4876795"/>
          </a:xfrm>
        </p:spPr>
        <p:txBody>
          <a:bodyPr/>
          <a:lstStyle/>
          <a:p>
            <a:pPr marL="527050" indent="-311150">
              <a:defRPr/>
            </a:pPr>
            <a:r>
              <a:rPr lang="en-US" dirty="0" smtClean="0">
                <a:solidFill>
                  <a:schemeClr val="tx1">
                    <a:lumMod val="95000"/>
                    <a:lumOff val="5000"/>
                  </a:schemeClr>
                </a:solidFill>
              </a:rPr>
              <a:t>Assuming that you’re </a:t>
            </a:r>
            <a:r>
              <a:rPr lang="en-US" dirty="0">
                <a:solidFill>
                  <a:schemeClr val="tx1">
                    <a:lumMod val="95000"/>
                    <a:lumOff val="5000"/>
                  </a:schemeClr>
                </a:solidFill>
              </a:rPr>
              <a:t>still employed, document the incident</a:t>
            </a:r>
          </a:p>
          <a:p>
            <a:pPr marL="812800" lvl="1" indent="-311150">
              <a:defRPr/>
            </a:pPr>
            <a:r>
              <a:rPr lang="en-US" dirty="0">
                <a:solidFill>
                  <a:schemeClr val="tx1">
                    <a:lumMod val="95000"/>
                    <a:lumOff val="5000"/>
                  </a:schemeClr>
                </a:solidFill>
              </a:rPr>
              <a:t>Actions taken &amp; the sequence of those </a:t>
            </a:r>
            <a:r>
              <a:rPr lang="en-US" dirty="0" smtClean="0">
                <a:solidFill>
                  <a:schemeClr val="tx1">
                    <a:lumMod val="95000"/>
                    <a:lumOff val="5000"/>
                  </a:schemeClr>
                </a:solidFill>
              </a:rPr>
              <a:t>actions (that’s why a note taker is useful)</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What </a:t>
            </a:r>
            <a:r>
              <a:rPr lang="en-US" dirty="0" smtClean="0">
                <a:solidFill>
                  <a:schemeClr val="tx1">
                    <a:lumMod val="95000"/>
                    <a:lumOff val="5000"/>
                  </a:schemeClr>
                </a:solidFill>
              </a:rPr>
              <a:t>actions worked</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What </a:t>
            </a:r>
            <a:r>
              <a:rPr lang="en-US" dirty="0" smtClean="0">
                <a:solidFill>
                  <a:schemeClr val="tx1">
                    <a:lumMod val="95000"/>
                    <a:lumOff val="5000"/>
                  </a:schemeClr>
                </a:solidFill>
              </a:rPr>
              <a:t>actions didn’t </a:t>
            </a:r>
            <a:r>
              <a:rPr lang="en-US" dirty="0">
                <a:solidFill>
                  <a:schemeClr val="tx1">
                    <a:lumMod val="95000"/>
                    <a:lumOff val="5000"/>
                  </a:schemeClr>
                </a:solidFill>
              </a:rPr>
              <a:t>(so </a:t>
            </a:r>
            <a:r>
              <a:rPr lang="en-US" dirty="0" smtClean="0">
                <a:solidFill>
                  <a:schemeClr val="tx1">
                    <a:lumMod val="95000"/>
                    <a:lumOff val="5000"/>
                  </a:schemeClr>
                </a:solidFill>
              </a:rPr>
              <a:t>they </a:t>
            </a:r>
            <a:r>
              <a:rPr lang="en-US" dirty="0">
                <a:solidFill>
                  <a:schemeClr val="tx1">
                    <a:lumMod val="95000"/>
                    <a:lumOff val="5000"/>
                  </a:schemeClr>
                </a:solidFill>
              </a:rPr>
              <a:t>doesn’t get repeated in the future</a:t>
            </a:r>
            <a:r>
              <a:rPr lang="en-US" dirty="0" smtClean="0">
                <a:solidFill>
                  <a:schemeClr val="tx1">
                    <a:lumMod val="95000"/>
                    <a:lumOff val="5000"/>
                  </a:schemeClr>
                </a:solidFill>
              </a:rPr>
              <a:t>)</a:t>
            </a:r>
          </a:p>
          <a:p>
            <a:pPr marL="812800" lvl="1" indent="-311150">
              <a:defRPr/>
            </a:pPr>
            <a:r>
              <a:rPr lang="en-US" dirty="0" smtClean="0">
                <a:solidFill>
                  <a:schemeClr val="tx1">
                    <a:lumMod val="95000"/>
                    <a:lumOff val="5000"/>
                  </a:schemeClr>
                </a:solidFill>
              </a:rPr>
              <a:t>Incident numbers issued by any support organizations that were involved</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Resources required </a:t>
            </a:r>
            <a:endParaRPr lang="en-US" dirty="0" smtClean="0">
              <a:solidFill>
                <a:schemeClr val="tx1">
                  <a:lumMod val="95000"/>
                  <a:lumOff val="5000"/>
                </a:schemeClr>
              </a:solidFill>
            </a:endParaRPr>
          </a:p>
          <a:p>
            <a:pPr marL="1212850" lvl="2" indent="-311150">
              <a:defRPr/>
            </a:pPr>
            <a:r>
              <a:rPr lang="en-US" dirty="0" smtClean="0">
                <a:solidFill>
                  <a:schemeClr val="tx1">
                    <a:lumMod val="95000"/>
                    <a:lumOff val="5000"/>
                  </a:schemeClr>
                </a:solidFill>
              </a:rPr>
              <a:t>Disk </a:t>
            </a:r>
            <a:r>
              <a:rPr lang="en-US" dirty="0">
                <a:solidFill>
                  <a:schemeClr val="tx1">
                    <a:lumMod val="95000"/>
                    <a:lumOff val="5000"/>
                  </a:schemeClr>
                </a:solidFill>
              </a:rPr>
              <a:t>space, </a:t>
            </a:r>
            <a:r>
              <a:rPr lang="en-US" dirty="0" smtClean="0">
                <a:solidFill>
                  <a:schemeClr val="tx1">
                    <a:lumMod val="95000"/>
                    <a:lumOff val="5000"/>
                  </a:schemeClr>
                </a:solidFill>
              </a:rPr>
              <a:t>etc.</a:t>
            </a:r>
          </a:p>
          <a:p>
            <a:pPr marL="1212850" lvl="2" indent="-311150">
              <a:defRPr/>
            </a:pPr>
            <a:r>
              <a:rPr lang="en-US" dirty="0" smtClean="0">
                <a:solidFill>
                  <a:schemeClr val="tx1">
                    <a:lumMod val="95000"/>
                    <a:lumOff val="5000"/>
                  </a:schemeClr>
                </a:solidFill>
              </a:rPr>
              <a:t>People, permissions, access</a:t>
            </a:r>
            <a:endParaRPr lang="en-US" dirty="0">
              <a:solidFill>
                <a:schemeClr val="tx1">
                  <a:lumMod val="95000"/>
                  <a:lumOff val="5000"/>
                </a:schemeClr>
              </a:solidFill>
            </a:endParaRPr>
          </a:p>
          <a:p>
            <a:endParaRPr lang="en-US" dirty="0"/>
          </a:p>
        </p:txBody>
      </p:sp>
    </p:spTree>
    <p:extLst>
      <p:ext uri="{BB962C8B-B14F-4D97-AF65-F5344CB8AC3E}">
        <p14:creationId xmlns:p14="http://schemas.microsoft.com/office/powerpoint/2010/main" val="2090887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Avoid This Happening Again?</a:t>
            </a:r>
          </a:p>
        </p:txBody>
      </p:sp>
      <p:sp>
        <p:nvSpPr>
          <p:cNvPr id="3" name="Content Placeholder 2"/>
          <p:cNvSpPr>
            <a:spLocks noGrp="1"/>
          </p:cNvSpPr>
          <p:nvPr>
            <p:ph idx="1"/>
          </p:nvPr>
        </p:nvSpPr>
        <p:spPr>
          <a:xfrm>
            <a:off x="228600" y="1600205"/>
            <a:ext cx="11734800" cy="4876795"/>
          </a:xfrm>
        </p:spPr>
        <p:txBody>
          <a:bodyPr>
            <a:normAutofit fontScale="92500" lnSpcReduction="10000"/>
          </a:bodyPr>
          <a:lstStyle/>
          <a:p>
            <a:pPr marL="527050" indent="-311150">
              <a:defRPr/>
            </a:pPr>
            <a:r>
              <a:rPr lang="en-US" dirty="0">
                <a:solidFill>
                  <a:schemeClr val="tx1">
                    <a:lumMod val="95000"/>
                    <a:lumOff val="5000"/>
                  </a:schemeClr>
                </a:solidFill>
              </a:rPr>
              <a:t>Enhanced monitoring</a:t>
            </a:r>
          </a:p>
          <a:p>
            <a:pPr marL="527050" indent="-311150">
              <a:defRPr/>
            </a:pPr>
            <a:r>
              <a:rPr lang="en-US" dirty="0">
                <a:solidFill>
                  <a:schemeClr val="tx1">
                    <a:lumMod val="95000"/>
                    <a:lumOff val="5000"/>
                  </a:schemeClr>
                </a:solidFill>
              </a:rPr>
              <a:t>Better logging</a:t>
            </a:r>
          </a:p>
          <a:p>
            <a:pPr marL="527050" indent="-311150">
              <a:defRPr/>
            </a:pPr>
            <a:r>
              <a:rPr lang="en-US" dirty="0">
                <a:solidFill>
                  <a:schemeClr val="tx1">
                    <a:lumMod val="95000"/>
                    <a:lumOff val="5000"/>
                  </a:schemeClr>
                </a:solidFill>
              </a:rPr>
              <a:t>Better documentation</a:t>
            </a:r>
          </a:p>
          <a:p>
            <a:pPr marL="527050" indent="-311150">
              <a:defRPr/>
            </a:pPr>
            <a:r>
              <a:rPr lang="en-US" dirty="0">
                <a:solidFill>
                  <a:schemeClr val="tx1">
                    <a:lumMod val="95000"/>
                    <a:lumOff val="5000"/>
                  </a:schemeClr>
                </a:solidFill>
              </a:rPr>
              <a:t>Newer version of Progress</a:t>
            </a:r>
          </a:p>
          <a:p>
            <a:pPr marL="527050" indent="-311150">
              <a:defRPr/>
            </a:pPr>
            <a:r>
              <a:rPr lang="en-US" dirty="0">
                <a:solidFill>
                  <a:schemeClr val="tx1">
                    <a:lumMod val="95000"/>
                    <a:lumOff val="5000"/>
                  </a:schemeClr>
                </a:solidFill>
              </a:rPr>
              <a:t>A bigger budget for: </a:t>
            </a:r>
          </a:p>
          <a:p>
            <a:pPr marL="812800" lvl="1" indent="-311150">
              <a:defRPr/>
            </a:pPr>
            <a:r>
              <a:rPr lang="en-US" dirty="0">
                <a:solidFill>
                  <a:schemeClr val="tx1">
                    <a:lumMod val="95000"/>
                    <a:lumOff val="5000"/>
                  </a:schemeClr>
                </a:solidFill>
              </a:rPr>
              <a:t>More disk </a:t>
            </a:r>
            <a:r>
              <a:rPr lang="en-US" dirty="0" smtClean="0">
                <a:solidFill>
                  <a:schemeClr val="tx1">
                    <a:lumMod val="95000"/>
                    <a:lumOff val="5000"/>
                  </a:schemeClr>
                </a:solidFill>
              </a:rPr>
              <a:t>space &amp; better storage management tools (i.e. split mirroring)</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Disaster Recovery Server &amp; </a:t>
            </a:r>
            <a:r>
              <a:rPr lang="en-US" dirty="0" smtClean="0">
                <a:solidFill>
                  <a:schemeClr val="tx1">
                    <a:lumMod val="95000"/>
                    <a:lumOff val="5000"/>
                  </a:schemeClr>
                </a:solidFill>
              </a:rPr>
              <a:t>Required Licenses</a:t>
            </a:r>
            <a:endParaRPr lang="en-US" dirty="0">
              <a:solidFill>
                <a:schemeClr val="tx1">
                  <a:lumMod val="95000"/>
                  <a:lumOff val="5000"/>
                </a:schemeClr>
              </a:solidFill>
            </a:endParaRPr>
          </a:p>
          <a:p>
            <a:pPr marL="812800" lvl="1" indent="-311150">
              <a:defRPr/>
            </a:pPr>
            <a:r>
              <a:rPr lang="en-US" dirty="0">
                <a:solidFill>
                  <a:schemeClr val="tx1">
                    <a:lumMod val="95000"/>
                    <a:lumOff val="5000"/>
                  </a:schemeClr>
                </a:solidFill>
              </a:rPr>
              <a:t>Better maintenance agreements (shorter SLA) or agreements with more competent resources</a:t>
            </a:r>
          </a:p>
          <a:p>
            <a:pPr marL="527050" indent="-311150">
              <a:defRPr/>
            </a:pPr>
            <a:r>
              <a:rPr lang="en-US" dirty="0">
                <a:solidFill>
                  <a:schemeClr val="tx1">
                    <a:lumMod val="95000"/>
                    <a:lumOff val="5000"/>
                  </a:schemeClr>
                </a:solidFill>
              </a:rPr>
              <a:t>Etc</a:t>
            </a:r>
            <a:r>
              <a:rPr lang="en-US" dirty="0" smtClean="0">
                <a:solidFill>
                  <a:schemeClr val="tx1">
                    <a:lumMod val="95000"/>
                    <a:lumOff val="5000"/>
                  </a:schemeClr>
                </a:solidFill>
              </a:rPr>
              <a:t>.</a:t>
            </a:r>
            <a:endParaRPr lang="en-US" dirty="0">
              <a:solidFill>
                <a:schemeClr val="tx1">
                  <a:lumMod val="95000"/>
                  <a:lumOff val="5000"/>
                </a:schemeClr>
              </a:solidFill>
            </a:endParaRPr>
          </a:p>
        </p:txBody>
      </p:sp>
    </p:spTree>
    <p:extLst>
      <p:ext uri="{BB962C8B-B14F-4D97-AF65-F5344CB8AC3E}">
        <p14:creationId xmlns:p14="http://schemas.microsoft.com/office/powerpoint/2010/main" val="1852608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228600" y="1600205"/>
            <a:ext cx="13335000" cy="4525963"/>
          </a:xfrm>
        </p:spPr>
        <p:txBody>
          <a:bodyPr/>
          <a:lstStyle/>
          <a:p>
            <a:r>
              <a:rPr lang="en-US" dirty="0" smtClean="0"/>
              <a:t>Dan Foreman’s </a:t>
            </a:r>
            <a:r>
              <a:rPr lang="en-US" b="1" i="1" dirty="0" smtClean="0"/>
              <a:t>Progress Database Administration Guide</a:t>
            </a:r>
            <a:endParaRPr lang="en-US" dirty="0" smtClean="0"/>
          </a:p>
          <a:p>
            <a:r>
              <a:rPr lang="en-US" dirty="0" smtClean="0"/>
              <a:t>Dan’s Mobile:  +1 541-908-3437</a:t>
            </a:r>
            <a:endParaRPr lang="en-US" dirty="0"/>
          </a:p>
          <a:p>
            <a:r>
              <a:rPr lang="en-US" dirty="0" smtClean="0"/>
              <a:t>Email: danf@prodb.com</a:t>
            </a:r>
          </a:p>
        </p:txBody>
      </p:sp>
    </p:spTree>
    <p:extLst>
      <p:ext uri="{BB962C8B-B14F-4D97-AF65-F5344CB8AC3E}">
        <p14:creationId xmlns:p14="http://schemas.microsoft.com/office/powerpoint/2010/main" val="23573406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000" dirty="0" smtClean="0"/>
              <a:t>THANK YOU!</a:t>
            </a:r>
          </a:p>
          <a:p>
            <a:endParaRPr lang="en-US" dirty="0" smtClean="0"/>
          </a:p>
          <a:p>
            <a:r>
              <a:rPr lang="en-US" dirty="0" smtClean="0"/>
              <a:t>Don‘t forget your Evaluations!</a:t>
            </a:r>
          </a:p>
          <a:p>
            <a:r>
              <a:rPr lang="en-US" dirty="0" smtClean="0"/>
              <a:t>Don’t forget to thank the conference organizers!</a:t>
            </a:r>
          </a:p>
        </p:txBody>
      </p:sp>
    </p:spTree>
    <p:extLst>
      <p:ext uri="{BB962C8B-B14F-4D97-AF65-F5344CB8AC3E}">
        <p14:creationId xmlns:p14="http://schemas.microsoft.com/office/powerpoint/2010/main" val="1677581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76400" y="1104272"/>
            <a:ext cx="9309100" cy="5271127"/>
          </a:xfrm>
          <a:prstGeom prst="rect">
            <a:avLst/>
          </a:prstGeom>
        </p:spPr>
      </p:pic>
      <p:sp>
        <p:nvSpPr>
          <p:cNvPr id="61442" name="TextBox 3"/>
          <p:cNvSpPr txBox="1">
            <a:spLocks noChangeArrowheads="1"/>
          </p:cNvSpPr>
          <p:nvPr/>
        </p:nvSpPr>
        <p:spPr bwMode="auto">
          <a:xfrm>
            <a:off x="3200400" y="-76200"/>
            <a:ext cx="6096000" cy="1569660"/>
          </a:xfrm>
          <a:prstGeom prst="rect">
            <a:avLst/>
          </a:prstGeom>
          <a:noFill/>
          <a:ln w="9525">
            <a:noFill/>
            <a:miter lim="800000"/>
            <a:headEnd/>
            <a:tailEnd/>
          </a:ln>
        </p:spPr>
        <p:txBody>
          <a:bodyPr>
            <a:spAutoFit/>
          </a:bodyPr>
          <a:lstStyle/>
          <a:p>
            <a:r>
              <a:rPr lang="en-US" sz="9600" dirty="0">
                <a:latin typeface="Calibri" pitchFamily="34" charset="0"/>
              </a:rPr>
              <a:t>Questions?</a:t>
            </a:r>
          </a:p>
        </p:txBody>
      </p:sp>
    </p:spTree>
    <p:extLst>
      <p:ext uri="{BB962C8B-B14F-4D97-AF65-F5344CB8AC3E}">
        <p14:creationId xmlns:p14="http://schemas.microsoft.com/office/powerpoint/2010/main" val="1659580267"/>
      </p:ext>
    </p:extLst>
  </p:cSld>
  <p:clrMapOvr>
    <a:masterClrMapping/>
  </p:clrMapOvr>
  <p:timing>
    <p:tnLst>
      <p:par>
        <p:cTn id="1" dur="indefinite" restart="never" nodeType="tmRoot"/>
      </p:par>
    </p:tnLst>
  </p:timing>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90325</TotalTime>
  <Words>3848</Words>
  <Application>Microsoft Office PowerPoint</Application>
  <PresentationFormat>Widescreen</PresentationFormat>
  <Paragraphs>478</Paragraphs>
  <Slides>76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76</vt:i4>
      </vt:variant>
    </vt:vector>
  </HeadingPairs>
  <TitlesOfParts>
    <vt:vector size="82" baseType="lpstr">
      <vt:lpstr>Arial</vt:lpstr>
      <vt:lpstr>Calibri</vt:lpstr>
      <vt:lpstr>Courier New</vt:lpstr>
      <vt:lpstr>Monotype Sorts</vt:lpstr>
      <vt:lpstr>Wingdings</vt:lpstr>
      <vt:lpstr>WSS Master Template</vt:lpstr>
      <vt:lpstr>PowerPoint Presentation</vt:lpstr>
      <vt:lpstr>Database Repair &amp; Recovery  Dan Foreman, White Star Software danf@prodb.com  PUG Challenge USA 2017</vt:lpstr>
      <vt:lpstr>Introduction: Dan Foreman</vt:lpstr>
      <vt:lpstr>Introduction: Dan Foreman</vt:lpstr>
      <vt:lpstr>Introduction: Dan Foreman</vt:lpstr>
      <vt:lpstr>Introduction: Dan Foreman</vt:lpstr>
      <vt:lpstr>PowerPoint Presentation</vt:lpstr>
      <vt:lpstr>Introduction - Audience</vt:lpstr>
      <vt:lpstr>Introduction - Disclaimer</vt:lpstr>
      <vt:lpstr>Introduction - Disclaimer</vt:lpstr>
      <vt:lpstr>Introduction - Disclaimer</vt:lpstr>
      <vt:lpstr>PowerPoint Presentation</vt:lpstr>
      <vt:lpstr>True Crime #1</vt:lpstr>
      <vt:lpstr>True Crime #2</vt:lpstr>
      <vt:lpstr>True Crime #3</vt:lpstr>
      <vt:lpstr>True Crime #4</vt:lpstr>
      <vt:lpstr>Basic Disaster Prevention &amp; Planning</vt:lpstr>
      <vt:lpstr>Our Brain Surgeon Advantage</vt:lpstr>
      <vt:lpstr>Disaster Prevention &amp; Response Basics </vt:lpstr>
      <vt:lpstr>Disaster Prevention – After Imaging</vt:lpstr>
      <vt:lpstr>After Imaging - Why Use It?</vt:lpstr>
      <vt:lpstr>After Imaging - Why Use It?</vt:lpstr>
      <vt:lpstr>After Imaging - Why Use It?</vt:lpstr>
      <vt:lpstr>After Imaging - Why Use It?</vt:lpstr>
      <vt:lpstr>After Imaging - Why Use It?</vt:lpstr>
      <vt:lpstr>After Imaging - Validation  </vt:lpstr>
      <vt:lpstr>Disaster Prevention - Essential DB Monitoring</vt:lpstr>
      <vt:lpstr>Disaster Prevention - Continuous Monitoring</vt:lpstr>
      <vt:lpstr>Disaster Prevention – Periodic Monitoring</vt:lpstr>
      <vt:lpstr>PowerPoint Presentation</vt:lpstr>
      <vt:lpstr>Essential DB Monitoring – DB Log File</vt:lpstr>
      <vt:lpstr>Prevention – BI Disk Space – Part 1</vt:lpstr>
      <vt:lpstr>Prevention – BI Disk Space – Part 2</vt:lpstr>
      <vt:lpstr>Prevention – BI Disk Space – Part 3</vt:lpstr>
      <vt:lpstr>Iceberg!  Dead Ahead!</vt:lpstr>
      <vt:lpstr>PowerPoint Presentation</vt:lpstr>
      <vt:lpstr>PowerPoint Presentation</vt:lpstr>
      <vt:lpstr>Damage Report (from DB perspective)</vt:lpstr>
      <vt:lpstr>Initial Steps – Preserve the Crime Scene</vt:lpstr>
      <vt:lpstr>Initial Steps – Preserve the Crime Scene</vt:lpstr>
      <vt:lpstr>Initial Steps</vt:lpstr>
      <vt:lpstr>Initial Steps – BI Truncation</vt:lpstr>
      <vt:lpstr>PowerPoint Presentation</vt:lpstr>
      <vt:lpstr>Who Ya Gonna Call?</vt:lpstr>
      <vt:lpstr>Who Ya Gonna Call?</vt:lpstr>
      <vt:lpstr>Who Ya Gonna Call?</vt:lpstr>
      <vt:lpstr>Who Ya Gonna Call?</vt:lpstr>
      <vt:lpstr>Time Constraints</vt:lpstr>
      <vt:lpstr>Time Constraints</vt:lpstr>
      <vt:lpstr>Database Status</vt:lpstr>
      <vt:lpstr>Database Status</vt:lpstr>
      <vt:lpstr>Corruption</vt:lpstr>
      <vt:lpstr>Database Status</vt:lpstr>
      <vt:lpstr>Remove Java from the Equation</vt:lpstr>
      <vt:lpstr>Remove Java from the Equation</vt:lpstr>
      <vt:lpstr>Restart Impossible - Time to Restore</vt:lpstr>
      <vt:lpstr>And……</vt:lpstr>
      <vt:lpstr>Loss of AI Extents – Option 1</vt:lpstr>
      <vt:lpstr>Loss of AI Extents – Option 2</vt:lpstr>
      <vt:lpstr>Loss of BI File</vt:lpstr>
      <vt:lpstr>Loss of DB Extents</vt:lpstr>
      <vt:lpstr>Loss of DB Extents that contain Data</vt:lpstr>
      <vt:lpstr>Limited Corruption – A small number of blocks</vt:lpstr>
      <vt:lpstr>Limited Corruption – A small number of blocks</vt:lpstr>
      <vt:lpstr>Limited Corruption - Block Surgery</vt:lpstr>
      <vt:lpstr>Limited Corruption - Block Surgery – Example</vt:lpstr>
      <vt:lpstr>Large Amount of Corruption</vt:lpstr>
      <vt:lpstr>Can’t Repair the DB so must Recover Data</vt:lpstr>
      <vt:lpstr>Dump Options</vt:lpstr>
      <vt:lpstr>Binary Dump Limitations</vt:lpstr>
      <vt:lpstr>Dump Options</vt:lpstr>
      <vt:lpstr>Post Mortem</vt:lpstr>
      <vt:lpstr>How Can We Avoid This Happening Again?</vt:lpstr>
      <vt:lpstr>Resources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Dan Foreman</cp:lastModifiedBy>
  <cp:revision>1179</cp:revision>
  <cp:lastPrinted>2016-06-21T00:59:27Z</cp:lastPrinted>
  <dcterms:created xsi:type="dcterms:W3CDTF">2009-05-28T13:01:27Z</dcterms:created>
  <dcterms:modified xsi:type="dcterms:W3CDTF">2017-06-07T23:44:11Z</dcterms:modified>
</cp:coreProperties>
</file>