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39"/>
  </p:notesMasterIdLst>
  <p:handoutMasterIdLst>
    <p:handoutMasterId r:id="rId40"/>
  </p:handoutMasterIdLst>
  <p:sldIdLst>
    <p:sldId id="1099" r:id="rId6"/>
    <p:sldId id="1105" r:id="rId7"/>
    <p:sldId id="1190" r:id="rId8"/>
    <p:sldId id="1204" r:id="rId9"/>
    <p:sldId id="1191" r:id="rId10"/>
    <p:sldId id="1192" r:id="rId11"/>
    <p:sldId id="1213" r:id="rId12"/>
    <p:sldId id="1205" r:id="rId13"/>
    <p:sldId id="1207" r:id="rId14"/>
    <p:sldId id="1206" r:id="rId15"/>
    <p:sldId id="1225" r:id="rId16"/>
    <p:sldId id="1212" r:id="rId17"/>
    <p:sldId id="1209" r:id="rId18"/>
    <p:sldId id="1210" r:id="rId19"/>
    <p:sldId id="1196" r:id="rId20"/>
    <p:sldId id="1211" r:id="rId21"/>
    <p:sldId id="1217" r:id="rId22"/>
    <p:sldId id="1197" r:id="rId23"/>
    <p:sldId id="1226" r:id="rId24"/>
    <p:sldId id="1227" r:id="rId25"/>
    <p:sldId id="1214" r:id="rId26"/>
    <p:sldId id="1215" r:id="rId27"/>
    <p:sldId id="1218" r:id="rId28"/>
    <p:sldId id="1228" r:id="rId29"/>
    <p:sldId id="1229" r:id="rId30"/>
    <p:sldId id="1216" r:id="rId31"/>
    <p:sldId id="1219" r:id="rId32"/>
    <p:sldId id="1180" r:id="rId33"/>
    <p:sldId id="1199" r:id="rId34"/>
    <p:sldId id="1200" r:id="rId35"/>
    <p:sldId id="1201" r:id="rId36"/>
    <p:sldId id="1202" r:id="rId37"/>
    <p:sldId id="1203" r:id="rId38"/>
  </p:sldIdLst>
  <p:sldSz cx="12192000" cy="6858000"/>
  <p:notesSz cx="7027863" cy="9313863"/>
  <p:custDataLst>
    <p:tags r:id="rId41"/>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A3E"/>
    <a:srgbClr val="FF40FF"/>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0812" autoAdjust="0"/>
  </p:normalViewPr>
  <p:slideViewPr>
    <p:cSldViewPr snapToGrid="0" showGuides="1">
      <p:cViewPr varScale="1">
        <p:scale>
          <a:sx n="107" d="100"/>
          <a:sy n="107" d="100"/>
        </p:scale>
        <p:origin x="552" y="108"/>
      </p:cViewPr>
      <p:guideLst/>
    </p:cSldViewPr>
  </p:slideViewPr>
  <p:notesTextViewPr>
    <p:cViewPr>
      <p:scale>
        <a:sx n="100" d="100"/>
        <a:sy n="100" d="100"/>
      </p:scale>
      <p:origin x="0" y="0"/>
    </p:cViewPr>
  </p:notesTextViewPr>
  <p:sorterViewPr>
    <p:cViewPr>
      <p:scale>
        <a:sx n="100" d="100"/>
        <a:sy n="100" d="100"/>
      </p:scale>
      <p:origin x="0" y="-1398"/>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1163" y="700088"/>
            <a:ext cx="6208712"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same decision service can be deployed and executed in a number of technical architectures:</a:t>
            </a:r>
          </a:p>
          <a:p>
            <a:pPr marL="220817" indent="-220817">
              <a:buAutoNum type="arabicPeriod"/>
            </a:pPr>
            <a:r>
              <a:rPr lang="en-US" baseline="0" dirty="0"/>
              <a:t>It can be run in the native process of the application, directly in Java or .NET</a:t>
            </a:r>
          </a:p>
          <a:p>
            <a:pPr marL="220817" indent="-220817">
              <a:buAutoNum type="arabicPeriod"/>
            </a:pPr>
            <a:r>
              <a:rPr lang="en-US" baseline="0" dirty="0"/>
              <a:t>It can be called as a step in a transaction process or workflow as a SOAP Web Service</a:t>
            </a:r>
          </a:p>
          <a:p>
            <a:pPr marL="220817" indent="-220817">
              <a:buAutoNum type="arabicPeriod"/>
            </a:pPr>
            <a:r>
              <a:rPr lang="en-US" baseline="0" dirty="0"/>
              <a:t>It can run in a high performance batch process, directly against a database</a:t>
            </a:r>
          </a:p>
          <a:p>
            <a:pPr marL="220817" indent="-220817">
              <a:buAutoNum type="arabicPeriod"/>
            </a:pPr>
            <a:r>
              <a:rPr lang="en-US" baseline="0" dirty="0"/>
              <a:t>It can be triggered by our CEP engine, upon identification of a relevant event</a:t>
            </a:r>
          </a:p>
          <a:p>
            <a:pPr marL="220817" indent="-220817">
              <a:buAutoNum type="arabicPeriod"/>
            </a:pPr>
            <a:endParaRPr lang="en-US" dirty="0"/>
          </a:p>
        </p:txBody>
      </p:sp>
      <p:sp>
        <p:nvSpPr>
          <p:cNvPr id="4" name="Slide Number Placeholder 3"/>
          <p:cNvSpPr>
            <a:spLocks noGrp="1"/>
          </p:cNvSpPr>
          <p:nvPr>
            <p:ph type="sldNum" sz="quarter" idx="10"/>
          </p:nvPr>
        </p:nvSpPr>
        <p:spPr/>
        <p:txBody>
          <a:bodyPr/>
          <a:lstStyle/>
          <a:p>
            <a:pPr>
              <a:defRPr/>
            </a:pPr>
            <a:fld id="{625BA578-2FC3-436F-A144-FAFB81A553DC}" type="slidenum">
              <a:rPr lang="en-US" smtClean="0"/>
              <a:pPr>
                <a:defRPr/>
              </a:pPr>
              <a:t>7</a:t>
            </a:fld>
            <a:endParaRPr lang="en-US" dirty="0"/>
          </a:p>
        </p:txBody>
      </p:sp>
    </p:spTree>
    <p:extLst>
      <p:ext uri="{BB962C8B-B14F-4D97-AF65-F5344CB8AC3E}">
        <p14:creationId xmlns:p14="http://schemas.microsoft.com/office/powerpoint/2010/main" val="87244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normAutofit/>
          </a:bodyPr>
          <a:lstStyle/>
          <a:p>
            <a:pPr lvl="0"/>
            <a:r>
              <a:rPr lang="en-ZA" dirty="0">
                <a:latin typeface="Arial" panose="020B0604020202020204" pitchFamily="34" charset="0"/>
              </a:rPr>
              <a:t>Is the business logic the result of relatively complex decisions? Are there many IF-THEN-ELSE blocks and/or CASE statements in the code, relating to setting relatively few, or even just a single, flag or field value(s)?</a:t>
            </a:r>
          </a:p>
          <a:p>
            <a:pPr lvl="0"/>
            <a:r>
              <a:rPr lang="en-ZA" dirty="0">
                <a:latin typeface="Arial" panose="020B0604020202020204" pitchFamily="34" charset="0"/>
              </a:rPr>
              <a:t>Is the business logic customised per customer or tenant (in a multi-tenant model), and who determines the changes in the business logic? If changes are made on a per-industry basis (eg. income tax tables, for example) it’s more likely that all customers of an application would require an update; if changes are made per-customer (eg. life insurance risk weightings) then the scope of the changes required are limited to that customer.</a:t>
            </a:r>
          </a:p>
          <a:p>
            <a:pPr lvl="0"/>
            <a:r>
              <a:rPr lang="en-ZA" dirty="0">
                <a:latin typeface="Arial" panose="020B0604020202020204" pitchFamily="34" charset="0"/>
              </a:rPr>
              <a:t>How frequently are changes required to the application’s business logic, particularly relative to the application vendor’s release schedule? If business logic changes are relatively infrequent, and releases are relatively frequent, then customers may benefit from the vendor’s development and testing expertise, and not have to perform those actions themselves. </a:t>
            </a:r>
          </a:p>
          <a:p>
            <a:pPr lvl="0"/>
            <a:r>
              <a:rPr lang="en-ZA" dirty="0">
                <a:latin typeface="Arial" panose="020B0604020202020204" pitchFamily="34" charset="0"/>
              </a:rPr>
              <a:t>Business analysts and/or business domain experts are readily available at a customer site, but are non-technical.</a:t>
            </a:r>
          </a:p>
        </p:txBody>
      </p:sp>
      <p:sp>
        <p:nvSpPr>
          <p:cNvPr id="4" name="Slide Number Placeholder 3"/>
          <p:cNvSpPr>
            <a:spLocks noGrp="1"/>
          </p:cNvSpPr>
          <p:nvPr>
            <p:ph type="sldNum" sz="quarter" idx="10"/>
          </p:nvPr>
        </p:nvSpPr>
        <p:spPr/>
        <p:txBody>
          <a:bodyPr/>
          <a:lstStyle/>
          <a:p>
            <a:fld id="{6F116377-2B51-4FC3-9581-7C7671BA647A}" type="slidenum">
              <a:rPr lang="en-ZA" smtClean="0"/>
              <a:pPr/>
              <a:t>8</a:t>
            </a:fld>
            <a:endParaRPr lang="en-ZA"/>
          </a:p>
        </p:txBody>
      </p:sp>
    </p:spTree>
    <p:extLst>
      <p:ext uri="{BB962C8B-B14F-4D97-AF65-F5344CB8AC3E}">
        <p14:creationId xmlns:p14="http://schemas.microsoft.com/office/powerpoint/2010/main" val="129537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val="1280637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extLst>
      <p:ext uri="{BB962C8B-B14F-4D97-AF65-F5344CB8AC3E}">
        <p14:creationId xmlns:p14="http://schemas.microsoft.com/office/powerpoint/2010/main" val="252638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180995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p14="http://schemas.microsoft.com/office/powerpoint/2010/main" val="1513056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8713" cy="3492500"/>
          </a:xfrm>
        </p:spPr>
      </p:sp>
      <p:sp>
        <p:nvSpPr>
          <p:cNvPr id="3" name="Notes Placeholder 2"/>
          <p:cNvSpPr>
            <a:spLocks noGrp="1"/>
          </p:cNvSpPr>
          <p:nvPr>
            <p:ph type="body" idx="1"/>
          </p:nvPr>
        </p:nvSpPr>
        <p:spPr/>
        <p:txBody>
          <a:bodyPr>
            <a:normAutofit/>
          </a:bodyPr>
          <a:lstStyle/>
          <a:p>
            <a:r>
              <a:rPr lang="en-ZA" dirty="0"/>
              <a:t>First let’s consider the</a:t>
            </a:r>
            <a:r>
              <a:rPr lang="en-ZA" baseline="0" dirty="0"/>
              <a:t> high level workflow when </a:t>
            </a:r>
            <a:r>
              <a:rPr lang="en-ZA" baseline="0" dirty="0" err="1"/>
              <a:t>modeling</a:t>
            </a:r>
            <a:r>
              <a:rPr lang="en-ZA" baseline="0" dirty="0"/>
              <a:t> and deploying rule logic with Corticon.</a:t>
            </a:r>
          </a:p>
          <a:p>
            <a:r>
              <a:rPr lang="en-ZA" baseline="0" dirty="0"/>
              <a:t> - start by defining the data on which the decision or calculation will be based, in Corticon this is termed a Vocabulary. It can be hand-crafted or imported from existing metadata such XML Schema Definitions or Database schema</a:t>
            </a:r>
          </a:p>
          <a:p>
            <a:r>
              <a:rPr lang="en-ZA" baseline="0" dirty="0"/>
              <a:t> - then rules are </a:t>
            </a:r>
            <a:r>
              <a:rPr lang="en-ZA" baseline="0" dirty="0" err="1"/>
              <a:t>modeled</a:t>
            </a:r>
            <a:r>
              <a:rPr lang="en-ZA" baseline="0" dirty="0"/>
              <a:t> in </a:t>
            </a:r>
            <a:r>
              <a:rPr lang="en-ZA" baseline="0" dirty="0" err="1"/>
              <a:t>RuleSheets</a:t>
            </a:r>
            <a:r>
              <a:rPr lang="en-ZA" baseline="0" dirty="0"/>
              <a:t> and Integrity Checks are applied to them to ensure completeness and lack of conflicts </a:t>
            </a:r>
          </a:p>
          <a:p>
            <a:r>
              <a:rPr lang="en-ZA" baseline="0" dirty="0"/>
              <a:t> - </a:t>
            </a:r>
            <a:r>
              <a:rPr lang="en-ZA" baseline="0" dirty="0" err="1"/>
              <a:t>RuleTests</a:t>
            </a:r>
            <a:r>
              <a:rPr lang="en-ZA" baseline="0" dirty="0"/>
              <a:t> are then created to confirm each rules’ implementation is accurately reflecting the intended logical </a:t>
            </a:r>
            <a:r>
              <a:rPr lang="en-ZA" baseline="0" dirty="0" err="1"/>
              <a:t>behavior</a:t>
            </a:r>
            <a:r>
              <a:rPr lang="en-ZA" baseline="0" dirty="0"/>
              <a:t> (note that because of the integrity checks applied at the rule </a:t>
            </a:r>
            <a:r>
              <a:rPr lang="en-ZA" baseline="0" dirty="0" err="1"/>
              <a:t>modeling</a:t>
            </a:r>
            <a:r>
              <a:rPr lang="en-ZA" baseline="0" dirty="0"/>
              <a:t> step, it is not necessary to craft test cases to detect incompleteness or unwanted ambiguity/conflict between rules)</a:t>
            </a:r>
          </a:p>
          <a:p>
            <a:r>
              <a:rPr lang="en-ZA" baseline="0" dirty="0"/>
              <a:t> - </a:t>
            </a:r>
            <a:r>
              <a:rPr lang="en-ZA" baseline="0" dirty="0" err="1"/>
              <a:t>RuleSheets</a:t>
            </a:r>
            <a:r>
              <a:rPr lang="en-ZA" baseline="0" dirty="0"/>
              <a:t> can then be assembled into </a:t>
            </a:r>
            <a:r>
              <a:rPr lang="en-ZA" baseline="0" dirty="0" err="1"/>
              <a:t>RuleFlows</a:t>
            </a:r>
            <a:endParaRPr lang="en-ZA" baseline="0" dirty="0"/>
          </a:p>
          <a:p>
            <a:r>
              <a:rPr lang="en-ZA" baseline="0" dirty="0"/>
              <a:t> - </a:t>
            </a:r>
            <a:r>
              <a:rPr lang="en-ZA" baseline="0" dirty="0" err="1"/>
              <a:t>RuleFlow</a:t>
            </a:r>
            <a:r>
              <a:rPr lang="en-ZA" baseline="0" dirty="0"/>
              <a:t> are then deployed as executable Decision Services</a:t>
            </a:r>
          </a:p>
        </p:txBody>
      </p:sp>
      <p:sp>
        <p:nvSpPr>
          <p:cNvPr id="4" name="Slide Number Placeholder 3"/>
          <p:cNvSpPr>
            <a:spLocks noGrp="1"/>
          </p:cNvSpPr>
          <p:nvPr>
            <p:ph type="sldNum" sz="quarter" idx="10"/>
          </p:nvPr>
        </p:nvSpPr>
        <p:spPr/>
        <p:txBody>
          <a:bodyPr/>
          <a:lstStyle/>
          <a:p>
            <a:fld id="{34B18709-89BA-42EB-B341-F3D866C90A97}" type="slidenum">
              <a:rPr lang="en-ZA" smtClean="0"/>
              <a:pPr/>
              <a:t>18</a:t>
            </a:fld>
            <a:endParaRPr lang="en-ZA"/>
          </a:p>
        </p:txBody>
      </p:sp>
    </p:spTree>
    <p:extLst>
      <p:ext uri="{BB962C8B-B14F-4D97-AF65-F5344CB8AC3E}">
        <p14:creationId xmlns:p14="http://schemas.microsoft.com/office/powerpoint/2010/main" val="2461506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33</a:t>
            </a:fld>
            <a:endParaRPr lang="en-US" dirty="0"/>
          </a:p>
        </p:txBody>
      </p:sp>
    </p:spTree>
    <p:extLst>
      <p:ext uri="{BB962C8B-B14F-4D97-AF65-F5344CB8AC3E}">
        <p14:creationId xmlns:p14="http://schemas.microsoft.com/office/powerpoint/2010/main" val="1225540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55" y="36"/>
            <a:ext cx="12192065" cy="6857964"/>
          </a:xfrm>
          <a:prstGeom prst="rect">
            <a:avLst/>
          </a:prstGeom>
        </p:spPr>
      </p:pic>
      <p:sp>
        <p:nvSpPr>
          <p:cNvPr id="9" name="Rectangle 3"/>
          <p:cNvSpPr>
            <a:spLocks noGrp="1" noChangeArrowheads="1"/>
          </p:cNvSpPr>
          <p:nvPr>
            <p:ph type="ctrTitle" hasCustomPrompt="1"/>
          </p:nvPr>
        </p:nvSpPr>
        <p:spPr bwMode="auto">
          <a:xfrm>
            <a:off x="4969074" y="3771649"/>
            <a:ext cx="6802622"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9074" y="5066617"/>
            <a:ext cx="5481075"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1"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85"/>
            <a:ext cx="12192065" cy="6857964"/>
          </a:xfrm>
          <a:prstGeom prst="rect">
            <a:avLst/>
          </a:prstGeom>
        </p:spPr>
      </p:pic>
      <p:sp>
        <p:nvSpPr>
          <p:cNvPr id="2" name="Title 1"/>
          <p:cNvSpPr>
            <a:spLocks noGrp="1"/>
          </p:cNvSpPr>
          <p:nvPr>
            <p:ph type="title"/>
          </p:nvPr>
        </p:nvSpPr>
        <p:spPr>
          <a:xfrm>
            <a:off x="570061" y="2588181"/>
            <a:ext cx="6493409" cy="535531"/>
          </a:xfrm>
        </p:spPr>
        <p:txBody>
          <a:bodyPr anchor="t"/>
          <a:lstStyle>
            <a:lvl1pPr>
              <a:defRPr sz="3200">
                <a:solidFill>
                  <a:srgbClr val="373A3E"/>
                </a:solidFill>
              </a:defRPr>
            </a:lvl1pPr>
          </a:lstStyle>
          <a:p>
            <a:r>
              <a:rPr lang="en-US" dirty="0"/>
              <a:t>Click to edit Master title style</a:t>
            </a:r>
          </a:p>
        </p:txBody>
      </p:sp>
    </p:spTree>
    <p:extLst>
      <p:ext uri="{BB962C8B-B14F-4D97-AF65-F5344CB8AC3E}">
        <p14:creationId xmlns:p14="http://schemas.microsoft.com/office/powerpoint/2010/main" val="2161736920"/>
      </p:ext>
    </p:extLst>
  </p:cSld>
  <p:clrMapOvr>
    <a:masterClrMapping/>
  </p:clrMapOvr>
  <p:extLst mod="1">
    <p:ext uri="{DCECCB84-F9BA-43D5-87BE-67443E8EF086}">
      <p15:sldGuideLst xmlns:p15="http://schemas.microsoft.com/office/powerpoint/2012/main">
        <p15:guide id="1" pos="359" userDrawn="1">
          <p15:clr>
            <a:srgbClr val="FBAE40"/>
          </p15:clr>
        </p15:guide>
        <p15:guide id="2" orient="horz" pos="18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557959" y="367498"/>
            <a:ext cx="11024442"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958" y="1200150"/>
            <a:ext cx="5386917"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8" y="1991189"/>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00150"/>
            <a:ext cx="5389033"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991189"/>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3"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_orange">
    <p:spTree>
      <p:nvGrpSpPr>
        <p:cNvPr id="1" name=""/>
        <p:cNvGrpSpPr/>
        <p:nvPr/>
      </p:nvGrpSpPr>
      <p:grpSpPr>
        <a:xfrm>
          <a:off x="0" y="0"/>
          <a:ext cx="0" cy="0"/>
          <a:chOff x="0" y="0"/>
          <a:chExt cx="0" cy="0"/>
        </a:xfrm>
      </p:grpSpPr>
      <p:sp>
        <p:nvSpPr>
          <p:cNvPr id="3" name="Title 1"/>
          <p:cNvSpPr>
            <a:spLocks noGrp="1"/>
          </p:cNvSpPr>
          <p:nvPr>
            <p:ph type="title"/>
          </p:nvPr>
        </p:nvSpPr>
        <p:spPr>
          <a:xfrm>
            <a:off x="616960" y="395710"/>
            <a:ext cx="9144000" cy="424732"/>
          </a:xfrm>
        </p:spPr>
        <p:txBody>
          <a:bodyPr/>
          <a:lstStyle>
            <a:lvl1pPr>
              <a:defRPr>
                <a:solidFill>
                  <a:srgbClr val="000000"/>
                </a:solidFill>
              </a:defRPr>
            </a:lvl1pPr>
          </a:lstStyle>
          <a:p>
            <a:r>
              <a:rPr lang="en-US"/>
              <a:t>Click to edit Master title style</a:t>
            </a:r>
            <a:endParaRPr lang="en-US" dirty="0"/>
          </a:p>
        </p:txBody>
      </p:sp>
    </p:spTree>
    <p:extLst>
      <p:ext uri="{BB962C8B-B14F-4D97-AF65-F5344CB8AC3E}">
        <p14:creationId xmlns:p14="http://schemas.microsoft.com/office/powerpoint/2010/main" val="43692464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6768" y="6517228"/>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79" r:id="rId2"/>
    <p:sldLayoutId id="2147483738" r:id="rId3"/>
    <p:sldLayoutId id="2147483775" r:id="rId4"/>
    <p:sldLayoutId id="2147483734" r:id="rId5"/>
    <p:sldLayoutId id="2147483778" r:id="rId6"/>
    <p:sldLayoutId id="2147483774" r:id="rId7"/>
    <p:sldLayoutId id="2147483739" r:id="rId8"/>
    <p:sldLayoutId id="2147483762" r:id="rId9"/>
    <p:sldLayoutId id="2147483776" r:id="rId10"/>
    <p:sldLayoutId id="2147483772" r:id="rId11"/>
    <p:sldLayoutId id="2147483767" r:id="rId12"/>
    <p:sldLayoutId id="2147483770" r:id="rId13"/>
    <p:sldLayoutId id="2147483773" r:id="rId14"/>
    <p:sldLayoutId id="2147483780" r:id="rId15"/>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3.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1.png"/><Relationship Id="rId5" Type="http://schemas.openxmlformats.org/officeDocument/2006/relationships/notesSlide" Target="../notesSlides/notesSlide3.xml"/><Relationship Id="rId4"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3" Type="http://schemas.openxmlformats.org/officeDocument/2006/relationships/tags" Target="../tags/tag21.xml"/><Relationship Id="rId21" Type="http://schemas.openxmlformats.org/officeDocument/2006/relationships/tags" Target="../tags/tag39.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tags" Target="../tags/tag38.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slideLayout" Target="../slideLayouts/slideLayout3.xml"/><Relationship Id="rId5" Type="http://schemas.openxmlformats.org/officeDocument/2006/relationships/tags" Target="../tags/tag23.xml"/><Relationship Id="rId15" Type="http://schemas.openxmlformats.org/officeDocument/2006/relationships/tags" Target="../tags/tag33.xml"/><Relationship Id="rId23" Type="http://schemas.openxmlformats.org/officeDocument/2006/relationships/tags" Target="../tags/tag41.xml"/><Relationship Id="rId10" Type="http://schemas.openxmlformats.org/officeDocument/2006/relationships/tags" Target="../tags/tag28.xml"/><Relationship Id="rId19" Type="http://schemas.openxmlformats.org/officeDocument/2006/relationships/tags" Target="../tags/tag37.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tags" Target="../tags/tag40.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tags" Target="../tags/tag55.xml"/><Relationship Id="rId3" Type="http://schemas.openxmlformats.org/officeDocument/2006/relationships/tags" Target="../tags/tag50.xml"/><Relationship Id="rId7" Type="http://schemas.openxmlformats.org/officeDocument/2006/relationships/tags" Target="../tags/tag54.xml"/><Relationship Id="rId12" Type="http://schemas.openxmlformats.org/officeDocument/2006/relationships/notesSlide" Target="../notesSlides/notesSlide8.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slideLayout" Target="../slideLayouts/slideLayout3.xml"/><Relationship Id="rId5" Type="http://schemas.openxmlformats.org/officeDocument/2006/relationships/tags" Target="../tags/tag52.xml"/><Relationship Id="rId10" Type="http://schemas.openxmlformats.org/officeDocument/2006/relationships/tags" Target="../tags/tag57.xml"/><Relationship Id="rId4" Type="http://schemas.openxmlformats.org/officeDocument/2006/relationships/tags" Target="../tags/tag51.xml"/><Relationship Id="rId9" Type="http://schemas.openxmlformats.org/officeDocument/2006/relationships/tags" Target="../tags/tag5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Layout" Target="../slideLayouts/slideLayout3.xml"/><Relationship Id="rId4" Type="http://schemas.openxmlformats.org/officeDocument/2006/relationships/tags" Target="../tags/tag61.xml"/></Relationships>
</file>

<file path=ppt/slides/_rels/slide22.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Layout" Target="../slideLayouts/slideLayout3.xml"/><Relationship Id="rId4" Type="http://schemas.openxmlformats.org/officeDocument/2006/relationships/tags" Target="../tags/tag6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7.xml"/><Relationship Id="rId1" Type="http://schemas.openxmlformats.org/officeDocument/2006/relationships/tags" Target="../tags/tag6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26.png"/><Relationship Id="rId4"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9368" y="3802427"/>
            <a:ext cx="6800850" cy="677108"/>
          </a:xfrm>
        </p:spPr>
        <p:txBody>
          <a:bodyPr/>
          <a:lstStyle/>
          <a:p>
            <a:r>
              <a:rPr lang="en-US" sz="4400" dirty="0"/>
              <a:t>Accessible Business Rules</a:t>
            </a:r>
          </a:p>
        </p:txBody>
      </p:sp>
      <p:sp>
        <p:nvSpPr>
          <p:cNvPr id="5" name="Subtitle 8"/>
          <p:cNvSpPr>
            <a:spLocks noGrp="1"/>
          </p:cNvSpPr>
          <p:nvPr>
            <p:ph type="subTitle" idx="1"/>
          </p:nvPr>
        </p:nvSpPr>
        <p:spPr>
          <a:xfrm>
            <a:off x="4969368" y="5221892"/>
            <a:ext cx="5481075" cy="723098"/>
          </a:xfrm>
        </p:spPr>
        <p:txBody>
          <a:bodyPr/>
          <a:lstStyle/>
          <a:p>
            <a:r>
              <a:rPr lang="en-US" dirty="0"/>
              <a:t>5 June 2017</a:t>
            </a:r>
          </a:p>
          <a:p>
            <a:r>
              <a:rPr lang="en-US" dirty="0"/>
              <a:t>David Atkins, Progress</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89" y="147039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20263858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9514" y="2609136"/>
            <a:ext cx="7286625" cy="1588127"/>
          </a:xfrm>
        </p:spPr>
        <p:txBody>
          <a:bodyPr/>
          <a:lstStyle/>
          <a:p>
            <a:r>
              <a:rPr lang="en-US" dirty="0"/>
              <a:t>Business Rules are </a:t>
            </a:r>
            <a:r>
              <a:rPr lang="en-US" dirty="0">
                <a:solidFill>
                  <a:schemeClr val="accent1"/>
                </a:solidFill>
              </a:rPr>
              <a:t>application logic </a:t>
            </a:r>
            <a:r>
              <a:rPr lang="en-US" dirty="0"/>
              <a:t>that pertain to the </a:t>
            </a:r>
            <a:r>
              <a:rPr lang="en-US" dirty="0">
                <a:solidFill>
                  <a:schemeClr val="accent1"/>
                </a:solidFill>
              </a:rPr>
              <a:t>business domain</a:t>
            </a:r>
            <a:endParaRPr lang="en-US" dirty="0"/>
          </a:p>
        </p:txBody>
      </p:sp>
    </p:spTree>
    <p:extLst>
      <p:ext uri="{BB962C8B-B14F-4D97-AF65-F5344CB8AC3E}">
        <p14:creationId xmlns:p14="http://schemas.microsoft.com/office/powerpoint/2010/main" val="21124502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lded Corner 57"/>
          <p:cNvSpPr/>
          <p:nvPr>
            <p:custDataLst>
              <p:tags r:id="rId2"/>
            </p:custDataLst>
          </p:nvPr>
        </p:nvSpPr>
        <p:spPr bwMode="auto">
          <a:xfrm>
            <a:off x="493007" y="1673233"/>
            <a:ext cx="1658073"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lnSpcReduction="10000"/>
          </a:bodyPr>
          <a:lstStyle/>
          <a:p>
            <a:pPr>
              <a:lnSpc>
                <a:spcPct val="110000"/>
              </a:lnSpc>
              <a:spcBef>
                <a:spcPts val="1200"/>
              </a:spcBef>
            </a:pPr>
            <a:r>
              <a:rPr lang="en-US" sz="1900" i="0" dirty="0">
                <a:solidFill>
                  <a:schemeClr val="tx1"/>
                </a:solidFill>
              </a:rPr>
              <a:t>Client Logic</a:t>
            </a:r>
          </a:p>
          <a:p>
            <a:pPr>
              <a:lnSpc>
                <a:spcPct val="110000"/>
              </a:lnSpc>
              <a:spcBef>
                <a:spcPts val="1200"/>
              </a:spcBef>
            </a:pPr>
            <a:r>
              <a:rPr lang="en-US" sz="2000" i="0" dirty="0">
                <a:solidFill>
                  <a:srgbClr val="FF0000"/>
                </a:solidFill>
              </a:rPr>
              <a:t>(ABL)</a:t>
            </a:r>
          </a:p>
        </p:txBody>
      </p:sp>
      <p:sp>
        <p:nvSpPr>
          <p:cNvPr id="31" name="Folded Corner 57"/>
          <p:cNvSpPr/>
          <p:nvPr>
            <p:custDataLst>
              <p:tags r:id="rId3"/>
            </p:custDataLst>
          </p:nvPr>
        </p:nvSpPr>
        <p:spPr bwMode="auto">
          <a:xfrm>
            <a:off x="6268068" y="1671651"/>
            <a:ext cx="2352342"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fontScale="55000" lnSpcReduction="20000"/>
          </a:bodyPr>
          <a:lstStyle/>
          <a:p>
            <a:r>
              <a:rPr lang="en-US" sz="3300" i="0" dirty="0">
                <a:solidFill>
                  <a:srgbClr val="000000"/>
                </a:solidFill>
              </a:rPr>
              <a:t>Abstract Schema</a:t>
            </a:r>
          </a:p>
          <a:p>
            <a:pPr>
              <a:lnSpc>
                <a:spcPct val="120000"/>
              </a:lnSpc>
            </a:pPr>
            <a:r>
              <a:rPr lang="en-US" sz="2500" i="0" dirty="0">
                <a:solidFill>
                  <a:srgbClr val="FF0000"/>
                </a:solidFill>
              </a:rPr>
              <a:t>(</a:t>
            </a:r>
            <a:r>
              <a:rPr lang="en-US" sz="2500" i="0" dirty="0" err="1">
                <a:solidFill>
                  <a:srgbClr val="FF0000"/>
                </a:solidFill>
              </a:rPr>
              <a:t>ProDataSet</a:t>
            </a:r>
            <a:r>
              <a:rPr lang="en-US" sz="2500" i="0" dirty="0">
                <a:solidFill>
                  <a:srgbClr val="FF0000"/>
                </a:solidFill>
              </a:rPr>
              <a:t> / Temp-Table)</a:t>
            </a:r>
          </a:p>
        </p:txBody>
      </p:sp>
      <p:sp>
        <p:nvSpPr>
          <p:cNvPr id="2" name="Title 1"/>
          <p:cNvSpPr>
            <a:spLocks noGrp="1"/>
          </p:cNvSpPr>
          <p:nvPr>
            <p:ph type="title"/>
            <p:custDataLst>
              <p:tags r:id="rId4"/>
            </p:custDataLst>
          </p:nvPr>
        </p:nvSpPr>
        <p:spPr/>
        <p:txBody>
          <a:bodyPr/>
          <a:lstStyle/>
          <a:p>
            <a:r>
              <a:rPr lang="en-US" dirty="0"/>
              <a:t>Business Rules in OpenEdge Applications</a:t>
            </a:r>
          </a:p>
        </p:txBody>
      </p:sp>
      <p:sp>
        <p:nvSpPr>
          <p:cNvPr id="56" name="Flowchart: Magnetic Disk 55"/>
          <p:cNvSpPr/>
          <p:nvPr>
            <p:custDataLst>
              <p:tags r:id="rId5"/>
            </p:custDataLst>
          </p:nvPr>
        </p:nvSpPr>
        <p:spPr bwMode="auto">
          <a:xfrm>
            <a:off x="9445090" y="1600206"/>
            <a:ext cx="2237456" cy="1220639"/>
          </a:xfrm>
          <a:prstGeom prst="flowChartMagneticDisk">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w="19050">
            <a:solidFill>
              <a:schemeClr val="accent6">
                <a:lumMod val="40000"/>
                <a:lumOff val="60000"/>
              </a:schemeClr>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algn="ctr" fontAlgn="base">
              <a:spcBef>
                <a:spcPct val="50000"/>
              </a:spcBef>
              <a:spcAft>
                <a:spcPct val="0"/>
              </a:spcAft>
              <a:buSzPct val="130000"/>
            </a:pPr>
            <a:r>
              <a:rPr lang="en-US" sz="2000" i="0" dirty="0">
                <a:solidFill>
                  <a:srgbClr val="000000"/>
                </a:solidFill>
              </a:rPr>
              <a:t>Physical Schema</a:t>
            </a:r>
            <a:br>
              <a:rPr lang="en-US" i="0" dirty="0">
                <a:solidFill>
                  <a:srgbClr val="000000"/>
                </a:solidFill>
              </a:rPr>
            </a:br>
            <a:r>
              <a:rPr lang="en-US" sz="1600" i="0" dirty="0">
                <a:solidFill>
                  <a:srgbClr val="FF0000"/>
                </a:solidFill>
              </a:rPr>
              <a:t>(Tables)</a:t>
            </a:r>
            <a:endParaRPr lang="en-US" i="0" dirty="0">
              <a:solidFill>
                <a:srgbClr val="FF0000"/>
              </a:solidFill>
              <a:latin typeface="Arial" charset="0"/>
            </a:endParaRPr>
          </a:p>
        </p:txBody>
      </p:sp>
      <p:sp>
        <p:nvSpPr>
          <p:cNvPr id="58" name="Folded Corner 57"/>
          <p:cNvSpPr/>
          <p:nvPr>
            <p:custDataLst>
              <p:tags r:id="rId6"/>
            </p:custDataLst>
          </p:nvPr>
        </p:nvSpPr>
        <p:spPr bwMode="auto">
          <a:xfrm>
            <a:off x="3091046" y="1673238"/>
            <a:ext cx="2352342"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lnSpcReduction="10000"/>
          </a:bodyPr>
          <a:lstStyle/>
          <a:p>
            <a:pPr>
              <a:lnSpc>
                <a:spcPct val="110000"/>
              </a:lnSpc>
              <a:spcBef>
                <a:spcPts val="1200"/>
              </a:spcBef>
            </a:pPr>
            <a:r>
              <a:rPr lang="en-US" sz="1900" i="0" dirty="0">
                <a:solidFill>
                  <a:schemeClr val="tx1"/>
                </a:solidFill>
              </a:rPr>
              <a:t>Application Logic</a:t>
            </a:r>
          </a:p>
          <a:p>
            <a:pPr>
              <a:lnSpc>
                <a:spcPct val="110000"/>
              </a:lnSpc>
              <a:spcBef>
                <a:spcPts val="1200"/>
              </a:spcBef>
            </a:pPr>
            <a:r>
              <a:rPr lang="en-US" sz="2000" i="0" dirty="0">
                <a:solidFill>
                  <a:srgbClr val="FF0000"/>
                </a:solidFill>
              </a:rPr>
              <a:t>(ABL)</a:t>
            </a:r>
          </a:p>
        </p:txBody>
      </p:sp>
      <p:cxnSp>
        <p:nvCxnSpPr>
          <p:cNvPr id="60" name="Straight Arrow Connector 59"/>
          <p:cNvCxnSpPr>
            <a:stCxn id="31" idx="3"/>
            <a:endCxn id="56" idx="2"/>
          </p:cNvCxnSpPr>
          <p:nvPr>
            <p:custDataLst>
              <p:tags r:id="rId7"/>
            </p:custDataLst>
          </p:nvPr>
        </p:nvCxnSpPr>
        <p:spPr bwMode="auto">
          <a:xfrm>
            <a:off x="8620410" y="2206635"/>
            <a:ext cx="824680" cy="3891"/>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61" name="Straight Arrow Connector 60"/>
          <p:cNvCxnSpPr>
            <a:stCxn id="58" idx="3"/>
            <a:endCxn id="31" idx="1"/>
          </p:cNvCxnSpPr>
          <p:nvPr>
            <p:custDataLst>
              <p:tags r:id="rId8"/>
            </p:custDataLst>
          </p:nvPr>
        </p:nvCxnSpPr>
        <p:spPr bwMode="auto">
          <a:xfrm flipV="1">
            <a:off x="5443388" y="2206635"/>
            <a:ext cx="824680" cy="1587"/>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62" name="Straight Arrow Connector 61"/>
          <p:cNvCxnSpPr>
            <a:stCxn id="37" idx="3"/>
            <a:endCxn id="58" idx="1"/>
          </p:cNvCxnSpPr>
          <p:nvPr>
            <p:custDataLst>
              <p:tags r:id="rId9"/>
            </p:custDataLst>
          </p:nvPr>
        </p:nvCxnSpPr>
        <p:spPr bwMode="auto">
          <a:xfrm>
            <a:off x="2151080" y="2208217"/>
            <a:ext cx="939966" cy="5"/>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63" name="Folded Corner 62"/>
          <p:cNvSpPr/>
          <p:nvPr>
            <p:custDataLst>
              <p:tags r:id="rId10"/>
            </p:custDataLst>
          </p:nvPr>
        </p:nvSpPr>
        <p:spPr bwMode="auto">
          <a:xfrm>
            <a:off x="1671111" y="3582985"/>
            <a:ext cx="2437765" cy="1274760"/>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fontScale="85000" lnSpcReduction="20000"/>
          </a:bodyPr>
          <a:lstStyle/>
          <a:p>
            <a:pPr>
              <a:lnSpc>
                <a:spcPct val="110000"/>
              </a:lnSpc>
              <a:spcBef>
                <a:spcPts val="1200"/>
              </a:spcBef>
            </a:pPr>
            <a:r>
              <a:rPr lang="en-US" i="0" dirty="0">
                <a:solidFill>
                  <a:schemeClr val="tx1"/>
                </a:solidFill>
              </a:rPr>
              <a:t>Infrastructure</a:t>
            </a:r>
            <a:br>
              <a:rPr lang="en-US" i="0" dirty="0">
                <a:solidFill>
                  <a:schemeClr val="tx1"/>
                </a:solidFill>
              </a:rPr>
            </a:br>
            <a:r>
              <a:rPr lang="en-US" i="0" dirty="0">
                <a:solidFill>
                  <a:schemeClr val="tx1"/>
                </a:solidFill>
              </a:rPr>
              <a:t>Logic</a:t>
            </a:r>
          </a:p>
          <a:p>
            <a:pPr>
              <a:lnSpc>
                <a:spcPct val="110000"/>
              </a:lnSpc>
              <a:spcBef>
                <a:spcPts val="1200"/>
              </a:spcBef>
            </a:pPr>
            <a:r>
              <a:rPr lang="en-US" sz="2100" i="0" dirty="0">
                <a:solidFill>
                  <a:srgbClr val="FF0000"/>
                </a:solidFill>
              </a:rPr>
              <a:t>(ABL)</a:t>
            </a:r>
          </a:p>
        </p:txBody>
      </p:sp>
      <p:sp>
        <p:nvSpPr>
          <p:cNvPr id="64" name="Flowchart: Punched Tape 25"/>
          <p:cNvSpPr/>
          <p:nvPr>
            <p:custDataLst>
              <p:tags r:id="rId11"/>
            </p:custDataLst>
          </p:nvPr>
        </p:nvSpPr>
        <p:spPr bwMode="auto">
          <a:xfrm>
            <a:off x="4515169" y="3582985"/>
            <a:ext cx="2170653" cy="1274760"/>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nSpc>
                <a:spcPct val="90000"/>
              </a:lnSpc>
              <a:spcBef>
                <a:spcPts val="1200"/>
              </a:spcBef>
            </a:pPr>
            <a:r>
              <a:rPr lang="en-US" sz="2000" i="0" dirty="0">
                <a:solidFill>
                  <a:schemeClr val="tx1"/>
                </a:solidFill>
              </a:rPr>
              <a:t>Business</a:t>
            </a:r>
            <a:br>
              <a:rPr lang="en-US" sz="2000" i="0" dirty="0">
                <a:solidFill>
                  <a:schemeClr val="tx1"/>
                </a:solidFill>
              </a:rPr>
            </a:br>
            <a:r>
              <a:rPr lang="en-US" sz="2000" i="0" dirty="0">
                <a:solidFill>
                  <a:schemeClr val="tx1"/>
                </a:solidFill>
              </a:rPr>
              <a:t>Logic</a:t>
            </a:r>
          </a:p>
          <a:p>
            <a:pPr>
              <a:lnSpc>
                <a:spcPct val="90000"/>
              </a:lnSpc>
              <a:spcBef>
                <a:spcPts val="1200"/>
              </a:spcBef>
            </a:pPr>
            <a:r>
              <a:rPr lang="en-US" sz="1600" i="0" dirty="0">
                <a:solidFill>
                  <a:srgbClr val="FF0000"/>
                </a:solidFill>
              </a:rPr>
              <a:t>(ABL)</a:t>
            </a:r>
          </a:p>
        </p:txBody>
      </p:sp>
      <p:sp>
        <p:nvSpPr>
          <p:cNvPr id="65" name="TextBox 64"/>
          <p:cNvSpPr txBox="1"/>
          <p:nvPr>
            <p:custDataLst>
              <p:tags r:id="rId12"/>
            </p:custDataLst>
          </p:nvPr>
        </p:nvSpPr>
        <p:spPr>
          <a:xfrm>
            <a:off x="4724515" y="3853713"/>
            <a:ext cx="184731" cy="306467"/>
          </a:xfrm>
          <a:prstGeom prst="foldedCorner">
            <a:avLst/>
          </a:prstGeom>
          <a:noFill/>
        </p:spPr>
        <p:txBody>
          <a:bodyPr wrap="none" rtlCol="0">
            <a:spAutoFit/>
          </a:bodyPr>
          <a:lstStyle/>
          <a:p>
            <a:endParaRPr lang="en-US" sz="1200" i="0" dirty="0">
              <a:solidFill>
                <a:srgbClr val="C00000"/>
              </a:solidFill>
            </a:endParaRPr>
          </a:p>
        </p:txBody>
      </p:sp>
      <p:cxnSp>
        <p:nvCxnSpPr>
          <p:cNvPr id="66" name="Straight Arrow Connector 28"/>
          <p:cNvCxnSpPr>
            <a:stCxn id="58" idx="2"/>
            <a:endCxn id="63" idx="0"/>
          </p:cNvCxnSpPr>
          <p:nvPr>
            <p:custDataLst>
              <p:tags r:id="rId13"/>
            </p:custDataLst>
          </p:nvPr>
        </p:nvCxnSpPr>
        <p:spPr bwMode="auto">
          <a:xfrm rot="5400000">
            <a:off x="3158716" y="2474484"/>
            <a:ext cx="839780" cy="1377223"/>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cxnSp>
        <p:nvCxnSpPr>
          <p:cNvPr id="67" name="Straight Arrow Connector 30"/>
          <p:cNvCxnSpPr>
            <a:stCxn id="58" idx="2"/>
            <a:endCxn id="64" idx="0"/>
          </p:cNvCxnSpPr>
          <p:nvPr>
            <p:custDataLst>
              <p:tags r:id="rId14"/>
            </p:custDataLst>
          </p:nvPr>
        </p:nvCxnSpPr>
        <p:spPr bwMode="auto">
          <a:xfrm rot="16200000" flipH="1">
            <a:off x="4513966" y="2496455"/>
            <a:ext cx="839780" cy="1333279"/>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sp>
        <p:nvSpPr>
          <p:cNvPr id="23" name="Oval 22"/>
          <p:cNvSpPr/>
          <p:nvPr/>
        </p:nvSpPr>
        <p:spPr bwMode="auto">
          <a:xfrm>
            <a:off x="3986015" y="3005927"/>
            <a:ext cx="3228959" cy="2428875"/>
          </a:xfrm>
          <a:prstGeom prst="ellipse">
            <a:avLst/>
          </a:prstGeom>
          <a:noFill/>
          <a:ln w="635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92379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9514" y="2359837"/>
            <a:ext cx="7286625" cy="2086725"/>
          </a:xfrm>
        </p:spPr>
        <p:txBody>
          <a:bodyPr/>
          <a:lstStyle/>
          <a:p>
            <a:r>
              <a:rPr lang="en-US" dirty="0" err="1"/>
              <a:t>Busines</a:t>
            </a:r>
            <a:r>
              <a:rPr lang="en-US" dirty="0"/>
              <a:t> Rules Management Systems (BRMS) separate business rules from core application code</a:t>
            </a:r>
          </a:p>
        </p:txBody>
      </p:sp>
    </p:spTree>
    <p:extLst>
      <p:ext uri="{BB962C8B-B14F-4D97-AF65-F5344CB8AC3E}">
        <p14:creationId xmlns:p14="http://schemas.microsoft.com/office/powerpoint/2010/main" val="20066176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9514" y="2609136"/>
            <a:ext cx="7286625" cy="1588127"/>
          </a:xfrm>
        </p:spPr>
        <p:txBody>
          <a:bodyPr/>
          <a:lstStyle/>
          <a:p>
            <a:r>
              <a:rPr lang="en-US" dirty="0">
                <a:solidFill>
                  <a:schemeClr val="bg1"/>
                </a:solidFill>
              </a:rPr>
              <a:t>Corticon enables you to make the </a:t>
            </a:r>
            <a:r>
              <a:rPr lang="en-US" dirty="0">
                <a:solidFill>
                  <a:schemeClr val="accent1"/>
                </a:solidFill>
              </a:rPr>
              <a:t>Right Decision</a:t>
            </a:r>
            <a:r>
              <a:rPr lang="en-US" dirty="0">
                <a:solidFill>
                  <a:schemeClr val="bg1"/>
                </a:solidFill>
              </a:rPr>
              <a:t> at the </a:t>
            </a:r>
            <a:r>
              <a:rPr lang="en-US" dirty="0">
                <a:solidFill>
                  <a:schemeClr val="accent1"/>
                </a:solidFill>
              </a:rPr>
              <a:t>Right Time</a:t>
            </a:r>
            <a:r>
              <a:rPr lang="en-US" dirty="0">
                <a:solidFill>
                  <a:schemeClr val="bg1"/>
                </a:solidFill>
              </a:rPr>
              <a:t> with </a:t>
            </a:r>
            <a:r>
              <a:rPr lang="en-US" dirty="0">
                <a:solidFill>
                  <a:schemeClr val="accent1"/>
                </a:solidFill>
              </a:rPr>
              <a:t>Business Agility</a:t>
            </a:r>
          </a:p>
        </p:txBody>
      </p:sp>
    </p:spTree>
    <p:extLst>
      <p:ext uri="{BB962C8B-B14F-4D97-AF65-F5344CB8AC3E}">
        <p14:creationId xmlns:p14="http://schemas.microsoft.com/office/powerpoint/2010/main" val="41921106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3"/>
          <p:cNvSpPr>
            <a:spLocks noGrp="1"/>
          </p:cNvSpPr>
          <p:nvPr>
            <p:ph type="title"/>
          </p:nvPr>
        </p:nvSpPr>
        <p:spPr>
          <a:xfrm>
            <a:off x="557959" y="370576"/>
            <a:ext cx="10951239" cy="424732"/>
          </a:xfrm>
        </p:spPr>
        <p:txBody>
          <a:bodyPr/>
          <a:lstStyle/>
          <a:p>
            <a:r>
              <a:rPr lang="en-US" dirty="0"/>
              <a:t>The Solution: Progress Corticon BRMS</a:t>
            </a:r>
          </a:p>
        </p:txBody>
      </p:sp>
      <p:sp>
        <p:nvSpPr>
          <p:cNvPr id="201" name="Rounded Rectangle 200"/>
          <p:cNvSpPr/>
          <p:nvPr/>
        </p:nvSpPr>
        <p:spPr bwMode="auto">
          <a:xfrm>
            <a:off x="2580965" y="2259066"/>
            <a:ext cx="6983682" cy="2505150"/>
          </a:xfrm>
          <a:prstGeom prst="roundRect">
            <a:avLst>
              <a:gd name="adj" fmla="val 1432"/>
            </a:avLst>
          </a:prstGeom>
          <a:solidFill>
            <a:schemeClr val="accent6">
              <a:lumMod val="20000"/>
              <a:lumOff val="80000"/>
            </a:schemeClr>
          </a:solidFill>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en-US" dirty="0">
              <a:latin typeface="Arial" panose="020B0604020202020204" pitchFamily="34" charset="0"/>
            </a:endParaRPr>
          </a:p>
        </p:txBody>
      </p:sp>
      <p:cxnSp>
        <p:nvCxnSpPr>
          <p:cNvPr id="202" name="Straight Connector 201"/>
          <p:cNvCxnSpPr/>
          <p:nvPr/>
        </p:nvCxnSpPr>
        <p:spPr bwMode="auto">
          <a:xfrm>
            <a:off x="2580965" y="5324899"/>
            <a:ext cx="7141889"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204" name="Picture 203" descr="BizProf-Icon.png"/>
          <p:cNvPicPr>
            <a:picLocks/>
          </p:cNvPicPr>
          <p:nvPr/>
        </p:nvPicPr>
        <p:blipFill>
          <a:blip r:embed="rId3" cstate="screen">
            <a:extLst>
              <a:ext uri="{28A0092B-C50C-407E-A947-70E740481C1C}">
                <a14:useLocalDpi xmlns:a14="http://schemas.microsoft.com/office/drawing/2010/main"/>
              </a:ext>
            </a:extLst>
          </a:blip>
          <a:stretch>
            <a:fillRect/>
          </a:stretch>
        </p:blipFill>
        <p:spPr bwMode="auto">
          <a:xfrm>
            <a:off x="547026" y="3022005"/>
            <a:ext cx="992859" cy="989161"/>
          </a:xfrm>
          <a:prstGeom prst="rect">
            <a:avLst/>
          </a:prstGeom>
          <a:effectLst>
            <a:outerShdw blurRad="50800" dist="38100" dir="5400000" algn="t" rotWithShape="0">
              <a:prstClr val="black">
                <a:alpha val="15000"/>
              </a:prstClr>
            </a:outerShdw>
          </a:effectLst>
        </p:spPr>
      </p:pic>
      <p:pic>
        <p:nvPicPr>
          <p:cNvPr id="205" name="Picture 204" descr="ITProf-Icon.png"/>
          <p:cNvPicPr>
            <a:picLocks/>
          </p:cNvPicPr>
          <p:nvPr/>
        </p:nvPicPr>
        <p:blipFill>
          <a:blip r:embed="rId4" cstate="screen">
            <a:extLst>
              <a:ext uri="{28A0092B-C50C-407E-A947-70E740481C1C}">
                <a14:useLocalDpi xmlns:a14="http://schemas.microsoft.com/office/drawing/2010/main"/>
              </a:ext>
            </a:extLst>
          </a:blip>
          <a:stretch>
            <a:fillRect/>
          </a:stretch>
        </p:blipFill>
        <p:spPr bwMode="auto">
          <a:xfrm>
            <a:off x="839050" y="3980862"/>
            <a:ext cx="924743" cy="992172"/>
          </a:xfrm>
          <a:prstGeom prst="rect">
            <a:avLst/>
          </a:prstGeom>
          <a:effectLst>
            <a:outerShdw blurRad="50800" dist="38100" dir="5400000" algn="t" rotWithShape="0">
              <a:prstClr val="black">
                <a:alpha val="15000"/>
              </a:prstClr>
            </a:outerShdw>
          </a:effectLst>
        </p:spPr>
      </p:pic>
      <p:pic>
        <p:nvPicPr>
          <p:cNvPr id="206" name="Picture 205" descr="BizAnlyst-Icon.png"/>
          <p:cNvPicPr>
            <a:picLocks/>
          </p:cNvPicPr>
          <p:nvPr/>
        </p:nvPicPr>
        <p:blipFill>
          <a:blip r:embed="rId5" cstate="screen">
            <a:extLst>
              <a:ext uri="{28A0092B-C50C-407E-A947-70E740481C1C}">
                <a14:useLocalDpi xmlns:a14="http://schemas.microsoft.com/office/drawing/2010/main"/>
              </a:ext>
            </a:extLst>
          </a:blip>
          <a:stretch>
            <a:fillRect/>
          </a:stretch>
        </p:blipFill>
        <p:spPr bwMode="auto">
          <a:xfrm>
            <a:off x="822123" y="2147550"/>
            <a:ext cx="941671" cy="950804"/>
          </a:xfrm>
          <a:prstGeom prst="rect">
            <a:avLst/>
          </a:prstGeom>
          <a:effectLst>
            <a:outerShdw blurRad="50800" dist="38100" dir="5400000" algn="t" rotWithShape="0">
              <a:prstClr val="black">
                <a:alpha val="15000"/>
              </a:prstClr>
            </a:outerShdw>
          </a:effectLst>
        </p:spPr>
      </p:pic>
      <p:cxnSp>
        <p:nvCxnSpPr>
          <p:cNvPr id="207" name="Straight Connector 206"/>
          <p:cNvCxnSpPr/>
          <p:nvPr/>
        </p:nvCxnSpPr>
        <p:spPr bwMode="auto">
          <a:xfrm rot="5400000">
            <a:off x="594272" y="3634928"/>
            <a:ext cx="2825750"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8" name="Straight Connector 207"/>
          <p:cNvCxnSpPr/>
          <p:nvPr/>
        </p:nvCxnSpPr>
        <p:spPr bwMode="auto">
          <a:xfrm rot="5400000">
            <a:off x="8737084" y="3634928"/>
            <a:ext cx="2825750"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209" name="Picture 208" descr="Apps-Icon.png"/>
          <p:cNvPicPr>
            <a:picLocks noChangeAspect="1"/>
          </p:cNvPicPr>
          <p:nvPr/>
        </p:nvPicPr>
        <p:blipFill>
          <a:blip r:embed="rId6" cstate="print"/>
          <a:stretch>
            <a:fillRect/>
          </a:stretch>
        </p:blipFill>
        <p:spPr bwMode="auto">
          <a:xfrm>
            <a:off x="10835580" y="2188699"/>
            <a:ext cx="895118" cy="669925"/>
          </a:xfrm>
          <a:prstGeom prst="rect">
            <a:avLst/>
          </a:prstGeom>
          <a:effectLst>
            <a:outerShdw blurRad="50800" dist="38100" dir="5400000" algn="t" rotWithShape="0">
              <a:prstClr val="black">
                <a:alpha val="15000"/>
              </a:prstClr>
            </a:outerShdw>
          </a:effectLst>
        </p:spPr>
      </p:pic>
      <p:grpSp>
        <p:nvGrpSpPr>
          <p:cNvPr id="3" name="Group 68"/>
          <p:cNvGrpSpPr>
            <a:grpSpLocks/>
          </p:cNvGrpSpPr>
          <p:nvPr/>
        </p:nvGrpSpPr>
        <p:grpSpPr bwMode="auto">
          <a:xfrm>
            <a:off x="3767947" y="5580863"/>
            <a:ext cx="1000764" cy="685716"/>
            <a:chOff x="1786128" y="5724145"/>
            <a:chExt cx="750824" cy="685800"/>
          </a:xfrm>
        </p:grpSpPr>
        <p:grpSp>
          <p:nvGrpSpPr>
            <p:cNvPr id="4" name="Group 67"/>
            <p:cNvGrpSpPr/>
            <p:nvPr/>
          </p:nvGrpSpPr>
          <p:grpSpPr>
            <a:xfrm>
              <a:off x="1837944" y="5833872"/>
              <a:ext cx="649224" cy="438912"/>
              <a:chOff x="1837944" y="5833872"/>
              <a:chExt cx="649224" cy="438912"/>
            </a:xfrm>
            <a:effectLst>
              <a:outerShdw blurRad="50800" dist="38100" dir="5400000" algn="t" rotWithShape="0">
                <a:prstClr val="black">
                  <a:alpha val="15000"/>
                </a:prstClr>
              </a:outerShdw>
            </a:effectLst>
          </p:grpSpPr>
          <p:sp>
            <p:nvSpPr>
              <p:cNvPr id="216" name="Oval 215"/>
              <p:cNvSpPr/>
              <p:nvPr/>
            </p:nvSpPr>
            <p:spPr bwMode="auto">
              <a:xfrm>
                <a:off x="1837944" y="5833872"/>
                <a:ext cx="649224" cy="438912"/>
              </a:xfrm>
              <a:prstGeom prst="ellips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17" name="Straight Connector 216"/>
              <p:cNvCxnSpPr/>
              <p:nvPr/>
            </p:nvCxnSpPr>
            <p:spPr bwMode="auto">
              <a:xfrm rot="16200000" flipH="1">
                <a:off x="1988820" y="5865876"/>
                <a:ext cx="393192" cy="365760"/>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216" idx="7"/>
              </p:cNvCxnSpPr>
              <p:nvPr/>
            </p:nvCxnSpPr>
            <p:spPr bwMode="auto">
              <a:xfrm flipV="1">
                <a:off x="1938528" y="5898149"/>
                <a:ext cx="453563" cy="319771"/>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12" name="Picture 211" descr="DataCan-Ico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85800" y="6039840"/>
              <a:ext cx="403255" cy="319127"/>
            </a:xfrm>
            <a:prstGeom prst="rect">
              <a:avLst/>
            </a:prstGeom>
            <a:effectLst>
              <a:outerShdw blurRad="50800" dist="38100" dir="5400000" algn="t" rotWithShape="0">
                <a:prstClr val="black">
                  <a:alpha val="15000"/>
                </a:prstClr>
              </a:outerShdw>
            </a:effectLst>
          </p:spPr>
        </p:pic>
        <p:pic>
          <p:nvPicPr>
            <p:cNvPr id="213" name="Picture 212" descr="DataCan-Ico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33487" y="5760405"/>
              <a:ext cx="403255" cy="320714"/>
            </a:xfrm>
            <a:prstGeom prst="rect">
              <a:avLst/>
            </a:prstGeom>
            <a:effectLst>
              <a:outerShdw blurRad="50800" dist="38100" dir="5400000" algn="t" rotWithShape="0">
                <a:prstClr val="black">
                  <a:alpha val="15000"/>
                </a:prstClr>
              </a:outerShdw>
            </a:effectLst>
          </p:spPr>
        </p:pic>
        <p:pic>
          <p:nvPicPr>
            <p:cNvPr id="214" name="Picture 213" descr="DataCan-Ico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2150" y="5723889"/>
              <a:ext cx="403255" cy="320714"/>
            </a:xfrm>
            <a:prstGeom prst="rect">
              <a:avLst/>
            </a:prstGeom>
            <a:effectLst>
              <a:outerShdw blurRad="50800" dist="38100" dir="5400000" algn="t" rotWithShape="0">
                <a:prstClr val="black">
                  <a:alpha val="15000"/>
                </a:prstClr>
              </a:outerShdw>
            </a:effectLst>
          </p:spPr>
        </p:pic>
        <p:pic>
          <p:nvPicPr>
            <p:cNvPr id="215" name="Picture 214" descr="DataCan-Ico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11261" y="6089059"/>
              <a:ext cx="404843" cy="320714"/>
            </a:xfrm>
            <a:prstGeom prst="rect">
              <a:avLst/>
            </a:prstGeom>
            <a:effectLst>
              <a:outerShdw blurRad="50800" dist="38100" dir="5400000" algn="t" rotWithShape="0">
                <a:prstClr val="black">
                  <a:alpha val="15000"/>
                </a:prstClr>
              </a:outerShdw>
            </a:effectLst>
          </p:spPr>
        </p:pic>
      </p:grpSp>
      <p:sp>
        <p:nvSpPr>
          <p:cNvPr id="220" name="Rectangle 40"/>
          <p:cNvSpPr>
            <a:spLocks noChangeArrowheads="1"/>
          </p:cNvSpPr>
          <p:nvPr/>
        </p:nvSpPr>
        <p:spPr bwMode="auto">
          <a:xfrm>
            <a:off x="259363" y="5024259"/>
            <a:ext cx="1779652" cy="672492"/>
          </a:xfrm>
          <a:prstGeom prst="rect">
            <a:avLst/>
          </a:prstGeom>
          <a:noFill/>
          <a:ln w="9525">
            <a:noFill/>
            <a:miter lim="800000"/>
            <a:headEnd/>
            <a:tailEnd/>
          </a:ln>
        </p:spPr>
        <p:txBody>
          <a:bodyPr lIns="9144" tIns="9144" rIns="9144" bIns="9144">
            <a:spAutoFit/>
          </a:bodyPr>
          <a:lstStyle/>
          <a:p>
            <a:pPr>
              <a:lnSpc>
                <a:spcPts val="1400"/>
              </a:lnSpc>
              <a:defRPr/>
            </a:pPr>
            <a:r>
              <a:rPr lang="en-US" sz="1500" dirty="0">
                <a:solidFill>
                  <a:schemeClr val="tx1">
                    <a:lumMod val="75000"/>
                    <a:lumOff val="25000"/>
                  </a:schemeClr>
                </a:solidFill>
                <a:latin typeface="+mn-lt"/>
              </a:rPr>
              <a:t>Decision Modelers</a:t>
            </a:r>
          </a:p>
          <a:p>
            <a:pPr>
              <a:lnSpc>
                <a:spcPts val="1400"/>
              </a:lnSpc>
              <a:defRPr/>
            </a:pPr>
            <a:r>
              <a:rPr lang="en-US" sz="1500" dirty="0">
                <a:solidFill>
                  <a:schemeClr val="tx1">
                    <a:lumMod val="75000"/>
                    <a:lumOff val="25000"/>
                  </a:schemeClr>
                </a:solidFill>
                <a:latin typeface="+mn-lt"/>
              </a:rPr>
              <a:t>(Biz Analysts &amp; Developers)</a:t>
            </a:r>
          </a:p>
        </p:txBody>
      </p:sp>
      <p:sp>
        <p:nvSpPr>
          <p:cNvPr id="221" name="Rectangle 40"/>
          <p:cNvSpPr>
            <a:spLocks noChangeArrowheads="1"/>
          </p:cNvSpPr>
          <p:nvPr/>
        </p:nvSpPr>
        <p:spPr bwMode="auto">
          <a:xfrm>
            <a:off x="10113484" y="4973840"/>
            <a:ext cx="1925666" cy="198003"/>
          </a:xfrm>
          <a:prstGeom prst="rect">
            <a:avLst/>
          </a:prstGeom>
          <a:noFill/>
          <a:ln w="9525">
            <a:noFill/>
            <a:miter lim="800000"/>
            <a:headEnd/>
            <a:tailEnd/>
          </a:ln>
        </p:spPr>
        <p:txBody>
          <a:bodyPr lIns="9144" tIns="9144" rIns="9144" bIns="9144">
            <a:spAutoFit/>
          </a:bodyPr>
          <a:lstStyle/>
          <a:p>
            <a:pPr>
              <a:lnSpc>
                <a:spcPts val="1400"/>
              </a:lnSpc>
              <a:defRPr/>
            </a:pPr>
            <a:r>
              <a:rPr lang="en-US" sz="1500" dirty="0">
                <a:solidFill>
                  <a:schemeClr val="tx1">
                    <a:lumMod val="75000"/>
                    <a:lumOff val="25000"/>
                  </a:schemeClr>
                </a:solidFill>
                <a:latin typeface="+mn-lt"/>
              </a:rPr>
              <a:t>Enterprise Systems</a:t>
            </a:r>
          </a:p>
        </p:txBody>
      </p:sp>
      <p:sp>
        <p:nvSpPr>
          <p:cNvPr id="222" name="Rectangle 40"/>
          <p:cNvSpPr>
            <a:spLocks noChangeArrowheads="1"/>
          </p:cNvSpPr>
          <p:nvPr/>
        </p:nvSpPr>
        <p:spPr bwMode="auto">
          <a:xfrm>
            <a:off x="4106088" y="6347826"/>
            <a:ext cx="4143354" cy="198003"/>
          </a:xfrm>
          <a:prstGeom prst="rect">
            <a:avLst/>
          </a:prstGeom>
          <a:noFill/>
          <a:ln w="9525">
            <a:noFill/>
            <a:miter lim="800000"/>
            <a:headEnd/>
            <a:tailEnd/>
          </a:ln>
        </p:spPr>
        <p:txBody>
          <a:bodyPr lIns="9144" tIns="9144" rIns="9144" bIns="9144">
            <a:spAutoFit/>
          </a:bodyPr>
          <a:lstStyle/>
          <a:p>
            <a:pPr>
              <a:lnSpc>
                <a:spcPts val="1400"/>
              </a:lnSpc>
              <a:defRPr/>
            </a:pPr>
            <a:r>
              <a:rPr lang="en-US" sz="1500" dirty="0">
                <a:solidFill>
                  <a:schemeClr val="tx1">
                    <a:lumMod val="75000"/>
                    <a:lumOff val="25000"/>
                  </a:schemeClr>
                </a:solidFill>
                <a:latin typeface="+mn-lt"/>
              </a:rPr>
              <a:t>Enterprise Data Sources</a:t>
            </a:r>
          </a:p>
        </p:txBody>
      </p:sp>
      <p:pic>
        <p:nvPicPr>
          <p:cNvPr id="223" name="Picture 222" descr="Views-Icon.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auto">
          <a:xfrm>
            <a:off x="7574402" y="5571082"/>
            <a:ext cx="805660" cy="638175"/>
          </a:xfrm>
          <a:prstGeom prst="rect">
            <a:avLst/>
          </a:prstGeom>
          <a:effectLst>
            <a:outerShdw blurRad="50800" dist="38100" dir="5400000" algn="t" rotWithShape="0">
              <a:prstClr val="black">
                <a:alpha val="15000"/>
              </a:prstClr>
            </a:outerShdw>
          </a:effectLst>
        </p:spPr>
      </p:pic>
      <p:pic>
        <p:nvPicPr>
          <p:cNvPr id="224" name="Picture 223" descr="BPB-Icon.png"/>
          <p:cNvPicPr>
            <a:picLocks noChangeAspect="1"/>
          </p:cNvPicPr>
          <p:nvPr/>
        </p:nvPicPr>
        <p:blipFill>
          <a:blip r:embed="rId10" cstate="print"/>
          <a:stretch>
            <a:fillRect/>
          </a:stretch>
        </p:blipFill>
        <p:spPr bwMode="auto">
          <a:xfrm>
            <a:off x="10285541" y="2977703"/>
            <a:ext cx="1616712" cy="847726"/>
          </a:xfrm>
          <a:prstGeom prst="rect">
            <a:avLst/>
          </a:prstGeom>
          <a:effectLst>
            <a:outerShdw blurRad="50800" dist="38100" dir="5400000" algn="t" rotWithShape="0">
              <a:prstClr val="black">
                <a:alpha val="15000"/>
              </a:prstClr>
            </a:outerShdw>
          </a:effectLst>
        </p:spPr>
      </p:pic>
      <p:pic>
        <p:nvPicPr>
          <p:cNvPr id="225" name="Picture 224" descr="SQA-Icon.png"/>
          <p:cNvPicPr>
            <a:picLocks/>
          </p:cNvPicPr>
          <p:nvPr/>
        </p:nvPicPr>
        <p:blipFill>
          <a:blip r:embed="rId11" cstate="screen">
            <a:extLst>
              <a:ext uri="{28A0092B-C50C-407E-A947-70E740481C1C}">
                <a14:useLocalDpi xmlns:a14="http://schemas.microsoft.com/office/drawing/2010/main"/>
              </a:ext>
            </a:extLst>
          </a:blip>
          <a:stretch>
            <a:fillRect/>
          </a:stretch>
        </p:blipFill>
        <p:spPr bwMode="auto">
          <a:xfrm>
            <a:off x="5774319" y="5579567"/>
            <a:ext cx="749745" cy="749301"/>
          </a:xfrm>
          <a:prstGeom prst="rect">
            <a:avLst/>
          </a:prstGeom>
          <a:effectLst>
            <a:outerShdw blurRad="50800" dist="38100" dir="5400000" algn="t" rotWithShape="0">
              <a:prstClr val="black">
                <a:alpha val="15000"/>
              </a:prstClr>
            </a:outerShdw>
          </a:effectLst>
        </p:spPr>
      </p:pic>
      <p:sp>
        <p:nvSpPr>
          <p:cNvPr id="266" name="Left-Right Arrow 265"/>
          <p:cNvSpPr/>
          <p:nvPr/>
        </p:nvSpPr>
        <p:spPr bwMode="auto">
          <a:xfrm rot="16200000">
            <a:off x="5660858" y="4938591"/>
            <a:ext cx="838536" cy="404649"/>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37" name="Left-Right Arrow 36"/>
          <p:cNvSpPr/>
          <p:nvPr/>
        </p:nvSpPr>
        <p:spPr bwMode="auto">
          <a:xfrm>
            <a:off x="1763794" y="3385692"/>
            <a:ext cx="975529" cy="439737"/>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39" name="Left-Right Arrow 38"/>
          <p:cNvSpPr/>
          <p:nvPr/>
        </p:nvSpPr>
        <p:spPr bwMode="auto">
          <a:xfrm>
            <a:off x="9417783" y="3385692"/>
            <a:ext cx="975530" cy="439737"/>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36" name="TextBox 35"/>
          <p:cNvSpPr txBox="1"/>
          <p:nvPr/>
        </p:nvSpPr>
        <p:spPr>
          <a:xfrm>
            <a:off x="3305653" y="2363452"/>
            <a:ext cx="2219807" cy="584775"/>
          </a:xfrm>
          <a:prstGeom prst="rect">
            <a:avLst/>
          </a:prstGeom>
          <a:noFill/>
        </p:spPr>
        <p:txBody>
          <a:bodyPr wrap="square" rtlCol="0">
            <a:spAutoFit/>
          </a:bodyPr>
          <a:lstStyle/>
          <a:p>
            <a:pPr algn="ctr"/>
            <a:r>
              <a:rPr lang="en-US" sz="1600" b="1" dirty="0"/>
              <a:t>Model Rules </a:t>
            </a:r>
            <a:br>
              <a:rPr lang="en-US" sz="1600" b="1" dirty="0"/>
            </a:br>
            <a:r>
              <a:rPr lang="en-US" sz="1600" b="1" dirty="0"/>
              <a:t>with Integrity</a:t>
            </a:r>
          </a:p>
        </p:txBody>
      </p:sp>
      <p:grpSp>
        <p:nvGrpSpPr>
          <p:cNvPr id="5" name="Group 5"/>
          <p:cNvGrpSpPr/>
          <p:nvPr/>
        </p:nvGrpSpPr>
        <p:grpSpPr>
          <a:xfrm>
            <a:off x="4602751" y="2220420"/>
            <a:ext cx="4542312" cy="2590473"/>
            <a:chOff x="3525060" y="2341938"/>
            <a:chExt cx="3407621" cy="2590473"/>
          </a:xfrm>
        </p:grpSpPr>
        <p:sp>
          <p:nvSpPr>
            <p:cNvPr id="38" name="TextBox 37"/>
            <p:cNvSpPr txBox="1"/>
            <p:nvPr/>
          </p:nvSpPr>
          <p:spPr>
            <a:xfrm>
              <a:off x="4872641" y="4034954"/>
              <a:ext cx="2060040" cy="830997"/>
            </a:xfrm>
            <a:prstGeom prst="rect">
              <a:avLst/>
            </a:prstGeom>
            <a:noFill/>
          </p:spPr>
          <p:txBody>
            <a:bodyPr wrap="square" rtlCol="0">
              <a:spAutoFit/>
            </a:bodyPr>
            <a:lstStyle>
              <a:defPPr>
                <a:defRPr lang="en-US"/>
              </a:defPPr>
              <a:lvl1pPr>
                <a:defRPr sz="1600" b="1"/>
              </a:lvl1pPr>
            </a:lstStyle>
            <a:p>
              <a:r>
                <a:rPr lang="en-US" dirty="0"/>
                <a:t>Execute as </a:t>
              </a:r>
              <a:br>
                <a:rPr lang="en-US" dirty="0"/>
              </a:br>
              <a:r>
                <a:rPr lang="en-US" dirty="0"/>
                <a:t>Open Standards</a:t>
              </a:r>
              <a:br>
                <a:rPr lang="en-US" dirty="0"/>
              </a:br>
              <a:r>
                <a:rPr lang="en-US" dirty="0"/>
                <a:t>Decision Services</a:t>
              </a:r>
            </a:p>
          </p:txBody>
        </p:sp>
        <p:sp>
          <p:nvSpPr>
            <p:cNvPr id="40" name="Circular Arrow 39"/>
            <p:cNvSpPr/>
            <p:nvPr/>
          </p:nvSpPr>
          <p:spPr>
            <a:xfrm rot="1036369">
              <a:off x="3525060" y="2341938"/>
              <a:ext cx="2590473" cy="2590473"/>
            </a:xfrm>
            <a:prstGeom prst="circularArrow">
              <a:avLst>
                <a:gd name="adj1" fmla="val 4767"/>
                <a:gd name="adj2" fmla="val 1142319"/>
                <a:gd name="adj3" fmla="val 20457681"/>
                <a:gd name="adj4" fmla="val 12767312"/>
                <a:gd name="adj5" fmla="val 718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grpSp>
      <p:sp>
        <p:nvSpPr>
          <p:cNvPr id="41" name="Circular Arrow 40"/>
          <p:cNvSpPr/>
          <p:nvPr/>
        </p:nvSpPr>
        <p:spPr>
          <a:xfrm rot="11923248">
            <a:off x="4104863" y="2275957"/>
            <a:ext cx="3453065" cy="2423361"/>
          </a:xfrm>
          <a:prstGeom prst="circularArrow">
            <a:avLst>
              <a:gd name="adj1" fmla="val 4767"/>
              <a:gd name="adj2" fmla="val 1142319"/>
              <a:gd name="adj3" fmla="val 20457681"/>
              <a:gd name="adj4" fmla="val 12767312"/>
              <a:gd name="adj5" fmla="val 718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43" name="Content Placeholder 3"/>
          <p:cNvSpPr txBox="1">
            <a:spLocks/>
          </p:cNvSpPr>
          <p:nvPr/>
        </p:nvSpPr>
        <p:spPr>
          <a:xfrm>
            <a:off x="6058969" y="1215235"/>
            <a:ext cx="5017348" cy="3042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defTabSz="914400" eaLnBrk="1" latinLnBrk="0" hangingPunct="1">
              <a:spcBef>
                <a:spcPts val="900"/>
              </a:spcBef>
              <a:buClr>
                <a:schemeClr val="accent1"/>
              </a:buClr>
              <a:buSzTx/>
              <a:buFont typeface="Wingdings" pitchFamily="2" charset="2"/>
              <a:buChar char="§"/>
              <a:defRPr sz="2000" i="0">
                <a:solidFill>
                  <a:srgbClr val="000000"/>
                </a:solidFill>
                <a:latin typeface="Arial" pitchFamily="34" charset="0"/>
                <a:cs typeface="Arial" pitchFamily="34" charset="0"/>
              </a:defRPr>
            </a:lvl1pPr>
            <a:lvl2pPr marL="742950" indent="-285750" algn="l" defTabSz="914400" eaLnBrk="1" latinLnBrk="0" hangingPunct="1">
              <a:spcBef>
                <a:spcPts val="900"/>
              </a:spcBef>
              <a:buClr>
                <a:schemeClr val="accent1"/>
              </a:buClr>
              <a:buChar char="•"/>
              <a:defRPr sz="1800">
                <a:solidFill>
                  <a:srgbClr val="000000"/>
                </a:solidFill>
                <a:latin typeface="Arial" pitchFamily="34" charset="0"/>
                <a:cs typeface="Arial" pitchFamily="34" charset="0"/>
              </a:defRPr>
            </a:lvl2pPr>
            <a:lvl3pPr marL="1143000" indent="-228600" algn="l" defTabSz="914400" eaLnBrk="1" latinLnBrk="0" hangingPunct="1">
              <a:spcBef>
                <a:spcPts val="900"/>
              </a:spcBef>
              <a:buClr>
                <a:schemeClr val="accent1"/>
              </a:buClr>
              <a:buFont typeface="Arial" charset="0"/>
              <a:buChar char="–"/>
              <a:defRPr sz="1600">
                <a:solidFill>
                  <a:srgbClr val="000000"/>
                </a:solidFill>
                <a:latin typeface="Arial" pitchFamily="34" charset="0"/>
                <a:cs typeface="Arial" pitchFamily="34" charset="0"/>
              </a:defRPr>
            </a:lvl3pPr>
            <a:lvl4pPr marL="16002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4pPr>
            <a:lvl5pPr marL="20574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5pPr>
            <a:lvl6pPr marL="2514600" indent="-228600" fontAlgn="base">
              <a:spcBef>
                <a:spcPct val="20000"/>
              </a:spcBef>
              <a:spcAft>
                <a:spcPct val="0"/>
              </a:spcAft>
              <a:buClr>
                <a:schemeClr val="accent1"/>
              </a:buClr>
              <a:buFont typeface="Arial" charset="0"/>
              <a:buChar char="•"/>
              <a:defRPr sz="2000">
                <a:latin typeface="+mn-lt"/>
              </a:defRPr>
            </a:lvl6pPr>
            <a:lvl7pPr marL="2971800" indent="-228600" fontAlgn="base">
              <a:spcBef>
                <a:spcPct val="20000"/>
              </a:spcBef>
              <a:spcAft>
                <a:spcPct val="0"/>
              </a:spcAft>
              <a:buClr>
                <a:schemeClr val="accent1"/>
              </a:buClr>
              <a:buFont typeface="Arial" charset="0"/>
              <a:buChar char="•"/>
              <a:defRPr sz="2000">
                <a:latin typeface="+mn-lt"/>
              </a:defRPr>
            </a:lvl7pPr>
            <a:lvl8pPr marL="3429000" indent="-228600" fontAlgn="base">
              <a:spcBef>
                <a:spcPct val="20000"/>
              </a:spcBef>
              <a:spcAft>
                <a:spcPct val="0"/>
              </a:spcAft>
              <a:buClr>
                <a:schemeClr val="accent1"/>
              </a:buClr>
              <a:buFont typeface="Arial" charset="0"/>
              <a:buChar char="•"/>
              <a:defRPr sz="2000">
                <a:latin typeface="+mn-lt"/>
              </a:defRPr>
            </a:lvl8pPr>
            <a:lvl9pPr marL="3886200" indent="-228600" fontAlgn="base">
              <a:spcBef>
                <a:spcPct val="20000"/>
              </a:spcBef>
              <a:spcAft>
                <a:spcPct val="0"/>
              </a:spcAft>
              <a:buClr>
                <a:schemeClr val="accent1"/>
              </a:buClr>
              <a:buFont typeface="Arial" charset="0"/>
              <a:buChar char="•"/>
              <a:defRPr sz="2000">
                <a:latin typeface="+mn-lt"/>
              </a:defRPr>
            </a:lvl9pPr>
          </a:lstStyle>
          <a:p>
            <a:r>
              <a:rPr lang="en-US" dirty="0"/>
              <a:t>Increase transparency of decision logic</a:t>
            </a:r>
          </a:p>
        </p:txBody>
      </p:sp>
      <p:sp>
        <p:nvSpPr>
          <p:cNvPr id="44" name="Content Placeholder 3"/>
          <p:cNvSpPr txBox="1">
            <a:spLocks/>
          </p:cNvSpPr>
          <p:nvPr/>
        </p:nvSpPr>
        <p:spPr>
          <a:xfrm>
            <a:off x="6058969" y="1617909"/>
            <a:ext cx="4760206" cy="5534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defTabSz="914400" eaLnBrk="1" latinLnBrk="0" hangingPunct="1">
              <a:spcBef>
                <a:spcPts val="900"/>
              </a:spcBef>
              <a:buClr>
                <a:schemeClr val="accent1"/>
              </a:buClr>
              <a:buSzTx/>
              <a:buFont typeface="Wingdings" pitchFamily="2" charset="2"/>
              <a:buChar char="§"/>
              <a:defRPr sz="2000" i="0">
                <a:solidFill>
                  <a:srgbClr val="000000"/>
                </a:solidFill>
                <a:latin typeface="Arial" pitchFamily="34" charset="0"/>
                <a:cs typeface="Arial" pitchFamily="34" charset="0"/>
              </a:defRPr>
            </a:lvl1pPr>
            <a:lvl2pPr marL="742950" indent="-285750" algn="l" defTabSz="914400" eaLnBrk="1" latinLnBrk="0" hangingPunct="1">
              <a:spcBef>
                <a:spcPts val="900"/>
              </a:spcBef>
              <a:buClr>
                <a:schemeClr val="accent1"/>
              </a:buClr>
              <a:buChar char="•"/>
              <a:defRPr sz="1800">
                <a:solidFill>
                  <a:srgbClr val="000000"/>
                </a:solidFill>
                <a:latin typeface="Arial" pitchFamily="34" charset="0"/>
                <a:cs typeface="Arial" pitchFamily="34" charset="0"/>
              </a:defRPr>
            </a:lvl2pPr>
            <a:lvl3pPr marL="1143000" indent="-228600" algn="l" defTabSz="914400" eaLnBrk="1" latinLnBrk="0" hangingPunct="1">
              <a:spcBef>
                <a:spcPts val="900"/>
              </a:spcBef>
              <a:buClr>
                <a:schemeClr val="accent1"/>
              </a:buClr>
              <a:buFont typeface="Arial" charset="0"/>
              <a:buChar char="–"/>
              <a:defRPr sz="1600">
                <a:solidFill>
                  <a:srgbClr val="000000"/>
                </a:solidFill>
                <a:latin typeface="Arial" pitchFamily="34" charset="0"/>
                <a:cs typeface="Arial" pitchFamily="34" charset="0"/>
              </a:defRPr>
            </a:lvl3pPr>
            <a:lvl4pPr marL="16002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4pPr>
            <a:lvl5pPr marL="20574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5pPr>
            <a:lvl6pPr marL="2514600" indent="-228600" fontAlgn="base">
              <a:spcBef>
                <a:spcPct val="20000"/>
              </a:spcBef>
              <a:spcAft>
                <a:spcPct val="0"/>
              </a:spcAft>
              <a:buClr>
                <a:schemeClr val="accent1"/>
              </a:buClr>
              <a:buFont typeface="Arial" charset="0"/>
              <a:buChar char="•"/>
              <a:defRPr sz="2000">
                <a:latin typeface="+mn-lt"/>
              </a:defRPr>
            </a:lvl6pPr>
            <a:lvl7pPr marL="2971800" indent="-228600" fontAlgn="base">
              <a:spcBef>
                <a:spcPct val="20000"/>
              </a:spcBef>
              <a:spcAft>
                <a:spcPct val="0"/>
              </a:spcAft>
              <a:buClr>
                <a:schemeClr val="accent1"/>
              </a:buClr>
              <a:buFont typeface="Arial" charset="0"/>
              <a:buChar char="•"/>
              <a:defRPr sz="2000">
                <a:latin typeface="+mn-lt"/>
              </a:defRPr>
            </a:lvl7pPr>
            <a:lvl8pPr marL="3429000" indent="-228600" fontAlgn="base">
              <a:spcBef>
                <a:spcPct val="20000"/>
              </a:spcBef>
              <a:spcAft>
                <a:spcPct val="0"/>
              </a:spcAft>
              <a:buClr>
                <a:schemeClr val="accent1"/>
              </a:buClr>
              <a:buFont typeface="Arial" charset="0"/>
              <a:buChar char="•"/>
              <a:defRPr sz="2000">
                <a:latin typeface="+mn-lt"/>
              </a:defRPr>
            </a:lvl8pPr>
            <a:lvl9pPr marL="3886200" indent="-228600" fontAlgn="base">
              <a:spcBef>
                <a:spcPct val="20000"/>
              </a:spcBef>
              <a:spcAft>
                <a:spcPct val="0"/>
              </a:spcAft>
              <a:buClr>
                <a:schemeClr val="accent1"/>
              </a:buClr>
              <a:buFont typeface="Arial" charset="0"/>
              <a:buChar char="•"/>
              <a:defRPr sz="2000">
                <a:latin typeface="+mn-lt"/>
              </a:defRPr>
            </a:lvl9pPr>
          </a:lstStyle>
          <a:p>
            <a:r>
              <a:rPr lang="en-US" dirty="0"/>
              <a:t>Enable fast, safe changes</a:t>
            </a:r>
          </a:p>
          <a:p>
            <a:endParaRPr lang="en-US" dirty="0"/>
          </a:p>
        </p:txBody>
      </p:sp>
      <p:pic>
        <p:nvPicPr>
          <p:cNvPr id="48" name="Picture 47" descr="DataCan-Icon.png"/>
          <p:cNvPicPr>
            <a:picLocks noChangeAspect="1"/>
          </p:cNvPicPr>
          <p:nvPr/>
        </p:nvPicPr>
        <p:blipFill>
          <a:blip r:embed="rId12" cstate="print"/>
          <a:stretch>
            <a:fillRect/>
          </a:stretch>
        </p:blipFill>
        <p:spPr bwMode="auto">
          <a:xfrm>
            <a:off x="10568013" y="4180634"/>
            <a:ext cx="1156809" cy="687459"/>
          </a:xfrm>
          <a:prstGeom prst="rect">
            <a:avLst/>
          </a:prstGeom>
          <a:effectLst>
            <a:outerShdw blurRad="50800" dist="38100" dir="5400000" algn="t" rotWithShape="0">
              <a:prstClr val="black">
                <a:alpha val="15000"/>
              </a:prstClr>
            </a:outerShdw>
          </a:effectLst>
        </p:spPr>
      </p:pic>
      <p:sp>
        <p:nvSpPr>
          <p:cNvPr id="49" name="Content Placeholder 6"/>
          <p:cNvSpPr txBox="1">
            <a:spLocks/>
          </p:cNvSpPr>
          <p:nvPr/>
        </p:nvSpPr>
        <p:spPr bwMode="auto">
          <a:xfrm>
            <a:off x="613551" y="1194742"/>
            <a:ext cx="4350330" cy="8499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i="0" dirty="0"/>
              <a:t>Separate decision logic from code</a:t>
            </a:r>
          </a:p>
          <a:p>
            <a:pPr>
              <a:buSzTx/>
            </a:pPr>
            <a:r>
              <a:rPr lang="en-US" i="0" dirty="0"/>
              <a:t>Empower business analysts</a:t>
            </a:r>
          </a:p>
          <a:p>
            <a:pPr>
              <a:buSzTx/>
            </a:pPr>
            <a:endParaRPr lang="en-US" i="0" dirty="0"/>
          </a:p>
        </p:txBody>
      </p:sp>
      <p:pic>
        <p:nvPicPr>
          <p:cNvPr id="51" name="Picture 5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12774" y="3231836"/>
            <a:ext cx="2993448" cy="423863"/>
          </a:xfrm>
          <a:prstGeom prst="rect">
            <a:avLst/>
          </a:prstGeom>
        </p:spPr>
      </p:pic>
    </p:spTree>
    <p:extLst>
      <p:ext uri="{BB962C8B-B14F-4D97-AF65-F5344CB8AC3E}">
        <p14:creationId xmlns:p14="http://schemas.microsoft.com/office/powerpoint/2010/main" val="40967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500"/>
                                        <p:tgtEl>
                                          <p:spTgt spid="41"/>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animBg="1"/>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ZA" dirty="0"/>
              <a:t>Choosing Between ABL and Corticon </a:t>
            </a:r>
          </a:p>
        </p:txBody>
      </p:sp>
      <p:sp>
        <p:nvSpPr>
          <p:cNvPr id="7" name="Content Placeholder 2"/>
          <p:cNvSpPr txBox="1">
            <a:spLocks/>
          </p:cNvSpPr>
          <p:nvPr>
            <p:custDataLst>
              <p:tags r:id="rId3"/>
            </p:custDataLst>
          </p:nvPr>
        </p:nvSpPr>
        <p:spPr>
          <a:xfrm>
            <a:off x="613552" y="1200150"/>
            <a:ext cx="5568174"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lnSpc>
                <a:spcPct val="150000"/>
              </a:lnSpc>
              <a:buSzTx/>
            </a:pPr>
            <a:r>
              <a:rPr lang="en-US" i="0" dirty="0"/>
              <a:t>Is the business logic changed frequently?</a:t>
            </a:r>
          </a:p>
          <a:p>
            <a:pPr>
              <a:lnSpc>
                <a:spcPct val="150000"/>
              </a:lnSpc>
              <a:buSzTx/>
            </a:pPr>
            <a:r>
              <a:rPr lang="en-US" i="0" dirty="0"/>
              <a:t>Is the business logic customized for different end users?</a:t>
            </a:r>
          </a:p>
          <a:p>
            <a:pPr>
              <a:lnSpc>
                <a:spcPct val="150000"/>
              </a:lnSpc>
              <a:buSzTx/>
            </a:pPr>
            <a:r>
              <a:rPr lang="en-US" i="0" dirty="0"/>
              <a:t>Is the business logic relatively complex?</a:t>
            </a:r>
          </a:p>
          <a:p>
            <a:pPr>
              <a:lnSpc>
                <a:spcPct val="150000"/>
              </a:lnSpc>
              <a:buSzTx/>
            </a:pPr>
            <a:r>
              <a:rPr lang="en-US" i="0" dirty="0"/>
              <a:t>Is greater transparency into the operation of the business logic required? </a:t>
            </a:r>
          </a:p>
          <a:p>
            <a:pPr>
              <a:lnSpc>
                <a:spcPct val="150000"/>
              </a:lnSpc>
              <a:buSzTx/>
            </a:pPr>
            <a:r>
              <a:rPr lang="en-US" i="0" dirty="0"/>
              <a:t>Is correctness of the business logic critical?</a:t>
            </a:r>
          </a:p>
        </p:txBody>
      </p:sp>
      <p:sp>
        <p:nvSpPr>
          <p:cNvPr id="8" name="Rectangle 7"/>
          <p:cNvSpPr/>
          <p:nvPr/>
        </p:nvSpPr>
        <p:spPr bwMode="auto">
          <a:xfrm>
            <a:off x="822326" y="5301613"/>
            <a:ext cx="10579099" cy="62334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r>
              <a:rPr lang="en-US" i="0" dirty="0">
                <a:solidFill>
                  <a:schemeClr val="bg1"/>
                </a:solidFill>
              </a:rPr>
              <a:t>The more “yes” answers, the better the fit for </a:t>
            </a:r>
            <a:r>
              <a:rPr lang="en-US" i="0" dirty="0" err="1">
                <a:solidFill>
                  <a:schemeClr val="bg1"/>
                </a:solidFill>
              </a:rPr>
              <a:t>Corticon</a:t>
            </a:r>
            <a:r>
              <a:rPr lang="en-US" i="0" dirty="0">
                <a:solidFill>
                  <a:schemeClr val="bg1"/>
                </a:solidFill>
              </a:rPr>
              <a:t>!</a:t>
            </a:r>
            <a:endParaRPr lang="en-ZA" i="0" dirty="0">
              <a:solidFill>
                <a:schemeClr val="bg1"/>
              </a:solidFill>
            </a:endParaRPr>
          </a:p>
        </p:txBody>
      </p:sp>
      <p:pic>
        <p:nvPicPr>
          <p:cNvPr id="9" name="Picture 2"/>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69041" y="1200149"/>
            <a:ext cx="5221289" cy="369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8457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lded Corner 57"/>
          <p:cNvSpPr/>
          <p:nvPr>
            <p:custDataLst>
              <p:tags r:id="rId2"/>
            </p:custDataLst>
          </p:nvPr>
        </p:nvSpPr>
        <p:spPr bwMode="auto">
          <a:xfrm>
            <a:off x="483482" y="1782941"/>
            <a:ext cx="1658073"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lnSpcReduction="10000"/>
          </a:bodyPr>
          <a:lstStyle/>
          <a:p>
            <a:pPr>
              <a:lnSpc>
                <a:spcPct val="110000"/>
              </a:lnSpc>
              <a:spcBef>
                <a:spcPts val="1200"/>
              </a:spcBef>
            </a:pPr>
            <a:r>
              <a:rPr lang="en-US" sz="1900" i="0" dirty="0">
                <a:solidFill>
                  <a:schemeClr val="tx1"/>
                </a:solidFill>
              </a:rPr>
              <a:t>Client Logic</a:t>
            </a:r>
          </a:p>
          <a:p>
            <a:pPr>
              <a:lnSpc>
                <a:spcPct val="110000"/>
              </a:lnSpc>
              <a:spcBef>
                <a:spcPts val="1200"/>
              </a:spcBef>
            </a:pPr>
            <a:r>
              <a:rPr lang="en-US" sz="2000" i="0" dirty="0">
                <a:solidFill>
                  <a:srgbClr val="FF0000"/>
                </a:solidFill>
              </a:rPr>
              <a:t>(ABL)</a:t>
            </a:r>
          </a:p>
        </p:txBody>
      </p:sp>
      <p:sp>
        <p:nvSpPr>
          <p:cNvPr id="31" name="Folded Corner 57"/>
          <p:cNvSpPr/>
          <p:nvPr>
            <p:custDataLst>
              <p:tags r:id="rId3"/>
            </p:custDataLst>
          </p:nvPr>
        </p:nvSpPr>
        <p:spPr bwMode="auto">
          <a:xfrm>
            <a:off x="6258543" y="1781359"/>
            <a:ext cx="2352342"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fontScale="55000" lnSpcReduction="20000"/>
          </a:bodyPr>
          <a:lstStyle/>
          <a:p>
            <a:r>
              <a:rPr lang="en-US" sz="3300" i="0" dirty="0">
                <a:solidFill>
                  <a:srgbClr val="000000"/>
                </a:solidFill>
              </a:rPr>
              <a:t>Abstract Schema</a:t>
            </a:r>
          </a:p>
          <a:p>
            <a:pPr>
              <a:lnSpc>
                <a:spcPct val="120000"/>
              </a:lnSpc>
            </a:pPr>
            <a:r>
              <a:rPr lang="en-US" sz="2500" i="0" dirty="0">
                <a:solidFill>
                  <a:srgbClr val="FF0000"/>
                </a:solidFill>
              </a:rPr>
              <a:t>(</a:t>
            </a:r>
            <a:r>
              <a:rPr lang="en-US" sz="2500" i="0" dirty="0" err="1">
                <a:solidFill>
                  <a:srgbClr val="FF0000"/>
                </a:solidFill>
              </a:rPr>
              <a:t>ProDataSet</a:t>
            </a:r>
            <a:r>
              <a:rPr lang="en-US" sz="2500" i="0" dirty="0">
                <a:solidFill>
                  <a:srgbClr val="FF0000"/>
                </a:solidFill>
              </a:rPr>
              <a:t> / Temp-Table)</a:t>
            </a:r>
          </a:p>
        </p:txBody>
      </p:sp>
      <p:sp>
        <p:nvSpPr>
          <p:cNvPr id="2" name="Title 1"/>
          <p:cNvSpPr>
            <a:spLocks noGrp="1"/>
          </p:cNvSpPr>
          <p:nvPr>
            <p:ph type="title"/>
            <p:custDataLst>
              <p:tags r:id="rId4"/>
            </p:custDataLst>
          </p:nvPr>
        </p:nvSpPr>
        <p:spPr/>
        <p:txBody>
          <a:bodyPr/>
          <a:lstStyle/>
          <a:p>
            <a:r>
              <a:rPr lang="en-US" dirty="0"/>
              <a:t>Volatility in OpenEdge Applications</a:t>
            </a:r>
          </a:p>
        </p:txBody>
      </p:sp>
      <p:sp>
        <p:nvSpPr>
          <p:cNvPr id="56" name="Flowchart: Magnetic Disk 55"/>
          <p:cNvSpPr/>
          <p:nvPr>
            <p:custDataLst>
              <p:tags r:id="rId5"/>
            </p:custDataLst>
          </p:nvPr>
        </p:nvSpPr>
        <p:spPr bwMode="auto">
          <a:xfrm>
            <a:off x="9435565" y="1709914"/>
            <a:ext cx="2237456" cy="1220639"/>
          </a:xfrm>
          <a:prstGeom prst="flowChartMagneticDisk">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w="19050">
            <a:solidFill>
              <a:schemeClr val="accent6">
                <a:lumMod val="40000"/>
                <a:lumOff val="60000"/>
              </a:schemeClr>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algn="ctr" fontAlgn="base">
              <a:spcBef>
                <a:spcPct val="50000"/>
              </a:spcBef>
              <a:spcAft>
                <a:spcPct val="0"/>
              </a:spcAft>
              <a:buSzPct val="130000"/>
            </a:pPr>
            <a:r>
              <a:rPr lang="en-US" sz="2000" i="0" dirty="0">
                <a:solidFill>
                  <a:srgbClr val="000000"/>
                </a:solidFill>
              </a:rPr>
              <a:t>Physical Schema</a:t>
            </a:r>
            <a:br>
              <a:rPr lang="en-US" i="0" dirty="0">
                <a:solidFill>
                  <a:srgbClr val="000000"/>
                </a:solidFill>
              </a:rPr>
            </a:br>
            <a:r>
              <a:rPr lang="en-US" sz="1600" i="0" dirty="0">
                <a:solidFill>
                  <a:srgbClr val="FF0000"/>
                </a:solidFill>
              </a:rPr>
              <a:t>(Tables)</a:t>
            </a:r>
            <a:endParaRPr lang="en-US" i="0" dirty="0">
              <a:solidFill>
                <a:srgbClr val="FF0000"/>
              </a:solidFill>
              <a:latin typeface="Arial" charset="0"/>
            </a:endParaRPr>
          </a:p>
        </p:txBody>
      </p:sp>
      <p:sp>
        <p:nvSpPr>
          <p:cNvPr id="58" name="Folded Corner 57"/>
          <p:cNvSpPr/>
          <p:nvPr>
            <p:custDataLst>
              <p:tags r:id="rId6"/>
            </p:custDataLst>
          </p:nvPr>
        </p:nvSpPr>
        <p:spPr bwMode="auto">
          <a:xfrm>
            <a:off x="3081521" y="1782946"/>
            <a:ext cx="2352342" cy="1069967"/>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lnSpcReduction="10000"/>
          </a:bodyPr>
          <a:lstStyle/>
          <a:p>
            <a:pPr>
              <a:lnSpc>
                <a:spcPct val="110000"/>
              </a:lnSpc>
              <a:spcBef>
                <a:spcPts val="1200"/>
              </a:spcBef>
            </a:pPr>
            <a:r>
              <a:rPr lang="en-US" sz="1900" i="0" dirty="0">
                <a:solidFill>
                  <a:schemeClr val="tx1"/>
                </a:solidFill>
              </a:rPr>
              <a:t>Application Logic</a:t>
            </a:r>
          </a:p>
          <a:p>
            <a:pPr>
              <a:lnSpc>
                <a:spcPct val="110000"/>
              </a:lnSpc>
              <a:spcBef>
                <a:spcPts val="1200"/>
              </a:spcBef>
            </a:pPr>
            <a:r>
              <a:rPr lang="en-US" sz="2000" i="0" dirty="0">
                <a:solidFill>
                  <a:srgbClr val="FF0000"/>
                </a:solidFill>
              </a:rPr>
              <a:t>(ABL)</a:t>
            </a:r>
          </a:p>
        </p:txBody>
      </p:sp>
      <p:cxnSp>
        <p:nvCxnSpPr>
          <p:cNvPr id="60" name="Straight Arrow Connector 59"/>
          <p:cNvCxnSpPr>
            <a:stCxn id="31" idx="3"/>
            <a:endCxn id="56" idx="2"/>
          </p:cNvCxnSpPr>
          <p:nvPr>
            <p:custDataLst>
              <p:tags r:id="rId7"/>
            </p:custDataLst>
          </p:nvPr>
        </p:nvCxnSpPr>
        <p:spPr bwMode="auto">
          <a:xfrm>
            <a:off x="8610885" y="2316343"/>
            <a:ext cx="824680" cy="3891"/>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61" name="Straight Arrow Connector 60"/>
          <p:cNvCxnSpPr>
            <a:stCxn id="58" idx="3"/>
            <a:endCxn id="31" idx="1"/>
          </p:cNvCxnSpPr>
          <p:nvPr>
            <p:custDataLst>
              <p:tags r:id="rId8"/>
            </p:custDataLst>
          </p:nvPr>
        </p:nvCxnSpPr>
        <p:spPr bwMode="auto">
          <a:xfrm flipV="1">
            <a:off x="5433863" y="2316343"/>
            <a:ext cx="824680" cy="1587"/>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62" name="Straight Arrow Connector 61"/>
          <p:cNvCxnSpPr>
            <a:stCxn id="37" idx="3"/>
            <a:endCxn id="58" idx="1"/>
          </p:cNvCxnSpPr>
          <p:nvPr>
            <p:custDataLst>
              <p:tags r:id="rId9"/>
            </p:custDataLst>
          </p:nvPr>
        </p:nvCxnSpPr>
        <p:spPr bwMode="auto">
          <a:xfrm>
            <a:off x="2141555" y="2317925"/>
            <a:ext cx="939966" cy="5"/>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63" name="Folded Corner 62"/>
          <p:cNvSpPr/>
          <p:nvPr>
            <p:custDataLst>
              <p:tags r:id="rId10"/>
            </p:custDataLst>
          </p:nvPr>
        </p:nvSpPr>
        <p:spPr bwMode="auto">
          <a:xfrm>
            <a:off x="1661586" y="3692693"/>
            <a:ext cx="2437765" cy="1274760"/>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fontScale="85000" lnSpcReduction="20000"/>
          </a:bodyPr>
          <a:lstStyle/>
          <a:p>
            <a:pPr>
              <a:lnSpc>
                <a:spcPct val="110000"/>
              </a:lnSpc>
              <a:spcBef>
                <a:spcPts val="1200"/>
              </a:spcBef>
            </a:pPr>
            <a:r>
              <a:rPr lang="en-US" i="0" dirty="0">
                <a:solidFill>
                  <a:schemeClr val="tx1"/>
                </a:solidFill>
              </a:rPr>
              <a:t>Infrastructure</a:t>
            </a:r>
            <a:br>
              <a:rPr lang="en-US" i="0" dirty="0">
                <a:solidFill>
                  <a:schemeClr val="tx1"/>
                </a:solidFill>
              </a:rPr>
            </a:br>
            <a:r>
              <a:rPr lang="en-US" i="0" dirty="0">
                <a:solidFill>
                  <a:schemeClr val="tx1"/>
                </a:solidFill>
              </a:rPr>
              <a:t>Logic</a:t>
            </a:r>
          </a:p>
          <a:p>
            <a:pPr>
              <a:lnSpc>
                <a:spcPct val="110000"/>
              </a:lnSpc>
              <a:spcBef>
                <a:spcPts val="1200"/>
              </a:spcBef>
            </a:pPr>
            <a:r>
              <a:rPr lang="en-US" sz="2100" i="0" dirty="0">
                <a:solidFill>
                  <a:srgbClr val="FF0000"/>
                </a:solidFill>
              </a:rPr>
              <a:t>(ABL)</a:t>
            </a:r>
          </a:p>
        </p:txBody>
      </p:sp>
      <p:sp>
        <p:nvSpPr>
          <p:cNvPr id="64" name="Flowchart: Punched Tape 25"/>
          <p:cNvSpPr/>
          <p:nvPr>
            <p:custDataLst>
              <p:tags r:id="rId11"/>
            </p:custDataLst>
          </p:nvPr>
        </p:nvSpPr>
        <p:spPr bwMode="auto">
          <a:xfrm>
            <a:off x="4505644" y="3692693"/>
            <a:ext cx="2170653" cy="1274760"/>
          </a:xfrm>
          <a:prstGeom prst="foldedCorner">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chemeClr val="accent6"/>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nSpc>
                <a:spcPct val="90000"/>
              </a:lnSpc>
              <a:spcBef>
                <a:spcPts val="1200"/>
              </a:spcBef>
            </a:pPr>
            <a:r>
              <a:rPr lang="en-US" sz="2000" i="0" dirty="0">
                <a:solidFill>
                  <a:schemeClr val="tx1"/>
                </a:solidFill>
              </a:rPr>
              <a:t>Business</a:t>
            </a:r>
            <a:br>
              <a:rPr lang="en-US" sz="2000" i="0" dirty="0">
                <a:solidFill>
                  <a:schemeClr val="tx1"/>
                </a:solidFill>
              </a:rPr>
            </a:br>
            <a:r>
              <a:rPr lang="en-US" sz="2000" i="0" dirty="0">
                <a:solidFill>
                  <a:schemeClr val="tx1"/>
                </a:solidFill>
              </a:rPr>
              <a:t>Logic</a:t>
            </a:r>
          </a:p>
          <a:p>
            <a:pPr>
              <a:lnSpc>
                <a:spcPct val="90000"/>
              </a:lnSpc>
              <a:spcBef>
                <a:spcPts val="1200"/>
              </a:spcBef>
            </a:pPr>
            <a:r>
              <a:rPr lang="en-US" sz="1600" i="0" dirty="0">
                <a:solidFill>
                  <a:srgbClr val="FF0000"/>
                </a:solidFill>
              </a:rPr>
              <a:t>(ABL &amp; Corticon)</a:t>
            </a:r>
          </a:p>
        </p:txBody>
      </p:sp>
      <p:sp>
        <p:nvSpPr>
          <p:cNvPr id="65" name="TextBox 64"/>
          <p:cNvSpPr txBox="1"/>
          <p:nvPr>
            <p:custDataLst>
              <p:tags r:id="rId12"/>
            </p:custDataLst>
          </p:nvPr>
        </p:nvSpPr>
        <p:spPr>
          <a:xfrm>
            <a:off x="4714990" y="3963421"/>
            <a:ext cx="184731" cy="306467"/>
          </a:xfrm>
          <a:prstGeom prst="foldedCorner">
            <a:avLst/>
          </a:prstGeom>
          <a:noFill/>
        </p:spPr>
        <p:txBody>
          <a:bodyPr wrap="none" rtlCol="0">
            <a:spAutoFit/>
          </a:bodyPr>
          <a:lstStyle/>
          <a:p>
            <a:endParaRPr lang="en-US" sz="1200" i="0" dirty="0">
              <a:solidFill>
                <a:srgbClr val="C00000"/>
              </a:solidFill>
            </a:endParaRPr>
          </a:p>
        </p:txBody>
      </p:sp>
      <p:cxnSp>
        <p:nvCxnSpPr>
          <p:cNvPr id="66" name="Straight Arrow Connector 28"/>
          <p:cNvCxnSpPr>
            <a:stCxn id="58" idx="2"/>
            <a:endCxn id="63" idx="0"/>
          </p:cNvCxnSpPr>
          <p:nvPr>
            <p:custDataLst>
              <p:tags r:id="rId13"/>
            </p:custDataLst>
          </p:nvPr>
        </p:nvCxnSpPr>
        <p:spPr bwMode="auto">
          <a:xfrm rot="5400000">
            <a:off x="3149191" y="2584192"/>
            <a:ext cx="839780" cy="1377223"/>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cxnSp>
        <p:nvCxnSpPr>
          <p:cNvPr id="67" name="Straight Arrow Connector 30"/>
          <p:cNvCxnSpPr>
            <a:stCxn id="58" idx="2"/>
            <a:endCxn id="64" idx="0"/>
          </p:cNvCxnSpPr>
          <p:nvPr>
            <p:custDataLst>
              <p:tags r:id="rId14"/>
            </p:custDataLst>
          </p:nvPr>
        </p:nvCxnSpPr>
        <p:spPr bwMode="auto">
          <a:xfrm rot="16200000" flipH="1">
            <a:off x="4504441" y="2606163"/>
            <a:ext cx="839780" cy="1333279"/>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sp>
        <p:nvSpPr>
          <p:cNvPr id="68" name="TextBox 67"/>
          <p:cNvSpPr txBox="1"/>
          <p:nvPr>
            <p:custDataLst>
              <p:tags r:id="rId15"/>
            </p:custDataLst>
          </p:nvPr>
        </p:nvSpPr>
        <p:spPr>
          <a:xfrm>
            <a:off x="9312820" y="4546121"/>
            <a:ext cx="1435693" cy="1664898"/>
          </a:xfrm>
          <a:prstGeom prst="rect">
            <a:avLst/>
          </a:prstGeom>
          <a:solidFill>
            <a:schemeClr val="bg1">
              <a:lumMod val="95000"/>
            </a:schemeClr>
          </a:solidFill>
          <a:ln>
            <a:solidFill>
              <a:schemeClr val="accent1"/>
            </a:solidFill>
          </a:ln>
        </p:spPr>
        <p:txBody>
          <a:bodyPr wrap="square" rtlCol="0">
            <a:normAutofit fontScale="70000" lnSpcReduction="20000"/>
          </a:bodyPr>
          <a:lstStyle/>
          <a:p>
            <a:r>
              <a:rPr lang="en-US" sz="2900" b="1" i="0" dirty="0">
                <a:solidFill>
                  <a:schemeClr val="bg1">
                    <a:lumMod val="50000"/>
                  </a:schemeClr>
                </a:solidFill>
              </a:rPr>
              <a:t>Volatility</a:t>
            </a:r>
            <a:r>
              <a:rPr lang="en-US" sz="2000" i="0" dirty="0">
                <a:solidFill>
                  <a:schemeClr val="bg1">
                    <a:lumMod val="50000"/>
                  </a:schemeClr>
                </a:solidFill>
              </a:rPr>
              <a:t>:</a:t>
            </a:r>
          </a:p>
          <a:p>
            <a:pPr algn="l"/>
            <a:r>
              <a:rPr lang="en-US" sz="2000" i="0" dirty="0">
                <a:solidFill>
                  <a:srgbClr val="00B050"/>
                </a:solidFill>
              </a:rPr>
              <a:t>Low</a:t>
            </a:r>
          </a:p>
          <a:p>
            <a:pPr algn="l"/>
            <a:endParaRPr lang="en-US" sz="1300" i="0" dirty="0">
              <a:solidFill>
                <a:srgbClr val="00B050"/>
              </a:solidFill>
            </a:endParaRPr>
          </a:p>
          <a:p>
            <a:pPr algn="l"/>
            <a:r>
              <a:rPr lang="en-US" sz="2000" i="0" dirty="0">
                <a:solidFill>
                  <a:schemeClr val="accent3"/>
                </a:solidFill>
              </a:rPr>
              <a:t>Med</a:t>
            </a:r>
          </a:p>
          <a:p>
            <a:pPr algn="l"/>
            <a:endParaRPr lang="en-US" sz="1300" i="0" dirty="0">
              <a:solidFill>
                <a:schemeClr val="accent3"/>
              </a:solidFill>
            </a:endParaRPr>
          </a:p>
          <a:p>
            <a:pPr algn="l"/>
            <a:r>
              <a:rPr lang="en-US" sz="2000" i="0" dirty="0">
                <a:solidFill>
                  <a:srgbClr val="FF0000"/>
                </a:solidFill>
              </a:rPr>
              <a:t>High</a:t>
            </a:r>
            <a:endParaRPr lang="en-US" sz="2000" b="1" i="0" u="sng" dirty="0">
              <a:solidFill>
                <a:srgbClr val="FF0000"/>
              </a:solidFill>
            </a:endParaRPr>
          </a:p>
        </p:txBody>
      </p:sp>
      <p:sp>
        <p:nvSpPr>
          <p:cNvPr id="69" name="Oval 68"/>
          <p:cNvSpPr/>
          <p:nvPr>
            <p:custDataLst>
              <p:tags r:id="rId16"/>
            </p:custDataLst>
          </p:nvPr>
        </p:nvSpPr>
        <p:spPr bwMode="auto">
          <a:xfrm>
            <a:off x="1921960" y="2624308"/>
            <a:ext cx="406294" cy="304800"/>
          </a:xfrm>
          <a:prstGeom prst="ellipse">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
        <p:nvSpPr>
          <p:cNvPr id="70" name="Oval 69"/>
          <p:cNvSpPr/>
          <p:nvPr>
            <p:custDataLst>
              <p:tags r:id="rId17"/>
            </p:custDataLst>
          </p:nvPr>
        </p:nvSpPr>
        <p:spPr bwMode="auto">
          <a:xfrm>
            <a:off x="3772227" y="4762661"/>
            <a:ext cx="406294" cy="304800"/>
          </a:xfrm>
          <a:prstGeom prst="ellipse">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
        <p:nvSpPr>
          <p:cNvPr id="71" name="Oval 70"/>
          <p:cNvSpPr/>
          <p:nvPr>
            <p:custDataLst>
              <p:tags r:id="rId18"/>
            </p:custDataLst>
          </p:nvPr>
        </p:nvSpPr>
        <p:spPr bwMode="auto">
          <a:xfrm>
            <a:off x="8374681" y="2631388"/>
            <a:ext cx="406294" cy="304800"/>
          </a:xfrm>
          <a:prstGeom prst="ellipse">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
        <p:nvSpPr>
          <p:cNvPr id="72" name="Oval 71"/>
          <p:cNvSpPr/>
          <p:nvPr>
            <p:custDataLst>
              <p:tags r:id="rId19"/>
            </p:custDataLst>
          </p:nvPr>
        </p:nvSpPr>
        <p:spPr bwMode="auto">
          <a:xfrm>
            <a:off x="6399225" y="4762661"/>
            <a:ext cx="406294" cy="304800"/>
          </a:xfrm>
          <a:prstGeom prst="ellipse">
            <a:avLst/>
          </a:prstGeom>
          <a:solidFill>
            <a:srgbClr val="FF0000"/>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
        <p:nvSpPr>
          <p:cNvPr id="73" name="Oval 72"/>
          <p:cNvSpPr/>
          <p:nvPr>
            <p:custDataLst>
              <p:tags r:id="rId20"/>
            </p:custDataLst>
          </p:nvPr>
        </p:nvSpPr>
        <p:spPr bwMode="auto">
          <a:xfrm>
            <a:off x="11368300" y="2700508"/>
            <a:ext cx="406294" cy="304800"/>
          </a:xfrm>
          <a:prstGeom prst="ellipse">
            <a:avLst/>
          </a:prstGeom>
          <a:solidFill>
            <a:srgbClr val="00B050"/>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
        <p:nvSpPr>
          <p:cNvPr id="74" name="Oval 73"/>
          <p:cNvSpPr/>
          <p:nvPr>
            <p:custDataLst>
              <p:tags r:id="rId21"/>
            </p:custDataLst>
          </p:nvPr>
        </p:nvSpPr>
        <p:spPr bwMode="auto">
          <a:xfrm>
            <a:off x="10158942" y="5791200"/>
            <a:ext cx="406294" cy="304800"/>
          </a:xfrm>
          <a:prstGeom prst="ellipse">
            <a:avLst/>
          </a:prstGeom>
          <a:solidFill>
            <a:srgbClr val="FF0000"/>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a:p>
        </p:txBody>
      </p:sp>
      <p:sp>
        <p:nvSpPr>
          <p:cNvPr id="75" name="Oval 74"/>
          <p:cNvSpPr/>
          <p:nvPr>
            <p:custDataLst>
              <p:tags r:id="rId22"/>
            </p:custDataLst>
          </p:nvPr>
        </p:nvSpPr>
        <p:spPr bwMode="auto">
          <a:xfrm>
            <a:off x="10158942" y="5334000"/>
            <a:ext cx="406294" cy="304800"/>
          </a:xfrm>
          <a:prstGeom prst="ellipse">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a:p>
        </p:txBody>
      </p:sp>
      <p:sp>
        <p:nvSpPr>
          <p:cNvPr id="76" name="Oval 75"/>
          <p:cNvSpPr/>
          <p:nvPr>
            <p:custDataLst>
              <p:tags r:id="rId23"/>
            </p:custDataLst>
          </p:nvPr>
        </p:nvSpPr>
        <p:spPr bwMode="auto">
          <a:xfrm>
            <a:off x="10158942" y="4876800"/>
            <a:ext cx="406294" cy="304800"/>
          </a:xfrm>
          <a:prstGeom prst="ellipse">
            <a:avLst/>
          </a:prstGeom>
          <a:solidFill>
            <a:srgbClr val="00B050"/>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ZA" i="0"/>
          </a:p>
        </p:txBody>
      </p:sp>
    </p:spTree>
    <p:custDataLst>
      <p:tags r:id="rId1"/>
    </p:custDataLst>
    <p:extLst>
      <p:ext uri="{BB962C8B-B14F-4D97-AF65-F5344CB8AC3E}">
        <p14:creationId xmlns:p14="http://schemas.microsoft.com/office/powerpoint/2010/main" val="408088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Typical Corticon Use Cases</a:t>
            </a:r>
            <a:endParaRPr lang="en-US" b="1" dirty="0">
              <a:solidFill>
                <a:srgbClr val="FF0000"/>
              </a:solidFill>
            </a:endParaRPr>
          </a:p>
        </p:txBody>
      </p:sp>
      <p:pic>
        <p:nvPicPr>
          <p:cNvPr id="7" name="Picture 6" descr="CorticonUseCaseWordCloud2.jpg"/>
          <p:cNvPicPr>
            <a:picLocks noChangeAspect="1"/>
          </p:cNvPicPr>
          <p:nvPr/>
        </p:nvPicPr>
        <p:blipFill>
          <a:blip r:embed="rId3" cstate="print"/>
          <a:stretch>
            <a:fillRect/>
          </a:stretch>
        </p:blipFill>
        <p:spPr>
          <a:xfrm>
            <a:off x="1906588" y="1057652"/>
            <a:ext cx="7505700" cy="5367033"/>
          </a:xfrm>
          <a:prstGeom prst="rect">
            <a:avLst/>
          </a:prstGeom>
        </p:spPr>
      </p:pic>
    </p:spTree>
    <p:extLst>
      <p:ext uri="{BB962C8B-B14F-4D97-AF65-F5344CB8AC3E}">
        <p14:creationId xmlns:p14="http://schemas.microsoft.com/office/powerpoint/2010/main" val="254780647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77789" y="1956174"/>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37016830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8406" y="387502"/>
            <a:ext cx="9137801" cy="424732"/>
          </a:xfrm>
        </p:spPr>
        <p:txBody>
          <a:bodyPr/>
          <a:lstStyle/>
          <a:p>
            <a:r>
              <a:rPr lang="en-US" b="1" dirty="0"/>
              <a:t>Why Corticon?</a:t>
            </a:r>
            <a:endParaRPr lang="en-ZA" b="1" dirty="0"/>
          </a:p>
        </p:txBody>
      </p:sp>
      <p:sp>
        <p:nvSpPr>
          <p:cNvPr id="3" name="Content Placeholder 2"/>
          <p:cNvSpPr>
            <a:spLocks noGrp="1"/>
          </p:cNvSpPr>
          <p:nvPr>
            <p:ph idx="1"/>
            <p:custDataLst>
              <p:tags r:id="rId3"/>
            </p:custDataLst>
          </p:nvPr>
        </p:nvSpPr>
        <p:spPr>
          <a:xfrm>
            <a:off x="629592" y="1333500"/>
            <a:ext cx="11058670" cy="4913496"/>
          </a:xfrm>
        </p:spPr>
        <p:txBody>
          <a:bodyPr>
            <a:normAutofit fontScale="85000" lnSpcReduction="20000"/>
          </a:bodyPr>
          <a:lstStyle/>
          <a:p>
            <a:pPr marL="0" indent="0">
              <a:buNone/>
            </a:pPr>
            <a:r>
              <a:rPr lang="en-ZA" sz="3200" b="1" dirty="0"/>
              <a:t>Productivity</a:t>
            </a:r>
            <a:endParaRPr lang="en-ZA" sz="3200" dirty="0"/>
          </a:p>
          <a:p>
            <a:pPr marL="857250" lvl="1" indent="-457200"/>
            <a:r>
              <a:rPr lang="en-ZA" sz="3000" dirty="0"/>
              <a:t>Model Driven: faster for complex scenarios</a:t>
            </a:r>
          </a:p>
          <a:p>
            <a:pPr marL="857250" lvl="1" indent="-457200"/>
            <a:r>
              <a:rPr lang="en-ZA" sz="3000" dirty="0"/>
              <a:t>Rule Integrity Checks: completeness, ambiguity, looping</a:t>
            </a:r>
          </a:p>
          <a:p>
            <a:pPr marL="0" indent="0">
              <a:buNone/>
            </a:pPr>
            <a:r>
              <a:rPr lang="en-ZA" sz="3200" b="1" dirty="0"/>
              <a:t>Transparency</a:t>
            </a:r>
          </a:p>
          <a:p>
            <a:pPr marL="857250" lvl="1" indent="-457200"/>
            <a:r>
              <a:rPr lang="en-ZA" sz="3000" dirty="0"/>
              <a:t>Rules models more intuitive then application code</a:t>
            </a:r>
          </a:p>
          <a:p>
            <a:pPr marL="857250" lvl="1" indent="-457200"/>
            <a:r>
              <a:rPr lang="en-ZA" sz="3000" dirty="0"/>
              <a:t>Self-documenting</a:t>
            </a:r>
          </a:p>
          <a:p>
            <a:pPr marL="0" indent="0">
              <a:buNone/>
            </a:pPr>
            <a:r>
              <a:rPr lang="en-ZA" sz="3200" b="1" dirty="0"/>
              <a:t>Reliability</a:t>
            </a:r>
          </a:p>
          <a:p>
            <a:pPr marL="857250" lvl="1" indent="-457200"/>
            <a:r>
              <a:rPr lang="en-ZA" sz="3000" dirty="0"/>
              <a:t>Rule Integrity Checks</a:t>
            </a:r>
          </a:p>
          <a:p>
            <a:pPr marL="0" indent="0">
              <a:buNone/>
            </a:pPr>
            <a:r>
              <a:rPr lang="en-ZA" sz="3200" b="1" dirty="0"/>
              <a:t>Accessibility</a:t>
            </a:r>
          </a:p>
          <a:p>
            <a:pPr marL="857250" lvl="1" indent="-457200"/>
            <a:r>
              <a:rPr lang="en-ZA" sz="3000" dirty="0"/>
              <a:t>Rule </a:t>
            </a:r>
            <a:r>
              <a:rPr lang="en-ZA" sz="3000" dirty="0" err="1"/>
              <a:t>Modeling</a:t>
            </a:r>
            <a:r>
              <a:rPr lang="en-ZA" sz="3000" dirty="0"/>
              <a:t> accessible to Biz Analysts AND Developers</a:t>
            </a:r>
          </a:p>
          <a:p>
            <a:pPr marL="857250" lvl="1" indent="-457200"/>
            <a:r>
              <a:rPr lang="en-ZA" sz="3000" dirty="0"/>
              <a:t>Business domain experts can own appropriate rules</a:t>
            </a:r>
          </a:p>
        </p:txBody>
      </p:sp>
    </p:spTree>
    <p:custDataLst>
      <p:tags r:id="rId1"/>
    </p:custDataLst>
    <p:extLst>
      <p:ext uri="{BB962C8B-B14F-4D97-AF65-F5344CB8AC3E}">
        <p14:creationId xmlns:p14="http://schemas.microsoft.com/office/powerpoint/2010/main" val="4214087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mallen\Pictures\New folder\Studio screens\simple.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27872" y="1010825"/>
            <a:ext cx="8948621" cy="4704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bwMode="auto">
          <a:xfrm>
            <a:off x="1589" y="5970434"/>
            <a:ext cx="12188825" cy="426005"/>
          </a:xfrm>
          <a:prstGeom prst="rect">
            <a:avLst/>
          </a:prstGeom>
          <a:noFill/>
          <a:ln>
            <a:noFill/>
          </a:ln>
          <a:extLst/>
        </p:spPr>
        <p:txBody>
          <a:bodyPr wrap="square" lIns="36000" tIns="36000" rIns="36000" bIns="36000">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a:lnSpc>
                <a:spcPct val="80000"/>
              </a:lnSpc>
              <a:buClr>
                <a:srgbClr val="4C5CC5"/>
              </a:buClr>
              <a:defRPr/>
            </a:pPr>
            <a:r>
              <a:rPr lang="en-US" sz="2800" b="1" cap="small" dirty="0">
                <a:solidFill>
                  <a:srgbClr val="6DB33F">
                    <a:lumMod val="75000"/>
                  </a:srgbClr>
                </a:solidFill>
                <a:latin typeface="Calibri"/>
                <a:ea typeface="+mn-ea"/>
              </a:rPr>
              <a:t>Proven with the most sophisticated business problems</a:t>
            </a:r>
            <a:endParaRPr lang="de-DE" sz="2800" b="1" cap="small" dirty="0">
              <a:solidFill>
                <a:srgbClr val="6DB33F">
                  <a:lumMod val="75000"/>
                </a:srgbClr>
              </a:solidFill>
              <a:latin typeface="Calibri"/>
              <a:ea typeface="+mn-ea"/>
            </a:endParaRPr>
          </a:p>
        </p:txBody>
      </p:sp>
      <p:sp>
        <p:nvSpPr>
          <p:cNvPr id="16" name="TextBox 15"/>
          <p:cNvSpPr txBox="1"/>
          <p:nvPr/>
        </p:nvSpPr>
        <p:spPr>
          <a:xfrm>
            <a:off x="490810" y="1515599"/>
            <a:ext cx="3259796" cy="3335272"/>
          </a:xfrm>
          <a:prstGeom prst="rect">
            <a:avLst/>
          </a:prstGeom>
          <a:noFill/>
        </p:spPr>
        <p:txBody>
          <a:bodyPr wrap="square" lIns="27432" tIns="27432" rIns="27432" bIns="27432" rtlCol="0">
            <a:spAutoFit/>
          </a:bodyPr>
          <a:lstStyle/>
          <a:p>
            <a:pPr algn="l">
              <a:lnSpc>
                <a:spcPts val="2100"/>
              </a:lnSpc>
              <a:spcBef>
                <a:spcPts val="1200"/>
              </a:spcBef>
              <a:buClr>
                <a:srgbClr val="FF9900"/>
              </a:buClr>
              <a:buSzPct val="100000"/>
              <a:defRPr/>
            </a:pPr>
            <a:r>
              <a:rPr lang="en-US" kern="0" dirty="0">
                <a:solidFill>
                  <a:srgbClr val="000000"/>
                </a:solidFill>
                <a:latin typeface="Calibri" pitchFamily="34" charset="0"/>
                <a:ea typeface="MS PGothic" pitchFamily="34" charset="-128"/>
                <a:cs typeface="Osaka"/>
              </a:rPr>
              <a:t>Out-of-the-box</a:t>
            </a:r>
            <a:br>
              <a:rPr lang="en-US" kern="0" dirty="0">
                <a:solidFill>
                  <a:srgbClr val="000000"/>
                </a:solidFill>
                <a:latin typeface="Calibri" pitchFamily="34" charset="0"/>
                <a:ea typeface="MS PGothic" pitchFamily="34" charset="-128"/>
                <a:cs typeface="Osaka"/>
              </a:rPr>
            </a:br>
            <a:r>
              <a:rPr lang="en-US" kern="0" dirty="0">
                <a:solidFill>
                  <a:srgbClr val="000000"/>
                </a:solidFill>
                <a:latin typeface="Calibri" pitchFamily="34" charset="0"/>
                <a:ea typeface="MS PGothic" pitchFamily="34" charset="-128"/>
                <a:cs typeface="Osaka"/>
              </a:rPr>
              <a:t>ready for use by</a:t>
            </a:r>
          </a:p>
          <a:p>
            <a:pPr marL="233363" indent="-169863" algn="l">
              <a:lnSpc>
                <a:spcPct val="95000"/>
              </a:lnSpc>
              <a:spcBef>
                <a:spcPct val="25000"/>
              </a:spcBef>
              <a:buClr>
                <a:srgbClr val="005595"/>
              </a:buClr>
              <a:buSzPct val="100000"/>
              <a:buFont typeface="Arial" pitchFamily="34" charset="0"/>
              <a:buChar char="•"/>
              <a:defRPr/>
            </a:pPr>
            <a:r>
              <a:rPr lang="en-US" sz="2000" kern="0" dirty="0">
                <a:solidFill>
                  <a:srgbClr val="000000"/>
                </a:solidFill>
                <a:latin typeface="Calibri" pitchFamily="34" charset="0"/>
                <a:ea typeface="MS PGothic" pitchFamily="34" charset="-128"/>
                <a:cs typeface="Osaka"/>
              </a:rPr>
              <a:t>Business Analysts</a:t>
            </a:r>
          </a:p>
          <a:p>
            <a:pPr marL="233363" indent="-169863" algn="l">
              <a:lnSpc>
                <a:spcPct val="95000"/>
              </a:lnSpc>
              <a:spcBef>
                <a:spcPct val="25000"/>
              </a:spcBef>
              <a:buClr>
                <a:srgbClr val="005595"/>
              </a:buClr>
              <a:buSzPct val="100000"/>
              <a:buFont typeface="Arial" pitchFamily="34" charset="0"/>
              <a:buChar char="•"/>
              <a:defRPr/>
            </a:pPr>
            <a:r>
              <a:rPr lang="en-US" sz="2000" kern="0" dirty="0">
                <a:solidFill>
                  <a:srgbClr val="000000"/>
                </a:solidFill>
                <a:latin typeface="Calibri" pitchFamily="34" charset="0"/>
                <a:ea typeface="MS PGothic" pitchFamily="34" charset="-128"/>
                <a:cs typeface="Osaka"/>
              </a:rPr>
              <a:t>IT Professionals</a:t>
            </a:r>
          </a:p>
          <a:p>
            <a:pPr algn="l">
              <a:lnSpc>
                <a:spcPts val="2100"/>
              </a:lnSpc>
              <a:spcBef>
                <a:spcPts val="2200"/>
              </a:spcBef>
              <a:buClr>
                <a:srgbClr val="FF9900"/>
              </a:buClr>
              <a:buSzPct val="100000"/>
              <a:defRPr/>
            </a:pPr>
            <a:r>
              <a:rPr lang="en-US" kern="0" dirty="0">
                <a:solidFill>
                  <a:srgbClr val="000000"/>
                </a:solidFill>
                <a:latin typeface="Calibri" pitchFamily="34" charset="0"/>
                <a:ea typeface="MS PGothic" pitchFamily="34" charset="-128"/>
                <a:cs typeface="Osaka"/>
              </a:rPr>
              <a:t>Patented Excel-like modeling tool</a:t>
            </a:r>
          </a:p>
          <a:p>
            <a:pPr marL="233363" indent="-169863" algn="l">
              <a:lnSpc>
                <a:spcPct val="95000"/>
              </a:lnSpc>
              <a:spcBef>
                <a:spcPct val="25000"/>
              </a:spcBef>
              <a:buClr>
                <a:srgbClr val="005595"/>
              </a:buClr>
              <a:buSzPct val="100000"/>
              <a:buFont typeface="Arial" pitchFamily="34" charset="0"/>
              <a:buChar char="•"/>
              <a:defRPr/>
            </a:pPr>
            <a:r>
              <a:rPr lang="en-US" sz="2000" kern="0" dirty="0">
                <a:solidFill>
                  <a:srgbClr val="000000"/>
                </a:solidFill>
                <a:latin typeface="Calibri" pitchFamily="34" charset="0"/>
                <a:ea typeface="MS PGothic" pitchFamily="34" charset="-128"/>
                <a:cs typeface="Osaka"/>
              </a:rPr>
              <a:t>No programming</a:t>
            </a:r>
          </a:p>
          <a:p>
            <a:pPr marL="233363" indent="-169863" algn="l">
              <a:lnSpc>
                <a:spcPct val="95000"/>
              </a:lnSpc>
              <a:spcBef>
                <a:spcPct val="25000"/>
              </a:spcBef>
              <a:buClr>
                <a:srgbClr val="005595"/>
              </a:buClr>
              <a:buSzPct val="100000"/>
              <a:buFont typeface="Arial" pitchFamily="34" charset="0"/>
              <a:buChar char="•"/>
              <a:defRPr/>
            </a:pPr>
            <a:r>
              <a:rPr lang="en-US" sz="2000" kern="0" dirty="0">
                <a:solidFill>
                  <a:srgbClr val="000000"/>
                </a:solidFill>
                <a:latin typeface="Calibri" pitchFamily="34" charset="0"/>
                <a:ea typeface="MS PGothic" pitchFamily="34" charset="-128"/>
                <a:cs typeface="Osaka"/>
              </a:rPr>
              <a:t>Business friendly</a:t>
            </a:r>
          </a:p>
          <a:p>
            <a:pPr marL="63500" algn="l">
              <a:lnSpc>
                <a:spcPct val="95000"/>
              </a:lnSpc>
              <a:spcBef>
                <a:spcPct val="25000"/>
              </a:spcBef>
              <a:buClr>
                <a:srgbClr val="005595"/>
              </a:buClr>
              <a:buSzPct val="100000"/>
              <a:defRPr/>
            </a:pPr>
            <a:r>
              <a:rPr lang="en-US" kern="0" dirty="0">
                <a:solidFill>
                  <a:srgbClr val="000000"/>
                </a:solidFill>
                <a:latin typeface="Calibri" pitchFamily="34" charset="0"/>
                <a:ea typeface="MS PGothic" pitchFamily="34" charset="-128"/>
                <a:cs typeface="Osaka"/>
              </a:rPr>
              <a:t>Simple deployment</a:t>
            </a:r>
          </a:p>
        </p:txBody>
      </p:sp>
      <p:grpSp>
        <p:nvGrpSpPr>
          <p:cNvPr id="2" name="Group 36"/>
          <p:cNvGrpSpPr/>
          <p:nvPr/>
        </p:nvGrpSpPr>
        <p:grpSpPr>
          <a:xfrm>
            <a:off x="4554496" y="4457559"/>
            <a:ext cx="3345317" cy="1377691"/>
            <a:chOff x="3220383" y="4375297"/>
            <a:chExt cx="2509641" cy="1377691"/>
          </a:xfrm>
        </p:grpSpPr>
        <p:cxnSp>
          <p:nvCxnSpPr>
            <p:cNvPr id="18" name="Straight Arrow Connector 17"/>
            <p:cNvCxnSpPr/>
            <p:nvPr/>
          </p:nvCxnSpPr>
          <p:spPr bwMode="auto">
            <a:xfrm rot="16200000" flipV="1">
              <a:off x="3028998" y="4566682"/>
              <a:ext cx="712382" cy="329612"/>
            </a:xfrm>
            <a:prstGeom prst="straightConnector1">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9" name="Rounded Rectangle 18"/>
            <p:cNvSpPr/>
            <p:nvPr/>
          </p:nvSpPr>
          <p:spPr bwMode="auto">
            <a:xfrm>
              <a:off x="3220740" y="5082652"/>
              <a:ext cx="2509284" cy="670336"/>
            </a:xfrm>
            <a:prstGeom prst="roundRect">
              <a:avLst>
                <a:gd name="adj" fmla="val 3846"/>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none" w="med" len="med"/>
            </a:ln>
            <a:effectLst>
              <a:outerShdw blurRad="25400" dist="76200" dir="2700000" algn="tl" rotWithShape="0">
                <a:prstClr val="black">
                  <a:alpha val="10000"/>
                </a:prstClr>
              </a:outerShdw>
            </a:effectLst>
          </p:spPr>
          <p:txBody>
            <a:bodyPr vert="horz" wrap="square" lIns="109728" tIns="109728" rIns="109728" bIns="109728" numCol="1" rtlCol="0" anchor="t" anchorCtr="0" compatLnSpc="1">
              <a:prstTxWarp prst="textNoShape">
                <a:avLst/>
              </a:prstTxWarp>
              <a:spAutoFit/>
            </a:bodyPr>
            <a:lstStyle/>
            <a:p>
              <a:pPr>
                <a:lnSpc>
                  <a:spcPts val="1700"/>
                </a:lnSpc>
              </a:pPr>
              <a:r>
                <a:rPr lang="en-US" sz="1600" i="0" dirty="0">
                  <a:solidFill>
                    <a:srgbClr val="000000"/>
                  </a:solidFill>
                  <a:latin typeface="Calibri"/>
                </a:rPr>
                <a:t>Comprehensive, extensible library of operators (akin to Excel functions)</a:t>
              </a:r>
            </a:p>
          </p:txBody>
        </p:sp>
      </p:grpSp>
      <p:grpSp>
        <p:nvGrpSpPr>
          <p:cNvPr id="3" name="Group 37"/>
          <p:cNvGrpSpPr/>
          <p:nvPr/>
        </p:nvGrpSpPr>
        <p:grpSpPr>
          <a:xfrm>
            <a:off x="8137269" y="4430985"/>
            <a:ext cx="3599944" cy="1042468"/>
            <a:chOff x="6018036" y="4348724"/>
            <a:chExt cx="2700661" cy="1042468"/>
          </a:xfrm>
        </p:grpSpPr>
        <p:cxnSp>
          <p:nvCxnSpPr>
            <p:cNvPr id="21" name="Straight Arrow Connector 20"/>
            <p:cNvCxnSpPr/>
            <p:nvPr/>
          </p:nvCxnSpPr>
          <p:spPr bwMode="auto">
            <a:xfrm rot="10800000">
              <a:off x="6018036" y="4348724"/>
              <a:ext cx="754904" cy="382764"/>
            </a:xfrm>
            <a:prstGeom prst="straightConnector1">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22" name="Rounded Rectangle 21"/>
            <p:cNvSpPr/>
            <p:nvPr/>
          </p:nvSpPr>
          <p:spPr bwMode="auto">
            <a:xfrm>
              <a:off x="6443328" y="4720856"/>
              <a:ext cx="2275369" cy="670336"/>
            </a:xfrm>
            <a:prstGeom prst="roundRect">
              <a:avLst>
                <a:gd name="adj" fmla="val 3846"/>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none" w="med" len="med"/>
            </a:ln>
            <a:effectLst>
              <a:outerShdw blurRad="25400" dist="76200" dir="2700000" algn="tl" rotWithShape="0">
                <a:prstClr val="black">
                  <a:alpha val="10000"/>
                </a:prstClr>
              </a:outerShdw>
            </a:effectLst>
          </p:spPr>
          <p:txBody>
            <a:bodyPr vert="horz" wrap="square" lIns="109728" tIns="109728" rIns="109728" bIns="109728" numCol="1" rtlCol="0" anchor="t" anchorCtr="0" compatLnSpc="1">
              <a:prstTxWarp prst="textNoShape">
                <a:avLst/>
              </a:prstTxWarp>
              <a:spAutoFit/>
            </a:bodyPr>
            <a:lstStyle/>
            <a:p>
              <a:pPr>
                <a:lnSpc>
                  <a:spcPts val="1700"/>
                </a:lnSpc>
              </a:pPr>
              <a:r>
                <a:rPr lang="en-US" sz="1600" i="0" dirty="0">
                  <a:solidFill>
                    <a:srgbClr val="000000"/>
                  </a:solidFill>
                  <a:latin typeface="Calibri"/>
                </a:rPr>
                <a:t>Rule Statements provide rule documentation and traceability</a:t>
              </a:r>
            </a:p>
          </p:txBody>
        </p:sp>
      </p:grpSp>
      <p:grpSp>
        <p:nvGrpSpPr>
          <p:cNvPr id="4" name="Group 38"/>
          <p:cNvGrpSpPr/>
          <p:nvPr/>
        </p:nvGrpSpPr>
        <p:grpSpPr>
          <a:xfrm>
            <a:off x="8264107" y="2388438"/>
            <a:ext cx="3572094" cy="1144458"/>
            <a:chOff x="6038929" y="2933613"/>
            <a:chExt cx="2679768" cy="1144458"/>
          </a:xfrm>
        </p:grpSpPr>
        <p:cxnSp>
          <p:nvCxnSpPr>
            <p:cNvPr id="24" name="Straight Arrow Connector 23"/>
            <p:cNvCxnSpPr/>
            <p:nvPr/>
          </p:nvCxnSpPr>
          <p:spPr bwMode="auto">
            <a:xfrm flipH="1" flipV="1">
              <a:off x="6038929" y="2933613"/>
              <a:ext cx="457565" cy="692089"/>
            </a:xfrm>
            <a:prstGeom prst="straightConnector1">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25" name="Rounded Rectangle 24"/>
            <p:cNvSpPr/>
            <p:nvPr/>
          </p:nvSpPr>
          <p:spPr bwMode="auto">
            <a:xfrm>
              <a:off x="6443328" y="3407735"/>
              <a:ext cx="2275369" cy="670336"/>
            </a:xfrm>
            <a:prstGeom prst="roundRect">
              <a:avLst>
                <a:gd name="adj" fmla="val 3846"/>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none" w="med" len="med"/>
            </a:ln>
            <a:effectLst>
              <a:outerShdw blurRad="25400" dist="76200" dir="2700000" algn="tl" rotWithShape="0">
                <a:prstClr val="black">
                  <a:alpha val="10000"/>
                </a:prstClr>
              </a:outerShdw>
            </a:effectLst>
          </p:spPr>
          <p:txBody>
            <a:bodyPr vert="horz" wrap="square" lIns="109728" tIns="109728" rIns="109728" bIns="109728" numCol="1" rtlCol="0" anchor="t" anchorCtr="0" compatLnSpc="1">
              <a:prstTxWarp prst="textNoShape">
                <a:avLst/>
              </a:prstTxWarp>
              <a:spAutoFit/>
            </a:bodyPr>
            <a:lstStyle/>
            <a:p>
              <a:pPr>
                <a:lnSpc>
                  <a:spcPts val="1700"/>
                </a:lnSpc>
              </a:pPr>
              <a:r>
                <a:rPr lang="en-US" sz="1600" i="0" dirty="0">
                  <a:solidFill>
                    <a:srgbClr val="000000"/>
                  </a:solidFill>
                  <a:latin typeface="Calibri"/>
                </a:rPr>
                <a:t>Rules are constructed with drag-and-drop ease</a:t>
              </a:r>
            </a:p>
          </p:txBody>
        </p:sp>
      </p:grpSp>
      <p:grpSp>
        <p:nvGrpSpPr>
          <p:cNvPr id="5" name="Group 39"/>
          <p:cNvGrpSpPr/>
          <p:nvPr/>
        </p:nvGrpSpPr>
        <p:grpSpPr>
          <a:xfrm>
            <a:off x="4774180" y="890550"/>
            <a:ext cx="5008437" cy="1889877"/>
            <a:chOff x="3207019" y="1238693"/>
            <a:chExt cx="3757306" cy="1889877"/>
          </a:xfrm>
        </p:grpSpPr>
        <p:cxnSp>
          <p:nvCxnSpPr>
            <p:cNvPr id="27" name="Straight Arrow Connector 26"/>
            <p:cNvCxnSpPr/>
            <p:nvPr/>
          </p:nvCxnSpPr>
          <p:spPr bwMode="auto">
            <a:xfrm flipH="1">
              <a:off x="3207019" y="1913860"/>
              <a:ext cx="1577632" cy="1214710"/>
            </a:xfrm>
            <a:prstGeom prst="straightConnector1">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28" name="Rounded Rectangle 27"/>
            <p:cNvSpPr/>
            <p:nvPr/>
          </p:nvSpPr>
          <p:spPr bwMode="auto">
            <a:xfrm>
              <a:off x="4380613" y="1238693"/>
              <a:ext cx="2583712" cy="670336"/>
            </a:xfrm>
            <a:prstGeom prst="roundRect">
              <a:avLst>
                <a:gd name="adj" fmla="val 3846"/>
              </a:avLst>
            </a:prstGeom>
            <a:gradFill>
              <a:gsLst>
                <a:gs pos="0">
                  <a:srgbClr val="D6E8F6"/>
                </a:gs>
                <a:gs pos="50000">
                  <a:schemeClr val="accent2">
                    <a:lumMod val="20000"/>
                    <a:lumOff val="80000"/>
                  </a:schemeClr>
                </a:gs>
                <a:gs pos="100000">
                  <a:schemeClr val="bg1"/>
                </a:gs>
              </a:gsLst>
              <a:lin ang="5400000" scaled="0"/>
            </a:gradFill>
            <a:ln w="28575" cap="flat" cmpd="sng" algn="ctr">
              <a:solidFill>
                <a:schemeClr val="accent4">
                  <a:lumMod val="75000"/>
                </a:schemeClr>
              </a:solidFill>
              <a:prstDash val="solid"/>
              <a:round/>
              <a:headEnd type="none" w="med" len="med"/>
              <a:tailEnd type="none" w="med" len="med"/>
            </a:ln>
            <a:effectLst>
              <a:outerShdw blurRad="25400" dist="76200" dir="2700000" algn="tl" rotWithShape="0">
                <a:prstClr val="black">
                  <a:alpha val="10000"/>
                </a:prstClr>
              </a:outerShdw>
            </a:effectLst>
          </p:spPr>
          <p:txBody>
            <a:bodyPr vert="horz" wrap="square" lIns="109728" tIns="109728" rIns="109728" bIns="109728" numCol="1" rtlCol="0" anchor="t" anchorCtr="0" compatLnSpc="1">
              <a:prstTxWarp prst="textNoShape">
                <a:avLst/>
              </a:prstTxWarp>
              <a:spAutoFit/>
            </a:bodyPr>
            <a:lstStyle/>
            <a:p>
              <a:pPr>
                <a:lnSpc>
                  <a:spcPts val="1700"/>
                </a:lnSpc>
              </a:pPr>
              <a:r>
                <a:rPr lang="en-US" sz="1600" i="0" dirty="0">
                  <a:solidFill>
                    <a:srgbClr val="000000"/>
                  </a:solidFill>
                  <a:latin typeface="Calibri"/>
                </a:rPr>
                <a:t>Vocabulary consists of  your business objects/terms</a:t>
              </a:r>
            </a:p>
          </p:txBody>
        </p:sp>
      </p:grpSp>
      <p:sp>
        <p:nvSpPr>
          <p:cNvPr id="29" name="Title 5"/>
          <p:cNvSpPr>
            <a:spLocks noGrp="1"/>
          </p:cNvSpPr>
          <p:nvPr>
            <p:ph type="title"/>
          </p:nvPr>
        </p:nvSpPr>
        <p:spPr>
          <a:xfrm>
            <a:off x="617380" y="373781"/>
            <a:ext cx="9772221" cy="424732"/>
          </a:xfrm>
        </p:spPr>
        <p:txBody>
          <a:bodyPr/>
          <a:lstStyle/>
          <a:p>
            <a:r>
              <a:rPr lang="en-US" dirty="0"/>
              <a:t>Why Corticon#1: Model-Driven Rules Development</a:t>
            </a:r>
          </a:p>
        </p:txBody>
      </p:sp>
    </p:spTree>
    <p:extLst>
      <p:ext uri="{BB962C8B-B14F-4D97-AF65-F5344CB8AC3E}">
        <p14:creationId xmlns:p14="http://schemas.microsoft.com/office/powerpoint/2010/main" val="1095834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Corticon #2: Guaranteed Rule Integrity</a:t>
            </a:r>
          </a:p>
        </p:txBody>
      </p:sp>
      <p:sp>
        <p:nvSpPr>
          <p:cNvPr id="5" name="TextBox 4"/>
          <p:cNvSpPr txBox="1"/>
          <p:nvPr/>
        </p:nvSpPr>
        <p:spPr>
          <a:xfrm>
            <a:off x="1589" y="6146159"/>
            <a:ext cx="12188825" cy="400110"/>
          </a:xfrm>
          <a:prstGeom prst="rect">
            <a:avLst/>
          </a:prstGeom>
          <a:noFill/>
        </p:spPr>
        <p:txBody>
          <a:bodyPr wrap="square" rtlCol="0">
            <a:spAutoFit/>
          </a:bodyPr>
          <a:lstStyle/>
          <a:p>
            <a:r>
              <a:rPr lang="en-US" sz="2000" dirty="0">
                <a:solidFill>
                  <a:srgbClr val="000000"/>
                </a:solidFill>
              </a:rPr>
              <a:t>Built-in integrity checks ensure creation of accurate, complete &amp; robust rules</a:t>
            </a:r>
          </a:p>
        </p:txBody>
      </p:sp>
      <p:pic>
        <p:nvPicPr>
          <p:cNvPr id="6" name="Picture 5" descr="RuleIntegrity.jpg"/>
          <p:cNvPicPr>
            <a:picLocks noChangeAspect="1"/>
          </p:cNvPicPr>
          <p:nvPr/>
        </p:nvPicPr>
        <p:blipFill>
          <a:blip r:embed="rId3" cstate="print"/>
          <a:stretch>
            <a:fillRect/>
          </a:stretch>
        </p:blipFill>
        <p:spPr>
          <a:xfrm>
            <a:off x="225745" y="1080197"/>
            <a:ext cx="11705664" cy="5049382"/>
          </a:xfrm>
          <a:prstGeom prst="rect">
            <a:avLst/>
          </a:prstGeom>
        </p:spPr>
      </p:pic>
      <p:sp>
        <p:nvSpPr>
          <p:cNvPr id="8" name="Oval 7"/>
          <p:cNvSpPr/>
          <p:nvPr/>
        </p:nvSpPr>
        <p:spPr bwMode="auto">
          <a:xfrm>
            <a:off x="2380643" y="1375619"/>
            <a:ext cx="259766" cy="649188"/>
          </a:xfrm>
          <a:prstGeom prst="ellipse">
            <a:avLst/>
          </a:prstGeom>
          <a:noFill/>
          <a:ln w="381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endParaRPr lang="en-US">
              <a:solidFill>
                <a:schemeClr val="accent1"/>
              </a:solidFill>
            </a:endParaRPr>
          </a:p>
        </p:txBody>
      </p:sp>
    </p:spTree>
    <p:extLst>
      <p:ext uri="{BB962C8B-B14F-4D97-AF65-F5344CB8AC3E}">
        <p14:creationId xmlns:p14="http://schemas.microsoft.com/office/powerpoint/2010/main" val="1580674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title"/>
          </p:nvPr>
        </p:nvSpPr>
        <p:spPr bwMode="gray">
          <a:xfrm>
            <a:off x="617380" y="373781"/>
            <a:ext cx="9772221" cy="424732"/>
          </a:xfrm>
        </p:spPr>
        <p:txBody>
          <a:bodyPr/>
          <a:lstStyle/>
          <a:p>
            <a:r>
              <a:rPr lang="en-US" dirty="0">
                <a:cs typeface="Osaka"/>
              </a:rPr>
              <a:t>Model-Driven Rules Development</a:t>
            </a:r>
          </a:p>
        </p:txBody>
      </p:sp>
      <p:sp>
        <p:nvSpPr>
          <p:cNvPr id="7" name="Rectangle 14"/>
          <p:cNvSpPr>
            <a:spLocks noChangeArrowheads="1"/>
          </p:cNvSpPr>
          <p:nvPr/>
        </p:nvSpPr>
        <p:spPr bwMode="gray">
          <a:xfrm>
            <a:off x="892768" y="1239957"/>
            <a:ext cx="3521349" cy="492443"/>
          </a:xfrm>
          <a:prstGeom prst="rect">
            <a:avLst/>
          </a:prstGeom>
          <a:noFill/>
          <a:ln w="9525" algn="ctr">
            <a:noFill/>
            <a:miter lim="800000"/>
            <a:headEnd/>
            <a:tailEnd/>
          </a:ln>
        </p:spPr>
        <p:txBody>
          <a:bodyPr wrap="none">
            <a:spAutoFit/>
          </a:bodyPr>
          <a:lstStyle/>
          <a:p>
            <a:pPr algn="ctr"/>
            <a:r>
              <a:rPr lang="en-US" sz="2600" b="1" dirty="0">
                <a:latin typeface="+mj-lt"/>
              </a:rPr>
              <a:t>Traditional Approach</a:t>
            </a:r>
          </a:p>
        </p:txBody>
      </p:sp>
      <p:sp>
        <p:nvSpPr>
          <p:cNvPr id="8" name="Rectangle 16"/>
          <p:cNvSpPr>
            <a:spLocks noChangeArrowheads="1"/>
          </p:cNvSpPr>
          <p:nvPr/>
        </p:nvSpPr>
        <p:spPr bwMode="gray">
          <a:xfrm>
            <a:off x="894998" y="1747422"/>
            <a:ext cx="5379999" cy="400110"/>
          </a:xfrm>
          <a:prstGeom prst="rect">
            <a:avLst/>
          </a:prstGeom>
          <a:noFill/>
          <a:ln w="9525" algn="ctr">
            <a:noFill/>
            <a:miter lim="800000"/>
            <a:headEnd/>
            <a:tailEnd/>
          </a:ln>
        </p:spPr>
        <p:txBody>
          <a:bodyPr wrap="none">
            <a:spAutoFit/>
          </a:bodyPr>
          <a:lstStyle/>
          <a:p>
            <a:r>
              <a:rPr lang="en-US" sz="2000" dirty="0">
                <a:latin typeface="+mj-lt"/>
              </a:rPr>
              <a:t>Often contains errors and performance issues</a:t>
            </a:r>
          </a:p>
        </p:txBody>
      </p:sp>
      <p:grpSp>
        <p:nvGrpSpPr>
          <p:cNvPr id="2" name="Group 68"/>
          <p:cNvGrpSpPr/>
          <p:nvPr/>
        </p:nvGrpSpPr>
        <p:grpSpPr>
          <a:xfrm>
            <a:off x="921962" y="2165810"/>
            <a:ext cx="10464238" cy="1079672"/>
            <a:chOff x="690460" y="2165810"/>
            <a:chExt cx="7850218" cy="1079672"/>
          </a:xfrm>
        </p:grpSpPr>
        <p:sp>
          <p:nvSpPr>
            <p:cNvPr id="10" name="AutoShape 6"/>
            <p:cNvSpPr>
              <a:spLocks noChangeArrowheads="1"/>
            </p:cNvSpPr>
            <p:nvPr/>
          </p:nvSpPr>
          <p:spPr bwMode="gray">
            <a:xfrm>
              <a:off x="1722833" y="2171126"/>
              <a:ext cx="1482266"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a:effectLst>
                    <a:outerShdw blurRad="25400" dir="5400000" algn="ctr" rotWithShape="0">
                      <a:schemeClr val="bg1">
                        <a:lumMod val="95000"/>
                      </a:schemeClr>
                    </a:outerShdw>
                  </a:effectLst>
                </a:rPr>
                <a:t> Design</a:t>
              </a:r>
            </a:p>
          </p:txBody>
        </p:sp>
        <p:sp>
          <p:nvSpPr>
            <p:cNvPr id="11" name="AutoShape 7"/>
            <p:cNvSpPr>
              <a:spLocks noChangeArrowheads="1"/>
            </p:cNvSpPr>
            <p:nvPr/>
          </p:nvSpPr>
          <p:spPr bwMode="gray">
            <a:xfrm>
              <a:off x="690460" y="2165810"/>
              <a:ext cx="1180743" cy="1068572"/>
            </a:xfrm>
            <a:prstGeom prst="homePlate">
              <a:avLst>
                <a:gd name="adj" fmla="val 20599"/>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pPr algn="ctr"/>
              <a:r>
                <a:rPr lang="en-US" sz="1900" dirty="0">
                  <a:effectLst>
                    <a:outerShdw blurRad="25400" dir="5400000" algn="ctr" rotWithShape="0">
                      <a:schemeClr val="bg1">
                        <a:lumMod val="95000"/>
                      </a:schemeClr>
                    </a:outerShdw>
                  </a:effectLst>
                </a:rPr>
                <a:t>Specify</a:t>
              </a:r>
            </a:p>
          </p:txBody>
        </p:sp>
        <p:sp>
          <p:nvSpPr>
            <p:cNvPr id="12" name="AutoShape 6"/>
            <p:cNvSpPr>
              <a:spLocks noChangeArrowheads="1"/>
            </p:cNvSpPr>
            <p:nvPr/>
          </p:nvSpPr>
          <p:spPr bwMode="gray">
            <a:xfrm>
              <a:off x="4390622" y="2171126"/>
              <a:ext cx="1482266"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a:effectLst>
                    <a:outerShdw blurRad="25400" dir="5400000" algn="ctr" rotWithShape="0">
                      <a:schemeClr val="bg1">
                        <a:lumMod val="95000"/>
                      </a:schemeClr>
                    </a:outerShdw>
                  </a:effectLst>
                </a:rPr>
                <a:t>Test</a:t>
              </a:r>
            </a:p>
          </p:txBody>
        </p:sp>
        <p:sp>
          <p:nvSpPr>
            <p:cNvPr id="13" name="AutoShape 6"/>
            <p:cNvSpPr>
              <a:spLocks noChangeArrowheads="1"/>
            </p:cNvSpPr>
            <p:nvPr/>
          </p:nvSpPr>
          <p:spPr bwMode="gray">
            <a:xfrm>
              <a:off x="5724518" y="2171126"/>
              <a:ext cx="1482266"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pPr algn="ctr"/>
              <a:r>
                <a:rPr lang="en-US" sz="1900" dirty="0">
                  <a:effectLst>
                    <a:outerShdw blurRad="25400" dir="5400000" algn="ctr" rotWithShape="0">
                      <a:schemeClr val="bg1">
                        <a:lumMod val="95000"/>
                      </a:schemeClr>
                    </a:outerShdw>
                  </a:effectLst>
                </a:rPr>
                <a:t>Integrate</a:t>
              </a:r>
            </a:p>
          </p:txBody>
        </p:sp>
        <p:sp>
          <p:nvSpPr>
            <p:cNvPr id="14" name="AutoShape 6"/>
            <p:cNvSpPr>
              <a:spLocks noChangeArrowheads="1"/>
            </p:cNvSpPr>
            <p:nvPr/>
          </p:nvSpPr>
          <p:spPr bwMode="gray">
            <a:xfrm>
              <a:off x="7058412" y="2171126"/>
              <a:ext cx="1482266"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a:effectLst>
                    <a:outerShdw blurRad="25400" dir="5400000" algn="ctr" rotWithShape="0">
                      <a:schemeClr val="bg1">
                        <a:lumMod val="95000"/>
                      </a:schemeClr>
                    </a:outerShdw>
                  </a:effectLst>
                </a:rPr>
                <a:t>Deploy</a:t>
              </a:r>
            </a:p>
          </p:txBody>
        </p:sp>
        <p:sp>
          <p:nvSpPr>
            <p:cNvPr id="15" name="Freeform 3"/>
            <p:cNvSpPr>
              <a:spLocks/>
            </p:cNvSpPr>
            <p:nvPr/>
          </p:nvSpPr>
          <p:spPr bwMode="gray">
            <a:xfrm flipH="1">
              <a:off x="3054108" y="2171304"/>
              <a:ext cx="1490659" cy="52958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9908 h 9918"/>
                <a:gd name="connsiteX1" fmla="*/ 1493 w 10105"/>
                <a:gd name="connsiteY1" fmla="*/ 0 h 9918"/>
                <a:gd name="connsiteX2" fmla="*/ 10105 w 10105"/>
                <a:gd name="connsiteY2" fmla="*/ 2 h 9918"/>
                <a:gd name="connsiteX3" fmla="*/ 8639 w 10105"/>
                <a:gd name="connsiteY3" fmla="*/ 9918 h 9918"/>
                <a:gd name="connsiteX4" fmla="*/ 0 w 10105"/>
                <a:gd name="connsiteY4" fmla="*/ 9908 h 9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9918">
                  <a:moveTo>
                    <a:pt x="0" y="9908"/>
                  </a:moveTo>
                  <a:lnTo>
                    <a:pt x="1493" y="0"/>
                  </a:lnTo>
                  <a:lnTo>
                    <a:pt x="10105" y="2"/>
                  </a:lnTo>
                  <a:lnTo>
                    <a:pt x="8639" y="9918"/>
                  </a:lnTo>
                  <a:lnTo>
                    <a:pt x="0" y="9908"/>
                  </a:lnTo>
                  <a:close/>
                </a:path>
              </a:pathLst>
            </a:cu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91440" anchor="ctr"/>
            <a:lstStyle/>
            <a:p>
              <a:pPr algn="ctr"/>
              <a:r>
                <a:rPr lang="en-US" sz="1900" dirty="0">
                  <a:effectLst>
                    <a:outerShdw blurRad="25400" dir="5400000" algn="ctr" rotWithShape="0">
                      <a:schemeClr val="bg1">
                        <a:lumMod val="95000"/>
                      </a:schemeClr>
                    </a:outerShdw>
                  </a:effectLst>
                </a:rPr>
                <a:t>Templates</a:t>
              </a:r>
            </a:p>
          </p:txBody>
        </p:sp>
        <p:sp>
          <p:nvSpPr>
            <p:cNvPr id="16" name="Freeform 3"/>
            <p:cNvSpPr>
              <a:spLocks/>
            </p:cNvSpPr>
            <p:nvPr/>
          </p:nvSpPr>
          <p:spPr bwMode="gray">
            <a:xfrm flipH="1" flipV="1">
              <a:off x="3054618" y="2710932"/>
              <a:ext cx="1490660" cy="53455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0 h 10010"/>
                <a:gd name="connsiteX1" fmla="*/ 1528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2 h 10012"/>
                <a:gd name="connsiteX1" fmla="*/ 1493 w 10105"/>
                <a:gd name="connsiteY1" fmla="*/ 0 h 10012"/>
                <a:gd name="connsiteX2" fmla="*/ 10105 w 10105"/>
                <a:gd name="connsiteY2" fmla="*/ 2 h 10012"/>
                <a:gd name="connsiteX3" fmla="*/ 8639 w 10105"/>
                <a:gd name="connsiteY3" fmla="*/ 10012 h 10012"/>
                <a:gd name="connsiteX4" fmla="*/ 0 w 10105"/>
                <a:gd name="connsiteY4" fmla="*/ 10002 h 10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10012">
                  <a:moveTo>
                    <a:pt x="0" y="10002"/>
                  </a:moveTo>
                  <a:lnTo>
                    <a:pt x="1493" y="0"/>
                  </a:lnTo>
                  <a:lnTo>
                    <a:pt x="10105" y="2"/>
                  </a:lnTo>
                  <a:lnTo>
                    <a:pt x="8639" y="10012"/>
                  </a:lnTo>
                  <a:lnTo>
                    <a:pt x="0" y="10002"/>
                  </a:lnTo>
                  <a:close/>
                </a:path>
              </a:pathLst>
            </a:custGeom>
            <a:gradFill>
              <a:gsLst>
                <a:gs pos="0">
                  <a:schemeClr val="accent2">
                    <a:lumMod val="20000"/>
                    <a:lumOff val="80000"/>
                  </a:schemeClr>
                </a:gs>
                <a:gs pos="35000">
                  <a:schemeClr val="accent2">
                    <a:lumMod val="40000"/>
                    <a:lumOff val="60000"/>
                  </a:schemeClr>
                </a:gs>
                <a:gs pos="100000">
                  <a:schemeClr val="accent2">
                    <a:lumMod val="60000"/>
                    <a:lumOff val="40000"/>
                  </a:schemeClr>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sz="2000" dirty="0">
                  <a:effectLst>
                    <a:outerShdw blurRad="25400" dir="5400000" algn="ctr" rotWithShape="0">
                      <a:schemeClr val="bg1">
                        <a:lumMod val="95000"/>
                      </a:schemeClr>
                    </a:outerShdw>
                  </a:effectLst>
                </a:rPr>
                <a:t> </a:t>
              </a:r>
            </a:p>
          </p:txBody>
        </p:sp>
        <p:sp>
          <p:nvSpPr>
            <p:cNvPr id="17" name="TextBox 16"/>
            <p:cNvSpPr txBox="1"/>
            <p:nvPr/>
          </p:nvSpPr>
          <p:spPr>
            <a:xfrm>
              <a:off x="3474877" y="2809188"/>
              <a:ext cx="480497" cy="347788"/>
            </a:xfrm>
            <a:prstGeom prst="rect">
              <a:avLst/>
            </a:prstGeom>
            <a:noFill/>
          </p:spPr>
          <p:txBody>
            <a:bodyPr wrap="none" lIns="27432" tIns="27432" rIns="27432" bIns="27432" rtlCol="0">
              <a:spAutoFit/>
            </a:bodyPr>
            <a:lstStyle/>
            <a:p>
              <a:pPr algn="ctr"/>
              <a:r>
                <a:rPr lang="en-US" sz="1900" dirty="0">
                  <a:solidFill>
                    <a:schemeClr val="dk1"/>
                  </a:solidFill>
                  <a:effectLst>
                    <a:outerShdw blurRad="25400" dir="5400000" algn="ctr" rotWithShape="0">
                      <a:schemeClr val="bg1">
                        <a:lumMod val="95000"/>
                      </a:schemeClr>
                    </a:outerShdw>
                  </a:effectLst>
                  <a:latin typeface="+mn-lt"/>
                </a:rPr>
                <a:t>Code</a:t>
              </a:r>
            </a:p>
          </p:txBody>
        </p:sp>
      </p:grpSp>
      <p:grpSp>
        <p:nvGrpSpPr>
          <p:cNvPr id="3" name="Group 17"/>
          <p:cNvGrpSpPr/>
          <p:nvPr/>
        </p:nvGrpSpPr>
        <p:grpSpPr>
          <a:xfrm>
            <a:off x="906328" y="3252248"/>
            <a:ext cx="6639265" cy="1338607"/>
            <a:chOff x="678731" y="3252246"/>
            <a:chExt cx="4980746" cy="1338607"/>
          </a:xfrm>
        </p:grpSpPr>
        <p:sp>
          <p:nvSpPr>
            <p:cNvPr id="19" name="Freeform 18"/>
            <p:cNvSpPr/>
            <p:nvPr/>
          </p:nvSpPr>
          <p:spPr bwMode="auto">
            <a:xfrm rot="10800000">
              <a:off x="678731" y="3252246"/>
              <a:ext cx="4980746" cy="1338607"/>
            </a:xfrm>
            <a:custGeom>
              <a:avLst/>
              <a:gdLst>
                <a:gd name="connsiteX0" fmla="*/ 0 w 4977352"/>
                <a:gd name="connsiteY0" fmla="*/ 1800520 h 1800520"/>
                <a:gd name="connsiteX1" fmla="*/ 779031 w 4977352"/>
                <a:gd name="connsiteY1" fmla="*/ 0 h 1800520"/>
                <a:gd name="connsiteX2" fmla="*/ 4198321 w 4977352"/>
                <a:gd name="connsiteY2" fmla="*/ 0 h 1800520"/>
                <a:gd name="connsiteX3" fmla="*/ 4977352 w 4977352"/>
                <a:gd name="connsiteY3" fmla="*/ 1800520 h 1800520"/>
                <a:gd name="connsiteX4" fmla="*/ 0 w 4977352"/>
                <a:gd name="connsiteY4" fmla="*/ 1800520 h 1800520"/>
                <a:gd name="connsiteX0" fmla="*/ 3394 w 4980746"/>
                <a:gd name="connsiteY0" fmla="*/ 1800520 h 1800520"/>
                <a:gd name="connsiteX1" fmla="*/ 0 w 4980746"/>
                <a:gd name="connsiteY1" fmla="*/ 348791 h 1800520"/>
                <a:gd name="connsiteX2" fmla="*/ 4201715 w 4980746"/>
                <a:gd name="connsiteY2" fmla="*/ 0 h 1800520"/>
                <a:gd name="connsiteX3" fmla="*/ 4980746 w 4980746"/>
                <a:gd name="connsiteY3" fmla="*/ 1800520 h 1800520"/>
                <a:gd name="connsiteX4" fmla="*/ 3394 w 4980746"/>
                <a:gd name="connsiteY4" fmla="*/ 1800520 h 1800520"/>
                <a:gd name="connsiteX0" fmla="*/ 3394 w 4980746"/>
                <a:gd name="connsiteY0" fmla="*/ 1517716 h 1517716"/>
                <a:gd name="connsiteX1" fmla="*/ 0 w 4980746"/>
                <a:gd name="connsiteY1" fmla="*/ 65987 h 1517716"/>
                <a:gd name="connsiteX2" fmla="*/ 1251125 w 4980746"/>
                <a:gd name="connsiteY2" fmla="*/ 0 h 1517716"/>
                <a:gd name="connsiteX3" fmla="*/ 4980746 w 4980746"/>
                <a:gd name="connsiteY3" fmla="*/ 1517716 h 1517716"/>
                <a:gd name="connsiteX4" fmla="*/ 3394 w 4980746"/>
                <a:gd name="connsiteY4" fmla="*/ 1517716 h 1517716"/>
                <a:gd name="connsiteX0" fmla="*/ 3394 w 4980746"/>
                <a:gd name="connsiteY0" fmla="*/ 1451729 h 1451729"/>
                <a:gd name="connsiteX1" fmla="*/ 0 w 4980746"/>
                <a:gd name="connsiteY1" fmla="*/ 0 h 1451729"/>
                <a:gd name="connsiteX2" fmla="*/ 1232271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51125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69978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113122 h 1451729"/>
                <a:gd name="connsiteX3" fmla="*/ 4980746 w 4980746"/>
                <a:gd name="connsiteY3" fmla="*/ 1451729 h 1451729"/>
                <a:gd name="connsiteX4" fmla="*/ 3394 w 4980746"/>
                <a:gd name="connsiteY4" fmla="*/ 1451729 h 1451729"/>
                <a:gd name="connsiteX0" fmla="*/ 3394 w 4980746"/>
                <a:gd name="connsiteY0" fmla="*/ 1338607 h 1338607"/>
                <a:gd name="connsiteX1" fmla="*/ 0 w 4980746"/>
                <a:gd name="connsiteY1" fmla="*/ 18853 h 1338607"/>
                <a:gd name="connsiteX2" fmla="*/ 1241698 w 4980746"/>
                <a:gd name="connsiteY2" fmla="*/ 0 h 1338607"/>
                <a:gd name="connsiteX3" fmla="*/ 4980746 w 4980746"/>
                <a:gd name="connsiteY3" fmla="*/ 1338607 h 1338607"/>
                <a:gd name="connsiteX4" fmla="*/ 3394 w 4980746"/>
                <a:gd name="connsiteY4" fmla="*/ 1338607 h 1338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746" h="1338607">
                  <a:moveTo>
                    <a:pt x="3394" y="1338607"/>
                  </a:moveTo>
                  <a:cubicBezTo>
                    <a:pt x="2263" y="854697"/>
                    <a:pt x="1131" y="502763"/>
                    <a:pt x="0" y="18853"/>
                  </a:cubicBezTo>
                  <a:lnTo>
                    <a:pt x="1241698" y="0"/>
                  </a:lnTo>
                  <a:lnTo>
                    <a:pt x="4980746" y="1338607"/>
                  </a:lnTo>
                  <a:lnTo>
                    <a:pt x="3394" y="1338607"/>
                  </a:lnTo>
                  <a:close/>
                </a:path>
              </a:pathLst>
            </a:custGeom>
            <a:gradFill>
              <a:gsLst>
                <a:gs pos="0">
                  <a:schemeClr val="accent3">
                    <a:lumMod val="40000"/>
                    <a:lumOff val="60000"/>
                  </a:schemeClr>
                </a:gs>
                <a:gs pos="31000">
                  <a:srgbClr val="FDF8D7"/>
                </a:gs>
                <a:gs pos="73000">
                  <a:srgbClr val="FDF8D7"/>
                </a:gs>
                <a:gs pos="100000">
                  <a:schemeClr val="accent3">
                    <a:lumMod val="40000"/>
                    <a:lumOff val="60000"/>
                  </a:schemeClr>
                </a:gs>
              </a:gsLst>
              <a:lin ang="5400000" scaled="0"/>
            </a:gra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ct val="0"/>
                </a:spcBef>
                <a:buSzTx/>
              </a:pPr>
              <a:endParaRPr lang="en-US" i="0" dirty="0">
                <a:latin typeface="Calibri" pitchFamily="34" charset="0"/>
              </a:endParaRPr>
            </a:p>
          </p:txBody>
        </p:sp>
        <p:sp>
          <p:nvSpPr>
            <p:cNvPr id="20" name="Rectangle 16"/>
            <p:cNvSpPr>
              <a:spLocks noChangeArrowheads="1"/>
            </p:cNvSpPr>
            <p:nvPr/>
          </p:nvSpPr>
          <p:spPr bwMode="gray">
            <a:xfrm>
              <a:off x="2382496" y="3400723"/>
              <a:ext cx="2494361" cy="1015663"/>
            </a:xfrm>
            <a:prstGeom prst="rect">
              <a:avLst/>
            </a:prstGeom>
            <a:noFill/>
            <a:ln w="9525" algn="ctr">
              <a:noFill/>
              <a:miter lim="800000"/>
              <a:headEnd/>
              <a:tailEnd/>
            </a:ln>
          </p:spPr>
          <p:txBody>
            <a:bodyPr wrap="none">
              <a:spAutoFit/>
            </a:bodyPr>
            <a:lstStyle/>
            <a:p>
              <a:pPr>
                <a:lnSpc>
                  <a:spcPts val="2600"/>
                </a:lnSpc>
                <a:spcBef>
                  <a:spcPts val="0"/>
                </a:spcBef>
              </a:pPr>
              <a:r>
                <a:rPr lang="en-US" sz="2000" dirty="0">
                  <a:solidFill>
                    <a:schemeClr val="accent5"/>
                  </a:solidFill>
                  <a:latin typeface="+mj-lt"/>
                </a:rPr>
                <a:t>     </a:t>
              </a:r>
              <a:r>
                <a:rPr lang="en-US" sz="2000" b="1" dirty="0">
                  <a:solidFill>
                    <a:srgbClr val="A72B3A"/>
                  </a:solidFill>
                  <a:effectLst>
                    <a:outerShdw blurRad="50800" dist="38100" dir="5400000" algn="t" rotWithShape="0">
                      <a:prstClr val="black">
                        <a:alpha val="15000"/>
                      </a:prstClr>
                    </a:outerShdw>
                  </a:effectLst>
                  <a:latin typeface="+mj-lt"/>
                </a:rPr>
                <a:t>Reduce development</a:t>
              </a:r>
            </a:p>
            <a:p>
              <a:pPr>
                <a:lnSpc>
                  <a:spcPts val="2000"/>
                </a:lnSpc>
                <a:spcBef>
                  <a:spcPts val="0"/>
                </a:spcBef>
              </a:pPr>
              <a:r>
                <a:rPr lang="en-US" sz="2000" b="1" dirty="0">
                  <a:solidFill>
                    <a:srgbClr val="A72B3A"/>
                  </a:solidFill>
                  <a:effectLst>
                    <a:outerShdw blurRad="50800" dist="38100" dir="5400000" algn="t" rotWithShape="0">
                      <a:prstClr val="black">
                        <a:alpha val="15000"/>
                      </a:prstClr>
                    </a:outerShdw>
                  </a:effectLst>
                  <a:latin typeface="+mj-lt"/>
                </a:rPr>
                <a:t>         and change cycles</a:t>
              </a:r>
            </a:p>
            <a:p>
              <a:pPr>
                <a:lnSpc>
                  <a:spcPts val="2600"/>
                </a:lnSpc>
                <a:spcBef>
                  <a:spcPts val="0"/>
                </a:spcBef>
              </a:pPr>
              <a:r>
                <a:rPr lang="en-US" sz="2000" b="1" dirty="0">
                  <a:solidFill>
                    <a:srgbClr val="A72B3A"/>
                  </a:solidFill>
                  <a:effectLst>
                    <a:outerShdw blurRad="50800" dist="38100" dir="5400000" algn="t" rotWithShape="0">
                      <a:prstClr val="black">
                        <a:alpha val="15000"/>
                      </a:prstClr>
                    </a:outerShdw>
                  </a:effectLst>
                  <a:latin typeface="+mj-lt"/>
                </a:rPr>
                <a:t>                               by 90% </a:t>
              </a:r>
            </a:p>
          </p:txBody>
        </p:sp>
      </p:grpSp>
      <p:grpSp>
        <p:nvGrpSpPr>
          <p:cNvPr id="4" name="Group 67"/>
          <p:cNvGrpSpPr/>
          <p:nvPr/>
        </p:nvGrpSpPr>
        <p:grpSpPr>
          <a:xfrm>
            <a:off x="527978" y="6073514"/>
            <a:ext cx="2387773" cy="276999"/>
            <a:chOff x="301658" y="6007524"/>
            <a:chExt cx="1486396" cy="276999"/>
          </a:xfrm>
        </p:grpSpPr>
        <p:sp>
          <p:nvSpPr>
            <p:cNvPr id="22" name="Rectangle 20"/>
            <p:cNvSpPr>
              <a:spLocks noChangeArrowheads="1"/>
            </p:cNvSpPr>
            <p:nvPr/>
          </p:nvSpPr>
          <p:spPr bwMode="gray">
            <a:xfrm>
              <a:off x="430546" y="6007524"/>
              <a:ext cx="1357508" cy="276999"/>
            </a:xfrm>
            <a:prstGeom prst="rect">
              <a:avLst/>
            </a:prstGeom>
            <a:noFill/>
            <a:ln w="9525" algn="ctr">
              <a:noFill/>
              <a:miter lim="800000"/>
              <a:headEnd/>
              <a:tailEnd/>
            </a:ln>
          </p:spPr>
          <p:txBody>
            <a:bodyPr wrap="none">
              <a:spAutoFit/>
            </a:bodyPr>
            <a:lstStyle/>
            <a:p>
              <a:r>
                <a:rPr lang="en-US" sz="1200" dirty="0">
                  <a:latin typeface="+mn-lt"/>
                </a:rPr>
                <a:t>Requires Technical Resource</a:t>
              </a:r>
            </a:p>
          </p:txBody>
        </p:sp>
        <p:sp>
          <p:nvSpPr>
            <p:cNvPr id="23" name="AutoShape 7"/>
            <p:cNvSpPr>
              <a:spLocks noChangeArrowheads="1"/>
            </p:cNvSpPr>
            <p:nvPr/>
          </p:nvSpPr>
          <p:spPr bwMode="gray">
            <a:xfrm>
              <a:off x="301658" y="6089715"/>
              <a:ext cx="136001" cy="111152"/>
            </a:xfrm>
            <a:prstGeom prst="homePlate">
              <a:avLst>
                <a:gd name="adj" fmla="val 28681"/>
              </a:avLst>
            </a:prstGeom>
            <a:gradFill>
              <a:gsLst>
                <a:gs pos="0">
                  <a:srgbClr val="80B9E4"/>
                </a:gs>
                <a:gs pos="35000">
                  <a:schemeClr val="accent2">
                    <a:lumMod val="40000"/>
                    <a:lumOff val="60000"/>
                  </a:schemeClr>
                </a:gs>
                <a:gs pos="100000">
                  <a:srgbClr val="E9F3FB"/>
                </a:gs>
              </a:gsLst>
            </a:gradFill>
            <a:ln w="6350">
              <a:solidFill>
                <a:schemeClr val="accent1"/>
              </a:solidFill>
              <a:headEnd/>
              <a:tailEnd/>
            </a:ln>
            <a:effectLst>
              <a:outerShdw blurRad="25400" dist="12700" dir="5400000" rotWithShape="0">
                <a:srgbClr val="000000">
                  <a:alpha val="30000"/>
                </a:srgbClr>
              </a:outerShdw>
            </a:effectLst>
          </p:spPr>
          <p:style>
            <a:lnRef idx="1">
              <a:schemeClr val="accent1"/>
            </a:lnRef>
            <a:fillRef idx="2">
              <a:schemeClr val="accent1"/>
            </a:fillRef>
            <a:effectRef idx="1">
              <a:schemeClr val="accent1"/>
            </a:effectRef>
            <a:fontRef idx="minor">
              <a:schemeClr val="dk1"/>
            </a:fontRef>
          </p:style>
          <p:txBody>
            <a:bodyPr wrap="none" lIns="146304" anchor="ctr"/>
            <a:lstStyle/>
            <a:p>
              <a:endParaRPr lang="en-US" sz="1900" dirty="0">
                <a:effectLst>
                  <a:outerShdw blurRad="25400" dir="5400000" algn="ctr" rotWithShape="0">
                    <a:schemeClr val="bg1">
                      <a:lumMod val="95000"/>
                    </a:schemeClr>
                  </a:outerShdw>
                </a:effectLst>
              </a:endParaRPr>
            </a:p>
          </p:txBody>
        </p:sp>
      </p:grpSp>
      <p:grpSp>
        <p:nvGrpSpPr>
          <p:cNvPr id="5" name="Group 23"/>
          <p:cNvGrpSpPr/>
          <p:nvPr/>
        </p:nvGrpSpPr>
        <p:grpSpPr>
          <a:xfrm>
            <a:off x="3636591" y="4574960"/>
            <a:ext cx="7737051" cy="1510610"/>
            <a:chOff x="2726961" y="4574960"/>
            <a:chExt cx="5804300" cy="1510610"/>
          </a:xfrm>
        </p:grpSpPr>
        <p:sp>
          <p:nvSpPr>
            <p:cNvPr id="25" name="Rectangle 16"/>
            <p:cNvSpPr>
              <a:spLocks noChangeArrowheads="1"/>
            </p:cNvSpPr>
            <p:nvPr/>
          </p:nvSpPr>
          <p:spPr bwMode="gray">
            <a:xfrm>
              <a:off x="4066044" y="5685460"/>
              <a:ext cx="3673020" cy="400110"/>
            </a:xfrm>
            <a:prstGeom prst="rect">
              <a:avLst/>
            </a:prstGeom>
            <a:noFill/>
            <a:ln w="9525" algn="ctr">
              <a:noFill/>
              <a:miter lim="800000"/>
              <a:headEnd/>
              <a:tailEnd/>
            </a:ln>
          </p:spPr>
          <p:txBody>
            <a:bodyPr wrap="none">
              <a:spAutoFit/>
            </a:bodyPr>
            <a:lstStyle/>
            <a:p>
              <a:r>
                <a:rPr lang="en-US" sz="2000" dirty="0">
                  <a:latin typeface="+mj-lt"/>
                </a:rPr>
                <a:t>Higher quality, higher performance, agility</a:t>
              </a:r>
            </a:p>
          </p:txBody>
        </p:sp>
        <p:grpSp>
          <p:nvGrpSpPr>
            <p:cNvPr id="9" name="Group 5"/>
            <p:cNvGrpSpPr/>
            <p:nvPr/>
          </p:nvGrpSpPr>
          <p:grpSpPr>
            <a:xfrm>
              <a:off x="2726961" y="4574960"/>
              <a:ext cx="5804300" cy="1073889"/>
              <a:chOff x="2726961" y="4574960"/>
              <a:chExt cx="5804300" cy="1073889"/>
            </a:xfrm>
          </p:grpSpPr>
          <p:grpSp>
            <p:nvGrpSpPr>
              <p:cNvPr id="18" name="Group 57"/>
              <p:cNvGrpSpPr/>
              <p:nvPr/>
            </p:nvGrpSpPr>
            <p:grpSpPr>
              <a:xfrm>
                <a:off x="4381202" y="4574960"/>
                <a:ext cx="4150059" cy="1073889"/>
                <a:chOff x="4352921" y="4047058"/>
                <a:chExt cx="4150059" cy="1073889"/>
              </a:xfrm>
            </p:grpSpPr>
            <p:sp>
              <p:nvSpPr>
                <p:cNvPr id="29" name="AutoShape 6"/>
                <p:cNvSpPr>
                  <a:spLocks noChangeArrowheads="1"/>
                </p:cNvSpPr>
                <p:nvPr/>
              </p:nvSpPr>
              <p:spPr bwMode="gray">
                <a:xfrm>
                  <a:off x="4352921" y="4047058"/>
                  <a:ext cx="1482267" cy="1073889"/>
                </a:xfrm>
                <a:prstGeom prst="chevron">
                  <a:avLst>
                    <a:gd name="adj" fmla="val 19511"/>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r>
                    <a:rPr lang="en-US" sz="1900" dirty="0">
                      <a:effectLst>
                        <a:outerShdw blurRad="25400" dir="5400000" algn="ctr" rotWithShape="0">
                          <a:schemeClr val="bg1">
                            <a:lumMod val="95000"/>
                          </a:schemeClr>
                        </a:outerShdw>
                      </a:effectLst>
                    </a:rPr>
                    <a:t>Model</a:t>
                  </a:r>
                </a:p>
              </p:txBody>
            </p:sp>
            <p:sp>
              <p:nvSpPr>
                <p:cNvPr id="30" name="AutoShape 6"/>
                <p:cNvSpPr>
                  <a:spLocks noChangeArrowheads="1"/>
                </p:cNvSpPr>
                <p:nvPr/>
              </p:nvSpPr>
              <p:spPr bwMode="gray">
                <a:xfrm>
                  <a:off x="5686818"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r>
                    <a:rPr lang="en-US" sz="1900" dirty="0">
                      <a:effectLst>
                        <a:outerShdw blurRad="25400" dir="5400000" algn="ctr" rotWithShape="0">
                          <a:schemeClr val="bg1">
                            <a:lumMod val="95000"/>
                          </a:schemeClr>
                        </a:outerShdw>
                      </a:effectLst>
                    </a:rPr>
                    <a:t>Integrate</a:t>
                  </a:r>
                </a:p>
              </p:txBody>
            </p:sp>
            <p:sp>
              <p:nvSpPr>
                <p:cNvPr id="31" name="AutoShape 6"/>
                <p:cNvSpPr>
                  <a:spLocks noChangeArrowheads="1"/>
                </p:cNvSpPr>
                <p:nvPr/>
              </p:nvSpPr>
              <p:spPr bwMode="gray">
                <a:xfrm>
                  <a:off x="7020713"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r>
                    <a:rPr lang="en-US" sz="1900" dirty="0">
                      <a:effectLst>
                        <a:outerShdw blurRad="25400" dir="5400000" algn="ctr" rotWithShape="0">
                          <a:schemeClr val="bg1">
                            <a:lumMod val="95000"/>
                          </a:schemeClr>
                        </a:outerShdw>
                      </a:effectLst>
                    </a:rPr>
                    <a:t>Deploy</a:t>
                  </a:r>
                </a:p>
              </p:txBody>
            </p:sp>
          </p:grpSp>
          <p:sp>
            <p:nvSpPr>
              <p:cNvPr id="28" name="Rectangle 15"/>
              <p:cNvSpPr>
                <a:spLocks noChangeArrowheads="1"/>
              </p:cNvSpPr>
              <p:nvPr/>
            </p:nvSpPr>
            <p:spPr bwMode="gray">
              <a:xfrm>
                <a:off x="2726961" y="4669882"/>
                <a:ext cx="1306226" cy="932563"/>
              </a:xfrm>
              <a:prstGeom prst="rect">
                <a:avLst/>
              </a:prstGeom>
              <a:noFill/>
              <a:ln w="9525" algn="ctr">
                <a:noFill/>
                <a:miter lim="800000"/>
                <a:headEnd/>
                <a:tailEnd/>
              </a:ln>
            </p:spPr>
            <p:txBody>
              <a:bodyPr wrap="none" anchor="ctr" anchorCtr="0">
                <a:spAutoFit/>
              </a:bodyPr>
              <a:lstStyle/>
              <a:p>
                <a:pPr>
                  <a:lnSpc>
                    <a:spcPct val="80000"/>
                  </a:lnSpc>
                </a:pPr>
                <a:r>
                  <a:rPr lang="en-US" sz="2600" b="1" dirty="0">
                    <a:latin typeface="+mj-lt"/>
                  </a:rPr>
                  <a:t>Corticon</a:t>
                </a:r>
              </a:p>
              <a:p>
                <a:pPr>
                  <a:lnSpc>
                    <a:spcPct val="80000"/>
                  </a:lnSpc>
                </a:pPr>
                <a:r>
                  <a:rPr lang="en-US" sz="2600" b="1" dirty="0">
                    <a:latin typeface="+mj-lt"/>
                  </a:rPr>
                  <a:t>Approach</a:t>
                </a:r>
              </a:p>
            </p:txBody>
          </p:sp>
        </p:grpSp>
      </p:grpSp>
    </p:spTree>
    <p:extLst>
      <p:ext uri="{BB962C8B-B14F-4D97-AF65-F5344CB8AC3E}">
        <p14:creationId xmlns:p14="http://schemas.microsoft.com/office/powerpoint/2010/main" val="67548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8406" y="387502"/>
            <a:ext cx="9137801" cy="424732"/>
          </a:xfrm>
        </p:spPr>
        <p:txBody>
          <a:bodyPr/>
          <a:lstStyle/>
          <a:p>
            <a:r>
              <a:rPr lang="en-US" dirty="0"/>
              <a:t>Why Corticon #3: Easy and Productive OpenEdge Integration</a:t>
            </a:r>
            <a:endParaRPr lang="en-ZA" dirty="0"/>
          </a:p>
        </p:txBody>
      </p:sp>
      <p:sp>
        <p:nvSpPr>
          <p:cNvPr id="3" name="Content Placeholder 2"/>
          <p:cNvSpPr>
            <a:spLocks noGrp="1"/>
          </p:cNvSpPr>
          <p:nvPr>
            <p:ph idx="1"/>
            <p:custDataLst>
              <p:tags r:id="rId3"/>
            </p:custDataLst>
          </p:nvPr>
        </p:nvSpPr>
        <p:spPr>
          <a:xfrm>
            <a:off x="629592" y="1122947"/>
            <a:ext cx="11058670" cy="5124049"/>
          </a:xfrm>
        </p:spPr>
        <p:txBody>
          <a:bodyPr>
            <a:normAutofit lnSpcReduction="10000"/>
          </a:bodyPr>
          <a:lstStyle/>
          <a:p>
            <a:pPr marL="457200" indent="-457200">
              <a:buFont typeface="+mj-lt"/>
              <a:buAutoNum type="arabicPeriod"/>
            </a:pPr>
            <a:r>
              <a:rPr lang="en-ZA" b="1" dirty="0"/>
              <a:t>Design-time Meta-data integration</a:t>
            </a:r>
            <a:endParaRPr lang="en-ZA" dirty="0"/>
          </a:p>
          <a:p>
            <a:pPr marL="857250" lvl="1" indent="-457200"/>
            <a:r>
              <a:rPr lang="en-ZA" dirty="0"/>
              <a:t>Create Corticon vocabulary from existing </a:t>
            </a:r>
            <a:r>
              <a:rPr lang="en-ZA" dirty="0" err="1"/>
              <a:t>TempTables</a:t>
            </a:r>
            <a:r>
              <a:rPr lang="en-ZA" dirty="0"/>
              <a:t> and </a:t>
            </a:r>
            <a:r>
              <a:rPr lang="en-ZA" dirty="0" err="1"/>
              <a:t>ProDataSets</a:t>
            </a:r>
            <a:endParaRPr lang="en-ZA" dirty="0"/>
          </a:p>
          <a:p>
            <a:pPr marL="857250" lvl="1" indent="-457200">
              <a:buNone/>
            </a:pPr>
            <a:endParaRPr lang="en-ZA" sz="1100" b="1" dirty="0"/>
          </a:p>
          <a:p>
            <a:pPr marL="457200" indent="-457200">
              <a:buFont typeface="+mj-lt"/>
              <a:buAutoNum type="arabicPeriod"/>
            </a:pPr>
            <a:r>
              <a:rPr lang="en-ZA" b="1" dirty="0"/>
              <a:t>Simple, fast ABL API</a:t>
            </a:r>
          </a:p>
          <a:p>
            <a:pPr marL="800100" lvl="1"/>
            <a:r>
              <a:rPr lang="en-ZA" dirty="0"/>
              <a:t>Simple API that hides most invocation complexity &amp; abstracts transport</a:t>
            </a:r>
          </a:p>
          <a:p>
            <a:pPr marL="800100" lvl="1"/>
            <a:r>
              <a:rPr lang="en-ZA" dirty="0"/>
              <a:t>Allows ABL apps to reuse existing data structures as inputs/outputs (</a:t>
            </a:r>
            <a:r>
              <a:rPr lang="en-ZA" dirty="0" err="1"/>
              <a:t>ProDataSets</a:t>
            </a:r>
            <a:r>
              <a:rPr lang="en-ZA" dirty="0"/>
              <a:t>, Temp Tables)</a:t>
            </a:r>
          </a:p>
          <a:p>
            <a:pPr marL="800100" lvl="1"/>
            <a:r>
              <a:rPr lang="en-US" dirty="0"/>
              <a:t>Productivity macros: </a:t>
            </a:r>
            <a:r>
              <a:rPr lang="en-ZA" b="1" dirty="0"/>
              <a:t>BR-CONNECT, BR-INVOKE</a:t>
            </a:r>
            <a:r>
              <a:rPr lang="en-ZA" dirty="0"/>
              <a:t> and </a:t>
            </a:r>
            <a:r>
              <a:rPr lang="en-ZA" b="1" dirty="0"/>
              <a:t>BR-GETMSG</a:t>
            </a:r>
          </a:p>
          <a:p>
            <a:pPr marL="457200" indent="-457200">
              <a:buFont typeface="+mj-lt"/>
              <a:buAutoNum type="arabicPeriod"/>
            </a:pPr>
            <a:endParaRPr lang="en-ZA" sz="1200" b="1" dirty="0"/>
          </a:p>
          <a:p>
            <a:pPr marL="457200" indent="-457200">
              <a:buFont typeface="+mj-lt"/>
              <a:buAutoNum type="arabicPeriod"/>
            </a:pPr>
            <a:r>
              <a:rPr lang="en-ZA" b="1" dirty="0"/>
              <a:t>Run-time code-free database integration using Corticon Enterprise Data Connector</a:t>
            </a:r>
          </a:p>
          <a:p>
            <a:pPr marL="857250" lvl="1" indent="-457200"/>
            <a:r>
              <a:rPr lang="en-ZA" dirty="0"/>
              <a:t>Enrich request data with dynamic OE DB lookup</a:t>
            </a:r>
          </a:p>
          <a:p>
            <a:pPr marL="857250" lvl="1" indent="-457200"/>
            <a:r>
              <a:rPr lang="en-ZA" dirty="0"/>
              <a:t>Add or update data in OE DB direct from Corticon decision service</a:t>
            </a:r>
          </a:p>
          <a:p>
            <a:pPr marL="857250" lvl="1" indent="-457200"/>
            <a:r>
              <a:rPr lang="en-ZA" dirty="0"/>
              <a:t>Supports </a:t>
            </a:r>
            <a:r>
              <a:rPr lang="en-ZA" dirty="0" err="1"/>
              <a:t>OpenEdge</a:t>
            </a:r>
            <a:r>
              <a:rPr lang="en-ZA" dirty="0"/>
              <a:t> DB directly &amp; </a:t>
            </a:r>
            <a:r>
              <a:rPr lang="en-ZA" dirty="0" err="1"/>
              <a:t>OpenEdge</a:t>
            </a:r>
            <a:r>
              <a:rPr lang="en-ZA" dirty="0"/>
              <a:t> </a:t>
            </a:r>
            <a:r>
              <a:rPr lang="en-ZA" dirty="0" err="1"/>
              <a:t>AppServer</a:t>
            </a:r>
            <a:r>
              <a:rPr lang="en-ZA" dirty="0"/>
              <a:t> (via Progress </a:t>
            </a:r>
            <a:r>
              <a:rPr lang="en-ZA" dirty="0" err="1"/>
              <a:t>OpenAccess</a:t>
            </a:r>
            <a:r>
              <a:rPr lang="en-ZA" dirty="0"/>
              <a:t>)</a:t>
            </a:r>
            <a:endParaRPr lang="en-ZA" sz="1400" dirty="0"/>
          </a:p>
          <a:p>
            <a:pPr marL="857250" lvl="1" indent="-457200"/>
            <a:endParaRPr lang="en-ZA" sz="1050" dirty="0"/>
          </a:p>
          <a:p>
            <a:pPr marL="457200" indent="-457200">
              <a:buFont typeface="+mj-lt"/>
              <a:buAutoNum type="arabicPeriod"/>
            </a:pPr>
            <a:r>
              <a:rPr lang="en-ZA" b="1" dirty="0"/>
              <a:t>Part of the OERA: Corticon complements OpenEdge BPM, </a:t>
            </a:r>
            <a:r>
              <a:rPr lang="en-ZA" b="1" dirty="0" err="1"/>
              <a:t>Rollbase</a:t>
            </a:r>
            <a:r>
              <a:rPr lang="en-ZA" b="1" dirty="0"/>
              <a:t>, Sitefinity</a:t>
            </a:r>
          </a:p>
        </p:txBody>
      </p:sp>
    </p:spTree>
    <p:custDataLst>
      <p:tags r:id="rId1"/>
    </p:custDataLst>
    <p:extLst>
      <p:ext uri="{BB962C8B-B14F-4D97-AF65-F5344CB8AC3E}">
        <p14:creationId xmlns:p14="http://schemas.microsoft.com/office/powerpoint/2010/main" val="2540676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questions.png"/>
          <p:cNvPicPr>
            <a:picLocks noChangeAspect="1"/>
          </p:cNvPicPr>
          <p:nvPr/>
        </p:nvPicPr>
        <p:blipFill>
          <a:blip r:embed="rId2" cstate="print"/>
          <a:stretch>
            <a:fillRect/>
          </a:stretch>
        </p:blipFill>
        <p:spPr bwMode="auto">
          <a:xfrm>
            <a:off x="3994030" y="126159"/>
            <a:ext cx="3616785" cy="6323051"/>
          </a:xfrm>
          <a:prstGeom prst="rect">
            <a:avLst/>
          </a:prstGeom>
          <a:noFill/>
          <a:ln w="9525">
            <a:noFill/>
            <a:miter lim="800000"/>
            <a:headEnd/>
            <a:tailEnd/>
          </a:ln>
        </p:spPr>
      </p:pic>
    </p:spTree>
    <p:extLst>
      <p:ext uri="{BB962C8B-B14F-4D97-AF65-F5344CB8AC3E}">
        <p14:creationId xmlns:p14="http://schemas.microsoft.com/office/powerpoint/2010/main" val="1400086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bwMode="auto">
          <a:xfrm>
            <a:off x="10628709" y="3531801"/>
            <a:ext cx="184730" cy="461665"/>
          </a:xfrm>
          <a:prstGeom prst="rect">
            <a:avLst/>
          </a:prstGeom>
          <a:solidFill>
            <a:schemeClr val="accent1">
              <a:alpha val="1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endParaRPr lang="en-US"/>
          </a:p>
        </p:txBody>
      </p:sp>
      <p:sp>
        <p:nvSpPr>
          <p:cNvPr id="24" name="Rectangle 23"/>
          <p:cNvSpPr/>
          <p:nvPr/>
        </p:nvSpPr>
        <p:spPr bwMode="auto">
          <a:xfrm>
            <a:off x="2744789" y="3447535"/>
            <a:ext cx="2457637" cy="1848314"/>
          </a:xfrm>
          <a:prstGeom prst="rect">
            <a:avLst/>
          </a:prstGeom>
          <a:solidFill>
            <a:schemeClr val="accent6">
              <a:alpha val="75000"/>
            </a:schemeClr>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t"/>
          <a:lstStyle/>
          <a:p>
            <a:pPr algn="ctr" fontAlgn="base">
              <a:spcBef>
                <a:spcPct val="50000"/>
              </a:spcBef>
              <a:spcAft>
                <a:spcPct val="0"/>
              </a:spcAft>
              <a:buSzPct val="130000"/>
            </a:pPr>
            <a:r>
              <a:rPr lang="en-US" i="0" dirty="0" err="1">
                <a:solidFill>
                  <a:schemeClr val="bg2"/>
                </a:solidFill>
              </a:rPr>
              <a:t>RuleTest</a:t>
            </a:r>
            <a:endParaRPr lang="en-US" i="0" dirty="0">
              <a:solidFill>
                <a:schemeClr val="bg2"/>
              </a:solidFill>
            </a:endParaRPr>
          </a:p>
        </p:txBody>
      </p:sp>
      <p:sp>
        <p:nvSpPr>
          <p:cNvPr id="2" name="Title 1"/>
          <p:cNvSpPr>
            <a:spLocks noGrp="1"/>
          </p:cNvSpPr>
          <p:nvPr>
            <p:ph type="title"/>
          </p:nvPr>
        </p:nvSpPr>
        <p:spPr/>
        <p:txBody>
          <a:bodyPr/>
          <a:lstStyle/>
          <a:p>
            <a:r>
              <a:rPr lang="en-US" dirty="0"/>
              <a:t>Corticon Terminology and Rule Modeling Workflow</a:t>
            </a:r>
            <a:endParaRPr lang="en-ZA" dirty="0"/>
          </a:p>
        </p:txBody>
      </p:sp>
      <p:sp>
        <p:nvSpPr>
          <p:cNvPr id="4" name="Rectangle 3"/>
          <p:cNvSpPr/>
          <p:nvPr>
            <p:custDataLst>
              <p:tags r:id="rId1"/>
            </p:custDataLst>
          </p:nvPr>
        </p:nvSpPr>
        <p:spPr bwMode="auto">
          <a:xfrm>
            <a:off x="6083646" y="1732005"/>
            <a:ext cx="2336191" cy="406331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r>
              <a:rPr lang="en-US" i="0" dirty="0" err="1">
                <a:solidFill>
                  <a:schemeClr val="bg1"/>
                </a:solidFill>
              </a:rPr>
              <a:t>RuleFlow</a:t>
            </a:r>
            <a:endParaRPr lang="en-ZA" i="0" dirty="0">
              <a:solidFill>
                <a:schemeClr val="bg1"/>
              </a:solidFill>
            </a:endParaRPr>
          </a:p>
        </p:txBody>
      </p:sp>
      <p:sp>
        <p:nvSpPr>
          <p:cNvPr id="21" name="Rectangle 20"/>
          <p:cNvSpPr/>
          <p:nvPr/>
        </p:nvSpPr>
        <p:spPr bwMode="auto">
          <a:xfrm>
            <a:off x="1991026" y="3929449"/>
            <a:ext cx="2607276" cy="1878227"/>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t"/>
          <a:lstStyle/>
          <a:p>
            <a:pPr algn="ctr" fontAlgn="base">
              <a:spcBef>
                <a:spcPct val="50000"/>
              </a:spcBef>
              <a:spcAft>
                <a:spcPct val="0"/>
              </a:spcAft>
              <a:buSzPct val="130000"/>
            </a:pPr>
            <a:r>
              <a:rPr lang="en-US" i="0" dirty="0" err="1">
                <a:solidFill>
                  <a:schemeClr val="bg2"/>
                </a:solidFill>
              </a:rPr>
              <a:t>RuleSheet</a:t>
            </a:r>
            <a:endParaRPr lang="en-US" i="0" dirty="0">
              <a:solidFill>
                <a:schemeClr val="bg2"/>
              </a:solidFill>
            </a:endParaRPr>
          </a:p>
        </p:txBody>
      </p:sp>
      <p:sp>
        <p:nvSpPr>
          <p:cNvPr id="22" name="TextBox 21"/>
          <p:cNvSpPr txBox="1"/>
          <p:nvPr/>
        </p:nvSpPr>
        <p:spPr>
          <a:xfrm>
            <a:off x="1993346" y="4399006"/>
            <a:ext cx="2552293" cy="1011488"/>
          </a:xfrm>
          <a:prstGeom prst="rect">
            <a:avLst/>
          </a:prstGeom>
          <a:noFill/>
        </p:spPr>
        <p:txBody>
          <a:bodyPr wrap="square" rtlCol="0">
            <a:noAutofit/>
          </a:bodyPr>
          <a:lstStyle/>
          <a:p>
            <a:pPr marL="231775" indent="-231775">
              <a:spcBef>
                <a:spcPts val="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Conditions</a:t>
            </a:r>
          </a:p>
          <a:p>
            <a:pPr marL="231775" indent="-231775">
              <a:spcBef>
                <a:spcPts val="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Filters</a:t>
            </a:r>
          </a:p>
          <a:p>
            <a:pPr marL="231775" indent="-231775">
              <a:spcBef>
                <a:spcPts val="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Actions</a:t>
            </a:r>
          </a:p>
          <a:p>
            <a:pPr marL="231775" indent="-231775">
              <a:spcBef>
                <a:spcPts val="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Messages</a:t>
            </a:r>
            <a:endParaRPr lang="en-ZA" sz="2000" i="0" dirty="0">
              <a:solidFill>
                <a:schemeClr val="bg1"/>
              </a:solidFill>
              <a:latin typeface="Arial" pitchFamily="34" charset="0"/>
              <a:cs typeface="Arial" pitchFamily="34" charset="0"/>
            </a:endParaRPr>
          </a:p>
        </p:txBody>
      </p:sp>
      <p:cxnSp>
        <p:nvCxnSpPr>
          <p:cNvPr id="54" name="Straight Arrow Connector 53"/>
          <p:cNvCxnSpPr>
            <a:stCxn id="21" idx="3"/>
            <a:endCxn id="6" idx="1"/>
          </p:cNvCxnSpPr>
          <p:nvPr/>
        </p:nvCxnSpPr>
        <p:spPr bwMode="auto">
          <a:xfrm flipV="1">
            <a:off x="4598303" y="3025582"/>
            <a:ext cx="1700847" cy="1842981"/>
          </a:xfrm>
          <a:prstGeom prst="bentConnector3">
            <a:avLst>
              <a:gd name="adj1" fmla="val 50000"/>
            </a:avLst>
          </a:prstGeom>
          <a:solidFill>
            <a:schemeClr val="accent1"/>
          </a:solidFill>
          <a:ln w="25400" cap="flat" cmpd="sng" algn="ctr">
            <a:solidFill>
              <a:schemeClr val="tx1"/>
            </a:solidFill>
            <a:prstDash val="solid"/>
            <a:round/>
            <a:headEnd type="none" w="med" len="med"/>
            <a:tailEnd type="triangle" w="med" len="med"/>
          </a:ln>
          <a:effectLst/>
        </p:spPr>
      </p:cxnSp>
      <p:grpSp>
        <p:nvGrpSpPr>
          <p:cNvPr id="3" name="Group 34"/>
          <p:cNvGrpSpPr/>
          <p:nvPr/>
        </p:nvGrpSpPr>
        <p:grpSpPr>
          <a:xfrm>
            <a:off x="8578190" y="3511120"/>
            <a:ext cx="1015735" cy="508001"/>
            <a:chOff x="7467600" y="1504950"/>
            <a:chExt cx="762000" cy="381001"/>
          </a:xfrm>
        </p:grpSpPr>
        <p:sp>
          <p:nvSpPr>
            <p:cNvPr id="31" name="Chevron 30"/>
            <p:cNvSpPr/>
            <p:nvPr/>
          </p:nvSpPr>
          <p:spPr bwMode="auto">
            <a:xfrm>
              <a:off x="7467600" y="1504951"/>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sp>
          <p:nvSpPr>
            <p:cNvPr id="32" name="Chevron 31"/>
            <p:cNvSpPr/>
            <p:nvPr/>
          </p:nvSpPr>
          <p:spPr bwMode="auto">
            <a:xfrm>
              <a:off x="7696200" y="1504950"/>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sp>
          <p:nvSpPr>
            <p:cNvPr id="33" name="Chevron 32"/>
            <p:cNvSpPr/>
            <p:nvPr/>
          </p:nvSpPr>
          <p:spPr bwMode="auto">
            <a:xfrm>
              <a:off x="7924800" y="1504950"/>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grpSp>
      <p:sp>
        <p:nvSpPr>
          <p:cNvPr id="36" name="Rectangle 35"/>
          <p:cNvSpPr/>
          <p:nvPr>
            <p:custDataLst>
              <p:tags r:id="rId2"/>
            </p:custDataLst>
          </p:nvPr>
        </p:nvSpPr>
        <p:spPr bwMode="auto">
          <a:xfrm>
            <a:off x="9752648" y="1905000"/>
            <a:ext cx="1926590" cy="1891268"/>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endParaRPr lang="en-US" sz="400" i="0" dirty="0">
              <a:solidFill>
                <a:schemeClr val="bg1"/>
              </a:solidFill>
            </a:endParaRPr>
          </a:p>
          <a:p>
            <a:pPr algn="ctr" fontAlgn="base">
              <a:spcBef>
                <a:spcPct val="50000"/>
              </a:spcBef>
              <a:spcAft>
                <a:spcPct val="0"/>
              </a:spcAft>
              <a:buSzPct val="130000"/>
            </a:pPr>
            <a:r>
              <a:rPr lang="en-US" i="0" dirty="0">
                <a:solidFill>
                  <a:schemeClr val="bg1"/>
                </a:solidFill>
              </a:rPr>
              <a:t>Decision</a:t>
            </a:r>
            <a:br>
              <a:rPr lang="en-US" i="0" dirty="0">
                <a:solidFill>
                  <a:schemeClr val="bg1"/>
                </a:solidFill>
              </a:rPr>
            </a:br>
            <a:r>
              <a:rPr lang="en-US" i="0" dirty="0">
                <a:solidFill>
                  <a:schemeClr val="bg1"/>
                </a:solidFill>
              </a:rPr>
              <a:t>Service</a:t>
            </a:r>
          </a:p>
          <a:p>
            <a:pPr algn="ctr" fontAlgn="base">
              <a:spcBef>
                <a:spcPct val="50000"/>
              </a:spcBef>
              <a:spcAft>
                <a:spcPct val="0"/>
              </a:spcAft>
              <a:buSzPct val="130000"/>
            </a:pPr>
            <a:r>
              <a:rPr lang="en-US" i="0" dirty="0">
                <a:solidFill>
                  <a:schemeClr val="bg1"/>
                </a:solidFill>
              </a:rPr>
              <a:t>v1.0</a:t>
            </a:r>
          </a:p>
        </p:txBody>
      </p:sp>
      <p:sp>
        <p:nvSpPr>
          <p:cNvPr id="6" name="Rectangle 5"/>
          <p:cNvSpPr/>
          <p:nvPr>
            <p:custDataLst>
              <p:tags r:id="rId3"/>
            </p:custDataLst>
          </p:nvPr>
        </p:nvSpPr>
        <p:spPr bwMode="auto">
          <a:xfrm>
            <a:off x="6299150" y="2717805"/>
            <a:ext cx="1929897" cy="61555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fontAlgn="base">
              <a:spcBef>
                <a:spcPct val="50000"/>
              </a:spcBef>
              <a:spcAft>
                <a:spcPct val="0"/>
              </a:spcAft>
              <a:buSzPct val="130000"/>
            </a:pPr>
            <a:r>
              <a:rPr lang="en-US" i="0" dirty="0" err="1">
                <a:solidFill>
                  <a:schemeClr val="bg2"/>
                </a:solidFill>
              </a:rPr>
              <a:t>Rulesheet</a:t>
            </a:r>
            <a:r>
              <a:rPr lang="en-US" i="0" dirty="0">
                <a:solidFill>
                  <a:schemeClr val="bg2"/>
                </a:solidFill>
              </a:rPr>
              <a:t> 1</a:t>
            </a:r>
            <a:endParaRPr lang="en-ZA" i="0" dirty="0">
              <a:solidFill>
                <a:schemeClr val="bg2"/>
              </a:solidFill>
            </a:endParaRPr>
          </a:p>
        </p:txBody>
      </p:sp>
      <p:sp>
        <p:nvSpPr>
          <p:cNvPr id="26" name="Rectangle 25"/>
          <p:cNvSpPr/>
          <p:nvPr>
            <p:custDataLst>
              <p:tags r:id="rId4"/>
            </p:custDataLst>
          </p:nvPr>
        </p:nvSpPr>
        <p:spPr bwMode="auto">
          <a:xfrm>
            <a:off x="1974472" y="1655805"/>
            <a:ext cx="2539339" cy="1601435"/>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t"/>
          <a:lstStyle/>
          <a:p>
            <a:pPr algn="ctr" fontAlgn="base">
              <a:spcBef>
                <a:spcPct val="50000"/>
              </a:spcBef>
              <a:spcAft>
                <a:spcPct val="0"/>
              </a:spcAft>
              <a:buSzPct val="130000"/>
            </a:pPr>
            <a:r>
              <a:rPr lang="en-US" i="0" dirty="0">
                <a:solidFill>
                  <a:schemeClr val="bg1"/>
                </a:solidFill>
              </a:rPr>
              <a:t>Vocabulary</a:t>
            </a:r>
            <a:endParaRPr lang="en-ZA" i="0" dirty="0">
              <a:solidFill>
                <a:schemeClr val="bg1"/>
              </a:solidFill>
            </a:endParaRPr>
          </a:p>
        </p:txBody>
      </p:sp>
      <p:sp>
        <p:nvSpPr>
          <p:cNvPr id="28" name="TextBox 27"/>
          <p:cNvSpPr txBox="1"/>
          <p:nvPr>
            <p:custDataLst>
              <p:tags r:id="rId5"/>
            </p:custDataLst>
          </p:nvPr>
        </p:nvSpPr>
        <p:spPr>
          <a:xfrm>
            <a:off x="2113115" y="2014151"/>
            <a:ext cx="2234618" cy="1172067"/>
          </a:xfrm>
          <a:prstGeom prst="rect">
            <a:avLst/>
          </a:prstGeom>
          <a:noFill/>
        </p:spPr>
        <p:txBody>
          <a:bodyPr wrap="square" rtlCol="0">
            <a:normAutofit fontScale="92500" lnSpcReduction="20000"/>
          </a:bodyPr>
          <a:lstStyle/>
          <a:p>
            <a:pPr marL="231775" indent="-231775">
              <a:spcBef>
                <a:spcPts val="120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Domains</a:t>
            </a:r>
          </a:p>
          <a:p>
            <a:pPr marL="231775" indent="-231775">
              <a:spcBef>
                <a:spcPts val="120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Entities</a:t>
            </a:r>
          </a:p>
          <a:p>
            <a:pPr marL="231775" indent="-231775">
              <a:spcBef>
                <a:spcPts val="120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Attributes</a:t>
            </a:r>
            <a:endParaRPr lang="en-ZA" sz="2000" i="0" dirty="0">
              <a:solidFill>
                <a:schemeClr val="bg1"/>
              </a:solidFill>
              <a:latin typeface="Arial" pitchFamily="34" charset="0"/>
              <a:cs typeface="Arial" pitchFamily="34" charset="0"/>
            </a:endParaRPr>
          </a:p>
          <a:p>
            <a:pPr marL="231775" indent="-231775">
              <a:buClr>
                <a:schemeClr val="bg1"/>
              </a:buClr>
              <a:buSzPct val="100000"/>
            </a:pPr>
            <a:endParaRPr lang="en-ZA" sz="2000" i="0" dirty="0" err="1">
              <a:solidFill>
                <a:schemeClr val="bg1"/>
              </a:solidFill>
            </a:endParaRPr>
          </a:p>
        </p:txBody>
      </p:sp>
      <p:sp>
        <p:nvSpPr>
          <p:cNvPr id="27" name="Rectangle 26"/>
          <p:cNvSpPr/>
          <p:nvPr>
            <p:custDataLst>
              <p:tags r:id="rId6"/>
            </p:custDataLst>
          </p:nvPr>
        </p:nvSpPr>
        <p:spPr bwMode="auto">
          <a:xfrm>
            <a:off x="9765006" y="3917092"/>
            <a:ext cx="1914233" cy="1891268"/>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endParaRPr lang="en-US" sz="400" i="0" dirty="0">
              <a:solidFill>
                <a:schemeClr val="bg1"/>
              </a:solidFill>
            </a:endParaRPr>
          </a:p>
          <a:p>
            <a:pPr algn="ctr" fontAlgn="base">
              <a:spcBef>
                <a:spcPct val="50000"/>
              </a:spcBef>
              <a:spcAft>
                <a:spcPct val="0"/>
              </a:spcAft>
              <a:buSzPct val="130000"/>
            </a:pPr>
            <a:r>
              <a:rPr lang="en-US" i="0" dirty="0">
                <a:solidFill>
                  <a:schemeClr val="bg1"/>
                </a:solidFill>
              </a:rPr>
              <a:t>Decision</a:t>
            </a:r>
            <a:br>
              <a:rPr lang="en-US" i="0" dirty="0">
                <a:solidFill>
                  <a:schemeClr val="bg1"/>
                </a:solidFill>
              </a:rPr>
            </a:br>
            <a:r>
              <a:rPr lang="en-US" i="0" dirty="0">
                <a:solidFill>
                  <a:schemeClr val="bg1"/>
                </a:solidFill>
              </a:rPr>
              <a:t>Service</a:t>
            </a:r>
          </a:p>
          <a:p>
            <a:pPr algn="ctr" fontAlgn="base">
              <a:spcBef>
                <a:spcPct val="50000"/>
              </a:spcBef>
              <a:spcAft>
                <a:spcPct val="0"/>
              </a:spcAft>
              <a:buSzPct val="130000"/>
            </a:pPr>
            <a:r>
              <a:rPr lang="en-US" i="0" dirty="0">
                <a:solidFill>
                  <a:schemeClr val="bg1"/>
                </a:solidFill>
              </a:rPr>
              <a:t>v2.0</a:t>
            </a:r>
          </a:p>
        </p:txBody>
      </p:sp>
      <p:sp>
        <p:nvSpPr>
          <p:cNvPr id="20" name="Flowchart: Magnetic Disk 19"/>
          <p:cNvSpPr/>
          <p:nvPr>
            <p:custDataLst>
              <p:tags r:id="rId7"/>
            </p:custDataLst>
          </p:nvPr>
        </p:nvSpPr>
        <p:spPr bwMode="auto">
          <a:xfrm>
            <a:off x="162226" y="2050535"/>
            <a:ext cx="1260389" cy="803877"/>
          </a:xfrm>
          <a:prstGeom prst="flowChartMagneticDisk">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anchor="ctr"/>
          <a:lstStyle/>
          <a:p>
            <a:pPr algn="ctr" fontAlgn="base">
              <a:spcBef>
                <a:spcPct val="50000"/>
              </a:spcBef>
              <a:spcAft>
                <a:spcPct val="0"/>
              </a:spcAft>
              <a:buSzPct val="130000"/>
            </a:pPr>
            <a:r>
              <a:rPr lang="en-US" sz="2000" i="0" dirty="0">
                <a:solidFill>
                  <a:schemeClr val="tx1"/>
                </a:solidFill>
              </a:rPr>
              <a:t>Schema</a:t>
            </a:r>
            <a:endParaRPr lang="en-ZA" sz="2000" i="0" dirty="0">
              <a:solidFill>
                <a:schemeClr val="tx1"/>
              </a:solidFill>
            </a:endParaRPr>
          </a:p>
        </p:txBody>
      </p:sp>
      <p:cxnSp>
        <p:nvCxnSpPr>
          <p:cNvPr id="25" name="Shape 12"/>
          <p:cNvCxnSpPr>
            <a:stCxn id="20" idx="4"/>
            <a:endCxn id="26" idx="1"/>
          </p:cNvCxnSpPr>
          <p:nvPr>
            <p:custDataLst>
              <p:tags r:id="rId8"/>
            </p:custDataLst>
          </p:nvPr>
        </p:nvCxnSpPr>
        <p:spPr bwMode="auto">
          <a:xfrm>
            <a:off x="1422615" y="2452474"/>
            <a:ext cx="551857" cy="4049"/>
          </a:xfrm>
          <a:prstGeom prst="bentConnector3">
            <a:avLst>
              <a:gd name="adj1" fmla="val 50000"/>
            </a:avLst>
          </a:prstGeom>
          <a:solidFill>
            <a:schemeClr val="accent1"/>
          </a:solidFill>
          <a:ln w="25400" cap="flat" cmpd="sng" algn="ctr">
            <a:solidFill>
              <a:schemeClr val="bg1">
                <a:lumMod val="50000"/>
              </a:schemeClr>
            </a:solidFill>
            <a:prstDash val="sysDash"/>
            <a:round/>
            <a:headEnd type="none" w="med" len="med"/>
            <a:tailEnd type="arrow"/>
          </a:ln>
          <a:effectLst/>
        </p:spPr>
      </p:cxnSp>
      <p:sp>
        <p:nvSpPr>
          <p:cNvPr id="29" name="TextBox 28"/>
          <p:cNvSpPr txBox="1"/>
          <p:nvPr>
            <p:custDataLst>
              <p:tags r:id="rId9"/>
            </p:custDataLst>
          </p:nvPr>
        </p:nvSpPr>
        <p:spPr>
          <a:xfrm>
            <a:off x="1614006" y="6077607"/>
            <a:ext cx="2604185" cy="369306"/>
          </a:xfrm>
          <a:prstGeom prst="rect">
            <a:avLst/>
          </a:prstGeom>
          <a:noFill/>
        </p:spPr>
        <p:txBody>
          <a:bodyPr wrap="none" lIns="121893" tIns="60947" rIns="121893" bIns="60947" rtlCol="0">
            <a:spAutoFit/>
          </a:bodyPr>
          <a:lstStyle/>
          <a:p>
            <a:pPr algn="l"/>
            <a:r>
              <a:rPr lang="en-US" sz="1600" i="0" dirty="0">
                <a:solidFill>
                  <a:schemeClr val="accent6"/>
                </a:solidFill>
              </a:rPr>
              <a:t>Dashed line: optional step</a:t>
            </a:r>
            <a:endParaRPr lang="en-ZA" sz="1600" i="0" dirty="0" err="1">
              <a:solidFill>
                <a:schemeClr val="accent6"/>
              </a:solidFill>
            </a:endParaRPr>
          </a:p>
        </p:txBody>
      </p:sp>
      <p:sp>
        <p:nvSpPr>
          <p:cNvPr id="30" name="Rectangle 29"/>
          <p:cNvSpPr/>
          <p:nvPr>
            <p:custDataLst>
              <p:tags r:id="rId10"/>
            </p:custDataLst>
          </p:nvPr>
        </p:nvSpPr>
        <p:spPr bwMode="auto">
          <a:xfrm>
            <a:off x="6286794" y="4408327"/>
            <a:ext cx="1929897" cy="61555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fontAlgn="base">
              <a:spcBef>
                <a:spcPct val="50000"/>
              </a:spcBef>
              <a:spcAft>
                <a:spcPct val="0"/>
              </a:spcAft>
              <a:buSzPct val="130000"/>
            </a:pPr>
            <a:r>
              <a:rPr lang="en-US" i="0" dirty="0" err="1">
                <a:solidFill>
                  <a:schemeClr val="bg2"/>
                </a:solidFill>
              </a:rPr>
              <a:t>Rulesheet</a:t>
            </a:r>
            <a:r>
              <a:rPr lang="en-US" i="0" dirty="0">
                <a:solidFill>
                  <a:schemeClr val="bg2"/>
                </a:solidFill>
              </a:rPr>
              <a:t> N</a:t>
            </a:r>
            <a:endParaRPr lang="en-ZA" i="0" dirty="0">
              <a:solidFill>
                <a:schemeClr val="bg2"/>
              </a:solidFill>
            </a:endParaRPr>
          </a:p>
        </p:txBody>
      </p:sp>
      <p:sp>
        <p:nvSpPr>
          <p:cNvPr id="34" name="TextBox 33"/>
          <p:cNvSpPr txBox="1"/>
          <p:nvPr/>
        </p:nvSpPr>
        <p:spPr>
          <a:xfrm rot="5400000">
            <a:off x="6949860" y="3582987"/>
            <a:ext cx="779381" cy="461665"/>
          </a:xfrm>
          <a:prstGeom prst="rect">
            <a:avLst/>
          </a:prstGeom>
          <a:noFill/>
        </p:spPr>
        <p:txBody>
          <a:bodyPr wrap="none" rtlCol="0">
            <a:spAutoFit/>
          </a:bodyPr>
          <a:lstStyle/>
          <a:p>
            <a:pPr algn="l"/>
            <a:r>
              <a:rPr lang="en-US" b="1" i="0" dirty="0">
                <a:solidFill>
                  <a:srgbClr val="000000"/>
                </a:solidFill>
              </a:rPr>
              <a:t>.  .  .</a:t>
            </a:r>
            <a:endParaRPr lang="en-US" sz="2000" b="1" i="0" dirty="0">
              <a:solidFill>
                <a:srgbClr val="000000"/>
              </a:solidFill>
            </a:endParaRPr>
          </a:p>
        </p:txBody>
      </p:sp>
      <p:sp>
        <p:nvSpPr>
          <p:cNvPr id="38" name="TextBox 37"/>
          <p:cNvSpPr txBox="1"/>
          <p:nvPr/>
        </p:nvSpPr>
        <p:spPr>
          <a:xfrm>
            <a:off x="3971933" y="1135646"/>
            <a:ext cx="1938351" cy="400110"/>
          </a:xfrm>
          <a:prstGeom prst="rect">
            <a:avLst/>
          </a:prstGeom>
          <a:noFill/>
        </p:spPr>
        <p:txBody>
          <a:bodyPr wrap="none" rtlCol="0">
            <a:spAutoFit/>
          </a:bodyPr>
          <a:lstStyle/>
          <a:p>
            <a:pPr algn="l"/>
            <a:r>
              <a:rPr lang="en-US" sz="2000" i="0" dirty="0">
                <a:solidFill>
                  <a:srgbClr val="000000"/>
                </a:solidFill>
              </a:rPr>
              <a:t>Corticon Studio</a:t>
            </a:r>
          </a:p>
        </p:txBody>
      </p:sp>
      <p:sp>
        <p:nvSpPr>
          <p:cNvPr id="39" name="TextBox 38"/>
          <p:cNvSpPr txBox="1"/>
          <p:nvPr/>
        </p:nvSpPr>
        <p:spPr>
          <a:xfrm>
            <a:off x="9724423" y="1135646"/>
            <a:ext cx="1965603" cy="400110"/>
          </a:xfrm>
          <a:prstGeom prst="rect">
            <a:avLst/>
          </a:prstGeom>
          <a:noFill/>
        </p:spPr>
        <p:txBody>
          <a:bodyPr wrap="none" rtlCol="0">
            <a:spAutoFit/>
          </a:bodyPr>
          <a:lstStyle/>
          <a:p>
            <a:pPr algn="l"/>
            <a:r>
              <a:rPr lang="en-US" sz="2000" i="0" dirty="0">
                <a:solidFill>
                  <a:srgbClr val="000000"/>
                </a:solidFill>
              </a:rPr>
              <a:t>Corticon Server</a:t>
            </a:r>
          </a:p>
        </p:txBody>
      </p:sp>
      <p:cxnSp>
        <p:nvCxnSpPr>
          <p:cNvPr id="46" name="Straight Arrow Connector 45"/>
          <p:cNvCxnSpPr/>
          <p:nvPr/>
        </p:nvCxnSpPr>
        <p:spPr bwMode="auto">
          <a:xfrm>
            <a:off x="2510010" y="3274542"/>
            <a:ext cx="0" cy="642551"/>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
        <p:nvSpPr>
          <p:cNvPr id="7" name="Rectangle: Rounded Corners 6"/>
          <p:cNvSpPr/>
          <p:nvPr/>
        </p:nvSpPr>
        <p:spPr bwMode="auto">
          <a:xfrm>
            <a:off x="1794294" y="1466491"/>
            <a:ext cx="6783896" cy="4611116"/>
          </a:xfrm>
          <a:prstGeom prst="roundRect">
            <a:avLst>
              <a:gd name="adj" fmla="val 6004"/>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8" name="Rectangle: Rounded Corners 7"/>
          <p:cNvSpPr/>
          <p:nvPr/>
        </p:nvSpPr>
        <p:spPr bwMode="auto">
          <a:xfrm>
            <a:off x="9593925" y="1466491"/>
            <a:ext cx="2226600" cy="4611116"/>
          </a:xfrm>
          <a:prstGeom prst="round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114693232"/>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249909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1557601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63514" y="305154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17320343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bwMode="auto">
          <a:xfrm>
            <a:off x="6524625" y="1013261"/>
            <a:ext cx="4905376" cy="4968439"/>
          </a:xfrm>
          <a:prstGeom prst="roundRect">
            <a:avLst>
              <a:gd name="adj" fmla="val 42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 name="Rectangle: Rounded Corners 4"/>
          <p:cNvSpPr/>
          <p:nvPr/>
        </p:nvSpPr>
        <p:spPr bwMode="auto">
          <a:xfrm>
            <a:off x="647701" y="1004739"/>
            <a:ext cx="5019674" cy="4976961"/>
          </a:xfrm>
          <a:prstGeom prst="roundRect">
            <a:avLst>
              <a:gd name="adj" fmla="val 42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custDataLst>
              <p:tags r:id="rId2"/>
            </p:custDataLst>
          </p:nvPr>
        </p:nvSpPr>
        <p:spPr>
          <a:xfrm>
            <a:off x="618406" y="387502"/>
            <a:ext cx="9137801" cy="424732"/>
          </a:xfrm>
        </p:spPr>
        <p:txBody>
          <a:bodyPr/>
          <a:lstStyle/>
          <a:p>
            <a:r>
              <a:rPr lang="en-US" dirty="0"/>
              <a:t>Ways Corticon can be used in an ISV application</a:t>
            </a:r>
            <a:endParaRPr lang="en-ZA" dirty="0"/>
          </a:p>
        </p:txBody>
      </p:sp>
      <p:sp>
        <p:nvSpPr>
          <p:cNvPr id="3" name="Content Placeholder 2"/>
          <p:cNvSpPr>
            <a:spLocks noGrp="1"/>
          </p:cNvSpPr>
          <p:nvPr>
            <p:ph idx="1"/>
            <p:custDataLst>
              <p:tags r:id="rId3"/>
            </p:custDataLst>
          </p:nvPr>
        </p:nvSpPr>
        <p:spPr>
          <a:xfrm>
            <a:off x="618405" y="1114424"/>
            <a:ext cx="5048969" cy="5124049"/>
          </a:xfrm>
        </p:spPr>
        <p:txBody>
          <a:bodyPr>
            <a:normAutofit fontScale="85000" lnSpcReduction="10000"/>
          </a:bodyPr>
          <a:lstStyle/>
          <a:p>
            <a:pPr marL="0" indent="0" algn="ctr">
              <a:buNone/>
            </a:pPr>
            <a:r>
              <a:rPr lang="en-ZA" sz="2600" b="1" dirty="0"/>
              <a:t>“Internal Use”</a:t>
            </a:r>
          </a:p>
          <a:p>
            <a:pPr marL="0" indent="0" algn="ctr">
              <a:buNone/>
            </a:pPr>
            <a:endParaRPr lang="en-ZA" sz="100" b="1" dirty="0"/>
          </a:p>
          <a:p>
            <a:pPr marL="0" indent="0" algn="ctr">
              <a:spcBef>
                <a:spcPts val="0"/>
              </a:spcBef>
              <a:buNone/>
            </a:pPr>
            <a:r>
              <a:rPr lang="en-ZA" b="1" dirty="0"/>
              <a:t>Maintaining volatile common logic </a:t>
            </a:r>
          </a:p>
          <a:p>
            <a:pPr marL="0" indent="0" algn="ctr">
              <a:spcBef>
                <a:spcPts val="0"/>
              </a:spcBef>
              <a:buNone/>
            </a:pPr>
            <a:r>
              <a:rPr lang="en-ZA" b="1" dirty="0"/>
              <a:t>(using Corticon Studio)</a:t>
            </a:r>
          </a:p>
          <a:p>
            <a:pPr marL="685800" lvl="1">
              <a:buClrTx/>
            </a:pPr>
            <a:r>
              <a:rPr lang="en-ZA" dirty="0"/>
              <a:t>Lowers costs and speeds time-to-market</a:t>
            </a:r>
          </a:p>
          <a:p>
            <a:pPr marL="685800" lvl="1">
              <a:buClrTx/>
            </a:pPr>
            <a:r>
              <a:rPr lang="en-ZA" dirty="0"/>
              <a:t>Developers, business analysts (BAs)</a:t>
            </a:r>
          </a:p>
          <a:p>
            <a:pPr marL="685800" lvl="1">
              <a:buClrTx/>
            </a:pPr>
            <a:r>
              <a:rPr lang="en-ZA" dirty="0"/>
              <a:t>Complete flexibility for metadata, rule complexity, design patterns and deployment</a:t>
            </a:r>
          </a:p>
          <a:p>
            <a:pPr marL="857250" lvl="1" indent="-457200">
              <a:buNone/>
            </a:pPr>
            <a:endParaRPr lang="en-ZA" sz="1100" b="1" dirty="0"/>
          </a:p>
          <a:p>
            <a:pPr marL="0" indent="0" algn="ctr">
              <a:spcBef>
                <a:spcPts val="0"/>
              </a:spcBef>
              <a:buNone/>
            </a:pPr>
            <a:r>
              <a:rPr lang="en-ZA" b="1" dirty="0"/>
              <a:t>Customizing end-user specific logic </a:t>
            </a:r>
          </a:p>
          <a:p>
            <a:pPr marL="0" indent="0" algn="ctr">
              <a:spcBef>
                <a:spcPts val="0"/>
              </a:spcBef>
              <a:buNone/>
            </a:pPr>
            <a:r>
              <a:rPr lang="en-ZA" b="1" dirty="0"/>
              <a:t>(</a:t>
            </a:r>
            <a:r>
              <a:rPr lang="en-ZA" b="1" dirty="0"/>
              <a:t>using Corticon Studio)</a:t>
            </a:r>
          </a:p>
          <a:p>
            <a:pPr marL="685800" lvl="1">
              <a:buClrTx/>
            </a:pPr>
            <a:r>
              <a:rPr lang="en-ZA" dirty="0"/>
              <a:t>Faster, cheaper customizations</a:t>
            </a:r>
          </a:p>
          <a:p>
            <a:pPr marL="685800" lvl="1">
              <a:buClrTx/>
            </a:pPr>
            <a:r>
              <a:rPr lang="en-ZA" dirty="0"/>
              <a:t>May enable greater degree of customization</a:t>
            </a:r>
          </a:p>
          <a:p>
            <a:pPr marL="685800" lvl="1">
              <a:buClrTx/>
            </a:pPr>
            <a:r>
              <a:rPr lang="en-ZA" dirty="0"/>
              <a:t>Developers, BAs, implementation consultants</a:t>
            </a:r>
          </a:p>
          <a:p>
            <a:pPr marL="685800" lvl="1">
              <a:buClrTx/>
            </a:pPr>
            <a:r>
              <a:rPr lang="en-ZA" dirty="0"/>
              <a:t>Complete flexibility for metadata, rule complexity, design patterns</a:t>
            </a:r>
          </a:p>
          <a:p>
            <a:pPr marL="685800" lvl="1">
              <a:buClrTx/>
            </a:pPr>
            <a:r>
              <a:rPr lang="en-ZA" dirty="0"/>
              <a:t>May influence deployment (more on this later!)</a:t>
            </a:r>
            <a:r>
              <a:rPr lang="en-ZA" b="1" dirty="0"/>
              <a:t> </a:t>
            </a:r>
          </a:p>
        </p:txBody>
      </p:sp>
      <p:sp>
        <p:nvSpPr>
          <p:cNvPr id="4" name="Content Placeholder 2"/>
          <p:cNvSpPr txBox="1">
            <a:spLocks/>
          </p:cNvSpPr>
          <p:nvPr>
            <p:custDataLst>
              <p:tags r:id="rId4"/>
            </p:custDataLst>
          </p:nvPr>
        </p:nvSpPr>
        <p:spPr bwMode="auto">
          <a:xfrm>
            <a:off x="6524624" y="1063843"/>
            <a:ext cx="4829175" cy="51240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10000"/>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ZA" sz="2400" b="1" i="0" dirty="0"/>
              <a:t>End-user use</a:t>
            </a:r>
          </a:p>
          <a:p>
            <a:pPr marL="0" indent="0" algn="ctr">
              <a:buSzTx/>
              <a:buNone/>
            </a:pPr>
            <a:endParaRPr lang="en-ZA" sz="700" b="1" i="0" dirty="0"/>
          </a:p>
          <a:p>
            <a:pPr marL="0" indent="0" algn="ctr">
              <a:spcBef>
                <a:spcPts val="0"/>
              </a:spcBef>
              <a:buSzTx/>
              <a:buNone/>
            </a:pPr>
            <a:r>
              <a:rPr lang="en-ZA" b="1" i="0" dirty="0"/>
              <a:t>Self-service custom rule management </a:t>
            </a:r>
          </a:p>
          <a:p>
            <a:pPr marL="0" indent="0" algn="ctr">
              <a:spcBef>
                <a:spcPts val="0"/>
              </a:spcBef>
              <a:buSzTx/>
              <a:buNone/>
            </a:pPr>
            <a:r>
              <a:rPr lang="en-ZA" b="1" i="0" dirty="0"/>
              <a:t>(using Corticon Studio) </a:t>
            </a:r>
          </a:p>
          <a:p>
            <a:pPr marL="685800" lvl="1">
              <a:buClrTx/>
              <a:buSzTx/>
            </a:pPr>
            <a:r>
              <a:rPr lang="en-ZA" i="0" dirty="0"/>
              <a:t>Reduces burden on ISV resources</a:t>
            </a:r>
          </a:p>
          <a:p>
            <a:pPr marL="685800" lvl="1">
              <a:buClrTx/>
              <a:buSzTx/>
            </a:pPr>
            <a:r>
              <a:rPr lang="en-ZA" i="0" dirty="0"/>
              <a:t>Requires trained end-user developers / BAs</a:t>
            </a:r>
          </a:p>
          <a:p>
            <a:pPr marL="685800" lvl="1">
              <a:buClrTx/>
              <a:buSzTx/>
            </a:pPr>
            <a:r>
              <a:rPr lang="en-ZA" i="0" dirty="0"/>
              <a:t>Typically constrained to certain rules and ISV-defined meta-data</a:t>
            </a:r>
          </a:p>
          <a:p>
            <a:pPr marL="685800" lvl="1">
              <a:buClrTx/>
              <a:buSzTx/>
            </a:pPr>
            <a:r>
              <a:rPr lang="en-ZA" i="0" dirty="0"/>
              <a:t>Lifecycle and deployment governance can be challenging, constrains viable use cases </a:t>
            </a:r>
          </a:p>
          <a:p>
            <a:pPr marL="857250" lvl="1" indent="-457200">
              <a:buSzTx/>
            </a:pPr>
            <a:endParaRPr lang="en-ZA" sz="1050" i="0" dirty="0"/>
          </a:p>
          <a:p>
            <a:pPr marL="0" indent="0" algn="ctr">
              <a:spcBef>
                <a:spcPts val="0"/>
              </a:spcBef>
              <a:buSzTx/>
              <a:buNone/>
            </a:pPr>
            <a:r>
              <a:rPr lang="en-ZA" b="1" i="0" dirty="0"/>
              <a:t>Self-service </a:t>
            </a:r>
            <a:r>
              <a:rPr lang="en-ZA" b="1" i="0" dirty="0" err="1"/>
              <a:t>mgt</a:t>
            </a:r>
            <a:r>
              <a:rPr lang="en-ZA" b="1" i="0" dirty="0"/>
              <a:t> of constrained custom rules </a:t>
            </a:r>
          </a:p>
          <a:p>
            <a:pPr marL="0" indent="0" algn="ctr">
              <a:spcBef>
                <a:spcPts val="0"/>
              </a:spcBef>
              <a:buSzTx/>
              <a:buNone/>
            </a:pPr>
            <a:r>
              <a:rPr lang="en-ZA" b="1" i="0" dirty="0"/>
              <a:t>(using custom web/mobile/desktop UI)</a:t>
            </a:r>
          </a:p>
          <a:p>
            <a:pPr marL="685800" lvl="1">
              <a:buClrTx/>
              <a:buSzTx/>
            </a:pPr>
            <a:r>
              <a:rPr lang="en-ZA" i="0" dirty="0"/>
              <a:t>Enables end-user independence</a:t>
            </a:r>
          </a:p>
          <a:p>
            <a:pPr marL="685800" lvl="1">
              <a:buClrTx/>
              <a:buSzTx/>
            </a:pPr>
            <a:r>
              <a:rPr lang="en-ZA" i="0" dirty="0"/>
              <a:t>‘Rules’ managed via web interface</a:t>
            </a:r>
          </a:p>
          <a:p>
            <a:pPr marL="685800" lvl="1">
              <a:buClrTx/>
              <a:buSzTx/>
            </a:pPr>
            <a:r>
              <a:rPr lang="en-ZA" i="0" dirty="0"/>
              <a:t>Non-technical users make the changes</a:t>
            </a:r>
          </a:p>
          <a:p>
            <a:pPr marL="685800" lvl="1">
              <a:buClrTx/>
              <a:buSzTx/>
            </a:pPr>
            <a:r>
              <a:rPr lang="en-ZA" i="0" dirty="0"/>
              <a:t>Only applies to well-constrained scenarios</a:t>
            </a:r>
          </a:p>
        </p:txBody>
      </p:sp>
    </p:spTree>
    <p:custDataLst>
      <p:tags r:id="rId1"/>
    </p:custDataLst>
    <p:extLst>
      <p:ext uri="{BB962C8B-B14F-4D97-AF65-F5344CB8AC3E}">
        <p14:creationId xmlns:p14="http://schemas.microsoft.com/office/powerpoint/2010/main" val="171237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bwMode="auto">
          <a:xfrm>
            <a:off x="6524625" y="1013261"/>
            <a:ext cx="4905376" cy="4968439"/>
          </a:xfrm>
          <a:prstGeom prst="roundRect">
            <a:avLst>
              <a:gd name="adj" fmla="val 42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 name="Rectangle: Rounded Corners 4"/>
          <p:cNvSpPr/>
          <p:nvPr/>
        </p:nvSpPr>
        <p:spPr bwMode="auto">
          <a:xfrm>
            <a:off x="647701" y="1004739"/>
            <a:ext cx="5019674" cy="4976961"/>
          </a:xfrm>
          <a:prstGeom prst="roundRect">
            <a:avLst>
              <a:gd name="adj" fmla="val 42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custDataLst>
              <p:tags r:id="rId2"/>
            </p:custDataLst>
          </p:nvPr>
        </p:nvSpPr>
        <p:spPr>
          <a:xfrm>
            <a:off x="618406" y="387502"/>
            <a:ext cx="9137801" cy="424732"/>
          </a:xfrm>
        </p:spPr>
        <p:txBody>
          <a:bodyPr/>
          <a:lstStyle/>
          <a:p>
            <a:r>
              <a:rPr lang="en-US" dirty="0"/>
              <a:t>Ways Corticon can be used in an ISV application</a:t>
            </a:r>
            <a:endParaRPr lang="en-ZA" dirty="0"/>
          </a:p>
        </p:txBody>
      </p:sp>
      <p:sp>
        <p:nvSpPr>
          <p:cNvPr id="3" name="Content Placeholder 2"/>
          <p:cNvSpPr>
            <a:spLocks noGrp="1"/>
          </p:cNvSpPr>
          <p:nvPr>
            <p:ph idx="1"/>
            <p:custDataLst>
              <p:tags r:id="rId3"/>
            </p:custDataLst>
          </p:nvPr>
        </p:nvSpPr>
        <p:spPr>
          <a:xfrm>
            <a:off x="618405" y="1114424"/>
            <a:ext cx="5048969" cy="5124049"/>
          </a:xfrm>
        </p:spPr>
        <p:txBody>
          <a:bodyPr>
            <a:normAutofit fontScale="85000" lnSpcReduction="10000"/>
          </a:bodyPr>
          <a:lstStyle/>
          <a:p>
            <a:pPr marL="0" indent="0" algn="ctr">
              <a:buNone/>
            </a:pPr>
            <a:r>
              <a:rPr lang="en-ZA" sz="2600" b="1" dirty="0"/>
              <a:t>“Internal Use”</a:t>
            </a:r>
          </a:p>
          <a:p>
            <a:pPr marL="0" indent="0" algn="ctr">
              <a:buNone/>
            </a:pPr>
            <a:endParaRPr lang="en-ZA" sz="100" b="1" dirty="0"/>
          </a:p>
          <a:p>
            <a:pPr marL="0" indent="0" algn="ctr">
              <a:spcBef>
                <a:spcPts val="0"/>
              </a:spcBef>
              <a:buNone/>
            </a:pPr>
            <a:r>
              <a:rPr lang="en-ZA" b="1" dirty="0"/>
              <a:t>Maintaining volatile common logic </a:t>
            </a:r>
          </a:p>
          <a:p>
            <a:pPr marL="0" indent="0" algn="ctr">
              <a:spcBef>
                <a:spcPts val="0"/>
              </a:spcBef>
              <a:buNone/>
            </a:pPr>
            <a:r>
              <a:rPr lang="en-ZA" b="1" dirty="0"/>
              <a:t>(using Corticon Studio)</a:t>
            </a:r>
          </a:p>
          <a:p>
            <a:pPr marL="685800" lvl="1">
              <a:buClrTx/>
            </a:pPr>
            <a:r>
              <a:rPr lang="en-ZA" dirty="0"/>
              <a:t>Lowers costs and speeds time-to-market</a:t>
            </a:r>
          </a:p>
          <a:p>
            <a:pPr marL="685800" lvl="1">
              <a:buClrTx/>
            </a:pPr>
            <a:r>
              <a:rPr lang="en-ZA" dirty="0"/>
              <a:t>Developers, business analysts (BAs)</a:t>
            </a:r>
          </a:p>
          <a:p>
            <a:pPr marL="685800" lvl="1">
              <a:buClrTx/>
            </a:pPr>
            <a:r>
              <a:rPr lang="en-ZA" dirty="0"/>
              <a:t>Complete flexibility for metadata, rule complexity, design patterns and deployment</a:t>
            </a:r>
          </a:p>
          <a:p>
            <a:pPr marL="857250" lvl="1" indent="-457200">
              <a:buNone/>
            </a:pPr>
            <a:endParaRPr lang="en-ZA" sz="1100" b="1" dirty="0"/>
          </a:p>
          <a:p>
            <a:pPr marL="0" indent="0" algn="ctr">
              <a:spcBef>
                <a:spcPts val="0"/>
              </a:spcBef>
              <a:buNone/>
            </a:pPr>
            <a:r>
              <a:rPr lang="en-ZA" b="1" dirty="0"/>
              <a:t>Customizing end-user specific logic </a:t>
            </a:r>
          </a:p>
          <a:p>
            <a:pPr marL="0" indent="0" algn="ctr">
              <a:spcBef>
                <a:spcPts val="0"/>
              </a:spcBef>
              <a:buNone/>
            </a:pPr>
            <a:r>
              <a:rPr lang="en-ZA" b="1" dirty="0"/>
              <a:t>(</a:t>
            </a:r>
            <a:r>
              <a:rPr lang="en-ZA" b="1" dirty="0"/>
              <a:t>using Corticon Studio)</a:t>
            </a:r>
          </a:p>
          <a:p>
            <a:pPr marL="685800" lvl="1">
              <a:buClrTx/>
            </a:pPr>
            <a:r>
              <a:rPr lang="en-ZA" dirty="0"/>
              <a:t>Faster, cheaper customizations</a:t>
            </a:r>
          </a:p>
          <a:p>
            <a:pPr marL="685800" lvl="1">
              <a:buClrTx/>
            </a:pPr>
            <a:r>
              <a:rPr lang="en-ZA" dirty="0"/>
              <a:t>May enable greater degree of customization</a:t>
            </a:r>
          </a:p>
          <a:p>
            <a:pPr marL="685800" lvl="1">
              <a:buClrTx/>
            </a:pPr>
            <a:r>
              <a:rPr lang="en-ZA" dirty="0"/>
              <a:t>Developers, BAs, implementation consultants</a:t>
            </a:r>
          </a:p>
          <a:p>
            <a:pPr marL="685800" lvl="1">
              <a:buClrTx/>
            </a:pPr>
            <a:r>
              <a:rPr lang="en-ZA" dirty="0"/>
              <a:t>Complete flexibility for metadata, rule complexity, design patterns</a:t>
            </a:r>
          </a:p>
          <a:p>
            <a:pPr marL="685800" lvl="1">
              <a:buClrTx/>
            </a:pPr>
            <a:r>
              <a:rPr lang="en-ZA" dirty="0"/>
              <a:t>May influence deployment (more on this later!)</a:t>
            </a:r>
            <a:r>
              <a:rPr lang="en-ZA" b="1" dirty="0"/>
              <a:t> </a:t>
            </a:r>
          </a:p>
        </p:txBody>
      </p:sp>
      <p:sp>
        <p:nvSpPr>
          <p:cNvPr id="4" name="Content Placeholder 2"/>
          <p:cNvSpPr txBox="1">
            <a:spLocks/>
          </p:cNvSpPr>
          <p:nvPr>
            <p:custDataLst>
              <p:tags r:id="rId4"/>
            </p:custDataLst>
          </p:nvPr>
        </p:nvSpPr>
        <p:spPr bwMode="auto">
          <a:xfrm>
            <a:off x="6524624" y="1063843"/>
            <a:ext cx="4829175" cy="51240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10000"/>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ZA" sz="2400" b="1" i="0" dirty="0"/>
              <a:t>End-user use</a:t>
            </a:r>
          </a:p>
          <a:p>
            <a:pPr marL="0" indent="0" algn="ctr">
              <a:buSzTx/>
              <a:buNone/>
            </a:pPr>
            <a:endParaRPr lang="en-ZA" sz="700" b="1" i="0" dirty="0"/>
          </a:p>
          <a:p>
            <a:pPr marL="0" indent="0" algn="ctr">
              <a:spcBef>
                <a:spcPts val="0"/>
              </a:spcBef>
              <a:buSzTx/>
              <a:buNone/>
            </a:pPr>
            <a:r>
              <a:rPr lang="en-ZA" b="1" i="0" dirty="0"/>
              <a:t>Self-service custom rule management </a:t>
            </a:r>
          </a:p>
          <a:p>
            <a:pPr marL="0" indent="0" algn="ctr">
              <a:spcBef>
                <a:spcPts val="0"/>
              </a:spcBef>
              <a:buSzTx/>
              <a:buNone/>
            </a:pPr>
            <a:r>
              <a:rPr lang="en-ZA" b="1" i="0" dirty="0"/>
              <a:t>(using Corticon Studio) </a:t>
            </a:r>
          </a:p>
          <a:p>
            <a:pPr marL="685800" lvl="1">
              <a:buClrTx/>
              <a:buSzTx/>
            </a:pPr>
            <a:r>
              <a:rPr lang="en-ZA" i="0" dirty="0"/>
              <a:t>Reduces burden on ISV resources</a:t>
            </a:r>
          </a:p>
          <a:p>
            <a:pPr marL="685800" lvl="1">
              <a:buClrTx/>
              <a:buSzTx/>
            </a:pPr>
            <a:r>
              <a:rPr lang="en-ZA" i="0" dirty="0"/>
              <a:t>Requires trained end-user developers / BAs</a:t>
            </a:r>
          </a:p>
          <a:p>
            <a:pPr marL="685800" lvl="1">
              <a:buClrTx/>
              <a:buSzTx/>
            </a:pPr>
            <a:r>
              <a:rPr lang="en-ZA" i="0" dirty="0"/>
              <a:t>Typically constrained to certain rules and ISV-defined meta-data</a:t>
            </a:r>
          </a:p>
          <a:p>
            <a:pPr marL="685800" lvl="1">
              <a:buClrTx/>
              <a:buSzTx/>
            </a:pPr>
            <a:r>
              <a:rPr lang="en-ZA" i="0" dirty="0"/>
              <a:t>Lifecycle and deployment governance can be challenging, constrains viable use cases </a:t>
            </a:r>
          </a:p>
          <a:p>
            <a:pPr marL="857250" lvl="1" indent="-457200">
              <a:buSzTx/>
            </a:pPr>
            <a:endParaRPr lang="en-ZA" sz="1050" i="0" dirty="0"/>
          </a:p>
          <a:p>
            <a:pPr marL="0" indent="0" algn="ctr">
              <a:spcBef>
                <a:spcPts val="0"/>
              </a:spcBef>
              <a:buSzTx/>
              <a:buNone/>
            </a:pPr>
            <a:r>
              <a:rPr lang="en-ZA" b="1" i="0" dirty="0"/>
              <a:t>Self-service </a:t>
            </a:r>
            <a:r>
              <a:rPr lang="en-ZA" b="1" i="0" dirty="0" err="1"/>
              <a:t>mgt</a:t>
            </a:r>
            <a:r>
              <a:rPr lang="en-ZA" b="1" i="0" dirty="0"/>
              <a:t> of constrained custom rules </a:t>
            </a:r>
          </a:p>
          <a:p>
            <a:pPr marL="0" indent="0" algn="ctr">
              <a:spcBef>
                <a:spcPts val="0"/>
              </a:spcBef>
              <a:buSzTx/>
              <a:buNone/>
            </a:pPr>
            <a:r>
              <a:rPr lang="en-ZA" b="1" i="0" dirty="0"/>
              <a:t>(using custom web/mobile/desktop UI)</a:t>
            </a:r>
          </a:p>
          <a:p>
            <a:pPr marL="685800" lvl="1">
              <a:buClrTx/>
              <a:buSzTx/>
            </a:pPr>
            <a:r>
              <a:rPr lang="en-ZA" i="0" dirty="0"/>
              <a:t>Enables end-user independence</a:t>
            </a:r>
          </a:p>
          <a:p>
            <a:pPr marL="685800" lvl="1">
              <a:buClrTx/>
              <a:buSzTx/>
            </a:pPr>
            <a:r>
              <a:rPr lang="en-ZA" i="0" dirty="0"/>
              <a:t>‘Rules’ managed via web interface</a:t>
            </a:r>
          </a:p>
          <a:p>
            <a:pPr marL="685800" lvl="1">
              <a:buClrTx/>
              <a:buSzTx/>
            </a:pPr>
            <a:r>
              <a:rPr lang="en-ZA" i="0" dirty="0"/>
              <a:t>Non-technical users make the changes</a:t>
            </a:r>
          </a:p>
          <a:p>
            <a:pPr marL="685800" lvl="1">
              <a:buClrTx/>
              <a:buSzTx/>
            </a:pPr>
            <a:r>
              <a:rPr lang="en-ZA" i="0" dirty="0"/>
              <a:t>Only applies to well-constrained scenarios</a:t>
            </a:r>
          </a:p>
        </p:txBody>
      </p:sp>
      <p:sp>
        <p:nvSpPr>
          <p:cNvPr id="7" name="Oval 6"/>
          <p:cNvSpPr/>
          <p:nvPr/>
        </p:nvSpPr>
        <p:spPr bwMode="auto">
          <a:xfrm>
            <a:off x="5900738" y="3181351"/>
            <a:ext cx="6196012" cy="3124200"/>
          </a:xfrm>
          <a:prstGeom prst="ellipse">
            <a:avLst/>
          </a:prstGeom>
          <a:noFill/>
          <a:ln w="31750" cap="flat" cmpd="sng" algn="ctr">
            <a:solidFill>
              <a:schemeClr val="accent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933526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questions.png"/>
          <p:cNvPicPr>
            <a:picLocks noChangeAspect="1"/>
          </p:cNvPicPr>
          <p:nvPr/>
        </p:nvPicPr>
        <p:blipFill>
          <a:blip r:embed="rId2" cstate="print"/>
          <a:stretch>
            <a:fillRect/>
          </a:stretch>
        </p:blipFill>
        <p:spPr bwMode="auto">
          <a:xfrm>
            <a:off x="3985404" y="152038"/>
            <a:ext cx="3616785" cy="6323051"/>
          </a:xfrm>
          <a:prstGeom prst="rect">
            <a:avLst/>
          </a:prstGeom>
          <a:noFill/>
          <a:ln w="9525">
            <a:noFill/>
            <a:miter lim="800000"/>
            <a:headEnd/>
            <a:tailEnd/>
          </a:ln>
        </p:spPr>
      </p:pic>
    </p:spTree>
    <p:extLst>
      <p:ext uri="{BB962C8B-B14F-4D97-AF65-F5344CB8AC3E}">
        <p14:creationId xmlns:p14="http://schemas.microsoft.com/office/powerpoint/2010/main" val="3904449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3575424"/>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37228782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4127874"/>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are Business Rules</a:t>
            </a:r>
          </a:p>
          <a:p>
            <a:r>
              <a:rPr lang="en-US" dirty="0"/>
              <a:t>How do Corticon Business Rules enhance your application</a:t>
            </a:r>
          </a:p>
          <a:p>
            <a:r>
              <a:rPr lang="en-US" dirty="0"/>
              <a:t>Introductory Corticon demo – order pricing</a:t>
            </a:r>
          </a:p>
          <a:p>
            <a:r>
              <a:rPr lang="en-US" dirty="0"/>
              <a:t>Modes of use</a:t>
            </a:r>
          </a:p>
          <a:p>
            <a:r>
              <a:rPr lang="en-US" dirty="0"/>
              <a:t>Parameterized Rules Demo – rebate management</a:t>
            </a:r>
          </a:p>
          <a:p>
            <a:r>
              <a:rPr lang="en-US" dirty="0"/>
              <a:t>Deployment for ‘multi-tenancy’</a:t>
            </a:r>
          </a:p>
          <a:p>
            <a:r>
              <a:rPr lang="en-US" dirty="0"/>
              <a:t>Q &amp; A</a:t>
            </a:r>
          </a:p>
        </p:txBody>
      </p:sp>
    </p:spTree>
    <p:extLst>
      <p:ext uri="{BB962C8B-B14F-4D97-AF65-F5344CB8AC3E}">
        <p14:creationId xmlns:p14="http://schemas.microsoft.com/office/powerpoint/2010/main" val="8566768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8406" y="387502"/>
            <a:ext cx="9137801" cy="424732"/>
          </a:xfrm>
        </p:spPr>
        <p:txBody>
          <a:bodyPr/>
          <a:lstStyle/>
          <a:p>
            <a:r>
              <a:rPr lang="en-ZA" dirty="0"/>
              <a:t>Deployment options for ‘multi-tenant’ Customization Rules</a:t>
            </a:r>
          </a:p>
        </p:txBody>
      </p:sp>
      <p:sp>
        <p:nvSpPr>
          <p:cNvPr id="12" name="Rectangle: Rounded Corners 11"/>
          <p:cNvSpPr/>
          <p:nvPr/>
        </p:nvSpPr>
        <p:spPr bwMode="auto">
          <a:xfrm>
            <a:off x="786857" y="1643030"/>
            <a:ext cx="2367248" cy="119748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3" name="Rectangle: Rounded Corners 12"/>
          <p:cNvSpPr/>
          <p:nvPr/>
        </p:nvSpPr>
        <p:spPr bwMode="auto">
          <a:xfrm>
            <a:off x="1029362" y="1809106"/>
            <a:ext cx="1417231" cy="713930"/>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14" name="Rectangle: Rounded Corners 13"/>
          <p:cNvSpPr/>
          <p:nvPr/>
        </p:nvSpPr>
        <p:spPr bwMode="auto">
          <a:xfrm>
            <a:off x="4619623" y="1506580"/>
            <a:ext cx="2367249" cy="1970045"/>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5" name="Rectangle: Rounded Corners 14"/>
          <p:cNvSpPr/>
          <p:nvPr/>
        </p:nvSpPr>
        <p:spPr bwMode="auto">
          <a:xfrm>
            <a:off x="8077199" y="1495425"/>
            <a:ext cx="2371726" cy="1096783"/>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8" name="TextBox 17"/>
          <p:cNvSpPr txBox="1"/>
          <p:nvPr/>
        </p:nvSpPr>
        <p:spPr bwMode="auto">
          <a:xfrm>
            <a:off x="808144" y="1188516"/>
            <a:ext cx="232467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Corticon Server</a:t>
            </a:r>
          </a:p>
        </p:txBody>
      </p:sp>
      <p:sp>
        <p:nvSpPr>
          <p:cNvPr id="19" name="TextBox 18"/>
          <p:cNvSpPr txBox="1"/>
          <p:nvPr/>
        </p:nvSpPr>
        <p:spPr bwMode="auto">
          <a:xfrm>
            <a:off x="4662198" y="1033760"/>
            <a:ext cx="232467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Corticon Server</a:t>
            </a:r>
          </a:p>
        </p:txBody>
      </p:sp>
      <p:sp>
        <p:nvSpPr>
          <p:cNvPr id="20" name="TextBox 19"/>
          <p:cNvSpPr txBox="1"/>
          <p:nvPr/>
        </p:nvSpPr>
        <p:spPr bwMode="auto">
          <a:xfrm>
            <a:off x="8468805" y="1005312"/>
            <a:ext cx="247856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Corticon Servers</a:t>
            </a:r>
          </a:p>
        </p:txBody>
      </p:sp>
      <p:sp>
        <p:nvSpPr>
          <p:cNvPr id="21" name="Rectangle: Rounded Corners 20"/>
          <p:cNvSpPr/>
          <p:nvPr/>
        </p:nvSpPr>
        <p:spPr bwMode="auto">
          <a:xfrm>
            <a:off x="4845553" y="1643030"/>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DS1</a:t>
            </a:r>
          </a:p>
        </p:txBody>
      </p:sp>
      <p:sp>
        <p:nvSpPr>
          <p:cNvPr id="22" name="Rectangle: Rounded Corners 21"/>
          <p:cNvSpPr/>
          <p:nvPr/>
        </p:nvSpPr>
        <p:spPr bwMode="auto">
          <a:xfrm>
            <a:off x="5093019" y="2237954"/>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DS2</a:t>
            </a:r>
          </a:p>
        </p:txBody>
      </p:sp>
      <p:sp>
        <p:nvSpPr>
          <p:cNvPr id="23" name="Rectangle: Rounded Corners 22"/>
          <p:cNvSpPr/>
          <p:nvPr/>
        </p:nvSpPr>
        <p:spPr bwMode="auto">
          <a:xfrm>
            <a:off x="5409910" y="2840516"/>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DS3</a:t>
            </a:r>
          </a:p>
        </p:txBody>
      </p:sp>
      <p:sp>
        <p:nvSpPr>
          <p:cNvPr id="24" name="Rectangle: Rounded Corners 23"/>
          <p:cNvSpPr/>
          <p:nvPr/>
        </p:nvSpPr>
        <p:spPr bwMode="auto">
          <a:xfrm>
            <a:off x="8239125" y="1634199"/>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a:t>
            </a:r>
          </a:p>
        </p:txBody>
      </p:sp>
      <p:sp>
        <p:nvSpPr>
          <p:cNvPr id="16" name="Rectangle: Rounded Corners 15"/>
          <p:cNvSpPr/>
          <p:nvPr/>
        </p:nvSpPr>
        <p:spPr bwMode="auto">
          <a:xfrm>
            <a:off x="8597929" y="1919336"/>
            <a:ext cx="2349440" cy="111913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6" name="Rectangle: Rounded Corners 25"/>
          <p:cNvSpPr/>
          <p:nvPr/>
        </p:nvSpPr>
        <p:spPr bwMode="auto">
          <a:xfrm>
            <a:off x="8803482" y="2064082"/>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a:t>
            </a:r>
          </a:p>
        </p:txBody>
      </p:sp>
      <p:sp>
        <p:nvSpPr>
          <p:cNvPr id="17" name="Rectangle: Rounded Corners 16"/>
          <p:cNvSpPr/>
          <p:nvPr/>
        </p:nvSpPr>
        <p:spPr bwMode="auto">
          <a:xfrm>
            <a:off x="9159902" y="2413771"/>
            <a:ext cx="2146271" cy="937523"/>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7" name="Rectangle: Rounded Corners 26"/>
          <p:cNvSpPr/>
          <p:nvPr/>
        </p:nvSpPr>
        <p:spPr bwMode="auto">
          <a:xfrm>
            <a:off x="9367839" y="2558517"/>
            <a:ext cx="1128714" cy="510778"/>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DS</a:t>
            </a:r>
          </a:p>
        </p:txBody>
      </p:sp>
      <p:sp>
        <p:nvSpPr>
          <p:cNvPr id="28" name="TextBox 27"/>
          <p:cNvSpPr txBox="1"/>
          <p:nvPr/>
        </p:nvSpPr>
        <p:spPr bwMode="auto">
          <a:xfrm>
            <a:off x="400712" y="2988121"/>
            <a:ext cx="3647411" cy="341632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342900" indent="-342900" algn="l">
              <a:buSzTx/>
              <a:buFont typeface="Arial" panose="020B0604020202020204" pitchFamily="34" charset="0"/>
              <a:buChar char="•"/>
            </a:pPr>
            <a:r>
              <a:rPr lang="en-US" sz="1800" i="0" dirty="0"/>
              <a:t>Shared Corticon Server &amp; server configuration</a:t>
            </a:r>
          </a:p>
          <a:p>
            <a:pPr marL="342900" indent="-342900" algn="l">
              <a:buSzTx/>
              <a:buFont typeface="Arial" panose="020B0604020202020204" pitchFamily="34" charset="0"/>
              <a:buChar char="•"/>
            </a:pPr>
            <a:r>
              <a:rPr lang="en-US" sz="1800" i="0" dirty="0"/>
              <a:t>Single Decision Service (DS)</a:t>
            </a:r>
          </a:p>
          <a:p>
            <a:pPr marL="342900" indent="-342900" algn="l">
              <a:buSzTx/>
              <a:buFont typeface="Arial" panose="020B0604020202020204" pitchFamily="34" charset="0"/>
              <a:buChar char="•"/>
            </a:pPr>
            <a:r>
              <a:rPr lang="en-US" sz="1800" i="0" dirty="0"/>
              <a:t>Simplest app integration</a:t>
            </a:r>
          </a:p>
          <a:p>
            <a:pPr marL="342900" indent="-342900" algn="l">
              <a:buSzTx/>
              <a:buFont typeface="Arial" panose="020B0604020202020204" pitchFamily="34" charset="0"/>
              <a:buChar char="•"/>
            </a:pPr>
            <a:r>
              <a:rPr lang="en-US" sz="1800" i="0" dirty="0" err="1"/>
              <a:t>RuleFlow</a:t>
            </a:r>
            <a:r>
              <a:rPr lang="en-US" sz="1800" i="0" dirty="0"/>
              <a:t> conditionally branches by </a:t>
            </a:r>
            <a:r>
              <a:rPr lang="en-US" sz="1800" i="0" dirty="0" err="1"/>
              <a:t>tenantID</a:t>
            </a:r>
            <a:endParaRPr lang="en-US" sz="1800" i="0" dirty="0"/>
          </a:p>
          <a:p>
            <a:pPr marL="342900" indent="-342900" algn="l">
              <a:buSzTx/>
              <a:buFont typeface="Arial" panose="020B0604020202020204" pitchFamily="34" charset="0"/>
              <a:buChar char="•"/>
            </a:pPr>
            <a:r>
              <a:rPr lang="en-US" sz="1800" i="0" dirty="0"/>
              <a:t>Tenant-specific </a:t>
            </a:r>
            <a:r>
              <a:rPr lang="en-US" sz="1800" i="0" dirty="0" err="1"/>
              <a:t>RuleSheets</a:t>
            </a:r>
            <a:endParaRPr lang="en-US" sz="1800" i="0" dirty="0"/>
          </a:p>
          <a:p>
            <a:pPr marL="342900" indent="-342900" algn="l">
              <a:buSzTx/>
              <a:buFont typeface="Arial" panose="020B0604020202020204" pitchFamily="34" charset="0"/>
              <a:buChar char="•"/>
            </a:pPr>
            <a:r>
              <a:rPr lang="en-US" sz="1800" i="0" dirty="0" err="1"/>
              <a:t>TenantID</a:t>
            </a:r>
            <a:r>
              <a:rPr lang="en-US" sz="1800" i="0" dirty="0"/>
              <a:t> in request</a:t>
            </a:r>
          </a:p>
          <a:p>
            <a:pPr marL="342900" indent="-342900" algn="l">
              <a:buSzTx/>
              <a:buFont typeface="Arial" panose="020B0604020202020204" pitchFamily="34" charset="0"/>
              <a:buChar char="•"/>
            </a:pPr>
            <a:r>
              <a:rPr lang="en-US" sz="1800" i="0" dirty="0"/>
              <a:t>Low tenant independence</a:t>
            </a:r>
          </a:p>
        </p:txBody>
      </p:sp>
      <p:sp>
        <p:nvSpPr>
          <p:cNvPr id="29" name="TextBox 28"/>
          <p:cNvSpPr txBox="1"/>
          <p:nvPr/>
        </p:nvSpPr>
        <p:spPr bwMode="auto">
          <a:xfrm>
            <a:off x="4204341" y="3519908"/>
            <a:ext cx="3749034" cy="272382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342900" indent="-342900" algn="l">
              <a:buSzTx/>
              <a:buFont typeface="Arial" panose="020B0604020202020204" pitchFamily="34" charset="0"/>
              <a:buChar char="•"/>
            </a:pPr>
            <a:r>
              <a:rPr lang="en-US" sz="1800" i="0" dirty="0"/>
              <a:t>Shared Corticon Server &amp; server configuration</a:t>
            </a:r>
          </a:p>
          <a:p>
            <a:pPr marL="342900" indent="-342900" algn="l">
              <a:buSzTx/>
              <a:buFont typeface="Arial" panose="020B0604020202020204" pitchFamily="34" charset="0"/>
              <a:buChar char="•"/>
            </a:pPr>
            <a:r>
              <a:rPr lang="en-US" sz="1800" i="0" dirty="0"/>
              <a:t>Decision service per tenant</a:t>
            </a:r>
          </a:p>
          <a:p>
            <a:pPr marL="342900" indent="-342900" algn="l">
              <a:buSzTx/>
              <a:buFont typeface="Arial" panose="020B0604020202020204" pitchFamily="34" charset="0"/>
              <a:buChar char="•"/>
            </a:pPr>
            <a:r>
              <a:rPr lang="en-US" sz="1800" i="0" dirty="0"/>
              <a:t>App invokes tenant’s DS</a:t>
            </a:r>
          </a:p>
          <a:p>
            <a:pPr marL="342900" indent="-342900" algn="l">
              <a:buSzTx/>
              <a:buFont typeface="Arial" panose="020B0604020202020204" pitchFamily="34" charset="0"/>
              <a:buChar char="•"/>
            </a:pPr>
            <a:r>
              <a:rPr lang="en-US" sz="1800" i="0" dirty="0"/>
              <a:t>Still reuse common </a:t>
            </a:r>
            <a:r>
              <a:rPr lang="en-US" sz="1800" i="0" dirty="0" err="1"/>
              <a:t>RuleSheets</a:t>
            </a:r>
            <a:endParaRPr lang="en-US" sz="1800" i="0" dirty="0"/>
          </a:p>
          <a:p>
            <a:pPr marL="342900" indent="-342900" algn="l">
              <a:buSzTx/>
              <a:buFont typeface="Arial" panose="020B0604020202020204" pitchFamily="34" charset="0"/>
              <a:buChar char="•"/>
            </a:pPr>
            <a:r>
              <a:rPr lang="en-US" sz="1800" i="0" dirty="0"/>
              <a:t>No </a:t>
            </a:r>
            <a:r>
              <a:rPr lang="en-US" sz="1800" i="0" dirty="0" err="1"/>
              <a:t>TenantID</a:t>
            </a:r>
            <a:r>
              <a:rPr lang="en-US" sz="1800" i="0" dirty="0"/>
              <a:t> in request</a:t>
            </a:r>
          </a:p>
          <a:p>
            <a:pPr marL="342900" indent="-342900" algn="l">
              <a:buSzTx/>
              <a:buFont typeface="Arial" panose="020B0604020202020204" pitchFamily="34" charset="0"/>
              <a:buChar char="•"/>
            </a:pPr>
            <a:r>
              <a:rPr lang="en-US" sz="1800" i="0" dirty="0"/>
              <a:t>Medium tenant independence</a:t>
            </a:r>
          </a:p>
        </p:txBody>
      </p:sp>
      <p:sp>
        <p:nvSpPr>
          <p:cNvPr id="30" name="TextBox 29"/>
          <p:cNvSpPr txBox="1"/>
          <p:nvPr/>
        </p:nvSpPr>
        <p:spPr bwMode="auto">
          <a:xfrm>
            <a:off x="8239125" y="3420514"/>
            <a:ext cx="3790951" cy="327782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342900" indent="-342900" algn="l">
              <a:buSzTx/>
              <a:buFont typeface="Arial" panose="020B0604020202020204" pitchFamily="34" charset="0"/>
              <a:buChar char="•"/>
            </a:pPr>
            <a:r>
              <a:rPr lang="en-US" sz="1800" i="0" dirty="0"/>
              <a:t>Corticon Server &amp; server configuration per tenant</a:t>
            </a:r>
          </a:p>
          <a:p>
            <a:pPr marL="342900" indent="-342900" algn="l">
              <a:buSzTx/>
              <a:buFont typeface="Arial" panose="020B0604020202020204" pitchFamily="34" charset="0"/>
              <a:buChar char="•"/>
            </a:pPr>
            <a:r>
              <a:rPr lang="en-US" sz="1800" i="0" dirty="0"/>
              <a:t>Decision service per tenant but with common name</a:t>
            </a:r>
          </a:p>
          <a:p>
            <a:pPr marL="342900" indent="-342900" algn="l">
              <a:buSzTx/>
              <a:buFont typeface="Arial" panose="020B0604020202020204" pitchFamily="34" charset="0"/>
              <a:buChar char="•"/>
            </a:pPr>
            <a:r>
              <a:rPr lang="en-US" sz="1800" i="0" dirty="0"/>
              <a:t>App invokes tenant’s Server OR</a:t>
            </a:r>
          </a:p>
          <a:p>
            <a:pPr marL="342900" indent="-342900" algn="l">
              <a:buSzTx/>
              <a:buFont typeface="Arial" panose="020B0604020202020204" pitchFamily="34" charset="0"/>
              <a:buChar char="•"/>
            </a:pPr>
            <a:r>
              <a:rPr lang="en-US" sz="1800" i="0" dirty="0"/>
              <a:t>Proxy routes to tenant’s Server</a:t>
            </a:r>
          </a:p>
          <a:p>
            <a:pPr marL="342900" indent="-342900" algn="l">
              <a:buSzTx/>
              <a:buFont typeface="Arial" panose="020B0604020202020204" pitchFamily="34" charset="0"/>
              <a:buChar char="•"/>
            </a:pPr>
            <a:r>
              <a:rPr lang="en-US" sz="1800" i="0" dirty="0"/>
              <a:t>No </a:t>
            </a:r>
            <a:r>
              <a:rPr lang="en-US" sz="1800" i="0" dirty="0" err="1"/>
              <a:t>TenantID</a:t>
            </a:r>
            <a:r>
              <a:rPr lang="en-US" sz="1800" i="0" dirty="0"/>
              <a:t> in request (unless for Proxy routing)</a:t>
            </a:r>
          </a:p>
          <a:p>
            <a:pPr marL="342900" indent="-342900" algn="l">
              <a:buSzTx/>
              <a:buFont typeface="Arial" panose="020B0604020202020204" pitchFamily="34" charset="0"/>
              <a:buChar char="•"/>
            </a:pPr>
            <a:r>
              <a:rPr lang="en-US" sz="1800" i="0" dirty="0"/>
              <a:t>Tenants are fully independent</a:t>
            </a:r>
          </a:p>
        </p:txBody>
      </p:sp>
      <p:sp>
        <p:nvSpPr>
          <p:cNvPr id="31" name="Arrow: Right 30"/>
          <p:cNvSpPr/>
          <p:nvPr/>
        </p:nvSpPr>
        <p:spPr bwMode="auto">
          <a:xfrm>
            <a:off x="1178525" y="2103525"/>
            <a:ext cx="450345" cy="131714"/>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2" name="Arrow: Bent 31"/>
          <p:cNvSpPr/>
          <p:nvPr/>
        </p:nvSpPr>
        <p:spPr bwMode="auto">
          <a:xfrm>
            <a:off x="1628869" y="1952920"/>
            <a:ext cx="514635" cy="232122"/>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3" name="Arrow: Right 32"/>
          <p:cNvSpPr/>
          <p:nvPr/>
        </p:nvSpPr>
        <p:spPr bwMode="auto">
          <a:xfrm>
            <a:off x="1693160" y="2100525"/>
            <a:ext cx="450345" cy="131714"/>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787208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questions.png"/>
          <p:cNvPicPr>
            <a:picLocks noChangeAspect="1"/>
          </p:cNvPicPr>
          <p:nvPr/>
        </p:nvPicPr>
        <p:blipFill>
          <a:blip r:embed="rId2" cstate="print"/>
          <a:stretch>
            <a:fillRect/>
          </a:stretch>
        </p:blipFill>
        <p:spPr bwMode="auto">
          <a:xfrm>
            <a:off x="4011283" y="160665"/>
            <a:ext cx="3616785" cy="6323051"/>
          </a:xfrm>
          <a:prstGeom prst="rect">
            <a:avLst/>
          </a:prstGeom>
          <a:noFill/>
          <a:ln w="9525">
            <a:noFill/>
            <a:miter lim="800000"/>
            <a:headEnd/>
            <a:tailEnd/>
          </a:ln>
        </p:spPr>
      </p:pic>
    </p:spTree>
    <p:extLst>
      <p:ext uri="{BB962C8B-B14F-4D97-AF65-F5344CB8AC3E}">
        <p14:creationId xmlns:p14="http://schemas.microsoft.com/office/powerpoint/2010/main" val="3335662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0" y="6081623"/>
            <a:ext cx="12192000" cy="5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3200" i="0" dirty="0"/>
              <a:t>David Atkins 		617-372-2155  	datkins@progress.com</a:t>
            </a:r>
          </a:p>
        </p:txBody>
      </p:sp>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ounded Rectangle 6"/>
          <p:cNvSpPr/>
          <p:nvPr/>
        </p:nvSpPr>
        <p:spPr bwMode="auto">
          <a:xfrm>
            <a:off x="8059649" y="4065980"/>
            <a:ext cx="3814319" cy="51077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GB">
              <a:solidFill>
                <a:schemeClr val="tx1"/>
              </a:solidFill>
              <a:latin typeface="Arial" charset="0"/>
            </a:endParaRPr>
          </a:p>
        </p:txBody>
      </p:sp>
      <p:sp>
        <p:nvSpPr>
          <p:cNvPr id="2" name="Title 1"/>
          <p:cNvSpPr>
            <a:spLocks noGrp="1"/>
          </p:cNvSpPr>
          <p:nvPr>
            <p:ph type="title"/>
            <p:custDataLst>
              <p:tags r:id="rId2"/>
            </p:custDataLst>
          </p:nvPr>
        </p:nvSpPr>
        <p:spPr>
          <a:xfrm>
            <a:off x="618406" y="387502"/>
            <a:ext cx="9137801" cy="424732"/>
          </a:xfrm>
        </p:spPr>
        <p:txBody>
          <a:bodyPr/>
          <a:lstStyle/>
          <a:p>
            <a:r>
              <a:rPr lang="en-ZA" dirty="0"/>
              <a:t>OpenEdge Integration #1a: Design-time Meta-data</a:t>
            </a:r>
          </a:p>
        </p:txBody>
      </p:sp>
      <p:sp>
        <p:nvSpPr>
          <p:cNvPr id="3" name="Content Placeholder 2"/>
          <p:cNvSpPr>
            <a:spLocks noGrp="1"/>
          </p:cNvSpPr>
          <p:nvPr>
            <p:ph idx="1"/>
            <p:custDataLst>
              <p:tags r:id="rId3"/>
            </p:custDataLst>
          </p:nvPr>
        </p:nvSpPr>
        <p:spPr>
          <a:xfrm>
            <a:off x="618406" y="1066800"/>
            <a:ext cx="10360501" cy="5033502"/>
          </a:xfrm>
        </p:spPr>
        <p:txBody>
          <a:bodyPr>
            <a:normAutofit/>
          </a:bodyPr>
          <a:lstStyle/>
          <a:p>
            <a:pPr marL="457200" indent="-457200">
              <a:buNone/>
            </a:pPr>
            <a:r>
              <a:rPr lang="en-ZA" b="1" dirty="0"/>
              <a:t>Integrated development experience</a:t>
            </a:r>
          </a:p>
          <a:p>
            <a:pPr lvl="1">
              <a:buFontTx/>
              <a:buChar char="-"/>
            </a:pPr>
            <a:r>
              <a:rPr lang="en-US" dirty="0"/>
              <a:t>Shared Definition of Vocabulary that rules operate on</a:t>
            </a:r>
            <a:r>
              <a:rPr lang="en-ZA" dirty="0"/>
              <a:t>: </a:t>
            </a:r>
            <a:br>
              <a:rPr lang="en-ZA" dirty="0"/>
            </a:br>
            <a:r>
              <a:rPr lang="en-ZA" dirty="0"/>
              <a:t>import Schema definitions, </a:t>
            </a:r>
            <a:r>
              <a:rPr lang="en-ZA" dirty="0" err="1"/>
              <a:t>ProDataSets</a:t>
            </a:r>
            <a:r>
              <a:rPr lang="en-ZA" dirty="0"/>
              <a:t> &amp; Temp tables as Corticon vocabulary Entities</a:t>
            </a:r>
          </a:p>
        </p:txBody>
      </p:sp>
      <p:pic>
        <p:nvPicPr>
          <p:cNvPr id="6" name="Picture 4" descr="https://wiki.progress.com/download/attachments/191432080/generateRulesAction.png?version=1&amp;modificationDate=1366713268000"/>
          <p:cNvPicPr>
            <a:picLocks noChangeAspect="1" noChangeArrowheads="1"/>
          </p:cNvPicPr>
          <p:nvPr/>
        </p:nvPicPr>
        <p:blipFill>
          <a:blip r:embed="rId5" cstate="print"/>
          <a:srcRect/>
          <a:stretch>
            <a:fillRect/>
          </a:stretch>
        </p:blipFill>
        <p:spPr bwMode="auto">
          <a:xfrm>
            <a:off x="509456" y="2271252"/>
            <a:ext cx="7550192" cy="3962400"/>
          </a:xfrm>
          <a:prstGeom prst="rect">
            <a:avLst/>
          </a:prstGeom>
          <a:noFill/>
        </p:spPr>
      </p:pic>
      <p:sp>
        <p:nvSpPr>
          <p:cNvPr id="10" name="TextBox 9"/>
          <p:cNvSpPr txBox="1"/>
          <p:nvPr/>
        </p:nvSpPr>
        <p:spPr>
          <a:xfrm>
            <a:off x="8265287" y="2816191"/>
            <a:ext cx="3608680" cy="2862322"/>
          </a:xfrm>
          <a:prstGeom prst="rect">
            <a:avLst/>
          </a:prstGeom>
          <a:noFill/>
        </p:spPr>
        <p:txBody>
          <a:bodyPr wrap="none" rtlCol="0">
            <a:spAutoFit/>
          </a:bodyPr>
          <a:lstStyle/>
          <a:p>
            <a:pPr algn="ctr"/>
            <a:r>
              <a:rPr lang="en-US" i="0" dirty="0">
                <a:solidFill>
                  <a:srgbClr val="000000"/>
                </a:solidFill>
              </a:rPr>
              <a:t>Export </a:t>
            </a:r>
            <a:r>
              <a:rPr lang="en-US" b="1" i="0" dirty="0">
                <a:solidFill>
                  <a:srgbClr val="000000"/>
                </a:solidFill>
              </a:rPr>
              <a:t>Temp Table</a:t>
            </a:r>
            <a:r>
              <a:rPr lang="en-US" i="0" dirty="0">
                <a:solidFill>
                  <a:srgbClr val="000000"/>
                </a:solidFill>
              </a:rPr>
              <a:t> or </a:t>
            </a:r>
            <a:br>
              <a:rPr lang="en-US" i="0" dirty="0">
                <a:solidFill>
                  <a:srgbClr val="000000"/>
                </a:solidFill>
              </a:rPr>
            </a:br>
            <a:r>
              <a:rPr lang="en-US" b="1" i="0" dirty="0" err="1">
                <a:solidFill>
                  <a:srgbClr val="000000"/>
                </a:solidFill>
              </a:rPr>
              <a:t>Prodataset</a:t>
            </a:r>
            <a:r>
              <a:rPr lang="en-US" i="0" dirty="0">
                <a:solidFill>
                  <a:srgbClr val="000000"/>
                </a:solidFill>
              </a:rPr>
              <a:t> </a:t>
            </a:r>
            <a:br>
              <a:rPr lang="en-US" i="0" dirty="0">
                <a:solidFill>
                  <a:srgbClr val="000000"/>
                </a:solidFill>
              </a:rPr>
            </a:br>
            <a:br>
              <a:rPr lang="en-US" i="0" dirty="0">
                <a:solidFill>
                  <a:srgbClr val="000000"/>
                </a:solidFill>
              </a:rPr>
            </a:br>
            <a:r>
              <a:rPr lang="en-US" i="0" dirty="0">
                <a:solidFill>
                  <a:srgbClr val="000000"/>
                </a:solidFill>
              </a:rPr>
              <a:t>to create a</a:t>
            </a:r>
          </a:p>
          <a:p>
            <a:pPr algn="ctr"/>
            <a:r>
              <a:rPr lang="en-US" dirty="0">
                <a:solidFill>
                  <a:srgbClr val="000000"/>
                </a:solidFill>
              </a:rPr>
              <a:t>Corticon vocabulary</a:t>
            </a:r>
            <a:br>
              <a:rPr lang="en-US" dirty="0">
                <a:solidFill>
                  <a:srgbClr val="000000"/>
                </a:solidFill>
              </a:rPr>
            </a:br>
            <a:r>
              <a:rPr lang="en-US" dirty="0">
                <a:solidFill>
                  <a:srgbClr val="000000"/>
                </a:solidFill>
              </a:rPr>
              <a:t>from Progress Developer</a:t>
            </a:r>
            <a:br>
              <a:rPr lang="en-US" dirty="0">
                <a:solidFill>
                  <a:srgbClr val="000000"/>
                </a:solidFill>
              </a:rPr>
            </a:br>
            <a:r>
              <a:rPr lang="en-US" i="0" dirty="0">
                <a:solidFill>
                  <a:srgbClr val="000000"/>
                </a:solidFill>
              </a:rPr>
              <a:t>Studio</a:t>
            </a:r>
            <a:endParaRPr lang="en-GB" i="0" dirty="0" err="1">
              <a:solidFill>
                <a:srgbClr val="000000"/>
              </a:solidFill>
            </a:endParaRPr>
          </a:p>
        </p:txBody>
      </p:sp>
    </p:spTree>
    <p:custDataLst>
      <p:tags r:id="rId1"/>
    </p:custDataLst>
    <p:extLst>
      <p:ext uri="{BB962C8B-B14F-4D97-AF65-F5344CB8AC3E}">
        <p14:creationId xmlns:p14="http://schemas.microsoft.com/office/powerpoint/2010/main" val="322787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8406" y="387502"/>
            <a:ext cx="9137801" cy="424732"/>
          </a:xfrm>
        </p:spPr>
        <p:txBody>
          <a:bodyPr/>
          <a:lstStyle/>
          <a:p>
            <a:r>
              <a:rPr lang="en-ZA" dirty="0"/>
              <a:t>OpenEdge Integration #1b: Design-time Meta-data</a:t>
            </a:r>
          </a:p>
        </p:txBody>
      </p:sp>
      <p:sp>
        <p:nvSpPr>
          <p:cNvPr id="3" name="Content Placeholder 2"/>
          <p:cNvSpPr>
            <a:spLocks noGrp="1"/>
          </p:cNvSpPr>
          <p:nvPr>
            <p:ph idx="1"/>
            <p:custDataLst>
              <p:tags r:id="rId3"/>
            </p:custDataLst>
          </p:nvPr>
        </p:nvSpPr>
        <p:spPr/>
        <p:txBody>
          <a:bodyPr>
            <a:normAutofit/>
          </a:bodyPr>
          <a:lstStyle/>
          <a:p>
            <a:pPr marL="457200" indent="-457200">
              <a:buNone/>
            </a:pPr>
            <a:r>
              <a:rPr lang="en-ZA" b="1" dirty="0"/>
              <a:t>Integrated development experience (continued)</a:t>
            </a:r>
          </a:p>
        </p:txBody>
      </p:sp>
      <p:pic>
        <p:nvPicPr>
          <p:cNvPr id="9" name="Picture 6" descr="https://wiki.progress.com/download/attachments/191432080/Untitled.png?version=1&amp;modificationDate=1369039102000"/>
          <p:cNvPicPr>
            <a:picLocks noChangeAspect="1" noChangeArrowheads="1"/>
          </p:cNvPicPr>
          <p:nvPr/>
        </p:nvPicPr>
        <p:blipFill>
          <a:blip r:embed="rId5" cstate="print"/>
          <a:srcRect/>
          <a:stretch>
            <a:fillRect/>
          </a:stretch>
        </p:blipFill>
        <p:spPr bwMode="auto">
          <a:xfrm>
            <a:off x="611029" y="1809752"/>
            <a:ext cx="4683980" cy="3686933"/>
          </a:xfrm>
          <a:prstGeom prst="rect">
            <a:avLst/>
          </a:prstGeom>
          <a:noFill/>
        </p:spPr>
      </p:pic>
      <p:pic>
        <p:nvPicPr>
          <p:cNvPr id="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2295" y="3124200"/>
            <a:ext cx="3643951" cy="3448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10"/>
          <p:cNvGrpSpPr/>
          <p:nvPr/>
        </p:nvGrpSpPr>
        <p:grpSpPr>
          <a:xfrm>
            <a:off x="8660397" y="1529559"/>
            <a:ext cx="3398624" cy="2123658"/>
            <a:chOff x="6547758" y="3100779"/>
            <a:chExt cx="2549632" cy="2123658"/>
          </a:xfrm>
        </p:grpSpPr>
        <p:sp>
          <p:nvSpPr>
            <p:cNvPr id="5" name="Rounded Rectangle 4"/>
            <p:cNvSpPr/>
            <p:nvPr/>
          </p:nvSpPr>
          <p:spPr bwMode="auto">
            <a:xfrm>
              <a:off x="6547758" y="3872418"/>
              <a:ext cx="2549632" cy="51077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GB">
                <a:solidFill>
                  <a:schemeClr val="tx1"/>
                </a:solidFill>
                <a:latin typeface="Arial" charset="0"/>
              </a:endParaRPr>
            </a:p>
          </p:txBody>
        </p:sp>
        <p:sp>
          <p:nvSpPr>
            <p:cNvPr id="10" name="TextBox 9"/>
            <p:cNvSpPr txBox="1"/>
            <p:nvPr/>
          </p:nvSpPr>
          <p:spPr>
            <a:xfrm>
              <a:off x="6647201" y="3100779"/>
              <a:ext cx="2228305" cy="2123658"/>
            </a:xfrm>
            <a:prstGeom prst="rect">
              <a:avLst/>
            </a:prstGeom>
            <a:noFill/>
          </p:spPr>
          <p:txBody>
            <a:bodyPr wrap="none" rtlCol="0">
              <a:spAutoFit/>
            </a:bodyPr>
            <a:lstStyle/>
            <a:p>
              <a:pPr algn="ctr"/>
              <a:r>
                <a:rPr lang="en-US" i="0" dirty="0">
                  <a:solidFill>
                    <a:srgbClr val="000000"/>
                  </a:solidFill>
                </a:rPr>
                <a:t>In </a:t>
              </a:r>
              <a:r>
                <a:rPr lang="en-US" b="1" i="0" dirty="0">
                  <a:solidFill>
                    <a:srgbClr val="000000"/>
                  </a:solidFill>
                </a:rPr>
                <a:t>Corticon Studio</a:t>
              </a:r>
            </a:p>
            <a:p>
              <a:pPr algn="ctr"/>
              <a:r>
                <a:rPr lang="en-US" dirty="0">
                  <a:solidFill>
                    <a:srgbClr val="000000"/>
                  </a:solidFill>
                </a:rPr>
                <a:t>import the .</a:t>
              </a:r>
              <a:r>
                <a:rPr lang="en-US" dirty="0" err="1">
                  <a:solidFill>
                    <a:srgbClr val="000000"/>
                  </a:solidFill>
                </a:rPr>
                <a:t>brvd</a:t>
              </a:r>
              <a:r>
                <a:rPr lang="en-US" dirty="0">
                  <a:solidFill>
                    <a:srgbClr val="000000"/>
                  </a:solidFill>
                </a:rPr>
                <a:t> file.</a:t>
              </a:r>
            </a:p>
            <a:p>
              <a:pPr algn="ctr"/>
              <a:r>
                <a:rPr lang="en-US" i="0" dirty="0">
                  <a:solidFill>
                    <a:srgbClr val="000000"/>
                  </a:solidFill>
                </a:rPr>
                <a:t>This will create your</a:t>
              </a:r>
            </a:p>
            <a:p>
              <a:pPr algn="ctr"/>
              <a:r>
                <a:rPr lang="en-US" dirty="0">
                  <a:solidFill>
                    <a:srgbClr val="000000"/>
                  </a:solidFill>
                </a:rPr>
                <a:t>Corticon vocabulary.</a:t>
              </a:r>
              <a:endParaRPr lang="en-GB" i="0" dirty="0" err="1">
                <a:solidFill>
                  <a:srgbClr val="000000"/>
                </a:solidFill>
              </a:endParaRPr>
            </a:p>
          </p:txBody>
        </p:sp>
      </p:grpSp>
      <p:sp>
        <p:nvSpPr>
          <p:cNvPr id="6" name="Bent-Up Arrow 5"/>
          <p:cNvSpPr/>
          <p:nvPr/>
        </p:nvSpPr>
        <p:spPr bwMode="auto">
          <a:xfrm rot="10800000" flipH="1">
            <a:off x="5588134" y="2438400"/>
            <a:ext cx="1523603" cy="609600"/>
          </a:xfrm>
          <a:prstGeom prst="bentUpArrow">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none" lIns="91440" tIns="45720" rIns="91440" bIns="45720" numCol="1" rtlCol="0" anchor="ctr" anchorCtr="0" compatLnSpc="1">
            <a:prstTxWarp prst="textNoShape">
              <a:avLst/>
            </a:prstTxWarp>
            <a:spAutoFit/>
          </a:bodyPr>
          <a:lstStyle/>
          <a:p>
            <a:endParaRPr lang="en-GB">
              <a:solidFill>
                <a:schemeClr val="tx1"/>
              </a:solidFill>
              <a:latin typeface="Arial" charset="0"/>
            </a:endParaRPr>
          </a:p>
        </p:txBody>
      </p:sp>
    </p:spTree>
    <p:custDataLst>
      <p:tags r:id="rId1"/>
    </p:custDataLst>
    <p:extLst>
      <p:ext uri="{BB962C8B-B14F-4D97-AF65-F5344CB8AC3E}">
        <p14:creationId xmlns:p14="http://schemas.microsoft.com/office/powerpoint/2010/main" val="178272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OpenEdge Integration #2: Native ABL API</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959" y="1167924"/>
            <a:ext cx="8237856" cy="467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567955" y="3673850"/>
            <a:ext cx="6143396" cy="46166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GB"/>
          </a:p>
        </p:txBody>
      </p:sp>
      <p:sp>
        <p:nvSpPr>
          <p:cNvPr id="7" name="Rectangle 6"/>
          <p:cNvSpPr/>
          <p:nvPr/>
        </p:nvSpPr>
        <p:spPr bwMode="auto">
          <a:xfrm>
            <a:off x="567955" y="4747119"/>
            <a:ext cx="6143396" cy="46166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GB"/>
          </a:p>
        </p:txBody>
      </p:sp>
      <p:sp>
        <p:nvSpPr>
          <p:cNvPr id="8" name="Rectangle 7"/>
          <p:cNvSpPr/>
          <p:nvPr/>
        </p:nvSpPr>
        <p:spPr bwMode="auto">
          <a:xfrm>
            <a:off x="567955" y="2369748"/>
            <a:ext cx="6143396" cy="46166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GB"/>
          </a:p>
        </p:txBody>
      </p:sp>
      <p:sp>
        <p:nvSpPr>
          <p:cNvPr id="6" name="TextBox 5"/>
          <p:cNvSpPr txBox="1"/>
          <p:nvPr/>
        </p:nvSpPr>
        <p:spPr>
          <a:xfrm>
            <a:off x="6951311" y="2345990"/>
            <a:ext cx="4961615" cy="400110"/>
          </a:xfrm>
          <a:prstGeom prst="rect">
            <a:avLst/>
          </a:prstGeom>
          <a:noFill/>
        </p:spPr>
        <p:txBody>
          <a:bodyPr wrap="none" rtlCol="0">
            <a:spAutoFit/>
          </a:bodyPr>
          <a:lstStyle/>
          <a:p>
            <a:pPr algn="l"/>
            <a:r>
              <a:rPr lang="en-US" sz="2000" i="0" dirty="0">
                <a:solidFill>
                  <a:srgbClr val="000000"/>
                </a:solidFill>
              </a:rPr>
              <a:t>Establish connection with decision service</a:t>
            </a:r>
            <a:endParaRPr lang="en-GB" sz="2000" i="0" dirty="0" err="1">
              <a:solidFill>
                <a:srgbClr val="000000"/>
              </a:solidFill>
            </a:endParaRPr>
          </a:p>
        </p:txBody>
      </p:sp>
      <p:sp>
        <p:nvSpPr>
          <p:cNvPr id="10" name="TextBox 9"/>
          <p:cNvSpPr txBox="1"/>
          <p:nvPr/>
        </p:nvSpPr>
        <p:spPr>
          <a:xfrm>
            <a:off x="6951311" y="3673850"/>
            <a:ext cx="2525050" cy="400110"/>
          </a:xfrm>
          <a:prstGeom prst="rect">
            <a:avLst/>
          </a:prstGeom>
          <a:noFill/>
        </p:spPr>
        <p:txBody>
          <a:bodyPr wrap="none" rtlCol="0">
            <a:spAutoFit/>
          </a:bodyPr>
          <a:lstStyle/>
          <a:p>
            <a:pPr algn="l"/>
            <a:r>
              <a:rPr lang="en-US" sz="2000" i="0" dirty="0">
                <a:solidFill>
                  <a:srgbClr val="000000"/>
                </a:solidFill>
              </a:rPr>
              <a:t>Call decision service</a:t>
            </a:r>
            <a:endParaRPr lang="en-GB" sz="2000" i="0" dirty="0" err="1">
              <a:solidFill>
                <a:srgbClr val="000000"/>
              </a:solidFill>
            </a:endParaRPr>
          </a:p>
        </p:txBody>
      </p:sp>
      <p:sp>
        <p:nvSpPr>
          <p:cNvPr id="11" name="TextBox 10"/>
          <p:cNvSpPr txBox="1"/>
          <p:nvPr/>
        </p:nvSpPr>
        <p:spPr>
          <a:xfrm>
            <a:off x="6951311" y="4624008"/>
            <a:ext cx="2769317" cy="707886"/>
          </a:xfrm>
          <a:prstGeom prst="rect">
            <a:avLst/>
          </a:prstGeom>
          <a:noFill/>
        </p:spPr>
        <p:txBody>
          <a:bodyPr wrap="square" rtlCol="0">
            <a:spAutoFit/>
          </a:bodyPr>
          <a:lstStyle/>
          <a:p>
            <a:pPr algn="l"/>
            <a:r>
              <a:rPr lang="en-US" sz="2000" i="0" dirty="0">
                <a:solidFill>
                  <a:srgbClr val="000000"/>
                </a:solidFill>
              </a:rPr>
              <a:t>Work with the rule execution messages</a:t>
            </a:r>
            <a:endParaRPr lang="en-GB" sz="2000" i="0" dirty="0" err="1">
              <a:solidFill>
                <a:srgbClr val="000000"/>
              </a:solidFill>
            </a:endParaRPr>
          </a:p>
        </p:txBody>
      </p:sp>
    </p:spTree>
    <p:extLst>
      <p:ext uri="{BB962C8B-B14F-4D97-AF65-F5344CB8AC3E}">
        <p14:creationId xmlns:p14="http://schemas.microsoft.com/office/powerpoint/2010/main" val="1620149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Rounded Corners 6"/>
          <p:cNvSpPr/>
          <p:nvPr/>
        </p:nvSpPr>
        <p:spPr bwMode="auto">
          <a:xfrm>
            <a:off x="8770789" y="4248408"/>
            <a:ext cx="2476831" cy="2056623"/>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6" name="Rectangle: Rounded Corners 5"/>
          <p:cNvSpPr/>
          <p:nvPr/>
        </p:nvSpPr>
        <p:spPr bwMode="auto">
          <a:xfrm>
            <a:off x="6366294" y="2355011"/>
            <a:ext cx="2130725" cy="1311215"/>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618406" y="370575"/>
            <a:ext cx="10801179" cy="424732"/>
          </a:xfrm>
        </p:spPr>
        <p:txBody>
          <a:bodyPr/>
          <a:lstStyle/>
          <a:p>
            <a:pPr lvl="0"/>
            <a:r>
              <a:rPr lang="en-ZA" dirty="0"/>
              <a:t>OpenEdge Integration #3: Run-time Code-free Database Integration </a:t>
            </a:r>
            <a:endParaRPr lang="en-GB" dirty="0"/>
          </a:p>
        </p:txBody>
      </p:sp>
      <p:sp>
        <p:nvSpPr>
          <p:cNvPr id="3" name="Content Placeholder 2"/>
          <p:cNvSpPr>
            <a:spLocks noGrp="1"/>
          </p:cNvSpPr>
          <p:nvPr>
            <p:ph idx="1"/>
          </p:nvPr>
        </p:nvSpPr>
        <p:spPr>
          <a:xfrm>
            <a:off x="661913" y="1200730"/>
            <a:ext cx="10949242" cy="5303520"/>
          </a:xfrm>
        </p:spPr>
        <p:txBody>
          <a:bodyPr/>
          <a:lstStyle/>
          <a:p>
            <a:pPr marL="0" indent="0">
              <a:buNone/>
            </a:pPr>
            <a:r>
              <a:rPr lang="en-ZA" b="1" dirty="0"/>
              <a:t>Access to OpenEdge data and services</a:t>
            </a:r>
          </a:p>
          <a:p>
            <a:pPr lvl="1"/>
            <a:r>
              <a:rPr lang="en-GB" dirty="0"/>
              <a:t>Corticon EDC (Enterprise Data Connectivity) enables dynamic interaction with OpenEdge DB </a:t>
            </a:r>
          </a:p>
          <a:p>
            <a:pPr lvl="1"/>
            <a:endParaRPr lang="en-GB" dirty="0"/>
          </a:p>
          <a:p>
            <a:endParaRPr lang="en-GB" dirty="0"/>
          </a:p>
        </p:txBody>
      </p:sp>
      <p:pic>
        <p:nvPicPr>
          <p:cNvPr id="21"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8897" y="2482726"/>
            <a:ext cx="4469236" cy="25200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7119" y="4158829"/>
            <a:ext cx="3250353" cy="2235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6428061" y="2441398"/>
            <a:ext cx="1986442" cy="1411092"/>
          </a:xfrm>
          <a:prstGeom prst="rect">
            <a:avLst/>
          </a:prstGeom>
          <a:noFill/>
        </p:spPr>
        <p:txBody>
          <a:bodyPr wrap="none" rtlCol="0">
            <a:spAutoFit/>
          </a:bodyPr>
          <a:lstStyle/>
          <a:p>
            <a:pPr algn="ctr"/>
            <a:r>
              <a:rPr lang="en-US" sz="1600" b="1" i="0" dirty="0">
                <a:solidFill>
                  <a:srgbClr val="000000"/>
                </a:solidFill>
              </a:rPr>
              <a:t>Bind</a:t>
            </a:r>
            <a:r>
              <a:rPr lang="en-US" sz="1600" i="0" dirty="0">
                <a:solidFill>
                  <a:srgbClr val="000000"/>
                </a:solidFill>
              </a:rPr>
              <a:t> your Corticon</a:t>
            </a:r>
          </a:p>
          <a:p>
            <a:pPr algn="ctr"/>
            <a:r>
              <a:rPr lang="en-US" sz="1600" dirty="0">
                <a:solidFill>
                  <a:srgbClr val="000000"/>
                </a:solidFill>
              </a:rPr>
              <a:t>vocabulary to your</a:t>
            </a:r>
          </a:p>
          <a:p>
            <a:pPr algn="ctr"/>
            <a:r>
              <a:rPr lang="en-US" sz="1600" i="0" dirty="0">
                <a:solidFill>
                  <a:srgbClr val="000000"/>
                </a:solidFill>
              </a:rPr>
              <a:t>OE database tables</a:t>
            </a:r>
            <a:endParaRPr lang="en-GB" sz="1600" i="0" dirty="0" err="1">
              <a:solidFill>
                <a:srgbClr val="000000"/>
              </a:solidFill>
            </a:endParaRPr>
          </a:p>
        </p:txBody>
      </p:sp>
      <p:sp>
        <p:nvSpPr>
          <p:cNvPr id="31" name="TextBox 30"/>
          <p:cNvSpPr txBox="1"/>
          <p:nvPr/>
        </p:nvSpPr>
        <p:spPr>
          <a:xfrm>
            <a:off x="8866905" y="4321281"/>
            <a:ext cx="2284600" cy="1815882"/>
          </a:xfrm>
          <a:prstGeom prst="rect">
            <a:avLst/>
          </a:prstGeom>
          <a:noFill/>
        </p:spPr>
        <p:txBody>
          <a:bodyPr wrap="none" rtlCol="0">
            <a:spAutoFit/>
          </a:bodyPr>
          <a:lstStyle/>
          <a:p>
            <a:pPr algn="ctr"/>
            <a:r>
              <a:rPr lang="en-US" sz="1600" b="1" dirty="0">
                <a:solidFill>
                  <a:srgbClr val="000000"/>
                </a:solidFill>
              </a:rPr>
              <a:t>Conditionally</a:t>
            </a:r>
            <a:r>
              <a:rPr lang="en-US" sz="1600" dirty="0">
                <a:solidFill>
                  <a:srgbClr val="000000"/>
                </a:solidFill>
              </a:rPr>
              <a:t> </a:t>
            </a:r>
            <a:r>
              <a:rPr lang="en-US" sz="1600" b="1" dirty="0">
                <a:solidFill>
                  <a:srgbClr val="000000"/>
                </a:solidFill>
              </a:rPr>
              <a:t>r</a:t>
            </a:r>
            <a:r>
              <a:rPr lang="en-US" sz="1600" b="1" i="0" dirty="0">
                <a:solidFill>
                  <a:srgbClr val="000000"/>
                </a:solidFill>
              </a:rPr>
              <a:t>etrieve</a:t>
            </a:r>
          </a:p>
          <a:p>
            <a:pPr algn="ctr"/>
            <a:r>
              <a:rPr lang="en-US" sz="1600" dirty="0">
                <a:solidFill>
                  <a:srgbClr val="000000"/>
                </a:solidFill>
              </a:rPr>
              <a:t>data and optionally</a:t>
            </a:r>
          </a:p>
          <a:p>
            <a:pPr algn="ctr"/>
            <a:r>
              <a:rPr lang="en-US" sz="1600" b="1" i="0" dirty="0">
                <a:solidFill>
                  <a:srgbClr val="000000"/>
                </a:solidFill>
              </a:rPr>
              <a:t>persist</a:t>
            </a:r>
            <a:r>
              <a:rPr lang="en-US" sz="1600" i="0" dirty="0">
                <a:solidFill>
                  <a:srgbClr val="000000"/>
                </a:solidFill>
              </a:rPr>
              <a:t> results whilst</a:t>
            </a:r>
          </a:p>
          <a:p>
            <a:pPr algn="ctr"/>
            <a:r>
              <a:rPr lang="en-US" sz="1600" dirty="0">
                <a:solidFill>
                  <a:srgbClr val="000000"/>
                </a:solidFill>
              </a:rPr>
              <a:t>processing rules </a:t>
            </a:r>
          </a:p>
          <a:p>
            <a:pPr algn="ctr"/>
            <a:r>
              <a:rPr lang="en-US" sz="1600" b="1" i="0" dirty="0">
                <a:solidFill>
                  <a:srgbClr val="000000"/>
                </a:solidFill>
              </a:rPr>
              <a:t>without SQL coding</a:t>
            </a:r>
            <a:r>
              <a:rPr lang="en-US" sz="1600" i="0" dirty="0">
                <a:solidFill>
                  <a:srgbClr val="000000"/>
                </a:solidFill>
              </a:rPr>
              <a:t>!</a:t>
            </a:r>
            <a:endParaRPr lang="en-GB" sz="1600" i="0" dirty="0" err="1">
              <a:solidFill>
                <a:srgbClr val="000000"/>
              </a:solidFill>
            </a:endParaRPr>
          </a:p>
        </p:txBody>
      </p:sp>
    </p:spTree>
    <p:extLst>
      <p:ext uri="{BB962C8B-B14F-4D97-AF65-F5344CB8AC3E}">
        <p14:creationId xmlns:p14="http://schemas.microsoft.com/office/powerpoint/2010/main" val="1117803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Corticon is Integral to OERA and “Modernization”</a:t>
            </a:r>
          </a:p>
        </p:txBody>
      </p:sp>
      <p:sp>
        <p:nvSpPr>
          <p:cNvPr id="3" name="Rounded Rectangle 2"/>
          <p:cNvSpPr/>
          <p:nvPr/>
        </p:nvSpPr>
        <p:spPr bwMode="auto">
          <a:xfrm>
            <a:off x="3650692" y="2054724"/>
            <a:ext cx="7186336" cy="3726582"/>
          </a:xfrm>
          <a:prstGeom prst="roundRect">
            <a:avLst>
              <a:gd name="adj" fmla="val 494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a:solidFill>
                <a:schemeClr val="tx1"/>
              </a:solidFill>
              <a:latin typeface="Arial" charset="0"/>
            </a:endParaRPr>
          </a:p>
        </p:txBody>
      </p:sp>
      <p:sp>
        <p:nvSpPr>
          <p:cNvPr id="4" name="Rounded Rectangle 3"/>
          <p:cNvSpPr/>
          <p:nvPr/>
        </p:nvSpPr>
        <p:spPr bwMode="auto">
          <a:xfrm>
            <a:off x="3858299" y="2174526"/>
            <a:ext cx="204383" cy="47952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5" name="Rounded Rectangle 4"/>
          <p:cNvSpPr/>
          <p:nvPr/>
        </p:nvSpPr>
        <p:spPr bwMode="auto">
          <a:xfrm>
            <a:off x="3858299" y="3053180"/>
            <a:ext cx="204383" cy="479524"/>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6" name="Rounded Rectangle 5"/>
          <p:cNvSpPr/>
          <p:nvPr/>
        </p:nvSpPr>
        <p:spPr bwMode="auto">
          <a:xfrm>
            <a:off x="3858299" y="3979762"/>
            <a:ext cx="204383" cy="479524"/>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7" name="Rounded Rectangle 6"/>
          <p:cNvSpPr/>
          <p:nvPr/>
        </p:nvSpPr>
        <p:spPr bwMode="auto">
          <a:xfrm>
            <a:off x="3858299" y="4894362"/>
            <a:ext cx="204383" cy="479524"/>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8" name="Rounded Rectangle 7"/>
          <p:cNvSpPr/>
          <p:nvPr/>
        </p:nvSpPr>
        <p:spPr>
          <a:xfrm>
            <a:off x="3988669" y="5144517"/>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a:t>RDBMS</a:t>
            </a:r>
          </a:p>
        </p:txBody>
      </p:sp>
      <p:sp>
        <p:nvSpPr>
          <p:cNvPr id="9" name="Rounded Rectangle 8"/>
          <p:cNvSpPr/>
          <p:nvPr/>
        </p:nvSpPr>
        <p:spPr>
          <a:xfrm>
            <a:off x="6218851" y="5144517"/>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a:t>Replication</a:t>
            </a:r>
          </a:p>
        </p:txBody>
      </p:sp>
      <p:sp>
        <p:nvSpPr>
          <p:cNvPr id="10" name="Rounded Rectangle 9"/>
          <p:cNvSpPr/>
          <p:nvPr/>
        </p:nvSpPr>
        <p:spPr>
          <a:xfrm>
            <a:off x="8443586" y="5144517"/>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a:t>DataServers</a:t>
            </a:r>
          </a:p>
        </p:txBody>
      </p:sp>
      <p:sp>
        <p:nvSpPr>
          <p:cNvPr id="11" name="TextBox 10"/>
          <p:cNvSpPr txBox="1"/>
          <p:nvPr/>
        </p:nvSpPr>
        <p:spPr>
          <a:xfrm>
            <a:off x="3878582" y="4858474"/>
            <a:ext cx="6740316" cy="307777"/>
          </a:xfrm>
          <a:prstGeom prst="rect">
            <a:avLst/>
          </a:prstGeom>
          <a:noFill/>
        </p:spPr>
        <p:txBody>
          <a:bodyPr wrap="square" rtlCol="0">
            <a:spAutoFit/>
          </a:bodyPr>
          <a:lstStyle/>
          <a:p>
            <a:r>
              <a:rPr lang="en-US" sz="1400" b="1" i="0" dirty="0">
                <a:solidFill>
                  <a:srgbClr val="000000"/>
                </a:solidFill>
              </a:rPr>
              <a:t>Data</a:t>
            </a:r>
          </a:p>
        </p:txBody>
      </p:sp>
      <p:sp>
        <p:nvSpPr>
          <p:cNvPr id="12" name="Rounded Rectangle 11"/>
          <p:cNvSpPr/>
          <p:nvPr/>
        </p:nvSpPr>
        <p:spPr>
          <a:xfrm>
            <a:off x="3988669" y="4221381"/>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a:t>Adv. Business Language</a:t>
            </a:r>
          </a:p>
        </p:txBody>
      </p:sp>
      <p:sp>
        <p:nvSpPr>
          <p:cNvPr id="13" name="Rounded Rectangle 12"/>
          <p:cNvSpPr/>
          <p:nvPr/>
        </p:nvSpPr>
        <p:spPr>
          <a:xfrm>
            <a:off x="6218851" y="4221381"/>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a:t>Integration</a:t>
            </a:r>
          </a:p>
        </p:txBody>
      </p:sp>
      <p:sp>
        <p:nvSpPr>
          <p:cNvPr id="14" name="Rounded Rectangle 13"/>
          <p:cNvSpPr/>
          <p:nvPr/>
        </p:nvSpPr>
        <p:spPr>
          <a:xfrm>
            <a:off x="8443586" y="4221381"/>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a:t>Application Server</a:t>
            </a:r>
          </a:p>
        </p:txBody>
      </p:sp>
      <p:sp>
        <p:nvSpPr>
          <p:cNvPr id="15" name="TextBox 14"/>
          <p:cNvSpPr txBox="1"/>
          <p:nvPr/>
        </p:nvSpPr>
        <p:spPr>
          <a:xfrm>
            <a:off x="3870599" y="3923356"/>
            <a:ext cx="6737976" cy="307777"/>
          </a:xfrm>
          <a:prstGeom prst="rect">
            <a:avLst/>
          </a:prstGeom>
          <a:noFill/>
        </p:spPr>
        <p:txBody>
          <a:bodyPr wrap="square" rtlCol="0">
            <a:spAutoFit/>
          </a:bodyPr>
          <a:lstStyle/>
          <a:p>
            <a:r>
              <a:rPr lang="en-US" sz="1400" b="1" i="0" dirty="0">
                <a:solidFill>
                  <a:srgbClr val="000000"/>
                </a:solidFill>
              </a:rPr>
              <a:t>Application</a:t>
            </a:r>
          </a:p>
        </p:txBody>
      </p:sp>
      <p:sp>
        <p:nvSpPr>
          <p:cNvPr id="16" name="Rounded Rectangle 15"/>
          <p:cNvSpPr/>
          <p:nvPr/>
        </p:nvSpPr>
        <p:spPr>
          <a:xfrm>
            <a:off x="4441704" y="3286262"/>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300" i="0" dirty="0"/>
              <a:t>Business Processes</a:t>
            </a:r>
          </a:p>
        </p:txBody>
      </p:sp>
      <p:sp>
        <p:nvSpPr>
          <p:cNvPr id="17" name="Rounded Rectangle 16"/>
          <p:cNvSpPr/>
          <p:nvPr/>
        </p:nvSpPr>
        <p:spPr>
          <a:xfrm>
            <a:off x="7600359" y="3286262"/>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300" i="0" dirty="0"/>
              <a:t>Business Rules</a:t>
            </a:r>
          </a:p>
        </p:txBody>
      </p:sp>
      <p:sp>
        <p:nvSpPr>
          <p:cNvPr id="18" name="TextBox 17"/>
          <p:cNvSpPr txBox="1"/>
          <p:nvPr/>
        </p:nvSpPr>
        <p:spPr>
          <a:xfrm>
            <a:off x="3870599" y="3005821"/>
            <a:ext cx="6737976" cy="307777"/>
          </a:xfrm>
          <a:prstGeom prst="rect">
            <a:avLst/>
          </a:prstGeom>
          <a:noFill/>
        </p:spPr>
        <p:txBody>
          <a:bodyPr wrap="square" rtlCol="0">
            <a:spAutoFit/>
          </a:bodyPr>
          <a:lstStyle/>
          <a:p>
            <a:r>
              <a:rPr lang="en-US" sz="1400" b="1" i="0" dirty="0">
                <a:solidFill>
                  <a:srgbClr val="000000"/>
                </a:solidFill>
              </a:rPr>
              <a:t>Process and Policy</a:t>
            </a:r>
          </a:p>
        </p:txBody>
      </p:sp>
      <p:sp>
        <p:nvSpPr>
          <p:cNvPr id="19" name="Rounded Rectangle 18"/>
          <p:cNvSpPr/>
          <p:nvPr/>
        </p:nvSpPr>
        <p:spPr>
          <a:xfrm>
            <a:off x="3988671" y="2405956"/>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a:t>Mobile</a:t>
            </a:r>
          </a:p>
        </p:txBody>
      </p:sp>
      <p:sp>
        <p:nvSpPr>
          <p:cNvPr id="20" name="Rounded Rectangle 19"/>
          <p:cNvSpPr/>
          <p:nvPr/>
        </p:nvSpPr>
        <p:spPr>
          <a:xfrm>
            <a:off x="6218851" y="2405956"/>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a:t>Desktop</a:t>
            </a:r>
          </a:p>
        </p:txBody>
      </p:sp>
      <p:sp>
        <p:nvSpPr>
          <p:cNvPr id="21" name="Rounded Rectangle 20"/>
          <p:cNvSpPr/>
          <p:nvPr/>
        </p:nvSpPr>
        <p:spPr>
          <a:xfrm>
            <a:off x="8443586" y="2405956"/>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300" i="0" dirty="0"/>
              <a:t>Web</a:t>
            </a:r>
          </a:p>
        </p:txBody>
      </p:sp>
      <p:sp>
        <p:nvSpPr>
          <p:cNvPr id="22" name="TextBox 21"/>
          <p:cNvSpPr txBox="1"/>
          <p:nvPr/>
        </p:nvSpPr>
        <p:spPr>
          <a:xfrm>
            <a:off x="3846120" y="2119913"/>
            <a:ext cx="6762454" cy="307777"/>
          </a:xfrm>
          <a:prstGeom prst="rect">
            <a:avLst/>
          </a:prstGeom>
          <a:noFill/>
        </p:spPr>
        <p:txBody>
          <a:bodyPr wrap="square" rtlCol="0">
            <a:spAutoFit/>
          </a:bodyPr>
          <a:lstStyle/>
          <a:p>
            <a:r>
              <a:rPr lang="en-US" sz="1400" b="1" i="0" dirty="0"/>
              <a:t>User Interface</a:t>
            </a:r>
          </a:p>
        </p:txBody>
      </p:sp>
      <p:sp>
        <p:nvSpPr>
          <p:cNvPr id="23" name="TextBox 22"/>
          <p:cNvSpPr txBox="1"/>
          <p:nvPr/>
        </p:nvSpPr>
        <p:spPr>
          <a:xfrm>
            <a:off x="1416262" y="1028993"/>
            <a:ext cx="9446339" cy="338554"/>
          </a:xfrm>
          <a:prstGeom prst="rect">
            <a:avLst/>
          </a:prstGeom>
          <a:noFill/>
        </p:spPr>
        <p:txBody>
          <a:bodyPr wrap="square" rtlCol="0">
            <a:spAutoFit/>
          </a:bodyPr>
          <a:lstStyle/>
          <a:p>
            <a:r>
              <a:rPr lang="en-US" sz="1600" b="1" i="0" spc="200" dirty="0">
                <a:solidFill>
                  <a:schemeClr val="tx2"/>
                </a:solidFill>
                <a:latin typeface=""/>
              </a:rPr>
              <a:t>ANY PLATFORM, ANY DEVICE, ANY CLOUD</a:t>
            </a:r>
            <a:endParaRPr lang="en-US" sz="1600" b="1" i="0" spc="200" dirty="0">
              <a:solidFill>
                <a:schemeClr val="tx2"/>
              </a:solidFill>
            </a:endParaRPr>
          </a:p>
        </p:txBody>
      </p:sp>
      <p:sp>
        <p:nvSpPr>
          <p:cNvPr id="24" name="Right Arrow 23"/>
          <p:cNvSpPr/>
          <p:nvPr/>
        </p:nvSpPr>
        <p:spPr bwMode="auto">
          <a:xfrm rot="16200000">
            <a:off x="7159470" y="5451636"/>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25" name="Right Arrow 24"/>
          <p:cNvSpPr/>
          <p:nvPr/>
        </p:nvSpPr>
        <p:spPr bwMode="auto">
          <a:xfrm rot="16200000" flipH="1">
            <a:off x="7155611" y="1458622"/>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26" name="Rounded Rectangle 25"/>
          <p:cNvSpPr/>
          <p:nvPr/>
        </p:nvSpPr>
        <p:spPr>
          <a:xfrm rot="16200000">
            <a:off x="7114384" y="2600205"/>
            <a:ext cx="338800" cy="7202305"/>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a:t>Management</a:t>
            </a:r>
          </a:p>
        </p:txBody>
      </p:sp>
      <p:sp>
        <p:nvSpPr>
          <p:cNvPr id="27" name="Rounded Rectangle 26"/>
          <p:cNvSpPr/>
          <p:nvPr/>
        </p:nvSpPr>
        <p:spPr>
          <a:xfrm rot="16200000">
            <a:off x="7109721" y="-2018604"/>
            <a:ext cx="348131" cy="7234248"/>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a:t>Open Client Access</a:t>
            </a:r>
          </a:p>
        </p:txBody>
      </p:sp>
      <p:grpSp>
        <p:nvGrpSpPr>
          <p:cNvPr id="28" name="Group 44"/>
          <p:cNvGrpSpPr/>
          <p:nvPr/>
        </p:nvGrpSpPr>
        <p:grpSpPr>
          <a:xfrm>
            <a:off x="2845048" y="1988464"/>
            <a:ext cx="803459" cy="3774221"/>
            <a:chOff x="1121763" y="1937996"/>
            <a:chExt cx="602751" cy="3774221"/>
          </a:xfrm>
        </p:grpSpPr>
        <p:sp>
          <p:nvSpPr>
            <p:cNvPr id="29" name="Right Arrow 28"/>
            <p:cNvSpPr/>
            <p:nvPr/>
          </p:nvSpPr>
          <p:spPr bwMode="auto">
            <a:xfrm>
              <a:off x="1475881" y="3513583"/>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30" name="Rounded Rectangle 29"/>
            <p:cNvSpPr/>
            <p:nvPr/>
          </p:nvSpPr>
          <p:spPr>
            <a:xfrm rot="10800000">
              <a:off x="112176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a:t>Security</a:t>
              </a:r>
            </a:p>
          </p:txBody>
        </p:sp>
      </p:grpSp>
      <p:grpSp>
        <p:nvGrpSpPr>
          <p:cNvPr id="31" name="Group 45"/>
          <p:cNvGrpSpPr/>
          <p:nvPr/>
        </p:nvGrpSpPr>
        <p:grpSpPr>
          <a:xfrm>
            <a:off x="10831122" y="1988464"/>
            <a:ext cx="813036" cy="3774221"/>
            <a:chOff x="7235968" y="1937996"/>
            <a:chExt cx="609936" cy="3774221"/>
          </a:xfrm>
        </p:grpSpPr>
        <p:sp>
          <p:nvSpPr>
            <p:cNvPr id="32" name="Right Arrow 31"/>
            <p:cNvSpPr/>
            <p:nvPr/>
          </p:nvSpPr>
          <p:spPr bwMode="auto">
            <a:xfrm flipH="1">
              <a:off x="7235968" y="3513583"/>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33" name="Rounded Rectangle 32"/>
            <p:cNvSpPr/>
            <p:nvPr/>
          </p:nvSpPr>
          <p:spPr>
            <a:xfrm>
              <a:off x="749777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a:t>Service Interfaces</a:t>
              </a:r>
            </a:p>
          </p:txBody>
        </p:sp>
      </p:grpSp>
      <p:grpSp>
        <p:nvGrpSpPr>
          <p:cNvPr id="34" name="Group 65"/>
          <p:cNvGrpSpPr/>
          <p:nvPr/>
        </p:nvGrpSpPr>
        <p:grpSpPr>
          <a:xfrm>
            <a:off x="239049" y="2703171"/>
            <a:ext cx="2333026" cy="2162164"/>
            <a:chOff x="204948" y="2626971"/>
            <a:chExt cx="1750225" cy="2162164"/>
          </a:xfrm>
        </p:grpSpPr>
        <p:sp>
          <p:nvSpPr>
            <p:cNvPr id="35" name="Rounded Rectangle 34"/>
            <p:cNvSpPr/>
            <p:nvPr/>
          </p:nvSpPr>
          <p:spPr bwMode="auto">
            <a:xfrm>
              <a:off x="208952" y="2626971"/>
              <a:ext cx="1737360" cy="510778"/>
            </a:xfrm>
            <a:prstGeom prst="roundRect">
              <a:avLst/>
            </a:prstGeom>
            <a:gradFill flip="none" rotWithShape="1">
              <a:gsLst>
                <a:gs pos="0">
                  <a:srgbClr val="A21636">
                    <a:tint val="66000"/>
                    <a:satMod val="160000"/>
                  </a:srgbClr>
                </a:gs>
                <a:gs pos="50000">
                  <a:srgbClr val="A21636">
                    <a:tint val="44500"/>
                    <a:satMod val="160000"/>
                  </a:srgbClr>
                </a:gs>
                <a:gs pos="100000">
                  <a:srgbClr val="A21636">
                    <a:tint val="23500"/>
                    <a:satMod val="160000"/>
                  </a:srgbClr>
                </a:gs>
              </a:gsLst>
              <a:lin ang="16200000" scaled="1"/>
              <a:tileRect/>
            </a:gradFill>
            <a:ln>
              <a:solidFill>
                <a:srgbClr val="A21636"/>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endParaRPr lang="en-US" dirty="0">
                <a:solidFill>
                  <a:schemeClr val="tx1"/>
                </a:solidFill>
                <a:latin typeface="Arial" charset="0"/>
              </a:endParaRPr>
            </a:p>
          </p:txBody>
        </p:sp>
        <p:sp>
          <p:nvSpPr>
            <p:cNvPr id="36" name="Rounded Rectangle 35"/>
            <p:cNvSpPr/>
            <p:nvPr/>
          </p:nvSpPr>
          <p:spPr>
            <a:xfrm>
              <a:off x="312824" y="2945471"/>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a:t>Developer Studio</a:t>
              </a:r>
            </a:p>
          </p:txBody>
        </p:sp>
        <p:sp>
          <p:nvSpPr>
            <p:cNvPr id="37" name="TextBox 36"/>
            <p:cNvSpPr txBox="1"/>
            <p:nvPr/>
          </p:nvSpPr>
          <p:spPr>
            <a:xfrm>
              <a:off x="204948" y="2648846"/>
              <a:ext cx="1750225" cy="307777"/>
            </a:xfrm>
            <a:prstGeom prst="rect">
              <a:avLst/>
            </a:prstGeom>
            <a:noFill/>
          </p:spPr>
          <p:txBody>
            <a:bodyPr wrap="square" rtlCol="0">
              <a:spAutoFit/>
            </a:bodyPr>
            <a:lstStyle/>
            <a:p>
              <a:r>
                <a:rPr lang="en-US" sz="1400" b="1" i="0" dirty="0">
                  <a:solidFill>
                    <a:srgbClr val="000000"/>
                  </a:solidFill>
                </a:rPr>
                <a:t>Tools</a:t>
              </a:r>
            </a:p>
          </p:txBody>
        </p:sp>
        <p:sp>
          <p:nvSpPr>
            <p:cNvPr id="38" name="Rounded Rectangle 37"/>
            <p:cNvSpPr/>
            <p:nvPr/>
          </p:nvSpPr>
          <p:spPr>
            <a:xfrm>
              <a:off x="312824" y="3987995"/>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a:t>Community Frameworks</a:t>
              </a:r>
            </a:p>
          </p:txBody>
        </p:sp>
      </p:grpSp>
      <p:sp>
        <p:nvSpPr>
          <p:cNvPr id="39" name="Oval 38"/>
          <p:cNvSpPr/>
          <p:nvPr/>
        </p:nvSpPr>
        <p:spPr bwMode="auto">
          <a:xfrm>
            <a:off x="7355211" y="3031792"/>
            <a:ext cx="2899330" cy="98573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endParaRPr lang="en-US" dirty="0"/>
          </a:p>
        </p:txBody>
      </p:sp>
    </p:spTree>
    <p:extLst>
      <p:ext uri="{BB962C8B-B14F-4D97-AF65-F5344CB8AC3E}">
        <p14:creationId xmlns:p14="http://schemas.microsoft.com/office/powerpoint/2010/main" val="1238260572"/>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DVSECTIONID" val="T5lUiCVEWXT2KnDjvAcrHB"/>
</p:tagLst>
</file>

<file path=ppt/tags/tag3.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4.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5.xml><?xml version="1.0" encoding="utf-8"?>
<p:tagLst xmlns:a="http://schemas.openxmlformats.org/drawingml/2006/main" xmlns:r="http://schemas.openxmlformats.org/officeDocument/2006/relationships" xmlns:p="http://schemas.openxmlformats.org/presentationml/2006/main">
  <p:tag name="DVSHAPEID" val="fXiAmNX9TXLFeoiCO3Nr9P"/>
</p:tagLst>
</file>

<file path=ppt/tags/tag6.xml><?xml version="1.0" encoding="utf-8"?>
<p:tagLst xmlns:a="http://schemas.openxmlformats.org/drawingml/2006/main" xmlns:r="http://schemas.openxmlformats.org/officeDocument/2006/relationships" xmlns:p="http://schemas.openxmlformats.org/presentationml/2006/main">
  <p:tag name="DVSHAPEID" val="L8XlEx5koPyqzrkXm46vSz"/>
</p:tagLst>
</file>

<file path=ppt/tags/tag7.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8.xml><?xml version="1.0" encoding="utf-8"?>
<p:tagLst xmlns:a="http://schemas.openxmlformats.org/drawingml/2006/main" xmlns:r="http://schemas.openxmlformats.org/officeDocument/2006/relationships" xmlns:p="http://schemas.openxmlformats.org/presentationml/2006/main">
  <p:tag name="DVSHAPEID" val="t0AQw81ZvTGPGGC7xmNDcD"/>
</p:tagLst>
</file>

<file path=ppt/tags/tag9.xml><?xml version="1.0" encoding="utf-8"?>
<p:tagLst xmlns:a="http://schemas.openxmlformats.org/drawingml/2006/main" xmlns:r="http://schemas.openxmlformats.org/officeDocument/2006/relationships" xmlns:p="http://schemas.openxmlformats.org/presentationml/2006/main">
  <p:tag name="DVSHAPEID" val="bXLra6mFDomqGeAtOMFrO6"/>
</p:tagLst>
</file>

<file path=ppt/tags/tag10.xml><?xml version="1.0" encoding="utf-8"?>
<p:tagLst xmlns:a="http://schemas.openxmlformats.org/drawingml/2006/main" xmlns:r="http://schemas.openxmlformats.org/officeDocument/2006/relationships" xmlns:p="http://schemas.openxmlformats.org/presentationml/2006/main">
  <p:tag name="DVSHAPEID" val="Wcm9FBRE3htPPC45YUCQgh"/>
</p:tagLst>
</file>

<file path=ppt/tags/tag11.xml><?xml version="1.0" encoding="utf-8"?>
<p:tagLst xmlns:a="http://schemas.openxmlformats.org/drawingml/2006/main" xmlns:r="http://schemas.openxmlformats.org/officeDocument/2006/relationships" xmlns:p="http://schemas.openxmlformats.org/presentationml/2006/main">
  <p:tag name="DVSHAPEID" val="tf0nx4y0YLP41z40rLNYl4"/>
</p:tagLst>
</file>

<file path=ppt/tags/tag12.xml><?xml version="1.0" encoding="utf-8"?>
<p:tagLst xmlns:a="http://schemas.openxmlformats.org/drawingml/2006/main" xmlns:r="http://schemas.openxmlformats.org/officeDocument/2006/relationships" xmlns:p="http://schemas.openxmlformats.org/presentationml/2006/main">
  <p:tag name="DVSHAPEID" val="XQpXpJOKOYQEJ69i4M62jI"/>
</p:tagLst>
</file>

<file path=ppt/tags/tag13.xml><?xml version="1.0" encoding="utf-8"?>
<p:tagLst xmlns:a="http://schemas.openxmlformats.org/drawingml/2006/main" xmlns:r="http://schemas.openxmlformats.org/officeDocument/2006/relationships" xmlns:p="http://schemas.openxmlformats.org/presentationml/2006/main">
  <p:tag name="DVSHAPEID" val="ZKBu0XtR2hWoi9XzFOcdWR"/>
</p:tagLst>
</file>

<file path=ppt/tags/tag14.xml><?xml version="1.0" encoding="utf-8"?>
<p:tagLst xmlns:a="http://schemas.openxmlformats.org/drawingml/2006/main" xmlns:r="http://schemas.openxmlformats.org/officeDocument/2006/relationships" xmlns:p="http://schemas.openxmlformats.org/presentationml/2006/main">
  <p:tag name="DVSHAPEID" val="dmQXR9H1SiLfQElUJQhXWz"/>
</p:tagLst>
</file>

<file path=ppt/tags/tag15.xml><?xml version="1.0" encoding="utf-8"?>
<p:tagLst xmlns:a="http://schemas.openxmlformats.org/drawingml/2006/main" xmlns:r="http://schemas.openxmlformats.org/officeDocument/2006/relationships" xmlns:p="http://schemas.openxmlformats.org/presentationml/2006/main">
  <p:tag name="DVSHAPEID" val="IkOZku7iP5L8weE25k90oD"/>
</p:tagLst>
</file>

<file path=ppt/tags/tag16.xml><?xml version="1.0" encoding="utf-8"?>
<p:tagLst xmlns:a="http://schemas.openxmlformats.org/drawingml/2006/main" xmlns:r="http://schemas.openxmlformats.org/officeDocument/2006/relationships" xmlns:p="http://schemas.openxmlformats.org/presentationml/2006/main">
  <p:tag name="DVSECTIONID" val="dkm8d6Cl5LBCZ16kADaUEM"/>
</p:tagLst>
</file>

<file path=ppt/tags/tag17.xml><?xml version="1.0" encoding="utf-8"?>
<p:tagLst xmlns:a="http://schemas.openxmlformats.org/drawingml/2006/main" xmlns:r="http://schemas.openxmlformats.org/officeDocument/2006/relationships" xmlns:p="http://schemas.openxmlformats.org/presentationml/2006/main">
  <p:tag name="DVSHAPEID" val="8tyfC270JMTkFMhCnb29WE"/>
</p:tagLst>
</file>

<file path=ppt/tags/tag18.xml><?xml version="1.0" encoding="utf-8"?>
<p:tagLst xmlns:a="http://schemas.openxmlformats.org/drawingml/2006/main" xmlns:r="http://schemas.openxmlformats.org/officeDocument/2006/relationships" xmlns:p="http://schemas.openxmlformats.org/presentationml/2006/main">
  <p:tag name="DVSHAPEID" val="bL911Y5ntk2rbTzXuze51O"/>
</p:tagLst>
</file>

<file path=ppt/tags/tag19.xml><?xml version="1.0" encoding="utf-8"?>
<p:tagLst xmlns:a="http://schemas.openxmlformats.org/drawingml/2006/main" xmlns:r="http://schemas.openxmlformats.org/officeDocument/2006/relationships" xmlns:p="http://schemas.openxmlformats.org/presentationml/2006/main">
  <p:tag name="DVSECTIONID" val="T5lUiCVEWXT2KnDjvAcrHB"/>
</p:tagLst>
</file>

<file path=ppt/tags/tag20.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21.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22.xml><?xml version="1.0" encoding="utf-8"?>
<p:tagLst xmlns:a="http://schemas.openxmlformats.org/drawingml/2006/main" xmlns:r="http://schemas.openxmlformats.org/officeDocument/2006/relationships" xmlns:p="http://schemas.openxmlformats.org/presentationml/2006/main">
  <p:tag name="DVSHAPEID" val="fXiAmNX9TXLFeoiCO3Nr9P"/>
</p:tagLst>
</file>

<file path=ppt/tags/tag23.xml><?xml version="1.0" encoding="utf-8"?>
<p:tagLst xmlns:a="http://schemas.openxmlformats.org/drawingml/2006/main" xmlns:r="http://schemas.openxmlformats.org/officeDocument/2006/relationships" xmlns:p="http://schemas.openxmlformats.org/presentationml/2006/main">
  <p:tag name="DVSHAPEID" val="L8XlEx5koPyqzrkXm46vSz"/>
</p:tagLst>
</file>

<file path=ppt/tags/tag24.xml><?xml version="1.0" encoding="utf-8"?>
<p:tagLst xmlns:a="http://schemas.openxmlformats.org/drawingml/2006/main" xmlns:r="http://schemas.openxmlformats.org/officeDocument/2006/relationships" xmlns:p="http://schemas.openxmlformats.org/presentationml/2006/main">
  <p:tag name="DVSHAPEID" val="7NPRhRHJkDWbzNuZo54Ffi"/>
</p:tagLst>
</file>

<file path=ppt/tags/tag25.xml><?xml version="1.0" encoding="utf-8"?>
<p:tagLst xmlns:a="http://schemas.openxmlformats.org/drawingml/2006/main" xmlns:r="http://schemas.openxmlformats.org/officeDocument/2006/relationships" xmlns:p="http://schemas.openxmlformats.org/presentationml/2006/main">
  <p:tag name="DVSHAPEID" val="t0AQw81ZvTGPGGC7xmNDcD"/>
</p:tagLst>
</file>

<file path=ppt/tags/tag26.xml><?xml version="1.0" encoding="utf-8"?>
<p:tagLst xmlns:a="http://schemas.openxmlformats.org/drawingml/2006/main" xmlns:r="http://schemas.openxmlformats.org/officeDocument/2006/relationships" xmlns:p="http://schemas.openxmlformats.org/presentationml/2006/main">
  <p:tag name="DVSHAPEID" val="bXLra6mFDomqGeAtOMFrO6"/>
</p:tagLst>
</file>

<file path=ppt/tags/tag27.xml><?xml version="1.0" encoding="utf-8"?>
<p:tagLst xmlns:a="http://schemas.openxmlformats.org/drawingml/2006/main" xmlns:r="http://schemas.openxmlformats.org/officeDocument/2006/relationships" xmlns:p="http://schemas.openxmlformats.org/presentationml/2006/main">
  <p:tag name="DVSHAPEID" val="Wcm9FBRE3htPPC45YUCQgh"/>
</p:tagLst>
</file>

<file path=ppt/tags/tag28.xml><?xml version="1.0" encoding="utf-8"?>
<p:tagLst xmlns:a="http://schemas.openxmlformats.org/drawingml/2006/main" xmlns:r="http://schemas.openxmlformats.org/officeDocument/2006/relationships" xmlns:p="http://schemas.openxmlformats.org/presentationml/2006/main">
  <p:tag name="DVSHAPEID" val="tf0nx4y0YLP41z40rLNYl4"/>
</p:tagLst>
</file>

<file path=ppt/tags/tag29.xml><?xml version="1.0" encoding="utf-8"?>
<p:tagLst xmlns:a="http://schemas.openxmlformats.org/drawingml/2006/main" xmlns:r="http://schemas.openxmlformats.org/officeDocument/2006/relationships" xmlns:p="http://schemas.openxmlformats.org/presentationml/2006/main">
  <p:tag name="DVSHAPEID" val="XQpXpJOKOYQEJ69i4M62jI"/>
</p:tagLst>
</file>

<file path=ppt/tags/tag30.xml><?xml version="1.0" encoding="utf-8"?>
<p:tagLst xmlns:a="http://schemas.openxmlformats.org/drawingml/2006/main" xmlns:r="http://schemas.openxmlformats.org/officeDocument/2006/relationships" xmlns:p="http://schemas.openxmlformats.org/presentationml/2006/main">
  <p:tag name="DVSHAPEID" val="ZKBu0XtR2hWoi9XzFOcdWR"/>
</p:tagLst>
</file>

<file path=ppt/tags/tag31.xml><?xml version="1.0" encoding="utf-8"?>
<p:tagLst xmlns:a="http://schemas.openxmlformats.org/drawingml/2006/main" xmlns:r="http://schemas.openxmlformats.org/officeDocument/2006/relationships" xmlns:p="http://schemas.openxmlformats.org/presentationml/2006/main">
  <p:tag name="DVSHAPEID" val="dmQXR9H1SiLfQElUJQhXWz"/>
</p:tagLst>
</file>

<file path=ppt/tags/tag32.xml><?xml version="1.0" encoding="utf-8"?>
<p:tagLst xmlns:a="http://schemas.openxmlformats.org/drawingml/2006/main" xmlns:r="http://schemas.openxmlformats.org/officeDocument/2006/relationships" xmlns:p="http://schemas.openxmlformats.org/presentationml/2006/main">
  <p:tag name="DVSHAPEID" val="IkOZku7iP5L8weE25k90oD"/>
</p:tagLst>
</file>

<file path=ppt/tags/tag33.xml><?xml version="1.0" encoding="utf-8"?>
<p:tagLst xmlns:a="http://schemas.openxmlformats.org/drawingml/2006/main" xmlns:r="http://schemas.openxmlformats.org/officeDocument/2006/relationships" xmlns:p="http://schemas.openxmlformats.org/presentationml/2006/main">
  <p:tag name="DVSHAPEID" val="D2iidK5mWYVEEv9ROdTAtF"/>
</p:tagLst>
</file>

<file path=ppt/tags/tag34.xml><?xml version="1.0" encoding="utf-8"?>
<p:tagLst xmlns:a="http://schemas.openxmlformats.org/drawingml/2006/main" xmlns:r="http://schemas.openxmlformats.org/officeDocument/2006/relationships" xmlns:p="http://schemas.openxmlformats.org/presentationml/2006/main">
  <p:tag name="DVSHAPEID" val="tI77fGKWNVa5HLH1gmct9N"/>
</p:tagLst>
</file>

<file path=ppt/tags/tag35.xml><?xml version="1.0" encoding="utf-8"?>
<p:tagLst xmlns:a="http://schemas.openxmlformats.org/drawingml/2006/main" xmlns:r="http://schemas.openxmlformats.org/officeDocument/2006/relationships" xmlns:p="http://schemas.openxmlformats.org/presentationml/2006/main">
  <p:tag name="DVSHAPEID" val="cSz8TdvW7O9Xzza6vpBZa0"/>
</p:tagLst>
</file>

<file path=ppt/tags/tag36.xml><?xml version="1.0" encoding="utf-8"?>
<p:tagLst xmlns:a="http://schemas.openxmlformats.org/drawingml/2006/main" xmlns:r="http://schemas.openxmlformats.org/officeDocument/2006/relationships" xmlns:p="http://schemas.openxmlformats.org/presentationml/2006/main">
  <p:tag name="DVSHAPEID" val="tzOnaNWxn0wGvfx7NwrRNl"/>
</p:tagLst>
</file>

<file path=ppt/tags/tag37.xml><?xml version="1.0" encoding="utf-8"?>
<p:tagLst xmlns:a="http://schemas.openxmlformats.org/drawingml/2006/main" xmlns:r="http://schemas.openxmlformats.org/officeDocument/2006/relationships" xmlns:p="http://schemas.openxmlformats.org/presentationml/2006/main">
  <p:tag name="DVSHAPEID" val="VJc7QaRNRaCco0jw3I0Ar9"/>
</p:tagLst>
</file>

<file path=ppt/tags/tag38.xml><?xml version="1.0" encoding="utf-8"?>
<p:tagLst xmlns:a="http://schemas.openxmlformats.org/drawingml/2006/main" xmlns:r="http://schemas.openxmlformats.org/officeDocument/2006/relationships" xmlns:p="http://schemas.openxmlformats.org/presentationml/2006/main">
  <p:tag name="DVSHAPEID" val="rT3VynB5yjc8E5a3WMFz8m"/>
</p:tagLst>
</file>

<file path=ppt/tags/tag39.xml><?xml version="1.0" encoding="utf-8"?>
<p:tagLst xmlns:a="http://schemas.openxmlformats.org/drawingml/2006/main" xmlns:r="http://schemas.openxmlformats.org/officeDocument/2006/relationships" xmlns:p="http://schemas.openxmlformats.org/presentationml/2006/main">
  <p:tag name="DVSHAPEID" val="3jQxOgtIRdULij3VBubMBi"/>
</p:tagLst>
</file>

<file path=ppt/tags/tag40.xml><?xml version="1.0" encoding="utf-8"?>
<p:tagLst xmlns:a="http://schemas.openxmlformats.org/drawingml/2006/main" xmlns:r="http://schemas.openxmlformats.org/officeDocument/2006/relationships" xmlns:p="http://schemas.openxmlformats.org/presentationml/2006/main">
  <p:tag name="DVSHAPEID" val="Zglel0MdUR14PK41zlBPsY"/>
</p:tagLst>
</file>

<file path=ppt/tags/tag41.xml><?xml version="1.0" encoding="utf-8"?>
<p:tagLst xmlns:a="http://schemas.openxmlformats.org/drawingml/2006/main" xmlns:r="http://schemas.openxmlformats.org/officeDocument/2006/relationships" xmlns:p="http://schemas.openxmlformats.org/presentationml/2006/main">
  <p:tag name="DVSHAPEID" val="eTMRZ1bbomKKkAbzVtVDj2"/>
</p:tagLst>
</file>

<file path=ppt/tags/tag42.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43.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44.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45.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46.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47.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48.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49.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50.xml><?xml version="1.0" encoding="utf-8"?>
<p:tagLst xmlns:a="http://schemas.openxmlformats.org/drawingml/2006/main" xmlns:r="http://schemas.openxmlformats.org/officeDocument/2006/relationships" xmlns:p="http://schemas.openxmlformats.org/presentationml/2006/main">
  <p:tag name="DVSHAPEID" val="rAUxrFPxOS0hUtpmfTUkHW"/>
</p:tagLst>
</file>

<file path=ppt/tags/tag51.xml><?xml version="1.0" encoding="utf-8"?>
<p:tagLst xmlns:a="http://schemas.openxmlformats.org/drawingml/2006/main" xmlns:r="http://schemas.openxmlformats.org/officeDocument/2006/relationships" xmlns:p="http://schemas.openxmlformats.org/presentationml/2006/main">
  <p:tag name="DVSHAPEID" val="lFBJdYfbLpWaSxCMf2ui14"/>
</p:tagLst>
</file>

<file path=ppt/tags/tag52.xml><?xml version="1.0" encoding="utf-8"?>
<p:tagLst xmlns:a="http://schemas.openxmlformats.org/drawingml/2006/main" xmlns:r="http://schemas.openxmlformats.org/officeDocument/2006/relationships" xmlns:p="http://schemas.openxmlformats.org/presentationml/2006/main">
  <p:tag name="DVSHAPEID" val="kNmkrnlqR7bX2drfRJnsfC"/>
</p:tagLst>
</file>

<file path=ppt/tags/tag53.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54.xml><?xml version="1.0" encoding="utf-8"?>
<p:tagLst xmlns:a="http://schemas.openxmlformats.org/drawingml/2006/main" xmlns:r="http://schemas.openxmlformats.org/officeDocument/2006/relationships" xmlns:p="http://schemas.openxmlformats.org/presentationml/2006/main">
  <p:tag name="DVSHAPEID" val="DN3QNXZXGm8r1s6ikUFW8z"/>
</p:tagLst>
</file>

<file path=ppt/tags/tag55.xml><?xml version="1.0" encoding="utf-8"?>
<p:tagLst xmlns:a="http://schemas.openxmlformats.org/drawingml/2006/main" xmlns:r="http://schemas.openxmlformats.org/officeDocument/2006/relationships" xmlns:p="http://schemas.openxmlformats.org/presentationml/2006/main">
  <p:tag name="DVSHAPEID" val="NiVvOf6bVF5lRm4mFuaJCC"/>
</p:tagLst>
</file>

<file path=ppt/tags/tag56.xml><?xml version="1.0" encoding="utf-8"?>
<p:tagLst xmlns:a="http://schemas.openxmlformats.org/drawingml/2006/main" xmlns:r="http://schemas.openxmlformats.org/officeDocument/2006/relationships" xmlns:p="http://schemas.openxmlformats.org/presentationml/2006/main">
  <p:tag name="DVSHAPEID" val="ClHvbsXpoQNEieu2yKkNtB"/>
</p:tagLst>
</file>

<file path=ppt/tags/tag57.xml><?xml version="1.0" encoding="utf-8"?>
<p:tagLst xmlns:a="http://schemas.openxmlformats.org/drawingml/2006/main" xmlns:r="http://schemas.openxmlformats.org/officeDocument/2006/relationships" xmlns:p="http://schemas.openxmlformats.org/presentationml/2006/main">
  <p:tag name="DVSHAPEID" val="rAUxrFPxOS0hUtpmfTUkHW"/>
</p:tagLst>
</file>

<file path=ppt/tags/tag58.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59.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60.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61.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62.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63.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64.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65.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66.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67.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68.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69.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70.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71.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72.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73.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V5TQT6NVCWRS-1348-956</_dlc_DocId>
    <_dlc_DocIdUrl xmlns="7c69e624-827f-471b-adea-ac070ddc6867">
      <Url>https://myprogress.progress.com/departments/marketing/_layouts/DocIdRedir.aspx?ID=V5TQT6NVCWRS-1348-956</Url>
      <Description>V5TQT6NVCWRS-1348-956</Description>
    </_dlc_DocIdUrl>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3.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DA4C4B2-98B1-44DF-A244-E8FB7A2D1956}">
  <ds:schemaRefs>
    <ds:schemaRef ds:uri="http://purl.org/dc/elements/1.1/"/>
    <ds:schemaRef ds:uri="http://schemas.microsoft.com/office/2006/metadata/properties"/>
    <ds:schemaRef ds:uri="efb4a6a7-40f5-4c55-b7cd-bfe5555b5884"/>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7c69e624-827f-471b-adea-ac070ddc686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4710</TotalTime>
  <Words>1798</Words>
  <Application>Microsoft Office PowerPoint</Application>
  <PresentationFormat>Widescreen</PresentationFormat>
  <Paragraphs>358</Paragraphs>
  <Slides>33</Slides>
  <Notes>9</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MS PGothic</vt:lpstr>
      <vt:lpstr>Arial</vt:lpstr>
      <vt:lpstr>Calibri</vt:lpstr>
      <vt:lpstr>Courier New</vt:lpstr>
      <vt:lpstr>Osaka</vt:lpstr>
      <vt:lpstr>Wingdings</vt:lpstr>
      <vt:lpstr>PROGRESS_16x9_PPT_Template</vt:lpstr>
      <vt:lpstr>Accessible Business Rules</vt:lpstr>
      <vt:lpstr>Agenda</vt:lpstr>
      <vt:lpstr>Business Rules are application logic that pertain to the business domain</vt:lpstr>
      <vt:lpstr>Business Rules in OpenEdge Applications</vt:lpstr>
      <vt:lpstr>Busines Rules Management Systems (BRMS) separate business rules from core application code</vt:lpstr>
      <vt:lpstr>Corticon enables you to make the Right Decision at the Right Time with Business Agility</vt:lpstr>
      <vt:lpstr>The Solution: Progress Corticon BRMS</vt:lpstr>
      <vt:lpstr>Choosing Between ABL and Corticon </vt:lpstr>
      <vt:lpstr>Volatility in OpenEdge Applications</vt:lpstr>
      <vt:lpstr>Typical Corticon Use Cases</vt:lpstr>
      <vt:lpstr>Agenda</vt:lpstr>
      <vt:lpstr>Why Corticon?</vt:lpstr>
      <vt:lpstr>Why Corticon#1: Model-Driven Rules Development</vt:lpstr>
      <vt:lpstr>Why Corticon #2: Guaranteed Rule Integrity</vt:lpstr>
      <vt:lpstr>Model-Driven Rules Development</vt:lpstr>
      <vt:lpstr>Why Corticon #3: Easy and Productive OpenEdge Integration</vt:lpstr>
      <vt:lpstr>PowerPoint Presentation</vt:lpstr>
      <vt:lpstr>Corticon Terminology and Rule Modeling Workflow</vt:lpstr>
      <vt:lpstr>Agenda</vt:lpstr>
      <vt:lpstr>Agenda</vt:lpstr>
      <vt:lpstr>Ways Corticon can be used in an ISV application</vt:lpstr>
      <vt:lpstr>Ways Corticon can be used in an ISV application</vt:lpstr>
      <vt:lpstr>PowerPoint Presentation</vt:lpstr>
      <vt:lpstr>Agenda</vt:lpstr>
      <vt:lpstr>Agenda</vt:lpstr>
      <vt:lpstr>Deployment options for ‘multi-tenant’ Customization Rules</vt:lpstr>
      <vt:lpstr>PowerPoint Presentation</vt:lpstr>
      <vt:lpstr>PowerPoint Presentation</vt:lpstr>
      <vt:lpstr>OpenEdge Integration #1a: Design-time Meta-data</vt:lpstr>
      <vt:lpstr>OpenEdge Integration #1b: Design-time Meta-data</vt:lpstr>
      <vt:lpstr>OpenEdge Integration #2: Native ABL API</vt:lpstr>
      <vt:lpstr>OpenEdge Integration #3: Run-time Code-free Database Integration </vt:lpstr>
      <vt:lpstr>4. Corticon is Integral to OERA and “Modernization”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Martin Tsekov</dc:creator>
  <cp:keywords/>
  <dc:description/>
  <cp:lastModifiedBy>David Atkins</cp:lastModifiedBy>
  <cp:revision>48</cp:revision>
  <cp:lastPrinted>2013-09-18T03:48:20Z</cp:lastPrinted>
  <dcterms:created xsi:type="dcterms:W3CDTF">2016-05-13T13:52:00Z</dcterms:created>
  <dcterms:modified xsi:type="dcterms:W3CDTF">2017-06-05T21:20:20Z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8f308494-2ca7-4968-acf2-a8e53c479d10</vt:lpwstr>
  </property>
  <property fmtid="{D5CDD505-2E9C-101B-9397-08002B2CF9AE}" pid="22" name="Visibility">
    <vt:lpwstr>758;#Internal|52c39dec-86ec-4d25-bb10-18d2912cd0c4</vt:lpwstr>
  </property>
</Properties>
</file>