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24" r:id="rId2"/>
  </p:sldMasterIdLst>
  <p:notesMasterIdLst>
    <p:notesMasterId r:id="rId37"/>
  </p:notesMasterIdLst>
  <p:sldIdLst>
    <p:sldId id="256" r:id="rId3"/>
    <p:sldId id="274" r:id="rId4"/>
    <p:sldId id="257" r:id="rId5"/>
    <p:sldId id="258" r:id="rId6"/>
    <p:sldId id="259" r:id="rId7"/>
    <p:sldId id="260" r:id="rId8"/>
    <p:sldId id="291" r:id="rId9"/>
    <p:sldId id="269" r:id="rId10"/>
    <p:sldId id="261" r:id="rId11"/>
    <p:sldId id="288" r:id="rId12"/>
    <p:sldId id="267" r:id="rId13"/>
    <p:sldId id="262" r:id="rId14"/>
    <p:sldId id="263" r:id="rId15"/>
    <p:sldId id="290" r:id="rId16"/>
    <p:sldId id="265" r:id="rId17"/>
    <p:sldId id="266" r:id="rId18"/>
    <p:sldId id="270" r:id="rId19"/>
    <p:sldId id="289" r:id="rId20"/>
    <p:sldId id="271" r:id="rId21"/>
    <p:sldId id="268" r:id="rId22"/>
    <p:sldId id="272" r:id="rId23"/>
    <p:sldId id="273" r:id="rId24"/>
    <p:sldId id="283" r:id="rId25"/>
    <p:sldId id="264" r:id="rId26"/>
    <p:sldId id="277" r:id="rId27"/>
    <p:sldId id="275" r:id="rId28"/>
    <p:sldId id="278" r:id="rId29"/>
    <p:sldId id="279" r:id="rId30"/>
    <p:sldId id="280" r:id="rId31"/>
    <p:sldId id="281" r:id="rId32"/>
    <p:sldId id="282" r:id="rId33"/>
    <p:sldId id="284" r:id="rId34"/>
    <p:sldId id="286" r:id="rId35"/>
    <p:sldId id="28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7"/>
  </p:normalViewPr>
  <p:slideViewPr>
    <p:cSldViewPr snapToGrid="0" snapToObjects="1">
      <p:cViewPr varScale="1">
        <p:scale>
          <a:sx n="136" d="100"/>
          <a:sy n="136" d="100"/>
        </p:scale>
        <p:origin x="216" y="1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3F625-C660-ED44-8FBF-01FA5CD477A8}" type="datetimeFigureOut">
              <a:rPr lang="en-US" smtClean="0"/>
              <a:t>6/3/17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7A30B-F86D-EC44-9ABB-129C468A7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89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6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32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539572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11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4934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7" y="1905000"/>
            <a:ext cx="12234333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6" y="6007101"/>
            <a:ext cx="12213167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400" y="30480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7" y="2906713"/>
            <a:ext cx="12234333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27263"/>
            <a:ext cx="103632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914400" y="5067300"/>
            <a:ext cx="85344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  <p:extLst/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218138"/>
            <a:ext cx="11176000" cy="182203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/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182203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/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11553"/>
            <a:ext cx="54864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1553"/>
            <a:ext cx="54864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/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57802"/>
            <a:ext cx="54864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99" y="2174875"/>
            <a:ext cx="54864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642" y="1757802"/>
            <a:ext cx="548935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490632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/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/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74638"/>
            <a:ext cx="95504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352" y="131064"/>
            <a:ext cx="1654048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09600" y="1447800"/>
            <a:ext cx="109728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6/3/17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eg"/><Relationship Id="rId13" Type="http://schemas.openxmlformats.org/officeDocument/2006/relationships/image" Target="../media/image2.jpe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13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12192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6" y="6007101"/>
            <a:ext cx="12213167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30188"/>
            <a:ext cx="11176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412875"/>
            <a:ext cx="11176000" cy="100950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495300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00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ＭＳ Ｐゴシック" charset="0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E914-014D-BB4D-B8BF-8CAE97A6F4C0}" type="datetimeFigureOut">
              <a:rPr lang="en-US" smtClean="0"/>
              <a:pPr/>
              <a:t>6/3/17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0" y="6356351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625600" y="6381750"/>
            <a:ext cx="17272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90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adam@ws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Build Your Own Luck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Adam Backman</a:t>
            </a:r>
          </a:p>
          <a:p>
            <a:r>
              <a:rPr lang="en-US" dirty="0" smtClean="0"/>
              <a:t>Chief </a:t>
            </a:r>
            <a:r>
              <a:rPr lang="en-US" smtClean="0"/>
              <a:t>Cat Wrangler </a:t>
            </a:r>
            <a:r>
              <a:rPr lang="mr-IN" smtClean="0"/>
              <a:t>–</a:t>
            </a:r>
            <a:r>
              <a:rPr lang="en-US" dirty="0" smtClean="0"/>
              <a:t> White Star Software</a:t>
            </a:r>
          </a:p>
          <a:p>
            <a:r>
              <a:rPr lang="en-US" dirty="0" err="1" smtClean="0"/>
              <a:t>adam@wss.com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9322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58" y="556386"/>
            <a:ext cx="8382000" cy="35266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About the speaker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746824"/>
            <a:ext cx="8382000" cy="408009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Partner – White Star Software</a:t>
            </a:r>
          </a:p>
          <a:p>
            <a:pPr lvl="1"/>
            <a:r>
              <a:rPr lang="en-US" dirty="0" smtClean="0"/>
              <a:t>A leader in the Progress OpenEdge services sector for over 30 years</a:t>
            </a:r>
          </a:p>
          <a:p>
            <a:pPr lvl="1"/>
            <a:r>
              <a:rPr lang="en-US" dirty="0" smtClean="0"/>
              <a:t>Home of </a:t>
            </a:r>
            <a:r>
              <a:rPr lang="en-US" dirty="0" err="1" smtClean="0"/>
              <a:t>ProTop</a:t>
            </a:r>
            <a:r>
              <a:rPr lang="en-US" dirty="0" smtClean="0"/>
              <a:t>™ </a:t>
            </a:r>
            <a:r>
              <a:rPr lang="mr-IN" dirty="0" smtClean="0"/>
              <a:t>–</a:t>
            </a:r>
            <a:r>
              <a:rPr lang="en-US" dirty="0" smtClean="0"/>
              <a:t> The leading free OpenEdge monitoring tool</a:t>
            </a:r>
            <a:endParaRPr lang="en-US" dirty="0"/>
          </a:p>
          <a:p>
            <a:pPr lvl="1"/>
            <a:r>
              <a:rPr lang="en-US" dirty="0" smtClean="0"/>
              <a:t>Managed database services backed up by experienced Progress OpenEdge professionals</a:t>
            </a:r>
          </a:p>
          <a:p>
            <a:r>
              <a:rPr lang="en-US" dirty="0" smtClean="0"/>
              <a:t>30 years of Progress OpenEdge experience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upport</a:t>
            </a:r>
          </a:p>
          <a:p>
            <a:pPr lvl="1"/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Consulting (Database and System configuration, management and tuning)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14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 in luck</a:t>
            </a:r>
          </a:p>
          <a:p>
            <a:r>
              <a:rPr lang="en-US" dirty="0" smtClean="0"/>
              <a:t>Luck vs. Skill</a:t>
            </a:r>
          </a:p>
          <a:p>
            <a:r>
              <a:rPr lang="en-US" dirty="0" smtClean="0"/>
              <a:t>Planning to change luck</a:t>
            </a:r>
          </a:p>
          <a:p>
            <a:r>
              <a:rPr lang="en-US" dirty="0" smtClean="0"/>
              <a:t>Know your enemy </a:t>
            </a:r>
            <a:r>
              <a:rPr lang="mr-IN" dirty="0" smtClean="0"/>
              <a:t>–</a:t>
            </a:r>
            <a:r>
              <a:rPr lang="en-US" dirty="0" smtClean="0"/>
              <a:t> sources of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986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Lucky person?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012916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what do you see?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718" y="2593836"/>
            <a:ext cx="5445764" cy="272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30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skill not luck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593181"/>
            <a:ext cx="3810000" cy="2540000"/>
          </a:xfrm>
        </p:spPr>
      </p:pic>
    </p:spTree>
    <p:extLst>
      <p:ext uri="{BB962C8B-B14F-4D97-AF65-F5344CB8AC3E}">
        <p14:creationId xmlns:p14="http://schemas.microsoft.com/office/powerpoint/2010/main" val="19367955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Ultimately, luck is a matter of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we will see, planning is the key to being lucky</a:t>
            </a:r>
          </a:p>
          <a:p>
            <a:r>
              <a:rPr lang="en-US" dirty="0" smtClean="0"/>
              <a:t>Software planning </a:t>
            </a:r>
            <a:r>
              <a:rPr lang="mr-IN" dirty="0" smtClean="0"/>
              <a:t>–</a:t>
            </a:r>
            <a:r>
              <a:rPr lang="en-US" dirty="0" smtClean="0"/>
              <a:t> good design, implementation and testing</a:t>
            </a:r>
          </a:p>
          <a:p>
            <a:r>
              <a:rPr lang="en-US" dirty="0" smtClean="0"/>
              <a:t>Hardware planning </a:t>
            </a:r>
            <a:r>
              <a:rPr lang="mr-IN" dirty="0" smtClean="0"/>
              <a:t>–</a:t>
            </a:r>
            <a:r>
              <a:rPr lang="en-US" dirty="0" smtClean="0"/>
              <a:t> redundancy, good partners and cost effective spending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90539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is the key to success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18919994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system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errors</a:t>
            </a:r>
          </a:p>
          <a:p>
            <a:r>
              <a:rPr lang="en-US" smtClean="0"/>
              <a:t>More h</a:t>
            </a:r>
            <a:r>
              <a:rPr lang="en-US" smtClean="0"/>
              <a:t>uman </a:t>
            </a:r>
            <a:r>
              <a:rPr lang="en-US" dirty="0" smtClean="0"/>
              <a:t>errors (really)</a:t>
            </a:r>
          </a:p>
          <a:p>
            <a:r>
              <a:rPr lang="en-US" dirty="0" smtClean="0"/>
              <a:t>Hardware/software system failures</a:t>
            </a:r>
          </a:p>
          <a:p>
            <a:r>
              <a:rPr lang="en-US" dirty="0" smtClean="0"/>
              <a:t>Man-made disasters</a:t>
            </a:r>
          </a:p>
          <a:p>
            <a:r>
              <a:rPr lang="en-US" dirty="0" smtClean="0"/>
              <a:t>Natural disasters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03122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REAL source of system problems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85181"/>
            <a:ext cx="3556000" cy="3556000"/>
          </a:xfrm>
        </p:spPr>
      </p:pic>
    </p:spTree>
    <p:extLst>
      <p:ext uri="{BB962C8B-B14F-4D97-AF65-F5344CB8AC3E}">
        <p14:creationId xmlns:p14="http://schemas.microsoft.com/office/powerpoint/2010/main" val="57076308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downtime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of lost business</a:t>
            </a:r>
          </a:p>
          <a:p>
            <a:r>
              <a:rPr lang="en-US" dirty="0" smtClean="0"/>
              <a:t>Cost to rekey/lost data</a:t>
            </a:r>
          </a:p>
          <a:p>
            <a:r>
              <a:rPr lang="en-US" dirty="0" smtClean="0"/>
              <a:t>Cost to switch to other (manual) system</a:t>
            </a:r>
          </a:p>
          <a:p>
            <a:r>
              <a:rPr lang="en-US" dirty="0" smtClean="0"/>
              <a:t>Cost to reputation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287941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building reliable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Eliminate “human” element</a:t>
            </a:r>
          </a:p>
          <a:p>
            <a:r>
              <a:rPr lang="en-US" dirty="0" smtClean="0"/>
              <a:t>Eliminate single points of failure</a:t>
            </a:r>
          </a:p>
          <a:p>
            <a:pPr lvl="1"/>
            <a:r>
              <a:rPr lang="en-US" dirty="0" smtClean="0"/>
              <a:t>Hardware redundancy</a:t>
            </a:r>
          </a:p>
          <a:p>
            <a:pPr lvl="1"/>
            <a:r>
              <a:rPr lang="en-US" dirty="0" smtClean="0"/>
              <a:t>Infrastructure redundancy </a:t>
            </a:r>
          </a:p>
          <a:p>
            <a:pPr lvl="1"/>
            <a:r>
              <a:rPr lang="en-US" dirty="0" smtClean="0"/>
              <a:t>Application redundancy</a:t>
            </a:r>
          </a:p>
          <a:p>
            <a:pPr lvl="1"/>
            <a:r>
              <a:rPr lang="en-US" dirty="0" smtClean="0"/>
              <a:t>Operational redundancy  </a:t>
            </a:r>
          </a:p>
          <a:p>
            <a:r>
              <a:rPr lang="en-US" dirty="0" smtClean="0"/>
              <a:t>Don’t spend more than the cost of the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3689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Eliminate the human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Automation of all tasks </a:t>
            </a:r>
          </a:p>
          <a:p>
            <a:r>
              <a:rPr lang="en-US" dirty="0" smtClean="0"/>
              <a:t>Reporting on all outcomes</a:t>
            </a:r>
          </a:p>
          <a:p>
            <a:r>
              <a:rPr lang="en-US" dirty="0" smtClean="0"/>
              <a:t>Alerting on all variances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6963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Eliminate the human element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8000" y="2094608"/>
            <a:ext cx="3556000" cy="3556000"/>
          </a:xfrm>
        </p:spPr>
      </p:pic>
      <p:sp>
        <p:nvSpPr>
          <p:cNvPr id="5" name="TextBox 4"/>
          <p:cNvSpPr txBox="1"/>
          <p:nvPr/>
        </p:nvSpPr>
        <p:spPr>
          <a:xfrm>
            <a:off x="4930218" y="5958246"/>
            <a:ext cx="2479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Must have been the hair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9548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reliable solutions (software)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Standards</a:t>
            </a:r>
          </a:p>
          <a:p>
            <a:pPr lvl="1"/>
            <a:r>
              <a:rPr lang="en-US" dirty="0" smtClean="0"/>
              <a:t>Naming standards</a:t>
            </a:r>
          </a:p>
          <a:p>
            <a:pPr lvl="1"/>
            <a:r>
              <a:rPr lang="en-US" dirty="0" smtClean="0"/>
              <a:t>Source code control</a:t>
            </a:r>
          </a:p>
          <a:p>
            <a:r>
              <a:rPr lang="en-US" dirty="0" smtClean="0"/>
              <a:t>Standard release process</a:t>
            </a:r>
          </a:p>
          <a:p>
            <a:pPr lvl="1"/>
            <a:r>
              <a:rPr lang="en-US" dirty="0" smtClean="0"/>
              <a:t>Separate development, test and production environments</a:t>
            </a:r>
          </a:p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Manual and automated testing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77404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the problem</a:t>
            </a:r>
          </a:p>
          <a:p>
            <a:r>
              <a:rPr lang="en-US" dirty="0" smtClean="0"/>
              <a:t>Document a solution</a:t>
            </a:r>
          </a:p>
          <a:p>
            <a:r>
              <a:rPr lang="en-US" dirty="0" smtClean="0"/>
              <a:t>Review the solution </a:t>
            </a:r>
          </a:p>
          <a:p>
            <a:r>
              <a:rPr lang="en-US" dirty="0" smtClean="0"/>
              <a:t>Build solution to the document</a:t>
            </a:r>
          </a:p>
          <a:p>
            <a:r>
              <a:rPr lang="en-US" dirty="0" smtClean="0"/>
              <a:t>Automate all tasks and sub-tasks </a:t>
            </a:r>
          </a:p>
          <a:p>
            <a:r>
              <a:rPr lang="en-US" dirty="0" smtClean="0"/>
              <a:t>Test, and test again</a:t>
            </a:r>
          </a:p>
          <a:p>
            <a:r>
              <a:rPr lang="en-US" dirty="0" smtClean="0"/>
              <a:t>Then deploy and hope you did everything 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542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 the problem fully from multiple perspectives </a:t>
            </a:r>
          </a:p>
          <a:p>
            <a:pPr lvl="1"/>
            <a:r>
              <a:rPr lang="en-US" dirty="0" smtClean="0"/>
              <a:t>End user</a:t>
            </a:r>
          </a:p>
          <a:p>
            <a:pPr lvl="1"/>
            <a:r>
              <a:rPr lang="en-US" dirty="0" smtClean="0"/>
              <a:t>Company</a:t>
            </a:r>
          </a:p>
          <a:p>
            <a:pPr lvl="1"/>
            <a:r>
              <a:rPr lang="en-US" dirty="0" smtClean="0"/>
              <a:t>Outside vendors</a:t>
            </a:r>
          </a:p>
          <a:p>
            <a:pPr lvl="1"/>
            <a:r>
              <a:rPr lang="en-US" dirty="0" smtClean="0"/>
              <a:t>Others?</a:t>
            </a:r>
          </a:p>
          <a:p>
            <a:r>
              <a:rPr lang="en-US" dirty="0" smtClean="0"/>
              <a:t>Is the problem worth solving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299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the problem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85181"/>
            <a:ext cx="3556000" cy="3556000"/>
          </a:xfrm>
        </p:spPr>
      </p:pic>
    </p:spTree>
    <p:extLst>
      <p:ext uri="{BB962C8B-B14F-4D97-AF65-F5344CB8AC3E}">
        <p14:creationId xmlns:p14="http://schemas.microsoft.com/office/powerpoint/2010/main" val="343640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the problem and the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 hates documenting things</a:t>
            </a:r>
          </a:p>
          <a:p>
            <a:r>
              <a:rPr lang="en-US" dirty="0" smtClean="0"/>
              <a:t>Good first indicator of whether the problem is worth solving</a:t>
            </a:r>
          </a:p>
          <a:p>
            <a:r>
              <a:rPr lang="en-US" dirty="0" smtClean="0"/>
              <a:t>Nothing fancy but must be complete</a:t>
            </a:r>
          </a:p>
          <a:p>
            <a:r>
              <a:rPr lang="en-US" dirty="0" smtClean="0"/>
              <a:t>Effect of the problem on various user communities</a:t>
            </a:r>
          </a:p>
          <a:p>
            <a:r>
              <a:rPr lang="en-US" dirty="0" smtClean="0"/>
              <a:t>Proposed solution(s) </a:t>
            </a:r>
          </a:p>
          <a:p>
            <a:pPr marL="457200" lvl="1" indent="0">
              <a:buNone/>
            </a:pPr>
            <a:r>
              <a:rPr lang="en-US" dirty="0" smtClean="0"/>
              <a:t>Once a solution is selected then it must be thoroughly documented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3784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Peer Review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50231"/>
            <a:ext cx="8077200" cy="4025900"/>
          </a:xfrm>
        </p:spPr>
      </p:pic>
    </p:spTree>
    <p:extLst>
      <p:ext uri="{BB962C8B-B14F-4D97-AF65-F5344CB8AC3E}">
        <p14:creationId xmlns:p14="http://schemas.microsoft.com/office/powerpoint/2010/main" val="1650031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to the documented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Documenting solutions is hard</a:t>
            </a:r>
          </a:p>
          <a:p>
            <a:pPr lvl="1"/>
            <a:r>
              <a:rPr lang="en-US" dirty="0" smtClean="0"/>
              <a:t>Why much outsourcing fails</a:t>
            </a:r>
          </a:p>
          <a:p>
            <a:r>
              <a:rPr lang="en-US" dirty="0" smtClean="0"/>
              <a:t>Documentation of solution could and will cost more time and effort than building the solution</a:t>
            </a:r>
          </a:p>
          <a:p>
            <a:r>
              <a:rPr lang="en-US" dirty="0" smtClean="0"/>
              <a:t>Building to a specification and having deviations reviewed prior to implementation is imperative </a:t>
            </a:r>
          </a:p>
          <a:p>
            <a:r>
              <a:rPr lang="en-US" dirty="0" smtClean="0"/>
              <a:t>Developers cannot work in a vacuum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3536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a frame (outline of the solution)</a:t>
            </a:r>
          </a:p>
          <a:p>
            <a:r>
              <a:rPr lang="en-US" dirty="0" smtClean="0"/>
              <a:t>Build individual components</a:t>
            </a:r>
          </a:p>
          <a:p>
            <a:r>
              <a:rPr lang="en-US" dirty="0" smtClean="0"/>
              <a:t>Test individual components </a:t>
            </a:r>
          </a:p>
          <a:p>
            <a:r>
              <a:rPr lang="en-US" dirty="0" smtClean="0"/>
              <a:t>Link components together</a:t>
            </a:r>
          </a:p>
          <a:p>
            <a:r>
              <a:rPr lang="en-US" dirty="0" smtClean="0"/>
              <a:t>Test end to end</a:t>
            </a:r>
          </a:p>
          <a:p>
            <a:r>
              <a:rPr lang="en-US" dirty="0" smtClean="0"/>
              <a:t>Automate testing and do a user acceptance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27432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 about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environments should match production</a:t>
            </a:r>
          </a:p>
          <a:p>
            <a:pPr lvl="1"/>
            <a:r>
              <a:rPr lang="en-US" dirty="0" smtClean="0"/>
              <a:t>Size of the database </a:t>
            </a:r>
          </a:p>
          <a:p>
            <a:pPr lvl="1"/>
            <a:r>
              <a:rPr lang="en-US" dirty="0" smtClean="0"/>
              <a:t>Similarity in hardware</a:t>
            </a:r>
          </a:p>
          <a:p>
            <a:pPr lvl="1"/>
            <a:r>
              <a:rPr lang="en-US" dirty="0" smtClean="0"/>
              <a:t>Application should be installed as in production</a:t>
            </a:r>
          </a:p>
          <a:p>
            <a:pPr lvl="1"/>
            <a:r>
              <a:rPr lang="en-US" dirty="0" smtClean="0"/>
              <a:t>Supporting applications</a:t>
            </a:r>
          </a:p>
          <a:p>
            <a:r>
              <a:rPr lang="en-US" dirty="0" smtClean="0"/>
              <a:t>Avoid sharing environments (even development and Test)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218952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Architecting reliability (hardware)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Fault tolerance </a:t>
            </a:r>
          </a:p>
          <a:p>
            <a:r>
              <a:rPr lang="en-US" dirty="0" smtClean="0"/>
              <a:t>Redundancy </a:t>
            </a:r>
          </a:p>
          <a:p>
            <a:r>
              <a:rPr lang="en-US" dirty="0" smtClean="0"/>
              <a:t>Reliable partners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03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1" y="274976"/>
            <a:ext cx="7474951" cy="1008241"/>
          </a:xfrm>
        </p:spPr>
        <p:txBody>
          <a:bodyPr>
            <a:normAutofit/>
          </a:bodyPr>
          <a:lstStyle/>
          <a:p>
            <a:r>
              <a:rPr lang="en-US" dirty="0" smtClean="0"/>
              <a:t>Picking the best solution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1740203"/>
            <a:ext cx="69850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8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</a:p>
          <a:p>
            <a:pPr lvl="1"/>
            <a:r>
              <a:rPr lang="en-US" dirty="0" smtClean="0"/>
              <a:t>More hosts on a single piece of hardware</a:t>
            </a:r>
          </a:p>
          <a:p>
            <a:r>
              <a:rPr lang="en-US" dirty="0" smtClean="0"/>
              <a:t>SAN (Storage Area Network)</a:t>
            </a:r>
          </a:p>
          <a:p>
            <a:pPr lvl="1"/>
            <a:r>
              <a:rPr lang="en-US" dirty="0" smtClean="0"/>
              <a:t>Most hosts on a single storage solution</a:t>
            </a:r>
          </a:p>
          <a:p>
            <a:r>
              <a:rPr lang="en-US" dirty="0" smtClean="0"/>
              <a:t>Vendor hosted solutions</a:t>
            </a:r>
          </a:p>
          <a:p>
            <a:pPr lvl="1"/>
            <a:r>
              <a:rPr lang="en-US" dirty="0" smtClean="0"/>
              <a:t>More variables between you and the 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23665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the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</a:t>
            </a:r>
          </a:p>
          <a:p>
            <a:r>
              <a:rPr lang="en-US" dirty="0" smtClean="0"/>
              <a:t>Memory</a:t>
            </a:r>
          </a:p>
          <a:p>
            <a:r>
              <a:rPr lang="en-US" dirty="0" smtClean="0"/>
              <a:t>Storage </a:t>
            </a:r>
          </a:p>
          <a:p>
            <a:r>
              <a:rPr lang="en-US" dirty="0" smtClean="0"/>
              <a:t>Fans</a:t>
            </a:r>
          </a:p>
          <a:p>
            <a:r>
              <a:rPr lang="en-US" dirty="0" smtClean="0"/>
              <a:t>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572082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CPU/Memory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reputable vendors will support a single CPU failure without crashing provided there are more sockets filled in the machine</a:t>
            </a:r>
          </a:p>
          <a:p>
            <a:r>
              <a:rPr lang="en-US" dirty="0" smtClean="0"/>
              <a:t>Multi-core does </a:t>
            </a:r>
            <a:r>
              <a:rPr lang="en-US" u="sng" dirty="0" smtClean="0"/>
              <a:t>NOT</a:t>
            </a:r>
            <a:r>
              <a:rPr lang="en-US" dirty="0" smtClean="0"/>
              <a:t> mean multi-socket</a:t>
            </a:r>
          </a:p>
          <a:p>
            <a:r>
              <a:rPr lang="en-US" dirty="0" smtClean="0"/>
              <a:t>Avoid interleaved memory unless it is mirrored</a:t>
            </a:r>
          </a:p>
        </p:txBody>
      </p:sp>
    </p:spTree>
    <p:extLst>
      <p:ext uri="{BB962C8B-B14F-4D97-AF65-F5344CB8AC3E}">
        <p14:creationId xmlns:p14="http://schemas.microsoft.com/office/powerpoint/2010/main" val="262064538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many bad ideas so little time</a:t>
            </a:r>
          </a:p>
          <a:p>
            <a:pPr lvl="1"/>
            <a:r>
              <a:rPr lang="en-US" dirty="0" smtClean="0"/>
              <a:t>NAS</a:t>
            </a:r>
          </a:p>
          <a:p>
            <a:pPr lvl="1"/>
            <a:r>
              <a:rPr lang="en-US" dirty="0" smtClean="0"/>
              <a:t>Physical spinning disks</a:t>
            </a:r>
          </a:p>
          <a:p>
            <a:r>
              <a:rPr lang="en-US" dirty="0" smtClean="0"/>
              <a:t>How about RAID 5 now?</a:t>
            </a:r>
          </a:p>
          <a:p>
            <a:r>
              <a:rPr lang="en-US" dirty="0" smtClean="0"/>
              <a:t>Local vs. SAN</a:t>
            </a:r>
          </a:p>
          <a:p>
            <a:r>
              <a:rPr lang="en-US" dirty="0" smtClean="0"/>
              <a:t>How about something crazy</a:t>
            </a:r>
          </a:p>
        </p:txBody>
      </p:sp>
    </p:spTree>
    <p:extLst>
      <p:ext uri="{BB962C8B-B14F-4D97-AF65-F5344CB8AC3E}">
        <p14:creationId xmlns:p14="http://schemas.microsoft.com/office/powerpoint/2010/main" val="1699046501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backup, you are out of luck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Sound recovery strategy</a:t>
            </a:r>
          </a:p>
          <a:p>
            <a:pPr lvl="1"/>
            <a:r>
              <a:rPr lang="en-US" dirty="0" smtClean="0"/>
              <a:t>Complete</a:t>
            </a:r>
          </a:p>
          <a:p>
            <a:pPr lvl="1"/>
            <a:r>
              <a:rPr lang="en-US" dirty="0" smtClean="0"/>
              <a:t>Hardware, infrastructure, facilities</a:t>
            </a:r>
          </a:p>
          <a:p>
            <a:r>
              <a:rPr lang="en-US" dirty="0" smtClean="0"/>
              <a:t>The business needs to look up to the world to running as usual</a:t>
            </a:r>
          </a:p>
          <a:p>
            <a:r>
              <a:rPr lang="en-US" dirty="0" smtClean="0"/>
              <a:t>Backup</a:t>
            </a:r>
          </a:p>
          <a:p>
            <a:pPr lvl="1"/>
            <a:r>
              <a:rPr lang="en-US" dirty="0" smtClean="0"/>
              <a:t>Database, system and application backups</a:t>
            </a:r>
          </a:p>
          <a:p>
            <a:pPr lvl="1"/>
            <a:r>
              <a:rPr lang="en-US" dirty="0" smtClean="0"/>
              <a:t>After imaging</a:t>
            </a:r>
          </a:p>
          <a:p>
            <a:pPr lvl="1"/>
            <a:r>
              <a:rPr lang="en-US" dirty="0" smtClean="0"/>
              <a:t>OpenEdge replication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233747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Luck is a matter of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 and build to solve a specific problem</a:t>
            </a:r>
          </a:p>
          <a:p>
            <a:r>
              <a:rPr lang="en-US" dirty="0" smtClean="0"/>
              <a:t>Plan for the unexpected</a:t>
            </a:r>
          </a:p>
          <a:p>
            <a:r>
              <a:rPr lang="en-US" dirty="0" smtClean="0"/>
              <a:t>Have written recovery procedures for the most likely events</a:t>
            </a:r>
          </a:p>
          <a:p>
            <a:r>
              <a:rPr lang="en-US" dirty="0" smtClean="0"/>
              <a:t>Testing code before is goes into production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19815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Lucky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who plan properly</a:t>
            </a:r>
          </a:p>
          <a:p>
            <a:r>
              <a:rPr lang="en-US" dirty="0" smtClean="0"/>
              <a:t>People who include peers in the process</a:t>
            </a:r>
          </a:p>
          <a:p>
            <a:r>
              <a:rPr lang="en-US" dirty="0" smtClean="0"/>
              <a:t>People who view the problem and it’s solution from different perspectives</a:t>
            </a:r>
          </a:p>
          <a:p>
            <a:r>
              <a:rPr lang="en-US" dirty="0" smtClean="0"/>
              <a:t>People who test their plans and solutions </a:t>
            </a:r>
          </a:p>
          <a:p>
            <a:r>
              <a:rPr lang="en-US" dirty="0" smtClean="0"/>
              <a:t>People who continue to test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916111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1" name="Text Box 3"/>
          <p:cNvSpPr txBox="1">
            <a:spLocks noChangeArrowheads="1"/>
          </p:cNvSpPr>
          <p:nvPr/>
        </p:nvSpPr>
        <p:spPr bwMode="auto">
          <a:xfrm>
            <a:off x="2038727" y="2648670"/>
            <a:ext cx="5824537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x-none" sz="9600" b="1" i="1" dirty="0">
                <a:solidFill>
                  <a:srgbClr val="0000FF"/>
                </a:solidFill>
              </a:rPr>
              <a:t>Q</a:t>
            </a:r>
            <a:r>
              <a:rPr lang="en-US" altLang="x-none" sz="8000" b="1" i="1" dirty="0">
                <a:solidFill>
                  <a:srgbClr val="0000FF"/>
                </a:solidFill>
              </a:rPr>
              <a:t>uestions</a:t>
            </a:r>
            <a:endParaRPr lang="en-US" altLang="x-none" sz="9600" b="1" i="1" dirty="0">
              <a:solidFill>
                <a:srgbClr val="0000FF"/>
              </a:solidFill>
            </a:endParaRPr>
          </a:p>
        </p:txBody>
      </p:sp>
      <p:sp>
        <p:nvSpPr>
          <p:cNvPr id="862212" name="WordArt 4"/>
          <p:cNvSpPr>
            <a:spLocks noChangeArrowheads="1" noChangeShapeType="1" noTextEdit="1"/>
          </p:cNvSpPr>
          <p:nvPr/>
        </p:nvSpPr>
        <p:spPr bwMode="auto">
          <a:xfrm>
            <a:off x="6493251" y="516658"/>
            <a:ext cx="3382962" cy="539591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r-IN" sz="9600" b="1" kern="1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?</a:t>
            </a:r>
            <a:endParaRPr lang="en-US" sz="9600" b="1" kern="10" dirty="0">
              <a:solidFill>
                <a:schemeClr val="accent2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449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22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19400" y="2057400"/>
            <a:ext cx="6858000" cy="35052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x-none" sz="6500" dirty="0"/>
              <a:t>Thank you for your time!</a:t>
            </a:r>
            <a:br>
              <a:rPr lang="en-US" altLang="x-none" sz="6500" dirty="0"/>
            </a:br>
            <a:r>
              <a:rPr lang="en-US" altLang="x-none" sz="6500" dirty="0"/>
              <a:t/>
            </a:r>
            <a:br>
              <a:rPr lang="en-US" altLang="x-none" sz="6500" dirty="0"/>
            </a:br>
            <a:r>
              <a:rPr lang="en-US" altLang="x-none" sz="3500" dirty="0">
                <a:hlinkClick r:id="rId3"/>
              </a:rPr>
              <a:t>adam@wss.com</a:t>
            </a:r>
            <a:r>
              <a:rPr lang="en-US" altLang="x-none" sz="3500" dirty="0"/>
              <a:t/>
            </a:r>
            <a:br>
              <a:rPr lang="en-US" altLang="x-none" sz="3500" dirty="0"/>
            </a:br>
            <a:r>
              <a:rPr lang="en-US" altLang="x-none" sz="3500" dirty="0"/>
              <a:t>http://</a:t>
            </a:r>
            <a:r>
              <a:rPr lang="en-US" altLang="x-none" sz="3500" dirty="0" err="1"/>
              <a:t>www.wss.com</a:t>
            </a:r>
            <a:endParaRPr lang="en-US" altLang="x-none" sz="3500" dirty="0"/>
          </a:p>
        </p:txBody>
      </p:sp>
    </p:spTree>
    <p:extLst>
      <p:ext uri="{BB962C8B-B14F-4D97-AF65-F5344CB8AC3E}">
        <p14:creationId xmlns:p14="http://schemas.microsoft.com/office/powerpoint/2010/main" val="453865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62" grpId="0" autoUpdateAnimBg="0"/>
    </p:bldLst>
  </p:timing>
</p:sld>
</file>

<file path=ppt/theme/theme1.xml><?xml version="1.0" encoding="utf-8"?>
<a:theme xmlns:a="http://schemas.openxmlformats.org/drawingml/2006/main" name="WSS templat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BApprai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3097</TotalTime>
  <Words>748</Words>
  <Application>Microsoft Macintosh PowerPoint</Application>
  <PresentationFormat>Widescreen</PresentationFormat>
  <Paragraphs>156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Calibri</vt:lpstr>
      <vt:lpstr>Mangal</vt:lpstr>
      <vt:lpstr>ＭＳ Ｐゴシック</vt:lpstr>
      <vt:lpstr>Segoe</vt:lpstr>
      <vt:lpstr>Times New Roman</vt:lpstr>
      <vt:lpstr>Wingdings</vt:lpstr>
      <vt:lpstr>WSS template</vt:lpstr>
      <vt:lpstr>DBAppraise</vt:lpstr>
      <vt:lpstr>Build Your Own Luck</vt:lpstr>
      <vt:lpstr>About the speaker</vt:lpstr>
      <vt:lpstr>Agenda</vt:lpstr>
      <vt:lpstr>Lucky person?</vt:lpstr>
      <vt:lpstr>Now what do you see?</vt:lpstr>
      <vt:lpstr>This is skill not luck</vt:lpstr>
      <vt:lpstr>Ultimately, luck is a matter of planning</vt:lpstr>
      <vt:lpstr>Planning is the key to success</vt:lpstr>
      <vt:lpstr>Sources of system problems</vt:lpstr>
      <vt:lpstr>The REAL source of system problems</vt:lpstr>
      <vt:lpstr>Cost of downtime </vt:lpstr>
      <vt:lpstr>Goals of building reliable systems</vt:lpstr>
      <vt:lpstr>Eliminate the human element</vt:lpstr>
      <vt:lpstr>Eliminate the human element</vt:lpstr>
      <vt:lpstr>Building reliable solutions (software)</vt:lpstr>
      <vt:lpstr>Process</vt:lpstr>
      <vt:lpstr>Look at the problem</vt:lpstr>
      <vt:lpstr>Look at the problem</vt:lpstr>
      <vt:lpstr>Document the problem and the solution</vt:lpstr>
      <vt:lpstr>Importance of Peer Review</vt:lpstr>
      <vt:lpstr>Build to the documented solution</vt:lpstr>
      <vt:lpstr>Building a solution</vt:lpstr>
      <vt:lpstr>Notes about testing</vt:lpstr>
      <vt:lpstr>Architecting reliability (hardware)</vt:lpstr>
      <vt:lpstr>Picking the best solution</vt:lpstr>
      <vt:lpstr>Hardware trends</vt:lpstr>
      <vt:lpstr>Components of the hardware</vt:lpstr>
      <vt:lpstr>CPU/Memory</vt:lpstr>
      <vt:lpstr>Disks</vt:lpstr>
      <vt:lpstr>No backup, you are out of luck</vt:lpstr>
      <vt:lpstr>Luck is a matter of perspective</vt:lpstr>
      <vt:lpstr>Lucky people</vt:lpstr>
      <vt:lpstr>PowerPoint Presentation</vt:lpstr>
      <vt:lpstr>Thank you for your time!  adam@wss.com http://www.wss.com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 Your Own Luck</dc:title>
  <dc:creator>Backman Family</dc:creator>
  <cp:lastModifiedBy>Backman Family</cp:lastModifiedBy>
  <cp:revision>23</cp:revision>
  <dcterms:created xsi:type="dcterms:W3CDTF">2017-05-31T09:47:21Z</dcterms:created>
  <dcterms:modified xsi:type="dcterms:W3CDTF">2017-06-03T14:24:22Z</dcterms:modified>
</cp:coreProperties>
</file>