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56"/>
  </p:notesMasterIdLst>
  <p:handoutMasterIdLst>
    <p:handoutMasterId r:id="rId57"/>
  </p:handoutMasterIdLst>
  <p:sldIdLst>
    <p:sldId id="1099" r:id="rId6"/>
    <p:sldId id="1209" r:id="rId7"/>
    <p:sldId id="1105" r:id="rId8"/>
    <p:sldId id="1234" r:id="rId9"/>
    <p:sldId id="1175" r:id="rId10"/>
    <p:sldId id="1195" r:id="rId11"/>
    <p:sldId id="1164" r:id="rId12"/>
    <p:sldId id="1189" r:id="rId13"/>
    <p:sldId id="1190" r:id="rId14"/>
    <p:sldId id="1191" r:id="rId15"/>
    <p:sldId id="1192" r:id="rId16"/>
    <p:sldId id="1187" r:id="rId17"/>
    <p:sldId id="1194" r:id="rId18"/>
    <p:sldId id="1196" r:id="rId19"/>
    <p:sldId id="1197" r:id="rId20"/>
    <p:sldId id="1198" r:id="rId21"/>
    <p:sldId id="1188" r:id="rId22"/>
    <p:sldId id="1193" r:id="rId23"/>
    <p:sldId id="1240" r:id="rId24"/>
    <p:sldId id="1206" r:id="rId25"/>
    <p:sldId id="1207" r:id="rId26"/>
    <p:sldId id="1208" r:id="rId27"/>
    <p:sldId id="1199" r:id="rId28"/>
    <p:sldId id="1202" r:id="rId29"/>
    <p:sldId id="1200" r:id="rId30"/>
    <p:sldId id="1203" r:id="rId31"/>
    <p:sldId id="1237" r:id="rId32"/>
    <p:sldId id="1204" r:id="rId33"/>
    <p:sldId id="1238" r:id="rId34"/>
    <p:sldId id="1205" r:id="rId35"/>
    <p:sldId id="1241" r:id="rId36"/>
    <p:sldId id="1210" r:id="rId37"/>
    <p:sldId id="1212" r:id="rId38"/>
    <p:sldId id="1215" r:id="rId39"/>
    <p:sldId id="1211" r:id="rId40"/>
    <p:sldId id="1216" r:id="rId41"/>
    <p:sldId id="1236" r:id="rId42"/>
    <p:sldId id="1218" r:id="rId43"/>
    <p:sldId id="1224" r:id="rId44"/>
    <p:sldId id="1225" r:id="rId45"/>
    <p:sldId id="1226" r:id="rId46"/>
    <p:sldId id="1227" r:id="rId47"/>
    <p:sldId id="1235" r:id="rId48"/>
    <p:sldId id="1228" r:id="rId49"/>
    <p:sldId id="1229" r:id="rId50"/>
    <p:sldId id="1231" r:id="rId51"/>
    <p:sldId id="1230" r:id="rId52"/>
    <p:sldId id="1232" r:id="rId53"/>
    <p:sldId id="1233" r:id="rId54"/>
    <p:sldId id="1180" r:id="rId55"/>
  </p:sldIdLst>
  <p:sldSz cx="12188825" cy="6858000"/>
  <p:notesSz cx="7027863" cy="9313863"/>
  <p:custDataLst>
    <p:tags r:id="rId58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373A3E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20" autoAdjust="0"/>
    <p:restoredTop sz="90812" autoAdjust="0"/>
  </p:normalViewPr>
  <p:slideViewPr>
    <p:cSldViewPr snapToGrid="0" showGuides="1">
      <p:cViewPr varScale="1">
        <p:scale>
          <a:sx n="60" d="100"/>
          <a:sy n="60" d="100"/>
        </p:scale>
        <p:origin x="44" y="56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tags" Target="tags/tag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handoutMaster" Target="handoutMasters/handoutMaster1.xml"/><Relationship Id="rId61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smtClean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45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13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413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14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629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18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21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19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660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24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889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27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977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37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070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:8080/apsv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localhost:[port_no]/apsv" TargetMode="Externa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863871" y="2917409"/>
            <a:ext cx="6800850" cy="1477328"/>
          </a:xfrm>
        </p:spPr>
        <p:txBody>
          <a:bodyPr/>
          <a:lstStyle/>
          <a:p>
            <a:r>
              <a:rPr lang="en-US" b="1" dirty="0" smtClean="0"/>
              <a:t>A </a:t>
            </a:r>
            <a:r>
              <a:rPr lang="en-US" b="1" dirty="0"/>
              <a:t>deep dive into </a:t>
            </a:r>
            <a:r>
              <a:rPr lang="en-US" b="1" dirty="0" smtClean="0"/>
              <a:t>SPRING </a:t>
            </a:r>
            <a:r>
              <a:rPr lang="en-US" b="1" dirty="0"/>
              <a:t>security </a:t>
            </a: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4863871" y="5309072"/>
            <a:ext cx="6027613" cy="723098"/>
          </a:xfrm>
        </p:spPr>
        <p:txBody>
          <a:bodyPr/>
          <a:lstStyle/>
          <a:p>
            <a:r>
              <a:rPr lang="en-US" dirty="0" smtClean="0"/>
              <a:t>June 6</a:t>
            </a:r>
            <a:r>
              <a:rPr lang="en-US" baseline="30000" dirty="0" smtClean="0"/>
              <a:t>th</a:t>
            </a:r>
            <a:r>
              <a:rPr lang="en-US" dirty="0" smtClean="0"/>
              <a:t> 2017 – Frank Hilhorst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/>
          <a:p>
            <a:pPr algn="ctr"/>
            <a:r>
              <a:rPr lang="en-US" dirty="0" smtClean="0"/>
              <a:t>The laws of SPRING 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285" y="1369731"/>
            <a:ext cx="11333527" cy="5106570"/>
          </a:xfrm>
        </p:spPr>
        <p:txBody>
          <a:bodyPr/>
          <a:lstStyle/>
          <a:p>
            <a:pPr marL="457200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law</a:t>
            </a:r>
          </a:p>
          <a:p>
            <a:pPr marL="857250" lvl="1"/>
            <a:r>
              <a:rPr lang="en-US" dirty="0" smtClean="0"/>
              <a:t>Until you’ve got </a:t>
            </a:r>
            <a:r>
              <a:rPr lang="en-US" dirty="0" err="1" smtClean="0"/>
              <a:t>everyting</a:t>
            </a:r>
            <a:r>
              <a:rPr lang="en-US" dirty="0" smtClean="0"/>
              <a:t> right, nothing will work</a:t>
            </a:r>
          </a:p>
          <a:p>
            <a:pPr marL="1028700" lvl="2" indent="0">
              <a:buNone/>
            </a:pPr>
            <a:endParaRPr lang="en-US" dirty="0" smtClean="0"/>
          </a:p>
          <a:p>
            <a:pPr marL="457200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law</a:t>
            </a:r>
          </a:p>
          <a:p>
            <a:pPr marL="857250" lvl="1"/>
            <a:r>
              <a:rPr lang="en-US" dirty="0" smtClean="0"/>
              <a:t>When it doesn’t work you will be kept in the dark as to why it doesn’t work</a:t>
            </a:r>
          </a:p>
          <a:p>
            <a:pPr marL="457200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law</a:t>
            </a:r>
          </a:p>
          <a:p>
            <a:pPr marL="857250" lvl="1"/>
            <a:r>
              <a:rPr lang="en-US" dirty="0" smtClean="0"/>
              <a:t>Until you are authenticated you shall be treated as an intruder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443258" y="907768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98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76168" y="1096068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14423" y="333352"/>
            <a:ext cx="9858039" cy="535531"/>
          </a:xfrm>
        </p:spPr>
        <p:txBody>
          <a:bodyPr/>
          <a:lstStyle/>
          <a:p>
            <a:r>
              <a:rPr lang="en-US" dirty="0" smtClean="0"/>
              <a:t>Some information about me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14423" y="1096802"/>
            <a:ext cx="9858039" cy="5110512"/>
          </a:xfrm>
        </p:spPr>
        <p:txBody>
          <a:bodyPr/>
          <a:lstStyle/>
          <a:p>
            <a:r>
              <a:rPr lang="en-US" dirty="0" smtClean="0"/>
              <a:t>Started working with PROGRESS in 1992</a:t>
            </a:r>
          </a:p>
          <a:p>
            <a:r>
              <a:rPr lang="en-US" dirty="0" smtClean="0"/>
              <a:t>Principal Software Architect of JAZZ application</a:t>
            </a:r>
          </a:p>
          <a:p>
            <a:pPr lvl="1"/>
            <a:r>
              <a:rPr lang="en-US" dirty="0" smtClean="0"/>
              <a:t>Billing application for Hospitality (300 installs serving 1500 hotels)</a:t>
            </a:r>
          </a:p>
          <a:p>
            <a:r>
              <a:rPr lang="en-US" dirty="0" smtClean="0"/>
              <a:t>Started Progressive Consulting in 2006</a:t>
            </a:r>
          </a:p>
          <a:p>
            <a:r>
              <a:rPr lang="en-US" dirty="0" smtClean="0"/>
              <a:t>Specialize in integration projects</a:t>
            </a:r>
          </a:p>
          <a:p>
            <a:pPr lvl="1"/>
            <a:r>
              <a:rPr lang="en-US" dirty="0" smtClean="0"/>
              <a:t>JAVA </a:t>
            </a:r>
            <a:endParaRPr lang="en-US" dirty="0"/>
          </a:p>
          <a:p>
            <a:pPr lvl="1"/>
            <a:r>
              <a:rPr lang="en-US" dirty="0" smtClean="0"/>
              <a:t>Messaging (JMS, RABBIT MQ, ACTIVE MQ,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r>
              <a:rPr lang="en-US" dirty="0" smtClean="0"/>
              <a:t>Yoga teacher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52400" y="1096802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14423" y="333352"/>
            <a:ext cx="9858039" cy="535531"/>
          </a:xfrm>
        </p:spPr>
        <p:txBody>
          <a:bodyPr/>
          <a:lstStyle/>
          <a:p>
            <a:r>
              <a:rPr lang="en-US" dirty="0" smtClean="0"/>
              <a:t>What this session will cover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14423" y="1096802"/>
            <a:ext cx="9858039" cy="5110512"/>
          </a:xfrm>
        </p:spPr>
        <p:txBody>
          <a:bodyPr/>
          <a:lstStyle/>
          <a:p>
            <a:r>
              <a:rPr lang="en-US" dirty="0" smtClean="0"/>
              <a:t>Understanding security SPRING </a:t>
            </a:r>
            <a:r>
              <a:rPr lang="en-US" dirty="0"/>
              <a:t>security </a:t>
            </a:r>
            <a:r>
              <a:rPr lang="en-US" dirty="0" smtClean="0"/>
              <a:t>basics</a:t>
            </a:r>
          </a:p>
          <a:p>
            <a:r>
              <a:rPr lang="en-US" dirty="0" err="1"/>
              <a:t>SpEL</a:t>
            </a:r>
            <a:r>
              <a:rPr lang="en-US" dirty="0"/>
              <a:t> – The Spring Expression </a:t>
            </a:r>
            <a:r>
              <a:rPr lang="en-US" dirty="0" smtClean="0"/>
              <a:t>Language</a:t>
            </a:r>
          </a:p>
          <a:p>
            <a:r>
              <a:rPr lang="en-US" dirty="0" err="1" smtClean="0"/>
              <a:t>OpenEdge</a:t>
            </a:r>
            <a:r>
              <a:rPr lang="en-US" dirty="0" smtClean="0"/>
              <a:t> Implementation of SPRING security</a:t>
            </a:r>
          </a:p>
          <a:p>
            <a:r>
              <a:rPr lang="en-US" dirty="0" smtClean="0"/>
              <a:t>Configuration specifics for</a:t>
            </a:r>
          </a:p>
          <a:p>
            <a:pPr lvl="1"/>
            <a:r>
              <a:rPr lang="en-US" dirty="0" err="1" smtClean="0"/>
              <a:t>OpenEdge</a:t>
            </a:r>
            <a:r>
              <a:rPr lang="en-US" dirty="0" smtClean="0"/>
              <a:t> Realm based security</a:t>
            </a:r>
          </a:p>
          <a:p>
            <a:pPr lvl="1"/>
            <a:r>
              <a:rPr lang="en-US" dirty="0" smtClean="0"/>
              <a:t>LDAP based security</a:t>
            </a:r>
          </a:p>
          <a:p>
            <a:r>
              <a:rPr lang="en-US" dirty="0" smtClean="0"/>
              <a:t>Customizing the login/logout</a:t>
            </a:r>
          </a:p>
          <a:p>
            <a:r>
              <a:rPr lang="en-US" dirty="0" smtClean="0"/>
              <a:t>Closing the back door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15828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security threats</a:t>
            </a:r>
          </a:p>
        </p:txBody>
      </p:sp>
    </p:spTree>
    <p:extLst>
      <p:ext uri="{BB962C8B-B14F-4D97-AF65-F5344CB8AC3E}">
        <p14:creationId xmlns:p14="http://schemas.microsoft.com/office/powerpoint/2010/main" val="1085358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1239415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two dimensions of System Security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14423" y="1239415"/>
            <a:ext cx="9858039" cy="5110512"/>
          </a:xfrm>
        </p:spPr>
        <p:txBody>
          <a:bodyPr/>
          <a:lstStyle/>
          <a:p>
            <a:r>
              <a:rPr lang="en-US" dirty="0" smtClean="0"/>
              <a:t>Authentication</a:t>
            </a:r>
          </a:p>
          <a:p>
            <a:pPr lvl="1"/>
            <a:r>
              <a:rPr lang="en-US" dirty="0" smtClean="0"/>
              <a:t>Identifying the user as an authorized user</a:t>
            </a:r>
          </a:p>
          <a:p>
            <a:pPr lvl="1"/>
            <a:r>
              <a:rPr lang="en-US" dirty="0" smtClean="0"/>
              <a:t>Limiting the time the user can operate in the system before re-identifying himself</a:t>
            </a:r>
          </a:p>
          <a:p>
            <a:pPr lvl="1"/>
            <a:r>
              <a:rPr lang="en-US" dirty="0" smtClean="0"/>
              <a:t>Securing that all requests for the duration of the session come from the identified user</a:t>
            </a:r>
          </a:p>
          <a:p>
            <a:r>
              <a:rPr lang="en-US" dirty="0" smtClean="0"/>
              <a:t>Authorization</a:t>
            </a:r>
          </a:p>
          <a:p>
            <a:pPr lvl="1"/>
            <a:r>
              <a:rPr lang="en-US" dirty="0" smtClean="0"/>
              <a:t>Constraining the operations the logged in user can perform in accordance with his assigned roles</a:t>
            </a:r>
          </a:p>
        </p:txBody>
      </p:sp>
    </p:spTree>
    <p:extLst>
      <p:ext uri="{BB962C8B-B14F-4D97-AF65-F5344CB8AC3E}">
        <p14:creationId xmlns:p14="http://schemas.microsoft.com/office/powerpoint/2010/main" val="1514904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6053" y="170790"/>
            <a:ext cx="8926656" cy="1651083"/>
          </a:xfrm>
        </p:spPr>
        <p:txBody>
          <a:bodyPr/>
          <a:lstStyle/>
          <a:p>
            <a:pPr algn="l"/>
            <a:r>
              <a:rPr lang="en-US" sz="4400" dirty="0" smtClean="0">
                <a:solidFill>
                  <a:schemeClr val="bg1"/>
                </a:solidFill>
              </a:rPr>
              <a:t>With regards to security threats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The bottom line is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 bwMode="white">
          <a:xfrm>
            <a:off x="1886815" y="2013288"/>
            <a:ext cx="7286625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>
              <a:buSzTx/>
            </a:pPr>
            <a:r>
              <a:rPr lang="en-US" sz="3200" i="0" kern="0" dirty="0" smtClean="0">
                <a:solidFill>
                  <a:schemeClr val="bg1"/>
                </a:solidFill>
              </a:rPr>
              <a:t>In the 4GL we are ill equipped to deal with these threats</a:t>
            </a:r>
            <a:endParaRPr lang="en-US" sz="3200" i="0" kern="0" dirty="0">
              <a:solidFill>
                <a:schemeClr val="bg1"/>
              </a:solidFill>
            </a:endParaRPr>
          </a:p>
        </p:txBody>
      </p:sp>
      <p:sp>
        <p:nvSpPr>
          <p:cNvPr id="11" name="Title 2"/>
          <p:cNvSpPr txBox="1">
            <a:spLocks/>
          </p:cNvSpPr>
          <p:nvPr/>
        </p:nvSpPr>
        <p:spPr bwMode="white">
          <a:xfrm>
            <a:off x="3064452" y="3350176"/>
            <a:ext cx="2262622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>
              <a:buSzTx/>
            </a:pPr>
            <a:r>
              <a:rPr lang="en-US" sz="3200" i="0" kern="0" dirty="0" smtClean="0">
                <a:solidFill>
                  <a:schemeClr val="bg1"/>
                </a:solidFill>
              </a:rPr>
              <a:t>Therefore</a:t>
            </a:r>
            <a:endParaRPr lang="en-US" sz="3200" i="0" kern="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269365" y="4265551"/>
            <a:ext cx="74762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SzTx/>
            </a:pPr>
            <a:r>
              <a:rPr lang="en-US" sz="3200" b="1" i="0" kern="0" dirty="0" smtClean="0">
                <a:solidFill>
                  <a:schemeClr val="bg1"/>
                </a:solidFill>
              </a:rPr>
              <a:t>Lets hand the management of these risks over to a separate security layer</a:t>
            </a:r>
            <a:endParaRPr lang="en-US" sz="3200" b="1" i="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3670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SPRING security basics</a:t>
            </a:r>
          </a:p>
        </p:txBody>
      </p:sp>
    </p:spTree>
    <p:extLst>
      <p:ext uri="{BB962C8B-B14F-4D97-AF65-F5344CB8AC3E}">
        <p14:creationId xmlns:p14="http://schemas.microsoft.com/office/powerpoint/2010/main" val="37053362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2140" y="752488"/>
            <a:ext cx="11653283" cy="757130"/>
          </a:xfrm>
        </p:spPr>
        <p:txBody>
          <a:bodyPr/>
          <a:lstStyle/>
          <a:p>
            <a:pPr algn="l"/>
            <a:r>
              <a:rPr lang="en-US" sz="4800" dirty="0" smtClean="0">
                <a:solidFill>
                  <a:schemeClr val="bg1"/>
                </a:solidFill>
              </a:rPr>
              <a:t>What is SPRING? 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 bwMode="white">
          <a:xfrm>
            <a:off x="1652899" y="1878938"/>
            <a:ext cx="7286625" cy="1588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>
              <a:buSzTx/>
            </a:pPr>
            <a:r>
              <a:rPr lang="en-US" i="0" kern="0" dirty="0" smtClean="0">
                <a:solidFill>
                  <a:schemeClr val="bg1"/>
                </a:solidFill>
              </a:rPr>
              <a:t>A JAVA Framework for defining an application as an assembly of interchangeable components</a:t>
            </a:r>
            <a:endParaRPr lang="en-US" i="0" kern="0" dirty="0">
              <a:solidFill>
                <a:schemeClr val="bg1"/>
              </a:solidFill>
            </a:endParaRPr>
          </a:p>
        </p:txBody>
      </p:sp>
      <p:sp>
        <p:nvSpPr>
          <p:cNvPr id="13" name="Title 2"/>
          <p:cNvSpPr txBox="1">
            <a:spLocks/>
          </p:cNvSpPr>
          <p:nvPr/>
        </p:nvSpPr>
        <p:spPr bwMode="white">
          <a:xfrm>
            <a:off x="2711302" y="3866295"/>
            <a:ext cx="7241858" cy="108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>
              <a:buSzTx/>
            </a:pPr>
            <a:r>
              <a:rPr lang="en-US" i="0" kern="0" dirty="0" smtClean="0">
                <a:solidFill>
                  <a:schemeClr val="bg1"/>
                </a:solidFill>
              </a:rPr>
              <a:t>An assembly component is called a JAVA bean</a:t>
            </a:r>
            <a:endParaRPr lang="en-US" i="0" kern="0" dirty="0">
              <a:solidFill>
                <a:schemeClr val="bg1"/>
              </a:solidFill>
            </a:endParaRPr>
          </a:p>
        </p:txBody>
      </p:sp>
      <p:sp>
        <p:nvSpPr>
          <p:cNvPr id="15" name="Title 2"/>
          <p:cNvSpPr txBox="1">
            <a:spLocks/>
          </p:cNvSpPr>
          <p:nvPr/>
        </p:nvSpPr>
        <p:spPr bwMode="white">
          <a:xfrm>
            <a:off x="3499418" y="5355054"/>
            <a:ext cx="8121968" cy="59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>
              <a:buSzTx/>
            </a:pPr>
            <a:r>
              <a:rPr lang="en-US" i="0" kern="0" dirty="0" smtClean="0">
                <a:solidFill>
                  <a:schemeClr val="bg1"/>
                </a:solidFill>
              </a:rPr>
              <a:t>Assembly defined in spring.xml file </a:t>
            </a:r>
            <a:endParaRPr lang="en-US" i="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8273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10386" y="446311"/>
            <a:ext cx="9858039" cy="535531"/>
          </a:xfrm>
        </p:spPr>
        <p:txBody>
          <a:bodyPr/>
          <a:lstStyle/>
          <a:p>
            <a:r>
              <a:rPr lang="en-US" dirty="0" smtClean="0"/>
              <a:t>Example of bean configuration in spring.xml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10386" y="1903227"/>
            <a:ext cx="11142920" cy="451883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&lt;</a:t>
            </a:r>
            <a:r>
              <a:rPr lang="en-US" dirty="0" err="1" smtClean="0"/>
              <a:t>preauthHandler</a:t>
            </a:r>
            <a:r>
              <a:rPr lang="en-US" dirty="0" smtClean="0"/>
              <a:t> </a:t>
            </a:r>
            <a:r>
              <a:rPr lang="en-US" dirty="0"/>
              <a:t>ref</a:t>
            </a:r>
            <a:r>
              <a:rPr lang="en-US" dirty="0" smtClean="0"/>
              <a:t>="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preauthAuthProvider</a:t>
            </a:r>
            <a:r>
              <a:rPr lang="en-US" dirty="0" smtClean="0"/>
              <a:t>" </a:t>
            </a:r>
            <a:r>
              <a:rPr lang="en-US" dirty="0"/>
              <a:t>/&gt; </a:t>
            </a:r>
          </a:p>
          <a:p>
            <a:pPr marL="0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b:bean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id="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preauthAuthProvider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 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class="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security.OEPreAuthenticatedAuthenticationProvider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"&gt;    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&lt;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b:property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name="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rolePrefix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 value="ROLE_" /&gt;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&lt;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b:property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name="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enabledAttrName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 value="ATTR_ENABLED" /&gt;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&lt;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b:property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name="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lockedAttrName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 value="ATTR_LOCKED" /&gt;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&lt;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b:property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name="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expiredAttrName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 value="ATTR_EXPIRED" /&gt; </a:t>
            </a:r>
          </a:p>
          <a:p>
            <a:pPr marL="0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b:bean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16958" y="1200920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425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1239415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configurable SPRING components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14423" y="1239415"/>
            <a:ext cx="9858039" cy="5110512"/>
          </a:xfrm>
        </p:spPr>
        <p:txBody>
          <a:bodyPr/>
          <a:lstStyle/>
          <a:p>
            <a:r>
              <a:rPr lang="en-US" dirty="0"/>
              <a:t>&lt;authentication-manager ref</a:t>
            </a:r>
            <a:r>
              <a:rPr lang="en-US" dirty="0" smtClean="0"/>
              <a:t>=“..”/&gt;</a:t>
            </a:r>
          </a:p>
          <a:p>
            <a:r>
              <a:rPr lang="en-US" dirty="0" smtClean="0"/>
              <a:t>&lt;authentication-provider ref=“..” /&gt;</a:t>
            </a:r>
          </a:p>
          <a:p>
            <a:r>
              <a:rPr lang="en-US" dirty="0"/>
              <a:t>&lt;access-denied-handler ref</a:t>
            </a:r>
            <a:r>
              <a:rPr lang="en-US" dirty="0" smtClean="0"/>
              <a:t>=“…" /&gt;</a:t>
            </a:r>
          </a:p>
          <a:p>
            <a:r>
              <a:rPr lang="en-US" dirty="0" smtClean="0"/>
              <a:t>&lt;authentication-success-handler-ref=“…“&gt;</a:t>
            </a:r>
          </a:p>
          <a:p>
            <a:r>
              <a:rPr lang="en-US" dirty="0"/>
              <a:t> </a:t>
            </a:r>
            <a:r>
              <a:rPr lang="en-US" dirty="0" smtClean="0"/>
              <a:t>&lt;authentication-failure-handler-ref=“…“&gt;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1503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-74428" y="1003106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SPRING Security Model</a:t>
            </a:r>
            <a:endParaRPr lang="en-US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94" y="1684337"/>
            <a:ext cx="10047766" cy="4865319"/>
          </a:xfrm>
        </p:spPr>
      </p:pic>
    </p:spTree>
    <p:extLst>
      <p:ext uri="{BB962C8B-B14F-4D97-AF65-F5344CB8AC3E}">
        <p14:creationId xmlns:p14="http://schemas.microsoft.com/office/powerpoint/2010/main" val="12796076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Authentication Models Supported in Spring Security </a:t>
            </a:r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9916336"/>
              </p:ext>
            </p:extLst>
          </p:nvPr>
        </p:nvGraphicFramePr>
        <p:xfrm>
          <a:off x="659905" y="1137662"/>
          <a:ext cx="10744201" cy="3627121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988291"/>
                <a:gridCol w="5777840"/>
                <a:gridCol w="3978070"/>
              </a:tblGrid>
              <a:tr h="492125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Security Model</a:t>
                      </a:r>
                      <a:endParaRPr kumimoji="0" lang="en-US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Supported in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OpenEdge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1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JDBC Based Authentication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Good luck, you are on your own</a:t>
                      </a: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2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LDAP 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Yes</a:t>
                      </a:r>
                    </a:p>
                  </a:txBody>
                  <a:tcPr marL="118604" marR="118604" anchor="ctr" horzOverflow="overflow"/>
                </a:tc>
              </a:tr>
              <a:tr h="420688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3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OpenID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No</a:t>
                      </a: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4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Client Certificate Authentication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Yes on the server side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No on the client side</a:t>
                      </a: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5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Single Sign On with Central Authentication Service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yes</a:t>
                      </a:r>
                    </a:p>
                  </a:txBody>
                  <a:tcPr marL="118604" marR="118604" anchor="ctr" horzOverflow="overflow"/>
                </a:tc>
              </a:tr>
              <a:tr h="420688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6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Container based security (Use Tomcat user authentication)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yes</a:t>
                      </a:r>
                    </a:p>
                  </a:txBody>
                  <a:tcPr marL="118604" marR="118604" anchor="ctr" horzOverflow="overflow"/>
                </a:tc>
              </a:tr>
              <a:tr h="420688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7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Custom authentication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Yes 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(by customizing the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HybridRealm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 class)</a:t>
                      </a:r>
                    </a:p>
                  </a:txBody>
                  <a:tcPr marL="118604" marR="118604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148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Authorization Models Supported in Spring Security </a:t>
            </a:r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9967611"/>
              </p:ext>
            </p:extLst>
          </p:nvPr>
        </p:nvGraphicFramePr>
        <p:xfrm>
          <a:off x="659905" y="1137662"/>
          <a:ext cx="10744201" cy="217011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988291"/>
                <a:gridCol w="6699168"/>
                <a:gridCol w="3056742"/>
              </a:tblGrid>
              <a:tr h="492125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Authorization Model</a:t>
                      </a:r>
                      <a:endParaRPr kumimoji="0" lang="en-US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Supported in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OpenEdge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1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Url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 based security 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Yes</a:t>
                      </a: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2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Annotation based security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No</a:t>
                      </a:r>
                    </a:p>
                  </a:txBody>
                  <a:tcPr marL="118604" marR="118604" anchor="ctr" horzOverflow="overflow"/>
                </a:tc>
              </a:tr>
              <a:tr h="420688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3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Dynamic URL filtering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No</a:t>
                      </a: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4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Access Control Lists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No</a:t>
                      </a:r>
                    </a:p>
                  </a:txBody>
                  <a:tcPr marL="118604" marR="118604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53647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3055" y="2803016"/>
            <a:ext cx="9573490" cy="1089529"/>
          </a:xfrm>
        </p:spPr>
        <p:txBody>
          <a:bodyPr/>
          <a:lstStyle/>
          <a:p>
            <a:r>
              <a:rPr lang="en-US" dirty="0" err="1"/>
              <a:t>SpEL</a:t>
            </a:r>
            <a:r>
              <a:rPr lang="en-US" dirty="0"/>
              <a:t> – The Spring Expression Language</a:t>
            </a:r>
          </a:p>
        </p:txBody>
      </p:sp>
    </p:spTree>
    <p:extLst>
      <p:ext uri="{BB962C8B-B14F-4D97-AF65-F5344CB8AC3E}">
        <p14:creationId xmlns:p14="http://schemas.microsoft.com/office/powerpoint/2010/main" val="260870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1239415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09008" y="342884"/>
            <a:ext cx="10668867" cy="535531"/>
          </a:xfrm>
        </p:spPr>
        <p:txBody>
          <a:bodyPr/>
          <a:lstStyle/>
          <a:p>
            <a:r>
              <a:rPr lang="en-US" dirty="0" smtClean="0"/>
              <a:t>The basic directory (URL) structure of a REST </a:t>
            </a:r>
            <a:r>
              <a:rPr lang="en-US" dirty="0" err="1" smtClean="0"/>
              <a:t>webapp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27386" y="1239415"/>
            <a:ext cx="9858039" cy="5110512"/>
          </a:xfrm>
        </p:spPr>
        <p:txBody>
          <a:bodyPr/>
          <a:lstStyle/>
          <a:p>
            <a:r>
              <a:rPr lang="en-US" dirty="0" smtClean="0"/>
              <a:t>./static</a:t>
            </a:r>
          </a:p>
          <a:p>
            <a:r>
              <a:rPr lang="en-US" dirty="0" smtClean="0"/>
              <a:t>./static/</a:t>
            </a:r>
            <a:r>
              <a:rPr lang="en-US" dirty="0" err="1" smtClean="0"/>
              <a:t>auth</a:t>
            </a:r>
            <a:endParaRPr lang="en-US" dirty="0" smtClean="0"/>
          </a:p>
          <a:p>
            <a:r>
              <a:rPr lang="en-US" dirty="0" smtClean="0"/>
              <a:t>./static/error</a:t>
            </a:r>
          </a:p>
          <a:p>
            <a:r>
              <a:rPr lang="en-US" dirty="0" smtClean="0"/>
              <a:t>./static/images</a:t>
            </a:r>
          </a:p>
          <a:p>
            <a:r>
              <a:rPr lang="en-US" dirty="0" smtClean="0"/>
              <a:t>./static/</a:t>
            </a:r>
            <a:r>
              <a:rPr lang="en-US" dirty="0" err="1" smtClean="0"/>
              <a:t>webspeed</a:t>
            </a:r>
            <a:endParaRPr lang="en-US" dirty="0" smtClean="0"/>
          </a:p>
          <a:p>
            <a:r>
              <a:rPr lang="en-US" dirty="0" smtClean="0"/>
              <a:t>./WEB-INFO (REST)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60370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89833" y="440816"/>
            <a:ext cx="8185439" cy="709111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definition of an intercept URL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582" y="1510146"/>
            <a:ext cx="10058400" cy="507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259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SpEL</a:t>
            </a:r>
            <a:r>
              <a:rPr lang="en-US" dirty="0" smtClean="0"/>
              <a:t> (SPRING expression language) verbs</a:t>
            </a:r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1459167"/>
              </p:ext>
            </p:extLst>
          </p:nvPr>
        </p:nvGraphicFramePr>
        <p:xfrm>
          <a:off x="736600" y="1373189"/>
          <a:ext cx="10744199" cy="351885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449945"/>
                <a:gridCol w="2500746"/>
                <a:gridCol w="5793508"/>
              </a:tblGrid>
              <a:tr h="492125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Verb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Arguments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Description</a:t>
                      </a: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hasRole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(…)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Role Name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Permit access only users with the specified role</a:t>
                      </a: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hasAnyRole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(…)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Comma separated list of roles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Permit access only to users who have at least one of the roles specified in the comma separated list of roles </a:t>
                      </a:r>
                    </a:p>
                  </a:txBody>
                  <a:tcPr marL="118604" marR="118604" anchor="ctr" horzOverflow="overflow"/>
                </a:tc>
              </a:tr>
              <a:tr h="420688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permitAll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()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none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Give access to everybody </a:t>
                      </a: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denyAll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()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none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Give access to nobody</a:t>
                      </a: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isAuthenticated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()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none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Give access to all users who are authenticated. Deny access for request by users who have not been authenticated </a:t>
                      </a:r>
                    </a:p>
                  </a:txBody>
                  <a:tcPr marL="118604" marR="118604" anchor="ctr" horzOverflow="overflow"/>
                </a:tc>
              </a:tr>
              <a:tr h="420688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isFullyAuthenticated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()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none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Give access to users who have been authenticated by logging in. Deny access to users who have been authenticated by way of the remember me feature</a:t>
                      </a:r>
                    </a:p>
                  </a:txBody>
                  <a:tcPr marL="118604" marR="118604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5642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SpEL</a:t>
            </a:r>
            <a:r>
              <a:rPr lang="en-US" dirty="0" smtClean="0"/>
              <a:t> pattern matching</a:t>
            </a:r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8569835"/>
              </p:ext>
            </p:extLst>
          </p:nvPr>
        </p:nvGraphicFramePr>
        <p:xfrm>
          <a:off x="736600" y="1373189"/>
          <a:ext cx="10744199" cy="362394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78591"/>
                <a:gridCol w="2926660"/>
                <a:gridCol w="3253563"/>
                <a:gridCol w="2985385"/>
              </a:tblGrid>
              <a:tr h="492125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pattern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SpEL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verb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Allows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Denies</a:t>
                      </a: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/Static/*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permitAll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()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/static/main.htm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/static/view/view1.htm</a:t>
                      </a: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/static/**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permitAll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()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/static/main.htm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/static/view/view1.htm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</a:tr>
              <a:tr h="420688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/static/*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/static/**</a:t>
                      </a: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permitAll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()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hasRole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(...)</a:t>
                      </a: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/static/main.htm</a:t>
                      </a: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/static/view/view1.htm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/static/*.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json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/static/*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/static/**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hasRole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(...)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permitAll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()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hasRole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(…)</a:t>
                      </a: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/static/main.htm</a:t>
                      </a: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catalog.json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/static/view/view1.htm</a:t>
                      </a:r>
                    </a:p>
                  </a:txBody>
                  <a:tcPr marL="118604" marR="118604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/static/*.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htm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/static/**.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js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/static/**</a:t>
                      </a: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permitAll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()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permitAll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()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denyAll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()</a:t>
                      </a: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/static/main.htm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/static/main.js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/static/view/view1.js</a:t>
                      </a: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/static/main.jpg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/static/view/view1.htm</a:t>
                      </a:r>
                    </a:p>
                  </a:txBody>
                  <a:tcPr marL="118604" marR="118604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170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3" y="78196"/>
            <a:ext cx="9858039" cy="978729"/>
          </a:xfrm>
        </p:spPr>
        <p:txBody>
          <a:bodyPr/>
          <a:lstStyle/>
          <a:p>
            <a:pPr algn="ctr"/>
            <a:r>
              <a:rPr lang="en-US" dirty="0" smtClean="0"/>
              <a:t>Classifying </a:t>
            </a:r>
            <a:r>
              <a:rPr lang="en-US" dirty="0" err="1" smtClean="0"/>
              <a:t>OpenEdge</a:t>
            </a:r>
            <a:r>
              <a:rPr lang="en-US" dirty="0" smtClean="0"/>
              <a:t> web applications</a:t>
            </a:r>
            <a:br>
              <a:rPr lang="en-US" dirty="0" smtClean="0"/>
            </a:br>
            <a:r>
              <a:rPr lang="en-US" dirty="0" smtClean="0"/>
              <a:t> (by technology)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8313" y="1256479"/>
            <a:ext cx="9858039" cy="5601521"/>
          </a:xfrm>
        </p:spPr>
        <p:txBody>
          <a:bodyPr/>
          <a:lstStyle/>
          <a:p>
            <a:r>
              <a:rPr lang="en-US" dirty="0" smtClean="0"/>
              <a:t>Technology</a:t>
            </a:r>
          </a:p>
          <a:p>
            <a:pPr lvl="1"/>
            <a:r>
              <a:rPr lang="en-US" dirty="0" err="1" smtClean="0"/>
              <a:t>Cgi</a:t>
            </a:r>
            <a:r>
              <a:rPr lang="en-US" dirty="0" smtClean="0"/>
              <a:t> script </a:t>
            </a:r>
            <a:endParaRPr lang="en-US" dirty="0"/>
          </a:p>
          <a:p>
            <a:pPr lvl="1"/>
            <a:r>
              <a:rPr lang="en-US" dirty="0" err="1" smtClean="0"/>
              <a:t>Speedscript</a:t>
            </a:r>
            <a:endParaRPr lang="en-US" dirty="0" smtClean="0"/>
          </a:p>
          <a:p>
            <a:pPr lvl="1"/>
            <a:r>
              <a:rPr lang="en-US" dirty="0" smtClean="0"/>
              <a:t>Static HTM pages using AJAX calls</a:t>
            </a:r>
          </a:p>
          <a:p>
            <a:pPr lvl="2"/>
            <a:r>
              <a:rPr lang="en-US" dirty="0" smtClean="0"/>
              <a:t>SOAP</a:t>
            </a:r>
          </a:p>
          <a:p>
            <a:pPr lvl="2"/>
            <a:r>
              <a:rPr lang="en-US" dirty="0" smtClean="0"/>
              <a:t>REST</a:t>
            </a:r>
          </a:p>
          <a:p>
            <a:pPr lvl="2"/>
            <a:r>
              <a:rPr lang="en-US" dirty="0" smtClean="0"/>
              <a:t>CGI scripts</a:t>
            </a:r>
          </a:p>
          <a:p>
            <a:pPr lvl="1"/>
            <a:r>
              <a:rPr lang="en-US" dirty="0" smtClean="0"/>
              <a:t>KENDO/JSDO/REST</a:t>
            </a:r>
          </a:p>
          <a:p>
            <a:pPr lvl="2"/>
            <a:endParaRPr lang="en-US" dirty="0" smtClean="0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0" y="1239415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80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3" y="78196"/>
            <a:ext cx="9858039" cy="978729"/>
          </a:xfrm>
        </p:spPr>
        <p:txBody>
          <a:bodyPr/>
          <a:lstStyle/>
          <a:p>
            <a:pPr algn="ctr"/>
            <a:r>
              <a:rPr lang="en-US" dirty="0" smtClean="0"/>
              <a:t>Classifying </a:t>
            </a:r>
            <a:r>
              <a:rPr lang="en-US" dirty="0" err="1" smtClean="0"/>
              <a:t>OpenEdge</a:t>
            </a:r>
            <a:r>
              <a:rPr lang="en-US" dirty="0" smtClean="0"/>
              <a:t> web applications</a:t>
            </a:r>
            <a:br>
              <a:rPr lang="en-US" dirty="0" smtClean="0"/>
            </a:br>
            <a:r>
              <a:rPr lang="en-US" dirty="0" smtClean="0"/>
              <a:t> (by target audience)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9924" y="1369729"/>
            <a:ext cx="9858039" cy="5601521"/>
          </a:xfrm>
        </p:spPr>
        <p:txBody>
          <a:bodyPr/>
          <a:lstStyle/>
          <a:p>
            <a:r>
              <a:rPr lang="en-US" dirty="0" smtClean="0"/>
              <a:t>Target audience</a:t>
            </a:r>
          </a:p>
          <a:p>
            <a:pPr lvl="1"/>
            <a:r>
              <a:rPr lang="en-US" dirty="0" smtClean="0"/>
              <a:t>Private</a:t>
            </a:r>
          </a:p>
          <a:p>
            <a:pPr lvl="2"/>
            <a:r>
              <a:rPr lang="en-US" dirty="0" err="1" smtClean="0"/>
              <a:t>Appication</a:t>
            </a:r>
            <a:r>
              <a:rPr lang="en-US" dirty="0" smtClean="0"/>
              <a:t> runs on a VPN or LAN </a:t>
            </a:r>
            <a:endParaRPr lang="en-US" dirty="0"/>
          </a:p>
          <a:p>
            <a:pPr lvl="1"/>
            <a:r>
              <a:rPr lang="en-US" dirty="0" smtClean="0"/>
              <a:t>Public with ..</a:t>
            </a:r>
          </a:p>
          <a:p>
            <a:pPr lvl="2"/>
            <a:r>
              <a:rPr lang="en-US" dirty="0" smtClean="0"/>
              <a:t>Secured access</a:t>
            </a:r>
          </a:p>
          <a:p>
            <a:pPr lvl="2"/>
            <a:r>
              <a:rPr lang="en-US" dirty="0" smtClean="0"/>
              <a:t>Anonymous access</a:t>
            </a:r>
          </a:p>
          <a:p>
            <a:pPr lvl="2"/>
            <a:r>
              <a:rPr lang="en-US" dirty="0" smtClean="0"/>
              <a:t>Both Anonymous and secured access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0" y="1352951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354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1536" y="1369731"/>
            <a:ext cx="9858039" cy="4858048"/>
          </a:xfrm>
        </p:spPr>
        <p:txBody>
          <a:bodyPr/>
          <a:lstStyle/>
          <a:p>
            <a:r>
              <a:rPr lang="en-US" dirty="0" smtClean="0"/>
              <a:t>Create a URL map of </a:t>
            </a:r>
          </a:p>
          <a:p>
            <a:pPr lvl="1"/>
            <a:r>
              <a:rPr lang="en-US" dirty="0" smtClean="0"/>
              <a:t>The static resources of your application (</a:t>
            </a:r>
            <a:r>
              <a:rPr lang="en-US" dirty="0" err="1" smtClean="0"/>
              <a:t>i.e</a:t>
            </a:r>
            <a:r>
              <a:rPr lang="en-US" dirty="0" smtClean="0"/>
              <a:t> static HTML pages)</a:t>
            </a:r>
          </a:p>
          <a:p>
            <a:pPr lvl="1"/>
            <a:r>
              <a:rPr lang="en-US" dirty="0" smtClean="0"/>
              <a:t>The dynamic resources (SOAP, REST, </a:t>
            </a:r>
            <a:r>
              <a:rPr lang="en-US" err="1" smtClean="0"/>
              <a:t>Cgi</a:t>
            </a:r>
            <a:r>
              <a:rPr lang="en-US" smtClean="0"/>
              <a:t> scripts)</a:t>
            </a:r>
            <a:endParaRPr lang="en-US" dirty="0" smtClean="0"/>
          </a:p>
          <a:p>
            <a:r>
              <a:rPr lang="en-US" dirty="0" smtClean="0"/>
              <a:t>When using </a:t>
            </a:r>
            <a:r>
              <a:rPr lang="en-US" dirty="0" err="1" smtClean="0"/>
              <a:t>speedscript</a:t>
            </a:r>
            <a:r>
              <a:rPr lang="en-US" dirty="0" smtClean="0"/>
              <a:t> identify the business logic that cannot be identified with a </a:t>
            </a:r>
            <a:r>
              <a:rPr lang="en-US" dirty="0" err="1" smtClean="0"/>
              <a:t>url</a:t>
            </a:r>
            <a:r>
              <a:rPr lang="en-US" dirty="0" smtClean="0"/>
              <a:t> map</a:t>
            </a:r>
          </a:p>
          <a:p>
            <a:r>
              <a:rPr lang="en-US" dirty="0" smtClean="0"/>
              <a:t>In the resulting URL map identify which </a:t>
            </a:r>
            <a:r>
              <a:rPr lang="en-US" dirty="0" err="1" smtClean="0"/>
              <a:t>url</a:t>
            </a:r>
            <a:r>
              <a:rPr lang="en-US" dirty="0" smtClean="0"/>
              <a:t> pattern can be accessed by which roles</a:t>
            </a:r>
          </a:p>
          <a:p>
            <a:pPr lvl="1"/>
            <a:r>
              <a:rPr lang="en-US" dirty="0" smtClean="0"/>
              <a:t>For static resources identify which dynamic resources they use</a:t>
            </a:r>
          </a:p>
          <a:p>
            <a:pPr lvl="2"/>
            <a:r>
              <a:rPr lang="en-US" dirty="0" smtClean="0"/>
              <a:t>Make sure to protect both the static and the correlated dynamic resource consistently</a:t>
            </a:r>
          </a:p>
          <a:p>
            <a:r>
              <a:rPr lang="en-US" dirty="0" smtClean="0"/>
              <a:t>Identify the back doors (e.g. http:/localhost:8080/</a:t>
            </a:r>
            <a:r>
              <a:rPr lang="en-US" dirty="0" err="1" smtClean="0"/>
              <a:t>apsv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Close the back door</a:t>
            </a:r>
          </a:p>
          <a:p>
            <a:pPr lvl="4"/>
            <a:endParaRPr lang="en-US" dirty="0" smtClean="0"/>
          </a:p>
          <a:p>
            <a:pPr lvl="2"/>
            <a:r>
              <a:rPr lang="en-US" dirty="0" smtClean="0"/>
              <a:t>I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17446" y="1369731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160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982" y="2581426"/>
            <a:ext cx="8652163" cy="1588127"/>
          </a:xfrm>
        </p:spPr>
        <p:txBody>
          <a:bodyPr/>
          <a:lstStyle/>
          <a:p>
            <a:r>
              <a:rPr lang="en-US" dirty="0" err="1"/>
              <a:t>OpenEdge</a:t>
            </a:r>
            <a:r>
              <a:rPr lang="en-US" dirty="0"/>
              <a:t> Implementation of SPRING </a:t>
            </a:r>
            <a:r>
              <a:rPr lang="en-US" dirty="0" smtClean="0"/>
              <a:t>security (prior to version11.7)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585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7"/>
          <p:cNvSpPr>
            <a:spLocks noGrp="1" noChangeArrowheads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pPr algn="ctr"/>
            <a:r>
              <a:rPr lang="en-US" dirty="0" smtClean="0"/>
              <a:t>Configuration files involved </a:t>
            </a:r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113630"/>
              </p:ext>
            </p:extLst>
          </p:nvPr>
        </p:nvGraphicFramePr>
        <p:xfrm>
          <a:off x="363989" y="1054407"/>
          <a:ext cx="11397376" cy="372340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713061"/>
                <a:gridCol w="2910979"/>
                <a:gridCol w="4773336"/>
              </a:tblGrid>
              <a:tr h="492125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File name</a:t>
                      </a:r>
                    </a:p>
                  </a:txBody>
                  <a:tcPr marL="118604" marR="118604" anchor="b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location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b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Notes</a:t>
                      </a:r>
                    </a:p>
                  </a:txBody>
                  <a:tcPr marL="118604" marR="118604" anchor="b" horzOverflow="overflow"/>
                </a:tc>
              </a:tr>
              <a:tr h="366158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web.xml</a:t>
                      </a: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webapps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/[app-nm]/WEB-INF</a:t>
                      </a: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Compare to progress.ini file</a:t>
                      </a:r>
                    </a:p>
                  </a:txBody>
                  <a:tcPr marL="118604" marR="118604" horzOverflow="overflow"/>
                </a:tc>
              </a:tr>
              <a:tr h="420688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oeablSecurity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[basic/form][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auth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 model].xml</a:t>
                      </a: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webapps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/[app-nm]/WEB-INF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Is one of</a:t>
                      </a:r>
                    </a:p>
                    <a:p>
                      <a:pPr marL="376238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oeablSecurity-anonymous.xml</a:t>
                      </a:r>
                    </a:p>
                    <a:p>
                      <a:pPr marL="376238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oeablSecurity-basic-ldap.xml</a:t>
                      </a:r>
                    </a:p>
                    <a:p>
                      <a:pPr marL="376238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oeablSecurity-basic-ldap-ext.xml</a:t>
                      </a:r>
                    </a:p>
                    <a:p>
                      <a:pPr marL="376238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oeablSecurity-basic-local.xml</a:t>
                      </a:r>
                    </a:p>
                    <a:p>
                      <a:pPr marL="376238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oeablSecurity-basic-oerealm.xml</a:t>
                      </a:r>
                    </a:p>
                    <a:p>
                      <a:pPr marL="376238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oeablSecurity-basic-saml.xml</a:t>
                      </a:r>
                    </a:p>
                    <a:p>
                      <a:pPr marL="376238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oeablSecurity-container.xml</a:t>
                      </a:r>
                    </a:p>
                    <a:p>
                      <a:pPr marL="376238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oeablSecurity-form-ldap.xml</a:t>
                      </a:r>
                    </a:p>
                    <a:p>
                      <a:pPr marL="376238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oeablSecurity-form-ldap-ext.xml</a:t>
                      </a:r>
                    </a:p>
                    <a:p>
                      <a:pPr marL="376238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oeablSecurity-form-local.xml</a:t>
                      </a:r>
                    </a:p>
                    <a:p>
                      <a:pPr marL="376238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oeablSecurity-form-oerealm.xml</a:t>
                      </a:r>
                    </a:p>
                    <a:p>
                      <a:pPr marL="376238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oeablSecurity-form-saml.xml</a:t>
                      </a:r>
                    </a:p>
                  </a:txBody>
                  <a:tcPr marL="118604" marR="118604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6963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1239415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09008" y="121285"/>
            <a:ext cx="10668867" cy="978729"/>
          </a:xfrm>
        </p:spPr>
        <p:txBody>
          <a:bodyPr/>
          <a:lstStyle/>
          <a:p>
            <a:r>
              <a:rPr lang="en-US" dirty="0" smtClean="0"/>
              <a:t>The basic steps for implementing an authentication model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27386" y="1239415"/>
            <a:ext cx="9858039" cy="5459258"/>
          </a:xfrm>
        </p:spPr>
        <p:txBody>
          <a:bodyPr/>
          <a:lstStyle/>
          <a:p>
            <a:r>
              <a:rPr lang="en-US" dirty="0" smtClean="0"/>
              <a:t>In the WEB-INFO/web.xml</a:t>
            </a:r>
          </a:p>
          <a:p>
            <a:pPr lvl="1"/>
            <a:r>
              <a:rPr lang="en-US" dirty="0" smtClean="0"/>
              <a:t>Select a security configuration file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Customize parameters in the selected security parameter file</a:t>
            </a:r>
          </a:p>
          <a:p>
            <a:pPr lvl="1"/>
            <a:r>
              <a:rPr lang="en-US" dirty="0" smtClean="0"/>
              <a:t>Perform additional configuration operations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230" y="2175163"/>
            <a:ext cx="8134350" cy="356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68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2492" y="2435953"/>
            <a:ext cx="8444344" cy="1588127"/>
          </a:xfrm>
        </p:spPr>
        <p:txBody>
          <a:bodyPr/>
          <a:lstStyle/>
          <a:p>
            <a:r>
              <a:rPr lang="en-US" dirty="0" err="1"/>
              <a:t>OpenEdge</a:t>
            </a:r>
            <a:r>
              <a:rPr lang="en-US" dirty="0"/>
              <a:t> Implementation of SPRING </a:t>
            </a:r>
            <a:r>
              <a:rPr lang="en-US" dirty="0" smtClean="0"/>
              <a:t>security (as of version 11.7)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4721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7"/>
          <p:cNvSpPr>
            <a:spLocks noGrp="1" noChangeArrowheads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pPr algn="ctr"/>
            <a:r>
              <a:rPr lang="en-US" dirty="0" smtClean="0"/>
              <a:t>Configuration files involved </a:t>
            </a:r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2597117"/>
              </p:ext>
            </p:extLst>
          </p:nvPr>
        </p:nvGraphicFramePr>
        <p:xfrm>
          <a:off x="363989" y="1054407"/>
          <a:ext cx="11397376" cy="143097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713061"/>
                <a:gridCol w="2910979"/>
                <a:gridCol w="4773336"/>
              </a:tblGrid>
              <a:tr h="492125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File name</a:t>
                      </a:r>
                    </a:p>
                  </a:txBody>
                  <a:tcPr marL="118604" marR="118604" anchor="b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location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b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Notes</a:t>
                      </a:r>
                    </a:p>
                  </a:txBody>
                  <a:tcPr marL="118604" marR="118604" anchor="b" horzOverflow="overflow"/>
                </a:tc>
              </a:tr>
              <a:tr h="366158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oeablSecurity.properties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Webapps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\[app-nm]\WEB-INF</a:t>
                      </a: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 authentication models are configured by way of name value pairs</a:t>
                      </a:r>
                    </a:p>
                  </a:txBody>
                  <a:tcPr marL="118604" marR="118604" horzOverflow="overflow"/>
                </a:tc>
              </a:tr>
              <a:tr h="420688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oeablSecurity.csv</a:t>
                      </a: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Webapps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\[app-nm]\WEB-INF</a:t>
                      </a: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Defines intercept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url’s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 in csv format</a:t>
                      </a:r>
                    </a:p>
                  </a:txBody>
                  <a:tcPr marL="118604" marR="118604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2638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1239415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09008" y="342884"/>
            <a:ext cx="10668867" cy="535531"/>
          </a:xfrm>
        </p:spPr>
        <p:txBody>
          <a:bodyPr/>
          <a:lstStyle/>
          <a:p>
            <a:r>
              <a:rPr lang="en-US" dirty="0" smtClean="0"/>
              <a:t>Changes to security configuration in </a:t>
            </a:r>
            <a:r>
              <a:rPr lang="en-US" dirty="0" err="1" smtClean="0"/>
              <a:t>OpenEdge</a:t>
            </a:r>
            <a:r>
              <a:rPr lang="en-US" dirty="0" smtClean="0"/>
              <a:t> version 7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27386" y="1239415"/>
            <a:ext cx="9858039" cy="5459258"/>
          </a:xfrm>
        </p:spPr>
        <p:txBody>
          <a:bodyPr/>
          <a:lstStyle/>
          <a:p>
            <a:r>
              <a:rPr lang="en-US" dirty="0" smtClean="0"/>
              <a:t>All security related configuration defined in one file</a:t>
            </a:r>
          </a:p>
          <a:p>
            <a:pPr lvl="1"/>
            <a:r>
              <a:rPr lang="en-US" dirty="0" err="1"/>
              <a:t>oeablSecurity.properties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203" y="2216728"/>
            <a:ext cx="9353550" cy="42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67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1239415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09008" y="342884"/>
            <a:ext cx="10668867" cy="535531"/>
          </a:xfrm>
        </p:spPr>
        <p:txBody>
          <a:bodyPr/>
          <a:lstStyle/>
          <a:p>
            <a:r>
              <a:rPr lang="en-US" dirty="0" smtClean="0"/>
              <a:t>Changes to security configuration in </a:t>
            </a:r>
            <a:r>
              <a:rPr lang="en-US" dirty="0" err="1" smtClean="0"/>
              <a:t>OpenEdge</a:t>
            </a:r>
            <a:r>
              <a:rPr lang="en-US" dirty="0" smtClean="0"/>
              <a:t> version 7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27386" y="1239415"/>
            <a:ext cx="9858039" cy="5459258"/>
          </a:xfrm>
        </p:spPr>
        <p:txBody>
          <a:bodyPr/>
          <a:lstStyle/>
          <a:p>
            <a:r>
              <a:rPr lang="en-US" dirty="0" smtClean="0"/>
              <a:t>All security related configuration defined in one file</a:t>
            </a:r>
          </a:p>
          <a:p>
            <a:pPr lvl="1"/>
            <a:r>
              <a:rPr lang="en-US" dirty="0" smtClean="0"/>
              <a:t>oeablSecurity.csv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051" y="2159145"/>
            <a:ext cx="7596476" cy="453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955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0507" y="3128515"/>
            <a:ext cx="9896475" cy="590931"/>
          </a:xfrm>
        </p:spPr>
        <p:txBody>
          <a:bodyPr/>
          <a:lstStyle/>
          <a:p>
            <a:r>
              <a:rPr lang="en-US" dirty="0" smtClean="0"/>
              <a:t>How to configure </a:t>
            </a:r>
            <a:r>
              <a:rPr lang="en-US" dirty="0" err="1" smtClean="0"/>
              <a:t>OERealm</a:t>
            </a:r>
            <a:r>
              <a:rPr lang="en-US" dirty="0" smtClean="0"/>
              <a:t> based security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1859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245976"/>
            <a:ext cx="9858039" cy="978729"/>
          </a:xfrm>
        </p:spPr>
        <p:txBody>
          <a:bodyPr/>
          <a:lstStyle/>
          <a:p>
            <a:pPr algn="ctr"/>
            <a:r>
              <a:rPr lang="en-US" dirty="0" smtClean="0"/>
              <a:t>Basic steps in setting up OEREALM security</a:t>
            </a:r>
            <a:br>
              <a:rPr lang="en-US" dirty="0" smtClean="0"/>
            </a:br>
            <a:r>
              <a:rPr lang="en-US" dirty="0" smtClean="0"/>
              <a:t>(prior to 11.7)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285" y="1369731"/>
            <a:ext cx="11333527" cy="5106570"/>
          </a:xfrm>
        </p:spPr>
        <p:txBody>
          <a:bodyPr/>
          <a:lstStyle/>
          <a:p>
            <a:pPr marL="457200"/>
            <a:r>
              <a:rPr lang="en-US" dirty="0" smtClean="0"/>
              <a:t>In the web.xml file</a:t>
            </a:r>
          </a:p>
          <a:p>
            <a:pPr lvl="2"/>
            <a:r>
              <a:rPr lang="en-US" dirty="0" smtClean="0"/>
              <a:t>Select /WEB-INF/oeablSecurity-form-oerealm.xml as the security model</a:t>
            </a:r>
          </a:p>
          <a:p>
            <a:r>
              <a:rPr lang="en-US" dirty="0"/>
              <a:t>Create a client principal token file (optional</a:t>
            </a:r>
            <a:r>
              <a:rPr lang="en-US" dirty="0" smtClean="0"/>
              <a:t>)</a:t>
            </a:r>
          </a:p>
          <a:p>
            <a:r>
              <a:rPr lang="en-US" dirty="0"/>
              <a:t>Configure </a:t>
            </a:r>
            <a:r>
              <a:rPr lang="en-US" dirty="0" smtClean="0"/>
              <a:t>and deploy security </a:t>
            </a:r>
            <a:r>
              <a:rPr lang="en-US" dirty="0"/>
              <a:t>properties </a:t>
            </a:r>
            <a:r>
              <a:rPr lang="en-US" dirty="0" smtClean="0"/>
              <a:t>file</a:t>
            </a:r>
            <a:endParaRPr lang="en-US" dirty="0"/>
          </a:p>
          <a:p>
            <a:r>
              <a:rPr lang="en-US" dirty="0" smtClean="0"/>
              <a:t>Make </a:t>
            </a:r>
            <a:r>
              <a:rPr lang="en-US" dirty="0"/>
              <a:t>a copy of the  </a:t>
            </a:r>
            <a:r>
              <a:rPr lang="en-US" dirty="0" smtClean="0"/>
              <a:t>%DLC%\</a:t>
            </a:r>
            <a:r>
              <a:rPr lang="en-US" dirty="0" err="1" smtClean="0"/>
              <a:t>src</a:t>
            </a:r>
            <a:r>
              <a:rPr lang="en-US" dirty="0" smtClean="0"/>
              <a:t>\samples\security\</a:t>
            </a:r>
            <a:r>
              <a:rPr lang="en-US" dirty="0" err="1" smtClean="0"/>
              <a:t>OpenEdge</a:t>
            </a:r>
            <a:r>
              <a:rPr lang="en-US" dirty="0" smtClean="0"/>
              <a:t>\Security\Realm\</a:t>
            </a:r>
            <a:r>
              <a:rPr lang="en-US" dirty="0" err="1" smtClean="0"/>
              <a:t>HybridRealm.cls</a:t>
            </a:r>
            <a:endParaRPr lang="en-US" dirty="0" smtClean="0"/>
          </a:p>
          <a:p>
            <a:pPr lvl="1"/>
            <a:r>
              <a:rPr lang="en-US" dirty="0" smtClean="0"/>
              <a:t>Configure users, domains and roles in the data administration</a:t>
            </a:r>
          </a:p>
          <a:p>
            <a:pPr lvl="2"/>
            <a:r>
              <a:rPr lang="en-US" dirty="0" smtClean="0"/>
              <a:t>Or</a:t>
            </a:r>
            <a:endParaRPr lang="en-US" dirty="0"/>
          </a:p>
          <a:p>
            <a:pPr lvl="1"/>
            <a:r>
              <a:rPr lang="en-US" dirty="0" smtClean="0"/>
              <a:t>Customize </a:t>
            </a:r>
            <a:r>
              <a:rPr lang="en-US" dirty="0" err="1" smtClean="0"/>
              <a:t>HybridRealm.cls</a:t>
            </a:r>
            <a:r>
              <a:rPr lang="en-US" dirty="0" smtClean="0"/>
              <a:t> to use your own user, domain and roles implementation</a:t>
            </a:r>
          </a:p>
          <a:p>
            <a:r>
              <a:rPr lang="en-US" dirty="0" smtClean="0"/>
              <a:t>Deploy </a:t>
            </a:r>
            <a:r>
              <a:rPr lang="en-US" dirty="0" err="1" smtClean="0"/>
              <a:t>HybridRealm.cls</a:t>
            </a:r>
            <a:r>
              <a:rPr lang="en-US" dirty="0" smtClean="0"/>
              <a:t>, </a:t>
            </a:r>
            <a:r>
              <a:rPr lang="en-US" dirty="0" err="1" smtClean="0"/>
              <a:t>Properties.cls</a:t>
            </a:r>
            <a:r>
              <a:rPr lang="en-US" dirty="0" smtClean="0"/>
              <a:t> &amp; properties file</a:t>
            </a:r>
          </a:p>
          <a:p>
            <a:r>
              <a:rPr lang="en-US" dirty="0" smtClean="0"/>
              <a:t>Edit properties in </a:t>
            </a:r>
            <a:r>
              <a:rPr lang="en-US" dirty="0"/>
              <a:t>/WEB-INF/oeablSecurity-form-oerealm.xml </a:t>
            </a:r>
            <a:endParaRPr lang="en-US" dirty="0" smtClean="0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17446" y="1369731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666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245976"/>
            <a:ext cx="9858039" cy="978729"/>
          </a:xfrm>
        </p:spPr>
        <p:txBody>
          <a:bodyPr/>
          <a:lstStyle/>
          <a:p>
            <a:pPr algn="ctr"/>
            <a:r>
              <a:rPr lang="en-US" dirty="0" smtClean="0"/>
              <a:t>Edit the web.xml file</a:t>
            </a:r>
            <a:br>
              <a:rPr lang="en-US" dirty="0" smtClean="0"/>
            </a:br>
            <a:r>
              <a:rPr lang="en-US" dirty="0" smtClean="0"/>
              <a:t>(prior to 11.7)</a:t>
            </a:r>
            <a:endParaRPr lang="en-US" dirty="0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17446" y="1369731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1178" y="1976719"/>
            <a:ext cx="10427516" cy="463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659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089" y="291406"/>
            <a:ext cx="9858039" cy="535531"/>
          </a:xfrm>
        </p:spPr>
        <p:txBody>
          <a:bodyPr/>
          <a:lstStyle/>
          <a:p>
            <a:pPr algn="ctr"/>
            <a:r>
              <a:rPr lang="en-US" dirty="0" smtClean="0"/>
              <a:t>Generate a client principal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678" y="1003106"/>
            <a:ext cx="11460188" cy="5854893"/>
          </a:xfrm>
        </p:spPr>
        <p:txBody>
          <a:bodyPr/>
          <a:lstStyle/>
          <a:p>
            <a:pPr marL="457200"/>
            <a:r>
              <a:rPr lang="en-US" dirty="0" smtClean="0"/>
              <a:t>From </a:t>
            </a:r>
            <a:r>
              <a:rPr lang="en-US" dirty="0" err="1" smtClean="0"/>
              <a:t>proenv</a:t>
            </a:r>
            <a:r>
              <a:rPr lang="en-US" dirty="0" smtClean="0"/>
              <a:t> type a </a:t>
            </a:r>
            <a:r>
              <a:rPr lang="en-US" dirty="0" err="1" smtClean="0"/>
              <a:t>genspacp</a:t>
            </a:r>
            <a:r>
              <a:rPr lang="en-US" dirty="0" smtClean="0"/>
              <a:t> command</a:t>
            </a:r>
          </a:p>
          <a:p>
            <a:pPr marL="857250" lvl="1"/>
            <a:r>
              <a:rPr lang="en-US" dirty="0" smtClean="0"/>
              <a:t>Example</a:t>
            </a:r>
          </a:p>
          <a:p>
            <a:pPr marL="1257300" lvl="2"/>
            <a:r>
              <a:rPr lang="en-US" dirty="0" err="1"/>
              <a:t>genspacp</a:t>
            </a:r>
            <a:r>
              <a:rPr lang="en-US" dirty="0"/>
              <a:t> -password abc123 -role </a:t>
            </a:r>
            <a:r>
              <a:rPr lang="en-US" dirty="0" err="1" smtClean="0"/>
              <a:t>RESTAuth</a:t>
            </a:r>
            <a:endParaRPr lang="en-US" dirty="0" smtClean="0"/>
          </a:p>
          <a:p>
            <a:pPr marL="857250" lvl="1"/>
            <a:endParaRPr lang="en-US" dirty="0"/>
          </a:p>
          <a:p>
            <a:pPr marL="857250" lvl="1"/>
            <a:endParaRPr lang="en-US" dirty="0" smtClean="0"/>
          </a:p>
          <a:p>
            <a:pPr marL="857250" lvl="1"/>
            <a:endParaRPr lang="en-US" dirty="0"/>
          </a:p>
          <a:p>
            <a:pPr marL="857250" lvl="1"/>
            <a:endParaRPr lang="en-US" dirty="0" smtClean="0"/>
          </a:p>
          <a:p>
            <a:pPr marL="857250" lvl="1"/>
            <a:endParaRPr lang="en-US" dirty="0"/>
          </a:p>
          <a:p>
            <a:pPr marL="857250" lvl="1"/>
            <a:endParaRPr lang="en-US" dirty="0" smtClean="0"/>
          </a:p>
          <a:p>
            <a:pPr marL="857250" lvl="1"/>
            <a:endParaRPr lang="en-US" dirty="0"/>
          </a:p>
          <a:p>
            <a:pPr marL="857250" lvl="1"/>
            <a:r>
              <a:rPr lang="en-US" dirty="0" smtClean="0"/>
              <a:t>Deploy </a:t>
            </a:r>
            <a:r>
              <a:rPr lang="en-US" dirty="0" err="1" smtClean="0"/>
              <a:t>oespaclient.cp</a:t>
            </a:r>
            <a:r>
              <a:rPr lang="en-US" dirty="0" smtClean="0"/>
              <a:t> in [</a:t>
            </a:r>
            <a:r>
              <a:rPr lang="en-US" dirty="0" err="1" smtClean="0"/>
              <a:t>catalina</a:t>
            </a:r>
            <a:r>
              <a:rPr lang="en-US" dirty="0" smtClean="0"/>
              <a:t>-base]/</a:t>
            </a:r>
            <a:r>
              <a:rPr lang="en-US" dirty="0" err="1" smtClean="0"/>
              <a:t>conf</a:t>
            </a:r>
            <a:endParaRPr lang="en-US" dirty="0" smtClean="0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78566" y="364974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713" y="2582105"/>
            <a:ext cx="7993461" cy="321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92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/>
          <a:p>
            <a:r>
              <a:rPr lang="en-US" dirty="0"/>
              <a:t>Configure security properties </a:t>
            </a:r>
            <a:r>
              <a:rPr lang="en-US" dirty="0" smtClean="0"/>
              <a:t>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Sample properties file is stored in</a:t>
            </a:r>
          </a:p>
          <a:p>
            <a:pPr lvl="1"/>
            <a:r>
              <a:rPr lang="en-US" dirty="0"/>
              <a:t>%DLC%\</a:t>
            </a:r>
            <a:r>
              <a:rPr lang="en-US" dirty="0" err="1" smtClean="0"/>
              <a:t>src</a:t>
            </a:r>
            <a:r>
              <a:rPr lang="en-US" dirty="0" smtClean="0"/>
              <a:t>\samples\security\</a:t>
            </a:r>
            <a:r>
              <a:rPr lang="en-US" dirty="0" err="1" smtClean="0"/>
              <a:t>spaservice.properties</a:t>
            </a:r>
            <a:endParaRPr lang="en-US" dirty="0" smtClean="0"/>
          </a:p>
          <a:p>
            <a:r>
              <a:rPr lang="en-US" dirty="0" smtClean="0"/>
              <a:t>Contents of properties file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Set the password to the password created by </a:t>
            </a:r>
            <a:r>
              <a:rPr lang="en-US" dirty="0" err="1" smtClean="0"/>
              <a:t>genspacp</a:t>
            </a:r>
            <a:endParaRPr lang="en-US" dirty="0" smtClean="0"/>
          </a:p>
          <a:p>
            <a:r>
              <a:rPr lang="en-US" dirty="0" smtClean="0"/>
              <a:t>Deploy security properties file in</a:t>
            </a:r>
          </a:p>
          <a:p>
            <a:pPr lvl="1"/>
            <a:r>
              <a:rPr lang="en-US" dirty="0" smtClean="0"/>
              <a:t>[CATALINA-BASE]/</a:t>
            </a:r>
            <a:r>
              <a:rPr lang="en-US" dirty="0" err="1" smtClean="0"/>
              <a:t>webbapps</a:t>
            </a:r>
            <a:r>
              <a:rPr lang="en-US" dirty="0" smtClean="0"/>
              <a:t>/[</a:t>
            </a:r>
            <a:r>
              <a:rPr lang="en-US" dirty="0" err="1" smtClean="0"/>
              <a:t>AppName</a:t>
            </a:r>
            <a:r>
              <a:rPr lang="en-US" dirty="0" smtClean="0"/>
              <a:t>]/WEB-INFO/</a:t>
            </a:r>
            <a:r>
              <a:rPr lang="en-US" dirty="0" err="1" smtClean="0"/>
              <a:t>openedge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562" y="2970839"/>
            <a:ext cx="6976598" cy="157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03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089" y="291406"/>
            <a:ext cx="9858039" cy="535531"/>
          </a:xfrm>
        </p:spPr>
        <p:txBody>
          <a:bodyPr/>
          <a:lstStyle/>
          <a:p>
            <a:pPr algn="ctr"/>
            <a:r>
              <a:rPr lang="en-US" dirty="0" smtClean="0"/>
              <a:t>Customizing the </a:t>
            </a:r>
            <a:r>
              <a:rPr lang="en-US" dirty="0" err="1" smtClean="0"/>
              <a:t>HybridRealm.cls</a:t>
            </a:r>
            <a:r>
              <a:rPr lang="en-US" dirty="0" smtClean="0"/>
              <a:t>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678" y="1003106"/>
            <a:ext cx="11460188" cy="5854893"/>
          </a:xfrm>
        </p:spPr>
        <p:txBody>
          <a:bodyPr/>
          <a:lstStyle/>
          <a:p>
            <a:pPr marL="457200"/>
            <a:r>
              <a:rPr lang="en-US" dirty="0" smtClean="0"/>
              <a:t>The JAVA SPRING layer makes Java </a:t>
            </a:r>
            <a:r>
              <a:rPr lang="en-US" dirty="0" err="1" smtClean="0"/>
              <a:t>OpenClient</a:t>
            </a:r>
            <a:r>
              <a:rPr lang="en-US" dirty="0" smtClean="0"/>
              <a:t> calls to 3 methods in the </a:t>
            </a:r>
            <a:r>
              <a:rPr lang="en-US" dirty="0" err="1" smtClean="0"/>
              <a:t>HybridRealm</a:t>
            </a:r>
            <a:r>
              <a:rPr lang="en-US" dirty="0"/>
              <a:t> </a:t>
            </a:r>
            <a:r>
              <a:rPr lang="en-US" dirty="0" smtClean="0"/>
              <a:t>class</a:t>
            </a:r>
          </a:p>
          <a:p>
            <a:pPr marL="857250" lvl="1"/>
            <a:r>
              <a:rPr lang="en-US" dirty="0" err="1" smtClean="0"/>
              <a:t>ValidateUser</a:t>
            </a:r>
            <a:endParaRPr lang="en-US" dirty="0" smtClean="0"/>
          </a:p>
          <a:p>
            <a:pPr marL="1257300" lvl="2"/>
            <a:r>
              <a:rPr lang="en-US" dirty="0" smtClean="0"/>
              <a:t>Input 		-</a:t>
            </a:r>
            <a:r>
              <a:rPr lang="en-US" dirty="0"/>
              <a:t> </a:t>
            </a:r>
            <a:r>
              <a:rPr lang="en-US" dirty="0" err="1" smtClean="0"/>
              <a:t>UserName</a:t>
            </a:r>
            <a:r>
              <a:rPr lang="en-US" dirty="0" smtClean="0"/>
              <a:t> (decrypted)</a:t>
            </a:r>
          </a:p>
          <a:p>
            <a:pPr marL="1257300" lvl="2"/>
            <a:r>
              <a:rPr lang="en-US" dirty="0" smtClean="0"/>
              <a:t>Returns::	- </a:t>
            </a:r>
            <a:r>
              <a:rPr lang="en-US" dirty="0" err="1" smtClean="0"/>
              <a:t>UserId</a:t>
            </a:r>
            <a:r>
              <a:rPr lang="en-US" dirty="0" smtClean="0"/>
              <a:t> (Unique integer  ID for the user)</a:t>
            </a:r>
          </a:p>
          <a:p>
            <a:pPr marL="857250" lvl="1"/>
            <a:r>
              <a:rPr lang="en-US" dirty="0" err="1" smtClean="0"/>
              <a:t>ValidatePassword</a:t>
            </a:r>
            <a:endParaRPr lang="en-US" dirty="0" smtClean="0"/>
          </a:p>
          <a:p>
            <a:pPr marL="1257300" lvl="2"/>
            <a:r>
              <a:rPr lang="en-US" dirty="0" smtClean="0"/>
              <a:t>Input		- </a:t>
            </a:r>
            <a:r>
              <a:rPr lang="en-US" dirty="0" err="1" smtClean="0"/>
              <a:t>UserId</a:t>
            </a:r>
            <a:r>
              <a:rPr lang="en-US" dirty="0"/>
              <a:t> </a:t>
            </a:r>
            <a:r>
              <a:rPr lang="en-US" dirty="0" smtClean="0"/>
              <a:t>(integer), Password(character)</a:t>
            </a:r>
          </a:p>
          <a:p>
            <a:pPr marL="1257300" lvl="2"/>
            <a:r>
              <a:rPr lang="en-US" dirty="0" smtClean="0"/>
              <a:t>Returns	-  True /False</a:t>
            </a:r>
          </a:p>
          <a:p>
            <a:pPr marL="857250" lvl="1"/>
            <a:r>
              <a:rPr lang="en-US" dirty="0" err="1" smtClean="0"/>
              <a:t>GetAttribute</a:t>
            </a:r>
            <a:r>
              <a:rPr lang="en-US" dirty="0" smtClean="0"/>
              <a:t>  4 times for </a:t>
            </a:r>
            <a:r>
              <a:rPr lang="en-US" dirty="0"/>
              <a:t> </a:t>
            </a:r>
            <a:r>
              <a:rPr lang="en-US" dirty="0" smtClean="0"/>
              <a:t>ATTR_EXPIRED, ATTR_LOCKED,ATTR_ENABLED, ATTR_ROLES</a:t>
            </a:r>
          </a:p>
          <a:p>
            <a:pPr marL="1257300" lvl="2"/>
            <a:r>
              <a:rPr lang="en-US" dirty="0" smtClean="0"/>
              <a:t>Input		- </a:t>
            </a:r>
            <a:r>
              <a:rPr lang="en-US" dirty="0" err="1" smtClean="0"/>
              <a:t>Userid</a:t>
            </a:r>
            <a:r>
              <a:rPr lang="en-US" dirty="0" smtClean="0"/>
              <a:t>(integer)</a:t>
            </a:r>
          </a:p>
          <a:p>
            <a:pPr marL="1257300" lvl="2"/>
            <a:r>
              <a:rPr lang="en-US" dirty="0" smtClean="0"/>
              <a:t>Returns        	- </a:t>
            </a:r>
            <a:r>
              <a:rPr lang="en-US" dirty="0" err="1" smtClean="0"/>
              <a:t>AtributeValue</a:t>
            </a:r>
            <a:r>
              <a:rPr lang="en-US" dirty="0" smtClean="0"/>
              <a:t> (character)</a:t>
            </a:r>
          </a:p>
          <a:p>
            <a:pPr marL="457200"/>
            <a:r>
              <a:rPr lang="en-US" dirty="0" smtClean="0"/>
              <a:t>By default within each of the above methods a call is made to </a:t>
            </a:r>
            <a:r>
              <a:rPr lang="en-US" dirty="0" err="1" smtClean="0"/>
              <a:t>this-object:</a:t>
            </a:r>
            <a:r>
              <a:rPr lang="en-US" dirty="0" err="1"/>
              <a:t>ValidateClient</a:t>
            </a:r>
            <a:r>
              <a:rPr lang="en-US" dirty="0"/>
              <a:t>() </a:t>
            </a:r>
            <a:endParaRPr lang="en-US" dirty="0" smtClean="0"/>
          </a:p>
          <a:p>
            <a:pPr marL="857250" lvl="1"/>
            <a:r>
              <a:rPr lang="en-US" dirty="0" smtClean="0"/>
              <a:t>Validates if method was called with a valid sealed client principal object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54069" y="927605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397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7311" y="190738"/>
            <a:ext cx="9858039" cy="535531"/>
          </a:xfrm>
        </p:spPr>
        <p:txBody>
          <a:bodyPr/>
          <a:lstStyle/>
          <a:p>
            <a:pPr algn="ctr"/>
            <a:r>
              <a:rPr lang="en-US" dirty="0" smtClean="0"/>
              <a:t>Customizing the </a:t>
            </a:r>
            <a:r>
              <a:rPr lang="en-US" dirty="0" err="1" smtClean="0"/>
              <a:t>HybridRealm.cls</a:t>
            </a:r>
            <a:r>
              <a:rPr lang="en-US" dirty="0" smtClean="0"/>
              <a:t>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122" y="726269"/>
            <a:ext cx="11460188" cy="5959757"/>
          </a:xfrm>
        </p:spPr>
        <p:txBody>
          <a:bodyPr/>
          <a:lstStyle/>
          <a:p>
            <a:pPr marL="457200"/>
            <a:r>
              <a:rPr lang="en-US" dirty="0" smtClean="0"/>
              <a:t>The default implementation of the </a:t>
            </a:r>
            <a:r>
              <a:rPr lang="en-US" dirty="0" err="1" smtClean="0"/>
              <a:t>HybridRealm</a:t>
            </a:r>
            <a:r>
              <a:rPr lang="en-US" dirty="0" smtClean="0"/>
              <a:t> class uses the </a:t>
            </a:r>
            <a:r>
              <a:rPr lang="en-US" dirty="0" err="1" smtClean="0"/>
              <a:t>OpenEdge</a:t>
            </a:r>
            <a:r>
              <a:rPr lang="en-US" dirty="0" smtClean="0"/>
              <a:t> security tables</a:t>
            </a:r>
          </a:p>
          <a:p>
            <a:pPr marL="857250" lvl="1"/>
            <a:r>
              <a:rPr lang="en-US" dirty="0"/>
              <a:t>_</a:t>
            </a:r>
            <a:r>
              <a:rPr lang="en-US" dirty="0" smtClean="0"/>
              <a:t>sec-authentication-domain</a:t>
            </a:r>
          </a:p>
          <a:p>
            <a:pPr marL="857250" lvl="1"/>
            <a:r>
              <a:rPr lang="en-US" dirty="0" smtClean="0"/>
              <a:t>_User</a:t>
            </a:r>
          </a:p>
          <a:p>
            <a:pPr marL="857250" lvl="1"/>
            <a:r>
              <a:rPr lang="en-US" dirty="0"/>
              <a:t>_Sec-role</a:t>
            </a:r>
            <a:endParaRPr lang="en-US" dirty="0" smtClean="0"/>
          </a:p>
          <a:p>
            <a:pPr marL="857250" lvl="1"/>
            <a:r>
              <a:rPr lang="en-US" dirty="0"/>
              <a:t>_</a:t>
            </a:r>
            <a:r>
              <a:rPr lang="en-US" dirty="0" smtClean="0"/>
              <a:t>sec-granted-role</a:t>
            </a:r>
          </a:p>
          <a:p>
            <a:pPr marL="457200"/>
            <a:r>
              <a:rPr lang="en-US" dirty="0" smtClean="0"/>
              <a:t>However you can customize the realm class to use your application user tables</a:t>
            </a:r>
          </a:p>
          <a:p>
            <a:pPr marL="457200"/>
            <a:r>
              <a:rPr lang="en-US" dirty="0" smtClean="0"/>
              <a:t>Make sure that</a:t>
            </a:r>
          </a:p>
          <a:p>
            <a:pPr marL="857250" lvl="1"/>
            <a:r>
              <a:rPr lang="en-US" dirty="0" smtClean="0"/>
              <a:t>The constructor of the </a:t>
            </a:r>
            <a:r>
              <a:rPr lang="en-US" dirty="0" err="1" smtClean="0"/>
              <a:t>HybridRealm.cls</a:t>
            </a:r>
            <a:r>
              <a:rPr lang="en-US" dirty="0" smtClean="0"/>
              <a:t> loads the properties file correctly</a:t>
            </a:r>
          </a:p>
          <a:p>
            <a:pPr marL="1257300" lvl="2"/>
            <a:r>
              <a:rPr lang="en-US" dirty="0" err="1"/>
              <a:t>spaProps</a:t>
            </a:r>
            <a:r>
              <a:rPr lang="en-US" dirty="0"/>
              <a:t> = NEW Properties("</a:t>
            </a:r>
            <a:r>
              <a:rPr lang="en-US" dirty="0" err="1"/>
              <a:t>spaservice.properties</a:t>
            </a:r>
            <a:r>
              <a:rPr lang="en-US" dirty="0" smtClean="0"/>
              <a:t>").</a:t>
            </a:r>
          </a:p>
          <a:p>
            <a:pPr marL="457200"/>
            <a:r>
              <a:rPr lang="en-US" dirty="0" smtClean="0"/>
              <a:t>For testing first disable client principal validation </a:t>
            </a:r>
            <a:r>
              <a:rPr lang="en-US" dirty="0"/>
              <a:t>by modifying </a:t>
            </a:r>
            <a:r>
              <a:rPr lang="en-US" dirty="0" err="1" smtClean="0"/>
              <a:t>HybridRealm.ValidateClient</a:t>
            </a:r>
            <a:r>
              <a:rPr lang="en-US" dirty="0" smtClean="0"/>
              <a:t>()</a:t>
            </a:r>
          </a:p>
          <a:p>
            <a:pPr marL="457200"/>
            <a:endParaRPr lang="en-US" dirty="0" smtClean="0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54227" y="726269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259" y="5685901"/>
            <a:ext cx="525780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07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7"/>
          <p:cNvSpPr>
            <a:spLocks noGrp="1" noChangeArrowheads="1"/>
          </p:cNvSpPr>
          <p:nvPr>
            <p:ph type="title"/>
          </p:nvPr>
        </p:nvSpPr>
        <p:spPr>
          <a:xfrm>
            <a:off x="557813" y="204376"/>
            <a:ext cx="10948387" cy="757130"/>
          </a:xfrm>
        </p:spPr>
        <p:txBody>
          <a:bodyPr/>
          <a:lstStyle/>
          <a:p>
            <a:pPr algn="ctr"/>
            <a:r>
              <a:rPr lang="en-US" dirty="0"/>
              <a:t>Edit properties in </a:t>
            </a:r>
            <a:br>
              <a:rPr lang="en-US" dirty="0"/>
            </a:br>
            <a:r>
              <a:rPr lang="en-US" dirty="0"/>
              <a:t>/WEB-INF/oeablSecurity-form-oerealm.xml </a:t>
            </a:r>
            <a:endParaRPr lang="en-US" dirty="0" smtClean="0"/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8676318"/>
              </p:ext>
            </p:extLst>
          </p:nvPr>
        </p:nvGraphicFramePr>
        <p:xfrm>
          <a:off x="770156" y="1121519"/>
          <a:ext cx="10974432" cy="42976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568662"/>
                <a:gridCol w="1602298"/>
                <a:gridCol w="2810312"/>
                <a:gridCol w="3993160"/>
              </a:tblGrid>
              <a:tr h="492125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Bean ID</a:t>
                      </a:r>
                    </a:p>
                  </a:txBody>
                  <a:tcPr marL="118604" marR="118604" anchor="b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Property Name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b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Example</a:t>
                      </a:r>
                    </a:p>
                  </a:txBody>
                  <a:tcPr marL="118604" marR="118604" anchor="b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Notes</a:t>
                      </a:r>
                    </a:p>
                  </a:txBody>
                  <a:tcPr marL="118604" marR="118604" anchor="b" horzOverflow="overflow"/>
                </a:tc>
              </a:tr>
              <a:tr h="995332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OERealmUserDetails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realmClass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auth.HybridRealm</a:t>
                      </a:r>
                      <a:endParaRPr kumimoji="0" lang="en-US" sz="1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Point to deployed </a:t>
                      </a:r>
                      <a:r>
                        <a:rPr kumimoji="0" lang="en-US" sz="14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HybridRealm.cls</a:t>
                      </a:r>
                      <a:endParaRPr kumimoji="0" lang="en-US" sz="1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can deploy either under</a:t>
                      </a:r>
                    </a:p>
                    <a:p>
                      <a:pPr marL="376238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[CATALINA-BASE]/[Service]/WEB-INFO/</a:t>
                      </a:r>
                      <a:r>
                        <a:rPr kumimoji="0" lang="en-US" sz="14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openedge</a:t>
                      </a: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376238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[CATALINA-BASE]/[</a:t>
                      </a:r>
                      <a:r>
                        <a:rPr kumimoji="0" lang="en-US" sz="14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openedge</a:t>
                      </a:r>
                      <a:endParaRPr kumimoji="0" lang="en-US" sz="1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8604" marR="118604" anchor="ctr" horzOverflow="overflow"/>
                </a:tc>
              </a:tr>
              <a:tr h="420688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realmUrl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  <a:hlinkClick r:id="rId3"/>
                        </a:rPr>
                        <a:t>http://localhost:8080/apsv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internal://nxgas</a:t>
                      </a: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The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url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 of the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appserver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 that is going to handle the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hybridRealm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 authentication</a:t>
                      </a:r>
                    </a:p>
                  </a:txBody>
                  <a:tcPr marL="118604" marR="118604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realmTokenFile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oespaclient.cp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Should point to where the client principal is deployed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By default tomcat looks in </a:t>
                      </a:r>
                    </a:p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[CATALINA-BASE]/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conf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dirty="0" err="1" smtClean="0"/>
                        <a:t>OERealmAuthProvider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dirty="0" smtClean="0"/>
                        <a:t>key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 oech1::31302c766076</a:t>
                      </a: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Set to the key returned when we created the client principal file</a:t>
                      </a:r>
                    </a:p>
                  </a:txBody>
                  <a:tcPr marL="118604" marR="118604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OEClientPrincipalFilter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key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oech1::31302c766076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horzOverflow="overflow"/>
                </a:tc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/>
                          <a:cs typeface="MS PGothic"/>
                        </a:rPr>
                        <a:t>Set to the key returned when we created the client principal file</a:t>
                      </a:r>
                    </a:p>
                  </a:txBody>
                  <a:tcPr marL="118604" marR="118604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0568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245976"/>
            <a:ext cx="9858039" cy="978729"/>
          </a:xfrm>
        </p:spPr>
        <p:txBody>
          <a:bodyPr/>
          <a:lstStyle/>
          <a:p>
            <a:pPr algn="ctr"/>
            <a:r>
              <a:rPr lang="en-US" dirty="0" smtClean="0"/>
              <a:t>Configuring the </a:t>
            </a:r>
            <a:r>
              <a:rPr lang="en-US" dirty="0" err="1" smtClean="0"/>
              <a:t>OERealm</a:t>
            </a:r>
            <a:r>
              <a:rPr lang="en-US" dirty="0" smtClean="0"/>
              <a:t> Security </a:t>
            </a:r>
            <a:br>
              <a:rPr lang="en-US" dirty="0" smtClean="0"/>
            </a:br>
            <a:r>
              <a:rPr lang="en-US" dirty="0" err="1" smtClean="0"/>
              <a:t>Openedge</a:t>
            </a:r>
            <a:r>
              <a:rPr lang="en-US" dirty="0" smtClean="0"/>
              <a:t> version 11.7 and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properties defined in </a:t>
            </a:r>
            <a:r>
              <a:rPr lang="en-US" dirty="0" err="1" smtClean="0"/>
              <a:t>oeablSecurity.properties</a:t>
            </a:r>
            <a:endParaRPr lang="en-US" dirty="0" smtClean="0"/>
          </a:p>
          <a:p>
            <a:r>
              <a:rPr lang="en-US" dirty="0" smtClean="0"/>
              <a:t>Principle</a:t>
            </a:r>
          </a:p>
          <a:p>
            <a:pPr lvl="1"/>
            <a:r>
              <a:rPr lang="en-US" dirty="0" smtClean="0"/>
              <a:t>Select bean to use</a:t>
            </a:r>
          </a:p>
          <a:p>
            <a:pPr lvl="1"/>
            <a:r>
              <a:rPr lang="en-US" dirty="0" smtClean="0"/>
              <a:t>Define properties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0398"/>
            <a:ext cx="11498053" cy="4633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3742" y="3476668"/>
            <a:ext cx="9327481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814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0507" y="3128515"/>
            <a:ext cx="9896475" cy="590931"/>
          </a:xfrm>
        </p:spPr>
        <p:txBody>
          <a:bodyPr/>
          <a:lstStyle/>
          <a:p>
            <a:r>
              <a:rPr lang="en-US" dirty="0" smtClean="0"/>
              <a:t>Customizing the login/logout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582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245976"/>
            <a:ext cx="9858039" cy="978729"/>
          </a:xfrm>
        </p:spPr>
        <p:txBody>
          <a:bodyPr/>
          <a:lstStyle/>
          <a:p>
            <a:pPr algn="ctr"/>
            <a:r>
              <a:rPr lang="en-US" dirty="0" smtClean="0"/>
              <a:t>How SPRING security defines where to go when the login succeeds of fails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0177" y="1968994"/>
            <a:ext cx="10385570" cy="42975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23" y="1308831"/>
            <a:ext cx="11504149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91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/>
          <a:p>
            <a:pPr algn="ctr"/>
            <a:r>
              <a:rPr lang="en-US" dirty="0" smtClean="0"/>
              <a:t>What the </a:t>
            </a:r>
            <a:r>
              <a:rPr lang="en-US" dirty="0" err="1" smtClean="0"/>
              <a:t>login.jsp</a:t>
            </a:r>
            <a:r>
              <a:rPr lang="en-US" dirty="0" smtClean="0"/>
              <a:t> looks like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34" y="1023605"/>
            <a:ext cx="11504149" cy="463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794" y="1588775"/>
            <a:ext cx="10096500" cy="2370829"/>
          </a:xfrm>
          <a:prstGeom prst="rect">
            <a:avLst/>
          </a:prstGeom>
        </p:spPr>
      </p:pic>
      <p:sp>
        <p:nvSpPr>
          <p:cNvPr id="8" name="Up-Down Arrow 7"/>
          <p:cNvSpPr/>
          <p:nvPr/>
        </p:nvSpPr>
        <p:spPr bwMode="auto">
          <a:xfrm>
            <a:off x="5867908" y="3597133"/>
            <a:ext cx="457391" cy="1216152"/>
          </a:xfrm>
          <a:prstGeom prst="upDown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373700" y="4882393"/>
            <a:ext cx="5399858" cy="156874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2253" y="5069303"/>
            <a:ext cx="5261304" cy="11949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478056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/>
          <a:p>
            <a:pPr algn="ctr"/>
            <a:r>
              <a:rPr lang="en-US" dirty="0" smtClean="0"/>
              <a:t>Rules for creating a custom login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285" y="1369731"/>
            <a:ext cx="11333527" cy="5106570"/>
          </a:xfrm>
        </p:spPr>
        <p:txBody>
          <a:bodyPr/>
          <a:lstStyle/>
          <a:p>
            <a:pPr marL="457200"/>
            <a:r>
              <a:rPr lang="en-US" dirty="0" smtClean="0"/>
              <a:t>Must have a form </a:t>
            </a:r>
            <a:r>
              <a:rPr lang="en-US" dirty="0"/>
              <a:t>that posts to “</a:t>
            </a:r>
            <a:r>
              <a:rPr lang="en-US" dirty="0" err="1" smtClean="0"/>
              <a:t>j_spring_security_check</a:t>
            </a:r>
            <a:r>
              <a:rPr lang="en-US" dirty="0" smtClean="0"/>
              <a:t>”</a:t>
            </a:r>
          </a:p>
          <a:p>
            <a:pPr marL="857250" lvl="1"/>
            <a:r>
              <a:rPr lang="en-US" dirty="0"/>
              <a:t>&lt;form name='login' action="</a:t>
            </a:r>
            <a:r>
              <a:rPr lang="en-US" dirty="0" err="1"/>
              <a:t>j_spring_security_check</a:t>
            </a:r>
            <a:r>
              <a:rPr lang="en-US" dirty="0"/>
              <a:t>" method='POST'&gt;</a:t>
            </a:r>
          </a:p>
          <a:p>
            <a:pPr marL="457200"/>
            <a:r>
              <a:rPr lang="en-US" dirty="0" smtClean="0"/>
              <a:t>Must have an input field for the user name with a </a:t>
            </a:r>
            <a:r>
              <a:rPr lang="en-US" dirty="0"/>
              <a:t>name attribute of </a:t>
            </a:r>
            <a:r>
              <a:rPr lang="en-US" dirty="0" err="1" smtClean="0"/>
              <a:t>j_username</a:t>
            </a:r>
            <a:endParaRPr lang="en-US" dirty="0" smtClean="0"/>
          </a:p>
          <a:p>
            <a:pPr marL="857250" lvl="1"/>
            <a:r>
              <a:rPr lang="en-US" dirty="0"/>
              <a:t>&lt;input type='text' name='</a:t>
            </a:r>
            <a:r>
              <a:rPr lang="en-US" dirty="0" err="1"/>
              <a:t>j_username</a:t>
            </a:r>
            <a:r>
              <a:rPr lang="en-US" dirty="0"/>
              <a:t>' value</a:t>
            </a:r>
            <a:r>
              <a:rPr lang="en-US" dirty="0" smtClean="0"/>
              <a:t>=‘’’&gt;</a:t>
            </a:r>
          </a:p>
          <a:p>
            <a:pPr marL="457200"/>
            <a:r>
              <a:rPr lang="en-US" dirty="0"/>
              <a:t>Must have an input field for the </a:t>
            </a:r>
            <a:r>
              <a:rPr lang="en-US" dirty="0" smtClean="0"/>
              <a:t>password </a:t>
            </a:r>
            <a:r>
              <a:rPr lang="en-US" dirty="0"/>
              <a:t>with a name attribute of </a:t>
            </a:r>
            <a:r>
              <a:rPr lang="en-US" dirty="0" err="1" smtClean="0"/>
              <a:t>j_password</a:t>
            </a:r>
            <a:endParaRPr lang="en-US" dirty="0"/>
          </a:p>
          <a:p>
            <a:pPr marL="857250" lvl="1"/>
            <a:r>
              <a:rPr lang="en-US" dirty="0"/>
              <a:t>&lt;input type</a:t>
            </a:r>
            <a:r>
              <a:rPr lang="en-US" dirty="0" smtClean="0"/>
              <a:t>=‘password' </a:t>
            </a:r>
            <a:r>
              <a:rPr lang="en-US" dirty="0"/>
              <a:t>name=</a:t>
            </a:r>
            <a:r>
              <a:rPr lang="en-US" dirty="0" smtClean="0"/>
              <a:t>'</a:t>
            </a:r>
            <a:r>
              <a:rPr lang="en-US" dirty="0" err="1" smtClean="0"/>
              <a:t>j_password</a:t>
            </a:r>
            <a:r>
              <a:rPr lang="en-US" dirty="0" smtClean="0"/>
              <a:t>' </a:t>
            </a:r>
            <a:r>
              <a:rPr lang="en-US" dirty="0"/>
              <a:t>value</a:t>
            </a:r>
            <a:r>
              <a:rPr lang="en-US" dirty="0" smtClean="0"/>
              <a:t>=‘’’&gt;</a:t>
            </a:r>
          </a:p>
          <a:p>
            <a:pPr marL="457200"/>
            <a:r>
              <a:rPr lang="en-US" dirty="0" smtClean="0"/>
              <a:t>Must have an input field for the password with a </a:t>
            </a:r>
            <a:r>
              <a:rPr lang="en-US" dirty="0"/>
              <a:t>name attribute of </a:t>
            </a:r>
            <a:r>
              <a:rPr lang="en-US" dirty="0" err="1" smtClean="0"/>
              <a:t>j_password</a:t>
            </a:r>
            <a:endParaRPr lang="en-US" dirty="0" smtClean="0"/>
          </a:p>
          <a:p>
            <a:pPr marL="857250" lvl="1"/>
            <a:r>
              <a:rPr lang="en-US" dirty="0"/>
              <a:t>&lt;input name="submit" type="submit" value="login" style="width:100%"/&gt;</a:t>
            </a:r>
            <a:endParaRPr lang="en-US" dirty="0" smtClean="0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94402" y="1369731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033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/>
          <a:p>
            <a:pPr algn="ctr"/>
            <a:r>
              <a:rPr lang="en-US" dirty="0" smtClean="0"/>
              <a:t>Example of a custom login page</a:t>
            </a:r>
            <a:endParaRPr lang="en-US" dirty="0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94402" y="955437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062" y="1625366"/>
            <a:ext cx="11230421" cy="472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9616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/>
          <a:p>
            <a:pPr algn="ctr"/>
            <a:r>
              <a:rPr lang="en-US" dirty="0" smtClean="0"/>
              <a:t>What the </a:t>
            </a:r>
            <a:r>
              <a:rPr lang="en-US" dirty="0" err="1" smtClean="0"/>
              <a:t>logout.jsp</a:t>
            </a:r>
            <a:r>
              <a:rPr lang="en-US" dirty="0" smtClean="0"/>
              <a:t> looks like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34" y="1023605"/>
            <a:ext cx="11504149" cy="46333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 bwMode="auto">
          <a:xfrm>
            <a:off x="3401028" y="4849974"/>
            <a:ext cx="5784915" cy="156874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859" y="1691649"/>
            <a:ext cx="10220325" cy="2133731"/>
          </a:xfrm>
          <a:prstGeom prst="rect">
            <a:avLst/>
          </a:prstGeom>
        </p:spPr>
      </p:pic>
      <p:sp>
        <p:nvSpPr>
          <p:cNvPr id="10" name="Up-Down Arrow 9"/>
          <p:cNvSpPr/>
          <p:nvPr/>
        </p:nvSpPr>
        <p:spPr bwMode="auto">
          <a:xfrm>
            <a:off x="5926630" y="3525334"/>
            <a:ext cx="457391" cy="1216152"/>
          </a:xfrm>
          <a:prstGeom prst="upDown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3540154" y="5066950"/>
            <a:ext cx="5645789" cy="10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i="0" dirty="0" smtClean="0">
                <a:solidFill>
                  <a:schemeClr val="bg1"/>
                </a:solidFill>
              </a:rPr>
              <a:t>Logout is redirected to this logout page.</a:t>
            </a:r>
          </a:p>
          <a:p>
            <a:pPr algn="l">
              <a:buSzTx/>
            </a:pPr>
            <a:r>
              <a:rPr lang="en-US" i="0" dirty="0" smtClean="0">
                <a:solidFill>
                  <a:schemeClr val="bg1"/>
                </a:solidFill>
              </a:rPr>
              <a:t>Which we can customize</a:t>
            </a:r>
          </a:p>
        </p:txBody>
      </p:sp>
    </p:spTree>
    <p:extLst>
      <p:ext uri="{BB962C8B-B14F-4D97-AF65-F5344CB8AC3E}">
        <p14:creationId xmlns:p14="http://schemas.microsoft.com/office/powerpoint/2010/main" val="1438635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0507" y="3128515"/>
            <a:ext cx="9896475" cy="590931"/>
          </a:xfrm>
        </p:spPr>
        <p:txBody>
          <a:bodyPr/>
          <a:lstStyle/>
          <a:p>
            <a:r>
              <a:rPr lang="en-US" dirty="0" smtClean="0"/>
              <a:t>Closing the back door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799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 Security </a:t>
            </a:r>
            <a:r>
              <a:rPr lang="en-US" dirty="0" err="1" smtClean="0">
                <a:solidFill>
                  <a:schemeClr val="bg1"/>
                </a:solidFill>
              </a:rPr>
              <a:t>Perimiter</a:t>
            </a:r>
            <a:r>
              <a:rPr lang="en-US" dirty="0" smtClean="0">
                <a:solidFill>
                  <a:schemeClr val="bg1"/>
                </a:solidFill>
              </a:rPr>
              <a:t> is only as strong as its weakest link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123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120" y="395380"/>
            <a:ext cx="9858039" cy="535531"/>
          </a:xfrm>
        </p:spPr>
        <p:txBody>
          <a:bodyPr/>
          <a:lstStyle/>
          <a:p>
            <a:r>
              <a:rPr lang="en-US" dirty="0" smtClean="0"/>
              <a:t>Identifying the weakest link in the security </a:t>
            </a:r>
            <a:r>
              <a:rPr lang="en-US" dirty="0" err="1" smtClean="0"/>
              <a:t>perimiter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5119" y="1324925"/>
            <a:ext cx="9858039" cy="4858048"/>
          </a:xfrm>
        </p:spPr>
        <p:txBody>
          <a:bodyPr/>
          <a:lstStyle/>
          <a:p>
            <a:r>
              <a:rPr lang="en-US" dirty="0" smtClean="0"/>
              <a:t>The front door</a:t>
            </a:r>
          </a:p>
          <a:p>
            <a:pPr lvl="1"/>
            <a:r>
              <a:rPr lang="en-US" dirty="0" smtClean="0"/>
              <a:t>Your web application</a:t>
            </a:r>
          </a:p>
          <a:p>
            <a:r>
              <a:rPr lang="en-US" dirty="0" smtClean="0"/>
              <a:t>The back doors</a:t>
            </a:r>
          </a:p>
          <a:p>
            <a:pPr lvl="1"/>
            <a:r>
              <a:rPr lang="en-US" dirty="0" smtClean="0"/>
              <a:t>Another web application hosted on the same tomcat instance</a:t>
            </a:r>
          </a:p>
          <a:p>
            <a:pPr lvl="1"/>
            <a:r>
              <a:rPr lang="en-US" dirty="0" err="1" smtClean="0"/>
              <a:t>Appserver</a:t>
            </a:r>
            <a:r>
              <a:rPr lang="en-US" dirty="0" smtClean="0"/>
              <a:t> access</a:t>
            </a:r>
          </a:p>
          <a:p>
            <a:pPr lvl="1"/>
            <a:r>
              <a:rPr lang="en-US" dirty="0" smtClean="0"/>
              <a:t>GUI Application</a:t>
            </a:r>
          </a:p>
          <a:p>
            <a:pPr lvl="1"/>
            <a:r>
              <a:rPr lang="en-US" dirty="0" smtClean="0"/>
              <a:t>Procedure editor access</a:t>
            </a:r>
          </a:p>
          <a:p>
            <a:pPr lvl="1"/>
            <a:r>
              <a:rPr lang="en-US" dirty="0" smtClean="0"/>
              <a:t>Access to the file system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4925"/>
            <a:ext cx="11504149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337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120" y="395380"/>
            <a:ext cx="9858039" cy="535531"/>
          </a:xfrm>
        </p:spPr>
        <p:txBody>
          <a:bodyPr/>
          <a:lstStyle/>
          <a:p>
            <a:r>
              <a:rPr lang="en-US" dirty="0" smtClean="0"/>
              <a:t>A few general 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5119" y="1324924"/>
            <a:ext cx="9858039" cy="5186711"/>
          </a:xfrm>
        </p:spPr>
        <p:txBody>
          <a:bodyPr/>
          <a:lstStyle/>
          <a:p>
            <a:r>
              <a:rPr lang="en-US" dirty="0" smtClean="0"/>
              <a:t>Protect access to </a:t>
            </a:r>
            <a:r>
              <a:rPr lang="en-US" dirty="0" err="1" smtClean="0"/>
              <a:t>webapps</a:t>
            </a:r>
            <a:r>
              <a:rPr lang="en-US" dirty="0" smtClean="0"/>
              <a:t>/ROOT</a:t>
            </a:r>
          </a:p>
          <a:p>
            <a:r>
              <a:rPr lang="en-US" dirty="0" smtClean="0"/>
              <a:t>Protect access to the </a:t>
            </a:r>
            <a:r>
              <a:rPr lang="en-US" dirty="0" err="1" smtClean="0"/>
              <a:t>appserver</a:t>
            </a:r>
            <a:endParaRPr lang="en-US" dirty="0" smtClean="0"/>
          </a:p>
          <a:p>
            <a:pPr lvl="1"/>
            <a:r>
              <a:rPr lang="en-US" dirty="0" smtClean="0">
                <a:hlinkClick r:id="rId2"/>
              </a:rPr>
              <a:t>http://localhost:[port_no]/apsv</a:t>
            </a:r>
            <a:endParaRPr lang="en-US" dirty="0" smtClean="0"/>
          </a:p>
          <a:p>
            <a:r>
              <a:rPr lang="en-US" dirty="0" smtClean="0"/>
              <a:t>For access to the authentication module (</a:t>
            </a:r>
            <a:r>
              <a:rPr lang="en-US" dirty="0" err="1" smtClean="0"/>
              <a:t>HybridRealm.cls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If hosted on the same Tomcat instance</a:t>
            </a:r>
          </a:p>
          <a:p>
            <a:pPr lvl="2"/>
            <a:r>
              <a:rPr lang="en-US" dirty="0" smtClean="0"/>
              <a:t>Use internal access only</a:t>
            </a:r>
          </a:p>
          <a:p>
            <a:pPr lvl="3"/>
            <a:r>
              <a:rPr lang="en-US" dirty="0"/>
              <a:t>internal://</a:t>
            </a:r>
            <a:r>
              <a:rPr lang="en-US" dirty="0" smtClean="0"/>
              <a:t>nxgas</a:t>
            </a:r>
          </a:p>
          <a:p>
            <a:r>
              <a:rPr lang="en-US" dirty="0" smtClean="0"/>
              <a:t>Protect file system access to the tomcat configuration files</a:t>
            </a:r>
            <a:endParaRPr lang="en-US" dirty="0"/>
          </a:p>
          <a:p>
            <a:r>
              <a:rPr lang="en-US" dirty="0" smtClean="0"/>
              <a:t>Protect access to user and role configuration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7763" y="1263420"/>
            <a:ext cx="11504149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77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0507" y="3128515"/>
            <a:ext cx="9896475" cy="590931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301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DA4C4B2-98B1-44DF-A244-E8FB7A2D1956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  <ds:schemaRef ds:uri="efb4a6a7-40f5-4c55-b7cd-bfe5555b5884"/>
    <ds:schemaRef ds:uri="http://schemas.microsoft.com/office/2006/metadata/properties"/>
    <ds:schemaRef ds:uri="7c69e624-827f-471b-adea-ac070ddc6867"/>
    <ds:schemaRef ds:uri="http://purl.org/dc/terms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7600</TotalTime>
  <Words>1695</Words>
  <Application>Microsoft Office PowerPoint</Application>
  <PresentationFormat>Custom</PresentationFormat>
  <Paragraphs>431</Paragraphs>
  <Slides>50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5" baseType="lpstr">
      <vt:lpstr>MS PGothic</vt:lpstr>
      <vt:lpstr>Arial</vt:lpstr>
      <vt:lpstr>Courier New</vt:lpstr>
      <vt:lpstr>Wingdings</vt:lpstr>
      <vt:lpstr>PROGRESS_16x9_PPT_Template</vt:lpstr>
      <vt:lpstr>A deep dive into SPRING security </vt:lpstr>
      <vt:lpstr>The laws of SPRING configuration</vt:lpstr>
      <vt:lpstr>Some information about me</vt:lpstr>
      <vt:lpstr>What this session will cover</vt:lpstr>
      <vt:lpstr>Understanding security threats</vt:lpstr>
      <vt:lpstr>The two dimensions of System Security</vt:lpstr>
      <vt:lpstr>With regards to security threats The bottom line is</vt:lpstr>
      <vt:lpstr>SPRING security basics</vt:lpstr>
      <vt:lpstr>What is SPRING? </vt:lpstr>
      <vt:lpstr>Example of bean configuration in spring.xml </vt:lpstr>
      <vt:lpstr>Examples configurable SPRING components</vt:lpstr>
      <vt:lpstr>The SPRING Security Model</vt:lpstr>
      <vt:lpstr>Authentication Models Supported in Spring Security </vt:lpstr>
      <vt:lpstr>Authorization Models Supported in Spring Security </vt:lpstr>
      <vt:lpstr>SpEL – The Spring Expression Language</vt:lpstr>
      <vt:lpstr>The basic directory (URL) structure of a REST webapp</vt:lpstr>
      <vt:lpstr>The definition of an intercept URL</vt:lpstr>
      <vt:lpstr>The SpEL (SPRING expression language) verbs</vt:lpstr>
      <vt:lpstr>The SpEL pattern matching</vt:lpstr>
      <vt:lpstr>Classifying OpenEdge web applications  (by technology)</vt:lpstr>
      <vt:lpstr>Classifying OpenEdge web applications  (by target audience)</vt:lpstr>
      <vt:lpstr>Best practices</vt:lpstr>
      <vt:lpstr>OpenEdge Implementation of SPRING security (prior to version11.7)</vt:lpstr>
      <vt:lpstr>Configuration files involved </vt:lpstr>
      <vt:lpstr>The basic steps for implementing an authentication model</vt:lpstr>
      <vt:lpstr>OpenEdge Implementation of SPRING security (as of version 11.7)</vt:lpstr>
      <vt:lpstr>Configuration files involved </vt:lpstr>
      <vt:lpstr>Changes to security configuration in OpenEdge version 7</vt:lpstr>
      <vt:lpstr>Changes to security configuration in OpenEdge version 7</vt:lpstr>
      <vt:lpstr>How to configure OERealm based security</vt:lpstr>
      <vt:lpstr>Basic steps in setting up OEREALM security (prior to 11.7)</vt:lpstr>
      <vt:lpstr>Edit the web.xml file (prior to 11.7)</vt:lpstr>
      <vt:lpstr>Generate a client principal file</vt:lpstr>
      <vt:lpstr>Configure security properties file</vt:lpstr>
      <vt:lpstr>Customizing the HybridRealm.cls (1)</vt:lpstr>
      <vt:lpstr>Customizing the HybridRealm.cls (2)</vt:lpstr>
      <vt:lpstr>Edit properties in  /WEB-INF/oeablSecurity-form-oerealm.xml </vt:lpstr>
      <vt:lpstr>Configuring the OERealm Security  Openedge version 11.7 and up</vt:lpstr>
      <vt:lpstr>Customizing the login/logout</vt:lpstr>
      <vt:lpstr>How SPRING security defines where to go when the login succeeds of fails</vt:lpstr>
      <vt:lpstr>What the login.jsp looks like</vt:lpstr>
      <vt:lpstr>Rules for creating a custom login page</vt:lpstr>
      <vt:lpstr>Example of a custom login page</vt:lpstr>
      <vt:lpstr>What the logout.jsp looks like</vt:lpstr>
      <vt:lpstr>Closing the back door</vt:lpstr>
      <vt:lpstr>A Security Perimiter is only as strong as its weakest link </vt:lpstr>
      <vt:lpstr>Identifying the weakest link in the security perimiter</vt:lpstr>
      <vt:lpstr>A few general recommendations</vt:lpstr>
      <vt:lpstr>Questions?</vt:lpstr>
      <vt:lpstr>PowerPoint Presentation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Franciscus Hilhorst</cp:lastModifiedBy>
  <cp:revision>142</cp:revision>
  <cp:lastPrinted>2013-09-18T03:48:20Z</cp:lastPrinted>
  <dcterms:created xsi:type="dcterms:W3CDTF">2016-05-13T13:52:00Z</dcterms:created>
  <dcterms:modified xsi:type="dcterms:W3CDTF">2017-06-09T02:06:14Z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