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4.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4"/>
  </p:sldMasterIdLst>
  <p:notesMasterIdLst>
    <p:notesMasterId r:id="rId40"/>
  </p:notesMasterIdLst>
  <p:handoutMasterIdLst>
    <p:handoutMasterId r:id="rId41"/>
  </p:handoutMasterIdLst>
  <p:sldIdLst>
    <p:sldId id="1099" r:id="rId5"/>
    <p:sldId id="1192" r:id="rId6"/>
    <p:sldId id="1193" r:id="rId7"/>
    <p:sldId id="1194" r:id="rId8"/>
    <p:sldId id="1195" r:id="rId9"/>
    <p:sldId id="1209" r:id="rId10"/>
    <p:sldId id="1210" r:id="rId11"/>
    <p:sldId id="1198" r:id="rId12"/>
    <p:sldId id="1211" r:id="rId13"/>
    <p:sldId id="1199" r:id="rId14"/>
    <p:sldId id="1212" r:id="rId15"/>
    <p:sldId id="1200" r:id="rId16"/>
    <p:sldId id="1201" r:id="rId17"/>
    <p:sldId id="1213" r:id="rId18"/>
    <p:sldId id="1202" r:id="rId19"/>
    <p:sldId id="1203" r:id="rId20"/>
    <p:sldId id="1204" r:id="rId21"/>
    <p:sldId id="1214" r:id="rId22"/>
    <p:sldId id="1205" r:id="rId23"/>
    <p:sldId id="1206" r:id="rId24"/>
    <p:sldId id="1219" r:id="rId25"/>
    <p:sldId id="1207" r:id="rId26"/>
    <p:sldId id="1208" r:id="rId27"/>
    <p:sldId id="1183" r:id="rId28"/>
    <p:sldId id="1216" r:id="rId29"/>
    <p:sldId id="1185" r:id="rId30"/>
    <p:sldId id="1186" r:id="rId31"/>
    <p:sldId id="1187" r:id="rId32"/>
    <p:sldId id="1188" r:id="rId33"/>
    <p:sldId id="1189" r:id="rId34"/>
    <p:sldId id="1190" r:id="rId35"/>
    <p:sldId id="1191" r:id="rId36"/>
    <p:sldId id="1217" r:id="rId37"/>
    <p:sldId id="1218" r:id="rId38"/>
    <p:sldId id="1180" r:id="rId39"/>
  </p:sldIdLst>
  <p:sldSz cx="12192000" cy="6858000"/>
  <p:notesSz cx="7027863" cy="9313863"/>
  <p:custDataLst>
    <p:tags r:id="rId42"/>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 id="4" name="Brian Bowman" initials="BB" lastIdx="1" clrIdx="4">
    <p:extLst>
      <p:ext uri="{19B8F6BF-5375-455C-9EA6-DF929625EA0E}">
        <p15:presenceInfo xmlns:p15="http://schemas.microsoft.com/office/powerpoint/2012/main" userId="S-1-5-21-2089814041-428609448-1854500012-89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A3E"/>
    <a:srgbClr val="FF40FF"/>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8" autoAdjust="0"/>
    <p:restoredTop sz="90812" autoAdjust="0"/>
  </p:normalViewPr>
  <p:slideViewPr>
    <p:cSldViewPr snapToGrid="0" showGuides="1">
      <p:cViewPr varScale="1">
        <p:scale>
          <a:sx n="104" d="100"/>
          <a:sy n="104" d="100"/>
        </p:scale>
        <p:origin x="144" y="336"/>
      </p:cViewPr>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1163" y="700088"/>
            <a:ext cx="6208712"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08712"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Tree>
    <p:extLst>
      <p:ext uri="{BB962C8B-B14F-4D97-AF65-F5344CB8AC3E}">
        <p14:creationId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Prior to 11.6.2,  ABL and SQL database security was handled by the clients.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ABL and SQL clients were able to directly connect to an OpenEdge database leaving the connection unlocked.</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[Click 1] The burden was on the client code to enforce authentication and authorization.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[Click 2] The security risk is that a malevolent client could connect and directly access your data. This is like inviting someone into your home and then when you realize they are not who you thought they were, trying to force them to leave.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extLst>
      <p:ext uri="{BB962C8B-B14F-4D97-AF65-F5344CB8AC3E}">
        <p14:creationId xmlns:p14="http://schemas.microsoft.com/office/powerpoint/2010/main" val="2896745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val="3604363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p14="http://schemas.microsoft.com/office/powerpoint/2010/main" val="3351527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14</a:t>
            </a:fld>
            <a:endParaRPr lang="en-US" dirty="0"/>
          </a:p>
        </p:txBody>
      </p:sp>
    </p:spTree>
    <p:extLst>
      <p:ext uri="{BB962C8B-B14F-4D97-AF65-F5344CB8AC3E}">
        <p14:creationId xmlns:p14="http://schemas.microsoft.com/office/powerpoint/2010/main" val="2340159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18</a:t>
            </a:fld>
            <a:endParaRPr lang="en-US" dirty="0"/>
          </a:p>
        </p:txBody>
      </p:sp>
    </p:spTree>
    <p:extLst>
      <p:ext uri="{BB962C8B-B14F-4D97-AF65-F5344CB8AC3E}">
        <p14:creationId xmlns:p14="http://schemas.microsoft.com/office/powerpoint/2010/main" val="277127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6/7/2017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21</a:t>
            </a:fld>
            <a:endParaRPr lang="en-US" dirty="0"/>
          </a:p>
        </p:txBody>
      </p:sp>
    </p:spTree>
    <p:extLst>
      <p:ext uri="{BB962C8B-B14F-4D97-AF65-F5344CB8AC3E}">
        <p14:creationId xmlns:p14="http://schemas.microsoft.com/office/powerpoint/2010/main" val="322098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6/7/2017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25</a:t>
            </a:fld>
            <a:endParaRPr lang="en-US" dirty="0"/>
          </a:p>
        </p:txBody>
      </p:sp>
    </p:spTree>
    <p:extLst>
      <p:ext uri="{BB962C8B-B14F-4D97-AF65-F5344CB8AC3E}">
        <p14:creationId xmlns:p14="http://schemas.microsoft.com/office/powerpoint/2010/main" val="2806499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26</a:t>
            </a:fld>
            <a:endParaRPr lang="en-US" dirty="0"/>
          </a:p>
        </p:txBody>
      </p:sp>
    </p:spTree>
    <p:extLst>
      <p:ext uri="{BB962C8B-B14F-4D97-AF65-F5344CB8AC3E}">
        <p14:creationId xmlns:p14="http://schemas.microsoft.com/office/powerpoint/2010/main" val="3720116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27</a:t>
            </a:fld>
            <a:endParaRPr lang="en-US" dirty="0"/>
          </a:p>
        </p:txBody>
      </p:sp>
    </p:spTree>
    <p:extLst>
      <p:ext uri="{BB962C8B-B14F-4D97-AF65-F5344CB8AC3E}">
        <p14:creationId xmlns:p14="http://schemas.microsoft.com/office/powerpoint/2010/main" val="4218760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28</a:t>
            </a:fld>
            <a:endParaRPr lang="en-US" dirty="0"/>
          </a:p>
        </p:txBody>
      </p:sp>
    </p:spTree>
    <p:extLst>
      <p:ext uri="{BB962C8B-B14F-4D97-AF65-F5344CB8AC3E}">
        <p14:creationId xmlns:p14="http://schemas.microsoft.com/office/powerpoint/2010/main" val="2866259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29</a:t>
            </a:fld>
            <a:endParaRPr lang="en-US" dirty="0"/>
          </a:p>
        </p:txBody>
      </p:sp>
    </p:spTree>
    <p:extLst>
      <p:ext uri="{BB962C8B-B14F-4D97-AF65-F5344CB8AC3E}">
        <p14:creationId xmlns:p14="http://schemas.microsoft.com/office/powerpoint/2010/main" val="628663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30</a:t>
            </a:fld>
            <a:endParaRPr lang="en-US" dirty="0"/>
          </a:p>
        </p:txBody>
      </p:sp>
    </p:spTree>
    <p:extLst>
      <p:ext uri="{BB962C8B-B14F-4D97-AF65-F5344CB8AC3E}">
        <p14:creationId xmlns:p14="http://schemas.microsoft.com/office/powerpoint/2010/main" val="3280022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31</a:t>
            </a:fld>
            <a:endParaRPr lang="en-US" dirty="0"/>
          </a:p>
        </p:txBody>
      </p:sp>
    </p:spTree>
    <p:extLst>
      <p:ext uri="{BB962C8B-B14F-4D97-AF65-F5344CB8AC3E}">
        <p14:creationId xmlns:p14="http://schemas.microsoft.com/office/powerpoint/2010/main" val="3680835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6/6/2017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32</a:t>
            </a:fld>
            <a:endParaRPr lang="en-US" dirty="0"/>
          </a:p>
        </p:txBody>
      </p:sp>
    </p:spTree>
    <p:extLst>
      <p:ext uri="{BB962C8B-B14F-4D97-AF65-F5344CB8AC3E}">
        <p14:creationId xmlns:p14="http://schemas.microsoft.com/office/powerpoint/2010/main" val="1168887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55" y="36"/>
            <a:ext cx="12192065" cy="6857964"/>
          </a:xfrm>
          <a:prstGeom prst="rect">
            <a:avLst/>
          </a:prstGeom>
        </p:spPr>
      </p:pic>
      <p:sp>
        <p:nvSpPr>
          <p:cNvPr id="9" name="Rectangle 3"/>
          <p:cNvSpPr>
            <a:spLocks noGrp="1" noChangeArrowheads="1"/>
          </p:cNvSpPr>
          <p:nvPr>
            <p:ph type="ctrTitle" hasCustomPrompt="1"/>
          </p:nvPr>
        </p:nvSpPr>
        <p:spPr bwMode="auto">
          <a:xfrm>
            <a:off x="4969074" y="3771649"/>
            <a:ext cx="6802622" cy="738664"/>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9074" y="5066617"/>
            <a:ext cx="5481075"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1" y="0"/>
            <a:ext cx="12192000"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785"/>
            <a:ext cx="12192065" cy="6857964"/>
          </a:xfrm>
          <a:prstGeom prst="rect">
            <a:avLst/>
          </a:prstGeom>
        </p:spPr>
      </p:pic>
      <p:sp>
        <p:nvSpPr>
          <p:cNvPr id="2" name="Title 1"/>
          <p:cNvSpPr>
            <a:spLocks noGrp="1"/>
          </p:cNvSpPr>
          <p:nvPr>
            <p:ph type="title"/>
          </p:nvPr>
        </p:nvSpPr>
        <p:spPr>
          <a:xfrm>
            <a:off x="570061" y="2588181"/>
            <a:ext cx="6493409" cy="535531"/>
          </a:xfrm>
        </p:spPr>
        <p:txBody>
          <a:bodyPr anchor="t"/>
          <a:lstStyle>
            <a:lvl1pPr>
              <a:defRPr sz="3200">
                <a:solidFill>
                  <a:srgbClr val="373A3E"/>
                </a:solidFill>
              </a:defRPr>
            </a:lvl1pPr>
          </a:lstStyle>
          <a:p>
            <a:r>
              <a:rPr lang="en-US" dirty="0"/>
              <a:t>Click to edit Master title style</a:t>
            </a:r>
          </a:p>
        </p:txBody>
      </p:sp>
    </p:spTree>
    <p:extLst>
      <p:ext uri="{BB962C8B-B14F-4D97-AF65-F5344CB8AC3E}">
        <p14:creationId xmlns:p14="http://schemas.microsoft.com/office/powerpoint/2010/main" val="2161736920"/>
      </p:ext>
    </p:extLst>
  </p:cSld>
  <p:clrMapOvr>
    <a:masterClrMapping/>
  </p:clrMapOvr>
  <p:extLst mod="1">
    <p:ext uri="{DCECCB84-F9BA-43D5-87BE-67443E8EF086}">
      <p15:sldGuideLst xmlns:p15="http://schemas.microsoft.com/office/powerpoint/2012/main">
        <p15:guide id="1" pos="359" userDrawn="1">
          <p15:clr>
            <a:srgbClr val="FBAE40"/>
          </p15:clr>
        </p15:guide>
        <p15:guide id="2" orient="horz" pos="18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32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74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0247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1307819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557959" y="367498"/>
            <a:ext cx="11024442"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958" y="1200150"/>
            <a:ext cx="5386917"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958" y="1991189"/>
            <a:ext cx="5386917"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7" y="1200150"/>
            <a:ext cx="5389033"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1991189"/>
            <a:ext cx="5389033"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70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3"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1027" name="Rectangle 3"/>
          <p:cNvSpPr>
            <a:spLocks noGrp="1" noChangeArrowheads="1"/>
          </p:cNvSpPr>
          <p:nvPr>
            <p:ph type="body" idx="1"/>
          </p:nvPr>
        </p:nvSpPr>
        <p:spPr bwMode="auto">
          <a:xfrm>
            <a:off x="552594" y="1200150"/>
            <a:ext cx="10956603"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959" y="367498"/>
            <a:ext cx="1095123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6768" y="6517228"/>
            <a:ext cx="156772"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79" r:id="rId2"/>
    <p:sldLayoutId id="2147483738" r:id="rId3"/>
    <p:sldLayoutId id="2147483775" r:id="rId4"/>
    <p:sldLayoutId id="2147483734" r:id="rId5"/>
    <p:sldLayoutId id="2147483778" r:id="rId6"/>
    <p:sldLayoutId id="2147483774" r:id="rId7"/>
    <p:sldLayoutId id="2147483739" r:id="rId8"/>
    <p:sldLayoutId id="2147483762" r:id="rId9"/>
    <p:sldLayoutId id="2147483776" r:id="rId10"/>
    <p:sldLayoutId id="2147483772" r:id="rId11"/>
    <p:sldLayoutId id="2147483767" r:id="rId12"/>
    <p:sldLayoutId id="2147483770" r:id="rId13"/>
    <p:sldLayoutId id="2147483773" r:id="rId14"/>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youtube.com/watch?v=A8yjNbcKkNY"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4.png"/><Relationship Id="rId2" Type="http://schemas.openxmlformats.org/officeDocument/2006/relationships/slideLayout" Target="../slideLayouts/slideLayout8.xml"/><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3.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hyperlink" Target="https://hostname:port"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4.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5.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5.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6.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hyperlink" Target="https://hostname:port"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hostname:port"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6.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7.xml"/><Relationship Id="rId6"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hyperlink" Target="https://hostname:port"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hostname:port"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7.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8.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8.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9.xml"/><Relationship Id="rId6"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2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9.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10.xml"/><Relationship Id="rId6"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2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10.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11.xml"/><Relationship Id="rId6"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2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11.xml"/><Relationship Id="rId7"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ags" Target="../tags/tag12.xml"/><Relationship Id="rId6"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2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0.png"/><Relationship Id="rId3" Type="http://schemas.openxmlformats.org/officeDocument/2006/relationships/tags" Target="../tags/tag15.xml"/><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12.xml"/><Relationship Id="rId11" Type="http://schemas.openxmlformats.org/officeDocument/2006/relationships/image" Target="../media/image18.png"/><Relationship Id="rId5" Type="http://schemas.openxmlformats.org/officeDocument/2006/relationships/slideLayout" Target="../slideLayouts/slideLayout8.xml"/><Relationship Id="rId10" Type="http://schemas.openxmlformats.org/officeDocument/2006/relationships/image" Target="../media/image17.png"/><Relationship Id="rId4" Type="http://schemas.openxmlformats.org/officeDocument/2006/relationships/tags" Target="../tags/tag16.xml"/><Relationship Id="rId9" Type="http://schemas.openxmlformats.org/officeDocument/2006/relationships/image" Target="../media/image16.png"/></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7.png"/><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image" Target="../media/image16.png"/><Relationship Id="rId2" Type="http://schemas.openxmlformats.org/officeDocument/2006/relationships/tags" Target="../tags/tag18.xml"/><Relationship Id="rId16" Type="http://schemas.openxmlformats.org/officeDocument/2006/relationships/image" Target="../media/image20.png"/><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image" Target="../media/image11.png"/><Relationship Id="rId5" Type="http://schemas.openxmlformats.org/officeDocument/2006/relationships/tags" Target="../tags/tag21.xml"/><Relationship Id="rId15" Type="http://schemas.openxmlformats.org/officeDocument/2006/relationships/image" Target="../media/image19.png"/><Relationship Id="rId10" Type="http://schemas.openxmlformats.org/officeDocument/2006/relationships/image" Target="../media/image15.png"/><Relationship Id="rId4" Type="http://schemas.openxmlformats.org/officeDocument/2006/relationships/tags" Target="../tags/tag20.xml"/><Relationship Id="rId9" Type="http://schemas.openxmlformats.org/officeDocument/2006/relationships/notesSlide" Target="../notesSlides/notesSlide13.xml"/><Relationship Id="rId1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7.png"/><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image" Target="../media/image16.png"/><Relationship Id="rId2" Type="http://schemas.openxmlformats.org/officeDocument/2006/relationships/tags" Target="../tags/tag25.xml"/><Relationship Id="rId16" Type="http://schemas.openxmlformats.org/officeDocument/2006/relationships/image" Target="../media/image20.png"/><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11.png"/><Relationship Id="rId5" Type="http://schemas.openxmlformats.org/officeDocument/2006/relationships/tags" Target="../tags/tag28.xml"/><Relationship Id="rId15" Type="http://schemas.openxmlformats.org/officeDocument/2006/relationships/image" Target="../media/image19.png"/><Relationship Id="rId10" Type="http://schemas.openxmlformats.org/officeDocument/2006/relationships/image" Target="../media/image15.png"/><Relationship Id="rId4" Type="http://schemas.openxmlformats.org/officeDocument/2006/relationships/tags" Target="../tags/tag27.xml"/><Relationship Id="rId9" Type="http://schemas.openxmlformats.org/officeDocument/2006/relationships/notesSlide" Target="../notesSlides/notesSlide14.xml"/><Relationship Id="rId14" Type="http://schemas.openxmlformats.org/officeDocument/2006/relationships/image" Target="../media/image18.png"/></Relationships>
</file>

<file path=ppt/slides/_rels/slide32.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notesSlide" Target="../notesSlides/notesSlide15.xml"/><Relationship Id="rId18" Type="http://schemas.openxmlformats.org/officeDocument/2006/relationships/image" Target="../media/image18.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slideLayout" Target="../slideLayouts/slideLayout8.xml"/><Relationship Id="rId17" Type="http://schemas.openxmlformats.org/officeDocument/2006/relationships/image" Target="../media/image17.png"/><Relationship Id="rId2" Type="http://schemas.openxmlformats.org/officeDocument/2006/relationships/tags" Target="../tags/tag32.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image" Target="../media/image11.png"/><Relationship Id="rId10" Type="http://schemas.openxmlformats.org/officeDocument/2006/relationships/tags" Target="../tags/tag40.xml"/><Relationship Id="rId19" Type="http://schemas.openxmlformats.org/officeDocument/2006/relationships/image" Target="../media/image19.png"/><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557010" y="3402318"/>
            <a:ext cx="7213208" cy="1477328"/>
          </a:xfrm>
        </p:spPr>
        <p:txBody>
          <a:bodyPr/>
          <a:lstStyle/>
          <a:p>
            <a:r>
              <a:rPr lang="en-US" dirty="0"/>
              <a:t>513: Barbarians at </a:t>
            </a:r>
            <a:br>
              <a:rPr lang="en-US" dirty="0"/>
            </a:br>
            <a:r>
              <a:rPr lang="en-US" dirty="0"/>
              <a:t>        the Gate</a:t>
            </a:r>
          </a:p>
        </p:txBody>
      </p:sp>
      <p:sp>
        <p:nvSpPr>
          <p:cNvPr id="5" name="Subtitle 8"/>
          <p:cNvSpPr>
            <a:spLocks noGrp="1"/>
          </p:cNvSpPr>
          <p:nvPr>
            <p:ph type="subTitle" idx="1"/>
          </p:nvPr>
        </p:nvSpPr>
        <p:spPr>
          <a:xfrm>
            <a:off x="5629255" y="5818604"/>
            <a:ext cx="5481075" cy="723098"/>
          </a:xfrm>
        </p:spPr>
        <p:txBody>
          <a:bodyPr/>
          <a:lstStyle/>
          <a:p>
            <a:r>
              <a:rPr lang="en-US" dirty="0"/>
              <a:t>Roy Ellis</a:t>
            </a:r>
          </a:p>
          <a:p>
            <a:r>
              <a:rPr lang="en-US" dirty="0"/>
              <a:t>ellis@progress.com</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is the </a:t>
            </a:r>
            <a:r>
              <a:rPr lang="en-US" dirty="0" err="1"/>
              <a:t>OpenEdge</a:t>
            </a:r>
            <a:r>
              <a:rPr lang="en-US" dirty="0"/>
              <a:t> Authentication Gateway</a:t>
            </a:r>
          </a:p>
          <a:p>
            <a:r>
              <a:rPr lang="en-US" dirty="0"/>
              <a:t>Installing and configuring the </a:t>
            </a:r>
            <a:r>
              <a:rPr lang="en-US" dirty="0" err="1"/>
              <a:t>OpenEdge</a:t>
            </a:r>
            <a:r>
              <a:rPr lang="en-US" dirty="0"/>
              <a:t> Authentication Server</a:t>
            </a:r>
          </a:p>
          <a:p>
            <a:r>
              <a:rPr lang="en-US" dirty="0"/>
              <a:t>Configuring and Enabling the Database for the </a:t>
            </a:r>
            <a:r>
              <a:rPr lang="en-US" dirty="0" err="1"/>
              <a:t>OpenEdge</a:t>
            </a:r>
            <a:r>
              <a:rPr lang="en-US" dirty="0"/>
              <a:t> Authentication Gateway</a:t>
            </a:r>
          </a:p>
          <a:p>
            <a:r>
              <a:rPr lang="en-US" dirty="0"/>
              <a:t>Additional Steps</a:t>
            </a:r>
          </a:p>
          <a:p>
            <a:r>
              <a:rPr lang="en-US" dirty="0"/>
              <a:t>The Login Process</a:t>
            </a:r>
          </a:p>
          <a:p>
            <a:endParaRPr lang="en-US" dirty="0"/>
          </a:p>
          <a:p>
            <a:pPr marL="0" indent="0">
              <a:buNone/>
            </a:pPr>
            <a:endParaRPr lang="en-US" dirty="0"/>
          </a:p>
        </p:txBody>
      </p:sp>
    </p:spTree>
    <p:extLst>
      <p:ext uri="{BB962C8B-B14F-4D97-AF65-F5344CB8AC3E}">
        <p14:creationId xmlns:p14="http://schemas.microsoft.com/office/powerpoint/2010/main" val="6959280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6596" y="3091871"/>
            <a:ext cx="6555592" cy="978729"/>
          </a:xfrm>
        </p:spPr>
        <p:txBody>
          <a:bodyPr/>
          <a:lstStyle/>
          <a:p>
            <a:r>
              <a:rPr lang="en-US" dirty="0"/>
              <a:t>And now, for something completely different…</a:t>
            </a:r>
          </a:p>
        </p:txBody>
      </p:sp>
    </p:spTree>
    <p:extLst>
      <p:ext uri="{BB962C8B-B14F-4D97-AF65-F5344CB8AC3E}">
        <p14:creationId xmlns:p14="http://schemas.microsoft.com/office/powerpoint/2010/main" val="2494472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7959" y="370576"/>
            <a:ext cx="10951239" cy="424732"/>
          </a:xfrm>
        </p:spPr>
        <p:txBody>
          <a:bodyPr/>
          <a:lstStyle/>
          <a:p>
            <a:r>
              <a:rPr lang="en-US" dirty="0">
                <a:hlinkClick r:id="rId2"/>
              </a:rPr>
              <a:t>Barbarians at the Gate</a:t>
            </a:r>
            <a:endParaRPr lang="en-US" dirty="0">
              <a:solidFill>
                <a:schemeClr val="tx1"/>
              </a:solidFill>
            </a:endParaRPr>
          </a:p>
        </p:txBody>
      </p:sp>
      <p:pic>
        <p:nvPicPr>
          <p:cNvPr id="2" name="Picture 1"/>
          <p:cNvPicPr>
            <a:picLocks noChangeAspect="1"/>
          </p:cNvPicPr>
          <p:nvPr/>
        </p:nvPicPr>
        <p:blipFill>
          <a:blip r:embed="rId3"/>
          <a:stretch>
            <a:fillRect/>
          </a:stretch>
        </p:blipFill>
        <p:spPr>
          <a:xfrm>
            <a:off x="2465967" y="1242148"/>
            <a:ext cx="7135221" cy="4553585"/>
          </a:xfrm>
          <a:prstGeom prst="rect">
            <a:avLst/>
          </a:prstGeom>
        </p:spPr>
      </p:pic>
    </p:spTree>
    <p:extLst>
      <p:ext uri="{BB962C8B-B14F-4D97-AF65-F5344CB8AC3E}">
        <p14:creationId xmlns:p14="http://schemas.microsoft.com/office/powerpoint/2010/main" val="29706258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99084" y="2225791"/>
            <a:ext cx="9356034" cy="2585323"/>
          </a:xfrm>
        </p:spPr>
        <p:txBody>
          <a:bodyPr/>
          <a:lstStyle/>
          <a:p>
            <a:r>
              <a:rPr lang="en-US" dirty="0" err="1">
                <a:solidFill>
                  <a:schemeClr val="accent1">
                    <a:lumMod val="60000"/>
                    <a:lumOff val="40000"/>
                  </a:schemeClr>
                </a:solidFill>
              </a:rPr>
              <a:t>OpenEdge</a:t>
            </a:r>
            <a:r>
              <a:rPr lang="en-US" dirty="0">
                <a:solidFill>
                  <a:schemeClr val="accent1">
                    <a:lumMod val="60000"/>
                    <a:lumOff val="40000"/>
                  </a:schemeClr>
                </a:solidFill>
              </a:rPr>
              <a:t> Authentication Gateway </a:t>
            </a:r>
            <a:br>
              <a:rPr lang="en-US" dirty="0">
                <a:solidFill>
                  <a:schemeClr val="bg1"/>
                </a:solidFill>
              </a:rPr>
            </a:br>
            <a:r>
              <a:rPr lang="en-US" dirty="0">
                <a:solidFill>
                  <a:schemeClr val="bg1"/>
                </a:solidFill>
              </a:rPr>
              <a:t>is a set of features that ensure </a:t>
            </a:r>
            <a:br>
              <a:rPr lang="en-US" dirty="0">
                <a:solidFill>
                  <a:schemeClr val="bg1"/>
                </a:solidFill>
              </a:rPr>
            </a:br>
            <a:r>
              <a:rPr lang="en-US" dirty="0">
                <a:solidFill>
                  <a:schemeClr val="bg1"/>
                </a:solidFill>
              </a:rPr>
              <a:t>trusted identity management.</a:t>
            </a:r>
            <a:br>
              <a:rPr lang="en-US" dirty="0">
                <a:solidFill>
                  <a:schemeClr val="bg1"/>
                </a:solidFill>
              </a:rPr>
            </a:br>
            <a:r>
              <a:rPr lang="en-US" dirty="0">
                <a:solidFill>
                  <a:schemeClr val="bg1"/>
                </a:solidFill>
              </a:rPr>
              <a:t>The </a:t>
            </a:r>
            <a:r>
              <a:rPr lang="en-US" dirty="0">
                <a:solidFill>
                  <a:schemeClr val="accent1">
                    <a:lumMod val="60000"/>
                    <a:lumOff val="40000"/>
                  </a:schemeClr>
                </a:solidFill>
              </a:rPr>
              <a:t>right users </a:t>
            </a:r>
            <a:r>
              <a:rPr lang="en-US" dirty="0">
                <a:solidFill>
                  <a:schemeClr val="bg1"/>
                </a:solidFill>
              </a:rPr>
              <a:t>get the </a:t>
            </a:r>
            <a:r>
              <a:rPr lang="en-US" dirty="0">
                <a:solidFill>
                  <a:schemeClr val="accent1">
                    <a:lumMod val="60000"/>
                    <a:lumOff val="40000"/>
                  </a:schemeClr>
                </a:solidFill>
              </a:rPr>
              <a:t>right access </a:t>
            </a:r>
            <a:r>
              <a:rPr lang="en-US" dirty="0">
                <a:solidFill>
                  <a:schemeClr val="bg1"/>
                </a:solidFill>
              </a:rPr>
              <a:t>to the </a:t>
            </a:r>
            <a:r>
              <a:rPr lang="en-US" dirty="0">
                <a:solidFill>
                  <a:schemeClr val="accent1">
                    <a:lumMod val="60000"/>
                    <a:lumOff val="40000"/>
                  </a:schemeClr>
                </a:solidFill>
              </a:rPr>
              <a:t>right information</a:t>
            </a:r>
            <a:r>
              <a:rPr lang="en-US" dirty="0">
                <a:solidFill>
                  <a:schemeClr val="bg1"/>
                </a:solidFill>
              </a:rPr>
              <a:t>.</a:t>
            </a:r>
          </a:p>
        </p:txBody>
      </p:sp>
    </p:spTree>
    <p:extLst>
      <p:ext uri="{BB962C8B-B14F-4D97-AF65-F5344CB8AC3E}">
        <p14:creationId xmlns:p14="http://schemas.microsoft.com/office/powerpoint/2010/main" val="312009241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are the features?</a:t>
            </a:r>
            <a:endParaRPr lang="en-US" dirty="0">
              <a:solidFill>
                <a:schemeClr val="tx1"/>
              </a:solidFill>
            </a:endParaRPr>
          </a:p>
        </p:txBody>
      </p:sp>
      <p:sp>
        <p:nvSpPr>
          <p:cNvPr id="5" name="Content Placeholder 4"/>
          <p:cNvSpPr>
            <a:spLocks noGrp="1"/>
          </p:cNvSpPr>
          <p:nvPr>
            <p:ph idx="1"/>
          </p:nvPr>
        </p:nvSpPr>
        <p:spPr>
          <a:xfrm>
            <a:off x="559402" y="1094063"/>
            <a:ext cx="10414650" cy="4982483"/>
          </a:xfrm>
        </p:spPr>
        <p:txBody>
          <a:bodyPr/>
          <a:lstStyle/>
          <a:p>
            <a:r>
              <a:rPr lang="en-US" sz="2400" dirty="0"/>
              <a:t>The </a:t>
            </a:r>
            <a:r>
              <a:rPr lang="en-US" sz="2400" dirty="0" err="1"/>
              <a:t>OpenEdge</a:t>
            </a:r>
            <a:r>
              <a:rPr lang="en-US" sz="2400" dirty="0"/>
              <a:t> Authentication Server</a:t>
            </a:r>
            <a:endParaRPr lang="en-US" dirty="0"/>
          </a:p>
          <a:p>
            <a:pPr lvl="1"/>
            <a:endParaRPr lang="en-US" sz="2000" dirty="0"/>
          </a:p>
          <a:p>
            <a:r>
              <a:rPr lang="en-US" sz="2400" dirty="0"/>
              <a:t>Database enabled to enforce use of </a:t>
            </a:r>
            <a:r>
              <a:rPr lang="en-US" sz="2400" dirty="0" err="1"/>
              <a:t>OpenEdge</a:t>
            </a:r>
            <a:r>
              <a:rPr lang="en-US" sz="2400" dirty="0"/>
              <a:t> Authentication Server</a:t>
            </a:r>
            <a:endParaRPr lang="en-US" dirty="0"/>
          </a:p>
          <a:p>
            <a:pPr lvl="1"/>
            <a:endParaRPr lang="en-US" sz="2000" dirty="0"/>
          </a:p>
          <a:p>
            <a:r>
              <a:rPr lang="en-US" sz="2400" dirty="0" err="1"/>
              <a:t>OpenEdge</a:t>
            </a:r>
            <a:r>
              <a:rPr lang="en-US" sz="2400" dirty="0"/>
              <a:t> Client-Principal creation and verification</a:t>
            </a:r>
          </a:p>
          <a:p>
            <a:endParaRPr lang="en-US" sz="2400" dirty="0"/>
          </a:p>
          <a:p>
            <a:r>
              <a:rPr lang="en-US" sz="2400" dirty="0"/>
              <a:t>Client-Server key verification</a:t>
            </a:r>
          </a:p>
          <a:p>
            <a:endParaRPr lang="en-US" sz="2400" dirty="0"/>
          </a:p>
          <a:p>
            <a:r>
              <a:rPr lang="en-US" sz="2400" dirty="0"/>
              <a:t>Tools to help configure and debug</a:t>
            </a:r>
          </a:p>
        </p:txBody>
      </p:sp>
    </p:spTree>
    <p:extLst>
      <p:ext uri="{BB962C8B-B14F-4D97-AF65-F5344CB8AC3E}">
        <p14:creationId xmlns:p14="http://schemas.microsoft.com/office/powerpoint/2010/main" val="30792802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4"/>
          <a:stretch>
            <a:fillRect/>
          </a:stretch>
        </p:blipFill>
        <p:spPr>
          <a:xfrm>
            <a:off x="9285741" y="1339339"/>
            <a:ext cx="1901795" cy="2344291"/>
          </a:xfrm>
          <a:prstGeom prst="rect">
            <a:avLst/>
          </a:prstGeom>
        </p:spPr>
      </p:pic>
      <p:sp>
        <p:nvSpPr>
          <p:cNvPr id="2" name="Title 1"/>
          <p:cNvSpPr>
            <a:spLocks noGrp="1"/>
          </p:cNvSpPr>
          <p:nvPr>
            <p:ph type="title"/>
          </p:nvPr>
        </p:nvSpPr>
        <p:spPr>
          <a:xfrm>
            <a:off x="559402" y="370575"/>
            <a:ext cx="10948387" cy="424732"/>
          </a:xfrm>
        </p:spPr>
        <p:txBody>
          <a:bodyPr/>
          <a:lstStyle/>
          <a:p>
            <a:r>
              <a:rPr lang="en-US" dirty="0"/>
              <a:t>Security before OpenEdge Authentication Gateway</a:t>
            </a:r>
          </a:p>
        </p:txBody>
      </p:sp>
      <p:sp>
        <p:nvSpPr>
          <p:cNvPr id="8" name="Flowchart: Process 7"/>
          <p:cNvSpPr/>
          <p:nvPr/>
        </p:nvSpPr>
        <p:spPr bwMode="auto">
          <a:xfrm>
            <a:off x="849981" y="1650724"/>
            <a:ext cx="5017685" cy="1860383"/>
          </a:xfrm>
          <a:prstGeom prst="flowChartProcess">
            <a:avLst/>
          </a:prstGeom>
          <a:solidFill>
            <a:schemeClr val="bg1"/>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l"/>
            <a:r>
              <a:rPr lang="en-US" dirty="0"/>
              <a:t>ABL &amp; SQL Client</a:t>
            </a:r>
          </a:p>
        </p:txBody>
      </p:sp>
      <p:sp>
        <p:nvSpPr>
          <p:cNvPr id="10" name="TextBox 9"/>
          <p:cNvSpPr txBox="1"/>
          <p:nvPr/>
        </p:nvSpPr>
        <p:spPr>
          <a:xfrm>
            <a:off x="874695" y="2006198"/>
            <a:ext cx="3793123" cy="709566"/>
          </a:xfrm>
          <a:prstGeom prst="rect">
            <a:avLst/>
          </a:prstGeom>
          <a:noFill/>
        </p:spPr>
        <p:txBody>
          <a:bodyPr wrap="none" rtlCol="0">
            <a:noAutofit/>
          </a:bodyPr>
          <a:lstStyle/>
          <a:p>
            <a:pPr algn="l">
              <a:spcBef>
                <a:spcPts val="0"/>
              </a:spcBef>
            </a:pPr>
            <a:r>
              <a:rPr lang="en-US" sz="2000" i="0" dirty="0">
                <a:solidFill>
                  <a:schemeClr val="accent1"/>
                </a:solidFill>
              </a:rPr>
              <a:t>// Directly connects to the </a:t>
            </a:r>
            <a:r>
              <a:rPr lang="en-US" sz="2000" i="0" dirty="0" err="1">
                <a:solidFill>
                  <a:schemeClr val="accent1"/>
                </a:solidFill>
              </a:rPr>
              <a:t>db</a:t>
            </a:r>
            <a:endParaRPr lang="en-US" sz="2000" i="0" dirty="0">
              <a:solidFill>
                <a:schemeClr val="accent1"/>
              </a:solidFill>
            </a:endParaRPr>
          </a:p>
          <a:p>
            <a:pPr algn="l">
              <a:spcBef>
                <a:spcPts val="0"/>
              </a:spcBef>
            </a:pPr>
            <a:endParaRPr lang="en-US" sz="2000" i="0" dirty="0">
              <a:solidFill>
                <a:schemeClr val="accent1"/>
              </a:solidFill>
            </a:endParaRPr>
          </a:p>
        </p:txBody>
      </p:sp>
      <p:cxnSp>
        <p:nvCxnSpPr>
          <p:cNvPr id="27" name="Straight Arrow Connector 26"/>
          <p:cNvCxnSpPr/>
          <p:nvPr/>
        </p:nvCxnSpPr>
        <p:spPr bwMode="auto">
          <a:xfrm>
            <a:off x="4746233" y="2175499"/>
            <a:ext cx="5296369" cy="40836"/>
          </a:xfrm>
          <a:prstGeom prst="straightConnector1">
            <a:avLst/>
          </a:prstGeom>
          <a:solidFill>
            <a:schemeClr val="accent1"/>
          </a:solidFill>
          <a:ln w="28575" cap="flat" cmpd="sng" algn="ctr">
            <a:solidFill>
              <a:schemeClr val="accent1"/>
            </a:solidFill>
            <a:prstDash val="solid"/>
            <a:round/>
            <a:headEnd type="arrow" w="med" len="med"/>
            <a:tailEnd type="arrow" w="med" len="med"/>
          </a:ln>
          <a:effectLst/>
        </p:spPr>
      </p:cxnSp>
      <p:pic>
        <p:nvPicPr>
          <p:cNvPr id="11" name="Picture 10" descr="Original file ‎ (SVG file, nominally 128 × 128 pixels, file size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1411" y="2339759"/>
            <a:ext cx="482311" cy="482311"/>
          </a:xfrm>
          <a:prstGeom prst="rect">
            <a:avLst/>
          </a:prstGeom>
        </p:spPr>
      </p:pic>
      <p:sp>
        <p:nvSpPr>
          <p:cNvPr id="12" name="Flowchart: Process 11"/>
          <p:cNvSpPr/>
          <p:nvPr/>
        </p:nvSpPr>
        <p:spPr bwMode="auto">
          <a:xfrm>
            <a:off x="903713" y="4295137"/>
            <a:ext cx="5017685" cy="1860383"/>
          </a:xfrm>
          <a:prstGeom prst="flowChartProcess">
            <a:avLst/>
          </a:prstGeom>
          <a:solidFill>
            <a:schemeClr val="bg1"/>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algn="l"/>
            <a:r>
              <a:rPr lang="en-US" dirty="0"/>
              <a:t>Rogue ABL &amp; SQL Clients</a:t>
            </a:r>
          </a:p>
          <a:p>
            <a:pPr algn="l"/>
            <a:r>
              <a:rPr lang="en-US" sz="2000" dirty="0"/>
              <a:t>// I’m in the database- awesome!</a:t>
            </a:r>
          </a:p>
        </p:txBody>
      </p:sp>
      <p:cxnSp>
        <p:nvCxnSpPr>
          <p:cNvPr id="13" name="Straight Arrow Connector 12"/>
          <p:cNvCxnSpPr/>
          <p:nvPr/>
        </p:nvCxnSpPr>
        <p:spPr bwMode="auto">
          <a:xfrm flipV="1">
            <a:off x="5746052" y="3205892"/>
            <a:ext cx="4643808" cy="1878959"/>
          </a:xfrm>
          <a:prstGeom prst="straightConnector1">
            <a:avLst/>
          </a:prstGeom>
          <a:solidFill>
            <a:schemeClr val="accent1"/>
          </a:solidFill>
          <a:ln w="28575" cap="flat" cmpd="sng" algn="ctr">
            <a:solidFill>
              <a:schemeClr val="accent1"/>
            </a:solidFill>
            <a:prstDash val="solid"/>
            <a:round/>
            <a:headEnd type="arrow" w="med" len="med"/>
            <a:tailEnd type="arrow" w="med" len="med"/>
          </a:ln>
          <a:effectLst/>
        </p:spPr>
      </p:cxnSp>
      <p:pic>
        <p:nvPicPr>
          <p:cNvPr id="14" name="Picture 13" descr="File:Oxygen15.04.1-object-unlocked.svg - Wikimedia Common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47549" y="3163636"/>
            <a:ext cx="1039986" cy="1039986"/>
          </a:xfrm>
          <a:prstGeom prst="rect">
            <a:avLst/>
          </a:prstGeom>
        </p:spPr>
      </p:pic>
      <p:cxnSp>
        <p:nvCxnSpPr>
          <p:cNvPr id="15" name="Straight Arrow Connector 14"/>
          <p:cNvCxnSpPr/>
          <p:nvPr/>
        </p:nvCxnSpPr>
        <p:spPr bwMode="auto">
          <a:xfrm>
            <a:off x="4692500" y="2523641"/>
            <a:ext cx="5345766" cy="18468"/>
          </a:xfrm>
          <a:prstGeom prst="straightConnector1">
            <a:avLst/>
          </a:prstGeom>
          <a:solidFill>
            <a:schemeClr val="accent1"/>
          </a:solidFill>
          <a:ln w="28575" cap="flat" cmpd="sng" algn="ctr">
            <a:solidFill>
              <a:schemeClr val="accent5"/>
            </a:solidFill>
            <a:prstDash val="solid"/>
            <a:round/>
            <a:headEnd type="arrow" w="med" len="med"/>
            <a:tailEnd type="arrow" w="med" len="med"/>
          </a:ln>
          <a:effectLst/>
        </p:spPr>
      </p:cxnSp>
      <p:sp>
        <p:nvSpPr>
          <p:cNvPr id="16" name="TextBox 15"/>
          <p:cNvSpPr txBox="1"/>
          <p:nvPr/>
        </p:nvSpPr>
        <p:spPr>
          <a:xfrm>
            <a:off x="874695" y="2298157"/>
            <a:ext cx="3793123" cy="709566"/>
          </a:xfrm>
          <a:prstGeom prst="rect">
            <a:avLst/>
          </a:prstGeom>
          <a:noFill/>
        </p:spPr>
        <p:txBody>
          <a:bodyPr wrap="none" rtlCol="0">
            <a:noAutofit/>
          </a:bodyPr>
          <a:lstStyle/>
          <a:p>
            <a:pPr algn="l">
              <a:spcBef>
                <a:spcPts val="0"/>
              </a:spcBef>
            </a:pPr>
            <a:r>
              <a:rPr lang="en-US" sz="2000" i="0" dirty="0">
                <a:solidFill>
                  <a:srgbClr val="FF0000"/>
                </a:solidFill>
              </a:rPr>
              <a:t>// Code-enforced authentication</a:t>
            </a:r>
          </a:p>
          <a:p>
            <a:pPr algn="l">
              <a:spcBef>
                <a:spcPts val="0"/>
              </a:spcBef>
            </a:pPr>
            <a:r>
              <a:rPr lang="en-US" sz="2000" i="0" dirty="0">
                <a:solidFill>
                  <a:srgbClr val="FF0000"/>
                </a:solidFill>
              </a:rPr>
              <a:t>// Code-enforced authorization</a:t>
            </a:r>
          </a:p>
          <a:p>
            <a:pPr algn="l">
              <a:spcBef>
                <a:spcPts val="0"/>
              </a:spcBef>
            </a:pPr>
            <a:endParaRPr lang="en-US" sz="2000" i="0" dirty="0">
              <a:solidFill>
                <a:schemeClr val="accent1"/>
              </a:solidFill>
            </a:endParaRPr>
          </a:p>
        </p:txBody>
      </p:sp>
      <p:pic>
        <p:nvPicPr>
          <p:cNvPr id="17" name="Picture 16" descr="File:Oxygen15.04.1-object-unlocked.svg - Wikimedia Common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75654" y="1824001"/>
            <a:ext cx="514206" cy="514206"/>
          </a:xfrm>
          <a:prstGeom prst="rect">
            <a:avLst/>
          </a:prstGeom>
        </p:spPr>
      </p:pic>
      <p:sp>
        <p:nvSpPr>
          <p:cNvPr id="3" name="TextBox 2"/>
          <p:cNvSpPr txBox="1"/>
          <p:nvPr/>
        </p:nvSpPr>
        <p:spPr bwMode="auto">
          <a:xfrm>
            <a:off x="1191287" y="924781"/>
            <a:ext cx="761945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dirty="0"/>
              <a:t>ABL and SQL database security handled by the clients</a:t>
            </a:r>
            <a:endParaRPr lang="en-US" i="0" dirty="0"/>
          </a:p>
        </p:txBody>
      </p:sp>
    </p:spTree>
    <p:custDataLst>
      <p:tags r:id="rId1"/>
    </p:custDataLst>
    <p:extLst>
      <p:ext uri="{BB962C8B-B14F-4D97-AF65-F5344CB8AC3E}">
        <p14:creationId xmlns:p14="http://schemas.microsoft.com/office/powerpoint/2010/main" val="192653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6596" y="3091871"/>
            <a:ext cx="6555592" cy="978729"/>
          </a:xfrm>
        </p:spPr>
        <p:txBody>
          <a:bodyPr/>
          <a:lstStyle/>
          <a:p>
            <a:r>
              <a:rPr lang="en-US" dirty="0"/>
              <a:t>Installing and configuring the </a:t>
            </a:r>
            <a:r>
              <a:rPr lang="en-US" dirty="0" err="1"/>
              <a:t>OpenEdge</a:t>
            </a:r>
            <a:r>
              <a:rPr lang="en-US" dirty="0"/>
              <a:t> Authentication Server</a:t>
            </a:r>
          </a:p>
        </p:txBody>
      </p:sp>
    </p:spTree>
    <p:extLst>
      <p:ext uri="{BB962C8B-B14F-4D97-AF65-F5344CB8AC3E}">
        <p14:creationId xmlns:p14="http://schemas.microsoft.com/office/powerpoint/2010/main" val="2774539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Install the </a:t>
            </a:r>
            <a:r>
              <a:rPr lang="en-US" dirty="0" err="1"/>
              <a:t>OpenEdge</a:t>
            </a:r>
            <a:r>
              <a:rPr lang="en-US" dirty="0"/>
              <a:t> Authentication Gateway Server</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2" name="Oval 1"/>
          <p:cNvSpPr/>
          <p:nvPr/>
        </p:nvSpPr>
        <p:spPr bwMode="auto">
          <a:xfrm>
            <a:off x="7108863" y="710502"/>
            <a:ext cx="4028661" cy="3329462"/>
          </a:xfrm>
          <a:prstGeom prst="ellips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9807264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OpenEdge</a:t>
            </a:r>
            <a:r>
              <a:rPr lang="en-US" dirty="0"/>
              <a:t> Authentication Server</a:t>
            </a:r>
            <a:endParaRPr lang="en-US" dirty="0">
              <a:solidFill>
                <a:schemeClr val="tx1"/>
              </a:solidFill>
            </a:endParaRPr>
          </a:p>
        </p:txBody>
      </p:sp>
      <p:sp>
        <p:nvSpPr>
          <p:cNvPr id="5" name="Content Placeholder 4"/>
          <p:cNvSpPr>
            <a:spLocks noGrp="1"/>
          </p:cNvSpPr>
          <p:nvPr>
            <p:ph idx="1"/>
          </p:nvPr>
        </p:nvSpPr>
        <p:spPr>
          <a:xfrm>
            <a:off x="559402" y="1094063"/>
            <a:ext cx="10414650" cy="4982483"/>
          </a:xfrm>
        </p:spPr>
        <p:txBody>
          <a:bodyPr/>
          <a:lstStyle/>
          <a:p>
            <a:r>
              <a:rPr lang="en-US" sz="2200" dirty="0"/>
              <a:t>The </a:t>
            </a:r>
            <a:r>
              <a:rPr lang="en-US" sz="2200" dirty="0" err="1"/>
              <a:t>OpenEdge</a:t>
            </a:r>
            <a:r>
              <a:rPr lang="en-US" sz="2200" dirty="0"/>
              <a:t> Authentication Gateway Server is a PASOE application</a:t>
            </a:r>
          </a:p>
          <a:p>
            <a:pPr lvl="1"/>
            <a:r>
              <a:rPr lang="en-US" sz="2000" dirty="0"/>
              <a:t>So you manage and configure much of the server like any PASOE instance</a:t>
            </a:r>
          </a:p>
          <a:p>
            <a:pPr lvl="1"/>
            <a:r>
              <a:rPr lang="en-US" sz="2000" dirty="0"/>
              <a:t>If you purchase a PASOE production license you can get OE </a:t>
            </a:r>
            <a:r>
              <a:rPr lang="en-US" sz="2000" dirty="0" err="1"/>
              <a:t>Auth</a:t>
            </a:r>
            <a:r>
              <a:rPr lang="en-US" sz="2000" dirty="0"/>
              <a:t> Gateway license</a:t>
            </a:r>
          </a:p>
          <a:p>
            <a:endParaRPr lang="en-US" sz="2200" dirty="0"/>
          </a:p>
          <a:p>
            <a:r>
              <a:rPr lang="en-US" sz="2200" dirty="0"/>
              <a:t>Installation</a:t>
            </a:r>
          </a:p>
          <a:p>
            <a:pPr lvl="1"/>
            <a:r>
              <a:rPr lang="en-US" sz="2000" dirty="0"/>
              <a:t>Install on a separate machine or with the database</a:t>
            </a:r>
          </a:p>
          <a:p>
            <a:pPr lvl="1"/>
            <a:endParaRPr lang="en-US" sz="2000" dirty="0"/>
          </a:p>
          <a:p>
            <a:r>
              <a:rPr lang="en-US" sz="2200" dirty="0"/>
              <a:t>Start and verify that the Authentication Server is working</a:t>
            </a:r>
          </a:p>
          <a:p>
            <a:pPr lvl="1"/>
            <a:r>
              <a:rPr lang="en-US" sz="2000" dirty="0"/>
              <a:t>Test with ‘</a:t>
            </a:r>
            <a:r>
              <a:rPr lang="en-US" sz="2000" dirty="0" err="1"/>
              <a:t>stsclientutil</a:t>
            </a:r>
            <a:r>
              <a:rPr lang="en-US" sz="2000" dirty="0"/>
              <a:t>’ tool</a:t>
            </a:r>
          </a:p>
          <a:p>
            <a:pPr lvl="2"/>
            <a:r>
              <a:rPr lang="en-US" sz="1800" dirty="0" err="1"/>
              <a:t>stsclientutil</a:t>
            </a:r>
            <a:r>
              <a:rPr lang="en-US" sz="1800" dirty="0"/>
              <a:t> –</a:t>
            </a:r>
            <a:r>
              <a:rPr lang="en-US" sz="1800" dirty="0" err="1"/>
              <a:t>url</a:t>
            </a:r>
            <a:r>
              <a:rPr lang="en-US" sz="1800" dirty="0"/>
              <a:t> </a:t>
            </a:r>
            <a:r>
              <a:rPr lang="en-US" sz="1800" dirty="0">
                <a:hlinkClick r:id="rId2"/>
              </a:rPr>
              <a:t>https://hostname:port</a:t>
            </a:r>
            <a:r>
              <a:rPr lang="en-US" sz="1800" dirty="0"/>
              <a:t> –</a:t>
            </a:r>
            <a:r>
              <a:rPr lang="en-US" sz="1800" dirty="0" err="1"/>
              <a:t>nohostverify</a:t>
            </a:r>
            <a:r>
              <a:rPr lang="en-US" sz="1800" dirty="0"/>
              <a:t> –</a:t>
            </a:r>
            <a:r>
              <a:rPr lang="en-US" sz="1800" dirty="0" err="1"/>
              <a:t>cmd</a:t>
            </a:r>
            <a:r>
              <a:rPr lang="en-US" sz="1800" dirty="0"/>
              <a:t> ping</a:t>
            </a:r>
          </a:p>
          <a:p>
            <a:pPr lvl="2"/>
            <a:r>
              <a:rPr lang="en-US" sz="1800" dirty="0" err="1"/>
              <a:t>stsclientutil</a:t>
            </a:r>
            <a:r>
              <a:rPr lang="en-US" sz="1800" dirty="0"/>
              <a:t> –</a:t>
            </a:r>
            <a:r>
              <a:rPr lang="en-US" sz="1800" dirty="0" err="1"/>
              <a:t>url</a:t>
            </a:r>
            <a:r>
              <a:rPr lang="en-US" sz="1800" dirty="0"/>
              <a:t> </a:t>
            </a:r>
            <a:r>
              <a:rPr lang="en-US" sz="1800" dirty="0">
                <a:hlinkClick r:id="rId2"/>
              </a:rPr>
              <a:t>https://hostname:port</a:t>
            </a:r>
            <a:r>
              <a:rPr lang="en-US" sz="1800" dirty="0"/>
              <a:t> –</a:t>
            </a:r>
            <a:r>
              <a:rPr lang="en-US" sz="1800" dirty="0" err="1"/>
              <a:t>nohostverify</a:t>
            </a:r>
            <a:r>
              <a:rPr lang="en-US" sz="1800" dirty="0"/>
              <a:t> –</a:t>
            </a:r>
            <a:r>
              <a:rPr lang="en-US" sz="1800" dirty="0" err="1"/>
              <a:t>cmd</a:t>
            </a:r>
            <a:r>
              <a:rPr lang="en-US" sz="1800" dirty="0"/>
              <a:t> authenticate 			–user test –password test</a:t>
            </a:r>
          </a:p>
          <a:p>
            <a:pPr lvl="1"/>
            <a:endParaRPr lang="en-US" sz="2000" dirty="0"/>
          </a:p>
        </p:txBody>
      </p:sp>
    </p:spTree>
    <p:extLst>
      <p:ext uri="{BB962C8B-B14F-4D97-AF65-F5344CB8AC3E}">
        <p14:creationId xmlns:p14="http://schemas.microsoft.com/office/powerpoint/2010/main" val="3374107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Connect to a 3</a:t>
            </a:r>
            <a:r>
              <a:rPr lang="en-US" baseline="30000" dirty="0"/>
              <a:t>rd</a:t>
            </a:r>
            <a:r>
              <a:rPr lang="en-US" dirty="0"/>
              <a:t> Party authentication service</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30"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31" name="Arrow: Right 30"/>
          <p:cNvSpPr/>
          <p:nvPr/>
        </p:nvSpPr>
        <p:spPr bwMode="auto">
          <a:xfrm rot="5400000">
            <a:off x="8466198" y="3862093"/>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37480839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OpenEdge</a:t>
            </a:r>
            <a:r>
              <a:rPr lang="en-US" dirty="0"/>
              <a:t> Authentication Server - continued</a:t>
            </a:r>
            <a:endParaRPr lang="en-US" dirty="0">
              <a:solidFill>
                <a:schemeClr val="tx1"/>
              </a:solidFill>
            </a:endParaRPr>
          </a:p>
        </p:txBody>
      </p:sp>
      <p:sp>
        <p:nvSpPr>
          <p:cNvPr id="5" name="Content Placeholder 4"/>
          <p:cNvSpPr>
            <a:spLocks noGrp="1"/>
          </p:cNvSpPr>
          <p:nvPr>
            <p:ph idx="1"/>
          </p:nvPr>
        </p:nvSpPr>
        <p:spPr>
          <a:xfrm>
            <a:off x="559402" y="1094063"/>
            <a:ext cx="10414650" cy="4982483"/>
          </a:xfrm>
        </p:spPr>
        <p:txBody>
          <a:bodyPr/>
          <a:lstStyle/>
          <a:p>
            <a:r>
              <a:rPr lang="en-US" sz="2200" dirty="0"/>
              <a:t>Configure </a:t>
            </a:r>
            <a:r>
              <a:rPr lang="en-US" sz="2200" dirty="0" err="1"/>
              <a:t>OpenEdge</a:t>
            </a:r>
            <a:r>
              <a:rPr lang="en-US" sz="2200" dirty="0"/>
              <a:t> Authentication Server to use your 3</a:t>
            </a:r>
            <a:r>
              <a:rPr lang="en-US" sz="2200" baseline="30000" dirty="0"/>
              <a:t>rd</a:t>
            </a:r>
            <a:r>
              <a:rPr lang="en-US" sz="2200" dirty="0"/>
              <a:t> party authentication product</a:t>
            </a:r>
          </a:p>
          <a:p>
            <a:pPr lvl="1"/>
            <a:r>
              <a:rPr lang="en-US" sz="2000" dirty="0"/>
              <a:t>LDAP</a:t>
            </a:r>
          </a:p>
          <a:p>
            <a:pPr lvl="1"/>
            <a:r>
              <a:rPr lang="en-US" sz="2000" dirty="0"/>
              <a:t>Active Directory</a:t>
            </a:r>
          </a:p>
          <a:p>
            <a:pPr lvl="1"/>
            <a:r>
              <a:rPr lang="en-US" sz="2000" dirty="0"/>
              <a:t>Operating System</a:t>
            </a:r>
          </a:p>
          <a:p>
            <a:pPr lvl="1"/>
            <a:r>
              <a:rPr lang="en-US" sz="2000" dirty="0"/>
              <a:t>Users file (default set up for quick validation)</a:t>
            </a:r>
          </a:p>
          <a:p>
            <a:r>
              <a:rPr lang="en-US" sz="2200" dirty="0"/>
              <a:t>How?</a:t>
            </a:r>
          </a:p>
          <a:p>
            <a:pPr lvl="1"/>
            <a:r>
              <a:rPr lang="en-US" sz="2000" dirty="0"/>
              <a:t>Configure </a:t>
            </a:r>
            <a:r>
              <a:rPr lang="en-US" sz="2000" dirty="0" err="1"/>
              <a:t>sts.properties</a:t>
            </a:r>
            <a:endParaRPr lang="en-US" sz="2000" dirty="0"/>
          </a:p>
          <a:p>
            <a:pPr lvl="1"/>
            <a:r>
              <a:rPr lang="en-US" sz="2000" dirty="0"/>
              <a:t>Configure domains in the </a:t>
            </a:r>
            <a:r>
              <a:rPr lang="en-US" sz="2000" dirty="0" err="1"/>
              <a:t>domains.json</a:t>
            </a:r>
            <a:endParaRPr lang="en-US" sz="2000" dirty="0"/>
          </a:p>
          <a:p>
            <a:pPr lvl="1"/>
            <a:r>
              <a:rPr lang="en-US" sz="2000" dirty="0"/>
              <a:t>Create an encrypted </a:t>
            </a:r>
            <a:r>
              <a:rPr lang="en-US" sz="2000" dirty="0" err="1"/>
              <a:t>keystore</a:t>
            </a:r>
            <a:r>
              <a:rPr lang="en-US" sz="2000" dirty="0"/>
              <a:t> with domains access code</a:t>
            </a:r>
          </a:p>
          <a:p>
            <a:pPr lvl="1"/>
            <a:endParaRPr lang="en-US" dirty="0"/>
          </a:p>
          <a:p>
            <a:pPr lvl="1"/>
            <a:endParaRPr lang="en-US" dirty="0"/>
          </a:p>
          <a:p>
            <a:pPr lvl="1"/>
            <a:endParaRPr lang="en-US" sz="2000" dirty="0"/>
          </a:p>
        </p:txBody>
      </p:sp>
    </p:spTree>
    <p:extLst>
      <p:ext uri="{BB962C8B-B14F-4D97-AF65-F5344CB8AC3E}">
        <p14:creationId xmlns:p14="http://schemas.microsoft.com/office/powerpoint/2010/main" val="24394765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6596" y="3091870"/>
            <a:ext cx="6555592" cy="1421928"/>
          </a:xfrm>
        </p:spPr>
        <p:txBody>
          <a:bodyPr/>
          <a:lstStyle/>
          <a:p>
            <a:r>
              <a:rPr lang="en-US" dirty="0"/>
              <a:t>Configuring and enabling the database for the </a:t>
            </a:r>
            <a:r>
              <a:rPr lang="en-US" dirty="0" err="1"/>
              <a:t>OpenEdge</a:t>
            </a:r>
            <a:r>
              <a:rPr lang="en-US" dirty="0"/>
              <a:t> Authentication Server</a:t>
            </a:r>
          </a:p>
        </p:txBody>
      </p:sp>
    </p:spTree>
    <p:extLst>
      <p:ext uri="{BB962C8B-B14F-4D97-AF65-F5344CB8AC3E}">
        <p14:creationId xmlns:p14="http://schemas.microsoft.com/office/powerpoint/2010/main" val="2136069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Configure your database to use </a:t>
            </a:r>
            <a:r>
              <a:rPr lang="en-US" dirty="0" err="1"/>
              <a:t>OpenEdge</a:t>
            </a:r>
            <a:r>
              <a:rPr lang="en-US" dirty="0"/>
              <a:t> Authentication Gateway Server</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30"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31" name="Arrow: Right 30"/>
          <p:cNvSpPr/>
          <p:nvPr/>
        </p:nvSpPr>
        <p:spPr bwMode="auto">
          <a:xfrm rot="5400000">
            <a:off x="8466198" y="3862093"/>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29" name="Oval 28"/>
          <p:cNvSpPr/>
          <p:nvPr/>
        </p:nvSpPr>
        <p:spPr bwMode="auto">
          <a:xfrm>
            <a:off x="3777863" y="2487907"/>
            <a:ext cx="3193367" cy="2769928"/>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802444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Configure the </a:t>
            </a:r>
            <a:r>
              <a:rPr lang="en-US" dirty="0" err="1"/>
              <a:t>OpenEdge</a:t>
            </a:r>
            <a:r>
              <a:rPr lang="en-US" dirty="0"/>
              <a:t> Database</a:t>
            </a:r>
            <a:endParaRPr lang="en-US" dirty="0">
              <a:solidFill>
                <a:schemeClr val="tx1"/>
              </a:solidFill>
            </a:endParaRPr>
          </a:p>
        </p:txBody>
      </p:sp>
      <p:sp>
        <p:nvSpPr>
          <p:cNvPr id="5" name="Content Placeholder 4"/>
          <p:cNvSpPr>
            <a:spLocks noGrp="1"/>
          </p:cNvSpPr>
          <p:nvPr>
            <p:ph idx="1"/>
          </p:nvPr>
        </p:nvSpPr>
        <p:spPr>
          <a:xfrm>
            <a:off x="559402" y="1152939"/>
            <a:ext cx="10414650" cy="4923607"/>
          </a:xfrm>
        </p:spPr>
        <p:txBody>
          <a:bodyPr/>
          <a:lstStyle/>
          <a:p>
            <a:r>
              <a:rPr lang="en-US" sz="2200" dirty="0"/>
              <a:t>Test the connection from database machine to </a:t>
            </a:r>
            <a:r>
              <a:rPr lang="en-US" sz="2200" dirty="0" err="1"/>
              <a:t>OpenEdge</a:t>
            </a:r>
            <a:r>
              <a:rPr lang="en-US" sz="2200" dirty="0"/>
              <a:t> Authentication Server</a:t>
            </a:r>
          </a:p>
          <a:p>
            <a:pPr lvl="1"/>
            <a:r>
              <a:rPr lang="en-US" sz="2000" dirty="0" err="1"/>
              <a:t>stsclientutil</a:t>
            </a:r>
            <a:r>
              <a:rPr lang="en-US" sz="2000" dirty="0"/>
              <a:t> –</a:t>
            </a:r>
            <a:r>
              <a:rPr lang="en-US" sz="2000" dirty="0" err="1"/>
              <a:t>url</a:t>
            </a:r>
            <a:r>
              <a:rPr lang="en-US" sz="2000" dirty="0"/>
              <a:t> </a:t>
            </a:r>
            <a:r>
              <a:rPr lang="en-US" sz="2000" dirty="0">
                <a:hlinkClick r:id="rId2"/>
              </a:rPr>
              <a:t>https://hostname:port</a:t>
            </a:r>
            <a:r>
              <a:rPr lang="en-US" sz="2000" dirty="0"/>
              <a:t> –</a:t>
            </a:r>
            <a:r>
              <a:rPr lang="en-US" sz="2000" dirty="0" err="1"/>
              <a:t>nohostverify</a:t>
            </a:r>
            <a:r>
              <a:rPr lang="en-US" sz="2000" dirty="0"/>
              <a:t> –</a:t>
            </a:r>
            <a:r>
              <a:rPr lang="en-US" sz="2000" dirty="0" err="1"/>
              <a:t>cmd</a:t>
            </a:r>
            <a:r>
              <a:rPr lang="en-US" sz="2000" dirty="0"/>
              <a:t> ping</a:t>
            </a:r>
          </a:p>
          <a:p>
            <a:pPr lvl="1"/>
            <a:r>
              <a:rPr lang="en-US" sz="2000" dirty="0" err="1"/>
              <a:t>stsclientutil</a:t>
            </a:r>
            <a:r>
              <a:rPr lang="en-US" sz="2000" dirty="0"/>
              <a:t> –</a:t>
            </a:r>
            <a:r>
              <a:rPr lang="en-US" sz="2000" dirty="0" err="1"/>
              <a:t>url</a:t>
            </a:r>
            <a:r>
              <a:rPr lang="en-US" sz="2000" dirty="0"/>
              <a:t> </a:t>
            </a:r>
            <a:r>
              <a:rPr lang="en-US" sz="2000" dirty="0">
                <a:hlinkClick r:id="rId2"/>
              </a:rPr>
              <a:t>https://hostname:port</a:t>
            </a:r>
            <a:r>
              <a:rPr lang="en-US" sz="2000" dirty="0"/>
              <a:t> –</a:t>
            </a:r>
            <a:r>
              <a:rPr lang="en-US" sz="2000" dirty="0" err="1"/>
              <a:t>nohostverify</a:t>
            </a:r>
            <a:r>
              <a:rPr lang="en-US" sz="2000" dirty="0"/>
              <a:t> –</a:t>
            </a:r>
            <a:r>
              <a:rPr lang="en-US" sz="2000" dirty="0" err="1"/>
              <a:t>cmd</a:t>
            </a:r>
            <a:r>
              <a:rPr lang="en-US" sz="2000" dirty="0"/>
              <a:t> authenticate 			–user </a:t>
            </a:r>
            <a:r>
              <a:rPr lang="en-US" sz="2000" dirty="0" err="1"/>
              <a:t>user@domain</a:t>
            </a:r>
            <a:r>
              <a:rPr lang="en-US" sz="2000" dirty="0"/>
              <a:t> –password </a:t>
            </a:r>
            <a:r>
              <a:rPr lang="en-US" sz="2000" dirty="0" err="1"/>
              <a:t>password</a:t>
            </a:r>
            <a:endParaRPr lang="en-US" sz="2000" dirty="0"/>
          </a:p>
          <a:p>
            <a:endParaRPr lang="en-US" sz="2200" dirty="0"/>
          </a:p>
          <a:p>
            <a:r>
              <a:rPr lang="en-US" sz="2200" dirty="0"/>
              <a:t>Add a security domain</a:t>
            </a:r>
          </a:p>
          <a:p>
            <a:pPr lvl="1"/>
            <a:r>
              <a:rPr lang="en-US" sz="2000" dirty="0"/>
              <a:t>Add at least 2 security administrators in the security domain</a:t>
            </a:r>
          </a:p>
          <a:p>
            <a:pPr lvl="1"/>
            <a:r>
              <a:rPr lang="en-US" sz="2000" dirty="0"/>
              <a:t>Including one that matches your LDAP, Active Directory, or Operating System</a:t>
            </a:r>
          </a:p>
          <a:p>
            <a:r>
              <a:rPr lang="en-US" sz="2200" dirty="0"/>
              <a:t>Add domains that match the domains in your </a:t>
            </a:r>
            <a:r>
              <a:rPr lang="en-US" sz="2200" dirty="0" err="1"/>
              <a:t>OpenEdge</a:t>
            </a:r>
            <a:r>
              <a:rPr lang="en-US" sz="2200" dirty="0"/>
              <a:t> Authentication Server </a:t>
            </a:r>
            <a:r>
              <a:rPr lang="en-US" sz="2200" dirty="0" err="1"/>
              <a:t>domians.json</a:t>
            </a:r>
            <a:endParaRPr lang="en-US" sz="2200" dirty="0"/>
          </a:p>
          <a:p>
            <a:r>
              <a:rPr lang="en-US" sz="2200" dirty="0"/>
              <a:t>Enter the access code for the domain that matches the domains </a:t>
            </a:r>
            <a:r>
              <a:rPr lang="en-US" sz="2200" dirty="0" err="1"/>
              <a:t>keystore</a:t>
            </a:r>
            <a:r>
              <a:rPr lang="en-US" sz="2200" dirty="0"/>
              <a:t> in your </a:t>
            </a:r>
            <a:r>
              <a:rPr lang="en-US" dirty="0" err="1"/>
              <a:t>OpenEdge</a:t>
            </a:r>
            <a:r>
              <a:rPr lang="en-US" dirty="0"/>
              <a:t> Authentication Server </a:t>
            </a:r>
          </a:p>
          <a:p>
            <a:pPr marL="457200" lvl="1" indent="0">
              <a:buNone/>
            </a:pPr>
            <a:endParaRPr lang="en-US" dirty="0"/>
          </a:p>
          <a:p>
            <a:pPr lvl="1"/>
            <a:endParaRPr lang="en-US" dirty="0"/>
          </a:p>
          <a:p>
            <a:pPr lvl="1"/>
            <a:endParaRPr lang="en-US" sz="2000" dirty="0"/>
          </a:p>
        </p:txBody>
      </p:sp>
    </p:spTree>
    <p:extLst>
      <p:ext uri="{BB962C8B-B14F-4D97-AF65-F5344CB8AC3E}">
        <p14:creationId xmlns:p14="http://schemas.microsoft.com/office/powerpoint/2010/main" val="17389481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Configure the </a:t>
            </a:r>
            <a:r>
              <a:rPr lang="en-US" dirty="0" err="1"/>
              <a:t>OpenEdge</a:t>
            </a:r>
            <a:r>
              <a:rPr lang="en-US" dirty="0"/>
              <a:t> Database - continued</a:t>
            </a:r>
            <a:endParaRPr lang="en-US" dirty="0">
              <a:solidFill>
                <a:schemeClr val="tx1"/>
              </a:solidFill>
            </a:endParaRPr>
          </a:p>
        </p:txBody>
      </p:sp>
      <p:sp>
        <p:nvSpPr>
          <p:cNvPr id="5" name="Content Placeholder 4"/>
          <p:cNvSpPr>
            <a:spLocks noGrp="1"/>
          </p:cNvSpPr>
          <p:nvPr>
            <p:ph idx="1"/>
          </p:nvPr>
        </p:nvSpPr>
        <p:spPr>
          <a:xfrm>
            <a:off x="559402" y="1152939"/>
            <a:ext cx="10414650" cy="4923607"/>
          </a:xfrm>
        </p:spPr>
        <p:txBody>
          <a:bodyPr/>
          <a:lstStyle/>
          <a:p>
            <a:r>
              <a:rPr lang="en-US" sz="2200" dirty="0"/>
              <a:t>Add the </a:t>
            </a:r>
            <a:r>
              <a:rPr lang="en-US" sz="2200" dirty="0" err="1"/>
              <a:t>OpenEdge</a:t>
            </a:r>
            <a:r>
              <a:rPr lang="en-US" sz="2200" dirty="0"/>
              <a:t> Authentication Server URL to the database</a:t>
            </a:r>
          </a:p>
          <a:p>
            <a:pPr lvl="1"/>
            <a:r>
              <a:rPr lang="en-US" sz="2000" dirty="0" err="1"/>
              <a:t>stsurlutil</a:t>
            </a:r>
            <a:r>
              <a:rPr lang="en-US" sz="2000" dirty="0"/>
              <a:t> update –</a:t>
            </a:r>
            <a:r>
              <a:rPr lang="en-US" sz="2000" dirty="0" err="1"/>
              <a:t>url</a:t>
            </a:r>
            <a:r>
              <a:rPr lang="en-US" sz="2000" dirty="0"/>
              <a:t> </a:t>
            </a:r>
            <a:r>
              <a:rPr lang="en-US" sz="2000" dirty="0">
                <a:hlinkClick r:id="rId2"/>
              </a:rPr>
              <a:t>https://hostname:port</a:t>
            </a:r>
            <a:r>
              <a:rPr lang="en-US" sz="2000" dirty="0"/>
              <a:t> –</a:t>
            </a:r>
            <a:r>
              <a:rPr lang="en-US" sz="2000" dirty="0" err="1"/>
              <a:t>ssl</a:t>
            </a:r>
            <a:r>
              <a:rPr lang="en-US" sz="2000" dirty="0"/>
              <a:t> –</a:t>
            </a:r>
            <a:r>
              <a:rPr lang="en-US" sz="2000" dirty="0" err="1"/>
              <a:t>nohostverify</a:t>
            </a:r>
            <a:r>
              <a:rPr lang="en-US" sz="2000" dirty="0"/>
              <a:t> –</a:t>
            </a:r>
            <a:r>
              <a:rPr lang="en-US" sz="2000" dirty="0" err="1"/>
              <a:t>db</a:t>
            </a:r>
            <a:r>
              <a:rPr lang="en-US" sz="2000" dirty="0"/>
              <a:t> database –</a:t>
            </a:r>
            <a:r>
              <a:rPr lang="en-US" sz="2000" dirty="0" err="1"/>
              <a:t>db</a:t>
            </a:r>
            <a:r>
              <a:rPr lang="en-US" sz="2000" dirty="0"/>
              <a:t>-parameters</a:t>
            </a:r>
          </a:p>
          <a:p>
            <a:r>
              <a:rPr lang="en-US" sz="2200" dirty="0"/>
              <a:t>Enable the database to use the </a:t>
            </a:r>
            <a:r>
              <a:rPr lang="en-US" sz="2200" dirty="0" err="1"/>
              <a:t>OpenEdge</a:t>
            </a:r>
            <a:r>
              <a:rPr lang="en-US" sz="2200" dirty="0"/>
              <a:t> Authentication Gateway</a:t>
            </a:r>
          </a:p>
          <a:p>
            <a:pPr lvl="1"/>
            <a:r>
              <a:rPr lang="en-US" sz="2000" dirty="0" err="1"/>
              <a:t>proutil</a:t>
            </a:r>
            <a:r>
              <a:rPr lang="en-US" sz="2000" dirty="0"/>
              <a:t> database –C </a:t>
            </a:r>
            <a:r>
              <a:rPr lang="en-US" sz="2000" dirty="0" err="1"/>
              <a:t>enableauthgateway</a:t>
            </a:r>
            <a:endParaRPr lang="en-US" sz="2000" dirty="0"/>
          </a:p>
          <a:p>
            <a:endParaRPr lang="en-US" sz="2200" dirty="0"/>
          </a:p>
          <a:p>
            <a:r>
              <a:rPr lang="en-US" sz="2200" dirty="0"/>
              <a:t>Start the database </a:t>
            </a:r>
          </a:p>
          <a:p>
            <a:pPr lvl="1"/>
            <a:r>
              <a:rPr lang="en-US" sz="2000" dirty="0" err="1"/>
              <a:t>proserve</a:t>
            </a:r>
            <a:r>
              <a:rPr lang="en-US" sz="2000" dirty="0"/>
              <a:t> </a:t>
            </a:r>
            <a:r>
              <a:rPr lang="en-US" sz="2000" dirty="0" err="1"/>
              <a:t>dbname</a:t>
            </a:r>
            <a:r>
              <a:rPr lang="en-US" sz="2000" dirty="0"/>
              <a:t> –</a:t>
            </a:r>
            <a:r>
              <a:rPr lang="en-US" sz="2000" dirty="0" err="1"/>
              <a:t>nohostverify</a:t>
            </a:r>
            <a:r>
              <a:rPr lang="en-US" sz="2000" dirty="0"/>
              <a:t> –S –H </a:t>
            </a:r>
          </a:p>
          <a:p>
            <a:r>
              <a:rPr lang="en-US" sz="2200" dirty="0"/>
              <a:t>Verify you can log into the database</a:t>
            </a:r>
          </a:p>
          <a:p>
            <a:pPr lvl="1"/>
            <a:r>
              <a:rPr lang="en-US" sz="2000" dirty="0" err="1"/>
              <a:t>mpro</a:t>
            </a:r>
            <a:r>
              <a:rPr lang="en-US" sz="2000" dirty="0"/>
              <a:t> </a:t>
            </a:r>
            <a:r>
              <a:rPr lang="en-US" sz="2000" dirty="0" err="1"/>
              <a:t>dbname</a:t>
            </a:r>
            <a:r>
              <a:rPr lang="en-US" sz="2000" dirty="0"/>
              <a:t> –U </a:t>
            </a:r>
            <a:r>
              <a:rPr lang="en-US" sz="2000" dirty="0" err="1"/>
              <a:t>user@domain</a:t>
            </a:r>
            <a:r>
              <a:rPr lang="en-US" sz="2000" dirty="0"/>
              <a:t> –P password</a:t>
            </a:r>
          </a:p>
          <a:p>
            <a:pPr lvl="1"/>
            <a:endParaRPr lang="en-US" dirty="0"/>
          </a:p>
          <a:p>
            <a:pPr lvl="1"/>
            <a:endParaRPr lang="en-US" dirty="0"/>
          </a:p>
          <a:p>
            <a:pPr lvl="1"/>
            <a:endParaRPr lang="en-US" sz="2000" dirty="0"/>
          </a:p>
        </p:txBody>
      </p:sp>
    </p:spTree>
    <p:extLst>
      <p:ext uri="{BB962C8B-B14F-4D97-AF65-F5344CB8AC3E}">
        <p14:creationId xmlns:p14="http://schemas.microsoft.com/office/powerpoint/2010/main" val="10544973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6596" y="3091871"/>
            <a:ext cx="6555592" cy="535531"/>
          </a:xfrm>
        </p:spPr>
        <p:txBody>
          <a:bodyPr/>
          <a:lstStyle/>
          <a:p>
            <a:r>
              <a:rPr lang="en-US" dirty="0"/>
              <a:t>Additional steps</a:t>
            </a:r>
          </a:p>
        </p:txBody>
      </p:sp>
    </p:spTree>
    <p:extLst>
      <p:ext uri="{BB962C8B-B14F-4D97-AF65-F5344CB8AC3E}">
        <p14:creationId xmlns:p14="http://schemas.microsoft.com/office/powerpoint/2010/main" val="4268275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Create a Server Key and install Client Keys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pic>
        <p:nvPicPr>
          <p:cNvPr id="63" name="Picture 62"/>
          <p:cNvPicPr>
            <a:picLocks noChangeAspect="1"/>
          </p:cNvPicPr>
          <p:nvPr/>
        </p:nvPicPr>
        <p:blipFill>
          <a:blip r:embed="rId10"/>
          <a:stretch>
            <a:fillRect/>
          </a:stretch>
        </p:blipFill>
        <p:spPr>
          <a:xfrm>
            <a:off x="5803259" y="2678062"/>
            <a:ext cx="454728" cy="488256"/>
          </a:xfrm>
          <a:prstGeom prst="rect">
            <a:avLst/>
          </a:prstGeom>
        </p:spPr>
      </p:pic>
      <p:pic>
        <p:nvPicPr>
          <p:cNvPr id="66" name="Picture 65"/>
          <p:cNvPicPr>
            <a:picLocks noChangeAspect="1"/>
          </p:cNvPicPr>
          <p:nvPr/>
        </p:nvPicPr>
        <p:blipFill>
          <a:blip r:embed="rId10"/>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pic>
        <p:nvPicPr>
          <p:cNvPr id="37" name="Picture 36"/>
          <p:cNvPicPr>
            <a:picLocks noChangeAspect="1"/>
          </p:cNvPicPr>
          <p:nvPr/>
        </p:nvPicPr>
        <p:blipFill>
          <a:blip r:embed="rId10"/>
          <a:stretch>
            <a:fillRect/>
          </a:stretch>
        </p:blipFill>
        <p:spPr>
          <a:xfrm>
            <a:off x="2777233" y="4463796"/>
            <a:ext cx="454728" cy="488256"/>
          </a:xfrm>
          <a:prstGeom prst="rect">
            <a:avLst/>
          </a:prstGeom>
        </p:spPr>
      </p:pic>
      <p:pic>
        <p:nvPicPr>
          <p:cNvPr id="41" name="Picture 40"/>
          <p:cNvPicPr>
            <a:picLocks noChangeAspect="1"/>
          </p:cNvPicPr>
          <p:nvPr/>
        </p:nvPicPr>
        <p:blipFill>
          <a:blip r:embed="rId10"/>
          <a:stretch>
            <a:fillRect/>
          </a:stretch>
        </p:blipFill>
        <p:spPr>
          <a:xfrm>
            <a:off x="2403839" y="2874819"/>
            <a:ext cx="454728" cy="488256"/>
          </a:xfrm>
          <a:prstGeom prst="rect">
            <a:avLst/>
          </a:prstGeom>
        </p:spPr>
      </p:pic>
      <p:pic>
        <p:nvPicPr>
          <p:cNvPr id="42" name="Picture 41"/>
          <p:cNvPicPr>
            <a:picLocks noChangeAspect="1"/>
          </p:cNvPicPr>
          <p:nvPr/>
        </p:nvPicPr>
        <p:blipFill>
          <a:blip r:embed="rId10"/>
          <a:stretch>
            <a:fillRect/>
          </a:stretch>
        </p:blipFill>
        <p:spPr>
          <a:xfrm>
            <a:off x="3042796" y="1257196"/>
            <a:ext cx="454728" cy="488256"/>
          </a:xfrm>
          <a:prstGeom prst="rect">
            <a:avLst/>
          </a:prstGeom>
        </p:spPr>
      </p:pic>
    </p:spTree>
    <p:custDataLst>
      <p:tags r:id="rId1"/>
    </p:custDataLst>
    <p:extLst>
      <p:ext uri="{BB962C8B-B14F-4D97-AF65-F5344CB8AC3E}">
        <p14:creationId xmlns:p14="http://schemas.microsoft.com/office/powerpoint/2010/main" val="22277075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More Security Features</a:t>
            </a:r>
            <a:endParaRPr lang="en-US" dirty="0">
              <a:solidFill>
                <a:schemeClr val="tx1"/>
              </a:solidFill>
            </a:endParaRPr>
          </a:p>
        </p:txBody>
      </p:sp>
      <p:sp>
        <p:nvSpPr>
          <p:cNvPr id="5" name="Content Placeholder 4"/>
          <p:cNvSpPr>
            <a:spLocks noGrp="1"/>
          </p:cNvSpPr>
          <p:nvPr>
            <p:ph idx="1"/>
          </p:nvPr>
        </p:nvSpPr>
        <p:spPr>
          <a:xfrm>
            <a:off x="559402" y="1019909"/>
            <a:ext cx="10414650" cy="5056637"/>
          </a:xfrm>
        </p:spPr>
        <p:txBody>
          <a:bodyPr/>
          <a:lstStyle/>
          <a:p>
            <a:r>
              <a:rPr lang="en-US" sz="2200" dirty="0"/>
              <a:t>Create a web server certificate with valid hostname</a:t>
            </a:r>
          </a:p>
          <a:p>
            <a:pPr lvl="1"/>
            <a:r>
              <a:rPr lang="en-US" sz="2000" dirty="0"/>
              <a:t>Now you can stop using –</a:t>
            </a:r>
            <a:r>
              <a:rPr lang="en-US" sz="2000" dirty="0" err="1"/>
              <a:t>nohostverify</a:t>
            </a:r>
            <a:endParaRPr lang="en-US" sz="2000" dirty="0"/>
          </a:p>
          <a:p>
            <a:r>
              <a:rPr lang="en-US" sz="2200" dirty="0"/>
              <a:t>Create a client-server key set for the </a:t>
            </a:r>
            <a:r>
              <a:rPr lang="en-US" sz="2200" dirty="0" err="1"/>
              <a:t>OpenEdge</a:t>
            </a:r>
            <a:r>
              <a:rPr lang="en-US" sz="2200" dirty="0"/>
              <a:t> Authentication Server</a:t>
            </a:r>
          </a:p>
          <a:p>
            <a:r>
              <a:rPr lang="en-US" sz="2200" dirty="0"/>
              <a:t>Server key</a:t>
            </a:r>
          </a:p>
          <a:p>
            <a:pPr lvl="1"/>
            <a:r>
              <a:rPr lang="en-US" sz="2000" dirty="0" err="1"/>
              <a:t>stskeyutil</a:t>
            </a:r>
            <a:r>
              <a:rPr lang="en-US" sz="2000" dirty="0"/>
              <a:t> create –</a:t>
            </a:r>
            <a:r>
              <a:rPr lang="en-US" sz="2000" dirty="0" err="1"/>
              <a:t>url</a:t>
            </a:r>
            <a:r>
              <a:rPr lang="en-US" sz="2000" dirty="0"/>
              <a:t> </a:t>
            </a:r>
            <a:r>
              <a:rPr lang="en-US" sz="2000" dirty="0">
                <a:hlinkClick r:id="rId2"/>
              </a:rPr>
              <a:t>https://hostname:port</a:t>
            </a:r>
            <a:endParaRPr lang="en-US" sz="2000" dirty="0"/>
          </a:p>
          <a:p>
            <a:pPr lvl="2"/>
            <a:r>
              <a:rPr lang="en-US" sz="2000" dirty="0"/>
              <a:t>Enter password </a:t>
            </a:r>
          </a:p>
          <a:p>
            <a:pPr lvl="2"/>
            <a:r>
              <a:rPr lang="en-US" sz="2000" dirty="0"/>
              <a:t>Enter access-code</a:t>
            </a:r>
          </a:p>
          <a:p>
            <a:pPr lvl="1"/>
            <a:r>
              <a:rPr lang="en-US" sz="2000" dirty="0"/>
              <a:t>Modify </a:t>
            </a:r>
            <a:r>
              <a:rPr lang="en-US" sz="2000" dirty="0" err="1"/>
              <a:t>sts.properties</a:t>
            </a:r>
            <a:endParaRPr lang="en-US" sz="2000" dirty="0"/>
          </a:p>
          <a:p>
            <a:pPr lvl="2"/>
            <a:r>
              <a:rPr lang="en-US" sz="2000" dirty="0"/>
              <a:t>Enable server key</a:t>
            </a:r>
          </a:p>
          <a:p>
            <a:pPr lvl="2"/>
            <a:r>
              <a:rPr lang="en-US" sz="2000" dirty="0"/>
              <a:t>Set path and file name </a:t>
            </a:r>
          </a:p>
          <a:p>
            <a:pPr lvl="2"/>
            <a:r>
              <a:rPr lang="en-US" sz="2000" dirty="0"/>
              <a:t>Enter access-code</a:t>
            </a:r>
          </a:p>
          <a:p>
            <a:pPr lvl="1"/>
            <a:r>
              <a:rPr lang="en-US" sz="2000" dirty="0"/>
              <a:t>Restart </a:t>
            </a:r>
            <a:r>
              <a:rPr lang="en-US" sz="2000" dirty="0" err="1"/>
              <a:t>OpenEdge</a:t>
            </a:r>
            <a:r>
              <a:rPr lang="en-US" sz="2000" dirty="0"/>
              <a:t> Authentication Server</a:t>
            </a:r>
          </a:p>
          <a:p>
            <a:pPr lvl="1"/>
            <a:endParaRPr lang="en-US" dirty="0"/>
          </a:p>
          <a:p>
            <a:pPr lvl="1"/>
            <a:endParaRPr lang="en-US" dirty="0"/>
          </a:p>
          <a:p>
            <a:pPr lvl="1"/>
            <a:endParaRPr lang="en-US" sz="2000" dirty="0"/>
          </a:p>
        </p:txBody>
      </p:sp>
    </p:spTree>
    <p:extLst>
      <p:ext uri="{BB962C8B-B14F-4D97-AF65-F5344CB8AC3E}">
        <p14:creationId xmlns:p14="http://schemas.microsoft.com/office/powerpoint/2010/main" val="23986109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More Security Features - continued</a:t>
            </a:r>
            <a:endParaRPr lang="en-US" dirty="0">
              <a:solidFill>
                <a:schemeClr val="tx1"/>
              </a:solidFill>
            </a:endParaRPr>
          </a:p>
        </p:txBody>
      </p:sp>
      <p:sp>
        <p:nvSpPr>
          <p:cNvPr id="5" name="Content Placeholder 4"/>
          <p:cNvSpPr>
            <a:spLocks noGrp="1"/>
          </p:cNvSpPr>
          <p:nvPr>
            <p:ph idx="1"/>
          </p:nvPr>
        </p:nvSpPr>
        <p:spPr>
          <a:xfrm>
            <a:off x="559402" y="1152939"/>
            <a:ext cx="10414650" cy="4923607"/>
          </a:xfrm>
        </p:spPr>
        <p:txBody>
          <a:bodyPr/>
          <a:lstStyle/>
          <a:p>
            <a:r>
              <a:rPr lang="en-US" sz="2200" dirty="0"/>
              <a:t>Install the client key on the database machine</a:t>
            </a:r>
          </a:p>
          <a:p>
            <a:pPr lvl="1"/>
            <a:r>
              <a:rPr lang="en-US" sz="2000" dirty="0"/>
              <a:t>Copy the server key the database machine</a:t>
            </a:r>
          </a:p>
          <a:p>
            <a:pPr lvl="1"/>
            <a:r>
              <a:rPr lang="en-US" sz="2000" dirty="0"/>
              <a:t>Install the client key from the server key</a:t>
            </a:r>
          </a:p>
          <a:p>
            <a:pPr lvl="2"/>
            <a:r>
              <a:rPr lang="en-US" sz="2000" dirty="0" err="1"/>
              <a:t>stskeyutil</a:t>
            </a:r>
            <a:r>
              <a:rPr lang="en-US" sz="2000" dirty="0"/>
              <a:t> install –</a:t>
            </a:r>
            <a:r>
              <a:rPr lang="en-US" sz="2000" dirty="0" err="1"/>
              <a:t>url</a:t>
            </a:r>
            <a:r>
              <a:rPr lang="en-US" sz="2000" dirty="0"/>
              <a:t> </a:t>
            </a:r>
            <a:r>
              <a:rPr lang="en-US" sz="2000" dirty="0">
                <a:hlinkClick r:id="rId2"/>
              </a:rPr>
              <a:t>https://hostname:port</a:t>
            </a:r>
            <a:r>
              <a:rPr lang="en-US" sz="2000" dirty="0"/>
              <a:t> –file </a:t>
            </a:r>
            <a:r>
              <a:rPr lang="en-US" sz="2000" dirty="0" err="1"/>
              <a:t>serverkeyname</a:t>
            </a:r>
            <a:endParaRPr lang="en-US" sz="2000" dirty="0"/>
          </a:p>
          <a:p>
            <a:pPr lvl="2"/>
            <a:r>
              <a:rPr lang="en-US" sz="2000" dirty="0"/>
              <a:t>Enter password when prompted</a:t>
            </a:r>
          </a:p>
          <a:p>
            <a:r>
              <a:rPr lang="en-US" sz="2200" dirty="0"/>
              <a:t>Test </a:t>
            </a:r>
            <a:r>
              <a:rPr lang="en-US" sz="2200" dirty="0" err="1"/>
              <a:t>OpenEdge</a:t>
            </a:r>
            <a:r>
              <a:rPr lang="en-US" sz="2200" dirty="0"/>
              <a:t> Authenticate server connection using </a:t>
            </a:r>
            <a:r>
              <a:rPr lang="en-US" sz="2200" dirty="0" err="1"/>
              <a:t>stsclienutil</a:t>
            </a:r>
            <a:endParaRPr lang="en-US" sz="2200" dirty="0"/>
          </a:p>
          <a:p>
            <a:r>
              <a:rPr lang="en-US" sz="2200" dirty="0">
                <a:solidFill>
                  <a:schemeClr val="accent5"/>
                </a:solidFill>
              </a:rPr>
              <a:t>Delete the server key from </a:t>
            </a:r>
            <a:r>
              <a:rPr lang="en-US" sz="2200" dirty="0" err="1">
                <a:solidFill>
                  <a:schemeClr val="accent5"/>
                </a:solidFill>
              </a:rPr>
              <a:t>clent</a:t>
            </a:r>
            <a:r>
              <a:rPr lang="en-US" sz="2200" dirty="0">
                <a:solidFill>
                  <a:schemeClr val="accent5"/>
                </a:solidFill>
              </a:rPr>
              <a:t>/database machine</a:t>
            </a:r>
          </a:p>
          <a:p>
            <a:r>
              <a:rPr lang="en-US" sz="2200" dirty="0">
                <a:solidFill>
                  <a:schemeClr val="tx1">
                    <a:lumMod val="50000"/>
                  </a:schemeClr>
                </a:solidFill>
              </a:rPr>
              <a:t>Copy the new web certificate to the database machine</a:t>
            </a:r>
          </a:p>
          <a:p>
            <a:r>
              <a:rPr lang="en-US" sz="2200" dirty="0"/>
              <a:t>Restart your database</a:t>
            </a:r>
          </a:p>
          <a:p>
            <a:r>
              <a:rPr lang="en-US" sz="2200" dirty="0">
                <a:solidFill>
                  <a:schemeClr val="tx1">
                    <a:lumMod val="50000"/>
                  </a:schemeClr>
                </a:solidFill>
              </a:rPr>
              <a:t>Follow the steps above to add the client key to all client installs</a:t>
            </a:r>
            <a:endParaRPr lang="en-US" sz="2200" dirty="0"/>
          </a:p>
          <a:p>
            <a:pPr lvl="1"/>
            <a:endParaRPr lang="en-US" sz="2000" dirty="0"/>
          </a:p>
        </p:txBody>
      </p:sp>
    </p:spTree>
    <p:extLst>
      <p:ext uri="{BB962C8B-B14F-4D97-AF65-F5344CB8AC3E}">
        <p14:creationId xmlns:p14="http://schemas.microsoft.com/office/powerpoint/2010/main" val="36728403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Limit database access through connection roles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pic>
        <p:nvPicPr>
          <p:cNvPr id="63" name="Picture 62"/>
          <p:cNvPicPr>
            <a:picLocks noChangeAspect="1"/>
          </p:cNvPicPr>
          <p:nvPr/>
        </p:nvPicPr>
        <p:blipFill>
          <a:blip r:embed="rId10"/>
          <a:stretch>
            <a:fillRect/>
          </a:stretch>
        </p:blipFill>
        <p:spPr>
          <a:xfrm>
            <a:off x="5803259" y="2678062"/>
            <a:ext cx="454728" cy="488256"/>
          </a:xfrm>
          <a:prstGeom prst="rect">
            <a:avLst/>
          </a:prstGeom>
        </p:spPr>
      </p:pic>
      <p:pic>
        <p:nvPicPr>
          <p:cNvPr id="66" name="Picture 65"/>
          <p:cNvPicPr>
            <a:picLocks noChangeAspect="1"/>
          </p:cNvPicPr>
          <p:nvPr/>
        </p:nvPicPr>
        <p:blipFill>
          <a:blip r:embed="rId10"/>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pic>
        <p:nvPicPr>
          <p:cNvPr id="37" name="Picture 36"/>
          <p:cNvPicPr>
            <a:picLocks noChangeAspect="1"/>
          </p:cNvPicPr>
          <p:nvPr/>
        </p:nvPicPr>
        <p:blipFill>
          <a:blip r:embed="rId10"/>
          <a:stretch>
            <a:fillRect/>
          </a:stretch>
        </p:blipFill>
        <p:spPr>
          <a:xfrm>
            <a:off x="2777233" y="4463796"/>
            <a:ext cx="454728" cy="488256"/>
          </a:xfrm>
          <a:prstGeom prst="rect">
            <a:avLst/>
          </a:prstGeom>
        </p:spPr>
      </p:pic>
      <p:pic>
        <p:nvPicPr>
          <p:cNvPr id="41" name="Picture 40"/>
          <p:cNvPicPr>
            <a:picLocks noChangeAspect="1"/>
          </p:cNvPicPr>
          <p:nvPr/>
        </p:nvPicPr>
        <p:blipFill>
          <a:blip r:embed="rId10"/>
          <a:stretch>
            <a:fillRect/>
          </a:stretch>
        </p:blipFill>
        <p:spPr>
          <a:xfrm>
            <a:off x="2403839" y="2874819"/>
            <a:ext cx="454728" cy="488256"/>
          </a:xfrm>
          <a:prstGeom prst="rect">
            <a:avLst/>
          </a:prstGeom>
        </p:spPr>
      </p:pic>
      <p:pic>
        <p:nvPicPr>
          <p:cNvPr id="42" name="Picture 41"/>
          <p:cNvPicPr>
            <a:picLocks noChangeAspect="1"/>
          </p:cNvPicPr>
          <p:nvPr/>
        </p:nvPicPr>
        <p:blipFill>
          <a:blip r:embed="rId10"/>
          <a:stretch>
            <a:fillRect/>
          </a:stretch>
        </p:blipFill>
        <p:spPr>
          <a:xfrm>
            <a:off x="3042796" y="1257196"/>
            <a:ext cx="454728" cy="488256"/>
          </a:xfrm>
          <a:prstGeom prst="rect">
            <a:avLst/>
          </a:prstGeom>
        </p:spPr>
      </p:pic>
      <p:sp>
        <p:nvSpPr>
          <p:cNvPr id="3" name="AutoShape 6" descr="lock icon free icon"/>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descr="Image result for pad lock icon transparent"/>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07764" y="1581093"/>
            <a:ext cx="3391014" cy="339101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981389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Even more security features - continued</a:t>
            </a:r>
            <a:endParaRPr lang="en-US" dirty="0">
              <a:solidFill>
                <a:schemeClr val="tx1"/>
              </a:solidFill>
            </a:endParaRPr>
          </a:p>
        </p:txBody>
      </p:sp>
      <p:sp>
        <p:nvSpPr>
          <p:cNvPr id="5" name="Content Placeholder 4"/>
          <p:cNvSpPr>
            <a:spLocks noGrp="1"/>
          </p:cNvSpPr>
          <p:nvPr>
            <p:ph idx="1"/>
          </p:nvPr>
        </p:nvSpPr>
        <p:spPr>
          <a:xfrm>
            <a:off x="559402" y="1152939"/>
            <a:ext cx="10414650" cy="4923607"/>
          </a:xfrm>
        </p:spPr>
        <p:txBody>
          <a:bodyPr/>
          <a:lstStyle/>
          <a:p>
            <a:r>
              <a:rPr lang="en-US" sz="2200" dirty="0"/>
              <a:t>Add connection role authorization to database</a:t>
            </a:r>
          </a:p>
          <a:p>
            <a:r>
              <a:rPr lang="en-US" dirty="0"/>
              <a:t>Enable</a:t>
            </a:r>
          </a:p>
          <a:p>
            <a:pPr lvl="1"/>
            <a:r>
              <a:rPr lang="en-US" dirty="0" err="1"/>
              <a:t>stsconnroleutil</a:t>
            </a:r>
            <a:r>
              <a:rPr lang="en-US" dirty="0"/>
              <a:t> enable –</a:t>
            </a:r>
            <a:r>
              <a:rPr lang="en-US" dirty="0" err="1"/>
              <a:t>db</a:t>
            </a:r>
            <a:r>
              <a:rPr lang="en-US" dirty="0"/>
              <a:t> </a:t>
            </a:r>
            <a:r>
              <a:rPr lang="en-US" dirty="0" err="1"/>
              <a:t>dbname</a:t>
            </a:r>
            <a:r>
              <a:rPr lang="en-US" dirty="0"/>
              <a:t> –U </a:t>
            </a:r>
            <a:r>
              <a:rPr lang="en-US" dirty="0" err="1"/>
              <a:t>user@domain</a:t>
            </a:r>
            <a:r>
              <a:rPr lang="en-US" dirty="0"/>
              <a:t> –P password</a:t>
            </a:r>
          </a:p>
          <a:p>
            <a:pPr lvl="2"/>
            <a:r>
              <a:rPr lang="en-US" sz="1800" dirty="0"/>
              <a:t>Now only </a:t>
            </a:r>
            <a:r>
              <a:rPr lang="en-US" sz="1800" dirty="0" err="1"/>
              <a:t>user@domain</a:t>
            </a:r>
            <a:r>
              <a:rPr lang="en-US" sz="1800" dirty="0"/>
              <a:t> can connect to the database</a:t>
            </a:r>
          </a:p>
          <a:p>
            <a:r>
              <a:rPr lang="en-US" dirty="0"/>
              <a:t>Add another user</a:t>
            </a:r>
          </a:p>
          <a:p>
            <a:pPr lvl="1"/>
            <a:r>
              <a:rPr lang="en-US" dirty="0" err="1"/>
              <a:t>stsconnroleutil</a:t>
            </a:r>
            <a:r>
              <a:rPr lang="en-US" dirty="0"/>
              <a:t> </a:t>
            </a:r>
            <a:r>
              <a:rPr lang="en-US" dirty="0" err="1"/>
              <a:t>grantuser</a:t>
            </a:r>
            <a:r>
              <a:rPr lang="en-US" dirty="0"/>
              <a:t> –grantee </a:t>
            </a:r>
            <a:r>
              <a:rPr lang="en-US" dirty="0" err="1"/>
              <a:t>anotheruser@domain</a:t>
            </a:r>
            <a:r>
              <a:rPr lang="en-US" dirty="0"/>
              <a:t> –</a:t>
            </a:r>
            <a:r>
              <a:rPr lang="en-US" dirty="0" err="1"/>
              <a:t>db</a:t>
            </a:r>
            <a:r>
              <a:rPr lang="en-US" dirty="0"/>
              <a:t> </a:t>
            </a:r>
            <a:r>
              <a:rPr lang="en-US" dirty="0" err="1"/>
              <a:t>dbname</a:t>
            </a:r>
            <a:r>
              <a:rPr lang="en-US" dirty="0"/>
              <a:t> –U </a:t>
            </a:r>
            <a:r>
              <a:rPr lang="en-US" dirty="0" err="1"/>
              <a:t>user@domain</a:t>
            </a:r>
            <a:r>
              <a:rPr lang="en-US" dirty="0"/>
              <a:t> –P password</a:t>
            </a:r>
          </a:p>
          <a:p>
            <a:r>
              <a:rPr lang="en-US" dirty="0"/>
              <a:t>Add a list of users</a:t>
            </a:r>
          </a:p>
          <a:p>
            <a:pPr lvl="1"/>
            <a:r>
              <a:rPr lang="en-US" dirty="0" err="1"/>
              <a:t>stsconnroleutil</a:t>
            </a:r>
            <a:r>
              <a:rPr lang="en-US" dirty="0"/>
              <a:t> </a:t>
            </a:r>
            <a:r>
              <a:rPr lang="en-US" dirty="0" err="1"/>
              <a:t>grantuser</a:t>
            </a:r>
            <a:r>
              <a:rPr lang="en-US" dirty="0"/>
              <a:t> –file </a:t>
            </a:r>
            <a:r>
              <a:rPr lang="en-US" dirty="0" err="1"/>
              <a:t>addusers.list</a:t>
            </a:r>
            <a:r>
              <a:rPr lang="en-US" dirty="0"/>
              <a:t> –</a:t>
            </a:r>
            <a:r>
              <a:rPr lang="en-US" dirty="0" err="1"/>
              <a:t>db</a:t>
            </a:r>
            <a:r>
              <a:rPr lang="en-US" dirty="0"/>
              <a:t> </a:t>
            </a:r>
            <a:r>
              <a:rPr lang="en-US" dirty="0" err="1"/>
              <a:t>dbname</a:t>
            </a:r>
            <a:r>
              <a:rPr lang="en-US" dirty="0"/>
              <a:t> –U </a:t>
            </a:r>
            <a:r>
              <a:rPr lang="en-US" dirty="0" err="1"/>
              <a:t>user@domain</a:t>
            </a:r>
            <a:r>
              <a:rPr lang="en-US" dirty="0"/>
              <a:t> –P password</a:t>
            </a:r>
          </a:p>
          <a:p>
            <a:pPr lvl="1"/>
            <a:endParaRPr lang="en-US" dirty="0"/>
          </a:p>
          <a:p>
            <a:pPr lvl="1"/>
            <a:endParaRPr lang="en-US" dirty="0"/>
          </a:p>
          <a:p>
            <a:pPr lvl="1"/>
            <a:endParaRPr lang="en-US" sz="2000" dirty="0"/>
          </a:p>
        </p:txBody>
      </p:sp>
    </p:spTree>
    <p:extLst>
      <p:ext uri="{BB962C8B-B14F-4D97-AF65-F5344CB8AC3E}">
        <p14:creationId xmlns:p14="http://schemas.microsoft.com/office/powerpoint/2010/main" val="21774412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Even more security features - continued</a:t>
            </a:r>
            <a:endParaRPr lang="en-US" dirty="0">
              <a:solidFill>
                <a:schemeClr val="tx1"/>
              </a:solidFill>
            </a:endParaRPr>
          </a:p>
        </p:txBody>
      </p:sp>
      <p:sp>
        <p:nvSpPr>
          <p:cNvPr id="5" name="Content Placeholder 4"/>
          <p:cNvSpPr>
            <a:spLocks noGrp="1"/>
          </p:cNvSpPr>
          <p:nvPr>
            <p:ph idx="1"/>
          </p:nvPr>
        </p:nvSpPr>
        <p:spPr>
          <a:xfrm>
            <a:off x="559402" y="1152939"/>
            <a:ext cx="10414650" cy="4923607"/>
          </a:xfrm>
        </p:spPr>
        <p:txBody>
          <a:bodyPr/>
          <a:lstStyle/>
          <a:p>
            <a:r>
              <a:rPr lang="en-US" sz="2200" dirty="0"/>
              <a:t>Add policies</a:t>
            </a:r>
          </a:p>
          <a:p>
            <a:pPr lvl="1"/>
            <a:r>
              <a:rPr lang="en-US" sz="2000" dirty="0"/>
              <a:t>Using 4GL code refine policies even further</a:t>
            </a:r>
          </a:p>
          <a:p>
            <a:r>
              <a:rPr lang="en-US" sz="2200" dirty="0"/>
              <a:t>Add events</a:t>
            </a:r>
          </a:p>
          <a:p>
            <a:pPr lvl="1"/>
            <a:r>
              <a:rPr lang="en-US" sz="2000" dirty="0"/>
              <a:t>Fire events using 4GL code</a:t>
            </a:r>
          </a:p>
          <a:p>
            <a:r>
              <a:rPr lang="en-US" sz="2200" dirty="0"/>
              <a:t>Invoke –</a:t>
            </a:r>
            <a:r>
              <a:rPr lang="en-US" sz="2200" dirty="0" err="1"/>
              <a:t>processid</a:t>
            </a:r>
            <a:endParaRPr lang="en-US" sz="2200" dirty="0"/>
          </a:p>
          <a:p>
            <a:pPr lvl="1"/>
            <a:r>
              <a:rPr lang="en-US" sz="2000" dirty="0"/>
              <a:t>Use current login user</a:t>
            </a:r>
          </a:p>
          <a:p>
            <a:pPr lvl="1"/>
            <a:r>
              <a:rPr lang="en-US" sz="2000" dirty="0" err="1"/>
              <a:t>mpro</a:t>
            </a:r>
            <a:r>
              <a:rPr lang="en-US" sz="2000" dirty="0"/>
              <a:t> –</a:t>
            </a:r>
            <a:r>
              <a:rPr lang="en-US" sz="2000" dirty="0" err="1"/>
              <a:t>db</a:t>
            </a:r>
            <a:r>
              <a:rPr lang="en-US" sz="2000" dirty="0"/>
              <a:t> </a:t>
            </a:r>
            <a:r>
              <a:rPr lang="en-US" sz="2000" dirty="0" err="1"/>
              <a:t>dbname</a:t>
            </a:r>
            <a:r>
              <a:rPr lang="en-US" sz="2000" dirty="0"/>
              <a:t> –</a:t>
            </a:r>
            <a:r>
              <a:rPr lang="en-US" sz="2000" dirty="0" err="1"/>
              <a:t>OSUser</a:t>
            </a:r>
            <a:r>
              <a:rPr lang="en-US" sz="2000" dirty="0"/>
              <a:t> –domain </a:t>
            </a:r>
            <a:r>
              <a:rPr lang="en-US" sz="2000" dirty="0" err="1"/>
              <a:t>domain</a:t>
            </a:r>
            <a:endParaRPr lang="en-US" sz="2000" dirty="0"/>
          </a:p>
          <a:p>
            <a:pPr lvl="1"/>
            <a:endParaRPr lang="en-US" dirty="0"/>
          </a:p>
          <a:p>
            <a:pPr lvl="1"/>
            <a:endParaRPr lang="en-US" dirty="0"/>
          </a:p>
          <a:p>
            <a:pPr lvl="1"/>
            <a:endParaRPr lang="en-US" sz="2000" dirty="0"/>
          </a:p>
        </p:txBody>
      </p:sp>
    </p:spTree>
    <p:extLst>
      <p:ext uri="{BB962C8B-B14F-4D97-AF65-F5344CB8AC3E}">
        <p14:creationId xmlns:p14="http://schemas.microsoft.com/office/powerpoint/2010/main" val="22131166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6596" y="3091871"/>
            <a:ext cx="6555592" cy="535531"/>
          </a:xfrm>
        </p:spPr>
        <p:txBody>
          <a:bodyPr/>
          <a:lstStyle/>
          <a:p>
            <a:r>
              <a:rPr lang="en-US" dirty="0"/>
              <a:t>The login process</a:t>
            </a:r>
          </a:p>
        </p:txBody>
      </p:sp>
    </p:spTree>
    <p:extLst>
      <p:ext uri="{BB962C8B-B14F-4D97-AF65-F5344CB8AC3E}">
        <p14:creationId xmlns:p14="http://schemas.microsoft.com/office/powerpoint/2010/main" val="1614932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The </a:t>
            </a:r>
            <a:r>
              <a:rPr lang="en-US" dirty="0" err="1"/>
              <a:t>OpenEdge</a:t>
            </a:r>
            <a:r>
              <a:rPr lang="en-US" dirty="0"/>
              <a:t> Authentication Gateway Process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5" name="Arrow: Right 4"/>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1" name="Arrow: Right 50"/>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9" name="Arrow: Right 58"/>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pic>
        <p:nvPicPr>
          <p:cNvPr id="37" name="Picture 36"/>
          <p:cNvPicPr>
            <a:picLocks noChangeAspect="1"/>
          </p:cNvPicPr>
          <p:nvPr/>
        </p:nvPicPr>
        <p:blipFill>
          <a:blip r:embed="rId10"/>
          <a:stretch>
            <a:fillRect/>
          </a:stretch>
        </p:blipFill>
        <p:spPr>
          <a:xfrm>
            <a:off x="2777233" y="4463796"/>
            <a:ext cx="454728" cy="488256"/>
          </a:xfrm>
          <a:prstGeom prst="rect">
            <a:avLst/>
          </a:prstGeom>
        </p:spPr>
      </p:pic>
      <p:pic>
        <p:nvPicPr>
          <p:cNvPr id="41" name="Picture 40"/>
          <p:cNvPicPr>
            <a:picLocks noChangeAspect="1"/>
          </p:cNvPicPr>
          <p:nvPr/>
        </p:nvPicPr>
        <p:blipFill>
          <a:blip r:embed="rId10"/>
          <a:stretch>
            <a:fillRect/>
          </a:stretch>
        </p:blipFill>
        <p:spPr>
          <a:xfrm>
            <a:off x="2403839" y="2874819"/>
            <a:ext cx="454728" cy="488256"/>
          </a:xfrm>
          <a:prstGeom prst="rect">
            <a:avLst/>
          </a:prstGeom>
        </p:spPr>
      </p:pic>
      <p:pic>
        <p:nvPicPr>
          <p:cNvPr id="42" name="Picture 41"/>
          <p:cNvPicPr>
            <a:picLocks noChangeAspect="1"/>
          </p:cNvPicPr>
          <p:nvPr/>
        </p:nvPicPr>
        <p:blipFill>
          <a:blip r:embed="rId10"/>
          <a:stretch>
            <a:fillRect/>
          </a:stretch>
        </p:blipFill>
        <p:spPr>
          <a:xfrm>
            <a:off x="3042796" y="1257196"/>
            <a:ext cx="454728" cy="488256"/>
          </a:xfrm>
          <a:prstGeom prst="rect">
            <a:avLst/>
          </a:prstGeom>
        </p:spPr>
      </p:pic>
    </p:spTree>
    <p:custDataLst>
      <p:tags r:id="rId1"/>
    </p:custDataLst>
    <p:extLst>
      <p:ext uri="{BB962C8B-B14F-4D97-AF65-F5344CB8AC3E}">
        <p14:creationId xmlns:p14="http://schemas.microsoft.com/office/powerpoint/2010/main" val="29623228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The </a:t>
            </a:r>
            <a:r>
              <a:rPr lang="en-US" dirty="0" err="1"/>
              <a:t>OpenEdge</a:t>
            </a:r>
            <a:r>
              <a:rPr lang="en-US" dirty="0"/>
              <a:t> Authentication Gateway Process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5" name="Arrow: Right 4"/>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1" name="Arrow: Right 50"/>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9" name="Arrow: Right 58"/>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2" name="Arrow: Right 61"/>
          <p:cNvSpPr/>
          <p:nvPr/>
        </p:nvSpPr>
        <p:spPr bwMode="auto">
          <a:xfrm rot="20234142">
            <a:off x="6367994" y="2580079"/>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3" name="Picture 62"/>
          <p:cNvPicPr>
            <a:picLocks noChangeAspect="1"/>
          </p:cNvPicPr>
          <p:nvPr/>
        </p:nvPicPr>
        <p:blipFill>
          <a:blip r:embed="rId10"/>
          <a:stretch>
            <a:fillRect/>
          </a:stretch>
        </p:blipFill>
        <p:spPr>
          <a:xfrm>
            <a:off x="5803259" y="2678062"/>
            <a:ext cx="454728" cy="488256"/>
          </a:xfrm>
          <a:prstGeom prst="rect">
            <a:avLst/>
          </a:prstGeom>
        </p:spPr>
      </p:pic>
      <p:pic>
        <p:nvPicPr>
          <p:cNvPr id="66" name="Picture 65"/>
          <p:cNvPicPr>
            <a:picLocks noChangeAspect="1"/>
          </p:cNvPicPr>
          <p:nvPr/>
        </p:nvPicPr>
        <p:blipFill>
          <a:blip r:embed="rId10"/>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pic>
        <p:nvPicPr>
          <p:cNvPr id="37" name="Picture 36"/>
          <p:cNvPicPr>
            <a:picLocks noChangeAspect="1"/>
          </p:cNvPicPr>
          <p:nvPr/>
        </p:nvPicPr>
        <p:blipFill>
          <a:blip r:embed="rId10"/>
          <a:stretch>
            <a:fillRect/>
          </a:stretch>
        </p:blipFill>
        <p:spPr>
          <a:xfrm>
            <a:off x="2777233" y="4463796"/>
            <a:ext cx="454728" cy="488256"/>
          </a:xfrm>
          <a:prstGeom prst="rect">
            <a:avLst/>
          </a:prstGeom>
        </p:spPr>
      </p:pic>
      <p:pic>
        <p:nvPicPr>
          <p:cNvPr id="41" name="Picture 40"/>
          <p:cNvPicPr>
            <a:picLocks noChangeAspect="1"/>
          </p:cNvPicPr>
          <p:nvPr/>
        </p:nvPicPr>
        <p:blipFill>
          <a:blip r:embed="rId10"/>
          <a:stretch>
            <a:fillRect/>
          </a:stretch>
        </p:blipFill>
        <p:spPr>
          <a:xfrm>
            <a:off x="2403839" y="2874819"/>
            <a:ext cx="454728" cy="488256"/>
          </a:xfrm>
          <a:prstGeom prst="rect">
            <a:avLst/>
          </a:prstGeom>
        </p:spPr>
      </p:pic>
      <p:pic>
        <p:nvPicPr>
          <p:cNvPr id="42" name="Picture 41"/>
          <p:cNvPicPr>
            <a:picLocks noChangeAspect="1"/>
          </p:cNvPicPr>
          <p:nvPr/>
        </p:nvPicPr>
        <p:blipFill>
          <a:blip r:embed="rId10"/>
          <a:stretch>
            <a:fillRect/>
          </a:stretch>
        </p:blipFill>
        <p:spPr>
          <a:xfrm>
            <a:off x="3042796" y="1257196"/>
            <a:ext cx="454728" cy="488256"/>
          </a:xfrm>
          <a:prstGeom prst="rect">
            <a:avLst/>
          </a:prstGeom>
        </p:spPr>
      </p:pic>
    </p:spTree>
    <p:custDataLst>
      <p:tags r:id="rId1"/>
    </p:custDataLst>
    <p:extLst>
      <p:ext uri="{BB962C8B-B14F-4D97-AF65-F5344CB8AC3E}">
        <p14:creationId xmlns:p14="http://schemas.microsoft.com/office/powerpoint/2010/main" val="31785827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The </a:t>
            </a:r>
            <a:r>
              <a:rPr lang="en-US" dirty="0" err="1"/>
              <a:t>OpenEdge</a:t>
            </a:r>
            <a:r>
              <a:rPr lang="en-US" dirty="0"/>
              <a:t> Authentication Gateway Process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5" name="Arrow: Right 4"/>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1" name="Arrow: Right 50"/>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9" name="Arrow: Right 58"/>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2" name="Arrow: Right 61"/>
          <p:cNvSpPr/>
          <p:nvPr/>
        </p:nvSpPr>
        <p:spPr bwMode="auto">
          <a:xfrm rot="20234142">
            <a:off x="6367994" y="2580079"/>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3" name="Picture 62"/>
          <p:cNvPicPr>
            <a:picLocks noChangeAspect="1"/>
          </p:cNvPicPr>
          <p:nvPr/>
        </p:nvPicPr>
        <p:blipFill>
          <a:blip r:embed="rId10"/>
          <a:stretch>
            <a:fillRect/>
          </a:stretch>
        </p:blipFill>
        <p:spPr>
          <a:xfrm>
            <a:off x="5803259" y="2678062"/>
            <a:ext cx="454728" cy="488256"/>
          </a:xfrm>
          <a:prstGeom prst="rect">
            <a:avLst/>
          </a:prstGeom>
        </p:spPr>
      </p:pic>
      <p:pic>
        <p:nvPicPr>
          <p:cNvPr id="66" name="Picture 65"/>
          <p:cNvPicPr>
            <a:picLocks noChangeAspect="1"/>
          </p:cNvPicPr>
          <p:nvPr/>
        </p:nvPicPr>
        <p:blipFill>
          <a:blip r:embed="rId10"/>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sp>
        <p:nvSpPr>
          <p:cNvPr id="37" name="Arrow: Right 36"/>
          <p:cNvSpPr/>
          <p:nvPr/>
        </p:nvSpPr>
        <p:spPr bwMode="auto">
          <a:xfrm rot="5400000">
            <a:off x="8466198" y="3862093"/>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1" name="Arrow: Right 40"/>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2" name="Arrow: Right 41"/>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3" name="Arrow: Right 42"/>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44" name="Picture 43"/>
          <p:cNvPicPr>
            <a:picLocks noChangeAspect="1"/>
          </p:cNvPicPr>
          <p:nvPr/>
        </p:nvPicPr>
        <p:blipFill>
          <a:blip r:embed="rId10"/>
          <a:stretch>
            <a:fillRect/>
          </a:stretch>
        </p:blipFill>
        <p:spPr>
          <a:xfrm>
            <a:off x="2777233" y="4463796"/>
            <a:ext cx="454728" cy="488256"/>
          </a:xfrm>
          <a:prstGeom prst="rect">
            <a:avLst/>
          </a:prstGeom>
        </p:spPr>
      </p:pic>
      <p:pic>
        <p:nvPicPr>
          <p:cNvPr id="46" name="Picture 45"/>
          <p:cNvPicPr>
            <a:picLocks noChangeAspect="1"/>
          </p:cNvPicPr>
          <p:nvPr/>
        </p:nvPicPr>
        <p:blipFill>
          <a:blip r:embed="rId10"/>
          <a:stretch>
            <a:fillRect/>
          </a:stretch>
        </p:blipFill>
        <p:spPr>
          <a:xfrm>
            <a:off x="2403839" y="2874819"/>
            <a:ext cx="454728" cy="488256"/>
          </a:xfrm>
          <a:prstGeom prst="rect">
            <a:avLst/>
          </a:prstGeom>
        </p:spPr>
      </p:pic>
      <p:pic>
        <p:nvPicPr>
          <p:cNvPr id="47" name="Picture 46"/>
          <p:cNvPicPr>
            <a:picLocks noChangeAspect="1"/>
          </p:cNvPicPr>
          <p:nvPr/>
        </p:nvPicPr>
        <p:blipFill>
          <a:blip r:embed="rId10"/>
          <a:stretch>
            <a:fillRect/>
          </a:stretch>
        </p:blipFill>
        <p:spPr>
          <a:xfrm>
            <a:off x="3042796" y="1257196"/>
            <a:ext cx="454728" cy="488256"/>
          </a:xfrm>
          <a:prstGeom prst="rect">
            <a:avLst/>
          </a:prstGeom>
        </p:spPr>
      </p:pic>
    </p:spTree>
    <p:custDataLst>
      <p:tags r:id="rId1"/>
    </p:custDataLst>
    <p:extLst>
      <p:ext uri="{BB962C8B-B14F-4D97-AF65-F5344CB8AC3E}">
        <p14:creationId xmlns:p14="http://schemas.microsoft.com/office/powerpoint/2010/main" val="18067287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The </a:t>
            </a:r>
            <a:r>
              <a:rPr lang="en-US" dirty="0" err="1"/>
              <a:t>OpenEdge</a:t>
            </a:r>
            <a:r>
              <a:rPr lang="en-US" dirty="0"/>
              <a:t> Authentication Gateway Process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6"/>
              <a:stretch>
                <a:fillRect/>
              </a:stretch>
            </p:blipFill>
            <p:spPr>
              <a:xfrm>
                <a:off x="2182872" y="4235115"/>
                <a:ext cx="885566" cy="1146982"/>
              </a:xfrm>
              <a:prstGeom prst="rect">
                <a:avLst/>
              </a:prstGeom>
            </p:spPr>
          </p:pic>
          <p:pic>
            <p:nvPicPr>
              <p:cNvPr id="12" name="Picture 11"/>
              <p:cNvPicPr>
                <a:picLocks noChangeAspect="1"/>
              </p:cNvPicPr>
              <p:nvPr/>
            </p:nvPicPr>
            <p:blipFill>
              <a:blip r:embed="rId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5" name="Arrow: Right 4"/>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1" name="Arrow: Right 50"/>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9" name="Arrow: Right 58"/>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2" name="Arrow: Right 61"/>
          <p:cNvSpPr/>
          <p:nvPr/>
        </p:nvSpPr>
        <p:spPr bwMode="auto">
          <a:xfrm rot="20234142">
            <a:off x="6367994" y="2580079"/>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3" name="Picture 62"/>
          <p:cNvPicPr>
            <a:picLocks noChangeAspect="1"/>
          </p:cNvPicPr>
          <p:nvPr/>
        </p:nvPicPr>
        <p:blipFill>
          <a:blip r:embed="rId10"/>
          <a:stretch>
            <a:fillRect/>
          </a:stretch>
        </p:blipFill>
        <p:spPr>
          <a:xfrm>
            <a:off x="5803259" y="2678062"/>
            <a:ext cx="454728" cy="488256"/>
          </a:xfrm>
          <a:prstGeom prst="rect">
            <a:avLst/>
          </a:prstGeom>
        </p:spPr>
      </p:pic>
      <p:pic>
        <p:nvPicPr>
          <p:cNvPr id="66" name="Picture 65"/>
          <p:cNvPicPr>
            <a:picLocks noChangeAspect="1"/>
          </p:cNvPicPr>
          <p:nvPr/>
        </p:nvPicPr>
        <p:blipFill>
          <a:blip r:embed="rId10"/>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sp>
        <p:nvSpPr>
          <p:cNvPr id="37" name="Arrow: Right 36"/>
          <p:cNvSpPr/>
          <p:nvPr/>
        </p:nvSpPr>
        <p:spPr bwMode="auto">
          <a:xfrm rot="16200000">
            <a:off x="8466198" y="3862093"/>
            <a:ext cx="1277914" cy="917079"/>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1" name="Arrow: Right 40"/>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2" name="Arrow: Right 41"/>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3" name="Arrow: Right 42"/>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44" name="Picture 43"/>
          <p:cNvPicPr>
            <a:picLocks noChangeAspect="1"/>
          </p:cNvPicPr>
          <p:nvPr/>
        </p:nvPicPr>
        <p:blipFill>
          <a:blip r:embed="rId10"/>
          <a:stretch>
            <a:fillRect/>
          </a:stretch>
        </p:blipFill>
        <p:spPr>
          <a:xfrm>
            <a:off x="2777233" y="4463796"/>
            <a:ext cx="454728" cy="488256"/>
          </a:xfrm>
          <a:prstGeom prst="rect">
            <a:avLst/>
          </a:prstGeom>
        </p:spPr>
      </p:pic>
      <p:pic>
        <p:nvPicPr>
          <p:cNvPr id="46" name="Picture 45"/>
          <p:cNvPicPr>
            <a:picLocks noChangeAspect="1"/>
          </p:cNvPicPr>
          <p:nvPr/>
        </p:nvPicPr>
        <p:blipFill>
          <a:blip r:embed="rId10"/>
          <a:stretch>
            <a:fillRect/>
          </a:stretch>
        </p:blipFill>
        <p:spPr>
          <a:xfrm>
            <a:off x="2403839" y="2874819"/>
            <a:ext cx="454728" cy="488256"/>
          </a:xfrm>
          <a:prstGeom prst="rect">
            <a:avLst/>
          </a:prstGeom>
        </p:spPr>
      </p:pic>
      <p:pic>
        <p:nvPicPr>
          <p:cNvPr id="47" name="Picture 46"/>
          <p:cNvPicPr>
            <a:picLocks noChangeAspect="1"/>
          </p:cNvPicPr>
          <p:nvPr/>
        </p:nvPicPr>
        <p:blipFill>
          <a:blip r:embed="rId10"/>
          <a:stretch>
            <a:fillRect/>
          </a:stretch>
        </p:blipFill>
        <p:spPr>
          <a:xfrm>
            <a:off x="3042796" y="1257196"/>
            <a:ext cx="454728" cy="488256"/>
          </a:xfrm>
          <a:prstGeom prst="rect">
            <a:avLst/>
          </a:prstGeom>
        </p:spPr>
      </p:pic>
    </p:spTree>
    <p:custDataLst>
      <p:tags r:id="rId1"/>
    </p:custDataLst>
    <p:extLst>
      <p:ext uri="{BB962C8B-B14F-4D97-AF65-F5344CB8AC3E}">
        <p14:creationId xmlns:p14="http://schemas.microsoft.com/office/powerpoint/2010/main" val="35714245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7"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The </a:t>
            </a:r>
            <a:r>
              <a:rPr lang="en-US" dirty="0" err="1"/>
              <a:t>OpenEdge</a:t>
            </a:r>
            <a:r>
              <a:rPr lang="en-US" dirty="0"/>
              <a:t> Authentication Gateway Process</a:t>
            </a:r>
          </a:p>
        </p:txBody>
      </p:sp>
      <p:sp>
        <p:nvSpPr>
          <p:cNvPr id="49" name="Oval 48"/>
          <p:cNvSpPr/>
          <p:nvPr/>
        </p:nvSpPr>
        <p:spPr bwMode="auto">
          <a:xfrm>
            <a:off x="8730778" y="2489103"/>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8"/>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9"/>
              <a:stretch>
                <a:fillRect/>
              </a:stretch>
            </p:blipFill>
            <p:spPr>
              <a:xfrm>
                <a:off x="2182872" y="4235115"/>
                <a:ext cx="885566" cy="1146982"/>
              </a:xfrm>
              <a:prstGeom prst="rect">
                <a:avLst/>
              </a:prstGeom>
            </p:spPr>
          </p:pic>
          <p:pic>
            <p:nvPicPr>
              <p:cNvPr id="12" name="Picture 11"/>
              <p:cNvPicPr>
                <a:picLocks noChangeAspect="1"/>
              </p:cNvPicPr>
              <p:nvPr/>
            </p:nvPicPr>
            <p:blipFill>
              <a:blip r:embed="rId10"/>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11"/>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12"/>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5" name="Arrow: Right 4"/>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1" name="Arrow: Right 50"/>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9" name="Arrow: Right 58"/>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2" name="Arrow: Right 61"/>
          <p:cNvSpPr/>
          <p:nvPr/>
        </p:nvSpPr>
        <p:spPr bwMode="auto">
          <a:xfrm rot="20234142">
            <a:off x="6367994" y="2580079"/>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3" name="Picture 62"/>
          <p:cNvPicPr>
            <a:picLocks noChangeAspect="1"/>
          </p:cNvPicPr>
          <p:nvPr/>
        </p:nvPicPr>
        <p:blipFill>
          <a:blip r:embed="rId13"/>
          <a:stretch>
            <a:fillRect/>
          </a:stretch>
        </p:blipFill>
        <p:spPr>
          <a:xfrm>
            <a:off x="5803259" y="2678062"/>
            <a:ext cx="454728" cy="488256"/>
          </a:xfrm>
          <a:prstGeom prst="rect">
            <a:avLst/>
          </a:prstGeom>
        </p:spPr>
      </p:pic>
      <p:pic>
        <p:nvPicPr>
          <p:cNvPr id="66" name="Picture 65"/>
          <p:cNvPicPr>
            <a:picLocks noChangeAspect="1"/>
          </p:cNvPicPr>
          <p:nvPr/>
        </p:nvPicPr>
        <p:blipFill>
          <a:blip r:embed="rId13"/>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sp>
        <p:nvSpPr>
          <p:cNvPr id="37" name="Arrow: Right 36"/>
          <p:cNvSpPr/>
          <p:nvPr/>
        </p:nvSpPr>
        <p:spPr bwMode="auto">
          <a:xfrm rot="16200000">
            <a:off x="8466198" y="3862093"/>
            <a:ext cx="1277914" cy="917079"/>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nvGrpSpPr>
          <p:cNvPr id="46" name="Group 45"/>
          <p:cNvGrpSpPr/>
          <p:nvPr/>
        </p:nvGrpSpPr>
        <p:grpSpPr>
          <a:xfrm rot="1802885">
            <a:off x="8151913" y="2705882"/>
            <a:ext cx="457200" cy="932848"/>
            <a:chOff x="4693023" y="5135504"/>
            <a:chExt cx="457200" cy="932848"/>
          </a:xfrm>
        </p:grpSpPr>
        <p:sp>
          <p:nvSpPr>
            <p:cNvPr id="47" name="Rectangle 46"/>
            <p:cNvSpPr/>
            <p:nvPr>
              <p:custDataLst>
                <p:tags r:id="rId2"/>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48" name="Trapezoid 47"/>
            <p:cNvSpPr/>
            <p:nvPr>
              <p:custDataLst>
                <p:tags r:id="rId3"/>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sp>
          <p:nvSpPr>
            <p:cNvPr id="53" name="Oval 52"/>
            <p:cNvSpPr/>
            <p:nvPr>
              <p:custDataLst>
                <p:tags r:id="rId4"/>
              </p:custDataLst>
            </p:nvPr>
          </p:nvSpPr>
          <p:spPr bwMode="auto">
            <a:xfrm>
              <a:off x="4890806" y="5135504"/>
              <a:ext cx="61633" cy="64918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sp>
        <p:nvSpPr>
          <p:cNvPr id="41" name="Arrow: Right 40"/>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2" name="Arrow: Right 41"/>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3" name="Arrow: Right 42"/>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44" name="Picture 43"/>
          <p:cNvPicPr>
            <a:picLocks noChangeAspect="1"/>
          </p:cNvPicPr>
          <p:nvPr/>
        </p:nvPicPr>
        <p:blipFill>
          <a:blip r:embed="rId13"/>
          <a:stretch>
            <a:fillRect/>
          </a:stretch>
        </p:blipFill>
        <p:spPr>
          <a:xfrm>
            <a:off x="2777233" y="4463796"/>
            <a:ext cx="454728" cy="488256"/>
          </a:xfrm>
          <a:prstGeom prst="rect">
            <a:avLst/>
          </a:prstGeom>
        </p:spPr>
      </p:pic>
      <p:pic>
        <p:nvPicPr>
          <p:cNvPr id="54" name="Picture 53"/>
          <p:cNvPicPr>
            <a:picLocks noChangeAspect="1"/>
          </p:cNvPicPr>
          <p:nvPr/>
        </p:nvPicPr>
        <p:blipFill>
          <a:blip r:embed="rId13"/>
          <a:stretch>
            <a:fillRect/>
          </a:stretch>
        </p:blipFill>
        <p:spPr>
          <a:xfrm>
            <a:off x="2403839" y="2874819"/>
            <a:ext cx="454728" cy="488256"/>
          </a:xfrm>
          <a:prstGeom prst="rect">
            <a:avLst/>
          </a:prstGeom>
        </p:spPr>
      </p:pic>
      <p:pic>
        <p:nvPicPr>
          <p:cNvPr id="56" name="Picture 55"/>
          <p:cNvPicPr>
            <a:picLocks noChangeAspect="1"/>
          </p:cNvPicPr>
          <p:nvPr/>
        </p:nvPicPr>
        <p:blipFill>
          <a:blip r:embed="rId13"/>
          <a:stretch>
            <a:fillRect/>
          </a:stretch>
        </p:blipFill>
        <p:spPr>
          <a:xfrm>
            <a:off x="3042796" y="1257196"/>
            <a:ext cx="454728" cy="488256"/>
          </a:xfrm>
          <a:prstGeom prst="rect">
            <a:avLst/>
          </a:prstGeom>
        </p:spPr>
      </p:pic>
    </p:spTree>
    <p:custDataLst>
      <p:tags r:id="rId1"/>
    </p:custDataLst>
    <p:extLst>
      <p:ext uri="{BB962C8B-B14F-4D97-AF65-F5344CB8AC3E}">
        <p14:creationId xmlns:p14="http://schemas.microsoft.com/office/powerpoint/2010/main" val="24042134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10"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The </a:t>
            </a:r>
            <a:r>
              <a:rPr lang="en-US" dirty="0" err="1"/>
              <a:t>OpenEdge</a:t>
            </a:r>
            <a:r>
              <a:rPr lang="en-US" dirty="0"/>
              <a:t> Authentication Gateway Process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11"/>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12"/>
              <a:stretch>
                <a:fillRect/>
              </a:stretch>
            </p:blipFill>
            <p:spPr>
              <a:xfrm>
                <a:off x="2182872" y="4235115"/>
                <a:ext cx="885566" cy="1146982"/>
              </a:xfrm>
              <a:prstGeom prst="rect">
                <a:avLst/>
              </a:prstGeom>
            </p:spPr>
          </p:pic>
          <p:pic>
            <p:nvPicPr>
              <p:cNvPr id="12" name="Picture 11"/>
              <p:cNvPicPr>
                <a:picLocks noChangeAspect="1"/>
              </p:cNvPicPr>
              <p:nvPr/>
            </p:nvPicPr>
            <p:blipFill>
              <a:blip r:embed="rId13"/>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14"/>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15"/>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5" name="Arrow: Right 4"/>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1" name="Arrow: Right 50"/>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9" name="Arrow: Right 58"/>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2" name="Arrow: Right 61"/>
          <p:cNvSpPr/>
          <p:nvPr/>
        </p:nvSpPr>
        <p:spPr bwMode="auto">
          <a:xfrm rot="9603367">
            <a:off x="6367359" y="2576927"/>
            <a:ext cx="1294206" cy="917079"/>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3" name="Picture 62"/>
          <p:cNvPicPr>
            <a:picLocks noChangeAspect="1"/>
          </p:cNvPicPr>
          <p:nvPr/>
        </p:nvPicPr>
        <p:blipFill>
          <a:blip r:embed="rId16"/>
          <a:stretch>
            <a:fillRect/>
          </a:stretch>
        </p:blipFill>
        <p:spPr>
          <a:xfrm>
            <a:off x="5803259" y="2678062"/>
            <a:ext cx="454728" cy="488256"/>
          </a:xfrm>
          <a:prstGeom prst="rect">
            <a:avLst/>
          </a:prstGeom>
        </p:spPr>
      </p:pic>
      <p:pic>
        <p:nvPicPr>
          <p:cNvPr id="66" name="Picture 65"/>
          <p:cNvPicPr>
            <a:picLocks noChangeAspect="1"/>
          </p:cNvPicPr>
          <p:nvPr/>
        </p:nvPicPr>
        <p:blipFill>
          <a:blip r:embed="rId16"/>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sp>
        <p:nvSpPr>
          <p:cNvPr id="37" name="Arrow: Right 36"/>
          <p:cNvSpPr/>
          <p:nvPr/>
        </p:nvSpPr>
        <p:spPr bwMode="auto">
          <a:xfrm rot="16200000">
            <a:off x="8466198" y="3862093"/>
            <a:ext cx="1277914" cy="917079"/>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nvGrpSpPr>
          <p:cNvPr id="41" name="Group 40"/>
          <p:cNvGrpSpPr/>
          <p:nvPr/>
        </p:nvGrpSpPr>
        <p:grpSpPr>
          <a:xfrm rot="1802885">
            <a:off x="8106608" y="2621868"/>
            <a:ext cx="457200" cy="932848"/>
            <a:chOff x="4693023" y="5135504"/>
            <a:chExt cx="457200" cy="932848"/>
          </a:xfrm>
        </p:grpSpPr>
        <p:sp>
          <p:nvSpPr>
            <p:cNvPr id="42" name="Rectangle 41"/>
            <p:cNvSpPr/>
            <p:nvPr>
              <p:custDataLst>
                <p:tags r:id="rId5"/>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43" name="Trapezoid 42"/>
            <p:cNvSpPr/>
            <p:nvPr>
              <p:custDataLst>
                <p:tags r:id="rId6"/>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sp>
          <p:nvSpPr>
            <p:cNvPr id="44" name="Oval 43"/>
            <p:cNvSpPr/>
            <p:nvPr>
              <p:custDataLst>
                <p:tags r:id="rId7"/>
              </p:custDataLst>
            </p:nvPr>
          </p:nvSpPr>
          <p:spPr bwMode="auto">
            <a:xfrm>
              <a:off x="4890806" y="5135504"/>
              <a:ext cx="61633" cy="64918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grpSp>
        <p:nvGrpSpPr>
          <p:cNvPr id="46" name="Group 45"/>
          <p:cNvGrpSpPr/>
          <p:nvPr/>
        </p:nvGrpSpPr>
        <p:grpSpPr>
          <a:xfrm rot="1802885">
            <a:off x="5989948" y="3235044"/>
            <a:ext cx="457200" cy="932848"/>
            <a:chOff x="4693023" y="5135504"/>
            <a:chExt cx="457200" cy="932848"/>
          </a:xfrm>
        </p:grpSpPr>
        <p:sp>
          <p:nvSpPr>
            <p:cNvPr id="47" name="Rectangle 46"/>
            <p:cNvSpPr/>
            <p:nvPr>
              <p:custDataLst>
                <p:tags r:id="rId2"/>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48" name="Trapezoid 47"/>
            <p:cNvSpPr/>
            <p:nvPr>
              <p:custDataLst>
                <p:tags r:id="rId3"/>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sp>
          <p:nvSpPr>
            <p:cNvPr id="53" name="Oval 52"/>
            <p:cNvSpPr/>
            <p:nvPr>
              <p:custDataLst>
                <p:tags r:id="rId4"/>
              </p:custDataLst>
            </p:nvPr>
          </p:nvSpPr>
          <p:spPr bwMode="auto">
            <a:xfrm>
              <a:off x="4890806" y="5135504"/>
              <a:ext cx="61633" cy="64918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sp>
        <p:nvSpPr>
          <p:cNvPr id="54" name="Arrow: Right 53"/>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6" name="Arrow: Right 55"/>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0" name="Arrow: Right 59"/>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1" name="Picture 60"/>
          <p:cNvPicPr>
            <a:picLocks noChangeAspect="1"/>
          </p:cNvPicPr>
          <p:nvPr/>
        </p:nvPicPr>
        <p:blipFill>
          <a:blip r:embed="rId16"/>
          <a:stretch>
            <a:fillRect/>
          </a:stretch>
        </p:blipFill>
        <p:spPr>
          <a:xfrm>
            <a:off x="2777233" y="4463796"/>
            <a:ext cx="454728" cy="488256"/>
          </a:xfrm>
          <a:prstGeom prst="rect">
            <a:avLst/>
          </a:prstGeom>
        </p:spPr>
      </p:pic>
      <p:pic>
        <p:nvPicPr>
          <p:cNvPr id="64" name="Picture 63"/>
          <p:cNvPicPr>
            <a:picLocks noChangeAspect="1"/>
          </p:cNvPicPr>
          <p:nvPr/>
        </p:nvPicPr>
        <p:blipFill>
          <a:blip r:embed="rId16"/>
          <a:stretch>
            <a:fillRect/>
          </a:stretch>
        </p:blipFill>
        <p:spPr>
          <a:xfrm>
            <a:off x="2403839" y="2874819"/>
            <a:ext cx="454728" cy="488256"/>
          </a:xfrm>
          <a:prstGeom prst="rect">
            <a:avLst/>
          </a:prstGeom>
        </p:spPr>
      </p:pic>
      <p:pic>
        <p:nvPicPr>
          <p:cNvPr id="65" name="Picture 64"/>
          <p:cNvPicPr>
            <a:picLocks noChangeAspect="1"/>
          </p:cNvPicPr>
          <p:nvPr/>
        </p:nvPicPr>
        <p:blipFill>
          <a:blip r:embed="rId16"/>
          <a:stretch>
            <a:fillRect/>
          </a:stretch>
        </p:blipFill>
        <p:spPr>
          <a:xfrm>
            <a:off x="3042796" y="1257196"/>
            <a:ext cx="454728" cy="488256"/>
          </a:xfrm>
          <a:prstGeom prst="rect">
            <a:avLst/>
          </a:prstGeom>
        </p:spPr>
      </p:pic>
    </p:spTree>
    <p:custDataLst>
      <p:tags r:id="rId1"/>
    </p:custDataLst>
    <p:extLst>
      <p:ext uri="{BB962C8B-B14F-4D97-AF65-F5344CB8AC3E}">
        <p14:creationId xmlns:p14="http://schemas.microsoft.com/office/powerpoint/2010/main" val="42420352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10"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The </a:t>
            </a:r>
            <a:r>
              <a:rPr lang="en-US" dirty="0" err="1"/>
              <a:t>OpenEdge</a:t>
            </a:r>
            <a:r>
              <a:rPr lang="en-US" dirty="0"/>
              <a:t> Authentication Gateway Process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11"/>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12"/>
              <a:stretch>
                <a:fillRect/>
              </a:stretch>
            </p:blipFill>
            <p:spPr>
              <a:xfrm>
                <a:off x="2182872" y="4235115"/>
                <a:ext cx="885566" cy="1146982"/>
              </a:xfrm>
              <a:prstGeom prst="rect">
                <a:avLst/>
              </a:prstGeom>
            </p:spPr>
          </p:pic>
          <p:pic>
            <p:nvPicPr>
              <p:cNvPr id="12" name="Picture 11"/>
              <p:cNvPicPr>
                <a:picLocks noChangeAspect="1"/>
              </p:cNvPicPr>
              <p:nvPr/>
            </p:nvPicPr>
            <p:blipFill>
              <a:blip r:embed="rId13"/>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14"/>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15"/>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5" name="Arrow: Right 4"/>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1" name="Arrow: Right 50"/>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9" name="Arrow: Right 58"/>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2" name="Arrow: Right 61"/>
          <p:cNvSpPr/>
          <p:nvPr/>
        </p:nvSpPr>
        <p:spPr bwMode="auto">
          <a:xfrm rot="9603367">
            <a:off x="6367359" y="2576927"/>
            <a:ext cx="1294206" cy="917079"/>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3" name="Picture 62"/>
          <p:cNvPicPr>
            <a:picLocks noChangeAspect="1"/>
          </p:cNvPicPr>
          <p:nvPr/>
        </p:nvPicPr>
        <p:blipFill>
          <a:blip r:embed="rId16"/>
          <a:stretch>
            <a:fillRect/>
          </a:stretch>
        </p:blipFill>
        <p:spPr>
          <a:xfrm>
            <a:off x="5803259" y="2678062"/>
            <a:ext cx="454728" cy="488256"/>
          </a:xfrm>
          <a:prstGeom prst="rect">
            <a:avLst/>
          </a:prstGeom>
        </p:spPr>
      </p:pic>
      <p:pic>
        <p:nvPicPr>
          <p:cNvPr id="66" name="Picture 65"/>
          <p:cNvPicPr>
            <a:picLocks noChangeAspect="1"/>
          </p:cNvPicPr>
          <p:nvPr/>
        </p:nvPicPr>
        <p:blipFill>
          <a:blip r:embed="rId16"/>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sp>
        <p:nvSpPr>
          <p:cNvPr id="37" name="Arrow: Right 36"/>
          <p:cNvSpPr/>
          <p:nvPr/>
        </p:nvSpPr>
        <p:spPr bwMode="auto">
          <a:xfrm rot="16200000">
            <a:off x="8466198" y="3862093"/>
            <a:ext cx="1277914" cy="917079"/>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nvGrpSpPr>
          <p:cNvPr id="41" name="Group 40"/>
          <p:cNvGrpSpPr/>
          <p:nvPr/>
        </p:nvGrpSpPr>
        <p:grpSpPr>
          <a:xfrm rot="1802885">
            <a:off x="8106608" y="2621868"/>
            <a:ext cx="457200" cy="932848"/>
            <a:chOff x="4693023" y="5135504"/>
            <a:chExt cx="457200" cy="932848"/>
          </a:xfrm>
        </p:grpSpPr>
        <p:sp>
          <p:nvSpPr>
            <p:cNvPr id="42" name="Rectangle 41"/>
            <p:cNvSpPr/>
            <p:nvPr>
              <p:custDataLst>
                <p:tags r:id="rId5"/>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43" name="Trapezoid 42"/>
            <p:cNvSpPr/>
            <p:nvPr>
              <p:custDataLst>
                <p:tags r:id="rId6"/>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sp>
          <p:nvSpPr>
            <p:cNvPr id="44" name="Oval 43"/>
            <p:cNvSpPr/>
            <p:nvPr>
              <p:custDataLst>
                <p:tags r:id="rId7"/>
              </p:custDataLst>
            </p:nvPr>
          </p:nvSpPr>
          <p:spPr bwMode="auto">
            <a:xfrm>
              <a:off x="4890806" y="5135504"/>
              <a:ext cx="61633" cy="64918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grpSp>
        <p:nvGrpSpPr>
          <p:cNvPr id="46" name="Group 45"/>
          <p:cNvGrpSpPr/>
          <p:nvPr/>
        </p:nvGrpSpPr>
        <p:grpSpPr>
          <a:xfrm rot="1802885">
            <a:off x="5989948" y="3235044"/>
            <a:ext cx="457200" cy="932848"/>
            <a:chOff x="4693023" y="5135504"/>
            <a:chExt cx="457200" cy="932848"/>
          </a:xfrm>
        </p:grpSpPr>
        <p:sp>
          <p:nvSpPr>
            <p:cNvPr id="47" name="Rectangle 46"/>
            <p:cNvSpPr/>
            <p:nvPr>
              <p:custDataLst>
                <p:tags r:id="rId2"/>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48" name="Trapezoid 47"/>
            <p:cNvSpPr/>
            <p:nvPr>
              <p:custDataLst>
                <p:tags r:id="rId3"/>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sp>
          <p:nvSpPr>
            <p:cNvPr id="53" name="Oval 52"/>
            <p:cNvSpPr/>
            <p:nvPr>
              <p:custDataLst>
                <p:tags r:id="rId4"/>
              </p:custDataLst>
            </p:nvPr>
          </p:nvSpPr>
          <p:spPr bwMode="auto">
            <a:xfrm>
              <a:off x="4890806" y="5135504"/>
              <a:ext cx="61633" cy="64918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sp>
        <p:nvSpPr>
          <p:cNvPr id="54" name="TextBox 53"/>
          <p:cNvSpPr txBox="1"/>
          <p:nvPr/>
        </p:nvSpPr>
        <p:spPr bwMode="auto">
          <a:xfrm>
            <a:off x="4556003" y="4811749"/>
            <a:ext cx="2092570" cy="461665"/>
          </a:xfrm>
          <a:prstGeom prst="rect">
            <a:avLst/>
          </a:prstGeom>
          <a:noFill/>
          <a:ln w="19050">
            <a:solidFill>
              <a:schemeClr val="tx1"/>
            </a:solid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i="0" dirty="0"/>
              <a:t>_</a:t>
            </a:r>
            <a:r>
              <a:rPr lang="en-US" i="0" dirty="0" err="1"/>
              <a:t>db.connect</a:t>
            </a:r>
            <a:endParaRPr lang="en-US" i="0" dirty="0"/>
          </a:p>
        </p:txBody>
      </p:sp>
      <p:sp>
        <p:nvSpPr>
          <p:cNvPr id="56" name="Arrow: Right 55"/>
          <p:cNvSpPr/>
          <p:nvPr/>
        </p:nvSpPr>
        <p:spPr bwMode="auto">
          <a:xfrm rot="2301010">
            <a:off x="2681609" y="2059945"/>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0" name="Arrow: Right 59"/>
          <p:cNvSpPr/>
          <p:nvPr/>
        </p:nvSpPr>
        <p:spPr bwMode="auto">
          <a:xfrm>
            <a:off x="2631203" y="321076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1" name="Arrow: Right 60"/>
          <p:cNvSpPr/>
          <p:nvPr/>
        </p:nvSpPr>
        <p:spPr bwMode="auto">
          <a:xfrm rot="19425395">
            <a:off x="2924700" y="4553948"/>
            <a:ext cx="1277914" cy="917079"/>
          </a:xfrm>
          <a:prstGeom prst="rightArrow">
            <a:avLst/>
          </a:prstGeom>
          <a:solidFill>
            <a:schemeClr val="accent5">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4" name="Picture 63"/>
          <p:cNvPicPr>
            <a:picLocks noChangeAspect="1"/>
          </p:cNvPicPr>
          <p:nvPr/>
        </p:nvPicPr>
        <p:blipFill>
          <a:blip r:embed="rId16"/>
          <a:stretch>
            <a:fillRect/>
          </a:stretch>
        </p:blipFill>
        <p:spPr>
          <a:xfrm>
            <a:off x="2777233" y="4463796"/>
            <a:ext cx="454728" cy="488256"/>
          </a:xfrm>
          <a:prstGeom prst="rect">
            <a:avLst/>
          </a:prstGeom>
        </p:spPr>
      </p:pic>
      <p:pic>
        <p:nvPicPr>
          <p:cNvPr id="65" name="Picture 64"/>
          <p:cNvPicPr>
            <a:picLocks noChangeAspect="1"/>
          </p:cNvPicPr>
          <p:nvPr/>
        </p:nvPicPr>
        <p:blipFill>
          <a:blip r:embed="rId16"/>
          <a:stretch>
            <a:fillRect/>
          </a:stretch>
        </p:blipFill>
        <p:spPr>
          <a:xfrm>
            <a:off x="2403839" y="2874819"/>
            <a:ext cx="454728" cy="488256"/>
          </a:xfrm>
          <a:prstGeom prst="rect">
            <a:avLst/>
          </a:prstGeom>
        </p:spPr>
      </p:pic>
      <p:pic>
        <p:nvPicPr>
          <p:cNvPr id="67" name="Picture 66"/>
          <p:cNvPicPr>
            <a:picLocks noChangeAspect="1"/>
          </p:cNvPicPr>
          <p:nvPr/>
        </p:nvPicPr>
        <p:blipFill>
          <a:blip r:embed="rId16"/>
          <a:stretch>
            <a:fillRect/>
          </a:stretch>
        </p:blipFill>
        <p:spPr>
          <a:xfrm>
            <a:off x="3042796" y="1257196"/>
            <a:ext cx="454728" cy="488256"/>
          </a:xfrm>
          <a:prstGeom prst="rect">
            <a:avLst/>
          </a:prstGeom>
        </p:spPr>
      </p:pic>
    </p:spTree>
    <p:custDataLst>
      <p:tags r:id="rId1"/>
    </p:custDataLst>
    <p:extLst>
      <p:ext uri="{BB962C8B-B14F-4D97-AF65-F5344CB8AC3E}">
        <p14:creationId xmlns:p14="http://schemas.microsoft.com/office/powerpoint/2010/main" val="25800670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816602" y="1041980"/>
            <a:ext cx="2562981" cy="2414865"/>
            <a:chOff x="5970125" y="2977160"/>
            <a:chExt cx="2336099" cy="2104782"/>
          </a:xfrm>
        </p:grpSpPr>
        <p:pic>
          <p:nvPicPr>
            <p:cNvPr id="55" name="Picture 2" descr="http://upload.wikimedia.org/wikipedia/commons/thumb/c/c3/Blank_shield.svg/600px-Blank_shield.svg.png"/>
            <p:cNvPicPr>
              <a:picLocks noChangeAspect="1" noChangeArrowheads="1"/>
            </p:cNvPicPr>
            <p:nvPr/>
          </p:nvPicPr>
          <p:blipFill>
            <a:blip r:embed="rId14" cstate="print"/>
            <a:srcRect/>
            <a:stretch>
              <a:fillRect/>
            </a:stretch>
          </p:blipFill>
          <p:spPr bwMode="auto">
            <a:xfrm>
              <a:off x="6435409" y="3786187"/>
              <a:ext cx="1418408" cy="1295755"/>
            </a:xfrm>
            <a:prstGeom prst="rect">
              <a:avLst/>
            </a:prstGeom>
            <a:noFill/>
            <a:ln>
              <a:noFill/>
            </a:ln>
          </p:spPr>
        </p:pic>
        <p:sp>
          <p:nvSpPr>
            <p:cNvPr id="57" name="TextBox 56"/>
            <p:cNvSpPr txBox="1"/>
            <p:nvPr/>
          </p:nvSpPr>
          <p:spPr>
            <a:xfrm>
              <a:off x="5970125" y="2977160"/>
              <a:ext cx="2290340" cy="535116"/>
            </a:xfrm>
            <a:prstGeom prst="rect">
              <a:avLst/>
            </a:prstGeom>
            <a:noFill/>
          </p:spPr>
          <p:txBody>
            <a:bodyPr wrap="square" rtlCol="0">
              <a:noAutofit/>
            </a:bodyPr>
            <a:lstStyle/>
            <a:p>
              <a:pPr>
                <a:spcBef>
                  <a:spcPts val="0"/>
                </a:spcBef>
              </a:pPr>
              <a:r>
                <a:rPr lang="en-US" sz="1600" i="0" dirty="0">
                  <a:solidFill>
                    <a:srgbClr val="000000"/>
                  </a:solidFill>
                </a:rPr>
                <a:t>OpenEdge Authentication Gateway Server</a:t>
              </a:r>
            </a:p>
          </p:txBody>
        </p:sp>
        <p:sp>
          <p:nvSpPr>
            <p:cNvPr id="58" name="TextBox 57"/>
            <p:cNvSpPr txBox="1"/>
            <p:nvPr/>
          </p:nvSpPr>
          <p:spPr>
            <a:xfrm>
              <a:off x="6015884" y="3871658"/>
              <a:ext cx="2290340" cy="535116"/>
            </a:xfrm>
            <a:prstGeom prst="rect">
              <a:avLst/>
            </a:prstGeom>
            <a:noFill/>
          </p:spPr>
          <p:txBody>
            <a:bodyPr wrap="square" rtlCol="0">
              <a:noAutofit/>
            </a:bodyPr>
            <a:lstStyle/>
            <a:p>
              <a:pPr>
                <a:spcBef>
                  <a:spcPts val="0"/>
                </a:spcBef>
              </a:pPr>
              <a:endParaRPr lang="en-US" sz="1600" i="0" dirty="0">
                <a:solidFill>
                  <a:srgbClr val="000000"/>
                </a:solidFill>
              </a:endParaRPr>
            </a:p>
          </p:txBody>
        </p:sp>
      </p:grpSp>
      <p:sp>
        <p:nvSpPr>
          <p:cNvPr id="4" name="Title 3"/>
          <p:cNvSpPr>
            <a:spLocks noGrp="1"/>
          </p:cNvSpPr>
          <p:nvPr>
            <p:ph type="title"/>
          </p:nvPr>
        </p:nvSpPr>
        <p:spPr/>
        <p:txBody>
          <a:bodyPr/>
          <a:lstStyle/>
          <a:p>
            <a:r>
              <a:rPr lang="en-US" dirty="0"/>
              <a:t>The </a:t>
            </a:r>
            <a:r>
              <a:rPr lang="en-US" dirty="0" err="1"/>
              <a:t>OpenEdge</a:t>
            </a:r>
            <a:r>
              <a:rPr lang="en-US" dirty="0"/>
              <a:t> Authentication Gateway Process</a:t>
            </a:r>
          </a:p>
        </p:txBody>
      </p:sp>
      <p:sp>
        <p:nvSpPr>
          <p:cNvPr id="49" name="Oval 48"/>
          <p:cNvSpPr/>
          <p:nvPr/>
        </p:nvSpPr>
        <p:spPr bwMode="auto">
          <a:xfrm>
            <a:off x="8753017" y="2476386"/>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nvGrpSpPr>
          <p:cNvPr id="77" name="Group 76"/>
          <p:cNvGrpSpPr/>
          <p:nvPr/>
        </p:nvGrpSpPr>
        <p:grpSpPr>
          <a:xfrm>
            <a:off x="4403255" y="3000851"/>
            <a:ext cx="1942584" cy="1438442"/>
            <a:chOff x="7170252" y="2508603"/>
            <a:chExt cx="1942584" cy="1438442"/>
          </a:xfrm>
        </p:grpSpPr>
        <p:pic>
          <p:nvPicPr>
            <p:cNvPr id="8" name="Picture 7"/>
            <p:cNvPicPr>
              <a:picLocks noChangeAspect="1"/>
            </p:cNvPicPr>
            <p:nvPr/>
          </p:nvPicPr>
          <p:blipFill>
            <a:blip r:embed="rId15"/>
            <a:stretch>
              <a:fillRect/>
            </a:stretch>
          </p:blipFill>
          <p:spPr>
            <a:xfrm>
              <a:off x="7664526" y="2508603"/>
              <a:ext cx="934514" cy="1151950"/>
            </a:xfrm>
            <a:prstGeom prst="rect">
              <a:avLst/>
            </a:prstGeom>
          </p:spPr>
        </p:pic>
        <p:sp>
          <p:nvSpPr>
            <p:cNvPr id="52" name="Rectangle 51"/>
            <p:cNvSpPr/>
            <p:nvPr/>
          </p:nvSpPr>
          <p:spPr>
            <a:xfrm>
              <a:off x="7170252" y="3670046"/>
              <a:ext cx="1942584"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OpenEdge Database</a:t>
              </a:r>
            </a:p>
          </p:txBody>
        </p:sp>
      </p:grpSp>
      <p:grpSp>
        <p:nvGrpSpPr>
          <p:cNvPr id="85" name="Group 84"/>
          <p:cNvGrpSpPr/>
          <p:nvPr/>
        </p:nvGrpSpPr>
        <p:grpSpPr>
          <a:xfrm>
            <a:off x="1089811" y="1041400"/>
            <a:ext cx="5176508" cy="5023452"/>
            <a:chOff x="958992" y="1241777"/>
            <a:chExt cx="5176508" cy="502345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grpSp>
          <p:nvGrpSpPr>
            <p:cNvPr id="10" name="Group 9"/>
            <p:cNvGrpSpPr/>
            <p:nvPr/>
          </p:nvGrpSpPr>
          <p:grpSpPr>
            <a:xfrm>
              <a:off x="1525444" y="5118247"/>
              <a:ext cx="885566" cy="1146982"/>
              <a:chOff x="2182872" y="4235115"/>
              <a:chExt cx="885566" cy="1146982"/>
            </a:xfrm>
          </p:grpSpPr>
          <p:pic>
            <p:nvPicPr>
              <p:cNvPr id="11" name="Picture 10"/>
              <p:cNvPicPr>
                <a:picLocks noChangeAspect="1"/>
              </p:cNvPicPr>
              <p:nvPr/>
            </p:nvPicPr>
            <p:blipFill>
              <a:blip r:embed="rId16"/>
              <a:stretch>
                <a:fillRect/>
              </a:stretch>
            </p:blipFill>
            <p:spPr>
              <a:xfrm>
                <a:off x="2182872" y="4235115"/>
                <a:ext cx="885566" cy="1146982"/>
              </a:xfrm>
              <a:prstGeom prst="rect">
                <a:avLst/>
              </a:prstGeom>
            </p:spPr>
          </p:pic>
          <p:pic>
            <p:nvPicPr>
              <p:cNvPr id="12" name="Picture 11"/>
              <p:cNvPicPr>
                <a:picLocks noChangeAspect="1"/>
              </p:cNvPicPr>
              <p:nvPr/>
            </p:nvPicPr>
            <p:blipFill>
              <a:blip r:embed="rId17"/>
              <a:stretch>
                <a:fillRect/>
              </a:stretch>
            </p:blipFill>
            <p:spPr>
              <a:xfrm rot="2657376">
                <a:off x="2634497" y="4781712"/>
                <a:ext cx="393626" cy="393626"/>
              </a:xfrm>
              <a:prstGeom prst="rect">
                <a:avLst/>
              </a:prstGeom>
            </p:spPr>
          </p:pic>
        </p:grpSp>
        <p:sp>
          <p:nvSpPr>
            <p:cNvPr id="28" name="Rectangle 27"/>
            <p:cNvSpPr/>
            <p:nvPr/>
          </p:nvSpPr>
          <p:spPr>
            <a:xfrm>
              <a:off x="1293382" y="4735126"/>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SQL Clients</a:t>
              </a:r>
            </a:p>
          </p:txBody>
        </p:sp>
        <p:pic>
          <p:nvPicPr>
            <p:cNvPr id="24" name="Picture 23"/>
            <p:cNvPicPr>
              <a:picLocks noChangeAspect="1"/>
            </p:cNvPicPr>
            <p:nvPr/>
          </p:nvPicPr>
          <p:blipFill>
            <a:blip r:embed="rId18"/>
            <a:stretch>
              <a:fillRect/>
            </a:stretch>
          </p:blipFill>
          <p:spPr>
            <a:xfrm>
              <a:off x="959362" y="3358726"/>
              <a:ext cx="936206" cy="1123447"/>
            </a:xfrm>
            <a:prstGeom prst="rect">
              <a:avLst/>
            </a:prstGeom>
          </p:spPr>
        </p:pic>
        <p:sp>
          <p:nvSpPr>
            <p:cNvPr id="25" name="Rectangle 24"/>
            <p:cNvSpPr/>
            <p:nvPr/>
          </p:nvSpPr>
          <p:spPr>
            <a:xfrm>
              <a:off x="958992" y="2758150"/>
              <a:ext cx="1024639" cy="461665"/>
            </a:xfrm>
            <a:prstGeom prst="rect">
              <a:avLst/>
            </a:prstGeom>
            <a:noFill/>
          </p:spPr>
          <p:txBody>
            <a:bodyPr wrap="non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Application</a:t>
              </a:r>
              <a:br>
                <a:rPr lang="en-US" sz="1200" b="1" i="0" dirty="0">
                  <a:ln w="1905"/>
                  <a:solidFill>
                    <a:srgbClr val="DC3200"/>
                  </a:solidFill>
                  <a:effectLst>
                    <a:innerShdw blurRad="69850" dist="43180" dir="5400000">
                      <a:srgbClr val="000000">
                        <a:alpha val="65000"/>
                      </a:srgbClr>
                    </a:innerShdw>
                  </a:effectLst>
                </a:rPr>
              </a:br>
              <a:r>
                <a:rPr lang="en-US" sz="1200" b="1" i="0" dirty="0">
                  <a:ln w="1905"/>
                  <a:solidFill>
                    <a:srgbClr val="DC3200"/>
                  </a:solidFill>
                  <a:effectLst>
                    <a:innerShdw blurRad="69850" dist="43180" dir="5400000">
                      <a:srgbClr val="000000">
                        <a:alpha val="65000"/>
                      </a:srgbClr>
                    </a:innerShdw>
                  </a:effectLst>
                </a:rPr>
                <a:t>Server</a:t>
              </a:r>
            </a:p>
          </p:txBody>
        </p:sp>
        <p:pic>
          <p:nvPicPr>
            <p:cNvPr id="9" name="Picture 8"/>
            <p:cNvPicPr>
              <a:picLocks noChangeAspect="1"/>
            </p:cNvPicPr>
            <p:nvPr/>
          </p:nvPicPr>
          <p:blipFill>
            <a:blip r:embed="rId19"/>
            <a:stretch>
              <a:fillRect/>
            </a:stretch>
          </p:blipFill>
          <p:spPr>
            <a:xfrm>
              <a:off x="1362362" y="1594768"/>
              <a:ext cx="797009" cy="797009"/>
            </a:xfrm>
            <a:prstGeom prst="rect">
              <a:avLst/>
            </a:prstGeom>
          </p:spPr>
        </p:pic>
        <p:sp>
          <p:nvSpPr>
            <p:cNvPr id="27" name="Rectangle 26"/>
            <p:cNvSpPr/>
            <p:nvPr/>
          </p:nvSpPr>
          <p:spPr>
            <a:xfrm>
              <a:off x="1214839" y="1241777"/>
              <a:ext cx="1092053" cy="276999"/>
            </a:xfrm>
            <a:prstGeom prst="rect">
              <a:avLst/>
            </a:prstGeom>
            <a:noFill/>
          </p:spPr>
          <p:txBody>
            <a:bodyPr wrap="none" lIns="91440" tIns="45720" rIns="91440" bIns="45720">
              <a:spAutoFit/>
            </a:bodyPr>
            <a:lstStyle/>
            <a:p>
              <a:pPr algn="ctr"/>
              <a:r>
                <a:rPr lang="en-US" sz="1200" b="1" i="0" dirty="0">
                  <a:ln w="1905"/>
                  <a:solidFill>
                    <a:srgbClr val="DC3200"/>
                  </a:solidFill>
                  <a:effectLst>
                    <a:innerShdw blurRad="69850" dist="43180" dir="5400000">
                      <a:srgbClr val="000000">
                        <a:alpha val="65000"/>
                      </a:srgbClr>
                    </a:innerShdw>
                  </a:effectLst>
                </a:rPr>
                <a:t>ABL Clients</a:t>
              </a:r>
            </a:p>
          </p:txBody>
        </p:sp>
      </p:grpSp>
      <p:sp>
        <p:nvSpPr>
          <p:cNvPr id="45" name="Can 15"/>
          <p:cNvSpPr/>
          <p:nvPr/>
        </p:nvSpPr>
        <p:spPr bwMode="auto">
          <a:xfrm>
            <a:off x="8401973" y="5369147"/>
            <a:ext cx="1342034" cy="734020"/>
          </a:xfrm>
          <a:prstGeom prst="can">
            <a:avLst/>
          </a:prstGeom>
          <a:no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solidFill>
                  <a:schemeClr val="accent6"/>
                </a:solidFill>
              </a:rPr>
              <a:t>3</a:t>
            </a:r>
            <a:r>
              <a:rPr lang="en-US" baseline="30000" dirty="0">
                <a:solidFill>
                  <a:schemeClr val="accent6"/>
                </a:solidFill>
              </a:rPr>
              <a:t>rd</a:t>
            </a:r>
            <a:r>
              <a:rPr lang="en-US" dirty="0">
                <a:solidFill>
                  <a:schemeClr val="accent6"/>
                </a:solidFill>
              </a:rPr>
              <a:t> Party</a:t>
            </a:r>
          </a:p>
        </p:txBody>
      </p:sp>
      <p:sp>
        <p:nvSpPr>
          <p:cNvPr id="62" name="Arrow: Right 61"/>
          <p:cNvSpPr/>
          <p:nvPr/>
        </p:nvSpPr>
        <p:spPr bwMode="auto">
          <a:xfrm rot="9603367">
            <a:off x="6367359" y="2576927"/>
            <a:ext cx="1294206" cy="917079"/>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63" name="Picture 62"/>
          <p:cNvPicPr>
            <a:picLocks noChangeAspect="1"/>
          </p:cNvPicPr>
          <p:nvPr/>
        </p:nvPicPr>
        <p:blipFill>
          <a:blip r:embed="rId20"/>
          <a:stretch>
            <a:fillRect/>
          </a:stretch>
        </p:blipFill>
        <p:spPr>
          <a:xfrm>
            <a:off x="5803259" y="2678062"/>
            <a:ext cx="454728" cy="488256"/>
          </a:xfrm>
          <a:prstGeom prst="rect">
            <a:avLst/>
          </a:prstGeom>
        </p:spPr>
      </p:pic>
      <p:pic>
        <p:nvPicPr>
          <p:cNvPr id="66" name="Picture 65"/>
          <p:cNvPicPr>
            <a:picLocks noChangeAspect="1"/>
          </p:cNvPicPr>
          <p:nvPr/>
        </p:nvPicPr>
        <p:blipFill>
          <a:blip r:embed="rId20"/>
          <a:stretch>
            <a:fillRect/>
          </a:stretch>
        </p:blipFill>
        <p:spPr>
          <a:xfrm>
            <a:off x="7783893" y="1934182"/>
            <a:ext cx="454728" cy="488256"/>
          </a:xfrm>
          <a:prstGeom prst="rect">
            <a:avLst/>
          </a:prstGeom>
        </p:spPr>
      </p:pic>
      <p:sp>
        <p:nvSpPr>
          <p:cNvPr id="33" name="Rectangle 32"/>
          <p:cNvSpPr/>
          <p:nvPr/>
        </p:nvSpPr>
        <p:spPr>
          <a:xfrm>
            <a:off x="6496249" y="3370798"/>
            <a:ext cx="1251217" cy="276999"/>
          </a:xfrm>
          <a:prstGeom prst="rect">
            <a:avLst/>
          </a:prstGeom>
          <a:noFill/>
        </p:spPr>
        <p:txBody>
          <a:bodyPr wrap="square" lIns="91440" tIns="45720" rIns="91440" bIns="45720">
            <a:spAutoFit/>
          </a:bodyPr>
          <a:lstStyle/>
          <a:p>
            <a:r>
              <a:rPr lang="en-US" sz="1200" b="1" i="0" dirty="0">
                <a:ln w="1905"/>
                <a:solidFill>
                  <a:srgbClr val="DC3200"/>
                </a:solidFill>
                <a:effectLst>
                  <a:innerShdw blurRad="69850" dist="43180" dir="5400000">
                    <a:srgbClr val="000000">
                      <a:alpha val="65000"/>
                    </a:srgbClr>
                  </a:innerShdw>
                </a:effectLst>
              </a:rPr>
              <a:t>HTTPS</a:t>
            </a:r>
          </a:p>
        </p:txBody>
      </p:sp>
      <p:sp>
        <p:nvSpPr>
          <p:cNvPr id="37" name="Arrow: Right 36"/>
          <p:cNvSpPr/>
          <p:nvPr/>
        </p:nvSpPr>
        <p:spPr bwMode="auto">
          <a:xfrm rot="16200000">
            <a:off x="8466198" y="3862093"/>
            <a:ext cx="1277914" cy="917079"/>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nvGrpSpPr>
          <p:cNvPr id="41" name="Group 40"/>
          <p:cNvGrpSpPr/>
          <p:nvPr/>
        </p:nvGrpSpPr>
        <p:grpSpPr>
          <a:xfrm rot="1802885">
            <a:off x="8040907" y="2866658"/>
            <a:ext cx="457200" cy="670424"/>
            <a:chOff x="4693023" y="5397928"/>
            <a:chExt cx="457200" cy="670424"/>
          </a:xfrm>
        </p:grpSpPr>
        <p:sp>
          <p:nvSpPr>
            <p:cNvPr id="42" name="Rectangle 41"/>
            <p:cNvSpPr/>
            <p:nvPr>
              <p:custDataLst>
                <p:tags r:id="rId10"/>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43" name="Trapezoid 42"/>
            <p:cNvSpPr/>
            <p:nvPr>
              <p:custDataLst>
                <p:tags r:id="rId11"/>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grpSp>
      <p:grpSp>
        <p:nvGrpSpPr>
          <p:cNvPr id="46" name="Group 45"/>
          <p:cNvGrpSpPr/>
          <p:nvPr/>
        </p:nvGrpSpPr>
        <p:grpSpPr>
          <a:xfrm rot="1802885">
            <a:off x="5924247" y="3479834"/>
            <a:ext cx="457200" cy="670424"/>
            <a:chOff x="4693023" y="5397928"/>
            <a:chExt cx="457200" cy="670424"/>
          </a:xfrm>
        </p:grpSpPr>
        <p:sp>
          <p:nvSpPr>
            <p:cNvPr id="47" name="Rectangle 46"/>
            <p:cNvSpPr/>
            <p:nvPr>
              <p:custDataLst>
                <p:tags r:id="rId8"/>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48" name="Trapezoid 47"/>
            <p:cNvSpPr/>
            <p:nvPr>
              <p:custDataLst>
                <p:tags r:id="rId9"/>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grpSp>
      <p:sp>
        <p:nvSpPr>
          <p:cNvPr id="2" name="TextBox 1"/>
          <p:cNvSpPr txBox="1"/>
          <p:nvPr/>
        </p:nvSpPr>
        <p:spPr bwMode="auto">
          <a:xfrm>
            <a:off x="4556003" y="4811749"/>
            <a:ext cx="2092570" cy="461665"/>
          </a:xfrm>
          <a:prstGeom prst="rect">
            <a:avLst/>
          </a:prstGeom>
          <a:noFill/>
          <a:ln w="19050">
            <a:solidFill>
              <a:schemeClr val="tx1"/>
            </a:solid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i="0" dirty="0"/>
              <a:t>_</a:t>
            </a:r>
            <a:r>
              <a:rPr lang="en-US" i="0" dirty="0" err="1"/>
              <a:t>db.connect</a:t>
            </a:r>
            <a:endParaRPr lang="en-US" i="0" dirty="0"/>
          </a:p>
        </p:txBody>
      </p:sp>
      <p:sp>
        <p:nvSpPr>
          <p:cNvPr id="3" name="Arrow: Up-Down 2"/>
          <p:cNvSpPr/>
          <p:nvPr/>
        </p:nvSpPr>
        <p:spPr bwMode="auto">
          <a:xfrm rot="18369510">
            <a:off x="3171713" y="2227340"/>
            <a:ext cx="366960" cy="644723"/>
          </a:xfrm>
          <a:prstGeom prst="up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endParaRPr lang="en-US"/>
          </a:p>
        </p:txBody>
      </p:sp>
      <p:sp>
        <p:nvSpPr>
          <p:cNvPr id="54" name="Arrow: Up-Down 53"/>
          <p:cNvSpPr/>
          <p:nvPr/>
        </p:nvSpPr>
        <p:spPr bwMode="auto">
          <a:xfrm rot="16200000">
            <a:off x="3059784" y="3325435"/>
            <a:ext cx="366960" cy="644723"/>
          </a:xfrm>
          <a:prstGeom prst="up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endParaRPr lang="en-US"/>
          </a:p>
        </p:txBody>
      </p:sp>
      <p:sp>
        <p:nvSpPr>
          <p:cNvPr id="56" name="Arrow: Up-Down 55"/>
          <p:cNvSpPr/>
          <p:nvPr/>
        </p:nvSpPr>
        <p:spPr bwMode="auto">
          <a:xfrm rot="14244862">
            <a:off x="3313195" y="4350887"/>
            <a:ext cx="366960" cy="644723"/>
          </a:xfrm>
          <a:prstGeom prst="up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endParaRPr lang="en-US"/>
          </a:p>
        </p:txBody>
      </p:sp>
      <p:grpSp>
        <p:nvGrpSpPr>
          <p:cNvPr id="51" name="Group 50"/>
          <p:cNvGrpSpPr/>
          <p:nvPr/>
        </p:nvGrpSpPr>
        <p:grpSpPr>
          <a:xfrm rot="1802885">
            <a:off x="2209111" y="2150005"/>
            <a:ext cx="457200" cy="670424"/>
            <a:chOff x="4693023" y="5397928"/>
            <a:chExt cx="457200" cy="670424"/>
          </a:xfrm>
        </p:grpSpPr>
        <p:sp>
          <p:nvSpPr>
            <p:cNvPr id="59" name="Rectangle 58"/>
            <p:cNvSpPr/>
            <p:nvPr>
              <p:custDataLst>
                <p:tags r:id="rId6"/>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60" name="Trapezoid 59"/>
            <p:cNvSpPr/>
            <p:nvPr>
              <p:custDataLst>
                <p:tags r:id="rId7"/>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grpSp>
      <p:grpSp>
        <p:nvGrpSpPr>
          <p:cNvPr id="61" name="Group 60"/>
          <p:cNvGrpSpPr/>
          <p:nvPr/>
        </p:nvGrpSpPr>
        <p:grpSpPr>
          <a:xfrm rot="1802885">
            <a:off x="2333464" y="3623565"/>
            <a:ext cx="457200" cy="670424"/>
            <a:chOff x="4693023" y="5397928"/>
            <a:chExt cx="457200" cy="670424"/>
          </a:xfrm>
        </p:grpSpPr>
        <p:sp>
          <p:nvSpPr>
            <p:cNvPr id="64" name="Rectangle 63"/>
            <p:cNvSpPr/>
            <p:nvPr>
              <p:custDataLst>
                <p:tags r:id="rId4"/>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65" name="Trapezoid 64"/>
            <p:cNvSpPr/>
            <p:nvPr>
              <p:custDataLst>
                <p:tags r:id="rId5"/>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grpSp>
      <p:grpSp>
        <p:nvGrpSpPr>
          <p:cNvPr id="67" name="Group 66"/>
          <p:cNvGrpSpPr/>
          <p:nvPr/>
        </p:nvGrpSpPr>
        <p:grpSpPr>
          <a:xfrm rot="1802885">
            <a:off x="2720143" y="5047752"/>
            <a:ext cx="457200" cy="670424"/>
            <a:chOff x="4693023" y="5397928"/>
            <a:chExt cx="457200" cy="670424"/>
          </a:xfrm>
        </p:grpSpPr>
        <p:sp>
          <p:nvSpPr>
            <p:cNvPr id="68" name="Rectangle 67"/>
            <p:cNvSpPr/>
            <p:nvPr>
              <p:custDataLst>
                <p:tags r:id="rId2"/>
              </p:custDataLst>
            </p:nvPr>
          </p:nvSpPr>
          <p:spPr bwMode="auto">
            <a:xfrm>
              <a:off x="4693023" y="5601372"/>
              <a:ext cx="457200" cy="466980"/>
            </a:xfrm>
            <a:prstGeom prst="rect">
              <a:avLst/>
            </a:prstGeom>
            <a:solidFill>
              <a:schemeClr val="accent6">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US" sz="1100" dirty="0"/>
                <a:t>CP</a:t>
              </a:r>
            </a:p>
          </p:txBody>
        </p:sp>
        <p:sp>
          <p:nvSpPr>
            <p:cNvPr id="69" name="Trapezoid 68"/>
            <p:cNvSpPr/>
            <p:nvPr>
              <p:custDataLst>
                <p:tags r:id="rId3"/>
              </p:custDataLst>
            </p:nvPr>
          </p:nvSpPr>
          <p:spPr bwMode="auto">
            <a:xfrm>
              <a:off x="4693023" y="5397928"/>
              <a:ext cx="457200" cy="202657"/>
            </a:xfrm>
            <a:prstGeom prst="trapezoid">
              <a:avLst>
                <a:gd name="adj" fmla="val 79058"/>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p>
          </p:txBody>
        </p:sp>
      </p:grpSp>
      <p:pic>
        <p:nvPicPr>
          <p:cNvPr id="70" name="Picture 69"/>
          <p:cNvPicPr>
            <a:picLocks noChangeAspect="1"/>
          </p:cNvPicPr>
          <p:nvPr/>
        </p:nvPicPr>
        <p:blipFill>
          <a:blip r:embed="rId20"/>
          <a:stretch>
            <a:fillRect/>
          </a:stretch>
        </p:blipFill>
        <p:spPr>
          <a:xfrm>
            <a:off x="2757873" y="1707668"/>
            <a:ext cx="454728" cy="488256"/>
          </a:xfrm>
          <a:prstGeom prst="rect">
            <a:avLst/>
          </a:prstGeom>
        </p:spPr>
      </p:pic>
      <p:pic>
        <p:nvPicPr>
          <p:cNvPr id="71" name="Picture 70"/>
          <p:cNvPicPr>
            <a:picLocks noChangeAspect="1"/>
          </p:cNvPicPr>
          <p:nvPr/>
        </p:nvPicPr>
        <p:blipFill>
          <a:blip r:embed="rId20"/>
          <a:stretch>
            <a:fillRect/>
          </a:stretch>
        </p:blipFill>
        <p:spPr>
          <a:xfrm>
            <a:off x="2909286" y="3890478"/>
            <a:ext cx="454728" cy="488256"/>
          </a:xfrm>
          <a:prstGeom prst="rect">
            <a:avLst/>
          </a:prstGeom>
        </p:spPr>
      </p:pic>
      <p:pic>
        <p:nvPicPr>
          <p:cNvPr id="72" name="Picture 71"/>
          <p:cNvPicPr>
            <a:picLocks noChangeAspect="1"/>
          </p:cNvPicPr>
          <p:nvPr/>
        </p:nvPicPr>
        <p:blipFill>
          <a:blip r:embed="rId20"/>
          <a:stretch>
            <a:fillRect/>
          </a:stretch>
        </p:blipFill>
        <p:spPr>
          <a:xfrm>
            <a:off x="3321330" y="5180513"/>
            <a:ext cx="454728" cy="488256"/>
          </a:xfrm>
          <a:prstGeom prst="rect">
            <a:avLst/>
          </a:prstGeom>
        </p:spPr>
      </p:pic>
    </p:spTree>
    <p:custDataLst>
      <p:tags r:id="rId1"/>
    </p:custDataLst>
    <p:extLst>
      <p:ext uri="{BB962C8B-B14F-4D97-AF65-F5344CB8AC3E}">
        <p14:creationId xmlns:p14="http://schemas.microsoft.com/office/powerpoint/2010/main" val="8124093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6596" y="3091871"/>
            <a:ext cx="6555592" cy="535531"/>
          </a:xfrm>
        </p:spPr>
        <p:txBody>
          <a:bodyPr/>
          <a:lstStyle/>
          <a:p>
            <a:r>
              <a:rPr lang="en-US" dirty="0"/>
              <a:t>Summary</a:t>
            </a:r>
          </a:p>
        </p:txBody>
      </p:sp>
    </p:spTree>
    <p:extLst>
      <p:ext uri="{BB962C8B-B14F-4D97-AF65-F5344CB8AC3E}">
        <p14:creationId xmlns:p14="http://schemas.microsoft.com/office/powerpoint/2010/main" val="2739106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OpenEdge</a:t>
            </a:r>
            <a:r>
              <a:rPr lang="en-US" dirty="0"/>
              <a:t> Authentication Gateway</a:t>
            </a:r>
            <a:endParaRPr lang="en-US" dirty="0">
              <a:solidFill>
                <a:schemeClr val="tx1"/>
              </a:solidFill>
            </a:endParaRPr>
          </a:p>
        </p:txBody>
      </p:sp>
      <p:sp>
        <p:nvSpPr>
          <p:cNvPr id="5" name="Content Placeholder 4"/>
          <p:cNvSpPr>
            <a:spLocks noGrp="1"/>
          </p:cNvSpPr>
          <p:nvPr>
            <p:ph idx="1"/>
          </p:nvPr>
        </p:nvSpPr>
        <p:spPr>
          <a:xfrm>
            <a:off x="559402" y="1152939"/>
            <a:ext cx="10414650" cy="4923607"/>
          </a:xfrm>
        </p:spPr>
        <p:txBody>
          <a:bodyPr/>
          <a:lstStyle/>
          <a:p>
            <a:r>
              <a:rPr lang="en-US" sz="2200" dirty="0"/>
              <a:t>Allows you to use industry standard authentication products</a:t>
            </a:r>
          </a:p>
          <a:p>
            <a:pPr lvl="1"/>
            <a:r>
              <a:rPr lang="en-US" dirty="0"/>
              <a:t>Separation of duties</a:t>
            </a:r>
          </a:p>
          <a:p>
            <a:pPr lvl="2"/>
            <a:r>
              <a:rPr lang="en-US" dirty="0"/>
              <a:t>Some one else handles users and passwords</a:t>
            </a:r>
          </a:p>
          <a:p>
            <a:pPr lvl="1"/>
            <a:r>
              <a:rPr lang="en-US" dirty="0"/>
              <a:t>It’s their job to be thinking about securing the users and passwords</a:t>
            </a:r>
          </a:p>
          <a:p>
            <a:r>
              <a:rPr lang="en-US" dirty="0"/>
              <a:t>Takes creating and  validating client principals out of the ABL</a:t>
            </a:r>
          </a:p>
          <a:p>
            <a:r>
              <a:rPr lang="en-US" dirty="0"/>
              <a:t>Allows database administrators the ability to manage users  authorization</a:t>
            </a:r>
          </a:p>
          <a:p>
            <a:r>
              <a:rPr lang="en-US" dirty="0"/>
              <a:t>Auditing via Events</a:t>
            </a:r>
          </a:p>
          <a:p>
            <a:r>
              <a:rPr lang="en-US" dirty="0"/>
              <a:t>Detailed Authorization </a:t>
            </a:r>
          </a:p>
          <a:p>
            <a:r>
              <a:rPr lang="en-US" dirty="0"/>
              <a:t>Never have to write authentication code again!</a:t>
            </a:r>
          </a:p>
          <a:p>
            <a:pPr lvl="1"/>
            <a:endParaRPr lang="en-US" dirty="0"/>
          </a:p>
          <a:p>
            <a:pPr lvl="1"/>
            <a:endParaRPr lang="en-US" dirty="0"/>
          </a:p>
          <a:p>
            <a:pPr lvl="1"/>
            <a:endParaRPr lang="en-US" sz="2000" dirty="0"/>
          </a:p>
        </p:txBody>
      </p:sp>
    </p:spTree>
    <p:extLst>
      <p:ext uri="{BB962C8B-B14F-4D97-AF65-F5344CB8AC3E}">
        <p14:creationId xmlns:p14="http://schemas.microsoft.com/office/powerpoint/2010/main" val="4495975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2582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NAV_LEVEL" val="2"/>
  <p:tag name="ARTICULATE_SLIDE_PRESENTER_GUID" val="30df30bf-d563-44dc-a27a-ace3dbe9f6fd"/>
  <p:tag name="ARTICULATE_SLIDE_PAUSE" val="0"/>
  <p:tag name="ARTICULATE_LOCK_SLIDE" val="0"/>
  <p:tag name="ARTICULATE_HIDE_SLIDE" val="0"/>
  <p:tag name="ARTICULATE_PLAYER_CONTROL_PREVIOUS" val="True"/>
  <p:tag name="ARTICULATE_PLAYER_CONTROL_NEXT" val="True"/>
  <p:tag name="ARTICULATE_USED_LAYOUT" val="7"/>
  <p:tag name="AUDIO_ID" val="1200"/>
  <p:tag name="ARTICULATE_AUDIO_RECORDED" val="1"/>
  <p:tag name="TIMELINE" val="13.2/19.8"/>
  <p:tag name="ELAPSEDTIME" val="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MARGIN_1" val="0"/>
  <p:tag name="MARGIN_2" val="36"/>
  <p:tag name="MARGIN_3" val="72"/>
  <p:tag name="MARGIN_4" val="108"/>
  <p:tag name="MARGIN_5" val="0"/>
  <p:tag name="FONT_SIZE" val="12"/>
</p:tagLst>
</file>

<file path=ppt/tags/tag4.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15.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16.xml><?xml version="1.0" encoding="utf-8"?>
<p:tagLst xmlns:a="http://schemas.openxmlformats.org/drawingml/2006/main" xmlns:r="http://schemas.openxmlformats.org/officeDocument/2006/relationships" xmlns:p="http://schemas.openxmlformats.org/presentationml/2006/main">
  <p:tag name="DUPLICATEID" val="a357d710f19948a2ad539d628b31de93"/>
</p:tagLst>
</file>

<file path=ppt/tags/tag17.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19.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20.xml><?xml version="1.0" encoding="utf-8"?>
<p:tagLst xmlns:a="http://schemas.openxmlformats.org/drawingml/2006/main" xmlns:r="http://schemas.openxmlformats.org/officeDocument/2006/relationships" xmlns:p="http://schemas.openxmlformats.org/presentationml/2006/main">
  <p:tag name="DUPLICATEID" val="a357d710f19948a2ad539d628b31de93"/>
</p:tagLst>
</file>

<file path=ppt/tags/tag21.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22.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23.xml><?xml version="1.0" encoding="utf-8"?>
<p:tagLst xmlns:a="http://schemas.openxmlformats.org/drawingml/2006/main" xmlns:r="http://schemas.openxmlformats.org/officeDocument/2006/relationships" xmlns:p="http://schemas.openxmlformats.org/presentationml/2006/main">
  <p:tag name="DUPLICATEID" val="a357d710f19948a2ad539d628b31de93"/>
</p:tagLst>
</file>

<file path=ppt/tags/tag24.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26.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27.xml><?xml version="1.0" encoding="utf-8"?>
<p:tagLst xmlns:a="http://schemas.openxmlformats.org/drawingml/2006/main" xmlns:r="http://schemas.openxmlformats.org/officeDocument/2006/relationships" xmlns:p="http://schemas.openxmlformats.org/presentationml/2006/main">
  <p:tag name="DUPLICATEID" val="a357d710f19948a2ad539d628b31de93"/>
</p:tagLst>
</file>

<file path=ppt/tags/tag28.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29.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30.xml><?xml version="1.0" encoding="utf-8"?>
<p:tagLst xmlns:a="http://schemas.openxmlformats.org/drawingml/2006/main" xmlns:r="http://schemas.openxmlformats.org/officeDocument/2006/relationships" xmlns:p="http://schemas.openxmlformats.org/presentationml/2006/main">
  <p:tag name="DUPLICATEID" val="a357d710f19948a2ad539d628b31de93"/>
</p:tagLst>
</file>

<file path=ppt/tags/tag31.xml><?xml version="1.0" encoding="utf-8"?>
<p:tagLst xmlns:a="http://schemas.openxmlformats.org/drawingml/2006/main" xmlns:r="http://schemas.openxmlformats.org/officeDocument/2006/relationships" xmlns:p="http://schemas.openxmlformats.org/presentationml/2006/main">
  <p:tag name="ARTICULATE_USED_LAYOUT" val="7"/>
  <p:tag name="AUDIO_ID" val="1334"/>
  <p:tag name="ARTICULATE_AUDIO_RECORDED" val="1"/>
  <p:tag name="TIMELINE" val="2.6/4.5"/>
  <p:tag name="ELAPSEDTIME" val="32.2"/>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33.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34.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35.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36.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37.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38.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39.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ags/tag40.xml><?xml version="1.0" encoding="utf-8"?>
<p:tagLst xmlns:a="http://schemas.openxmlformats.org/drawingml/2006/main" xmlns:r="http://schemas.openxmlformats.org/officeDocument/2006/relationships" xmlns:p="http://schemas.openxmlformats.org/presentationml/2006/main">
  <p:tag name="DUPLICATEID" val="1169698503f0415c9a97d6d7e4cea92f"/>
</p:tagLst>
</file>

<file path=ppt/tags/tag41.xml><?xml version="1.0" encoding="utf-8"?>
<p:tagLst xmlns:a="http://schemas.openxmlformats.org/drawingml/2006/main" xmlns:r="http://schemas.openxmlformats.org/officeDocument/2006/relationships" xmlns:p="http://schemas.openxmlformats.org/presentationml/2006/main">
  <p:tag name="DUPLICATEID" val="b7761645d01c4e178d53610a03b70e77"/>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6056AB4FE3784F852FDBAEE8274971" ma:contentTypeVersion="0" ma:contentTypeDescription="Create a new document." ma:contentTypeScope="" ma:versionID="ca75da2b79191966e0529943d750b9ad">
  <xsd:schema xmlns:xsd="http://www.w3.org/2001/XMLSchema" xmlns:xs="http://www.w3.org/2001/XMLSchema" xmlns:p="http://schemas.microsoft.com/office/2006/metadata/properties" targetNamespace="http://schemas.microsoft.com/office/2006/metadata/properties" ma:root="true" ma:fieldsID="9b543637239a8dfef55dc2458844993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B6388D-773B-4D71-BA6C-92E3E9EB46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DDA4C4B2-98B1-44DF-A244-E8FB7A2D1956}">
  <ds:schemaRefs>
    <ds:schemaRef ds:uri="http://schemas.microsoft.com/office/2006/documentManagement/types"/>
    <ds:schemaRef ds:uri="http://www.w3.org/XML/1998/namespace"/>
    <ds:schemaRef ds:uri="http://purl.org/dc/elements/1.1/"/>
    <ds:schemaRef ds:uri="http://schemas.microsoft.com/office/infopath/2007/PartnerControls"/>
    <ds:schemaRef ds:uri="http://purl.org/dc/terms/"/>
    <ds:schemaRef ds:uri="http://purl.org/dc/dcmityp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1761</TotalTime>
  <Words>1124</Words>
  <Application>Microsoft Office PowerPoint</Application>
  <PresentationFormat>Widescreen</PresentationFormat>
  <Paragraphs>311</Paragraphs>
  <Slides>35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Courier New</vt:lpstr>
      <vt:lpstr>Times New Roman</vt:lpstr>
      <vt:lpstr>Wingdings</vt:lpstr>
      <vt:lpstr>PROGRESS_16x9_PPT_Template</vt:lpstr>
      <vt:lpstr>513: Barbarians at          the Gate</vt:lpstr>
      <vt:lpstr>Agenda</vt:lpstr>
      <vt:lpstr>And now, for something completely different…</vt:lpstr>
      <vt:lpstr>Barbarians at the Gate</vt:lpstr>
      <vt:lpstr>OpenEdge Authentication Gateway  is a set of features that ensure  trusted identity management. The right users get the right access to the right information.</vt:lpstr>
      <vt:lpstr>What are the features?</vt:lpstr>
      <vt:lpstr>Security before OpenEdge Authentication Gateway</vt:lpstr>
      <vt:lpstr>Installing and configuring the OpenEdge Authentication Server</vt:lpstr>
      <vt:lpstr>Install the OpenEdge Authentication Gateway Server</vt:lpstr>
      <vt:lpstr>OpenEdge Authentication Server</vt:lpstr>
      <vt:lpstr>Connect to a 3rd Party authentication service</vt:lpstr>
      <vt:lpstr>OpenEdge Authentication Server - continued</vt:lpstr>
      <vt:lpstr>Configuring and enabling the database for the OpenEdge Authentication Server</vt:lpstr>
      <vt:lpstr>Configure your database to use OpenEdge Authentication Gateway Server</vt:lpstr>
      <vt:lpstr>Configure the OpenEdge Database</vt:lpstr>
      <vt:lpstr>Configure the OpenEdge Database - continued</vt:lpstr>
      <vt:lpstr>Additional steps</vt:lpstr>
      <vt:lpstr>Create a Server Key and install Client Keys</vt:lpstr>
      <vt:lpstr>More Security Features</vt:lpstr>
      <vt:lpstr>More Security Features - continued</vt:lpstr>
      <vt:lpstr>Limit database access through connection roles</vt:lpstr>
      <vt:lpstr>Even more security features - continued</vt:lpstr>
      <vt:lpstr>Even more security features - continued</vt:lpstr>
      <vt:lpstr>The login process</vt:lpstr>
      <vt:lpstr>The OpenEdge Authentication Gateway Process</vt:lpstr>
      <vt:lpstr>The OpenEdge Authentication Gateway Process</vt:lpstr>
      <vt:lpstr>The OpenEdge Authentication Gateway Process</vt:lpstr>
      <vt:lpstr>The OpenEdge Authentication Gateway Process</vt:lpstr>
      <vt:lpstr>The OpenEdge Authentication Gateway Process</vt:lpstr>
      <vt:lpstr>The OpenEdge Authentication Gateway Process</vt:lpstr>
      <vt:lpstr>The OpenEdge Authentication Gateway Process</vt:lpstr>
      <vt:lpstr>The OpenEdge Authentication Gateway Process</vt:lpstr>
      <vt:lpstr>Summary</vt:lpstr>
      <vt:lpstr>OpenEdge Authentication Gateway</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subject/>
  <dc:creator>Martin Tsekov</dc:creator>
  <cp:keywords/>
  <dc:description/>
  <cp:lastModifiedBy>Roy Ellis</cp:lastModifiedBy>
  <cp:revision>40</cp:revision>
  <cp:lastPrinted>2013-09-18T03:48:20Z</cp:lastPrinted>
  <dcterms:created xsi:type="dcterms:W3CDTF">2016-05-13T13:52:00Z</dcterms:created>
  <dcterms:modified xsi:type="dcterms:W3CDTF">2017-06-07T19:14:41Z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0x010100B46056AB4FE3784F852FDBAEE8274971</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_dlc_DocIdItemGuid">
    <vt:lpwstr>8f308494-2ca7-4968-acf2-a8e53c479d10</vt:lpwstr>
  </property>
  <property fmtid="{D5CDD505-2E9C-101B-9397-08002B2CF9AE}" pid="22" name="Visibility">
    <vt:lpwstr>758;#Internal|52c39dec-86ec-4d25-bb10-18d2912cd0c4</vt:lpwstr>
  </property>
</Properties>
</file>