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776" r:id="rId1"/>
  </p:sldMasterIdLst>
  <p:notesMasterIdLst>
    <p:notesMasterId r:id="rId42"/>
  </p:notesMasterIdLst>
  <p:sldIdLst>
    <p:sldId id="256" r:id="rId2"/>
    <p:sldId id="257" r:id="rId3"/>
    <p:sldId id="273" r:id="rId4"/>
    <p:sldId id="275" r:id="rId5"/>
    <p:sldId id="277" r:id="rId6"/>
    <p:sldId id="278" r:id="rId7"/>
    <p:sldId id="276" r:id="rId8"/>
    <p:sldId id="285" r:id="rId9"/>
    <p:sldId id="286" r:id="rId10"/>
    <p:sldId id="288" r:id="rId11"/>
    <p:sldId id="313" r:id="rId12"/>
    <p:sldId id="274" r:id="rId13"/>
    <p:sldId id="287" r:id="rId14"/>
    <p:sldId id="314" r:id="rId15"/>
    <p:sldId id="279" r:id="rId16"/>
    <p:sldId id="290" r:id="rId17"/>
    <p:sldId id="315" r:id="rId18"/>
    <p:sldId id="280" r:id="rId19"/>
    <p:sldId id="293" r:id="rId20"/>
    <p:sldId id="281" r:id="rId21"/>
    <p:sldId id="294" r:id="rId22"/>
    <p:sldId id="311" r:id="rId23"/>
    <p:sldId id="291" r:id="rId24"/>
    <p:sldId id="284" r:id="rId25"/>
    <p:sldId id="295" r:id="rId26"/>
    <p:sldId id="307" r:id="rId27"/>
    <p:sldId id="308" r:id="rId28"/>
    <p:sldId id="310" r:id="rId29"/>
    <p:sldId id="309" r:id="rId30"/>
    <p:sldId id="305" r:id="rId31"/>
    <p:sldId id="298" r:id="rId32"/>
    <p:sldId id="299" r:id="rId33"/>
    <p:sldId id="300" r:id="rId34"/>
    <p:sldId id="302" r:id="rId35"/>
    <p:sldId id="297" r:id="rId36"/>
    <p:sldId id="316" r:id="rId37"/>
    <p:sldId id="283" r:id="rId38"/>
    <p:sldId id="312" r:id="rId39"/>
    <p:sldId id="267" r:id="rId40"/>
    <p:sldId id="262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80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8" autoAdjust="0"/>
    <p:restoredTop sz="96433" autoAdjust="0"/>
  </p:normalViewPr>
  <p:slideViewPr>
    <p:cSldViewPr snapToGrid="0">
      <p:cViewPr varScale="1">
        <p:scale>
          <a:sx n="90" d="100"/>
          <a:sy n="90" d="100"/>
        </p:scale>
        <p:origin x="108" y="5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A2D26-BF1D-4BF0-A387-2892DE9770D7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88735-681F-4B56-81F6-1EA723BD4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38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88735-681F-4B56-81F6-1EA723BD458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119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822450"/>
            <a:ext cx="10058400" cy="2502662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8000" spc="-5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2"/>
            <a:ext cx="10058400" cy="1536965"/>
          </a:xfrm>
        </p:spPr>
        <p:txBody>
          <a:bodyPr lIns="91440" rIns="9144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cap="none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www.vidisolve.com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841" y="103473"/>
            <a:ext cx="7620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26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080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67556"/>
            <a:ext cx="10058400" cy="102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404258"/>
            <a:ext cx="4937760" cy="4464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404257"/>
            <a:ext cx="4937760" cy="4464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949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6"/>
            <a:ext cx="10058400" cy="10087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142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222500"/>
            <a:ext cx="4937760" cy="36465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4142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222500"/>
            <a:ext cx="4937760" cy="36465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606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536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277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ctr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594360"/>
            <a:ext cx="6492240" cy="53949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www.vidisolve.com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035D07-F751-4277-94D9-78A937A898B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731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D7EAF8">
                <a:lumMod val="50000"/>
                <a:lumOff val="50000"/>
              </a:srgbClr>
            </a:gs>
            <a:gs pos="73000">
              <a:schemeClr val="accent2">
                <a:lumMod val="5000"/>
                <a:lumOff val="95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9940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453244"/>
            <a:ext cx="10058401" cy="441585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PUG Challenge America - June 2017	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www.vidisolve.com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B035D07-F751-4277-94D9-78A937A898B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362" y="4698274"/>
            <a:ext cx="2430168" cy="145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80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80" r:id="rId3"/>
    <p:sldLayoutId id="2147483781" r:id="rId4"/>
    <p:sldLayoutId id="2147483782" r:id="rId5"/>
    <p:sldLayoutId id="2147483783" r:id="rId6"/>
    <p:sldLayoutId id="2147483784" r:id="rId7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mailto:simon@vidisolve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Distributing software in</a:t>
            </a:r>
            <a:br>
              <a:rPr lang="en-GB" b="1" dirty="0" smtClean="0"/>
            </a:br>
            <a:r>
              <a:rPr lang="en-GB" b="1" dirty="0" smtClean="0"/>
              <a:t>a low bandwidth environment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ZA" dirty="0"/>
              <a:t>Simon L. Prinsloo</a:t>
            </a:r>
          </a:p>
          <a:p>
            <a:pPr algn="ctr"/>
            <a:r>
              <a:rPr lang="en-ZA" dirty="0" smtClean="0"/>
              <a:t>simon@vidisolve.com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1638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Simon Prinsloo</a:t>
            </a:r>
          </a:p>
          <a:p>
            <a:r>
              <a:rPr lang="en-ZA" dirty="0" smtClean="0"/>
              <a:t>Vidisolve in Pretoria</a:t>
            </a:r>
          </a:p>
          <a:p>
            <a:r>
              <a:rPr lang="en-ZA" dirty="0" smtClean="0"/>
              <a:t>Working with Progress since v.7 in 1996</a:t>
            </a:r>
          </a:p>
          <a:p>
            <a:r>
              <a:rPr lang="en-ZA" dirty="0" smtClean="0"/>
              <a:t>Worked on various commercial systems</a:t>
            </a:r>
          </a:p>
          <a:p>
            <a:r>
              <a:rPr lang="en-ZA" dirty="0" smtClean="0"/>
              <a:t>Mostly focused on CASE tools and implementing new functionality in legacy projects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664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Background</a:t>
            </a:r>
            <a:endParaRPr lang="en-ZA" dirty="0" smtClean="0"/>
          </a:p>
          <a:p>
            <a:r>
              <a:rPr lang="en-ZA" dirty="0" smtClean="0"/>
              <a:t>The Problem</a:t>
            </a:r>
          </a:p>
          <a:p>
            <a:r>
              <a:rPr lang="en-ZA" dirty="0" smtClean="0"/>
              <a:t>Strategy</a:t>
            </a:r>
          </a:p>
          <a:p>
            <a:r>
              <a:rPr lang="en-ZA" dirty="0" smtClean="0"/>
              <a:t>Solution</a:t>
            </a:r>
          </a:p>
          <a:p>
            <a:r>
              <a:rPr lang="en-ZA" dirty="0" smtClean="0"/>
              <a:t>Result</a:t>
            </a:r>
          </a:p>
          <a:p>
            <a:r>
              <a:rPr lang="en-ZA" dirty="0" smtClean="0"/>
              <a:t>Questions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7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company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South African company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Automotive industry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V3X has two versions – TTY &amp; GUI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ZA" dirty="0" smtClean="0"/>
              <a:t>Stable and mostly mature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Evolve - Newer GUI system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ZA" dirty="0" smtClean="0"/>
              <a:t>Intended to replace V3X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ZA" dirty="0" smtClean="0"/>
              <a:t>Constantly changing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Some sites in the rest of Africa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011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software - Evolve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Multi-tier system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Proprietary framework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Only r-code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Difficult to maintain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Many functions performs badly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OpenEdge 10.2B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301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project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Modernise Evolve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Eliminate proprietary framework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Update technology stack</a:t>
            </a:r>
            <a:endParaRPr lang="en-ZA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Make Evolve OERA compliant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Incremental change – Start at pain points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No retraining of users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322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environment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Data centre customers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37 active sites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More than 850 users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One machine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Single set of r-code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In-house customers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8 Sites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More than 750 users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114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environment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End-user sites serviced by data centre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As small as 5 users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As large as 100+ users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Mostly 15 to 30 users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End-user </a:t>
            </a:r>
            <a:r>
              <a:rPr lang="en-ZA" dirty="0" smtClean="0"/>
              <a:t>bandwidth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Few has fibre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Most use ADSL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Most has 4 Mbps downstream and 1 Mbps up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532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environment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End-user </a:t>
            </a:r>
            <a:r>
              <a:rPr lang="en-ZA" dirty="0" smtClean="0"/>
              <a:t>machines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Generally low specs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Many still run Windows XP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Some are on Windows </a:t>
            </a:r>
            <a:r>
              <a:rPr lang="en-ZA" dirty="0"/>
              <a:t>Server 2003/2008</a:t>
            </a:r>
            <a:endParaRPr lang="en-ZA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The rest are on Windows Vista, 7, 8 or 8.1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On some sites, users have no Admin Access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ZA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123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environment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Two large in-house customers </a:t>
            </a:r>
            <a:endParaRPr lang="en-ZA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Close to 300 users each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Geographically distributed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253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Background</a:t>
            </a:r>
            <a:endParaRPr lang="en-ZA" dirty="0" smtClean="0"/>
          </a:p>
          <a:p>
            <a:r>
              <a:rPr lang="en-ZA" dirty="0" smtClean="0"/>
              <a:t>The Problem</a:t>
            </a:r>
          </a:p>
          <a:p>
            <a:r>
              <a:rPr lang="en-ZA" dirty="0" smtClean="0"/>
              <a:t>Strategy</a:t>
            </a:r>
          </a:p>
          <a:p>
            <a:r>
              <a:rPr lang="en-ZA" dirty="0" smtClean="0"/>
              <a:t>Solution</a:t>
            </a:r>
          </a:p>
          <a:p>
            <a:r>
              <a:rPr lang="en-ZA" dirty="0" smtClean="0"/>
              <a:t>Result</a:t>
            </a:r>
          </a:p>
          <a:p>
            <a:r>
              <a:rPr lang="en-ZA" dirty="0" smtClean="0"/>
              <a:t>Questions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05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Install Web-client 11.5 – 45MB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Install Evolve 2.0 – 130MB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err="1" smtClean="0"/>
              <a:t>.Net</a:t>
            </a:r>
            <a:r>
              <a:rPr lang="en-ZA" dirty="0" smtClean="0"/>
              <a:t> 4.0 and XP </a:t>
            </a:r>
            <a:r>
              <a:rPr lang="en-ZA" dirty="0" err="1" smtClean="0"/>
              <a:t>sp</a:t>
            </a:r>
            <a:r>
              <a:rPr lang="en-ZA" dirty="0" smtClean="0"/>
              <a:t> 3 are minimum requirements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Data centre – All or nothing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More than 850 users hits the server at start of business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All vehicles to be services are checked in early morning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6:30am-8:00am has extreme volumes of real </a:t>
            </a:r>
          </a:p>
          <a:p>
            <a:pPr marL="201168" lvl="1" indent="0">
              <a:buNone/>
            </a:pPr>
            <a:r>
              <a:rPr lang="en-ZA" dirty="0" smtClean="0"/>
              <a:t>    time activity</a:t>
            </a:r>
          </a:p>
          <a:p>
            <a:pPr marL="0" indent="0">
              <a:buNone/>
            </a:pPr>
            <a:endParaRPr lang="en-ZA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501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</a:t>
            </a:r>
            <a:r>
              <a:rPr lang="en-ZA" dirty="0" smtClean="0"/>
              <a:t>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Traditional Web-Client rollout from the datacentre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Each user will need to download 175 MB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We may need to push more than 145 GB at once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ZA" dirty="0" smtClean="0"/>
              <a:t>End-user infrastructure can’t handle the load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ZA" dirty="0" smtClean="0"/>
              <a:t>Our infrastructure would most likely not cope with the load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ZA" dirty="0" smtClean="0"/>
              <a:t>All of this happens at the most critical time of the business day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n-ZA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No site visits will be possible	</a:t>
            </a:r>
          </a:p>
          <a:p>
            <a:pPr>
              <a:buFont typeface="Wingdings" panose="05000000000000000000" pitchFamily="2" charset="2"/>
              <a:buChar char="Ø"/>
            </a:pPr>
            <a:endParaRPr lang="en-ZA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209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Background</a:t>
            </a:r>
            <a:endParaRPr lang="en-ZA" dirty="0" smtClean="0"/>
          </a:p>
          <a:p>
            <a:r>
              <a:rPr lang="en-ZA" dirty="0" smtClean="0"/>
              <a:t>The Problem</a:t>
            </a:r>
          </a:p>
          <a:p>
            <a:r>
              <a:rPr lang="en-ZA" dirty="0" smtClean="0"/>
              <a:t>Strategy</a:t>
            </a:r>
          </a:p>
          <a:p>
            <a:r>
              <a:rPr lang="en-ZA" dirty="0" smtClean="0"/>
              <a:t>Solution</a:t>
            </a:r>
          </a:p>
          <a:p>
            <a:r>
              <a:rPr lang="en-ZA" dirty="0" smtClean="0"/>
              <a:t>Result</a:t>
            </a:r>
          </a:p>
          <a:p>
            <a:r>
              <a:rPr lang="en-ZA" dirty="0" smtClean="0"/>
              <a:t>Questions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645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Strategy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Well in advance of go-live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Ensure </a:t>
            </a:r>
            <a:r>
              <a:rPr lang="en-ZA" dirty="0"/>
              <a:t>that </a:t>
            </a:r>
            <a:r>
              <a:rPr lang="en-ZA" dirty="0" err="1"/>
              <a:t>.Net</a:t>
            </a:r>
            <a:r>
              <a:rPr lang="en-ZA" dirty="0"/>
              <a:t> 4.0 is </a:t>
            </a:r>
            <a:r>
              <a:rPr lang="en-ZA" dirty="0" smtClean="0"/>
              <a:t>installed</a:t>
            </a:r>
            <a:endParaRPr lang="en-ZA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Install </a:t>
            </a:r>
            <a:r>
              <a:rPr lang="en-ZA" dirty="0" err="1" smtClean="0"/>
              <a:t>WebClient</a:t>
            </a:r>
            <a:r>
              <a:rPr lang="en-ZA" dirty="0" smtClean="0"/>
              <a:t> 11.5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Install a fairly mature version of Evolve 2.0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Use temporary Evolve 2.0 start up routine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ZA" sz="3200" dirty="0" smtClean="0"/>
              <a:t>Inform the user to use Evolve 1.0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ZA" sz="3200" dirty="0" smtClean="0"/>
              <a:t>Terminate the session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Ship once CD with this to each site</a:t>
            </a:r>
            <a:endParaRPr lang="en-ZA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75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Strategy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On go-live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Replace Evolve 1.0 start up routine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ZA" sz="3200" dirty="0" smtClean="0"/>
              <a:t>Informs the user to use Evolve 2.0 icon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ZA" sz="3200" dirty="0" smtClean="0"/>
              <a:t>Terminate the session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Apply small incremental update to Evolve 2.0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ZA" sz="3200" dirty="0" smtClean="0"/>
              <a:t>The permanent start up routine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ZA" sz="3200" dirty="0" smtClean="0"/>
              <a:t>Development of the last few weeks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07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Background</a:t>
            </a:r>
            <a:endParaRPr lang="en-ZA" dirty="0" smtClean="0"/>
          </a:p>
          <a:p>
            <a:r>
              <a:rPr lang="en-ZA" dirty="0" smtClean="0"/>
              <a:t>The Problem</a:t>
            </a:r>
          </a:p>
          <a:p>
            <a:r>
              <a:rPr lang="en-ZA" dirty="0" smtClean="0"/>
              <a:t>Strategy</a:t>
            </a:r>
          </a:p>
          <a:p>
            <a:r>
              <a:rPr lang="en-ZA" dirty="0" smtClean="0"/>
              <a:t>Solution</a:t>
            </a:r>
          </a:p>
          <a:p>
            <a:r>
              <a:rPr lang="en-ZA" dirty="0" smtClean="0"/>
              <a:t>Result</a:t>
            </a:r>
          </a:p>
          <a:p>
            <a:r>
              <a:rPr lang="en-ZA" dirty="0" smtClean="0"/>
              <a:t>Questions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937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Background Downloader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Short term requirements</a:t>
            </a:r>
          </a:p>
          <a:p>
            <a:pPr lvl="1"/>
            <a:r>
              <a:rPr lang="en-ZA" dirty="0" smtClean="0"/>
              <a:t>Pre-download and install large packages to customer’s PC well in advance of the time the package will be required.</a:t>
            </a:r>
          </a:p>
          <a:p>
            <a:pPr lvl="1"/>
            <a:r>
              <a:rPr lang="en-ZA" dirty="0" smtClean="0"/>
              <a:t>The ability to trigger an event or action on the client PC, like starting an installer and sending parameters to it.</a:t>
            </a:r>
          </a:p>
          <a:p>
            <a:pPr lvl="1"/>
            <a:r>
              <a:rPr lang="en-ZA" dirty="0" smtClean="0"/>
              <a:t>Controlled by a </a:t>
            </a:r>
            <a:r>
              <a:rPr lang="en-ZA" dirty="0" err="1" smtClean="0"/>
              <a:t>Json</a:t>
            </a:r>
            <a:r>
              <a:rPr lang="en-ZA" dirty="0" smtClean="0"/>
              <a:t> file on the </a:t>
            </a:r>
            <a:r>
              <a:rPr lang="en-ZA" dirty="0" err="1" smtClean="0"/>
              <a:t>AppServer</a:t>
            </a:r>
            <a:r>
              <a:rPr lang="en-ZA" dirty="0" smtClean="0"/>
              <a:t> – Located in the customer’s private directory (First in PROPATH).</a:t>
            </a:r>
          </a:p>
          <a:p>
            <a:pPr lvl="1"/>
            <a:r>
              <a:rPr lang="en-ZA" dirty="0" smtClean="0"/>
              <a:t>Logging and reporting of actions and progress.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070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Background Downloader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Additional long term requirements</a:t>
            </a:r>
          </a:p>
          <a:p>
            <a:pPr lvl="1"/>
            <a:r>
              <a:rPr lang="en-ZA" dirty="0" smtClean="0"/>
              <a:t>A System Tray based service that can manage th</a:t>
            </a:r>
            <a:r>
              <a:rPr lang="en-ZA" dirty="0" smtClean="0"/>
              <a:t>e work independent of the OpenEdge application.</a:t>
            </a:r>
          </a:p>
          <a:p>
            <a:pPr lvl="1"/>
            <a:r>
              <a:rPr lang="en-ZA" dirty="0" smtClean="0"/>
              <a:t>Resolve privacy issues involved in using </a:t>
            </a:r>
            <a:r>
              <a:rPr lang="en-ZA" dirty="0" err="1" smtClean="0"/>
              <a:t>Belarc</a:t>
            </a:r>
            <a:r>
              <a:rPr lang="en-ZA" dirty="0" smtClean="0"/>
              <a:t> Advisor or similar software, so that we can properly </a:t>
            </a:r>
            <a:r>
              <a:rPr lang="en-ZA" dirty="0" err="1" smtClean="0"/>
              <a:t>catalog</a:t>
            </a:r>
            <a:r>
              <a:rPr lang="en-ZA" dirty="0" smtClean="0"/>
              <a:t> what is out there.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989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What needed to be done?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On Windows XP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Check that </a:t>
            </a:r>
            <a:r>
              <a:rPr lang="en-ZA" dirty="0" smtClean="0"/>
              <a:t>s</a:t>
            </a:r>
            <a:r>
              <a:rPr lang="en-ZA" dirty="0" smtClean="0"/>
              <a:t>ervice pack 3 is installed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dirty="0" smtClean="0"/>
              <a:t>Install BITS</a:t>
            </a:r>
            <a:endParaRPr lang="en-ZA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Ensure that </a:t>
            </a:r>
            <a:r>
              <a:rPr lang="en-ZA" dirty="0" err="1" smtClean="0"/>
              <a:t>.Net</a:t>
            </a:r>
            <a:r>
              <a:rPr lang="en-ZA" dirty="0" smtClean="0"/>
              <a:t> 4.0 is installed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Download </a:t>
            </a:r>
            <a:r>
              <a:rPr lang="en-ZA" dirty="0" err="1" smtClean="0"/>
              <a:t>WebClient</a:t>
            </a:r>
            <a:r>
              <a:rPr lang="en-ZA" dirty="0" smtClean="0"/>
              <a:t> 11.5.1 installer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Install </a:t>
            </a:r>
            <a:r>
              <a:rPr lang="en-ZA" dirty="0" err="1" smtClean="0"/>
              <a:t>WebClient</a:t>
            </a:r>
            <a:r>
              <a:rPr lang="en-ZA" dirty="0" smtClean="0"/>
              <a:t> 11.5.1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Download Evolve 2.0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Install Evolve 2.0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Report on progress and errors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00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Implementation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More than just a downloader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Read a list of commands from the </a:t>
            </a:r>
            <a:r>
              <a:rPr lang="en-ZA" dirty="0" err="1" smtClean="0"/>
              <a:t>AppServer</a:t>
            </a:r>
            <a:endParaRPr lang="en-ZA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Execute the commands based on parameters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Potentially interact with the user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Cater for differences in operating 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Report progress to the </a:t>
            </a:r>
            <a:r>
              <a:rPr lang="en-ZA" dirty="0" err="1" smtClean="0"/>
              <a:t>AppServer</a:t>
            </a:r>
            <a:endParaRPr lang="en-ZA" dirty="0" smtClean="0"/>
          </a:p>
          <a:p>
            <a:pPr>
              <a:buFont typeface="Wingdings" panose="05000000000000000000" pitchFamily="2" charset="2"/>
              <a:buChar char="Ø"/>
            </a:pPr>
            <a:endParaRPr lang="en-ZA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en-ZA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545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22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image2015-9-7 15:18:5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30" y="1527238"/>
            <a:ext cx="5373492" cy="463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209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Actions catered for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Download (file from </a:t>
            </a:r>
            <a:r>
              <a:rPr lang="en-ZA" dirty="0" err="1" smtClean="0"/>
              <a:t>AppServer</a:t>
            </a:r>
            <a:r>
              <a:rPr lang="en-ZA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Upload (file to </a:t>
            </a:r>
            <a:r>
              <a:rPr lang="en-ZA" dirty="0" err="1" smtClean="0"/>
              <a:t>AppServer</a:t>
            </a:r>
            <a:r>
              <a:rPr lang="en-ZA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Merge (replace placeholders in a file with data)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err="1" smtClean="0"/>
              <a:t>RunProgram</a:t>
            </a:r>
            <a:r>
              <a:rPr lang="en-ZA" dirty="0" smtClean="0"/>
              <a:t> (OpenEdge program)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err="1" smtClean="0"/>
              <a:t>OSExecute</a:t>
            </a:r>
            <a:r>
              <a:rPr lang="en-ZA" dirty="0" smtClean="0"/>
              <a:t> (an OS batch file or exe)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err="1" smtClean="0"/>
              <a:t>RegistrySetting</a:t>
            </a:r>
            <a:r>
              <a:rPr lang="en-ZA" dirty="0" smtClean="0"/>
              <a:t> (set a registry key)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err="1" smtClean="0"/>
              <a:t>ConfirmUNCPath</a:t>
            </a:r>
            <a:r>
              <a:rPr lang="en-ZA" dirty="0" smtClean="0"/>
              <a:t> (check if user has access)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err="1" smtClean="0"/>
              <a:t>ConfirmURLPath</a:t>
            </a:r>
            <a:r>
              <a:rPr lang="en-ZA" dirty="0" smtClean="0"/>
              <a:t> </a:t>
            </a:r>
            <a:r>
              <a:rPr lang="en-ZA" dirty="0"/>
              <a:t>(check if user has access)</a:t>
            </a:r>
            <a:endParaRPr lang="en-ZA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ZA" dirty="0" err="1"/>
              <a:t>CheckRegistryExists</a:t>
            </a:r>
            <a:endParaRPr lang="en-ZA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339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Preparation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Find an XP Compatible version of bitsadmin.exe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Create BITS Admin scripts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Create other batch files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Setup tasks and write it to a </a:t>
            </a:r>
            <a:r>
              <a:rPr lang="en-ZA" dirty="0" err="1" smtClean="0"/>
              <a:t>Json</a:t>
            </a:r>
            <a:r>
              <a:rPr lang="en-ZA" dirty="0" smtClean="0"/>
              <a:t> file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Copy the task file into </a:t>
            </a:r>
            <a:r>
              <a:rPr lang="en-ZA" dirty="0" err="1" smtClean="0"/>
              <a:t>AppServer</a:t>
            </a:r>
            <a:r>
              <a:rPr lang="en-ZA" dirty="0" smtClean="0"/>
              <a:t> </a:t>
            </a:r>
            <a:r>
              <a:rPr lang="en-ZA" dirty="0" err="1" smtClean="0"/>
              <a:t>Propath</a:t>
            </a:r>
            <a:endParaRPr lang="en-ZA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/>
              <a:t>Release the “downloader”</a:t>
            </a:r>
            <a:endParaRPr lang="en-ZA" dirty="0" smtClean="0"/>
          </a:p>
          <a:p>
            <a:pPr>
              <a:buFont typeface="Wingdings" panose="05000000000000000000" pitchFamily="2" charset="2"/>
              <a:buChar char="Ø"/>
            </a:pPr>
            <a:endParaRPr lang="en-ZA" dirty="0" smtClean="0"/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355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Example </a:t>
            </a:r>
            <a:r>
              <a:rPr lang="en-ZA" dirty="0" smtClean="0"/>
              <a:t>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280646"/>
            <a:ext cx="10058401" cy="4588449"/>
          </a:xfrm>
        </p:spPr>
        <p:txBody>
          <a:bodyPr>
            <a:noAutofit/>
          </a:bodyPr>
          <a:lstStyle/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SequenceNumber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4,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ActionName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"RS_PreRelese_Task04",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ActionType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OSExecute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ParameterData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{"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OSCommand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[{"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CommandToExecute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"RSDownloadScriptClient.cmd",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CommandLineParameters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RunSilent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WaitForCompletion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RunAsAdministrator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}]},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ParentTaskName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"RS_PreRelese_Task03",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ActiveFromDate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ToBeCompletedByDate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ManualActionNotes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AlwaysRun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PreExecutionMessage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PostExecutionMessageSuccess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"&lt;b&gt;Do not turn off your computer...&lt;/b&gt;&lt;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&gt;We have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scheduled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an automated download in preparation for the Evolve 2.0 product. Please do not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shut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down this computer when you leave tonight to allow the updates to complete. Once you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have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successfully completed the installation you may shut it down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again.",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PostExecutionMessageFail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},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866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Example </a:t>
            </a:r>
            <a:r>
              <a:rPr lang="en-ZA" dirty="0" smtClean="0"/>
              <a:t>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280646"/>
            <a:ext cx="10058401" cy="4588449"/>
          </a:xfrm>
        </p:spPr>
        <p:txBody>
          <a:bodyPr>
            <a:noAutofit/>
          </a:bodyPr>
          <a:lstStyle/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SequenceNumber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4,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ActionName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"RS_PreRelese_Task04",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ActionType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"</a:t>
            </a:r>
            <a:r>
              <a:rPr lang="en-GB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OSExecute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  <a:endParaRPr lang="en-GB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ParameterData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{"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OSCommand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[{"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CommandToExecute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"RSDownloadScriptClient.cmd",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CommandLineParameters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RunSilent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WaitForCompletion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RunAsAdministrator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}]},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ParentTaskName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"RS_PreRelese_Task03",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ActiveFromDate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ToBeCompletedByDate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ManualActionNotes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AlwaysRun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PreExecutionMessage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PostExecutionMessageSuccess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"&lt;b&gt;Do not turn off your computer...&lt;/b&gt;&lt;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&gt;We have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scheduled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an automated download in preparation for the Evolve 2.0 product. Please do not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shut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down this computer when you leave tonight to allow the updates to complete. Once you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have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successfully completed the installation you may shut it down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again.",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PostExecutionMessageFail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},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473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Example </a:t>
            </a:r>
            <a:r>
              <a:rPr lang="en-ZA" dirty="0" smtClean="0"/>
              <a:t>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280646"/>
            <a:ext cx="10058401" cy="4588449"/>
          </a:xfrm>
        </p:spPr>
        <p:txBody>
          <a:bodyPr>
            <a:noAutofit/>
          </a:bodyPr>
          <a:lstStyle/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SequenceNumber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4,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ActionName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"RS_PreRelese_Task04",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ActionType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OSExecute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ParameterData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OSCommand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[{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CommandToExecute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"RSDownloadScriptClient.cmd"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CommandLineParameters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RunSilent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WaitForCompletion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RunAsAdministrator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GB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endParaRPr lang="en-GB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}]},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ParentTaskName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"RS_PreRelese_Task03",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ActiveFromDate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ToBeCompletedByDate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ManualActionNotes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AlwaysRun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PreExecutionMessage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PostExecutionMessageSuccess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"&lt;b&gt;Do not turn off your computer...&lt;/b&gt;&lt;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&gt;We have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scheduled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an automated download in preparation for the Evolve 2.0 product. Please do not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shut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down this computer when you leave tonight to allow the updates to complete. Once you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have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successfully completed the installation you may shut it down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again.",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PostExecutionMessageFail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},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238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Example </a:t>
            </a:r>
            <a:r>
              <a:rPr lang="en-ZA" dirty="0" smtClean="0"/>
              <a:t>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280646"/>
            <a:ext cx="10058401" cy="4588449"/>
          </a:xfrm>
        </p:spPr>
        <p:txBody>
          <a:bodyPr>
            <a:noAutofit/>
          </a:bodyPr>
          <a:lstStyle/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SequenceNumber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4,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ActionName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"RS_PreRelese_Task04",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ActionType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OSExecute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ParameterData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{"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OSCommand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[{"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CommandToExecute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"RSDownloadScriptClient.cmd",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CommandLineParameters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RunSilent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WaitForCompletion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RunAsAdministrator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}]},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ParentTaskName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"RS_PreRelese_Task03",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ActiveFromDate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ToBeCompletedByDate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ManualActionNotes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AlwaysRun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PreExecutionMessage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PostExecutionMessageSuccess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"&lt;b&gt;Do not turn off your computer...&lt;/b&gt;&lt;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&gt;We have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scheduled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an automated download in preparation for the Evolve 2.0 product. Please do not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shut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down this computer when you leave tonight to allow the updates to complete. Once you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have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successfully completed the installation you may shut it down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again.",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PostExecutionMessageFail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},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012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Example </a:t>
            </a:r>
            <a:r>
              <a:rPr lang="en-ZA" dirty="0" smtClean="0"/>
              <a:t>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280646"/>
            <a:ext cx="10058401" cy="4588449"/>
          </a:xfrm>
        </p:spPr>
        <p:txBody>
          <a:bodyPr>
            <a:noAutofit/>
          </a:bodyPr>
          <a:lstStyle/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SequenceNumber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4,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ActionName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"RS_PreRelese_Task04",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ActionType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OSExecute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ParameterData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{"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OSCommand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[{"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CommandToExecute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"RSDownloadScriptClient.cmd",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CommandLineParameters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RunSilent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WaitForCompletion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RunAsAdministrator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}]},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ParentTaskName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"RS_PreRelese_Task03",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ActiveFromDate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ToBeCompletedByDate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ManualActionNotes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AlwaysRun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PreExecutionMessage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PostExecutionMessageSuccess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 "&lt;b&gt;Do not turn off your computer...&lt;/b&gt;&lt;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&gt;We have </a:t>
            </a:r>
            <a:endParaRPr lang="en-GB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scheduled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an automated download in preparation for the Evolve 2.0 product. 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Please do not </a:t>
            </a:r>
            <a:endParaRPr lang="en-GB" sz="1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shut 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down this computer when you leave tonight to allow the updates to complete</a:t>
            </a:r>
            <a:r>
              <a:rPr lang="en-GB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Once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you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have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successfully completed the installation you may shut it down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again.",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PostExecutionMessageFail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": ""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},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753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Example </a:t>
            </a:r>
            <a:r>
              <a:rPr lang="en-ZA" dirty="0" smtClean="0"/>
              <a:t>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280646"/>
            <a:ext cx="10058401" cy="4588449"/>
          </a:xfrm>
        </p:spPr>
        <p:txBody>
          <a:bodyPr>
            <a:noAutofit/>
          </a:bodyPr>
          <a:lstStyle/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SequenceNumber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5,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ActionName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"RS_PreRelese_Task05",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ActionType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OSExecute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ParameterData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OSCommand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[{"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CommandToExecute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"C:\\TEMP\\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AutomatedInstalls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\\WebClient\\Web1151.exe",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CommandLineParameters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RunSilent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WaitForCompletion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RunAsAdministrator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}]},</a:t>
            </a:r>
            <a:endParaRPr lang="en-ZA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ParentTaskName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"RS_PreRelese_Task04",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ActiveFromDate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ToBeCompletedByDate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ManualActionNotes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AlwaysRun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PreExecutionMessage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"&lt;b&gt;Please Note&lt;/b&gt;&lt;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&gt;We will be attempting to pre-install components required for Evolve 2.0. During the course of the day you 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&gt;might&lt;/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 be prompted to allow the installation of one or more components. Should you be prompted to install these components, please select YES to allow the install to continue.&lt;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&gt;If you are unsure, please contact your System Administrator or the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support 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desk.",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PostExecutionMessageSuccess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PostExecutionMessageFail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 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},</a:t>
            </a:r>
            <a:endParaRPr lang="en-GB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276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Example </a:t>
            </a:r>
            <a:r>
              <a:rPr lang="en-ZA" dirty="0" smtClean="0"/>
              <a:t>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280646"/>
            <a:ext cx="10058401" cy="4588449"/>
          </a:xfrm>
        </p:spPr>
        <p:txBody>
          <a:bodyPr>
            <a:noAutofit/>
          </a:bodyPr>
          <a:lstStyle/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SequenceNumber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5,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ActionName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"RS_PreRelese_Task05",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ZA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ActionType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"</a:t>
            </a:r>
            <a:r>
              <a:rPr lang="en-ZA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OSExecute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ParameterData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OSCommand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[{"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CommandToExecute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"C:\\TEMP\\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AutomatedInstalls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\\WebClient\\Web1151.exe",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CommandLineParameters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RunSilent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WaitForCompletion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RunAsAdministrator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}]},</a:t>
            </a:r>
            <a:endParaRPr lang="en-ZA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ParentTaskName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"RS_PreRelese_Task04",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ActiveFromDate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ToBeCompletedByDate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ManualActionNotes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AlwaysRun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PreExecutionMessage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"&lt;b&gt;Please Note&lt;/b&gt;&lt;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&gt;We will be attempting to pre-install components required for Evolve 2.0. During the course of the day you 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&gt;might&lt;/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 be prompted to allow the installation of one or more components. Should you be prompted to install these components, please select YES to allow the install to continue.&lt;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&gt;If you are unsure, please contact your System Administrator or the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support 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desk.",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PostExecutionMessageSuccess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PostExecutionMessageFail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 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},</a:t>
            </a:r>
            <a:endParaRPr lang="en-GB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820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Example </a:t>
            </a:r>
            <a:r>
              <a:rPr lang="en-ZA" dirty="0" smtClean="0"/>
              <a:t>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280646"/>
            <a:ext cx="10058401" cy="4588449"/>
          </a:xfrm>
        </p:spPr>
        <p:txBody>
          <a:bodyPr>
            <a:noAutofit/>
          </a:bodyPr>
          <a:lstStyle/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SequenceNumber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5,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ActionName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"RS_PreRelese_Task05",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ActionType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OSExecute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ParameterData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OSCommand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":[{</a:t>
            </a:r>
            <a:r>
              <a:rPr lang="en-ZA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ZA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CommandToExecute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"C:\\TEMP\\</a:t>
            </a:r>
            <a:r>
              <a:rPr lang="en-ZA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AutomatedInstalls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\\WebClient\\Web1151.exe",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CommandLineParameters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RunSilent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WaitForCompletion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ZA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RunAsAdministrator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}]},</a:t>
            </a:r>
            <a:endParaRPr lang="en-ZA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ParentTaskName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"RS_PreRelese_Task04",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ActiveFromDate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ToBeCompletedByDate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ManualActionNotes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AlwaysRun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PreExecutionMessage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"&lt;b&gt;Please Note&lt;/b&gt;&lt;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&gt;We will be attempting to pre-install components required for Evolve 2.0. During the course of the day you 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&gt;might&lt;/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 be prompted to allow the installation of one or more components. Should you be prompted to install these components, please select YES to allow the install to continue.&lt;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&gt;If you are unsure, please contact your System Administrator or the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support 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desk.",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PostExecutionMessageSuccess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PostExecutionMessageFail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 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},</a:t>
            </a:r>
            <a:endParaRPr lang="en-GB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460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Example </a:t>
            </a:r>
            <a:r>
              <a:rPr lang="en-ZA" dirty="0" smtClean="0"/>
              <a:t>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280646"/>
            <a:ext cx="10058401" cy="4588449"/>
          </a:xfrm>
        </p:spPr>
        <p:txBody>
          <a:bodyPr>
            <a:noAutofit/>
          </a:bodyPr>
          <a:lstStyle/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SequenceNumber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5,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ActionName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"RS_PreRelese_Task05",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ActionType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OSExecute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ParameterData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OSCommand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[{"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CommandToExecute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"C:\\TEMP\\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AutomatedInstalls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\\WebClient\\Web1151.exe",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CommandLineParameters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RunSilent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WaitForCompletion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RunAsAdministrator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}]},</a:t>
            </a:r>
            <a:endParaRPr lang="en-ZA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ZA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ParentTaskName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"RS_PreRelese_Task04",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ActiveFromDate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ToBeCompletedByDate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ManualActionNotes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AlwaysRun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PreExecutionMessage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"&lt;b&gt;Please Note&lt;/b&gt;&lt;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&gt;We will be attempting to pre-install components required for Evolve 2.0. During the course of the day you 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&gt;might&lt;/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 be prompted to allow the installation of one or more components. Should you be prompted to install these components, please select YES to allow the install to continue.&lt;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&gt;If you are unsure, please contact your System Administrator or the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support 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desk.",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PostExecutionMessageSuccess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PostExecutionMessageFail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 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},</a:t>
            </a:r>
            <a:endParaRPr lang="en-GB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654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Example </a:t>
            </a:r>
            <a:r>
              <a:rPr lang="en-ZA" dirty="0" smtClean="0"/>
              <a:t>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280646"/>
            <a:ext cx="10058401" cy="4588449"/>
          </a:xfrm>
        </p:spPr>
        <p:txBody>
          <a:bodyPr>
            <a:noAutofit/>
          </a:bodyPr>
          <a:lstStyle/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SequenceNumber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5,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ActionName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"RS_PreRelese_Task05",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ActionType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OSExecute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ParameterData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OSCommand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[{"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CommandToExecute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"C:\\TEMP\\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AutomatedInstalls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\\WebClient\\Web1151.exe",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CommandLineParameters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RunSilent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WaitForCompletion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RunAsAdministrator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true,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}]},</a:t>
            </a:r>
            <a:endParaRPr lang="en-ZA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ParentTaskName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"RS_PreRelese_Task04",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ActiveFromDate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ToBeCompletedByDate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null,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ManualActionNotes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AlwaysRun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false,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ZA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PreExecutionMessage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"&lt;b&gt;Please Note&lt;/b&gt;&lt;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&gt;We will be attempting to pre-install components required for Evolve 2.0. 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During the course of the day you </a:t>
            </a:r>
            <a:r>
              <a:rPr lang="en-ZA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ZA" sz="1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ZA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&gt;might&lt;/</a:t>
            </a:r>
            <a:r>
              <a:rPr lang="en-ZA" sz="1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ZA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ZA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 prompted to allow the installation of one or more components. Should you be prompted to install these components, please select YES to allow the install to continue.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&gt;&lt;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&gt;If you are unsure, please contact your System Administrator or the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support 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desk.",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PostExecutionMessageSuccess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"",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Z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PostExecutionMessageFail</a:t>
            </a:r>
            <a:r>
              <a:rPr lang="en-Z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 </a:t>
            </a:r>
          </a:p>
          <a:p>
            <a:pPr marL="90000">
              <a:lnSpc>
                <a:spcPct val="100000"/>
              </a:lnSpc>
              <a:spcBef>
                <a:spcPts val="0"/>
              </a:spcBef>
            </a:pPr>
            <a:r>
              <a:rPr lang="en-Z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},</a:t>
            </a:r>
            <a:endParaRPr lang="en-GB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001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Pitfa</a:t>
            </a:r>
            <a:r>
              <a:rPr lang="en-ZA" dirty="0" smtClean="0"/>
              <a:t>lls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BITSAdmin</a:t>
            </a:r>
            <a:r>
              <a:rPr lang="en-US" dirty="0" smtClean="0"/>
              <a:t> is a service – can be stopped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Administrative access differences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Version of Windows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UAC levels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Antivirus software and firewalls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Users ignore messages and instructions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Infrequent logins by users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728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Background</a:t>
            </a:r>
            <a:endParaRPr lang="en-ZA" dirty="0" smtClean="0"/>
          </a:p>
          <a:p>
            <a:r>
              <a:rPr lang="en-ZA" dirty="0" smtClean="0"/>
              <a:t>The Problem</a:t>
            </a:r>
          </a:p>
          <a:p>
            <a:r>
              <a:rPr lang="en-ZA" dirty="0" smtClean="0"/>
              <a:t>Strategy</a:t>
            </a:r>
          </a:p>
          <a:p>
            <a:r>
              <a:rPr lang="en-ZA" dirty="0" smtClean="0"/>
              <a:t>Solution</a:t>
            </a:r>
          </a:p>
          <a:p>
            <a:r>
              <a:rPr lang="en-ZA" dirty="0" smtClean="0"/>
              <a:t>Result</a:t>
            </a:r>
          </a:p>
          <a:p>
            <a:r>
              <a:rPr lang="en-ZA" dirty="0" smtClean="0"/>
              <a:t>Questions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886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cut-over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Two beta sites – In-house customers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Some in-house customers delayed cut over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On the big day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Users: 1200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Problems: 240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Success rate was 80%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We hoped for at least 85% - 90%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426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Failure reasons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Mostly anti-virus software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Deleted the </a:t>
            </a:r>
            <a:r>
              <a:rPr lang="en-US" dirty="0" err="1" smtClean="0"/>
              <a:t>WebClient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Deleted the application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Deleted both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Some machines were missing </a:t>
            </a:r>
            <a:r>
              <a:rPr lang="en-US" dirty="0" err="1" smtClean="0"/>
              <a:t>.Net</a:t>
            </a:r>
            <a:r>
              <a:rPr lang="en-US" dirty="0" smtClean="0"/>
              <a:t> 4.0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UAC prevented installation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Users cancelled UAC prompts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In rare cases, the software was not </a:t>
            </a:r>
          </a:p>
          <a:p>
            <a:pPr marL="0" indent="0">
              <a:buNone/>
            </a:pPr>
            <a:r>
              <a:rPr lang="en-US" dirty="0" smtClean="0"/>
              <a:t>    downloaded at all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007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Questions?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819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Feedback welcome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algn="ctr">
              <a:buNone/>
            </a:pPr>
            <a:r>
              <a:rPr lang="en-ZA" dirty="0" smtClean="0"/>
              <a:t>Simon Prinsloo </a:t>
            </a:r>
          </a:p>
          <a:p>
            <a:pPr marL="0" algn="ctr">
              <a:buNone/>
            </a:pPr>
            <a:r>
              <a:rPr lang="en-ZA" dirty="0" smtClean="0">
                <a:hlinkClick r:id="rId2"/>
              </a:rPr>
              <a:t>simon@vidisolve.com</a:t>
            </a:r>
            <a:endParaRPr lang="en-ZA" dirty="0" smtClean="0"/>
          </a:p>
          <a:p>
            <a:endParaRPr lang="en-ZA" dirty="0" smtClean="0"/>
          </a:p>
          <a:p>
            <a:pPr marL="384048" lvl="2" indent="0">
              <a:buNone/>
            </a:pPr>
            <a:endParaRPr lang="en-ZA" dirty="0" smtClean="0"/>
          </a:p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685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disolve.potx" id="{C5914FB1-07BF-4BC0-AB97-9F1DCD3BE1DF}" vid="{BE85014D-FB57-48E9-BC70-416424D0C7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4011</TotalTime>
  <Words>2982</Words>
  <Application>Microsoft Office PowerPoint</Application>
  <PresentationFormat>Widescreen</PresentationFormat>
  <Paragraphs>544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Courier New</vt:lpstr>
      <vt:lpstr>Wingdings</vt:lpstr>
      <vt:lpstr>Retrospect</vt:lpstr>
      <vt:lpstr>Distributing software in a low bandwidth environment</vt:lpstr>
      <vt:lpstr>Introduction</vt:lpstr>
      <vt:lpstr>Agenda</vt:lpstr>
      <vt:lpstr>The company</vt:lpstr>
      <vt:lpstr>The software - Evolve</vt:lpstr>
      <vt:lpstr>The project objectives</vt:lpstr>
      <vt:lpstr>The environment</vt:lpstr>
      <vt:lpstr>The environment</vt:lpstr>
      <vt:lpstr>The environment</vt:lpstr>
      <vt:lpstr>The environment</vt:lpstr>
      <vt:lpstr>Agenda</vt:lpstr>
      <vt:lpstr>The problem</vt:lpstr>
      <vt:lpstr>The problem</vt:lpstr>
      <vt:lpstr>Agenda</vt:lpstr>
      <vt:lpstr>Strategy</vt:lpstr>
      <vt:lpstr>Strategy</vt:lpstr>
      <vt:lpstr>Agenda</vt:lpstr>
      <vt:lpstr>The Background Downloader</vt:lpstr>
      <vt:lpstr>The Background Downloader</vt:lpstr>
      <vt:lpstr>What needed to be done?</vt:lpstr>
      <vt:lpstr>Implementation</vt:lpstr>
      <vt:lpstr>The process</vt:lpstr>
      <vt:lpstr>Actions catered for</vt:lpstr>
      <vt:lpstr>Preparation</vt:lpstr>
      <vt:lpstr>Example 1</vt:lpstr>
      <vt:lpstr>Example 1</vt:lpstr>
      <vt:lpstr>Example 1</vt:lpstr>
      <vt:lpstr>Example 1</vt:lpstr>
      <vt:lpstr>Example 1</vt:lpstr>
      <vt:lpstr>Example 2</vt:lpstr>
      <vt:lpstr>Example 2</vt:lpstr>
      <vt:lpstr>Example 2</vt:lpstr>
      <vt:lpstr>Example 2</vt:lpstr>
      <vt:lpstr>Example 2</vt:lpstr>
      <vt:lpstr>Pitfalls</vt:lpstr>
      <vt:lpstr>Agenda</vt:lpstr>
      <vt:lpstr>The cut-over</vt:lpstr>
      <vt:lpstr>Failure reasons</vt:lpstr>
      <vt:lpstr>Questions?</vt:lpstr>
      <vt:lpstr>Feedback welcome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Prinsloo</dc:creator>
  <cp:lastModifiedBy>Simon</cp:lastModifiedBy>
  <cp:revision>78</cp:revision>
  <dcterms:created xsi:type="dcterms:W3CDTF">2015-06-05T03:52:23Z</dcterms:created>
  <dcterms:modified xsi:type="dcterms:W3CDTF">2017-06-02T13:28:35Z</dcterms:modified>
</cp:coreProperties>
</file>