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customXml/itemProps4.xml" ContentType="application/vnd.openxmlformats-officedocument.customXmlPropertie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5"/>
  </p:sldMasterIdLst>
  <p:notesMasterIdLst>
    <p:notesMasterId r:id="rId62"/>
  </p:notesMasterIdLst>
  <p:handoutMasterIdLst>
    <p:handoutMasterId r:id="rId63"/>
  </p:handoutMasterIdLst>
  <p:sldIdLst>
    <p:sldId id="1099" r:id="rId6"/>
    <p:sldId id="1199" r:id="rId7"/>
    <p:sldId id="1197" r:id="rId8"/>
    <p:sldId id="1184" r:id="rId9"/>
    <p:sldId id="1200" r:id="rId10"/>
    <p:sldId id="1202" r:id="rId11"/>
    <p:sldId id="1203" r:id="rId12"/>
    <p:sldId id="1217" r:id="rId13"/>
    <p:sldId id="1190" r:id="rId14"/>
    <p:sldId id="1219" r:id="rId15"/>
    <p:sldId id="1220" r:id="rId16"/>
    <p:sldId id="1252" r:id="rId17"/>
    <p:sldId id="1292" r:id="rId18"/>
    <p:sldId id="1293" r:id="rId19"/>
    <p:sldId id="1256" r:id="rId20"/>
    <p:sldId id="1257" r:id="rId21"/>
    <p:sldId id="1259" r:id="rId22"/>
    <p:sldId id="1258" r:id="rId23"/>
    <p:sldId id="1243" r:id="rId24"/>
    <p:sldId id="1222" r:id="rId25"/>
    <p:sldId id="1225" r:id="rId26"/>
    <p:sldId id="1224" r:id="rId27"/>
    <p:sldId id="1226" r:id="rId28"/>
    <p:sldId id="1286" r:id="rId29"/>
    <p:sldId id="1291" r:id="rId30"/>
    <p:sldId id="1227" r:id="rId31"/>
    <p:sldId id="1242" r:id="rId32"/>
    <p:sldId id="1221" r:id="rId33"/>
    <p:sldId id="1230" r:id="rId34"/>
    <p:sldId id="1311" r:id="rId35"/>
    <p:sldId id="1312" r:id="rId36"/>
    <p:sldId id="1234" r:id="rId37"/>
    <p:sldId id="1302" r:id="rId38"/>
    <p:sldId id="1236" r:id="rId39"/>
    <p:sldId id="1309" r:id="rId40"/>
    <p:sldId id="1304" r:id="rId41"/>
    <p:sldId id="1310" r:id="rId42"/>
    <p:sldId id="1271" r:id="rId43"/>
    <p:sldId id="1272" r:id="rId44"/>
    <p:sldId id="1297" r:id="rId45"/>
    <p:sldId id="1298" r:id="rId46"/>
    <p:sldId id="1306" r:id="rId47"/>
    <p:sldId id="1279" r:id="rId48"/>
    <p:sldId id="1299" r:id="rId49"/>
    <p:sldId id="1267" r:id="rId50"/>
    <p:sldId id="1268" r:id="rId51"/>
    <p:sldId id="1307" r:id="rId52"/>
    <p:sldId id="1308" r:id="rId53"/>
    <p:sldId id="1262" r:id="rId54"/>
    <p:sldId id="1263" r:id="rId55"/>
    <p:sldId id="1201" r:id="rId56"/>
    <p:sldId id="1269" r:id="rId57"/>
    <p:sldId id="1270" r:id="rId58"/>
    <p:sldId id="1264" r:id="rId59"/>
    <p:sldId id="1265" r:id="rId60"/>
    <p:sldId id="1185" r:id="rId61"/>
  </p:sldIdLst>
  <p:sldSz cx="12192000" cy="6858000"/>
  <p:notesSz cx="7027863" cy="9313863"/>
  <p:custDataLst>
    <p:tags r:id="rId64"/>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15:guide id="1" orient="horz" pos="2933">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73A3E"/>
    <a:srgbClr val="FF40FF"/>
    <a:srgbClr val="B0D806"/>
    <a:srgbClr val="AAD204"/>
    <a:srgbClr val="FF4E00"/>
    <a:srgbClr val="2F5662"/>
    <a:srgbClr val="DD461E"/>
    <a:srgbClr val="24D997"/>
    <a:srgbClr val="23C78C"/>
    <a:srgbClr val="F199AE"/>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68" autoAdjust="0"/>
    <p:restoredTop sz="63583" autoAdjust="0"/>
  </p:normalViewPr>
  <p:slideViewPr>
    <p:cSldViewPr snapToGrid="0" showGuides="1">
      <p:cViewPr varScale="1">
        <p:scale>
          <a:sx n="55" d="100"/>
          <a:sy n="55" d="100"/>
        </p:scale>
        <p:origin x="-1644" y="-78"/>
      </p:cViewPr>
      <p:guideLst>
        <p:guide orient="horz" pos="2160"/>
        <p:guide pos="3840"/>
      </p:guideLst>
    </p:cSldViewPr>
  </p:slideViewPr>
  <p:notesTextViewPr>
    <p:cViewPr>
      <p:scale>
        <a:sx n="3" d="2"/>
        <a:sy n="3" d="2"/>
      </p:scale>
      <p:origin x="0" y="0"/>
    </p:cViewPr>
  </p:notesTextViewPr>
  <p:sorterViewPr>
    <p:cViewPr varScale="1">
      <p:scale>
        <a:sx n="1" d="1"/>
        <a:sy n="1" d="1"/>
      </p:scale>
      <p:origin x="0" y="-13517"/>
    </p:cViewPr>
  </p:sorterViewPr>
  <p:notesViewPr>
    <p:cSldViewPr snapToGrid="0" showGuides="1">
      <p:cViewPr varScale="1">
        <p:scale>
          <a:sx n="78" d="100"/>
          <a:sy n="78" d="100"/>
        </p:scale>
        <p:origin x="2160" y="82"/>
      </p:cViewPr>
      <p:guideLst>
        <p:guide orient="horz" pos="2933"/>
        <p:guide pos="2213"/>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handoutMaster" Target="handoutMasters/handoutMaster1.xml"/><Relationship Id="rId68"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gs" Target="tags/tag1.xml"/><Relationship Id="rId69"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a:t>Progress</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 xmlns:p14="http://schemas.microsoft.com/office/powerpoint/2010/main" val="41407136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11163" y="700088"/>
            <a:ext cx="6208712"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a:t>Progress</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 xmlns:p14="http://schemas.microsoft.com/office/powerpoint/2010/main" val="63644665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208712" cy="34925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Tree>
    <p:extLst>
      <p:ext uri="{BB962C8B-B14F-4D97-AF65-F5344CB8AC3E}">
        <p14:creationId xmlns="" xmlns:p14="http://schemas.microsoft.com/office/powerpoint/2010/main" val="1219454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cover changes</a:t>
            </a:r>
            <a:r>
              <a:rPr lang="en-US" baseline="0" dirty="0"/>
              <a:t> in </a:t>
            </a:r>
            <a:r>
              <a:rPr lang="en-US" baseline="0" dirty="0" err="1"/>
              <a:t>promon</a:t>
            </a:r>
            <a:r>
              <a:rPr lang="en-US" baseline="0" dirty="0"/>
              <a:t> that improve monitoring of the PICA queue</a:t>
            </a:r>
          </a:p>
          <a:p>
            <a:endParaRPr lang="en-US" baseline="0" dirty="0"/>
          </a:p>
          <a:p>
            <a:r>
              <a:rPr lang="en-US" baseline="0" dirty="0"/>
              <a:t>Then will talk about the ability to restart an agent on a target replica</a:t>
            </a:r>
          </a:p>
          <a:p>
            <a:endParaRPr lang="en-US" baseline="0" dirty="0"/>
          </a:p>
          <a:p>
            <a:r>
              <a:rPr lang="en-US" baseline="0" dirty="0"/>
              <a:t>Next, we will talk about the significant new functionality that has been added in 11.7.0</a:t>
            </a:r>
          </a:p>
          <a:p>
            <a:endParaRPr lang="en-US" baseline="0" dirty="0"/>
          </a:p>
          <a:p>
            <a:r>
              <a:rPr lang="en-US" baseline="0" dirty="0"/>
              <a:t>And we’ll finish with improvements to the replication </a:t>
            </a:r>
            <a:r>
              <a:rPr lang="en-US" baseline="0" dirty="0" err="1"/>
              <a:t>monitork</a:t>
            </a:r>
            <a:r>
              <a:rPr lang="en-US" baseline="0" dirty="0"/>
              <a:t>, VST, and utilities</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a:t>
            </a:fld>
            <a:endParaRPr lang="en-US" dirty="0"/>
          </a:p>
        </p:txBody>
      </p:sp>
    </p:spTree>
    <p:extLst>
      <p:ext uri="{BB962C8B-B14F-4D97-AF65-F5344CB8AC3E}">
        <p14:creationId xmlns="" xmlns:p14="http://schemas.microsoft.com/office/powerpoint/2010/main" val="3907567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Db Service Manager screen was enhance in 10.B08.</a:t>
            </a:r>
          </a:p>
          <a:p>
            <a:r>
              <a:rPr lang="en-US" dirty="0"/>
              <a:t>Added used high water mark, area filled count, access count, and access collisions.</a:t>
            </a:r>
          </a:p>
          <a:p>
            <a:endParaRPr lang="en-US" dirty="0"/>
          </a:p>
          <a:p>
            <a:r>
              <a:rPr lang="en-US" dirty="0"/>
              <a:t>The used highwater mark can be useful for understanding PICA queue sizing requirements</a:t>
            </a:r>
          </a:p>
          <a:p>
            <a:r>
              <a:rPr lang="en-US" dirty="0"/>
              <a:t>- Is it set higher than necessary?</a:t>
            </a:r>
          </a:p>
          <a:p>
            <a:endParaRPr lang="en-US" dirty="0"/>
          </a:p>
          <a:p>
            <a:r>
              <a:rPr lang="en-US" dirty="0"/>
              <a:t>Area Filled count let’s us know who often the queue filled to capacity.</a:t>
            </a:r>
          </a:p>
          <a:p>
            <a:pPr marL="171450" indent="-171450">
              <a:buFontTx/>
              <a:buChar char="-"/>
            </a:pPr>
            <a:r>
              <a:rPr lang="en-US" dirty="0"/>
              <a:t>Has it happened?</a:t>
            </a:r>
          </a:p>
          <a:p>
            <a:pPr marL="171450" indent="-171450">
              <a:buFontTx/>
              <a:buChar char="-"/>
            </a:pPr>
            <a:r>
              <a:rPr lang="en-US" dirty="0"/>
              <a:t>More than once?</a:t>
            </a:r>
          </a:p>
          <a:p>
            <a:endParaRPr lang="en-US" dirty="0"/>
          </a:p>
          <a:p>
            <a:r>
              <a:rPr lang="en-US" dirty="0"/>
              <a:t>Access collisions gives us insight into the level of contention.</a:t>
            </a:r>
          </a:p>
          <a:p>
            <a:r>
              <a:rPr lang="en-US" dirty="0"/>
              <a:t>- Is the queue a source of contention.</a:t>
            </a:r>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4</a:t>
            </a:fld>
            <a:endParaRPr lang="en-US" dirty="0"/>
          </a:p>
        </p:txBody>
      </p:sp>
    </p:spTree>
    <p:extLst>
      <p:ext uri="{BB962C8B-B14F-4D97-AF65-F5344CB8AC3E}">
        <p14:creationId xmlns="" xmlns:p14="http://schemas.microsoft.com/office/powerpoint/2010/main" val="2723848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B8D0D909-72AC-47C5-9BA7-95161C88BD54}" type="slidenum">
              <a:rPr lang="en-US"/>
              <a:pPr/>
              <a:t>6</a:t>
            </a:fld>
            <a:endParaRPr lang="en-US"/>
          </a:p>
        </p:txBody>
      </p:sp>
      <p:sp>
        <p:nvSpPr>
          <p:cNvPr id="56322" name="Rectangle 2"/>
          <p:cNvSpPr>
            <a:spLocks noGrp="1" noRot="1" noChangeAspect="1" noChangeArrowheads="1" noTextEdit="1"/>
          </p:cNvSpPr>
          <p:nvPr>
            <p:ph type="sldImg"/>
          </p:nvPr>
        </p:nvSpPr>
        <p:spPr>
          <a:xfrm>
            <a:off x="411163" y="700088"/>
            <a:ext cx="6208712" cy="3492500"/>
          </a:xfrm>
          <a:ln/>
        </p:spPr>
      </p:sp>
      <p:sp>
        <p:nvSpPr>
          <p:cNvPr id="56323" name="Rectangle 3"/>
          <p:cNvSpPr>
            <a:spLocks noGrp="1" noChangeArrowheads="1"/>
          </p:cNvSpPr>
          <p:nvPr>
            <p:ph type="body" idx="1"/>
          </p:nvPr>
        </p:nvSpPr>
        <p:spPr>
          <a:noFill/>
          <a:ln>
            <a:prstDash val="solid"/>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a:t>
            </a:r>
            <a:r>
              <a:rPr lang="en-US" i="1" dirty="0" err="1"/>
              <a:t>dsrutil</a:t>
            </a:r>
            <a:r>
              <a:rPr lang="en-US" i="1" dirty="0"/>
              <a:t> –C restart agent’ </a:t>
            </a:r>
            <a:r>
              <a:rPr lang="en-US" dirty="0"/>
              <a:t>is used to allow the Replication Agent to restart without restarting the target database. This would be helpful in a scenario where replication is stopped or agent has been terminated and needs to be restarted without shutting down the target database and disconnecting all the clients and having to restart the database to allow the agent to connect with the server.</a:t>
            </a:r>
          </a:p>
          <a:p>
            <a:endParaRPr lang="en-US" dirty="0">
              <a:latin typeface="Arial" pitchFamily="34" charset="0"/>
            </a:endParaRPr>
          </a:p>
          <a:p>
            <a:r>
              <a:rPr lang="en-US" dirty="0">
                <a:latin typeface="Arial" pitchFamily="34" charset="0"/>
              </a:rPr>
              <a:t>Requirements – </a:t>
            </a:r>
          </a:p>
          <a:p>
            <a:pPr lvl="1"/>
            <a:r>
              <a:rPr lang="en-US" sz="1200" kern="1200" dirty="0">
                <a:solidFill>
                  <a:schemeClr val="tx1"/>
                </a:solidFill>
                <a:effectLst/>
                <a:latin typeface="Arial" charset="0"/>
                <a:ea typeface="+mn-ea"/>
                <a:cs typeface="+mn-cs"/>
              </a:rPr>
              <a:t>Target database needs to be up and running.</a:t>
            </a:r>
            <a:endParaRPr lang="en-US" sz="1400" kern="1200" dirty="0">
              <a:solidFill>
                <a:schemeClr val="tx1"/>
              </a:solidFill>
              <a:effectLst/>
              <a:latin typeface="Arial" charset="0"/>
              <a:ea typeface="+mn-ea"/>
              <a:cs typeface="+mn-cs"/>
            </a:endParaRPr>
          </a:p>
          <a:p>
            <a:pPr lvl="1"/>
            <a:r>
              <a:rPr lang="en-US" sz="1200" kern="1200" dirty="0">
                <a:solidFill>
                  <a:schemeClr val="tx1"/>
                </a:solidFill>
                <a:effectLst/>
                <a:latin typeface="Arial" charset="0"/>
                <a:ea typeface="+mn-ea"/>
                <a:cs typeface="+mn-cs"/>
              </a:rPr>
              <a:t>For multiple agents, this command needs to be run for each target database.</a:t>
            </a:r>
          </a:p>
          <a:p>
            <a:pPr lvl="1"/>
            <a:endParaRPr lang="en-US" sz="1400" kern="1200" dirty="0">
              <a:solidFill>
                <a:srgbClr val="FF0000"/>
              </a:solidFill>
              <a:effectLst/>
              <a:latin typeface="Arial" charset="0"/>
              <a:ea typeface="+mn-ea"/>
              <a:cs typeface="+mn-cs"/>
            </a:endParaRPr>
          </a:p>
          <a:p>
            <a:r>
              <a:rPr lang="en-US" dirty="0">
                <a:solidFill>
                  <a:srgbClr val="FF0000"/>
                </a:solidFill>
                <a:latin typeface="Arial" pitchFamily="34" charset="0"/>
              </a:rPr>
              <a:t>When an agent is brought back up,</a:t>
            </a:r>
            <a:r>
              <a:rPr lang="en-US" baseline="0" dirty="0">
                <a:solidFill>
                  <a:srgbClr val="FF0000"/>
                </a:solidFill>
                <a:latin typeface="Arial" pitchFamily="34" charset="0"/>
              </a:rPr>
              <a:t> the Replication Server would attempt connecting to the agent and if the server does not automatically connect with the agent, </a:t>
            </a:r>
          </a:p>
          <a:p>
            <a:r>
              <a:rPr lang="en-US" baseline="0" dirty="0">
                <a:solidFill>
                  <a:srgbClr val="FF0000"/>
                </a:solidFill>
                <a:latin typeface="Arial" pitchFamily="34" charset="0"/>
              </a:rPr>
              <a:t>we can use the ‘</a:t>
            </a:r>
            <a:r>
              <a:rPr lang="en-US" baseline="0" dirty="0" err="1">
                <a:solidFill>
                  <a:srgbClr val="FF0000"/>
                </a:solidFill>
                <a:latin typeface="Arial" pitchFamily="34" charset="0"/>
              </a:rPr>
              <a:t>dsrutil</a:t>
            </a:r>
            <a:r>
              <a:rPr lang="en-US" baseline="0" dirty="0">
                <a:solidFill>
                  <a:srgbClr val="FF0000"/>
                </a:solidFill>
                <a:latin typeface="Arial" pitchFamily="34" charset="0"/>
              </a:rPr>
              <a:t> –C </a:t>
            </a:r>
            <a:r>
              <a:rPr lang="en-US" baseline="0" dirty="0" err="1">
                <a:solidFill>
                  <a:srgbClr val="FF0000"/>
                </a:solidFill>
                <a:latin typeface="Arial" pitchFamily="34" charset="0"/>
              </a:rPr>
              <a:t>connectagent</a:t>
            </a:r>
            <a:r>
              <a:rPr lang="en-US" baseline="0" dirty="0">
                <a:solidFill>
                  <a:srgbClr val="FF0000"/>
                </a:solidFill>
                <a:latin typeface="Arial" pitchFamily="34" charset="0"/>
              </a:rPr>
              <a:t> &lt;</a:t>
            </a:r>
            <a:r>
              <a:rPr lang="en-US" baseline="0" dirty="0" err="1">
                <a:solidFill>
                  <a:srgbClr val="FF0000"/>
                </a:solidFill>
                <a:latin typeface="Arial" pitchFamily="34" charset="0"/>
              </a:rPr>
              <a:t>agentname</a:t>
            </a:r>
            <a:r>
              <a:rPr lang="en-US" baseline="0" dirty="0">
                <a:solidFill>
                  <a:srgbClr val="FF0000"/>
                </a:solidFill>
                <a:latin typeface="Arial" pitchFamily="34" charset="0"/>
              </a:rPr>
              <a:t>&gt;’ command to initiate connection with the restarted agent.</a:t>
            </a:r>
            <a:endParaRPr lang="en-US" dirty="0">
              <a:solidFill>
                <a:srgbClr val="FF0000"/>
              </a:solidFill>
              <a:latin typeface="Arial" pitchFamily="34" charset="0"/>
            </a:endParaRPr>
          </a:p>
        </p:txBody>
      </p:sp>
      <p:sp>
        <p:nvSpPr>
          <p:cNvPr id="2" name="Footer Placeholder 1"/>
          <p:cNvSpPr>
            <a:spLocks noGrp="1"/>
          </p:cNvSpPr>
          <p:nvPr>
            <p:ph type="ftr" sz="quarter" idx="10"/>
          </p:nvPr>
        </p:nvSpPr>
        <p:spPr/>
        <p:txBody>
          <a:bodyPr/>
          <a:lstStyle/>
          <a:p>
            <a:pPr>
              <a:defRPr/>
            </a:pPr>
            <a:r>
              <a:rPr lang="en-US"/>
              <a:t>Progress</a:t>
            </a:r>
            <a:endParaRPr lang="en-US" dirty="0"/>
          </a:p>
        </p:txBody>
      </p:sp>
    </p:spTree>
    <p:extLst>
      <p:ext uri="{BB962C8B-B14F-4D97-AF65-F5344CB8AC3E}">
        <p14:creationId xmlns="" xmlns:p14="http://schemas.microsoft.com/office/powerpoint/2010/main" val="9138204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B8D0D909-72AC-47C5-9BA7-95161C88BD54}" type="slidenum">
              <a:rPr lang="en-US"/>
              <a:pPr/>
              <a:t>7</a:t>
            </a:fld>
            <a:endParaRPr lang="en-US"/>
          </a:p>
        </p:txBody>
      </p:sp>
      <p:sp>
        <p:nvSpPr>
          <p:cNvPr id="56322" name="Rectangle 2"/>
          <p:cNvSpPr>
            <a:spLocks noGrp="1" noRot="1" noChangeAspect="1" noChangeArrowheads="1" noTextEdit="1"/>
          </p:cNvSpPr>
          <p:nvPr>
            <p:ph type="sldImg"/>
          </p:nvPr>
        </p:nvSpPr>
        <p:spPr>
          <a:xfrm>
            <a:off x="411163" y="700088"/>
            <a:ext cx="6208712" cy="3492500"/>
          </a:xfrm>
          <a:ln/>
        </p:spPr>
      </p:sp>
      <p:sp>
        <p:nvSpPr>
          <p:cNvPr id="56323" name="Rectangle 3"/>
          <p:cNvSpPr>
            <a:spLocks noGrp="1" noChangeArrowheads="1"/>
          </p:cNvSpPr>
          <p:nvPr>
            <p:ph type="body" idx="1"/>
          </p:nvPr>
        </p:nvSpPr>
        <p:spPr>
          <a:noFill/>
          <a:ln>
            <a:prstDash val="solid"/>
          </a:ln>
        </p:spPr>
        <p:txBody>
          <a:bodyPr/>
          <a:lstStyle/>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US" dirty="0">
                <a:latin typeface="Arial" pitchFamily="34" charset="0"/>
              </a:rPr>
              <a:t>Improve disaster recovery environment – </a:t>
            </a:r>
            <a:r>
              <a:rPr lang="en-US" sz="1200" kern="1200" dirty="0">
                <a:solidFill>
                  <a:schemeClr val="tx1"/>
                </a:solidFill>
                <a:effectLst/>
                <a:latin typeface="Arial" charset="0"/>
                <a:ea typeface="+mn-ea"/>
                <a:cs typeface="+mn-cs"/>
              </a:rPr>
              <a:t>If the transition properties of the agent needs to be changed; the agent can be terminated and after making the change in the properties file we can restart the agent. </a:t>
            </a:r>
            <a:endParaRPr lang="en-US" dirty="0">
              <a:latin typeface="Arial" pitchFamily="34" charset="0"/>
            </a:endParaRPr>
          </a:p>
          <a:p>
            <a:pPr marL="228600" indent="-228600">
              <a:buAutoNum type="arabicPeriod"/>
            </a:pPr>
            <a:r>
              <a:rPr lang="en-US" dirty="0">
                <a:latin typeface="Arial" pitchFamily="34" charset="0"/>
              </a:rPr>
              <a:t>Make changes to properties files – Connect timeout, </a:t>
            </a:r>
            <a:r>
              <a:rPr lang="en-US" dirty="0" err="1">
                <a:latin typeface="Arial" pitchFamily="34" charset="0"/>
              </a:rPr>
              <a:t>transiton</a:t>
            </a:r>
            <a:r>
              <a:rPr lang="en-US" dirty="0">
                <a:latin typeface="Arial" pitchFamily="34" charset="0"/>
              </a:rPr>
              <a:t>-timeout,</a:t>
            </a:r>
            <a:r>
              <a:rPr lang="en-US" baseline="0" dirty="0">
                <a:latin typeface="Arial" pitchFamily="34" charset="0"/>
              </a:rPr>
              <a:t> </a:t>
            </a:r>
            <a:r>
              <a:rPr lang="en-US" baseline="0" dirty="0" err="1">
                <a:latin typeface="Arial" pitchFamily="34" charset="0"/>
              </a:rPr>
              <a:t>minport</a:t>
            </a:r>
            <a:r>
              <a:rPr lang="en-US" baseline="0" dirty="0">
                <a:latin typeface="Arial" pitchFamily="34" charset="0"/>
              </a:rPr>
              <a:t>, </a:t>
            </a:r>
            <a:r>
              <a:rPr lang="en-US" baseline="0" dirty="0" err="1">
                <a:latin typeface="Arial" pitchFamily="34" charset="0"/>
              </a:rPr>
              <a:t>maxport</a:t>
            </a:r>
            <a:r>
              <a:rPr lang="en-US" baseline="0" dirty="0">
                <a:latin typeface="Arial" pitchFamily="34" charset="0"/>
              </a:rPr>
              <a:t>.</a:t>
            </a:r>
          </a:p>
          <a:p>
            <a:pPr marL="228600" indent="-228600">
              <a:buAutoNum type="arabicPeriod"/>
            </a:pPr>
            <a:r>
              <a:rPr lang="en-US" dirty="0">
                <a:latin typeface="Arial" pitchFamily="34" charset="0"/>
              </a:rPr>
              <a:t>Agent terminates</a:t>
            </a:r>
            <a:r>
              <a:rPr lang="en-US" baseline="0" dirty="0">
                <a:latin typeface="Arial" pitchFamily="34" charset="0"/>
              </a:rPr>
              <a:t> due to t</a:t>
            </a:r>
            <a:r>
              <a:rPr lang="en-US" dirty="0">
                <a:latin typeface="Arial" pitchFamily="34" charset="0"/>
              </a:rPr>
              <a:t>imeout while applying AI Files (When we are preparing for a manual transition) </a:t>
            </a:r>
            <a:br>
              <a:rPr lang="en-US" dirty="0">
                <a:latin typeface="Arial" pitchFamily="34" charset="0"/>
              </a:rPr>
            </a:br>
            <a:r>
              <a:rPr lang="en-US" dirty="0">
                <a:latin typeface="Arial" pitchFamily="34" charset="0"/>
              </a:rPr>
              <a:t>	</a:t>
            </a:r>
            <a:r>
              <a:rPr lang="en-US" sz="1200" kern="1200" dirty="0">
                <a:solidFill>
                  <a:schemeClr val="tx1"/>
                </a:solidFill>
                <a:effectLst/>
                <a:latin typeface="Arial" charset="0"/>
                <a:ea typeface="+mn-ea"/>
                <a:cs typeface="+mn-cs"/>
              </a:rPr>
              <a:t>Trigger transition on agent</a:t>
            </a:r>
          </a:p>
          <a:p>
            <a:pPr lvl="0"/>
            <a:r>
              <a:rPr lang="en-US" sz="1200" kern="1200" dirty="0">
                <a:solidFill>
                  <a:schemeClr val="tx1"/>
                </a:solidFill>
                <a:effectLst/>
                <a:latin typeface="Arial" charset="0"/>
                <a:ea typeface="+mn-ea"/>
                <a:cs typeface="+mn-cs"/>
              </a:rPr>
              <a:t>	Apply AI extent</a:t>
            </a:r>
          </a:p>
          <a:p>
            <a:pPr lvl="0"/>
            <a:r>
              <a:rPr lang="en-US" sz="1200" kern="1200" dirty="0">
                <a:solidFill>
                  <a:schemeClr val="tx1"/>
                </a:solidFill>
                <a:effectLst/>
                <a:latin typeface="Arial" charset="0"/>
                <a:ea typeface="+mn-ea"/>
                <a:cs typeface="+mn-cs"/>
              </a:rPr>
              <a:t>	Wait till AI extents are copied from source machine (or back up is restored)</a:t>
            </a:r>
          </a:p>
          <a:p>
            <a:pPr lvl="0"/>
            <a:r>
              <a:rPr lang="en-US" sz="1200" kern="1200" dirty="0">
                <a:solidFill>
                  <a:schemeClr val="tx1"/>
                </a:solidFill>
                <a:effectLst/>
                <a:latin typeface="Arial" charset="0"/>
                <a:ea typeface="+mn-ea"/>
                <a:cs typeface="+mn-cs"/>
              </a:rPr>
              <a:t>	Agent times out and hence exits</a:t>
            </a:r>
          </a:p>
          <a:p>
            <a:pPr lvl="0"/>
            <a:r>
              <a:rPr lang="en-US" sz="1200" kern="1200" dirty="0">
                <a:solidFill>
                  <a:schemeClr val="tx1"/>
                </a:solidFill>
                <a:effectLst/>
                <a:latin typeface="Arial" charset="0"/>
                <a:ea typeface="+mn-ea"/>
                <a:cs typeface="+mn-cs"/>
              </a:rPr>
              <a:t>	Restart agent</a:t>
            </a:r>
          </a:p>
          <a:p>
            <a:pPr lvl="0"/>
            <a:r>
              <a:rPr lang="en-US" sz="1200" kern="1200" dirty="0">
                <a:solidFill>
                  <a:schemeClr val="tx1"/>
                </a:solidFill>
                <a:effectLst/>
                <a:latin typeface="Arial" charset="0"/>
                <a:ea typeface="+mn-ea"/>
                <a:cs typeface="+mn-cs"/>
              </a:rPr>
              <a:t>	Continue to apply AI extents</a:t>
            </a:r>
          </a:p>
          <a:p>
            <a:pPr marL="228600" indent="-228600">
              <a:buAutoNum type="arabicPeriod"/>
            </a:pPr>
            <a:endParaRPr lang="en-US" dirty="0">
              <a:latin typeface="Arial" pitchFamily="34" charset="0"/>
            </a:endParaRPr>
          </a:p>
        </p:txBody>
      </p:sp>
      <p:sp>
        <p:nvSpPr>
          <p:cNvPr id="2" name="Footer Placeholder 1"/>
          <p:cNvSpPr>
            <a:spLocks noGrp="1"/>
          </p:cNvSpPr>
          <p:nvPr>
            <p:ph type="ftr" sz="quarter" idx="10"/>
          </p:nvPr>
        </p:nvSpPr>
        <p:spPr/>
        <p:txBody>
          <a:bodyPr/>
          <a:lstStyle/>
          <a:p>
            <a:pPr>
              <a:defRPr/>
            </a:pPr>
            <a:r>
              <a:rPr lang="en-US"/>
              <a:t>Progress</a:t>
            </a:r>
            <a:endParaRPr lang="en-US" dirty="0"/>
          </a:p>
        </p:txBody>
      </p:sp>
    </p:spTree>
    <p:extLst>
      <p:ext uri="{BB962C8B-B14F-4D97-AF65-F5344CB8AC3E}">
        <p14:creationId xmlns="" xmlns:p14="http://schemas.microsoft.com/office/powerpoint/2010/main" val="1178436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we support Synchronous</a:t>
            </a:r>
            <a:r>
              <a:rPr lang="en-US" baseline="0" dirty="0"/>
              <a:t> commit for 2 target databases, we still recommend the usage of Asynchronous mode because of the increased performance as compared to 2 target Synchronous commit.</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9</a:t>
            </a:fld>
            <a:endParaRPr lang="en-US" dirty="0"/>
          </a:p>
        </p:txBody>
      </p:sp>
    </p:spTree>
    <p:extLst>
      <p:ext uri="{BB962C8B-B14F-4D97-AF65-F5344CB8AC3E}">
        <p14:creationId xmlns="" xmlns:p14="http://schemas.microsoft.com/office/powerpoint/2010/main" val="3668836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a:t>
            </a:r>
            <a:r>
              <a:rPr lang="en-US" baseline="0" dirty="0"/>
              <a:t> are several characteristics of Replication Sets:</a:t>
            </a:r>
          </a:p>
          <a:p>
            <a:endParaRPr lang="en-US" baseline="0" dirty="0"/>
          </a:p>
          <a:p>
            <a:r>
              <a:rPr lang="en-US" baseline="0" dirty="0"/>
              <a:t>AI enabled and running all replicas including the targets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A property to enable Replication Set functionality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The ability for agents to communicate with each other</a:t>
            </a:r>
          </a:p>
          <a:p>
            <a:endParaRPr lang="en-US" baseline="0" dirty="0"/>
          </a:p>
          <a:p>
            <a:r>
              <a:rPr lang="en-US" baseline="0" dirty="0"/>
              <a:t>A property to identify the priority for target replicas to transition</a:t>
            </a:r>
          </a:p>
          <a:p>
            <a:endParaRPr lang="en-US" baseline="0" dirty="0"/>
          </a:p>
          <a:p>
            <a:endParaRPr lang="en-US" baseline="0" dirty="0"/>
          </a:p>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11</a:t>
            </a:fld>
            <a:endParaRPr lang="en-US" dirty="0"/>
          </a:p>
        </p:txBody>
      </p:sp>
    </p:spTree>
    <p:extLst>
      <p:ext uri="{BB962C8B-B14F-4D97-AF65-F5344CB8AC3E}">
        <p14:creationId xmlns="" xmlns:p14="http://schemas.microsoft.com/office/powerpoint/2010/main" val="47746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Inter-agent</a:t>
            </a:r>
            <a:r>
              <a:rPr lang="en-US" baseline="0" dirty="0"/>
              <a:t> communication</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12</a:t>
            </a:fld>
            <a:endParaRPr lang="en-US" dirty="0"/>
          </a:p>
        </p:txBody>
      </p:sp>
    </p:spTree>
    <p:extLst>
      <p:ext uri="{BB962C8B-B14F-4D97-AF65-F5344CB8AC3E}">
        <p14:creationId xmlns="" xmlns:p14="http://schemas.microsoft.com/office/powerpoint/2010/main" val="1936342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588963"/>
            <a:ext cx="6208713" cy="3492500"/>
          </a:xfrm>
        </p:spPr>
      </p:sp>
      <p:sp>
        <p:nvSpPr>
          <p:cNvPr id="3" name="Notes Placeholder 2"/>
          <p:cNvSpPr>
            <a:spLocks noGrp="1"/>
          </p:cNvSpPr>
          <p:nvPr>
            <p:ph type="body" idx="1"/>
          </p:nvPr>
        </p:nvSpPr>
        <p:spPr/>
        <p:txBody>
          <a:bodyPr/>
          <a:lstStyle/>
          <a:p>
            <a:r>
              <a:rPr lang="en-US" dirty="0"/>
              <a:t>Inter-agent</a:t>
            </a:r>
            <a:r>
              <a:rPr lang="en-US" baseline="0" dirty="0"/>
              <a:t> communication provides the important ability for agents to transition together</a:t>
            </a:r>
          </a:p>
          <a:p>
            <a:endParaRPr lang="en-US" baseline="0" dirty="0"/>
          </a:p>
          <a:p>
            <a:r>
              <a:rPr lang="en-US" baseline="0" dirty="0"/>
              <a:t>The data communicated between targets includes how current each target is and is used</a:t>
            </a:r>
          </a:p>
          <a:p>
            <a:r>
              <a:rPr lang="en-US" baseline="0" dirty="0"/>
              <a:t>as part of managing AI extents.</a:t>
            </a:r>
          </a:p>
          <a:p>
            <a:endParaRPr lang="en-US" baseline="0" dirty="0"/>
          </a:p>
          <a:p>
            <a:r>
              <a:rPr lang="en-US" baseline="0" dirty="0"/>
              <a:t>The agents also share and compare data to determine which target is the healthiest (most up to date)</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13</a:t>
            </a:fld>
            <a:endParaRPr lang="en-US" dirty="0"/>
          </a:p>
        </p:txBody>
      </p:sp>
    </p:spTree>
    <p:extLst>
      <p:ext uri="{BB962C8B-B14F-4D97-AF65-F5344CB8AC3E}">
        <p14:creationId xmlns="" xmlns:p14="http://schemas.microsoft.com/office/powerpoint/2010/main" val="80139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588963"/>
            <a:ext cx="6208713" cy="3492500"/>
          </a:xfrm>
        </p:spPr>
      </p:sp>
      <p:sp>
        <p:nvSpPr>
          <p:cNvPr id="3" name="Notes Placeholder 2"/>
          <p:cNvSpPr>
            <a:spLocks noGrp="1"/>
          </p:cNvSpPr>
          <p:nvPr>
            <p:ph type="body" idx="1"/>
          </p:nvPr>
        </p:nvSpPr>
        <p:spPr/>
        <p:txBody>
          <a:bodyPr/>
          <a:lstStyle/>
          <a:p>
            <a:endParaRPr lang="en-US" dirty="0"/>
          </a:p>
          <a:p>
            <a:r>
              <a:rPr lang="en-US" dirty="0"/>
              <a:t>replication-set=1 must</a:t>
            </a:r>
            <a:r>
              <a:rPr lang="en-US" baseline="0" dirty="0"/>
              <a:t> be set in properties file for each DB.  It is the property the enables Replication Sets !</a:t>
            </a:r>
            <a:br>
              <a:rPr lang="en-US" baseline="0" dirty="0"/>
            </a:br>
            <a:r>
              <a:rPr lang="en-US" baseline="0" dirty="0"/>
              <a:t>And in turn enable inter-agent communication.</a:t>
            </a:r>
          </a:p>
          <a:p>
            <a:endParaRPr lang="en-US" baseline="0" dirty="0"/>
          </a:p>
          <a:p>
            <a:r>
              <a:rPr lang="en-US" baseline="0" dirty="0"/>
              <a:t>At Replication Server startup, the server will connect to both agents and then tell the agents to connect to each other. The inter-agent communication is established before the server synchronizes with the agents.</a:t>
            </a:r>
          </a:p>
          <a:p>
            <a:endParaRPr lang="en-US" baseline="0" dirty="0"/>
          </a:p>
          <a:p>
            <a:r>
              <a:rPr lang="en-US" baseline="0" dirty="0"/>
              <a:t>Each agent should have the other agent specified in its properties file and for 11.7.0, the remote agent should be listed in the control-agents property for the target.</a:t>
            </a:r>
            <a:endParaRPr lang="en-US" dirty="0"/>
          </a:p>
          <a:p>
            <a:endParaRPr lang="en-US" dirty="0"/>
          </a:p>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14</a:t>
            </a:fld>
            <a:endParaRPr lang="en-US" dirty="0"/>
          </a:p>
        </p:txBody>
      </p:sp>
    </p:spTree>
    <p:extLst>
      <p:ext uri="{BB962C8B-B14F-4D97-AF65-F5344CB8AC3E}">
        <p14:creationId xmlns="" xmlns:p14="http://schemas.microsoft.com/office/powerpoint/2010/main" val="447581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server goes offline, the agents will either shutdown or go into pre-transition depending on the agent-shutdown-action</a:t>
            </a:r>
            <a:r>
              <a:rPr lang="en-US" baseline="0" dirty="0"/>
              <a:t> specified in their properties files. If the agents remain running, they will remain connected during pre-transition. </a:t>
            </a:r>
          </a:p>
          <a:p>
            <a:endParaRPr lang="en-US" baseline="0" dirty="0"/>
          </a:p>
          <a:p>
            <a:r>
              <a:rPr lang="en-US" baseline="0" dirty="0"/>
              <a:t>If an agent goes offline due to a clean shutdown, the agent can be restarted and the </a:t>
            </a:r>
            <a:r>
              <a:rPr lang="en-US" baseline="0" dirty="0" err="1"/>
              <a:t>dsrutil</a:t>
            </a:r>
            <a:r>
              <a:rPr lang="en-US" baseline="0" dirty="0"/>
              <a:t> –C </a:t>
            </a:r>
            <a:r>
              <a:rPr lang="en-US" baseline="0" dirty="0" err="1"/>
              <a:t>connectagent</a:t>
            </a:r>
            <a:r>
              <a:rPr lang="en-US" baseline="0" dirty="0"/>
              <a:t> command can be used on the server. The server will perform recovery for the agent and re-initiate the network during recovery.</a:t>
            </a:r>
          </a:p>
          <a:p>
            <a:r>
              <a:rPr lang="en-US" baseline="0" dirty="0"/>
              <a:t>Note that </a:t>
            </a:r>
            <a:r>
              <a:rPr lang="en-US" baseline="0" dirty="0" err="1"/>
              <a:t>connectagent</a:t>
            </a:r>
            <a:r>
              <a:rPr lang="en-US" baseline="0" dirty="0"/>
              <a:t> command is not allowed if the server lost contact and failed recovery for that agent. In that case, terminating and restarting the server is the better approach.</a:t>
            </a:r>
          </a:p>
          <a:p>
            <a:endParaRPr lang="en-US" baseline="0" dirty="0"/>
          </a:p>
          <a:p>
            <a:r>
              <a:rPr lang="en-US" baseline="0" dirty="0"/>
              <a:t>If the agents were never contacted by the server, they will try to connect to each other using the information in their control-agent sections. For 11.7.0, this must be specified.</a:t>
            </a:r>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15</a:t>
            </a:fld>
            <a:endParaRPr lang="en-US" dirty="0"/>
          </a:p>
        </p:txBody>
      </p:sp>
    </p:spTree>
    <p:extLst>
      <p:ext uri="{BB962C8B-B14F-4D97-AF65-F5344CB8AC3E}">
        <p14:creationId xmlns="" xmlns:p14="http://schemas.microsoft.com/office/powerpoint/2010/main" val="4049903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to follow.</a:t>
            </a:r>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16</a:t>
            </a:fld>
            <a:endParaRPr lang="en-US" dirty="0"/>
          </a:p>
        </p:txBody>
      </p:sp>
    </p:spTree>
    <p:extLst>
      <p:ext uri="{BB962C8B-B14F-4D97-AF65-F5344CB8AC3E}">
        <p14:creationId xmlns="" xmlns:p14="http://schemas.microsoft.com/office/powerpoint/2010/main" val="1886330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think you have a problem with AI extents remaining</a:t>
            </a:r>
            <a:r>
              <a:rPr lang="en-US" baseline="0" dirty="0"/>
              <a:t> locked on a target, there are a few ways to debug the problem. First, make sure you know which source AI Sequence and source TXN Sequence the local agent is on. The local agent is the agent with the extents remaining locked for long time.</a:t>
            </a:r>
          </a:p>
          <a:p>
            <a:endParaRPr lang="en-US" baseline="0" dirty="0"/>
          </a:p>
          <a:p>
            <a:pPr marL="228600" indent="-228600">
              <a:buAutoNum type="arabicParenR"/>
            </a:pPr>
            <a:r>
              <a:rPr lang="en-US" baseline="0" dirty="0"/>
              <a:t>Check that the agents are connected to each other. This can be checked through the monitor or VST on the local target through the inter-agent status screen and also through the new VST. If they are not connected, the extents will remain locked.</a:t>
            </a:r>
          </a:p>
          <a:p>
            <a:pPr marL="228600" indent="-228600">
              <a:buAutoNum type="arabicParenR"/>
            </a:pPr>
            <a:r>
              <a:rPr lang="en-US" baseline="0" dirty="0"/>
              <a:t>On the local agent, check where it thinks the remote agent is. This can be checked through the inter-agent status screen in monitor and also through the new VST.</a:t>
            </a:r>
          </a:p>
          <a:p>
            <a:pPr marL="228600" lvl="0" indent="-228600">
              <a:buAutoNum type="arabicParenR"/>
            </a:pPr>
            <a:r>
              <a:rPr lang="en-US" baseline="0" dirty="0"/>
              <a:t>Check if the agent is falling behind the source.</a:t>
            </a:r>
          </a:p>
          <a:p>
            <a:pPr marL="228600" lvl="0" indent="-228600">
              <a:buAutoNum type="arabicParenR"/>
            </a:pPr>
            <a:endParaRPr lang="en-US" baseline="0" dirty="0"/>
          </a:p>
          <a:p>
            <a:pPr marL="0" lvl="0" indent="0">
              <a:buNone/>
            </a:pPr>
            <a:r>
              <a:rPr lang="en-US" baseline="0" dirty="0"/>
              <a:t>AI Extents remaining locked on a target is necessary for recovery transition to work. Recovery transition cannot work if the agents cannot synchronize. However the extents will be unlocked on the local target when the agent decides it no longer needs them. </a:t>
            </a:r>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17</a:t>
            </a:fld>
            <a:endParaRPr lang="en-US" dirty="0"/>
          </a:p>
        </p:txBody>
      </p:sp>
    </p:spTree>
    <p:extLst>
      <p:ext uri="{BB962C8B-B14F-4D97-AF65-F5344CB8AC3E}">
        <p14:creationId xmlns="" xmlns:p14="http://schemas.microsoft.com/office/powerpoint/2010/main" val="8883722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snapshot of the new screen in the monitor.</a:t>
            </a:r>
            <a:r>
              <a:rPr lang="en-US" baseline="0" dirty="0"/>
              <a:t> This screen is information regarding the local agent followed by the remote agent. The section for the remote agent contains some identifying information about the remote agent, as well as information regarding the connection.</a:t>
            </a:r>
          </a:p>
          <a:p>
            <a:endParaRPr lang="en-US" baseline="0" dirty="0"/>
          </a:p>
          <a:p>
            <a:r>
              <a:rPr lang="en-US" baseline="0" dirty="0"/>
              <a:t>The highlighted area at the bottom of the screen is information regarding where the local agent, agent2, believes the remote agent, agent1, is in its processing of AI blocks from the source. This information can be useful for determining why AI extents are locked on this target.</a:t>
            </a:r>
          </a:p>
          <a:p>
            <a:endParaRPr lang="en-US" baseline="0"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18</a:t>
            </a:fld>
            <a:endParaRPr lang="en-US" dirty="0"/>
          </a:p>
        </p:txBody>
      </p:sp>
    </p:spTree>
    <p:extLst>
      <p:ext uri="{BB962C8B-B14F-4D97-AF65-F5344CB8AC3E}">
        <p14:creationId xmlns="" xmlns:p14="http://schemas.microsoft.com/office/powerpoint/2010/main" val="1693548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Transition Failover command causes two replica databases to “switch roles”</a:t>
            </a:r>
          </a:p>
          <a:p>
            <a:r>
              <a:rPr lang="en-US" dirty="0"/>
              <a:t>Useful for maintenance operations</a:t>
            </a:r>
          </a:p>
          <a:p>
            <a:r>
              <a:rPr lang="en-US" dirty="0"/>
              <a:t>Both database replicas must be online</a:t>
            </a:r>
          </a:p>
          <a:p>
            <a:r>
              <a:rPr lang="en-US" dirty="0"/>
              <a:t>When completed:</a:t>
            </a:r>
          </a:p>
          <a:p>
            <a:pPr lvl="1"/>
            <a:r>
              <a:rPr lang="en-US" dirty="0"/>
              <a:t>The original target becomes the new replication source</a:t>
            </a:r>
          </a:p>
          <a:p>
            <a:pPr lvl="1"/>
            <a:r>
              <a:rPr lang="en-US" dirty="0"/>
              <a:t>The original source becomes a replication target</a:t>
            </a:r>
          </a:p>
          <a:p>
            <a:pPr lvl="1"/>
            <a:r>
              <a:rPr lang="en-US" dirty="0"/>
              <a:t>Source and Target(s) restart</a:t>
            </a:r>
          </a:p>
          <a:p>
            <a:pPr lvl="1"/>
            <a:r>
              <a:rPr lang="en-US" dirty="0"/>
              <a:t>Normal replication processing resumes, the replication set is maintained</a:t>
            </a:r>
          </a:p>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20</a:t>
            </a:fld>
            <a:endParaRPr lang="en-US" dirty="0"/>
          </a:p>
        </p:txBody>
      </p:sp>
    </p:spTree>
    <p:extLst>
      <p:ext uri="{BB962C8B-B14F-4D97-AF65-F5344CB8AC3E}">
        <p14:creationId xmlns="" xmlns:p14="http://schemas.microsoft.com/office/powerpoint/2010/main" val="13098007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588963"/>
            <a:ext cx="6208713" cy="3492500"/>
          </a:xfrm>
        </p:spPr>
      </p:sp>
      <p:sp>
        <p:nvSpPr>
          <p:cNvPr id="3" name="Notes Placeholder 2"/>
          <p:cNvSpPr>
            <a:spLocks noGrp="1"/>
          </p:cNvSpPr>
          <p:nvPr>
            <p:ph type="body" idx="1"/>
          </p:nvPr>
        </p:nvSpPr>
        <p:spPr/>
        <p:txBody>
          <a:bodyPr/>
          <a:lstStyle/>
          <a:p>
            <a:endParaRPr lang="en-US" dirty="0"/>
          </a:p>
          <a:p>
            <a:r>
              <a:rPr lang="en-US" dirty="0"/>
              <a:t>Note: This is the opposite of the </a:t>
            </a:r>
            <a:r>
              <a:rPr lang="en-US" dirty="0">
                <a:latin typeface="Courier New" panose="02070309020205020404" pitchFamily="49" charset="0"/>
                <a:cs typeface="Courier New" panose="02070309020205020404" pitchFamily="49" charset="0"/>
              </a:rPr>
              <a:t>transition</a:t>
            </a:r>
            <a:r>
              <a:rPr lang="en-US" dirty="0"/>
              <a:t> command!</a:t>
            </a:r>
          </a:p>
          <a:p>
            <a:endParaRPr lang="en-US" dirty="0"/>
          </a:p>
          <a:p>
            <a:r>
              <a:rPr lang="en-US" dirty="0"/>
              <a:t>So how is the target database specified?</a:t>
            </a:r>
          </a:p>
          <a:p>
            <a:r>
              <a:rPr lang="en-US" dirty="0"/>
              <a:t>The  </a:t>
            </a:r>
            <a:r>
              <a:rPr lang="en-US" dirty="0">
                <a:latin typeface="Courier New" panose="02070309020205020404" pitchFamily="49" charset="0"/>
                <a:cs typeface="Courier New" panose="02070309020205020404" pitchFamily="49" charset="0"/>
              </a:rPr>
              <a:t>transition-to-agents</a:t>
            </a:r>
            <a:r>
              <a:rPr lang="en-US" dirty="0"/>
              <a:t> property</a:t>
            </a:r>
          </a:p>
          <a:p>
            <a:r>
              <a:rPr lang="en-US" dirty="0"/>
              <a:t>The </a:t>
            </a:r>
            <a:r>
              <a:rPr lang="en-US" dirty="0">
                <a:latin typeface="Courier New" panose="02070309020205020404" pitchFamily="49" charset="0"/>
                <a:cs typeface="Courier New" panose="02070309020205020404" pitchFamily="49" charset="0"/>
              </a:rPr>
              <a:t>transition-to-agents</a:t>
            </a:r>
            <a:r>
              <a:rPr lang="en-US" dirty="0"/>
              <a:t> property contains a list of agent names</a:t>
            </a:r>
          </a:p>
          <a:p>
            <a:r>
              <a:rPr lang="en-US" dirty="0"/>
              <a:t>The command will transition to the first agent specified in the list.</a:t>
            </a:r>
          </a:p>
          <a:p>
            <a:r>
              <a:rPr lang="en-US" dirty="0"/>
              <a:t>If the first agent cannot be contacted, it will transition to the second agent in the list </a:t>
            </a:r>
          </a:p>
          <a:p>
            <a:endParaRPr lang="en-US" dirty="0"/>
          </a:p>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21</a:t>
            </a:fld>
            <a:endParaRPr lang="en-US" dirty="0"/>
          </a:p>
        </p:txBody>
      </p:sp>
    </p:spTree>
    <p:extLst>
      <p:ext uri="{BB962C8B-B14F-4D97-AF65-F5344CB8AC3E}">
        <p14:creationId xmlns="" xmlns:p14="http://schemas.microsoft.com/office/powerpoint/2010/main" val="16919465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inter-agent communication is paused</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22</a:t>
            </a:fld>
            <a:endParaRPr lang="en-US" dirty="0"/>
          </a:p>
        </p:txBody>
      </p:sp>
    </p:spTree>
    <p:extLst>
      <p:ext uri="{BB962C8B-B14F-4D97-AF65-F5344CB8AC3E}">
        <p14:creationId xmlns="" xmlns:p14="http://schemas.microsoft.com/office/powerpoint/2010/main" val="29637005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For hardware and software upgrades</a:t>
            </a:r>
          </a:p>
          <a:p>
            <a:pPr marL="228600" indent="-228600">
              <a:buAutoNum type="arabicPeriod"/>
            </a:pPr>
            <a:r>
              <a:rPr lang="en-US" dirty="0"/>
              <a:t>New server replaces existing server</a:t>
            </a:r>
          </a:p>
          <a:p>
            <a:pPr marL="228600" indent="-228600">
              <a:buAutoNum type="arabicPeriod"/>
            </a:pPr>
            <a:r>
              <a:rPr lang="en-US" dirty="0"/>
              <a:t>Changes to disaster recovery plan required machine moves</a:t>
            </a:r>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23</a:t>
            </a:fld>
            <a:endParaRPr lang="en-US" dirty="0"/>
          </a:p>
        </p:txBody>
      </p:sp>
    </p:spTree>
    <p:extLst>
      <p:ext uri="{BB962C8B-B14F-4D97-AF65-F5344CB8AC3E}">
        <p14:creationId xmlns="" xmlns:p14="http://schemas.microsoft.com/office/powerpoint/2010/main" val="40849120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Define control</a:t>
            </a:r>
            <a:r>
              <a:rPr lang="en-US" baseline="0" dirty="0"/>
              <a:t> agents i</a:t>
            </a:r>
            <a:r>
              <a:rPr lang="en-US" dirty="0"/>
              <a:t>n case the database runs as a replication source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Transition-to-agents defines the priority order</a:t>
            </a:r>
            <a:r>
              <a:rPr lang="en-US" baseline="0" dirty="0"/>
              <a:t> of the targets that will fail over.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This examples identifies replica for agent1 has priority to transition to a source replica</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If the agent1  is not available, agent2 has priority to transition to a source replica</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And agent section is recommended for source replicas that may transition to a target</a:t>
            </a:r>
            <a:endParaRPr lang="en-US" dirty="0"/>
          </a:p>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25</a:t>
            </a:fld>
            <a:endParaRPr lang="en-US" dirty="0"/>
          </a:p>
        </p:txBody>
      </p:sp>
    </p:spTree>
    <p:extLst>
      <p:ext uri="{BB962C8B-B14F-4D97-AF65-F5344CB8AC3E}">
        <p14:creationId xmlns="" xmlns:p14="http://schemas.microsoft.com/office/powerpoint/2010/main" val="41602513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26</a:t>
            </a:fld>
            <a:endParaRPr lang="en-US" dirty="0"/>
          </a:p>
        </p:txBody>
      </p:sp>
    </p:spTree>
    <p:extLst>
      <p:ext uri="{BB962C8B-B14F-4D97-AF65-F5344CB8AC3E}">
        <p14:creationId xmlns="" xmlns:p14="http://schemas.microsoft.com/office/powerpoint/2010/main" val="30061678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Recovery</a:t>
            </a:r>
            <a:r>
              <a:rPr lang="en-US" baseline="0" dirty="0"/>
              <a:t> transition is used to handle unexpected events such like failures from the source database.</a:t>
            </a:r>
          </a:p>
          <a:p>
            <a:r>
              <a:rPr lang="en-US" baseline="0" dirty="0"/>
              <a:t>In case of replication set, when recovery transition happens, one target will become the new source, and the other target will become the target of the new source.</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29</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US" sz="1600" i="0" dirty="0"/>
              <a:t>In</a:t>
            </a:r>
            <a:r>
              <a:rPr lang="en-US" sz="1600" i="0" baseline="0" dirty="0"/>
              <a:t> manual mode, transition will not occur until it’s manually initiated by running a transition command. </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1600" i="0" baseline="0" dirty="0"/>
              <a:t>This </a:t>
            </a:r>
            <a:r>
              <a:rPr lang="en-US" sz="1600" i="0" dirty="0"/>
              <a:t>mode allows</a:t>
            </a:r>
            <a:r>
              <a:rPr lang="en-US" sz="1600" i="0" baseline="0" dirty="0"/>
              <a:t> DBAs more controls over the transition process, for example, to apply AI extents before transition.</a:t>
            </a:r>
            <a:endParaRPr lang="en-US" sz="1600" i="0" dirty="0"/>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1600" i="0" dirty="0"/>
              <a:t>Targets can be restarted after failures, then begin transition: </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1600" i="0" dirty="0"/>
              <a:t>For example, the Source site is completely lost, but targets</a:t>
            </a:r>
            <a:r>
              <a:rPr lang="en-US" sz="1600" i="0" baseline="0" dirty="0"/>
              <a:t> only had power outages and databases are still intact. In this case, targets can be restarted and transitioned. </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1600" i="0" baseline="0" dirty="0"/>
              <a:t>Auto transition happens automatically after certain transition-timeout value has expired.</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1600" i="0" baseline="0" dirty="0"/>
              <a:t>Auto transition should be used for HA. When a source failure is detected, transition will start automatically after certain time (transition-timeout).</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1600" i="0" baseline="0" dirty="0"/>
              <a:t>Auto Transition may have data loss (more likely than manual transition) since it may not have the chance to apply AI extents.</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1600" i="0" baseline="0" dirty="0"/>
              <a:t>Manual Transition  may also have data loss, depending on how much AI data available at the time the crash happens. </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1600" i="0" baseline="0" dirty="0"/>
              <a:t>Zero data loss is possible, with serious performance impact. Must have –Mf 0 and synchronous mode for at least one target.</a:t>
            </a:r>
          </a:p>
          <a:p>
            <a:endParaRPr lang="en-US" sz="1600"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30</a:t>
            </a:fld>
            <a:endParaRPr lang="en-US" dirty="0"/>
          </a:p>
        </p:txBody>
      </p:sp>
    </p:spTree>
    <p:extLst>
      <p:ext uri="{BB962C8B-B14F-4D97-AF65-F5344CB8AC3E}">
        <p14:creationId xmlns="" xmlns:p14="http://schemas.microsoft.com/office/powerpoint/2010/main" val="15233628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Two issues</a:t>
            </a:r>
            <a:r>
              <a:rPr lang="en-US" baseline="0" dirty="0"/>
              <a:t> related to replication set:</a:t>
            </a:r>
          </a:p>
          <a:p>
            <a:pPr marL="228600" indent="-228600">
              <a:buAutoNum type="arabicPeriod"/>
            </a:pPr>
            <a:r>
              <a:rPr lang="en-US" baseline="0" dirty="0"/>
              <a:t>Which agent will transition to be the new source?</a:t>
            </a:r>
          </a:p>
          <a:p>
            <a:pPr marL="228600" indent="-228600">
              <a:buAutoNum type="arabicPeriod"/>
            </a:pPr>
            <a:r>
              <a:rPr lang="en-US" baseline="0" dirty="0"/>
              <a:t>How to handle inter-agent latency?</a:t>
            </a:r>
          </a:p>
          <a:p>
            <a:pPr marL="228600" indent="-228600">
              <a:buNone/>
            </a:pPr>
            <a:endParaRPr lang="en-US" dirty="0"/>
          </a:p>
          <a:p>
            <a:r>
              <a:rPr lang="en-US" dirty="0"/>
              <a:t>Agent2 will start transition</a:t>
            </a:r>
            <a:r>
              <a:rPr lang="en-US" baseline="0" dirty="0"/>
              <a:t> after some time if it hasn’t received any transition information from Agent1. </a:t>
            </a:r>
          </a:p>
          <a:p>
            <a:r>
              <a:rPr lang="en-US" baseline="0" dirty="0"/>
              <a:t>Agent1 has higher priority over Agent2 --- Agent1 is the priority agent, and Target1 is the priority target.</a:t>
            </a:r>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31</a:t>
            </a:fld>
            <a:endParaRPr lang="en-US" dirty="0"/>
          </a:p>
        </p:txBody>
      </p:sp>
    </p:spTree>
    <p:extLst>
      <p:ext uri="{BB962C8B-B14F-4D97-AF65-F5344CB8AC3E}">
        <p14:creationId xmlns="" xmlns:p14="http://schemas.microsoft.com/office/powerpoint/2010/main" val="24676588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Another problem related to two targets</a:t>
            </a:r>
            <a:r>
              <a:rPr lang="en-US" baseline="0" dirty="0"/>
              <a:t> configuration:</a:t>
            </a:r>
          </a:p>
          <a:p>
            <a:r>
              <a:rPr lang="en-US" baseline="0" dirty="0"/>
              <a:t>The two targets are very likely to be out of sync when the source crashes. How does the recovery transition handle the difference between the targets?</a:t>
            </a:r>
          </a:p>
          <a:p>
            <a:endParaRPr lang="en-US" dirty="0"/>
          </a:p>
          <a:p>
            <a:r>
              <a:rPr lang="en-US" dirty="0"/>
              <a:t>Two</a:t>
            </a:r>
            <a:r>
              <a:rPr lang="en-US" baseline="0" dirty="0"/>
              <a:t> major tasks for the coordinator:</a:t>
            </a:r>
          </a:p>
          <a:p>
            <a:pPr marL="228600" indent="-228600">
              <a:buAutoNum type="arabicPeriod"/>
            </a:pPr>
            <a:r>
              <a:rPr lang="en-US" baseline="0" dirty="0"/>
              <a:t>Health check</a:t>
            </a:r>
          </a:p>
          <a:p>
            <a:pPr marL="228600" indent="-228600">
              <a:buAutoNum type="arabicPeriod"/>
            </a:pPr>
            <a:r>
              <a:rPr lang="en-US" baseline="0" dirty="0"/>
              <a:t>Sync with less healthy target</a:t>
            </a:r>
            <a:endParaRPr lang="en-US" dirty="0"/>
          </a:p>
          <a:p>
            <a:r>
              <a:rPr lang="en-US" dirty="0"/>
              <a:t>Health</a:t>
            </a:r>
            <a:r>
              <a:rPr lang="en-US" baseline="0" dirty="0"/>
              <a:t> check happens before transition is about to begin.</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1800" i="0" dirty="0"/>
              <a:t>Must be 100% accurate to avoid any replication failures that might happen late</a:t>
            </a:r>
            <a:endParaRPr lang="en-US" dirty="0"/>
          </a:p>
          <a:p>
            <a:r>
              <a:rPr lang="en-US" dirty="0"/>
              <a:t>Any details on</a:t>
            </a:r>
            <a:r>
              <a:rPr lang="en-US" baseline="0" dirty="0"/>
              <a:t> how the health check works?</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32</a:t>
            </a:fld>
            <a:endParaRPr lang="en-US" dirty="0"/>
          </a:p>
        </p:txBody>
      </p:sp>
    </p:spTree>
    <p:extLst>
      <p:ext uri="{BB962C8B-B14F-4D97-AF65-F5344CB8AC3E}">
        <p14:creationId xmlns="" xmlns:p14="http://schemas.microsoft.com/office/powerpoint/2010/main" val="42155105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After coordination,</a:t>
            </a:r>
            <a:r>
              <a:rPr lang="en-US" baseline="0" dirty="0"/>
              <a:t> any committed transactions will be synchronized on both databases; any uncommitted transactions will be rolled back on both databases.</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33</a:t>
            </a:fld>
            <a:endParaRPr lang="en-US" dirty="0"/>
          </a:p>
        </p:txBody>
      </p:sp>
    </p:spTree>
    <p:extLst>
      <p:ext uri="{BB962C8B-B14F-4D97-AF65-F5344CB8AC3E}">
        <p14:creationId xmlns="" xmlns:p14="http://schemas.microsoft.com/office/powerpoint/2010/main" val="18621308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Will give some tech details about the coordinator,</a:t>
            </a:r>
            <a:r>
              <a:rPr lang="en-US" baseline="0" dirty="0"/>
              <a:t> especially how it synchronize with the less healthy target.</a:t>
            </a:r>
          </a:p>
          <a:p>
            <a:r>
              <a:rPr lang="en-US" baseline="0" dirty="0"/>
              <a:t>After next slide, we’ll expect to answer these three questions.</a:t>
            </a:r>
          </a:p>
          <a:p>
            <a:r>
              <a:rPr lang="en-US" baseline="0" dirty="0"/>
              <a:t>Explain the role of AI extents during normal replication and coordination phase.</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34</a:t>
            </a:fld>
            <a:endParaRPr lang="en-US" dirty="0"/>
          </a:p>
        </p:txBody>
      </p:sp>
    </p:spTree>
    <p:extLst>
      <p:ext uri="{BB962C8B-B14F-4D97-AF65-F5344CB8AC3E}">
        <p14:creationId xmlns="" xmlns:p14="http://schemas.microsoft.com/office/powerpoint/2010/main" val="25699379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a:t>Three questions:</a:t>
            </a:r>
          </a:p>
          <a:p>
            <a:pPr marL="228600" indent="-228600">
              <a:buAutoNum type="arabicPeriod"/>
            </a:pPr>
            <a:r>
              <a:rPr lang="en-US" dirty="0"/>
              <a:t>Which target</a:t>
            </a:r>
            <a:r>
              <a:rPr lang="en-US" baseline="0" dirty="0"/>
              <a:t> will be the coordinator if the source is lost?  --- Target 1</a:t>
            </a:r>
          </a:p>
          <a:p>
            <a:pPr marL="228600" indent="-228600">
              <a:buAutoNum type="arabicPeriod"/>
            </a:pPr>
            <a:r>
              <a:rPr lang="en-US" baseline="0" dirty="0"/>
              <a:t>Which AI extents will the coordinator use to bring the other target up to date? --Target1.a2, a3</a:t>
            </a:r>
          </a:p>
          <a:p>
            <a:pPr marL="228600" marR="0" indent="-228600" algn="l" defTabSz="914400" rtl="0" eaLnBrk="0" fontAlgn="base" latinLnBrk="0" hangingPunct="0">
              <a:lnSpc>
                <a:spcPct val="100000"/>
              </a:lnSpc>
              <a:spcBef>
                <a:spcPct val="30000"/>
              </a:spcBef>
              <a:spcAft>
                <a:spcPct val="0"/>
              </a:spcAft>
              <a:buClrTx/>
              <a:buSzTx/>
              <a:buFontTx/>
              <a:buAutoNum type="arabicPeriod"/>
              <a:tabLst/>
              <a:defRPr/>
            </a:pPr>
            <a:r>
              <a:rPr lang="en-US" sz="1200" dirty="0"/>
              <a:t>Which AI extents on Target 1 can be unlocked and recycled?   --- a1</a:t>
            </a:r>
            <a:endParaRPr lang="en-US" sz="1200" i="0" dirty="0"/>
          </a:p>
          <a:p>
            <a:pPr marL="228600" indent="-228600">
              <a:buAutoNum type="arabicPeriod"/>
            </a:pPr>
            <a:endParaRPr lang="en-US" dirty="0"/>
          </a:p>
          <a:p>
            <a:r>
              <a:rPr lang="en-US" dirty="0"/>
              <a:t>IA Communication during normal replication process exchanges</a:t>
            </a:r>
            <a:r>
              <a:rPr lang="en-US" baseline="0" dirty="0"/>
              <a:t> </a:t>
            </a:r>
            <a:r>
              <a:rPr lang="en-US" baseline="0" dirty="0" err="1"/>
              <a:t>TxnSeq</a:t>
            </a:r>
            <a:r>
              <a:rPr lang="en-US" baseline="0" dirty="0"/>
              <a:t>: last transaction sequence started/applied in a database.</a:t>
            </a:r>
          </a:p>
          <a:p>
            <a:r>
              <a:rPr lang="en-US" baseline="0" dirty="0" err="1"/>
              <a:t>TxnSeq</a:t>
            </a:r>
            <a:r>
              <a:rPr lang="en-US" baseline="0" dirty="0"/>
              <a:t> exchange happens during sync points (Source or targets AI switch)</a:t>
            </a:r>
          </a:p>
          <a:p>
            <a:r>
              <a:rPr lang="en-US" baseline="0" dirty="0"/>
              <a:t>AI </a:t>
            </a:r>
            <a:r>
              <a:rPr lang="en-US" baseline="0" dirty="0" err="1"/>
              <a:t>Seq</a:t>
            </a:r>
            <a:r>
              <a:rPr lang="en-US" baseline="0" dirty="0"/>
              <a:t>: the sequence number of AI extents. Will get a new AI </a:t>
            </a:r>
            <a:r>
              <a:rPr lang="en-US" baseline="0" dirty="0" err="1"/>
              <a:t>seq</a:t>
            </a:r>
            <a:r>
              <a:rPr lang="en-US" baseline="0" dirty="0"/>
              <a:t> whenever an AI switch occurs.</a:t>
            </a:r>
          </a:p>
          <a:p>
            <a:r>
              <a:rPr lang="en-US" baseline="0" dirty="0"/>
              <a:t>Internally we maintain a map of </a:t>
            </a:r>
            <a:r>
              <a:rPr lang="en-US" baseline="0" dirty="0" err="1"/>
              <a:t>TxnSeq</a:t>
            </a:r>
            <a:r>
              <a:rPr lang="en-US" baseline="0" dirty="0"/>
              <a:t>/AI </a:t>
            </a:r>
            <a:r>
              <a:rPr lang="en-US" baseline="0" dirty="0" err="1"/>
              <a:t>Seq</a:t>
            </a:r>
            <a:r>
              <a:rPr lang="en-US" baseline="0" dirty="0"/>
              <a:t> on both source and targets. We can find one </a:t>
            </a:r>
            <a:r>
              <a:rPr lang="en-US" baseline="0" dirty="0" err="1"/>
              <a:t>seq</a:t>
            </a:r>
            <a:r>
              <a:rPr lang="en-US" baseline="0" dirty="0"/>
              <a:t> from the other one. For example, 100/1 on Source means </a:t>
            </a:r>
            <a:r>
              <a:rPr lang="en-US" baseline="0" dirty="0" err="1"/>
              <a:t>txn</a:t>
            </a:r>
            <a:r>
              <a:rPr lang="en-US" baseline="0" dirty="0"/>
              <a:t> </a:t>
            </a:r>
            <a:r>
              <a:rPr lang="en-US" baseline="0" dirty="0" err="1"/>
              <a:t>seq</a:t>
            </a:r>
            <a:r>
              <a:rPr lang="en-US" baseline="0" dirty="0"/>
              <a:t> of 100 was started and located in AI </a:t>
            </a:r>
            <a:r>
              <a:rPr lang="en-US" baseline="0" dirty="0" err="1"/>
              <a:t>seq</a:t>
            </a:r>
            <a:r>
              <a:rPr lang="en-US" baseline="0" dirty="0"/>
              <a:t> of 1 on the source. Same map on both targets.</a:t>
            </a:r>
          </a:p>
          <a:p>
            <a:r>
              <a:rPr lang="en-US" baseline="0" dirty="0"/>
              <a:t>The table below shows the information that has been collected during normal replication process. For example, the third row:</a:t>
            </a:r>
          </a:p>
          <a:p>
            <a:r>
              <a:rPr lang="en-US" baseline="0" dirty="0" err="1"/>
              <a:t>Txn</a:t>
            </a:r>
            <a:r>
              <a:rPr lang="en-US" baseline="0" dirty="0"/>
              <a:t> 300 has been started on source, and it’s located in source AI </a:t>
            </a:r>
            <a:r>
              <a:rPr lang="en-US" baseline="0" dirty="0" err="1"/>
              <a:t>seq</a:t>
            </a:r>
            <a:r>
              <a:rPr lang="en-US" baseline="0" dirty="0"/>
              <a:t> 3.</a:t>
            </a:r>
          </a:p>
          <a:p>
            <a:r>
              <a:rPr lang="en-US" baseline="0" dirty="0"/>
              <a:t>At the same time, Target 1 has applied </a:t>
            </a:r>
            <a:r>
              <a:rPr lang="en-US" baseline="0" dirty="0" err="1"/>
              <a:t>txn</a:t>
            </a:r>
            <a:r>
              <a:rPr lang="en-US" baseline="0" dirty="0"/>
              <a:t> </a:t>
            </a:r>
            <a:r>
              <a:rPr lang="en-US" baseline="0" dirty="0" err="1"/>
              <a:t>seq</a:t>
            </a:r>
            <a:r>
              <a:rPr lang="en-US" baseline="0" dirty="0"/>
              <a:t> 300; and Target 2 has applied </a:t>
            </a:r>
            <a:r>
              <a:rPr lang="en-US" baseline="0" dirty="0" err="1"/>
              <a:t>txn</a:t>
            </a:r>
            <a:r>
              <a:rPr lang="en-US" baseline="0" dirty="0"/>
              <a:t> </a:t>
            </a:r>
            <a:r>
              <a:rPr lang="en-US" baseline="0" dirty="0" err="1"/>
              <a:t>seq</a:t>
            </a:r>
            <a:r>
              <a:rPr lang="en-US" baseline="0" dirty="0"/>
              <a:t> 200.</a:t>
            </a:r>
          </a:p>
          <a:p>
            <a:r>
              <a:rPr lang="en-US" baseline="0" dirty="0"/>
              <a:t>So Target 1 is ahead of Target2, and thus the coordinator.</a:t>
            </a:r>
          </a:p>
          <a:p>
            <a:r>
              <a:rPr lang="en-US" baseline="0" dirty="0"/>
              <a:t>Target 1 can refer to its own map (upper–right </a:t>
            </a:r>
            <a:r>
              <a:rPr lang="en-US" baseline="0" dirty="0" err="1"/>
              <a:t>conner</a:t>
            </a:r>
            <a:r>
              <a:rPr lang="en-US" baseline="0" dirty="0"/>
              <a:t>) to locate which AI </a:t>
            </a:r>
            <a:r>
              <a:rPr lang="en-US" baseline="0" dirty="0" err="1"/>
              <a:t>seq</a:t>
            </a:r>
            <a:r>
              <a:rPr lang="en-US" baseline="0" dirty="0"/>
              <a:t> has </a:t>
            </a:r>
            <a:r>
              <a:rPr lang="en-US" baseline="0" dirty="0" err="1"/>
              <a:t>txn</a:t>
            </a:r>
            <a:r>
              <a:rPr lang="en-US" baseline="0" dirty="0"/>
              <a:t> </a:t>
            </a:r>
            <a:r>
              <a:rPr lang="en-US" baseline="0" dirty="0" err="1"/>
              <a:t>seq</a:t>
            </a:r>
            <a:r>
              <a:rPr lang="en-US" baseline="0" dirty="0"/>
              <a:t> 200, which is where the Target 2 was at the time of source crash. It maps to AI </a:t>
            </a:r>
            <a:r>
              <a:rPr lang="en-US" baseline="0" dirty="0" err="1"/>
              <a:t>seq</a:t>
            </a:r>
            <a:r>
              <a:rPr lang="en-US" baseline="0" dirty="0"/>
              <a:t> 2. Which means it should start from AI </a:t>
            </a:r>
            <a:r>
              <a:rPr lang="en-US" baseline="0" dirty="0" err="1"/>
              <a:t>seq</a:t>
            </a:r>
            <a:r>
              <a:rPr lang="en-US" baseline="0" dirty="0"/>
              <a:t> 2 to synchronize with Target2. After AI </a:t>
            </a:r>
            <a:r>
              <a:rPr lang="en-US" baseline="0" dirty="0" err="1"/>
              <a:t>seq</a:t>
            </a:r>
            <a:r>
              <a:rPr lang="en-US" baseline="0" dirty="0"/>
              <a:t> 2 is completed, it will then move on to AI </a:t>
            </a:r>
            <a:r>
              <a:rPr lang="en-US" baseline="0" dirty="0" err="1"/>
              <a:t>seq</a:t>
            </a:r>
            <a:r>
              <a:rPr lang="en-US" baseline="0" dirty="0"/>
              <a:t> 3 till Target 2 is fully in sync with Target1.</a:t>
            </a:r>
          </a:p>
          <a:p>
            <a:r>
              <a:rPr lang="en-US" baseline="0" dirty="0"/>
              <a:t>AI </a:t>
            </a:r>
            <a:r>
              <a:rPr lang="en-US" baseline="0" dirty="0" err="1"/>
              <a:t>seq</a:t>
            </a:r>
            <a:r>
              <a:rPr lang="en-US" baseline="0" dirty="0"/>
              <a:t> 1 on Target1 is not in use – not required to stay in locked state because in case of recovery transition at this time, only AI </a:t>
            </a:r>
            <a:r>
              <a:rPr lang="en-US" baseline="0" dirty="0" err="1"/>
              <a:t>seq</a:t>
            </a:r>
            <a:r>
              <a:rPr lang="en-US" baseline="0" dirty="0"/>
              <a:t> 2 and 3 will be used.</a:t>
            </a:r>
          </a:p>
          <a:p>
            <a:r>
              <a:rPr lang="en-US" dirty="0"/>
              <a:t>Explain</a:t>
            </a:r>
            <a:r>
              <a:rPr lang="en-US" baseline="0" dirty="0"/>
              <a:t> AI can be locked due to the latency between the targets. Same behavior as in the AI extents on the source due to the latency between the source and targets.</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35</a:t>
            </a:fld>
            <a:endParaRPr lang="en-US" dirty="0"/>
          </a:p>
        </p:txBody>
      </p:sp>
    </p:spTree>
    <p:extLst>
      <p:ext uri="{BB962C8B-B14F-4D97-AF65-F5344CB8AC3E}">
        <p14:creationId xmlns="" xmlns:p14="http://schemas.microsoft.com/office/powerpoint/2010/main" val="4637107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To restore the original</a:t>
            </a:r>
            <a:r>
              <a:rPr lang="en-US" baseline="0" dirty="0"/>
              <a:t> one source, two targets configuration, a rebase will be required. </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36</a:t>
            </a:fld>
            <a:endParaRPr lang="en-US" dirty="0"/>
          </a:p>
        </p:txBody>
      </p:sp>
    </p:spTree>
    <p:extLst>
      <p:ext uri="{BB962C8B-B14F-4D97-AF65-F5344CB8AC3E}">
        <p14:creationId xmlns="" xmlns:p14="http://schemas.microsoft.com/office/powerpoint/2010/main" val="18323272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342900" indent="-342900" algn="l">
              <a:spcBef>
                <a:spcPts val="900"/>
              </a:spcBef>
              <a:buClr>
                <a:schemeClr val="accent1"/>
              </a:buClr>
              <a:buSzTx/>
              <a:buFont typeface="Wingdings" pitchFamily="2" charset="2"/>
              <a:buChar char="§"/>
              <a:defRPr/>
            </a:pPr>
            <a:r>
              <a:rPr lang="en-US" sz="1800" i="0" dirty="0"/>
              <a:t>Configure “control-agents” property</a:t>
            </a:r>
          </a:p>
          <a:p>
            <a:pPr marL="800100" lvl="1" indent="-342900" algn="l">
              <a:spcBef>
                <a:spcPts val="900"/>
              </a:spcBef>
              <a:buClr>
                <a:schemeClr val="accent1"/>
              </a:buClr>
              <a:buSzTx/>
              <a:buFont typeface="Wingdings" pitchFamily="2" charset="2"/>
              <a:buChar char="§"/>
              <a:defRPr/>
            </a:pPr>
            <a:r>
              <a:rPr lang="en-US" sz="1600" i="0" dirty="0"/>
              <a:t>control-agents=agent2 for priority target (agent1)</a:t>
            </a:r>
            <a:endParaRPr lang="en-US" sz="2000" i="0" dirty="0"/>
          </a:p>
          <a:p>
            <a:pPr marL="342900" indent="-342900" algn="l">
              <a:spcBef>
                <a:spcPts val="900"/>
              </a:spcBef>
              <a:buClr>
                <a:schemeClr val="accent1"/>
              </a:buClr>
              <a:buSzTx/>
              <a:buFont typeface="Wingdings" pitchFamily="2" charset="2"/>
              <a:buChar char="§"/>
              <a:defRPr/>
            </a:pPr>
            <a:r>
              <a:rPr lang="en-US" sz="1800" i="0" dirty="0"/>
              <a:t>Configure “database-role” property</a:t>
            </a:r>
          </a:p>
          <a:p>
            <a:pPr marL="800100" lvl="1" indent="-342900" algn="l">
              <a:spcBef>
                <a:spcPts val="900"/>
              </a:spcBef>
              <a:buClr>
                <a:schemeClr val="accent1"/>
              </a:buClr>
              <a:buSzTx/>
              <a:buFont typeface="Wingdings" pitchFamily="2" charset="2"/>
              <a:buChar char="§"/>
              <a:defRPr/>
            </a:pPr>
            <a:r>
              <a:rPr lang="en-US" sz="1600" i="0" dirty="0"/>
              <a:t>database-role=reverse on priority target</a:t>
            </a:r>
          </a:p>
          <a:p>
            <a:pPr marL="800100" lvl="1" indent="-342900" algn="l">
              <a:spcBef>
                <a:spcPts val="900"/>
              </a:spcBef>
              <a:buClr>
                <a:schemeClr val="accent1"/>
              </a:buClr>
              <a:buSzTx/>
              <a:buFont typeface="Wingdings" pitchFamily="2" charset="2"/>
              <a:buChar char="§"/>
              <a:defRPr/>
            </a:pPr>
            <a:r>
              <a:rPr lang="en-US" sz="1600" i="0" dirty="0"/>
              <a:t>database-role=reverse on secondary target to keep replication enabled</a:t>
            </a:r>
          </a:p>
          <a:p>
            <a:pPr marL="800100" lvl="1" indent="-342900" algn="l">
              <a:spcBef>
                <a:spcPts val="900"/>
              </a:spcBef>
              <a:buClr>
                <a:schemeClr val="accent1"/>
              </a:buClr>
              <a:buSzTx/>
              <a:buFont typeface="Wingdings" pitchFamily="2" charset="2"/>
              <a:buChar char="§"/>
              <a:defRPr/>
            </a:pPr>
            <a:r>
              <a:rPr lang="en-US" sz="1600" i="0" dirty="0"/>
              <a:t>database-role=normal on secondary target to have replication disabled</a:t>
            </a:r>
          </a:p>
          <a:p>
            <a:pPr marL="1257300" lvl="2" indent="-342900" algn="l">
              <a:spcBef>
                <a:spcPts val="600"/>
              </a:spcBef>
              <a:buClr>
                <a:schemeClr val="accent1"/>
              </a:buClr>
              <a:buSzTx/>
              <a:defRPr/>
            </a:pPr>
            <a:endParaRPr lang="en-US" sz="1800" i="0" dirty="0"/>
          </a:p>
          <a:p>
            <a:pPr marL="342900" indent="-342900" algn="l">
              <a:spcBef>
                <a:spcPts val="900"/>
              </a:spcBef>
              <a:buClr>
                <a:schemeClr val="accent1"/>
              </a:buClr>
              <a:buSzTx/>
              <a:buFont typeface="Wingdings" pitchFamily="2" charset="2"/>
              <a:buChar char="§"/>
              <a:defRPr/>
            </a:pPr>
            <a:r>
              <a:rPr lang="en-US" sz="2000" i="0" dirty="0"/>
              <a:t> </a:t>
            </a:r>
            <a:r>
              <a:rPr lang="en-US" sz="1800" i="0" dirty="0"/>
              <a:t>Manage AI with AI </a:t>
            </a:r>
            <a:r>
              <a:rPr lang="en-US" sz="1800" i="0" dirty="0" err="1"/>
              <a:t>Archiver</a:t>
            </a:r>
            <a:endParaRPr lang="en-US" sz="1800" i="0" dirty="0"/>
          </a:p>
          <a:p>
            <a:pPr marL="800100" lvl="1" indent="-342900" algn="l">
              <a:spcBef>
                <a:spcPts val="900"/>
              </a:spcBef>
              <a:buClr>
                <a:schemeClr val="accent1"/>
              </a:buClr>
              <a:buSzTx/>
              <a:buFont typeface="Wingdings" pitchFamily="2" charset="2"/>
              <a:buChar char="§"/>
              <a:defRPr/>
            </a:pPr>
            <a:r>
              <a:rPr lang="en-US" sz="1600" i="0" dirty="0"/>
              <a:t>On all databases (Source and Targets)</a:t>
            </a:r>
          </a:p>
          <a:p>
            <a:pPr marL="800100" lvl="1" indent="-342900" algn="l">
              <a:spcBef>
                <a:spcPts val="900"/>
              </a:spcBef>
              <a:buClr>
                <a:schemeClr val="accent1"/>
              </a:buClr>
              <a:buSzTx/>
              <a:buFont typeface="Wingdings" pitchFamily="2" charset="2"/>
              <a:buChar char="§"/>
              <a:defRPr/>
            </a:pPr>
            <a:r>
              <a:rPr lang="en-US" sz="1600" i="0" dirty="0"/>
              <a:t>Additional protection on AI data</a:t>
            </a:r>
          </a:p>
          <a:p>
            <a:pPr marL="800100" lvl="1" indent="-342900" algn="l">
              <a:spcBef>
                <a:spcPts val="900"/>
              </a:spcBef>
              <a:buClr>
                <a:schemeClr val="accent1"/>
              </a:buClr>
              <a:buSzTx/>
              <a:buFont typeface="Wingdings" pitchFamily="2" charset="2"/>
              <a:buChar char="§"/>
              <a:defRPr/>
            </a:pPr>
            <a:r>
              <a:rPr lang="en-US" sz="1600" i="0" dirty="0"/>
              <a:t>Unlock and recycle AI extents</a:t>
            </a:r>
          </a:p>
          <a:p>
            <a:pPr marL="800100" lvl="1" indent="-342900" algn="l">
              <a:spcBef>
                <a:spcPts val="600"/>
              </a:spcBef>
              <a:buClr>
                <a:schemeClr val="accent1"/>
              </a:buClr>
              <a:buSzTx/>
              <a:buFont typeface="Wingdings" pitchFamily="2" charset="2"/>
              <a:buChar char="§"/>
              <a:defRPr/>
            </a:pPr>
            <a:endParaRPr lang="en-US" sz="1600" i="0" dirty="0"/>
          </a:p>
          <a:p>
            <a:pPr marL="342900" indent="-342900" algn="l">
              <a:spcBef>
                <a:spcPts val="900"/>
              </a:spcBef>
              <a:buClr>
                <a:schemeClr val="accent1"/>
              </a:buClr>
              <a:buSzTx/>
              <a:buFont typeface="Wingdings" pitchFamily="2" charset="2"/>
              <a:buChar char="§"/>
              <a:defRPr/>
            </a:pPr>
            <a:r>
              <a:rPr lang="en-US" sz="1800" i="0" dirty="0"/>
              <a:t>Recovery Backup</a:t>
            </a:r>
          </a:p>
          <a:p>
            <a:r>
              <a:rPr lang="en-US" dirty="0"/>
              <a:t>	pros: additional</a:t>
            </a:r>
            <a:r>
              <a:rPr lang="en-US" baseline="0" dirty="0"/>
              <a:t> protection from a failure from transition.</a:t>
            </a:r>
            <a:endParaRPr lang="en-US" dirty="0"/>
          </a:p>
          <a:p>
            <a:r>
              <a:rPr lang="en-US" dirty="0"/>
              <a:t>	cons: slow down the</a:t>
            </a:r>
            <a:r>
              <a:rPr lang="en-US" baseline="0" dirty="0"/>
              <a:t> transition process, especially for large </a:t>
            </a:r>
            <a:r>
              <a:rPr lang="en-US" baseline="0" dirty="0" err="1"/>
              <a:t>dbs</a:t>
            </a:r>
            <a:r>
              <a:rPr lang="en-US" baseline="0" dirty="0"/>
              <a:t>. </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37</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B8D0D909-72AC-47C5-9BA7-95161C88BD54}" type="slidenum">
              <a:rPr lang="en-US"/>
              <a:pPr/>
              <a:t>39</a:t>
            </a:fld>
            <a:endParaRPr lang="en-US"/>
          </a:p>
        </p:txBody>
      </p:sp>
      <p:sp>
        <p:nvSpPr>
          <p:cNvPr id="56322" name="Rectangle 2"/>
          <p:cNvSpPr>
            <a:spLocks noGrp="1" noRot="1" noChangeAspect="1" noChangeArrowheads="1" noTextEdit="1"/>
          </p:cNvSpPr>
          <p:nvPr>
            <p:ph type="sldImg"/>
          </p:nvPr>
        </p:nvSpPr>
        <p:spPr>
          <a:xfrm>
            <a:off x="411163" y="700088"/>
            <a:ext cx="6208712" cy="3492500"/>
          </a:xfrm>
          <a:ln/>
        </p:spPr>
      </p:sp>
      <p:sp>
        <p:nvSpPr>
          <p:cNvPr id="56323" name="Rectangle 3"/>
          <p:cNvSpPr>
            <a:spLocks noGrp="1" noChangeArrowheads="1"/>
          </p:cNvSpPr>
          <p:nvPr>
            <p:ph type="body" idx="1"/>
          </p:nvPr>
        </p:nvSpPr>
        <p:spPr>
          <a:noFill/>
          <a:ln>
            <a:prstDash val="solid"/>
          </a:ln>
        </p:spPr>
        <p:txBody>
          <a:bodyPr/>
          <a:lstStyle/>
          <a:p>
            <a:r>
              <a:rPr lang="en-US" dirty="0">
                <a:latin typeface="Arial" pitchFamily="34" charset="0"/>
              </a:rPr>
              <a:t>Expanded VSTs now include all information</a:t>
            </a:r>
            <a:r>
              <a:rPr lang="en-US" baseline="0" dirty="0">
                <a:latin typeface="Arial" pitchFamily="34" charset="0"/>
              </a:rPr>
              <a:t> found in the replication monitor not previously found in the replication VSTs.</a:t>
            </a:r>
          </a:p>
          <a:p>
            <a:endParaRPr lang="en-US" baseline="0" dirty="0">
              <a:latin typeface="Arial" pitchFamily="34" charset="0"/>
            </a:endParaRPr>
          </a:p>
          <a:p>
            <a:r>
              <a:rPr lang="en-US" baseline="0" dirty="0">
                <a:latin typeface="Arial" pitchFamily="34" charset="0"/>
              </a:rPr>
              <a:t>Two new VSTs for the information found in the Database Service Manager / Database Service Manager Objects screen in Promon.</a:t>
            </a:r>
          </a:p>
          <a:p>
            <a:endParaRPr lang="en-US" baseline="0" dirty="0">
              <a:latin typeface="Arial" pitchFamily="34" charset="0"/>
            </a:endParaRPr>
          </a:p>
          <a:p>
            <a:r>
              <a:rPr lang="en-US" dirty="0">
                <a:latin typeface="Arial" pitchFamily="34" charset="0"/>
              </a:rPr>
              <a:t>Two new VSTs</a:t>
            </a:r>
            <a:r>
              <a:rPr lang="en-US" baseline="0" dirty="0">
                <a:latin typeface="Arial" pitchFamily="34" charset="0"/>
              </a:rPr>
              <a:t> for the dynamic (volatile) information found in the replication agent and replication remote agent screens in the replication monitor.</a:t>
            </a:r>
          </a:p>
          <a:p>
            <a:endParaRPr lang="en-US" baseline="0" dirty="0">
              <a:latin typeface="Arial" pitchFamily="34" charset="0"/>
            </a:endParaRPr>
          </a:p>
          <a:p>
            <a:r>
              <a:rPr lang="en-US" baseline="0" dirty="0">
                <a:latin typeface="Arial" pitchFamily="34" charset="0"/>
              </a:rPr>
              <a:t>All static (unchanging) information in the replication monitor was added to the proper currently existing VSTs.</a:t>
            </a:r>
          </a:p>
          <a:p>
            <a:endParaRPr lang="en-US" baseline="0" dirty="0">
              <a:latin typeface="Arial" pitchFamily="34" charset="0"/>
            </a:endParaRPr>
          </a:p>
          <a:p>
            <a:r>
              <a:rPr lang="en-US" baseline="0" dirty="0">
                <a:latin typeface="Arial" pitchFamily="34" charset="0"/>
              </a:rPr>
              <a:t>All dynamic (volatile) information in the replication monitor was added to the new replication VSTs.</a:t>
            </a:r>
          </a:p>
        </p:txBody>
      </p:sp>
      <p:sp>
        <p:nvSpPr>
          <p:cNvPr id="2" name="Footer Placeholder 1"/>
          <p:cNvSpPr>
            <a:spLocks noGrp="1"/>
          </p:cNvSpPr>
          <p:nvPr>
            <p:ph type="ftr" sz="quarter" idx="10"/>
          </p:nvPr>
        </p:nvSpPr>
        <p:spPr/>
        <p:txBody>
          <a:bodyPr/>
          <a:lstStyle/>
          <a:p>
            <a:pPr>
              <a:defRPr/>
            </a:pPr>
            <a:r>
              <a:rPr lang="en-US"/>
              <a:t>Progress</a:t>
            </a:r>
            <a:endParaRPr lang="en-US" dirty="0"/>
          </a:p>
        </p:txBody>
      </p:sp>
    </p:spTree>
    <p:extLst>
      <p:ext uri="{BB962C8B-B14F-4D97-AF65-F5344CB8AC3E}">
        <p14:creationId xmlns="" xmlns:p14="http://schemas.microsoft.com/office/powerpoint/2010/main" val="24495925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B8D0D909-72AC-47C5-9BA7-95161C88BD54}" type="slidenum">
              <a:rPr lang="en-US"/>
              <a:pPr/>
              <a:t>40</a:t>
            </a:fld>
            <a:endParaRPr lang="en-US"/>
          </a:p>
        </p:txBody>
      </p:sp>
      <p:sp>
        <p:nvSpPr>
          <p:cNvPr id="56322" name="Rectangle 2"/>
          <p:cNvSpPr>
            <a:spLocks noGrp="1" noRot="1" noChangeAspect="1" noChangeArrowheads="1" noTextEdit="1"/>
          </p:cNvSpPr>
          <p:nvPr>
            <p:ph type="sldImg"/>
          </p:nvPr>
        </p:nvSpPr>
        <p:spPr>
          <a:xfrm>
            <a:off x="411163" y="700088"/>
            <a:ext cx="6208712" cy="3492500"/>
          </a:xfrm>
          <a:ln/>
        </p:spPr>
      </p:sp>
      <p:sp>
        <p:nvSpPr>
          <p:cNvPr id="56323" name="Rectangle 3"/>
          <p:cNvSpPr>
            <a:spLocks noGrp="1" noChangeArrowheads="1"/>
          </p:cNvSpPr>
          <p:nvPr>
            <p:ph type="body" idx="1"/>
          </p:nvPr>
        </p:nvSpPr>
        <p:spPr>
          <a:noFill/>
          <a:ln>
            <a:prstDash val="solid"/>
          </a:ln>
        </p:spPr>
        <p:txBody>
          <a:bodyPr/>
          <a:lstStyle/>
          <a:p>
            <a:r>
              <a:rPr lang="en-US" dirty="0">
                <a:latin typeface="Arial" pitchFamily="34" charset="0"/>
              </a:rPr>
              <a:t>_</a:t>
            </a:r>
            <a:r>
              <a:rPr lang="en-US" dirty="0" err="1">
                <a:latin typeface="Arial" pitchFamily="34" charset="0"/>
              </a:rPr>
              <a:t>Repl</a:t>
            </a:r>
            <a:r>
              <a:rPr lang="en-US" dirty="0">
                <a:latin typeface="Arial" pitchFamily="34" charset="0"/>
              </a:rPr>
              <a:t>-Server : Expanded</a:t>
            </a:r>
            <a:r>
              <a:rPr lang="en-US" baseline="0" dirty="0">
                <a:latin typeface="Arial" pitchFamily="34" charset="0"/>
              </a:rPr>
              <a:t> to include all information from the replication monitor server screen not previously found in the VST.  </a:t>
            </a:r>
          </a:p>
          <a:p>
            <a:endParaRPr lang="en-US" baseline="0" dirty="0">
              <a:latin typeface="Arial" pitchFamily="34" charset="0"/>
            </a:endParaRPr>
          </a:p>
          <a:p>
            <a:r>
              <a:rPr lang="en-US" baseline="0" dirty="0">
                <a:latin typeface="Arial" pitchFamily="34" charset="0"/>
              </a:rPr>
              <a:t>_</a:t>
            </a:r>
            <a:r>
              <a:rPr lang="en-US" baseline="0" dirty="0" err="1">
                <a:latin typeface="Arial" pitchFamily="34" charset="0"/>
              </a:rPr>
              <a:t>Repl</a:t>
            </a:r>
            <a:r>
              <a:rPr lang="en-US" baseline="0" dirty="0">
                <a:latin typeface="Arial" pitchFamily="34" charset="0"/>
              </a:rPr>
              <a:t>-Agent: Expanded to include all information from the replication monitor agent screen not previously found in the VST.</a:t>
            </a:r>
          </a:p>
          <a:p>
            <a:endParaRPr lang="en-US" baseline="0" dirty="0">
              <a:latin typeface="Arial" pitchFamily="34" charset="0"/>
            </a:endParaRPr>
          </a:p>
          <a:p>
            <a:r>
              <a:rPr lang="en-US" baseline="0" dirty="0">
                <a:latin typeface="Arial" pitchFamily="34" charset="0"/>
              </a:rPr>
              <a:t>_</a:t>
            </a:r>
            <a:r>
              <a:rPr lang="en-US" baseline="0" dirty="0" err="1">
                <a:latin typeface="Arial" pitchFamily="34" charset="0"/>
              </a:rPr>
              <a:t>Repl-AgentControl</a:t>
            </a:r>
            <a:r>
              <a:rPr lang="en-US" baseline="0" dirty="0">
                <a:latin typeface="Arial" pitchFamily="34" charset="0"/>
              </a:rPr>
              <a:t>: Expanded to include all information from the replication monitor remote agent screen not previously found in the VST.</a:t>
            </a:r>
            <a:endParaRPr lang="en-US" dirty="0">
              <a:latin typeface="Arial" pitchFamily="34" charset="0"/>
            </a:endParaRPr>
          </a:p>
          <a:p>
            <a:endParaRPr lang="en-US" dirty="0">
              <a:latin typeface="Arial" pitchFamily="34" charset="0"/>
            </a:endParaRPr>
          </a:p>
        </p:txBody>
      </p:sp>
      <p:sp>
        <p:nvSpPr>
          <p:cNvPr id="2" name="Footer Placeholder 1"/>
          <p:cNvSpPr>
            <a:spLocks noGrp="1"/>
          </p:cNvSpPr>
          <p:nvPr>
            <p:ph type="ftr" sz="quarter" idx="10"/>
          </p:nvPr>
        </p:nvSpPr>
        <p:spPr/>
        <p:txBody>
          <a:bodyPr/>
          <a:lstStyle/>
          <a:p>
            <a:pPr>
              <a:defRPr/>
            </a:pPr>
            <a:r>
              <a:rPr lang="en-US"/>
              <a:t>Progress</a:t>
            </a:r>
            <a:endParaRPr lang="en-US" dirty="0"/>
          </a:p>
        </p:txBody>
      </p:sp>
    </p:spTree>
    <p:extLst>
      <p:ext uri="{BB962C8B-B14F-4D97-AF65-F5344CB8AC3E}">
        <p14:creationId xmlns="" xmlns:p14="http://schemas.microsoft.com/office/powerpoint/2010/main" val="1834930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B8D0D909-72AC-47C5-9BA7-95161C88BD54}" type="slidenum">
              <a:rPr lang="en-US"/>
              <a:pPr/>
              <a:t>41</a:t>
            </a:fld>
            <a:endParaRPr lang="en-US"/>
          </a:p>
        </p:txBody>
      </p:sp>
      <p:sp>
        <p:nvSpPr>
          <p:cNvPr id="56322" name="Rectangle 2"/>
          <p:cNvSpPr>
            <a:spLocks noGrp="1" noRot="1" noChangeAspect="1" noChangeArrowheads="1" noTextEdit="1"/>
          </p:cNvSpPr>
          <p:nvPr>
            <p:ph type="sldImg"/>
          </p:nvPr>
        </p:nvSpPr>
        <p:spPr>
          <a:xfrm>
            <a:off x="411163" y="700088"/>
            <a:ext cx="6208712" cy="3492500"/>
          </a:xfrm>
          <a:ln/>
        </p:spPr>
      </p:sp>
      <p:sp>
        <p:nvSpPr>
          <p:cNvPr id="56323" name="Rectangle 3"/>
          <p:cNvSpPr>
            <a:spLocks noGrp="1" noChangeArrowheads="1"/>
          </p:cNvSpPr>
          <p:nvPr>
            <p:ph type="body" idx="1"/>
          </p:nvPr>
        </p:nvSpPr>
        <p:spPr>
          <a:noFill/>
          <a:ln>
            <a:prstDash val="solid"/>
          </a:ln>
        </p:spPr>
        <p:txBody>
          <a:bodyPr/>
          <a:lstStyle/>
          <a:p>
            <a:r>
              <a:rPr lang="en-US" dirty="0">
                <a:latin typeface="Arial" pitchFamily="34" charset="0"/>
              </a:rPr>
              <a:t>_</a:t>
            </a:r>
            <a:r>
              <a:rPr lang="en-US" dirty="0" err="1">
                <a:latin typeface="Arial" pitchFamily="34" charset="0"/>
              </a:rPr>
              <a:t>DbServiceManager</a:t>
            </a:r>
            <a:r>
              <a:rPr lang="en-US" dirty="0">
                <a:latin typeface="Arial" pitchFamily="34" charset="0"/>
              </a:rPr>
              <a:t> :</a:t>
            </a:r>
            <a:r>
              <a:rPr lang="en-US" baseline="0" dirty="0">
                <a:latin typeface="Arial" pitchFamily="34" charset="0"/>
              </a:rPr>
              <a:t> New VST containing all information found in the DB Service Manager screen from Promon.  Useful information related to the PICA queue, used for sending and receiving messages between the replication server and the replication agent.</a:t>
            </a:r>
          </a:p>
          <a:p>
            <a:endParaRPr lang="en-US" baseline="0" dirty="0">
              <a:latin typeface="Arial" pitchFamily="34" charset="0"/>
            </a:endParaRPr>
          </a:p>
          <a:p>
            <a:r>
              <a:rPr lang="en-US" baseline="0" dirty="0">
                <a:latin typeface="Arial" pitchFamily="34" charset="0"/>
              </a:rPr>
              <a:t>_</a:t>
            </a:r>
            <a:r>
              <a:rPr lang="en-US" baseline="0" dirty="0" err="1">
                <a:latin typeface="Arial" pitchFamily="34" charset="0"/>
              </a:rPr>
              <a:t>DbServiceManagerObjects</a:t>
            </a:r>
            <a:r>
              <a:rPr lang="en-US" baseline="0" dirty="0">
                <a:latin typeface="Arial" pitchFamily="34" charset="0"/>
              </a:rPr>
              <a:t> : New VST containing all information found in the DB Service Manager Objects screen from Promon.  Useful information related to the registered plugins of the active database.</a:t>
            </a:r>
          </a:p>
          <a:p>
            <a:endParaRPr lang="en-US" baseline="0" dirty="0">
              <a:latin typeface="Arial" pitchFamily="34" charset="0"/>
            </a:endParaRPr>
          </a:p>
          <a:p>
            <a:r>
              <a:rPr lang="en-US" baseline="0" dirty="0">
                <a:latin typeface="Arial" pitchFamily="34" charset="0"/>
              </a:rPr>
              <a:t>_</a:t>
            </a:r>
            <a:r>
              <a:rPr lang="en-US" baseline="0" dirty="0" err="1">
                <a:latin typeface="Arial" pitchFamily="34" charset="0"/>
              </a:rPr>
              <a:t>Repl-AgentActivity</a:t>
            </a:r>
            <a:r>
              <a:rPr lang="en-US" baseline="0" dirty="0">
                <a:latin typeface="Arial" pitchFamily="34" charset="0"/>
              </a:rPr>
              <a:t> : New VST containing all dynamic information found in both the _</a:t>
            </a:r>
            <a:r>
              <a:rPr lang="en-US" baseline="0" dirty="0" err="1">
                <a:latin typeface="Arial" pitchFamily="34" charset="0"/>
              </a:rPr>
              <a:t>Repl</a:t>
            </a:r>
            <a:r>
              <a:rPr lang="en-US" baseline="0" dirty="0">
                <a:latin typeface="Arial" pitchFamily="34" charset="0"/>
              </a:rPr>
              <a:t>-Agent VST and the replication agent screen in the replication monitor.</a:t>
            </a:r>
          </a:p>
          <a:p>
            <a:endParaRPr lang="en-US" dirty="0">
              <a:latin typeface="Arial"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latin typeface="Arial" pitchFamily="34" charset="0"/>
              </a:rPr>
              <a:t>_</a:t>
            </a:r>
            <a:r>
              <a:rPr lang="en-US" baseline="0" dirty="0" err="1">
                <a:latin typeface="Arial" pitchFamily="34" charset="0"/>
              </a:rPr>
              <a:t>Repl-AgentControlActivity</a:t>
            </a:r>
            <a:r>
              <a:rPr lang="en-US" baseline="0" dirty="0">
                <a:latin typeface="Arial" pitchFamily="34" charset="0"/>
              </a:rPr>
              <a:t> : New VST containing all dynamic information found in both the _</a:t>
            </a:r>
            <a:r>
              <a:rPr lang="en-US" baseline="0" dirty="0" err="1">
                <a:latin typeface="Arial" pitchFamily="34" charset="0"/>
              </a:rPr>
              <a:t>Repl-AgentControl</a:t>
            </a:r>
            <a:r>
              <a:rPr lang="en-US" baseline="0" dirty="0">
                <a:latin typeface="Arial" pitchFamily="34" charset="0"/>
              </a:rPr>
              <a:t> VST and the replication remote agent screen in the replication monitor.</a:t>
            </a:r>
            <a:endParaRPr lang="en-US" dirty="0">
              <a:latin typeface="Arial" pitchFamily="34" charset="0"/>
            </a:endParaRPr>
          </a:p>
          <a:p>
            <a:endParaRPr lang="en-US" dirty="0">
              <a:latin typeface="Arial" pitchFamily="34" charset="0"/>
            </a:endParaRPr>
          </a:p>
        </p:txBody>
      </p:sp>
      <p:sp>
        <p:nvSpPr>
          <p:cNvPr id="2" name="Footer Placeholder 1"/>
          <p:cNvSpPr>
            <a:spLocks noGrp="1"/>
          </p:cNvSpPr>
          <p:nvPr>
            <p:ph type="ftr" sz="quarter" idx="10"/>
          </p:nvPr>
        </p:nvSpPr>
        <p:spPr/>
        <p:txBody>
          <a:bodyPr/>
          <a:lstStyle/>
          <a:p>
            <a:pPr>
              <a:defRPr/>
            </a:pPr>
            <a:r>
              <a:rPr lang="en-US"/>
              <a:t>Progress</a:t>
            </a:r>
            <a:endParaRPr lang="en-US" dirty="0"/>
          </a:p>
        </p:txBody>
      </p:sp>
    </p:spTree>
    <p:extLst>
      <p:ext uri="{BB962C8B-B14F-4D97-AF65-F5344CB8AC3E}">
        <p14:creationId xmlns="" xmlns:p14="http://schemas.microsoft.com/office/powerpoint/2010/main" val="35776024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B8D0D909-72AC-47C5-9BA7-95161C88BD54}" type="slidenum">
              <a:rPr lang="en-US"/>
              <a:pPr/>
              <a:t>43</a:t>
            </a:fld>
            <a:endParaRPr lang="en-US"/>
          </a:p>
        </p:txBody>
      </p:sp>
      <p:sp>
        <p:nvSpPr>
          <p:cNvPr id="56322" name="Rectangle 2"/>
          <p:cNvSpPr>
            <a:spLocks noGrp="1" noRot="1" noChangeAspect="1" noChangeArrowheads="1" noTextEdit="1"/>
          </p:cNvSpPr>
          <p:nvPr>
            <p:ph type="sldImg"/>
          </p:nvPr>
        </p:nvSpPr>
        <p:spPr>
          <a:xfrm>
            <a:off x="411163" y="700088"/>
            <a:ext cx="6208712" cy="3492500"/>
          </a:xfrm>
          <a:ln/>
        </p:spPr>
      </p:sp>
      <p:sp>
        <p:nvSpPr>
          <p:cNvPr id="56323" name="Rectangle 3"/>
          <p:cNvSpPr>
            <a:spLocks noGrp="1" noChangeArrowheads="1"/>
          </p:cNvSpPr>
          <p:nvPr>
            <p:ph type="body" idx="1"/>
          </p:nvPr>
        </p:nvSpPr>
        <p:spPr>
          <a:noFill/>
          <a:ln>
            <a:prstDash val="solid"/>
          </a:ln>
        </p:spPr>
        <p:txBody>
          <a:bodyPr/>
          <a:lstStyle/>
          <a:p>
            <a:r>
              <a:rPr lang="en-US" dirty="0">
                <a:latin typeface="Arial" pitchFamily="34" charset="0"/>
              </a:rPr>
              <a:t>Many of the replication properties useful to transition were added to the _</a:t>
            </a:r>
            <a:r>
              <a:rPr lang="en-US" dirty="0" err="1">
                <a:latin typeface="Arial" pitchFamily="34" charset="0"/>
              </a:rPr>
              <a:t>Repl</a:t>
            </a:r>
            <a:r>
              <a:rPr lang="en-US" dirty="0">
                <a:latin typeface="Arial" pitchFamily="34" charset="0"/>
              </a:rPr>
              <a:t>-Server and _</a:t>
            </a:r>
            <a:r>
              <a:rPr lang="en-US" dirty="0" err="1">
                <a:latin typeface="Arial" pitchFamily="34" charset="0"/>
              </a:rPr>
              <a:t>Repl</a:t>
            </a:r>
            <a:r>
              <a:rPr lang="en-US" dirty="0">
                <a:latin typeface="Arial" pitchFamily="34" charset="0"/>
              </a:rPr>
              <a:t>-Agent</a:t>
            </a:r>
            <a:r>
              <a:rPr lang="en-US" baseline="0" dirty="0">
                <a:latin typeface="Arial" pitchFamily="34" charset="0"/>
              </a:rPr>
              <a:t> VSTs.  </a:t>
            </a:r>
          </a:p>
          <a:p>
            <a:endParaRPr lang="en-US" baseline="0" dirty="0">
              <a:latin typeface="Arial" pitchFamily="34" charset="0"/>
            </a:endParaRPr>
          </a:p>
          <a:p>
            <a:r>
              <a:rPr lang="en-US" baseline="0" dirty="0">
                <a:latin typeface="Arial" pitchFamily="34" charset="0"/>
              </a:rPr>
              <a:t>To assist with facilitating replication recovery transition incorporating replication sets, a new VST was added for replication inter-agent communication data.</a:t>
            </a:r>
          </a:p>
          <a:p>
            <a:endParaRPr lang="en-US" dirty="0">
              <a:latin typeface="Arial" pitchFamily="34" charset="0"/>
            </a:endParaRPr>
          </a:p>
        </p:txBody>
      </p:sp>
      <p:sp>
        <p:nvSpPr>
          <p:cNvPr id="2" name="Footer Placeholder 1"/>
          <p:cNvSpPr>
            <a:spLocks noGrp="1"/>
          </p:cNvSpPr>
          <p:nvPr>
            <p:ph type="ftr" sz="quarter" idx="10"/>
          </p:nvPr>
        </p:nvSpPr>
        <p:spPr/>
        <p:txBody>
          <a:bodyPr/>
          <a:lstStyle/>
          <a:p>
            <a:pPr>
              <a:defRPr/>
            </a:pPr>
            <a:r>
              <a:rPr lang="en-US"/>
              <a:t>Progress</a:t>
            </a:r>
            <a:endParaRPr lang="en-US" dirty="0"/>
          </a:p>
        </p:txBody>
      </p:sp>
    </p:spTree>
    <p:extLst>
      <p:ext uri="{BB962C8B-B14F-4D97-AF65-F5344CB8AC3E}">
        <p14:creationId xmlns="" xmlns:p14="http://schemas.microsoft.com/office/powerpoint/2010/main" val="7104164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B8D0D909-72AC-47C5-9BA7-95161C88BD54}" type="slidenum">
              <a:rPr lang="en-US"/>
              <a:pPr/>
              <a:t>44</a:t>
            </a:fld>
            <a:endParaRPr lang="en-US"/>
          </a:p>
        </p:txBody>
      </p:sp>
      <p:sp>
        <p:nvSpPr>
          <p:cNvPr id="56322" name="Rectangle 2"/>
          <p:cNvSpPr>
            <a:spLocks noGrp="1" noRot="1" noChangeAspect="1" noChangeArrowheads="1" noTextEdit="1"/>
          </p:cNvSpPr>
          <p:nvPr>
            <p:ph type="sldImg"/>
          </p:nvPr>
        </p:nvSpPr>
        <p:spPr>
          <a:xfrm>
            <a:off x="411163" y="700088"/>
            <a:ext cx="6208712" cy="3492500"/>
          </a:xfrm>
          <a:ln/>
        </p:spPr>
      </p:sp>
      <p:sp>
        <p:nvSpPr>
          <p:cNvPr id="56323" name="Rectangle 3"/>
          <p:cNvSpPr>
            <a:spLocks noGrp="1" noChangeArrowheads="1"/>
          </p:cNvSpPr>
          <p:nvPr>
            <p:ph type="body" idx="1"/>
          </p:nvPr>
        </p:nvSpPr>
        <p:spPr>
          <a:noFill/>
          <a:ln>
            <a:prstDash val="solid"/>
          </a:ln>
        </p:spPr>
        <p:txBody>
          <a:bodyPr/>
          <a:lstStyle/>
          <a:p>
            <a:r>
              <a:rPr lang="en-US" baseline="0" dirty="0">
                <a:latin typeface="Arial" pitchFamily="34" charset="0"/>
              </a:rPr>
              <a:t>_</a:t>
            </a:r>
            <a:r>
              <a:rPr lang="en-US" baseline="0" dirty="0" err="1">
                <a:latin typeface="Arial" pitchFamily="34" charset="0"/>
              </a:rPr>
              <a:t>Repl</a:t>
            </a:r>
            <a:r>
              <a:rPr lang="en-US" baseline="0" dirty="0">
                <a:latin typeface="Arial" pitchFamily="34" charset="0"/>
              </a:rPr>
              <a:t>-Server : expanded to include all of the replication server’s transition properties in addition to the replication keep alive, schema lock action, and agent shutdown action properties.</a:t>
            </a:r>
          </a:p>
          <a:p>
            <a:endParaRPr lang="en-US" baseline="0" dirty="0">
              <a:latin typeface="Arial" pitchFamily="34" charset="0"/>
            </a:endParaRPr>
          </a:p>
          <a:p>
            <a:r>
              <a:rPr lang="en-US" baseline="0" dirty="0">
                <a:latin typeface="Arial" pitchFamily="34" charset="0"/>
              </a:rPr>
              <a:t>_</a:t>
            </a:r>
            <a:r>
              <a:rPr lang="en-US" baseline="0" dirty="0" err="1">
                <a:latin typeface="Arial" pitchFamily="34" charset="0"/>
              </a:rPr>
              <a:t>Repl</a:t>
            </a:r>
            <a:r>
              <a:rPr lang="en-US" baseline="0" dirty="0">
                <a:latin typeface="Arial" pitchFamily="34" charset="0"/>
              </a:rPr>
              <a:t>-Agent : expanded to include all of the replication agent’s transition properties in addition to the replication agent’s connect timeout, minimum port, and maximum port properties.</a:t>
            </a:r>
          </a:p>
          <a:p>
            <a:endParaRPr lang="en-US" baseline="0" dirty="0">
              <a:latin typeface="Arial" pitchFamily="34" charset="0"/>
            </a:endParaRPr>
          </a:p>
          <a:p>
            <a:r>
              <a:rPr lang="en-US" dirty="0">
                <a:latin typeface="Arial" pitchFamily="34" charset="0"/>
              </a:rPr>
              <a:t>_</a:t>
            </a:r>
            <a:r>
              <a:rPr lang="en-US" dirty="0" err="1">
                <a:latin typeface="Arial" pitchFamily="34" charset="0"/>
              </a:rPr>
              <a:t>Repl-InterAgentActivity</a:t>
            </a:r>
            <a:r>
              <a:rPr lang="en-US" dirty="0">
                <a:latin typeface="Arial" pitchFamily="34" charset="0"/>
              </a:rPr>
              <a:t> : New VST</a:t>
            </a:r>
            <a:r>
              <a:rPr lang="en-US" baseline="0" dirty="0">
                <a:latin typeface="Arial" pitchFamily="34" charset="0"/>
              </a:rPr>
              <a:t> for all inter-agent communication activity.  Relevant to transition involving replication set.  Some useful fields include last time a ping message a local agent received from a remote agent, last acknowledged source AI sequence a remote agent has sent to the server (and the local agent), and the last acknowledged source transaction number a remote agent has send to the server (and the local agent).</a:t>
            </a:r>
            <a:endParaRPr lang="en-US" dirty="0">
              <a:latin typeface="Arial" pitchFamily="34" charset="0"/>
            </a:endParaRPr>
          </a:p>
          <a:p>
            <a:endParaRPr lang="en-US" dirty="0">
              <a:latin typeface="Arial" pitchFamily="34" charset="0"/>
            </a:endParaRPr>
          </a:p>
        </p:txBody>
      </p:sp>
      <p:sp>
        <p:nvSpPr>
          <p:cNvPr id="2" name="Footer Placeholder 1"/>
          <p:cNvSpPr>
            <a:spLocks noGrp="1"/>
          </p:cNvSpPr>
          <p:nvPr>
            <p:ph type="ftr" sz="quarter" idx="10"/>
          </p:nvPr>
        </p:nvSpPr>
        <p:spPr/>
        <p:txBody>
          <a:bodyPr/>
          <a:lstStyle/>
          <a:p>
            <a:pPr>
              <a:defRPr/>
            </a:pPr>
            <a:r>
              <a:rPr lang="en-US"/>
              <a:t>Progress</a:t>
            </a:r>
            <a:endParaRPr lang="en-US" dirty="0"/>
          </a:p>
        </p:txBody>
      </p:sp>
    </p:spTree>
    <p:extLst>
      <p:ext uri="{BB962C8B-B14F-4D97-AF65-F5344CB8AC3E}">
        <p14:creationId xmlns="" xmlns:p14="http://schemas.microsoft.com/office/powerpoint/2010/main" val="12429096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45</a:t>
            </a:fld>
            <a:endParaRPr lang="en-US" dirty="0"/>
          </a:p>
        </p:txBody>
      </p:sp>
    </p:spTree>
    <p:extLst>
      <p:ext uri="{BB962C8B-B14F-4D97-AF65-F5344CB8AC3E}">
        <p14:creationId xmlns="" xmlns:p14="http://schemas.microsoft.com/office/powerpoint/2010/main" val="27323464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Enhancements</a:t>
            </a:r>
            <a:r>
              <a:rPr lang="en-US" baseline="0" dirty="0"/>
              <a:t> to the monitor were made in 11.7. One of our goals is to keep </a:t>
            </a:r>
            <a:r>
              <a:rPr lang="en-US" baseline="0" dirty="0" err="1"/>
              <a:t>promon</a:t>
            </a:r>
            <a:r>
              <a:rPr lang="en-US" baseline="0" dirty="0"/>
              <a:t> consistent with the database VSTs, and the same goal applies to the Replication Monitor and its VSTs.</a:t>
            </a:r>
          </a:p>
          <a:p>
            <a:endParaRPr lang="en-US" baseline="0" dirty="0"/>
          </a:p>
          <a:p>
            <a:r>
              <a:rPr lang="en-US" baseline="0" dirty="0"/>
              <a:t>These enhancements make the monitor and VSTs consistent, and also provide additional information such as the transition properties. </a:t>
            </a:r>
          </a:p>
          <a:p>
            <a:endParaRPr lang="en-US" baseline="0" dirty="0"/>
          </a:p>
          <a:p>
            <a:r>
              <a:rPr lang="en-US" baseline="0" dirty="0"/>
              <a:t>All of these changes to existing screens are at the bottom to preserve any screen scrapers.</a:t>
            </a:r>
          </a:p>
          <a:p>
            <a:endParaRPr lang="en-US" baseline="0" dirty="0"/>
          </a:p>
          <a:p>
            <a:r>
              <a:rPr lang="en-US" baseline="0" dirty="0"/>
              <a:t>These changes are useful because they provide a way to validate the current transition properties for the agent or server before invoking transition. This way you can expect the right behavior! </a:t>
            </a: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46</a:t>
            </a:fld>
            <a:endParaRPr lang="en-US" dirty="0"/>
          </a:p>
        </p:txBody>
      </p:sp>
    </p:spTree>
    <p:extLst>
      <p:ext uri="{BB962C8B-B14F-4D97-AF65-F5344CB8AC3E}">
        <p14:creationId xmlns="" xmlns:p14="http://schemas.microsoft.com/office/powerpoint/2010/main" val="4230086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dirty="0"/>
              <a:t>In 11.7, a change was introduced to allow a DBA to correct an issue that could occur involving the loss of the .db file from either the source or target replication enabled database.  Sometimes customers have reported the accidental deletion of the db file.  In a non-replication enabled database, the DBA was able to re-generate the correct .db file by using the </a:t>
            </a:r>
            <a:r>
              <a:rPr lang="en-US" sz="1200" dirty="0" err="1"/>
              <a:t>prostrct</a:t>
            </a:r>
            <a:r>
              <a:rPr lang="en-US" sz="1200" dirty="0"/>
              <a:t> utility with the </a:t>
            </a:r>
            <a:r>
              <a:rPr lang="en-US" sz="1200" dirty="0" err="1"/>
              <a:t>builddb</a:t>
            </a:r>
            <a:r>
              <a:rPr lang="en-US" sz="1200" dirty="0"/>
              <a:t> option.  In previous releases, use of this option on a replication enabled database would cause replication to be disabled and in some cases, after imaging was disabled.  In the case, the use of </a:t>
            </a:r>
            <a:r>
              <a:rPr lang="en-US" sz="1200" dirty="0" err="1"/>
              <a:t>builddb</a:t>
            </a:r>
            <a:r>
              <a:rPr lang="en-US" sz="1200" dirty="0"/>
              <a:t> would cause a replication rebase.</a:t>
            </a:r>
          </a:p>
          <a:p>
            <a:r>
              <a:rPr lang="en-US" sz="1200" dirty="0"/>
              <a:t> </a:t>
            </a:r>
          </a:p>
          <a:p>
            <a:r>
              <a:rPr lang="en-US" sz="1200" dirty="0"/>
              <a:t>Now in 11.7, the DBA first needs to make sure prior to running </a:t>
            </a:r>
            <a:r>
              <a:rPr lang="en-US" sz="1200" dirty="0" err="1"/>
              <a:t>prostrct</a:t>
            </a:r>
            <a:r>
              <a:rPr lang="en-US" sz="1200" dirty="0"/>
              <a:t> with the </a:t>
            </a:r>
            <a:r>
              <a:rPr lang="en-US" sz="1200" dirty="0" err="1"/>
              <a:t>builddb</a:t>
            </a:r>
            <a:r>
              <a:rPr lang="en-US" sz="1200" dirty="0"/>
              <a:t> option, they have a current .</a:t>
            </a:r>
            <a:r>
              <a:rPr lang="en-US" sz="1200" dirty="0" err="1"/>
              <a:t>st</a:t>
            </a:r>
            <a:r>
              <a:rPr lang="en-US" sz="1200" dirty="0"/>
              <a:t> file for the database where the accidental deletion occurred.  Best practices would dictate a current .</a:t>
            </a:r>
            <a:r>
              <a:rPr lang="en-US" sz="1200" dirty="0" err="1"/>
              <a:t>st</a:t>
            </a:r>
            <a:r>
              <a:rPr lang="en-US" sz="1200" dirty="0"/>
              <a:t> file is always available.   Incorrect .files will yield incorrect results and may corrupt open access to the database.  Review the current .</a:t>
            </a:r>
            <a:r>
              <a:rPr lang="en-US" sz="1200" dirty="0" err="1"/>
              <a:t>st</a:t>
            </a:r>
            <a:r>
              <a:rPr lang="en-US" sz="1200" dirty="0"/>
              <a:t> file and make sure all extents (all types) are present and match the file directory version of the database.  If the correct .</a:t>
            </a:r>
            <a:r>
              <a:rPr lang="en-US" sz="1200" dirty="0" err="1"/>
              <a:t>st</a:t>
            </a:r>
            <a:r>
              <a:rPr lang="en-US" sz="1200" dirty="0"/>
              <a:t> file is present, _</a:t>
            </a:r>
            <a:r>
              <a:rPr lang="en-US" sz="1200" dirty="0" err="1"/>
              <a:t>proutil</a:t>
            </a:r>
            <a:r>
              <a:rPr lang="en-US" sz="1200" dirty="0"/>
              <a:t> with the </a:t>
            </a:r>
            <a:r>
              <a:rPr lang="en-US" sz="1200" dirty="0" err="1"/>
              <a:t>builddb</a:t>
            </a:r>
            <a:r>
              <a:rPr lang="en-US" sz="1200" dirty="0"/>
              <a:t> option can be used to re-generate the appropriate .db file for the database.  </a:t>
            </a:r>
            <a:r>
              <a:rPr lang="en-US" sz="1200" dirty="0" err="1"/>
              <a:t>Builddb</a:t>
            </a:r>
            <a:r>
              <a:rPr lang="en-US" sz="1200" dirty="0"/>
              <a:t> option will regenerate the .db file for the database. Replication and after imaging will remain enabled and the database will remain a source or target replication database.   The source and target database will synchronize at startup after this operation completes successfully.</a:t>
            </a:r>
          </a:p>
          <a:p>
            <a:endParaRPr lang="en-US" dirty="0"/>
          </a:p>
          <a:p>
            <a:r>
              <a:rPr lang="en-US" dirty="0"/>
              <a:t>http://knowledgebase.progress.com/articles/Article/P126228</a:t>
            </a:r>
          </a:p>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48</a:t>
            </a:fld>
            <a:endParaRPr lang="en-US" dirty="0"/>
          </a:p>
        </p:txBody>
      </p:sp>
    </p:spTree>
    <p:extLst>
      <p:ext uri="{BB962C8B-B14F-4D97-AF65-F5344CB8AC3E}">
        <p14:creationId xmlns="" xmlns:p14="http://schemas.microsoft.com/office/powerpoint/2010/main" val="19274150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8D0D909-72AC-47C5-9BA7-95161C88BD54}" type="slidenum">
              <a:rPr kumimoji="0" lang="en-US" sz="1800" b="0" i="0" u="none" strike="noStrike" kern="0" cap="none" spc="0" normalizeH="0" baseline="0" noProof="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50</a:t>
            </a:fld>
            <a:endParaRPr kumimoji="0" lang="en-US" sz="1800" b="0" i="0" u="none" strike="noStrike" kern="0" cap="none" spc="0" normalizeH="0" baseline="0" noProof="0">
              <a:ln>
                <a:noFill/>
              </a:ln>
              <a:solidFill>
                <a:sysClr val="windowText" lastClr="000000"/>
              </a:solidFill>
              <a:effectLst/>
              <a:uLnTx/>
              <a:uFillTx/>
            </a:endParaRPr>
          </a:p>
        </p:txBody>
      </p:sp>
      <p:sp>
        <p:nvSpPr>
          <p:cNvPr id="56322" name="Rectangle 2"/>
          <p:cNvSpPr>
            <a:spLocks noGrp="1" noRot="1" noChangeAspect="1" noChangeArrowheads="1" noTextEdit="1"/>
          </p:cNvSpPr>
          <p:nvPr>
            <p:ph type="sldImg"/>
          </p:nvPr>
        </p:nvSpPr>
        <p:spPr>
          <a:xfrm>
            <a:off x="411163" y="700088"/>
            <a:ext cx="6208712" cy="3492500"/>
          </a:xfrm>
          <a:ln/>
        </p:spPr>
      </p:sp>
      <p:sp>
        <p:nvSpPr>
          <p:cNvPr id="56323" name="Rectangle 3"/>
          <p:cNvSpPr>
            <a:spLocks noGrp="1" noChangeArrowheads="1"/>
          </p:cNvSpPr>
          <p:nvPr>
            <p:ph type="body" idx="1"/>
          </p:nvPr>
        </p:nvSpPr>
        <p:spPr>
          <a:noFill/>
          <a:ln>
            <a:prstDash val="solid"/>
          </a:ln>
        </p:spPr>
        <p:txBody>
          <a:bodyPr/>
          <a:lstStyle/>
          <a:p>
            <a:r>
              <a:rPr lang="en-US" dirty="0">
                <a:latin typeface="Arial" pitchFamily="34" charset="0"/>
              </a:rPr>
              <a:t>When you want to get status and its description</a:t>
            </a:r>
            <a:r>
              <a:rPr lang="en-US" baseline="0" dirty="0">
                <a:latin typeface="Arial" pitchFamily="34" charset="0"/>
              </a:rPr>
              <a:t> with it. Use –verbose status command. For example dsrutil db0 –C status agent1 –verbose. This command will return the status number of the agent along with the description. This command is useful as it gives out descriptive information. </a:t>
            </a:r>
          </a:p>
          <a:p>
            <a:endParaRPr lang="en-US" baseline="0" dirty="0">
              <a:latin typeface="Arial" pitchFamily="34" charset="0"/>
            </a:endParaRPr>
          </a:p>
          <a:p>
            <a:r>
              <a:rPr lang="en-US" baseline="0" dirty="0">
                <a:latin typeface="Arial" pitchFamily="34" charset="0"/>
              </a:rPr>
              <a:t>There is a table at the end of the presentation that describes the status value and their descriptive text</a:t>
            </a:r>
            <a:endParaRPr lang="en-US" dirty="0">
              <a:latin typeface="Arial" pitchFamily="34" charset="0"/>
            </a:endParaRPr>
          </a:p>
        </p:txBody>
      </p:sp>
      <p:sp>
        <p:nvSpPr>
          <p:cNvPr id="2" name="Footer Placeholder 1"/>
          <p:cNvSpPr>
            <a:spLocks noGrp="1"/>
          </p:cNvSpPr>
          <p:nvPr>
            <p:ph type="ft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Progress</a:t>
            </a:r>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 xmlns:p14="http://schemas.microsoft.com/office/powerpoint/2010/main" val="7899454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51</a:t>
            </a:fld>
            <a:endParaRPr lang="en-US" dirty="0"/>
          </a:p>
        </p:txBody>
      </p:sp>
    </p:spTree>
    <p:extLst>
      <p:ext uri="{BB962C8B-B14F-4D97-AF65-F5344CB8AC3E}">
        <p14:creationId xmlns="" xmlns:p14="http://schemas.microsoft.com/office/powerpoint/2010/main" val="26271627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a:t>
            </a:r>
            <a:r>
              <a:rPr lang="en-US" baseline="0" dirty="0"/>
              <a:t> many in the audience have single target environments?</a:t>
            </a:r>
          </a:p>
          <a:p>
            <a:endParaRPr lang="en-US" baseline="0" dirty="0"/>
          </a:p>
          <a:p>
            <a:r>
              <a:rPr lang="en-US" baseline="0" dirty="0"/>
              <a:t>How many in the audience have two target environments?</a:t>
            </a:r>
          </a:p>
          <a:p>
            <a:endParaRPr lang="en-US" baseline="0" dirty="0"/>
          </a:p>
          <a:p>
            <a:r>
              <a:rPr lang="en-US" baseline="0" dirty="0"/>
              <a:t>There are many transition use cases available today.  We would like to reduce the use cases to:</a:t>
            </a:r>
          </a:p>
          <a:p>
            <a:pPr marL="228600" indent="-228600">
              <a:buAutoNum type="arabicPeriod"/>
            </a:pPr>
            <a:r>
              <a:rPr lang="en-US" baseline="0" dirty="0"/>
              <a:t>Fail Over and Recovery transition require that all replicas are online</a:t>
            </a:r>
          </a:p>
          <a:p>
            <a:pPr marL="228600" indent="-228600">
              <a:buAutoNum type="arabicPeriod"/>
            </a:pPr>
            <a:r>
              <a:rPr lang="en-US" baseline="0" dirty="0"/>
              <a:t>Transition to a source or to a normal database may happen offline</a:t>
            </a:r>
          </a:p>
          <a:p>
            <a:pPr marL="0" indent="0">
              <a:buNone/>
            </a:pPr>
            <a:r>
              <a:rPr lang="en-US" baseline="0" dirty="0"/>
              <a:t>Are there other use cases we should consider?</a:t>
            </a:r>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52</a:t>
            </a:fld>
            <a:endParaRPr lang="en-US" dirty="0"/>
          </a:p>
        </p:txBody>
      </p:sp>
    </p:spTree>
    <p:extLst>
      <p:ext uri="{BB962C8B-B14F-4D97-AF65-F5344CB8AC3E}">
        <p14:creationId xmlns="" xmlns:p14="http://schemas.microsoft.com/office/powerpoint/2010/main" val="40438801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AABAB79-873B-4CDC-A977-F725004F9C19}" type="slidenum">
              <a:rPr kumimoji="0" lang="en-US" sz="1800" b="0" i="0" u="none" strike="noStrike" kern="0" cap="none" spc="0" normalizeH="0" baseline="0" noProof="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54</a:t>
            </a:fld>
            <a:endParaRPr kumimoji="0" lang="en-US" sz="1800" b="0" i="0" u="none" strike="noStrike" kern="0" cap="none" spc="0" normalizeH="0" baseline="0" noProof="0">
              <a:ln>
                <a:noFill/>
              </a:ln>
              <a:solidFill>
                <a:sysClr val="windowText" lastClr="000000"/>
              </a:solidFill>
              <a:effectLst/>
              <a:uLnTx/>
              <a:uFillTx/>
            </a:endParaRPr>
          </a:p>
        </p:txBody>
      </p:sp>
      <p:sp>
        <p:nvSpPr>
          <p:cNvPr id="53250" name="Rectangle 2"/>
          <p:cNvSpPr>
            <a:spLocks noGrp="1" noRot="1" noChangeAspect="1" noChangeArrowheads="1" noTextEdit="1"/>
          </p:cNvSpPr>
          <p:nvPr>
            <p:ph type="sldImg"/>
          </p:nvPr>
        </p:nvSpPr>
        <p:spPr>
          <a:xfrm>
            <a:off x="411163" y="700088"/>
            <a:ext cx="6208712" cy="3492500"/>
          </a:xfrm>
          <a:ln/>
        </p:spPr>
      </p:sp>
      <p:sp>
        <p:nvSpPr>
          <p:cNvPr id="53251" name="Rectangle 3"/>
          <p:cNvSpPr>
            <a:spLocks noGrp="1" noChangeArrowheads="1"/>
          </p:cNvSpPr>
          <p:nvPr>
            <p:ph type="body" idx="1"/>
          </p:nvPr>
        </p:nvSpPr>
        <p:spPr>
          <a:noFill/>
          <a:ln>
            <a:prstDash val="solid"/>
          </a:ln>
        </p:spPr>
        <p:txBody>
          <a:bodyPr/>
          <a:lstStyle/>
          <a:p>
            <a:endParaRPr lang="en-US">
              <a:latin typeface="Arial" pitchFamily="34" charset="0"/>
            </a:endParaRPr>
          </a:p>
        </p:txBody>
      </p:sp>
      <p:sp>
        <p:nvSpPr>
          <p:cNvPr id="2" name="Footer Placeholder 1"/>
          <p:cNvSpPr>
            <a:spLocks noGrp="1"/>
          </p:cNvSpPr>
          <p:nvPr>
            <p:ph type="ft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Progress</a:t>
            </a:r>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 xmlns:p14="http://schemas.microsoft.com/office/powerpoint/2010/main" val="25211046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AABAB79-873B-4CDC-A977-F725004F9C19}" type="slidenum">
              <a:rPr kumimoji="0" lang="en-US" sz="1800" b="0" i="0" u="none" strike="noStrike" kern="0" cap="none" spc="0" normalizeH="0" baseline="0" noProof="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55</a:t>
            </a:fld>
            <a:endParaRPr kumimoji="0" lang="en-US" sz="1800" b="0" i="0" u="none" strike="noStrike" kern="0" cap="none" spc="0" normalizeH="0" baseline="0" noProof="0">
              <a:ln>
                <a:noFill/>
              </a:ln>
              <a:solidFill>
                <a:sysClr val="windowText" lastClr="000000"/>
              </a:solidFill>
              <a:effectLst/>
              <a:uLnTx/>
              <a:uFillTx/>
            </a:endParaRPr>
          </a:p>
        </p:txBody>
      </p:sp>
      <p:sp>
        <p:nvSpPr>
          <p:cNvPr id="53250" name="Rectangle 2"/>
          <p:cNvSpPr>
            <a:spLocks noGrp="1" noRot="1" noChangeAspect="1" noChangeArrowheads="1" noTextEdit="1"/>
          </p:cNvSpPr>
          <p:nvPr>
            <p:ph type="sldImg"/>
          </p:nvPr>
        </p:nvSpPr>
        <p:spPr>
          <a:xfrm>
            <a:off x="411163" y="700088"/>
            <a:ext cx="6208712" cy="3492500"/>
          </a:xfrm>
          <a:ln/>
        </p:spPr>
      </p:sp>
      <p:sp>
        <p:nvSpPr>
          <p:cNvPr id="53251" name="Rectangle 3"/>
          <p:cNvSpPr>
            <a:spLocks noGrp="1" noChangeArrowheads="1"/>
          </p:cNvSpPr>
          <p:nvPr>
            <p:ph type="body" idx="1"/>
          </p:nvPr>
        </p:nvSpPr>
        <p:spPr>
          <a:noFill/>
          <a:ln>
            <a:prstDash val="solid"/>
          </a:ln>
        </p:spPr>
        <p:txBody>
          <a:bodyPr/>
          <a:lstStyle/>
          <a:p>
            <a:endParaRPr lang="en-US">
              <a:latin typeface="Arial" pitchFamily="34" charset="0"/>
            </a:endParaRPr>
          </a:p>
        </p:txBody>
      </p:sp>
      <p:sp>
        <p:nvSpPr>
          <p:cNvPr id="2" name="Footer Placeholder 1"/>
          <p:cNvSpPr>
            <a:spLocks noGrp="1"/>
          </p:cNvSpPr>
          <p:nvPr>
            <p:ph type="ft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Progress</a:t>
            </a:r>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 xmlns:p14="http://schemas.microsoft.com/office/powerpoint/2010/main" val="5559158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23655" y="36"/>
            <a:ext cx="12192065" cy="6857964"/>
          </a:xfrm>
          <a:prstGeom prst="rect">
            <a:avLst/>
          </a:prstGeom>
        </p:spPr>
      </p:pic>
      <p:sp>
        <p:nvSpPr>
          <p:cNvPr id="9" name="Rectangle 3"/>
          <p:cNvSpPr>
            <a:spLocks noGrp="1" noChangeArrowheads="1"/>
          </p:cNvSpPr>
          <p:nvPr>
            <p:ph type="ctrTitle" hasCustomPrompt="1"/>
          </p:nvPr>
        </p:nvSpPr>
        <p:spPr bwMode="auto">
          <a:xfrm>
            <a:off x="4969074" y="3771649"/>
            <a:ext cx="6802622" cy="738664"/>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a:t>Click To Edit Master Title</a:t>
            </a:r>
          </a:p>
        </p:txBody>
      </p:sp>
      <p:sp>
        <p:nvSpPr>
          <p:cNvPr id="10" name="Rectangle 6"/>
          <p:cNvSpPr>
            <a:spLocks noGrp="1" noChangeArrowheads="1"/>
          </p:cNvSpPr>
          <p:nvPr>
            <p:ph type="subTitle" idx="1" hasCustomPrompt="1"/>
          </p:nvPr>
        </p:nvSpPr>
        <p:spPr>
          <a:xfrm>
            <a:off x="4969074" y="5066617"/>
            <a:ext cx="5481075"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Edit Master Subtitle Style</a:t>
            </a:r>
          </a:p>
        </p:txBody>
      </p:sp>
    </p:spTree>
    <p:extLst>
      <p:ext uri="{BB962C8B-B14F-4D97-AF65-F5344CB8AC3E}">
        <p14:creationId xmlns="" xmlns:p14="http://schemas.microsoft.com/office/powerpoint/2010/main" val="2817904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Rectangle 3"/>
          <p:cNvSpPr/>
          <p:nvPr userDrawn="1"/>
        </p:nvSpPr>
        <p:spPr bwMode="auto">
          <a:xfrm>
            <a:off x="1" y="0"/>
            <a:ext cx="12192000"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5" name="Picture 4"/>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7785"/>
            <a:ext cx="12192065" cy="6857964"/>
          </a:xfrm>
          <a:prstGeom prst="rect">
            <a:avLst/>
          </a:prstGeom>
        </p:spPr>
      </p:pic>
      <p:sp>
        <p:nvSpPr>
          <p:cNvPr id="2" name="Title 1"/>
          <p:cNvSpPr>
            <a:spLocks noGrp="1"/>
          </p:cNvSpPr>
          <p:nvPr>
            <p:ph type="title"/>
          </p:nvPr>
        </p:nvSpPr>
        <p:spPr>
          <a:xfrm>
            <a:off x="570061" y="2588181"/>
            <a:ext cx="6493409" cy="535531"/>
          </a:xfrm>
        </p:spPr>
        <p:txBody>
          <a:bodyPr anchor="t"/>
          <a:lstStyle>
            <a:lvl1pPr>
              <a:defRPr sz="3200">
                <a:solidFill>
                  <a:srgbClr val="373A3E"/>
                </a:solidFill>
              </a:defRPr>
            </a:lvl1pPr>
          </a:lstStyle>
          <a:p>
            <a:r>
              <a:rPr lang="en-US" dirty="0"/>
              <a:t>Click to edit Master title style</a:t>
            </a:r>
          </a:p>
        </p:txBody>
      </p:sp>
    </p:spTree>
    <p:extLst>
      <p:ext uri="{BB962C8B-B14F-4D97-AF65-F5344CB8AC3E}">
        <p14:creationId xmlns="" xmlns:p14="http://schemas.microsoft.com/office/powerpoint/2010/main" val="2161736920"/>
      </p:ext>
    </p:extLst>
  </p:cSld>
  <p:clrMapOvr>
    <a:masterClrMapping/>
  </p:clrMapOvr>
  <p:extLst mod="1">
    <p:ext uri="{DCECCB84-F9BA-43D5-87BE-67443E8EF086}">
      <p15:sldGuideLst xmlns="" xmlns:p15="http://schemas.microsoft.com/office/powerpoint/2012/main">
        <p15:guide id="1" pos="359" userDrawn="1">
          <p15:clr>
            <a:srgbClr val="FBAE40"/>
          </p15:clr>
        </p15:guide>
        <p15:guide id="2" orient="horz" pos="187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959" y="1200151"/>
            <a:ext cx="10951238"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 xmlns:p14="http://schemas.microsoft.com/office/powerpoint/2010/main" val="569320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36"/>
            <a:ext cx="12192065"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959" y="1200151"/>
            <a:ext cx="10951238"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 xmlns:p14="http://schemas.microsoft.com/office/powerpoint/2010/main" val="2097428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5" name="Rectangle 4"/>
          <p:cNvSpPr/>
          <p:nvPr userDrawn="1"/>
        </p:nvSpPr>
        <p:spPr bwMode="auto">
          <a:xfrm>
            <a:off x="1" y="0"/>
            <a:ext cx="12192000"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a:xfrm>
            <a:off x="1114715" y="467576"/>
            <a:ext cx="9860607"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715" y="1470398"/>
            <a:ext cx="9860607"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 xmlns:p14="http://schemas.microsoft.com/office/powerpoint/2010/main" val="122291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Agenda">
    <p:spTree>
      <p:nvGrpSpPr>
        <p:cNvPr id="1" name=""/>
        <p:cNvGrpSpPr/>
        <p:nvPr/>
      </p:nvGrpSpPr>
      <p:grpSpPr>
        <a:xfrm>
          <a:off x="0" y="0"/>
          <a:ext cx="0" cy="0"/>
          <a:chOff x="0" y="0"/>
          <a:chExt cx="0" cy="0"/>
        </a:xfrm>
      </p:grpSpPr>
      <p:sp>
        <p:nvSpPr>
          <p:cNvPr id="5" name="Rectangle 4"/>
          <p:cNvSpPr/>
          <p:nvPr userDrawn="1"/>
        </p:nvSpPr>
        <p:spPr bwMode="auto">
          <a:xfrm>
            <a:off x="1" y="0"/>
            <a:ext cx="12192000"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7" name="Picture 6"/>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36"/>
            <a:ext cx="12192065" cy="6857964"/>
          </a:xfrm>
          <a:prstGeom prst="rect">
            <a:avLst/>
          </a:prstGeom>
        </p:spPr>
      </p:pic>
      <p:sp>
        <p:nvSpPr>
          <p:cNvPr id="2" name="Title 1"/>
          <p:cNvSpPr>
            <a:spLocks noGrp="1"/>
          </p:cNvSpPr>
          <p:nvPr>
            <p:ph type="title"/>
          </p:nvPr>
        </p:nvSpPr>
        <p:spPr>
          <a:xfrm>
            <a:off x="1114715" y="467576"/>
            <a:ext cx="9860607"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715" y="1470398"/>
            <a:ext cx="9860607"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 xmlns:p14="http://schemas.microsoft.com/office/powerpoint/2010/main" val="1660247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Tree>
    <p:extLst>
      <p:ext uri="{BB962C8B-B14F-4D97-AF65-F5344CB8AC3E}">
        <p14:creationId xmlns="" xmlns:p14="http://schemas.microsoft.com/office/powerpoint/2010/main" val="2406102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36"/>
            <a:ext cx="12192065"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dirty="0"/>
              <a:t>Click to edit Master title style</a:t>
            </a:r>
          </a:p>
        </p:txBody>
      </p:sp>
    </p:spTree>
    <p:extLst>
      <p:ext uri="{BB962C8B-B14F-4D97-AF65-F5344CB8AC3E}">
        <p14:creationId xmlns="" xmlns:p14="http://schemas.microsoft.com/office/powerpoint/2010/main" val="1307819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36"/>
            <a:ext cx="12192065" cy="6857964"/>
          </a:xfrm>
          <a:prstGeom prst="rect">
            <a:avLst/>
          </a:prstGeom>
        </p:spPr>
      </p:pic>
      <p:sp>
        <p:nvSpPr>
          <p:cNvPr id="2" name="Title 1"/>
          <p:cNvSpPr>
            <a:spLocks noGrp="1"/>
          </p:cNvSpPr>
          <p:nvPr>
            <p:ph type="title"/>
          </p:nvPr>
        </p:nvSpPr>
        <p:spPr>
          <a:xfrm>
            <a:off x="557959" y="367498"/>
            <a:ext cx="11024442" cy="430887"/>
          </a:xfrm>
        </p:spPr>
        <p:txBody>
          <a:bodyPr/>
          <a:lstStyle>
            <a:lvl1pPr>
              <a:defRPr>
                <a:solidFill>
                  <a:schemeClr val="tx1">
                    <a:lumMod val="50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57958" y="1200150"/>
            <a:ext cx="5386917"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57958" y="1991189"/>
            <a:ext cx="5386917"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7" y="1200150"/>
            <a:ext cx="5389033"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7" y="1991189"/>
            <a:ext cx="5389033"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 xmlns:p14="http://schemas.microsoft.com/office/powerpoint/2010/main" val="3031706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xtured Gra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36"/>
            <a:ext cx="12192065" cy="6857964"/>
          </a:xfrm>
          <a:prstGeom prst="rect">
            <a:avLst/>
          </a:prstGeom>
        </p:spPr>
      </p:pic>
      <p:sp>
        <p:nvSpPr>
          <p:cNvPr id="4" name="Title 1"/>
          <p:cNvSpPr>
            <a:spLocks noGrp="1"/>
          </p:cNvSpPr>
          <p:nvPr>
            <p:ph type="title"/>
          </p:nvPr>
        </p:nvSpPr>
        <p:spPr>
          <a:xfrm>
            <a:off x="2448563" y="3107734"/>
            <a:ext cx="7288523" cy="590931"/>
          </a:xfrm>
        </p:spPr>
        <p:txBody>
          <a:bodyPr/>
          <a:lstStyle>
            <a:lvl1pPr algn="ctr">
              <a:defRPr sz="3600" b="1" baseline="0">
                <a:solidFill>
                  <a:schemeClr val="bg1"/>
                </a:solidFill>
              </a:defRPr>
            </a:lvl1pPr>
          </a:lstStyle>
          <a:p>
            <a:r>
              <a:rPr lang="en-US"/>
              <a:t>Click to edit Master title style</a:t>
            </a:r>
            <a:endParaRPr lang="en-US" dirty="0"/>
          </a:p>
        </p:txBody>
      </p:sp>
    </p:spTree>
    <p:extLst>
      <p:ext uri="{BB962C8B-B14F-4D97-AF65-F5344CB8AC3E}">
        <p14:creationId xmlns="" xmlns:p14="http://schemas.microsoft.com/office/powerpoint/2010/main" val="390020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cc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36"/>
            <a:ext cx="12192065" cy="6857964"/>
          </a:xfrm>
          <a:prstGeom prst="rect">
            <a:avLst/>
          </a:prstGeom>
        </p:spPr>
      </p:pic>
      <p:sp>
        <p:nvSpPr>
          <p:cNvPr id="4" name="Title 1"/>
          <p:cNvSpPr>
            <a:spLocks noGrp="1"/>
          </p:cNvSpPr>
          <p:nvPr>
            <p:ph type="title"/>
          </p:nvPr>
        </p:nvSpPr>
        <p:spPr>
          <a:xfrm>
            <a:off x="2448563" y="3107734"/>
            <a:ext cx="7288523" cy="590931"/>
          </a:xfrm>
        </p:spPr>
        <p:txBody>
          <a:bodyPr/>
          <a:lstStyle>
            <a:lvl1pPr algn="ctr">
              <a:defRPr sz="3600" b="1">
                <a:solidFill>
                  <a:schemeClr val="accent2"/>
                </a:solidFill>
              </a:defRPr>
            </a:lvl1pPr>
          </a:lstStyle>
          <a:p>
            <a:r>
              <a:rPr lang="en-US"/>
              <a:t>Click to edit Master title style</a:t>
            </a:r>
            <a:endParaRPr lang="en-US" dirty="0"/>
          </a:p>
        </p:txBody>
      </p:sp>
    </p:spTree>
    <p:extLst>
      <p:ext uri="{BB962C8B-B14F-4D97-AF65-F5344CB8AC3E}">
        <p14:creationId xmlns="" xmlns:p14="http://schemas.microsoft.com/office/powerpoint/2010/main" val="301567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ured Purp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36"/>
            <a:ext cx="12192065" cy="6857964"/>
          </a:xfrm>
          <a:prstGeom prst="rect">
            <a:avLst/>
          </a:prstGeom>
        </p:spPr>
      </p:pic>
      <p:sp>
        <p:nvSpPr>
          <p:cNvPr id="4" name="Title 1"/>
          <p:cNvSpPr>
            <a:spLocks noGrp="1"/>
          </p:cNvSpPr>
          <p:nvPr>
            <p:ph type="title"/>
          </p:nvPr>
        </p:nvSpPr>
        <p:spPr>
          <a:xfrm>
            <a:off x="2448563" y="3107734"/>
            <a:ext cx="7288523"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 xmlns:p14="http://schemas.microsoft.com/office/powerpoint/2010/main" val="2216004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xtured Teal">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36"/>
            <a:ext cx="12192065" cy="6857964"/>
          </a:xfrm>
          <a:prstGeom prst="rect">
            <a:avLst/>
          </a:prstGeom>
        </p:spPr>
      </p:pic>
      <p:sp>
        <p:nvSpPr>
          <p:cNvPr id="3" name="Title 1"/>
          <p:cNvSpPr>
            <a:spLocks noGrp="1"/>
          </p:cNvSpPr>
          <p:nvPr>
            <p:ph type="title"/>
          </p:nvPr>
        </p:nvSpPr>
        <p:spPr>
          <a:xfrm>
            <a:off x="2448563" y="3107734"/>
            <a:ext cx="7288523"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 xmlns:p14="http://schemas.microsoft.com/office/powerpoint/2010/main" val="41130888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36"/>
            <a:ext cx="12192065" cy="6857964"/>
          </a:xfrm>
          <a:prstGeom prst="rect">
            <a:avLst/>
          </a:prstGeom>
        </p:spPr>
      </p:pic>
    </p:spTree>
    <p:extLst>
      <p:ext uri="{BB962C8B-B14F-4D97-AF65-F5344CB8AC3E}">
        <p14:creationId xmlns="" xmlns:p14="http://schemas.microsoft.com/office/powerpoint/2010/main" val="2605472483"/>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6" cstate="print">
            <a:extLst>
              <a:ext uri="{28A0092B-C50C-407E-A947-70E740481C1C}">
                <a14:useLocalDpi xmlns="" xmlns:a14="http://schemas.microsoft.com/office/drawing/2010/main" val="0"/>
              </a:ext>
            </a:extLst>
          </a:blip>
          <a:stretch>
            <a:fillRect/>
          </a:stretch>
        </p:blipFill>
        <p:spPr>
          <a:xfrm>
            <a:off x="0" y="36"/>
            <a:ext cx="12192065" cy="6857964"/>
          </a:xfrm>
          <a:prstGeom prst="rect">
            <a:avLst/>
          </a:prstGeom>
        </p:spPr>
      </p:pic>
      <p:sp>
        <p:nvSpPr>
          <p:cNvPr id="1027" name="Rectangle 3"/>
          <p:cNvSpPr>
            <a:spLocks noGrp="1" noChangeArrowheads="1"/>
          </p:cNvSpPr>
          <p:nvPr>
            <p:ph type="body" idx="1"/>
          </p:nvPr>
        </p:nvSpPr>
        <p:spPr bwMode="auto">
          <a:xfrm>
            <a:off x="552594" y="1200150"/>
            <a:ext cx="10956603"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title"/>
          </p:nvPr>
        </p:nvSpPr>
        <p:spPr bwMode="white">
          <a:xfrm>
            <a:off x="557959" y="367498"/>
            <a:ext cx="10951239"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a:t>Click to edit Master title style</a:t>
            </a:r>
            <a:endParaRPr lang="en-US" dirty="0"/>
          </a:p>
        </p:txBody>
      </p:sp>
      <p:sp>
        <p:nvSpPr>
          <p:cNvPr id="1713158" name="Rectangle 6"/>
          <p:cNvSpPr>
            <a:spLocks noChangeArrowheads="1"/>
          </p:cNvSpPr>
          <p:nvPr/>
        </p:nvSpPr>
        <p:spPr bwMode="auto">
          <a:xfrm>
            <a:off x="6016768" y="6517228"/>
            <a:ext cx="156772"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32" r:id="rId1"/>
    <p:sldLayoutId id="2147483779" r:id="rId2"/>
    <p:sldLayoutId id="2147483738" r:id="rId3"/>
    <p:sldLayoutId id="2147483775" r:id="rId4"/>
    <p:sldLayoutId id="2147483734" r:id="rId5"/>
    <p:sldLayoutId id="2147483778" r:id="rId6"/>
    <p:sldLayoutId id="2147483774" r:id="rId7"/>
    <p:sldLayoutId id="2147483739" r:id="rId8"/>
    <p:sldLayoutId id="2147483762" r:id="rId9"/>
    <p:sldLayoutId id="2147483776" r:id="rId10"/>
    <p:sldLayoutId id="2147483772" r:id="rId11"/>
    <p:sldLayoutId id="2147483767" r:id="rId12"/>
    <p:sldLayoutId id="2147483770" r:id="rId13"/>
    <p:sldLayoutId id="2147483773" r:id="rId14"/>
  </p:sldLayoutIdLst>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410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11.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4969368" y="3402317"/>
            <a:ext cx="6800850" cy="1477328"/>
          </a:xfrm>
        </p:spPr>
        <p:txBody>
          <a:bodyPr/>
          <a:lstStyle/>
          <a:p>
            <a:r>
              <a:rPr lang="en-US" dirty="0"/>
              <a:t>What’s New in OpenEdge Replication?</a:t>
            </a:r>
          </a:p>
        </p:txBody>
      </p:sp>
      <p:sp>
        <p:nvSpPr>
          <p:cNvPr id="5" name="Subtitle 8"/>
          <p:cNvSpPr>
            <a:spLocks noGrp="1"/>
          </p:cNvSpPr>
          <p:nvPr>
            <p:ph type="subTitle" idx="1"/>
          </p:nvPr>
        </p:nvSpPr>
        <p:spPr>
          <a:xfrm>
            <a:off x="4969074" y="5190601"/>
            <a:ext cx="6091408" cy="723098"/>
          </a:xfrm>
        </p:spPr>
        <p:txBody>
          <a:bodyPr/>
          <a:lstStyle/>
          <a:p>
            <a:r>
              <a:rPr lang="en-US" dirty="0"/>
              <a:t>June 5, 2017</a:t>
            </a:r>
          </a:p>
          <a:p>
            <a:pPr lvl="1"/>
            <a:r>
              <a:rPr lang="en-US" dirty="0"/>
              <a:t>Jeff Owen, Dapeng Wu, Safina Khanem, Jim Clark</a:t>
            </a:r>
          </a:p>
          <a:p>
            <a:pPr lvl="1"/>
            <a:endParaRPr lang="en-US" dirty="0"/>
          </a:p>
        </p:txBody>
      </p:sp>
    </p:spTree>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1589" y="1470399"/>
            <a:ext cx="11498081"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dirty="0"/>
              <a:t>PICA Queue Monitoring</a:t>
            </a:r>
          </a:p>
          <a:p>
            <a:r>
              <a:rPr lang="en-US" dirty="0"/>
              <a:t>Agent Restart</a:t>
            </a:r>
          </a:p>
          <a:p>
            <a:r>
              <a:rPr lang="en-US" dirty="0"/>
              <a:t>Replication Sets</a:t>
            </a:r>
          </a:p>
          <a:p>
            <a:r>
              <a:rPr lang="en-US" dirty="0"/>
              <a:t>Replication Monitor, VSTs, DSRUTIL, </a:t>
            </a:r>
            <a:r>
              <a:rPr lang="en-US" dirty="0" err="1"/>
              <a:t>builddb</a:t>
            </a:r>
            <a:r>
              <a:rPr lang="en-US" dirty="0"/>
              <a:t> Utility</a:t>
            </a:r>
          </a:p>
        </p:txBody>
      </p:sp>
    </p:spTree>
    <p:extLst>
      <p:ext uri="{BB962C8B-B14F-4D97-AF65-F5344CB8AC3E}">
        <p14:creationId xmlns="" xmlns:p14="http://schemas.microsoft.com/office/powerpoint/2010/main" val="3276880468"/>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0060" y="2588181"/>
            <a:ext cx="10256965" cy="978729"/>
          </a:xfrm>
        </p:spPr>
        <p:txBody>
          <a:bodyPr/>
          <a:lstStyle/>
          <a:p>
            <a:r>
              <a:rPr lang="en-US" dirty="0"/>
              <a:t>10.2B08 and 11.3.0: Improved PICA Queue Monitoring</a:t>
            </a:r>
          </a:p>
        </p:txBody>
      </p:sp>
    </p:spTree>
    <p:extLst>
      <p:ext uri="{BB962C8B-B14F-4D97-AF65-F5344CB8AC3E}">
        <p14:creationId xmlns="" xmlns:p14="http://schemas.microsoft.com/office/powerpoint/2010/main" val="20746100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tx1"/>
                </a:solidFill>
              </a:rPr>
              <a:t>10.2B08: PICA Queue Monitoring Improvements</a:t>
            </a:r>
          </a:p>
        </p:txBody>
      </p:sp>
      <p:sp>
        <p:nvSpPr>
          <p:cNvPr id="5" name="Content Placeholder 4"/>
          <p:cNvSpPr>
            <a:spLocks noGrp="1"/>
          </p:cNvSpPr>
          <p:nvPr>
            <p:ph idx="4294967295"/>
          </p:nvPr>
        </p:nvSpPr>
        <p:spPr>
          <a:xfrm>
            <a:off x="810227" y="1199938"/>
            <a:ext cx="7083425" cy="4797425"/>
          </a:xfrm>
          <a:solidFill>
            <a:schemeClr val="bg1">
              <a:lumMod val="95000"/>
            </a:schemeClr>
          </a:solidFill>
        </p:spPr>
        <p:txBody>
          <a:bodyPr/>
          <a:lstStyle/>
          <a:p>
            <a:pPr marL="0" indent="0">
              <a:buNone/>
            </a:pPr>
            <a:r>
              <a:rPr lang="en-US" sz="1800" b="1" dirty="0">
                <a:latin typeface="Courier New" panose="02070309020205020404" pitchFamily="49" charset="0"/>
                <a:cs typeface="Courier New" panose="02070309020205020404" pitchFamily="49" charset="0"/>
              </a:rPr>
              <a:t>Display Db Service Manager Screen</a:t>
            </a:r>
          </a:p>
          <a:p>
            <a:pPr marL="0" indent="0">
              <a:buNone/>
            </a:pPr>
            <a:r>
              <a:rPr lang="en-US" sz="1800" b="1" dirty="0">
                <a:latin typeface="Courier New" panose="02070309020205020404" pitchFamily="49" charset="0"/>
                <a:cs typeface="Courier New" panose="02070309020205020404" pitchFamily="49" charset="0"/>
              </a:rPr>
              <a:t> 04/27/17        Status: Database Service Manager </a:t>
            </a:r>
          </a:p>
          <a:p>
            <a:pPr marL="0" indent="0">
              <a:buNone/>
            </a:pPr>
            <a:r>
              <a:rPr lang="en-US" sz="1800" b="1" dirty="0">
                <a:latin typeface="Courier New" panose="02070309020205020404" pitchFamily="49" charset="0"/>
                <a:cs typeface="Courier New" panose="02070309020205020404" pitchFamily="49" charset="0"/>
              </a:rPr>
              <a:t>  Communication Area Size :      8193.09 KB</a:t>
            </a:r>
          </a:p>
          <a:p>
            <a:pPr marL="0" indent="0">
              <a:buNone/>
            </a:pPr>
            <a:r>
              <a:rPr lang="en-US" sz="1800" b="1" dirty="0">
                <a:latin typeface="Courier New" panose="02070309020205020404" pitchFamily="49" charset="0"/>
                <a:cs typeface="Courier New" panose="02070309020205020404" pitchFamily="49" charset="0"/>
              </a:rPr>
              <a:t>  Total Message Entries   :       74908</a:t>
            </a:r>
          </a:p>
          <a:p>
            <a:pPr marL="0" indent="0">
              <a:buNone/>
            </a:pPr>
            <a:r>
              <a:rPr lang="en-US" sz="1800" b="1" dirty="0">
                <a:latin typeface="Courier New" panose="02070309020205020404" pitchFamily="49" charset="0"/>
                <a:cs typeface="Courier New" panose="02070309020205020404" pitchFamily="49" charset="0"/>
              </a:rPr>
              <a:t>  Free Message Entries    :       74908</a:t>
            </a:r>
          </a:p>
          <a:p>
            <a:pPr marL="0" indent="0">
              <a:buNone/>
            </a:pPr>
            <a:r>
              <a:rPr lang="en-US" sz="1800" b="1" dirty="0">
                <a:latin typeface="Courier New" panose="02070309020205020404" pitchFamily="49" charset="0"/>
                <a:cs typeface="Courier New" panose="02070309020205020404" pitchFamily="49" charset="0"/>
              </a:rPr>
              <a:t>  Used Message Entries    :           0</a:t>
            </a:r>
          </a:p>
          <a:p>
            <a:pPr marL="0" indent="0">
              <a:buNone/>
            </a:pPr>
            <a:r>
              <a:rPr lang="en-US" sz="1800" b="1" dirty="0">
                <a:latin typeface="Courier New" panose="02070309020205020404" pitchFamily="49" charset="0"/>
                <a:cs typeface="Courier New" panose="02070309020205020404" pitchFamily="49" charset="0"/>
              </a:rPr>
              <a:t>  Used HighWater Mark     :           1</a:t>
            </a:r>
            <a:endParaRPr lang="en-US" sz="1800" dirty="0">
              <a:solidFill>
                <a:srgbClr val="FF0000"/>
              </a:solidFill>
              <a:latin typeface="Courier New" panose="02070309020205020404" pitchFamily="49" charset="0"/>
              <a:cs typeface="Courier New" panose="02070309020205020404" pitchFamily="49" charset="0"/>
            </a:endParaRPr>
          </a:p>
          <a:p>
            <a:pPr marL="0" indent="0">
              <a:buNone/>
            </a:pPr>
            <a:r>
              <a:rPr lang="en-US" sz="1800" dirty="0">
                <a:latin typeface="Courier New" panose="02070309020205020404" pitchFamily="49" charset="0"/>
                <a:cs typeface="Courier New" panose="02070309020205020404" pitchFamily="49" charset="0"/>
              </a:rPr>
              <a:t>  </a:t>
            </a:r>
            <a:r>
              <a:rPr lang="en-US" sz="1800" b="1" dirty="0">
                <a:latin typeface="Courier New" panose="02070309020205020404" pitchFamily="49" charset="0"/>
                <a:cs typeface="Courier New" panose="02070309020205020404" pitchFamily="49" charset="0"/>
              </a:rPr>
              <a:t>Area Filled Count       :           0</a:t>
            </a:r>
            <a:r>
              <a:rPr lang="en-US" sz="1800" dirty="0">
                <a:latin typeface="Courier New" panose="02070309020205020404" pitchFamily="49" charset="0"/>
                <a:cs typeface="Courier New" panose="02070309020205020404" pitchFamily="49" charset="0"/>
              </a:rPr>
              <a:t> </a:t>
            </a:r>
          </a:p>
          <a:p>
            <a:pPr marL="0" indent="0">
              <a:buNone/>
            </a:pPr>
            <a:r>
              <a:rPr lang="en-US" sz="1800" dirty="0">
                <a:latin typeface="Courier New" panose="02070309020205020404" pitchFamily="49" charset="0"/>
                <a:cs typeface="Courier New" panose="02070309020205020404" pitchFamily="49" charset="0"/>
              </a:rPr>
              <a:t>  </a:t>
            </a:r>
            <a:r>
              <a:rPr lang="en-US" sz="1800" b="1" dirty="0">
                <a:latin typeface="Courier New" panose="02070309020205020404" pitchFamily="49" charset="0"/>
                <a:cs typeface="Courier New" panose="02070309020205020404" pitchFamily="49" charset="0"/>
              </a:rPr>
              <a:t>Service Latch Holder    :          -1</a:t>
            </a:r>
          </a:p>
          <a:p>
            <a:pPr marL="0" indent="0">
              <a:buNone/>
            </a:pPr>
            <a:r>
              <a:rPr lang="en-US" sz="1800" dirty="0">
                <a:latin typeface="Courier New" panose="02070309020205020404" pitchFamily="49" charset="0"/>
                <a:cs typeface="Courier New" panose="02070309020205020404" pitchFamily="49" charset="0"/>
              </a:rPr>
              <a:t>  </a:t>
            </a:r>
            <a:r>
              <a:rPr lang="en-US" sz="1800" b="1" dirty="0">
                <a:latin typeface="Courier New" panose="02070309020205020404" pitchFamily="49" charset="0"/>
                <a:cs typeface="Courier New" panose="02070309020205020404" pitchFamily="49" charset="0"/>
              </a:rPr>
              <a:t>Access Count            :        5304</a:t>
            </a:r>
            <a:endParaRPr lang="en-US" sz="1800" dirty="0">
              <a:solidFill>
                <a:srgbClr val="FF0000"/>
              </a:solidFill>
              <a:latin typeface="Courier New" panose="02070309020205020404" pitchFamily="49" charset="0"/>
              <a:cs typeface="Courier New" panose="02070309020205020404" pitchFamily="49" charset="0"/>
            </a:endParaRPr>
          </a:p>
          <a:p>
            <a:pPr marL="0" indent="0">
              <a:buNone/>
            </a:pPr>
            <a:r>
              <a:rPr lang="en-US" sz="1800" dirty="0">
                <a:latin typeface="Courier New" panose="02070309020205020404" pitchFamily="49" charset="0"/>
                <a:cs typeface="Courier New" panose="02070309020205020404" pitchFamily="49" charset="0"/>
              </a:rPr>
              <a:t>  </a:t>
            </a:r>
            <a:r>
              <a:rPr lang="en-US" sz="1800" b="1" dirty="0">
                <a:latin typeface="Courier New" panose="02070309020205020404" pitchFamily="49" charset="0"/>
                <a:cs typeface="Courier New" panose="02070309020205020404" pitchFamily="49" charset="0"/>
              </a:rPr>
              <a:t>Access Collisions       :           0</a:t>
            </a:r>
            <a:endParaRPr lang="en-US" sz="1800" dirty="0">
              <a:solidFill>
                <a:srgbClr val="FF0000"/>
              </a:solidFill>
              <a:latin typeface="Courier New" panose="02070309020205020404" pitchFamily="49" charset="0"/>
              <a:cs typeface="Courier New" panose="02070309020205020404" pitchFamily="49" charset="0"/>
            </a:endParaRPr>
          </a:p>
        </p:txBody>
      </p:sp>
      <p:grpSp>
        <p:nvGrpSpPr>
          <p:cNvPr id="10" name="Group 9"/>
          <p:cNvGrpSpPr/>
          <p:nvPr/>
        </p:nvGrpSpPr>
        <p:grpSpPr>
          <a:xfrm>
            <a:off x="6669525" y="3460565"/>
            <a:ext cx="5107016" cy="461665"/>
            <a:chOff x="3465253" y="352107"/>
            <a:chExt cx="5107016" cy="461665"/>
          </a:xfrm>
          <a:solidFill>
            <a:schemeClr val="bg1">
              <a:lumMod val="95000"/>
            </a:schemeClr>
          </a:solidFill>
        </p:grpSpPr>
        <p:sp>
          <p:nvSpPr>
            <p:cNvPr id="11" name="TextBox 10"/>
            <p:cNvSpPr txBox="1"/>
            <p:nvPr/>
          </p:nvSpPr>
          <p:spPr bwMode="auto">
            <a:xfrm>
              <a:off x="3583196" y="352107"/>
              <a:ext cx="4989073" cy="461665"/>
            </a:xfrm>
            <a:prstGeom prst="rect">
              <a:avLst/>
            </a:prstGeom>
            <a:grp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b="1" dirty="0">
                  <a:solidFill>
                    <a:srgbClr val="FF0000"/>
                  </a:solidFill>
                  <a:latin typeface="Courier New" panose="02070309020205020404" pitchFamily="49" charset="0"/>
                  <a:cs typeface="Courier New" panose="02070309020205020404" pitchFamily="49" charset="0"/>
                </a:rPr>
                <a:t>   Useful for sizing –pica</a:t>
              </a:r>
            </a:p>
          </p:txBody>
        </p:sp>
        <p:sp>
          <p:nvSpPr>
            <p:cNvPr id="12" name="Arrow: Right 11"/>
            <p:cNvSpPr/>
            <p:nvPr/>
          </p:nvSpPr>
          <p:spPr bwMode="auto">
            <a:xfrm rot="10800000">
              <a:off x="3465253" y="490193"/>
              <a:ext cx="534692" cy="185495"/>
            </a:xfrm>
            <a:prstGeom prst="rightArrow">
              <a:avLst/>
            </a:prstGeom>
            <a:solidFill>
              <a:srgbClr val="92D05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grpSp>
      <p:grpSp>
        <p:nvGrpSpPr>
          <p:cNvPr id="17" name="Group 16"/>
          <p:cNvGrpSpPr/>
          <p:nvPr/>
        </p:nvGrpSpPr>
        <p:grpSpPr>
          <a:xfrm>
            <a:off x="6653795" y="3801553"/>
            <a:ext cx="5256417" cy="830997"/>
            <a:chOff x="3465253" y="308332"/>
            <a:chExt cx="5256417" cy="830997"/>
          </a:xfrm>
          <a:solidFill>
            <a:schemeClr val="bg1">
              <a:lumMod val="95000"/>
            </a:schemeClr>
          </a:solidFill>
        </p:grpSpPr>
        <p:sp>
          <p:nvSpPr>
            <p:cNvPr id="18" name="TextBox 17"/>
            <p:cNvSpPr txBox="1"/>
            <p:nvPr/>
          </p:nvSpPr>
          <p:spPr bwMode="auto">
            <a:xfrm>
              <a:off x="3732597" y="308332"/>
              <a:ext cx="4989073" cy="830997"/>
            </a:xfrm>
            <a:prstGeom prst="rect">
              <a:avLst/>
            </a:prstGeom>
            <a:grp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b="1" dirty="0">
                  <a:solidFill>
                    <a:srgbClr val="FF0000"/>
                  </a:solidFill>
                  <a:latin typeface="Courier New" panose="02070309020205020404" pitchFamily="49" charset="0"/>
                  <a:cs typeface="Courier New" panose="02070309020205020404" pitchFamily="49" charset="0"/>
                </a:rPr>
                <a:t> Is PICA Queue filling often?</a:t>
              </a:r>
            </a:p>
          </p:txBody>
        </p:sp>
        <p:sp>
          <p:nvSpPr>
            <p:cNvPr id="19" name="Arrow: Right 18"/>
            <p:cNvSpPr/>
            <p:nvPr/>
          </p:nvSpPr>
          <p:spPr bwMode="auto">
            <a:xfrm rot="10800000">
              <a:off x="3465253" y="490193"/>
              <a:ext cx="534692" cy="185495"/>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grpSp>
      <p:grpSp>
        <p:nvGrpSpPr>
          <p:cNvPr id="20" name="Group 19"/>
          <p:cNvGrpSpPr/>
          <p:nvPr/>
        </p:nvGrpSpPr>
        <p:grpSpPr>
          <a:xfrm>
            <a:off x="6709157" y="5083078"/>
            <a:ext cx="5201055" cy="830997"/>
            <a:chOff x="3520616" y="119831"/>
            <a:chExt cx="5201055" cy="830997"/>
          </a:xfrm>
          <a:solidFill>
            <a:schemeClr val="bg1">
              <a:lumMod val="95000"/>
            </a:schemeClr>
          </a:solidFill>
        </p:grpSpPr>
        <p:sp>
          <p:nvSpPr>
            <p:cNvPr id="21" name="TextBox 20"/>
            <p:cNvSpPr txBox="1"/>
            <p:nvPr/>
          </p:nvSpPr>
          <p:spPr bwMode="auto">
            <a:xfrm>
              <a:off x="3732598" y="119831"/>
              <a:ext cx="4989073" cy="830997"/>
            </a:xfrm>
            <a:prstGeom prst="rect">
              <a:avLst/>
            </a:prstGeom>
            <a:grp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b="1" dirty="0">
                  <a:solidFill>
                    <a:srgbClr val="FF0000"/>
                  </a:solidFill>
                  <a:latin typeface="Courier New" panose="02070309020205020404" pitchFamily="49" charset="0"/>
                  <a:cs typeface="Courier New" panose="02070309020205020404" pitchFamily="49" charset="0"/>
                </a:rPr>
                <a:t>   Is there contention for the queue?</a:t>
              </a:r>
            </a:p>
          </p:txBody>
        </p:sp>
        <p:sp>
          <p:nvSpPr>
            <p:cNvPr id="22" name="Arrow: Right 21"/>
            <p:cNvSpPr/>
            <p:nvPr/>
          </p:nvSpPr>
          <p:spPr bwMode="auto">
            <a:xfrm rot="10800000">
              <a:off x="3520616" y="254582"/>
              <a:ext cx="534692" cy="185495"/>
            </a:xfrm>
            <a:prstGeom prst="rightArrow">
              <a:avLst/>
            </a:prstGeom>
            <a:solidFill>
              <a:srgbClr val="92D05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grpSp>
    </p:spTree>
    <p:extLst>
      <p:ext uri="{BB962C8B-B14F-4D97-AF65-F5344CB8AC3E}">
        <p14:creationId xmlns="" xmlns:p14="http://schemas.microsoft.com/office/powerpoint/2010/main" val="1484062312"/>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1+#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1+#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7639" y="1661255"/>
            <a:ext cx="9601073" cy="1421928"/>
          </a:xfrm>
        </p:spPr>
        <p:txBody>
          <a:bodyPr/>
          <a:lstStyle/>
          <a:p>
            <a:r>
              <a:rPr lang="en-US" dirty="0"/>
              <a:t/>
            </a:r>
            <a:br>
              <a:rPr lang="en-US" dirty="0"/>
            </a:br>
            <a:r>
              <a:rPr lang="en-US" dirty="0"/>
              <a:t>11.6.0: Restart Agent</a:t>
            </a:r>
            <a:br>
              <a:rPr lang="en-US" dirty="0"/>
            </a:br>
            <a:endParaRPr lang="en-US" dirty="0"/>
          </a:p>
        </p:txBody>
      </p:sp>
    </p:spTree>
    <p:extLst>
      <p:ext uri="{BB962C8B-B14F-4D97-AF65-F5344CB8AC3E}">
        <p14:creationId xmlns="" xmlns:p14="http://schemas.microsoft.com/office/powerpoint/2010/main" val="15032096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What </a:t>
            </a:r>
            <a:r>
              <a:rPr lang="en-US" dirty="0"/>
              <a:t>is Restart Agent? </a:t>
            </a:r>
          </a:p>
        </p:txBody>
      </p:sp>
      <p:sp>
        <p:nvSpPr>
          <p:cNvPr id="6" name="Content Placeholder 5"/>
          <p:cNvSpPr>
            <a:spLocks noGrp="1"/>
          </p:cNvSpPr>
          <p:nvPr>
            <p:ph idx="1"/>
          </p:nvPr>
        </p:nvSpPr>
        <p:spPr>
          <a:xfrm>
            <a:off x="557960" y="1732574"/>
            <a:ext cx="10951238" cy="3303883"/>
          </a:xfrm>
        </p:spPr>
        <p:txBody>
          <a:bodyPr/>
          <a:lstStyle/>
          <a:p>
            <a:r>
              <a:rPr lang="en-US" dirty="0"/>
              <a:t>The ability to restart the Replication Agent without restarting the target database</a:t>
            </a:r>
          </a:p>
          <a:p>
            <a:pPr marL="0" indent="0">
              <a:buNone/>
            </a:pPr>
            <a:endParaRPr lang="en-US" dirty="0"/>
          </a:p>
          <a:p>
            <a:r>
              <a:rPr lang="en-US" dirty="0"/>
              <a:t>Command - </a:t>
            </a:r>
            <a:r>
              <a:rPr lang="en-US" i="1" dirty="0" err="1"/>
              <a:t>dsrutil</a:t>
            </a:r>
            <a:r>
              <a:rPr lang="en-US" i="1" dirty="0"/>
              <a:t> &lt;</a:t>
            </a:r>
            <a:r>
              <a:rPr lang="en-US" i="1" dirty="0" err="1"/>
              <a:t>targetdbname</a:t>
            </a:r>
            <a:r>
              <a:rPr lang="en-US" i="1" dirty="0"/>
              <a:t>&gt; –C restart agent</a:t>
            </a:r>
          </a:p>
          <a:p>
            <a:endParaRPr lang="en-US" i="1" dirty="0"/>
          </a:p>
          <a:p>
            <a:r>
              <a:rPr lang="en-US" dirty="0"/>
              <a:t>Helpful in a scenario where replication is stopped or agent has been terminated and needs to be restarted without shutting down the target database and having to restart the database to allow the agent to connect with the Replication server.</a:t>
            </a:r>
          </a:p>
          <a:p>
            <a:endParaRPr lang="en-US" dirty="0"/>
          </a:p>
        </p:txBody>
      </p:sp>
    </p:spTree>
    <p:extLst>
      <p:ext uri="{BB962C8B-B14F-4D97-AF65-F5344CB8AC3E}">
        <p14:creationId xmlns="" xmlns:p14="http://schemas.microsoft.com/office/powerpoint/2010/main" val="2781476724"/>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dirty="0"/>
              <a:t>Restart Agent - Use Cases</a:t>
            </a:r>
          </a:p>
        </p:txBody>
      </p:sp>
      <p:grpSp>
        <p:nvGrpSpPr>
          <p:cNvPr id="2" name="Group 1"/>
          <p:cNvGrpSpPr/>
          <p:nvPr/>
        </p:nvGrpSpPr>
        <p:grpSpPr>
          <a:xfrm>
            <a:off x="1701822" y="2022916"/>
            <a:ext cx="8274011" cy="914400"/>
            <a:chOff x="1701822" y="2022916"/>
            <a:chExt cx="8274011" cy="914400"/>
          </a:xfrm>
        </p:grpSpPr>
        <p:sp>
          <p:nvSpPr>
            <p:cNvPr id="8" name="Rectangle 7"/>
            <p:cNvSpPr/>
            <p:nvPr/>
          </p:nvSpPr>
          <p:spPr>
            <a:xfrm>
              <a:off x="1701822" y="2022916"/>
              <a:ext cx="975529"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457200">
                <a:defRPr/>
              </a:pPr>
              <a:r>
                <a:rPr lang="en-US" i="0" dirty="0">
                  <a:solidFill>
                    <a:srgbClr val="FFFFFF"/>
                  </a:solidFill>
                  <a:ea typeface="ＭＳ Ｐゴシック" charset="-128"/>
                </a:rPr>
                <a:t>1</a:t>
              </a:r>
            </a:p>
          </p:txBody>
        </p:sp>
        <p:sp>
          <p:nvSpPr>
            <p:cNvPr id="10" name="Rectangle 9"/>
            <p:cNvSpPr/>
            <p:nvPr/>
          </p:nvSpPr>
          <p:spPr>
            <a:xfrm>
              <a:off x="2730254" y="2022916"/>
              <a:ext cx="7245579" cy="914400"/>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p>
              <a:pPr marL="90488" defTabSz="457200">
                <a:defRPr/>
              </a:pPr>
              <a:r>
                <a:rPr lang="en-US" b="1" dirty="0">
                  <a:solidFill>
                    <a:schemeClr val="tx1"/>
                  </a:solidFill>
                </a:rPr>
                <a:t>Improvements to disaster recovery environment</a:t>
              </a:r>
              <a:endParaRPr lang="en-US" sz="2000" i="0" dirty="0">
                <a:solidFill>
                  <a:schemeClr val="tx1"/>
                </a:solidFill>
                <a:ea typeface="ＭＳ Ｐゴシック" charset="-128"/>
              </a:endParaRPr>
            </a:p>
          </p:txBody>
        </p:sp>
      </p:grpSp>
      <p:grpSp>
        <p:nvGrpSpPr>
          <p:cNvPr id="5" name="Group 4"/>
          <p:cNvGrpSpPr/>
          <p:nvPr/>
        </p:nvGrpSpPr>
        <p:grpSpPr>
          <a:xfrm>
            <a:off x="1701822" y="3932914"/>
            <a:ext cx="8274011" cy="918486"/>
            <a:chOff x="1701822" y="3932914"/>
            <a:chExt cx="8274011" cy="918486"/>
          </a:xfrm>
        </p:grpSpPr>
        <p:sp>
          <p:nvSpPr>
            <p:cNvPr id="16" name="Rectangle 15"/>
            <p:cNvSpPr/>
            <p:nvPr/>
          </p:nvSpPr>
          <p:spPr>
            <a:xfrm>
              <a:off x="2730254" y="3937000"/>
              <a:ext cx="7245579" cy="914400"/>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p>
              <a:pPr marL="90488" defTabSz="457200">
                <a:defRPr/>
              </a:pPr>
              <a:r>
                <a:rPr lang="en-US" b="1" dirty="0">
                  <a:solidFill>
                    <a:schemeClr val="tx1"/>
                  </a:solidFill>
                </a:rPr>
                <a:t>Agent terminates due to timeout while applying AI Files</a:t>
              </a:r>
            </a:p>
          </p:txBody>
        </p:sp>
        <p:sp>
          <p:nvSpPr>
            <p:cNvPr id="3" name="Rounded Rectangle 7"/>
            <p:cNvSpPr/>
            <p:nvPr/>
          </p:nvSpPr>
          <p:spPr>
            <a:xfrm>
              <a:off x="1701822" y="3932914"/>
              <a:ext cx="975529"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457200">
                <a:defRPr/>
              </a:pPr>
              <a:r>
                <a:rPr lang="en-US" i="0" dirty="0">
                  <a:solidFill>
                    <a:srgbClr val="FFFFFF"/>
                  </a:solidFill>
                  <a:ea typeface="ＭＳ Ｐゴシック" charset="-128"/>
                </a:rPr>
                <a:t>3</a:t>
              </a:r>
            </a:p>
          </p:txBody>
        </p:sp>
      </p:grpSp>
      <p:grpSp>
        <p:nvGrpSpPr>
          <p:cNvPr id="4" name="Group 3"/>
          <p:cNvGrpSpPr/>
          <p:nvPr/>
        </p:nvGrpSpPr>
        <p:grpSpPr>
          <a:xfrm>
            <a:off x="1701821" y="2977915"/>
            <a:ext cx="8274012" cy="916223"/>
            <a:chOff x="1701821" y="2977915"/>
            <a:chExt cx="8274012" cy="916223"/>
          </a:xfrm>
        </p:grpSpPr>
        <p:sp>
          <p:nvSpPr>
            <p:cNvPr id="12" name="Rectangle 11"/>
            <p:cNvSpPr/>
            <p:nvPr/>
          </p:nvSpPr>
          <p:spPr>
            <a:xfrm>
              <a:off x="2730254" y="2979738"/>
              <a:ext cx="7245579" cy="914400"/>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p>
              <a:pPr marL="90488" defTabSz="457200">
                <a:defRPr/>
              </a:pPr>
              <a:r>
                <a:rPr lang="en-US" b="1" dirty="0">
                  <a:solidFill>
                    <a:schemeClr val="tx1"/>
                  </a:solidFill>
                </a:rPr>
                <a:t>Make changes to properties files </a:t>
              </a:r>
            </a:p>
          </p:txBody>
        </p:sp>
        <p:sp>
          <p:nvSpPr>
            <p:cNvPr id="11" name="Rounded Rectangle 7"/>
            <p:cNvSpPr/>
            <p:nvPr/>
          </p:nvSpPr>
          <p:spPr>
            <a:xfrm>
              <a:off x="1701821" y="2977915"/>
              <a:ext cx="975529"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457200">
                <a:defRPr/>
              </a:pPr>
              <a:r>
                <a:rPr lang="en-US" i="0" dirty="0">
                  <a:solidFill>
                    <a:srgbClr val="FFFFFF"/>
                  </a:solidFill>
                  <a:ea typeface="ＭＳ Ｐゴシック" charset="-128"/>
                </a:rPr>
                <a:t>2</a:t>
              </a:r>
            </a:p>
          </p:txBody>
        </p:sp>
      </p:grpSp>
    </p:spTree>
    <p:extLst>
      <p:ext uri="{BB962C8B-B14F-4D97-AF65-F5344CB8AC3E}">
        <p14:creationId xmlns="" xmlns:p14="http://schemas.microsoft.com/office/powerpoint/2010/main" val="2307946222"/>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7639" y="1661255"/>
            <a:ext cx="10153126" cy="2751522"/>
          </a:xfrm>
        </p:spPr>
        <p:txBody>
          <a:bodyPr/>
          <a:lstStyle/>
          <a:p>
            <a:r>
              <a:rPr lang="en-US" dirty="0"/>
              <a:t>11.7.0: Synchronous Commit Mode For Two Targets</a:t>
            </a:r>
            <a:br>
              <a:rPr lang="en-US" dirty="0"/>
            </a:br>
            <a:r>
              <a:rPr lang="en-US" dirty="0"/>
              <a:t/>
            </a:r>
            <a:br>
              <a:rPr lang="en-US" dirty="0"/>
            </a:br>
            <a:r>
              <a:rPr lang="en-US" dirty="0"/>
              <a:t/>
            </a:r>
            <a:br>
              <a:rPr lang="en-US" dirty="0"/>
            </a:br>
            <a:r>
              <a:rPr lang="en-US" dirty="0"/>
              <a:t/>
            </a:r>
            <a:br>
              <a:rPr lang="en-US" dirty="0"/>
            </a:br>
            <a:endParaRPr lang="en-US" dirty="0"/>
          </a:p>
        </p:txBody>
      </p:sp>
    </p:spTree>
    <p:extLst>
      <p:ext uri="{BB962C8B-B14F-4D97-AF65-F5344CB8AC3E}">
        <p14:creationId xmlns="" xmlns:p14="http://schemas.microsoft.com/office/powerpoint/2010/main" val="128046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959" y="342876"/>
            <a:ext cx="10951239" cy="480131"/>
          </a:xfrm>
        </p:spPr>
        <p:txBody>
          <a:bodyPr/>
          <a:lstStyle/>
          <a:p>
            <a:r>
              <a:rPr lang="en-US" sz="2800" dirty="0"/>
              <a:t>Two target support for Synchronous Commit Mode</a:t>
            </a:r>
          </a:p>
        </p:txBody>
      </p:sp>
      <p:sp>
        <p:nvSpPr>
          <p:cNvPr id="5" name="Content Placeholder 4"/>
          <p:cNvSpPr>
            <a:spLocks noGrp="1"/>
          </p:cNvSpPr>
          <p:nvPr>
            <p:ph idx="4294967295"/>
          </p:nvPr>
        </p:nvSpPr>
        <p:spPr>
          <a:xfrm>
            <a:off x="6759507" y="1604963"/>
            <a:ext cx="2649537" cy="609600"/>
          </a:xfrm>
        </p:spPr>
        <p:txBody>
          <a:bodyPr/>
          <a:lstStyle/>
          <a:p>
            <a:pPr marL="0" indent="0" algn="ctr">
              <a:buNone/>
            </a:pPr>
            <a:r>
              <a:rPr lang="en-US" sz="2400" dirty="0"/>
              <a:t>Source Replica</a:t>
            </a:r>
          </a:p>
        </p:txBody>
      </p:sp>
      <p:pic>
        <p:nvPicPr>
          <p:cNvPr id="1026" name="Picture 2" descr="Image result for database images"/>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628809" y="3446262"/>
            <a:ext cx="2143125" cy="2143125"/>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2" descr="Image result for database images"/>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526698" y="3601168"/>
            <a:ext cx="2143125" cy="2143125"/>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Content Placeholder 4"/>
          <p:cNvSpPr txBox="1">
            <a:spLocks/>
          </p:cNvSpPr>
          <p:nvPr/>
        </p:nvSpPr>
        <p:spPr bwMode="auto">
          <a:xfrm>
            <a:off x="563671" y="5629029"/>
            <a:ext cx="2826775" cy="60978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None/>
            </a:pPr>
            <a:r>
              <a:rPr lang="en-US" sz="2400" i="0" dirty="0"/>
              <a:t>Target Replica One</a:t>
            </a:r>
          </a:p>
        </p:txBody>
      </p:sp>
      <p:sp>
        <p:nvSpPr>
          <p:cNvPr id="12" name="Content Placeholder 4"/>
          <p:cNvSpPr txBox="1">
            <a:spLocks/>
          </p:cNvSpPr>
          <p:nvPr/>
        </p:nvSpPr>
        <p:spPr bwMode="auto">
          <a:xfrm>
            <a:off x="7243482" y="5709613"/>
            <a:ext cx="2826775" cy="60978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None/>
            </a:pPr>
            <a:r>
              <a:rPr lang="en-US" sz="2400" i="0" dirty="0"/>
              <a:t>Target Replica Two</a:t>
            </a:r>
          </a:p>
        </p:txBody>
      </p:sp>
      <p:pic>
        <p:nvPicPr>
          <p:cNvPr id="8" name="Picture 2" descr="Image result for database images"/>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66795" y="1057159"/>
            <a:ext cx="2143125" cy="2143125"/>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4180473" y="3563517"/>
            <a:ext cx="3311458" cy="1902039"/>
            <a:chOff x="3954077" y="3476061"/>
            <a:chExt cx="3311458" cy="1902039"/>
          </a:xfrm>
        </p:grpSpPr>
        <p:sp>
          <p:nvSpPr>
            <p:cNvPr id="3" name="TextBox 2"/>
            <p:cNvSpPr txBox="1"/>
            <p:nvPr/>
          </p:nvSpPr>
          <p:spPr bwMode="auto">
            <a:xfrm>
              <a:off x="3954077" y="4916435"/>
              <a:ext cx="1330814"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Commit!</a:t>
              </a:r>
            </a:p>
          </p:txBody>
        </p:sp>
        <p:sp>
          <p:nvSpPr>
            <p:cNvPr id="13" name="TextBox 12"/>
            <p:cNvSpPr txBox="1"/>
            <p:nvPr/>
          </p:nvSpPr>
          <p:spPr bwMode="auto">
            <a:xfrm>
              <a:off x="5713001" y="4911252"/>
              <a:ext cx="1330814"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Commit!</a:t>
              </a:r>
            </a:p>
          </p:txBody>
        </p:sp>
        <p:cxnSp>
          <p:nvCxnSpPr>
            <p:cNvPr id="6" name="Straight Arrow Connector 5"/>
            <p:cNvCxnSpPr/>
            <p:nvPr/>
          </p:nvCxnSpPr>
          <p:spPr bwMode="auto">
            <a:xfrm flipH="1" flipV="1">
              <a:off x="5864918" y="3476061"/>
              <a:ext cx="1400617" cy="1710758"/>
            </a:xfrm>
            <a:prstGeom prst="straightConnector1">
              <a:avLst/>
            </a:prstGeom>
            <a:solidFill>
              <a:schemeClr val="accent1"/>
            </a:solidFill>
            <a:ln w="57150" cap="flat" cmpd="sng" algn="ctr">
              <a:solidFill>
                <a:schemeClr val="tx1"/>
              </a:solidFill>
              <a:prstDash val="solid"/>
              <a:round/>
              <a:headEnd type="oval" w="lg" len="sm"/>
              <a:tailEnd type="triangle"/>
            </a:ln>
            <a:effectLst/>
          </p:spPr>
        </p:cxnSp>
      </p:grpSp>
      <p:cxnSp>
        <p:nvCxnSpPr>
          <p:cNvPr id="15" name="Straight Arrow Connector 14"/>
          <p:cNvCxnSpPr/>
          <p:nvPr/>
        </p:nvCxnSpPr>
        <p:spPr bwMode="auto">
          <a:xfrm flipV="1">
            <a:off x="4061488" y="3580110"/>
            <a:ext cx="1323509" cy="1614524"/>
          </a:xfrm>
          <a:prstGeom prst="straightConnector1">
            <a:avLst/>
          </a:prstGeom>
          <a:solidFill>
            <a:schemeClr val="accent1"/>
          </a:solidFill>
          <a:ln w="57150" cap="flat" cmpd="sng" algn="ctr">
            <a:solidFill>
              <a:schemeClr val="tx1"/>
            </a:solidFill>
            <a:prstDash val="solid"/>
            <a:round/>
            <a:headEnd type="oval" w="lg" len="sm"/>
            <a:tailEnd type="triangle"/>
          </a:ln>
          <a:effectLst/>
        </p:spPr>
      </p:cxnSp>
      <p:grpSp>
        <p:nvGrpSpPr>
          <p:cNvPr id="4" name="Group 3"/>
          <p:cNvGrpSpPr/>
          <p:nvPr/>
        </p:nvGrpSpPr>
        <p:grpSpPr>
          <a:xfrm>
            <a:off x="3197686" y="2608567"/>
            <a:ext cx="5035328" cy="1032029"/>
            <a:chOff x="3197686" y="2915049"/>
            <a:chExt cx="5035328" cy="1032029"/>
          </a:xfrm>
        </p:grpSpPr>
        <p:sp>
          <p:nvSpPr>
            <p:cNvPr id="9" name="Down Arrow 8"/>
            <p:cNvSpPr/>
            <p:nvPr/>
          </p:nvSpPr>
          <p:spPr bwMode="auto">
            <a:xfrm rot="2986478">
              <a:off x="4028857" y="3133631"/>
              <a:ext cx="308516" cy="1106502"/>
            </a:xfrm>
            <a:prstGeom prst="down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14" name="Down Arrow 13"/>
            <p:cNvSpPr/>
            <p:nvPr/>
          </p:nvSpPr>
          <p:spPr bwMode="auto">
            <a:xfrm rot="18605321">
              <a:off x="6865115" y="3260834"/>
              <a:ext cx="310772" cy="1061716"/>
            </a:xfrm>
            <a:prstGeom prst="down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a:p>
          </p:txBody>
        </p:sp>
        <p:sp>
          <p:nvSpPr>
            <p:cNvPr id="21" name="Content Placeholder 4"/>
            <p:cNvSpPr txBox="1">
              <a:spLocks/>
            </p:cNvSpPr>
            <p:nvPr/>
          </p:nvSpPr>
          <p:spPr bwMode="auto">
            <a:xfrm>
              <a:off x="3197686" y="2915049"/>
              <a:ext cx="1412632" cy="60978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None/>
              </a:pPr>
              <a:r>
                <a:rPr lang="en-US" sz="2400" i="0" dirty="0"/>
                <a:t>AI Block</a:t>
              </a:r>
            </a:p>
            <a:p>
              <a:pPr marL="0" indent="0" algn="ctr">
                <a:buSzTx/>
                <a:buNone/>
              </a:pPr>
              <a:endParaRPr lang="en-US" sz="2400" i="0" dirty="0"/>
            </a:p>
          </p:txBody>
        </p:sp>
        <p:sp>
          <p:nvSpPr>
            <p:cNvPr id="23" name="Content Placeholder 4"/>
            <p:cNvSpPr txBox="1">
              <a:spLocks/>
            </p:cNvSpPr>
            <p:nvPr/>
          </p:nvSpPr>
          <p:spPr bwMode="auto">
            <a:xfrm>
              <a:off x="6820382" y="3260216"/>
              <a:ext cx="1412632" cy="60978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None/>
              </a:pPr>
              <a:r>
                <a:rPr lang="en-US" sz="2400" i="0" dirty="0"/>
                <a:t>AI Block</a:t>
              </a:r>
            </a:p>
            <a:p>
              <a:pPr marL="0" indent="0" algn="ctr">
                <a:buSzTx/>
                <a:buNone/>
              </a:pPr>
              <a:endParaRPr lang="en-US" sz="2400" i="0" dirty="0"/>
            </a:p>
          </p:txBody>
        </p:sp>
      </p:grpSp>
    </p:spTree>
    <p:extLst>
      <p:ext uri="{BB962C8B-B14F-4D97-AF65-F5344CB8AC3E}">
        <p14:creationId xmlns="" xmlns:p14="http://schemas.microsoft.com/office/powerpoint/2010/main" val="1289393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7639" y="1661255"/>
            <a:ext cx="9601073" cy="2308324"/>
          </a:xfrm>
        </p:spPr>
        <p:txBody>
          <a:bodyPr/>
          <a:lstStyle/>
          <a:p>
            <a:r>
              <a:rPr lang="en-US" dirty="0"/>
              <a:t>11.7.0: Replication Sets</a:t>
            </a:r>
            <a:br>
              <a:rPr lang="en-US" dirty="0"/>
            </a:br>
            <a:r>
              <a:rPr lang="en-US" dirty="0"/>
              <a:t/>
            </a:r>
            <a:br>
              <a:rPr lang="en-US" dirty="0"/>
            </a:br>
            <a:r>
              <a:rPr lang="en-US" dirty="0"/>
              <a:t/>
            </a:r>
            <a:br>
              <a:rPr lang="en-US" dirty="0"/>
            </a:br>
            <a:r>
              <a:rPr lang="en-US" dirty="0"/>
              <a:t/>
            </a:r>
            <a:br>
              <a:rPr lang="en-US" dirty="0"/>
            </a:br>
            <a:endParaRPr lang="en-US" dirty="0"/>
          </a:p>
        </p:txBody>
      </p:sp>
    </p:spTree>
    <p:extLst>
      <p:ext uri="{BB962C8B-B14F-4D97-AF65-F5344CB8AC3E}">
        <p14:creationId xmlns="" xmlns:p14="http://schemas.microsoft.com/office/powerpoint/2010/main" val="3083672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449514" y="1861239"/>
            <a:ext cx="7286625" cy="3083921"/>
          </a:xfrm>
        </p:spPr>
        <p:txBody>
          <a:bodyPr/>
          <a:lstStyle/>
          <a:p>
            <a:r>
              <a:rPr lang="en-US" dirty="0">
                <a:solidFill>
                  <a:schemeClr val="bg1"/>
                </a:solidFill>
              </a:rPr>
              <a:t>Replication Set:</a:t>
            </a:r>
            <a:br>
              <a:rPr lang="en-US" dirty="0">
                <a:solidFill>
                  <a:schemeClr val="bg1"/>
                </a:solidFill>
              </a:rPr>
            </a:br>
            <a:r>
              <a:rPr lang="en-US" dirty="0">
                <a:solidFill>
                  <a:schemeClr val="bg1"/>
                </a:solidFill>
              </a:rPr>
              <a:t/>
            </a:r>
            <a:br>
              <a:rPr lang="en-US" dirty="0">
                <a:solidFill>
                  <a:schemeClr val="bg1"/>
                </a:solidFill>
              </a:rPr>
            </a:br>
            <a:r>
              <a:rPr lang="en-US" dirty="0">
                <a:solidFill>
                  <a:schemeClr val="bg1"/>
                </a:solidFill>
              </a:rPr>
              <a:t>A replication environment that  contains a source replica and two target replicas that can transition together</a:t>
            </a:r>
          </a:p>
        </p:txBody>
      </p:sp>
    </p:spTree>
    <p:extLst>
      <p:ext uri="{BB962C8B-B14F-4D97-AF65-F5344CB8AC3E}">
        <p14:creationId xmlns="" xmlns:p14="http://schemas.microsoft.com/office/powerpoint/2010/main" val="261006102"/>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0060" y="2588181"/>
            <a:ext cx="9353167" cy="535531"/>
          </a:xfrm>
        </p:spPr>
        <p:txBody>
          <a:bodyPr/>
          <a:lstStyle/>
          <a:p>
            <a:r>
              <a:rPr lang="en-US" dirty="0"/>
              <a:t>Replication Set Inter-agent Communication</a:t>
            </a:r>
          </a:p>
        </p:txBody>
      </p:sp>
    </p:spTree>
    <p:extLst>
      <p:ext uri="{BB962C8B-B14F-4D97-AF65-F5344CB8AC3E}">
        <p14:creationId xmlns="" xmlns:p14="http://schemas.microsoft.com/office/powerpoint/2010/main" val="24459459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959" y="370576"/>
            <a:ext cx="10951239" cy="424732"/>
          </a:xfrm>
        </p:spPr>
        <p:txBody>
          <a:bodyPr/>
          <a:lstStyle/>
          <a:p>
            <a:r>
              <a:rPr lang="en-US" dirty="0">
                <a:solidFill>
                  <a:schemeClr val="tx1"/>
                </a:solidFill>
              </a:rPr>
              <a:t>Inter-agent Communication</a:t>
            </a:r>
            <a:endParaRPr lang="en-US" dirty="0"/>
          </a:p>
        </p:txBody>
      </p:sp>
      <p:sp>
        <p:nvSpPr>
          <p:cNvPr id="8" name="Content Placeholder 4"/>
          <p:cNvSpPr>
            <a:spLocks noGrp="1"/>
          </p:cNvSpPr>
          <p:nvPr>
            <p:ph idx="1"/>
          </p:nvPr>
        </p:nvSpPr>
        <p:spPr>
          <a:xfrm>
            <a:off x="557959" y="1200151"/>
            <a:ext cx="10951238" cy="5172075"/>
          </a:xfrm>
        </p:spPr>
        <p:txBody>
          <a:bodyPr/>
          <a:lstStyle/>
          <a:p>
            <a:r>
              <a:rPr lang="en-US" dirty="0"/>
              <a:t>Allows the targets to transition together if the source database is gone.</a:t>
            </a:r>
          </a:p>
          <a:p>
            <a:pPr lvl="1">
              <a:buFont typeface="Wingdings" panose="05000000000000000000" pitchFamily="2" charset="2"/>
              <a:buChar char="§"/>
            </a:pPr>
            <a:r>
              <a:rPr lang="en-US" dirty="0"/>
              <a:t>One becomes new source, the other remains a target and replication can continue.</a:t>
            </a:r>
          </a:p>
          <a:p>
            <a:endParaRPr lang="en-US" dirty="0"/>
          </a:p>
          <a:p>
            <a:r>
              <a:rPr lang="en-US" dirty="0"/>
              <a:t>Targets communicate their location relative to source.</a:t>
            </a:r>
          </a:p>
          <a:p>
            <a:pPr lvl="1">
              <a:buFont typeface="Wingdings" panose="05000000000000000000" pitchFamily="2" charset="2"/>
              <a:buChar char="§"/>
            </a:pPr>
            <a:r>
              <a:rPr lang="en-US" dirty="0"/>
              <a:t>Used to determine if AI extents can be unlocked.</a:t>
            </a:r>
          </a:p>
          <a:p>
            <a:pPr lvl="1">
              <a:buFont typeface="Wingdings" panose="05000000000000000000" pitchFamily="2" charset="2"/>
              <a:buChar char="§"/>
            </a:pPr>
            <a:r>
              <a:rPr lang="en-US" dirty="0"/>
              <a:t>If one target is behind, the healthier target may need to keep a number of extents locked to synchronize with the less healthy target.</a:t>
            </a:r>
          </a:p>
          <a:p>
            <a:pPr lvl="1"/>
            <a:endParaRPr lang="en-US" dirty="0"/>
          </a:p>
          <a:p>
            <a:r>
              <a:rPr lang="en-US" dirty="0"/>
              <a:t>Allows a health check at the beginning of a recovery transition to determine</a:t>
            </a:r>
            <a:br>
              <a:rPr lang="en-US" dirty="0"/>
            </a:br>
            <a:r>
              <a:rPr lang="en-US" dirty="0"/>
              <a:t>coordinator.</a:t>
            </a:r>
          </a:p>
          <a:p>
            <a:pPr marL="0" indent="0">
              <a:buNone/>
            </a:pPr>
            <a:endParaRPr lang="en-US" dirty="0"/>
          </a:p>
        </p:txBody>
      </p:sp>
    </p:spTree>
    <p:extLst>
      <p:ext uri="{BB962C8B-B14F-4D97-AF65-F5344CB8AC3E}">
        <p14:creationId xmlns="" xmlns:p14="http://schemas.microsoft.com/office/powerpoint/2010/main" val="490552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959" y="370576"/>
            <a:ext cx="10951239" cy="424732"/>
          </a:xfrm>
        </p:spPr>
        <p:txBody>
          <a:bodyPr/>
          <a:lstStyle/>
          <a:p>
            <a:r>
              <a:rPr lang="en-US" dirty="0">
                <a:solidFill>
                  <a:schemeClr val="tx1"/>
                </a:solidFill>
              </a:rPr>
              <a:t>Inter-agent Communication</a:t>
            </a:r>
            <a:endParaRPr lang="en-US" dirty="0"/>
          </a:p>
        </p:txBody>
      </p:sp>
      <p:sp>
        <p:nvSpPr>
          <p:cNvPr id="7" name="Content Placeholder 4"/>
          <p:cNvSpPr>
            <a:spLocks noGrp="1"/>
          </p:cNvSpPr>
          <p:nvPr>
            <p:ph idx="1"/>
          </p:nvPr>
        </p:nvSpPr>
        <p:spPr>
          <a:xfrm>
            <a:off x="557959" y="1200151"/>
            <a:ext cx="10951238" cy="5172075"/>
          </a:xfrm>
        </p:spPr>
        <p:txBody>
          <a:bodyPr/>
          <a:lstStyle/>
          <a:p>
            <a:r>
              <a:rPr lang="en-US" dirty="0"/>
              <a:t>Specify replication-set=1 in the [transition] section of the properties file</a:t>
            </a:r>
          </a:p>
          <a:p>
            <a:pPr marL="457200" lvl="1" indent="0">
              <a:buNone/>
            </a:pPr>
            <a:r>
              <a:rPr lang="en-US" sz="2000" i="1" dirty="0"/>
              <a:t>[transition]</a:t>
            </a:r>
          </a:p>
          <a:p>
            <a:pPr marL="457200" lvl="1" indent="0">
              <a:buNone/>
            </a:pPr>
            <a:r>
              <a:rPr lang="en-US" sz="2000" i="1" dirty="0"/>
              <a:t>  </a:t>
            </a:r>
            <a:r>
              <a:rPr lang="en-US" sz="2000" b="1" i="1" dirty="0"/>
              <a:t>replication-set=1</a:t>
            </a:r>
          </a:p>
          <a:p>
            <a:pPr marL="457200" lvl="1" indent="0">
              <a:buNone/>
            </a:pPr>
            <a:r>
              <a:rPr lang="en-US" sz="2000" i="1" dirty="0"/>
              <a:t>  database-role=reverse</a:t>
            </a:r>
          </a:p>
          <a:p>
            <a:pPr marL="457200" lvl="1" indent="0">
              <a:buNone/>
            </a:pPr>
            <a:r>
              <a:rPr lang="en-US" sz="2000" i="1" dirty="0"/>
              <a:t>  transition-to-agents=agent1,agent2         </a:t>
            </a:r>
          </a:p>
          <a:p>
            <a:pPr marL="457200" lvl="1" indent="0">
              <a:buNone/>
            </a:pPr>
            <a:r>
              <a:rPr lang="en-US" sz="2000" i="1" dirty="0"/>
              <a:t>  restart-after-transition=1</a:t>
            </a:r>
          </a:p>
          <a:p>
            <a:pPr marL="457200" lvl="1" indent="0">
              <a:buNone/>
            </a:pPr>
            <a:r>
              <a:rPr lang="en-US" sz="2000" i="1" dirty="0"/>
              <a:t>  source-startup-arguments=-S 51902 -pi </a:t>
            </a:r>
            <a:r>
              <a:rPr lang="en-US" sz="2000" i="1" dirty="0" err="1"/>
              <a:t>replserv</a:t>
            </a:r>
            <a:endParaRPr lang="en-US" sz="2000" i="1" dirty="0"/>
          </a:p>
          <a:p>
            <a:endParaRPr lang="en-US" dirty="0"/>
          </a:p>
          <a:p>
            <a:r>
              <a:rPr lang="en-US" dirty="0"/>
              <a:t>When the agents receive the inter-agent communication message from the server, </a:t>
            </a:r>
            <a:br>
              <a:rPr lang="en-US" dirty="0"/>
            </a:br>
            <a:r>
              <a:rPr lang="en-US" dirty="0"/>
              <a:t>they will initiate their connections and send a response to the server.</a:t>
            </a:r>
          </a:p>
        </p:txBody>
      </p:sp>
      <p:sp>
        <p:nvSpPr>
          <p:cNvPr id="9" name="Right Arrow 3"/>
          <p:cNvSpPr/>
          <p:nvPr/>
        </p:nvSpPr>
        <p:spPr bwMode="auto">
          <a:xfrm rot="10800000">
            <a:off x="3456882" y="2109612"/>
            <a:ext cx="2188828" cy="274320"/>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 xmlns:p14="http://schemas.microsoft.com/office/powerpoint/2010/main" val="1904342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tx1"/>
                </a:solidFill>
              </a:rPr>
              <a:t>What if…</a:t>
            </a:r>
          </a:p>
        </p:txBody>
      </p:sp>
      <p:sp>
        <p:nvSpPr>
          <p:cNvPr id="5" name="Content Placeholder 4"/>
          <p:cNvSpPr>
            <a:spLocks noGrp="1"/>
          </p:cNvSpPr>
          <p:nvPr>
            <p:ph idx="4294967295"/>
          </p:nvPr>
        </p:nvSpPr>
        <p:spPr>
          <a:xfrm>
            <a:off x="557959" y="1160394"/>
            <a:ext cx="10952163" cy="5172075"/>
          </a:xfrm>
        </p:spPr>
        <p:txBody>
          <a:bodyPr/>
          <a:lstStyle/>
          <a:p>
            <a:r>
              <a:rPr lang="en-US" dirty="0"/>
              <a:t>Server goes offline?</a:t>
            </a:r>
          </a:p>
          <a:p>
            <a:pPr lvl="1">
              <a:buFont typeface="Wingdings" panose="05000000000000000000" pitchFamily="2" charset="2"/>
              <a:buChar char="§"/>
            </a:pPr>
            <a:r>
              <a:rPr lang="en-US" dirty="0"/>
              <a:t>Targets remain connected if they remain running</a:t>
            </a:r>
          </a:p>
          <a:p>
            <a:pPr lvl="1">
              <a:buFont typeface="Wingdings" panose="05000000000000000000" pitchFamily="2" charset="2"/>
              <a:buChar char="§"/>
            </a:pPr>
            <a:r>
              <a:rPr lang="en-US" dirty="0"/>
              <a:t>When server is restarted, it will re-initiate the network.</a:t>
            </a:r>
          </a:p>
          <a:p>
            <a:pPr marL="457200" lvl="1" indent="0">
              <a:buNone/>
            </a:pPr>
            <a:endParaRPr lang="en-US" dirty="0"/>
          </a:p>
          <a:p>
            <a:r>
              <a:rPr lang="en-US" dirty="0"/>
              <a:t>Agent goes offline?</a:t>
            </a:r>
          </a:p>
          <a:p>
            <a:pPr lvl="1">
              <a:buFont typeface="Wingdings" panose="05000000000000000000" pitchFamily="2" charset="2"/>
              <a:buChar char="§"/>
            </a:pPr>
            <a:r>
              <a:rPr lang="en-US" dirty="0"/>
              <a:t>Replication between source and other agent continues.</a:t>
            </a:r>
          </a:p>
          <a:p>
            <a:pPr lvl="1">
              <a:buFont typeface="Wingdings" panose="05000000000000000000" pitchFamily="2" charset="2"/>
              <a:buChar char="§"/>
            </a:pPr>
            <a:r>
              <a:rPr lang="en-US" dirty="0"/>
              <a:t>When the agent is restarted and server told to connect to it, the network will be re-initiated.</a:t>
            </a:r>
          </a:p>
          <a:p>
            <a:endParaRPr lang="en-US" dirty="0"/>
          </a:p>
          <a:p>
            <a:r>
              <a:rPr lang="en-US" dirty="0"/>
              <a:t>Agents are started without Server?</a:t>
            </a:r>
          </a:p>
          <a:p>
            <a:pPr lvl="1">
              <a:buFont typeface="Wingdings" panose="05000000000000000000" pitchFamily="2" charset="2"/>
              <a:buChar char="§"/>
            </a:pPr>
            <a:r>
              <a:rPr lang="en-US" dirty="0"/>
              <a:t>Agents will depend on their properties files to connect to each other.</a:t>
            </a:r>
          </a:p>
        </p:txBody>
      </p:sp>
    </p:spTree>
    <p:extLst>
      <p:ext uri="{BB962C8B-B14F-4D97-AF65-F5344CB8AC3E}">
        <p14:creationId xmlns="" xmlns:p14="http://schemas.microsoft.com/office/powerpoint/2010/main" val="2316225794"/>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tx1"/>
                </a:solidFill>
              </a:rPr>
              <a:t>Inter-agent Communication Visibility</a:t>
            </a:r>
          </a:p>
        </p:txBody>
      </p:sp>
      <p:sp>
        <p:nvSpPr>
          <p:cNvPr id="5" name="Content Placeholder 4"/>
          <p:cNvSpPr>
            <a:spLocks noGrp="1"/>
          </p:cNvSpPr>
          <p:nvPr>
            <p:ph idx="4294967295"/>
          </p:nvPr>
        </p:nvSpPr>
        <p:spPr>
          <a:xfrm>
            <a:off x="557035" y="1200150"/>
            <a:ext cx="10952163" cy="5172075"/>
          </a:xfrm>
        </p:spPr>
        <p:txBody>
          <a:bodyPr/>
          <a:lstStyle/>
          <a:p>
            <a:r>
              <a:rPr lang="en-US" dirty="0"/>
              <a:t>Messages in database log file:</a:t>
            </a:r>
          </a:p>
          <a:p>
            <a:pPr lvl="1">
              <a:buFont typeface="Wingdings" panose="05000000000000000000" pitchFamily="2" charset="2"/>
              <a:buChar char="§"/>
            </a:pPr>
            <a:r>
              <a:rPr lang="en-US" dirty="0"/>
              <a:t>Source: (18458) Attempting to establish inter-agent network connection on agent &lt;agent name&gt;.</a:t>
            </a:r>
          </a:p>
          <a:p>
            <a:pPr lvl="1">
              <a:buFont typeface="Wingdings" panose="05000000000000000000" pitchFamily="2" charset="2"/>
              <a:buChar char="§"/>
            </a:pPr>
            <a:r>
              <a:rPr lang="en-US" dirty="0"/>
              <a:t>Target: (18476) The inter-agent network on agent &lt;agent name&gt; is complete.</a:t>
            </a:r>
          </a:p>
          <a:p>
            <a:pPr lvl="1">
              <a:buFont typeface="Wingdings" panose="05000000000000000000" pitchFamily="2" charset="2"/>
              <a:buChar char="§"/>
            </a:pPr>
            <a:endParaRPr lang="en-US" dirty="0"/>
          </a:p>
          <a:p>
            <a:r>
              <a:rPr lang="en-US" dirty="0"/>
              <a:t>Monitor and VST enhancements to track the status on target database.</a:t>
            </a:r>
          </a:p>
          <a:p>
            <a:pPr lvl="1">
              <a:buFont typeface="Wingdings" panose="05000000000000000000" pitchFamily="2" charset="2"/>
              <a:buChar char="§"/>
            </a:pPr>
            <a:r>
              <a:rPr lang="en-US" dirty="0"/>
              <a:t>New _</a:t>
            </a:r>
            <a:r>
              <a:rPr lang="en-US" dirty="0" err="1"/>
              <a:t>Repl-InterAgentActivity</a:t>
            </a:r>
            <a:r>
              <a:rPr lang="en-US" dirty="0"/>
              <a:t> VST</a:t>
            </a:r>
          </a:p>
          <a:p>
            <a:pPr lvl="1">
              <a:buFont typeface="Wingdings" panose="05000000000000000000" pitchFamily="2" charset="2"/>
              <a:buChar char="§"/>
            </a:pPr>
            <a:r>
              <a:rPr lang="en-US" dirty="0"/>
              <a:t>Replication inter-agent status screen in </a:t>
            </a:r>
            <a:r>
              <a:rPr lang="en-US" dirty="0" err="1"/>
              <a:t>dsrutil</a:t>
            </a:r>
            <a:r>
              <a:rPr lang="en-US" dirty="0"/>
              <a:t> –C monitor</a:t>
            </a:r>
          </a:p>
          <a:p>
            <a:pPr lvl="1">
              <a:buFont typeface="Wingdings" panose="05000000000000000000" pitchFamily="2" charset="2"/>
              <a:buChar char="§"/>
            </a:pPr>
            <a:r>
              <a:rPr lang="en-US" dirty="0"/>
              <a:t>New status on Replication Server for initiating and recovering inter-agent connections.</a:t>
            </a:r>
          </a:p>
          <a:p>
            <a:pPr lvl="2">
              <a:buFont typeface="Wingdings" panose="05000000000000000000" pitchFamily="2" charset="2"/>
              <a:buChar char="§"/>
            </a:pPr>
            <a:r>
              <a:rPr lang="en-US" dirty="0"/>
              <a:t>Short-lived status, unlikely to be seen unless there is a problem with an agent responding.</a:t>
            </a:r>
          </a:p>
        </p:txBody>
      </p:sp>
    </p:spTree>
    <p:extLst>
      <p:ext uri="{BB962C8B-B14F-4D97-AF65-F5344CB8AC3E}">
        <p14:creationId xmlns="" xmlns:p14="http://schemas.microsoft.com/office/powerpoint/2010/main" val="3218375226"/>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tx1"/>
                </a:solidFill>
              </a:rPr>
              <a:t>AI Extents Remaining Locked for a Long Time on a Target</a:t>
            </a:r>
          </a:p>
        </p:txBody>
      </p:sp>
      <p:sp>
        <p:nvSpPr>
          <p:cNvPr id="5" name="Content Placeholder 4"/>
          <p:cNvSpPr>
            <a:spLocks noGrp="1"/>
          </p:cNvSpPr>
          <p:nvPr>
            <p:ph idx="4294967295"/>
          </p:nvPr>
        </p:nvSpPr>
        <p:spPr>
          <a:xfrm>
            <a:off x="557035" y="1213402"/>
            <a:ext cx="10952163" cy="5172075"/>
          </a:xfrm>
        </p:spPr>
        <p:txBody>
          <a:bodyPr/>
          <a:lstStyle/>
          <a:p>
            <a:r>
              <a:rPr lang="en-US" dirty="0"/>
              <a:t>Check that the agents are connected to each other:</a:t>
            </a:r>
          </a:p>
          <a:p>
            <a:pPr lvl="1">
              <a:buFont typeface="Wingdings" panose="05000000000000000000" pitchFamily="2" charset="2"/>
              <a:buChar char="§"/>
            </a:pPr>
            <a:r>
              <a:rPr lang="en-US" dirty="0"/>
              <a:t>Through monitor or VST.</a:t>
            </a:r>
          </a:p>
          <a:p>
            <a:pPr lvl="1"/>
            <a:endParaRPr lang="en-US" dirty="0"/>
          </a:p>
          <a:p>
            <a:r>
              <a:rPr lang="en-US" dirty="0"/>
              <a:t>Verify the local agent’s information for remote agent’s last acknowledged TX Sequence.</a:t>
            </a:r>
          </a:p>
          <a:p>
            <a:pPr marL="457200" lvl="1" indent="0">
              <a:buNone/>
            </a:pPr>
            <a:r>
              <a:rPr lang="en-US" dirty="0"/>
              <a:t>Inter-agent status screen in monitor.</a:t>
            </a:r>
          </a:p>
          <a:p>
            <a:pPr marL="457200" lvl="1" indent="0">
              <a:buNone/>
            </a:pPr>
            <a:r>
              <a:rPr lang="en-US" dirty="0"/>
              <a:t>_</a:t>
            </a:r>
            <a:r>
              <a:rPr lang="en-US" dirty="0" err="1"/>
              <a:t>ReplIntAgtAct-RemoteLastBlockSeq</a:t>
            </a:r>
            <a:r>
              <a:rPr lang="en-US" dirty="0"/>
              <a:t> and _</a:t>
            </a:r>
            <a:r>
              <a:rPr lang="en-US" dirty="0" err="1"/>
              <a:t>ReplIntAgtAct-RemoteSourceTRID</a:t>
            </a:r>
            <a:endParaRPr lang="en-US" dirty="0"/>
          </a:p>
          <a:p>
            <a:pPr marL="457200" lvl="1" indent="0">
              <a:buNone/>
            </a:pPr>
            <a:endParaRPr lang="en-US" dirty="0"/>
          </a:p>
          <a:p>
            <a:r>
              <a:rPr lang="en-US" dirty="0"/>
              <a:t>Check if an agent is falling significantly behind the source.</a:t>
            </a:r>
          </a:p>
          <a:p>
            <a:endParaRPr lang="en-US" dirty="0"/>
          </a:p>
        </p:txBody>
      </p:sp>
    </p:spTree>
    <p:extLst>
      <p:ext uri="{BB962C8B-B14F-4D97-AF65-F5344CB8AC3E}">
        <p14:creationId xmlns="" xmlns:p14="http://schemas.microsoft.com/office/powerpoint/2010/main" val="431447215"/>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tx1"/>
                </a:solidFill>
              </a:rPr>
              <a:t>Inter-agent Status in Monitor</a:t>
            </a:r>
          </a:p>
        </p:txBody>
      </p:sp>
      <p:sp>
        <p:nvSpPr>
          <p:cNvPr id="5" name="Content Placeholder 4"/>
          <p:cNvSpPr>
            <a:spLocks noGrp="1"/>
          </p:cNvSpPr>
          <p:nvPr>
            <p:ph idx="4294967295"/>
          </p:nvPr>
        </p:nvSpPr>
        <p:spPr>
          <a:xfrm>
            <a:off x="880217" y="835604"/>
            <a:ext cx="9303026" cy="5227638"/>
          </a:xfrm>
        </p:spPr>
        <p:txBody>
          <a:bodyPr/>
          <a:lstStyle/>
          <a:p>
            <a:pPr marL="0" indent="0">
              <a:spcBef>
                <a:spcPts val="0"/>
              </a:spcBef>
              <a:buNone/>
            </a:pPr>
            <a:r>
              <a:rPr lang="en-US" sz="1200" dirty="0">
                <a:latin typeface="Lucida Console" panose="020B0609040504020204" pitchFamily="49" charset="0"/>
                <a:cs typeface="Courier New" panose="02070309020205020404" pitchFamily="49" charset="0"/>
              </a:rPr>
              <a:t> </a:t>
            </a:r>
            <a:r>
              <a:rPr lang="en-US" sz="1200" b="1" dirty="0" err="1">
                <a:latin typeface="Lucida Console" panose="020B0609040504020204" pitchFamily="49" charset="0"/>
                <a:cs typeface="Courier New" panose="02070309020205020404" pitchFamily="49" charset="0"/>
              </a:rPr>
              <a:t>OpenEdge</a:t>
            </a:r>
            <a:r>
              <a:rPr lang="en-US" sz="1200" b="1" dirty="0">
                <a:latin typeface="Lucida Console" panose="020B0609040504020204" pitchFamily="49" charset="0"/>
                <a:cs typeface="Courier New" panose="02070309020205020404" pitchFamily="49" charset="0"/>
              </a:rPr>
              <a:t> Replication Monitor                  Page 1</a:t>
            </a:r>
          </a:p>
          <a:p>
            <a:pPr marL="0" indent="0">
              <a:spcBef>
                <a:spcPts val="0"/>
              </a:spcBef>
              <a:buNone/>
            </a:pPr>
            <a:endParaRPr lang="en-US" sz="1200" b="1" dirty="0">
              <a:latin typeface="Lucida Console" panose="020B0609040504020204" pitchFamily="49" charset="0"/>
              <a:cs typeface="Courier New" panose="02070309020205020404" pitchFamily="49" charset="0"/>
            </a:endParaRPr>
          </a:p>
          <a:p>
            <a:pPr marL="0" indent="0">
              <a:spcBef>
                <a:spcPts val="0"/>
              </a:spcBef>
              <a:buNone/>
            </a:pPr>
            <a:r>
              <a:rPr lang="en-US" sz="1200" b="1" dirty="0">
                <a:latin typeface="Lucida Console" panose="020B0609040504020204" pitchFamily="49" charset="0"/>
                <a:cs typeface="Courier New" panose="02070309020205020404" pitchFamily="49" charset="0"/>
              </a:rPr>
              <a:t>    Database:  /</a:t>
            </a:r>
            <a:r>
              <a:rPr lang="en-US" sz="1200" b="1" dirty="0" err="1">
                <a:latin typeface="Lucida Console" panose="020B0609040504020204" pitchFamily="49" charset="0"/>
                <a:cs typeface="Courier New" panose="02070309020205020404" pitchFamily="49" charset="0"/>
              </a:rPr>
              <a:t>testdb</a:t>
            </a:r>
            <a:r>
              <a:rPr lang="en-US" sz="1200" b="1" dirty="0">
                <a:latin typeface="Lucida Console" panose="020B0609040504020204" pitchFamily="49" charset="0"/>
                <a:cs typeface="Courier New" panose="02070309020205020404" pitchFamily="49" charset="0"/>
              </a:rPr>
              <a:t>/target2</a:t>
            </a:r>
          </a:p>
          <a:p>
            <a:pPr marL="0" indent="0">
              <a:spcBef>
                <a:spcPts val="0"/>
              </a:spcBef>
              <a:buNone/>
            </a:pPr>
            <a:endParaRPr lang="en-US" sz="1200" b="1" dirty="0">
              <a:latin typeface="Lucida Console" panose="020B0609040504020204" pitchFamily="49" charset="0"/>
              <a:cs typeface="Courier New" panose="02070309020205020404" pitchFamily="49" charset="0"/>
            </a:endParaRPr>
          </a:p>
          <a:p>
            <a:pPr marL="0" indent="0">
              <a:spcBef>
                <a:spcPts val="0"/>
              </a:spcBef>
              <a:buNone/>
            </a:pPr>
            <a:r>
              <a:rPr lang="en-US" sz="1200" b="1" dirty="0">
                <a:latin typeface="Lucida Console" panose="020B0609040504020204" pitchFamily="49" charset="0"/>
                <a:cs typeface="Courier New" panose="02070309020205020404" pitchFamily="49" charset="0"/>
              </a:rPr>
              <a:t>    Database is enabled as </a:t>
            </a:r>
            <a:r>
              <a:rPr lang="en-US" sz="1200" b="1" dirty="0" err="1">
                <a:latin typeface="Lucida Console" panose="020B0609040504020204" pitchFamily="49" charset="0"/>
                <a:cs typeface="Courier New" panose="02070309020205020404" pitchFamily="49" charset="0"/>
              </a:rPr>
              <a:t>OpenEdge</a:t>
            </a:r>
            <a:r>
              <a:rPr lang="en-US" sz="1200" b="1" dirty="0">
                <a:latin typeface="Lucida Console" panose="020B0609040504020204" pitchFamily="49" charset="0"/>
                <a:cs typeface="Courier New" panose="02070309020205020404" pitchFamily="49" charset="0"/>
              </a:rPr>
              <a:t> Replication:  Target</a:t>
            </a:r>
          </a:p>
          <a:p>
            <a:pPr marL="0" indent="0">
              <a:spcBef>
                <a:spcPts val="0"/>
              </a:spcBef>
              <a:buNone/>
            </a:pPr>
            <a:endParaRPr lang="en-US" sz="1200" b="1" dirty="0">
              <a:latin typeface="Lucida Console" panose="020B0609040504020204" pitchFamily="49" charset="0"/>
              <a:cs typeface="Courier New" panose="02070309020205020404" pitchFamily="49" charset="0"/>
            </a:endParaRPr>
          </a:p>
          <a:p>
            <a:pPr marL="0" indent="0">
              <a:spcBef>
                <a:spcPts val="0"/>
              </a:spcBef>
              <a:buNone/>
            </a:pPr>
            <a:r>
              <a:rPr lang="en-US" sz="1200" b="1" dirty="0">
                <a:latin typeface="Lucida Console" panose="020B0609040504020204" pitchFamily="49" charset="0"/>
                <a:cs typeface="Courier New" panose="02070309020205020404" pitchFamily="49" charset="0"/>
              </a:rPr>
              <a:t>    Local Agent:                                agent2</a:t>
            </a:r>
          </a:p>
          <a:p>
            <a:pPr marL="0" indent="0">
              <a:spcBef>
                <a:spcPts val="0"/>
              </a:spcBef>
              <a:buNone/>
            </a:pPr>
            <a:r>
              <a:rPr lang="en-US" sz="1200" b="1" dirty="0">
                <a:latin typeface="Lucida Console" panose="020B0609040504020204" pitchFamily="49" charset="0"/>
                <a:cs typeface="Courier New" panose="02070309020205020404" pitchFamily="49" charset="0"/>
              </a:rPr>
              <a:t>    ID:                                         2</a:t>
            </a:r>
          </a:p>
          <a:p>
            <a:pPr marL="0" indent="0">
              <a:spcBef>
                <a:spcPts val="0"/>
              </a:spcBef>
              <a:buNone/>
            </a:pPr>
            <a:r>
              <a:rPr lang="en-US" sz="1200" b="1" dirty="0">
                <a:latin typeface="Lucida Console" panose="020B0609040504020204" pitchFamily="49" charset="0"/>
                <a:cs typeface="Courier New" panose="02070309020205020404" pitchFamily="49" charset="0"/>
              </a:rPr>
              <a:t>    Host name:                                  127.0.0.1</a:t>
            </a:r>
          </a:p>
          <a:p>
            <a:pPr marL="0" indent="0">
              <a:spcBef>
                <a:spcPts val="0"/>
              </a:spcBef>
              <a:buNone/>
            </a:pPr>
            <a:r>
              <a:rPr lang="en-US" sz="1200" b="1" dirty="0">
                <a:latin typeface="Lucida Console" panose="020B0609040504020204" pitchFamily="49" charset="0"/>
                <a:cs typeface="Courier New" panose="02070309020205020404" pitchFamily="49" charset="0"/>
              </a:rPr>
              <a:t>    Port:                                       4388</a:t>
            </a:r>
          </a:p>
          <a:p>
            <a:pPr marL="0" indent="0">
              <a:spcBef>
                <a:spcPts val="0"/>
              </a:spcBef>
              <a:buNone/>
            </a:pPr>
            <a:r>
              <a:rPr lang="en-US" sz="1200" b="1" dirty="0">
                <a:latin typeface="Lucida Console" panose="020B0609040504020204" pitchFamily="49" charset="0"/>
                <a:cs typeface="Courier New" panose="02070309020205020404" pitchFamily="49" charset="0"/>
              </a:rPr>
              <a:t>    Server latency at last message:             0     second(s)</a:t>
            </a:r>
          </a:p>
          <a:p>
            <a:pPr marL="0" indent="0">
              <a:spcBef>
                <a:spcPts val="0"/>
              </a:spcBef>
              <a:buNone/>
            </a:pPr>
            <a:r>
              <a:rPr lang="en-US" sz="1200" b="1" dirty="0">
                <a:latin typeface="Lucida Console" panose="020B0609040504020204" pitchFamily="49" charset="0"/>
                <a:cs typeface="Courier New" panose="02070309020205020404" pitchFamily="49" charset="0"/>
              </a:rPr>
              <a:t>    Synchronization points:                     1</a:t>
            </a:r>
          </a:p>
          <a:p>
            <a:pPr marL="0" indent="0">
              <a:spcBef>
                <a:spcPts val="0"/>
              </a:spcBef>
              <a:buNone/>
            </a:pPr>
            <a:endParaRPr lang="en-US" sz="1200" b="1" dirty="0">
              <a:latin typeface="Lucida Console" panose="020B0609040504020204" pitchFamily="49" charset="0"/>
              <a:cs typeface="Courier New" panose="02070309020205020404" pitchFamily="49" charset="0"/>
            </a:endParaRPr>
          </a:p>
          <a:p>
            <a:pPr marL="0" indent="0">
              <a:spcBef>
                <a:spcPts val="0"/>
              </a:spcBef>
              <a:buNone/>
            </a:pPr>
            <a:r>
              <a:rPr lang="en-US" sz="1200" b="1" dirty="0">
                <a:latin typeface="Lucida Console" panose="020B0609040504020204" pitchFamily="49" charset="0"/>
                <a:cs typeface="Courier New" panose="02070309020205020404" pitchFamily="49" charset="0"/>
              </a:rPr>
              <a:t>    Remote Agent:                               agent1</a:t>
            </a:r>
          </a:p>
          <a:p>
            <a:pPr marL="0" indent="0">
              <a:spcBef>
                <a:spcPts val="0"/>
              </a:spcBef>
              <a:buNone/>
            </a:pPr>
            <a:r>
              <a:rPr lang="en-US" sz="1200" b="1" dirty="0">
                <a:latin typeface="Lucida Console" panose="020B0609040504020204" pitchFamily="49" charset="0"/>
                <a:cs typeface="Courier New" panose="02070309020205020404" pitchFamily="49" charset="0"/>
              </a:rPr>
              <a:t>    ID:                                         1</a:t>
            </a:r>
          </a:p>
          <a:p>
            <a:pPr marL="0" indent="0">
              <a:spcBef>
                <a:spcPts val="0"/>
              </a:spcBef>
              <a:buNone/>
            </a:pPr>
            <a:r>
              <a:rPr lang="en-US" sz="1200" b="1" dirty="0">
                <a:latin typeface="Lucida Console" panose="020B0609040504020204" pitchFamily="49" charset="0"/>
                <a:cs typeface="Courier New" panose="02070309020205020404" pitchFamily="49" charset="0"/>
              </a:rPr>
              <a:t>    Host name:                                  localhost</a:t>
            </a:r>
          </a:p>
          <a:p>
            <a:pPr marL="0" indent="0">
              <a:spcBef>
                <a:spcPts val="0"/>
              </a:spcBef>
              <a:buNone/>
            </a:pPr>
            <a:r>
              <a:rPr lang="en-US" sz="1200" b="1" dirty="0">
                <a:latin typeface="Lucida Console" panose="020B0609040504020204" pitchFamily="49" charset="0"/>
                <a:cs typeface="Courier New" panose="02070309020205020404" pitchFamily="49" charset="0"/>
              </a:rPr>
              <a:t>    Port:                                       4387</a:t>
            </a:r>
          </a:p>
          <a:p>
            <a:pPr marL="0" indent="0">
              <a:spcBef>
                <a:spcPts val="0"/>
              </a:spcBef>
              <a:buNone/>
            </a:pPr>
            <a:r>
              <a:rPr lang="en-US" sz="1200" b="1" dirty="0">
                <a:latin typeface="Lucida Console" panose="020B0609040504020204" pitchFamily="49" charset="0"/>
                <a:cs typeface="Courier New" panose="02070309020205020404" pitchFamily="49" charset="0"/>
              </a:rPr>
              <a:t>    Database name:                              /</a:t>
            </a:r>
            <a:r>
              <a:rPr lang="en-US" sz="1200" b="1" dirty="0" err="1">
                <a:latin typeface="Lucida Console" panose="020B0609040504020204" pitchFamily="49" charset="0"/>
                <a:cs typeface="Courier New" panose="02070309020205020404" pitchFamily="49" charset="0"/>
              </a:rPr>
              <a:t>testdb</a:t>
            </a:r>
            <a:r>
              <a:rPr lang="en-US" sz="1200" b="1" dirty="0">
                <a:latin typeface="Lucida Console" panose="020B0609040504020204" pitchFamily="49" charset="0"/>
                <a:cs typeface="Courier New" panose="02070309020205020404" pitchFamily="49" charset="0"/>
              </a:rPr>
              <a:t>/target1</a:t>
            </a:r>
          </a:p>
          <a:p>
            <a:pPr marL="0" indent="0">
              <a:spcBef>
                <a:spcPts val="0"/>
              </a:spcBef>
              <a:buNone/>
            </a:pPr>
            <a:r>
              <a:rPr lang="en-US" sz="1200" b="1" dirty="0">
                <a:latin typeface="Lucida Console" panose="020B0609040504020204" pitchFamily="49" charset="0"/>
                <a:cs typeface="Courier New" panose="02070309020205020404" pitchFamily="49" charset="0"/>
              </a:rPr>
              <a:t>    Connection state:                           Connected</a:t>
            </a:r>
          </a:p>
          <a:p>
            <a:pPr marL="0" indent="0">
              <a:spcBef>
                <a:spcPts val="0"/>
              </a:spcBef>
              <a:buNone/>
            </a:pPr>
            <a:r>
              <a:rPr lang="en-US" sz="1200" b="1" dirty="0">
                <a:latin typeface="Lucida Console" panose="020B0609040504020204" pitchFamily="49" charset="0"/>
                <a:cs typeface="Courier New" panose="02070309020205020404" pitchFamily="49" charset="0"/>
              </a:rPr>
              <a:t>    Last message sent at:                       Wed May  3 15:42:23 2017</a:t>
            </a:r>
          </a:p>
          <a:p>
            <a:pPr marL="0" indent="0">
              <a:spcBef>
                <a:spcPts val="0"/>
              </a:spcBef>
              <a:buNone/>
            </a:pPr>
            <a:r>
              <a:rPr lang="en-US" sz="1200" b="1" dirty="0">
                <a:latin typeface="Lucida Console" panose="020B0609040504020204" pitchFamily="49" charset="0"/>
                <a:cs typeface="Courier New" panose="02070309020205020404" pitchFamily="49" charset="0"/>
              </a:rPr>
              <a:t>    Last message received at:                   Wed May  3 15:42:23 2017</a:t>
            </a:r>
          </a:p>
          <a:p>
            <a:pPr marL="0" indent="0">
              <a:spcBef>
                <a:spcPts val="0"/>
              </a:spcBef>
              <a:buNone/>
            </a:pPr>
            <a:r>
              <a:rPr lang="en-US" sz="1200" b="1" dirty="0">
                <a:latin typeface="Lucida Console" panose="020B0609040504020204" pitchFamily="49" charset="0"/>
                <a:cs typeface="Courier New" panose="02070309020205020404" pitchFamily="49" charset="0"/>
              </a:rPr>
              <a:t>    Last ping sent at:                          Wed May  3 15:42:23 2017</a:t>
            </a:r>
          </a:p>
          <a:p>
            <a:pPr marL="0" indent="0">
              <a:spcBef>
                <a:spcPts val="0"/>
              </a:spcBef>
              <a:buNone/>
            </a:pPr>
            <a:r>
              <a:rPr lang="en-US" sz="1200" b="1" dirty="0">
                <a:latin typeface="Lucida Console" panose="020B0609040504020204" pitchFamily="49" charset="0"/>
                <a:cs typeface="Courier New" panose="02070309020205020404" pitchFamily="49" charset="0"/>
              </a:rPr>
              <a:t>    Last ping received at:                      Wed May  3 15:42:23 2017</a:t>
            </a:r>
          </a:p>
          <a:p>
            <a:pPr marL="0" indent="0">
              <a:spcBef>
                <a:spcPts val="0"/>
              </a:spcBef>
              <a:buNone/>
            </a:pPr>
            <a:r>
              <a:rPr lang="en-US" sz="1200" b="1" dirty="0">
                <a:latin typeface="Lucida Console" panose="020B0609040504020204" pitchFamily="49" charset="0"/>
                <a:cs typeface="Courier New" panose="02070309020205020404" pitchFamily="49" charset="0"/>
              </a:rPr>
              <a:t>    Messages sent:                              266</a:t>
            </a:r>
          </a:p>
          <a:p>
            <a:pPr marL="0" indent="0">
              <a:spcBef>
                <a:spcPts val="0"/>
              </a:spcBef>
              <a:buNone/>
            </a:pPr>
            <a:r>
              <a:rPr lang="en-US" sz="1200" b="1" dirty="0">
                <a:latin typeface="Lucida Console" panose="020B0609040504020204" pitchFamily="49" charset="0"/>
                <a:cs typeface="Courier New" panose="02070309020205020404" pitchFamily="49" charset="0"/>
              </a:rPr>
              <a:t>    Messages received:                          266</a:t>
            </a:r>
          </a:p>
          <a:p>
            <a:pPr marL="0" indent="0">
              <a:spcBef>
                <a:spcPts val="0"/>
              </a:spcBef>
              <a:buNone/>
            </a:pPr>
            <a:r>
              <a:rPr lang="en-US" sz="1200" b="1" dirty="0">
                <a:latin typeface="Lucida Console" panose="020B0609040504020204" pitchFamily="49" charset="0"/>
                <a:cs typeface="Courier New" panose="02070309020205020404" pitchFamily="49" charset="0"/>
              </a:rPr>
              <a:t>    Synchronization points:                     1</a:t>
            </a:r>
          </a:p>
          <a:p>
            <a:pPr marL="0" indent="0">
              <a:spcBef>
                <a:spcPts val="0"/>
              </a:spcBef>
              <a:buNone/>
            </a:pPr>
            <a:r>
              <a:rPr lang="en-US" sz="1200" b="1" dirty="0">
                <a:latin typeface="Lucida Console" panose="020B0609040504020204" pitchFamily="49" charset="0"/>
                <a:cs typeface="Courier New" panose="02070309020205020404" pitchFamily="49" charset="0"/>
              </a:rPr>
              <a:t>    Last acknowledged Source AI sequence:       2</a:t>
            </a:r>
          </a:p>
          <a:p>
            <a:pPr marL="0" indent="0">
              <a:spcBef>
                <a:spcPts val="0"/>
              </a:spcBef>
              <a:buNone/>
            </a:pPr>
            <a:r>
              <a:rPr lang="en-US" sz="1200" b="1" dirty="0">
                <a:latin typeface="Lucida Console" panose="020B0609040504020204" pitchFamily="49" charset="0"/>
                <a:cs typeface="Courier New" panose="02070309020205020404" pitchFamily="49" charset="0"/>
              </a:rPr>
              <a:t>    Last acknowledged Transaction:              22</a:t>
            </a:r>
          </a:p>
        </p:txBody>
      </p:sp>
      <p:sp>
        <p:nvSpPr>
          <p:cNvPr id="2" name="Rectangle: Rounded Corners 1"/>
          <p:cNvSpPr/>
          <p:nvPr/>
        </p:nvSpPr>
        <p:spPr bwMode="auto">
          <a:xfrm>
            <a:off x="1185019" y="5668342"/>
            <a:ext cx="4648912" cy="418744"/>
          </a:xfrm>
          <a:prstGeom prst="roundRect">
            <a:avLst/>
          </a:prstGeom>
          <a:no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 xmlns:p14="http://schemas.microsoft.com/office/powerpoint/2010/main" val="1074899983"/>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0061" y="2588181"/>
            <a:ext cx="9162336" cy="535531"/>
          </a:xfrm>
        </p:spPr>
        <p:txBody>
          <a:bodyPr/>
          <a:lstStyle/>
          <a:p>
            <a:r>
              <a:rPr lang="en-US" dirty="0"/>
              <a:t>Fail Over Transition</a:t>
            </a:r>
          </a:p>
        </p:txBody>
      </p:sp>
    </p:spTree>
    <p:extLst>
      <p:ext uri="{BB962C8B-B14F-4D97-AF65-F5344CB8AC3E}">
        <p14:creationId xmlns="" xmlns:p14="http://schemas.microsoft.com/office/powerpoint/2010/main" val="1470546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449514" y="2110538"/>
            <a:ext cx="7286625" cy="2585323"/>
          </a:xfrm>
        </p:spPr>
        <p:txBody>
          <a:bodyPr/>
          <a:lstStyle/>
          <a:p>
            <a:r>
              <a:rPr lang="en-US" dirty="0">
                <a:solidFill>
                  <a:schemeClr val="bg1"/>
                </a:solidFill>
              </a:rPr>
              <a:t>Fail Over Transition:</a:t>
            </a:r>
            <a:br>
              <a:rPr lang="en-US" dirty="0">
                <a:solidFill>
                  <a:schemeClr val="bg1"/>
                </a:solidFill>
              </a:rPr>
            </a:br>
            <a:r>
              <a:rPr lang="en-US" dirty="0">
                <a:solidFill>
                  <a:schemeClr val="bg1"/>
                </a:solidFill>
              </a:rPr>
              <a:t/>
            </a:r>
            <a:br>
              <a:rPr lang="en-US" dirty="0">
                <a:solidFill>
                  <a:schemeClr val="bg1"/>
                </a:solidFill>
              </a:rPr>
            </a:br>
            <a:r>
              <a:rPr lang="en-US" dirty="0">
                <a:solidFill>
                  <a:schemeClr val="bg1"/>
                </a:solidFill>
              </a:rPr>
              <a:t>A transition where a source replica and a target replica switch roles</a:t>
            </a:r>
          </a:p>
        </p:txBody>
      </p:sp>
    </p:spTree>
    <p:extLst>
      <p:ext uri="{BB962C8B-B14F-4D97-AF65-F5344CB8AC3E}">
        <p14:creationId xmlns="" xmlns:p14="http://schemas.microsoft.com/office/powerpoint/2010/main" val="3601034066"/>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endParaRPr lang="en-US" dirty="0"/>
          </a:p>
        </p:txBody>
      </p:sp>
      <p:sp>
        <p:nvSpPr>
          <p:cNvPr id="6" name="Rectangle 5"/>
          <p:cNvSpPr/>
          <p:nvPr/>
        </p:nvSpPr>
        <p:spPr bwMode="auto">
          <a:xfrm>
            <a:off x="2426452" y="3786188"/>
            <a:ext cx="6874566" cy="1569660"/>
          </a:xfrm>
          <a:prstGeom prst="rect">
            <a:avLst/>
          </a:prstGeom>
          <a:solidFill>
            <a:schemeClr val="bg2">
              <a:lumMod val="8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b="1" dirty="0">
              <a:latin typeface="Courier New" panose="02070309020205020404" pitchFamily="49" charset="0"/>
              <a:cs typeface="Courier New" panose="02070309020205020404" pitchFamily="49" charset="0"/>
            </a:endParaRPr>
          </a:p>
          <a:p>
            <a:r>
              <a:rPr lang="en-US" b="1" dirty="0">
                <a:latin typeface="Courier New" panose="02070309020205020404" pitchFamily="49" charset="0"/>
                <a:cs typeface="Courier New" panose="02070309020205020404" pitchFamily="49" charset="0"/>
              </a:rPr>
              <a:t>transition-to-agents=agent1,agent2</a:t>
            </a:r>
            <a:endParaRPr lang="en-US" dirty="0"/>
          </a:p>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a:ln>
                <a:noFill/>
              </a:ln>
              <a:solidFill>
                <a:schemeClr val="tx1"/>
              </a:solidFill>
              <a:effectLst/>
              <a:latin typeface="Arial" charset="0"/>
            </a:endParaRPr>
          </a:p>
        </p:txBody>
      </p:sp>
      <p:sp>
        <p:nvSpPr>
          <p:cNvPr id="2" name="Title 1"/>
          <p:cNvSpPr>
            <a:spLocks noGrp="1"/>
          </p:cNvSpPr>
          <p:nvPr>
            <p:ph type="title"/>
          </p:nvPr>
        </p:nvSpPr>
        <p:spPr>
          <a:xfrm>
            <a:off x="557959" y="370576"/>
            <a:ext cx="10951239" cy="424732"/>
          </a:xfrm>
        </p:spPr>
        <p:txBody>
          <a:bodyPr/>
          <a:lstStyle/>
          <a:p>
            <a:r>
              <a:rPr lang="en-US" dirty="0"/>
              <a:t>Initiating Failing Over</a:t>
            </a:r>
          </a:p>
        </p:txBody>
      </p:sp>
      <p:sp>
        <p:nvSpPr>
          <p:cNvPr id="4" name="TextBox 3"/>
          <p:cNvSpPr txBox="1"/>
          <p:nvPr/>
        </p:nvSpPr>
        <p:spPr bwMode="auto">
          <a:xfrm>
            <a:off x="557959" y="1414585"/>
            <a:ext cx="9378461" cy="461665"/>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b="1" i="0" dirty="0" err="1">
                <a:latin typeface="Courier New" panose="02070309020205020404" pitchFamily="49" charset="0"/>
                <a:cs typeface="Courier New" panose="02070309020205020404" pitchFamily="49" charset="0"/>
              </a:rPr>
              <a:t>dsrutil</a:t>
            </a:r>
            <a:r>
              <a:rPr lang="en-US" b="1" i="0" dirty="0">
                <a:latin typeface="Courier New" panose="02070309020205020404" pitchFamily="49" charset="0"/>
                <a:cs typeface="Courier New" panose="02070309020205020404" pitchFamily="49" charset="0"/>
              </a:rPr>
              <a:t> &lt;</a:t>
            </a:r>
            <a:r>
              <a:rPr lang="en-US" b="1" dirty="0" err="1">
                <a:latin typeface="Courier New" panose="02070309020205020404" pitchFamily="49" charset="0"/>
                <a:cs typeface="Courier New" panose="02070309020205020404" pitchFamily="49" charset="0"/>
              </a:rPr>
              <a:t>source_db_name</a:t>
            </a:r>
            <a:r>
              <a:rPr lang="en-US" b="1" i="0" dirty="0">
                <a:latin typeface="Courier New" panose="02070309020205020404" pitchFamily="49" charset="0"/>
                <a:cs typeface="Courier New" panose="02070309020205020404" pitchFamily="49" charset="0"/>
              </a:rPr>
              <a:t>&gt; -C transition failover</a:t>
            </a:r>
            <a:endParaRPr lang="en-US" b="1" i="0" dirty="0"/>
          </a:p>
        </p:txBody>
      </p:sp>
      <p:sp>
        <p:nvSpPr>
          <p:cNvPr id="5" name="TextBox 4"/>
          <p:cNvSpPr txBox="1"/>
          <p:nvPr/>
        </p:nvSpPr>
        <p:spPr bwMode="auto">
          <a:xfrm>
            <a:off x="1644296" y="2495527"/>
            <a:ext cx="7862277" cy="461665"/>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r>
              <a:rPr lang="en-US" dirty="0"/>
              <a:t>So how is the target database specified?</a:t>
            </a:r>
          </a:p>
        </p:txBody>
      </p:sp>
    </p:spTree>
    <p:extLst>
      <p:ext uri="{BB962C8B-B14F-4D97-AF65-F5344CB8AC3E}">
        <p14:creationId xmlns="" xmlns:p14="http://schemas.microsoft.com/office/powerpoint/2010/main" val="3549884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Fail Over Transition Configuration</a:t>
            </a:r>
          </a:p>
        </p:txBody>
      </p:sp>
      <p:pic>
        <p:nvPicPr>
          <p:cNvPr id="5" name="Picture 2" descr="Image result for database images"/>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89142" y="4204633"/>
            <a:ext cx="1342910" cy="1680147"/>
          </a:xfrm>
          <a:prstGeom prst="rect">
            <a:avLst/>
          </a:prstGeom>
          <a:noFill/>
          <a:extLst>
            <a:ext uri="{909E8E84-426E-40DD-AFC4-6F175D3DCCD1}">
              <a14:hiddenFill xmlns="" xmlns:a14="http://schemas.microsoft.com/office/drawing/2010/main">
                <a:solidFill>
                  <a:srgbClr val="FFFFFF"/>
                </a:solidFill>
              </a14:hiddenFill>
            </a:ext>
          </a:extLst>
        </p:spPr>
      </p:pic>
      <p:grpSp>
        <p:nvGrpSpPr>
          <p:cNvPr id="6" name="Group 5"/>
          <p:cNvGrpSpPr/>
          <p:nvPr/>
        </p:nvGrpSpPr>
        <p:grpSpPr>
          <a:xfrm>
            <a:off x="1737703" y="3669808"/>
            <a:ext cx="2431913" cy="2151473"/>
            <a:chOff x="2119366" y="3741837"/>
            <a:chExt cx="2431913" cy="2151473"/>
          </a:xfrm>
        </p:grpSpPr>
        <p:pic>
          <p:nvPicPr>
            <p:cNvPr id="7" name="Picture 6" descr="Image result for database images"/>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08369" y="4213163"/>
              <a:ext cx="1342910" cy="1680147"/>
            </a:xfrm>
            <a:prstGeom prst="rect">
              <a:avLst/>
            </a:prstGeom>
            <a:noFill/>
            <a:extLst>
              <a:ext uri="{909E8E84-426E-40DD-AFC4-6F175D3DCCD1}">
                <a14:hiddenFill xmlns="" xmlns:a14="http://schemas.microsoft.com/office/drawing/2010/main">
                  <a:solidFill>
                    <a:srgbClr val="FFFFFF"/>
                  </a:solidFill>
                </a14:hiddenFill>
              </a:ext>
            </a:extLst>
          </p:spPr>
        </p:pic>
        <p:sp>
          <p:nvSpPr>
            <p:cNvPr id="8" name="Content Placeholder 4"/>
            <p:cNvSpPr txBox="1">
              <a:spLocks/>
            </p:cNvSpPr>
            <p:nvPr/>
          </p:nvSpPr>
          <p:spPr bwMode="auto">
            <a:xfrm>
              <a:off x="2119366" y="3741837"/>
              <a:ext cx="1771294" cy="4780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Font typeface="Wingdings" pitchFamily="2" charset="2"/>
                <a:buNone/>
              </a:pPr>
              <a:r>
                <a:rPr lang="en-US" i="0" dirty="0"/>
                <a:t>Target One</a:t>
              </a:r>
            </a:p>
          </p:txBody>
        </p:sp>
      </p:grpSp>
      <p:sp>
        <p:nvSpPr>
          <p:cNvPr id="9" name="Left-Right Arrow 11"/>
          <p:cNvSpPr/>
          <p:nvPr/>
        </p:nvSpPr>
        <p:spPr bwMode="auto">
          <a:xfrm>
            <a:off x="4317074" y="5128034"/>
            <a:ext cx="2185577" cy="215059"/>
          </a:xfrm>
          <a:prstGeom prst="leftRightArrow">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grpSp>
        <p:nvGrpSpPr>
          <p:cNvPr id="10" name="Group 9"/>
          <p:cNvGrpSpPr/>
          <p:nvPr/>
        </p:nvGrpSpPr>
        <p:grpSpPr>
          <a:xfrm>
            <a:off x="5064432" y="1693621"/>
            <a:ext cx="2617556" cy="1680148"/>
            <a:chOff x="5064432" y="1693621"/>
            <a:chExt cx="2617556" cy="1680148"/>
          </a:xfrm>
        </p:grpSpPr>
        <p:sp>
          <p:nvSpPr>
            <p:cNvPr id="11" name="Content Placeholder 4"/>
            <p:cNvSpPr txBox="1">
              <a:spLocks/>
            </p:cNvSpPr>
            <p:nvPr/>
          </p:nvSpPr>
          <p:spPr>
            <a:xfrm>
              <a:off x="6021958" y="2109354"/>
              <a:ext cx="1660030" cy="478052"/>
            </a:xfrm>
            <a:prstGeom prst="rect">
              <a:avLst/>
            </a:prstGeom>
          </p:spPr>
          <p:txBody>
            <a:bodyPr/>
            <a:lstStyle/>
            <a:p>
              <a:pPr marL="0" marR="0" lvl="0" indent="0" algn="ctr" defTabSz="914400" rtl="0" eaLnBrk="1" fontAlgn="base" latinLnBrk="0" hangingPunct="1">
                <a:lnSpc>
                  <a:spcPct val="100000"/>
                </a:lnSpc>
                <a:spcBef>
                  <a:spcPts val="900"/>
                </a:spcBef>
                <a:spcAft>
                  <a:spcPct val="0"/>
                </a:spcAft>
                <a:buClr>
                  <a:schemeClr val="accent1"/>
                </a:buClr>
                <a:buSzTx/>
                <a:buFont typeface="Wingdings" pitchFamily="2" charset="2"/>
                <a:buNone/>
                <a:tabLst/>
                <a:defRPr/>
              </a:pPr>
              <a:r>
                <a:rPr kumimoji="0" lang="en-US" sz="20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Source</a:t>
              </a:r>
            </a:p>
          </p:txBody>
        </p:sp>
        <p:pic>
          <p:nvPicPr>
            <p:cNvPr id="12" name="Picture 11" descr="Image result for database images"/>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064432" y="1693621"/>
              <a:ext cx="1342910" cy="1680148"/>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13" name="Left-Right Arrow 11"/>
          <p:cNvSpPr/>
          <p:nvPr/>
        </p:nvSpPr>
        <p:spPr bwMode="auto">
          <a:xfrm rot="19160838">
            <a:off x="4058651" y="3748148"/>
            <a:ext cx="1220010" cy="314334"/>
          </a:xfrm>
          <a:prstGeom prst="leftRightArrow">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14" name="Left-Right Arrow 11"/>
          <p:cNvSpPr/>
          <p:nvPr/>
        </p:nvSpPr>
        <p:spPr bwMode="auto">
          <a:xfrm rot="2700000">
            <a:off x="6012134" y="3741277"/>
            <a:ext cx="1166381" cy="314334"/>
          </a:xfrm>
          <a:prstGeom prst="leftRightArrow">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grpSp>
        <p:nvGrpSpPr>
          <p:cNvPr id="15" name="Group 14"/>
          <p:cNvGrpSpPr/>
          <p:nvPr/>
        </p:nvGrpSpPr>
        <p:grpSpPr>
          <a:xfrm>
            <a:off x="1257224" y="4096254"/>
            <a:ext cx="2892876" cy="1680148"/>
            <a:chOff x="7089573" y="735900"/>
            <a:chExt cx="2892876" cy="1680148"/>
          </a:xfrm>
        </p:grpSpPr>
        <p:sp>
          <p:nvSpPr>
            <p:cNvPr id="16" name="Content Placeholder 4"/>
            <p:cNvSpPr txBox="1">
              <a:spLocks/>
            </p:cNvSpPr>
            <p:nvPr/>
          </p:nvSpPr>
          <p:spPr>
            <a:xfrm>
              <a:off x="7089573" y="933160"/>
              <a:ext cx="1660030" cy="478052"/>
            </a:xfrm>
            <a:prstGeom prst="rect">
              <a:avLst/>
            </a:prstGeom>
          </p:spPr>
          <p:txBody>
            <a:bodyPr/>
            <a:lstStyle/>
            <a:p>
              <a:pPr marL="0" marR="0" lvl="0" indent="0" algn="ctr" defTabSz="914400" rtl="0" eaLnBrk="1" fontAlgn="base" latinLnBrk="0" hangingPunct="1">
                <a:lnSpc>
                  <a:spcPct val="100000"/>
                </a:lnSpc>
                <a:spcBef>
                  <a:spcPts val="900"/>
                </a:spcBef>
                <a:spcAft>
                  <a:spcPct val="0"/>
                </a:spcAft>
                <a:buClr>
                  <a:schemeClr val="accent1"/>
                </a:buClr>
                <a:buSzTx/>
                <a:buFont typeface="Wingdings" pitchFamily="2" charset="2"/>
                <a:buNone/>
                <a:tabLst/>
                <a:defRPr/>
              </a:pPr>
              <a:r>
                <a:rPr kumimoji="0" lang="en-US" sz="20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Source</a:t>
              </a:r>
            </a:p>
          </p:txBody>
        </p:sp>
        <p:pic>
          <p:nvPicPr>
            <p:cNvPr id="17" name="Picture 16" descr="Image result for database images"/>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639539" y="735900"/>
              <a:ext cx="1342910" cy="1680148"/>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18" name="Group 17"/>
          <p:cNvGrpSpPr/>
          <p:nvPr/>
        </p:nvGrpSpPr>
        <p:grpSpPr>
          <a:xfrm>
            <a:off x="3975429" y="1222296"/>
            <a:ext cx="2431913" cy="2151473"/>
            <a:chOff x="2119366" y="3741837"/>
            <a:chExt cx="2431913" cy="2151473"/>
          </a:xfrm>
        </p:grpSpPr>
        <p:pic>
          <p:nvPicPr>
            <p:cNvPr id="19" name="Picture 18" descr="Image result for database images"/>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08369" y="4213163"/>
              <a:ext cx="1342910" cy="1680147"/>
            </a:xfrm>
            <a:prstGeom prst="rect">
              <a:avLst/>
            </a:prstGeom>
            <a:noFill/>
            <a:extLst>
              <a:ext uri="{909E8E84-426E-40DD-AFC4-6F175D3DCCD1}">
                <a14:hiddenFill xmlns="" xmlns:a14="http://schemas.microsoft.com/office/drawing/2010/main">
                  <a:solidFill>
                    <a:srgbClr val="FFFFFF"/>
                  </a:solidFill>
                </a14:hiddenFill>
              </a:ext>
            </a:extLst>
          </p:spPr>
        </p:pic>
        <p:sp>
          <p:nvSpPr>
            <p:cNvPr id="20" name="Content Placeholder 4"/>
            <p:cNvSpPr txBox="1">
              <a:spLocks/>
            </p:cNvSpPr>
            <p:nvPr/>
          </p:nvSpPr>
          <p:spPr bwMode="auto">
            <a:xfrm>
              <a:off x="2119366" y="3741837"/>
              <a:ext cx="1771294" cy="4780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Font typeface="Wingdings" pitchFamily="2" charset="2"/>
                <a:buNone/>
              </a:pPr>
              <a:r>
                <a:rPr lang="en-US" i="0" dirty="0"/>
                <a:t>Target One</a:t>
              </a:r>
            </a:p>
          </p:txBody>
        </p:sp>
      </p:grpSp>
      <p:sp>
        <p:nvSpPr>
          <p:cNvPr id="21" name="Content Placeholder 4"/>
          <p:cNvSpPr txBox="1">
            <a:spLocks/>
          </p:cNvSpPr>
          <p:nvPr/>
        </p:nvSpPr>
        <p:spPr bwMode="auto">
          <a:xfrm>
            <a:off x="7322975" y="3577616"/>
            <a:ext cx="1771294" cy="4780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Font typeface="Wingdings" pitchFamily="2" charset="2"/>
              <a:buNone/>
            </a:pPr>
            <a:r>
              <a:rPr lang="en-US" i="0" dirty="0"/>
              <a:t>Target Two</a:t>
            </a:r>
          </a:p>
        </p:txBody>
      </p:sp>
    </p:spTree>
    <p:extLst>
      <p:ext uri="{BB962C8B-B14F-4D97-AF65-F5344CB8AC3E}">
        <p14:creationId xmlns="" xmlns:p14="http://schemas.microsoft.com/office/powerpoint/2010/main" val="59243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14"/>
                                        </p:tgtEl>
                                      </p:cBhvr>
                                    </p:animEffect>
                                    <p:animScale>
                                      <p:cBhvr>
                                        <p:cTn id="12" dur="250" autoRev="1" fill="hold"/>
                                        <p:tgtEl>
                                          <p:spTgt spid="14"/>
                                        </p:tgtEl>
                                      </p:cBhvr>
                                      <p:by x="105000" y="105000"/>
                                    </p:animScale>
                                  </p:childTnLst>
                                </p:cTn>
                              </p:par>
                              <p:par>
                                <p:cTn id="13" presetID="26" presetClass="emph" presetSubtype="0" fill="hold" grpId="0" nodeType="withEffect">
                                  <p:stCondLst>
                                    <p:cond delay="0"/>
                                  </p:stCondLst>
                                  <p:childTnLst>
                                    <p:animEffect transition="out" filter="fade">
                                      <p:cBhvr>
                                        <p:cTn id="14" dur="500" tmFilter="0, 0; .2, .5; .8, .5; 1, 0"/>
                                        <p:tgtEl>
                                          <p:spTgt spid="13"/>
                                        </p:tgtEl>
                                      </p:cBhvr>
                                    </p:animEffect>
                                    <p:animScale>
                                      <p:cBhvr>
                                        <p:cTn id="15" dur="250" autoRev="1" fill="hold"/>
                                        <p:tgtEl>
                                          <p:spTgt spid="13"/>
                                        </p:tgtEl>
                                      </p:cBhvr>
                                      <p:by x="105000" y="105000"/>
                                    </p:animScale>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4"/>
                                        </p:tgtEl>
                                      </p:cBhvr>
                                    </p:animEffect>
                                    <p:set>
                                      <p:cBhvr>
                                        <p:cTn id="20" dur="1" fill="hold">
                                          <p:stCondLst>
                                            <p:cond delay="499"/>
                                          </p:stCondLst>
                                        </p:cTn>
                                        <p:tgtEl>
                                          <p:spTgt spid="14"/>
                                        </p:tgtEl>
                                        <p:attrNameLst>
                                          <p:attrName>style.visibility</p:attrName>
                                        </p:attrNameLst>
                                      </p:cBhvr>
                                      <p:to>
                                        <p:strVal val="hidden"/>
                                      </p:to>
                                    </p:set>
                                  </p:childTnLst>
                                </p:cTn>
                              </p:par>
                              <p:par>
                                <p:cTn id="21" presetID="10" presetClass="exit" presetSubtype="0" fill="hold" grpId="1" nodeType="withEffect">
                                  <p:stCondLst>
                                    <p:cond delay="0"/>
                                  </p:stCondLst>
                                  <p:childTnLst>
                                    <p:animEffect transition="out" filter="fade">
                                      <p:cBhvr>
                                        <p:cTn id="22" dur="500"/>
                                        <p:tgtEl>
                                          <p:spTgt spid="13"/>
                                        </p:tgtEl>
                                      </p:cBhvr>
                                    </p:animEffect>
                                    <p:set>
                                      <p:cBhvr>
                                        <p:cTn id="23" dur="1" fill="hold">
                                          <p:stCondLst>
                                            <p:cond delay="499"/>
                                          </p:stCondLst>
                                        </p:cTn>
                                        <p:tgtEl>
                                          <p:spTgt spid="13"/>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10"/>
                                        </p:tgtEl>
                                      </p:cBhvr>
                                    </p:animEffect>
                                    <p:set>
                                      <p:cBhvr>
                                        <p:cTn id="28" dur="1" fill="hold">
                                          <p:stCondLst>
                                            <p:cond delay="499"/>
                                          </p:stCondLst>
                                        </p:cTn>
                                        <p:tgtEl>
                                          <p:spTgt spid="10"/>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6"/>
                                        </p:tgtEl>
                                      </p:cBhvr>
                                    </p:animEffect>
                                    <p:set>
                                      <p:cBhvr>
                                        <p:cTn id="37" dur="1" fill="hold">
                                          <p:stCondLst>
                                            <p:cond delay="499"/>
                                          </p:stCondLst>
                                        </p:cTn>
                                        <p:tgtEl>
                                          <p:spTgt spid="6"/>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2" nodeType="click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1" nodeType="clickEffect">
                                  <p:stCondLst>
                                    <p:cond delay="0"/>
                                  </p:stCondLst>
                                  <p:childTnLst>
                                    <p:set>
                                      <p:cBhvr>
                                        <p:cTn id="49" dur="1" fill="hold">
                                          <p:stCondLst>
                                            <p:cond delay="0"/>
                                          </p:stCondLst>
                                        </p:cTn>
                                        <p:tgtEl>
                                          <p:spTgt spid="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2" nodeType="clickEffect">
                                  <p:stCondLst>
                                    <p:cond delay="0"/>
                                  </p:stCondLst>
                                  <p:childTnLst>
                                    <p:set>
                                      <p:cBhvr>
                                        <p:cTn id="53"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3" grpId="0" animBg="1"/>
      <p:bldP spid="13" grpId="1" animBg="1"/>
      <p:bldP spid="13" grpId="2" animBg="1"/>
      <p:bldP spid="14" grpId="0" animBg="1"/>
      <p:bldP spid="14" grpId="1" animBg="1"/>
      <p:bldP spid="14" grpId="2"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959" y="370576"/>
            <a:ext cx="10951239" cy="424732"/>
          </a:xfrm>
        </p:spPr>
        <p:txBody>
          <a:bodyPr/>
          <a:lstStyle/>
          <a:p>
            <a:r>
              <a:rPr lang="en-US" dirty="0"/>
              <a:t>When is Transition Failover Useful?</a:t>
            </a:r>
          </a:p>
        </p:txBody>
      </p:sp>
      <p:sp>
        <p:nvSpPr>
          <p:cNvPr id="3" name="Content Placeholder 2"/>
          <p:cNvSpPr>
            <a:spLocks noGrp="1"/>
          </p:cNvSpPr>
          <p:nvPr>
            <p:ph idx="1"/>
          </p:nvPr>
        </p:nvSpPr>
        <p:spPr>
          <a:xfrm>
            <a:off x="557959" y="1538691"/>
            <a:ext cx="10951238" cy="677079"/>
          </a:xfrm>
        </p:spPr>
        <p:txBody>
          <a:bodyPr/>
          <a:lstStyle/>
          <a:p>
            <a:r>
              <a:rPr lang="en-US" sz="2400" dirty="0"/>
              <a:t>Maintenance is required for the server hosting the source replica</a:t>
            </a:r>
          </a:p>
        </p:txBody>
      </p:sp>
      <p:sp>
        <p:nvSpPr>
          <p:cNvPr id="4" name="Content Placeholder 2"/>
          <p:cNvSpPr txBox="1">
            <a:spLocks/>
          </p:cNvSpPr>
          <p:nvPr/>
        </p:nvSpPr>
        <p:spPr bwMode="auto">
          <a:xfrm>
            <a:off x="557959" y="3413066"/>
            <a:ext cx="10951238" cy="79952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buSzTx/>
            </a:pPr>
            <a:r>
              <a:rPr lang="en-US" sz="2400" i="0" dirty="0"/>
              <a:t>The server hosting the source replica is being moved</a:t>
            </a:r>
          </a:p>
          <a:p>
            <a:pPr>
              <a:buSzTx/>
            </a:pPr>
            <a:endParaRPr lang="en-US" i="0" dirty="0"/>
          </a:p>
        </p:txBody>
      </p:sp>
      <p:sp>
        <p:nvSpPr>
          <p:cNvPr id="5" name="Content Placeholder 2"/>
          <p:cNvSpPr txBox="1">
            <a:spLocks/>
          </p:cNvSpPr>
          <p:nvPr/>
        </p:nvSpPr>
        <p:spPr bwMode="auto">
          <a:xfrm>
            <a:off x="557959" y="2438098"/>
            <a:ext cx="10951238" cy="5883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buSzTx/>
            </a:pPr>
            <a:r>
              <a:rPr lang="en-US" sz="2400" i="0" dirty="0"/>
              <a:t>The server hosting the source replica is being replaced</a:t>
            </a:r>
          </a:p>
        </p:txBody>
      </p:sp>
    </p:spTree>
    <p:extLst>
      <p:ext uri="{BB962C8B-B14F-4D97-AF65-F5344CB8AC3E}">
        <p14:creationId xmlns="" xmlns:p14="http://schemas.microsoft.com/office/powerpoint/2010/main" val="4208750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 for Fail Over Transition</a:t>
            </a:r>
          </a:p>
        </p:txBody>
      </p:sp>
      <p:sp>
        <p:nvSpPr>
          <p:cNvPr id="3" name="Content Placeholder 2"/>
          <p:cNvSpPr>
            <a:spLocks noGrp="1"/>
          </p:cNvSpPr>
          <p:nvPr>
            <p:ph idx="1"/>
          </p:nvPr>
        </p:nvSpPr>
        <p:spPr/>
        <p:txBody>
          <a:bodyPr/>
          <a:lstStyle/>
          <a:p>
            <a:r>
              <a:rPr lang="en-US" dirty="0"/>
              <a:t>All replica properties files must have these properties set:</a:t>
            </a:r>
          </a:p>
        </p:txBody>
      </p:sp>
      <p:sp>
        <p:nvSpPr>
          <p:cNvPr id="4" name="TextBox 3"/>
          <p:cNvSpPr txBox="1"/>
          <p:nvPr/>
        </p:nvSpPr>
        <p:spPr bwMode="auto">
          <a:xfrm>
            <a:off x="1761605" y="2150107"/>
            <a:ext cx="7949612" cy="3108543"/>
          </a:xfrm>
          <a:prstGeom prst="rect">
            <a:avLst/>
          </a:prstGeom>
          <a:solidFill>
            <a:schemeClr val="bg2">
              <a:lumMod val="95000"/>
            </a:schemeClr>
          </a:solidFill>
          <a:ln w="9525">
            <a:noFill/>
            <a:miter lim="800000"/>
            <a:headEnd/>
            <a:tailEnd/>
          </a:ln>
        </p:spPr>
        <p:txBody>
          <a:bodyPr vert="horz" wrap="none" lIns="91440" tIns="45720" rIns="91440" bIns="45720" numCol="1" rtlCol="0" anchor="t" anchorCtr="0" compatLnSpc="1">
            <a:prstTxWarp prst="textNoShape">
              <a:avLst/>
            </a:prstTxWarp>
            <a:spAutoFit/>
          </a:bodyPr>
          <a:lstStyle/>
          <a:p>
            <a:pPr lvl="1" algn="l"/>
            <a:r>
              <a:rPr lang="en-US" sz="2800" b="1" dirty="0">
                <a:latin typeface="Courier New" panose="02070309020205020404" pitchFamily="49" charset="0"/>
                <a:cs typeface="Courier New" panose="02070309020205020404" pitchFamily="49" charset="0"/>
              </a:rPr>
              <a:t>transition=manual</a:t>
            </a:r>
          </a:p>
          <a:p>
            <a:pPr lvl="1" algn="l"/>
            <a:r>
              <a:rPr lang="en-US" sz="2800" b="1" dirty="0">
                <a:latin typeface="Courier New" panose="02070309020205020404" pitchFamily="49" charset="0"/>
                <a:cs typeface="Courier New" panose="02070309020205020404" pitchFamily="49" charset="0"/>
              </a:rPr>
              <a:t>role=reverse</a:t>
            </a:r>
          </a:p>
          <a:p>
            <a:pPr lvl="1" algn="l"/>
            <a:r>
              <a:rPr lang="en-US" sz="2800" b="1" dirty="0">
                <a:latin typeface="Courier New" panose="02070309020205020404" pitchFamily="49" charset="0"/>
                <a:cs typeface="Courier New" panose="02070309020205020404" pitchFamily="49" charset="0"/>
              </a:rPr>
              <a:t>agent-shutdown-action=recovery</a:t>
            </a:r>
          </a:p>
          <a:p>
            <a:pPr lvl="1" algn="l"/>
            <a:r>
              <a:rPr lang="en-US" sz="2800" b="1" dirty="0">
                <a:latin typeface="Courier New" panose="02070309020205020404" pitchFamily="49" charset="0"/>
                <a:cs typeface="Courier New" panose="02070309020205020404" pitchFamily="49" charset="0"/>
              </a:rPr>
              <a:t>replication-set=1</a:t>
            </a:r>
          </a:p>
          <a:p>
            <a:pPr lvl="1" algn="l"/>
            <a:r>
              <a:rPr lang="en-US" sz="2800" b="1" dirty="0">
                <a:latin typeface="Courier New" panose="02070309020205020404" pitchFamily="49" charset="0"/>
                <a:cs typeface="Courier New" panose="02070309020205020404" pitchFamily="49" charset="0"/>
              </a:rPr>
              <a:t>transition-to-agents=agent1,agent2</a:t>
            </a:r>
            <a:endParaRPr lang="en-US" sz="2800" b="1" dirty="0"/>
          </a:p>
        </p:txBody>
      </p:sp>
    </p:spTree>
    <p:extLst>
      <p:ext uri="{BB962C8B-B14F-4D97-AF65-F5344CB8AC3E}">
        <p14:creationId xmlns="" xmlns:p14="http://schemas.microsoft.com/office/powerpoint/2010/main" val="15391321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 for Fail Over Transition</a:t>
            </a:r>
          </a:p>
        </p:txBody>
      </p:sp>
      <p:sp>
        <p:nvSpPr>
          <p:cNvPr id="3" name="Content Placeholder 2"/>
          <p:cNvSpPr>
            <a:spLocks noGrp="1"/>
          </p:cNvSpPr>
          <p:nvPr>
            <p:ph idx="1"/>
          </p:nvPr>
        </p:nvSpPr>
        <p:spPr>
          <a:noFill/>
        </p:spPr>
        <p:txBody>
          <a:bodyPr/>
          <a:lstStyle/>
          <a:p>
            <a:pPr marL="400050"/>
            <a:r>
              <a:rPr lang="en-US" dirty="0"/>
              <a:t>All replica properties files should define a </a:t>
            </a:r>
            <a:r>
              <a:rPr lang="en-US" sz="2400" b="1" dirty="0">
                <a:latin typeface="Courier New" panose="02070309020205020404" pitchFamily="49" charset="0"/>
                <a:cs typeface="Courier New" panose="02070309020205020404" pitchFamily="49" charset="0"/>
              </a:rPr>
              <a:t>[control-</a:t>
            </a:r>
            <a:r>
              <a:rPr lang="en-US" sz="2400" b="1" dirty="0" err="1">
                <a:latin typeface="Courier New" panose="02070309020205020404" pitchFamily="49" charset="0"/>
                <a:cs typeface="Courier New" panose="02070309020205020404" pitchFamily="49" charset="0"/>
              </a:rPr>
              <a:t>agents.xxx</a:t>
            </a:r>
            <a:r>
              <a:rPr lang="en-US" sz="2400" b="1" dirty="0">
                <a:latin typeface="Courier New" panose="02070309020205020404" pitchFamily="49" charset="0"/>
                <a:cs typeface="Courier New" panose="02070309020205020404" pitchFamily="49" charset="0"/>
              </a:rPr>
              <a:t>]</a:t>
            </a:r>
            <a:r>
              <a:rPr lang="en-US" dirty="0"/>
              <a:t> section(s)</a:t>
            </a:r>
          </a:p>
          <a:p>
            <a:pPr marL="400050"/>
            <a:endParaRPr lang="en-US" dirty="0"/>
          </a:p>
          <a:p>
            <a:pPr marL="400050"/>
            <a:r>
              <a:rPr lang="en-US" dirty="0"/>
              <a:t>Define the same </a:t>
            </a:r>
            <a:r>
              <a:rPr lang="en-US" sz="2400" b="1" dirty="0">
                <a:latin typeface="Courier New" panose="02070309020205020404" pitchFamily="49" charset="0"/>
                <a:cs typeface="Courier New" panose="02070309020205020404" pitchFamily="49" charset="0"/>
              </a:rPr>
              <a:t>transition-to-agents</a:t>
            </a:r>
            <a:r>
              <a:rPr lang="en-US" dirty="0"/>
              <a:t> property in each replica:</a:t>
            </a:r>
          </a:p>
          <a:p>
            <a:pPr marL="857250" lvl="1" indent="-342900">
              <a:buFont typeface="Wingdings" panose="05000000000000000000" pitchFamily="2" charset="2"/>
              <a:buChar char="§"/>
            </a:pPr>
            <a:r>
              <a:rPr lang="en-US" sz="2400" b="1" dirty="0">
                <a:latin typeface="Courier New" panose="02070309020205020404" pitchFamily="49" charset="0"/>
                <a:cs typeface="Courier New" panose="02070309020205020404" pitchFamily="49" charset="0"/>
              </a:rPr>
              <a:t>transition-to-agents=agent1,agent2</a:t>
            </a:r>
            <a:r>
              <a:rPr lang="en-US" dirty="0"/>
              <a:t> </a:t>
            </a:r>
          </a:p>
          <a:p>
            <a:pPr marL="400050"/>
            <a:endParaRPr lang="en-US" dirty="0"/>
          </a:p>
          <a:p>
            <a:pPr marL="400050"/>
            <a:r>
              <a:rPr lang="en-US" dirty="0"/>
              <a:t>All replica properties files should define an </a:t>
            </a:r>
            <a:r>
              <a:rPr lang="en-US" sz="2400" b="1" dirty="0">
                <a:latin typeface="Courier New" panose="02070309020205020404" pitchFamily="49" charset="0"/>
                <a:cs typeface="Courier New" panose="02070309020205020404" pitchFamily="49" charset="0"/>
              </a:rPr>
              <a:t>[agent]</a:t>
            </a:r>
            <a:r>
              <a:rPr lang="en-US" dirty="0"/>
              <a:t> section</a:t>
            </a:r>
          </a:p>
        </p:txBody>
      </p:sp>
    </p:spTree>
    <p:extLst>
      <p:ext uri="{BB962C8B-B14F-4D97-AF65-F5344CB8AC3E}">
        <p14:creationId xmlns="" xmlns:p14="http://schemas.microsoft.com/office/powerpoint/2010/main" val="407395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 to Revert Configuration</a:t>
            </a:r>
          </a:p>
        </p:txBody>
      </p:sp>
      <p:sp>
        <p:nvSpPr>
          <p:cNvPr id="3" name="Content Placeholder 2"/>
          <p:cNvSpPr>
            <a:spLocks noGrp="1"/>
          </p:cNvSpPr>
          <p:nvPr>
            <p:ph idx="1"/>
          </p:nvPr>
        </p:nvSpPr>
        <p:spPr>
          <a:xfrm>
            <a:off x="557960" y="1146988"/>
            <a:ext cx="10951238" cy="5172075"/>
          </a:xfrm>
        </p:spPr>
        <p:txBody>
          <a:bodyPr/>
          <a:lstStyle/>
          <a:p>
            <a:r>
              <a:rPr lang="en-US" dirty="0"/>
              <a:t>Edit the current source replica’s properties file, identifying new target replica:</a:t>
            </a:r>
          </a:p>
          <a:p>
            <a:pPr lvl="1">
              <a:buFont typeface="Wingdings" panose="05000000000000000000" pitchFamily="2" charset="2"/>
              <a:buChar char="§"/>
            </a:pPr>
            <a:r>
              <a:rPr lang="en-US" sz="2400" b="1" dirty="0">
                <a:latin typeface="Courier New" panose="02070309020205020404" pitchFamily="49" charset="0"/>
                <a:cs typeface="Courier New" panose="02070309020205020404" pitchFamily="49" charset="0"/>
              </a:rPr>
              <a:t>transition-to-agents=agent0</a:t>
            </a:r>
          </a:p>
          <a:p>
            <a:r>
              <a:rPr lang="en-US" dirty="0"/>
              <a:t>Terminate and restart the replication server running on replica 1</a:t>
            </a:r>
          </a:p>
          <a:p>
            <a:r>
              <a:rPr lang="en-US" dirty="0"/>
              <a:t>Trigger role switch for the replicas:</a:t>
            </a:r>
          </a:p>
          <a:p>
            <a:pPr lvl="1">
              <a:buFont typeface="Wingdings" panose="05000000000000000000" pitchFamily="2" charset="2"/>
              <a:buChar char="§"/>
            </a:pPr>
            <a:r>
              <a:rPr lang="en-US" sz="2400" b="1" dirty="0">
                <a:latin typeface="Courier New" panose="02070309020205020404" pitchFamily="49" charset="0"/>
                <a:cs typeface="Courier New" panose="02070309020205020404" pitchFamily="49" charset="0"/>
              </a:rPr>
              <a:t>dsrutil targetdb1 –C transition failover</a:t>
            </a:r>
          </a:p>
          <a:p>
            <a:r>
              <a:rPr lang="en-US" dirty="0"/>
              <a:t>After transition completes the original configuration is restored:</a:t>
            </a:r>
          </a:p>
          <a:p>
            <a:pPr lvl="1">
              <a:buFont typeface="Wingdings" panose="05000000000000000000" pitchFamily="2" charset="2"/>
              <a:buChar char="§"/>
            </a:pPr>
            <a:r>
              <a:rPr lang="en-US" sz="2000" dirty="0"/>
              <a:t>The newest target replica will have reverted back to is original role as a source</a:t>
            </a:r>
          </a:p>
          <a:p>
            <a:pPr lvl="1">
              <a:buFont typeface="Wingdings" panose="05000000000000000000" pitchFamily="2" charset="2"/>
              <a:buChar char="§"/>
            </a:pPr>
            <a:r>
              <a:rPr lang="en-US" sz="2000" dirty="0"/>
              <a:t>The  new source replica will have reverted back to is original role as a target</a:t>
            </a:r>
          </a:p>
          <a:p>
            <a:r>
              <a:rPr lang="en-US" dirty="0"/>
              <a:t>Edit previous source replica’s properties file, restoring the original values:</a:t>
            </a:r>
          </a:p>
          <a:p>
            <a:pPr lvl="1">
              <a:buFont typeface="Wingdings" panose="05000000000000000000" pitchFamily="2" charset="2"/>
              <a:buChar char="§"/>
            </a:pPr>
            <a:r>
              <a:rPr lang="en-US" sz="2400" b="1" dirty="0">
                <a:latin typeface="Courier New" panose="02070309020205020404" pitchFamily="49" charset="0"/>
                <a:cs typeface="Courier New" panose="02070309020205020404" pitchFamily="49" charset="0"/>
              </a:rPr>
              <a:t>transition-to-agents=agent1,agent2</a:t>
            </a:r>
          </a:p>
          <a:p>
            <a:r>
              <a:rPr lang="en-US" dirty="0"/>
              <a:t>Terminate and restart agent1 on replica 1</a:t>
            </a:r>
          </a:p>
          <a:p>
            <a:endParaRPr lang="en-US" dirty="0"/>
          </a:p>
          <a:p>
            <a:endParaRPr lang="en-US" dirty="0"/>
          </a:p>
          <a:p>
            <a:endParaRPr lang="en-US" dirty="0"/>
          </a:p>
        </p:txBody>
      </p:sp>
    </p:spTree>
    <p:extLst>
      <p:ext uri="{BB962C8B-B14F-4D97-AF65-F5344CB8AC3E}">
        <p14:creationId xmlns="" xmlns:p14="http://schemas.microsoft.com/office/powerpoint/2010/main" val="2839146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0061" y="2588181"/>
            <a:ext cx="8351302" cy="535531"/>
          </a:xfrm>
        </p:spPr>
        <p:txBody>
          <a:bodyPr/>
          <a:lstStyle/>
          <a:p>
            <a:r>
              <a:rPr lang="en-US" dirty="0"/>
              <a:t>Replication Set: Recovery Transition</a:t>
            </a:r>
          </a:p>
        </p:txBody>
      </p:sp>
    </p:spTree>
    <p:extLst>
      <p:ext uri="{BB962C8B-B14F-4D97-AF65-F5344CB8AC3E}">
        <p14:creationId xmlns="" xmlns:p14="http://schemas.microsoft.com/office/powerpoint/2010/main" val="22979849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449514" y="1611940"/>
            <a:ext cx="7286625" cy="3582519"/>
          </a:xfrm>
        </p:spPr>
        <p:txBody>
          <a:bodyPr/>
          <a:lstStyle/>
          <a:p>
            <a:r>
              <a:rPr lang="en-US" dirty="0">
                <a:solidFill>
                  <a:schemeClr val="bg1"/>
                </a:solidFill>
              </a:rPr>
              <a:t>Recovery Transition:</a:t>
            </a:r>
            <a:br>
              <a:rPr lang="en-US" dirty="0">
                <a:solidFill>
                  <a:schemeClr val="bg1"/>
                </a:solidFill>
              </a:rPr>
            </a:br>
            <a:r>
              <a:rPr lang="en-US" dirty="0">
                <a:solidFill>
                  <a:schemeClr val="bg1"/>
                </a:solidFill>
              </a:rPr>
              <a:t/>
            </a:r>
            <a:br>
              <a:rPr lang="en-US" dirty="0">
                <a:solidFill>
                  <a:schemeClr val="bg1"/>
                </a:solidFill>
              </a:rPr>
            </a:br>
            <a:r>
              <a:rPr lang="en-US" dirty="0">
                <a:solidFill>
                  <a:schemeClr val="bg1"/>
                </a:solidFill>
              </a:rPr>
              <a:t>The transition of a database from the role of a target replica to a source replica after the failure of the original source replica</a:t>
            </a:r>
          </a:p>
        </p:txBody>
      </p:sp>
    </p:spTree>
    <p:extLst>
      <p:ext uri="{BB962C8B-B14F-4D97-AF65-F5344CB8AC3E}">
        <p14:creationId xmlns="" xmlns:p14="http://schemas.microsoft.com/office/powerpoint/2010/main" val="138138732"/>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Recovery Transition</a:t>
            </a:r>
          </a:p>
        </p:txBody>
      </p:sp>
      <p:sp>
        <p:nvSpPr>
          <p:cNvPr id="6" name="Content Placeholder 2"/>
          <p:cNvSpPr txBox="1">
            <a:spLocks/>
          </p:cNvSpPr>
          <p:nvPr/>
        </p:nvSpPr>
        <p:spPr>
          <a:xfrm>
            <a:off x="557959" y="1200151"/>
            <a:ext cx="10951238" cy="5172075"/>
          </a:xfrm>
          <a:prstGeom prst="rect">
            <a:avLst/>
          </a:prstGeom>
        </p:spPr>
        <p:txBody>
          <a:bodyPr/>
          <a:lstStyle/>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r>
              <a:rPr kumimoji="0" lang="en-US" sz="20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Database role changes after a failure</a:t>
            </a:r>
            <a:r>
              <a:rPr kumimoji="0" lang="en-US" sz="2000" b="0" i="0" u="none" strike="noStrike" kern="1200" cap="none" spc="0" normalizeH="0" noProof="0" dirty="0">
                <a:ln>
                  <a:noFill/>
                </a:ln>
                <a:solidFill>
                  <a:srgbClr val="000000"/>
                </a:solidFill>
                <a:effectLst/>
                <a:uLnTx/>
                <a:uFillTx/>
                <a:latin typeface="Arial" pitchFamily="34" charset="0"/>
                <a:ea typeface="+mn-ea"/>
                <a:cs typeface="Arial" pitchFamily="34" charset="0"/>
              </a:rPr>
              <a:t> in the source database</a:t>
            </a:r>
            <a:endParaRPr kumimoji="0" lang="en-US" sz="20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a:p>
            <a:pPr marL="742950" marR="0" lvl="1" indent="-285750" algn="l" defTabSz="914400" rtl="0" eaLnBrk="1" fontAlgn="base" latinLnBrk="0" hangingPunct="1">
              <a:lnSpc>
                <a:spcPct val="100000"/>
              </a:lnSpc>
              <a:spcBef>
                <a:spcPts val="900"/>
              </a:spcBef>
              <a:spcAft>
                <a:spcPct val="0"/>
              </a:spcAft>
              <a:buClr>
                <a:schemeClr val="accent1"/>
              </a:buClr>
              <a:buSzTx/>
              <a:buFont typeface="Wingdings" panose="05000000000000000000" pitchFamily="2" charset="2"/>
              <a:buChar char="§"/>
              <a:tabLst/>
              <a:defRPr/>
            </a:pPr>
            <a:r>
              <a:rPr lang="en-US" sz="1800" i="0" dirty="0">
                <a:solidFill>
                  <a:srgbClr val="000000"/>
                </a:solidFill>
                <a:latin typeface="Arial" pitchFamily="34" charset="0"/>
                <a:cs typeface="Arial" pitchFamily="34" charset="0"/>
              </a:rPr>
              <a:t>Target can transition to a new source, or a normal database</a:t>
            </a:r>
          </a:p>
          <a:p>
            <a:pPr marL="742950" marR="0" lvl="1" indent="-285750" algn="l" defTabSz="914400" rtl="0" eaLnBrk="1" fontAlgn="base" latinLnBrk="0" hangingPunct="1">
              <a:lnSpc>
                <a:spcPct val="100000"/>
              </a:lnSpc>
              <a:spcBef>
                <a:spcPts val="900"/>
              </a:spcBef>
              <a:spcAft>
                <a:spcPct val="0"/>
              </a:spcAft>
              <a:buClr>
                <a:schemeClr val="accent1"/>
              </a:buClr>
              <a:buSzTx/>
              <a:tabLst/>
              <a:defRPr/>
            </a:pPr>
            <a:endPar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r>
              <a:rPr kumimoji="0" lang="en-US" sz="20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Possible failures:</a:t>
            </a:r>
          </a:p>
          <a:p>
            <a:pPr marL="742950" marR="0" lvl="1" indent="-285750" algn="l" defTabSz="914400" rtl="0" eaLnBrk="1" fontAlgn="base" latinLnBrk="0" hangingPunct="1">
              <a:lnSpc>
                <a:spcPct val="100000"/>
              </a:lnSpc>
              <a:spcBef>
                <a:spcPts val="900"/>
              </a:spcBef>
              <a:spcAft>
                <a:spcPct val="0"/>
              </a:spcAft>
              <a:buClr>
                <a:schemeClr val="accent1"/>
              </a:buClr>
              <a:buSzTx/>
              <a:buFont typeface="Wingdings" panose="05000000000000000000" pitchFamily="2" charset="2"/>
              <a:buChar char="§"/>
              <a:tabLst/>
              <a:defRPr/>
            </a:pPr>
            <a:r>
              <a:rPr lang="en-US" sz="1800" i="0" noProof="0" dirty="0">
                <a:solidFill>
                  <a:srgbClr val="000000"/>
                </a:solidFill>
                <a:latin typeface="Arial" pitchFamily="34" charset="0"/>
                <a:cs typeface="Arial" pitchFamily="34" charset="0"/>
              </a:rPr>
              <a:t>Source database crashes</a:t>
            </a:r>
          </a:p>
          <a:p>
            <a:pPr marL="742950" marR="0" lvl="1" indent="-285750" algn="l" defTabSz="914400" rtl="0" eaLnBrk="1" fontAlgn="base" latinLnBrk="0" hangingPunct="1">
              <a:lnSpc>
                <a:spcPct val="100000"/>
              </a:lnSpc>
              <a:spcBef>
                <a:spcPts val="900"/>
              </a:spcBef>
              <a:spcAft>
                <a:spcPct val="0"/>
              </a:spcAft>
              <a:buClr>
                <a:schemeClr val="accent1"/>
              </a:buClr>
              <a:buSzTx/>
              <a:buFont typeface="Wingdings" panose="05000000000000000000" pitchFamily="2" charset="2"/>
              <a:buChar char="§"/>
              <a:tabLst/>
              <a:defRPr/>
            </a:pPr>
            <a:r>
              <a:rPr lang="en-US" sz="1800" i="0" dirty="0">
                <a:solidFill>
                  <a:srgbClr val="000000"/>
                </a:solidFill>
                <a:latin typeface="Arial" pitchFamily="34" charset="0"/>
                <a:cs typeface="Arial" pitchFamily="34" charset="0"/>
              </a:rPr>
              <a:t>S</a:t>
            </a:r>
            <a:r>
              <a:rPr lang="en-US" sz="1800" i="0" noProof="0" dirty="0" err="1">
                <a:solidFill>
                  <a:srgbClr val="000000"/>
                </a:solidFill>
                <a:latin typeface="Arial" pitchFamily="34" charset="0"/>
                <a:cs typeface="Arial" pitchFamily="34" charset="0"/>
              </a:rPr>
              <a:t>ite</a:t>
            </a:r>
            <a:r>
              <a:rPr lang="en-US" sz="1800" i="0" noProof="0" dirty="0">
                <a:solidFill>
                  <a:srgbClr val="000000"/>
                </a:solidFill>
                <a:latin typeface="Arial" pitchFamily="34" charset="0"/>
                <a:cs typeface="Arial" pitchFamily="34" charset="0"/>
              </a:rPr>
              <a:t> failures</a:t>
            </a:r>
          </a:p>
          <a:p>
            <a:pPr marL="742950" marR="0" lvl="1" indent="-285750" algn="l" defTabSz="914400" rtl="0" eaLnBrk="1" fontAlgn="base" latinLnBrk="0" hangingPunct="1">
              <a:lnSpc>
                <a:spcPct val="100000"/>
              </a:lnSpc>
              <a:spcBef>
                <a:spcPts val="900"/>
              </a:spcBef>
              <a:spcAft>
                <a:spcPct val="0"/>
              </a:spcAft>
              <a:buClr>
                <a:schemeClr val="accent1"/>
              </a:buClr>
              <a:buSzTx/>
              <a:buFont typeface="Wingdings" panose="05000000000000000000" pitchFamily="2" charset="2"/>
              <a:buChar char="§"/>
              <a:tabLst/>
              <a:defRPr/>
            </a:pPr>
            <a:r>
              <a:rPr lang="en-US" sz="1800" i="0" dirty="0">
                <a:solidFill>
                  <a:srgbClr val="000000"/>
                </a:solidFill>
                <a:latin typeface="Arial" pitchFamily="34" charset="0"/>
                <a:cs typeface="Arial" pitchFamily="34" charset="0"/>
              </a:rPr>
              <a:t>Storage failures</a:t>
            </a:r>
            <a:endParaRPr lang="en-US" sz="1800" i="0" noProof="0" dirty="0">
              <a:solidFill>
                <a:srgbClr val="000000"/>
              </a:solidFill>
              <a:latin typeface="Arial" pitchFamily="34" charset="0"/>
              <a:cs typeface="Arial" pitchFamily="34" charset="0"/>
            </a:endParaRPr>
          </a:p>
          <a:p>
            <a:pPr marL="742950" marR="0" lvl="1" indent="-285750" algn="l" defTabSz="914400" rtl="0" eaLnBrk="1" fontAlgn="base" latinLnBrk="0" hangingPunct="1">
              <a:lnSpc>
                <a:spcPct val="100000"/>
              </a:lnSpc>
              <a:spcBef>
                <a:spcPts val="900"/>
              </a:spcBef>
              <a:spcAft>
                <a:spcPct val="0"/>
              </a:spcAft>
              <a:buClr>
                <a:schemeClr val="accent1"/>
              </a:buClr>
              <a:buSzTx/>
              <a:buFont typeface="Wingdings" panose="05000000000000000000" pitchFamily="2" charset="2"/>
              <a:buChar char="§"/>
              <a:tabLst/>
              <a:defRPr/>
            </a:pPr>
            <a:r>
              <a:rPr lang="en-US" sz="1800" i="0" dirty="0">
                <a:solidFill>
                  <a:srgbClr val="000000"/>
                </a:solidFill>
                <a:latin typeface="Arial" pitchFamily="34" charset="0"/>
                <a:cs typeface="Arial" pitchFamily="34" charset="0"/>
              </a:rPr>
              <a:t>N</a:t>
            </a:r>
            <a:r>
              <a:rPr lang="en-US" sz="1800" i="0" noProof="0" dirty="0" err="1">
                <a:solidFill>
                  <a:srgbClr val="000000"/>
                </a:solidFill>
                <a:latin typeface="Arial" pitchFamily="34" charset="0"/>
                <a:cs typeface="Arial" pitchFamily="34" charset="0"/>
              </a:rPr>
              <a:t>etwork</a:t>
            </a:r>
            <a:r>
              <a:rPr lang="en-US" sz="1800" i="0" noProof="0" dirty="0">
                <a:solidFill>
                  <a:srgbClr val="000000"/>
                </a:solidFill>
                <a:latin typeface="Arial" pitchFamily="34" charset="0"/>
                <a:cs typeface="Arial" pitchFamily="34" charset="0"/>
              </a:rPr>
              <a:t> failures</a:t>
            </a:r>
            <a:endPar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a:p>
            <a:pPr marL="342900" marR="0" lvl="0" indent="-342900" algn="l" defTabSz="914400" rtl="0" eaLnBrk="1" fontAlgn="base" latinLnBrk="0" hangingPunct="1">
              <a:lnSpc>
                <a:spcPct val="100000"/>
              </a:lnSpc>
              <a:spcBef>
                <a:spcPts val="900"/>
              </a:spcBef>
              <a:spcAft>
                <a:spcPct val="0"/>
              </a:spcAft>
              <a:buClr>
                <a:schemeClr val="accent1"/>
              </a:buClr>
              <a:buSzTx/>
              <a:tabLst/>
              <a:defRPr/>
            </a:pPr>
            <a:endParaRPr kumimoji="0" lang="en-US" sz="20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grpSp>
        <p:nvGrpSpPr>
          <p:cNvPr id="7" name="Group 6"/>
          <p:cNvGrpSpPr/>
          <p:nvPr/>
        </p:nvGrpSpPr>
        <p:grpSpPr>
          <a:xfrm>
            <a:off x="4047919" y="2152175"/>
            <a:ext cx="6741500" cy="4102786"/>
            <a:chOff x="232349" y="846426"/>
            <a:chExt cx="10761437" cy="5233340"/>
          </a:xfrm>
        </p:grpSpPr>
        <p:pic>
          <p:nvPicPr>
            <p:cNvPr id="8" name="Picture 7" descr="Image result for database images"/>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70722" y="3612049"/>
              <a:ext cx="2143683" cy="2143125"/>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2" descr="Image result for database images"/>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527070" y="3601168"/>
              <a:ext cx="2143683" cy="2143125"/>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Content Placeholder 4"/>
            <p:cNvSpPr txBox="1">
              <a:spLocks/>
            </p:cNvSpPr>
            <p:nvPr/>
          </p:nvSpPr>
          <p:spPr bwMode="auto">
            <a:xfrm>
              <a:off x="232349" y="3010846"/>
              <a:ext cx="2827511" cy="60978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Font typeface="Wingdings" pitchFamily="2" charset="2"/>
                <a:buNone/>
              </a:pPr>
              <a:r>
                <a:rPr lang="en-US" i="0" dirty="0"/>
                <a:t>Target One</a:t>
              </a:r>
            </a:p>
          </p:txBody>
        </p:sp>
        <p:sp>
          <p:nvSpPr>
            <p:cNvPr id="11" name="Content Placeholder 4"/>
            <p:cNvSpPr txBox="1">
              <a:spLocks/>
            </p:cNvSpPr>
            <p:nvPr/>
          </p:nvSpPr>
          <p:spPr bwMode="auto">
            <a:xfrm>
              <a:off x="8166276" y="2918968"/>
              <a:ext cx="2827510" cy="60978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marL="0" indent="0" algn="ctr">
                <a:buSzTx/>
                <a:buFont typeface="Wingdings" pitchFamily="2" charset="2"/>
                <a:buNone/>
              </a:pPr>
              <a:r>
                <a:rPr lang="en-US" i="0" dirty="0"/>
                <a:t>Target Two</a:t>
              </a:r>
            </a:p>
          </p:txBody>
        </p:sp>
        <p:sp>
          <p:nvSpPr>
            <p:cNvPr id="12" name="Left-Right Arrow 11"/>
            <p:cNvSpPr/>
            <p:nvPr/>
          </p:nvSpPr>
          <p:spPr bwMode="auto">
            <a:xfrm>
              <a:off x="4172056" y="4810055"/>
              <a:ext cx="3488831" cy="274320"/>
            </a:xfrm>
            <a:prstGeom prst="leftRightArrow">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13" name="TextBox 12"/>
            <p:cNvSpPr txBox="1"/>
            <p:nvPr/>
          </p:nvSpPr>
          <p:spPr bwMode="auto">
            <a:xfrm>
              <a:off x="4203210" y="5176817"/>
              <a:ext cx="3412666" cy="902949"/>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sz="2000" i="0" dirty="0"/>
                <a:t>Inter-Agent Connection</a:t>
              </a:r>
            </a:p>
          </p:txBody>
        </p:sp>
        <p:pic>
          <p:nvPicPr>
            <p:cNvPr id="14" name="Picture 13" descr="Image result for Crashed computer images"/>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415405" y="846426"/>
              <a:ext cx="2377802" cy="2861764"/>
            </a:xfrm>
            <a:prstGeom prst="rect">
              <a:avLst/>
            </a:prstGeom>
            <a:noFill/>
            <a:extLst>
              <a:ext uri="{909E8E84-426E-40DD-AFC4-6F175D3DCCD1}">
                <a14:hiddenFill xmlns="" xmlns:a14="http://schemas.microsoft.com/office/drawing/2010/main">
                  <a:solidFill>
                    <a:srgbClr val="FFFFFF"/>
                  </a:solidFill>
                </a14:hiddenFill>
              </a:ext>
            </a:extLst>
          </p:spPr>
        </p:pic>
        <p:sp>
          <p:nvSpPr>
            <p:cNvPr id="15" name="Content Placeholder 4"/>
            <p:cNvSpPr txBox="1">
              <a:spLocks/>
            </p:cNvSpPr>
            <p:nvPr/>
          </p:nvSpPr>
          <p:spPr>
            <a:xfrm>
              <a:off x="6462046" y="928519"/>
              <a:ext cx="2649901" cy="609783"/>
            </a:xfrm>
            <a:prstGeom prst="rect">
              <a:avLst/>
            </a:prstGeom>
          </p:spPr>
          <p:txBody>
            <a:bodyPr/>
            <a:lstStyle/>
            <a:p>
              <a:pPr marL="0" marR="0" lvl="0" indent="0" algn="ctr" defTabSz="914400" rtl="0" eaLnBrk="1" fontAlgn="base" latinLnBrk="0" hangingPunct="1">
                <a:lnSpc>
                  <a:spcPct val="100000"/>
                </a:lnSpc>
                <a:spcBef>
                  <a:spcPts val="900"/>
                </a:spcBef>
                <a:spcAft>
                  <a:spcPct val="0"/>
                </a:spcAft>
                <a:buClr>
                  <a:schemeClr val="accent1"/>
                </a:buClr>
                <a:buSzTx/>
                <a:buFont typeface="Wingdings" pitchFamily="2" charset="2"/>
                <a:buNone/>
                <a:tabLst/>
                <a:defRPr/>
              </a:pPr>
              <a:r>
                <a:rPr kumimoji="0" lang="en-US" sz="20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Source</a:t>
              </a:r>
            </a:p>
          </p:txBody>
        </p:sp>
      </p:grpSp>
    </p:spTree>
    <p:extLst>
      <p:ext uri="{BB962C8B-B14F-4D97-AF65-F5344CB8AC3E}">
        <p14:creationId xmlns="" xmlns:p14="http://schemas.microsoft.com/office/powerpoint/2010/main" val="40305165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11.7.0: Two Ways to Configure Recovery Transition</a:t>
            </a:r>
          </a:p>
        </p:txBody>
      </p:sp>
      <p:sp>
        <p:nvSpPr>
          <p:cNvPr id="3" name="Rectangle 2"/>
          <p:cNvSpPr/>
          <p:nvPr/>
        </p:nvSpPr>
        <p:spPr>
          <a:xfrm>
            <a:off x="936702" y="1005838"/>
            <a:ext cx="9505746" cy="5316840"/>
          </a:xfrm>
          <a:prstGeom prst="rect">
            <a:avLst/>
          </a:prstGeom>
        </p:spPr>
        <p:txBody>
          <a:bodyPr wrap="square">
            <a:spAutoFit/>
          </a:bodyPr>
          <a:lstStyle/>
          <a:p>
            <a:pPr marL="342900" indent="-342900" algn="l">
              <a:spcBef>
                <a:spcPts val="900"/>
              </a:spcBef>
              <a:buClr>
                <a:schemeClr val="accent1"/>
              </a:buClr>
              <a:buSzTx/>
              <a:buFont typeface="Wingdings" pitchFamily="2" charset="2"/>
              <a:buChar char="§"/>
              <a:defRPr/>
            </a:pPr>
            <a:r>
              <a:rPr lang="en-US" sz="2000" i="0" dirty="0"/>
              <a:t>Manual Transition</a:t>
            </a:r>
          </a:p>
          <a:p>
            <a:pPr marL="800100" lvl="1" indent="-342900" algn="l">
              <a:spcBef>
                <a:spcPts val="900"/>
              </a:spcBef>
              <a:buClr>
                <a:schemeClr val="accent1"/>
              </a:buClr>
              <a:buSzTx/>
              <a:buFont typeface="Wingdings" pitchFamily="2" charset="2"/>
              <a:buChar char="§"/>
              <a:defRPr/>
            </a:pPr>
            <a:r>
              <a:rPr lang="en-US" sz="1800" i="0" dirty="0"/>
              <a:t>Transition manually with “</a:t>
            </a:r>
            <a:r>
              <a:rPr lang="en-US" sz="1800" b="1" i="0" dirty="0" err="1">
                <a:latin typeface="Courier New" pitchFamily="49" charset="0"/>
                <a:cs typeface="Courier New" pitchFamily="49" charset="0"/>
              </a:rPr>
              <a:t>dsrutil</a:t>
            </a:r>
            <a:r>
              <a:rPr lang="en-US" sz="1800" b="1" i="0" dirty="0">
                <a:latin typeface="Courier New" pitchFamily="49" charset="0"/>
                <a:cs typeface="Courier New" pitchFamily="49" charset="0"/>
              </a:rPr>
              <a:t> –C transition</a:t>
            </a:r>
            <a:r>
              <a:rPr lang="en-US" sz="1800" i="0" dirty="0"/>
              <a:t>” command</a:t>
            </a:r>
          </a:p>
          <a:p>
            <a:pPr marL="800100" lvl="1" indent="-342900" algn="l">
              <a:spcBef>
                <a:spcPts val="900"/>
              </a:spcBef>
              <a:buClr>
                <a:schemeClr val="accent1"/>
              </a:buClr>
              <a:buSzTx/>
              <a:buFont typeface="Wingdings" pitchFamily="2" charset="2"/>
              <a:buChar char="§"/>
              <a:defRPr/>
            </a:pPr>
            <a:r>
              <a:rPr lang="en-US" sz="1800" i="0" dirty="0"/>
              <a:t>Source is lost, but AI data still available</a:t>
            </a:r>
          </a:p>
          <a:p>
            <a:pPr marL="1257300" lvl="2" indent="-342900" algn="l">
              <a:spcBef>
                <a:spcPts val="900"/>
              </a:spcBef>
              <a:buClr>
                <a:schemeClr val="accent1"/>
              </a:buClr>
              <a:buSzTx/>
              <a:buFont typeface="Wingdings" pitchFamily="2" charset="2"/>
              <a:buChar char="§"/>
              <a:defRPr/>
            </a:pPr>
            <a:r>
              <a:rPr lang="en-US" sz="1600" i="0" dirty="0"/>
              <a:t>Apply AI extents before transition</a:t>
            </a:r>
          </a:p>
          <a:p>
            <a:pPr marL="1257300" lvl="2" indent="-342900" algn="l">
              <a:spcBef>
                <a:spcPts val="900"/>
              </a:spcBef>
              <a:buClr>
                <a:schemeClr val="accent1"/>
              </a:buClr>
              <a:buSzTx/>
              <a:buFont typeface="Wingdings" pitchFamily="2" charset="2"/>
              <a:buChar char="§"/>
              <a:defRPr/>
            </a:pPr>
            <a:r>
              <a:rPr lang="en-US" sz="1600" i="0" dirty="0"/>
              <a:t>Recover as much data as possible</a:t>
            </a:r>
          </a:p>
          <a:p>
            <a:pPr marL="800100" lvl="1" indent="-342900" algn="l">
              <a:spcBef>
                <a:spcPts val="900"/>
              </a:spcBef>
              <a:buClr>
                <a:schemeClr val="accent1"/>
              </a:buClr>
              <a:buSzTx/>
              <a:buFont typeface="Wingdings" pitchFamily="2" charset="2"/>
              <a:buChar char="§"/>
              <a:defRPr/>
            </a:pPr>
            <a:r>
              <a:rPr lang="en-US" sz="1800" i="0" dirty="0"/>
              <a:t>Targets can be restarted after failures, then begin transition</a:t>
            </a:r>
          </a:p>
          <a:p>
            <a:pPr marL="800100" lvl="1" indent="-342900" algn="l">
              <a:spcBef>
                <a:spcPts val="900"/>
              </a:spcBef>
              <a:buClr>
                <a:schemeClr val="accent1"/>
              </a:buClr>
              <a:buSzTx/>
              <a:buFont typeface="Wingdings" pitchFamily="2" charset="2"/>
              <a:buChar char="§"/>
              <a:defRPr/>
            </a:pPr>
            <a:r>
              <a:rPr lang="en-US" sz="1800" i="0" dirty="0"/>
              <a:t>[Server] properties</a:t>
            </a:r>
            <a:r>
              <a:rPr lang="en-US" sz="1800" i="0" dirty="0" smtClean="0"/>
              <a:t>:</a:t>
            </a:r>
          </a:p>
          <a:p>
            <a:pPr marL="800100" lvl="1" indent="-342900" algn="l">
              <a:spcBef>
                <a:spcPts val="900"/>
              </a:spcBef>
              <a:buClr>
                <a:schemeClr val="accent1"/>
              </a:buClr>
              <a:buSzTx/>
              <a:defRPr/>
            </a:pPr>
            <a:r>
              <a:rPr lang="en-US" sz="1800" i="0" dirty="0" smtClean="0"/>
              <a:t>	</a:t>
            </a:r>
            <a:r>
              <a:rPr lang="en-US" sz="1800" b="1" i="0" dirty="0" smtClean="0"/>
              <a:t>	</a:t>
            </a:r>
            <a:r>
              <a:rPr lang="en-US" sz="1600" b="1" dirty="0" smtClean="0">
                <a:latin typeface="Courier New" pitchFamily="49" charset="0"/>
                <a:cs typeface="Courier New" pitchFamily="49" charset="0"/>
              </a:rPr>
              <a:t>transition=manual</a:t>
            </a:r>
          </a:p>
          <a:p>
            <a:pPr marL="800100" lvl="1" indent="-342900" algn="l">
              <a:lnSpc>
                <a:spcPts val="1200"/>
              </a:lnSpc>
              <a:spcBef>
                <a:spcPts val="900"/>
              </a:spcBef>
              <a:buClr>
                <a:schemeClr val="accent1"/>
              </a:buClr>
              <a:buSzTx/>
              <a:defRPr/>
            </a:pPr>
            <a:endParaRPr lang="en-US" sz="1600" dirty="0"/>
          </a:p>
          <a:p>
            <a:pPr marL="342900" indent="-342900" algn="l">
              <a:spcBef>
                <a:spcPts val="900"/>
              </a:spcBef>
              <a:buClr>
                <a:schemeClr val="accent1"/>
              </a:buClr>
              <a:buSzTx/>
              <a:buFont typeface="Wingdings" pitchFamily="2" charset="2"/>
              <a:buChar char="§"/>
              <a:defRPr/>
            </a:pPr>
            <a:r>
              <a:rPr lang="en-US" sz="2000" i="0" dirty="0" smtClean="0"/>
              <a:t>Auto </a:t>
            </a:r>
            <a:r>
              <a:rPr lang="en-US" sz="2000" i="0" dirty="0"/>
              <a:t>Transition</a:t>
            </a:r>
          </a:p>
          <a:p>
            <a:pPr marL="800100" lvl="2" indent="-342900" algn="l">
              <a:spcBef>
                <a:spcPts val="900"/>
              </a:spcBef>
              <a:buClr>
                <a:schemeClr val="accent1"/>
              </a:buClr>
              <a:buSzTx/>
              <a:buFont typeface="Wingdings" pitchFamily="2" charset="2"/>
              <a:buChar char="§"/>
              <a:defRPr/>
            </a:pPr>
            <a:r>
              <a:rPr lang="en-US" sz="1800" i="0" dirty="0"/>
              <a:t>Transition happens automatically after “</a:t>
            </a:r>
            <a:r>
              <a:rPr lang="en-US" sz="1800" b="1" i="0" dirty="0">
                <a:latin typeface="Courier New" pitchFamily="49" charset="0"/>
                <a:cs typeface="Courier New" pitchFamily="49" charset="0"/>
              </a:rPr>
              <a:t>transition-timeout</a:t>
            </a:r>
            <a:r>
              <a:rPr lang="en-US" sz="1800" i="0" dirty="0"/>
              <a:t>”</a:t>
            </a:r>
          </a:p>
          <a:p>
            <a:pPr marL="800100" lvl="2" indent="-342900" algn="l">
              <a:spcBef>
                <a:spcPts val="900"/>
              </a:spcBef>
              <a:buClr>
                <a:schemeClr val="accent1"/>
              </a:buClr>
              <a:buSzTx/>
              <a:buFont typeface="Wingdings" pitchFamily="2" charset="2"/>
              <a:buChar char="§"/>
              <a:defRPr/>
            </a:pPr>
            <a:r>
              <a:rPr lang="en-US" sz="1800" i="0" dirty="0"/>
              <a:t>Transition as soon as possible (HA)</a:t>
            </a:r>
          </a:p>
          <a:p>
            <a:pPr marL="800100" lvl="1" indent="-342900" algn="l">
              <a:spcBef>
                <a:spcPts val="900"/>
              </a:spcBef>
              <a:buClr>
                <a:schemeClr val="accent1"/>
              </a:buClr>
              <a:buSzTx/>
              <a:buFont typeface="Wingdings" pitchFamily="2" charset="2"/>
              <a:buChar char="§"/>
              <a:defRPr/>
            </a:pPr>
            <a:r>
              <a:rPr lang="en-US" sz="1800" i="0" dirty="0"/>
              <a:t>[Server] properties:</a:t>
            </a:r>
          </a:p>
          <a:p>
            <a:pPr marL="800100" lvl="1" indent="-342900" algn="l">
              <a:spcBef>
                <a:spcPts val="900"/>
              </a:spcBef>
              <a:buClr>
                <a:schemeClr val="accent1"/>
              </a:buClr>
              <a:buSzTx/>
              <a:defRPr/>
            </a:pPr>
            <a:r>
              <a:rPr lang="en-US" sz="1600" i="0" dirty="0"/>
              <a:t>	</a:t>
            </a:r>
            <a:r>
              <a:rPr lang="en-US" sz="1600" i="0" dirty="0">
                <a:latin typeface="Courier New" pitchFamily="49" charset="0"/>
                <a:cs typeface="Courier New" pitchFamily="49" charset="0"/>
              </a:rPr>
              <a:t>	</a:t>
            </a:r>
            <a:r>
              <a:rPr lang="en-US" sz="1600" b="1" dirty="0">
                <a:latin typeface="Courier New" pitchFamily="49" charset="0"/>
                <a:cs typeface="Courier New" pitchFamily="49" charset="0"/>
              </a:rPr>
              <a:t>transition=auto</a:t>
            </a:r>
          </a:p>
        </p:txBody>
      </p:sp>
    </p:spTree>
    <p:extLst>
      <p:ext uri="{BB962C8B-B14F-4D97-AF65-F5344CB8AC3E}">
        <p14:creationId xmlns="" xmlns:p14="http://schemas.microsoft.com/office/powerpoint/2010/main" val="15908287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959" y="370575"/>
            <a:ext cx="10951239" cy="424732"/>
          </a:xfrm>
        </p:spPr>
        <p:txBody>
          <a:bodyPr/>
          <a:lstStyle/>
          <a:p>
            <a:r>
              <a:rPr lang="en-US" dirty="0"/>
              <a:t>11.7.0: Which Agent will transition?</a:t>
            </a:r>
          </a:p>
        </p:txBody>
      </p:sp>
      <p:sp>
        <p:nvSpPr>
          <p:cNvPr id="3" name="Rectangle 2"/>
          <p:cNvSpPr/>
          <p:nvPr/>
        </p:nvSpPr>
        <p:spPr>
          <a:xfrm>
            <a:off x="936702" y="1248937"/>
            <a:ext cx="9088244" cy="4154984"/>
          </a:xfrm>
          <a:prstGeom prst="rect">
            <a:avLst/>
          </a:prstGeom>
        </p:spPr>
        <p:txBody>
          <a:bodyPr wrap="square">
            <a:spAutoFit/>
          </a:bodyPr>
          <a:lstStyle/>
          <a:p>
            <a:pPr marL="342900" indent="-342900" algn="l">
              <a:spcBef>
                <a:spcPts val="900"/>
              </a:spcBef>
              <a:buClr>
                <a:schemeClr val="accent1"/>
              </a:buClr>
              <a:buSzTx/>
              <a:buFont typeface="Wingdings" pitchFamily="2" charset="2"/>
              <a:buChar char="§"/>
              <a:defRPr/>
            </a:pPr>
            <a:r>
              <a:rPr lang="en-US" sz="2000" i="0" dirty="0"/>
              <a:t>Priority of the agents to transition is identified in the properties file.</a:t>
            </a:r>
          </a:p>
          <a:p>
            <a:pPr marL="342900" indent="-342900" algn="l">
              <a:spcBef>
                <a:spcPts val="900"/>
              </a:spcBef>
              <a:buClr>
                <a:schemeClr val="accent1"/>
              </a:buClr>
              <a:buSzTx/>
              <a:buFont typeface="Wingdings" pitchFamily="2" charset="2"/>
              <a:buChar char="§"/>
              <a:defRPr/>
            </a:pPr>
            <a:r>
              <a:rPr lang="en-US" sz="2000" i="0" dirty="0"/>
              <a:t>The transition-to-agents property specifies the priority:</a:t>
            </a:r>
          </a:p>
          <a:p>
            <a:pPr lvl="1" algn="l"/>
            <a:r>
              <a:rPr lang="en-US" sz="1800" b="1" dirty="0">
                <a:latin typeface="Courier New" pitchFamily="49" charset="0"/>
                <a:cs typeface="Courier New" pitchFamily="49" charset="0"/>
              </a:rPr>
              <a:t>[transition]</a:t>
            </a:r>
          </a:p>
          <a:p>
            <a:pPr lvl="1" algn="l"/>
            <a:r>
              <a:rPr lang="en-US" sz="1800" b="1" dirty="0">
                <a:latin typeface="Courier New" pitchFamily="49" charset="0"/>
                <a:cs typeface="Courier New" pitchFamily="49" charset="0"/>
              </a:rPr>
              <a:t>  replication-set=1</a:t>
            </a:r>
          </a:p>
          <a:p>
            <a:pPr lvl="1" algn="l"/>
            <a:r>
              <a:rPr lang="en-US" sz="1800" b="1" dirty="0">
                <a:latin typeface="Courier New" pitchFamily="49" charset="0"/>
                <a:cs typeface="Courier New" pitchFamily="49" charset="0"/>
              </a:rPr>
              <a:t>  database-role=reverse</a:t>
            </a:r>
          </a:p>
          <a:p>
            <a:pPr lvl="1" algn="l"/>
            <a:r>
              <a:rPr lang="en-US" sz="1800" b="1" dirty="0">
                <a:latin typeface="Courier New" pitchFamily="49" charset="0"/>
                <a:cs typeface="Courier New" pitchFamily="49" charset="0"/>
              </a:rPr>
              <a:t>  transition-to-agents=agent1,agent2         </a:t>
            </a:r>
          </a:p>
          <a:p>
            <a:pPr lvl="1" algn="l"/>
            <a:r>
              <a:rPr lang="en-US" sz="1800" b="1" dirty="0">
                <a:latin typeface="Courier New" pitchFamily="49" charset="0"/>
                <a:cs typeface="Courier New" pitchFamily="49" charset="0"/>
              </a:rPr>
              <a:t>  restart-after-transition=1</a:t>
            </a:r>
          </a:p>
          <a:p>
            <a:pPr lvl="1" algn="l"/>
            <a:r>
              <a:rPr lang="en-US" sz="1800" b="1" dirty="0">
                <a:latin typeface="Courier New" pitchFamily="49" charset="0"/>
                <a:cs typeface="Courier New" pitchFamily="49" charset="0"/>
              </a:rPr>
              <a:t>  source-startup-arguments=-S 51876 -pi </a:t>
            </a:r>
            <a:r>
              <a:rPr lang="en-US" sz="1800" b="1" dirty="0" err="1">
                <a:latin typeface="Courier New" pitchFamily="49" charset="0"/>
                <a:cs typeface="Courier New" pitchFamily="49" charset="0"/>
              </a:rPr>
              <a:t>replserv</a:t>
            </a:r>
            <a:endParaRPr lang="en-US" sz="1800" b="1" dirty="0">
              <a:latin typeface="Courier New" pitchFamily="49" charset="0"/>
              <a:cs typeface="Courier New" pitchFamily="49" charset="0"/>
            </a:endParaRPr>
          </a:p>
          <a:p>
            <a:pPr marL="800100" lvl="1" indent="-342900" algn="l">
              <a:spcBef>
                <a:spcPts val="900"/>
              </a:spcBef>
              <a:buClr>
                <a:schemeClr val="accent1"/>
              </a:buClr>
              <a:buSzTx/>
              <a:buFont typeface="Wingdings" pitchFamily="2" charset="2"/>
              <a:buChar char="§"/>
              <a:defRPr/>
            </a:pPr>
            <a:endParaRPr lang="en-US" sz="2000" dirty="0"/>
          </a:p>
          <a:p>
            <a:pPr algn="l"/>
            <a:endParaRPr lang="en-US" sz="1800" dirty="0"/>
          </a:p>
        </p:txBody>
      </p:sp>
      <p:sp>
        <p:nvSpPr>
          <p:cNvPr id="4" name="Right Arrow 3"/>
          <p:cNvSpPr/>
          <p:nvPr/>
        </p:nvSpPr>
        <p:spPr bwMode="auto">
          <a:xfrm rot="10800000">
            <a:off x="6646296" y="3358016"/>
            <a:ext cx="3795387" cy="274320"/>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 xmlns:p14="http://schemas.microsoft.com/office/powerpoint/2010/main" val="19526863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Introducing the Transition Coordinator</a:t>
            </a:r>
          </a:p>
        </p:txBody>
      </p:sp>
      <p:sp>
        <p:nvSpPr>
          <p:cNvPr id="3" name="Rectangle 2"/>
          <p:cNvSpPr/>
          <p:nvPr/>
        </p:nvSpPr>
        <p:spPr>
          <a:xfrm>
            <a:off x="936702" y="1343721"/>
            <a:ext cx="9505746" cy="3908762"/>
          </a:xfrm>
          <a:prstGeom prst="rect">
            <a:avLst/>
          </a:prstGeom>
        </p:spPr>
        <p:txBody>
          <a:bodyPr wrap="square">
            <a:spAutoFit/>
          </a:bodyPr>
          <a:lstStyle/>
          <a:p>
            <a:pPr marL="342900" indent="-342900" algn="l">
              <a:spcBef>
                <a:spcPts val="900"/>
              </a:spcBef>
              <a:buClr>
                <a:schemeClr val="accent1"/>
              </a:buClr>
              <a:buSzTx/>
              <a:buFont typeface="Wingdings" pitchFamily="2" charset="2"/>
              <a:buChar char="§"/>
              <a:defRPr/>
            </a:pPr>
            <a:r>
              <a:rPr lang="en-US" sz="2000" i="0" dirty="0"/>
              <a:t>A healthier Target that serves as temporary Source to bring remaining targets up to date</a:t>
            </a:r>
          </a:p>
          <a:p>
            <a:pPr marL="800100" lvl="1" indent="-342900" algn="l">
              <a:spcBef>
                <a:spcPts val="600"/>
              </a:spcBef>
              <a:buClr>
                <a:schemeClr val="accent1"/>
              </a:buClr>
              <a:buSzTx/>
              <a:buFont typeface="Wingdings" pitchFamily="2" charset="2"/>
              <a:buChar char="§"/>
              <a:defRPr/>
            </a:pPr>
            <a:r>
              <a:rPr lang="en-US" sz="1800" i="0" dirty="0"/>
              <a:t>Doesn’t have to be the same as the priority target</a:t>
            </a:r>
          </a:p>
          <a:p>
            <a:pPr marL="800100" lvl="1" indent="-342900" algn="l">
              <a:lnSpc>
                <a:spcPts val="1200"/>
              </a:lnSpc>
              <a:spcBef>
                <a:spcPts val="600"/>
              </a:spcBef>
              <a:buClr>
                <a:schemeClr val="accent1"/>
              </a:buClr>
              <a:buSzTx/>
              <a:defRPr/>
            </a:pPr>
            <a:endParaRPr lang="en-US" sz="2000" i="0" dirty="0"/>
          </a:p>
          <a:p>
            <a:pPr marL="342900" indent="-342900" algn="l">
              <a:spcBef>
                <a:spcPts val="900"/>
              </a:spcBef>
              <a:buClr>
                <a:schemeClr val="accent1"/>
              </a:buClr>
              <a:buSzTx/>
              <a:buFont typeface="Wingdings" pitchFamily="2" charset="2"/>
              <a:buChar char="§"/>
              <a:defRPr/>
            </a:pPr>
            <a:r>
              <a:rPr lang="en-US" sz="2000" i="0" dirty="0"/>
              <a:t>Coordination Phase:</a:t>
            </a:r>
          </a:p>
          <a:p>
            <a:pPr marL="800100" lvl="2" indent="-342900" algn="l">
              <a:spcBef>
                <a:spcPts val="900"/>
              </a:spcBef>
              <a:buClr>
                <a:schemeClr val="accent1"/>
              </a:buClr>
              <a:buSzTx/>
              <a:buFont typeface="Wingdings" pitchFamily="2" charset="2"/>
              <a:buChar char="§"/>
              <a:defRPr/>
            </a:pPr>
            <a:r>
              <a:rPr lang="en-US" sz="1800" i="0" dirty="0"/>
              <a:t>A phase in recovery transition process</a:t>
            </a:r>
          </a:p>
          <a:p>
            <a:pPr marL="800100" lvl="2" indent="-342900" algn="l">
              <a:spcBef>
                <a:spcPts val="900"/>
              </a:spcBef>
              <a:buClr>
                <a:schemeClr val="accent1"/>
              </a:buClr>
              <a:buSzTx/>
              <a:buFont typeface="Wingdings" pitchFamily="2" charset="2"/>
              <a:buChar char="§"/>
              <a:defRPr/>
            </a:pPr>
            <a:r>
              <a:rPr lang="en-US" sz="1800" i="0" dirty="0"/>
              <a:t>Perform health check on the targets at the beginning of the transition</a:t>
            </a:r>
          </a:p>
          <a:p>
            <a:pPr marL="800100" lvl="2" indent="-342900" algn="l">
              <a:spcBef>
                <a:spcPts val="900"/>
              </a:spcBef>
              <a:buClr>
                <a:schemeClr val="accent1"/>
              </a:buClr>
              <a:buSzTx/>
              <a:buFont typeface="Wingdings" pitchFamily="2" charset="2"/>
              <a:buChar char="§"/>
              <a:defRPr/>
            </a:pPr>
            <a:r>
              <a:rPr lang="en-US" sz="1800" i="0" dirty="0"/>
              <a:t>Decide which target will become the coordinator</a:t>
            </a:r>
          </a:p>
          <a:p>
            <a:pPr marL="800100" lvl="2" indent="-342900" algn="l">
              <a:spcBef>
                <a:spcPts val="900"/>
              </a:spcBef>
              <a:buClr>
                <a:schemeClr val="accent1"/>
              </a:buClr>
              <a:buSzTx/>
              <a:buFont typeface="Wingdings" pitchFamily="2" charset="2"/>
              <a:buChar char="§"/>
              <a:defRPr/>
            </a:pPr>
            <a:r>
              <a:rPr lang="en-US" sz="1800" i="0" dirty="0"/>
              <a:t>Target databases will temporarily switch roles</a:t>
            </a:r>
          </a:p>
          <a:p>
            <a:pPr marL="800100" lvl="2" indent="-342900" algn="l">
              <a:spcBef>
                <a:spcPts val="900"/>
              </a:spcBef>
              <a:buClr>
                <a:schemeClr val="accent1"/>
              </a:buClr>
              <a:buSzTx/>
              <a:buFont typeface="Wingdings" pitchFamily="2" charset="2"/>
              <a:buChar char="§"/>
              <a:defRPr/>
            </a:pPr>
            <a:r>
              <a:rPr lang="en-US" sz="1800" i="0" dirty="0"/>
              <a:t>Synchronize with the less healthy target</a:t>
            </a:r>
          </a:p>
          <a:p>
            <a:pPr marL="800100" lvl="2" indent="-342900" algn="l">
              <a:lnSpc>
                <a:spcPts val="1200"/>
              </a:lnSpc>
              <a:spcBef>
                <a:spcPts val="600"/>
              </a:spcBef>
              <a:buClr>
                <a:schemeClr val="accent1"/>
              </a:buClr>
              <a:buSzTx/>
              <a:buFont typeface="Wingdings" pitchFamily="2" charset="2"/>
              <a:buChar char="§"/>
              <a:defRPr/>
            </a:pPr>
            <a:endParaRPr lang="en-US" sz="1800" i="0" dirty="0"/>
          </a:p>
        </p:txBody>
      </p:sp>
    </p:spTree>
    <p:extLst>
      <p:ext uri="{BB962C8B-B14F-4D97-AF65-F5344CB8AC3E}">
        <p14:creationId xmlns="" xmlns:p14="http://schemas.microsoft.com/office/powerpoint/2010/main" val="31925063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Transition Coordinator: Synchronization with less healthy target</a:t>
            </a:r>
          </a:p>
        </p:txBody>
      </p:sp>
      <p:sp>
        <p:nvSpPr>
          <p:cNvPr id="3" name="Can 2"/>
          <p:cNvSpPr/>
          <p:nvPr/>
        </p:nvSpPr>
        <p:spPr bwMode="auto">
          <a:xfrm>
            <a:off x="1004575" y="1436110"/>
            <a:ext cx="1359686" cy="734020"/>
          </a:xfrm>
          <a:prstGeom prst="can">
            <a:avLst/>
          </a:prstGeom>
          <a:solidFill>
            <a:schemeClr val="bg1">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a:ln>
                  <a:noFill/>
                </a:ln>
                <a:solidFill>
                  <a:schemeClr val="tx1"/>
                </a:solidFill>
                <a:effectLst/>
                <a:latin typeface="Arial" charset="0"/>
              </a:rPr>
              <a:t>Source</a:t>
            </a:r>
          </a:p>
        </p:txBody>
      </p:sp>
      <p:sp>
        <p:nvSpPr>
          <p:cNvPr id="4" name="TextBox 3"/>
          <p:cNvSpPr txBox="1"/>
          <p:nvPr/>
        </p:nvSpPr>
        <p:spPr bwMode="auto">
          <a:xfrm>
            <a:off x="213581" y="4445968"/>
            <a:ext cx="2509021"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     Source crash!</a:t>
            </a:r>
          </a:p>
        </p:txBody>
      </p:sp>
      <p:sp>
        <p:nvSpPr>
          <p:cNvPr id="5" name="TextBox 4"/>
          <p:cNvSpPr txBox="1"/>
          <p:nvPr/>
        </p:nvSpPr>
        <p:spPr bwMode="auto">
          <a:xfrm>
            <a:off x="4854753" y="4836442"/>
            <a:ext cx="4933817" cy="461665"/>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l">
              <a:buSzTx/>
            </a:pPr>
            <a:r>
              <a:rPr lang="en-US" i="0" dirty="0"/>
              <a:t>Health Check and Synchronization</a:t>
            </a:r>
          </a:p>
        </p:txBody>
      </p:sp>
      <p:sp>
        <p:nvSpPr>
          <p:cNvPr id="6" name="Can 5"/>
          <p:cNvSpPr/>
          <p:nvPr/>
        </p:nvSpPr>
        <p:spPr bwMode="auto">
          <a:xfrm>
            <a:off x="4707483" y="1440229"/>
            <a:ext cx="1359686" cy="734020"/>
          </a:xfrm>
          <a:prstGeom prst="can">
            <a:avLst/>
          </a:prstGeom>
          <a:solidFill>
            <a:schemeClr val="bg1">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r>
              <a:rPr lang="en-US" dirty="0"/>
              <a:t>Target 1</a:t>
            </a:r>
          </a:p>
        </p:txBody>
      </p:sp>
      <p:sp>
        <p:nvSpPr>
          <p:cNvPr id="7" name="Can 6"/>
          <p:cNvSpPr/>
          <p:nvPr/>
        </p:nvSpPr>
        <p:spPr bwMode="auto">
          <a:xfrm>
            <a:off x="8323894" y="1423753"/>
            <a:ext cx="1359686" cy="734020"/>
          </a:xfrm>
          <a:prstGeom prst="can">
            <a:avLst/>
          </a:prstGeom>
          <a:solidFill>
            <a:schemeClr val="bg1">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dirty="0"/>
              <a:t>Target 2</a:t>
            </a:r>
            <a:endParaRPr kumimoji="0" lang="en-US" sz="2400" b="0" i="1" u="none" strike="noStrike" cap="none" normalizeH="0" baseline="0" dirty="0">
              <a:ln>
                <a:noFill/>
              </a:ln>
              <a:solidFill>
                <a:schemeClr val="tx1"/>
              </a:solidFill>
              <a:effectLst/>
              <a:latin typeface="Arial" charset="0"/>
            </a:endParaRPr>
          </a:p>
        </p:txBody>
      </p:sp>
      <p:grpSp>
        <p:nvGrpSpPr>
          <p:cNvPr id="8" name="Group 7"/>
          <p:cNvGrpSpPr/>
          <p:nvPr/>
        </p:nvGrpSpPr>
        <p:grpSpPr>
          <a:xfrm>
            <a:off x="261528" y="2680165"/>
            <a:ext cx="8709476" cy="541386"/>
            <a:chOff x="261528" y="2762461"/>
            <a:chExt cx="8709476" cy="541386"/>
          </a:xfrm>
        </p:grpSpPr>
        <p:sp>
          <p:nvSpPr>
            <p:cNvPr id="9" name="TextBox 8"/>
            <p:cNvSpPr txBox="1"/>
            <p:nvPr/>
          </p:nvSpPr>
          <p:spPr bwMode="auto">
            <a:xfrm>
              <a:off x="261528" y="2792635"/>
              <a:ext cx="2544927"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    Transaction #1</a:t>
              </a:r>
            </a:p>
          </p:txBody>
        </p:sp>
        <p:sp>
          <p:nvSpPr>
            <p:cNvPr id="10" name="Right Arrow 9"/>
            <p:cNvSpPr/>
            <p:nvPr/>
          </p:nvSpPr>
          <p:spPr bwMode="auto">
            <a:xfrm>
              <a:off x="3047999" y="2762461"/>
              <a:ext cx="2240692" cy="274320"/>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a:ln>
                  <a:noFill/>
                </a:ln>
                <a:solidFill>
                  <a:schemeClr val="tx1"/>
                </a:solidFill>
                <a:effectLst/>
                <a:latin typeface="Arial" charset="0"/>
              </a:endParaRPr>
            </a:p>
          </p:txBody>
        </p:sp>
        <p:sp>
          <p:nvSpPr>
            <p:cNvPr id="11" name="Right Arrow 10"/>
            <p:cNvSpPr/>
            <p:nvPr/>
          </p:nvSpPr>
          <p:spPr bwMode="auto">
            <a:xfrm>
              <a:off x="3052117" y="3029527"/>
              <a:ext cx="5918887" cy="274320"/>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grpSp>
      <p:grpSp>
        <p:nvGrpSpPr>
          <p:cNvPr id="12" name="Group 11"/>
          <p:cNvGrpSpPr/>
          <p:nvPr/>
        </p:nvGrpSpPr>
        <p:grpSpPr>
          <a:xfrm>
            <a:off x="5305168" y="5667643"/>
            <a:ext cx="5988843" cy="461665"/>
            <a:chOff x="5305168" y="5667643"/>
            <a:chExt cx="5988843" cy="461665"/>
          </a:xfrm>
        </p:grpSpPr>
        <p:sp>
          <p:nvSpPr>
            <p:cNvPr id="13" name="TextBox 12"/>
            <p:cNvSpPr txBox="1"/>
            <p:nvPr/>
          </p:nvSpPr>
          <p:spPr bwMode="auto">
            <a:xfrm>
              <a:off x="8579164" y="5667643"/>
              <a:ext cx="2714847"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      Transaction #2</a:t>
              </a:r>
            </a:p>
          </p:txBody>
        </p:sp>
        <p:sp>
          <p:nvSpPr>
            <p:cNvPr id="14" name="Right Arrow 13"/>
            <p:cNvSpPr/>
            <p:nvPr/>
          </p:nvSpPr>
          <p:spPr bwMode="auto">
            <a:xfrm>
              <a:off x="5305168" y="5781422"/>
              <a:ext cx="3731739" cy="274320"/>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a:ln>
                  <a:noFill/>
                </a:ln>
                <a:solidFill>
                  <a:schemeClr val="tx1"/>
                </a:solidFill>
                <a:effectLst/>
                <a:latin typeface="Arial" charset="0"/>
              </a:endParaRPr>
            </a:p>
          </p:txBody>
        </p:sp>
      </p:grpSp>
      <p:grpSp>
        <p:nvGrpSpPr>
          <p:cNvPr id="15" name="Group 14"/>
          <p:cNvGrpSpPr/>
          <p:nvPr/>
        </p:nvGrpSpPr>
        <p:grpSpPr>
          <a:xfrm>
            <a:off x="106547" y="3692208"/>
            <a:ext cx="8860336" cy="582861"/>
            <a:chOff x="106547" y="3966528"/>
            <a:chExt cx="8860336" cy="582861"/>
          </a:xfrm>
        </p:grpSpPr>
        <p:grpSp>
          <p:nvGrpSpPr>
            <p:cNvPr id="16" name="Group 20"/>
            <p:cNvGrpSpPr/>
            <p:nvPr/>
          </p:nvGrpSpPr>
          <p:grpSpPr>
            <a:xfrm>
              <a:off x="106547" y="3966528"/>
              <a:ext cx="8860336" cy="535931"/>
              <a:chOff x="106547" y="3966528"/>
              <a:chExt cx="8860336" cy="535931"/>
            </a:xfrm>
          </p:grpSpPr>
          <p:sp>
            <p:nvSpPr>
              <p:cNvPr id="18" name="TextBox 17"/>
              <p:cNvSpPr txBox="1"/>
              <p:nvPr/>
            </p:nvSpPr>
            <p:spPr bwMode="auto">
              <a:xfrm>
                <a:off x="106547" y="3966528"/>
                <a:ext cx="2714847"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      Transaction #2</a:t>
                </a:r>
              </a:p>
            </p:txBody>
          </p:sp>
          <p:sp>
            <p:nvSpPr>
              <p:cNvPr id="19" name="Right Arrow 18"/>
              <p:cNvSpPr/>
              <p:nvPr/>
            </p:nvSpPr>
            <p:spPr bwMode="auto">
              <a:xfrm>
                <a:off x="3047996" y="4228139"/>
                <a:ext cx="5918887" cy="274320"/>
              </a:xfrm>
              <a:prstGeom prst="rightArrow">
                <a:avLst/>
              </a:prstGeom>
              <a:solidFill>
                <a:schemeClr val="tx1">
                  <a:lumMod val="20000"/>
                  <a:lumOff val="8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0" name="Right Arrow 19"/>
              <p:cNvSpPr/>
              <p:nvPr/>
            </p:nvSpPr>
            <p:spPr bwMode="auto">
              <a:xfrm>
                <a:off x="3052118" y="3977542"/>
                <a:ext cx="2240692" cy="274320"/>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a:ln>
                    <a:noFill/>
                  </a:ln>
                  <a:solidFill>
                    <a:schemeClr val="tx1"/>
                  </a:solidFill>
                  <a:effectLst/>
                  <a:latin typeface="Arial" charset="0"/>
                </a:endParaRPr>
              </a:p>
            </p:txBody>
          </p:sp>
        </p:grpSp>
        <p:pic>
          <p:nvPicPr>
            <p:cNvPr id="17" name="Picture 2" descr="Image result for cross sign"/>
            <p:cNvPicPr>
              <a:picLocks noChangeAspect="1" noChangeArrowheads="1"/>
            </p:cNvPicPr>
            <p:nvPr/>
          </p:nvPicPr>
          <p:blipFill>
            <a:blip r:embed="rId3" cstate="print"/>
            <a:srcRect/>
            <a:stretch>
              <a:fillRect/>
            </a:stretch>
          </p:blipFill>
          <p:spPr bwMode="auto">
            <a:xfrm>
              <a:off x="7133023" y="4177744"/>
              <a:ext cx="371645" cy="371645"/>
            </a:xfrm>
            <a:prstGeom prst="rect">
              <a:avLst/>
            </a:prstGeom>
            <a:noFill/>
          </p:spPr>
        </p:pic>
      </p:grpSp>
    </p:spTree>
    <p:extLst>
      <p:ext uri="{BB962C8B-B14F-4D97-AF65-F5344CB8AC3E}">
        <p14:creationId xmlns="" xmlns:p14="http://schemas.microsoft.com/office/powerpoint/2010/main" val="3241829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linds(horizont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the Coordinator Work?</a:t>
            </a:r>
          </a:p>
        </p:txBody>
      </p:sp>
      <p:sp>
        <p:nvSpPr>
          <p:cNvPr id="3" name="Rectangle 2"/>
          <p:cNvSpPr/>
          <p:nvPr/>
        </p:nvSpPr>
        <p:spPr>
          <a:xfrm>
            <a:off x="936702" y="1248937"/>
            <a:ext cx="9496602" cy="2931572"/>
          </a:xfrm>
          <a:prstGeom prst="rect">
            <a:avLst/>
          </a:prstGeom>
        </p:spPr>
        <p:txBody>
          <a:bodyPr wrap="square">
            <a:spAutoFit/>
          </a:bodyPr>
          <a:lstStyle/>
          <a:p>
            <a:pPr marL="342900" indent="-342900" algn="l">
              <a:spcBef>
                <a:spcPts val="900"/>
              </a:spcBef>
              <a:buClr>
                <a:schemeClr val="accent1"/>
              </a:buClr>
              <a:buSzTx/>
              <a:buFont typeface="Wingdings" pitchFamily="2" charset="2"/>
              <a:buChar char="§"/>
              <a:defRPr/>
            </a:pPr>
            <a:r>
              <a:rPr lang="en-US" sz="2000" i="0" dirty="0"/>
              <a:t>Which target will be the coordinator if the source is lost?</a:t>
            </a:r>
          </a:p>
          <a:p>
            <a:pPr marL="342900" indent="-342900" algn="l">
              <a:spcBef>
                <a:spcPts val="900"/>
              </a:spcBef>
              <a:buClr>
                <a:schemeClr val="accent1"/>
              </a:buClr>
              <a:buSzTx/>
              <a:defRPr/>
            </a:pPr>
            <a:endParaRPr lang="en-US" sz="2000" i="0" dirty="0"/>
          </a:p>
          <a:p>
            <a:pPr marL="342900" indent="-342900" algn="l">
              <a:spcBef>
                <a:spcPts val="900"/>
              </a:spcBef>
              <a:buClr>
                <a:schemeClr val="accent1"/>
              </a:buClr>
              <a:buSzTx/>
              <a:buFont typeface="Wingdings" pitchFamily="2" charset="2"/>
              <a:buChar char="§"/>
              <a:defRPr/>
            </a:pPr>
            <a:r>
              <a:rPr lang="en-US" sz="2000" i="0" dirty="0"/>
              <a:t>Which AI extents will the coordinator use to bring the other target up to date?</a:t>
            </a:r>
          </a:p>
          <a:p>
            <a:pPr marL="342900" indent="-342900" algn="l">
              <a:spcBef>
                <a:spcPts val="900"/>
              </a:spcBef>
              <a:buClr>
                <a:schemeClr val="accent1"/>
              </a:buClr>
              <a:buSzTx/>
              <a:defRPr/>
            </a:pPr>
            <a:endParaRPr lang="en-US" sz="2000" i="0" dirty="0"/>
          </a:p>
          <a:p>
            <a:pPr marL="342900" indent="-342900" algn="l">
              <a:spcBef>
                <a:spcPts val="900"/>
              </a:spcBef>
              <a:buClr>
                <a:schemeClr val="accent1"/>
              </a:buClr>
              <a:buSzTx/>
              <a:buFont typeface="Wingdings" pitchFamily="2" charset="2"/>
              <a:buChar char="§"/>
              <a:defRPr/>
            </a:pPr>
            <a:r>
              <a:rPr lang="en-US" sz="2000" i="0" dirty="0"/>
              <a:t>Which AI extents on a target can be unlocked and recycled?</a:t>
            </a:r>
            <a:endParaRPr lang="en-US" sz="2800" i="0" dirty="0"/>
          </a:p>
          <a:p>
            <a:pPr marL="800100" lvl="1" indent="-342900" algn="l">
              <a:spcBef>
                <a:spcPts val="900"/>
              </a:spcBef>
              <a:buClr>
                <a:schemeClr val="accent1"/>
              </a:buClr>
              <a:buSzTx/>
              <a:defRPr/>
            </a:pPr>
            <a:endParaRPr lang="en-US" sz="2000" dirty="0"/>
          </a:p>
          <a:p>
            <a:pPr algn="l"/>
            <a:endParaRPr lang="en-US" sz="1800" dirty="0"/>
          </a:p>
        </p:txBody>
      </p:sp>
    </p:spTree>
    <p:extLst>
      <p:ext uri="{BB962C8B-B14F-4D97-AF65-F5344CB8AC3E}">
        <p14:creationId xmlns="" xmlns:p14="http://schemas.microsoft.com/office/powerpoint/2010/main" val="42513004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Image result for can you solve this"/>
          <p:cNvPicPr>
            <a:picLocks noChangeAspect="1" noChangeArrowheads="1"/>
          </p:cNvPicPr>
          <p:nvPr/>
        </p:nvPicPr>
        <p:blipFill>
          <a:blip r:embed="rId3" cstate="print"/>
          <a:srcRect/>
          <a:stretch>
            <a:fillRect/>
          </a:stretch>
        </p:blipFill>
        <p:spPr bwMode="auto">
          <a:xfrm>
            <a:off x="151637" y="5241179"/>
            <a:ext cx="2216659" cy="1184834"/>
          </a:xfrm>
          <a:prstGeom prst="rect">
            <a:avLst/>
          </a:prstGeom>
          <a:noFill/>
        </p:spPr>
      </p:pic>
      <p:grpSp>
        <p:nvGrpSpPr>
          <p:cNvPr id="6" name="Group 21"/>
          <p:cNvGrpSpPr/>
          <p:nvPr/>
        </p:nvGrpSpPr>
        <p:grpSpPr>
          <a:xfrm>
            <a:off x="1004575" y="2145677"/>
            <a:ext cx="1362734" cy="759675"/>
            <a:chOff x="1004575" y="2040357"/>
            <a:chExt cx="1362734" cy="986705"/>
          </a:xfrm>
        </p:grpSpPr>
        <p:grpSp>
          <p:nvGrpSpPr>
            <p:cNvPr id="9" name="Group 15"/>
            <p:cNvGrpSpPr/>
            <p:nvPr/>
          </p:nvGrpSpPr>
          <p:grpSpPr>
            <a:xfrm>
              <a:off x="1004575" y="2336008"/>
              <a:ext cx="1362734" cy="691054"/>
              <a:chOff x="995431" y="2509744"/>
              <a:chExt cx="1362734" cy="691054"/>
            </a:xfrm>
          </p:grpSpPr>
          <p:sp>
            <p:nvSpPr>
              <p:cNvPr id="8" name="Can 7"/>
              <p:cNvSpPr/>
              <p:nvPr/>
            </p:nvSpPr>
            <p:spPr bwMode="auto">
              <a:xfrm>
                <a:off x="995431" y="2797087"/>
                <a:ext cx="1359686" cy="403711"/>
              </a:xfrm>
              <a:prstGeom prst="can">
                <a:avLst/>
              </a:prstGeom>
              <a:solidFill>
                <a:schemeClr val="bg1">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050" b="0" i="1" u="none" strike="noStrike" cap="none" normalizeH="0" baseline="0" dirty="0">
                    <a:ln>
                      <a:noFill/>
                    </a:ln>
                    <a:solidFill>
                      <a:schemeClr val="tx1"/>
                    </a:solidFill>
                    <a:effectLst/>
                    <a:latin typeface="Arial" charset="0"/>
                  </a:rPr>
                  <a:t>AI extent (.a3)</a:t>
                </a:r>
              </a:p>
            </p:txBody>
          </p:sp>
          <p:sp>
            <p:nvSpPr>
              <p:cNvPr id="7" name="Can 6"/>
              <p:cNvSpPr/>
              <p:nvPr/>
            </p:nvSpPr>
            <p:spPr bwMode="auto">
              <a:xfrm>
                <a:off x="998479" y="2509744"/>
                <a:ext cx="1359686" cy="403712"/>
              </a:xfrm>
              <a:prstGeom prst="can">
                <a:avLst/>
              </a:prstGeom>
              <a:solidFill>
                <a:schemeClr val="bg1">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050" b="0" i="1" u="none" strike="noStrike" cap="none" normalizeH="0" baseline="0" dirty="0">
                    <a:ln>
                      <a:noFill/>
                    </a:ln>
                    <a:solidFill>
                      <a:schemeClr val="tx1"/>
                    </a:solidFill>
                    <a:effectLst/>
                    <a:latin typeface="Arial" charset="0"/>
                  </a:rPr>
                  <a:t>AI extent (.a2)</a:t>
                </a:r>
              </a:p>
            </p:txBody>
          </p:sp>
        </p:grpSp>
        <p:sp>
          <p:nvSpPr>
            <p:cNvPr id="21" name="Can 20"/>
            <p:cNvSpPr/>
            <p:nvPr/>
          </p:nvSpPr>
          <p:spPr bwMode="auto">
            <a:xfrm>
              <a:off x="1004575" y="2040357"/>
              <a:ext cx="1359686" cy="403808"/>
            </a:xfrm>
            <a:prstGeom prst="can">
              <a:avLst/>
            </a:prstGeom>
            <a:solidFill>
              <a:schemeClr val="bg1">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050" b="0" i="1" u="none" strike="noStrike" cap="none" normalizeH="0" baseline="0" dirty="0">
                  <a:ln>
                    <a:noFill/>
                  </a:ln>
                  <a:solidFill>
                    <a:schemeClr val="tx1"/>
                  </a:solidFill>
                  <a:effectLst/>
                  <a:latin typeface="Arial" charset="0"/>
                </a:rPr>
                <a:t>AI extent (.a1)</a:t>
              </a:r>
            </a:p>
          </p:txBody>
        </p:sp>
      </p:grpSp>
      <p:sp>
        <p:nvSpPr>
          <p:cNvPr id="2" name="Title 1"/>
          <p:cNvSpPr>
            <a:spLocks noGrp="1"/>
          </p:cNvSpPr>
          <p:nvPr>
            <p:ph type="title"/>
          </p:nvPr>
        </p:nvSpPr>
        <p:spPr/>
        <p:txBody>
          <a:bodyPr/>
          <a:lstStyle/>
          <a:p>
            <a:r>
              <a:rPr lang="en-US" dirty="0"/>
              <a:t>11.7.0: From where to synchronize with the less healthy target?</a:t>
            </a:r>
          </a:p>
        </p:txBody>
      </p:sp>
      <p:sp>
        <p:nvSpPr>
          <p:cNvPr id="3" name="Can 2"/>
          <p:cNvSpPr/>
          <p:nvPr/>
        </p:nvSpPr>
        <p:spPr bwMode="auto">
          <a:xfrm>
            <a:off x="1004575" y="1471183"/>
            <a:ext cx="1359686" cy="587216"/>
          </a:xfrm>
          <a:prstGeom prst="can">
            <a:avLst/>
          </a:prstGeom>
          <a:solidFill>
            <a:schemeClr val="bg1">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i="1" u="none" strike="noStrike" cap="none" normalizeH="0" baseline="0" dirty="0">
                <a:ln>
                  <a:noFill/>
                </a:ln>
                <a:solidFill>
                  <a:schemeClr val="tx1"/>
                </a:solidFill>
                <a:effectLst/>
                <a:latin typeface="Arial" charset="0"/>
              </a:rPr>
              <a:t>Source</a:t>
            </a:r>
          </a:p>
        </p:txBody>
      </p:sp>
      <p:sp>
        <p:nvSpPr>
          <p:cNvPr id="4" name="Can 3"/>
          <p:cNvSpPr/>
          <p:nvPr/>
        </p:nvSpPr>
        <p:spPr bwMode="auto">
          <a:xfrm>
            <a:off x="4917795" y="1279159"/>
            <a:ext cx="1359686" cy="587216"/>
          </a:xfrm>
          <a:prstGeom prst="can">
            <a:avLst/>
          </a:prstGeom>
          <a:solidFill>
            <a:schemeClr val="bg1">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r>
              <a:rPr lang="en-US" sz="1800" dirty="0"/>
              <a:t>Target 1</a:t>
            </a:r>
          </a:p>
        </p:txBody>
      </p:sp>
      <p:sp>
        <p:nvSpPr>
          <p:cNvPr id="5" name="Can 4"/>
          <p:cNvSpPr/>
          <p:nvPr/>
        </p:nvSpPr>
        <p:spPr bwMode="auto">
          <a:xfrm>
            <a:off x="4919472" y="2641615"/>
            <a:ext cx="1359686" cy="587216"/>
          </a:xfrm>
          <a:prstGeom prst="can">
            <a:avLst/>
          </a:prstGeom>
          <a:solidFill>
            <a:schemeClr val="bg1">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800" dirty="0"/>
              <a:t>Target 2</a:t>
            </a:r>
            <a:endParaRPr kumimoji="0" lang="en-US" sz="1800" b="0" i="1" u="none" strike="noStrike" cap="none" normalizeH="0" baseline="0" dirty="0">
              <a:ln>
                <a:noFill/>
              </a:ln>
              <a:solidFill>
                <a:schemeClr val="tx1"/>
              </a:solidFill>
              <a:effectLst/>
              <a:latin typeface="Arial" charset="0"/>
            </a:endParaRPr>
          </a:p>
        </p:txBody>
      </p:sp>
      <p:grpSp>
        <p:nvGrpSpPr>
          <p:cNvPr id="10" name="Group 22"/>
          <p:cNvGrpSpPr/>
          <p:nvPr/>
        </p:nvGrpSpPr>
        <p:grpSpPr>
          <a:xfrm>
            <a:off x="6894576" y="1109357"/>
            <a:ext cx="1362734" cy="759675"/>
            <a:chOff x="1004575" y="2040357"/>
            <a:chExt cx="1362734" cy="986705"/>
          </a:xfrm>
        </p:grpSpPr>
        <p:grpSp>
          <p:nvGrpSpPr>
            <p:cNvPr id="11" name="Group 15"/>
            <p:cNvGrpSpPr/>
            <p:nvPr/>
          </p:nvGrpSpPr>
          <p:grpSpPr>
            <a:xfrm>
              <a:off x="1004575" y="2336008"/>
              <a:ext cx="1362734" cy="691054"/>
              <a:chOff x="995431" y="2509744"/>
              <a:chExt cx="1362734" cy="691054"/>
            </a:xfrm>
          </p:grpSpPr>
          <p:sp>
            <p:nvSpPr>
              <p:cNvPr id="26" name="Can 25"/>
              <p:cNvSpPr/>
              <p:nvPr/>
            </p:nvSpPr>
            <p:spPr bwMode="auto">
              <a:xfrm>
                <a:off x="995431" y="2797087"/>
                <a:ext cx="1359686" cy="403711"/>
              </a:xfrm>
              <a:prstGeom prst="can">
                <a:avLst/>
              </a:prstGeom>
              <a:solidFill>
                <a:schemeClr val="bg1">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050" b="0" i="1" u="none" strike="noStrike" cap="none" normalizeH="0" baseline="0" dirty="0">
                    <a:ln>
                      <a:noFill/>
                    </a:ln>
                    <a:solidFill>
                      <a:schemeClr val="tx1"/>
                    </a:solidFill>
                    <a:effectLst/>
                    <a:latin typeface="Arial" charset="0"/>
                  </a:rPr>
                  <a:t>AI extent (.a3)</a:t>
                </a:r>
              </a:p>
            </p:txBody>
          </p:sp>
          <p:sp>
            <p:nvSpPr>
              <p:cNvPr id="27" name="Can 26"/>
              <p:cNvSpPr/>
              <p:nvPr/>
            </p:nvSpPr>
            <p:spPr bwMode="auto">
              <a:xfrm>
                <a:off x="998479" y="2509744"/>
                <a:ext cx="1359686" cy="403712"/>
              </a:xfrm>
              <a:prstGeom prst="can">
                <a:avLst/>
              </a:prstGeom>
              <a:solidFill>
                <a:schemeClr val="bg1">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050" b="0" i="1" u="none" strike="noStrike" cap="none" normalizeH="0" baseline="0" dirty="0">
                    <a:ln>
                      <a:noFill/>
                    </a:ln>
                    <a:solidFill>
                      <a:schemeClr val="tx1"/>
                    </a:solidFill>
                    <a:effectLst/>
                    <a:latin typeface="Arial" charset="0"/>
                  </a:rPr>
                  <a:t>AI extent (.a2)</a:t>
                </a:r>
              </a:p>
            </p:txBody>
          </p:sp>
        </p:grpSp>
        <p:sp>
          <p:nvSpPr>
            <p:cNvPr id="25" name="Can 24"/>
            <p:cNvSpPr/>
            <p:nvPr/>
          </p:nvSpPr>
          <p:spPr bwMode="auto">
            <a:xfrm>
              <a:off x="1004575" y="2040357"/>
              <a:ext cx="1359686" cy="403808"/>
            </a:xfrm>
            <a:prstGeom prst="can">
              <a:avLst/>
            </a:prstGeom>
            <a:solidFill>
              <a:schemeClr val="bg1">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050" b="0" i="1" u="none" strike="noStrike" cap="none" normalizeH="0" baseline="0" dirty="0">
                  <a:ln>
                    <a:noFill/>
                  </a:ln>
                  <a:solidFill>
                    <a:schemeClr val="tx1"/>
                  </a:solidFill>
                  <a:effectLst/>
                  <a:latin typeface="Arial" charset="0"/>
                </a:rPr>
                <a:t>AI extent (.a1)</a:t>
              </a:r>
            </a:p>
          </p:txBody>
        </p:sp>
      </p:grpSp>
      <p:grpSp>
        <p:nvGrpSpPr>
          <p:cNvPr id="12" name="Group 27"/>
          <p:cNvGrpSpPr/>
          <p:nvPr/>
        </p:nvGrpSpPr>
        <p:grpSpPr>
          <a:xfrm>
            <a:off x="6890263" y="2581541"/>
            <a:ext cx="1362734" cy="759675"/>
            <a:chOff x="1004575" y="2040357"/>
            <a:chExt cx="1362734" cy="986705"/>
          </a:xfrm>
        </p:grpSpPr>
        <p:grpSp>
          <p:nvGrpSpPr>
            <p:cNvPr id="13" name="Group 15"/>
            <p:cNvGrpSpPr/>
            <p:nvPr/>
          </p:nvGrpSpPr>
          <p:grpSpPr>
            <a:xfrm>
              <a:off x="1004575" y="2336008"/>
              <a:ext cx="1362734" cy="691054"/>
              <a:chOff x="995431" y="2509744"/>
              <a:chExt cx="1362734" cy="691054"/>
            </a:xfrm>
          </p:grpSpPr>
          <p:sp>
            <p:nvSpPr>
              <p:cNvPr id="31" name="Can 30"/>
              <p:cNvSpPr/>
              <p:nvPr/>
            </p:nvSpPr>
            <p:spPr bwMode="auto">
              <a:xfrm>
                <a:off x="995431" y="2797087"/>
                <a:ext cx="1359686" cy="403711"/>
              </a:xfrm>
              <a:prstGeom prst="can">
                <a:avLst/>
              </a:prstGeom>
              <a:solidFill>
                <a:schemeClr val="bg1">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050" b="0" i="1" u="none" strike="noStrike" cap="none" normalizeH="0" baseline="0" dirty="0">
                    <a:ln>
                      <a:noFill/>
                    </a:ln>
                    <a:solidFill>
                      <a:schemeClr val="tx1"/>
                    </a:solidFill>
                    <a:effectLst/>
                    <a:latin typeface="Arial" charset="0"/>
                  </a:rPr>
                  <a:t>AI extent (.a3)</a:t>
                </a:r>
              </a:p>
            </p:txBody>
          </p:sp>
          <p:sp>
            <p:nvSpPr>
              <p:cNvPr id="32" name="Can 31"/>
              <p:cNvSpPr/>
              <p:nvPr/>
            </p:nvSpPr>
            <p:spPr bwMode="auto">
              <a:xfrm>
                <a:off x="998479" y="2509744"/>
                <a:ext cx="1359686" cy="403712"/>
              </a:xfrm>
              <a:prstGeom prst="can">
                <a:avLst/>
              </a:prstGeom>
              <a:solidFill>
                <a:schemeClr val="bg1">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050" b="0" i="1" u="none" strike="noStrike" cap="none" normalizeH="0" baseline="0" dirty="0">
                    <a:ln>
                      <a:noFill/>
                    </a:ln>
                    <a:solidFill>
                      <a:schemeClr val="tx1"/>
                    </a:solidFill>
                    <a:effectLst/>
                    <a:latin typeface="Arial" charset="0"/>
                  </a:rPr>
                  <a:t>AI extent (.a2)</a:t>
                </a:r>
              </a:p>
            </p:txBody>
          </p:sp>
        </p:grpSp>
        <p:sp>
          <p:nvSpPr>
            <p:cNvPr id="30" name="Can 29"/>
            <p:cNvSpPr/>
            <p:nvPr/>
          </p:nvSpPr>
          <p:spPr bwMode="auto">
            <a:xfrm>
              <a:off x="1004575" y="2040357"/>
              <a:ext cx="1359686" cy="403808"/>
            </a:xfrm>
            <a:prstGeom prst="can">
              <a:avLst/>
            </a:prstGeom>
            <a:solidFill>
              <a:schemeClr val="bg1">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050" b="0" i="1" u="none" strike="noStrike" cap="none" normalizeH="0" baseline="0" dirty="0">
                  <a:ln>
                    <a:noFill/>
                  </a:ln>
                  <a:solidFill>
                    <a:schemeClr val="tx1"/>
                  </a:solidFill>
                  <a:effectLst/>
                  <a:latin typeface="Arial" charset="0"/>
                </a:rPr>
                <a:t>AI extent (.a1)</a:t>
              </a:r>
            </a:p>
          </p:txBody>
        </p:sp>
      </p:grpSp>
      <p:sp>
        <p:nvSpPr>
          <p:cNvPr id="33" name="Right Arrow 32"/>
          <p:cNvSpPr/>
          <p:nvPr/>
        </p:nvSpPr>
        <p:spPr bwMode="auto">
          <a:xfrm rot="720000">
            <a:off x="2557395" y="2468880"/>
            <a:ext cx="2194560" cy="182880"/>
          </a:xfrm>
          <a:prstGeom prst="rightArrow">
            <a:avLst>
              <a:gd name="adj1" fmla="val 50000"/>
              <a:gd name="adj2" fmla="val 51994"/>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a:ln>
                <a:noFill/>
              </a:ln>
              <a:solidFill>
                <a:schemeClr val="tx1"/>
              </a:solidFill>
              <a:effectLst/>
              <a:latin typeface="Arial" charset="0"/>
            </a:endParaRPr>
          </a:p>
        </p:txBody>
      </p:sp>
      <p:sp>
        <p:nvSpPr>
          <p:cNvPr id="35" name="Right Arrow 34"/>
          <p:cNvSpPr/>
          <p:nvPr/>
        </p:nvSpPr>
        <p:spPr bwMode="auto">
          <a:xfrm rot="-720000">
            <a:off x="2554346" y="1889761"/>
            <a:ext cx="2194560" cy="182880"/>
          </a:xfrm>
          <a:prstGeom prst="rightArrow">
            <a:avLst>
              <a:gd name="adj1" fmla="val 50000"/>
              <a:gd name="adj2" fmla="val 51994"/>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a:ln>
                <a:noFill/>
              </a:ln>
              <a:solidFill>
                <a:schemeClr val="tx1"/>
              </a:solidFill>
              <a:effectLst/>
              <a:latin typeface="Arial" charset="0"/>
            </a:endParaRPr>
          </a:p>
        </p:txBody>
      </p:sp>
      <p:sp>
        <p:nvSpPr>
          <p:cNvPr id="36" name="Up-Down Arrow 35" descr="Inter-Agent Communication"/>
          <p:cNvSpPr/>
          <p:nvPr/>
        </p:nvSpPr>
        <p:spPr bwMode="auto">
          <a:xfrm>
            <a:off x="5486400" y="1965960"/>
            <a:ext cx="219456" cy="548640"/>
          </a:xfrm>
          <a:prstGeom prst="upDownArrow">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graphicFrame>
        <p:nvGraphicFramePr>
          <p:cNvPr id="37" name="Group 3"/>
          <p:cNvGraphicFramePr>
            <a:graphicFrameLocks/>
          </p:cNvGraphicFramePr>
          <p:nvPr>
            <p:extLst/>
          </p:nvPr>
        </p:nvGraphicFramePr>
        <p:xfrm>
          <a:off x="923544" y="3582991"/>
          <a:ext cx="9784080" cy="1493520"/>
        </p:xfrm>
        <a:graphic>
          <a:graphicData uri="http://schemas.openxmlformats.org/drawingml/2006/table">
            <a:tbl>
              <a:tblPr firstRow="1" bandRow="1">
                <a:tableStyleId>{B301B821-A1FF-4177-AEE7-76D212191A09}</a:tableStyleId>
              </a:tblPr>
              <a:tblGrid>
                <a:gridCol w="3179063">
                  <a:extLst>
                    <a:ext uri="{9D8B030D-6E8A-4147-A177-3AD203B41FA5}">
                      <a16:colId xmlns="" xmlns:a16="http://schemas.microsoft.com/office/drawing/2014/main" val="20000"/>
                    </a:ext>
                  </a:extLst>
                </a:gridCol>
                <a:gridCol w="3179064">
                  <a:extLst>
                    <a:ext uri="{9D8B030D-6E8A-4147-A177-3AD203B41FA5}">
                      <a16:colId xmlns="" xmlns:a16="http://schemas.microsoft.com/office/drawing/2014/main" val="20001"/>
                    </a:ext>
                  </a:extLst>
                </a:gridCol>
                <a:gridCol w="3425953">
                  <a:extLst>
                    <a:ext uri="{9D8B030D-6E8A-4147-A177-3AD203B41FA5}">
                      <a16:colId xmlns="" xmlns:a16="http://schemas.microsoft.com/office/drawing/2014/main" val="20002"/>
                    </a:ext>
                  </a:extLst>
                </a:gridCol>
              </a:tblGrid>
              <a:tr h="239073">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solidFill>
                            <a:srgbClr val="373A3E"/>
                          </a:solidFill>
                          <a:effectLst/>
                        </a:rPr>
                        <a:t>Source</a:t>
                      </a:r>
                    </a:p>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err="1">
                          <a:ln>
                            <a:noFill/>
                          </a:ln>
                          <a:solidFill>
                            <a:srgbClr val="373A3E"/>
                          </a:solidFill>
                          <a:effectLst/>
                          <a:latin typeface="Arial" pitchFamily="34" charset="0"/>
                          <a:ea typeface="MS PGothic"/>
                          <a:cs typeface="MS PGothic"/>
                        </a:rPr>
                        <a:t>Txn</a:t>
                      </a:r>
                      <a:r>
                        <a:rPr kumimoji="0" lang="en-US" sz="1600" b="1" i="0" u="none" strike="noStrike" cap="none" normalizeH="0" baseline="0" dirty="0">
                          <a:ln>
                            <a:noFill/>
                          </a:ln>
                          <a:solidFill>
                            <a:srgbClr val="373A3E"/>
                          </a:solidFill>
                          <a:effectLst/>
                          <a:latin typeface="Arial" pitchFamily="34" charset="0"/>
                          <a:ea typeface="MS PGothic"/>
                          <a:cs typeface="MS PGothic"/>
                        </a:rPr>
                        <a:t> </a:t>
                      </a:r>
                      <a:r>
                        <a:rPr kumimoji="0" lang="en-US" sz="1600" b="1" i="0" u="none" strike="noStrike" cap="none" normalizeH="0" baseline="0" dirty="0" err="1">
                          <a:ln>
                            <a:noFill/>
                          </a:ln>
                          <a:solidFill>
                            <a:srgbClr val="373A3E"/>
                          </a:solidFill>
                          <a:effectLst/>
                          <a:latin typeface="Arial" pitchFamily="34" charset="0"/>
                          <a:ea typeface="MS PGothic"/>
                          <a:cs typeface="MS PGothic"/>
                        </a:rPr>
                        <a:t>Seq</a:t>
                      </a:r>
                      <a:r>
                        <a:rPr kumimoji="0" lang="en-US" sz="1600" b="1" i="0" u="none" strike="noStrike" cap="none" normalizeH="0" baseline="0" dirty="0">
                          <a:ln>
                            <a:noFill/>
                          </a:ln>
                          <a:solidFill>
                            <a:srgbClr val="373A3E"/>
                          </a:solidFill>
                          <a:effectLst/>
                          <a:latin typeface="Arial" pitchFamily="34" charset="0"/>
                          <a:ea typeface="MS PGothic"/>
                          <a:cs typeface="MS PGothic"/>
                        </a:rPr>
                        <a:t>/AI </a:t>
                      </a:r>
                      <a:r>
                        <a:rPr kumimoji="0" lang="en-US" sz="1600" b="1" i="0" u="none" strike="noStrike" cap="none" normalizeH="0" baseline="0" dirty="0" err="1">
                          <a:ln>
                            <a:noFill/>
                          </a:ln>
                          <a:solidFill>
                            <a:srgbClr val="373A3E"/>
                          </a:solidFill>
                          <a:effectLst/>
                          <a:latin typeface="Arial" pitchFamily="34" charset="0"/>
                          <a:ea typeface="MS PGothic"/>
                          <a:cs typeface="MS PGothic"/>
                        </a:rPr>
                        <a:t>Seq</a:t>
                      </a:r>
                      <a:endParaRPr kumimoji="0" lang="en-US" sz="1600" b="1" i="0" u="none" strike="noStrike" cap="none" normalizeH="0" baseline="0" dirty="0">
                        <a:ln>
                          <a:noFill/>
                        </a:ln>
                        <a:solidFill>
                          <a:srgbClr val="373A3E"/>
                        </a:solidFill>
                        <a:effectLst/>
                        <a:latin typeface="Arial" pitchFamily="34" charset="0"/>
                        <a:ea typeface="MS PGothic"/>
                        <a:cs typeface="MS PGothic"/>
                      </a:endParaRPr>
                    </a:p>
                  </a:txBody>
                  <a:tcPr marL="118604" marR="118604" anchor="ctr" horzOverflow="overflow"/>
                </a:tc>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373A3E"/>
                          </a:solidFill>
                          <a:effectLst/>
                          <a:latin typeface="+mn-lt"/>
                          <a:ea typeface="+mn-ea"/>
                          <a:cs typeface="+mn-cs"/>
                        </a:rPr>
                        <a:t>Target 1</a:t>
                      </a:r>
                    </a:p>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373A3E"/>
                          </a:solidFill>
                          <a:effectLst/>
                          <a:latin typeface="+mn-lt"/>
                          <a:ea typeface="+mn-ea"/>
                          <a:cs typeface="+mn-cs"/>
                        </a:rPr>
                        <a:t>Local/Remote </a:t>
                      </a:r>
                      <a:r>
                        <a:rPr kumimoji="0" lang="en-US" sz="1600" b="1" i="0" u="none" strike="noStrike" cap="none" normalizeH="0" baseline="0" dirty="0" err="1">
                          <a:ln>
                            <a:noFill/>
                          </a:ln>
                          <a:solidFill>
                            <a:srgbClr val="373A3E"/>
                          </a:solidFill>
                          <a:effectLst/>
                          <a:latin typeface="+mn-lt"/>
                          <a:ea typeface="+mn-ea"/>
                          <a:cs typeface="+mn-cs"/>
                        </a:rPr>
                        <a:t>TxnSeq</a:t>
                      </a:r>
                      <a:endParaRPr kumimoji="0" lang="en-US" sz="1600" b="0" i="0" u="none" strike="noStrike" cap="none" normalizeH="0" baseline="0" dirty="0">
                        <a:ln>
                          <a:noFill/>
                        </a:ln>
                        <a:solidFill>
                          <a:srgbClr val="373A3E"/>
                        </a:solidFill>
                        <a:effectLst/>
                        <a:latin typeface="Arial" pitchFamily="34" charset="0"/>
                        <a:ea typeface="MS PGothic"/>
                        <a:cs typeface="MS PGothic"/>
                      </a:endParaRPr>
                    </a:p>
                  </a:txBody>
                  <a:tcPr marL="118604" marR="118604" anchor="ctr" horzOverflow="overflow"/>
                </a:tc>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373A3E"/>
                          </a:solidFill>
                          <a:effectLst/>
                          <a:latin typeface="Arial" pitchFamily="34" charset="0"/>
                          <a:ea typeface="MS PGothic"/>
                          <a:cs typeface="MS PGothic"/>
                        </a:rPr>
                        <a:t>Target 2</a:t>
                      </a:r>
                    </a:p>
                    <a:p>
                      <a:pPr marL="90488" marR="0" lvl="0" indent="0" algn="ctr" defTabSz="457200" rtl="0" eaLnBrk="1" fontAlgn="base" latinLnBrk="0" hangingPunct="1">
                        <a:lnSpc>
                          <a:spcPct val="100000"/>
                        </a:lnSpc>
                        <a:spcBef>
                          <a:spcPct val="0"/>
                        </a:spcBef>
                        <a:spcAft>
                          <a:spcPct val="0"/>
                        </a:spcAft>
                        <a:buClrTx/>
                        <a:buSzTx/>
                        <a:buFontTx/>
                        <a:buNone/>
                        <a:tabLst/>
                        <a:defRPr/>
                      </a:pPr>
                      <a:r>
                        <a:rPr kumimoji="0" lang="en-US" sz="1600" b="1" i="0" u="none" strike="noStrike" cap="none" normalizeH="0" baseline="0" dirty="0">
                          <a:ln>
                            <a:noFill/>
                          </a:ln>
                          <a:solidFill>
                            <a:srgbClr val="373A3E"/>
                          </a:solidFill>
                          <a:effectLst/>
                          <a:latin typeface="+mn-lt"/>
                          <a:ea typeface="+mn-ea"/>
                          <a:cs typeface="+mn-cs"/>
                        </a:rPr>
                        <a:t>Local/Remote </a:t>
                      </a:r>
                      <a:r>
                        <a:rPr kumimoji="0" lang="en-US" sz="1600" b="1" i="0" u="none" strike="noStrike" cap="none" normalizeH="0" baseline="0" dirty="0" err="1">
                          <a:ln>
                            <a:noFill/>
                          </a:ln>
                          <a:solidFill>
                            <a:srgbClr val="373A3E"/>
                          </a:solidFill>
                          <a:effectLst/>
                          <a:latin typeface="+mn-lt"/>
                          <a:ea typeface="+mn-ea"/>
                          <a:cs typeface="+mn-cs"/>
                        </a:rPr>
                        <a:t>TxnSeq</a:t>
                      </a:r>
                      <a:endParaRPr kumimoji="0" lang="en-US" sz="1600" b="0" i="0" u="none" strike="noStrike" cap="none" normalizeH="0" baseline="0" dirty="0">
                        <a:ln>
                          <a:noFill/>
                        </a:ln>
                        <a:solidFill>
                          <a:srgbClr val="373A3E"/>
                        </a:solidFill>
                        <a:effectLst/>
                        <a:latin typeface="Arial" pitchFamily="34" charset="0"/>
                        <a:ea typeface="MS PGothic"/>
                        <a:cs typeface="MS PGothic"/>
                      </a:endParaRPr>
                    </a:p>
                  </a:txBody>
                  <a:tcPr marL="118604" marR="118604" anchor="ctr" horzOverflow="overflow"/>
                </a:tc>
                <a:extLst>
                  <a:ext uri="{0D108BD9-81ED-4DB2-BD59-A6C34878D82A}">
                    <a16:rowId xmlns="" xmlns:a16="http://schemas.microsoft.com/office/drawing/2014/main" val="10000"/>
                  </a:ext>
                </a:extLst>
              </a:tr>
              <a:tr h="203598">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dk1"/>
                          </a:solidFill>
                          <a:effectLst/>
                          <a:latin typeface="+mn-lt"/>
                          <a:ea typeface="+mn-ea"/>
                          <a:cs typeface="+mn-cs"/>
                        </a:rPr>
                        <a:t>100/1</a:t>
                      </a:r>
                      <a:endParaRPr kumimoji="0" lang="en-US" sz="14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 100/50</a:t>
                      </a:r>
                      <a:endParaRPr kumimoji="0" lang="en-US" sz="14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Arial" pitchFamily="34" charset="0"/>
                          <a:ea typeface="MS PGothic"/>
                          <a:cs typeface="MS PGothic"/>
                        </a:rPr>
                        <a:t>50/100</a:t>
                      </a:r>
                    </a:p>
                  </a:txBody>
                  <a:tcPr marL="118604" marR="118604" anchor="ctr" horzOverflow="overflow"/>
                </a:tc>
                <a:extLst>
                  <a:ext uri="{0D108BD9-81ED-4DB2-BD59-A6C34878D82A}">
                    <a16:rowId xmlns="" xmlns:a16="http://schemas.microsoft.com/office/drawing/2014/main" val="10001"/>
                  </a:ext>
                </a:extLst>
              </a:tr>
              <a:tr h="203598">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dk1"/>
                          </a:solidFill>
                          <a:effectLst/>
                          <a:latin typeface="+mn-lt"/>
                          <a:ea typeface="+mn-ea"/>
                          <a:cs typeface="+mn-cs"/>
                        </a:rPr>
                        <a:t>200/2</a:t>
                      </a:r>
                      <a:endParaRPr kumimoji="0" lang="en-US" sz="14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200/100 </a:t>
                      </a:r>
                      <a:endParaRPr kumimoji="0" lang="en-US" sz="14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Arial" pitchFamily="34" charset="0"/>
                          <a:ea typeface="MS PGothic"/>
                          <a:cs typeface="MS PGothic"/>
                        </a:rPr>
                        <a:t>100/200</a:t>
                      </a:r>
                    </a:p>
                  </a:txBody>
                  <a:tcPr marL="118604" marR="118604" anchor="ctr" horzOverflow="overflow"/>
                </a:tc>
                <a:extLst>
                  <a:ext uri="{0D108BD9-81ED-4DB2-BD59-A6C34878D82A}">
                    <a16:rowId xmlns="" xmlns:a16="http://schemas.microsoft.com/office/drawing/2014/main" val="10002"/>
                  </a:ext>
                </a:extLst>
              </a:tr>
              <a:tr h="204369">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300/3 </a:t>
                      </a:r>
                      <a:endParaRPr kumimoji="0" lang="en-US" sz="14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dk1"/>
                          </a:solidFill>
                          <a:effectLst/>
                          <a:latin typeface="+mn-lt"/>
                          <a:ea typeface="+mn-ea"/>
                          <a:cs typeface="+mn-cs"/>
                        </a:rPr>
                        <a:t>300/200</a:t>
                      </a:r>
                      <a:endParaRPr kumimoji="0" lang="en-US" sz="14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Arial" pitchFamily="34" charset="0"/>
                          <a:ea typeface="MS PGothic"/>
                          <a:cs typeface="MS PGothic"/>
                        </a:rPr>
                        <a:t>200/300</a:t>
                      </a:r>
                    </a:p>
                  </a:txBody>
                  <a:tcPr marL="118604" marR="118604" anchor="ctr" horzOverflow="overflow"/>
                </a:tc>
                <a:extLst>
                  <a:ext uri="{0D108BD9-81ED-4DB2-BD59-A6C34878D82A}">
                    <a16:rowId xmlns="" xmlns:a16="http://schemas.microsoft.com/office/drawing/2014/main" val="10003"/>
                  </a:ext>
                </a:extLst>
              </a:tr>
            </a:tbl>
          </a:graphicData>
        </a:graphic>
      </p:graphicFrame>
      <p:grpSp>
        <p:nvGrpSpPr>
          <p:cNvPr id="14" name="Group 48"/>
          <p:cNvGrpSpPr/>
          <p:nvPr/>
        </p:nvGrpSpPr>
        <p:grpSpPr>
          <a:xfrm>
            <a:off x="8656026" y="923540"/>
            <a:ext cx="1978083" cy="2541063"/>
            <a:chOff x="8665277" y="938538"/>
            <a:chExt cx="2974265" cy="2925256"/>
          </a:xfrm>
        </p:grpSpPr>
        <p:graphicFrame>
          <p:nvGraphicFramePr>
            <p:cNvPr id="44" name="Group 3"/>
            <p:cNvGraphicFramePr>
              <a:graphicFrameLocks/>
            </p:cNvGraphicFramePr>
            <p:nvPr>
              <p:extLst/>
            </p:nvPr>
          </p:nvGraphicFramePr>
          <p:xfrm>
            <a:off x="8666030" y="938538"/>
            <a:ext cx="2973512" cy="1268871"/>
          </p:xfrm>
          <a:graphic>
            <a:graphicData uri="http://schemas.openxmlformats.org/drawingml/2006/table">
              <a:tbl>
                <a:tblPr firstRow="1" bandRow="1">
                  <a:tableStyleId>{B301B821-A1FF-4177-AEE7-76D212191A09}</a:tableStyleId>
                </a:tblPr>
                <a:tblGrid>
                  <a:gridCol w="988791">
                    <a:extLst>
                      <a:ext uri="{9D8B030D-6E8A-4147-A177-3AD203B41FA5}">
                        <a16:colId xmlns="" xmlns:a16="http://schemas.microsoft.com/office/drawing/2014/main" val="20000"/>
                      </a:ext>
                    </a:extLst>
                  </a:gridCol>
                  <a:gridCol w="988791">
                    <a:extLst>
                      <a:ext uri="{9D8B030D-6E8A-4147-A177-3AD203B41FA5}">
                        <a16:colId xmlns="" xmlns:a16="http://schemas.microsoft.com/office/drawing/2014/main" val="20001"/>
                      </a:ext>
                    </a:extLst>
                  </a:gridCol>
                </a:tblGrid>
                <a:tr h="279262">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err="1">
                            <a:ln>
                              <a:noFill/>
                            </a:ln>
                            <a:solidFill>
                              <a:srgbClr val="373A3E"/>
                            </a:solidFill>
                            <a:effectLst/>
                          </a:rPr>
                          <a:t>TxnSeq</a:t>
                        </a:r>
                        <a:endParaRPr kumimoji="0" lang="en-US" sz="1200" b="0" i="0" u="none" strike="noStrike" cap="none" normalizeH="0" baseline="0" dirty="0">
                          <a:ln>
                            <a:noFill/>
                          </a:ln>
                          <a:solidFill>
                            <a:srgbClr val="373A3E"/>
                          </a:solidFill>
                          <a:effectLst/>
                          <a:latin typeface="Arial" pitchFamily="34" charset="0"/>
                          <a:ea typeface="MS PGothic"/>
                          <a:cs typeface="MS PGothic"/>
                        </a:endParaRPr>
                      </a:p>
                    </a:txBody>
                    <a:tcPr marL="118604" marR="118604" anchor="ctr" horzOverflow="overflow"/>
                  </a:tc>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rgbClr val="373A3E"/>
                            </a:solidFill>
                            <a:effectLst/>
                            <a:latin typeface="Arial" pitchFamily="34" charset="0"/>
                            <a:ea typeface="MS PGothic"/>
                            <a:cs typeface="MS PGothic"/>
                          </a:rPr>
                          <a:t>AI </a:t>
                        </a:r>
                        <a:r>
                          <a:rPr kumimoji="0" lang="en-US" sz="1200" b="1" i="0" u="none" strike="noStrike" cap="none" normalizeH="0" baseline="0" dirty="0" err="1">
                            <a:ln>
                              <a:noFill/>
                            </a:ln>
                            <a:solidFill>
                              <a:srgbClr val="373A3E"/>
                            </a:solidFill>
                            <a:effectLst/>
                            <a:latin typeface="Arial" pitchFamily="34" charset="0"/>
                            <a:ea typeface="MS PGothic"/>
                            <a:cs typeface="MS PGothic"/>
                          </a:rPr>
                          <a:t>Seq</a:t>
                        </a:r>
                        <a:endParaRPr kumimoji="0" lang="en-US" sz="1200" b="1" i="0" u="none" strike="noStrike" cap="none" normalizeH="0" baseline="0" dirty="0">
                          <a:ln>
                            <a:noFill/>
                          </a:ln>
                          <a:solidFill>
                            <a:srgbClr val="373A3E"/>
                          </a:solidFill>
                          <a:effectLst/>
                          <a:latin typeface="Arial" pitchFamily="34" charset="0"/>
                          <a:ea typeface="MS PGothic"/>
                          <a:cs typeface="MS PGothic"/>
                        </a:endParaRPr>
                      </a:p>
                    </a:txBody>
                    <a:tcPr marL="118604" marR="118604" anchor="ctr" horzOverflow="overflow"/>
                  </a:tc>
                  <a:extLst>
                    <a:ext uri="{0D108BD9-81ED-4DB2-BD59-A6C34878D82A}">
                      <a16:rowId xmlns="" xmlns:a16="http://schemas.microsoft.com/office/drawing/2014/main" val="10000"/>
                    </a:ext>
                  </a:extLst>
                </a:tr>
                <a:tr h="251336">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100</a:t>
                        </a:r>
                        <a:endParaRPr kumimoji="0" lang="en-US" sz="12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34" charset="0"/>
                            <a:ea typeface="MS PGothic"/>
                            <a:cs typeface="MS PGothic"/>
                          </a:rPr>
                          <a:t>1</a:t>
                        </a:r>
                      </a:p>
                    </a:txBody>
                    <a:tcPr marL="118604" marR="118604" anchor="ctr" horzOverflow="overflow"/>
                  </a:tc>
                  <a:extLst>
                    <a:ext uri="{0D108BD9-81ED-4DB2-BD59-A6C34878D82A}">
                      <a16:rowId xmlns="" xmlns:a16="http://schemas.microsoft.com/office/drawing/2014/main" val="10001"/>
                    </a:ext>
                  </a:extLst>
                </a:tr>
                <a:tr h="251336">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200</a:t>
                        </a:r>
                        <a:endParaRPr kumimoji="0" lang="en-US" sz="12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FF0000"/>
                            </a:solidFill>
                            <a:effectLst/>
                            <a:latin typeface="Arial" pitchFamily="34" charset="0"/>
                            <a:ea typeface="MS PGothic"/>
                            <a:cs typeface="MS PGothic"/>
                          </a:rPr>
                          <a:t>2</a:t>
                        </a:r>
                      </a:p>
                    </a:txBody>
                    <a:tcPr marL="118604" marR="118604" anchor="ctr" horzOverflow="overflow"/>
                  </a:tc>
                  <a:extLst>
                    <a:ext uri="{0D108BD9-81ED-4DB2-BD59-A6C34878D82A}">
                      <a16:rowId xmlns="" xmlns:a16="http://schemas.microsoft.com/office/drawing/2014/main" val="10002"/>
                    </a:ext>
                  </a:extLst>
                </a:tr>
                <a:tr h="251336">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dk1"/>
                            </a:solidFill>
                            <a:effectLst/>
                            <a:latin typeface="+mn-lt"/>
                            <a:ea typeface="+mn-ea"/>
                            <a:cs typeface="+mn-cs"/>
                          </a:rPr>
                          <a:t>300</a:t>
                        </a:r>
                        <a:endParaRPr kumimoji="0" lang="en-US" sz="12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FF0000"/>
                            </a:solidFill>
                            <a:effectLst/>
                            <a:latin typeface="Arial" pitchFamily="34" charset="0"/>
                            <a:ea typeface="MS PGothic"/>
                            <a:cs typeface="MS PGothic"/>
                          </a:rPr>
                          <a:t>3</a:t>
                        </a:r>
                      </a:p>
                    </a:txBody>
                    <a:tcPr marL="118604" marR="118604" anchor="ctr" horzOverflow="overflow"/>
                  </a:tc>
                  <a:extLst>
                    <a:ext uri="{0D108BD9-81ED-4DB2-BD59-A6C34878D82A}">
                      <a16:rowId xmlns="" xmlns:a16="http://schemas.microsoft.com/office/drawing/2014/main" val="10003"/>
                    </a:ext>
                  </a:extLst>
                </a:tr>
              </a:tbl>
            </a:graphicData>
          </a:graphic>
        </p:graphicFrame>
        <p:graphicFrame>
          <p:nvGraphicFramePr>
            <p:cNvPr id="45" name="Group 3"/>
            <p:cNvGraphicFramePr>
              <a:graphicFrameLocks/>
            </p:cNvGraphicFramePr>
            <p:nvPr>
              <p:extLst/>
            </p:nvPr>
          </p:nvGraphicFramePr>
          <p:xfrm>
            <a:off x="8665277" y="2594923"/>
            <a:ext cx="2973512" cy="1268871"/>
          </p:xfrm>
          <a:graphic>
            <a:graphicData uri="http://schemas.openxmlformats.org/drawingml/2006/table">
              <a:tbl>
                <a:tblPr firstRow="1" bandRow="1">
                  <a:tableStyleId>{B301B821-A1FF-4177-AEE7-76D212191A09}</a:tableStyleId>
                </a:tblPr>
                <a:tblGrid>
                  <a:gridCol w="988791">
                    <a:extLst>
                      <a:ext uri="{9D8B030D-6E8A-4147-A177-3AD203B41FA5}">
                        <a16:colId xmlns="" xmlns:a16="http://schemas.microsoft.com/office/drawing/2014/main" val="20000"/>
                      </a:ext>
                    </a:extLst>
                  </a:gridCol>
                  <a:gridCol w="988791">
                    <a:extLst>
                      <a:ext uri="{9D8B030D-6E8A-4147-A177-3AD203B41FA5}">
                        <a16:colId xmlns="" xmlns:a16="http://schemas.microsoft.com/office/drawing/2014/main" val="20001"/>
                      </a:ext>
                    </a:extLst>
                  </a:gridCol>
                </a:tblGrid>
                <a:tr h="279262">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err="1">
                            <a:ln>
                              <a:noFill/>
                            </a:ln>
                            <a:solidFill>
                              <a:srgbClr val="373A3E"/>
                            </a:solidFill>
                            <a:effectLst/>
                          </a:rPr>
                          <a:t>TxnSeq</a:t>
                        </a:r>
                        <a:endParaRPr kumimoji="0" lang="en-US" sz="1200" b="0" i="0" u="none" strike="noStrike" cap="none" normalizeH="0" baseline="0" dirty="0">
                          <a:ln>
                            <a:noFill/>
                          </a:ln>
                          <a:solidFill>
                            <a:srgbClr val="373A3E"/>
                          </a:solidFill>
                          <a:effectLst/>
                          <a:latin typeface="Arial" pitchFamily="34" charset="0"/>
                          <a:ea typeface="MS PGothic"/>
                          <a:cs typeface="MS PGothic"/>
                        </a:endParaRPr>
                      </a:p>
                    </a:txBody>
                    <a:tcPr marL="118604" marR="118604" anchor="ctr" horzOverflow="overflow"/>
                  </a:tc>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rgbClr val="373A3E"/>
                            </a:solidFill>
                            <a:effectLst/>
                            <a:latin typeface="Arial" pitchFamily="34" charset="0"/>
                            <a:ea typeface="MS PGothic"/>
                            <a:cs typeface="MS PGothic"/>
                          </a:rPr>
                          <a:t>AI </a:t>
                        </a:r>
                        <a:r>
                          <a:rPr kumimoji="0" lang="en-US" sz="1200" b="1" i="0" u="none" strike="noStrike" cap="none" normalizeH="0" baseline="0" dirty="0" err="1">
                            <a:ln>
                              <a:noFill/>
                            </a:ln>
                            <a:solidFill>
                              <a:srgbClr val="373A3E"/>
                            </a:solidFill>
                            <a:effectLst/>
                            <a:latin typeface="Arial" pitchFamily="34" charset="0"/>
                            <a:ea typeface="MS PGothic"/>
                            <a:cs typeface="MS PGothic"/>
                          </a:rPr>
                          <a:t>Seq</a:t>
                        </a:r>
                        <a:endParaRPr kumimoji="0" lang="en-US" sz="1200" b="1" i="0" u="none" strike="noStrike" cap="none" normalizeH="0" baseline="0" dirty="0">
                          <a:ln>
                            <a:noFill/>
                          </a:ln>
                          <a:solidFill>
                            <a:srgbClr val="373A3E"/>
                          </a:solidFill>
                          <a:effectLst/>
                          <a:latin typeface="Arial" pitchFamily="34" charset="0"/>
                          <a:ea typeface="MS PGothic"/>
                          <a:cs typeface="MS PGothic"/>
                        </a:endParaRPr>
                      </a:p>
                    </a:txBody>
                    <a:tcPr marL="118604" marR="118604" anchor="ctr" horzOverflow="overflow"/>
                  </a:tc>
                  <a:extLst>
                    <a:ext uri="{0D108BD9-81ED-4DB2-BD59-A6C34878D82A}">
                      <a16:rowId xmlns="" xmlns:a16="http://schemas.microsoft.com/office/drawing/2014/main" val="10000"/>
                    </a:ext>
                  </a:extLst>
                </a:tr>
                <a:tr h="251336">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dk1"/>
                            </a:solidFill>
                            <a:effectLst/>
                            <a:latin typeface="+mn-lt"/>
                            <a:ea typeface="+mn-ea"/>
                            <a:cs typeface="+mn-cs"/>
                          </a:rPr>
                          <a:t>50</a:t>
                        </a:r>
                        <a:endParaRPr kumimoji="0" lang="en-US" sz="12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34" charset="0"/>
                            <a:ea typeface="MS PGothic"/>
                            <a:cs typeface="MS PGothic"/>
                          </a:rPr>
                          <a:t>1</a:t>
                        </a:r>
                      </a:p>
                    </a:txBody>
                    <a:tcPr marL="118604" marR="118604" anchor="ctr" horzOverflow="overflow"/>
                  </a:tc>
                  <a:extLst>
                    <a:ext uri="{0D108BD9-81ED-4DB2-BD59-A6C34878D82A}">
                      <a16:rowId xmlns="" xmlns:a16="http://schemas.microsoft.com/office/drawing/2014/main" val="10001"/>
                    </a:ext>
                  </a:extLst>
                </a:tr>
                <a:tr h="251336">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100</a:t>
                        </a:r>
                        <a:endParaRPr kumimoji="0" lang="en-US" sz="12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itchFamily="34" charset="0"/>
                            <a:ea typeface="MS PGothic"/>
                            <a:cs typeface="MS PGothic"/>
                          </a:rPr>
                          <a:t>2</a:t>
                        </a:r>
                      </a:p>
                    </a:txBody>
                    <a:tcPr marL="118604" marR="118604" anchor="ctr" horzOverflow="overflow"/>
                  </a:tc>
                  <a:extLst>
                    <a:ext uri="{0D108BD9-81ED-4DB2-BD59-A6C34878D82A}">
                      <a16:rowId xmlns="" xmlns:a16="http://schemas.microsoft.com/office/drawing/2014/main" val="10002"/>
                    </a:ext>
                  </a:extLst>
                </a:tr>
                <a:tr h="237744">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dk1"/>
                            </a:solidFill>
                            <a:effectLst/>
                            <a:latin typeface="+mn-lt"/>
                            <a:ea typeface="+mn-ea"/>
                            <a:cs typeface="+mn-cs"/>
                          </a:rPr>
                          <a:t>200</a:t>
                        </a:r>
                        <a:endParaRPr kumimoji="0" lang="en-US" sz="1200" b="1" i="0" u="none" strike="noStrike" cap="none" normalizeH="0" baseline="0" dirty="0">
                          <a:ln>
                            <a:noFill/>
                          </a:ln>
                          <a:solidFill>
                            <a:srgbClr val="000000"/>
                          </a:solidFill>
                          <a:effectLst/>
                          <a:latin typeface="Arial" pitchFamily="34" charset="0"/>
                          <a:ea typeface="MS PGothic"/>
                          <a:cs typeface="MS PGothic"/>
                        </a:endParaRPr>
                      </a:p>
                    </a:txBody>
                    <a:tcPr marL="118604" marR="118604" anchor="ctr" horzOverflow="overflow"/>
                  </a:tc>
                  <a:tc>
                    <a:txBody>
                      <a:bodyPr/>
                      <a:lstStyle/>
                      <a:p>
                        <a:pPr marL="90488"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34" charset="0"/>
                            <a:ea typeface="MS PGothic"/>
                            <a:cs typeface="MS PGothic"/>
                          </a:rPr>
                          <a:t>3</a:t>
                        </a:r>
                      </a:p>
                    </a:txBody>
                    <a:tcPr marL="118604" marR="118604" anchor="ctr" horzOverflow="overflow"/>
                  </a:tc>
                  <a:extLst>
                    <a:ext uri="{0D108BD9-81ED-4DB2-BD59-A6C34878D82A}">
                      <a16:rowId xmlns="" xmlns:a16="http://schemas.microsoft.com/office/drawing/2014/main" val="10003"/>
                    </a:ext>
                  </a:extLst>
                </a:tr>
              </a:tbl>
            </a:graphicData>
          </a:graphic>
        </p:graphicFrame>
      </p:grpSp>
      <p:sp>
        <p:nvSpPr>
          <p:cNvPr id="46" name="Right Arrow 45"/>
          <p:cNvSpPr/>
          <p:nvPr/>
        </p:nvSpPr>
        <p:spPr bwMode="auto">
          <a:xfrm>
            <a:off x="6355080" y="1400005"/>
            <a:ext cx="457200" cy="228600"/>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a:ln>
                <a:noFill/>
              </a:ln>
              <a:solidFill>
                <a:schemeClr val="tx1"/>
              </a:solidFill>
              <a:effectLst/>
              <a:latin typeface="Arial" charset="0"/>
            </a:endParaRPr>
          </a:p>
        </p:txBody>
      </p:sp>
      <p:sp>
        <p:nvSpPr>
          <p:cNvPr id="47" name="Right Arrow 46"/>
          <p:cNvSpPr/>
          <p:nvPr/>
        </p:nvSpPr>
        <p:spPr bwMode="auto">
          <a:xfrm>
            <a:off x="6355079" y="2823421"/>
            <a:ext cx="457200" cy="228600"/>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a:ln>
                <a:noFill/>
              </a:ln>
              <a:solidFill>
                <a:schemeClr val="tx1"/>
              </a:solidFill>
              <a:effectLst/>
              <a:latin typeface="Arial" charset="0"/>
            </a:endParaRPr>
          </a:p>
        </p:txBody>
      </p:sp>
      <p:sp>
        <p:nvSpPr>
          <p:cNvPr id="48" name="TextBox 47"/>
          <p:cNvSpPr txBox="1"/>
          <p:nvPr/>
        </p:nvSpPr>
        <p:spPr bwMode="auto">
          <a:xfrm>
            <a:off x="5650777" y="2103120"/>
            <a:ext cx="1648208" cy="307777"/>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sz="1400" i="0" dirty="0" err="1"/>
              <a:t>TxnSeq</a:t>
            </a:r>
            <a:r>
              <a:rPr lang="en-US" sz="1400" i="0" dirty="0"/>
              <a:t> Exchange</a:t>
            </a:r>
          </a:p>
        </p:txBody>
      </p:sp>
      <p:sp>
        <p:nvSpPr>
          <p:cNvPr id="50" name="Rectangle 49"/>
          <p:cNvSpPr/>
          <p:nvPr/>
        </p:nvSpPr>
        <p:spPr>
          <a:xfrm>
            <a:off x="2125422" y="5318017"/>
            <a:ext cx="9088244" cy="1107996"/>
          </a:xfrm>
          <a:prstGeom prst="rect">
            <a:avLst/>
          </a:prstGeom>
        </p:spPr>
        <p:txBody>
          <a:bodyPr wrap="square">
            <a:spAutoFit/>
          </a:bodyPr>
          <a:lstStyle/>
          <a:p>
            <a:pPr marL="342900" indent="-342900" algn="l">
              <a:spcBef>
                <a:spcPts val="900"/>
              </a:spcBef>
              <a:buClr>
                <a:schemeClr val="accent1"/>
              </a:buClr>
              <a:buSzTx/>
              <a:buFont typeface="Wingdings" pitchFamily="2" charset="2"/>
              <a:buChar char="§"/>
              <a:defRPr/>
            </a:pPr>
            <a:r>
              <a:rPr lang="en-US" sz="1700" b="1" dirty="0">
                <a:solidFill>
                  <a:schemeClr val="accent5">
                    <a:lumMod val="60000"/>
                    <a:lumOff val="40000"/>
                  </a:schemeClr>
                </a:solidFill>
              </a:rPr>
              <a:t>Which target will be the coordinator if the source is lost?</a:t>
            </a:r>
          </a:p>
          <a:p>
            <a:pPr marL="342900" indent="-342900" algn="l">
              <a:spcBef>
                <a:spcPts val="900"/>
              </a:spcBef>
              <a:buClr>
                <a:schemeClr val="accent1"/>
              </a:buClr>
              <a:buSzTx/>
              <a:buFont typeface="Wingdings" pitchFamily="2" charset="2"/>
              <a:buChar char="§"/>
              <a:defRPr/>
            </a:pPr>
            <a:r>
              <a:rPr lang="en-US" sz="1700" b="1" dirty="0">
                <a:solidFill>
                  <a:schemeClr val="accent5">
                    <a:lumMod val="60000"/>
                    <a:lumOff val="40000"/>
                  </a:schemeClr>
                </a:solidFill>
              </a:rPr>
              <a:t>Which AI extents will the coordinator use to bring the other target up to date?</a:t>
            </a:r>
          </a:p>
          <a:p>
            <a:pPr marL="342900" indent="-342900" algn="l">
              <a:spcBef>
                <a:spcPts val="900"/>
              </a:spcBef>
              <a:buClr>
                <a:schemeClr val="accent1"/>
              </a:buClr>
              <a:buSzTx/>
              <a:buFont typeface="Wingdings" pitchFamily="2" charset="2"/>
              <a:buChar char="§"/>
              <a:defRPr/>
            </a:pPr>
            <a:r>
              <a:rPr lang="en-US" sz="1700" b="1" dirty="0">
                <a:solidFill>
                  <a:schemeClr val="accent5">
                    <a:lumMod val="60000"/>
                    <a:lumOff val="40000"/>
                  </a:schemeClr>
                </a:solidFill>
              </a:rPr>
              <a:t>Which AI extents on Target 1 can be unlocked and recycled?</a:t>
            </a:r>
            <a:endParaRPr lang="en-US" sz="1700" b="1" i="0" dirty="0">
              <a:solidFill>
                <a:schemeClr val="accent5">
                  <a:lumMod val="60000"/>
                  <a:lumOff val="40000"/>
                </a:schemeClr>
              </a:solidFill>
            </a:endParaRPr>
          </a:p>
        </p:txBody>
      </p:sp>
      <p:sp>
        <p:nvSpPr>
          <p:cNvPr id="39" name="Rounded Rectangle 38"/>
          <p:cNvSpPr/>
          <p:nvPr/>
        </p:nvSpPr>
        <p:spPr bwMode="auto">
          <a:xfrm>
            <a:off x="901337" y="4794068"/>
            <a:ext cx="9810206" cy="261258"/>
          </a:xfrm>
          <a:prstGeom prst="roundRect">
            <a:avLst/>
          </a:pr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pSp>
        <p:nvGrpSpPr>
          <p:cNvPr id="15" name="Group 66"/>
          <p:cNvGrpSpPr/>
          <p:nvPr/>
        </p:nvGrpSpPr>
        <p:grpSpPr>
          <a:xfrm>
            <a:off x="5684232" y="1461879"/>
            <a:ext cx="4726116" cy="3635249"/>
            <a:chOff x="5684232" y="1461879"/>
            <a:chExt cx="4726116" cy="3635249"/>
          </a:xfrm>
        </p:grpSpPr>
        <p:grpSp>
          <p:nvGrpSpPr>
            <p:cNvPr id="16" name="Group 54"/>
            <p:cNvGrpSpPr/>
            <p:nvPr/>
          </p:nvGrpSpPr>
          <p:grpSpPr>
            <a:xfrm>
              <a:off x="5684232" y="1461879"/>
              <a:ext cx="4303774" cy="3635249"/>
              <a:chOff x="5675088" y="1589895"/>
              <a:chExt cx="4303774" cy="3635249"/>
            </a:xfrm>
          </p:grpSpPr>
          <p:sp>
            <p:nvSpPr>
              <p:cNvPr id="34" name="Oval 33"/>
              <p:cNvSpPr/>
              <p:nvPr/>
            </p:nvSpPr>
            <p:spPr bwMode="auto">
              <a:xfrm>
                <a:off x="5675088" y="4891315"/>
                <a:ext cx="522515" cy="333829"/>
              </a:xfrm>
              <a:prstGeom prst="ellipse">
                <a:avLst/>
              </a:prstGeom>
              <a:noFill/>
              <a:ln w="127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38" name="Oval 37"/>
              <p:cNvSpPr/>
              <p:nvPr/>
            </p:nvSpPr>
            <p:spPr bwMode="auto">
              <a:xfrm>
                <a:off x="8924401" y="1589895"/>
                <a:ext cx="522515" cy="333829"/>
              </a:xfrm>
              <a:prstGeom prst="ellipse">
                <a:avLst/>
              </a:prstGeom>
              <a:noFill/>
              <a:ln w="127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cxnSp>
            <p:nvCxnSpPr>
              <p:cNvPr id="40" name="Curved Connector 39"/>
              <p:cNvCxnSpPr/>
              <p:nvPr/>
            </p:nvCxnSpPr>
            <p:spPr bwMode="auto">
              <a:xfrm flipV="1">
                <a:off x="6208343" y="1854636"/>
                <a:ext cx="2743197" cy="3229430"/>
              </a:xfrm>
              <a:prstGeom prst="curvedConnector2">
                <a:avLst/>
              </a:prstGeom>
              <a:solidFill>
                <a:schemeClr val="accent1"/>
              </a:solidFill>
              <a:ln w="12700" cap="flat" cmpd="sng" algn="ctr">
                <a:solidFill>
                  <a:srgbClr val="FF0000"/>
                </a:solidFill>
                <a:prstDash val="solid"/>
                <a:round/>
                <a:headEnd type="none" w="med" len="med"/>
                <a:tailEnd type="arrow"/>
              </a:ln>
              <a:effectLst/>
            </p:spPr>
          </p:cxnSp>
          <p:cxnSp>
            <p:nvCxnSpPr>
              <p:cNvPr id="54" name="Straight Arrow Connector 53"/>
              <p:cNvCxnSpPr/>
              <p:nvPr/>
            </p:nvCxnSpPr>
            <p:spPr bwMode="auto">
              <a:xfrm rot="21540000">
                <a:off x="9509760" y="1755648"/>
                <a:ext cx="469102" cy="15676"/>
              </a:xfrm>
              <a:prstGeom prst="straightConnector1">
                <a:avLst/>
              </a:prstGeom>
              <a:solidFill>
                <a:schemeClr val="accent1"/>
              </a:solidFill>
              <a:ln w="12700" cap="flat" cmpd="sng" algn="ctr">
                <a:solidFill>
                  <a:srgbClr val="FF0000"/>
                </a:solidFill>
                <a:prstDash val="solid"/>
                <a:round/>
                <a:headEnd type="none" w="med" len="med"/>
                <a:tailEnd type="arrow"/>
              </a:ln>
              <a:effectLst/>
            </p:spPr>
          </p:cxnSp>
        </p:grpSp>
        <p:cxnSp>
          <p:nvCxnSpPr>
            <p:cNvPr id="42" name="Curved Connector 41"/>
            <p:cNvCxnSpPr/>
            <p:nvPr/>
          </p:nvCxnSpPr>
          <p:spPr bwMode="auto">
            <a:xfrm rot="12540000" flipH="1" flipV="1">
              <a:off x="10288646" y="1645920"/>
              <a:ext cx="121702" cy="233172"/>
            </a:xfrm>
            <a:prstGeom prst="curvedConnector3">
              <a:avLst>
                <a:gd name="adj1" fmla="val 113211"/>
              </a:avLst>
            </a:prstGeom>
            <a:solidFill>
              <a:schemeClr val="accent1"/>
            </a:solidFill>
            <a:ln w="12700" cap="flat" cmpd="sng" algn="ctr">
              <a:solidFill>
                <a:srgbClr val="FF0000"/>
              </a:solidFill>
              <a:prstDash val="solid"/>
              <a:round/>
              <a:headEnd type="none" w="med" len="med"/>
              <a:tailEnd type="arrow"/>
            </a:ln>
            <a:effectLst/>
          </p:spPr>
        </p:cxnSp>
      </p:grpSp>
    </p:spTree>
    <p:extLst>
      <p:ext uri="{BB962C8B-B14F-4D97-AF65-F5344CB8AC3E}">
        <p14:creationId xmlns="" xmlns:p14="http://schemas.microsoft.com/office/powerpoint/2010/main" val="432610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blinds(horizontal)">
                                      <p:cBhvr>
                                        <p:cTn id="15" dur="500"/>
                                        <p:tgtEl>
                                          <p:spTgt spid="39"/>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331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0">
                                            <p:txEl>
                                              <p:pRg st="0" end="0"/>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0">
                                            <p:txEl>
                                              <p:pRg st="1" end="1"/>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3" presetClass="entr" presetSubtype="5"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linds(vertic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11.7.0: Recovery Transition step by step	</a:t>
            </a:r>
          </a:p>
        </p:txBody>
      </p:sp>
      <p:sp>
        <p:nvSpPr>
          <p:cNvPr id="3" name="Can 2"/>
          <p:cNvSpPr/>
          <p:nvPr/>
        </p:nvSpPr>
        <p:spPr bwMode="auto">
          <a:xfrm>
            <a:off x="1136308" y="1039648"/>
            <a:ext cx="1463040" cy="457200"/>
          </a:xfrm>
          <a:prstGeom prst="can">
            <a:avLst/>
          </a:prstGeom>
          <a:solidFill>
            <a:schemeClr val="bg1">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1" u="none" strike="noStrike" cap="none" normalizeH="0" baseline="0" dirty="0">
                <a:ln>
                  <a:noFill/>
                </a:ln>
                <a:solidFill>
                  <a:schemeClr val="tx1"/>
                </a:solidFill>
                <a:effectLst/>
                <a:latin typeface="Arial" charset="0"/>
              </a:rPr>
              <a:t>Source</a:t>
            </a:r>
          </a:p>
        </p:txBody>
      </p:sp>
      <p:sp>
        <p:nvSpPr>
          <p:cNvPr id="4" name="Can 3"/>
          <p:cNvSpPr/>
          <p:nvPr/>
        </p:nvSpPr>
        <p:spPr bwMode="auto">
          <a:xfrm>
            <a:off x="4307181" y="1038801"/>
            <a:ext cx="1463040" cy="457200"/>
          </a:xfrm>
          <a:prstGeom prst="can">
            <a:avLst/>
          </a:prstGeom>
          <a:solidFill>
            <a:schemeClr val="bg1">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r>
              <a:rPr lang="en-US" sz="2000" dirty="0"/>
              <a:t>Target 1</a:t>
            </a:r>
          </a:p>
        </p:txBody>
      </p:sp>
      <p:sp>
        <p:nvSpPr>
          <p:cNvPr id="5" name="Can 4"/>
          <p:cNvSpPr/>
          <p:nvPr/>
        </p:nvSpPr>
        <p:spPr bwMode="auto">
          <a:xfrm>
            <a:off x="7752007" y="1038801"/>
            <a:ext cx="1463040" cy="457200"/>
          </a:xfrm>
          <a:prstGeom prst="can">
            <a:avLst/>
          </a:prstGeom>
          <a:solidFill>
            <a:schemeClr val="bg1">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2000" dirty="0"/>
              <a:t>Target 2</a:t>
            </a:r>
            <a:endParaRPr kumimoji="0" lang="en-US" sz="2000" b="0" i="1" u="none" strike="noStrike" cap="none" normalizeH="0" baseline="0" dirty="0">
              <a:ln>
                <a:noFill/>
              </a:ln>
              <a:solidFill>
                <a:schemeClr val="tx1"/>
              </a:solidFill>
              <a:effectLst/>
              <a:latin typeface="Arial" charset="0"/>
            </a:endParaRPr>
          </a:p>
        </p:txBody>
      </p:sp>
      <p:sp>
        <p:nvSpPr>
          <p:cNvPr id="9" name="TextBox 8"/>
          <p:cNvSpPr txBox="1"/>
          <p:nvPr/>
        </p:nvSpPr>
        <p:spPr bwMode="auto">
          <a:xfrm>
            <a:off x="526309" y="1610143"/>
            <a:ext cx="2351926"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     </a:t>
            </a:r>
            <a:r>
              <a:rPr lang="en-US" sz="2200" i="0" dirty="0"/>
              <a:t>Source crash!</a:t>
            </a:r>
          </a:p>
        </p:txBody>
      </p:sp>
      <p:grpSp>
        <p:nvGrpSpPr>
          <p:cNvPr id="6" name="Group 20"/>
          <p:cNvGrpSpPr/>
          <p:nvPr/>
        </p:nvGrpSpPr>
        <p:grpSpPr>
          <a:xfrm>
            <a:off x="3337086" y="1888270"/>
            <a:ext cx="6761361" cy="465380"/>
            <a:chOff x="3337086" y="2464027"/>
            <a:chExt cx="6761361" cy="465380"/>
          </a:xfrm>
        </p:grpSpPr>
        <p:sp>
          <p:nvSpPr>
            <p:cNvPr id="10" name="TextBox 9"/>
            <p:cNvSpPr txBox="1"/>
            <p:nvPr/>
          </p:nvSpPr>
          <p:spPr bwMode="auto">
            <a:xfrm>
              <a:off x="3337086" y="2467742"/>
              <a:ext cx="3041987"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    </a:t>
              </a:r>
              <a:r>
                <a:rPr lang="en-US" sz="2200" i="0" dirty="0"/>
                <a:t>Enter Pre-Transition</a:t>
              </a:r>
            </a:p>
          </p:txBody>
        </p:sp>
        <p:sp>
          <p:nvSpPr>
            <p:cNvPr id="12" name="TextBox 11"/>
            <p:cNvSpPr txBox="1"/>
            <p:nvPr/>
          </p:nvSpPr>
          <p:spPr bwMode="auto">
            <a:xfrm>
              <a:off x="7056460" y="2464027"/>
              <a:ext cx="3041987"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    </a:t>
              </a:r>
              <a:r>
                <a:rPr lang="en-US" sz="2200" i="0" dirty="0"/>
                <a:t>Enter Pre-Transition</a:t>
              </a:r>
            </a:p>
          </p:txBody>
        </p:sp>
      </p:grpSp>
      <p:sp>
        <p:nvSpPr>
          <p:cNvPr id="15" name="TextBox 14"/>
          <p:cNvSpPr txBox="1"/>
          <p:nvPr/>
        </p:nvSpPr>
        <p:spPr bwMode="auto">
          <a:xfrm>
            <a:off x="2797422" y="3602376"/>
            <a:ext cx="3861122"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     </a:t>
            </a:r>
            <a:r>
              <a:rPr lang="en-US" sz="2200" i="0" dirty="0"/>
              <a:t>Target1 is the Coordinator</a:t>
            </a:r>
          </a:p>
        </p:txBody>
      </p:sp>
      <p:sp>
        <p:nvSpPr>
          <p:cNvPr id="16" name="TextBox 15"/>
          <p:cNvSpPr txBox="1"/>
          <p:nvPr/>
        </p:nvSpPr>
        <p:spPr bwMode="auto">
          <a:xfrm>
            <a:off x="6827418" y="3600666"/>
            <a:ext cx="4067908"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OR  </a:t>
            </a:r>
            <a:r>
              <a:rPr lang="en-US" sz="2200" i="0" dirty="0"/>
              <a:t>Target2 is the Coordinator</a:t>
            </a:r>
          </a:p>
        </p:txBody>
      </p:sp>
      <p:sp>
        <p:nvSpPr>
          <p:cNvPr id="18" name="TextBox 17"/>
          <p:cNvSpPr txBox="1"/>
          <p:nvPr/>
        </p:nvSpPr>
        <p:spPr bwMode="auto">
          <a:xfrm>
            <a:off x="2786823" y="4140083"/>
            <a:ext cx="8073557" cy="461665"/>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i="0" dirty="0"/>
              <a:t>    </a:t>
            </a:r>
            <a:r>
              <a:rPr lang="en-US" sz="2200" i="0" dirty="0"/>
              <a:t>Coordinator starts up and synchronizes with the other Target</a:t>
            </a:r>
          </a:p>
        </p:txBody>
      </p:sp>
      <p:grpSp>
        <p:nvGrpSpPr>
          <p:cNvPr id="7" name="Group 23"/>
          <p:cNvGrpSpPr/>
          <p:nvPr/>
        </p:nvGrpSpPr>
        <p:grpSpPr>
          <a:xfrm>
            <a:off x="4342804" y="5943600"/>
            <a:ext cx="4846916" cy="457200"/>
            <a:chOff x="4342804" y="5724144"/>
            <a:chExt cx="4681813" cy="457200"/>
          </a:xfrm>
        </p:grpSpPr>
        <p:sp>
          <p:nvSpPr>
            <p:cNvPr id="22" name="Can 21"/>
            <p:cNvSpPr/>
            <p:nvPr/>
          </p:nvSpPr>
          <p:spPr bwMode="auto">
            <a:xfrm>
              <a:off x="4342804" y="5724144"/>
              <a:ext cx="1413204" cy="457200"/>
            </a:xfrm>
            <a:prstGeom prst="can">
              <a:avLst/>
            </a:prstGeom>
            <a:solidFill>
              <a:schemeClr val="bg1">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1" u="none" strike="noStrike" cap="none" normalizeH="0" baseline="0" dirty="0">
                  <a:ln>
                    <a:noFill/>
                  </a:ln>
                  <a:solidFill>
                    <a:schemeClr val="tx1"/>
                  </a:solidFill>
                  <a:effectLst/>
                  <a:latin typeface="Arial" charset="0"/>
                </a:rPr>
                <a:t>New Source</a:t>
              </a:r>
            </a:p>
          </p:txBody>
        </p:sp>
        <p:sp>
          <p:nvSpPr>
            <p:cNvPr id="23" name="Can 22"/>
            <p:cNvSpPr/>
            <p:nvPr/>
          </p:nvSpPr>
          <p:spPr bwMode="auto">
            <a:xfrm>
              <a:off x="7611413" y="5724144"/>
              <a:ext cx="1413204" cy="457200"/>
            </a:xfrm>
            <a:prstGeom prst="can">
              <a:avLst/>
            </a:prstGeom>
            <a:solidFill>
              <a:schemeClr val="bg1">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r>
                <a:rPr lang="en-US" sz="1900" dirty="0"/>
                <a:t>New Target </a:t>
              </a:r>
            </a:p>
          </p:txBody>
        </p:sp>
      </p:grpSp>
      <p:sp>
        <p:nvSpPr>
          <p:cNvPr id="13" name="TextBox 12"/>
          <p:cNvSpPr txBox="1"/>
          <p:nvPr/>
        </p:nvSpPr>
        <p:spPr bwMode="auto">
          <a:xfrm>
            <a:off x="5723853" y="2476214"/>
            <a:ext cx="2230867" cy="430887"/>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sz="2200" i="0" dirty="0"/>
              <a:t>Transition Starts</a:t>
            </a:r>
          </a:p>
        </p:txBody>
      </p:sp>
      <p:sp>
        <p:nvSpPr>
          <p:cNvPr id="14" name="TextBox 13"/>
          <p:cNvSpPr txBox="1"/>
          <p:nvPr/>
        </p:nvSpPr>
        <p:spPr bwMode="auto">
          <a:xfrm>
            <a:off x="5059333" y="3096071"/>
            <a:ext cx="3514104" cy="430887"/>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sz="2200" i="0" dirty="0"/>
              <a:t>Determine the Coordinator</a:t>
            </a:r>
          </a:p>
        </p:txBody>
      </p:sp>
      <p:sp>
        <p:nvSpPr>
          <p:cNvPr id="19" name="TextBox 18"/>
          <p:cNvSpPr txBox="1"/>
          <p:nvPr/>
        </p:nvSpPr>
        <p:spPr bwMode="auto">
          <a:xfrm>
            <a:off x="5301552" y="4723403"/>
            <a:ext cx="3089307" cy="430887"/>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sz="2200" i="0" dirty="0"/>
              <a:t>Database role changes</a:t>
            </a:r>
          </a:p>
        </p:txBody>
      </p:sp>
      <p:sp>
        <p:nvSpPr>
          <p:cNvPr id="20" name="TextBox 19"/>
          <p:cNvSpPr txBox="1"/>
          <p:nvPr/>
        </p:nvSpPr>
        <p:spPr bwMode="auto">
          <a:xfrm>
            <a:off x="2856060" y="5273334"/>
            <a:ext cx="7950823" cy="461665"/>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i="0" dirty="0"/>
              <a:t>   </a:t>
            </a:r>
            <a:r>
              <a:rPr lang="en-US" sz="2200" i="0" dirty="0"/>
              <a:t>The Source starts up and synchronizes with the new Target</a:t>
            </a:r>
          </a:p>
        </p:txBody>
      </p:sp>
      <p:sp>
        <p:nvSpPr>
          <p:cNvPr id="36" name="Down Arrow 35"/>
          <p:cNvSpPr/>
          <p:nvPr/>
        </p:nvSpPr>
        <p:spPr bwMode="auto">
          <a:xfrm>
            <a:off x="566928" y="1179576"/>
            <a:ext cx="182880" cy="4754880"/>
          </a:xfrm>
          <a:prstGeom prst="downArrow">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37" name="TextBox 36"/>
          <p:cNvSpPr txBox="1"/>
          <p:nvPr/>
        </p:nvSpPr>
        <p:spPr bwMode="auto">
          <a:xfrm>
            <a:off x="286372" y="5971032"/>
            <a:ext cx="745845" cy="400110"/>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sz="2000" i="0" dirty="0"/>
              <a:t>Time</a:t>
            </a:r>
          </a:p>
        </p:txBody>
      </p:sp>
    </p:spTree>
    <p:extLst>
      <p:ext uri="{BB962C8B-B14F-4D97-AF65-F5344CB8AC3E}">
        <p14:creationId xmlns="" xmlns:p14="http://schemas.microsoft.com/office/powerpoint/2010/main" val="2078356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16" grpId="0"/>
      <p:bldP spid="18" grpId="0"/>
      <p:bldP spid="13" grpId="0"/>
      <p:bldP spid="14" grpId="0"/>
      <p:bldP spid="19" grpId="0"/>
      <p:bldP spid="2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11.7.0: Best Practices For Configuring Recovery Transition</a:t>
            </a:r>
          </a:p>
        </p:txBody>
      </p:sp>
      <p:sp>
        <p:nvSpPr>
          <p:cNvPr id="3" name="Content Placeholder 2"/>
          <p:cNvSpPr>
            <a:spLocks noGrp="1"/>
          </p:cNvSpPr>
          <p:nvPr>
            <p:ph idx="1"/>
          </p:nvPr>
        </p:nvSpPr>
        <p:spPr>
          <a:xfrm>
            <a:off x="557960" y="1146988"/>
            <a:ext cx="10951238" cy="5172075"/>
          </a:xfrm>
        </p:spPr>
        <p:txBody>
          <a:bodyPr/>
          <a:lstStyle/>
          <a:p>
            <a:pPr>
              <a:lnSpc>
                <a:spcPct val="150000"/>
              </a:lnSpc>
            </a:pPr>
            <a:r>
              <a:rPr lang="en-US" dirty="0"/>
              <a:t>All databases should have identical </a:t>
            </a:r>
            <a:r>
              <a:rPr lang="en-US" b="1" dirty="0">
                <a:latin typeface="Courier New" panose="02070309020205020404" pitchFamily="49" charset="0"/>
                <a:cs typeface="Courier New" panose="02070309020205020404" pitchFamily="49" charset="0"/>
              </a:rPr>
              <a:t>transition-to-agents</a:t>
            </a:r>
            <a:r>
              <a:rPr lang="en-US" dirty="0">
                <a:latin typeface="Courier New" panose="02070309020205020404" pitchFamily="49" charset="0"/>
                <a:cs typeface="Courier New" panose="02070309020205020404" pitchFamily="49" charset="0"/>
              </a:rPr>
              <a:t> </a:t>
            </a:r>
            <a:r>
              <a:rPr lang="en-US" dirty="0">
                <a:cs typeface="Courier New" panose="02070309020205020404" pitchFamily="49" charset="0"/>
              </a:rPr>
              <a:t>properties</a:t>
            </a:r>
            <a:endParaRPr lang="en-US" dirty="0">
              <a:latin typeface="+mn-lt"/>
              <a:cs typeface="Courier New" panose="02070309020205020404" pitchFamily="49" charset="0"/>
            </a:endParaRPr>
          </a:p>
          <a:p>
            <a:pPr>
              <a:lnSpc>
                <a:spcPct val="150000"/>
              </a:lnSpc>
            </a:pPr>
            <a:r>
              <a:rPr lang="en-US" dirty="0">
                <a:latin typeface="+mn-lt"/>
                <a:cs typeface="Courier New" panose="02070309020205020404" pitchFamily="49" charset="0"/>
              </a:rPr>
              <a:t>Consider a larger </a:t>
            </a:r>
            <a:r>
              <a:rPr lang="en-US" b="1" dirty="0" smtClean="0">
                <a:latin typeface="Courier New" panose="02070309020205020404" pitchFamily="49" charset="0"/>
                <a:cs typeface="Courier New" panose="02070309020205020404" pitchFamily="49" charset="0"/>
              </a:rPr>
              <a:t>connection-timeout</a:t>
            </a:r>
            <a:r>
              <a:rPr lang="en-US" dirty="0" smtClean="0">
                <a:latin typeface="+mn-lt"/>
                <a:cs typeface="Courier New" panose="02070309020205020404" pitchFamily="49" charset="0"/>
              </a:rPr>
              <a:t> </a:t>
            </a:r>
            <a:r>
              <a:rPr lang="en-US" dirty="0">
                <a:latin typeface="+mn-lt"/>
                <a:cs typeface="Courier New" panose="02070309020205020404" pitchFamily="49" charset="0"/>
              </a:rPr>
              <a:t>value for the </a:t>
            </a:r>
            <a:r>
              <a:rPr lang="en-US" dirty="0" smtClean="0">
                <a:latin typeface="+mn-lt"/>
                <a:cs typeface="Courier New" panose="02070309020205020404" pitchFamily="49" charset="0"/>
              </a:rPr>
              <a:t>targets</a:t>
            </a:r>
            <a:endParaRPr lang="en-US" dirty="0">
              <a:latin typeface="+mn-lt"/>
              <a:cs typeface="Courier New" panose="02070309020205020404" pitchFamily="49" charset="0"/>
            </a:endParaRPr>
          </a:p>
          <a:p>
            <a:pPr lvl="1">
              <a:buFont typeface="Wingdings" panose="05000000000000000000" pitchFamily="2" charset="2"/>
              <a:buChar char="§"/>
            </a:pPr>
            <a:r>
              <a:rPr lang="en-US" dirty="0">
                <a:latin typeface="+mn-lt"/>
                <a:cs typeface="Courier New" panose="02070309020205020404" pitchFamily="49" charset="0"/>
              </a:rPr>
              <a:t>Allow for time to apply AI extents to the priority target, if desired</a:t>
            </a:r>
          </a:p>
          <a:p>
            <a:pPr>
              <a:lnSpc>
                <a:spcPct val="150000"/>
              </a:lnSpc>
            </a:pPr>
            <a:r>
              <a:rPr lang="en-US" dirty="0">
                <a:latin typeface="+mn-lt"/>
                <a:cs typeface="Courier New" panose="02070309020205020404" pitchFamily="49" charset="0"/>
              </a:rPr>
              <a:t>Consider the time required to reseed a new target when:</a:t>
            </a:r>
          </a:p>
          <a:p>
            <a:pPr lvl="1">
              <a:buFont typeface="Wingdings" panose="05000000000000000000" pitchFamily="2" charset="2"/>
              <a:buChar char="§"/>
            </a:pPr>
            <a:r>
              <a:rPr lang="en-US" dirty="0">
                <a:latin typeface="+mn-lt"/>
                <a:cs typeface="Courier New" panose="02070309020205020404" pitchFamily="49" charset="0"/>
              </a:rPr>
              <a:t>Setting the </a:t>
            </a:r>
            <a:r>
              <a:rPr lang="en-US" b="1" dirty="0">
                <a:latin typeface="Courier New" panose="02070309020205020404" pitchFamily="49" charset="0"/>
                <a:cs typeface="Courier New" panose="02070309020205020404" pitchFamily="49" charset="0"/>
              </a:rPr>
              <a:t>control-agents</a:t>
            </a:r>
            <a:r>
              <a:rPr lang="en-US" dirty="0">
                <a:latin typeface="+mn-lt"/>
                <a:cs typeface="Courier New" panose="02070309020205020404" pitchFamily="49" charset="0"/>
              </a:rPr>
              <a:t> properties</a:t>
            </a:r>
          </a:p>
          <a:p>
            <a:pPr lvl="2">
              <a:buFont typeface="Wingdings" panose="05000000000000000000" pitchFamily="2" charset="2"/>
              <a:buChar char="§"/>
            </a:pPr>
            <a:r>
              <a:rPr lang="en-US" b="1" i="1" dirty="0">
                <a:latin typeface="Courier New" pitchFamily="49" charset="0"/>
                <a:cs typeface="Courier New" pitchFamily="49" charset="0"/>
              </a:rPr>
              <a:t>control-agents=agent2</a:t>
            </a:r>
            <a:r>
              <a:rPr lang="en-US" dirty="0">
                <a:latin typeface="Courier New" pitchFamily="49" charset="0"/>
                <a:cs typeface="Courier New" pitchFamily="49" charset="0"/>
              </a:rPr>
              <a:t> </a:t>
            </a:r>
            <a:r>
              <a:rPr lang="en-US" dirty="0"/>
              <a:t>for priority target (agent1)</a:t>
            </a:r>
            <a:endParaRPr lang="en-US" dirty="0">
              <a:latin typeface="+mn-lt"/>
              <a:cs typeface="Courier New" panose="02070309020205020404" pitchFamily="49" charset="0"/>
            </a:endParaRPr>
          </a:p>
          <a:p>
            <a:pPr lvl="1">
              <a:buFont typeface="Wingdings" panose="05000000000000000000" pitchFamily="2" charset="2"/>
              <a:buChar char="§"/>
            </a:pPr>
            <a:r>
              <a:rPr lang="en-US" dirty="0" smtClean="0">
                <a:cs typeface="Courier New" panose="02070309020205020404" pitchFamily="49" charset="0"/>
              </a:rPr>
              <a:t>Setting the </a:t>
            </a:r>
            <a:r>
              <a:rPr lang="en-US" b="1" dirty="0" smtClean="0">
                <a:latin typeface="Courier New" panose="02070309020205020404" pitchFamily="49" charset="0"/>
                <a:cs typeface="Courier New" panose="02070309020205020404" pitchFamily="49" charset="0"/>
              </a:rPr>
              <a:t>connection-timeout</a:t>
            </a:r>
            <a:r>
              <a:rPr lang="en-US" dirty="0" smtClean="0">
                <a:cs typeface="Courier New" panose="02070309020205020404" pitchFamily="49" charset="0"/>
              </a:rPr>
              <a:t> properties</a:t>
            </a:r>
            <a:endParaRPr lang="en-US" dirty="0" smtClean="0"/>
          </a:p>
          <a:p>
            <a:pPr>
              <a:lnSpc>
                <a:spcPct val="150000"/>
              </a:lnSpc>
            </a:pPr>
            <a:r>
              <a:rPr lang="en-US" dirty="0" smtClean="0"/>
              <a:t>Manage </a:t>
            </a:r>
            <a:r>
              <a:rPr lang="en-US" dirty="0"/>
              <a:t>AI with AI </a:t>
            </a:r>
            <a:r>
              <a:rPr lang="en-US" dirty="0" err="1"/>
              <a:t>Archiver</a:t>
            </a:r>
            <a:r>
              <a:rPr lang="en-US" dirty="0"/>
              <a:t> on Source and Targets</a:t>
            </a:r>
          </a:p>
          <a:p>
            <a:pPr>
              <a:lnSpc>
                <a:spcPct val="150000"/>
              </a:lnSpc>
            </a:pPr>
            <a:r>
              <a:rPr lang="en-US" dirty="0"/>
              <a:t>Recovery Backup</a:t>
            </a:r>
          </a:p>
          <a:p>
            <a:endParaRPr lang="en-US" dirty="0"/>
          </a:p>
        </p:txBody>
      </p:sp>
    </p:spTree>
    <p:extLst>
      <p:ext uri="{BB962C8B-B14F-4D97-AF65-F5344CB8AC3E}">
        <p14:creationId xmlns="" xmlns:p14="http://schemas.microsoft.com/office/powerpoint/2010/main" val="2084622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7639" y="1661255"/>
            <a:ext cx="10974761" cy="1421928"/>
          </a:xfrm>
        </p:spPr>
        <p:txBody>
          <a:bodyPr/>
          <a:lstStyle/>
          <a:p>
            <a:r>
              <a:rPr lang="en-US" dirty="0"/>
              <a:t/>
            </a:r>
            <a:br>
              <a:rPr lang="en-US" dirty="0"/>
            </a:br>
            <a:r>
              <a:rPr lang="en-US" dirty="0"/>
              <a:t>11.6.0: Replication Virtual System Tables: Enhancements</a:t>
            </a:r>
            <a:br>
              <a:rPr lang="en-US" dirty="0"/>
            </a:br>
            <a:endParaRPr lang="en-US" dirty="0"/>
          </a:p>
        </p:txBody>
      </p:sp>
    </p:spTree>
    <p:extLst>
      <p:ext uri="{BB962C8B-B14F-4D97-AF65-F5344CB8AC3E}">
        <p14:creationId xmlns="" xmlns:p14="http://schemas.microsoft.com/office/powerpoint/2010/main" val="46269869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dirty="0">
                <a:solidFill>
                  <a:schemeClr val="tx1"/>
                </a:solidFill>
              </a:rPr>
              <a:t>What’s New With VSTs</a:t>
            </a:r>
            <a:endParaRPr lang="en-US" dirty="0"/>
          </a:p>
        </p:txBody>
      </p:sp>
      <p:grpSp>
        <p:nvGrpSpPr>
          <p:cNvPr id="2" name="Group 1"/>
          <p:cNvGrpSpPr/>
          <p:nvPr/>
        </p:nvGrpSpPr>
        <p:grpSpPr>
          <a:xfrm>
            <a:off x="1576352" y="1863187"/>
            <a:ext cx="8274011" cy="914400"/>
            <a:chOff x="1576352" y="1863187"/>
            <a:chExt cx="8274011" cy="914400"/>
          </a:xfrm>
        </p:grpSpPr>
        <p:sp>
          <p:nvSpPr>
            <p:cNvPr id="11" name="Rectangle 10"/>
            <p:cNvSpPr/>
            <p:nvPr/>
          </p:nvSpPr>
          <p:spPr>
            <a:xfrm>
              <a:off x="1576352" y="1863187"/>
              <a:ext cx="975529"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pPr defTabSz="457200">
                <a:defRPr/>
              </a:pPr>
              <a:r>
                <a:rPr lang="en-US" i="0" dirty="0">
                  <a:solidFill>
                    <a:srgbClr val="FFFFFF"/>
                  </a:solidFill>
                  <a:ea typeface="ＭＳ Ｐゴシック" charset="-128"/>
                </a:rPr>
                <a:t>1</a:t>
              </a:r>
            </a:p>
          </p:txBody>
        </p:sp>
        <p:sp>
          <p:nvSpPr>
            <p:cNvPr id="13" name="Rectangle 12"/>
            <p:cNvSpPr/>
            <p:nvPr/>
          </p:nvSpPr>
          <p:spPr>
            <a:xfrm>
              <a:off x="2604784" y="1863187"/>
              <a:ext cx="7245579" cy="914400"/>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r>
                <a:rPr lang="en-US" sz="2000" dirty="0">
                  <a:solidFill>
                    <a:schemeClr val="tx1"/>
                  </a:solidFill>
                </a:rPr>
                <a:t>Three VST tables expanded</a:t>
              </a:r>
            </a:p>
          </p:txBody>
        </p:sp>
      </p:grpSp>
      <p:grpSp>
        <p:nvGrpSpPr>
          <p:cNvPr id="3" name="Group 2"/>
          <p:cNvGrpSpPr/>
          <p:nvPr/>
        </p:nvGrpSpPr>
        <p:grpSpPr>
          <a:xfrm>
            <a:off x="1576352" y="2818186"/>
            <a:ext cx="8274010" cy="922572"/>
            <a:chOff x="1576352" y="2818186"/>
            <a:chExt cx="8274010" cy="922572"/>
          </a:xfrm>
        </p:grpSpPr>
        <p:sp>
          <p:nvSpPr>
            <p:cNvPr id="14" name="Rectangle 13"/>
            <p:cNvSpPr/>
            <p:nvPr/>
          </p:nvSpPr>
          <p:spPr>
            <a:xfrm>
              <a:off x="2604783" y="2826358"/>
              <a:ext cx="7245579" cy="914400"/>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pPr marL="90488" defTabSz="457200">
                <a:defRPr/>
              </a:pPr>
              <a:r>
                <a:rPr lang="en-US" sz="2000" dirty="0">
                  <a:solidFill>
                    <a:schemeClr val="tx1"/>
                  </a:solidFill>
                </a:rPr>
                <a:t>Four new VST tables</a:t>
              </a:r>
              <a:endParaRPr lang="en-US" sz="2000" i="0" dirty="0">
                <a:solidFill>
                  <a:schemeClr val="tx1"/>
                </a:solidFill>
                <a:ea typeface="ＭＳ Ｐゴシック" charset="-128"/>
              </a:endParaRPr>
            </a:p>
          </p:txBody>
        </p:sp>
        <p:sp>
          <p:nvSpPr>
            <p:cNvPr id="18" name="Rounded Rectangle 7"/>
            <p:cNvSpPr/>
            <p:nvPr/>
          </p:nvSpPr>
          <p:spPr>
            <a:xfrm>
              <a:off x="1576352" y="2818186"/>
              <a:ext cx="975529"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pPr defTabSz="457200">
                <a:defRPr/>
              </a:pPr>
              <a:r>
                <a:rPr lang="en-US" i="0" dirty="0">
                  <a:solidFill>
                    <a:srgbClr val="FFFFFF"/>
                  </a:solidFill>
                  <a:ea typeface="ＭＳ Ｐゴシック" charset="-128"/>
                </a:rPr>
                <a:t>2</a:t>
              </a:r>
            </a:p>
          </p:txBody>
        </p:sp>
      </p:grpSp>
      <p:grpSp>
        <p:nvGrpSpPr>
          <p:cNvPr id="4" name="Group 3"/>
          <p:cNvGrpSpPr/>
          <p:nvPr/>
        </p:nvGrpSpPr>
        <p:grpSpPr>
          <a:xfrm>
            <a:off x="1576352" y="3773185"/>
            <a:ext cx="8274011" cy="918486"/>
            <a:chOff x="1576352" y="3773185"/>
            <a:chExt cx="8274011" cy="918486"/>
          </a:xfrm>
        </p:grpSpPr>
        <p:sp>
          <p:nvSpPr>
            <p:cNvPr id="15" name="Rectangle 14"/>
            <p:cNvSpPr/>
            <p:nvPr/>
          </p:nvSpPr>
          <p:spPr>
            <a:xfrm>
              <a:off x="2604784" y="3777271"/>
              <a:ext cx="7245579" cy="914400"/>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pPr marL="90488" defTabSz="457200">
                <a:defRPr/>
              </a:pPr>
              <a:r>
                <a:rPr lang="en-US" sz="2000" dirty="0">
                  <a:solidFill>
                    <a:schemeClr val="tx1"/>
                  </a:solidFill>
                </a:rPr>
                <a:t>Static vs. Dynamic distinction in tables</a:t>
              </a:r>
            </a:p>
          </p:txBody>
        </p:sp>
        <p:sp>
          <p:nvSpPr>
            <p:cNvPr id="19" name="Rounded Rectangle 7"/>
            <p:cNvSpPr/>
            <p:nvPr/>
          </p:nvSpPr>
          <p:spPr>
            <a:xfrm>
              <a:off x="1576352" y="3773185"/>
              <a:ext cx="975529"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pPr defTabSz="457200">
                <a:defRPr/>
              </a:pPr>
              <a:r>
                <a:rPr lang="en-US" i="0" dirty="0">
                  <a:solidFill>
                    <a:srgbClr val="FFFFFF"/>
                  </a:solidFill>
                  <a:ea typeface="ＭＳ Ｐゴシック" charset="-128"/>
                </a:rPr>
                <a:t>3</a:t>
              </a:r>
            </a:p>
          </p:txBody>
        </p:sp>
      </p:grpSp>
    </p:spTree>
    <p:extLst>
      <p:ext uri="{BB962C8B-B14F-4D97-AF65-F5344CB8AC3E}">
        <p14:creationId xmlns="" xmlns:p14="http://schemas.microsoft.com/office/powerpoint/2010/main" val="546251354"/>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dirty="0">
                <a:solidFill>
                  <a:schemeClr val="tx1"/>
                </a:solidFill>
              </a:rPr>
              <a:t>Expanded VSTs</a:t>
            </a:r>
            <a:endParaRPr lang="en-US" dirty="0"/>
          </a:p>
        </p:txBody>
      </p:sp>
      <p:grpSp>
        <p:nvGrpSpPr>
          <p:cNvPr id="2" name="Group 1"/>
          <p:cNvGrpSpPr/>
          <p:nvPr/>
        </p:nvGrpSpPr>
        <p:grpSpPr>
          <a:xfrm>
            <a:off x="1576352" y="1863187"/>
            <a:ext cx="8274011" cy="914400"/>
            <a:chOff x="1576352" y="1863187"/>
            <a:chExt cx="8274011" cy="914400"/>
          </a:xfrm>
        </p:grpSpPr>
        <p:sp>
          <p:nvSpPr>
            <p:cNvPr id="11" name="Rectangle 10"/>
            <p:cNvSpPr/>
            <p:nvPr/>
          </p:nvSpPr>
          <p:spPr>
            <a:xfrm>
              <a:off x="1576352" y="1863187"/>
              <a:ext cx="975529"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pPr defTabSz="457200">
                <a:defRPr/>
              </a:pPr>
              <a:r>
                <a:rPr lang="en-US" i="0" dirty="0">
                  <a:solidFill>
                    <a:srgbClr val="FFFFFF"/>
                  </a:solidFill>
                  <a:ea typeface="ＭＳ Ｐゴシック" charset="-128"/>
                </a:rPr>
                <a:t>1</a:t>
              </a:r>
            </a:p>
          </p:txBody>
        </p:sp>
        <p:sp>
          <p:nvSpPr>
            <p:cNvPr id="13" name="Rectangle 12"/>
            <p:cNvSpPr/>
            <p:nvPr/>
          </p:nvSpPr>
          <p:spPr>
            <a:xfrm>
              <a:off x="2604784" y="1863187"/>
              <a:ext cx="7245579" cy="914400"/>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r>
                <a:rPr lang="en-US" sz="2000" b="1" dirty="0">
                  <a:solidFill>
                    <a:schemeClr val="tx1"/>
                  </a:solidFill>
                </a:rPr>
                <a:t>_</a:t>
              </a:r>
              <a:r>
                <a:rPr lang="en-US" sz="2000" b="1" dirty="0" err="1">
                  <a:solidFill>
                    <a:schemeClr val="tx1"/>
                  </a:solidFill>
                </a:rPr>
                <a:t>Repl</a:t>
              </a:r>
              <a:r>
                <a:rPr lang="en-US" sz="2000" b="1" dirty="0">
                  <a:solidFill>
                    <a:schemeClr val="tx1"/>
                  </a:solidFill>
                </a:rPr>
                <a:t>-Server </a:t>
              </a:r>
            </a:p>
          </p:txBody>
        </p:sp>
      </p:grpSp>
      <p:grpSp>
        <p:nvGrpSpPr>
          <p:cNvPr id="3" name="Group 2"/>
          <p:cNvGrpSpPr/>
          <p:nvPr/>
        </p:nvGrpSpPr>
        <p:grpSpPr>
          <a:xfrm>
            <a:off x="1576352" y="2818186"/>
            <a:ext cx="8274010" cy="922572"/>
            <a:chOff x="1576352" y="2818186"/>
            <a:chExt cx="8274010" cy="922572"/>
          </a:xfrm>
        </p:grpSpPr>
        <p:sp>
          <p:nvSpPr>
            <p:cNvPr id="14" name="Rectangle 13"/>
            <p:cNvSpPr/>
            <p:nvPr/>
          </p:nvSpPr>
          <p:spPr>
            <a:xfrm>
              <a:off x="2604783" y="2826358"/>
              <a:ext cx="7245579" cy="914400"/>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r>
                <a:rPr lang="en-US" sz="2000" b="1" dirty="0">
                  <a:solidFill>
                    <a:schemeClr val="tx1"/>
                  </a:solidFill>
                </a:rPr>
                <a:t>_</a:t>
              </a:r>
              <a:r>
                <a:rPr lang="en-US" sz="2000" b="1" dirty="0" err="1">
                  <a:solidFill>
                    <a:schemeClr val="tx1"/>
                  </a:solidFill>
                </a:rPr>
                <a:t>Repl</a:t>
              </a:r>
              <a:r>
                <a:rPr lang="en-US" sz="2000" b="1" dirty="0">
                  <a:solidFill>
                    <a:schemeClr val="tx1"/>
                  </a:solidFill>
                </a:rPr>
                <a:t>-Agent</a:t>
              </a:r>
            </a:p>
          </p:txBody>
        </p:sp>
        <p:sp>
          <p:nvSpPr>
            <p:cNvPr id="18" name="Rounded Rectangle 7"/>
            <p:cNvSpPr/>
            <p:nvPr/>
          </p:nvSpPr>
          <p:spPr>
            <a:xfrm>
              <a:off x="1576352" y="2818186"/>
              <a:ext cx="975529"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pPr defTabSz="457200">
                <a:defRPr/>
              </a:pPr>
              <a:r>
                <a:rPr lang="en-US" i="0" dirty="0">
                  <a:solidFill>
                    <a:srgbClr val="FFFFFF"/>
                  </a:solidFill>
                  <a:ea typeface="ＭＳ Ｐゴシック" charset="-128"/>
                </a:rPr>
                <a:t>2</a:t>
              </a:r>
            </a:p>
          </p:txBody>
        </p:sp>
      </p:grpSp>
      <p:grpSp>
        <p:nvGrpSpPr>
          <p:cNvPr id="4" name="Group 3"/>
          <p:cNvGrpSpPr/>
          <p:nvPr/>
        </p:nvGrpSpPr>
        <p:grpSpPr>
          <a:xfrm>
            <a:off x="1576352" y="3773185"/>
            <a:ext cx="8274011" cy="918486"/>
            <a:chOff x="1576352" y="3773185"/>
            <a:chExt cx="8274011" cy="918486"/>
          </a:xfrm>
        </p:grpSpPr>
        <p:sp>
          <p:nvSpPr>
            <p:cNvPr id="15" name="Rectangle 14"/>
            <p:cNvSpPr/>
            <p:nvPr/>
          </p:nvSpPr>
          <p:spPr>
            <a:xfrm>
              <a:off x="2604784" y="3777271"/>
              <a:ext cx="7245579" cy="914400"/>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r>
                <a:rPr lang="en-US" sz="2000" b="1" dirty="0">
                  <a:solidFill>
                    <a:schemeClr val="tx1"/>
                  </a:solidFill>
                </a:rPr>
                <a:t>_</a:t>
              </a:r>
              <a:r>
                <a:rPr lang="en-US" sz="2000" b="1" dirty="0" err="1">
                  <a:solidFill>
                    <a:schemeClr val="tx1"/>
                  </a:solidFill>
                </a:rPr>
                <a:t>Repl-AgentControl</a:t>
              </a:r>
              <a:endParaRPr lang="en-US" sz="2000" b="1" dirty="0">
                <a:solidFill>
                  <a:schemeClr val="tx1"/>
                </a:solidFill>
              </a:endParaRPr>
            </a:p>
          </p:txBody>
        </p:sp>
        <p:sp>
          <p:nvSpPr>
            <p:cNvPr id="19" name="Rounded Rectangle 7"/>
            <p:cNvSpPr/>
            <p:nvPr/>
          </p:nvSpPr>
          <p:spPr>
            <a:xfrm>
              <a:off x="1576352" y="3773185"/>
              <a:ext cx="975529"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pPr defTabSz="457200">
                <a:defRPr/>
              </a:pPr>
              <a:r>
                <a:rPr lang="en-US" i="0" dirty="0">
                  <a:solidFill>
                    <a:srgbClr val="FFFFFF"/>
                  </a:solidFill>
                  <a:ea typeface="ＭＳ Ｐゴシック" charset="-128"/>
                </a:rPr>
                <a:t>3</a:t>
              </a:r>
            </a:p>
          </p:txBody>
        </p:sp>
      </p:grpSp>
    </p:spTree>
    <p:extLst>
      <p:ext uri="{BB962C8B-B14F-4D97-AF65-F5344CB8AC3E}">
        <p14:creationId xmlns="" xmlns:p14="http://schemas.microsoft.com/office/powerpoint/2010/main" val="3162607411"/>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a:solidFill>
                  <a:schemeClr val="tx1"/>
                </a:solidFill>
              </a:rPr>
              <a:t>New VSTs</a:t>
            </a:r>
            <a:endParaRPr lang="en-US" dirty="0"/>
          </a:p>
        </p:txBody>
      </p:sp>
      <p:grpSp>
        <p:nvGrpSpPr>
          <p:cNvPr id="2" name="Group 1"/>
          <p:cNvGrpSpPr/>
          <p:nvPr/>
        </p:nvGrpSpPr>
        <p:grpSpPr>
          <a:xfrm>
            <a:off x="1576352" y="1863187"/>
            <a:ext cx="8274011" cy="914400"/>
            <a:chOff x="1576352" y="1863187"/>
            <a:chExt cx="8274011" cy="914400"/>
          </a:xfrm>
        </p:grpSpPr>
        <p:sp>
          <p:nvSpPr>
            <p:cNvPr id="11" name="Rectangle 10"/>
            <p:cNvSpPr/>
            <p:nvPr/>
          </p:nvSpPr>
          <p:spPr>
            <a:xfrm>
              <a:off x="1576352" y="1863187"/>
              <a:ext cx="975529"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pPr defTabSz="457200">
                <a:defRPr/>
              </a:pPr>
              <a:r>
                <a:rPr lang="en-US" i="0" dirty="0">
                  <a:solidFill>
                    <a:srgbClr val="FFFFFF"/>
                  </a:solidFill>
                  <a:ea typeface="ＭＳ Ｐゴシック" charset="-128"/>
                </a:rPr>
                <a:t>1</a:t>
              </a:r>
            </a:p>
          </p:txBody>
        </p:sp>
        <p:sp>
          <p:nvSpPr>
            <p:cNvPr id="13" name="Rectangle 12"/>
            <p:cNvSpPr/>
            <p:nvPr/>
          </p:nvSpPr>
          <p:spPr>
            <a:xfrm>
              <a:off x="2604784" y="1863187"/>
              <a:ext cx="7245579" cy="914400"/>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r>
                <a:rPr lang="en-US" sz="2000" b="1" dirty="0">
                  <a:solidFill>
                    <a:schemeClr val="tx1"/>
                  </a:solidFill>
                </a:rPr>
                <a:t>_</a:t>
              </a:r>
              <a:r>
                <a:rPr lang="en-US" sz="2000" b="1" dirty="0" err="1">
                  <a:solidFill>
                    <a:schemeClr val="tx1"/>
                  </a:solidFill>
                </a:rPr>
                <a:t>DbServiceManager</a:t>
              </a:r>
              <a:r>
                <a:rPr lang="en-US" sz="2000" b="1" dirty="0">
                  <a:solidFill>
                    <a:schemeClr val="tx1"/>
                  </a:solidFill>
                </a:rPr>
                <a:t> </a:t>
              </a:r>
            </a:p>
          </p:txBody>
        </p:sp>
      </p:grpSp>
      <p:grpSp>
        <p:nvGrpSpPr>
          <p:cNvPr id="3" name="Group 2"/>
          <p:cNvGrpSpPr/>
          <p:nvPr/>
        </p:nvGrpSpPr>
        <p:grpSpPr>
          <a:xfrm>
            <a:off x="1576352" y="2818186"/>
            <a:ext cx="8274010" cy="922572"/>
            <a:chOff x="1576352" y="2818186"/>
            <a:chExt cx="8274010" cy="922572"/>
          </a:xfrm>
        </p:grpSpPr>
        <p:sp>
          <p:nvSpPr>
            <p:cNvPr id="14" name="Rectangle 13"/>
            <p:cNvSpPr/>
            <p:nvPr/>
          </p:nvSpPr>
          <p:spPr>
            <a:xfrm>
              <a:off x="2604783" y="2826358"/>
              <a:ext cx="7245579" cy="914400"/>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r>
                <a:rPr lang="en-US" sz="2000" b="1" dirty="0">
                  <a:solidFill>
                    <a:schemeClr val="tx1"/>
                  </a:solidFill>
                </a:rPr>
                <a:t>_</a:t>
              </a:r>
              <a:r>
                <a:rPr lang="en-US" sz="2000" b="1" dirty="0" err="1">
                  <a:solidFill>
                    <a:schemeClr val="tx1"/>
                  </a:solidFill>
                </a:rPr>
                <a:t>DbServiceManagerObjects</a:t>
              </a:r>
              <a:endParaRPr lang="en-US" sz="2000" b="1" dirty="0">
                <a:solidFill>
                  <a:schemeClr val="tx1"/>
                </a:solidFill>
              </a:endParaRPr>
            </a:p>
          </p:txBody>
        </p:sp>
        <p:sp>
          <p:nvSpPr>
            <p:cNvPr id="18" name="Rounded Rectangle 7"/>
            <p:cNvSpPr/>
            <p:nvPr/>
          </p:nvSpPr>
          <p:spPr>
            <a:xfrm>
              <a:off x="1576352" y="2818186"/>
              <a:ext cx="975529"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pPr defTabSz="457200">
                <a:defRPr/>
              </a:pPr>
              <a:r>
                <a:rPr lang="en-US" i="0" dirty="0">
                  <a:solidFill>
                    <a:srgbClr val="FFFFFF"/>
                  </a:solidFill>
                  <a:ea typeface="ＭＳ Ｐゴシック" charset="-128"/>
                </a:rPr>
                <a:t>2</a:t>
              </a:r>
            </a:p>
          </p:txBody>
        </p:sp>
      </p:grpSp>
      <p:grpSp>
        <p:nvGrpSpPr>
          <p:cNvPr id="4" name="Group 3"/>
          <p:cNvGrpSpPr/>
          <p:nvPr/>
        </p:nvGrpSpPr>
        <p:grpSpPr>
          <a:xfrm>
            <a:off x="1576352" y="3773185"/>
            <a:ext cx="8274011" cy="918486"/>
            <a:chOff x="1576352" y="3773185"/>
            <a:chExt cx="8274011" cy="918486"/>
          </a:xfrm>
        </p:grpSpPr>
        <p:sp>
          <p:nvSpPr>
            <p:cNvPr id="15" name="Rectangle 14"/>
            <p:cNvSpPr/>
            <p:nvPr/>
          </p:nvSpPr>
          <p:spPr>
            <a:xfrm>
              <a:off x="2604784" y="3777271"/>
              <a:ext cx="7245579" cy="914400"/>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r>
                <a:rPr lang="en-US" sz="2000" b="1" dirty="0">
                  <a:solidFill>
                    <a:schemeClr val="tx1"/>
                  </a:solidFill>
                </a:rPr>
                <a:t>_</a:t>
              </a:r>
              <a:r>
                <a:rPr lang="en-US" sz="2000" b="1" dirty="0" err="1">
                  <a:solidFill>
                    <a:schemeClr val="tx1"/>
                  </a:solidFill>
                </a:rPr>
                <a:t>Repl-AgentActivity</a:t>
              </a:r>
              <a:endParaRPr lang="en-US" sz="2000" b="1" dirty="0">
                <a:solidFill>
                  <a:schemeClr val="tx1"/>
                </a:solidFill>
              </a:endParaRPr>
            </a:p>
          </p:txBody>
        </p:sp>
        <p:sp>
          <p:nvSpPr>
            <p:cNvPr id="19" name="Rounded Rectangle 7"/>
            <p:cNvSpPr/>
            <p:nvPr/>
          </p:nvSpPr>
          <p:spPr>
            <a:xfrm>
              <a:off x="1576352" y="3773185"/>
              <a:ext cx="975529"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pPr defTabSz="457200">
                <a:defRPr/>
              </a:pPr>
              <a:r>
                <a:rPr lang="en-US" i="0" dirty="0">
                  <a:solidFill>
                    <a:srgbClr val="FFFFFF"/>
                  </a:solidFill>
                  <a:ea typeface="ＭＳ Ｐゴシック" charset="-128"/>
                </a:rPr>
                <a:t>3</a:t>
              </a:r>
            </a:p>
          </p:txBody>
        </p:sp>
      </p:grpSp>
      <p:grpSp>
        <p:nvGrpSpPr>
          <p:cNvPr id="5" name="Group 4"/>
          <p:cNvGrpSpPr/>
          <p:nvPr/>
        </p:nvGrpSpPr>
        <p:grpSpPr>
          <a:xfrm>
            <a:off x="1576352" y="4728184"/>
            <a:ext cx="8274009" cy="926658"/>
            <a:chOff x="1576352" y="4728184"/>
            <a:chExt cx="8274009" cy="926658"/>
          </a:xfrm>
        </p:grpSpPr>
        <p:sp>
          <p:nvSpPr>
            <p:cNvPr id="12" name="Rectangle 11"/>
            <p:cNvSpPr/>
            <p:nvPr/>
          </p:nvSpPr>
          <p:spPr>
            <a:xfrm>
              <a:off x="2604782" y="4740442"/>
              <a:ext cx="7245579" cy="914400"/>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r>
                <a:rPr lang="en-US" sz="2000" b="1" dirty="0">
                  <a:solidFill>
                    <a:schemeClr val="tx1"/>
                  </a:solidFill>
                </a:rPr>
                <a:t>_</a:t>
              </a:r>
              <a:r>
                <a:rPr lang="en-US" sz="2000" b="1" dirty="0" err="1">
                  <a:solidFill>
                    <a:schemeClr val="tx1"/>
                  </a:solidFill>
                </a:rPr>
                <a:t>Repl-AgentControlActivity</a:t>
              </a:r>
              <a:endParaRPr lang="en-US" sz="2000" b="1" dirty="0">
                <a:solidFill>
                  <a:schemeClr val="tx1"/>
                </a:solidFill>
              </a:endParaRPr>
            </a:p>
          </p:txBody>
        </p:sp>
        <p:sp>
          <p:nvSpPr>
            <p:cNvPr id="17" name="Rounded Rectangle 7"/>
            <p:cNvSpPr/>
            <p:nvPr/>
          </p:nvSpPr>
          <p:spPr>
            <a:xfrm>
              <a:off x="1576352" y="4728184"/>
              <a:ext cx="975529"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pPr defTabSz="457200">
                <a:defRPr/>
              </a:pPr>
              <a:r>
                <a:rPr lang="en-US" i="0" dirty="0">
                  <a:solidFill>
                    <a:srgbClr val="FFFFFF"/>
                  </a:solidFill>
                  <a:ea typeface="ＭＳ Ｐゴシック" charset="-128"/>
                </a:rPr>
                <a:t>4</a:t>
              </a:r>
            </a:p>
          </p:txBody>
        </p:sp>
      </p:grpSp>
    </p:spTree>
    <p:extLst>
      <p:ext uri="{BB962C8B-B14F-4D97-AF65-F5344CB8AC3E}">
        <p14:creationId xmlns="" xmlns:p14="http://schemas.microsoft.com/office/powerpoint/2010/main" val="4239779450"/>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7639" y="1661255"/>
            <a:ext cx="10868744" cy="1865126"/>
          </a:xfrm>
        </p:spPr>
        <p:txBody>
          <a:bodyPr/>
          <a:lstStyle/>
          <a:p>
            <a:r>
              <a:rPr lang="en-US" dirty="0"/>
              <a:t/>
            </a:r>
            <a:br>
              <a:rPr lang="en-US" dirty="0"/>
            </a:br>
            <a:r>
              <a:rPr lang="en-US" dirty="0"/>
              <a:t>11.7.0: Replication Virtual System Tables: Enhancements</a:t>
            </a:r>
            <a:br>
              <a:rPr lang="en-US" dirty="0"/>
            </a:br>
            <a:endParaRPr lang="en-US" dirty="0"/>
          </a:p>
        </p:txBody>
      </p:sp>
    </p:spTree>
    <p:extLst>
      <p:ext uri="{BB962C8B-B14F-4D97-AF65-F5344CB8AC3E}">
        <p14:creationId xmlns="" xmlns:p14="http://schemas.microsoft.com/office/powerpoint/2010/main" val="31794161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a:solidFill>
                  <a:schemeClr val="tx1"/>
                </a:solidFill>
              </a:rPr>
              <a:t>What’s </a:t>
            </a:r>
            <a:r>
              <a:rPr lang="en-US" dirty="0">
                <a:solidFill>
                  <a:schemeClr val="tx1"/>
                </a:solidFill>
              </a:rPr>
              <a:t>New With VSTs</a:t>
            </a:r>
            <a:endParaRPr lang="en-US" dirty="0"/>
          </a:p>
        </p:txBody>
      </p:sp>
      <p:grpSp>
        <p:nvGrpSpPr>
          <p:cNvPr id="2" name="Group 1"/>
          <p:cNvGrpSpPr/>
          <p:nvPr/>
        </p:nvGrpSpPr>
        <p:grpSpPr>
          <a:xfrm>
            <a:off x="1576352" y="1863187"/>
            <a:ext cx="8274011" cy="914400"/>
            <a:chOff x="1576352" y="1863187"/>
            <a:chExt cx="8274011" cy="914400"/>
          </a:xfrm>
        </p:grpSpPr>
        <p:sp>
          <p:nvSpPr>
            <p:cNvPr id="11" name="Rectangle 10"/>
            <p:cNvSpPr/>
            <p:nvPr/>
          </p:nvSpPr>
          <p:spPr>
            <a:xfrm>
              <a:off x="1576352" y="1863187"/>
              <a:ext cx="975529"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pPr defTabSz="457200">
                <a:defRPr/>
              </a:pPr>
              <a:r>
                <a:rPr lang="en-US" i="0" dirty="0">
                  <a:solidFill>
                    <a:srgbClr val="FFFFFF"/>
                  </a:solidFill>
                  <a:ea typeface="ＭＳ Ｐゴシック" charset="-128"/>
                </a:rPr>
                <a:t>1</a:t>
              </a:r>
            </a:p>
          </p:txBody>
        </p:sp>
        <p:sp>
          <p:nvSpPr>
            <p:cNvPr id="13" name="Rectangle 12"/>
            <p:cNvSpPr/>
            <p:nvPr/>
          </p:nvSpPr>
          <p:spPr>
            <a:xfrm>
              <a:off x="2604784" y="1863187"/>
              <a:ext cx="7245579" cy="914400"/>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r>
                <a:rPr lang="en-US" sz="2000" dirty="0">
                  <a:solidFill>
                    <a:schemeClr val="tx1"/>
                  </a:solidFill>
                </a:rPr>
                <a:t>Replication Properties</a:t>
              </a:r>
            </a:p>
          </p:txBody>
        </p:sp>
      </p:grpSp>
      <p:grpSp>
        <p:nvGrpSpPr>
          <p:cNvPr id="3" name="Group 2"/>
          <p:cNvGrpSpPr/>
          <p:nvPr/>
        </p:nvGrpSpPr>
        <p:grpSpPr>
          <a:xfrm>
            <a:off x="1576352" y="2818186"/>
            <a:ext cx="8274010" cy="922572"/>
            <a:chOff x="1576352" y="2818186"/>
            <a:chExt cx="8274010" cy="922572"/>
          </a:xfrm>
        </p:grpSpPr>
        <p:sp>
          <p:nvSpPr>
            <p:cNvPr id="14" name="Rectangle 13"/>
            <p:cNvSpPr/>
            <p:nvPr/>
          </p:nvSpPr>
          <p:spPr>
            <a:xfrm>
              <a:off x="2604783" y="2826358"/>
              <a:ext cx="7245579" cy="914400"/>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r>
                <a:rPr lang="en-US" sz="2000" dirty="0">
                  <a:solidFill>
                    <a:schemeClr val="tx1"/>
                  </a:solidFill>
                </a:rPr>
                <a:t>New VST: Inter-agent Communication Data</a:t>
              </a:r>
            </a:p>
          </p:txBody>
        </p:sp>
        <p:sp>
          <p:nvSpPr>
            <p:cNvPr id="18" name="Rounded Rectangle 7"/>
            <p:cNvSpPr/>
            <p:nvPr/>
          </p:nvSpPr>
          <p:spPr>
            <a:xfrm>
              <a:off x="1576352" y="2818186"/>
              <a:ext cx="975529"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pPr defTabSz="457200">
                <a:defRPr/>
              </a:pPr>
              <a:r>
                <a:rPr lang="en-US" i="0" dirty="0">
                  <a:solidFill>
                    <a:srgbClr val="FFFFFF"/>
                  </a:solidFill>
                  <a:ea typeface="ＭＳ Ｐゴシック" charset="-128"/>
                </a:rPr>
                <a:t>2</a:t>
              </a:r>
            </a:p>
          </p:txBody>
        </p:sp>
      </p:grpSp>
    </p:spTree>
    <p:extLst>
      <p:ext uri="{BB962C8B-B14F-4D97-AF65-F5344CB8AC3E}">
        <p14:creationId xmlns="" xmlns:p14="http://schemas.microsoft.com/office/powerpoint/2010/main" val="3127747919"/>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dirty="0">
                <a:solidFill>
                  <a:schemeClr val="tx1"/>
                </a:solidFill>
              </a:rPr>
              <a:t>What’s New With VSTs</a:t>
            </a:r>
            <a:endParaRPr lang="en-US" dirty="0"/>
          </a:p>
        </p:txBody>
      </p:sp>
      <p:grpSp>
        <p:nvGrpSpPr>
          <p:cNvPr id="2" name="Group 1"/>
          <p:cNvGrpSpPr/>
          <p:nvPr/>
        </p:nvGrpSpPr>
        <p:grpSpPr>
          <a:xfrm>
            <a:off x="1576352" y="1863187"/>
            <a:ext cx="8274011" cy="914400"/>
            <a:chOff x="1576352" y="1863187"/>
            <a:chExt cx="8274011" cy="914400"/>
          </a:xfrm>
        </p:grpSpPr>
        <p:sp>
          <p:nvSpPr>
            <p:cNvPr id="11" name="Rectangle 10"/>
            <p:cNvSpPr/>
            <p:nvPr/>
          </p:nvSpPr>
          <p:spPr>
            <a:xfrm>
              <a:off x="1576352" y="1863187"/>
              <a:ext cx="975529"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pPr defTabSz="457200">
                <a:defRPr/>
              </a:pPr>
              <a:r>
                <a:rPr lang="en-US" i="0" dirty="0">
                  <a:solidFill>
                    <a:srgbClr val="FFFFFF"/>
                  </a:solidFill>
                  <a:ea typeface="ＭＳ Ｐゴシック" charset="-128"/>
                </a:rPr>
                <a:t>1</a:t>
              </a:r>
            </a:p>
          </p:txBody>
        </p:sp>
        <p:sp>
          <p:nvSpPr>
            <p:cNvPr id="13" name="Rectangle 12"/>
            <p:cNvSpPr/>
            <p:nvPr/>
          </p:nvSpPr>
          <p:spPr>
            <a:xfrm>
              <a:off x="2604784" y="1863187"/>
              <a:ext cx="7245579" cy="914400"/>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r>
                <a:rPr lang="en-US" sz="2000" dirty="0">
                  <a:solidFill>
                    <a:schemeClr val="tx1"/>
                  </a:solidFill>
                </a:rPr>
                <a:t> _</a:t>
              </a:r>
              <a:r>
                <a:rPr lang="en-US" sz="2000" dirty="0" err="1">
                  <a:solidFill>
                    <a:schemeClr val="tx1"/>
                  </a:solidFill>
                </a:rPr>
                <a:t>Repl</a:t>
              </a:r>
              <a:r>
                <a:rPr lang="en-US" sz="2000" dirty="0">
                  <a:solidFill>
                    <a:schemeClr val="tx1"/>
                  </a:solidFill>
                </a:rPr>
                <a:t>-Server and _</a:t>
              </a:r>
              <a:r>
                <a:rPr lang="en-US" sz="2000" dirty="0" err="1">
                  <a:solidFill>
                    <a:schemeClr val="tx1"/>
                  </a:solidFill>
                </a:rPr>
                <a:t>Repl</a:t>
              </a:r>
              <a:r>
                <a:rPr lang="en-US" sz="2000" dirty="0">
                  <a:solidFill>
                    <a:schemeClr val="tx1"/>
                  </a:solidFill>
                </a:rPr>
                <a:t>-Agent</a:t>
              </a:r>
            </a:p>
          </p:txBody>
        </p:sp>
      </p:grpSp>
      <p:grpSp>
        <p:nvGrpSpPr>
          <p:cNvPr id="3" name="Group 2"/>
          <p:cNvGrpSpPr/>
          <p:nvPr/>
        </p:nvGrpSpPr>
        <p:grpSpPr>
          <a:xfrm>
            <a:off x="1576352" y="2818186"/>
            <a:ext cx="8274010" cy="922572"/>
            <a:chOff x="1576352" y="2818186"/>
            <a:chExt cx="8274010" cy="922572"/>
          </a:xfrm>
        </p:grpSpPr>
        <p:sp>
          <p:nvSpPr>
            <p:cNvPr id="14" name="Rectangle 13"/>
            <p:cNvSpPr/>
            <p:nvPr/>
          </p:nvSpPr>
          <p:spPr>
            <a:xfrm>
              <a:off x="2604783" y="2826358"/>
              <a:ext cx="7245579" cy="914400"/>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r>
                <a:rPr lang="en-US" sz="2000" dirty="0">
                  <a:solidFill>
                    <a:schemeClr val="tx1"/>
                  </a:solidFill>
                </a:rPr>
                <a:t>_</a:t>
              </a:r>
              <a:r>
                <a:rPr lang="en-US" sz="2000" dirty="0" err="1">
                  <a:solidFill>
                    <a:schemeClr val="tx1"/>
                  </a:solidFill>
                </a:rPr>
                <a:t>Repl-InterAgentActivity</a:t>
              </a:r>
              <a:endParaRPr lang="en-US" sz="2000" dirty="0">
                <a:solidFill>
                  <a:schemeClr val="tx1"/>
                </a:solidFill>
              </a:endParaRPr>
            </a:p>
          </p:txBody>
        </p:sp>
        <p:sp>
          <p:nvSpPr>
            <p:cNvPr id="18" name="Rounded Rectangle 7"/>
            <p:cNvSpPr/>
            <p:nvPr/>
          </p:nvSpPr>
          <p:spPr>
            <a:xfrm>
              <a:off x="1576352" y="2818186"/>
              <a:ext cx="975529"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rtl="0" fontAlgn="base">
                <a:spcBef>
                  <a:spcPct val="50000"/>
                </a:spcBef>
                <a:spcAft>
                  <a:spcPct val="0"/>
                </a:spcAft>
                <a:buSzPct val="130000"/>
                <a:defRPr sz="2400" i="1" kern="1200">
                  <a:solidFill>
                    <a:schemeClr val="lt1"/>
                  </a:solidFill>
                  <a:latin typeface="+mn-lt"/>
                  <a:ea typeface="+mn-ea"/>
                  <a:cs typeface="+mn-cs"/>
                </a:defRPr>
              </a:lvl1pPr>
              <a:lvl2pPr marL="457200" algn="ctr" rtl="0" fontAlgn="base">
                <a:spcBef>
                  <a:spcPct val="50000"/>
                </a:spcBef>
                <a:spcAft>
                  <a:spcPct val="0"/>
                </a:spcAft>
                <a:buSzPct val="130000"/>
                <a:defRPr sz="2400" i="1" kern="1200">
                  <a:solidFill>
                    <a:schemeClr val="lt1"/>
                  </a:solidFill>
                  <a:latin typeface="+mn-lt"/>
                  <a:ea typeface="+mn-ea"/>
                  <a:cs typeface="+mn-cs"/>
                </a:defRPr>
              </a:lvl2pPr>
              <a:lvl3pPr marL="914400" algn="ctr" rtl="0" fontAlgn="base">
                <a:spcBef>
                  <a:spcPct val="50000"/>
                </a:spcBef>
                <a:spcAft>
                  <a:spcPct val="0"/>
                </a:spcAft>
                <a:buSzPct val="130000"/>
                <a:defRPr sz="2400" i="1" kern="1200">
                  <a:solidFill>
                    <a:schemeClr val="lt1"/>
                  </a:solidFill>
                  <a:latin typeface="+mn-lt"/>
                  <a:ea typeface="+mn-ea"/>
                  <a:cs typeface="+mn-cs"/>
                </a:defRPr>
              </a:lvl3pPr>
              <a:lvl4pPr marL="1371600" algn="ctr" rtl="0" fontAlgn="base">
                <a:spcBef>
                  <a:spcPct val="50000"/>
                </a:spcBef>
                <a:spcAft>
                  <a:spcPct val="0"/>
                </a:spcAft>
                <a:buSzPct val="130000"/>
                <a:defRPr sz="2400" i="1" kern="1200">
                  <a:solidFill>
                    <a:schemeClr val="lt1"/>
                  </a:solidFill>
                  <a:latin typeface="+mn-lt"/>
                  <a:ea typeface="+mn-ea"/>
                  <a:cs typeface="+mn-cs"/>
                </a:defRPr>
              </a:lvl4pPr>
              <a:lvl5pPr marL="1828800" algn="ctr" rtl="0" fontAlgn="base">
                <a:spcBef>
                  <a:spcPct val="50000"/>
                </a:spcBef>
                <a:spcAft>
                  <a:spcPct val="0"/>
                </a:spcAft>
                <a:buSzPct val="130000"/>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pPr defTabSz="457200">
                <a:defRPr/>
              </a:pPr>
              <a:r>
                <a:rPr lang="en-US" i="0" dirty="0">
                  <a:solidFill>
                    <a:srgbClr val="FFFFFF"/>
                  </a:solidFill>
                  <a:ea typeface="ＭＳ Ｐゴシック" charset="-128"/>
                </a:rPr>
                <a:t>2</a:t>
              </a:r>
            </a:p>
          </p:txBody>
        </p:sp>
      </p:grpSp>
    </p:spTree>
    <p:extLst>
      <p:ext uri="{BB962C8B-B14F-4D97-AF65-F5344CB8AC3E}">
        <p14:creationId xmlns="" xmlns:p14="http://schemas.microsoft.com/office/powerpoint/2010/main" val="1056565788"/>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0061" y="2588181"/>
            <a:ext cx="7858322" cy="978729"/>
          </a:xfrm>
        </p:spPr>
        <p:txBody>
          <a:bodyPr/>
          <a:lstStyle/>
          <a:p>
            <a:r>
              <a:rPr lang="en-US" dirty="0"/>
              <a:t>11.7.0: Replication Monitor Enhancements</a:t>
            </a:r>
          </a:p>
        </p:txBody>
      </p:sp>
    </p:spTree>
    <p:extLst>
      <p:ext uri="{BB962C8B-B14F-4D97-AF65-F5344CB8AC3E}">
        <p14:creationId xmlns="" xmlns:p14="http://schemas.microsoft.com/office/powerpoint/2010/main" val="35957312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tx1"/>
                </a:solidFill>
              </a:rPr>
              <a:t>Replication Monitor Enhancements</a:t>
            </a:r>
          </a:p>
        </p:txBody>
      </p:sp>
      <p:sp>
        <p:nvSpPr>
          <p:cNvPr id="5" name="Content Placeholder 4"/>
          <p:cNvSpPr>
            <a:spLocks noGrp="1"/>
          </p:cNvSpPr>
          <p:nvPr>
            <p:ph idx="4294967295"/>
          </p:nvPr>
        </p:nvSpPr>
        <p:spPr>
          <a:xfrm>
            <a:off x="696188" y="1200150"/>
            <a:ext cx="10952163" cy="5172075"/>
          </a:xfrm>
        </p:spPr>
        <p:txBody>
          <a:bodyPr/>
          <a:lstStyle/>
          <a:p>
            <a:r>
              <a:rPr lang="en-US" dirty="0"/>
              <a:t>Prior to 11.7, the monitor was missing some information found in only the VST.</a:t>
            </a:r>
          </a:p>
          <a:p>
            <a:pPr marL="457200" lvl="1" indent="0">
              <a:buNone/>
            </a:pPr>
            <a:endParaRPr lang="en-US" dirty="0"/>
          </a:p>
          <a:p>
            <a:r>
              <a:rPr lang="en-US" dirty="0"/>
              <a:t>All additions to existing screens are at the bottom.</a:t>
            </a:r>
          </a:p>
          <a:p>
            <a:pPr lvl="1">
              <a:buFont typeface="Wingdings" panose="05000000000000000000" pitchFamily="2" charset="2"/>
              <a:buChar char="§"/>
            </a:pPr>
            <a:r>
              <a:rPr lang="en-US" dirty="0"/>
              <a:t>Should not break your screen scraper</a:t>
            </a:r>
          </a:p>
          <a:p>
            <a:pPr marL="0" indent="0">
              <a:buNone/>
            </a:pPr>
            <a:endParaRPr lang="en-US" dirty="0"/>
          </a:p>
          <a:p>
            <a:r>
              <a:rPr lang="en-US" dirty="0"/>
              <a:t>Notable enhancements include addition of transition properties to the agent and server status screen, as well as other properties.</a:t>
            </a:r>
          </a:p>
          <a:p>
            <a:pPr lvl="1">
              <a:buFont typeface="Wingdings" panose="05000000000000000000" pitchFamily="2" charset="2"/>
              <a:buChar char="§"/>
            </a:pPr>
            <a:r>
              <a:rPr lang="en-US" dirty="0"/>
              <a:t>Allows sanity checks on transition behavior before invoking transition!</a:t>
            </a:r>
          </a:p>
          <a:p>
            <a:pPr lvl="1">
              <a:buFont typeface="Wingdings" panose="05000000000000000000" pitchFamily="2" charset="2"/>
              <a:buChar char="§"/>
            </a:pPr>
            <a:endParaRPr lang="en-US" dirty="0"/>
          </a:p>
          <a:p>
            <a:r>
              <a:rPr lang="en-US" dirty="0"/>
              <a:t>A new Inter-agent status screen on target databases.</a:t>
            </a:r>
          </a:p>
        </p:txBody>
      </p:sp>
    </p:spTree>
    <p:extLst>
      <p:ext uri="{BB962C8B-B14F-4D97-AF65-F5344CB8AC3E}">
        <p14:creationId xmlns="" xmlns:p14="http://schemas.microsoft.com/office/powerpoint/2010/main" val="510858182"/>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7639" y="1661255"/>
            <a:ext cx="9601073" cy="2308324"/>
          </a:xfrm>
        </p:spPr>
        <p:txBody>
          <a:bodyPr/>
          <a:lstStyle/>
          <a:p>
            <a:r>
              <a:rPr lang="en-US" dirty="0"/>
              <a:t>11.7.0 </a:t>
            </a:r>
            <a:r>
              <a:rPr lang="en-US" dirty="0" err="1"/>
              <a:t>builddb</a:t>
            </a:r>
            <a:r>
              <a:rPr lang="en-US" dirty="0"/>
              <a:t> Enhancement</a:t>
            </a:r>
            <a:br>
              <a:rPr lang="en-US" dirty="0"/>
            </a:br>
            <a:r>
              <a:rPr lang="en-US" dirty="0"/>
              <a:t/>
            </a:r>
            <a:br>
              <a:rPr lang="en-US" dirty="0"/>
            </a:br>
            <a:r>
              <a:rPr lang="en-US" dirty="0"/>
              <a:t/>
            </a:r>
            <a:br>
              <a:rPr lang="en-US" dirty="0"/>
            </a:br>
            <a:r>
              <a:rPr lang="en-US" dirty="0"/>
              <a:t/>
            </a:r>
            <a:br>
              <a:rPr lang="en-US" dirty="0"/>
            </a:br>
            <a:endParaRPr lang="en-US" dirty="0"/>
          </a:p>
        </p:txBody>
      </p:sp>
    </p:spTree>
    <p:extLst>
      <p:ext uri="{BB962C8B-B14F-4D97-AF65-F5344CB8AC3E}">
        <p14:creationId xmlns="" xmlns:p14="http://schemas.microsoft.com/office/powerpoint/2010/main" val="36007882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11.7.0: </a:t>
            </a:r>
            <a:r>
              <a:rPr lang="en-US" dirty="0" err="1"/>
              <a:t>Prostruct</a:t>
            </a:r>
            <a:r>
              <a:rPr lang="en-US" dirty="0"/>
              <a:t> </a:t>
            </a:r>
            <a:r>
              <a:rPr lang="en-US" dirty="0" err="1"/>
              <a:t>builddb</a:t>
            </a:r>
            <a:r>
              <a:rPr lang="en-US" dirty="0"/>
              <a:t> support </a:t>
            </a:r>
          </a:p>
        </p:txBody>
      </p:sp>
      <p:sp>
        <p:nvSpPr>
          <p:cNvPr id="3" name="Content Placeholder 2"/>
          <p:cNvSpPr>
            <a:spLocks noGrp="1"/>
          </p:cNvSpPr>
          <p:nvPr>
            <p:ph idx="4294967295"/>
          </p:nvPr>
        </p:nvSpPr>
        <p:spPr>
          <a:xfrm>
            <a:off x="557035" y="1213402"/>
            <a:ext cx="10952163" cy="5172075"/>
          </a:xfrm>
        </p:spPr>
        <p:txBody>
          <a:bodyPr/>
          <a:lstStyle/>
          <a:p>
            <a:r>
              <a:rPr lang="en-US" sz="2200" dirty="0"/>
              <a:t>Re-creates a control area (.db) from the structure description (.</a:t>
            </a:r>
            <a:r>
              <a:rPr lang="en-US" sz="2200" dirty="0" err="1"/>
              <a:t>st</a:t>
            </a:r>
            <a:r>
              <a:rPr lang="en-US" sz="2200" dirty="0"/>
              <a:t>) of an existing database.</a:t>
            </a:r>
          </a:p>
          <a:p>
            <a:pPr>
              <a:buNone/>
            </a:pPr>
            <a:r>
              <a:rPr lang="en-US" sz="2200" dirty="0"/>
              <a:t>	Used to recover when an existing database control area is lost or damaged.</a:t>
            </a:r>
          </a:p>
          <a:p>
            <a:endParaRPr lang="en-US" sz="2200" dirty="0"/>
          </a:p>
          <a:p>
            <a:r>
              <a:rPr lang="en-US" sz="2200" dirty="0"/>
              <a:t>Prior to OpenEdge 11.7, the command will disable replication and cause a rebase.</a:t>
            </a:r>
          </a:p>
          <a:p>
            <a:endParaRPr lang="en-US" sz="2200" dirty="0"/>
          </a:p>
          <a:p>
            <a:r>
              <a:rPr lang="en-US" sz="2200" dirty="0"/>
              <a:t>In OpenEdge 11.7, replication will remain enabled and no rebase is needed.</a:t>
            </a:r>
          </a:p>
          <a:p>
            <a:pPr>
              <a:buNone/>
            </a:pPr>
            <a:endParaRPr lang="en-US" dirty="0"/>
          </a:p>
        </p:txBody>
      </p:sp>
    </p:spTree>
    <p:extLst>
      <p:ext uri="{BB962C8B-B14F-4D97-AF65-F5344CB8AC3E}">
        <p14:creationId xmlns="" xmlns:p14="http://schemas.microsoft.com/office/powerpoint/2010/main" val="3642231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4789" y="2194561"/>
            <a:ext cx="8687994" cy="1487424"/>
          </a:xfrm>
        </p:spPr>
        <p:txBody>
          <a:bodyPr>
            <a:normAutofit/>
          </a:bodyPr>
          <a:lstStyle/>
          <a:p>
            <a:r>
              <a:rPr lang="en-US" sz="4400" dirty="0"/>
              <a:t>11.7.0: DSRUTIL Status Verbose</a:t>
            </a:r>
          </a:p>
        </p:txBody>
      </p:sp>
    </p:spTree>
    <p:extLst>
      <p:ext uri="{BB962C8B-B14F-4D97-AF65-F5344CB8AC3E}">
        <p14:creationId xmlns="" xmlns:p14="http://schemas.microsoft.com/office/powerpoint/2010/main" val="12033657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557959" y="367498"/>
            <a:ext cx="10951239" cy="430887"/>
          </a:xfrm>
        </p:spPr>
        <p:txBody>
          <a:bodyPr/>
          <a:lstStyle/>
          <a:p>
            <a:r>
              <a:rPr lang="en-US" dirty="0" err="1">
                <a:solidFill>
                  <a:schemeClr val="tx1"/>
                </a:solidFill>
              </a:rPr>
              <a:t>dsrutil</a:t>
            </a:r>
            <a:r>
              <a:rPr lang="en-US" dirty="0">
                <a:solidFill>
                  <a:schemeClr val="tx1"/>
                </a:solidFill>
              </a:rPr>
              <a:t> status verbose</a:t>
            </a:r>
          </a:p>
        </p:txBody>
      </p:sp>
      <p:sp>
        <p:nvSpPr>
          <p:cNvPr id="6" name="Rectangle 5"/>
          <p:cNvSpPr/>
          <p:nvPr/>
        </p:nvSpPr>
        <p:spPr>
          <a:xfrm>
            <a:off x="2315722" y="1246629"/>
            <a:ext cx="7245579" cy="914400"/>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p>
            <a:pPr marL="90488" marR="0" lvl="0" indent="0" defTabSz="4572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00000"/>
                </a:solidFill>
                <a:effectLst/>
                <a:uLnTx/>
                <a:uFillTx/>
                <a:ea typeface="ＭＳ Ｐゴシック" charset="-128"/>
              </a:rPr>
              <a:t>Example:</a:t>
            </a:r>
          </a:p>
        </p:txBody>
      </p:sp>
      <p:sp>
        <p:nvSpPr>
          <p:cNvPr id="7" name="Rectangle 6"/>
          <p:cNvSpPr/>
          <p:nvPr/>
        </p:nvSpPr>
        <p:spPr>
          <a:xfrm>
            <a:off x="2315723" y="2609273"/>
            <a:ext cx="7245579" cy="1686246"/>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p>
            <a:r>
              <a:rPr lang="en-US" sz="2000" dirty="0">
                <a:solidFill>
                  <a:schemeClr val="tx1"/>
                </a:solidFill>
              </a:rPr>
              <a:t>Command Line:</a:t>
            </a:r>
          </a:p>
          <a:p>
            <a:r>
              <a:rPr lang="en-US" sz="2000" dirty="0" err="1">
                <a:solidFill>
                  <a:schemeClr val="tx1"/>
                </a:solidFill>
              </a:rPr>
              <a:t>dsrutil</a:t>
            </a:r>
            <a:r>
              <a:rPr lang="en-US" sz="2000" dirty="0">
                <a:solidFill>
                  <a:schemeClr val="tx1"/>
                </a:solidFill>
              </a:rPr>
              <a:t> db1 -C status agent1 -verbose</a:t>
            </a:r>
          </a:p>
          <a:p>
            <a:endParaRPr lang="en-US" sz="2000" dirty="0">
              <a:solidFill>
                <a:schemeClr val="tx1"/>
              </a:solidFill>
            </a:endParaRPr>
          </a:p>
        </p:txBody>
      </p:sp>
      <p:sp>
        <p:nvSpPr>
          <p:cNvPr id="13" name="Rectangle 12"/>
          <p:cNvSpPr/>
          <p:nvPr/>
        </p:nvSpPr>
        <p:spPr>
          <a:xfrm>
            <a:off x="3337169" y="4603262"/>
            <a:ext cx="4947139" cy="1031996"/>
          </a:xfrm>
          <a:prstGeom prst="rect">
            <a:avLst/>
          </a:prstGeom>
          <a:solidFill>
            <a:schemeClr val="tx1">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274320" anchor="ctr"/>
          <a:lstStyle/>
          <a:p>
            <a:endParaRPr lang="en-US" sz="2000" dirty="0">
              <a:solidFill>
                <a:schemeClr val="tx1"/>
              </a:solidFill>
            </a:endParaRPr>
          </a:p>
          <a:p>
            <a:r>
              <a:rPr lang="en-US" sz="2000" dirty="0">
                <a:solidFill>
                  <a:schemeClr val="tx1"/>
                </a:solidFill>
              </a:rPr>
              <a:t>3048: Startup Synchronization</a:t>
            </a:r>
          </a:p>
          <a:p>
            <a:endParaRPr lang="en-US" sz="2000" dirty="0">
              <a:solidFill>
                <a:schemeClr val="tx1"/>
              </a:solidFill>
            </a:endParaRPr>
          </a:p>
        </p:txBody>
      </p:sp>
    </p:spTree>
    <p:extLst>
      <p:ext uri="{BB962C8B-B14F-4D97-AF65-F5344CB8AC3E}">
        <p14:creationId xmlns="" xmlns:p14="http://schemas.microsoft.com/office/powerpoint/2010/main" val="202672242"/>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tx1"/>
                </a:solidFill>
              </a:rPr>
              <a:t>For more information…</a:t>
            </a:r>
          </a:p>
        </p:txBody>
      </p:sp>
      <p:sp>
        <p:nvSpPr>
          <p:cNvPr id="5" name="Content Placeholder 4"/>
          <p:cNvSpPr>
            <a:spLocks noGrp="1"/>
          </p:cNvSpPr>
          <p:nvPr>
            <p:ph idx="4294967295"/>
          </p:nvPr>
        </p:nvSpPr>
        <p:spPr>
          <a:xfrm>
            <a:off x="1020419" y="1160393"/>
            <a:ext cx="9940806" cy="3550503"/>
          </a:xfrm>
        </p:spPr>
        <p:txBody>
          <a:bodyPr/>
          <a:lstStyle/>
          <a:p>
            <a:r>
              <a:rPr lang="en-US" dirty="0"/>
              <a:t>Demonstrations of  the new features will be available at the Reception and Expo</a:t>
            </a:r>
          </a:p>
          <a:p>
            <a:pPr marL="0" indent="0">
              <a:buNone/>
            </a:pPr>
            <a:endParaRPr lang="en-US" dirty="0"/>
          </a:p>
          <a:p>
            <a:r>
              <a:rPr lang="en-US" dirty="0"/>
              <a:t>Other sessions for your consideration:</a:t>
            </a:r>
          </a:p>
          <a:p>
            <a:pPr lvl="1">
              <a:buFont typeface="Wingdings" panose="05000000000000000000" pitchFamily="2" charset="2"/>
              <a:buChar char="§"/>
            </a:pPr>
            <a:r>
              <a:rPr lang="en-US" dirty="0"/>
              <a:t>541: What’s new with the VSTs</a:t>
            </a:r>
          </a:p>
          <a:p>
            <a:pPr lvl="1">
              <a:buFont typeface="Wingdings" panose="05000000000000000000" pitchFamily="2" charset="2"/>
              <a:buChar char="§"/>
            </a:pPr>
            <a:r>
              <a:rPr lang="en-US" dirty="0"/>
              <a:t>419: </a:t>
            </a:r>
            <a:r>
              <a:rPr lang="en-US" dirty="0" err="1"/>
              <a:t>OpenEdge</a:t>
            </a:r>
            <a:r>
              <a:rPr lang="en-US" dirty="0"/>
              <a:t> Roadmap and Vision</a:t>
            </a:r>
          </a:p>
          <a:p>
            <a:pPr lvl="1">
              <a:buFont typeface="Wingdings" panose="05000000000000000000" pitchFamily="2" charset="2"/>
              <a:buChar char="§"/>
            </a:pPr>
            <a:r>
              <a:rPr lang="en-US" dirty="0"/>
              <a:t>437: </a:t>
            </a:r>
            <a:r>
              <a:rPr lang="en-US" dirty="0" err="1"/>
              <a:t>OpenEdge</a:t>
            </a:r>
            <a:r>
              <a:rPr lang="en-US" dirty="0"/>
              <a:t> Deployment Info Exchange</a:t>
            </a:r>
          </a:p>
          <a:p>
            <a:endParaRPr lang="en-US" dirty="0"/>
          </a:p>
        </p:txBody>
      </p:sp>
    </p:spTree>
    <p:extLst>
      <p:ext uri="{BB962C8B-B14F-4D97-AF65-F5344CB8AC3E}">
        <p14:creationId xmlns="" xmlns:p14="http://schemas.microsoft.com/office/powerpoint/2010/main" val="1833561572"/>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We Have Questions for you!</a:t>
            </a:r>
            <a:endParaRPr lang="en-US" dirty="0">
              <a:solidFill>
                <a:schemeClr val="tx1"/>
              </a:solidFill>
            </a:endParaRPr>
          </a:p>
        </p:txBody>
      </p:sp>
      <p:pic>
        <p:nvPicPr>
          <p:cNvPr id="1026" name="Picture 2" descr="Large Question Mark - ClipArt Best"/>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554371" y="1637968"/>
            <a:ext cx="4023222" cy="40195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256118558"/>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Questions for us?</a:t>
            </a:r>
            <a:endParaRPr lang="en-US" dirty="0">
              <a:solidFill>
                <a:schemeClr val="tx1"/>
              </a:solidFill>
            </a:endParaRPr>
          </a:p>
        </p:txBody>
      </p:sp>
      <p:pic>
        <p:nvPicPr>
          <p:cNvPr id="2050" name="Picture 2" descr="55 Free Question Mark Clip Art - Cliparting.com"/>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601940" y="1521002"/>
            <a:ext cx="5071649" cy="410835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042760509"/>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dirty="0"/>
              <a:t>Appendix 1: Replication server state values and their description</a:t>
            </a:r>
          </a:p>
        </p:txBody>
      </p:sp>
      <p:graphicFrame>
        <p:nvGraphicFramePr>
          <p:cNvPr id="13316" name="Group 4"/>
          <p:cNvGraphicFramePr>
            <a:graphicFrameLocks noGrp="1"/>
          </p:cNvGraphicFramePr>
          <p:nvPr>
            <p:extLst/>
          </p:nvPr>
        </p:nvGraphicFramePr>
        <p:xfrm>
          <a:off x="1975104" y="902208"/>
          <a:ext cx="5913119" cy="5110249"/>
        </p:xfrm>
        <a:graphic>
          <a:graphicData uri="http://schemas.openxmlformats.org/drawingml/2006/table">
            <a:tbl>
              <a:tblPr firstRow="1" bandRow="1">
                <a:tableStyleId>{21E4AEA4-8DFA-4A89-87EB-49C32662AFE0}</a:tableStyleId>
              </a:tblPr>
              <a:tblGrid>
                <a:gridCol w="999744">
                  <a:extLst>
                    <a:ext uri="{9D8B030D-6E8A-4147-A177-3AD203B41FA5}">
                      <a16:colId xmlns="" xmlns:a16="http://schemas.microsoft.com/office/drawing/2014/main" val="20000"/>
                    </a:ext>
                  </a:extLst>
                </a:gridCol>
                <a:gridCol w="4913375">
                  <a:extLst>
                    <a:ext uri="{9D8B030D-6E8A-4147-A177-3AD203B41FA5}">
                      <a16:colId xmlns="" xmlns:a16="http://schemas.microsoft.com/office/drawing/2014/main" val="20001"/>
                    </a:ext>
                  </a:extLst>
                </a:gridCol>
              </a:tblGrid>
              <a:tr h="579490">
                <a:tc>
                  <a:txBody>
                    <a:bodyPr/>
                    <a:lstStyle/>
                    <a:p>
                      <a:pPr marL="0" marR="0" lvl="0" indent="0" algn="l" defTabSz="4572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u="none" strike="noStrike" cap="none" normalizeH="0" baseline="0" dirty="0">
                          <a:ln>
                            <a:noFill/>
                          </a:ln>
                          <a:effectLst/>
                        </a:rPr>
                        <a:t>Status </a:t>
                      </a:r>
                      <a:endParaRPr kumimoji="0" lang="en-US" sz="1600" b="0" i="0" u="none" strike="noStrike" cap="none" normalizeH="0" baseline="0" dirty="0">
                        <a:ln>
                          <a:noFill/>
                        </a:ln>
                        <a:solidFill>
                          <a:srgbClr val="000000"/>
                        </a:solidFill>
                        <a:effectLst/>
                        <a:latin typeface="Arial" charset="0"/>
                        <a:ea typeface="ＭＳ Ｐゴシック" charset="-128"/>
                      </a:endParaRPr>
                    </a:p>
                  </a:txBody>
                  <a:tcPr marL="121888" marR="121888" anchor="ctr" horzOverflow="overflow"/>
                </a:tc>
                <a:tc>
                  <a:txBody>
                    <a:bodyPr/>
                    <a:lstStyle/>
                    <a:p>
                      <a:pPr marL="0" marR="0" lvl="0" indent="0" algn="l" defTabSz="4572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u="none" strike="noStrike" cap="none" normalizeH="0" baseline="0" dirty="0">
                          <a:ln>
                            <a:noFill/>
                          </a:ln>
                          <a:effectLst/>
                        </a:rPr>
                        <a:t>Description</a:t>
                      </a:r>
                      <a:endParaRPr kumimoji="0" lang="en-US" sz="1600" b="0" i="0" u="none" strike="noStrike" cap="none" normalizeH="0" baseline="0" dirty="0">
                        <a:ln>
                          <a:noFill/>
                        </a:ln>
                        <a:solidFill>
                          <a:schemeClr val="bg1"/>
                        </a:solidFill>
                        <a:effectLst/>
                        <a:latin typeface="Arial" charset="0"/>
                        <a:ea typeface="ＭＳ Ｐゴシック" charset="-128"/>
                      </a:endParaRPr>
                    </a:p>
                  </a:txBody>
                  <a:tcPr marL="121888" marR="121888" anchor="ctr" anchorCtr="1" horzOverflow="overflow"/>
                </a:tc>
                <a:extLst>
                  <a:ext uri="{0D108BD9-81ED-4DB2-BD59-A6C34878D82A}">
                    <a16:rowId xmlns="" xmlns:a16="http://schemas.microsoft.com/office/drawing/2014/main" val="10000"/>
                  </a:ext>
                </a:extLst>
              </a:tr>
              <a:tr h="210355">
                <a:tc>
                  <a:txBody>
                    <a:bodyPr/>
                    <a:lstStyle/>
                    <a:p>
                      <a:pPr marL="0" marR="0">
                        <a:lnSpc>
                          <a:spcPct val="107000"/>
                        </a:lnSpc>
                        <a:spcBef>
                          <a:spcPts val="0"/>
                        </a:spcBef>
                        <a:spcAft>
                          <a:spcPts val="0"/>
                        </a:spcAft>
                      </a:pPr>
                      <a:r>
                        <a:rPr lang="en-US" sz="1600" b="0" dirty="0">
                          <a:effectLst/>
                          <a:latin typeface="Arial" panose="020B0604020202020204" pitchFamily="34" charset="0"/>
                          <a:ea typeface="Calibri" panose="020F0502020204030204" pitchFamily="34" charset="0"/>
                          <a:cs typeface="Times New Roman" panose="02020603050405020304" pitchFamily="18" charset="0"/>
                        </a:rPr>
                        <a:t>0</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b="0" dirty="0">
                          <a:effectLst/>
                          <a:latin typeface="Arial" panose="020B0604020202020204" pitchFamily="34" charset="0"/>
                          <a:ea typeface="Calibri" panose="020F0502020204030204" pitchFamily="34" charset="0"/>
                          <a:cs typeface="Times New Roman" panose="02020603050405020304" pitchFamily="18" charset="0"/>
                        </a:rPr>
                        <a:t>Unknown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1"/>
                  </a:ext>
                </a:extLst>
              </a:tr>
              <a:tr h="472376">
                <a:tc>
                  <a:txBody>
                    <a:bodyPr/>
                    <a:lstStyle/>
                    <a:p>
                      <a:pPr marL="0" marR="0">
                        <a:lnSpc>
                          <a:spcPct val="107000"/>
                        </a:lnSpc>
                        <a:spcBef>
                          <a:spcPts val="0"/>
                        </a:spcBef>
                        <a:spcAft>
                          <a:spcPts val="0"/>
                        </a:spcAft>
                      </a:pPr>
                      <a:r>
                        <a:rPr lang="en-US" sz="1600" b="0" dirty="0">
                          <a:effectLst/>
                          <a:latin typeface="Arial" panose="020B0604020202020204" pitchFamily="34" charset="0"/>
                          <a:ea typeface="Calibri" panose="020F0502020204030204" pitchFamily="34" charset="0"/>
                          <a:cs typeface="Times New Roman" panose="02020603050405020304" pitchFamily="18" charset="0"/>
                        </a:rPr>
                        <a:t>6001</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b="0" dirty="0">
                          <a:effectLst/>
                          <a:latin typeface="Arial" panose="020B0604020202020204" pitchFamily="34" charset="0"/>
                          <a:ea typeface="Calibri" panose="020F0502020204030204" pitchFamily="34" charset="0"/>
                          <a:cs typeface="Times New Roman" panose="02020603050405020304" pitchFamily="18" charset="0"/>
                        </a:rPr>
                        <a:t>Server Initialization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2"/>
                  </a:ext>
                </a:extLst>
              </a:tr>
              <a:tr h="472376">
                <a:tc>
                  <a:txBody>
                    <a:bodyPr/>
                    <a:lstStyle/>
                    <a:p>
                      <a:pPr marL="0" marR="0">
                        <a:lnSpc>
                          <a:spcPct val="107000"/>
                        </a:lnSpc>
                        <a:spcBef>
                          <a:spcPts val="0"/>
                        </a:spcBef>
                        <a:spcAft>
                          <a:spcPts val="0"/>
                        </a:spcAft>
                      </a:pPr>
                      <a:r>
                        <a:rPr lang="en-US" sz="1600" b="0" dirty="0">
                          <a:effectLst/>
                          <a:latin typeface="Arial" panose="020B0604020202020204" pitchFamily="34" charset="0"/>
                          <a:ea typeface="Calibri" panose="020F0502020204030204" pitchFamily="34" charset="0"/>
                          <a:cs typeface="Times New Roman" panose="02020603050405020304" pitchFamily="18" charset="0"/>
                        </a:rPr>
                        <a:t>6002</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b="0" dirty="0">
                          <a:effectLst/>
                          <a:latin typeface="Arial" panose="020B0604020202020204" pitchFamily="34" charset="0"/>
                          <a:ea typeface="Calibri" panose="020F0502020204030204" pitchFamily="34" charset="0"/>
                          <a:cs typeface="Times New Roman" panose="02020603050405020304" pitchFamily="18" charset="0"/>
                        </a:rPr>
                        <a:t>Connecting to Agents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472376">
                <a:tc>
                  <a:txBody>
                    <a:bodyPr/>
                    <a:lstStyle/>
                    <a:p>
                      <a:pPr marL="0" marR="0">
                        <a:lnSpc>
                          <a:spcPct val="107000"/>
                        </a:lnSpc>
                        <a:spcBef>
                          <a:spcPts val="0"/>
                        </a:spcBef>
                        <a:spcAft>
                          <a:spcPts val="0"/>
                        </a:spcAft>
                      </a:pPr>
                      <a:r>
                        <a:rPr lang="en-US" sz="1600" b="0" dirty="0">
                          <a:effectLst/>
                          <a:latin typeface="Arial" panose="020B0604020202020204" pitchFamily="34" charset="0"/>
                          <a:ea typeface="Calibri" panose="020F0502020204030204" pitchFamily="34" charset="0"/>
                          <a:cs typeface="Times New Roman" panose="02020603050405020304" pitchFamily="18" charset="0"/>
                        </a:rPr>
                        <a:t>6003</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b="0" dirty="0">
                          <a:effectLst/>
                          <a:latin typeface="Arial" panose="020B0604020202020204" pitchFamily="34" charset="0"/>
                          <a:ea typeface="Calibri" panose="020F0502020204030204" pitchFamily="34" charset="0"/>
                          <a:cs typeface="Times New Roman" panose="02020603050405020304" pitchFamily="18" charset="0"/>
                        </a:rPr>
                        <a:t>Configuring Agent(s)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472376">
                <a:tc>
                  <a:txBody>
                    <a:bodyPr/>
                    <a:lstStyle/>
                    <a:p>
                      <a:pPr marL="0" marR="0">
                        <a:lnSpc>
                          <a:spcPct val="107000"/>
                        </a:lnSpc>
                        <a:spcBef>
                          <a:spcPts val="0"/>
                        </a:spcBef>
                        <a:spcAft>
                          <a:spcPts val="0"/>
                        </a:spcAft>
                      </a:pPr>
                      <a:r>
                        <a:rPr lang="en-US" sz="1600" b="0" dirty="0">
                          <a:effectLst/>
                          <a:latin typeface="Arial" panose="020B0604020202020204" pitchFamily="34" charset="0"/>
                          <a:ea typeface="Calibri" panose="020F0502020204030204" pitchFamily="34" charset="0"/>
                          <a:cs typeface="Times New Roman" panose="02020603050405020304" pitchFamily="18" charset="0"/>
                        </a:rPr>
                        <a:t>6004</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b="0" dirty="0">
                          <a:effectLst/>
                          <a:latin typeface="Arial" panose="020B0604020202020204" pitchFamily="34" charset="0"/>
                          <a:ea typeface="Calibri" panose="020F0502020204030204" pitchFamily="34" charset="0"/>
                          <a:cs typeface="Times New Roman" panose="02020603050405020304" pitchFamily="18" charset="0"/>
                        </a:rPr>
                        <a:t>Recovery Processing</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472376">
                <a:tc>
                  <a:txBody>
                    <a:bodyPr/>
                    <a:lstStyle/>
                    <a:p>
                      <a:pPr marL="0" marR="0">
                        <a:lnSpc>
                          <a:spcPct val="107000"/>
                        </a:lnSpc>
                        <a:spcBef>
                          <a:spcPts val="0"/>
                        </a:spcBef>
                        <a:spcAft>
                          <a:spcPts val="0"/>
                        </a:spcAft>
                      </a:pPr>
                      <a:r>
                        <a:rPr lang="en-US" sz="1600" b="0" dirty="0">
                          <a:effectLst/>
                          <a:latin typeface="Arial" panose="020B0604020202020204" pitchFamily="34" charset="0"/>
                          <a:ea typeface="Calibri" panose="020F0502020204030204" pitchFamily="34" charset="0"/>
                          <a:cs typeface="Times New Roman" panose="02020603050405020304" pitchFamily="18" charset="0"/>
                        </a:rPr>
                        <a:t>6005</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b="0" dirty="0">
                          <a:effectLst/>
                          <a:latin typeface="Arial" panose="020B0604020202020204" pitchFamily="34" charset="0"/>
                          <a:ea typeface="Calibri" panose="020F0502020204030204" pitchFamily="34" charset="0"/>
                          <a:cs typeface="Times New Roman" panose="02020603050405020304" pitchFamily="18" charset="0"/>
                        </a:rPr>
                        <a:t>Startup Synchronization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472376">
                <a:tc>
                  <a:txBody>
                    <a:bodyPr/>
                    <a:lstStyle/>
                    <a:p>
                      <a:pPr marL="0" marR="0">
                        <a:lnSpc>
                          <a:spcPct val="107000"/>
                        </a:lnSpc>
                        <a:spcBef>
                          <a:spcPts val="0"/>
                        </a:spcBef>
                        <a:spcAft>
                          <a:spcPts val="0"/>
                        </a:spcAft>
                      </a:pPr>
                      <a:r>
                        <a:rPr lang="en-US" sz="1600" b="0" dirty="0">
                          <a:effectLst/>
                          <a:latin typeface="Arial" panose="020B0604020202020204" pitchFamily="34" charset="0"/>
                          <a:ea typeface="Calibri" panose="020F0502020204030204" pitchFamily="34" charset="0"/>
                          <a:cs typeface="Times New Roman" panose="02020603050405020304" pitchFamily="18" charset="0"/>
                        </a:rPr>
                        <a:t>6021</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b="0" dirty="0">
                          <a:effectLst/>
                          <a:latin typeface="Arial" panose="020B0604020202020204" pitchFamily="34" charset="0"/>
                          <a:ea typeface="Calibri" panose="020F0502020204030204" pitchFamily="34" charset="0"/>
                          <a:cs typeface="Times New Roman" panose="02020603050405020304" pitchFamily="18" charset="0"/>
                        </a:rPr>
                        <a:t>Normal Processing</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472376">
                <a:tc>
                  <a:txBody>
                    <a:bodyPr/>
                    <a:lstStyle/>
                    <a:p>
                      <a:pPr marL="0" marR="0">
                        <a:lnSpc>
                          <a:spcPct val="107000"/>
                        </a:lnSpc>
                        <a:spcBef>
                          <a:spcPts val="0"/>
                        </a:spcBef>
                        <a:spcAft>
                          <a:spcPts val="0"/>
                        </a:spcAft>
                      </a:pPr>
                      <a:r>
                        <a:rPr lang="en-US" sz="1600" b="0" dirty="0">
                          <a:effectLst/>
                          <a:latin typeface="Arial" panose="020B0604020202020204" pitchFamily="34" charset="0"/>
                          <a:ea typeface="Calibri" panose="020F0502020204030204" pitchFamily="34" charset="0"/>
                          <a:cs typeface="Times New Roman" panose="02020603050405020304" pitchFamily="18" charset="0"/>
                        </a:rPr>
                        <a:t>6022</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b="0" dirty="0">
                          <a:effectLst/>
                          <a:latin typeface="Arial" panose="020B0604020202020204" pitchFamily="34" charset="0"/>
                          <a:ea typeface="Calibri" panose="020F0502020204030204" pitchFamily="34" charset="0"/>
                          <a:cs typeface="Times New Roman" panose="02020603050405020304" pitchFamily="18" charset="0"/>
                        </a:rPr>
                        <a:t>Performing Transition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8"/>
                  </a:ext>
                </a:extLst>
              </a:tr>
              <a:tr h="490829">
                <a:tc>
                  <a:txBody>
                    <a:bodyPr/>
                    <a:lstStyle/>
                    <a:p>
                      <a:pPr marL="0" marR="0">
                        <a:lnSpc>
                          <a:spcPct val="107000"/>
                        </a:lnSpc>
                        <a:spcBef>
                          <a:spcPts val="0"/>
                        </a:spcBef>
                        <a:spcAft>
                          <a:spcPts val="0"/>
                        </a:spcAft>
                      </a:pPr>
                      <a:r>
                        <a:rPr lang="en-US" sz="1600" b="0" dirty="0">
                          <a:effectLst/>
                          <a:latin typeface="Arial" panose="020B0604020202020204" pitchFamily="34" charset="0"/>
                          <a:ea typeface="Calibri" panose="020F0502020204030204" pitchFamily="34" charset="0"/>
                          <a:cs typeface="Times New Roman" panose="02020603050405020304" pitchFamily="18" charset="0"/>
                        </a:rPr>
                        <a:t>6023</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b="0" dirty="0">
                          <a:effectLst/>
                          <a:latin typeface="Arial" panose="020B0604020202020204" pitchFamily="34" charset="0"/>
                          <a:ea typeface="Calibri" panose="020F0502020204030204" pitchFamily="34" charset="0"/>
                          <a:cs typeface="Times New Roman" panose="02020603050405020304" pitchFamily="18" charset="0"/>
                        </a:rPr>
                        <a:t>Replication is Suspended</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9"/>
                  </a:ext>
                </a:extLst>
              </a:tr>
              <a:tr h="472376">
                <a:tc>
                  <a:txBody>
                    <a:bodyPr/>
                    <a:lstStyle/>
                    <a:p>
                      <a:pPr marL="0" marR="0">
                        <a:lnSpc>
                          <a:spcPct val="107000"/>
                        </a:lnSpc>
                        <a:spcBef>
                          <a:spcPts val="0"/>
                        </a:spcBef>
                        <a:spcAft>
                          <a:spcPts val="0"/>
                        </a:spcAft>
                      </a:pPr>
                      <a:r>
                        <a:rPr lang="en-US" sz="1600" b="0" dirty="0">
                          <a:effectLst/>
                          <a:latin typeface="Arial" panose="020B0604020202020204" pitchFamily="34" charset="0"/>
                          <a:ea typeface="Calibri" panose="020F0502020204030204" pitchFamily="34" charset="0"/>
                          <a:cs typeface="Times New Roman" panose="02020603050405020304" pitchFamily="18" charset="0"/>
                        </a:rPr>
                        <a:t>6060</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b="0" dirty="0">
                          <a:effectLst/>
                          <a:latin typeface="Arial" panose="020B0604020202020204" pitchFamily="34" charset="0"/>
                          <a:ea typeface="Calibri" panose="020F0502020204030204" pitchFamily="34" charset="0"/>
                          <a:cs typeface="Times New Roman" panose="02020603050405020304" pitchFamily="18" charset="0"/>
                        </a:rPr>
                        <a:t>Server is ended</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10"/>
                  </a:ext>
                </a:extLst>
              </a:tr>
            </a:tbl>
          </a:graphicData>
        </a:graphic>
      </p:graphicFrame>
    </p:spTree>
    <p:extLst>
      <p:ext uri="{BB962C8B-B14F-4D97-AF65-F5344CB8AC3E}">
        <p14:creationId xmlns="" xmlns:p14="http://schemas.microsoft.com/office/powerpoint/2010/main" val="1705519296"/>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dirty="0"/>
              <a:t>Appendix 2: Replication Agent state values and their description</a:t>
            </a:r>
          </a:p>
        </p:txBody>
      </p:sp>
      <p:graphicFrame>
        <p:nvGraphicFramePr>
          <p:cNvPr id="13316" name="Group 4"/>
          <p:cNvGraphicFramePr>
            <a:graphicFrameLocks noGrp="1"/>
          </p:cNvGraphicFramePr>
          <p:nvPr>
            <p:extLst/>
          </p:nvPr>
        </p:nvGraphicFramePr>
        <p:xfrm>
          <a:off x="146304" y="853064"/>
          <a:ext cx="3584448" cy="5135453"/>
        </p:xfrm>
        <a:graphic>
          <a:graphicData uri="http://schemas.openxmlformats.org/drawingml/2006/table">
            <a:tbl>
              <a:tblPr firstRow="1" bandRow="1">
                <a:tableStyleId>{21E4AEA4-8DFA-4A89-87EB-49C32662AFE0}</a:tableStyleId>
              </a:tblPr>
              <a:tblGrid>
                <a:gridCol w="1048512">
                  <a:extLst>
                    <a:ext uri="{9D8B030D-6E8A-4147-A177-3AD203B41FA5}">
                      <a16:colId xmlns="" xmlns:a16="http://schemas.microsoft.com/office/drawing/2014/main" val="20000"/>
                    </a:ext>
                  </a:extLst>
                </a:gridCol>
                <a:gridCol w="2535936">
                  <a:extLst>
                    <a:ext uri="{9D8B030D-6E8A-4147-A177-3AD203B41FA5}">
                      <a16:colId xmlns="" xmlns:a16="http://schemas.microsoft.com/office/drawing/2014/main" val="20001"/>
                    </a:ext>
                  </a:extLst>
                </a:gridCol>
              </a:tblGrid>
              <a:tr h="567638">
                <a:tc>
                  <a:txBody>
                    <a:bodyPr/>
                    <a:lstStyle/>
                    <a:p>
                      <a:pPr marL="0" marR="0" lvl="0" indent="0" algn="l" defTabSz="4572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u="none" strike="noStrike" cap="none" normalizeH="0" baseline="0" dirty="0">
                          <a:ln>
                            <a:noFill/>
                          </a:ln>
                          <a:effectLst/>
                        </a:rPr>
                        <a:t>Status </a:t>
                      </a:r>
                      <a:endParaRPr kumimoji="0" lang="en-US" sz="1600" b="0" i="0" u="none" strike="noStrike" cap="none" normalizeH="0" baseline="0" dirty="0">
                        <a:ln>
                          <a:noFill/>
                        </a:ln>
                        <a:solidFill>
                          <a:srgbClr val="000000"/>
                        </a:solidFill>
                        <a:effectLst/>
                        <a:latin typeface="Arial" charset="0"/>
                        <a:ea typeface="ＭＳ Ｐゴシック" charset="-128"/>
                      </a:endParaRPr>
                    </a:p>
                  </a:txBody>
                  <a:tcPr marL="121888" marR="121888" anchor="ctr" horzOverflow="overflow"/>
                </a:tc>
                <a:tc>
                  <a:txBody>
                    <a:bodyPr/>
                    <a:lstStyle/>
                    <a:p>
                      <a:pPr marL="0" marR="0" lvl="0" indent="0" algn="l" defTabSz="4572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u="none" strike="noStrike" cap="none" normalizeH="0" baseline="0" dirty="0">
                          <a:ln>
                            <a:noFill/>
                          </a:ln>
                          <a:effectLst/>
                        </a:rPr>
                        <a:t>Description</a:t>
                      </a:r>
                      <a:endParaRPr kumimoji="0" lang="en-US" sz="1600" b="0" i="0" u="none" strike="noStrike" cap="none" normalizeH="0" baseline="0" dirty="0">
                        <a:ln>
                          <a:noFill/>
                        </a:ln>
                        <a:solidFill>
                          <a:schemeClr val="bg1"/>
                        </a:solidFill>
                        <a:effectLst/>
                        <a:latin typeface="Arial" charset="0"/>
                        <a:ea typeface="ＭＳ Ｐゴシック" charset="-128"/>
                      </a:endParaRPr>
                    </a:p>
                  </a:txBody>
                  <a:tcPr marL="121888" marR="121888" anchor="ctr" anchorCtr="1" horzOverflow="overflow"/>
                </a:tc>
                <a:extLst>
                  <a:ext uri="{0D108BD9-81ED-4DB2-BD59-A6C34878D82A}">
                    <a16:rowId xmlns="" xmlns:a16="http://schemas.microsoft.com/office/drawing/2014/main" val="10000"/>
                  </a:ext>
                </a:extLst>
              </a:tr>
              <a:tr h="267054">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Unknown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1"/>
                  </a:ext>
                </a:extLst>
              </a:tr>
              <a:tr h="462714">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1001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Initial Connection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2"/>
                  </a:ext>
                </a:extLst>
              </a:tr>
              <a:tr h="462714">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1002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Initializing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462714">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1003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Target Database in Quiet Point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462714">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1032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Initial Connection Failed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462714">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1033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Recovery Failed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462714">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1034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Invalid Target Database Configuration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462714">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1035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Agent Failed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8"/>
                  </a:ext>
                </a:extLst>
              </a:tr>
              <a:tr h="480791">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1036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Agent is Ignored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9"/>
                  </a:ext>
                </a:extLst>
              </a:tr>
              <a:tr h="462714">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1037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Agent is Stopped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10"/>
                  </a:ext>
                </a:extLst>
              </a:tr>
            </a:tbl>
          </a:graphicData>
        </a:graphic>
      </p:graphicFrame>
      <p:graphicFrame>
        <p:nvGraphicFramePr>
          <p:cNvPr id="4" name="Group 4"/>
          <p:cNvGraphicFramePr>
            <a:graphicFrameLocks noGrp="1"/>
          </p:cNvGraphicFramePr>
          <p:nvPr>
            <p:extLst/>
          </p:nvPr>
        </p:nvGraphicFramePr>
        <p:xfrm>
          <a:off x="3730752" y="853066"/>
          <a:ext cx="4072128" cy="5149433"/>
        </p:xfrm>
        <a:graphic>
          <a:graphicData uri="http://schemas.openxmlformats.org/drawingml/2006/table">
            <a:tbl>
              <a:tblPr firstRow="1" bandRow="1">
                <a:tableStyleId>{21E4AEA4-8DFA-4A89-87EB-49C32662AFE0}</a:tableStyleId>
              </a:tblPr>
              <a:tblGrid>
                <a:gridCol w="938784">
                  <a:extLst>
                    <a:ext uri="{9D8B030D-6E8A-4147-A177-3AD203B41FA5}">
                      <a16:colId xmlns="" xmlns:a16="http://schemas.microsoft.com/office/drawing/2014/main" val="20000"/>
                    </a:ext>
                  </a:extLst>
                </a:gridCol>
                <a:gridCol w="3133344">
                  <a:extLst>
                    <a:ext uri="{9D8B030D-6E8A-4147-A177-3AD203B41FA5}">
                      <a16:colId xmlns="" xmlns:a16="http://schemas.microsoft.com/office/drawing/2014/main" val="20001"/>
                    </a:ext>
                  </a:extLst>
                </a:gridCol>
              </a:tblGrid>
              <a:tr h="585590">
                <a:tc>
                  <a:txBody>
                    <a:bodyPr/>
                    <a:lstStyle/>
                    <a:p>
                      <a:pPr marL="0" marR="0" lvl="0" indent="0" algn="l" defTabSz="4572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u="none" strike="noStrike" cap="none" normalizeH="0" baseline="0" dirty="0">
                          <a:ln>
                            <a:noFill/>
                          </a:ln>
                          <a:effectLst/>
                        </a:rPr>
                        <a:t>Status </a:t>
                      </a:r>
                      <a:endParaRPr kumimoji="0" lang="en-US" sz="1600" b="0" i="0" u="none" strike="noStrike" cap="none" normalizeH="0" baseline="0" dirty="0">
                        <a:ln>
                          <a:noFill/>
                        </a:ln>
                        <a:solidFill>
                          <a:srgbClr val="000000"/>
                        </a:solidFill>
                        <a:effectLst/>
                        <a:latin typeface="Arial" charset="0"/>
                        <a:ea typeface="ＭＳ Ｐゴシック" charset="-128"/>
                      </a:endParaRPr>
                    </a:p>
                  </a:txBody>
                  <a:tcPr marL="121888" marR="121888" anchor="ctr" horzOverflow="overflow"/>
                </a:tc>
                <a:tc>
                  <a:txBody>
                    <a:bodyPr/>
                    <a:lstStyle/>
                    <a:p>
                      <a:pPr marL="0" marR="0" lvl="0" indent="0" algn="l" defTabSz="4572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u="none" strike="noStrike" cap="none" normalizeH="0" baseline="0" dirty="0">
                          <a:ln>
                            <a:noFill/>
                          </a:ln>
                          <a:effectLst/>
                        </a:rPr>
                        <a:t>Description</a:t>
                      </a:r>
                      <a:endParaRPr kumimoji="0" lang="en-US" sz="1600" b="0" i="0" u="none" strike="noStrike" cap="none" normalizeH="0" baseline="0" dirty="0">
                        <a:ln>
                          <a:noFill/>
                        </a:ln>
                        <a:solidFill>
                          <a:schemeClr val="bg1"/>
                        </a:solidFill>
                        <a:effectLst/>
                        <a:latin typeface="Arial" charset="0"/>
                        <a:ea typeface="ＭＳ Ｐゴシック" charset="-128"/>
                      </a:endParaRPr>
                    </a:p>
                  </a:txBody>
                  <a:tcPr marL="121888" marR="121888" anchor="ctr" anchorCtr="1" horzOverflow="overflow"/>
                </a:tc>
                <a:extLst>
                  <a:ext uri="{0D108BD9-81ED-4DB2-BD59-A6C34878D82A}">
                    <a16:rowId xmlns="" xmlns:a16="http://schemas.microsoft.com/office/drawing/2014/main" val="10000"/>
                  </a:ext>
                </a:extLst>
              </a:tr>
              <a:tr h="251414">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1038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Agent is Terminated</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1"/>
                  </a:ext>
                </a:extLst>
              </a:tr>
              <a:tr h="434640">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1063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Agent is Ended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2"/>
                  </a:ext>
                </a:extLst>
              </a:tr>
              <a:tr h="434640">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2080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Pre Transition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434640">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2081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Applying After-image Extent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434640">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2082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Transitioning</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434640">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2083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Listening</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434640">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2084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Waiting while JTA transactions are resolved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434640">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3048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Startup Synchronization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8"/>
                  </a:ext>
                </a:extLst>
              </a:tr>
              <a:tr h="451620">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3049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Normal Processing</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9"/>
                  </a:ext>
                </a:extLst>
              </a:tr>
              <a:tr h="721618">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3050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Recovery Synchronization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10"/>
                  </a:ext>
                </a:extLst>
              </a:tr>
            </a:tbl>
          </a:graphicData>
        </a:graphic>
      </p:graphicFrame>
      <p:graphicFrame>
        <p:nvGraphicFramePr>
          <p:cNvPr id="7" name="Group 4"/>
          <p:cNvGraphicFramePr>
            <a:graphicFrameLocks noGrp="1"/>
          </p:cNvGraphicFramePr>
          <p:nvPr>
            <p:extLst/>
          </p:nvPr>
        </p:nvGraphicFramePr>
        <p:xfrm>
          <a:off x="7802880" y="853064"/>
          <a:ext cx="4072128" cy="5121523"/>
        </p:xfrm>
        <a:graphic>
          <a:graphicData uri="http://schemas.openxmlformats.org/drawingml/2006/table">
            <a:tbl>
              <a:tblPr firstRow="1" bandRow="1">
                <a:tableStyleId>{21E4AEA4-8DFA-4A89-87EB-49C32662AFE0}</a:tableStyleId>
              </a:tblPr>
              <a:tblGrid>
                <a:gridCol w="938784">
                  <a:extLst>
                    <a:ext uri="{9D8B030D-6E8A-4147-A177-3AD203B41FA5}">
                      <a16:colId xmlns="" xmlns:a16="http://schemas.microsoft.com/office/drawing/2014/main" val="20000"/>
                    </a:ext>
                  </a:extLst>
                </a:gridCol>
                <a:gridCol w="3133344">
                  <a:extLst>
                    <a:ext uri="{9D8B030D-6E8A-4147-A177-3AD203B41FA5}">
                      <a16:colId xmlns="" xmlns:a16="http://schemas.microsoft.com/office/drawing/2014/main" val="20001"/>
                    </a:ext>
                  </a:extLst>
                </a:gridCol>
              </a:tblGrid>
              <a:tr h="541155">
                <a:tc>
                  <a:txBody>
                    <a:bodyPr/>
                    <a:lstStyle/>
                    <a:p>
                      <a:pPr marL="0" marR="0" lvl="0" indent="0" algn="l" defTabSz="4572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u="none" strike="noStrike" cap="none" normalizeH="0" baseline="0" dirty="0">
                          <a:ln>
                            <a:noFill/>
                          </a:ln>
                          <a:effectLst/>
                        </a:rPr>
                        <a:t>Status </a:t>
                      </a:r>
                      <a:endParaRPr kumimoji="0" lang="en-US" sz="1600" b="0" i="0" u="none" strike="noStrike" cap="none" normalizeH="0" baseline="0" dirty="0">
                        <a:ln>
                          <a:noFill/>
                        </a:ln>
                        <a:solidFill>
                          <a:srgbClr val="000000"/>
                        </a:solidFill>
                        <a:effectLst/>
                        <a:latin typeface="Arial" charset="0"/>
                        <a:ea typeface="ＭＳ Ｐゴシック" charset="-128"/>
                      </a:endParaRPr>
                    </a:p>
                  </a:txBody>
                  <a:tcPr marL="121888" marR="121888" anchor="ctr" horzOverflow="overflow"/>
                </a:tc>
                <a:tc>
                  <a:txBody>
                    <a:bodyPr/>
                    <a:lstStyle/>
                    <a:p>
                      <a:pPr marL="0" marR="0" lvl="0" indent="0" algn="l" defTabSz="4572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u="none" strike="noStrike" cap="none" normalizeH="0" baseline="0" dirty="0">
                          <a:ln>
                            <a:noFill/>
                          </a:ln>
                          <a:effectLst/>
                        </a:rPr>
                        <a:t>Description</a:t>
                      </a:r>
                      <a:endParaRPr kumimoji="0" lang="en-US" sz="1600" b="0" i="0" u="none" strike="noStrike" cap="none" normalizeH="0" baseline="0" dirty="0">
                        <a:ln>
                          <a:noFill/>
                        </a:ln>
                        <a:solidFill>
                          <a:schemeClr val="bg1"/>
                        </a:solidFill>
                        <a:effectLst/>
                        <a:latin typeface="Arial" charset="0"/>
                        <a:ea typeface="ＭＳ Ｐゴシック" charset="-128"/>
                      </a:endParaRPr>
                    </a:p>
                  </a:txBody>
                  <a:tcPr marL="121888" marR="121888" anchor="ctr" anchorCtr="1" horzOverflow="overflow"/>
                </a:tc>
                <a:extLst>
                  <a:ext uri="{0D108BD9-81ED-4DB2-BD59-A6C34878D82A}">
                    <a16:rowId xmlns="" xmlns:a16="http://schemas.microsoft.com/office/drawing/2014/main" val="10000"/>
                  </a:ext>
                </a:extLst>
              </a:tr>
              <a:tr h="820957">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3051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Online backup of Target Database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1"/>
                  </a:ext>
                </a:extLst>
              </a:tr>
              <a:tr h="399820">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3052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Target Database in a Quiet Point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2"/>
                  </a:ext>
                </a:extLst>
              </a:tr>
              <a:tr h="399820">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3053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Target Database in BI Stall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399820">
                <a:tc>
                  <a:txBody>
                    <a:bodyPr/>
                    <a:lstStyle/>
                    <a:p>
                      <a:pPr marL="0" marR="0">
                        <a:lnSpc>
                          <a:spcPct val="107000"/>
                        </a:lnSpc>
                        <a:spcBef>
                          <a:spcPts val="0"/>
                        </a:spcBef>
                        <a:spcAft>
                          <a:spcPts val="0"/>
                        </a:spcAft>
                      </a:pPr>
                      <a:r>
                        <a:rPr lang="en-US" sz="1600">
                          <a:effectLst/>
                          <a:latin typeface="Arial" panose="020B0604020202020204" pitchFamily="34" charset="0"/>
                          <a:ea typeface="Calibri" panose="020F0502020204030204" pitchFamily="34" charset="0"/>
                          <a:cs typeface="Times New Roman" panose="02020603050405020304" pitchFamily="18" charset="0"/>
                        </a:rPr>
                        <a:t>3054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Target Database in AI Stall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399820">
                <a:tc>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3055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2">
                  <a:txBody>
                    <a:bodyPr/>
                    <a:lstStyle/>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Being Transitioned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2160131">
                <a:tc>
                  <a:txBody>
                    <a:bodyPr/>
                    <a:lstStyle/>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bl>
          </a:graphicData>
        </a:graphic>
      </p:graphicFrame>
    </p:spTree>
    <p:extLst>
      <p:ext uri="{BB962C8B-B14F-4D97-AF65-F5344CB8AC3E}">
        <p14:creationId xmlns="" xmlns:p14="http://schemas.microsoft.com/office/powerpoint/2010/main" val="3792975373"/>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217332439"/>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PROGRESS_16x9_PPT_Template" id="{8EF10D70-53BF-5F44-B6C0-F8A41F34556A}" vid="{D39FBD4F-1AFA-864E-AEE2-8C58E93B9AC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olicy xmlns="7c69e624-827f-471b-adea-ac070ddc6867">false</Policy>
    <Location1_0 xmlns="efb4a6a7-40f5-4c55-b7cd-bfe5555b5884">
      <Terms xmlns="http://schemas.microsoft.com/office/infopath/2007/PartnerControls"/>
    </Location1_0>
    <MetaDescription xmlns="7c69e624-827f-471b-adea-ac070ddc6867" xsi:nil="true"/>
    <Category1_0 xmlns="7c69e624-827f-471b-adea-ac070ddc6867">
      <Terms xmlns="http://schemas.microsoft.com/office/infopath/2007/PartnerControls">
        <TermInfo xmlns="http://schemas.microsoft.com/office/infopath/2007/PartnerControls">
          <TermName xmlns="http://schemas.microsoft.com/office/infopath/2007/PartnerControls">PowerPoint</TermName>
          <TermId xmlns="http://schemas.microsoft.com/office/infopath/2007/PartnerControls">ef797fd0-0a2c-4c70-979e-7c4753a1af05</TermId>
        </TermInfo>
      </Terms>
    </Category1_0>
    <g7620f54b84d4877b8ce49e3874564d0 xmlns="7c69e624-827f-471b-adea-ac070ddc6867">
      <Terms xmlns="http://schemas.microsoft.com/office/infopath/2007/PartnerControls"/>
    </g7620f54b84d4877b8ce49e3874564d0>
    <c60905045b3141dfb44ebee3a51fd0a7 xmlns="7c69e624-827f-471b-adea-ac070ddc6867">
      <Terms xmlns="http://schemas.microsoft.com/office/infopath/2007/PartnerControls"/>
    </c60905045b3141dfb44ebee3a51fd0a7>
    <Industry_0 xmlns="7c69e624-827f-471b-adea-ac070ddc6867">
      <Terms xmlns="http://schemas.microsoft.com/office/infopath/2007/PartnerControls"/>
    </Industry_0>
    <Summary xmlns="7c69e624-827f-471b-adea-ac070ddc6867" xsi:nil="true"/>
    <TaxCatchAll xmlns="7c69e624-827f-471b-adea-ac070ddc6867">
      <Value>758</Value>
      <Value>367</Value>
    </TaxCatchAll>
    <ContentType1_0 xmlns="efb4a6a7-40f5-4c55-b7cd-bfe5555b5884">
      <Terms xmlns="http://schemas.microsoft.com/office/infopath/2007/PartnerControls"/>
    </ContentType1_0>
    <Solution_0 xmlns="7c69e624-827f-471b-adea-ac070ddc6867">
      <Terms xmlns="http://schemas.microsoft.com/office/infopath/2007/PartnerControls"/>
    </Solution_0>
    <efbf5ec808454fc39dd6e73fb30f9800 xmlns="7c69e624-827f-471b-adea-ac070ddc6867">
      <Terms xmlns="http://schemas.microsoft.com/office/infopath/2007/PartnerControls"/>
    </efbf5ec808454fc39dd6e73fb30f9800>
    <e88edf6f69774249aa5a94de92e0b3ee xmlns="7c69e624-827f-471b-adea-ac070ddc6867">
      <Terms xmlns="http://schemas.microsoft.com/office/infopath/2007/PartnerControls"/>
    </e88edf6f69774249aa5a94de92e0b3ee>
    <h2f9ec3728094124b933b9cf7e867a92 xmlns="7c69e624-827f-471b-adea-ac070ddc6867">
      <Terms xmlns="http://schemas.microsoft.com/office/infopath/2007/PartnerControls"/>
    </h2f9ec3728094124b933b9cf7e867a92>
    <m3946e80dba8470d9700658463930af8 xmlns="7c69e624-827f-471b-adea-ac070ddc6867">
      <Terms xmlns="http://schemas.microsoft.com/office/infopath/2007/PartnerControls"/>
    </m3946e80dba8470d9700658463930af8>
    <h847452f74b44b57bc4a2a741f9c94e9 xmlns="7c69e624-827f-471b-adea-ac070ddc6867">
      <Terms xmlns="http://schemas.microsoft.com/office/infopath/2007/PartnerControls">
        <TermInfo xmlns="http://schemas.microsoft.com/office/infopath/2007/PartnerControls">
          <TermName xmlns="http://schemas.microsoft.com/office/infopath/2007/PartnerControls">Internal</TermName>
          <TermId xmlns="http://schemas.microsoft.com/office/infopath/2007/PartnerControls">52c39dec-86ec-4d25-bb10-18d2912cd0c4</TermId>
        </TermInfo>
      </Terms>
    </h847452f74b44b57bc4a2a741f9c94e9>
    <l58a9cb184754a90a3d0c9fae6dfc0fc xmlns="7c69e624-827f-471b-adea-ac070ddc6867">
      <Terms xmlns="http://schemas.microsoft.com/office/infopath/2007/PartnerControls"/>
    </l58a9cb184754a90a3d0c9fae6dfc0fc>
    <_dlc_DocId xmlns="7c69e624-827f-471b-adea-ac070ddc6867">V5TQT6NVCWRS-1348-956</_dlc_DocId>
    <_dlc_DocIdUrl xmlns="7c69e624-827f-471b-adea-ac070ddc6867">
      <Url>https://myprogress.progress.com/departments/marketing/_layouts/DocIdRedir.aspx?ID=V5TQT6NVCWRS-1348-956</Url>
      <Description>V5TQT6NVCWRS-1348-956</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108" ma:contentTypeDescription="Create a new document." ma:contentTypeScope="" ma:versionID="bc6b4c8ff69be684063a922159c20b90">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ba1af1dc4e05e63367f9f8439e025d4e" ns2:_="" ns3:_="">
    <xsd:import namespace="efb4a6a7-40f5-4c55-b7cd-bfe5555b5884"/>
    <xsd:import namespace="7c69e624-827f-471b-adea-ac070ddc6867"/>
    <xsd:element name="properties">
      <xsd:complexType>
        <xsd:sequence>
          <xsd:element name="documentManagement">
            <xsd:complexType>
              <xsd:all>
                <xsd:element ref="ns3:Summary" minOccurs="0"/>
                <xsd:element ref="ns3:Policy" minOccurs="0"/>
                <xsd:element ref="ns2:ContentType1_0" minOccurs="0"/>
                <xsd:element ref="ns3:Solution_0" minOccurs="0"/>
                <xsd:element ref="ns3:c60905045b3141dfb44ebee3a51fd0a7" minOccurs="0"/>
                <xsd:element ref="ns3:g7620f54b84d4877b8ce49e3874564d0" minOccurs="0"/>
                <xsd:element ref="ns3:MetaDescription" minOccurs="0"/>
                <xsd:element ref="ns3:m3946e80dba8470d9700658463930af8" minOccurs="0"/>
                <xsd:element ref="ns3:Industry_0" minOccurs="0"/>
                <xsd:element ref="ns3:l58a9cb184754a90a3d0c9fae6dfc0fc" minOccurs="0"/>
                <xsd:element ref="ns2:Location1_0" minOccurs="0"/>
                <xsd:element ref="ns3:e88edf6f69774249aa5a94de92e0b3ee" minOccurs="0"/>
                <xsd:element ref="ns3:h2f9ec3728094124b933b9cf7e867a92" minOccurs="0"/>
                <xsd:element ref="ns3:TaxCatchAll" minOccurs="0"/>
                <xsd:element ref="ns3:TaxCatchAllLabel" minOccurs="0"/>
                <xsd:element ref="ns3:Category1_0" minOccurs="0"/>
                <xsd:element ref="ns3:efbf5ec808454fc39dd6e73fb30f9800" minOccurs="0"/>
                <xsd:element ref="ns3:h847452f74b44b57bc4a2a741f9c94e9"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ContentType1_0" ma:index="16"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element name="Location1_0" ma:index="26"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12" nillable="true" ma:displayName="Summary" ma:internalName="Summary">
      <xsd:simpleType>
        <xsd:restriction base="dms:Unknown"/>
      </xsd:simpleType>
    </xsd:element>
    <xsd:element name="Policy" ma:index="13" nillable="true" ma:displayName="Policy" ma:internalName="Policy">
      <xsd:simpleType>
        <xsd:restriction base="dms:Boolean"/>
      </xsd:simpleType>
    </xsd:element>
    <xsd:element name="Solution_0" ma:index="18"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19"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1"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element name="MetaDescription" ma:index="22" nillable="true" ma:displayName="Meta Description" ma:hidden="true" ma:internalName="MetaDescription" ma:readOnly="false">
      <xsd:simpleType>
        <xsd:restriction base="dms:Note"/>
      </xsd:simpleType>
    </xsd:element>
    <xsd:element name="m3946e80dba8470d9700658463930af8" ma:index="23" nillable="true" ma:taxonomy="true" ma:internalName="m3946e80dba8470d9700658463930af8" ma:taxonomyFieldName="Portal_x0020_Audience" ma:displayName="Portal Audience" ma:default="" ma:fieldId="{63946e80-dba8-470d-9700-658463930af8}" ma:taxonomyMulti="true" ma:sspId="7b600b03-3399-40df-9d9c-caeefc5a4d97" ma:termSetId="bedc8d7a-d5a7-4c2c-80ef-eb0f41598430" ma:anchorId="00000000-0000-0000-0000-000000000000" ma:open="false" ma:isKeyword="false">
      <xsd:complexType>
        <xsd:sequence>
          <xsd:element ref="pc:Terms" minOccurs="0" maxOccurs="1"/>
        </xsd:sequence>
      </xsd:complexType>
    </xsd:element>
    <xsd:element name="Industry_0" ma:index="24"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l58a9cb184754a90a3d0c9fae6dfc0fc" ma:index="25" nillable="true" ma:taxonomy="true" ma:internalName="l58a9cb184754a90a3d0c9fae6dfc0fc" ma:taxonomyFieldName="Partner_x0020_Empowerment" ma:displayName="Partner Empowerment" ma:default="" ma:fieldId="{558a9cb1-8475-4a90-a3d0-c9fae6dfc0fc}" ma:taxonomyMulti="true" ma:sspId="7b600b03-3399-40df-9d9c-caeefc5a4d97" ma:termSetId="8b46d00a-8700-4556-b3eb-8ef0f7a4bfc1" ma:anchorId="00000000-0000-0000-0000-000000000000" ma:open="false" ma:isKeyword="false">
      <xsd:complexType>
        <xsd:sequence>
          <xsd:element ref="pc:Terms" minOccurs="0" maxOccurs="1"/>
        </xsd:sequence>
      </xsd:complexType>
    </xsd:element>
    <xsd:element name="e88edf6f69774249aa5a94de92e0b3ee" ma:index="27" nillable="true" ma:taxonomy="true" ma:internalName="e88edf6f69774249aa5a94de92e0b3ee" ma:taxonomyFieldName="BusinessLine" ma:displayName="Business Line" ma:readOnly="false" ma:default="" ma:fieldId="{e88edf6f-6977-4249-aa5a-94de92e0b3ee}" ma:taxonomyMulti="true" ma:sspId="7b600b03-3399-40df-9d9c-caeefc5a4d97" ma:termSetId="cfc961ee-612e-4b05-aaf2-35411bb17891" ma:anchorId="00000000-0000-0000-0000-000000000000" ma:open="false" ma:isKeyword="false">
      <xsd:complexType>
        <xsd:sequence>
          <xsd:element ref="pc:Terms" minOccurs="0" maxOccurs="1"/>
        </xsd:sequence>
      </xsd:complexType>
    </xsd:element>
    <xsd:element name="h2f9ec3728094124b933b9cf7e867a92" ma:index="29" nillable="true" ma:taxonomy="true" ma:internalName="h2f9ec3728094124b933b9cf7e867a92" ma:taxonomyFieldName="HorizontalUseCase" ma:displayName="Horizontal Use Case" ma:default="" ma:fieldId="{12f9ec37-2809-4124-b933-b9cf7e867a92}" ma:taxonomyMulti="true" ma:sspId="7b600b03-3399-40df-9d9c-caeefc5a4d97" ma:termSetId="c7a844bb-8121-4652-bd19-c7a1b502d44a" ma:anchorId="00000000-0000-0000-0000-000000000000" ma:open="false" ma:isKeyword="false">
      <xsd:complexType>
        <xsd:sequence>
          <xsd:element ref="pc:Terms" minOccurs="0" maxOccurs="1"/>
        </xsd:sequence>
      </xsd:complexType>
    </xsd:element>
    <xsd:element name="TaxCatchAll" ma:index="31"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32"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34"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efbf5ec808454fc39dd6e73fb30f9800" ma:index="35" nillable="true" ma:taxonomy="true" ma:internalName="efbf5ec808454fc39dd6e73fb30f9800" ma:taxonomyFieldName="GFOResourceTags" ma:displayName="GFO Resource Tags" ma:readOnly="false" ma:default="" ma:fieldId="{efbf5ec8-0845-4fc3-9dd6-e73fb30f9800}" ma:taxonomyMulti="true" ma:sspId="7b600b03-3399-40df-9d9c-caeefc5a4d97" ma:termSetId="42171f31-be76-463d-a933-eae23b9ef3f7" ma:anchorId="00000000-0000-0000-0000-000000000000" ma:open="false" ma:isKeyword="false">
      <xsd:complexType>
        <xsd:sequence>
          <xsd:element ref="pc:Terms" minOccurs="0" maxOccurs="1"/>
        </xsd:sequence>
      </xsd:complexType>
    </xsd:element>
    <xsd:element name="h847452f74b44b57bc4a2a741f9c94e9" ma:index="37" nillable="true" ma:taxonomy="true" ma:internalName="h847452f74b44b57bc4a2a741f9c94e9" ma:taxonomyFieldName="Visibility" ma:displayName="Visibility" ma:default="758;#Internal|52c39dec-86ec-4d25-bb10-18d2912cd0c4" ma:fieldId="{1847452f-74b4-4b57-bc4a-2a741f9c94e9}" ma:sspId="7b600b03-3399-40df-9d9c-caeefc5a4d97" ma:termSetId="35802469-5d1e-4d8e-8772-02bbe8856d7e" ma:anchorId="00000000-0000-0000-0000-000000000000" ma:open="false" ma:isKeyword="false">
      <xsd:complexType>
        <xsd:sequence>
          <xsd:element ref="pc:Terms" minOccurs="0" maxOccurs="1"/>
        </xsd:sequence>
      </xsd:complexType>
    </xsd:element>
    <xsd:element name="_dlc_DocId" ma:index="39" nillable="true" ma:displayName="Document ID Value" ma:description="The value of the document ID assigned to this item." ma:internalName="_dlc_DocId" ma:readOnly="true">
      <xsd:simpleType>
        <xsd:restriction base="dms:Text"/>
      </xsd:simpleType>
    </xsd:element>
    <xsd:element name="_dlc_DocIdUrl" ma:index="4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4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DDA4C4B2-98B1-44DF-A244-E8FB7A2D1956}">
  <ds:schemaRefs>
    <ds:schemaRef ds:uri="http://schemas.microsoft.com/office/2006/documentManagement/types"/>
    <ds:schemaRef ds:uri="http://schemas.microsoft.com/office/2006/metadata/properties"/>
    <ds:schemaRef ds:uri="http://purl.org/dc/elements/1.1/"/>
    <ds:schemaRef ds:uri="7c69e624-827f-471b-adea-ac070ddc6867"/>
    <ds:schemaRef ds:uri="http://purl.org/dc/terms/"/>
    <ds:schemaRef ds:uri="http://schemas.microsoft.com/office/infopath/2007/PartnerControls"/>
    <ds:schemaRef ds:uri="http://schemas.openxmlformats.org/package/2006/metadata/core-properties"/>
    <ds:schemaRef ds:uri="efb4a6a7-40f5-4c55-b7cd-bfe5555b5884"/>
    <ds:schemaRef ds:uri="http://www.w3.org/XML/1998/namespace"/>
    <ds:schemaRef ds:uri="http://purl.org/dc/dcmitype/"/>
  </ds:schemaRefs>
</ds:datastoreItem>
</file>

<file path=customXml/itemProps2.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3.xml><?xml version="1.0" encoding="utf-8"?>
<ds:datastoreItem xmlns:ds="http://schemas.openxmlformats.org/officeDocument/2006/customXml" ds:itemID="{B11BA582-BE3C-43B3-9930-1D1A8AAEA3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859C7E5E-A5D4-423A-83C0-EA48CC3B7A8C}">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PUG_16x9_PPT_Template</Template>
  <TotalTime>22012</TotalTime>
  <Words>4970</Words>
  <Application>Microsoft Office PowerPoint</Application>
  <PresentationFormat>Custom</PresentationFormat>
  <Paragraphs>762</Paragraphs>
  <Slides>56</Slides>
  <Notes>42</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PROGRESS_16x9_PPT_Template</vt:lpstr>
      <vt:lpstr>What’s New in OpenEdge Replication?</vt:lpstr>
      <vt:lpstr>Agenda</vt:lpstr>
      <vt:lpstr>10.2B08 and 11.3.0: Improved PICA Queue Monitoring</vt:lpstr>
      <vt:lpstr>10.2B08: PICA Queue Monitoring Improvements</vt:lpstr>
      <vt:lpstr> 11.6.0: Restart Agent </vt:lpstr>
      <vt:lpstr>What is Restart Agent? </vt:lpstr>
      <vt:lpstr>Restart Agent - Use Cases</vt:lpstr>
      <vt:lpstr>11.7.0: Synchronous Commit Mode For Two Targets    </vt:lpstr>
      <vt:lpstr>Two target support for Synchronous Commit Mode</vt:lpstr>
      <vt:lpstr>11.7.0: Replication Sets    </vt:lpstr>
      <vt:lpstr>Replication Set:  A replication environment that  contains a source replica and two target replicas that can transition together</vt:lpstr>
      <vt:lpstr>Replication Set Inter-agent Communication</vt:lpstr>
      <vt:lpstr>Inter-agent Communication</vt:lpstr>
      <vt:lpstr>Inter-agent Communication</vt:lpstr>
      <vt:lpstr>What if…</vt:lpstr>
      <vt:lpstr>Inter-agent Communication Visibility</vt:lpstr>
      <vt:lpstr>AI Extents Remaining Locked for a Long Time on a Target</vt:lpstr>
      <vt:lpstr>Inter-agent Status in Monitor</vt:lpstr>
      <vt:lpstr>Fail Over Transition</vt:lpstr>
      <vt:lpstr>Fail Over Transition:  A transition where a source replica and a target replica switch roles</vt:lpstr>
      <vt:lpstr>Initiating Failing Over</vt:lpstr>
      <vt:lpstr>Fail Over Transition Configuration</vt:lpstr>
      <vt:lpstr>When is Transition Failover Useful?</vt:lpstr>
      <vt:lpstr>Best Practices for Fail Over Transition</vt:lpstr>
      <vt:lpstr>Best Practices for Fail Over Transition</vt:lpstr>
      <vt:lpstr>Best Practices to Revert Configuration</vt:lpstr>
      <vt:lpstr>Replication Set: Recovery Transition</vt:lpstr>
      <vt:lpstr>Recovery Transition:  The transition of a database from the role of a target replica to a source replica after the failure of the original source replica</vt:lpstr>
      <vt:lpstr>Recovery Transition</vt:lpstr>
      <vt:lpstr>11.7.0: Two Ways to Configure Recovery Transition</vt:lpstr>
      <vt:lpstr>11.7.0: Which Agent will transition?</vt:lpstr>
      <vt:lpstr>Introducing the Transition Coordinator</vt:lpstr>
      <vt:lpstr>Transition Coordinator: Synchronization with less healthy target</vt:lpstr>
      <vt:lpstr>How Does the Coordinator Work?</vt:lpstr>
      <vt:lpstr>11.7.0: From where to synchronize with the less healthy target?</vt:lpstr>
      <vt:lpstr>11.7.0: Recovery Transition step by step </vt:lpstr>
      <vt:lpstr>11.7.0: Best Practices For Configuring Recovery Transition</vt:lpstr>
      <vt:lpstr> 11.6.0: Replication Virtual System Tables: Enhancements </vt:lpstr>
      <vt:lpstr>What’s New With VSTs</vt:lpstr>
      <vt:lpstr>Expanded VSTs</vt:lpstr>
      <vt:lpstr>New VSTs</vt:lpstr>
      <vt:lpstr> 11.7.0: Replication Virtual System Tables: Enhancements </vt:lpstr>
      <vt:lpstr>What’s New With VSTs</vt:lpstr>
      <vt:lpstr>What’s New With VSTs</vt:lpstr>
      <vt:lpstr>11.7.0: Replication Monitor Enhancements</vt:lpstr>
      <vt:lpstr>Replication Monitor Enhancements</vt:lpstr>
      <vt:lpstr>11.7.0 builddb Enhancement    </vt:lpstr>
      <vt:lpstr>11.7.0: Prostruct builddb support </vt:lpstr>
      <vt:lpstr>11.7.0: DSRUTIL Status Verbose</vt:lpstr>
      <vt:lpstr>dsrutil status verbose</vt:lpstr>
      <vt:lpstr>For more information…</vt:lpstr>
      <vt:lpstr>We Have Questions for you!</vt:lpstr>
      <vt:lpstr>Questions for us?</vt:lpstr>
      <vt:lpstr>Appendix 1: Replication server state values and their description</vt:lpstr>
      <vt:lpstr>Appendix 2: Replication Agent state values and their description</vt:lpstr>
      <vt:lpstr>Slide 56</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Corporate PowerPoint Template</dc:title>
  <dc:creator>Martin Tsekov</dc:creator>
  <cp:lastModifiedBy>dwu</cp:lastModifiedBy>
  <cp:revision>243</cp:revision>
  <cp:lastPrinted>2013-09-18T03:48:20Z</cp:lastPrinted>
  <dcterms:created xsi:type="dcterms:W3CDTF">2016-05-13T13:52:00Z</dcterms:created>
  <dcterms:modified xsi:type="dcterms:W3CDTF">2017-05-31T19:36:50Z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TaxCatchAll">
    <vt:lpwstr>237;#Template|c9160f8f-74c9-4442-ac41-24463e06691d</vt:lpwstr>
  </property>
  <property fmtid="{D5CDD505-2E9C-101B-9397-08002B2CF9AE}" pid="5" name="Doc ID">
    <vt:lpwstr>101816</vt:lpwstr>
  </property>
  <property fmtid="{D5CDD505-2E9C-101B-9397-08002B2CF9AE}" pid="6" name="Location1">
    <vt:lpwstr/>
  </property>
  <property fmtid="{D5CDD505-2E9C-101B-9397-08002B2CF9AE}" pid="7" name="Tagged Doc ID's">
    <vt:bool>false</vt:bool>
  </property>
  <property fmtid="{D5CDD505-2E9C-101B-9397-08002B2CF9AE}" pid="8" name="ContentType1">
    <vt:lpwstr/>
  </property>
  <property fmtid="{D5CDD505-2E9C-101B-9397-08002B2CF9AE}" pid="9" name="Solution0">
    <vt:lpwstr/>
  </property>
  <property fmtid="{D5CDD505-2E9C-101B-9397-08002B2CF9AE}" pid="10" name="Industry">
    <vt:lpwstr/>
  </property>
  <property fmtid="{D5CDD505-2E9C-101B-9397-08002B2CF9AE}" pid="11" name="IndustrySolution">
    <vt:lpwstr/>
  </property>
  <property fmtid="{D5CDD505-2E9C-101B-9397-08002B2CF9AE}" pid="12" name="Attachment Only ?">
    <vt:bool>true</vt:bool>
  </property>
  <property fmtid="{D5CDD505-2E9C-101B-9397-08002B2CF9AE}" pid="13" name="GFOAudience">
    <vt:lpwstr/>
  </property>
  <property fmtid="{D5CDD505-2E9C-101B-9397-08002B2CF9AE}" pid="14" name="OpenEdgeModule">
    <vt:lpwstr/>
  </property>
  <property fmtid="{D5CDD505-2E9C-101B-9397-08002B2CF9AE}" pid="15" name="HorizontalUseCase">
    <vt:lpwstr/>
  </property>
  <property fmtid="{D5CDD505-2E9C-101B-9397-08002B2CF9AE}" pid="16" name="GFOResourceTags">
    <vt:lpwstr/>
  </property>
  <property fmtid="{D5CDD505-2E9C-101B-9397-08002B2CF9AE}" pid="17" name="Partner Empowerment">
    <vt:lpwstr/>
  </property>
  <property fmtid="{D5CDD505-2E9C-101B-9397-08002B2CF9AE}" pid="18" name="BusinessLine">
    <vt:lpwstr/>
  </property>
  <property fmtid="{D5CDD505-2E9C-101B-9397-08002B2CF9AE}" pid="19" name="Portal Audience">
    <vt:lpwstr/>
  </property>
  <property fmtid="{D5CDD505-2E9C-101B-9397-08002B2CF9AE}" pid="20" name="kb2a064789314f00a60cb6c3cf784453">
    <vt:lpwstr/>
  </property>
  <property fmtid="{D5CDD505-2E9C-101B-9397-08002B2CF9AE}" pid="21" name="_dlc_DocIdItemGuid">
    <vt:lpwstr>8f308494-2ca7-4968-acf2-a8e53c479d10</vt:lpwstr>
  </property>
  <property fmtid="{D5CDD505-2E9C-101B-9397-08002B2CF9AE}" pid="22" name="Visibility">
    <vt:lpwstr>758;#Internal|52c39dec-86ec-4d25-bb10-18d2912cd0c4</vt:lpwstr>
  </property>
</Properties>
</file>