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40"/>
  </p:notesMasterIdLst>
  <p:handoutMasterIdLst>
    <p:handoutMasterId r:id="rId41"/>
  </p:handoutMasterIdLst>
  <p:sldIdLst>
    <p:sldId id="1099" r:id="rId6"/>
    <p:sldId id="1205" r:id="rId7"/>
    <p:sldId id="1206" r:id="rId8"/>
    <p:sldId id="1207" r:id="rId9"/>
    <p:sldId id="1184" r:id="rId10"/>
    <p:sldId id="1195" r:id="rId11"/>
    <p:sldId id="1200" r:id="rId12"/>
    <p:sldId id="1223" r:id="rId13"/>
    <p:sldId id="1211" r:id="rId14"/>
    <p:sldId id="1212" r:id="rId15"/>
    <p:sldId id="1186" r:id="rId16"/>
    <p:sldId id="1210" r:id="rId17"/>
    <p:sldId id="1194" r:id="rId18"/>
    <p:sldId id="1190" r:id="rId19"/>
    <p:sldId id="1217" r:id="rId20"/>
    <p:sldId id="1191" r:id="rId21"/>
    <p:sldId id="1213" r:id="rId22"/>
    <p:sldId id="1192" r:id="rId23"/>
    <p:sldId id="1183" r:id="rId24"/>
    <p:sldId id="1221" r:id="rId25"/>
    <p:sldId id="1193" r:id="rId26"/>
    <p:sldId id="1214" r:id="rId27"/>
    <p:sldId id="1220" r:id="rId28"/>
    <p:sldId id="1199" r:id="rId29"/>
    <p:sldId id="1222" r:id="rId30"/>
    <p:sldId id="1196" r:id="rId31"/>
    <p:sldId id="1219" r:id="rId32"/>
    <p:sldId id="1203" r:id="rId33"/>
    <p:sldId id="1208" r:id="rId34"/>
    <p:sldId id="1215" r:id="rId35"/>
    <p:sldId id="1216" r:id="rId36"/>
    <p:sldId id="1189" r:id="rId37"/>
    <p:sldId id="1209" r:id="rId38"/>
    <p:sldId id="1180" r:id="rId39"/>
  </p:sldIdLst>
  <p:sldSz cx="12192000" cy="6858000"/>
  <p:notesSz cx="7027863" cy="9313863"/>
  <p:custDataLst>
    <p:tags r:id="rId42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A3E"/>
    <a:srgbClr val="FF40FF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A4A396-12AE-4A9C-96B6-91BB80FBF24C}" v="3" dt="2017-06-02T11:12:45.4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commentAuthors" Target="commentAuthors.xml"/><Relationship Id="rId48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0</a:t>
            </a:fld>
            <a:endParaRPr lang="en-US" i="0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700088"/>
            <a:ext cx="6208712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37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08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33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0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9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35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677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32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61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37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23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6590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>
                <a:cs typeface="Arial"/>
              </a:rPr>
              <a:t>Demonstrate mixed-use procedure 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>
                <a:cs typeface="Arial"/>
              </a:rPr>
              <a:t>Visually highlight a procedural-style file with interlaced OOP aspects 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87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9600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27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414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90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86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406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26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908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31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601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616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847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546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598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702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317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975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328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044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222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5" y="36"/>
            <a:ext cx="12192065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9074" y="3771649"/>
            <a:ext cx="6802622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9074" y="5066617"/>
            <a:ext cx="5481075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85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493409" cy="535531"/>
          </a:xfrm>
        </p:spPr>
        <p:txBody>
          <a:bodyPr anchor="t"/>
          <a:lstStyle>
            <a:lvl1pPr>
              <a:defRPr sz="3200">
                <a:solidFill>
                  <a:srgbClr val="373A3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1736920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>
        <p15:guide id="1" pos="359" userDrawn="1">
          <p15:clr>
            <a:srgbClr val="FBAE40"/>
          </p15:clr>
        </p15:guide>
        <p15:guide id="2" orient="horz" pos="18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67498"/>
            <a:ext cx="11024442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958" y="1200150"/>
            <a:ext cx="5386917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958" y="1991189"/>
            <a:ext cx="5386917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200150"/>
            <a:ext cx="5389033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991189"/>
            <a:ext cx="5389033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594" y="1200150"/>
            <a:ext cx="10956603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959" y="367498"/>
            <a:ext cx="109512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6768" y="6517228"/>
            <a:ext cx="15677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79" r:id="rId2"/>
    <p:sldLayoutId id="2147483738" r:id="rId3"/>
    <p:sldLayoutId id="2147483775" r:id="rId4"/>
    <p:sldLayoutId id="2147483734" r:id="rId5"/>
    <p:sldLayoutId id="2147483778" r:id="rId6"/>
    <p:sldLayoutId id="2147483774" r:id="rId7"/>
    <p:sldLayoutId id="2147483739" r:id="rId8"/>
    <p:sldLayoutId id="2147483762" r:id="rId9"/>
    <p:sldLayoutId id="2147483776" r:id="rId10"/>
    <p:sldLayoutId id="2147483772" r:id="rId11"/>
    <p:sldLayoutId id="2147483767" r:id="rId12"/>
    <p:sldLayoutId id="2147483770" r:id="rId13"/>
    <p:sldLayoutId id="2147483773" r:id="rId14"/>
  </p:sldLayoutIdLst>
  <p:transition spd="slow">
    <p:push dir="u"/>
  </p:transition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progress.com/community_groups/openedge_general/w/openedgegeneral/2877.ade-openedge-11-6-3-development-tools-source-cod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cumentation.progress.com/output/oehttpclient/oe116/index.htm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pugchallenge.org/downloads2014/930_ooshrvar.pptx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onsultingwerk/CCS_Sample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github.com/PeterJudge-PSC/autoedgethefactory" TargetMode="External"/><Relationship Id="rId4" Type="http://schemas.openxmlformats.org/officeDocument/2006/relationships/hyperlink" Target="NULL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pugchallenge.org/downloads2016/806%20-%20OO-Oh.pdf%E2%80%8B" TargetMode="External"/><Relationship Id="rId7" Type="http://schemas.openxmlformats.org/officeDocument/2006/relationships/hyperlink" Target="http://pugchallenge.org/downloads2016.html&#8203;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ommunity.progress.com/community_groups/openedge_general/w/openedgegeneral/2877.ade-openedge-11-6-3-development-tools-source-code" TargetMode="External"/><Relationship Id="rId5" Type="http://schemas.openxmlformats.org/officeDocument/2006/relationships/hyperlink" Target="https://documentation.progress.com/output/oehttpclient/oe116/index.html" TargetMode="External"/><Relationship Id="rId4" Type="http://schemas.openxmlformats.org/officeDocument/2006/relationships/hyperlink" Target="http://pugchallenge.org/downloads2014/930_ooshrvar.pptx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19489" y="2743200"/>
            <a:ext cx="6800850" cy="1477328"/>
          </a:xfrm>
        </p:spPr>
        <p:txBody>
          <a:bodyPr/>
          <a:lstStyle/>
          <a:p>
            <a:r>
              <a:rPr lang="en-US"/>
              <a:t>277: Everyday OOP made easy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June 6, 2017</a:t>
            </a:r>
            <a:br>
              <a:rPr lang="en-US"/>
            </a:br>
            <a:r>
              <a:rPr lang="en-US">
                <a:solidFill>
                  <a:srgbClr val="373A3E"/>
                </a:solidFill>
                <a:latin typeface="Arial"/>
                <a:cs typeface="Arial"/>
              </a:rPr>
              <a:t>Chad R. Thomson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solidFill>
                  <a:srgbClr val="373A3E"/>
                </a:solidFill>
                <a:latin typeface="Arial"/>
                <a:cs typeface="Arial"/>
              </a:rPr>
              <a:t>Senior Principal Consultant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solidFill>
                  <a:srgbClr val="373A3E"/>
                </a:solidFill>
                <a:latin typeface="Arial"/>
                <a:cs typeface="Arial"/>
              </a:rPr>
              <a:t>Progress Software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67498"/>
            <a:ext cx="10951239" cy="430887"/>
          </a:xfrm>
        </p:spPr>
        <p:txBody>
          <a:bodyPr/>
          <a:lstStyle/>
          <a:p>
            <a:r>
              <a:rPr lang="en-US"/>
              <a:t>Speaker BIO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57213" y="1200150"/>
            <a:ext cx="10952162" cy="1690929"/>
          </a:xfrm>
        </p:spPr>
        <p:txBody>
          <a:bodyPr/>
          <a:lstStyle/>
          <a:p>
            <a:r>
              <a:rPr lang="en-US">
                <a:solidFill>
                  <a:srgbClr val="212121"/>
                </a:solidFill>
              </a:rPr>
              <a:t>Over 20 years of overall industry experience favoring reality over formality</a:t>
            </a:r>
            <a:r>
              <a:rPr lang="en-US">
                <a:solidFill>
                  <a:srgbClr val="FFFFFF"/>
                </a:solidFill>
              </a:rPr>
              <a:t> </a:t>
            </a:r>
            <a:r>
              <a:rPr lang="en-US" b="1">
                <a:solidFill>
                  <a:srgbClr val="FFFFFF"/>
                </a:solidFill>
              </a:rPr>
              <a:t> </a:t>
            </a:r>
            <a:r>
              <a:rPr lang="en-US">
                <a:solidFill>
                  <a:srgbClr val="212121"/>
                </a:solidFill>
              </a:rPr>
              <a:t> </a:t>
            </a:r>
          </a:p>
          <a:p>
            <a:r>
              <a:rPr lang="en-US">
                <a:solidFill>
                  <a:srgbClr val="212121"/>
                </a:solidFill>
              </a:rPr>
              <a:t>Over 16 years in services focus with Progress Software (</a:t>
            </a:r>
            <a:r>
              <a:rPr lang="en-US" err="1">
                <a:solidFill>
                  <a:srgbClr val="212121"/>
                </a:solidFill>
              </a:rPr>
              <a:t>BravePoint</a:t>
            </a:r>
            <a:r>
              <a:rPr lang="en-US">
                <a:solidFill>
                  <a:srgbClr val="212121"/>
                </a:solidFill>
              </a:rPr>
              <a:t>)</a:t>
            </a:r>
            <a:r>
              <a:rPr lang="en-US">
                <a:solidFill>
                  <a:srgbClr val="FFFFFF"/>
                </a:solidFill>
              </a:rPr>
              <a:t> </a:t>
            </a:r>
            <a:r>
              <a:rPr lang="en-US">
                <a:solidFill>
                  <a:srgbClr val="212121"/>
                </a:solidFill>
              </a:rPr>
              <a:t> </a:t>
            </a:r>
          </a:p>
          <a:p>
            <a:r>
              <a:rPr lang="en-US">
                <a:solidFill>
                  <a:srgbClr val="212121"/>
                </a:solidFill>
              </a:rPr>
              <a:t>Specializing in vendor-neutral, cross-platform application and service integration</a:t>
            </a:r>
            <a:r>
              <a:rPr lang="en-US">
                <a:solidFill>
                  <a:srgbClr val="FFFFFF"/>
                </a:solidFill>
              </a:rPr>
              <a:t> </a:t>
            </a:r>
            <a:r>
              <a:rPr lang="en-US" b="1">
                <a:solidFill>
                  <a:srgbClr val="FFFFFF"/>
                </a:solidFill>
              </a:rPr>
              <a:t> </a:t>
            </a:r>
            <a:r>
              <a:rPr lang="en-US">
                <a:solidFill>
                  <a:srgbClr val="212121"/>
                </a:solidFill>
              </a:rPr>
              <a:t> </a:t>
            </a:r>
          </a:p>
          <a:p>
            <a:r>
              <a:rPr lang="en-US">
                <a:solidFill>
                  <a:srgbClr val="212121"/>
                </a:solidFill>
              </a:rPr>
              <a:t>Passionate </a:t>
            </a:r>
            <a:r>
              <a:rPr lang="en-US">
                <a:solidFill>
                  <a:schemeClr val="tx1"/>
                </a:solidFill>
              </a:rPr>
              <a:t>technology </a:t>
            </a:r>
            <a:r>
              <a:rPr lang="en-US">
                <a:solidFill>
                  <a:srgbClr val="212121"/>
                </a:solidFill>
              </a:rPr>
              <a:t>advocate </a:t>
            </a:r>
          </a:p>
          <a:p>
            <a:endParaRPr lang="en-US"/>
          </a:p>
        </p:txBody>
      </p:sp>
      <p:sp>
        <p:nvSpPr>
          <p:cNvPr id="3" name="TextBox 2"/>
          <p:cNvSpPr txBox="1"/>
          <p:nvPr/>
        </p:nvSpPr>
        <p:spPr bwMode="auto">
          <a:xfrm>
            <a:off x="3378200" y="3219450"/>
            <a:ext cx="5199798" cy="53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 i="1">
                <a:solidFill>
                  <a:srgbClr val="373A3E"/>
                </a:solidFill>
                <a:latin typeface="Arial,sans-serif"/>
                <a:ea typeface="Arial,sans-serif"/>
                <a:cs typeface="Arial,sans-serif"/>
              </a:rPr>
              <a:t>Only those who have the patience to do simple things perfectly will acquire the skill to do difficult things easily</a:t>
            </a:r>
            <a:endParaRPr lang="en-US" sz="1400" i="0">
              <a:solidFill>
                <a:srgbClr val="373A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5487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What are we talking about here? </a:t>
            </a:r>
            <a:endParaRPr lang="en-US">
              <a:latin typeface="Arial"/>
              <a:cs typeface="Arial"/>
            </a:endParaRPr>
          </a:p>
          <a:p>
            <a:r>
              <a:rPr lang="en-US">
                <a:solidFill>
                  <a:schemeClr val="tx1"/>
                </a:solidFill>
              </a:rPr>
              <a:t>Why Bother with OOP?</a:t>
            </a:r>
          </a:p>
          <a:p>
            <a:r>
              <a:rPr lang="en-US">
                <a:solidFill>
                  <a:schemeClr val="tx1"/>
                </a:solidFill>
              </a:rPr>
              <a:t>Setting up for Success </a:t>
            </a:r>
          </a:p>
          <a:p>
            <a:r>
              <a:rPr lang="en-US">
                <a:solidFill>
                  <a:schemeClr val="tx1"/>
                </a:solidFill>
              </a:rPr>
              <a:t>Basic OOP Primer</a:t>
            </a:r>
          </a:p>
          <a:p>
            <a:r>
              <a:rPr lang="en-US">
                <a:solidFill>
                  <a:schemeClr val="tx1"/>
                </a:solidFill>
              </a:rPr>
              <a:t>Procedural vs OOP Comparison </a:t>
            </a:r>
          </a:p>
          <a:p>
            <a:r>
              <a:rPr lang="en-US">
                <a:solidFill>
                  <a:schemeClr val="tx1"/>
                </a:solidFill>
              </a:rPr>
              <a:t>Every day use walk-through</a:t>
            </a:r>
          </a:p>
          <a:p>
            <a:r>
              <a:rPr lang="en-US">
                <a:solidFill>
                  <a:srgbClr val="373A3E"/>
                </a:solidFill>
              </a:rPr>
              <a:t>What to expect</a:t>
            </a:r>
          </a:p>
          <a:p>
            <a:r>
              <a:rPr lang="en-US">
                <a:solidFill>
                  <a:srgbClr val="373A3E"/>
                </a:solidFill>
              </a:rPr>
              <a:t>Next Steps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993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Disclaimers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213" y="801688"/>
            <a:ext cx="10952162" cy="5373158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11.6.3 Examples</a:t>
            </a:r>
          </a:p>
          <a:p>
            <a:pPr lvl="1"/>
            <a:r>
              <a:rPr lang="en-US" err="1">
                <a:solidFill>
                  <a:schemeClr val="tx1"/>
                </a:solidFill>
              </a:rPr>
              <a:t>Corelib</a:t>
            </a:r>
            <a:r>
              <a:rPr lang="en-US">
                <a:solidFill>
                  <a:schemeClr val="tx1"/>
                </a:solidFill>
              </a:rPr>
              <a:t> and </a:t>
            </a:r>
            <a:r>
              <a:rPr lang="en-US" err="1">
                <a:solidFill>
                  <a:schemeClr val="tx1"/>
                </a:solidFill>
              </a:rPr>
              <a:t>Netlib</a:t>
            </a:r>
            <a:r>
              <a:rPr lang="en-US">
                <a:solidFill>
                  <a:schemeClr val="tx1"/>
                </a:solidFill>
              </a:rPr>
              <a:t> not available prior to 11.5.1 (</a:t>
            </a:r>
            <a:r>
              <a:rPr lang="en-US" err="1">
                <a:solidFill>
                  <a:schemeClr val="tx1"/>
                </a:solidFill>
              </a:rPr>
              <a:t>Netlib</a:t>
            </a:r>
            <a:r>
              <a:rPr lang="en-US">
                <a:solidFill>
                  <a:schemeClr val="tx1"/>
                </a:solidFill>
              </a:rPr>
              <a:t> introduced 11.5.1)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Updates for the better in 11.7.X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No Metrics will be shown </a:t>
            </a:r>
            <a:r>
              <a:rPr lang="en-US" sz="1800">
                <a:solidFill>
                  <a:schemeClr val="tx1"/>
                </a:solidFill>
              </a:rPr>
              <a:t> 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Metrics are gift-wrapped lies</a:t>
            </a:r>
          </a:p>
          <a:p>
            <a:r>
              <a:rPr lang="en-US">
                <a:solidFill>
                  <a:schemeClr val="tx1"/>
                </a:solidFill>
              </a:rPr>
              <a:t>Soft metrics regarding efficiency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you will get a better sense earlier if your code will work </a:t>
            </a:r>
            <a:r>
              <a:rPr lang="en-US">
                <a:solidFill>
                  <a:srgbClr val="373A3E"/>
                </a:solidFill>
              </a:rPr>
              <a:t> 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you</a:t>
            </a:r>
            <a:r>
              <a:rPr lang="en-US" sz="2000">
                <a:solidFill>
                  <a:schemeClr val="tx1"/>
                </a:solidFill>
              </a:rPr>
              <a:t> </a:t>
            </a:r>
            <a:r>
              <a:rPr lang="en-US">
                <a:solidFill>
                  <a:schemeClr val="tx1"/>
                </a:solidFill>
              </a:rPr>
              <a:t>will run into less run-time errors</a:t>
            </a:r>
            <a:r>
              <a:rPr lang="en-US" sz="2000">
                <a:solidFill>
                  <a:schemeClr val="tx1"/>
                </a:solidFill>
              </a:rPr>
              <a:t> </a:t>
            </a:r>
            <a:endParaRPr lang="en-US">
              <a:solidFill>
                <a:schemeClr val="tx1"/>
              </a:solidFill>
            </a:endParaRPr>
          </a:p>
          <a:p>
            <a:pPr lvl="1"/>
            <a:r>
              <a:rPr lang="en-US">
                <a:solidFill>
                  <a:schemeClr val="tx1"/>
                </a:solidFill>
              </a:rPr>
              <a:t>You are more efficient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*Extremely* basic examples are ahead</a:t>
            </a:r>
          </a:p>
          <a:p>
            <a:pPr lvl="1"/>
            <a:r>
              <a:rPr lang="en-US" sz="1600">
                <a:solidFill>
                  <a:schemeClr val="tx1"/>
                </a:solidFill>
              </a:rPr>
              <a:t>Please don't judge too harsh :(</a:t>
            </a:r>
          </a:p>
        </p:txBody>
      </p:sp>
    </p:spTree>
    <p:extLst>
      <p:ext uri="{BB962C8B-B14F-4D97-AF65-F5344CB8AC3E}">
        <p14:creationId xmlns:p14="http://schemas.microsoft.com/office/powerpoint/2010/main" val="244184346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9913" y="2587625"/>
            <a:ext cx="9759045" cy="978729"/>
          </a:xfrm>
        </p:spPr>
        <p:txBody>
          <a:bodyPr/>
          <a:lstStyle/>
          <a:p>
            <a:r>
              <a:rPr lang="en-US"/>
              <a:t>What are we talking about?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latin typeface="Arial"/>
                <a:cs typeface="Arial"/>
              </a:rPr>
              <a:t>OOP and the </a:t>
            </a:r>
            <a:r>
              <a:rPr lang="en-US" err="1">
                <a:latin typeface="Arial"/>
                <a:cs typeface="Arial"/>
              </a:rPr>
              <a:t>OpenEdge</a:t>
            </a:r>
            <a:r>
              <a:rPr lang="en-US"/>
              <a:t> </a:t>
            </a:r>
            <a:r>
              <a:rPr lang="en-US" err="1"/>
              <a:t>Corelib</a:t>
            </a:r>
            <a:r>
              <a:rPr lang="en-US"/>
              <a:t>/</a:t>
            </a:r>
            <a:r>
              <a:rPr lang="en-US" err="1"/>
              <a:t>Netlib</a:t>
            </a:r>
            <a:r>
              <a:rPr lang="en-US"/>
              <a:t> Libraries</a:t>
            </a:r>
          </a:p>
        </p:txBody>
      </p:sp>
    </p:spTree>
    <p:extLst>
      <p:ext uri="{BB962C8B-B14F-4D97-AF65-F5344CB8AC3E}">
        <p14:creationId xmlns:p14="http://schemas.microsoft.com/office/powerpoint/2010/main" val="409678180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and Where are the </a:t>
            </a:r>
            <a:r>
              <a:rPr lang="en-US" err="1"/>
              <a:t>OpenEdge</a:t>
            </a:r>
            <a:r>
              <a:rPr lang="en-US"/>
              <a:t> </a:t>
            </a:r>
            <a:r>
              <a:rPr lang="en-US" err="1"/>
              <a:t>Corelib</a:t>
            </a:r>
            <a:r>
              <a:rPr lang="en-US"/>
              <a:t> and </a:t>
            </a:r>
            <a:r>
              <a:rPr lang="en-US" err="1"/>
              <a:t>Netlib</a:t>
            </a:r>
            <a:r>
              <a:rPr lang="en-US"/>
              <a:t> Libraries?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Back story</a:t>
            </a:r>
          </a:p>
          <a:p>
            <a:pPr lvl="1"/>
            <a:r>
              <a:rPr lang="en-US">
                <a:latin typeface="Arial"/>
                <a:cs typeface="Arial"/>
              </a:rPr>
              <a:t>Requirement to implement PUSH notifications</a:t>
            </a:r>
          </a:p>
          <a:p>
            <a:pPr lvl="1"/>
            <a:r>
              <a:rPr lang="en-US">
                <a:latin typeface="Arial"/>
                <a:cs typeface="Arial"/>
              </a:rPr>
              <a:t>Needed an HTTP client library -- went a little overboard</a:t>
            </a:r>
          </a:p>
          <a:p>
            <a:r>
              <a:rPr lang="en-US">
                <a:latin typeface="Arial"/>
                <a:cs typeface="Arial"/>
              </a:rPr>
              <a:t>Where are the libraries found?</a:t>
            </a:r>
          </a:p>
          <a:p>
            <a:pPr lvl="1"/>
            <a:r>
              <a:rPr lang="en-US">
                <a:latin typeface="Arial"/>
                <a:cs typeface="Arial"/>
              </a:rPr>
              <a:t>In </a:t>
            </a:r>
            <a:r>
              <a:rPr lang="en-US" err="1">
                <a:latin typeface="Arial"/>
                <a:cs typeface="Arial"/>
              </a:rPr>
              <a:t>OpenEdge</a:t>
            </a:r>
            <a:r>
              <a:rPr lang="en-US">
                <a:latin typeface="Arial"/>
                <a:cs typeface="Arial"/>
              </a:rPr>
              <a:t> installation folder</a:t>
            </a:r>
          </a:p>
          <a:p>
            <a:pPr lvl="2"/>
            <a:r>
              <a:rPr lang="en-US">
                <a:latin typeface="Arial"/>
                <a:cs typeface="Arial"/>
              </a:rPr>
              <a:t>src/OpenEdge.Core.pl</a:t>
            </a:r>
          </a:p>
          <a:p>
            <a:pPr lvl="2"/>
            <a:r>
              <a:rPr lang="en-US">
                <a:latin typeface="Arial"/>
                <a:cs typeface="Arial"/>
              </a:rPr>
              <a:t>src/netlib/OpenEdge.Net.pl</a:t>
            </a:r>
            <a:endParaRPr lang="en-US">
              <a:solidFill>
                <a:srgbClr val="373A3E"/>
              </a:solidFill>
              <a:latin typeface="Arial"/>
              <a:cs typeface="Arial"/>
            </a:endParaRPr>
          </a:p>
          <a:p>
            <a:pPr lvl="2"/>
            <a:r>
              <a:rPr lang="en-US">
                <a:latin typeface="Arial"/>
                <a:cs typeface="Arial"/>
              </a:rPr>
              <a:t>Extract and add to project </a:t>
            </a:r>
            <a:r>
              <a:rPr lang="en-US" err="1">
                <a:latin typeface="Arial"/>
                <a:cs typeface="Arial"/>
              </a:rPr>
              <a:t>propath</a:t>
            </a:r>
          </a:p>
          <a:p>
            <a:pPr marL="800100" lvl="1"/>
            <a:r>
              <a:rPr lang="en-US">
                <a:latin typeface="Arial"/>
                <a:cs typeface="Arial"/>
              </a:rPr>
              <a:t>In </a:t>
            </a:r>
            <a:r>
              <a:rPr lang="en-US" err="1">
                <a:latin typeface="Arial"/>
                <a:cs typeface="Arial"/>
              </a:rPr>
              <a:t>OpenEdge</a:t>
            </a:r>
            <a:r>
              <a:rPr lang="en-US">
                <a:latin typeface="Arial"/>
                <a:cs typeface="Arial"/>
              </a:rPr>
              <a:t> tools </a:t>
            </a:r>
            <a:r>
              <a:rPr lang="en-US" err="1">
                <a:latin typeface="Arial"/>
                <a:cs typeface="Arial"/>
              </a:rPr>
              <a:t>src</a:t>
            </a:r>
            <a:r>
              <a:rPr lang="en-US">
                <a:latin typeface="Arial"/>
                <a:cs typeface="Arial"/>
              </a:rPr>
              <a:t> </a:t>
            </a:r>
          </a:p>
          <a:p>
            <a:pPr marL="1200150" lvl="2"/>
            <a:r>
              <a:rPr lang="en-US">
                <a:latin typeface="Arial"/>
                <a:cs typeface="Arial"/>
              </a:rPr>
              <a:t>Available on communities web site (11.6.3)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marL="1714500" lvl="3"/>
            <a:r>
              <a:rPr lang="en-US">
                <a:solidFill>
                  <a:schemeClr val="tx1"/>
                </a:solidFill>
                <a:latin typeface="Arial"/>
                <a:cs typeface="Arial"/>
                <a:hlinkClick r:id="rId3"/>
              </a:rPr>
              <a:t>https://community.progress.com/community_groups/openedge_general/w/openedgegeneral/2877.ade-openedge-11-6-3-development-tools-source-code</a:t>
            </a:r>
            <a:endParaRPr lang="en-US">
              <a:latin typeface="Arial"/>
              <a:cs typeface="Arial"/>
              <a:hlinkClick r:id="rId3"/>
            </a:endParaRPr>
          </a:p>
          <a:p>
            <a:pPr marL="457200"/>
            <a:r>
              <a:rPr lang="en-US">
                <a:latin typeface="Arial"/>
                <a:cs typeface="Arial"/>
              </a:rPr>
              <a:t>Generated ABL Doc is available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marL="857250" lvl="1"/>
            <a:r>
              <a:rPr lang="en-US">
                <a:solidFill>
                  <a:schemeClr val="tx1"/>
                </a:solidFill>
                <a:latin typeface="Arial"/>
                <a:cs typeface="Arial"/>
                <a:hlinkClick r:id="rId4"/>
              </a:rPr>
              <a:t>https://documentation.progress.com/output/oehttpclient/oe116/index.html</a:t>
            </a:r>
          </a:p>
        </p:txBody>
      </p:sp>
    </p:spTree>
    <p:extLst>
      <p:ext uri="{BB962C8B-B14F-4D97-AF65-F5344CB8AC3E}">
        <p14:creationId xmlns:p14="http://schemas.microsoft.com/office/powerpoint/2010/main" val="417011114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B1D1F"/>
                </a:solidFill>
              </a:rPr>
              <a:t>Why Bother with OOP?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OOP will enforce method and type checking during compilation</a:t>
            </a:r>
          </a:p>
          <a:p>
            <a:pPr lvl="1"/>
            <a:r>
              <a:rPr lang="en-US">
                <a:solidFill>
                  <a:srgbClr val="373A3E"/>
                </a:solidFill>
              </a:rPr>
              <a:t>Doesn't fix code/logic, but mitigates opportunity for failure</a:t>
            </a:r>
          </a:p>
          <a:p>
            <a:pPr lvl="1"/>
            <a:r>
              <a:rPr lang="en-US">
                <a:solidFill>
                  <a:srgbClr val="373A3E"/>
                </a:solidFill>
              </a:rPr>
              <a:t>Even the most experienced developers still run into run-time errors when procedure signatures don't match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rgbClr val="373A3E"/>
                </a:solidFill>
              </a:rPr>
              <a:t>Class and object caching are </a:t>
            </a:r>
            <a:r>
              <a:rPr lang="en-US" u="sng">
                <a:solidFill>
                  <a:srgbClr val="373A3E"/>
                </a:solidFill>
              </a:rPr>
              <a:t>at-least as fast</a:t>
            </a:r>
            <a:r>
              <a:rPr lang="en-US" sz="1600" i="1">
                <a:solidFill>
                  <a:srgbClr val="373A3E"/>
                </a:solidFill>
              </a:rPr>
              <a:t>*</a:t>
            </a:r>
            <a:r>
              <a:rPr lang="en-US">
                <a:solidFill>
                  <a:srgbClr val="373A3E"/>
                </a:solidFill>
              </a:rPr>
              <a:t> as their equivalent procedural counter-parts</a:t>
            </a:r>
            <a:endParaRPr lang="en-US">
              <a:solidFill>
                <a:schemeClr val="tx1"/>
              </a:solidFill>
            </a:endParaRPr>
          </a:p>
          <a:p>
            <a:pPr lvl="1"/>
            <a:r>
              <a:rPr lang="en-US">
                <a:solidFill>
                  <a:srgbClr val="373A3E"/>
                </a:solidFill>
              </a:rPr>
              <a:t>Garbage collection </a:t>
            </a:r>
            <a:r>
              <a:rPr lang="en-US" i="1">
                <a:solidFill>
                  <a:srgbClr val="373A3E"/>
                </a:solidFill>
              </a:rPr>
              <a:t>limits </a:t>
            </a:r>
            <a:r>
              <a:rPr lang="en-US">
                <a:solidFill>
                  <a:srgbClr val="373A3E"/>
                </a:solidFill>
              </a:rPr>
              <a:t>the amount of clean-up concerns</a:t>
            </a:r>
          </a:p>
          <a:p>
            <a:pPr lvl="1"/>
            <a:r>
              <a:rPr lang="en-US">
                <a:solidFill>
                  <a:srgbClr val="373A3E"/>
                </a:solidFill>
              </a:rPr>
              <a:t>Please, pick-up after yourself, though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  <a:p>
            <a:pPr marL="400050"/>
            <a:r>
              <a:rPr lang="en-US">
                <a:solidFill>
                  <a:srgbClr val="373A3E"/>
                </a:solidFill>
              </a:rPr>
              <a:t>Inheritance and static classes become the scaffolding for application architecture</a:t>
            </a:r>
            <a:endParaRPr lang="en-US">
              <a:solidFill>
                <a:schemeClr val="tx1"/>
              </a:solidFill>
            </a:endParaRPr>
          </a:p>
          <a:p>
            <a:pPr marL="800100" lvl="1"/>
            <a:r>
              <a:rPr lang="en-US">
                <a:solidFill>
                  <a:srgbClr val="373A3E"/>
                </a:solidFill>
              </a:rPr>
              <a:t>reduces the amount of traditional "framework" management code</a:t>
            </a:r>
          </a:p>
          <a:p>
            <a:pPr marL="1200150" lvl="2"/>
            <a:r>
              <a:rPr lang="en-US">
                <a:solidFill>
                  <a:srgbClr val="373A3E"/>
                </a:solidFill>
              </a:rPr>
              <a:t>run, persistent, make super, handle locate, repeat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  <a:p>
            <a:pPr marL="57150" indent="0">
              <a:buNone/>
            </a:pPr>
            <a:r>
              <a:rPr lang="en-US" sz="1400" i="1"/>
              <a:t>* no metric, see disclaimer</a:t>
            </a:r>
          </a:p>
          <a:p>
            <a:pPr marL="57150" indent="0">
              <a:buNone/>
            </a:pPr>
            <a:endParaRPr lang="en-US"/>
          </a:p>
          <a:p>
            <a:pPr marL="57150" indent="0">
              <a:buNone/>
            </a:pPr>
            <a:endParaRPr lang="en-US"/>
          </a:p>
          <a:p>
            <a:pPr marL="457200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9638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 but OOP is difficult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It doesn't have to be</a:t>
            </a:r>
          </a:p>
          <a:p>
            <a:pPr lvl="1"/>
            <a:r>
              <a:rPr lang="en-US">
                <a:latin typeface="Arial"/>
                <a:cs typeface="Arial"/>
              </a:rPr>
              <a:t>It can be as simple or complicated as you want or need it to be</a:t>
            </a:r>
          </a:p>
          <a:p>
            <a:r>
              <a:rPr lang="en-US">
                <a:latin typeface="Arial"/>
                <a:cs typeface="Arial"/>
              </a:rPr>
              <a:t>Don't get caught-up in the academics of it all</a:t>
            </a:r>
          </a:p>
          <a:p>
            <a:pPr lvl="1"/>
            <a:r>
              <a:rPr lang="en-US">
                <a:latin typeface="Arial"/>
                <a:cs typeface="Arial"/>
              </a:rPr>
              <a:t>Design Patterns</a:t>
            </a:r>
          </a:p>
          <a:p>
            <a:pPr lvl="2"/>
            <a:r>
              <a:rPr lang="en-US">
                <a:latin typeface="Arial"/>
                <a:cs typeface="Arial"/>
              </a:rPr>
              <a:t>Static Singleton Factory Provider Pattern</a:t>
            </a:r>
          </a:p>
          <a:p>
            <a:pPr lvl="2"/>
            <a:r>
              <a:rPr lang="en-US">
                <a:latin typeface="Arial"/>
                <a:cs typeface="Arial"/>
              </a:rPr>
              <a:t>Inversion of Control, Dependency Injection</a:t>
            </a:r>
          </a:p>
          <a:p>
            <a:pPr lvl="2"/>
            <a:r>
              <a:rPr lang="en-US">
                <a:latin typeface="Arial"/>
                <a:cs typeface="Arial"/>
              </a:rPr>
              <a:t>Polymorphism</a:t>
            </a:r>
          </a:p>
          <a:p>
            <a:pPr lvl="2"/>
            <a:r>
              <a:rPr lang="en-US">
                <a:latin typeface="Arial"/>
                <a:cs typeface="Arial"/>
              </a:rPr>
              <a:t>Wait, what?</a:t>
            </a:r>
          </a:p>
          <a:p>
            <a:r>
              <a:rPr lang="en-US">
                <a:latin typeface="Arial"/>
                <a:cs typeface="Arial"/>
              </a:rPr>
              <a:t>Start with small, simple tasks</a:t>
            </a:r>
          </a:p>
          <a:p>
            <a:pPr lvl="1"/>
            <a:r>
              <a:rPr lang="en-US">
                <a:latin typeface="Arial"/>
                <a:cs typeface="Arial"/>
              </a:rPr>
              <a:t>Global functions</a:t>
            </a:r>
          </a:p>
          <a:p>
            <a:pPr lvl="1"/>
            <a:r>
              <a:rPr lang="en-US">
                <a:latin typeface="Arial"/>
                <a:cs typeface="Arial"/>
              </a:rPr>
              <a:t>Logging</a:t>
            </a:r>
          </a:p>
          <a:p>
            <a:pPr lvl="1"/>
            <a:r>
              <a:rPr lang="en-US">
                <a:latin typeface="Arial"/>
                <a:cs typeface="Arial"/>
              </a:rPr>
              <a:t>Messaging</a:t>
            </a:r>
          </a:p>
          <a:p>
            <a:r>
              <a:rPr lang="en-US">
                <a:latin typeface="Arial"/>
                <a:cs typeface="Arial"/>
              </a:rPr>
              <a:t>Slowly mix-in OOP to your procedural code</a:t>
            </a:r>
          </a:p>
        </p:txBody>
      </p:sp>
    </p:spTree>
    <p:extLst>
      <p:ext uri="{BB962C8B-B14F-4D97-AF65-F5344CB8AC3E}">
        <p14:creationId xmlns:p14="http://schemas.microsoft.com/office/powerpoint/2010/main" val="313404006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Setting up for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2448" y="2590800"/>
            <a:ext cx="4145673" cy="1025525"/>
          </a:xfrm>
        </p:spPr>
        <p:txBody>
          <a:bodyPr/>
          <a:lstStyle/>
          <a:p>
            <a:r>
              <a:rPr lang="en-US">
                <a:solidFill>
                  <a:srgbClr val="373A3E"/>
                </a:solidFill>
              </a:rPr>
              <a:t>Use PDSOE for projects</a:t>
            </a:r>
          </a:p>
          <a:p>
            <a:pPr lvl="1"/>
            <a:r>
              <a:rPr lang="en-US" err="1">
                <a:solidFill>
                  <a:srgbClr val="373A3E"/>
                </a:solidFill>
              </a:rPr>
              <a:t>Corelib</a:t>
            </a:r>
            <a:r>
              <a:rPr lang="en-US">
                <a:solidFill>
                  <a:srgbClr val="373A3E"/>
                </a:solidFill>
              </a:rPr>
              <a:t> and </a:t>
            </a:r>
            <a:r>
              <a:rPr lang="en-US" err="1">
                <a:solidFill>
                  <a:srgbClr val="373A3E"/>
                </a:solidFill>
              </a:rPr>
              <a:t>Netlib</a:t>
            </a:r>
            <a:r>
              <a:rPr lang="en-US">
                <a:solidFill>
                  <a:srgbClr val="373A3E"/>
                </a:solidFill>
              </a:rPr>
              <a:t> libraries are already included in PROPATH</a:t>
            </a:r>
          </a:p>
        </p:txBody>
      </p:sp>
      <p:pic>
        <p:nvPicPr>
          <p:cNvPr id="10" name="Picture 10" descr="010_starting_pdsoe_project_propath.png"/>
          <p:cNvPicPr>
            <a:picLocks noChangeAspect="1"/>
          </p:cNvPicPr>
          <p:nvPr/>
        </p:nvPicPr>
        <p:blipFill rotWithShape="1">
          <a:blip r:embed="rId3"/>
          <a:srcRect r="3360" b="22653"/>
          <a:stretch/>
        </p:blipFill>
        <p:spPr>
          <a:xfrm>
            <a:off x="361908" y="1009650"/>
            <a:ext cx="7392305" cy="4845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821599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B1D1F"/>
                </a:solidFill>
              </a:rPr>
              <a:t>Setting up for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914525"/>
            <a:ext cx="2765283" cy="1422930"/>
          </a:xfrm>
        </p:spPr>
        <p:txBody>
          <a:bodyPr/>
          <a:lstStyle/>
          <a:p>
            <a:r>
              <a:rPr lang="en-US">
                <a:solidFill>
                  <a:srgbClr val="373A3E"/>
                </a:solidFill>
              </a:rPr>
              <a:t>Link in OE Dev Tools Source</a:t>
            </a:r>
          </a:p>
          <a:p>
            <a:r>
              <a:rPr lang="en-US">
                <a:solidFill>
                  <a:srgbClr val="373A3E"/>
                </a:solidFill>
              </a:rPr>
              <a:t>Use the Class Browser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4" descr="020_psdoe_classbrowser_corelibsr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692" y="802470"/>
            <a:ext cx="8894076" cy="5128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712363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493409" cy="535531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Basic OOP Primer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55602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Brief Anatomy of a Class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38097" y="802470"/>
            <a:ext cx="4667250" cy="5508096"/>
          </a:xfrm>
        </p:spPr>
        <p:txBody>
          <a:bodyPr/>
          <a:lstStyle/>
          <a:p>
            <a:r>
              <a:rPr lang="en-US" sz="2000">
                <a:solidFill>
                  <a:srgbClr val="373A3E"/>
                </a:solidFill>
              </a:rPr>
              <a:t>"using" === OOP </a:t>
            </a:r>
            <a:r>
              <a:rPr lang="en-US" sz="2000" err="1">
                <a:solidFill>
                  <a:srgbClr val="373A3E"/>
                </a:solidFill>
              </a:rPr>
              <a:t>Propath</a:t>
            </a:r>
          </a:p>
          <a:p>
            <a:pPr lvl="1"/>
            <a:r>
              <a:rPr lang="en-US" sz="1800">
                <a:solidFill>
                  <a:srgbClr val="373A3E"/>
                </a:solidFill>
              </a:rPr>
              <a:t>Replace "." with "/" to find Class</a:t>
            </a:r>
            <a:br>
              <a:rPr lang="en-US">
                <a:solidFill>
                  <a:schemeClr val="tx1"/>
                </a:solidFill>
              </a:rPr>
            </a:br>
            <a:r>
              <a:rPr lang="en-US" sz="1800">
                <a:solidFill>
                  <a:srgbClr val="373A3E"/>
                </a:solidFill>
                <a:latin typeface="Arial"/>
                <a:cs typeface="Arial"/>
              </a:rPr>
              <a:t>r-code</a:t>
            </a:r>
          </a:p>
          <a:p>
            <a:pPr lvl="1"/>
            <a:r>
              <a:rPr lang="en-US" sz="1800">
                <a:solidFill>
                  <a:srgbClr val="373A3E"/>
                </a:solidFill>
                <a:latin typeface="Arial"/>
                <a:cs typeface="Arial"/>
              </a:rPr>
              <a:t>Exception "Progress.*"</a:t>
            </a:r>
          </a:p>
          <a:p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Term "Package" or "Namespace"</a:t>
            </a:r>
          </a:p>
          <a:p>
            <a:pPr lvl="1"/>
            <a:r>
              <a:rPr lang="en-US" sz="1800">
                <a:solidFill>
                  <a:schemeClr val="tx1"/>
                </a:solidFill>
                <a:latin typeface="Arial"/>
                <a:cs typeface="Arial"/>
              </a:rPr>
              <a:t>refers to a path</a:t>
            </a:r>
          </a:p>
          <a:p>
            <a:r>
              <a:rPr lang="en-US" sz="2000">
                <a:solidFill>
                  <a:srgbClr val="373A3E"/>
                </a:solidFill>
                <a:latin typeface="Arial"/>
                <a:cs typeface="Arial"/>
              </a:rPr>
              <a:t>Inherits "Object" by default</a:t>
            </a:r>
          </a:p>
          <a:p>
            <a:r>
              <a:rPr lang="en-US" sz="2000">
                <a:solidFill>
                  <a:srgbClr val="373A3E"/>
                </a:solidFill>
                <a:latin typeface="Arial"/>
                <a:cs typeface="Arial"/>
              </a:rPr>
              <a:t>Variables, Datasets, </a:t>
            </a:r>
            <a:r>
              <a:rPr lang="en-US" sz="2000" err="1">
                <a:solidFill>
                  <a:srgbClr val="373A3E"/>
                </a:solidFill>
                <a:latin typeface="Arial"/>
                <a:cs typeface="Arial"/>
              </a:rPr>
              <a:t>etc</a:t>
            </a:r>
          </a:p>
          <a:p>
            <a:pPr lvl="1"/>
            <a:r>
              <a:rPr lang="en-US" sz="1800">
                <a:solidFill>
                  <a:srgbClr val="373A3E"/>
                </a:solidFill>
                <a:latin typeface="Arial"/>
                <a:cs typeface="Arial"/>
              </a:rPr>
              <a:t>Called: Members</a:t>
            </a:r>
          </a:p>
          <a:p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Properties</a:t>
            </a:r>
          </a:p>
          <a:p>
            <a:pPr lvl="1"/>
            <a:r>
              <a:rPr lang="en-US" sz="1800">
                <a:solidFill>
                  <a:schemeClr val="tx1"/>
                </a:solidFill>
                <a:latin typeface="Arial"/>
                <a:cs typeface="Arial"/>
              </a:rPr>
              <a:t>Variables with built-in logic</a:t>
            </a:r>
          </a:p>
          <a:p>
            <a:r>
              <a:rPr lang="en-US" sz="2000">
                <a:solidFill>
                  <a:srgbClr val="373A3E"/>
                </a:solidFill>
                <a:latin typeface="Arial"/>
                <a:cs typeface="Arial"/>
              </a:rPr>
              <a:t>Accessibility modes</a:t>
            </a:r>
          </a:p>
          <a:p>
            <a:pPr lvl="1"/>
            <a:r>
              <a:rPr lang="en-US" sz="1800">
                <a:solidFill>
                  <a:srgbClr val="373A3E"/>
                </a:solidFill>
                <a:latin typeface="Arial"/>
                <a:cs typeface="Arial"/>
              </a:rPr>
              <a:t>Public, Private, Protected</a:t>
            </a:r>
          </a:p>
          <a:p>
            <a:r>
              <a:rPr lang="en-US" sz="2000">
                <a:solidFill>
                  <a:srgbClr val="373A3E"/>
                </a:solidFill>
              </a:rPr>
              <a:t>Constructor, Destructor are optional</a:t>
            </a:r>
          </a:p>
        </p:txBody>
      </p:sp>
      <p:pic>
        <p:nvPicPr>
          <p:cNvPr id="12" name="Picture 12" descr="030_standard_abloop_template.png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l="4348" t="4121" r="37088" b="19017"/>
          <a:stretch/>
        </p:blipFill>
        <p:spPr>
          <a:xfrm>
            <a:off x="5723857" y="333375"/>
            <a:ext cx="4996630" cy="6205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302251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Error Handling: Catching, Handling and Throwing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373A3E"/>
                </a:solidFill>
              </a:rPr>
              <a:t>Very convenient to use THROW, CATCH, FINALLY</a:t>
            </a:r>
          </a:p>
          <a:p>
            <a:pPr lvl="1"/>
            <a:r>
              <a:rPr lang="en-US">
                <a:solidFill>
                  <a:srgbClr val="373A3E"/>
                </a:solidFill>
              </a:rPr>
              <a:t>Fewer lines of 'if .. then … else'-style error processing logic</a:t>
            </a:r>
          </a:p>
          <a:p>
            <a:pPr lvl="1"/>
            <a:r>
              <a:rPr lang="en-US">
                <a:solidFill>
                  <a:srgbClr val="373A3E"/>
                </a:solidFill>
              </a:rPr>
              <a:t>Change your mindset, let errors happen and handle them vs test for them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rgbClr val="373A3E"/>
                </a:solidFill>
              </a:rPr>
              <a:t>FINALLY 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Runs as the very last line of executable code prior to procedure exiting</a:t>
            </a:r>
          </a:p>
          <a:p>
            <a:pPr lvl="1"/>
            <a:r>
              <a:rPr lang="en-US">
                <a:solidFill>
                  <a:srgbClr val="373A3E"/>
                </a:solidFill>
              </a:rPr>
              <a:t>A good place for 'clean-up' logic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  <a:p>
            <a:r>
              <a:rPr lang="en-US" sz="1800">
                <a:solidFill>
                  <a:schemeClr val="tx1"/>
                </a:solidFill>
              </a:rPr>
              <a:t>Use of these error handling methods is a </a:t>
            </a:r>
            <a:r>
              <a:rPr lang="en-US" sz="1800" b="1">
                <a:solidFill>
                  <a:schemeClr val="tx1"/>
                </a:solidFill>
              </a:rPr>
              <a:t>requirement</a:t>
            </a:r>
            <a:r>
              <a:rPr lang="en-US" sz="1800">
                <a:solidFill>
                  <a:schemeClr val="tx1"/>
                </a:solidFill>
              </a:rPr>
              <a:t> when using Assertions (later)</a:t>
            </a:r>
            <a:endParaRPr lang="en-US" sz="1800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pPr marL="571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3736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Procedure with Error Handling Mixed-in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213" y="1200150"/>
            <a:ext cx="5399443" cy="5107805"/>
          </a:xfrm>
        </p:spPr>
        <p:txBody>
          <a:bodyPr/>
          <a:lstStyle/>
          <a:p>
            <a:r>
              <a:rPr lang="en-US"/>
              <a:t>Throw</a:t>
            </a:r>
          </a:p>
          <a:p>
            <a:pPr lvl="1"/>
            <a:r>
              <a:rPr lang="en-US">
                <a:latin typeface="Arial"/>
                <a:cs typeface="Arial"/>
              </a:rPr>
              <a:t>Added to blocks</a:t>
            </a:r>
          </a:p>
          <a:p>
            <a:pPr lvl="1"/>
            <a:r>
              <a:rPr lang="en-US">
                <a:latin typeface="Arial"/>
                <a:cs typeface="Arial"/>
              </a:rPr>
              <a:t>Creates error object</a:t>
            </a:r>
            <a:br>
              <a:rPr lang="en-US">
                <a:solidFill>
                  <a:schemeClr val="tx1"/>
                </a:solidFill>
                <a:latin typeface="Arial"/>
                <a:cs typeface="Arial"/>
              </a:rPr>
            </a:b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Catch</a:t>
            </a:r>
          </a:p>
          <a:p>
            <a:pPr lvl="1"/>
            <a:r>
              <a:rPr lang="en-US">
                <a:latin typeface="Arial"/>
                <a:cs typeface="Arial"/>
              </a:rPr>
              <a:t>Passed error object for handling</a:t>
            </a:r>
            <a:br>
              <a:rPr lang="en-US">
                <a:solidFill>
                  <a:schemeClr val="tx1"/>
                </a:solidFill>
                <a:latin typeface="Arial"/>
                <a:cs typeface="Arial"/>
              </a:rPr>
            </a:b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Finally</a:t>
            </a:r>
          </a:p>
          <a:p>
            <a:pPr lvl="1"/>
            <a:r>
              <a:rPr lang="en-US">
                <a:latin typeface="Arial"/>
                <a:cs typeface="Arial"/>
              </a:rPr>
              <a:t>LAST block to execute</a:t>
            </a:r>
          </a:p>
          <a:p>
            <a:pPr lvl="2"/>
            <a:r>
              <a:rPr lang="en-US">
                <a:latin typeface="Arial"/>
                <a:cs typeface="Arial"/>
              </a:rPr>
              <a:t>Even after 'return' statement</a:t>
            </a:r>
          </a:p>
          <a:p>
            <a:pPr lvl="1"/>
            <a:r>
              <a:rPr lang="en-US">
                <a:latin typeface="Arial"/>
                <a:cs typeface="Arial"/>
              </a:rPr>
              <a:t>Convenient place to clean-up objects, handles, </a:t>
            </a:r>
            <a:r>
              <a:rPr lang="en-US" err="1">
                <a:latin typeface="Arial"/>
                <a:cs typeface="Arial"/>
              </a:rPr>
              <a:t>etc</a:t>
            </a:r>
            <a:endParaRPr lang="en-US">
              <a:latin typeface="Arial"/>
              <a:cs typeface="Arial"/>
            </a:endParaRPr>
          </a:p>
        </p:txBody>
      </p:sp>
      <p:pic>
        <p:nvPicPr>
          <p:cNvPr id="7" name="Picture 7" descr="060_mixin_oop.png"/>
          <p:cNvPicPr>
            <a:picLocks noChangeAspect="1"/>
          </p:cNvPicPr>
          <p:nvPr/>
        </p:nvPicPr>
        <p:blipFill rotWithShape="1">
          <a:blip r:embed="rId3"/>
          <a:srcRect l="4406" t="4681" r="661" b="5320"/>
          <a:stretch/>
        </p:blipFill>
        <p:spPr>
          <a:xfrm>
            <a:off x="6032846" y="666750"/>
            <a:ext cx="5887611" cy="5780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9056561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493409" cy="535531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Procedural vs OOP Comparison</a:t>
            </a:r>
          </a:p>
        </p:txBody>
      </p:sp>
    </p:spTree>
    <p:extLst>
      <p:ext uri="{BB962C8B-B14F-4D97-AF65-F5344CB8AC3E}">
        <p14:creationId xmlns:p14="http://schemas.microsoft.com/office/powerpoint/2010/main" val="2238724650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Procedural vs OOP Structural Comparison: Include vs Inherits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700" y="801415"/>
            <a:ext cx="5387975" cy="364597"/>
          </a:xfrm>
        </p:spPr>
        <p:txBody>
          <a:bodyPr/>
          <a:lstStyle/>
          <a:p>
            <a:pPr algn="ctr"/>
            <a:r>
              <a:rPr lang="en-US"/>
              <a:t>Procedural Include</a:t>
            </a:r>
          </a:p>
        </p:txBody>
      </p:sp>
      <p:pic>
        <p:nvPicPr>
          <p:cNvPr id="7" name="Picture 7" descr="040_include_example.png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3897" t="5320" r="15440" b="9298"/>
          <a:stretch/>
        </p:blipFill>
        <p:spPr>
          <a:xfrm>
            <a:off x="457200" y="1244600"/>
            <a:ext cx="5194039" cy="5037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801415"/>
            <a:ext cx="5389562" cy="354013"/>
          </a:xfrm>
        </p:spPr>
        <p:txBody>
          <a:bodyPr/>
          <a:lstStyle/>
          <a:p>
            <a:pPr algn="ctr"/>
            <a:r>
              <a:rPr lang="en-US">
                <a:solidFill>
                  <a:srgbClr val="787E87"/>
                </a:solidFill>
              </a:rPr>
              <a:t>OOP Inherits</a:t>
            </a:r>
          </a:p>
        </p:txBody>
      </p:sp>
      <p:pic>
        <p:nvPicPr>
          <p:cNvPr id="9" name="Picture 9" descr="041_include_example_class.png"/>
          <p:cNvPicPr>
            <a:picLocks noGrp="1" noChangeAspect="1"/>
          </p:cNvPicPr>
          <p:nvPr>
            <p:ph sz="quarter" idx="4"/>
          </p:nvPr>
        </p:nvPicPr>
        <p:blipFill rotWithShape="1">
          <a:blip r:embed="rId4"/>
          <a:srcRect l="4129" t="4739" r="28673" b="6484"/>
          <a:stretch/>
        </p:blipFill>
        <p:spPr>
          <a:xfrm>
            <a:off x="6645494" y="1172420"/>
            <a:ext cx="4442536" cy="5404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28296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B1D1F"/>
                </a:solidFill>
              </a:rPr>
              <a:t>Procedural vs OOP Structural Comparison: Run it!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50" y="885825"/>
            <a:ext cx="5629804" cy="4948238"/>
          </a:xfrm>
        </p:spPr>
        <p:txBody>
          <a:bodyPr/>
          <a:lstStyle/>
          <a:p>
            <a:r>
              <a:rPr lang="en-US" sz="2000"/>
              <a:t>Procedural</a:t>
            </a:r>
          </a:p>
          <a:p>
            <a:pPr lvl="1"/>
            <a:r>
              <a:rPr lang="en-US" sz="1800"/>
              <a:t>Use "run" statement</a:t>
            </a:r>
            <a:br>
              <a:rPr lang="en-US" sz="1800">
                <a:solidFill>
                  <a:schemeClr val="tx1"/>
                </a:solidFill>
              </a:rPr>
            </a:br>
            <a:br>
              <a:rPr lang="en-US" sz="1800">
                <a:solidFill>
                  <a:schemeClr val="tx1"/>
                </a:solidFill>
              </a:rPr>
            </a:br>
            <a:br>
              <a:rPr lang="en-US" sz="1800">
                <a:solidFill>
                  <a:schemeClr val="tx1"/>
                </a:solidFill>
              </a:rPr>
            </a:br>
            <a:br>
              <a:rPr lang="en-US" sz="1800">
                <a:solidFill>
                  <a:schemeClr val="tx1"/>
                </a:solidFill>
              </a:rPr>
            </a:br>
            <a:br>
              <a:rPr lang="en-US" sz="1800">
                <a:solidFill>
                  <a:schemeClr val="tx1"/>
                </a:solidFill>
              </a:rPr>
            </a:br>
            <a:endParaRPr lang="en-US" sz="1800">
              <a:solidFill>
                <a:schemeClr val="tx1"/>
              </a:solidFill>
            </a:endParaRPr>
          </a:p>
          <a:p>
            <a:r>
              <a:rPr lang="en-US" sz="2000"/>
              <a:t>OOP create a NEW "instance"</a:t>
            </a:r>
          </a:p>
          <a:p>
            <a:pPr lvl="1"/>
            <a:r>
              <a:rPr lang="en-US" sz="1800"/>
              <a:t>Be sure to delete your object </a:t>
            </a:r>
          </a:p>
          <a:p>
            <a:pPr lvl="1"/>
            <a:r>
              <a:rPr lang="en-US" sz="1800"/>
              <a:t>Apples-to-apples example</a:t>
            </a:r>
            <a:endParaRPr lang="en-US" sz="1800">
              <a:solidFill>
                <a:srgbClr val="373A3E"/>
              </a:solidFill>
            </a:endParaRPr>
          </a:p>
          <a:p>
            <a:pPr lvl="2"/>
            <a:r>
              <a:rPr lang="en-US" sz="1600"/>
              <a:t>Better to call "logic" in a method</a:t>
            </a:r>
            <a:endParaRPr lang="en-US" sz="1600">
              <a:solidFill>
                <a:schemeClr val="tx1"/>
              </a:solidFill>
            </a:endParaRPr>
          </a:p>
          <a:p>
            <a:pPr lvl="2"/>
            <a:r>
              <a:rPr lang="en-US" sz="1600" err="1"/>
              <a:t>eg</a:t>
            </a:r>
            <a:r>
              <a:rPr lang="en-US"/>
              <a:t>: "</a:t>
            </a:r>
            <a:r>
              <a:rPr lang="en-US" sz="1600"/>
              <a:t>&lt;</a:t>
            </a:r>
            <a:r>
              <a:rPr lang="en-US" sz="1600" err="1"/>
              <a:t>charvar</a:t>
            </a:r>
            <a:r>
              <a:rPr lang="en-US" sz="1600"/>
              <a:t>&gt; = example01:doSomething(1)</a:t>
            </a:r>
            <a:r>
              <a:rPr lang="en-US"/>
              <a:t>"</a:t>
            </a:r>
          </a:p>
        </p:txBody>
      </p:sp>
      <p:pic>
        <p:nvPicPr>
          <p:cNvPr id="7" name="Picture 7" descr="042_include_example_run.png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l="5181" t="4989" r="9235" b="8164"/>
          <a:stretch/>
        </p:blipFill>
        <p:spPr>
          <a:xfrm>
            <a:off x="6304815" y="885825"/>
            <a:ext cx="5541669" cy="5588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5516368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Procedural vs OOP Structural Comparison: Super vs Static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958" y="882650"/>
            <a:ext cx="5387975" cy="322263"/>
          </a:xfrm>
        </p:spPr>
        <p:txBody>
          <a:bodyPr/>
          <a:lstStyle/>
          <a:p>
            <a:pPr algn="ctr"/>
            <a:r>
              <a:rPr lang="en-US"/>
              <a:t>Procedural Super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>
              <a:latin typeface="Arial"/>
              <a:cs typeface="Arial"/>
            </a:endParaRPr>
          </a:p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15050" y="801415"/>
            <a:ext cx="5389562" cy="386291"/>
          </a:xfrm>
        </p:spPr>
        <p:txBody>
          <a:bodyPr/>
          <a:lstStyle/>
          <a:p>
            <a:pPr algn="ctr"/>
            <a:r>
              <a:rPr lang="en-US">
                <a:solidFill>
                  <a:srgbClr val="787E87"/>
                </a:solidFill>
              </a:rPr>
              <a:t>OOP Static</a:t>
            </a:r>
          </a:p>
        </p:txBody>
      </p:sp>
      <p:pic>
        <p:nvPicPr>
          <p:cNvPr id="7" name="Picture 7" descr="050_run_super_asproc.png"/>
          <p:cNvPicPr>
            <a:picLocks noChangeAspect="1"/>
          </p:cNvPicPr>
          <p:nvPr/>
        </p:nvPicPr>
        <p:blipFill rotWithShape="1">
          <a:blip r:embed="rId3"/>
          <a:srcRect l="3481" t="4467" r="19956" b="6002"/>
          <a:stretch/>
        </p:blipFill>
        <p:spPr>
          <a:xfrm>
            <a:off x="676275" y="1298575"/>
            <a:ext cx="4590623" cy="5022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1" descr="051_run_super_asclass.png"/>
          <p:cNvPicPr>
            <a:picLocks noGrp="1" noChangeAspect="1"/>
          </p:cNvPicPr>
          <p:nvPr>
            <p:ph sz="quarter" idx="4"/>
          </p:nvPr>
        </p:nvPicPr>
        <p:blipFill rotWithShape="1">
          <a:blip r:embed="rId4"/>
          <a:srcRect l="4086" t="4988" r="9953" b="6047"/>
          <a:stretch/>
        </p:blipFill>
        <p:spPr>
          <a:xfrm>
            <a:off x="6191250" y="1298575"/>
            <a:ext cx="5657163" cy="5055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92772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493409" cy="535531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Every day use walk-through</a:t>
            </a:r>
          </a:p>
        </p:txBody>
      </p:sp>
    </p:spTree>
    <p:extLst>
      <p:ext uri="{BB962C8B-B14F-4D97-AF65-F5344CB8AC3E}">
        <p14:creationId xmlns:p14="http://schemas.microsoft.com/office/powerpoint/2010/main" val="433355525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6"/>
            <a:ext cx="11024442" cy="424732"/>
          </a:xfrm>
        </p:spPr>
        <p:txBody>
          <a:bodyPr/>
          <a:lstStyle/>
          <a:p>
            <a:r>
              <a:rPr lang="en-US">
                <a:solidFill>
                  <a:srgbClr val="1B1D1F"/>
                </a:solidFill>
              </a:rPr>
              <a:t>Start Using </a:t>
            </a:r>
            <a:r>
              <a:rPr lang="en-US" err="1">
                <a:solidFill>
                  <a:srgbClr val="1B1D1F"/>
                </a:solidFill>
              </a:rPr>
              <a:t>Corelib</a:t>
            </a:r>
            <a:r>
              <a:rPr lang="en-US">
                <a:solidFill>
                  <a:srgbClr val="1B1D1F"/>
                </a:solidFill>
              </a:rPr>
              <a:t>: </a:t>
            </a:r>
            <a:r>
              <a:rPr lang="en-US" err="1">
                <a:solidFill>
                  <a:srgbClr val="1B1D1F"/>
                </a:solidFill>
              </a:rPr>
              <a:t>OpenEdge.Core.Assert</a:t>
            </a:r>
            <a:endParaRPr lang="en-US" err="1">
              <a:solidFill>
                <a:schemeClr val="tx1"/>
              </a:solidFill>
            </a:endParaRPr>
          </a:p>
        </p:txBody>
      </p:sp>
      <p:pic>
        <p:nvPicPr>
          <p:cNvPr id="6" name="Picture 7" descr="assert_whatitcando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013200" y="806450"/>
            <a:ext cx="8007999" cy="5484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0954" y="2667000"/>
            <a:ext cx="3762637" cy="1612900"/>
          </a:xfrm>
        </p:spPr>
        <p:txBody>
          <a:bodyPr/>
          <a:lstStyle/>
          <a:p>
            <a:r>
              <a:rPr lang="en-US" sz="2000"/>
              <a:t>Easily the most versatile class</a:t>
            </a:r>
            <a:endParaRPr lang="en-US" sz="2000">
              <a:solidFill>
                <a:schemeClr val="tx1"/>
              </a:solidFill>
            </a:endParaRPr>
          </a:p>
          <a:p>
            <a:r>
              <a:rPr lang="en-US" sz="2000"/>
              <a:t>Static methods</a:t>
            </a:r>
          </a:p>
          <a:p>
            <a:pPr lvl="1"/>
            <a:r>
              <a:rPr lang="en-US"/>
              <a:t>Covers many every-day use-cases</a:t>
            </a:r>
          </a:p>
        </p:txBody>
      </p:sp>
    </p:spTree>
    <p:extLst>
      <p:ext uri="{BB962C8B-B14F-4D97-AF65-F5344CB8AC3E}">
        <p14:creationId xmlns:p14="http://schemas.microsoft.com/office/powerpoint/2010/main" val="2080268086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 Using </a:t>
            </a:r>
            <a:r>
              <a:rPr lang="en-US" err="1"/>
              <a:t>Corelib</a:t>
            </a:r>
            <a:r>
              <a:rPr lang="en-US"/>
              <a:t>: </a:t>
            </a:r>
            <a:r>
              <a:rPr lang="en-US" err="1"/>
              <a:t>OpenEdge.Core.Assert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857250"/>
            <a:ext cx="5387975" cy="407459"/>
          </a:xfrm>
        </p:spPr>
        <p:txBody>
          <a:bodyPr/>
          <a:lstStyle/>
          <a:p>
            <a:pPr algn="ctr"/>
            <a:r>
              <a:rPr lang="en-US"/>
              <a:t>Procedural Validation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250" y="876300"/>
            <a:ext cx="5389562" cy="396347"/>
          </a:xfrm>
        </p:spPr>
        <p:txBody>
          <a:bodyPr/>
          <a:lstStyle/>
          <a:p>
            <a:pPr algn="ctr"/>
            <a:r>
              <a:rPr lang="en-US">
                <a:solidFill>
                  <a:srgbClr val="787E87"/>
                </a:solidFill>
              </a:rPr>
              <a:t>OOP Assertions</a:t>
            </a:r>
          </a:p>
        </p:txBody>
      </p:sp>
      <p:pic>
        <p:nvPicPr>
          <p:cNvPr id="7" name="Picture 7" descr="070_assert_i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" y="1268413"/>
            <a:ext cx="4773613" cy="5109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5" descr="071_assert_o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527" y="1346200"/>
            <a:ext cx="5561844" cy="4700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49738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67498"/>
            <a:ext cx="11024442" cy="430887"/>
          </a:xfrm>
        </p:spPr>
        <p:txBody>
          <a:bodyPr/>
          <a:lstStyle/>
          <a:p>
            <a:r>
              <a:rPr lang="en-US"/>
              <a:t>Start Using </a:t>
            </a:r>
            <a:r>
              <a:rPr lang="en-US" err="1"/>
              <a:t>Corelib</a:t>
            </a:r>
            <a:r>
              <a:rPr lang="en-US"/>
              <a:t>: </a:t>
            </a:r>
            <a:r>
              <a:rPr lang="en-US" err="1"/>
              <a:t>OpenEdge.Core.Session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619" y="1304925"/>
            <a:ext cx="2623712" cy="342900"/>
          </a:xfrm>
        </p:spPr>
        <p:txBody>
          <a:bodyPr/>
          <a:lstStyle/>
          <a:p>
            <a:pPr algn="ctr"/>
            <a:r>
              <a:rPr lang="en-US"/>
              <a:t>Procedural Session</a:t>
            </a:r>
          </a:p>
        </p:txBody>
      </p:sp>
      <p:pic>
        <p:nvPicPr>
          <p:cNvPr id="7" name="Picture 7" descr="080_sessionwalker_proc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723832" y="1304925"/>
            <a:ext cx="8599061" cy="1866516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27" y="3172745"/>
            <a:ext cx="2651481" cy="396875"/>
          </a:xfrm>
        </p:spPr>
        <p:txBody>
          <a:bodyPr/>
          <a:lstStyle/>
          <a:p>
            <a:pPr algn="ctr"/>
            <a:r>
              <a:rPr lang="en-US"/>
              <a:t>OOP Session</a:t>
            </a:r>
          </a:p>
        </p:txBody>
      </p:sp>
      <p:pic>
        <p:nvPicPr>
          <p:cNvPr id="9" name="Picture 9" descr="081_sessionwalker_oop.png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2723832" y="3114675"/>
            <a:ext cx="9443824" cy="324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301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 Using </a:t>
            </a:r>
            <a:r>
              <a:rPr lang="en-US" err="1"/>
              <a:t>Corelib</a:t>
            </a:r>
            <a:r>
              <a:rPr lang="en-US"/>
              <a:t>: </a:t>
            </a:r>
            <a:r>
              <a:rPr lang="en-US" err="1"/>
              <a:t>OpenEdge.Core.TimeStamp</a:t>
            </a:r>
            <a:endParaRPr lang="en-US"/>
          </a:p>
        </p:txBody>
      </p:sp>
      <p:pic>
        <p:nvPicPr>
          <p:cNvPr id="15" name="Picture 15" descr="timestamp_oop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1482" y="2000250"/>
            <a:ext cx="51435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7" descr="timestamp_whatitcando.png"/>
          <p:cNvPicPr>
            <a:picLocks noChangeAspect="1"/>
          </p:cNvPicPr>
          <p:nvPr/>
        </p:nvPicPr>
        <p:blipFill rotWithShape="1">
          <a:blip r:embed="rId4"/>
          <a:srcRect r="525" b="11753"/>
          <a:stretch/>
        </p:blipFill>
        <p:spPr>
          <a:xfrm>
            <a:off x="378874" y="1095375"/>
            <a:ext cx="5697470" cy="5098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13899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 Using </a:t>
            </a:r>
            <a:r>
              <a:rPr lang="en-US" err="1"/>
              <a:t>Corelib</a:t>
            </a:r>
            <a:r>
              <a:rPr lang="en-US"/>
              <a:t>: </a:t>
            </a:r>
            <a:r>
              <a:rPr lang="en-US" err="1"/>
              <a:t>OpenEdge.Core.String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885825"/>
            <a:ext cx="5387975" cy="354013"/>
          </a:xfrm>
        </p:spPr>
        <p:txBody>
          <a:bodyPr/>
          <a:lstStyle/>
          <a:p>
            <a:pPr algn="ctr"/>
            <a:r>
              <a:rPr lang="en-US"/>
              <a:t>Procedural Strings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0775" y="866775"/>
            <a:ext cx="5389562" cy="375180"/>
          </a:xfrm>
        </p:spPr>
        <p:txBody>
          <a:bodyPr/>
          <a:lstStyle/>
          <a:p>
            <a:pPr algn="ctr"/>
            <a:r>
              <a:rPr lang="en-US"/>
              <a:t>OOP Strings</a:t>
            </a:r>
          </a:p>
        </p:txBody>
      </p:sp>
      <p:pic>
        <p:nvPicPr>
          <p:cNvPr id="10" name="Picture 10" descr="strings_only_proc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95241" y="1317625"/>
            <a:ext cx="5390522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3" descr="strings_only_oop.png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4752421" y="2409825"/>
            <a:ext cx="7190346" cy="3114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60182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 Using </a:t>
            </a:r>
            <a:r>
              <a:rPr lang="en-US" err="1"/>
              <a:t>Corelib</a:t>
            </a:r>
            <a:r>
              <a:rPr lang="en-US"/>
              <a:t>: </a:t>
            </a:r>
            <a:r>
              <a:rPr lang="en-US" err="1"/>
              <a:t>OpenEdge.Core.Collections.Array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885825"/>
            <a:ext cx="5387975" cy="354013"/>
          </a:xfrm>
        </p:spPr>
        <p:txBody>
          <a:bodyPr/>
          <a:lstStyle/>
          <a:p>
            <a:pPr algn="ctr"/>
            <a:r>
              <a:rPr lang="en-US"/>
              <a:t>Procedural Array/Extent (variable </a:t>
            </a:r>
            <a:r>
              <a:rPr lang="en-US" err="1"/>
              <a:t>len</a:t>
            </a:r>
            <a:r>
              <a:rPr lang="en-US"/>
              <a:t>)</a:t>
            </a:r>
          </a:p>
        </p:txBody>
      </p:sp>
      <p:pic>
        <p:nvPicPr>
          <p:cNvPr id="7" name="Picture 7" descr="090_strings_oop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5300" y="1250950"/>
            <a:ext cx="5672138" cy="4826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0775" y="866775"/>
            <a:ext cx="5389562" cy="375180"/>
          </a:xfrm>
        </p:spPr>
        <p:txBody>
          <a:bodyPr/>
          <a:lstStyle/>
          <a:p>
            <a:pPr algn="ctr"/>
            <a:r>
              <a:rPr lang="en-US"/>
              <a:t>OOP Array</a:t>
            </a:r>
          </a:p>
        </p:txBody>
      </p:sp>
      <p:pic>
        <p:nvPicPr>
          <p:cNvPr id="13" name="Picture 13" descr="091_strings_oop.png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5238139" y="1271270"/>
            <a:ext cx="6796088" cy="3834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45493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 Using </a:t>
            </a:r>
            <a:r>
              <a:rPr lang="en-US" err="1"/>
              <a:t>Corelib</a:t>
            </a:r>
            <a:r>
              <a:rPr lang="en-US"/>
              <a:t>: </a:t>
            </a:r>
            <a:r>
              <a:rPr lang="en-US" err="1"/>
              <a:t>OpenEdge.Core.Collections.StringCollection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150" y="955675"/>
            <a:ext cx="5375109" cy="1039813"/>
          </a:xfrm>
        </p:spPr>
        <p:txBody>
          <a:bodyPr/>
          <a:lstStyle/>
          <a:p>
            <a:r>
              <a:rPr lang="en-US" sz="2000">
                <a:latin typeface="Arial"/>
                <a:cs typeface="Arial"/>
              </a:rPr>
              <a:t>A Better Way to build a list of Strings</a:t>
            </a:r>
          </a:p>
          <a:p>
            <a:r>
              <a:rPr lang="en-US" sz="2000">
                <a:latin typeface="Arial"/>
                <a:cs typeface="Arial"/>
              </a:rPr>
              <a:t>Consider it a temp-table of typed-objects </a:t>
            </a:r>
          </a:p>
          <a:p>
            <a:endParaRPr lang="en-US">
              <a:latin typeface="Arial"/>
              <a:cs typeface="Arial"/>
            </a:endParaRPr>
          </a:p>
        </p:txBody>
      </p:sp>
      <p:pic>
        <p:nvPicPr>
          <p:cNvPr id="13" name="Picture 13" descr="string_collection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14350" y="1876425"/>
            <a:ext cx="9613426" cy="4130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ontent Placeholder 3"/>
          <p:cNvSpPr txBox="1">
            <a:spLocks/>
          </p:cNvSpPr>
          <p:nvPr/>
        </p:nvSpPr>
        <p:spPr bwMode="auto">
          <a:xfrm>
            <a:off x="5781675" y="885825"/>
            <a:ext cx="6245225" cy="834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2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sz="2000" i="0">
                <a:latin typeface="Arial"/>
                <a:cs typeface="Arial"/>
              </a:rPr>
              <a:t>Use Iterator to loop entries</a:t>
            </a:r>
          </a:p>
        </p:txBody>
      </p:sp>
      <p:pic>
        <p:nvPicPr>
          <p:cNvPr id="17" name="Picture 17" descr="string_collection_i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459" y="2792095"/>
            <a:ext cx="8379554" cy="1999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28114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B1D1F"/>
                </a:solidFill>
              </a:rPr>
              <a:t>Start Using </a:t>
            </a:r>
            <a:r>
              <a:rPr lang="en-US" err="1">
                <a:solidFill>
                  <a:srgbClr val="1B1D1F"/>
                </a:solidFill>
              </a:rPr>
              <a:t>Netlib</a:t>
            </a:r>
            <a:r>
              <a:rPr lang="en-US">
                <a:solidFill>
                  <a:srgbClr val="1B1D1F"/>
                </a:solidFill>
              </a:rPr>
              <a:t>: </a:t>
            </a:r>
            <a:r>
              <a:rPr lang="en-US" err="1">
                <a:solidFill>
                  <a:srgbClr val="1B1D1F"/>
                </a:solidFill>
              </a:rPr>
              <a:t>OpenEdge.Net.URI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213" y="981075"/>
            <a:ext cx="5043771" cy="1822230"/>
          </a:xfrm>
        </p:spPr>
        <p:txBody>
          <a:bodyPr/>
          <a:lstStyle/>
          <a:p>
            <a:r>
              <a:rPr lang="en-US"/>
              <a:t>Traditional parsing of URIs can be hit-or-miss</a:t>
            </a:r>
          </a:p>
          <a:p>
            <a:r>
              <a:rPr lang="en-US"/>
              <a:t>URI has both Static and Instance methods</a:t>
            </a:r>
          </a:p>
        </p:txBody>
      </p:sp>
      <p:pic>
        <p:nvPicPr>
          <p:cNvPr id="7" name="Picture 7" descr="uri_whatitcando.png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l="6791" t="16894" r="34878" b="4280"/>
          <a:stretch/>
        </p:blipFill>
        <p:spPr>
          <a:xfrm>
            <a:off x="6162675" y="1066800"/>
            <a:ext cx="5383971" cy="4981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4" descr="uri_o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2549525"/>
            <a:ext cx="5046117" cy="3898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64884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 Using </a:t>
            </a:r>
            <a:r>
              <a:rPr lang="en-US" err="1"/>
              <a:t>Netlib</a:t>
            </a:r>
            <a:r>
              <a:rPr lang="en-US"/>
              <a:t>: OpenEdge.Net.HTTP.*</a:t>
            </a:r>
          </a:p>
        </p:txBody>
      </p:sp>
      <p:pic>
        <p:nvPicPr>
          <p:cNvPr id="3" name="Picture 4" descr="060_http_get.png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l="4386" t="3964" r="5702" b="5075"/>
          <a:stretch/>
        </p:blipFill>
        <p:spPr>
          <a:xfrm>
            <a:off x="304764" y="838200"/>
            <a:ext cx="5249160" cy="5510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101_http_get.png"/>
          <p:cNvPicPr>
            <a:picLocks noChangeAspect="1"/>
          </p:cNvPicPr>
          <p:nvPr/>
        </p:nvPicPr>
        <p:blipFill rotWithShape="1">
          <a:blip r:embed="rId4"/>
          <a:srcRect l="2301" t="3579" r="1046" b="7050"/>
          <a:stretch/>
        </p:blipFill>
        <p:spPr>
          <a:xfrm>
            <a:off x="5847668" y="876580"/>
            <a:ext cx="5958149" cy="5482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5" descr="http_get_response_statu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0490" y="752475"/>
            <a:ext cx="2676213" cy="1209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7" descr="http_get_response_contenttyp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7696" y="2872332"/>
            <a:ext cx="2695261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9" descr="http_get_response_content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7698" y="4562475"/>
            <a:ext cx="2685737" cy="2028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23679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What to expect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57213" y="1019175"/>
            <a:ext cx="11259236" cy="523557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Adopt PDSOE for your IDE </a:t>
            </a:r>
          </a:p>
          <a:p>
            <a:pPr lvl="1"/>
            <a:r>
              <a:rPr lang="en-US" sz="2000">
                <a:solidFill>
                  <a:schemeClr val="tx1"/>
                </a:solidFill>
              </a:rPr>
              <a:t>The auto-complete and class-viewer are invaluable tools </a:t>
            </a:r>
          </a:p>
          <a:p>
            <a:pPr lvl="1"/>
            <a:r>
              <a:rPr lang="en-US" sz="2000">
                <a:solidFill>
                  <a:schemeClr val="tx1"/>
                </a:solidFill>
              </a:rPr>
              <a:t>At minimum, use an IDE that performs color-coding and syntax checks  </a:t>
            </a:r>
          </a:p>
          <a:p>
            <a:r>
              <a:rPr lang="en-US">
                <a:solidFill>
                  <a:schemeClr val="tx1"/>
                </a:solidFill>
              </a:rPr>
              <a:t>Move at a comfortable pace </a:t>
            </a:r>
          </a:p>
          <a:p>
            <a:pPr lvl="1"/>
            <a:r>
              <a:rPr lang="en-US" sz="2000">
                <a:solidFill>
                  <a:schemeClr val="tx1"/>
                </a:solidFill>
              </a:rPr>
              <a:t>Too much, too soon can really turn you off OOP </a:t>
            </a:r>
          </a:p>
          <a:p>
            <a:pPr lvl="1"/>
            <a:r>
              <a:rPr lang="en-US" sz="2000">
                <a:solidFill>
                  <a:schemeClr val="tx1"/>
                </a:solidFill>
              </a:rPr>
              <a:t>Start simple </a:t>
            </a:r>
          </a:p>
          <a:p>
            <a:r>
              <a:rPr lang="en-US">
                <a:solidFill>
                  <a:srgbClr val="373A3E"/>
                </a:solidFill>
              </a:rPr>
              <a:t>Shared variables will need to be handled carefully</a:t>
            </a:r>
            <a:endParaRPr lang="en-US">
              <a:solidFill>
                <a:schemeClr val="tx1"/>
              </a:solidFill>
            </a:endParaRPr>
          </a:p>
          <a:p>
            <a:pPr lvl="1"/>
            <a:r>
              <a:rPr lang="en-US"/>
              <a:t>(2014) 930: </a:t>
            </a:r>
            <a:r>
              <a:rPr lang="en-US">
                <a:solidFill>
                  <a:schemeClr val="tx1"/>
                </a:solidFill>
                <a:hlinkClick r:id="rId3"/>
              </a:rPr>
              <a:t>How I Stopped Using Shared Variables and Learned to Love OO</a:t>
            </a:r>
            <a:r>
              <a:rPr lang="en-US">
                <a:solidFill>
                  <a:schemeClr val="tx1"/>
                </a:solidFill>
              </a:rPr>
              <a:t>, </a:t>
            </a:r>
            <a:r>
              <a:rPr lang="en-US" sz="1200"/>
              <a:t>Tom Bascom, White Star Software</a:t>
            </a:r>
          </a:p>
          <a:p>
            <a:r>
              <a:rPr lang="en-US">
                <a:solidFill>
                  <a:srgbClr val="373A3E"/>
                </a:solidFill>
              </a:rPr>
              <a:t>Reference libraries </a:t>
            </a:r>
            <a:r>
              <a:rPr lang="en-US" b="1" u="sng">
                <a:solidFill>
                  <a:srgbClr val="373A3E"/>
                </a:solidFill>
              </a:rPr>
              <a:t>will change</a:t>
            </a:r>
            <a:r>
              <a:rPr lang="en-US">
                <a:solidFill>
                  <a:srgbClr val="373A3E"/>
                </a:solidFill>
              </a:rPr>
              <a:t> between versions</a:t>
            </a:r>
          </a:p>
          <a:p>
            <a:pPr lvl="1"/>
            <a:r>
              <a:rPr lang="en-US">
                <a:solidFill>
                  <a:srgbClr val="373A3E"/>
                </a:solidFill>
              </a:rPr>
              <a:t>Acquire the source and actually look at it</a:t>
            </a:r>
          </a:p>
          <a:p>
            <a:pPr lvl="1"/>
            <a:r>
              <a:rPr lang="en-US">
                <a:solidFill>
                  <a:srgbClr val="373A3E"/>
                </a:solidFill>
              </a:rPr>
              <a:t>Compare the source between versions</a:t>
            </a:r>
          </a:p>
          <a:p>
            <a:pPr lvl="2"/>
            <a:r>
              <a:rPr lang="en-US">
                <a:solidFill>
                  <a:srgbClr val="373A3E"/>
                </a:solidFill>
              </a:rPr>
              <a:t>Compilations will let you know if things are *broken*, you will want to confirm the behavior hasn't changed beyond your expectations</a:t>
            </a:r>
          </a:p>
        </p:txBody>
      </p:sp>
    </p:spTree>
    <p:extLst>
      <p:ext uri="{BB962C8B-B14F-4D97-AF65-F5344CB8AC3E}">
        <p14:creationId xmlns:p14="http://schemas.microsoft.com/office/powerpoint/2010/main" val="550208864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B1D1F"/>
                </a:solidFill>
              </a:rP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373A3E"/>
                </a:solidFill>
              </a:rPr>
              <a:t>Create your own custom override classes</a:t>
            </a:r>
          </a:p>
          <a:p>
            <a:pPr lvl="1"/>
            <a:r>
              <a:rPr lang="en-US">
                <a:solidFill>
                  <a:srgbClr val="373A3E"/>
                </a:solidFill>
              </a:rPr>
              <a:t>Explore use of overloads to simplify call signature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Interfaces, Abstract classes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rgbClr val="373A3E"/>
                </a:solidFill>
              </a:rPr>
              <a:t>JSON </a:t>
            </a:r>
            <a:endParaRPr lang="en-US"/>
          </a:p>
          <a:p>
            <a:pPr lvl="1"/>
            <a:r>
              <a:rPr lang="en-US">
                <a:solidFill>
                  <a:schemeClr val="tx1"/>
                </a:solidFill>
              </a:rPr>
              <a:t>Progress.JSON.*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rgbClr val="373A3E"/>
                </a:solidFill>
              </a:rPr>
              <a:t>Enumerators</a:t>
            </a:r>
            <a:endParaRPr lang="en-US">
              <a:solidFill>
                <a:srgbClr val="373A3E"/>
              </a:solidFill>
              <a:latin typeface="Arial"/>
              <a:cs typeface="Arial"/>
            </a:endParaRPr>
          </a:p>
          <a:p>
            <a:pPr lvl="1"/>
            <a:r>
              <a:rPr lang="en-US" err="1">
                <a:solidFill>
                  <a:schemeClr val="tx1"/>
                </a:solidFill>
                <a:latin typeface="Arial"/>
                <a:cs typeface="Arial"/>
              </a:rPr>
              <a:t>Progress.Lang.Enum</a:t>
            </a:r>
          </a:p>
          <a:p>
            <a:pPr lvl="1"/>
            <a:r>
              <a:rPr lang="en-US" err="1">
                <a:solidFill>
                  <a:schemeClr val="tx1"/>
                </a:solidFill>
                <a:latin typeface="Arial"/>
                <a:cs typeface="Arial"/>
              </a:rPr>
              <a:t>OpenEdge.Core</a:t>
            </a:r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.*</a:t>
            </a:r>
            <a:r>
              <a:rPr lang="en-US" err="1">
                <a:solidFill>
                  <a:schemeClr val="tx1"/>
                </a:solidFill>
                <a:latin typeface="Arial"/>
                <a:cs typeface="Arial"/>
              </a:rPr>
              <a:t>Enum</a:t>
            </a:r>
          </a:p>
        </p:txBody>
      </p:sp>
    </p:spTree>
    <p:extLst>
      <p:ext uri="{BB962C8B-B14F-4D97-AF65-F5344CB8AC3E}">
        <p14:creationId xmlns:p14="http://schemas.microsoft.com/office/powerpoint/2010/main" val="2996849212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B1D1F"/>
                </a:solidFill>
              </a:rP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err="1">
                <a:solidFill>
                  <a:schemeClr val="tx1"/>
                </a:solidFill>
                <a:latin typeface="Arial"/>
                <a:cs typeface="Arial"/>
              </a:rPr>
              <a:t>DataAdminlib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OpenEdge.DataAdmin.*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Managing database objects (tables, fields, policies, etc.)</a:t>
            </a:r>
            <a:br>
              <a:rPr lang="en-US">
                <a:solidFill>
                  <a:schemeClr val="tx1"/>
                </a:solidFill>
                <a:latin typeface="Arial"/>
                <a:cs typeface="Arial"/>
              </a:rPr>
            </a:b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 err="1">
                <a:solidFill>
                  <a:schemeClr val="tx1"/>
                </a:solidFill>
                <a:latin typeface="Arial"/>
                <a:cs typeface="Arial"/>
              </a:rPr>
              <a:t>ServerAdminlib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OpenEdge.ApplicationServer.*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OpenEdge.ServerAdmin.pl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PASOE </a:t>
            </a:r>
            <a:r>
              <a:rPr lang="en-US" err="1">
                <a:solidFill>
                  <a:schemeClr val="tx1"/>
                </a:solidFill>
                <a:latin typeface="Arial"/>
                <a:cs typeface="Arial"/>
              </a:rPr>
              <a:t>AppServer</a:t>
            </a:r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 Agent information and management</a:t>
            </a:r>
            <a:br>
              <a:rPr lang="en-US">
                <a:solidFill>
                  <a:schemeClr val="tx1"/>
                </a:solidFill>
                <a:latin typeface="Arial"/>
                <a:cs typeface="Arial"/>
              </a:rPr>
            </a:b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Next-level OOP design patterns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CCS Samples: </a:t>
            </a:r>
            <a:r>
              <a:rPr lang="en-US">
                <a:solidFill>
                  <a:schemeClr val="tx1"/>
                </a:solidFill>
                <a:latin typeface="Arial"/>
                <a:cs typeface="Arial"/>
                <a:hlinkClick r:id="rId3"/>
              </a:rPr>
              <a:t>https://github.com/consultingwerk/CCS_Samples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IOC, Dependency Injection: </a:t>
            </a:r>
            <a:r>
              <a:rPr lang="en-US">
                <a:solidFill>
                  <a:schemeClr val="tx1"/>
                </a:solidFill>
                <a:latin typeface="Arial"/>
                <a:cs typeface="Arial"/>
                <a:hlinkClick r:id="rId4" invalidUrl="http://://github.com/PeterJudge-PSC/InjectABL"/>
              </a:rPr>
              <a:t>https://github.com/PeterJudge-PSC/InjectABL</a:t>
            </a:r>
            <a:r>
              <a:rPr lang="en-US">
                <a:latin typeface="Arial"/>
                <a:cs typeface="Arial"/>
              </a:rPr>
              <a:t> 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lvl="1"/>
            <a:r>
              <a:rPr lang="en-US" err="1">
                <a:solidFill>
                  <a:srgbClr val="373A3E"/>
                </a:solidFill>
                <a:latin typeface="Arial"/>
                <a:cs typeface="Arial"/>
              </a:rPr>
              <a:t>AutoEdge</a:t>
            </a:r>
            <a:r>
              <a:rPr lang="en-US">
                <a:solidFill>
                  <a:srgbClr val="373A3E"/>
                </a:solidFill>
                <a:latin typeface="Arial"/>
                <a:cs typeface="Arial"/>
              </a:rPr>
              <a:t>, The Factory:</a:t>
            </a:r>
            <a:r>
              <a:rPr lang="en-US">
                <a:latin typeface="Arial"/>
                <a:cs typeface="Arial"/>
              </a:rPr>
              <a:t> </a:t>
            </a:r>
            <a:r>
              <a:rPr lang="en-US">
                <a:solidFill>
                  <a:srgbClr val="373A3E"/>
                </a:solidFill>
                <a:latin typeface="Arial"/>
                <a:cs typeface="Arial"/>
                <a:hlinkClick r:id="rId5"/>
              </a:rPr>
              <a:t>https://github.com/PeterJudge-PSC/autoedgethefactory</a:t>
            </a:r>
          </a:p>
        </p:txBody>
      </p:sp>
    </p:spTree>
    <p:extLst>
      <p:ext uri="{BB962C8B-B14F-4D97-AF65-F5344CB8AC3E}">
        <p14:creationId xmlns:p14="http://schemas.microsoft.com/office/powerpoint/2010/main" val="1860749776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320085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>
                <a:solidFill>
                  <a:schemeClr val="tx1"/>
                </a:solidFill>
              </a:rPr>
              <a:t>544: </a:t>
            </a:r>
            <a:r>
              <a:rPr lang="en-US" sz="1800" b="1">
                <a:solidFill>
                  <a:schemeClr val="tx1"/>
                </a:solidFill>
              </a:rPr>
              <a:t>An OO Code Generator, </a:t>
            </a:r>
            <a:r>
              <a:rPr lang="en-US" sz="1800">
                <a:solidFill>
                  <a:schemeClr val="tx1"/>
                </a:solidFill>
              </a:rPr>
              <a:t>Tim Kuehn</a:t>
            </a:r>
            <a:endParaRPr lang="en-US" sz="1800"/>
          </a:p>
          <a:p>
            <a:r>
              <a:rPr lang="en-US" sz="1800"/>
              <a:t>(2016) 806: </a:t>
            </a:r>
            <a:r>
              <a:rPr lang="en-US" sz="1800">
                <a:solidFill>
                  <a:schemeClr val="tx1"/>
                </a:solidFill>
                <a:hlinkClick r:id="rId3"/>
              </a:rPr>
              <a:t>OO-Oh</a:t>
            </a:r>
          </a:p>
          <a:p>
            <a:pPr lvl="1"/>
            <a:r>
              <a:rPr lang="en-US" sz="1600">
                <a:solidFill>
                  <a:srgbClr val="373A3E"/>
                </a:solidFill>
              </a:rPr>
              <a:t>Mike</a:t>
            </a:r>
            <a:r>
              <a:rPr lang="en-US" sz="1600">
                <a:solidFill>
                  <a:schemeClr val="tx1"/>
                </a:solidFill>
              </a:rPr>
              <a:t> Fechner, </a:t>
            </a:r>
            <a:r>
              <a:rPr lang="en-US" sz="1600" err="1"/>
              <a:t>Consultingwerk</a:t>
            </a:r>
            <a:r>
              <a:rPr lang="en-US" sz="1600"/>
              <a:t> Ltd.</a:t>
            </a:r>
          </a:p>
          <a:p>
            <a:pPr marL="400050"/>
            <a:r>
              <a:rPr lang="en-US" sz="1800"/>
              <a:t>(2014) 930: </a:t>
            </a:r>
            <a:r>
              <a:rPr lang="en-US" sz="1800">
                <a:hlinkClick r:id="rId4"/>
              </a:rPr>
              <a:t>How I Stopped Using Shared Variables and Learned to Love OO</a:t>
            </a:r>
            <a:endParaRPr lang="en-US" sz="1800"/>
          </a:p>
          <a:p>
            <a:pPr marL="800100" lvl="1"/>
            <a:r>
              <a:rPr lang="en-US" sz="1600"/>
              <a:t>Tom Bascom, White Star Software</a:t>
            </a:r>
            <a:br>
              <a:rPr lang="en-US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  <a:p>
            <a:r>
              <a:rPr lang="en-US" sz="1800">
                <a:solidFill>
                  <a:schemeClr val="tx1"/>
                </a:solidFill>
              </a:rPr>
              <a:t>OE 11.6 </a:t>
            </a:r>
            <a:r>
              <a:rPr lang="en-US" sz="1800" err="1">
                <a:solidFill>
                  <a:schemeClr val="tx1"/>
                </a:solidFill>
              </a:rPr>
              <a:t>Corelib</a:t>
            </a:r>
            <a:r>
              <a:rPr lang="en-US" sz="1800">
                <a:solidFill>
                  <a:schemeClr val="tx1"/>
                </a:solidFill>
              </a:rPr>
              <a:t> and </a:t>
            </a:r>
            <a:r>
              <a:rPr lang="en-US" sz="1800" err="1">
                <a:solidFill>
                  <a:schemeClr val="tx1"/>
                </a:solidFill>
              </a:rPr>
              <a:t>Netlib</a:t>
            </a:r>
            <a:r>
              <a:rPr lang="en-US" sz="1800">
                <a:solidFill>
                  <a:schemeClr val="tx1"/>
                </a:solidFill>
              </a:rPr>
              <a:t> Documentation</a:t>
            </a:r>
            <a:endParaRPr lang="en-US" sz="1800"/>
          </a:p>
          <a:p>
            <a:pPr lvl="1"/>
            <a:r>
              <a:rPr lang="en-US">
                <a:solidFill>
                  <a:schemeClr val="tx1"/>
                </a:solidFill>
                <a:hlinkClick r:id="rId5"/>
              </a:rPr>
              <a:t>https://documentation.progress.com/output/oehttpclient/oe116/index.html</a:t>
            </a:r>
            <a:r>
              <a:rPr lang="en-US">
                <a:solidFill>
                  <a:schemeClr val="tx1"/>
                </a:solidFill>
              </a:rPr>
              <a:t> </a:t>
            </a:r>
          </a:p>
          <a:p>
            <a:r>
              <a:rPr lang="en-US">
                <a:solidFill>
                  <a:schemeClr val="tx1"/>
                </a:solidFill>
              </a:rPr>
              <a:t>OE Dev Tools Source (11.6.3)</a:t>
            </a:r>
          </a:p>
          <a:p>
            <a:pPr lvl="1"/>
            <a:r>
              <a:rPr lang="en-US">
                <a:solidFill>
                  <a:schemeClr val="tx1"/>
                </a:solidFill>
                <a:hlinkClick r:id="rId6"/>
              </a:rPr>
              <a:t>https://community.progress.com/community_groups/openedge_general/w/openedgegeneral/2877.ade-openedge-11-6-3-development-tools-source-code</a:t>
            </a:r>
          </a:p>
          <a:p>
            <a:r>
              <a:rPr lang="en-US">
                <a:solidFill>
                  <a:schemeClr val="tx1"/>
                </a:solidFill>
              </a:rPr>
              <a:t>PUG Challenge Americas, 2016</a:t>
            </a:r>
            <a:endParaRPr lang="en-US"/>
          </a:p>
          <a:p>
            <a:pPr lvl="1"/>
            <a:r>
              <a:rPr lang="en-US">
                <a:solidFill>
                  <a:schemeClr val="tx1"/>
                </a:solidFill>
                <a:hlinkClick r:id="rId7"/>
              </a:rPr>
              <a:t>http://pugchallenge.org/downloads2016.html</a:t>
            </a:r>
          </a:p>
        </p:txBody>
      </p:sp>
    </p:spTree>
    <p:extLst>
      <p:ext uri="{BB962C8B-B14F-4D97-AF65-F5344CB8AC3E}">
        <p14:creationId xmlns:p14="http://schemas.microsoft.com/office/powerpoint/2010/main" val="1125124180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V5TQT6NVCWRS-1348-956</_dlc_DocId>
    <_dlc_DocIdUrl xmlns="7c69e624-827f-471b-adea-ac070ddc6867">
      <Url>https://myprogress.progress.com/departments/marketing/_layouts/DocIdRedir.aspx?ID=V5TQT6NVCWRS-1348-956</Url>
      <Description>V5TQT6NVCWRS-1348-956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http://schemas.microsoft.com/office/infopath/2007/PartnerControls"/>
    <ds:schemaRef ds:uri="7c69e624-827f-471b-adea-ac070ddc6867"/>
    <ds:schemaRef ds:uri="efb4a6a7-40f5-4c55-b7cd-bfe5555b5884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34</Slides>
  <Notes>34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PROGRESS_16x9_PPT_Template</vt:lpstr>
      <vt:lpstr>277: Everyday OOP made easy</vt:lpstr>
      <vt:lpstr>Speaker BIO</vt:lpstr>
      <vt:lpstr>Agenda</vt:lpstr>
      <vt:lpstr>Disclaimers</vt:lpstr>
      <vt:lpstr>What are we talking about? OOP and the OpenEdge Corelib/Netlib Libraries</vt:lpstr>
      <vt:lpstr>What and Where are the OpenEdge Corelib and Netlib Libraries?</vt:lpstr>
      <vt:lpstr>Why Bother with OOP?</vt:lpstr>
      <vt:lpstr>… but OOP is difficult</vt:lpstr>
      <vt:lpstr>Setting up for success</vt:lpstr>
      <vt:lpstr>Setting up for success</vt:lpstr>
      <vt:lpstr>Basic OOP Primer</vt:lpstr>
      <vt:lpstr>A Brief Anatomy of a Class</vt:lpstr>
      <vt:lpstr>Error Handling: Catching, Handling and Throwing</vt:lpstr>
      <vt:lpstr>Procedure with Error Handling Mixed-in</vt:lpstr>
      <vt:lpstr>Procedural vs OOP Comparison</vt:lpstr>
      <vt:lpstr>Procedural vs OOP Structural Comparison: Include vs Inherits</vt:lpstr>
      <vt:lpstr>Procedural vs OOP Structural Comparison: Run it!</vt:lpstr>
      <vt:lpstr>Procedural vs OOP Structural Comparison: Super vs Static</vt:lpstr>
      <vt:lpstr>Every day use walk-through</vt:lpstr>
      <vt:lpstr>Start Using Corelib: OpenEdge.Core.Assert</vt:lpstr>
      <vt:lpstr>Start Using Corelib: OpenEdge.Core.Assert</vt:lpstr>
      <vt:lpstr>Start Using Corelib: OpenEdge.Core.Session</vt:lpstr>
      <vt:lpstr>Start Using Corelib: OpenEdge.Core.TimeStamp</vt:lpstr>
      <vt:lpstr>Start Using Corelib: OpenEdge.Core.String</vt:lpstr>
      <vt:lpstr>Start Using Corelib: OpenEdge.Core.Collections.Array</vt:lpstr>
      <vt:lpstr>Start Using Corelib: OpenEdge.Core.Collections.StringCollection</vt:lpstr>
      <vt:lpstr>Start Using Netlib: OpenEdge.Net.URI</vt:lpstr>
      <vt:lpstr>Start Using Netlib: OpenEdge.Net.HTTP.*</vt:lpstr>
      <vt:lpstr>What to expect</vt:lpstr>
      <vt:lpstr>Next Steps</vt:lpstr>
      <vt:lpstr>Next Steps</vt:lpstr>
      <vt:lpstr>Questions?</vt:lpstr>
      <vt:lpstr>Reference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277: Everyday OOP made easy</dc:title>
  <cp:revision>1</cp:revision>
  <dcterms:modified xsi:type="dcterms:W3CDTF">2017-06-02T12:43:03Z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