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4"/>
  </p:sldMasterIdLst>
  <p:notesMasterIdLst>
    <p:notesMasterId r:id="rId39"/>
  </p:notesMasterIdLst>
  <p:handoutMasterIdLst>
    <p:handoutMasterId r:id="rId40"/>
  </p:handoutMasterIdLst>
  <p:sldIdLst>
    <p:sldId id="1099" r:id="rId5"/>
    <p:sldId id="1192" r:id="rId6"/>
    <p:sldId id="1193" r:id="rId7"/>
    <p:sldId id="1197" r:id="rId8"/>
    <p:sldId id="1198" r:id="rId9"/>
    <p:sldId id="1199" r:id="rId10"/>
    <p:sldId id="1200" r:id="rId11"/>
    <p:sldId id="1209" r:id="rId12"/>
    <p:sldId id="1210" r:id="rId13"/>
    <p:sldId id="1211" r:id="rId14"/>
    <p:sldId id="1212" r:id="rId15"/>
    <p:sldId id="1213" r:id="rId16"/>
    <p:sldId id="1214" r:id="rId17"/>
    <p:sldId id="1201" r:id="rId18"/>
    <p:sldId id="1202" r:id="rId19"/>
    <p:sldId id="1204" r:id="rId20"/>
    <p:sldId id="1205" r:id="rId21"/>
    <p:sldId id="1216" r:id="rId22"/>
    <p:sldId id="1217" r:id="rId23"/>
    <p:sldId id="1215" r:id="rId24"/>
    <p:sldId id="1206" r:id="rId25"/>
    <p:sldId id="1207" r:id="rId26"/>
    <p:sldId id="1208" r:id="rId27"/>
    <p:sldId id="1218" r:id="rId28"/>
    <p:sldId id="1219" r:id="rId29"/>
    <p:sldId id="1220" r:id="rId30"/>
    <p:sldId id="1226" r:id="rId31"/>
    <p:sldId id="1183" r:id="rId32"/>
    <p:sldId id="1221" r:id="rId33"/>
    <p:sldId id="1225" r:id="rId34"/>
    <p:sldId id="1222" r:id="rId35"/>
    <p:sldId id="1224" r:id="rId36"/>
    <p:sldId id="1227" r:id="rId37"/>
    <p:sldId id="1180" r:id="rId38"/>
  </p:sldIdLst>
  <p:sldSz cx="12192000" cy="6858000"/>
  <p:notesSz cx="7027863" cy="9313863"/>
  <p:custDataLst>
    <p:tags r:id="rId41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  <p:cmAuthor id="4" name="Tanya O'Connor" initials="TO" lastIdx="1" clrIdx="4">
    <p:extLst>
      <p:ext uri="{19B8F6BF-5375-455C-9EA6-DF929625EA0E}">
        <p15:presenceInfo xmlns:p15="http://schemas.microsoft.com/office/powerpoint/2012/main" userId="S-1-5-21-2089814041-428609448-1854500012-6161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3A3E"/>
    <a:srgbClr val="FF40FF"/>
    <a:srgbClr val="B0D806"/>
    <a:srgbClr val="AAD204"/>
    <a:srgbClr val="FF4E00"/>
    <a:srgbClr val="2F5662"/>
    <a:srgbClr val="DD461E"/>
    <a:srgbClr val="24D997"/>
    <a:srgbClr val="23C78C"/>
    <a:srgbClr val="F199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8" autoAdjust="0"/>
    <p:restoredTop sz="90812" autoAdjust="0"/>
  </p:normalViewPr>
  <p:slideViewPr>
    <p:cSldViewPr snapToGrid="0" showGuides="1">
      <p:cViewPr varScale="1">
        <p:scale>
          <a:sx n="68" d="100"/>
          <a:sy n="68" d="100"/>
        </p:scale>
        <p:origin x="90" y="162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00" d="100"/>
          <a:sy n="100" d="100"/>
        </p:scale>
        <p:origin x="2652" y="78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1163" y="700088"/>
            <a:ext cx="6208712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1163" y="700088"/>
            <a:ext cx="6208712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454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CLASSIC</a:t>
            </a:r>
          </a:p>
          <a:p>
            <a:r>
              <a:rPr lang="en-US" dirty="0"/>
              <a:t>Must have</a:t>
            </a:r>
            <a:r>
              <a:rPr lang="en-US" baseline="0" dirty="0"/>
              <a:t> an AdminServer</a:t>
            </a:r>
          </a:p>
          <a:p>
            <a:r>
              <a:rPr lang="en-US" baseline="0" dirty="0"/>
              <a:t>  -  AdminServer starts NameServer and AppServer</a:t>
            </a:r>
          </a:p>
          <a:p>
            <a:r>
              <a:rPr lang="en-US" baseline="0" dirty="0"/>
              <a:t>  - then the AdminServer is just used to monitor and manage</a:t>
            </a:r>
          </a:p>
          <a:p>
            <a:r>
              <a:rPr lang="en-US" baseline="0" dirty="0"/>
              <a:t>Client connects to NameServer (optional) and is then redirected to the AppServer</a:t>
            </a:r>
          </a:p>
          <a:p>
            <a:r>
              <a:rPr lang="en-US" baseline="0" dirty="0"/>
              <a:t>If the Client needs to connect through the internet (HTTP/HTTPS)</a:t>
            </a:r>
          </a:p>
          <a:p>
            <a:r>
              <a:rPr lang="en-US" baseline="0" dirty="0"/>
              <a:t>  - you must install and configure separate and distinct adapters AIA/WSA/REST/Mobile</a:t>
            </a:r>
          </a:p>
          <a:p>
            <a:endParaRPr lang="en-US" baseline="0" dirty="0"/>
          </a:p>
          <a:p>
            <a:r>
              <a:rPr lang="en-US" dirty="0"/>
              <a:t>PAS</a:t>
            </a:r>
            <a:r>
              <a:rPr lang="en-US" baseline="0" dirty="0"/>
              <a:t> for OE</a:t>
            </a:r>
          </a:p>
          <a:p>
            <a:r>
              <a:rPr lang="en-US" baseline="0" dirty="0"/>
              <a:t>Start the PAS for OE instance</a:t>
            </a:r>
          </a:p>
          <a:p>
            <a:r>
              <a:rPr lang="en-US" baseline="0" dirty="0"/>
              <a:t>Client connects using HTTP/HTTPS always</a:t>
            </a:r>
          </a:p>
          <a:p>
            <a:pPr>
              <a:buFont typeface="Arial" charset="0"/>
              <a:buNone/>
            </a:pPr>
            <a:r>
              <a:rPr lang="en-US" baseline="0" dirty="0"/>
              <a:t>+ AdminServer is not necessary (except for running OEMgmt on the same machine or publishing)</a:t>
            </a:r>
          </a:p>
          <a:p>
            <a:pPr>
              <a:buFont typeface="Arial" charset="0"/>
              <a:buNone/>
            </a:pPr>
            <a:r>
              <a:rPr lang="en-US" dirty="0"/>
              <a:t>+ There is NO NameServer (load balancing</a:t>
            </a:r>
            <a:r>
              <a:rPr lang="en-US" baseline="0" dirty="0"/>
              <a:t> and fault tolerance are handled another way)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177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55" y="36"/>
            <a:ext cx="12192065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9074" y="3771649"/>
            <a:ext cx="6802622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9074" y="5066617"/>
            <a:ext cx="5481075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7904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85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061" y="2588181"/>
            <a:ext cx="6493409" cy="535531"/>
          </a:xfrm>
        </p:spPr>
        <p:txBody>
          <a:bodyPr anchor="t"/>
          <a:lstStyle>
            <a:lvl1pPr>
              <a:defRPr sz="3200">
                <a:solidFill>
                  <a:srgbClr val="373A3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617369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59" userDrawn="1">
          <p15:clr>
            <a:srgbClr val="FBAE40"/>
          </p15:clr>
        </p15:guide>
        <p15:guide id="2" orient="horz" pos="18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1200151"/>
            <a:ext cx="10951238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20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1200151"/>
            <a:ext cx="10951238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428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715" y="467576"/>
            <a:ext cx="9860607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715" y="1470398"/>
            <a:ext cx="9860607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1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715" y="467576"/>
            <a:ext cx="9860607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715" y="1470398"/>
            <a:ext cx="9860607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247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102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7819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67498"/>
            <a:ext cx="11024442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958" y="1200150"/>
            <a:ext cx="5386917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958" y="1991189"/>
            <a:ext cx="5386917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200150"/>
            <a:ext cx="5389033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991189"/>
            <a:ext cx="5389033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06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20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7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004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0888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7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594" y="1200150"/>
            <a:ext cx="10956603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959" y="367498"/>
            <a:ext cx="1095123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6768" y="6517228"/>
            <a:ext cx="15677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79" r:id="rId2"/>
    <p:sldLayoutId id="2147483738" r:id="rId3"/>
    <p:sldLayoutId id="2147483775" r:id="rId4"/>
    <p:sldLayoutId id="2147483734" r:id="rId5"/>
    <p:sldLayoutId id="2147483778" r:id="rId6"/>
    <p:sldLayoutId id="2147483774" r:id="rId7"/>
    <p:sldLayoutId id="2147483739" r:id="rId8"/>
    <p:sldLayoutId id="2147483762" r:id="rId9"/>
    <p:sldLayoutId id="2147483776" r:id="rId10"/>
    <p:sldLayoutId id="2147483772" r:id="rId11"/>
    <p:sldLayoutId id="2147483767" r:id="rId12"/>
    <p:sldLayoutId id="2147483770" r:id="rId13"/>
    <p:sldLayoutId id="2147483773" r:id="rId14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4861714" y="3212644"/>
            <a:ext cx="6621040" cy="1354217"/>
          </a:xfrm>
        </p:spPr>
        <p:txBody>
          <a:bodyPr/>
          <a:lstStyle/>
          <a:p>
            <a:r>
              <a:rPr lang="en-US" sz="4400" b="1" dirty="0"/>
              <a:t>242: Get Your Head </a:t>
            </a:r>
            <a:br>
              <a:rPr lang="en-US" sz="4400" b="1" dirty="0"/>
            </a:br>
            <a:r>
              <a:rPr lang="en-US" sz="4400" b="1" dirty="0"/>
              <a:t>	   in the Cloud! </a:t>
            </a:r>
            <a:endParaRPr lang="en-US" sz="4400" dirty="0"/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>
          <a:xfrm>
            <a:off x="5629255" y="5818604"/>
            <a:ext cx="5481075" cy="723098"/>
          </a:xfrm>
        </p:spPr>
        <p:txBody>
          <a:bodyPr/>
          <a:lstStyle/>
          <a:p>
            <a:r>
              <a:rPr lang="en-US" dirty="0"/>
              <a:t>Roy Ellis</a:t>
            </a:r>
          </a:p>
          <a:p>
            <a:r>
              <a:rPr lang="en-US" dirty="0"/>
              <a:t>ellis@progress.com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experiment?</a:t>
            </a:r>
          </a:p>
          <a:p>
            <a:r>
              <a:rPr lang="en-US" dirty="0"/>
              <a:t>ATM</a:t>
            </a:r>
          </a:p>
          <a:p>
            <a:r>
              <a:rPr lang="en-US" dirty="0"/>
              <a:t>Test Driver</a:t>
            </a:r>
          </a:p>
          <a:p>
            <a:r>
              <a:rPr lang="en-US" dirty="0"/>
              <a:t>Progress Application Server (PAS) for </a:t>
            </a:r>
            <a:r>
              <a:rPr lang="en-US" dirty="0" err="1"/>
              <a:t>OpenEdge</a:t>
            </a:r>
            <a:endParaRPr lang="en-US" dirty="0"/>
          </a:p>
          <a:p>
            <a:r>
              <a:rPr lang="en-US" dirty="0"/>
              <a:t>AWS</a:t>
            </a:r>
          </a:p>
          <a:p>
            <a:r>
              <a:rPr lang="en-US" dirty="0"/>
              <a:t>Process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928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86596" y="3091871"/>
            <a:ext cx="6555592" cy="535531"/>
          </a:xfrm>
        </p:spPr>
        <p:txBody>
          <a:bodyPr/>
          <a:lstStyle/>
          <a:p>
            <a:r>
              <a:rPr lang="en-US" dirty="0"/>
              <a:t>What is the experiment?</a:t>
            </a:r>
          </a:p>
        </p:txBody>
      </p:sp>
    </p:spTree>
    <p:extLst>
      <p:ext uri="{BB962C8B-B14F-4D97-AF65-F5344CB8AC3E}">
        <p14:creationId xmlns:p14="http://schemas.microsoft.com/office/powerpoint/2010/main" val="2494472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experiment?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9402" y="1094063"/>
            <a:ext cx="10414650" cy="4982483"/>
          </a:xfrm>
        </p:spPr>
        <p:txBody>
          <a:bodyPr/>
          <a:lstStyle/>
          <a:p>
            <a:r>
              <a:rPr lang="en-US" sz="2200" dirty="0"/>
              <a:t>Create a web application</a:t>
            </a:r>
          </a:p>
          <a:p>
            <a:r>
              <a:rPr lang="en-US" sz="2200" dirty="0"/>
              <a:t>Convert it to use PAS for </a:t>
            </a:r>
            <a:r>
              <a:rPr lang="en-US" sz="2200" dirty="0" err="1"/>
              <a:t>OpenEdge</a:t>
            </a:r>
            <a:endParaRPr lang="en-US" sz="2200" dirty="0"/>
          </a:p>
          <a:p>
            <a:r>
              <a:rPr lang="en-US" sz="2200" dirty="0"/>
              <a:t>Use AWS to auto-scale the environment to handle 10,000 users</a:t>
            </a:r>
            <a:endParaRPr lang="en-US" sz="1800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9976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86596" y="3091871"/>
            <a:ext cx="6555592" cy="535531"/>
          </a:xfrm>
        </p:spPr>
        <p:txBody>
          <a:bodyPr/>
          <a:lstStyle/>
          <a:p>
            <a:r>
              <a:rPr lang="en-US" dirty="0"/>
              <a:t>ATM</a:t>
            </a:r>
          </a:p>
        </p:txBody>
      </p:sp>
    </p:spTree>
    <p:extLst>
      <p:ext uri="{BB962C8B-B14F-4D97-AF65-F5344CB8AC3E}">
        <p14:creationId xmlns:p14="http://schemas.microsoft.com/office/powerpoint/2010/main" val="2774539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9402" y="1094063"/>
            <a:ext cx="6635877" cy="4982483"/>
          </a:xfrm>
        </p:spPr>
        <p:txBody>
          <a:bodyPr/>
          <a:lstStyle/>
          <a:p>
            <a:r>
              <a:rPr lang="en-US" sz="2400" dirty="0"/>
              <a:t>A database performance test </a:t>
            </a:r>
          </a:p>
          <a:p>
            <a:pPr lvl="1"/>
            <a:r>
              <a:rPr lang="en-US" sz="2000" dirty="0"/>
              <a:t>Based on the transactions of an Automated Teller Machine (ATM)</a:t>
            </a:r>
          </a:p>
          <a:p>
            <a:pPr lvl="1"/>
            <a:r>
              <a:rPr lang="en-US" sz="2000" dirty="0"/>
              <a:t>Available for </a:t>
            </a:r>
            <a:r>
              <a:rPr lang="en-US" sz="2000" dirty="0" err="1"/>
              <a:t>OpenEdge</a:t>
            </a:r>
            <a:r>
              <a:rPr lang="en-US" sz="2000" dirty="0"/>
              <a:t> for more than 15 years</a:t>
            </a:r>
          </a:p>
          <a:p>
            <a:pPr lvl="1"/>
            <a:r>
              <a:rPr lang="en-US" sz="2000" dirty="0"/>
              <a:t>Written by Gus Bjorklund to test database transactions</a:t>
            </a:r>
          </a:p>
          <a:p>
            <a:r>
              <a:rPr lang="en-US" sz="2400" dirty="0"/>
              <a:t>History</a:t>
            </a:r>
          </a:p>
          <a:p>
            <a:pPr lvl="1"/>
            <a:r>
              <a:rPr lang="en-US" sz="2000" dirty="0"/>
              <a:t>Originally used from client directly to database</a:t>
            </a:r>
          </a:p>
          <a:p>
            <a:pPr lvl="1"/>
            <a:r>
              <a:rPr lang="en-US" sz="2000" dirty="0"/>
              <a:t>Later modified to run through the </a:t>
            </a:r>
            <a:r>
              <a:rPr lang="en-US" sz="2000" dirty="0" err="1"/>
              <a:t>OpenEdge</a:t>
            </a:r>
            <a:r>
              <a:rPr lang="en-US" sz="2000" dirty="0"/>
              <a:t> “Classic” </a:t>
            </a:r>
            <a:r>
              <a:rPr lang="en-US" sz="2000" dirty="0" err="1"/>
              <a:t>AppServer</a:t>
            </a:r>
            <a:endParaRPr lang="en-US" sz="2000" dirty="0"/>
          </a:p>
          <a:p>
            <a:pPr lvl="1"/>
            <a:r>
              <a:rPr lang="en-US" sz="2000" dirty="0"/>
              <a:t>Modified again for this test to run as a web application </a:t>
            </a:r>
          </a:p>
          <a:p>
            <a:pPr lvl="1"/>
            <a:endParaRPr lang="en-US" sz="2000" dirty="0"/>
          </a:p>
        </p:txBody>
      </p:sp>
      <p:pic>
        <p:nvPicPr>
          <p:cNvPr id="1026" name="Picture 2" descr="Image result for at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723" y="1364184"/>
            <a:ext cx="3956488" cy="3972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410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ATM - continued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9402" y="1094063"/>
            <a:ext cx="10414650" cy="4982483"/>
          </a:xfrm>
        </p:spPr>
        <p:txBody>
          <a:bodyPr/>
          <a:lstStyle/>
          <a:p>
            <a:r>
              <a:rPr lang="en-US" sz="2200" dirty="0"/>
              <a:t>3 considerations to modify a Classic </a:t>
            </a:r>
            <a:r>
              <a:rPr lang="en-US" sz="2200" dirty="0" err="1"/>
              <a:t>AppServer</a:t>
            </a:r>
            <a:r>
              <a:rPr lang="en-US" sz="2200" dirty="0"/>
              <a:t> based application to a web app</a:t>
            </a:r>
          </a:p>
          <a:p>
            <a:endParaRPr lang="en-US" sz="2200" dirty="0"/>
          </a:p>
          <a:p>
            <a:r>
              <a:rPr lang="en-US" sz="2200" dirty="0"/>
              <a:t>Re-write completely to a REST application with a Business Entity</a:t>
            </a:r>
          </a:p>
          <a:p>
            <a:r>
              <a:rPr lang="en-US" sz="2200" dirty="0"/>
              <a:t>Re-write completely to the new </a:t>
            </a:r>
            <a:r>
              <a:rPr lang="en-US" sz="2200" dirty="0" err="1"/>
              <a:t>WebHandler</a:t>
            </a:r>
            <a:r>
              <a:rPr lang="en-US" sz="2200" dirty="0"/>
              <a:t> application</a:t>
            </a:r>
          </a:p>
          <a:p>
            <a:r>
              <a:rPr lang="en-US" sz="2200" dirty="0"/>
              <a:t>Re-use existing code but use the </a:t>
            </a:r>
            <a:r>
              <a:rPr lang="en-US" sz="2200" dirty="0" err="1"/>
              <a:t>DataObjectHandler</a:t>
            </a:r>
            <a:r>
              <a:rPr lang="en-US" sz="2200" dirty="0"/>
              <a:t> for Progress </a:t>
            </a:r>
            <a:r>
              <a:rPr lang="en-US" sz="2200" dirty="0" err="1"/>
              <a:t>WebSpeed</a:t>
            </a:r>
            <a:r>
              <a:rPr lang="en-US" sz="2200" dirty="0"/>
              <a:t> in PAS for </a:t>
            </a:r>
            <a:r>
              <a:rPr lang="en-US" sz="2200" dirty="0" err="1"/>
              <a:t>OpenEdge</a:t>
            </a:r>
            <a:r>
              <a:rPr lang="en-US" sz="2200" dirty="0"/>
              <a:t> (PASOE)</a:t>
            </a:r>
          </a:p>
          <a:p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39476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ATM - continued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9402" y="1094063"/>
            <a:ext cx="9618268" cy="4982483"/>
          </a:xfrm>
        </p:spPr>
        <p:txBody>
          <a:bodyPr/>
          <a:lstStyle/>
          <a:p>
            <a:r>
              <a:rPr lang="en-US" sz="2200" dirty="0" err="1"/>
              <a:t>DataObjectHandler</a:t>
            </a:r>
            <a:r>
              <a:rPr lang="en-US" sz="2200" dirty="0"/>
              <a:t> for </a:t>
            </a:r>
            <a:r>
              <a:rPr lang="en-US" sz="2200" dirty="0" err="1"/>
              <a:t>WebSpeed</a:t>
            </a:r>
            <a:r>
              <a:rPr lang="en-US" sz="2200" dirty="0"/>
              <a:t> in PASOE</a:t>
            </a:r>
          </a:p>
          <a:p>
            <a:endParaRPr lang="en-US" sz="2200" dirty="0"/>
          </a:p>
          <a:p>
            <a:r>
              <a:rPr lang="en-US" sz="2200" dirty="0"/>
              <a:t>A class already written for </a:t>
            </a:r>
            <a:r>
              <a:rPr lang="en-US" sz="2200" dirty="0" err="1"/>
              <a:t>WebSpeed</a:t>
            </a:r>
            <a:r>
              <a:rPr lang="en-US" sz="2200" dirty="0"/>
              <a:t> for PASOE</a:t>
            </a:r>
          </a:p>
          <a:p>
            <a:r>
              <a:rPr lang="en-US" sz="2200" dirty="0"/>
              <a:t>Using a “map” file converts a REST string to parameters used by 4GL code</a:t>
            </a:r>
          </a:p>
          <a:p>
            <a:endParaRPr lang="en-US" sz="2200" dirty="0"/>
          </a:p>
          <a:p>
            <a:r>
              <a:rPr lang="en-US" sz="2200" dirty="0"/>
              <a:t>Set hander1=</a:t>
            </a:r>
            <a:r>
              <a:rPr lang="en-US" sz="2200" dirty="0" err="1"/>
              <a:t>OpenEdge.Web.DataObject.DataObjectHandler</a:t>
            </a:r>
            <a:r>
              <a:rPr lang="en-US" sz="2200" dirty="0"/>
              <a:t>: /rest/</a:t>
            </a:r>
            <a:r>
              <a:rPr lang="en-US" sz="2200" dirty="0" err="1"/>
              <a:t>uri</a:t>
            </a:r>
            <a:r>
              <a:rPr lang="en-US" sz="2200" dirty="0"/>
              <a:t>/</a:t>
            </a:r>
          </a:p>
          <a:p>
            <a:r>
              <a:rPr lang="en-US" sz="2200" dirty="0"/>
              <a:t>Write a procedure to handle rest call and turn into input parameters</a:t>
            </a:r>
          </a:p>
          <a:p>
            <a:r>
              <a:rPr lang="en-US" sz="2200" dirty="0"/>
              <a:t>Call the existing ATM Classic </a:t>
            </a:r>
            <a:r>
              <a:rPr lang="en-US" sz="2200" dirty="0" err="1"/>
              <a:t>AppServer</a:t>
            </a:r>
            <a:r>
              <a:rPr lang="en-US" sz="2200" dirty="0"/>
              <a:t> code</a:t>
            </a:r>
          </a:p>
          <a:p>
            <a:pPr marL="0" indent="0">
              <a:buNone/>
            </a:pPr>
            <a:endParaRPr lang="en-US" sz="22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sz="2000" dirty="0"/>
          </a:p>
        </p:txBody>
      </p:sp>
      <p:sp>
        <p:nvSpPr>
          <p:cNvPr id="2" name="AutoShape 2" descr="Image result for homer doh!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6" name="Picture 12" descr="Image result for homer doh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795" y="367498"/>
            <a:ext cx="2315515" cy="2720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73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ATM - continued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9402" y="1094063"/>
            <a:ext cx="11372768" cy="4982483"/>
          </a:xfrm>
        </p:spPr>
        <p:txBody>
          <a:bodyPr/>
          <a:lstStyle/>
          <a:p>
            <a:r>
              <a:rPr lang="en-US" sz="2200" dirty="0"/>
              <a:t>PASOE </a:t>
            </a:r>
            <a:r>
              <a:rPr lang="en-US" sz="2200" dirty="0" err="1"/>
              <a:t>openedge.properties</a:t>
            </a:r>
            <a:endParaRPr lang="en-US" sz="2200" dirty="0"/>
          </a:p>
          <a:p>
            <a:pPr lvl="1"/>
            <a:r>
              <a:rPr lang="en-US" sz="1600" dirty="0"/>
              <a:t>handler1=</a:t>
            </a:r>
            <a:r>
              <a:rPr lang="en-US" sz="1600" dirty="0" err="1"/>
              <a:t>OpenEdge.Web.DataObject.DataObjectHandler</a:t>
            </a:r>
            <a:r>
              <a:rPr lang="en-US" sz="1600" dirty="0"/>
              <a:t>: /</a:t>
            </a:r>
            <a:r>
              <a:rPr lang="en-US" sz="1600" dirty="0" err="1"/>
              <a:t>atm</a:t>
            </a:r>
            <a:r>
              <a:rPr lang="en-US" sz="1600" dirty="0"/>
              <a:t>/{</a:t>
            </a:r>
            <a:r>
              <a:rPr lang="en-US" sz="1600" dirty="0" err="1"/>
              <a:t>theAccount</a:t>
            </a:r>
            <a:r>
              <a:rPr lang="en-US" sz="1600" dirty="0"/>
              <a:t>}/{</a:t>
            </a:r>
            <a:r>
              <a:rPr lang="en-US" sz="1600" dirty="0" err="1"/>
              <a:t>theTeller</a:t>
            </a:r>
            <a:r>
              <a:rPr lang="en-US" sz="1600" dirty="0"/>
              <a:t>}/{</a:t>
            </a:r>
            <a:r>
              <a:rPr lang="en-US" sz="1600" dirty="0" err="1"/>
              <a:t>theBranch</a:t>
            </a:r>
            <a:r>
              <a:rPr lang="en-US" sz="1600" dirty="0"/>
              <a:t>}/{delta}</a:t>
            </a:r>
          </a:p>
          <a:p>
            <a:pPr lvl="1"/>
            <a:r>
              <a:rPr lang="en-US" sz="1600" dirty="0"/>
              <a:t>handler2=</a:t>
            </a:r>
            <a:r>
              <a:rPr lang="en-US" sz="1600" dirty="0" err="1"/>
              <a:t>OpenEdge.Web.DataObject.DataObjectHandler</a:t>
            </a:r>
            <a:r>
              <a:rPr lang="en-US" sz="1600" dirty="0"/>
              <a:t>: /</a:t>
            </a:r>
            <a:r>
              <a:rPr lang="en-US" sz="1600" dirty="0" err="1"/>
              <a:t>atm</a:t>
            </a:r>
            <a:r>
              <a:rPr lang="en-US" sz="1600" dirty="0"/>
              <a:t>/</a:t>
            </a:r>
          </a:p>
          <a:p>
            <a:endParaRPr lang="en-US" sz="2200" dirty="0"/>
          </a:p>
          <a:p>
            <a:r>
              <a:rPr lang="en-US" sz="2200" dirty="0"/>
              <a:t>This tells the WEB transport to:</a:t>
            </a:r>
          </a:p>
          <a:p>
            <a:pPr lvl="1"/>
            <a:r>
              <a:rPr lang="en-US" sz="2000" dirty="0"/>
              <a:t>Read the URI</a:t>
            </a:r>
          </a:p>
          <a:p>
            <a:pPr lvl="1"/>
            <a:r>
              <a:rPr lang="en-US" sz="2000" dirty="0"/>
              <a:t>And call the </a:t>
            </a:r>
            <a:r>
              <a:rPr lang="en-US" sz="2000" dirty="0" err="1"/>
              <a:t>DataObjectHandler</a:t>
            </a:r>
            <a:r>
              <a:rPr lang="en-US" sz="2000" dirty="0"/>
              <a:t> class</a:t>
            </a:r>
          </a:p>
          <a:p>
            <a:pPr lvl="1"/>
            <a:r>
              <a:rPr lang="en-US" sz="2000" dirty="0"/>
              <a:t>Which calls the “map” file</a:t>
            </a:r>
          </a:p>
          <a:p>
            <a:pPr lvl="1"/>
            <a:r>
              <a:rPr lang="en-US" sz="2000" dirty="0"/>
              <a:t>And eventually calls the application code </a:t>
            </a:r>
          </a:p>
          <a:p>
            <a:pPr marL="0" indent="0">
              <a:buNone/>
            </a:pPr>
            <a:endParaRPr lang="en-US" sz="22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88883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ATM - continued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9402" y="944381"/>
            <a:ext cx="11372768" cy="5132166"/>
          </a:xfrm>
        </p:spPr>
        <p:txBody>
          <a:bodyPr/>
          <a:lstStyle/>
          <a:p>
            <a:r>
              <a:rPr lang="en-US" sz="2200" dirty="0"/>
              <a:t>The “map” file</a:t>
            </a:r>
          </a:p>
          <a:p>
            <a:pPr marL="0" indent="0">
              <a:buNone/>
            </a:pPr>
            <a:r>
              <a:rPr lang="en-US" dirty="0"/>
              <a:t>{ "services": {</a:t>
            </a:r>
          </a:p>
          <a:p>
            <a:pPr marL="0" indent="0">
              <a:buNone/>
            </a:pPr>
            <a:r>
              <a:rPr lang="en-US" dirty="0"/>
              <a:t>    "</a:t>
            </a:r>
            <a:r>
              <a:rPr lang="en-US" dirty="0" err="1"/>
              <a:t>atm</a:t>
            </a:r>
            <a:r>
              <a:rPr lang="en-US" dirty="0"/>
              <a:t>": {</a:t>
            </a:r>
          </a:p>
          <a:p>
            <a:pPr marL="0" indent="0">
              <a:buNone/>
            </a:pPr>
            <a:r>
              <a:rPr lang="en-US" dirty="0"/>
              <a:t>      "version": "1.0.0",</a:t>
            </a:r>
          </a:p>
          <a:p>
            <a:pPr marL="0" indent="0">
              <a:buNone/>
            </a:pPr>
            <a:r>
              <a:rPr lang="en-US" dirty="0"/>
              <a:t>      "operations": {</a:t>
            </a:r>
          </a:p>
          <a:p>
            <a:pPr marL="0" indent="0">
              <a:buNone/>
            </a:pPr>
            <a:r>
              <a:rPr lang="en-US" dirty="0"/>
              <a:t>            "/": {</a:t>
            </a:r>
          </a:p>
          <a:p>
            <a:pPr marL="0" indent="0">
              <a:buNone/>
            </a:pPr>
            <a:r>
              <a:rPr lang="en-US" dirty="0"/>
              <a:t>          "GET": {</a:t>
            </a:r>
          </a:p>
          <a:p>
            <a:pPr marL="0" indent="0">
              <a:buNone/>
            </a:pPr>
            <a:r>
              <a:rPr lang="en-US" dirty="0"/>
              <a:t>            "</a:t>
            </a:r>
            <a:r>
              <a:rPr lang="en-US" dirty="0" err="1"/>
              <a:t>contentType</a:t>
            </a:r>
            <a:r>
              <a:rPr lang="en-US" dirty="0"/>
              <a:t>": "application/</a:t>
            </a:r>
            <a:r>
              <a:rPr lang="en-US" dirty="0" err="1"/>
              <a:t>json</a:t>
            </a:r>
            <a:r>
              <a:rPr lang="en-US" dirty="0"/>
              <a:t>",</a:t>
            </a:r>
          </a:p>
          <a:p>
            <a:pPr marL="0" indent="0">
              <a:buNone/>
            </a:pPr>
            <a:r>
              <a:rPr lang="en-US" dirty="0"/>
              <a:t>            "</a:t>
            </a:r>
            <a:r>
              <a:rPr lang="en-US" dirty="0" err="1"/>
              <a:t>statusCode</a:t>
            </a:r>
            <a:r>
              <a:rPr lang="en-US" dirty="0"/>
              <a:t>": 200,</a:t>
            </a:r>
          </a:p>
          <a:p>
            <a:pPr marL="0" indent="0">
              <a:buNone/>
            </a:pPr>
            <a:r>
              <a:rPr lang="en-US" dirty="0"/>
              <a:t>            "file": "$CATALINA_BASE/</a:t>
            </a:r>
            <a:r>
              <a:rPr lang="en-US" dirty="0" err="1"/>
              <a:t>webapps</a:t>
            </a:r>
            <a:r>
              <a:rPr lang="en-US" dirty="0"/>
              <a:t>/$</a:t>
            </a:r>
            <a:r>
              <a:rPr lang="en-US" dirty="0" err="1"/>
              <a:t>oepas-webapp</a:t>
            </a:r>
            <a:r>
              <a:rPr lang="en-US" dirty="0"/>
              <a:t>/static/</a:t>
            </a:r>
            <a:r>
              <a:rPr lang="en-US" dirty="0" err="1"/>
              <a:t>atm.json</a:t>
            </a:r>
            <a:r>
              <a:rPr lang="en-US" dirty="0"/>
              <a:t>"</a:t>
            </a:r>
          </a:p>
          <a:p>
            <a:pPr marL="0" indent="0">
              <a:buNone/>
            </a:pPr>
            <a:r>
              <a:rPr lang="en-US" dirty="0"/>
              <a:t>          }</a:t>
            </a:r>
          </a:p>
          <a:p>
            <a:pPr marL="0" indent="0">
              <a:buNone/>
            </a:pPr>
            <a:r>
              <a:rPr lang="en-US" dirty="0"/>
              <a:t> },</a:t>
            </a:r>
          </a:p>
          <a:p>
            <a:pPr marL="0" indent="0">
              <a:buNone/>
            </a:pPr>
            <a:r>
              <a:rPr lang="en-US" sz="2200" dirty="0"/>
              <a:t>       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5100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ATM - continued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7959" y="1019112"/>
            <a:ext cx="11372768" cy="5066895"/>
          </a:xfrm>
        </p:spPr>
        <p:txBody>
          <a:bodyPr/>
          <a:lstStyle/>
          <a:p>
            <a:r>
              <a:rPr lang="en-US" sz="2200" dirty="0"/>
              <a:t>The “map” file</a:t>
            </a:r>
          </a:p>
          <a:p>
            <a:pPr marL="0" indent="0">
              <a:buNone/>
            </a:pPr>
            <a:r>
              <a:rPr lang="en-US" sz="1800" dirty="0"/>
              <a:t>"{</a:t>
            </a:r>
            <a:r>
              <a:rPr lang="en-US" sz="1800" dirty="0" err="1"/>
              <a:t>theAccount</a:t>
            </a:r>
            <a:r>
              <a:rPr lang="en-US" sz="1800" dirty="0"/>
              <a:t>}/{</a:t>
            </a:r>
            <a:r>
              <a:rPr lang="en-US" sz="1800" dirty="0" err="1"/>
              <a:t>theTeller</a:t>
            </a:r>
            <a:r>
              <a:rPr lang="en-US" sz="1800" dirty="0"/>
              <a:t>}/{</a:t>
            </a:r>
            <a:r>
              <a:rPr lang="en-US" sz="1800" dirty="0" err="1"/>
              <a:t>theBranch</a:t>
            </a:r>
            <a:r>
              <a:rPr lang="en-US" sz="1800" dirty="0"/>
              <a:t>}/{delta}": {</a:t>
            </a:r>
          </a:p>
          <a:p>
            <a:pPr marL="0" indent="0">
              <a:buNone/>
            </a:pPr>
            <a:r>
              <a:rPr lang="en-US" sz="1800" dirty="0"/>
              <a:t>          "GET": {</a:t>
            </a:r>
          </a:p>
          <a:p>
            <a:pPr marL="0" indent="0">
              <a:buNone/>
            </a:pPr>
            <a:r>
              <a:rPr lang="en-US" sz="1800" dirty="0"/>
              <a:t>            "</a:t>
            </a:r>
            <a:r>
              <a:rPr lang="en-US" sz="1800" dirty="0" err="1"/>
              <a:t>contentType</a:t>
            </a:r>
            <a:r>
              <a:rPr lang="en-US" sz="1800" dirty="0"/>
              <a:t>": "application/</a:t>
            </a:r>
            <a:r>
              <a:rPr lang="en-US" sz="1800" dirty="0" err="1"/>
              <a:t>json</a:t>
            </a:r>
            <a:r>
              <a:rPr lang="en-US" sz="1800" dirty="0"/>
              <a:t>",</a:t>
            </a:r>
          </a:p>
          <a:p>
            <a:pPr marL="0" indent="0">
              <a:buNone/>
            </a:pPr>
            <a:r>
              <a:rPr lang="en-US" sz="1800" dirty="0"/>
              <a:t>            "entity": { "name": "</a:t>
            </a:r>
            <a:r>
              <a:rPr lang="en-US" sz="1800" dirty="0" err="1"/>
              <a:t>AtmCaller</a:t>
            </a:r>
            <a:r>
              <a:rPr lang="en-US" sz="1800" dirty="0"/>
              <a:t>",</a:t>
            </a:r>
          </a:p>
          <a:p>
            <a:pPr marL="0" indent="0">
              <a:buNone/>
            </a:pPr>
            <a:r>
              <a:rPr lang="en-US" sz="1800" dirty="0"/>
              <a:t>              "type": "CLS",</a:t>
            </a:r>
          </a:p>
          <a:p>
            <a:pPr marL="0" indent="0">
              <a:buNone/>
            </a:pPr>
            <a:r>
              <a:rPr lang="en-US" sz="1800" dirty="0"/>
              <a:t>              "function": "</a:t>
            </a:r>
            <a:r>
              <a:rPr lang="en-US" sz="1800" dirty="0" err="1"/>
              <a:t>UpdateAccount</a:t>
            </a:r>
            <a:r>
              <a:rPr lang="en-US" sz="1800" dirty="0"/>
              <a:t>",</a:t>
            </a:r>
          </a:p>
          <a:p>
            <a:pPr marL="0" indent="0">
              <a:buNone/>
            </a:pPr>
            <a:r>
              <a:rPr lang="en-US" sz="1800" dirty="0"/>
              <a:t>              "</a:t>
            </a:r>
            <a:r>
              <a:rPr lang="en-US" sz="1800" dirty="0" err="1"/>
              <a:t>arg</a:t>
            </a:r>
            <a:r>
              <a:rPr lang="en-US" sz="1800" dirty="0"/>
              <a:t>": [ { "</a:t>
            </a:r>
            <a:r>
              <a:rPr lang="en-US" sz="1800" dirty="0" err="1"/>
              <a:t>ablName</a:t>
            </a:r>
            <a:r>
              <a:rPr lang="en-US" sz="1800" dirty="0"/>
              <a:t>": "</a:t>
            </a:r>
            <a:r>
              <a:rPr lang="en-US" sz="1800" dirty="0" err="1"/>
              <a:t>theAccount</a:t>
            </a:r>
            <a:r>
              <a:rPr lang="en-US" sz="1800" dirty="0"/>
              <a:t>",</a:t>
            </a:r>
          </a:p>
          <a:p>
            <a:pPr marL="0" indent="0">
              <a:buNone/>
            </a:pPr>
            <a:r>
              <a:rPr lang="en-US" sz="1800" dirty="0"/>
              <a:t>                  "</a:t>
            </a:r>
            <a:r>
              <a:rPr lang="en-US" sz="1800" dirty="0" err="1"/>
              <a:t>ablType</a:t>
            </a:r>
            <a:r>
              <a:rPr lang="en-US" sz="1800" dirty="0"/>
              <a:t>": "INTEGER",</a:t>
            </a:r>
          </a:p>
          <a:p>
            <a:pPr marL="0" indent="0">
              <a:buNone/>
            </a:pPr>
            <a:r>
              <a:rPr lang="en-US" sz="1800" dirty="0"/>
              <a:t>                  "</a:t>
            </a:r>
            <a:r>
              <a:rPr lang="en-US" sz="1800" dirty="0" err="1"/>
              <a:t>ioMode</a:t>
            </a:r>
            <a:r>
              <a:rPr lang="en-US" sz="1800" dirty="0"/>
              <a:t>": "INPUT",</a:t>
            </a:r>
          </a:p>
          <a:p>
            <a:pPr marL="0" indent="0">
              <a:buNone/>
            </a:pPr>
            <a:r>
              <a:rPr lang="en-US" sz="1800" dirty="0"/>
              <a:t>                  "</a:t>
            </a:r>
            <a:r>
              <a:rPr lang="en-US" sz="1800" dirty="0" err="1"/>
              <a:t>msgElem</a:t>
            </a:r>
            <a:r>
              <a:rPr lang="en-US" sz="1800" dirty="0"/>
              <a:t>": {</a:t>
            </a:r>
          </a:p>
          <a:p>
            <a:pPr marL="0" indent="0">
              <a:buNone/>
            </a:pPr>
            <a:r>
              <a:rPr lang="en-US" sz="1800" dirty="0"/>
              <a:t>                    "type": "NONE",</a:t>
            </a:r>
          </a:p>
          <a:p>
            <a:pPr marL="0" indent="0">
              <a:buNone/>
            </a:pPr>
            <a:r>
              <a:rPr lang="en-US" sz="1800" dirty="0"/>
              <a:t>                    "name": </a:t>
            </a:r>
            <a:r>
              <a:rPr lang="en-US" sz="1800" dirty="0" err="1"/>
              <a:t>theAccount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5941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ATM - continued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9402" y="914400"/>
            <a:ext cx="11372768" cy="5162146"/>
          </a:xfrm>
        </p:spPr>
        <p:txBody>
          <a:bodyPr/>
          <a:lstStyle/>
          <a:p>
            <a:r>
              <a:rPr lang="en-US" sz="2200" dirty="0" err="1"/>
              <a:t>AtmCaller.cls</a:t>
            </a:r>
            <a:endParaRPr lang="en-US" sz="2200" dirty="0"/>
          </a:p>
          <a:p>
            <a:pPr marL="0" indent="0">
              <a:buNone/>
            </a:pPr>
            <a:r>
              <a:rPr lang="en-US" dirty="0"/>
              <a:t>class </a:t>
            </a:r>
            <a:r>
              <a:rPr lang="en-US" dirty="0" err="1"/>
              <a:t>AtmCaller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       method public decimal </a:t>
            </a:r>
            <a:r>
              <a:rPr lang="en-US" dirty="0" err="1"/>
              <a:t>UpdateAccount</a:t>
            </a:r>
            <a:r>
              <a:rPr lang="en-US" dirty="0"/>
              <a:t>( input </a:t>
            </a:r>
            <a:r>
              <a:rPr lang="en-US" dirty="0" err="1"/>
              <a:t>txid</a:t>
            </a:r>
            <a:r>
              <a:rPr lang="en-US" dirty="0"/>
              <a:t> as integer,</a:t>
            </a:r>
          </a:p>
          <a:p>
            <a:pPr marL="0" indent="0">
              <a:buNone/>
            </a:pPr>
            <a:r>
              <a:rPr lang="en-US" dirty="0"/>
              <a:t>                                         input </a:t>
            </a:r>
            <a:r>
              <a:rPr lang="en-US" dirty="0" err="1"/>
              <a:t>theBranch</a:t>
            </a:r>
            <a:r>
              <a:rPr lang="en-US" dirty="0"/>
              <a:t> as integer,</a:t>
            </a:r>
          </a:p>
          <a:p>
            <a:pPr marL="0" indent="0">
              <a:buNone/>
            </a:pPr>
            <a:r>
              <a:rPr lang="en-US" dirty="0"/>
              <a:t>                                         input </a:t>
            </a:r>
            <a:r>
              <a:rPr lang="en-US" dirty="0" err="1"/>
              <a:t>theTeller</a:t>
            </a:r>
            <a:r>
              <a:rPr lang="en-US" dirty="0"/>
              <a:t> as integer,</a:t>
            </a:r>
          </a:p>
          <a:p>
            <a:pPr marL="0" indent="0">
              <a:buNone/>
            </a:pPr>
            <a:r>
              <a:rPr lang="en-US" dirty="0"/>
              <a:t>                                         input </a:t>
            </a:r>
            <a:r>
              <a:rPr lang="en-US" dirty="0" err="1"/>
              <a:t>theAccount</a:t>
            </a:r>
            <a:r>
              <a:rPr lang="en-US" dirty="0"/>
              <a:t> as integer,</a:t>
            </a:r>
          </a:p>
          <a:p>
            <a:pPr marL="0" indent="0">
              <a:buNone/>
            </a:pPr>
            <a:r>
              <a:rPr lang="en-US" dirty="0"/>
              <a:t>                                         input delta as decimal):</a:t>
            </a:r>
          </a:p>
          <a:p>
            <a:pPr marL="0" indent="0">
              <a:buNone/>
            </a:pPr>
            <a:r>
              <a:rPr lang="en-US" dirty="0"/>
              <a:t>              define variable </a:t>
            </a:r>
            <a:r>
              <a:rPr lang="en-US" dirty="0" err="1"/>
              <a:t>theBalance</a:t>
            </a:r>
            <a:r>
              <a:rPr lang="en-US" dirty="0"/>
              <a:t> as decimal no-undo.</a:t>
            </a:r>
          </a:p>
          <a:p>
            <a:pPr marL="0" indent="0">
              <a:buNone/>
            </a:pPr>
            <a:r>
              <a:rPr lang="en-US" dirty="0"/>
              <a:t>run </a:t>
            </a:r>
            <a:r>
              <a:rPr lang="en-US" dirty="0" err="1"/>
              <a:t>srvrAtmSmall.p</a:t>
            </a:r>
            <a:r>
              <a:rPr lang="en-US" dirty="0"/>
              <a:t> (</a:t>
            </a:r>
            <a:r>
              <a:rPr lang="en-US" dirty="0" err="1"/>
              <a:t>txId</a:t>
            </a:r>
            <a:r>
              <a:rPr lang="en-US" dirty="0"/>
              <a:t>, </a:t>
            </a:r>
            <a:r>
              <a:rPr lang="en-US" dirty="0" err="1"/>
              <a:t>theBranch</a:t>
            </a:r>
            <a:r>
              <a:rPr lang="en-US" dirty="0"/>
              <a:t>, </a:t>
            </a:r>
            <a:r>
              <a:rPr lang="en-US" dirty="0" err="1"/>
              <a:t>theTeller</a:t>
            </a:r>
            <a:r>
              <a:rPr lang="en-US" dirty="0"/>
              <a:t>, </a:t>
            </a:r>
            <a:r>
              <a:rPr lang="en-US" dirty="0" err="1"/>
              <a:t>theAccount</a:t>
            </a:r>
            <a:r>
              <a:rPr lang="en-US" dirty="0"/>
              <a:t>, delta, output </a:t>
            </a:r>
            <a:r>
              <a:rPr lang="en-US" dirty="0" err="1"/>
              <a:t>theBalance</a:t>
            </a:r>
            <a:r>
              <a:rPr lang="en-US" dirty="0"/>
              <a:t>).</a:t>
            </a:r>
          </a:p>
          <a:p>
            <a:pPr marL="0" indent="0">
              <a:buNone/>
            </a:pPr>
            <a:r>
              <a:rPr lang="en-US" dirty="0"/>
              <a:t>              RETURN </a:t>
            </a:r>
            <a:r>
              <a:rPr lang="en-US" dirty="0" err="1"/>
              <a:t>theBalance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       end method.</a:t>
            </a:r>
          </a:p>
          <a:p>
            <a:pPr marL="0" indent="0">
              <a:buNone/>
            </a:pPr>
            <a:r>
              <a:rPr lang="en-US" dirty="0"/>
              <a:t>end class.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2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5739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ATM - continued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9402" y="914400"/>
            <a:ext cx="11372768" cy="5162146"/>
          </a:xfrm>
        </p:spPr>
        <p:txBody>
          <a:bodyPr/>
          <a:lstStyle/>
          <a:p>
            <a:r>
              <a:rPr lang="en-US" sz="2400" dirty="0" err="1"/>
              <a:t>srvrAtmSmall.p</a:t>
            </a:r>
            <a:endParaRPr lang="en-US" sz="2400" dirty="0"/>
          </a:p>
          <a:p>
            <a:pPr lvl="1"/>
            <a:r>
              <a:rPr lang="en-US" sz="2000" dirty="0"/>
              <a:t>No change from Classic </a:t>
            </a:r>
            <a:r>
              <a:rPr lang="en-US" sz="2000" dirty="0" err="1"/>
              <a:t>AppServer</a:t>
            </a:r>
            <a:r>
              <a:rPr lang="en-US" sz="2000" dirty="0"/>
              <a:t> code</a:t>
            </a:r>
          </a:p>
          <a:p>
            <a:pPr lvl="1"/>
            <a:r>
              <a:rPr lang="en-US" sz="2000" dirty="0"/>
              <a:t>Adds the “delta” to the account</a:t>
            </a:r>
          </a:p>
          <a:p>
            <a:pPr lvl="1"/>
            <a:r>
              <a:rPr lang="en-US" sz="2000" dirty="0"/>
              <a:t>Adds the “delta” to the branch</a:t>
            </a:r>
          </a:p>
          <a:p>
            <a:pPr lvl="1"/>
            <a:r>
              <a:rPr lang="en-US" sz="2000" dirty="0"/>
              <a:t>Adds the “delta” to the teller</a:t>
            </a:r>
          </a:p>
          <a:p>
            <a:pPr lvl="1"/>
            <a:r>
              <a:rPr lang="en-US" sz="2000" dirty="0"/>
              <a:t>Creates a history of the transaction </a:t>
            </a:r>
          </a:p>
          <a:p>
            <a:pPr lvl="2"/>
            <a:r>
              <a:rPr lang="en-US" sz="2000" dirty="0"/>
              <a:t>The history is used to capture performance in the database</a:t>
            </a:r>
          </a:p>
          <a:p>
            <a:pPr lvl="2"/>
            <a:r>
              <a:rPr lang="en-US" sz="2000" dirty="0"/>
              <a:t>We did not use the history for this test, but created the records anyway</a:t>
            </a:r>
          </a:p>
          <a:p>
            <a:pPr marL="0" indent="0">
              <a:buNone/>
            </a:pPr>
            <a:endParaRPr lang="en-US" sz="22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5659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86596" y="3091870"/>
            <a:ext cx="6555592" cy="535531"/>
          </a:xfrm>
        </p:spPr>
        <p:txBody>
          <a:bodyPr/>
          <a:lstStyle/>
          <a:p>
            <a:r>
              <a:rPr lang="en-US" dirty="0"/>
              <a:t>Test Driver</a:t>
            </a:r>
          </a:p>
        </p:txBody>
      </p:sp>
    </p:spTree>
    <p:extLst>
      <p:ext uri="{BB962C8B-B14F-4D97-AF65-F5344CB8AC3E}">
        <p14:creationId xmlns:p14="http://schemas.microsoft.com/office/powerpoint/2010/main" val="21360696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Driver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9402" y="1152939"/>
            <a:ext cx="10414650" cy="4923607"/>
          </a:xfrm>
        </p:spPr>
        <p:txBody>
          <a:bodyPr/>
          <a:lstStyle/>
          <a:p>
            <a:r>
              <a:rPr lang="en-US" sz="2400" dirty="0" err="1"/>
              <a:t>JMeter</a:t>
            </a:r>
            <a:endParaRPr lang="en-US" sz="2400" dirty="0"/>
          </a:p>
          <a:p>
            <a:pPr lvl="1"/>
            <a:r>
              <a:rPr lang="en-US" sz="2000" dirty="0"/>
              <a:t>Apache Web Application Load Testing and Analyzing Tool</a:t>
            </a:r>
          </a:p>
          <a:p>
            <a:pPr lvl="1"/>
            <a:r>
              <a:rPr lang="en-US" sz="2000" dirty="0"/>
              <a:t>Version 3.2 r1790748</a:t>
            </a:r>
          </a:p>
          <a:p>
            <a:r>
              <a:rPr lang="en-US" sz="2200" dirty="0"/>
              <a:t>Configuration</a:t>
            </a:r>
          </a:p>
          <a:p>
            <a:pPr lvl="1"/>
            <a:r>
              <a:rPr lang="en-US" sz="2000" dirty="0"/>
              <a:t>Launch multiple drivers with AWS plugin</a:t>
            </a:r>
          </a:p>
          <a:p>
            <a:pPr lvl="1"/>
            <a:r>
              <a:rPr lang="en-US" sz="2000" dirty="0"/>
              <a:t>Random numbers generated for all variables</a:t>
            </a:r>
          </a:p>
          <a:p>
            <a:pPr lvl="1"/>
            <a:r>
              <a:rPr lang="en-US" sz="2000" dirty="0"/>
              <a:t>“Think Time” added </a:t>
            </a:r>
          </a:p>
          <a:p>
            <a:pPr lvl="2"/>
            <a:r>
              <a:rPr lang="en-US" sz="1800" dirty="0"/>
              <a:t>Random variable of 1 to 3 seconds of wait between requests</a:t>
            </a:r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3894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86596" y="3091871"/>
            <a:ext cx="6555592" cy="978729"/>
          </a:xfrm>
        </p:spPr>
        <p:txBody>
          <a:bodyPr/>
          <a:lstStyle/>
          <a:p>
            <a:r>
              <a:rPr lang="en-US" dirty="0"/>
              <a:t>Progress Application Server for </a:t>
            </a:r>
            <a:r>
              <a:rPr lang="en-US" dirty="0" err="1"/>
              <a:t>OpenEdge</a:t>
            </a:r>
            <a:r>
              <a:rPr lang="en-US" dirty="0"/>
              <a:t> (aka PASOE)</a:t>
            </a:r>
          </a:p>
        </p:txBody>
      </p:sp>
    </p:spTree>
    <p:extLst>
      <p:ext uri="{BB962C8B-B14F-4D97-AF65-F5344CB8AC3E}">
        <p14:creationId xmlns:p14="http://schemas.microsoft.com/office/powerpoint/2010/main" val="42682755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PASOE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9402" y="1019909"/>
            <a:ext cx="10414650" cy="5056637"/>
          </a:xfrm>
        </p:spPr>
        <p:txBody>
          <a:bodyPr/>
          <a:lstStyle/>
          <a:p>
            <a:r>
              <a:rPr lang="en-US" sz="2400" dirty="0"/>
              <a:t>Progress Application Server for </a:t>
            </a:r>
            <a:r>
              <a:rPr lang="en-US" sz="2400" dirty="0" err="1"/>
              <a:t>OpenEdge</a:t>
            </a:r>
            <a:endParaRPr lang="en-US" sz="2400" dirty="0"/>
          </a:p>
          <a:p>
            <a:pPr lvl="1"/>
            <a:r>
              <a:rPr lang="en-US" sz="2000" dirty="0"/>
              <a:t>New </a:t>
            </a:r>
            <a:r>
              <a:rPr lang="en-US" sz="2000" dirty="0" err="1"/>
              <a:t>AppServer</a:t>
            </a:r>
            <a:r>
              <a:rPr lang="en-US" sz="2000" dirty="0"/>
              <a:t> for </a:t>
            </a:r>
            <a:r>
              <a:rPr lang="en-US" sz="2000" dirty="0" err="1"/>
              <a:t>OpenEdge</a:t>
            </a:r>
            <a:endParaRPr lang="en-US" sz="2000" dirty="0"/>
          </a:p>
          <a:p>
            <a:pPr lvl="1"/>
            <a:r>
              <a:rPr lang="en-US" sz="2000" dirty="0"/>
              <a:t>Designed for web applications</a:t>
            </a:r>
          </a:p>
          <a:p>
            <a:pPr lvl="1"/>
            <a:r>
              <a:rPr lang="en-US" sz="2000" dirty="0"/>
              <a:t>First released in 11.5</a:t>
            </a:r>
          </a:p>
          <a:p>
            <a:pPr lvl="1"/>
            <a:r>
              <a:rPr lang="en-US" sz="2000" dirty="0" err="1"/>
              <a:t>WebSpeed</a:t>
            </a:r>
            <a:r>
              <a:rPr lang="en-US" sz="2000" dirty="0"/>
              <a:t> added in 11.6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9861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PASOE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9402" y="1019909"/>
            <a:ext cx="10414650" cy="5056637"/>
          </a:xfrm>
        </p:spPr>
        <p:txBody>
          <a:bodyPr/>
          <a:lstStyle/>
          <a:p>
            <a:r>
              <a:rPr lang="en-US" sz="2400" dirty="0"/>
              <a:t>Based on Tomcat instances</a:t>
            </a:r>
          </a:p>
          <a:p>
            <a:pPr lvl="1"/>
            <a:r>
              <a:rPr lang="en-US" sz="2000" dirty="0"/>
              <a:t>Include Tomcat web server</a:t>
            </a:r>
          </a:p>
          <a:p>
            <a:pPr lvl="1"/>
            <a:r>
              <a:rPr lang="en-US" sz="2000" dirty="0"/>
              <a:t>Security built-in with Spring Security</a:t>
            </a:r>
          </a:p>
          <a:p>
            <a:pPr lvl="1"/>
            <a:r>
              <a:rPr lang="en-US" sz="2000" dirty="0"/>
              <a:t>All transports available by default (SOAP, REST/Mobile, APSV, WEB)</a:t>
            </a:r>
          </a:p>
          <a:p>
            <a:pPr lvl="1"/>
            <a:r>
              <a:rPr lang="en-US" sz="2000" dirty="0"/>
              <a:t>Multi-session agent</a:t>
            </a:r>
          </a:p>
          <a:p>
            <a:pPr lvl="2"/>
            <a:r>
              <a:rPr lang="en-US" sz="1800" dirty="0"/>
              <a:t>Handles many sessions in a single process</a:t>
            </a:r>
          </a:p>
          <a:p>
            <a:pPr lvl="2"/>
            <a:r>
              <a:rPr lang="en-US" sz="1800" dirty="0"/>
              <a:t>Better CPU and Memory utilization</a:t>
            </a:r>
          </a:p>
          <a:p>
            <a:pPr lvl="1"/>
            <a:r>
              <a:rPr lang="en-US" sz="2000" dirty="0"/>
              <a:t>Easy migration from Classic to PASOE</a:t>
            </a:r>
          </a:p>
          <a:p>
            <a:pPr lvl="1"/>
            <a:r>
              <a:rPr lang="en-US" sz="2000" dirty="0" err="1"/>
              <a:t>WebSpeed</a:t>
            </a:r>
            <a:r>
              <a:rPr lang="en-US" sz="2000" dirty="0"/>
              <a:t> </a:t>
            </a:r>
            <a:r>
              <a:rPr lang="en-US" sz="2000" dirty="0" err="1"/>
              <a:t>WebHandler</a:t>
            </a:r>
            <a:r>
              <a:rPr lang="en-US" sz="2000" dirty="0"/>
              <a:t> in 11.6</a:t>
            </a:r>
          </a:p>
          <a:p>
            <a:pPr lvl="1"/>
            <a:r>
              <a:rPr lang="en-US" sz="2000" dirty="0"/>
              <a:t>Specifically built for web applications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7980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 bwMode="auto">
          <a:xfrm>
            <a:off x="7904033" y="5076426"/>
            <a:ext cx="2345750" cy="12859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2000" b="1" i="0" dirty="0"/>
              <a:t>MSAgent</a:t>
            </a:r>
          </a:p>
        </p:txBody>
      </p:sp>
      <p:sp>
        <p:nvSpPr>
          <p:cNvPr id="19" name="Rounded Rectangle 18"/>
          <p:cNvSpPr/>
          <p:nvPr/>
        </p:nvSpPr>
        <p:spPr bwMode="auto">
          <a:xfrm>
            <a:off x="7852193" y="2529841"/>
            <a:ext cx="2358710" cy="2238689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2000" b="1" i="0" dirty="0">
                <a:solidFill>
                  <a:srgbClr val="FFFFFF"/>
                </a:solidFill>
              </a:rPr>
              <a:t>PAS for </a:t>
            </a:r>
            <a:r>
              <a:rPr lang="en-US" sz="2000" i="0" dirty="0">
                <a:solidFill>
                  <a:schemeClr val="bg1"/>
                </a:solidFill>
              </a:rPr>
              <a:t>OpenEdge</a:t>
            </a:r>
            <a:endParaRPr lang="en-US" sz="2000" b="1" i="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Architecture: Sample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7272" y="1002109"/>
            <a:ext cx="634944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800" i="0" dirty="0">
                <a:solidFill>
                  <a:srgbClr val="000000"/>
                </a:solidFill>
              </a:rPr>
              <a:t>Classic AppServer Components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19988" y="996474"/>
            <a:ext cx="367697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800" i="0" dirty="0">
                <a:solidFill>
                  <a:srgbClr val="000000"/>
                </a:solidFill>
              </a:rPr>
              <a:t>PAS</a:t>
            </a:r>
            <a:r>
              <a:rPr lang="en-US" sz="1800" i="0" dirty="0"/>
              <a:t> for </a:t>
            </a:r>
            <a:r>
              <a:rPr lang="en-US" sz="1800" i="0" dirty="0">
                <a:solidFill>
                  <a:srgbClr val="000000"/>
                </a:solidFill>
              </a:rPr>
              <a:t>OpenEdge Components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2472646" y="4154168"/>
            <a:ext cx="2271423" cy="2167650"/>
            <a:chOff x="1231194" y="4107673"/>
            <a:chExt cx="2777030" cy="2167650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1231194" y="4107673"/>
              <a:ext cx="2397590" cy="63494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2000" i="0" dirty="0"/>
                <a:t>AppServer</a:t>
              </a:r>
            </a:p>
          </p:txBody>
        </p:sp>
        <p:grpSp>
          <p:nvGrpSpPr>
            <p:cNvPr id="5" name="Group 53"/>
            <p:cNvGrpSpPr/>
            <p:nvPr/>
          </p:nvGrpSpPr>
          <p:grpSpPr>
            <a:xfrm>
              <a:off x="1283034" y="5079520"/>
              <a:ext cx="2725190" cy="1195803"/>
              <a:chOff x="1283034" y="5079520"/>
              <a:chExt cx="2725190" cy="1195803"/>
            </a:xfrm>
          </p:grpSpPr>
          <p:sp>
            <p:nvSpPr>
              <p:cNvPr id="10" name="Rounded Rectangle 9"/>
              <p:cNvSpPr/>
              <p:nvPr/>
            </p:nvSpPr>
            <p:spPr bwMode="auto">
              <a:xfrm>
                <a:off x="1662474" y="5433056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sz="2000" i="0" dirty="0"/>
                  <a:t>Agent</a:t>
                </a:r>
                <a:br>
                  <a:rPr lang="en-US" sz="2000" i="0" dirty="0"/>
                </a:br>
                <a:r>
                  <a:rPr lang="en-US" sz="2000" i="0" dirty="0"/>
                  <a:t>(1 ABL Session)</a:t>
                </a:r>
              </a:p>
            </p:txBody>
          </p:sp>
          <p:sp>
            <p:nvSpPr>
              <p:cNvPr id="9" name="Rounded Rectangle 8"/>
              <p:cNvSpPr/>
              <p:nvPr/>
            </p:nvSpPr>
            <p:spPr bwMode="auto">
              <a:xfrm>
                <a:off x="1535994" y="5319530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sz="2000" i="0" dirty="0"/>
                  <a:t>Agent</a:t>
                </a:r>
                <a:br>
                  <a:rPr lang="en-US" sz="2000" i="0" dirty="0"/>
                </a:br>
                <a:r>
                  <a:rPr lang="en-US" sz="2000" i="0" dirty="0"/>
                  <a:t>(1 ABL Session)</a:t>
                </a:r>
              </a:p>
            </p:txBody>
          </p:sp>
          <p:sp>
            <p:nvSpPr>
              <p:cNvPr id="8" name="Rounded Rectangle 7"/>
              <p:cNvSpPr/>
              <p:nvPr/>
            </p:nvSpPr>
            <p:spPr bwMode="auto">
              <a:xfrm>
                <a:off x="1409514" y="5206004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sz="2000" i="0" dirty="0"/>
                  <a:t>Agent</a:t>
                </a:r>
                <a:br>
                  <a:rPr lang="en-US" sz="2000" i="0" dirty="0"/>
                </a:br>
                <a:r>
                  <a:rPr lang="en-US" sz="2000" i="0" dirty="0"/>
                  <a:t>(1 ABL Session)</a:t>
                </a:r>
              </a:p>
            </p:txBody>
          </p:sp>
          <p:sp>
            <p:nvSpPr>
              <p:cNvPr id="7" name="Rounded Rectangle 6"/>
              <p:cNvSpPr/>
              <p:nvPr/>
            </p:nvSpPr>
            <p:spPr bwMode="auto">
              <a:xfrm>
                <a:off x="1283034" y="5079520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sz="2000" i="0" dirty="0">
                    <a:solidFill>
                      <a:srgbClr val="FFFFFF"/>
                    </a:solidFill>
                  </a:rPr>
                  <a:t>50 Agents</a:t>
                </a:r>
                <a:br>
                  <a:rPr lang="en-US" sz="2000" i="0" dirty="0"/>
                </a:br>
                <a:endParaRPr lang="en-US" sz="2000" i="0" dirty="0"/>
              </a:p>
            </p:txBody>
          </p:sp>
        </p:grpSp>
        <p:sp>
          <p:nvSpPr>
            <p:cNvPr id="17" name="Up-Down Arrow 16"/>
            <p:cNvSpPr/>
            <p:nvPr/>
          </p:nvSpPr>
          <p:spPr bwMode="auto">
            <a:xfrm>
              <a:off x="2381510" y="4739518"/>
              <a:ext cx="194399" cy="323949"/>
            </a:xfrm>
            <a:prstGeom prst="upDownArrow">
              <a:avLst/>
            </a:prstGeom>
            <a:solidFill>
              <a:schemeClr val="accent3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en-US" i="0" dirty="0"/>
            </a:p>
          </p:txBody>
        </p:sp>
      </p:grpSp>
      <p:grpSp>
        <p:nvGrpSpPr>
          <p:cNvPr id="11" name="Group 30"/>
          <p:cNvGrpSpPr/>
          <p:nvPr/>
        </p:nvGrpSpPr>
        <p:grpSpPr>
          <a:xfrm>
            <a:off x="8193385" y="5572688"/>
            <a:ext cx="1794080" cy="576154"/>
            <a:chOff x="5910846" y="5494939"/>
            <a:chExt cx="1794080" cy="576154"/>
          </a:xfrm>
        </p:grpSpPr>
        <p:sp>
          <p:nvSpPr>
            <p:cNvPr id="30" name="Rounded Rectangle 29"/>
            <p:cNvSpPr/>
            <p:nvPr/>
          </p:nvSpPr>
          <p:spPr bwMode="auto">
            <a:xfrm>
              <a:off x="6143495" y="5766870"/>
              <a:ext cx="1561431" cy="304223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600" i="0" dirty="0"/>
                <a:t>1 ABL Session</a:t>
              </a:r>
            </a:p>
          </p:txBody>
        </p:sp>
        <p:sp>
          <p:nvSpPr>
            <p:cNvPr id="29" name="Rounded Rectangle 28"/>
            <p:cNvSpPr/>
            <p:nvPr/>
          </p:nvSpPr>
          <p:spPr bwMode="auto">
            <a:xfrm>
              <a:off x="6068855" y="5705176"/>
              <a:ext cx="1561431" cy="304223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600" i="0" dirty="0"/>
                <a:t>1 ABL Session</a:t>
              </a:r>
            </a:p>
          </p:txBody>
        </p:sp>
        <p:sp>
          <p:nvSpPr>
            <p:cNvPr id="28" name="Rounded Rectangle 27"/>
            <p:cNvSpPr/>
            <p:nvPr/>
          </p:nvSpPr>
          <p:spPr bwMode="auto">
            <a:xfrm>
              <a:off x="6000935" y="5637290"/>
              <a:ext cx="1561431" cy="304223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600" i="0" dirty="0"/>
                <a:t>1 ABL Session</a:t>
              </a:r>
            </a:p>
          </p:txBody>
        </p:sp>
        <p:sp>
          <p:nvSpPr>
            <p:cNvPr id="27" name="Rounded Rectangle 26"/>
            <p:cNvSpPr/>
            <p:nvPr/>
          </p:nvSpPr>
          <p:spPr bwMode="auto">
            <a:xfrm>
              <a:off x="5926295" y="5575596"/>
              <a:ext cx="1561431" cy="304223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600" i="0" dirty="0"/>
                <a:t>1 ABL Session</a:t>
              </a:r>
            </a:p>
          </p:txBody>
        </p:sp>
        <p:sp>
          <p:nvSpPr>
            <p:cNvPr id="21" name="Rounded Rectangle 20"/>
            <p:cNvSpPr/>
            <p:nvPr/>
          </p:nvSpPr>
          <p:spPr bwMode="auto">
            <a:xfrm>
              <a:off x="5910846" y="5494939"/>
              <a:ext cx="1561431" cy="304223"/>
            </a:xfrm>
            <a:prstGeom prst="roundRect">
              <a:avLst>
                <a:gd name="adj" fmla="val 19798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400" i="0" dirty="0"/>
                <a:t>150 ABL Sessions</a:t>
              </a:r>
            </a:p>
          </p:txBody>
        </p:sp>
      </p:grpSp>
      <p:sp>
        <p:nvSpPr>
          <p:cNvPr id="22" name="Up-Down Arrow 21"/>
          <p:cNvSpPr/>
          <p:nvPr/>
        </p:nvSpPr>
        <p:spPr bwMode="auto">
          <a:xfrm>
            <a:off x="8963630" y="4749382"/>
            <a:ext cx="194399" cy="323949"/>
          </a:xfrm>
          <a:prstGeom prst="upDownArrow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i="0" dirty="0"/>
          </a:p>
        </p:txBody>
      </p:sp>
      <p:sp>
        <p:nvSpPr>
          <p:cNvPr id="24" name="Rounded Rectangle 23"/>
          <p:cNvSpPr/>
          <p:nvPr/>
        </p:nvSpPr>
        <p:spPr bwMode="auto">
          <a:xfrm>
            <a:off x="7929692" y="4115731"/>
            <a:ext cx="2193350" cy="50845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2000" b="1" i="0" dirty="0"/>
              <a:t>Session Manager</a:t>
            </a:r>
          </a:p>
        </p:txBody>
      </p:sp>
      <p:sp>
        <p:nvSpPr>
          <p:cNvPr id="59" name="Rounded Rectangle 58"/>
          <p:cNvSpPr/>
          <p:nvPr/>
        </p:nvSpPr>
        <p:spPr bwMode="auto">
          <a:xfrm>
            <a:off x="265822" y="2202694"/>
            <a:ext cx="1899846" cy="586226"/>
          </a:xfrm>
          <a:prstGeom prst="roundRect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2000" i="0" dirty="0"/>
              <a:t>AdminServer</a:t>
            </a:r>
          </a:p>
        </p:txBody>
      </p:sp>
      <p:sp>
        <p:nvSpPr>
          <p:cNvPr id="60" name="Rounded Rectangle 59"/>
          <p:cNvSpPr/>
          <p:nvPr/>
        </p:nvSpPr>
        <p:spPr bwMode="auto">
          <a:xfrm>
            <a:off x="1910420" y="1557555"/>
            <a:ext cx="1655753" cy="440571"/>
          </a:xfrm>
          <a:prstGeom prst="round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1800" i="0" dirty="0">
                <a:solidFill>
                  <a:schemeClr val="bg1"/>
                </a:solidFill>
              </a:rPr>
              <a:t>Client</a:t>
            </a:r>
            <a:endParaRPr lang="en-US" sz="1600" i="0" dirty="0">
              <a:solidFill>
                <a:schemeClr val="bg1"/>
              </a:solidFill>
            </a:endParaRPr>
          </a:p>
        </p:txBody>
      </p:sp>
      <p:sp>
        <p:nvSpPr>
          <p:cNvPr id="61" name="Rounded Rectangle 60"/>
          <p:cNvSpPr/>
          <p:nvPr/>
        </p:nvSpPr>
        <p:spPr bwMode="auto">
          <a:xfrm>
            <a:off x="5261700" y="2373692"/>
            <a:ext cx="1899846" cy="586226"/>
          </a:xfrm>
          <a:prstGeom prst="roundRect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2000" i="0" dirty="0"/>
              <a:t>NameServer</a:t>
            </a:r>
          </a:p>
        </p:txBody>
      </p:sp>
      <p:sp>
        <p:nvSpPr>
          <p:cNvPr id="62" name="Cloud 61"/>
          <p:cNvSpPr/>
          <p:nvPr/>
        </p:nvSpPr>
        <p:spPr bwMode="auto">
          <a:xfrm>
            <a:off x="3643130" y="1483619"/>
            <a:ext cx="1752600" cy="1097280"/>
          </a:xfrm>
          <a:prstGeom prst="cloud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i="0" dirty="0"/>
          </a:p>
        </p:txBody>
      </p:sp>
      <p:sp>
        <p:nvSpPr>
          <p:cNvPr id="65" name="Rounded Rectangle 64"/>
          <p:cNvSpPr/>
          <p:nvPr/>
        </p:nvSpPr>
        <p:spPr bwMode="auto">
          <a:xfrm>
            <a:off x="8235020" y="1664235"/>
            <a:ext cx="1655753" cy="440571"/>
          </a:xfrm>
          <a:prstGeom prst="round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1800" i="0" dirty="0">
                <a:solidFill>
                  <a:schemeClr val="bg1"/>
                </a:solidFill>
              </a:rPr>
              <a:t>Client</a:t>
            </a:r>
            <a:endParaRPr lang="en-US" sz="1600" i="0" dirty="0">
              <a:solidFill>
                <a:schemeClr val="bg1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96057" y="4182582"/>
            <a:ext cx="2185261" cy="2167650"/>
            <a:chOff x="1262191" y="4107673"/>
            <a:chExt cx="2746033" cy="2167650"/>
          </a:xfrm>
        </p:grpSpPr>
        <p:sp>
          <p:nvSpPr>
            <p:cNvPr id="33" name="Rounded Rectangle 32"/>
            <p:cNvSpPr/>
            <p:nvPr/>
          </p:nvSpPr>
          <p:spPr bwMode="auto">
            <a:xfrm>
              <a:off x="1262191" y="4107673"/>
              <a:ext cx="2397590" cy="63494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2000" i="0" dirty="0"/>
                <a:t>AppServer</a:t>
              </a:r>
            </a:p>
          </p:txBody>
        </p:sp>
        <p:grpSp>
          <p:nvGrpSpPr>
            <p:cNvPr id="34" name="Group 53"/>
            <p:cNvGrpSpPr/>
            <p:nvPr/>
          </p:nvGrpSpPr>
          <p:grpSpPr>
            <a:xfrm>
              <a:off x="1283034" y="5079520"/>
              <a:ext cx="2725190" cy="1195803"/>
              <a:chOff x="1283034" y="5079520"/>
              <a:chExt cx="2725190" cy="1195803"/>
            </a:xfrm>
          </p:grpSpPr>
          <p:sp>
            <p:nvSpPr>
              <p:cNvPr id="37" name="Rounded Rectangle 36"/>
              <p:cNvSpPr/>
              <p:nvPr/>
            </p:nvSpPr>
            <p:spPr bwMode="auto">
              <a:xfrm>
                <a:off x="1662474" y="5433056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sz="2000" i="0" dirty="0"/>
                  <a:t>Agent</a:t>
                </a:r>
                <a:br>
                  <a:rPr lang="en-US" sz="2000" i="0" dirty="0"/>
                </a:br>
                <a:r>
                  <a:rPr lang="en-US" sz="2000" i="0" dirty="0"/>
                  <a:t>(1 ABL Session)</a:t>
                </a:r>
              </a:p>
            </p:txBody>
          </p:sp>
          <p:sp>
            <p:nvSpPr>
              <p:cNvPr id="38" name="Rounded Rectangle 37"/>
              <p:cNvSpPr/>
              <p:nvPr/>
            </p:nvSpPr>
            <p:spPr bwMode="auto">
              <a:xfrm>
                <a:off x="1535994" y="5319530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sz="2000" i="0" dirty="0"/>
                  <a:t>Agent</a:t>
                </a:r>
                <a:br>
                  <a:rPr lang="en-US" sz="2000" i="0" dirty="0"/>
                </a:br>
                <a:r>
                  <a:rPr lang="en-US" sz="2000" i="0" dirty="0"/>
                  <a:t>(1 ABL Session)</a:t>
                </a:r>
              </a:p>
            </p:txBody>
          </p:sp>
          <p:sp>
            <p:nvSpPr>
              <p:cNvPr id="39" name="Rounded Rectangle 38"/>
              <p:cNvSpPr/>
              <p:nvPr/>
            </p:nvSpPr>
            <p:spPr bwMode="auto">
              <a:xfrm>
                <a:off x="1409514" y="5206004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sz="2000" i="0" dirty="0"/>
                  <a:t>Agent</a:t>
                </a:r>
                <a:br>
                  <a:rPr lang="en-US" sz="2000" i="0" dirty="0"/>
                </a:br>
                <a:r>
                  <a:rPr lang="en-US" sz="2000" i="0" dirty="0"/>
                  <a:t>(1 ABL Session)</a:t>
                </a:r>
              </a:p>
            </p:txBody>
          </p:sp>
          <p:sp>
            <p:nvSpPr>
              <p:cNvPr id="40" name="Rounded Rectangle 39"/>
              <p:cNvSpPr/>
              <p:nvPr/>
            </p:nvSpPr>
            <p:spPr bwMode="auto">
              <a:xfrm>
                <a:off x="1283034" y="5079520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sz="2000" i="0" dirty="0">
                    <a:solidFill>
                      <a:srgbClr val="FFFFFF"/>
                    </a:solidFill>
                  </a:rPr>
                  <a:t>50 Agents</a:t>
                </a:r>
                <a:br>
                  <a:rPr lang="en-US" sz="2000" i="0" dirty="0"/>
                </a:br>
                <a:endParaRPr lang="en-US" sz="2000" i="0" dirty="0"/>
              </a:p>
            </p:txBody>
          </p:sp>
        </p:grpSp>
        <p:sp>
          <p:nvSpPr>
            <p:cNvPr id="35" name="Up-Down Arrow 34"/>
            <p:cNvSpPr/>
            <p:nvPr/>
          </p:nvSpPr>
          <p:spPr bwMode="auto">
            <a:xfrm>
              <a:off x="2381510" y="4739518"/>
              <a:ext cx="194399" cy="323949"/>
            </a:xfrm>
            <a:prstGeom prst="upDownArrow">
              <a:avLst/>
            </a:prstGeom>
            <a:solidFill>
              <a:schemeClr val="accent3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en-US" i="0" dirty="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792226" y="4149001"/>
            <a:ext cx="2121607" cy="2167650"/>
            <a:chOff x="1231194" y="4107673"/>
            <a:chExt cx="2777030" cy="2167650"/>
          </a:xfrm>
        </p:grpSpPr>
        <p:sp>
          <p:nvSpPr>
            <p:cNvPr id="42" name="Rounded Rectangle 41"/>
            <p:cNvSpPr/>
            <p:nvPr/>
          </p:nvSpPr>
          <p:spPr bwMode="auto">
            <a:xfrm>
              <a:off x="1231194" y="4107673"/>
              <a:ext cx="2397590" cy="63494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2000" i="0" dirty="0"/>
                <a:t>AppServer</a:t>
              </a:r>
            </a:p>
          </p:txBody>
        </p:sp>
        <p:grpSp>
          <p:nvGrpSpPr>
            <p:cNvPr id="43" name="Group 53"/>
            <p:cNvGrpSpPr/>
            <p:nvPr/>
          </p:nvGrpSpPr>
          <p:grpSpPr>
            <a:xfrm>
              <a:off x="1283034" y="5079520"/>
              <a:ext cx="2725190" cy="1195803"/>
              <a:chOff x="1283034" y="5079520"/>
              <a:chExt cx="2725190" cy="1195803"/>
            </a:xfrm>
          </p:grpSpPr>
          <p:sp>
            <p:nvSpPr>
              <p:cNvPr id="46" name="Rounded Rectangle 45"/>
              <p:cNvSpPr/>
              <p:nvPr/>
            </p:nvSpPr>
            <p:spPr bwMode="auto">
              <a:xfrm>
                <a:off x="1662474" y="5433056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sz="2000" i="0" dirty="0"/>
                  <a:t>Agent</a:t>
                </a:r>
                <a:br>
                  <a:rPr lang="en-US" sz="2000" i="0" dirty="0"/>
                </a:br>
                <a:r>
                  <a:rPr lang="en-US" sz="2000" i="0" dirty="0"/>
                  <a:t>(1 ABL Session)</a:t>
                </a:r>
              </a:p>
            </p:txBody>
          </p:sp>
          <p:sp>
            <p:nvSpPr>
              <p:cNvPr id="47" name="Rounded Rectangle 46"/>
              <p:cNvSpPr/>
              <p:nvPr/>
            </p:nvSpPr>
            <p:spPr bwMode="auto">
              <a:xfrm>
                <a:off x="1535994" y="5319530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sz="2000" i="0" dirty="0"/>
                  <a:t>Agent</a:t>
                </a:r>
                <a:br>
                  <a:rPr lang="en-US" sz="2000" i="0" dirty="0"/>
                </a:br>
                <a:r>
                  <a:rPr lang="en-US" sz="2000" i="0" dirty="0"/>
                  <a:t>(1 ABL Session)</a:t>
                </a:r>
              </a:p>
            </p:txBody>
          </p:sp>
          <p:sp>
            <p:nvSpPr>
              <p:cNvPr id="48" name="Rounded Rectangle 47"/>
              <p:cNvSpPr/>
              <p:nvPr/>
            </p:nvSpPr>
            <p:spPr bwMode="auto">
              <a:xfrm>
                <a:off x="1409514" y="5206004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sz="2000" i="0" dirty="0"/>
                  <a:t>Agent</a:t>
                </a:r>
                <a:br>
                  <a:rPr lang="en-US" sz="2000" i="0" dirty="0"/>
                </a:br>
                <a:r>
                  <a:rPr lang="en-US" sz="2000" i="0" dirty="0"/>
                  <a:t>(1 ABL Session)</a:t>
                </a:r>
              </a:p>
            </p:txBody>
          </p:sp>
          <p:sp>
            <p:nvSpPr>
              <p:cNvPr id="49" name="Rounded Rectangle 48"/>
              <p:cNvSpPr/>
              <p:nvPr/>
            </p:nvSpPr>
            <p:spPr bwMode="auto">
              <a:xfrm>
                <a:off x="1283034" y="5079520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sz="2000" i="0" dirty="0">
                    <a:solidFill>
                      <a:srgbClr val="FFFFFF"/>
                    </a:solidFill>
                  </a:rPr>
                  <a:t>50 Agents</a:t>
                </a:r>
                <a:br>
                  <a:rPr lang="en-US" sz="2000" i="0" dirty="0"/>
                </a:br>
                <a:endParaRPr lang="en-US" sz="2000" i="0" dirty="0"/>
              </a:p>
            </p:txBody>
          </p:sp>
        </p:grpSp>
        <p:sp>
          <p:nvSpPr>
            <p:cNvPr id="44" name="Up-Down Arrow 43"/>
            <p:cNvSpPr/>
            <p:nvPr/>
          </p:nvSpPr>
          <p:spPr bwMode="auto">
            <a:xfrm>
              <a:off x="2381510" y="4739518"/>
              <a:ext cx="194399" cy="323949"/>
            </a:xfrm>
            <a:prstGeom prst="upDownArrow">
              <a:avLst/>
            </a:prstGeom>
            <a:solidFill>
              <a:schemeClr val="accent3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en-US" i="0" dirty="0"/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311555" y="3254644"/>
            <a:ext cx="189079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i="0" dirty="0">
                <a:solidFill>
                  <a:srgbClr val="000000"/>
                </a:solidFill>
              </a:rPr>
              <a:t>State-Aware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483959" y="3267733"/>
            <a:ext cx="189079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i="0" dirty="0">
                <a:solidFill>
                  <a:srgbClr val="000000"/>
                </a:solidFill>
              </a:rPr>
              <a:t>Stateless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787982" y="3159072"/>
            <a:ext cx="1890793" cy="8617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i="0" dirty="0">
                <a:solidFill>
                  <a:srgbClr val="000000"/>
                </a:solidFill>
              </a:rPr>
              <a:t>State-Free</a:t>
            </a:r>
          </a:p>
          <a:p>
            <a:r>
              <a:rPr lang="en-US" sz="2000" i="0" dirty="0">
                <a:solidFill>
                  <a:srgbClr val="000000"/>
                </a:solidFill>
              </a:rPr>
              <a:t>Rest/Mobile</a:t>
            </a:r>
          </a:p>
        </p:txBody>
      </p:sp>
      <p:cxnSp>
        <p:nvCxnSpPr>
          <p:cNvPr id="53" name="Straight Connector 52"/>
          <p:cNvCxnSpPr/>
          <p:nvPr/>
        </p:nvCxnSpPr>
        <p:spPr bwMode="auto">
          <a:xfrm>
            <a:off x="7291585" y="1282839"/>
            <a:ext cx="12960" cy="500177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TextBox 53"/>
          <p:cNvSpPr txBox="1"/>
          <p:nvPr/>
        </p:nvSpPr>
        <p:spPr>
          <a:xfrm>
            <a:off x="3681308" y="1578404"/>
            <a:ext cx="16306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0" dirty="0">
                <a:solidFill>
                  <a:schemeClr val="bg1"/>
                </a:solidFill>
              </a:rPr>
              <a:t>AIA WSA</a:t>
            </a:r>
          </a:p>
          <a:p>
            <a:r>
              <a:rPr lang="en-US" sz="1400" i="0" dirty="0" err="1">
                <a:solidFill>
                  <a:schemeClr val="bg1"/>
                </a:solidFill>
              </a:rPr>
              <a:t>WebSpeed</a:t>
            </a:r>
            <a:endParaRPr lang="en-US" sz="1400" i="0" dirty="0">
              <a:solidFill>
                <a:schemeClr val="bg1"/>
              </a:solidFill>
            </a:endParaRPr>
          </a:p>
          <a:p>
            <a:r>
              <a:rPr lang="en-US" sz="1400" i="0" dirty="0">
                <a:solidFill>
                  <a:schemeClr val="bg1"/>
                </a:solidFill>
              </a:rPr>
              <a:t>REST/Mobile</a:t>
            </a:r>
          </a:p>
        </p:txBody>
      </p:sp>
      <p:sp>
        <p:nvSpPr>
          <p:cNvPr id="55" name="Rounded Rectangle 54"/>
          <p:cNvSpPr/>
          <p:nvPr/>
        </p:nvSpPr>
        <p:spPr bwMode="auto">
          <a:xfrm>
            <a:off x="8269012" y="2997201"/>
            <a:ext cx="1600476" cy="1074420"/>
          </a:xfrm>
          <a:prstGeom prst="round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1400" i="0" dirty="0"/>
              <a:t>APSV (AIA)</a:t>
            </a:r>
            <a:br>
              <a:rPr lang="en-US" sz="1400" i="0" dirty="0"/>
            </a:br>
            <a:r>
              <a:rPr lang="en-US" sz="1400" i="0" dirty="0"/>
              <a:t>SOAP (WSA)</a:t>
            </a:r>
            <a:br>
              <a:rPr lang="en-US" sz="1400" i="0" dirty="0"/>
            </a:br>
            <a:r>
              <a:rPr lang="en-US" sz="1400" i="0" dirty="0"/>
              <a:t>REST/Mobile</a:t>
            </a:r>
            <a:br>
              <a:rPr lang="en-US" sz="1400" i="0" dirty="0"/>
            </a:br>
            <a:r>
              <a:rPr lang="en-US" sz="1400" i="0" dirty="0" err="1"/>
              <a:t>WebSpeed</a:t>
            </a:r>
            <a:endParaRPr lang="en-US" sz="1600" i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603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7519">
        <p:fade/>
      </p:transition>
    </mc:Choice>
    <mc:Fallback xmlns="">
      <p:transition spd="med" advTm="107519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86596" y="3091871"/>
            <a:ext cx="6555592" cy="535531"/>
          </a:xfrm>
        </p:spPr>
        <p:txBody>
          <a:bodyPr/>
          <a:lstStyle/>
          <a:p>
            <a:r>
              <a:rPr lang="en-US" dirty="0"/>
              <a:t>AWS</a:t>
            </a:r>
          </a:p>
        </p:txBody>
      </p:sp>
    </p:spTree>
    <p:extLst>
      <p:ext uri="{BB962C8B-B14F-4D97-AF65-F5344CB8AC3E}">
        <p14:creationId xmlns:p14="http://schemas.microsoft.com/office/powerpoint/2010/main" val="1913139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AWS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7959" y="1169233"/>
            <a:ext cx="10414650" cy="1789359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accent1"/>
                </a:solidFill>
              </a:rPr>
              <a:t>Amazon Web Services (AWS) </a:t>
            </a:r>
            <a:r>
              <a:rPr lang="en-US" sz="2800" dirty="0"/>
              <a:t>is a secure cloud services platform, offering compute power, database storage, content delivery and other functionality to help businesses scale and grow. </a:t>
            </a:r>
          </a:p>
          <a:p>
            <a:pPr lvl="1"/>
            <a:endParaRPr lang="en-US" sz="2000" dirty="0"/>
          </a:p>
        </p:txBody>
      </p:sp>
      <p:pic>
        <p:nvPicPr>
          <p:cNvPr id="2052" name="Picture 4" descr="Image result for aw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785" y="3329440"/>
            <a:ext cx="6100997" cy="2294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2840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AWS - components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9402" y="1285461"/>
            <a:ext cx="10414650" cy="4791085"/>
          </a:xfrm>
        </p:spPr>
        <p:txBody>
          <a:bodyPr/>
          <a:lstStyle/>
          <a:p>
            <a:r>
              <a:rPr lang="en-US" sz="2200" dirty="0"/>
              <a:t>EC2</a:t>
            </a:r>
          </a:p>
          <a:p>
            <a:pPr lvl="1"/>
            <a:r>
              <a:rPr lang="en-US" sz="2000" dirty="0"/>
              <a:t>Elastic Compute Cloud</a:t>
            </a:r>
          </a:p>
          <a:p>
            <a:r>
              <a:rPr lang="en-US" sz="2200" dirty="0"/>
              <a:t>Instances</a:t>
            </a:r>
          </a:p>
          <a:p>
            <a:pPr lvl="1"/>
            <a:r>
              <a:rPr lang="en-US" sz="2000" dirty="0"/>
              <a:t>A running virtual server</a:t>
            </a:r>
          </a:p>
          <a:p>
            <a:r>
              <a:rPr lang="en-US" sz="2200" dirty="0"/>
              <a:t>AMIs</a:t>
            </a:r>
          </a:p>
          <a:p>
            <a:pPr lvl="1"/>
            <a:r>
              <a:rPr lang="en-US" sz="2000" dirty="0"/>
              <a:t>Amazon Machine Image, an image of a machine for deployment</a:t>
            </a:r>
          </a:p>
          <a:p>
            <a:r>
              <a:rPr lang="en-US" sz="2200" dirty="0"/>
              <a:t>ELB</a:t>
            </a:r>
          </a:p>
          <a:p>
            <a:pPr lvl="1"/>
            <a:r>
              <a:rPr lang="en-US" sz="2000" dirty="0"/>
              <a:t>Elastic Load Balancer</a:t>
            </a:r>
          </a:p>
          <a:p>
            <a:r>
              <a:rPr lang="en-US" sz="2200" dirty="0"/>
              <a:t>Auto Scaling Groups </a:t>
            </a:r>
          </a:p>
          <a:p>
            <a:pPr lvl="1"/>
            <a:r>
              <a:rPr lang="en-US" sz="2000" dirty="0"/>
              <a:t>Configuration to automatically launch and trim instances based on a metric</a:t>
            </a:r>
          </a:p>
          <a:p>
            <a:pPr lvl="1"/>
            <a:endParaRPr lang="en-US" sz="2000" dirty="0"/>
          </a:p>
          <a:p>
            <a:endParaRPr lang="en-US" sz="22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7744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AWS - Instances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9401" y="1152939"/>
            <a:ext cx="3532913" cy="2980911"/>
          </a:xfrm>
          <a:solidFill>
            <a:schemeClr val="tx2">
              <a:lumMod val="10000"/>
              <a:lumOff val="9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indent="0">
              <a:buNone/>
            </a:pPr>
            <a:r>
              <a:rPr lang="en-US" sz="2200" dirty="0"/>
              <a:t>Different sizes of:</a:t>
            </a:r>
          </a:p>
          <a:p>
            <a:r>
              <a:rPr lang="en-US" dirty="0"/>
              <a:t>CPU</a:t>
            </a:r>
          </a:p>
          <a:p>
            <a:r>
              <a:rPr lang="en-US" dirty="0"/>
              <a:t>Memory</a:t>
            </a:r>
          </a:p>
          <a:p>
            <a:r>
              <a:rPr lang="en-US" dirty="0"/>
              <a:t>Disk</a:t>
            </a:r>
          </a:p>
          <a:p>
            <a:r>
              <a:rPr lang="en-US" dirty="0"/>
              <a:t>Network performance</a:t>
            </a:r>
          </a:p>
          <a:p>
            <a:r>
              <a:rPr lang="en-US" dirty="0"/>
              <a:t>Price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sz="20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915047"/>
              </p:ext>
            </p:extLst>
          </p:nvPr>
        </p:nvGraphicFramePr>
        <p:xfrm>
          <a:off x="5111644" y="367494"/>
          <a:ext cx="5351490" cy="5984797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91915">
                  <a:extLst>
                    <a:ext uri="{9D8B030D-6E8A-4147-A177-3AD203B41FA5}">
                      <a16:colId xmlns:a16="http://schemas.microsoft.com/office/drawing/2014/main" val="3199704700"/>
                    </a:ext>
                  </a:extLst>
                </a:gridCol>
                <a:gridCol w="891915">
                  <a:extLst>
                    <a:ext uri="{9D8B030D-6E8A-4147-A177-3AD203B41FA5}">
                      <a16:colId xmlns:a16="http://schemas.microsoft.com/office/drawing/2014/main" val="2675662809"/>
                    </a:ext>
                  </a:extLst>
                </a:gridCol>
                <a:gridCol w="891915">
                  <a:extLst>
                    <a:ext uri="{9D8B030D-6E8A-4147-A177-3AD203B41FA5}">
                      <a16:colId xmlns:a16="http://schemas.microsoft.com/office/drawing/2014/main" val="2604429998"/>
                    </a:ext>
                  </a:extLst>
                </a:gridCol>
                <a:gridCol w="891915">
                  <a:extLst>
                    <a:ext uri="{9D8B030D-6E8A-4147-A177-3AD203B41FA5}">
                      <a16:colId xmlns:a16="http://schemas.microsoft.com/office/drawing/2014/main" val="708662726"/>
                    </a:ext>
                  </a:extLst>
                </a:gridCol>
                <a:gridCol w="891915">
                  <a:extLst>
                    <a:ext uri="{9D8B030D-6E8A-4147-A177-3AD203B41FA5}">
                      <a16:colId xmlns:a16="http://schemas.microsoft.com/office/drawing/2014/main" val="3591608324"/>
                    </a:ext>
                  </a:extLst>
                </a:gridCol>
                <a:gridCol w="891915">
                  <a:extLst>
                    <a:ext uri="{9D8B030D-6E8A-4147-A177-3AD203B41FA5}">
                      <a16:colId xmlns:a16="http://schemas.microsoft.com/office/drawing/2014/main" val="3561077197"/>
                    </a:ext>
                  </a:extLst>
                </a:gridCol>
              </a:tblGrid>
              <a:tr h="393517">
                <a:tc gridSpan="6">
                  <a:txBody>
                    <a:bodyPr/>
                    <a:lstStyle/>
                    <a:p>
                      <a:pPr algn="l"/>
                      <a:r>
                        <a:rPr lang="en-US" sz="1200" b="0" i="0">
                          <a:effectLst/>
                          <a:latin typeface="HelveticaNeueBold"/>
                        </a:rPr>
                        <a:t>Compute Optimized - Current Generation</a:t>
                      </a:r>
                    </a:p>
                  </a:txBody>
                  <a:tcPr marL="62600" marR="62600" marT="97813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239556"/>
                  </a:ext>
                </a:extLst>
              </a:tr>
              <a:tr h="559128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c4.large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2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8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3.75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EBS Only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$0.1 per Hour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416271"/>
                  </a:ext>
                </a:extLst>
              </a:tr>
              <a:tr h="559128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c4.xlarge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4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16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7.5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EBS Only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$0.199 per Hour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0569572"/>
                  </a:ext>
                </a:extLst>
              </a:tr>
              <a:tr h="559128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c4.2xlarge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</a:rPr>
                        <a:t>8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31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15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EBS Only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$0.398 per Hour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350491"/>
                  </a:ext>
                </a:extLst>
              </a:tr>
              <a:tr h="559128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c4.4xlarge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</a:rPr>
                        <a:t>16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</a:rPr>
                        <a:t>62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30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EBS Only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$0.796 per Hour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733192"/>
                  </a:ext>
                </a:extLst>
              </a:tr>
              <a:tr h="559128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c4.8xlarge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36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132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60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EBS Only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$1.591 per Hour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2711016"/>
                  </a:ext>
                </a:extLst>
              </a:tr>
              <a:tr h="559128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c3.large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2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7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3.75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2 x 16 SSD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$0.105 per Hour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878958"/>
                  </a:ext>
                </a:extLst>
              </a:tr>
              <a:tr h="559128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c3.xlarge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4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14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7.5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2 x 40 SSD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$0.21 per Hour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1979653"/>
                  </a:ext>
                </a:extLst>
              </a:tr>
              <a:tr h="559128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c3.2xlarge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8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28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15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2 x 80 SSD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$0.42 per Hour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774567"/>
                  </a:ext>
                </a:extLst>
              </a:tr>
              <a:tr h="559128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c3.4xlarge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16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55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30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2 x 160 SSD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$0.84 per Hour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023823"/>
                  </a:ext>
                </a:extLst>
              </a:tr>
              <a:tr h="559128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c3.8xlarge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32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108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60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2 x 320 SSD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</a:rPr>
                        <a:t>$1.68 per Hour</a:t>
                      </a:r>
                    </a:p>
                  </a:txBody>
                  <a:tcPr marL="52167" marR="52167" marT="52167" marB="5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9424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3116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AWS - AMIs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9402" y="1152939"/>
            <a:ext cx="10414650" cy="4923607"/>
          </a:xfrm>
        </p:spPr>
        <p:txBody>
          <a:bodyPr/>
          <a:lstStyle/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073" y="842052"/>
            <a:ext cx="10940125" cy="575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29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AWS - ELB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9402" y="1152939"/>
            <a:ext cx="10414650" cy="4923607"/>
          </a:xfrm>
        </p:spPr>
        <p:txBody>
          <a:bodyPr/>
          <a:lstStyle/>
          <a:p>
            <a:pPr lvl="1"/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59" y="959162"/>
            <a:ext cx="10515920" cy="531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73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AWS – Auto Scaling Group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9402" y="1152939"/>
            <a:ext cx="10414650" cy="4923607"/>
          </a:xfrm>
        </p:spPr>
        <p:txBody>
          <a:bodyPr/>
          <a:lstStyle/>
          <a:p>
            <a:r>
              <a:rPr lang="en-US" sz="2200" dirty="0"/>
              <a:t>Group</a:t>
            </a:r>
          </a:p>
          <a:p>
            <a:pPr lvl="1"/>
            <a:r>
              <a:rPr lang="en-US" sz="2000" dirty="0"/>
              <a:t>Instances organized into a group</a:t>
            </a:r>
          </a:p>
          <a:p>
            <a:r>
              <a:rPr lang="en-US" sz="2200" dirty="0"/>
              <a:t>Launch configurations</a:t>
            </a:r>
          </a:p>
          <a:p>
            <a:pPr lvl="1"/>
            <a:r>
              <a:rPr lang="en-US" sz="2000" dirty="0"/>
              <a:t>Definition of the instances to be launched</a:t>
            </a:r>
          </a:p>
          <a:p>
            <a:r>
              <a:rPr lang="en-US" sz="2200" dirty="0"/>
              <a:t>Scaling plans</a:t>
            </a:r>
          </a:p>
          <a:p>
            <a:pPr lvl="1"/>
            <a:r>
              <a:rPr lang="en-US" sz="2000" dirty="0"/>
              <a:t>When and how to scale instance (both up and down)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1685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AWS – Auto Scaling Group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7959" y="1200150"/>
            <a:ext cx="10308824" cy="517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5387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86596" y="3091871"/>
            <a:ext cx="6555592" cy="535531"/>
          </a:xfrm>
        </p:spPr>
        <p:txBody>
          <a:bodyPr/>
          <a:lstStyle/>
          <a:p>
            <a:r>
              <a:rPr lang="en-US" dirty="0"/>
              <a:t>Process</a:t>
            </a:r>
          </a:p>
        </p:txBody>
      </p:sp>
    </p:spTree>
    <p:extLst>
      <p:ext uri="{BB962C8B-B14F-4D97-AF65-F5344CB8AC3E}">
        <p14:creationId xmlns:p14="http://schemas.microsoft.com/office/powerpoint/2010/main" val="16149323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9402" y="1152939"/>
            <a:ext cx="10414650" cy="4923607"/>
          </a:xfrm>
        </p:spPr>
        <p:txBody>
          <a:bodyPr/>
          <a:lstStyle/>
          <a:p>
            <a:r>
              <a:rPr lang="en-US" sz="2200" dirty="0"/>
              <a:t>Convert the ATM to a web application</a:t>
            </a:r>
          </a:p>
          <a:p>
            <a:r>
              <a:rPr lang="en-US" sz="2200" dirty="0"/>
              <a:t>Set up a database instance and make an AMI</a:t>
            </a:r>
          </a:p>
          <a:p>
            <a:r>
              <a:rPr lang="en-US" sz="2200" dirty="0"/>
              <a:t>Set up a PASOE instance and make an AMI</a:t>
            </a:r>
          </a:p>
          <a:p>
            <a:r>
              <a:rPr lang="en-US" sz="2200" dirty="0"/>
              <a:t>Start sizing the instance for </a:t>
            </a:r>
            <a:r>
              <a:rPr lang="en-US" sz="2200"/>
              <a:t>the test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1958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9402" y="1152939"/>
            <a:ext cx="10414650" cy="4923607"/>
          </a:xfrm>
        </p:spPr>
        <p:txBody>
          <a:bodyPr/>
          <a:lstStyle/>
          <a:p>
            <a:r>
              <a:rPr lang="en-US" sz="2200" dirty="0"/>
              <a:t>Sizing – How To</a:t>
            </a:r>
          </a:p>
          <a:p>
            <a:pPr lvl="1"/>
            <a:r>
              <a:rPr lang="en-US" sz="2000" dirty="0"/>
              <a:t>Run the test check these metrics</a:t>
            </a:r>
          </a:p>
          <a:p>
            <a:pPr lvl="2"/>
            <a:r>
              <a:rPr lang="en-US" sz="1800" dirty="0"/>
              <a:t>Round Trip Time - </a:t>
            </a:r>
            <a:r>
              <a:rPr lang="en-US" sz="1800" dirty="0" err="1"/>
              <a:t>JMeter</a:t>
            </a:r>
            <a:endParaRPr lang="en-US" sz="1800" dirty="0"/>
          </a:p>
          <a:p>
            <a:pPr lvl="2"/>
            <a:r>
              <a:rPr lang="en-US" sz="1800" dirty="0"/>
              <a:t>CPU - Top</a:t>
            </a:r>
          </a:p>
          <a:p>
            <a:pPr lvl="2"/>
            <a:r>
              <a:rPr lang="en-US" sz="1800" dirty="0"/>
              <a:t>Memory -Top</a:t>
            </a:r>
          </a:p>
          <a:p>
            <a:pPr lvl="2"/>
            <a:r>
              <a:rPr lang="en-US" sz="1800" dirty="0"/>
              <a:t>Load - Top</a:t>
            </a:r>
          </a:p>
          <a:p>
            <a:pPr lvl="2"/>
            <a:r>
              <a:rPr lang="en-US" sz="1800" dirty="0"/>
              <a:t>Transactions – </a:t>
            </a:r>
            <a:r>
              <a:rPr lang="en-US" sz="1800" dirty="0" err="1"/>
              <a:t>jmxquery</a:t>
            </a:r>
            <a:r>
              <a:rPr lang="en-US" sz="1800" dirty="0"/>
              <a:t> (available soon)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3241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9402" y="1152939"/>
            <a:ext cx="10414650" cy="4923607"/>
          </a:xfrm>
        </p:spPr>
        <p:txBody>
          <a:bodyPr/>
          <a:lstStyle/>
          <a:p>
            <a:r>
              <a:rPr lang="en-US" sz="2200" dirty="0"/>
              <a:t>Considerations for ATM instance size</a:t>
            </a:r>
          </a:p>
          <a:p>
            <a:pPr lvl="1"/>
            <a:r>
              <a:rPr lang="en-US" sz="2000" dirty="0"/>
              <a:t>Micro instances</a:t>
            </a:r>
          </a:p>
          <a:p>
            <a:pPr lvl="2"/>
            <a:r>
              <a:rPr lang="en-US" sz="1800" dirty="0"/>
              <a:t>Small (CPU and memory) </a:t>
            </a:r>
          </a:p>
          <a:p>
            <a:pPr lvl="2"/>
            <a:r>
              <a:rPr lang="en-US" sz="1800" dirty="0"/>
              <a:t>low network bandwidth</a:t>
            </a:r>
          </a:p>
          <a:p>
            <a:pPr lvl="1"/>
            <a:r>
              <a:rPr lang="en-US" sz="2000" dirty="0"/>
              <a:t>C3 – instances designed for high compute cycle needs</a:t>
            </a:r>
          </a:p>
          <a:p>
            <a:pPr lvl="2"/>
            <a:r>
              <a:rPr lang="en-US" sz="1800" dirty="0"/>
              <a:t>ATM uses very little</a:t>
            </a:r>
            <a:r>
              <a:rPr lang="en-US" dirty="0"/>
              <a:t> memory</a:t>
            </a:r>
          </a:p>
          <a:p>
            <a:pPr lvl="2"/>
            <a:r>
              <a:rPr lang="en-US" sz="1800" dirty="0"/>
              <a:t>CPU the biggest concern</a:t>
            </a:r>
          </a:p>
          <a:p>
            <a:r>
              <a:rPr lang="en-US" sz="2200" dirty="0"/>
              <a:t>Sizing vs Cost</a:t>
            </a:r>
          </a:p>
          <a:p>
            <a:pPr lvl="1"/>
            <a:r>
              <a:rPr lang="en-US" dirty="0"/>
              <a:t>C3.large – 40 concurrent clients - $0.105/hour</a:t>
            </a:r>
          </a:p>
          <a:p>
            <a:pPr lvl="1"/>
            <a:r>
              <a:rPr lang="en-US" dirty="0"/>
              <a:t>C3.xlarge	- 125 concurrent clients - $0.21/hour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3269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9402" y="1152939"/>
            <a:ext cx="10414650" cy="4923607"/>
          </a:xfrm>
        </p:spPr>
        <p:txBody>
          <a:bodyPr/>
          <a:lstStyle/>
          <a:p>
            <a:r>
              <a:rPr lang="en-US" sz="2200" dirty="0"/>
              <a:t>Problems</a:t>
            </a:r>
          </a:p>
          <a:p>
            <a:pPr lvl="1"/>
            <a:r>
              <a:rPr lang="en-US" sz="2000" dirty="0"/>
              <a:t>Database</a:t>
            </a:r>
          </a:p>
          <a:p>
            <a:pPr lvl="2"/>
            <a:r>
              <a:rPr lang="en-US" sz="1800" dirty="0"/>
              <a:t>Starting default server ports (set min/max ports)</a:t>
            </a:r>
          </a:p>
          <a:p>
            <a:pPr lvl="2"/>
            <a:r>
              <a:rPr lang="en-US" sz="1800" dirty="0"/>
              <a:t>Max users (-n)</a:t>
            </a:r>
          </a:p>
          <a:p>
            <a:pPr lvl="1"/>
            <a:r>
              <a:rPr lang="en-US" sz="2000" dirty="0"/>
              <a:t>ATM</a:t>
            </a:r>
          </a:p>
          <a:p>
            <a:pPr lvl="2"/>
            <a:r>
              <a:rPr lang="en-US" sz="1800" dirty="0"/>
              <a:t>Max connections per agent</a:t>
            </a:r>
          </a:p>
          <a:p>
            <a:pPr lvl="1"/>
            <a:r>
              <a:rPr lang="en-US" sz="2000" dirty="0" err="1"/>
              <a:t>JMeter</a:t>
            </a:r>
            <a:endParaRPr lang="en-US" sz="2000" dirty="0"/>
          </a:p>
          <a:p>
            <a:pPr lvl="2"/>
            <a:r>
              <a:rPr lang="en-US" sz="1800" dirty="0"/>
              <a:t>Think time</a:t>
            </a:r>
          </a:p>
          <a:p>
            <a:pPr lvl="2"/>
            <a:r>
              <a:rPr lang="en-US" sz="1800" dirty="0"/>
              <a:t>Random (not so random) </a:t>
            </a:r>
          </a:p>
          <a:p>
            <a:pPr lvl="1"/>
            <a:r>
              <a:rPr lang="en-US" sz="2000" dirty="0"/>
              <a:t>AWS</a:t>
            </a:r>
          </a:p>
          <a:p>
            <a:pPr lvl="2"/>
            <a:r>
              <a:rPr lang="en-US" dirty="0"/>
              <a:t>ELB – default </a:t>
            </a:r>
            <a:r>
              <a:rPr lang="en-US" dirty="0" err="1"/>
              <a:t>HealthCheck</a:t>
            </a:r>
            <a:r>
              <a:rPr lang="en-US" dirty="0"/>
              <a:t> timeouts</a:t>
            </a:r>
          </a:p>
          <a:p>
            <a:pPr lvl="2"/>
            <a:r>
              <a:rPr lang="en-US" dirty="0"/>
              <a:t>Launch Configuration – can’t change AMI, have to create a copy and make changes</a:t>
            </a:r>
          </a:p>
          <a:p>
            <a:pPr marL="914400" lvl="2" indent="0">
              <a:buNone/>
            </a:pPr>
            <a:endParaRPr lang="en-US" sz="18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5365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351722" y="1033670"/>
            <a:ext cx="1126435" cy="475753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392557" y="1033670"/>
            <a:ext cx="1643269" cy="120032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Auto Scaling Groups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6609366" y="2144309"/>
            <a:ext cx="1643269" cy="46166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PASOE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6609366" y="2819617"/>
            <a:ext cx="1643269" cy="46166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PASOE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6609366" y="3405623"/>
            <a:ext cx="1643269" cy="46166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PASOE</a:t>
            </a:r>
          </a:p>
        </p:txBody>
      </p:sp>
      <p:sp>
        <p:nvSpPr>
          <p:cNvPr id="12" name="TextBox 11"/>
          <p:cNvSpPr txBox="1"/>
          <p:nvPr/>
        </p:nvSpPr>
        <p:spPr bwMode="auto">
          <a:xfrm>
            <a:off x="6595399" y="4076985"/>
            <a:ext cx="1643269" cy="46166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PASOE</a:t>
            </a:r>
          </a:p>
        </p:txBody>
      </p:sp>
      <p:sp>
        <p:nvSpPr>
          <p:cNvPr id="13" name="TextBox 12"/>
          <p:cNvSpPr txBox="1"/>
          <p:nvPr/>
        </p:nvSpPr>
        <p:spPr bwMode="auto">
          <a:xfrm>
            <a:off x="6609366" y="4727212"/>
            <a:ext cx="1643269" cy="46166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PASOE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6609366" y="5335168"/>
            <a:ext cx="1643269" cy="46166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PASOE</a:t>
            </a:r>
          </a:p>
        </p:txBody>
      </p:sp>
      <p:sp>
        <p:nvSpPr>
          <p:cNvPr id="15" name="Cylinder 14"/>
          <p:cNvSpPr/>
          <p:nvPr/>
        </p:nvSpPr>
        <p:spPr bwMode="auto">
          <a:xfrm>
            <a:off x="9298745" y="1899138"/>
            <a:ext cx="1491175" cy="1881874"/>
          </a:xfrm>
          <a:prstGeom prst="can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1674055" y="2433711"/>
            <a:ext cx="43956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>
                <a:solidFill>
                  <a:schemeClr val="bg2"/>
                </a:solidFill>
              </a:rPr>
              <a:t>E</a:t>
            </a:r>
          </a:p>
          <a:p>
            <a:pPr>
              <a:buSzTx/>
            </a:pPr>
            <a:r>
              <a:rPr lang="en-US" i="0" dirty="0">
                <a:solidFill>
                  <a:schemeClr val="bg2"/>
                </a:solidFill>
              </a:rPr>
              <a:t>L</a:t>
            </a:r>
          </a:p>
          <a:p>
            <a:pPr>
              <a:buSzTx/>
            </a:pPr>
            <a:r>
              <a:rPr lang="en-US" i="0" dirty="0">
                <a:solidFill>
                  <a:schemeClr val="bg2"/>
                </a:solidFill>
              </a:rPr>
              <a:t>B</a:t>
            </a:r>
          </a:p>
        </p:txBody>
      </p:sp>
      <p:sp>
        <p:nvSpPr>
          <p:cNvPr id="17" name="TextBox 16"/>
          <p:cNvSpPr txBox="1"/>
          <p:nvPr/>
        </p:nvSpPr>
        <p:spPr bwMode="auto">
          <a:xfrm>
            <a:off x="9673880" y="2649110"/>
            <a:ext cx="7643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DB</a:t>
            </a:r>
          </a:p>
        </p:txBody>
      </p:sp>
      <p:cxnSp>
        <p:nvCxnSpPr>
          <p:cNvPr id="20" name="Straight Arrow Connector 19"/>
          <p:cNvCxnSpPr>
            <a:stCxn id="7" idx="2"/>
          </p:cNvCxnSpPr>
          <p:nvPr/>
        </p:nvCxnSpPr>
        <p:spPr bwMode="auto">
          <a:xfrm flipH="1">
            <a:off x="4214191" y="2233999"/>
            <a:ext cx="1" cy="41511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Straight Arrow Connector 25"/>
          <p:cNvCxnSpPr>
            <a:endCxn id="13" idx="1"/>
          </p:cNvCxnSpPr>
          <p:nvPr/>
        </p:nvCxnSpPr>
        <p:spPr bwMode="auto">
          <a:xfrm>
            <a:off x="2532185" y="4346917"/>
            <a:ext cx="4077181" cy="61112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/>
          <p:cNvCxnSpPr>
            <a:endCxn id="11" idx="1"/>
          </p:cNvCxnSpPr>
          <p:nvPr/>
        </p:nvCxnSpPr>
        <p:spPr bwMode="auto">
          <a:xfrm flipV="1">
            <a:off x="2488757" y="3636456"/>
            <a:ext cx="4120609" cy="72178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Straight Arrow Connector 31"/>
          <p:cNvCxnSpPr>
            <a:endCxn id="12" idx="1"/>
          </p:cNvCxnSpPr>
          <p:nvPr/>
        </p:nvCxnSpPr>
        <p:spPr bwMode="auto">
          <a:xfrm flipV="1">
            <a:off x="2532185" y="4307818"/>
            <a:ext cx="4063214" cy="8298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5" name="Straight Arrow Connector 34"/>
          <p:cNvCxnSpPr>
            <a:endCxn id="13" idx="1"/>
          </p:cNvCxnSpPr>
          <p:nvPr/>
        </p:nvCxnSpPr>
        <p:spPr bwMode="auto">
          <a:xfrm>
            <a:off x="2488757" y="4354514"/>
            <a:ext cx="4120609" cy="60353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Straight Arrow Connector 37"/>
          <p:cNvCxnSpPr>
            <a:endCxn id="14" idx="1"/>
          </p:cNvCxnSpPr>
          <p:nvPr/>
        </p:nvCxnSpPr>
        <p:spPr bwMode="auto">
          <a:xfrm>
            <a:off x="2478157" y="4359906"/>
            <a:ext cx="4131209" cy="120609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" name="TextBox 7"/>
          <p:cNvSpPr txBox="1"/>
          <p:nvPr/>
        </p:nvSpPr>
        <p:spPr bwMode="auto">
          <a:xfrm>
            <a:off x="2885712" y="2550655"/>
            <a:ext cx="2150114" cy="101566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Launch </a:t>
            </a:r>
          </a:p>
          <a:p>
            <a:pPr>
              <a:buSzTx/>
            </a:pPr>
            <a:r>
              <a:rPr lang="en-US" i="0" dirty="0"/>
              <a:t>Configuration</a:t>
            </a:r>
          </a:p>
        </p:txBody>
      </p:sp>
    </p:spTree>
    <p:extLst>
      <p:ext uri="{BB962C8B-B14F-4D97-AF65-F5344CB8AC3E}">
        <p14:creationId xmlns:p14="http://schemas.microsoft.com/office/powerpoint/2010/main" val="345109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225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18.4|0.9|7.9|3.7|5.8|17.2|16.3|18.2|8.1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OGRESS_16x9_PPT_Template" id="{8EF10D70-53BF-5F44-B6C0-F8A41F34556A}" vid="{D39FBD4F-1AFA-864E-AEE2-8C58E93B9AC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6056AB4FE3784F852FDBAEE8274971" ma:contentTypeVersion="0" ma:contentTypeDescription="Create a new document." ma:contentTypeScope="" ma:versionID="ca75da2b79191966e0529943d750b9a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9b543637239a8dfef55dc2458844993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DB6388D-773B-4D71-BA6C-92E3E9EB46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DA4C4B2-98B1-44DF-A244-E8FB7A2D1956}">
  <ds:schemaRefs>
    <ds:schemaRef ds:uri="http://purl.org/dc/dcmitype/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PUG_16x9_PPT_Template</Template>
  <TotalTime>2002</TotalTime>
  <Words>1302</Words>
  <Application>Microsoft Office PowerPoint</Application>
  <PresentationFormat>Widescreen</PresentationFormat>
  <Paragraphs>354</Paragraphs>
  <Slides>34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Courier New</vt:lpstr>
      <vt:lpstr>HelveticaNeueBold</vt:lpstr>
      <vt:lpstr>Wingdings</vt:lpstr>
      <vt:lpstr>PROGRESS_16x9_PPT_Template</vt:lpstr>
      <vt:lpstr>242: Get Your Head      in the Cloud! </vt:lpstr>
      <vt:lpstr>Agenda</vt:lpstr>
      <vt:lpstr>What is the experiment?</vt:lpstr>
      <vt:lpstr>What is the experiment?</vt:lpstr>
      <vt:lpstr>ATM</vt:lpstr>
      <vt:lpstr>ATM</vt:lpstr>
      <vt:lpstr>ATM - continued</vt:lpstr>
      <vt:lpstr>ATM - continued</vt:lpstr>
      <vt:lpstr>ATM - continued</vt:lpstr>
      <vt:lpstr>ATM - continued</vt:lpstr>
      <vt:lpstr>ATM - continued</vt:lpstr>
      <vt:lpstr>ATM - continued</vt:lpstr>
      <vt:lpstr>ATM - continued</vt:lpstr>
      <vt:lpstr>Test Driver</vt:lpstr>
      <vt:lpstr>Test Driver</vt:lpstr>
      <vt:lpstr>Progress Application Server for OpenEdge (aka PASOE)</vt:lpstr>
      <vt:lpstr>PASOE</vt:lpstr>
      <vt:lpstr>PASOE</vt:lpstr>
      <vt:lpstr>Architecture: Sample</vt:lpstr>
      <vt:lpstr>AWS</vt:lpstr>
      <vt:lpstr>AWS</vt:lpstr>
      <vt:lpstr>AWS - components</vt:lpstr>
      <vt:lpstr>AWS - Instances</vt:lpstr>
      <vt:lpstr>AWS - AMIs</vt:lpstr>
      <vt:lpstr>AWS - ELB</vt:lpstr>
      <vt:lpstr>AWS – Auto Scaling Group</vt:lpstr>
      <vt:lpstr>AWS – Auto Scaling Group</vt:lpstr>
      <vt:lpstr>Process</vt:lpstr>
      <vt:lpstr>Process</vt:lpstr>
      <vt:lpstr>Process</vt:lpstr>
      <vt:lpstr>Process</vt:lpstr>
      <vt:lpstr>Process</vt:lpstr>
      <vt:lpstr>Process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subject/>
  <dc:creator>Martin Tsekov</dc:creator>
  <cp:keywords/>
  <dc:description/>
  <cp:lastModifiedBy>Roy Ellis</cp:lastModifiedBy>
  <cp:revision>60</cp:revision>
  <cp:lastPrinted>2013-09-18T03:48:20Z</cp:lastPrinted>
  <dcterms:created xsi:type="dcterms:W3CDTF">2016-05-13T13:52:00Z</dcterms:created>
  <dcterms:modified xsi:type="dcterms:W3CDTF">2017-06-05T14:41:39Z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0x010100B46056AB4FE3784F852FDBAEE8274971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  <property fmtid="{D5CDD505-2E9C-101B-9397-08002B2CF9AE}" pid="15" name="HorizontalUseCase">
    <vt:lpwstr/>
  </property>
  <property fmtid="{D5CDD505-2E9C-101B-9397-08002B2CF9AE}" pid="16" name="GFOResourceTags">
    <vt:lpwstr/>
  </property>
  <property fmtid="{D5CDD505-2E9C-101B-9397-08002B2CF9AE}" pid="17" name="Partner Empowerment">
    <vt:lpwstr/>
  </property>
  <property fmtid="{D5CDD505-2E9C-101B-9397-08002B2CF9AE}" pid="18" name="BusinessLine">
    <vt:lpwstr/>
  </property>
  <property fmtid="{D5CDD505-2E9C-101B-9397-08002B2CF9AE}" pid="19" name="Portal Audience">
    <vt:lpwstr/>
  </property>
  <property fmtid="{D5CDD505-2E9C-101B-9397-08002B2CF9AE}" pid="20" name="kb2a064789314f00a60cb6c3cf784453">
    <vt:lpwstr/>
  </property>
  <property fmtid="{D5CDD505-2E9C-101B-9397-08002B2CF9AE}" pid="21" name="_dlc_DocIdItemGuid">
    <vt:lpwstr>8f308494-2ca7-4968-acf2-a8e53c479d10</vt:lpwstr>
  </property>
  <property fmtid="{D5CDD505-2E9C-101B-9397-08002B2CF9AE}" pid="22" name="Visibility">
    <vt:lpwstr>758;#Internal|52c39dec-86ec-4d25-bb10-18d2912cd0c4</vt:lpwstr>
  </property>
</Properties>
</file>