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776" r:id="rId1"/>
  </p:sldMasterIdLst>
  <p:notesMasterIdLst>
    <p:notesMasterId r:id="rId28"/>
  </p:notesMasterIdLst>
  <p:sldIdLst>
    <p:sldId id="256" r:id="rId2"/>
    <p:sldId id="257" r:id="rId3"/>
    <p:sldId id="273" r:id="rId4"/>
    <p:sldId id="258" r:id="rId5"/>
    <p:sldId id="260" r:id="rId6"/>
    <p:sldId id="259" r:id="rId7"/>
    <p:sldId id="264" r:id="rId8"/>
    <p:sldId id="263" r:id="rId9"/>
    <p:sldId id="276" r:id="rId10"/>
    <p:sldId id="265" r:id="rId11"/>
    <p:sldId id="266" r:id="rId12"/>
    <p:sldId id="261" r:id="rId13"/>
    <p:sldId id="268" r:id="rId14"/>
    <p:sldId id="269" r:id="rId15"/>
    <p:sldId id="272" r:id="rId16"/>
    <p:sldId id="271" r:id="rId17"/>
    <p:sldId id="270" r:id="rId18"/>
    <p:sldId id="274" r:id="rId19"/>
    <p:sldId id="275" r:id="rId20"/>
    <p:sldId id="277" r:id="rId21"/>
    <p:sldId id="278" r:id="rId22"/>
    <p:sldId id="281" r:id="rId23"/>
    <p:sldId id="282" r:id="rId24"/>
    <p:sldId id="283" r:id="rId25"/>
    <p:sldId id="267" r:id="rId26"/>
    <p:sldId id="26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80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" y="10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A2D26-BF1D-4BF0-A387-2892DE9770D7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88735-681F-4B56-81F6-1EA723BD4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386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88735-681F-4B56-81F6-1EA723BD458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119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822450"/>
            <a:ext cx="10058400" cy="2502662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8000" spc="-50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2"/>
            <a:ext cx="10058400" cy="1536965"/>
          </a:xfrm>
        </p:spPr>
        <p:txBody>
          <a:bodyPr lIns="91440" rIns="9144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cap="none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www.vidisolve.com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841" y="103473"/>
            <a:ext cx="76200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52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08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67556"/>
            <a:ext cx="10058400" cy="10214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404258"/>
            <a:ext cx="4937760" cy="4464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404257"/>
            <a:ext cx="4937760" cy="4464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94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6"/>
            <a:ext cx="10058400" cy="10087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4142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222500"/>
            <a:ext cx="4937760" cy="36465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4142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222500"/>
            <a:ext cx="4937760" cy="364659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60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53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27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ctr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594360"/>
            <a:ext cx="6492240" cy="53949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www.vidisolve.com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035D07-F751-4277-94D9-78A937A898B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473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rgbClr val="D7EAF8">
                <a:lumMod val="50000"/>
                <a:lumOff val="50000"/>
              </a:srgbClr>
            </a:gs>
            <a:gs pos="73000">
              <a:schemeClr val="accent2">
                <a:lumMod val="5000"/>
                <a:lumOff val="95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9940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1453244"/>
            <a:ext cx="10058401" cy="441585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baseline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www.vidisolve.com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B035D07-F751-4277-94D9-78A937A898B6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362" y="4698274"/>
            <a:ext cx="2430168" cy="145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80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80" r:id="rId3"/>
    <p:sldLayoutId id="2147483781" r:id="rId4"/>
    <p:sldLayoutId id="2147483782" r:id="rId5"/>
    <p:sldLayoutId id="2147483783" r:id="rId6"/>
    <p:sldLayoutId id="2147483784" r:id="rId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simon@vidisolve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Application Auditing Made Easy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ZA" dirty="0"/>
              <a:t>Simon L. Prinsloo</a:t>
            </a:r>
          </a:p>
          <a:p>
            <a:pPr algn="ctr"/>
            <a:r>
              <a:rPr lang="en-ZA" dirty="0" smtClean="0"/>
              <a:t>simon@vidisolve.com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163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Simon Prinsloo</a:t>
            </a:r>
          </a:p>
          <a:p>
            <a:r>
              <a:rPr lang="en-ZA" dirty="0" smtClean="0"/>
              <a:t>Vidisolve in Pretoria</a:t>
            </a:r>
          </a:p>
          <a:p>
            <a:r>
              <a:rPr lang="en-ZA" dirty="0" smtClean="0"/>
              <a:t>Working with Progress since v.7 in 1996</a:t>
            </a:r>
          </a:p>
          <a:p>
            <a:r>
              <a:rPr lang="en-ZA" dirty="0" smtClean="0"/>
              <a:t>Worked on various commercial systems</a:t>
            </a:r>
          </a:p>
          <a:p>
            <a:r>
              <a:rPr lang="en-ZA" dirty="0" smtClean="0"/>
              <a:t>Mostly focused on CASE tools and implementing new functionality in legacy projects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66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dirty="0" smtClean="0"/>
              <a:t>Why Auditing?</a:t>
            </a:r>
          </a:p>
          <a:p>
            <a:r>
              <a:rPr lang="en-ZA" dirty="0" smtClean="0"/>
              <a:t>About this case study</a:t>
            </a:r>
          </a:p>
          <a:p>
            <a:r>
              <a:rPr lang="en-ZA" dirty="0" smtClean="0"/>
              <a:t>Preparation for auditing</a:t>
            </a:r>
          </a:p>
          <a:p>
            <a:r>
              <a:rPr lang="en-ZA" dirty="0" smtClean="0"/>
              <a:t>Deployment of auditing</a:t>
            </a:r>
          </a:p>
          <a:p>
            <a:r>
              <a:rPr lang="en-ZA" dirty="0" smtClean="0"/>
              <a:t>Audit context</a:t>
            </a:r>
          </a:p>
          <a:p>
            <a:r>
              <a:rPr lang="en-ZA" dirty="0" smtClean="0"/>
              <a:t>AUDIT-CONTROL System Handle</a:t>
            </a:r>
          </a:p>
          <a:p>
            <a:r>
              <a:rPr lang="en-ZA" dirty="0" smtClean="0"/>
              <a:t>Reporting</a:t>
            </a:r>
          </a:p>
          <a:p>
            <a:r>
              <a:rPr lang="en-ZA" dirty="0" smtClean="0"/>
              <a:t>Examples</a:t>
            </a:r>
          </a:p>
          <a:p>
            <a:endParaRPr lang="en-ZA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</a:t>
            </a:r>
            <a:r>
              <a:rPr lang="en-US" dirty="0" smtClean="0"/>
              <a:t>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Auditing?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Business requirements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Legal requirements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40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smtClean="0"/>
              <a:t>this </a:t>
            </a:r>
            <a:r>
              <a:rPr lang="en-US" dirty="0" smtClean="0"/>
              <a:t>case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Replace traditional auditing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Replace traditional record history tracking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Enhance visibility with context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7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for auditing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 smtClean="0"/>
              <a:t>Implement user authentication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3200" dirty="0" smtClean="0"/>
              <a:t>  Preferably using CLIENT-PRINCIPAL</a:t>
            </a:r>
            <a:endParaRPr lang="en-US" dirty="0" smtClean="0"/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Add audit areas to database(s)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Enable auditing with </a:t>
            </a:r>
            <a:r>
              <a:rPr lang="en-US" dirty="0" err="1" smtClean="0"/>
              <a:t>proutil</a:t>
            </a:r>
            <a:endParaRPr lang="en-US" dirty="0" smtClean="0"/>
          </a:p>
          <a:p>
            <a:pPr marL="1298448" lvl="4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Offline </a:t>
            </a:r>
            <a:r>
              <a:rPr lang="en-US" sz="3200" dirty="0" smtClean="0">
                <a:sym typeface="Wingdings" panose="05000000000000000000" pitchFamily="2" charset="2"/>
              </a:rPr>
              <a:t>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Set up audit security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Setup audit policies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Add audit context and events (Optional)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Create audit reports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75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Deployment of auditing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 smtClean="0"/>
              <a:t>Add audit areas to database(s)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Enable auditing with </a:t>
            </a:r>
            <a:r>
              <a:rPr lang="en-US" dirty="0" err="1" smtClean="0"/>
              <a:t>proutil</a:t>
            </a:r>
            <a:endParaRPr lang="en-US" dirty="0" smtClean="0"/>
          </a:p>
          <a:p>
            <a:pPr marL="1298448" lvl="4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Offline </a:t>
            </a:r>
            <a:r>
              <a:rPr lang="en-US" sz="3200" dirty="0" smtClean="0">
                <a:sym typeface="Wingdings" panose="05000000000000000000" pitchFamily="2" charset="2"/>
              </a:rPr>
              <a:t>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Set database identification</a:t>
            </a:r>
            <a:endParaRPr lang="en-GB" dirty="0"/>
          </a:p>
          <a:p>
            <a:pPr marL="742950" indent="-74295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Set up audit security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Import audit policies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Periodically archive audit data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57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20129" y="1280646"/>
            <a:ext cx="8798011" cy="4856542"/>
          </a:xfrm>
          <a:prstGeom prst="roundRect">
            <a:avLst/>
          </a:prstGeom>
          <a:solidFill>
            <a:srgbClr val="F880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Client Login Session (Client Principal)</a:t>
            </a:r>
            <a:endParaRPr lang="en-GB" dirty="0"/>
          </a:p>
        </p:txBody>
      </p:sp>
      <p:sp>
        <p:nvSpPr>
          <p:cNvPr id="21" name="Rounded Rectangle 20"/>
          <p:cNvSpPr/>
          <p:nvPr/>
        </p:nvSpPr>
        <p:spPr>
          <a:xfrm>
            <a:off x="559872" y="1917539"/>
            <a:ext cx="7521448" cy="358077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Application Context (Developer)</a:t>
            </a:r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914400" y="2487827"/>
            <a:ext cx="8054980" cy="358077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Application Context (Developer)</a:t>
            </a:r>
            <a:endParaRPr lang="en-GB" dirty="0"/>
          </a:p>
        </p:txBody>
      </p:sp>
      <p:sp>
        <p:nvSpPr>
          <p:cNvPr id="19" name="Rounded Rectangle 18"/>
          <p:cNvSpPr/>
          <p:nvPr/>
        </p:nvSpPr>
        <p:spPr>
          <a:xfrm>
            <a:off x="1227438" y="3105665"/>
            <a:ext cx="6670496" cy="24269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Audit </a:t>
            </a:r>
            <a:r>
              <a:rPr lang="en-US" dirty="0" smtClean="0"/>
              <a:t>Event Group (Developer)</a:t>
            </a:r>
            <a:endParaRPr lang="en-GB" dirty="0"/>
          </a:p>
        </p:txBody>
      </p:sp>
      <p:sp>
        <p:nvSpPr>
          <p:cNvPr id="14" name="Rounded Rectangle 13"/>
          <p:cNvSpPr/>
          <p:nvPr/>
        </p:nvSpPr>
        <p:spPr>
          <a:xfrm>
            <a:off x="1672281" y="3672063"/>
            <a:ext cx="6977449" cy="233811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Audit </a:t>
            </a:r>
            <a:r>
              <a:rPr lang="en-US" dirty="0" smtClean="0"/>
              <a:t>Event Group (Developer)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Audit Context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8</a:t>
            </a:fld>
            <a:endParaRPr lang="en-GB"/>
          </a:p>
        </p:txBody>
      </p:sp>
      <p:sp>
        <p:nvSpPr>
          <p:cNvPr id="16" name="Rounded Rectangle 15"/>
          <p:cNvSpPr/>
          <p:nvPr/>
        </p:nvSpPr>
        <p:spPr>
          <a:xfrm>
            <a:off x="1981491" y="4181864"/>
            <a:ext cx="6158863" cy="5184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Database Transaction</a:t>
            </a:r>
            <a:endParaRPr lang="en-GB" dirty="0"/>
          </a:p>
        </p:txBody>
      </p:sp>
      <p:sp>
        <p:nvSpPr>
          <p:cNvPr id="17" name="Rounded Rectangle 16"/>
          <p:cNvSpPr/>
          <p:nvPr/>
        </p:nvSpPr>
        <p:spPr>
          <a:xfrm>
            <a:off x="1985319" y="4782917"/>
            <a:ext cx="6155035" cy="5184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Database Transaction</a:t>
            </a:r>
            <a:endParaRPr lang="en-GB" dirty="0"/>
          </a:p>
        </p:txBody>
      </p:sp>
      <p:sp>
        <p:nvSpPr>
          <p:cNvPr id="18" name="Rounded Rectangle 17"/>
          <p:cNvSpPr/>
          <p:nvPr/>
        </p:nvSpPr>
        <p:spPr>
          <a:xfrm>
            <a:off x="1985319" y="5383970"/>
            <a:ext cx="6155035" cy="5184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Database Transaction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17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1" grpId="0" animBg="1"/>
      <p:bldP spid="19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20129" y="1280646"/>
            <a:ext cx="8798011" cy="4856542"/>
          </a:xfrm>
          <a:prstGeom prst="roundRect">
            <a:avLst/>
          </a:prstGeom>
          <a:solidFill>
            <a:srgbClr val="F880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Client Login Session (Client Principal)</a:t>
            </a:r>
            <a:endParaRPr lang="en-GB" dirty="0"/>
          </a:p>
        </p:txBody>
      </p:sp>
      <p:sp>
        <p:nvSpPr>
          <p:cNvPr id="21" name="Rounded Rectangle 20"/>
          <p:cNvSpPr/>
          <p:nvPr/>
        </p:nvSpPr>
        <p:spPr>
          <a:xfrm>
            <a:off x="559872" y="1917539"/>
            <a:ext cx="7521448" cy="358077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Audit Event Group </a:t>
            </a:r>
            <a:r>
              <a:rPr lang="en-US" dirty="0" smtClean="0"/>
              <a:t>(Developer)</a:t>
            </a:r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914400" y="2487827"/>
            <a:ext cx="8054980" cy="358077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Audit </a:t>
            </a:r>
            <a:r>
              <a:rPr lang="en-US" dirty="0"/>
              <a:t>Event Group </a:t>
            </a:r>
            <a:r>
              <a:rPr lang="en-US" dirty="0" smtClean="0"/>
              <a:t>(Developer)</a:t>
            </a:r>
            <a:endParaRPr lang="en-GB" dirty="0"/>
          </a:p>
        </p:txBody>
      </p:sp>
      <p:sp>
        <p:nvSpPr>
          <p:cNvPr id="19" name="Rounded Rectangle 18"/>
          <p:cNvSpPr/>
          <p:nvPr/>
        </p:nvSpPr>
        <p:spPr>
          <a:xfrm>
            <a:off x="1227438" y="3105665"/>
            <a:ext cx="6670496" cy="24269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Application Context </a:t>
            </a:r>
            <a:r>
              <a:rPr lang="en-US" dirty="0" smtClean="0"/>
              <a:t>(Developer)</a:t>
            </a:r>
            <a:endParaRPr lang="en-GB" dirty="0"/>
          </a:p>
        </p:txBody>
      </p:sp>
      <p:sp>
        <p:nvSpPr>
          <p:cNvPr id="14" name="Rounded Rectangle 13"/>
          <p:cNvSpPr/>
          <p:nvPr/>
        </p:nvSpPr>
        <p:spPr>
          <a:xfrm>
            <a:off x="1672281" y="3672063"/>
            <a:ext cx="6977449" cy="233811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Application Context </a:t>
            </a:r>
            <a:r>
              <a:rPr lang="en-US" dirty="0" smtClean="0"/>
              <a:t>(Developer)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Audit Context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9</a:t>
            </a:fld>
            <a:endParaRPr lang="en-GB"/>
          </a:p>
        </p:txBody>
      </p:sp>
      <p:sp>
        <p:nvSpPr>
          <p:cNvPr id="16" name="Rounded Rectangle 15"/>
          <p:cNvSpPr/>
          <p:nvPr/>
        </p:nvSpPr>
        <p:spPr>
          <a:xfrm>
            <a:off x="1981491" y="4181864"/>
            <a:ext cx="6158863" cy="5184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Database Transaction</a:t>
            </a:r>
            <a:endParaRPr lang="en-GB" dirty="0"/>
          </a:p>
        </p:txBody>
      </p:sp>
      <p:sp>
        <p:nvSpPr>
          <p:cNvPr id="17" name="Rounded Rectangle 16"/>
          <p:cNvSpPr/>
          <p:nvPr/>
        </p:nvSpPr>
        <p:spPr>
          <a:xfrm>
            <a:off x="1985319" y="4782917"/>
            <a:ext cx="6155035" cy="5184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Database Transaction</a:t>
            </a:r>
            <a:endParaRPr lang="en-GB" dirty="0"/>
          </a:p>
        </p:txBody>
      </p:sp>
      <p:sp>
        <p:nvSpPr>
          <p:cNvPr id="18" name="Rounded Rectangle 17"/>
          <p:cNvSpPr/>
          <p:nvPr/>
        </p:nvSpPr>
        <p:spPr>
          <a:xfrm>
            <a:off x="1985319" y="5383970"/>
            <a:ext cx="6155035" cy="5184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Database Transaction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862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1" grpId="0" animBg="1"/>
      <p:bldP spid="19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AUDIT-CONTROL system handle</a:t>
            </a:r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Methods</a:t>
            </a:r>
            <a:endParaRPr lang="en-GB" sz="3600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3200" dirty="0"/>
              <a:t>SET-APPL-CONTEXT( ) </a:t>
            </a:r>
            <a:endParaRPr lang="en-GB" sz="32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3200" dirty="0"/>
              <a:t>CLEAR-APPL-CONTEXT( </a:t>
            </a:r>
            <a:r>
              <a:rPr lang="en-GB" sz="3200" dirty="0" smtClean="0"/>
              <a:t>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GB" sz="32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3200" dirty="0" smtClean="0"/>
              <a:t>BEGIN-EVENT-GROUP</a:t>
            </a:r>
            <a:r>
              <a:rPr lang="en-GB" sz="3200" dirty="0"/>
              <a:t>( </a:t>
            </a:r>
            <a:r>
              <a:rPr lang="en-GB" sz="3200" dirty="0" smtClean="0"/>
              <a:t>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3200" dirty="0"/>
              <a:t>END-EVENT-GROUP( ) </a:t>
            </a:r>
            <a:endParaRPr lang="en-GB" sz="32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GB" sz="32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3200" dirty="0"/>
              <a:t>LOG-AUDIT-EVENT( )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Properties</a:t>
            </a:r>
            <a:endParaRPr lang="en-GB" sz="3600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3200" dirty="0" smtClean="0"/>
              <a:t>APPL-CONTEXT-ID</a:t>
            </a:r>
            <a:endParaRPr lang="en-GB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GB" sz="3200" dirty="0" smtClean="0"/>
              <a:t>EVENT-GROUP-ID</a:t>
            </a:r>
          </a:p>
          <a:p>
            <a:endParaRPr lang="en-GB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10</a:t>
            </a:fld>
            <a:endParaRPr lang="en-GB"/>
          </a:p>
        </p:txBody>
      </p:sp>
      <p:pic>
        <p:nvPicPr>
          <p:cNvPr id="1025" name="Picture 1" descr="Nex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53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87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11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134" y="1280646"/>
            <a:ext cx="7621419" cy="493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2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Examples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12</a:t>
            </a:fld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1097280" y="1968761"/>
            <a:ext cx="3768980" cy="92333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Audit.st</a:t>
            </a:r>
          </a:p>
          <a:p>
            <a:r>
              <a:rPr lang="pt-BR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 "AuditData":90,64;512 .</a:t>
            </a:r>
          </a:p>
          <a:p>
            <a:r>
              <a:rPr lang="pt-BR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 "AuditIndex":91,64;512 </a:t>
            </a:r>
            <a:r>
              <a:rPr lang="pt-BR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pt-BR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068387" y="1408945"/>
            <a:ext cx="10058401" cy="5598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3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en-US" dirty="0" smtClean="0"/>
              <a:t>Add audit areas to database(s)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8387" y="3029334"/>
            <a:ext cx="10923183" cy="236988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proenv&gt;prostrct </a:t>
            </a:r>
            <a:r>
              <a:rPr lang="pt-BR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 Koine ..\audit.st</a:t>
            </a:r>
          </a:p>
          <a:p>
            <a:r>
              <a:rPr lang="pt-BR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OpenEdge Release 11.7 as of Mon Mar 27 10:21:54 EDT 2017</a:t>
            </a:r>
          </a:p>
          <a:p>
            <a:endParaRPr lang="pt-BR" sz="16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Formatting extents:</a:t>
            </a:r>
          </a:p>
          <a:p>
            <a:r>
              <a:rPr lang="pt-BR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size                area name   path name</a:t>
            </a:r>
          </a:p>
          <a:p>
            <a:r>
              <a:rPr lang="pt-BR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512                AuditData C:\Projects\Koine\Databases\Koine\Koine_90.d1 00:00:00</a:t>
            </a:r>
          </a:p>
          <a:p>
            <a:r>
              <a:rPr lang="pt-BR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512               AuditIndex C:\Projects\Koine\Databases\Koine\Koine_91.d1 00:00:00</a:t>
            </a:r>
          </a:p>
          <a:p>
            <a:endParaRPr lang="pt-BR" sz="16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proenv&gt;</a:t>
            </a:r>
          </a:p>
        </p:txBody>
      </p:sp>
    </p:spTree>
    <p:extLst>
      <p:ext uri="{BB962C8B-B14F-4D97-AF65-F5344CB8AC3E}">
        <p14:creationId xmlns:p14="http://schemas.microsoft.com/office/powerpoint/2010/main" val="622222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Examples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13</a:t>
            </a:fld>
            <a:endParaRPr lang="en-GB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068387" y="1408945"/>
            <a:ext cx="10058401" cy="5598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3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2"/>
            </a:pPr>
            <a:r>
              <a:rPr lang="en-US" dirty="0"/>
              <a:t>Enable </a:t>
            </a:r>
            <a:r>
              <a:rPr lang="en-US" dirty="0" smtClean="0"/>
              <a:t>auditing </a:t>
            </a:r>
            <a:r>
              <a:rPr lang="en-US" dirty="0"/>
              <a:t>with </a:t>
            </a:r>
            <a:r>
              <a:rPr lang="en-US" dirty="0" err="1"/>
              <a:t>proutil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97280" y="2097060"/>
            <a:ext cx="9812302" cy="132343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proenv&gt;proutil Koine -C enableauditing area "AuditData" indexarea "AuditIndex"</a:t>
            </a:r>
          </a:p>
          <a:p>
            <a:r>
              <a:rPr lang="pt-BR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OpenEdge Release 11.7 as of Mon Mar 27 10:21:54 EDT 2017</a:t>
            </a:r>
          </a:p>
          <a:p>
            <a:r>
              <a:rPr lang="pt-BR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Auditing has been enabled for database Koine. (12479)</a:t>
            </a:r>
          </a:p>
          <a:p>
            <a:endParaRPr lang="pt-BR" sz="16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proenv&gt;</a:t>
            </a:r>
          </a:p>
        </p:txBody>
      </p:sp>
    </p:spTree>
    <p:extLst>
      <p:ext uri="{BB962C8B-B14F-4D97-AF65-F5344CB8AC3E}">
        <p14:creationId xmlns:p14="http://schemas.microsoft.com/office/powerpoint/2010/main" val="253506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Examples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14</a:t>
            </a:fld>
            <a:endParaRPr lang="en-GB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068387" y="1408945"/>
            <a:ext cx="10058401" cy="5598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3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3"/>
            </a:pPr>
            <a:r>
              <a:rPr lang="en-US" dirty="0"/>
              <a:t>Setup </a:t>
            </a:r>
            <a:r>
              <a:rPr lang="en-US" dirty="0" smtClean="0"/>
              <a:t>database identification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36" y="2097060"/>
            <a:ext cx="3743325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13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Examples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15</a:t>
            </a:fld>
            <a:endParaRPr lang="en-GB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068387" y="1408945"/>
            <a:ext cx="10058401" cy="5598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3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3"/>
            </a:pPr>
            <a:r>
              <a:rPr lang="en-US" dirty="0" smtClean="0"/>
              <a:t>Setup database identification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36" y="2097060"/>
            <a:ext cx="3743325" cy="1962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062" y="2805735"/>
            <a:ext cx="3819525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03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Examples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16</a:t>
            </a:fld>
            <a:endParaRPr lang="en-GB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068387" y="1408945"/>
            <a:ext cx="10058401" cy="5598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3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3"/>
            </a:pPr>
            <a:r>
              <a:rPr lang="en-US" dirty="0"/>
              <a:t>Setup </a:t>
            </a:r>
            <a:r>
              <a:rPr lang="en-US" dirty="0" smtClean="0"/>
              <a:t>database identification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36" y="2097060"/>
            <a:ext cx="3743325" cy="1962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062" y="2805735"/>
            <a:ext cx="3819525" cy="22955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817" y="3757399"/>
            <a:ext cx="3743325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91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Examples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17</a:t>
            </a:fld>
            <a:endParaRPr lang="en-GB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068387" y="1408945"/>
            <a:ext cx="10058401" cy="5598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3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4"/>
            </a:pPr>
            <a:r>
              <a:rPr lang="en-US" dirty="0" smtClean="0"/>
              <a:t>Setup audit security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98" y="2126423"/>
            <a:ext cx="553402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Examples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18</a:t>
            </a:fld>
            <a:endParaRPr lang="en-GB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068387" y="1408945"/>
            <a:ext cx="10058401" cy="5598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3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4"/>
            </a:pPr>
            <a:r>
              <a:rPr lang="en-US" dirty="0" smtClean="0"/>
              <a:t>Setup audit security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830" y="2097060"/>
            <a:ext cx="367665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4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Examples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19</a:t>
            </a:fld>
            <a:endParaRPr lang="en-GB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068387" y="1408945"/>
            <a:ext cx="10058401" cy="5598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3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5"/>
            </a:pPr>
            <a:r>
              <a:rPr lang="en-US" dirty="0" smtClean="0"/>
              <a:t>Setup audit policies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942" y="1968762"/>
            <a:ext cx="5585858" cy="416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109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Examples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20</a:t>
            </a:fld>
            <a:endParaRPr lang="en-GB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068387" y="1408945"/>
            <a:ext cx="10058401" cy="5598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3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5"/>
            </a:pPr>
            <a:r>
              <a:rPr lang="en-US" dirty="0" smtClean="0"/>
              <a:t>Setup audit policies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942" y="1968762"/>
            <a:ext cx="5585858" cy="416413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959" y="2097060"/>
            <a:ext cx="5585859" cy="416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445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Examples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21</a:t>
            </a:fld>
            <a:endParaRPr lang="en-GB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068387" y="1408945"/>
            <a:ext cx="10058401" cy="5598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3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5"/>
            </a:pPr>
            <a:r>
              <a:rPr lang="en-US" dirty="0" smtClean="0"/>
              <a:t>Setup audit policies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942" y="1968762"/>
            <a:ext cx="5585858" cy="416413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326" y="2132206"/>
            <a:ext cx="5585859" cy="41641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694" y="2225359"/>
            <a:ext cx="5585857" cy="416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1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Reporting on audit data </a:t>
            </a:r>
            <a:endParaRPr lang="en-ZA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9378" y="1547996"/>
            <a:ext cx="3806120" cy="4298067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PUG Challenge America - June 2017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69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Separators used in the data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ZA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n-ZA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ZA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DEFINE </a:t>
            </a:r>
            <a:r>
              <a:rPr lang="en-ZA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PUBLIC STATIC PROPERTY Field  AS CHARACTER NO-UNDO INIT "~006" GET</a:t>
            </a:r>
            <a:r>
              <a:rPr lang="en-ZA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en-ZA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ZA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DEFINE </a:t>
            </a:r>
            <a:r>
              <a:rPr lang="en-ZA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PUBLIC STATIC PROPERTY Record AS CHARACTER NO-UNDO INIT "~007" GET</a:t>
            </a:r>
            <a:r>
              <a:rPr lang="en-ZA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ZA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DEFINE </a:t>
            </a:r>
            <a:r>
              <a:rPr lang="en-ZA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PUBLIC STATIC PROPERTY Array  AS CHARACTER NO-UNDO INIT "~</a:t>
            </a:r>
            <a:r>
              <a:rPr lang="en-ZA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010" </a:t>
            </a:r>
            <a:r>
              <a:rPr lang="en-ZA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GET</a:t>
            </a:r>
            <a:r>
              <a:rPr lang="en-ZA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endParaRPr lang="en-ZA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ZA" sz="3000" dirty="0" smtClean="0">
                <a:cs typeface="Courier New" panose="02070309020205020404" pitchFamily="49" charset="0"/>
              </a:rPr>
              <a:t>Remember the code works in octal, watch out for CHR(8)!</a:t>
            </a:r>
            <a:endParaRPr lang="en-GB" sz="3000" dirty="0"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23</a:t>
            </a:fld>
            <a:endParaRPr lang="en-GB"/>
          </a:p>
        </p:txBody>
      </p:sp>
      <p:sp>
        <p:nvSpPr>
          <p:cNvPr id="8" name="Down Arrow Callout 7"/>
          <p:cNvSpPr/>
          <p:nvPr/>
        </p:nvSpPr>
        <p:spPr>
          <a:xfrm>
            <a:off x="8995145" y="3008979"/>
            <a:ext cx="841519" cy="850640"/>
          </a:xfrm>
          <a:prstGeom prst="downArrowCallout">
            <a:avLst>
              <a:gd name="adj1" fmla="val 17218"/>
              <a:gd name="adj2" fmla="val 28790"/>
              <a:gd name="adj3" fmla="val 25000"/>
              <a:gd name="adj4" fmla="val 4300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06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Some code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PUG Challenge America - June 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61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Questions?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81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Feedback welcome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algn="ctr">
              <a:buNone/>
            </a:pPr>
            <a:r>
              <a:rPr lang="en-ZA" dirty="0" smtClean="0"/>
              <a:t>Simon Prinsloo </a:t>
            </a:r>
          </a:p>
          <a:p>
            <a:pPr marL="0" algn="ctr">
              <a:buNone/>
            </a:pPr>
            <a:r>
              <a:rPr lang="en-ZA" dirty="0" smtClean="0">
                <a:hlinkClick r:id="rId2"/>
              </a:rPr>
              <a:t>simon@vidisolve.com</a:t>
            </a:r>
            <a:endParaRPr lang="en-ZA" dirty="0" smtClean="0"/>
          </a:p>
          <a:p>
            <a:endParaRPr lang="en-ZA" dirty="0" smtClean="0"/>
          </a:p>
          <a:p>
            <a:pPr marL="384048" lvl="2" indent="0">
              <a:buNone/>
            </a:pPr>
            <a:endParaRPr lang="en-ZA" dirty="0" smtClean="0"/>
          </a:p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PUG Challenge America - June 2017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www.vidisolve.com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5D07-F751-4277-94D9-78A937A898B6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68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disolve.potx" id="{C5914FB1-07BF-4BC0-AB97-9F1DCD3BE1DF}" vid="{BE85014D-FB57-48E9-BC70-416424D0C7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1647</TotalTime>
  <Words>649</Words>
  <Application>Microsoft Office PowerPoint</Application>
  <PresentationFormat>Widescreen</PresentationFormat>
  <Paragraphs>204</Paragraphs>
  <Slides>26</Slides>
  <Notes>1</Notes>
  <HiddenSlides>4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Calibri</vt:lpstr>
      <vt:lpstr>Calibri Light</vt:lpstr>
      <vt:lpstr>Courier New</vt:lpstr>
      <vt:lpstr>Wingdings</vt:lpstr>
      <vt:lpstr>Retrospect</vt:lpstr>
      <vt:lpstr>Application Auditing Made Easy</vt:lpstr>
      <vt:lpstr>Introduction</vt:lpstr>
      <vt:lpstr>Agenda</vt:lpstr>
      <vt:lpstr>Why Auditing?</vt:lpstr>
      <vt:lpstr>About this case study</vt:lpstr>
      <vt:lpstr>Preparation for auditing</vt:lpstr>
      <vt:lpstr>Deployment of auditing</vt:lpstr>
      <vt:lpstr>Audit Context </vt:lpstr>
      <vt:lpstr>Audit Context </vt:lpstr>
      <vt:lpstr>AUDIT-CONTROL system handle </vt:lpstr>
      <vt:lpstr>Reporting</vt:lpstr>
      <vt:lpstr>Examples</vt:lpstr>
      <vt:lpstr>Examples</vt:lpstr>
      <vt:lpstr>Examples</vt:lpstr>
      <vt:lpstr>Examples</vt:lpstr>
      <vt:lpstr>Examples</vt:lpstr>
      <vt:lpstr>Examples</vt:lpstr>
      <vt:lpstr>Examples</vt:lpstr>
      <vt:lpstr>Examples</vt:lpstr>
      <vt:lpstr>Examples</vt:lpstr>
      <vt:lpstr>Examples</vt:lpstr>
      <vt:lpstr>Reporting on audit data </vt:lpstr>
      <vt:lpstr>Separators used in the data</vt:lpstr>
      <vt:lpstr>Some code</vt:lpstr>
      <vt:lpstr>Questions?</vt:lpstr>
      <vt:lpstr>Feedback welcome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Prinsloo</dc:creator>
  <cp:lastModifiedBy>Simon</cp:lastModifiedBy>
  <cp:revision>47</cp:revision>
  <dcterms:created xsi:type="dcterms:W3CDTF">2015-06-05T03:52:23Z</dcterms:created>
  <dcterms:modified xsi:type="dcterms:W3CDTF">2017-06-02T14:36:20Z</dcterms:modified>
</cp:coreProperties>
</file>