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sldIdLst>
    <p:sldId id="256" r:id="rId2"/>
    <p:sldId id="258" r:id="rId3"/>
    <p:sldId id="259" r:id="rId4"/>
    <p:sldId id="260" r:id="rId5"/>
    <p:sldId id="262" r:id="rId6"/>
    <p:sldId id="263" r:id="rId7"/>
    <p:sldId id="280" r:id="rId8"/>
    <p:sldId id="264" r:id="rId9"/>
    <p:sldId id="291" r:id="rId10"/>
    <p:sldId id="265" r:id="rId11"/>
    <p:sldId id="281" r:id="rId12"/>
    <p:sldId id="282" r:id="rId13"/>
    <p:sldId id="283" r:id="rId14"/>
    <p:sldId id="284" r:id="rId15"/>
    <p:sldId id="275" r:id="rId16"/>
    <p:sldId id="266" r:id="rId17"/>
    <p:sldId id="267" r:id="rId18"/>
    <p:sldId id="268" r:id="rId19"/>
    <p:sldId id="269" r:id="rId20"/>
    <p:sldId id="279" r:id="rId21"/>
    <p:sldId id="276" r:id="rId22"/>
    <p:sldId id="277" r:id="rId23"/>
    <p:sldId id="292" r:id="rId24"/>
    <p:sldId id="293" r:id="rId25"/>
    <p:sldId id="270" r:id="rId26"/>
    <p:sldId id="271" r:id="rId27"/>
    <p:sldId id="272" r:id="rId28"/>
    <p:sldId id="285" r:id="rId29"/>
    <p:sldId id="288" r:id="rId30"/>
    <p:sldId id="287" r:id="rId31"/>
    <p:sldId id="286" r:id="rId32"/>
    <p:sldId id="273" r:id="rId33"/>
    <p:sldId id="278" r:id="rId34"/>
    <p:sldId id="274" r:id="rId35"/>
    <p:sldId id="290" r:id="rId36"/>
    <p:sldId id="294" r:id="rId37"/>
    <p:sldId id="289"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50" d="100"/>
          <a:sy n="150" d="100"/>
        </p:scale>
        <p:origin x="-4224" y="-1464"/>
      </p:cViewPr>
      <p:guideLst>
        <p:guide orient="horz" pos="2160"/>
        <p:guide pos="2880"/>
      </p:guideLst>
    </p:cSldViewPr>
  </p:slideViewPr>
  <p:notesTextViewPr>
    <p:cViewPr>
      <p:scale>
        <a:sx n="100" d="100"/>
        <a:sy n="100" d="100"/>
      </p:scale>
      <p:origin x="0" y="0"/>
    </p:cViewPr>
  </p:notesTextViewPr>
  <p:sorterViewPr>
    <p:cViewPr>
      <p:scale>
        <a:sx n="119" d="100"/>
        <a:sy n="119"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75" y="1905000"/>
            <a:ext cx="9175750" cy="1023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 name="Picture 25" descr="7-00029_BAK_v03T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 y="6007100"/>
            <a:ext cx="9159875"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wss2400.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24800" y="304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875" y="2906713"/>
            <a:ext cx="917575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Title Placeholder 1"/>
          <p:cNvSpPr>
            <a:spLocks noGrp="1"/>
          </p:cNvSpPr>
          <p:nvPr>
            <p:ph type="title"/>
          </p:nvPr>
        </p:nvSpPr>
        <p:spPr>
          <a:xfrm>
            <a:off x="685800" y="2227263"/>
            <a:ext cx="7772400" cy="342900"/>
          </a:xfrm>
        </p:spPr>
        <p:txBody>
          <a:bodyPr/>
          <a:lstStyle>
            <a:lvl1pPr>
              <a:defRPr>
                <a:ln>
                  <a:noFill/>
                </a:ln>
              </a:defRPr>
            </a:lvl1pPr>
          </a:lstStyle>
          <a:p>
            <a:pPr lvl="0"/>
            <a:r>
              <a:rPr lang="en-US" noProof="0" smtClean="0"/>
              <a:t>Click to edit Master title style</a:t>
            </a:r>
            <a:endParaRPr lang="en-US" noProof="0" dirty="0" smtClean="0"/>
          </a:p>
        </p:txBody>
      </p:sp>
      <p:sp>
        <p:nvSpPr>
          <p:cNvPr id="43015" name="Text Placeholder 2"/>
          <p:cNvSpPr>
            <a:spLocks noGrp="1"/>
          </p:cNvSpPr>
          <p:nvPr>
            <p:ph type="subTitle" idx="1"/>
          </p:nvPr>
        </p:nvSpPr>
        <p:spPr>
          <a:xfrm>
            <a:off x="685800" y="5067300"/>
            <a:ext cx="6400800" cy="274638"/>
          </a:xfrm>
        </p:spPr>
        <p:txBody>
          <a:bodyPr/>
          <a:lstStyle>
            <a:lvl1pPr marL="0" indent="0">
              <a:buFont typeface="Wingdings" charset="0"/>
              <a:buNone/>
              <a:defRPr sz="2000" b="1"/>
            </a:lvl1pPr>
          </a:lstStyle>
          <a:p>
            <a:pPr lvl="0"/>
            <a:r>
              <a:rPr lang="en-US" noProof="0" smtClean="0"/>
              <a:t>Click to edit Master subtitle style</a:t>
            </a:r>
            <a:endParaRPr lang="en-US" noProof="0"/>
          </a:p>
        </p:txBody>
      </p:sp>
    </p:spTree>
    <p:extLst>
      <p:ext uri="{BB962C8B-B14F-4D97-AF65-F5344CB8AC3E}">
        <p14:creationId xmlns:p14="http://schemas.microsoft.com/office/powerpoint/2010/main" val="3554516872"/>
      </p:ext>
    </p:extLst>
  </p:cSld>
  <p:clrMapOvr>
    <a:masterClrMapping/>
  </p:clrMapOvr>
  <p:transition xmlns:p14="http://schemas.microsoft.com/office/powerpoint/2010/mai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93966405"/>
      </p:ext>
    </p:extLst>
  </p:cSld>
  <p:clrMapOvr>
    <a:masterClrMapping/>
  </p:clrMapOvr>
  <p:transition xmlns:p14="http://schemas.microsoft.com/office/powerpoint/2010/mai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218138"/>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75156963"/>
      </p:ext>
    </p:extLst>
  </p:cSld>
  <p:clrMapOvr>
    <a:masterClrMapping/>
  </p:clrMapOvr>
  <p:transition xmlns:p14="http://schemas.microsoft.com/office/powerpoint/2010/mai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63534828"/>
      </p:ext>
    </p:extLst>
  </p:cSld>
  <p:clrMapOvr>
    <a:masterClrMapping/>
  </p:clrMapOvr>
  <p:transition xmlns:p14="http://schemas.microsoft.com/office/powerpoint/2010/mai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21936341"/>
      </p:ext>
    </p:extLst>
  </p:cSld>
  <p:clrMapOvr>
    <a:masterClrMapping/>
  </p:clrMapOvr>
  <p:transition xmlns:p14="http://schemas.microsoft.com/office/powerpoint/2010/mai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15421800"/>
      </p:ext>
    </p:extLst>
  </p:cSld>
  <p:clrMapOvr>
    <a:masterClrMapping/>
  </p:clrMapOvr>
  <p:transition xmlns:p14="http://schemas.microsoft.com/office/powerpoint/2010/mai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2723899"/>
      </p:ext>
    </p:extLst>
  </p:cSld>
  <p:clrMapOvr>
    <a:masterClrMapping/>
  </p:clrMapOvr>
  <p:transition xmlns:p14="http://schemas.microsoft.com/office/powerpoint/2010/mai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5578284"/>
      </p:ext>
    </p:extLst>
  </p:cSld>
  <p:clrMapOvr>
    <a:masterClrMapping/>
  </p:clrMapOvr>
  <p:transition xmlns:p14="http://schemas.microsoft.com/office/powerpoint/2010/mai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831811423"/>
      </p:ext>
    </p:extLst>
  </p:cSld>
  <p:clrMapOvr>
    <a:masterClrMapping/>
  </p:clrMapOvr>
  <p:transition xmlns:p14="http://schemas.microsoft.com/office/powerpoint/2010/mai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578882008"/>
      </p:ext>
    </p:extLst>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jpeg"/><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bwMode="auto">
          <a:xfrm>
            <a:off x="0" y="0"/>
            <a:ext cx="9144000" cy="6019800"/>
          </a:xfrm>
          <a:prstGeom prst="rect">
            <a:avLst/>
          </a:prstGeom>
          <a:solidFill>
            <a:schemeClr val="bg1"/>
          </a:solidFill>
          <a:ln>
            <a:noFill/>
            <a:headEnd type="none" w="med" len="med"/>
            <a:tailEnd type="none" w="med" len="me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chemeClr val="tx1"/>
              </a:solidFill>
              <a:latin typeface="Segoe" pitchFamily="34" charset="0"/>
            </a:endParaRPr>
          </a:p>
        </p:txBody>
      </p:sp>
      <p:pic>
        <p:nvPicPr>
          <p:cNvPr id="1029" name="Picture 25" descr="7-00029_BAK_v03TOP"/>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875" y="6007100"/>
            <a:ext cx="9159875"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381000" y="230188"/>
            <a:ext cx="8382000" cy="342900"/>
          </a:xfrm>
          <a:prstGeom prst="rect">
            <a:avLst/>
          </a:prstGeom>
        </p:spPr>
        <p:txBody>
          <a:bodyPr vert="horz" wrap="square" lIns="0" tIns="0" rIns="0" bIns="0" numCol="1" anchor="t" anchorCtr="0" compatLnSpc="1">
            <a:prstTxWarp prst="textNoShape">
              <a:avLst/>
            </a:prstTxWarp>
            <a:spAutoFit/>
          </a:bodyPr>
          <a:lstStyle/>
          <a:p>
            <a:pPr lvl="0"/>
            <a:r>
              <a:rPr lang="en-US" smtClean="0"/>
              <a:t>Click to edit Master title style</a:t>
            </a:r>
            <a:endParaRPr lang="en-US"/>
          </a:p>
        </p:txBody>
      </p:sp>
      <p:sp>
        <p:nvSpPr>
          <p:cNvPr id="1031" name="Text Placeholder 2"/>
          <p:cNvSpPr>
            <a:spLocks noGrp="1"/>
          </p:cNvSpPr>
          <p:nvPr>
            <p:ph type="body" idx="1"/>
          </p:nvPr>
        </p:nvSpPr>
        <p:spPr bwMode="auto">
          <a:xfrm>
            <a:off x="381000" y="1412875"/>
            <a:ext cx="8382000"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p:txBody>
      </p:sp>
      <p:pic>
        <p:nvPicPr>
          <p:cNvPr id="1032" name="Picture 7" descr="wss2400.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001000" y="4953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Lst>
  <p:transition xmlns:p14="http://schemas.microsoft.com/office/powerpoint/2010/main">
    <p:fade/>
  </p:transition>
  <p:txStyles>
    <p:titleStyle>
      <a:lvl1pPr algn="l" defTabSz="912813" rtl="0" eaLnBrk="1" fontAlgn="base" hangingPunct="1">
        <a:lnSpc>
          <a:spcPct val="90000"/>
        </a:lnSpc>
        <a:spcBef>
          <a:spcPct val="0"/>
        </a:spcBef>
        <a:spcAft>
          <a:spcPct val="0"/>
        </a:spcAft>
        <a:defRPr lang="en-US" sz="2500" kern="1200" spc="-150" dirty="0">
          <a:ln w="3175">
            <a:noFill/>
          </a:ln>
          <a:solidFill>
            <a:srgbClr val="163558"/>
          </a:solidFill>
          <a:latin typeface="Arial" charset="0"/>
          <a:ea typeface="ＭＳ Ｐゴシック" charset="0"/>
          <a:cs typeface="Arial" charset="0"/>
        </a:defRPr>
      </a:lvl1pPr>
      <a:lvl2pPr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2pPr>
      <a:lvl3pPr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3pPr>
      <a:lvl4pPr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4pPr>
      <a:lvl5pPr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5pPr>
      <a:lvl6pPr marL="457200"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6pPr>
      <a:lvl7pPr marL="914400"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7pPr>
      <a:lvl8pPr marL="1371600"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8pPr>
      <a:lvl9pPr marL="1828800" algn="l" defTabSz="912813" rtl="0" eaLnBrk="1" fontAlgn="base" hangingPunct="1">
        <a:lnSpc>
          <a:spcPct val="90000"/>
        </a:lnSpc>
        <a:spcBef>
          <a:spcPct val="0"/>
        </a:spcBef>
        <a:spcAft>
          <a:spcPct val="0"/>
        </a:spcAft>
        <a:defRPr sz="2500">
          <a:solidFill>
            <a:srgbClr val="163558"/>
          </a:solidFill>
          <a:latin typeface="Arial" charset="0"/>
          <a:ea typeface="ＭＳ Ｐゴシック" charset="0"/>
          <a:cs typeface="Arial" charset="0"/>
        </a:defRPr>
      </a:lvl9pPr>
    </p:titleStyle>
    <p:bodyStyle>
      <a:lvl1pPr marL="396875" indent="-396875" algn="l" defTabSz="912813" rtl="0" eaLnBrk="1" fontAlgn="base" hangingPunct="1">
        <a:lnSpc>
          <a:spcPct val="90000"/>
        </a:lnSpc>
        <a:spcBef>
          <a:spcPct val="20000"/>
        </a:spcBef>
        <a:spcAft>
          <a:spcPct val="0"/>
        </a:spcAft>
        <a:buClr>
          <a:srgbClr val="163558"/>
        </a:buClr>
        <a:buFont typeface="Wingdings" charset="0"/>
        <a:buChar char="§"/>
        <a:defRPr sz="2400" kern="1200">
          <a:solidFill>
            <a:srgbClr val="666666"/>
          </a:solidFill>
          <a:latin typeface="Arial" charset="0"/>
          <a:ea typeface="ＭＳ Ｐゴシック" charset="0"/>
          <a:cs typeface="ＭＳ Ｐゴシック" charset="0"/>
        </a:defRPr>
      </a:lvl1pPr>
      <a:lvl2pPr marL="914400" indent="-396875" algn="l" defTabSz="912813" rtl="0" eaLnBrk="1" fontAlgn="base" hangingPunct="1">
        <a:lnSpc>
          <a:spcPct val="90000"/>
        </a:lnSpc>
        <a:spcBef>
          <a:spcPct val="20000"/>
        </a:spcBef>
        <a:spcAft>
          <a:spcPct val="0"/>
        </a:spcAft>
        <a:buClr>
          <a:srgbClr val="163558"/>
        </a:buClr>
        <a:buFont typeface="Arial" charset="0"/>
        <a:buChar char="−"/>
        <a:defRPr sz="2000" kern="1200">
          <a:solidFill>
            <a:srgbClr val="666666"/>
          </a:solidFill>
          <a:latin typeface="Arial" charset="0"/>
          <a:ea typeface="ＭＳ Ｐゴシック" charset="0"/>
          <a:cs typeface="+mn-cs"/>
        </a:defRPr>
      </a:lvl2pPr>
      <a:lvl3pPr marL="1258888" indent="-344488" algn="l" defTabSz="912813" rtl="0" eaLnBrk="1" fontAlgn="base" hangingPunct="1">
        <a:lnSpc>
          <a:spcPct val="90000"/>
        </a:lnSpc>
        <a:spcBef>
          <a:spcPct val="20000"/>
        </a:spcBef>
        <a:spcAft>
          <a:spcPct val="0"/>
        </a:spcAft>
        <a:buClr>
          <a:srgbClr val="163558"/>
        </a:buClr>
        <a:buFont typeface="Wingdings" charset="0"/>
        <a:buChar char="§"/>
        <a:defRPr sz="2000" kern="1200">
          <a:solidFill>
            <a:srgbClr val="666666"/>
          </a:solidFill>
          <a:latin typeface="Arial" charset="0"/>
          <a:ea typeface="ＭＳ Ｐゴシック" charset="0"/>
          <a:cs typeface="+mn-cs"/>
        </a:defRPr>
      </a:lvl3pPr>
      <a:lvl4pPr marL="1604963" indent="-346075" algn="l" defTabSz="912813" rtl="0" eaLnBrk="1" fontAlgn="base" hangingPunct="1">
        <a:lnSpc>
          <a:spcPct val="90000"/>
        </a:lnSpc>
        <a:spcBef>
          <a:spcPct val="20000"/>
        </a:spcBef>
        <a:spcAft>
          <a:spcPct val="0"/>
        </a:spcAft>
        <a:buClr>
          <a:srgbClr val="163558"/>
        </a:buClr>
        <a:buFont typeface="Wingdings" charset="0"/>
        <a:buChar char="§"/>
        <a:defRPr sz="2400" kern="1200">
          <a:solidFill>
            <a:schemeClr val="tx1"/>
          </a:solidFill>
          <a:latin typeface="+mn-lt"/>
          <a:ea typeface="ＭＳ Ｐゴシック" charset="0"/>
          <a:cs typeface="+mn-cs"/>
        </a:defRPr>
      </a:lvl4pPr>
      <a:lvl5pPr marL="1941513" indent="-336550" algn="l" defTabSz="912813" rtl="0" eaLnBrk="1" fontAlgn="base" hangingPunct="1">
        <a:lnSpc>
          <a:spcPct val="90000"/>
        </a:lnSpc>
        <a:spcBef>
          <a:spcPct val="20000"/>
        </a:spcBef>
        <a:spcAft>
          <a:spcPct val="0"/>
        </a:spcAft>
        <a:buClr>
          <a:srgbClr val="163558"/>
        </a:buClr>
        <a:buFont typeface="Wingdings" charset="0"/>
        <a:buChar char="§"/>
        <a:defRPr sz="2400" kern="1200">
          <a:solidFill>
            <a:schemeClr val="tx1"/>
          </a:solidFill>
          <a:latin typeface="+mn-lt"/>
          <a:ea typeface="ＭＳ Ｐゴシック" charset="0"/>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3.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 Id="rId3"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27263"/>
            <a:ext cx="7772400" cy="352661"/>
          </a:xfrm>
        </p:spPr>
        <p:txBody>
          <a:bodyPr/>
          <a:lstStyle/>
          <a:p>
            <a:r>
              <a:rPr lang="en-US" dirty="0" smtClean="0"/>
              <a:t>Who, What, Where, When, Why and How</a:t>
            </a:r>
            <a:endParaRPr lang="en-US" dirty="0"/>
          </a:p>
        </p:txBody>
      </p:sp>
      <p:sp>
        <p:nvSpPr>
          <p:cNvPr id="3" name="Subtitle 2"/>
          <p:cNvSpPr>
            <a:spLocks noGrp="1"/>
          </p:cNvSpPr>
          <p:nvPr>
            <p:ph type="subTitle" idx="1"/>
          </p:nvPr>
        </p:nvSpPr>
        <p:spPr>
          <a:xfrm>
            <a:off x="685800" y="5067300"/>
            <a:ext cx="6400800" cy="620683"/>
          </a:xfrm>
        </p:spPr>
        <p:txBody>
          <a:bodyPr/>
          <a:lstStyle/>
          <a:p>
            <a:r>
              <a:rPr lang="en-US" dirty="0" smtClean="0"/>
              <a:t>Adam Backman</a:t>
            </a:r>
          </a:p>
          <a:p>
            <a:r>
              <a:rPr lang="en-US" dirty="0" smtClean="0"/>
              <a:t>Bon Vivant – White Star Software</a:t>
            </a:r>
            <a:endParaRPr lang="en-US" dirty="0"/>
          </a:p>
        </p:txBody>
      </p:sp>
    </p:spTree>
    <p:extLst>
      <p:ext uri="{BB962C8B-B14F-4D97-AF65-F5344CB8AC3E}">
        <p14:creationId xmlns:p14="http://schemas.microsoft.com/office/powerpoint/2010/main" val="308822717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About the Speaker</a:t>
            </a:r>
            <a:endParaRPr lang="en-US" dirty="0"/>
          </a:p>
        </p:txBody>
      </p:sp>
      <p:sp>
        <p:nvSpPr>
          <p:cNvPr id="3" name="Text Placeholder 2"/>
          <p:cNvSpPr>
            <a:spLocks noGrp="1"/>
          </p:cNvSpPr>
          <p:nvPr>
            <p:ph type="body" sz="quarter" idx="10"/>
          </p:nvPr>
        </p:nvSpPr>
        <p:spPr>
          <a:xfrm>
            <a:off x="2081700" y="2036483"/>
            <a:ext cx="4969271" cy="2030299"/>
          </a:xfrm>
        </p:spPr>
        <p:txBody>
          <a:bodyPr/>
          <a:lstStyle/>
          <a:p>
            <a:pPr marL="0" indent="0">
              <a:buNone/>
            </a:pPr>
            <a:r>
              <a:rPr lang="en-US" dirty="0" smtClean="0"/>
              <a:t>Adam Backman – </a:t>
            </a:r>
            <a:r>
              <a:rPr lang="en-US" dirty="0" err="1" smtClean="0"/>
              <a:t>adam@wss.com</a:t>
            </a:r>
            <a:endParaRPr lang="en-US" dirty="0" smtClean="0"/>
          </a:p>
          <a:p>
            <a:pPr lvl="1"/>
            <a:endParaRPr lang="en-US" dirty="0" smtClean="0"/>
          </a:p>
          <a:p>
            <a:pPr marL="517525" lvl="1" indent="0">
              <a:buNone/>
            </a:pPr>
            <a:r>
              <a:rPr lang="en-US" dirty="0" smtClean="0"/>
              <a:t>President – White Star Software</a:t>
            </a:r>
          </a:p>
          <a:p>
            <a:pPr marL="517525" lvl="1" indent="0">
              <a:buNone/>
            </a:pPr>
            <a:r>
              <a:rPr lang="en-US" dirty="0" smtClean="0"/>
              <a:t>Vice President – DBAppraise</a:t>
            </a:r>
          </a:p>
          <a:p>
            <a:pPr marL="517525" lvl="1" indent="0">
              <a:buNone/>
            </a:pPr>
            <a:r>
              <a:rPr lang="en-US" dirty="0" smtClean="0"/>
              <a:t>Author – Progress Expert Series</a:t>
            </a:r>
          </a:p>
          <a:p>
            <a:pPr marL="517525" lvl="1" indent="0">
              <a:buNone/>
            </a:pPr>
            <a:r>
              <a:rPr lang="en-US" dirty="0" smtClean="0"/>
              <a:t>Cat </a:t>
            </a:r>
            <a:r>
              <a:rPr lang="en-US" dirty="0" smtClean="0"/>
              <a:t>Herder</a:t>
            </a:r>
            <a:endParaRPr lang="en-US" dirty="0" smtClean="0"/>
          </a:p>
        </p:txBody>
      </p:sp>
    </p:spTree>
    <p:extLst>
      <p:ext uri="{BB962C8B-B14F-4D97-AF65-F5344CB8AC3E}">
        <p14:creationId xmlns:p14="http://schemas.microsoft.com/office/powerpoint/2010/main" val="398582073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More About the Speaker</a:t>
            </a:r>
            <a:endParaRPr lang="en-US" dirty="0"/>
          </a:p>
        </p:txBody>
      </p:sp>
      <p:sp>
        <p:nvSpPr>
          <p:cNvPr id="3" name="Text Placeholder 2"/>
          <p:cNvSpPr>
            <a:spLocks noGrp="1"/>
          </p:cNvSpPr>
          <p:nvPr>
            <p:ph type="body" sz="quarter" idx="10"/>
          </p:nvPr>
        </p:nvSpPr>
        <p:spPr>
          <a:xfrm>
            <a:off x="381000" y="1218138"/>
            <a:ext cx="8382000" cy="4364271"/>
          </a:xfrm>
        </p:spPr>
        <p:txBody>
          <a:bodyPr/>
          <a:lstStyle/>
          <a:p>
            <a:pPr lvl="1"/>
            <a:r>
              <a:rPr lang="en-US" dirty="0"/>
              <a:t>Using Progress OpenEdge for </a:t>
            </a:r>
            <a:r>
              <a:rPr lang="en-US" dirty="0" smtClean="0"/>
              <a:t>way too long</a:t>
            </a:r>
            <a:endParaRPr lang="en-US" dirty="0"/>
          </a:p>
          <a:p>
            <a:pPr lvl="2"/>
            <a:r>
              <a:rPr lang="en-US" dirty="0"/>
              <a:t>I know that Progress supported </a:t>
            </a:r>
            <a:r>
              <a:rPr lang="en-US" dirty="0" err="1"/>
              <a:t>Lantastic</a:t>
            </a:r>
            <a:r>
              <a:rPr lang="en-US" dirty="0"/>
              <a:t> </a:t>
            </a:r>
          </a:p>
          <a:p>
            <a:pPr lvl="2"/>
            <a:r>
              <a:rPr lang="en-US" dirty="0"/>
              <a:t>I know that the Fortune computer keyboard looked like bozo threw up on it</a:t>
            </a:r>
          </a:p>
          <a:p>
            <a:pPr lvl="2"/>
            <a:r>
              <a:rPr lang="en-US" dirty="0"/>
              <a:t>I know that Progress supported the </a:t>
            </a:r>
            <a:r>
              <a:rPr lang="en-US" dirty="0" err="1"/>
              <a:t>Ediza</a:t>
            </a:r>
            <a:r>
              <a:rPr lang="en-US" dirty="0"/>
              <a:t> computer </a:t>
            </a:r>
          </a:p>
          <a:p>
            <a:pPr lvl="3"/>
            <a:r>
              <a:rPr lang="en-US" dirty="0" err="1"/>
              <a:t>Ediza</a:t>
            </a:r>
            <a:r>
              <a:rPr lang="en-US" dirty="0"/>
              <a:t> said it was the IBM of Brazil</a:t>
            </a:r>
          </a:p>
          <a:p>
            <a:pPr lvl="3"/>
            <a:r>
              <a:rPr lang="en-US" dirty="0"/>
              <a:t>I thought the IBM was the IBM of Brazil</a:t>
            </a:r>
          </a:p>
          <a:p>
            <a:pPr lvl="2"/>
            <a:r>
              <a:rPr lang="en-US" dirty="0"/>
              <a:t>I know how bad version 7 was </a:t>
            </a:r>
            <a:r>
              <a:rPr lang="en-US" dirty="0" smtClean="0"/>
              <a:t>better than most  </a:t>
            </a:r>
            <a:endParaRPr lang="en-US" dirty="0"/>
          </a:p>
          <a:p>
            <a:pPr lvl="2"/>
            <a:r>
              <a:rPr lang="en-US" dirty="0"/>
              <a:t>I worked in Progress’ Tech </a:t>
            </a:r>
            <a:r>
              <a:rPr lang="en-US" dirty="0" smtClean="0"/>
              <a:t>Support right after Clyde was supporting customers and said: “You are too stupid to use Progress</a:t>
            </a:r>
            <a:r>
              <a:rPr lang="mr-IN" dirty="0" smtClean="0"/>
              <a:t>…</a:t>
            </a:r>
            <a:r>
              <a:rPr lang="en-US" dirty="0" smtClean="0"/>
              <a:t>” Right then, Tech Support was formed </a:t>
            </a:r>
          </a:p>
          <a:p>
            <a:pPr lvl="1"/>
            <a:r>
              <a:rPr lang="en-US" dirty="0" smtClean="0"/>
              <a:t>This is my </a:t>
            </a:r>
            <a:r>
              <a:rPr lang="en-US" dirty="0" smtClean="0"/>
              <a:t>20</a:t>
            </a:r>
            <a:r>
              <a:rPr lang="en-US" baseline="30000" dirty="0" smtClean="0"/>
              <a:t>th</a:t>
            </a:r>
            <a:r>
              <a:rPr lang="en-US" dirty="0" smtClean="0"/>
              <a:t> </a:t>
            </a:r>
            <a:r>
              <a:rPr lang="en-US" dirty="0" smtClean="0"/>
              <a:t>year with White Star Software</a:t>
            </a:r>
            <a:endParaRPr lang="en-US" dirty="0"/>
          </a:p>
          <a:p>
            <a:endParaRPr lang="en-US" dirty="0"/>
          </a:p>
        </p:txBody>
      </p:sp>
    </p:spTree>
    <p:extLst>
      <p:ext uri="{BB962C8B-B14F-4D97-AF65-F5344CB8AC3E}">
        <p14:creationId xmlns:p14="http://schemas.microsoft.com/office/powerpoint/2010/main" val="179502574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42865" y="3889953"/>
            <a:ext cx="7789189" cy="1781000"/>
          </a:xfrm>
        </p:spPr>
        <p:txBody>
          <a:bodyPr/>
          <a:lstStyle/>
          <a:p>
            <a:pPr marL="0" indent="0">
              <a:buNone/>
            </a:pPr>
            <a:r>
              <a:rPr lang="en-US" sz="3200" dirty="0" smtClean="0"/>
              <a:t>Warning: This can be a charged subject and if you ask 10 different people you will get 11 different answers and some of them </a:t>
            </a:r>
            <a:r>
              <a:rPr lang="en-US" sz="3200" dirty="0" smtClean="0"/>
              <a:t>will be </a:t>
            </a:r>
            <a:r>
              <a:rPr lang="en-US" sz="3200" dirty="0" smtClean="0"/>
              <a:t>right</a:t>
            </a:r>
            <a:endParaRPr lang="en-US" sz="3200" dirty="0"/>
          </a:p>
        </p:txBody>
      </p:sp>
      <p:pic>
        <p:nvPicPr>
          <p:cNvPr id="4" name="Picture 3"/>
          <p:cNvPicPr>
            <a:picLocks noChangeAspect="1"/>
          </p:cNvPicPr>
          <p:nvPr/>
        </p:nvPicPr>
        <p:blipFill>
          <a:blip r:embed="rId2"/>
          <a:stretch>
            <a:fillRect/>
          </a:stretch>
        </p:blipFill>
        <p:spPr>
          <a:xfrm>
            <a:off x="2293703" y="189965"/>
            <a:ext cx="4868305" cy="3490483"/>
          </a:xfrm>
          <a:prstGeom prst="rect">
            <a:avLst/>
          </a:prstGeom>
        </p:spPr>
      </p:pic>
    </p:spTree>
    <p:extLst>
      <p:ext uri="{BB962C8B-B14F-4D97-AF65-F5344CB8AC3E}">
        <p14:creationId xmlns:p14="http://schemas.microsoft.com/office/powerpoint/2010/main" val="70952926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653" y="237685"/>
            <a:ext cx="8382000" cy="352661"/>
          </a:xfrm>
        </p:spPr>
        <p:txBody>
          <a:bodyPr/>
          <a:lstStyle/>
          <a:p>
            <a:r>
              <a:rPr lang="en-US" dirty="0" smtClean="0"/>
              <a:t>Agenda</a:t>
            </a:r>
            <a:endParaRPr lang="en-US" dirty="0"/>
          </a:p>
        </p:txBody>
      </p:sp>
      <p:sp>
        <p:nvSpPr>
          <p:cNvPr id="3" name="Text Placeholder 2"/>
          <p:cNvSpPr>
            <a:spLocks noGrp="1"/>
          </p:cNvSpPr>
          <p:nvPr>
            <p:ph type="body" sz="quarter" idx="10"/>
          </p:nvPr>
        </p:nvSpPr>
        <p:spPr>
          <a:xfrm>
            <a:off x="590491" y="1080816"/>
            <a:ext cx="7291646" cy="4609466"/>
          </a:xfrm>
        </p:spPr>
        <p:txBody>
          <a:bodyPr/>
          <a:lstStyle/>
          <a:p>
            <a:r>
              <a:rPr lang="en-US" dirty="0" smtClean="0"/>
              <a:t>Who</a:t>
            </a:r>
          </a:p>
          <a:p>
            <a:pPr lvl="1"/>
            <a:r>
              <a:rPr lang="en-US" dirty="0" smtClean="0"/>
              <a:t>Who does the dump and load</a:t>
            </a:r>
          </a:p>
          <a:p>
            <a:r>
              <a:rPr lang="en-US" dirty="0" smtClean="0"/>
              <a:t>What </a:t>
            </a:r>
          </a:p>
          <a:p>
            <a:pPr lvl="1"/>
            <a:r>
              <a:rPr lang="en-US" dirty="0" smtClean="0"/>
              <a:t>What to dump?  Everything or just specific tables</a:t>
            </a:r>
          </a:p>
          <a:p>
            <a:r>
              <a:rPr lang="en-US" dirty="0" smtClean="0"/>
              <a:t>Where </a:t>
            </a:r>
          </a:p>
          <a:p>
            <a:pPr lvl="1"/>
            <a:r>
              <a:rPr lang="en-US" dirty="0" smtClean="0"/>
              <a:t>Do you have the disk capacity to do this?</a:t>
            </a:r>
          </a:p>
          <a:p>
            <a:pPr lvl="2"/>
            <a:r>
              <a:rPr lang="en-US" dirty="0" smtClean="0"/>
              <a:t>Space</a:t>
            </a:r>
          </a:p>
          <a:p>
            <a:pPr lvl="2"/>
            <a:r>
              <a:rPr lang="en-US" dirty="0" smtClean="0"/>
              <a:t>Throughput capacity	</a:t>
            </a:r>
          </a:p>
          <a:p>
            <a:r>
              <a:rPr lang="en-US" dirty="0" smtClean="0"/>
              <a:t>When</a:t>
            </a:r>
          </a:p>
          <a:p>
            <a:pPr lvl="1"/>
            <a:r>
              <a:rPr lang="en-US" dirty="0" smtClean="0"/>
              <a:t>Is this a regular event, if so how often?</a:t>
            </a:r>
          </a:p>
          <a:p>
            <a:r>
              <a:rPr lang="en-US" dirty="0" smtClean="0"/>
              <a:t>Why</a:t>
            </a:r>
          </a:p>
          <a:p>
            <a:pPr lvl="1"/>
            <a:r>
              <a:rPr lang="en-US" dirty="0" smtClean="0"/>
              <a:t>What are the reasons, real or imagined for dumping and reloading your data</a:t>
            </a:r>
          </a:p>
        </p:txBody>
      </p:sp>
    </p:spTree>
    <p:extLst>
      <p:ext uri="{BB962C8B-B14F-4D97-AF65-F5344CB8AC3E}">
        <p14:creationId xmlns:p14="http://schemas.microsoft.com/office/powerpoint/2010/main" val="320831684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Agenda</a:t>
            </a:r>
            <a:endParaRPr lang="en-US" dirty="0"/>
          </a:p>
        </p:txBody>
      </p:sp>
      <p:sp>
        <p:nvSpPr>
          <p:cNvPr id="3" name="Text Placeholder 2"/>
          <p:cNvSpPr>
            <a:spLocks noGrp="1"/>
          </p:cNvSpPr>
          <p:nvPr>
            <p:ph type="body" sz="quarter" idx="10"/>
          </p:nvPr>
        </p:nvSpPr>
        <p:spPr>
          <a:xfrm>
            <a:off x="381000" y="1218138"/>
            <a:ext cx="8382000" cy="3724096"/>
          </a:xfrm>
        </p:spPr>
        <p:txBody>
          <a:bodyPr/>
          <a:lstStyle/>
          <a:p>
            <a:r>
              <a:rPr lang="en-US" dirty="0" smtClean="0"/>
              <a:t>How</a:t>
            </a:r>
          </a:p>
          <a:p>
            <a:pPr lvl="1"/>
            <a:r>
              <a:rPr lang="en-US" dirty="0" smtClean="0"/>
              <a:t>What is the best way to dump and reload your data?</a:t>
            </a:r>
          </a:p>
          <a:p>
            <a:pPr lvl="2"/>
            <a:r>
              <a:rPr lang="en-US" dirty="0" smtClean="0"/>
              <a:t>Multi-threaded or single threaded</a:t>
            </a:r>
          </a:p>
          <a:p>
            <a:pPr lvl="2"/>
            <a:r>
              <a:rPr lang="en-US" dirty="0" smtClean="0"/>
              <a:t>ASCII</a:t>
            </a:r>
          </a:p>
          <a:p>
            <a:pPr lvl="3"/>
            <a:r>
              <a:rPr lang="en-US" dirty="0" smtClean="0"/>
              <a:t>Dictionary</a:t>
            </a:r>
          </a:p>
          <a:p>
            <a:pPr lvl="3"/>
            <a:r>
              <a:rPr lang="en-US" dirty="0" smtClean="0"/>
              <a:t>Bulk loader</a:t>
            </a:r>
          </a:p>
          <a:p>
            <a:pPr lvl="3"/>
            <a:r>
              <a:rPr lang="en-US" dirty="0" smtClean="0"/>
              <a:t>Custom programs</a:t>
            </a:r>
          </a:p>
          <a:p>
            <a:pPr lvl="2"/>
            <a:r>
              <a:rPr lang="en-US" dirty="0" smtClean="0"/>
              <a:t>Binary</a:t>
            </a:r>
          </a:p>
          <a:p>
            <a:pPr lvl="3"/>
            <a:r>
              <a:rPr lang="en-US" dirty="0" smtClean="0"/>
              <a:t>Build indexes</a:t>
            </a:r>
          </a:p>
          <a:p>
            <a:pPr lvl="3"/>
            <a:r>
              <a:rPr lang="en-US" dirty="0" smtClean="0"/>
              <a:t>Index rebuild at the end</a:t>
            </a:r>
            <a:endParaRPr lang="en-US" dirty="0"/>
          </a:p>
        </p:txBody>
      </p:sp>
    </p:spTree>
    <p:extLst>
      <p:ext uri="{BB962C8B-B14F-4D97-AF65-F5344CB8AC3E}">
        <p14:creationId xmlns:p14="http://schemas.microsoft.com/office/powerpoint/2010/main" val="238714305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Who Does the Dump and Load?</a:t>
            </a:r>
            <a:endParaRPr lang="en-US" dirty="0"/>
          </a:p>
        </p:txBody>
      </p:sp>
      <p:sp>
        <p:nvSpPr>
          <p:cNvPr id="3" name="Text Placeholder 2"/>
          <p:cNvSpPr>
            <a:spLocks noGrp="1"/>
          </p:cNvSpPr>
          <p:nvPr>
            <p:ph type="body" sz="quarter" idx="10"/>
          </p:nvPr>
        </p:nvSpPr>
        <p:spPr>
          <a:xfrm>
            <a:off x="381000" y="5093578"/>
            <a:ext cx="8382000" cy="744819"/>
          </a:xfrm>
        </p:spPr>
        <p:txBody>
          <a:bodyPr/>
          <a:lstStyle/>
          <a:p>
            <a:pPr marL="0" indent="0" algn="ctr">
              <a:buNone/>
            </a:pPr>
            <a:r>
              <a:rPr lang="en-US" dirty="0" smtClean="0"/>
              <a:t>You are looking at the person responsible</a:t>
            </a:r>
          </a:p>
          <a:p>
            <a:pPr marL="0" indent="0" algn="ctr">
              <a:buNone/>
            </a:pPr>
            <a:r>
              <a:rPr lang="en-US" dirty="0" smtClean="0"/>
              <a:t>You should never have come to this session</a:t>
            </a:r>
            <a:endParaRPr lang="en-US" dirty="0"/>
          </a:p>
        </p:txBody>
      </p:sp>
      <p:pic>
        <p:nvPicPr>
          <p:cNvPr id="4" name="Picture 3"/>
          <p:cNvPicPr>
            <a:picLocks noChangeAspect="1"/>
          </p:cNvPicPr>
          <p:nvPr/>
        </p:nvPicPr>
        <p:blipFill>
          <a:blip r:embed="rId2"/>
          <a:stretch>
            <a:fillRect/>
          </a:stretch>
        </p:blipFill>
        <p:spPr>
          <a:xfrm>
            <a:off x="2888127" y="582849"/>
            <a:ext cx="4510729" cy="4510729"/>
          </a:xfrm>
          <a:prstGeom prst="rect">
            <a:avLst/>
          </a:prstGeom>
        </p:spPr>
      </p:pic>
    </p:spTree>
    <p:extLst>
      <p:ext uri="{BB962C8B-B14F-4D97-AF65-F5344CB8AC3E}">
        <p14:creationId xmlns:p14="http://schemas.microsoft.com/office/powerpoint/2010/main" val="298151347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Who Does the Dump and </a:t>
            </a:r>
            <a:r>
              <a:rPr lang="en-US" dirty="0"/>
              <a:t>R</a:t>
            </a:r>
            <a:r>
              <a:rPr lang="en-US" dirty="0" smtClean="0"/>
              <a:t>eload?</a:t>
            </a:r>
            <a:endParaRPr lang="en-US" dirty="0"/>
          </a:p>
        </p:txBody>
      </p:sp>
      <p:sp>
        <p:nvSpPr>
          <p:cNvPr id="3" name="Text Placeholder 2"/>
          <p:cNvSpPr>
            <a:spLocks noGrp="1"/>
          </p:cNvSpPr>
          <p:nvPr>
            <p:ph type="body" sz="quarter" idx="10"/>
          </p:nvPr>
        </p:nvSpPr>
        <p:spPr>
          <a:xfrm>
            <a:off x="381000" y="1218138"/>
            <a:ext cx="8382000" cy="3859518"/>
          </a:xfrm>
        </p:spPr>
        <p:txBody>
          <a:bodyPr/>
          <a:lstStyle/>
          <a:p>
            <a:r>
              <a:rPr lang="en-US" dirty="0" smtClean="0"/>
              <a:t>“Congratulations you are now responsible”</a:t>
            </a:r>
          </a:p>
          <a:p>
            <a:pPr marL="517525" lvl="1" indent="0">
              <a:buNone/>
            </a:pPr>
            <a:r>
              <a:rPr lang="en-US" sz="2400" dirty="0" smtClean="0"/>
              <a:t>But</a:t>
            </a:r>
            <a:r>
              <a:rPr lang="mr-IN" sz="2400" dirty="0" smtClean="0"/>
              <a:t>…</a:t>
            </a:r>
            <a:endParaRPr lang="en-US" sz="2400" dirty="0" smtClean="0"/>
          </a:p>
          <a:p>
            <a:r>
              <a:rPr lang="en-US" dirty="0" smtClean="0"/>
              <a:t>Coordination with the business is essential</a:t>
            </a:r>
          </a:p>
          <a:p>
            <a:pPr lvl="1"/>
            <a:r>
              <a:rPr lang="en-US" dirty="0" smtClean="0"/>
              <a:t>Chance for the business to explain the pain of the outage and corresponding cost for the the lost time  </a:t>
            </a:r>
          </a:p>
          <a:p>
            <a:pPr lvl="1"/>
            <a:r>
              <a:rPr lang="en-US" dirty="0" smtClean="0"/>
              <a:t>Chance for the technical team to explain the benefits and risks of the process to the business</a:t>
            </a:r>
          </a:p>
          <a:p>
            <a:pPr lvl="1"/>
            <a:r>
              <a:rPr lang="en-US" dirty="0" smtClean="0"/>
              <a:t>This is the time that you show that you have a sound plan with a fallback position</a:t>
            </a:r>
          </a:p>
          <a:p>
            <a:r>
              <a:rPr lang="en-US" dirty="0" smtClean="0"/>
              <a:t>It really should be a team effort with cross checks with both the business and technical people working together</a:t>
            </a:r>
            <a:endParaRPr lang="en-US" dirty="0"/>
          </a:p>
        </p:txBody>
      </p:sp>
    </p:spTree>
    <p:extLst>
      <p:ext uri="{BB962C8B-B14F-4D97-AF65-F5344CB8AC3E}">
        <p14:creationId xmlns:p14="http://schemas.microsoft.com/office/powerpoint/2010/main" val="120746022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What are </a:t>
            </a:r>
            <a:r>
              <a:rPr lang="en-US" dirty="0"/>
              <a:t>Y</a:t>
            </a:r>
            <a:r>
              <a:rPr lang="en-US" dirty="0" smtClean="0"/>
              <a:t>our Options </a:t>
            </a:r>
            <a:endParaRPr lang="en-US" dirty="0"/>
          </a:p>
        </p:txBody>
      </p:sp>
      <p:sp>
        <p:nvSpPr>
          <p:cNvPr id="3" name="Text Placeholder 2"/>
          <p:cNvSpPr>
            <a:spLocks noGrp="1"/>
          </p:cNvSpPr>
          <p:nvPr>
            <p:ph type="body" sz="quarter" idx="10"/>
          </p:nvPr>
        </p:nvSpPr>
        <p:spPr>
          <a:xfrm>
            <a:off x="381000" y="1218138"/>
            <a:ext cx="8382000" cy="3735382"/>
          </a:xfrm>
        </p:spPr>
        <p:txBody>
          <a:bodyPr/>
          <a:lstStyle/>
          <a:p>
            <a:r>
              <a:rPr lang="en-US" dirty="0" smtClean="0"/>
              <a:t>Offline</a:t>
            </a:r>
          </a:p>
          <a:p>
            <a:pPr lvl="1"/>
            <a:r>
              <a:rPr lang="en-US" dirty="0" smtClean="0"/>
              <a:t>Many options within this option that will explore in this presentation</a:t>
            </a:r>
          </a:p>
          <a:p>
            <a:pPr lvl="2"/>
            <a:r>
              <a:rPr lang="en-US" dirty="0" smtClean="0"/>
              <a:t>ASCII</a:t>
            </a:r>
          </a:p>
          <a:p>
            <a:pPr lvl="2"/>
            <a:r>
              <a:rPr lang="en-US" dirty="0" smtClean="0"/>
              <a:t>Binary</a:t>
            </a:r>
          </a:p>
          <a:p>
            <a:r>
              <a:rPr lang="en-US" dirty="0"/>
              <a:t>S</a:t>
            </a:r>
            <a:r>
              <a:rPr lang="en-US" dirty="0" smtClean="0"/>
              <a:t>emi</a:t>
            </a:r>
            <a:r>
              <a:rPr lang="en-US" dirty="0" smtClean="0"/>
              <a:t>-</a:t>
            </a:r>
            <a:r>
              <a:rPr lang="en-US" dirty="0" smtClean="0"/>
              <a:t>online</a:t>
            </a:r>
            <a:endParaRPr lang="en-US" dirty="0" smtClean="0"/>
          </a:p>
          <a:p>
            <a:pPr lvl="1"/>
            <a:r>
              <a:rPr lang="en-US" dirty="0" smtClean="0"/>
              <a:t>Customized process where changes are logged </a:t>
            </a:r>
          </a:p>
          <a:p>
            <a:pPr lvl="1"/>
            <a:r>
              <a:rPr lang="en-US" dirty="0" smtClean="0"/>
              <a:t>Changes are applied in a few short outages </a:t>
            </a:r>
            <a:endParaRPr lang="en-US" dirty="0" smtClean="0"/>
          </a:p>
          <a:p>
            <a:r>
              <a:rPr lang="en-US" dirty="0" smtClean="0"/>
              <a:t>Online</a:t>
            </a:r>
            <a:endParaRPr lang="en-US" dirty="0" smtClean="0"/>
          </a:p>
          <a:p>
            <a:pPr lvl="1"/>
            <a:r>
              <a:rPr lang="en-US" dirty="0" smtClean="0"/>
              <a:t>Table partitioning method (description in Mike </a:t>
            </a:r>
            <a:r>
              <a:rPr lang="en-US" dirty="0" err="1" smtClean="0"/>
              <a:t>Furgal’s</a:t>
            </a:r>
            <a:r>
              <a:rPr lang="en-US" dirty="0" smtClean="0"/>
              <a:t> presentation “We have found nirvana with online dump &amp; load)</a:t>
            </a:r>
            <a:endParaRPr lang="en-US" dirty="0"/>
          </a:p>
        </p:txBody>
      </p:sp>
    </p:spTree>
    <p:extLst>
      <p:ext uri="{BB962C8B-B14F-4D97-AF65-F5344CB8AC3E}">
        <p14:creationId xmlns:p14="http://schemas.microsoft.com/office/powerpoint/2010/main" val="189245068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What Do </a:t>
            </a:r>
            <a:r>
              <a:rPr lang="en-US" dirty="0"/>
              <a:t>Y</a:t>
            </a:r>
            <a:r>
              <a:rPr lang="en-US" dirty="0" smtClean="0"/>
              <a:t>ou </a:t>
            </a:r>
            <a:r>
              <a:rPr lang="en-US" dirty="0"/>
              <a:t>D</a:t>
            </a:r>
            <a:r>
              <a:rPr lang="en-US" dirty="0" smtClean="0"/>
              <a:t>ump and </a:t>
            </a:r>
            <a:r>
              <a:rPr lang="en-US" dirty="0"/>
              <a:t>L</a:t>
            </a:r>
            <a:r>
              <a:rPr lang="en-US" dirty="0" smtClean="0"/>
              <a:t>oad?</a:t>
            </a:r>
            <a:endParaRPr lang="en-US" dirty="0"/>
          </a:p>
        </p:txBody>
      </p:sp>
      <p:sp>
        <p:nvSpPr>
          <p:cNvPr id="3" name="Text Placeholder 2"/>
          <p:cNvSpPr>
            <a:spLocks noGrp="1"/>
          </p:cNvSpPr>
          <p:nvPr>
            <p:ph type="body" sz="quarter" idx="10"/>
          </p:nvPr>
        </p:nvSpPr>
        <p:spPr>
          <a:xfrm>
            <a:off x="381000" y="1218138"/>
            <a:ext cx="8382000" cy="4129335"/>
          </a:xfrm>
        </p:spPr>
        <p:txBody>
          <a:bodyPr/>
          <a:lstStyle/>
          <a:p>
            <a:r>
              <a:rPr lang="en-US" dirty="0" smtClean="0"/>
              <a:t>Whole database</a:t>
            </a:r>
          </a:p>
          <a:p>
            <a:pPr lvl="1"/>
            <a:r>
              <a:rPr lang="en-US" dirty="0" smtClean="0"/>
              <a:t>Moving from Type I to Type II storage areas(*)</a:t>
            </a:r>
          </a:p>
          <a:p>
            <a:pPr lvl="1"/>
            <a:r>
              <a:rPr lang="en-US" dirty="0" smtClean="0"/>
              <a:t>Moving to a 8-k </a:t>
            </a:r>
            <a:r>
              <a:rPr lang="en-US" dirty="0" err="1" smtClean="0"/>
              <a:t>blocksize</a:t>
            </a:r>
            <a:r>
              <a:rPr lang="en-US" dirty="0" smtClean="0"/>
              <a:t> - mandatory</a:t>
            </a:r>
          </a:p>
          <a:p>
            <a:pPr lvl="1"/>
            <a:r>
              <a:rPr lang="en-US" dirty="0" smtClean="0"/>
              <a:t>Changing records per block (*)</a:t>
            </a:r>
          </a:p>
          <a:p>
            <a:pPr lvl="1"/>
            <a:r>
              <a:rPr lang="en-US" dirty="0" smtClean="0"/>
              <a:t>Table partitioning (*)</a:t>
            </a:r>
          </a:p>
          <a:p>
            <a:r>
              <a:rPr lang="en-US" dirty="0" smtClean="0"/>
              <a:t>Partial database</a:t>
            </a:r>
          </a:p>
          <a:p>
            <a:pPr lvl="1"/>
            <a:r>
              <a:rPr lang="en-US" dirty="0" smtClean="0"/>
              <a:t>Moving tables </a:t>
            </a:r>
            <a:r>
              <a:rPr lang="en-US" dirty="0" smtClean="0"/>
              <a:t>not </a:t>
            </a:r>
            <a:r>
              <a:rPr lang="en-US" dirty="0" err="1" smtClean="0"/>
              <a:t>tablemove</a:t>
            </a:r>
            <a:r>
              <a:rPr lang="en-US" dirty="0" smtClean="0"/>
              <a:t> </a:t>
            </a:r>
            <a:endParaRPr lang="en-US" dirty="0" smtClean="0"/>
          </a:p>
          <a:p>
            <a:pPr lvl="1"/>
            <a:r>
              <a:rPr lang="en-US" dirty="0" smtClean="0"/>
              <a:t>Changing </a:t>
            </a:r>
            <a:r>
              <a:rPr lang="en-US" dirty="0" smtClean="0"/>
              <a:t>records per block</a:t>
            </a:r>
          </a:p>
          <a:p>
            <a:pPr lvl="1"/>
            <a:r>
              <a:rPr lang="en-US" dirty="0" smtClean="0"/>
              <a:t>Moving to Type II</a:t>
            </a:r>
          </a:p>
          <a:p>
            <a:pPr marL="517525" lvl="1" indent="0">
              <a:buNone/>
            </a:pPr>
            <a:endParaRPr lang="en-US" dirty="0" smtClean="0"/>
          </a:p>
          <a:p>
            <a:pPr marL="517525" lvl="1" indent="0">
              <a:buNone/>
            </a:pPr>
            <a:endParaRPr lang="en-US" dirty="0"/>
          </a:p>
          <a:p>
            <a:pPr marL="517525" lvl="1" indent="0">
              <a:buNone/>
            </a:pPr>
            <a:r>
              <a:rPr lang="en-US" dirty="0" smtClean="0"/>
              <a:t>* = other non-whole </a:t>
            </a:r>
            <a:r>
              <a:rPr lang="en-US" dirty="0" err="1" smtClean="0"/>
              <a:t>db</a:t>
            </a:r>
            <a:r>
              <a:rPr lang="en-US" dirty="0" smtClean="0"/>
              <a:t> options are available</a:t>
            </a:r>
            <a:endParaRPr lang="en-US" dirty="0"/>
          </a:p>
        </p:txBody>
      </p:sp>
    </p:spTree>
    <p:extLst>
      <p:ext uri="{BB962C8B-B14F-4D97-AF65-F5344CB8AC3E}">
        <p14:creationId xmlns:p14="http://schemas.microsoft.com/office/powerpoint/2010/main" val="36854715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What You </a:t>
            </a:r>
            <a:r>
              <a:rPr lang="en-US" dirty="0"/>
              <a:t>W</a:t>
            </a:r>
            <a:r>
              <a:rPr lang="en-US" dirty="0" smtClean="0"/>
              <a:t>ant to Migrate</a:t>
            </a:r>
            <a:endParaRPr lang="en-US" dirty="0"/>
          </a:p>
        </p:txBody>
      </p:sp>
      <p:pic>
        <p:nvPicPr>
          <p:cNvPr id="10" name="Picture 9"/>
          <p:cNvPicPr>
            <a:picLocks noChangeAspect="1"/>
          </p:cNvPicPr>
          <p:nvPr/>
        </p:nvPicPr>
        <p:blipFill>
          <a:blip r:embed="rId2"/>
          <a:stretch>
            <a:fillRect/>
          </a:stretch>
        </p:blipFill>
        <p:spPr>
          <a:xfrm>
            <a:off x="3403600" y="1689100"/>
            <a:ext cx="2336800" cy="3479800"/>
          </a:xfrm>
          <a:prstGeom prst="rect">
            <a:avLst/>
          </a:prstGeom>
        </p:spPr>
      </p:pic>
    </p:spTree>
    <p:extLst>
      <p:ext uri="{BB962C8B-B14F-4D97-AF65-F5344CB8AC3E}">
        <p14:creationId xmlns:p14="http://schemas.microsoft.com/office/powerpoint/2010/main" val="411160522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What Users </a:t>
            </a:r>
            <a:r>
              <a:rPr lang="en-US" dirty="0"/>
              <a:t>W</a:t>
            </a:r>
            <a:r>
              <a:rPr lang="en-US" dirty="0" smtClean="0"/>
              <a:t>ant </a:t>
            </a:r>
            <a:r>
              <a:rPr lang="en-US" dirty="0"/>
              <a:t>Y</a:t>
            </a:r>
            <a:r>
              <a:rPr lang="en-US" dirty="0" smtClean="0"/>
              <a:t>ou to Migrate</a:t>
            </a:r>
            <a:endParaRPr lang="en-US" dirty="0"/>
          </a:p>
        </p:txBody>
      </p:sp>
      <p:pic>
        <p:nvPicPr>
          <p:cNvPr id="8" name="Picture 7"/>
          <p:cNvPicPr>
            <a:picLocks noChangeAspect="1"/>
          </p:cNvPicPr>
          <p:nvPr/>
        </p:nvPicPr>
        <p:blipFill>
          <a:blip r:embed="rId2"/>
          <a:stretch>
            <a:fillRect/>
          </a:stretch>
        </p:blipFill>
        <p:spPr>
          <a:xfrm>
            <a:off x="749880" y="1066800"/>
            <a:ext cx="3441700" cy="2362200"/>
          </a:xfrm>
          <a:prstGeom prst="rect">
            <a:avLst/>
          </a:prstGeom>
        </p:spPr>
      </p:pic>
      <p:pic>
        <p:nvPicPr>
          <p:cNvPr id="9" name="Picture 8"/>
          <p:cNvPicPr>
            <a:picLocks noChangeAspect="1"/>
          </p:cNvPicPr>
          <p:nvPr/>
        </p:nvPicPr>
        <p:blipFill>
          <a:blip r:embed="rId3"/>
          <a:stretch>
            <a:fillRect/>
          </a:stretch>
        </p:blipFill>
        <p:spPr>
          <a:xfrm>
            <a:off x="4191580" y="3429000"/>
            <a:ext cx="3365500" cy="2413000"/>
          </a:xfrm>
          <a:prstGeom prst="rect">
            <a:avLst/>
          </a:prstGeom>
        </p:spPr>
      </p:pic>
      <p:pic>
        <p:nvPicPr>
          <p:cNvPr id="10" name="Picture 9"/>
          <p:cNvPicPr>
            <a:picLocks noChangeAspect="1"/>
          </p:cNvPicPr>
          <p:nvPr/>
        </p:nvPicPr>
        <p:blipFill>
          <a:blip r:embed="rId4"/>
          <a:stretch>
            <a:fillRect/>
          </a:stretch>
        </p:blipFill>
        <p:spPr>
          <a:xfrm>
            <a:off x="4878303" y="1168976"/>
            <a:ext cx="2012874" cy="2012874"/>
          </a:xfrm>
          <a:prstGeom prst="rect">
            <a:avLst/>
          </a:prstGeom>
        </p:spPr>
      </p:pic>
    </p:spTree>
    <p:extLst>
      <p:ext uri="{BB962C8B-B14F-4D97-AF65-F5344CB8AC3E}">
        <p14:creationId xmlns:p14="http://schemas.microsoft.com/office/powerpoint/2010/main" val="304259102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When Migrating </a:t>
            </a:r>
            <a:r>
              <a:rPr lang="en-US" dirty="0"/>
              <a:t>S</a:t>
            </a:r>
            <a:r>
              <a:rPr lang="en-US" dirty="0" smtClean="0"/>
              <a:t>ystems</a:t>
            </a:r>
            <a:endParaRPr lang="en-US" dirty="0"/>
          </a:p>
        </p:txBody>
      </p:sp>
      <p:sp>
        <p:nvSpPr>
          <p:cNvPr id="3" name="Text Placeholder 2"/>
          <p:cNvSpPr>
            <a:spLocks noGrp="1"/>
          </p:cNvSpPr>
          <p:nvPr>
            <p:ph type="body" sz="quarter" idx="10"/>
          </p:nvPr>
        </p:nvSpPr>
        <p:spPr>
          <a:xfrm>
            <a:off x="381000" y="1165762"/>
            <a:ext cx="7933215" cy="4474045"/>
          </a:xfrm>
        </p:spPr>
        <p:txBody>
          <a:bodyPr/>
          <a:lstStyle/>
          <a:p>
            <a:r>
              <a:rPr lang="en-US" dirty="0" smtClean="0"/>
              <a:t>What do you </a:t>
            </a:r>
            <a:r>
              <a:rPr lang="en-US" u="sng" dirty="0" smtClean="0"/>
              <a:t>need</a:t>
            </a:r>
          </a:p>
          <a:p>
            <a:pPr lvl="1"/>
            <a:r>
              <a:rPr lang="en-US" dirty="0" smtClean="0"/>
              <a:t>Accounting rules</a:t>
            </a:r>
          </a:p>
          <a:p>
            <a:pPr lvl="1"/>
            <a:r>
              <a:rPr lang="en-US" dirty="0" smtClean="0"/>
              <a:t>Application functionality</a:t>
            </a:r>
          </a:p>
          <a:p>
            <a:pPr lvl="1"/>
            <a:r>
              <a:rPr lang="en-US" dirty="0" smtClean="0"/>
              <a:t>Outside factors (audit, compliance, industry norms, </a:t>
            </a:r>
            <a:r>
              <a:rPr lang="mr-IN" dirty="0" smtClean="0"/>
              <a:t>…</a:t>
            </a:r>
            <a:r>
              <a:rPr lang="en-US" dirty="0" smtClean="0"/>
              <a:t>)</a:t>
            </a:r>
          </a:p>
          <a:p>
            <a:r>
              <a:rPr lang="en-US" dirty="0" smtClean="0"/>
              <a:t>Remember your application is more than just your database</a:t>
            </a:r>
          </a:p>
          <a:p>
            <a:pPr lvl="1"/>
            <a:r>
              <a:rPr lang="en-US" dirty="0" smtClean="0"/>
              <a:t>Application objects and support files</a:t>
            </a:r>
          </a:p>
          <a:p>
            <a:pPr lvl="1"/>
            <a:r>
              <a:rPr lang="en-US" dirty="0" smtClean="0"/>
              <a:t>Output reports (Can some be archived?)</a:t>
            </a:r>
          </a:p>
          <a:p>
            <a:r>
              <a:rPr lang="en-US" dirty="0" smtClean="0"/>
              <a:t>Other application data and support files</a:t>
            </a:r>
          </a:p>
          <a:p>
            <a:r>
              <a:rPr lang="en-US" dirty="0" smtClean="0"/>
              <a:t>Archiving “old” data to archive database or to flat files</a:t>
            </a:r>
          </a:p>
          <a:p>
            <a:pPr marL="517525" lvl="1" indent="0">
              <a:buNone/>
            </a:pPr>
            <a:r>
              <a:rPr lang="en-US" dirty="0" smtClean="0"/>
              <a:t>The data will still be available.  We know they don’t use it but they will say they need everything  so provide everything just make some stuff be accessible in different ways</a:t>
            </a:r>
            <a:endParaRPr lang="en-US" dirty="0"/>
          </a:p>
        </p:txBody>
      </p:sp>
    </p:spTree>
    <p:extLst>
      <p:ext uri="{BB962C8B-B14F-4D97-AF65-F5344CB8AC3E}">
        <p14:creationId xmlns:p14="http://schemas.microsoft.com/office/powerpoint/2010/main" val="152965665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System Migration </a:t>
            </a:r>
            <a:r>
              <a:rPr lang="en-US" dirty="0"/>
              <a:t>S</a:t>
            </a:r>
            <a:r>
              <a:rPr lang="en-US" dirty="0" smtClean="0"/>
              <a:t>trategies</a:t>
            </a:r>
            <a:endParaRPr lang="en-US" dirty="0"/>
          </a:p>
        </p:txBody>
      </p:sp>
      <p:sp>
        <p:nvSpPr>
          <p:cNvPr id="3" name="Text Placeholder 2"/>
          <p:cNvSpPr>
            <a:spLocks noGrp="1"/>
          </p:cNvSpPr>
          <p:nvPr>
            <p:ph type="body" sz="quarter" idx="10"/>
          </p:nvPr>
        </p:nvSpPr>
        <p:spPr>
          <a:xfrm>
            <a:off x="381000" y="1218138"/>
            <a:ext cx="8382000" cy="3784625"/>
          </a:xfrm>
        </p:spPr>
        <p:txBody>
          <a:bodyPr/>
          <a:lstStyle/>
          <a:p>
            <a:r>
              <a:rPr lang="en-US" dirty="0" smtClean="0"/>
              <a:t>This </a:t>
            </a:r>
            <a:r>
              <a:rPr lang="en-US" b="1" u="sng" dirty="0" smtClean="0"/>
              <a:t>may</a:t>
            </a:r>
            <a:r>
              <a:rPr lang="en-US" dirty="0" smtClean="0"/>
              <a:t> be the </a:t>
            </a:r>
            <a:r>
              <a:rPr lang="en-US" b="1" u="sng" dirty="0" smtClean="0"/>
              <a:t>only</a:t>
            </a:r>
            <a:r>
              <a:rPr lang="en-US" dirty="0" smtClean="0"/>
              <a:t> chance you get to cleanup your system</a:t>
            </a:r>
          </a:p>
          <a:p>
            <a:r>
              <a:rPr lang="en-US" dirty="0" smtClean="0"/>
              <a:t>Better to spend the time now and get all of the benefit you can as you will need to test everything anyway</a:t>
            </a:r>
          </a:p>
          <a:p>
            <a:r>
              <a:rPr lang="en-US" dirty="0" smtClean="0"/>
              <a:t>Implement standards</a:t>
            </a:r>
          </a:p>
          <a:p>
            <a:pPr lvl="1"/>
            <a:r>
              <a:rPr lang="en-US" dirty="0" smtClean="0"/>
              <a:t>User limits</a:t>
            </a:r>
          </a:p>
          <a:p>
            <a:pPr lvl="1"/>
            <a:r>
              <a:rPr lang="en-US" dirty="0" smtClean="0"/>
              <a:t>Archive policy</a:t>
            </a:r>
          </a:p>
          <a:p>
            <a:pPr lvl="1"/>
            <a:r>
              <a:rPr lang="en-US" dirty="0" smtClean="0"/>
              <a:t>Naming conventions (/</a:t>
            </a:r>
            <a:r>
              <a:rPr lang="en-US" dirty="0" err="1" smtClean="0"/>
              <a:t>db</a:t>
            </a:r>
            <a:r>
              <a:rPr lang="en-US" dirty="0" smtClean="0"/>
              <a:t> vs. /This/Is/Our/Database/Directory)</a:t>
            </a:r>
          </a:p>
          <a:p>
            <a:pPr lvl="1"/>
            <a:r>
              <a:rPr lang="en-US" dirty="0" smtClean="0"/>
              <a:t>Get rid of unneeded system mounts</a:t>
            </a:r>
          </a:p>
          <a:p>
            <a:pPr lvl="1"/>
            <a:r>
              <a:rPr lang="en-US" dirty="0" smtClean="0"/>
              <a:t>Cleanup scratch files and directories (build scripts to keep these clean)</a:t>
            </a:r>
            <a:endParaRPr lang="en-US" dirty="0"/>
          </a:p>
        </p:txBody>
      </p:sp>
    </p:spTree>
    <p:extLst>
      <p:ext uri="{BB962C8B-B14F-4D97-AF65-F5344CB8AC3E}">
        <p14:creationId xmlns:p14="http://schemas.microsoft.com/office/powerpoint/2010/main" val="355154702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What Do </a:t>
            </a:r>
            <a:r>
              <a:rPr lang="en-US" dirty="0"/>
              <a:t>Y</a:t>
            </a:r>
            <a:r>
              <a:rPr lang="en-US" dirty="0" smtClean="0"/>
              <a:t>ou </a:t>
            </a:r>
            <a:r>
              <a:rPr lang="en-US" dirty="0"/>
              <a:t>D</a:t>
            </a:r>
            <a:r>
              <a:rPr lang="en-US" dirty="0" smtClean="0"/>
              <a:t>ump – Commonly Forgotten Items</a:t>
            </a:r>
            <a:endParaRPr lang="en-US" dirty="0"/>
          </a:p>
        </p:txBody>
      </p:sp>
      <p:sp>
        <p:nvSpPr>
          <p:cNvPr id="3" name="Text Placeholder 2"/>
          <p:cNvSpPr>
            <a:spLocks noGrp="1"/>
          </p:cNvSpPr>
          <p:nvPr>
            <p:ph type="body" sz="quarter" idx="10"/>
          </p:nvPr>
        </p:nvSpPr>
        <p:spPr>
          <a:xfrm>
            <a:off x="381000" y="1218138"/>
            <a:ext cx="8382000" cy="3790781"/>
          </a:xfrm>
        </p:spPr>
        <p:txBody>
          <a:bodyPr/>
          <a:lstStyle/>
          <a:p>
            <a:r>
              <a:rPr lang="en-US" dirty="0" smtClean="0"/>
              <a:t>Commonly forgotten files</a:t>
            </a:r>
          </a:p>
          <a:p>
            <a:pPr lvl="1"/>
            <a:r>
              <a:rPr lang="en-US" dirty="0" smtClean="0"/>
              <a:t>Sequences – Dump sequence values from dictionary</a:t>
            </a:r>
          </a:p>
          <a:p>
            <a:pPr lvl="1"/>
            <a:r>
              <a:rPr lang="en-US" dirty="0" smtClean="0"/>
              <a:t>Users – Dump user table contents from dictionary</a:t>
            </a:r>
          </a:p>
          <a:p>
            <a:pPr lvl="1"/>
            <a:r>
              <a:rPr lang="en-US" dirty="0" smtClean="0"/>
              <a:t>SQL Stuff – views, security, </a:t>
            </a:r>
            <a:r>
              <a:rPr lang="mr-IN" dirty="0" smtClean="0"/>
              <a:t>…</a:t>
            </a:r>
            <a:endParaRPr lang="en-US" dirty="0" smtClean="0"/>
          </a:p>
          <a:p>
            <a:r>
              <a:rPr lang="en-US" dirty="0" smtClean="0"/>
              <a:t>Commonly forgotten items when moving systems</a:t>
            </a:r>
          </a:p>
          <a:p>
            <a:pPr lvl="1"/>
            <a:r>
              <a:rPr lang="en-US" dirty="0" smtClean="0"/>
              <a:t>Printers</a:t>
            </a:r>
          </a:p>
          <a:p>
            <a:pPr lvl="1"/>
            <a:r>
              <a:rPr lang="en-US" dirty="0" smtClean="0"/>
              <a:t>Configuration, parameter and properties </a:t>
            </a:r>
            <a:r>
              <a:rPr lang="en-US" dirty="0" smtClean="0"/>
              <a:t>files</a:t>
            </a:r>
          </a:p>
          <a:p>
            <a:pPr lvl="1"/>
            <a:r>
              <a:rPr lang="en-US" dirty="0" smtClean="0"/>
              <a:t>Setting new system to support all of your users</a:t>
            </a:r>
          </a:p>
          <a:p>
            <a:pPr lvl="2"/>
            <a:r>
              <a:rPr lang="en-US" dirty="0" smtClean="0"/>
              <a:t>PTY’s</a:t>
            </a:r>
          </a:p>
          <a:p>
            <a:pPr lvl="2"/>
            <a:r>
              <a:rPr lang="en-US" dirty="0" err="1"/>
              <a:t>s</a:t>
            </a:r>
            <a:r>
              <a:rPr lang="en-US" dirty="0" err="1" smtClean="0"/>
              <a:t>sh</a:t>
            </a:r>
            <a:r>
              <a:rPr lang="en-US" dirty="0" smtClean="0"/>
              <a:t> sessions</a:t>
            </a:r>
          </a:p>
          <a:p>
            <a:pPr lvl="1"/>
            <a:r>
              <a:rPr lang="en-US" dirty="0" smtClean="0"/>
              <a:t>User home directories and application output directories</a:t>
            </a:r>
            <a:endParaRPr lang="en-US" dirty="0"/>
          </a:p>
        </p:txBody>
      </p:sp>
    </p:spTree>
    <p:extLst>
      <p:ext uri="{BB962C8B-B14F-4D97-AF65-F5344CB8AC3E}">
        <p14:creationId xmlns:p14="http://schemas.microsoft.com/office/powerpoint/2010/main" val="369029527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Where to Dump </a:t>
            </a:r>
            <a:r>
              <a:rPr lang="en-US" dirty="0"/>
              <a:t>Y</a:t>
            </a:r>
            <a:r>
              <a:rPr lang="en-US" dirty="0" smtClean="0"/>
              <a:t>our </a:t>
            </a:r>
            <a:r>
              <a:rPr lang="en-US" dirty="0"/>
              <a:t>D</a:t>
            </a:r>
            <a:r>
              <a:rPr lang="en-US" dirty="0" smtClean="0"/>
              <a:t>ata</a:t>
            </a:r>
            <a:endParaRPr lang="en-US" dirty="0"/>
          </a:p>
        </p:txBody>
      </p:sp>
      <p:sp>
        <p:nvSpPr>
          <p:cNvPr id="3" name="Text Placeholder 2"/>
          <p:cNvSpPr>
            <a:spLocks noGrp="1"/>
          </p:cNvSpPr>
          <p:nvPr>
            <p:ph type="body" sz="quarter" idx="10"/>
          </p:nvPr>
        </p:nvSpPr>
        <p:spPr>
          <a:xfrm>
            <a:off x="381000" y="1100292"/>
            <a:ext cx="8382000" cy="4900315"/>
          </a:xfrm>
        </p:spPr>
        <p:txBody>
          <a:bodyPr/>
          <a:lstStyle/>
          <a:p>
            <a:r>
              <a:rPr lang="en-US" dirty="0" smtClean="0"/>
              <a:t>Think about disk capacity</a:t>
            </a:r>
          </a:p>
          <a:p>
            <a:pPr lvl="1"/>
            <a:r>
              <a:rPr lang="en-US" dirty="0" smtClean="0"/>
              <a:t>Storage capacity – is there enough space</a:t>
            </a:r>
          </a:p>
          <a:p>
            <a:pPr lvl="1"/>
            <a:r>
              <a:rPr lang="en-US" dirty="0" smtClean="0"/>
              <a:t>Throughput capacity – Can the disk perform well</a:t>
            </a:r>
          </a:p>
          <a:p>
            <a:r>
              <a:rPr lang="en-US" dirty="0" smtClean="0"/>
              <a:t>RAID 10 vs. RAID 5</a:t>
            </a:r>
          </a:p>
          <a:p>
            <a:pPr lvl="1"/>
            <a:r>
              <a:rPr lang="en-US" dirty="0" err="1" smtClean="0"/>
              <a:t>FillTime</a:t>
            </a:r>
            <a:r>
              <a:rPr lang="en-US" dirty="0" smtClean="0"/>
              <a:t> = </a:t>
            </a:r>
            <a:r>
              <a:rPr lang="en-US" dirty="0" err="1" smtClean="0"/>
              <a:t>CacheSize</a:t>
            </a:r>
            <a:r>
              <a:rPr lang="en-US" dirty="0" smtClean="0"/>
              <a:t>/(</a:t>
            </a:r>
            <a:r>
              <a:rPr lang="en-US" dirty="0" err="1" smtClean="0"/>
              <a:t>RequestRate</a:t>
            </a:r>
            <a:r>
              <a:rPr lang="en-US" dirty="0" smtClean="0"/>
              <a:t> - </a:t>
            </a:r>
            <a:r>
              <a:rPr lang="en-US" dirty="0" err="1" smtClean="0"/>
              <a:t>ServiceRate</a:t>
            </a:r>
            <a:r>
              <a:rPr lang="en-US" dirty="0" smtClean="0"/>
              <a:t>)</a:t>
            </a:r>
          </a:p>
          <a:p>
            <a:pPr lvl="1"/>
            <a:r>
              <a:rPr lang="en-US" dirty="0" smtClean="0"/>
              <a:t>Both RAID levels will exhaust cache but RAID 10 will continue to perform better after the cache is filled</a:t>
            </a:r>
          </a:p>
          <a:p>
            <a:pPr lvl="1"/>
            <a:r>
              <a:rPr lang="en-US" dirty="0" smtClean="0"/>
              <a:t>I will not beat the RAID 5 horse anymore(*)</a:t>
            </a:r>
          </a:p>
          <a:p>
            <a:r>
              <a:rPr lang="en-US" dirty="0" smtClean="0"/>
              <a:t>Dumping to NFS, Samba share,</a:t>
            </a:r>
            <a:r>
              <a:rPr lang="mr-IN" dirty="0" smtClean="0"/>
              <a:t>…</a:t>
            </a:r>
            <a:r>
              <a:rPr lang="en-US" dirty="0" smtClean="0"/>
              <a:t> is BAD</a:t>
            </a:r>
          </a:p>
          <a:p>
            <a:r>
              <a:rPr lang="en-US" dirty="0" smtClean="0"/>
              <a:t>The main takeaway from this is that you are going to create a bunch of I/O and your system needs to be built correctly to support it.</a:t>
            </a:r>
          </a:p>
          <a:p>
            <a:pPr marL="517525" lvl="1" indent="0">
              <a:buNone/>
            </a:pPr>
            <a:endParaRPr lang="en-US" sz="1400" dirty="0" smtClean="0"/>
          </a:p>
          <a:p>
            <a:pPr marL="517525" lvl="1" indent="0">
              <a:buNone/>
            </a:pPr>
            <a:endParaRPr lang="en-US" sz="1400" dirty="0"/>
          </a:p>
          <a:p>
            <a:pPr marL="517525" lvl="1" indent="0">
              <a:buNone/>
            </a:pPr>
            <a:r>
              <a:rPr lang="en-US" sz="1400" dirty="0" smtClean="0"/>
              <a:t>* = Oh yes, actually, I will continue to beat this horse until everyone is on SSD</a:t>
            </a:r>
            <a:endParaRPr lang="en-US" sz="1400" dirty="0"/>
          </a:p>
        </p:txBody>
      </p:sp>
    </p:spTree>
    <p:extLst>
      <p:ext uri="{BB962C8B-B14F-4D97-AF65-F5344CB8AC3E}">
        <p14:creationId xmlns:p14="http://schemas.microsoft.com/office/powerpoint/2010/main" val="29647208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When Will </a:t>
            </a:r>
            <a:r>
              <a:rPr lang="en-US" dirty="0"/>
              <a:t>Y</a:t>
            </a:r>
            <a:r>
              <a:rPr lang="en-US" dirty="0" smtClean="0"/>
              <a:t>ou </a:t>
            </a:r>
            <a:r>
              <a:rPr lang="en-US" dirty="0"/>
              <a:t>D</a:t>
            </a:r>
            <a:r>
              <a:rPr lang="en-US" dirty="0" smtClean="0"/>
              <a:t>o a Dump and Load</a:t>
            </a:r>
            <a:endParaRPr lang="en-US" dirty="0"/>
          </a:p>
        </p:txBody>
      </p:sp>
      <p:sp>
        <p:nvSpPr>
          <p:cNvPr id="3" name="Text Placeholder 2"/>
          <p:cNvSpPr>
            <a:spLocks noGrp="1"/>
          </p:cNvSpPr>
          <p:nvPr>
            <p:ph type="body" sz="quarter" idx="10"/>
          </p:nvPr>
        </p:nvSpPr>
        <p:spPr>
          <a:xfrm>
            <a:off x="381000" y="1218138"/>
            <a:ext cx="8382000" cy="4073936"/>
          </a:xfrm>
        </p:spPr>
        <p:txBody>
          <a:bodyPr/>
          <a:lstStyle/>
          <a:p>
            <a:r>
              <a:rPr lang="en-US" dirty="0" smtClean="0"/>
              <a:t>Time-based</a:t>
            </a:r>
          </a:p>
          <a:p>
            <a:pPr lvl="1"/>
            <a:r>
              <a:rPr lang="en-US" dirty="0" smtClean="0"/>
              <a:t>Annual dump and load just to keep things nice</a:t>
            </a:r>
          </a:p>
          <a:p>
            <a:pPr lvl="1"/>
            <a:r>
              <a:rPr lang="en-US" dirty="0" smtClean="0"/>
              <a:t>Long weekend/Plant shutdown</a:t>
            </a:r>
          </a:p>
          <a:p>
            <a:pPr lvl="1"/>
            <a:r>
              <a:rPr lang="en-US" dirty="0" smtClean="0"/>
              <a:t>Once a decade whether we need it or not</a:t>
            </a:r>
          </a:p>
          <a:p>
            <a:r>
              <a:rPr lang="en-US" dirty="0" smtClean="0"/>
              <a:t>Metric-based</a:t>
            </a:r>
          </a:p>
          <a:p>
            <a:pPr lvl="1"/>
            <a:r>
              <a:rPr lang="en-US" dirty="0" smtClean="0"/>
              <a:t>We monitor our storage efficiency so we will know when it is needed (scatter, fragmentation, application timings, </a:t>
            </a:r>
            <a:r>
              <a:rPr lang="mr-IN" dirty="0" smtClean="0"/>
              <a:t>…</a:t>
            </a:r>
            <a:r>
              <a:rPr lang="en-US" dirty="0" smtClean="0"/>
              <a:t>)</a:t>
            </a:r>
          </a:p>
          <a:p>
            <a:pPr lvl="1"/>
            <a:r>
              <a:rPr lang="en-US" dirty="0" smtClean="0"/>
              <a:t>We have someone else monitor our system and they will let us know</a:t>
            </a:r>
          </a:p>
          <a:p>
            <a:r>
              <a:rPr lang="en-US" dirty="0" smtClean="0"/>
              <a:t>Changing platforms</a:t>
            </a:r>
          </a:p>
          <a:p>
            <a:pPr lvl="1"/>
            <a:r>
              <a:rPr lang="en-US" dirty="0" smtClean="0"/>
              <a:t>Some platform changes do not </a:t>
            </a:r>
            <a:r>
              <a:rPr lang="en-US" u="sng" dirty="0" smtClean="0"/>
              <a:t>require</a:t>
            </a:r>
            <a:r>
              <a:rPr lang="en-US" dirty="0" smtClean="0"/>
              <a:t> a dump and load</a:t>
            </a:r>
          </a:p>
          <a:p>
            <a:pPr lvl="1"/>
            <a:endParaRPr lang="en-US" dirty="0"/>
          </a:p>
        </p:txBody>
      </p:sp>
    </p:spTree>
    <p:extLst>
      <p:ext uri="{BB962C8B-B14F-4D97-AF65-F5344CB8AC3E}">
        <p14:creationId xmlns:p14="http://schemas.microsoft.com/office/powerpoint/2010/main" val="253000321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45282" y="2267116"/>
            <a:ext cx="2617718" cy="1832403"/>
          </a:xfrm>
          <a:prstGeom prst="rect">
            <a:avLst/>
          </a:prstGeom>
        </p:spPr>
      </p:pic>
      <p:sp>
        <p:nvSpPr>
          <p:cNvPr id="2" name="Title 1"/>
          <p:cNvSpPr>
            <a:spLocks noGrp="1"/>
          </p:cNvSpPr>
          <p:nvPr>
            <p:ph type="title"/>
          </p:nvPr>
        </p:nvSpPr>
        <p:spPr>
          <a:xfrm>
            <a:off x="381000" y="230188"/>
            <a:ext cx="8382000" cy="352661"/>
          </a:xfrm>
        </p:spPr>
        <p:txBody>
          <a:bodyPr/>
          <a:lstStyle/>
          <a:p>
            <a:r>
              <a:rPr lang="en-US" dirty="0" smtClean="0"/>
              <a:t>Which Metrics </a:t>
            </a:r>
            <a:r>
              <a:rPr lang="en-US" dirty="0"/>
              <a:t>I</a:t>
            </a:r>
            <a:r>
              <a:rPr lang="en-US" dirty="0" smtClean="0"/>
              <a:t>ndicate </a:t>
            </a:r>
            <a:r>
              <a:rPr lang="en-US" dirty="0"/>
              <a:t>W</a:t>
            </a:r>
            <a:r>
              <a:rPr lang="en-US" dirty="0" smtClean="0"/>
              <a:t>hen a Dump and Load is a Good </a:t>
            </a:r>
            <a:r>
              <a:rPr lang="en-US" dirty="0"/>
              <a:t>I</a:t>
            </a:r>
            <a:r>
              <a:rPr lang="en-US" dirty="0" smtClean="0"/>
              <a:t>dea</a:t>
            </a:r>
            <a:endParaRPr lang="en-US" dirty="0"/>
          </a:p>
        </p:txBody>
      </p:sp>
      <p:sp>
        <p:nvSpPr>
          <p:cNvPr id="3" name="Text Placeholder 2"/>
          <p:cNvSpPr>
            <a:spLocks noGrp="1"/>
          </p:cNvSpPr>
          <p:nvPr>
            <p:ph type="body" sz="quarter" idx="10"/>
          </p:nvPr>
        </p:nvSpPr>
        <p:spPr>
          <a:xfrm>
            <a:off x="381000" y="1218138"/>
            <a:ext cx="8382000" cy="3587649"/>
          </a:xfrm>
        </p:spPr>
        <p:txBody>
          <a:bodyPr/>
          <a:lstStyle/>
          <a:p>
            <a:r>
              <a:rPr lang="en-US" dirty="0" smtClean="0"/>
              <a:t>Notice I did not say “will improve performance”</a:t>
            </a:r>
          </a:p>
          <a:p>
            <a:r>
              <a:rPr lang="en-US" dirty="0" smtClean="0"/>
              <a:t>Database Analysis</a:t>
            </a:r>
          </a:p>
          <a:p>
            <a:pPr lvl="1"/>
            <a:r>
              <a:rPr lang="en-US" dirty="0" smtClean="0"/>
              <a:t>Look for high scatter (kind of a indicator)</a:t>
            </a:r>
          </a:p>
          <a:p>
            <a:pPr lvl="1"/>
            <a:r>
              <a:rPr lang="en-US" dirty="0" smtClean="0"/>
              <a:t>Look for high record fragmentation </a:t>
            </a:r>
          </a:p>
          <a:p>
            <a:pPr lvl="1"/>
            <a:r>
              <a:rPr lang="en-US" dirty="0" smtClean="0"/>
              <a:t>Record per block set poorly (very poorly)</a:t>
            </a:r>
          </a:p>
          <a:p>
            <a:r>
              <a:rPr lang="en-US" dirty="0" smtClean="0"/>
              <a:t>Database statistics </a:t>
            </a:r>
          </a:p>
          <a:p>
            <a:pPr lvl="1"/>
            <a:r>
              <a:rPr lang="en-US" dirty="0" smtClean="0"/>
              <a:t>Historical timings and statistics </a:t>
            </a:r>
          </a:p>
          <a:p>
            <a:pPr lvl="1"/>
            <a:r>
              <a:rPr lang="en-US" dirty="0" smtClean="0"/>
              <a:t>Be careful – metrics can indicate more than one thing</a:t>
            </a:r>
          </a:p>
          <a:p>
            <a:pPr lvl="1"/>
            <a:r>
              <a:rPr lang="en-US" dirty="0" smtClean="0"/>
              <a:t>Database read to record read varies over time</a:t>
            </a:r>
          </a:p>
          <a:p>
            <a:pPr lvl="2"/>
            <a:r>
              <a:rPr lang="en-US" dirty="0" smtClean="0"/>
              <a:t>Could be index utilization of queries</a:t>
            </a:r>
            <a:endParaRPr lang="en-US" dirty="0"/>
          </a:p>
        </p:txBody>
      </p:sp>
    </p:spTree>
    <p:extLst>
      <p:ext uri="{BB962C8B-B14F-4D97-AF65-F5344CB8AC3E}">
        <p14:creationId xmlns:p14="http://schemas.microsoft.com/office/powerpoint/2010/main" val="90096221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Why do a dump and load in any case</a:t>
            </a:r>
            <a:endParaRPr lang="en-US" dirty="0"/>
          </a:p>
        </p:txBody>
      </p:sp>
      <p:sp>
        <p:nvSpPr>
          <p:cNvPr id="3" name="Text Placeholder 2"/>
          <p:cNvSpPr>
            <a:spLocks noGrp="1"/>
          </p:cNvSpPr>
          <p:nvPr>
            <p:ph type="body" sz="quarter" idx="10"/>
          </p:nvPr>
        </p:nvSpPr>
        <p:spPr>
          <a:xfrm>
            <a:off x="381000" y="1218138"/>
            <a:ext cx="8382000" cy="4339650"/>
          </a:xfrm>
        </p:spPr>
        <p:txBody>
          <a:bodyPr/>
          <a:lstStyle/>
          <a:p>
            <a:r>
              <a:rPr lang="en-US" dirty="0" smtClean="0"/>
              <a:t>Poor initial setup</a:t>
            </a:r>
          </a:p>
          <a:p>
            <a:pPr lvl="1"/>
            <a:r>
              <a:rPr lang="en-US" dirty="0" smtClean="0"/>
              <a:t>Wrong block size (1k was default for a long time)</a:t>
            </a:r>
          </a:p>
          <a:p>
            <a:pPr lvl="1"/>
            <a:r>
              <a:rPr lang="en-US" dirty="0" smtClean="0"/>
              <a:t>Records per block</a:t>
            </a:r>
          </a:p>
          <a:p>
            <a:pPr lvl="1"/>
            <a:r>
              <a:rPr lang="en-US" dirty="0" smtClean="0"/>
              <a:t>Type I vs. Type II areas</a:t>
            </a:r>
          </a:p>
          <a:p>
            <a:r>
              <a:rPr lang="en-US" dirty="0" smtClean="0"/>
              <a:t>Need table partitioning </a:t>
            </a:r>
          </a:p>
          <a:p>
            <a:r>
              <a:rPr lang="en-US" dirty="0" smtClean="0"/>
              <a:t>Database corruption with no viable backup</a:t>
            </a:r>
          </a:p>
          <a:p>
            <a:pPr lvl="1"/>
            <a:r>
              <a:rPr lang="en-US" dirty="0" smtClean="0"/>
              <a:t>For shame, DBA, for shame</a:t>
            </a:r>
          </a:p>
          <a:p>
            <a:r>
              <a:rPr lang="en-US" dirty="0" smtClean="0"/>
              <a:t>Poor performance – Historical data is key</a:t>
            </a:r>
          </a:p>
          <a:p>
            <a:r>
              <a:rPr lang="en-US" dirty="0" smtClean="0"/>
              <a:t>We haven’t dumped and loaded since version 9</a:t>
            </a:r>
          </a:p>
          <a:p>
            <a:pPr lvl="1"/>
            <a:r>
              <a:rPr lang="en-US" dirty="0" smtClean="0"/>
              <a:t>Look, Version 9 was released nearly 20 years ago (1998).  It may be time to let go of your old database</a:t>
            </a:r>
          </a:p>
          <a:p>
            <a:r>
              <a:rPr lang="en-US" dirty="0" smtClean="0"/>
              <a:t>Platform change (Ex: Windows to Linux)</a:t>
            </a:r>
            <a:endParaRPr lang="en-US" dirty="0"/>
          </a:p>
        </p:txBody>
      </p:sp>
    </p:spTree>
    <p:extLst>
      <p:ext uri="{BB962C8B-B14F-4D97-AF65-F5344CB8AC3E}">
        <p14:creationId xmlns:p14="http://schemas.microsoft.com/office/powerpoint/2010/main" val="255938925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How to avoid doing a dump and load</a:t>
            </a:r>
            <a:endParaRPr lang="en-US" dirty="0"/>
          </a:p>
        </p:txBody>
      </p:sp>
      <p:sp>
        <p:nvSpPr>
          <p:cNvPr id="3" name="Text Placeholder 2"/>
          <p:cNvSpPr>
            <a:spLocks noGrp="1"/>
          </p:cNvSpPr>
          <p:nvPr>
            <p:ph type="body" sz="quarter" idx="10"/>
          </p:nvPr>
        </p:nvSpPr>
        <p:spPr>
          <a:xfrm>
            <a:off x="381000" y="1218138"/>
            <a:ext cx="8382000" cy="3864647"/>
          </a:xfrm>
        </p:spPr>
        <p:txBody>
          <a:bodyPr/>
          <a:lstStyle/>
          <a:p>
            <a:r>
              <a:rPr lang="en-US" dirty="0" smtClean="0"/>
              <a:t>Index compact</a:t>
            </a:r>
          </a:p>
          <a:p>
            <a:pPr lvl="1"/>
            <a:r>
              <a:rPr lang="en-US" dirty="0" smtClean="0"/>
              <a:t>Sometimes just a simple index compact of critical indexes can turn the performance from unacceptable to acceptable</a:t>
            </a:r>
          </a:p>
          <a:p>
            <a:r>
              <a:rPr lang="en-US" dirty="0" smtClean="0"/>
              <a:t>Dump and load only critical tables </a:t>
            </a:r>
          </a:p>
          <a:p>
            <a:pPr lvl="1"/>
            <a:r>
              <a:rPr lang="en-US" dirty="0" smtClean="0"/>
              <a:t>This provides reasonable benefit for minimal outage time</a:t>
            </a:r>
          </a:p>
          <a:p>
            <a:r>
              <a:rPr lang="en-US" dirty="0" smtClean="0"/>
              <a:t>Table migration (creative)</a:t>
            </a:r>
          </a:p>
          <a:p>
            <a:pPr lvl="1"/>
            <a:r>
              <a:rPr lang="en-US" dirty="0" smtClean="0"/>
              <a:t>Requires application code support</a:t>
            </a:r>
          </a:p>
          <a:p>
            <a:pPr lvl="1"/>
            <a:r>
              <a:rPr lang="en-US" dirty="0" smtClean="0"/>
              <a:t>Abandon historical data</a:t>
            </a:r>
          </a:p>
          <a:p>
            <a:r>
              <a:rPr lang="en-US" dirty="0" smtClean="0"/>
              <a:t>Alternate buffer pool</a:t>
            </a:r>
          </a:p>
          <a:p>
            <a:pPr lvl="1"/>
            <a:r>
              <a:rPr lang="en-US" dirty="0" smtClean="0"/>
              <a:t>Perfect for fairly static rapidly read tables</a:t>
            </a:r>
          </a:p>
          <a:p>
            <a:pPr lvl="1"/>
            <a:r>
              <a:rPr lang="en-US" dirty="0" smtClean="0"/>
              <a:t>Update SQL statistics </a:t>
            </a:r>
            <a:endParaRPr lang="en-US" dirty="0"/>
          </a:p>
        </p:txBody>
      </p:sp>
    </p:spTree>
    <p:extLst>
      <p:ext uri="{BB962C8B-B14F-4D97-AF65-F5344CB8AC3E}">
        <p14:creationId xmlns:p14="http://schemas.microsoft.com/office/powerpoint/2010/main" val="95739405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Goals of dump and load</a:t>
            </a:r>
            <a:endParaRPr lang="en-US" dirty="0"/>
          </a:p>
        </p:txBody>
      </p:sp>
      <p:sp>
        <p:nvSpPr>
          <p:cNvPr id="3" name="Text Placeholder 2"/>
          <p:cNvSpPr>
            <a:spLocks noGrp="1"/>
          </p:cNvSpPr>
          <p:nvPr>
            <p:ph type="body" sz="quarter" idx="10"/>
          </p:nvPr>
        </p:nvSpPr>
        <p:spPr>
          <a:xfrm>
            <a:off x="381000" y="1218138"/>
            <a:ext cx="8382000" cy="3858492"/>
          </a:xfrm>
        </p:spPr>
        <p:txBody>
          <a:bodyPr/>
          <a:lstStyle/>
          <a:p>
            <a:r>
              <a:rPr lang="en-US" dirty="0" smtClean="0"/>
              <a:t>Decrease fragmentation of data</a:t>
            </a:r>
          </a:p>
          <a:p>
            <a:pPr lvl="1"/>
            <a:r>
              <a:rPr lang="en-US" dirty="0" smtClean="0"/>
              <a:t>The process itself plus</a:t>
            </a:r>
          </a:p>
          <a:p>
            <a:pPr lvl="1"/>
            <a:r>
              <a:rPr lang="en-US" dirty="0" smtClean="0"/>
              <a:t>Moving to type II </a:t>
            </a:r>
          </a:p>
          <a:p>
            <a:pPr lvl="1"/>
            <a:r>
              <a:rPr lang="en-US" dirty="0" smtClean="0"/>
              <a:t>Moving to the appropriate block size</a:t>
            </a:r>
          </a:p>
          <a:p>
            <a:r>
              <a:rPr lang="en-US" dirty="0" smtClean="0"/>
              <a:t>Decrease scatter of data</a:t>
            </a:r>
          </a:p>
          <a:p>
            <a:pPr lvl="1"/>
            <a:r>
              <a:rPr lang="en-US" dirty="0" smtClean="0"/>
              <a:t>Use an appropriate records per block setting</a:t>
            </a:r>
          </a:p>
          <a:p>
            <a:r>
              <a:rPr lang="en-US" dirty="0" smtClean="0"/>
              <a:t>Don’t forget operating system stuff</a:t>
            </a:r>
          </a:p>
          <a:p>
            <a:pPr lvl="1"/>
            <a:r>
              <a:rPr lang="en-US" dirty="0" smtClean="0"/>
              <a:t>Use the largest block size you file system will support</a:t>
            </a:r>
          </a:p>
          <a:p>
            <a:pPr lvl="1"/>
            <a:r>
              <a:rPr lang="en-US" dirty="0" smtClean="0"/>
              <a:t>Choose the appropriate file system type</a:t>
            </a:r>
          </a:p>
          <a:p>
            <a:pPr lvl="1"/>
            <a:r>
              <a:rPr lang="en-US" dirty="0" smtClean="0"/>
              <a:t>If lean on memory, limit OS buffers</a:t>
            </a:r>
          </a:p>
          <a:p>
            <a:pPr lvl="1"/>
            <a:r>
              <a:rPr lang="en-US" dirty="0" smtClean="0"/>
              <a:t>RAID10 vs. RAID5</a:t>
            </a:r>
            <a:endParaRPr lang="en-US" dirty="0"/>
          </a:p>
        </p:txBody>
      </p:sp>
    </p:spTree>
    <p:extLst>
      <p:ext uri="{BB962C8B-B14F-4D97-AF65-F5344CB8AC3E}">
        <p14:creationId xmlns:p14="http://schemas.microsoft.com/office/powerpoint/2010/main" val="57022247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You need to Dump and Load, What Now?</a:t>
            </a:r>
            <a:endParaRPr lang="en-US" dirty="0"/>
          </a:p>
        </p:txBody>
      </p:sp>
      <p:sp>
        <p:nvSpPr>
          <p:cNvPr id="3" name="Text Placeholder 2"/>
          <p:cNvSpPr>
            <a:spLocks noGrp="1"/>
          </p:cNvSpPr>
          <p:nvPr>
            <p:ph type="body" sz="quarter" idx="10"/>
          </p:nvPr>
        </p:nvSpPr>
        <p:spPr>
          <a:xfrm>
            <a:off x="381000" y="1218138"/>
            <a:ext cx="8382000" cy="3514809"/>
          </a:xfrm>
        </p:spPr>
        <p:txBody>
          <a:bodyPr/>
          <a:lstStyle/>
          <a:p>
            <a:r>
              <a:rPr lang="en-US" dirty="0" smtClean="0"/>
              <a:t>Test</a:t>
            </a:r>
          </a:p>
          <a:p>
            <a:r>
              <a:rPr lang="en-US" dirty="0" smtClean="0"/>
              <a:t>Test</a:t>
            </a:r>
          </a:p>
          <a:p>
            <a:r>
              <a:rPr lang="en-US" dirty="0" smtClean="0"/>
              <a:t>Test again</a:t>
            </a:r>
          </a:p>
          <a:p>
            <a:pPr marL="0" indent="0">
              <a:buNone/>
            </a:pPr>
            <a:endParaRPr lang="en-US" dirty="0" smtClean="0"/>
          </a:p>
          <a:p>
            <a:endParaRPr lang="en-US" dirty="0" smtClean="0"/>
          </a:p>
          <a:p>
            <a:endParaRPr lang="en-US" dirty="0"/>
          </a:p>
          <a:p>
            <a:endParaRPr lang="en-US" dirty="0" smtClean="0"/>
          </a:p>
          <a:p>
            <a:r>
              <a:rPr lang="en-US" dirty="0" smtClean="0"/>
              <a:t>You only want to do the live migration once and you want to get ALL the benefits for the cost of an outage so test</a:t>
            </a:r>
            <a:endParaRPr lang="en-US" dirty="0"/>
          </a:p>
        </p:txBody>
      </p:sp>
      <p:pic>
        <p:nvPicPr>
          <p:cNvPr id="4" name="Picture 3"/>
          <p:cNvPicPr>
            <a:picLocks noChangeAspect="1"/>
          </p:cNvPicPr>
          <p:nvPr/>
        </p:nvPicPr>
        <p:blipFill>
          <a:blip r:embed="rId2"/>
          <a:stretch>
            <a:fillRect/>
          </a:stretch>
        </p:blipFill>
        <p:spPr>
          <a:xfrm>
            <a:off x="3604247" y="1035902"/>
            <a:ext cx="3289300" cy="2463800"/>
          </a:xfrm>
          <a:prstGeom prst="rect">
            <a:avLst/>
          </a:prstGeom>
        </p:spPr>
      </p:pic>
    </p:spTree>
    <p:extLst>
      <p:ext uri="{BB962C8B-B14F-4D97-AF65-F5344CB8AC3E}">
        <p14:creationId xmlns:p14="http://schemas.microsoft.com/office/powerpoint/2010/main" val="366165370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So Testing Sounds Great, Lets </a:t>
            </a:r>
            <a:r>
              <a:rPr lang="en-US" dirty="0"/>
              <a:t>B</a:t>
            </a:r>
            <a:r>
              <a:rPr lang="en-US" dirty="0" smtClean="0"/>
              <a:t>uild a Plan</a:t>
            </a:r>
            <a:endParaRPr lang="en-US" dirty="0"/>
          </a:p>
        </p:txBody>
      </p:sp>
      <p:sp>
        <p:nvSpPr>
          <p:cNvPr id="3" name="Text Placeholder 2"/>
          <p:cNvSpPr>
            <a:spLocks noGrp="1"/>
          </p:cNvSpPr>
          <p:nvPr>
            <p:ph type="body" sz="quarter" idx="10"/>
          </p:nvPr>
        </p:nvSpPr>
        <p:spPr>
          <a:xfrm>
            <a:off x="381000" y="1218138"/>
            <a:ext cx="8382000" cy="4277068"/>
          </a:xfrm>
        </p:spPr>
        <p:txBody>
          <a:bodyPr/>
          <a:lstStyle/>
          <a:p>
            <a:r>
              <a:rPr lang="en-US" dirty="0" smtClean="0"/>
              <a:t>Existing hardware </a:t>
            </a:r>
            <a:r>
              <a:rPr lang="en-US" dirty="0" smtClean="0"/>
              <a:t>or new hardware</a:t>
            </a:r>
          </a:p>
          <a:p>
            <a:r>
              <a:rPr lang="en-US" dirty="0" smtClean="0"/>
              <a:t>Do we have enough physical storage capacity on fast storage.  Plan on 3 times the size of your database and we need high-speed storage for all of this requested capacity</a:t>
            </a:r>
          </a:p>
          <a:p>
            <a:r>
              <a:rPr lang="en-US" dirty="0" smtClean="0"/>
              <a:t>Isolated or shared hardware </a:t>
            </a:r>
            <a:endParaRPr lang="en-US" dirty="0" smtClean="0"/>
          </a:p>
          <a:p>
            <a:pPr lvl="1"/>
            <a:r>
              <a:rPr lang="en-US" dirty="0" smtClean="0"/>
              <a:t>Only have one system – people will be sharing</a:t>
            </a:r>
          </a:p>
          <a:p>
            <a:pPr lvl="1"/>
            <a:r>
              <a:rPr lang="en-US" dirty="0" smtClean="0"/>
              <a:t>Virtualized environment – generally frowned upon for the best performance.  Bare metal always outperforms virtualization.</a:t>
            </a:r>
          </a:p>
          <a:p>
            <a:pPr lvl="1"/>
            <a:r>
              <a:rPr lang="en-US" dirty="0" smtClean="0"/>
              <a:t>Virtualized – no over commitment of resources</a:t>
            </a:r>
          </a:p>
          <a:p>
            <a:pPr lvl="1"/>
            <a:r>
              <a:rPr lang="en-US" dirty="0" smtClean="0"/>
              <a:t>Storage – direct attached storage, if not what are the options.  SAN storage, if built and managed properly can provide good database performance.  You end up looking at the SAN like you would look at direct attached</a:t>
            </a:r>
            <a:endParaRPr lang="en-US" dirty="0"/>
          </a:p>
        </p:txBody>
      </p:sp>
    </p:spTree>
    <p:extLst>
      <p:ext uri="{BB962C8B-B14F-4D97-AF65-F5344CB8AC3E}">
        <p14:creationId xmlns:p14="http://schemas.microsoft.com/office/powerpoint/2010/main" val="294859183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Hardware is Done.  </a:t>
            </a:r>
            <a:r>
              <a:rPr lang="en-US" smtClean="0"/>
              <a:t>Lets Really </a:t>
            </a:r>
            <a:r>
              <a:rPr lang="en-US" dirty="0"/>
              <a:t>B</a:t>
            </a:r>
            <a:r>
              <a:rPr lang="en-US" smtClean="0"/>
              <a:t>uild a Plan</a:t>
            </a:r>
            <a:endParaRPr lang="en-US" dirty="0"/>
          </a:p>
        </p:txBody>
      </p:sp>
      <p:sp>
        <p:nvSpPr>
          <p:cNvPr id="3" name="Text Placeholder 2"/>
          <p:cNvSpPr>
            <a:spLocks noGrp="1"/>
          </p:cNvSpPr>
          <p:nvPr>
            <p:ph type="body" sz="quarter" idx="10"/>
          </p:nvPr>
        </p:nvSpPr>
        <p:spPr>
          <a:xfrm>
            <a:off x="381000" y="1218138"/>
            <a:ext cx="8382000" cy="3723070"/>
          </a:xfrm>
        </p:spPr>
        <p:txBody>
          <a:bodyPr/>
          <a:lstStyle/>
          <a:p>
            <a:r>
              <a:rPr lang="en-US" dirty="0" smtClean="0"/>
              <a:t>What to test</a:t>
            </a:r>
          </a:p>
          <a:p>
            <a:pPr lvl="1"/>
            <a:r>
              <a:rPr lang="en-US" dirty="0" smtClean="0"/>
              <a:t>Multi-threaded binary dump  (multiple runs to find the best mix)</a:t>
            </a:r>
          </a:p>
          <a:p>
            <a:pPr lvl="1"/>
            <a:r>
              <a:rPr lang="en-US" dirty="0" smtClean="0"/>
              <a:t>Build the target database</a:t>
            </a:r>
          </a:p>
          <a:p>
            <a:pPr lvl="2"/>
            <a:r>
              <a:rPr lang="en-US" dirty="0" smtClean="0"/>
              <a:t>8K, Type II, Large BI cluster size</a:t>
            </a:r>
          </a:p>
          <a:p>
            <a:pPr lvl="2"/>
            <a:r>
              <a:rPr lang="en-US" dirty="0" smtClean="0"/>
              <a:t>Remember odd files (_</a:t>
            </a:r>
            <a:r>
              <a:rPr lang="en-US" dirty="0" err="1" smtClean="0"/>
              <a:t>seq.d</a:t>
            </a:r>
            <a:r>
              <a:rPr lang="en-US" dirty="0" smtClean="0"/>
              <a:t> _</a:t>
            </a:r>
            <a:r>
              <a:rPr lang="en-US" dirty="0" err="1" smtClean="0"/>
              <a:t>sqlviews.d</a:t>
            </a:r>
            <a:r>
              <a:rPr lang="en-US" dirty="0" smtClean="0"/>
              <a:t>, _</a:t>
            </a:r>
            <a:r>
              <a:rPr lang="en-US" dirty="0" err="1" smtClean="0"/>
              <a:t>user.d</a:t>
            </a:r>
            <a:r>
              <a:rPr lang="en-US" dirty="0" smtClean="0"/>
              <a:t>)</a:t>
            </a:r>
            <a:endParaRPr lang="en-US" dirty="0"/>
          </a:p>
          <a:p>
            <a:pPr lvl="2"/>
            <a:r>
              <a:rPr lang="en-US" dirty="0" smtClean="0"/>
              <a:t>Areas sized appropriately</a:t>
            </a:r>
          </a:p>
          <a:p>
            <a:pPr lvl="2"/>
            <a:r>
              <a:rPr lang="en-US" dirty="0" smtClean="0"/>
              <a:t>Edited .</a:t>
            </a:r>
            <a:r>
              <a:rPr lang="en-US" dirty="0" err="1" smtClean="0"/>
              <a:t>df</a:t>
            </a:r>
            <a:r>
              <a:rPr lang="en-US" dirty="0" smtClean="0"/>
              <a:t> file</a:t>
            </a:r>
          </a:p>
          <a:p>
            <a:pPr lvl="1"/>
            <a:r>
              <a:rPr lang="en-US" dirty="0" smtClean="0"/>
              <a:t>Once target database is built</a:t>
            </a:r>
          </a:p>
          <a:p>
            <a:pPr lvl="1"/>
            <a:r>
              <a:rPr lang="en-US" dirty="0" smtClean="0"/>
              <a:t>Test true single-threaded binary load</a:t>
            </a:r>
          </a:p>
          <a:p>
            <a:pPr lvl="1"/>
            <a:r>
              <a:rPr lang="en-US" dirty="0" smtClean="0"/>
              <a:t>Test multi-threaded load with page writers</a:t>
            </a:r>
          </a:p>
          <a:p>
            <a:pPr lvl="1"/>
            <a:endParaRPr lang="en-US" dirty="0"/>
          </a:p>
        </p:txBody>
      </p:sp>
    </p:spTree>
    <p:extLst>
      <p:ext uri="{BB962C8B-B14F-4D97-AF65-F5344CB8AC3E}">
        <p14:creationId xmlns:p14="http://schemas.microsoft.com/office/powerpoint/2010/main" val="207710811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Dump and </a:t>
            </a:r>
            <a:r>
              <a:rPr lang="en-US" dirty="0"/>
              <a:t>L</a:t>
            </a:r>
            <a:r>
              <a:rPr lang="en-US" dirty="0" smtClean="0"/>
              <a:t>oad </a:t>
            </a:r>
            <a:r>
              <a:rPr lang="en-US" dirty="0"/>
              <a:t>O</a:t>
            </a:r>
            <a:r>
              <a:rPr lang="en-US" dirty="0" smtClean="0"/>
              <a:t>ptions</a:t>
            </a:r>
            <a:endParaRPr lang="en-US" dirty="0"/>
          </a:p>
        </p:txBody>
      </p:sp>
      <p:sp>
        <p:nvSpPr>
          <p:cNvPr id="3" name="Text Placeholder 2"/>
          <p:cNvSpPr>
            <a:spLocks noGrp="1"/>
          </p:cNvSpPr>
          <p:nvPr>
            <p:ph type="body" sz="quarter" idx="10"/>
          </p:nvPr>
        </p:nvSpPr>
        <p:spPr>
          <a:xfrm>
            <a:off x="381000" y="1218138"/>
            <a:ext cx="8382000" cy="4197046"/>
          </a:xfrm>
        </p:spPr>
        <p:txBody>
          <a:bodyPr/>
          <a:lstStyle/>
          <a:p>
            <a:r>
              <a:rPr lang="en-US" dirty="0" smtClean="0"/>
              <a:t>Offline</a:t>
            </a:r>
          </a:p>
          <a:p>
            <a:pPr lvl="1"/>
            <a:r>
              <a:rPr lang="en-US" dirty="0" smtClean="0"/>
              <a:t>ASCII dump and load</a:t>
            </a:r>
          </a:p>
          <a:p>
            <a:pPr lvl="2"/>
            <a:r>
              <a:rPr lang="en-US" dirty="0" smtClean="0"/>
              <a:t>Dictionary</a:t>
            </a:r>
          </a:p>
          <a:p>
            <a:pPr lvl="2"/>
            <a:r>
              <a:rPr lang="en-US" dirty="0" smtClean="0"/>
              <a:t>Bulk loader (Not really)</a:t>
            </a:r>
          </a:p>
          <a:p>
            <a:pPr lvl="1"/>
            <a:r>
              <a:rPr lang="en-US" dirty="0" smtClean="0"/>
              <a:t>Binary dump and load</a:t>
            </a:r>
          </a:p>
          <a:p>
            <a:pPr lvl="2"/>
            <a:r>
              <a:rPr lang="en-US" dirty="0" smtClean="0"/>
              <a:t>Binary dump </a:t>
            </a:r>
          </a:p>
          <a:p>
            <a:pPr lvl="3"/>
            <a:r>
              <a:rPr lang="en-US" dirty="0" smtClean="0"/>
              <a:t>With </a:t>
            </a:r>
            <a:r>
              <a:rPr lang="en-US" dirty="0" err="1" smtClean="0"/>
              <a:t>buildindexes</a:t>
            </a:r>
            <a:endParaRPr lang="en-US" dirty="0" smtClean="0"/>
          </a:p>
          <a:p>
            <a:pPr lvl="3"/>
            <a:r>
              <a:rPr lang="en-US" dirty="0" smtClean="0"/>
              <a:t>With index rebuild at the end</a:t>
            </a:r>
          </a:p>
          <a:p>
            <a:pPr lvl="1"/>
            <a:r>
              <a:rPr lang="en-US" dirty="0" smtClean="0"/>
              <a:t>Custom</a:t>
            </a:r>
          </a:p>
          <a:p>
            <a:pPr lvl="2"/>
            <a:r>
              <a:rPr lang="en-US" dirty="0" smtClean="0"/>
              <a:t>Partially online – with a few small outages</a:t>
            </a:r>
          </a:p>
          <a:p>
            <a:pPr lvl="2"/>
            <a:r>
              <a:rPr lang="en-US" dirty="0" smtClean="0"/>
              <a:t>Table multi-threading</a:t>
            </a:r>
          </a:p>
          <a:p>
            <a:pPr lvl="2"/>
            <a:r>
              <a:rPr lang="en-US" dirty="0" smtClean="0"/>
              <a:t>Virtually unlimited options</a:t>
            </a:r>
            <a:endParaRPr lang="en-US" dirty="0"/>
          </a:p>
        </p:txBody>
      </p:sp>
    </p:spTree>
    <p:extLst>
      <p:ext uri="{BB962C8B-B14F-4D97-AF65-F5344CB8AC3E}">
        <p14:creationId xmlns:p14="http://schemas.microsoft.com/office/powerpoint/2010/main" val="208702721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Performance – The “best” solution may be surprising </a:t>
            </a:r>
            <a:endParaRPr lang="en-US" dirty="0"/>
          </a:p>
        </p:txBody>
      </p:sp>
      <p:sp>
        <p:nvSpPr>
          <p:cNvPr id="3" name="Text Placeholder 2"/>
          <p:cNvSpPr>
            <a:spLocks noGrp="1"/>
          </p:cNvSpPr>
          <p:nvPr>
            <p:ph type="body" sz="quarter" idx="10"/>
          </p:nvPr>
        </p:nvSpPr>
        <p:spPr>
          <a:xfrm>
            <a:off x="381000" y="1218138"/>
            <a:ext cx="8382000" cy="4344779"/>
          </a:xfrm>
        </p:spPr>
        <p:txBody>
          <a:bodyPr/>
          <a:lstStyle/>
          <a:p>
            <a:r>
              <a:rPr lang="en-US" dirty="0" smtClean="0"/>
              <a:t>What we originally thought</a:t>
            </a:r>
          </a:p>
          <a:p>
            <a:pPr lvl="1"/>
            <a:r>
              <a:rPr lang="en-US" dirty="0" smtClean="0"/>
              <a:t>A multi-threaded (per area) load with an index rebuild would be fastest</a:t>
            </a:r>
          </a:p>
          <a:p>
            <a:pPr lvl="1"/>
            <a:r>
              <a:rPr lang="en-US" dirty="0" smtClean="0"/>
              <a:t>What we tested</a:t>
            </a:r>
          </a:p>
          <a:p>
            <a:pPr lvl="2"/>
            <a:r>
              <a:rPr lang="en-US" dirty="0" smtClean="0"/>
              <a:t>Everything single threaded</a:t>
            </a:r>
          </a:p>
          <a:p>
            <a:pPr lvl="2"/>
            <a:r>
              <a:rPr lang="en-US" dirty="0" smtClean="0"/>
              <a:t>Everything multi-threaded several different mixes tested</a:t>
            </a:r>
          </a:p>
          <a:p>
            <a:pPr lvl="2"/>
            <a:r>
              <a:rPr lang="en-US" dirty="0" smtClean="0"/>
              <a:t>Some things single threaded and others multi-threaded</a:t>
            </a:r>
          </a:p>
          <a:p>
            <a:pPr lvl="2"/>
            <a:r>
              <a:rPr lang="en-US" dirty="0"/>
              <a:t>Both binary and ASCII were </a:t>
            </a:r>
            <a:r>
              <a:rPr lang="en-US" dirty="0" smtClean="0"/>
              <a:t>tested</a:t>
            </a:r>
          </a:p>
          <a:p>
            <a:pPr lvl="2"/>
            <a:r>
              <a:rPr lang="en-US" dirty="0" smtClean="0"/>
              <a:t>Tried single user and a single client on a DB opened with a broker</a:t>
            </a:r>
          </a:p>
          <a:p>
            <a:r>
              <a:rPr lang="en-US" dirty="0" smtClean="0"/>
              <a:t>Eliminated primary material environmental factors </a:t>
            </a:r>
          </a:p>
          <a:p>
            <a:pPr lvl="1"/>
            <a:r>
              <a:rPr lang="en-US" dirty="0" smtClean="0"/>
              <a:t>Disks</a:t>
            </a:r>
          </a:p>
          <a:p>
            <a:pPr lvl="1"/>
            <a:r>
              <a:rPr lang="en-US" dirty="0" smtClean="0"/>
              <a:t>CPU</a:t>
            </a:r>
          </a:p>
        </p:txBody>
      </p:sp>
    </p:spTree>
    <p:extLst>
      <p:ext uri="{BB962C8B-B14F-4D97-AF65-F5344CB8AC3E}">
        <p14:creationId xmlns:p14="http://schemas.microsoft.com/office/powerpoint/2010/main" val="261709331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What Was </a:t>
            </a:r>
            <a:r>
              <a:rPr lang="en-US" dirty="0"/>
              <a:t>F</a:t>
            </a:r>
            <a:r>
              <a:rPr lang="en-US" dirty="0" smtClean="0"/>
              <a:t>astest?</a:t>
            </a:r>
            <a:endParaRPr lang="en-US" dirty="0"/>
          </a:p>
        </p:txBody>
      </p:sp>
      <p:sp>
        <p:nvSpPr>
          <p:cNvPr id="3" name="Text Placeholder 2"/>
          <p:cNvSpPr>
            <a:spLocks noGrp="1"/>
          </p:cNvSpPr>
          <p:nvPr>
            <p:ph type="body" sz="quarter" idx="10"/>
          </p:nvPr>
        </p:nvSpPr>
        <p:spPr>
          <a:xfrm>
            <a:off x="276254" y="1925273"/>
            <a:ext cx="8382000" cy="3373231"/>
          </a:xfrm>
        </p:spPr>
        <p:txBody>
          <a:bodyPr/>
          <a:lstStyle/>
          <a:p>
            <a:r>
              <a:rPr lang="en-US" dirty="0" smtClean="0"/>
              <a:t>Science knows no master and after the initial testing we knew that multi-threaded binary dumps were the best option </a:t>
            </a:r>
            <a:r>
              <a:rPr lang="en-US" dirty="0" smtClean="0"/>
              <a:t>for </a:t>
            </a:r>
            <a:r>
              <a:rPr lang="en-US" dirty="0" smtClean="0"/>
              <a:t>the dump </a:t>
            </a:r>
            <a:r>
              <a:rPr lang="en-US" dirty="0" smtClean="0"/>
              <a:t>phase by </a:t>
            </a:r>
            <a:r>
              <a:rPr lang="en-US" dirty="0" smtClean="0"/>
              <a:t>far</a:t>
            </a:r>
          </a:p>
          <a:p>
            <a:r>
              <a:rPr lang="en-US" dirty="0" smtClean="0"/>
              <a:t>Index rebuild at the end was better than -</a:t>
            </a:r>
            <a:r>
              <a:rPr lang="en-US" dirty="0" err="1" smtClean="0"/>
              <a:t>buildindexes</a:t>
            </a:r>
            <a:endParaRPr lang="en-US" dirty="0" smtClean="0"/>
          </a:p>
          <a:p>
            <a:r>
              <a:rPr lang="en-US" dirty="0" smtClean="0"/>
              <a:t>We found that little things can make a huge difference</a:t>
            </a:r>
          </a:p>
          <a:p>
            <a:pPr lvl="1"/>
            <a:r>
              <a:rPr lang="en-US" dirty="0" smtClean="0"/>
              <a:t>Read-only reporting killed load times and slowed dumps</a:t>
            </a:r>
          </a:p>
          <a:p>
            <a:r>
              <a:rPr lang="en-US" dirty="0" smtClean="0"/>
              <a:t>We eliminated hardware as a bottleneck for the most </a:t>
            </a:r>
            <a:r>
              <a:rPr lang="en-US" dirty="0" smtClean="0"/>
              <a:t>part</a:t>
            </a:r>
            <a:endParaRPr lang="en-US" dirty="0" smtClean="0"/>
          </a:p>
          <a:p>
            <a:r>
              <a:rPr lang="en-US" dirty="0"/>
              <a:t>The load times were not so easy to pin down</a:t>
            </a:r>
          </a:p>
          <a:p>
            <a:pPr marL="0" indent="0">
              <a:buNone/>
            </a:pPr>
            <a:endParaRPr lang="en-US" dirty="0"/>
          </a:p>
        </p:txBody>
      </p:sp>
      <p:pic>
        <p:nvPicPr>
          <p:cNvPr id="5" name="Picture 4"/>
          <p:cNvPicPr>
            <a:picLocks noChangeAspect="1"/>
          </p:cNvPicPr>
          <p:nvPr/>
        </p:nvPicPr>
        <p:blipFill>
          <a:blip r:embed="rId2"/>
          <a:stretch>
            <a:fillRect/>
          </a:stretch>
        </p:blipFill>
        <p:spPr>
          <a:xfrm>
            <a:off x="3146615" y="132274"/>
            <a:ext cx="3622596" cy="1557081"/>
          </a:xfrm>
          <a:prstGeom prst="rect">
            <a:avLst/>
          </a:prstGeom>
        </p:spPr>
      </p:pic>
    </p:spTree>
    <p:extLst>
      <p:ext uri="{BB962C8B-B14F-4D97-AF65-F5344CB8AC3E}">
        <p14:creationId xmlns:p14="http://schemas.microsoft.com/office/powerpoint/2010/main" val="241575870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Stack the Decks in Your Favor</a:t>
            </a:r>
            <a:endParaRPr lang="en-US" dirty="0"/>
          </a:p>
        </p:txBody>
      </p:sp>
      <p:sp>
        <p:nvSpPr>
          <p:cNvPr id="3" name="Text Placeholder 2"/>
          <p:cNvSpPr>
            <a:spLocks noGrp="1"/>
          </p:cNvSpPr>
          <p:nvPr>
            <p:ph type="body" sz="quarter" idx="10"/>
          </p:nvPr>
        </p:nvSpPr>
        <p:spPr>
          <a:xfrm>
            <a:off x="381000" y="864599"/>
            <a:ext cx="7946308" cy="5015731"/>
          </a:xfrm>
        </p:spPr>
        <p:txBody>
          <a:bodyPr/>
          <a:lstStyle/>
          <a:p>
            <a:endParaRPr lang="en-US" dirty="0" smtClean="0"/>
          </a:p>
          <a:p>
            <a:r>
              <a:rPr lang="en-US" dirty="0" smtClean="0"/>
              <a:t>Weasel every bit you can</a:t>
            </a:r>
            <a:endParaRPr lang="en-US" dirty="0"/>
          </a:p>
          <a:p>
            <a:endParaRPr lang="en-US" dirty="0" smtClean="0"/>
          </a:p>
          <a:p>
            <a:endParaRPr lang="en-US" dirty="0" smtClean="0"/>
          </a:p>
          <a:p>
            <a:r>
              <a:rPr lang="en-US" dirty="0" smtClean="0"/>
              <a:t>Hardware</a:t>
            </a:r>
          </a:p>
          <a:p>
            <a:pPr lvl="1"/>
            <a:r>
              <a:rPr lang="en-US" dirty="0" smtClean="0"/>
              <a:t>CPU – fewer faster CPUs are better than many slower CPUs</a:t>
            </a:r>
          </a:p>
          <a:p>
            <a:pPr lvl="1"/>
            <a:r>
              <a:rPr lang="en-US" dirty="0" smtClean="0"/>
              <a:t>Disk – Did not do anything silly</a:t>
            </a:r>
          </a:p>
          <a:p>
            <a:pPr lvl="2"/>
            <a:r>
              <a:rPr lang="en-US" dirty="0" smtClean="0"/>
              <a:t>Used a specialized storage technology (</a:t>
            </a:r>
            <a:r>
              <a:rPr lang="en-US" dirty="0" err="1" smtClean="0"/>
              <a:t>FusionIO</a:t>
            </a:r>
            <a:r>
              <a:rPr lang="en-US" dirty="0" smtClean="0"/>
              <a:t>)</a:t>
            </a:r>
          </a:p>
          <a:p>
            <a:pPr lvl="2"/>
            <a:r>
              <a:rPr lang="en-US" dirty="0" smtClean="0"/>
              <a:t>Eliminated </a:t>
            </a:r>
            <a:r>
              <a:rPr lang="en-US" dirty="0" err="1" smtClean="0"/>
              <a:t>NetApp</a:t>
            </a:r>
            <a:r>
              <a:rPr lang="en-US" dirty="0" smtClean="0"/>
              <a:t> (This was huge)</a:t>
            </a:r>
          </a:p>
          <a:p>
            <a:pPr lvl="1"/>
            <a:r>
              <a:rPr lang="en-US" dirty="0" smtClean="0"/>
              <a:t>Had more than enough memory</a:t>
            </a:r>
          </a:p>
          <a:p>
            <a:pPr lvl="1"/>
            <a:r>
              <a:rPr lang="en-US" dirty="0" smtClean="0"/>
              <a:t>This configuration provided us with Progress as our only potential bottleneck.</a:t>
            </a:r>
          </a:p>
          <a:p>
            <a:r>
              <a:rPr lang="en-US" dirty="0" smtClean="0"/>
              <a:t>OS</a:t>
            </a:r>
          </a:p>
          <a:p>
            <a:pPr lvl="1"/>
            <a:r>
              <a:rPr lang="en-US" dirty="0" smtClean="0"/>
              <a:t>Used large block size on the file system (2MB on ext4)</a:t>
            </a:r>
          </a:p>
        </p:txBody>
      </p:sp>
      <p:pic>
        <p:nvPicPr>
          <p:cNvPr id="4" name="Picture 3"/>
          <p:cNvPicPr>
            <a:picLocks noChangeAspect="1"/>
          </p:cNvPicPr>
          <p:nvPr/>
        </p:nvPicPr>
        <p:blipFill>
          <a:blip r:embed="rId2"/>
          <a:stretch>
            <a:fillRect/>
          </a:stretch>
        </p:blipFill>
        <p:spPr>
          <a:xfrm>
            <a:off x="5250420" y="137652"/>
            <a:ext cx="3213100" cy="2527300"/>
          </a:xfrm>
          <a:prstGeom prst="rect">
            <a:avLst/>
          </a:prstGeom>
        </p:spPr>
      </p:pic>
    </p:spTree>
    <p:extLst>
      <p:ext uri="{BB962C8B-B14F-4D97-AF65-F5344CB8AC3E}">
        <p14:creationId xmlns:p14="http://schemas.microsoft.com/office/powerpoint/2010/main" val="258113426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6-06-22 at 8.08.1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101" y="109479"/>
            <a:ext cx="6167666" cy="5813630"/>
          </a:xfrm>
          <a:prstGeom prst="rect">
            <a:avLst/>
          </a:prstGeom>
        </p:spPr>
      </p:pic>
    </p:spTree>
    <p:extLst>
      <p:ext uri="{BB962C8B-B14F-4D97-AF65-F5344CB8AC3E}">
        <p14:creationId xmlns:p14="http://schemas.microsoft.com/office/powerpoint/2010/main" val="272127116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CPU Example</a:t>
            </a:r>
            <a:endParaRPr lang="en-US" dirty="0"/>
          </a:p>
        </p:txBody>
      </p:sp>
      <p:sp>
        <p:nvSpPr>
          <p:cNvPr id="3" name="Text Placeholder 2"/>
          <p:cNvSpPr>
            <a:spLocks noGrp="1"/>
          </p:cNvSpPr>
          <p:nvPr>
            <p:ph type="body" sz="quarter" idx="10"/>
          </p:nvPr>
        </p:nvSpPr>
        <p:spPr>
          <a:xfrm>
            <a:off x="381000" y="1218138"/>
            <a:ext cx="8382000" cy="3564052"/>
          </a:xfrm>
        </p:spPr>
        <p:txBody>
          <a:bodyPr/>
          <a:lstStyle/>
          <a:p>
            <a:r>
              <a:rPr lang="en-US" dirty="0" smtClean="0"/>
              <a:t>You are buying a machine with 2 sockets</a:t>
            </a:r>
          </a:p>
          <a:p>
            <a:r>
              <a:rPr lang="en-US" dirty="0" smtClean="0"/>
              <a:t>You have a choice of:</a:t>
            </a:r>
          </a:p>
          <a:p>
            <a:pPr lvl="1"/>
            <a:r>
              <a:rPr lang="en-US" dirty="0" smtClean="0"/>
              <a:t>Intel Xeon E7-8893 3.2Ghz 4 cores/8 threads</a:t>
            </a:r>
          </a:p>
          <a:p>
            <a:pPr lvl="1"/>
            <a:r>
              <a:rPr lang="en-US" dirty="0" smtClean="0"/>
              <a:t>Intel Xeon E7-8891 2.8Ghz 10 cores/20 threads</a:t>
            </a:r>
          </a:p>
          <a:p>
            <a:endParaRPr lang="en-US" dirty="0"/>
          </a:p>
          <a:p>
            <a:r>
              <a:rPr lang="en-US" dirty="0" smtClean="0"/>
              <a:t>The better choice for most people would be the 3.2Ghz chip.  With both sockets filled you would have 8 cores/16 threads which would be more than enough for most environments and all single threaded processes would be significantly better off.</a:t>
            </a:r>
            <a:endParaRPr lang="en-US" dirty="0"/>
          </a:p>
        </p:txBody>
      </p:sp>
    </p:spTree>
    <p:extLst>
      <p:ext uri="{BB962C8B-B14F-4D97-AF65-F5344CB8AC3E}">
        <p14:creationId xmlns:p14="http://schemas.microsoft.com/office/powerpoint/2010/main" val="325989732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Stacking the Decks</a:t>
            </a:r>
            <a:endParaRPr lang="en-US" dirty="0"/>
          </a:p>
        </p:txBody>
      </p:sp>
      <p:sp>
        <p:nvSpPr>
          <p:cNvPr id="3" name="Text Placeholder 2"/>
          <p:cNvSpPr>
            <a:spLocks noGrp="1"/>
          </p:cNvSpPr>
          <p:nvPr>
            <p:ph type="body" sz="quarter" idx="10"/>
          </p:nvPr>
        </p:nvSpPr>
        <p:spPr>
          <a:xfrm>
            <a:off x="381000" y="1218138"/>
            <a:ext cx="8382000" cy="2713563"/>
          </a:xfrm>
        </p:spPr>
        <p:txBody>
          <a:bodyPr/>
          <a:lstStyle/>
          <a:p>
            <a:r>
              <a:rPr lang="en-US" dirty="0"/>
              <a:t>Progress</a:t>
            </a:r>
          </a:p>
          <a:p>
            <a:pPr lvl="1"/>
            <a:r>
              <a:rPr lang="en-US" dirty="0"/>
              <a:t>Large bi cluster size </a:t>
            </a:r>
          </a:p>
          <a:p>
            <a:pPr lvl="1"/>
            <a:r>
              <a:rPr lang="en-US" dirty="0"/>
              <a:t>Spin on dump was tested optimal at a value between 2000 and 10000 (7500)</a:t>
            </a:r>
          </a:p>
          <a:p>
            <a:pPr lvl="1"/>
            <a:r>
              <a:rPr lang="en-US" dirty="0"/>
              <a:t>8k DB block size and 512 blocks per cluster for Type </a:t>
            </a:r>
            <a:r>
              <a:rPr lang="en-US" dirty="0" smtClean="0"/>
              <a:t>II</a:t>
            </a:r>
          </a:p>
          <a:p>
            <a:r>
              <a:rPr lang="en-US" dirty="0" smtClean="0"/>
              <a:t>Process</a:t>
            </a:r>
          </a:p>
          <a:p>
            <a:pPr lvl="1"/>
            <a:r>
              <a:rPr lang="en-US" dirty="0" smtClean="0"/>
              <a:t>Start loads while the long table dumps are still </a:t>
            </a:r>
            <a:r>
              <a:rPr lang="en-US" dirty="0" smtClean="0"/>
              <a:t>running</a:t>
            </a:r>
          </a:p>
          <a:p>
            <a:pPr lvl="1"/>
            <a:r>
              <a:rPr lang="en-US" dirty="0" smtClean="0"/>
              <a:t>Eliminate all other system activity when possible</a:t>
            </a:r>
            <a:endParaRPr lang="en-US" dirty="0"/>
          </a:p>
        </p:txBody>
      </p:sp>
    </p:spTree>
    <p:extLst>
      <p:ext uri="{BB962C8B-B14F-4D97-AF65-F5344CB8AC3E}">
        <p14:creationId xmlns:p14="http://schemas.microsoft.com/office/powerpoint/2010/main" val="191619392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Fastest Method </a:t>
            </a:r>
            <a:r>
              <a:rPr lang="en-US" dirty="0"/>
              <a:t>F</a:t>
            </a:r>
            <a:r>
              <a:rPr lang="en-US" dirty="0" smtClean="0"/>
              <a:t>or </a:t>
            </a:r>
            <a:r>
              <a:rPr lang="en-US" dirty="0"/>
              <a:t>T</a:t>
            </a:r>
            <a:r>
              <a:rPr lang="en-US" dirty="0" smtClean="0"/>
              <a:t>his </a:t>
            </a:r>
            <a:r>
              <a:rPr lang="en-US" dirty="0"/>
              <a:t>C</a:t>
            </a:r>
            <a:r>
              <a:rPr lang="en-US" dirty="0" smtClean="0"/>
              <a:t>onfiguration</a:t>
            </a:r>
            <a:endParaRPr lang="en-US" dirty="0"/>
          </a:p>
        </p:txBody>
      </p:sp>
      <p:sp>
        <p:nvSpPr>
          <p:cNvPr id="3" name="Text Placeholder 2"/>
          <p:cNvSpPr>
            <a:spLocks noGrp="1"/>
          </p:cNvSpPr>
          <p:nvPr>
            <p:ph type="body" sz="quarter" idx="10"/>
          </p:nvPr>
        </p:nvSpPr>
        <p:spPr>
          <a:xfrm>
            <a:off x="381000" y="1218138"/>
            <a:ext cx="8382000" cy="4216538"/>
          </a:xfrm>
        </p:spPr>
        <p:txBody>
          <a:bodyPr/>
          <a:lstStyle/>
          <a:p>
            <a:r>
              <a:rPr lang="en-US" dirty="0" smtClean="0"/>
              <a:t>A balanced multi-threaded binary dump with a single threaded (single user) load ending with an index rebuild</a:t>
            </a:r>
          </a:p>
          <a:p>
            <a:r>
              <a:rPr lang="en-US" dirty="0" smtClean="0"/>
              <a:t>The sweet spot for the number of dumps to do in parallel is easy </a:t>
            </a:r>
            <a:r>
              <a:rPr lang="en-US" dirty="0"/>
              <a:t>t</a:t>
            </a:r>
            <a:r>
              <a:rPr lang="en-US" dirty="0" smtClean="0"/>
              <a:t>o determine.  For most, this would end up being a mix of a few single large table threads and then combining the remaining tables into an additional thread</a:t>
            </a:r>
          </a:p>
          <a:p>
            <a:r>
              <a:rPr lang="en-US" dirty="0" smtClean="0"/>
              <a:t>Moving from multi-threaded load to single-threaded (single user) load eliminated the shared memory contention and thus provided faster throughput </a:t>
            </a:r>
            <a:endParaRPr lang="en-US" dirty="0"/>
          </a:p>
          <a:p>
            <a:r>
              <a:rPr lang="en-US" dirty="0" smtClean="0"/>
              <a:t>The overhead latching even with no competing processes was greater than the benefit of page writers or other multi-user features	</a:t>
            </a:r>
          </a:p>
        </p:txBody>
      </p:sp>
    </p:spTree>
    <p:extLst>
      <p:ext uri="{BB962C8B-B14F-4D97-AF65-F5344CB8AC3E}">
        <p14:creationId xmlns:p14="http://schemas.microsoft.com/office/powerpoint/2010/main" val="421875914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Well It’s </a:t>
            </a:r>
            <a:r>
              <a:rPr lang="en-US" dirty="0"/>
              <a:t>F</a:t>
            </a:r>
            <a:r>
              <a:rPr lang="en-US" dirty="0" smtClean="0"/>
              <a:t>ast, But </a:t>
            </a:r>
            <a:r>
              <a:rPr lang="en-US" dirty="0"/>
              <a:t>H</a:t>
            </a:r>
            <a:r>
              <a:rPr lang="en-US" dirty="0" smtClean="0"/>
              <a:t>ow Do You </a:t>
            </a:r>
            <a:r>
              <a:rPr lang="en-US" dirty="0"/>
              <a:t>K</a:t>
            </a:r>
            <a:r>
              <a:rPr lang="en-US" dirty="0" smtClean="0"/>
              <a:t>now </a:t>
            </a:r>
            <a:r>
              <a:rPr lang="en-US" dirty="0"/>
              <a:t>I</a:t>
            </a:r>
            <a:r>
              <a:rPr lang="en-US" dirty="0" smtClean="0"/>
              <a:t>f Your Process Works?</a:t>
            </a:r>
            <a:endParaRPr lang="en-US" dirty="0"/>
          </a:p>
        </p:txBody>
      </p:sp>
      <p:sp>
        <p:nvSpPr>
          <p:cNvPr id="3" name="Text Placeholder 2"/>
          <p:cNvSpPr>
            <a:spLocks noGrp="1"/>
          </p:cNvSpPr>
          <p:nvPr>
            <p:ph type="body" sz="quarter" idx="10"/>
          </p:nvPr>
        </p:nvSpPr>
        <p:spPr>
          <a:xfrm>
            <a:off x="381000" y="1218138"/>
            <a:ext cx="8382000" cy="3367076"/>
          </a:xfrm>
        </p:spPr>
        <p:txBody>
          <a:bodyPr/>
          <a:lstStyle/>
          <a:p>
            <a:r>
              <a:rPr lang="en-US" dirty="0" smtClean="0"/>
              <a:t>Do a database analysis before and after and make sure the record counts match</a:t>
            </a:r>
          </a:p>
          <a:p>
            <a:r>
              <a:rPr lang="en-US" dirty="0" smtClean="0"/>
              <a:t>Accurate (perfect) is more important than fast</a:t>
            </a:r>
          </a:p>
          <a:p>
            <a:r>
              <a:rPr lang="en-US" dirty="0" smtClean="0"/>
              <a:t>More testing provides a more accurate estimate of elapsed time </a:t>
            </a:r>
          </a:p>
          <a:p>
            <a:r>
              <a:rPr lang="en-US" dirty="0" smtClean="0"/>
              <a:t>Every method that I have seen requires at least a short outage some require long outages</a:t>
            </a:r>
          </a:p>
          <a:p>
            <a:r>
              <a:rPr lang="en-US" dirty="0" smtClean="0"/>
              <a:t>Know the cost/benefit of doing the dump and load</a:t>
            </a:r>
          </a:p>
          <a:p>
            <a:pPr marL="517525" lvl="1" indent="0">
              <a:buNone/>
            </a:pPr>
            <a:r>
              <a:rPr lang="en-US" dirty="0" smtClean="0"/>
              <a:t>Is the outage time worth the benefit to the business?</a:t>
            </a:r>
            <a:endParaRPr lang="en-US" dirty="0"/>
          </a:p>
        </p:txBody>
      </p:sp>
    </p:spTree>
    <p:extLst>
      <p:ext uri="{BB962C8B-B14F-4D97-AF65-F5344CB8AC3E}">
        <p14:creationId xmlns:p14="http://schemas.microsoft.com/office/powerpoint/2010/main" val="148414537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Rules to remember</a:t>
            </a:r>
            <a:endParaRPr lang="en-US" dirty="0"/>
          </a:p>
        </p:txBody>
      </p:sp>
      <p:sp>
        <p:nvSpPr>
          <p:cNvPr id="3" name="Text Placeholder 2"/>
          <p:cNvSpPr>
            <a:spLocks noGrp="1"/>
          </p:cNvSpPr>
          <p:nvPr>
            <p:ph type="body" sz="quarter" idx="10"/>
          </p:nvPr>
        </p:nvSpPr>
        <p:spPr>
          <a:xfrm>
            <a:off x="213120" y="736427"/>
            <a:ext cx="8034912" cy="4904932"/>
          </a:xfrm>
        </p:spPr>
        <p:txBody>
          <a:bodyPr/>
          <a:lstStyle/>
          <a:p>
            <a:r>
              <a:rPr lang="en-US" dirty="0" smtClean="0"/>
              <a:t>Dump</a:t>
            </a:r>
          </a:p>
          <a:p>
            <a:pPr lvl="1"/>
            <a:r>
              <a:rPr lang="en-US" dirty="0" smtClean="0"/>
              <a:t>Multi-threaded binary dump is universally faster</a:t>
            </a:r>
          </a:p>
          <a:p>
            <a:pPr lvl="1"/>
            <a:r>
              <a:rPr lang="en-US" dirty="0" smtClean="0"/>
              <a:t>Choosing a small index or no index if the source data is in type II storage areas can improve performance</a:t>
            </a:r>
          </a:p>
          <a:p>
            <a:r>
              <a:rPr lang="en-US" dirty="0" smtClean="0"/>
              <a:t>Load </a:t>
            </a:r>
          </a:p>
          <a:p>
            <a:pPr lvl="1"/>
            <a:r>
              <a:rPr lang="en-US" dirty="0" smtClean="0"/>
              <a:t>Use a single-user binary load session for optimal performance</a:t>
            </a:r>
          </a:p>
          <a:p>
            <a:pPr lvl="1"/>
            <a:r>
              <a:rPr lang="en-US" dirty="0" smtClean="0"/>
              <a:t>Rebuild the indexes at the end using the off-line index rebuild utility.  You get higher quality indexes in less elapsed time.</a:t>
            </a:r>
          </a:p>
          <a:p>
            <a:pPr lvl="1"/>
            <a:r>
              <a:rPr lang="en-US" dirty="0" smtClean="0"/>
              <a:t>Start loading as soon as you can.  Do not wait for everything to finish dumping to start loading</a:t>
            </a:r>
          </a:p>
          <a:p>
            <a:r>
              <a:rPr lang="en-US" dirty="0" smtClean="0"/>
              <a:t>System</a:t>
            </a:r>
          </a:p>
          <a:p>
            <a:pPr lvl="1"/>
            <a:r>
              <a:rPr lang="en-US" dirty="0" smtClean="0"/>
              <a:t>Fast storage is critical (no </a:t>
            </a:r>
            <a:r>
              <a:rPr lang="en-US" dirty="0" err="1" smtClean="0"/>
              <a:t>NetApp</a:t>
            </a:r>
            <a:r>
              <a:rPr lang="en-US" dirty="0" smtClean="0"/>
              <a:t>, no NFS, </a:t>
            </a:r>
            <a:r>
              <a:rPr lang="mr-IN" dirty="0" smtClean="0"/>
              <a:t>…</a:t>
            </a:r>
            <a:r>
              <a:rPr lang="en-US" dirty="0" smtClean="0"/>
              <a:t>)</a:t>
            </a:r>
          </a:p>
          <a:p>
            <a:pPr lvl="1"/>
            <a:r>
              <a:rPr lang="en-US" dirty="0" smtClean="0"/>
              <a:t>Fewer faster CPUs are better.  People tend to choose quantity over quality.  Fewer higher speed cores are generally a better choice.</a:t>
            </a:r>
            <a:endParaRPr lang="en-US" dirty="0"/>
          </a:p>
        </p:txBody>
      </p:sp>
    </p:spTree>
    <p:extLst>
      <p:ext uri="{BB962C8B-B14F-4D97-AF65-F5344CB8AC3E}">
        <p14:creationId xmlns:p14="http://schemas.microsoft.com/office/powerpoint/2010/main" val="253174458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288" y="261544"/>
            <a:ext cx="7162800" cy="1143000"/>
          </a:xfrm>
        </p:spPr>
        <p:txBody>
          <a:bodyPr/>
          <a:lstStyle/>
          <a:p>
            <a:r>
              <a:rPr lang="en-US" dirty="0" smtClean="0"/>
              <a:t>Questions, Comments, …</a:t>
            </a:r>
            <a:endParaRPr lang="en-US" dirty="0"/>
          </a:p>
        </p:txBody>
      </p:sp>
      <p:pic>
        <p:nvPicPr>
          <p:cNvPr id="3" name="Picture 2"/>
          <p:cNvPicPr>
            <a:picLocks noChangeAspect="1"/>
          </p:cNvPicPr>
          <p:nvPr/>
        </p:nvPicPr>
        <p:blipFill>
          <a:blip r:embed="rId2"/>
          <a:stretch>
            <a:fillRect/>
          </a:stretch>
        </p:blipFill>
        <p:spPr>
          <a:xfrm>
            <a:off x="1272166" y="1676400"/>
            <a:ext cx="2324100" cy="3505200"/>
          </a:xfrm>
          <a:prstGeom prst="rect">
            <a:avLst/>
          </a:prstGeom>
        </p:spPr>
      </p:pic>
      <p:pic>
        <p:nvPicPr>
          <p:cNvPr id="8" name="Picture 7"/>
          <p:cNvPicPr>
            <a:picLocks noChangeAspect="1"/>
          </p:cNvPicPr>
          <p:nvPr/>
        </p:nvPicPr>
        <p:blipFill>
          <a:blip r:embed="rId3"/>
          <a:stretch>
            <a:fillRect/>
          </a:stretch>
        </p:blipFill>
        <p:spPr>
          <a:xfrm>
            <a:off x="4462690" y="430773"/>
            <a:ext cx="4144738" cy="4144738"/>
          </a:xfrm>
          <a:prstGeom prst="rect">
            <a:avLst/>
          </a:prstGeom>
        </p:spPr>
      </p:pic>
    </p:spTree>
    <p:extLst>
      <p:ext uri="{BB962C8B-B14F-4D97-AF65-F5344CB8AC3E}">
        <p14:creationId xmlns:p14="http://schemas.microsoft.com/office/powerpoint/2010/main" val="2615185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12875"/>
            <a:ext cx="8382000" cy="2211388"/>
          </a:xfrm>
        </p:spPr>
        <p:txBody>
          <a:bodyPr>
            <a:normAutofit fontScale="70000" lnSpcReduction="20000"/>
          </a:bodyPr>
          <a:lstStyle/>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buFont typeface="Wingdings" charset="0"/>
              <a:buNone/>
              <a:defRPr/>
            </a:pPr>
            <a:r>
              <a:rPr lang="en-US" sz="6000" smtClean="0"/>
              <a:t>			THANK </a:t>
            </a:r>
            <a:r>
              <a:rPr lang="en-US" sz="6000" dirty="0" smtClean="0"/>
              <a:t>YOU</a:t>
            </a:r>
          </a:p>
          <a:p>
            <a:pPr eaLnBrk="1" hangingPunct="1">
              <a:defRPr/>
            </a:pPr>
            <a:endParaRPr lang="en-US" dirty="0"/>
          </a:p>
        </p:txBody>
      </p:sp>
      <p:pic>
        <p:nvPicPr>
          <p:cNvPr id="35842"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63700"/>
            <a:ext cx="8229600"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5843" name="TextBox 4"/>
          <p:cNvSpPr txBox="1">
            <a:spLocks noChangeArrowheads="1"/>
          </p:cNvSpPr>
          <p:nvPr/>
        </p:nvSpPr>
        <p:spPr bwMode="auto">
          <a:xfrm>
            <a:off x="1473200" y="393700"/>
            <a:ext cx="61118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4400"/>
              <a:t>Thank you for your time</a:t>
            </a:r>
          </a:p>
        </p:txBody>
      </p:sp>
    </p:spTree>
    <p:extLst>
      <p:ext uri="{BB962C8B-B14F-4D97-AF65-F5344CB8AC3E}">
        <p14:creationId xmlns:p14="http://schemas.microsoft.com/office/powerpoint/2010/main" val="1498050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352661"/>
          </a:xfrm>
        </p:spPr>
        <p:txBody>
          <a:bodyPr/>
          <a:lstStyle/>
          <a:p>
            <a:r>
              <a:rPr lang="en-US" dirty="0" smtClean="0"/>
              <a:t>Thank You for Your </a:t>
            </a:r>
            <a:r>
              <a:rPr lang="en-US" dirty="0"/>
              <a:t>T</a:t>
            </a:r>
            <a:r>
              <a:rPr lang="en-US" dirty="0" smtClean="0"/>
              <a:t>ime</a:t>
            </a:r>
            <a:endParaRPr lang="en-US" dirty="0"/>
          </a:p>
        </p:txBody>
      </p:sp>
      <p:sp>
        <p:nvSpPr>
          <p:cNvPr id="3" name="Text Placeholder 2"/>
          <p:cNvSpPr>
            <a:spLocks noGrp="1"/>
          </p:cNvSpPr>
          <p:nvPr>
            <p:ph type="body" sz="quarter" idx="10"/>
          </p:nvPr>
        </p:nvSpPr>
        <p:spPr>
          <a:xfrm>
            <a:off x="3052486" y="2373679"/>
            <a:ext cx="3027699" cy="1151084"/>
          </a:xfrm>
        </p:spPr>
        <p:txBody>
          <a:bodyPr/>
          <a:lstStyle/>
          <a:p>
            <a:pPr marL="0" indent="0">
              <a:buNone/>
            </a:pPr>
            <a:r>
              <a:rPr lang="en-US" dirty="0" smtClean="0"/>
              <a:t>Adam Backman</a:t>
            </a:r>
          </a:p>
          <a:p>
            <a:pPr marL="0" indent="0">
              <a:buNone/>
            </a:pPr>
            <a:r>
              <a:rPr lang="en-US" dirty="0" smtClean="0"/>
              <a:t>White Star Software</a:t>
            </a:r>
          </a:p>
          <a:p>
            <a:pPr marL="0" indent="0">
              <a:buNone/>
            </a:pPr>
            <a:r>
              <a:rPr lang="en-US" dirty="0" err="1" smtClean="0"/>
              <a:t>adam@wss.com</a:t>
            </a:r>
            <a:endParaRPr lang="en-US" dirty="0"/>
          </a:p>
        </p:txBody>
      </p:sp>
    </p:spTree>
    <p:extLst>
      <p:ext uri="{BB962C8B-B14F-4D97-AF65-F5344CB8AC3E}">
        <p14:creationId xmlns:p14="http://schemas.microsoft.com/office/powerpoint/2010/main" val="223534323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WSS template">
  <a:themeElements>
    <a:clrScheme name="Sample presentation slides 1">
      <a:dk1>
        <a:srgbClr val="000000"/>
      </a:dk1>
      <a:lt1>
        <a:srgbClr val="FFFFFF"/>
      </a:lt1>
      <a:dk2>
        <a:srgbClr val="1D4775"/>
      </a:dk2>
      <a:lt2>
        <a:srgbClr val="FEF194"/>
      </a:lt2>
      <a:accent1>
        <a:srgbClr val="85857B"/>
      </a:accent1>
      <a:accent2>
        <a:srgbClr val="3497AE"/>
      </a:accent2>
      <a:accent3>
        <a:srgbClr val="FFFFFF"/>
      </a:accent3>
      <a:accent4>
        <a:srgbClr val="000000"/>
      </a:accent4>
      <a:accent5>
        <a:srgbClr val="C2C2BF"/>
      </a:accent5>
      <a:accent6>
        <a:srgbClr val="2E889D"/>
      </a:accent6>
      <a:hlink>
        <a:srgbClr val="1D4775"/>
      </a:hlink>
      <a:folHlink>
        <a:srgbClr val="6BA0D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extraClrScheme>
      <a:clrScheme name="Sample presentation slides 1">
        <a:dk1>
          <a:srgbClr val="000000"/>
        </a:dk1>
        <a:lt1>
          <a:srgbClr val="FFFFFF"/>
        </a:lt1>
        <a:dk2>
          <a:srgbClr val="1D4775"/>
        </a:dk2>
        <a:lt2>
          <a:srgbClr val="FEF194"/>
        </a:lt2>
        <a:accent1>
          <a:srgbClr val="85857B"/>
        </a:accent1>
        <a:accent2>
          <a:srgbClr val="3497AE"/>
        </a:accent2>
        <a:accent3>
          <a:srgbClr val="FFFFFF"/>
        </a:accent3>
        <a:accent4>
          <a:srgbClr val="000000"/>
        </a:accent4>
        <a:accent5>
          <a:srgbClr val="C2C2BF"/>
        </a:accent5>
        <a:accent6>
          <a:srgbClr val="2E889D"/>
        </a:accent6>
        <a:hlink>
          <a:srgbClr val="1D4775"/>
        </a:hlink>
        <a:folHlink>
          <a:srgbClr val="6BA0D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WSS template.thmx</Template>
  <TotalTime>2893</TotalTime>
  <Words>2270</Words>
  <Application>Microsoft Macintosh PowerPoint</Application>
  <PresentationFormat>On-screen Show (4:3)</PresentationFormat>
  <Paragraphs>308</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WSS template</vt:lpstr>
      <vt:lpstr>Who, What, Where, When, Why and How</vt:lpstr>
      <vt:lpstr>About the Speaker</vt:lpstr>
      <vt:lpstr>More About the Speaker</vt:lpstr>
      <vt:lpstr>PowerPoint Presentation</vt:lpstr>
      <vt:lpstr>Agenda</vt:lpstr>
      <vt:lpstr>Agenda</vt:lpstr>
      <vt:lpstr>Who Does the Dump and Load?</vt:lpstr>
      <vt:lpstr>Who Does the Dump and Reload?</vt:lpstr>
      <vt:lpstr>What are Your Options </vt:lpstr>
      <vt:lpstr>What Do You Dump and Load?</vt:lpstr>
      <vt:lpstr>What You Want to Migrate</vt:lpstr>
      <vt:lpstr>What Users Want You to Migrate</vt:lpstr>
      <vt:lpstr>When Migrating Systems</vt:lpstr>
      <vt:lpstr>System Migration Strategies</vt:lpstr>
      <vt:lpstr>What Do You Dump – Commonly Forgotten Items</vt:lpstr>
      <vt:lpstr>Where to Dump Your Data</vt:lpstr>
      <vt:lpstr>When Will You Do a Dump and Load</vt:lpstr>
      <vt:lpstr>Which Metrics Indicate When a Dump and Load is a Good Idea</vt:lpstr>
      <vt:lpstr>Why do a dump and load in any case</vt:lpstr>
      <vt:lpstr>How to avoid doing a dump and load</vt:lpstr>
      <vt:lpstr>Goals of dump and load</vt:lpstr>
      <vt:lpstr>You need to Dump and Load, What Now?</vt:lpstr>
      <vt:lpstr>So Testing Sounds Great, Lets Build a Plan</vt:lpstr>
      <vt:lpstr>Hardware is Done.  Lets Really Build a Plan</vt:lpstr>
      <vt:lpstr>Dump and Load Options</vt:lpstr>
      <vt:lpstr>Performance – The “best” solution may be surprising </vt:lpstr>
      <vt:lpstr>What Was Fastest?</vt:lpstr>
      <vt:lpstr>Stack the Decks in Your Favor</vt:lpstr>
      <vt:lpstr>PowerPoint Presentation</vt:lpstr>
      <vt:lpstr>CPU Example</vt:lpstr>
      <vt:lpstr>Stacking the Decks</vt:lpstr>
      <vt:lpstr>Fastest Method For This Configuration</vt:lpstr>
      <vt:lpstr>Well It’s Fast, But How Do You Know If Your Process Works?</vt:lpstr>
      <vt:lpstr>Rules to remember</vt:lpstr>
      <vt:lpstr>Questions, Comments, …</vt:lpstr>
      <vt:lpstr>PowerPoint Presentation</vt:lpstr>
      <vt:lpstr>Thank You for Your Time</vt:lpstr>
    </vt:vector>
  </TitlesOfParts>
  <Company>White Star Software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What, Where, When, Why and How</dc:title>
  <dc:creator>Adam Backman</dc:creator>
  <cp:lastModifiedBy>Adam Backman</cp:lastModifiedBy>
  <cp:revision>62</cp:revision>
  <dcterms:created xsi:type="dcterms:W3CDTF">2016-06-20T18:43:21Z</dcterms:created>
  <dcterms:modified xsi:type="dcterms:W3CDTF">2016-06-29T18:51:25Z</dcterms:modified>
</cp:coreProperties>
</file>