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802" r:id="rId1"/>
    <p:sldMasterId id="2147483830" r:id="rId2"/>
  </p:sldMasterIdLst>
  <p:notesMasterIdLst>
    <p:notesMasterId r:id="rId41"/>
  </p:notesMasterIdLst>
  <p:handoutMasterIdLst>
    <p:handoutMasterId r:id="rId42"/>
  </p:handoutMasterIdLst>
  <p:sldIdLst>
    <p:sldId id="1099" r:id="rId3"/>
    <p:sldId id="1181" r:id="rId4"/>
    <p:sldId id="1171" r:id="rId5"/>
    <p:sldId id="1189" r:id="rId6"/>
    <p:sldId id="1172" r:id="rId7"/>
    <p:sldId id="1173" r:id="rId8"/>
    <p:sldId id="1182" r:id="rId9"/>
    <p:sldId id="1207" r:id="rId10"/>
    <p:sldId id="1208" r:id="rId11"/>
    <p:sldId id="1209" r:id="rId12"/>
    <p:sldId id="1213" r:id="rId13"/>
    <p:sldId id="1210" r:id="rId14"/>
    <p:sldId id="1211" r:id="rId15"/>
    <p:sldId id="1212" r:id="rId16"/>
    <p:sldId id="1191" r:id="rId17"/>
    <p:sldId id="1192" r:id="rId18"/>
    <p:sldId id="1193" r:id="rId19"/>
    <p:sldId id="1216" r:id="rId20"/>
    <p:sldId id="1190" r:id="rId21"/>
    <p:sldId id="1194" r:id="rId22"/>
    <p:sldId id="1195" r:id="rId23"/>
    <p:sldId id="1196" r:id="rId24"/>
    <p:sldId id="1218" r:id="rId25"/>
    <p:sldId id="1219" r:id="rId26"/>
    <p:sldId id="1220" r:id="rId27"/>
    <p:sldId id="1164" r:id="rId28"/>
    <p:sldId id="1197" r:id="rId29"/>
    <p:sldId id="1198" r:id="rId30"/>
    <p:sldId id="1199" r:id="rId31"/>
    <p:sldId id="1203" r:id="rId32"/>
    <p:sldId id="1204" r:id="rId33"/>
    <p:sldId id="1205" r:id="rId34"/>
    <p:sldId id="1214" r:id="rId35"/>
    <p:sldId id="1217" r:id="rId36"/>
    <p:sldId id="1142" r:id="rId37"/>
    <p:sldId id="1221" r:id="rId38"/>
    <p:sldId id="1222" r:id="rId39"/>
    <p:sldId id="1223" r:id="rId40"/>
  </p:sldIdLst>
  <p:sldSz cx="12192000" cy="6858000"/>
  <p:notesSz cx="7027863" cy="9313863"/>
  <p:custDataLst>
    <p:tags r:id="rId43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37" userDrawn="1">
          <p15:clr>
            <a:srgbClr val="A4A3A4"/>
          </p15:clr>
        </p15:guide>
        <p15:guide id="2" orient="horz" pos="954" userDrawn="1">
          <p15:clr>
            <a:srgbClr val="A4A3A4"/>
          </p15:clr>
        </p15:guide>
        <p15:guide id="3" orient="horz" pos="4006" userDrawn="1">
          <p15:clr>
            <a:srgbClr val="A4A3A4"/>
          </p15:clr>
        </p15:guide>
        <p15:guide id="4" orient="horz" pos="1200" userDrawn="1">
          <p15:clr>
            <a:srgbClr val="A4A3A4"/>
          </p15:clr>
        </p15:guide>
        <p15:guide id="5" orient="horz" pos="3885" userDrawn="1">
          <p15:clr>
            <a:srgbClr val="A4A3A4"/>
          </p15:clr>
        </p15:guide>
        <p15:guide id="6" orient="horz" pos="2950" userDrawn="1">
          <p15:clr>
            <a:srgbClr val="A4A3A4"/>
          </p15:clr>
        </p15:guide>
        <p15:guide id="7" pos="1914" userDrawn="1">
          <p15:clr>
            <a:srgbClr val="A4A3A4"/>
          </p15:clr>
        </p15:guide>
        <p15:guide id="8" pos="5745" userDrawn="1">
          <p15:clr>
            <a:srgbClr val="A4A3A4"/>
          </p15:clr>
        </p15:guide>
        <p15:guide id="9" pos="38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24C"/>
    <a:srgbClr val="001A3A"/>
    <a:srgbClr val="00264C"/>
    <a:srgbClr val="002142"/>
    <a:srgbClr val="001B36"/>
    <a:srgbClr val="002448"/>
    <a:srgbClr val="003366"/>
    <a:srgbClr val="000066"/>
    <a:srgbClr val="FF4E00"/>
    <a:srgbClr val="2F566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3" autoAdjust="0"/>
    <p:restoredTop sz="90966" autoAdjust="0"/>
  </p:normalViewPr>
  <p:slideViewPr>
    <p:cSldViewPr snapToGrid="0" showGuides="1">
      <p:cViewPr varScale="1">
        <p:scale>
          <a:sx n="105" d="100"/>
          <a:sy n="105" d="100"/>
        </p:scale>
        <p:origin x="-726" y="-90"/>
      </p:cViewPr>
      <p:guideLst>
        <p:guide orient="horz" pos="2637"/>
        <p:guide orient="horz" pos="954"/>
        <p:guide orient="horz" pos="4006"/>
        <p:guide orient="horz" pos="1200"/>
        <p:guide orient="horz" pos="3885"/>
        <p:guide orient="horz" pos="2950"/>
        <p:guide pos="1914"/>
        <p:guide pos="5745"/>
        <p:guide pos="38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46" d="100"/>
          <a:sy n="46" d="100"/>
        </p:scale>
        <p:origin x="-1776" y="-114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/>
              <a:t>Progress Software</a:t>
            </a: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75293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354330"/>
            <a:ext cx="6802622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1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545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684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42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64" tIns="45732" rIns="91464" bIns="45732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67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1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264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64" tIns="45732" rIns="91464" bIns="45732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67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1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1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981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3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89876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1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337" indent="0">
              <a:buNone/>
              <a:defRPr sz="2001" b="1"/>
            </a:lvl2pPr>
            <a:lvl3pPr marL="914674" indent="0">
              <a:buNone/>
              <a:defRPr sz="1801" b="1"/>
            </a:lvl3pPr>
            <a:lvl4pPr marL="1372011" indent="0">
              <a:buNone/>
              <a:defRPr sz="1600" b="1"/>
            </a:lvl4pPr>
            <a:lvl5pPr marL="1829349" indent="0">
              <a:buNone/>
              <a:defRPr sz="1600" b="1"/>
            </a:lvl5pPr>
            <a:lvl6pPr marL="2286686" indent="0">
              <a:buNone/>
              <a:defRPr sz="1600" b="1"/>
            </a:lvl6pPr>
            <a:lvl7pPr marL="2744023" indent="0">
              <a:buNone/>
              <a:defRPr sz="1600" b="1"/>
            </a:lvl7pPr>
            <a:lvl8pPr marL="3201360" indent="0">
              <a:buNone/>
              <a:defRPr sz="1600" b="1"/>
            </a:lvl8pPr>
            <a:lvl9pPr marL="365869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1"/>
            </a:lvl1pPr>
            <a:lvl2pPr>
              <a:defRPr sz="2001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1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337" indent="0">
              <a:buNone/>
              <a:defRPr sz="2001" b="1"/>
            </a:lvl2pPr>
            <a:lvl3pPr marL="914674" indent="0">
              <a:buNone/>
              <a:defRPr sz="1801" b="1"/>
            </a:lvl3pPr>
            <a:lvl4pPr marL="1372011" indent="0">
              <a:buNone/>
              <a:defRPr sz="1600" b="1"/>
            </a:lvl4pPr>
            <a:lvl5pPr marL="1829349" indent="0">
              <a:buNone/>
              <a:defRPr sz="1600" b="1"/>
            </a:lvl5pPr>
            <a:lvl6pPr marL="2286686" indent="0">
              <a:buNone/>
              <a:defRPr sz="1600" b="1"/>
            </a:lvl6pPr>
            <a:lvl7pPr marL="2744023" indent="0">
              <a:buNone/>
              <a:defRPr sz="1600" b="1"/>
            </a:lvl7pPr>
            <a:lvl8pPr marL="3201360" indent="0">
              <a:buNone/>
              <a:defRPr sz="1600" b="1"/>
            </a:lvl8pPr>
            <a:lvl9pPr marL="365869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1"/>
            </a:lvl1pPr>
            <a:lvl2pPr>
              <a:defRPr sz="2001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480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1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86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1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425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1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805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1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8839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34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387102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6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64" tIns="45732" rIns="91464" bIns="45732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67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1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6" y="0"/>
            <a:ext cx="12192000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4129" y="1312684"/>
            <a:ext cx="10514704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1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467" y="3541836"/>
            <a:ext cx="77312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95616106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0678299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7/1/2016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-5366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64" tIns="45732" rIns="91464" bIns="45732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67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1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6" y="0"/>
            <a:ext cx="12192000" cy="68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0511728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184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5474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0987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036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1271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45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5596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0337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821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1754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354330"/>
            <a:ext cx="6802622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1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514291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4447890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656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51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9" y="6356351"/>
            <a:ext cx="2742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65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256" y="6356351"/>
            <a:ext cx="2742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402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914674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69" indent="-228669" algn="l" defTabSz="91467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6006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343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680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8017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5354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692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30029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7366" indent="-228669" algn="l" defTabSz="914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337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674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2011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349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686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4023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1360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8697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F6963-BF50-42AE-9027-EAB98AAAAFC1}" type="datetimeFigureOut">
              <a:rPr lang="en-US" smtClean="0"/>
              <a:pPr/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C14C-8AAB-4D4D-ABA4-07F6E475F9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836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65807" y="4928023"/>
            <a:ext cx="6764786" cy="615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1" i="0">
                <a:latin typeface="Arial" pitchFamily="34" charset="0"/>
              </a:rPr>
              <a:t>Edsel </a:t>
            </a:r>
            <a:r>
              <a:rPr lang="en-US" sz="2001" i="0" dirty="0">
                <a:latin typeface="Arial" pitchFamily="34" charset="0"/>
              </a:rPr>
              <a:t>Garcia</a:t>
            </a:r>
          </a:p>
          <a:p>
            <a:pPr algn="l">
              <a:spcBef>
                <a:spcPts val="0"/>
              </a:spcBef>
            </a:pPr>
            <a:r>
              <a:rPr lang="en-US" sz="2001" i="0" dirty="0">
                <a:latin typeface="Arial" pitchFamily="34" charset="0"/>
              </a:rPr>
              <a:t>Shelley Chase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962539" y="3354310"/>
            <a:ext cx="6771321" cy="1573712"/>
          </a:xfrm>
          <a:prstGeom prst="rect">
            <a:avLst/>
          </a:prstGeom>
          <a:ln algn="ctr"/>
        </p:spPr>
        <p:txBody>
          <a:bodyPr vert="horz" lIns="0" tIns="0" rIns="0" bIns="0" rtlCol="0" anchor="ctr" anchorCtr="0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  <a:buSzTx/>
            </a:pPr>
            <a:r>
              <a:rPr lang="en-US" sz="4801" i="0" dirty="0"/>
              <a:t>Fantastic Web Apps in 11.6</a:t>
            </a:r>
            <a:br>
              <a:rPr lang="en-US" sz="4801" i="0" dirty="0"/>
            </a:br>
            <a:r>
              <a:rPr lang="en-US" sz="3001" dirty="0">
                <a:solidFill>
                  <a:srgbClr val="31CC00"/>
                </a:solidFill>
              </a:rPr>
              <a:t>WebSpeed in the Pacific AppServer for OpenEdge</a:t>
            </a:r>
            <a:r>
              <a:rPr lang="en-US" sz="4001" dirty="0">
                <a:solidFill>
                  <a:srgbClr val="31CC00"/>
                </a:solidFill>
              </a:rPr>
              <a:t/>
            </a:r>
            <a:br>
              <a:rPr lang="en-US" sz="4001" dirty="0">
                <a:solidFill>
                  <a:srgbClr val="31CC00"/>
                </a:solidFill>
              </a:rPr>
            </a:br>
            <a:endParaRPr lang="en-US" sz="4001" i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334" y="317821"/>
            <a:ext cx="10515163" cy="8817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1" dirty="0"/>
              <a:t>We Need Your </a:t>
            </a:r>
            <a:r>
              <a:rPr lang="en-US" dirty="0"/>
              <a:t>Participation</a:t>
            </a:r>
            <a:endParaRPr lang="en-US" sz="40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8106"/>
            <a:ext cx="10515600" cy="4977393"/>
          </a:xfrm>
        </p:spPr>
        <p:txBody>
          <a:bodyPr>
            <a:normAutofit/>
          </a:bodyPr>
          <a:lstStyle/>
          <a:p>
            <a:pPr marL="514504" indent="-514504">
              <a:spcBef>
                <a:spcPts val="2401"/>
              </a:spcBef>
              <a:buNone/>
              <a:tabLst>
                <a:tab pos="2399433" algn="l"/>
              </a:tabLst>
            </a:pPr>
            <a:r>
              <a:rPr lang="en-US" sz="4000" b="1" dirty="0">
                <a:solidFill>
                  <a:srgbClr val="00B050"/>
                </a:solidFill>
              </a:rPr>
              <a:t>Who Wants To Be a “Millionaire”</a:t>
            </a:r>
            <a:endParaRPr lang="en-US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514504" indent="-514504">
              <a:spcBef>
                <a:spcPts val="2401"/>
              </a:spcBef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Question displayed with 4 possible answers</a:t>
            </a:r>
          </a:p>
          <a:p>
            <a:pPr marL="514504" indent="-514504">
              <a:spcBef>
                <a:spcPts val="2401"/>
              </a:spcBef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Please vote for one answer</a:t>
            </a:r>
          </a:p>
          <a:p>
            <a:pPr marL="514504" indent="-514504">
              <a:spcBef>
                <a:spcPts val="2401"/>
              </a:spcBef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We will show the correct answer</a:t>
            </a:r>
          </a:p>
          <a:p>
            <a:pPr marL="514504" indent="-514504">
              <a:spcBef>
                <a:spcPts val="2401"/>
              </a:spcBef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Some answers will be accompanied by a </a:t>
            </a:r>
            <a:r>
              <a:rPr lang="en-US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demo</a:t>
            </a:r>
          </a:p>
          <a:p>
            <a:pPr marL="514504" indent="-514504">
              <a:spcBef>
                <a:spcPts val="2401"/>
              </a:spcBef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No </a:t>
            </a:r>
            <a:r>
              <a:rPr lang="en-U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$</a:t>
            </a:r>
            <a:r>
              <a:rPr lang="en-US" dirty="0">
                <a:latin typeface="Arial" pitchFamily="34" charset="0"/>
                <a:cs typeface="Arial" pitchFamily="34" charset="0"/>
              </a:rPr>
              <a:t>money</a:t>
            </a:r>
            <a:r>
              <a:rPr lang="en-U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$</a:t>
            </a:r>
            <a:r>
              <a:rPr lang="en-US" dirty="0">
                <a:latin typeface="Arial" pitchFamily="34" charset="0"/>
                <a:cs typeface="Arial" pitchFamily="34" charset="0"/>
              </a:rPr>
              <a:t> - the prize is all the fun we will have </a:t>
            </a:r>
            <a:r>
              <a:rPr lang="en-US" sz="3201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</a:t>
            </a:r>
            <a:endParaRPr lang="en-US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9. Who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Millionaire\REAL Millionaire Template\m_logo2.jp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610" y="-893"/>
            <a:ext cx="9991990" cy="685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6118" y="2145966"/>
            <a:ext cx="9248008" cy="175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2" i="0" dirty="0">
                <a:solidFill>
                  <a:schemeClr val="bg1"/>
                </a:solidFill>
              </a:rPr>
              <a:t>WebSpeed                 Features and Functionality</a:t>
            </a:r>
          </a:p>
        </p:txBody>
      </p:sp>
    </p:spTree>
    <p:extLst>
      <p:ext uri="{BB962C8B-B14F-4D97-AF65-F5344CB8AC3E}">
        <p14:creationId xmlns:p14="http://schemas.microsoft.com/office/powerpoint/2010/main" xmlns="" val="106836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is new for WebSpeed in 11.6</a:t>
            </a:r>
            <a:r>
              <a:rPr lang="en-GB" sz="5402" dirty="0">
                <a:solidFill>
                  <a:schemeClr val="bg1"/>
                </a:solidFill>
                <a:latin typeface="Arial" charset="0"/>
              </a:rPr>
              <a:t>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698969"/>
            <a:ext cx="11074400" cy="39634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WebSpeed Messenger moved to PAS for OE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" charset="0"/>
              </a:rPr>
              <a:t>Automatic</a:t>
            </a:r>
            <a:r>
              <a:rPr lang="en-US" sz="39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URL mapping to ABL code 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Object-Oriented model running in PAS for OE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GB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Nothing new – WebSpeed is perfect already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is new for WebSpeed in 11.6</a:t>
            </a:r>
            <a:r>
              <a:rPr lang="en-GB" sz="5402" dirty="0">
                <a:solidFill>
                  <a:schemeClr val="bg1"/>
                </a:solidFill>
                <a:latin typeface="Arial" charset="0"/>
              </a:rPr>
              <a:t>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1117601" y="2698969"/>
            <a:ext cx="11074400" cy="396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i="0"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WebSpeed Messenger moved to PAS for OE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i="0">
                <a:latin typeface="Arial" charset="0"/>
              </a:rPr>
              <a:t> </a:t>
            </a:r>
            <a:r>
              <a:rPr lang="en-US" sz="3600" i="0">
                <a:solidFill>
                  <a:schemeClr val="bg1"/>
                </a:solidFill>
                <a:latin typeface="Arial" charset="0"/>
              </a:rPr>
              <a:t>Automatic</a:t>
            </a:r>
            <a:r>
              <a:rPr lang="en-US" sz="3900" i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charset="0"/>
              </a:rPr>
              <a:t>URL mapping to ABL code 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i="0"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charset="0"/>
              </a:rPr>
              <a:t>Object-Oriented model running in PAS for OE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i="0">
                <a:latin typeface="Arial" charset="0"/>
              </a:rPr>
              <a:t> </a:t>
            </a:r>
            <a:r>
              <a:rPr lang="en-GB" sz="360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Nothing new – WebSpeed is perfect already</a:t>
            </a:r>
            <a:endParaRPr lang="en-US" sz="3601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is a WebSpeed Handler?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818237"/>
            <a:ext cx="11074400" cy="396343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procedure run on Session activation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A class method mapped to a URL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A subclass of </a:t>
            </a:r>
            <a:r>
              <a:rPr lang="en-US" sz="3601" dirty="0" err="1">
                <a:solidFill>
                  <a:schemeClr val="bg1"/>
                </a:solidFill>
                <a:latin typeface="Arial" charset="0"/>
              </a:rPr>
              <a:t>Progress.Web.IWebHandler</a:t>
            </a:r>
            <a:endParaRPr lang="en-US" sz="3601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(b) and (c)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is a WebSpeed Handler?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3" name="Rectangle 8"/>
          <p:cNvSpPr txBox="1">
            <a:spLocks noChangeArrowheads="1"/>
          </p:cNvSpPr>
          <p:nvPr/>
        </p:nvSpPr>
        <p:spPr>
          <a:xfrm>
            <a:off x="1117601" y="2818237"/>
            <a:ext cx="11074400" cy="39634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i="0"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procedure run on Session activation</a:t>
            </a:r>
          </a:p>
          <a:p>
            <a:pPr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i="0"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charset="0"/>
              </a:rPr>
              <a:t>A class method mapped to a URL</a:t>
            </a:r>
          </a:p>
          <a:p>
            <a:pPr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i="0"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charset="0"/>
              </a:rPr>
              <a:t>A subclass of Progress.Web.IWebHandler</a:t>
            </a:r>
          </a:p>
          <a:p>
            <a:pPr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5402" i="0">
                <a:latin typeface="Arial" charset="0"/>
              </a:rPr>
              <a:t> </a:t>
            </a:r>
            <a:r>
              <a:rPr lang="en-US" sz="3601" i="0">
                <a:solidFill>
                  <a:schemeClr val="bg1"/>
                </a:solidFill>
                <a:latin typeface="Arial" charset="0"/>
              </a:rPr>
              <a:t>(b) and (c)</a:t>
            </a:r>
            <a:endParaRPr lang="en-US" sz="3601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 Demo : Web Handler</a:t>
            </a:r>
          </a:p>
        </p:txBody>
      </p:sp>
      <p:pic>
        <p:nvPicPr>
          <p:cNvPr id="5" name="Picture 4" descr="C:\Users\schase\AppData\Local\Microsoft\Windows\Temporary Internet Files\Content.IE5\OWQM6XG1\1368918160[1].png"/>
          <p:cNvPicPr>
            <a:picLocks noChangeAspect="1" noChangeArrowheads="1"/>
          </p:cNvPicPr>
          <p:nvPr/>
        </p:nvPicPr>
        <p:blipFill>
          <a:blip r:embed="rId3" cstate="print"/>
          <a:srcRect l="9061" r="8313" b="39216"/>
          <a:stretch>
            <a:fillRect/>
          </a:stretch>
        </p:blipFill>
        <p:spPr bwMode="auto">
          <a:xfrm rot="5400000">
            <a:off x="491068" y="2441218"/>
            <a:ext cx="4412109" cy="3471457"/>
          </a:xfrm>
          <a:prstGeom prst="rect">
            <a:avLst/>
          </a:prstGeom>
          <a:noFill/>
        </p:spPr>
      </p:pic>
      <p:pic>
        <p:nvPicPr>
          <p:cNvPr id="6" name="Picture 5" descr="http://static.datixinc.com/wp-content/uploads/2015/07/MS-Dynamics-CRM-2013-Sales-Dash-3D.png"/>
          <p:cNvPicPr/>
          <p:nvPr/>
        </p:nvPicPr>
        <p:blipFill>
          <a:blip r:embed="rId4" cstate="print"/>
          <a:srcRect b="30443"/>
          <a:stretch>
            <a:fillRect/>
          </a:stretch>
        </p:blipFill>
        <p:spPr bwMode="auto">
          <a:xfrm>
            <a:off x="5471871" y="2465263"/>
            <a:ext cx="5881929" cy="3744888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types of Clients can </a:t>
            </a:r>
            <a:b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 for OE support?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659213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ABL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Web and Mobile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ABL, Web and Mobile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Any client using APSV, HTTP, REST, SOAP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types of Clients can </a:t>
            </a:r>
            <a:b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 for OE support?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3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659213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ABL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Web and Mobile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ABL, Web and Mobile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Any client using APSV, HTTP, REST, SOAP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HTTP request data is available in WebSpeed? 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>
            <a:spLocks noGrp="1" noChangeArrowheads="1"/>
          </p:cNvSpPr>
          <p:nvPr>
            <p:ph idx="1"/>
          </p:nvPr>
        </p:nvSpPr>
        <p:spPr>
          <a:xfrm>
            <a:off x="1057967" y="2659206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Header, Cookies, Body and Query Parameters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Header and Cookies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Cookies and Body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Header and Body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HTTP request data is available in WebSpeed?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>
            <a:spLocks noGrp="1" noChangeArrowheads="1"/>
          </p:cNvSpPr>
          <p:nvPr>
            <p:ph idx="1"/>
          </p:nvPr>
        </p:nvSpPr>
        <p:spPr>
          <a:xfrm>
            <a:off x="1057967" y="2659206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Header, Cookies, Body and Query Parameters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Header and Cookies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Cookies and Body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Header and Body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Demo </a:t>
            </a:r>
            <a:r>
              <a:rPr lang="en-US" dirty="0"/>
              <a:t>- Dynamic Access to Data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 descr="C:\Users\schase\AppData\Local\Microsoft\Windows\Temporary Internet Files\Content.IE5\OWQM6XG1\1368918160[1].png"/>
          <p:cNvPicPr>
            <a:picLocks noChangeAspect="1" noChangeArrowheads="1"/>
          </p:cNvPicPr>
          <p:nvPr/>
        </p:nvPicPr>
        <p:blipFill>
          <a:blip r:embed="rId3" cstate="print"/>
          <a:srcRect l="9061" r="8313" b="39216"/>
          <a:stretch>
            <a:fillRect/>
          </a:stretch>
        </p:blipFill>
        <p:spPr bwMode="auto">
          <a:xfrm rot="5400000">
            <a:off x="769311" y="2021242"/>
            <a:ext cx="4553842" cy="4169675"/>
          </a:xfrm>
          <a:prstGeom prst="rect">
            <a:avLst/>
          </a:prstGeom>
          <a:noFill/>
        </p:spPr>
      </p:pic>
      <p:pic>
        <p:nvPicPr>
          <p:cNvPr id="6" name="Picture 5" descr="http://static.datixinc.com/wp-content/uploads/2015/07/MS-Dynamics-CRM-2013-Sales-Dash-3D.png"/>
          <p:cNvPicPr/>
          <p:nvPr/>
        </p:nvPicPr>
        <p:blipFill>
          <a:blip r:embed="rId4" cstate="print"/>
          <a:srcRect b="30443"/>
          <a:stretch>
            <a:fillRect/>
          </a:stretch>
        </p:blipFill>
        <p:spPr bwMode="auto">
          <a:xfrm>
            <a:off x="5674117" y="2233635"/>
            <a:ext cx="5881929" cy="3744888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6118" y="2145966"/>
            <a:ext cx="9248008" cy="175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2" i="0" dirty="0">
                <a:solidFill>
                  <a:schemeClr val="bg1"/>
                </a:solidFill>
              </a:rPr>
              <a:t>WebSpeed Deployment PAS for OpenEdge</a:t>
            </a:r>
          </a:p>
        </p:txBody>
      </p:sp>
    </p:spTree>
    <p:extLst>
      <p:ext uri="{BB962C8B-B14F-4D97-AF65-F5344CB8AC3E}">
        <p14:creationId xmlns:p14="http://schemas.microsoft.com/office/powerpoint/2010/main" xmlns="" val="106836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is the best number of PASOE Agents for WebSpeed?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 txBox="1">
            <a:spLocks noChangeArrowheads="1"/>
          </p:cNvSpPr>
          <p:nvPr/>
        </p:nvSpPr>
        <p:spPr>
          <a:xfrm>
            <a:off x="1117601" y="2718847"/>
            <a:ext cx="11074400" cy="396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4800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charset="0"/>
              </a:rPr>
              <a:t>5-10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charset="0"/>
              </a:rPr>
              <a:t>10-20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charset="0"/>
              </a:rPr>
              <a:t>50</a:t>
            </a:r>
            <a:endParaRPr lang="en-US" sz="3601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 dirty="0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is the best number of PASOE Agents for WebSpeed?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 txBox="1">
            <a:spLocks noChangeArrowheads="1"/>
          </p:cNvSpPr>
          <p:nvPr/>
        </p:nvSpPr>
        <p:spPr>
          <a:xfrm>
            <a:off x="1117601" y="2718847"/>
            <a:ext cx="11074400" cy="396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4800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charset="0"/>
              </a:rPr>
              <a:t>5-10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Tx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charset="0"/>
              </a:rPr>
              <a:t>10-20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</a:pPr>
            <a:r>
              <a:rPr lang="en-US" sz="4801" b="1" i="0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i="0" dirty="0">
                <a:latin typeface="Arial" charset="0"/>
              </a:rPr>
              <a:t> </a:t>
            </a:r>
            <a:r>
              <a:rPr lang="en-US" sz="3601" i="0" dirty="0">
                <a:solidFill>
                  <a:schemeClr val="bg1"/>
                </a:solidFill>
                <a:latin typeface="Arial" charset="0"/>
              </a:rPr>
              <a:t>50</a:t>
            </a:r>
            <a:endParaRPr lang="en-US" sz="3601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48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How many OS processes are needed for 50 concurrent requests?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031463" y="2914269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3601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5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10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50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48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How many OS processes are needed for 50 concurrent requests?</a:t>
            </a:r>
            <a:endParaRPr lang="en-US" sz="480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4" name="Rectangle 8"/>
          <p:cNvSpPr>
            <a:spLocks noGrp="1" noChangeArrowheads="1"/>
          </p:cNvSpPr>
          <p:nvPr>
            <p:ph idx="1"/>
          </p:nvPr>
        </p:nvSpPr>
        <p:spPr>
          <a:xfrm>
            <a:off x="1031463" y="2914269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3601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5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10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50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6118" y="2145966"/>
            <a:ext cx="9248008" cy="92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2" i="0" dirty="0">
                <a:solidFill>
                  <a:schemeClr val="bg1"/>
                </a:solidFill>
              </a:rPr>
              <a:t>WebSpeed Compatibility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106836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48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JSON payloads are typically what fraction of an XML payload? </a:t>
            </a:r>
            <a:endParaRPr lang="en-US" sz="480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097723" y="2718847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50%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fr-FR" sz="3601" dirty="0" err="1">
                <a:solidFill>
                  <a:schemeClr val="bg1"/>
                </a:solidFill>
                <a:latin typeface="Arial" charset="0"/>
              </a:rPr>
              <a:t>Same</a:t>
            </a:r>
            <a:r>
              <a:rPr lang="fr-FR" sz="3601" dirty="0">
                <a:solidFill>
                  <a:schemeClr val="bg1"/>
                </a:solidFill>
                <a:latin typeface="Arial" charset="0"/>
              </a:rPr>
              <a:t> size</a:t>
            </a:r>
            <a:endParaRPr lang="en-US" sz="3601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Double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You cannot measure the size of text responses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uiExpand="1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48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JSON payloads are typically what fraction of an XML payload?</a:t>
            </a:r>
            <a:endParaRPr lang="en-US" sz="480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>
            <a:spLocks noGrp="1" noChangeArrowheads="1"/>
          </p:cNvSpPr>
          <p:nvPr>
            <p:ph idx="1"/>
          </p:nvPr>
        </p:nvSpPr>
        <p:spPr>
          <a:xfrm>
            <a:off x="1097723" y="2718847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50%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fr-FR" sz="3601" dirty="0" err="1">
                <a:solidFill>
                  <a:schemeClr val="bg1"/>
                </a:solidFill>
                <a:latin typeface="Arial" charset="0"/>
              </a:rPr>
              <a:t>Same</a:t>
            </a:r>
            <a:r>
              <a:rPr lang="fr-FR" sz="3601" dirty="0">
                <a:solidFill>
                  <a:schemeClr val="bg1"/>
                </a:solidFill>
                <a:latin typeface="Arial" charset="0"/>
              </a:rPr>
              <a:t> size</a:t>
            </a:r>
            <a:endParaRPr lang="en-US" sz="3601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Double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You cannot measure the size of text responses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I need to change my existing WebSpeed code in PAS for OE? 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599579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Nothing - all code will run seamlessly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fr-FR" sz="3601" dirty="0">
                <a:solidFill>
                  <a:schemeClr val="bg1"/>
                </a:solidFill>
                <a:latin typeface="Arial" charset="0"/>
              </a:rPr>
              <a:t>You must </a:t>
            </a:r>
            <a:r>
              <a:rPr lang="fr-FR" sz="3601" dirty="0" err="1">
                <a:solidFill>
                  <a:schemeClr val="bg1"/>
                </a:solidFill>
                <a:latin typeface="Arial" charset="0"/>
              </a:rPr>
              <a:t>hire</a:t>
            </a:r>
            <a:r>
              <a:rPr lang="fr-FR" sz="3601" dirty="0">
                <a:solidFill>
                  <a:schemeClr val="bg1"/>
                </a:solidFill>
                <a:latin typeface="Arial" charset="0"/>
              </a:rPr>
              <a:t> Progress Consulting</a:t>
            </a:r>
            <a:endParaRPr lang="en-US" sz="3601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Convert your web-</a:t>
            </a:r>
            <a:r>
              <a:rPr lang="en-US" sz="3601" dirty="0" err="1">
                <a:solidFill>
                  <a:schemeClr val="bg1"/>
                </a:solidFill>
                <a:latin typeface="Arial" charset="0"/>
              </a:rPr>
              <a:t>disp.p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 to a Web Handler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(a) or (c)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I need to change my existing WebSpeed code in PAS for OE?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2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599579"/>
            <a:ext cx="11074400" cy="3963432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5400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Nothing - all code will run seamlessly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fr-FR" sz="3601" dirty="0">
                <a:solidFill>
                  <a:schemeClr val="bg1"/>
                </a:solidFill>
                <a:latin typeface="Arial" charset="0"/>
              </a:rPr>
              <a:t>You must </a:t>
            </a:r>
            <a:r>
              <a:rPr lang="fr-FR" sz="3601" dirty="0" err="1">
                <a:solidFill>
                  <a:schemeClr val="bg1"/>
                </a:solidFill>
                <a:latin typeface="Arial" charset="0"/>
              </a:rPr>
              <a:t>hire</a:t>
            </a:r>
            <a:r>
              <a:rPr lang="fr-FR" sz="3601" dirty="0">
                <a:solidFill>
                  <a:schemeClr val="bg1"/>
                </a:solidFill>
                <a:latin typeface="Arial" charset="0"/>
              </a:rPr>
              <a:t> Progress Consulting</a:t>
            </a:r>
            <a:endParaRPr lang="en-US" sz="3601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Convert your web-</a:t>
            </a:r>
            <a:r>
              <a:rPr lang="en-US" sz="3601" dirty="0" err="1">
                <a:solidFill>
                  <a:schemeClr val="bg1"/>
                </a:solidFill>
                <a:latin typeface="Arial" charset="0"/>
              </a:rPr>
              <a:t>disp.p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 to a Web Handler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(a) or (c)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8635" cy="986597"/>
          </a:xfrm>
        </p:spPr>
        <p:txBody>
          <a:bodyPr/>
          <a:lstStyle/>
          <a:p>
            <a:r>
              <a:rPr lang="en-US" dirty="0"/>
              <a:t>Demo - Calling Business Entities from WebSpeed</a:t>
            </a:r>
          </a:p>
        </p:txBody>
      </p:sp>
      <p:pic>
        <p:nvPicPr>
          <p:cNvPr id="1028" name="Picture 4" descr="C:\Users\schase\AppData\Local\Microsoft\Windows\Temporary Internet Files\Content.IE5\OWQM6XG1\1368918160[1].png"/>
          <p:cNvPicPr>
            <a:picLocks noChangeAspect="1" noChangeArrowheads="1"/>
          </p:cNvPicPr>
          <p:nvPr/>
        </p:nvPicPr>
        <p:blipFill>
          <a:blip r:embed="rId3" cstate="print"/>
          <a:srcRect l="9061" r="8313" b="39216"/>
          <a:stretch>
            <a:fillRect/>
          </a:stretch>
        </p:blipFill>
        <p:spPr bwMode="auto">
          <a:xfrm rot="5400000">
            <a:off x="769311" y="2021242"/>
            <a:ext cx="4553842" cy="4169675"/>
          </a:xfrm>
          <a:prstGeom prst="rect">
            <a:avLst/>
          </a:prstGeom>
          <a:noFill/>
        </p:spPr>
      </p:pic>
      <p:pic>
        <p:nvPicPr>
          <p:cNvPr id="5" name="Picture 4" descr="http://static.datixinc.com/wp-content/uploads/2015/07/MS-Dynamics-CRM-2013-Sales-Dash-3D.png"/>
          <p:cNvPicPr/>
          <p:nvPr/>
        </p:nvPicPr>
        <p:blipFill>
          <a:blip r:embed="rId4" cstate="print"/>
          <a:srcRect b="30443"/>
          <a:stretch>
            <a:fillRect/>
          </a:stretch>
        </p:blipFill>
        <p:spPr bwMode="auto">
          <a:xfrm>
            <a:off x="5594604" y="1829159"/>
            <a:ext cx="5881929" cy="3744888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1707"/>
          </a:xfrm>
        </p:spPr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65423" y="980673"/>
            <a:ext cx="839999" cy="5616947"/>
          </a:xfrm>
          <a:prstGeom prst="rect">
            <a:avLst/>
          </a:prstGeom>
          <a:noFill/>
        </p:spPr>
        <p:txBody>
          <a:bodyPr wrap="square" lIns="91464" tIns="45732" rIns="91464" bIns="45732">
            <a:spAutoFit/>
          </a:bodyPr>
          <a:lstStyle/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 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</a:t>
            </a:r>
          </a:p>
          <a:p>
            <a:pPr>
              <a:spcBef>
                <a:spcPts val="600"/>
              </a:spcBef>
            </a:pPr>
            <a:r>
              <a:rPr lang="en-US" sz="3600" b="1" i="0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5" y="1136832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>
                <a:solidFill>
                  <a:srgbClr val="000000"/>
                </a:solidFill>
              </a:rPr>
              <a:t>an of WebSpeed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0288" y="1731718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/>
              <a:t>single </a:t>
            </a:r>
            <a:r>
              <a:rPr lang="en-US" i="0" dirty="0" err="1"/>
              <a:t>AppServer</a:t>
            </a:r>
            <a:r>
              <a:rPr lang="en-US" i="0" dirty="0"/>
              <a:t> for both Web Streams and RPC.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0709" y="2888026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/>
              <a:t>otal</a:t>
            </a:r>
            <a:r>
              <a:rPr lang="en-US" i="0" dirty="0"/>
              <a:t> control of the HTTP response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1697" y="2281986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/>
              <a:t>ew</a:t>
            </a:r>
            <a:r>
              <a:rPr lang="en-US" i="0" dirty="0"/>
              <a:t>, but also a better version of the Old WebSpeed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581" y="3538682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/>
              <a:t>dvanced</a:t>
            </a:r>
            <a:r>
              <a:rPr lang="en-US" i="0" dirty="0"/>
              <a:t> </a:t>
            </a:r>
            <a:r>
              <a:rPr lang="en-US" b="1" i="0" dirty="0"/>
              <a:t>B</a:t>
            </a:r>
            <a:r>
              <a:rPr lang="en-US" i="0" dirty="0"/>
              <a:t>usiness </a:t>
            </a:r>
            <a:r>
              <a:rPr lang="en-US" b="1" i="0" dirty="0"/>
              <a:t>L</a:t>
            </a:r>
            <a:r>
              <a:rPr lang="en-US" i="0" dirty="0"/>
              <a:t>anguage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3108" y="4170748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>
                <a:solidFill>
                  <a:srgbClr val="000000"/>
                </a:solidFill>
              </a:rPr>
              <a:t>treaming</a:t>
            </a:r>
            <a:r>
              <a:rPr lang="en-US" i="0" dirty="0">
                <a:solidFill>
                  <a:srgbClr val="000000"/>
                </a:solidFill>
              </a:rPr>
              <a:t>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3363" y="5401416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>
                <a:solidFill>
                  <a:srgbClr val="000000"/>
                </a:solidFill>
              </a:rPr>
              <a:t>mproved</a:t>
            </a:r>
            <a:r>
              <a:rPr lang="en-US" i="0" dirty="0">
                <a:solidFill>
                  <a:srgbClr val="000000"/>
                </a:solidFill>
              </a:rPr>
              <a:t> model / [Web] Interface / Integrated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9645" y="6022327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/>
              <a:t>PU</a:t>
            </a:r>
            <a:r>
              <a:rPr lang="en-US" i="0" dirty="0"/>
              <a:t> efficient - improved performance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5143" y="4769896"/>
            <a:ext cx="772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>
                <a:solidFill>
                  <a:srgbClr val="000000"/>
                </a:solidFill>
              </a:rPr>
              <a:t>omcat</a:t>
            </a:r>
            <a:r>
              <a:rPr lang="en-US" i="0" dirty="0">
                <a:solidFill>
                  <a:srgbClr val="000000"/>
                </a:solidFill>
              </a:rPr>
              <a:t> built-in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498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812800" y="2057043"/>
            <a:ext cx="10668000" cy="2743915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2" dirty="0">
                <a:solidFill>
                  <a:schemeClr val="bg1"/>
                </a:solidFill>
                <a:latin typeface="Arial" charset="0"/>
              </a:rPr>
              <a:t>Question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0" y="3505220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>
            <a:off x="11480801" y="350522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type of content </a:t>
            </a:r>
            <a:r>
              <a:rPr lang="en-US" sz="5402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cannot</a:t>
            </a:r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 served by WebSpeed?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877871"/>
            <a:ext cx="11074400" cy="3963432"/>
          </a:xfrm>
        </p:spPr>
        <p:txBody>
          <a:bodyPr/>
          <a:lstStyle/>
          <a:p>
            <a:pPr eaLnBrk="1" hangingPunct="1"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3601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HTML and CSS files</a:t>
            </a:r>
          </a:p>
          <a:p>
            <a:pPr eaLnBrk="1" hangingPunct="1"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JavaScript files</a:t>
            </a:r>
          </a:p>
          <a:p>
            <a:pPr eaLnBrk="1" hangingPunct="1"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Images and PDF files</a:t>
            </a:r>
          </a:p>
          <a:p>
            <a:pPr eaLnBrk="1" hangingPunct="1"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X Files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711201" y="2743022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711201" y="3733880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11201" y="4724738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2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812800" y="227767"/>
            <a:ext cx="10668000" cy="2362815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11201" y="5715596"/>
            <a:ext cx="10871200" cy="838418"/>
          </a:xfrm>
          <a:prstGeom prst="hexagon">
            <a:avLst>
              <a:gd name="adj" fmla="val 30893"/>
              <a:gd name="vf" fmla="val 115470"/>
            </a:avLst>
          </a:prstGeom>
          <a:solidFill>
            <a:srgbClr val="00B050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1016000" y="988950"/>
            <a:ext cx="10261600" cy="840449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type of content </a:t>
            </a:r>
            <a:r>
              <a:rPr lang="en-US" sz="5402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cannot</a:t>
            </a:r>
            <a:r>
              <a:rPr lang="en-US" sz="5402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 served by WebSpeed?</a:t>
            </a:r>
            <a:endParaRPr lang="en-US" sz="5402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>
          <a:xfrm>
            <a:off x="1117601" y="2877871"/>
            <a:ext cx="11074400" cy="3963432"/>
          </a:xfrm>
        </p:spPr>
        <p:txBody>
          <a:bodyPr/>
          <a:lstStyle/>
          <a:p>
            <a:pPr eaLnBrk="1" hangingPunct="1"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A)</a:t>
            </a:r>
            <a:r>
              <a:rPr lang="en-US" sz="3601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HTML and CSS files</a:t>
            </a:r>
          </a:p>
          <a:p>
            <a:pPr eaLnBrk="1" hangingPunct="1"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B)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JavaScript files</a:t>
            </a:r>
          </a:p>
          <a:p>
            <a:pPr eaLnBrk="1" hangingPunct="1">
              <a:buFontTx/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C)</a:t>
            </a:r>
            <a:r>
              <a:rPr lang="en-US" sz="54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Images and PDF files</a:t>
            </a:r>
          </a:p>
          <a:p>
            <a:pPr eaLnBrk="1" hangingPunct="1">
              <a:buNone/>
            </a:pPr>
            <a:r>
              <a:rPr lang="en-US" sz="4801" b="1" baseline="10000" dirty="0">
                <a:solidFill>
                  <a:srgbClr val="FF9900"/>
                </a:solidFill>
                <a:latin typeface="Arial" charset="0"/>
              </a:rPr>
              <a:t>D)</a:t>
            </a:r>
            <a:r>
              <a:rPr lang="en-US" sz="6002" dirty="0">
                <a:latin typeface="Arial" charset="0"/>
              </a:rPr>
              <a:t> </a:t>
            </a:r>
            <a:r>
              <a:rPr lang="en-US" sz="3601" dirty="0">
                <a:solidFill>
                  <a:schemeClr val="bg1"/>
                </a:solidFill>
                <a:latin typeface="Arial" charset="0"/>
              </a:rPr>
              <a:t>X Files </a:t>
            </a:r>
            <a:endParaRPr lang="en-US" sz="360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" y="6172915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1" y="5182057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" y="4191198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1" y="3200340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11582401" y="6172915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>
            <a:off x="11582401" y="5182057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11582401" y="4191198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11582401" y="320034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1" y="1447284"/>
            <a:ext cx="711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0" y="1447284"/>
            <a:ext cx="8128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3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-893"/>
            <a:ext cx="609600" cy="45731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sp>
        <p:nvSpPr>
          <p:cNvPr id="514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1582401" y="6325354"/>
            <a:ext cx="609600" cy="533539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401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2914" y="5797677"/>
            <a:ext cx="2755209" cy="70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  <p:sndAc>
      <p:stSnd>
        <p:snd r:embed="rId3" name="Tarda.wav"/>
      </p:stSnd>
    </p:sndAc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803</Words>
  <Application>Microsoft Office PowerPoint</Application>
  <PresentationFormat>Custom</PresentationFormat>
  <Paragraphs>171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Custom Design</vt:lpstr>
      <vt:lpstr>1_Custom Design</vt:lpstr>
      <vt:lpstr>Slide 1</vt:lpstr>
      <vt:lpstr>We Need Your Participation</vt:lpstr>
      <vt:lpstr>Slide 3</vt:lpstr>
      <vt:lpstr>Slide 4</vt:lpstr>
      <vt:lpstr>Question</vt:lpstr>
      <vt:lpstr>What is new for WebSpeed in 11.6?</vt:lpstr>
      <vt:lpstr>What is new for WebSpeed in 11.6?</vt:lpstr>
      <vt:lpstr>Question</vt:lpstr>
      <vt:lpstr>What is a WebSpeed Handler?</vt:lpstr>
      <vt:lpstr>What is a WebSpeed Handler?</vt:lpstr>
      <vt:lpstr>Simple Demo : Web Handler</vt:lpstr>
      <vt:lpstr>Question</vt:lpstr>
      <vt:lpstr>What types of Clients can  PAS for OE support?</vt:lpstr>
      <vt:lpstr>What types of Clients can  PAS for OE support?</vt:lpstr>
      <vt:lpstr>Question</vt:lpstr>
      <vt:lpstr>What HTTP request data is available in WebSpeed? </vt:lpstr>
      <vt:lpstr>What HTTP request data is available in WebSpeed?</vt:lpstr>
      <vt:lpstr>Demo - Dynamic Access to Data</vt:lpstr>
      <vt:lpstr>Slide 19</vt:lpstr>
      <vt:lpstr>Question</vt:lpstr>
      <vt:lpstr>What is the best number of PASOE Agents for WebSpeed?</vt:lpstr>
      <vt:lpstr>What is the best number of PASOE Agents for WebSpeed?</vt:lpstr>
      <vt:lpstr>Question</vt:lpstr>
      <vt:lpstr>How many OS processes are needed for 50 concurrent requests?</vt:lpstr>
      <vt:lpstr>How many OS processes are needed for 50 concurrent requests?</vt:lpstr>
      <vt:lpstr>Slide 26</vt:lpstr>
      <vt:lpstr>Question</vt:lpstr>
      <vt:lpstr>JSON payloads are typically what fraction of an XML payload? </vt:lpstr>
      <vt:lpstr>JSON payloads are typically what fraction of an XML payload?</vt:lpstr>
      <vt:lpstr>Question</vt:lpstr>
      <vt:lpstr>Do I need to change my existing WebSpeed code in PAS for OE? </vt:lpstr>
      <vt:lpstr>Do I need to change my existing WebSpeed code in PAS for OE?</vt:lpstr>
      <vt:lpstr>Demo - Calling Business Entities from WebSpeed</vt:lpstr>
      <vt:lpstr>In Summary</vt:lpstr>
      <vt:lpstr>Slide 35</vt:lpstr>
      <vt:lpstr>Question</vt:lpstr>
      <vt:lpstr>What type of content cannot be served by WebSpeed?</vt:lpstr>
      <vt:lpstr>What type of content cannot be served by WebSpeed?</vt:lpstr>
    </vt:vector>
  </TitlesOfParts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2016-07-01T17:34:06Z</dcterms:created>
  <dcterms:modified xsi:type="dcterms:W3CDTF">2016-07-01T17:35:02Z</dcterms:modified>
</cp:coreProperties>
</file>