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5"/>
  </p:sldMasterIdLst>
  <p:notesMasterIdLst>
    <p:notesMasterId r:id="rId58"/>
  </p:notesMasterIdLst>
  <p:handoutMasterIdLst>
    <p:handoutMasterId r:id="rId59"/>
  </p:handoutMasterIdLst>
  <p:sldIdLst>
    <p:sldId id="1099" r:id="rId6"/>
    <p:sldId id="1182" r:id="rId7"/>
    <p:sldId id="1236" r:id="rId8"/>
    <p:sldId id="1237" r:id="rId9"/>
    <p:sldId id="1229" r:id="rId10"/>
    <p:sldId id="1230" r:id="rId11"/>
    <p:sldId id="1231" r:id="rId12"/>
    <p:sldId id="1232" r:id="rId13"/>
    <p:sldId id="1183" r:id="rId14"/>
    <p:sldId id="1210" r:id="rId15"/>
    <p:sldId id="1222" r:id="rId16"/>
    <p:sldId id="1223" r:id="rId17"/>
    <p:sldId id="1215" r:id="rId18"/>
    <p:sldId id="1216" r:id="rId19"/>
    <p:sldId id="1211" r:id="rId20"/>
    <p:sldId id="1212" r:id="rId21"/>
    <p:sldId id="1219" r:id="rId22"/>
    <p:sldId id="1184" r:id="rId23"/>
    <p:sldId id="1185" r:id="rId24"/>
    <p:sldId id="1238" r:id="rId25"/>
    <p:sldId id="1186" r:id="rId26"/>
    <p:sldId id="1187" r:id="rId27"/>
    <p:sldId id="1188" r:id="rId28"/>
    <p:sldId id="1227" r:id="rId29"/>
    <p:sldId id="1189" r:id="rId30"/>
    <p:sldId id="1190" r:id="rId31"/>
    <p:sldId id="1191" r:id="rId32"/>
    <p:sldId id="1235" r:id="rId33"/>
    <p:sldId id="1192" r:id="rId34"/>
    <p:sldId id="1193" r:id="rId35"/>
    <p:sldId id="1195" r:id="rId36"/>
    <p:sldId id="1220" r:id="rId37"/>
    <p:sldId id="1197" r:id="rId38"/>
    <p:sldId id="1226" r:id="rId39"/>
    <p:sldId id="1225" r:id="rId40"/>
    <p:sldId id="1198" r:id="rId41"/>
    <p:sldId id="1199" r:id="rId42"/>
    <p:sldId id="1217" r:id="rId43"/>
    <p:sldId id="1221" r:id="rId44"/>
    <p:sldId id="1218" r:id="rId45"/>
    <p:sldId id="1213" r:id="rId46"/>
    <p:sldId id="1201" r:id="rId47"/>
    <p:sldId id="1202" r:id="rId48"/>
    <p:sldId id="1203" r:id="rId49"/>
    <p:sldId id="1239" r:id="rId50"/>
    <p:sldId id="1204" r:id="rId51"/>
    <p:sldId id="1205" r:id="rId52"/>
    <p:sldId id="1206" r:id="rId53"/>
    <p:sldId id="1207" r:id="rId54"/>
    <p:sldId id="1214" r:id="rId55"/>
    <p:sldId id="1233" r:id="rId56"/>
    <p:sldId id="1234" r:id="rId57"/>
  </p:sldIdLst>
  <p:sldSz cx="12188825" cy="6858000"/>
  <p:notesSz cx="7027863" cy="9313863"/>
  <p:custDataLst>
    <p:tags r:id="rId60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12" userDrawn="1">
          <p15:clr>
            <a:srgbClr val="A4A3A4"/>
          </p15:clr>
        </p15:guide>
        <p15:guide id="2" orient="horz" pos="1128" userDrawn="1">
          <p15:clr>
            <a:srgbClr val="A4A3A4"/>
          </p15:clr>
        </p15:guide>
        <p15:guide id="3" orient="horz" pos="4006">
          <p15:clr>
            <a:srgbClr val="A4A3A4"/>
          </p15:clr>
        </p15:guide>
        <p15:guide id="7" pos="359" userDrawn="1">
          <p15:clr>
            <a:srgbClr val="A4A3A4"/>
          </p15:clr>
        </p15:guide>
        <p15:guide id="8" pos="4175" userDrawn="1">
          <p15:clr>
            <a:srgbClr val="A4A3A4"/>
          </p15:clr>
        </p15:guide>
        <p15:guide id="9" pos="382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  <a:srgbClr val="373A3E"/>
    <a:srgbClr val="B0D806"/>
    <a:srgbClr val="AAD204"/>
    <a:srgbClr val="FF4E00"/>
    <a:srgbClr val="2F5662"/>
    <a:srgbClr val="DD461E"/>
    <a:srgbClr val="24D997"/>
    <a:srgbClr val="23C78C"/>
    <a:srgbClr val="F199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8" autoAdjust="0"/>
    <p:restoredTop sz="90812" autoAdjust="0"/>
  </p:normalViewPr>
  <p:slideViewPr>
    <p:cSldViewPr snapToGrid="0" showGuides="1">
      <p:cViewPr varScale="1">
        <p:scale>
          <a:sx n="62" d="100"/>
          <a:sy n="62" d="100"/>
        </p:scale>
        <p:origin x="64" y="204"/>
      </p:cViewPr>
      <p:guideLst>
        <p:guide orient="horz" pos="2712"/>
        <p:guide orient="horz" pos="1128"/>
        <p:guide orient="horz" pos="4006"/>
        <p:guide pos="359"/>
        <p:guide pos="4175"/>
        <p:guide pos="382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00" d="100"/>
          <a:sy n="100" d="100"/>
        </p:scale>
        <p:origin x="2652" y="78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61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tags" Target="tags/tag1.xml"/><Relationship Id="rId65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theme" Target="theme/theme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smtClean="0"/>
              <a:t>Progress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454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49" y="36"/>
            <a:ext cx="12188890" cy="685796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4967780" y="3354330"/>
            <a:ext cx="6800850" cy="1573302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967780" y="5066617"/>
            <a:ext cx="5479648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17904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320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428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9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24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10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819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67497"/>
            <a:ext cx="11021571" cy="43088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813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813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70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20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6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004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088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472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2450" y="1200150"/>
            <a:ext cx="10953750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557813" y="367497"/>
            <a:ext cx="1094838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6015201" y="6517228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8" r:id="rId2"/>
    <p:sldLayoutId id="2147483775" r:id="rId3"/>
    <p:sldLayoutId id="2147483734" r:id="rId4"/>
    <p:sldLayoutId id="2147483778" r:id="rId5"/>
    <p:sldLayoutId id="2147483774" r:id="rId6"/>
    <p:sldLayoutId id="2147483739" r:id="rId7"/>
    <p:sldLayoutId id="2147483762" r:id="rId8"/>
    <p:sldLayoutId id="2147483776" r:id="rId9"/>
    <p:sldLayoutId id="2147483772" r:id="rId10"/>
    <p:sldLayoutId id="2147483767" r:id="rId11"/>
    <p:sldLayoutId id="2147483770" r:id="rId12"/>
    <p:sldLayoutId id="2147483773" r:id="rId13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>
              <a:lumMod val="50000"/>
            </a:schemeClr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4967780" y="3771649"/>
            <a:ext cx="6800850" cy="738664"/>
          </a:xfrm>
        </p:spPr>
        <p:txBody>
          <a:bodyPr/>
          <a:lstStyle/>
          <a:p>
            <a:r>
              <a:rPr lang="en-US" dirty="0" smtClean="0"/>
              <a:t>Progress System Tables</a:t>
            </a:r>
            <a:endParaRPr lang="en-US" dirty="0"/>
          </a:p>
        </p:txBody>
      </p:sp>
      <p:sp>
        <p:nvSpPr>
          <p:cNvPr id="5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Dan Foreman</a:t>
            </a:r>
          </a:p>
          <a:p>
            <a:r>
              <a:rPr lang="en-US" dirty="0" smtClean="0"/>
              <a:t>Progress </a:t>
            </a:r>
            <a:r>
              <a:rPr lang="en-US" dirty="0" err="1" smtClean="0"/>
              <a:t>Wackaloon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Introductions </a:t>
            </a:r>
            <a:r>
              <a:rPr lang="en-US" dirty="0" smtClean="0"/>
              <a:t>– Dan </a:t>
            </a:r>
            <a:r>
              <a:rPr lang="en-US" dirty="0" smtClean="0"/>
              <a:t>Foreman - </a:t>
            </a:r>
            <a:r>
              <a:rPr lang="en-US" dirty="0" err="1" smtClean="0"/>
              <a:t>Progling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Progress User since 1984 (Version </a:t>
            </a:r>
            <a:r>
              <a:rPr lang="en-US" dirty="0" smtClean="0"/>
              <a:t>2, there never was a commercial V1)</a:t>
            </a:r>
            <a:endParaRPr lang="en-US" dirty="0" smtClean="0"/>
          </a:p>
          <a:p>
            <a:r>
              <a:rPr lang="en-US" dirty="0" smtClean="0"/>
              <a:t>Presenter @ Progress Conferences Worldwide since 1988</a:t>
            </a:r>
          </a:p>
          <a:p>
            <a:r>
              <a:rPr lang="en-US" dirty="0" smtClean="0"/>
              <a:t>Author of:</a:t>
            </a:r>
          </a:p>
          <a:p>
            <a:pPr lvl="1"/>
            <a:r>
              <a:rPr lang="en-US" dirty="0" smtClean="0"/>
              <a:t>Progress Performance Tuning Guide</a:t>
            </a:r>
          </a:p>
          <a:p>
            <a:pPr lvl="1"/>
            <a:r>
              <a:rPr lang="en-US" dirty="0" smtClean="0"/>
              <a:t>Progress Database Administration Guide</a:t>
            </a:r>
          </a:p>
          <a:p>
            <a:pPr lvl="1"/>
            <a:r>
              <a:rPr lang="en-US" dirty="0" smtClean="0"/>
              <a:t>Progress System Tables</a:t>
            </a:r>
          </a:p>
          <a:p>
            <a:pPr lvl="1"/>
            <a:r>
              <a:rPr lang="en-US" dirty="0" smtClean="0"/>
              <a:t>Progress DBA Best Practices</a:t>
            </a:r>
          </a:p>
          <a:p>
            <a:pPr lvl="1"/>
            <a:r>
              <a:rPr lang="en-US" dirty="0"/>
              <a:t>ProMonitor – used by the Progress Managed DBA Practice to monitor over 1,000 databases </a:t>
            </a:r>
            <a:r>
              <a:rPr lang="en-US" dirty="0" smtClean="0"/>
              <a:t>worldwide</a:t>
            </a:r>
          </a:p>
          <a:p>
            <a:pPr lvl="1"/>
            <a:r>
              <a:rPr lang="en-US" dirty="0" smtClean="0"/>
              <a:t>Pro </a:t>
            </a:r>
            <a:r>
              <a:rPr lang="en-US" dirty="0" err="1" smtClean="0"/>
              <a:t>Dump&amp;Load</a:t>
            </a:r>
            <a:r>
              <a:rPr lang="en-US" dirty="0" smtClean="0"/>
              <a:t> – used to dump &amp; load the worlds largest DB (12TB) with only 2 hours of downtime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317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Introductions </a:t>
            </a:r>
            <a:r>
              <a:rPr lang="en-US" dirty="0"/>
              <a:t>– Dan </a:t>
            </a:r>
            <a:r>
              <a:rPr lang="en-US" dirty="0" smtClean="0"/>
              <a:t>Foreman- Cyclist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478" y="1266200"/>
            <a:ext cx="7845930" cy="5232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66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Introductions – Dan Foreman- </a:t>
            </a:r>
            <a:r>
              <a:rPr lang="en-US" dirty="0" smtClean="0"/>
              <a:t>Basketball Zealot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999" y="1470025"/>
            <a:ext cx="8617226" cy="4857750"/>
          </a:xfrm>
        </p:spPr>
      </p:pic>
    </p:spTree>
    <p:extLst>
      <p:ext uri="{BB962C8B-B14F-4D97-AF65-F5344CB8AC3E}">
        <p14:creationId xmlns:p14="http://schemas.microsoft.com/office/powerpoint/2010/main" val="902077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Introductions - Audience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Progress Version (end users only please)</a:t>
            </a:r>
          </a:p>
          <a:p>
            <a:pPr lvl="1"/>
            <a:r>
              <a:rPr lang="en-US" sz="2400" dirty="0" smtClean="0"/>
              <a:t>V11.6</a:t>
            </a:r>
          </a:p>
          <a:p>
            <a:pPr lvl="1"/>
            <a:r>
              <a:rPr lang="en-US" sz="2400" dirty="0" smtClean="0"/>
              <a:t>V11.anythingelse</a:t>
            </a:r>
          </a:p>
          <a:p>
            <a:pPr lvl="1"/>
            <a:r>
              <a:rPr lang="en-US" sz="2400" dirty="0" smtClean="0"/>
              <a:t>V10</a:t>
            </a:r>
          </a:p>
          <a:p>
            <a:pPr lvl="1"/>
            <a:r>
              <a:rPr lang="en-US" sz="2400" dirty="0" smtClean="0"/>
              <a:t>V9</a:t>
            </a:r>
          </a:p>
          <a:p>
            <a:pPr lvl="1"/>
            <a:r>
              <a:rPr lang="en-US" sz="2400" dirty="0" smtClean="0"/>
              <a:t>V8</a:t>
            </a:r>
          </a:p>
          <a:p>
            <a:pPr lvl="1"/>
            <a:r>
              <a:rPr lang="en-US" sz="2400" dirty="0" smtClean="0"/>
              <a:t>V7</a:t>
            </a:r>
          </a:p>
          <a:p>
            <a:pPr lvl="1"/>
            <a:r>
              <a:rPr lang="en-US" sz="2400" dirty="0" smtClean="0"/>
              <a:t>Pre-V7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64279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Introductions - Audience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Who is new to Progress in the last 2 years?</a:t>
            </a:r>
          </a:p>
          <a:p>
            <a:r>
              <a:rPr lang="en-US" sz="2800" dirty="0" smtClean="0"/>
              <a:t>Database </a:t>
            </a:r>
            <a:r>
              <a:rPr lang="en-US" sz="2800" dirty="0" smtClean="0"/>
              <a:t>Operating System</a:t>
            </a:r>
          </a:p>
          <a:p>
            <a:pPr lvl="1"/>
            <a:r>
              <a:rPr lang="en-US" sz="2400" dirty="0" smtClean="0"/>
              <a:t>AIX</a:t>
            </a:r>
          </a:p>
          <a:p>
            <a:pPr lvl="1"/>
            <a:r>
              <a:rPr lang="en-US" sz="2400" dirty="0"/>
              <a:t>Linux</a:t>
            </a:r>
          </a:p>
          <a:p>
            <a:pPr lvl="1"/>
            <a:r>
              <a:rPr lang="en-US" sz="2400" dirty="0" smtClean="0"/>
              <a:t>Windows</a:t>
            </a:r>
            <a:endParaRPr lang="en-US" sz="2400" dirty="0" smtClean="0"/>
          </a:p>
          <a:p>
            <a:pPr lvl="1"/>
            <a:r>
              <a:rPr lang="en-US" sz="2400" dirty="0" smtClean="0"/>
              <a:t>Solaris</a:t>
            </a:r>
            <a:endParaRPr lang="en-US" sz="2400" dirty="0" smtClean="0"/>
          </a:p>
          <a:p>
            <a:pPr lvl="1"/>
            <a:r>
              <a:rPr lang="en-US" sz="2400" dirty="0" smtClean="0"/>
              <a:t>HP/UX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84325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Introductions - Audience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Largest Individual Database</a:t>
            </a:r>
          </a:p>
          <a:p>
            <a:pPr lvl="1"/>
            <a:r>
              <a:rPr lang="en-US" sz="2400" dirty="0" smtClean="0"/>
              <a:t>&gt; 10TB</a:t>
            </a:r>
          </a:p>
          <a:p>
            <a:pPr lvl="1"/>
            <a:r>
              <a:rPr lang="en-US" sz="2400" dirty="0" smtClean="0"/>
              <a:t>&gt; 1TB</a:t>
            </a:r>
          </a:p>
          <a:p>
            <a:pPr lvl="1"/>
            <a:r>
              <a:rPr lang="en-US" sz="2400" dirty="0" smtClean="0"/>
              <a:t>&gt; 500GB</a:t>
            </a:r>
          </a:p>
          <a:p>
            <a:pPr lvl="1"/>
            <a:r>
              <a:rPr lang="en-US" sz="2400" dirty="0" smtClean="0"/>
              <a:t>&gt; 100GB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84497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Get Started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928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Table Categories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Schema</a:t>
            </a:r>
          </a:p>
          <a:p>
            <a:r>
              <a:rPr lang="en-US" sz="2800" dirty="0" smtClean="0"/>
              <a:t>SQL</a:t>
            </a:r>
          </a:p>
          <a:p>
            <a:r>
              <a:rPr lang="en-US" sz="2800" dirty="0" smtClean="0"/>
              <a:t>System Info</a:t>
            </a:r>
          </a:p>
          <a:p>
            <a:r>
              <a:rPr lang="en-US" sz="2800" dirty="0" smtClean="0"/>
              <a:t>Virtual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9496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Schema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In all versions of Progress</a:t>
            </a:r>
          </a:p>
          <a:p>
            <a:r>
              <a:rPr lang="en-US" sz="2800" dirty="0" smtClean="0"/>
              <a:t>_</a:t>
            </a:r>
            <a:r>
              <a:rPr lang="en-US" sz="2800" dirty="0"/>
              <a:t>File</a:t>
            </a:r>
          </a:p>
          <a:p>
            <a:r>
              <a:rPr lang="en-US" sz="2800" dirty="0"/>
              <a:t>_Field</a:t>
            </a:r>
          </a:p>
          <a:p>
            <a:r>
              <a:rPr lang="en-US" sz="2800" dirty="0"/>
              <a:t>_Index</a:t>
            </a:r>
          </a:p>
          <a:p>
            <a:r>
              <a:rPr lang="en-US" sz="2800" dirty="0"/>
              <a:t>_</a:t>
            </a:r>
            <a:r>
              <a:rPr lang="en-US" sz="2800" dirty="0" smtClean="0"/>
              <a:t>Index-Field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3269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Schema Tables - Latecomers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_Db </a:t>
            </a:r>
            <a:r>
              <a:rPr lang="en-US" sz="2800" dirty="0" smtClean="0"/>
              <a:t>(V5 or V6)</a:t>
            </a:r>
            <a:endParaRPr lang="en-US" sz="2800" dirty="0"/>
          </a:p>
          <a:p>
            <a:r>
              <a:rPr lang="en-US" sz="2800" dirty="0"/>
              <a:t>_Sequence (V7</a:t>
            </a:r>
            <a:r>
              <a:rPr lang="en-US" sz="2800" dirty="0" smtClean="0"/>
              <a:t>)</a:t>
            </a:r>
          </a:p>
          <a:p>
            <a:r>
              <a:rPr lang="en-US" sz="2800" dirty="0"/>
              <a:t>_</a:t>
            </a:r>
            <a:r>
              <a:rPr lang="en-US" sz="2800" dirty="0" smtClean="0"/>
              <a:t>File-Trig (V7)</a:t>
            </a:r>
            <a:endParaRPr lang="en-US" sz="2800" dirty="0"/>
          </a:p>
          <a:p>
            <a:r>
              <a:rPr lang="en-US" sz="2800" dirty="0"/>
              <a:t>_</a:t>
            </a:r>
            <a:r>
              <a:rPr lang="en-US" sz="2800" dirty="0" smtClean="0"/>
              <a:t>Field-Trig (V7)</a:t>
            </a: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110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_</a:t>
            </a:r>
            <a:r>
              <a:rPr lang="en-US" dirty="0" err="1" smtClean="0"/>
              <a:t>File._Category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Added by Gus in V11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6311926"/>
              </p:ext>
            </p:extLst>
          </p:nvPr>
        </p:nvGraphicFramePr>
        <p:xfrm>
          <a:off x="449451" y="2014780"/>
          <a:ext cx="11499743" cy="4277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0278"/>
                <a:gridCol w="3153905"/>
                <a:gridCol w="6315560"/>
              </a:tblGrid>
              <a:tr h="427753">
                <a:tc>
                  <a:txBody>
                    <a:bodyPr/>
                    <a:lstStyle/>
                    <a:p>
                      <a:r>
                        <a:rPr lang="en-US" dirty="0" smtClean="0"/>
                        <a:t>Value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Examples</a:t>
                      </a:r>
                      <a:endParaRPr lang="en-US" dirty="0"/>
                    </a:p>
                  </a:txBody>
                  <a:tcPr/>
                </a:tc>
              </a:tr>
              <a:tr h="427753">
                <a:tc>
                  <a:txBody>
                    <a:bodyPr/>
                    <a:lstStyle/>
                    <a:p>
                      <a:r>
                        <a:rPr lang="en-US" dirty="0" smtClean="0"/>
                        <a:t>AUDIT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Auditing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_Client-Session</a:t>
                      </a:r>
                      <a:endParaRPr lang="en-US" dirty="0"/>
                    </a:p>
                  </a:txBody>
                  <a:tcPr/>
                </a:tc>
              </a:tr>
              <a:tr h="427753">
                <a:tc>
                  <a:txBody>
                    <a:bodyPr/>
                    <a:lstStyle/>
                    <a:p>
                      <a:r>
                        <a:rPr lang="en-US" dirty="0" smtClean="0"/>
                        <a:t>AUTH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Authentication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_User, _Tenant, _Sec-Role</a:t>
                      </a:r>
                      <a:endParaRPr lang="en-US" dirty="0"/>
                    </a:p>
                  </a:txBody>
                  <a:tcPr/>
                </a:tc>
              </a:tr>
              <a:tr h="427753">
                <a:tc>
                  <a:txBody>
                    <a:bodyPr/>
                    <a:lstStyle/>
                    <a:p>
                      <a:r>
                        <a:rPr lang="en-US" dirty="0" smtClean="0"/>
                        <a:t>DS_SCHEMA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Data Server Schema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_Constraint</a:t>
                      </a:r>
                      <a:endParaRPr lang="en-US" dirty="0"/>
                    </a:p>
                  </a:txBody>
                  <a:tcPr/>
                </a:tc>
              </a:tr>
              <a:tr h="427753">
                <a:tc>
                  <a:txBody>
                    <a:bodyPr/>
                    <a:lstStyle/>
                    <a:p>
                      <a:r>
                        <a:rPr lang="en-US" dirty="0" smtClean="0"/>
                        <a:t>LOG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Event Logging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_</a:t>
                      </a:r>
                      <a:r>
                        <a:rPr lang="en-US" dirty="0" err="1" smtClean="0"/>
                        <a:t>KeyEvent</a:t>
                      </a:r>
                      <a:endParaRPr lang="en-US" dirty="0"/>
                    </a:p>
                  </a:txBody>
                  <a:tcPr/>
                </a:tc>
              </a:tr>
              <a:tr h="427753">
                <a:tc>
                  <a:txBody>
                    <a:bodyPr/>
                    <a:lstStyle/>
                    <a:p>
                      <a:r>
                        <a:rPr lang="en-US" dirty="0" smtClean="0"/>
                        <a:t>PHY_ST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Physical Storage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_Area, _</a:t>
                      </a:r>
                      <a:r>
                        <a:rPr lang="en-US" dirty="0" err="1" smtClean="0"/>
                        <a:t>AreaExtent</a:t>
                      </a:r>
                      <a:r>
                        <a:rPr lang="en-US" dirty="0" smtClean="0"/>
                        <a:t>, _</a:t>
                      </a:r>
                      <a:r>
                        <a:rPr lang="en-US" dirty="0" err="1" smtClean="0"/>
                        <a:t>StorageObject</a:t>
                      </a:r>
                      <a:r>
                        <a:rPr lang="en-US" dirty="0" smtClean="0"/>
                        <a:t>, _Partition*</a:t>
                      </a:r>
                      <a:endParaRPr lang="en-US" dirty="0"/>
                    </a:p>
                  </a:txBody>
                  <a:tcPr/>
                </a:tc>
              </a:tr>
              <a:tr h="427753">
                <a:tc>
                  <a:txBody>
                    <a:bodyPr/>
                    <a:lstStyle/>
                    <a:p>
                      <a:r>
                        <a:rPr lang="en-US" dirty="0" smtClean="0"/>
                        <a:t>SCHEMA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Meta Schema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_File, _Field,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_Index, _Db, _Sequence</a:t>
                      </a:r>
                      <a:endParaRPr lang="en-US" dirty="0"/>
                    </a:p>
                  </a:txBody>
                  <a:tcPr/>
                </a:tc>
              </a:tr>
              <a:tr h="427753">
                <a:tc>
                  <a:txBody>
                    <a:bodyPr/>
                    <a:lstStyle/>
                    <a:p>
                      <a:r>
                        <a:rPr lang="en-US" dirty="0" smtClean="0"/>
                        <a:t>SQL89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Old</a:t>
                      </a:r>
                      <a:r>
                        <a:rPr lang="en-US" baseline="0" dirty="0" smtClean="0"/>
                        <a:t> (Deprecated) SQL89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_View</a:t>
                      </a:r>
                      <a:endParaRPr lang="en-US" dirty="0"/>
                    </a:p>
                  </a:txBody>
                  <a:tcPr/>
                </a:tc>
              </a:tr>
              <a:tr h="427753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SQL_*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SQL92 Tables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_</a:t>
                      </a:r>
                      <a:r>
                        <a:rPr lang="en-US" dirty="0" err="1" smtClean="0"/>
                        <a:t>SysDbAuth</a:t>
                      </a:r>
                      <a:r>
                        <a:rPr lang="en-US" dirty="0" smtClean="0"/>
                        <a:t>, _</a:t>
                      </a:r>
                      <a:r>
                        <a:rPr lang="en-US" dirty="0" err="1" smtClean="0"/>
                        <a:t>SysProcedures</a:t>
                      </a:r>
                      <a:endParaRPr lang="en-US" dirty="0"/>
                    </a:p>
                  </a:txBody>
                  <a:tcPr/>
                </a:tc>
              </a:tr>
              <a:tr h="427753">
                <a:tc>
                  <a:txBody>
                    <a:bodyPr/>
                    <a:lstStyle/>
                    <a:p>
                      <a:r>
                        <a:rPr lang="en-US" dirty="0" smtClean="0"/>
                        <a:t>VST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Virtual System Tables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_Connect, _Trans, _Lock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8065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 Use – Find Redundant Indexes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Index A:	Fld1 + Fld2 + Fld3</a:t>
            </a:r>
          </a:p>
          <a:p>
            <a:r>
              <a:rPr lang="en-US" sz="2800" dirty="0" smtClean="0"/>
              <a:t>Index B:	Fld1 + Fld2 + Fld3 + Fld4</a:t>
            </a:r>
          </a:p>
          <a:p>
            <a:r>
              <a:rPr lang="en-US" sz="2800" dirty="0" smtClean="0"/>
              <a:t>Index A might be redundant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4285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 Use – Find Tables with No Defined Indexes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sz="2800" dirty="0" smtClean="0"/>
              <a:t>This is important because the “default” index is stored in the Schema Area (by default) and the Schema Area is a Type 1 Storage Area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  <p:sp>
        <p:nvSpPr>
          <p:cNvPr id="4" name="Rectangle 3"/>
          <p:cNvSpPr/>
          <p:nvPr/>
        </p:nvSpPr>
        <p:spPr>
          <a:xfrm>
            <a:off x="1210106" y="1427648"/>
            <a:ext cx="10113757" cy="1527810"/>
          </a:xfrm>
          <a:prstGeom prst="rect">
            <a:avLst/>
          </a:prstGeom>
          <a:solidFill>
            <a:schemeClr val="tx1">
              <a:lumMod val="20000"/>
              <a:lumOff val="8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274320" anchor="ctr"/>
          <a:lstStyle/>
          <a:p>
            <a:pPr marL="90488" algn="l" defTabSz="457200">
              <a:defRPr/>
            </a:pPr>
            <a:r>
              <a:rPr lang="en-US" sz="2200" i="0" dirty="0">
                <a:solidFill>
                  <a:srgbClr val="000000"/>
                </a:solidFill>
                <a:ea typeface="ＭＳ Ｐゴシック" charset="-128"/>
              </a:rPr>
              <a:t>For each _index no-lock where _index-name = “default”, </a:t>
            </a:r>
            <a:endParaRPr lang="en-US" sz="2200" i="0" dirty="0" smtClean="0">
              <a:solidFill>
                <a:srgbClr val="000000"/>
              </a:solidFill>
              <a:ea typeface="ＭＳ Ｐゴシック" charset="-128"/>
            </a:endParaRPr>
          </a:p>
          <a:p>
            <a:pPr marL="90488" algn="l" defTabSz="457200">
              <a:defRPr/>
            </a:pPr>
            <a:r>
              <a:rPr lang="en-US" sz="2200" i="0" dirty="0">
                <a:solidFill>
                  <a:srgbClr val="000000"/>
                </a:solidFill>
                <a:ea typeface="ＭＳ Ｐゴシック" charset="-128"/>
              </a:rPr>
              <a:t> </a:t>
            </a:r>
            <a:r>
              <a:rPr lang="en-US" sz="2200" i="0" dirty="0" smtClean="0">
                <a:solidFill>
                  <a:srgbClr val="000000"/>
                </a:solidFill>
                <a:ea typeface="ＭＳ Ｐゴシック" charset="-128"/>
              </a:rPr>
              <a:t>             </a:t>
            </a:r>
            <a:r>
              <a:rPr lang="en-US" sz="2200" i="0" dirty="0" smtClean="0">
                <a:solidFill>
                  <a:srgbClr val="000000"/>
                </a:solidFill>
                <a:ea typeface="ＭＳ Ｐゴシック" charset="-128"/>
              </a:rPr>
              <a:t>_</a:t>
            </a:r>
            <a:r>
              <a:rPr lang="en-US" sz="2200" i="0" dirty="0">
                <a:solidFill>
                  <a:srgbClr val="000000"/>
                </a:solidFill>
                <a:ea typeface="ＭＳ Ｐゴシック" charset="-128"/>
              </a:rPr>
              <a:t>file of _index  no-lock:</a:t>
            </a:r>
          </a:p>
          <a:p>
            <a:pPr marL="90488" algn="l" defTabSz="457200">
              <a:defRPr/>
            </a:pPr>
            <a:r>
              <a:rPr lang="en-US" sz="2200" i="0" dirty="0">
                <a:solidFill>
                  <a:srgbClr val="000000"/>
                </a:solidFill>
                <a:ea typeface="ＭＳ Ｐゴシック" charset="-128"/>
              </a:rPr>
              <a:t>	</a:t>
            </a:r>
            <a:r>
              <a:rPr lang="en-US" sz="2200" i="0" dirty="0" smtClean="0">
                <a:solidFill>
                  <a:srgbClr val="000000"/>
                </a:solidFill>
                <a:ea typeface="ＭＳ Ｐゴシック" charset="-128"/>
              </a:rPr>
              <a:t>         Display</a:t>
            </a:r>
            <a:r>
              <a:rPr lang="en-US" sz="2200" i="0" dirty="0">
                <a:solidFill>
                  <a:srgbClr val="000000"/>
                </a:solidFill>
                <a:ea typeface="ＭＳ Ｐゴシック" charset="-128"/>
              </a:rPr>
              <a:t>	_</a:t>
            </a:r>
            <a:r>
              <a:rPr lang="en-US" sz="2200" i="0" dirty="0" smtClean="0">
                <a:solidFill>
                  <a:srgbClr val="000000"/>
                </a:solidFill>
                <a:ea typeface="ＭＳ Ｐゴシック" charset="-128"/>
              </a:rPr>
              <a:t>file-name</a:t>
            </a:r>
            <a:endParaRPr lang="en-US" sz="2200" i="0" dirty="0">
              <a:solidFill>
                <a:srgbClr val="00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8718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SQL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Permissions (GRANT, REVOKE)</a:t>
            </a:r>
            <a:endParaRPr lang="en-US" sz="2800" dirty="0"/>
          </a:p>
          <a:p>
            <a:r>
              <a:rPr lang="en-US" sz="2800" dirty="0"/>
              <a:t>Constraints</a:t>
            </a:r>
          </a:p>
          <a:p>
            <a:r>
              <a:rPr lang="en-US" sz="2800" dirty="0"/>
              <a:t>Views</a:t>
            </a:r>
          </a:p>
          <a:p>
            <a:r>
              <a:rPr lang="en-US" sz="2800" dirty="0"/>
              <a:t>Stored Procedures</a:t>
            </a:r>
          </a:p>
          <a:p>
            <a:r>
              <a:rPr lang="en-US" sz="2800" dirty="0"/>
              <a:t>Query Optimizer Data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40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Info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_Area (V9)</a:t>
            </a:r>
          </a:p>
          <a:p>
            <a:r>
              <a:rPr lang="en-US" sz="2800" dirty="0" smtClean="0"/>
              <a:t>_</a:t>
            </a:r>
            <a:r>
              <a:rPr lang="en-US" sz="2800" dirty="0" err="1" smtClean="0"/>
              <a:t>AreaExtent</a:t>
            </a:r>
            <a:r>
              <a:rPr lang="en-US" sz="2800" dirty="0" smtClean="0"/>
              <a:t> (V9)</a:t>
            </a:r>
          </a:p>
          <a:p>
            <a:r>
              <a:rPr lang="en-US" sz="2800" dirty="0" smtClean="0"/>
              <a:t>_</a:t>
            </a:r>
            <a:r>
              <a:rPr lang="en-US" sz="2800" dirty="0" err="1" smtClean="0"/>
              <a:t>StorageObject</a:t>
            </a:r>
            <a:r>
              <a:rPr lang="en-US" sz="2800" dirty="0" smtClean="0"/>
              <a:t> (V9)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01668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 Use – Table/Index Mixing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_</a:t>
            </a:r>
            <a:r>
              <a:rPr lang="en-US" sz="2800" dirty="0" err="1" smtClean="0"/>
              <a:t>storageobject</a:t>
            </a:r>
            <a:endParaRPr lang="en-US" sz="2800" dirty="0" smtClean="0"/>
          </a:p>
          <a:p>
            <a:r>
              <a:rPr lang="en-US" sz="2800" dirty="0" smtClean="0"/>
              <a:t>Also</a:t>
            </a:r>
          </a:p>
          <a:p>
            <a:pPr lvl="1"/>
            <a:r>
              <a:rPr lang="en-US" sz="2400" dirty="0" smtClean="0"/>
              <a:t>-B2 Objects</a:t>
            </a:r>
          </a:p>
          <a:p>
            <a:pPr lvl="1"/>
            <a:r>
              <a:rPr lang="en-US" sz="2400" dirty="0" smtClean="0"/>
              <a:t>LOBs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999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System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First introduced in V8.2</a:t>
            </a:r>
          </a:p>
          <a:p>
            <a:r>
              <a:rPr lang="en-US" sz="2800" dirty="0" smtClean="0"/>
              <a:t>Each VST represents a snapshot of various Shared Memory structures</a:t>
            </a:r>
          </a:p>
          <a:p>
            <a:r>
              <a:rPr lang="en-US" sz="2800" dirty="0"/>
              <a:t>VSTs are Schema Tables</a:t>
            </a:r>
          </a:p>
          <a:p>
            <a:r>
              <a:rPr lang="en-US" sz="2800" dirty="0"/>
              <a:t>They do not interfere with Application tables and Indexes</a:t>
            </a:r>
          </a:p>
          <a:p>
            <a:r>
              <a:rPr lang="en-US" sz="2800" dirty="0"/>
              <a:t>Are </a:t>
            </a:r>
            <a:r>
              <a:rPr lang="en-US" sz="2800" dirty="0" smtClean="0"/>
              <a:t>included in </a:t>
            </a:r>
            <a:r>
              <a:rPr lang="en-US" sz="2800" dirty="0"/>
              <a:t>the V9/V10/V11 empty Database</a:t>
            </a:r>
          </a:p>
          <a:p>
            <a:r>
              <a:rPr lang="en-US" sz="2800" dirty="0" smtClean="0"/>
              <a:t>Can be seen in </a:t>
            </a:r>
            <a:r>
              <a:rPr lang="en-US" sz="2800" dirty="0"/>
              <a:t>the Dictionary (must view ‘Hidden’ tables)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0203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System </a:t>
            </a:r>
            <a:r>
              <a:rPr lang="en-US" dirty="0" smtClean="0"/>
              <a:t>Tables - Enabling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10449503" cy="4858048"/>
          </a:xfrm>
        </p:spPr>
        <p:txBody>
          <a:bodyPr/>
          <a:lstStyle/>
          <a:p>
            <a:r>
              <a:rPr lang="en-US" sz="2800" dirty="0"/>
              <a:t>Some new tables and fields are not in the “native” empty DB </a:t>
            </a:r>
            <a:r>
              <a:rPr lang="en-US" sz="2800" dirty="0" smtClean="0"/>
              <a:t>unless the VST structure is updated with:</a:t>
            </a:r>
            <a:endParaRPr lang="en-US" sz="2800" dirty="0"/>
          </a:p>
          <a:p>
            <a:pPr marL="457200" lvl="1" indent="0">
              <a:buNone/>
            </a:pPr>
            <a:r>
              <a:rPr lang="en-US" sz="2400" dirty="0" smtClean="0"/>
              <a:t>		proutil </a:t>
            </a:r>
            <a:r>
              <a:rPr lang="en-US" sz="2400" dirty="0"/>
              <a:t>–C </a:t>
            </a:r>
            <a:r>
              <a:rPr lang="en-US" sz="2400" dirty="0" err="1"/>
              <a:t>updatevst</a:t>
            </a:r>
            <a:r>
              <a:rPr lang="en-US" sz="2400" dirty="0"/>
              <a:t> is run</a:t>
            </a:r>
          </a:p>
          <a:p>
            <a:r>
              <a:rPr lang="en-US" sz="2800" dirty="0"/>
              <a:t>Example: New </a:t>
            </a:r>
            <a:r>
              <a:rPr lang="en-US" sz="2800" dirty="0" smtClean="0"/>
              <a:t>fields were added to existing VSTs in </a:t>
            </a:r>
            <a:r>
              <a:rPr lang="en-US" sz="2800" dirty="0"/>
              <a:t>V10.2B SP6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084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System </a:t>
            </a:r>
            <a:r>
              <a:rPr lang="en-US" dirty="0" smtClean="0"/>
              <a:t>Tables - Enabling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A particular feature must be enabled:</a:t>
            </a:r>
          </a:p>
          <a:p>
            <a:pPr lvl="1"/>
            <a:r>
              <a:rPr lang="en-US" sz="2400" dirty="0"/>
              <a:t>Auditing: proutil </a:t>
            </a:r>
            <a:r>
              <a:rPr lang="en-US" sz="2400" dirty="0" err="1"/>
              <a:t>enableauditing</a:t>
            </a:r>
            <a:endParaRPr lang="en-US" sz="2400" dirty="0"/>
          </a:p>
          <a:p>
            <a:pPr lvl="1"/>
            <a:r>
              <a:rPr lang="en-US" sz="2400" dirty="0"/>
              <a:t>TDE (Data Encryption)</a:t>
            </a:r>
          </a:p>
          <a:p>
            <a:pPr lvl="1"/>
            <a:r>
              <a:rPr lang="en-US" sz="2400" dirty="0"/>
              <a:t>Multi-Tenancy</a:t>
            </a:r>
          </a:p>
          <a:p>
            <a:pPr lvl="1"/>
            <a:r>
              <a:rPr lang="en-US" sz="2400" dirty="0"/>
              <a:t>Table Partitioning</a:t>
            </a:r>
          </a:p>
          <a:p>
            <a:pPr lvl="1"/>
            <a:r>
              <a:rPr lang="en-US" sz="2400" dirty="0"/>
              <a:t>OE Replication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777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System </a:t>
            </a:r>
            <a:r>
              <a:rPr lang="en-US" dirty="0" smtClean="0"/>
              <a:t>Tables - 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promon </a:t>
            </a:r>
            <a:r>
              <a:rPr lang="en-US" sz="2800" dirty="0" smtClean="0"/>
              <a:t>and the VSTs are not always in sync; </a:t>
            </a:r>
            <a:r>
              <a:rPr lang="en-US" sz="2800" dirty="0"/>
              <a:t>Examples:</a:t>
            </a:r>
          </a:p>
          <a:p>
            <a:pPr lvl="1"/>
            <a:r>
              <a:rPr lang="en-US" sz="2400" dirty="0"/>
              <a:t>_</a:t>
            </a:r>
            <a:r>
              <a:rPr lang="en-US" sz="2400" dirty="0" err="1"/>
              <a:t>TableStat</a:t>
            </a:r>
            <a:r>
              <a:rPr lang="en-US" sz="2400" dirty="0"/>
              <a:t> &amp; _</a:t>
            </a:r>
            <a:r>
              <a:rPr lang="en-US" sz="2400" dirty="0" err="1"/>
              <a:t>IndexStat</a:t>
            </a:r>
            <a:r>
              <a:rPr lang="en-US" sz="2400" dirty="0"/>
              <a:t> (V8.3)</a:t>
            </a:r>
          </a:p>
          <a:p>
            <a:pPr lvl="1"/>
            <a:r>
              <a:rPr lang="en-US" sz="2400" dirty="0"/>
              <a:t>_</a:t>
            </a:r>
            <a:r>
              <a:rPr lang="en-US" sz="2400" dirty="0" err="1"/>
              <a:t>AreaStatus</a:t>
            </a:r>
            <a:r>
              <a:rPr lang="en-US" sz="2400" dirty="0"/>
              <a:t> (V9 and later)</a:t>
            </a:r>
          </a:p>
          <a:p>
            <a:r>
              <a:rPr lang="en-US" sz="2800" dirty="0" smtClean="0"/>
              <a:t>VSTs </a:t>
            </a:r>
            <a:r>
              <a:rPr lang="en-US" sz="2800" dirty="0"/>
              <a:t>can lag </a:t>
            </a:r>
            <a:r>
              <a:rPr lang="en-US" sz="2800" dirty="0" smtClean="0"/>
              <a:t>behind:</a:t>
            </a:r>
            <a:endParaRPr lang="en-US" sz="2800" dirty="0"/>
          </a:p>
          <a:p>
            <a:pPr lvl="1"/>
            <a:r>
              <a:rPr lang="en-US" sz="2400" dirty="0"/>
              <a:t>_Startup</a:t>
            </a:r>
          </a:p>
          <a:p>
            <a:r>
              <a:rPr lang="en-US" sz="2800" dirty="0"/>
              <a:t>Some </a:t>
            </a:r>
            <a:r>
              <a:rPr lang="en-US" sz="2800" dirty="0" smtClean="0"/>
              <a:t>data </a:t>
            </a:r>
            <a:r>
              <a:rPr lang="en-US" sz="2800" dirty="0"/>
              <a:t>isn’t available in Shared </a:t>
            </a:r>
            <a:r>
              <a:rPr lang="en-US" sz="2800" dirty="0" smtClean="0"/>
              <a:t>Memory (i.e. promon and VSTs)…for </a:t>
            </a:r>
            <a:r>
              <a:rPr lang="en-US" sz="2800" dirty="0"/>
              <a:t>example most of the info reported by rfutil </a:t>
            </a:r>
            <a:r>
              <a:rPr lang="en-US" sz="2800" dirty="0" err="1"/>
              <a:t>aimage</a:t>
            </a:r>
            <a:r>
              <a:rPr lang="en-US" sz="2800" dirty="0"/>
              <a:t> list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889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VST Performance &amp; Overhead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For most VSTs there is no performance penalty for accessing VSTs </a:t>
            </a:r>
          </a:p>
          <a:p>
            <a:r>
              <a:rPr lang="en-US" sz="2800" dirty="0"/>
              <a:t>There are a couple exceptions that will be covered later</a:t>
            </a:r>
          </a:p>
          <a:p>
            <a:r>
              <a:rPr lang="en-US" sz="2800" dirty="0"/>
              <a:t>VSTs take up no additional disk space except for the VST schema which is trivial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12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VST Performance &amp; Overhead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VSTs normally only take up a small amount of memory to cache the additional schema</a:t>
            </a:r>
          </a:p>
          <a:p>
            <a:r>
              <a:rPr lang="en-US" sz="2600" dirty="0" smtClean="0"/>
              <a:t>But –</a:t>
            </a:r>
            <a:r>
              <a:rPr lang="en-US" sz="2600" dirty="0" err="1" smtClean="0"/>
              <a:t>tablerangesize</a:t>
            </a:r>
            <a:r>
              <a:rPr lang="en-US" sz="2600" dirty="0" smtClean="0"/>
              <a:t> &amp; -</a:t>
            </a:r>
            <a:r>
              <a:rPr lang="en-US" sz="2600" dirty="0" err="1" smtClean="0"/>
              <a:t>indexrangesize</a:t>
            </a:r>
            <a:r>
              <a:rPr lang="en-US" sz="2600" dirty="0" smtClean="0"/>
              <a:t> can increase the amount of Shared Memory allocated by the DB Broker by a surprising amount if you have a large Connect Table (-n)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1116792"/>
              </p:ext>
            </p:extLst>
          </p:nvPr>
        </p:nvGraphicFramePr>
        <p:xfrm>
          <a:off x="364211" y="4166512"/>
          <a:ext cx="1140675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0886"/>
                <a:gridCol w="1981715"/>
                <a:gridCol w="1284151"/>
              </a:tblGrid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With *</a:t>
                      </a:r>
                      <a:r>
                        <a:rPr lang="en-US" dirty="0" err="1" smtClean="0"/>
                        <a:t>rangesize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Default</a:t>
                      </a:r>
                      <a:endParaRPr lang="en-US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-B 1000 -L 1000 -</a:t>
                      </a:r>
                      <a:r>
                        <a:rPr lang="en-US" dirty="0" err="1" smtClean="0"/>
                        <a:t>Mn</a:t>
                      </a:r>
                      <a:r>
                        <a:rPr lang="en-US" dirty="0" smtClean="0"/>
                        <a:t> 100 -n 500   -</a:t>
                      </a:r>
                      <a:r>
                        <a:rPr lang="en-US" dirty="0" err="1" smtClean="0"/>
                        <a:t>tablerangesize</a:t>
                      </a:r>
                      <a:r>
                        <a:rPr lang="en-US" dirty="0" smtClean="0"/>
                        <a:t> 1000 -</a:t>
                      </a:r>
                      <a:r>
                        <a:rPr lang="en-US" dirty="0" err="1" smtClean="0"/>
                        <a:t>indexrangesize</a:t>
                      </a:r>
                      <a:r>
                        <a:rPr lang="en-US" dirty="0" smtClean="0"/>
                        <a:t> 3000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117mb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12mb</a:t>
                      </a:r>
                      <a:endParaRPr lang="en-US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-B 1000 -L 1000 -</a:t>
                      </a:r>
                      <a:r>
                        <a:rPr lang="en-US" dirty="0" err="1" smtClean="0"/>
                        <a:t>Mn</a:t>
                      </a:r>
                      <a:r>
                        <a:rPr lang="en-US" dirty="0" smtClean="0"/>
                        <a:t> 100 -n 1000 -</a:t>
                      </a:r>
                      <a:r>
                        <a:rPr lang="en-US" dirty="0" err="1" smtClean="0"/>
                        <a:t>tablerangesize</a:t>
                      </a:r>
                      <a:r>
                        <a:rPr lang="en-US" dirty="0" smtClean="0"/>
                        <a:t> 1000 -</a:t>
                      </a:r>
                      <a:r>
                        <a:rPr lang="en-US" dirty="0" err="1" smtClean="0"/>
                        <a:t>indexrangesize</a:t>
                      </a:r>
                      <a:r>
                        <a:rPr lang="en-US" dirty="0" smtClean="0"/>
                        <a:t> 3000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208mb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15mb</a:t>
                      </a:r>
                      <a:endParaRPr lang="en-US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-B 1000 -L 1000 -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100 -n 2000 -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tablerangesize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1000 -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indexrangesize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3000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390mb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22mb</a:t>
                      </a:r>
                      <a:endParaRPr lang="en-US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-B 1000 -L 1000 -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100 -n 4000 -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tablerangesize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1000 -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indexrangesize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3000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754mb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36mb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774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VST Performance &amp; Overhead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Remote Client Performance is slower when Statement Caching is enabled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834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VST Access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Whenever a record is requested, the table is checked to see if it’s a VST </a:t>
            </a:r>
            <a:r>
              <a:rPr lang="en-US" sz="2800" dirty="0" smtClean="0"/>
              <a:t>table</a:t>
            </a:r>
            <a:endParaRPr lang="en-US" sz="2800" dirty="0"/>
          </a:p>
          <a:p>
            <a:r>
              <a:rPr lang="en-US" sz="2800" dirty="0" smtClean="0"/>
              <a:t>VSTs </a:t>
            </a:r>
            <a:r>
              <a:rPr lang="en-US" sz="2800" dirty="0"/>
              <a:t>have table numbers </a:t>
            </a:r>
            <a:r>
              <a:rPr lang="en-US" sz="2800" dirty="0" smtClean="0"/>
              <a:t>starting at</a:t>
            </a:r>
            <a:r>
              <a:rPr lang="en-US" sz="2800" dirty="0" smtClean="0"/>
              <a:t> </a:t>
            </a:r>
            <a:r>
              <a:rPr lang="en-US" sz="2800" dirty="0" smtClean="0"/>
              <a:t>-</a:t>
            </a:r>
            <a:r>
              <a:rPr lang="en-US" sz="2800" dirty="0"/>
              <a:t>16385 to </a:t>
            </a:r>
            <a:r>
              <a:rPr lang="en-US" sz="2800" dirty="0" smtClean="0"/>
              <a:t>-</a:t>
            </a:r>
            <a:r>
              <a:rPr lang="en-US" sz="2800" dirty="0" smtClean="0"/>
              <a:t>16432 </a:t>
            </a:r>
            <a:endParaRPr lang="en-US" sz="2800" dirty="0"/>
          </a:p>
          <a:p>
            <a:r>
              <a:rPr lang="en-US" sz="2800" dirty="0"/>
              <a:t>The check is simple arithmetic so it’s very </a:t>
            </a:r>
            <a:r>
              <a:rPr lang="en-US" sz="2800" dirty="0" smtClean="0"/>
              <a:t>efficient</a:t>
            </a:r>
          </a:p>
          <a:p>
            <a:r>
              <a:rPr lang="en-US" sz="2800" dirty="0"/>
              <a:t>If a requested record is a VST record, the fields are populated from shared memory structures instead of from a database record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638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VST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Each VST has one, unique </a:t>
            </a:r>
            <a:r>
              <a:rPr lang="en-US" sz="2800" dirty="0" smtClean="0"/>
              <a:t>“index” </a:t>
            </a:r>
            <a:r>
              <a:rPr lang="en-US" sz="2800" dirty="0"/>
              <a:t>on the ‘Id’ field which is a ‘virtual’ RECID </a:t>
            </a:r>
            <a:r>
              <a:rPr lang="en-US" sz="2800" dirty="0" smtClean="0"/>
              <a:t>(with some </a:t>
            </a:r>
            <a:r>
              <a:rPr lang="en-US" sz="2800" dirty="0"/>
              <a:t>exceptions) </a:t>
            </a:r>
            <a:endParaRPr lang="en-US" sz="2800" dirty="0" smtClean="0"/>
          </a:p>
          <a:p>
            <a:pPr lvl="1"/>
            <a:r>
              <a:rPr lang="en-US" sz="2400" dirty="0" smtClean="0"/>
              <a:t>The index doesn’t really act like a normal index</a:t>
            </a:r>
          </a:p>
          <a:p>
            <a:pPr lvl="1"/>
            <a:r>
              <a:rPr lang="en-US" sz="2400" dirty="0" smtClean="0"/>
              <a:t>VST Data is accessed by walking the shared memory structure in what ever order it happens to be</a:t>
            </a:r>
            <a:endParaRPr lang="en-US" sz="2400" dirty="0"/>
          </a:p>
          <a:p>
            <a:r>
              <a:rPr lang="en-US" sz="2800" dirty="0"/>
              <a:t>Each VST record is numbered starting at 1 and continues sequentially </a:t>
            </a:r>
            <a:r>
              <a:rPr lang="en-US" sz="2800" dirty="0" smtClean="0"/>
              <a:t>(with some </a:t>
            </a:r>
            <a:r>
              <a:rPr lang="en-US" sz="2800" dirty="0"/>
              <a:t>exceptions)</a:t>
            </a:r>
          </a:p>
          <a:p>
            <a:r>
              <a:rPr lang="en-US" sz="2800" dirty="0"/>
              <a:t>It is not possible to add new indexes, fields, or triggers to the VSTs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983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VST Record 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VST Record Counts are controlled by startup parameters</a:t>
            </a:r>
          </a:p>
          <a:p>
            <a:r>
              <a:rPr lang="en-US" dirty="0"/>
              <a:t>_connect		-n </a:t>
            </a:r>
            <a:r>
              <a:rPr lang="en-US" dirty="0" smtClean="0"/>
              <a:t>+ </a:t>
            </a:r>
            <a:r>
              <a:rPr lang="en-US" dirty="0"/>
              <a:t>-</a:t>
            </a:r>
            <a:r>
              <a:rPr lang="en-US" dirty="0" err="1" smtClean="0"/>
              <a:t>Mn</a:t>
            </a:r>
            <a:r>
              <a:rPr lang="en-US" dirty="0" smtClean="0"/>
              <a:t> + 2</a:t>
            </a:r>
            <a:endParaRPr lang="en-US" dirty="0"/>
          </a:p>
          <a:p>
            <a:r>
              <a:rPr lang="en-US" dirty="0"/>
              <a:t>_</a:t>
            </a:r>
            <a:r>
              <a:rPr lang="en-US" dirty="0" err="1"/>
              <a:t>LockReq</a:t>
            </a:r>
            <a:r>
              <a:rPr lang="en-US" dirty="0"/>
              <a:t>		-n </a:t>
            </a:r>
            <a:r>
              <a:rPr lang="en-US" dirty="0" smtClean="0"/>
              <a:t>+ </a:t>
            </a:r>
            <a:r>
              <a:rPr lang="en-US" dirty="0"/>
              <a:t>-</a:t>
            </a:r>
            <a:r>
              <a:rPr lang="en-US" dirty="0" err="1" smtClean="0"/>
              <a:t>Mn</a:t>
            </a:r>
            <a:r>
              <a:rPr lang="en-US" dirty="0" smtClean="0"/>
              <a:t> + 2</a:t>
            </a:r>
            <a:endParaRPr lang="en-US" dirty="0"/>
          </a:p>
          <a:p>
            <a:r>
              <a:rPr lang="en-US" dirty="0"/>
              <a:t>_</a:t>
            </a:r>
            <a:r>
              <a:rPr lang="en-US" dirty="0" err="1"/>
              <a:t>UserIO</a:t>
            </a:r>
            <a:r>
              <a:rPr lang="en-US" dirty="0"/>
              <a:t>		-n </a:t>
            </a:r>
            <a:r>
              <a:rPr lang="en-US" dirty="0" smtClean="0"/>
              <a:t>+ </a:t>
            </a:r>
            <a:r>
              <a:rPr lang="en-US" dirty="0"/>
              <a:t>-</a:t>
            </a:r>
            <a:r>
              <a:rPr lang="en-US" dirty="0" err="1" smtClean="0"/>
              <a:t>Mn</a:t>
            </a:r>
            <a:r>
              <a:rPr lang="en-US" dirty="0" smtClean="0"/>
              <a:t> + 2</a:t>
            </a:r>
            <a:endParaRPr lang="en-US" dirty="0"/>
          </a:p>
          <a:p>
            <a:r>
              <a:rPr lang="en-US" dirty="0"/>
              <a:t>_</a:t>
            </a:r>
            <a:r>
              <a:rPr lang="en-US" dirty="0" err="1"/>
              <a:t>UserLock</a:t>
            </a:r>
            <a:r>
              <a:rPr lang="en-US" dirty="0"/>
              <a:t>		-n </a:t>
            </a:r>
            <a:r>
              <a:rPr lang="en-US" dirty="0" smtClean="0"/>
              <a:t>+ </a:t>
            </a:r>
            <a:r>
              <a:rPr lang="en-US" dirty="0"/>
              <a:t>-</a:t>
            </a:r>
            <a:r>
              <a:rPr lang="en-US" dirty="0" err="1" smtClean="0"/>
              <a:t>Mn</a:t>
            </a:r>
            <a:r>
              <a:rPr lang="en-US" dirty="0" smtClean="0"/>
              <a:t> + 2</a:t>
            </a:r>
            <a:endParaRPr lang="en-US" dirty="0"/>
          </a:p>
          <a:p>
            <a:r>
              <a:rPr lang="en-US" dirty="0"/>
              <a:t>_</a:t>
            </a:r>
            <a:r>
              <a:rPr lang="en-US" dirty="0" err="1"/>
              <a:t>UserStatus</a:t>
            </a:r>
            <a:r>
              <a:rPr lang="en-US" dirty="0"/>
              <a:t>		-n </a:t>
            </a:r>
            <a:r>
              <a:rPr lang="en-US" dirty="0" smtClean="0"/>
              <a:t>+ </a:t>
            </a:r>
            <a:r>
              <a:rPr lang="en-US" dirty="0"/>
              <a:t>-</a:t>
            </a:r>
            <a:r>
              <a:rPr lang="en-US" dirty="0" err="1" smtClean="0"/>
              <a:t>Mn</a:t>
            </a:r>
            <a:r>
              <a:rPr lang="en-US" dirty="0" smtClean="0"/>
              <a:t> + 2</a:t>
            </a:r>
            <a:endParaRPr lang="en-US" dirty="0"/>
          </a:p>
          <a:p>
            <a:r>
              <a:rPr lang="en-US" dirty="0"/>
              <a:t>_Trans		</a:t>
            </a:r>
            <a:r>
              <a:rPr lang="en-US" dirty="0" smtClean="0"/>
              <a:t>Varies b</a:t>
            </a:r>
            <a:r>
              <a:rPr lang="en-US" dirty="0" smtClean="0"/>
              <a:t>ased </a:t>
            </a:r>
            <a:r>
              <a:rPr lang="en-US" dirty="0" smtClean="0"/>
              <a:t>upon </a:t>
            </a:r>
            <a:r>
              <a:rPr lang="en-US" dirty="0" smtClean="0"/>
              <a:t>Progress version</a:t>
            </a:r>
            <a:endParaRPr lang="en-US" dirty="0"/>
          </a:p>
          <a:p>
            <a:r>
              <a:rPr lang="en-US" dirty="0"/>
              <a:t>_Servers		-</a:t>
            </a:r>
            <a:r>
              <a:rPr lang="en-US" dirty="0" err="1" smtClean="0"/>
              <a:t>Mn</a:t>
            </a:r>
            <a:r>
              <a:rPr lang="en-US" dirty="0" smtClean="0"/>
              <a:t> + 1</a:t>
            </a:r>
            <a:endParaRPr lang="en-US" dirty="0"/>
          </a:p>
          <a:p>
            <a:r>
              <a:rPr lang="en-US" dirty="0"/>
              <a:t>_Lock		</a:t>
            </a:r>
            <a:r>
              <a:rPr lang="en-US" dirty="0" smtClean="0"/>
              <a:t>-L rounded to a multiple of 32</a:t>
            </a:r>
          </a:p>
        </p:txBody>
      </p:sp>
    </p:spTree>
    <p:extLst>
      <p:ext uri="{BB962C8B-B14F-4D97-AF65-F5344CB8AC3E}">
        <p14:creationId xmlns:p14="http://schemas.microsoft.com/office/powerpoint/2010/main" val="31215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VST Record Counts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_</a:t>
            </a:r>
            <a:r>
              <a:rPr lang="en-US" sz="2800" dirty="0" err="1" smtClean="0"/>
              <a:t>tablestat</a:t>
            </a:r>
            <a:r>
              <a:rPr lang="en-US" sz="2800" dirty="0" smtClean="0"/>
              <a:t>		-</a:t>
            </a:r>
            <a:r>
              <a:rPr lang="en-US" sz="2800" dirty="0" err="1" smtClean="0"/>
              <a:t>tablerangesize</a:t>
            </a:r>
            <a:endParaRPr lang="en-US" sz="2800" dirty="0" smtClean="0"/>
          </a:p>
          <a:p>
            <a:r>
              <a:rPr lang="en-US" sz="2800" dirty="0" smtClean="0"/>
              <a:t>_</a:t>
            </a:r>
            <a:r>
              <a:rPr lang="en-US" sz="2800" dirty="0" err="1" smtClean="0"/>
              <a:t>indexstat</a:t>
            </a:r>
            <a:r>
              <a:rPr lang="en-US" sz="2800" dirty="0" smtClean="0"/>
              <a:t>		-</a:t>
            </a:r>
            <a:r>
              <a:rPr lang="en-US" sz="2800" dirty="0" err="1" smtClean="0"/>
              <a:t>indexrangesize</a:t>
            </a:r>
            <a:endParaRPr lang="en-US" sz="2800" dirty="0" smtClean="0"/>
          </a:p>
          <a:p>
            <a:r>
              <a:rPr lang="en-US" sz="2800" dirty="0" smtClean="0"/>
              <a:t>_</a:t>
            </a:r>
            <a:r>
              <a:rPr lang="en-US" sz="2800" dirty="0" err="1" smtClean="0"/>
              <a:t>usertablestat</a:t>
            </a:r>
            <a:r>
              <a:rPr lang="en-US" sz="2800" dirty="0" smtClean="0"/>
              <a:t>	</a:t>
            </a:r>
            <a:r>
              <a:rPr lang="en-US" sz="2800" dirty="0" smtClean="0"/>
              <a:t>	(-</a:t>
            </a:r>
            <a:r>
              <a:rPr lang="en-US" sz="2800" dirty="0" err="1" smtClean="0"/>
              <a:t>tablerangesize</a:t>
            </a:r>
            <a:r>
              <a:rPr lang="en-US" sz="2800" dirty="0" smtClean="0"/>
              <a:t> * (-n + -</a:t>
            </a:r>
            <a:r>
              <a:rPr lang="en-US" sz="2800" dirty="0" err="1" smtClean="0"/>
              <a:t>Mn</a:t>
            </a:r>
            <a:r>
              <a:rPr lang="en-US" sz="2800" dirty="0" smtClean="0"/>
              <a:t> + 2))</a:t>
            </a:r>
          </a:p>
          <a:p>
            <a:r>
              <a:rPr lang="en-US" sz="2800" dirty="0"/>
              <a:t>_</a:t>
            </a:r>
            <a:r>
              <a:rPr lang="en-US" sz="2800" dirty="0" err="1" smtClean="0"/>
              <a:t>userindexstat</a:t>
            </a:r>
            <a:r>
              <a:rPr lang="en-US" sz="2800" dirty="0"/>
              <a:t>	</a:t>
            </a:r>
            <a:r>
              <a:rPr lang="en-US" sz="2800" dirty="0" smtClean="0"/>
              <a:t>	(-</a:t>
            </a:r>
            <a:r>
              <a:rPr lang="en-US" sz="2800" dirty="0" err="1" smtClean="0"/>
              <a:t>indexrangesize</a:t>
            </a:r>
            <a:r>
              <a:rPr lang="en-US" sz="2800" dirty="0" smtClean="0"/>
              <a:t> </a:t>
            </a:r>
            <a:r>
              <a:rPr lang="en-US" sz="2800" dirty="0"/>
              <a:t>* (-n + -</a:t>
            </a:r>
            <a:r>
              <a:rPr lang="en-US" sz="2800" dirty="0" err="1"/>
              <a:t>Mn</a:t>
            </a:r>
            <a:r>
              <a:rPr lang="en-US" sz="2800" dirty="0"/>
              <a:t> + 2</a:t>
            </a:r>
            <a:r>
              <a:rPr lang="en-US" sz="2800" dirty="0" smtClean="0"/>
              <a:t>))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633115" y="3198168"/>
            <a:ext cx="29225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VST Record Counts</a:t>
            </a:r>
          </a:p>
        </p:txBody>
      </p:sp>
    </p:spTree>
    <p:extLst>
      <p:ext uri="{BB962C8B-B14F-4D97-AF65-F5344CB8AC3E}">
        <p14:creationId xmlns:p14="http://schemas.microsoft.com/office/powerpoint/2010/main" val="3506267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VST Record Counts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The tables on the last slide are </a:t>
            </a:r>
            <a:r>
              <a:rPr lang="en-US" sz="2800" dirty="0" smtClean="0"/>
              <a:t>created </a:t>
            </a:r>
            <a:r>
              <a:rPr lang="en-US" sz="2800" dirty="0"/>
              <a:t>at Database Broker startup time</a:t>
            </a:r>
          </a:p>
          <a:p>
            <a:r>
              <a:rPr lang="en-US" sz="2800" dirty="0"/>
              <a:t>The empty slots/records </a:t>
            </a:r>
            <a:r>
              <a:rPr lang="en-US" sz="2800" dirty="0" smtClean="0"/>
              <a:t>typically have </a:t>
            </a:r>
            <a:r>
              <a:rPr lang="en-US" sz="2800" dirty="0"/>
              <a:t>“?” values</a:t>
            </a:r>
          </a:p>
          <a:p>
            <a:r>
              <a:rPr lang="en-US" sz="2800" dirty="0"/>
              <a:t>To avoid displaying the empty </a:t>
            </a:r>
            <a:r>
              <a:rPr lang="en-US" sz="2800" dirty="0" smtClean="0"/>
              <a:t>slots:</a:t>
            </a:r>
          </a:p>
          <a:p>
            <a:pPr marL="457200" lvl="1" indent="0">
              <a:buNone/>
            </a:pPr>
            <a:r>
              <a:rPr lang="en-US" sz="2400" dirty="0" smtClean="0"/>
              <a:t>     FOR </a:t>
            </a:r>
            <a:r>
              <a:rPr lang="en-US" sz="2400" dirty="0" smtClean="0"/>
              <a:t>EACH </a:t>
            </a:r>
            <a:r>
              <a:rPr lang="en-US" sz="2400" dirty="0"/>
              <a:t>_connect </a:t>
            </a:r>
            <a:r>
              <a:rPr lang="en-US" sz="2400" dirty="0" smtClean="0"/>
              <a:t>WHERE </a:t>
            </a:r>
            <a:r>
              <a:rPr lang="en-US" sz="2400" dirty="0"/>
              <a:t>_connect-</a:t>
            </a:r>
            <a:r>
              <a:rPr lang="en-US" sz="2400" dirty="0" err="1"/>
              <a:t>usr</a:t>
            </a:r>
            <a:r>
              <a:rPr lang="en-US" sz="2400" dirty="0"/>
              <a:t> &lt;&gt; ?</a:t>
            </a:r>
          </a:p>
          <a:p>
            <a:r>
              <a:rPr lang="en-US" sz="2800" dirty="0" smtClean="0"/>
              <a:t>The </a:t>
            </a:r>
            <a:r>
              <a:rPr lang="en-US" sz="2800" dirty="0"/>
              <a:t>&lt;&gt; operator </a:t>
            </a:r>
            <a:r>
              <a:rPr lang="en-US" sz="2800" dirty="0" smtClean="0"/>
              <a:t>doesn’t cause a </a:t>
            </a:r>
            <a:r>
              <a:rPr lang="en-US" sz="2800" dirty="0"/>
              <a:t>performance problem since VSTs are not really ‘indexed’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486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VSTs and Multiple Database Connections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If a </a:t>
            </a:r>
            <a:r>
              <a:rPr lang="en-US" sz="2800" dirty="0" smtClean="0"/>
              <a:t>Progress Client </a:t>
            </a:r>
            <a:r>
              <a:rPr lang="en-US" sz="2800" dirty="0"/>
              <a:t>is connected to multiple Databases, the VST </a:t>
            </a:r>
            <a:r>
              <a:rPr lang="en-US" sz="2800" dirty="0" smtClean="0"/>
              <a:t>data will </a:t>
            </a:r>
            <a:r>
              <a:rPr lang="en-US" sz="2800" dirty="0"/>
              <a:t>be based upon the </a:t>
            </a:r>
            <a:r>
              <a:rPr lang="en-US" sz="2800" i="1" dirty="0"/>
              <a:t>Current Working Database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939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Updateable VSTs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 smtClean="0"/>
              <a:t>The _</a:t>
            </a:r>
            <a:r>
              <a:rPr lang="en-US" sz="2800" dirty="0" err="1" smtClean="0"/>
              <a:t>DbParams</a:t>
            </a:r>
            <a:r>
              <a:rPr lang="en-US" sz="2800" dirty="0" smtClean="0"/>
              <a:t> table was added in V11.5; it can be used to change the following parameters online: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-</a:t>
            </a:r>
            <a:r>
              <a:rPr lang="en-US" dirty="0" err="1"/>
              <a:t>bwdelay</a:t>
            </a:r>
            <a:endParaRPr lang="en-US" dirty="0"/>
          </a:p>
          <a:p>
            <a:pPr>
              <a:spcBef>
                <a:spcPts val="600"/>
              </a:spcBef>
            </a:pPr>
            <a:r>
              <a:rPr lang="en-US" dirty="0"/>
              <a:t>-</a:t>
            </a:r>
            <a:r>
              <a:rPr lang="en-US" dirty="0" err="1"/>
              <a:t>lruskips</a:t>
            </a:r>
            <a:endParaRPr lang="en-US" dirty="0"/>
          </a:p>
          <a:p>
            <a:pPr>
              <a:spcBef>
                <a:spcPts val="600"/>
              </a:spcBef>
            </a:pPr>
            <a:r>
              <a:rPr lang="en-US" dirty="0"/>
              <a:t>-lru2skips</a:t>
            </a:r>
          </a:p>
          <a:p>
            <a:pPr>
              <a:spcBef>
                <a:spcPts val="600"/>
              </a:spcBef>
            </a:pPr>
            <a:r>
              <a:rPr lang="en-US" dirty="0"/>
              <a:t>-nap</a:t>
            </a:r>
          </a:p>
          <a:p>
            <a:pPr>
              <a:spcBef>
                <a:spcPts val="600"/>
              </a:spcBef>
            </a:pPr>
            <a:r>
              <a:rPr lang="en-US" dirty="0"/>
              <a:t>-</a:t>
            </a:r>
            <a:r>
              <a:rPr lang="en-US" dirty="0" err="1"/>
              <a:t>napmax</a:t>
            </a:r>
            <a:endParaRPr lang="en-US" dirty="0"/>
          </a:p>
          <a:p>
            <a:pPr>
              <a:spcBef>
                <a:spcPts val="600"/>
              </a:spcBef>
            </a:pPr>
            <a:r>
              <a:rPr lang="en-US" dirty="0"/>
              <a:t>-</a:t>
            </a:r>
            <a:r>
              <a:rPr lang="en-US" dirty="0" err="1"/>
              <a:t>prefetchDelay</a:t>
            </a:r>
            <a:endParaRPr lang="en-US" dirty="0"/>
          </a:p>
          <a:p>
            <a:pPr>
              <a:spcBef>
                <a:spcPts val="600"/>
              </a:spcBef>
            </a:pPr>
            <a:r>
              <a:rPr lang="en-US" dirty="0"/>
              <a:t>-</a:t>
            </a:r>
            <a:r>
              <a:rPr lang="en-US" dirty="0" err="1"/>
              <a:t>prefetchFactor</a:t>
            </a:r>
            <a:endParaRPr lang="en-US" dirty="0"/>
          </a:p>
          <a:p>
            <a:pPr>
              <a:spcBef>
                <a:spcPts val="600"/>
              </a:spcBef>
            </a:pPr>
            <a:r>
              <a:rPr lang="en-US" dirty="0"/>
              <a:t>-</a:t>
            </a:r>
            <a:r>
              <a:rPr lang="en-US" dirty="0" err="1"/>
              <a:t>prefetchNumRecs</a:t>
            </a:r>
            <a:endParaRPr lang="en-US" dirty="0"/>
          </a:p>
          <a:p>
            <a:pPr>
              <a:spcBef>
                <a:spcPts val="600"/>
              </a:spcBef>
            </a:pPr>
            <a:r>
              <a:rPr lang="en-US" dirty="0"/>
              <a:t>-</a:t>
            </a:r>
            <a:r>
              <a:rPr lang="en-US" dirty="0" err="1"/>
              <a:t>prefetchPriorit</a:t>
            </a:r>
            <a:endParaRPr lang="en-US" dirty="0"/>
          </a:p>
          <a:p>
            <a:pPr>
              <a:spcBef>
                <a:spcPts val="600"/>
              </a:spcBef>
            </a:pPr>
            <a:r>
              <a:rPr lang="en-US" dirty="0"/>
              <a:t>-</a:t>
            </a:r>
            <a:r>
              <a:rPr lang="en-US" dirty="0" err="1" smtClean="0"/>
              <a:t>pwqdelay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982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Updateable VSTs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-</a:t>
            </a:r>
            <a:r>
              <a:rPr lang="en-US" dirty="0" err="1"/>
              <a:t>pwqmin</a:t>
            </a:r>
            <a:endParaRPr lang="en-US" dirty="0"/>
          </a:p>
          <a:p>
            <a:pPr>
              <a:spcBef>
                <a:spcPts val="600"/>
              </a:spcBef>
            </a:pPr>
            <a:r>
              <a:rPr lang="en-US" dirty="0"/>
              <a:t>-</a:t>
            </a:r>
            <a:r>
              <a:rPr lang="en-US" dirty="0" err="1"/>
              <a:t>pwsdelay</a:t>
            </a:r>
            <a:endParaRPr lang="en-US" dirty="0"/>
          </a:p>
          <a:p>
            <a:pPr>
              <a:spcBef>
                <a:spcPts val="600"/>
              </a:spcBef>
            </a:pPr>
            <a:r>
              <a:rPr lang="en-US" dirty="0"/>
              <a:t>-</a:t>
            </a:r>
            <a:r>
              <a:rPr lang="en-US" dirty="0" err="1"/>
              <a:t>pwscan</a:t>
            </a:r>
            <a:endParaRPr lang="en-US" dirty="0"/>
          </a:p>
          <a:p>
            <a:pPr>
              <a:spcBef>
                <a:spcPts val="600"/>
              </a:spcBef>
            </a:pPr>
            <a:r>
              <a:rPr lang="en-US" dirty="0"/>
              <a:t>-</a:t>
            </a:r>
            <a:r>
              <a:rPr lang="en-US" dirty="0" err="1"/>
              <a:t>pwwmax</a:t>
            </a:r>
            <a:endParaRPr lang="en-US" dirty="0"/>
          </a:p>
          <a:p>
            <a:pPr>
              <a:spcBef>
                <a:spcPts val="600"/>
              </a:spcBef>
            </a:pPr>
            <a:r>
              <a:rPr lang="en-US" dirty="0"/>
              <a:t>-</a:t>
            </a:r>
            <a:r>
              <a:rPr lang="en-US" dirty="0" err="1" smtClean="0"/>
              <a:t>recspacesearchdepth</a:t>
            </a:r>
            <a:endParaRPr lang="en-US" dirty="0"/>
          </a:p>
          <a:p>
            <a:pPr>
              <a:spcBef>
                <a:spcPts val="600"/>
              </a:spcBef>
            </a:pPr>
            <a:r>
              <a:rPr lang="en-US" dirty="0"/>
              <a:t>-spin</a:t>
            </a:r>
          </a:p>
          <a:p>
            <a:pPr>
              <a:spcBef>
                <a:spcPts val="600"/>
              </a:spcBef>
            </a:pPr>
            <a:r>
              <a:rPr lang="en-US" dirty="0"/>
              <a:t>-</a:t>
            </a:r>
            <a:r>
              <a:rPr lang="en-US" dirty="0" err="1"/>
              <a:t>DbCheck</a:t>
            </a:r>
            <a:endParaRPr lang="en-US" dirty="0"/>
          </a:p>
          <a:p>
            <a:pPr>
              <a:spcBef>
                <a:spcPts val="600"/>
              </a:spcBef>
            </a:pPr>
            <a:r>
              <a:rPr lang="en-US" dirty="0"/>
              <a:t>-</a:t>
            </a:r>
            <a:r>
              <a:rPr lang="en-US" dirty="0" err="1"/>
              <a:t>MemCheck</a:t>
            </a:r>
            <a:endParaRPr lang="en-US" dirty="0"/>
          </a:p>
          <a:p>
            <a:pPr>
              <a:spcBef>
                <a:spcPts val="600"/>
              </a:spcBef>
            </a:pPr>
            <a:r>
              <a:rPr lang="en-US" dirty="0"/>
              <a:t>-</a:t>
            </a:r>
            <a:r>
              <a:rPr lang="en-US" dirty="0" err="1"/>
              <a:t>Nmsgwait</a:t>
            </a:r>
            <a:endParaRPr lang="en-US" dirty="0"/>
          </a:p>
          <a:p>
            <a:pPr>
              <a:spcBef>
                <a:spcPts val="600"/>
              </a:spcBef>
            </a:pPr>
            <a:r>
              <a:rPr lang="en-US" dirty="0"/>
              <a:t>-</a:t>
            </a:r>
            <a:r>
              <a:rPr lang="en-US" dirty="0" err="1"/>
              <a:t>TXERetryLimit</a:t>
            </a:r>
            <a:endParaRPr lang="en-US" dirty="0"/>
          </a:p>
          <a:p>
            <a:pPr>
              <a:spcBef>
                <a:spcPts val="600"/>
              </a:spcBef>
            </a:pPr>
            <a:r>
              <a:rPr lang="en-US" dirty="0"/>
              <a:t>-</a:t>
            </a:r>
            <a:r>
              <a:rPr lang="en-US" dirty="0" err="1"/>
              <a:t>TXESkipLimit</a:t>
            </a:r>
            <a:endParaRPr lang="en-US" dirty="0"/>
          </a:p>
          <a:p>
            <a:pPr>
              <a:spcBef>
                <a:spcPts val="600"/>
              </a:spcBef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100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VST Potential Performance Problems - _Lock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10652703" cy="4858048"/>
          </a:xfrm>
        </p:spPr>
        <p:txBody>
          <a:bodyPr/>
          <a:lstStyle/>
          <a:p>
            <a:r>
              <a:rPr lang="en-US" sz="2800" dirty="0" smtClean="0"/>
              <a:t>Semi-Workaround</a:t>
            </a:r>
            <a:r>
              <a:rPr lang="en-US" sz="2800" dirty="0" smtClean="0"/>
              <a:t>: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400" dirty="0" smtClean="0"/>
              <a:t>FOR </a:t>
            </a:r>
            <a:r>
              <a:rPr lang="en-US" sz="2400" dirty="0"/>
              <a:t>EACH _lock </a:t>
            </a:r>
            <a:r>
              <a:rPr lang="en-US" sz="2400" dirty="0" smtClean="0"/>
              <a:t>WHILE _lock-</a:t>
            </a:r>
            <a:r>
              <a:rPr lang="en-US" sz="2400" dirty="0" err="1" smtClean="0"/>
              <a:t>recid</a:t>
            </a:r>
            <a:r>
              <a:rPr lang="en-US" sz="2400" dirty="0" smtClean="0"/>
              <a:t> &lt;&gt; </a:t>
            </a:r>
            <a:r>
              <a:rPr lang="en-US" sz="2400" dirty="0" smtClean="0"/>
              <a:t>?</a:t>
            </a:r>
          </a:p>
          <a:p>
            <a:r>
              <a:rPr lang="en-US" sz="2800" dirty="0" smtClean="0"/>
              <a:t>But </a:t>
            </a:r>
            <a:r>
              <a:rPr lang="en-US" sz="2800" dirty="0" smtClean="0"/>
              <a:t>even this “workaround” can miss Locks</a:t>
            </a:r>
          </a:p>
          <a:p>
            <a:r>
              <a:rPr lang="en-US" sz="2800" dirty="0" smtClean="0"/>
              <a:t>Performance is </a:t>
            </a:r>
            <a:r>
              <a:rPr lang="en-US" sz="2800" u="sng" dirty="0" smtClean="0"/>
              <a:t>much</a:t>
            </a:r>
            <a:r>
              <a:rPr lang="en-US" sz="2800" dirty="0" smtClean="0"/>
              <a:t> better in V11.4 (see next slide)</a:t>
            </a:r>
          </a:p>
          <a:p>
            <a:r>
              <a:rPr lang="en-US" sz="2800" dirty="0" smtClean="0"/>
              <a:t>Don’t use the </a:t>
            </a:r>
            <a:r>
              <a:rPr lang="en-US" sz="2800" i="1" dirty="0" smtClean="0"/>
              <a:t>WHILE</a:t>
            </a:r>
            <a:r>
              <a:rPr lang="en-US" sz="2800" dirty="0" smtClean="0"/>
              <a:t> trick in V11.4 and </a:t>
            </a:r>
            <a:r>
              <a:rPr lang="en-US" sz="2800" dirty="0" smtClean="0"/>
              <a:t>above; go back to using “WHERE _lock-</a:t>
            </a:r>
            <a:r>
              <a:rPr lang="en-US" sz="2800" dirty="0" err="1" smtClean="0"/>
              <a:t>recid</a:t>
            </a:r>
            <a:r>
              <a:rPr lang="en-US" sz="2800" dirty="0" smtClean="0"/>
              <a:t> &lt;&gt; ?” </a:t>
            </a:r>
            <a:r>
              <a:rPr lang="en-US" sz="2800" smtClean="0"/>
              <a:t>or similar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62065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VST Potential Performance Problems - _Lock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4395231"/>
              </p:ext>
            </p:extLst>
          </p:nvPr>
        </p:nvGraphicFramePr>
        <p:xfrm>
          <a:off x="1114425" y="1470025"/>
          <a:ext cx="10190884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25980"/>
                <a:gridCol w="2637340"/>
                <a:gridCol w="232756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Measurement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V11.3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V11.4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Time to Read _Lock (-L 100,000)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175 seconds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.2 seconds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LKP Latches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2,612,600,022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aseline="0" dirty="0" smtClean="0"/>
                        <a:t>Lock Hash Table (LHT) Latches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1,306,400,064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128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Total Lock</a:t>
                      </a:r>
                      <a:r>
                        <a:rPr lang="en-US" sz="2400" baseline="0" dirty="0" smtClean="0"/>
                        <a:t> Table Related Latches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3,919,000,086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150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1073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VST Quirks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_</a:t>
            </a:r>
            <a:r>
              <a:rPr lang="en-US" sz="2800" dirty="0" err="1"/>
              <a:t>UserLock</a:t>
            </a:r>
            <a:r>
              <a:rPr lang="en-US" sz="2800" dirty="0"/>
              <a:t> </a:t>
            </a:r>
          </a:p>
          <a:p>
            <a:pPr lvl="1"/>
            <a:r>
              <a:rPr lang="en-US" sz="2400" dirty="0"/>
              <a:t>Several arrays of 512 entries</a:t>
            </a:r>
          </a:p>
          <a:p>
            <a:pPr lvl="1"/>
            <a:r>
              <a:rPr lang="en-US" sz="2400" dirty="0"/>
              <a:t>Overhead of DO loops of 512 iterations for (potentially) each record</a:t>
            </a:r>
          </a:p>
          <a:p>
            <a:r>
              <a:rPr lang="en-US" sz="2800" dirty="0"/>
              <a:t>_Block (V8)</a:t>
            </a:r>
          </a:p>
          <a:p>
            <a:pPr lvl="1"/>
            <a:r>
              <a:rPr lang="en-US" sz="2400" dirty="0"/>
              <a:t>Useless VST in V9/V10/V11</a:t>
            </a:r>
          </a:p>
          <a:p>
            <a:pPr lvl="1"/>
            <a:r>
              <a:rPr lang="en-US" sz="2400" dirty="0"/>
              <a:t>Had the potential to be used to populate the –B cache for specific </a:t>
            </a:r>
            <a:r>
              <a:rPr lang="en-US" sz="2400" dirty="0" smtClean="0"/>
              <a:t>records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34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</a:t>
            </a:r>
            <a:r>
              <a:rPr lang="en-US" dirty="0" smtClean="0"/>
              <a:t>Miscellaneous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Too Much Data for One </a:t>
            </a:r>
            <a:r>
              <a:rPr lang="en-US" sz="2400" dirty="0" smtClean="0"/>
              <a:t>Window</a:t>
            </a:r>
            <a:endParaRPr lang="en-US" sz="2400" dirty="0"/>
          </a:p>
          <a:p>
            <a:pPr lvl="1">
              <a:spcBef>
                <a:spcPts val="600"/>
              </a:spcBef>
            </a:pPr>
            <a:r>
              <a:rPr lang="en-US" dirty="0"/>
              <a:t>_Block-block 	x(1024)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_</a:t>
            </a:r>
            <a:r>
              <a:rPr lang="en-US" dirty="0" err="1"/>
              <a:t>UserLock</a:t>
            </a:r>
            <a:r>
              <a:rPr lang="en-US" dirty="0"/>
              <a:t>-*	Several arrays of 512</a:t>
            </a:r>
          </a:p>
          <a:p>
            <a:r>
              <a:rPr lang="en-US" sz="2400" dirty="0"/>
              <a:t>Stale Data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_Lock (total # of locks) compared to _</a:t>
            </a:r>
            <a:r>
              <a:rPr lang="en-US" dirty="0" err="1" smtClean="0"/>
              <a:t>DbStatus-NumLocks</a:t>
            </a:r>
            <a:endParaRPr lang="en-US" dirty="0" smtClean="0"/>
          </a:p>
          <a:p>
            <a:r>
              <a:rPr lang="en-US" sz="2400" dirty="0" smtClean="0"/>
              <a:t>“Missing” Record (on rare occasions)</a:t>
            </a:r>
            <a:endParaRPr lang="en-US" sz="2400" dirty="0"/>
          </a:p>
          <a:p>
            <a:pPr lvl="1">
              <a:spcBef>
                <a:spcPts val="600"/>
              </a:spcBef>
            </a:pPr>
            <a:r>
              <a:rPr lang="en-US" dirty="0"/>
              <a:t>_</a:t>
            </a:r>
            <a:r>
              <a:rPr lang="en-US" dirty="0" err="1" smtClean="0"/>
              <a:t>DBStatus</a:t>
            </a:r>
            <a:endParaRPr lang="en-US" dirty="0" smtClean="0"/>
          </a:p>
          <a:p>
            <a:r>
              <a:rPr lang="en-US" sz="2400" dirty="0" smtClean="0"/>
              <a:t>Numeric VST fields were typically </a:t>
            </a:r>
            <a:r>
              <a:rPr lang="en-US" sz="2400" dirty="0"/>
              <a:t>defined as INTEGERs which limits the maximum value to about 2 billion </a:t>
            </a:r>
            <a:r>
              <a:rPr lang="en-US" sz="2400" dirty="0" smtClean="0"/>
              <a:t> </a:t>
            </a:r>
            <a:r>
              <a:rPr lang="en-US" sz="2400" dirty="0"/>
              <a:t>prior to V10.1B</a:t>
            </a:r>
          </a:p>
          <a:p>
            <a:r>
              <a:rPr lang="en-US" sz="2400" dirty="0" smtClean="0"/>
              <a:t>Documentation is sparse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568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VSTs in V11.5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New </a:t>
            </a:r>
            <a:r>
              <a:rPr lang="en-US" sz="2800" dirty="0"/>
              <a:t>Table</a:t>
            </a:r>
            <a:r>
              <a:rPr lang="en-US" sz="2800" dirty="0" smtClean="0"/>
              <a:t>:</a:t>
            </a:r>
            <a:r>
              <a:rPr lang="en-US" sz="2800" dirty="0"/>
              <a:t>	_</a:t>
            </a:r>
            <a:r>
              <a:rPr lang="en-US" sz="2800" dirty="0" err="1" smtClean="0"/>
              <a:t>DbParams</a:t>
            </a:r>
            <a:endParaRPr lang="en-US" sz="2800" dirty="0"/>
          </a:p>
          <a:p>
            <a:r>
              <a:rPr lang="en-US" sz="2800" dirty="0"/>
              <a:t>New Fields:</a:t>
            </a:r>
          </a:p>
          <a:p>
            <a:pPr lvl="1">
              <a:spcBef>
                <a:spcPts val="600"/>
              </a:spcBef>
            </a:pPr>
            <a:r>
              <a:rPr lang="en-US" sz="2400" dirty="0" smtClean="0"/>
              <a:t>_</a:t>
            </a:r>
            <a:r>
              <a:rPr lang="en-US" sz="2400" dirty="0" err="1"/>
              <a:t>Servers._Server</a:t>
            </a:r>
            <a:r>
              <a:rPr lang="en-US" sz="2400" dirty="0"/>
              <a:t>-Broker-</a:t>
            </a:r>
            <a:r>
              <a:rPr lang="en-US" sz="2400" dirty="0" err="1"/>
              <a:t>Pid</a:t>
            </a:r>
            <a:endParaRPr lang="en-US" sz="2400" dirty="0"/>
          </a:p>
          <a:p>
            <a:pPr lvl="1">
              <a:spcBef>
                <a:spcPts val="600"/>
              </a:spcBef>
            </a:pPr>
            <a:r>
              <a:rPr lang="en-US" sz="2400" dirty="0" smtClean="0"/>
              <a:t>_</a:t>
            </a:r>
            <a:r>
              <a:rPr lang="en-US" sz="2400" dirty="0"/>
              <a:t>Servers._</a:t>
            </a:r>
            <a:r>
              <a:rPr lang="en-US" sz="2400" dirty="0" err="1"/>
              <a:t>SrvParam-Desc</a:t>
            </a:r>
            <a:endParaRPr lang="en-US" sz="2400" dirty="0"/>
          </a:p>
          <a:p>
            <a:pPr lvl="1">
              <a:spcBef>
                <a:spcPts val="600"/>
              </a:spcBef>
            </a:pPr>
            <a:r>
              <a:rPr lang="en-US" sz="2400" dirty="0" smtClean="0"/>
              <a:t>_</a:t>
            </a:r>
            <a:r>
              <a:rPr lang="en-US" sz="2400" dirty="0"/>
              <a:t>Servers._</a:t>
            </a:r>
            <a:r>
              <a:rPr lang="en-US" sz="2400" dirty="0" err="1"/>
              <a:t>SrvParam-dtype</a:t>
            </a:r>
            <a:endParaRPr lang="en-US" sz="2400" dirty="0"/>
          </a:p>
          <a:p>
            <a:pPr lvl="1">
              <a:spcBef>
                <a:spcPts val="600"/>
              </a:spcBef>
            </a:pPr>
            <a:r>
              <a:rPr lang="en-US" sz="2400" dirty="0" smtClean="0"/>
              <a:t>_</a:t>
            </a:r>
            <a:r>
              <a:rPr lang="en-US" sz="2400" dirty="0"/>
              <a:t>Servers._</a:t>
            </a:r>
            <a:r>
              <a:rPr lang="en-US" sz="2400" dirty="0" err="1"/>
              <a:t>SrvParam</a:t>
            </a:r>
            <a:r>
              <a:rPr lang="en-US" sz="2400" dirty="0"/>
              <a:t>-Is-Default</a:t>
            </a:r>
          </a:p>
          <a:p>
            <a:pPr lvl="1">
              <a:spcBef>
                <a:spcPts val="600"/>
              </a:spcBef>
            </a:pPr>
            <a:r>
              <a:rPr lang="en-US" sz="2400" dirty="0" smtClean="0"/>
              <a:t>_</a:t>
            </a:r>
            <a:r>
              <a:rPr lang="en-US" sz="2400" dirty="0"/>
              <a:t>Servers._</a:t>
            </a:r>
            <a:r>
              <a:rPr lang="en-US" sz="2400" dirty="0" err="1"/>
              <a:t>SrvParam</a:t>
            </a:r>
            <a:r>
              <a:rPr lang="en-US" sz="2400" dirty="0"/>
              <a:t>-Is-Modifiable</a:t>
            </a:r>
          </a:p>
          <a:p>
            <a:pPr lvl="1">
              <a:spcBef>
                <a:spcPts val="600"/>
              </a:spcBef>
            </a:pPr>
            <a:r>
              <a:rPr lang="en-US" sz="2400" dirty="0" smtClean="0"/>
              <a:t>_</a:t>
            </a:r>
            <a:r>
              <a:rPr lang="en-US" sz="2400" dirty="0"/>
              <a:t>Servers._</a:t>
            </a:r>
            <a:r>
              <a:rPr lang="en-US" sz="2400" dirty="0" err="1"/>
              <a:t>SrvParam-Msg-Num</a:t>
            </a:r>
            <a:endParaRPr lang="en-US" sz="2400" dirty="0"/>
          </a:p>
          <a:p>
            <a:pPr lvl="1">
              <a:spcBef>
                <a:spcPts val="600"/>
              </a:spcBef>
            </a:pPr>
            <a:r>
              <a:rPr lang="en-US" sz="2400" dirty="0" smtClean="0"/>
              <a:t>_</a:t>
            </a:r>
            <a:r>
              <a:rPr lang="en-US" sz="2400" dirty="0"/>
              <a:t>Servers._</a:t>
            </a:r>
            <a:r>
              <a:rPr lang="en-US" sz="2400" dirty="0" err="1"/>
              <a:t>SrvParam</a:t>
            </a:r>
            <a:r>
              <a:rPr lang="en-US" sz="2400" dirty="0"/>
              <a:t>-Name</a:t>
            </a:r>
          </a:p>
          <a:p>
            <a:pPr lvl="1">
              <a:spcBef>
                <a:spcPts val="600"/>
              </a:spcBef>
            </a:pPr>
            <a:r>
              <a:rPr lang="en-US" sz="2400" dirty="0" smtClean="0"/>
              <a:t>_</a:t>
            </a:r>
            <a:r>
              <a:rPr lang="en-US" sz="2400" dirty="0"/>
              <a:t>Servers._</a:t>
            </a:r>
            <a:r>
              <a:rPr lang="en-US" sz="2400" dirty="0" err="1" smtClean="0"/>
              <a:t>SrvParam</a:t>
            </a:r>
            <a:r>
              <a:rPr lang="en-US" sz="2400" dirty="0" smtClean="0"/>
              <a:t>-Value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7513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VSTs in </a:t>
            </a:r>
            <a:r>
              <a:rPr lang="en-US" dirty="0" smtClean="0"/>
              <a:t>V11.6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New Tables:</a:t>
            </a:r>
          </a:p>
          <a:p>
            <a:pPr lvl="1">
              <a:spcBef>
                <a:spcPts val="1200"/>
              </a:spcBef>
            </a:pPr>
            <a:r>
              <a:rPr lang="en-US" sz="2400" dirty="0" smtClean="0"/>
              <a:t>_</a:t>
            </a:r>
            <a:r>
              <a:rPr lang="en-US" sz="2400" dirty="0" err="1"/>
              <a:t>DbServiceManagerObjects</a:t>
            </a:r>
            <a:endParaRPr lang="en-US" sz="2400" dirty="0"/>
          </a:p>
          <a:p>
            <a:pPr lvl="1">
              <a:spcBef>
                <a:spcPts val="1200"/>
              </a:spcBef>
            </a:pPr>
            <a:r>
              <a:rPr lang="en-US" sz="2400" dirty="0" smtClean="0"/>
              <a:t>_</a:t>
            </a:r>
            <a:r>
              <a:rPr lang="en-US" sz="2400" dirty="0" err="1"/>
              <a:t>DbServiceManager</a:t>
            </a:r>
            <a:endParaRPr lang="en-US" sz="2400" dirty="0"/>
          </a:p>
          <a:p>
            <a:pPr lvl="1">
              <a:spcBef>
                <a:spcPts val="1200"/>
              </a:spcBef>
            </a:pPr>
            <a:r>
              <a:rPr lang="en-US" sz="2400" dirty="0" smtClean="0"/>
              <a:t>_</a:t>
            </a:r>
            <a:r>
              <a:rPr lang="en-US" sz="2400" dirty="0" err="1"/>
              <a:t>Repl-AgentActivity</a:t>
            </a:r>
            <a:endParaRPr lang="en-US" sz="2400" dirty="0"/>
          </a:p>
          <a:p>
            <a:pPr lvl="1">
              <a:spcBef>
                <a:spcPts val="1200"/>
              </a:spcBef>
            </a:pPr>
            <a:r>
              <a:rPr lang="en-US" sz="2400" dirty="0" smtClean="0"/>
              <a:t>_</a:t>
            </a:r>
            <a:r>
              <a:rPr lang="en-US" sz="2400" dirty="0" err="1" smtClean="0"/>
              <a:t>Repl-AgentControlActivity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1725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VSTs in V11.6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New </a:t>
            </a:r>
            <a:r>
              <a:rPr lang="en-US" sz="2800" dirty="0" smtClean="0"/>
              <a:t>Fields:  There </a:t>
            </a:r>
            <a:r>
              <a:rPr lang="en-US" sz="2800" dirty="0"/>
              <a:t>are too many new fields to briefly list here.  So </a:t>
            </a:r>
            <a:r>
              <a:rPr lang="en-US" sz="2800" dirty="0" smtClean="0"/>
              <a:t>only the </a:t>
            </a:r>
            <a:r>
              <a:rPr lang="en-US" sz="2800" dirty="0"/>
              <a:t>tables that have new </a:t>
            </a:r>
            <a:r>
              <a:rPr lang="en-US" sz="2800" dirty="0" smtClean="0"/>
              <a:t>fields are listed.</a:t>
            </a:r>
          </a:p>
          <a:p>
            <a:pPr lvl="1"/>
            <a:r>
              <a:rPr lang="en-US" sz="2200" dirty="0" smtClean="0"/>
              <a:t> _</a:t>
            </a:r>
            <a:r>
              <a:rPr lang="en-US" sz="2200" dirty="0"/>
              <a:t>CheckPoint</a:t>
            </a:r>
          </a:p>
          <a:p>
            <a:pPr lvl="1">
              <a:spcBef>
                <a:spcPts val="600"/>
              </a:spcBef>
            </a:pPr>
            <a:r>
              <a:rPr lang="en-US" sz="2200" dirty="0"/>
              <a:t>_Connect</a:t>
            </a:r>
          </a:p>
          <a:p>
            <a:pPr lvl="1">
              <a:spcBef>
                <a:spcPts val="600"/>
              </a:spcBef>
            </a:pPr>
            <a:r>
              <a:rPr lang="en-US" sz="2200" dirty="0"/>
              <a:t>_</a:t>
            </a:r>
            <a:r>
              <a:rPr lang="en-US" sz="2200" dirty="0" err="1"/>
              <a:t>UserLock</a:t>
            </a:r>
            <a:endParaRPr lang="en-US" sz="2200" dirty="0"/>
          </a:p>
          <a:p>
            <a:pPr lvl="1">
              <a:spcBef>
                <a:spcPts val="600"/>
              </a:spcBef>
            </a:pPr>
            <a:r>
              <a:rPr lang="en-US" sz="2200" dirty="0"/>
              <a:t>_</a:t>
            </a:r>
            <a:r>
              <a:rPr lang="en-US" sz="2200" dirty="0" err="1"/>
              <a:t>Repl</a:t>
            </a:r>
            <a:r>
              <a:rPr lang="en-US" sz="2200" dirty="0"/>
              <a:t>-Agent</a:t>
            </a:r>
          </a:p>
          <a:p>
            <a:pPr lvl="1">
              <a:spcBef>
                <a:spcPts val="600"/>
              </a:spcBef>
            </a:pPr>
            <a:r>
              <a:rPr lang="en-US" sz="2200" dirty="0"/>
              <a:t>_</a:t>
            </a:r>
            <a:r>
              <a:rPr lang="en-US" sz="2200" dirty="0" err="1"/>
              <a:t>ReplAgentControl</a:t>
            </a:r>
            <a:endParaRPr lang="en-US" sz="2200" dirty="0"/>
          </a:p>
          <a:p>
            <a:pPr lvl="1">
              <a:spcBef>
                <a:spcPts val="600"/>
              </a:spcBef>
            </a:pPr>
            <a:r>
              <a:rPr lang="en-US" sz="2200" dirty="0"/>
              <a:t>_</a:t>
            </a:r>
            <a:r>
              <a:rPr lang="en-US" sz="2200" dirty="0" err="1"/>
              <a:t>Repl</a:t>
            </a:r>
            <a:r>
              <a:rPr lang="en-US" sz="2200" dirty="0"/>
              <a:t>-Server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512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VSTs in </a:t>
            </a:r>
            <a:r>
              <a:rPr lang="en-US" dirty="0" smtClean="0"/>
              <a:t>V11.7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DISCLAIMER</a:t>
            </a:r>
          </a:p>
          <a:p>
            <a:r>
              <a:rPr lang="en-US" sz="2800" dirty="0" smtClean="0"/>
              <a:t>TOP SECRET</a:t>
            </a:r>
          </a:p>
          <a:p>
            <a:r>
              <a:rPr lang="en-US" sz="2800" dirty="0" smtClean="0"/>
              <a:t>GAG ORDER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98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 Use – Index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Use _</a:t>
            </a:r>
            <a:r>
              <a:rPr lang="en-US" sz="2800" dirty="0" err="1"/>
              <a:t>IndexStat</a:t>
            </a:r>
            <a:r>
              <a:rPr lang="en-US" sz="2800" dirty="0"/>
              <a:t> to identify unused </a:t>
            </a:r>
            <a:r>
              <a:rPr lang="en-US" sz="2800" dirty="0" smtClean="0"/>
              <a:t>indexes</a:t>
            </a:r>
          </a:p>
          <a:p>
            <a:r>
              <a:rPr lang="en-US" sz="2800" dirty="0" smtClean="0"/>
              <a:t>COMPILE/XREF </a:t>
            </a:r>
            <a:r>
              <a:rPr lang="en-US" sz="2800" dirty="0"/>
              <a:t>is only good for finding indexes that are defined but not used in the code; COMPILE/XREF </a:t>
            </a:r>
            <a:r>
              <a:rPr lang="en-US" sz="2800" dirty="0" smtClean="0"/>
              <a:t>isn’t very helpful </a:t>
            </a:r>
            <a:r>
              <a:rPr lang="en-US" sz="2800" dirty="0"/>
              <a:t>for Dynamic </a:t>
            </a:r>
            <a:r>
              <a:rPr lang="en-US" sz="2800" dirty="0" smtClean="0"/>
              <a:t>Queries</a:t>
            </a:r>
          </a:p>
          <a:p>
            <a:r>
              <a:rPr lang="en-US" sz="2800" dirty="0" smtClean="0"/>
              <a:t>COMPILE/XREF can falsely report WHOLE-INDEX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025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 Use – Locks &amp; Transactions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Can view the lock status for an individual record</a:t>
            </a:r>
          </a:p>
          <a:p>
            <a:r>
              <a:rPr lang="en-US" sz="2800" dirty="0"/>
              <a:t>_Lock VST shows all active locks and who has the lock</a:t>
            </a:r>
          </a:p>
          <a:p>
            <a:r>
              <a:rPr lang="en-US" sz="2800" dirty="0"/>
              <a:t>We can easily find the Table name of the record being locked by doing a join to the _File table</a:t>
            </a:r>
          </a:p>
          <a:p>
            <a:r>
              <a:rPr lang="en-US" sz="2800" dirty="0"/>
              <a:t>_Trans VST shows all active </a:t>
            </a:r>
            <a:r>
              <a:rPr lang="en-US" sz="2800" dirty="0" smtClean="0"/>
              <a:t>transactions as well as transactions that are in BEGIN (V11.4+) or ALLCATED (pre-V11.4) state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09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Use – Locks &amp; Transactions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Deadly Embrace (Deadlock) Detection</a:t>
            </a:r>
          </a:p>
          <a:p>
            <a:pPr lvl="1"/>
            <a:r>
              <a:rPr lang="en-US" sz="2400" dirty="0"/>
              <a:t>_Lock</a:t>
            </a:r>
          </a:p>
          <a:p>
            <a:pPr lvl="1"/>
            <a:r>
              <a:rPr lang="en-US" sz="2400" dirty="0"/>
              <a:t>_Connect</a:t>
            </a:r>
          </a:p>
          <a:p>
            <a:r>
              <a:rPr lang="en-US" sz="2800" dirty="0"/>
              <a:t>“Delinquent” Active Transactions that grow the BI File to an abnormally large size or cause record locking problems</a:t>
            </a:r>
          </a:p>
          <a:p>
            <a:pPr lvl="1"/>
            <a:r>
              <a:rPr lang="en-US" sz="2400" dirty="0"/>
              <a:t>_Connect</a:t>
            </a:r>
          </a:p>
          <a:p>
            <a:pPr lvl="1"/>
            <a:r>
              <a:rPr lang="en-US" sz="2400" dirty="0"/>
              <a:t>_Trans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739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 Use – Code Efficiency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Improve code efficiency by measuring:</a:t>
            </a:r>
          </a:p>
          <a:p>
            <a:pPr lvl="1"/>
            <a:r>
              <a:rPr lang="en-US" sz="2200" dirty="0"/>
              <a:t>User DB Accesses, Reads, etc</a:t>
            </a:r>
            <a:r>
              <a:rPr lang="en-US" sz="2200" dirty="0" smtClean="0"/>
              <a:t>.</a:t>
            </a:r>
          </a:p>
          <a:p>
            <a:pPr lvl="2"/>
            <a:r>
              <a:rPr lang="en-US" sz="2200" dirty="0" smtClean="0"/>
              <a:t>_</a:t>
            </a:r>
            <a:r>
              <a:rPr lang="en-US" sz="2200" dirty="0" err="1" smtClean="0"/>
              <a:t>UserIO</a:t>
            </a:r>
            <a:endParaRPr lang="en-US" sz="2200" dirty="0"/>
          </a:p>
          <a:p>
            <a:pPr lvl="1"/>
            <a:r>
              <a:rPr lang="en-US" sz="2200" dirty="0"/>
              <a:t>Reads, </a:t>
            </a:r>
            <a:r>
              <a:rPr lang="en-US" sz="2200" dirty="0" smtClean="0"/>
              <a:t>Updates, </a:t>
            </a:r>
            <a:r>
              <a:rPr lang="en-US" sz="2200" dirty="0"/>
              <a:t>Creates, Deletes </a:t>
            </a:r>
            <a:r>
              <a:rPr lang="en-US" sz="2200" dirty="0" smtClean="0"/>
              <a:t>(CRUD) by </a:t>
            </a:r>
            <a:r>
              <a:rPr lang="en-US" sz="2200" dirty="0"/>
              <a:t>Table</a:t>
            </a:r>
          </a:p>
          <a:p>
            <a:pPr lvl="2"/>
            <a:r>
              <a:rPr lang="en-US" sz="2200" dirty="0"/>
              <a:t>_</a:t>
            </a:r>
            <a:r>
              <a:rPr lang="en-US" sz="2200" dirty="0" err="1"/>
              <a:t>TableStat</a:t>
            </a:r>
            <a:endParaRPr lang="en-US" sz="2200" dirty="0"/>
          </a:p>
          <a:p>
            <a:pPr lvl="2"/>
            <a:r>
              <a:rPr lang="en-US" sz="2200" dirty="0"/>
              <a:t>_</a:t>
            </a:r>
            <a:r>
              <a:rPr lang="en-US" sz="2200" dirty="0" err="1" smtClean="0"/>
              <a:t>UserTableStat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558149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Use – Code Efficiency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Improve code efficiency by measuring</a:t>
            </a:r>
            <a:r>
              <a:rPr lang="en-US" sz="2800" dirty="0" smtClean="0"/>
              <a:t>:</a:t>
            </a:r>
          </a:p>
          <a:p>
            <a:pPr lvl="1"/>
            <a:r>
              <a:rPr lang="en-US" sz="2400" dirty="0" smtClean="0"/>
              <a:t>Unused </a:t>
            </a:r>
            <a:r>
              <a:rPr lang="en-US" sz="2400" dirty="0"/>
              <a:t>indexes; Logical Scatter Factor</a:t>
            </a:r>
          </a:p>
          <a:p>
            <a:pPr lvl="2"/>
            <a:r>
              <a:rPr lang="en-US" sz="2200" dirty="0"/>
              <a:t>_</a:t>
            </a:r>
            <a:r>
              <a:rPr lang="en-US" sz="2200" dirty="0" err="1"/>
              <a:t>IndexStat</a:t>
            </a:r>
            <a:endParaRPr lang="en-US" sz="2200" dirty="0"/>
          </a:p>
          <a:p>
            <a:pPr lvl="1"/>
            <a:r>
              <a:rPr lang="en-US" sz="2400" dirty="0"/>
              <a:t>Candidates for the Alternate Buffer Cache (ABC)</a:t>
            </a:r>
          </a:p>
          <a:p>
            <a:pPr lvl="2"/>
            <a:r>
              <a:rPr lang="en-US" sz="2200" dirty="0"/>
              <a:t>_</a:t>
            </a:r>
            <a:r>
              <a:rPr lang="en-US" sz="2200" dirty="0" err="1"/>
              <a:t>ActBuffer</a:t>
            </a:r>
            <a:endParaRPr lang="en-US" sz="22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628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 Use – Before Image Size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Monitoring the BI High Water Mark</a:t>
            </a:r>
          </a:p>
          <a:p>
            <a:r>
              <a:rPr lang="en-US" sz="2800" dirty="0"/>
              <a:t>_</a:t>
            </a:r>
            <a:r>
              <a:rPr lang="en-US" sz="2800" dirty="0" err="1"/>
              <a:t>DbStatus</a:t>
            </a:r>
            <a:r>
              <a:rPr lang="en-US" sz="2800" dirty="0"/>
              <a:t>._</a:t>
            </a:r>
            <a:r>
              <a:rPr lang="en-US" sz="2800" dirty="0" err="1"/>
              <a:t>dbstatus-bisize</a:t>
            </a:r>
            <a:endParaRPr lang="en-US" sz="2800" dirty="0"/>
          </a:p>
          <a:p>
            <a:r>
              <a:rPr lang="en-US" sz="2800" dirty="0"/>
              <a:t>Available in V8.3 and later</a:t>
            </a:r>
          </a:p>
          <a:p>
            <a:r>
              <a:rPr lang="en-US" sz="2800" dirty="0" smtClean="0"/>
              <a:t>Warning – the value isn’t exactly what you might expect</a:t>
            </a:r>
          </a:p>
          <a:p>
            <a:pPr lvl="1"/>
            <a:r>
              <a:rPr lang="en-US" sz="2400" dirty="0" smtClean="0"/>
              <a:t>V8</a:t>
            </a:r>
            <a:r>
              <a:rPr lang="en-US" sz="2400" dirty="0"/>
              <a:t>: BI Size in Bytes</a:t>
            </a:r>
          </a:p>
          <a:p>
            <a:pPr lvl="1"/>
            <a:r>
              <a:rPr lang="en-US" sz="2400" dirty="0"/>
              <a:t>V9 &amp; later: BI Size divided by BI Block Size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2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 Use – Database Growth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Monitoring Database Size</a:t>
            </a:r>
          </a:p>
          <a:p>
            <a:r>
              <a:rPr lang="en-US" sz="2800" i="1" dirty="0"/>
              <a:t>promon</a:t>
            </a:r>
            <a:r>
              <a:rPr lang="en-US" sz="2800" dirty="0"/>
              <a:t> doesn’t have the </a:t>
            </a:r>
            <a:r>
              <a:rPr lang="en-US" sz="2800" dirty="0" smtClean="0"/>
              <a:t>High Water Mark info for individual Storage Areas</a:t>
            </a:r>
            <a:endParaRPr lang="en-US" sz="2800" dirty="0"/>
          </a:p>
          <a:p>
            <a:r>
              <a:rPr lang="en-US" sz="2800" dirty="0"/>
              <a:t>_</a:t>
            </a:r>
            <a:r>
              <a:rPr lang="en-US" sz="2800" dirty="0" err="1"/>
              <a:t>AreaStatus</a:t>
            </a:r>
            <a:endParaRPr lang="en-US" sz="2800" dirty="0"/>
          </a:p>
          <a:p>
            <a:pPr lvl="1">
              <a:spcBef>
                <a:spcPts val="600"/>
              </a:spcBef>
            </a:pPr>
            <a:r>
              <a:rPr lang="en-US" sz="2400" dirty="0"/>
              <a:t>_</a:t>
            </a:r>
            <a:r>
              <a:rPr lang="en-US" sz="2400" dirty="0" err="1"/>
              <a:t>AreaStatus-AreaName</a:t>
            </a:r>
            <a:endParaRPr lang="en-US" sz="2400" dirty="0"/>
          </a:p>
          <a:p>
            <a:pPr lvl="1">
              <a:spcBef>
                <a:spcPts val="600"/>
              </a:spcBef>
            </a:pPr>
            <a:r>
              <a:rPr lang="en-US" sz="2400" dirty="0"/>
              <a:t>_</a:t>
            </a:r>
            <a:r>
              <a:rPr lang="en-US" sz="2400" dirty="0" err="1"/>
              <a:t>AreaStatus-HiWater</a:t>
            </a:r>
            <a:endParaRPr lang="en-US" sz="2400" dirty="0"/>
          </a:p>
          <a:p>
            <a:pPr lvl="1">
              <a:spcBef>
                <a:spcPts val="600"/>
              </a:spcBef>
            </a:pPr>
            <a:r>
              <a:rPr lang="en-US" sz="2400" dirty="0"/>
              <a:t>_</a:t>
            </a:r>
            <a:r>
              <a:rPr lang="en-US" sz="2400" dirty="0" err="1"/>
              <a:t>AreaStatus-TotBlocks</a:t>
            </a:r>
            <a:endParaRPr lang="en-US" sz="2400" dirty="0"/>
          </a:p>
          <a:p>
            <a:pPr lvl="1">
              <a:spcBef>
                <a:spcPts val="600"/>
              </a:spcBef>
            </a:pPr>
            <a:r>
              <a:rPr lang="en-US" sz="2400" dirty="0"/>
              <a:t>_</a:t>
            </a:r>
            <a:r>
              <a:rPr lang="en-US" sz="2400" dirty="0" err="1"/>
              <a:t>AreaStatus-LastExtent</a:t>
            </a:r>
            <a:endParaRPr lang="en-US" sz="2400" dirty="0"/>
          </a:p>
          <a:p>
            <a:pPr lvl="1">
              <a:spcBef>
                <a:spcPts val="600"/>
              </a:spcBef>
            </a:pPr>
            <a:r>
              <a:rPr lang="en-US" sz="2400" dirty="0"/>
              <a:t>_</a:t>
            </a:r>
            <a:r>
              <a:rPr lang="en-US" sz="2400" dirty="0" err="1"/>
              <a:t>AreaStatus</a:t>
            </a:r>
            <a:r>
              <a:rPr lang="en-US" sz="2400" dirty="0"/>
              <a:t>-Extents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706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 Use – Record Fragmentation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Record Fragmentation</a:t>
            </a:r>
          </a:p>
          <a:p>
            <a:pPr lvl="1"/>
            <a:r>
              <a:rPr lang="en-US" sz="2400" dirty="0"/>
              <a:t>_Record._</a:t>
            </a:r>
            <a:r>
              <a:rPr lang="en-US" sz="2400" dirty="0" err="1"/>
              <a:t>Record-RecRead</a:t>
            </a:r>
            <a:endParaRPr lang="en-US" sz="2400" dirty="0"/>
          </a:p>
          <a:p>
            <a:pPr lvl="1"/>
            <a:r>
              <a:rPr lang="en-US" sz="2400" dirty="0"/>
              <a:t>_Record._</a:t>
            </a:r>
            <a:r>
              <a:rPr lang="en-US" sz="2400" dirty="0" err="1"/>
              <a:t>Record-F</a:t>
            </a:r>
            <a:r>
              <a:rPr lang="en-US" sz="2400" dirty="0"/>
              <a:t>ragRead</a:t>
            </a:r>
          </a:p>
          <a:p>
            <a:r>
              <a:rPr lang="en-US" sz="2800" dirty="0" err="1"/>
              <a:t>dbanalys</a:t>
            </a:r>
            <a:r>
              <a:rPr lang="en-US" sz="2800" dirty="0"/>
              <a:t>/tabanalys only shows how </a:t>
            </a:r>
            <a:r>
              <a:rPr lang="en-US" sz="2800" u="sng" dirty="0" smtClean="0"/>
              <a:t>many </a:t>
            </a:r>
            <a:r>
              <a:rPr lang="en-US" sz="2800" dirty="0" smtClean="0"/>
              <a:t>Fragments </a:t>
            </a:r>
            <a:r>
              <a:rPr lang="en-US" sz="2800" dirty="0"/>
              <a:t>exist, not how </a:t>
            </a:r>
            <a:r>
              <a:rPr lang="en-US" sz="2800" u="sng" dirty="0"/>
              <a:t>often</a:t>
            </a:r>
            <a:r>
              <a:rPr lang="en-US" sz="2800" dirty="0"/>
              <a:t> the Fragments are </a:t>
            </a:r>
            <a:r>
              <a:rPr lang="en-US" sz="2800" dirty="0" smtClean="0"/>
              <a:t>accessed</a:t>
            </a:r>
          </a:p>
          <a:p>
            <a:r>
              <a:rPr lang="en-US" sz="2800" dirty="0" smtClean="0"/>
              <a:t>Unfortunately these numbers don’t make sense </a:t>
            </a:r>
            <a:r>
              <a:rPr lang="en-US" sz="2800" dirty="0"/>
              <a:t>sometimes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94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 Use – What Program is Running 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sz="2800" dirty="0" smtClean="0"/>
              <a:t>Called </a:t>
            </a:r>
            <a:r>
              <a:rPr lang="en-US" sz="2800" dirty="0" smtClean="0"/>
              <a:t>Client Statement Caching (CSC)</a:t>
            </a:r>
            <a:endParaRPr lang="en-US" sz="2800" dirty="0" smtClean="0"/>
          </a:p>
          <a:p>
            <a:pPr>
              <a:spcBef>
                <a:spcPts val="1200"/>
              </a:spcBef>
            </a:pPr>
            <a:r>
              <a:rPr lang="en-US" sz="2800" dirty="0" smtClean="0"/>
              <a:t>What </a:t>
            </a:r>
            <a:r>
              <a:rPr lang="en-US" sz="2800" dirty="0"/>
              <a:t>Client is running what Program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_Connect-Cache</a:t>
            </a:r>
            <a:r>
              <a:rPr lang="en-US" sz="2800" dirty="0" smtClean="0"/>
              <a:t>* fields in the _Connect Table</a:t>
            </a:r>
            <a:endParaRPr lang="en-US" sz="2800" dirty="0"/>
          </a:p>
          <a:p>
            <a:pPr>
              <a:spcBef>
                <a:spcPts val="1200"/>
              </a:spcBef>
            </a:pPr>
            <a:r>
              <a:rPr lang="en-US" sz="2800" dirty="0"/>
              <a:t>Also the Line# for 4GL Code</a:t>
            </a:r>
          </a:p>
          <a:p>
            <a:pPr>
              <a:spcBef>
                <a:spcPts val="1200"/>
              </a:spcBef>
            </a:pPr>
            <a:r>
              <a:rPr lang="en-US" sz="2800" dirty="0" smtClean="0"/>
              <a:t>For SQL Clients the actual SQL Statement is reported</a:t>
            </a:r>
            <a:endParaRPr lang="en-US" sz="2800" dirty="0"/>
          </a:p>
          <a:p>
            <a:pPr>
              <a:spcBef>
                <a:spcPts val="1200"/>
              </a:spcBef>
            </a:pPr>
            <a:r>
              <a:rPr lang="en-US" sz="2800" dirty="0" smtClean="0"/>
              <a:t>Added in V10.1C </a:t>
            </a:r>
            <a:r>
              <a:rPr lang="en-US" sz="2800" dirty="0"/>
              <a:t>but </a:t>
            </a:r>
            <a:r>
              <a:rPr lang="en-US" sz="2800" dirty="0" smtClean="0"/>
              <a:t>has some significant bugs until very, very recent versions</a:t>
            </a:r>
          </a:p>
          <a:p>
            <a:pPr lvl="1"/>
            <a:r>
              <a:rPr lang="en-US" sz="2200" dirty="0" smtClean="0"/>
              <a:t>Recommend </a:t>
            </a:r>
            <a:r>
              <a:rPr lang="en-US" sz="2200" u="sng" dirty="0" smtClean="0"/>
              <a:t>not</a:t>
            </a:r>
            <a:r>
              <a:rPr lang="en-US" sz="2200" dirty="0" smtClean="0"/>
              <a:t> specifying the entire Stack but just the current statement (1-Single instead of 2-Stack)</a:t>
            </a:r>
            <a:endParaRPr lang="en-US" sz="2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481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 Use – Table I/O for a Client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_</a:t>
            </a:r>
            <a:r>
              <a:rPr lang="en-US" sz="2800" dirty="0" err="1" smtClean="0"/>
              <a:t>UserTableStat</a:t>
            </a:r>
            <a:endParaRPr lang="en-US" sz="2800" dirty="0" smtClean="0"/>
          </a:p>
          <a:p>
            <a:r>
              <a:rPr lang="en-US" sz="2800" dirty="0" smtClean="0"/>
              <a:t>CRUD Activity</a:t>
            </a:r>
          </a:p>
          <a:p>
            <a:pPr lvl="1">
              <a:spcBef>
                <a:spcPts val="600"/>
              </a:spcBef>
            </a:pPr>
            <a:r>
              <a:rPr lang="en-US" sz="2200" dirty="0" smtClean="0"/>
              <a:t>Create</a:t>
            </a:r>
          </a:p>
          <a:p>
            <a:pPr lvl="1">
              <a:spcBef>
                <a:spcPts val="600"/>
              </a:spcBef>
            </a:pPr>
            <a:r>
              <a:rPr lang="en-US" sz="2200" dirty="0" smtClean="0"/>
              <a:t>Read</a:t>
            </a:r>
          </a:p>
          <a:p>
            <a:pPr lvl="1">
              <a:spcBef>
                <a:spcPts val="600"/>
              </a:spcBef>
            </a:pPr>
            <a:r>
              <a:rPr lang="en-US" sz="2200" dirty="0" smtClean="0"/>
              <a:t>Update</a:t>
            </a:r>
          </a:p>
          <a:p>
            <a:pPr lvl="1">
              <a:spcBef>
                <a:spcPts val="600"/>
              </a:spcBef>
            </a:pPr>
            <a:r>
              <a:rPr lang="en-US" sz="2200" dirty="0" smtClean="0"/>
              <a:t>Delete</a:t>
            </a:r>
            <a:endParaRPr lang="en-US" sz="2200" dirty="0"/>
          </a:p>
          <a:p>
            <a:r>
              <a:rPr lang="en-US" sz="2800" dirty="0"/>
              <a:t>Since </a:t>
            </a:r>
            <a:r>
              <a:rPr lang="en-US" sz="2800" dirty="0" smtClean="0"/>
              <a:t>V10.1B</a:t>
            </a:r>
          </a:p>
          <a:p>
            <a:r>
              <a:rPr lang="en-US" sz="2800" dirty="0" smtClean="0"/>
              <a:t>Typically requires –</a:t>
            </a:r>
            <a:r>
              <a:rPr lang="en-US" sz="2800" dirty="0" err="1" smtClean="0"/>
              <a:t>tablerangesize</a:t>
            </a:r>
            <a:r>
              <a:rPr lang="en-US" sz="2800" dirty="0" smtClean="0"/>
              <a:t> on DB Startup to be useful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32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If you are enjoying the conference, please take a moment and give some appreciation to the organizers….it’s a thankless job with hundreds of details that can derail a session or worse</a:t>
            </a:r>
          </a:p>
          <a:p>
            <a:r>
              <a:rPr lang="en-US" sz="2800" dirty="0" smtClean="0"/>
              <a:t>I would like to say thanks for not scheduling this years conference on my birthday as it has been for the past several years!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84768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danf@prodb.com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4741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16x9_PPT_Template">
  <a:themeElements>
    <a:clrScheme name="Progress Corporate Palette">
      <a:dk1>
        <a:srgbClr val="373A3E"/>
      </a:dk1>
      <a:lt1>
        <a:srgbClr val="FFFFFF"/>
      </a:lt1>
      <a:dk2>
        <a:srgbClr val="0D5257"/>
      </a:dk2>
      <a:lt2>
        <a:srgbClr val="FFFFFF"/>
      </a:lt2>
      <a:accent1>
        <a:srgbClr val="55D400"/>
      </a:accent1>
      <a:accent2>
        <a:srgbClr val="00A4A5"/>
      </a:accent2>
      <a:accent3>
        <a:srgbClr val="84329B"/>
      </a:accent3>
      <a:accent4>
        <a:srgbClr val="FFB419"/>
      </a:accent4>
      <a:accent5>
        <a:srgbClr val="DC3200"/>
      </a:accent5>
      <a:accent6>
        <a:srgbClr val="0072CE"/>
      </a:accent6>
      <a:hlink>
        <a:srgbClr val="0072CE"/>
      </a:hlink>
      <a:folHlink>
        <a:srgbClr val="5F236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buSzTx/>
          <a:defRPr i="0" dirty="0" smtClean="0"/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OGRESS_16x9_PPT_Template" id="{8EF10D70-53BF-5F44-B6C0-F8A41F34556A}" vid="{D39FBD4F-1AFA-864E-AEE2-8C58E93B9AC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bc6b4c8ff69be684063a922159c20b90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ba1af1dc4e05e63367f9f8439e025d4e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3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4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 xsi:nil="true"/>
    <Location1_0 xmlns="efb4a6a7-40f5-4c55-b7cd-bfe5555b5884" xsi:nil="true"/>
    <MetaDescription xmlns="7c69e624-827f-471b-adea-ac070ddc6867" xsi:nil="true"/>
    <Category1_0 xmlns="7c69e624-827f-471b-adea-ac070ddc6867" xsi:nil="true"/>
    <g7620f54b84d4877b8ce49e3874564d0 xmlns="7c69e624-827f-471b-adea-ac070ddc6867" xsi:nil="true"/>
    <c60905045b3141dfb44ebee3a51fd0a7 xmlns="7c69e624-827f-471b-adea-ac070ddc6867" xsi:nil="true"/>
    <Industry_0 xmlns="7c69e624-827f-471b-adea-ac070ddc6867" xsi:nil="true"/>
    <Summary xmlns="7c69e624-827f-471b-adea-ac070ddc6867" xsi:nil="true"/>
    <TaxCatchAll xmlns="7c69e624-827f-471b-adea-ac070ddc6867">
      <Value xmlns="7c69e624-827f-471b-adea-ac070ddc6867">237</Value>
    </TaxCatchAll>
    <ContentType1_0 xmlns="efb4a6a7-40f5-4c55-b7cd-bfe5555b5884" xsi:nil="true"/>
    <Solution_0 xmlns="7c69e624-827f-471b-adea-ac070ddc6867" xsi:nil="true"/>
    <efbf5ec808454fc39dd6e73fb30f9800 xmlns="7c69e624-827f-471b-adea-ac070ddc6867" xsi:nil="true"/>
    <e88edf6f69774249aa5a94de92e0b3ee xmlns="7c69e624-827f-471b-adea-ac070ddc6867" xsi:nil="true"/>
    <h2f9ec3728094124b933b9cf7e867a92 xmlns="7c69e624-827f-471b-adea-ac070ddc6867" xsi:nil="true"/>
    <m3946e80dba8470d9700658463930af8 xmlns="7c69e624-827f-471b-adea-ac070ddc6867" xsi:nil="true"/>
    <h847452f74b44b57bc4a2a741f9c94e9 xmlns="7c69e624-827f-471b-adea-ac070ddc6867" xsi:nil="true"/>
    <l58a9cb184754a90a3d0c9fae6dfc0fc xmlns="7c69e624-827f-471b-adea-ac070ddc6867" xsi:nil="true"/>
    <_dlc_DocId xmlns="7c69e624-827f-471b-adea-ac070ddc6867" xsi:nil="true"/>
    <_dlc_DocIdUrl xmlns="7c69e624-827f-471b-adea-ac070ddc6867">
      <Url xsi:nil="true"/>
      <Description xsi:nil="true"/>
    </_dlc_DocIdUr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59C7E5E-A5D4-423A-83C0-EA48CC3B7A8C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B11BA582-BE3C-43B3-9930-1D1A8AAEA3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DA4C4B2-98B1-44DF-A244-E8FB7A2D1956}">
  <ds:schemaRefs>
    <ds:schemaRef ds:uri="http://purl.org/dc/dcmitype/"/>
    <ds:schemaRef ds:uri="http://purl.org/dc/terms/"/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efb4a6a7-40f5-4c55-b7cd-bfe5555b5884"/>
    <ds:schemaRef ds:uri="http://schemas.microsoft.com/office/2006/documentManagement/types"/>
    <ds:schemaRef ds:uri="http://schemas.microsoft.com/office/infopath/2007/PartnerControls"/>
    <ds:schemaRef ds:uri="7c69e624-827f-471b-adea-ac070ddc6867"/>
  </ds:schemaRefs>
</ds:datastoreItem>
</file>

<file path=customXml/itemProps4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PUG_16x9_PPT_Template</Template>
  <TotalTime>4223</TotalTime>
  <Words>1783</Words>
  <Application>Microsoft Office PowerPoint</Application>
  <PresentationFormat>Custom</PresentationFormat>
  <Paragraphs>368</Paragraphs>
  <Slides>52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7" baseType="lpstr">
      <vt:lpstr>ＭＳ Ｐゴシック</vt:lpstr>
      <vt:lpstr>Arial</vt:lpstr>
      <vt:lpstr>Courier New</vt:lpstr>
      <vt:lpstr>Wingdings</vt:lpstr>
      <vt:lpstr>PROGRESS_16x9_PPT_Template</vt:lpstr>
      <vt:lpstr>Progress System Tables</vt:lpstr>
      <vt:lpstr>Introductions – Dan Foreman - Progling</vt:lpstr>
      <vt:lpstr>Introductions – Dan Foreman- Cyclist</vt:lpstr>
      <vt:lpstr>Introductions – Dan Foreman- Basketball Zealot</vt:lpstr>
      <vt:lpstr>Introductions - Audience</vt:lpstr>
      <vt:lpstr>Introductions - Audience</vt:lpstr>
      <vt:lpstr>Introductions - Audience</vt:lpstr>
      <vt:lpstr>Let’s Get Started</vt:lpstr>
      <vt:lpstr>System Table Categories</vt:lpstr>
      <vt:lpstr>Schema Tables</vt:lpstr>
      <vt:lpstr>Schema Tables - Latecomers</vt:lpstr>
      <vt:lpstr>_File._Category</vt:lpstr>
      <vt:lpstr>Practical Use – Find Redundant Indexes</vt:lpstr>
      <vt:lpstr>Practical Use – Find Tables with No Defined Indexes</vt:lpstr>
      <vt:lpstr>SQL Tables</vt:lpstr>
      <vt:lpstr>System Info Tables</vt:lpstr>
      <vt:lpstr>Practical Use – Table/Index Mixing</vt:lpstr>
      <vt:lpstr>Virtual System Tables</vt:lpstr>
      <vt:lpstr>Virtual System Tables - Enabling</vt:lpstr>
      <vt:lpstr>Virtual System Tables - Enabling</vt:lpstr>
      <vt:lpstr>Virtual System Tables - Limitations</vt:lpstr>
      <vt:lpstr>VST Performance &amp; Overhead</vt:lpstr>
      <vt:lpstr>VST Performance &amp; Overhead</vt:lpstr>
      <vt:lpstr>VST Performance &amp; Overhead</vt:lpstr>
      <vt:lpstr>VST Access</vt:lpstr>
      <vt:lpstr>VST Schema</vt:lpstr>
      <vt:lpstr>VST Record Counts</vt:lpstr>
      <vt:lpstr>VST Record Counts</vt:lpstr>
      <vt:lpstr>VST Record Counts</vt:lpstr>
      <vt:lpstr>VSTs and Multiple Database Connections</vt:lpstr>
      <vt:lpstr>Updateable VSTs</vt:lpstr>
      <vt:lpstr>Updateable VSTs</vt:lpstr>
      <vt:lpstr>VST Potential Performance Problems - _Lock</vt:lpstr>
      <vt:lpstr>VST Potential Performance Problems - _Lock</vt:lpstr>
      <vt:lpstr>VST Quirks</vt:lpstr>
      <vt:lpstr>Other Miscellaneous Issues</vt:lpstr>
      <vt:lpstr>New VSTs in V11.5</vt:lpstr>
      <vt:lpstr>New VSTs in V11.6</vt:lpstr>
      <vt:lpstr>New VSTs in V11.6</vt:lpstr>
      <vt:lpstr>New VSTs in V11.7</vt:lpstr>
      <vt:lpstr>Practical Use – Index Analysis</vt:lpstr>
      <vt:lpstr>Practical Use – Locks &amp; Transactions</vt:lpstr>
      <vt:lpstr>Practical Use – Locks &amp; Transactions</vt:lpstr>
      <vt:lpstr>Practical Use – Code Efficiency</vt:lpstr>
      <vt:lpstr>Practical Use – Code Efficiency</vt:lpstr>
      <vt:lpstr>Practical Use – Before Image Size</vt:lpstr>
      <vt:lpstr>Practical Use – Database Growth</vt:lpstr>
      <vt:lpstr>Practical Use – Record Fragmentation</vt:lpstr>
      <vt:lpstr>Practical Use – What Program is Running Now</vt:lpstr>
      <vt:lpstr>Practical Use – Table I/O for a Client</vt:lpstr>
      <vt:lpstr>Thanks</vt:lpstr>
      <vt:lpstr>Questions?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Corporate PowerPoint Template</dc:title>
  <dc:creator>Martin Tsekov</dc:creator>
  <cp:lastModifiedBy>Dan Foreman</cp:lastModifiedBy>
  <cp:revision>205</cp:revision>
  <cp:lastPrinted>2013-09-18T03:48:20Z</cp:lastPrinted>
  <dcterms:created xsi:type="dcterms:W3CDTF">2016-05-13T13:52:00Z</dcterms:created>
  <dcterms:modified xsi:type="dcterms:W3CDTF">2016-06-27T20:50:55Z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Doc ID">
    <vt:lpwstr>101816</vt:lpwstr>
  </property>
  <property fmtid="{D5CDD505-2E9C-101B-9397-08002B2CF9AE}" pid="5" name="Location1">
    <vt:lpwstr/>
  </property>
  <property fmtid="{D5CDD505-2E9C-101B-9397-08002B2CF9AE}" pid="6" name="Tagged Doc ID's">
    <vt:bool>false</vt:bool>
  </property>
  <property fmtid="{D5CDD505-2E9C-101B-9397-08002B2CF9AE}" pid="7" name="ContentType1">
    <vt:lpwstr/>
  </property>
  <property fmtid="{D5CDD505-2E9C-101B-9397-08002B2CF9AE}" pid="8" name="Solution0">
    <vt:lpwstr/>
  </property>
  <property fmtid="{D5CDD505-2E9C-101B-9397-08002B2CF9AE}" pid="9" name="Industry">
    <vt:lpwstr/>
  </property>
  <property fmtid="{D5CDD505-2E9C-101B-9397-08002B2CF9AE}" pid="10" name="IndustrySolution">
    <vt:lpwstr/>
  </property>
  <property fmtid="{D5CDD505-2E9C-101B-9397-08002B2CF9AE}" pid="11" name="Attachment Only ?">
    <vt:bool>true</vt:bool>
  </property>
  <property fmtid="{D5CDD505-2E9C-101B-9397-08002B2CF9AE}" pid="12" name="GFOAudience">
    <vt:lpwstr/>
  </property>
  <property fmtid="{D5CDD505-2E9C-101B-9397-08002B2CF9AE}" pid="13" name="OpenEdgeModule">
    <vt:lpwstr/>
  </property>
  <property fmtid="{D5CDD505-2E9C-101B-9397-08002B2CF9AE}" pid="14" name="HorizontalUseCase">
    <vt:lpwstr/>
  </property>
  <property fmtid="{D5CDD505-2E9C-101B-9397-08002B2CF9AE}" pid="15" name="GFOResourceTags">
    <vt:lpwstr/>
  </property>
  <property fmtid="{D5CDD505-2E9C-101B-9397-08002B2CF9AE}" pid="16" name="Partner Empowerment">
    <vt:lpwstr/>
  </property>
  <property fmtid="{D5CDD505-2E9C-101B-9397-08002B2CF9AE}" pid="17" name="BusinessLine">
    <vt:lpwstr/>
  </property>
  <property fmtid="{D5CDD505-2E9C-101B-9397-08002B2CF9AE}" pid="18" name="Portal Audience">
    <vt:lpwstr/>
  </property>
  <property fmtid="{D5CDD505-2E9C-101B-9397-08002B2CF9AE}" pid="19" name="kb2a064789314f00a60cb6c3cf784453">
    <vt:lpwstr/>
  </property>
  <property fmtid="{D5CDD505-2E9C-101B-9397-08002B2CF9AE}" pid="20" name="_dlc_DocIdItemGuid">
    <vt:lpwstr>8f308494-2ca7-4968-acf2-a8e53c479d10</vt:lpwstr>
  </property>
  <property fmtid="{D5CDD505-2E9C-101B-9397-08002B2CF9AE}" pid="21" name="Visibility">
    <vt:lpwstr>758;#Internal|52c39dec-86ec-4d25-bb10-18d2912cd0c4</vt:lpwstr>
  </property>
</Properties>
</file>