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43"/>
  </p:notesMasterIdLst>
  <p:handoutMasterIdLst>
    <p:handoutMasterId r:id="rId44"/>
  </p:handoutMasterIdLst>
  <p:sldIdLst>
    <p:sldId id="1099" r:id="rId6"/>
    <p:sldId id="1218" r:id="rId7"/>
    <p:sldId id="1206" r:id="rId8"/>
    <p:sldId id="1216" r:id="rId9"/>
    <p:sldId id="1217" r:id="rId10"/>
    <p:sldId id="1207" r:id="rId11"/>
    <p:sldId id="1208" r:id="rId12"/>
    <p:sldId id="1209" r:id="rId13"/>
    <p:sldId id="1196" r:id="rId14"/>
    <p:sldId id="1198" r:id="rId15"/>
    <p:sldId id="1199" r:id="rId16"/>
    <p:sldId id="1211" r:id="rId17"/>
    <p:sldId id="1202" r:id="rId18"/>
    <p:sldId id="1203" r:id="rId19"/>
    <p:sldId id="1184" r:id="rId20"/>
    <p:sldId id="1210" r:id="rId21"/>
    <p:sldId id="1213" r:id="rId22"/>
    <p:sldId id="1182" r:id="rId23"/>
    <p:sldId id="1191" r:id="rId24"/>
    <p:sldId id="1183" r:id="rId25"/>
    <p:sldId id="1186" r:id="rId26"/>
    <p:sldId id="1188" r:id="rId27"/>
    <p:sldId id="1189" r:id="rId28"/>
    <p:sldId id="1204" r:id="rId29"/>
    <p:sldId id="1205" r:id="rId30"/>
    <p:sldId id="1192" r:id="rId31"/>
    <p:sldId id="1219" r:id="rId32"/>
    <p:sldId id="1215" r:id="rId33"/>
    <p:sldId id="1200" r:id="rId34"/>
    <p:sldId id="1195" r:id="rId35"/>
    <p:sldId id="1187" r:id="rId36"/>
    <p:sldId id="1194" r:id="rId37"/>
    <p:sldId id="1193" r:id="rId38"/>
    <p:sldId id="1190" r:id="rId39"/>
    <p:sldId id="1201" r:id="rId40"/>
    <p:sldId id="1197" r:id="rId41"/>
    <p:sldId id="1214" r:id="rId42"/>
  </p:sldIdLst>
  <p:sldSz cx="12188825" cy="6858000"/>
  <p:notesSz cx="7027863" cy="9313863"/>
  <p:custDataLst>
    <p:tags r:id="rId45"/>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8" autoAdjust="0"/>
    <p:restoredTop sz="90812" autoAdjust="0"/>
  </p:normalViewPr>
  <p:slideViewPr>
    <p:cSldViewPr snapToGrid="0" showGuides="1">
      <p:cViewPr varScale="1">
        <p:scale>
          <a:sx n="78" d="100"/>
          <a:sy n="78" d="100"/>
        </p:scale>
        <p:origin x="436" y="52"/>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smtClean="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smtClean="0"/>
              <a:t>Progress</a:t>
            </a:r>
            <a:endParaRPr lang="en-US" dirty="0"/>
          </a:p>
        </p:txBody>
      </p:sp>
    </p:spTree>
    <p:extLst>
      <p:ext uri="{BB962C8B-B14F-4D97-AF65-F5344CB8AC3E}">
        <p14:creationId xmlns:p14="http://schemas.microsoft.com/office/powerpoint/2010/main" val="12194542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val="2817904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69320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97428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2291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0247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170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38" r:id="rId2"/>
    <p:sldLayoutId id="2147483775" r:id="rId3"/>
    <p:sldLayoutId id="2147483734" r:id="rId4"/>
    <p:sldLayoutId id="2147483778" r:id="rId5"/>
    <p:sldLayoutId id="2147483774" r:id="rId6"/>
    <p:sldLayoutId id="2147483739" r:id="rId7"/>
    <p:sldLayoutId id="2147483762" r:id="rId8"/>
    <p:sldLayoutId id="2147483776" r:id="rId9"/>
    <p:sldLayoutId id="2147483772" r:id="rId10"/>
    <p:sldLayoutId id="2147483767" r:id="rId11"/>
    <p:sldLayoutId id="2147483770" r:id="rId12"/>
    <p:sldLayoutId id="2147483773" r:id="rId1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780" y="2452678"/>
            <a:ext cx="6800850" cy="2462213"/>
          </a:xfrm>
        </p:spPr>
        <p:txBody>
          <a:bodyPr/>
          <a:lstStyle/>
          <a:p>
            <a:pPr>
              <a:spcBef>
                <a:spcPts val="600"/>
              </a:spcBef>
              <a:spcAft>
                <a:spcPts val="1200"/>
              </a:spcAft>
            </a:pPr>
            <a:r>
              <a:rPr lang="en-US" dirty="0" smtClean="0"/>
              <a:t>Captain, Where should I go? What should I do?</a:t>
            </a:r>
            <a:br>
              <a:rPr lang="en-US" dirty="0" smtClean="0"/>
            </a:br>
            <a:r>
              <a:rPr lang="en-US" sz="3200" dirty="0" smtClean="0"/>
              <a:t>Avoiding Paralysis when things go Wrong (with your Database)</a:t>
            </a:r>
            <a:endParaRPr lang="en-US" sz="3200" dirty="0"/>
          </a:p>
        </p:txBody>
      </p:sp>
      <p:sp>
        <p:nvSpPr>
          <p:cNvPr id="5" name="Subtitle 8"/>
          <p:cNvSpPr>
            <a:spLocks noGrp="1"/>
          </p:cNvSpPr>
          <p:nvPr>
            <p:ph type="subTitle" idx="1"/>
          </p:nvPr>
        </p:nvSpPr>
        <p:spPr/>
        <p:txBody>
          <a:bodyPr/>
          <a:lstStyle/>
          <a:p>
            <a:r>
              <a:rPr lang="en-US" dirty="0" smtClean="0"/>
              <a:t>Dan Foreman</a:t>
            </a:r>
          </a:p>
          <a:p>
            <a:pPr>
              <a:spcBef>
                <a:spcPts val="0"/>
              </a:spcBef>
            </a:pPr>
            <a:r>
              <a:rPr lang="en-US" dirty="0" err="1" smtClean="0"/>
              <a:t>Progling</a:t>
            </a:r>
            <a:endParaRPr lang="en-US"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FOR ASSISTANCE</a:t>
            </a:r>
            <a:endParaRPr lang="en-US" dirty="0"/>
          </a:p>
        </p:txBody>
      </p:sp>
      <p:sp>
        <p:nvSpPr>
          <p:cNvPr id="3" name="Content Placeholder 2"/>
          <p:cNvSpPr>
            <a:spLocks noGrp="1"/>
          </p:cNvSpPr>
          <p:nvPr>
            <p:ph idx="1"/>
          </p:nvPr>
        </p:nvSpPr>
        <p:spPr/>
        <p:txBody>
          <a:bodyPr/>
          <a:lstStyle/>
          <a:p>
            <a:r>
              <a:rPr lang="en-US" dirty="0" smtClean="0"/>
              <a:t>Does anyone have a Lenovo X1 Power Supply that I can borrow for the next hour?</a:t>
            </a:r>
            <a:endParaRPr lang="en-US" dirty="0"/>
          </a:p>
        </p:txBody>
      </p:sp>
    </p:spTree>
    <p:extLst>
      <p:ext uri="{BB962C8B-B14F-4D97-AF65-F5344CB8AC3E}">
        <p14:creationId xmlns:p14="http://schemas.microsoft.com/office/powerpoint/2010/main" val="3131074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 – Dan Foreman</a:t>
            </a:r>
            <a:endParaRPr lang="en-US" dirty="0"/>
          </a:p>
        </p:txBody>
      </p:sp>
      <p:sp>
        <p:nvSpPr>
          <p:cNvPr id="3" name="Content Placeholder 2"/>
          <p:cNvSpPr>
            <a:spLocks noGrp="1"/>
          </p:cNvSpPr>
          <p:nvPr>
            <p:ph idx="1"/>
          </p:nvPr>
        </p:nvSpPr>
        <p:spPr/>
        <p:txBody>
          <a:bodyPr/>
          <a:lstStyle/>
          <a:p>
            <a:r>
              <a:rPr lang="en-US" dirty="0" smtClean="0"/>
              <a:t>Progress User since 1984 (V2.1)</a:t>
            </a:r>
          </a:p>
          <a:p>
            <a:r>
              <a:rPr lang="en-US" dirty="0" smtClean="0"/>
              <a:t>Presenter at every PUG Challenge USA since inception</a:t>
            </a:r>
          </a:p>
          <a:p>
            <a:r>
              <a:rPr lang="en-US" dirty="0" smtClean="0"/>
              <a:t>Author of</a:t>
            </a:r>
          </a:p>
          <a:p>
            <a:pPr lvl="1"/>
            <a:r>
              <a:rPr lang="en-US" dirty="0" smtClean="0"/>
              <a:t>Progress Performance Tuning Guide</a:t>
            </a:r>
          </a:p>
          <a:p>
            <a:pPr lvl="1"/>
            <a:r>
              <a:rPr lang="en-US" dirty="0" smtClean="0"/>
              <a:t>Progress System Tables</a:t>
            </a:r>
          </a:p>
          <a:p>
            <a:pPr lvl="1"/>
            <a:r>
              <a:rPr lang="en-US" dirty="0" smtClean="0"/>
              <a:t>Progress Database Administration Guide</a:t>
            </a:r>
          </a:p>
          <a:p>
            <a:pPr lvl="1"/>
            <a:r>
              <a:rPr lang="en-US" dirty="0" smtClean="0"/>
              <a:t>Progress DBA Best Practices</a:t>
            </a:r>
          </a:p>
          <a:p>
            <a:pPr lvl="1"/>
            <a:r>
              <a:rPr lang="en-US" dirty="0" smtClean="0"/>
              <a:t>ProMonitor – used by the Progress Managed DBA Practice to monitor over 1,000 databases worldwide</a:t>
            </a:r>
          </a:p>
          <a:p>
            <a:pPr lvl="1"/>
            <a:r>
              <a:rPr lang="en-US" dirty="0"/>
              <a:t>Pro </a:t>
            </a:r>
            <a:r>
              <a:rPr lang="en-US" dirty="0" err="1"/>
              <a:t>Dump&amp;Load</a:t>
            </a:r>
            <a:r>
              <a:rPr lang="en-US" dirty="0"/>
              <a:t> – used to dump &amp; load the worlds largest </a:t>
            </a:r>
            <a:r>
              <a:rPr lang="en-US" dirty="0" smtClean="0"/>
              <a:t>Progress DB </a:t>
            </a:r>
            <a:r>
              <a:rPr lang="en-US" dirty="0"/>
              <a:t>(12TB) with </a:t>
            </a:r>
            <a:r>
              <a:rPr lang="en-US" dirty="0" smtClean="0"/>
              <a:t>only 2 </a:t>
            </a:r>
            <a:r>
              <a:rPr lang="en-US" dirty="0"/>
              <a:t>hours of downtime</a:t>
            </a:r>
          </a:p>
          <a:p>
            <a:pPr lvl="1"/>
            <a:endParaRPr lang="en-US" dirty="0" smtClean="0"/>
          </a:p>
        </p:txBody>
      </p:sp>
    </p:spTree>
    <p:extLst>
      <p:ext uri="{BB962C8B-B14F-4D97-AF65-F5344CB8AC3E}">
        <p14:creationId xmlns:p14="http://schemas.microsoft.com/office/powerpoint/2010/main" val="3899030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 Dan Foreman</a:t>
            </a:r>
          </a:p>
        </p:txBody>
      </p:sp>
      <p:sp>
        <p:nvSpPr>
          <p:cNvPr id="3" name="Content Placeholder 2"/>
          <p:cNvSpPr>
            <a:spLocks noGrp="1"/>
          </p:cNvSpPr>
          <p:nvPr>
            <p:ph idx="1"/>
          </p:nvPr>
        </p:nvSpPr>
        <p:spPr/>
        <p:txBody>
          <a:bodyPr/>
          <a:lstStyle/>
          <a:p>
            <a:r>
              <a:rPr lang="en-US" dirty="0" smtClean="0"/>
              <a:t>Avid Cyclist</a:t>
            </a:r>
          </a:p>
          <a:p>
            <a:endParaRPr lang="en-US" dirty="0" smtClean="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0623" y="2020987"/>
            <a:ext cx="6540977" cy="4360651"/>
          </a:xfrm>
          <a:prstGeom prst="rect">
            <a:avLst/>
          </a:prstGeom>
        </p:spPr>
      </p:pic>
    </p:spTree>
    <p:extLst>
      <p:ext uri="{BB962C8B-B14F-4D97-AF65-F5344CB8AC3E}">
        <p14:creationId xmlns:p14="http://schemas.microsoft.com/office/powerpoint/2010/main" val="3627872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 Dan Foreman</a:t>
            </a:r>
          </a:p>
        </p:txBody>
      </p:sp>
      <p:sp>
        <p:nvSpPr>
          <p:cNvPr id="3" name="Content Placeholder 2"/>
          <p:cNvSpPr>
            <a:spLocks noGrp="1"/>
          </p:cNvSpPr>
          <p:nvPr>
            <p:ph idx="1"/>
          </p:nvPr>
        </p:nvSpPr>
        <p:spPr/>
        <p:txBody>
          <a:bodyPr/>
          <a:lstStyle/>
          <a:p>
            <a:r>
              <a:rPr lang="en-US" dirty="0" smtClean="0"/>
              <a:t>Avid Basketball Player (with frequent visits to the ER)</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594" y="2466109"/>
            <a:ext cx="2286000"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419" y="2466109"/>
            <a:ext cx="2286000" cy="3429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44" y="2466109"/>
            <a:ext cx="5025044" cy="3350029"/>
          </a:xfrm>
          <a:prstGeom prst="rect">
            <a:avLst/>
          </a:prstGeom>
        </p:spPr>
      </p:pic>
    </p:spTree>
    <p:extLst>
      <p:ext uri="{BB962C8B-B14F-4D97-AF65-F5344CB8AC3E}">
        <p14:creationId xmlns:p14="http://schemas.microsoft.com/office/powerpoint/2010/main" val="3309647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 - Audience</a:t>
            </a:r>
            <a:endParaRPr lang="en-US" dirty="0"/>
          </a:p>
        </p:txBody>
      </p:sp>
      <p:sp>
        <p:nvSpPr>
          <p:cNvPr id="3" name="Content Placeholder 2"/>
          <p:cNvSpPr>
            <a:spLocks noGrp="1"/>
          </p:cNvSpPr>
          <p:nvPr>
            <p:ph idx="1"/>
          </p:nvPr>
        </p:nvSpPr>
        <p:spPr/>
        <p:txBody>
          <a:bodyPr/>
          <a:lstStyle/>
          <a:p>
            <a:r>
              <a:rPr lang="en-US" dirty="0" smtClean="0"/>
              <a:t>Progress Version (end users only please)</a:t>
            </a:r>
          </a:p>
          <a:p>
            <a:pPr lvl="1"/>
            <a:r>
              <a:rPr lang="en-US" dirty="0" smtClean="0"/>
              <a:t>V11.6</a:t>
            </a:r>
          </a:p>
          <a:p>
            <a:pPr lvl="1"/>
            <a:r>
              <a:rPr lang="en-US" dirty="0" smtClean="0"/>
              <a:t>V11.anythingelse</a:t>
            </a:r>
          </a:p>
          <a:p>
            <a:pPr lvl="1"/>
            <a:r>
              <a:rPr lang="en-US" dirty="0" smtClean="0"/>
              <a:t>V10</a:t>
            </a:r>
          </a:p>
          <a:p>
            <a:pPr lvl="1"/>
            <a:r>
              <a:rPr lang="en-US" dirty="0" smtClean="0"/>
              <a:t>V9</a:t>
            </a:r>
          </a:p>
          <a:p>
            <a:pPr lvl="1"/>
            <a:r>
              <a:rPr lang="en-US" dirty="0" smtClean="0"/>
              <a:t>V8</a:t>
            </a:r>
          </a:p>
          <a:p>
            <a:pPr lvl="1"/>
            <a:r>
              <a:rPr lang="en-US" dirty="0" smtClean="0"/>
              <a:t>V7</a:t>
            </a:r>
          </a:p>
          <a:p>
            <a:pPr lvl="1"/>
            <a:r>
              <a:rPr lang="en-US" dirty="0" smtClean="0"/>
              <a:t>Pre-V7</a:t>
            </a:r>
            <a:endParaRPr lang="en-US" dirty="0"/>
          </a:p>
        </p:txBody>
      </p:sp>
    </p:spTree>
    <p:extLst>
      <p:ext uri="{BB962C8B-B14F-4D97-AF65-F5344CB8AC3E}">
        <p14:creationId xmlns:p14="http://schemas.microsoft.com/office/powerpoint/2010/main" val="2339173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 Audience</a:t>
            </a:r>
          </a:p>
        </p:txBody>
      </p:sp>
      <p:sp>
        <p:nvSpPr>
          <p:cNvPr id="3" name="Content Placeholder 2"/>
          <p:cNvSpPr>
            <a:spLocks noGrp="1"/>
          </p:cNvSpPr>
          <p:nvPr>
            <p:ph idx="1"/>
          </p:nvPr>
        </p:nvSpPr>
        <p:spPr/>
        <p:txBody>
          <a:bodyPr/>
          <a:lstStyle/>
          <a:p>
            <a:r>
              <a:rPr lang="en-US" dirty="0" smtClean="0"/>
              <a:t>Who is new to Progress in the last 2 years?</a:t>
            </a:r>
          </a:p>
          <a:p>
            <a:pPr lvl="1"/>
            <a:r>
              <a:rPr lang="en-US" dirty="0" smtClean="0"/>
              <a:t>Welcome to our small, quirky community</a:t>
            </a:r>
          </a:p>
          <a:p>
            <a:r>
              <a:rPr lang="en-US" dirty="0" smtClean="0"/>
              <a:t>DB Operating System</a:t>
            </a:r>
          </a:p>
          <a:p>
            <a:pPr lvl="1"/>
            <a:r>
              <a:rPr lang="en-US" dirty="0" smtClean="0"/>
              <a:t>AIX</a:t>
            </a:r>
          </a:p>
          <a:p>
            <a:pPr lvl="1"/>
            <a:r>
              <a:rPr lang="en-US" dirty="0" smtClean="0"/>
              <a:t>Linux</a:t>
            </a:r>
          </a:p>
          <a:p>
            <a:pPr lvl="1"/>
            <a:r>
              <a:rPr lang="en-US" dirty="0" smtClean="0"/>
              <a:t>Windows</a:t>
            </a:r>
          </a:p>
          <a:p>
            <a:pPr lvl="1"/>
            <a:r>
              <a:rPr lang="en-US" dirty="0"/>
              <a:t>Solaris</a:t>
            </a:r>
          </a:p>
          <a:p>
            <a:pPr lvl="1"/>
            <a:r>
              <a:rPr lang="en-US" dirty="0"/>
              <a:t>HP/UX</a:t>
            </a:r>
          </a:p>
          <a:p>
            <a:pPr lvl="1"/>
            <a:endParaRPr lang="en-US" dirty="0"/>
          </a:p>
        </p:txBody>
      </p:sp>
    </p:spTree>
    <p:extLst>
      <p:ext uri="{BB962C8B-B14F-4D97-AF65-F5344CB8AC3E}">
        <p14:creationId xmlns:p14="http://schemas.microsoft.com/office/powerpoint/2010/main" val="1794868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 Audience</a:t>
            </a:r>
          </a:p>
        </p:txBody>
      </p:sp>
      <p:sp>
        <p:nvSpPr>
          <p:cNvPr id="3" name="Content Placeholder 2"/>
          <p:cNvSpPr>
            <a:spLocks noGrp="1"/>
          </p:cNvSpPr>
          <p:nvPr>
            <p:ph idx="1"/>
          </p:nvPr>
        </p:nvSpPr>
        <p:spPr/>
        <p:txBody>
          <a:bodyPr/>
          <a:lstStyle/>
          <a:p>
            <a:r>
              <a:rPr lang="en-US" dirty="0" smtClean="0"/>
              <a:t>Largest Individual Database</a:t>
            </a:r>
          </a:p>
          <a:p>
            <a:pPr lvl="1"/>
            <a:r>
              <a:rPr lang="en-US" dirty="0" smtClean="0"/>
              <a:t>&gt; 10TB</a:t>
            </a:r>
          </a:p>
          <a:p>
            <a:pPr lvl="1"/>
            <a:r>
              <a:rPr lang="en-US" dirty="0" smtClean="0"/>
              <a:t>&gt; 1TB</a:t>
            </a:r>
          </a:p>
          <a:p>
            <a:pPr lvl="1"/>
            <a:r>
              <a:rPr lang="en-US" dirty="0" smtClean="0"/>
              <a:t>&gt; 500GB</a:t>
            </a:r>
          </a:p>
          <a:p>
            <a:pPr lvl="1"/>
            <a:r>
              <a:rPr lang="en-US" dirty="0" smtClean="0"/>
              <a:t>&gt; 100GB</a:t>
            </a:r>
            <a:endParaRPr lang="en-US" dirty="0"/>
          </a:p>
        </p:txBody>
      </p:sp>
    </p:spTree>
    <p:extLst>
      <p:ext uri="{BB962C8B-B14F-4D97-AF65-F5344CB8AC3E}">
        <p14:creationId xmlns:p14="http://schemas.microsoft.com/office/powerpoint/2010/main" val="2056412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http://jamescameronstitanic.wikia.com/wiki/Edward_John_Smith</a:t>
            </a:r>
          </a:p>
          <a:p>
            <a:pPr marL="0" indent="0">
              <a:buNone/>
            </a:pPr>
            <a:r>
              <a:rPr lang="en-US" dirty="0" smtClean="0"/>
              <a:t>When </a:t>
            </a:r>
            <a:r>
              <a:rPr lang="en-US" dirty="0"/>
              <a:t>the water was coming onto the boat deck, Smith stood by and watched Officer </a:t>
            </a:r>
            <a:r>
              <a:rPr lang="en-US" dirty="0" err="1"/>
              <a:t>Lightoller</a:t>
            </a:r>
            <a:r>
              <a:rPr lang="en-US" dirty="0"/>
              <a:t> trying to </a:t>
            </a:r>
            <a:r>
              <a:rPr lang="en-US" dirty="0" smtClean="0"/>
              <a:t>launch Collapsible </a:t>
            </a:r>
            <a:r>
              <a:rPr lang="en-US" dirty="0"/>
              <a:t>B. A third class passenger with her baby tried to ask Smith what they should do, however, Smith remained silent and walked towards the bridge to await his fate. He walked onto the bridge and opened the door to the wheel house. He closed the doors to the wheel house, and stood there looking at the rising water engulfing his ship.</a:t>
            </a:r>
          </a:p>
        </p:txBody>
      </p:sp>
    </p:spTree>
    <p:extLst>
      <p:ext uri="{BB962C8B-B14F-4D97-AF65-F5344CB8AC3E}">
        <p14:creationId xmlns:p14="http://schemas.microsoft.com/office/powerpoint/2010/main" val="273582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4" y="467575"/>
            <a:ext cx="9858039" cy="535531"/>
          </a:xfrm>
        </p:spPr>
        <p:txBody>
          <a:bodyPr/>
          <a:lstStyle/>
          <a:p>
            <a:r>
              <a:rPr lang="en-US" dirty="0" smtClean="0"/>
              <a:t>Wish I hadn’t put off scheduling that DB Health Check</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7230" y="1745380"/>
            <a:ext cx="7955280" cy="4353306"/>
          </a:xfrm>
        </p:spPr>
      </p:pic>
    </p:spTree>
    <p:extLst>
      <p:ext uri="{BB962C8B-B14F-4D97-AF65-F5344CB8AC3E}">
        <p14:creationId xmlns:p14="http://schemas.microsoft.com/office/powerpoint/2010/main" val="1358888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am I going to find those After Image files now?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6812" y="1536700"/>
            <a:ext cx="9753600" cy="4724400"/>
          </a:xfrm>
        </p:spPr>
      </p:pic>
    </p:spTree>
    <p:extLst>
      <p:ext uri="{BB962C8B-B14F-4D97-AF65-F5344CB8AC3E}">
        <p14:creationId xmlns:p14="http://schemas.microsoft.com/office/powerpoint/2010/main" val="3520444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Get Started</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82279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the Symptoms</a:t>
            </a:r>
            <a:endParaRPr lang="en-US" dirty="0"/>
          </a:p>
        </p:txBody>
      </p:sp>
      <p:sp>
        <p:nvSpPr>
          <p:cNvPr id="3" name="Content Placeholder 2"/>
          <p:cNvSpPr>
            <a:spLocks noGrp="1"/>
          </p:cNvSpPr>
          <p:nvPr>
            <p:ph idx="1"/>
          </p:nvPr>
        </p:nvSpPr>
        <p:spPr/>
        <p:txBody>
          <a:bodyPr/>
          <a:lstStyle/>
          <a:p>
            <a:r>
              <a:rPr lang="en-US" dirty="0" smtClean="0"/>
              <a:t>Server is down – that’s (usually) easy to understand</a:t>
            </a:r>
          </a:p>
          <a:p>
            <a:r>
              <a:rPr lang="en-US" dirty="0"/>
              <a:t>Alerts are flooding </a:t>
            </a:r>
            <a:r>
              <a:rPr lang="en-US" dirty="0" smtClean="0"/>
              <a:t>in – more on Alerts in a few slides</a:t>
            </a:r>
          </a:p>
          <a:p>
            <a:r>
              <a:rPr lang="en-US" dirty="0" smtClean="0"/>
              <a:t>Users are wailing:</a:t>
            </a:r>
          </a:p>
          <a:p>
            <a:pPr lvl="1"/>
            <a:r>
              <a:rPr lang="en-US" dirty="0" smtClean="0"/>
              <a:t>Can’t log in</a:t>
            </a:r>
          </a:p>
          <a:p>
            <a:pPr lvl="1"/>
            <a:r>
              <a:rPr lang="en-US" dirty="0" smtClean="0"/>
              <a:t>My screen is frozen</a:t>
            </a:r>
          </a:p>
          <a:p>
            <a:pPr lvl="1"/>
            <a:r>
              <a:rPr lang="en-US" dirty="0" smtClean="0"/>
              <a:t>I’m locked up</a:t>
            </a:r>
          </a:p>
          <a:p>
            <a:pPr lvl="1"/>
            <a:r>
              <a:rPr lang="en-US" dirty="0" smtClean="0"/>
              <a:t>Or – see next slide</a:t>
            </a:r>
          </a:p>
          <a:p>
            <a:pPr marL="0" indent="0">
              <a:buNone/>
            </a:pPr>
            <a:endParaRPr lang="en-US" dirty="0" smtClean="0"/>
          </a:p>
        </p:txBody>
      </p:sp>
    </p:spTree>
    <p:extLst>
      <p:ext uri="{BB962C8B-B14F-4D97-AF65-F5344CB8AC3E}">
        <p14:creationId xmlns:p14="http://schemas.microsoft.com/office/powerpoint/2010/main" val="4328016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Dialog</a:t>
            </a:r>
            <a:endParaRPr lang="en-US" dirty="0"/>
          </a:p>
        </p:txBody>
      </p:sp>
      <p:sp>
        <p:nvSpPr>
          <p:cNvPr id="3" name="Content Placeholder 2"/>
          <p:cNvSpPr>
            <a:spLocks noGrp="1"/>
          </p:cNvSpPr>
          <p:nvPr>
            <p:ph idx="1"/>
          </p:nvPr>
        </p:nvSpPr>
        <p:spPr/>
        <p:txBody>
          <a:bodyPr/>
          <a:lstStyle/>
          <a:p>
            <a:r>
              <a:rPr lang="en-US" dirty="0" smtClean="0"/>
              <a:t>User:</a:t>
            </a:r>
          </a:p>
          <a:p>
            <a:pPr lvl="1"/>
            <a:r>
              <a:rPr lang="en-US" dirty="0"/>
              <a:t>I had an error </a:t>
            </a:r>
            <a:r>
              <a:rPr lang="en-US" dirty="0" smtClean="0"/>
              <a:t>message on my screen </a:t>
            </a:r>
            <a:r>
              <a:rPr lang="en-US" dirty="0"/>
              <a:t>that said something about “@$#%$^$^%**(*(&amp;”</a:t>
            </a:r>
          </a:p>
          <a:p>
            <a:r>
              <a:rPr lang="en-US" dirty="0" smtClean="0"/>
              <a:t>DBA:</a:t>
            </a:r>
          </a:p>
          <a:p>
            <a:pPr lvl="1"/>
            <a:r>
              <a:rPr lang="en-US" dirty="0" smtClean="0"/>
              <a:t>Did you write it down or capture the screen?</a:t>
            </a:r>
          </a:p>
          <a:p>
            <a:r>
              <a:rPr lang="en-US" dirty="0" smtClean="0"/>
              <a:t>User:</a:t>
            </a:r>
          </a:p>
          <a:p>
            <a:pPr lvl="1"/>
            <a:r>
              <a:rPr lang="en-US" dirty="0" smtClean="0"/>
              <a:t>No, &lt;insert some stupid excuse&gt;</a:t>
            </a:r>
          </a:p>
          <a:p>
            <a:r>
              <a:rPr lang="en-US" dirty="0" smtClean="0"/>
              <a:t>DBA (what they would like to say):</a:t>
            </a:r>
          </a:p>
          <a:p>
            <a:pPr lvl="1"/>
            <a:r>
              <a:rPr lang="en-US" dirty="0" smtClean="0"/>
              <a:t>Did you expect me to magically figure out what the message said?</a:t>
            </a:r>
            <a:endParaRPr lang="en-US" dirty="0"/>
          </a:p>
        </p:txBody>
      </p:sp>
    </p:spTree>
    <p:extLst>
      <p:ext uri="{BB962C8B-B14F-4D97-AF65-F5344CB8AC3E}">
        <p14:creationId xmlns:p14="http://schemas.microsoft.com/office/powerpoint/2010/main" val="385282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Starting Place</a:t>
            </a:r>
            <a:endParaRPr lang="en-US" dirty="0"/>
          </a:p>
        </p:txBody>
      </p:sp>
      <p:sp>
        <p:nvSpPr>
          <p:cNvPr id="3" name="Content Placeholder 2"/>
          <p:cNvSpPr>
            <a:spLocks noGrp="1"/>
          </p:cNvSpPr>
          <p:nvPr>
            <p:ph idx="1"/>
          </p:nvPr>
        </p:nvSpPr>
        <p:spPr/>
        <p:txBody>
          <a:bodyPr/>
          <a:lstStyle/>
          <a:p>
            <a:r>
              <a:rPr lang="en-US" dirty="0" smtClean="0"/>
              <a:t>Alerts from Monitoring Processes</a:t>
            </a:r>
          </a:p>
          <a:p>
            <a:r>
              <a:rPr lang="en-US" dirty="0" smtClean="0"/>
              <a:t>Is the the Databases Accessible?</a:t>
            </a:r>
          </a:p>
          <a:p>
            <a:r>
              <a:rPr lang="en-US" dirty="0"/>
              <a:t>Can New Client Sessions Start</a:t>
            </a:r>
            <a:r>
              <a:rPr lang="en-US" dirty="0" smtClean="0"/>
              <a:t>?</a:t>
            </a:r>
          </a:p>
          <a:p>
            <a:r>
              <a:rPr lang="en-US" dirty="0"/>
              <a:t>Are Existing Client Sessions having issues</a:t>
            </a:r>
            <a:r>
              <a:rPr lang="en-US" dirty="0" smtClean="0"/>
              <a:t>?</a:t>
            </a:r>
          </a:p>
          <a:p>
            <a:r>
              <a:rPr lang="en-US" dirty="0" smtClean="0"/>
              <a:t>Progress Java Processes Accessible?</a:t>
            </a:r>
          </a:p>
          <a:p>
            <a:r>
              <a:rPr lang="en-US" dirty="0" smtClean="0"/>
              <a:t>Is the Operating System Accessible?</a:t>
            </a:r>
          </a:p>
        </p:txBody>
      </p:sp>
    </p:spTree>
    <p:extLst>
      <p:ext uri="{BB962C8B-B14F-4D97-AF65-F5344CB8AC3E}">
        <p14:creationId xmlns:p14="http://schemas.microsoft.com/office/powerpoint/2010/main" val="162017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Alerts from Monitoring Processes – DB Related</a:t>
            </a:r>
            <a:endParaRPr lang="en-US" dirty="0"/>
          </a:p>
        </p:txBody>
      </p:sp>
      <p:sp>
        <p:nvSpPr>
          <p:cNvPr id="3" name="Content Placeholder 2"/>
          <p:cNvSpPr>
            <a:spLocks noGrp="1"/>
          </p:cNvSpPr>
          <p:nvPr>
            <p:ph idx="1"/>
          </p:nvPr>
        </p:nvSpPr>
        <p:spPr/>
        <p:txBody>
          <a:bodyPr/>
          <a:lstStyle/>
          <a:p>
            <a:r>
              <a:rPr lang="en-US" dirty="0" smtClean="0"/>
              <a:t>Can’t connect to the DB</a:t>
            </a:r>
          </a:p>
          <a:p>
            <a:r>
              <a:rPr lang="en-US" dirty="0" smtClean="0"/>
              <a:t>BI Growth &amp; BI Stall</a:t>
            </a:r>
          </a:p>
          <a:p>
            <a:r>
              <a:rPr lang="en-US" dirty="0" smtClean="0"/>
              <a:t>AI Growth &amp; AI Stall</a:t>
            </a:r>
          </a:p>
          <a:p>
            <a:r>
              <a:rPr lang="en-US" dirty="0" smtClean="0"/>
              <a:t>Connection Table (-n) Limit</a:t>
            </a:r>
          </a:p>
          <a:p>
            <a:r>
              <a:rPr lang="en-US" dirty="0" smtClean="0"/>
              <a:t>Remote Client Server Limit (-</a:t>
            </a:r>
            <a:r>
              <a:rPr lang="en-US" dirty="0" err="1" smtClean="0"/>
              <a:t>Mn</a:t>
            </a:r>
            <a:r>
              <a:rPr lang="en-US" dirty="0" smtClean="0"/>
              <a:t>, -</a:t>
            </a:r>
            <a:r>
              <a:rPr lang="en-US" dirty="0" err="1" smtClean="0"/>
              <a:t>Mpb</a:t>
            </a:r>
            <a:r>
              <a:rPr lang="en-US" dirty="0" smtClean="0"/>
              <a:t>)</a:t>
            </a:r>
          </a:p>
          <a:p>
            <a:r>
              <a:rPr lang="en-US" dirty="0" smtClean="0"/>
              <a:t>Lock Table (-L) Limit</a:t>
            </a:r>
            <a:endParaRPr lang="en-US" dirty="0"/>
          </a:p>
        </p:txBody>
      </p:sp>
    </p:spTree>
    <p:extLst>
      <p:ext uri="{BB962C8B-B14F-4D97-AF65-F5344CB8AC3E}">
        <p14:creationId xmlns:p14="http://schemas.microsoft.com/office/powerpoint/2010/main" val="2141720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Alerts</a:t>
            </a:r>
            <a:endParaRPr lang="en-US" dirty="0"/>
          </a:p>
        </p:txBody>
      </p:sp>
      <p:sp>
        <p:nvSpPr>
          <p:cNvPr id="3" name="Content Placeholder 2"/>
          <p:cNvSpPr>
            <a:spLocks noGrp="1"/>
          </p:cNvSpPr>
          <p:nvPr>
            <p:ph idx="1"/>
          </p:nvPr>
        </p:nvSpPr>
        <p:spPr/>
        <p:txBody>
          <a:bodyPr/>
          <a:lstStyle/>
          <a:p>
            <a:r>
              <a:rPr lang="en-US" dirty="0" smtClean="0"/>
              <a:t>Alert Fatigue</a:t>
            </a:r>
          </a:p>
          <a:p>
            <a:r>
              <a:rPr lang="en-US" dirty="0" smtClean="0"/>
              <a:t>Nuisance Alerts</a:t>
            </a:r>
          </a:p>
          <a:p>
            <a:r>
              <a:rPr lang="en-US" dirty="0"/>
              <a:t>The Blame Machine: Why Human Error Causes Accidents by R. B. Whittingham</a:t>
            </a:r>
          </a:p>
        </p:txBody>
      </p:sp>
    </p:spTree>
    <p:extLst>
      <p:ext uri="{BB962C8B-B14F-4D97-AF65-F5344CB8AC3E}">
        <p14:creationId xmlns:p14="http://schemas.microsoft.com/office/powerpoint/2010/main" val="2549587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4" y="467575"/>
            <a:ext cx="9858039" cy="535531"/>
          </a:xfrm>
        </p:spPr>
        <p:txBody>
          <a:bodyPr/>
          <a:lstStyle/>
          <a:p>
            <a:r>
              <a:rPr lang="en-US" dirty="0" smtClean="0"/>
              <a:t>Are the Databases Accessible?</a:t>
            </a:r>
            <a:endParaRPr lang="en-US" dirty="0"/>
          </a:p>
        </p:txBody>
      </p:sp>
      <p:sp>
        <p:nvSpPr>
          <p:cNvPr id="3" name="Content Placeholder 2"/>
          <p:cNvSpPr>
            <a:spLocks noGrp="1"/>
          </p:cNvSpPr>
          <p:nvPr>
            <p:ph idx="1"/>
          </p:nvPr>
        </p:nvSpPr>
        <p:spPr/>
        <p:txBody>
          <a:bodyPr/>
          <a:lstStyle/>
          <a:p>
            <a:r>
              <a:rPr lang="en-US" dirty="0"/>
              <a:t>p</a:t>
            </a:r>
            <a:r>
              <a:rPr lang="en-US" dirty="0" smtClean="0"/>
              <a:t>romon</a:t>
            </a:r>
          </a:p>
          <a:p>
            <a:r>
              <a:rPr lang="en-US" dirty="0"/>
              <a:t>p</a:t>
            </a:r>
            <a:r>
              <a:rPr lang="en-US" dirty="0" smtClean="0"/>
              <a:t>romon hangs?</a:t>
            </a:r>
          </a:p>
          <a:p>
            <a:pPr lvl="1"/>
            <a:r>
              <a:rPr lang="en-US" dirty="0" smtClean="0"/>
              <a:t>Try –NL ?</a:t>
            </a:r>
          </a:p>
          <a:p>
            <a:pPr lvl="1"/>
            <a:r>
              <a:rPr lang="en-US" dirty="0" smtClean="0"/>
              <a:t>Try –F ?</a:t>
            </a:r>
          </a:p>
          <a:p>
            <a:pPr lvl="1"/>
            <a:r>
              <a:rPr lang="en-US" dirty="0" smtClean="0"/>
              <a:t>If one of the above options is required, it usually indicates the DB is not operating normally and will probably need to be shutdown or subjected to a controlled crash</a:t>
            </a:r>
          </a:p>
          <a:p>
            <a:pPr lvl="1"/>
            <a:r>
              <a:rPr lang="en-US" dirty="0" smtClean="0"/>
              <a:t>If you can make it into promon with one of the two options above, screen capture all ‘wait’ related screens</a:t>
            </a:r>
          </a:p>
          <a:p>
            <a:pPr lvl="2"/>
            <a:r>
              <a:rPr lang="en-US" dirty="0" smtClean="0"/>
              <a:t>R&amp;D &gt; Status &gt; Processes/Clients &gt; Blocked Clients</a:t>
            </a:r>
          </a:p>
          <a:p>
            <a:pPr lvl="2"/>
            <a:r>
              <a:rPr lang="en-US" dirty="0" err="1" smtClean="0"/>
              <a:t>Debghb</a:t>
            </a:r>
            <a:r>
              <a:rPr lang="en-US" dirty="0" smtClean="0"/>
              <a:t> &gt;  5, 6, 11, and 15</a:t>
            </a:r>
          </a:p>
          <a:p>
            <a:r>
              <a:rPr lang="en-US" dirty="0" smtClean="0"/>
              <a:t>Crashed DB?  That will be covered later</a:t>
            </a:r>
          </a:p>
          <a:p>
            <a:pPr lvl="1"/>
            <a:endParaRPr lang="en-US" dirty="0"/>
          </a:p>
        </p:txBody>
      </p:sp>
    </p:spTree>
    <p:extLst>
      <p:ext uri="{BB962C8B-B14F-4D97-AF65-F5344CB8AC3E}">
        <p14:creationId xmlns:p14="http://schemas.microsoft.com/office/powerpoint/2010/main" val="3820880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Connections</a:t>
            </a:r>
            <a:endParaRPr lang="en-US" dirty="0"/>
          </a:p>
        </p:txBody>
      </p:sp>
      <p:sp>
        <p:nvSpPr>
          <p:cNvPr id="3" name="Content Placeholder 2"/>
          <p:cNvSpPr>
            <a:spLocks noGrp="1"/>
          </p:cNvSpPr>
          <p:nvPr>
            <p:ph idx="1"/>
          </p:nvPr>
        </p:nvSpPr>
        <p:spPr/>
        <p:txBody>
          <a:bodyPr/>
          <a:lstStyle/>
          <a:p>
            <a:r>
              <a:rPr lang="en-US" dirty="0" smtClean="0"/>
              <a:t>Try connecting without the Application code being involved, i.e. the Progress editor</a:t>
            </a:r>
          </a:p>
          <a:p>
            <a:r>
              <a:rPr lang="en-US" dirty="0" smtClean="0"/>
              <a:t>4GL </a:t>
            </a:r>
            <a:r>
              <a:rPr lang="en-US" dirty="0"/>
              <a:t>SELF Service Client</a:t>
            </a:r>
          </a:p>
          <a:p>
            <a:pPr lvl="1"/>
            <a:r>
              <a:rPr lang="en-US" dirty="0" smtClean="0"/>
              <a:t>Read Only: -RO</a:t>
            </a:r>
            <a:endParaRPr lang="en-US" dirty="0"/>
          </a:p>
          <a:p>
            <a:r>
              <a:rPr lang="en-US" dirty="0"/>
              <a:t>Remote Client</a:t>
            </a:r>
          </a:p>
          <a:p>
            <a:pPr lvl="1"/>
            <a:r>
              <a:rPr lang="en-US" dirty="0"/>
              <a:t>Loopback Remote </a:t>
            </a:r>
            <a:r>
              <a:rPr lang="en-US" dirty="0" smtClean="0"/>
              <a:t>Client instead of using the LAN</a:t>
            </a:r>
            <a:endParaRPr lang="en-US" dirty="0"/>
          </a:p>
          <a:p>
            <a:pPr lvl="1"/>
            <a:r>
              <a:rPr lang="en-US" dirty="0" smtClean="0"/>
              <a:t>-H </a:t>
            </a:r>
            <a:r>
              <a:rPr lang="en-US" dirty="0" smtClean="0"/>
              <a:t>&lt;IP Address&gt; instead of DNS Name</a:t>
            </a:r>
            <a:endParaRPr lang="en-US" dirty="0"/>
          </a:p>
          <a:p>
            <a:pPr lvl="1"/>
            <a:r>
              <a:rPr lang="en-US" dirty="0"/>
              <a:t>Spawn a new Secondary Login Broker </a:t>
            </a:r>
            <a:r>
              <a:rPr lang="en-US" dirty="0" smtClean="0"/>
              <a:t>(proserve –m3) and </a:t>
            </a:r>
            <a:r>
              <a:rPr lang="en-US" dirty="0"/>
              <a:t>try </a:t>
            </a:r>
            <a:r>
              <a:rPr lang="en-US" dirty="0" smtClean="0"/>
              <a:t>using a different port#</a:t>
            </a:r>
            <a:endParaRPr lang="en-US" dirty="0" smtClean="0"/>
          </a:p>
          <a:p>
            <a:pPr lvl="1"/>
            <a:r>
              <a:rPr lang="en-US" dirty="0" smtClean="0"/>
              <a:t>Ping &amp; </a:t>
            </a:r>
            <a:r>
              <a:rPr lang="en-US" dirty="0" err="1" smtClean="0"/>
              <a:t>Netstat</a:t>
            </a:r>
            <a:r>
              <a:rPr lang="en-US" dirty="0" smtClean="0"/>
              <a:t> are your friends</a:t>
            </a:r>
          </a:p>
          <a:p>
            <a:r>
              <a:rPr lang="en-US" dirty="0" smtClean="0"/>
              <a:t>Can a SQL Client connect?</a:t>
            </a:r>
            <a:endParaRPr lang="en-US" dirty="0"/>
          </a:p>
        </p:txBody>
      </p:sp>
    </p:spTree>
    <p:extLst>
      <p:ext uri="{BB962C8B-B14F-4D97-AF65-F5344CB8AC3E}">
        <p14:creationId xmlns:p14="http://schemas.microsoft.com/office/powerpoint/2010/main" val="2056608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the Progress Java Processes </a:t>
            </a:r>
            <a:r>
              <a:rPr lang="en-US" dirty="0" err="1" smtClean="0"/>
              <a:t>Queryable</a:t>
            </a:r>
            <a:r>
              <a:rPr lang="en-US" dirty="0" smtClean="0"/>
              <a:t>?</a:t>
            </a:r>
            <a:endParaRPr lang="en-US" dirty="0"/>
          </a:p>
        </p:txBody>
      </p:sp>
      <p:sp>
        <p:nvSpPr>
          <p:cNvPr id="3" name="Content Placeholder 2"/>
          <p:cNvSpPr>
            <a:spLocks noGrp="1"/>
          </p:cNvSpPr>
          <p:nvPr>
            <p:ph idx="1"/>
          </p:nvPr>
        </p:nvSpPr>
        <p:spPr/>
        <p:txBody>
          <a:bodyPr/>
          <a:lstStyle/>
          <a:p>
            <a:r>
              <a:rPr lang="en-US" dirty="0" smtClean="0"/>
              <a:t>Admin Server?</a:t>
            </a:r>
          </a:p>
          <a:p>
            <a:r>
              <a:rPr lang="en-US" dirty="0" smtClean="0"/>
              <a:t>Name Server?</a:t>
            </a:r>
          </a:p>
          <a:p>
            <a:r>
              <a:rPr lang="en-US" dirty="0" err="1" smtClean="0"/>
              <a:t>AppServer</a:t>
            </a:r>
            <a:r>
              <a:rPr lang="en-US" dirty="0" smtClean="0"/>
              <a:t> Brokers?</a:t>
            </a:r>
          </a:p>
          <a:p>
            <a:pPr lvl="1"/>
            <a:r>
              <a:rPr lang="en-US" dirty="0" smtClean="0"/>
              <a:t>What is the status of the AppServers, i.e. is the number AVAILABLE &gt; zero?</a:t>
            </a:r>
          </a:p>
          <a:p>
            <a:r>
              <a:rPr lang="en-US" dirty="0" smtClean="0"/>
              <a:t>WebSpeed Broker?</a:t>
            </a:r>
          </a:p>
          <a:p>
            <a:pPr lvl="1"/>
            <a:r>
              <a:rPr lang="en-US" dirty="0" smtClean="0"/>
              <a:t>What is the status of the </a:t>
            </a:r>
            <a:r>
              <a:rPr lang="en-US" dirty="0"/>
              <a:t>Agents, i.e. is the number AVAILABLE &gt; zero</a:t>
            </a:r>
            <a:r>
              <a:rPr lang="en-US" dirty="0" smtClean="0"/>
              <a:t>?</a:t>
            </a:r>
          </a:p>
          <a:p>
            <a:r>
              <a:rPr lang="en-US" dirty="0" smtClean="0"/>
              <a:t>If the </a:t>
            </a:r>
            <a:r>
              <a:rPr lang="en-US" dirty="0" err="1" smtClean="0"/>
              <a:t>proadsv</a:t>
            </a:r>
            <a:r>
              <a:rPr lang="en-US" dirty="0" smtClean="0"/>
              <a:t>/</a:t>
            </a:r>
            <a:r>
              <a:rPr lang="en-US" dirty="0" err="1" smtClean="0"/>
              <a:t>nsman</a:t>
            </a:r>
            <a:r>
              <a:rPr lang="en-US" dirty="0" smtClean="0"/>
              <a:t>/</a:t>
            </a:r>
            <a:r>
              <a:rPr lang="en-US" dirty="0" err="1" smtClean="0"/>
              <a:t>asbman</a:t>
            </a:r>
            <a:r>
              <a:rPr lang="en-US" dirty="0" smtClean="0"/>
              <a:t>/</a:t>
            </a:r>
            <a:r>
              <a:rPr lang="en-US" dirty="0" err="1" smtClean="0"/>
              <a:t>wtbman</a:t>
            </a:r>
            <a:r>
              <a:rPr lang="en-US" dirty="0" smtClean="0"/>
              <a:t> process hangs or fails, </a:t>
            </a:r>
            <a:r>
              <a:rPr lang="en-US" dirty="0"/>
              <a:t>try the Java Virtual Machine Process Status Tool </a:t>
            </a:r>
            <a:r>
              <a:rPr lang="en-US" dirty="0" smtClean="0"/>
              <a:t>(</a:t>
            </a:r>
            <a:r>
              <a:rPr lang="en-US" i="1" dirty="0" err="1" smtClean="0"/>
              <a:t>jps</a:t>
            </a:r>
            <a:r>
              <a:rPr lang="en-US" i="1" dirty="0" smtClean="0"/>
              <a:t> </a:t>
            </a:r>
            <a:r>
              <a:rPr lang="en-US" dirty="0" smtClean="0"/>
              <a:t>command</a:t>
            </a:r>
            <a:r>
              <a:rPr lang="en-US" i="1" dirty="0" smtClean="0"/>
              <a:t>)</a:t>
            </a:r>
            <a:endParaRPr lang="en-US" dirty="0" smtClean="0"/>
          </a:p>
          <a:p>
            <a:endParaRPr lang="en-US" dirty="0" smtClean="0"/>
          </a:p>
          <a:p>
            <a:endParaRPr lang="en-US" dirty="0"/>
          </a:p>
        </p:txBody>
      </p:sp>
    </p:spTree>
    <p:extLst>
      <p:ext uri="{BB962C8B-B14F-4D97-AF65-F5344CB8AC3E}">
        <p14:creationId xmlns:p14="http://schemas.microsoft.com/office/powerpoint/2010/main" val="4294309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System</a:t>
            </a:r>
            <a:endParaRPr lang="en-US" dirty="0"/>
          </a:p>
        </p:txBody>
      </p:sp>
      <p:sp>
        <p:nvSpPr>
          <p:cNvPr id="3" name="Content Placeholder 2"/>
          <p:cNvSpPr>
            <a:spLocks noGrp="1"/>
          </p:cNvSpPr>
          <p:nvPr>
            <p:ph idx="1"/>
          </p:nvPr>
        </p:nvSpPr>
        <p:spPr/>
        <p:txBody>
          <a:bodyPr/>
          <a:lstStyle/>
          <a:p>
            <a:r>
              <a:rPr lang="en-US" dirty="0" smtClean="0"/>
              <a:t>Is it possible to login?</a:t>
            </a:r>
          </a:p>
          <a:p>
            <a:pPr lvl="1"/>
            <a:r>
              <a:rPr lang="en-US" dirty="0" smtClean="0"/>
              <a:t>Direct attached Console?</a:t>
            </a:r>
          </a:p>
          <a:p>
            <a:pPr lvl="1"/>
            <a:r>
              <a:rPr lang="en-US" dirty="0" smtClean="0"/>
              <a:t>Remotely?  SSH versus Telnet</a:t>
            </a:r>
          </a:p>
          <a:p>
            <a:pPr lvl="1"/>
            <a:r>
              <a:rPr lang="en-US" dirty="0" smtClean="0"/>
              <a:t>Can the box be pinged with IP address and/or Host Name?</a:t>
            </a:r>
          </a:p>
          <a:p>
            <a:r>
              <a:rPr lang="en-US" dirty="0" smtClean="0"/>
              <a:t>OS Stats</a:t>
            </a:r>
          </a:p>
          <a:p>
            <a:pPr lvl="1">
              <a:spcBef>
                <a:spcPts val="600"/>
              </a:spcBef>
            </a:pPr>
            <a:r>
              <a:rPr lang="en-US" dirty="0" smtClean="0"/>
              <a:t>CPU</a:t>
            </a:r>
          </a:p>
          <a:p>
            <a:pPr lvl="2">
              <a:spcBef>
                <a:spcPts val="600"/>
              </a:spcBef>
            </a:pPr>
            <a:r>
              <a:rPr lang="en-US" dirty="0" smtClean="0"/>
              <a:t>High?  Compared to what?</a:t>
            </a:r>
          </a:p>
          <a:p>
            <a:pPr lvl="1">
              <a:spcBef>
                <a:spcPts val="600"/>
              </a:spcBef>
            </a:pPr>
            <a:r>
              <a:rPr lang="en-US" dirty="0" smtClean="0"/>
              <a:t>Memory</a:t>
            </a:r>
          </a:p>
          <a:p>
            <a:pPr lvl="2">
              <a:spcBef>
                <a:spcPts val="600"/>
              </a:spcBef>
            </a:pPr>
            <a:r>
              <a:rPr lang="en-US" dirty="0" smtClean="0"/>
              <a:t>High? Compared to what?</a:t>
            </a:r>
          </a:p>
          <a:p>
            <a:pPr lvl="1">
              <a:spcBef>
                <a:spcPts val="600"/>
              </a:spcBef>
            </a:pPr>
            <a:r>
              <a:rPr lang="en-US" dirty="0" smtClean="0"/>
              <a:t>Disk</a:t>
            </a:r>
          </a:p>
          <a:p>
            <a:pPr lvl="2">
              <a:spcBef>
                <a:spcPts val="600"/>
              </a:spcBef>
            </a:pPr>
            <a:r>
              <a:rPr lang="en-US" dirty="0" smtClean="0"/>
              <a:t>High? Compared to what?</a:t>
            </a:r>
          </a:p>
          <a:p>
            <a:endParaRPr lang="en-US" dirty="0" smtClean="0"/>
          </a:p>
          <a:p>
            <a:endParaRPr lang="en-US" dirty="0"/>
          </a:p>
        </p:txBody>
      </p:sp>
    </p:spTree>
    <p:extLst>
      <p:ext uri="{BB962C8B-B14F-4D97-AF65-F5344CB8AC3E}">
        <p14:creationId xmlns:p14="http://schemas.microsoft.com/office/powerpoint/2010/main" val="3269217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the Logs</a:t>
            </a:r>
            <a:endParaRPr lang="en-US" dirty="0"/>
          </a:p>
        </p:txBody>
      </p:sp>
      <p:sp>
        <p:nvSpPr>
          <p:cNvPr id="3" name="Content Placeholder 2"/>
          <p:cNvSpPr>
            <a:spLocks noGrp="1"/>
          </p:cNvSpPr>
          <p:nvPr>
            <p:ph idx="1"/>
          </p:nvPr>
        </p:nvSpPr>
        <p:spPr/>
        <p:txBody>
          <a:bodyPr/>
          <a:lstStyle/>
          <a:p>
            <a:r>
              <a:rPr lang="en-US" dirty="0" smtClean="0"/>
              <a:t>Database Log</a:t>
            </a:r>
          </a:p>
          <a:p>
            <a:r>
              <a:rPr lang="en-US" dirty="0" err="1" smtClean="0"/>
              <a:t>AppServer</a:t>
            </a:r>
            <a:r>
              <a:rPr lang="en-US" dirty="0" smtClean="0"/>
              <a:t> / WebSpeed Logs</a:t>
            </a:r>
          </a:p>
          <a:p>
            <a:r>
              <a:rPr lang="en-US" dirty="0" smtClean="0"/>
              <a:t>Admin Server Log</a:t>
            </a:r>
          </a:p>
          <a:p>
            <a:r>
              <a:rPr lang="en-US" dirty="0" smtClean="0"/>
              <a:t>Name Server Log</a:t>
            </a:r>
          </a:p>
          <a:p>
            <a:r>
              <a:rPr lang="en-US" dirty="0" smtClean="0"/>
              <a:t>OS System Logs</a:t>
            </a:r>
          </a:p>
          <a:p>
            <a:r>
              <a:rPr lang="en-US" dirty="0" smtClean="0"/>
              <a:t>Logs created by scripts</a:t>
            </a:r>
          </a:p>
          <a:p>
            <a:endParaRPr lang="en-US" dirty="0"/>
          </a:p>
        </p:txBody>
      </p:sp>
    </p:spTree>
    <p:extLst>
      <p:ext uri="{BB962C8B-B14F-4D97-AF65-F5344CB8AC3E}">
        <p14:creationId xmlns:p14="http://schemas.microsoft.com/office/powerpoint/2010/main" val="1344740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Symptoms – Periodic DB Freezes</a:t>
            </a:r>
            <a:endParaRPr lang="en-US" dirty="0"/>
          </a:p>
        </p:txBody>
      </p:sp>
      <p:sp>
        <p:nvSpPr>
          <p:cNvPr id="3" name="Content Placeholder 2"/>
          <p:cNvSpPr>
            <a:spLocks noGrp="1"/>
          </p:cNvSpPr>
          <p:nvPr>
            <p:ph idx="1"/>
          </p:nvPr>
        </p:nvSpPr>
        <p:spPr/>
        <p:txBody>
          <a:bodyPr/>
          <a:lstStyle/>
          <a:p>
            <a:r>
              <a:rPr lang="en-US" dirty="0" smtClean="0"/>
              <a:t>Online backup with large BI File</a:t>
            </a:r>
          </a:p>
          <a:p>
            <a:pPr lvl="1"/>
            <a:r>
              <a:rPr lang="en-US" dirty="0" smtClean="0"/>
              <a:t>DB Transaction Activity is </a:t>
            </a:r>
            <a:r>
              <a:rPr lang="en-US" u="sng" dirty="0" smtClean="0"/>
              <a:t>frozen</a:t>
            </a:r>
            <a:r>
              <a:rPr lang="en-US" dirty="0" smtClean="0"/>
              <a:t> during this portion of the backup</a:t>
            </a:r>
          </a:p>
          <a:p>
            <a:pPr lvl="1"/>
            <a:r>
              <a:rPr lang="en-US" dirty="0" smtClean="0"/>
              <a:t>Client </a:t>
            </a:r>
            <a:r>
              <a:rPr lang="en-US" dirty="0"/>
              <a:t>doesn’t receive any </a:t>
            </a:r>
            <a:r>
              <a:rPr lang="en-US" dirty="0" smtClean="0"/>
              <a:t>messages</a:t>
            </a:r>
          </a:p>
          <a:p>
            <a:pPr lvl="1"/>
            <a:r>
              <a:rPr lang="en-US" dirty="0" smtClean="0"/>
              <a:t>Solution: V11.3 probkup backups active BI clusters only</a:t>
            </a:r>
          </a:p>
          <a:p>
            <a:r>
              <a:rPr lang="en-US" dirty="0" smtClean="0"/>
              <a:t>Quiet Point (proquiet)</a:t>
            </a:r>
          </a:p>
          <a:p>
            <a:pPr lvl="1"/>
            <a:r>
              <a:rPr lang="en-US" dirty="0" smtClean="0"/>
              <a:t>Client doesn’t receive any messages</a:t>
            </a:r>
          </a:p>
        </p:txBody>
      </p:sp>
    </p:spTree>
    <p:extLst>
      <p:ext uri="{BB962C8B-B14F-4D97-AF65-F5344CB8AC3E}">
        <p14:creationId xmlns:p14="http://schemas.microsoft.com/office/powerpoint/2010/main" val="2343333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Symptoms – Periodic DB Freezes</a:t>
            </a:r>
          </a:p>
        </p:txBody>
      </p:sp>
      <p:sp>
        <p:nvSpPr>
          <p:cNvPr id="3" name="Content Placeholder 2"/>
          <p:cNvSpPr>
            <a:spLocks noGrp="1"/>
          </p:cNvSpPr>
          <p:nvPr>
            <p:ph idx="1"/>
          </p:nvPr>
        </p:nvSpPr>
        <p:spPr/>
        <p:txBody>
          <a:bodyPr/>
          <a:lstStyle/>
          <a:p>
            <a:r>
              <a:rPr lang="en-US" dirty="0"/>
              <a:t>Checkpoint </a:t>
            </a:r>
            <a:r>
              <a:rPr lang="en-US" dirty="0" smtClean="0"/>
              <a:t>Duration</a:t>
            </a:r>
          </a:p>
          <a:p>
            <a:pPr lvl="1"/>
            <a:r>
              <a:rPr lang="en-US" dirty="0" smtClean="0"/>
              <a:t>Buffers Flushed</a:t>
            </a:r>
          </a:p>
          <a:p>
            <a:pPr lvl="1"/>
            <a:r>
              <a:rPr lang="en-US" dirty="0" smtClean="0"/>
              <a:t>Sync Call</a:t>
            </a:r>
          </a:p>
          <a:p>
            <a:pPr lvl="1"/>
            <a:r>
              <a:rPr lang="en-US" dirty="0" smtClean="0"/>
              <a:t>DB Buffer Scan</a:t>
            </a:r>
            <a:endParaRPr lang="en-US" dirty="0"/>
          </a:p>
          <a:p>
            <a:r>
              <a:rPr lang="en-US" dirty="0"/>
              <a:t>AI Stall (-</a:t>
            </a:r>
            <a:r>
              <a:rPr lang="en-US" dirty="0" err="1"/>
              <a:t>aistall</a:t>
            </a:r>
            <a:r>
              <a:rPr lang="en-US" dirty="0"/>
              <a:t>)</a:t>
            </a:r>
          </a:p>
          <a:p>
            <a:pPr lvl="1"/>
            <a:r>
              <a:rPr lang="en-US" dirty="0"/>
              <a:t>Client doesn’t receive any messages</a:t>
            </a:r>
          </a:p>
          <a:p>
            <a:r>
              <a:rPr lang="en-US" dirty="0"/>
              <a:t>BI Stall (-</a:t>
            </a:r>
            <a:r>
              <a:rPr lang="en-US" dirty="0" err="1"/>
              <a:t>bistall</a:t>
            </a:r>
            <a:r>
              <a:rPr lang="en-US" dirty="0"/>
              <a:t>)</a:t>
            </a:r>
          </a:p>
          <a:p>
            <a:pPr lvl="1"/>
            <a:r>
              <a:rPr lang="en-US" dirty="0"/>
              <a:t>Client doesn’t receive any messages</a:t>
            </a:r>
          </a:p>
          <a:p>
            <a:endParaRPr lang="en-US" dirty="0"/>
          </a:p>
        </p:txBody>
      </p:sp>
    </p:spTree>
    <p:extLst>
      <p:ext uri="{BB962C8B-B14F-4D97-AF65-F5344CB8AC3E}">
        <p14:creationId xmlns:p14="http://schemas.microsoft.com/office/powerpoint/2010/main" val="253716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a:t>
            </a:r>
            <a:endParaRPr lang="en-US" dirty="0"/>
          </a:p>
        </p:txBody>
      </p:sp>
      <p:sp>
        <p:nvSpPr>
          <p:cNvPr id="3" name="Content Placeholder 2"/>
          <p:cNvSpPr>
            <a:spLocks noGrp="1"/>
          </p:cNvSpPr>
          <p:nvPr>
            <p:ph idx="1"/>
          </p:nvPr>
        </p:nvSpPr>
        <p:spPr>
          <a:xfrm>
            <a:off x="1114424" y="1470398"/>
            <a:ext cx="10514158" cy="4858048"/>
          </a:xfrm>
        </p:spPr>
        <p:txBody>
          <a:bodyPr/>
          <a:lstStyle/>
          <a:p>
            <a:r>
              <a:rPr lang="en-US" dirty="0" smtClean="0"/>
              <a:t>Make sure that the AI files are being archived properly (in case things get bad suddenly)</a:t>
            </a:r>
          </a:p>
          <a:p>
            <a:r>
              <a:rPr lang="en-US" dirty="0" smtClean="0"/>
              <a:t>Turn up the logging level on AppServers &amp; WebSpeed Agents</a:t>
            </a:r>
          </a:p>
          <a:p>
            <a:r>
              <a:rPr lang="en-US" dirty="0" smtClean="0"/>
              <a:t>Start running gather.sh (or similar) Script</a:t>
            </a:r>
          </a:p>
          <a:p>
            <a:r>
              <a:rPr lang="en-US" dirty="0" smtClean="0"/>
              <a:t>Client Logging</a:t>
            </a:r>
          </a:p>
          <a:p>
            <a:r>
              <a:rPr lang="en-US" dirty="0" smtClean="0"/>
              <a:t>Statement Caching</a:t>
            </a:r>
          </a:p>
          <a:p>
            <a:r>
              <a:rPr lang="en-US" dirty="0" smtClean="0"/>
              <a:t>If problem is not I/O related….try the opposite, is it Record Lock or Blocked Client related</a:t>
            </a:r>
          </a:p>
          <a:p>
            <a:r>
              <a:rPr lang="en-US" dirty="0" smtClean="0"/>
              <a:t>Have a super-script to automate all this stuff….the peak moment of a problem/crisis is not the time to be searching the manuals and other unproductive activities</a:t>
            </a:r>
          </a:p>
          <a:p>
            <a:r>
              <a:rPr lang="en-US" dirty="0" smtClean="0"/>
              <a:t>Update your Resume or CV</a:t>
            </a:r>
            <a:endParaRPr lang="en-US" dirty="0"/>
          </a:p>
        </p:txBody>
      </p:sp>
    </p:spTree>
    <p:extLst>
      <p:ext uri="{BB962C8B-B14F-4D97-AF65-F5344CB8AC3E}">
        <p14:creationId xmlns:p14="http://schemas.microsoft.com/office/powerpoint/2010/main" val="1336021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Things to Check</a:t>
            </a:r>
            <a:endParaRPr lang="en-US" dirty="0"/>
          </a:p>
        </p:txBody>
      </p:sp>
      <p:sp>
        <p:nvSpPr>
          <p:cNvPr id="3" name="Content Placeholder 2"/>
          <p:cNvSpPr>
            <a:spLocks noGrp="1"/>
          </p:cNvSpPr>
          <p:nvPr>
            <p:ph idx="1"/>
          </p:nvPr>
        </p:nvSpPr>
        <p:spPr/>
        <p:txBody>
          <a:bodyPr/>
          <a:lstStyle/>
          <a:p>
            <a:r>
              <a:rPr lang="en-US" dirty="0" smtClean="0"/>
              <a:t>Change Control </a:t>
            </a:r>
          </a:p>
          <a:p>
            <a:r>
              <a:rPr lang="en-US" dirty="0" smtClean="0"/>
              <a:t>Things not always covered by change control:</a:t>
            </a:r>
          </a:p>
          <a:p>
            <a:pPr lvl="1"/>
            <a:r>
              <a:rPr lang="en-US" dirty="0" smtClean="0"/>
              <a:t>Configuration changes made in the application</a:t>
            </a:r>
          </a:p>
          <a:p>
            <a:pPr lvl="1"/>
            <a:r>
              <a:rPr lang="en-US" dirty="0" smtClean="0"/>
              <a:t>Scheduling changes</a:t>
            </a:r>
          </a:p>
          <a:p>
            <a:pPr lvl="1"/>
            <a:r>
              <a:rPr lang="en-US" dirty="0" smtClean="0"/>
              <a:t>Hardware changes</a:t>
            </a:r>
          </a:p>
          <a:p>
            <a:pPr lvl="2"/>
            <a:r>
              <a:rPr lang="en-US" dirty="0" smtClean="0"/>
              <a:t>Even seemingly safe &amp; trivial stuff like a Firmware upgrade on the SAN</a:t>
            </a:r>
          </a:p>
        </p:txBody>
      </p:sp>
    </p:spTree>
    <p:extLst>
      <p:ext uri="{BB962C8B-B14F-4D97-AF65-F5344CB8AC3E}">
        <p14:creationId xmlns:p14="http://schemas.microsoft.com/office/powerpoint/2010/main" val="728185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Miscellaneous Things to Check</a:t>
            </a:r>
          </a:p>
        </p:txBody>
      </p:sp>
      <p:sp>
        <p:nvSpPr>
          <p:cNvPr id="3" name="Content Placeholder 2"/>
          <p:cNvSpPr>
            <a:spLocks noGrp="1"/>
          </p:cNvSpPr>
          <p:nvPr>
            <p:ph idx="1"/>
          </p:nvPr>
        </p:nvSpPr>
        <p:spPr/>
        <p:txBody>
          <a:bodyPr/>
          <a:lstStyle/>
          <a:p>
            <a:r>
              <a:rPr lang="en-US" dirty="0"/>
              <a:t>Things not always covered by change control</a:t>
            </a:r>
            <a:r>
              <a:rPr lang="en-US" dirty="0" smtClean="0"/>
              <a:t>:</a:t>
            </a:r>
          </a:p>
          <a:p>
            <a:pPr lvl="1"/>
            <a:r>
              <a:rPr lang="en-US" dirty="0" smtClean="0"/>
              <a:t>Network </a:t>
            </a:r>
            <a:r>
              <a:rPr lang="en-US" dirty="0"/>
              <a:t>activities </a:t>
            </a:r>
          </a:p>
          <a:p>
            <a:pPr lvl="2"/>
            <a:r>
              <a:rPr lang="en-US" dirty="0"/>
              <a:t>New </a:t>
            </a:r>
            <a:r>
              <a:rPr lang="en-US" dirty="0" smtClean="0"/>
              <a:t>hardware in </a:t>
            </a:r>
            <a:r>
              <a:rPr lang="en-US" dirty="0"/>
              <a:t>the </a:t>
            </a:r>
            <a:r>
              <a:rPr lang="en-US" dirty="0" smtClean="0"/>
              <a:t>infrastructure</a:t>
            </a:r>
          </a:p>
          <a:p>
            <a:pPr lvl="2"/>
            <a:r>
              <a:rPr lang="en-US" dirty="0" smtClean="0"/>
              <a:t>New routes</a:t>
            </a:r>
          </a:p>
          <a:p>
            <a:pPr lvl="2"/>
            <a:r>
              <a:rPr lang="en-US" dirty="0" smtClean="0"/>
              <a:t>DNS </a:t>
            </a:r>
            <a:r>
              <a:rPr lang="en-US" dirty="0" smtClean="0"/>
              <a:t>changes</a:t>
            </a:r>
          </a:p>
          <a:p>
            <a:pPr lvl="2"/>
            <a:r>
              <a:rPr lang="en-US" dirty="0" smtClean="0"/>
              <a:t>Firewall changes</a:t>
            </a:r>
            <a:endParaRPr lang="en-US" dirty="0"/>
          </a:p>
          <a:p>
            <a:pPr lvl="1"/>
            <a:r>
              <a:rPr lang="en-US" dirty="0"/>
              <a:t>Good things with bad consequences</a:t>
            </a:r>
          </a:p>
          <a:p>
            <a:pPr lvl="2"/>
            <a:r>
              <a:rPr lang="en-US" dirty="0"/>
              <a:t>Virus Scanners</a:t>
            </a:r>
          </a:p>
          <a:p>
            <a:pPr lvl="2"/>
            <a:r>
              <a:rPr lang="en-US" dirty="0"/>
              <a:t>Port Scanners</a:t>
            </a:r>
          </a:p>
          <a:p>
            <a:endParaRPr lang="en-US" dirty="0"/>
          </a:p>
        </p:txBody>
      </p:sp>
    </p:spTree>
    <p:extLst>
      <p:ext uri="{BB962C8B-B14F-4D97-AF65-F5344CB8AC3E}">
        <p14:creationId xmlns:p14="http://schemas.microsoft.com/office/powerpoint/2010/main" val="3636116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Miscellaneous Things to Check</a:t>
            </a:r>
          </a:p>
        </p:txBody>
      </p:sp>
      <p:sp>
        <p:nvSpPr>
          <p:cNvPr id="3" name="Content Placeholder 2"/>
          <p:cNvSpPr>
            <a:spLocks noGrp="1"/>
          </p:cNvSpPr>
          <p:nvPr>
            <p:ph idx="1"/>
          </p:nvPr>
        </p:nvSpPr>
        <p:spPr/>
        <p:txBody>
          <a:bodyPr/>
          <a:lstStyle/>
          <a:p>
            <a:r>
              <a:rPr lang="en-US" dirty="0"/>
              <a:t>Increase in load</a:t>
            </a:r>
          </a:p>
          <a:p>
            <a:pPr lvl="1"/>
            <a:r>
              <a:rPr lang="en-US" dirty="0"/>
              <a:t>Seasonal</a:t>
            </a:r>
          </a:p>
          <a:p>
            <a:pPr lvl="1"/>
            <a:r>
              <a:rPr lang="en-US" dirty="0"/>
              <a:t>New business acquisition</a:t>
            </a:r>
          </a:p>
          <a:p>
            <a:r>
              <a:rPr lang="en-US" dirty="0"/>
              <a:t>DB License File – recent increase in connections</a:t>
            </a:r>
            <a:r>
              <a:rPr lang="en-US" dirty="0" smtClean="0"/>
              <a:t>?</a:t>
            </a:r>
          </a:p>
          <a:p>
            <a:r>
              <a:rPr lang="en-US" dirty="0" smtClean="0"/>
              <a:t>Files getting larger than normal</a:t>
            </a:r>
          </a:p>
          <a:p>
            <a:pPr lvl="1"/>
            <a:r>
              <a:rPr lang="en-US" dirty="0" smtClean="0"/>
              <a:t>DB Extents</a:t>
            </a:r>
          </a:p>
          <a:p>
            <a:pPr lvl="1"/>
            <a:r>
              <a:rPr lang="en-US" dirty="0" smtClean="0"/>
              <a:t>Backup Files</a:t>
            </a:r>
          </a:p>
          <a:p>
            <a:pPr lvl="1"/>
            <a:r>
              <a:rPr lang="en-US" dirty="0" smtClean="0"/>
              <a:t>Log Files</a:t>
            </a:r>
            <a:endParaRPr lang="en-US" dirty="0"/>
          </a:p>
          <a:p>
            <a:endParaRPr lang="en-US" dirty="0"/>
          </a:p>
        </p:txBody>
      </p:sp>
    </p:spTree>
    <p:extLst>
      <p:ext uri="{BB962C8B-B14F-4D97-AF65-F5344CB8AC3E}">
        <p14:creationId xmlns:p14="http://schemas.microsoft.com/office/powerpoint/2010/main" val="1793555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Crash </a:t>
            </a:r>
          </a:p>
        </p:txBody>
      </p:sp>
      <p:sp>
        <p:nvSpPr>
          <p:cNvPr id="3" name="Content Placeholder 2"/>
          <p:cNvSpPr>
            <a:spLocks noGrp="1"/>
          </p:cNvSpPr>
          <p:nvPr>
            <p:ph idx="1"/>
          </p:nvPr>
        </p:nvSpPr>
        <p:spPr/>
        <p:txBody>
          <a:bodyPr/>
          <a:lstStyle/>
          <a:p>
            <a:r>
              <a:rPr lang="en-US" dirty="0"/>
              <a:t>Suspected corruption?  Do an OS backup because </a:t>
            </a:r>
            <a:r>
              <a:rPr lang="en-US" i="1" dirty="0"/>
              <a:t>probkup</a:t>
            </a:r>
            <a:r>
              <a:rPr lang="en-US" dirty="0"/>
              <a:t> </a:t>
            </a:r>
            <a:r>
              <a:rPr lang="en-US" dirty="0" smtClean="0"/>
              <a:t>might fail if there is corruption and that can result in a big waste of time</a:t>
            </a:r>
            <a:endParaRPr lang="en-US" dirty="0"/>
          </a:p>
          <a:p>
            <a:pPr lvl="1"/>
            <a:r>
              <a:rPr lang="en-US" dirty="0" smtClean="0"/>
              <a:t>A backup gives </a:t>
            </a:r>
            <a:r>
              <a:rPr lang="en-US" dirty="0"/>
              <a:t>you time to look at things deliberately &amp; carefully</a:t>
            </a:r>
          </a:p>
          <a:p>
            <a:r>
              <a:rPr lang="en-US" dirty="0"/>
              <a:t>DO NOT automatically assume that you need to force access with –F option</a:t>
            </a:r>
          </a:p>
          <a:p>
            <a:endParaRPr lang="en-US" dirty="0"/>
          </a:p>
        </p:txBody>
      </p:sp>
    </p:spTree>
    <p:extLst>
      <p:ext uri="{BB962C8B-B14F-4D97-AF65-F5344CB8AC3E}">
        <p14:creationId xmlns:p14="http://schemas.microsoft.com/office/powerpoint/2010/main" val="1873609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Crash - Restart  Problems</a:t>
            </a:r>
            <a:endParaRPr lang="en-US" dirty="0"/>
          </a:p>
        </p:txBody>
      </p:sp>
      <p:sp>
        <p:nvSpPr>
          <p:cNvPr id="3" name="Content Placeholder 2"/>
          <p:cNvSpPr>
            <a:spLocks noGrp="1"/>
          </p:cNvSpPr>
          <p:nvPr>
            <p:ph idx="1"/>
          </p:nvPr>
        </p:nvSpPr>
        <p:spPr/>
        <p:txBody>
          <a:bodyPr/>
          <a:lstStyle/>
          <a:p>
            <a:r>
              <a:rPr lang="en-US" dirty="0" smtClean="0"/>
              <a:t>Won’t restart using Explorer or dbman?  Try a simple </a:t>
            </a:r>
            <a:r>
              <a:rPr lang="en-US" i="1" dirty="0" smtClean="0"/>
              <a:t>proserve</a:t>
            </a:r>
            <a:r>
              <a:rPr lang="en-US" dirty="0" smtClean="0"/>
              <a:t> as that (sort of) removes Java from the list of possibilities</a:t>
            </a:r>
            <a:endParaRPr lang="en-US" i="1" dirty="0" smtClean="0"/>
          </a:p>
          <a:p>
            <a:r>
              <a:rPr lang="en-US" dirty="0" smtClean="0"/>
              <a:t>Does Single user work? (pro command)</a:t>
            </a:r>
          </a:p>
          <a:p>
            <a:r>
              <a:rPr lang="en-US" dirty="0" smtClean="0"/>
              <a:t>Utility Access? (proutil truncate bi, </a:t>
            </a:r>
            <a:r>
              <a:rPr lang="en-US" dirty="0" err="1" smtClean="0"/>
              <a:t>dbanalys</a:t>
            </a:r>
            <a:r>
              <a:rPr lang="en-US" dirty="0" smtClean="0"/>
              <a:t>, </a:t>
            </a:r>
            <a:r>
              <a:rPr lang="en-US" dirty="0" err="1" smtClean="0"/>
              <a:t>prostrct</a:t>
            </a:r>
            <a:r>
              <a:rPr lang="en-US" dirty="0" smtClean="0"/>
              <a:t> list/statistics, rfutil </a:t>
            </a:r>
            <a:r>
              <a:rPr lang="en-US" dirty="0" err="1" smtClean="0"/>
              <a:t>aimage</a:t>
            </a:r>
            <a:r>
              <a:rPr lang="en-US" dirty="0" smtClean="0"/>
              <a:t> list)</a:t>
            </a:r>
          </a:p>
          <a:p>
            <a:r>
              <a:rPr lang="en-US" dirty="0" smtClean="0"/>
              <a:t>Preserve the AI Files!</a:t>
            </a:r>
          </a:p>
          <a:p>
            <a:r>
              <a:rPr lang="en-US" dirty="0" smtClean="0"/>
              <a:t>Preserve the DB Log files – some DB startup scripts truncate the log without saving a copy first</a:t>
            </a:r>
          </a:p>
          <a:p>
            <a:endParaRPr lang="en-US" dirty="0"/>
          </a:p>
        </p:txBody>
      </p:sp>
    </p:spTree>
    <p:extLst>
      <p:ext uri="{BB962C8B-B14F-4D97-AF65-F5344CB8AC3E}">
        <p14:creationId xmlns:p14="http://schemas.microsoft.com/office/powerpoint/2010/main" val="561329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Help</a:t>
            </a:r>
            <a:endParaRPr lang="en-US" dirty="0"/>
          </a:p>
        </p:txBody>
      </p:sp>
      <p:sp>
        <p:nvSpPr>
          <p:cNvPr id="3" name="Content Placeholder 2"/>
          <p:cNvSpPr>
            <a:spLocks noGrp="1"/>
          </p:cNvSpPr>
          <p:nvPr>
            <p:ph idx="1"/>
          </p:nvPr>
        </p:nvSpPr>
        <p:spPr/>
        <p:txBody>
          <a:bodyPr/>
          <a:lstStyle/>
          <a:p>
            <a:r>
              <a:rPr lang="en-US" dirty="0" smtClean="0"/>
              <a:t>Refrigerator magnet with contact info of a trustworthy source of help</a:t>
            </a:r>
          </a:p>
          <a:p>
            <a:r>
              <a:rPr lang="en-US" dirty="0" smtClean="0"/>
              <a:t>Don’t wait until a problem occurs to wish you had a document/wiki with contact info for:</a:t>
            </a:r>
          </a:p>
          <a:p>
            <a:pPr lvl="1">
              <a:spcBef>
                <a:spcPts val="600"/>
              </a:spcBef>
            </a:pPr>
            <a:r>
              <a:rPr lang="en-US" dirty="0" smtClean="0"/>
              <a:t>Progress</a:t>
            </a:r>
          </a:p>
          <a:p>
            <a:pPr lvl="1">
              <a:spcBef>
                <a:spcPts val="600"/>
              </a:spcBef>
            </a:pPr>
            <a:r>
              <a:rPr lang="en-US" dirty="0" smtClean="0"/>
              <a:t>Application(s)</a:t>
            </a:r>
          </a:p>
          <a:p>
            <a:pPr lvl="1">
              <a:spcBef>
                <a:spcPts val="600"/>
              </a:spcBef>
            </a:pPr>
            <a:r>
              <a:rPr lang="en-US" dirty="0" smtClean="0"/>
              <a:t>Hardware</a:t>
            </a:r>
          </a:p>
          <a:p>
            <a:pPr lvl="2">
              <a:spcBef>
                <a:spcPts val="600"/>
              </a:spcBef>
            </a:pPr>
            <a:r>
              <a:rPr lang="en-US" dirty="0" smtClean="0"/>
              <a:t>Server</a:t>
            </a:r>
          </a:p>
          <a:p>
            <a:pPr lvl="2">
              <a:spcBef>
                <a:spcPts val="600"/>
              </a:spcBef>
            </a:pPr>
            <a:r>
              <a:rPr lang="en-US" dirty="0" smtClean="0"/>
              <a:t>SAN</a:t>
            </a:r>
          </a:p>
          <a:p>
            <a:pPr lvl="1">
              <a:spcBef>
                <a:spcPts val="600"/>
              </a:spcBef>
            </a:pPr>
            <a:r>
              <a:rPr lang="en-US" dirty="0" smtClean="0"/>
              <a:t>OS (if from a different vendor than hardware)</a:t>
            </a:r>
          </a:p>
          <a:p>
            <a:pPr lvl="1">
              <a:spcBef>
                <a:spcPts val="600"/>
              </a:spcBef>
            </a:pPr>
            <a:r>
              <a:rPr lang="en-US" dirty="0" smtClean="0"/>
              <a:t>3d Party stuff</a:t>
            </a:r>
          </a:p>
          <a:p>
            <a:pPr lvl="1">
              <a:spcBef>
                <a:spcPts val="600"/>
              </a:spcBef>
            </a:pPr>
            <a:r>
              <a:rPr lang="en-US" dirty="0" smtClean="0"/>
              <a:t>Network</a:t>
            </a:r>
          </a:p>
          <a:p>
            <a:pPr lvl="2">
              <a:spcBef>
                <a:spcPts val="600"/>
              </a:spcBef>
            </a:pPr>
            <a:r>
              <a:rPr lang="en-US" dirty="0" smtClean="0"/>
              <a:t>Internal</a:t>
            </a:r>
          </a:p>
          <a:p>
            <a:pPr lvl="2">
              <a:spcBef>
                <a:spcPts val="600"/>
              </a:spcBef>
            </a:pPr>
            <a:r>
              <a:rPr lang="en-US" dirty="0" smtClean="0"/>
              <a:t>External (e.g. WAN)</a:t>
            </a:r>
          </a:p>
          <a:p>
            <a:pPr lvl="1">
              <a:spcBef>
                <a:spcPts val="600"/>
              </a:spcBef>
            </a:pPr>
            <a:r>
              <a:rPr lang="en-US" dirty="0" smtClean="0"/>
              <a:t>When you do your periodic disaster test, make sure this document is up-to-date</a:t>
            </a:r>
          </a:p>
          <a:p>
            <a:pPr marL="0" indent="0">
              <a:spcBef>
                <a:spcPts val="600"/>
              </a:spcBef>
              <a:buNone/>
            </a:pPr>
            <a:endParaRPr lang="en-US" dirty="0" smtClean="0"/>
          </a:p>
          <a:p>
            <a:endParaRPr lang="en-US" dirty="0"/>
          </a:p>
        </p:txBody>
      </p:sp>
    </p:spTree>
    <p:extLst>
      <p:ext uri="{BB962C8B-B14F-4D97-AF65-F5344CB8AC3E}">
        <p14:creationId xmlns:p14="http://schemas.microsoft.com/office/powerpoint/2010/main" val="2573695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Help</a:t>
            </a:r>
            <a:endParaRPr lang="en-US" dirty="0"/>
          </a:p>
        </p:txBody>
      </p:sp>
      <p:sp>
        <p:nvSpPr>
          <p:cNvPr id="3" name="Content Placeholder 2"/>
          <p:cNvSpPr>
            <a:spLocks noGrp="1"/>
          </p:cNvSpPr>
          <p:nvPr>
            <p:ph idx="1"/>
          </p:nvPr>
        </p:nvSpPr>
        <p:spPr/>
        <p:txBody>
          <a:bodyPr/>
          <a:lstStyle/>
          <a:p>
            <a:r>
              <a:rPr lang="en-US" dirty="0" smtClean="0"/>
              <a:t>Open a Conference Call Bridge and/or GoToMeeting/</a:t>
            </a:r>
            <a:r>
              <a:rPr lang="en-US" dirty="0" err="1" smtClean="0"/>
              <a:t>Webex</a:t>
            </a:r>
            <a:r>
              <a:rPr lang="en-US" dirty="0" smtClean="0"/>
              <a:t> or similar</a:t>
            </a:r>
          </a:p>
          <a:p>
            <a:r>
              <a:rPr lang="en-US" dirty="0" smtClean="0"/>
              <a:t>Delegate</a:t>
            </a:r>
          </a:p>
          <a:p>
            <a:pPr lvl="1"/>
            <a:r>
              <a:rPr lang="en-US" dirty="0" smtClean="0"/>
              <a:t>Note taker, screen image grabber</a:t>
            </a:r>
          </a:p>
          <a:p>
            <a:pPr lvl="1"/>
            <a:r>
              <a:rPr lang="en-US" dirty="0" smtClean="0"/>
              <a:t>Make coffee, get pizza</a:t>
            </a:r>
          </a:p>
          <a:p>
            <a:pPr lvl="1"/>
            <a:r>
              <a:rPr lang="en-US" dirty="0" smtClean="0"/>
              <a:t>Keep the buzzards away</a:t>
            </a:r>
          </a:p>
          <a:p>
            <a:pPr lvl="1"/>
            <a:r>
              <a:rPr lang="en-US" dirty="0" smtClean="0"/>
              <a:t>Coordinate the call bridge</a:t>
            </a:r>
          </a:p>
          <a:p>
            <a:r>
              <a:rPr lang="en-US" dirty="0" smtClean="0"/>
              <a:t>Have you practiced?  Some companies practice a full blown disaster but not outages that are severe but less than disaster intensity</a:t>
            </a:r>
          </a:p>
        </p:txBody>
      </p:sp>
    </p:spTree>
    <p:extLst>
      <p:ext uri="{BB962C8B-B14F-4D97-AF65-F5344CB8AC3E}">
        <p14:creationId xmlns:p14="http://schemas.microsoft.com/office/powerpoint/2010/main" val="1023640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Factors</a:t>
            </a:r>
            <a:endParaRPr lang="en-US" dirty="0"/>
          </a:p>
        </p:txBody>
      </p:sp>
      <p:sp>
        <p:nvSpPr>
          <p:cNvPr id="3" name="Content Placeholder 2"/>
          <p:cNvSpPr>
            <a:spLocks noGrp="1"/>
          </p:cNvSpPr>
          <p:nvPr>
            <p:ph idx="1"/>
          </p:nvPr>
        </p:nvSpPr>
        <p:spPr/>
        <p:txBody>
          <a:bodyPr/>
          <a:lstStyle/>
          <a:p>
            <a:r>
              <a:rPr lang="en-US" dirty="0" smtClean="0"/>
              <a:t>Remain calm</a:t>
            </a:r>
          </a:p>
          <a:p>
            <a:r>
              <a:rPr lang="en-US" dirty="0" smtClean="0"/>
              <a:t>Tell the “vultures” to go away</a:t>
            </a:r>
          </a:p>
          <a:p>
            <a:r>
              <a:rPr lang="en-US" dirty="0" smtClean="0"/>
              <a:t>Assign blame later</a:t>
            </a:r>
            <a:endParaRPr lang="en-US" dirty="0"/>
          </a:p>
        </p:txBody>
      </p:sp>
    </p:spTree>
    <p:extLst>
      <p:ext uri="{BB962C8B-B14F-4D97-AF65-F5344CB8AC3E}">
        <p14:creationId xmlns:p14="http://schemas.microsoft.com/office/powerpoint/2010/main" val="2760064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Avoidance</a:t>
            </a:r>
            <a:endParaRPr lang="en-US" dirty="0"/>
          </a:p>
        </p:txBody>
      </p:sp>
      <p:sp>
        <p:nvSpPr>
          <p:cNvPr id="3" name="Content Placeholder 2"/>
          <p:cNvSpPr>
            <a:spLocks noGrp="1"/>
          </p:cNvSpPr>
          <p:nvPr>
            <p:ph idx="1"/>
          </p:nvPr>
        </p:nvSpPr>
        <p:spPr/>
        <p:txBody>
          <a:bodyPr/>
          <a:lstStyle/>
          <a:p>
            <a:r>
              <a:rPr lang="en-US" dirty="0" smtClean="0"/>
              <a:t>Periodic Progress Health Checks</a:t>
            </a:r>
          </a:p>
          <a:p>
            <a:r>
              <a:rPr lang="en-US" dirty="0" smtClean="0"/>
              <a:t>Adherence to DBA Best Practices</a:t>
            </a:r>
          </a:p>
          <a:p>
            <a:r>
              <a:rPr lang="en-US" dirty="0" smtClean="0"/>
              <a:t>Monitoring (which is a subset of Best Practices)</a:t>
            </a:r>
            <a:endParaRPr lang="en-US" dirty="0"/>
          </a:p>
        </p:txBody>
      </p:sp>
    </p:spTree>
    <p:extLst>
      <p:ext uri="{BB962C8B-B14F-4D97-AF65-F5344CB8AC3E}">
        <p14:creationId xmlns:p14="http://schemas.microsoft.com/office/powerpoint/2010/main" val="737116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Mortem</a:t>
            </a:r>
            <a:endParaRPr lang="en-US" dirty="0"/>
          </a:p>
        </p:txBody>
      </p:sp>
      <p:sp>
        <p:nvSpPr>
          <p:cNvPr id="3" name="Content Placeholder 2"/>
          <p:cNvSpPr>
            <a:spLocks noGrp="1"/>
          </p:cNvSpPr>
          <p:nvPr>
            <p:ph idx="1"/>
          </p:nvPr>
        </p:nvSpPr>
        <p:spPr/>
        <p:txBody>
          <a:bodyPr/>
          <a:lstStyle/>
          <a:p>
            <a:r>
              <a:rPr lang="en-US" dirty="0"/>
              <a:t>Full Definition of postmortem according to </a:t>
            </a:r>
            <a:r>
              <a:rPr lang="en-US" dirty="0" smtClean="0"/>
              <a:t>Merriam-Webster</a:t>
            </a:r>
          </a:p>
          <a:p>
            <a:pPr marL="857250" lvl="1" indent="-457200">
              <a:buFont typeface="+mj-lt"/>
              <a:buAutoNum type="arabicPeriod"/>
            </a:pPr>
            <a:r>
              <a:rPr lang="en-US" dirty="0"/>
              <a:t>done, occurring, or collected after death </a:t>
            </a:r>
            <a:endParaRPr lang="en-US" dirty="0" smtClean="0"/>
          </a:p>
          <a:p>
            <a:pPr marL="857250" lvl="1" indent="-457200">
              <a:buFont typeface="+mj-lt"/>
              <a:buAutoNum type="arabicPeriod"/>
            </a:pPr>
            <a:r>
              <a:rPr lang="en-US" dirty="0" smtClean="0"/>
              <a:t>following </a:t>
            </a:r>
            <a:r>
              <a:rPr lang="en-US" dirty="0"/>
              <a:t>the event</a:t>
            </a:r>
          </a:p>
          <a:p>
            <a:r>
              <a:rPr lang="en-US" dirty="0" smtClean="0"/>
              <a:t>Document </a:t>
            </a:r>
            <a:r>
              <a:rPr lang="en-US" u="sng" dirty="0" smtClean="0"/>
              <a:t>everything</a:t>
            </a:r>
            <a:r>
              <a:rPr lang="en-US" dirty="0" smtClean="0"/>
              <a:t> while it’s fresh in everyone’s mind</a:t>
            </a:r>
            <a:endParaRPr lang="en-US" dirty="0"/>
          </a:p>
        </p:txBody>
      </p:sp>
    </p:spTree>
    <p:extLst>
      <p:ext uri="{BB962C8B-B14F-4D97-AF65-F5344CB8AC3E}">
        <p14:creationId xmlns:p14="http://schemas.microsoft.com/office/powerpoint/2010/main" val="550062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lstStyle/>
          <a:p>
            <a:r>
              <a:rPr lang="en-US" dirty="0" smtClean="0"/>
              <a:t>If you are enjoying the conference, please take a moment and give some appreciation to the organizers….it’s a thankless job with hundreds of details that can derail a session (e.g. projector or audio malfunction), a meal, or worse (heavy rain at an outside event)</a:t>
            </a:r>
          </a:p>
          <a:p>
            <a:r>
              <a:rPr lang="en-US" dirty="0" smtClean="0"/>
              <a:t>To the organizers I would like to say thanks for not scheduling this years conference on my birthday as it has been for the past several years!</a:t>
            </a:r>
            <a:endParaRPr lang="en-US" dirty="0"/>
          </a:p>
        </p:txBody>
      </p:sp>
    </p:spTree>
    <p:extLst>
      <p:ext uri="{BB962C8B-B14F-4D97-AF65-F5344CB8AC3E}">
        <p14:creationId xmlns:p14="http://schemas.microsoft.com/office/powerpoint/2010/main" val="677996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danf@prodb.com</a:t>
            </a:r>
            <a:endParaRPr lang="en-US" dirty="0"/>
          </a:p>
        </p:txBody>
      </p:sp>
    </p:spTree>
    <p:extLst>
      <p:ext uri="{BB962C8B-B14F-4D97-AF65-F5344CB8AC3E}">
        <p14:creationId xmlns:p14="http://schemas.microsoft.com/office/powerpoint/2010/main" val="2509658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A4C4B2-98B1-44DF-A244-E8FB7A2D1956}">
  <ds:schemaRefs>
    <ds:schemaRef ds:uri="http://purl.org/dc/elements/1.1/"/>
    <ds:schemaRef ds:uri="http://www.w3.org/XML/1998/namespace"/>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efb4a6a7-40f5-4c55-b7cd-bfe5555b5884"/>
    <ds:schemaRef ds:uri="7c69e624-827f-471b-adea-ac070ddc6867"/>
    <ds:schemaRef ds:uri="http://purl.org/dc/dcmitype/"/>
    <ds:schemaRef ds:uri="http://purl.org/dc/terms/"/>
  </ds:schemaRefs>
</ds:datastoreItem>
</file>

<file path=customXml/itemProps2.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4.xml><?xml version="1.0" encoding="utf-8"?>
<ds:datastoreItem xmlns:ds="http://schemas.openxmlformats.org/officeDocument/2006/customXml" ds:itemID="{EEA8EEE7-F1C0-4377-82D1-E55A92F38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3016</TotalTime>
  <Words>1515</Words>
  <Application>Microsoft Office PowerPoint</Application>
  <PresentationFormat>Custom</PresentationFormat>
  <Paragraphs>233</Paragraphs>
  <Slides>37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Courier New</vt:lpstr>
      <vt:lpstr>Wingdings</vt:lpstr>
      <vt:lpstr>PROGRESS_16x9_PPT_Template</vt:lpstr>
      <vt:lpstr>Captain, Where should I go? What should I do? Avoiding Paralysis when things go Wrong (with your Database)</vt:lpstr>
      <vt:lpstr>REQUEST FOR ASSISTANCE</vt:lpstr>
      <vt:lpstr>Introductions – Dan Foreman</vt:lpstr>
      <vt:lpstr>Introductions – Dan Foreman</vt:lpstr>
      <vt:lpstr>Introductions – Dan Foreman</vt:lpstr>
      <vt:lpstr>Introductions - Audience</vt:lpstr>
      <vt:lpstr>Introductions - Audience</vt:lpstr>
      <vt:lpstr>Introductions - Audience</vt:lpstr>
      <vt:lpstr>PowerPoint Presentation</vt:lpstr>
      <vt:lpstr>Wish I hadn’t put off scheduling that DB Health Check</vt:lpstr>
      <vt:lpstr>How am I going to find those After Image files now?</vt:lpstr>
      <vt:lpstr>Let’s Get Started</vt:lpstr>
      <vt:lpstr>Identify the Symptoms</vt:lpstr>
      <vt:lpstr>User Dialog</vt:lpstr>
      <vt:lpstr>Starting Place</vt:lpstr>
      <vt:lpstr>Alerts from Monitoring Processes – DB Related</vt:lpstr>
      <vt:lpstr>Alerts</vt:lpstr>
      <vt:lpstr>Are the Databases Accessible?</vt:lpstr>
      <vt:lpstr>Client Connections</vt:lpstr>
      <vt:lpstr>Are the Progress Java Processes Queryable?</vt:lpstr>
      <vt:lpstr>Operating System</vt:lpstr>
      <vt:lpstr>Check the Logs</vt:lpstr>
      <vt:lpstr>Specific Symptoms – Periodic DB Freezes</vt:lpstr>
      <vt:lpstr>Specific Symptoms – Periodic DB Freezes</vt:lpstr>
      <vt:lpstr>Response</vt:lpstr>
      <vt:lpstr>Miscellaneous Things to Check</vt:lpstr>
      <vt:lpstr>Miscellaneous Things to Check</vt:lpstr>
      <vt:lpstr>Miscellaneous Things to Check</vt:lpstr>
      <vt:lpstr>DB Crash </vt:lpstr>
      <vt:lpstr>DB Crash - Restart  Problems</vt:lpstr>
      <vt:lpstr>Getting Help</vt:lpstr>
      <vt:lpstr>Getting Help</vt:lpstr>
      <vt:lpstr>Human Factors</vt:lpstr>
      <vt:lpstr>Problem Avoidance</vt:lpstr>
      <vt:lpstr>Post Mortem</vt:lpstr>
      <vt:lpstr>Thanks</vt:lpstr>
      <vt:lpstr>Questions?</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Dan Foreman</cp:lastModifiedBy>
  <cp:revision>211</cp:revision>
  <cp:lastPrinted>2013-09-18T03:48:20Z</cp:lastPrinted>
  <dcterms:created xsi:type="dcterms:W3CDTF">2016-05-13T13:52:00Z</dcterms:created>
  <dcterms:modified xsi:type="dcterms:W3CDTF">2016-06-27T17:46:53Z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