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7" r:id="rId5"/>
  </p:sldMasterIdLst>
  <p:notesMasterIdLst>
    <p:notesMasterId r:id="rId33"/>
  </p:notesMasterIdLst>
  <p:handoutMasterIdLst>
    <p:handoutMasterId r:id="rId34"/>
  </p:handoutMasterIdLst>
  <p:sldIdLst>
    <p:sldId id="1099" r:id="rId6"/>
    <p:sldId id="1192" r:id="rId7"/>
    <p:sldId id="1193" r:id="rId8"/>
    <p:sldId id="1105" r:id="rId9"/>
    <p:sldId id="1195" r:id="rId10"/>
    <p:sldId id="1194" r:id="rId11"/>
    <p:sldId id="1196" r:id="rId12"/>
    <p:sldId id="1197" r:id="rId13"/>
    <p:sldId id="1200" r:id="rId14"/>
    <p:sldId id="1236" r:id="rId15"/>
    <p:sldId id="1199" r:id="rId16"/>
    <p:sldId id="1198" r:id="rId17"/>
    <p:sldId id="1201" r:id="rId18"/>
    <p:sldId id="1202" r:id="rId19"/>
    <p:sldId id="1235" r:id="rId20"/>
    <p:sldId id="1203" r:id="rId21"/>
    <p:sldId id="1204" r:id="rId22"/>
    <p:sldId id="1205" r:id="rId23"/>
    <p:sldId id="1206" r:id="rId24"/>
    <p:sldId id="1207" r:id="rId25"/>
    <p:sldId id="1208" r:id="rId26"/>
    <p:sldId id="1209" r:id="rId27"/>
    <p:sldId id="1210" r:id="rId28"/>
    <p:sldId id="1211" r:id="rId29"/>
    <p:sldId id="1237" r:id="rId30"/>
    <p:sldId id="1212" r:id="rId31"/>
    <p:sldId id="1180" r:id="rId32"/>
  </p:sldIdLst>
  <p:sldSz cx="12188825" cy="6858000"/>
  <p:notesSz cx="7027863" cy="9313863"/>
  <p:custDataLst>
    <p:tags r:id="rId35"/>
  </p:custDataLst>
  <p:defaultTextStyle>
    <a:defPPr>
      <a:defRPr lang="en-US"/>
    </a:defPPr>
    <a:lvl1pPr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712" userDrawn="1">
          <p15:clr>
            <a:srgbClr val="A4A3A4"/>
          </p15:clr>
        </p15:guide>
        <p15:guide id="2" orient="horz" pos="1128" userDrawn="1">
          <p15:clr>
            <a:srgbClr val="A4A3A4"/>
          </p15:clr>
        </p15:guide>
        <p15:guide id="3" orient="horz" pos="4006">
          <p15:clr>
            <a:srgbClr val="A4A3A4"/>
          </p15:clr>
        </p15:guide>
        <p15:guide id="7" pos="359" userDrawn="1">
          <p15:clr>
            <a:srgbClr val="A4A3A4"/>
          </p15:clr>
        </p15:guide>
        <p15:guide id="8" pos="4175" userDrawn="1">
          <p15:clr>
            <a:srgbClr val="A4A3A4"/>
          </p15:clr>
        </p15:guide>
        <p15:guide id="9" pos="382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33">
          <p15:clr>
            <a:srgbClr val="A4A3A4"/>
          </p15:clr>
        </p15:guide>
        <p15:guide id="2" pos="2213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provanc" initials="c" lastIdx="1" clrIdx="0"/>
  <p:cmAuthor id="1" name="Chuck Provancher" initials="cp" lastIdx="2" clrIdx="1"/>
  <p:cmAuthor id="2" name="Progress Software" initials="" lastIdx="0" clrIdx="2"/>
  <p:cmAuthor id="3" name="Chuck Provancher" initials="" lastIdx="0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40FF"/>
    <a:srgbClr val="373A3E"/>
    <a:srgbClr val="B0D806"/>
    <a:srgbClr val="AAD204"/>
    <a:srgbClr val="FF4E00"/>
    <a:srgbClr val="2F5662"/>
    <a:srgbClr val="DD461E"/>
    <a:srgbClr val="24D997"/>
    <a:srgbClr val="23C78C"/>
    <a:srgbClr val="F199A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68" autoAdjust="0"/>
    <p:restoredTop sz="90812" autoAdjust="0"/>
  </p:normalViewPr>
  <p:slideViewPr>
    <p:cSldViewPr snapToGrid="0" showGuides="1">
      <p:cViewPr varScale="1">
        <p:scale>
          <a:sx n="116" d="100"/>
          <a:sy n="116" d="100"/>
        </p:scale>
        <p:origin x="312" y="102"/>
      </p:cViewPr>
      <p:guideLst>
        <p:guide orient="horz" pos="2712"/>
        <p:guide orient="horz" pos="1128"/>
        <p:guide orient="horz" pos="4006"/>
        <p:guide pos="359"/>
        <p:guide pos="4175"/>
        <p:guide pos="3829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howGuides="1">
      <p:cViewPr varScale="1">
        <p:scale>
          <a:sx n="100" d="100"/>
          <a:sy n="100" d="100"/>
        </p:scale>
        <p:origin x="2652" y="78"/>
      </p:cViewPr>
      <p:guideLst>
        <p:guide orient="horz" pos="2933"/>
        <p:guide pos="2213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notesMaster" Target="notesMasters/notesMaster1.xml"/><Relationship Id="rId38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commentAuthors" Target="commentAuthor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tags" Target="tags/tag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0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4825" cy="2789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  <a:spAutoFit/>
          </a:bodyPr>
          <a:lstStyle>
            <a:lvl1pPr algn="l" defTabSz="935038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endParaRPr lang="en-US" i="0" dirty="0"/>
          </a:p>
        </p:txBody>
      </p:sp>
      <p:sp>
        <p:nvSpPr>
          <p:cNvPr id="3450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83038" y="0"/>
            <a:ext cx="3044825" cy="2789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  <a:spAutoFit/>
          </a:bodyPr>
          <a:lstStyle>
            <a:lvl1pPr algn="r" defTabSz="935038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endParaRPr lang="en-US" i="0" dirty="0"/>
          </a:p>
        </p:txBody>
      </p:sp>
      <p:sp>
        <p:nvSpPr>
          <p:cNvPr id="3450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034925"/>
            <a:ext cx="3044825" cy="2789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b" anchorCtr="0" compatLnSpc="1">
            <a:prstTxWarp prst="textNoShape">
              <a:avLst/>
            </a:prstTxWarp>
            <a:spAutoFit/>
          </a:bodyPr>
          <a:lstStyle>
            <a:lvl1pPr algn="l" defTabSz="935038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r>
              <a:rPr lang="en-US" i="0"/>
              <a:t>Progress</a:t>
            </a:r>
            <a:endParaRPr lang="en-US" i="0" dirty="0"/>
          </a:p>
        </p:txBody>
      </p:sp>
      <p:sp>
        <p:nvSpPr>
          <p:cNvPr id="3450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83038" y="9034925"/>
            <a:ext cx="3044825" cy="2789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b" anchorCtr="0" compatLnSpc="1">
            <a:prstTxWarp prst="textNoShape">
              <a:avLst/>
            </a:prstTxWarp>
            <a:spAutoFit/>
          </a:bodyPr>
          <a:lstStyle>
            <a:lvl1pPr algn="r" defTabSz="935038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fld id="{D2F5EF90-0EF8-4688-ABBA-2D94A5D7A6DA}" type="slidenum">
              <a:rPr lang="en-US" i="0"/>
              <a:pPr>
                <a:defRPr/>
              </a:pPr>
              <a:t>‹#›</a:t>
            </a:fld>
            <a:endParaRPr lang="en-US" i="0" dirty="0"/>
          </a:p>
        </p:txBody>
      </p:sp>
    </p:spTree>
    <p:extLst>
      <p:ext uri="{BB962C8B-B14F-4D97-AF65-F5344CB8AC3E}">
        <p14:creationId xmlns:p14="http://schemas.microsoft.com/office/powerpoint/2010/main" val="4140713642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4825" cy="4651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</a:bodyPr>
          <a:lstStyle>
            <a:lvl1pPr algn="l" defTabSz="935038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83038" y="0"/>
            <a:ext cx="3044825" cy="4651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</a:bodyPr>
          <a:lstStyle>
            <a:lvl1pPr algn="r" defTabSz="935038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355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12750" y="700088"/>
            <a:ext cx="6205538" cy="34925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6625" y="4424363"/>
            <a:ext cx="5154613" cy="4189412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25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48725"/>
            <a:ext cx="3044825" cy="4651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b" anchorCtr="0" compatLnSpc="1">
            <a:prstTxWarp prst="textNoShape">
              <a:avLst/>
            </a:prstTxWarp>
          </a:bodyPr>
          <a:lstStyle>
            <a:lvl1pPr algn="l" defTabSz="935038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r>
              <a:rPr lang="en-US"/>
              <a:t>Progress</a:t>
            </a:r>
            <a:endParaRPr lang="en-US" dirty="0"/>
          </a:p>
        </p:txBody>
      </p:sp>
      <p:sp>
        <p:nvSpPr>
          <p:cNvPr id="225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83038" y="8848725"/>
            <a:ext cx="3044825" cy="4651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b" anchorCtr="0" compatLnSpc="1">
            <a:prstTxWarp prst="textNoShape">
              <a:avLst/>
            </a:prstTxWarp>
          </a:bodyPr>
          <a:lstStyle>
            <a:lvl1pPr algn="r" defTabSz="935038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6446658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Progress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94542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649" y="36"/>
            <a:ext cx="12188890" cy="6857964"/>
          </a:xfrm>
          <a:prstGeom prst="rect">
            <a:avLst/>
          </a:prstGeom>
        </p:spPr>
      </p:pic>
      <p:sp>
        <p:nvSpPr>
          <p:cNvPr id="9" name="Rectangle 3"/>
          <p:cNvSpPr>
            <a:spLocks noGrp="1" noChangeArrowheads="1"/>
          </p:cNvSpPr>
          <p:nvPr>
            <p:ph type="ctrTitle" hasCustomPrompt="1"/>
          </p:nvPr>
        </p:nvSpPr>
        <p:spPr bwMode="auto">
          <a:xfrm>
            <a:off x="4967780" y="3354330"/>
            <a:ext cx="6800850" cy="1573302"/>
          </a:xfrm>
          <a:ln algn="ctr"/>
        </p:spPr>
        <p:txBody>
          <a:bodyPr lIns="0" tIns="0" rIns="0" bIns="0" anchor="ctr" anchorCtr="0"/>
          <a:lstStyle>
            <a:lvl1pPr>
              <a:lnSpc>
                <a:spcPct val="100000"/>
              </a:lnSpc>
              <a:defRPr sz="4800" b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4967780" y="5066617"/>
            <a:ext cx="5479648" cy="723098"/>
          </a:xfrm>
          <a:ln algn="ctr"/>
        </p:spPr>
        <p:txBody>
          <a:bodyPr lIns="0" tIns="0" rIns="0" bIns="0" anchor="ctr" anchorCtr="0"/>
          <a:lstStyle>
            <a:lvl1pPr marL="0" indent="0">
              <a:buClrTx/>
              <a:buFontTx/>
              <a:buNone/>
              <a:defRPr sz="2400" i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8179042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7814" y="1200150"/>
            <a:ext cx="10948386" cy="5172075"/>
          </a:xfrm>
        </p:spPr>
        <p:txBody>
          <a:bodyPr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6011" y="6280425"/>
            <a:ext cx="2230189" cy="493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3202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No Tex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"/>
            <a:ext cx="12188890" cy="685796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7814" y="1200150"/>
            <a:ext cx="10948386" cy="5172075"/>
          </a:xfrm>
        </p:spPr>
        <p:txBody>
          <a:bodyPr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74282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 bwMode="auto">
          <a:xfrm>
            <a:off x="0" y="0"/>
            <a:ext cx="12188825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4424" y="467575"/>
            <a:ext cx="9858039" cy="535531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4424" y="1470398"/>
            <a:ext cx="9858039" cy="4858048"/>
          </a:xfrm>
        </p:spPr>
        <p:txBody>
          <a:bodyPr/>
          <a:lstStyle>
            <a:lvl1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1pPr>
            <a:lvl2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2pPr>
            <a:lvl3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3pPr>
            <a:lvl4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4pPr>
            <a:lvl5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2918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 bwMode="auto">
          <a:xfrm>
            <a:off x="0" y="0"/>
            <a:ext cx="12188825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"/>
            <a:ext cx="12188890" cy="685796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4424" y="467575"/>
            <a:ext cx="9858039" cy="535531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4424" y="1470398"/>
            <a:ext cx="9858039" cy="4858048"/>
          </a:xfrm>
        </p:spPr>
        <p:txBody>
          <a:bodyPr/>
          <a:lstStyle>
            <a:lvl1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1pPr>
            <a:lvl2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2pPr>
            <a:lvl3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3pPr>
            <a:lvl4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4pPr>
            <a:lvl5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02470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no tex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61023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"/>
            <a:ext cx="12188890" cy="685796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3078196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"/>
            <a:ext cx="12188890" cy="685796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7813" y="367497"/>
            <a:ext cx="11021571" cy="430887"/>
          </a:xfrm>
        </p:spPr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57813" y="1200150"/>
            <a:ext cx="5385514" cy="639762"/>
          </a:xfrm>
        </p:spPr>
        <p:txBody>
          <a:bodyPr anchor="b"/>
          <a:lstStyle>
            <a:lvl1pPr marL="0" indent="0"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7813" y="1991189"/>
            <a:ext cx="5385514" cy="4238369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1754" y="1200150"/>
            <a:ext cx="5387630" cy="639762"/>
          </a:xfrm>
        </p:spPr>
        <p:txBody>
          <a:bodyPr anchor="b"/>
          <a:lstStyle>
            <a:lvl1pPr marL="0" indent="0"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1754" y="1991189"/>
            <a:ext cx="5387630" cy="4238369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17061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ured 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"/>
            <a:ext cx="12188890" cy="6857964"/>
          </a:xfrm>
          <a:prstGeom prst="rect">
            <a:avLst/>
          </a:prstGeom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447925" y="3107733"/>
            <a:ext cx="7286625" cy="590931"/>
          </a:xfrm>
        </p:spPr>
        <p:txBody>
          <a:bodyPr/>
          <a:lstStyle>
            <a:lvl1pPr algn="ctr">
              <a:defRPr sz="3600" b="1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0207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cc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"/>
            <a:ext cx="12188890" cy="6857964"/>
          </a:xfrm>
          <a:prstGeom prst="rect">
            <a:avLst/>
          </a:prstGeom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447925" y="3107733"/>
            <a:ext cx="7286625" cy="590931"/>
          </a:xfrm>
        </p:spPr>
        <p:txBody>
          <a:bodyPr/>
          <a:lstStyle>
            <a:lvl1pPr algn="ctr">
              <a:defRPr sz="3600" b="1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5673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ured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"/>
            <a:ext cx="12188890" cy="6857964"/>
          </a:xfrm>
          <a:prstGeom prst="rect">
            <a:avLst/>
          </a:prstGeom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447925" y="3107733"/>
            <a:ext cx="7286625" cy="590931"/>
          </a:xfrm>
        </p:spPr>
        <p:txBody>
          <a:bodyPr/>
          <a:lstStyle>
            <a:lvl1pPr algn="ctr">
              <a:defRPr sz="3600" b="1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60043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ured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"/>
            <a:ext cx="12188890" cy="6857964"/>
          </a:xfrm>
          <a:prstGeom prst="rect">
            <a:avLst/>
          </a:prstGeom>
        </p:spPr>
      </p:pic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2447925" y="3107733"/>
            <a:ext cx="7286625" cy="590931"/>
          </a:xfrm>
        </p:spPr>
        <p:txBody>
          <a:bodyPr/>
          <a:lstStyle>
            <a:lvl1pPr algn="ctr">
              <a:defRPr sz="3600" b="1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30888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"/>
            <a:ext cx="12188890" cy="6857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5472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"/>
            <a:ext cx="12188890" cy="6857964"/>
          </a:xfrm>
          <a:prstGeom prst="rect">
            <a:avLst/>
          </a:prstGeom>
        </p:spPr>
      </p:pic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52450" y="1200150"/>
            <a:ext cx="10953750" cy="5137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title"/>
          </p:nvPr>
        </p:nvSpPr>
        <p:spPr bwMode="white">
          <a:xfrm>
            <a:off x="557813" y="367497"/>
            <a:ext cx="10948387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13158" name="Rectangle 6"/>
          <p:cNvSpPr>
            <a:spLocks noChangeArrowheads="1"/>
          </p:cNvSpPr>
          <p:nvPr/>
        </p:nvSpPr>
        <p:spPr bwMode="auto">
          <a:xfrm>
            <a:off x="6015201" y="6517228"/>
            <a:ext cx="156731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l" defTabSz="1033463" eaLnBrk="0" hangingPunct="0">
              <a:spcBef>
                <a:spcPct val="0"/>
              </a:spcBef>
              <a:buSzTx/>
              <a:defRPr/>
            </a:pPr>
            <a:fld id="{CE68E300-6CD8-4700-9D8F-1117408838C5}" type="slidenum">
              <a:rPr lang="en-US" sz="1000" i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pPr algn="l" defTabSz="1033463" eaLnBrk="0" hangingPunct="0">
                <a:spcBef>
                  <a:spcPct val="0"/>
                </a:spcBef>
                <a:buSzTx/>
                <a:defRPr/>
              </a:pPr>
              <a:t>‹#›</a:t>
            </a:fld>
            <a:endParaRPr lang="en-US" sz="900" i="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38" r:id="rId2"/>
    <p:sldLayoutId id="2147483775" r:id="rId3"/>
    <p:sldLayoutId id="2147483734" r:id="rId4"/>
    <p:sldLayoutId id="2147483778" r:id="rId5"/>
    <p:sldLayoutId id="2147483774" r:id="rId6"/>
    <p:sldLayoutId id="2147483739" r:id="rId7"/>
    <p:sldLayoutId id="2147483762" r:id="rId8"/>
    <p:sldLayoutId id="2147483776" r:id="rId9"/>
    <p:sldLayoutId id="2147483772" r:id="rId10"/>
    <p:sldLayoutId id="2147483767" r:id="rId11"/>
    <p:sldLayoutId id="2147483770" r:id="rId12"/>
    <p:sldLayoutId id="2147483773" r:id="rId13"/>
  </p:sldLayoutIdLst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tx1">
              <a:lumMod val="50000"/>
            </a:schemeClr>
          </a:solidFill>
          <a:latin typeface="Arial" pitchFamily="34" charset="0"/>
          <a:ea typeface="+mj-ea"/>
          <a:cs typeface="Arial" pitchFamily="34" charset="0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9pPr>
    </p:titleStyle>
    <p:bodyStyle>
      <a:lvl1pPr marL="342900" indent="-34290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lang="en-US" sz="20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Char char="•"/>
        <a:defRPr lang="en-US" sz="18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Font typeface="Arial" charset="0"/>
        <a:buChar char="–"/>
        <a:defRPr lang="en-US" sz="16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SzPct val="95000"/>
        <a:buFont typeface="Courier New" pitchFamily="49" charset="0"/>
        <a:buChar char="o"/>
        <a:defRPr lang="en-US" sz="14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SzPct val="95000"/>
        <a:buFont typeface="Courier New" pitchFamily="49" charset="0"/>
        <a:buChar char="o"/>
        <a:defRPr lang="en-US" sz="14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10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mailto:pk@wss.com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4"/>
          <p:cNvSpPr>
            <a:spLocks noGrp="1"/>
          </p:cNvSpPr>
          <p:nvPr>
            <p:ph type="ctrTitle"/>
          </p:nvPr>
        </p:nvSpPr>
        <p:spPr>
          <a:xfrm>
            <a:off x="4967780" y="3771649"/>
            <a:ext cx="6800850" cy="738664"/>
          </a:xfrm>
        </p:spPr>
        <p:txBody>
          <a:bodyPr/>
          <a:lstStyle/>
          <a:p>
            <a:r>
              <a:rPr lang="en-US" dirty="0"/>
              <a:t>DBA </a:t>
            </a:r>
            <a:r>
              <a:rPr lang="en-US"/>
              <a:t>Best Practices</a:t>
            </a:r>
            <a:endParaRPr lang="en-US" dirty="0"/>
          </a:p>
        </p:txBody>
      </p:sp>
      <p:sp>
        <p:nvSpPr>
          <p:cNvPr id="5" name="Subtitle 8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Paul Koufalis – White Star Software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r"/>
            <a:r>
              <a:rPr lang="en-CA" sz="3199" dirty="0"/>
              <a:t>Why listen to me?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7068" y="1200731"/>
            <a:ext cx="5767177" cy="517072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132" dirty="0">
                <a:hlinkClick r:id="rId2"/>
              </a:rPr>
              <a:t>pk@wss.com</a:t>
            </a:r>
            <a:r>
              <a:rPr lang="en-US" sz="2132" dirty="0"/>
              <a:t> </a:t>
            </a:r>
          </a:p>
          <a:p>
            <a:pPr marL="0" indent="0">
              <a:buNone/>
            </a:pPr>
            <a:r>
              <a:rPr lang="en-US" sz="2132" dirty="0"/>
              <a:t>Progress DBA and UNIX admin since 1994</a:t>
            </a:r>
          </a:p>
          <a:p>
            <a:pPr marL="0" indent="0">
              <a:buNone/>
            </a:pPr>
            <a:r>
              <a:rPr lang="en-US" sz="2132" dirty="0"/>
              <a:t>Expert consulting related to technical aspects of Progress and OpenEdge</a:t>
            </a:r>
          </a:p>
          <a:p>
            <a:pPr marL="0" indent="0">
              <a:buNone/>
            </a:pPr>
            <a:r>
              <a:rPr lang="en-US" sz="2132" dirty="0"/>
              <a:t>Wide range of experience</a:t>
            </a:r>
          </a:p>
          <a:p>
            <a:pPr marL="114266" indent="0">
              <a:buNone/>
            </a:pPr>
            <a:r>
              <a:rPr lang="en-US" sz="1866" dirty="0"/>
              <a:t>Small 10 person offices to 2500+ concurrent users</a:t>
            </a:r>
          </a:p>
          <a:p>
            <a:pPr marL="114266" indent="0">
              <a:buNone/>
            </a:pPr>
            <a:r>
              <a:rPr lang="en-US" sz="1866" dirty="0"/>
              <a:t>AIX, HPUX, Linux, Windows…if Progress runs on it, I’ve worked on it</a:t>
            </a:r>
          </a:p>
          <a:p>
            <a:pPr marL="0" indent="0">
              <a:buNone/>
            </a:pPr>
            <a:r>
              <a:rPr lang="en-US" sz="2132" dirty="0"/>
              <a:t>Single malts and American bourbons</a:t>
            </a:r>
          </a:p>
        </p:txBody>
      </p:sp>
      <p:pic>
        <p:nvPicPr>
          <p:cNvPr id="4" name="Picture 3" descr="IMG_5417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5983836" y="1615659"/>
            <a:ext cx="5233303" cy="3930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05588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2"/>
          <p:cNvSpPr>
            <a:spLocks noGrp="1" noChangeArrowheads="1"/>
          </p:cNvSpPr>
          <p:nvPr>
            <p:ph idx="1"/>
          </p:nvPr>
        </p:nvSpPr>
        <p:spPr>
          <a:xfrm>
            <a:off x="611961" y="1397530"/>
            <a:ext cx="10360501" cy="4835392"/>
          </a:xfrm>
        </p:spPr>
        <p:txBody>
          <a:bodyPr/>
          <a:lstStyle/>
          <a:p>
            <a:pPr eaLnBrk="1" hangingPunct="1"/>
            <a:endParaRPr lang="en-US" dirty="0"/>
          </a:p>
          <a:p>
            <a:pPr eaLnBrk="1" hangingPunct="1"/>
            <a:r>
              <a:rPr lang="en-US" dirty="0"/>
              <a:t>The oldest and most respected independent DBA consulting firm in the world</a:t>
            </a:r>
          </a:p>
          <a:p>
            <a:pPr eaLnBrk="1" hangingPunct="1"/>
            <a:endParaRPr lang="en-US" dirty="0"/>
          </a:p>
          <a:p>
            <a:pPr eaLnBrk="1" hangingPunct="1"/>
            <a:r>
              <a:rPr lang="en-US" dirty="0"/>
              <a:t>Four of the world’s top OpenEdge DBAs</a:t>
            </a:r>
          </a:p>
          <a:p>
            <a:pPr eaLnBrk="1" hangingPunct="1"/>
            <a:endParaRPr lang="en-US" dirty="0"/>
          </a:p>
          <a:p>
            <a:pPr eaLnBrk="1" hangingPunct="1"/>
            <a:r>
              <a:rPr lang="en-US" dirty="0"/>
              <a:t>Author of ProTop, the #1 FREE OpenEdge Database Monitoring Tool</a:t>
            </a:r>
          </a:p>
          <a:p>
            <a:pPr lvl="1"/>
            <a:r>
              <a:rPr lang="en-US" dirty="0"/>
              <a:t>http://dashboard.dbappraise.com </a:t>
            </a:r>
          </a:p>
          <a:p>
            <a:endParaRPr lang="en-US" dirty="0"/>
          </a:p>
          <a:p>
            <a:pPr eaLnBrk="1" hangingPunct="1">
              <a:buFont typeface="Wingdings" pitchFamily="2" charset="2"/>
              <a:buNone/>
            </a:pP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961" y="312798"/>
            <a:ext cx="4913382" cy="1084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67305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0"/>
          <p:cNvSpPr>
            <a:spLocks noChangeArrowheads="1"/>
          </p:cNvSpPr>
          <p:nvPr/>
        </p:nvSpPr>
        <p:spPr bwMode="auto">
          <a:xfrm>
            <a:off x="0" y="1470398"/>
            <a:ext cx="11498081" cy="461963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alpha val="47000"/>
                </a:schemeClr>
              </a:gs>
            </a:gsLst>
            <a:lin ang="0" scaled="1"/>
            <a:tileRect/>
          </a:gradFill>
          <a:ln w="9525">
            <a:noFill/>
            <a:round/>
            <a:headEnd/>
            <a:tailEnd/>
          </a:ln>
          <a:effectLst/>
        </p:spPr>
        <p:txBody>
          <a:bodyPr wrap="square" anchor="ctr"/>
          <a:lstStyle/>
          <a:p>
            <a:endParaRPr lang="en-US" i="0">
              <a:solidFill>
                <a:srgbClr val="000000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DBA Best Practice Stuff</a:t>
            </a:r>
          </a:p>
          <a:p>
            <a:r>
              <a:rPr lang="en-US" dirty="0"/>
              <a:t>More DBA Best Practice Stuff</a:t>
            </a:r>
          </a:p>
          <a:p>
            <a:r>
              <a:rPr lang="en-US" dirty="0"/>
              <a:t>Yup…You Guessed it…</a:t>
            </a:r>
          </a:p>
          <a:p>
            <a:endParaRPr lang="en-US" dirty="0"/>
          </a:p>
          <a:p>
            <a:r>
              <a:rPr lang="en-US" dirty="0"/>
              <a:t>I’m going to keep talking until I run out of time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6385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CA" dirty="0" err="1"/>
              <a:t>ymmv</a:t>
            </a:r>
            <a:endParaRPr lang="en-CA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These are general best practices that apply to 90-something % of you</a:t>
            </a:r>
          </a:p>
          <a:p>
            <a:r>
              <a:rPr lang="en-CA" dirty="0"/>
              <a:t>Some of these recommendations may not apply to you at all or may be…well…bad</a:t>
            </a:r>
          </a:p>
          <a:p>
            <a:r>
              <a:rPr lang="en-CA" dirty="0"/>
              <a:t>This is not </a:t>
            </a:r>
            <a:r>
              <a:rPr lang="en-CA" i="1" dirty="0"/>
              <a:t>The Gospel According to @</a:t>
            </a:r>
            <a:r>
              <a:rPr lang="en-CA" i="1" dirty="0" err="1"/>
              <a:t>oeDBA</a:t>
            </a:r>
            <a:endParaRPr lang="en-CA" dirty="0"/>
          </a:p>
          <a:p>
            <a:endParaRPr lang="en-CA" dirty="0"/>
          </a:p>
          <a:p>
            <a:r>
              <a:rPr lang="en-CA" dirty="0"/>
              <a:t>YOU MILEAGE MAY VARY – TEST </a:t>
            </a:r>
            <a:r>
              <a:rPr lang="en-CA" dirty="0" err="1"/>
              <a:t>TEST</a:t>
            </a:r>
            <a:r>
              <a:rPr lang="en-CA" dirty="0"/>
              <a:t> </a:t>
            </a:r>
            <a:r>
              <a:rPr lang="en-CA" dirty="0" err="1"/>
              <a:t>TEST</a:t>
            </a:r>
            <a:r>
              <a:rPr lang="en-CA" dirty="0"/>
              <a:t> </a:t>
            </a:r>
            <a:r>
              <a:rPr lang="en-CA" dirty="0" err="1"/>
              <a:t>TEST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2154465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CA" dirty="0" err="1"/>
              <a:t>db</a:t>
            </a:r>
            <a:r>
              <a:rPr lang="en-CA" dirty="0"/>
              <a:t> </a:t>
            </a:r>
            <a:r>
              <a:rPr lang="en-CA" dirty="0" err="1"/>
              <a:t>startup</a:t>
            </a:r>
            <a:r>
              <a:rPr lang="en-CA" dirty="0"/>
              <a:t> parameters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-spin pi * DBA year of birth (h/t Dan Foreman)</a:t>
            </a:r>
          </a:p>
          <a:p>
            <a:r>
              <a:rPr lang="en-CA" dirty="0"/>
              <a:t>-</a:t>
            </a:r>
            <a:r>
              <a:rPr lang="en-CA" dirty="0" err="1"/>
              <a:t>lruskips</a:t>
            </a:r>
            <a:r>
              <a:rPr lang="en-CA" dirty="0"/>
              <a:t> 100</a:t>
            </a:r>
          </a:p>
          <a:p>
            <a:r>
              <a:rPr lang="en-CA" dirty="0"/>
              <a:t>-</a:t>
            </a:r>
            <a:r>
              <a:rPr lang="en-CA" dirty="0" err="1"/>
              <a:t>aibufs</a:t>
            </a:r>
            <a:r>
              <a:rPr lang="en-CA" dirty="0"/>
              <a:t> 50 –</a:t>
            </a:r>
            <a:r>
              <a:rPr lang="en-CA" dirty="0" err="1"/>
              <a:t>bibufs</a:t>
            </a:r>
            <a:r>
              <a:rPr lang="en-CA" dirty="0"/>
              <a:t> 50</a:t>
            </a:r>
          </a:p>
          <a:p>
            <a:r>
              <a:rPr lang="en-CA" dirty="0"/>
              <a:t>-B something –B2 something –L something</a:t>
            </a:r>
          </a:p>
          <a:p>
            <a:r>
              <a:rPr lang="en-CA" dirty="0"/>
              <a:t>-</a:t>
            </a:r>
            <a:r>
              <a:rPr lang="en-CA" dirty="0" err="1"/>
              <a:t>tablerangesize</a:t>
            </a:r>
            <a:r>
              <a:rPr lang="en-CA" dirty="0"/>
              <a:t> #</a:t>
            </a:r>
            <a:r>
              <a:rPr lang="en-CA" dirty="0" err="1"/>
              <a:t>Tbl</a:t>
            </a:r>
            <a:r>
              <a:rPr lang="en-CA" dirty="0"/>
              <a:t>++  -</a:t>
            </a:r>
            <a:r>
              <a:rPr lang="en-CA" dirty="0" err="1"/>
              <a:t>indexrangesize</a:t>
            </a:r>
            <a:r>
              <a:rPr lang="en-CA" dirty="0"/>
              <a:t> #</a:t>
            </a:r>
            <a:r>
              <a:rPr lang="en-CA" dirty="0" err="1"/>
              <a:t>Idx</a:t>
            </a:r>
            <a:r>
              <a:rPr lang="en-CA" dirty="0"/>
              <a:t>++</a:t>
            </a:r>
          </a:p>
          <a:p>
            <a:r>
              <a:rPr lang="en-CA" dirty="0"/>
              <a:t>-</a:t>
            </a:r>
            <a:r>
              <a:rPr lang="en-CA" dirty="0" err="1"/>
              <a:t>omsize</a:t>
            </a:r>
            <a:r>
              <a:rPr lang="en-CA" dirty="0"/>
              <a:t> (select count(*) from _</a:t>
            </a:r>
            <a:r>
              <a:rPr lang="en-CA" dirty="0" err="1"/>
              <a:t>StorageObject</a:t>
            </a:r>
            <a:r>
              <a:rPr lang="en-CA" dirty="0"/>
              <a:t>)++</a:t>
            </a:r>
          </a:p>
          <a:p>
            <a:r>
              <a:rPr lang="en-CA" dirty="0"/>
              <a:t>-</a:t>
            </a:r>
            <a:r>
              <a:rPr lang="en-CA" dirty="0" err="1"/>
              <a:t>pinshm</a:t>
            </a:r>
            <a:endParaRPr lang="en-CA" dirty="0"/>
          </a:p>
          <a:p>
            <a:r>
              <a:rPr lang="en-CA" dirty="0"/>
              <a:t>-pica something big if using OE Replication</a:t>
            </a:r>
          </a:p>
          <a:p>
            <a:r>
              <a:rPr lang="en-CA" dirty="0"/>
              <a:t>-</a:t>
            </a:r>
            <a:r>
              <a:rPr lang="en-CA" dirty="0" err="1"/>
              <a:t>prefetchDelay</a:t>
            </a:r>
            <a:r>
              <a:rPr lang="en-CA" dirty="0"/>
              <a:t> –</a:t>
            </a:r>
            <a:r>
              <a:rPr lang="en-CA" dirty="0" err="1"/>
              <a:t>prefetchNumRecs</a:t>
            </a:r>
            <a:r>
              <a:rPr lang="en-CA" dirty="0"/>
              <a:t> 0 –</a:t>
            </a:r>
            <a:r>
              <a:rPr lang="en-CA" dirty="0" err="1"/>
              <a:t>prefetchFactor</a:t>
            </a:r>
            <a:r>
              <a:rPr lang="en-CA" dirty="0"/>
              <a:t> 100</a:t>
            </a:r>
          </a:p>
          <a:p>
            <a:r>
              <a:rPr lang="en-CA" dirty="0"/>
              <a:t>-</a:t>
            </a:r>
            <a:r>
              <a:rPr lang="en-CA" dirty="0" err="1"/>
              <a:t>aistall</a:t>
            </a:r>
            <a:r>
              <a:rPr lang="en-CA" dirty="0"/>
              <a:t> –</a:t>
            </a:r>
            <a:r>
              <a:rPr lang="en-CA" dirty="0" err="1"/>
              <a:t>bistall</a:t>
            </a:r>
            <a:r>
              <a:rPr lang="en-CA" dirty="0"/>
              <a:t> –</a:t>
            </a:r>
            <a:r>
              <a:rPr lang="en-CA" dirty="0" err="1"/>
              <a:t>bithold</a:t>
            </a:r>
            <a:r>
              <a:rPr lang="en-CA" dirty="0"/>
              <a:t> something</a:t>
            </a:r>
          </a:p>
          <a:p>
            <a:r>
              <a:rPr lang="en-CA" dirty="0"/>
              <a:t>-n # </a:t>
            </a:r>
            <a:r>
              <a:rPr lang="en-CA" dirty="0" err="1"/>
              <a:t>conx</a:t>
            </a:r>
            <a:r>
              <a:rPr lang="en-CA" dirty="0"/>
              <a:t> (NOT # users!!)</a:t>
            </a:r>
          </a:p>
          <a:p>
            <a:endParaRPr lang="en-CA" dirty="0"/>
          </a:p>
          <a:p>
            <a:pPr marL="0" indent="0">
              <a:buNone/>
            </a:pP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2618770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CA" dirty="0"/>
              <a:t>c/s </a:t>
            </a:r>
            <a:r>
              <a:rPr lang="en-CA" dirty="0" err="1"/>
              <a:t>startup</a:t>
            </a:r>
            <a:r>
              <a:rPr lang="en-CA" dirty="0"/>
              <a:t> parameters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-S port# –</a:t>
            </a:r>
            <a:r>
              <a:rPr lang="en-CA" dirty="0" err="1"/>
              <a:t>minport</a:t>
            </a:r>
            <a:r>
              <a:rPr lang="en-CA" dirty="0"/>
              <a:t> port# -</a:t>
            </a:r>
            <a:r>
              <a:rPr lang="en-CA" dirty="0" err="1"/>
              <a:t>maxport</a:t>
            </a:r>
            <a:r>
              <a:rPr lang="en-CA" dirty="0"/>
              <a:t> port# -</a:t>
            </a:r>
            <a:r>
              <a:rPr lang="en-CA" dirty="0" err="1"/>
              <a:t>Mi</a:t>
            </a:r>
            <a:r>
              <a:rPr lang="en-CA" dirty="0"/>
              <a:t> 1 –Ma # -</a:t>
            </a:r>
            <a:r>
              <a:rPr lang="en-CA" dirty="0" err="1"/>
              <a:t>Mpb</a:t>
            </a:r>
            <a:r>
              <a:rPr lang="en-CA" dirty="0"/>
              <a:t> # </a:t>
            </a:r>
          </a:p>
          <a:p>
            <a:r>
              <a:rPr lang="en-CA" dirty="0"/>
              <a:t>-</a:t>
            </a:r>
            <a:r>
              <a:rPr lang="en-CA" dirty="0" err="1"/>
              <a:t>ServerType</a:t>
            </a:r>
            <a:r>
              <a:rPr lang="en-CA" dirty="0"/>
              <a:t> 4gl|sql</a:t>
            </a:r>
          </a:p>
          <a:p>
            <a:endParaRPr lang="en-CA" dirty="0"/>
          </a:p>
          <a:p>
            <a:r>
              <a:rPr lang="en-CA" dirty="0"/>
              <a:t>Segregate 4gl connections from </a:t>
            </a:r>
            <a:r>
              <a:rPr lang="en-CA" dirty="0" err="1"/>
              <a:t>sql</a:t>
            </a:r>
            <a:r>
              <a:rPr lang="en-CA" dirty="0"/>
              <a:t> connections</a:t>
            </a:r>
          </a:p>
          <a:p>
            <a:r>
              <a:rPr lang="en-CA" dirty="0"/>
              <a:t>Segregate “regular” users from “special” users like </a:t>
            </a:r>
            <a:r>
              <a:rPr lang="en-CA" dirty="0" err="1"/>
              <a:t>AppServers</a:t>
            </a:r>
            <a:endParaRPr lang="en-CA" dirty="0"/>
          </a:p>
          <a:p>
            <a:pPr lvl="1"/>
            <a:r>
              <a:rPr lang="en-CA" dirty="0"/>
              <a:t>-</a:t>
            </a:r>
            <a:r>
              <a:rPr lang="en-CA" dirty="0" err="1"/>
              <a:t>Mi</a:t>
            </a:r>
            <a:r>
              <a:rPr lang="en-CA" dirty="0"/>
              <a:t> 1 –Ma 5 is probably good for regular users</a:t>
            </a:r>
          </a:p>
          <a:p>
            <a:pPr lvl="1"/>
            <a:r>
              <a:rPr lang="en-CA" dirty="0"/>
              <a:t>-</a:t>
            </a:r>
            <a:r>
              <a:rPr lang="en-CA" dirty="0" err="1"/>
              <a:t>Mi</a:t>
            </a:r>
            <a:r>
              <a:rPr lang="en-CA" dirty="0"/>
              <a:t> 1 –Ma 1 is probably better for busy users</a:t>
            </a:r>
          </a:p>
          <a:p>
            <a:pPr lvl="1"/>
            <a:endParaRPr lang="en-CA" dirty="0"/>
          </a:p>
          <a:p>
            <a:r>
              <a:rPr lang="en-CA" dirty="0"/>
              <a:t>-</a:t>
            </a:r>
            <a:r>
              <a:rPr lang="en-CA" dirty="0" err="1"/>
              <a:t>Mn</a:t>
            </a:r>
            <a:r>
              <a:rPr lang="en-CA" dirty="0"/>
              <a:t> = SUM(All –</a:t>
            </a:r>
            <a:r>
              <a:rPr lang="en-CA" dirty="0" err="1"/>
              <a:t>Mpb</a:t>
            </a:r>
            <a:r>
              <a:rPr lang="en-CA" dirty="0"/>
              <a:t>) + # brokers + a good buffer</a:t>
            </a:r>
          </a:p>
          <a:p>
            <a:endParaRPr lang="en-CA" dirty="0"/>
          </a:p>
          <a:p>
            <a:r>
              <a:rPr lang="en-CA" dirty="0"/>
              <a:t>Haven’t yet decided on the “-S on primary broker” question yet…</a:t>
            </a:r>
          </a:p>
        </p:txBody>
      </p:sp>
    </p:spTree>
    <p:extLst>
      <p:ext uri="{BB962C8B-B14F-4D97-AF65-F5344CB8AC3E}">
        <p14:creationId xmlns:p14="http://schemas.microsoft.com/office/powerpoint/2010/main" val="14861881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CA" dirty="0" err="1"/>
              <a:t>aistall</a:t>
            </a:r>
            <a:r>
              <a:rPr lang="en-CA" dirty="0"/>
              <a:t>/</a:t>
            </a:r>
            <a:r>
              <a:rPr lang="en-CA" dirty="0" err="1"/>
              <a:t>bistall</a:t>
            </a:r>
            <a:r>
              <a:rPr lang="en-CA" dirty="0"/>
              <a:t>/</a:t>
            </a:r>
            <a:r>
              <a:rPr lang="en-CA" dirty="0" err="1"/>
              <a:t>bithold</a:t>
            </a:r>
            <a:endParaRPr lang="en-CA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Assume the bi will grow to 2-3 X –</a:t>
            </a:r>
            <a:r>
              <a:rPr lang="en-CA" dirty="0" err="1"/>
              <a:t>bithold</a:t>
            </a:r>
            <a:r>
              <a:rPr lang="en-CA" dirty="0"/>
              <a:t> and assign accordingly</a:t>
            </a:r>
          </a:p>
          <a:p>
            <a:r>
              <a:rPr lang="en-CA" dirty="0"/>
              <a:t>I.e. if 25 GB of free disk space, set –</a:t>
            </a:r>
            <a:r>
              <a:rPr lang="en-CA" dirty="0" err="1"/>
              <a:t>bithold</a:t>
            </a:r>
            <a:r>
              <a:rPr lang="en-CA" dirty="0"/>
              <a:t> to 10,000 MB</a:t>
            </a:r>
          </a:p>
          <a:p>
            <a:endParaRPr lang="en-CA" dirty="0"/>
          </a:p>
          <a:p>
            <a:r>
              <a:rPr lang="en-CA" dirty="0"/>
              <a:t>HAVE A WRITTEN PLAN!!</a:t>
            </a:r>
          </a:p>
          <a:p>
            <a:r>
              <a:rPr lang="en-CA" dirty="0"/>
              <a:t>Nice to have –</a:t>
            </a:r>
            <a:r>
              <a:rPr lang="en-CA" dirty="0" err="1"/>
              <a:t>bistall</a:t>
            </a:r>
            <a:r>
              <a:rPr lang="en-CA" dirty="0"/>
              <a:t> –</a:t>
            </a:r>
            <a:r>
              <a:rPr lang="en-CA" dirty="0" err="1"/>
              <a:t>bithold</a:t>
            </a:r>
            <a:r>
              <a:rPr lang="en-CA" dirty="0"/>
              <a:t> 10000 but do you know what to do when it happens?</a:t>
            </a:r>
          </a:p>
          <a:p>
            <a:pPr lvl="1"/>
            <a:r>
              <a:rPr lang="en-CA" dirty="0"/>
              <a:t>And what happens when you’re on vacation?</a:t>
            </a:r>
          </a:p>
          <a:p>
            <a:pPr lvl="1"/>
            <a:endParaRPr lang="en-CA" dirty="0"/>
          </a:p>
          <a:p>
            <a:r>
              <a:rPr lang="en-CA" dirty="0"/>
              <a:t>Same for </a:t>
            </a:r>
            <a:r>
              <a:rPr lang="en-CA" dirty="0" err="1"/>
              <a:t>aistall</a:t>
            </a:r>
            <a:r>
              <a:rPr lang="en-CA" dirty="0"/>
              <a:t>: do you know what to do if/when the DB stalls?</a:t>
            </a:r>
          </a:p>
          <a:p>
            <a:pPr lvl="1"/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5939212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CA" dirty="0"/>
              <a:t>after-imaging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If I hear one more person tell me “the business can lose one full day of data” …</a:t>
            </a:r>
          </a:p>
          <a:p>
            <a:r>
              <a:rPr lang="en-CA" dirty="0"/>
              <a:t>Please enable AI and the AI File Management Daemon</a:t>
            </a:r>
          </a:p>
          <a:p>
            <a:endParaRPr lang="en-CA" dirty="0"/>
          </a:p>
          <a:p>
            <a:r>
              <a:rPr lang="en-CA" dirty="0"/>
              <a:t>Please</a:t>
            </a:r>
          </a:p>
          <a:p>
            <a:endParaRPr lang="en-CA" dirty="0"/>
          </a:p>
          <a:p>
            <a:pPr marL="400050" lvl="1" indent="0">
              <a:buNone/>
            </a:pPr>
            <a:r>
              <a:rPr lang="en-CA" b="1" dirty="0">
                <a:latin typeface="Courier New" panose="02070309020205020404" pitchFamily="49" charset="0"/>
                <a:cs typeface="Courier New" panose="02070309020205020404" pitchFamily="49" charset="0"/>
              </a:rPr>
              <a:t>_</a:t>
            </a:r>
            <a:r>
              <a:rPr lang="en-CA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rfutil</a:t>
            </a:r>
            <a:r>
              <a:rPr lang="en-CA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CA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db</a:t>
            </a:r>
            <a:r>
              <a:rPr lang="en-CA" b="1" dirty="0">
                <a:latin typeface="Courier New" panose="02070309020205020404" pitchFamily="49" charset="0"/>
                <a:cs typeface="Courier New" panose="02070309020205020404" pitchFamily="49" charset="0"/>
              </a:rPr>
              <a:t> –C </a:t>
            </a:r>
            <a:r>
              <a:rPr lang="en-CA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aimage</a:t>
            </a:r>
            <a:r>
              <a:rPr lang="en-CA" b="1" dirty="0">
                <a:latin typeface="Courier New" panose="02070309020205020404" pitchFamily="49" charset="0"/>
                <a:cs typeface="Courier New" panose="02070309020205020404" pitchFamily="49" charset="0"/>
              </a:rPr>
              <a:t> begin</a:t>
            </a:r>
          </a:p>
          <a:p>
            <a:pPr marL="400050" lvl="1" indent="0">
              <a:buNone/>
            </a:pPr>
            <a:r>
              <a:rPr lang="en-CA" b="1" dirty="0">
                <a:latin typeface="Courier New" panose="02070309020205020404" pitchFamily="49" charset="0"/>
                <a:cs typeface="Courier New" panose="02070309020205020404" pitchFamily="49" charset="0"/>
              </a:rPr>
              <a:t>_</a:t>
            </a:r>
            <a:r>
              <a:rPr lang="en-CA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rfutil</a:t>
            </a:r>
            <a:r>
              <a:rPr lang="en-CA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CA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db</a:t>
            </a:r>
            <a:r>
              <a:rPr lang="en-CA" b="1" dirty="0">
                <a:latin typeface="Courier New" panose="02070309020205020404" pitchFamily="49" charset="0"/>
                <a:cs typeface="Courier New" panose="02070309020205020404" pitchFamily="49" charset="0"/>
              </a:rPr>
              <a:t> –C </a:t>
            </a:r>
            <a:r>
              <a:rPr lang="en-CA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aiarchiver</a:t>
            </a:r>
            <a:r>
              <a:rPr lang="en-CA" b="1" dirty="0">
                <a:latin typeface="Courier New" panose="02070309020205020404" pitchFamily="49" charset="0"/>
                <a:cs typeface="Courier New" panose="02070309020205020404" pitchFamily="49" charset="0"/>
              </a:rPr>
              <a:t> enable</a:t>
            </a:r>
            <a:endParaRPr lang="en-CA" dirty="0"/>
          </a:p>
          <a:p>
            <a:endParaRPr lang="en-CA" dirty="0"/>
          </a:p>
          <a:p>
            <a:endParaRPr lang="en-CA" dirty="0"/>
          </a:p>
        </p:txBody>
      </p:sp>
      <p:pic>
        <p:nvPicPr>
          <p:cNvPr id="1026" name="Picture 2" descr="http://images.csmonitor.com/csm/2015/07/922429_1_0716-scream-2.jpg_standard.jpg?alias=standard_600x400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629" r="20272"/>
          <a:stretch/>
        </p:blipFill>
        <p:spPr bwMode="auto">
          <a:xfrm>
            <a:off x="8608540" y="1762898"/>
            <a:ext cx="2463114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25931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CA" dirty="0" err="1"/>
              <a:t>oe</a:t>
            </a:r>
            <a:r>
              <a:rPr lang="en-CA" dirty="0"/>
              <a:t> replication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This is a GREAT product – works as promised</a:t>
            </a:r>
          </a:p>
          <a:p>
            <a:endParaRPr lang="en-CA" dirty="0"/>
          </a:p>
          <a:p>
            <a:r>
              <a:rPr lang="en-CA" dirty="0"/>
              <a:t>The transition configuration can be a little tricky</a:t>
            </a:r>
          </a:p>
          <a:p>
            <a:pPr lvl="1"/>
            <a:r>
              <a:rPr lang="en-CA" dirty="0"/>
              <a:t>Test and simulate A LOT. Then do it again</a:t>
            </a:r>
          </a:p>
          <a:p>
            <a:pPr lvl="1"/>
            <a:r>
              <a:rPr lang="en-CA" dirty="0"/>
              <a:t>Or get professional help. I’ve done this a </a:t>
            </a:r>
            <a:r>
              <a:rPr lang="en-CA" dirty="0" err="1"/>
              <a:t>gajillion</a:t>
            </a:r>
            <a:r>
              <a:rPr lang="en-CA" dirty="0"/>
              <a:t> times</a:t>
            </a:r>
          </a:p>
          <a:p>
            <a:pPr lvl="1"/>
            <a:endParaRPr lang="en-CA" dirty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340489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CA" dirty="0"/>
              <a:t>help me please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Start all the helper processes: APW, BIW, AIW, WDOG</a:t>
            </a:r>
          </a:p>
          <a:p>
            <a:endParaRPr lang="en-CA" dirty="0"/>
          </a:p>
          <a:p>
            <a:r>
              <a:rPr lang="en-CA" dirty="0"/>
              <a:t>99.9% of you only need ONE APW</a:t>
            </a:r>
          </a:p>
          <a:p>
            <a:r>
              <a:rPr lang="en-CA" dirty="0"/>
              <a:t>There is still an old “best practice” out there that says “one APW per physical disk + 1”</a:t>
            </a:r>
          </a:p>
          <a:p>
            <a:r>
              <a:rPr lang="en-CA" dirty="0"/>
              <a:t>NO </a:t>
            </a:r>
            <a:r>
              <a:rPr lang="en-CA" dirty="0" err="1"/>
              <a:t>NO</a:t>
            </a:r>
            <a:r>
              <a:rPr lang="en-CA" dirty="0"/>
              <a:t> </a:t>
            </a:r>
            <a:r>
              <a:rPr lang="en-CA" dirty="0" err="1"/>
              <a:t>NO</a:t>
            </a:r>
            <a:r>
              <a:rPr lang="en-CA" dirty="0"/>
              <a:t> </a:t>
            </a:r>
            <a:r>
              <a:rPr lang="en-CA" dirty="0" err="1"/>
              <a:t>NO</a:t>
            </a:r>
            <a:r>
              <a:rPr lang="en-CA" dirty="0"/>
              <a:t> – You need ONE.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4318291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CA" dirty="0"/>
              <a:t>physical </a:t>
            </a:r>
            <a:r>
              <a:rPr lang="en-CA" dirty="0" err="1"/>
              <a:t>db</a:t>
            </a:r>
            <a:endParaRPr lang="en-CA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DB </a:t>
            </a:r>
            <a:r>
              <a:rPr lang="en-CA" dirty="0" err="1"/>
              <a:t>Blocksize</a:t>
            </a:r>
            <a:r>
              <a:rPr lang="en-CA" dirty="0"/>
              <a:t>: 4K on Windows and Linux, 8K on UNIX</a:t>
            </a:r>
          </a:p>
          <a:p>
            <a:endParaRPr lang="en-CA" dirty="0"/>
          </a:p>
          <a:p>
            <a:pPr marL="457200" lvl="1" indent="0">
              <a:buNone/>
            </a:pPr>
            <a:r>
              <a:rPr lang="en-CA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prostrct</a:t>
            </a:r>
            <a:r>
              <a:rPr lang="en-CA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create </a:t>
            </a:r>
            <a:r>
              <a:rPr lang="en-CA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db</a:t>
            </a:r>
            <a:r>
              <a:rPr lang="en-CA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–</a:t>
            </a:r>
            <a:r>
              <a:rPr lang="en-CA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blocksize</a:t>
            </a:r>
            <a:r>
              <a:rPr lang="en-CA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4096</a:t>
            </a:r>
          </a:p>
          <a:p>
            <a:endParaRPr lang="en-CA" dirty="0"/>
          </a:p>
          <a:p>
            <a:r>
              <a:rPr lang="en-CA" dirty="0"/>
              <a:t>AI and BI </a:t>
            </a:r>
            <a:r>
              <a:rPr lang="en-CA" dirty="0" err="1"/>
              <a:t>blocksize</a:t>
            </a:r>
            <a:r>
              <a:rPr lang="en-CA" dirty="0"/>
              <a:t> = 16 KB and BI Cluster size = 16 MB</a:t>
            </a:r>
          </a:p>
          <a:p>
            <a:endParaRPr lang="en-CA" dirty="0"/>
          </a:p>
          <a:p>
            <a:pPr marL="400050" lvl="1" indent="0">
              <a:buNone/>
            </a:pPr>
            <a:r>
              <a:rPr lang="en-CA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_</a:t>
            </a:r>
            <a:r>
              <a:rPr lang="en-CA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proutil</a:t>
            </a:r>
            <a:r>
              <a:rPr lang="en-CA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CA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db</a:t>
            </a:r>
            <a:r>
              <a:rPr lang="en-CA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–C truncate bi –</a:t>
            </a:r>
            <a:r>
              <a:rPr lang="en-CA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biblocksize</a:t>
            </a:r>
            <a:r>
              <a:rPr lang="en-CA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16 –bi 16384</a:t>
            </a:r>
          </a:p>
          <a:p>
            <a:pPr marL="400050" lvl="1" indent="0">
              <a:buNone/>
            </a:pPr>
            <a:r>
              <a:rPr lang="en-CA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_</a:t>
            </a:r>
            <a:r>
              <a:rPr lang="en-CA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rfutil</a:t>
            </a:r>
            <a:r>
              <a:rPr lang="en-CA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CA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db</a:t>
            </a:r>
            <a:r>
              <a:rPr lang="en-CA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–C </a:t>
            </a:r>
            <a:r>
              <a:rPr lang="en-CA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aimage</a:t>
            </a:r>
            <a:r>
              <a:rPr lang="en-CA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truncate –</a:t>
            </a:r>
            <a:r>
              <a:rPr lang="en-CA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aiblocksize</a:t>
            </a:r>
            <a:r>
              <a:rPr lang="en-CA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16</a:t>
            </a:r>
          </a:p>
          <a:p>
            <a:pPr marL="400050" lvl="1" indent="0">
              <a:buNone/>
            </a:pPr>
            <a:endParaRPr lang="en-CA" sz="20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CA" sz="2200" dirty="0"/>
              <a:t>Enable large files</a:t>
            </a:r>
          </a:p>
          <a:p>
            <a:pPr marL="400050" lvl="1" indent="0">
              <a:buNone/>
            </a:pPr>
            <a:endParaRPr lang="en-CA" sz="20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400050" lvl="1" indent="0">
              <a:buNone/>
            </a:pPr>
            <a:r>
              <a:rPr lang="en-CA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_</a:t>
            </a:r>
            <a:r>
              <a:rPr lang="en-CA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proutil</a:t>
            </a:r>
            <a:r>
              <a:rPr lang="en-CA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CA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db</a:t>
            </a:r>
            <a:r>
              <a:rPr lang="en-CA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–C </a:t>
            </a:r>
            <a:r>
              <a:rPr lang="en-CA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enablelargefiles</a:t>
            </a:r>
            <a:endParaRPr lang="en-CA" sz="20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14213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CA" dirty="0"/>
              <a:t>physical </a:t>
            </a:r>
            <a:r>
              <a:rPr lang="en-CA" dirty="0" err="1"/>
              <a:t>db</a:t>
            </a:r>
            <a:endParaRPr lang="en-CA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66052" y="1200150"/>
            <a:ext cx="10948386" cy="5172075"/>
          </a:xfrm>
        </p:spPr>
        <p:txBody>
          <a:bodyPr/>
          <a:lstStyle/>
          <a:p>
            <a:r>
              <a:rPr lang="en-CA" dirty="0"/>
              <a:t>Use variable length extents everywhere</a:t>
            </a:r>
          </a:p>
          <a:p>
            <a:pPr lvl="1"/>
            <a:r>
              <a:rPr lang="en-CA" dirty="0"/>
              <a:t>AI, BI, D*</a:t>
            </a:r>
          </a:p>
          <a:p>
            <a:endParaRPr lang="en-CA" dirty="0"/>
          </a:p>
          <a:p>
            <a:r>
              <a:rPr lang="en-CA" dirty="0"/>
              <a:t>Yes I know there is a supposed “performance hit”</a:t>
            </a:r>
          </a:p>
          <a:p>
            <a:r>
              <a:rPr lang="en-CA" dirty="0"/>
              <a:t>For most of you it is not measurable </a:t>
            </a:r>
            <a:r>
              <a:rPr lang="en-CA" b="1" i="1" dirty="0"/>
              <a:t>to the business</a:t>
            </a:r>
          </a:p>
          <a:p>
            <a:endParaRPr lang="en-CA" b="1" i="1" dirty="0"/>
          </a:p>
          <a:p>
            <a:r>
              <a:rPr lang="en-CA" dirty="0"/>
              <a:t>Data extents: not measurable</a:t>
            </a:r>
          </a:p>
          <a:p>
            <a:r>
              <a:rPr lang="en-CA" dirty="0"/>
              <a:t>AI extents: measurable (+/- 5%) but still noise to the business</a:t>
            </a:r>
          </a:p>
          <a:p>
            <a:pPr lvl="1"/>
            <a:r>
              <a:rPr lang="en-CA" dirty="0"/>
              <a:t>EXCEPT for databases with VERY high create/update/delete</a:t>
            </a:r>
          </a:p>
          <a:p>
            <a:endParaRPr lang="en-CA" b="1" dirty="0"/>
          </a:p>
          <a:p>
            <a:r>
              <a:rPr lang="en-CA" dirty="0"/>
              <a:t>Mike Furgal disagrees vehemently</a:t>
            </a:r>
          </a:p>
        </p:txBody>
      </p:sp>
    </p:spTree>
    <p:extLst>
      <p:ext uri="{BB962C8B-B14F-4D97-AF65-F5344CB8AC3E}">
        <p14:creationId xmlns:p14="http://schemas.microsoft.com/office/powerpoint/2010/main" val="638251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CA" dirty="0"/>
              <a:t>physical </a:t>
            </a:r>
            <a:r>
              <a:rPr lang="en-CA" dirty="0" err="1"/>
              <a:t>db</a:t>
            </a:r>
            <a:r>
              <a:rPr lang="en-CA" dirty="0"/>
              <a:t> – storage areas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Use type two storage areas exclusively</a:t>
            </a:r>
          </a:p>
          <a:p>
            <a:r>
              <a:rPr lang="en-CA" dirty="0"/>
              <a:t>For everything except the schema area</a:t>
            </a:r>
          </a:p>
          <a:p>
            <a:endParaRPr lang="en-CA" dirty="0"/>
          </a:p>
          <a:p>
            <a:r>
              <a:rPr lang="en-CA" dirty="0"/>
              <a:t>No single answer on how to segregate tables</a:t>
            </a:r>
          </a:p>
          <a:p>
            <a:endParaRPr lang="en-CA" dirty="0"/>
          </a:p>
          <a:p>
            <a:r>
              <a:rPr lang="en-CA" dirty="0"/>
              <a:t>Generally:</a:t>
            </a:r>
          </a:p>
          <a:p>
            <a:pPr lvl="1"/>
            <a:r>
              <a:rPr lang="en-CA" dirty="0"/>
              <a:t>Tables, indexes and LOBS don’t mix in the same storage area</a:t>
            </a:r>
          </a:p>
          <a:p>
            <a:pPr lvl="1"/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2088918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log files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Please </a:t>
            </a:r>
            <a:r>
              <a:rPr lang="en-CA" dirty="0" err="1"/>
              <a:t>please</a:t>
            </a:r>
            <a:r>
              <a:rPr lang="en-CA" dirty="0"/>
              <a:t> </a:t>
            </a:r>
            <a:r>
              <a:rPr lang="en-CA" dirty="0" err="1"/>
              <a:t>please</a:t>
            </a:r>
            <a:r>
              <a:rPr lang="en-CA" dirty="0"/>
              <a:t> truncate your log files regularly</a:t>
            </a:r>
          </a:p>
          <a:p>
            <a:r>
              <a:rPr lang="en-CA" dirty="0"/>
              <a:t>I love going to a customer and seeing 4 GB </a:t>
            </a:r>
            <a:r>
              <a:rPr lang="en-CA" dirty="0" err="1"/>
              <a:t>db.lg</a:t>
            </a:r>
            <a:r>
              <a:rPr lang="en-CA" dirty="0"/>
              <a:t> files!</a:t>
            </a:r>
          </a:p>
          <a:p>
            <a:endParaRPr lang="en-CA" dirty="0"/>
          </a:p>
          <a:p>
            <a:r>
              <a:rPr lang="en-CA" dirty="0"/>
              <a:t>Archive a copy of the log to </a:t>
            </a:r>
            <a:r>
              <a:rPr lang="en-CA" dirty="0" err="1"/>
              <a:t>db.lg</a:t>
            </a:r>
            <a:r>
              <a:rPr lang="en-CA" dirty="0"/>
              <a:t>.&lt;</a:t>
            </a:r>
            <a:r>
              <a:rPr lang="en-CA" dirty="0" err="1"/>
              <a:t>weeknum</a:t>
            </a:r>
            <a:r>
              <a:rPr lang="en-CA" dirty="0"/>
              <a:t> or </a:t>
            </a:r>
            <a:r>
              <a:rPr lang="en-CA" dirty="0" err="1"/>
              <a:t>monthname</a:t>
            </a:r>
            <a:r>
              <a:rPr lang="en-CA" dirty="0"/>
              <a:t>&gt;</a:t>
            </a:r>
          </a:p>
          <a:p>
            <a:r>
              <a:rPr lang="en-CA" dirty="0"/>
              <a:t>Next year you will overwrite the file</a:t>
            </a:r>
          </a:p>
          <a:p>
            <a:r>
              <a:rPr lang="en-CA" dirty="0"/>
              <a:t>You have a trailing year of log files</a:t>
            </a:r>
          </a:p>
          <a:p>
            <a:endParaRPr lang="en-CA" dirty="0"/>
          </a:p>
          <a:p>
            <a:r>
              <a:rPr lang="en-CA" dirty="0"/>
              <a:t>We have asked Progress to enhance the logging subsystem to separate login/logout, DB </a:t>
            </a:r>
            <a:r>
              <a:rPr lang="en-CA" dirty="0" err="1"/>
              <a:t>startup</a:t>
            </a:r>
            <a:r>
              <a:rPr lang="en-CA" dirty="0"/>
              <a:t>/</a:t>
            </a:r>
            <a:r>
              <a:rPr lang="en-CA" dirty="0" err="1"/>
              <a:t>config</a:t>
            </a:r>
            <a:r>
              <a:rPr lang="en-CA" dirty="0"/>
              <a:t>/</a:t>
            </a:r>
            <a:r>
              <a:rPr lang="en-CA" dirty="0" err="1"/>
              <a:t>maint</a:t>
            </a:r>
            <a:r>
              <a:rPr lang="en-CA" dirty="0"/>
              <a:t> and error messages in separate log files</a:t>
            </a:r>
          </a:p>
        </p:txBody>
      </p:sp>
    </p:spTree>
    <p:extLst>
      <p:ext uri="{BB962C8B-B14F-4D97-AF65-F5344CB8AC3E}">
        <p14:creationId xmlns:p14="http://schemas.microsoft.com/office/powerpoint/2010/main" val="37552408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CA" dirty="0" err="1"/>
              <a:t>db</a:t>
            </a:r>
            <a:r>
              <a:rPr lang="en-CA" dirty="0"/>
              <a:t> analysis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Run </a:t>
            </a:r>
            <a:r>
              <a:rPr lang="en-CA" dirty="0" err="1"/>
              <a:t>db</a:t>
            </a:r>
            <a:r>
              <a:rPr lang="en-CA" dirty="0"/>
              <a:t> analysis monthly and keep a year or more</a:t>
            </a:r>
          </a:p>
          <a:p>
            <a:r>
              <a:rPr lang="en-CA" dirty="0"/>
              <a:t>Handy for growth analysis and other similar trending activities</a:t>
            </a:r>
          </a:p>
          <a:p>
            <a:r>
              <a:rPr lang="en-CA" dirty="0"/>
              <a:t>11.x has some cool new parameters for creating CSV files</a:t>
            </a:r>
          </a:p>
          <a:p>
            <a:r>
              <a:rPr lang="en-CA" dirty="0"/>
              <a:t>Don’t forget to copy the </a:t>
            </a:r>
            <a:r>
              <a:rPr lang="en-CA" dirty="0" err="1"/>
              <a:t>db</a:t>
            </a:r>
            <a:r>
              <a:rPr lang="en-CA" dirty="0"/>
              <a:t> analysis output to $PROTOP/</a:t>
            </a:r>
            <a:r>
              <a:rPr lang="en-CA" dirty="0" err="1"/>
              <a:t>dbanalys</a:t>
            </a:r>
            <a:endParaRPr lang="en-CA" dirty="0"/>
          </a:p>
          <a:p>
            <a:pPr lvl="1"/>
            <a:r>
              <a:rPr lang="en-CA" dirty="0"/>
              <a:t>Table and index information can be shown alongside CRUD metrics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1508" y="3329374"/>
            <a:ext cx="10067925" cy="2705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3487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CA" dirty="0"/>
              <a:t>backups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CHECK the integrity of your backups</a:t>
            </a:r>
          </a:p>
          <a:p>
            <a:r>
              <a:rPr lang="en-CA" dirty="0"/>
              <a:t>We hear backup horror stories far too often</a:t>
            </a:r>
          </a:p>
          <a:p>
            <a:r>
              <a:rPr lang="en-CA" dirty="0"/>
              <a:t>On Windows, a failed backup will still update the timestamp of the file</a:t>
            </a:r>
          </a:p>
          <a:p>
            <a:r>
              <a:rPr lang="en-CA" dirty="0"/>
              <a:t>Backup bug in 11.3 and 11.4 – use </a:t>
            </a:r>
            <a:r>
              <a:rPr lang="en-CA" dirty="0" err="1"/>
              <a:t>bibackup</a:t>
            </a:r>
            <a:r>
              <a:rPr lang="en-CA" dirty="0"/>
              <a:t> all for online backup</a:t>
            </a:r>
          </a:p>
          <a:p>
            <a:endParaRPr lang="en-CA" dirty="0"/>
          </a:p>
          <a:p>
            <a:r>
              <a:rPr lang="en-CA" dirty="0"/>
              <a:t>Restore the backup regularly (Ex.: refresh test)</a:t>
            </a:r>
          </a:p>
          <a:p>
            <a:r>
              <a:rPr lang="en-CA" dirty="0"/>
              <a:t>Run </a:t>
            </a:r>
            <a:r>
              <a:rPr lang="en-CA" dirty="0" err="1"/>
              <a:t>prorest</a:t>
            </a:r>
            <a:r>
              <a:rPr lang="en-CA" dirty="0"/>
              <a:t> –</a:t>
            </a:r>
            <a:r>
              <a:rPr lang="en-CA" dirty="0" err="1"/>
              <a:t>vp</a:t>
            </a:r>
            <a:endParaRPr lang="en-CA" dirty="0"/>
          </a:p>
          <a:p>
            <a:r>
              <a:rPr lang="en-CA" dirty="0"/>
              <a:t>Monitor the real backup date/time in </a:t>
            </a:r>
            <a:r>
              <a:rPr lang="en-CA" dirty="0" err="1"/>
              <a:t>ProTop</a:t>
            </a:r>
            <a:r>
              <a:rPr lang="en-CA" dirty="0"/>
              <a:t>, </a:t>
            </a:r>
            <a:r>
              <a:rPr lang="en-CA" dirty="0" err="1"/>
              <a:t>promon</a:t>
            </a:r>
            <a:r>
              <a:rPr lang="en-CA" dirty="0"/>
              <a:t> or VST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8768461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CA" dirty="0"/>
              <a:t>business continuity plan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The “get regular exercise” of the database world</a:t>
            </a:r>
          </a:p>
          <a:p>
            <a:pPr lvl="1"/>
            <a:r>
              <a:rPr lang="en-CA" dirty="0"/>
              <a:t>No time today – I’ll do it tomorrow</a:t>
            </a:r>
          </a:p>
          <a:p>
            <a:pPr lvl="1"/>
            <a:endParaRPr lang="en-CA" dirty="0"/>
          </a:p>
          <a:p>
            <a:r>
              <a:rPr lang="en-CA" dirty="0"/>
              <a:t>How many of you test your DRP/BCP regularly?</a:t>
            </a:r>
          </a:p>
          <a:p>
            <a:pPr lvl="1"/>
            <a:r>
              <a:rPr lang="en-CA" dirty="0"/>
              <a:t>NOT in financial services?</a:t>
            </a:r>
          </a:p>
          <a:p>
            <a:endParaRPr lang="en-CA" dirty="0"/>
          </a:p>
          <a:p>
            <a:r>
              <a:rPr lang="en-CA" dirty="0"/>
              <a:t>BCP is not just for a hurricane. It’s for a bad power supply too.</a:t>
            </a:r>
          </a:p>
          <a:p>
            <a:endParaRPr lang="en-CA" dirty="0"/>
          </a:p>
          <a:p>
            <a:r>
              <a:rPr lang="en-CA" dirty="0"/>
              <a:t>Keep your plan up-to-date</a:t>
            </a:r>
          </a:p>
        </p:txBody>
      </p:sp>
    </p:spTree>
    <p:extLst>
      <p:ext uri="{BB962C8B-B14F-4D97-AF65-F5344CB8AC3E}">
        <p14:creationId xmlns:p14="http://schemas.microsoft.com/office/powerpoint/2010/main" val="68355447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CA" dirty="0" err="1"/>
              <a:t>sql</a:t>
            </a:r>
            <a:endParaRPr lang="en-CA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Don’t let the </a:t>
            </a:r>
            <a:r>
              <a:rPr lang="en-CA" dirty="0" err="1"/>
              <a:t>sql</a:t>
            </a:r>
            <a:r>
              <a:rPr lang="en-CA" dirty="0"/>
              <a:t> demons into your DB</a:t>
            </a:r>
          </a:p>
          <a:p>
            <a:pPr lvl="1"/>
            <a:r>
              <a:rPr lang="en-CA" dirty="0"/>
              <a:t>Like cockroaches, once in you can never get rid of them</a:t>
            </a:r>
          </a:p>
          <a:p>
            <a:r>
              <a:rPr lang="en-CA" dirty="0"/>
              <a:t>They don’t care about your performance – just </a:t>
            </a:r>
            <a:r>
              <a:rPr lang="en-CA" dirty="0" err="1"/>
              <a:t>theirss</a:t>
            </a:r>
            <a:endParaRPr lang="en-CA" dirty="0"/>
          </a:p>
          <a:p>
            <a:endParaRPr lang="en-CA" dirty="0"/>
          </a:p>
          <a:p>
            <a:r>
              <a:rPr lang="en-CA" dirty="0"/>
              <a:t>Ok – there are justifiable uses. But please control them</a:t>
            </a:r>
          </a:p>
          <a:p>
            <a:r>
              <a:rPr lang="en-CA" dirty="0"/>
              <a:t>Use OE </a:t>
            </a:r>
            <a:r>
              <a:rPr lang="en-CA" dirty="0" err="1"/>
              <a:t>Repl</a:t>
            </a:r>
            <a:r>
              <a:rPr lang="en-CA" dirty="0"/>
              <a:t> target if you have one for SELECT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04151865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CA" dirty="0" err="1"/>
              <a:t>sql</a:t>
            </a:r>
            <a:r>
              <a:rPr lang="en-CA" dirty="0"/>
              <a:t> continued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You have to run UPDATE STATISTICS regularly</a:t>
            </a:r>
          </a:p>
          <a:p>
            <a:pPr lvl="1"/>
            <a:r>
              <a:rPr lang="en-CA" dirty="0"/>
              <a:t>Not necessarily on the whole DB </a:t>
            </a:r>
          </a:p>
          <a:p>
            <a:r>
              <a:rPr lang="en-CA" dirty="0"/>
              <a:t>Watch out for bugs in pre-10.2B08</a:t>
            </a:r>
          </a:p>
          <a:p>
            <a:endParaRPr lang="en-CA" dirty="0"/>
          </a:p>
          <a:p>
            <a:r>
              <a:rPr lang="en-CA" dirty="0"/>
              <a:t>Run </a:t>
            </a:r>
            <a:r>
              <a:rPr lang="en-CA" dirty="0" err="1"/>
              <a:t>dbtool</a:t>
            </a:r>
            <a:r>
              <a:rPr lang="en-CA" dirty="0"/>
              <a:t> to fix </a:t>
            </a:r>
            <a:r>
              <a:rPr lang="en-CA" dirty="0" err="1"/>
              <a:t>sql</a:t>
            </a:r>
            <a:r>
              <a:rPr lang="en-CA" dirty="0"/>
              <a:t> width issues</a:t>
            </a:r>
          </a:p>
          <a:p>
            <a:r>
              <a:rPr lang="en-CA" dirty="0"/>
              <a:t>Automated and in real-time in 11.6</a:t>
            </a:r>
          </a:p>
        </p:txBody>
      </p:sp>
    </p:spTree>
    <p:extLst>
      <p:ext uri="{BB962C8B-B14F-4D97-AF65-F5344CB8AC3E}">
        <p14:creationId xmlns:p14="http://schemas.microsoft.com/office/powerpoint/2010/main" val="305482929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CA" dirty="0"/>
              <a:t>security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This is a talk in of itself</a:t>
            </a:r>
          </a:p>
          <a:p>
            <a:r>
              <a:rPr lang="en-CA" dirty="0"/>
              <a:t>At the very least:</a:t>
            </a:r>
          </a:p>
          <a:p>
            <a:pPr marL="457200" indent="-457200">
              <a:buFont typeface="+mj-lt"/>
              <a:buAutoNum type="arabicPeriod"/>
            </a:pPr>
            <a:r>
              <a:rPr lang="en-CA" dirty="0"/>
              <a:t>Don’t use root for everything</a:t>
            </a:r>
          </a:p>
          <a:p>
            <a:pPr marL="857250" lvl="1" indent="-457200">
              <a:buFont typeface="+mj-lt"/>
              <a:buAutoNum type="arabicPeriod"/>
            </a:pPr>
            <a:r>
              <a:rPr lang="en-CA" dirty="0"/>
              <a:t>Careful: things like OE Management don’t work well as non-root</a:t>
            </a:r>
          </a:p>
          <a:p>
            <a:pPr marL="457200" indent="-457200">
              <a:buFont typeface="+mj-lt"/>
              <a:buAutoNum type="arabicPeriod"/>
            </a:pPr>
            <a:r>
              <a:rPr lang="en-CA" dirty="0"/>
              <a:t>Add some file-level security to the DB files</a:t>
            </a:r>
          </a:p>
          <a:p>
            <a:pPr marL="857250" lvl="1" indent="-457200">
              <a:buFont typeface="+mj-lt"/>
              <a:buAutoNum type="arabicPeriod"/>
            </a:pPr>
            <a:r>
              <a:rPr lang="en-CA" dirty="0"/>
              <a:t>Owner “</a:t>
            </a:r>
            <a:r>
              <a:rPr lang="en-CA" dirty="0" err="1"/>
              <a:t>prodba</a:t>
            </a:r>
            <a:r>
              <a:rPr lang="en-CA" dirty="0"/>
              <a:t>” and perms 664</a:t>
            </a:r>
          </a:p>
          <a:p>
            <a:pPr marL="857250" lvl="1" indent="-457200">
              <a:buFont typeface="+mj-lt"/>
              <a:buAutoNum type="arabicPeriod"/>
            </a:pPr>
            <a:r>
              <a:rPr lang="en-CA" dirty="0" err="1"/>
              <a:t>Setuid</a:t>
            </a:r>
            <a:r>
              <a:rPr lang="en-CA" dirty="0"/>
              <a:t> bit on executables will allow users to connect</a:t>
            </a:r>
          </a:p>
          <a:p>
            <a:pPr marL="857250" lvl="1" indent="-457200">
              <a:buFont typeface="+mj-lt"/>
              <a:buAutoNum type="arabicPeriod"/>
            </a:pPr>
            <a:r>
              <a:rPr lang="en-CA" dirty="0"/>
              <a:t>Will prevent accidents</a:t>
            </a:r>
          </a:p>
          <a:p>
            <a:pPr marL="457200" indent="-457200">
              <a:buFont typeface="+mj-lt"/>
              <a:buAutoNum type="arabicPeriod"/>
            </a:pPr>
            <a:r>
              <a:rPr lang="en-CA" dirty="0"/>
              <a:t>If paranoid, restrict permissions on $DLC executables</a:t>
            </a:r>
          </a:p>
          <a:p>
            <a:pPr marL="857250" lvl="1" indent="-457200">
              <a:buFont typeface="+mj-lt"/>
              <a:buAutoNum type="arabicPeriod"/>
            </a:pPr>
            <a:r>
              <a:rPr lang="en-CA" dirty="0"/>
              <a:t>Don’t change </a:t>
            </a:r>
            <a:r>
              <a:rPr lang="en-CA" dirty="0" err="1"/>
              <a:t>setuid</a:t>
            </a:r>
            <a:r>
              <a:rPr lang="en-CA" dirty="0"/>
              <a:t> and root ownership unless you </a:t>
            </a:r>
            <a:r>
              <a:rPr lang="en-CA" b="1" dirty="0"/>
              <a:t>really</a:t>
            </a:r>
            <a:r>
              <a:rPr lang="en-CA" dirty="0"/>
              <a:t> know what you’re doing</a:t>
            </a:r>
          </a:p>
          <a:p>
            <a:pPr marL="457200" indent="-457200">
              <a:buFont typeface="+mj-lt"/>
              <a:buAutoNum type="arabicPeriod"/>
            </a:pP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78243794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CA" dirty="0" err="1"/>
              <a:t>killprosession</a:t>
            </a:r>
            <a:endParaRPr lang="en-CA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Stop using kill -9</a:t>
            </a:r>
          </a:p>
          <a:p>
            <a:r>
              <a:rPr lang="en-CA" dirty="0"/>
              <a:t>What I really mean is stop crashing your DB with “User died holding shared memory …”</a:t>
            </a:r>
          </a:p>
          <a:p>
            <a:endParaRPr lang="en-CA" dirty="0"/>
          </a:p>
          <a:p>
            <a:r>
              <a:rPr lang="en-CA" dirty="0" err="1"/>
              <a:t>Killprosession</a:t>
            </a:r>
            <a:r>
              <a:rPr lang="en-CA" dirty="0"/>
              <a:t> automates a safer way to kill shared memory clients</a:t>
            </a:r>
          </a:p>
          <a:p>
            <a:pPr lvl="1"/>
            <a:r>
              <a:rPr lang="en-CA" dirty="0"/>
              <a:t>Careful: No process is foolproof</a:t>
            </a:r>
          </a:p>
          <a:p>
            <a:pPr lvl="1"/>
            <a:r>
              <a:rPr lang="en-CA" dirty="0"/>
              <a:t>We have very big clients using </a:t>
            </a:r>
            <a:r>
              <a:rPr lang="en-CA" dirty="0" err="1"/>
              <a:t>killprosession</a:t>
            </a:r>
            <a:r>
              <a:rPr lang="en-CA" dirty="0"/>
              <a:t> regularly for years and years without incident</a:t>
            </a:r>
          </a:p>
          <a:p>
            <a:pPr lvl="1"/>
            <a:endParaRPr lang="en-CA" dirty="0"/>
          </a:p>
          <a:p>
            <a:r>
              <a:rPr lang="en-CA" dirty="0"/>
              <a:t>Email me to get a free copy</a:t>
            </a:r>
          </a:p>
        </p:txBody>
      </p:sp>
    </p:spTree>
    <p:extLst>
      <p:ext uri="{BB962C8B-B14F-4D97-AF65-F5344CB8AC3E}">
        <p14:creationId xmlns:p14="http://schemas.microsoft.com/office/powerpoint/2010/main" val="193097922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CA" dirty="0"/>
              <a:t>ancient progress versions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Upgrade to something semi-recent please</a:t>
            </a:r>
          </a:p>
          <a:p>
            <a:r>
              <a:rPr lang="en-CA" dirty="0"/>
              <a:t>At least 10.2B08 but preferably 11.x</a:t>
            </a:r>
          </a:p>
          <a:p>
            <a:endParaRPr lang="en-CA" dirty="0"/>
          </a:p>
          <a:p>
            <a:r>
              <a:rPr lang="en-CA" dirty="0"/>
              <a:t>No I don’t care if your vendor only “supports” 10.2B03. That’s ridiculous</a:t>
            </a:r>
          </a:p>
          <a:p>
            <a:r>
              <a:rPr lang="en-CA" dirty="0"/>
              <a:t>No reason to be on 11.0/11.1/11.2</a:t>
            </a:r>
          </a:p>
          <a:p>
            <a:endParaRPr lang="en-CA" dirty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09296753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CA" dirty="0"/>
              <a:t>raid 5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Do I really have to go here?</a:t>
            </a:r>
          </a:p>
          <a:p>
            <a:r>
              <a:rPr lang="en-CA" dirty="0"/>
              <a:t>This topic has been done and redone. It’s dead Jim</a:t>
            </a:r>
          </a:p>
          <a:p>
            <a:endParaRPr lang="en-CA" dirty="0"/>
          </a:p>
          <a:p>
            <a:r>
              <a:rPr lang="en-CA" dirty="0"/>
              <a:t>Understand one thing: SANs are made for management, NOT for performance</a:t>
            </a:r>
          </a:p>
          <a:p>
            <a:r>
              <a:rPr lang="en-CA" dirty="0"/>
              <a:t>As the disks move away from the machine, things get slower</a:t>
            </a:r>
          </a:p>
          <a:p>
            <a:r>
              <a:rPr lang="en-CA" dirty="0"/>
              <a:t>Magic RAID levels and </a:t>
            </a:r>
            <a:r>
              <a:rPr lang="en-CA" dirty="0" err="1"/>
              <a:t>automagical</a:t>
            </a:r>
            <a:r>
              <a:rPr lang="en-CA" dirty="0"/>
              <a:t> use of flash/SSD/fibre/SATA disks – all marketing</a:t>
            </a:r>
          </a:p>
          <a:p>
            <a:endParaRPr lang="en-CA" dirty="0"/>
          </a:p>
          <a:p>
            <a:r>
              <a:rPr lang="en-CA" dirty="0"/>
              <a:t>As my friend Tom likes to say: “There is no such thing as a high-performance SAN”</a:t>
            </a:r>
          </a:p>
          <a:p>
            <a:endParaRPr lang="en-CA" dirty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79347917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CA" dirty="0"/>
              <a:t>licensing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The Progress SAM team is auditing EVERYONE</a:t>
            </a:r>
          </a:p>
          <a:p>
            <a:endParaRPr lang="en-CA" dirty="0"/>
          </a:p>
          <a:p>
            <a:r>
              <a:rPr lang="en-CA" dirty="0"/>
              <a:t>Do an internal audit</a:t>
            </a:r>
          </a:p>
          <a:p>
            <a:pPr lvl="1"/>
            <a:r>
              <a:rPr lang="en-CA" dirty="0"/>
              <a:t>You can buy missing licenses with a little bit of negotiating leverage</a:t>
            </a:r>
          </a:p>
          <a:p>
            <a:pPr lvl="1"/>
            <a:endParaRPr lang="en-CA" dirty="0"/>
          </a:p>
          <a:p>
            <a:r>
              <a:rPr lang="en-CA" dirty="0"/>
              <a:t>Whatever they catch will cost you double</a:t>
            </a:r>
          </a:p>
          <a:p>
            <a:pPr lvl="1"/>
            <a:r>
              <a:rPr lang="en-CA" dirty="0"/>
              <a:t>Back maintenance</a:t>
            </a:r>
          </a:p>
          <a:p>
            <a:pPr lvl="1"/>
            <a:r>
              <a:rPr lang="en-CA" dirty="0"/>
              <a:t>Reinstatement fees</a:t>
            </a:r>
          </a:p>
        </p:txBody>
      </p:sp>
    </p:spTree>
    <p:extLst>
      <p:ext uri="{BB962C8B-B14F-4D97-AF65-F5344CB8AC3E}">
        <p14:creationId xmlns:p14="http://schemas.microsoft.com/office/powerpoint/2010/main" val="282873828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CA" dirty="0"/>
              <a:t>monitoring and alerting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You all know that we sell the </a:t>
            </a:r>
            <a:r>
              <a:rPr lang="en-CA" dirty="0" err="1"/>
              <a:t>ProTop</a:t>
            </a:r>
            <a:r>
              <a:rPr lang="en-CA" dirty="0"/>
              <a:t> Monitoring and Alerting Service</a:t>
            </a:r>
          </a:p>
          <a:p>
            <a:r>
              <a:rPr lang="en-CA" dirty="0"/>
              <a:t>It monitors everything and is </a:t>
            </a:r>
            <a:r>
              <a:rPr lang="en-CA" dirty="0" err="1"/>
              <a:t>waaaay</a:t>
            </a:r>
            <a:r>
              <a:rPr lang="en-CA" dirty="0"/>
              <a:t> cheaper than trying to write your own</a:t>
            </a:r>
          </a:p>
          <a:p>
            <a:endParaRPr lang="en-CA" dirty="0"/>
          </a:p>
          <a:p>
            <a:r>
              <a:rPr lang="en-CA" dirty="0"/>
              <a:t>OE Management just doesn’t work. It doesn’t monitor anything useful</a:t>
            </a:r>
          </a:p>
          <a:p>
            <a:pPr lvl="1"/>
            <a:r>
              <a:rPr lang="en-CA" dirty="0"/>
              <a:t>Sorry to my friends @Progress but it’s true</a:t>
            </a:r>
          </a:p>
          <a:p>
            <a:endParaRPr lang="en-CA" dirty="0"/>
          </a:p>
          <a:p>
            <a:r>
              <a:rPr lang="en-CA" dirty="0"/>
              <a:t>If you do feel compelled to write your own, look at </a:t>
            </a:r>
            <a:r>
              <a:rPr lang="en-CA" dirty="0" err="1"/>
              <a:t>ProTop</a:t>
            </a:r>
            <a:r>
              <a:rPr lang="en-CA" dirty="0"/>
              <a:t> Free for inspiration</a:t>
            </a:r>
          </a:p>
          <a:p>
            <a:pPr lvl="1"/>
            <a:endParaRPr lang="en-CA" dirty="0"/>
          </a:p>
          <a:p>
            <a:r>
              <a:rPr lang="en-CA" dirty="0"/>
              <a:t>At the very least, monitor the super important stuff:</a:t>
            </a:r>
          </a:p>
          <a:p>
            <a:pPr lvl="1"/>
            <a:r>
              <a:rPr lang="en-CA" dirty="0"/>
              <a:t>DB up/down</a:t>
            </a:r>
          </a:p>
          <a:p>
            <a:pPr lvl="1"/>
            <a:r>
              <a:rPr lang="en-CA" dirty="0"/>
              <a:t>BI / long transaction</a:t>
            </a:r>
          </a:p>
          <a:p>
            <a:pPr lvl="1"/>
            <a:r>
              <a:rPr lang="en-CA" dirty="0"/>
              <a:t>AI subsystem status and AI files</a:t>
            </a:r>
          </a:p>
          <a:p>
            <a:pPr lvl="1"/>
            <a:r>
              <a:rPr lang="en-CA" dirty="0"/>
              <a:t>OE Replication status</a:t>
            </a:r>
          </a:p>
        </p:txBody>
      </p:sp>
    </p:spTree>
    <p:extLst>
      <p:ext uri="{BB962C8B-B14F-4D97-AF65-F5344CB8AC3E}">
        <p14:creationId xmlns:p14="http://schemas.microsoft.com/office/powerpoint/2010/main" val="217509119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92258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PROGRESS_16x9_PPT_Template">
  <a:themeElements>
    <a:clrScheme name="Progress Corporate Palette">
      <a:dk1>
        <a:srgbClr val="373A3E"/>
      </a:dk1>
      <a:lt1>
        <a:srgbClr val="FFFFFF"/>
      </a:lt1>
      <a:dk2>
        <a:srgbClr val="0D5257"/>
      </a:dk2>
      <a:lt2>
        <a:srgbClr val="FFFFFF"/>
      </a:lt2>
      <a:accent1>
        <a:srgbClr val="55D400"/>
      </a:accent1>
      <a:accent2>
        <a:srgbClr val="00A4A5"/>
      </a:accent2>
      <a:accent3>
        <a:srgbClr val="84329B"/>
      </a:accent3>
      <a:accent4>
        <a:srgbClr val="FFB419"/>
      </a:accent4>
      <a:accent5>
        <a:srgbClr val="DC3200"/>
      </a:accent5>
      <a:accent6>
        <a:srgbClr val="0072CE"/>
      </a:accent6>
      <a:hlink>
        <a:srgbClr val="0072CE"/>
      </a:hlink>
      <a:folHlink>
        <a:srgbClr val="5F2367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Pct val="130000"/>
          <a:buFontTx/>
          <a:buNone/>
          <a:tabLst/>
          <a:defRPr kumimoji="0" lang="en-US" sz="2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Pct val="130000"/>
          <a:buFontTx/>
          <a:buNone/>
          <a:tabLst/>
          <a:defRPr kumimoji="0" lang="en-US" sz="2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  <a:txDef>
      <a:spPr bwMode="auto">
        <a:noFill/>
        <a:ln w="9525">
          <a:noFill/>
          <a:miter lim="800000"/>
          <a:headEnd/>
          <a:tailEnd/>
        </a:ln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>
          <a:buSzTx/>
          <a:defRPr i="0" dirty="0" smtClean="0"/>
        </a:defPPr>
      </a:lstStyle>
    </a:txDef>
  </a:objectDefaults>
  <a:extraClrSchemeLst>
    <a:extraClrScheme>
      <a:clrScheme name="psc_powerpoint_template_2007 1">
        <a:dk1>
          <a:srgbClr val="000000"/>
        </a:dk1>
        <a:lt1>
          <a:srgbClr val="FFFFFF"/>
        </a:lt1>
        <a:dk2>
          <a:srgbClr val="004B85"/>
        </a:dk2>
        <a:lt2>
          <a:srgbClr val="C0C0C0"/>
        </a:lt2>
        <a:accent1>
          <a:srgbClr val="E8A82C"/>
        </a:accent1>
        <a:accent2>
          <a:srgbClr val="00BA97"/>
        </a:accent2>
        <a:accent3>
          <a:srgbClr val="FFFFFF"/>
        </a:accent3>
        <a:accent4>
          <a:srgbClr val="000000"/>
        </a:accent4>
        <a:accent5>
          <a:srgbClr val="F2D1AC"/>
        </a:accent5>
        <a:accent6>
          <a:srgbClr val="00A888"/>
        </a:accent6>
        <a:hlink>
          <a:srgbClr val="D21E27"/>
        </a:hlink>
        <a:folHlink>
          <a:srgbClr val="0066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OGRESS_16x9_PPT_Template" id="{8EF10D70-53BF-5F44-B6C0-F8A41F34556A}" vid="{D39FBD4F-1AFA-864E-AEE2-8C58E93B9AC1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olicy xmlns="7c69e624-827f-471b-adea-ac070ddc6867" xsi:nil="true"/>
    <Location1_0 xmlns="efb4a6a7-40f5-4c55-b7cd-bfe5555b5884" xsi:nil="true"/>
    <MetaDescription xmlns="7c69e624-827f-471b-adea-ac070ddc6867" xsi:nil="true"/>
    <Category1_0 xmlns="7c69e624-827f-471b-adea-ac070ddc6867" xsi:nil="true"/>
    <g7620f54b84d4877b8ce49e3874564d0 xmlns="7c69e624-827f-471b-adea-ac070ddc6867" xsi:nil="true"/>
    <c60905045b3141dfb44ebee3a51fd0a7 xmlns="7c69e624-827f-471b-adea-ac070ddc6867" xsi:nil="true"/>
    <Industry_0 xmlns="7c69e624-827f-471b-adea-ac070ddc6867" xsi:nil="true"/>
    <Summary xmlns="7c69e624-827f-471b-adea-ac070ddc6867" xsi:nil="true"/>
    <TaxCatchAll xmlns="7c69e624-827f-471b-adea-ac070ddc6867">
      <Value xmlns="7c69e624-827f-471b-adea-ac070ddc6867">237</Value>
    </TaxCatchAll>
    <ContentType1_0 xmlns="efb4a6a7-40f5-4c55-b7cd-bfe5555b5884" xsi:nil="true"/>
    <Solution_0 xmlns="7c69e624-827f-471b-adea-ac070ddc6867" xsi:nil="true"/>
    <efbf5ec808454fc39dd6e73fb30f9800 xmlns="7c69e624-827f-471b-adea-ac070ddc6867" xsi:nil="true"/>
    <e88edf6f69774249aa5a94de92e0b3ee xmlns="7c69e624-827f-471b-adea-ac070ddc6867" xsi:nil="true"/>
    <h2f9ec3728094124b933b9cf7e867a92 xmlns="7c69e624-827f-471b-adea-ac070ddc6867" xsi:nil="true"/>
    <m3946e80dba8470d9700658463930af8 xmlns="7c69e624-827f-471b-adea-ac070ddc6867" xsi:nil="true"/>
    <h847452f74b44b57bc4a2a741f9c94e9 xmlns="7c69e624-827f-471b-adea-ac070ddc6867" xsi:nil="true"/>
    <l58a9cb184754a90a3d0c9fae6dfc0fc xmlns="7c69e624-827f-471b-adea-ac070ddc6867" xsi:nil="true"/>
    <_dlc_DocId xmlns="7c69e624-827f-471b-adea-ac070ddc6867" xsi:nil="true"/>
    <_dlc_DocIdUrl xmlns="7c69e624-827f-471b-adea-ac070ddc6867">
      <Url xsi:nil="true"/>
      <Description xsi:nil="true"/>
    </_dlc_DocIdUrl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Marketing Document" ma:contentTypeID="0x0101007762244904354189B623A14C45C78D5B009BE410C6F004421E9B31CE4C3BF734AD008DF6C51CFB236842A026F88F613870DE" ma:contentTypeVersion="108" ma:contentTypeDescription="Create a new document." ma:contentTypeScope="" ma:versionID="bc6b4c8ff69be684063a922159c20b90">
  <xsd:schema xmlns:xsd="http://www.w3.org/2001/XMLSchema" xmlns:xs="http://www.w3.org/2001/XMLSchema" xmlns:p="http://schemas.microsoft.com/office/2006/metadata/properties" xmlns:ns2="efb4a6a7-40f5-4c55-b7cd-bfe5555b5884" xmlns:ns3="7c69e624-827f-471b-adea-ac070ddc6867" targetNamespace="http://schemas.microsoft.com/office/2006/metadata/properties" ma:root="true" ma:fieldsID="ba1af1dc4e05e63367f9f8439e025d4e" ns2:_="" ns3:_="">
    <xsd:import namespace="efb4a6a7-40f5-4c55-b7cd-bfe5555b5884"/>
    <xsd:import namespace="7c69e624-827f-471b-adea-ac070ddc6867"/>
    <xsd:element name="properties">
      <xsd:complexType>
        <xsd:sequence>
          <xsd:element name="documentManagement">
            <xsd:complexType>
              <xsd:all>
                <xsd:element ref="ns3:Summary" minOccurs="0"/>
                <xsd:element ref="ns3:Policy" minOccurs="0"/>
                <xsd:element ref="ns2:ContentType1_0" minOccurs="0"/>
                <xsd:element ref="ns3:Solution_0" minOccurs="0"/>
                <xsd:element ref="ns3:c60905045b3141dfb44ebee3a51fd0a7" minOccurs="0"/>
                <xsd:element ref="ns3:g7620f54b84d4877b8ce49e3874564d0" minOccurs="0"/>
                <xsd:element ref="ns3:MetaDescription" minOccurs="0"/>
                <xsd:element ref="ns3:m3946e80dba8470d9700658463930af8" minOccurs="0"/>
                <xsd:element ref="ns3:Industry_0" minOccurs="0"/>
                <xsd:element ref="ns3:l58a9cb184754a90a3d0c9fae6dfc0fc" minOccurs="0"/>
                <xsd:element ref="ns2:Location1_0" minOccurs="0"/>
                <xsd:element ref="ns3:e88edf6f69774249aa5a94de92e0b3ee" minOccurs="0"/>
                <xsd:element ref="ns3:h2f9ec3728094124b933b9cf7e867a92" minOccurs="0"/>
                <xsd:element ref="ns3:TaxCatchAll" minOccurs="0"/>
                <xsd:element ref="ns3:TaxCatchAllLabel" minOccurs="0"/>
                <xsd:element ref="ns3:Category1_0" minOccurs="0"/>
                <xsd:element ref="ns3:efbf5ec808454fc39dd6e73fb30f9800" minOccurs="0"/>
                <xsd:element ref="ns3:h847452f74b44b57bc4a2a741f9c94e9" minOccurs="0"/>
                <xsd:element ref="ns3:_dlc_DocId" minOccurs="0"/>
                <xsd:element ref="ns3:_dlc_DocIdUrl" minOccurs="0"/>
                <xsd:element ref="ns3:_dlc_DocIdPersist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b4a6a7-40f5-4c55-b7cd-bfe5555b5884" elementFormDefault="qualified">
    <xsd:import namespace="http://schemas.microsoft.com/office/2006/documentManagement/types"/>
    <xsd:import namespace="http://schemas.microsoft.com/office/infopath/2007/PartnerControls"/>
    <xsd:element name="ContentType1_0" ma:index="16" nillable="true" ma:taxonomy="true" ma:internalName="ContentType1_0" ma:taxonomyFieldName="ContentType1" ma:displayName="Content Type" ma:default="" ma:fieldId="{11444373-c56f-4b66-a200-4ad1b94ffae6}" ma:taxonomyMulti="true" ma:sspId="7b600b03-3399-40df-9d9c-caeefc5a4d97" ma:termSetId="5aa15f61-36bc-4410-840a-be7c2ccad282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Location1_0" ma:index="26" nillable="true" ma:taxonomy="true" ma:internalName="Location1_0" ma:taxonomyFieldName="Location1" ma:displayName="Location" ma:default="" ma:fieldId="{4a19d0fd-e2d8-4bdf-9d9f-62784e6d291e}" ma:taxonomyMulti="true" ma:sspId="7b600b03-3399-40df-9d9c-caeefc5a4d97" ma:termSetId="928ecf7e-5ffd-4d70-8570-4eabbc9f73ff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c69e624-827f-471b-adea-ac070ddc6867" elementFormDefault="qualified">
    <xsd:import namespace="http://schemas.microsoft.com/office/2006/documentManagement/types"/>
    <xsd:import namespace="http://schemas.microsoft.com/office/infopath/2007/PartnerControls"/>
    <xsd:element name="Summary" ma:index="12" nillable="true" ma:displayName="Summary" ma:internalName="Summary">
      <xsd:simpleType>
        <xsd:restriction base="dms:Unknown"/>
      </xsd:simpleType>
    </xsd:element>
    <xsd:element name="Policy" ma:index="13" nillable="true" ma:displayName="Policy" ma:internalName="Policy">
      <xsd:simpleType>
        <xsd:restriction base="dms:Boolean"/>
      </xsd:simpleType>
    </xsd:element>
    <xsd:element name="Solution_0" ma:index="18" nillable="true" ma:taxonomy="true" ma:internalName="Solution_0" ma:taxonomyFieldName="Solution0" ma:displayName="Solution" ma:default="" ma:fieldId="{08ee8523-5519-4869-bd80-fd97b8eed69f}" ma:taxonomyMulti="true" ma:sspId="7b600b03-3399-40df-9d9c-caeefc5a4d97" ma:termSetId="3588f872-1047-4b04-ab77-d19bff164962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c60905045b3141dfb44ebee3a51fd0a7" ma:index="19" nillable="true" ma:taxonomy="true" ma:internalName="c60905045b3141dfb44ebee3a51fd0a7" ma:taxonomyFieldName="IndustrySolution" ma:displayName="IndustrySolution" ma:readOnly="false" ma:default="" ma:fieldId="{c6090504-5b31-41df-b44e-bee3a51fd0a7}" ma:taxonomyMulti="true" ma:sspId="7b600b03-3399-40df-9d9c-caeefc5a4d97" ma:termSetId="101cb54c-3813-433a-907a-450f34923821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g7620f54b84d4877b8ce49e3874564d0" ma:index="21" nillable="true" ma:taxonomy="true" ma:internalName="g7620f54b84d4877b8ce49e3874564d0" ma:taxonomyFieldName="OpenEdgeModule" ma:displayName="OpenEdgeModule" ma:default="" ma:fieldId="{07620f54-b84d-4877-b8ce-49e3874564d0}" ma:taxonomyMulti="true" ma:sspId="7b600b03-3399-40df-9d9c-caeefc5a4d97" ma:termSetId="7cd707e9-9176-4196-bd54-810649188952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etaDescription" ma:index="22" nillable="true" ma:displayName="Meta Description" ma:hidden="true" ma:internalName="MetaDescription" ma:readOnly="false">
      <xsd:simpleType>
        <xsd:restriction base="dms:Note"/>
      </xsd:simpleType>
    </xsd:element>
    <xsd:element name="m3946e80dba8470d9700658463930af8" ma:index="23" nillable="true" ma:taxonomy="true" ma:internalName="m3946e80dba8470d9700658463930af8" ma:taxonomyFieldName="Portal_x0020_Audience" ma:displayName="Portal Audience" ma:default="" ma:fieldId="{63946e80-dba8-470d-9700-658463930af8}" ma:taxonomyMulti="true" ma:sspId="7b600b03-3399-40df-9d9c-caeefc5a4d97" ma:termSetId="bedc8d7a-d5a7-4c2c-80ef-eb0f41598430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dustry_0" ma:index="24" nillable="true" ma:taxonomy="true" ma:internalName="Industry_0" ma:taxonomyFieldName="Industry" ma:displayName="Industry" ma:default="" ma:fieldId="{54782f52-600e-43b5-a6fd-b215e0434802}" ma:taxonomyMulti="true" ma:sspId="7b600b03-3399-40df-9d9c-caeefc5a4d97" ma:termSetId="eb725fca-679b-44ad-aba0-523e9b641fb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l58a9cb184754a90a3d0c9fae6dfc0fc" ma:index="25" nillable="true" ma:taxonomy="true" ma:internalName="l58a9cb184754a90a3d0c9fae6dfc0fc" ma:taxonomyFieldName="Partner_x0020_Empowerment" ma:displayName="Partner Empowerment" ma:default="" ma:fieldId="{558a9cb1-8475-4a90-a3d0-c9fae6dfc0fc}" ma:taxonomyMulti="true" ma:sspId="7b600b03-3399-40df-9d9c-caeefc5a4d97" ma:termSetId="8b46d00a-8700-4556-b3eb-8ef0f7a4bfc1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e88edf6f69774249aa5a94de92e0b3ee" ma:index="27" nillable="true" ma:taxonomy="true" ma:internalName="e88edf6f69774249aa5a94de92e0b3ee" ma:taxonomyFieldName="BusinessLine" ma:displayName="Business Line" ma:readOnly="false" ma:default="" ma:fieldId="{e88edf6f-6977-4249-aa5a-94de92e0b3ee}" ma:taxonomyMulti="true" ma:sspId="7b600b03-3399-40df-9d9c-caeefc5a4d97" ma:termSetId="cfc961ee-612e-4b05-aaf2-35411bb17891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h2f9ec3728094124b933b9cf7e867a92" ma:index="29" nillable="true" ma:taxonomy="true" ma:internalName="h2f9ec3728094124b933b9cf7e867a92" ma:taxonomyFieldName="HorizontalUseCase" ma:displayName="Horizontal Use Case" ma:default="" ma:fieldId="{12f9ec37-2809-4124-b933-b9cf7e867a92}" ma:taxonomyMulti="true" ma:sspId="7b600b03-3399-40df-9d9c-caeefc5a4d97" ma:termSetId="c7a844bb-8121-4652-bd19-c7a1b502d44a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31" nillable="true" ma:displayName="Taxonomy Catch All Column" ma:hidden="true" ma:list="{f9d269f6-3014-462f-9504-c656af7f5a48}" ma:internalName="TaxCatchAll" ma:showField="CatchAllData" ma:web="7c69e624-827f-471b-adea-ac070ddc686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32" nillable="true" ma:displayName="Taxonomy Catch All Column1" ma:hidden="true" ma:list="{f9d269f6-3014-462f-9504-c656af7f5a48}" ma:internalName="TaxCatchAllLabel" ma:readOnly="true" ma:showField="CatchAllDataLabel" ma:web="7c69e624-827f-471b-adea-ac070ddc686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Category1_0" ma:index="34" nillable="true" ma:taxonomy="true" ma:internalName="Category1_0" ma:taxonomyFieldName="Category1" ma:displayName="Category" ma:readOnly="false" ma:default="" ma:fieldId="{76361ab5-a999-4bf4-b0a9-d3c0bdaba2c4}" ma:taxonomyMulti="true" ma:sspId="7b600b03-3399-40df-9d9c-caeefc5a4d97" ma:termSetId="cb52a124-ba58-44ba-aea0-e8392dfbd867" ma:anchorId="e0850434-8544-4c75-a3ba-67842db1fa28" ma:open="false" ma:isKeyword="false">
      <xsd:complexType>
        <xsd:sequence>
          <xsd:element ref="pc:Terms" minOccurs="0" maxOccurs="1"/>
        </xsd:sequence>
      </xsd:complexType>
    </xsd:element>
    <xsd:element name="efbf5ec808454fc39dd6e73fb30f9800" ma:index="35" nillable="true" ma:taxonomy="true" ma:internalName="efbf5ec808454fc39dd6e73fb30f9800" ma:taxonomyFieldName="GFOResourceTags" ma:displayName="GFO Resource Tags" ma:readOnly="false" ma:default="" ma:fieldId="{efbf5ec8-0845-4fc3-9dd6-e73fb30f9800}" ma:taxonomyMulti="true" ma:sspId="7b600b03-3399-40df-9d9c-caeefc5a4d97" ma:termSetId="42171f31-be76-463d-a933-eae23b9ef3f7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h847452f74b44b57bc4a2a741f9c94e9" ma:index="37" nillable="true" ma:taxonomy="true" ma:internalName="h847452f74b44b57bc4a2a741f9c94e9" ma:taxonomyFieldName="Visibility" ma:displayName="Visibility" ma:default="758;#Internal|52c39dec-86ec-4d25-bb10-18d2912cd0c4" ma:fieldId="{1847452f-74b4-4b57-bc4a-2a741f9c94e9}" ma:sspId="7b600b03-3399-40df-9d9c-caeefc5a4d97" ma:termSetId="35802469-5d1e-4d8e-8772-02bbe8856d7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_dlc_DocId" ma:index="39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40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41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0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Assembly>Microsoft.Office.DocumentManagement, Version=14.0.0.0, Culture=neutral, PublicKeyToken=71e9bce111e9429c</Assembly>
    <Class>Microsoft.Office.DocumentManagement.Internal.DocIdHandler</Class>
    <Data/>
    <Filter/>
  </Receiver>
</spe:Receivers>
</file>

<file path=customXml/itemProps1.xml><?xml version="1.0" encoding="utf-8"?>
<ds:datastoreItem xmlns:ds="http://schemas.openxmlformats.org/officeDocument/2006/customXml" ds:itemID="{EEA8EEE7-F1C0-4377-82D1-E55A92F384C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DA4C4B2-98B1-44DF-A244-E8FB7A2D1956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efb4a6a7-40f5-4c55-b7cd-bfe5555b5884"/>
    <ds:schemaRef ds:uri="7c69e624-827f-471b-adea-ac070ddc6867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B11BA582-BE3C-43B3-9930-1D1A8AAEA3A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fb4a6a7-40f5-4c55-b7cd-bfe5555b5884"/>
    <ds:schemaRef ds:uri="7c69e624-827f-471b-adea-ac070ddc686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859C7E5E-A5D4-423A-83C0-EA48CC3B7A8C}">
  <ds:schemaRefs>
    <ds:schemaRef ds:uri="http://schemas.microsoft.com/sharepoint/event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PUG_16x9_PPT_Template</Template>
  <TotalTime>1969</TotalTime>
  <Words>1450</Words>
  <Application>Microsoft Office PowerPoint</Application>
  <PresentationFormat>Custom</PresentationFormat>
  <Paragraphs>223</Paragraphs>
  <Slides>27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1" baseType="lpstr">
      <vt:lpstr>Arial</vt:lpstr>
      <vt:lpstr>Courier New</vt:lpstr>
      <vt:lpstr>Wingdings</vt:lpstr>
      <vt:lpstr>PROGRESS_16x9_PPT_Template</vt:lpstr>
      <vt:lpstr>DBA Best Practices</vt:lpstr>
      <vt:lpstr>Why listen to me?</vt:lpstr>
      <vt:lpstr>PowerPoint Presentation</vt:lpstr>
      <vt:lpstr>Agenda</vt:lpstr>
      <vt:lpstr>ymmv</vt:lpstr>
      <vt:lpstr>db startup parameters</vt:lpstr>
      <vt:lpstr>c/s startup parameters</vt:lpstr>
      <vt:lpstr>aistall/bistall/bithold</vt:lpstr>
      <vt:lpstr>after-imaging</vt:lpstr>
      <vt:lpstr>oe replication</vt:lpstr>
      <vt:lpstr>help me please</vt:lpstr>
      <vt:lpstr>physical db</vt:lpstr>
      <vt:lpstr>physical db</vt:lpstr>
      <vt:lpstr>physical db – storage areas</vt:lpstr>
      <vt:lpstr>log files</vt:lpstr>
      <vt:lpstr>db analysis</vt:lpstr>
      <vt:lpstr>backups</vt:lpstr>
      <vt:lpstr>business continuity plan</vt:lpstr>
      <vt:lpstr>sql</vt:lpstr>
      <vt:lpstr>sql continued</vt:lpstr>
      <vt:lpstr>security</vt:lpstr>
      <vt:lpstr>killprosession</vt:lpstr>
      <vt:lpstr>ancient progress versions</vt:lpstr>
      <vt:lpstr>raid 5</vt:lpstr>
      <vt:lpstr>licensing</vt:lpstr>
      <vt:lpstr>monitoring and alerting</vt:lpstr>
      <vt:lpstr>PowerPoint Presentation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Progress Corporate PowerPoint Template</dc:title>
  <dc:creator>Martin Tsekov</dc:creator>
  <cp:lastModifiedBy>Paul Koufalis</cp:lastModifiedBy>
  <cp:revision>69</cp:revision>
  <cp:lastPrinted>2013-09-18T03:48:20Z</cp:lastPrinted>
  <dcterms:created xsi:type="dcterms:W3CDTF">2016-05-13T13:52:00Z</dcterms:created>
  <dcterms:modified xsi:type="dcterms:W3CDTF">2016-06-29T11:42:40Z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0x0101007762244904354189B623A14C45C78D5B009BE410C6F004421E9B31CE4C3BF734AD008DF6C51CFB236842A026F88F613870DE</vt:lpwstr>
  </property>
  <property fmtid="{D5CDD505-2E9C-101B-9397-08002B2CF9AE}" pid="3" name="Category1">
    <vt:lpwstr>367;#PowerPoint|ef797fd0-0a2c-4c70-979e-7c4753a1af05</vt:lpwstr>
  </property>
  <property fmtid="{D5CDD505-2E9C-101B-9397-08002B2CF9AE}" pid="4" name="Doc ID">
    <vt:lpwstr>101816</vt:lpwstr>
  </property>
  <property fmtid="{D5CDD505-2E9C-101B-9397-08002B2CF9AE}" pid="5" name="Location1">
    <vt:lpwstr/>
  </property>
  <property fmtid="{D5CDD505-2E9C-101B-9397-08002B2CF9AE}" pid="6" name="Tagged Doc ID's">
    <vt:bool>false</vt:bool>
  </property>
  <property fmtid="{D5CDD505-2E9C-101B-9397-08002B2CF9AE}" pid="7" name="ContentType1">
    <vt:lpwstr/>
  </property>
  <property fmtid="{D5CDD505-2E9C-101B-9397-08002B2CF9AE}" pid="8" name="Solution0">
    <vt:lpwstr/>
  </property>
  <property fmtid="{D5CDD505-2E9C-101B-9397-08002B2CF9AE}" pid="9" name="Industry">
    <vt:lpwstr/>
  </property>
  <property fmtid="{D5CDD505-2E9C-101B-9397-08002B2CF9AE}" pid="10" name="IndustrySolution">
    <vt:lpwstr/>
  </property>
  <property fmtid="{D5CDD505-2E9C-101B-9397-08002B2CF9AE}" pid="11" name="Attachment Only ?">
    <vt:bool>true</vt:bool>
  </property>
  <property fmtid="{D5CDD505-2E9C-101B-9397-08002B2CF9AE}" pid="12" name="GFOAudience">
    <vt:lpwstr/>
  </property>
  <property fmtid="{D5CDD505-2E9C-101B-9397-08002B2CF9AE}" pid="13" name="OpenEdgeModule">
    <vt:lpwstr/>
  </property>
  <property fmtid="{D5CDD505-2E9C-101B-9397-08002B2CF9AE}" pid="14" name="HorizontalUseCase">
    <vt:lpwstr/>
  </property>
  <property fmtid="{D5CDD505-2E9C-101B-9397-08002B2CF9AE}" pid="15" name="GFOResourceTags">
    <vt:lpwstr/>
  </property>
  <property fmtid="{D5CDD505-2E9C-101B-9397-08002B2CF9AE}" pid="16" name="Partner Empowerment">
    <vt:lpwstr/>
  </property>
  <property fmtid="{D5CDD505-2E9C-101B-9397-08002B2CF9AE}" pid="17" name="BusinessLine">
    <vt:lpwstr/>
  </property>
  <property fmtid="{D5CDD505-2E9C-101B-9397-08002B2CF9AE}" pid="18" name="Portal Audience">
    <vt:lpwstr/>
  </property>
  <property fmtid="{D5CDD505-2E9C-101B-9397-08002B2CF9AE}" pid="19" name="kb2a064789314f00a60cb6c3cf784453">
    <vt:lpwstr/>
  </property>
  <property fmtid="{D5CDD505-2E9C-101B-9397-08002B2CF9AE}" pid="20" name="_dlc_DocIdItemGuid">
    <vt:lpwstr>8f308494-2ca7-4968-acf2-a8e53c479d10</vt:lpwstr>
  </property>
  <property fmtid="{D5CDD505-2E9C-101B-9397-08002B2CF9AE}" pid="21" name="Visibility">
    <vt:lpwstr>758;#Internal|52c39dec-86ec-4d25-bb10-18d2912cd0c4</vt:lpwstr>
  </property>
</Properties>
</file>