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4"/>
  </p:notesMasterIdLst>
  <p:handoutMasterIdLst>
    <p:handoutMasterId r:id="rId35"/>
  </p:handoutMasterIdLst>
  <p:sldIdLst>
    <p:sldId id="1099" r:id="rId6"/>
    <p:sldId id="1192" r:id="rId7"/>
    <p:sldId id="1193" r:id="rId8"/>
    <p:sldId id="1105" r:id="rId9"/>
    <p:sldId id="1182" r:id="rId10"/>
    <p:sldId id="1183" r:id="rId11"/>
    <p:sldId id="1184" r:id="rId12"/>
    <p:sldId id="1194" r:id="rId13"/>
    <p:sldId id="1198" r:id="rId14"/>
    <p:sldId id="1197" r:id="rId15"/>
    <p:sldId id="1199" r:id="rId16"/>
    <p:sldId id="1202" r:id="rId17"/>
    <p:sldId id="1201" r:id="rId18"/>
    <p:sldId id="1203" r:id="rId19"/>
    <p:sldId id="1196" r:id="rId20"/>
    <p:sldId id="1200" r:id="rId21"/>
    <p:sldId id="1185" r:id="rId22"/>
    <p:sldId id="1186" r:id="rId23"/>
    <p:sldId id="1187" r:id="rId24"/>
    <p:sldId id="1188" r:id="rId25"/>
    <p:sldId id="1189" r:id="rId26"/>
    <p:sldId id="1190" r:id="rId27"/>
    <p:sldId id="1204" r:id="rId28"/>
    <p:sldId id="1205" r:id="rId29"/>
    <p:sldId id="1206" r:id="rId30"/>
    <p:sldId id="1207" r:id="rId31"/>
    <p:sldId id="1208" r:id="rId32"/>
    <p:sldId id="1180" r:id="rId33"/>
  </p:sldIdLst>
  <p:sldSz cx="12188825" cy="6858000"/>
  <p:notesSz cx="7027863" cy="9313863"/>
  <p:custDataLst>
    <p:tags r:id="rId3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116" d="100"/>
          <a:sy n="116" d="100"/>
        </p:scale>
        <p:origin x="312" y="10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011" y="6280425"/>
            <a:ext cx="2230189" cy="4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pk@wss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dashboard.dbappraise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402317"/>
            <a:ext cx="6800850" cy="1477328"/>
          </a:xfrm>
        </p:spPr>
        <p:txBody>
          <a:bodyPr/>
          <a:lstStyle/>
          <a:p>
            <a:r>
              <a:rPr lang="en-US" dirty="0"/>
              <a:t>Benchmarking Network Data Transfers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Paul Koufalis – White Star Software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CA" sz="3199" dirty="0"/>
              <a:t>Why listen to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068" y="1200731"/>
            <a:ext cx="5767177" cy="517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32" dirty="0">
                <a:hlinkClick r:id="rId2"/>
              </a:rPr>
              <a:t>pk@wss.com</a:t>
            </a:r>
            <a:r>
              <a:rPr lang="en-US" sz="2132" dirty="0"/>
              <a:t> </a:t>
            </a:r>
          </a:p>
          <a:p>
            <a:pPr marL="0" indent="0">
              <a:buNone/>
            </a:pPr>
            <a:r>
              <a:rPr lang="en-US" sz="2132" dirty="0"/>
              <a:t>Progress DBA and UNIX admin since 1994</a:t>
            </a:r>
          </a:p>
          <a:p>
            <a:pPr marL="0" indent="0">
              <a:buNone/>
            </a:pPr>
            <a:r>
              <a:rPr lang="en-US" sz="2132" dirty="0"/>
              <a:t>Expert consulting related to technical aspects of Progress and OpenEdge</a:t>
            </a:r>
          </a:p>
          <a:p>
            <a:pPr marL="0" indent="0">
              <a:buNone/>
            </a:pPr>
            <a:r>
              <a:rPr lang="en-US" sz="2132" dirty="0"/>
              <a:t>Wide range of experience</a:t>
            </a:r>
          </a:p>
          <a:p>
            <a:pPr marL="114266" indent="0">
              <a:buNone/>
            </a:pPr>
            <a:r>
              <a:rPr lang="en-US" sz="1866" dirty="0"/>
              <a:t>Small 10 person offices to 2500+ concurrent users</a:t>
            </a:r>
          </a:p>
          <a:p>
            <a:pPr marL="114266" indent="0">
              <a:buNone/>
            </a:pPr>
            <a:r>
              <a:rPr lang="en-US" sz="1866" dirty="0"/>
              <a:t>AIX, HPUX, Linux, Windows…if Progress runs on it, I’ve worked on it</a:t>
            </a:r>
          </a:p>
          <a:p>
            <a:pPr marL="0" indent="0">
              <a:buNone/>
            </a:pPr>
            <a:r>
              <a:rPr lang="en-US" sz="2132" dirty="0"/>
              <a:t>Single malts and American bourbons</a:t>
            </a:r>
          </a:p>
        </p:txBody>
      </p:sp>
      <p:pic>
        <p:nvPicPr>
          <p:cNvPr id="4" name="Picture 3" descr="IMG_54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83836" y="1615659"/>
            <a:ext cx="5233303" cy="39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5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611961" y="1397530"/>
            <a:ext cx="10360501" cy="4835392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oldest and most respected independent DBA consulting firm in the world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Four of the world’s top OpenEdge DBAs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Author of ProTop, the #1 FREE OpenEdge Database Monitoring Tool</a:t>
            </a:r>
          </a:p>
          <a:p>
            <a:pPr lvl="1"/>
            <a:r>
              <a:rPr lang="en-US" dirty="0"/>
              <a:t>http://dashboard.dbappraise.com </a:t>
            </a:r>
          </a:p>
          <a:p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" y="312798"/>
            <a:ext cx="4913382" cy="10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3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little theory</a:t>
            </a:r>
          </a:p>
          <a:p>
            <a:r>
              <a:rPr lang="en-US" dirty="0" err="1"/>
              <a:t>tweakables</a:t>
            </a:r>
            <a:endParaRPr lang="en-US" dirty="0"/>
          </a:p>
          <a:p>
            <a:r>
              <a:rPr lang="en-US" dirty="0"/>
              <a:t>stupid programming tricks</a:t>
            </a:r>
          </a:p>
          <a:p>
            <a:r>
              <a:rPr lang="en-US" dirty="0"/>
              <a:t>numbers</a:t>
            </a:r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a little bit of theory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Two basic database connection types</a:t>
            </a:r>
          </a:p>
          <a:p>
            <a:pPr lvl="1"/>
            <a:r>
              <a:rPr lang="en-CA" dirty="0"/>
              <a:t>Shared memory or self-service</a:t>
            </a:r>
          </a:p>
          <a:p>
            <a:pPr lvl="1"/>
            <a:r>
              <a:rPr lang="en-CA" dirty="0"/>
              <a:t>Client server</a:t>
            </a:r>
          </a:p>
          <a:p>
            <a:r>
              <a:rPr lang="en-CA" dirty="0"/>
              <a:t>Shared memory is always going to be faster</a:t>
            </a:r>
          </a:p>
          <a:p>
            <a:pPr lvl="1"/>
            <a:r>
              <a:rPr lang="en-CA" dirty="0"/>
              <a:t>Self-service clients reach into shared memory and get the data themselves</a:t>
            </a:r>
          </a:p>
          <a:p>
            <a:pPr lvl="1"/>
            <a:r>
              <a:rPr lang="en-CA" dirty="0"/>
              <a:t>C/S clients have to ask a proxy process to do this for them </a:t>
            </a:r>
          </a:p>
          <a:p>
            <a:pPr lvl="2"/>
            <a:r>
              <a:rPr lang="en-CA" dirty="0"/>
              <a:t>AND transport the data across a slow connection</a:t>
            </a:r>
          </a:p>
          <a:p>
            <a:endParaRPr lang="en-CA" dirty="0"/>
          </a:p>
          <a:p>
            <a:r>
              <a:rPr lang="en-CA" dirty="0"/>
              <a:t>Most legacy Progress code was written back in the </a:t>
            </a:r>
            <a:r>
              <a:rPr lang="en-CA" dirty="0" err="1"/>
              <a:t>ChUI</a:t>
            </a:r>
            <a:r>
              <a:rPr lang="en-CA" dirty="0"/>
              <a:t> days</a:t>
            </a:r>
          </a:p>
          <a:p>
            <a:pPr lvl="1"/>
            <a:r>
              <a:rPr lang="en-CA" dirty="0"/>
              <a:t>All shared memory</a:t>
            </a:r>
          </a:p>
          <a:p>
            <a:pPr lvl="1"/>
            <a:r>
              <a:rPr lang="en-CA" dirty="0"/>
              <a:t>Doesn’t necessarily port well to C/S</a:t>
            </a:r>
          </a:p>
        </p:txBody>
      </p:sp>
    </p:spTree>
    <p:extLst>
      <p:ext uri="{BB962C8B-B14F-4D97-AF65-F5344CB8AC3E}">
        <p14:creationId xmlns:p14="http://schemas.microsoft.com/office/powerpoint/2010/main" val="336126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the (simplified)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Progress 4GL client connects to the database broker through a service port (_</a:t>
            </a:r>
            <a:r>
              <a:rPr lang="en-CA" dirty="0" err="1"/>
              <a:t>mprosrv</a:t>
            </a:r>
            <a:r>
              <a:rPr lang="en-CA" dirty="0"/>
              <a:t>)</a:t>
            </a:r>
          </a:p>
          <a:p>
            <a:r>
              <a:rPr lang="en-CA" dirty="0"/>
              <a:t>The broker assigns the client to a new or existing server (_</a:t>
            </a:r>
            <a:r>
              <a:rPr lang="en-CA" dirty="0" err="1"/>
              <a:t>mprosrv</a:t>
            </a:r>
            <a:r>
              <a:rPr lang="en-CA" dirty="0"/>
              <a:t> –m1)</a:t>
            </a:r>
          </a:p>
          <a:p>
            <a:r>
              <a:rPr lang="en-CA" dirty="0"/>
              <a:t>Client submits query to server</a:t>
            </a:r>
          </a:p>
          <a:p>
            <a:r>
              <a:rPr lang="en-CA" dirty="0"/>
              <a:t>Server executes query</a:t>
            </a:r>
          </a:p>
          <a:p>
            <a:pPr lvl="1"/>
            <a:r>
              <a:rPr lang="en-CA" dirty="0"/>
              <a:t>A server is a fancy shared memory client</a:t>
            </a:r>
          </a:p>
          <a:p>
            <a:r>
              <a:rPr lang="en-CA" dirty="0"/>
              <a:t>Server returns data to client</a:t>
            </a:r>
          </a:p>
          <a:p>
            <a:r>
              <a:rPr lang="en-CA" dirty="0"/>
              <a:t>Client does post-processing on data</a:t>
            </a:r>
          </a:p>
          <a:p>
            <a:pPr lvl="1"/>
            <a:r>
              <a:rPr lang="en-CA" dirty="0"/>
              <a:t>Ex.: Filtering and sorting</a:t>
            </a:r>
          </a:p>
          <a:p>
            <a:r>
              <a:rPr lang="en-CA" dirty="0"/>
              <a:t>Data becomes available to program/user</a:t>
            </a:r>
          </a:p>
        </p:txBody>
      </p:sp>
    </p:spTree>
    <p:extLst>
      <p:ext uri="{BB962C8B-B14F-4D97-AF65-F5344CB8AC3E}">
        <p14:creationId xmlns:p14="http://schemas.microsoft.com/office/powerpoint/2010/main" val="148938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the 4gl server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OK – a little </a:t>
            </a:r>
            <a:r>
              <a:rPr lang="en-CA" i="1" dirty="0"/>
              <a:t>more</a:t>
            </a:r>
            <a:r>
              <a:rPr lang="en-CA" dirty="0"/>
              <a:t> than just a fancy shared memory client</a:t>
            </a:r>
          </a:p>
          <a:p>
            <a:endParaRPr lang="en-CA" dirty="0"/>
          </a:p>
          <a:p>
            <a:r>
              <a:rPr lang="en-CA" dirty="0"/>
              <a:t>Single-threaded process</a:t>
            </a:r>
          </a:p>
          <a:p>
            <a:r>
              <a:rPr lang="en-CA" dirty="0"/>
              <a:t>Uses a polling mechanism to determine which connected clients need servicing</a:t>
            </a:r>
          </a:p>
          <a:p>
            <a:r>
              <a:rPr lang="en-CA" dirty="0"/>
              <a:t>Uses a round-robin allocation algorithm to determine which client to service</a:t>
            </a:r>
          </a:p>
          <a:p>
            <a:endParaRPr lang="en-CA" dirty="0"/>
          </a:p>
          <a:p>
            <a:r>
              <a:rPr lang="en-CA" dirty="0"/>
              <a:t>Note: _sqlsrv2 is multi-threaded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889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tweakable parameters</a:t>
            </a:r>
            <a:endParaRPr lang="en-ZA" dirty="0"/>
          </a:p>
        </p:txBody>
      </p:sp>
      <p:pic>
        <p:nvPicPr>
          <p:cNvPr id="2056" name="Picture 8" descr="https://c1.staticflickr.com/7/6174/6165446482_071f4c3778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149" y="2165033"/>
            <a:ext cx="1907629" cy="286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700149" y="1605342"/>
            <a:ext cx="1907629" cy="55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CA" sz="3199" dirty="0"/>
              <a:t>MTU</a:t>
            </a:r>
            <a:endParaRPr lang="en-CA" sz="6598" dirty="0"/>
          </a:p>
        </p:txBody>
      </p:sp>
      <p:pic>
        <p:nvPicPr>
          <p:cNvPr id="2064" name="Picture 16" descr="https://upload.wikimedia.org/wikipedia/commons/a/aa/Lancaster_Gate_tu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2" y="288619"/>
            <a:ext cx="3432054" cy="217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upload.wikimedia.org/wikipedia/commons/6/66/Rush_hour_at_Shinjuku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06" y="3860054"/>
            <a:ext cx="3427140" cy="257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 bwMode="auto">
          <a:xfrm>
            <a:off x="1856891" y="2967940"/>
            <a:ext cx="247586" cy="51942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126"/>
            <a:endParaRPr lang="en-CA" sz="2399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62392" y="2883795"/>
            <a:ext cx="3432054" cy="55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CA" sz="3199" dirty="0"/>
              <a:t>-</a:t>
            </a:r>
            <a:r>
              <a:rPr lang="en-CA" sz="3199" dirty="0" err="1"/>
              <a:t>prefetch</a:t>
            </a:r>
            <a:r>
              <a:rPr lang="en-CA" sz="3199" dirty="0"/>
              <a:t>*</a:t>
            </a:r>
            <a:endParaRPr lang="en-CA" sz="6598" dirty="0"/>
          </a:p>
        </p:txBody>
      </p:sp>
      <p:pic>
        <p:nvPicPr>
          <p:cNvPr id="2068" name="Picture 20" descr="https://upload.wikimedia.org/wikipedia/commons/7/77/GWR_wagon_G31_MOGO_1263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270" y="288619"/>
            <a:ext cx="3432054" cy="257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upload.wikimedia.org/wikipedia/commons/5/52/Cosco_container_train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788" y="4138720"/>
            <a:ext cx="3438065" cy="22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108" y="2285132"/>
            <a:ext cx="3401744" cy="2171589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dirty="0">
                <a:solidFill>
                  <a:schemeClr val="bg1"/>
                </a:solidFill>
              </a:rPr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799" dirty="0"/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399" dirty="0"/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799" dirty="0"/>
              <a:t>-Mm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199" dirty="0">
                <a:solidFill>
                  <a:schemeClr val="bg1"/>
                </a:solidFill>
              </a:rPr>
              <a:t>-Mm</a:t>
            </a:r>
            <a:endParaRPr lang="en-US" sz="359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74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new –</a:t>
            </a:r>
            <a:r>
              <a:rPr lang="en-CA" dirty="0" err="1"/>
              <a:t>prefetch</a:t>
            </a:r>
            <a:r>
              <a:rPr lang="en-CA" dirty="0"/>
              <a:t>*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No-lock queries</a:t>
            </a:r>
          </a:p>
          <a:p>
            <a:r>
              <a:rPr lang="en-CA" dirty="0"/>
              <a:t>Forward only or scrolling</a:t>
            </a:r>
          </a:p>
          <a:p>
            <a:r>
              <a:rPr lang="en-CA" dirty="0"/>
              <a:t>10.2B06 + and 11.1+</a:t>
            </a:r>
          </a:p>
          <a:p>
            <a:endParaRPr lang="en-CA" dirty="0"/>
          </a:p>
          <a:p>
            <a:r>
              <a:rPr lang="en-CA" dirty="0"/>
              <a:t>-</a:t>
            </a:r>
            <a:r>
              <a:rPr lang="en-CA" dirty="0" err="1"/>
              <a:t>prefetchPriority</a:t>
            </a:r>
            <a:r>
              <a:rPr lang="en-CA" dirty="0"/>
              <a:t>: server defers poll for other requests while filling message</a:t>
            </a:r>
          </a:p>
          <a:p>
            <a:pPr lvl="1"/>
            <a:r>
              <a:rPr lang="en-CA" dirty="0"/>
              <a:t>Current suggested value 100 records added before next poll</a:t>
            </a:r>
          </a:p>
          <a:p>
            <a:r>
              <a:rPr lang="en-CA" dirty="0"/>
              <a:t>-</a:t>
            </a:r>
            <a:r>
              <a:rPr lang="en-CA" dirty="0" err="1"/>
              <a:t>prefetchDelay</a:t>
            </a:r>
            <a:r>
              <a:rPr lang="en-CA" dirty="0"/>
              <a:t>: Fills first message. By default first message contains one record</a:t>
            </a:r>
          </a:p>
          <a:p>
            <a:pPr lvl="1"/>
            <a:r>
              <a:rPr lang="en-CA" dirty="0"/>
              <a:t>In theory this is better. In practice the difference is not significant</a:t>
            </a:r>
          </a:p>
          <a:p>
            <a:r>
              <a:rPr lang="en-CA" dirty="0"/>
              <a:t>-</a:t>
            </a:r>
            <a:r>
              <a:rPr lang="en-CA" dirty="0" err="1"/>
              <a:t>prefetchNumRecs</a:t>
            </a:r>
            <a:r>
              <a:rPr lang="en-CA" dirty="0"/>
              <a:t> : How many records are stuffed in a message</a:t>
            </a:r>
          </a:p>
          <a:p>
            <a:pPr lvl="1"/>
            <a:r>
              <a:rPr lang="en-CA" dirty="0"/>
              <a:t>100 records is a good start (default is 16)</a:t>
            </a:r>
          </a:p>
          <a:p>
            <a:r>
              <a:rPr lang="en-CA" dirty="0"/>
              <a:t>-</a:t>
            </a:r>
            <a:r>
              <a:rPr lang="en-CA" dirty="0" err="1"/>
              <a:t>prefetchFactor</a:t>
            </a:r>
            <a:r>
              <a:rPr lang="en-CA" dirty="0"/>
              <a:t>:  How full (%-wise) to fill a message</a:t>
            </a:r>
          </a:p>
          <a:p>
            <a:pPr lvl="1"/>
            <a:r>
              <a:rPr lang="en-CA" dirty="0"/>
              <a:t>90-100%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876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message buffer size (-Mm)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Default 1024 is too small</a:t>
            </a:r>
          </a:p>
          <a:p>
            <a:r>
              <a:rPr lang="en-CA" dirty="0"/>
              <a:t>Max 32600 doesn’t seem to be warranted</a:t>
            </a:r>
          </a:p>
          <a:p>
            <a:r>
              <a:rPr lang="en-CA" dirty="0"/>
              <a:t>8192 is a nice sweet spot</a:t>
            </a:r>
          </a:p>
          <a:p>
            <a:endParaRPr lang="en-CA" dirty="0"/>
          </a:p>
          <a:p>
            <a:r>
              <a:rPr lang="en-CA" dirty="0"/>
              <a:t>Pre-11.6: clients and databases all had to have the same –Mm</a:t>
            </a:r>
          </a:p>
          <a:p>
            <a:r>
              <a:rPr lang="en-CA" dirty="0"/>
              <a:t>11.6+: Client uses –Mm from database server: i.e. no more client-side –Mm required</a:t>
            </a:r>
          </a:p>
          <a:p>
            <a:endParaRPr lang="en-CA" dirty="0"/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583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maximum transmission unit (MTU)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network parameter set at the NIC level </a:t>
            </a:r>
          </a:p>
          <a:p>
            <a:r>
              <a:rPr lang="en-CA" dirty="0"/>
              <a:t>Enable on the routing infrastructure</a:t>
            </a:r>
          </a:p>
          <a:p>
            <a:r>
              <a:rPr lang="en-CA" dirty="0"/>
              <a:t>Default is 1500</a:t>
            </a:r>
          </a:p>
          <a:p>
            <a:r>
              <a:rPr lang="en-CA" dirty="0"/>
              <a:t>“Jumbo Frames” is 9000 bytes</a:t>
            </a:r>
          </a:p>
          <a:p>
            <a:endParaRPr lang="en-CA" dirty="0"/>
          </a:p>
          <a:p>
            <a:r>
              <a:rPr lang="en-CA" dirty="0"/>
              <a:t>The advantage lies in the relative size of network header data</a:t>
            </a:r>
          </a:p>
          <a:p>
            <a:pPr lvl="1"/>
            <a:r>
              <a:rPr lang="en-CA" dirty="0"/>
              <a:t>1500 byte MTU: 1460 byte payload / 1538 byte total = 95% efficient</a:t>
            </a:r>
          </a:p>
          <a:p>
            <a:pPr lvl="1"/>
            <a:r>
              <a:rPr lang="en-CA" dirty="0"/>
              <a:t>9000 byte MTU: 8960 byte payload / 9038 byte total = 99% efficient</a:t>
            </a:r>
          </a:p>
          <a:p>
            <a:pPr lvl="1"/>
            <a:endParaRPr lang="en-CA" dirty="0"/>
          </a:p>
          <a:p>
            <a:r>
              <a:rPr lang="en-CA" dirty="0"/>
              <a:t>Use ping to test</a:t>
            </a:r>
          </a:p>
          <a:p>
            <a:pPr lvl="1"/>
            <a:r>
              <a:rPr lang="en-CA" dirty="0"/>
              <a:t>Windows: ping –l 8900 –f &lt;</a:t>
            </a:r>
            <a:r>
              <a:rPr lang="en-CA" dirty="0" err="1"/>
              <a:t>ip</a:t>
            </a:r>
            <a:r>
              <a:rPr lang="en-CA" dirty="0"/>
              <a:t> address&gt;</a:t>
            </a:r>
          </a:p>
          <a:p>
            <a:pPr lvl="1"/>
            <a:r>
              <a:rPr lang="en-CA" dirty="0"/>
              <a:t>Linux: ping –s 8900 –M do &lt;</a:t>
            </a:r>
            <a:r>
              <a:rPr lang="en-CA" dirty="0" err="1"/>
              <a:t>ip</a:t>
            </a:r>
            <a:r>
              <a:rPr lang="en-CA" dirty="0"/>
              <a:t> address&gt;</a:t>
            </a:r>
          </a:p>
          <a:p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6859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Mm – MTU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Progress generates a message of size –Mm </a:t>
            </a:r>
          </a:p>
          <a:p>
            <a:r>
              <a:rPr lang="en-CA" dirty="0"/>
              <a:t>The message is submitted to the TCP/IP stack</a:t>
            </a:r>
          </a:p>
          <a:p>
            <a:r>
              <a:rPr lang="en-CA" dirty="0"/>
              <a:t>Stack breaks the message up into MTU-sized bytes to ship across the network</a:t>
            </a:r>
          </a:p>
          <a:p>
            <a:endParaRPr lang="en-CA" dirty="0"/>
          </a:p>
          <a:p>
            <a:r>
              <a:rPr lang="en-CA" dirty="0"/>
              <a:t>Even if the originating NIC has an MTU of 9000, every switch and router between the client and server must support jumbo frames</a:t>
            </a:r>
          </a:p>
          <a:p>
            <a:pPr lvl="1"/>
            <a:r>
              <a:rPr lang="en-CA" dirty="0"/>
              <a:t>Otherwise the jumbo frame will be broken down into 1500 byte (or whatever MTU-size) packets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780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other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</a:t>
            </a:r>
            <a:r>
              <a:rPr lang="en-CA" dirty="0" err="1"/>
              <a:t>Mi</a:t>
            </a:r>
            <a:r>
              <a:rPr lang="en-CA" dirty="0"/>
              <a:t> / -Ma: min/max users per server</a:t>
            </a:r>
          </a:p>
          <a:p>
            <a:r>
              <a:rPr lang="en-CA" dirty="0"/>
              <a:t>The more users per server, the less time the server can dedicate to any one user</a:t>
            </a:r>
          </a:p>
          <a:p>
            <a:r>
              <a:rPr lang="en-CA" dirty="0"/>
              <a:t>-</a:t>
            </a:r>
            <a:r>
              <a:rPr lang="en-CA" dirty="0" err="1"/>
              <a:t>Mi</a:t>
            </a:r>
            <a:r>
              <a:rPr lang="en-CA" dirty="0"/>
              <a:t> 1 -Ma 5 is a good start</a:t>
            </a:r>
          </a:p>
          <a:p>
            <a:r>
              <a:rPr lang="en-CA" dirty="0"/>
              <a:t>-</a:t>
            </a:r>
            <a:r>
              <a:rPr lang="en-CA" dirty="0" err="1"/>
              <a:t>Mi</a:t>
            </a:r>
            <a:r>
              <a:rPr lang="en-CA" dirty="0"/>
              <a:t> 1 -Ma 1 if you have heavy duty users</a:t>
            </a:r>
          </a:p>
          <a:p>
            <a:pPr lvl="1"/>
            <a:r>
              <a:rPr lang="en-CA" dirty="0"/>
              <a:t>AppServer agents </a:t>
            </a:r>
          </a:p>
          <a:p>
            <a:pPr lvl="1"/>
            <a:endParaRPr lang="en-CA" dirty="0"/>
          </a:p>
          <a:p>
            <a:r>
              <a:rPr lang="en-CA" dirty="0"/>
              <a:t>Note: _sqlsrv2 is multi-threaded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6661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stupid programming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Field lists: fields that are sent to the client</a:t>
            </a:r>
          </a:p>
          <a:p>
            <a:r>
              <a:rPr lang="en-CA" dirty="0"/>
              <a:t>Why send the whole record if you don’t need it</a:t>
            </a:r>
          </a:p>
          <a:p>
            <a:endParaRPr lang="en-CA" dirty="0"/>
          </a:p>
          <a:p>
            <a:pPr marL="400050" lvl="1" indent="0">
              <a:buNone/>
            </a:pP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each order fields (order-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terms) no-lock:</a:t>
            </a:r>
          </a:p>
          <a:p>
            <a:pPr marL="400050" lvl="1" indent="0">
              <a:buNone/>
            </a:pP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each order except (instructions) no-lock:</a:t>
            </a:r>
          </a:p>
          <a:p>
            <a:endParaRPr lang="en-CA" dirty="0"/>
          </a:p>
          <a:p>
            <a:r>
              <a:rPr lang="en-CA" dirty="0"/>
              <a:t>No-lock is the most important part of this</a:t>
            </a:r>
          </a:p>
          <a:p>
            <a:r>
              <a:rPr lang="en-CA" dirty="0"/>
              <a:t>Without “no-lock” the server returns one record per message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38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stupid programming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Thank &lt;</a:t>
            </a:r>
            <a:r>
              <a:rPr lang="en-CA" i="1" dirty="0"/>
              <a:t>insert favourite deity</a:t>
            </a:r>
            <a:r>
              <a:rPr lang="en-CA" dirty="0"/>
              <a:t>&gt; Progress doesn’t send the LOB across the wire unless you ask for it</a:t>
            </a:r>
          </a:p>
          <a:p>
            <a:endParaRPr lang="en-CA" dirty="0"/>
          </a:p>
          <a:p>
            <a:r>
              <a:rPr lang="en-CA" dirty="0"/>
              <a:t>The LOB field is really a separate entity to the record</a:t>
            </a:r>
          </a:p>
          <a:p>
            <a:r>
              <a:rPr lang="en-CA" dirty="0"/>
              <a:t>The </a:t>
            </a:r>
            <a:r>
              <a:rPr lang="en-CA" i="1" dirty="0"/>
              <a:t>real</a:t>
            </a:r>
            <a:r>
              <a:rPr lang="en-CA" dirty="0"/>
              <a:t> record only contains a pointer to the LOB</a:t>
            </a:r>
          </a:p>
          <a:p>
            <a:r>
              <a:rPr lang="en-CA" dirty="0"/>
              <a:t>The LOB may be in another storage area (and should be)</a:t>
            </a:r>
          </a:p>
          <a:p>
            <a:endParaRPr lang="en-CA" dirty="0"/>
          </a:p>
          <a:p>
            <a:r>
              <a:rPr lang="en-CA" dirty="0"/>
              <a:t>When you access the LOB, the client requests it from the </a:t>
            </a:r>
          </a:p>
          <a:p>
            <a:pPr marL="353907" indent="0">
              <a:buNone/>
            </a:pPr>
            <a:r>
              <a:rPr lang="en-CA" dirty="0"/>
              <a:t>server</a:t>
            </a:r>
          </a:p>
        </p:txBody>
      </p:sp>
      <p:pic>
        <p:nvPicPr>
          <p:cNvPr id="1026" name="Picture 2" descr="https://c2.staticflickr.com/8/7346/8757771114_03d85b646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332" y="1933706"/>
            <a:ext cx="3304314" cy="425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15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Monitoring Server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_</a:t>
            </a:r>
            <a:r>
              <a:rPr lang="en-CA" dirty="0" err="1"/>
              <a:t>ActServer</a:t>
            </a:r>
            <a:r>
              <a:rPr lang="en-CA" dirty="0"/>
              <a:t> VST</a:t>
            </a:r>
          </a:p>
          <a:p>
            <a:pPr lvl="1"/>
            <a:r>
              <a:rPr lang="en-CA" dirty="0"/>
              <a:t>Key: _server-ID</a:t>
            </a:r>
          </a:p>
          <a:p>
            <a:pPr lvl="1"/>
            <a:r>
              <a:rPr lang="en-CA" dirty="0"/>
              <a:t>Interesting fields: _Server-</a:t>
            </a:r>
            <a:r>
              <a:rPr lang="en-CA" dirty="0" err="1"/>
              <a:t>ByteSent</a:t>
            </a:r>
            <a:r>
              <a:rPr lang="en-CA" dirty="0"/>
              <a:t>, _</a:t>
            </a:r>
            <a:r>
              <a:rPr lang="en-CA" dirty="0" err="1"/>
              <a:t>ServerMsgSent</a:t>
            </a:r>
            <a:r>
              <a:rPr lang="en-CA" dirty="0"/>
              <a:t>, _</a:t>
            </a:r>
            <a:r>
              <a:rPr lang="en-CA" dirty="0" err="1"/>
              <a:t>ServerRecSent</a:t>
            </a:r>
            <a:endParaRPr lang="en-CA" dirty="0"/>
          </a:p>
          <a:p>
            <a:pPr lvl="1"/>
            <a:r>
              <a:rPr lang="en-CA" dirty="0"/>
              <a:t>Calculate send size (Bytes sent / messages sent) and compare to –Mm</a:t>
            </a:r>
          </a:p>
          <a:p>
            <a:r>
              <a:rPr lang="en-CA" dirty="0"/>
              <a:t>Bug: When a record is larger than –Mm, only the first </a:t>
            </a:r>
            <a:r>
              <a:rPr lang="en-CA" dirty="0" err="1"/>
              <a:t>msg</a:t>
            </a:r>
            <a:r>
              <a:rPr lang="en-CA" dirty="0"/>
              <a:t> is counted</a:t>
            </a:r>
          </a:p>
          <a:p>
            <a:pPr lvl="1"/>
            <a:r>
              <a:rPr lang="en-CA" dirty="0"/>
              <a:t>I.e. if you send a 4K record and –Mm is 1024, only 1 </a:t>
            </a:r>
            <a:r>
              <a:rPr lang="en-CA" dirty="0" err="1"/>
              <a:t>msg</a:t>
            </a:r>
            <a:r>
              <a:rPr lang="en-CA" dirty="0"/>
              <a:t> and 1024 bytes sent recorded</a:t>
            </a:r>
          </a:p>
          <a:p>
            <a:pPr lvl="1"/>
            <a:r>
              <a:rPr lang="en-CA" dirty="0"/>
              <a:t>Blobs sent in 32,000 byte chunks – each chunk increments </a:t>
            </a:r>
            <a:r>
              <a:rPr lang="en-CA" dirty="0" err="1"/>
              <a:t>msgSent</a:t>
            </a:r>
            <a:r>
              <a:rPr lang="en-CA" dirty="0"/>
              <a:t> by 1 and </a:t>
            </a:r>
            <a:r>
              <a:rPr lang="en-CA" dirty="0" err="1"/>
              <a:t>byteSent</a:t>
            </a:r>
            <a:r>
              <a:rPr lang="en-CA" dirty="0"/>
              <a:t> by -Mm</a:t>
            </a:r>
          </a:p>
          <a:p>
            <a:endParaRPr lang="en-CA" dirty="0"/>
          </a:p>
          <a:p>
            <a:r>
              <a:rPr lang="en-CA" dirty="0"/>
              <a:t>ProTop Free: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11" r="1412"/>
          <a:stretch/>
        </p:blipFill>
        <p:spPr>
          <a:xfrm>
            <a:off x="232695" y="4868817"/>
            <a:ext cx="11751137" cy="139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87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enough already – you promised some numbers!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A little info about the test DB:</a:t>
            </a:r>
          </a:p>
          <a:p>
            <a:r>
              <a:rPr lang="en-CA" dirty="0"/>
              <a:t>Order table: 61K records (142K fragments) w/ mean size 5500 bytes</a:t>
            </a:r>
          </a:p>
          <a:p>
            <a:pPr lvl="1"/>
            <a:r>
              <a:rPr lang="en-CA" dirty="0"/>
              <a:t>Most of it in the instructions field</a:t>
            </a:r>
          </a:p>
          <a:p>
            <a:r>
              <a:rPr lang="en-CA" dirty="0"/>
              <a:t>Customer table: 83 records w/ mean size  174 bytes</a:t>
            </a:r>
          </a:p>
          <a:p>
            <a:pPr lvl="1"/>
            <a:r>
              <a:rPr lang="en-CA" dirty="0"/>
              <a:t>Field </a:t>
            </a:r>
            <a:r>
              <a:rPr lang="en-CA" dirty="0" err="1"/>
              <a:t>custPDF</a:t>
            </a:r>
            <a:r>
              <a:rPr lang="en-CA" dirty="0"/>
              <a:t> is a 4.7 MB blob (a pdf)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179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baseline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_</a:t>
            </a:r>
            <a:r>
              <a:rPr lang="en-CA" dirty="0" err="1"/>
              <a:t>mprosrv</a:t>
            </a:r>
            <a:r>
              <a:rPr lang="en-CA" dirty="0"/>
              <a:t> sports –S 5000 –B 250000 –</a:t>
            </a:r>
            <a:r>
              <a:rPr lang="en-CA" dirty="0" err="1"/>
              <a:t>Mi</a:t>
            </a:r>
            <a:r>
              <a:rPr lang="en-CA" dirty="0"/>
              <a:t> 1 –Ma 15 –</a:t>
            </a:r>
            <a:r>
              <a:rPr lang="en-CA" dirty="0" err="1"/>
              <a:t>Mn</a:t>
            </a:r>
            <a:r>
              <a:rPr lang="en-CA" dirty="0"/>
              <a:t> 2 –</a:t>
            </a:r>
            <a:r>
              <a:rPr lang="en-CA" dirty="0" err="1"/>
              <a:t>Mpb</a:t>
            </a:r>
            <a:r>
              <a:rPr lang="en-CA" dirty="0"/>
              <a:t> 1</a:t>
            </a:r>
          </a:p>
          <a:p>
            <a:pPr lvl="1"/>
            <a:r>
              <a:rPr lang="en-CA" dirty="0"/>
              <a:t>All users on the same server</a:t>
            </a:r>
          </a:p>
          <a:p>
            <a:pPr lvl="1"/>
            <a:r>
              <a:rPr lang="en-CA" dirty="0"/>
              <a:t>-B big enough so that all data is in memory – i.e. disk does not come into play</a:t>
            </a:r>
          </a:p>
          <a:p>
            <a:endParaRPr lang="en-CA" dirty="0"/>
          </a:p>
          <a:p>
            <a:r>
              <a:rPr lang="en-CA" dirty="0"/>
              <a:t>10 concurrent _</a:t>
            </a:r>
            <a:r>
              <a:rPr lang="en-CA" dirty="0" err="1"/>
              <a:t>progres</a:t>
            </a:r>
            <a:r>
              <a:rPr lang="en-CA" dirty="0"/>
              <a:t> connections running “for each customer” 10K times</a:t>
            </a:r>
          </a:p>
          <a:p>
            <a:r>
              <a:rPr lang="en-CA" dirty="0"/>
              <a:t>Our goal is to minimize network messages</a:t>
            </a:r>
          </a:p>
          <a:p>
            <a:endParaRPr lang="en-CA" dirty="0"/>
          </a:p>
          <a:p>
            <a:r>
              <a:rPr lang="en-CA" dirty="0"/>
              <a:t>Using </a:t>
            </a:r>
            <a:r>
              <a:rPr lang="en-CA" dirty="0" err="1"/>
              <a:t>ProTop</a:t>
            </a:r>
            <a:r>
              <a:rPr lang="en-CA" dirty="0"/>
              <a:t> Free to monitor server activity (</a:t>
            </a:r>
            <a:r>
              <a:rPr lang="en-CA" dirty="0">
                <a:hlinkClick r:id="rId2"/>
              </a:rPr>
              <a:t>http://dashboard.dbappraise.com</a:t>
            </a:r>
            <a:r>
              <a:rPr lang="en-CA" dirty="0"/>
              <a:t>)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011" r="1412"/>
          <a:stretch/>
        </p:blipFill>
        <p:spPr>
          <a:xfrm>
            <a:off x="269871" y="4469928"/>
            <a:ext cx="11754198" cy="13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31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for each customer: 3m30s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for each customer no-lock: 2 min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3" y="1528504"/>
            <a:ext cx="10058400" cy="221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93" y="4076183"/>
            <a:ext cx="100965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04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Using field lists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for each customer fields (</a:t>
            </a:r>
            <a:r>
              <a:rPr lang="en-CA" dirty="0" err="1"/>
              <a:t>cust-num</a:t>
            </a:r>
            <a:r>
              <a:rPr lang="en-CA" dirty="0"/>
              <a:t> name) no-lock: 1m15s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-Mm 8192: 1m15s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31" y="1566862"/>
            <a:ext cx="10039350" cy="221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31" y="4152899"/>
            <a:ext cx="10134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18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adding </a:t>
            </a:r>
            <a:r>
              <a:rPr lang="en-CA" dirty="0" err="1"/>
              <a:t>prefetch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</a:t>
            </a:r>
            <a:r>
              <a:rPr lang="en-CA" dirty="0" err="1"/>
              <a:t>prefetchDelay</a:t>
            </a:r>
            <a:r>
              <a:rPr lang="en-CA" dirty="0"/>
              <a:t>: 1m15s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+ -</a:t>
            </a:r>
            <a:r>
              <a:rPr lang="en-CA" dirty="0" err="1"/>
              <a:t>prefetchNumRecs</a:t>
            </a:r>
            <a:r>
              <a:rPr lang="en-CA" dirty="0"/>
              <a:t> 100: 55s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92" y="1638300"/>
            <a:ext cx="10067925" cy="175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92" y="4226783"/>
            <a:ext cx="1009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85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…</a:t>
            </a:r>
            <a:r>
              <a:rPr lang="en-CA" dirty="0" err="1"/>
              <a:t>prefetch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</a:t>
            </a:r>
            <a:r>
              <a:rPr lang="en-CA" dirty="0" err="1"/>
              <a:t>prefetchNumRecs</a:t>
            </a:r>
            <a:r>
              <a:rPr lang="en-CA" dirty="0"/>
              <a:t> 300: 55s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-</a:t>
            </a:r>
            <a:r>
              <a:rPr lang="en-CA" dirty="0" err="1"/>
              <a:t>prefetchFactor</a:t>
            </a:r>
            <a:r>
              <a:rPr lang="en-CA" dirty="0"/>
              <a:t> 100 –</a:t>
            </a:r>
            <a:r>
              <a:rPr lang="en-CA" dirty="0" err="1"/>
              <a:t>prefetchNumrecs</a:t>
            </a:r>
            <a:r>
              <a:rPr lang="en-CA" dirty="0"/>
              <a:t> 16: 1m15s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238" y="1582437"/>
            <a:ext cx="10048875" cy="184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63" y="4216357"/>
            <a:ext cx="100393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53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increasing -Mm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-Mm 16384 (no </a:t>
            </a:r>
            <a:r>
              <a:rPr lang="en-CA" dirty="0" err="1"/>
              <a:t>prefetch</a:t>
            </a:r>
            <a:r>
              <a:rPr lang="en-CA" dirty="0"/>
              <a:t> </a:t>
            </a:r>
            <a:r>
              <a:rPr lang="en-CA" dirty="0" err="1"/>
              <a:t>params</a:t>
            </a:r>
            <a:r>
              <a:rPr lang="en-CA" dirty="0"/>
              <a:t>): 1m15s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-</a:t>
            </a:r>
            <a:r>
              <a:rPr lang="en-CA" dirty="0" err="1"/>
              <a:t>prefetchNumRecs</a:t>
            </a:r>
            <a:r>
              <a:rPr lang="en-CA" dirty="0"/>
              <a:t> 100: 59s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53" y="1570339"/>
            <a:ext cx="100203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53" y="4196921"/>
            <a:ext cx="99536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55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adding </a:t>
            </a:r>
            <a:r>
              <a:rPr lang="en-CA" dirty="0" err="1"/>
              <a:t>prefetchDelay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+ -</a:t>
            </a:r>
            <a:r>
              <a:rPr lang="en-CA" dirty="0" err="1"/>
              <a:t>prefetchDelay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Notice the reduced message count: 3272 </a:t>
            </a:r>
            <a:r>
              <a:rPr lang="en-CA" dirty="0" err="1"/>
              <a:t>msg</a:t>
            </a:r>
            <a:r>
              <a:rPr lang="en-CA" dirty="0"/>
              <a:t>/sec vs. 1806 </a:t>
            </a:r>
            <a:r>
              <a:rPr lang="en-CA" dirty="0" err="1"/>
              <a:t>msgs</a:t>
            </a:r>
            <a:r>
              <a:rPr lang="en-CA" dirty="0"/>
              <a:t>/sec</a:t>
            </a:r>
          </a:p>
          <a:p>
            <a:pPr lvl="1"/>
            <a:r>
              <a:rPr lang="en-CA" dirty="0"/>
              <a:t>Why?</a:t>
            </a:r>
          </a:p>
          <a:p>
            <a:r>
              <a:rPr lang="en-CA" dirty="0"/>
              <a:t>So why didn’t average message size change with –Mm ?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43" y="1633152"/>
            <a:ext cx="100679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33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send the whole 174 byte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200150"/>
            <a:ext cx="10948386" cy="5172075"/>
          </a:xfrm>
        </p:spPr>
        <p:txBody>
          <a:bodyPr/>
          <a:lstStyle/>
          <a:p>
            <a:r>
              <a:rPr lang="en-CA" dirty="0"/>
              <a:t>Same 57 seconds: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But now sending 15K per message</a:t>
            </a:r>
          </a:p>
          <a:p>
            <a:r>
              <a:rPr lang="en-CA" dirty="0"/>
              <a:t>83 records X 174 bytes = 14.5K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31" y="1618478"/>
            <a:ext cx="100393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3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using order (61K records)…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 </a:t>
            </a:r>
            <a:r>
              <a:rPr lang="en-CA" dirty="0" err="1"/>
              <a:t>prefetch</a:t>
            </a:r>
            <a:endParaRPr lang="en-CA" dirty="0"/>
          </a:p>
          <a:p>
            <a:r>
              <a:rPr lang="en-CA" dirty="0"/>
              <a:t>One single user running “for each order no-lock …” 10 times</a:t>
            </a:r>
          </a:p>
          <a:p>
            <a:r>
              <a:rPr lang="en-CA" dirty="0"/>
              <a:t>29 sec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With </a:t>
            </a:r>
            <a:r>
              <a:rPr lang="en-CA" dirty="0" err="1"/>
              <a:t>prefetch</a:t>
            </a:r>
            <a:r>
              <a:rPr lang="en-CA" dirty="0"/>
              <a:t>: 29 sec – WAIT ? WHAT ?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996" y="2053281"/>
            <a:ext cx="1003935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15" y="4492968"/>
            <a:ext cx="99822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30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lobs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-Mm makes a difference for lobs</a:t>
            </a:r>
          </a:p>
          <a:p>
            <a:r>
              <a:rPr lang="en-CA" dirty="0"/>
              <a:t>Send 83 customer lobs @ 4.7 MB each</a:t>
            </a:r>
          </a:p>
          <a:p>
            <a:r>
              <a:rPr lang="en-CA" dirty="0"/>
              <a:t>-</a:t>
            </a:r>
            <a:r>
              <a:rPr lang="en-CA" dirty="0" err="1"/>
              <a:t>prefetchDelay</a:t>
            </a:r>
            <a:r>
              <a:rPr lang="en-CA" dirty="0"/>
              <a:t> –</a:t>
            </a:r>
            <a:r>
              <a:rPr lang="en-CA" dirty="0" err="1"/>
              <a:t>prefetchNumRecs</a:t>
            </a:r>
            <a:r>
              <a:rPr lang="en-CA" dirty="0"/>
              <a:t> 100</a:t>
            </a:r>
          </a:p>
          <a:p>
            <a:endParaRPr lang="en-CA" dirty="0"/>
          </a:p>
          <a:p>
            <a:r>
              <a:rPr lang="en-CA" dirty="0"/>
              <a:t>-Mm 1024: 11 sec</a:t>
            </a:r>
          </a:p>
          <a:p>
            <a:r>
              <a:rPr lang="en-CA" dirty="0"/>
              <a:t>-Mm 16384: 4 sec</a:t>
            </a:r>
          </a:p>
          <a:p>
            <a:r>
              <a:rPr lang="en-CA" dirty="0"/>
              <a:t>-Mm 32600:  3.5 sec</a:t>
            </a:r>
          </a:p>
          <a:p>
            <a:endParaRPr lang="en-CA" dirty="0"/>
          </a:p>
          <a:p>
            <a:r>
              <a:rPr lang="en-CA" dirty="0"/>
              <a:t>With lobs, the </a:t>
            </a:r>
            <a:r>
              <a:rPr lang="en-CA" dirty="0" err="1"/>
              <a:t>prefetch</a:t>
            </a:r>
            <a:r>
              <a:rPr lang="en-CA" dirty="0"/>
              <a:t> </a:t>
            </a:r>
            <a:r>
              <a:rPr lang="en-CA" dirty="0" err="1"/>
              <a:t>params</a:t>
            </a:r>
            <a:r>
              <a:rPr lang="en-CA" dirty="0"/>
              <a:t> didn’t make much difference</a:t>
            </a:r>
          </a:p>
          <a:p>
            <a:pPr lvl="1"/>
            <a:r>
              <a:rPr lang="en-CA" dirty="0"/>
              <a:t>Server sends 32000 bytes at a time</a:t>
            </a:r>
          </a:p>
        </p:txBody>
      </p:sp>
    </p:spTree>
    <p:extLst>
      <p:ext uri="{BB962C8B-B14F-4D97-AF65-F5344CB8AC3E}">
        <p14:creationId xmlns:p14="http://schemas.microsoft.com/office/powerpoint/2010/main" val="2662697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fb4a6a7-40f5-4c55-b7cd-bfe5555b5884"/>
    <ds:schemaRef ds:uri="7c69e624-827f-471b-adea-ac070ddc686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1431</TotalTime>
  <Words>1296</Words>
  <Application>Microsoft Office PowerPoint</Application>
  <PresentationFormat>Custom</PresentationFormat>
  <Paragraphs>239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Courier New</vt:lpstr>
      <vt:lpstr>Wingdings</vt:lpstr>
      <vt:lpstr>PROGRESS_16x9_PPT_Template</vt:lpstr>
      <vt:lpstr>Benchmarking Network Data Transfers</vt:lpstr>
      <vt:lpstr>Why listen to me?</vt:lpstr>
      <vt:lpstr>PowerPoint Presentation</vt:lpstr>
      <vt:lpstr>Agenda</vt:lpstr>
      <vt:lpstr>a little bit of theory</vt:lpstr>
      <vt:lpstr>the (simplified) process</vt:lpstr>
      <vt:lpstr>the 4gl server process</vt:lpstr>
      <vt:lpstr>tweakable parameters</vt:lpstr>
      <vt:lpstr>new –prefetch* parameters</vt:lpstr>
      <vt:lpstr>message buffer size (-Mm)</vt:lpstr>
      <vt:lpstr>maximum transmission unit (MTU)</vt:lpstr>
      <vt:lpstr>Mm – MTU interaction</vt:lpstr>
      <vt:lpstr>other parameters</vt:lpstr>
      <vt:lpstr>stupid programming tricks</vt:lpstr>
      <vt:lpstr>stupid programming tricks</vt:lpstr>
      <vt:lpstr>Monitoring Server Messages</vt:lpstr>
      <vt:lpstr>enough already – you promised some numbers!</vt:lpstr>
      <vt:lpstr>baseline</vt:lpstr>
      <vt:lpstr>baseline</vt:lpstr>
      <vt:lpstr>Using field lists</vt:lpstr>
      <vt:lpstr>adding prefetch</vt:lpstr>
      <vt:lpstr>…prefetch</vt:lpstr>
      <vt:lpstr>increasing -Mm</vt:lpstr>
      <vt:lpstr>adding prefetchDelay</vt:lpstr>
      <vt:lpstr>send the whole 174 byte record</vt:lpstr>
      <vt:lpstr>using order (61K records)…</vt:lpstr>
      <vt:lpstr>lobs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Paul Koufalis</cp:lastModifiedBy>
  <cp:revision>44</cp:revision>
  <cp:lastPrinted>2013-09-18T03:48:20Z</cp:lastPrinted>
  <dcterms:created xsi:type="dcterms:W3CDTF">2016-05-13T13:52:00Z</dcterms:created>
  <dcterms:modified xsi:type="dcterms:W3CDTF">2016-06-28T11:53:25Z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