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3"/>
  </p:notesMasterIdLst>
  <p:handoutMasterIdLst>
    <p:handoutMasterId r:id="rId34"/>
  </p:handoutMasterIdLst>
  <p:sldIdLst>
    <p:sldId id="1099" r:id="rId6"/>
    <p:sldId id="1105" r:id="rId7"/>
    <p:sldId id="1190" r:id="rId8"/>
    <p:sldId id="1184" r:id="rId9"/>
    <p:sldId id="1182" r:id="rId10"/>
    <p:sldId id="1191" r:id="rId11"/>
    <p:sldId id="1192" r:id="rId12"/>
    <p:sldId id="1185" r:id="rId13"/>
    <p:sldId id="1186" r:id="rId14"/>
    <p:sldId id="1193" r:id="rId15"/>
    <p:sldId id="1189" r:id="rId16"/>
    <p:sldId id="1194" r:id="rId17"/>
    <p:sldId id="1198" r:id="rId18"/>
    <p:sldId id="1187" r:id="rId19"/>
    <p:sldId id="1188" r:id="rId20"/>
    <p:sldId id="1195" r:id="rId21"/>
    <p:sldId id="1197" r:id="rId22"/>
    <p:sldId id="1199" r:id="rId23"/>
    <p:sldId id="1196" r:id="rId24"/>
    <p:sldId id="1202" r:id="rId25"/>
    <p:sldId id="1203" r:id="rId26"/>
    <p:sldId id="1207" r:id="rId27"/>
    <p:sldId id="1204" r:id="rId28"/>
    <p:sldId id="1201" r:id="rId29"/>
    <p:sldId id="1200" r:id="rId30"/>
    <p:sldId id="1206" r:id="rId31"/>
    <p:sldId id="1180" r:id="rId32"/>
  </p:sldIdLst>
  <p:sldSz cx="12188825" cy="6858000"/>
  <p:notesSz cx="7027863" cy="9313863"/>
  <p:custDataLst>
    <p:tags r:id="rId3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8" autoAdjust="0"/>
    <p:restoredTop sz="90812" autoAdjust="0"/>
  </p:normalViewPr>
  <p:slideViewPr>
    <p:cSldViewPr snapToGrid="0" showGuides="1">
      <p:cViewPr>
        <p:scale>
          <a:sx n="56" d="100"/>
          <a:sy n="56" d="100"/>
        </p:scale>
        <p:origin x="-150" y="-7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hive.org/files/readme.pdf" TargetMode="External"/><Relationship Id="rId2" Type="http://schemas.openxmlformats.org/officeDocument/2006/relationships/hyperlink" Target="http://www.oehive.org/pdfinclude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legal/epl-v10.html" TargetMode="External"/><Relationship Id="rId2" Type="http://schemas.openxmlformats.org/officeDocument/2006/relationships/hyperlink" Target="http://www.oehive.org/pdfinclude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jeanchristophe.cardot@gmail.com" TargetMode="External"/><Relationship Id="rId4" Type="http://schemas.openxmlformats.org/officeDocument/2006/relationships/hyperlink" Target="http://www.adobe.com/devnet/pdf/pdf_reference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2860405"/>
            <a:ext cx="6800850" cy="1846659"/>
          </a:xfrm>
        </p:spPr>
        <p:txBody>
          <a:bodyPr/>
          <a:lstStyle/>
          <a:p>
            <a:r>
              <a:rPr lang="en-US" sz="4000" dirty="0" smtClean="0"/>
              <a:t>875: Report Modernization on a Budget: A fresh look at </a:t>
            </a:r>
            <a:r>
              <a:rPr lang="en-US" sz="4000" dirty="0" err="1" smtClean="0"/>
              <a:t>PDFInclude</a:t>
            </a:r>
            <a:endParaRPr lang="en-US" sz="4000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7779" y="5066617"/>
            <a:ext cx="6021953" cy="723098"/>
          </a:xfrm>
        </p:spPr>
        <p:txBody>
          <a:bodyPr/>
          <a:lstStyle/>
          <a:p>
            <a:r>
              <a:rPr lang="en-US" dirty="0" smtClean="0"/>
              <a:t>Paul Bouscaren, Outlook Park Holdings, </a:t>
            </a:r>
            <a:r>
              <a:rPr lang="en-US" dirty="0" err="1" smtClean="0"/>
              <a:t>llc</a:t>
            </a:r>
            <a:endParaRPr lang="en-US" dirty="0" smtClean="0"/>
          </a:p>
          <a:p>
            <a:r>
              <a:rPr lang="en-US" dirty="0" smtClean="0"/>
              <a:t>June 27, 2016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9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u="sng" dirty="0" smtClean="0"/>
              <a:t>Introduction || (a bit about myself)</a:t>
            </a:r>
          </a:p>
          <a:p>
            <a:r>
              <a:rPr lang="en-US" dirty="0"/>
              <a:t>Paul Bouscaren – Career Highlights</a:t>
            </a:r>
          </a:p>
          <a:p>
            <a:pPr lvl="1"/>
            <a:r>
              <a:rPr lang="en-US" dirty="0"/>
              <a:t>Bachelor of Science in Computer Science from California State University at Dominguez </a:t>
            </a:r>
            <a:r>
              <a:rPr lang="en-US" dirty="0" smtClean="0"/>
              <a:t>Hills 	w/ minor </a:t>
            </a:r>
            <a:r>
              <a:rPr lang="en-US" dirty="0"/>
              <a:t>in Philosophy</a:t>
            </a:r>
          </a:p>
          <a:p>
            <a:pPr lvl="1"/>
            <a:r>
              <a:rPr lang="en-US" dirty="0"/>
              <a:t>Bluebird Systems (Auto Rental Division) Programmer/Analyst 1988-1992 (Business Basic)</a:t>
            </a:r>
          </a:p>
          <a:p>
            <a:pPr lvl="1"/>
            <a:r>
              <a:rPr lang="en-US" dirty="0"/>
              <a:t>Bluebird Auto Rental Systems Programmer/Analyst 1994-1998 (Business </a:t>
            </a:r>
            <a:r>
              <a:rPr lang="en-US" dirty="0" smtClean="0"/>
              <a:t>Basic, Progress)</a:t>
            </a:r>
          </a:p>
          <a:p>
            <a:pPr lvl="1"/>
            <a:r>
              <a:rPr lang="en-US" dirty="0" smtClean="0"/>
              <a:t>Michael Foods Programmer/Analyst 1998-2001 (Business Basic, ABAP/4)</a:t>
            </a:r>
            <a:endParaRPr lang="en-US" dirty="0"/>
          </a:p>
          <a:p>
            <a:pPr lvl="1"/>
            <a:r>
              <a:rPr lang="en-US" dirty="0"/>
              <a:t>Mitzi International Handbags Programmer/Analyst (EDI) 2001-2008 (Progress CHUI)</a:t>
            </a:r>
          </a:p>
          <a:p>
            <a:pPr lvl="1"/>
            <a:r>
              <a:rPr lang="en-US" dirty="0"/>
              <a:t>Bluebird Auto Rental Systems Programmer/Analyst 2008-2014 (Progress)</a:t>
            </a:r>
          </a:p>
          <a:p>
            <a:pPr lvl="1"/>
            <a:r>
              <a:rPr lang="en-US" dirty="0"/>
              <a:t>Senior Programmer/Analyst Contractor 2014-present (Progress)</a:t>
            </a:r>
          </a:p>
          <a:p>
            <a:pPr lvl="2"/>
            <a:r>
              <a:rPr lang="en-US" dirty="0"/>
              <a:t>World Courier SAP integration project</a:t>
            </a:r>
          </a:p>
          <a:p>
            <a:pPr lvl="2"/>
            <a:r>
              <a:rPr lang="en-US" dirty="0" err="1"/>
              <a:t>Yarrington</a:t>
            </a:r>
            <a:r>
              <a:rPr lang="en-US" dirty="0"/>
              <a:t> Mills Report Modernization Project</a:t>
            </a:r>
          </a:p>
          <a:p>
            <a:pPr lvl="2"/>
            <a:r>
              <a:rPr lang="en-US" dirty="0"/>
              <a:t>Tyson Fresh Meats Warehouse Management System integration with </a:t>
            </a:r>
            <a:r>
              <a:rPr lang="en-US" dirty="0" err="1"/>
              <a:t>RetroTech</a:t>
            </a:r>
            <a:r>
              <a:rPr lang="en-US" dirty="0"/>
              <a:t> WCS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9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 smtClean="0"/>
              <a:t>look at </a:t>
            </a:r>
            <a:r>
              <a:rPr lang="en-US" dirty="0" err="1" smtClean="0"/>
              <a:t>PDFInclude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</a:p>
          <a:p>
            <a:r>
              <a:rPr lang="en-US" dirty="0" smtClean="0"/>
              <a:t>Interactive session</a:t>
            </a:r>
          </a:p>
          <a:p>
            <a:pPr lvl="1"/>
            <a:r>
              <a:rPr lang="en-US" dirty="0" smtClean="0"/>
              <a:t>Feel free to interrupt and ask questions</a:t>
            </a:r>
          </a:p>
          <a:p>
            <a:pPr lvl="1"/>
            <a:r>
              <a:rPr lang="en-US" dirty="0" smtClean="0"/>
              <a:t>I don’t know everything, only God does</a:t>
            </a:r>
          </a:p>
          <a:p>
            <a:pPr lvl="1"/>
            <a:r>
              <a:rPr lang="en-US" dirty="0" smtClean="0"/>
              <a:t>If you don’t ask questions, then you’re not engaged</a:t>
            </a:r>
          </a:p>
          <a:p>
            <a:pPr lvl="1"/>
            <a:r>
              <a:rPr lang="en-US" dirty="0" smtClean="0"/>
              <a:t>The more you ask, the more I can give, and we all benefit</a:t>
            </a:r>
          </a:p>
          <a:p>
            <a:r>
              <a:rPr lang="en-US" dirty="0" smtClean="0"/>
              <a:t>I’ll be spending the bulk of the presentation in demonstration mode</a:t>
            </a:r>
          </a:p>
          <a:p>
            <a:r>
              <a:rPr lang="en-US" dirty="0" smtClean="0"/>
              <a:t>In case that all runs long; let me thank you in advance for coming</a:t>
            </a:r>
          </a:p>
          <a:p>
            <a:r>
              <a:rPr lang="en-US" dirty="0" smtClean="0"/>
              <a:t>I encourage you to meet with me anytime during the week</a:t>
            </a:r>
          </a:p>
        </p:txBody>
      </p:sp>
    </p:spTree>
    <p:extLst>
      <p:ext uri="{BB962C8B-B14F-4D97-AF65-F5344CB8AC3E}">
        <p14:creationId xmlns:p14="http://schemas.microsoft.com/office/powerpoint/2010/main" val="391142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96145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400646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few words about why I’m here </a:t>
            </a:r>
            <a:r>
              <a:rPr lang="en-US" dirty="0" smtClean="0"/>
              <a:t>(My PUG Challenge Americas Testimonial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This is my opportunity to give back and inspire those in the Progress community</a:t>
            </a:r>
          </a:p>
          <a:p>
            <a:pPr lvl="1"/>
            <a:r>
              <a:rPr lang="en-US" dirty="0"/>
              <a:t>For four years, I was a paid attendee</a:t>
            </a:r>
          </a:p>
          <a:p>
            <a:pPr lvl="1"/>
            <a:r>
              <a:rPr lang="en-US" dirty="0"/>
              <a:t>This is my second year as a presenter</a:t>
            </a:r>
          </a:p>
          <a:p>
            <a:pPr lvl="1"/>
            <a:r>
              <a:rPr lang="en-US" dirty="0"/>
              <a:t>PUG Challenge Americas saved my Progress career!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4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PDFInclude</a:t>
            </a:r>
            <a:r>
              <a:rPr lang="en-US" dirty="0"/>
              <a:t>, and how can it help me?</a:t>
            </a:r>
          </a:p>
          <a:p>
            <a:r>
              <a:rPr lang="en-US" dirty="0" smtClean="0"/>
              <a:t>The </a:t>
            </a:r>
            <a:r>
              <a:rPr lang="en-US" dirty="0"/>
              <a:t>inspiration for this talk came from </a:t>
            </a:r>
            <a:r>
              <a:rPr lang="en-US" dirty="0" smtClean="0"/>
              <a:t>a consulting </a:t>
            </a:r>
            <a:r>
              <a:rPr lang="en-US" dirty="0"/>
              <a:t>engagement last </a:t>
            </a:r>
            <a:r>
              <a:rPr lang="en-US" dirty="0" smtClean="0"/>
              <a:t>summer</a:t>
            </a:r>
            <a:endParaRPr lang="en-US" dirty="0"/>
          </a:p>
          <a:p>
            <a:r>
              <a:rPr lang="en-US" dirty="0"/>
              <a:t>The requirements: </a:t>
            </a:r>
          </a:p>
          <a:p>
            <a:pPr lvl="1"/>
            <a:r>
              <a:rPr lang="en-US" dirty="0"/>
              <a:t>Modernize a handful of reports so they could generate PDF output</a:t>
            </a:r>
          </a:p>
          <a:p>
            <a:pPr lvl="1"/>
            <a:r>
              <a:rPr lang="en-US" dirty="0"/>
              <a:t>Modernize the invoicing output to generate an invoice form</a:t>
            </a:r>
          </a:p>
          <a:p>
            <a:r>
              <a:rPr lang="en-US" dirty="0"/>
              <a:t>The challenge:</a:t>
            </a:r>
          </a:p>
          <a:p>
            <a:pPr lvl="1"/>
            <a:r>
              <a:rPr lang="en-US" dirty="0"/>
              <a:t>Do it all in a very brief time period</a:t>
            </a:r>
          </a:p>
          <a:p>
            <a:pPr lvl="1"/>
            <a:r>
              <a:rPr lang="en-US" dirty="0"/>
              <a:t>Do it all with a modest budget</a:t>
            </a:r>
          </a:p>
          <a:p>
            <a:r>
              <a:rPr lang="en-US" dirty="0"/>
              <a:t>The toolset:</a:t>
            </a:r>
          </a:p>
          <a:p>
            <a:pPr lvl="1"/>
            <a:r>
              <a:rPr lang="en-US" dirty="0"/>
              <a:t>DOS/Character Progress application</a:t>
            </a:r>
          </a:p>
          <a:p>
            <a:pPr lvl="1"/>
            <a:r>
              <a:rPr lang="en-US" dirty="0" err="1"/>
              <a:t>PDFInclude</a:t>
            </a:r>
            <a:endParaRPr lang="en-US" dirty="0"/>
          </a:p>
          <a:p>
            <a:pPr lvl="1"/>
            <a:r>
              <a:rPr lang="en-US" dirty="0"/>
              <a:t>Yours Truly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96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promise of </a:t>
            </a:r>
            <a:r>
              <a:rPr lang="en-US" dirty="0" err="1"/>
              <a:t>PDFInclude</a:t>
            </a:r>
            <a:endParaRPr lang="en-US" dirty="0"/>
          </a:p>
          <a:p>
            <a:pPr lvl="1"/>
            <a:r>
              <a:rPr lang="en-US" dirty="0"/>
              <a:t>Generate PDF output using Progress-only code</a:t>
            </a:r>
          </a:p>
          <a:p>
            <a:pPr lvl="1"/>
            <a:r>
              <a:rPr lang="en-US" dirty="0" smtClean="0"/>
              <a:t>Free </a:t>
            </a:r>
            <a:r>
              <a:rPr lang="en-US" dirty="0" err="1" smtClean="0"/>
              <a:t>Libre</a:t>
            </a:r>
            <a:r>
              <a:rPr lang="en-US" dirty="0" smtClean="0"/>
              <a:t> Open Source Software (FLOSS), distributed under the Eclipse Public License</a:t>
            </a:r>
            <a:endParaRPr lang="en-US" dirty="0"/>
          </a:p>
          <a:p>
            <a:pPr lvl="1"/>
            <a:r>
              <a:rPr lang="en-US" dirty="0"/>
              <a:t>Generate forms with Office/Acrobat/OpenOffice and </a:t>
            </a:r>
            <a:r>
              <a:rPr lang="en-US" dirty="0" smtClean="0"/>
              <a:t>then </a:t>
            </a:r>
            <a:r>
              <a:rPr lang="en-US" dirty="0"/>
              <a:t>‘populate’ them with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Compatible with ‘legacy’ Progress versions (8 and 9)</a:t>
            </a:r>
          </a:p>
          <a:p>
            <a:pPr lvl="1"/>
            <a:r>
              <a:rPr lang="en-US" dirty="0" err="1" smtClean="0"/>
              <a:t>ChUI</a:t>
            </a:r>
            <a:r>
              <a:rPr lang="en-US" dirty="0" smtClean="0"/>
              <a:t> or GUI</a:t>
            </a:r>
            <a:endParaRPr lang="en-US" dirty="0"/>
          </a:p>
          <a:p>
            <a:pPr lvl="1"/>
            <a:r>
              <a:rPr lang="en-US" dirty="0"/>
              <a:t>The client’s technology stack was compatible with the Office/Acrobat form generation path</a:t>
            </a:r>
          </a:p>
          <a:p>
            <a:pPr lvl="1"/>
            <a:r>
              <a:rPr lang="en-US" dirty="0"/>
              <a:t>Great choice!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1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250331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32089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 Time!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3045167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3989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 smtClean="0"/>
              <a:t>Opportunities which present themselves…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65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reality of </a:t>
            </a:r>
            <a:r>
              <a:rPr lang="en-US" dirty="0" err="1"/>
              <a:t>PDFInclude</a:t>
            </a:r>
            <a:endParaRPr lang="en-US" dirty="0"/>
          </a:p>
          <a:p>
            <a:pPr lvl="1"/>
            <a:r>
              <a:rPr lang="en-US" dirty="0"/>
              <a:t>Ok, so it’s </a:t>
            </a:r>
            <a:r>
              <a:rPr lang="en-US" dirty="0" smtClean="0"/>
              <a:t>open source, with limited support</a:t>
            </a:r>
            <a:endParaRPr lang="en-US" dirty="0"/>
          </a:p>
          <a:p>
            <a:pPr lvl="1"/>
            <a:r>
              <a:rPr lang="en-US" dirty="0"/>
              <a:t>Form-parsing logic did not </a:t>
            </a:r>
            <a:r>
              <a:rPr lang="en-US" dirty="0" smtClean="0"/>
              <a:t>work on the currently-creatable forms. Why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Updated to work with OpenOffice some time ago; </a:t>
            </a:r>
            <a:r>
              <a:rPr lang="en-US" dirty="0" smtClean="0"/>
              <a:t>no </a:t>
            </a:r>
            <a:r>
              <a:rPr lang="en-US" dirty="0"/>
              <a:t>longer works with Office/Acrobat</a:t>
            </a:r>
          </a:p>
          <a:p>
            <a:pPr lvl="2"/>
            <a:r>
              <a:rPr lang="en-US" dirty="0"/>
              <a:t>The updated version </a:t>
            </a:r>
            <a:r>
              <a:rPr lang="en-US" dirty="0" smtClean="0"/>
              <a:t>(circa 16</a:t>
            </a:r>
            <a:r>
              <a:rPr lang="en-US" baseline="30000" dirty="0" smtClean="0"/>
              <a:t>th</a:t>
            </a:r>
            <a:r>
              <a:rPr lang="en-US" dirty="0" smtClean="0"/>
              <a:t> of January 2011) is </a:t>
            </a:r>
            <a:r>
              <a:rPr lang="en-US" dirty="0"/>
              <a:t>now obsolete, as OpenOffice and Acrobat generate forms which are incompatible with </a:t>
            </a:r>
            <a:r>
              <a:rPr lang="en-US" dirty="0" err="1" smtClean="0"/>
              <a:t>PDFInclude’s</a:t>
            </a:r>
            <a:r>
              <a:rPr lang="en-US" dirty="0" smtClean="0"/>
              <a:t> parser</a:t>
            </a:r>
          </a:p>
          <a:p>
            <a:pPr lvl="1"/>
            <a:r>
              <a:rPr lang="en-US" dirty="0" smtClean="0"/>
              <a:t>Obsolete or backwardly-compatible?</a:t>
            </a:r>
          </a:p>
          <a:p>
            <a:r>
              <a:rPr lang="en-US" dirty="0" smtClean="0"/>
              <a:t>The opportunity of </a:t>
            </a:r>
            <a:r>
              <a:rPr lang="en-US" dirty="0" err="1" smtClean="0"/>
              <a:t>PDFInclude</a:t>
            </a:r>
            <a:endParaRPr lang="en-US" dirty="0"/>
          </a:p>
          <a:p>
            <a:pPr lvl="1"/>
            <a:r>
              <a:rPr lang="en-US" dirty="0" smtClean="0"/>
              <a:t>The Eclipse Public License affords nearly unparalleled flexibility of usage</a:t>
            </a:r>
          </a:p>
          <a:p>
            <a:pPr lvl="2"/>
            <a:r>
              <a:rPr lang="en-US" dirty="0" smtClean="0"/>
              <a:t>Sell it</a:t>
            </a:r>
          </a:p>
          <a:p>
            <a:pPr lvl="2"/>
            <a:r>
              <a:rPr lang="en-US" dirty="0" smtClean="0"/>
              <a:t>Use it in derivative works</a:t>
            </a:r>
          </a:p>
          <a:p>
            <a:pPr lvl="2"/>
            <a:r>
              <a:rPr lang="en-US" dirty="0" smtClean="0"/>
              <a:t>Freely distribute its source code</a:t>
            </a:r>
          </a:p>
          <a:p>
            <a:pPr lvl="2"/>
            <a:r>
              <a:rPr lang="en-US" dirty="0" smtClean="0"/>
              <a:t>Correct its shortcomings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6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personal interest in </a:t>
            </a:r>
            <a:r>
              <a:rPr lang="en-US" dirty="0" err="1" smtClean="0"/>
              <a:t>PDFInclude</a:t>
            </a:r>
            <a:r>
              <a:rPr lang="en-US" dirty="0" smtClean="0"/>
              <a:t> was piqued while trying to make it work for my client</a:t>
            </a:r>
          </a:p>
          <a:p>
            <a:pPr lvl="1"/>
            <a:r>
              <a:rPr lang="en-US" dirty="0" smtClean="0"/>
              <a:t>Unfortunately, this didn’t work out so good for the client</a:t>
            </a:r>
          </a:p>
          <a:p>
            <a:pPr lvl="1"/>
            <a:r>
              <a:rPr lang="en-US" dirty="0" err="1" smtClean="0"/>
              <a:t>PDFInclude</a:t>
            </a:r>
            <a:r>
              <a:rPr lang="en-US" dirty="0" smtClean="0"/>
              <a:t> couldn’t deliver what it promised</a:t>
            </a:r>
          </a:p>
          <a:p>
            <a:pPr lvl="1"/>
            <a:r>
              <a:rPr lang="en-US" dirty="0" smtClean="0"/>
              <a:t>The client’s budget did not provide for a re-write of the parser code</a:t>
            </a:r>
          </a:p>
          <a:p>
            <a:pPr lvl="1"/>
            <a:r>
              <a:rPr lang="en-US" dirty="0" smtClean="0"/>
              <a:t>The client went a different direction with a different solution and a different contractor(!)</a:t>
            </a:r>
          </a:p>
          <a:p>
            <a:r>
              <a:rPr lang="en-US" dirty="0" smtClean="0"/>
              <a:t>Well, Paul, that’s a pretty bad fail.  If </a:t>
            </a:r>
            <a:r>
              <a:rPr lang="en-US" dirty="0" err="1" smtClean="0"/>
              <a:t>PDFInclude</a:t>
            </a:r>
            <a:r>
              <a:rPr lang="en-US" dirty="0" smtClean="0"/>
              <a:t> is such a sick puppy, why are you still interested in dealing with it?</a:t>
            </a:r>
          </a:p>
          <a:p>
            <a:pPr lvl="1"/>
            <a:r>
              <a:rPr lang="en-US" dirty="0" smtClean="0"/>
              <a:t>I read enough in Adobe’s PDF reference to know that the information is available to fix it</a:t>
            </a:r>
          </a:p>
          <a:p>
            <a:pPr lvl="1"/>
            <a:r>
              <a:rPr lang="en-US" dirty="0" smtClean="0"/>
              <a:t>Adobe’s docs say that a proper implementation should not ‘break’ when new features appear</a:t>
            </a:r>
          </a:p>
          <a:p>
            <a:pPr lvl="1"/>
            <a:r>
              <a:rPr lang="en-US" dirty="0" smtClean="0"/>
              <a:t>Doing so would serve as a valuable feather in my cap, because I could show the Progress community that I was a contributor!</a:t>
            </a:r>
          </a:p>
          <a:p>
            <a:pPr lvl="1"/>
            <a:r>
              <a:rPr lang="en-US" dirty="0" smtClean="0"/>
              <a:t>I did this kind of parsing logic way back during my University days by writing a program to evaluate an infix expression, then expanding it into a mini-BASIC interpreter – all written in Pascal – 30 years ago!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opportunities:</a:t>
            </a:r>
          </a:p>
          <a:p>
            <a:pPr lvl="1"/>
            <a:r>
              <a:rPr lang="en-US" dirty="0" smtClean="0"/>
              <a:t>Become more familiar with and adept at OOABL</a:t>
            </a:r>
          </a:p>
          <a:p>
            <a:pPr lvl="1"/>
            <a:r>
              <a:rPr lang="en-US" dirty="0" smtClean="0"/>
              <a:t>Look to speed up the </a:t>
            </a:r>
            <a:r>
              <a:rPr lang="en-US" dirty="0" err="1" smtClean="0"/>
              <a:t>PDFInclude</a:t>
            </a:r>
            <a:r>
              <a:rPr lang="en-US" dirty="0" smtClean="0"/>
              <a:t> processing</a:t>
            </a:r>
          </a:p>
          <a:p>
            <a:pPr lvl="1"/>
            <a:r>
              <a:rPr lang="en-US" dirty="0" smtClean="0"/>
              <a:t>Modernize it by removing shared variables</a:t>
            </a:r>
          </a:p>
          <a:p>
            <a:pPr lvl="1"/>
            <a:r>
              <a:rPr lang="en-US" dirty="0" smtClean="0"/>
              <a:t>And so on…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502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3587023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39086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 breaking news!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new information about </a:t>
            </a:r>
            <a:r>
              <a:rPr lang="en-US" dirty="0" err="1" smtClean="0"/>
              <a:t>PDFInclude</a:t>
            </a:r>
            <a:r>
              <a:rPr lang="en-US" dirty="0"/>
              <a:t> </a:t>
            </a:r>
            <a:r>
              <a:rPr lang="en-US" dirty="0" smtClean="0"/>
              <a:t>just in!</a:t>
            </a:r>
          </a:p>
          <a:p>
            <a:pPr lvl="1"/>
            <a:r>
              <a:rPr lang="en-US" dirty="0" smtClean="0"/>
              <a:t>I’ve managed to contact the maintainer of the project, and he is the source of the new information</a:t>
            </a:r>
          </a:p>
          <a:p>
            <a:pPr lvl="1"/>
            <a:r>
              <a:rPr lang="en-US" dirty="0" smtClean="0"/>
              <a:t>A more current version is available which works well with forms parsing</a:t>
            </a:r>
          </a:p>
          <a:p>
            <a:pPr lvl="1"/>
            <a:r>
              <a:rPr lang="en-US" dirty="0" smtClean="0"/>
              <a:t>A modest license fee is required for the updated version</a:t>
            </a:r>
          </a:p>
          <a:p>
            <a:pPr lvl="1"/>
            <a:r>
              <a:rPr lang="en-US" dirty="0" smtClean="0"/>
              <a:t>V9 Progress compatibility is compromised at this time, but could be restored if that effort can be funded by a client needing that level of compatibility</a:t>
            </a:r>
          </a:p>
          <a:p>
            <a:r>
              <a:rPr lang="en-US" dirty="0" smtClean="0"/>
              <a:t>Read about the updated features available with the licensed version</a:t>
            </a:r>
          </a:p>
          <a:p>
            <a:pPr lvl="1"/>
            <a:r>
              <a:rPr lang="en-US" dirty="0">
                <a:hlinkClick r:id="rId2"/>
              </a:rPr>
              <a:t>http://www.oehive.org/pdfinclude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pdfInclude</a:t>
            </a:r>
            <a:r>
              <a:rPr lang="en-US" dirty="0"/>
              <a:t> v5.1 documentation: </a:t>
            </a:r>
            <a:r>
              <a:rPr lang="en-US" dirty="0">
                <a:hlinkClick r:id="rId3"/>
              </a:rPr>
              <a:t>http://www.oehive.org/files/readme.pdf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527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4128879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18615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 smtClean="0"/>
              <a:t>Concluding thoughts and opinions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87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PDFInclude</a:t>
            </a:r>
            <a:r>
              <a:rPr lang="en-US" dirty="0" smtClean="0"/>
              <a:t> v3.3 (the Eclipse License Version) is a good start if you have modest report modernization needs and not much budget</a:t>
            </a:r>
          </a:p>
          <a:p>
            <a:r>
              <a:rPr lang="en-US" dirty="0" smtClean="0"/>
              <a:t>Please do let Jean-Christophe know you are using it, and your happiness with or unhappiness with what is presented</a:t>
            </a:r>
          </a:p>
          <a:p>
            <a:r>
              <a:rPr lang="en-US" dirty="0" smtClean="0"/>
              <a:t>If you need more, the licensed </a:t>
            </a:r>
            <a:r>
              <a:rPr lang="en-US" dirty="0" smtClean="0"/>
              <a:t>v5.0 </a:t>
            </a:r>
            <a:r>
              <a:rPr lang="en-US" dirty="0" smtClean="0"/>
              <a:t>will likely fulfill your requirements… it would have been sufficient for my needs, had it been available to me at the time I needed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3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467073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Welcome</a:t>
            </a:r>
          </a:p>
          <a:p>
            <a:r>
              <a:rPr lang="en-US" dirty="0" smtClean="0"/>
              <a:t>Why are we here? Or, what is </a:t>
            </a:r>
            <a:r>
              <a:rPr lang="en-US" dirty="0" err="1" smtClean="0"/>
              <a:t>PDFInclude</a:t>
            </a:r>
            <a:r>
              <a:rPr lang="en-US" dirty="0" smtClean="0"/>
              <a:t> and how can it help me?</a:t>
            </a:r>
          </a:p>
          <a:p>
            <a:r>
              <a:rPr lang="en-US" dirty="0" smtClean="0"/>
              <a:t>Demonstration of </a:t>
            </a:r>
            <a:r>
              <a:rPr lang="en-US" dirty="0" err="1" smtClean="0"/>
              <a:t>PDFInclude</a:t>
            </a:r>
            <a:endParaRPr lang="en-US" dirty="0" smtClean="0"/>
          </a:p>
          <a:p>
            <a:r>
              <a:rPr lang="en-US" dirty="0" smtClean="0"/>
              <a:t>Opportunities which present themselves</a:t>
            </a:r>
          </a:p>
          <a:p>
            <a:r>
              <a:rPr lang="en-US" dirty="0" smtClean="0"/>
              <a:t>Late breaking news!</a:t>
            </a:r>
          </a:p>
          <a:p>
            <a:r>
              <a:rPr lang="en-US" dirty="0" smtClean="0"/>
              <a:t>Concluding thoughts and opinions</a:t>
            </a:r>
          </a:p>
          <a:p>
            <a:r>
              <a:rPr lang="en-US" dirty="0" smtClean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11177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Bibliography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5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875: Report modernization on a budget: A </a:t>
            </a:r>
            <a:r>
              <a:rPr lang="en-US" dirty="0" smtClean="0"/>
              <a:t>fresh </a:t>
            </a:r>
            <a:r>
              <a:rPr lang="en-US" dirty="0"/>
              <a:t>look at </a:t>
            </a:r>
            <a:r>
              <a:rPr lang="en-US" dirty="0" err="1"/>
              <a:t>PDFInclude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is a list of resources and references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www.oehive.org/pdfinclude</a:t>
            </a:r>
            <a:endParaRPr lang="en-US" dirty="0" smtClean="0"/>
          </a:p>
          <a:p>
            <a:pPr lvl="2"/>
            <a:r>
              <a:rPr lang="en-US" dirty="0" smtClean="0"/>
              <a:t>This is the site with the </a:t>
            </a:r>
            <a:r>
              <a:rPr lang="en-US" dirty="0" err="1" smtClean="0"/>
              <a:t>PDFInclude</a:t>
            </a:r>
            <a:r>
              <a:rPr lang="en-US" dirty="0" smtClean="0"/>
              <a:t> Open Source project</a:t>
            </a:r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www.eclipse.org/legal/epl-v10.html</a:t>
            </a:r>
            <a:endParaRPr lang="en-US" dirty="0" smtClean="0"/>
          </a:p>
          <a:p>
            <a:pPr lvl="2"/>
            <a:r>
              <a:rPr lang="en-US" dirty="0" smtClean="0"/>
              <a:t>The Eclipse Public License document</a:t>
            </a:r>
          </a:p>
          <a:p>
            <a:pPr lvl="1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www.adobe.com/devnet/pdf/pdf_reference.html</a:t>
            </a:r>
            <a:endParaRPr lang="en-US" dirty="0" smtClean="0"/>
          </a:p>
          <a:p>
            <a:pPr lvl="2"/>
            <a:r>
              <a:rPr lang="en-US" dirty="0" smtClean="0"/>
              <a:t>Adobe Developer Connection PDF Reference documents and PDF </a:t>
            </a:r>
            <a:r>
              <a:rPr lang="en-US" dirty="0" smtClean="0"/>
              <a:t>Specification</a:t>
            </a:r>
            <a:endParaRPr lang="en-US" dirty="0"/>
          </a:p>
          <a:p>
            <a:pPr lvl="1"/>
            <a:r>
              <a:rPr lang="en-US" dirty="0" smtClean="0">
                <a:hlinkClick r:id="rId5"/>
              </a:rPr>
              <a:t>jeanchristophe.cardot@gmail.com</a:t>
            </a:r>
            <a:endParaRPr lang="en-US" dirty="0" smtClean="0"/>
          </a:p>
          <a:p>
            <a:pPr lvl="2"/>
            <a:r>
              <a:rPr lang="en-US" dirty="0" smtClean="0"/>
              <a:t>Maintainer/developer of updated versions of </a:t>
            </a:r>
            <a:r>
              <a:rPr lang="en-US" dirty="0" err="1" smtClean="0"/>
              <a:t>PDFInclude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5767" y="4083486"/>
            <a:ext cx="7286625" cy="1643527"/>
          </a:xfrm>
        </p:spPr>
        <p:txBody>
          <a:bodyPr/>
          <a:lstStyle/>
          <a:p>
            <a:r>
              <a:rPr lang="en-US" sz="2800" dirty="0" smtClean="0"/>
              <a:t>Paul Bouscaren</a:t>
            </a:r>
            <a:br>
              <a:rPr lang="en-US" sz="2800" dirty="0" smtClean="0"/>
            </a:br>
            <a:r>
              <a:rPr lang="en-US" sz="2800" dirty="0" smtClean="0"/>
              <a:t>Outlook Park Holdings, </a:t>
            </a:r>
            <a:r>
              <a:rPr lang="en-US" sz="2800" dirty="0" err="1" smtClean="0"/>
              <a:t>llc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(201)602-0273</a:t>
            </a:r>
            <a:br>
              <a:rPr lang="en-US" sz="2800" dirty="0" smtClean="0"/>
            </a:br>
            <a:r>
              <a:rPr lang="en-US" sz="2800" dirty="0" smtClean="0"/>
              <a:t>pauldfixr@outlookpark.com</a:t>
            </a:r>
            <a:endParaRPr lang="en-US" sz="2800" dirty="0"/>
          </a:p>
        </p:txBody>
      </p:sp>
      <p:sp>
        <p:nvSpPr>
          <p:cNvPr id="3" name="Horizontal Scroll 2"/>
          <p:cNvSpPr/>
          <p:nvPr/>
        </p:nvSpPr>
        <p:spPr bwMode="auto">
          <a:xfrm>
            <a:off x="3205512" y="2957239"/>
            <a:ext cx="5747137" cy="858857"/>
          </a:xfrm>
          <a:prstGeom prst="horizontalScroll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3600" dirty="0" smtClean="0">
                <a:latin typeface="Showcard Gothic" panose="04020904020102020604" pitchFamily="82" charset="0"/>
              </a:rPr>
              <a:t>Thank you for coming</a:t>
            </a:r>
            <a:endParaRPr kumimoji="0" lang="en-US" sz="3600" b="0" i="1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Showcard Gothic" panose="040209040201020206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69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fb4a6a7-40f5-4c55-b7cd-bfe5555b5884"/>
    <ds:schemaRef ds:uri="http://schemas.microsoft.com/office/2006/metadata/properties"/>
    <ds:schemaRef ds:uri="http://purl.org/dc/dcmitype/"/>
    <ds:schemaRef ds:uri="7c69e624-827f-471b-adea-ac070ddc6867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1413</TotalTime>
  <Words>1292</Words>
  <Application>Microsoft Office PowerPoint</Application>
  <PresentationFormat>Custom</PresentationFormat>
  <Paragraphs>173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PROGRESS_16x9_PPT_Template</vt:lpstr>
      <vt:lpstr>875: Report Modernization on a Budget: A fresh look at PDFInclude</vt:lpstr>
      <vt:lpstr>Agenda</vt:lpstr>
      <vt:lpstr>Introduction and Welcome</vt:lpstr>
      <vt:lpstr>875: Report modernization on a budget: A fresh look at PDFInclude</vt:lpstr>
      <vt:lpstr>875: Report modernization on a budget: A fresh look at PDFInclude</vt:lpstr>
      <vt:lpstr>Agenda</vt:lpstr>
      <vt:lpstr>875: Report modernization on a budget: A fresh look at PDFInclude</vt:lpstr>
      <vt:lpstr>875: Report modernization on a budget: A fresh look at PDFInclude</vt:lpstr>
      <vt:lpstr>875: Report modernization on a budget: A fresh look at PDFInclude</vt:lpstr>
      <vt:lpstr>Agenda</vt:lpstr>
      <vt:lpstr>Demonstration Time!</vt:lpstr>
      <vt:lpstr>Agenda</vt:lpstr>
      <vt:lpstr>Opportunities which present themselves…</vt:lpstr>
      <vt:lpstr>875: Report modernization on a budget: A fresh look at PDFInclude</vt:lpstr>
      <vt:lpstr>875: Report modernization on a budget: A fresh look at PDFInclude</vt:lpstr>
      <vt:lpstr>875: Report modernization on a budget: A fresh look at PDFInclude</vt:lpstr>
      <vt:lpstr>Agenda</vt:lpstr>
      <vt:lpstr>Late breaking news!</vt:lpstr>
      <vt:lpstr>875: Report modernization on a budget: A fresh look at PDFInclude</vt:lpstr>
      <vt:lpstr>Agenda</vt:lpstr>
      <vt:lpstr>Concluding thoughts and opinions</vt:lpstr>
      <vt:lpstr>875: Report modernization on a budget: A fresh look at PDFInclude</vt:lpstr>
      <vt:lpstr>Agenda</vt:lpstr>
      <vt:lpstr>Bibliography</vt:lpstr>
      <vt:lpstr>875: Report modernization on a budget: A fresh look at PDFInclude</vt:lpstr>
      <vt:lpstr>Paul Bouscaren Outlook Park Holdings, llc (201)602-0273 pauldfixr@outlookpark.com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Paul</cp:lastModifiedBy>
  <cp:revision>33</cp:revision>
  <cp:lastPrinted>2013-09-18T03:48:20Z</cp:lastPrinted>
  <dcterms:created xsi:type="dcterms:W3CDTF">2016-05-13T13:52:00Z</dcterms:created>
  <dcterms:modified xsi:type="dcterms:W3CDTF">2016-06-20T11:42:18Z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