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5"/>
  </p:sldMasterIdLst>
  <p:notesMasterIdLst>
    <p:notesMasterId r:id="rId29"/>
  </p:notesMasterIdLst>
  <p:handoutMasterIdLst>
    <p:handoutMasterId r:id="rId30"/>
  </p:handoutMasterIdLst>
  <p:sldIdLst>
    <p:sldId id="1195" r:id="rId6"/>
    <p:sldId id="1196" r:id="rId7"/>
    <p:sldId id="1105" r:id="rId8"/>
    <p:sldId id="1189" r:id="rId9"/>
    <p:sldId id="1140" r:id="rId10"/>
    <p:sldId id="1167" r:id="rId11"/>
    <p:sldId id="1168" r:id="rId12"/>
    <p:sldId id="1169" r:id="rId13"/>
    <p:sldId id="1176" r:id="rId14"/>
    <p:sldId id="1190" r:id="rId15"/>
    <p:sldId id="1191" r:id="rId16"/>
    <p:sldId id="1181" r:id="rId17"/>
    <p:sldId id="1202" r:id="rId18"/>
    <p:sldId id="1203" r:id="rId19"/>
    <p:sldId id="1204" r:id="rId20"/>
    <p:sldId id="1183" r:id="rId21"/>
    <p:sldId id="1205" r:id="rId22"/>
    <p:sldId id="1206" r:id="rId23"/>
    <p:sldId id="1192" r:id="rId24"/>
    <p:sldId id="1188" r:id="rId25"/>
    <p:sldId id="1184" r:id="rId26"/>
    <p:sldId id="1175" r:id="rId27"/>
    <p:sldId id="1178" r:id="rId28"/>
  </p:sldIdLst>
  <p:sldSz cx="12188825" cy="6858000"/>
  <p:notesSz cx="7027863" cy="9313863"/>
  <p:custDataLst>
    <p:tags r:id="rId31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7">
          <p15:clr>
            <a:srgbClr val="A4A3A4"/>
          </p15:clr>
        </p15:guide>
        <p15:guide id="2" orient="horz" pos="756">
          <p15:clr>
            <a:srgbClr val="A4A3A4"/>
          </p15:clr>
        </p15:guide>
        <p15:guide id="3" orient="horz" pos="3403">
          <p15:clr>
            <a:srgbClr val="A4A3A4"/>
          </p15:clr>
        </p15:guide>
        <p15:guide id="4" pos="38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662"/>
    <a:srgbClr val="24A382"/>
    <a:srgbClr val="B0D806"/>
    <a:srgbClr val="FF4E00"/>
    <a:srgbClr val="DD461E"/>
    <a:srgbClr val="AAD204"/>
    <a:srgbClr val="24D997"/>
    <a:srgbClr val="23C78C"/>
    <a:srgbClr val="F199AE"/>
    <a:srgbClr val="A21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7" autoAdjust="0"/>
    <p:restoredTop sz="90966" autoAdjust="0"/>
  </p:normalViewPr>
  <p:slideViewPr>
    <p:cSldViewPr snapToGrid="0" showGuides="1">
      <p:cViewPr varScale="1">
        <p:scale>
          <a:sx n="68" d="100"/>
          <a:sy n="68" d="100"/>
        </p:scale>
        <p:origin x="684" y="60"/>
      </p:cViewPr>
      <p:guideLst>
        <p:guide orient="horz" pos="437"/>
        <p:guide orient="horz" pos="756"/>
        <p:guide orient="horz" pos="3403"/>
        <p:guide pos="382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2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0D909-72AC-47C5-9BA7-95161C88BD54}" type="slidenum">
              <a:rPr lang="en-US"/>
              <a:pPr/>
              <a:t>10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prstDash val="solid"/>
          </a:ln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428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49" y="36"/>
            <a:ext cx="12188890" cy="6857964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4967780" y="3354330"/>
            <a:ext cx="6800850" cy="1573302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67780" y="5066617"/>
            <a:ext cx="5479648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8466561" y="5648477"/>
            <a:ext cx="3577122" cy="99181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699" y="5588352"/>
            <a:ext cx="2995187" cy="94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374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80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8466561" y="5648477"/>
            <a:ext cx="3577122" cy="99181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699" y="5588352"/>
            <a:ext cx="2995187" cy="94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5197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2"/>
              </a:buClr>
              <a:defRPr/>
            </a:lvl1pPr>
            <a:lvl2pPr>
              <a:spcBef>
                <a:spcPts val="1800"/>
              </a:spcBef>
              <a:buClr>
                <a:schemeClr val="accent2"/>
              </a:buClr>
              <a:defRPr/>
            </a:lvl2pPr>
            <a:lvl3pPr>
              <a:spcBef>
                <a:spcPts val="1800"/>
              </a:spcBef>
              <a:buClr>
                <a:schemeClr val="accent2"/>
              </a:buClr>
              <a:defRPr/>
            </a:lvl3pPr>
            <a:lvl4pPr>
              <a:spcBef>
                <a:spcPts val="1800"/>
              </a:spcBef>
              <a:buClr>
                <a:schemeClr val="accent2"/>
              </a:buClr>
              <a:defRPr/>
            </a:lvl4pPr>
            <a:lvl5pPr>
              <a:spcBef>
                <a:spcPts val="1800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cxnSp>
        <p:nvCxnSpPr>
          <p:cNvPr id="5" name="Straight Connector 4"/>
          <p:cNvCxnSpPr/>
          <p:nvPr userDrawn="1"/>
        </p:nvCxnSpPr>
        <p:spPr bwMode="auto">
          <a:xfrm>
            <a:off x="611962" y="977900"/>
            <a:ext cx="10806034" cy="0"/>
          </a:xfrm>
          <a:prstGeom prst="line">
            <a:avLst/>
          </a:prstGeom>
          <a:ln w="34925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 bwMode="auto">
          <a:xfrm>
            <a:off x="611962" y="977900"/>
            <a:ext cx="10806034" cy="0"/>
          </a:xfrm>
          <a:prstGeom prst="line">
            <a:avLst/>
          </a:prstGeom>
          <a:ln w="34925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445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774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ured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12188890" cy="68579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47925" y="3107733"/>
            <a:ext cx="7286625" cy="590931"/>
          </a:xfrm>
        </p:spPr>
        <p:txBody>
          <a:bodyPr/>
          <a:lstStyle>
            <a:lvl1pPr algn="ctr"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28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2" y="3996"/>
            <a:ext cx="12188890" cy="68579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71" r:id="rId2"/>
    <p:sldLayoutId id="2147483769" r:id="rId3"/>
    <p:sldLayoutId id="2147483772" r:id="rId4"/>
    <p:sldLayoutId id="2147483738" r:id="rId5"/>
    <p:sldLayoutId id="2147483734" r:id="rId6"/>
    <p:sldLayoutId id="2147483762" r:id="rId7"/>
    <p:sldLayoutId id="2147483739" r:id="rId8"/>
    <p:sldLayoutId id="2147483755" r:id="rId9"/>
    <p:sldLayoutId id="2147483714" r:id="rId10"/>
    <p:sldLayoutId id="2147483767" r:id="rId11"/>
    <p:sldLayoutId id="2147483768" r:id="rId12"/>
    <p:sldLayoutId id="2147483770" r:id="rId13"/>
    <p:sldLayoutId id="2147483773" r:id="rId14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4967780" y="2540543"/>
            <a:ext cx="6800850" cy="3200876"/>
          </a:xfrm>
        </p:spPr>
        <p:txBody>
          <a:bodyPr/>
          <a:lstStyle/>
          <a:p>
            <a:r>
              <a:rPr lang="en-CA" sz="4000" dirty="0" smtClean="0"/>
              <a:t>Facing </a:t>
            </a:r>
            <a:r>
              <a:rPr lang="en-CA" sz="4000" dirty="0"/>
              <a:t>the Challenges of modernizing legacy </a:t>
            </a:r>
            <a:r>
              <a:rPr lang="en-CA" sz="4000" dirty="0" smtClean="0"/>
              <a:t>Open </a:t>
            </a:r>
            <a:r>
              <a:rPr lang="en-CA" sz="4000" dirty="0"/>
              <a:t>E</a:t>
            </a:r>
            <a:r>
              <a:rPr lang="en-CA" sz="4000" dirty="0" smtClean="0"/>
              <a:t>dge ABL code </a:t>
            </a:r>
            <a:r>
              <a:rPr lang="en-CA" sz="4000" dirty="0"/>
              <a:t>and </a:t>
            </a:r>
            <a:r>
              <a:rPr lang="en-CA" sz="4000" dirty="0" smtClean="0"/>
              <a:t>its concurrency </a:t>
            </a:r>
            <a:r>
              <a:rPr lang="en-CA" sz="4000" dirty="0"/>
              <a:t>control</a:t>
            </a:r>
            <a:r>
              <a:rPr lang="en-CA" dirty="0"/>
              <a:t/>
            </a:r>
            <a:br>
              <a:rPr lang="en-CA" dirty="0"/>
            </a:b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4294967295"/>
          </p:nvPr>
        </p:nvSpPr>
        <p:spPr>
          <a:xfrm>
            <a:off x="4967780" y="5379870"/>
            <a:ext cx="5479648" cy="723098"/>
          </a:xfrm>
        </p:spPr>
        <p:txBody>
          <a:bodyPr/>
          <a:lstStyle/>
          <a:p>
            <a:r>
              <a:rPr lang="en-US" dirty="0" smtClean="0"/>
              <a:t>Presenter: Oscar Perez </a:t>
            </a:r>
            <a:r>
              <a:rPr lang="en-US" dirty="0" err="1" smtClean="0"/>
              <a:t>Cedron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Date: June 26 2016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4868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8159" y="935338"/>
            <a:ext cx="924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2"/>
                </a:solidFill>
              </a:rPr>
              <a:t>Modernization – A Simple Matter of Survival</a:t>
            </a:r>
            <a:endParaRPr lang="en-US" sz="5400" i="0" dirty="0" smtClean="0">
              <a:solidFill>
                <a:schemeClr val="bg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38601" y="3065213"/>
            <a:ext cx="6349096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i="0" dirty="0" smtClean="0">
                <a:solidFill>
                  <a:schemeClr val="bg1"/>
                </a:solidFill>
                <a:latin typeface="Arial" pitchFamily="34" charset="0"/>
              </a:rPr>
              <a:t>Without starting from scratch on new development, modernizing </a:t>
            </a:r>
            <a:r>
              <a:rPr lang="en-US" i="0" dirty="0">
                <a:solidFill>
                  <a:schemeClr val="bg1"/>
                </a:solidFill>
                <a:latin typeface="Arial" pitchFamily="34" charset="0"/>
              </a:rPr>
              <a:t>legacy </a:t>
            </a:r>
            <a:r>
              <a:rPr lang="en-US" i="0" dirty="0" smtClean="0">
                <a:solidFill>
                  <a:schemeClr val="bg1"/>
                </a:solidFill>
                <a:latin typeface="Arial" pitchFamily="34" charset="0"/>
              </a:rPr>
              <a:t>software allows </a:t>
            </a:r>
            <a:r>
              <a:rPr lang="en-US" i="0" dirty="0">
                <a:solidFill>
                  <a:schemeClr val="bg1"/>
                </a:solidFill>
                <a:latin typeface="Arial" pitchFamily="34" charset="0"/>
              </a:rPr>
              <a:t>organizations to maximize the use of their existing application assets and investments. </a:t>
            </a:r>
            <a:r>
              <a:rPr lang="en-US" i="0" dirty="0" smtClean="0">
                <a:solidFill>
                  <a:schemeClr val="bg1"/>
                </a:solidFill>
                <a:latin typeface="Arial" pitchFamily="34" charset="0"/>
              </a:rPr>
              <a:t>It’s a simple matter of survival.  </a:t>
            </a:r>
          </a:p>
        </p:txBody>
      </p:sp>
    </p:spTree>
    <p:extLst>
      <p:ext uri="{BB962C8B-B14F-4D97-AF65-F5344CB8AC3E}">
        <p14:creationId xmlns:p14="http://schemas.microsoft.com/office/powerpoint/2010/main" val="324011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/>
              <a:t>Story of Apero’s </a:t>
            </a:r>
            <a:r>
              <a:rPr lang="en-CA" dirty="0" smtClean="0"/>
              <a:t>Progress ERP Solution</a:t>
            </a:r>
          </a:p>
          <a:p>
            <a:pPr lvl="1"/>
            <a:r>
              <a:rPr lang="en-CA" dirty="0" smtClean="0"/>
              <a:t>Where we came from</a:t>
            </a:r>
            <a:endParaRPr lang="en-CA" dirty="0"/>
          </a:p>
          <a:p>
            <a:pPr lvl="0"/>
            <a:r>
              <a:rPr lang="en-US" dirty="0"/>
              <a:t>New Emerald GUI Application Framework Strengths</a:t>
            </a:r>
          </a:p>
          <a:p>
            <a:r>
              <a:rPr lang="en-US" dirty="0"/>
              <a:t>Challenges and Things to watch out for</a:t>
            </a:r>
          </a:p>
          <a:p>
            <a:pPr lvl="0"/>
            <a:r>
              <a:rPr lang="en-US" dirty="0"/>
              <a:t>Emerald Framework in Action</a:t>
            </a:r>
          </a:p>
          <a:p>
            <a:pPr lvl="1"/>
            <a:r>
              <a:rPr lang="en-US" dirty="0"/>
              <a:t>Emerald </a:t>
            </a:r>
            <a:r>
              <a:rPr lang="en-US" dirty="0" smtClean="0"/>
              <a:t>Architecture</a:t>
            </a:r>
          </a:p>
          <a:p>
            <a:pPr lvl="1"/>
            <a:r>
              <a:rPr lang="en-US" dirty="0" smtClean="0"/>
              <a:t>Future Roadmap</a:t>
            </a:r>
            <a:endParaRPr lang="en-US" dirty="0"/>
          </a:p>
          <a:p>
            <a:r>
              <a:rPr lang="en-US" dirty="0" smtClean="0"/>
              <a:t>Recommendations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Apero Solutions Inc.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Based in Edmonton, Alberta, Canada</a:t>
            </a:r>
          </a:p>
          <a:p>
            <a:pPr lvl="1"/>
            <a:r>
              <a:rPr lang="en-US" sz="2200" dirty="0" smtClean="0"/>
              <a:t>Employee group in Edmonton, Calgary, Vancouver and Toronto</a:t>
            </a:r>
          </a:p>
          <a:p>
            <a:pPr lvl="2"/>
            <a:r>
              <a:rPr lang="en-US" sz="2000" dirty="0" smtClean="0"/>
              <a:t>Offshore partner development team</a:t>
            </a:r>
          </a:p>
          <a:p>
            <a:pPr lvl="1"/>
            <a:r>
              <a:rPr lang="en-US" sz="2400" dirty="0" smtClean="0"/>
              <a:t>Legacy ERP Solution written in Progress </a:t>
            </a:r>
          </a:p>
          <a:p>
            <a:pPr lvl="2"/>
            <a:r>
              <a:rPr lang="en-US" sz="2000" dirty="0"/>
              <a:t>Roots in the early 1980’s Progress development platform</a:t>
            </a:r>
          </a:p>
          <a:p>
            <a:pPr lvl="2"/>
            <a:r>
              <a:rPr lang="en-US" sz="2000" dirty="0" smtClean="0"/>
              <a:t>Small Solution provider to mid / large size hard goods distributors </a:t>
            </a:r>
          </a:p>
          <a:p>
            <a:pPr lvl="2"/>
            <a:r>
              <a:rPr lang="en-US" sz="2000" dirty="0" smtClean="0"/>
              <a:t>Over 30 years of functional development &amp; business logic</a:t>
            </a:r>
          </a:p>
          <a:p>
            <a:pPr lvl="2"/>
            <a:r>
              <a:rPr lang="en-US" sz="2000" dirty="0" smtClean="0"/>
              <a:t>Global customer based with demands for continued support as well as new development in functionality, services and integration to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party products</a:t>
            </a:r>
          </a:p>
          <a:p>
            <a:pPr marL="914400" lvl="2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300" y="4952975"/>
            <a:ext cx="3802029" cy="158734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611962" y="977900"/>
            <a:ext cx="10806034" cy="0"/>
          </a:xfrm>
          <a:prstGeom prst="line">
            <a:avLst/>
          </a:prstGeom>
          <a:ln w="34925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39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Apero Solutions Inc.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400" dirty="0" smtClean="0"/>
              <a:t>New Company Apero Solutions formed 2011 </a:t>
            </a:r>
          </a:p>
          <a:p>
            <a:pPr lvl="1"/>
            <a:r>
              <a:rPr lang="en-US" sz="2400" dirty="0" smtClean="0"/>
              <a:t>Problems Facing the New Company</a:t>
            </a:r>
          </a:p>
          <a:p>
            <a:pPr lvl="2"/>
            <a:r>
              <a:rPr lang="en-US" sz="2000" dirty="0" smtClean="0"/>
              <a:t>Old Legacy ERP was dated and next to impossible to promote in today’s marketplace</a:t>
            </a:r>
          </a:p>
          <a:p>
            <a:pPr lvl="2"/>
            <a:r>
              <a:rPr lang="en-US" sz="2000" dirty="0"/>
              <a:t>Large existing customer base which required a definitive migration </a:t>
            </a:r>
            <a:r>
              <a:rPr lang="en-US" sz="2000" dirty="0" smtClean="0"/>
              <a:t>path</a:t>
            </a:r>
          </a:p>
          <a:p>
            <a:pPr lvl="1"/>
            <a:r>
              <a:rPr lang="en-US" sz="2200" dirty="0" smtClean="0"/>
              <a:t>Goals</a:t>
            </a:r>
          </a:p>
          <a:p>
            <a:pPr lvl="2"/>
            <a:r>
              <a:rPr lang="en-US" sz="2000" dirty="0" smtClean="0"/>
              <a:t>Ability </a:t>
            </a:r>
            <a:r>
              <a:rPr lang="en-US" sz="2000" dirty="0"/>
              <a:t>to allow users the choice of the traditional interface or new </a:t>
            </a:r>
            <a:r>
              <a:rPr lang="en-US" sz="2000" dirty="0" smtClean="0"/>
              <a:t>browser/mobile </a:t>
            </a:r>
            <a:r>
              <a:rPr lang="en-US" sz="2000" dirty="0"/>
              <a:t>based interface – supporting both environments for some period into the future</a:t>
            </a:r>
            <a:r>
              <a:rPr lang="en-US" sz="2000" dirty="0" smtClean="0"/>
              <a:t>.</a:t>
            </a:r>
          </a:p>
          <a:p>
            <a:pPr lvl="2"/>
            <a:r>
              <a:rPr lang="en-US" sz="2000" dirty="0" smtClean="0"/>
              <a:t>Future proofing our modernization efforts so we don’t have to start from scratch as new technology emerges</a:t>
            </a:r>
          </a:p>
          <a:p>
            <a:pPr lvl="2"/>
            <a:r>
              <a:rPr lang="en-US" sz="2000" dirty="0" smtClean="0"/>
              <a:t>Leveraging years of business logic development in the core ERP with minimal re-development</a:t>
            </a:r>
            <a:endParaRPr lang="en-US" sz="2000" dirty="0"/>
          </a:p>
          <a:p>
            <a:pPr lvl="2"/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577" y="183962"/>
            <a:ext cx="2430286" cy="101464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611962" y="977900"/>
            <a:ext cx="10806034" cy="0"/>
          </a:xfrm>
          <a:prstGeom prst="line">
            <a:avLst/>
          </a:prstGeom>
          <a:ln w="34925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71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Apero’s Solution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Options:</a:t>
            </a:r>
          </a:p>
          <a:p>
            <a:pPr lvl="1"/>
            <a:r>
              <a:rPr lang="en-US" dirty="0"/>
              <a:t>Start New Development</a:t>
            </a:r>
          </a:p>
          <a:p>
            <a:pPr lvl="1"/>
            <a:r>
              <a:rPr lang="en-US" dirty="0"/>
              <a:t>Modernize our existing application</a:t>
            </a:r>
          </a:p>
          <a:p>
            <a:pPr lvl="0"/>
            <a:r>
              <a:rPr lang="en-CA" dirty="0" smtClean="0"/>
              <a:t>Decision</a:t>
            </a:r>
          </a:p>
          <a:p>
            <a:pPr lvl="1"/>
            <a:r>
              <a:rPr lang="en-CA" dirty="0" smtClean="0"/>
              <a:t>Move core business logic from the traditional Progress legacy code to </a:t>
            </a:r>
            <a:r>
              <a:rPr lang="en-US" dirty="0" smtClean="0"/>
              <a:t>service-orientation</a:t>
            </a:r>
          </a:p>
          <a:p>
            <a:pPr lvl="2"/>
            <a:r>
              <a:rPr lang="en-CA" dirty="0" smtClean="0"/>
              <a:t>Progress Web and Rest Services in Progress Open Edge</a:t>
            </a:r>
          </a:p>
          <a:p>
            <a:pPr lvl="1"/>
            <a:r>
              <a:rPr lang="en-CA" dirty="0" smtClean="0"/>
              <a:t>Same services to be called from multiple UI platforms</a:t>
            </a:r>
          </a:p>
          <a:p>
            <a:pPr lvl="2">
              <a:spcBef>
                <a:spcPts val="600"/>
              </a:spcBef>
            </a:pPr>
            <a:r>
              <a:rPr lang="en-CA" kern="800" dirty="0" smtClean="0"/>
              <a:t>Browser / Mobile / Web Store</a:t>
            </a:r>
          </a:p>
          <a:p>
            <a:pPr lvl="2">
              <a:spcBef>
                <a:spcPts val="600"/>
              </a:spcBef>
            </a:pPr>
            <a:r>
              <a:rPr lang="en-CA" kern="800" dirty="0" smtClean="0"/>
              <a:t>But maintaining integrity of CHUI (character) Interface</a:t>
            </a:r>
          </a:p>
          <a:p>
            <a:pPr lvl="1"/>
            <a:r>
              <a:rPr lang="en-CA" dirty="0" smtClean="0"/>
              <a:t>Use the standard Progress Application Server Technology</a:t>
            </a:r>
          </a:p>
          <a:p>
            <a:pPr lvl="1"/>
            <a:r>
              <a:rPr lang="en-CA" dirty="0" smtClean="0"/>
              <a:t>Develop a new rich UI based on </a:t>
            </a:r>
            <a:r>
              <a:rPr lang="en-CA" dirty="0" err="1" smtClean="0"/>
              <a:t>.net</a:t>
            </a:r>
            <a:r>
              <a:rPr lang="en-CA" dirty="0" smtClean="0"/>
              <a:t> and Browser delivery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370575"/>
            <a:ext cx="10801179" cy="424732"/>
          </a:xfrm>
        </p:spPr>
        <p:txBody>
          <a:bodyPr/>
          <a:lstStyle/>
          <a:p>
            <a:r>
              <a:rPr lang="en-US" dirty="0" smtClean="0"/>
              <a:t>Legacy Application Framework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 smtClean="0"/>
              <a:t>ERP </a:t>
            </a:r>
            <a:r>
              <a:rPr lang="en-CA" dirty="0" err="1" smtClean="0"/>
              <a:t>Trax</a:t>
            </a:r>
            <a:r>
              <a:rPr lang="en-CA" dirty="0" smtClean="0"/>
              <a:t> product was developed on an Application Framework “workbook”</a:t>
            </a:r>
          </a:p>
          <a:p>
            <a:pPr lvl="1"/>
            <a:r>
              <a:rPr lang="en-CA" dirty="0" smtClean="0"/>
              <a:t>The “culture” for our development team was always based on essential software design principles defined by “workbook” - an early version of our application framework</a:t>
            </a:r>
          </a:p>
          <a:p>
            <a:pPr lvl="1"/>
            <a:r>
              <a:rPr lang="en-CA" dirty="0" smtClean="0"/>
              <a:t>Allowed for consistent  character user interface</a:t>
            </a:r>
          </a:p>
          <a:p>
            <a:pPr lvl="1"/>
            <a:r>
              <a:rPr lang="en-CA" dirty="0" smtClean="0"/>
              <a:t>Organized Application Structure</a:t>
            </a:r>
          </a:p>
          <a:p>
            <a:pPr lvl="1"/>
            <a:r>
              <a:rPr lang="en-CA" dirty="0" smtClean="0"/>
              <a:t>Generally Kept re-usable business logic “free” of UI code  </a:t>
            </a:r>
          </a:p>
          <a:p>
            <a:pPr lvl="2"/>
            <a:r>
              <a:rPr lang="en-CA" dirty="0" smtClean="0"/>
              <a:t>Example “</a:t>
            </a:r>
            <a:r>
              <a:rPr lang="en-CA" dirty="0" err="1" smtClean="0"/>
              <a:t>getPrice</a:t>
            </a:r>
            <a:r>
              <a:rPr lang="en-CA" dirty="0" smtClean="0"/>
              <a:t>”, “</a:t>
            </a:r>
            <a:r>
              <a:rPr lang="en-CA" dirty="0" err="1" smtClean="0"/>
              <a:t>getAFS</a:t>
            </a:r>
            <a:r>
              <a:rPr lang="en-CA" dirty="0" smtClean="0"/>
              <a:t>”</a:t>
            </a:r>
          </a:p>
          <a:p>
            <a:pPr lvl="1"/>
            <a:r>
              <a:rPr lang="en-CA" dirty="0" smtClean="0"/>
              <a:t>Code Generation for basic CRUD operations and master table list and printing</a:t>
            </a:r>
          </a:p>
          <a:p>
            <a:pPr lvl="1"/>
            <a:r>
              <a:rPr lang="en-US" dirty="0" smtClean="0"/>
              <a:t>Generic way to pass dynamic parameters among shared application code and includes.</a:t>
            </a:r>
            <a:endParaRPr lang="en-CA" dirty="0" smtClean="0"/>
          </a:p>
          <a:p>
            <a:pPr lvl="1"/>
            <a:endParaRPr lang="en-CA" dirty="0" smtClean="0"/>
          </a:p>
          <a:p>
            <a:pPr lvl="2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8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&amp; Goals for the New Application Framework “Emerald”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853358"/>
          </a:xfrm>
        </p:spPr>
        <p:txBody>
          <a:bodyPr/>
          <a:lstStyle/>
          <a:p>
            <a:pPr lvl="0"/>
            <a:r>
              <a:rPr lang="en-CA" dirty="0" smtClean="0"/>
              <a:t>Apero Recognized an application framework in the new development environment was crucial</a:t>
            </a:r>
          </a:p>
          <a:p>
            <a:r>
              <a:rPr lang="en-CA" dirty="0" smtClean="0"/>
              <a:t>“Emerald” application framework designed to support:</a:t>
            </a:r>
          </a:p>
          <a:p>
            <a:pPr lvl="1"/>
            <a:r>
              <a:rPr lang="en-US" dirty="0" smtClean="0"/>
              <a:t>Browser based graphical user interface (GUI)</a:t>
            </a:r>
          </a:p>
          <a:p>
            <a:pPr lvl="2"/>
            <a:r>
              <a:rPr lang="en-US" dirty="0" err="1"/>
              <a:t>Sencha</a:t>
            </a:r>
            <a:r>
              <a:rPr lang="en-US" dirty="0"/>
              <a:t> EXT JS framework for JavaScript</a:t>
            </a:r>
            <a:endParaRPr lang="en-CA" dirty="0"/>
          </a:p>
          <a:p>
            <a:pPr lvl="1"/>
            <a:r>
              <a:rPr lang="en-US" dirty="0" smtClean="0"/>
              <a:t>Progress Web Services and REST services calls</a:t>
            </a:r>
          </a:p>
          <a:p>
            <a:pPr lvl="1"/>
            <a:r>
              <a:rPr lang="en-US" dirty="0" smtClean="0"/>
              <a:t>More flexible and configurable data inquiries that can include richer GUI widgets </a:t>
            </a:r>
          </a:p>
          <a:p>
            <a:pPr lvl="1"/>
            <a:r>
              <a:rPr lang="en-US" dirty="0" smtClean="0"/>
              <a:t>More solid application-security control now expanded up to data-field levels.</a:t>
            </a:r>
          </a:p>
          <a:p>
            <a:pPr lvl="1"/>
            <a:r>
              <a:rPr lang="en-US" dirty="0" smtClean="0"/>
              <a:t>Transaction control and record locking for data modifications in the newly stateless environment.</a:t>
            </a:r>
          </a:p>
          <a:p>
            <a:pPr lvl="1"/>
            <a:endParaRPr lang="en-US" dirty="0" smtClean="0"/>
          </a:p>
          <a:p>
            <a:pPr lvl="1"/>
            <a:endParaRPr lang="en-CA" dirty="0" smtClean="0"/>
          </a:p>
          <a:p>
            <a:pPr lvl="2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8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Emerald GUI Application Framework Strengths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4891" y="1588698"/>
            <a:ext cx="10360501" cy="853358"/>
          </a:xfrm>
        </p:spPr>
        <p:txBody>
          <a:bodyPr/>
          <a:lstStyle/>
          <a:p>
            <a:r>
              <a:rPr lang="en-US" dirty="0" smtClean="0"/>
              <a:t>Standard side bar menus, search options, lookup of tables, display format of individual records, insert of new records, edit of existing records, etc.</a:t>
            </a:r>
          </a:p>
          <a:p>
            <a:r>
              <a:rPr lang="en-US" dirty="0" smtClean="0"/>
              <a:t>UI controlled by Emerald and not individual programmer</a:t>
            </a:r>
            <a:endParaRPr lang="en-US" dirty="0"/>
          </a:p>
        </p:txBody>
      </p:sp>
      <p:pic>
        <p:nvPicPr>
          <p:cNvPr id="7" name="Picture 3" descr="C:\Users\maryc\AppData\Local\Microsoft\Windows\Temporary Internet Files\Content.Outlook\IKLR0BU6\2  List with graphic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8928" y="2967349"/>
            <a:ext cx="7282839" cy="3402870"/>
          </a:xfrm>
          <a:prstGeom prst="rect">
            <a:avLst/>
          </a:prstGeom>
          <a:noFill/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i="0" dirty="0" smtClean="0">
                <a:solidFill>
                  <a:srgbClr val="000000"/>
                </a:solidFill>
              </a:rPr>
              <a:t>Consistent UI</a:t>
            </a:r>
            <a:endParaRPr lang="en-US" i="0" dirty="0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085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616817" y="370574"/>
            <a:ext cx="10801179" cy="424732"/>
          </a:xfrm>
        </p:spPr>
        <p:txBody>
          <a:bodyPr/>
          <a:lstStyle/>
          <a:p>
            <a:r>
              <a:rPr lang="en-US" dirty="0"/>
              <a:t>New Emerald GUI Application Framework Strengths</a:t>
            </a:r>
            <a:endParaRPr lang="en-US" dirty="0" smtClean="0"/>
          </a:p>
        </p:txBody>
      </p:sp>
      <p:grpSp>
        <p:nvGrpSpPr>
          <p:cNvPr id="11" name="Group 71"/>
          <p:cNvGrpSpPr/>
          <p:nvPr/>
        </p:nvGrpSpPr>
        <p:grpSpPr>
          <a:xfrm>
            <a:off x="408041" y="2118567"/>
            <a:ext cx="3978394" cy="3587962"/>
            <a:chOff x="228600" y="2057400"/>
            <a:chExt cx="2133600" cy="2667000"/>
          </a:xfrm>
        </p:grpSpPr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7222" y="2743200"/>
              <a:ext cx="2057400" cy="815073"/>
            </a:xfrm>
            <a:prstGeom prst="rect">
              <a:avLst/>
            </a:prstGeom>
            <a:noFill/>
            <a:ln w="31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Rounded Rectangle 13"/>
            <p:cNvSpPr/>
            <p:nvPr/>
          </p:nvSpPr>
          <p:spPr>
            <a:xfrm>
              <a:off x="1447800" y="3810000"/>
              <a:ext cx="914400" cy="38100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search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447800" y="4343400"/>
              <a:ext cx="914400" cy="38100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balance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228600" y="3810000"/>
              <a:ext cx="914400" cy="38100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SO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228600" y="4343400"/>
              <a:ext cx="914400" cy="38100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AR</a:t>
              </a:r>
            </a:p>
          </p:txBody>
        </p:sp>
        <p:cxnSp>
          <p:nvCxnSpPr>
            <p:cNvPr id="19" name="Elbow Connector 18"/>
            <p:cNvCxnSpPr>
              <a:stCxn id="26" idx="2"/>
              <a:endCxn id="13" idx="0"/>
            </p:cNvCxnSpPr>
            <p:nvPr/>
          </p:nvCxnSpPr>
          <p:spPr>
            <a:xfrm rot="16200000" flipH="1">
              <a:off x="1143261" y="2590539"/>
              <a:ext cx="304800" cy="522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C000"/>
              </a:solidFill>
              <a:headEnd type="diamon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35"/>
            <p:cNvCxnSpPr>
              <a:stCxn id="13" idx="2"/>
              <a:endCxn id="18" idx="3"/>
            </p:cNvCxnSpPr>
            <p:nvPr/>
          </p:nvCxnSpPr>
          <p:spPr>
            <a:xfrm rot="5400000">
              <a:off x="731648" y="3969626"/>
              <a:ext cx="975627" cy="152922"/>
            </a:xfrm>
            <a:prstGeom prst="bentConnector2">
              <a:avLst/>
            </a:prstGeom>
            <a:ln w="19050">
              <a:solidFill>
                <a:srgbClr val="FFC000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39"/>
            <p:cNvCxnSpPr>
              <a:stCxn id="13" idx="2"/>
              <a:endCxn id="15" idx="1"/>
            </p:cNvCxnSpPr>
            <p:nvPr/>
          </p:nvCxnSpPr>
          <p:spPr>
            <a:xfrm rot="16200000" flipH="1">
              <a:off x="884048" y="3970147"/>
              <a:ext cx="975627" cy="151878"/>
            </a:xfrm>
            <a:prstGeom prst="bentConnector2">
              <a:avLst/>
            </a:prstGeom>
            <a:ln w="19050">
              <a:solidFill>
                <a:srgbClr val="FFC000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hape 15"/>
            <p:cNvCxnSpPr>
              <a:stCxn id="13" idx="2"/>
              <a:endCxn id="17" idx="3"/>
            </p:cNvCxnSpPr>
            <p:nvPr/>
          </p:nvCxnSpPr>
          <p:spPr>
            <a:xfrm rot="5400000">
              <a:off x="998348" y="3702925"/>
              <a:ext cx="442227" cy="152922"/>
            </a:xfrm>
            <a:prstGeom prst="bentConnector2">
              <a:avLst/>
            </a:prstGeom>
            <a:ln w="19050">
              <a:solidFill>
                <a:srgbClr val="FFC000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hape 16"/>
            <p:cNvCxnSpPr>
              <a:stCxn id="13" idx="2"/>
              <a:endCxn id="14" idx="1"/>
            </p:cNvCxnSpPr>
            <p:nvPr/>
          </p:nvCxnSpPr>
          <p:spPr>
            <a:xfrm rot="16200000" flipH="1">
              <a:off x="1150748" y="3703447"/>
              <a:ext cx="442227" cy="151878"/>
            </a:xfrm>
            <a:prstGeom prst="bentConnector2">
              <a:avLst/>
            </a:prstGeom>
            <a:ln w="19050">
              <a:solidFill>
                <a:srgbClr val="FFC000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ounded Rectangle 24"/>
            <p:cNvSpPr/>
            <p:nvPr/>
          </p:nvSpPr>
          <p:spPr>
            <a:xfrm>
              <a:off x="838200" y="2971800"/>
              <a:ext cx="914400" cy="38100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41275">
              <a:solidFill>
                <a:srgbClr val="C00000"/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Customer</a:t>
              </a: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/>
              </a:r>
              <a:b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</a:b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/>
              </a:r>
              <a:b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</a:br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lookup</a:t>
              </a:r>
              <a:endParaRPr lang="es-ES_tradnl" sz="1100" b="1" cap="all" dirty="0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838200" y="2057400"/>
              <a:ext cx="914400" cy="38100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Home</a:t>
              </a:r>
            </a:p>
          </p:txBody>
        </p:sp>
      </p:grpSp>
      <p:sp>
        <p:nvSpPr>
          <p:cNvPr id="27" name="Rounded Rectangle 26"/>
          <p:cNvSpPr/>
          <p:nvPr/>
        </p:nvSpPr>
        <p:spPr>
          <a:xfrm>
            <a:off x="5300019" y="2388829"/>
            <a:ext cx="5712566" cy="815446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6891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886" tIns="55943" rIns="111886" bIns="55943" rtlCol="0" anchor="ctr"/>
          <a:lstStyle/>
          <a:p>
            <a:pPr algn="ctr"/>
            <a:endParaRPr lang="es-ES_tradnl" sz="1100" b="1" cap="all" dirty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8859" y="3371642"/>
            <a:ext cx="5563726" cy="2798568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Rounded Rectangle 28"/>
          <p:cNvSpPr/>
          <p:nvPr/>
        </p:nvSpPr>
        <p:spPr>
          <a:xfrm>
            <a:off x="6190520" y="1690375"/>
            <a:ext cx="4080404" cy="652357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6891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886" tIns="55943" rIns="111886" bIns="55943" rtlCol="0" anchor="ctr"/>
          <a:lstStyle/>
          <a:p>
            <a:pPr algn="ctr"/>
            <a:r>
              <a:rPr lang="es-ES_tradnl" sz="1100" b="1" cap="all" dirty="0" err="1">
                <a:solidFill>
                  <a:schemeClr val="tx1"/>
                </a:solidFill>
                <a:latin typeface="Arial" pitchFamily="34" charset="0"/>
              </a:rPr>
              <a:t>Selecting</a:t>
            </a:r>
            <a:r>
              <a:rPr lang="es-ES_tradnl" sz="1100" b="1" cap="all" dirty="0">
                <a:solidFill>
                  <a:schemeClr val="tx1"/>
                </a:solidFill>
                <a:latin typeface="Arial" pitchFamily="34" charset="0"/>
              </a:rPr>
              <a:t>  a  </a:t>
            </a:r>
            <a:r>
              <a:rPr lang="es-ES_tradnl" sz="1100" b="1" cap="all" dirty="0" err="1">
                <a:solidFill>
                  <a:schemeClr val="tx1"/>
                </a:solidFill>
                <a:latin typeface="Arial" pitchFamily="34" charset="0"/>
              </a:rPr>
              <a:t>Component</a:t>
            </a:r>
            <a:r>
              <a:rPr lang="es-ES_tradnl" sz="1100" b="1" cap="all" dirty="0">
                <a:solidFill>
                  <a:schemeClr val="tx1"/>
                </a:solidFill>
                <a:latin typeface="Arial" pitchFamily="34" charset="0"/>
              </a:rPr>
              <a:t> </a:t>
            </a:r>
            <a:r>
              <a:rPr lang="es-ES_tradnl" sz="1100" b="1" cap="all" dirty="0" err="1">
                <a:solidFill>
                  <a:schemeClr val="tx1"/>
                </a:solidFill>
                <a:latin typeface="Arial" pitchFamily="34" charset="0"/>
              </a:rPr>
              <a:t>type</a:t>
            </a:r>
            <a:r>
              <a:rPr lang="es-ES_tradnl" sz="1100" b="1" cap="all" dirty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es-ES_tradnl" sz="1100" b="1" cap="all" dirty="0">
                <a:solidFill>
                  <a:schemeClr val="tx1"/>
                </a:solidFill>
                <a:latin typeface="Arial" pitchFamily="34" charset="0"/>
              </a:rPr>
            </a:br>
            <a:r>
              <a:rPr lang="es-ES_tradnl" sz="1100" b="1" cap="all" dirty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es-ES_tradnl" sz="1100" b="1" cap="all" dirty="0">
                <a:solidFill>
                  <a:schemeClr val="tx1"/>
                </a:solidFill>
                <a:latin typeface="Arial" pitchFamily="34" charset="0"/>
              </a:rPr>
            </a:br>
            <a:r>
              <a:rPr lang="en-US" sz="1100" dirty="0">
                <a:solidFill>
                  <a:schemeClr val="tx1"/>
                </a:solidFill>
              </a:rPr>
              <a:t>Each type of component offers specific functionality</a:t>
            </a:r>
            <a:endParaRPr lang="es-ES_tradnl" sz="1100" b="1" cap="all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0" name="Setup"/>
          <p:cNvSpPr/>
          <p:nvPr/>
        </p:nvSpPr>
        <p:spPr>
          <a:xfrm>
            <a:off x="7976968" y="2459983"/>
            <a:ext cx="1224121" cy="57081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6891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886" tIns="55943" rIns="111886" bIns="55943" rtlCol="0" anchor="ctr"/>
          <a:lstStyle/>
          <a:p>
            <a:pPr algn="ctr"/>
            <a:r>
              <a:rPr lang="es-ES_tradnl" sz="1100" b="1" cap="all" dirty="0" err="1">
                <a:solidFill>
                  <a:schemeClr val="tx1"/>
                </a:solidFill>
                <a:latin typeface="Arial" pitchFamily="34" charset="0"/>
              </a:rPr>
              <a:t>Setup</a:t>
            </a:r>
            <a:endParaRPr lang="es-ES_tradnl" sz="1100" b="1" cap="all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1" name="Lookup"/>
          <p:cNvSpPr/>
          <p:nvPr/>
        </p:nvSpPr>
        <p:spPr>
          <a:xfrm>
            <a:off x="6558002" y="2459983"/>
            <a:ext cx="1224121" cy="57081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6891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886" tIns="55943" rIns="111886" bIns="55943" rtlCol="0" anchor="ctr"/>
          <a:lstStyle/>
          <a:p>
            <a:pPr algn="ctr"/>
            <a:r>
              <a:rPr lang="es-ES_tradnl" sz="1100" b="1" cap="all" dirty="0" err="1">
                <a:solidFill>
                  <a:schemeClr val="tx1"/>
                </a:solidFill>
                <a:latin typeface="Arial" pitchFamily="34" charset="0"/>
              </a:rPr>
              <a:t>lookup</a:t>
            </a:r>
            <a:endParaRPr lang="es-ES_tradnl" sz="1100" b="1" cap="all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2" name="Literal"/>
          <p:cNvSpPr/>
          <p:nvPr/>
        </p:nvSpPr>
        <p:spPr>
          <a:xfrm>
            <a:off x="9482433" y="2470374"/>
            <a:ext cx="1224121" cy="57081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6891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886" tIns="55943" rIns="111886" bIns="55943" rtlCol="0" anchor="ctr"/>
          <a:lstStyle/>
          <a:p>
            <a:pPr algn="ctr"/>
            <a:r>
              <a:rPr lang="es-ES_tradnl" sz="1100" b="1" cap="all" dirty="0" smtClean="0">
                <a:solidFill>
                  <a:schemeClr val="tx1"/>
                </a:solidFill>
                <a:latin typeface="Arial" pitchFamily="34" charset="0"/>
              </a:rPr>
              <a:t>Free-</a:t>
            </a:r>
            <a:r>
              <a:rPr lang="es-ES_tradnl" sz="1100" b="1" cap="all" dirty="0" err="1" smtClean="0">
                <a:solidFill>
                  <a:schemeClr val="tx1"/>
                </a:solidFill>
                <a:latin typeface="Arial" pitchFamily="34" charset="0"/>
              </a:rPr>
              <a:t>form</a:t>
            </a:r>
            <a:endParaRPr lang="es-ES_tradnl" sz="1100" b="1" cap="all" dirty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280801">
            <a:off x="8113946" y="3275210"/>
            <a:ext cx="3503777" cy="2005575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TextBox 33"/>
          <p:cNvSpPr txBox="1"/>
          <p:nvPr/>
        </p:nvSpPr>
        <p:spPr>
          <a:xfrm>
            <a:off x="5300019" y="2551919"/>
            <a:ext cx="1186477" cy="420755"/>
          </a:xfrm>
          <a:prstGeom prst="rect">
            <a:avLst/>
          </a:prstGeom>
          <a:noFill/>
        </p:spPr>
        <p:txBody>
          <a:bodyPr wrap="none" lIns="111886" tIns="55943" rIns="111886" bIns="55943" rtlCol="0">
            <a:spAutoFit/>
          </a:bodyPr>
          <a:lstStyle/>
          <a:p>
            <a:r>
              <a:rPr lang="en-US" sz="2000" dirty="0"/>
              <a:t>Viewport</a:t>
            </a:r>
            <a:endParaRPr lang="en-CA" sz="2000" dirty="0"/>
          </a:p>
        </p:txBody>
      </p:sp>
      <p:sp>
        <p:nvSpPr>
          <p:cNvPr id="35" name="Title 22"/>
          <p:cNvSpPr txBox="1">
            <a:spLocks/>
          </p:cNvSpPr>
          <p:nvPr/>
        </p:nvSpPr>
        <p:spPr>
          <a:xfrm>
            <a:off x="-308040" y="1506900"/>
            <a:ext cx="5756899" cy="835832"/>
          </a:xfrm>
          <a:prstGeom prst="rect">
            <a:avLst/>
          </a:prstGeom>
        </p:spPr>
        <p:txBody>
          <a:bodyPr vert="horz" lIns="111886" tIns="55943" rIns="111886" bIns="5594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1800" i="0" dirty="0">
                <a:latin typeface="+mn-lt"/>
                <a:ea typeface="+mj-ea"/>
                <a:cs typeface="+mj-cs"/>
              </a:rPr>
              <a:t>Component-Type Definition</a:t>
            </a: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i="0" dirty="0" smtClean="0">
                <a:solidFill>
                  <a:srgbClr val="000000"/>
                </a:solidFill>
              </a:rPr>
              <a:t>Consistent UI</a:t>
            </a:r>
            <a:endParaRPr lang="en-US" i="0" dirty="0">
              <a:solidFill>
                <a:srgbClr val="000000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39502" y="2765834"/>
            <a:ext cx="92202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53230" y="2768556"/>
            <a:ext cx="919162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1977" y="2804247"/>
            <a:ext cx="106680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6839203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i="0" dirty="0" smtClean="0">
                <a:solidFill>
                  <a:srgbClr val="000000"/>
                </a:solidFill>
              </a:rPr>
              <a:t>Consistent UI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Emerald GUI Application Framework Strengths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927345" y="1588054"/>
            <a:ext cx="8259579" cy="4812023"/>
            <a:chOff x="660648" y="1789113"/>
            <a:chExt cx="8760459" cy="6076649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60648" y="2074562"/>
              <a:ext cx="4572000" cy="4800600"/>
            </a:xfrm>
            <a:prstGeom prst="rect">
              <a:avLst/>
            </a:prstGeom>
            <a:noFill/>
            <a:ln w="38100">
              <a:solidFill>
                <a:srgbClr val="FFC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876017">
              <a:off x="1018324" y="4034124"/>
              <a:ext cx="4534122" cy="3551565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Rounded Rectangle 10"/>
            <p:cNvSpPr/>
            <p:nvPr/>
          </p:nvSpPr>
          <p:spPr>
            <a:xfrm>
              <a:off x="1270247" y="6341762"/>
              <a:ext cx="3048000" cy="60960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100" b="1" cap="all" dirty="0" smtClean="0">
                <a:solidFill>
                  <a:schemeClr val="tx1"/>
                </a:solidFill>
                <a:latin typeface="Arial" pitchFamily="34" charset="0"/>
              </a:endParaRPr>
            </a:p>
            <a:p>
              <a:pPr algn="ctr"/>
              <a:r>
                <a:rPr lang="es-ES_tradnl" sz="1100" b="1" cap="all" dirty="0" smtClean="0">
                  <a:solidFill>
                    <a:schemeClr val="tx1"/>
                  </a:solidFill>
                  <a:latin typeface="Arial" pitchFamily="34" charset="0"/>
                </a:rPr>
                <a:t>View </a:t>
              </a:r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provider</a:t>
              </a: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 </a:t>
              </a:r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implementation</a:t>
              </a: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/>
              </a:r>
              <a:b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</a:b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( C#, JSON, </a:t>
              </a:r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Component-config</a:t>
              </a: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 )</a:t>
              </a:r>
              <a:endParaRPr lang="en-US" sz="1100" b="1" cap="all" dirty="0">
                <a:solidFill>
                  <a:schemeClr val="tx1"/>
                </a:solidFill>
                <a:latin typeface="Arial" pitchFamily="34" charset="0"/>
              </a:endParaRPr>
            </a:p>
            <a:p>
              <a:pPr algn="ctr"/>
              <a:endParaRPr lang="es-ES_tradnl" sz="1100" b="1" cap="all" dirty="0">
                <a:solidFill>
                  <a:schemeClr val="tx1"/>
                </a:solidFill>
                <a:latin typeface="Arial" pitchFamily="34" charset="0"/>
              </a:endParaRPr>
            </a:p>
          </p:txBody>
        </p:sp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27847" y="5046362"/>
              <a:ext cx="4493260" cy="281940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Rounded Rectangle 12"/>
            <p:cNvSpPr/>
            <p:nvPr/>
          </p:nvSpPr>
          <p:spPr>
            <a:xfrm>
              <a:off x="6147047" y="6798962"/>
              <a:ext cx="3048000" cy="60960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100" b="1" cap="all" dirty="0" smtClean="0">
                <a:solidFill>
                  <a:schemeClr val="tx1"/>
                </a:solidFill>
                <a:latin typeface="Arial" pitchFamily="34" charset="0"/>
              </a:endParaRPr>
            </a:p>
            <a:p>
              <a:pPr algn="ctr"/>
              <a:r>
                <a:rPr lang="es-ES_tradnl" sz="1100" b="1" cap="all" dirty="0" smtClean="0">
                  <a:solidFill>
                    <a:schemeClr val="tx1"/>
                  </a:solidFill>
                  <a:latin typeface="Arial" pitchFamily="34" charset="0"/>
                </a:rPr>
                <a:t>Data </a:t>
              </a:r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provider</a:t>
              </a: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 </a:t>
              </a:r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implementation</a:t>
              </a: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/>
              </a:r>
              <a:b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</a:b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( C# )</a:t>
              </a:r>
              <a:endParaRPr lang="en-US" sz="1100" b="1" cap="all" dirty="0">
                <a:solidFill>
                  <a:schemeClr val="tx1"/>
                </a:solidFill>
                <a:latin typeface="Arial" pitchFamily="34" charset="0"/>
              </a:endParaRPr>
            </a:p>
            <a:p>
              <a:pPr algn="ctr"/>
              <a:endParaRPr lang="es-ES_tradnl" sz="1100" b="1" cap="all" dirty="0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846575" y="3251533"/>
              <a:ext cx="3048000" cy="60960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100" b="1" cap="all" dirty="0" smtClean="0">
                <a:solidFill>
                  <a:schemeClr val="tx1"/>
                </a:solidFill>
                <a:latin typeface="Arial" pitchFamily="34" charset="0"/>
              </a:endParaRPr>
            </a:p>
            <a:p>
              <a:pPr algn="ctr"/>
              <a:r>
                <a:rPr lang="es-ES_tradnl" sz="1100" b="1" cap="all" dirty="0" err="1" smtClean="0">
                  <a:solidFill>
                    <a:schemeClr val="tx1"/>
                  </a:solidFill>
                  <a:latin typeface="Arial" pitchFamily="34" charset="0"/>
                </a:rPr>
                <a:t>Component</a:t>
              </a:r>
              <a:r>
                <a:rPr lang="es-ES_tradnl" sz="1100" b="1" cap="all" dirty="0" smtClean="0">
                  <a:solidFill>
                    <a:schemeClr val="tx1"/>
                  </a:solidFill>
                  <a:latin typeface="Arial" pitchFamily="34" charset="0"/>
                </a:rPr>
                <a:t> </a:t>
              </a:r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configuration</a:t>
              </a: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/>
              </a:r>
              <a:b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</a:b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( XML )</a:t>
              </a:r>
              <a:endParaRPr lang="en-US" sz="1100" b="1" cap="all" dirty="0">
                <a:solidFill>
                  <a:schemeClr val="tx1"/>
                </a:solidFill>
                <a:latin typeface="Arial" pitchFamily="34" charset="0"/>
              </a:endParaRPr>
            </a:p>
            <a:p>
              <a:pPr algn="ctr"/>
              <a:endParaRPr lang="es-ES_tradnl" sz="1100" b="1" cap="all" dirty="0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1879847" y="2723786"/>
              <a:ext cx="4055872" cy="3596640"/>
            </a:xfrm>
            <a:custGeom>
              <a:avLst/>
              <a:gdLst>
                <a:gd name="connsiteX0" fmla="*/ 4055872 w 4055872"/>
                <a:gd name="connsiteY0" fmla="*/ 3596640 h 3596640"/>
                <a:gd name="connsiteX1" fmla="*/ 1190752 w 4055872"/>
                <a:gd name="connsiteY1" fmla="*/ 3279648 h 3596640"/>
                <a:gd name="connsiteX2" fmla="*/ 178816 w 4055872"/>
                <a:gd name="connsiteY2" fmla="*/ 2048256 h 3596640"/>
                <a:gd name="connsiteX3" fmla="*/ 117856 w 4055872"/>
                <a:gd name="connsiteY3" fmla="*/ 0 h 3596640"/>
                <a:gd name="connsiteX4" fmla="*/ 117856 w 4055872"/>
                <a:gd name="connsiteY4" fmla="*/ 0 h 359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5872" h="3596640">
                  <a:moveTo>
                    <a:pt x="4055872" y="3596640"/>
                  </a:moveTo>
                  <a:cubicBezTo>
                    <a:pt x="2946400" y="3567176"/>
                    <a:pt x="1836928" y="3537712"/>
                    <a:pt x="1190752" y="3279648"/>
                  </a:cubicBezTo>
                  <a:cubicBezTo>
                    <a:pt x="544576" y="3021584"/>
                    <a:pt x="357632" y="2594864"/>
                    <a:pt x="178816" y="2048256"/>
                  </a:cubicBezTo>
                  <a:cubicBezTo>
                    <a:pt x="0" y="1501648"/>
                    <a:pt x="117856" y="0"/>
                    <a:pt x="117856" y="0"/>
                  </a:cubicBezTo>
                  <a:lnTo>
                    <a:pt x="117856" y="0"/>
                  </a:lnTo>
                </a:path>
              </a:pathLst>
            </a:custGeom>
            <a:ln w="25400">
              <a:solidFill>
                <a:srgbClr val="00B05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173727" y="2531762"/>
              <a:ext cx="629920" cy="2057400"/>
            </a:xfrm>
            <a:custGeom>
              <a:avLst/>
              <a:gdLst>
                <a:gd name="connsiteX0" fmla="*/ 1270000 w 1270000"/>
                <a:gd name="connsiteY0" fmla="*/ 2731008 h 2731008"/>
                <a:gd name="connsiteX1" fmla="*/ 14224 w 1270000"/>
                <a:gd name="connsiteY1" fmla="*/ 877824 h 2731008"/>
                <a:gd name="connsiteX2" fmla="*/ 1184656 w 1270000"/>
                <a:gd name="connsiteY2" fmla="*/ 0 h 2731008"/>
                <a:gd name="connsiteX3" fmla="*/ 1184656 w 1270000"/>
                <a:gd name="connsiteY3" fmla="*/ 0 h 273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000" h="2731008">
                  <a:moveTo>
                    <a:pt x="1270000" y="2731008"/>
                  </a:moveTo>
                  <a:cubicBezTo>
                    <a:pt x="649224" y="2032000"/>
                    <a:pt x="28448" y="1332992"/>
                    <a:pt x="14224" y="877824"/>
                  </a:cubicBezTo>
                  <a:cubicBezTo>
                    <a:pt x="0" y="422656"/>
                    <a:pt x="1184656" y="0"/>
                    <a:pt x="1184656" y="0"/>
                  </a:cubicBezTo>
                  <a:lnTo>
                    <a:pt x="1184656" y="0"/>
                  </a:lnTo>
                </a:path>
              </a:pathLst>
            </a:custGeom>
            <a:ln w="25400">
              <a:solidFill>
                <a:srgbClr val="00B05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20170770">
              <a:off x="5584119" y="1789113"/>
              <a:ext cx="3330874" cy="3575096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Rounded Rectangle 17"/>
            <p:cNvSpPr/>
            <p:nvPr/>
          </p:nvSpPr>
          <p:spPr>
            <a:xfrm>
              <a:off x="5918447" y="3598562"/>
              <a:ext cx="3048000" cy="60960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Component</a:t>
              </a: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 </a:t>
              </a:r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code</a:t>
              </a: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 </a:t>
              </a:r>
              <a:b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</a:br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actioN</a:t>
              </a: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 </a:t>
              </a:r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implementations</a:t>
              </a: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/>
              </a:r>
              <a:b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</a:b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( EXTJS-</a:t>
              </a:r>
              <a:r>
                <a:rPr lang="es-ES_tradnl" sz="1100" b="1" cap="all" dirty="0" err="1">
                  <a:solidFill>
                    <a:schemeClr val="tx1"/>
                  </a:solidFill>
                  <a:latin typeface="Arial" pitchFamily="34" charset="0"/>
                </a:rPr>
                <a:t>Json</a:t>
              </a:r>
              <a:r>
                <a:rPr lang="es-ES_tradnl" sz="1100" b="1" cap="all" dirty="0">
                  <a:solidFill>
                    <a:schemeClr val="tx1"/>
                  </a:solidFill>
                  <a:latin typeface="Arial" pitchFamily="34" charset="0"/>
                </a:rPr>
                <a:t> )</a:t>
              </a:r>
            </a:p>
          </p:txBody>
        </p:sp>
        <p:sp>
          <p:nvSpPr>
            <p:cNvPr id="19" name="Freeform 18"/>
            <p:cNvSpPr/>
            <p:nvPr/>
          </p:nvSpPr>
          <p:spPr>
            <a:xfrm>
              <a:off x="3981951" y="2492138"/>
              <a:ext cx="2850896" cy="3773424"/>
            </a:xfrm>
            <a:custGeom>
              <a:avLst/>
              <a:gdLst>
                <a:gd name="connsiteX0" fmla="*/ 2863088 w 2863088"/>
                <a:gd name="connsiteY0" fmla="*/ 3828288 h 3828288"/>
                <a:gd name="connsiteX1" fmla="*/ 692912 w 2863088"/>
                <a:gd name="connsiteY1" fmla="*/ 2133600 h 3828288"/>
                <a:gd name="connsiteX2" fmla="*/ 34544 w 2863088"/>
                <a:gd name="connsiteY2" fmla="*/ 853440 h 3828288"/>
                <a:gd name="connsiteX3" fmla="*/ 485648 w 2863088"/>
                <a:gd name="connsiteY3" fmla="*/ 0 h 3828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63088" h="3828288">
                  <a:moveTo>
                    <a:pt x="2863088" y="3828288"/>
                  </a:moveTo>
                  <a:cubicBezTo>
                    <a:pt x="2013712" y="3228848"/>
                    <a:pt x="1164336" y="2629408"/>
                    <a:pt x="692912" y="2133600"/>
                  </a:cubicBezTo>
                  <a:cubicBezTo>
                    <a:pt x="221488" y="1637792"/>
                    <a:pt x="69088" y="1209040"/>
                    <a:pt x="34544" y="853440"/>
                  </a:cubicBezTo>
                  <a:cubicBezTo>
                    <a:pt x="0" y="497840"/>
                    <a:pt x="242824" y="248920"/>
                    <a:pt x="485648" y="0"/>
                  </a:cubicBezTo>
                </a:path>
              </a:pathLst>
            </a:custGeom>
            <a:ln w="25400">
              <a:solidFill>
                <a:srgbClr val="00B05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370575" y="1998362"/>
              <a:ext cx="3389376" cy="1103376"/>
            </a:xfrm>
            <a:custGeom>
              <a:avLst/>
              <a:gdLst>
                <a:gd name="connsiteX0" fmla="*/ 3389376 w 3389376"/>
                <a:gd name="connsiteY0" fmla="*/ 396240 h 1103376"/>
                <a:gd name="connsiteX1" fmla="*/ 2109216 w 3389376"/>
                <a:gd name="connsiteY1" fmla="*/ 42672 h 1103376"/>
                <a:gd name="connsiteX2" fmla="*/ 621792 w 3389376"/>
                <a:gd name="connsiteY2" fmla="*/ 176784 h 1103376"/>
                <a:gd name="connsiteX3" fmla="*/ 0 w 3389376"/>
                <a:gd name="connsiteY3" fmla="*/ 1103376 h 1103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9376" h="1103376">
                  <a:moveTo>
                    <a:pt x="3389376" y="396240"/>
                  </a:moveTo>
                  <a:cubicBezTo>
                    <a:pt x="2979928" y="237744"/>
                    <a:pt x="2570480" y="79248"/>
                    <a:pt x="2109216" y="42672"/>
                  </a:cubicBezTo>
                  <a:cubicBezTo>
                    <a:pt x="1647952" y="6096"/>
                    <a:pt x="973328" y="0"/>
                    <a:pt x="621792" y="176784"/>
                  </a:cubicBezTo>
                  <a:cubicBezTo>
                    <a:pt x="270256" y="353568"/>
                    <a:pt x="135128" y="728472"/>
                    <a:pt x="0" y="1103376"/>
                  </a:cubicBezTo>
                </a:path>
              </a:pathLst>
            </a:custGeom>
            <a:ln w="25400">
              <a:solidFill>
                <a:srgbClr val="00B05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21" name="Title 22"/>
          <p:cNvSpPr txBox="1">
            <a:spLocks/>
          </p:cNvSpPr>
          <p:nvPr/>
        </p:nvSpPr>
        <p:spPr>
          <a:xfrm>
            <a:off x="91860" y="1910294"/>
            <a:ext cx="1687514" cy="835832"/>
          </a:xfrm>
          <a:prstGeom prst="rect">
            <a:avLst/>
          </a:prstGeom>
        </p:spPr>
        <p:txBody>
          <a:bodyPr vert="horz" lIns="111886" tIns="55943" rIns="111886" bIns="55943" rtlCol="0" anchor="ctr">
            <a:normAutofit fontScale="77500" lnSpcReduction="20000"/>
          </a:bodyPr>
          <a:lstStyle/>
          <a:p>
            <a:pPr>
              <a:spcBef>
                <a:spcPct val="0"/>
              </a:spcBef>
            </a:pPr>
            <a:r>
              <a:rPr lang="en-US" sz="2400" dirty="0" smtClean="0">
                <a:latin typeface="+mj-lt"/>
                <a:ea typeface="+mj-ea"/>
                <a:cs typeface="+mj-cs"/>
              </a:rPr>
              <a:t>UI </a:t>
            </a:r>
            <a:r>
              <a:rPr lang="en-US" sz="2400" dirty="0">
                <a:latin typeface="+mj-lt"/>
                <a:ea typeface="+mj-ea"/>
                <a:cs typeface="+mj-cs"/>
              </a:rPr>
              <a:t>based on XML Definition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7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616817" y="367497"/>
            <a:ext cx="10801179" cy="430887"/>
          </a:xfrm>
        </p:spPr>
        <p:txBody>
          <a:bodyPr/>
          <a:lstStyle/>
          <a:p>
            <a:r>
              <a:rPr lang="en-US" dirty="0"/>
              <a:t>New Emerald GUI Application Framework </a:t>
            </a:r>
            <a:r>
              <a:rPr lang="en-US" dirty="0" smtClean="0"/>
              <a:t>Strengths  (Consistent UI)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414" y="1197662"/>
            <a:ext cx="6461268" cy="2626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1105" y="3373338"/>
            <a:ext cx="9361632" cy="30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Left-Up Arrow 21"/>
          <p:cNvSpPr/>
          <p:nvPr/>
        </p:nvSpPr>
        <p:spPr bwMode="auto">
          <a:xfrm rot="16200000">
            <a:off x="6660577" y="1766452"/>
            <a:ext cx="1631375" cy="1132612"/>
          </a:xfrm>
          <a:prstGeom prst="leftUpArrow">
            <a:avLst>
              <a:gd name="adj1" fmla="val 15476"/>
              <a:gd name="adj2" fmla="val 25000"/>
              <a:gd name="adj3" fmla="val 25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CA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337213" y="1316970"/>
            <a:ext cx="1294806" cy="45720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6891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cap="all" dirty="0" err="1" smtClean="0">
                <a:solidFill>
                  <a:schemeClr val="tx1"/>
                </a:solidFill>
                <a:latin typeface="Arial" pitchFamily="34" charset="0"/>
              </a:rPr>
              <a:t>Ui</a:t>
            </a:r>
            <a:r>
              <a:rPr lang="en-US" sz="900" b="1" cap="all" dirty="0" smtClean="0">
                <a:solidFill>
                  <a:schemeClr val="tx1"/>
                </a:solidFill>
                <a:latin typeface="Arial" pitchFamily="34" charset="0"/>
              </a:rPr>
              <a:t>  controller</a:t>
            </a:r>
            <a:endParaRPr lang="es-ES_tradnl" sz="900" b="1" cap="all" dirty="0" err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342562" y="2046222"/>
            <a:ext cx="1340427" cy="45720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6891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  <a:latin typeface="Arial" pitchFamily="34" charset="0"/>
              </a:rPr>
              <a:t>RenderLookup.ascx</a:t>
            </a:r>
            <a:endParaRPr lang="es-ES_tradnl" sz="900" b="1" dirty="0" err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9847633" y="1297354"/>
            <a:ext cx="1294806" cy="45720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6891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cap="all" dirty="0" smtClean="0">
                <a:solidFill>
                  <a:schemeClr val="tx1"/>
                </a:solidFill>
                <a:latin typeface="Arial" pitchFamily="34" charset="0"/>
              </a:rPr>
              <a:t>Data controller</a:t>
            </a:r>
            <a:endParaRPr lang="es-ES_tradnl" sz="900" b="1" cap="all" dirty="0" err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9871089" y="2026607"/>
            <a:ext cx="1340427" cy="45720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6891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  <a:latin typeface="Arial" pitchFamily="34" charset="0"/>
              </a:rPr>
              <a:t>QueryProvider.ascx</a:t>
            </a:r>
            <a:endParaRPr lang="es-ES_tradnl" sz="900" b="1" dirty="0" err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8084743" y="1104524"/>
            <a:ext cx="3313569" cy="1502874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CA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075693" y="1059257"/>
            <a:ext cx="11801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i="0" dirty="0" smtClean="0">
                <a:solidFill>
                  <a:srgbClr val="000000"/>
                </a:solidFill>
              </a:rPr>
              <a:t>App Framework</a:t>
            </a:r>
            <a:endParaRPr lang="en-CA" sz="1100" i="0" dirty="0" err="1" smtClean="0">
              <a:solidFill>
                <a:srgbClr val="00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68213" y="2725092"/>
            <a:ext cx="583996" cy="58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01936" y="2716038"/>
            <a:ext cx="858788" cy="60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4" name="Shape 43"/>
          <p:cNvCxnSpPr>
            <a:endCxn id="2052" idx="3"/>
          </p:cNvCxnSpPr>
          <p:nvPr/>
        </p:nvCxnSpPr>
        <p:spPr bwMode="auto">
          <a:xfrm rot="5400000">
            <a:off x="8975042" y="2671537"/>
            <a:ext cx="522721" cy="168385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hape 44"/>
          <p:cNvCxnSpPr>
            <a:endCxn id="2053" idx="1"/>
          </p:cNvCxnSpPr>
          <p:nvPr/>
        </p:nvCxnSpPr>
        <p:spPr bwMode="auto">
          <a:xfrm rot="16200000" flipH="1">
            <a:off x="10029731" y="2645121"/>
            <a:ext cx="527624" cy="21678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Emerald GUI Application Framework Strengths</a:t>
            </a: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7168417" y="2605930"/>
            <a:ext cx="3513862" cy="321991"/>
          </a:xfrm>
          <a:prstGeom prst="rect">
            <a:avLst/>
          </a:prstGeom>
        </p:spPr>
        <p:txBody>
          <a:bodyPr vert="horz" lIns="111886" tIns="55943" rIns="111886" bIns="55943" rtlCol="0" anchor="ctr">
            <a:noAutofit/>
          </a:bodyPr>
          <a:lstStyle/>
          <a:p>
            <a:pPr marL="0" marR="0" lvl="0" indent="0" defTabSz="111886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Presentation </a:t>
            </a:r>
            <a:r>
              <a:rPr kumimoji="0" lang="en-US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Layer</a:t>
            </a:r>
            <a:endParaRPr kumimoji="0" lang="en-US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7280837" y="3828888"/>
            <a:ext cx="3513862" cy="321991"/>
          </a:xfrm>
          <a:prstGeom prst="rect">
            <a:avLst/>
          </a:prstGeom>
        </p:spPr>
        <p:txBody>
          <a:bodyPr vert="horz" lIns="111886" tIns="55943" rIns="111886" bIns="55943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2600" dirty="0">
                <a:latin typeface="+mj-lt"/>
                <a:ea typeface="+mj-ea"/>
                <a:cs typeface="+mj-cs"/>
              </a:rPr>
              <a:t>Business </a:t>
            </a:r>
            <a:r>
              <a:rPr lang="en-US" sz="2600" dirty="0" smtClean="0">
                <a:latin typeface="+mj-lt"/>
                <a:ea typeface="+mj-ea"/>
                <a:cs typeface="+mj-cs"/>
              </a:rPr>
              <a:t>Servicing Layer</a:t>
            </a:r>
            <a:endParaRPr lang="en-US" sz="2600" dirty="0">
              <a:latin typeface="+mj-lt"/>
              <a:ea typeface="+mj-ea"/>
              <a:cs typeface="+mj-cs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7544895" y="5181971"/>
            <a:ext cx="3137384" cy="321991"/>
          </a:xfrm>
          <a:prstGeom prst="rect">
            <a:avLst/>
          </a:prstGeom>
        </p:spPr>
        <p:txBody>
          <a:bodyPr vert="horz" lIns="111886" tIns="55943" rIns="111886" bIns="55943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2600" dirty="0" smtClean="0">
                <a:latin typeface="+mj-lt"/>
                <a:ea typeface="+mj-ea"/>
                <a:cs typeface="+mj-cs"/>
              </a:rPr>
              <a:t>Data access Layer </a:t>
            </a:r>
            <a:endParaRPr lang="en-US" sz="2600" dirty="0">
              <a:latin typeface="+mj-lt"/>
              <a:ea typeface="+mj-ea"/>
              <a:cs typeface="+mj-cs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i="0" dirty="0" smtClean="0">
                <a:solidFill>
                  <a:srgbClr val="000000"/>
                </a:solidFill>
              </a:rPr>
              <a:t>Organized Application Structure </a:t>
            </a:r>
            <a:endParaRPr lang="en-US" i="0" dirty="0">
              <a:solidFill>
                <a:srgbClr val="00000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 bwMode="auto">
          <a:xfrm>
            <a:off x="1135927" y="2145673"/>
            <a:ext cx="5391156" cy="4193749"/>
          </a:xfrm>
          <a:prstGeom prst="roundRect">
            <a:avLst>
              <a:gd name="adj" fmla="val 494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1315379" y="2323426"/>
            <a:ext cx="5067687" cy="7788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1297661" y="3567704"/>
            <a:ext cx="5067687" cy="7788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430078" y="2411917"/>
            <a:ext cx="1244726" cy="52258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Java Script Library</a:t>
            </a:r>
            <a:endParaRPr lang="en-US" sz="1300" i="0" dirty="0"/>
          </a:p>
        </p:txBody>
      </p:sp>
      <p:sp>
        <p:nvSpPr>
          <p:cNvPr id="24" name="Rounded Rectangle 23"/>
          <p:cNvSpPr/>
          <p:nvPr/>
        </p:nvSpPr>
        <p:spPr>
          <a:xfrm>
            <a:off x="3008770" y="2438071"/>
            <a:ext cx="1244726" cy="52258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Dot.net MVC Framework</a:t>
            </a:r>
            <a:endParaRPr lang="en-US" sz="1300" i="0" dirty="0"/>
          </a:p>
        </p:txBody>
      </p:sp>
      <p:sp>
        <p:nvSpPr>
          <p:cNvPr id="38" name="Rounded Rectangle 37"/>
          <p:cNvSpPr/>
          <p:nvPr/>
        </p:nvSpPr>
        <p:spPr>
          <a:xfrm>
            <a:off x="4626442" y="2438071"/>
            <a:ext cx="1244726" cy="52258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UI Rendering Engine</a:t>
            </a:r>
            <a:endParaRPr lang="en-US" sz="1300" i="0" dirty="0"/>
          </a:p>
        </p:txBody>
      </p:sp>
      <p:sp>
        <p:nvSpPr>
          <p:cNvPr id="39" name="Rounded Rectangle 38"/>
          <p:cNvSpPr/>
          <p:nvPr/>
        </p:nvSpPr>
        <p:spPr>
          <a:xfrm>
            <a:off x="1537387" y="3720543"/>
            <a:ext cx="1828800" cy="46755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i="0" dirty="0" smtClean="0"/>
              <a:t>REST and SOA Services</a:t>
            </a:r>
            <a:endParaRPr lang="en-US" sz="1300" i="0" dirty="0"/>
          </a:p>
        </p:txBody>
      </p:sp>
      <p:sp>
        <p:nvSpPr>
          <p:cNvPr id="40" name="Rounded Rectangle 39"/>
          <p:cNvSpPr/>
          <p:nvPr/>
        </p:nvSpPr>
        <p:spPr>
          <a:xfrm>
            <a:off x="4222147" y="3720544"/>
            <a:ext cx="1828800" cy="46755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i="0" dirty="0" smtClean="0"/>
              <a:t>OE Pacific APP Server</a:t>
            </a:r>
            <a:endParaRPr lang="en-US" sz="1300" i="0" dirty="0"/>
          </a:p>
        </p:txBody>
      </p:sp>
      <p:sp>
        <p:nvSpPr>
          <p:cNvPr id="41" name="Rounded Rectangle 40"/>
          <p:cNvSpPr/>
          <p:nvPr/>
        </p:nvSpPr>
        <p:spPr bwMode="auto">
          <a:xfrm>
            <a:off x="1315379" y="4953563"/>
            <a:ext cx="5067687" cy="7788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6848989" y="2424835"/>
            <a:ext cx="430033" cy="68418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43" name="Right Arrow 42"/>
          <p:cNvSpPr/>
          <p:nvPr/>
        </p:nvSpPr>
        <p:spPr bwMode="auto">
          <a:xfrm>
            <a:off x="6861049" y="3528669"/>
            <a:ext cx="430033" cy="68418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44" name="Right Arrow 43"/>
          <p:cNvSpPr/>
          <p:nvPr/>
        </p:nvSpPr>
        <p:spPr bwMode="auto">
          <a:xfrm>
            <a:off x="6900029" y="5000876"/>
            <a:ext cx="430033" cy="68418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45" name="Rounded Rectangle 44"/>
          <p:cNvSpPr/>
          <p:nvPr/>
        </p:nvSpPr>
        <p:spPr>
          <a:xfrm>
            <a:off x="2833896" y="5109187"/>
            <a:ext cx="1531776" cy="46755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OE RDBMS</a:t>
            </a:r>
            <a:endParaRPr lang="en-US" sz="1300" i="0" dirty="0"/>
          </a:p>
        </p:txBody>
      </p:sp>
    </p:spTree>
    <p:extLst>
      <p:ext uri="{BB962C8B-B14F-4D97-AF65-F5344CB8AC3E}">
        <p14:creationId xmlns:p14="http://schemas.microsoft.com/office/powerpoint/2010/main" val="2292181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Emerald GUI Application Framework Strengths</a:t>
            </a: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i="0" dirty="0" smtClean="0">
                <a:solidFill>
                  <a:srgbClr val="000000"/>
                </a:solidFill>
              </a:rPr>
              <a:t>Generic Business Layer</a:t>
            </a:r>
            <a:endParaRPr lang="en-US" i="0" dirty="0">
              <a:solidFill>
                <a:srgbClr val="00000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 bwMode="auto">
          <a:xfrm>
            <a:off x="3814779" y="2441986"/>
            <a:ext cx="5391156" cy="3726582"/>
          </a:xfrm>
          <a:prstGeom prst="roundRect">
            <a:avLst>
              <a:gd name="adj" fmla="val 494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3970523" y="2561788"/>
            <a:ext cx="5067687" cy="7788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3970523" y="3440442"/>
            <a:ext cx="5067687" cy="7788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3970523" y="4367024"/>
            <a:ext cx="5067687" cy="7788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3970523" y="5281624"/>
            <a:ext cx="5067687" cy="7788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068328" y="5531777"/>
            <a:ext cx="1531776" cy="46755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RDBMS</a:t>
            </a:r>
            <a:endParaRPr lang="en-US" sz="1300" i="0" dirty="0"/>
          </a:p>
        </p:txBody>
      </p:sp>
      <p:sp>
        <p:nvSpPr>
          <p:cNvPr id="30" name="Rounded Rectangle 29"/>
          <p:cNvSpPr/>
          <p:nvPr/>
        </p:nvSpPr>
        <p:spPr>
          <a:xfrm>
            <a:off x="5741400" y="5531777"/>
            <a:ext cx="1531776" cy="46755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Triggers</a:t>
            </a:r>
            <a:endParaRPr lang="en-US" sz="1300" i="0" dirty="0"/>
          </a:p>
        </p:txBody>
      </p:sp>
      <p:sp>
        <p:nvSpPr>
          <p:cNvPr id="31" name="Rounded Rectangle 30"/>
          <p:cNvSpPr/>
          <p:nvPr/>
        </p:nvSpPr>
        <p:spPr>
          <a:xfrm>
            <a:off x="7410386" y="5531777"/>
            <a:ext cx="1531776" cy="46755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Db Integrity Rules</a:t>
            </a:r>
            <a:endParaRPr lang="en-US" sz="1300" i="0" dirty="0"/>
          </a:p>
        </p:txBody>
      </p:sp>
      <p:sp>
        <p:nvSpPr>
          <p:cNvPr id="32" name="TextBox 31"/>
          <p:cNvSpPr txBox="1"/>
          <p:nvPr/>
        </p:nvSpPr>
        <p:spPr>
          <a:xfrm>
            <a:off x="3985741" y="5245734"/>
            <a:ext cx="5056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0" dirty="0" smtClean="0">
                <a:solidFill>
                  <a:srgbClr val="000000"/>
                </a:solidFill>
              </a:rPr>
              <a:t>Data</a:t>
            </a:r>
            <a:endParaRPr lang="en-US" sz="1400" b="1" i="0" dirty="0">
              <a:solidFill>
                <a:srgbClr val="000000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068328" y="4608641"/>
            <a:ext cx="1531776" cy="467559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Legacy</a:t>
            </a:r>
            <a:endParaRPr lang="en-US" sz="1300" i="0" dirty="0"/>
          </a:p>
        </p:txBody>
      </p:sp>
      <p:sp>
        <p:nvSpPr>
          <p:cNvPr id="36" name="Rounded Rectangle 35"/>
          <p:cNvSpPr/>
          <p:nvPr/>
        </p:nvSpPr>
        <p:spPr>
          <a:xfrm>
            <a:off x="5741400" y="4608641"/>
            <a:ext cx="1531776" cy="467559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Legacy ABL Includes (.</a:t>
            </a:r>
            <a:r>
              <a:rPr lang="en-US" sz="1300" i="0" dirty="0" err="1" smtClean="0"/>
              <a:t>i</a:t>
            </a:r>
            <a:r>
              <a:rPr lang="en-US" sz="1300" i="0" dirty="0" smtClean="0"/>
              <a:t>)</a:t>
            </a:r>
            <a:endParaRPr lang="en-US" sz="1300" i="0" dirty="0"/>
          </a:p>
        </p:txBody>
      </p:sp>
      <p:sp>
        <p:nvSpPr>
          <p:cNvPr id="42" name="Rounded Rectangle 41"/>
          <p:cNvSpPr/>
          <p:nvPr/>
        </p:nvSpPr>
        <p:spPr>
          <a:xfrm>
            <a:off x="7410386" y="4608641"/>
            <a:ext cx="1531776" cy="467559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Legacy ABL Procedures (.p)</a:t>
            </a:r>
            <a:endParaRPr lang="en-US" sz="1300" i="0" dirty="0"/>
          </a:p>
        </p:txBody>
      </p:sp>
      <p:sp>
        <p:nvSpPr>
          <p:cNvPr id="46" name="TextBox 45"/>
          <p:cNvSpPr txBox="1"/>
          <p:nvPr/>
        </p:nvSpPr>
        <p:spPr>
          <a:xfrm>
            <a:off x="3979752" y="4310616"/>
            <a:ext cx="5054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0" dirty="0" smtClean="0">
                <a:solidFill>
                  <a:srgbClr val="000000"/>
                </a:solidFill>
              </a:rPr>
              <a:t>Application Business Rules</a:t>
            </a:r>
            <a:endParaRPr lang="en-US" sz="1400" b="1" i="0" dirty="0">
              <a:solidFill>
                <a:srgbClr val="000000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4408192" y="3673522"/>
            <a:ext cx="1828800" cy="46755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i="0" dirty="0" smtClean="0"/>
              <a:t>RPC Classes</a:t>
            </a:r>
            <a:endParaRPr lang="en-US" sz="1300" i="0" dirty="0"/>
          </a:p>
        </p:txBody>
      </p:sp>
      <p:sp>
        <p:nvSpPr>
          <p:cNvPr id="48" name="Rounded Rectangle 47"/>
          <p:cNvSpPr/>
          <p:nvPr/>
        </p:nvSpPr>
        <p:spPr>
          <a:xfrm>
            <a:off x="6777800" y="3673522"/>
            <a:ext cx="1828800" cy="46755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Business Objects</a:t>
            </a:r>
            <a:endParaRPr lang="en-US" sz="1300" i="0" dirty="0"/>
          </a:p>
        </p:txBody>
      </p:sp>
      <p:sp>
        <p:nvSpPr>
          <p:cNvPr id="49" name="TextBox 48"/>
          <p:cNvSpPr txBox="1"/>
          <p:nvPr/>
        </p:nvSpPr>
        <p:spPr>
          <a:xfrm>
            <a:off x="3979752" y="3393081"/>
            <a:ext cx="5054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0" dirty="0" smtClean="0">
                <a:solidFill>
                  <a:srgbClr val="000000"/>
                </a:solidFill>
              </a:rPr>
              <a:t>Generic Business Classes</a:t>
            </a:r>
            <a:endParaRPr lang="en-US" sz="1400" b="1" i="0" dirty="0">
              <a:solidFill>
                <a:srgbClr val="000000"/>
              </a:solidFill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068329" y="2793216"/>
            <a:ext cx="1531776" cy="46755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RPC Calls</a:t>
            </a:r>
            <a:endParaRPr lang="en-US" sz="1300" i="0" dirty="0"/>
          </a:p>
        </p:txBody>
      </p:sp>
      <p:sp>
        <p:nvSpPr>
          <p:cNvPr id="51" name="Rounded Rectangle 50"/>
          <p:cNvSpPr/>
          <p:nvPr/>
        </p:nvSpPr>
        <p:spPr>
          <a:xfrm>
            <a:off x="5741400" y="2793216"/>
            <a:ext cx="1531776" cy="46755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i="0" dirty="0" smtClean="0"/>
              <a:t>CRUD Calls</a:t>
            </a:r>
            <a:endParaRPr lang="en-US" sz="1300" i="0" dirty="0"/>
          </a:p>
        </p:txBody>
      </p:sp>
      <p:sp>
        <p:nvSpPr>
          <p:cNvPr id="52" name="Rounded Rectangle 51"/>
          <p:cNvSpPr/>
          <p:nvPr/>
        </p:nvSpPr>
        <p:spPr>
          <a:xfrm>
            <a:off x="7410386" y="2793216"/>
            <a:ext cx="1531776" cy="46755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i="0" dirty="0" smtClean="0"/>
              <a:t>Data Query Calls</a:t>
            </a:r>
            <a:endParaRPr lang="en-US" sz="1300" i="0" dirty="0"/>
          </a:p>
        </p:txBody>
      </p:sp>
      <p:sp>
        <p:nvSpPr>
          <p:cNvPr id="53" name="TextBox 52"/>
          <p:cNvSpPr txBox="1"/>
          <p:nvPr/>
        </p:nvSpPr>
        <p:spPr>
          <a:xfrm>
            <a:off x="3961388" y="2507173"/>
            <a:ext cx="5073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0" dirty="0" smtClean="0"/>
              <a:t>Enterprise Services</a:t>
            </a:r>
            <a:endParaRPr lang="en-US" sz="1400" b="1" i="0" dirty="0"/>
          </a:p>
        </p:txBody>
      </p:sp>
      <p:sp>
        <p:nvSpPr>
          <p:cNvPr id="54" name="Right Arrow 53"/>
          <p:cNvSpPr/>
          <p:nvPr/>
        </p:nvSpPr>
        <p:spPr bwMode="auto">
          <a:xfrm rot="16200000">
            <a:off x="6415992" y="5985913"/>
            <a:ext cx="248633" cy="623046"/>
          </a:xfrm>
          <a:prstGeom prst="rightArrow">
            <a:avLst>
              <a:gd name="adj1" fmla="val 50000"/>
              <a:gd name="adj2" fmla="val 70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Right Arrow 54"/>
          <p:cNvSpPr/>
          <p:nvPr/>
        </p:nvSpPr>
        <p:spPr bwMode="auto">
          <a:xfrm rot="16200000" flipH="1">
            <a:off x="6412135" y="1992899"/>
            <a:ext cx="256346" cy="623046"/>
          </a:xfrm>
          <a:prstGeom prst="rightArrow">
            <a:avLst>
              <a:gd name="adj1" fmla="val 50000"/>
              <a:gd name="adj2" fmla="val 70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 rot="16200000">
            <a:off x="6370908" y="3887050"/>
            <a:ext cx="338800" cy="54031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r>
              <a:rPr lang="en-US" sz="1500" i="0" dirty="0" smtClean="0"/>
              <a:t>Pacific App Server</a:t>
            </a:r>
            <a:endParaRPr lang="en-US" sz="1500" i="0" dirty="0"/>
          </a:p>
        </p:txBody>
      </p:sp>
      <p:sp>
        <p:nvSpPr>
          <p:cNvPr id="57" name="Rounded Rectangle 56"/>
          <p:cNvSpPr/>
          <p:nvPr/>
        </p:nvSpPr>
        <p:spPr>
          <a:xfrm rot="16200000">
            <a:off x="6366243" y="-727768"/>
            <a:ext cx="348131" cy="542709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r>
              <a:rPr lang="en-US" sz="1500" i="0" dirty="0" smtClean="0"/>
              <a:t>Client Requests</a:t>
            </a:r>
            <a:endParaRPr lang="en-US" sz="1500" i="0" dirty="0"/>
          </a:p>
        </p:txBody>
      </p:sp>
      <p:grpSp>
        <p:nvGrpSpPr>
          <p:cNvPr id="58" name="Group 44"/>
          <p:cNvGrpSpPr/>
          <p:nvPr/>
        </p:nvGrpSpPr>
        <p:grpSpPr>
          <a:xfrm>
            <a:off x="3210387" y="2375724"/>
            <a:ext cx="602751" cy="3774221"/>
            <a:chOff x="1121763" y="1937996"/>
            <a:chExt cx="602751" cy="3774221"/>
          </a:xfrm>
        </p:grpSpPr>
        <p:sp>
          <p:nvSpPr>
            <p:cNvPr id="59" name="Right Arrow 58"/>
            <p:cNvSpPr/>
            <p:nvPr/>
          </p:nvSpPr>
          <p:spPr bwMode="auto">
            <a:xfrm>
              <a:off x="1475881" y="3513583"/>
              <a:ext cx="248633" cy="623046"/>
            </a:xfrm>
            <a:prstGeom prst="rightArrow">
              <a:avLst>
                <a:gd name="adj1" fmla="val 50000"/>
                <a:gd name="adj2" fmla="val 70000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0" name="Rounded Rectangle 59"/>
            <p:cNvSpPr/>
            <p:nvPr/>
          </p:nvSpPr>
          <p:spPr>
            <a:xfrm rot="10800000">
              <a:off x="1121763" y="1937996"/>
              <a:ext cx="348131" cy="3774221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vert" rtlCol="0" anchor="ctr"/>
            <a:lstStyle/>
            <a:p>
              <a:r>
                <a:rPr lang="en-US" sz="1500" i="0" dirty="0" smtClean="0"/>
                <a:t>Security</a:t>
              </a:r>
              <a:endParaRPr lang="en-US" sz="1500" i="0" dirty="0"/>
            </a:p>
          </p:txBody>
        </p:sp>
      </p:grpSp>
      <p:grpSp>
        <p:nvGrpSpPr>
          <p:cNvPr id="61" name="Group 45"/>
          <p:cNvGrpSpPr/>
          <p:nvPr/>
        </p:nvGrpSpPr>
        <p:grpSpPr>
          <a:xfrm>
            <a:off x="9201504" y="2375724"/>
            <a:ext cx="609936" cy="3774221"/>
            <a:chOff x="7235968" y="1937996"/>
            <a:chExt cx="609936" cy="3774221"/>
          </a:xfrm>
        </p:grpSpPr>
        <p:sp>
          <p:nvSpPr>
            <p:cNvPr id="62" name="Right Arrow 61"/>
            <p:cNvSpPr/>
            <p:nvPr/>
          </p:nvSpPr>
          <p:spPr bwMode="auto">
            <a:xfrm flipH="1">
              <a:off x="7235968" y="3513583"/>
              <a:ext cx="256346" cy="623046"/>
            </a:xfrm>
            <a:prstGeom prst="rightArrow">
              <a:avLst>
                <a:gd name="adj1" fmla="val 50000"/>
                <a:gd name="adj2" fmla="val 70000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130000"/>
                <a:buFontTx/>
                <a:buNone/>
                <a:tabLst/>
              </a:pPr>
              <a:endParaRPr kumimoji="0" lang="en-US" sz="2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7497773" y="1937996"/>
              <a:ext cx="348131" cy="3774221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vert" rtlCol="0" anchor="ctr"/>
            <a:lstStyle/>
            <a:p>
              <a:r>
                <a:rPr lang="en-US" sz="1500" i="0" dirty="0" smtClean="0"/>
                <a:t>Share Memory Context</a:t>
              </a:r>
              <a:endParaRPr lang="en-US" sz="1500" i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07743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dirty="0"/>
              <a:t>Reuse our legacy business rules code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Emerald GUI Application Framework Strengths</a:t>
            </a:r>
          </a:p>
        </p:txBody>
      </p:sp>
      <p:grpSp>
        <p:nvGrpSpPr>
          <p:cNvPr id="23" name="Group 31"/>
          <p:cNvGrpSpPr/>
          <p:nvPr/>
        </p:nvGrpSpPr>
        <p:grpSpPr>
          <a:xfrm>
            <a:off x="2803418" y="4987772"/>
            <a:ext cx="1422232" cy="1712613"/>
            <a:chOff x="3247255" y="4547608"/>
            <a:chExt cx="1752603" cy="1981200"/>
          </a:xfrm>
        </p:grpSpPr>
        <p:sp>
          <p:nvSpPr>
            <p:cNvPr id="63" name="Rounded Rectangle 62"/>
            <p:cNvSpPr/>
            <p:nvPr/>
          </p:nvSpPr>
          <p:spPr>
            <a:xfrm>
              <a:off x="3247255" y="4547608"/>
              <a:ext cx="1752603" cy="1981200"/>
            </a:xfrm>
            <a:prstGeom prst="roundRect">
              <a:avLst/>
            </a:prstGeom>
            <a:solidFill>
              <a:schemeClr val="accent1">
                <a:alpha val="11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3323457" y="4887542"/>
              <a:ext cx="1600199" cy="620486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so/</a:t>
              </a:r>
              <a:r>
                <a:rPr lang="es-ES_tradnl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GerPrice.p</a:t>
              </a:r>
              <a:endParaRPr lang="es-ES_tradnl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3323457" y="5602323"/>
              <a:ext cx="1600199" cy="620486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So/</a:t>
              </a:r>
              <a:r>
                <a:rPr lang="es-ES_tradnl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TaxCalc.i</a:t>
              </a:r>
              <a:endParaRPr lang="es-ES_tradnl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grpSp>
        <p:nvGrpSpPr>
          <p:cNvPr id="24" name="Group 44"/>
          <p:cNvGrpSpPr/>
          <p:nvPr/>
        </p:nvGrpSpPr>
        <p:grpSpPr>
          <a:xfrm>
            <a:off x="402309" y="3199462"/>
            <a:ext cx="2327086" cy="1788310"/>
            <a:chOff x="89952" y="4467724"/>
            <a:chExt cx="2589064" cy="2018612"/>
          </a:xfrm>
        </p:grpSpPr>
        <p:sp>
          <p:nvSpPr>
            <p:cNvPr id="56" name="Rounded Rectangle 55"/>
            <p:cNvSpPr/>
            <p:nvPr/>
          </p:nvSpPr>
          <p:spPr>
            <a:xfrm>
              <a:off x="510933" y="4505136"/>
              <a:ext cx="1752601" cy="1981200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1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9952" y="4467724"/>
              <a:ext cx="2589064" cy="347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Character Code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587153" y="4800600"/>
              <a:ext cx="1600200" cy="620486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so/</a:t>
              </a:r>
              <a:r>
                <a:rPr lang="es-ES_tradnl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EditHeader.p</a:t>
              </a:r>
              <a:endParaRPr lang="es-ES_tradnl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  <a:p>
              <a:pPr algn="ctr"/>
              <a:endParaRPr lang="es-ES_tradnl" sz="12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587153" y="5486400"/>
              <a:ext cx="1600200" cy="620486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so/</a:t>
              </a:r>
              <a:r>
                <a:rPr lang="es-ES_tradnl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EditLine.p</a:t>
              </a:r>
              <a:endParaRPr lang="es-ES_tradnl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  <a:p>
              <a:pPr algn="ctr"/>
              <a:endParaRPr lang="es-ES_tradnl" sz="12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grpSp>
        <p:nvGrpSpPr>
          <p:cNvPr id="25" name="Group 33"/>
          <p:cNvGrpSpPr/>
          <p:nvPr/>
        </p:nvGrpSpPr>
        <p:grpSpPr>
          <a:xfrm>
            <a:off x="532931" y="1192381"/>
            <a:ext cx="2004911" cy="1483638"/>
            <a:chOff x="235936" y="1362297"/>
            <a:chExt cx="3124202" cy="1981200"/>
          </a:xfrm>
        </p:grpSpPr>
        <p:pic>
          <p:nvPicPr>
            <p:cNvPr id="54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5936" y="1362297"/>
              <a:ext cx="3124202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Rounded Rectangle 54"/>
            <p:cNvSpPr/>
            <p:nvPr/>
          </p:nvSpPr>
          <p:spPr>
            <a:xfrm>
              <a:off x="899592" y="2348880"/>
              <a:ext cx="1891838" cy="806696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41275">
              <a:solidFill>
                <a:srgbClr val="C00000"/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200" b="1" cap="all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SO.entry</a:t>
              </a:r>
              <a:endParaRPr lang="es-ES_tradnl" sz="12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  <a:p>
              <a:pPr algn="ctr"/>
              <a:r>
                <a:rPr lang="es-ES_tradnl" sz="1200" b="1" cap="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(Trax)</a:t>
              </a:r>
              <a:endParaRPr lang="es-ES_tradnl" sz="12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21070" y="4925090"/>
            <a:ext cx="1603754" cy="1220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" name="Group 32"/>
          <p:cNvGrpSpPr/>
          <p:nvPr/>
        </p:nvGrpSpPr>
        <p:grpSpPr>
          <a:xfrm>
            <a:off x="6146641" y="4099379"/>
            <a:ext cx="1348245" cy="1878487"/>
            <a:chOff x="5364085" y="3356992"/>
            <a:chExt cx="1476570" cy="2234952"/>
          </a:xfrm>
        </p:grpSpPr>
        <p:grpSp>
          <p:nvGrpSpPr>
            <p:cNvPr id="46" name="Group 30"/>
            <p:cNvGrpSpPr/>
            <p:nvPr/>
          </p:nvGrpSpPr>
          <p:grpSpPr>
            <a:xfrm>
              <a:off x="5364085" y="3356992"/>
              <a:ext cx="1476570" cy="2234952"/>
              <a:chOff x="6476997" y="3962400"/>
              <a:chExt cx="1752601" cy="2667000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6553200" y="3962400"/>
                <a:ext cx="1600200" cy="620486"/>
              </a:xfrm>
              <a:prstGeom prst="roundRect">
                <a:avLst/>
              </a:prstGeom>
              <a:noFill/>
              <a:ln w="16891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_tradnl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Dot.Net / JS</a:t>
                </a:r>
                <a:endParaRPr lang="es-ES_tradnl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  <p:sp>
            <p:nvSpPr>
              <p:cNvPr id="52" name="Rounded Rectangle 8"/>
              <p:cNvSpPr/>
              <p:nvPr/>
            </p:nvSpPr>
            <p:spPr>
              <a:xfrm>
                <a:off x="6476997" y="4648201"/>
                <a:ext cx="1752601" cy="1981199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  <a:alpha val="32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Rounded Rectangle 20"/>
              <p:cNvSpPr/>
              <p:nvPr/>
            </p:nvSpPr>
            <p:spPr>
              <a:xfrm>
                <a:off x="6553198" y="4877719"/>
                <a:ext cx="1600202" cy="620486"/>
              </a:xfrm>
              <a:prstGeom prst="roundRect">
                <a:avLst/>
              </a:prstGeom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  <a:ln w="16891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_tradnl" sz="1200" b="1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ws</a:t>
                </a:r>
                <a:r>
                  <a:rPr lang="es-ES_tradnl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/</a:t>
                </a:r>
                <a:r>
                  <a:rPr lang="es-ES_tradnl" sz="1200" b="1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GerOrd.p</a:t>
                </a:r>
                <a:endParaRPr lang="es-ES_tradnl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6553198" y="5563518"/>
                <a:ext cx="1600202" cy="620486"/>
              </a:xfrm>
              <a:prstGeom prst="roundRect">
                <a:avLst/>
              </a:prstGeom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  <a:ln w="16891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_tradnl" sz="1200" b="1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ws</a:t>
                </a:r>
                <a:r>
                  <a:rPr lang="es-ES_tradnl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/</a:t>
                </a:r>
                <a:r>
                  <a:rPr lang="es-ES_tradnl" sz="1200" b="1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AddLine.p</a:t>
                </a:r>
                <a:endParaRPr lang="es-ES_tradnl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</p:grpSp>
        <p:pic>
          <p:nvPicPr>
            <p:cNvPr id="47" name="Picture 21" descr="I:\CYB\RulesEditor\VenomPRESENTATION\img\grafik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44208" y="3645024"/>
              <a:ext cx="261375" cy="2613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Line 30"/>
          <p:cNvSpPr>
            <a:spLocks noChangeShapeType="1"/>
          </p:cNvSpPr>
          <p:nvPr/>
        </p:nvSpPr>
        <p:spPr bwMode="auto">
          <a:xfrm flipV="1">
            <a:off x="7575036" y="5576935"/>
            <a:ext cx="419174" cy="636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9" name="Line 30"/>
          <p:cNvSpPr>
            <a:spLocks noChangeShapeType="1"/>
          </p:cNvSpPr>
          <p:nvPr/>
        </p:nvSpPr>
        <p:spPr bwMode="auto">
          <a:xfrm flipH="1" flipV="1">
            <a:off x="1565852" y="2672946"/>
            <a:ext cx="1754" cy="44595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30" name="Group 35"/>
          <p:cNvGrpSpPr/>
          <p:nvPr/>
        </p:nvGrpSpPr>
        <p:grpSpPr>
          <a:xfrm>
            <a:off x="6146641" y="1738981"/>
            <a:ext cx="1348245" cy="1878487"/>
            <a:chOff x="5364085" y="3356992"/>
            <a:chExt cx="1476570" cy="2234952"/>
          </a:xfrm>
        </p:grpSpPr>
        <p:grpSp>
          <p:nvGrpSpPr>
            <p:cNvPr id="38" name="Group 30"/>
            <p:cNvGrpSpPr/>
            <p:nvPr/>
          </p:nvGrpSpPr>
          <p:grpSpPr>
            <a:xfrm>
              <a:off x="5364085" y="3356992"/>
              <a:ext cx="1476570" cy="2234952"/>
              <a:chOff x="6476997" y="3962400"/>
              <a:chExt cx="1752601" cy="2667000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6553200" y="3962400"/>
                <a:ext cx="1600200" cy="620486"/>
              </a:xfrm>
              <a:prstGeom prst="roundRect">
                <a:avLst/>
              </a:prstGeom>
              <a:noFill/>
              <a:ln w="16891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_tradnl" sz="1200" b="1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OEMobile</a:t>
                </a:r>
                <a:r>
                  <a:rPr lang="es-ES_tradnl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/ JS</a:t>
                </a:r>
                <a:endParaRPr lang="es-ES_tradnl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6476997" y="4648201"/>
                <a:ext cx="1752601" cy="1981199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  <a:alpha val="38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6564965" y="4929131"/>
                <a:ext cx="1600202" cy="620486"/>
              </a:xfrm>
              <a:prstGeom prst="roundRect">
                <a:avLst/>
              </a:prstGeom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  <a:ln w="16891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_tradnl" sz="1200" b="1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Rest</a:t>
                </a:r>
                <a:r>
                  <a:rPr lang="es-ES_tradnl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/</a:t>
                </a:r>
                <a:r>
                  <a:rPr lang="es-ES_tradnl" sz="1200" b="1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GerOrd.p</a:t>
                </a:r>
                <a:endParaRPr lang="es-ES_tradnl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6564965" y="5614931"/>
                <a:ext cx="1600202" cy="620486"/>
              </a:xfrm>
              <a:prstGeom prst="roundRect">
                <a:avLst/>
              </a:prstGeom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  <a:ln w="16891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_tradnl" sz="1200" b="1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rest</a:t>
                </a:r>
                <a:r>
                  <a:rPr lang="es-ES_tradnl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/</a:t>
                </a:r>
                <a:r>
                  <a:rPr lang="es-ES_tradnl" sz="1200" b="1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AddLine.p</a:t>
                </a:r>
                <a:endParaRPr lang="es-ES_tradnl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</p:grpSp>
        <p:pic>
          <p:nvPicPr>
            <p:cNvPr id="39" name="Picture 21" descr="I:\CYB\RulesEditor\VenomPRESENTATION\img\grafik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44208" y="3645024"/>
              <a:ext cx="261375" cy="2613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Line 30"/>
          <p:cNvSpPr>
            <a:spLocks noChangeShapeType="1"/>
          </p:cNvSpPr>
          <p:nvPr/>
        </p:nvSpPr>
        <p:spPr bwMode="auto">
          <a:xfrm flipV="1">
            <a:off x="5803271" y="2767872"/>
            <a:ext cx="277620" cy="19261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>
            <a:off x="5830431" y="3965418"/>
            <a:ext cx="316209" cy="19448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1482" y="1964602"/>
            <a:ext cx="1583747" cy="1091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Line 30"/>
          <p:cNvSpPr>
            <a:spLocks noChangeShapeType="1"/>
          </p:cNvSpPr>
          <p:nvPr/>
        </p:nvSpPr>
        <p:spPr bwMode="auto">
          <a:xfrm flipV="1">
            <a:off x="7568697" y="2553077"/>
            <a:ext cx="344032" cy="905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2312534" y="4987720"/>
            <a:ext cx="2327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Common Code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645999" y="3645526"/>
            <a:ext cx="2327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Rest Services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725971" y="6025079"/>
            <a:ext cx="2327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Web Services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845130" y="3404103"/>
            <a:ext cx="1492077" cy="13089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9" name="Line 30"/>
          <p:cNvSpPr>
            <a:spLocks noChangeShapeType="1"/>
          </p:cNvSpPr>
          <p:nvPr/>
        </p:nvSpPr>
        <p:spPr bwMode="auto">
          <a:xfrm flipV="1">
            <a:off x="7603400" y="4001631"/>
            <a:ext cx="1622081" cy="754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7755460" y="6162396"/>
            <a:ext cx="2327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Rich Web App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600039" y="3082703"/>
            <a:ext cx="2327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Mobile App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572178" y="4783246"/>
            <a:ext cx="2327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sz="14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Party  Applications</a:t>
            </a:r>
          </a:p>
        </p:txBody>
      </p:sp>
      <p:grpSp>
        <p:nvGrpSpPr>
          <p:cNvPr id="49" name="Group 31"/>
          <p:cNvGrpSpPr/>
          <p:nvPr/>
        </p:nvGrpSpPr>
        <p:grpSpPr>
          <a:xfrm>
            <a:off x="3578055" y="1965882"/>
            <a:ext cx="1838859" cy="2485433"/>
            <a:chOff x="3247255" y="4547608"/>
            <a:chExt cx="1752603" cy="1981200"/>
          </a:xfrm>
        </p:grpSpPr>
        <p:sp>
          <p:nvSpPr>
            <p:cNvPr id="53" name="Rounded Rectangle 52"/>
            <p:cNvSpPr/>
            <p:nvPr/>
          </p:nvSpPr>
          <p:spPr>
            <a:xfrm>
              <a:off x="3247255" y="4547608"/>
              <a:ext cx="1752603" cy="1981200"/>
            </a:xfrm>
            <a:prstGeom prst="roundRect">
              <a:avLst/>
            </a:prstGeom>
            <a:solidFill>
              <a:schemeClr val="accent1">
                <a:alpha val="11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3375783" y="4778329"/>
              <a:ext cx="1394413" cy="364445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6891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Before</a:t>
              </a:r>
              <a:r>
                <a:rPr lang="es-ES_tradnl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 </a:t>
              </a:r>
              <a:r>
                <a:rPr lang="es-ES_tradnl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Update</a:t>
              </a:r>
              <a:endParaRPr lang="es-ES_tradnl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3593783" y="1948194"/>
            <a:ext cx="1616702" cy="32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SO-Trans (BO)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3741087" y="2796884"/>
            <a:ext cx="1463040" cy="45720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6891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After</a:t>
            </a:r>
            <a:r>
              <a:rPr lang="es-ES_tradnl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 </a:t>
            </a:r>
            <a:r>
              <a:rPr lang="es-ES_tradnl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Update</a:t>
            </a:r>
            <a:endParaRPr lang="es-ES_tradnl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3741087" y="3345186"/>
            <a:ext cx="1463040" cy="45720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6891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After</a:t>
            </a:r>
            <a:r>
              <a:rPr lang="es-ES_tradnl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 </a:t>
            </a:r>
            <a:r>
              <a:rPr lang="es-ES_tradnl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Read</a:t>
            </a:r>
            <a:endParaRPr lang="es-ES_tradnl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cxnSp>
        <p:nvCxnSpPr>
          <p:cNvPr id="5" name="Elbow Connector 4"/>
          <p:cNvCxnSpPr/>
          <p:nvPr/>
        </p:nvCxnSpPr>
        <p:spPr bwMode="auto">
          <a:xfrm rot="5400000" flipH="1" flipV="1">
            <a:off x="3581161" y="5214295"/>
            <a:ext cx="1757285" cy="376816"/>
          </a:xfrm>
          <a:prstGeom prst="bentConnector3">
            <a:avLst>
              <a:gd name="adj1" fmla="val 816"/>
            </a:avLst>
          </a:prstGeom>
          <a:ln>
            <a:prstDash val="sysDot"/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endCxn id="53" idx="1"/>
          </p:cNvCxnSpPr>
          <p:nvPr/>
        </p:nvCxnSpPr>
        <p:spPr bwMode="auto">
          <a:xfrm flipV="1">
            <a:off x="2367996" y="3208599"/>
            <a:ext cx="1210059" cy="776716"/>
          </a:xfrm>
          <a:prstGeom prst="bentConnector3">
            <a:avLst>
              <a:gd name="adj1" fmla="val 50000"/>
            </a:avLst>
          </a:prstGeom>
          <a:ln>
            <a:prstDash val="sysDot"/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8" name="Rounded Rectangle 77"/>
          <p:cNvSpPr/>
          <p:nvPr/>
        </p:nvSpPr>
        <p:spPr>
          <a:xfrm>
            <a:off x="3741087" y="3893489"/>
            <a:ext cx="1463040" cy="45720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6891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Do </a:t>
            </a:r>
            <a:r>
              <a:rPr lang="es-ES_tradnl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Actions</a:t>
            </a:r>
            <a:endParaRPr lang="es-ES_tradnl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cxnSp>
        <p:nvCxnSpPr>
          <p:cNvPr id="79" name="Elbow Connector 78"/>
          <p:cNvCxnSpPr/>
          <p:nvPr/>
        </p:nvCxnSpPr>
        <p:spPr bwMode="auto">
          <a:xfrm rot="10800000">
            <a:off x="1493971" y="5020918"/>
            <a:ext cx="1303272" cy="1276985"/>
          </a:xfrm>
          <a:prstGeom prst="bentConnector3">
            <a:avLst>
              <a:gd name="adj1" fmla="val 99017"/>
            </a:avLst>
          </a:prstGeom>
          <a:ln>
            <a:prstDash val="sysDot"/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46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sz="3600" dirty="0"/>
              <a:t> </a:t>
            </a:r>
            <a:r>
              <a:rPr lang="en-US" dirty="0" smtClean="0"/>
              <a:t>Development Issues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Apero Faced in Development</a:t>
            </a:r>
            <a:endParaRPr lang="en-US" dirty="0"/>
          </a:p>
        </p:txBody>
      </p:sp>
      <p:sp>
        <p:nvSpPr>
          <p:cNvPr id="22" name="Title 22"/>
          <p:cNvSpPr txBox="1">
            <a:spLocks/>
          </p:cNvSpPr>
          <p:nvPr/>
        </p:nvSpPr>
        <p:spPr>
          <a:xfrm>
            <a:off x="954556" y="2047085"/>
            <a:ext cx="7011911" cy="2367948"/>
          </a:xfrm>
          <a:prstGeom prst="rect">
            <a:avLst/>
          </a:prstGeom>
        </p:spPr>
        <p:txBody>
          <a:bodyPr vert="horz" lIns="111886" tIns="55943" rIns="111886" bIns="55943" rtlCol="0" anchor="ctr">
            <a:normAutofit fontScale="3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7400" dirty="0"/>
              <a:t>Extracting embedded Character UI from existing legacy “workbook” framework and legacy business rule code is not always an easy task.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7400" dirty="0"/>
              <a:t>Sometimes it is better to start with a fresh design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algn="l">
              <a:buFont typeface="Arial" pitchFamily="34" charset="0"/>
              <a:buChar char="•"/>
            </a:pPr>
            <a:endParaRPr lang="en-US" sz="18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1632" y="4415032"/>
            <a:ext cx="41548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Customer Credit Limit Calculation</a:t>
            </a:r>
          </a:p>
          <a:p>
            <a:pPr algn="l"/>
            <a:r>
              <a:rPr lang="en-CA" sz="2000" dirty="0" smtClean="0"/>
              <a:t>Include File:</a:t>
            </a:r>
            <a:r>
              <a:rPr lang="en-CA" sz="2000" dirty="0" smtClean="0">
                <a:solidFill>
                  <a:srgbClr val="FF0000"/>
                </a:solidFill>
              </a:rPr>
              <a:t> </a:t>
            </a:r>
            <a:r>
              <a:rPr lang="en-CA" sz="2000" dirty="0" err="1" smtClean="0">
                <a:solidFill>
                  <a:srgbClr val="FF0000"/>
                </a:solidFill>
              </a:rPr>
              <a:t>ar</a:t>
            </a:r>
            <a:r>
              <a:rPr lang="en-CA" sz="2000" dirty="0" smtClean="0">
                <a:solidFill>
                  <a:srgbClr val="FF0000"/>
                </a:solidFill>
              </a:rPr>
              <a:t>/</a:t>
            </a:r>
            <a:r>
              <a:rPr lang="en-CA" sz="2000" dirty="0" err="1" smtClean="0">
                <a:solidFill>
                  <a:srgbClr val="FF0000"/>
                </a:solidFill>
              </a:rPr>
              <a:t>cstcrlkc.i</a:t>
            </a:r>
            <a:endParaRPr lang="en-US" sz="2000" i="0" dirty="0" smtClean="0">
              <a:solidFill>
                <a:srgbClr val="FF0000"/>
              </a:solidFill>
            </a:endParaRPr>
          </a:p>
          <a:p>
            <a:pPr algn="l"/>
            <a:endParaRPr lang="en-CA" sz="2000" i="0" dirty="0" err="1" smtClean="0">
              <a:solidFill>
                <a:srgbClr val="00000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66467" y="2180830"/>
            <a:ext cx="3042420" cy="3508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37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sz="3600" dirty="0"/>
              <a:t> </a:t>
            </a:r>
            <a:r>
              <a:rPr lang="en-US" dirty="0" smtClean="0"/>
              <a:t>Development Issues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Apero Faced in Development</a:t>
            </a:r>
            <a:endParaRPr lang="en-US" dirty="0"/>
          </a:p>
        </p:txBody>
      </p:sp>
      <p:sp>
        <p:nvSpPr>
          <p:cNvPr id="22" name="Title 22"/>
          <p:cNvSpPr txBox="1">
            <a:spLocks/>
          </p:cNvSpPr>
          <p:nvPr/>
        </p:nvSpPr>
        <p:spPr>
          <a:xfrm>
            <a:off x="866874" y="1619830"/>
            <a:ext cx="8089235" cy="696115"/>
          </a:xfrm>
          <a:prstGeom prst="rect">
            <a:avLst/>
          </a:prstGeom>
        </p:spPr>
        <p:txBody>
          <a:bodyPr vert="horz" lIns="111886" tIns="55943" rIns="111886" bIns="55943" rtlCol="0" anchor="ctr">
            <a:normAutofit fontScale="85000"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Factorizing Legacy Messaging and Notification Utility.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608" y="2188130"/>
            <a:ext cx="6756178" cy="46698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3081403" y="3883068"/>
            <a:ext cx="4233797" cy="212943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CA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334012" y="3296761"/>
            <a:ext cx="4920640" cy="348313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CA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65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sz="3600" dirty="0"/>
              <a:t> </a:t>
            </a:r>
            <a:r>
              <a:rPr lang="en-US" dirty="0" smtClean="0"/>
              <a:t>Development Issues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Apero Faced in Development</a:t>
            </a:r>
            <a:endParaRPr lang="en-US" dirty="0"/>
          </a:p>
        </p:txBody>
      </p:sp>
      <p:sp>
        <p:nvSpPr>
          <p:cNvPr id="22" name="Title 22"/>
          <p:cNvSpPr txBox="1">
            <a:spLocks/>
          </p:cNvSpPr>
          <p:nvPr/>
        </p:nvSpPr>
        <p:spPr>
          <a:xfrm>
            <a:off x="866874" y="1720038"/>
            <a:ext cx="8089235" cy="696115"/>
          </a:xfrm>
          <a:prstGeom prst="rect">
            <a:avLst/>
          </a:prstGeom>
        </p:spPr>
        <p:txBody>
          <a:bodyPr vert="horz" lIns="111886" tIns="55943" rIns="111886" bIns="55943" rtlCol="0" anchor="ctr">
            <a:normAutofit fontScale="85000"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Factorizing Legacy Messaging and Notification Utility.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874" y="2481847"/>
            <a:ext cx="9291734" cy="396905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1278944" y="4759890"/>
            <a:ext cx="8478831" cy="275573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CA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18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Apero Faced in Development</a:t>
            </a:r>
            <a:endParaRPr lang="en-US" dirty="0"/>
          </a:p>
        </p:txBody>
      </p:sp>
      <p:sp>
        <p:nvSpPr>
          <p:cNvPr id="22" name="Title 22"/>
          <p:cNvSpPr txBox="1">
            <a:spLocks/>
          </p:cNvSpPr>
          <p:nvPr/>
        </p:nvSpPr>
        <p:spPr>
          <a:xfrm>
            <a:off x="749928" y="1473330"/>
            <a:ext cx="10825470" cy="759478"/>
          </a:xfrm>
          <a:prstGeom prst="rect">
            <a:avLst/>
          </a:prstGeom>
        </p:spPr>
        <p:txBody>
          <a:bodyPr vert="horz" lIns="111886" tIns="55943" rIns="111886" bIns="55943" rtlCol="0" anchor="ctr">
            <a:normAutofit/>
          </a:bodyPr>
          <a:lstStyle/>
          <a:p>
            <a:r>
              <a:rPr lang="en-US" sz="2000" dirty="0" smtClean="0"/>
              <a:t>Creating Open Edge generic and dynamic code to receive CRUD-type call from clients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l">
              <a:buFont typeface="Arial" pitchFamily="34" charset="0"/>
              <a:buChar char="•"/>
            </a:pPr>
            <a:endParaRPr lang="en-US" sz="18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 bwMode="auto">
          <a:xfrm>
            <a:off x="769542" y="2326740"/>
            <a:ext cx="4716858" cy="2082297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CA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1533" y="1965057"/>
            <a:ext cx="5488506" cy="2436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6820731" y="4024836"/>
            <a:ext cx="45901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Event Driving Calls to Business Rules</a:t>
            </a:r>
            <a:br>
              <a:rPr lang="en-US" sz="2000" i="0" dirty="0" smtClean="0">
                <a:solidFill>
                  <a:srgbClr val="000000"/>
                </a:solidFill>
              </a:rPr>
            </a:br>
            <a:r>
              <a:rPr lang="en-US" sz="2000" i="0" dirty="0" smtClean="0">
                <a:solidFill>
                  <a:srgbClr val="000000"/>
                </a:solidFill>
              </a:rPr>
              <a:t>(Implemented using OOP)</a:t>
            </a:r>
            <a:endParaRPr lang="en-US" sz="2000" i="0" dirty="0" smtClean="0">
              <a:solidFill>
                <a:srgbClr val="FF0000"/>
              </a:solidFill>
            </a:endParaRPr>
          </a:p>
          <a:p>
            <a:pPr algn="l"/>
            <a:endParaRPr lang="en-CA" sz="2000" i="0" dirty="0" err="1" smtClean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6491334" y="2091350"/>
            <a:ext cx="4173648" cy="172016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CA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471720" y="3647037"/>
            <a:ext cx="4173648" cy="172016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CA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114" y="1872132"/>
            <a:ext cx="5576985" cy="3816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749928" y="5688449"/>
            <a:ext cx="45901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Use of Dynamic Temp-Tables and Queries</a:t>
            </a:r>
            <a:endParaRPr lang="en-US" sz="2000" i="0" dirty="0" smtClean="0">
              <a:solidFill>
                <a:srgbClr val="FF0000"/>
              </a:solidFill>
            </a:endParaRPr>
          </a:p>
          <a:p>
            <a:pPr algn="l"/>
            <a:endParaRPr lang="en-CA" sz="2000" i="0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82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sz="3600" dirty="0"/>
              <a:t> </a:t>
            </a:r>
            <a:r>
              <a:rPr lang="en-US" dirty="0" smtClean="0"/>
              <a:t>Development Issues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Apero Faced in Development</a:t>
            </a:r>
            <a:endParaRPr lang="en-US" dirty="0"/>
          </a:p>
        </p:txBody>
      </p:sp>
      <p:sp>
        <p:nvSpPr>
          <p:cNvPr id="22" name="Title 22"/>
          <p:cNvSpPr txBox="1">
            <a:spLocks/>
          </p:cNvSpPr>
          <p:nvPr/>
        </p:nvSpPr>
        <p:spPr>
          <a:xfrm>
            <a:off x="864022" y="1694012"/>
            <a:ext cx="10825470" cy="4275873"/>
          </a:xfrm>
          <a:prstGeom prst="rect">
            <a:avLst/>
          </a:prstGeom>
        </p:spPr>
        <p:txBody>
          <a:bodyPr vert="horz" lIns="111886" tIns="55943" rIns="111886" bIns="55943" rtlCol="0" anchor="ctr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Reusing legacy code that uses include files (.</a:t>
            </a:r>
            <a:r>
              <a:rPr lang="en-US" dirty="0" err="1" smtClean="0"/>
              <a:t>i</a:t>
            </a:r>
            <a:r>
              <a:rPr lang="en-US" dirty="0" smtClean="0"/>
              <a:t>) with shared variables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Provide good performance not only for data retrieval through web calls but also to the Rich UI screen rendering.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l">
              <a:buFont typeface="Arial" pitchFamily="34" charset="0"/>
              <a:buChar char="•"/>
            </a:pPr>
            <a:endParaRPr lang="en-US" sz="20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7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41493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sz="3600" dirty="0"/>
              <a:t> </a:t>
            </a:r>
            <a:r>
              <a:rPr lang="en-US" dirty="0" smtClean="0"/>
              <a:t>Development Issues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Apero Faced in Development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7280" y="3282359"/>
            <a:ext cx="5218710" cy="1765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2611" y="3063126"/>
            <a:ext cx="4261745" cy="2746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60490" y="5809584"/>
            <a:ext cx="415483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Pessimistic Record Locking</a:t>
            </a:r>
            <a:endParaRPr lang="en-US" sz="2000" i="0" dirty="0" smtClean="0">
              <a:solidFill>
                <a:srgbClr val="FF0000"/>
              </a:solidFill>
            </a:endParaRPr>
          </a:p>
          <a:p>
            <a:pPr algn="l"/>
            <a:endParaRPr lang="en-CA" sz="2000" i="0" dirty="0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19156" y="5986706"/>
            <a:ext cx="415483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 smtClean="0">
                <a:solidFill>
                  <a:srgbClr val="000000"/>
                </a:solidFill>
              </a:rPr>
              <a:t>Optimistic Record Locking</a:t>
            </a:r>
            <a:endParaRPr lang="en-US" sz="2000" i="0" dirty="0" smtClean="0">
              <a:solidFill>
                <a:srgbClr val="FF0000"/>
              </a:solidFill>
            </a:endParaRPr>
          </a:p>
          <a:p>
            <a:pPr algn="l"/>
            <a:endParaRPr lang="en-CA" sz="2000" i="0" dirty="0" smtClean="0">
              <a:solidFill>
                <a:srgbClr val="000000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95725" y="4515861"/>
            <a:ext cx="5601695" cy="1484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22"/>
          <p:cNvSpPr txBox="1">
            <a:spLocks/>
          </p:cNvSpPr>
          <p:nvPr/>
        </p:nvSpPr>
        <p:spPr>
          <a:xfrm>
            <a:off x="672611" y="1973522"/>
            <a:ext cx="10825470" cy="1440388"/>
          </a:xfrm>
          <a:prstGeom prst="rect">
            <a:avLst/>
          </a:prstGeom>
        </p:spPr>
        <p:txBody>
          <a:bodyPr vert="horz" lIns="111886" tIns="55943" rIns="111886" bIns="55943" rtlCol="0" anchor="ctr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Supporting </a:t>
            </a:r>
            <a:r>
              <a:rPr lang="en-US" sz="1800" dirty="0"/>
              <a:t>both types of application UI, Character and Graphical/web, adds complexity to: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/>
              <a:t>Implementation of transaction-control scope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/>
              <a:t>Implementation of record locking control to support both environments.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l">
              <a:buFont typeface="Arial" pitchFamily="34" charset="0"/>
              <a:buChar char="•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41137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2734" y="4067055"/>
            <a:ext cx="4608251" cy="258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pPr algn="l"/>
            <a:r>
              <a:rPr lang="en-US" sz="3600" dirty="0"/>
              <a:t> </a:t>
            </a:r>
            <a:r>
              <a:rPr lang="en-US" dirty="0"/>
              <a:t>Leverage our existing form printing and report engine </a:t>
            </a: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Emerald GUI Application Framework Strengths</a:t>
            </a:r>
          </a:p>
        </p:txBody>
      </p:sp>
      <p:sp>
        <p:nvSpPr>
          <p:cNvPr id="22" name="Title 22"/>
          <p:cNvSpPr txBox="1">
            <a:spLocks/>
          </p:cNvSpPr>
          <p:nvPr/>
        </p:nvSpPr>
        <p:spPr>
          <a:xfrm>
            <a:off x="864021" y="1935687"/>
            <a:ext cx="5616624" cy="2377129"/>
          </a:xfrm>
          <a:prstGeom prst="rect">
            <a:avLst/>
          </a:prstGeom>
        </p:spPr>
        <p:txBody>
          <a:bodyPr vert="horz" lIns="111886" tIns="55943" rIns="111886" bIns="55943" rtlCol="0" anchor="ctr">
            <a:normAutofit fontScale="92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Modern reports and forms are created from existing character reports without requiring a code re-write.</a:t>
            </a:r>
          </a:p>
          <a:p>
            <a:pPr marL="0" lvl="1" algn="l">
              <a:buFont typeface="Arial" pitchFamily="34" charset="0"/>
              <a:buChar char="•"/>
            </a:pPr>
            <a:r>
              <a:rPr lang="en-US" dirty="0" smtClean="0"/>
              <a:t>ASC file from the character report is run through a screen scrapper (mapping) to create Postscript output, which is used to create a PDF file.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0436" y="1797298"/>
            <a:ext cx="4708133" cy="251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24" y="4653976"/>
            <a:ext cx="5391021" cy="1408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Arrow 1"/>
          <p:cNvSpPr/>
          <p:nvPr/>
        </p:nvSpPr>
        <p:spPr bwMode="auto">
          <a:xfrm rot="19824492">
            <a:off x="5454182" y="3889321"/>
            <a:ext cx="1210498" cy="504998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CA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5935" y="4092076"/>
            <a:ext cx="3595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1600" b="1" i="0" dirty="0" smtClean="0">
                <a:solidFill>
                  <a:srgbClr val="000000"/>
                </a:solidFill>
              </a:rPr>
              <a:t>Database report option records automatically render in browser UI</a:t>
            </a:r>
          </a:p>
        </p:txBody>
      </p:sp>
      <p:sp>
        <p:nvSpPr>
          <p:cNvPr id="5" name="Down Arrow 4"/>
          <p:cNvSpPr/>
          <p:nvPr/>
        </p:nvSpPr>
        <p:spPr bwMode="auto">
          <a:xfrm>
            <a:off x="10323666" y="3756454"/>
            <a:ext cx="377285" cy="1161535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CA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91730" y="3055057"/>
            <a:ext cx="2638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i="0" dirty="0" smtClean="0">
                <a:solidFill>
                  <a:srgbClr val="000000"/>
                </a:solidFill>
              </a:rPr>
              <a:t>Output automatically formatted as PDF or Excel</a:t>
            </a:r>
          </a:p>
        </p:txBody>
      </p:sp>
    </p:spTree>
    <p:extLst>
      <p:ext uri="{BB962C8B-B14F-4D97-AF65-F5344CB8AC3E}">
        <p14:creationId xmlns:p14="http://schemas.microsoft.com/office/powerpoint/2010/main" val="415719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r>
              <a:rPr lang="en-US" sz="3600" dirty="0"/>
              <a:t> </a:t>
            </a:r>
            <a:r>
              <a:rPr lang="en-US" sz="3600" dirty="0" smtClean="0"/>
              <a:t>Modernization - Why It’s Worth the Effort</a:t>
            </a:r>
            <a:endParaRPr lang="en-US" sz="3600" i="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Benefits</a:t>
            </a:r>
            <a:endParaRPr lang="en-US" dirty="0"/>
          </a:p>
        </p:txBody>
      </p:sp>
      <p:sp>
        <p:nvSpPr>
          <p:cNvPr id="22" name="Title 22"/>
          <p:cNvSpPr txBox="1">
            <a:spLocks/>
          </p:cNvSpPr>
          <p:nvPr/>
        </p:nvSpPr>
        <p:spPr>
          <a:xfrm>
            <a:off x="864022" y="1964723"/>
            <a:ext cx="10825470" cy="4423720"/>
          </a:xfrm>
          <a:prstGeom prst="rect">
            <a:avLst/>
          </a:prstGeom>
        </p:spPr>
        <p:txBody>
          <a:bodyPr vert="horz" lIns="111886" tIns="55943" rIns="111886" bIns="55943" rtlCol="0" anchor="ctr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Richer User Interface / Experience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Utilizing New Technology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Opening the re-usable business logic layer to multiple UI platforms (mobility)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Increased compatibility with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party products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Allows your Progress Application to be: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Easier to market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Easier to demo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Easier to </a:t>
            </a:r>
            <a:r>
              <a:rPr lang="en-US" sz="2000" dirty="0" smtClean="0"/>
              <a:t>sell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Easier to support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666" y="443453"/>
            <a:ext cx="1174415" cy="49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63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0-12_Template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ogress Colors 2013 - Sept25">
    <a:dk1>
      <a:srgbClr val="000000"/>
    </a:dk1>
    <a:lt1>
      <a:srgbClr val="FFFFFF"/>
    </a:lt1>
    <a:dk2>
      <a:srgbClr val="005F97"/>
    </a:dk2>
    <a:lt2>
      <a:srgbClr val="FFFFFF"/>
    </a:lt2>
    <a:accent1>
      <a:srgbClr val="FF4E00"/>
    </a:accent1>
    <a:accent2>
      <a:srgbClr val="24A382"/>
    </a:accent2>
    <a:accent3>
      <a:srgbClr val="0072B7"/>
    </a:accent3>
    <a:accent4>
      <a:srgbClr val="C1282D"/>
    </a:accent4>
    <a:accent5>
      <a:srgbClr val="FCDB3F"/>
    </a:accent5>
    <a:accent6>
      <a:srgbClr val="58595B"/>
    </a:accent6>
    <a:hlink>
      <a:srgbClr val="FF4E00"/>
    </a:hlink>
    <a:folHlink>
      <a:srgbClr val="FF4E00"/>
    </a:folHlink>
  </a:clrScheme>
</a:themeOverride>
</file>

<file path=ppt/theme/themeOverride2.xml><?xml version="1.0" encoding="utf-8"?>
<a:themeOverride xmlns:a="http://schemas.openxmlformats.org/drawingml/2006/main">
  <a:clrScheme name="Progress Colors 2013 - Sept25">
    <a:dk1>
      <a:srgbClr val="000000"/>
    </a:dk1>
    <a:lt1>
      <a:srgbClr val="FFFFFF"/>
    </a:lt1>
    <a:dk2>
      <a:srgbClr val="005F97"/>
    </a:dk2>
    <a:lt2>
      <a:srgbClr val="FFFFFF"/>
    </a:lt2>
    <a:accent1>
      <a:srgbClr val="FF4E00"/>
    </a:accent1>
    <a:accent2>
      <a:srgbClr val="24A382"/>
    </a:accent2>
    <a:accent3>
      <a:srgbClr val="0072B7"/>
    </a:accent3>
    <a:accent4>
      <a:srgbClr val="C1282D"/>
    </a:accent4>
    <a:accent5>
      <a:srgbClr val="FCDB3F"/>
    </a:accent5>
    <a:accent6>
      <a:srgbClr val="58595B"/>
    </a:accent6>
    <a:hlink>
      <a:srgbClr val="FF4E00"/>
    </a:hlink>
    <a:folHlink>
      <a:srgbClr val="FF4E00"/>
    </a:folHlink>
  </a:clrScheme>
</a:themeOverride>
</file>

<file path=ppt/theme/themeOverride3.xml><?xml version="1.0" encoding="utf-8"?>
<a:themeOverride xmlns:a="http://schemas.openxmlformats.org/drawingml/2006/main">
  <a:clrScheme name="Progress Colors 2013 - Sept25">
    <a:dk1>
      <a:srgbClr val="000000"/>
    </a:dk1>
    <a:lt1>
      <a:srgbClr val="FFFFFF"/>
    </a:lt1>
    <a:dk2>
      <a:srgbClr val="005F97"/>
    </a:dk2>
    <a:lt2>
      <a:srgbClr val="FFFFFF"/>
    </a:lt2>
    <a:accent1>
      <a:srgbClr val="FF4E00"/>
    </a:accent1>
    <a:accent2>
      <a:srgbClr val="24A382"/>
    </a:accent2>
    <a:accent3>
      <a:srgbClr val="0072B7"/>
    </a:accent3>
    <a:accent4>
      <a:srgbClr val="C1282D"/>
    </a:accent4>
    <a:accent5>
      <a:srgbClr val="FCDB3F"/>
    </a:accent5>
    <a:accent6>
      <a:srgbClr val="58595B"/>
    </a:accent6>
    <a:hlink>
      <a:srgbClr val="FF4E00"/>
    </a:hlink>
    <a:folHlink>
      <a:srgbClr val="FF4E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c69e624-827f-471b-adea-ac070ddc6867">V5TQT6NVCWRS-1738-10</_dlc_DocId>
    <_dlc_DocIdUrl xmlns="7c69e624-827f-471b-adea-ac070ddc6867">
      <Url>https://myprogress.progress.com/departments/gfo/_layouts/DocIdRedir.aspx?ID=V5TQT6NVCWRS-1738-10</Url>
      <Description>V5TQT6NVCWRS-1738-10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7CD2DD1C8DC2489639790437DD42C0" ma:contentTypeVersion="0" ma:contentTypeDescription="Create a new document." ma:contentTypeScope="" ma:versionID="300c6b68627ab7979ec46c6a6931c2fd">
  <xsd:schema xmlns:xsd="http://www.w3.org/2001/XMLSchema" xmlns:xs="http://www.w3.org/2001/XMLSchema" xmlns:p="http://schemas.microsoft.com/office/2006/metadata/properties" xmlns:ns2="7c69e624-827f-471b-adea-ac070ddc6867" targetNamespace="http://schemas.microsoft.com/office/2006/metadata/properties" ma:root="true" ma:fieldsID="81ffba39c7cb4a02f42386a3f471fb49" ns2:_=""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99863A-CFC0-4B93-BF25-027CA011A2B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DDA4C4B2-98B1-44DF-A244-E8FB7A2D1956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c69e624-827f-471b-adea-ac070ddc686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BE1D7BFF-4586-4168-BA5C-4CC6103663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5877</TotalTime>
  <Words>1120</Words>
  <Application>Microsoft Office PowerPoint</Application>
  <PresentationFormat>Custom</PresentationFormat>
  <Paragraphs>201</Paragraphs>
  <Slides>23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Courier New</vt:lpstr>
      <vt:lpstr>Wingdings</vt:lpstr>
      <vt:lpstr>PROGRESS_10-12_Template</vt:lpstr>
      <vt:lpstr>Facing the Challenges of modernizing legacy Open Edge ABL code and its concurrency control </vt:lpstr>
      <vt:lpstr>PowerPoint Presentation</vt:lpstr>
      <vt:lpstr>Agenda</vt:lpstr>
      <vt:lpstr>Apero Solutions Inc.</vt:lpstr>
      <vt:lpstr>Apero Solutions Inc.</vt:lpstr>
      <vt:lpstr>Apero’s Solution</vt:lpstr>
      <vt:lpstr>Legacy Application Framework</vt:lpstr>
      <vt:lpstr>Elements &amp; Goals for the New Application Framework “Emerald”</vt:lpstr>
      <vt:lpstr>New Emerald GUI Application Framework Strengths</vt:lpstr>
      <vt:lpstr>New Emerald GUI Application Framework Strengths</vt:lpstr>
      <vt:lpstr>New Emerald GUI Application Framework Strengths</vt:lpstr>
      <vt:lpstr>New Emerald GUI Application Framework Strengths  (Consistent UI)</vt:lpstr>
      <vt:lpstr>New Emerald GUI Application Framework Strengths</vt:lpstr>
      <vt:lpstr>New Emerald GUI Application Framework Strengths</vt:lpstr>
      <vt:lpstr>New Emerald GUI Application Framework Strengths</vt:lpstr>
      <vt:lpstr>Challenges Apero Faced in Development</vt:lpstr>
      <vt:lpstr>Challenges Apero Faced in Development</vt:lpstr>
      <vt:lpstr>Challenges Apero Faced in Development</vt:lpstr>
      <vt:lpstr>Challenges Apero Faced in Development</vt:lpstr>
      <vt:lpstr>Challenges Apero Faced in Development</vt:lpstr>
      <vt:lpstr>Challenges Apero Faced in Development</vt:lpstr>
      <vt:lpstr>New Emerald GUI Application Framework Strengths</vt:lpstr>
      <vt:lpstr>The Benefits</vt:lpstr>
    </vt:vector>
  </TitlesOfParts>
  <Company>Progress Software Corporation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PPT Template 16x9</dc:title>
  <dc:creator>Progress Software Corporation</dc:creator>
  <cp:lastModifiedBy>Oscar Perez</cp:lastModifiedBy>
  <cp:revision>1006</cp:revision>
  <cp:lastPrinted>2013-09-18T03:48:20Z</cp:lastPrinted>
  <dcterms:created xsi:type="dcterms:W3CDTF">2010-07-07T00:59:08Z</dcterms:created>
  <dcterms:modified xsi:type="dcterms:W3CDTF">2016-06-17T23:17:13Z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0x0101003C7CD2DD1C8DC2489639790437DD42C0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_dlc_DocIdItemGuid">
    <vt:lpwstr>6f9eb43f-237b-4600-9a2f-5a90ad1aaaf8</vt:lpwstr>
  </property>
</Properties>
</file>