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sldIdLst>
    <p:sldId id="313" r:id="rId2"/>
    <p:sldId id="314" r:id="rId3"/>
    <p:sldId id="259" r:id="rId4"/>
    <p:sldId id="323" r:id="rId5"/>
    <p:sldId id="312" r:id="rId6"/>
    <p:sldId id="324" r:id="rId7"/>
    <p:sldId id="261" r:id="rId8"/>
    <p:sldId id="262" r:id="rId9"/>
    <p:sldId id="263" r:id="rId10"/>
    <p:sldId id="269" r:id="rId11"/>
    <p:sldId id="264" r:id="rId12"/>
    <p:sldId id="265" r:id="rId13"/>
    <p:sldId id="266" r:id="rId14"/>
    <p:sldId id="267" r:id="rId15"/>
    <p:sldId id="270" r:id="rId16"/>
    <p:sldId id="271" r:id="rId17"/>
    <p:sldId id="277" r:id="rId18"/>
    <p:sldId id="268" r:id="rId19"/>
    <p:sldId id="276" r:id="rId20"/>
    <p:sldId id="272" r:id="rId21"/>
    <p:sldId id="273" r:id="rId22"/>
    <p:sldId id="274" r:id="rId23"/>
    <p:sldId id="275" r:id="rId24"/>
    <p:sldId id="278" r:id="rId25"/>
    <p:sldId id="279" r:id="rId26"/>
    <p:sldId id="325" r:id="rId27"/>
    <p:sldId id="281" r:id="rId28"/>
    <p:sldId id="291" r:id="rId29"/>
    <p:sldId id="283" r:id="rId30"/>
    <p:sldId id="284" r:id="rId31"/>
    <p:sldId id="282" r:id="rId32"/>
    <p:sldId id="285" r:id="rId33"/>
    <p:sldId id="286" r:id="rId34"/>
    <p:sldId id="287" r:id="rId35"/>
    <p:sldId id="288" r:id="rId36"/>
    <p:sldId id="289" r:id="rId37"/>
    <p:sldId id="290" r:id="rId38"/>
    <p:sldId id="292" r:id="rId39"/>
    <p:sldId id="293" r:id="rId40"/>
    <p:sldId id="294" r:id="rId41"/>
    <p:sldId id="295" r:id="rId42"/>
    <p:sldId id="326" r:id="rId43"/>
    <p:sldId id="297" r:id="rId44"/>
    <p:sldId id="298" r:id="rId45"/>
    <p:sldId id="307" r:id="rId46"/>
    <p:sldId id="309" r:id="rId47"/>
    <p:sldId id="310" r:id="rId48"/>
    <p:sldId id="299" r:id="rId49"/>
    <p:sldId id="300" r:id="rId50"/>
    <p:sldId id="301" r:id="rId51"/>
    <p:sldId id="302" r:id="rId52"/>
    <p:sldId id="303" r:id="rId53"/>
    <p:sldId id="327" r:id="rId54"/>
    <p:sldId id="305" r:id="rId55"/>
    <p:sldId id="308" r:id="rId56"/>
    <p:sldId id="315"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2EA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77003" autoAdjust="0"/>
  </p:normalViewPr>
  <p:slideViewPr>
    <p:cSldViewPr>
      <p:cViewPr varScale="1">
        <p:scale>
          <a:sx n="81" d="100"/>
          <a:sy n="81" d="100"/>
        </p:scale>
        <p:origin x="-78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3861D-86F3-4CBB-AB06-BB3C3FD1DDDA}" type="datetimeFigureOut">
              <a:rPr lang="en-US" smtClean="0"/>
              <a:pPr/>
              <a:t>6/3/2016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7C9EF-61A5-4146-8FF9-556EA4D2E3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Single-line</a:t>
            </a:r>
            <a:r>
              <a:rPr lang="en-US" baseline="0" dirty="0"/>
              <a:t> comments can be added on their own lines or following a statement as long as there is a space between the last token and the // that precedes the comment.</a:t>
            </a:r>
            <a:endParaRPr lang="en-US" dirty="0"/>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XREF option</a:t>
            </a:r>
            <a:r>
              <a:rPr lang="en-US" baseline="0" dirty="0"/>
              <a:t> on the COMPILE statement generates a file with a lot of information about the compilation of a given ABL file, which includes an entry named SEARCH for queries that allows you to see which index (if any) the compiler chose to resolve the query. </a:t>
            </a:r>
          </a:p>
          <a:p>
            <a:endParaRPr lang="en-US" dirty="0"/>
          </a:p>
          <a:p>
            <a:r>
              <a:rPr lang="en-US" dirty="0"/>
              <a:t>The</a:t>
            </a:r>
            <a:r>
              <a:rPr lang="en-US" baseline="0" dirty="0"/>
              <a:t> </a:t>
            </a:r>
            <a:r>
              <a:rPr lang="en-US" dirty="0"/>
              <a:t>SEARCH entry can provide useful information to ABL developers. Knowing the selected index can help developers identify performance problems if an incorrect index or index bracket is specified.</a:t>
            </a:r>
            <a:endParaRPr lang="en-US" baseline="0" dirty="0"/>
          </a:p>
          <a:p>
            <a:endParaRPr lang="en-US" baseline="0" dirty="0"/>
          </a:p>
          <a:p>
            <a:r>
              <a:rPr lang="en-US" baseline="0" dirty="0"/>
              <a:t>Prior to 11.6, that was only provided for queries on database tables or shared temp-tables. In 11.6, we extended the support for queries on non-shared temp-tables as well, that is, local temp-tables, so that developers can have the same type of information for queries on all temp-tables in their code, not only temp-tables that are defined as shared.</a:t>
            </a:r>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An ABL enumeration type (or enum) allows you to define a set of strongly typed named constants, referred to as enum members, that specify the values that can be assigned to a variable. They provide a way for the application developer to define the valid values for a given variable. </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ABL enums can only contain a list of enum members, and not any data members (variables, properties), events, methods, constructors or destructor. AB</a:t>
            </a:r>
            <a:r>
              <a:rPr lang="en-US" sz="1200" kern="1200" baseline="0" dirty="0">
                <a:solidFill>
                  <a:schemeClr val="tx1"/>
                </a:solidFill>
                <a:latin typeface="+mn-lt"/>
                <a:ea typeface="+mn-ea"/>
                <a:cs typeface="+mn-cs"/>
              </a:rPr>
              <a:t>L enums are defined in a .cls file (much like classes). For that reason, their use in the ABL is very similar to how you would reference and use a class. ABL enums also provide some built-in functionality that is specific to enums.</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An ABL enumeration type is strongly-typed and provides compiler-time validation. You can define variables of ABL enumeration types and can assign values that are defined in the enum to them. They can also be used to define parameters for procedures, functions and methods,</a:t>
            </a:r>
            <a:r>
              <a:rPr lang="en-US" sz="1200" kern="1200" baseline="0" dirty="0">
                <a:solidFill>
                  <a:schemeClr val="tx1"/>
                </a:solidFill>
                <a:latin typeface="+mn-lt"/>
                <a:ea typeface="+mn-ea"/>
                <a:cs typeface="+mn-cs"/>
              </a:rPr>
              <a:t> and also return types for functions/methods.</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ABL enums cannot</a:t>
            </a:r>
            <a:r>
              <a:rPr lang="en-US" sz="1200" kern="1200" baseline="0" dirty="0">
                <a:solidFill>
                  <a:schemeClr val="tx1"/>
                </a:solidFill>
                <a:latin typeface="+mn-lt"/>
                <a:ea typeface="+mn-ea"/>
                <a:cs typeface="+mn-cs"/>
              </a:rPr>
              <a:t> be extended (that is, they are final). And they cannot inherit from any other class explicitly.</a:t>
            </a:r>
            <a:endParaRPr lang="en-US" sz="1200" kern="1200" dirty="0">
              <a:solidFill>
                <a:schemeClr val="tx1"/>
              </a:solidFill>
              <a:latin typeface="+mn-lt"/>
              <a:ea typeface="+mn-ea"/>
              <a:cs typeface="+mn-cs"/>
            </a:endParaRPr>
          </a:p>
          <a:p>
            <a:endParaRPr lang="en-US" dirty="0"/>
          </a:p>
          <a:p>
            <a:r>
              <a:rPr lang="en-US" dirty="0"/>
              <a:t>ABL</a:t>
            </a:r>
            <a:r>
              <a:rPr lang="en-US" baseline="0" dirty="0"/>
              <a:t> enums are implicitly </a:t>
            </a:r>
            <a:r>
              <a:rPr lang="en-US" baseline="0" dirty="0" err="1"/>
              <a:t>serializable</a:t>
            </a:r>
            <a:r>
              <a:rPr lang="en-US" baseline="0" dirty="0"/>
              <a:t>, so you can pass them between ABL clients and </a:t>
            </a:r>
            <a:r>
              <a:rPr lang="en-US" baseline="0" dirty="0" err="1"/>
              <a:t>AppServers</a:t>
            </a:r>
            <a:r>
              <a:rPr lang="en-US" baseline="0" dirty="0"/>
              <a:t>.</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define an ABL enum with the ENUM statement,</a:t>
            </a:r>
            <a:r>
              <a:rPr lang="en-US" baseline="0" dirty="0"/>
              <a:t> in a file with the same name as the enum and .</a:t>
            </a:r>
            <a:r>
              <a:rPr lang="en-US" baseline="0" dirty="0" err="1"/>
              <a:t>cls</a:t>
            </a:r>
            <a:r>
              <a:rPr lang="en-US" baseline="0" dirty="0"/>
              <a:t> extension.</a:t>
            </a:r>
          </a:p>
          <a:p>
            <a:endParaRPr lang="en-US" baseline="0" dirty="0"/>
          </a:p>
          <a:p>
            <a:r>
              <a:rPr lang="en-US" baseline="0" dirty="0"/>
              <a:t>The ENUM statement does not allow options like INHERITS, IMPLEMENTS, FINAL, etc (which are provided by the CLASS statement).</a:t>
            </a:r>
          </a:p>
          <a:p>
            <a:endParaRPr lang="en-US" baseline="0" dirty="0"/>
          </a:p>
          <a:p>
            <a:r>
              <a:rPr lang="en-US" baseline="0" dirty="0"/>
              <a:t>The DEFINE ENUM statement is the only statement allowed in an ABL enum and it allows you to define the list of named values associated with that enum. Each name in the list is separated by space.</a:t>
            </a:r>
          </a:p>
          <a:p>
            <a:endParaRPr lang="en-US" baseline="0" dirty="0"/>
          </a:p>
          <a:p>
            <a:r>
              <a:rPr lang="en-US" baseline="0" dirty="0"/>
              <a:t>The END [ ENUM]  statement is used to end the ABL enum definition. The keyword ENUM in END ENUM is optional.</a:t>
            </a:r>
          </a:p>
          <a:p>
            <a:endParaRPr lang="en-US" baseline="0" dirty="0"/>
          </a:p>
          <a:p>
            <a:r>
              <a:rPr lang="en-US" baseline="0" dirty="0"/>
              <a:t>ABL enums implicitly inherits from Progress.Lang.Enum, which provides some methods that are common for all ABL enums.</a:t>
            </a:r>
          </a:p>
          <a:p>
            <a:endParaRPr lang="en-US" baseline="0" dirty="0"/>
          </a:p>
          <a:p>
            <a:r>
              <a:rPr lang="en-US" baseline="0" dirty="0"/>
              <a:t>You can only set one of the defined values to a variable defined as that enum type.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 also define multiple members</a:t>
            </a:r>
            <a:r>
              <a:rPr lang="en-US" baseline="0" dirty="0"/>
              <a:t> to be equivalent, for instance, for different spellings or values that represent the same thing.</a:t>
            </a:r>
          </a:p>
          <a:p>
            <a:endParaRPr lang="en-US" baseline="0" dirty="0"/>
          </a:p>
          <a:p>
            <a:r>
              <a:rPr lang="en-US" baseline="0" dirty="0"/>
              <a:t>In the example above, the members Gray and Grey represent the same value and can be used interchangeably.</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Each enum member get</a:t>
            </a:r>
            <a:r>
              <a:rPr lang="en-US" baseline="0" dirty="0"/>
              <a:t>s assigned a numeric value internally, starting with value 1 and incremented by 1 for each member subsequently defined. </a:t>
            </a:r>
          </a:p>
          <a:p>
            <a:endParaRPr lang="en-US" baseline="0" dirty="0"/>
          </a:p>
          <a:p>
            <a:r>
              <a:rPr lang="en-US" baseline="0" dirty="0"/>
              <a:t>You can explicitly assign values to different enum members as long as the values can be represented as INT64 values. This may be helpful when you want to define a set of values to match the definitions of some external library/API you are working with.</a:t>
            </a:r>
          </a:p>
          <a:p>
            <a:endParaRPr lang="en-US" baseline="0" dirty="0"/>
          </a:p>
          <a:p>
            <a:r>
              <a:rPr lang="en-US" baseline="0" dirty="0"/>
              <a:t>You can also set members to be equivalent to other pre-defined members. For instance, in the example above, Gray and Grey are equivalent. </a:t>
            </a:r>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example show</a:t>
            </a:r>
            <a:r>
              <a:rPr lang="en-US" baseline="0" dirty="0"/>
              <a:t>s a few things:</a:t>
            </a:r>
          </a:p>
          <a:p>
            <a:endParaRPr lang="en-US" baseline="0" dirty="0"/>
          </a:p>
          <a:p>
            <a:r>
              <a:rPr lang="en-US" baseline="0" dirty="0"/>
              <a:t>1 – You can specify an ABL enum type as the data type for a variable.</a:t>
            </a:r>
          </a:p>
          <a:p>
            <a:endParaRPr lang="en-US" baseline="0" dirty="0"/>
          </a:p>
          <a:p>
            <a:r>
              <a:rPr lang="en-US" baseline="0" dirty="0"/>
              <a:t>2 – To access the member of an ABL enum, you use the type-name syntax. i.e. Direction:North. Note that you cannot call NEW() on an ABL enum type.</a:t>
            </a:r>
          </a:p>
          <a:p>
            <a:endParaRPr lang="en-US" baseline="0" dirty="0"/>
          </a:p>
          <a:p>
            <a:r>
              <a:rPr lang="en-US" baseline="0" dirty="0"/>
              <a:t>3 - You can pass an ABL enum to a procedure, function or method.</a:t>
            </a:r>
          </a:p>
        </p:txBody>
      </p:sp>
      <p:sp>
        <p:nvSpPr>
          <p:cNvPr id="4" name="Slide Number Placeholder 3"/>
          <p:cNvSpPr>
            <a:spLocks noGrp="1"/>
          </p:cNvSpPr>
          <p:nvPr>
            <p:ph type="sldNum" sz="quarter" idx="10"/>
          </p:nvPr>
        </p:nvSpPr>
        <p:spPr/>
        <p:txBody>
          <a:bodyPr/>
          <a:lstStyle/>
          <a:p>
            <a:fld id="{9447C9EF-61A5-4146-8FF9-556EA4D2E3E3}"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this example, you can see that the parameter type can also be an ABL enum type.</a:t>
            </a:r>
          </a:p>
          <a:p>
            <a:endParaRPr lang="en-US" baseline="0" dirty="0"/>
          </a:p>
          <a:p>
            <a:r>
              <a:rPr lang="en-US" baseline="0" dirty="0"/>
              <a:t>The CASE statement was enhanced to support enums. The restriction is that you reference the same enum type in the CASE statement and the WHEN option, that is, you cannot mix different enum types in the CASE statement. For instance, if you define another enum called Colors, they cannot be used in that same CASE statement.</a:t>
            </a:r>
          </a:p>
          <a:p>
            <a:endParaRPr lang="en-US" baseline="0" dirty="0"/>
          </a:p>
          <a:p>
            <a:r>
              <a:rPr lang="en-US" baseline="0" dirty="0"/>
              <a:t>Although  not shown in the example, you can still use the OTHERWISE option to deal with any values not specified, should new values be added to the enum type.</a:t>
            </a:r>
          </a:p>
        </p:txBody>
      </p:sp>
      <p:sp>
        <p:nvSpPr>
          <p:cNvPr id="4" name="Slide Number Placeholder 3"/>
          <p:cNvSpPr>
            <a:spLocks noGrp="1"/>
          </p:cNvSpPr>
          <p:nvPr>
            <p:ph type="sldNum" sz="quarter" idx="10"/>
          </p:nvPr>
        </p:nvSpPr>
        <p:spPr/>
        <p:txBody>
          <a:bodyPr/>
          <a:lstStyle/>
          <a:p>
            <a:fld id="{9447C9EF-61A5-4146-8FF9-556EA4D2E3E3}"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a:t>
            </a:r>
            <a:r>
              <a:rPr lang="en-US" baseline="0" dirty="0"/>
              <a:t> can also use enums in comparisons. For example, the IF statement and the EQ, NE operators are shown in the example above. The same restriction applies here: the enum types for both operands of a comparison operator must match exactly.</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an example to show that if enum members</a:t>
            </a:r>
            <a:r>
              <a:rPr lang="en-US" baseline="0" dirty="0"/>
              <a:t> are defined to be equivalent, they can be used in the ABL interchangeably. The expression in the IF statement shown in the example above results to TRUE since Grey is the same as Gray in the enum definition.</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All regular</a:t>
            </a:r>
            <a:r>
              <a:rPr lang="en-US" baseline="0" dirty="0"/>
              <a:t> </a:t>
            </a:r>
            <a:r>
              <a:rPr lang="en-US" dirty="0"/>
              <a:t>ABL enums</a:t>
            </a:r>
            <a:r>
              <a:rPr lang="en-US" baseline="0" dirty="0"/>
              <a:t> inherit from Progress.Lang.Enum, which provides a set of methods specific for ABL enums.</a:t>
            </a:r>
          </a:p>
          <a:p>
            <a:endParaRPr lang="en-US" baseline="0" dirty="0"/>
          </a:p>
          <a:p>
            <a:r>
              <a:rPr lang="en-US" baseline="0" dirty="0"/>
              <a:t>GetValue() returns the internal value associated with the enum member.</a:t>
            </a:r>
          </a:p>
          <a:p>
            <a:endParaRPr lang="en-US" baseline="0" dirty="0"/>
          </a:p>
          <a:p>
            <a:r>
              <a:rPr lang="en-US" baseline="0" dirty="0"/>
              <a:t>ToString() returns the name of the member as defined by the ABL enum.</a:t>
            </a:r>
          </a:p>
          <a:p>
            <a:endParaRPr lang="en-US" baseline="0" dirty="0"/>
          </a:p>
          <a:p>
            <a:r>
              <a:rPr lang="en-US" baseline="0" dirty="0" err="1"/>
              <a:t>CompareTo</a:t>
            </a:r>
            <a:r>
              <a:rPr lang="en-US" baseline="0" dirty="0"/>
              <a:t>() allows you to compare two instances of the same enum type and check if the value is less than, greater than or equal. The value compared is the internal numeric value associated with each enum instance.</a:t>
            </a:r>
          </a:p>
          <a:p>
            <a:endParaRPr lang="en-US" baseline="0" dirty="0"/>
          </a:p>
          <a:p>
            <a:r>
              <a:rPr lang="en-US" baseline="0" dirty="0"/>
              <a:t>Equals() allows you to check if two enum instances are the same, as long as they are the same type.</a:t>
            </a:r>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 call the GetValue()</a:t>
            </a:r>
            <a:r>
              <a:rPr lang="en-US" baseline="0" dirty="0"/>
              <a:t> or ToString() method on ABL enums to get the numeric value or the member name for the instance the method is being called on.</a:t>
            </a:r>
          </a:p>
          <a:p>
            <a:endParaRPr lang="en-US" baseline="0" dirty="0"/>
          </a:p>
          <a:p>
            <a:r>
              <a:rPr lang="en-US" baseline="0" dirty="0"/>
              <a:t>You can alternatively call the INT() or INT64() ABL functions instead of </a:t>
            </a:r>
            <a:r>
              <a:rPr lang="en-US" baseline="0" dirty="0" err="1"/>
              <a:t>GetValue</a:t>
            </a:r>
            <a:r>
              <a:rPr lang="en-US" baseline="0" dirty="0"/>
              <a:t>(). The STRING() function returns the same value as the ToString() method.</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All ABL</a:t>
            </a:r>
            <a:r>
              <a:rPr lang="en-US" baseline="0" dirty="0"/>
              <a:t> enums have a method called GetEnum with 2 overloads which can be used to turn a value or name into an enum instance. The method is part of the ABL enum definition and it is strongly-typed, that is, its return type is the enum type it is being called from. Therefore, you can call it to get an instance from a value or name and still get the compiler to make sure the types are compatible. Obviously, the compiler can’t verify that the value specified is a valid value or member name – that validation is done at runtime instead.</a:t>
            </a:r>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a:t>
            </a:r>
            <a:r>
              <a:rPr lang="en-US" baseline="0" dirty="0"/>
              <a:t> can also define an ABL enum as a special type of enum, called a flag enum. When you define a variable as a flag enum type, it can hold the value of one or more members at any given time, that is, multiple flags can be set at a given time.</a:t>
            </a:r>
          </a:p>
          <a:p>
            <a:endParaRPr lang="en-US" baseline="0" dirty="0"/>
          </a:p>
          <a:p>
            <a:r>
              <a:rPr lang="en-US" baseline="0" dirty="0"/>
              <a:t>ABL flag enums inherits from </a:t>
            </a:r>
            <a:r>
              <a:rPr lang="en-US" baseline="0" dirty="0" err="1"/>
              <a:t>Progress.Lang.FlagEnums</a:t>
            </a:r>
            <a:r>
              <a:rPr lang="en-US" baseline="0" dirty="0"/>
              <a:t>, which in turn inherits from Progress.Lang.Enum. Therefore, ABL flag enums provides the same methods provides for all ABL enums and some additional methods that are specific to flag enums, such as to set and unset one or more values from a variable.</a:t>
            </a:r>
          </a:p>
          <a:p>
            <a:endParaRPr lang="en-US" baseline="0" dirty="0"/>
          </a:p>
          <a:p>
            <a:r>
              <a:rPr lang="en-US" baseline="0" dirty="0"/>
              <a:t>As with regular enums, you can define a member that is equivalent to one of more pre-defined members. In the example above, the ReadWrite member is defined to have both the Read and Write flags set.</a:t>
            </a:r>
          </a:p>
          <a:p>
            <a:endParaRPr lang="en-US" baseline="0" dirty="0"/>
          </a:p>
          <a:p>
            <a:r>
              <a:rPr lang="en-US" baseline="0" dirty="0"/>
              <a:t>The same support for CASE, IF, expressions, etc as shown in previous slides for regular ABL enums is also applicable for ABL flag enums.</a:t>
            </a:r>
          </a:p>
          <a:p>
            <a:endParaRPr lang="en-US" baseline="0" dirty="0"/>
          </a:p>
          <a:p>
            <a:r>
              <a:rPr lang="en-US" baseline="0" dirty="0"/>
              <a:t>Note that we recommend that you set an enum member for the value zero (0) if you may have no flags set on a particular case, so that you can use it in comparisons.</a:t>
            </a:r>
          </a:p>
        </p:txBody>
      </p:sp>
      <p:sp>
        <p:nvSpPr>
          <p:cNvPr id="4" name="Slide Number Placeholder 3"/>
          <p:cNvSpPr>
            <a:spLocks noGrp="1"/>
          </p:cNvSpPr>
          <p:nvPr>
            <p:ph type="sldNum" sz="quarter" idx="10"/>
          </p:nvPr>
        </p:nvSpPr>
        <p:spPr/>
        <p:txBody>
          <a:bodyPr/>
          <a:lstStyle/>
          <a:p>
            <a:fld id="{9447C9EF-61A5-4146-8FF9-556EA4D2E3E3}"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All ABL flag enums</a:t>
            </a:r>
            <a:r>
              <a:rPr lang="en-US" baseline="0" dirty="0"/>
              <a:t> inherit from </a:t>
            </a:r>
            <a:r>
              <a:rPr lang="en-US" baseline="0" dirty="0" err="1"/>
              <a:t>Progress.Lang.FlagsEnum</a:t>
            </a:r>
            <a:r>
              <a:rPr lang="en-US" baseline="0" dirty="0"/>
              <a:t>, which provides a method called </a:t>
            </a:r>
            <a:r>
              <a:rPr lang="en-US" baseline="0" dirty="0" err="1"/>
              <a:t>IsFlagSet</a:t>
            </a:r>
            <a:r>
              <a:rPr lang="en-US" baseline="0" dirty="0"/>
              <a:t>() specific for ABL flag enums.</a:t>
            </a:r>
          </a:p>
          <a:p>
            <a:endParaRPr lang="en-US" baseline="0" dirty="0"/>
          </a:p>
          <a:p>
            <a:r>
              <a:rPr lang="en-US" baseline="0" dirty="0"/>
              <a:t>All ABL flag enums also provide 3 methods that provide an easy way for setting, unsetting and toggling a flag.</a:t>
            </a:r>
          </a:p>
          <a:p>
            <a:endParaRPr lang="en-US" baseline="0" dirty="0"/>
          </a:p>
          <a:p>
            <a:r>
              <a:rPr lang="en-US" baseline="0" dirty="0"/>
              <a:t>The ToString() method can be called for any ABL enum. When called for a flag enum, it may return a comma-separated list, if multiple flags are set.</a:t>
            </a:r>
          </a:p>
          <a:p>
            <a:endParaRPr lang="en-US" baseline="0" dirty="0"/>
          </a:p>
          <a:p>
            <a:r>
              <a:rPr lang="en-US" baseline="0" dirty="0"/>
              <a:t>The parameters passed into these methods must be of the exact same enum type as the enum type they are being called from.</a:t>
            </a:r>
          </a:p>
          <a:p>
            <a:endParaRPr lang="en-US" baseline="0" dirty="0"/>
          </a:p>
          <a:p>
            <a:r>
              <a:rPr lang="en-US" baseline="0" dirty="0"/>
              <a:t>The next slides talk about these methods.</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a:t>
            </a:r>
            <a:r>
              <a:rPr lang="en-US" baseline="0" dirty="0"/>
              <a:t> set flags for a flag enum either with the </a:t>
            </a:r>
            <a:r>
              <a:rPr lang="en-US" baseline="0" dirty="0" err="1"/>
              <a:t>SetFlag</a:t>
            </a:r>
            <a:r>
              <a:rPr lang="en-US" baseline="0" dirty="0"/>
              <a:t>() method that is available to all ABL flag </a:t>
            </a:r>
            <a:r>
              <a:rPr lang="en-US" baseline="0" dirty="0" err="1"/>
              <a:t>enums</a:t>
            </a:r>
            <a:r>
              <a:rPr lang="en-US" baseline="0" dirty="0"/>
              <a:t>, or the bitwise OR operator. You must specify members of the exact same enum type.</a:t>
            </a:r>
          </a:p>
          <a:p>
            <a:endParaRPr lang="en-US" baseline="0" dirty="0"/>
          </a:p>
          <a:p>
            <a:r>
              <a:rPr lang="en-US" baseline="0" dirty="0"/>
              <a:t>In the example above, the </a:t>
            </a:r>
            <a:r>
              <a:rPr lang="en-US" baseline="0" dirty="0" err="1"/>
              <a:t>ePerm</a:t>
            </a:r>
            <a:r>
              <a:rPr lang="en-US" baseline="0" dirty="0"/>
              <a:t> variable is initially set with the Read.</a:t>
            </a:r>
          </a:p>
          <a:p>
            <a:endParaRPr lang="en-US" baseline="0" dirty="0"/>
          </a:p>
          <a:p>
            <a:r>
              <a:rPr lang="en-US" baseline="0" dirty="0"/>
              <a:t>The </a:t>
            </a:r>
            <a:r>
              <a:rPr lang="en-US" baseline="0" dirty="0" err="1"/>
              <a:t>SetFlag</a:t>
            </a:r>
            <a:r>
              <a:rPr lang="en-US" baseline="0" dirty="0"/>
              <a:t>() method is called to combine that flag with the Write flag and assign it to the </a:t>
            </a:r>
            <a:r>
              <a:rPr lang="en-US" baseline="0" dirty="0" err="1"/>
              <a:t>ePerm</a:t>
            </a:r>
            <a:r>
              <a:rPr lang="en-US" baseline="0" dirty="0"/>
              <a:t> variable. In the above example, after </a:t>
            </a:r>
            <a:r>
              <a:rPr lang="en-US" baseline="0" dirty="0" err="1"/>
              <a:t>SetFlag</a:t>
            </a:r>
            <a:r>
              <a:rPr lang="en-US" baseline="0" dirty="0"/>
              <a:t>() executes, it will have the </a:t>
            </a:r>
            <a:r>
              <a:rPr lang="en-US" baseline="0" dirty="0" err="1"/>
              <a:t>Read,Write</a:t>
            </a:r>
            <a:r>
              <a:rPr lang="en-US" baseline="0" dirty="0"/>
              <a:t> flags set.</a:t>
            </a:r>
          </a:p>
          <a:p>
            <a:endParaRPr lang="en-US" baseline="0" dirty="0"/>
          </a:p>
          <a:p>
            <a:r>
              <a:rPr lang="en-US" baseline="0" dirty="0"/>
              <a:t>The OR operator is used to combine those two flags with the Delete flag, that is, after that statement is executed, </a:t>
            </a:r>
            <a:r>
              <a:rPr lang="en-US" baseline="0" dirty="0" err="1"/>
              <a:t>ePerm</a:t>
            </a:r>
            <a:r>
              <a:rPr lang="en-US" baseline="0" dirty="0"/>
              <a:t> has the </a:t>
            </a:r>
            <a:r>
              <a:rPr lang="en-US" baseline="0" dirty="0" err="1"/>
              <a:t>Read,Write</a:t>
            </a:r>
            <a:r>
              <a:rPr lang="en-US" baseline="0" dirty="0"/>
              <a:t> and Delete flags set.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you need to check if a flag is set, you can either use the </a:t>
            </a:r>
            <a:r>
              <a:rPr lang="en-US" dirty="0" err="1"/>
              <a:t>IsFlagSet</a:t>
            </a:r>
            <a:r>
              <a:rPr lang="en-US" dirty="0"/>
              <a:t>() method that</a:t>
            </a:r>
            <a:r>
              <a:rPr lang="en-US" baseline="0" dirty="0"/>
              <a:t> is available to all ABL flag </a:t>
            </a:r>
            <a:r>
              <a:rPr lang="en-US" baseline="0" dirty="0" err="1"/>
              <a:t>enums</a:t>
            </a:r>
            <a:r>
              <a:rPr lang="en-US" baseline="0" dirty="0"/>
              <a:t>, or the bitwise </a:t>
            </a:r>
            <a:r>
              <a:rPr lang="en-US" dirty="0"/>
              <a:t>AND operator</a:t>
            </a:r>
            <a:r>
              <a:rPr lang="en-US" baseline="0" dirty="0"/>
              <a:t>. You must specify members of the exact same enum type.</a:t>
            </a:r>
          </a:p>
          <a:p>
            <a:endParaRPr lang="en-US" baseline="0" dirty="0"/>
          </a:p>
          <a:p>
            <a:r>
              <a:rPr lang="en-US" baseline="0" dirty="0"/>
              <a:t>The </a:t>
            </a:r>
            <a:r>
              <a:rPr lang="en-US" baseline="0" dirty="0" err="1"/>
              <a:t>IsFlagSet</a:t>
            </a:r>
            <a:r>
              <a:rPr lang="en-US" baseline="0" dirty="0"/>
              <a:t>() method returns true or false depending on whether the flag(s) specified is/are set in the instance where the method is called from.</a:t>
            </a:r>
          </a:p>
          <a:p>
            <a:endParaRPr lang="en-US" baseline="0" dirty="0"/>
          </a:p>
          <a:p>
            <a:r>
              <a:rPr lang="en-US" dirty="0"/>
              <a:t>You can also use the AND operator on</a:t>
            </a:r>
            <a:r>
              <a:rPr lang="en-US" baseline="0" dirty="0"/>
              <a:t> an enum. Note that the result is another enum instance. The IF statement requires a logical expressions that resolves to true or false. That is why you need to add the equality operator to make that expression satisfy the requirements of the IF statement.</a:t>
            </a:r>
          </a:p>
          <a:p>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Flag enums also support two other</a:t>
            </a:r>
            <a:r>
              <a:rPr lang="en-US" baseline="0" dirty="0"/>
              <a:t> operations:</a:t>
            </a:r>
          </a:p>
          <a:p>
            <a:endParaRPr lang="en-US" baseline="0" dirty="0"/>
          </a:p>
          <a:p>
            <a:r>
              <a:rPr lang="en-US" baseline="0" dirty="0"/>
              <a:t>- unset a flag, which you can do with the </a:t>
            </a:r>
            <a:r>
              <a:rPr lang="en-US" baseline="0" dirty="0" err="1"/>
              <a:t>UnsetFlag</a:t>
            </a:r>
            <a:r>
              <a:rPr lang="en-US" baseline="0" dirty="0"/>
              <a:t>() method that is available to all ABL flag </a:t>
            </a:r>
            <a:r>
              <a:rPr lang="en-US" baseline="0" dirty="0" err="1"/>
              <a:t>enums</a:t>
            </a:r>
            <a:r>
              <a:rPr lang="en-US" baseline="0" dirty="0"/>
              <a:t>, or the bitwise NOT operator (in conjunction with the bitwise AND operator). For example:</a:t>
            </a:r>
          </a:p>
          <a:p>
            <a:endParaRPr lang="en-US" baseline="0" dirty="0"/>
          </a:p>
          <a:p>
            <a:r>
              <a:rPr lang="en-US" baseline="0" dirty="0" err="1"/>
              <a:t>ePerm</a:t>
            </a:r>
            <a:r>
              <a:rPr lang="en-US" baseline="0" dirty="0"/>
              <a:t> = </a:t>
            </a:r>
            <a:r>
              <a:rPr lang="en-US" baseline="0" dirty="0" err="1"/>
              <a:t>ePerm</a:t>
            </a:r>
            <a:r>
              <a:rPr lang="en-US" baseline="0" dirty="0"/>
              <a:t> AND (NOT </a:t>
            </a:r>
            <a:r>
              <a:rPr lang="en-US" baseline="0" dirty="0" err="1"/>
              <a:t>Permissions:Read</a:t>
            </a:r>
            <a:r>
              <a:rPr lang="en-US" baseline="0" dirty="0"/>
              <a:t>).</a:t>
            </a:r>
          </a:p>
          <a:p>
            <a:endParaRPr lang="en-US" baseline="0" dirty="0"/>
          </a:p>
          <a:p>
            <a:r>
              <a:rPr lang="en-US" baseline="0" dirty="0"/>
              <a:t>The example above will perform an AND operation with the value of </a:t>
            </a:r>
            <a:r>
              <a:rPr lang="en-US" baseline="0" dirty="0" err="1"/>
              <a:t>ePerm</a:t>
            </a:r>
            <a:r>
              <a:rPr lang="en-US" baseline="0" dirty="0"/>
              <a:t> and combine it with the result from the NOT expression (which will have that flag unset), and set it to the variable.</a:t>
            </a:r>
          </a:p>
          <a:p>
            <a:endParaRPr lang="en-US" baseline="0" dirty="0"/>
          </a:p>
          <a:p>
            <a:pPr>
              <a:buFontTx/>
              <a:buChar char="-"/>
            </a:pPr>
            <a:r>
              <a:rPr lang="en-US" baseline="0" dirty="0"/>
              <a:t>Toggle a flag. This allows you to either set a flag, if it’s unset, or unset it if it is already set. You can use this to handle situation where 2 (or more) flags cannot be set at the same time. For instance, assuming an enum called Options with 2 members, Option1 and Option2:</a:t>
            </a:r>
          </a:p>
          <a:p>
            <a:pPr>
              <a:buFontTx/>
              <a:buChar char="-"/>
            </a:pPr>
            <a:endParaRPr lang="en-US" baseline="0" dirty="0"/>
          </a:p>
          <a:p>
            <a:pPr>
              <a:buFontTx/>
              <a:buNone/>
            </a:pPr>
            <a:r>
              <a:rPr lang="en-US" baseline="0" dirty="0"/>
              <a:t>def var </a:t>
            </a:r>
            <a:r>
              <a:rPr lang="en-US" baseline="0" dirty="0" err="1"/>
              <a:t>eOptions</a:t>
            </a:r>
            <a:r>
              <a:rPr lang="en-US" baseline="0" dirty="0"/>
              <a:t> as Options.</a:t>
            </a:r>
          </a:p>
          <a:p>
            <a:pPr>
              <a:buFontTx/>
              <a:buNone/>
            </a:pPr>
            <a:r>
              <a:rPr lang="en-US" baseline="0" dirty="0"/>
              <a:t>def var </a:t>
            </a:r>
            <a:r>
              <a:rPr lang="en-US" baseline="0" dirty="0" err="1"/>
              <a:t>exclusiveFlags</a:t>
            </a:r>
            <a:r>
              <a:rPr lang="en-US" baseline="0" dirty="0"/>
              <a:t> as Options.</a:t>
            </a:r>
          </a:p>
          <a:p>
            <a:pPr>
              <a:buFontTx/>
              <a:buNone/>
            </a:pPr>
            <a:endParaRPr lang="en-US" baseline="0" dirty="0"/>
          </a:p>
          <a:p>
            <a:pPr>
              <a:buFontTx/>
              <a:buNone/>
            </a:pPr>
            <a:r>
              <a:rPr lang="en-US" baseline="0" dirty="0" err="1"/>
              <a:t>exclusiveFlags</a:t>
            </a:r>
            <a:r>
              <a:rPr lang="en-US" baseline="0" dirty="0"/>
              <a:t> = Options:Option1 OR Options:Option2.</a:t>
            </a:r>
          </a:p>
          <a:p>
            <a:pPr>
              <a:buFontTx/>
              <a:buNone/>
            </a:pPr>
            <a:endParaRPr lang="en-US" baseline="0" dirty="0"/>
          </a:p>
          <a:p>
            <a:pPr>
              <a:buFontTx/>
              <a:buNone/>
            </a:pPr>
            <a:r>
              <a:rPr lang="en-US" baseline="0" dirty="0"/>
              <a:t>// initial value</a:t>
            </a:r>
          </a:p>
          <a:p>
            <a:pPr>
              <a:buFontTx/>
              <a:buNone/>
            </a:pPr>
            <a:r>
              <a:rPr lang="en-US" baseline="0" dirty="0" err="1"/>
              <a:t>eOptions</a:t>
            </a:r>
            <a:r>
              <a:rPr lang="en-US" baseline="0" dirty="0"/>
              <a:t> = Options:Option1.</a:t>
            </a:r>
          </a:p>
          <a:p>
            <a:pPr>
              <a:buFontTx/>
              <a:buNone/>
            </a:pPr>
            <a:endParaRPr lang="en-US" baseline="0" dirty="0"/>
          </a:p>
          <a:p>
            <a:pPr>
              <a:buFontTx/>
              <a:buNone/>
            </a:pPr>
            <a:r>
              <a:rPr lang="en-US" baseline="0" dirty="0" err="1"/>
              <a:t>eOptions</a:t>
            </a:r>
            <a:r>
              <a:rPr lang="en-US" baseline="0" dirty="0"/>
              <a:t> = </a:t>
            </a:r>
            <a:r>
              <a:rPr lang="en-US" baseline="0" dirty="0" err="1"/>
              <a:t>eOptions:ToggleFlag</a:t>
            </a:r>
            <a:r>
              <a:rPr lang="en-US" baseline="0" dirty="0"/>
              <a:t>(</a:t>
            </a:r>
            <a:r>
              <a:rPr lang="en-US" baseline="0" dirty="0" err="1"/>
              <a:t>exclusiveFlags</a:t>
            </a:r>
            <a:r>
              <a:rPr lang="en-US" baseline="0" dirty="0"/>
              <a:t>).</a:t>
            </a:r>
          </a:p>
          <a:p>
            <a:pPr>
              <a:buFontTx/>
              <a:buNone/>
            </a:pPr>
            <a:r>
              <a:rPr lang="en-US" baseline="0" dirty="0"/>
              <a:t>// Now, </a:t>
            </a:r>
            <a:r>
              <a:rPr lang="en-US" baseline="0" dirty="0" err="1"/>
              <a:t>eOptions</a:t>
            </a:r>
            <a:r>
              <a:rPr lang="en-US" baseline="0" dirty="0"/>
              <a:t> has the Option2 flag set, and Option1 unset.</a:t>
            </a:r>
          </a:p>
          <a:p>
            <a:pPr>
              <a:buFontTx/>
              <a:buNone/>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a:t>eOptions</a:t>
            </a:r>
            <a:r>
              <a:rPr lang="en-US" baseline="0" dirty="0"/>
              <a:t> = </a:t>
            </a:r>
            <a:r>
              <a:rPr lang="en-US" baseline="0" dirty="0" err="1"/>
              <a:t>eOptions:ToggleFlag</a:t>
            </a:r>
            <a:r>
              <a:rPr lang="en-US" baseline="0" dirty="0"/>
              <a:t>(</a:t>
            </a:r>
            <a:r>
              <a:rPr lang="en-US" baseline="0" dirty="0" err="1"/>
              <a:t>exclusiveFlags</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Now, </a:t>
            </a:r>
            <a:r>
              <a:rPr lang="en-US" baseline="0" dirty="0" err="1"/>
              <a:t>eOptions</a:t>
            </a:r>
            <a:r>
              <a:rPr lang="en-US" baseline="0" dirty="0"/>
              <a:t> has the Option1 flag set, and Option2 unset.</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You can get access to an enum dynamically in two ways:</a:t>
            </a:r>
          </a:p>
          <a:p>
            <a:pPr>
              <a:buFontTx/>
              <a:buNone/>
            </a:pPr>
            <a:endParaRPr lang="en-US" baseline="0" dirty="0"/>
          </a:p>
          <a:p>
            <a:pPr>
              <a:buFontTx/>
              <a:buChar char="-"/>
            </a:pPr>
            <a:r>
              <a:rPr lang="en-US" baseline="0" dirty="0"/>
              <a:t> the new DYNAMIC-ENUM function</a:t>
            </a:r>
          </a:p>
          <a:p>
            <a:pPr>
              <a:buFontTx/>
              <a:buChar char="-"/>
            </a:pPr>
            <a:endParaRPr lang="en-US" baseline="0" dirty="0"/>
          </a:p>
          <a:p>
            <a:pPr>
              <a:buFontTx/>
              <a:buChar char="-"/>
            </a:pPr>
            <a:r>
              <a:rPr lang="en-US" baseline="0" dirty="0"/>
              <a:t> ToObject() method in the Progress.Lang.Enum class, which all ABL enums inherit from (directly or otherwise). This is the OOABL way, but since the return type is the base-class Progress.Lang.Enum, you may need to CAST it if you want to reference it as a stronger type.</a:t>
            </a:r>
          </a:p>
          <a:p>
            <a:pPr>
              <a:buFontTx/>
              <a:buChar char="-"/>
            </a:pPr>
            <a:endParaRPr lang="en-US" baseline="0" dirty="0"/>
          </a:p>
          <a:p>
            <a:pPr>
              <a:buFontTx/>
              <a:buNone/>
            </a:pPr>
            <a:r>
              <a:rPr lang="en-US" baseline="0" dirty="0"/>
              <a:t>Both of them take the enum type name as a character expression (fully qualified name) and either the name of the enum member or the int64 value that represents an enum member.</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a:t>
            </a:r>
            <a:r>
              <a:rPr lang="en-US" baseline="0" dirty="0" err="1"/>
              <a:t>Progress.Lang.Class</a:t>
            </a:r>
            <a:r>
              <a:rPr lang="en-US" baseline="0" dirty="0"/>
              <a:t> class, which provides support for reflection, now contains methods that are specific for enum types. Among them:</a:t>
            </a:r>
          </a:p>
          <a:p>
            <a:pPr>
              <a:buFontTx/>
              <a:buNone/>
            </a:pPr>
            <a:endParaRPr lang="en-US" baseline="0" dirty="0"/>
          </a:p>
          <a:p>
            <a:pPr>
              <a:buFontTx/>
              <a:buNone/>
            </a:pPr>
            <a:r>
              <a:rPr lang="en-US" baseline="0" dirty="0"/>
              <a:t> - </a:t>
            </a:r>
            <a:r>
              <a:rPr lang="en-US" baseline="0" dirty="0" err="1"/>
              <a:t>GetEnumNames</a:t>
            </a:r>
            <a:r>
              <a:rPr lang="en-US" baseline="0" dirty="0"/>
              <a:t>(), which returns a comma-separated list of all the enum member names defined by the enum type.</a:t>
            </a:r>
          </a:p>
          <a:p>
            <a:pPr>
              <a:buFontTx/>
              <a:buNone/>
            </a:pPr>
            <a:endParaRPr lang="en-US" baseline="0" dirty="0"/>
          </a:p>
          <a:p>
            <a:pPr>
              <a:buFontTx/>
              <a:buChar char="-"/>
            </a:pPr>
            <a:r>
              <a:rPr lang="en-US" baseline="0" dirty="0" err="1"/>
              <a:t>GetEnumValues</a:t>
            </a:r>
            <a:r>
              <a:rPr lang="en-US" baseline="0" dirty="0"/>
              <a:t>(), which returns a comma-separated list of all the numeric values for the enum members defined by the enum type.</a:t>
            </a:r>
          </a:p>
          <a:p>
            <a:pPr>
              <a:buFontTx/>
              <a:buChar char="-"/>
            </a:pPr>
            <a:endParaRPr lang="en-US" baseline="0" dirty="0"/>
          </a:p>
          <a:p>
            <a:pPr>
              <a:buFontTx/>
              <a:buNone/>
            </a:pPr>
            <a:r>
              <a:rPr lang="en-US" baseline="0" dirty="0"/>
              <a:t>The values are returned in the same order, so you can match them up by position in the comma-separated list.</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Support for .NET </a:t>
            </a:r>
            <a:r>
              <a:rPr lang="en-US" baseline="0" dirty="0" err="1"/>
              <a:t>enums</a:t>
            </a:r>
            <a:r>
              <a:rPr lang="en-US" baseline="0" dirty="0"/>
              <a:t> has existed in the ABL fro a while and it was provided via a helper class, </a:t>
            </a:r>
            <a:r>
              <a:rPr lang="en-US" baseline="0" dirty="0" err="1"/>
              <a:t>Progress.Util.EnumHelper</a:t>
            </a:r>
            <a:r>
              <a:rPr lang="en-US" baseline="0" dirty="0"/>
              <a:t>, which provided methods for manipulating enums and perform logical and bitwise operations.</a:t>
            </a:r>
          </a:p>
          <a:p>
            <a:pPr>
              <a:buFontTx/>
              <a:buNone/>
            </a:pPr>
            <a:endParaRPr lang="en-US" baseline="0" dirty="0"/>
          </a:p>
          <a:p>
            <a:pPr>
              <a:buFontTx/>
              <a:buNone/>
            </a:pPr>
            <a:r>
              <a:rPr lang="en-US" baseline="0" dirty="0"/>
              <a:t>We enhanced the support for .NET </a:t>
            </a:r>
            <a:r>
              <a:rPr lang="en-US" baseline="0" dirty="0" err="1"/>
              <a:t>enums</a:t>
            </a:r>
            <a:r>
              <a:rPr lang="en-US" baseline="0" dirty="0"/>
              <a:t> in the ABL so now you can take advantage of the functionality provided for ABL enums when you are working with .NET enums as well (as listed above).</a:t>
            </a:r>
          </a:p>
          <a:p>
            <a:pPr>
              <a:buFontTx/>
              <a:buNone/>
            </a:pPr>
            <a:endParaRPr lang="en-US" baseline="0" dirty="0"/>
          </a:p>
          <a:p>
            <a:pPr>
              <a:buFontTx/>
              <a:buNone/>
            </a:pPr>
            <a:r>
              <a:rPr lang="en-US" baseline="0" dirty="0"/>
              <a:t>The </a:t>
            </a:r>
            <a:r>
              <a:rPr lang="en-US" baseline="0" dirty="0" err="1"/>
              <a:t>Progress.Util.EnumHelper</a:t>
            </a:r>
            <a:r>
              <a:rPr lang="en-US" baseline="0" dirty="0"/>
              <a:t> is provided for backward compatibility only.</a:t>
            </a:r>
          </a:p>
        </p:txBody>
      </p:sp>
      <p:sp>
        <p:nvSpPr>
          <p:cNvPr id="4" name="Slide Number Placeholder 3"/>
          <p:cNvSpPr>
            <a:spLocks noGrp="1"/>
          </p:cNvSpPr>
          <p:nvPr>
            <p:ph type="sldNum" sz="quarter" idx="10"/>
          </p:nvPr>
        </p:nvSpPr>
        <p:spPr/>
        <p:txBody>
          <a:bodyPr/>
          <a:lstStyle/>
          <a:p>
            <a:fld id="{9447C9EF-61A5-4146-8FF9-556EA4D2E3E3}"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In 11.4, we introduced object serialization via remote calls to an AppServer, so that you could throw errors from the AppServer to an ABL client and pass parameters between ABL clients and </a:t>
            </a:r>
            <a:r>
              <a:rPr lang="en-US" baseline="0" dirty="0" err="1"/>
              <a:t>AppServers</a:t>
            </a:r>
            <a:r>
              <a:rPr lang="en-US" baseline="0" dirty="0"/>
              <a:t>.</a:t>
            </a:r>
          </a:p>
          <a:p>
            <a:pPr>
              <a:buFontTx/>
              <a:buNone/>
            </a:pPr>
            <a:endParaRPr lang="en-US" baseline="0" dirty="0"/>
          </a:p>
          <a:p>
            <a:pPr>
              <a:buFontTx/>
              <a:buNone/>
            </a:pPr>
            <a:r>
              <a:rPr lang="en-US" baseline="0" dirty="0"/>
              <a:t>In 11.6, we are introducing functionality so that developers can programmatically serialize and deserialize OOABL objects. This can be useful in cases where you want to save some data into disk and reload it at a later time (such as when the application restarts).</a:t>
            </a:r>
          </a:p>
          <a:p>
            <a:pPr>
              <a:buFontTx/>
              <a:buNone/>
            </a:pPr>
            <a:endParaRPr lang="en-US" baseline="0" dirty="0"/>
          </a:p>
          <a:p>
            <a:pPr>
              <a:buFontTx/>
              <a:buNone/>
            </a:pPr>
            <a:r>
              <a:rPr lang="en-US" baseline="0" dirty="0"/>
              <a:t>The data can be serialized in either binary or JSON format.</a:t>
            </a:r>
          </a:p>
          <a:p>
            <a:pPr>
              <a:buFontTx/>
              <a:buNone/>
            </a:pPr>
            <a:endParaRPr lang="en-US" baseline="0" dirty="0"/>
          </a:p>
          <a:p>
            <a:pPr>
              <a:buFontTx/>
              <a:buNone/>
            </a:pPr>
            <a:r>
              <a:rPr lang="en-US" baseline="0" dirty="0"/>
              <a:t>As with parameter passing, the class must be marked as SERIALIZABLE before it can be serialized. Note that ABL </a:t>
            </a:r>
            <a:r>
              <a:rPr lang="en-US" baseline="0" dirty="0" err="1"/>
              <a:t>enums</a:t>
            </a:r>
            <a:r>
              <a:rPr lang="en-US" baseline="0" dirty="0"/>
              <a:t> are </a:t>
            </a:r>
            <a:r>
              <a:rPr lang="en-US" baseline="0" dirty="0" err="1"/>
              <a:t>serializable</a:t>
            </a:r>
            <a:r>
              <a:rPr lang="en-US" baseline="0" dirty="0"/>
              <a:t> by default.</a:t>
            </a:r>
          </a:p>
          <a:p>
            <a:pPr>
              <a:buFontTx/>
              <a:buNone/>
            </a:pPr>
            <a:endParaRPr lang="en-US" baseline="0" dirty="0"/>
          </a:p>
          <a:p>
            <a:pPr>
              <a:buFontTx/>
              <a:buNone/>
            </a:pPr>
            <a:r>
              <a:rPr lang="en-US" baseline="0" dirty="0"/>
              <a:t>The whole object graph is serialized, that is, objects that are referenced by data members are also serialized.</a:t>
            </a:r>
          </a:p>
        </p:txBody>
      </p:sp>
      <p:sp>
        <p:nvSpPr>
          <p:cNvPr id="4" name="Slide Number Placeholder 3"/>
          <p:cNvSpPr>
            <a:spLocks noGrp="1"/>
          </p:cNvSpPr>
          <p:nvPr>
            <p:ph type="sldNum" sz="quarter" idx="10"/>
          </p:nvPr>
        </p:nvSpPr>
        <p:spPr/>
        <p:txBody>
          <a:bodyPr/>
          <a:lstStyle/>
          <a:p>
            <a:fld id="{9447C9EF-61A5-4146-8FF9-556EA4D2E3E3}"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Before we continue, this is a high-level flow of how object serialization works.</a:t>
            </a:r>
          </a:p>
          <a:p>
            <a:pPr>
              <a:buFontTx/>
              <a:buNone/>
            </a:pPr>
            <a:endParaRPr lang="en-US" baseline="0" dirty="0"/>
          </a:p>
          <a:p>
            <a:pPr>
              <a:buFontTx/>
              <a:buNone/>
            </a:pPr>
            <a:r>
              <a:rPr lang="en-US" baseline="0" dirty="0"/>
              <a:t>An object instance is passed to a </a:t>
            </a:r>
            <a:r>
              <a:rPr lang="en-US" baseline="0" dirty="0" err="1"/>
              <a:t>serializer</a:t>
            </a:r>
            <a:r>
              <a:rPr lang="en-US" baseline="0" dirty="0"/>
              <a:t> object, which is responsible for generating the serialized data in the format desired. The </a:t>
            </a:r>
            <a:r>
              <a:rPr lang="en-US" baseline="0" dirty="0" err="1"/>
              <a:t>serializer</a:t>
            </a:r>
            <a:r>
              <a:rPr lang="en-US" baseline="0" dirty="0"/>
              <a:t> then passes the data to a stream object, which is then responsible for the storage of the serialized data. That can be a file, a database field, or any other type of storage.</a:t>
            </a:r>
          </a:p>
          <a:p>
            <a:pPr>
              <a:buFontTx/>
              <a:buNone/>
            </a:pPr>
            <a:endParaRPr lang="en-US" baseline="0" dirty="0"/>
          </a:p>
          <a:p>
            <a:pPr>
              <a:buFontTx/>
              <a:buNone/>
            </a:pPr>
            <a:r>
              <a:rPr lang="en-US" baseline="0" dirty="0"/>
              <a:t>When deserializing an object, the </a:t>
            </a:r>
            <a:r>
              <a:rPr lang="en-US" baseline="0" dirty="0" err="1"/>
              <a:t>serializer</a:t>
            </a:r>
            <a:r>
              <a:rPr lang="en-US" baseline="0" dirty="0"/>
              <a:t> asks the stream object for data and then it reconstructs the object in memory.</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New built-in classes are provided to support object serialization. These classes are provided as the interface for handling where and how the serialized data is stored into or retrieved from.</a:t>
            </a:r>
          </a:p>
          <a:p>
            <a:pPr>
              <a:buFontTx/>
              <a:buNone/>
            </a:pPr>
            <a:endParaRPr lang="en-US" baseline="0" dirty="0"/>
          </a:p>
          <a:p>
            <a:pPr>
              <a:buFontTx/>
              <a:buNone/>
            </a:pPr>
            <a:r>
              <a:rPr lang="en-US" baseline="0" dirty="0"/>
              <a:t>The Progress.IO.OutputStream class is an abstract class that can be implemented by developers and provides an interface for handling the writing out of the data provided via object serialization. That allows developers to have control over how and where the serialized data is stored. For instance, a file, a database field, etc.</a:t>
            </a:r>
          </a:p>
          <a:p>
            <a:pPr>
              <a:buFontTx/>
              <a:buNone/>
            </a:pPr>
            <a:endParaRPr lang="en-US" baseline="0" dirty="0"/>
          </a:p>
          <a:p>
            <a:pPr>
              <a:buFontTx/>
              <a:buNone/>
            </a:pPr>
            <a:r>
              <a:rPr lang="en-US" baseline="0" dirty="0"/>
              <a:t>The data is passed to the stream object via a </a:t>
            </a:r>
            <a:r>
              <a:rPr lang="en-US" baseline="0" dirty="0" err="1"/>
              <a:t>memptr</a:t>
            </a:r>
            <a:r>
              <a:rPr lang="en-US" baseline="0" dirty="0"/>
              <a:t>.</a:t>
            </a:r>
          </a:p>
          <a:p>
            <a:pPr>
              <a:buFontTx/>
              <a:buNone/>
            </a:pPr>
            <a:endParaRPr lang="en-US" baseline="0" dirty="0"/>
          </a:p>
          <a:p>
            <a:pPr>
              <a:buFontTx/>
              <a:buNone/>
            </a:pPr>
            <a:r>
              <a:rPr lang="en-US" baseline="0" dirty="0"/>
              <a:t>The Progress.IO.FileOutputStream class inherits from Progress.IO.OutputStream and provides out-of-the-box support for writing the data to a file.</a:t>
            </a:r>
          </a:p>
        </p:txBody>
      </p:sp>
      <p:sp>
        <p:nvSpPr>
          <p:cNvPr id="4" name="Slide Number Placeholder 3"/>
          <p:cNvSpPr>
            <a:spLocks noGrp="1"/>
          </p:cNvSpPr>
          <p:nvPr>
            <p:ph type="sldNum" sz="quarter" idx="10"/>
          </p:nvPr>
        </p:nvSpPr>
        <p:spPr/>
        <p:txBody>
          <a:bodyPr/>
          <a:lstStyle/>
          <a:p>
            <a:fld id="{9447C9EF-61A5-4146-8FF9-556EA4D2E3E3}"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Similarly, the Progress.IO.InputStream class is an abstract class that can also be implemented by developers and provides an interface for reading the data during object </a:t>
            </a:r>
            <a:r>
              <a:rPr lang="en-US" baseline="0" dirty="0" err="1"/>
              <a:t>deserialization</a:t>
            </a:r>
            <a:r>
              <a:rPr lang="en-US" baseline="0" dirty="0"/>
              <a:t>.</a:t>
            </a:r>
          </a:p>
          <a:p>
            <a:pPr>
              <a:buFontTx/>
              <a:buNone/>
            </a:pPr>
            <a:endParaRPr lang="en-US" baseline="0" dirty="0"/>
          </a:p>
          <a:p>
            <a:pPr>
              <a:buFontTx/>
              <a:buNone/>
            </a:pPr>
            <a:r>
              <a:rPr lang="en-US" baseline="0" dirty="0"/>
              <a:t>The data is passed via a </a:t>
            </a:r>
            <a:r>
              <a:rPr lang="en-US" baseline="0" dirty="0" err="1"/>
              <a:t>memptr</a:t>
            </a:r>
            <a:r>
              <a:rPr lang="en-US" baseline="0" dirty="0"/>
              <a:t>.</a:t>
            </a:r>
          </a:p>
          <a:p>
            <a:pPr>
              <a:buFontTx/>
              <a:buNone/>
            </a:pPr>
            <a:endParaRPr lang="en-US" baseline="0" dirty="0"/>
          </a:p>
          <a:p>
            <a:pPr>
              <a:buFontTx/>
              <a:buNone/>
            </a:pPr>
            <a:r>
              <a:rPr lang="en-US" baseline="0" dirty="0"/>
              <a:t>The Progress.IO.FileInputStream class is the counterpart of the FileOutputStream class, and provides support for reading from a file.</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rules for passing OOABL objects as parameters to and from the AppServer are the same for binary serialization. In general, all public, protected and private data members are serialized. You cannot serialize .NET types, MEMPTRs that came from an external library/</a:t>
            </a:r>
            <a:r>
              <a:rPr lang="en-US" baseline="0" dirty="0" err="1"/>
              <a:t>dll</a:t>
            </a:r>
            <a:r>
              <a:rPr lang="en-US" baseline="0" dirty="0"/>
              <a:t>, among other things.</a:t>
            </a:r>
          </a:p>
          <a:p>
            <a:pPr>
              <a:buFontTx/>
              <a:buNone/>
            </a:pPr>
            <a:endParaRPr lang="en-US" baseline="0" dirty="0"/>
          </a:p>
          <a:p>
            <a:pPr>
              <a:buFontTx/>
              <a:buNone/>
            </a:pPr>
            <a:r>
              <a:rPr lang="en-US" baseline="0" dirty="0"/>
              <a:t>During object deserialization, the class API must be the same as it was when the object was serialized. If not, the deserialization will fail.</a:t>
            </a:r>
          </a:p>
          <a:p>
            <a:pPr>
              <a:buFontTx/>
              <a:buNone/>
            </a:pPr>
            <a:endParaRPr lang="en-US" baseline="0" dirty="0"/>
          </a:p>
          <a:p>
            <a:pPr>
              <a:buFontTx/>
              <a:buNone/>
            </a:pPr>
            <a:r>
              <a:rPr lang="en-US" baseline="0" dirty="0"/>
              <a:t>This method is more efficient because the data is stored in the file in storage format so there is no conversion. But it is less flexible because the class API must match exactly during </a:t>
            </a:r>
            <a:r>
              <a:rPr lang="en-US" baseline="0" dirty="0" err="1"/>
              <a:t>deserialization</a:t>
            </a:r>
            <a:r>
              <a:rPr lang="en-US" baseline="0" dirty="0"/>
              <a:t>.</a:t>
            </a:r>
          </a:p>
        </p:txBody>
      </p:sp>
      <p:sp>
        <p:nvSpPr>
          <p:cNvPr id="4" name="Slide Number Placeholder 3"/>
          <p:cNvSpPr>
            <a:spLocks noGrp="1"/>
          </p:cNvSpPr>
          <p:nvPr>
            <p:ph type="sldNum" sz="quarter" idx="10"/>
          </p:nvPr>
        </p:nvSpPr>
        <p:spPr/>
        <p:txBody>
          <a:bodyPr/>
          <a:lstStyle/>
          <a:p>
            <a:fld id="{9447C9EF-61A5-4146-8FF9-556EA4D2E3E3}" type="slidenum">
              <a:rPr lang="en-US" smtClean="0"/>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Progress.IO.BinarySerializer class provides the functionality for serializing and deserializing OOABL objects. </a:t>
            </a:r>
          </a:p>
          <a:p>
            <a:pPr>
              <a:buFontTx/>
              <a:buNone/>
            </a:pPr>
            <a:endParaRPr lang="en-US" baseline="0" dirty="0"/>
          </a:p>
          <a:p>
            <a:pPr>
              <a:buFontTx/>
              <a:buNone/>
            </a:pPr>
            <a:r>
              <a:rPr lang="en-US" baseline="0" dirty="0"/>
              <a:t>The Serialize() method serializes the object in binary format and then calls the Write() method on the class that inherits from OutputStream, which is responsible for handling the storage of  the serialized data. The Write() method may get called multiple times with chunks of data.</a:t>
            </a:r>
          </a:p>
        </p:txBody>
      </p:sp>
      <p:sp>
        <p:nvSpPr>
          <p:cNvPr id="4" name="Slide Number Placeholder 3"/>
          <p:cNvSpPr>
            <a:spLocks noGrp="1"/>
          </p:cNvSpPr>
          <p:nvPr>
            <p:ph type="sldNum" sz="quarter" idx="10"/>
          </p:nvPr>
        </p:nvSpPr>
        <p:spPr/>
        <p:txBody>
          <a:bodyPr/>
          <a:lstStyle/>
          <a:p>
            <a:fld id="{9447C9EF-61A5-4146-8FF9-556EA4D2E3E3}"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Deserialize() method reads the data out of the InputStream and reconstructs the object, returning a reference to the newly created object. Note that the return type of the Deserialize method is Progress.Lang.Object.</a:t>
            </a:r>
          </a:p>
          <a:p>
            <a:pPr>
              <a:buFontTx/>
              <a:buNone/>
            </a:pPr>
            <a:endParaRPr lang="en-US" baseline="0" dirty="0"/>
          </a:p>
          <a:p>
            <a:pPr>
              <a:buFontTx/>
              <a:buNone/>
            </a:pPr>
            <a:r>
              <a:rPr lang="en-US" baseline="0" dirty="0"/>
              <a:t>The Deserialize method calls the Read() method on the class that inherits from InputStream to read the data. It may read the data in chunks.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a:t>
            </a:r>
            <a:r>
              <a:rPr lang="en-US" baseline="0" dirty="0"/>
              <a:t>s is an example that shows how to serialize an object of type </a:t>
            </a:r>
            <a:r>
              <a:rPr lang="en-US" baseline="0" dirty="0" err="1"/>
              <a:t>CustomerBE</a:t>
            </a:r>
            <a:r>
              <a:rPr lang="en-US" baseline="0" dirty="0"/>
              <a:t> (which is assumed to be marked as SERIALIZABLE) in binary form to a file named oCust.bin.</a:t>
            </a:r>
          </a:p>
          <a:p>
            <a:endParaRPr lang="en-US" baseline="0" dirty="0"/>
          </a:p>
          <a:p>
            <a:r>
              <a:rPr lang="en-US" baseline="0" dirty="0"/>
              <a:t>Note that you can replace the instance of </a:t>
            </a:r>
            <a:r>
              <a:rPr lang="en-US" baseline="0" dirty="0" err="1"/>
              <a:t>FileOuputStream</a:t>
            </a:r>
            <a:r>
              <a:rPr lang="en-US" baseline="0" dirty="0"/>
              <a:t> with a class that inherits from </a:t>
            </a:r>
            <a:r>
              <a:rPr lang="en-US" baseline="0" dirty="0" err="1"/>
              <a:t>Progress.IO.OuputStream</a:t>
            </a:r>
            <a:r>
              <a:rPr lang="en-US" baseline="0" dirty="0"/>
              <a:t> and have a custom stream object that handles the storage of the data into something other than a file, or maybe does something more to the data (for example, encrypting it).</a:t>
            </a:r>
          </a:p>
        </p:txBody>
      </p:sp>
      <p:sp>
        <p:nvSpPr>
          <p:cNvPr id="4" name="Slide Number Placeholder 3"/>
          <p:cNvSpPr>
            <a:spLocks noGrp="1"/>
          </p:cNvSpPr>
          <p:nvPr>
            <p:ph type="sldNum" sz="quarter" idx="10"/>
          </p:nvPr>
        </p:nvSpPr>
        <p:spPr/>
        <p:txBody>
          <a:bodyPr/>
          <a:lstStyle/>
          <a:p>
            <a:fld id="{9447C9EF-61A5-4146-8FF9-556EA4D2E3E3}"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above</a:t>
            </a:r>
            <a:r>
              <a:rPr lang="en-US" baseline="0" dirty="0"/>
              <a:t> is an excerpt based on the previous example that shows how you would deserialize the data from the file generated in the previous example back into an object instance.</a:t>
            </a:r>
          </a:p>
          <a:p>
            <a:endParaRPr lang="en-US" baseline="0" dirty="0"/>
          </a:p>
          <a:p>
            <a:r>
              <a:rPr lang="en-US" dirty="0"/>
              <a:t>Since</a:t>
            </a:r>
            <a:r>
              <a:rPr lang="en-US" baseline="0" dirty="0"/>
              <a:t> </a:t>
            </a:r>
            <a:r>
              <a:rPr lang="en-US" baseline="0" dirty="0" err="1"/>
              <a:t>Deserialize’s</a:t>
            </a:r>
            <a:r>
              <a:rPr lang="en-US" baseline="0" dirty="0"/>
              <a:t> return type if </a:t>
            </a:r>
            <a:r>
              <a:rPr lang="en-US" baseline="0" dirty="0" err="1"/>
              <a:t>Progress.Lang.Object</a:t>
            </a:r>
            <a:r>
              <a:rPr lang="en-US" baseline="0" dirty="0"/>
              <a:t>, you must use CAST to assign it to a stronger type.</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Only public data members are serialized when you perform JSON serialization.</a:t>
            </a:r>
          </a:p>
          <a:p>
            <a:pPr>
              <a:buFontTx/>
              <a:buNone/>
            </a:pPr>
            <a:endParaRPr lang="en-US" baseline="0" dirty="0"/>
          </a:p>
          <a:p>
            <a:pPr>
              <a:buFontTx/>
              <a:buNone/>
            </a:pPr>
            <a:r>
              <a:rPr lang="en-US" baseline="0" dirty="0"/>
              <a:t>You can include one or more non-public data members in the serialization via new syntax (described in the next slide).</a:t>
            </a:r>
          </a:p>
          <a:p>
            <a:pPr>
              <a:buFontTx/>
              <a:buNone/>
            </a:pPr>
            <a:endParaRPr lang="en-US" baseline="0" dirty="0"/>
          </a:p>
          <a:p>
            <a:pPr>
              <a:buFontTx/>
              <a:buNone/>
            </a:pPr>
            <a:r>
              <a:rPr lang="en-US" baseline="0" dirty="0"/>
              <a:t>The serialization and deserialization is based on the data member names and data types, so the class API does not have to exactly match when you deserialize the data (in contrast to binary serialization). For that reason, it is more flexible but less efficient than binary serialization and the data is not stored in storage format and conversions to and from character form must be performed.</a:t>
            </a:r>
          </a:p>
          <a:p>
            <a:pPr>
              <a:buFontTx/>
              <a:buNone/>
            </a:pPr>
            <a:endParaRPr lang="en-US" baseline="0" dirty="0"/>
          </a:p>
          <a:p>
            <a:pPr>
              <a:buFontTx/>
              <a:buNone/>
            </a:pPr>
            <a:r>
              <a:rPr lang="en-US" baseline="0" dirty="0"/>
              <a:t>A common use case for JSON serialization is when you need to interact with external systems that expect the data in JSON format.</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To include non-public data members in the JSON serialization, you can now add the SERIALIZABLE keyword to its definition. The keyword is allowed when defining a variable, property, temp-table and dataset as a data member (in a class only).</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Progress.IO.JsonSerializer class provides the functionality for serializing and deserializing OOABL objects in Json format. </a:t>
            </a:r>
          </a:p>
          <a:p>
            <a:pPr>
              <a:buFontTx/>
              <a:buNone/>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constructor for </a:t>
            </a:r>
            <a:r>
              <a:rPr lang="en-US" baseline="0" dirty="0" err="1"/>
              <a:t>JsonSerializer</a:t>
            </a:r>
            <a:r>
              <a:rPr lang="en-US" baseline="0" dirty="0"/>
              <a:t> takes a logical input parameter that allows you to instruct the Serialize() method to format the </a:t>
            </a:r>
            <a:r>
              <a:rPr lang="en-US" baseline="0" dirty="0" err="1"/>
              <a:t>Json</a:t>
            </a:r>
            <a:r>
              <a:rPr lang="en-US" baseline="0" dirty="0"/>
              <a:t> string in a </a:t>
            </a:r>
            <a:r>
              <a:rPr lang="en-US" dirty="0"/>
              <a:t>hierarchical manner using extra white space, carriage returns, and line feeds.</a:t>
            </a:r>
            <a:endParaRPr lang="en-US" baseline="0" dirty="0"/>
          </a:p>
          <a:p>
            <a:pPr>
              <a:buFontTx/>
              <a:buNone/>
            </a:pPr>
            <a:endParaRPr lang="en-US" baseline="0" dirty="0"/>
          </a:p>
          <a:p>
            <a:pPr>
              <a:buFontTx/>
              <a:buNone/>
            </a:pPr>
            <a:r>
              <a:rPr lang="en-US" baseline="0" dirty="0"/>
              <a:t>Similar to the </a:t>
            </a:r>
            <a:r>
              <a:rPr lang="en-US" baseline="0" dirty="0" err="1"/>
              <a:t>BinarySerializer</a:t>
            </a:r>
            <a:r>
              <a:rPr lang="en-US" baseline="0" dirty="0"/>
              <a:t> class, the JsonSerializer class provides the Serialize() and Deserialize() methods which work in conjunction with the OutputStream and InputStream objects.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a:t>
            </a:r>
            <a:r>
              <a:rPr lang="en-US" baseline="0" dirty="0"/>
              <a:t>s is an example that shows how to serialize an object of type </a:t>
            </a:r>
            <a:r>
              <a:rPr lang="en-US" baseline="0" dirty="0" err="1"/>
              <a:t>CustomerBE</a:t>
            </a:r>
            <a:r>
              <a:rPr lang="en-US" baseline="0" dirty="0"/>
              <a:t> (which is assumed to be marked as SERIALIZABLE) in JSON format to a file named </a:t>
            </a:r>
            <a:r>
              <a:rPr lang="en-US" baseline="0" dirty="0" err="1"/>
              <a:t>oCust.json</a:t>
            </a:r>
            <a:r>
              <a:rPr lang="en-US" baseline="0" dirty="0"/>
              <a:t>.</a:t>
            </a:r>
          </a:p>
          <a:p>
            <a:endParaRPr lang="en-US" baseline="0" dirty="0"/>
          </a:p>
          <a:p>
            <a:r>
              <a:rPr lang="en-US" baseline="0" dirty="0"/>
              <a:t>Note that you can replace the instance of </a:t>
            </a:r>
            <a:r>
              <a:rPr lang="en-US" baseline="0" dirty="0" err="1"/>
              <a:t>FileOuputStream</a:t>
            </a:r>
            <a:r>
              <a:rPr lang="en-US" baseline="0" dirty="0"/>
              <a:t> with a class that inherits from </a:t>
            </a:r>
            <a:r>
              <a:rPr lang="en-US" baseline="0" dirty="0" err="1"/>
              <a:t>Progress.IO.OuputStream</a:t>
            </a:r>
            <a:r>
              <a:rPr lang="en-US" baseline="0" dirty="0"/>
              <a:t> and have a custom stream object that handles the storage of the data into something other than a file.</a:t>
            </a:r>
          </a:p>
          <a:p>
            <a:r>
              <a:rPr lang="en-US" baseline="0" dirty="0"/>
              <a:t> </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above</a:t>
            </a:r>
            <a:r>
              <a:rPr lang="en-US" baseline="0" dirty="0"/>
              <a:t> is an excerpt based on the previous example that shows how you would deserialize the data from the file generated in the previous example back into an object instance.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an example of the JSON</a:t>
            </a:r>
            <a:r>
              <a:rPr lang="en-US" baseline="0" dirty="0"/>
              <a:t> string generated for a class </a:t>
            </a:r>
            <a:r>
              <a:rPr lang="en-US" baseline="0" dirty="0" err="1"/>
              <a:t>CustomerBE</a:t>
            </a:r>
            <a:r>
              <a:rPr lang="en-US" baseline="0" dirty="0"/>
              <a:t> with a few properties and a temp-table that is part of a dataset. This implies that the dataset and temp-table were marked as SERIALIZABLE since they can’t be public.</a:t>
            </a:r>
            <a:endParaRPr lang="en-US"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We had some limited support for reflection in the ABL. Reflection allows you to get information about classes and its members and optionally use that information to make decisions at runtime which may modify program execution. Prior to 11.6, reflection support was provided via the Progress.Lang.Class class which allowed you to get some information about the class and invoke methods or access and update properties dynamically, but you had to know what to call beforehand.</a:t>
            </a:r>
          </a:p>
          <a:p>
            <a:pPr>
              <a:buFontTx/>
              <a:buNone/>
            </a:pPr>
            <a:endParaRPr lang="en-US" baseline="0" dirty="0"/>
          </a:p>
          <a:p>
            <a:pPr>
              <a:buFontTx/>
              <a:buNone/>
            </a:pPr>
            <a:r>
              <a:rPr lang="en-US" baseline="0" dirty="0"/>
              <a:t>In 11.6, we extended the support for reflection which allows you to get information about members of a class, and then you can act on them. For example, you can check if a specific method with a specific set of parameter is available and then you can invoke it. Or you can get information about all the overloads of a given method, get information about its signature and decide which one you want to invoke.</a:t>
            </a:r>
          </a:p>
          <a:p>
            <a:pPr>
              <a:buFontTx/>
              <a:buNone/>
            </a:pPr>
            <a:endParaRPr lang="en-US" baseline="0" dirty="0"/>
          </a:p>
          <a:p>
            <a:pPr>
              <a:buFontTx/>
              <a:buNone/>
            </a:pPr>
            <a:r>
              <a:rPr lang="en-US" baseline="0" dirty="0"/>
              <a:t>We added new built-in classes to provide the additional functionality, which will be described in the next slides.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Progress.Lang.Class class now contains a set of new methods that allows you to get information about the different members of a class.</a:t>
            </a:r>
          </a:p>
          <a:p>
            <a:pPr>
              <a:buFontTx/>
              <a:buNone/>
            </a:pPr>
            <a:endParaRPr lang="en-US" baseline="0" dirty="0"/>
          </a:p>
          <a:p>
            <a:pPr>
              <a:buFontTx/>
              <a:buNone/>
            </a:pPr>
            <a:r>
              <a:rPr lang="en-US" baseline="0" dirty="0"/>
              <a:t>GetConstructor and GetConstructors allow you to get information about constructor(s). GetConstructor returns an instance of type </a:t>
            </a:r>
            <a:r>
              <a:rPr lang="en-US" baseline="0" dirty="0" err="1"/>
              <a:t>Progress.Reflect.Constructor</a:t>
            </a:r>
            <a:r>
              <a:rPr lang="en-US" baseline="0" dirty="0"/>
              <a:t> for a given constructor (if one exists) given a set of parameters. GetConstructors returns an array of </a:t>
            </a:r>
            <a:r>
              <a:rPr lang="en-US" baseline="0" dirty="0" err="1"/>
              <a:t>Progress.Reflect.Constructor</a:t>
            </a:r>
            <a:r>
              <a:rPr lang="en-US" baseline="0" dirty="0"/>
              <a:t> instances for constructors  (based on some input you have to provide).</a:t>
            </a:r>
          </a:p>
          <a:p>
            <a:pPr>
              <a:buFontTx/>
              <a:buNone/>
            </a:pPr>
            <a:endParaRPr lang="en-US" baseline="0" dirty="0"/>
          </a:p>
          <a:p>
            <a:pPr>
              <a:buFontTx/>
              <a:buNone/>
            </a:pPr>
            <a:r>
              <a:rPr lang="en-US" baseline="0" dirty="0"/>
              <a:t>Similarly, there are method for getting information about methods, properties, variables, events and interfaces.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All methods work in a very similar fashion, so let’s take a look at </a:t>
            </a:r>
            <a:r>
              <a:rPr lang="en-US" baseline="0" dirty="0" err="1"/>
              <a:t>GetMethods</a:t>
            </a:r>
            <a:r>
              <a:rPr lang="en-US" baseline="0" dirty="0"/>
              <a:t> (most of it will apply to the other methods too).</a:t>
            </a:r>
          </a:p>
          <a:p>
            <a:pPr>
              <a:buFontTx/>
              <a:buNone/>
            </a:pPr>
            <a:endParaRPr lang="en-US" baseline="0" dirty="0"/>
          </a:p>
          <a:p>
            <a:pPr>
              <a:buFontTx/>
              <a:buNone/>
            </a:pPr>
            <a:r>
              <a:rPr lang="en-US" baseline="0" dirty="0"/>
              <a:t>We provide </a:t>
            </a:r>
            <a:r>
              <a:rPr lang="en-US" baseline="0" dirty="0" err="1"/>
              <a:t>GetMethods</a:t>
            </a:r>
            <a:r>
              <a:rPr lang="en-US" baseline="0" dirty="0"/>
              <a:t>() that allows you to get information about all public non-static methods of a class (and its super classes).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But what if you do not want to look at the public non-static methods only or you only want the methods that belong to the class you are reflecting on, and not in any of its super classes?</a:t>
            </a:r>
          </a:p>
          <a:p>
            <a:pPr>
              <a:buFontTx/>
              <a:buNone/>
            </a:pPr>
            <a:endParaRPr lang="en-US" baseline="0" dirty="0"/>
          </a:p>
          <a:p>
            <a:pPr>
              <a:buFontTx/>
              <a:buNone/>
            </a:pPr>
            <a:r>
              <a:rPr lang="en-US" baseline="0" dirty="0"/>
              <a:t>We provide an overload for </a:t>
            </a:r>
            <a:r>
              <a:rPr lang="en-US" baseline="0" dirty="0" err="1"/>
              <a:t>GetMethods</a:t>
            </a:r>
            <a:r>
              <a:rPr lang="en-US" baseline="0" dirty="0"/>
              <a:t>() that allows you to have more control over which methods are returned. That is accomplished by a new built-in ABL flag enum type named </a:t>
            </a:r>
            <a:r>
              <a:rPr lang="en-US" baseline="0" dirty="0" err="1"/>
              <a:t>Progress.Reflect.Flags</a:t>
            </a:r>
            <a:r>
              <a:rPr lang="en-US" baseline="0" dirty="0"/>
              <a:t>. Those flags allow you to choose what methods </a:t>
            </a:r>
            <a:r>
              <a:rPr lang="en-US" baseline="0" dirty="0" err="1"/>
              <a:t>GetMethods</a:t>
            </a:r>
            <a:r>
              <a:rPr lang="en-US" baseline="0" dirty="0"/>
              <a:t>() should look at in three groups:</a:t>
            </a:r>
          </a:p>
          <a:p>
            <a:pPr>
              <a:buFontTx/>
              <a:buChar char="-"/>
            </a:pPr>
            <a:r>
              <a:rPr lang="en-US" baseline="0" dirty="0"/>
              <a:t>Public, Private or Protected</a:t>
            </a:r>
          </a:p>
          <a:p>
            <a:pPr>
              <a:buFontTx/>
              <a:buChar char="-"/>
            </a:pPr>
            <a:r>
              <a:rPr lang="en-US" baseline="0" dirty="0"/>
              <a:t>Static or Instance</a:t>
            </a:r>
          </a:p>
          <a:p>
            <a:pPr>
              <a:buFontTx/>
              <a:buChar char="-"/>
            </a:pPr>
            <a:r>
              <a:rPr lang="en-US" baseline="0" dirty="0" err="1"/>
              <a:t>DeclaredOnly</a:t>
            </a:r>
            <a:endParaRPr lang="en-US" baseline="0" dirty="0"/>
          </a:p>
          <a:p>
            <a:pPr>
              <a:buFontTx/>
              <a:buChar char="-"/>
            </a:pPr>
            <a:endParaRPr lang="en-US" baseline="0" dirty="0"/>
          </a:p>
          <a:p>
            <a:pPr>
              <a:buFontTx/>
              <a:buNone/>
            </a:pPr>
            <a:r>
              <a:rPr lang="en-US" baseline="0" dirty="0"/>
              <a:t>So you choose the access mode for the methods you are looking for, then you must choose either static or instance. Optionally you can choose that you only want to look at methods that are defined in the class represented by the Progress.Lang.Class instance you are calling it from. The default behavior is that it will </a:t>
            </a:r>
            <a:r>
              <a:rPr lang="en-US" baseline="0" dirty="0" err="1"/>
              <a:t>llok</a:t>
            </a:r>
            <a:r>
              <a:rPr lang="en-US" baseline="0" dirty="0"/>
              <a:t> for the methods in all the classes in the hierarchy.</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This is an example that shows how to get all methods in myCls.cls and its hierarchy that are defined as public static methods.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47</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endParaRPr lang="en-US" baseline="0" dirty="0"/>
          </a:p>
          <a:p>
            <a:pPr>
              <a:buFontTx/>
              <a:buNone/>
            </a:pPr>
            <a:r>
              <a:rPr lang="en-US" baseline="0" dirty="0"/>
              <a:t>GetMethod() returns information about a method given its name and the set of parameters. This only returns information about non-static public methods.</a:t>
            </a:r>
          </a:p>
          <a:p>
            <a:pPr>
              <a:buFontTx/>
              <a:buNone/>
            </a:pPr>
            <a:endParaRPr lang="en-US" baseline="0" dirty="0"/>
          </a:p>
          <a:p>
            <a:pPr>
              <a:buFontTx/>
              <a:buNone/>
            </a:pPr>
            <a:r>
              <a:rPr lang="en-US" baseline="0" dirty="0"/>
              <a:t>The ‘</a:t>
            </a:r>
            <a:r>
              <a:rPr lang="en-US" baseline="0" dirty="0" err="1"/>
              <a:t>params</a:t>
            </a:r>
            <a:r>
              <a:rPr lang="en-US" baseline="0" dirty="0"/>
              <a:t>’ parameter is an instance of </a:t>
            </a:r>
            <a:r>
              <a:rPr lang="en-US" baseline="0" dirty="0" err="1"/>
              <a:t>Progress.Lang.ParameterList</a:t>
            </a:r>
            <a:r>
              <a:rPr lang="en-US" baseline="0" dirty="0"/>
              <a:t> that describes the signature of the method you are looking for.</a:t>
            </a:r>
          </a:p>
          <a:p>
            <a:pPr>
              <a:buFontTx/>
              <a:buNone/>
            </a:pPr>
            <a:endParaRPr lang="en-US" baseline="0" dirty="0"/>
          </a:p>
          <a:p>
            <a:pPr>
              <a:buFontTx/>
              <a:buNone/>
            </a:pPr>
            <a:r>
              <a:rPr lang="en-US" baseline="0" dirty="0"/>
              <a:t>In the example above, assume we have a class named </a:t>
            </a:r>
            <a:r>
              <a:rPr lang="en-US" baseline="0" dirty="0" err="1"/>
              <a:t>myCls</a:t>
            </a:r>
            <a:r>
              <a:rPr lang="en-US" baseline="0" dirty="0"/>
              <a:t>, and you want to find a method called </a:t>
            </a:r>
            <a:r>
              <a:rPr lang="en-US" baseline="0" dirty="0" err="1"/>
              <a:t>ProgressInfo</a:t>
            </a:r>
            <a:r>
              <a:rPr lang="en-US" baseline="0" dirty="0"/>
              <a:t> that takes no parameters. You first get a Progress.Lang.Class instance by calling the </a:t>
            </a:r>
            <a:r>
              <a:rPr lang="en-US" baseline="0" dirty="0" err="1"/>
              <a:t>GetClass</a:t>
            </a:r>
            <a:r>
              <a:rPr lang="en-US" baseline="0" dirty="0"/>
              <a:t>() method, then get a </a:t>
            </a:r>
            <a:r>
              <a:rPr lang="en-US" baseline="0" dirty="0" err="1"/>
              <a:t>Progress.Lang.ParameterList</a:t>
            </a:r>
            <a:r>
              <a:rPr lang="en-US" baseline="0" dirty="0"/>
              <a:t> instance with 0 parameters, and call the GetMethod() method passing the method name and the </a:t>
            </a:r>
            <a:r>
              <a:rPr lang="en-US" baseline="0" dirty="0" err="1"/>
              <a:t>ParameterList</a:t>
            </a:r>
            <a:r>
              <a:rPr lang="en-US" baseline="0" dirty="0"/>
              <a:t> instance.</a:t>
            </a:r>
          </a:p>
          <a:p>
            <a:pPr>
              <a:buFontTx/>
              <a:buNone/>
            </a:pPr>
            <a:endParaRPr lang="en-US" baseline="0" dirty="0"/>
          </a:p>
          <a:p>
            <a:pPr>
              <a:buFontTx/>
              <a:buNone/>
            </a:pPr>
            <a:r>
              <a:rPr lang="en-US" baseline="0" dirty="0"/>
              <a:t>If no such method exists, you get the unknown value back, otherwise you get an instance of type </a:t>
            </a:r>
            <a:r>
              <a:rPr lang="en-US" baseline="0" dirty="0" err="1"/>
              <a:t>Progress.Reflect.Method</a:t>
            </a:r>
            <a:r>
              <a:rPr lang="en-US" baseline="0" dirty="0"/>
              <a:t> that describes the method.</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48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But what if what you are looking for is a public static method, or you only want the method if it belongs to the class you are reflecting on, and not in any of its super classes?</a:t>
            </a:r>
          </a:p>
          <a:p>
            <a:pPr>
              <a:buFontTx/>
              <a:buNone/>
            </a:pPr>
            <a:endParaRPr lang="en-US" baseline="0" dirty="0"/>
          </a:p>
          <a:p>
            <a:pPr>
              <a:buFontTx/>
              <a:buNone/>
            </a:pPr>
            <a:r>
              <a:rPr lang="en-US" baseline="0" dirty="0"/>
              <a:t>We provide an overload for GetMethod() that allows you to have more control over which method is returned. That is accomplished by the new built-in ABL flag enum type named </a:t>
            </a:r>
            <a:r>
              <a:rPr lang="en-US" baseline="0" dirty="0" err="1"/>
              <a:t>Progress.Reflect.Flags</a:t>
            </a:r>
            <a:r>
              <a:rPr lang="en-US" baseline="0" dirty="0"/>
              <a:t>, described in a previous slide.</a:t>
            </a:r>
          </a:p>
        </p:txBody>
      </p:sp>
      <p:sp>
        <p:nvSpPr>
          <p:cNvPr id="4" name="Slide Number Placeholder 3"/>
          <p:cNvSpPr>
            <a:spLocks noGrp="1"/>
          </p:cNvSpPr>
          <p:nvPr>
            <p:ph type="sldNum" sz="quarter" idx="10"/>
          </p:nvPr>
        </p:nvSpPr>
        <p:spPr/>
        <p:txBody>
          <a:bodyPr/>
          <a:lstStyle/>
          <a:p>
            <a:fld id="{9447C9EF-61A5-4146-8FF9-556EA4D2E3E3}" type="slidenum">
              <a:rPr lang="en-US" smtClean="0"/>
              <a:pPr/>
              <a:t>49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This is an example that shows how to find out if there is a public, static method called </a:t>
            </a:r>
            <a:r>
              <a:rPr lang="en-US" baseline="0" dirty="0" err="1"/>
              <a:t>ProcessInfo</a:t>
            </a:r>
            <a:r>
              <a:rPr lang="en-US" baseline="0" dirty="0"/>
              <a:t>() that is defined by myClass or any of its super classes, and takes an input parameter of type logical.</a:t>
            </a:r>
          </a:p>
          <a:p>
            <a:pPr>
              <a:buFontTx/>
              <a:buNone/>
            </a:pPr>
            <a:endParaRPr lang="en-US" baseline="0" dirty="0"/>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Once you get an instance of </a:t>
            </a:r>
            <a:r>
              <a:rPr lang="en-US" baseline="0" dirty="0" err="1"/>
              <a:t>Progress.Reflect.Method</a:t>
            </a:r>
            <a:r>
              <a:rPr lang="en-US" baseline="0" dirty="0"/>
              <a:t> from </a:t>
            </a:r>
            <a:r>
              <a:rPr lang="en-US" baseline="0" dirty="0" err="1"/>
              <a:t>GetMethods</a:t>
            </a:r>
            <a:r>
              <a:rPr lang="en-US" baseline="0" dirty="0"/>
              <a:t>() or </a:t>
            </a:r>
            <a:r>
              <a:rPr lang="en-US" baseline="0" dirty="0" err="1"/>
              <a:t>GetMethod</a:t>
            </a:r>
            <a:r>
              <a:rPr lang="en-US" baseline="0" dirty="0"/>
              <a:t>(), you can get information about the method via its properties and methods.</a:t>
            </a:r>
          </a:p>
          <a:p>
            <a:pPr>
              <a:buFontTx/>
              <a:buNone/>
            </a:pPr>
            <a:endParaRPr lang="en-US" baseline="0" dirty="0"/>
          </a:p>
          <a:p>
            <a:pPr>
              <a:buFontTx/>
              <a:buNone/>
            </a:pPr>
            <a:r>
              <a:rPr lang="en-US" baseline="0" dirty="0"/>
              <a:t>The above list is just a sample of properties and methods available in the </a:t>
            </a:r>
            <a:r>
              <a:rPr lang="en-US" baseline="0" dirty="0" err="1"/>
              <a:t>Progress.Reflect.Method</a:t>
            </a:r>
            <a:r>
              <a:rPr lang="en-US" baseline="0" dirty="0"/>
              <a:t> class.</a:t>
            </a:r>
          </a:p>
          <a:p>
            <a:pPr>
              <a:buFontTx/>
              <a:buNone/>
            </a:pPr>
            <a:endParaRPr lang="en-US" baseline="0" dirty="0"/>
          </a:p>
          <a:p>
            <a:pPr>
              <a:buFontTx/>
              <a:buNone/>
            </a:pPr>
            <a:r>
              <a:rPr lang="en-US" baseline="0" dirty="0"/>
              <a:t>You can get information on the name of the method, the number of parameters, return type (via an enum of type </a:t>
            </a:r>
            <a:r>
              <a:rPr lang="en-US" baseline="0" dirty="0" err="1"/>
              <a:t>Progress.Reflect.DataType</a:t>
            </a:r>
            <a:r>
              <a:rPr lang="en-US" baseline="0" dirty="0"/>
              <a:t>), the return type name for OOABL types (that is the class name), the number of extents for the return value, the access mode of the method and whether the method is static.</a:t>
            </a:r>
          </a:p>
          <a:p>
            <a:pPr>
              <a:buFontTx/>
              <a:buNone/>
            </a:pPr>
            <a:endParaRPr lang="en-US" baseline="0" dirty="0"/>
          </a:p>
          <a:p>
            <a:pPr>
              <a:buFontTx/>
              <a:buNone/>
            </a:pPr>
            <a:r>
              <a:rPr lang="en-US" baseline="0" dirty="0"/>
              <a:t>The </a:t>
            </a:r>
            <a:r>
              <a:rPr lang="en-US" baseline="0" dirty="0" err="1"/>
              <a:t>GetParameters</a:t>
            </a:r>
            <a:r>
              <a:rPr lang="en-US" baseline="0" dirty="0"/>
              <a:t>() method returns an instance of </a:t>
            </a:r>
            <a:r>
              <a:rPr lang="en-US" baseline="0" dirty="0" err="1"/>
              <a:t>Progress.Reflect.Parameter</a:t>
            </a:r>
            <a:r>
              <a:rPr lang="en-US" baseline="0" dirty="0"/>
              <a:t> with information about each parameter defined for the method. You can call Invoke() on it to execute the method on a given instance. ToString() returns a string with the method name and signature.</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The other methods in Progress.Lang.Class to return information on properties, variables and constructors behave in a very similar way to how GetMethod() and </a:t>
            </a:r>
            <a:r>
              <a:rPr lang="en-US" baseline="0" dirty="0" err="1"/>
              <a:t>GetMethods</a:t>
            </a:r>
            <a:r>
              <a:rPr lang="en-US" baseline="0" dirty="0"/>
              <a:t>() behave, but each one of these will have their own specific functionality.</a:t>
            </a:r>
          </a:p>
          <a:p>
            <a:pPr>
              <a:buFontTx/>
              <a:buNone/>
            </a:pPr>
            <a:endParaRPr lang="en-US" baseline="0" dirty="0"/>
          </a:p>
          <a:p>
            <a:pPr>
              <a:buFontTx/>
              <a:buNone/>
            </a:pPr>
            <a:r>
              <a:rPr lang="en-US" baseline="0" dirty="0"/>
              <a:t>You can call Get() or Set() on a </a:t>
            </a:r>
            <a:r>
              <a:rPr lang="en-US" baseline="0" dirty="0" err="1"/>
              <a:t>Progress.Reflect.Property</a:t>
            </a:r>
            <a:r>
              <a:rPr lang="en-US" baseline="0" dirty="0"/>
              <a:t> or </a:t>
            </a:r>
            <a:r>
              <a:rPr lang="en-US" baseline="0" dirty="0" err="1"/>
              <a:t>Progress.Reflect.Variable</a:t>
            </a:r>
            <a:r>
              <a:rPr lang="en-US" baseline="0" dirty="0"/>
              <a:t> instance, to get or set the value of a variable or property, respectively.</a:t>
            </a:r>
          </a:p>
          <a:p>
            <a:pPr>
              <a:buFontTx/>
              <a:buNone/>
            </a:pPr>
            <a:endParaRPr lang="en-US" baseline="0" dirty="0"/>
          </a:p>
          <a:p>
            <a:pPr>
              <a:buFontTx/>
              <a:buNone/>
            </a:pPr>
            <a:r>
              <a:rPr lang="en-US" baseline="0" dirty="0"/>
              <a:t>You can call invoke() on a </a:t>
            </a:r>
            <a:r>
              <a:rPr lang="en-US" baseline="0" dirty="0" err="1"/>
              <a:t>Progress.Reflect.Constructor</a:t>
            </a:r>
            <a:r>
              <a:rPr lang="en-US" baseline="0" dirty="0"/>
              <a:t> instance to invoke the constructor, that is, instantiate a class.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52</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err="1"/>
              <a:t>Telerik</a:t>
            </a:r>
            <a:r>
              <a:rPr lang="en-US" baseline="0" dirty="0"/>
              <a:t> provides 3 types of Windows Forms.</a:t>
            </a:r>
          </a:p>
          <a:p>
            <a:pPr>
              <a:buFontTx/>
              <a:buNone/>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54</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a:t>Similarly to how we provide </a:t>
            </a:r>
            <a:r>
              <a:rPr lang="en-US" dirty="0" err="1"/>
              <a:t>Progress.Windows.Form</a:t>
            </a:r>
            <a:r>
              <a:rPr lang="en-US" dirty="0"/>
              <a:t>  as a subclass of </a:t>
            </a:r>
            <a:r>
              <a:rPr lang="en-US" dirty="0" err="1"/>
              <a:t>System.Windows.Forms.Form</a:t>
            </a:r>
            <a:r>
              <a:rPr lang="en-US" dirty="0"/>
              <a:t>, we are</a:t>
            </a:r>
            <a:r>
              <a:rPr lang="en-US" baseline="0" dirty="0"/>
              <a:t> </a:t>
            </a:r>
            <a:r>
              <a:rPr lang="en-US" dirty="0"/>
              <a:t>providing subclasses</a:t>
            </a:r>
            <a:r>
              <a:rPr lang="en-US" baseline="0" dirty="0"/>
              <a:t> for the three form classes provided by </a:t>
            </a:r>
            <a:r>
              <a:rPr lang="en-US" baseline="0" dirty="0" err="1"/>
              <a:t>Telerik</a:t>
            </a:r>
            <a:r>
              <a:rPr lang="en-US" baseline="0" dirty="0"/>
              <a:t>.</a:t>
            </a:r>
          </a:p>
          <a:p>
            <a:pPr>
              <a:buFontTx/>
              <a:buNone/>
            </a:pPr>
            <a:endParaRPr lang="en-US" baseline="0" dirty="0"/>
          </a:p>
          <a:p>
            <a:pPr>
              <a:buFontTx/>
              <a:buNone/>
            </a:pPr>
            <a:r>
              <a:rPr lang="en-US" dirty="0"/>
              <a:t>These </a:t>
            </a:r>
            <a:r>
              <a:rPr lang="en-US" baseline="0" dirty="0"/>
              <a:t>subclasses contain fixes for bugs in the super classes and extensions to its capabilities and to provide better integration with </a:t>
            </a:r>
            <a:r>
              <a:rPr lang="en-US" baseline="0" dirty="0" err="1"/>
              <a:t>OpenEdge</a:t>
            </a:r>
            <a:r>
              <a:rPr lang="en-US" baseline="0" dirty="0"/>
              <a:t>.</a:t>
            </a:r>
          </a:p>
          <a:p>
            <a:pPr>
              <a:buFontTx/>
              <a:buNone/>
            </a:pPr>
            <a:endParaRPr lang="en-US" baseline="0" dirty="0"/>
          </a:p>
          <a:p>
            <a:pPr>
              <a:buFontTx/>
              <a:buNone/>
            </a:pPr>
            <a:r>
              <a:rPr lang="en-US" baseline="0" dirty="0"/>
              <a:t>Just to name a few, these are some of the functionality that is provided by the </a:t>
            </a:r>
            <a:r>
              <a:rPr lang="en-US" baseline="0" dirty="0" err="1"/>
              <a:t>OpenEdge</a:t>
            </a:r>
            <a:r>
              <a:rPr lang="en-US" baseline="0" dirty="0"/>
              <a:t> subclasses:</a:t>
            </a:r>
          </a:p>
          <a:p>
            <a:pPr>
              <a:buFontTx/>
              <a:buNone/>
            </a:pPr>
            <a:r>
              <a:rPr lang="en-US" baseline="0" dirty="0"/>
              <a:t>- A disabled </a:t>
            </a:r>
            <a:r>
              <a:rPr lang="en-US" baseline="0" dirty="0" err="1"/>
              <a:t>System.Windows.Forms.Form</a:t>
            </a:r>
            <a:r>
              <a:rPr lang="en-US" baseline="0" dirty="0"/>
              <a:t> will not show the </a:t>
            </a:r>
            <a:r>
              <a:rPr lang="en-US" dirty="0"/>
              <a:t>system wait cursor.</a:t>
            </a:r>
          </a:p>
          <a:p>
            <a:pPr>
              <a:buFontTx/>
              <a:buChar char="-"/>
            </a:pPr>
            <a:r>
              <a:rPr lang="en-US" baseline="0" dirty="0"/>
              <a:t> Dialog boxes do not follow the expected </a:t>
            </a:r>
            <a:r>
              <a:rPr lang="en-US" dirty="0"/>
              <a:t>disposal model. </a:t>
            </a:r>
          </a:p>
          <a:p>
            <a:pPr>
              <a:buFontTx/>
              <a:buChar char="-"/>
            </a:pPr>
            <a:r>
              <a:rPr lang="en-US" baseline="0" dirty="0"/>
              <a:t> Support for TOP-ONLY and </a:t>
            </a:r>
            <a:r>
              <a:rPr lang="en-US" dirty="0"/>
              <a:t>WINDOW-DELAYED-MINIMIZE when mixing ABL windows</a:t>
            </a:r>
            <a:r>
              <a:rPr lang="en-US" baseline="0" dirty="0"/>
              <a:t> and .NET forms.</a:t>
            </a:r>
          </a:p>
          <a:p>
            <a:pPr>
              <a:buFontTx/>
              <a:buChar char="-"/>
            </a:pPr>
            <a:endParaRPr lang="en-US" baseline="0" dirty="0"/>
          </a:p>
        </p:txBody>
      </p:sp>
      <p:sp>
        <p:nvSpPr>
          <p:cNvPr id="4" name="Slide Number Placeholder 3"/>
          <p:cNvSpPr>
            <a:spLocks noGrp="1"/>
          </p:cNvSpPr>
          <p:nvPr>
            <p:ph type="sldNum" sz="quarter" idx="10"/>
          </p:nvPr>
        </p:nvSpPr>
        <p:spPr/>
        <p:txBody>
          <a:bodyPr/>
          <a:lstStyle/>
          <a:p>
            <a:fld id="{9447C9EF-61A5-4146-8FF9-556EA4D2E3E3}"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7741" y="36"/>
            <a:ext cx="9144049" cy="6857964"/>
          </a:xfrm>
          <a:prstGeom prst="rect">
            <a:avLst/>
          </a:prstGeom>
        </p:spPr>
      </p:pic>
      <p:sp>
        <p:nvSpPr>
          <p:cNvPr id="9" name="Rectangle 3"/>
          <p:cNvSpPr>
            <a:spLocks noGrp="1" noChangeArrowheads="1"/>
          </p:cNvSpPr>
          <p:nvPr>
            <p:ph type="ctrTitle" hasCustomPrompt="1"/>
          </p:nvPr>
        </p:nvSpPr>
        <p:spPr bwMode="auto">
          <a:xfrm>
            <a:off x="3726806" y="3402317"/>
            <a:ext cx="5101966" cy="1477328"/>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3726805" y="5066617"/>
            <a:ext cx="4110807"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 xmlns:p14="http://schemas.microsoft.com/office/powerpoint/2010/main" val="2817904274"/>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18470" y="1200151"/>
            <a:ext cx="821342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569320292"/>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18470" y="1200151"/>
            <a:ext cx="821342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209742828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836036" y="467576"/>
            <a:ext cx="7395455"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6036" y="1470398"/>
            <a:ext cx="7395455"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12229182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2" name="Title 1"/>
          <p:cNvSpPr>
            <a:spLocks noGrp="1"/>
          </p:cNvSpPr>
          <p:nvPr>
            <p:ph type="title"/>
          </p:nvPr>
        </p:nvSpPr>
        <p:spPr>
          <a:xfrm>
            <a:off x="836036" y="467576"/>
            <a:ext cx="7395455"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6036" y="1470398"/>
            <a:ext cx="7395455"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166024709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 xmlns:p14="http://schemas.microsoft.com/office/powerpoint/2010/main" val="240610237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 xmlns:p14="http://schemas.microsoft.com/office/powerpoint/2010/main" val="130781960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2" name="Title 1"/>
          <p:cNvSpPr>
            <a:spLocks noGrp="1"/>
          </p:cNvSpPr>
          <p:nvPr>
            <p:ph type="title"/>
          </p:nvPr>
        </p:nvSpPr>
        <p:spPr>
          <a:xfrm>
            <a:off x="418469" y="367498"/>
            <a:ext cx="826833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418469" y="1200150"/>
            <a:ext cx="4040188"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18469" y="1991189"/>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200150"/>
            <a:ext cx="4041775"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991189"/>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3031706189"/>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extured Gray">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4" name="Title 1"/>
          <p:cNvSpPr>
            <a:spLocks noGrp="1"/>
          </p:cNvSpPr>
          <p:nvPr>
            <p:ph type="title"/>
          </p:nvPr>
        </p:nvSpPr>
        <p:spPr>
          <a:xfrm>
            <a:off x="1836423" y="2858435"/>
            <a:ext cx="5466392" cy="1089529"/>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 xmlns:p14="http://schemas.microsoft.com/office/powerpoint/2010/main" val="39002070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ccent">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4" name="Title 1"/>
          <p:cNvSpPr>
            <a:spLocks noGrp="1"/>
          </p:cNvSpPr>
          <p:nvPr>
            <p:ph type="title"/>
          </p:nvPr>
        </p:nvSpPr>
        <p:spPr>
          <a:xfrm>
            <a:off x="1836423" y="2858435"/>
            <a:ext cx="5466392" cy="1089529"/>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 xmlns:p14="http://schemas.microsoft.com/office/powerpoint/2010/main" val="30156731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extured Purpl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4" name="Title 1"/>
          <p:cNvSpPr>
            <a:spLocks noGrp="1"/>
          </p:cNvSpPr>
          <p:nvPr>
            <p:ph type="title"/>
          </p:nvPr>
        </p:nvSpPr>
        <p:spPr>
          <a:xfrm>
            <a:off x="1836423" y="2858435"/>
            <a:ext cx="5466392" cy="1089529"/>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 xmlns:p14="http://schemas.microsoft.com/office/powerpoint/2010/main" val="221600436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extured Teal">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3" name="Title 1"/>
          <p:cNvSpPr>
            <a:spLocks noGrp="1"/>
          </p:cNvSpPr>
          <p:nvPr>
            <p:ph type="title"/>
          </p:nvPr>
        </p:nvSpPr>
        <p:spPr>
          <a:xfrm>
            <a:off x="1836423" y="2858435"/>
            <a:ext cx="5466392" cy="1089529"/>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 xmlns:p14="http://schemas.microsoft.com/office/powerpoint/2010/main" val="411308882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Closing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Tree>
    <p:extLst>
      <p:ext uri="{BB962C8B-B14F-4D97-AF65-F5344CB8AC3E}">
        <p14:creationId xmlns="" xmlns:p14="http://schemas.microsoft.com/office/powerpoint/2010/main" val="2605472483"/>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15" cstate="print">
            <a:extLst>
              <a:ext uri="{28A0092B-C50C-407E-A947-70E740481C1C}">
                <a14:useLocalDpi xmlns="" xmlns:a14="http://schemas.microsoft.com/office/drawing/2010/main" val="0"/>
              </a:ext>
            </a:extLst>
          </a:blip>
          <a:stretch>
            <a:fillRect/>
          </a:stretch>
        </p:blipFill>
        <p:spPr>
          <a:xfrm>
            <a:off x="0" y="36"/>
            <a:ext cx="9144049" cy="6857964"/>
          </a:xfrm>
          <a:prstGeom prst="rect">
            <a:avLst/>
          </a:prstGeom>
        </p:spPr>
      </p:pic>
      <p:sp>
        <p:nvSpPr>
          <p:cNvPr id="1027" name="Rectangle 3"/>
          <p:cNvSpPr>
            <a:spLocks noGrp="1" noChangeArrowheads="1"/>
          </p:cNvSpPr>
          <p:nvPr>
            <p:ph type="body" idx="1"/>
          </p:nvPr>
        </p:nvSpPr>
        <p:spPr bwMode="auto">
          <a:xfrm>
            <a:off x="414446" y="1200150"/>
            <a:ext cx="8217452"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418469" y="367498"/>
            <a:ext cx="821342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4512576" y="6517228"/>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p:wipe dir="r"/>
  </p:transition>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3383386" y="2657525"/>
            <a:ext cx="5422132" cy="1231106"/>
          </a:xfrm>
        </p:spPr>
        <p:txBody>
          <a:bodyPr/>
          <a:lstStyle/>
          <a:p>
            <a:r>
              <a:rPr lang="en-US" sz="4000" dirty="0"/>
              <a:t>What’s New in the ABL in </a:t>
            </a:r>
            <a:r>
              <a:rPr lang="en-US" sz="4000" dirty="0" err="1"/>
              <a:t>OpenEdge</a:t>
            </a:r>
            <a:r>
              <a:rPr lang="en-US" sz="4000" dirty="0"/>
              <a:t> 11.6</a:t>
            </a:r>
          </a:p>
        </p:txBody>
      </p:sp>
      <p:sp>
        <p:nvSpPr>
          <p:cNvPr id="5" name="Subtitle 8"/>
          <p:cNvSpPr>
            <a:spLocks noGrp="1"/>
          </p:cNvSpPr>
          <p:nvPr>
            <p:ph type="subTitle" idx="1"/>
          </p:nvPr>
        </p:nvSpPr>
        <p:spPr/>
        <p:txBody>
          <a:bodyPr/>
          <a:lstStyle/>
          <a:p>
            <a:r>
              <a:rPr lang="en-US" dirty="0"/>
              <a:t>Fernando Souza</a:t>
            </a:r>
          </a:p>
          <a:p>
            <a:r>
              <a:rPr lang="en-US" dirty="0"/>
              <a:t>Software Architect</a:t>
            </a:r>
          </a:p>
          <a:p>
            <a:r>
              <a:rPr lang="en-US" dirty="0"/>
              <a:t>June 2016</a:t>
            </a:r>
          </a:p>
        </p:txBody>
      </p:sp>
    </p:spTree>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1470399"/>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Single-line Comments</a:t>
            </a:r>
          </a:p>
        </p:txBody>
      </p:sp>
      <p:sp>
        <p:nvSpPr>
          <p:cNvPr id="5" name="Content Placeholder 4"/>
          <p:cNvSpPr>
            <a:spLocks noGrp="1"/>
          </p:cNvSpPr>
          <p:nvPr>
            <p:ph idx="1"/>
          </p:nvPr>
        </p:nvSpPr>
        <p:spPr/>
        <p:txBody>
          <a:bodyPr/>
          <a:lstStyle/>
          <a:p>
            <a:r>
              <a:rPr lang="en-US" dirty="0"/>
              <a:t>Starts with //</a:t>
            </a:r>
          </a:p>
          <a:p>
            <a:r>
              <a:rPr lang="en-US" dirty="0"/>
              <a:t>Any text after the // is ignored</a:t>
            </a:r>
          </a:p>
          <a:p>
            <a:endParaRPr lang="en-US" dirty="0"/>
          </a:p>
        </p:txBody>
      </p:sp>
      <p:sp>
        <p:nvSpPr>
          <p:cNvPr id="9" name="AutoShape 3"/>
          <p:cNvSpPr>
            <a:spLocks noChangeArrowheads="1"/>
          </p:cNvSpPr>
          <p:nvPr/>
        </p:nvSpPr>
        <p:spPr bwMode="auto">
          <a:xfrm>
            <a:off x="609600" y="2362200"/>
            <a:ext cx="7772400" cy="3733800"/>
          </a:xfrm>
          <a:prstGeom prst="roundRect">
            <a:avLst>
              <a:gd name="adj" fmla="val 8326"/>
            </a:avLst>
          </a:prstGeom>
          <a:solidFill>
            <a:schemeClr val="accent2"/>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fontAlgn="base">
              <a:spcBef>
                <a:spcPct val="50000"/>
              </a:spcBef>
              <a:spcAft>
                <a:spcPct val="0"/>
              </a:spcAft>
              <a:buSzPct val="130000"/>
            </a:pPr>
            <a:r>
              <a:rPr lang="en-US" sz="2000" i="1" dirty="0"/>
              <a:t>//This is a comment</a:t>
            </a:r>
          </a:p>
          <a:p>
            <a:pPr fontAlgn="base">
              <a:spcBef>
                <a:spcPct val="50000"/>
              </a:spcBef>
              <a:spcAft>
                <a:spcPct val="0"/>
              </a:spcAft>
              <a:buSzPct val="130000"/>
            </a:pPr>
            <a:endParaRPr lang="en-US" sz="2000" i="1" dirty="0"/>
          </a:p>
          <a:p>
            <a:pPr fontAlgn="base">
              <a:spcBef>
                <a:spcPct val="50000"/>
              </a:spcBef>
              <a:spcAft>
                <a:spcPct val="0"/>
              </a:spcAft>
              <a:buSzPct val="130000"/>
            </a:pPr>
            <a:r>
              <a:rPr lang="en-US" sz="2000" i="1" dirty="0"/>
              <a:t>def var vch1 as char.   // This is another comment</a:t>
            </a:r>
          </a:p>
          <a:p>
            <a:pPr fontAlgn="base">
              <a:spcBef>
                <a:spcPct val="50000"/>
              </a:spcBef>
              <a:spcAft>
                <a:spcPct val="0"/>
              </a:spcAft>
              <a:buSzPct val="130000"/>
            </a:pPr>
            <a:endParaRPr lang="en-US" sz="2000" i="1" dirty="0"/>
          </a:p>
          <a:p>
            <a:pPr fontAlgn="base">
              <a:spcBef>
                <a:spcPct val="50000"/>
              </a:spcBef>
              <a:spcAft>
                <a:spcPct val="0"/>
              </a:spcAft>
              <a:buSzPct val="130000"/>
            </a:pPr>
            <a:r>
              <a:rPr lang="en-US" sz="2000" i="1" dirty="0"/>
              <a:t>def var vch2    // Simple comment</a:t>
            </a:r>
          </a:p>
          <a:p>
            <a:pPr fontAlgn="base">
              <a:spcBef>
                <a:spcPct val="50000"/>
              </a:spcBef>
              <a:spcAft>
                <a:spcPct val="0"/>
              </a:spcAft>
              <a:buSzPct val="130000"/>
            </a:pPr>
            <a:r>
              <a:rPr lang="en-US" sz="2000" i="1" dirty="0"/>
              <a:t>    as char format "x(30)“.</a:t>
            </a:r>
          </a:p>
          <a:p>
            <a:pPr fontAlgn="base">
              <a:spcBef>
                <a:spcPct val="50000"/>
              </a:spcBef>
              <a:spcAft>
                <a:spcPct val="0"/>
              </a:spcAft>
              <a:buSzPct val="130000"/>
            </a:pPr>
            <a:r>
              <a:rPr lang="en-US" sz="2000" i="1" dirty="0"/>
              <a:t>// RUN myproc.p.</a:t>
            </a:r>
          </a:p>
        </p:txBody>
      </p:sp>
      <p:sp>
        <p:nvSpPr>
          <p:cNvPr id="6" name="Frame 5"/>
          <p:cNvSpPr/>
          <p:nvPr/>
        </p:nvSpPr>
        <p:spPr bwMode="auto">
          <a:xfrm>
            <a:off x="533400" y="2514600"/>
            <a:ext cx="3276600" cy="609600"/>
          </a:xfrm>
          <a:prstGeom prst="frame">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lstStyle/>
          <a:p>
            <a:pPr marL="0" marR="0" indent="0" algn="ctr" defTabSz="914400" eaLnBrk="1" fontAlgn="base" latinLnBrk="0" hangingPunct="1">
              <a:lnSpc>
                <a:spcPct val="100000"/>
              </a:lnSpc>
              <a:spcBef>
                <a:spcPct val="50000"/>
              </a:spcBef>
              <a:spcAft>
                <a:spcPct val="0"/>
              </a:spcAft>
              <a:buClrTx/>
              <a:buSzPct val="130000"/>
              <a:buFontTx/>
              <a:buNone/>
              <a:tabLst/>
            </a:pPr>
            <a:endParaRPr lang="en-US" sz="2400" dirty="0">
              <a:solidFill>
                <a:schemeClr val="bg1"/>
              </a:solidFill>
            </a:endParaRPr>
          </a:p>
        </p:txBody>
      </p:sp>
      <p:sp>
        <p:nvSpPr>
          <p:cNvPr id="7" name="Frame 6"/>
          <p:cNvSpPr/>
          <p:nvPr/>
        </p:nvSpPr>
        <p:spPr bwMode="auto">
          <a:xfrm>
            <a:off x="3200400" y="3429000"/>
            <a:ext cx="4191000" cy="609600"/>
          </a:xfrm>
          <a:prstGeom prst="frame">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lstStyle/>
          <a:p>
            <a:pPr marL="0" marR="0" indent="0" algn="ctr" defTabSz="914400" eaLnBrk="1" fontAlgn="base" latinLnBrk="0" hangingPunct="1">
              <a:lnSpc>
                <a:spcPct val="100000"/>
              </a:lnSpc>
              <a:spcBef>
                <a:spcPct val="50000"/>
              </a:spcBef>
              <a:spcAft>
                <a:spcPct val="0"/>
              </a:spcAft>
              <a:buClrTx/>
              <a:buSzPct val="130000"/>
              <a:buFontTx/>
              <a:buNone/>
              <a:tabLst/>
            </a:pPr>
            <a:endParaRPr lang="en-US" sz="2400" dirty="0">
              <a:solidFill>
                <a:schemeClr val="bg1"/>
              </a:solidFill>
            </a:endParaRPr>
          </a:p>
        </p:txBody>
      </p:sp>
      <p:sp>
        <p:nvSpPr>
          <p:cNvPr id="8" name="Frame 7"/>
          <p:cNvSpPr/>
          <p:nvPr/>
        </p:nvSpPr>
        <p:spPr bwMode="auto">
          <a:xfrm>
            <a:off x="2362200" y="4419600"/>
            <a:ext cx="3048000" cy="609600"/>
          </a:xfrm>
          <a:prstGeom prst="frame">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lstStyle/>
          <a:p>
            <a:pPr marL="0" marR="0" indent="0" algn="ctr" defTabSz="914400" eaLnBrk="1" fontAlgn="base" latinLnBrk="0" hangingPunct="1">
              <a:lnSpc>
                <a:spcPct val="100000"/>
              </a:lnSpc>
              <a:spcBef>
                <a:spcPct val="50000"/>
              </a:spcBef>
              <a:spcAft>
                <a:spcPct val="0"/>
              </a:spcAft>
              <a:buClrTx/>
              <a:buSzPct val="130000"/>
              <a:buFontTx/>
              <a:buNone/>
              <a:tabLst/>
            </a:pPr>
            <a:endParaRPr lang="en-US" sz="2400" dirty="0">
              <a:solidFill>
                <a:schemeClr val="bg1"/>
              </a:solidFill>
            </a:endParaRPr>
          </a:p>
        </p:txBody>
      </p:sp>
      <p:sp>
        <p:nvSpPr>
          <p:cNvPr id="10" name="Frame 9"/>
          <p:cNvSpPr/>
          <p:nvPr/>
        </p:nvSpPr>
        <p:spPr bwMode="auto">
          <a:xfrm>
            <a:off x="685800" y="5334000"/>
            <a:ext cx="3048000" cy="609600"/>
          </a:xfrm>
          <a:prstGeom prst="frame">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lstStyle/>
          <a:p>
            <a:pPr marL="0" marR="0" indent="0" algn="ctr" defTabSz="914400" eaLnBrk="1" fontAlgn="base" latinLnBrk="0" hangingPunct="1">
              <a:lnSpc>
                <a:spcPct val="100000"/>
              </a:lnSpc>
              <a:spcBef>
                <a:spcPct val="50000"/>
              </a:spcBef>
              <a:spcAft>
                <a:spcPct val="0"/>
              </a:spcAft>
              <a:buClrTx/>
              <a:buSzPct val="130000"/>
              <a:buFontTx/>
              <a:buNone/>
              <a:tabLst/>
            </a:pPr>
            <a:endParaRPr lang="en-US" sz="2400" dirty="0">
              <a:solidFill>
                <a:schemeClr val="bg1"/>
              </a:solidFill>
            </a:endParaRPr>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1981200"/>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XREF</a:t>
            </a:r>
          </a:p>
        </p:txBody>
      </p:sp>
      <p:sp>
        <p:nvSpPr>
          <p:cNvPr id="7" name="Content Placeholder 6"/>
          <p:cNvSpPr>
            <a:spLocks noGrp="1"/>
          </p:cNvSpPr>
          <p:nvPr>
            <p:ph idx="1"/>
          </p:nvPr>
        </p:nvSpPr>
        <p:spPr/>
        <p:txBody>
          <a:bodyPr/>
          <a:lstStyle/>
          <a:p>
            <a:r>
              <a:rPr lang="en-US" dirty="0"/>
              <a:t>Option in the COMPILER statement</a:t>
            </a:r>
          </a:p>
          <a:p>
            <a:r>
              <a:rPr lang="en-US" dirty="0"/>
              <a:t>Index information for queries via SEARCH entry</a:t>
            </a:r>
          </a:p>
          <a:p>
            <a:r>
              <a:rPr lang="en-US" dirty="0"/>
              <a:t>Prior to 11.6, only database tables or shared temp-tables</a:t>
            </a:r>
          </a:p>
          <a:p>
            <a:endParaRPr lang="en-US" dirty="0"/>
          </a:p>
          <a:p>
            <a:endParaRPr lang="en-US" dirty="0"/>
          </a:p>
          <a:p>
            <a:endParaRPr lang="en-US" dirty="0"/>
          </a:p>
          <a:p>
            <a:endParaRPr lang="en-US" dirty="0"/>
          </a:p>
          <a:p>
            <a:endParaRPr lang="en-US" dirty="0"/>
          </a:p>
          <a:p>
            <a:r>
              <a:rPr lang="en-US" dirty="0"/>
              <a:t>In 11.6, it includes queries on non-shared temp-tables (“local”)</a:t>
            </a:r>
          </a:p>
        </p:txBody>
      </p:sp>
      <p:sp>
        <p:nvSpPr>
          <p:cNvPr id="4" name="AutoShape 3"/>
          <p:cNvSpPr>
            <a:spLocks noChangeArrowheads="1"/>
          </p:cNvSpPr>
          <p:nvPr/>
        </p:nvSpPr>
        <p:spPr bwMode="auto">
          <a:xfrm>
            <a:off x="762000" y="2743200"/>
            <a:ext cx="7467600" cy="1371600"/>
          </a:xfrm>
          <a:prstGeom prst="roundRect">
            <a:avLst>
              <a:gd name="adj" fmla="val 8326"/>
            </a:avLst>
          </a:prstGeom>
          <a:solidFill>
            <a:schemeClr val="accent2"/>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fontAlgn="base">
              <a:spcBef>
                <a:spcPct val="50000"/>
              </a:spcBef>
              <a:spcAft>
                <a:spcPct val="0"/>
              </a:spcAft>
              <a:buSzPct val="130000"/>
            </a:pPr>
            <a:r>
              <a:rPr lang="en-US" sz="2400" i="1" dirty="0">
                <a:solidFill>
                  <a:schemeClr val="lt1"/>
                </a:solidFill>
              </a:rPr>
              <a:t>SEARCH tt1 </a:t>
            </a:r>
            <a:r>
              <a:rPr lang="en-US" sz="2400" i="1" dirty="0" err="1">
                <a:solidFill>
                  <a:schemeClr val="lt1"/>
                </a:solidFill>
              </a:rPr>
              <a:t>ixnum</a:t>
            </a:r>
            <a:r>
              <a:rPr lang="en-US" sz="2400" i="1" dirty="0">
                <a:solidFill>
                  <a:schemeClr val="lt1"/>
                </a:solidFill>
              </a:rPr>
              <a:t> TEMPTABLE WHOLE-INDEX</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2514600"/>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ABL Enums</a:t>
            </a:r>
          </a:p>
        </p:txBody>
      </p:sp>
      <p:sp>
        <p:nvSpPr>
          <p:cNvPr id="7" name="Content Placeholder 6"/>
          <p:cNvSpPr>
            <a:spLocks noGrp="1"/>
          </p:cNvSpPr>
          <p:nvPr>
            <p:ph idx="1"/>
          </p:nvPr>
        </p:nvSpPr>
        <p:spPr/>
        <p:txBody>
          <a:bodyPr/>
          <a:lstStyle/>
          <a:p>
            <a:r>
              <a:rPr lang="en-US" dirty="0"/>
              <a:t>Defined set of named values</a:t>
            </a:r>
          </a:p>
          <a:p>
            <a:pPr lvl="1"/>
            <a:r>
              <a:rPr lang="en-US" dirty="0"/>
              <a:t>For example,  directions: North, South, East, West</a:t>
            </a:r>
          </a:p>
          <a:p>
            <a:r>
              <a:rPr lang="en-US" dirty="0"/>
              <a:t>Defined in a .cls file</a:t>
            </a:r>
          </a:p>
          <a:p>
            <a:r>
              <a:rPr lang="en-US" dirty="0"/>
              <a:t>Enforced by the compiler</a:t>
            </a:r>
          </a:p>
          <a:p>
            <a:r>
              <a:rPr lang="en-US" dirty="0"/>
              <a:t>Each named value has a numeric value associated with it</a:t>
            </a:r>
          </a:p>
          <a:p>
            <a:r>
              <a:rPr lang="en-US" dirty="0"/>
              <a:t>Cannot be extended, implement interfaces or inherit from anything explicitly</a:t>
            </a:r>
          </a:p>
          <a:p>
            <a:r>
              <a:rPr lang="en-US" dirty="0"/>
              <a:t>Serializable (can be passed between ABL clients and AppServer)</a:t>
            </a:r>
          </a:p>
          <a:p>
            <a:endParaRPr lang="en-US" dirty="0"/>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Defining an ABL Enum Type</a:t>
            </a:r>
          </a:p>
        </p:txBody>
      </p:sp>
      <p:sp>
        <p:nvSpPr>
          <p:cNvPr id="5" name="Content Placeholder 4"/>
          <p:cNvSpPr>
            <a:spLocks noGrp="1"/>
          </p:cNvSpPr>
          <p:nvPr>
            <p:ph idx="1"/>
          </p:nvPr>
        </p:nvSpPr>
        <p:spPr>
          <a:xfrm>
            <a:off x="381000" y="1219200"/>
            <a:ext cx="7772400" cy="5303520"/>
          </a:xfrm>
        </p:spPr>
        <p:txBody>
          <a:bodyPr/>
          <a:lstStyle/>
          <a:p>
            <a:r>
              <a:rPr lang="en-US" dirty="0"/>
              <a:t>Direction.cls</a:t>
            </a:r>
          </a:p>
        </p:txBody>
      </p:sp>
      <p:sp>
        <p:nvSpPr>
          <p:cNvPr id="9" name="AutoShape 3"/>
          <p:cNvSpPr>
            <a:spLocks noChangeArrowheads="1"/>
          </p:cNvSpPr>
          <p:nvPr/>
        </p:nvSpPr>
        <p:spPr bwMode="auto">
          <a:xfrm>
            <a:off x="533400" y="3124200"/>
            <a:ext cx="7391400" cy="3124200"/>
          </a:xfrm>
          <a:prstGeom prst="roundRect">
            <a:avLst>
              <a:gd name="adj" fmla="val 8326"/>
            </a:avLst>
          </a:prstGeom>
          <a:solidFill>
            <a:schemeClr val="accent2"/>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fontAlgn="base">
              <a:spcBef>
                <a:spcPct val="50000"/>
              </a:spcBef>
              <a:spcAft>
                <a:spcPct val="0"/>
              </a:spcAft>
              <a:buSzPct val="130000"/>
            </a:pPr>
            <a:r>
              <a:rPr lang="en-US" sz="2000" i="1" dirty="0">
                <a:solidFill>
                  <a:schemeClr val="lt1"/>
                </a:solidFill>
              </a:rPr>
              <a:t>ENUM Direction:</a:t>
            </a:r>
          </a:p>
          <a:p>
            <a:pPr fontAlgn="base">
              <a:spcBef>
                <a:spcPct val="50000"/>
              </a:spcBef>
              <a:spcAft>
                <a:spcPct val="0"/>
              </a:spcAft>
              <a:buSzPct val="130000"/>
            </a:pPr>
            <a:r>
              <a:rPr lang="en-US" sz="2000" i="1" dirty="0">
                <a:solidFill>
                  <a:schemeClr val="lt1"/>
                </a:solidFill>
              </a:rPr>
              <a:t>	DEFINE ENUM	North</a:t>
            </a:r>
          </a:p>
          <a:p>
            <a:pPr lvl="3" fontAlgn="base">
              <a:spcBef>
                <a:spcPct val="50000"/>
              </a:spcBef>
              <a:spcAft>
                <a:spcPct val="0"/>
              </a:spcAft>
              <a:buSzPct val="130000"/>
            </a:pPr>
            <a:r>
              <a:rPr lang="en-US" sz="2000" i="1" dirty="0">
                <a:solidFill>
                  <a:schemeClr val="lt1"/>
                </a:solidFill>
              </a:rPr>
              <a:t>			South</a:t>
            </a:r>
          </a:p>
          <a:p>
            <a:pPr fontAlgn="base">
              <a:spcBef>
                <a:spcPct val="50000"/>
              </a:spcBef>
              <a:spcAft>
                <a:spcPct val="0"/>
              </a:spcAft>
              <a:buSzPct val="130000"/>
            </a:pPr>
            <a:r>
              <a:rPr lang="en-US" sz="2000" i="1" dirty="0">
                <a:solidFill>
                  <a:schemeClr val="lt1"/>
                </a:solidFill>
              </a:rPr>
              <a:t>				East</a:t>
            </a:r>
          </a:p>
          <a:p>
            <a:pPr fontAlgn="base">
              <a:spcBef>
                <a:spcPct val="50000"/>
              </a:spcBef>
              <a:spcAft>
                <a:spcPct val="0"/>
              </a:spcAft>
              <a:buSzPct val="130000"/>
            </a:pPr>
            <a:r>
              <a:rPr lang="en-US" sz="2000" i="1" dirty="0">
                <a:solidFill>
                  <a:schemeClr val="lt1"/>
                </a:solidFill>
              </a:rPr>
              <a:t>				West.</a:t>
            </a:r>
          </a:p>
          <a:p>
            <a:pPr fontAlgn="base">
              <a:spcBef>
                <a:spcPct val="50000"/>
              </a:spcBef>
              <a:spcAft>
                <a:spcPct val="0"/>
              </a:spcAft>
              <a:buSzPct val="130000"/>
            </a:pPr>
            <a:r>
              <a:rPr lang="en-US" sz="2000" i="1" dirty="0">
                <a:solidFill>
                  <a:schemeClr val="lt1"/>
                </a:solidFill>
              </a:rPr>
              <a:t>END ENUM.</a:t>
            </a:r>
          </a:p>
        </p:txBody>
      </p:sp>
      <p:sp>
        <p:nvSpPr>
          <p:cNvPr id="12" name="AutoShape 3"/>
          <p:cNvSpPr>
            <a:spLocks noChangeArrowheads="1"/>
          </p:cNvSpPr>
          <p:nvPr/>
        </p:nvSpPr>
        <p:spPr bwMode="auto">
          <a:xfrm>
            <a:off x="4419600" y="1295400"/>
            <a:ext cx="4114800" cy="1371600"/>
          </a:xfrm>
          <a:prstGeom prst="roundRect">
            <a:avLst>
              <a:gd name="adj" fmla="val 8326"/>
            </a:avLst>
          </a:prstGeom>
          <a:solidFill>
            <a:schemeClr val="accent6"/>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lstStyle/>
          <a:p>
            <a:pPr fontAlgn="base">
              <a:spcBef>
                <a:spcPct val="50000"/>
              </a:spcBef>
              <a:spcAft>
                <a:spcPct val="0"/>
              </a:spcAft>
              <a:buSzPct val="130000"/>
            </a:pPr>
            <a:r>
              <a:rPr lang="en-US" sz="2000" dirty="0">
                <a:solidFill>
                  <a:schemeClr val="bg1"/>
                </a:solidFill>
              </a:rPr>
              <a:t>Direction</a:t>
            </a:r>
          </a:p>
          <a:p>
            <a:pPr fontAlgn="base">
              <a:spcBef>
                <a:spcPct val="50000"/>
              </a:spcBef>
              <a:spcAft>
                <a:spcPct val="0"/>
              </a:spcAft>
              <a:buSzPct val="130000"/>
            </a:pPr>
            <a:r>
              <a:rPr lang="en-US" sz="2000" dirty="0">
                <a:solidFill>
                  <a:schemeClr val="bg1"/>
                </a:solidFill>
              </a:rPr>
              <a:t>   Progress.Lang.Enum</a:t>
            </a:r>
          </a:p>
          <a:p>
            <a:pPr fontAlgn="base">
              <a:spcBef>
                <a:spcPct val="50000"/>
              </a:spcBef>
              <a:spcAft>
                <a:spcPct val="0"/>
              </a:spcAft>
              <a:buSzPct val="130000"/>
            </a:pPr>
            <a:r>
              <a:rPr lang="en-US" sz="2000" dirty="0">
                <a:solidFill>
                  <a:schemeClr val="bg1"/>
                </a:solidFill>
              </a:rPr>
              <a:t>      Progress.Lang.Object</a:t>
            </a:r>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Defining an ABL Enum Type (Cont’d)</a:t>
            </a:r>
          </a:p>
        </p:txBody>
      </p:sp>
      <p:sp>
        <p:nvSpPr>
          <p:cNvPr id="5" name="Content Placeholder 4"/>
          <p:cNvSpPr>
            <a:spLocks noGrp="1"/>
          </p:cNvSpPr>
          <p:nvPr>
            <p:ph idx="1"/>
          </p:nvPr>
        </p:nvSpPr>
        <p:spPr/>
        <p:txBody>
          <a:bodyPr/>
          <a:lstStyle/>
          <a:p>
            <a:r>
              <a:rPr lang="en-US" dirty="0"/>
              <a:t>Colors.cls</a:t>
            </a:r>
          </a:p>
        </p:txBody>
      </p:sp>
      <p:sp>
        <p:nvSpPr>
          <p:cNvPr id="9" name="AutoShape 3"/>
          <p:cNvSpPr>
            <a:spLocks noChangeArrowheads="1"/>
          </p:cNvSpPr>
          <p:nvPr/>
        </p:nvSpPr>
        <p:spPr bwMode="auto">
          <a:xfrm>
            <a:off x="609600" y="2057400"/>
            <a:ext cx="7391400" cy="3124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latin typeface="+mj-lt"/>
                <a:cs typeface="Courier New" pitchFamily="49" charset="0"/>
              </a:rPr>
              <a:t>ENUM Colors:</a:t>
            </a:r>
          </a:p>
          <a:p>
            <a:r>
              <a:rPr lang="en-US" sz="2800" dirty="0">
                <a:latin typeface="+mj-lt"/>
                <a:cs typeface="Courier New" pitchFamily="49" charset="0"/>
              </a:rPr>
              <a:t>	DEFINE ENUM	Orange</a:t>
            </a:r>
          </a:p>
          <a:p>
            <a:pPr lvl="3"/>
            <a:r>
              <a:rPr lang="en-US" sz="2800" dirty="0">
                <a:latin typeface="+mj-lt"/>
                <a:cs typeface="Courier New" pitchFamily="49" charset="0"/>
              </a:rPr>
              <a:t>			Red</a:t>
            </a:r>
          </a:p>
          <a:p>
            <a:r>
              <a:rPr lang="en-US" sz="2800" dirty="0">
                <a:latin typeface="+mj-lt"/>
                <a:cs typeface="Courier New" pitchFamily="49" charset="0"/>
              </a:rPr>
              <a:t>				White</a:t>
            </a:r>
          </a:p>
          <a:p>
            <a:r>
              <a:rPr lang="en-US" sz="2800" dirty="0">
                <a:latin typeface="+mj-lt"/>
                <a:cs typeface="Courier New" pitchFamily="49" charset="0"/>
              </a:rPr>
              <a:t>				Gray</a:t>
            </a:r>
          </a:p>
          <a:p>
            <a:r>
              <a:rPr lang="en-US" sz="2800" dirty="0">
                <a:latin typeface="+mj-lt"/>
                <a:cs typeface="Courier New" pitchFamily="49" charset="0"/>
              </a:rPr>
              <a:t>				Grey = Gray.</a:t>
            </a:r>
          </a:p>
          <a:p>
            <a:r>
              <a:rPr lang="en-US" sz="2800" dirty="0">
                <a:latin typeface="+mj-lt"/>
                <a:cs typeface="Courier New" pitchFamily="49" charset="0"/>
              </a:rPr>
              <a:t>END ENUM.</a:t>
            </a:r>
          </a:p>
        </p:txBody>
      </p:sp>
    </p:spTree>
    <p:extLst>
      <p:ext uri="{BB962C8B-B14F-4D97-AF65-F5344CB8AC3E}">
        <p14:creationId xmlns="" xmlns:p14="http://schemas.microsoft.com/office/powerpoint/2010/main" val="3005719270"/>
      </p:ext>
    </p:extLst>
  </p:cSld>
  <p:clrMapOvr>
    <a:overrideClrMapping bg1="lt1" tx1="dk1" bg2="lt2" tx2="dk2" accent1="accent1" accent2="accent2" accent3="accent3" accent4="accent4" accent5="accent5" accent6="accent6" hlink="hlink" folHlink="folHlink"/>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Defining Values for Enum Members</a:t>
            </a:r>
          </a:p>
        </p:txBody>
      </p:sp>
      <p:sp>
        <p:nvSpPr>
          <p:cNvPr id="5" name="Content Placeholder 4"/>
          <p:cNvSpPr>
            <a:spLocks noGrp="1"/>
          </p:cNvSpPr>
          <p:nvPr>
            <p:ph idx="1"/>
          </p:nvPr>
        </p:nvSpPr>
        <p:spPr/>
        <p:txBody>
          <a:bodyPr/>
          <a:lstStyle/>
          <a:p>
            <a:r>
              <a:rPr lang="en-US" dirty="0"/>
              <a:t>Can explicitly assign numeric values for one or more members</a:t>
            </a:r>
          </a:p>
          <a:p>
            <a:r>
              <a:rPr lang="en-US" dirty="0"/>
              <a:t>INT64 value</a:t>
            </a:r>
          </a:p>
        </p:txBody>
      </p:sp>
      <p:sp>
        <p:nvSpPr>
          <p:cNvPr id="9" name="AutoShape 3"/>
          <p:cNvSpPr>
            <a:spLocks noChangeArrowheads="1"/>
          </p:cNvSpPr>
          <p:nvPr/>
        </p:nvSpPr>
        <p:spPr bwMode="auto">
          <a:xfrm>
            <a:off x="609600" y="2286000"/>
            <a:ext cx="7391400" cy="3124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t>ENUM Colors:</a:t>
            </a:r>
          </a:p>
          <a:p>
            <a:r>
              <a:rPr lang="en-US" sz="2800" dirty="0"/>
              <a:t>	DEFINE ENUM Red = 2</a:t>
            </a:r>
          </a:p>
          <a:p>
            <a:r>
              <a:rPr lang="en-US" sz="2800" dirty="0"/>
              <a:t>	                          Blue = 4</a:t>
            </a:r>
          </a:p>
          <a:p>
            <a:r>
              <a:rPr lang="en-US" sz="2800" dirty="0"/>
              <a:t>			        Gray = 6</a:t>
            </a:r>
          </a:p>
          <a:p>
            <a:r>
              <a:rPr lang="en-US" sz="2800" dirty="0"/>
              <a:t>			        Grey = Gray.</a:t>
            </a:r>
          </a:p>
          <a:p>
            <a:r>
              <a:rPr lang="en-US" sz="2800" dirty="0"/>
              <a:t>END ENUM.</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Accessing Enums </a:t>
            </a:r>
          </a:p>
        </p:txBody>
      </p:sp>
      <p:sp>
        <p:nvSpPr>
          <p:cNvPr id="5" name="Content Placeholder 4"/>
          <p:cNvSpPr>
            <a:spLocks noGrp="1"/>
          </p:cNvSpPr>
          <p:nvPr>
            <p:ph idx="1"/>
          </p:nvPr>
        </p:nvSpPr>
        <p:spPr/>
        <p:txBody>
          <a:bodyPr/>
          <a:lstStyle/>
          <a:p>
            <a:r>
              <a:rPr lang="en-US" dirty="0"/>
              <a:t>Use type-name syntax</a:t>
            </a:r>
          </a:p>
        </p:txBody>
      </p:sp>
      <p:sp>
        <p:nvSpPr>
          <p:cNvPr id="9" name="AutoShape 3"/>
          <p:cNvSpPr>
            <a:spLocks noChangeArrowheads="1"/>
          </p:cNvSpPr>
          <p:nvPr/>
        </p:nvSpPr>
        <p:spPr bwMode="auto">
          <a:xfrm>
            <a:off x="609600" y="1905000"/>
            <a:ext cx="7620000" cy="44196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t>def var eDirection as </a:t>
            </a:r>
            <a:r>
              <a:rPr lang="en-US" sz="2800" b="1" dirty="0"/>
              <a:t>Direction</a:t>
            </a:r>
            <a:r>
              <a:rPr lang="en-US" sz="2800" dirty="0"/>
              <a:t>.</a:t>
            </a:r>
          </a:p>
          <a:p>
            <a:r>
              <a:rPr lang="en-US" sz="2800" dirty="0"/>
              <a:t>def var myObj as myClass.</a:t>
            </a:r>
          </a:p>
          <a:p>
            <a:r>
              <a:rPr lang="en-US" sz="2800" dirty="0"/>
              <a:t>…</a:t>
            </a:r>
          </a:p>
          <a:p>
            <a:r>
              <a:rPr lang="en-US" sz="2800" b="1" dirty="0"/>
              <a:t>eDirection = Direction:North.</a:t>
            </a:r>
          </a:p>
          <a:p>
            <a:endParaRPr lang="en-US" sz="2800" dirty="0"/>
          </a:p>
          <a:p>
            <a:r>
              <a:rPr lang="en-US" sz="2800" dirty="0"/>
              <a:t>RUN validateDirection (INPUT </a:t>
            </a:r>
            <a:r>
              <a:rPr lang="en-US" sz="2800" b="1" dirty="0"/>
              <a:t>eDirection</a:t>
            </a:r>
            <a:r>
              <a:rPr lang="en-US" sz="2800" dirty="0"/>
              <a:t>).</a:t>
            </a:r>
          </a:p>
          <a:p>
            <a:endParaRPr lang="en-US" sz="2800" dirty="0"/>
          </a:p>
          <a:p>
            <a:r>
              <a:rPr lang="en-US" sz="2800" dirty="0"/>
              <a:t>myObj:redirect (INPUT-OUTPUT </a:t>
            </a:r>
            <a:r>
              <a:rPr lang="en-US" sz="2800" b="1" dirty="0"/>
              <a:t>eDirection</a:t>
            </a:r>
            <a:r>
              <a:rPr lang="en-US" sz="2800" dirty="0"/>
              <a:t>).</a:t>
            </a:r>
            <a:endParaRPr lang="en-US" sz="2800" dirty="0">
              <a:solidFill>
                <a:schemeClr val="tx1">
                  <a:lumMod val="95000"/>
                  <a:lumOff val="5000"/>
                </a:schemeClr>
              </a:solidFill>
            </a:endParaRPr>
          </a:p>
          <a:p>
            <a:endParaRPr lang="en-US" sz="2800" b="1" dirty="0">
              <a:solidFill>
                <a:schemeClr val="tx1">
                  <a:lumMod val="95000"/>
                  <a:lumOff val="5000"/>
                </a:schemeClr>
              </a:solidFill>
              <a:latin typeface="Courier New" pitchFamily="49" charset="0"/>
              <a:cs typeface="Courier New" pitchFamily="49" charset="0"/>
            </a:endParaRP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Enums - CASE Statement</a:t>
            </a:r>
          </a:p>
        </p:txBody>
      </p:sp>
      <p:sp>
        <p:nvSpPr>
          <p:cNvPr id="5" name="Content Placeholder 4"/>
          <p:cNvSpPr>
            <a:spLocks noGrp="1"/>
          </p:cNvSpPr>
          <p:nvPr>
            <p:ph idx="1"/>
          </p:nvPr>
        </p:nvSpPr>
        <p:spPr/>
        <p:txBody>
          <a:bodyPr/>
          <a:lstStyle/>
          <a:p>
            <a:r>
              <a:rPr lang="en-US" dirty="0"/>
              <a:t>Enum type for CASE and WHEN option(s) must match</a:t>
            </a:r>
          </a:p>
        </p:txBody>
      </p:sp>
      <p:sp>
        <p:nvSpPr>
          <p:cNvPr id="9" name="AutoShape 3"/>
          <p:cNvSpPr>
            <a:spLocks noChangeArrowheads="1"/>
          </p:cNvSpPr>
          <p:nvPr/>
        </p:nvSpPr>
        <p:spPr bwMode="auto">
          <a:xfrm>
            <a:off x="609600" y="2057400"/>
            <a:ext cx="7543800" cy="4267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PROCEDURE validateDirection:</a:t>
            </a:r>
          </a:p>
          <a:p>
            <a:r>
              <a:rPr lang="en-US" sz="2400" dirty="0"/>
              <a:t>  def input parameter peDir as </a:t>
            </a:r>
            <a:r>
              <a:rPr lang="en-US" sz="2400" b="1" dirty="0"/>
              <a:t>Direction</a:t>
            </a:r>
            <a:r>
              <a:rPr lang="en-US" sz="2400" dirty="0"/>
              <a:t>.</a:t>
            </a:r>
          </a:p>
          <a:p>
            <a:endParaRPr lang="en-US" sz="2400" dirty="0"/>
          </a:p>
          <a:p>
            <a:r>
              <a:rPr lang="en-US" sz="2400" dirty="0"/>
              <a:t>   case peDir:</a:t>
            </a:r>
          </a:p>
          <a:p>
            <a:r>
              <a:rPr lang="en-US" sz="2400" dirty="0"/>
              <a:t>	when </a:t>
            </a:r>
            <a:r>
              <a:rPr lang="en-US" sz="2400" b="1" dirty="0"/>
              <a:t>Direction:South</a:t>
            </a:r>
            <a:r>
              <a:rPr lang="en-US" sz="2400" dirty="0"/>
              <a:t> then …</a:t>
            </a:r>
          </a:p>
          <a:p>
            <a:r>
              <a:rPr lang="en-US" sz="2400" dirty="0"/>
              <a:t>	when </a:t>
            </a:r>
            <a:r>
              <a:rPr lang="en-US" sz="2400" b="1" dirty="0"/>
              <a:t>Direction:North</a:t>
            </a:r>
            <a:r>
              <a:rPr lang="en-US" sz="2400" dirty="0"/>
              <a:t> then ..</a:t>
            </a:r>
          </a:p>
          <a:p>
            <a:r>
              <a:rPr lang="en-US" sz="2400" dirty="0"/>
              <a:t>	when </a:t>
            </a:r>
            <a:r>
              <a:rPr lang="en-US" sz="2400" b="1" dirty="0"/>
              <a:t>Direction:East</a:t>
            </a:r>
            <a:r>
              <a:rPr lang="en-US" sz="2400" dirty="0"/>
              <a:t> then ….</a:t>
            </a:r>
          </a:p>
          <a:p>
            <a:r>
              <a:rPr lang="en-US" sz="2400" dirty="0"/>
              <a:t>	when </a:t>
            </a:r>
            <a:r>
              <a:rPr lang="en-US" sz="2400" b="1" dirty="0"/>
              <a:t>Direction:West</a:t>
            </a:r>
            <a:r>
              <a:rPr lang="en-US" sz="2400" dirty="0"/>
              <a:t> then …</a:t>
            </a:r>
          </a:p>
          <a:p>
            <a:r>
              <a:rPr lang="en-US" sz="2400" dirty="0"/>
              <a:t>   end case.</a:t>
            </a:r>
          </a:p>
          <a:p>
            <a:endParaRPr lang="en-US" sz="2400" dirty="0"/>
          </a:p>
          <a:p>
            <a:r>
              <a:rPr lang="en-US" sz="2400" dirty="0"/>
              <a:t>END PROCEDURE.</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Enums - Comparisons</a:t>
            </a:r>
          </a:p>
        </p:txBody>
      </p:sp>
      <p:sp>
        <p:nvSpPr>
          <p:cNvPr id="5" name="Content Placeholder 4"/>
          <p:cNvSpPr>
            <a:spLocks noGrp="1"/>
          </p:cNvSpPr>
          <p:nvPr>
            <p:ph idx="1"/>
          </p:nvPr>
        </p:nvSpPr>
        <p:spPr/>
        <p:txBody>
          <a:bodyPr/>
          <a:lstStyle/>
          <a:p>
            <a:r>
              <a:rPr lang="en-US" dirty="0"/>
              <a:t>Enum types for operands in comparison operators must match.</a:t>
            </a:r>
          </a:p>
        </p:txBody>
      </p:sp>
      <p:sp>
        <p:nvSpPr>
          <p:cNvPr id="9" name="AutoShape 3"/>
          <p:cNvSpPr>
            <a:spLocks noChangeArrowheads="1"/>
          </p:cNvSpPr>
          <p:nvPr/>
        </p:nvSpPr>
        <p:spPr bwMode="auto">
          <a:xfrm>
            <a:off x="685800" y="2209800"/>
            <a:ext cx="7543800" cy="3124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t>def var eColor as </a:t>
            </a:r>
            <a:r>
              <a:rPr lang="en-US" sz="2800" b="1" dirty="0"/>
              <a:t>Colors.</a:t>
            </a:r>
            <a:endParaRPr lang="en-US" sz="2800" dirty="0"/>
          </a:p>
          <a:p>
            <a:endParaRPr lang="en-US" sz="2800" dirty="0"/>
          </a:p>
          <a:p>
            <a:r>
              <a:rPr lang="en-US" sz="2800" dirty="0"/>
              <a:t>    if eColor </a:t>
            </a:r>
            <a:r>
              <a:rPr lang="en-US" sz="2800" b="1" dirty="0" err="1"/>
              <a:t>eq</a:t>
            </a:r>
            <a:r>
              <a:rPr lang="en-US" sz="2800" dirty="0"/>
              <a:t> </a:t>
            </a:r>
            <a:r>
              <a:rPr lang="en-US" sz="2800" dirty="0" err="1"/>
              <a:t>Colors:White</a:t>
            </a:r>
            <a:r>
              <a:rPr lang="en-US" sz="2800" dirty="0"/>
              <a:t> or </a:t>
            </a:r>
          </a:p>
          <a:p>
            <a:r>
              <a:rPr lang="en-US" sz="2800" dirty="0"/>
              <a:t>       eColor </a:t>
            </a:r>
            <a:r>
              <a:rPr lang="en-US" sz="2800" b="1" dirty="0" err="1"/>
              <a:t>eq</a:t>
            </a:r>
            <a:r>
              <a:rPr lang="en-US" sz="2800" dirty="0"/>
              <a:t> Colors:Red then ...</a:t>
            </a:r>
          </a:p>
          <a:p>
            <a:r>
              <a:rPr lang="en-US" sz="2800" dirty="0"/>
              <a:t>    else if eColor </a:t>
            </a:r>
            <a:r>
              <a:rPr lang="en-US" sz="2800" b="1" dirty="0"/>
              <a:t>ne</a:t>
            </a:r>
            <a:r>
              <a:rPr lang="en-US" sz="2800" dirty="0"/>
              <a:t> </a:t>
            </a:r>
            <a:r>
              <a:rPr lang="en-US" sz="2800" dirty="0" err="1"/>
              <a:t>Colors:Black</a:t>
            </a:r>
            <a:r>
              <a:rPr lang="en-US" sz="2800" dirty="0"/>
              <a:t> then …</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Enums – Comparisons (Cont’d)</a:t>
            </a:r>
          </a:p>
        </p:txBody>
      </p:sp>
      <p:sp>
        <p:nvSpPr>
          <p:cNvPr id="5" name="Content Placeholder 4"/>
          <p:cNvSpPr>
            <a:spLocks noGrp="1"/>
          </p:cNvSpPr>
          <p:nvPr>
            <p:ph idx="1"/>
          </p:nvPr>
        </p:nvSpPr>
        <p:spPr/>
        <p:txBody>
          <a:bodyPr/>
          <a:lstStyle/>
          <a:p>
            <a:r>
              <a:rPr lang="en-US" dirty="0"/>
              <a:t>Comparing equivalent named values</a:t>
            </a:r>
          </a:p>
        </p:txBody>
      </p:sp>
      <p:sp>
        <p:nvSpPr>
          <p:cNvPr id="9" name="AutoShape 3"/>
          <p:cNvSpPr>
            <a:spLocks noChangeArrowheads="1"/>
          </p:cNvSpPr>
          <p:nvPr/>
        </p:nvSpPr>
        <p:spPr bwMode="auto">
          <a:xfrm>
            <a:off x="381000" y="2057400"/>
            <a:ext cx="8077200" cy="38100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def var eColor as Colors.</a:t>
            </a:r>
          </a:p>
          <a:p>
            <a:endParaRPr lang="en-US" sz="2400" dirty="0"/>
          </a:p>
          <a:p>
            <a:r>
              <a:rPr lang="en-US" sz="2400" dirty="0"/>
              <a:t>eColor = </a:t>
            </a:r>
            <a:r>
              <a:rPr lang="en-US" sz="2400" b="1" dirty="0" err="1"/>
              <a:t>Colors:Grey</a:t>
            </a:r>
            <a:r>
              <a:rPr lang="en-US" sz="2400" dirty="0"/>
              <a:t>.</a:t>
            </a:r>
          </a:p>
          <a:p>
            <a:endParaRPr lang="en-US" sz="2400" dirty="0"/>
          </a:p>
          <a:p>
            <a:r>
              <a:rPr lang="en-US" sz="2400" dirty="0"/>
              <a:t>&lt;..&gt;</a:t>
            </a:r>
          </a:p>
          <a:p>
            <a:endParaRPr lang="en-US" sz="2400" dirty="0"/>
          </a:p>
          <a:p>
            <a:r>
              <a:rPr lang="en-US" sz="2400" dirty="0"/>
              <a:t>// This resolves to TRUE as Grey and Gray are defined</a:t>
            </a:r>
          </a:p>
          <a:p>
            <a:r>
              <a:rPr lang="en-US" sz="2400" dirty="0"/>
              <a:t>// as equivalent by the enum type</a:t>
            </a:r>
          </a:p>
          <a:p>
            <a:r>
              <a:rPr lang="en-US" sz="2400" dirty="0"/>
              <a:t>if eColor </a:t>
            </a:r>
            <a:r>
              <a:rPr lang="en-US" sz="2400" dirty="0" err="1"/>
              <a:t>eq</a:t>
            </a:r>
            <a:r>
              <a:rPr lang="en-US" sz="2400" dirty="0"/>
              <a:t> </a:t>
            </a:r>
            <a:r>
              <a:rPr lang="en-US" sz="2400" dirty="0" err="1"/>
              <a:t>Colors:Gray</a:t>
            </a:r>
            <a:r>
              <a:rPr lang="en-US" sz="2400" dirty="0"/>
              <a:t> then .</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Methods for ABL Enums</a:t>
            </a:r>
          </a:p>
        </p:txBody>
      </p:sp>
      <p:sp>
        <p:nvSpPr>
          <p:cNvPr id="7" name="Content Placeholder 6"/>
          <p:cNvSpPr>
            <a:spLocks noGrp="1"/>
          </p:cNvSpPr>
          <p:nvPr>
            <p:ph idx="1"/>
          </p:nvPr>
        </p:nvSpPr>
        <p:spPr/>
        <p:txBody>
          <a:bodyPr/>
          <a:lstStyle/>
          <a:p>
            <a:r>
              <a:rPr lang="en-US" dirty="0"/>
              <a:t>Implicitly inherits from Progress.Lang.Enum</a:t>
            </a:r>
          </a:p>
          <a:p>
            <a:r>
              <a:rPr lang="en-US" dirty="0"/>
              <a:t>Methods:</a:t>
            </a:r>
          </a:p>
          <a:p>
            <a:pPr>
              <a:buFontTx/>
              <a:buChar char="-"/>
            </a:pPr>
            <a:r>
              <a:rPr lang="en-US" dirty="0"/>
              <a:t>GetValue()</a:t>
            </a:r>
          </a:p>
          <a:p>
            <a:pPr>
              <a:buFontTx/>
              <a:buChar char="-"/>
            </a:pPr>
            <a:r>
              <a:rPr lang="en-US" dirty="0"/>
              <a:t>ToString()</a:t>
            </a:r>
          </a:p>
          <a:p>
            <a:pPr>
              <a:buFontTx/>
              <a:buChar char="-"/>
            </a:pPr>
            <a:r>
              <a:rPr lang="en-US" dirty="0" err="1"/>
              <a:t>CompareTo</a:t>
            </a:r>
            <a:r>
              <a:rPr lang="en-US" dirty="0"/>
              <a:t>()</a:t>
            </a:r>
          </a:p>
          <a:p>
            <a:pPr>
              <a:buFontTx/>
              <a:buChar char="-"/>
            </a:pPr>
            <a:r>
              <a:rPr lang="en-US" dirty="0"/>
              <a:t>Equals()</a:t>
            </a:r>
          </a:p>
          <a:p>
            <a:endParaRPr lang="en-US" dirty="0"/>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ABL Enums - GetValue and ToString</a:t>
            </a:r>
          </a:p>
        </p:txBody>
      </p:sp>
      <p:sp>
        <p:nvSpPr>
          <p:cNvPr id="7" name="Content Placeholder 6"/>
          <p:cNvSpPr>
            <a:spLocks noGrp="1"/>
          </p:cNvSpPr>
          <p:nvPr>
            <p:ph idx="1"/>
          </p:nvPr>
        </p:nvSpPr>
        <p:spPr/>
        <p:txBody>
          <a:bodyPr/>
          <a:lstStyle/>
          <a:p>
            <a:endParaRPr lang="en-US" dirty="0"/>
          </a:p>
        </p:txBody>
      </p:sp>
      <p:sp>
        <p:nvSpPr>
          <p:cNvPr id="4" name="AutoShape 3"/>
          <p:cNvSpPr>
            <a:spLocks noChangeArrowheads="1"/>
          </p:cNvSpPr>
          <p:nvPr/>
        </p:nvSpPr>
        <p:spPr bwMode="auto">
          <a:xfrm>
            <a:off x="609600" y="2057400"/>
            <a:ext cx="7391400" cy="41148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def var eColor as Colors.</a:t>
            </a:r>
          </a:p>
          <a:p>
            <a:endParaRPr lang="en-US" sz="2400" dirty="0"/>
          </a:p>
          <a:p>
            <a:r>
              <a:rPr lang="en-US" sz="2400" dirty="0"/>
              <a:t>eColor = Colors:Red.</a:t>
            </a:r>
          </a:p>
          <a:p>
            <a:endParaRPr lang="en-US" sz="2400" dirty="0"/>
          </a:p>
          <a:p>
            <a:r>
              <a:rPr lang="en-US" sz="2400" dirty="0"/>
              <a:t>tblName.intField =</a:t>
            </a:r>
            <a:r>
              <a:rPr lang="en-US" sz="2800" dirty="0">
                <a:solidFill>
                  <a:schemeClr val="tx1">
                    <a:lumMod val="95000"/>
                    <a:lumOff val="5000"/>
                  </a:schemeClr>
                </a:solidFill>
              </a:rPr>
              <a:t> </a:t>
            </a:r>
            <a:r>
              <a:rPr lang="en-US" sz="2400" b="1" dirty="0"/>
              <a:t>eColor:GetValue</a:t>
            </a:r>
            <a:r>
              <a:rPr lang="en-US" sz="2400" dirty="0"/>
              <a:t>().</a:t>
            </a:r>
          </a:p>
          <a:p>
            <a:r>
              <a:rPr lang="en-US" sz="2400" dirty="0"/>
              <a:t>// or INT(eColor) </a:t>
            </a:r>
          </a:p>
          <a:p>
            <a:endParaRPr lang="en-US" sz="2400" dirty="0"/>
          </a:p>
          <a:p>
            <a:r>
              <a:rPr lang="en-US" sz="2400" dirty="0"/>
              <a:t>tblName.charField = </a:t>
            </a:r>
            <a:r>
              <a:rPr lang="en-US" sz="2400" b="1" dirty="0"/>
              <a:t>eColor:ToString</a:t>
            </a:r>
            <a:r>
              <a:rPr lang="en-US" sz="2400" dirty="0"/>
              <a:t>().</a:t>
            </a:r>
          </a:p>
          <a:p>
            <a:r>
              <a:rPr lang="en-US" sz="2400" dirty="0"/>
              <a:t>// or STRING(eColor)</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Getting Enum Instance from Name/Value</a:t>
            </a:r>
          </a:p>
        </p:txBody>
      </p:sp>
      <p:sp>
        <p:nvSpPr>
          <p:cNvPr id="7" name="Content Placeholder 6"/>
          <p:cNvSpPr>
            <a:spLocks noGrp="1"/>
          </p:cNvSpPr>
          <p:nvPr>
            <p:ph idx="1"/>
          </p:nvPr>
        </p:nvSpPr>
        <p:spPr/>
        <p:txBody>
          <a:bodyPr/>
          <a:lstStyle/>
          <a:p>
            <a:r>
              <a:rPr lang="en-US" dirty="0"/>
              <a:t>All ABL enums have a GetEnum method which is strongly-typed</a:t>
            </a:r>
          </a:p>
          <a:p>
            <a:endParaRPr lang="en-US" dirty="0"/>
          </a:p>
          <a:p>
            <a:endParaRPr lang="en-US" dirty="0"/>
          </a:p>
        </p:txBody>
      </p:sp>
      <p:sp>
        <p:nvSpPr>
          <p:cNvPr id="4" name="AutoShape 3"/>
          <p:cNvSpPr>
            <a:spLocks noChangeArrowheads="1"/>
          </p:cNvSpPr>
          <p:nvPr/>
        </p:nvSpPr>
        <p:spPr bwMode="auto">
          <a:xfrm>
            <a:off x="1447800" y="1752600"/>
            <a:ext cx="5791200" cy="16002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800" dirty="0">
                <a:solidFill>
                  <a:schemeClr val="bg2"/>
                </a:solidFill>
              </a:rPr>
              <a:t>GetEnum(member-name as char)</a:t>
            </a:r>
          </a:p>
          <a:p>
            <a:endParaRPr lang="en-US" sz="2800" dirty="0">
              <a:solidFill>
                <a:schemeClr val="bg2"/>
              </a:solidFill>
            </a:endParaRPr>
          </a:p>
          <a:p>
            <a:r>
              <a:rPr lang="en-US" sz="2800" dirty="0">
                <a:solidFill>
                  <a:schemeClr val="bg2"/>
                </a:solidFill>
              </a:rPr>
              <a:t>GetEnum(numeric-value as int64)</a:t>
            </a:r>
          </a:p>
        </p:txBody>
      </p:sp>
      <p:sp>
        <p:nvSpPr>
          <p:cNvPr id="5" name="AutoShape 3"/>
          <p:cNvSpPr>
            <a:spLocks noChangeArrowheads="1"/>
          </p:cNvSpPr>
          <p:nvPr/>
        </p:nvSpPr>
        <p:spPr bwMode="auto">
          <a:xfrm>
            <a:off x="533400" y="3657600"/>
            <a:ext cx="7696200" cy="24384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solidFill>
                  <a:schemeClr val="bg2"/>
                </a:solidFill>
              </a:rPr>
              <a:t>def var eColor as Colors.</a:t>
            </a:r>
          </a:p>
          <a:p>
            <a:endParaRPr lang="en-US" sz="2800" dirty="0">
              <a:solidFill>
                <a:schemeClr val="bg2"/>
              </a:solidFill>
            </a:endParaRPr>
          </a:p>
          <a:p>
            <a:r>
              <a:rPr lang="en-US" sz="2800" dirty="0">
                <a:solidFill>
                  <a:schemeClr val="bg2"/>
                </a:solidFill>
              </a:rPr>
              <a:t>eColor = Colors:GetEnum(tblName.intField).</a:t>
            </a:r>
          </a:p>
          <a:p>
            <a:endParaRPr lang="en-US" sz="2800" dirty="0">
              <a:solidFill>
                <a:schemeClr val="bg2"/>
              </a:solidFill>
            </a:endParaRPr>
          </a:p>
          <a:p>
            <a:r>
              <a:rPr lang="en-US" sz="2800" dirty="0">
                <a:solidFill>
                  <a:schemeClr val="bg2"/>
                </a:solidFill>
              </a:rPr>
              <a:t>eColor = Colors:GetEnum(tblName.charField).</a:t>
            </a:r>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Defining an ABL Flag Enum Type</a:t>
            </a:r>
          </a:p>
        </p:txBody>
      </p:sp>
      <p:sp>
        <p:nvSpPr>
          <p:cNvPr id="5" name="Content Placeholder 4"/>
          <p:cNvSpPr>
            <a:spLocks noGrp="1"/>
          </p:cNvSpPr>
          <p:nvPr>
            <p:ph idx="1"/>
          </p:nvPr>
        </p:nvSpPr>
        <p:spPr/>
        <p:txBody>
          <a:bodyPr/>
          <a:lstStyle/>
          <a:p>
            <a:r>
              <a:rPr lang="en-US" dirty="0"/>
              <a:t>Permissions.cls</a:t>
            </a:r>
          </a:p>
        </p:txBody>
      </p:sp>
      <p:sp>
        <p:nvSpPr>
          <p:cNvPr id="9" name="AutoShape 3"/>
          <p:cNvSpPr>
            <a:spLocks noChangeArrowheads="1"/>
          </p:cNvSpPr>
          <p:nvPr/>
        </p:nvSpPr>
        <p:spPr bwMode="auto">
          <a:xfrm>
            <a:off x="533400" y="2743200"/>
            <a:ext cx="7391400" cy="3505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800" dirty="0"/>
              <a:t>ENUM Permissions </a:t>
            </a:r>
            <a:r>
              <a:rPr lang="en-US" sz="2800" b="1" dirty="0"/>
              <a:t>FLAGS</a:t>
            </a:r>
            <a:r>
              <a:rPr lang="en-US" sz="2800" dirty="0"/>
              <a:t>:</a:t>
            </a:r>
          </a:p>
          <a:p>
            <a:r>
              <a:rPr lang="en-US" sz="2800" dirty="0"/>
              <a:t>   DEFINE ENUM    None = 0</a:t>
            </a:r>
          </a:p>
          <a:p>
            <a:r>
              <a:rPr lang="en-US" sz="2800" dirty="0"/>
              <a:t>			    Read</a:t>
            </a:r>
          </a:p>
          <a:p>
            <a:r>
              <a:rPr lang="en-US" sz="2800" dirty="0"/>
              <a:t>			    Write</a:t>
            </a:r>
          </a:p>
          <a:p>
            <a:r>
              <a:rPr lang="en-US" sz="2800" dirty="0"/>
              <a:t>			    ReadWrite = Read,Write</a:t>
            </a:r>
          </a:p>
          <a:p>
            <a:r>
              <a:rPr lang="en-US" sz="2800" dirty="0"/>
              <a:t>			    Create</a:t>
            </a:r>
          </a:p>
          <a:p>
            <a:r>
              <a:rPr lang="en-US" sz="2800" dirty="0"/>
              <a:t>			    Delete.</a:t>
            </a:r>
          </a:p>
          <a:p>
            <a:r>
              <a:rPr lang="en-US" sz="2800" dirty="0"/>
              <a:t>END ENUM.</a:t>
            </a:r>
          </a:p>
        </p:txBody>
      </p:sp>
      <p:sp>
        <p:nvSpPr>
          <p:cNvPr id="12" name="AutoShape 3"/>
          <p:cNvSpPr>
            <a:spLocks noChangeArrowheads="1"/>
          </p:cNvSpPr>
          <p:nvPr/>
        </p:nvSpPr>
        <p:spPr bwMode="auto">
          <a:xfrm>
            <a:off x="4724400" y="1143000"/>
            <a:ext cx="4114800" cy="1524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a:solidFill>
                  <a:schemeClr val="bg2"/>
                </a:solidFill>
                <a:latin typeface="+mj-lt"/>
              </a:rPr>
              <a:t>Permission</a:t>
            </a:r>
          </a:p>
          <a:p>
            <a:r>
              <a:rPr lang="en-US" sz="2400" dirty="0">
                <a:solidFill>
                  <a:schemeClr val="bg2"/>
                </a:solidFill>
                <a:latin typeface="+mj-lt"/>
              </a:rPr>
              <a:t>  </a:t>
            </a:r>
            <a:r>
              <a:rPr lang="en-US" sz="2400" dirty="0" err="1">
                <a:solidFill>
                  <a:schemeClr val="bg2"/>
                </a:solidFill>
                <a:latin typeface="+mj-lt"/>
              </a:rPr>
              <a:t>Progress.Lang.FlagsEnum</a:t>
            </a:r>
            <a:endParaRPr lang="en-US" sz="2400" dirty="0">
              <a:solidFill>
                <a:schemeClr val="bg2"/>
              </a:solidFill>
              <a:latin typeface="+mj-lt"/>
            </a:endParaRPr>
          </a:p>
          <a:p>
            <a:r>
              <a:rPr lang="en-US" sz="2400" dirty="0">
                <a:solidFill>
                  <a:schemeClr val="bg2"/>
                </a:solidFill>
                <a:latin typeface="+mj-lt"/>
              </a:rPr>
              <a:t>      Progress.Lang.Enum</a:t>
            </a:r>
          </a:p>
          <a:p>
            <a:r>
              <a:rPr lang="en-US" sz="2400" dirty="0">
                <a:solidFill>
                  <a:schemeClr val="bg2"/>
                </a:solidFill>
                <a:latin typeface="+mj-lt"/>
              </a:rPr>
              <a:t>         Progress.Lang.Object</a:t>
            </a:r>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Methods for ABL Flag Enums</a:t>
            </a:r>
          </a:p>
        </p:txBody>
      </p:sp>
      <p:sp>
        <p:nvSpPr>
          <p:cNvPr id="7" name="Content Placeholder 6"/>
          <p:cNvSpPr>
            <a:spLocks noGrp="1"/>
          </p:cNvSpPr>
          <p:nvPr>
            <p:ph idx="1"/>
          </p:nvPr>
        </p:nvSpPr>
        <p:spPr/>
        <p:txBody>
          <a:bodyPr/>
          <a:lstStyle/>
          <a:p>
            <a:r>
              <a:rPr lang="en-US" dirty="0"/>
              <a:t>Implicitly inherits from </a:t>
            </a:r>
            <a:r>
              <a:rPr lang="en-US" dirty="0" err="1"/>
              <a:t>Progress.Lang.FlagsEnum</a:t>
            </a:r>
            <a:endParaRPr lang="en-US" dirty="0"/>
          </a:p>
          <a:p>
            <a:r>
              <a:rPr lang="en-US" dirty="0"/>
              <a:t>Method:</a:t>
            </a:r>
          </a:p>
          <a:p>
            <a:pPr>
              <a:buFontTx/>
              <a:buChar char="-"/>
            </a:pPr>
            <a:r>
              <a:rPr lang="en-US" dirty="0" err="1"/>
              <a:t>IsFlagSet</a:t>
            </a:r>
            <a:r>
              <a:rPr lang="en-US" dirty="0"/>
              <a:t>()</a:t>
            </a:r>
          </a:p>
          <a:p>
            <a:pPr>
              <a:buFontTx/>
              <a:buChar char="-"/>
            </a:pPr>
            <a:endParaRPr lang="en-US" dirty="0"/>
          </a:p>
          <a:p>
            <a:r>
              <a:rPr lang="en-US" dirty="0"/>
              <a:t>All ABL flag enum types contains the following strongly-typed methods:</a:t>
            </a:r>
          </a:p>
          <a:p>
            <a:pPr>
              <a:buFontTx/>
              <a:buChar char="-"/>
            </a:pPr>
            <a:r>
              <a:rPr lang="en-US" dirty="0" err="1"/>
              <a:t>SetFlag</a:t>
            </a:r>
            <a:r>
              <a:rPr lang="en-US" dirty="0"/>
              <a:t>()</a:t>
            </a:r>
          </a:p>
          <a:p>
            <a:pPr>
              <a:buFontTx/>
              <a:buChar char="-"/>
            </a:pPr>
            <a:r>
              <a:rPr lang="en-US" dirty="0"/>
              <a:t>UnsetFlag()</a:t>
            </a:r>
          </a:p>
          <a:p>
            <a:pPr>
              <a:buFontTx/>
              <a:buChar char="-"/>
            </a:pPr>
            <a:r>
              <a:rPr lang="en-US" dirty="0"/>
              <a:t>ToggleFlag()</a:t>
            </a:r>
          </a:p>
          <a:p>
            <a:pPr>
              <a:buFontTx/>
              <a:buChar char="-"/>
            </a:pPr>
            <a:endParaRPr lang="en-US" dirty="0"/>
          </a:p>
          <a:p>
            <a:r>
              <a:rPr lang="en-US" dirty="0"/>
              <a:t>ToString() may return a comma-separated list of flags set</a:t>
            </a:r>
          </a:p>
        </p:txBody>
      </p:sp>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Flag Enums : Setting Flag</a:t>
            </a:r>
          </a:p>
        </p:txBody>
      </p:sp>
      <p:sp>
        <p:nvSpPr>
          <p:cNvPr id="5" name="Content Placeholder 4"/>
          <p:cNvSpPr>
            <a:spLocks noGrp="1"/>
          </p:cNvSpPr>
          <p:nvPr>
            <p:ph idx="1"/>
          </p:nvPr>
        </p:nvSpPr>
        <p:spPr/>
        <p:txBody>
          <a:bodyPr/>
          <a:lstStyle/>
          <a:p>
            <a:r>
              <a:rPr lang="en-US" dirty="0"/>
              <a:t>Set one or more flags for a flag enum type in one of two ways:</a:t>
            </a:r>
          </a:p>
          <a:p>
            <a:pPr lvl="1"/>
            <a:r>
              <a:rPr lang="en-US" dirty="0" err="1"/>
              <a:t>SetFlag</a:t>
            </a:r>
            <a:r>
              <a:rPr lang="en-US" dirty="0"/>
              <a:t>() method</a:t>
            </a:r>
          </a:p>
          <a:p>
            <a:pPr lvl="1"/>
            <a:r>
              <a:rPr lang="en-US" dirty="0"/>
              <a:t>Bitwise OR operator </a:t>
            </a:r>
          </a:p>
          <a:p>
            <a:pPr lvl="1"/>
            <a:endParaRPr lang="en-US" dirty="0"/>
          </a:p>
        </p:txBody>
      </p:sp>
      <p:sp>
        <p:nvSpPr>
          <p:cNvPr id="9" name="AutoShape 3"/>
          <p:cNvSpPr>
            <a:spLocks noChangeArrowheads="1"/>
          </p:cNvSpPr>
          <p:nvPr/>
        </p:nvSpPr>
        <p:spPr bwMode="auto">
          <a:xfrm>
            <a:off x="533400" y="2590800"/>
            <a:ext cx="7696200" cy="35052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endParaRPr lang="en-US" sz="2800" dirty="0"/>
          </a:p>
          <a:p>
            <a:r>
              <a:rPr lang="en-US" sz="2800" dirty="0"/>
              <a:t>def var </a:t>
            </a:r>
            <a:r>
              <a:rPr lang="en-US" sz="2800" dirty="0" err="1"/>
              <a:t>ePerm</a:t>
            </a:r>
            <a:r>
              <a:rPr lang="en-US" sz="2800" dirty="0"/>
              <a:t> as </a:t>
            </a:r>
            <a:r>
              <a:rPr lang="en-US" sz="2800" b="1" dirty="0"/>
              <a:t>Permissions.</a:t>
            </a:r>
            <a:endParaRPr lang="en-US" sz="2800" dirty="0"/>
          </a:p>
          <a:p>
            <a:endParaRPr lang="en-US" sz="2800" dirty="0"/>
          </a:p>
          <a:p>
            <a:r>
              <a:rPr lang="en-US" sz="2800" dirty="0" err="1"/>
              <a:t>ePerm</a:t>
            </a:r>
            <a:r>
              <a:rPr lang="en-US" sz="2800" dirty="0"/>
              <a:t> = </a:t>
            </a:r>
            <a:r>
              <a:rPr lang="en-US" sz="2800" dirty="0" err="1"/>
              <a:t>Permissions:Read</a:t>
            </a:r>
            <a:r>
              <a:rPr lang="en-US" sz="2800" dirty="0"/>
              <a:t>.</a:t>
            </a:r>
          </a:p>
          <a:p>
            <a:endParaRPr lang="en-US" sz="2800" dirty="0"/>
          </a:p>
          <a:p>
            <a:r>
              <a:rPr lang="en-US" sz="2800" dirty="0" err="1"/>
              <a:t>ePerm</a:t>
            </a:r>
            <a:r>
              <a:rPr lang="en-US" sz="2800" dirty="0"/>
              <a:t> = </a:t>
            </a:r>
            <a:r>
              <a:rPr lang="en-US" sz="2800" dirty="0" err="1"/>
              <a:t>ePerm:</a:t>
            </a:r>
            <a:r>
              <a:rPr lang="en-US" sz="2800" b="1" dirty="0" err="1"/>
              <a:t>SetFlag</a:t>
            </a:r>
            <a:r>
              <a:rPr lang="en-US" sz="2800" dirty="0"/>
              <a:t>(</a:t>
            </a:r>
            <a:r>
              <a:rPr lang="en-US" sz="2800" dirty="0" err="1"/>
              <a:t>Permissions:Write</a:t>
            </a:r>
            <a:r>
              <a:rPr lang="en-US" sz="2800" dirty="0"/>
              <a:t>).</a:t>
            </a:r>
          </a:p>
          <a:p>
            <a:endParaRPr lang="en-US" sz="2800" dirty="0"/>
          </a:p>
          <a:p>
            <a:r>
              <a:rPr lang="en-US" sz="2800" dirty="0" err="1"/>
              <a:t>ePerm</a:t>
            </a:r>
            <a:r>
              <a:rPr lang="en-US" sz="2800" dirty="0"/>
              <a:t> = </a:t>
            </a:r>
            <a:r>
              <a:rPr lang="en-US" sz="2800" dirty="0" err="1"/>
              <a:t>ePerm</a:t>
            </a:r>
            <a:r>
              <a:rPr lang="en-US" sz="2800" dirty="0"/>
              <a:t> </a:t>
            </a:r>
            <a:r>
              <a:rPr lang="en-US" sz="2800" b="1" dirty="0"/>
              <a:t>OR </a:t>
            </a:r>
            <a:r>
              <a:rPr lang="en-US" sz="2800" dirty="0" err="1"/>
              <a:t>Permissions:Delete</a:t>
            </a:r>
            <a:r>
              <a:rPr lang="en-US" sz="2800" dirty="0"/>
              <a:t>.</a:t>
            </a:r>
          </a:p>
          <a:p>
            <a:endParaRPr lang="en-US" sz="28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Flag Enums: Check if Flag is Set</a:t>
            </a:r>
          </a:p>
        </p:txBody>
      </p:sp>
      <p:sp>
        <p:nvSpPr>
          <p:cNvPr id="5" name="Content Placeholder 4"/>
          <p:cNvSpPr>
            <a:spLocks noGrp="1"/>
          </p:cNvSpPr>
          <p:nvPr>
            <p:ph idx="1"/>
          </p:nvPr>
        </p:nvSpPr>
        <p:spPr/>
        <p:txBody>
          <a:bodyPr/>
          <a:lstStyle/>
          <a:p>
            <a:r>
              <a:rPr lang="en-US" dirty="0"/>
              <a:t>Check if one or more flags are set for a flag enum type in one of two ways:</a:t>
            </a:r>
          </a:p>
          <a:p>
            <a:pPr lvl="1"/>
            <a:r>
              <a:rPr lang="en-US" dirty="0" err="1"/>
              <a:t>IsFlagSet</a:t>
            </a:r>
            <a:r>
              <a:rPr lang="en-US" dirty="0"/>
              <a:t>() method</a:t>
            </a:r>
          </a:p>
          <a:p>
            <a:pPr lvl="1"/>
            <a:r>
              <a:rPr lang="en-US" dirty="0"/>
              <a:t>Bitwise AND operator </a:t>
            </a:r>
          </a:p>
          <a:p>
            <a:pPr lvl="1"/>
            <a:endParaRPr lang="en-US" dirty="0"/>
          </a:p>
        </p:txBody>
      </p:sp>
      <p:sp>
        <p:nvSpPr>
          <p:cNvPr id="9" name="AutoShape 3"/>
          <p:cNvSpPr>
            <a:spLocks noChangeArrowheads="1"/>
          </p:cNvSpPr>
          <p:nvPr/>
        </p:nvSpPr>
        <p:spPr bwMode="auto">
          <a:xfrm>
            <a:off x="533400" y="2743200"/>
            <a:ext cx="7696200" cy="33528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endParaRPr lang="en-US" sz="2800" dirty="0"/>
          </a:p>
          <a:p>
            <a:r>
              <a:rPr lang="en-US" sz="2800" dirty="0"/>
              <a:t>def var </a:t>
            </a:r>
            <a:r>
              <a:rPr lang="en-US" sz="2800" dirty="0" err="1"/>
              <a:t>ePerm</a:t>
            </a:r>
            <a:r>
              <a:rPr lang="en-US" sz="2800" dirty="0"/>
              <a:t> as Permissions</a:t>
            </a:r>
            <a:r>
              <a:rPr lang="en-US" sz="2800" b="1" dirty="0"/>
              <a:t>.</a:t>
            </a:r>
            <a:endParaRPr lang="en-US" sz="2800" dirty="0"/>
          </a:p>
          <a:p>
            <a:r>
              <a:rPr lang="en-US" sz="2800" dirty="0"/>
              <a:t>&lt;…&gt;</a:t>
            </a:r>
          </a:p>
          <a:p>
            <a:endParaRPr lang="en-US" sz="2800" dirty="0"/>
          </a:p>
          <a:p>
            <a:r>
              <a:rPr lang="en-US" sz="2800" dirty="0"/>
              <a:t>if </a:t>
            </a:r>
            <a:r>
              <a:rPr lang="en-US" sz="2800" dirty="0" err="1"/>
              <a:t>ePerm:</a:t>
            </a:r>
            <a:r>
              <a:rPr lang="en-US" sz="2800" b="1" dirty="0" err="1"/>
              <a:t>IsFlagSet</a:t>
            </a:r>
            <a:r>
              <a:rPr lang="en-US" sz="2800" dirty="0"/>
              <a:t>(</a:t>
            </a:r>
            <a:r>
              <a:rPr lang="en-US" sz="2800" dirty="0" err="1"/>
              <a:t>Permissions:Read</a:t>
            </a:r>
            <a:r>
              <a:rPr lang="en-US" sz="2800" dirty="0"/>
              <a:t>) then...</a:t>
            </a:r>
          </a:p>
          <a:p>
            <a:endParaRPr lang="en-US" sz="2800" dirty="0"/>
          </a:p>
          <a:p>
            <a:r>
              <a:rPr lang="en-US" sz="2800" dirty="0"/>
              <a:t>if (</a:t>
            </a:r>
            <a:r>
              <a:rPr lang="en-US" sz="2800" dirty="0" err="1"/>
              <a:t>ePerm</a:t>
            </a:r>
            <a:r>
              <a:rPr lang="en-US" sz="2800" dirty="0"/>
              <a:t> </a:t>
            </a:r>
            <a:r>
              <a:rPr lang="en-US" sz="2800" b="1" dirty="0"/>
              <a:t>AND</a:t>
            </a:r>
            <a:r>
              <a:rPr lang="en-US" sz="2800" dirty="0"/>
              <a:t> </a:t>
            </a:r>
            <a:r>
              <a:rPr lang="en-US" sz="2800" dirty="0" err="1"/>
              <a:t>Permissions:Read</a:t>
            </a:r>
            <a:r>
              <a:rPr lang="en-US" sz="2800" dirty="0"/>
              <a:t>) </a:t>
            </a:r>
            <a:r>
              <a:rPr lang="en-US" sz="2800" b="1" dirty="0" err="1"/>
              <a:t>eq</a:t>
            </a:r>
            <a:r>
              <a:rPr lang="en-US" sz="2800" b="1" dirty="0"/>
              <a:t> </a:t>
            </a:r>
          </a:p>
          <a:p>
            <a:r>
              <a:rPr lang="en-US" sz="2800" dirty="0"/>
              <a:t>    </a:t>
            </a:r>
            <a:r>
              <a:rPr lang="en-US" sz="2800" dirty="0" err="1"/>
              <a:t>Permissions:Read</a:t>
            </a:r>
            <a:r>
              <a:rPr lang="en-US" sz="2800" dirty="0"/>
              <a:t> then ...</a:t>
            </a:r>
          </a:p>
          <a:p>
            <a:endParaRPr lang="en-US" sz="28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Flag Enums: Other operations</a:t>
            </a:r>
          </a:p>
        </p:txBody>
      </p:sp>
      <p:sp>
        <p:nvSpPr>
          <p:cNvPr id="5" name="Content Placeholder 4"/>
          <p:cNvSpPr>
            <a:spLocks noGrp="1"/>
          </p:cNvSpPr>
          <p:nvPr>
            <p:ph idx="1"/>
          </p:nvPr>
        </p:nvSpPr>
        <p:spPr/>
        <p:txBody>
          <a:bodyPr/>
          <a:lstStyle/>
          <a:p>
            <a:r>
              <a:rPr lang="en-US" dirty="0"/>
              <a:t>Unset one or more flags for a flag enum type in one of two ways:</a:t>
            </a:r>
          </a:p>
          <a:p>
            <a:pPr lvl="1"/>
            <a:r>
              <a:rPr lang="en-US" dirty="0" err="1"/>
              <a:t>UnsetFlag</a:t>
            </a:r>
            <a:r>
              <a:rPr lang="en-US" dirty="0"/>
              <a:t>() method</a:t>
            </a:r>
          </a:p>
          <a:p>
            <a:pPr lvl="1"/>
            <a:r>
              <a:rPr lang="en-US" dirty="0"/>
              <a:t>Bitwise NOT operator </a:t>
            </a:r>
          </a:p>
          <a:p>
            <a:pPr lvl="1"/>
            <a:endParaRPr lang="en-US" dirty="0"/>
          </a:p>
          <a:p>
            <a:pPr lvl="1"/>
            <a:endParaRPr lang="en-US" dirty="0"/>
          </a:p>
          <a:p>
            <a:r>
              <a:rPr lang="en-US" dirty="0"/>
              <a:t>Toggle one or more flags for a flag enum type in one of two ways:</a:t>
            </a:r>
          </a:p>
          <a:p>
            <a:pPr lvl="1"/>
            <a:r>
              <a:rPr lang="en-US" dirty="0" err="1"/>
              <a:t>ToggleFlag</a:t>
            </a:r>
            <a:r>
              <a:rPr lang="en-US" dirty="0"/>
              <a:t>() method</a:t>
            </a:r>
          </a:p>
          <a:p>
            <a:pPr lvl="1"/>
            <a:r>
              <a:rPr lang="en-US" dirty="0"/>
              <a:t>Bitwise XOR operator </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Flag Enums: Dynamic Access</a:t>
            </a:r>
          </a:p>
        </p:txBody>
      </p:sp>
      <p:sp>
        <p:nvSpPr>
          <p:cNvPr id="5" name="Content Placeholder 4"/>
          <p:cNvSpPr>
            <a:spLocks noGrp="1"/>
          </p:cNvSpPr>
          <p:nvPr>
            <p:ph idx="1"/>
          </p:nvPr>
        </p:nvSpPr>
        <p:spPr/>
        <p:txBody>
          <a:bodyPr/>
          <a:lstStyle/>
          <a:p>
            <a:r>
              <a:rPr lang="en-US" dirty="0"/>
              <a:t>DYNAMIC-ENUM</a:t>
            </a:r>
          </a:p>
          <a:p>
            <a:endParaRPr lang="en-US" dirty="0"/>
          </a:p>
          <a:p>
            <a:endParaRPr lang="en-US" dirty="0"/>
          </a:p>
          <a:p>
            <a:endParaRPr lang="en-US" dirty="0"/>
          </a:p>
          <a:p>
            <a:endParaRPr lang="en-US" dirty="0"/>
          </a:p>
          <a:p>
            <a:r>
              <a:rPr lang="en-US" dirty="0"/>
              <a:t>ToObject() static method in Progress.Lang.Enum</a:t>
            </a:r>
          </a:p>
          <a:p>
            <a:endParaRPr lang="en-US" dirty="0"/>
          </a:p>
        </p:txBody>
      </p:sp>
      <p:sp>
        <p:nvSpPr>
          <p:cNvPr id="7" name="AutoShape 3"/>
          <p:cNvSpPr>
            <a:spLocks noChangeArrowheads="1"/>
          </p:cNvSpPr>
          <p:nvPr/>
        </p:nvSpPr>
        <p:spPr bwMode="auto">
          <a:xfrm>
            <a:off x="1219200" y="1676400"/>
            <a:ext cx="5867400" cy="10668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lvl="1"/>
            <a:r>
              <a:rPr lang="en-US" sz="2000" b="1" dirty="0">
                <a:solidFill>
                  <a:schemeClr val="bg2"/>
                </a:solidFill>
              </a:rPr>
              <a:t>DYNAMIC-ENUM ( enum-type-name, </a:t>
            </a:r>
          </a:p>
          <a:p>
            <a:pPr lvl="1"/>
            <a:r>
              <a:rPr lang="en-US" sz="2000" b="1" dirty="0">
                <a:solidFill>
                  <a:schemeClr val="bg2"/>
                </a:solidFill>
              </a:rPr>
              <a:t>                                member-name-or-value)</a:t>
            </a:r>
          </a:p>
        </p:txBody>
      </p:sp>
      <p:sp>
        <p:nvSpPr>
          <p:cNvPr id="8" name="AutoShape 3"/>
          <p:cNvSpPr>
            <a:spLocks noChangeArrowheads="1"/>
          </p:cNvSpPr>
          <p:nvPr/>
        </p:nvSpPr>
        <p:spPr bwMode="auto">
          <a:xfrm>
            <a:off x="1143000" y="4114800"/>
            <a:ext cx="5943600" cy="1524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lvl="1"/>
            <a:r>
              <a:rPr lang="en-US" sz="2000" b="1" dirty="0">
                <a:solidFill>
                  <a:schemeClr val="bg2"/>
                </a:solidFill>
              </a:rPr>
              <a:t>ToObject(enum-type-name, member-name)</a:t>
            </a:r>
          </a:p>
          <a:p>
            <a:pPr lvl="1"/>
            <a:endParaRPr lang="en-US" sz="2000" b="1" dirty="0">
              <a:solidFill>
                <a:schemeClr val="bg2"/>
              </a:solidFill>
            </a:endParaRPr>
          </a:p>
          <a:p>
            <a:pPr lvl="1"/>
            <a:r>
              <a:rPr lang="en-US" sz="2000" b="1" dirty="0">
                <a:solidFill>
                  <a:schemeClr val="bg2"/>
                </a:solidFill>
              </a:rPr>
              <a:t>ToObject(enum-type-name, numeric-value)</a:t>
            </a:r>
          </a:p>
          <a:p>
            <a:pPr lvl="1"/>
            <a:endParaRPr lang="en-US" sz="2000" dirty="0">
              <a:solidFill>
                <a:schemeClr val="bg2"/>
              </a:solidFill>
            </a:endParaRP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ABL Enums: Reflection</a:t>
            </a:r>
          </a:p>
        </p:txBody>
      </p:sp>
      <p:sp>
        <p:nvSpPr>
          <p:cNvPr id="5" name="Content Placeholder 4"/>
          <p:cNvSpPr>
            <a:spLocks noGrp="1"/>
          </p:cNvSpPr>
          <p:nvPr>
            <p:ph idx="1"/>
          </p:nvPr>
        </p:nvSpPr>
        <p:spPr/>
        <p:txBody>
          <a:bodyPr/>
          <a:lstStyle/>
          <a:p>
            <a:r>
              <a:rPr lang="en-US" dirty="0"/>
              <a:t>Progress.Lang.Class provides additional methods</a:t>
            </a:r>
          </a:p>
          <a:p>
            <a:pPr>
              <a:buNone/>
            </a:pPr>
            <a:endParaRPr lang="en-US" dirty="0"/>
          </a:p>
          <a:p>
            <a:pPr>
              <a:buFontTx/>
              <a:buChar char="-"/>
            </a:pPr>
            <a:r>
              <a:rPr lang="en-US" dirty="0"/>
              <a:t>Get comma-separated list of enum member names</a:t>
            </a:r>
          </a:p>
          <a:p>
            <a:pPr>
              <a:buFontTx/>
              <a:buChar char="-"/>
            </a:pPr>
            <a:endParaRPr lang="en-US" dirty="0"/>
          </a:p>
          <a:p>
            <a:endParaRPr lang="en-US" dirty="0"/>
          </a:p>
          <a:p>
            <a:endParaRPr lang="en-US" dirty="0"/>
          </a:p>
          <a:p>
            <a:pPr>
              <a:buFontTx/>
              <a:buChar char="-"/>
            </a:pPr>
            <a:r>
              <a:rPr lang="en-US" dirty="0"/>
              <a:t>Get comma-separated list of enum values</a:t>
            </a:r>
          </a:p>
          <a:p>
            <a:pPr>
              <a:buFontTx/>
              <a:buChar char="-"/>
            </a:pPr>
            <a:endParaRPr lang="en-US" dirty="0"/>
          </a:p>
        </p:txBody>
      </p:sp>
      <p:sp>
        <p:nvSpPr>
          <p:cNvPr id="7" name="AutoShape 3"/>
          <p:cNvSpPr>
            <a:spLocks noChangeArrowheads="1"/>
          </p:cNvSpPr>
          <p:nvPr/>
        </p:nvSpPr>
        <p:spPr bwMode="auto">
          <a:xfrm>
            <a:off x="2057400" y="2590800"/>
            <a:ext cx="3048000" cy="9144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lvl="1"/>
            <a:r>
              <a:rPr lang="en-US" sz="2000" b="1" dirty="0" err="1">
                <a:solidFill>
                  <a:schemeClr val="bg2"/>
                </a:solidFill>
              </a:rPr>
              <a:t>GetEnumNames</a:t>
            </a:r>
            <a:r>
              <a:rPr lang="en-US" sz="2000" b="1" dirty="0">
                <a:solidFill>
                  <a:schemeClr val="bg2"/>
                </a:solidFill>
              </a:rPr>
              <a:t>()</a:t>
            </a:r>
          </a:p>
        </p:txBody>
      </p:sp>
      <p:sp>
        <p:nvSpPr>
          <p:cNvPr id="6" name="AutoShape 3"/>
          <p:cNvSpPr>
            <a:spLocks noChangeArrowheads="1"/>
          </p:cNvSpPr>
          <p:nvPr/>
        </p:nvSpPr>
        <p:spPr bwMode="auto">
          <a:xfrm>
            <a:off x="2057400" y="4267200"/>
            <a:ext cx="3048000" cy="9144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lvl="1"/>
            <a:r>
              <a:rPr lang="en-US" sz="2000" b="1" dirty="0" err="1">
                <a:solidFill>
                  <a:schemeClr val="bg2"/>
                </a:solidFill>
              </a:rPr>
              <a:t>GetEnumValues</a:t>
            </a:r>
            <a:r>
              <a:rPr lang="en-US" sz="2000" b="1" dirty="0">
                <a:solidFill>
                  <a:schemeClr val="bg2"/>
                </a:solidFill>
              </a:rPr>
              <a:t>()</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.NET Enums</a:t>
            </a:r>
          </a:p>
        </p:txBody>
      </p:sp>
      <p:sp>
        <p:nvSpPr>
          <p:cNvPr id="5" name="Content Placeholder 4"/>
          <p:cNvSpPr>
            <a:spLocks noGrp="1"/>
          </p:cNvSpPr>
          <p:nvPr>
            <p:ph idx="1"/>
          </p:nvPr>
        </p:nvSpPr>
        <p:spPr/>
        <p:txBody>
          <a:bodyPr/>
          <a:lstStyle/>
          <a:p>
            <a:r>
              <a:rPr lang="en-US" dirty="0"/>
              <a:t>Support for .NET enums enhanced to provide:</a:t>
            </a:r>
          </a:p>
          <a:p>
            <a:pPr>
              <a:buFontTx/>
              <a:buChar char="-"/>
            </a:pPr>
            <a:r>
              <a:rPr lang="en-US" dirty="0"/>
              <a:t>Logical operators (EQ, NE, LT, LE, GT, GE)</a:t>
            </a:r>
          </a:p>
          <a:p>
            <a:pPr>
              <a:buFontTx/>
              <a:buChar char="-"/>
            </a:pPr>
            <a:r>
              <a:rPr lang="en-US" dirty="0"/>
              <a:t>Bitwise operators (OR, AND, XOR and NOT)</a:t>
            </a:r>
          </a:p>
          <a:p>
            <a:pPr>
              <a:buFontTx/>
              <a:buChar char="-"/>
            </a:pPr>
            <a:r>
              <a:rPr lang="en-US" dirty="0"/>
              <a:t>CASE statement</a:t>
            </a:r>
          </a:p>
          <a:p>
            <a:pPr>
              <a:buFontTx/>
              <a:buChar char="-"/>
            </a:pPr>
            <a:r>
              <a:rPr lang="en-US" dirty="0"/>
              <a:t>DYNAMIC-ENUM</a:t>
            </a:r>
          </a:p>
          <a:p>
            <a:pPr>
              <a:buFontTx/>
              <a:buChar char="-"/>
            </a:pPr>
            <a:r>
              <a:rPr lang="en-US" dirty="0"/>
              <a:t>Reflection support</a:t>
            </a:r>
          </a:p>
          <a:p>
            <a:pPr>
              <a:buFontTx/>
              <a:buChar char="-"/>
            </a:pPr>
            <a:endParaRPr lang="en-US" dirty="0"/>
          </a:p>
          <a:p>
            <a:pPr>
              <a:buFontTx/>
              <a:buChar char="-"/>
            </a:pPr>
            <a:endParaRPr lang="en-US" dirty="0"/>
          </a:p>
          <a:p>
            <a:r>
              <a:rPr lang="en-US" dirty="0"/>
              <a:t>NOTE: </a:t>
            </a:r>
            <a:r>
              <a:rPr lang="en-US" dirty="0" err="1"/>
              <a:t>Progress.Util.EnumHelper</a:t>
            </a:r>
            <a:r>
              <a:rPr lang="en-US" dirty="0"/>
              <a:t> class is not necessary anymore.</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3048000"/>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Object Serialization</a:t>
            </a:r>
          </a:p>
        </p:txBody>
      </p:sp>
      <p:sp>
        <p:nvSpPr>
          <p:cNvPr id="5" name="Content Placeholder 4"/>
          <p:cNvSpPr>
            <a:spLocks noGrp="1"/>
          </p:cNvSpPr>
          <p:nvPr>
            <p:ph idx="1"/>
          </p:nvPr>
        </p:nvSpPr>
        <p:spPr/>
        <p:txBody>
          <a:bodyPr/>
          <a:lstStyle/>
          <a:p>
            <a:r>
              <a:rPr lang="en-US" dirty="0"/>
              <a:t>11.4 introduced object serialization via parameter passing between ABL client and </a:t>
            </a:r>
            <a:r>
              <a:rPr lang="en-US" dirty="0" err="1"/>
              <a:t>AppServer</a:t>
            </a:r>
            <a:endParaRPr lang="en-US" dirty="0"/>
          </a:p>
          <a:p>
            <a:r>
              <a:rPr lang="en-US" dirty="0"/>
              <a:t>Serialization and deserialization can now be done programmatically</a:t>
            </a:r>
          </a:p>
          <a:p>
            <a:r>
              <a:rPr lang="en-US" dirty="0"/>
              <a:t>Formats supported : binary and JSON</a:t>
            </a:r>
          </a:p>
          <a:p>
            <a:r>
              <a:rPr lang="en-US" dirty="0"/>
              <a:t>Class must be marked as SERIALIZABLE</a:t>
            </a:r>
          </a:p>
          <a:p>
            <a:r>
              <a:rPr lang="en-US" dirty="0"/>
              <a:t>Object graph is serialized</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Object Serialization Flow</a:t>
            </a:r>
          </a:p>
        </p:txBody>
      </p:sp>
      <p:sp>
        <p:nvSpPr>
          <p:cNvPr id="5" name="Content Placeholder 4"/>
          <p:cNvSpPr>
            <a:spLocks noGrp="1"/>
          </p:cNvSpPr>
          <p:nvPr>
            <p:ph idx="1"/>
          </p:nvPr>
        </p:nvSpPr>
        <p:spPr/>
        <p:txBody>
          <a:bodyPr/>
          <a:lstStyle/>
          <a:p>
            <a:endParaRPr lang="en-US" dirty="0"/>
          </a:p>
          <a:p>
            <a:endParaRPr lang="en-US" dirty="0"/>
          </a:p>
        </p:txBody>
      </p:sp>
      <p:sp>
        <p:nvSpPr>
          <p:cNvPr id="11" name="AutoShape 3"/>
          <p:cNvSpPr>
            <a:spLocks noChangeArrowheads="1"/>
          </p:cNvSpPr>
          <p:nvPr/>
        </p:nvSpPr>
        <p:spPr bwMode="auto">
          <a:xfrm>
            <a:off x="1752600" y="1524000"/>
            <a:ext cx="1524000" cy="1143000"/>
          </a:xfrm>
          <a:prstGeom prst="roundRect">
            <a:avLst>
              <a:gd name="adj" fmla="val 8326"/>
            </a:avLst>
          </a:prstGeom>
          <a:solidFill>
            <a:schemeClr val="accent1"/>
          </a:solidFill>
          <a:ln w="9525">
            <a:noFill/>
            <a:round/>
            <a:headEnd/>
            <a:tailEnd/>
          </a:ln>
          <a:effectLst>
            <a:outerShdw blurRad="50800" dist="38100" dir="2700000" algn="tl" rotWithShape="0">
              <a:prstClr val="black">
                <a:alpha val="40000"/>
              </a:prstClr>
            </a:outerShdw>
          </a:effectLst>
        </p:spPr>
        <p:txBody>
          <a:bodyPr wrap="square" anchor="ctr"/>
          <a:lstStyle/>
          <a:p>
            <a:pPr algn="ctr"/>
            <a:r>
              <a:rPr lang="en-US" sz="2400" dirty="0"/>
              <a:t>Object Instance</a:t>
            </a:r>
          </a:p>
        </p:txBody>
      </p:sp>
      <p:sp>
        <p:nvSpPr>
          <p:cNvPr id="12" name="AutoShape 3"/>
          <p:cNvSpPr>
            <a:spLocks noChangeArrowheads="1"/>
          </p:cNvSpPr>
          <p:nvPr/>
        </p:nvSpPr>
        <p:spPr bwMode="auto">
          <a:xfrm>
            <a:off x="4419600" y="1524000"/>
            <a:ext cx="1524000" cy="1143000"/>
          </a:xfrm>
          <a:prstGeom prst="roundRect">
            <a:avLst>
              <a:gd name="adj" fmla="val 8326"/>
            </a:avLst>
          </a:prstGeom>
          <a:solidFill>
            <a:schemeClr val="accent1"/>
          </a:solidFill>
          <a:ln w="9525">
            <a:noFill/>
            <a:round/>
            <a:headEnd/>
            <a:tailEnd/>
          </a:ln>
          <a:effectLst>
            <a:outerShdw blurRad="50800" dist="38100" dir="2700000" algn="tl" rotWithShape="0">
              <a:prstClr val="black">
                <a:alpha val="40000"/>
              </a:prstClr>
            </a:outerShdw>
          </a:effectLst>
        </p:spPr>
        <p:txBody>
          <a:bodyPr wrap="square" anchor="ctr"/>
          <a:lstStyle/>
          <a:p>
            <a:pPr algn="ctr"/>
            <a:r>
              <a:rPr lang="en-US" sz="2400" dirty="0"/>
              <a:t>Serializer</a:t>
            </a:r>
          </a:p>
        </p:txBody>
      </p:sp>
      <p:sp>
        <p:nvSpPr>
          <p:cNvPr id="13" name="AutoShape 3"/>
          <p:cNvSpPr>
            <a:spLocks noChangeArrowheads="1"/>
          </p:cNvSpPr>
          <p:nvPr/>
        </p:nvSpPr>
        <p:spPr bwMode="auto">
          <a:xfrm>
            <a:off x="4419600" y="3429000"/>
            <a:ext cx="1524000" cy="1143000"/>
          </a:xfrm>
          <a:prstGeom prst="roundRect">
            <a:avLst>
              <a:gd name="adj" fmla="val 8326"/>
            </a:avLst>
          </a:prstGeom>
          <a:solidFill>
            <a:schemeClr val="accent1"/>
          </a:solidFill>
          <a:ln w="9525">
            <a:noFill/>
            <a:round/>
            <a:headEnd/>
            <a:tailEnd/>
          </a:ln>
          <a:effectLst>
            <a:outerShdw blurRad="50800" dist="38100" dir="2700000" algn="tl" rotWithShape="0">
              <a:prstClr val="black">
                <a:alpha val="40000"/>
              </a:prstClr>
            </a:outerShdw>
          </a:effectLst>
        </p:spPr>
        <p:txBody>
          <a:bodyPr wrap="square" anchor="ctr"/>
          <a:lstStyle/>
          <a:p>
            <a:pPr algn="ctr"/>
            <a:r>
              <a:rPr lang="en-US" sz="2400" dirty="0"/>
              <a:t>Stream</a:t>
            </a:r>
          </a:p>
        </p:txBody>
      </p:sp>
      <p:cxnSp>
        <p:nvCxnSpPr>
          <p:cNvPr id="15" name="Straight Arrow Connector 14"/>
          <p:cNvCxnSpPr/>
          <p:nvPr/>
        </p:nvCxnSpPr>
        <p:spPr bwMode="auto">
          <a:xfrm>
            <a:off x="3276600" y="1981200"/>
            <a:ext cx="1143000"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a:off x="5029200" y="2667000"/>
            <a:ext cx="0" cy="762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21" name="Can 20"/>
          <p:cNvSpPr/>
          <p:nvPr/>
        </p:nvSpPr>
        <p:spPr bwMode="auto">
          <a:xfrm>
            <a:off x="4572000" y="5334000"/>
            <a:ext cx="1263487" cy="734020"/>
          </a:xfrm>
          <a:prstGeom prst="can">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Storage</a:t>
            </a:r>
          </a:p>
        </p:txBody>
      </p:sp>
      <p:cxnSp>
        <p:nvCxnSpPr>
          <p:cNvPr id="27" name="Straight Arrow Connector 26"/>
          <p:cNvCxnSpPr/>
          <p:nvPr/>
        </p:nvCxnSpPr>
        <p:spPr bwMode="auto">
          <a:xfrm flipV="1">
            <a:off x="5257800" y="2667000"/>
            <a:ext cx="0" cy="762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flipH="1">
            <a:off x="3276600" y="2209800"/>
            <a:ext cx="1143000"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5105400" y="4572000"/>
            <a:ext cx="0" cy="762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flipV="1">
            <a:off x="5334000" y="4572000"/>
            <a:ext cx="0" cy="762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Stream Classes for Supporting Serialization</a:t>
            </a:r>
          </a:p>
        </p:txBody>
      </p:sp>
      <p:sp>
        <p:nvSpPr>
          <p:cNvPr id="5" name="Content Placeholder 4"/>
          <p:cNvSpPr>
            <a:spLocks noGrp="1"/>
          </p:cNvSpPr>
          <p:nvPr>
            <p:ph idx="1"/>
          </p:nvPr>
        </p:nvSpPr>
        <p:spPr/>
        <p:txBody>
          <a:bodyPr/>
          <a:lstStyle/>
          <a:p>
            <a:r>
              <a:rPr lang="en-US" dirty="0"/>
              <a:t>For serialization support:</a:t>
            </a:r>
          </a:p>
          <a:p>
            <a:pPr>
              <a:buFontTx/>
              <a:buChar char="-"/>
            </a:pPr>
            <a:r>
              <a:rPr lang="en-US" dirty="0"/>
              <a:t>Progress.IO.OutputStream (abstract)</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r>
              <a:rPr lang="en-US" dirty="0"/>
              <a:t>Progress.IO.FileOutputStream</a:t>
            </a:r>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1219200" y="2133600"/>
            <a:ext cx="6324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b="1" dirty="0">
                <a:solidFill>
                  <a:schemeClr val="bg2"/>
                </a:solidFill>
              </a:rPr>
              <a:t>Write( </a:t>
            </a:r>
            <a:r>
              <a:rPr lang="en-US" sz="2400" b="1" dirty="0" err="1">
                <a:solidFill>
                  <a:schemeClr val="bg2"/>
                </a:solidFill>
              </a:rPr>
              <a:t>mData</a:t>
            </a:r>
            <a:r>
              <a:rPr lang="en-US" sz="2400" b="1" dirty="0">
                <a:solidFill>
                  <a:schemeClr val="bg2"/>
                </a:solidFill>
              </a:rPr>
              <a:t> as </a:t>
            </a:r>
            <a:r>
              <a:rPr lang="en-US" sz="2400" b="1" dirty="0" err="1">
                <a:solidFill>
                  <a:schemeClr val="bg2"/>
                </a:solidFill>
              </a:rPr>
              <a:t>memptr</a:t>
            </a:r>
            <a:r>
              <a:rPr lang="en-US" sz="2400" b="1" dirty="0">
                <a:solidFill>
                  <a:schemeClr val="bg2"/>
                </a:solidFill>
              </a:rPr>
              <a:t>, offset as int64,</a:t>
            </a:r>
          </a:p>
          <a:p>
            <a:r>
              <a:rPr lang="en-US" sz="2400" b="1" dirty="0">
                <a:solidFill>
                  <a:schemeClr val="bg2"/>
                </a:solidFill>
              </a:rPr>
              <a:t>           </a:t>
            </a:r>
            <a:r>
              <a:rPr lang="en-US" sz="2400" b="1" dirty="0" err="1">
                <a:solidFill>
                  <a:schemeClr val="bg2"/>
                </a:solidFill>
              </a:rPr>
              <a:t>len</a:t>
            </a:r>
            <a:r>
              <a:rPr lang="en-US" sz="2400" b="1" dirty="0">
                <a:solidFill>
                  <a:schemeClr val="bg2"/>
                </a:solidFill>
              </a:rPr>
              <a:t> as int64)</a:t>
            </a:r>
          </a:p>
        </p:txBody>
      </p:sp>
      <p:sp>
        <p:nvSpPr>
          <p:cNvPr id="7" name="AutoShape 3"/>
          <p:cNvSpPr>
            <a:spLocks noChangeArrowheads="1"/>
          </p:cNvSpPr>
          <p:nvPr/>
        </p:nvSpPr>
        <p:spPr bwMode="auto">
          <a:xfrm>
            <a:off x="1219200" y="4191000"/>
            <a:ext cx="6400800" cy="17526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endParaRPr lang="en-US" sz="2400" dirty="0">
              <a:solidFill>
                <a:schemeClr val="bg2"/>
              </a:solidFill>
            </a:endParaRPr>
          </a:p>
          <a:p>
            <a:r>
              <a:rPr lang="en-US" sz="2400" b="1" dirty="0">
                <a:solidFill>
                  <a:schemeClr val="bg2"/>
                </a:solidFill>
              </a:rPr>
              <a:t>FileOutputStream(</a:t>
            </a:r>
            <a:r>
              <a:rPr lang="en-US" sz="2400" b="1" dirty="0" err="1">
                <a:solidFill>
                  <a:schemeClr val="bg2"/>
                </a:solidFill>
              </a:rPr>
              <a:t>fileName</a:t>
            </a:r>
            <a:r>
              <a:rPr lang="en-US" sz="2400" b="1" dirty="0">
                <a:solidFill>
                  <a:schemeClr val="bg2"/>
                </a:solidFill>
              </a:rPr>
              <a:t> as char)</a:t>
            </a:r>
          </a:p>
          <a:p>
            <a:endParaRPr lang="en-US" sz="2400" b="1" dirty="0">
              <a:solidFill>
                <a:schemeClr val="bg2"/>
              </a:solidFill>
            </a:endParaRPr>
          </a:p>
          <a:p>
            <a:r>
              <a:rPr lang="en-US" sz="2400" b="1" dirty="0">
                <a:solidFill>
                  <a:schemeClr val="bg2"/>
                </a:solidFill>
              </a:rPr>
              <a:t>FileOutputStream(</a:t>
            </a:r>
            <a:r>
              <a:rPr lang="en-US" sz="2400" b="1" dirty="0" err="1">
                <a:solidFill>
                  <a:schemeClr val="bg2"/>
                </a:solidFill>
              </a:rPr>
              <a:t>fileName</a:t>
            </a:r>
            <a:r>
              <a:rPr lang="en-US" sz="2400" b="1" dirty="0">
                <a:solidFill>
                  <a:schemeClr val="bg2"/>
                </a:solidFill>
              </a:rPr>
              <a:t> as char,</a:t>
            </a:r>
          </a:p>
          <a:p>
            <a:r>
              <a:rPr lang="en-US" sz="2400" b="1" dirty="0">
                <a:solidFill>
                  <a:schemeClr val="bg2"/>
                </a:solidFill>
              </a:rPr>
              <a:t>                              </a:t>
            </a:r>
            <a:r>
              <a:rPr lang="en-US" sz="2400" b="1" dirty="0" err="1">
                <a:solidFill>
                  <a:schemeClr val="bg2"/>
                </a:solidFill>
              </a:rPr>
              <a:t>appendMode</a:t>
            </a:r>
            <a:r>
              <a:rPr lang="en-US" sz="2400" b="1" dirty="0">
                <a:solidFill>
                  <a:schemeClr val="bg2"/>
                </a:solidFill>
              </a:rPr>
              <a:t> as logical)</a:t>
            </a:r>
          </a:p>
          <a:p>
            <a:endParaRPr lang="en-US" sz="2400" dirty="0">
              <a:solidFill>
                <a:schemeClr val="bg2"/>
              </a:solidFill>
            </a:endParaRPr>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2"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5" grpId="1" uiExpand="1" build="p"/>
      <p:bldP spid="5" grpId="2" uiExpand="1" build="p"/>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Stream Classes for Supporting Serialization (Cont’d)</a:t>
            </a:r>
          </a:p>
        </p:txBody>
      </p:sp>
      <p:sp>
        <p:nvSpPr>
          <p:cNvPr id="5" name="Content Placeholder 4"/>
          <p:cNvSpPr>
            <a:spLocks noGrp="1"/>
          </p:cNvSpPr>
          <p:nvPr>
            <p:ph idx="1"/>
          </p:nvPr>
        </p:nvSpPr>
        <p:spPr/>
        <p:txBody>
          <a:bodyPr/>
          <a:lstStyle/>
          <a:p>
            <a:r>
              <a:rPr lang="en-US" dirty="0"/>
              <a:t>For deserialization support:</a:t>
            </a:r>
          </a:p>
          <a:p>
            <a:pPr>
              <a:buFontTx/>
              <a:buChar char="-"/>
            </a:pPr>
            <a:r>
              <a:rPr lang="en-US" dirty="0"/>
              <a:t>Progress.IO.InputStream (abstract)</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r>
              <a:rPr lang="en-US" dirty="0"/>
              <a:t>Progress.IO.FileInputStream</a:t>
            </a:r>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1219200" y="2133600"/>
            <a:ext cx="6324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b="1" dirty="0">
                <a:solidFill>
                  <a:schemeClr val="bg2"/>
                </a:solidFill>
              </a:rPr>
              <a:t>Read( </a:t>
            </a:r>
            <a:r>
              <a:rPr lang="en-US" sz="2400" b="1" dirty="0" err="1">
                <a:solidFill>
                  <a:schemeClr val="bg2"/>
                </a:solidFill>
              </a:rPr>
              <a:t>mData</a:t>
            </a:r>
            <a:r>
              <a:rPr lang="en-US" sz="2400" b="1" dirty="0">
                <a:solidFill>
                  <a:schemeClr val="bg2"/>
                </a:solidFill>
              </a:rPr>
              <a:t> as </a:t>
            </a:r>
            <a:r>
              <a:rPr lang="en-US" sz="2400" b="1" dirty="0" err="1">
                <a:solidFill>
                  <a:schemeClr val="bg2"/>
                </a:solidFill>
              </a:rPr>
              <a:t>memptr</a:t>
            </a:r>
            <a:r>
              <a:rPr lang="en-US" sz="2400" b="1" dirty="0">
                <a:solidFill>
                  <a:schemeClr val="bg2"/>
                </a:solidFill>
              </a:rPr>
              <a:t>, offset as int64,</a:t>
            </a:r>
          </a:p>
          <a:p>
            <a:r>
              <a:rPr lang="en-US" sz="2400" b="1" dirty="0">
                <a:solidFill>
                  <a:schemeClr val="bg2"/>
                </a:solidFill>
              </a:rPr>
              <a:t>           </a:t>
            </a:r>
            <a:r>
              <a:rPr lang="en-US" sz="2400" b="1" dirty="0" err="1">
                <a:solidFill>
                  <a:schemeClr val="bg2"/>
                </a:solidFill>
              </a:rPr>
              <a:t>len</a:t>
            </a:r>
            <a:r>
              <a:rPr lang="en-US" sz="2400" b="1" dirty="0">
                <a:solidFill>
                  <a:schemeClr val="bg2"/>
                </a:solidFill>
              </a:rPr>
              <a:t> as int64)</a:t>
            </a:r>
          </a:p>
        </p:txBody>
      </p:sp>
      <p:sp>
        <p:nvSpPr>
          <p:cNvPr id="7" name="AutoShape 3"/>
          <p:cNvSpPr>
            <a:spLocks noChangeArrowheads="1"/>
          </p:cNvSpPr>
          <p:nvPr/>
        </p:nvSpPr>
        <p:spPr bwMode="auto">
          <a:xfrm>
            <a:off x="1219200" y="4267200"/>
            <a:ext cx="6400800" cy="8382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endParaRPr lang="en-US" sz="2400" dirty="0">
              <a:solidFill>
                <a:schemeClr val="bg2"/>
              </a:solidFill>
            </a:endParaRPr>
          </a:p>
          <a:p>
            <a:pPr algn="ctr"/>
            <a:endParaRPr lang="en-US" sz="2400" dirty="0">
              <a:solidFill>
                <a:schemeClr val="bg2"/>
              </a:solidFill>
            </a:endParaRPr>
          </a:p>
          <a:p>
            <a:pPr algn="ctr"/>
            <a:r>
              <a:rPr lang="en-US" sz="2400" b="1" dirty="0" err="1">
                <a:solidFill>
                  <a:schemeClr val="bg2"/>
                </a:solidFill>
              </a:rPr>
              <a:t>FileInputStream</a:t>
            </a:r>
            <a:r>
              <a:rPr lang="en-US" sz="2400" b="1" dirty="0">
                <a:solidFill>
                  <a:schemeClr val="bg2"/>
                </a:solidFill>
              </a:rPr>
              <a:t>(</a:t>
            </a:r>
            <a:r>
              <a:rPr lang="en-US" sz="2400" b="1" dirty="0" err="1">
                <a:solidFill>
                  <a:schemeClr val="bg2"/>
                </a:solidFill>
              </a:rPr>
              <a:t>fileName</a:t>
            </a:r>
            <a:r>
              <a:rPr lang="en-US" sz="2400" b="1" dirty="0">
                <a:solidFill>
                  <a:schemeClr val="bg2"/>
                </a:solidFill>
              </a:rPr>
              <a:t> as char)</a:t>
            </a:r>
          </a:p>
          <a:p>
            <a:endParaRPr lang="en-US" sz="2400" dirty="0">
              <a:solidFill>
                <a:schemeClr val="bg2"/>
              </a:solidFill>
            </a:endParaRPr>
          </a:p>
          <a:p>
            <a:endParaRPr lang="en-US" sz="2400" dirty="0">
              <a:solidFill>
                <a:schemeClr val="bg2"/>
              </a:solidFill>
            </a:endParaRPr>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5" grpId="1" uiExpand="1" build="p"/>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Binary Serialization</a:t>
            </a:r>
          </a:p>
        </p:txBody>
      </p:sp>
      <p:sp>
        <p:nvSpPr>
          <p:cNvPr id="5" name="Content Placeholder 4"/>
          <p:cNvSpPr>
            <a:spLocks noGrp="1"/>
          </p:cNvSpPr>
          <p:nvPr>
            <p:ph idx="1"/>
          </p:nvPr>
        </p:nvSpPr>
        <p:spPr/>
        <p:txBody>
          <a:bodyPr/>
          <a:lstStyle/>
          <a:p>
            <a:r>
              <a:rPr lang="en-US" dirty="0"/>
              <a:t>Same rules defined for parameter passing to / from AppServer</a:t>
            </a:r>
          </a:p>
          <a:p>
            <a:r>
              <a:rPr lang="en-US" dirty="0"/>
              <a:t>With a few exceptions, all public, protected and private data members are serialized</a:t>
            </a:r>
          </a:p>
          <a:p>
            <a:r>
              <a:rPr lang="en-US" dirty="0"/>
              <a:t>Class API must match during deserialization</a:t>
            </a:r>
          </a:p>
          <a:p>
            <a:r>
              <a:rPr lang="en-US" dirty="0"/>
              <a:t>More efficient but may be less flexible</a:t>
            </a:r>
          </a:p>
          <a:p>
            <a:endParaRPr lang="en-US"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Serializing Object - Binary Format</a:t>
            </a:r>
          </a:p>
        </p:txBody>
      </p:sp>
      <p:sp>
        <p:nvSpPr>
          <p:cNvPr id="5" name="Content Placeholder 4"/>
          <p:cNvSpPr>
            <a:spLocks noGrp="1"/>
          </p:cNvSpPr>
          <p:nvPr>
            <p:ph idx="1"/>
          </p:nvPr>
        </p:nvSpPr>
        <p:spPr/>
        <p:txBody>
          <a:bodyPr/>
          <a:lstStyle/>
          <a:p>
            <a:r>
              <a:rPr lang="en-US" dirty="0"/>
              <a:t>Progress.IO.BinarySerializer</a:t>
            </a:r>
          </a:p>
          <a:p>
            <a:pPr>
              <a:buFontTx/>
              <a:buChar char="-"/>
            </a:pPr>
            <a:r>
              <a:rPr lang="en-US" dirty="0"/>
              <a:t>Provides binary serialization and deserialization</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r>
              <a:rPr lang="en-US" dirty="0"/>
              <a:t>Serialize() calls Write() method on class that inherits from OutputStream class passing serialized data</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838200" y="2286000"/>
            <a:ext cx="7086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a:solidFill>
                  <a:schemeClr val="bg2"/>
                </a:solidFill>
              </a:rPr>
              <a:t>Serialize(</a:t>
            </a:r>
            <a:r>
              <a:rPr lang="en-US" sz="2400" dirty="0" err="1">
                <a:solidFill>
                  <a:schemeClr val="bg2"/>
                </a:solidFill>
              </a:rPr>
              <a:t>objectRef</a:t>
            </a:r>
            <a:r>
              <a:rPr lang="en-US" sz="2400" dirty="0">
                <a:solidFill>
                  <a:schemeClr val="bg2"/>
                </a:solidFill>
              </a:rPr>
              <a:t> as Progress.Lang.Object, </a:t>
            </a:r>
          </a:p>
          <a:p>
            <a:r>
              <a:rPr lang="en-US" sz="2400" dirty="0">
                <a:solidFill>
                  <a:schemeClr val="bg2"/>
                </a:solidFill>
              </a:rPr>
              <a:t>                oStream as Progress.IO.OutputStream)</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Deserializing Object - Binary Format</a:t>
            </a:r>
          </a:p>
        </p:txBody>
      </p:sp>
      <p:sp>
        <p:nvSpPr>
          <p:cNvPr id="5" name="Content Placeholder 4"/>
          <p:cNvSpPr>
            <a:spLocks noGrp="1"/>
          </p:cNvSpPr>
          <p:nvPr>
            <p:ph idx="1"/>
          </p:nvPr>
        </p:nvSpPr>
        <p:spPr/>
        <p:txBody>
          <a:bodyPr/>
          <a:lstStyle/>
          <a:p>
            <a:r>
              <a:rPr lang="en-US" dirty="0"/>
              <a:t>Progress.IO.BinarySerializer</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r>
              <a:rPr lang="en-US" dirty="0"/>
              <a:t>Deserialize() calls Read() method on class that inherits from InputStream class to get the deserialized data</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914400" y="1905000"/>
            <a:ext cx="7086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a:solidFill>
                  <a:schemeClr val="bg2"/>
                </a:solidFill>
              </a:rPr>
              <a:t>Deserialize(</a:t>
            </a:r>
            <a:r>
              <a:rPr lang="en-US" sz="2400" dirty="0" err="1">
                <a:solidFill>
                  <a:schemeClr val="bg2"/>
                </a:solidFill>
              </a:rPr>
              <a:t>inStream</a:t>
            </a:r>
            <a:r>
              <a:rPr lang="en-US" sz="2400" dirty="0">
                <a:solidFill>
                  <a:schemeClr val="bg2"/>
                </a:solidFill>
              </a:rPr>
              <a:t> as Progress.IO.InputStream)</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Binary Serialization Example</a:t>
            </a:r>
          </a:p>
        </p:txBody>
      </p:sp>
      <p:sp>
        <p:nvSpPr>
          <p:cNvPr id="5" name="Content Placeholder 4"/>
          <p:cNvSpPr>
            <a:spLocks noGrp="1"/>
          </p:cNvSpPr>
          <p:nvPr>
            <p:ph idx="1"/>
          </p:nvPr>
        </p:nvSpPr>
        <p:spPr/>
        <p:txBody>
          <a:bodyPr/>
          <a:lstStyle/>
          <a:p>
            <a:endParaRPr lang="en-US" dirty="0"/>
          </a:p>
        </p:txBody>
      </p:sp>
      <p:sp>
        <p:nvSpPr>
          <p:cNvPr id="9" name="AutoShape 3"/>
          <p:cNvSpPr>
            <a:spLocks noChangeArrowheads="1"/>
          </p:cNvSpPr>
          <p:nvPr/>
        </p:nvSpPr>
        <p:spPr bwMode="auto">
          <a:xfrm>
            <a:off x="533400" y="1752600"/>
            <a:ext cx="7696200" cy="44196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using Progress.IO.*.</a:t>
            </a:r>
          </a:p>
          <a:p>
            <a:endParaRPr lang="en-US" sz="2400" dirty="0"/>
          </a:p>
          <a:p>
            <a:r>
              <a:rPr lang="en-US" sz="2400" dirty="0"/>
              <a:t>def var </a:t>
            </a:r>
            <a:r>
              <a:rPr lang="en-US" sz="2400" dirty="0" err="1"/>
              <a:t>oCustBE</a:t>
            </a:r>
            <a:r>
              <a:rPr lang="en-US" sz="2400" dirty="0"/>
              <a:t> as </a:t>
            </a:r>
            <a:r>
              <a:rPr lang="en-US" sz="2400" dirty="0" err="1"/>
              <a:t>CustomerBE</a:t>
            </a:r>
            <a:r>
              <a:rPr lang="en-US" sz="2400" b="1" dirty="0"/>
              <a:t>.</a:t>
            </a:r>
            <a:endParaRPr lang="en-US" sz="2400" dirty="0"/>
          </a:p>
          <a:p>
            <a:r>
              <a:rPr lang="en-US" sz="2400" dirty="0"/>
              <a:t>def var </a:t>
            </a:r>
            <a:r>
              <a:rPr lang="en-US" sz="2400" dirty="0" err="1"/>
              <a:t>binSerializer</a:t>
            </a:r>
            <a:r>
              <a:rPr lang="en-US" sz="2400" dirty="0"/>
              <a:t> as </a:t>
            </a:r>
            <a:r>
              <a:rPr lang="en-US" sz="2400" b="1" dirty="0" err="1"/>
              <a:t>BinarySerializer</a:t>
            </a:r>
            <a:r>
              <a:rPr lang="en-US" sz="2400" dirty="0"/>
              <a:t>.</a:t>
            </a:r>
          </a:p>
          <a:p>
            <a:r>
              <a:rPr lang="en-US" sz="2400" dirty="0"/>
              <a:t>def var oStream as </a:t>
            </a:r>
            <a:r>
              <a:rPr lang="en-US" sz="2400" b="1" dirty="0"/>
              <a:t>FileOutputStream</a:t>
            </a:r>
            <a:r>
              <a:rPr lang="en-US" sz="2400" dirty="0"/>
              <a:t>.</a:t>
            </a:r>
          </a:p>
          <a:p>
            <a:r>
              <a:rPr lang="en-US" sz="2400" dirty="0"/>
              <a:t>&lt;…&gt;</a:t>
            </a:r>
          </a:p>
          <a:p>
            <a:r>
              <a:rPr lang="en-US" sz="2400" dirty="0" err="1"/>
              <a:t>binSerializer</a:t>
            </a:r>
            <a:r>
              <a:rPr lang="en-US" sz="2400" dirty="0"/>
              <a:t> = </a:t>
            </a:r>
            <a:r>
              <a:rPr lang="en-US" sz="2400" b="1" dirty="0"/>
              <a:t>new </a:t>
            </a:r>
            <a:r>
              <a:rPr lang="en-US" sz="2400" b="1" dirty="0" err="1"/>
              <a:t>BinarySerializer</a:t>
            </a:r>
            <a:r>
              <a:rPr lang="en-US" sz="2400" b="1" dirty="0"/>
              <a:t>()</a:t>
            </a:r>
            <a:r>
              <a:rPr lang="en-US" sz="2400" dirty="0"/>
              <a:t>.</a:t>
            </a:r>
          </a:p>
          <a:p>
            <a:endParaRPr lang="en-US" sz="2400" dirty="0"/>
          </a:p>
          <a:p>
            <a:r>
              <a:rPr lang="en-US" sz="2400" dirty="0"/>
              <a:t>oStream = new FileOutputStream("oCust.bin").</a:t>
            </a:r>
          </a:p>
          <a:p>
            <a:endParaRPr lang="en-US" sz="2400" dirty="0"/>
          </a:p>
          <a:p>
            <a:r>
              <a:rPr lang="en-US" sz="2400" dirty="0" err="1"/>
              <a:t>binSerializer:</a:t>
            </a:r>
            <a:r>
              <a:rPr lang="en-US" sz="2400" b="1" dirty="0" err="1"/>
              <a:t>Serialize</a:t>
            </a:r>
            <a:r>
              <a:rPr lang="en-US" sz="2400" dirty="0"/>
              <a:t>(</a:t>
            </a:r>
            <a:r>
              <a:rPr lang="en-US" sz="2400" dirty="0" err="1"/>
              <a:t>oCustBE</a:t>
            </a:r>
            <a:r>
              <a:rPr lang="en-US" sz="2400" dirty="0"/>
              <a:t>, oStream).</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Binary Deserialization Example</a:t>
            </a:r>
          </a:p>
        </p:txBody>
      </p:sp>
      <p:sp>
        <p:nvSpPr>
          <p:cNvPr id="5" name="Content Placeholder 4"/>
          <p:cNvSpPr>
            <a:spLocks noGrp="1"/>
          </p:cNvSpPr>
          <p:nvPr>
            <p:ph idx="1"/>
          </p:nvPr>
        </p:nvSpPr>
        <p:spPr/>
        <p:txBody>
          <a:bodyPr/>
          <a:lstStyle/>
          <a:p>
            <a:endParaRPr lang="en-US" dirty="0"/>
          </a:p>
        </p:txBody>
      </p:sp>
      <p:sp>
        <p:nvSpPr>
          <p:cNvPr id="9" name="AutoShape 3"/>
          <p:cNvSpPr>
            <a:spLocks noChangeArrowheads="1"/>
          </p:cNvSpPr>
          <p:nvPr/>
        </p:nvSpPr>
        <p:spPr bwMode="auto">
          <a:xfrm>
            <a:off x="533400" y="2057400"/>
            <a:ext cx="7696200" cy="34290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err="1"/>
              <a:t>binSerializer</a:t>
            </a:r>
            <a:r>
              <a:rPr lang="en-US" sz="2400" dirty="0"/>
              <a:t> = new </a:t>
            </a:r>
            <a:r>
              <a:rPr lang="en-US" sz="2400" dirty="0" err="1"/>
              <a:t>BinarySerializer</a:t>
            </a:r>
            <a:r>
              <a:rPr lang="en-US" sz="2400" dirty="0"/>
              <a:t>().</a:t>
            </a:r>
          </a:p>
          <a:p>
            <a:endParaRPr lang="en-US" sz="2400" dirty="0"/>
          </a:p>
          <a:p>
            <a:r>
              <a:rPr lang="en-US" sz="2400" dirty="0" err="1"/>
              <a:t>inStream</a:t>
            </a:r>
            <a:r>
              <a:rPr lang="en-US" sz="2400" dirty="0"/>
              <a:t> = new </a:t>
            </a:r>
            <a:r>
              <a:rPr lang="en-US" sz="2400" dirty="0" err="1"/>
              <a:t>FileInputStream</a:t>
            </a:r>
            <a:r>
              <a:rPr lang="en-US" sz="2400" dirty="0"/>
              <a:t>("oCust.bin").</a:t>
            </a:r>
          </a:p>
          <a:p>
            <a:endParaRPr lang="en-US" sz="2400" dirty="0"/>
          </a:p>
          <a:p>
            <a:r>
              <a:rPr lang="en-US" sz="2400" dirty="0" err="1"/>
              <a:t>oCustBE</a:t>
            </a:r>
            <a:r>
              <a:rPr lang="en-US" sz="2400" dirty="0"/>
              <a:t> = CAST(</a:t>
            </a:r>
            <a:r>
              <a:rPr lang="en-US" sz="2400" dirty="0" err="1"/>
              <a:t>binSerializer:</a:t>
            </a:r>
            <a:r>
              <a:rPr lang="en-US" sz="2400" b="1" dirty="0" err="1"/>
              <a:t>Deserialize</a:t>
            </a:r>
            <a:r>
              <a:rPr lang="en-US" sz="2400" dirty="0"/>
              <a:t>(</a:t>
            </a:r>
            <a:r>
              <a:rPr lang="en-US" sz="2400" dirty="0" err="1"/>
              <a:t>inStream</a:t>
            </a:r>
            <a:r>
              <a:rPr lang="en-US" sz="2400" dirty="0"/>
              <a:t>),</a:t>
            </a:r>
          </a:p>
          <a:p>
            <a:r>
              <a:rPr lang="en-US" sz="2400" dirty="0"/>
              <a:t>                             </a:t>
            </a:r>
            <a:r>
              <a:rPr lang="en-US" sz="2400" dirty="0" err="1"/>
              <a:t>CustomerBE</a:t>
            </a:r>
            <a:r>
              <a:rPr lang="en-US" sz="2400"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JSON Serialization</a:t>
            </a:r>
          </a:p>
        </p:txBody>
      </p:sp>
      <p:sp>
        <p:nvSpPr>
          <p:cNvPr id="5" name="Content Placeholder 4"/>
          <p:cNvSpPr>
            <a:spLocks noGrp="1"/>
          </p:cNvSpPr>
          <p:nvPr>
            <p:ph idx="1"/>
          </p:nvPr>
        </p:nvSpPr>
        <p:spPr/>
        <p:txBody>
          <a:bodyPr/>
          <a:lstStyle/>
          <a:p>
            <a:r>
              <a:rPr lang="en-US" dirty="0"/>
              <a:t>By default only public data members are serialized</a:t>
            </a:r>
          </a:p>
          <a:p>
            <a:r>
              <a:rPr lang="en-US" dirty="0"/>
              <a:t>Can specify one or more non-public data members to be serialized via new syntax</a:t>
            </a:r>
          </a:p>
          <a:p>
            <a:r>
              <a:rPr lang="en-US" dirty="0"/>
              <a:t>Deserialization less strict – API doesn’t have to exactly match</a:t>
            </a:r>
          </a:p>
          <a:p>
            <a:r>
              <a:rPr lang="en-US" dirty="0"/>
              <a:t>Common use case is to interact with external systems</a:t>
            </a:r>
          </a:p>
          <a:p>
            <a:r>
              <a:rPr lang="en-US" dirty="0"/>
              <a:t>Less efficient but more flexible</a:t>
            </a:r>
          </a:p>
          <a:p>
            <a:endParaRPr lang="en-US"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Serialization of Non-Public Data Members</a:t>
            </a:r>
          </a:p>
        </p:txBody>
      </p:sp>
      <p:sp>
        <p:nvSpPr>
          <p:cNvPr id="5" name="Content Placeholder 4"/>
          <p:cNvSpPr>
            <a:spLocks noGrp="1"/>
          </p:cNvSpPr>
          <p:nvPr>
            <p:ph idx="1"/>
          </p:nvPr>
        </p:nvSpPr>
        <p:spPr>
          <a:xfrm>
            <a:off x="418470" y="1228725"/>
            <a:ext cx="8213428" cy="5172075"/>
          </a:xfrm>
        </p:spPr>
        <p:txBody>
          <a:bodyPr/>
          <a:lstStyle/>
          <a:p>
            <a:r>
              <a:rPr lang="en-US" dirty="0"/>
              <a:t>SERIALIZABLE keyword added to:</a:t>
            </a:r>
          </a:p>
          <a:p>
            <a:pPr>
              <a:buFontTx/>
              <a:buChar char="-"/>
            </a:pPr>
            <a:r>
              <a:rPr lang="en-US" dirty="0"/>
              <a:t>DEFINE VARIABLE</a:t>
            </a:r>
          </a:p>
          <a:p>
            <a:pPr>
              <a:buFontTx/>
              <a:buChar char="-"/>
            </a:pPr>
            <a:r>
              <a:rPr lang="en-US" dirty="0"/>
              <a:t>DEFINE PROPERTY</a:t>
            </a:r>
          </a:p>
          <a:p>
            <a:pPr>
              <a:buFontTx/>
              <a:buChar char="-"/>
            </a:pPr>
            <a:r>
              <a:rPr lang="en-US" dirty="0"/>
              <a:t>DEFINE TEMP-TABLE</a:t>
            </a:r>
          </a:p>
          <a:p>
            <a:pPr>
              <a:buFontTx/>
              <a:buChar char="-"/>
            </a:pPr>
            <a:r>
              <a:rPr lang="en-US" dirty="0"/>
              <a:t>DEFINE DATASET</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838200" y="3657600"/>
            <a:ext cx="7086600" cy="19812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endParaRPr lang="en-US" sz="2400" dirty="0">
              <a:solidFill>
                <a:schemeClr val="bg1"/>
              </a:solidFill>
            </a:endParaRPr>
          </a:p>
          <a:p>
            <a:r>
              <a:rPr lang="en-US" sz="2400" dirty="0">
                <a:solidFill>
                  <a:schemeClr val="bg1"/>
                </a:solidFill>
              </a:rPr>
              <a:t>DEFINE </a:t>
            </a:r>
            <a:r>
              <a:rPr lang="en-US" sz="2400" b="1" dirty="0">
                <a:solidFill>
                  <a:schemeClr val="bg1"/>
                </a:solidFill>
              </a:rPr>
              <a:t>[ </a:t>
            </a:r>
            <a:r>
              <a:rPr lang="en-US" sz="2400" dirty="0">
                <a:solidFill>
                  <a:schemeClr val="bg1"/>
                </a:solidFill>
              </a:rPr>
              <a:t>PRIVATE </a:t>
            </a:r>
            <a:r>
              <a:rPr lang="en-US" sz="2400" b="1" dirty="0">
                <a:solidFill>
                  <a:schemeClr val="bg1"/>
                </a:solidFill>
              </a:rPr>
              <a:t>| </a:t>
            </a:r>
            <a:r>
              <a:rPr lang="en-US" sz="2400" dirty="0">
                <a:solidFill>
                  <a:schemeClr val="bg1"/>
                </a:solidFill>
              </a:rPr>
              <a:t>PROTECTED </a:t>
            </a:r>
            <a:r>
              <a:rPr lang="en-US" sz="2400" b="1" dirty="0">
                <a:solidFill>
                  <a:schemeClr val="bg1"/>
                </a:solidFill>
              </a:rPr>
              <a:t>| </a:t>
            </a:r>
            <a:r>
              <a:rPr lang="en-US" sz="2400" dirty="0">
                <a:solidFill>
                  <a:schemeClr val="bg1"/>
                </a:solidFill>
              </a:rPr>
              <a:t>PUBLIC </a:t>
            </a:r>
            <a:r>
              <a:rPr lang="en-US" sz="2400" b="1" dirty="0">
                <a:solidFill>
                  <a:schemeClr val="bg1"/>
                </a:solidFill>
              </a:rPr>
              <a:t>] </a:t>
            </a:r>
          </a:p>
          <a:p>
            <a:r>
              <a:rPr lang="en-US" sz="2400" b="1" dirty="0">
                <a:solidFill>
                  <a:schemeClr val="bg1"/>
                </a:solidFill>
              </a:rPr>
              <a:t>              [ </a:t>
            </a:r>
            <a:r>
              <a:rPr lang="en-US" sz="2400" dirty="0">
                <a:solidFill>
                  <a:schemeClr val="bg1"/>
                </a:solidFill>
              </a:rPr>
              <a:t>STATIC </a:t>
            </a:r>
            <a:r>
              <a:rPr lang="en-US" sz="2400" b="1" dirty="0">
                <a:solidFill>
                  <a:schemeClr val="bg1"/>
                </a:solidFill>
              </a:rPr>
              <a:t>| </a:t>
            </a:r>
            <a:r>
              <a:rPr lang="en-US" sz="2400" dirty="0">
                <a:solidFill>
                  <a:schemeClr val="bg1"/>
                </a:solidFill>
              </a:rPr>
              <a:t>ABSTRACT </a:t>
            </a:r>
            <a:r>
              <a:rPr lang="en-US" sz="2400" b="1" dirty="0">
                <a:solidFill>
                  <a:schemeClr val="bg1"/>
                </a:solidFill>
              </a:rPr>
              <a:t>] </a:t>
            </a:r>
            <a:endParaRPr lang="en-US" sz="2400" dirty="0">
              <a:solidFill>
                <a:schemeClr val="bg1"/>
              </a:solidFill>
            </a:endParaRPr>
          </a:p>
          <a:p>
            <a:r>
              <a:rPr lang="en-US" sz="2400" dirty="0">
                <a:solidFill>
                  <a:schemeClr val="bg1"/>
                </a:solidFill>
              </a:rPr>
              <a:t>              </a:t>
            </a:r>
            <a:r>
              <a:rPr lang="en-US" sz="2400" b="1" dirty="0">
                <a:solidFill>
                  <a:schemeClr val="bg1"/>
                </a:solidFill>
              </a:rPr>
              <a:t>[ </a:t>
            </a:r>
            <a:r>
              <a:rPr lang="en-US" sz="2400" dirty="0">
                <a:solidFill>
                  <a:schemeClr val="bg1"/>
                </a:solidFill>
              </a:rPr>
              <a:t>OVERRIDE </a:t>
            </a:r>
            <a:r>
              <a:rPr lang="en-US" sz="2400" b="1" dirty="0">
                <a:solidFill>
                  <a:schemeClr val="bg1"/>
                </a:solidFill>
              </a:rPr>
              <a:t>] [ SERIALIZABLE ]       </a:t>
            </a:r>
            <a:endParaRPr lang="en-US" sz="2400" dirty="0">
              <a:solidFill>
                <a:schemeClr val="bg1"/>
              </a:solidFill>
            </a:endParaRPr>
          </a:p>
          <a:p>
            <a:r>
              <a:rPr lang="en-US" sz="2400" dirty="0">
                <a:solidFill>
                  <a:schemeClr val="bg1"/>
                </a:solidFill>
              </a:rPr>
              <a:t>              PROPERTY </a:t>
            </a:r>
            <a:r>
              <a:rPr lang="en-US" sz="2400" i="1" dirty="0" err="1">
                <a:solidFill>
                  <a:schemeClr val="bg1"/>
                </a:solidFill>
              </a:rPr>
              <a:t>property</a:t>
            </a:r>
            <a:r>
              <a:rPr lang="en-US" sz="2400" i="1" dirty="0">
                <a:solidFill>
                  <a:schemeClr val="bg1"/>
                </a:solidFill>
              </a:rPr>
              <a:t>-name</a:t>
            </a:r>
            <a:endParaRPr lang="en-US" sz="2400" dirty="0">
              <a:solidFill>
                <a:schemeClr val="bg1"/>
              </a:solidFill>
            </a:endParaRPr>
          </a:p>
          <a:p>
            <a:endParaRPr lang="en-US" sz="2400" dirty="0">
              <a:solidFill>
                <a:schemeClr val="bg2"/>
              </a:solidFill>
            </a:endParaRP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Serializing Object - JSON Format</a:t>
            </a:r>
          </a:p>
        </p:txBody>
      </p:sp>
      <p:sp>
        <p:nvSpPr>
          <p:cNvPr id="5" name="Content Placeholder 4"/>
          <p:cNvSpPr>
            <a:spLocks noGrp="1"/>
          </p:cNvSpPr>
          <p:nvPr>
            <p:ph idx="1"/>
          </p:nvPr>
        </p:nvSpPr>
        <p:spPr/>
        <p:txBody>
          <a:bodyPr/>
          <a:lstStyle/>
          <a:p>
            <a:r>
              <a:rPr lang="en-US" dirty="0"/>
              <a:t>Progress.IO.JsonSerializer</a:t>
            </a:r>
          </a:p>
          <a:p>
            <a:pPr>
              <a:buFontTx/>
              <a:buChar char="-"/>
            </a:pPr>
            <a:r>
              <a:rPr lang="en-US" dirty="0"/>
              <a:t>Provides serialization and deserialization in JSON format</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r>
              <a:rPr lang="en-US" dirty="0"/>
              <a:t>Serialize() and Deserialize() methods</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a:buFontTx/>
              <a:buChar char="-"/>
            </a:pPr>
            <a:endParaRPr lang="en-US" dirty="0"/>
          </a:p>
          <a:p>
            <a:endParaRPr lang="en-US" dirty="0"/>
          </a:p>
          <a:p>
            <a:pPr>
              <a:buFontTx/>
              <a:buChar char="-"/>
            </a:pPr>
            <a:endParaRPr lang="en-US" dirty="0"/>
          </a:p>
        </p:txBody>
      </p:sp>
      <p:sp>
        <p:nvSpPr>
          <p:cNvPr id="6" name="AutoShape 3"/>
          <p:cNvSpPr>
            <a:spLocks noChangeArrowheads="1"/>
          </p:cNvSpPr>
          <p:nvPr/>
        </p:nvSpPr>
        <p:spPr bwMode="auto">
          <a:xfrm>
            <a:off x="1143000" y="2133600"/>
            <a:ext cx="61722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a:r>
              <a:rPr lang="en-US" sz="2400" dirty="0">
                <a:solidFill>
                  <a:schemeClr val="bg2"/>
                </a:solidFill>
              </a:rPr>
              <a:t>JsonSerializer (input formatted as logical)</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JSON Serialization Example</a:t>
            </a:r>
          </a:p>
        </p:txBody>
      </p:sp>
      <p:sp>
        <p:nvSpPr>
          <p:cNvPr id="5" name="Content Placeholder 4"/>
          <p:cNvSpPr>
            <a:spLocks noGrp="1"/>
          </p:cNvSpPr>
          <p:nvPr>
            <p:ph idx="1"/>
          </p:nvPr>
        </p:nvSpPr>
        <p:spPr/>
        <p:txBody>
          <a:bodyPr/>
          <a:lstStyle/>
          <a:p>
            <a:endParaRPr lang="en-US" dirty="0"/>
          </a:p>
        </p:txBody>
      </p:sp>
      <p:sp>
        <p:nvSpPr>
          <p:cNvPr id="9" name="AutoShape 3"/>
          <p:cNvSpPr>
            <a:spLocks noChangeArrowheads="1"/>
          </p:cNvSpPr>
          <p:nvPr/>
        </p:nvSpPr>
        <p:spPr bwMode="auto">
          <a:xfrm>
            <a:off x="533400" y="1752600"/>
            <a:ext cx="7696200" cy="44196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using Progress.IO.*.</a:t>
            </a:r>
          </a:p>
          <a:p>
            <a:endParaRPr lang="en-US" sz="2400" dirty="0"/>
          </a:p>
          <a:p>
            <a:r>
              <a:rPr lang="en-US" sz="2400" dirty="0"/>
              <a:t>def var </a:t>
            </a:r>
            <a:r>
              <a:rPr lang="en-US" sz="2400" dirty="0" err="1"/>
              <a:t>oCustBE</a:t>
            </a:r>
            <a:r>
              <a:rPr lang="en-US" sz="2400" dirty="0"/>
              <a:t> as </a:t>
            </a:r>
            <a:r>
              <a:rPr lang="en-US" sz="2400" dirty="0" err="1"/>
              <a:t>CustomerBE</a:t>
            </a:r>
            <a:r>
              <a:rPr lang="en-US" sz="2400" b="1" dirty="0"/>
              <a:t>.</a:t>
            </a:r>
            <a:endParaRPr lang="en-US" sz="2400" dirty="0"/>
          </a:p>
          <a:p>
            <a:r>
              <a:rPr lang="en-US" sz="2400" dirty="0"/>
              <a:t>def var </a:t>
            </a:r>
            <a:r>
              <a:rPr lang="en-US" sz="2400" dirty="0" err="1"/>
              <a:t>jSerializer</a:t>
            </a:r>
            <a:r>
              <a:rPr lang="en-US" sz="2400" dirty="0"/>
              <a:t> as </a:t>
            </a:r>
            <a:r>
              <a:rPr lang="en-US" sz="2400" b="1" dirty="0"/>
              <a:t>JsonSerializer</a:t>
            </a:r>
            <a:r>
              <a:rPr lang="en-US" sz="2400" dirty="0"/>
              <a:t>.</a:t>
            </a:r>
          </a:p>
          <a:p>
            <a:r>
              <a:rPr lang="en-US" sz="2400" dirty="0"/>
              <a:t>def var oStream as FileOutputStream.</a:t>
            </a:r>
          </a:p>
          <a:p>
            <a:r>
              <a:rPr lang="en-US" sz="2400" dirty="0"/>
              <a:t>&lt;…&gt;</a:t>
            </a:r>
          </a:p>
          <a:p>
            <a:r>
              <a:rPr lang="en-US" sz="2400" dirty="0" err="1"/>
              <a:t>jSerializer</a:t>
            </a:r>
            <a:r>
              <a:rPr lang="en-US" sz="2400" dirty="0"/>
              <a:t> = </a:t>
            </a:r>
            <a:r>
              <a:rPr lang="en-US" sz="2400" b="1" dirty="0"/>
              <a:t>new JsonSerializer(yes).</a:t>
            </a:r>
          </a:p>
          <a:p>
            <a:endParaRPr lang="en-US" sz="2400" dirty="0"/>
          </a:p>
          <a:p>
            <a:r>
              <a:rPr lang="en-US" sz="2400" dirty="0"/>
              <a:t>oStream = new FileOutputStream("</a:t>
            </a:r>
            <a:r>
              <a:rPr lang="en-US" sz="2400" dirty="0" err="1"/>
              <a:t>oCust.json</a:t>
            </a:r>
            <a:r>
              <a:rPr lang="en-US" sz="2400" dirty="0"/>
              <a:t>").</a:t>
            </a:r>
          </a:p>
          <a:p>
            <a:endParaRPr lang="en-US" sz="2400" dirty="0"/>
          </a:p>
          <a:p>
            <a:r>
              <a:rPr lang="en-US" sz="2400" dirty="0" err="1"/>
              <a:t>jSerializer:</a:t>
            </a:r>
            <a:r>
              <a:rPr lang="en-US" sz="2400" b="1" dirty="0" err="1"/>
              <a:t>Serialize</a:t>
            </a:r>
            <a:r>
              <a:rPr lang="en-US" sz="2400" dirty="0"/>
              <a:t>(</a:t>
            </a:r>
            <a:r>
              <a:rPr lang="en-US" sz="2400" dirty="0" err="1"/>
              <a:t>oCustBE</a:t>
            </a:r>
            <a:r>
              <a:rPr lang="en-US" sz="2400" dirty="0"/>
              <a:t>, oStream).</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JSON Deserialization Example</a:t>
            </a:r>
          </a:p>
        </p:txBody>
      </p:sp>
      <p:sp>
        <p:nvSpPr>
          <p:cNvPr id="5" name="Content Placeholder 4"/>
          <p:cNvSpPr>
            <a:spLocks noGrp="1"/>
          </p:cNvSpPr>
          <p:nvPr>
            <p:ph idx="1"/>
          </p:nvPr>
        </p:nvSpPr>
        <p:spPr/>
        <p:txBody>
          <a:bodyPr/>
          <a:lstStyle/>
          <a:p>
            <a:endParaRPr lang="en-US" dirty="0"/>
          </a:p>
        </p:txBody>
      </p:sp>
      <p:sp>
        <p:nvSpPr>
          <p:cNvPr id="9" name="AutoShape 3"/>
          <p:cNvSpPr>
            <a:spLocks noChangeArrowheads="1"/>
          </p:cNvSpPr>
          <p:nvPr/>
        </p:nvSpPr>
        <p:spPr bwMode="auto">
          <a:xfrm>
            <a:off x="533400" y="2057400"/>
            <a:ext cx="7696200" cy="34290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err="1"/>
              <a:t>jSerializer</a:t>
            </a:r>
            <a:r>
              <a:rPr lang="en-US" sz="2400" dirty="0"/>
              <a:t> = new JsonSerializer(false).</a:t>
            </a:r>
          </a:p>
          <a:p>
            <a:endParaRPr lang="en-US" sz="2400" dirty="0"/>
          </a:p>
          <a:p>
            <a:r>
              <a:rPr lang="en-US" sz="2400" dirty="0" err="1"/>
              <a:t>inStream</a:t>
            </a:r>
            <a:r>
              <a:rPr lang="en-US" sz="2400" dirty="0"/>
              <a:t> = new </a:t>
            </a:r>
            <a:r>
              <a:rPr lang="en-US" sz="2400" dirty="0" err="1"/>
              <a:t>FileInputStream</a:t>
            </a:r>
            <a:r>
              <a:rPr lang="en-US" sz="2400" dirty="0"/>
              <a:t>("</a:t>
            </a:r>
            <a:r>
              <a:rPr lang="en-US" sz="2400" dirty="0" err="1"/>
              <a:t>oCust.json</a:t>
            </a:r>
            <a:r>
              <a:rPr lang="en-US" sz="2400" dirty="0"/>
              <a:t>").</a:t>
            </a:r>
          </a:p>
          <a:p>
            <a:endParaRPr lang="en-US" sz="2400" dirty="0"/>
          </a:p>
          <a:p>
            <a:r>
              <a:rPr lang="en-US" sz="2400" dirty="0" err="1"/>
              <a:t>oCustBE</a:t>
            </a:r>
            <a:r>
              <a:rPr lang="en-US" sz="2400" dirty="0"/>
              <a:t> = CAST(</a:t>
            </a:r>
            <a:r>
              <a:rPr lang="en-US" sz="2400" dirty="0" err="1"/>
              <a:t>jSerializer:</a:t>
            </a:r>
            <a:r>
              <a:rPr lang="en-US" sz="2400" b="1" dirty="0" err="1"/>
              <a:t>Deserialize</a:t>
            </a:r>
            <a:r>
              <a:rPr lang="en-US" sz="2400" dirty="0"/>
              <a:t>(</a:t>
            </a:r>
            <a:r>
              <a:rPr lang="en-US" sz="2400" dirty="0" err="1"/>
              <a:t>inStream</a:t>
            </a:r>
            <a:r>
              <a:rPr lang="en-US" sz="2400" dirty="0"/>
              <a:t>),</a:t>
            </a:r>
          </a:p>
          <a:p>
            <a:r>
              <a:rPr lang="en-US" sz="2400" dirty="0"/>
              <a:t>                             </a:t>
            </a:r>
            <a:r>
              <a:rPr lang="en-US" sz="2400" dirty="0" err="1"/>
              <a:t>CustomerBE</a:t>
            </a:r>
            <a:r>
              <a:rPr lang="en-US" sz="2400"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JSON Example</a:t>
            </a:r>
          </a:p>
        </p:txBody>
      </p:sp>
      <p:sp>
        <p:nvSpPr>
          <p:cNvPr id="5" name="Content Placeholder 4"/>
          <p:cNvSpPr>
            <a:spLocks noGrp="1"/>
          </p:cNvSpPr>
          <p:nvPr>
            <p:ph idx="1"/>
          </p:nvPr>
        </p:nvSpPr>
        <p:spPr/>
        <p:txBody>
          <a:bodyPr/>
          <a:lstStyle/>
          <a:p>
            <a:endParaRPr lang="en-US" dirty="0"/>
          </a:p>
        </p:txBody>
      </p:sp>
      <p:sp>
        <p:nvSpPr>
          <p:cNvPr id="9" name="AutoShape 3"/>
          <p:cNvSpPr>
            <a:spLocks noChangeArrowheads="1"/>
          </p:cNvSpPr>
          <p:nvPr/>
        </p:nvSpPr>
        <p:spPr bwMode="auto">
          <a:xfrm>
            <a:off x="990600" y="1295400"/>
            <a:ext cx="5334000" cy="51816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endParaRPr lang="en-US" dirty="0"/>
          </a:p>
          <a:p>
            <a:r>
              <a:rPr lang="en-US" dirty="0"/>
              <a:t>{</a:t>
            </a:r>
          </a:p>
          <a:p>
            <a:r>
              <a:rPr lang="en-US" dirty="0"/>
              <a:t>    "</a:t>
            </a:r>
            <a:r>
              <a:rPr lang="en-US" dirty="0" err="1"/>
              <a:t>prods:version</a:t>
            </a:r>
            <a:r>
              <a:rPr lang="en-US" dirty="0"/>
              <a:t>" : 1,</a:t>
            </a:r>
          </a:p>
          <a:p>
            <a:r>
              <a:rPr lang="en-US" dirty="0"/>
              <a:t>    "</a:t>
            </a:r>
            <a:r>
              <a:rPr lang="en-US" dirty="0" err="1"/>
              <a:t>prods:objId</a:t>
            </a:r>
            <a:r>
              <a:rPr lang="en-US" dirty="0"/>
              <a:t>" : 1,</a:t>
            </a:r>
          </a:p>
          <a:p>
            <a:r>
              <a:rPr lang="en-US" dirty="0"/>
              <a:t>    </a:t>
            </a:r>
            <a:r>
              <a:rPr lang="en-US" sz="2000" b="1" dirty="0"/>
              <a:t>“</a:t>
            </a:r>
            <a:r>
              <a:rPr lang="en-US" sz="2000" b="1" dirty="0" err="1"/>
              <a:t>CustomerBE</a:t>
            </a:r>
            <a:r>
              <a:rPr lang="en-US" sz="2000" b="1" dirty="0"/>
              <a:t>": {</a:t>
            </a:r>
          </a:p>
          <a:p>
            <a:r>
              <a:rPr lang="en-US" sz="2000" b="1" dirty="0"/>
              <a:t>        “</a:t>
            </a:r>
            <a:r>
              <a:rPr lang="en-US" sz="2000" b="1" dirty="0" err="1"/>
              <a:t>CustNum</a:t>
            </a:r>
            <a:r>
              <a:rPr lang="en-US" sz="2000" b="1" dirty="0"/>
              <a:t>": 1000,</a:t>
            </a:r>
          </a:p>
          <a:p>
            <a:r>
              <a:rPr lang="en-US" sz="2000" b="1" dirty="0"/>
              <a:t>        “</a:t>
            </a:r>
            <a:r>
              <a:rPr lang="en-US" sz="2000" b="1" dirty="0" err="1"/>
              <a:t>CustName</a:t>
            </a:r>
            <a:r>
              <a:rPr lang="en-US" sz="2000" b="1" dirty="0"/>
              <a:t>": “Test",</a:t>
            </a:r>
          </a:p>
          <a:p>
            <a:r>
              <a:rPr lang="en-US" sz="2000" b="1" dirty="0"/>
              <a:t>        </a:t>
            </a:r>
            <a:r>
              <a:rPr lang="en-US" dirty="0"/>
              <a:t>"</a:t>
            </a:r>
            <a:r>
              <a:rPr lang="en-US" dirty="0" err="1"/>
              <a:t>prods:datasets</a:t>
            </a:r>
            <a:r>
              <a:rPr lang="en-US" dirty="0"/>
              <a:t>": {</a:t>
            </a:r>
          </a:p>
          <a:p>
            <a:pPr lvl="1"/>
            <a:r>
              <a:rPr lang="en-US" sz="2000" b="1" dirty="0"/>
              <a:t>        “</a:t>
            </a:r>
            <a:r>
              <a:rPr lang="en-US" sz="2000" b="1" dirty="0" err="1"/>
              <a:t>DsetDetails</a:t>
            </a:r>
            <a:r>
              <a:rPr lang="en-US" sz="2000" b="1" dirty="0"/>
              <a:t>": {</a:t>
            </a:r>
          </a:p>
          <a:p>
            <a:pPr lvl="1"/>
            <a:r>
              <a:rPr lang="en-US" sz="2000" b="1" dirty="0"/>
              <a:t>            “</a:t>
            </a:r>
            <a:r>
              <a:rPr lang="en-US" sz="2000" b="1" dirty="0" err="1"/>
              <a:t>TTDetails</a:t>
            </a:r>
            <a:r>
              <a:rPr lang="en-US" sz="2000" b="1" dirty="0"/>
              <a:t>": [</a:t>
            </a:r>
          </a:p>
          <a:p>
            <a:pPr lvl="1"/>
            <a:r>
              <a:rPr lang="en-US" sz="2000" b="1" dirty="0"/>
              <a:t>                 { </a:t>
            </a:r>
          </a:p>
          <a:p>
            <a:pPr lvl="1"/>
            <a:r>
              <a:rPr lang="en-US" sz="2000" b="1" dirty="0"/>
              <a:t>                   “</a:t>
            </a:r>
            <a:r>
              <a:rPr lang="en-US" sz="2000" b="1" dirty="0" err="1"/>
              <a:t>favColor</a:t>
            </a:r>
            <a:r>
              <a:rPr lang="en-US" sz="2000" b="1" dirty="0"/>
              <a:t>": “orange”</a:t>
            </a:r>
          </a:p>
          <a:p>
            <a:pPr lvl="1"/>
            <a:r>
              <a:rPr lang="en-US" sz="2000" b="1" dirty="0"/>
              <a:t>                 }</a:t>
            </a:r>
          </a:p>
          <a:p>
            <a:pPr lvl="1"/>
            <a:r>
              <a:rPr lang="en-US" sz="2000" b="1" dirty="0"/>
              <a:t>              ]</a:t>
            </a:r>
          </a:p>
          <a:p>
            <a:pPr lvl="1"/>
            <a:r>
              <a:rPr lang="en-US" sz="2000" b="1" dirty="0"/>
              <a:t>        } </a:t>
            </a:r>
          </a:p>
          <a:p>
            <a:pPr lvl="1"/>
            <a:r>
              <a:rPr lang="en-US" sz="2000" b="1" dirty="0"/>
              <a:t>  </a:t>
            </a:r>
            <a:r>
              <a:rPr lang="en-US" sz="2000" dirty="0"/>
              <a:t>}</a:t>
            </a:r>
          </a:p>
          <a:p>
            <a:r>
              <a:rPr lang="en-US" dirty="0"/>
              <a:t>    }</a:t>
            </a:r>
          </a:p>
          <a:p>
            <a:r>
              <a:rPr lang="en-US"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3581400"/>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Reflection</a:t>
            </a:r>
          </a:p>
        </p:txBody>
      </p:sp>
      <p:sp>
        <p:nvSpPr>
          <p:cNvPr id="5" name="Content Placeholder 4"/>
          <p:cNvSpPr>
            <a:spLocks noGrp="1"/>
          </p:cNvSpPr>
          <p:nvPr>
            <p:ph idx="1"/>
          </p:nvPr>
        </p:nvSpPr>
        <p:spPr/>
        <p:txBody>
          <a:bodyPr/>
          <a:lstStyle/>
          <a:p>
            <a:r>
              <a:rPr lang="en-US" dirty="0"/>
              <a:t>Used for inspecting and making decisions about execution at runtime</a:t>
            </a:r>
          </a:p>
          <a:p>
            <a:r>
              <a:rPr lang="en-US" dirty="0"/>
              <a:t>Progress.Lang.Class provided limited support</a:t>
            </a:r>
          </a:p>
          <a:p>
            <a:r>
              <a:rPr lang="en-US" dirty="0"/>
              <a:t>Release 11.6 introduces:</a:t>
            </a:r>
          </a:p>
          <a:p>
            <a:pPr>
              <a:buFontTx/>
              <a:buChar char="-"/>
            </a:pPr>
            <a:r>
              <a:rPr lang="en-US" dirty="0"/>
              <a:t>Support for accessing information about the elements of a class</a:t>
            </a:r>
          </a:p>
          <a:p>
            <a:pPr>
              <a:buFontTx/>
              <a:buChar char="-"/>
            </a:pPr>
            <a:r>
              <a:rPr lang="en-US" dirty="0"/>
              <a:t>New built-in classes for Reflection</a:t>
            </a:r>
          </a:p>
          <a:p>
            <a:endParaRPr lang="en-US" dirty="0"/>
          </a:p>
          <a:p>
            <a:endParaRPr lang="en-US" dirty="0"/>
          </a:p>
          <a:p>
            <a:endParaRPr lang="en-US"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Progress.Lang.Class methods</a:t>
            </a:r>
          </a:p>
        </p:txBody>
      </p:sp>
      <p:sp>
        <p:nvSpPr>
          <p:cNvPr id="5" name="Content Placeholder 4"/>
          <p:cNvSpPr>
            <a:spLocks noGrp="1"/>
          </p:cNvSpPr>
          <p:nvPr>
            <p:ph idx="1"/>
          </p:nvPr>
        </p:nvSpPr>
        <p:spPr/>
        <p:txBody>
          <a:bodyPr/>
          <a:lstStyle/>
          <a:p>
            <a:endParaRPr lang="en-US" dirty="0"/>
          </a:p>
          <a:p>
            <a:endParaRPr lang="en-US" dirty="0"/>
          </a:p>
          <a:p>
            <a:endParaRPr lang="en-US" dirty="0"/>
          </a:p>
          <a:p>
            <a:endParaRPr lang="en-US" dirty="0"/>
          </a:p>
        </p:txBody>
      </p:sp>
      <p:graphicFrame>
        <p:nvGraphicFramePr>
          <p:cNvPr id="10" name="Group 3"/>
          <p:cNvGraphicFramePr>
            <a:graphicFrameLocks/>
          </p:cNvGraphicFramePr>
          <p:nvPr>
            <p:extLst>
              <p:ext uri="{D42A27DB-BD31-4B8C-83A1-F6EECF244321}">
                <p14:modId xmlns="" xmlns:p14="http://schemas.microsoft.com/office/powerpoint/2010/main" val="736201082"/>
              </p:ext>
            </p:extLst>
          </p:nvPr>
        </p:nvGraphicFramePr>
        <p:xfrm>
          <a:off x="609600" y="1295400"/>
          <a:ext cx="7924800" cy="4809301"/>
        </p:xfrm>
        <a:graphic>
          <a:graphicData uri="http://schemas.openxmlformats.org/drawingml/2006/table">
            <a:tbl>
              <a:tblPr firstRow="1" bandRow="1">
                <a:tableStyleId>{B301B821-A1FF-4177-AEE7-76D212191A09}</a:tableStyleId>
              </a:tblPr>
              <a:tblGrid>
                <a:gridCol w="3962399">
                  <a:extLst>
                    <a:ext uri="{9D8B030D-6E8A-4147-A177-3AD203B41FA5}">
                      <a16:colId xmlns="" xmlns:a16="http://schemas.microsoft.com/office/drawing/2014/main" val="20000"/>
                    </a:ext>
                  </a:extLst>
                </a:gridCol>
                <a:gridCol w="3962401">
                  <a:extLst>
                    <a:ext uri="{9D8B030D-6E8A-4147-A177-3AD203B41FA5}">
                      <a16:colId xmlns="" xmlns:a16="http://schemas.microsoft.com/office/drawing/2014/main" val="20001"/>
                    </a:ext>
                  </a:extLst>
                </a:gridCol>
              </a:tblGrid>
              <a:tr h="634020">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Methods</a:t>
                      </a:r>
                      <a:endParaRPr kumimoji="0" lang="en-US" sz="1800" b="0" i="0" u="none" strike="noStrike" cap="none" normalizeH="0" baseline="0" dirty="0">
                        <a:ln>
                          <a:noFill/>
                        </a:ln>
                        <a:solidFill>
                          <a:srgbClr val="FFFFFF"/>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Return</a:t>
                      </a:r>
                      <a:endParaRPr kumimoji="0" lang="en-US" sz="1800" b="0" i="0" u="none" strike="noStrike" cap="none" normalizeH="0" baseline="0" dirty="0">
                        <a:ln>
                          <a:noFill/>
                        </a:ln>
                        <a:solidFill>
                          <a:srgbClr val="FFFFFF"/>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0"/>
                  </a:ext>
                </a:extLst>
              </a:tr>
              <a:tr h="733064">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GetConstructor</a:t>
                      </a:r>
                    </a:p>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Arial" pitchFamily="34" charset="0"/>
                          <a:ea typeface="MS PGothic"/>
                          <a:cs typeface="MS PGothic"/>
                        </a:rPr>
                        <a:t>GetConstructors</a:t>
                      </a: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Progress.Reflect.Constructor</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1"/>
                  </a:ext>
                </a:extLst>
              </a:tr>
              <a:tr h="733064">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GetMethod</a:t>
                      </a:r>
                    </a:p>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Arial" pitchFamily="34" charset="0"/>
                          <a:ea typeface="MS PGothic"/>
                          <a:cs typeface="MS PGothic"/>
                        </a:rPr>
                        <a:t>GetMethods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Progress.Reflect.Method</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2"/>
                  </a:ext>
                </a:extLst>
              </a:tr>
              <a:tr h="733064">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GetProperty</a:t>
                      </a:r>
                    </a:p>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Arial" pitchFamily="34" charset="0"/>
                          <a:ea typeface="MS PGothic"/>
                          <a:cs typeface="MS PGothic"/>
                        </a:rPr>
                        <a:t>GetProperties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Progress.Reflect.Property</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3"/>
                  </a:ext>
                </a:extLst>
              </a:tr>
              <a:tr h="733064">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GetVariable</a:t>
                      </a:r>
                      <a:endParaRPr kumimoji="0" lang="en-US" sz="2000" b="1" u="none" strike="noStrike" cap="none" normalizeH="0" baseline="0" dirty="0">
                        <a:ln>
                          <a:noFill/>
                        </a:ln>
                        <a:effectLst/>
                      </a:endParaRPr>
                    </a:p>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Arial" pitchFamily="34" charset="0"/>
                          <a:ea typeface="MS PGothic"/>
                          <a:cs typeface="MS PGothic"/>
                        </a:rPr>
                        <a:t>GetVariables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defRPr/>
                      </a:pPr>
                      <a:r>
                        <a:rPr kumimoji="0" lang="en-US" sz="2000" b="1" u="none" strike="noStrike" cap="none" normalizeH="0" baseline="0" dirty="0" err="1">
                          <a:ln>
                            <a:noFill/>
                          </a:ln>
                          <a:effectLst/>
                        </a:rPr>
                        <a:t>Progress.Reflect.Variable</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4"/>
                  </a:ext>
                </a:extLst>
              </a:tr>
              <a:tr h="539940">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GetEvent</a:t>
                      </a:r>
                      <a:endParaRPr kumimoji="0" lang="en-US" sz="2000" b="1" u="none" strike="noStrike" cap="none" normalizeH="0" baseline="0" dirty="0">
                        <a:ln>
                          <a:noFill/>
                        </a:ln>
                        <a:effectLst/>
                      </a:endParaRPr>
                    </a:p>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Arial" pitchFamily="34" charset="0"/>
                          <a:ea typeface="MS PGothic"/>
                          <a:cs typeface="MS PGothic"/>
                        </a:rPr>
                        <a:t>GetEvents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Progress.Reflect.Event</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5"/>
                  </a:ext>
                </a:extLst>
              </a:tr>
              <a:tr h="541985">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err="1">
                          <a:ln>
                            <a:noFill/>
                          </a:ln>
                          <a:effectLst/>
                        </a:rPr>
                        <a:t>GetInterfaces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Progress.Lang.Class</a:t>
                      </a:r>
                      <a:endParaRPr kumimoji="0" lang="en-US" sz="20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6"/>
                  </a:ext>
                </a:extLst>
              </a:tr>
            </a:tbl>
          </a:graphicData>
        </a:graphic>
      </p:graphicFrame>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GetMethods</a:t>
            </a:r>
            <a:endParaRPr lang="en-US" dirty="0"/>
          </a:p>
        </p:txBody>
      </p:sp>
      <p:sp>
        <p:nvSpPr>
          <p:cNvPr id="5" name="Content Placeholder 4"/>
          <p:cNvSpPr>
            <a:spLocks noGrp="1"/>
          </p:cNvSpPr>
          <p:nvPr>
            <p:ph idx="1"/>
          </p:nvPr>
        </p:nvSpPr>
        <p:spPr/>
        <p:txBody>
          <a:bodyPr/>
          <a:lstStyle/>
          <a:p>
            <a:r>
              <a:rPr lang="en-US" dirty="0"/>
              <a:t>Returns array with information about methods of a class</a:t>
            </a:r>
          </a:p>
          <a:p>
            <a:r>
              <a:rPr lang="en-US" dirty="0"/>
              <a:t>Public non-static</a:t>
            </a:r>
          </a:p>
          <a:p>
            <a:endParaRPr lang="en-US" dirty="0"/>
          </a:p>
          <a:p>
            <a:endParaRPr lang="en-US" dirty="0"/>
          </a:p>
          <a:p>
            <a:endParaRPr lang="en-US" dirty="0"/>
          </a:p>
          <a:p>
            <a:endParaRPr lang="en-US" dirty="0"/>
          </a:p>
        </p:txBody>
      </p:sp>
      <p:sp>
        <p:nvSpPr>
          <p:cNvPr id="6" name="AutoShape 3"/>
          <p:cNvSpPr>
            <a:spLocks noChangeArrowheads="1"/>
          </p:cNvSpPr>
          <p:nvPr/>
        </p:nvSpPr>
        <p:spPr bwMode="auto">
          <a:xfrm>
            <a:off x="990600" y="2286000"/>
            <a:ext cx="6324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err="1">
                <a:solidFill>
                  <a:schemeClr val="bg2"/>
                </a:solidFill>
              </a:rPr>
              <a:t>GetMethods</a:t>
            </a:r>
            <a:r>
              <a:rPr lang="en-US" sz="2400" dirty="0">
                <a:solidFill>
                  <a:schemeClr val="bg2"/>
                </a:solidFill>
              </a:rPr>
              <a:t>()</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GetMethods</a:t>
            </a:r>
            <a:r>
              <a:rPr lang="en-US" dirty="0"/>
              <a:t> with Flags</a:t>
            </a:r>
          </a:p>
        </p:txBody>
      </p:sp>
      <p:sp>
        <p:nvSpPr>
          <p:cNvPr id="5" name="Content Placeholder 4"/>
          <p:cNvSpPr>
            <a:spLocks noGrp="1"/>
          </p:cNvSpPr>
          <p:nvPr>
            <p:ph idx="1"/>
          </p:nvPr>
        </p:nvSpPr>
        <p:spPr/>
        <p:txBody>
          <a:bodyPr/>
          <a:lstStyle/>
          <a:p>
            <a:r>
              <a:rPr lang="en-US" dirty="0"/>
              <a:t>Returns information about a method of a class based on flags</a:t>
            </a:r>
          </a:p>
          <a:p>
            <a:r>
              <a:rPr lang="en-US" dirty="0"/>
              <a:t>New built-in flag enum </a:t>
            </a:r>
            <a:r>
              <a:rPr lang="en-US" dirty="0" err="1"/>
              <a:t>Progress.Reflect.Flags</a:t>
            </a:r>
            <a:endParaRPr lang="en-US" dirty="0"/>
          </a:p>
          <a:p>
            <a:endParaRPr lang="en-US" dirty="0"/>
          </a:p>
          <a:p>
            <a:endParaRPr lang="en-US" dirty="0"/>
          </a:p>
          <a:p>
            <a:endParaRPr lang="en-US" dirty="0"/>
          </a:p>
        </p:txBody>
      </p:sp>
      <p:sp>
        <p:nvSpPr>
          <p:cNvPr id="7" name="AutoShape 3"/>
          <p:cNvSpPr>
            <a:spLocks noChangeArrowheads="1"/>
          </p:cNvSpPr>
          <p:nvPr/>
        </p:nvSpPr>
        <p:spPr bwMode="auto">
          <a:xfrm>
            <a:off x="1219200" y="4495800"/>
            <a:ext cx="63246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err="1">
                <a:solidFill>
                  <a:schemeClr val="bg2"/>
                </a:solidFill>
              </a:rPr>
              <a:t>GetMethods</a:t>
            </a:r>
            <a:r>
              <a:rPr lang="en-US" sz="2400" dirty="0">
                <a:solidFill>
                  <a:schemeClr val="bg2"/>
                </a:solidFill>
              </a:rPr>
              <a:t>(flags as </a:t>
            </a:r>
            <a:r>
              <a:rPr lang="en-US" sz="2400" dirty="0" err="1">
                <a:solidFill>
                  <a:schemeClr val="bg2"/>
                </a:solidFill>
              </a:rPr>
              <a:t>Progress.Reflect.Flags</a:t>
            </a:r>
            <a:r>
              <a:rPr lang="en-US" sz="2400" dirty="0">
                <a:solidFill>
                  <a:schemeClr val="bg2"/>
                </a:solidFill>
              </a:rPr>
              <a:t>)</a:t>
            </a:r>
          </a:p>
        </p:txBody>
      </p:sp>
      <p:graphicFrame>
        <p:nvGraphicFramePr>
          <p:cNvPr id="13" name="Table 12"/>
          <p:cNvGraphicFramePr>
            <a:graphicFrameLocks noGrp="1"/>
          </p:cNvGraphicFramePr>
          <p:nvPr/>
        </p:nvGraphicFramePr>
        <p:xfrm>
          <a:off x="1295400" y="2362200"/>
          <a:ext cx="6096000" cy="148336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US" dirty="0"/>
                        <a:t>Access Mode</a:t>
                      </a:r>
                    </a:p>
                  </a:txBody>
                  <a:tcPr/>
                </a:tc>
                <a:tc>
                  <a:txBody>
                    <a:bodyPr/>
                    <a:lstStyle/>
                    <a:p>
                      <a:r>
                        <a:rPr lang="en-US" dirty="0"/>
                        <a:t>Scope</a:t>
                      </a:r>
                    </a:p>
                  </a:txBody>
                  <a:tcPr/>
                </a:tc>
                <a:tc>
                  <a:txBody>
                    <a:bodyPr/>
                    <a:lstStyle/>
                    <a:p>
                      <a:r>
                        <a:rPr lang="en-US" dirty="0"/>
                        <a:t>Class level</a:t>
                      </a:r>
                    </a:p>
                  </a:txBody>
                  <a:tcPr/>
                </a:tc>
                <a:extLst>
                  <a:ext uri="{0D108BD9-81ED-4DB2-BD59-A6C34878D82A}">
                    <a16:rowId xmlns="" xmlns:a16="http://schemas.microsoft.com/office/drawing/2014/main" val="10000"/>
                  </a:ext>
                </a:extLst>
              </a:tr>
              <a:tr h="370840">
                <a:tc>
                  <a:txBody>
                    <a:bodyPr/>
                    <a:lstStyle/>
                    <a:p>
                      <a:r>
                        <a:rPr lang="en-US" dirty="0"/>
                        <a:t>Public</a:t>
                      </a:r>
                    </a:p>
                  </a:txBody>
                  <a:tcPr/>
                </a:tc>
                <a:tc>
                  <a:txBody>
                    <a:bodyPr/>
                    <a:lstStyle/>
                    <a:p>
                      <a:r>
                        <a:rPr lang="en-US" dirty="0"/>
                        <a:t>Static</a:t>
                      </a:r>
                    </a:p>
                  </a:txBody>
                  <a:tcPr/>
                </a:tc>
                <a:tc>
                  <a:txBody>
                    <a:bodyPr/>
                    <a:lstStyle/>
                    <a:p>
                      <a:r>
                        <a:rPr lang="en-US" dirty="0" err="1"/>
                        <a:t>DeclaredOnly</a:t>
                      </a:r>
                      <a:endParaRPr lang="en-US" dirty="0"/>
                    </a:p>
                  </a:txBody>
                  <a:tcPr/>
                </a:tc>
                <a:extLst>
                  <a:ext uri="{0D108BD9-81ED-4DB2-BD59-A6C34878D82A}">
                    <a16:rowId xmlns="" xmlns:a16="http://schemas.microsoft.com/office/drawing/2014/main" val="10001"/>
                  </a:ext>
                </a:extLst>
              </a:tr>
              <a:tr h="370840">
                <a:tc>
                  <a:txBody>
                    <a:bodyPr/>
                    <a:lstStyle/>
                    <a:p>
                      <a:r>
                        <a:rPr lang="en-US" dirty="0"/>
                        <a:t>Protected</a:t>
                      </a:r>
                    </a:p>
                  </a:txBody>
                  <a:tcPr/>
                </a:tc>
                <a:tc>
                  <a:txBody>
                    <a:bodyPr/>
                    <a:lstStyle/>
                    <a:p>
                      <a:r>
                        <a:rPr lang="en-US" dirty="0"/>
                        <a:t>Instance</a:t>
                      </a:r>
                    </a:p>
                  </a:txBody>
                  <a:tcPr/>
                </a:tc>
                <a:tc>
                  <a:txBody>
                    <a:bodyPr/>
                    <a:lstStyle/>
                    <a:p>
                      <a:endParaRPr lang="en-US"/>
                    </a:p>
                  </a:txBody>
                  <a:tcPr/>
                </a:tc>
                <a:extLst>
                  <a:ext uri="{0D108BD9-81ED-4DB2-BD59-A6C34878D82A}">
                    <a16:rowId xmlns="" xmlns:a16="http://schemas.microsoft.com/office/drawing/2014/main" val="10002"/>
                  </a:ext>
                </a:extLst>
              </a:tr>
              <a:tr h="370840">
                <a:tc>
                  <a:txBody>
                    <a:bodyPr/>
                    <a:lstStyle/>
                    <a:p>
                      <a:r>
                        <a:rPr lang="en-US" dirty="0"/>
                        <a:t>Private</a:t>
                      </a:r>
                    </a:p>
                  </a:txBody>
                  <a:tcPr/>
                </a:tc>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GetMethods</a:t>
            </a:r>
            <a:r>
              <a:rPr lang="en-US" dirty="0"/>
              <a:t> Example</a:t>
            </a:r>
          </a:p>
        </p:txBody>
      </p:sp>
      <p:sp>
        <p:nvSpPr>
          <p:cNvPr id="5" name="Content Placeholder 4"/>
          <p:cNvSpPr>
            <a:spLocks noGrp="1"/>
          </p:cNvSpPr>
          <p:nvPr>
            <p:ph idx="1"/>
          </p:nvPr>
        </p:nvSpPr>
        <p:spPr/>
        <p:txBody>
          <a:bodyPr/>
          <a:lstStyle/>
          <a:p>
            <a:endParaRPr lang="en-US" dirty="0"/>
          </a:p>
          <a:p>
            <a:endParaRPr lang="en-US" dirty="0"/>
          </a:p>
          <a:p>
            <a:endParaRPr lang="en-US" dirty="0"/>
          </a:p>
        </p:txBody>
      </p:sp>
      <p:sp>
        <p:nvSpPr>
          <p:cNvPr id="7" name="AutoShape 3"/>
          <p:cNvSpPr>
            <a:spLocks noChangeArrowheads="1"/>
          </p:cNvSpPr>
          <p:nvPr/>
        </p:nvSpPr>
        <p:spPr bwMode="auto">
          <a:xfrm>
            <a:off x="685800" y="1524000"/>
            <a:ext cx="7696200" cy="45720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dirty="0"/>
              <a:t>USING </a:t>
            </a:r>
            <a:r>
              <a:rPr lang="en-US" sz="2400" dirty="0" err="1"/>
              <a:t>Progress.Reflect</a:t>
            </a:r>
            <a:r>
              <a:rPr lang="en-US" sz="2400" dirty="0"/>
              <a:t>.*.</a:t>
            </a:r>
          </a:p>
          <a:p>
            <a:endParaRPr lang="en-US" sz="2400" dirty="0"/>
          </a:p>
          <a:p>
            <a:r>
              <a:rPr lang="en-US" sz="2400" dirty="0"/>
              <a:t>def </a:t>
            </a:r>
            <a:r>
              <a:rPr lang="en-US" sz="2400" dirty="0" err="1"/>
              <a:t>var</a:t>
            </a:r>
            <a:r>
              <a:rPr lang="en-US" sz="2400" dirty="0"/>
              <a:t> </a:t>
            </a:r>
            <a:r>
              <a:rPr lang="en-US" sz="2400" dirty="0" err="1"/>
              <a:t>pclObj</a:t>
            </a:r>
            <a:r>
              <a:rPr lang="en-US" sz="2400" dirty="0"/>
              <a:t> as </a:t>
            </a:r>
            <a:r>
              <a:rPr lang="en-US" sz="2400" dirty="0" err="1"/>
              <a:t>Progress.Lang.Class</a:t>
            </a:r>
            <a:r>
              <a:rPr lang="en-US" sz="2400" dirty="0"/>
              <a:t>.</a:t>
            </a:r>
          </a:p>
          <a:p>
            <a:r>
              <a:rPr lang="en-US" sz="2400" dirty="0"/>
              <a:t>def </a:t>
            </a:r>
            <a:r>
              <a:rPr lang="en-US" sz="2400" dirty="0" err="1"/>
              <a:t>var</a:t>
            </a:r>
            <a:r>
              <a:rPr lang="en-US" sz="2400" dirty="0"/>
              <a:t> </a:t>
            </a:r>
            <a:r>
              <a:rPr lang="en-US" sz="2400" dirty="0" err="1"/>
              <a:t>methFlags</a:t>
            </a:r>
            <a:r>
              <a:rPr lang="en-US" sz="2400" dirty="0"/>
              <a:t> as Flags.</a:t>
            </a:r>
          </a:p>
          <a:p>
            <a:r>
              <a:rPr lang="en-US" sz="2400" dirty="0"/>
              <a:t>def </a:t>
            </a:r>
            <a:r>
              <a:rPr lang="en-US" sz="2400" dirty="0" err="1"/>
              <a:t>var</a:t>
            </a:r>
            <a:r>
              <a:rPr lang="en-US" sz="2400" dirty="0"/>
              <a:t> </a:t>
            </a:r>
            <a:r>
              <a:rPr lang="en-US" sz="2400" dirty="0" err="1"/>
              <a:t>methObjArray</a:t>
            </a:r>
            <a:r>
              <a:rPr lang="en-US" sz="2400" dirty="0"/>
              <a:t> as Method extent.</a:t>
            </a:r>
          </a:p>
          <a:p>
            <a:endParaRPr lang="en-US" sz="2400" dirty="0"/>
          </a:p>
          <a:p>
            <a:r>
              <a:rPr lang="en-US" sz="2400" dirty="0" err="1"/>
              <a:t>plcObj</a:t>
            </a:r>
            <a:r>
              <a:rPr lang="en-US" sz="2400" dirty="0"/>
              <a:t> = </a:t>
            </a:r>
            <a:r>
              <a:rPr lang="en-US" sz="2400" dirty="0" err="1"/>
              <a:t>Progress.Lang.Class:GetClass</a:t>
            </a:r>
            <a:r>
              <a:rPr lang="en-US" sz="2400" dirty="0"/>
              <a:t>("</a:t>
            </a:r>
            <a:r>
              <a:rPr lang="en-US" sz="2400" dirty="0" err="1"/>
              <a:t>myCls</a:t>
            </a:r>
            <a:r>
              <a:rPr lang="en-US" sz="2400" dirty="0"/>
              <a:t>").</a:t>
            </a:r>
          </a:p>
          <a:p>
            <a:endParaRPr lang="en-US" sz="2400" dirty="0"/>
          </a:p>
          <a:p>
            <a:r>
              <a:rPr lang="en-US" sz="2400" dirty="0" err="1"/>
              <a:t>methFlags</a:t>
            </a:r>
            <a:r>
              <a:rPr lang="en-US" sz="2400" dirty="0"/>
              <a:t> = </a:t>
            </a:r>
            <a:r>
              <a:rPr lang="en-US" sz="2400" dirty="0" err="1"/>
              <a:t>Flags:Public</a:t>
            </a:r>
            <a:r>
              <a:rPr lang="en-US" sz="2400" dirty="0"/>
              <a:t> OR </a:t>
            </a:r>
            <a:r>
              <a:rPr lang="en-US" sz="2400" dirty="0" err="1"/>
              <a:t>Flags:Static</a:t>
            </a:r>
            <a:r>
              <a:rPr lang="en-US" sz="2400" dirty="0"/>
              <a:t>.</a:t>
            </a:r>
          </a:p>
          <a:p>
            <a:endParaRPr lang="en-US" sz="2400" dirty="0"/>
          </a:p>
          <a:p>
            <a:r>
              <a:rPr lang="en-US" sz="2400" dirty="0" err="1"/>
              <a:t>methObjArray</a:t>
            </a:r>
            <a:r>
              <a:rPr lang="en-US" sz="2400" dirty="0"/>
              <a:t> = </a:t>
            </a:r>
            <a:r>
              <a:rPr lang="en-US" sz="2400" dirty="0" err="1"/>
              <a:t>plcObj:GetMethods</a:t>
            </a:r>
            <a:r>
              <a:rPr lang="en-US" sz="2400" dirty="0"/>
              <a:t>(</a:t>
            </a:r>
            <a:r>
              <a:rPr lang="en-US" sz="2400" dirty="0" err="1"/>
              <a:t>methFlags</a:t>
            </a:r>
            <a:r>
              <a:rPr lang="en-US" sz="2400"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GetMethod</a:t>
            </a:r>
          </a:p>
        </p:txBody>
      </p:sp>
      <p:sp>
        <p:nvSpPr>
          <p:cNvPr id="5" name="Content Placeholder 4"/>
          <p:cNvSpPr>
            <a:spLocks noGrp="1"/>
          </p:cNvSpPr>
          <p:nvPr>
            <p:ph idx="1"/>
          </p:nvPr>
        </p:nvSpPr>
        <p:spPr/>
        <p:txBody>
          <a:bodyPr/>
          <a:lstStyle/>
          <a:p>
            <a:r>
              <a:rPr lang="en-US" dirty="0"/>
              <a:t>Returns information about a method of a class </a:t>
            </a:r>
          </a:p>
          <a:p>
            <a:r>
              <a:rPr lang="en-US" dirty="0"/>
              <a:t>Public non-static</a:t>
            </a:r>
          </a:p>
          <a:p>
            <a:endParaRPr lang="en-US" dirty="0"/>
          </a:p>
          <a:p>
            <a:endParaRPr lang="en-US" dirty="0"/>
          </a:p>
          <a:p>
            <a:endParaRPr lang="en-US" dirty="0"/>
          </a:p>
        </p:txBody>
      </p:sp>
      <p:sp>
        <p:nvSpPr>
          <p:cNvPr id="6" name="AutoShape 3"/>
          <p:cNvSpPr>
            <a:spLocks noChangeArrowheads="1"/>
          </p:cNvSpPr>
          <p:nvPr/>
        </p:nvSpPr>
        <p:spPr bwMode="auto">
          <a:xfrm>
            <a:off x="762000" y="2209800"/>
            <a:ext cx="76962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a:solidFill>
                  <a:schemeClr val="bg2"/>
                </a:solidFill>
              </a:rPr>
              <a:t>GetMethod( name as char,</a:t>
            </a:r>
          </a:p>
          <a:p>
            <a:pPr algn="ctr"/>
            <a:r>
              <a:rPr lang="en-US" sz="2400" dirty="0">
                <a:solidFill>
                  <a:schemeClr val="bg2"/>
                </a:solidFill>
              </a:rPr>
              <a:t>                </a:t>
            </a:r>
            <a:r>
              <a:rPr lang="en-US" sz="2400" dirty="0" err="1">
                <a:solidFill>
                  <a:schemeClr val="bg2"/>
                </a:solidFill>
              </a:rPr>
              <a:t>params</a:t>
            </a:r>
            <a:r>
              <a:rPr lang="en-US" sz="2400" dirty="0">
                <a:solidFill>
                  <a:schemeClr val="bg2"/>
                </a:solidFill>
              </a:rPr>
              <a:t> as </a:t>
            </a:r>
            <a:r>
              <a:rPr lang="en-US" sz="2400" dirty="0" err="1">
                <a:solidFill>
                  <a:schemeClr val="bg2"/>
                </a:solidFill>
              </a:rPr>
              <a:t>Progress.Lang.ParameterList</a:t>
            </a:r>
            <a:r>
              <a:rPr lang="en-US" sz="2400" dirty="0">
                <a:solidFill>
                  <a:schemeClr val="bg2"/>
                </a:solidFill>
              </a:rPr>
              <a:t>)</a:t>
            </a:r>
          </a:p>
        </p:txBody>
      </p:sp>
      <p:sp>
        <p:nvSpPr>
          <p:cNvPr id="7" name="AutoShape 3"/>
          <p:cNvSpPr>
            <a:spLocks noChangeArrowheads="1"/>
          </p:cNvSpPr>
          <p:nvPr/>
        </p:nvSpPr>
        <p:spPr bwMode="auto">
          <a:xfrm>
            <a:off x="685800" y="3505200"/>
            <a:ext cx="7696200" cy="25908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endParaRPr lang="en-US" sz="2400" dirty="0"/>
          </a:p>
          <a:p>
            <a:r>
              <a:rPr lang="en-US" sz="2400" dirty="0" err="1"/>
              <a:t>plcObj</a:t>
            </a:r>
            <a:r>
              <a:rPr lang="en-US" sz="2400" dirty="0"/>
              <a:t> = </a:t>
            </a:r>
            <a:r>
              <a:rPr lang="en-US" sz="2400" dirty="0" err="1"/>
              <a:t>Progress.Lang.Class:GetClass</a:t>
            </a:r>
            <a:r>
              <a:rPr lang="en-US" sz="2400" dirty="0"/>
              <a:t>("</a:t>
            </a:r>
            <a:r>
              <a:rPr lang="en-US" sz="2400" dirty="0" err="1"/>
              <a:t>myCls</a:t>
            </a:r>
            <a:r>
              <a:rPr lang="en-US" sz="2400" dirty="0"/>
              <a:t>").</a:t>
            </a:r>
          </a:p>
          <a:p>
            <a:endParaRPr lang="en-US" sz="2400" dirty="0"/>
          </a:p>
          <a:p>
            <a:r>
              <a:rPr lang="en-US" sz="2400" dirty="0" err="1"/>
              <a:t>paramObj</a:t>
            </a:r>
            <a:r>
              <a:rPr lang="en-US" sz="2400" dirty="0"/>
              <a:t> = new </a:t>
            </a:r>
            <a:r>
              <a:rPr lang="en-US" sz="2400" dirty="0" err="1"/>
              <a:t>ParameterList</a:t>
            </a:r>
            <a:r>
              <a:rPr lang="en-US" sz="2400" dirty="0"/>
              <a:t>(0).</a:t>
            </a:r>
          </a:p>
          <a:p>
            <a:endParaRPr lang="en-US" sz="2400" dirty="0"/>
          </a:p>
          <a:p>
            <a:r>
              <a:rPr lang="en-US" sz="2400" dirty="0" err="1"/>
              <a:t>methObj</a:t>
            </a:r>
            <a:r>
              <a:rPr lang="en-US" sz="2400" dirty="0"/>
              <a:t> = </a:t>
            </a:r>
            <a:r>
              <a:rPr lang="en-US" sz="2400" dirty="0" err="1"/>
              <a:t>plcObj:GetMethod</a:t>
            </a:r>
            <a:r>
              <a:rPr lang="en-US" sz="2400" dirty="0"/>
              <a:t>("</a:t>
            </a:r>
            <a:r>
              <a:rPr lang="en-US" sz="2400" dirty="0" err="1"/>
              <a:t>ProcessInfo</a:t>
            </a:r>
            <a:r>
              <a:rPr lang="en-US" sz="2400" dirty="0"/>
              <a:t>",</a:t>
            </a:r>
          </a:p>
          <a:p>
            <a:r>
              <a:rPr lang="en-US" sz="2400" dirty="0"/>
              <a:t>                                                </a:t>
            </a:r>
            <a:r>
              <a:rPr lang="en-US" sz="2400" dirty="0" err="1"/>
              <a:t>paramObj</a:t>
            </a:r>
            <a:r>
              <a:rPr lang="en-US" sz="2400"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GetMethod with Flags</a:t>
            </a:r>
          </a:p>
        </p:txBody>
      </p:sp>
      <p:sp>
        <p:nvSpPr>
          <p:cNvPr id="5" name="Content Placeholder 4"/>
          <p:cNvSpPr>
            <a:spLocks noGrp="1"/>
          </p:cNvSpPr>
          <p:nvPr>
            <p:ph idx="1"/>
          </p:nvPr>
        </p:nvSpPr>
        <p:spPr>
          <a:xfrm>
            <a:off x="418470" y="1228725"/>
            <a:ext cx="8213428" cy="5172075"/>
          </a:xfrm>
        </p:spPr>
        <p:txBody>
          <a:bodyPr/>
          <a:lstStyle/>
          <a:p>
            <a:r>
              <a:rPr lang="en-US" dirty="0"/>
              <a:t>Returns information about a method of a class based on flags</a:t>
            </a:r>
          </a:p>
          <a:p>
            <a:endParaRPr lang="en-US" dirty="0"/>
          </a:p>
          <a:p>
            <a:endParaRPr lang="en-US" dirty="0"/>
          </a:p>
          <a:p>
            <a:endParaRPr lang="en-US" dirty="0"/>
          </a:p>
        </p:txBody>
      </p:sp>
      <p:sp>
        <p:nvSpPr>
          <p:cNvPr id="6" name="AutoShape 3"/>
          <p:cNvSpPr>
            <a:spLocks noChangeArrowheads="1"/>
          </p:cNvSpPr>
          <p:nvPr/>
        </p:nvSpPr>
        <p:spPr bwMode="auto">
          <a:xfrm>
            <a:off x="685800" y="1905000"/>
            <a:ext cx="7696200" cy="1143000"/>
          </a:xfrm>
          <a:prstGeom prst="roundRect">
            <a:avLst>
              <a:gd name="adj" fmla="val 832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r>
              <a:rPr lang="en-US" sz="2400" dirty="0">
                <a:solidFill>
                  <a:schemeClr val="bg2"/>
                </a:solidFill>
              </a:rPr>
              <a:t>GetMethod( name as char,</a:t>
            </a:r>
          </a:p>
          <a:p>
            <a:r>
              <a:rPr lang="en-US" sz="2400" dirty="0">
                <a:solidFill>
                  <a:schemeClr val="bg2"/>
                </a:solidFill>
              </a:rPr>
              <a:t>                    flags as </a:t>
            </a:r>
            <a:r>
              <a:rPr lang="en-US" sz="2400" dirty="0" err="1">
                <a:solidFill>
                  <a:schemeClr val="bg2"/>
                </a:solidFill>
              </a:rPr>
              <a:t>Progress.Reflect.Flags</a:t>
            </a:r>
            <a:r>
              <a:rPr lang="en-US" sz="2400" dirty="0">
                <a:solidFill>
                  <a:schemeClr val="bg2"/>
                </a:solidFill>
              </a:rPr>
              <a:t>,</a:t>
            </a:r>
          </a:p>
          <a:p>
            <a:pPr algn="ctr"/>
            <a:r>
              <a:rPr lang="en-US" sz="2400" dirty="0">
                <a:solidFill>
                  <a:schemeClr val="bg2"/>
                </a:solidFill>
              </a:rPr>
              <a:t>                 </a:t>
            </a:r>
            <a:r>
              <a:rPr lang="en-US" sz="2400" dirty="0" err="1">
                <a:solidFill>
                  <a:schemeClr val="bg2"/>
                </a:solidFill>
              </a:rPr>
              <a:t>params</a:t>
            </a:r>
            <a:r>
              <a:rPr lang="en-US" sz="2400" dirty="0">
                <a:solidFill>
                  <a:schemeClr val="bg2"/>
                </a:solidFill>
              </a:rPr>
              <a:t> as </a:t>
            </a:r>
            <a:r>
              <a:rPr lang="en-US" sz="2400" dirty="0" err="1">
                <a:solidFill>
                  <a:schemeClr val="bg2"/>
                </a:solidFill>
              </a:rPr>
              <a:t>Progress.Lang.ParameterList</a:t>
            </a:r>
            <a:r>
              <a:rPr lang="en-US" sz="2400" dirty="0">
                <a:solidFill>
                  <a:schemeClr val="bg2"/>
                </a:solidFill>
              </a:rPr>
              <a:t>)</a:t>
            </a:r>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GetMethod with Flags - Example</a:t>
            </a:r>
          </a:p>
        </p:txBody>
      </p:sp>
      <p:sp>
        <p:nvSpPr>
          <p:cNvPr id="5" name="Content Placeholder 4"/>
          <p:cNvSpPr>
            <a:spLocks noGrp="1"/>
          </p:cNvSpPr>
          <p:nvPr>
            <p:ph idx="1"/>
          </p:nvPr>
        </p:nvSpPr>
        <p:spPr/>
        <p:txBody>
          <a:bodyPr/>
          <a:lstStyle/>
          <a:p>
            <a:r>
              <a:rPr lang="en-US" dirty="0"/>
              <a:t>Return public static method “</a:t>
            </a:r>
            <a:r>
              <a:rPr lang="en-US" dirty="0" err="1"/>
              <a:t>ProcessInfo</a:t>
            </a:r>
            <a:r>
              <a:rPr lang="en-US" dirty="0"/>
              <a:t>” with a single logical input parameter</a:t>
            </a:r>
          </a:p>
          <a:p>
            <a:endParaRPr lang="en-US" dirty="0"/>
          </a:p>
          <a:p>
            <a:endParaRPr lang="en-US" dirty="0"/>
          </a:p>
          <a:p>
            <a:endParaRPr lang="en-US" dirty="0"/>
          </a:p>
        </p:txBody>
      </p:sp>
      <p:sp>
        <p:nvSpPr>
          <p:cNvPr id="8" name="AutoShape 3"/>
          <p:cNvSpPr>
            <a:spLocks noChangeArrowheads="1"/>
          </p:cNvSpPr>
          <p:nvPr/>
        </p:nvSpPr>
        <p:spPr bwMode="auto">
          <a:xfrm>
            <a:off x="685800" y="1981200"/>
            <a:ext cx="7239000" cy="4114800"/>
          </a:xfrm>
          <a:prstGeom prst="roundRect">
            <a:avLst>
              <a:gd name="adj" fmla="val 832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endParaRPr lang="en-US" sz="2400" dirty="0"/>
          </a:p>
          <a:p>
            <a:r>
              <a:rPr lang="en-US" sz="2400" dirty="0" err="1"/>
              <a:t>plcObj</a:t>
            </a:r>
            <a:r>
              <a:rPr lang="en-US" sz="2400" dirty="0"/>
              <a:t> = </a:t>
            </a:r>
            <a:r>
              <a:rPr lang="en-US" sz="2400" dirty="0" err="1"/>
              <a:t>Progress.Lang.Class:GetClass</a:t>
            </a:r>
            <a:r>
              <a:rPr lang="en-US" sz="2400" dirty="0"/>
              <a:t>("</a:t>
            </a:r>
            <a:r>
              <a:rPr lang="en-US" sz="2400" dirty="0" err="1"/>
              <a:t>myCls</a:t>
            </a:r>
            <a:r>
              <a:rPr lang="en-US" sz="2400" dirty="0"/>
              <a:t>").</a:t>
            </a:r>
          </a:p>
          <a:p>
            <a:endParaRPr lang="en-US" sz="2400" dirty="0"/>
          </a:p>
          <a:p>
            <a:r>
              <a:rPr lang="en-US" sz="2400" dirty="0" err="1"/>
              <a:t>paramObj</a:t>
            </a:r>
            <a:r>
              <a:rPr lang="en-US" sz="2400" dirty="0"/>
              <a:t> = new </a:t>
            </a:r>
            <a:r>
              <a:rPr lang="en-US" sz="2400" dirty="0" err="1"/>
              <a:t>ParameterList</a:t>
            </a:r>
            <a:r>
              <a:rPr lang="en-US" sz="2400" dirty="0"/>
              <a:t>(1).</a:t>
            </a:r>
          </a:p>
          <a:p>
            <a:endParaRPr lang="en-US" sz="2400" dirty="0"/>
          </a:p>
          <a:p>
            <a:r>
              <a:rPr lang="en-US" sz="2400" dirty="0" err="1"/>
              <a:t>paramObj:SetParameter</a:t>
            </a:r>
            <a:r>
              <a:rPr lang="en-US" sz="2400" dirty="0"/>
              <a:t>(1, “logical”, “input”, NO).</a:t>
            </a:r>
          </a:p>
          <a:p>
            <a:endParaRPr lang="en-US" sz="2400" dirty="0"/>
          </a:p>
          <a:p>
            <a:r>
              <a:rPr lang="en-US" sz="2400" dirty="0" err="1"/>
              <a:t>methFlags</a:t>
            </a:r>
            <a:r>
              <a:rPr lang="en-US" sz="2400" dirty="0"/>
              <a:t> = </a:t>
            </a:r>
            <a:r>
              <a:rPr lang="en-US" sz="2400" dirty="0" err="1"/>
              <a:t>Flags:Public</a:t>
            </a:r>
            <a:r>
              <a:rPr lang="en-US" sz="2400" dirty="0"/>
              <a:t> OR </a:t>
            </a:r>
            <a:r>
              <a:rPr lang="en-US" sz="2400" dirty="0" err="1"/>
              <a:t>Flags:Static</a:t>
            </a:r>
            <a:r>
              <a:rPr lang="en-US" sz="2400" dirty="0"/>
              <a:t>.</a:t>
            </a:r>
          </a:p>
          <a:p>
            <a:endParaRPr lang="en-US" sz="2400" dirty="0"/>
          </a:p>
          <a:p>
            <a:r>
              <a:rPr lang="en-US" sz="2400" dirty="0" err="1"/>
              <a:t>methObj</a:t>
            </a:r>
            <a:r>
              <a:rPr lang="en-US" sz="2400" dirty="0"/>
              <a:t> = </a:t>
            </a:r>
            <a:r>
              <a:rPr lang="en-US" sz="2400" dirty="0" err="1"/>
              <a:t>plcObj:GetMethod</a:t>
            </a:r>
            <a:r>
              <a:rPr lang="en-US" sz="2400" dirty="0"/>
              <a:t>("</a:t>
            </a:r>
            <a:r>
              <a:rPr lang="en-US" sz="2400" dirty="0" err="1"/>
              <a:t>ProcessInfo</a:t>
            </a:r>
            <a:r>
              <a:rPr lang="en-US" sz="2400" dirty="0"/>
              <a:t>",</a:t>
            </a:r>
          </a:p>
          <a:p>
            <a:r>
              <a:rPr lang="en-US" sz="2400" dirty="0"/>
              <a:t>                                                </a:t>
            </a:r>
            <a:r>
              <a:rPr lang="en-US" sz="2400" dirty="0" err="1"/>
              <a:t>methFlags</a:t>
            </a:r>
            <a:r>
              <a:rPr lang="en-US" sz="2400" dirty="0"/>
              <a:t>,</a:t>
            </a:r>
          </a:p>
          <a:p>
            <a:r>
              <a:rPr lang="en-US" sz="2400" dirty="0"/>
              <a:t>                                                </a:t>
            </a:r>
            <a:r>
              <a:rPr lang="en-US" sz="2400" dirty="0" err="1"/>
              <a:t>paramObj</a:t>
            </a:r>
            <a:r>
              <a:rPr lang="en-US" sz="2400" dirty="0"/>
              <a:t>).</a:t>
            </a:r>
          </a:p>
          <a:p>
            <a:endParaRPr lang="en-US" sz="2400" dirty="0"/>
          </a:p>
        </p:txBody>
      </p:sp>
    </p:spTree>
    <p:extLst>
      <p:ext uri="{BB962C8B-B14F-4D97-AF65-F5344CB8AC3E}">
        <p14:creationId xmlns="" xmlns:p14="http://schemas.microsoft.com/office/powerpoint/2010/main" val="300571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Progress.Reflect.Method</a:t>
            </a:r>
            <a:endParaRPr lang="en-US" dirty="0"/>
          </a:p>
        </p:txBody>
      </p:sp>
      <p:sp>
        <p:nvSpPr>
          <p:cNvPr id="5" name="Content Placeholder 4"/>
          <p:cNvSpPr>
            <a:spLocks noGrp="1"/>
          </p:cNvSpPr>
          <p:nvPr>
            <p:ph idx="1"/>
          </p:nvPr>
        </p:nvSpPr>
        <p:spPr/>
        <p:txBody>
          <a:bodyPr/>
          <a:lstStyle/>
          <a:p>
            <a:endParaRPr lang="en-US" dirty="0"/>
          </a:p>
          <a:p>
            <a:pPr>
              <a:buNone/>
            </a:pPr>
            <a:endParaRPr lang="en-US" dirty="0"/>
          </a:p>
          <a:p>
            <a:endParaRPr lang="en-US" dirty="0"/>
          </a:p>
          <a:p>
            <a:endParaRPr lang="en-US" dirty="0"/>
          </a:p>
          <a:p>
            <a:endParaRPr lang="en-US" dirty="0"/>
          </a:p>
        </p:txBody>
      </p:sp>
      <p:graphicFrame>
        <p:nvGraphicFramePr>
          <p:cNvPr id="8" name="Table 7"/>
          <p:cNvGraphicFramePr>
            <a:graphicFrameLocks noGrp="1"/>
          </p:cNvGraphicFramePr>
          <p:nvPr/>
        </p:nvGraphicFramePr>
        <p:xfrm>
          <a:off x="838200" y="1524000"/>
          <a:ext cx="7315200" cy="4262488"/>
        </p:xfrm>
        <a:graphic>
          <a:graphicData uri="http://schemas.openxmlformats.org/drawingml/2006/table">
            <a:tbl>
              <a:tblPr firstRow="1" bandRow="1">
                <a:tableStyleId>{5C22544A-7EE6-4342-B048-85BDC9FD1C3A}</a:tableStyleId>
              </a:tblPr>
              <a:tblGrid>
                <a:gridCol w="3657600">
                  <a:extLst>
                    <a:ext uri="{9D8B030D-6E8A-4147-A177-3AD203B41FA5}">
                      <a16:colId xmlns="" xmlns:a16="http://schemas.microsoft.com/office/drawing/2014/main" val="20000"/>
                    </a:ext>
                  </a:extLst>
                </a:gridCol>
                <a:gridCol w="3657600">
                  <a:extLst>
                    <a:ext uri="{9D8B030D-6E8A-4147-A177-3AD203B41FA5}">
                      <a16:colId xmlns="" xmlns:a16="http://schemas.microsoft.com/office/drawing/2014/main" val="20001"/>
                    </a:ext>
                  </a:extLst>
                </a:gridCol>
              </a:tblGrid>
              <a:tr h="604888">
                <a:tc>
                  <a:txBody>
                    <a:bodyPr/>
                    <a:lstStyle/>
                    <a:p>
                      <a:pPr algn="ctr"/>
                      <a:r>
                        <a:rPr lang="en-US" dirty="0">
                          <a:solidFill>
                            <a:schemeClr val="tx1"/>
                          </a:solidFill>
                        </a:rPr>
                        <a:t>Properties</a:t>
                      </a:r>
                    </a:p>
                  </a:txBody>
                  <a:tcPr/>
                </a:tc>
                <a:tc>
                  <a:txBody>
                    <a:bodyPr/>
                    <a:lstStyle/>
                    <a:p>
                      <a:pPr algn="ctr"/>
                      <a:r>
                        <a:rPr lang="en-US" dirty="0">
                          <a:solidFill>
                            <a:schemeClr val="tx1"/>
                          </a:solidFill>
                        </a:rPr>
                        <a:t>Methods</a:t>
                      </a:r>
                    </a:p>
                  </a:txBody>
                  <a:tcPr/>
                </a:tc>
                <a:extLst>
                  <a:ext uri="{0D108BD9-81ED-4DB2-BD59-A6C34878D82A}">
                    <a16:rowId xmlns="" xmlns:a16="http://schemas.microsoft.com/office/drawing/2014/main" val="10000"/>
                  </a:ext>
                </a:extLst>
              </a:tr>
              <a:tr h="3281312">
                <a:tc>
                  <a:txBody>
                    <a:bodyPr/>
                    <a:lstStyle/>
                    <a:p>
                      <a:r>
                        <a:rPr lang="en-US" dirty="0"/>
                        <a:t>Name</a:t>
                      </a:r>
                    </a:p>
                    <a:p>
                      <a:endParaRPr lang="en-US" dirty="0"/>
                    </a:p>
                    <a:p>
                      <a:r>
                        <a:rPr lang="en-US" dirty="0" err="1"/>
                        <a:t>NumParameters</a:t>
                      </a:r>
                      <a:endParaRPr lang="en-US" dirty="0"/>
                    </a:p>
                    <a:p>
                      <a:endParaRPr lang="en-US" dirty="0"/>
                    </a:p>
                    <a:p>
                      <a:r>
                        <a:rPr lang="en-US" dirty="0" err="1"/>
                        <a:t>ReturnType</a:t>
                      </a:r>
                      <a:endParaRPr lang="en-US" dirty="0"/>
                    </a:p>
                    <a:p>
                      <a:endParaRPr lang="en-US" dirty="0"/>
                    </a:p>
                    <a:p>
                      <a:r>
                        <a:rPr lang="en-US" dirty="0" err="1"/>
                        <a:t>ReturnTypeName</a:t>
                      </a:r>
                      <a:endParaRPr lang="en-US" dirty="0"/>
                    </a:p>
                    <a:p>
                      <a:endParaRPr lang="en-US" dirty="0"/>
                    </a:p>
                    <a:p>
                      <a:r>
                        <a:rPr lang="en-US" dirty="0" err="1"/>
                        <a:t>ReturnExtent</a:t>
                      </a:r>
                      <a:endParaRPr lang="en-US" dirty="0"/>
                    </a:p>
                    <a:p>
                      <a:endParaRPr lang="en-US" dirty="0"/>
                    </a:p>
                    <a:p>
                      <a:r>
                        <a:rPr lang="en-US" dirty="0" err="1"/>
                        <a:t>AccessMode</a:t>
                      </a:r>
                      <a:endParaRPr lang="en-US" dirty="0"/>
                    </a:p>
                    <a:p>
                      <a:endParaRPr lang="en-US" dirty="0"/>
                    </a:p>
                    <a:p>
                      <a:r>
                        <a:rPr lang="en-US" dirty="0" err="1"/>
                        <a:t>IsStatic</a:t>
                      </a:r>
                      <a:endParaRPr lang="en-US" dirty="0"/>
                    </a:p>
                  </a:txBody>
                  <a:tcPr/>
                </a:tc>
                <a:tc>
                  <a:txBody>
                    <a:bodyPr/>
                    <a:lstStyle/>
                    <a:p>
                      <a:r>
                        <a:rPr lang="en-US" dirty="0" err="1"/>
                        <a:t>GetParameters</a:t>
                      </a:r>
                      <a:endParaRPr lang="en-US" dirty="0"/>
                    </a:p>
                    <a:p>
                      <a:endParaRPr lang="en-US" dirty="0"/>
                    </a:p>
                    <a:p>
                      <a:r>
                        <a:rPr lang="en-US" dirty="0"/>
                        <a:t>Invoke</a:t>
                      </a:r>
                    </a:p>
                    <a:p>
                      <a:endParaRPr lang="en-US" dirty="0"/>
                    </a:p>
                    <a:p>
                      <a:r>
                        <a:rPr lang="en-US" dirty="0"/>
                        <a:t>ToString</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Progress.Reflect Classes</a:t>
            </a:r>
          </a:p>
        </p:txBody>
      </p:sp>
      <p:sp>
        <p:nvSpPr>
          <p:cNvPr id="5" name="Content Placeholder 4"/>
          <p:cNvSpPr>
            <a:spLocks noGrp="1"/>
          </p:cNvSpPr>
          <p:nvPr>
            <p:ph idx="1"/>
          </p:nvPr>
        </p:nvSpPr>
        <p:spPr/>
        <p:txBody>
          <a:bodyPr/>
          <a:lstStyle/>
          <a:p>
            <a:r>
              <a:rPr lang="en-US" dirty="0"/>
              <a:t>Similar functionality for other types of members</a:t>
            </a:r>
          </a:p>
          <a:p>
            <a:endParaRPr lang="en-US" dirty="0"/>
          </a:p>
          <a:p>
            <a:r>
              <a:rPr lang="en-US" dirty="0" err="1"/>
              <a:t>Progress.Reflect.Property</a:t>
            </a:r>
            <a:r>
              <a:rPr lang="en-US" dirty="0"/>
              <a:t> and </a:t>
            </a:r>
            <a:r>
              <a:rPr lang="en-US" dirty="0" err="1"/>
              <a:t>Progress.Reflect.Variable</a:t>
            </a:r>
            <a:r>
              <a:rPr lang="en-US" dirty="0"/>
              <a:t> </a:t>
            </a:r>
          </a:p>
          <a:p>
            <a:pPr>
              <a:buFontTx/>
              <a:buChar char="-"/>
            </a:pPr>
            <a:r>
              <a:rPr lang="en-US" dirty="0"/>
              <a:t>Get() and Set()</a:t>
            </a:r>
          </a:p>
          <a:p>
            <a:endParaRPr lang="en-US" dirty="0"/>
          </a:p>
          <a:p>
            <a:r>
              <a:rPr lang="en-US" dirty="0" err="1"/>
              <a:t>Progress.Reflect.Constructor</a:t>
            </a:r>
            <a:endParaRPr lang="en-US" dirty="0"/>
          </a:p>
          <a:p>
            <a:pPr>
              <a:buFontTx/>
              <a:buChar char="-"/>
            </a:pPr>
            <a:r>
              <a:rPr lang="en-US" dirty="0"/>
              <a:t>Invoke() - instantiate object</a:t>
            </a:r>
          </a:p>
          <a:p>
            <a:pPr>
              <a:buFontTx/>
              <a:buChar char="-"/>
            </a:pPr>
            <a:endParaRPr lang="en-US" dirty="0"/>
          </a:p>
          <a:p>
            <a:endParaRPr lang="en-US" dirty="0"/>
          </a:p>
          <a:p>
            <a:endParaRPr lang="en-US"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4114800"/>
            <a:ext cx="8625807"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Single-line Comments</a:t>
            </a:r>
          </a:p>
          <a:p>
            <a:r>
              <a:rPr lang="en-US" dirty="0"/>
              <a:t>XREF</a:t>
            </a:r>
          </a:p>
          <a:p>
            <a:r>
              <a:rPr lang="en-US" dirty="0"/>
              <a:t>ABL </a:t>
            </a:r>
            <a:r>
              <a:rPr lang="en-US" dirty="0" err="1"/>
              <a:t>Enums</a:t>
            </a:r>
            <a:endParaRPr lang="en-US" dirty="0"/>
          </a:p>
          <a:p>
            <a:r>
              <a:rPr lang="en-US" dirty="0"/>
              <a:t>Object Serialization</a:t>
            </a:r>
          </a:p>
          <a:p>
            <a:r>
              <a:rPr lang="en-US" dirty="0"/>
              <a:t>Reflection</a:t>
            </a:r>
          </a:p>
          <a:p>
            <a:r>
              <a:rPr lang="en-US" dirty="0" err="1"/>
              <a:t>RadForm</a:t>
            </a:r>
            <a:r>
              <a:rPr lang="en-US" dirty="0"/>
              <a:t> Subclasses</a:t>
            </a:r>
          </a:p>
          <a:p>
            <a:endParaRPr lang="en-US" dirty="0"/>
          </a:p>
          <a:p>
            <a:endParaRPr lang="en-US" dirty="0"/>
          </a:p>
        </p:txBody>
      </p:sp>
    </p:spTree>
    <p:extLst>
      <p:ext uri="{BB962C8B-B14F-4D97-AF65-F5344CB8AC3E}">
        <p14:creationId xmlns="" xmlns:p14="http://schemas.microsoft.com/office/powerpoint/2010/main" val="202638584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RadForm</a:t>
            </a:r>
            <a:r>
              <a:rPr lang="en-US" dirty="0"/>
              <a:t> Subclasses</a:t>
            </a:r>
          </a:p>
        </p:txBody>
      </p:sp>
      <p:sp>
        <p:nvSpPr>
          <p:cNvPr id="5" name="Content Placeholder 4"/>
          <p:cNvSpPr>
            <a:spLocks noGrp="1"/>
          </p:cNvSpPr>
          <p:nvPr>
            <p:ph idx="1"/>
          </p:nvPr>
        </p:nvSpPr>
        <p:spPr/>
        <p:txBody>
          <a:bodyPr/>
          <a:lstStyle/>
          <a:p>
            <a:r>
              <a:rPr lang="en-US" dirty="0" err="1"/>
              <a:t>Telerik's</a:t>
            </a:r>
            <a:r>
              <a:rPr lang="en-US" dirty="0"/>
              <a:t> UI for </a:t>
            </a:r>
            <a:r>
              <a:rPr lang="en-US" dirty="0" err="1"/>
              <a:t>WinForms</a:t>
            </a:r>
            <a:r>
              <a:rPr lang="en-US" dirty="0"/>
              <a:t> includes three form classes: </a:t>
            </a:r>
          </a:p>
          <a:p>
            <a:pPr>
              <a:buFontTx/>
              <a:buChar char="-"/>
            </a:pPr>
            <a:r>
              <a:rPr lang="en-US" dirty="0" err="1"/>
              <a:t>RadForm</a:t>
            </a:r>
            <a:endParaRPr lang="en-US" dirty="0"/>
          </a:p>
          <a:p>
            <a:pPr>
              <a:buFontTx/>
              <a:buChar char="-"/>
            </a:pPr>
            <a:r>
              <a:rPr lang="en-US" dirty="0" err="1"/>
              <a:t>RadRibbonForm</a:t>
            </a:r>
            <a:endParaRPr lang="en-US" dirty="0"/>
          </a:p>
          <a:p>
            <a:pPr>
              <a:buFontTx/>
              <a:buChar char="-"/>
            </a:pPr>
            <a:r>
              <a:rPr lang="en-US" dirty="0" err="1"/>
              <a:t>ShapedForm</a:t>
            </a:r>
            <a:endParaRPr lang="en-US" dirty="0"/>
          </a:p>
          <a:p>
            <a:pPr>
              <a:buFontTx/>
              <a:buChar char="-"/>
            </a:pPr>
            <a:endParaRPr lang="en-US" dirty="0"/>
          </a:p>
          <a:p>
            <a:endParaRPr lang="en-US" dirty="0"/>
          </a:p>
          <a:p>
            <a:endParaRPr lang="en-US" dirty="0"/>
          </a:p>
        </p:txBody>
      </p:sp>
      <p:pic>
        <p:nvPicPr>
          <p:cNvPr id="3076" name="Picture 4" descr="http://d585tldpucybw.cloudfront.net/sfimages/default-source/productsimages/winforms/controls/screenshots/radshapedform.png?sfvrsn=0"/>
          <p:cNvPicPr>
            <a:picLocks noChangeAspect="1" noChangeArrowheads="1"/>
          </p:cNvPicPr>
          <p:nvPr/>
        </p:nvPicPr>
        <p:blipFill>
          <a:blip r:embed="rId3" cstate="print"/>
          <a:srcRect/>
          <a:stretch>
            <a:fillRect/>
          </a:stretch>
        </p:blipFill>
        <p:spPr bwMode="auto">
          <a:xfrm>
            <a:off x="4495801" y="4770118"/>
            <a:ext cx="3581399" cy="1478281"/>
          </a:xfrm>
          <a:prstGeom prst="rect">
            <a:avLst/>
          </a:prstGeom>
          <a:noFill/>
        </p:spPr>
      </p:pic>
      <p:pic>
        <p:nvPicPr>
          <p:cNvPr id="3078" name="Picture 6" descr="http://d585tldpucybw.cloudfront.net/sfimages/default-source/productsimages/winforms/productitemfeatures/win_ribbonbar_gallery.jpg?sfvrsn=0"/>
          <p:cNvPicPr>
            <a:picLocks noChangeAspect="1" noChangeArrowheads="1"/>
          </p:cNvPicPr>
          <p:nvPr/>
        </p:nvPicPr>
        <p:blipFill>
          <a:blip r:embed="rId4" cstate="print"/>
          <a:srcRect/>
          <a:stretch>
            <a:fillRect/>
          </a:stretch>
        </p:blipFill>
        <p:spPr bwMode="auto">
          <a:xfrm>
            <a:off x="4800600" y="2667000"/>
            <a:ext cx="3124200" cy="2120498"/>
          </a:xfrm>
          <a:prstGeom prst="rect">
            <a:avLst/>
          </a:prstGeom>
          <a:noFill/>
        </p:spPr>
      </p:pic>
      <p:pic>
        <p:nvPicPr>
          <p:cNvPr id="3080" name="Picture 8" descr="forms-and-dialogs-form-overview 001"/>
          <p:cNvPicPr>
            <a:picLocks noChangeAspect="1" noChangeArrowheads="1"/>
          </p:cNvPicPr>
          <p:nvPr/>
        </p:nvPicPr>
        <p:blipFill>
          <a:blip r:embed="rId5" cstate="print"/>
          <a:srcRect/>
          <a:stretch>
            <a:fillRect/>
          </a:stretch>
        </p:blipFill>
        <p:spPr bwMode="auto">
          <a:xfrm>
            <a:off x="457200" y="3056114"/>
            <a:ext cx="3886200" cy="2728736"/>
          </a:xfrm>
          <a:prstGeom prst="rect">
            <a:avLst/>
          </a:prstGeom>
          <a:noFill/>
        </p:spPr>
      </p:pic>
      <p:pic>
        <p:nvPicPr>
          <p:cNvPr id="9" name="Picture 8" descr="Telerik by Progress logo.png"/>
          <p:cNvPicPr>
            <a:picLocks noChangeAspect="1"/>
          </p:cNvPicPr>
          <p:nvPr/>
        </p:nvPicPr>
        <p:blipFill>
          <a:blip r:embed="rId6" cstate="print"/>
          <a:stretch>
            <a:fillRect/>
          </a:stretch>
        </p:blipFill>
        <p:spPr>
          <a:xfrm>
            <a:off x="6324600" y="1600200"/>
            <a:ext cx="1505588" cy="713173"/>
          </a:xfrm>
          <a:prstGeom prst="rect">
            <a:avLst/>
          </a:prstGeom>
        </p:spPr>
      </p:pic>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RadForm</a:t>
            </a:r>
            <a:r>
              <a:rPr lang="en-US" dirty="0"/>
              <a:t> Subclasses (Cont’d)</a:t>
            </a:r>
          </a:p>
        </p:txBody>
      </p:sp>
      <p:sp>
        <p:nvSpPr>
          <p:cNvPr id="5" name="Content Placeholder 4"/>
          <p:cNvSpPr>
            <a:spLocks noGrp="1"/>
          </p:cNvSpPr>
          <p:nvPr>
            <p:ph idx="1"/>
          </p:nvPr>
        </p:nvSpPr>
        <p:spPr/>
        <p:txBody>
          <a:bodyPr/>
          <a:lstStyle/>
          <a:p>
            <a:r>
              <a:rPr lang="en-US" dirty="0"/>
              <a:t>We provide subclasses that extend </a:t>
            </a:r>
            <a:r>
              <a:rPr lang="en-US" dirty="0" err="1"/>
              <a:t>Telerik’s</a:t>
            </a:r>
            <a:r>
              <a:rPr lang="en-US" dirty="0"/>
              <a:t> forms:</a:t>
            </a:r>
          </a:p>
          <a:p>
            <a:pPr>
              <a:buFontTx/>
              <a:buChar char="-"/>
            </a:pPr>
            <a:r>
              <a:rPr lang="en-US" dirty="0" err="1"/>
              <a:t>Progress.Windows.OERadForm</a:t>
            </a:r>
            <a:endParaRPr lang="en-US" dirty="0"/>
          </a:p>
          <a:p>
            <a:pPr>
              <a:buFontTx/>
              <a:buChar char="-"/>
            </a:pPr>
            <a:r>
              <a:rPr lang="en-US" dirty="0" err="1"/>
              <a:t>Progress.Windows.OERadRibbonForm</a:t>
            </a:r>
            <a:endParaRPr lang="en-US" dirty="0"/>
          </a:p>
          <a:p>
            <a:pPr>
              <a:buFontTx/>
              <a:buChar char="-"/>
            </a:pPr>
            <a:r>
              <a:rPr lang="en-US" dirty="0" err="1"/>
              <a:t>Progress.Windows.OEShapedForm</a:t>
            </a:r>
            <a:endParaRPr lang="en-US" dirty="0"/>
          </a:p>
          <a:p>
            <a:pPr>
              <a:buFontTx/>
              <a:buChar char="-"/>
            </a:pPr>
            <a:r>
              <a:rPr lang="en-US" dirty="0" err="1"/>
              <a:t>Progress.Windows.MDIChildRadForm</a:t>
            </a:r>
            <a:endParaRPr lang="en-US" dirty="0"/>
          </a:p>
          <a:p>
            <a:pPr>
              <a:buFontTx/>
              <a:buChar char="-"/>
            </a:pPr>
            <a:r>
              <a:rPr lang="en-US" dirty="0" err="1"/>
              <a:t>Progress.Windows.MDIChildRadRibbonForm</a:t>
            </a:r>
            <a:endParaRPr lang="en-US" dirty="0"/>
          </a:p>
          <a:p>
            <a:pPr>
              <a:buFontTx/>
              <a:buChar char="-"/>
            </a:pPr>
            <a:r>
              <a:rPr lang="en-US" dirty="0" err="1"/>
              <a:t>Progress.Windows.MDIChildShapedForm</a:t>
            </a:r>
            <a:endParaRPr lang="en-US" dirty="0"/>
          </a:p>
          <a:p>
            <a:endParaRPr lang="en-US" dirty="0"/>
          </a:p>
          <a:p>
            <a:endParaRPr lang="en-US" dirty="0"/>
          </a:p>
        </p:txBody>
      </p:sp>
    </p:spTree>
    <p:extLst>
      <p:ext uri="{BB962C8B-B14F-4D97-AF65-F5344CB8AC3E}">
        <p14:creationId xmlns="" xmlns:p14="http://schemas.microsoft.com/office/powerpoint/2010/main" val="3005719270"/>
      </p:ext>
    </p:extLst>
  </p:cSld>
  <p:clrMapOvr>
    <a:masterClrMapping/>
  </p:clrMapOvr>
  <p:transition spd="med">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39225829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themeOverride>
</file>

<file path=docProps/app.xml><?xml version="1.0" encoding="utf-8"?>
<Properties xmlns="http://schemas.openxmlformats.org/officeDocument/2006/extended-properties" xmlns:vt="http://schemas.openxmlformats.org/officeDocument/2006/docPropsVTypes">
  <Template/>
  <TotalTime>27332</TotalTime>
  <Words>6281</Words>
  <Application>Microsoft Office PowerPoint</Application>
  <PresentationFormat>On-screen Show (4:3)</PresentationFormat>
  <Paragraphs>880</Paragraphs>
  <Slides>56</Slides>
  <Notes>49</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PROGRESS_16x9_PPT_Template</vt:lpstr>
      <vt:lpstr>What’s New in the ABL in OpenEdge 11.6</vt:lpstr>
      <vt:lpstr>Agenda</vt:lpstr>
      <vt:lpstr>Single-line Comments</vt:lpstr>
      <vt:lpstr>Agenda</vt:lpstr>
      <vt:lpstr>XREF</vt:lpstr>
      <vt:lpstr>Agenda</vt:lpstr>
      <vt:lpstr>ABL Enums</vt:lpstr>
      <vt:lpstr>Defining an ABL Enum Type</vt:lpstr>
      <vt:lpstr>Defining an ABL Enum Type (Cont’d)</vt:lpstr>
      <vt:lpstr>Defining Values for Enum Members</vt:lpstr>
      <vt:lpstr>Accessing Enums </vt:lpstr>
      <vt:lpstr>ABL Enums - CASE Statement</vt:lpstr>
      <vt:lpstr>ABL Enums - Comparisons</vt:lpstr>
      <vt:lpstr>ABL Enums – Comparisons (Cont’d)</vt:lpstr>
      <vt:lpstr>Methods for ABL Enums</vt:lpstr>
      <vt:lpstr>ABL Enums - GetValue and ToString</vt:lpstr>
      <vt:lpstr>Getting Enum Instance from Name/Value</vt:lpstr>
      <vt:lpstr>Defining an ABL Flag Enum Type</vt:lpstr>
      <vt:lpstr>Methods for ABL Flag Enums</vt:lpstr>
      <vt:lpstr>ABL Flag Enums : Setting Flag</vt:lpstr>
      <vt:lpstr>ABL Flag Enums: Check if Flag is Set</vt:lpstr>
      <vt:lpstr>ABL Flag Enums: Other operations</vt:lpstr>
      <vt:lpstr>ABL Flag Enums: Dynamic Access</vt:lpstr>
      <vt:lpstr>ABL Enums: Reflection</vt:lpstr>
      <vt:lpstr>.NET Enums</vt:lpstr>
      <vt:lpstr>Agenda</vt:lpstr>
      <vt:lpstr>Object Serialization</vt:lpstr>
      <vt:lpstr>Object Serialization Flow</vt:lpstr>
      <vt:lpstr>Stream Classes for Supporting Serialization</vt:lpstr>
      <vt:lpstr>Stream Classes for Supporting Serialization (Cont’d)</vt:lpstr>
      <vt:lpstr>Binary Serialization</vt:lpstr>
      <vt:lpstr>Serializing Object - Binary Format</vt:lpstr>
      <vt:lpstr>Deserializing Object - Binary Format</vt:lpstr>
      <vt:lpstr>Binary Serialization Example</vt:lpstr>
      <vt:lpstr>Binary Deserialization Example</vt:lpstr>
      <vt:lpstr>JSON Serialization</vt:lpstr>
      <vt:lpstr>Serialization of Non-Public Data Members</vt:lpstr>
      <vt:lpstr>Serializing Object - JSON Format</vt:lpstr>
      <vt:lpstr>JSON Serialization Example</vt:lpstr>
      <vt:lpstr>JSON Deserialization Example</vt:lpstr>
      <vt:lpstr>JSON Example</vt:lpstr>
      <vt:lpstr>Agenda</vt:lpstr>
      <vt:lpstr>Reflection</vt:lpstr>
      <vt:lpstr>Progress.Lang.Class methods</vt:lpstr>
      <vt:lpstr>GetMethods</vt:lpstr>
      <vt:lpstr>GetMethods with Flags</vt:lpstr>
      <vt:lpstr>GetMethods Example</vt:lpstr>
      <vt:lpstr>GetMethod</vt:lpstr>
      <vt:lpstr>GetMethod with Flags</vt:lpstr>
      <vt:lpstr>GetMethod with Flags - Example</vt:lpstr>
      <vt:lpstr>Progress.Reflect.Method</vt:lpstr>
      <vt:lpstr>Other Progress.Reflect Classes</vt:lpstr>
      <vt:lpstr>Agenda</vt:lpstr>
      <vt:lpstr>RadForm Subclasses</vt:lpstr>
      <vt:lpstr>RadForm Subclasses (Cont’d)</vt:lpstr>
      <vt:lpstr>Slide 56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fernando</dc:creator>
  <cp:lastModifiedBy>fernando</cp:lastModifiedBy>
  <cp:revision>379</cp:revision>
  <dcterms:created xsi:type="dcterms:W3CDTF">2015-10-13T16:17:01Z</dcterms:created>
  <dcterms:modified xsi:type="dcterms:W3CDTF">2016-06-03T19:12:55Z</dcterms:modified>
</cp:coreProperties>
</file>