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15"/>
  </p:notesMasterIdLst>
  <p:handoutMasterIdLst>
    <p:handoutMasterId r:id="rId16"/>
  </p:handoutMasterIdLst>
  <p:sldIdLst>
    <p:sldId id="1195" r:id="rId6"/>
    <p:sldId id="1197" r:id="rId7"/>
    <p:sldId id="1198" r:id="rId8"/>
    <p:sldId id="1199" r:id="rId9"/>
    <p:sldId id="1200" r:id="rId10"/>
    <p:sldId id="1201" r:id="rId11"/>
    <p:sldId id="1202" r:id="rId12"/>
    <p:sldId id="1203" r:id="rId13"/>
    <p:sldId id="1180" r:id="rId14"/>
  </p:sldIdLst>
  <p:sldSz cx="12188825" cy="6858000"/>
  <p:notesSz cx="7027863" cy="9313863"/>
  <p:custDataLst>
    <p:tags r:id="rId17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E00"/>
    <a:srgbClr val="FF40FF"/>
    <a:srgbClr val="373A3E"/>
    <a:srgbClr val="B0D806"/>
    <a:srgbClr val="AAD204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80" d="100"/>
          <a:sy n="80" d="100"/>
        </p:scale>
        <p:origin x="-90" y="-708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078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535531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3288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  <p:sldLayoutId id="2147483779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mmunity.progress.com/community_groups/products_enhancements/i/openedg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967780" y="3402317"/>
            <a:ext cx="6800850" cy="1477328"/>
          </a:xfrm>
        </p:spPr>
        <p:txBody>
          <a:bodyPr/>
          <a:lstStyle/>
          <a:p>
            <a:r>
              <a:rPr lang="en-US" dirty="0"/>
              <a:t>OpenEdge Tools &amp; Language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Info Exchange</a:t>
            </a:r>
          </a:p>
        </p:txBody>
      </p:sp>
    </p:spTree>
    <p:extLst>
      <p:ext uri="{BB962C8B-B14F-4D97-AF65-F5344CB8AC3E}">
        <p14:creationId xmlns:p14="http://schemas.microsoft.com/office/powerpoint/2010/main" xmlns="" val="4026832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Gathering Requirements</a:t>
            </a:r>
          </a:p>
        </p:txBody>
      </p:sp>
    </p:spTree>
    <p:extLst>
      <p:ext uri="{BB962C8B-B14F-4D97-AF65-F5344CB8AC3E}">
        <p14:creationId xmlns:p14="http://schemas.microsoft.com/office/powerpoint/2010/main" xmlns="" val="255618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 Of Enhancement Requests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57814" y="1200150"/>
            <a:ext cx="7400324" cy="5172075"/>
          </a:xfrm>
        </p:spPr>
        <p:txBody>
          <a:bodyPr/>
          <a:lstStyle/>
          <a:p>
            <a:r>
              <a:rPr lang="en-US" dirty="0"/>
              <a:t>OpenEdge Community</a:t>
            </a:r>
          </a:p>
          <a:p>
            <a:pPr lvl="1"/>
            <a:r>
              <a:rPr lang="en-US" dirty="0"/>
              <a:t>Ideas section on Progress Communities (</a:t>
            </a:r>
            <a:r>
              <a:rPr lang="en-US" dirty="0">
                <a:hlinkClick r:id="rId2"/>
              </a:rPr>
              <a:t>https://community.progress.com/community_groups/products_enhancements/i/openedge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Executive Briefing Center- face-to-face meetings at Progress Bedford</a:t>
            </a:r>
          </a:p>
          <a:p>
            <a:pPr lvl="1"/>
            <a:r>
              <a:rPr lang="en-US" dirty="0"/>
              <a:t>Customer site visits &amp; discussions</a:t>
            </a:r>
          </a:p>
          <a:p>
            <a:pPr lvl="1"/>
            <a:r>
              <a:rPr lang="en-US" dirty="0"/>
              <a:t>Events: PUG Challenge, Exchange, etc.</a:t>
            </a:r>
          </a:p>
          <a:p>
            <a:pPr lvl="1"/>
            <a:r>
              <a:rPr lang="en-US" dirty="0"/>
              <a:t>Requests via Technical Support calls</a:t>
            </a:r>
          </a:p>
          <a:p>
            <a:r>
              <a:rPr lang="en-US" dirty="0"/>
              <a:t>Market Trends &amp; Competition</a:t>
            </a:r>
          </a:p>
          <a:p>
            <a:r>
              <a:rPr lang="en-US" dirty="0"/>
              <a:t>Internal Technical Experts</a:t>
            </a:r>
          </a:p>
          <a:p>
            <a:r>
              <a:rPr lang="en-US" dirty="0"/>
              <a:t>Etc.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958138" y="367496"/>
            <a:ext cx="3548062" cy="4104491"/>
            <a:chOff x="8615363" y="798384"/>
            <a:chExt cx="3243262" cy="3607382"/>
          </a:xfrm>
        </p:grpSpPr>
        <p:pic>
          <p:nvPicPr>
            <p:cNvPr id="1026" name="Picture 2" descr="Image result for software requirement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6655" y="798384"/>
              <a:ext cx="2709545" cy="3607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 bwMode="auto">
            <a:xfrm>
              <a:off x="8615363" y="4071938"/>
              <a:ext cx="3243262" cy="33382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67623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712798" y="1654295"/>
            <a:ext cx="1218883" cy="393192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Selecting Features To Implement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700075" y="2431535"/>
            <a:ext cx="1218883" cy="315468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Flowchart: Manual Input 5"/>
          <p:cNvSpPr/>
          <p:nvPr/>
        </p:nvSpPr>
        <p:spPr bwMode="auto">
          <a:xfrm>
            <a:off x="1940833" y="1654295"/>
            <a:ext cx="750085" cy="3931920"/>
          </a:xfrm>
          <a:prstGeom prst="flowChartManualInput">
            <a:avLst/>
          </a:prstGeom>
          <a:gradFill>
            <a:gsLst>
              <a:gs pos="0">
                <a:schemeClr val="accent3"/>
              </a:gs>
              <a:gs pos="45000">
                <a:srgbClr val="C45D00"/>
              </a:gs>
              <a:gs pos="70000">
                <a:srgbClr val="23997A"/>
              </a:gs>
              <a:gs pos="100000">
                <a:schemeClr val="accent2"/>
              </a:gs>
            </a:gsLst>
            <a:lin ang="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139563" y="3634735"/>
            <a:ext cx="296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>
                <a:solidFill>
                  <a:schemeClr val="bg1"/>
                </a:solidFill>
              </a:rPr>
              <a:t>Latest set of requirements in the Backlog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716211" y="3382538"/>
            <a:ext cx="3195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Review recent results from Info Exchanges, Community voting, customer meetings, TSAMs, etc.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1719445" y="3178559"/>
            <a:ext cx="3195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>
                <a:solidFill>
                  <a:schemeClr val="bg1"/>
                </a:solidFill>
              </a:rPr>
              <a:t>Preliminary pool of release requirements (1,000’s)</a:t>
            </a:r>
          </a:p>
        </p:txBody>
      </p:sp>
      <p:sp>
        <p:nvSpPr>
          <p:cNvPr id="25" name="Right Triangle 24"/>
          <p:cNvSpPr/>
          <p:nvPr/>
        </p:nvSpPr>
        <p:spPr bwMode="auto">
          <a:xfrm>
            <a:off x="3961204" y="1654295"/>
            <a:ext cx="688225" cy="3931920"/>
          </a:xfrm>
          <a:prstGeom prst="rtTriangle">
            <a:avLst/>
          </a:prstGeom>
          <a:gradFill>
            <a:gsLst>
              <a:gs pos="0">
                <a:schemeClr val="accent2"/>
              </a:gs>
              <a:gs pos="45000">
                <a:schemeClr val="accent2"/>
              </a:gs>
              <a:gs pos="70000">
                <a:schemeClr val="accent1"/>
              </a:gs>
              <a:gs pos="100000">
                <a:schemeClr val="accent1"/>
              </a:gs>
            </a:gsLst>
            <a:lin ang="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" name="Group 33"/>
          <p:cNvGrpSpPr/>
          <p:nvPr/>
        </p:nvGrpSpPr>
        <p:grpSpPr>
          <a:xfrm>
            <a:off x="4453468" y="4763255"/>
            <a:ext cx="2425055" cy="844428"/>
            <a:chOff x="3346651" y="4589386"/>
            <a:chExt cx="1865427" cy="844428"/>
          </a:xfrm>
        </p:grpSpPr>
        <p:sp>
          <p:nvSpPr>
            <p:cNvPr id="24" name="Rectangle 23"/>
            <p:cNvSpPr/>
            <p:nvPr/>
          </p:nvSpPr>
          <p:spPr bwMode="auto">
            <a:xfrm>
              <a:off x="3383278" y="4589386"/>
              <a:ext cx="1828800" cy="82296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441775" y="4631844"/>
              <a:ext cx="17210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>
                  <a:solidFill>
                    <a:schemeClr val="bg1"/>
                  </a:solidFill>
                </a:rPr>
                <a:t>Working list of requirements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46651" y="5126037"/>
              <a:ext cx="18561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Sorted by component area</a:t>
              </a: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6903603" y="4763255"/>
            <a:ext cx="640080" cy="822960"/>
            <a:chOff x="5207177" y="5292521"/>
            <a:chExt cx="480184" cy="822960"/>
          </a:xfrm>
        </p:grpSpPr>
        <p:sp>
          <p:nvSpPr>
            <p:cNvPr id="28" name="Rectangle 27"/>
            <p:cNvSpPr/>
            <p:nvPr/>
          </p:nvSpPr>
          <p:spPr bwMode="auto">
            <a:xfrm>
              <a:off x="5216768" y="5657527"/>
              <a:ext cx="365760" cy="45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45000">
                  <a:schemeClr val="accent1"/>
                </a:gs>
                <a:gs pos="70000">
                  <a:srgbClr val="FFC000"/>
                </a:gs>
                <a:gs pos="100000">
                  <a:srgbClr val="FFC000"/>
                </a:gs>
              </a:gsLst>
              <a:lin ang="0" scaled="0"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ight Triangle 31"/>
            <p:cNvSpPr/>
            <p:nvPr/>
          </p:nvSpPr>
          <p:spPr bwMode="auto">
            <a:xfrm>
              <a:off x="5207177" y="5292521"/>
              <a:ext cx="480184" cy="82296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5000">
                  <a:schemeClr val="accent1"/>
                </a:gs>
                <a:gs pos="70000">
                  <a:srgbClr val="FFC000"/>
                </a:gs>
                <a:gs pos="100000">
                  <a:srgbClr val="FFC000"/>
                </a:gs>
              </a:gsLst>
              <a:lin ang="0" scaled="0"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8" name="Group 66"/>
          <p:cNvGrpSpPr/>
          <p:nvPr/>
        </p:nvGrpSpPr>
        <p:grpSpPr>
          <a:xfrm>
            <a:off x="7285992" y="5118857"/>
            <a:ext cx="1817527" cy="465839"/>
            <a:chOff x="7314567" y="5118857"/>
            <a:chExt cx="1817527" cy="465839"/>
          </a:xfrm>
        </p:grpSpPr>
        <p:sp>
          <p:nvSpPr>
            <p:cNvPr id="13" name="Rectangle 12"/>
            <p:cNvSpPr/>
            <p:nvPr/>
          </p:nvSpPr>
          <p:spPr bwMode="auto">
            <a:xfrm>
              <a:off x="7425658" y="5127496"/>
              <a:ext cx="1706436" cy="457200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314567" y="5118857"/>
              <a:ext cx="18126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>
                  <a:solidFill>
                    <a:schemeClr val="bg1"/>
                  </a:solidFill>
                </a:rPr>
                <a:t>Short list, ranked by component area</a:t>
              </a: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294882" y="4731580"/>
            <a:ext cx="2297516" cy="1083235"/>
            <a:chOff x="9294882" y="4731580"/>
            <a:chExt cx="2297516" cy="1083235"/>
          </a:xfrm>
        </p:grpSpPr>
        <p:sp>
          <p:nvSpPr>
            <p:cNvPr id="42" name="Rectangle 41"/>
            <p:cNvSpPr/>
            <p:nvPr/>
          </p:nvSpPr>
          <p:spPr bwMode="auto">
            <a:xfrm>
              <a:off x="9766686" y="5129015"/>
              <a:ext cx="1706436" cy="457200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Right Arrow 44"/>
            <p:cNvSpPr/>
            <p:nvPr/>
          </p:nvSpPr>
          <p:spPr bwMode="auto">
            <a:xfrm>
              <a:off x="9294882" y="4897736"/>
              <a:ext cx="245472" cy="917079"/>
            </a:xfrm>
            <a:prstGeom prst="rightArrow">
              <a:avLst/>
            </a:prstGeom>
            <a:gradFill>
              <a:gsLst>
                <a:gs pos="0">
                  <a:schemeClr val="accent4"/>
                </a:gs>
                <a:gs pos="0">
                  <a:schemeClr val="accent4"/>
                </a:gs>
                <a:gs pos="50000">
                  <a:schemeClr val="accent4"/>
                </a:gs>
                <a:gs pos="50000">
                  <a:srgbClr val="FFC000"/>
                </a:gs>
              </a:gsLst>
              <a:lin ang="10800000" scaled="1"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9645309" y="5210730"/>
              <a:ext cx="19470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i="0" dirty="0">
                  <a:solidFill>
                    <a:schemeClr val="bg2"/>
                  </a:solidFill>
                </a:rPr>
                <a:t>Candidate Requirements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329398" y="4731580"/>
              <a:ext cx="5325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~50</a:t>
              </a:r>
            </a:p>
          </p:txBody>
        </p:sp>
      </p:grpSp>
      <p:grpSp>
        <p:nvGrpSpPr>
          <p:cNvPr id="10" name="Group 59"/>
          <p:cNvGrpSpPr/>
          <p:nvPr/>
        </p:nvGrpSpPr>
        <p:grpSpPr>
          <a:xfrm>
            <a:off x="4116070" y="1730328"/>
            <a:ext cx="2787533" cy="2935066"/>
            <a:chOff x="4116070" y="1730328"/>
            <a:chExt cx="2787533" cy="2935066"/>
          </a:xfrm>
        </p:grpSpPr>
        <p:sp>
          <p:nvSpPr>
            <p:cNvPr id="53" name="TextBox 52"/>
            <p:cNvSpPr txBox="1"/>
            <p:nvPr/>
          </p:nvSpPr>
          <p:spPr>
            <a:xfrm>
              <a:off x="5310845" y="4326840"/>
              <a:ext cx="6463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~150</a:t>
              </a:r>
            </a:p>
          </p:txBody>
        </p:sp>
        <p:grpSp>
          <p:nvGrpSpPr>
            <p:cNvPr id="11" name="Group 51"/>
            <p:cNvGrpSpPr/>
            <p:nvPr/>
          </p:nvGrpSpPr>
          <p:grpSpPr>
            <a:xfrm>
              <a:off x="4116070" y="1730328"/>
              <a:ext cx="2787533" cy="1512276"/>
              <a:chOff x="4116070" y="1730328"/>
              <a:chExt cx="2787533" cy="1512276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4116070" y="1730328"/>
                <a:ext cx="27875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0" dirty="0">
                    <a:solidFill>
                      <a:srgbClr val="000000"/>
                    </a:solidFill>
                  </a:rPr>
                  <a:t>Product Management narrows down the backlog to a working list based on release themes and priorities</a:t>
                </a:r>
              </a:p>
            </p:txBody>
          </p:sp>
          <p:cxnSp>
            <p:nvCxnSpPr>
              <p:cNvPr id="38" name="Straight Arrow Connector 37"/>
              <p:cNvCxnSpPr/>
              <p:nvPr/>
            </p:nvCxnSpPr>
            <p:spPr bwMode="auto">
              <a:xfrm flipH="1">
                <a:off x="4425483" y="2391509"/>
                <a:ext cx="506304" cy="851095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grpSp>
        <p:nvGrpSpPr>
          <p:cNvPr id="12" name="Group 60"/>
          <p:cNvGrpSpPr/>
          <p:nvPr/>
        </p:nvGrpSpPr>
        <p:grpSpPr>
          <a:xfrm>
            <a:off x="5368139" y="2626116"/>
            <a:ext cx="3632934" cy="2424116"/>
            <a:chOff x="5444339" y="2616591"/>
            <a:chExt cx="3632934" cy="2424116"/>
          </a:xfrm>
        </p:grpSpPr>
        <p:sp>
          <p:nvSpPr>
            <p:cNvPr id="54" name="TextBox 53"/>
            <p:cNvSpPr txBox="1"/>
            <p:nvPr/>
          </p:nvSpPr>
          <p:spPr>
            <a:xfrm>
              <a:off x="7496391" y="4517487"/>
              <a:ext cx="15808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~80 requirements</a:t>
              </a:r>
            </a:p>
            <a:p>
              <a:pPr>
                <a:spcBef>
                  <a:spcPts val="0"/>
                </a:spcBef>
              </a:pPr>
              <a:r>
                <a:rPr lang="en-US" sz="1400" dirty="0">
                  <a:solidFill>
                    <a:srgbClr val="000000"/>
                  </a:solidFill>
                </a:rPr>
                <a:t>15 components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44339" y="2616591"/>
              <a:ext cx="22064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>
                  <a:solidFill>
                    <a:srgbClr val="000000"/>
                  </a:solidFill>
                </a:rPr>
                <a:t>PM and Dev assign H/M/L  and rank by component area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>
              <a:off x="6853871" y="3242603"/>
              <a:ext cx="271904" cy="12871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62" name="Picture 2" descr="C:\Users\holzel\AppData\Local\Microsoft\Windows\Temporary Internet Files\Content.IE5\QFLU2M7W\MC90043478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1050" y="2542736"/>
            <a:ext cx="1040586" cy="780643"/>
          </a:xfrm>
          <a:prstGeom prst="rect">
            <a:avLst/>
          </a:prstGeom>
          <a:noFill/>
        </p:spPr>
      </p:pic>
      <p:pic>
        <p:nvPicPr>
          <p:cNvPr id="63" name="Picture 2" descr="C:\Users\holzel\AppData\Local\Microsoft\Windows\Temporary Internet Files\Content.IE5\QFLU2M7W\MC90043478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9159" y="2657622"/>
            <a:ext cx="1193728" cy="895529"/>
          </a:xfrm>
          <a:prstGeom prst="rect">
            <a:avLst/>
          </a:prstGeom>
          <a:noFill/>
        </p:spPr>
      </p:pic>
      <p:pic>
        <p:nvPicPr>
          <p:cNvPr id="64" name="Picture 2" descr="C:\Users\holzel\AppData\Local\Microsoft\Windows\Temporary Internet Files\Content.IE5\QFLU2M7W\MC90043478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1641" y="2810022"/>
            <a:ext cx="1293739" cy="970557"/>
          </a:xfrm>
          <a:prstGeom prst="rect">
            <a:avLst/>
          </a:prstGeom>
          <a:noFill/>
        </p:spPr>
      </p:pic>
      <p:pic>
        <p:nvPicPr>
          <p:cNvPr id="65" name="Picture 2" descr="C:\Users\holzel\AppData\Local\Microsoft\Windows\Temporary Internet Files\Content.IE5\QFLU2M7W\MC90043478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2232" y="2922564"/>
            <a:ext cx="1598613" cy="1199272"/>
          </a:xfrm>
          <a:prstGeom prst="rect">
            <a:avLst/>
          </a:prstGeom>
          <a:noFill/>
        </p:spPr>
      </p:pic>
      <p:pic>
        <p:nvPicPr>
          <p:cNvPr id="66" name="Picture 2" descr="C:\Users\holzel\AppData\Local\Microsoft\Windows\Temporary Internet Files\Content.IE5\QFLU2M7W\MC90043478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1576" y="3056204"/>
            <a:ext cx="1921933" cy="1441825"/>
          </a:xfrm>
          <a:prstGeom prst="rect">
            <a:avLst/>
          </a:prstGeom>
          <a:noFill/>
        </p:spPr>
      </p:pic>
      <p:grpSp>
        <p:nvGrpSpPr>
          <p:cNvPr id="15" name="Group 73"/>
          <p:cNvGrpSpPr/>
          <p:nvPr/>
        </p:nvGrpSpPr>
        <p:grpSpPr>
          <a:xfrm>
            <a:off x="9702591" y="2463742"/>
            <a:ext cx="1576757" cy="2039751"/>
            <a:chOff x="7314010" y="2590352"/>
            <a:chExt cx="1182876" cy="2039751"/>
          </a:xfrm>
        </p:grpSpPr>
        <p:sp>
          <p:nvSpPr>
            <p:cNvPr id="3075" name="Form"/>
            <p:cNvSpPr>
              <a:spLocks noEditPoints="1" noChangeArrowheads="1"/>
            </p:cNvSpPr>
            <p:nvPr/>
          </p:nvSpPr>
          <p:spPr bwMode="auto">
            <a:xfrm>
              <a:off x="7395064" y="2897945"/>
              <a:ext cx="1101822" cy="1732158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0 h 21600"/>
                <a:gd name="T4" fmla="*/ 21600 w 21600"/>
                <a:gd name="T5" fmla="*/ 0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600 h 21600"/>
                <a:gd name="T12" fmla="*/ 0 w 21600"/>
                <a:gd name="T13" fmla="*/ 10800 h 21600"/>
                <a:gd name="T14" fmla="*/ 4740 w 21600"/>
                <a:gd name="T15" fmla="*/ 1309 h 21600"/>
                <a:gd name="T16" fmla="*/ 19410 w 21600"/>
                <a:gd name="T17" fmla="*/ 1633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 extrusionOk="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 extrusionOk="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  <a:path w="21600" h="21600" extrusionOk="0">
                  <a:moveTo>
                    <a:pt x="12840" y="18507"/>
                  </a:moveTo>
                  <a:lnTo>
                    <a:pt x="16051" y="18507"/>
                  </a:lnTo>
                  <a:lnTo>
                    <a:pt x="16051" y="19260"/>
                  </a:lnTo>
                  <a:lnTo>
                    <a:pt x="12840" y="19260"/>
                  </a:lnTo>
                  <a:lnTo>
                    <a:pt x="12840" y="18507"/>
                  </a:lnTo>
                  <a:close/>
                </a:path>
                <a:path w="21600" h="21600" extrusionOk="0">
                  <a:moveTo>
                    <a:pt x="16731" y="18507"/>
                  </a:moveTo>
                  <a:lnTo>
                    <a:pt x="19941" y="18507"/>
                  </a:lnTo>
                  <a:lnTo>
                    <a:pt x="19941" y="19260"/>
                  </a:lnTo>
                  <a:lnTo>
                    <a:pt x="16731" y="19260"/>
                  </a:lnTo>
                  <a:lnTo>
                    <a:pt x="16731" y="18507"/>
                  </a:lnTo>
                  <a:close/>
                </a:path>
                <a:path w="21600" h="21600" extrusionOk="0">
                  <a:moveTo>
                    <a:pt x="1913" y="1194"/>
                  </a:moveTo>
                  <a:lnTo>
                    <a:pt x="3699" y="1194"/>
                  </a:lnTo>
                  <a:lnTo>
                    <a:pt x="2678" y="1832"/>
                  </a:lnTo>
                  <a:lnTo>
                    <a:pt x="2296" y="1538"/>
                  </a:lnTo>
                  <a:lnTo>
                    <a:pt x="2125" y="1636"/>
                  </a:lnTo>
                  <a:lnTo>
                    <a:pt x="2700" y="2078"/>
                  </a:lnTo>
                  <a:lnTo>
                    <a:pt x="3699" y="1440"/>
                  </a:lnTo>
                  <a:lnTo>
                    <a:pt x="3699" y="2176"/>
                  </a:lnTo>
                  <a:lnTo>
                    <a:pt x="1913" y="2176"/>
                  </a:lnTo>
                  <a:lnTo>
                    <a:pt x="1913" y="1194"/>
                  </a:lnTo>
                  <a:close/>
                </a:path>
                <a:path w="21600" h="21600" extrusionOk="0">
                  <a:moveTo>
                    <a:pt x="1913" y="2765"/>
                  </a:moveTo>
                  <a:lnTo>
                    <a:pt x="3699" y="2765"/>
                  </a:lnTo>
                  <a:lnTo>
                    <a:pt x="2678" y="3403"/>
                  </a:lnTo>
                  <a:lnTo>
                    <a:pt x="2296" y="3109"/>
                  </a:lnTo>
                  <a:lnTo>
                    <a:pt x="2125" y="3207"/>
                  </a:lnTo>
                  <a:lnTo>
                    <a:pt x="2700" y="3649"/>
                  </a:lnTo>
                  <a:lnTo>
                    <a:pt x="3699" y="3010"/>
                  </a:lnTo>
                  <a:lnTo>
                    <a:pt x="3699" y="3747"/>
                  </a:lnTo>
                  <a:lnTo>
                    <a:pt x="1913" y="3747"/>
                  </a:lnTo>
                  <a:lnTo>
                    <a:pt x="1913" y="2765"/>
                  </a:lnTo>
                  <a:close/>
                </a:path>
                <a:path w="21600" h="21600" extrusionOk="0">
                  <a:moveTo>
                    <a:pt x="1913" y="4336"/>
                  </a:moveTo>
                  <a:lnTo>
                    <a:pt x="3699" y="4336"/>
                  </a:lnTo>
                  <a:lnTo>
                    <a:pt x="2678" y="4974"/>
                  </a:lnTo>
                  <a:lnTo>
                    <a:pt x="2296" y="4680"/>
                  </a:lnTo>
                  <a:lnTo>
                    <a:pt x="2125" y="4778"/>
                  </a:lnTo>
                  <a:lnTo>
                    <a:pt x="2700" y="5220"/>
                  </a:lnTo>
                  <a:lnTo>
                    <a:pt x="3699" y="4581"/>
                  </a:lnTo>
                  <a:lnTo>
                    <a:pt x="3699" y="5318"/>
                  </a:lnTo>
                  <a:lnTo>
                    <a:pt x="1913" y="5318"/>
                  </a:lnTo>
                  <a:lnTo>
                    <a:pt x="1913" y="4336"/>
                  </a:lnTo>
                  <a:close/>
                </a:path>
                <a:path w="21600" h="21600" extrusionOk="0">
                  <a:moveTo>
                    <a:pt x="1913" y="5907"/>
                  </a:moveTo>
                  <a:lnTo>
                    <a:pt x="3699" y="5907"/>
                  </a:lnTo>
                  <a:lnTo>
                    <a:pt x="2678" y="6545"/>
                  </a:lnTo>
                  <a:lnTo>
                    <a:pt x="2296" y="6250"/>
                  </a:lnTo>
                  <a:lnTo>
                    <a:pt x="2125" y="6349"/>
                  </a:lnTo>
                  <a:lnTo>
                    <a:pt x="2700" y="6790"/>
                  </a:lnTo>
                  <a:lnTo>
                    <a:pt x="3699" y="6152"/>
                  </a:lnTo>
                  <a:lnTo>
                    <a:pt x="3699" y="6889"/>
                  </a:lnTo>
                  <a:lnTo>
                    <a:pt x="1913" y="6889"/>
                  </a:lnTo>
                  <a:lnTo>
                    <a:pt x="1913" y="5907"/>
                  </a:lnTo>
                  <a:close/>
                </a:path>
                <a:path w="21600" h="21600" extrusionOk="0">
                  <a:moveTo>
                    <a:pt x="1913" y="7478"/>
                  </a:moveTo>
                  <a:lnTo>
                    <a:pt x="3699" y="7478"/>
                  </a:lnTo>
                  <a:lnTo>
                    <a:pt x="2678" y="8116"/>
                  </a:lnTo>
                  <a:lnTo>
                    <a:pt x="2296" y="7821"/>
                  </a:lnTo>
                  <a:lnTo>
                    <a:pt x="2125" y="7919"/>
                  </a:lnTo>
                  <a:lnTo>
                    <a:pt x="2700" y="8361"/>
                  </a:lnTo>
                  <a:lnTo>
                    <a:pt x="3699" y="7723"/>
                  </a:lnTo>
                  <a:lnTo>
                    <a:pt x="3699" y="8460"/>
                  </a:lnTo>
                  <a:lnTo>
                    <a:pt x="1913" y="8460"/>
                  </a:lnTo>
                  <a:lnTo>
                    <a:pt x="1913" y="7478"/>
                  </a:lnTo>
                  <a:close/>
                </a:path>
                <a:path w="21600" h="21600" extrusionOk="0">
                  <a:moveTo>
                    <a:pt x="1913" y="9049"/>
                  </a:moveTo>
                  <a:lnTo>
                    <a:pt x="3699" y="9049"/>
                  </a:lnTo>
                  <a:lnTo>
                    <a:pt x="2678" y="9687"/>
                  </a:lnTo>
                  <a:lnTo>
                    <a:pt x="2296" y="9392"/>
                  </a:lnTo>
                  <a:lnTo>
                    <a:pt x="2125" y="9490"/>
                  </a:lnTo>
                  <a:lnTo>
                    <a:pt x="2700" y="9932"/>
                  </a:lnTo>
                  <a:lnTo>
                    <a:pt x="3699" y="9294"/>
                  </a:lnTo>
                  <a:lnTo>
                    <a:pt x="3699" y="10030"/>
                  </a:lnTo>
                  <a:lnTo>
                    <a:pt x="1913" y="10030"/>
                  </a:lnTo>
                  <a:lnTo>
                    <a:pt x="1913" y="9049"/>
                  </a:lnTo>
                  <a:close/>
                </a:path>
                <a:path w="21600" h="21600" extrusionOk="0">
                  <a:moveTo>
                    <a:pt x="1913" y="10620"/>
                  </a:moveTo>
                  <a:lnTo>
                    <a:pt x="3699" y="10620"/>
                  </a:lnTo>
                  <a:lnTo>
                    <a:pt x="2678" y="11258"/>
                  </a:lnTo>
                  <a:lnTo>
                    <a:pt x="2296" y="10963"/>
                  </a:lnTo>
                  <a:lnTo>
                    <a:pt x="2125" y="11061"/>
                  </a:lnTo>
                  <a:lnTo>
                    <a:pt x="2700" y="11503"/>
                  </a:lnTo>
                  <a:lnTo>
                    <a:pt x="3699" y="10865"/>
                  </a:lnTo>
                  <a:lnTo>
                    <a:pt x="3699" y="11601"/>
                  </a:lnTo>
                  <a:lnTo>
                    <a:pt x="1913" y="11601"/>
                  </a:lnTo>
                  <a:lnTo>
                    <a:pt x="1913" y="10620"/>
                  </a:lnTo>
                  <a:close/>
                </a:path>
                <a:path w="21600" h="21600" extrusionOk="0">
                  <a:moveTo>
                    <a:pt x="1913" y="12190"/>
                  </a:moveTo>
                  <a:lnTo>
                    <a:pt x="3699" y="12190"/>
                  </a:lnTo>
                  <a:lnTo>
                    <a:pt x="2678" y="12829"/>
                  </a:lnTo>
                  <a:lnTo>
                    <a:pt x="2296" y="12534"/>
                  </a:lnTo>
                  <a:lnTo>
                    <a:pt x="2125" y="12632"/>
                  </a:lnTo>
                  <a:lnTo>
                    <a:pt x="2700" y="13074"/>
                  </a:lnTo>
                  <a:lnTo>
                    <a:pt x="3699" y="12436"/>
                  </a:lnTo>
                  <a:lnTo>
                    <a:pt x="3699" y="13172"/>
                  </a:lnTo>
                  <a:lnTo>
                    <a:pt x="1913" y="13172"/>
                  </a:lnTo>
                  <a:lnTo>
                    <a:pt x="1913" y="12190"/>
                  </a:lnTo>
                  <a:close/>
                </a:path>
                <a:path w="21600" h="21600" extrusionOk="0">
                  <a:moveTo>
                    <a:pt x="1913" y="13761"/>
                  </a:moveTo>
                  <a:lnTo>
                    <a:pt x="3699" y="13761"/>
                  </a:lnTo>
                  <a:lnTo>
                    <a:pt x="2678" y="14400"/>
                  </a:lnTo>
                  <a:lnTo>
                    <a:pt x="2296" y="14105"/>
                  </a:lnTo>
                  <a:lnTo>
                    <a:pt x="2125" y="14203"/>
                  </a:lnTo>
                  <a:lnTo>
                    <a:pt x="2700" y="14645"/>
                  </a:lnTo>
                  <a:lnTo>
                    <a:pt x="3699" y="14007"/>
                  </a:lnTo>
                  <a:lnTo>
                    <a:pt x="3699" y="14743"/>
                  </a:lnTo>
                  <a:lnTo>
                    <a:pt x="1913" y="14743"/>
                  </a:lnTo>
                  <a:lnTo>
                    <a:pt x="1913" y="13761"/>
                  </a:lnTo>
                  <a:close/>
                </a:path>
                <a:path w="21600" h="21600" extrusionOk="0">
                  <a:moveTo>
                    <a:pt x="1913" y="15332"/>
                  </a:moveTo>
                  <a:lnTo>
                    <a:pt x="3699" y="15332"/>
                  </a:lnTo>
                  <a:lnTo>
                    <a:pt x="2678" y="15970"/>
                  </a:lnTo>
                  <a:lnTo>
                    <a:pt x="2296" y="15676"/>
                  </a:lnTo>
                  <a:lnTo>
                    <a:pt x="2125" y="15774"/>
                  </a:lnTo>
                  <a:lnTo>
                    <a:pt x="2700" y="16216"/>
                  </a:lnTo>
                  <a:lnTo>
                    <a:pt x="3699" y="15578"/>
                  </a:lnTo>
                  <a:lnTo>
                    <a:pt x="3699" y="16314"/>
                  </a:lnTo>
                  <a:lnTo>
                    <a:pt x="1913" y="16314"/>
                  </a:lnTo>
                  <a:lnTo>
                    <a:pt x="1913" y="15332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Down Arrow 69"/>
            <p:cNvSpPr/>
            <p:nvPr/>
          </p:nvSpPr>
          <p:spPr bwMode="auto">
            <a:xfrm>
              <a:off x="7592551" y="3459491"/>
              <a:ext cx="275292" cy="550962"/>
            </a:xfrm>
            <a:prstGeom prst="downArrow">
              <a:avLst/>
            </a:prstGeom>
            <a:solidFill>
              <a:srgbClr val="FFFF00"/>
            </a:solidFill>
            <a:ln w="1270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603587" y="3080825"/>
              <a:ext cx="18663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i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87176" y="4133556"/>
              <a:ext cx="23474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i="0" dirty="0">
                  <a:solidFill>
                    <a:srgbClr val="000000"/>
                  </a:solidFill>
                </a:rPr>
                <a:t>50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314010" y="2590352"/>
              <a:ext cx="9165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i="0" u="sng" dirty="0">
                  <a:solidFill>
                    <a:srgbClr val="000000"/>
                  </a:solidFill>
                  <a:latin typeface="Freestyle Script" pitchFamily="66" charset="0"/>
                </a:rPr>
                <a:t>11.x backlog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94183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C 0.00278 0.00348 0.00763 0.00301 0.01181 0.00371 C 0.01598 0.0051 0.02032 0.00579 0.02483 0.00625 C 0.0408 0.01065 0.05815 0.01389 0.07465 0.01505 C 0.08143 0.01667 0.08855 0.01713 0.09565 0.0176 C 0.10174 0.01991 0.10903 0.01991 0.11546 0.02107 C 0.12292 0.02223 0.13091 0.02593 0.13855 0.02593 " pathEditMode="relative" rAng="0" ptsTypes="ffffffA">
                                      <p:cBhvr>
                                        <p:cTn id="6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13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C 0.00313 0.00208 0.00816 0.00185 0.01285 0.00231 C 0.01736 0.00347 0.02205 0.0037 0.02709 0.00416 C 0.04445 0.0074 0.0632 0.00972 0.08125 0.01041 C 0.08872 0.0118 0.09636 0.01203 0.104 0.01203 C 0.11077 0.01412 0.11875 0.01412 0.1257 0.01458 C 0.13368 0.01551 0.14236 0.01828 0.1507 0.01828 " pathEditMode="relative" rAng="0" ptsTypes="ffffffA">
                                      <p:cBhvr>
                                        <p:cTn id="6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9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C 0.0033 -0.00069 0.00886 -0.00069 0.01372 -0.00092 C 0.01858 -0.00115 0.02379 -0.00139 0.02882 -0.00139 C 0.04757 -0.00254 0.06754 -0.00324 0.08664 -0.00347 C 0.09462 -0.00393 0.10296 -0.00416 0.11112 -0.00416 C 0.11823 -0.00486 0.12691 -0.00486 0.13421 -0.00509 C 0.14289 -0.00532 0.15191 -0.00625 0.16094 -0.00625 " pathEditMode="relative" rAng="0" ptsTypes="ffffffA">
                                      <p:cBhvr>
                                        <p:cTn id="6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0" y="-3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C 0.00382 -0.00277 0.00973 -0.00277 0.01493 -0.00347 C 0.02032 -0.00463 0.02605 -0.00509 0.0316 -0.00509 C 0.05191 -0.00833 0.07379 -0.01111 0.09462 -0.0118 C 0.10348 -0.01342 0.11233 -0.01342 0.12118 -0.01388 C 0.129 -0.01574 0.1382 -0.01574 0.14636 -0.0162 C 0.15573 -0.01736 0.1658 -0.01944 0.17535 -0.01944 " pathEditMode="relative" rAng="0" ptsTypes="ffffffA">
                                      <p:cBhvr>
                                        <p:cTn id="6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0" y="-10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C 0.00416 -0.00555 0.01076 -0.00509 0.01632 -0.00625 C 0.02222 -0.00833 0.02847 -0.00926 0.03455 -0.01018 C 0.05677 -0.01666 0.08073 -0.02152 0.10364 -0.02315 C 0.11337 -0.02592 0.12309 -0.02615 0.13281 -0.02685 C 0.14132 -0.03078 0.15156 -0.03055 0.16041 -0.03217 C 0.17066 -0.03402 0.18159 -0.03889 0.19218 -0.03889 " pathEditMode="relative" rAng="0" ptsTypes="ffffffA">
                                      <p:cBhvr>
                                        <p:cTn id="7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0" y="-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6" grpId="1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Community Input Process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Approximately 20% of development resources allocated to address prioritized needs of the community</a:t>
            </a:r>
          </a:p>
          <a:p>
            <a:r>
              <a:rPr lang="en-US"/>
              <a:t>Voting done on Progress Communities, Ideas area</a:t>
            </a:r>
          </a:p>
          <a:p>
            <a:r>
              <a:rPr lang="en-US"/>
              <a:t>Highest voted items given priority</a:t>
            </a:r>
          </a:p>
          <a:p>
            <a:r>
              <a:rPr lang="en-US"/>
              <a:t>All “Idea” contributions reviewed- the vast majority are added to the product backlog</a:t>
            </a:r>
          </a:p>
          <a:p>
            <a:pPr lvl="1"/>
            <a:r>
              <a:rPr lang="en-US"/>
              <a:t>Selection for implementation as previously described</a:t>
            </a:r>
          </a:p>
          <a:p>
            <a:pPr lvl="1"/>
            <a:r>
              <a:rPr lang="en-US"/>
              <a:t>Given 9-12 month release cycles, some requests may not be addressed for a significant period of time</a:t>
            </a:r>
          </a:p>
          <a:p>
            <a:pPr lvl="1"/>
            <a:r>
              <a:rPr lang="en-US"/>
              <a:t>Given the volume of requests, some may never be addressed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2281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For Your Input!</a:t>
            </a:r>
          </a:p>
        </p:txBody>
      </p:sp>
    </p:spTree>
    <p:extLst>
      <p:ext uri="{BB962C8B-B14F-4D97-AF65-F5344CB8AC3E}">
        <p14:creationId xmlns:p14="http://schemas.microsoft.com/office/powerpoint/2010/main" xmlns="" val="1485170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Enhancement Requests (H-M-L)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(M) Find exclusive lock – programmatic way to get the user holding the lock; maybe even with stack trace from user holding the lock</a:t>
            </a:r>
          </a:p>
          <a:p>
            <a:r>
              <a:rPr lang="en-US" dirty="0"/>
              <a:t>(H) Compile with XREF to identify when indexes are used incorrectly/inefficiently. Maybe new switch. </a:t>
            </a:r>
          </a:p>
          <a:p>
            <a:r>
              <a:rPr lang="en-US" dirty="0"/>
              <a:t>(L) PDSOE on Linux</a:t>
            </a:r>
          </a:p>
          <a:p>
            <a:r>
              <a:rPr lang="en-US" dirty="0"/>
              <a:t>(M) Export method on dynamic TT, PDS and BUFFER</a:t>
            </a:r>
          </a:p>
          <a:p>
            <a:r>
              <a:rPr lang="en-US" dirty="0"/>
              <a:t>(M) Lists and dictionaries of Objects – now just arrays or TT</a:t>
            </a:r>
          </a:p>
          <a:p>
            <a:r>
              <a:rPr lang="en-US" dirty="0"/>
              <a:t>(M) Compiler switch to build automatic FIELDS list on </a:t>
            </a:r>
            <a:r>
              <a:rPr lang="en-US" dirty="0" err="1"/>
              <a:t>foreach</a:t>
            </a:r>
            <a:r>
              <a:rPr lang="en-US" dirty="0"/>
              <a:t> into r-code</a:t>
            </a:r>
          </a:p>
          <a:p>
            <a:r>
              <a:rPr lang="en-US" dirty="0"/>
              <a:t>(H) Improve performance of code completion especially for .NET classes in PDSOE</a:t>
            </a:r>
          </a:p>
          <a:p>
            <a:r>
              <a:rPr lang="en-US" dirty="0"/>
              <a:t>(H) Add method argument name and type to code completion in PDSOE</a:t>
            </a:r>
          </a:p>
          <a:p>
            <a:r>
              <a:rPr lang="en-US" dirty="0"/>
              <a:t>(BUG) PL files aren’t included in code completion in PDSOE</a:t>
            </a:r>
          </a:p>
          <a:p>
            <a:r>
              <a:rPr lang="en-US" dirty="0"/>
              <a:t>(BUG) Code completion for TT – need to hit ctrl-space twice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4608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Enhancement Requests (H-M-L)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(M) PDSOE macros </a:t>
            </a:r>
            <a:r>
              <a:rPr lang="en-US" u="sng" dirty="0"/>
              <a:t>defined by user</a:t>
            </a:r>
            <a:r>
              <a:rPr lang="en-US" dirty="0"/>
              <a:t> are hard to export/import during upgrade</a:t>
            </a:r>
          </a:p>
          <a:p>
            <a:r>
              <a:rPr lang="en-US" dirty="0"/>
              <a:t>(H) Access to substitution values used in </a:t>
            </a:r>
            <a:r>
              <a:rPr lang="en-US" dirty="0" err="1"/>
              <a:t>SysError</a:t>
            </a:r>
            <a:r>
              <a:rPr lang="en-US" dirty="0"/>
              <a:t> message separate from the formatted message.</a:t>
            </a:r>
          </a:p>
          <a:p>
            <a:r>
              <a:rPr lang="en-US" dirty="0"/>
              <a:t>(H) ++ and -- operators; +=</a:t>
            </a:r>
          </a:p>
          <a:p>
            <a:r>
              <a:rPr lang="en-US" dirty="0"/>
              <a:t>(L) Programmatic access to each buffer’s query string; i.e. “prepare string” by buffer</a:t>
            </a:r>
          </a:p>
          <a:p>
            <a:r>
              <a:rPr lang="en-US" dirty="0"/>
              <a:t>(H) Release focusing on optimizing the performance of the ABL</a:t>
            </a:r>
          </a:p>
          <a:p>
            <a:r>
              <a:rPr lang="en-US" dirty="0"/>
              <a:t>(L) Tenant based temp-tables – automatically show records only for current tenant</a:t>
            </a:r>
          </a:p>
          <a:p>
            <a:r>
              <a:rPr lang="en-US" dirty="0"/>
              <a:t>(M) Compiler optimization of complex queries</a:t>
            </a:r>
          </a:p>
          <a:p>
            <a:r>
              <a:rPr lang="en-US" dirty="0"/>
              <a:t>New, slim, optimized language</a:t>
            </a:r>
          </a:p>
          <a:p>
            <a:r>
              <a:rPr lang="en-US" dirty="0"/>
              <a:t>(L) Full refactor in PDSOE like renaming</a:t>
            </a:r>
          </a:p>
          <a:p>
            <a:r>
              <a:rPr lang="en-US" dirty="0"/>
              <a:t>(L) Regex support for Linux</a:t>
            </a:r>
          </a:p>
          <a:p>
            <a:r>
              <a:rPr lang="en-US" dirty="0"/>
              <a:t>(H) Clean support for Multi-project and large project workspaces that have gotten very slow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9952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www.w3.org/XML/1998/namespace"/>
    <ds:schemaRef ds:uri="http://purl.org/dc/terms/"/>
    <ds:schemaRef ds:uri="7c69e624-827f-471b-adea-ac070ddc6867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efb4a6a7-40f5-4c55-b7cd-bfe5555b5884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1555</TotalTime>
  <Words>524</Words>
  <Application>Microsoft Office PowerPoint</Application>
  <PresentationFormat>Custom</PresentationFormat>
  <Paragraphs>71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PROGRESS_16x9_PPT_Template</vt:lpstr>
      <vt:lpstr>OpenEdge Tools &amp; Language</vt:lpstr>
      <vt:lpstr>Gathering Requirements</vt:lpstr>
      <vt:lpstr>Source Of Enhancement Requests</vt:lpstr>
      <vt:lpstr>Selecting Features To Implement</vt:lpstr>
      <vt:lpstr>Community Input Process</vt:lpstr>
      <vt:lpstr>Time For Your Input!</vt:lpstr>
      <vt:lpstr>Enhancement Requests (H-M-L)</vt:lpstr>
      <vt:lpstr>Enhancement Requests (H-M-L)</vt:lpstr>
      <vt:lpstr>Slide 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26</cp:revision>
  <cp:lastPrinted>2013-09-18T03:48:20Z</cp:lastPrinted>
  <dcterms:created xsi:type="dcterms:W3CDTF">2016-05-13T13:52:00Z</dcterms:created>
  <dcterms:modified xsi:type="dcterms:W3CDTF">2016-07-06T12:53:35Z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