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69"/>
  </p:notesMasterIdLst>
  <p:handoutMasterIdLst>
    <p:handoutMasterId r:id="rId70"/>
  </p:handoutMasterIdLst>
  <p:sldIdLst>
    <p:sldId id="1099" r:id="rId6"/>
    <p:sldId id="1105" r:id="rId7"/>
    <p:sldId id="1187" r:id="rId8"/>
    <p:sldId id="1182" r:id="rId9"/>
    <p:sldId id="1183" r:id="rId10"/>
    <p:sldId id="1242" r:id="rId11"/>
    <p:sldId id="1184" r:id="rId12"/>
    <p:sldId id="1186" r:id="rId13"/>
    <p:sldId id="1188" r:id="rId14"/>
    <p:sldId id="1189" r:id="rId15"/>
    <p:sldId id="1190" r:id="rId16"/>
    <p:sldId id="1191" r:id="rId17"/>
    <p:sldId id="1192" r:id="rId18"/>
    <p:sldId id="1193" r:id="rId19"/>
    <p:sldId id="1194" r:id="rId20"/>
    <p:sldId id="1195" r:id="rId21"/>
    <p:sldId id="1196" r:id="rId22"/>
    <p:sldId id="1197" r:id="rId23"/>
    <p:sldId id="1198" r:id="rId24"/>
    <p:sldId id="1199" r:id="rId25"/>
    <p:sldId id="1210" r:id="rId26"/>
    <p:sldId id="1230" r:id="rId27"/>
    <p:sldId id="1231" r:id="rId28"/>
    <p:sldId id="1200" r:id="rId29"/>
    <p:sldId id="1211" r:id="rId30"/>
    <p:sldId id="1204" r:id="rId31"/>
    <p:sldId id="1212" r:id="rId32"/>
    <p:sldId id="1205" r:id="rId33"/>
    <p:sldId id="1213" r:id="rId34"/>
    <p:sldId id="1203" r:id="rId35"/>
    <p:sldId id="1214" r:id="rId36"/>
    <p:sldId id="1216" r:id="rId37"/>
    <p:sldId id="1215" r:id="rId38"/>
    <p:sldId id="1206" r:id="rId39"/>
    <p:sldId id="1207" r:id="rId40"/>
    <p:sldId id="1209" r:id="rId41"/>
    <p:sldId id="1217" r:id="rId42"/>
    <p:sldId id="1218" r:id="rId43"/>
    <p:sldId id="1219" r:id="rId44"/>
    <p:sldId id="1220" r:id="rId45"/>
    <p:sldId id="1221" r:id="rId46"/>
    <p:sldId id="1222" r:id="rId47"/>
    <p:sldId id="1223" r:id="rId48"/>
    <p:sldId id="1224" r:id="rId49"/>
    <p:sldId id="1232" r:id="rId50"/>
    <p:sldId id="1233" r:id="rId51"/>
    <p:sldId id="1208" r:id="rId52"/>
    <p:sldId id="1234" r:id="rId53"/>
    <p:sldId id="1225" r:id="rId54"/>
    <p:sldId id="1201" r:id="rId55"/>
    <p:sldId id="1202" r:id="rId56"/>
    <p:sldId id="1237" r:id="rId57"/>
    <p:sldId id="1238" r:id="rId58"/>
    <p:sldId id="1239" r:id="rId59"/>
    <p:sldId id="1240" r:id="rId60"/>
    <p:sldId id="1229" r:id="rId61"/>
    <p:sldId id="1235" r:id="rId62"/>
    <p:sldId id="1236" r:id="rId63"/>
    <p:sldId id="1227" r:id="rId64"/>
    <p:sldId id="1226" r:id="rId65"/>
    <p:sldId id="1228" r:id="rId66"/>
    <p:sldId id="1241" r:id="rId67"/>
    <p:sldId id="1180" r:id="rId68"/>
  </p:sldIdLst>
  <p:sldSz cx="12188825" cy="6858000"/>
  <p:notesSz cx="7027863" cy="9313863"/>
  <p:custDataLst>
    <p:tags r:id="rId71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12" userDrawn="1">
          <p15:clr>
            <a:srgbClr val="A4A3A4"/>
          </p15:clr>
        </p15:guide>
        <p15:guide id="2" orient="horz" pos="1128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359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373A3E"/>
    <a:srgbClr val="B0D806"/>
    <a:srgbClr val="AAD204"/>
    <a:srgbClr val="FF4E00"/>
    <a:srgbClr val="2F5662"/>
    <a:srgbClr val="DD461E"/>
    <a:srgbClr val="24D997"/>
    <a:srgbClr val="23C78C"/>
    <a:srgbClr val="F19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8" autoAdjust="0"/>
    <p:restoredTop sz="90812" autoAdjust="0"/>
  </p:normalViewPr>
  <p:slideViewPr>
    <p:cSldViewPr snapToGrid="0" showGuides="1">
      <p:cViewPr varScale="1">
        <p:scale>
          <a:sx n="69" d="100"/>
          <a:sy n="69" d="100"/>
        </p:scale>
        <p:origin x="72" y="258"/>
      </p:cViewPr>
      <p:guideLst>
        <p:guide orient="horz" pos="2712"/>
        <p:guide orient="horz" pos="1128"/>
        <p:guide orient="horz" pos="4006"/>
        <p:guide pos="359"/>
        <p:guide pos="4175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handoutMaster" Target="handoutMasters/handoutMaster1.xml"/><Relationship Id="rId75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tableStyles" Target="tableStyles.xml"/><Relationship Id="rId7" Type="http://schemas.openxmlformats.org/officeDocument/2006/relationships/slide" Target="slides/slide2.xml"/><Relationship Id="rId71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smtClean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454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49" y="36"/>
            <a:ext cx="12188890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7780" y="3354330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7780" y="5066617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2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4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10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2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7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5201" y="6517228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75" r:id="rId3"/>
    <p:sldLayoutId id="2147483734" r:id="rId4"/>
    <p:sldLayoutId id="2147483778" r:id="rId5"/>
    <p:sldLayoutId id="2147483774" r:id="rId6"/>
    <p:sldLayoutId id="2147483739" r:id="rId7"/>
    <p:sldLayoutId id="2147483762" r:id="rId8"/>
    <p:sldLayoutId id="2147483776" r:id="rId9"/>
    <p:sldLayoutId id="2147483772" r:id="rId10"/>
    <p:sldLayoutId id="2147483767" r:id="rId11"/>
    <p:sldLayoutId id="2147483770" r:id="rId12"/>
    <p:sldLayoutId id="2147483773" r:id="rId1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imeformecatalog.com/" TargetMode="External"/><Relationship Id="rId2" Type="http://schemas.openxmlformats.org/officeDocument/2006/relationships/hyperlink" Target="http://www.amerimark.com/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feelgoodstore.com/" TargetMode="External"/><Relationship Id="rId4" Type="http://schemas.openxmlformats.org/officeDocument/2006/relationships/hyperlink" Target="http://www.beautyboutique.com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merimark.com/" TargetMode="Externa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4703375" y="2111962"/>
            <a:ext cx="6800850" cy="2954655"/>
          </a:xfrm>
        </p:spPr>
        <p:txBody>
          <a:bodyPr/>
          <a:lstStyle/>
          <a:p>
            <a:r>
              <a:rPr lang="en-US" dirty="0" smtClean="0"/>
              <a:t>How </a:t>
            </a:r>
            <a:r>
              <a:rPr lang="en-US" dirty="0"/>
              <a:t>We Did It: A Review of OE, Systems and PCI for a Mid-Size Catalog </a:t>
            </a:r>
            <a:r>
              <a:rPr lang="en-US" dirty="0" smtClean="0"/>
              <a:t>Retailer</a:t>
            </a:r>
            <a:endParaRPr lang="en-US" dirty="0"/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>
          <a:xfrm>
            <a:off x="4967780" y="5066617"/>
            <a:ext cx="5479648" cy="723098"/>
          </a:xfrm>
        </p:spPr>
        <p:txBody>
          <a:bodyPr/>
          <a:lstStyle/>
          <a:p>
            <a:r>
              <a:rPr lang="en-US" dirty="0" smtClean="0"/>
              <a:t>Tim </a:t>
            </a:r>
            <a:r>
              <a:rPr lang="en-US" dirty="0" err="1" smtClean="0"/>
              <a:t>Alten</a:t>
            </a:r>
            <a:r>
              <a:rPr lang="en-US" dirty="0" smtClean="0"/>
              <a:t> – </a:t>
            </a:r>
            <a:r>
              <a:rPr lang="en-US" dirty="0" err="1" smtClean="0"/>
              <a:t>AmeriMark</a:t>
            </a:r>
            <a:r>
              <a:rPr lang="en-US" dirty="0" smtClean="0"/>
              <a:t> Direct June 2016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1470398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Disclaimer</a:t>
            </a:r>
            <a:endParaRPr lang="en-US" dirty="0" smtClean="0"/>
          </a:p>
          <a:p>
            <a:r>
              <a:rPr lang="en-US" dirty="0" smtClean="0"/>
              <a:t>Background</a:t>
            </a:r>
            <a:endParaRPr lang="en-US" dirty="0" smtClean="0"/>
          </a:p>
          <a:p>
            <a:r>
              <a:rPr lang="en-US" dirty="0" smtClean="0"/>
              <a:t>The story.....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2638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Disclamer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information presented is based on 1 man’s recollection and data collection</a:t>
            </a:r>
          </a:p>
          <a:p>
            <a:r>
              <a:rPr lang="en-US" dirty="0" smtClean="0"/>
              <a:t>Some inaccuracies may be present especially on past memories ......</a:t>
            </a:r>
          </a:p>
          <a:p>
            <a:r>
              <a:rPr lang="en-US" dirty="0" smtClean="0"/>
              <a:t>While you should get some value or at least be entertained by this presentation YMMV if you apply any concepts or ideas to your environment</a:t>
            </a:r>
          </a:p>
          <a:p>
            <a:r>
              <a:rPr lang="en-US" dirty="0" smtClean="0"/>
              <a:t>This information isn’t supported by </a:t>
            </a:r>
            <a:r>
              <a:rPr lang="en-US" dirty="0" err="1" smtClean="0"/>
              <a:t>AmeriMark</a:t>
            </a:r>
            <a:r>
              <a:rPr lang="en-US" dirty="0" smtClean="0"/>
              <a:t> Direct, Progress Software or anyone else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042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4"/>
            <a:ext cx="10948387" cy="424732"/>
          </a:xfrm>
        </p:spPr>
        <p:txBody>
          <a:bodyPr/>
          <a:lstStyle/>
          <a:p>
            <a:r>
              <a:rPr lang="en-US" dirty="0" smtClean="0"/>
              <a:t>Company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AmeriMark</a:t>
            </a:r>
            <a:r>
              <a:rPr lang="en-US" dirty="0" smtClean="0"/>
              <a:t> Direct LLC is a consumer goods retailer advertising through mailed catalogs, email campaigns , Ecommerce sites and various print media.</a:t>
            </a:r>
          </a:p>
          <a:p>
            <a:r>
              <a:rPr lang="en-US" dirty="0" smtClean="0"/>
              <a:t>Primary catalog titles include Anthony Richards, Healthy Living, </a:t>
            </a:r>
            <a:r>
              <a:rPr lang="en-US" dirty="0" err="1" smtClean="0"/>
              <a:t>FeelGoodStore</a:t>
            </a:r>
            <a:r>
              <a:rPr lang="en-US" dirty="0" smtClean="0"/>
              <a:t>, </a:t>
            </a:r>
            <a:r>
              <a:rPr lang="en-US" dirty="0" err="1" smtClean="0"/>
              <a:t>TimeForMe</a:t>
            </a:r>
            <a:r>
              <a:rPr lang="en-US" dirty="0" smtClean="0"/>
              <a:t>, Beauty Boutique, Windsor Collection, Essentials and Complements.</a:t>
            </a:r>
          </a:p>
          <a:p>
            <a:r>
              <a:rPr lang="en-US" dirty="0" smtClean="0"/>
              <a:t>Products include apparel and accessories, shoes, health products, small home goods, cosmetics, jewelry, </a:t>
            </a:r>
            <a:r>
              <a:rPr lang="en-US" dirty="0" err="1" smtClean="0"/>
              <a:t>AsSeenOnTV</a:t>
            </a:r>
            <a:r>
              <a:rPr lang="en-US" dirty="0" smtClean="0"/>
              <a:t> items, etc.</a:t>
            </a:r>
          </a:p>
          <a:p>
            <a:r>
              <a:rPr lang="en-US" dirty="0" smtClean="0"/>
              <a:t>Lots of value oriented product – some higher end in certain catalogs</a:t>
            </a:r>
          </a:p>
          <a:p>
            <a:r>
              <a:rPr lang="en-US" dirty="0" smtClean="0"/>
              <a:t>Customers are mostly women – generally mature demographic</a:t>
            </a:r>
          </a:p>
          <a:p>
            <a:r>
              <a:rPr lang="en-US" dirty="0" smtClean="0"/>
              <a:t>Typical orders 2 -3 items totaling $30 - $70 dollars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5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4"/>
            <a:ext cx="10948387" cy="424732"/>
          </a:xfrm>
        </p:spPr>
        <p:txBody>
          <a:bodyPr/>
          <a:lstStyle/>
          <a:p>
            <a:r>
              <a:rPr lang="en-US" dirty="0" smtClean="0"/>
              <a:t>Order Channels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Today customers order via mail form (40+%) , call center (30+%) and web (20+%)</a:t>
            </a:r>
          </a:p>
          <a:p>
            <a:r>
              <a:rPr lang="en-US" dirty="0" smtClean="0"/>
              <a:t>Ecommerce sites:</a:t>
            </a:r>
          </a:p>
          <a:p>
            <a:r>
              <a:rPr lang="en-US" dirty="0" smtClean="0"/>
              <a:t> </a:t>
            </a:r>
            <a:r>
              <a:rPr lang="en-US" dirty="0" smtClean="0">
                <a:hlinkClick r:id="rId2"/>
              </a:rPr>
              <a:t>www.amerimark.com</a:t>
            </a:r>
            <a:r>
              <a:rPr lang="en-US" dirty="0" smtClean="0"/>
              <a:t>           First site launched 2000/2001 covers multiple title’s products</a:t>
            </a:r>
          </a:p>
          <a:p>
            <a:r>
              <a:rPr lang="en-US" dirty="0" smtClean="0">
                <a:hlinkClick r:id="rId3"/>
              </a:rPr>
              <a:t>www.timeformecatalog.com</a:t>
            </a:r>
            <a:r>
              <a:rPr lang="en-US" dirty="0" smtClean="0"/>
              <a:t> Features </a:t>
            </a:r>
            <a:r>
              <a:rPr lang="en-US" dirty="0" err="1" smtClean="0"/>
              <a:t>TimeForMe</a:t>
            </a:r>
            <a:r>
              <a:rPr lang="en-US" dirty="0" smtClean="0"/>
              <a:t> catalog items</a:t>
            </a:r>
          </a:p>
          <a:p>
            <a:r>
              <a:rPr lang="en-US" dirty="0" smtClean="0">
                <a:hlinkClick r:id="rId4"/>
              </a:rPr>
              <a:t>www.beautyboutique.com</a:t>
            </a:r>
            <a:r>
              <a:rPr lang="en-US" dirty="0" smtClean="0"/>
              <a:t>    Features BB catalog items</a:t>
            </a:r>
          </a:p>
          <a:p>
            <a:r>
              <a:rPr lang="en-US" dirty="0" smtClean="0">
                <a:hlinkClick r:id="rId5"/>
              </a:rPr>
              <a:t>www.feelgoodstore.com</a:t>
            </a:r>
            <a:r>
              <a:rPr lang="en-US" dirty="0" smtClean="0"/>
              <a:t>       Features </a:t>
            </a:r>
            <a:r>
              <a:rPr lang="en-US" dirty="0" err="1" smtClean="0"/>
              <a:t>FeelGoodStore</a:t>
            </a:r>
            <a:r>
              <a:rPr lang="en-US" dirty="0" smtClean="0"/>
              <a:t> catalog items</a:t>
            </a:r>
          </a:p>
          <a:p>
            <a:r>
              <a:rPr lang="en-US" dirty="0" smtClean="0"/>
              <a:t>Some items also sold on Amazon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55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 </a:t>
            </a:r>
            <a:r>
              <a:rPr lang="en-US" dirty="0" err="1" smtClean="0"/>
              <a:t>Alten</a:t>
            </a:r>
            <a:r>
              <a:rPr lang="en-US" dirty="0" smtClean="0"/>
              <a:t> – IT Infrastructure </a:t>
            </a:r>
            <a:r>
              <a:rPr lang="en-US" dirty="0" err="1" smtClean="0"/>
              <a:t>Mgr</a:t>
            </a:r>
            <a:r>
              <a:rPr lang="en-US" dirty="0" smtClean="0"/>
              <a:t> / </a:t>
            </a:r>
            <a:r>
              <a:rPr lang="en-US" dirty="0" err="1" smtClean="0"/>
              <a:t>Sr</a:t>
            </a:r>
            <a:r>
              <a:rPr lang="en-US" dirty="0" smtClean="0"/>
              <a:t> Systems Analyst</a:t>
            </a:r>
          </a:p>
          <a:p>
            <a:r>
              <a:rPr lang="en-US" dirty="0" smtClean="0"/>
              <a:t>Why I might have something to say:</a:t>
            </a:r>
            <a:endParaRPr lang="en-US" dirty="0"/>
          </a:p>
          <a:p>
            <a:r>
              <a:rPr lang="en-US" dirty="0" smtClean="0"/>
              <a:t>Renaissance man - hands on:</a:t>
            </a:r>
          </a:p>
          <a:p>
            <a:r>
              <a:rPr lang="en-US" dirty="0" smtClean="0"/>
              <a:t>Programming 1990 – approx. 2001</a:t>
            </a:r>
          </a:p>
          <a:p>
            <a:r>
              <a:rPr lang="en-US" dirty="0" smtClean="0"/>
              <a:t>IT and Datacenter Infrastructure: 1996 – Present</a:t>
            </a:r>
          </a:p>
          <a:p>
            <a:r>
              <a:rPr lang="en-US" dirty="0" err="1" smtClean="0"/>
              <a:t>Sr</a:t>
            </a:r>
            <a:r>
              <a:rPr lang="en-US" dirty="0" smtClean="0"/>
              <a:t> DBA – 1990 - Present</a:t>
            </a:r>
          </a:p>
          <a:p>
            <a:r>
              <a:rPr lang="en-US" dirty="0" smtClean="0"/>
              <a:t>Networking and firewall guy....</a:t>
            </a:r>
          </a:p>
          <a:p>
            <a:r>
              <a:rPr lang="en-US" dirty="0" smtClean="0"/>
              <a:t>Sysadmin, OE installations and configuration</a:t>
            </a:r>
          </a:p>
          <a:p>
            <a:r>
              <a:rPr lang="en-US" dirty="0" smtClean="0"/>
              <a:t>Architecture and design....</a:t>
            </a:r>
          </a:p>
          <a:p>
            <a:r>
              <a:rPr lang="en-US" dirty="0" smtClean="0"/>
              <a:t>Responsible for PCI Compliance......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03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4"/>
            <a:ext cx="10948387" cy="424732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8000" dirty="0" smtClean="0"/>
              <a:t>The story: Once upon a time......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84870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Stork-Kit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Started 1969</a:t>
            </a:r>
          </a:p>
          <a:p>
            <a:r>
              <a:rPr lang="en-US" dirty="0" smtClean="0"/>
              <a:t>Products for babies</a:t>
            </a:r>
          </a:p>
          <a:p>
            <a:r>
              <a:rPr lang="en-US" dirty="0" smtClean="0"/>
              <a:t>Marketed to new parents</a:t>
            </a:r>
          </a:p>
          <a:p>
            <a:r>
              <a:rPr lang="en-US" dirty="0" smtClean="0"/>
              <a:t>What’s a computer ????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34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TransAmerica</a:t>
            </a:r>
            <a:r>
              <a:rPr lang="en-US" dirty="0" smtClean="0"/>
              <a:t> Mailings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Anthony Richards catalog started</a:t>
            </a:r>
          </a:p>
          <a:p>
            <a:endParaRPr lang="en-US" dirty="0"/>
          </a:p>
          <a:p>
            <a:r>
              <a:rPr lang="en-US" dirty="0" smtClean="0"/>
              <a:t>Early 1980’s – first computer system</a:t>
            </a:r>
          </a:p>
          <a:p>
            <a:r>
              <a:rPr lang="en-US" dirty="0" smtClean="0"/>
              <a:t>Tandem computer – Cobol application</a:t>
            </a:r>
          </a:p>
          <a:p>
            <a:r>
              <a:rPr lang="en-US" dirty="0" smtClean="0"/>
              <a:t>MOMS – Mail Order Management System</a:t>
            </a:r>
          </a:p>
          <a:p>
            <a:r>
              <a:rPr lang="en-US" dirty="0" smtClean="0"/>
              <a:t>Many “washing machine” drives plus refrigerator sized cabinets</a:t>
            </a:r>
          </a:p>
          <a:p>
            <a:r>
              <a:rPr lang="en-US" dirty="0" smtClean="0"/>
              <a:t>Data stored in flat files – no RDBMS</a:t>
            </a:r>
          </a:p>
          <a:p>
            <a:r>
              <a:rPr lang="en-US" dirty="0" smtClean="0"/>
              <a:t>Lots of “hard-coded” tables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00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1990 Enter Progress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Midwest Solutions contracted to build and implement modern system to replace MOMS</a:t>
            </a:r>
          </a:p>
          <a:p>
            <a:r>
              <a:rPr lang="en-US" dirty="0" smtClean="0"/>
              <a:t>Hardware chosen: Sequent S27, Fujitsu Wren disk drive cabinets</a:t>
            </a:r>
          </a:p>
          <a:p>
            <a:r>
              <a:rPr lang="en-US" dirty="0" smtClean="0"/>
              <a:t>Six Intel i386 20Mhz procs      160 MB RAM</a:t>
            </a:r>
          </a:p>
          <a:p>
            <a:r>
              <a:rPr lang="en-US" dirty="0" err="1" smtClean="0"/>
              <a:t>Dynix</a:t>
            </a:r>
            <a:r>
              <a:rPr lang="en-US" dirty="0" smtClean="0"/>
              <a:t>/</a:t>
            </a:r>
            <a:r>
              <a:rPr lang="en-US" dirty="0" err="1" smtClean="0"/>
              <a:t>ptx</a:t>
            </a:r>
            <a:r>
              <a:rPr lang="en-US" dirty="0" smtClean="0"/>
              <a:t> Unix OS</a:t>
            </a:r>
          </a:p>
          <a:p>
            <a:r>
              <a:rPr lang="en-US" dirty="0" smtClean="0"/>
              <a:t>Progress Software v5 database and character application</a:t>
            </a:r>
          </a:p>
          <a:p>
            <a:r>
              <a:rPr lang="en-US" dirty="0" smtClean="0"/>
              <a:t>Key data all table driven – not hard coded</a:t>
            </a:r>
          </a:p>
          <a:p>
            <a:r>
              <a:rPr lang="en-US" dirty="0" smtClean="0"/>
              <a:t>Single </a:t>
            </a:r>
            <a:r>
              <a:rPr lang="en-US" dirty="0" err="1" smtClean="0"/>
              <a:t>translive</a:t>
            </a:r>
            <a:r>
              <a:rPr lang="en-US" dirty="0" smtClean="0"/>
              <a:t> database</a:t>
            </a:r>
          </a:p>
          <a:p>
            <a:r>
              <a:rPr lang="en-US" dirty="0" smtClean="0"/>
              <a:t>130 Wyse 50 terminals for users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38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1991 New application rollout begins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Areas covered: Order Entry, Customer Service functions, Shipping processes, Purchasing and Receiving, Inventory</a:t>
            </a:r>
          </a:p>
          <a:p>
            <a:r>
              <a:rPr lang="en-US" dirty="0" smtClean="0"/>
              <a:t>Updated to Progress V6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3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1991/1992 Problems and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Problem - Shipping processes too slow to catch up post data conversion</a:t>
            </a:r>
          </a:p>
          <a:p>
            <a:r>
              <a:rPr lang="en-US" dirty="0" smtClean="0"/>
              <a:t>Solution – Split portions of shipping process up based on data ranges to allow multiple processors to be used. Add some additional i386 procs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119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1991/1992 Problems and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Shipping and other processes still too slow......</a:t>
            </a:r>
          </a:p>
          <a:p>
            <a:r>
              <a:rPr lang="en-US" dirty="0" smtClean="0"/>
              <a:t>Disk IO too high , cache hit ratio could be higher , faster proc for single threaded shipping processes would help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80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1991/1992 Problems and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Solution:</a:t>
            </a:r>
          </a:p>
          <a:p>
            <a:r>
              <a:rPr lang="en-US" dirty="0" smtClean="0"/>
              <a:t>Upgrade to next Sequent model with 2  25Mhz i486 procs in addition to i386 procs</a:t>
            </a:r>
          </a:p>
          <a:p>
            <a:r>
              <a:rPr lang="en-US" dirty="0" smtClean="0"/>
              <a:t>Assign processor affinity to batch processes so they use i486 and leave i386 for user screens</a:t>
            </a:r>
          </a:p>
          <a:p>
            <a:r>
              <a:rPr lang="en-US" dirty="0" smtClean="0"/>
              <a:t>Use Progress V6 multi-database capability – single app connects to multiple databases</a:t>
            </a:r>
          </a:p>
          <a:p>
            <a:r>
              <a:rPr lang="en-US" dirty="0" smtClean="0"/>
              <a:t>Split master files out of single </a:t>
            </a:r>
            <a:r>
              <a:rPr lang="en-US" dirty="0" err="1" smtClean="0"/>
              <a:t>translive</a:t>
            </a:r>
            <a:r>
              <a:rPr lang="en-US" dirty="0" smtClean="0"/>
              <a:t> database to create </a:t>
            </a:r>
            <a:r>
              <a:rPr lang="en-US" dirty="0" err="1" smtClean="0"/>
              <a:t>transmain</a:t>
            </a:r>
            <a:r>
              <a:rPr lang="en-US" dirty="0" smtClean="0"/>
              <a:t> database</a:t>
            </a:r>
          </a:p>
          <a:p>
            <a:r>
              <a:rPr lang="en-US" dirty="0" smtClean="0"/>
              <a:t>Separate buffer caches keep master file data in memory for read instead of being flushed by large volume batch reports and processing – HUGE 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12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1992-1996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Minor application tweaks</a:t>
            </a:r>
          </a:p>
          <a:p>
            <a:r>
              <a:rPr lang="en-US" dirty="0" smtClean="0"/>
              <a:t>Adequate processing performance</a:t>
            </a:r>
          </a:p>
          <a:p>
            <a:r>
              <a:rPr lang="en-US" dirty="0" smtClean="0"/>
              <a:t>Ongoing V6 upgrades – </a:t>
            </a:r>
            <a:r>
              <a:rPr lang="en-US" dirty="0" err="1" smtClean="0"/>
              <a:t>TransAmerica</a:t>
            </a:r>
            <a:r>
              <a:rPr lang="en-US" dirty="0" smtClean="0"/>
              <a:t> Mailings a beta site for DB performance enhancements working with Progress</a:t>
            </a:r>
          </a:p>
          <a:p>
            <a:r>
              <a:rPr lang="en-US" dirty="0" smtClean="0"/>
              <a:t>V7 rocky with </a:t>
            </a:r>
            <a:r>
              <a:rPr lang="en-US" dirty="0" err="1" smtClean="0"/>
              <a:t>spacetaking</a:t>
            </a:r>
            <a:r>
              <a:rPr lang="en-US" dirty="0" smtClean="0"/>
              <a:t> Wyse 50 terminals – need to replace with non-</a:t>
            </a:r>
            <a:r>
              <a:rPr lang="en-US" dirty="0" err="1" smtClean="0"/>
              <a:t>spacetaking</a:t>
            </a:r>
            <a:r>
              <a:rPr lang="en-US" dirty="0" smtClean="0"/>
              <a:t> Wyse 60 and later Wyse55+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003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1996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Sequent upgrade</a:t>
            </a:r>
          </a:p>
          <a:p>
            <a:r>
              <a:rPr lang="en-US" dirty="0" smtClean="0"/>
              <a:t>4 GB SCSI disk drives, FC connected controllers, more memory</a:t>
            </a:r>
          </a:p>
          <a:p>
            <a:r>
              <a:rPr lang="en-US" dirty="0" smtClean="0"/>
              <a:t>All i486 procs, 50Mhz  ???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67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1996-1999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Development efforts increase – more marketing and forecasting functions</a:t>
            </a:r>
          </a:p>
          <a:p>
            <a:r>
              <a:rPr lang="en-US" dirty="0" smtClean="0"/>
              <a:t>Still all character, but now Century </a:t>
            </a:r>
            <a:r>
              <a:rPr lang="en-US" dirty="0" err="1" smtClean="0"/>
              <a:t>TinyTerm</a:t>
            </a:r>
            <a:r>
              <a:rPr lang="en-US" dirty="0" smtClean="0"/>
              <a:t> terminal emulation on PCs in addition to Wyse terminals using TCPIP based telnet </a:t>
            </a:r>
          </a:p>
          <a:p>
            <a:r>
              <a:rPr lang="en-US" dirty="0" smtClean="0"/>
              <a:t>Company sold – became </a:t>
            </a:r>
            <a:r>
              <a:rPr lang="en-US" dirty="0" err="1" smtClean="0"/>
              <a:t>TransAmerica</a:t>
            </a:r>
            <a:r>
              <a:rPr lang="en-US" dirty="0" smtClean="0"/>
              <a:t> Holdings </a:t>
            </a:r>
          </a:p>
          <a:p>
            <a:r>
              <a:rPr lang="en-US" dirty="0" smtClean="0"/>
              <a:t>Total sales ballpark $40 million</a:t>
            </a:r>
          </a:p>
          <a:p>
            <a:r>
              <a:rPr lang="en-US" dirty="0" smtClean="0"/>
              <a:t>More databases split out to enhance maintenance and backup/restore operations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82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1999 Last Sequent upgrade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S2000 system with Pentium 66Mhz procs</a:t>
            </a:r>
          </a:p>
          <a:p>
            <a:r>
              <a:rPr lang="en-US" dirty="0" smtClean="0"/>
              <a:t>9 GB SCSI disks</a:t>
            </a:r>
          </a:p>
          <a:p>
            <a:r>
              <a:rPr lang="en-US" dirty="0" smtClean="0"/>
              <a:t>Quantum DLT tape drives for backup – POOR DURABILITY AND SUPPORT FROM QUANTUM </a:t>
            </a:r>
          </a:p>
          <a:p>
            <a:r>
              <a:rPr lang="en-US" dirty="0" smtClean="0"/>
              <a:t>Progress V8 – (last version available for </a:t>
            </a:r>
            <a:r>
              <a:rPr lang="en-US" dirty="0" err="1" smtClean="0"/>
              <a:t>Dynix</a:t>
            </a:r>
            <a:r>
              <a:rPr lang="en-US" dirty="0" smtClean="0"/>
              <a:t>/</a:t>
            </a:r>
            <a:r>
              <a:rPr lang="en-US" dirty="0" err="1" smtClean="0"/>
              <a:t>ptx</a:t>
            </a:r>
            <a:r>
              <a:rPr lang="en-US" dirty="0" smtClean="0"/>
              <a:t> Unix)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76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2000/2001 We need an Ecommerce web 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doesn’t want a separate system with kludgy data synchronization issues – should work directly with our databases</a:t>
            </a:r>
          </a:p>
          <a:p>
            <a:r>
              <a:rPr lang="en-US" dirty="0" smtClean="0"/>
              <a:t>Contract with USI (who became </a:t>
            </a:r>
            <a:r>
              <a:rPr lang="en-US" dirty="0" err="1" smtClean="0"/>
              <a:t>Bravepoint</a:t>
            </a:r>
            <a:r>
              <a:rPr lang="en-US" dirty="0" smtClean="0"/>
              <a:t>, now acquired by Progress) to help build Ecommerce site </a:t>
            </a:r>
            <a:r>
              <a:rPr lang="en-US" dirty="0" smtClean="0">
                <a:hlinkClick r:id="rId2"/>
              </a:rPr>
              <a:t>www.amerimark.com</a:t>
            </a:r>
            <a:endParaRPr lang="en-US" dirty="0" smtClean="0"/>
          </a:p>
          <a:p>
            <a:r>
              <a:rPr lang="en-US" dirty="0" smtClean="0"/>
              <a:t>USI builds external portion, internal IT develops new tables to support new functions along with separate database for web state and shopping cart data</a:t>
            </a:r>
          </a:p>
          <a:p>
            <a:r>
              <a:rPr lang="en-US" dirty="0" smtClean="0"/>
              <a:t>Contract signed May 2000, site operational with soft launch October 2000</a:t>
            </a:r>
          </a:p>
          <a:p>
            <a:r>
              <a:rPr lang="en-US" dirty="0" smtClean="0"/>
              <a:t>Site advertised in catalogs Jan 2001</a:t>
            </a:r>
          </a:p>
        </p:txBody>
      </p:sp>
    </p:spTree>
    <p:extLst>
      <p:ext uri="{BB962C8B-B14F-4D97-AF65-F5344CB8AC3E}">
        <p14:creationId xmlns:p14="http://schemas.microsoft.com/office/powerpoint/2010/main" val="424557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2000/2001 We need an Ecommerce web 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Progress V9 </a:t>
            </a:r>
            <a:r>
              <a:rPr lang="en-US" dirty="0" err="1"/>
              <a:t>Webspeed</a:t>
            </a:r>
            <a:r>
              <a:rPr lang="en-US" dirty="0"/>
              <a:t> on </a:t>
            </a:r>
            <a:r>
              <a:rPr lang="en-US" dirty="0" err="1"/>
              <a:t>RedHat</a:t>
            </a:r>
            <a:r>
              <a:rPr lang="en-US" dirty="0"/>
              <a:t> 6 with Apache</a:t>
            </a:r>
          </a:p>
          <a:p>
            <a:r>
              <a:rPr lang="en-US" dirty="0"/>
              <a:t>Client server database connections to Sequent databases</a:t>
            </a:r>
          </a:p>
          <a:p>
            <a:r>
              <a:rPr lang="en-US" dirty="0"/>
              <a:t>Single web server (Pentium III?) able to handle 1200 orders per day</a:t>
            </a:r>
          </a:p>
          <a:p>
            <a:r>
              <a:rPr lang="en-US" dirty="0" smtClean="0"/>
              <a:t>No V9 available for Sequent so </a:t>
            </a:r>
            <a:r>
              <a:rPr lang="en-US" dirty="0" err="1" smtClean="0"/>
              <a:t>Webspeed</a:t>
            </a:r>
            <a:r>
              <a:rPr lang="en-US" dirty="0" smtClean="0"/>
              <a:t>/</a:t>
            </a:r>
            <a:r>
              <a:rPr lang="en-US" dirty="0" err="1" smtClean="0"/>
              <a:t>Appserver</a:t>
            </a:r>
            <a:r>
              <a:rPr lang="en-US" dirty="0" smtClean="0"/>
              <a:t> </a:t>
            </a:r>
            <a:r>
              <a:rPr lang="en-US" dirty="0" smtClean="0"/>
              <a:t>functions run on webserver</a:t>
            </a:r>
          </a:p>
          <a:p>
            <a:r>
              <a:rPr lang="en-US" dirty="0" smtClean="0"/>
              <a:t>Site used early </a:t>
            </a:r>
            <a:r>
              <a:rPr lang="en-US" dirty="0" err="1" smtClean="0"/>
              <a:t>FreeFramework</a:t>
            </a:r>
            <a:r>
              <a:rPr lang="en-US" dirty="0" smtClean="0"/>
              <a:t> setup from USI</a:t>
            </a:r>
          </a:p>
          <a:p>
            <a:r>
              <a:rPr lang="en-US" dirty="0" smtClean="0"/>
              <a:t>Site reliable and efficient</a:t>
            </a:r>
          </a:p>
          <a:p>
            <a:r>
              <a:rPr lang="en-US" dirty="0" smtClean="0"/>
              <a:t>Basic Ecommerce web site </a:t>
            </a:r>
          </a:p>
          <a:p>
            <a:r>
              <a:rPr lang="en-US" dirty="0" smtClean="0"/>
              <a:t>** site rewritten by </a:t>
            </a:r>
            <a:r>
              <a:rPr lang="en-US" dirty="0" err="1" smtClean="0"/>
              <a:t>Bravepoint</a:t>
            </a:r>
            <a:r>
              <a:rPr lang="en-US" dirty="0" smtClean="0"/>
              <a:t> a couple years later to make displays more dynamic based on DB tables, etc.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14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learned – websites -2000s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Webspeed</a:t>
            </a:r>
            <a:r>
              <a:rPr lang="en-US" dirty="0" smtClean="0"/>
              <a:t> agents fast and efficient </a:t>
            </a:r>
          </a:p>
          <a:p>
            <a:r>
              <a:rPr lang="en-US" dirty="0" smtClean="0"/>
              <a:t>Agents can be taken out of service by unpredictable external interactions</a:t>
            </a:r>
          </a:p>
          <a:p>
            <a:r>
              <a:rPr lang="en-US" dirty="0" smtClean="0"/>
              <a:t>DONT HAVE AGENTS SEND OUT ORDER CONFIRMATION EMAILS</a:t>
            </a:r>
          </a:p>
          <a:p>
            <a:r>
              <a:rPr lang="en-US" dirty="0" smtClean="0"/>
              <a:t>Instead use DB records and separate cycling batch program on PPS to formulate and send emails</a:t>
            </a:r>
          </a:p>
          <a:p>
            <a:r>
              <a:rPr lang="en-US" dirty="0" smtClean="0"/>
              <a:t>Try to make 3</a:t>
            </a:r>
            <a:r>
              <a:rPr lang="en-US" baseline="30000" dirty="0" smtClean="0"/>
              <a:t>rd</a:t>
            </a:r>
            <a:r>
              <a:rPr lang="en-US" dirty="0" smtClean="0"/>
              <a:t> party calls for web displays separate, initiated from client using </a:t>
            </a:r>
            <a:r>
              <a:rPr lang="en-US" dirty="0" err="1" smtClean="0"/>
              <a:t>Javascript</a:t>
            </a:r>
            <a:r>
              <a:rPr lang="en-US" dirty="0" smtClean="0"/>
              <a:t> where it makes sense instead of using </a:t>
            </a:r>
            <a:r>
              <a:rPr lang="en-US" dirty="0" err="1" smtClean="0"/>
              <a:t>Webspeed</a:t>
            </a:r>
            <a:r>
              <a:rPr lang="en-US" dirty="0" smtClean="0"/>
              <a:t> agents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0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2000s – Character not enough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Marketing needs ability to view and update large amounts of mailing information in a grid / table format</a:t>
            </a:r>
          </a:p>
          <a:p>
            <a:r>
              <a:rPr lang="en-US" dirty="0" smtClean="0"/>
              <a:t>While a thin web client would be nice for deployment learning curve would be high and not sure it would lend itself to power user interface</a:t>
            </a:r>
          </a:p>
          <a:p>
            <a:r>
              <a:rPr lang="en-US" dirty="0" smtClean="0"/>
              <a:t>Solution – Use OE for Windows to build fat client, client-server application for marketing</a:t>
            </a:r>
          </a:p>
          <a:p>
            <a:r>
              <a:rPr lang="en-US" dirty="0" smtClean="0"/>
              <a:t>Local GUI client readily lends itself to direct export in to MS Excel – WIN 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489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2000s –  Glad to have socket communications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Socket communications enable http API calls to customer name and address standardization app</a:t>
            </a:r>
          </a:p>
          <a:p>
            <a:r>
              <a:rPr lang="en-US" dirty="0" smtClean="0"/>
              <a:t>Improved data quality reduces duplicated customer accounts</a:t>
            </a:r>
          </a:p>
          <a:p>
            <a:r>
              <a:rPr lang="en-US" dirty="0" smtClean="0"/>
              <a:t>$ savings on mailings and more accurate sales tie to individuals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86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2002 – First AIX system – p620 - AMD5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IBM had purchased Sequent for IP and knowledge and ceased selling servers that competed with it’s own RISC AIX servers</a:t>
            </a:r>
          </a:p>
          <a:p>
            <a:r>
              <a:rPr lang="en-US" dirty="0" smtClean="0"/>
              <a:t>Power 4 system with 4  750Mhz procs  AIX 5.1</a:t>
            </a:r>
          </a:p>
          <a:p>
            <a:r>
              <a:rPr lang="en-US" dirty="0" smtClean="0"/>
              <a:t>36 GB SCSI disks, Ethernet based terminal servers</a:t>
            </a:r>
          </a:p>
          <a:p>
            <a:r>
              <a:rPr lang="en-US" dirty="0" smtClean="0"/>
              <a:t>Progress </a:t>
            </a:r>
            <a:r>
              <a:rPr lang="en-US" dirty="0" smtClean="0"/>
              <a:t>V9??   </a:t>
            </a:r>
            <a:r>
              <a:rPr lang="en-US" dirty="0" smtClean="0"/>
              <a:t>LTO tape backup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31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AIX system - 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Processing fast enough to have batch programs overwhelm  IO</a:t>
            </a:r>
          </a:p>
          <a:p>
            <a:r>
              <a:rPr lang="en-US" dirty="0" smtClean="0"/>
              <a:t>CPU Utilization during batch processing:</a:t>
            </a:r>
          </a:p>
          <a:p>
            <a:r>
              <a:rPr lang="en-US" dirty="0"/>
              <a:t> </a:t>
            </a:r>
            <a:r>
              <a:rPr lang="en-US" dirty="0" smtClean="0"/>
              <a:t>      10% system</a:t>
            </a:r>
          </a:p>
          <a:p>
            <a:r>
              <a:rPr lang="en-US" dirty="0"/>
              <a:t> </a:t>
            </a:r>
            <a:r>
              <a:rPr lang="en-US" dirty="0" smtClean="0"/>
              <a:t>      20% user processes</a:t>
            </a:r>
          </a:p>
          <a:p>
            <a:r>
              <a:rPr lang="en-US" dirty="0"/>
              <a:t> </a:t>
            </a:r>
            <a:r>
              <a:rPr lang="en-US" dirty="0" smtClean="0"/>
              <a:t>      60% waiting IO – </a:t>
            </a:r>
            <a:r>
              <a:rPr lang="en-US" sz="3200" dirty="0" smtClean="0">
                <a:solidFill>
                  <a:srgbClr val="FF0000"/>
                </a:solidFill>
              </a:rPr>
              <a:t>OUCH!</a:t>
            </a:r>
          </a:p>
          <a:p>
            <a:r>
              <a:rPr lang="en-US" dirty="0"/>
              <a:t> </a:t>
            </a:r>
            <a:r>
              <a:rPr lang="en-US" dirty="0" smtClean="0"/>
              <a:t>      10% idle</a:t>
            </a:r>
          </a:p>
          <a:p>
            <a:r>
              <a:rPr lang="en-US" dirty="0" smtClean="0"/>
              <a:t>Big opportunity for better performance </a:t>
            </a:r>
          </a:p>
          <a:p>
            <a:r>
              <a:rPr lang="en-US" dirty="0" smtClean="0"/>
              <a:t>Need fast – consistent response for ecommerce web sites to work well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2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2005 – 2</a:t>
            </a:r>
            <a:r>
              <a:rPr lang="en-US" baseline="30000" dirty="0" smtClean="0"/>
              <a:t>nd</a:t>
            </a:r>
            <a:r>
              <a:rPr lang="en-US" dirty="0" smtClean="0"/>
              <a:t> AIX PPS (Primary Production System) – P550 – AMD6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  core 1.65Ghz Power 5 procs     16 GB RAM     AIX 5.1</a:t>
            </a:r>
          </a:p>
          <a:p>
            <a:r>
              <a:rPr lang="en-US" dirty="0" smtClean="0"/>
              <a:t>4 local 73 GB U320 SCSI disk drives</a:t>
            </a:r>
          </a:p>
          <a:p>
            <a:r>
              <a:rPr lang="en-US" dirty="0" smtClean="0"/>
              <a:t>Separate Non IBM FC connected storage array with 4 disk trays – FC connected drives</a:t>
            </a:r>
          </a:p>
          <a:p>
            <a:r>
              <a:rPr lang="en-US" dirty="0" smtClean="0"/>
              <a:t>7  146 GB 10Krpm  2GB FC drives +  28  36GB 15Krpm 2GB TC drives</a:t>
            </a:r>
          </a:p>
          <a:p>
            <a:r>
              <a:rPr lang="en-US" dirty="0" smtClean="0"/>
              <a:t>Solid Data Systems SD3000 with 40GB RAM storage connected with 1GB FC $100,000</a:t>
            </a:r>
          </a:p>
          <a:p>
            <a:r>
              <a:rPr lang="en-US" dirty="0" smtClean="0"/>
              <a:t>Progress 10.0A ?????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91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AMD6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40 GB </a:t>
            </a:r>
            <a:r>
              <a:rPr lang="en-US" dirty="0" err="1" smtClean="0"/>
              <a:t>SolidData</a:t>
            </a:r>
            <a:r>
              <a:rPr lang="en-US" dirty="0" smtClean="0"/>
              <a:t> storage for </a:t>
            </a:r>
            <a:r>
              <a:rPr lang="en-US" dirty="0" err="1" smtClean="0"/>
              <a:t>transmain</a:t>
            </a:r>
            <a:r>
              <a:rPr lang="en-US" dirty="0" smtClean="0"/>
              <a:t> DB, hot portions of translive1 DB and user temporary files and temp tables</a:t>
            </a:r>
          </a:p>
          <a:p>
            <a:r>
              <a:rPr lang="en-US" dirty="0" smtClean="0"/>
              <a:t>Result:</a:t>
            </a:r>
          </a:p>
          <a:p>
            <a:r>
              <a:rPr lang="en-US" dirty="0" smtClean="0"/>
              <a:t>SD 3000 latency .15 </a:t>
            </a:r>
            <a:r>
              <a:rPr lang="en-US" dirty="0" err="1" smtClean="0"/>
              <a:t>ms</a:t>
            </a:r>
            <a:r>
              <a:rPr lang="en-US" dirty="0" smtClean="0"/>
              <a:t> vs 3 – </a:t>
            </a:r>
            <a:r>
              <a:rPr lang="en-US" dirty="0" smtClean="0"/>
              <a:t>5+ </a:t>
            </a:r>
            <a:r>
              <a:rPr lang="en-US" dirty="0" err="1" smtClean="0"/>
              <a:t>ms</a:t>
            </a:r>
            <a:r>
              <a:rPr lang="en-US" dirty="0" smtClean="0"/>
              <a:t> for traditional disk </a:t>
            </a:r>
            <a:r>
              <a:rPr lang="en-US" sz="2400" dirty="0" smtClean="0"/>
              <a:t>GAME CHANGER</a:t>
            </a:r>
          </a:p>
          <a:p>
            <a:r>
              <a:rPr lang="en-US" sz="2400" dirty="0" smtClean="0"/>
              <a:t>With heavy batch processing CPU utilization is now: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20% system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60% user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12% waiting IO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 8% idle</a:t>
            </a:r>
          </a:p>
          <a:p>
            <a:r>
              <a:rPr lang="en-US" sz="2400" dirty="0" smtClean="0"/>
              <a:t>BATCH JOBS ARE FLYING ! user performance fast and consistent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3080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2007 – More fast storage for AMD6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July - add 100GB Solid Data Systems SD3000X2  RAM based  solid </a:t>
            </a:r>
            <a:r>
              <a:rPr lang="en-US" dirty="0" smtClean="0"/>
              <a:t>state</a:t>
            </a:r>
          </a:p>
          <a:p>
            <a:r>
              <a:rPr lang="en-US" dirty="0" smtClean="0"/>
              <a:t>Now $100,000 for 100 GB</a:t>
            </a:r>
            <a:endParaRPr lang="en-US" dirty="0" smtClean="0"/>
          </a:p>
          <a:p>
            <a:r>
              <a:rPr lang="en-US" dirty="0" smtClean="0"/>
              <a:t>Acquisition of Dr. </a:t>
            </a:r>
            <a:r>
              <a:rPr lang="en-US" dirty="0" err="1" smtClean="0"/>
              <a:t>Leonards</a:t>
            </a:r>
            <a:r>
              <a:rPr lang="en-US" dirty="0" smtClean="0"/>
              <a:t> Healthcare causes need for more fast storage</a:t>
            </a:r>
          </a:p>
          <a:p>
            <a:r>
              <a:rPr lang="en-US" dirty="0" smtClean="0"/>
              <a:t>Dec – add another 100GB SD3000X2 RAM based solid state to support DRL DB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92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Pain points – amd6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Storage array with many FC drive connections susceptible to FC communication storms that make storage unavailable and are very difficult to trace – never again!</a:t>
            </a:r>
          </a:p>
          <a:p>
            <a:r>
              <a:rPr lang="en-US" dirty="0" smtClean="0"/>
              <a:t>Solution – Replace with new 3</a:t>
            </a:r>
            <a:r>
              <a:rPr lang="en-US" baseline="30000" dirty="0" smtClean="0"/>
              <a:t>rd</a:t>
            </a:r>
            <a:r>
              <a:rPr lang="en-US" dirty="0" smtClean="0"/>
              <a:t> party storage array where array is FC connected but drives are now SAS connected</a:t>
            </a:r>
          </a:p>
          <a:p>
            <a:r>
              <a:rPr lang="en-US" dirty="0" smtClean="0"/>
              <a:t>Need to respect speed of processing with solid state – can get in to trouble quickly relative to space consumption – lots of overflow to spinning rust to protect databases – DB areas, BI , AI , etc.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38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2009  3</a:t>
            </a:r>
            <a:r>
              <a:rPr lang="en-US" baseline="30000" dirty="0" smtClean="0"/>
              <a:t>rd</a:t>
            </a:r>
            <a:r>
              <a:rPr lang="en-US" dirty="0" smtClean="0"/>
              <a:t> AIX PPS – P550 - AMD7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8   4.2 </a:t>
            </a:r>
            <a:r>
              <a:rPr lang="en-US" dirty="0" err="1" smtClean="0"/>
              <a:t>Ghz</a:t>
            </a:r>
            <a:r>
              <a:rPr lang="en-US" dirty="0" smtClean="0"/>
              <a:t> Power 6 cores – 64 GB RAM – AIX 6.1</a:t>
            </a:r>
          </a:p>
          <a:p>
            <a:r>
              <a:rPr lang="en-US" dirty="0" smtClean="0"/>
              <a:t>6   146GB 15K SAS drives in main chassis</a:t>
            </a:r>
          </a:p>
          <a:p>
            <a:r>
              <a:rPr lang="en-US" dirty="0" smtClean="0"/>
              <a:t>34  300 GB 15K rpm SAS drives across 4 expansion chassis </a:t>
            </a:r>
          </a:p>
          <a:p>
            <a:r>
              <a:rPr lang="en-US" dirty="0" smtClean="0"/>
              <a:t>Dual SAS attached LTO4 tape drives</a:t>
            </a:r>
          </a:p>
          <a:p>
            <a:r>
              <a:rPr lang="en-US" dirty="0" smtClean="0"/>
              <a:t>Progress 10.2 ???</a:t>
            </a:r>
          </a:p>
          <a:p>
            <a:r>
              <a:rPr lang="en-US" dirty="0" smtClean="0"/>
              <a:t>Migrate over two existing 100GB </a:t>
            </a:r>
            <a:r>
              <a:rPr lang="en-US" dirty="0" err="1" smtClean="0"/>
              <a:t>SolidData</a:t>
            </a:r>
            <a:r>
              <a:rPr lang="en-US" dirty="0" smtClean="0"/>
              <a:t> units and software mirror for redundancy</a:t>
            </a:r>
          </a:p>
          <a:p>
            <a:r>
              <a:rPr lang="en-US" dirty="0" smtClean="0"/>
              <a:t>Put AI files and temporary user activity on those</a:t>
            </a:r>
          </a:p>
          <a:p>
            <a:r>
              <a:rPr lang="en-US" dirty="0" smtClean="0"/>
              <a:t>Add six more 100GB </a:t>
            </a:r>
            <a:r>
              <a:rPr lang="en-US" dirty="0" err="1" smtClean="0"/>
              <a:t>SolidData</a:t>
            </a:r>
            <a:r>
              <a:rPr lang="en-US" dirty="0" smtClean="0"/>
              <a:t> units behind ATTO FC RAID controllers to create 500 GB usable RAID 5 array – Desire more low latency </a:t>
            </a:r>
            <a:r>
              <a:rPr lang="en-US" dirty="0" err="1" smtClean="0"/>
              <a:t>db</a:t>
            </a:r>
            <a:r>
              <a:rPr lang="en-US" dirty="0" smtClean="0"/>
              <a:t> storage!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28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AMD7 – Sometimes the bear....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Recent memory chip production quality had slipped – Solid Data units only had single bit error correction – Result – Last 6 units have reliability issues – IO errors</a:t>
            </a:r>
          </a:p>
          <a:p>
            <a:r>
              <a:rPr lang="en-US" dirty="0" smtClean="0"/>
              <a:t>But we have raid 5 so we can fix and rebuild right .......</a:t>
            </a:r>
          </a:p>
          <a:p>
            <a:r>
              <a:rPr lang="en-US" dirty="0" smtClean="0"/>
              <a:t>If any bad bits hit on any other of the 5 units rebuild fails due to IO errors detected and ATTO controller takes whole array OFFLINE!!!!!!!!</a:t>
            </a:r>
          </a:p>
          <a:p>
            <a:r>
              <a:rPr lang="en-US" dirty="0" smtClean="0"/>
              <a:t>Partial solution – use extra space on spinning disk to move DB to temporarily (</a:t>
            </a:r>
            <a:r>
              <a:rPr lang="en-US" dirty="0" err="1" smtClean="0"/>
              <a:t>prostrct</a:t>
            </a:r>
            <a:r>
              <a:rPr lang="en-US" dirty="0" smtClean="0"/>
              <a:t> repair...)</a:t>
            </a:r>
          </a:p>
          <a:p>
            <a:r>
              <a:rPr lang="en-US" dirty="0" smtClean="0"/>
              <a:t>Eliminate ATTO controller and raid 5 – configure as 6 </a:t>
            </a:r>
            <a:r>
              <a:rPr lang="en-US" dirty="0" err="1" smtClean="0"/>
              <a:t>hdisks</a:t>
            </a:r>
            <a:r>
              <a:rPr lang="en-US" dirty="0" smtClean="0"/>
              <a:t> and mirror pairs in AIX making 3 separate FS. Reduce rebuild issues after HW repairs </a:t>
            </a:r>
          </a:p>
          <a:p>
            <a:r>
              <a:rPr lang="en-US" dirty="0" smtClean="0"/>
              <a:t>Usable space now 300 GB instead of 500 GB</a:t>
            </a:r>
          </a:p>
          <a:p>
            <a:r>
              <a:rPr lang="en-US" dirty="0" smtClean="0"/>
              <a:t>**** While running DB on disks instead of solid state batch jobs 3-5X slower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03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AMD7 – When the bear attacked....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AIX development system AMDEV1 has online copies of production databases restored nightly for ad-hoc query purposes</a:t>
            </a:r>
          </a:p>
          <a:p>
            <a:r>
              <a:rPr lang="en-US" dirty="0" smtClean="0"/>
              <a:t>Bring over AI files from unaffected filesystems on AMD7 and roll forward to point in time on databases</a:t>
            </a:r>
          </a:p>
          <a:p>
            <a:r>
              <a:rPr lang="en-US" dirty="0" smtClean="0"/>
              <a:t>Meanwhile repair hardware on AMD7</a:t>
            </a:r>
          </a:p>
          <a:p>
            <a:r>
              <a:rPr lang="en-US" dirty="0" smtClean="0"/>
              <a:t>Backup rolled production copies on dev system and restore on AMD7</a:t>
            </a:r>
          </a:p>
          <a:p>
            <a:r>
              <a:rPr lang="en-US" dirty="0" smtClean="0"/>
              <a:t>Downtime kept to 8 </a:t>
            </a:r>
            <a:r>
              <a:rPr lang="en-US" dirty="0" err="1" smtClean="0"/>
              <a:t>hrs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32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do OE replication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prior AMD6 system and hard drives along with 40 GB Solid Data system as replication target</a:t>
            </a:r>
          </a:p>
          <a:p>
            <a:r>
              <a:rPr lang="en-US" dirty="0" smtClean="0"/>
              <a:t>AMD6 IO performance cannot support replicating all DBs without filling replication queues so only replicate key current info </a:t>
            </a:r>
            <a:r>
              <a:rPr lang="en-US" dirty="0" smtClean="0"/>
              <a:t>databases</a:t>
            </a:r>
          </a:p>
          <a:p>
            <a:r>
              <a:rPr lang="en-US" dirty="0" smtClean="0"/>
              <a:t>Yes – we maxed out –pica setting to provide maximum protection against throttling of PPS due to “back pressure”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09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PCI Compliance – the beginning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Begin working on 2010</a:t>
            </a:r>
            <a:r>
              <a:rPr lang="en-US" dirty="0" smtClean="0"/>
              <a:t>?? 2009??</a:t>
            </a:r>
            <a:endParaRPr lang="en-US" dirty="0" smtClean="0"/>
          </a:p>
          <a:p>
            <a:r>
              <a:rPr lang="en-US" dirty="0" smtClean="0"/>
              <a:t>Four levels of merchant – We are level 2 with 1 million – 6 million transactions per year on any 1 card brand – ex. VISA</a:t>
            </a:r>
          </a:p>
          <a:p>
            <a:r>
              <a:rPr lang="en-US" dirty="0" smtClean="0"/>
              <a:t>Level 1’s require certified PCI audit – rest can self-assess</a:t>
            </a:r>
          </a:p>
          <a:p>
            <a:r>
              <a:rPr lang="en-US" dirty="0" smtClean="0"/>
              <a:t>Evolutionary – continuous adjustment process</a:t>
            </a:r>
          </a:p>
          <a:p>
            <a:r>
              <a:rPr lang="en-US" dirty="0" smtClean="0"/>
              <a:t>First passing self-assessment June 2011 v1.0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91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PCI Compliance - Initial changes / needs 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Separate CC related zones from other stuff with firewall zones to protect and minimize scope</a:t>
            </a:r>
          </a:p>
          <a:p>
            <a:r>
              <a:rPr lang="en-US" dirty="0" smtClean="0"/>
              <a:t>Open public accessible </a:t>
            </a:r>
            <a:r>
              <a:rPr lang="en-US" dirty="0" smtClean="0"/>
              <a:t>access must </a:t>
            </a:r>
            <a:r>
              <a:rPr lang="en-US" dirty="0" smtClean="0"/>
              <a:t>stop in DMZ – no direct access to internal zones</a:t>
            </a:r>
          </a:p>
          <a:p>
            <a:r>
              <a:rPr lang="en-US" dirty="0" smtClean="0"/>
              <a:t>First focus on servers and CC database storage</a:t>
            </a:r>
          </a:p>
          <a:p>
            <a:r>
              <a:rPr lang="en-US" dirty="0" smtClean="0"/>
              <a:t>Step 1 - separate PPS / PPS DR in to separate zone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081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5"/>
            <a:ext cx="10948387" cy="424732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31" y="798384"/>
            <a:ext cx="7905804" cy="545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9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PCI changes -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Want to move CC out of order header table on PPS to protect it</a:t>
            </a:r>
          </a:p>
          <a:p>
            <a:r>
              <a:rPr lang="en-US" dirty="0" smtClean="0"/>
              <a:t>Also need to encrypt with industry standard encryption ex. AES</a:t>
            </a:r>
          </a:p>
          <a:p>
            <a:r>
              <a:rPr lang="en-US" dirty="0" smtClean="0"/>
              <a:t>OE DB TDE doesn’t exist yet, but language has AES encryption recently added</a:t>
            </a:r>
          </a:p>
          <a:p>
            <a:r>
              <a:rPr lang="en-US" dirty="0" smtClean="0"/>
              <a:t>Discussed ideas with Mike Jacobs PSC</a:t>
            </a:r>
          </a:p>
          <a:p>
            <a:r>
              <a:rPr lang="en-US" dirty="0" smtClean="0"/>
              <a:t>Add </a:t>
            </a:r>
            <a:r>
              <a:rPr lang="en-US" dirty="0" err="1" smtClean="0"/>
              <a:t>BehindCCINT</a:t>
            </a:r>
            <a:r>
              <a:rPr lang="en-US" dirty="0" smtClean="0"/>
              <a:t> network zone</a:t>
            </a:r>
          </a:p>
          <a:p>
            <a:r>
              <a:rPr lang="en-US" dirty="0" smtClean="0"/>
              <a:t>Install firewall that only allows traffic out from </a:t>
            </a:r>
            <a:r>
              <a:rPr lang="en-US" dirty="0" err="1" smtClean="0"/>
              <a:t>BehindCCINT</a:t>
            </a:r>
            <a:endParaRPr lang="en-US" dirty="0" smtClean="0"/>
          </a:p>
          <a:p>
            <a:r>
              <a:rPr lang="en-US" dirty="0" smtClean="0"/>
              <a:t>Add network connections from PPS / PPSDR to private subnet connecting to firewall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71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775" y="827623"/>
            <a:ext cx="8347274" cy="520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22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886" y="941969"/>
            <a:ext cx="8109053" cy="4974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99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PCI changes -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Linux system with OE databases – GILL</a:t>
            </a:r>
          </a:p>
          <a:p>
            <a:r>
              <a:rPr lang="en-US" dirty="0" smtClean="0"/>
              <a:t>data database has table with AES encrypted CC # , tie-id ex. order #, </a:t>
            </a:r>
            <a:r>
              <a:rPr lang="en-US" dirty="0" err="1" smtClean="0"/>
              <a:t>shopcart</a:t>
            </a:r>
            <a:r>
              <a:rPr lang="en-US" dirty="0" smtClean="0"/>
              <a:t> # , encryption key id  -  users include IT Operations</a:t>
            </a:r>
          </a:p>
          <a:p>
            <a:r>
              <a:rPr lang="en-US" dirty="0" smtClean="0"/>
              <a:t>key database has table with key-id, AES encrypted encryption keys</a:t>
            </a:r>
          </a:p>
          <a:p>
            <a:r>
              <a:rPr lang="en-US" dirty="0" smtClean="0"/>
              <a:t>encryption keys are encrypted using human entered passphrase as encryption key</a:t>
            </a:r>
          </a:p>
          <a:p>
            <a:r>
              <a:rPr lang="en-US" dirty="0" smtClean="0"/>
              <a:t>human passphrase is split knowledge – 3 IT staff know 1</a:t>
            </a:r>
            <a:r>
              <a:rPr lang="en-US" baseline="30000" dirty="0" smtClean="0"/>
              <a:t>st</a:t>
            </a:r>
            <a:r>
              <a:rPr lang="en-US" dirty="0" smtClean="0"/>
              <a:t> half, 3 IT staff know 2</a:t>
            </a:r>
            <a:r>
              <a:rPr lang="en-US" baseline="30000" dirty="0" smtClean="0"/>
              <a:t>nd</a:t>
            </a:r>
            <a:r>
              <a:rPr lang="en-US" dirty="0" smtClean="0"/>
              <a:t> half</a:t>
            </a:r>
          </a:p>
          <a:p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20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PCI changes -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PPS create new database for momentary CC storage – limited users – restricted OS security</a:t>
            </a:r>
          </a:p>
          <a:p>
            <a:r>
              <a:rPr lang="en-US" dirty="0" err="1" smtClean="0"/>
              <a:t>momentaryCC</a:t>
            </a:r>
            <a:r>
              <a:rPr lang="en-US" dirty="0" smtClean="0"/>
              <a:t> </a:t>
            </a:r>
            <a:r>
              <a:rPr lang="en-US" dirty="0" err="1" smtClean="0"/>
              <a:t>db</a:t>
            </a:r>
            <a:r>
              <a:rPr lang="en-US" dirty="0" smtClean="0"/>
              <a:t> table has AES encrypted CC and tie-id ex. order-no</a:t>
            </a:r>
          </a:p>
          <a:p>
            <a:r>
              <a:rPr lang="en-US" dirty="0" smtClean="0"/>
              <a:t>set up </a:t>
            </a:r>
            <a:r>
              <a:rPr lang="en-US" dirty="0" err="1" smtClean="0"/>
              <a:t>appservers</a:t>
            </a:r>
            <a:r>
              <a:rPr lang="en-US" dirty="0" smtClean="0"/>
              <a:t> to accept CC# and tie-id and store in records in </a:t>
            </a:r>
            <a:r>
              <a:rPr lang="en-US" dirty="0" err="1" smtClean="0"/>
              <a:t>momentaryCC</a:t>
            </a:r>
            <a:r>
              <a:rPr lang="en-US" dirty="0" smtClean="0"/>
              <a:t> </a:t>
            </a:r>
            <a:r>
              <a:rPr lang="en-US" dirty="0" err="1" smtClean="0"/>
              <a:t>db</a:t>
            </a:r>
            <a:r>
              <a:rPr lang="en-US" dirty="0" smtClean="0"/>
              <a:t> table</a:t>
            </a:r>
          </a:p>
          <a:p>
            <a:r>
              <a:rPr lang="en-US" dirty="0" smtClean="0"/>
              <a:t>change local character OE to pass entered CC to </a:t>
            </a:r>
            <a:r>
              <a:rPr lang="en-US" dirty="0" err="1" smtClean="0"/>
              <a:t>Appserver</a:t>
            </a:r>
            <a:endParaRPr lang="en-US" dirty="0" smtClean="0"/>
          </a:p>
          <a:p>
            <a:r>
              <a:rPr lang="en-US" dirty="0" smtClean="0"/>
              <a:t>change </a:t>
            </a:r>
            <a:r>
              <a:rPr lang="en-US" dirty="0" err="1" smtClean="0"/>
              <a:t>Ecomm</a:t>
            </a:r>
            <a:r>
              <a:rPr lang="en-US" dirty="0" smtClean="0"/>
              <a:t> web servers to pass CC over to SSL encrypted </a:t>
            </a:r>
            <a:r>
              <a:rPr lang="en-US" dirty="0" err="1" smtClean="0"/>
              <a:t>Appserver</a:t>
            </a:r>
            <a:endParaRPr lang="en-US" dirty="0" smtClean="0"/>
          </a:p>
          <a:p>
            <a:r>
              <a:rPr lang="en-US" dirty="0" smtClean="0"/>
              <a:t>batch program on GILL connects to databases there locally and client-server SSL to </a:t>
            </a:r>
            <a:r>
              <a:rPr lang="en-US" dirty="0" err="1" smtClean="0"/>
              <a:t>momentaryCC</a:t>
            </a:r>
            <a:r>
              <a:rPr lang="en-US" dirty="0" smtClean="0"/>
              <a:t> </a:t>
            </a:r>
            <a:r>
              <a:rPr lang="en-US" dirty="0" err="1" smtClean="0"/>
              <a:t>db</a:t>
            </a:r>
            <a:r>
              <a:rPr lang="en-US" dirty="0" smtClean="0"/>
              <a:t> on PPS – continuously scans for momentary CC records, pulls data over to GILL and deletes momentary CC record</a:t>
            </a:r>
          </a:p>
          <a:p>
            <a:r>
              <a:rPr lang="en-US" dirty="0" smtClean="0"/>
              <a:t>momentary CC record AES encrypted with hard-coded keys known to </a:t>
            </a:r>
            <a:r>
              <a:rPr lang="en-US" dirty="0" err="1" smtClean="0"/>
              <a:t>Appserver</a:t>
            </a:r>
            <a:r>
              <a:rPr lang="en-US" dirty="0" smtClean="0"/>
              <a:t> programs and GILL batch programs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79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PCI changes -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Result – CC are immediately separated from customer info making </a:t>
            </a:r>
            <a:r>
              <a:rPr lang="en-US" dirty="0" smtClean="0"/>
              <a:t>tying </a:t>
            </a:r>
            <a:r>
              <a:rPr lang="en-US" dirty="0" smtClean="0"/>
              <a:t>data together way more difficult</a:t>
            </a:r>
          </a:p>
          <a:p>
            <a:r>
              <a:rPr lang="en-US" dirty="0" smtClean="0"/>
              <a:t>No network connectivity in to long term storage system – firewall prevents incoming traffic</a:t>
            </a:r>
          </a:p>
          <a:p>
            <a:r>
              <a:rPr lang="en-US" dirty="0" smtClean="0"/>
              <a:t>New encryption keys can be created periodically and instituted for proper key rotation</a:t>
            </a:r>
          </a:p>
          <a:p>
            <a:r>
              <a:rPr lang="en-US" dirty="0" smtClean="0"/>
              <a:t>Use database trigger to create audit record to record when long term record is read, by what program and user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55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PCI changes -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use CC data ?</a:t>
            </a:r>
          </a:p>
          <a:p>
            <a:r>
              <a:rPr lang="en-US" dirty="0" smtClean="0"/>
              <a:t>PPS creates bank file for batch processing with sanitized XXXX1234 version of credit card, customer information and tie-id ex. order #</a:t>
            </a:r>
          </a:p>
          <a:p>
            <a:r>
              <a:rPr lang="en-US" dirty="0" smtClean="0"/>
              <a:t>Computer Operations logs on to GILL system, runs scripts/programs to pull over bank file, read file look up CC using order # , rewrite file with full CC# , encrypt file with bank’s public GPG/PGP key and push file back over to PPS</a:t>
            </a:r>
          </a:p>
          <a:p>
            <a:r>
              <a:rPr lang="en-US" dirty="0" smtClean="0"/>
              <a:t>Computer Operations logs on to PPS and SFTPs file using script to bank, script removes populated bank file from PPS</a:t>
            </a:r>
          </a:p>
          <a:p>
            <a:r>
              <a:rPr lang="en-US" dirty="0" smtClean="0"/>
              <a:t>For answers back from bank file is GPG/PGP encrypted with our public keys – file is pulled to GILL – decrypted with our private key – processed to sanitize CC# - pushed back to PPS</a:t>
            </a:r>
          </a:p>
          <a:p>
            <a:r>
              <a:rPr lang="en-US" dirty="0" smtClean="0"/>
              <a:t>lots of use of SUDO and shell scripts 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28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PCI changes -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smtClean="0"/>
              <a:t>All employees get ID badges – Computer room access controlled by ID badge swipe</a:t>
            </a:r>
          </a:p>
          <a:p>
            <a:r>
              <a:rPr lang="en-US" dirty="0" smtClean="0"/>
              <a:t>Employees handling CC need background check, IT background + credit check</a:t>
            </a:r>
          </a:p>
          <a:p>
            <a:r>
              <a:rPr lang="en-US" dirty="0" smtClean="0"/>
              <a:t>Multiple video cameras monitor computer room, recordings not under IT control</a:t>
            </a:r>
          </a:p>
          <a:p>
            <a:r>
              <a:rPr lang="en-US" dirty="0" smtClean="0"/>
              <a:t>Added SNORT listeners in DMZ, CCINT, </a:t>
            </a:r>
            <a:r>
              <a:rPr lang="en-US" dirty="0" err="1" smtClean="0"/>
              <a:t>BehindCCINT</a:t>
            </a:r>
            <a:r>
              <a:rPr lang="en-US" dirty="0" smtClean="0"/>
              <a:t> to meet requirements for </a:t>
            </a:r>
            <a:r>
              <a:rPr lang="en-US" dirty="0" smtClean="0"/>
              <a:t>IDS</a:t>
            </a:r>
          </a:p>
          <a:p>
            <a:r>
              <a:rPr lang="en-US" dirty="0" smtClean="0"/>
              <a:t>Use Tripwire Enterprise Server to monitor select files on PPS, Webservers, Development systems, etc. for FIM (File Integrity Management) </a:t>
            </a:r>
            <a:endParaRPr lang="en-US" dirty="0" smtClean="0"/>
          </a:p>
          <a:p>
            <a:r>
              <a:rPr lang="en-US" dirty="0" smtClean="0"/>
              <a:t>Need a SIEM to collect logs, automate alerts and provide clean store for 1 </a:t>
            </a:r>
            <a:r>
              <a:rPr lang="en-US" dirty="0" err="1" smtClean="0"/>
              <a:t>yr</a:t>
            </a:r>
            <a:r>
              <a:rPr lang="en-US" dirty="0" smtClean="0"/>
              <a:t> retention – Add </a:t>
            </a:r>
            <a:r>
              <a:rPr lang="en-US" dirty="0" err="1" smtClean="0"/>
              <a:t>Arcsight</a:t>
            </a:r>
            <a:r>
              <a:rPr lang="en-US" dirty="0" smtClean="0"/>
              <a:t> logger with PCI module</a:t>
            </a:r>
          </a:p>
          <a:p>
            <a:r>
              <a:rPr lang="en-US" dirty="0" smtClean="0"/>
              <a:t>Send logs from PCI systems, firewalls, switches, etc. to </a:t>
            </a:r>
            <a:r>
              <a:rPr lang="en-US" dirty="0" err="1" smtClean="0"/>
              <a:t>Arcsight</a:t>
            </a:r>
            <a:endParaRPr lang="en-US" dirty="0" smtClean="0"/>
          </a:p>
          <a:p>
            <a:r>
              <a:rPr lang="en-US" dirty="0" smtClean="0"/>
              <a:t>Do quarterly Nessus scans with Nessus Professional ($1200/</a:t>
            </a:r>
            <a:r>
              <a:rPr lang="en-US" dirty="0" err="1" smtClean="0"/>
              <a:t>yr</a:t>
            </a:r>
            <a:r>
              <a:rPr lang="en-US" dirty="0"/>
              <a:t> </a:t>
            </a:r>
            <a:r>
              <a:rPr lang="en-US" dirty="0" smtClean="0"/>
              <a:t>-1 laptop) on all PCI </a:t>
            </a:r>
            <a:r>
              <a:rPr lang="en-US" dirty="0" smtClean="0"/>
              <a:t>zones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6769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PCI changes -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Have McAfee Secure perform quarterly ASV scans on external IPs for security issues</a:t>
            </a:r>
          </a:p>
          <a:p>
            <a:r>
              <a:rPr lang="en-US" dirty="0"/>
              <a:t>Daily </a:t>
            </a:r>
            <a:r>
              <a:rPr lang="en-US" dirty="0" smtClean="0"/>
              <a:t>McAfee scans </a:t>
            </a:r>
            <a:r>
              <a:rPr lang="en-US" dirty="0"/>
              <a:t>also find input sanitization issues, cross-site scripting, etc.</a:t>
            </a:r>
          </a:p>
          <a:p>
            <a:r>
              <a:rPr lang="en-US" dirty="0"/>
              <a:t>Hire local firm – Hurricane Labs to do periodic internal and external pen </a:t>
            </a:r>
            <a:r>
              <a:rPr lang="en-US" dirty="0" smtClean="0"/>
              <a:t>testing</a:t>
            </a:r>
          </a:p>
          <a:p>
            <a:r>
              <a:rPr lang="en-US" dirty="0" smtClean="0"/>
              <a:t>If pen testers don’t find creative, meaningful issues GET NEW PEN TESTERS !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854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2011 / 2012 Time for Solid Data Systems to go......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 more solid state capacity to keep up with growth and new demands</a:t>
            </a:r>
          </a:p>
          <a:p>
            <a:r>
              <a:rPr lang="en-US" dirty="0" smtClean="0"/>
              <a:t>Reliability still a problem with the 6 most recent Solid Data units</a:t>
            </a:r>
          </a:p>
          <a:p>
            <a:r>
              <a:rPr lang="en-US" dirty="0" smtClean="0"/>
              <a:t>Solution – pair of Texas Memory Systems 710 units – all flash arrays</a:t>
            </a:r>
          </a:p>
          <a:p>
            <a:r>
              <a:rPr lang="en-US" dirty="0" smtClean="0"/>
              <a:t>1U units hold 1 – 5 TB of SLC NAND modules – internal raid, hot spare capability, direct FC connections up to 8 GB</a:t>
            </a:r>
          </a:p>
          <a:p>
            <a:r>
              <a:rPr lang="en-US" dirty="0" smtClean="0"/>
              <a:t>2 units with 1.25 TB of NAND each and warranty approx. $130,000</a:t>
            </a:r>
          </a:p>
          <a:p>
            <a:r>
              <a:rPr lang="en-US" dirty="0" smtClean="0"/>
              <a:t>Mirror units from PPS host so have total redundancy</a:t>
            </a:r>
          </a:p>
          <a:p>
            <a:r>
              <a:rPr lang="en-US" dirty="0" smtClean="0"/>
              <a:t>Move data extents over from Solid Data units to TMS units, </a:t>
            </a:r>
            <a:r>
              <a:rPr lang="en-US" dirty="0" err="1" smtClean="0"/>
              <a:t>prostrct</a:t>
            </a:r>
            <a:r>
              <a:rPr lang="en-US" dirty="0" smtClean="0"/>
              <a:t> repair.......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15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April 2012 – Next AIX development system – p710  – AMDEV2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 core 3.0 </a:t>
            </a:r>
            <a:r>
              <a:rPr lang="en-US" dirty="0" err="1" smtClean="0"/>
              <a:t>Ghz</a:t>
            </a:r>
            <a:r>
              <a:rPr lang="en-US" dirty="0" smtClean="0"/>
              <a:t> Power7 proc – 16 GB RAM  </a:t>
            </a:r>
          </a:p>
          <a:p>
            <a:r>
              <a:rPr lang="en-US" dirty="0" smtClean="0"/>
              <a:t>1 SAS connected LTO5 tape drive</a:t>
            </a:r>
          </a:p>
          <a:p>
            <a:r>
              <a:rPr lang="en-US" dirty="0" smtClean="0"/>
              <a:t>2   146GB 15K SAS drives for </a:t>
            </a:r>
            <a:r>
              <a:rPr lang="en-US" dirty="0" err="1" smtClean="0"/>
              <a:t>rootvg</a:t>
            </a:r>
            <a:endParaRPr lang="en-US" dirty="0" smtClean="0"/>
          </a:p>
          <a:p>
            <a:r>
              <a:rPr lang="en-US" dirty="0" smtClean="0"/>
              <a:t>FC connected </a:t>
            </a:r>
            <a:r>
              <a:rPr lang="en-US" dirty="0" err="1" smtClean="0"/>
              <a:t>Nexsan</a:t>
            </a:r>
            <a:r>
              <a:rPr lang="en-US" dirty="0" smtClean="0"/>
              <a:t> storage array  12  450GB 15K SAS drives hardware RAID 10 set as 3 four drive arrays/LUNs for optimal performance – 3 </a:t>
            </a:r>
            <a:r>
              <a:rPr lang="en-US" dirty="0" err="1" smtClean="0"/>
              <a:t>hdisk</a:t>
            </a:r>
            <a:r>
              <a:rPr lang="en-US" dirty="0" smtClean="0"/>
              <a:t> to AIX vs 1 </a:t>
            </a:r>
            <a:r>
              <a:rPr lang="en-US" dirty="0" err="1" smtClean="0"/>
              <a:t>hdisk</a:t>
            </a:r>
            <a:endParaRPr lang="en-US" dirty="0" smtClean="0"/>
          </a:p>
          <a:p>
            <a:r>
              <a:rPr lang="en-US" dirty="0" smtClean="0"/>
              <a:t>System approx. $20K with 3yr </a:t>
            </a:r>
            <a:r>
              <a:rPr lang="en-US" dirty="0" err="1" smtClean="0"/>
              <a:t>maint</a:t>
            </a:r>
            <a:r>
              <a:rPr lang="en-US" dirty="0" smtClean="0"/>
              <a:t>, </a:t>
            </a:r>
            <a:r>
              <a:rPr lang="en-US" dirty="0" err="1" smtClean="0"/>
              <a:t>Nexsan</a:t>
            </a:r>
            <a:r>
              <a:rPr lang="en-US" dirty="0" smtClean="0"/>
              <a:t> approx. $20K w 3 </a:t>
            </a:r>
            <a:r>
              <a:rPr lang="en-US" dirty="0" err="1" smtClean="0"/>
              <a:t>yr</a:t>
            </a:r>
            <a:r>
              <a:rPr lang="en-US" dirty="0" smtClean="0"/>
              <a:t> </a:t>
            </a:r>
            <a:r>
              <a:rPr lang="en-US" dirty="0" err="1" smtClean="0"/>
              <a:t>maint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33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2013 – Why we can be paranoid.....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Dual mirrored TMS710 units off PPS</a:t>
            </a:r>
          </a:p>
          <a:p>
            <a:r>
              <a:rPr lang="en-US" dirty="0" smtClean="0"/>
              <a:t>No hardware issue, but firmware bug causes 1 unit to think it has a problem and take itself offline in the middle of the day.......</a:t>
            </a:r>
          </a:p>
          <a:p>
            <a:r>
              <a:rPr lang="en-US" dirty="0" smtClean="0"/>
              <a:t>Love AIX mirroring – don’t miss a beat</a:t>
            </a:r>
          </a:p>
          <a:p>
            <a:r>
              <a:rPr lang="en-US" dirty="0" smtClean="0"/>
              <a:t>Update firmware to fix bug – bring back online and rebuild mirror</a:t>
            </a:r>
          </a:p>
          <a:p>
            <a:r>
              <a:rPr lang="en-US" dirty="0" smtClean="0"/>
              <a:t>NOTE – Texas Memory Systems purchased by IBM to give them all flash array capabilities!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40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2013 – You thought PCI was bad before......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MasterCard requires Level 2 merchants have full audit in addition to Level 1</a:t>
            </a:r>
          </a:p>
          <a:p>
            <a:r>
              <a:rPr lang="en-US" dirty="0" smtClean="0"/>
              <a:t>PCI versions now on V2.0 with more requirements</a:t>
            </a:r>
          </a:p>
          <a:p>
            <a:r>
              <a:rPr lang="en-US" dirty="0" smtClean="0"/>
              <a:t>AMK hires </a:t>
            </a:r>
            <a:r>
              <a:rPr lang="en-US" dirty="0" err="1" smtClean="0"/>
              <a:t>Halock</a:t>
            </a:r>
            <a:r>
              <a:rPr lang="en-US" dirty="0" smtClean="0"/>
              <a:t> Security to help </a:t>
            </a:r>
            <a:r>
              <a:rPr lang="en-US" dirty="0" smtClean="0"/>
              <a:t>with formal </a:t>
            </a:r>
            <a:r>
              <a:rPr lang="en-US" dirty="0" smtClean="0"/>
              <a:t>risk assessment and do PCI </a:t>
            </a:r>
            <a:r>
              <a:rPr lang="en-US" dirty="0" smtClean="0"/>
              <a:t>audit – cost approx. $40,000</a:t>
            </a:r>
            <a:endParaRPr lang="en-US" dirty="0" smtClean="0"/>
          </a:p>
          <a:p>
            <a:r>
              <a:rPr lang="en-US" dirty="0" smtClean="0"/>
              <a:t>Lots of work on more formal policies, standards, procedures</a:t>
            </a:r>
          </a:p>
          <a:p>
            <a:r>
              <a:rPr lang="en-US" dirty="0" smtClean="0"/>
              <a:t>Tighten up all over.........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25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2013 - Current Power 7+ PPS – AMD8 - no more spinning rust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IBM p740 with AIX 7.1   Progress V11.3</a:t>
            </a:r>
          </a:p>
          <a:p>
            <a:r>
              <a:rPr lang="en-US" dirty="0" smtClean="0"/>
              <a:t>12  4.2 </a:t>
            </a:r>
            <a:r>
              <a:rPr lang="en-US" dirty="0" err="1" smtClean="0"/>
              <a:t>Ghz</a:t>
            </a:r>
            <a:r>
              <a:rPr lang="en-US" dirty="0" smtClean="0"/>
              <a:t> processor cores  96 GB RAM</a:t>
            </a:r>
          </a:p>
          <a:p>
            <a:r>
              <a:rPr lang="en-US" dirty="0" smtClean="0"/>
              <a:t>8 local 387GB SSDs in main chassis: 2 for </a:t>
            </a:r>
            <a:r>
              <a:rPr lang="en-US" dirty="0" err="1" smtClean="0"/>
              <a:t>rootvg</a:t>
            </a:r>
            <a:r>
              <a:rPr lang="en-US" dirty="0" smtClean="0"/>
              <a:t> </a:t>
            </a:r>
            <a:r>
              <a:rPr lang="en-US" dirty="0" err="1" smtClean="0"/>
              <a:t>sw</a:t>
            </a:r>
            <a:r>
              <a:rPr lang="en-US" dirty="0" smtClean="0"/>
              <a:t> raid 1, 6 for HW raid 10 </a:t>
            </a:r>
            <a:r>
              <a:rPr lang="en-US" dirty="0" err="1" smtClean="0"/>
              <a:t>mainvg</a:t>
            </a:r>
            <a:endParaRPr lang="en-US" dirty="0" smtClean="0"/>
          </a:p>
          <a:p>
            <a:r>
              <a:rPr lang="en-US" dirty="0" smtClean="0"/>
              <a:t>SAS connected EXP30 – 1U expansion with dual 6GB SAS raid controllers – room for 30 1.8” 330GB SSD drives</a:t>
            </a:r>
          </a:p>
          <a:p>
            <a:r>
              <a:rPr lang="en-US" dirty="0" smtClean="0"/>
              <a:t>We have 8 387GB SSD drives in creating 1 HW raid 10 disk on EXP30</a:t>
            </a:r>
          </a:p>
          <a:p>
            <a:r>
              <a:rPr lang="en-US" dirty="0" smtClean="0"/>
              <a:t>2 FC cards – Each one connects to separate TMS710 flash array brought over from prior system</a:t>
            </a:r>
          </a:p>
          <a:p>
            <a:r>
              <a:rPr lang="en-US" dirty="0" smtClean="0"/>
              <a:t>Increased capacity of TMS710 units from 1 TB + spare card each to 2 TB + spare card each</a:t>
            </a:r>
          </a:p>
          <a:p>
            <a:r>
              <a:rPr lang="en-US" dirty="0" smtClean="0"/>
              <a:t>Dual SAS attached LTO5 tape drives in external 1U unit </a:t>
            </a:r>
          </a:p>
          <a:p>
            <a:r>
              <a:rPr lang="en-US" dirty="0" smtClean="0"/>
              <a:t>BIG power savings vs prior system with non-SSD drives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5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AMD8 – Performance and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TMS710s split in to 100 GB LUNS to minimize “</a:t>
            </a:r>
            <a:r>
              <a:rPr lang="en-US" dirty="0" err="1" smtClean="0"/>
              <a:t>hdisk</a:t>
            </a:r>
            <a:r>
              <a:rPr lang="en-US" dirty="0" smtClean="0"/>
              <a:t>” contention</a:t>
            </a:r>
          </a:p>
          <a:p>
            <a:r>
              <a:rPr lang="en-US" dirty="0" smtClean="0"/>
              <a:t>LUNS/</a:t>
            </a:r>
            <a:r>
              <a:rPr lang="en-US" dirty="0" err="1" smtClean="0"/>
              <a:t>hdisks</a:t>
            </a:r>
            <a:r>
              <a:rPr lang="en-US" dirty="0" smtClean="0"/>
              <a:t>/volumes on TMS710s software mirrored between units – Can lose an adapter, cable or TMS unit without losing data or having unplanned downtime</a:t>
            </a:r>
          </a:p>
          <a:p>
            <a:r>
              <a:rPr lang="en-US" dirty="0" smtClean="0"/>
              <a:t>Created separate JFS2 filesystems on each mirrored data volume to reduce FS contention</a:t>
            </a:r>
          </a:p>
          <a:p>
            <a:r>
              <a:rPr lang="en-US" dirty="0" smtClean="0"/>
              <a:t>Spread BI files from most databases around on TMS volumes to reduce contention</a:t>
            </a:r>
          </a:p>
          <a:p>
            <a:r>
              <a:rPr lang="en-US" dirty="0" smtClean="0"/>
              <a:t>Carve </a:t>
            </a:r>
            <a:r>
              <a:rPr lang="en-US" dirty="0" err="1" smtClean="0"/>
              <a:t>hdisk</a:t>
            </a:r>
            <a:r>
              <a:rPr lang="en-US" dirty="0" smtClean="0"/>
              <a:t> from EXP30 in to multiple volumes to reduce contention</a:t>
            </a:r>
          </a:p>
          <a:p>
            <a:r>
              <a:rPr lang="en-US" dirty="0" smtClean="0"/>
              <a:t>DB data and index areas from 12 databases spread around on TMS and EXP30 volumes</a:t>
            </a:r>
          </a:p>
          <a:p>
            <a:r>
              <a:rPr lang="en-US" dirty="0" smtClean="0"/>
              <a:t>AI files located on volumes on </a:t>
            </a:r>
            <a:r>
              <a:rPr lang="en-US" dirty="0" err="1" smtClean="0"/>
              <a:t>mainvg</a:t>
            </a:r>
            <a:r>
              <a:rPr lang="en-US" dirty="0" smtClean="0"/>
              <a:t> local volume group in main chassis so available even if lose external SAS or FC storage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55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AMD8 - Performance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557813" y="798384"/>
            <a:ext cx="11471563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400" i="0" dirty="0"/>
              <a:t>AIX amd8 1 7 00F89C9D4C00    06/22/16                                    </a:t>
            </a:r>
          </a:p>
          <a:p>
            <a:pPr algn="l">
              <a:buSzTx/>
            </a:pPr>
            <a:r>
              <a:rPr lang="en-US" sz="1400" i="0" dirty="0"/>
              <a:t>                                                                         </a:t>
            </a:r>
          </a:p>
          <a:p>
            <a:pPr algn="l">
              <a:buSzTx/>
            </a:pPr>
            <a:r>
              <a:rPr lang="en-US" sz="1400" i="0" dirty="0"/>
              <a:t>System configuration: </a:t>
            </a:r>
            <a:r>
              <a:rPr lang="en-US" sz="1400" i="0" dirty="0" err="1"/>
              <a:t>lcpu</a:t>
            </a:r>
            <a:r>
              <a:rPr lang="en-US" sz="1400" i="0" dirty="0"/>
              <a:t>=48 drives=29  mode=Capped                     </a:t>
            </a:r>
          </a:p>
          <a:p>
            <a:pPr algn="l">
              <a:buSzTx/>
            </a:pPr>
            <a:r>
              <a:rPr lang="en-US" sz="1400" i="0" dirty="0"/>
              <a:t>                                                                         </a:t>
            </a:r>
          </a:p>
          <a:p>
            <a:pPr algn="l">
              <a:buSzTx/>
            </a:pPr>
            <a:r>
              <a:rPr lang="en-US" sz="1400" i="0" dirty="0"/>
              <a:t>17:24:48     device    %busy    </a:t>
            </a:r>
            <a:r>
              <a:rPr lang="en-US" sz="1400" i="0" dirty="0" err="1"/>
              <a:t>avque</a:t>
            </a:r>
            <a:r>
              <a:rPr lang="en-US" sz="1400" i="0" dirty="0"/>
              <a:t>    </a:t>
            </a:r>
            <a:r>
              <a:rPr lang="en-US" sz="1400" i="0" dirty="0" err="1"/>
              <a:t>r+w</a:t>
            </a:r>
            <a:r>
              <a:rPr lang="en-US" sz="1400" i="0" dirty="0"/>
              <a:t>/s    </a:t>
            </a:r>
            <a:r>
              <a:rPr lang="en-US" sz="1400" i="0" dirty="0" err="1"/>
              <a:t>Kbs</a:t>
            </a:r>
            <a:r>
              <a:rPr lang="en-US" sz="1400" i="0" dirty="0"/>
              <a:t>/s   </a:t>
            </a:r>
            <a:r>
              <a:rPr lang="en-US" sz="1400" i="0" dirty="0" err="1"/>
              <a:t>avwait</a:t>
            </a:r>
            <a:r>
              <a:rPr lang="en-US" sz="1400" i="0" dirty="0"/>
              <a:t>   </a:t>
            </a:r>
            <a:r>
              <a:rPr lang="en-US" sz="1400" i="0" dirty="0" err="1"/>
              <a:t>avserv</a:t>
            </a:r>
            <a:endParaRPr lang="en-US" sz="1400" i="0" dirty="0"/>
          </a:p>
          <a:p>
            <a:pPr algn="l">
              <a:buSzTx/>
            </a:pPr>
            <a:r>
              <a:rPr lang="en-US" sz="1400" i="0" dirty="0"/>
              <a:t>                                                                         </a:t>
            </a:r>
          </a:p>
          <a:p>
            <a:pPr algn="l">
              <a:buSzTx/>
            </a:pPr>
            <a:r>
              <a:rPr lang="en-US" sz="1400" i="0" dirty="0"/>
              <a:t>17:25:03     hdisk2      1      0.0       65     1314      0.3      0.5      ** </a:t>
            </a:r>
            <a:r>
              <a:rPr lang="en-US" sz="1400" i="0" dirty="0" err="1"/>
              <a:t>mainvg</a:t>
            </a:r>
            <a:r>
              <a:rPr lang="en-US" sz="1400" i="0" dirty="0"/>
              <a:t>     6 local SSDs hardware raid 10</a:t>
            </a:r>
          </a:p>
          <a:p>
            <a:pPr algn="l">
              <a:buSzTx/>
            </a:pPr>
            <a:r>
              <a:rPr lang="en-US" sz="1400" i="0" dirty="0"/>
              <a:t>             hdisk0      0      0.0       19       91      0.5      0.3          </a:t>
            </a:r>
          </a:p>
          <a:p>
            <a:pPr algn="l">
              <a:buSzTx/>
            </a:pPr>
            <a:r>
              <a:rPr lang="en-US" sz="1400" i="0" dirty="0"/>
              <a:t>             hdisk1      0      0.0       16       68      0.6      0.3  </a:t>
            </a:r>
          </a:p>
          <a:p>
            <a:pPr algn="l">
              <a:buSzTx/>
            </a:pPr>
            <a:r>
              <a:rPr lang="en-US" sz="1400" i="0" dirty="0"/>
              <a:t>             hdisk8      0      0.0       11       55      0.0      0.1      ** exp30   8 SSDs SAS connected hardware raid 10 </a:t>
            </a:r>
          </a:p>
          <a:p>
            <a:pPr algn="l">
              <a:buSzTx/>
            </a:pPr>
            <a:r>
              <a:rPr lang="en-US" sz="1400" i="0" dirty="0"/>
              <a:t>             hdisk3      0      0.0        0        5      0.0      0.1  </a:t>
            </a:r>
          </a:p>
          <a:p>
            <a:pPr algn="l">
              <a:buSzTx/>
            </a:pPr>
            <a:r>
              <a:rPr lang="en-US" sz="1400" i="0" dirty="0"/>
              <a:t>             hdisk7     80      0.0     3309    26634      0.0      0.2  </a:t>
            </a:r>
            <a:r>
              <a:rPr lang="en-US" sz="1400" i="0" dirty="0" smtClean="0"/>
              <a:t>  *** one of many TMS710 </a:t>
            </a:r>
            <a:r>
              <a:rPr lang="en-US" sz="1400" i="0" dirty="0" err="1" smtClean="0"/>
              <a:t>luns</a:t>
            </a:r>
            <a:endParaRPr lang="en-US" sz="1400" i="0" dirty="0"/>
          </a:p>
          <a:p>
            <a:pPr algn="l">
              <a:buSzTx/>
            </a:pPr>
            <a:r>
              <a:rPr lang="en-US" sz="1400" i="0" dirty="0"/>
              <a:t>            hdisk12      0      0.0        9      177      0.0      0.2  </a:t>
            </a:r>
          </a:p>
          <a:p>
            <a:pPr algn="l">
              <a:buSzTx/>
            </a:pPr>
            <a:r>
              <a:rPr lang="en-US" sz="1400" i="0" dirty="0"/>
              <a:t>            hdisk14      0      0.0       51      341      0.0      0.1  </a:t>
            </a:r>
          </a:p>
          <a:p>
            <a:pPr algn="l">
              <a:buSzTx/>
            </a:pPr>
            <a:r>
              <a:rPr lang="en-US" sz="1400" i="0" dirty="0"/>
              <a:t>            hdisk10      5      0.0      213     1823      0.0      0.2  </a:t>
            </a:r>
          </a:p>
          <a:p>
            <a:pPr algn="l">
              <a:buSzTx/>
            </a:pPr>
            <a:r>
              <a:rPr lang="en-US" sz="1400" i="0" dirty="0"/>
              <a:t>            hdisk18      0      0.0       12       94      0.0      0.2  </a:t>
            </a:r>
          </a:p>
          <a:p>
            <a:pPr algn="l">
              <a:buSzTx/>
            </a:pPr>
            <a:r>
              <a:rPr lang="en-US" sz="1400" i="0" dirty="0"/>
              <a:t>            hdisk16      0      0.0       33      262      0.0      0.2 </a:t>
            </a:r>
            <a:endParaRPr lang="en-US" sz="1400" i="0" dirty="0" smtClean="0"/>
          </a:p>
        </p:txBody>
      </p:sp>
    </p:spTree>
    <p:extLst>
      <p:ext uri="{BB962C8B-B14F-4D97-AF65-F5344CB8AC3E}">
        <p14:creationId xmlns:p14="http://schemas.microsoft.com/office/powerpoint/2010/main" val="301989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AMD8 - Performance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386279" y="1011383"/>
            <a:ext cx="11485418" cy="4939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800" i="0" dirty="0"/>
              <a:t> Wed Jun 22 17:32:28 EDT 2016  amd8  *** PCHECK ***                          </a:t>
            </a:r>
          </a:p>
          <a:p>
            <a:pPr algn="l">
              <a:buSzTx/>
            </a:pPr>
            <a:r>
              <a:rPr lang="en-US" sz="1800" i="0" dirty="0"/>
              <a:t>    USER      PID        TIME     ELAPSED COMMAND                              </a:t>
            </a:r>
          </a:p>
          <a:p>
            <a:pPr algn="l">
              <a:buSzTx/>
            </a:pPr>
            <a:r>
              <a:rPr lang="en-US" sz="1800" i="0" dirty="0"/>
              <a:t> </a:t>
            </a:r>
            <a:r>
              <a:rPr lang="en-US" sz="1800" i="0" dirty="0" err="1"/>
              <a:t>chris_c</a:t>
            </a:r>
            <a:r>
              <a:rPr lang="en-US" sz="1800" i="0" dirty="0"/>
              <a:t> 16843244    00:01:49    13:44:33 /bin/</a:t>
            </a:r>
            <a:r>
              <a:rPr lang="en-US" sz="1800" i="0" dirty="0" err="1"/>
              <a:t>ksh</a:t>
            </a:r>
            <a:r>
              <a:rPr lang="en-US" sz="1800" i="0" dirty="0"/>
              <a:t> /</a:t>
            </a:r>
            <a:r>
              <a:rPr lang="en-US" sz="1800" i="0" dirty="0" err="1"/>
              <a:t>usr</a:t>
            </a:r>
            <a:r>
              <a:rPr lang="en-US" sz="1800" i="0" dirty="0"/>
              <a:t>/bin/AMD/</a:t>
            </a:r>
            <a:r>
              <a:rPr lang="en-US" sz="1800" i="0" dirty="0" err="1"/>
              <a:t>aimonitor</a:t>
            </a:r>
            <a:r>
              <a:rPr lang="en-US" sz="1800" i="0" dirty="0"/>
              <a:t>      </a:t>
            </a:r>
          </a:p>
          <a:p>
            <a:pPr algn="l">
              <a:buSzTx/>
            </a:pPr>
            <a:r>
              <a:rPr lang="en-US" sz="1800" i="0" dirty="0" err="1"/>
              <a:t>custserv</a:t>
            </a:r>
            <a:r>
              <a:rPr lang="en-US" sz="1800" i="0" dirty="0"/>
              <a:t> 16908702    00:01:06    13:42:01 /</a:t>
            </a:r>
            <a:r>
              <a:rPr lang="en-US" sz="1800" i="0" dirty="0" err="1"/>
              <a:t>usr</a:t>
            </a:r>
            <a:r>
              <a:rPr lang="en-US" sz="1800" i="0" dirty="0"/>
              <a:t>/</a:t>
            </a:r>
            <a:r>
              <a:rPr lang="en-US" sz="1800" i="0" dirty="0" err="1"/>
              <a:t>dlc</a:t>
            </a:r>
            <a:r>
              <a:rPr lang="en-US" sz="1800" i="0" dirty="0"/>
              <a:t>/bin/_</a:t>
            </a:r>
            <a:r>
              <a:rPr lang="en-US" sz="1800" i="0" dirty="0" err="1"/>
              <a:t>progres</a:t>
            </a:r>
            <a:r>
              <a:rPr lang="en-US" sz="1800" i="0" dirty="0"/>
              <a:t> -b -p </a:t>
            </a:r>
            <a:r>
              <a:rPr lang="en-US" sz="1800" i="0" dirty="0" err="1"/>
              <a:t>sendcorr</a:t>
            </a:r>
            <a:r>
              <a:rPr lang="en-US" sz="1800" i="0" dirty="0"/>
              <a:t>.</a:t>
            </a:r>
          </a:p>
          <a:p>
            <a:pPr algn="l">
              <a:buSzTx/>
            </a:pPr>
            <a:r>
              <a:rPr lang="en-US" sz="1800" i="0" dirty="0" err="1"/>
              <a:t>custserv</a:t>
            </a:r>
            <a:r>
              <a:rPr lang="en-US" sz="1800" i="0" dirty="0"/>
              <a:t> 16580682    00:03:56    13:41:50 /</a:t>
            </a:r>
            <a:r>
              <a:rPr lang="en-US" sz="1800" i="0" dirty="0" err="1"/>
              <a:t>usr</a:t>
            </a:r>
            <a:r>
              <a:rPr lang="en-US" sz="1800" i="0" dirty="0"/>
              <a:t>/</a:t>
            </a:r>
            <a:r>
              <a:rPr lang="en-US" sz="1800" i="0" dirty="0" err="1"/>
              <a:t>dlc</a:t>
            </a:r>
            <a:r>
              <a:rPr lang="en-US" sz="1800" i="0" dirty="0"/>
              <a:t>/bin/_</a:t>
            </a:r>
            <a:r>
              <a:rPr lang="en-US" sz="1800" i="0" dirty="0" err="1"/>
              <a:t>progres</a:t>
            </a:r>
            <a:r>
              <a:rPr lang="en-US" sz="1800" i="0" dirty="0"/>
              <a:t> -b -p </a:t>
            </a:r>
            <a:r>
              <a:rPr lang="en-US" sz="1800" i="0" dirty="0" err="1"/>
              <a:t>sendeapi</a:t>
            </a:r>
            <a:r>
              <a:rPr lang="en-US" sz="1800" i="0" dirty="0"/>
              <a:t>.</a:t>
            </a:r>
          </a:p>
          <a:p>
            <a:pPr algn="l">
              <a:buSzTx/>
            </a:pPr>
            <a:r>
              <a:rPr lang="en-US" sz="1800" i="0" dirty="0"/>
              <a:t>     </a:t>
            </a:r>
            <a:r>
              <a:rPr lang="en-US" sz="1800" i="0" dirty="0" err="1"/>
              <a:t>tim</a:t>
            </a:r>
            <a:r>
              <a:rPr lang="en-US" sz="1800" i="0" dirty="0"/>
              <a:t> 13566128    00:00:00    13:48:45 /</a:t>
            </a:r>
            <a:r>
              <a:rPr lang="en-US" sz="1800" i="0" dirty="0" err="1"/>
              <a:t>usr</a:t>
            </a:r>
            <a:r>
              <a:rPr lang="en-US" sz="1800" i="0" dirty="0"/>
              <a:t>/</a:t>
            </a:r>
            <a:r>
              <a:rPr lang="en-US" sz="1800" i="0" dirty="0" err="1"/>
              <a:t>dlc</a:t>
            </a:r>
            <a:r>
              <a:rPr lang="en-US" sz="1800" i="0" dirty="0"/>
              <a:t>/bin/_</a:t>
            </a:r>
            <a:r>
              <a:rPr lang="en-US" sz="1800" i="0" dirty="0" err="1"/>
              <a:t>progres</a:t>
            </a:r>
            <a:r>
              <a:rPr lang="en-US" sz="1800" i="0" dirty="0"/>
              <a:t> -b -p </a:t>
            </a:r>
            <a:r>
              <a:rPr lang="en-US" sz="1800" i="0" dirty="0" err="1"/>
              <a:t>temrccnt</a:t>
            </a:r>
            <a:r>
              <a:rPr lang="en-US" sz="1800" i="0" dirty="0"/>
              <a:t>.</a:t>
            </a:r>
          </a:p>
          <a:p>
            <a:pPr algn="l">
              <a:buSzTx/>
            </a:pPr>
            <a:r>
              <a:rPr lang="en-US" sz="1800" i="0" dirty="0"/>
              <a:t>                                                                               </a:t>
            </a:r>
          </a:p>
          <a:p>
            <a:pPr algn="l">
              <a:buSzTx/>
            </a:pPr>
            <a:r>
              <a:rPr lang="en-US" sz="1800" i="0" dirty="0"/>
              <a:t> </a:t>
            </a:r>
            <a:r>
              <a:rPr lang="en-US" sz="1800" i="0" dirty="0" err="1"/>
              <a:t>paula_p</a:t>
            </a:r>
            <a:r>
              <a:rPr lang="en-US" sz="1800" i="0" dirty="0"/>
              <a:t> 45285822    00:06:43       55:46 /</a:t>
            </a:r>
            <a:r>
              <a:rPr lang="en-US" sz="1800" i="0" dirty="0" err="1"/>
              <a:t>usr</a:t>
            </a:r>
            <a:r>
              <a:rPr lang="en-US" sz="1800" i="0" dirty="0"/>
              <a:t>/</a:t>
            </a:r>
            <a:r>
              <a:rPr lang="en-US" sz="1800" i="0" dirty="0" err="1"/>
              <a:t>dlc</a:t>
            </a:r>
            <a:r>
              <a:rPr lang="en-US" sz="1800" i="0" dirty="0"/>
              <a:t>/bin/_</a:t>
            </a:r>
            <a:r>
              <a:rPr lang="en-US" sz="1800" i="0" dirty="0" err="1"/>
              <a:t>progres</a:t>
            </a:r>
            <a:r>
              <a:rPr lang="en-US" sz="1800" i="0" dirty="0"/>
              <a:t> -b -p brig-csv.</a:t>
            </a:r>
          </a:p>
          <a:p>
            <a:pPr algn="l">
              <a:buSzTx/>
            </a:pPr>
            <a:r>
              <a:rPr lang="en-US" sz="1800" i="0" dirty="0"/>
              <a:t> </a:t>
            </a:r>
            <a:r>
              <a:rPr lang="en-US" sz="1800" i="0" dirty="0" err="1"/>
              <a:t>paula_p</a:t>
            </a:r>
            <a:r>
              <a:rPr lang="en-US" sz="1800" i="0" dirty="0"/>
              <a:t> 22937836    00:01:36       02:41 /</a:t>
            </a:r>
            <a:r>
              <a:rPr lang="en-US" sz="1800" i="0" dirty="0" err="1"/>
              <a:t>usr</a:t>
            </a:r>
            <a:r>
              <a:rPr lang="en-US" sz="1800" i="0" dirty="0"/>
              <a:t>/</a:t>
            </a:r>
            <a:r>
              <a:rPr lang="en-US" sz="1800" i="0" dirty="0" err="1"/>
              <a:t>dlc</a:t>
            </a:r>
            <a:r>
              <a:rPr lang="en-US" sz="1800" i="0" dirty="0"/>
              <a:t>/bin/_</a:t>
            </a:r>
            <a:r>
              <a:rPr lang="en-US" sz="1800" i="0" dirty="0" err="1"/>
              <a:t>progres</a:t>
            </a:r>
            <a:r>
              <a:rPr lang="en-US" sz="1800" i="0" dirty="0"/>
              <a:t> -b -p meran1.p </a:t>
            </a:r>
          </a:p>
          <a:p>
            <a:pPr algn="l">
              <a:buSzTx/>
            </a:pPr>
            <a:r>
              <a:rPr lang="en-US" sz="1800" i="0" dirty="0"/>
              <a:t> </a:t>
            </a:r>
            <a:r>
              <a:rPr lang="en-US" sz="1800" i="0" dirty="0" err="1"/>
              <a:t>paula_p</a:t>
            </a:r>
            <a:r>
              <a:rPr lang="en-US" sz="1800" i="0" dirty="0"/>
              <a:t> 21496114    00:02:37       04:21 /</a:t>
            </a:r>
            <a:r>
              <a:rPr lang="en-US" sz="1800" i="0" dirty="0" err="1"/>
              <a:t>usr</a:t>
            </a:r>
            <a:r>
              <a:rPr lang="en-US" sz="1800" i="0" dirty="0"/>
              <a:t>/</a:t>
            </a:r>
            <a:r>
              <a:rPr lang="en-US" sz="1800" i="0" dirty="0" err="1"/>
              <a:t>dlc</a:t>
            </a:r>
            <a:r>
              <a:rPr lang="en-US" sz="1800" i="0" dirty="0"/>
              <a:t>/bin/_</a:t>
            </a:r>
            <a:r>
              <a:rPr lang="en-US" sz="1800" i="0" dirty="0" err="1"/>
              <a:t>progres</a:t>
            </a:r>
            <a:r>
              <a:rPr lang="en-US" sz="1800" i="0" dirty="0"/>
              <a:t> -b -p </a:t>
            </a:r>
            <a:r>
              <a:rPr lang="en-US" sz="1800" i="0" dirty="0" err="1"/>
              <a:t>merlstC.p</a:t>
            </a:r>
            <a:endParaRPr lang="en-US" sz="1800" i="0" dirty="0"/>
          </a:p>
          <a:p>
            <a:pPr algn="l">
              <a:buSzTx/>
            </a:pPr>
            <a:r>
              <a:rPr lang="en-US" sz="1800" i="0" dirty="0"/>
              <a:t> </a:t>
            </a:r>
            <a:r>
              <a:rPr lang="en-US" sz="1800" i="0" dirty="0" err="1"/>
              <a:t>paula_p</a:t>
            </a:r>
            <a:r>
              <a:rPr lang="en-US" sz="1800" i="0" dirty="0"/>
              <a:t> 46727408    00:15:07       25:25 /</a:t>
            </a:r>
            <a:r>
              <a:rPr lang="en-US" sz="1800" i="0" dirty="0" err="1"/>
              <a:t>usr</a:t>
            </a:r>
            <a:r>
              <a:rPr lang="en-US" sz="1800" i="0" dirty="0"/>
              <a:t>/</a:t>
            </a:r>
            <a:r>
              <a:rPr lang="en-US" sz="1800" i="0" dirty="0" err="1"/>
              <a:t>dlc</a:t>
            </a:r>
            <a:r>
              <a:rPr lang="en-US" sz="1800" i="0" dirty="0"/>
              <a:t>/bin/_</a:t>
            </a:r>
            <a:r>
              <a:rPr lang="en-US" sz="1800" i="0" dirty="0" err="1"/>
              <a:t>progres</a:t>
            </a:r>
            <a:r>
              <a:rPr lang="en-US" sz="1800" i="0" dirty="0"/>
              <a:t> -b -p </a:t>
            </a:r>
            <a:r>
              <a:rPr lang="en-US" sz="1800" i="0" dirty="0" err="1"/>
              <a:t>merlstC.p</a:t>
            </a:r>
            <a:endParaRPr lang="en-US" sz="1800" i="0" dirty="0"/>
          </a:p>
          <a:p>
            <a:pPr algn="l">
              <a:buSzTx/>
            </a:pPr>
            <a:r>
              <a:rPr lang="en-US" sz="1800" i="0" dirty="0"/>
              <a:t> </a:t>
            </a:r>
            <a:r>
              <a:rPr lang="en-US" sz="1800" i="0" dirty="0" err="1"/>
              <a:t>paula_p</a:t>
            </a:r>
            <a:r>
              <a:rPr lang="en-US" sz="1800" i="0" dirty="0"/>
              <a:t> 32571860    00:00:04       15:41 /</a:t>
            </a:r>
            <a:r>
              <a:rPr lang="en-US" sz="1800" i="0" dirty="0" err="1"/>
              <a:t>usr</a:t>
            </a:r>
            <a:r>
              <a:rPr lang="en-US" sz="1800" i="0" dirty="0"/>
              <a:t>/</a:t>
            </a:r>
            <a:r>
              <a:rPr lang="en-US" sz="1800" i="0" dirty="0" err="1"/>
              <a:t>dlc</a:t>
            </a:r>
            <a:r>
              <a:rPr lang="en-US" sz="1800" i="0" dirty="0"/>
              <a:t>/bin/_</a:t>
            </a:r>
            <a:r>
              <a:rPr lang="en-US" sz="1800" i="0" dirty="0" err="1"/>
              <a:t>progres</a:t>
            </a:r>
            <a:r>
              <a:rPr lang="en-US" sz="1800" i="0" dirty="0"/>
              <a:t> -b -p </a:t>
            </a:r>
            <a:r>
              <a:rPr lang="en-US" sz="1800" i="0" dirty="0" err="1"/>
              <a:t>nocallmt</a:t>
            </a:r>
            <a:r>
              <a:rPr lang="en-US" sz="1800" i="0" dirty="0"/>
              <a:t>.</a:t>
            </a:r>
            <a:endParaRPr lang="en-US" sz="1800" i="0" dirty="0" smtClean="0"/>
          </a:p>
        </p:txBody>
      </p:sp>
    </p:spTree>
    <p:extLst>
      <p:ext uri="{BB962C8B-B14F-4D97-AF65-F5344CB8AC3E}">
        <p14:creationId xmlns:p14="http://schemas.microsoft.com/office/powerpoint/2010/main" val="232826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AMD8 - Performance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401782" y="798384"/>
            <a:ext cx="11568546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Topas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Monitor for host:amd8                     EVENTS/QUEUES    FILE/TTY       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Wed Jun 22 17:34:59 2016   Interval:2          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Cswitch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21786 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Readch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57.4M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Syscall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90169 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Writech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1745.1K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CPU     User% Kern% Wait% Idle%                 Reads     19543 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Rawin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80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Total    16.9   2.4   1.7  79.0                 Writes     4431 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Ttyout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15048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Forks         5 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Igets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2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Network    BPS  I-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Pkts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O-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Pkts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B-In   B-Out  Execs         4 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Namei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334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Total    3.14M   6.01K   4.11K   1.78M   1.36M 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Runqueue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4.00 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Dirblk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0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Waitqueue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0.5                 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Disk    Busy%      BPS     TPS  B-Read  B-Writ                   MEMORY         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Total     2.8    29.4M   3.47K   28.6M    762K  PAGING          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Real,MB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94720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Faults     5474  % Comp     35  </a:t>
            </a:r>
          </a:p>
          <a:p>
            <a:pPr>
              <a:buSzTx/>
            </a:pP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FileSystem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BPS    TPS  B-Read  B-Writ  Steals     7530  %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Noncomp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6  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Total             1.16M  1.10K   1.10M   58.3K 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PgspIn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0  % Client    6  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PgspOut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0                 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Name           PID  CPU% 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PgSp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Owner           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PageIn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7416  PAGING SPACE   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progres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21496114  5.1 5.62M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paula_p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PageOut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83 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Size,MB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8192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progres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46727408  5.1 5.62M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paula_p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Sios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7500  % Used      2  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progres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22937836  5.0 5.21M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paula_p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% Free     98  </a:t>
            </a:r>
            <a:endParaRPr lang="en-US" sz="1100" i="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SzTx/>
            </a:pPr>
            <a:r>
              <a:rPr lang="en-US" sz="1100" i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100" i="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progres</a:t>
            </a:r>
            <a:r>
              <a:rPr lang="en-US" sz="1100" i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45285822  1.1 7.07M </a:t>
            </a:r>
            <a:r>
              <a:rPr lang="en-US" sz="1100" i="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paula_p</a:t>
            </a:r>
            <a:r>
              <a:rPr lang="en-US" sz="1100" i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NFS (calls/sec)                 </a:t>
            </a:r>
          </a:p>
          <a:p>
            <a:pPr>
              <a:buSzTx/>
            </a:pPr>
            <a:r>
              <a:rPr lang="en-US" sz="1100" i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progres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32571860  0.3 3.29M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paula_p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SerV2         0  WPAR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Activ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0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progres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16580682  0.3 5.55M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custserv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CliV2         0  WPAR Total    0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mprosrv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8847870  0.3 2.07M root             SerV3         0  Press: "h"-help</a:t>
            </a:r>
          </a:p>
          <a:p>
            <a:pPr>
              <a:buSzTx/>
            </a:pPr>
            <a:endParaRPr lang="en-US" i="0" dirty="0" smtClean="0"/>
          </a:p>
        </p:txBody>
      </p:sp>
    </p:spTree>
    <p:extLst>
      <p:ext uri="{BB962C8B-B14F-4D97-AF65-F5344CB8AC3E}">
        <p14:creationId xmlns:p14="http://schemas.microsoft.com/office/powerpoint/2010/main" val="314625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AMD8 </a:t>
            </a:r>
            <a:r>
              <a:rPr lang="en-US" dirty="0" smtClean="0"/>
              <a:t>– Performance – One master file database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249381" y="798384"/>
            <a:ext cx="11790218" cy="553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endParaRPr lang="en-US" i="0" dirty="0"/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Activity  - Sampled at 06/22/16 17:40 for 14:08:25.</a:t>
            </a:r>
          </a:p>
          <a:p>
            <a:pPr>
              <a:buSzTx/>
            </a:pPr>
            <a:endParaRPr lang="en-US" sz="1100" i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Event                 Total   Per Sec   Event                 Total   Per Sec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Commits     20025413     393.4           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Undos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5414       0.1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Record Updates      4098044      80.5     Record Reads   2431845459   47772.2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Record Creates       214561       4.2   Record Deletes       198841       3.9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DB Writes       177247       3.5         DB Reads      3564284      70.0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BI Writes       191091       3.8         BI Reads          997       0.0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  AI Writes       176561       3.5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Record Locks     28592052     561.7     Record Waits           52       0.0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  Checkpoints           85       0.0    Buffs Flushed            0       0.0</a:t>
            </a:r>
          </a:p>
          <a:p>
            <a:pPr>
              <a:buSzTx/>
            </a:pPr>
            <a:endParaRPr lang="en-US" sz="1100" i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Rec Lock Waits    0 %    BI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Waits      0 %    AI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 Waits      0 %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Writes by APW   100 %    Writes by BIW    56 %    Writes by AIW    98 %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Buffer Hits     100 %    Primary Hits    100 %    Alternate Hits    0 %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DB Size          24 GB       BI Size    5273 MB       AI Size     887 MB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FR chain                   115 blocks   RM chain                   13 blocks</a:t>
            </a: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Shared Memory   2039M        Segments      1</a:t>
            </a:r>
          </a:p>
          <a:p>
            <a:pPr>
              <a:buSzTx/>
            </a:pPr>
            <a:endParaRPr lang="en-US" sz="1100" i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SzTx/>
            </a:pPr>
            <a:r>
              <a:rPr lang="en-US" sz="1100" i="0" dirty="0">
                <a:latin typeface="Courier New" panose="02070309020205020404" pitchFamily="49" charset="0"/>
                <a:cs typeface="Courier New" panose="02070309020205020404" pitchFamily="49" charset="0"/>
              </a:rPr>
              <a:t>35 Servers, 196 Users (139 Local, 57 Remote, 21 Batch),2 </a:t>
            </a:r>
            <a:r>
              <a:rPr lang="en-US" sz="1100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Apws</a:t>
            </a:r>
            <a:endParaRPr lang="en-US" sz="1100" i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 with all solid state storage – plusses and minuses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Batch jobs scream – CPU time of process can be 75% of elapsed time</a:t>
            </a:r>
          </a:p>
          <a:p>
            <a:r>
              <a:rPr lang="en-US" dirty="0" smtClean="0"/>
              <a:t>Users generally see screaming performance</a:t>
            </a:r>
          </a:p>
          <a:p>
            <a:r>
              <a:rPr lang="en-US" dirty="0" smtClean="0"/>
              <a:t>BUT ...</a:t>
            </a:r>
          </a:p>
          <a:p>
            <a:r>
              <a:rPr lang="en-US" dirty="0" smtClean="0"/>
              <a:t>Uncle Ben Parker says “With great power comes great responsibility”</a:t>
            </a:r>
          </a:p>
          <a:p>
            <a:r>
              <a:rPr lang="en-US" dirty="0" smtClean="0"/>
              <a:t>Processes run so fast that if the train comes off the rails it’s all bad........</a:t>
            </a:r>
          </a:p>
          <a:p>
            <a:r>
              <a:rPr lang="en-US" dirty="0" smtClean="0"/>
              <a:t>The output file shows we’ve changed / deleted a lot more records than we expected......</a:t>
            </a:r>
          </a:p>
          <a:p>
            <a:r>
              <a:rPr lang="en-US" dirty="0" smtClean="0"/>
              <a:t>My users all paused and my DB .</a:t>
            </a:r>
            <a:r>
              <a:rPr lang="en-US" dirty="0" err="1" smtClean="0"/>
              <a:t>lg</a:t>
            </a:r>
            <a:r>
              <a:rPr lang="en-US" dirty="0" smtClean="0"/>
              <a:t> says something about pausing - no AI extents available...</a:t>
            </a:r>
          </a:p>
          <a:p>
            <a:r>
              <a:rPr lang="en-US" dirty="0" smtClean="0"/>
              <a:t>My batch export went crazy and just filled a filesystems and jobs started crashing.....</a:t>
            </a:r>
          </a:p>
          <a:p>
            <a:r>
              <a:rPr lang="en-US" dirty="0" smtClean="0"/>
              <a:t>Users are calling about pausing, but my massive delete job is running great....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74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 with all solid state storage – plusses and minuses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we cope:</a:t>
            </a:r>
          </a:p>
          <a:p>
            <a:r>
              <a:rPr lang="en-US" dirty="0" smtClean="0"/>
              <a:t>Almost all really large updating jobs have a programmatic clean stop capability – periodically check for a unique named disk file and if found cleanly stop giving totals and stopping point to allow proper continuance or recovery later</a:t>
            </a:r>
          </a:p>
          <a:p>
            <a:r>
              <a:rPr lang="en-US" dirty="0" smtClean="0"/>
              <a:t>Almost all really large updating jobs have a programmatic throttle – after a set number of records processed pause for a set amount of time – ex. 1 second after 500 records – Count and pause time in DB record for ability to tune while job running – job rereads record during the run – pause helps avoid IO hogging by low CPU – high IO jobs</a:t>
            </a:r>
          </a:p>
          <a:p>
            <a:r>
              <a:rPr lang="en-US" dirty="0" smtClean="0"/>
              <a:t>Most DBs have multiple fixed 1.8 GB BI extents + 1 variable</a:t>
            </a:r>
          </a:p>
          <a:p>
            <a:r>
              <a:rPr lang="en-US" dirty="0" smtClean="0"/>
              <a:t>Most DBs have 10 – 20 variable AI extents</a:t>
            </a:r>
          </a:p>
          <a:p>
            <a:r>
              <a:rPr lang="en-US" dirty="0" smtClean="0"/>
              <a:t>Automatic scripts warn if AI extents running out, BI % used crosses preset limit or final variable BI extent begins to grow</a:t>
            </a:r>
          </a:p>
          <a:p>
            <a:r>
              <a:rPr lang="en-US" dirty="0" smtClean="0"/>
              <a:t>Long transactions can be a PITA 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06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 with all solid state storage – plusses and minuses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System design is trickier</a:t>
            </a:r>
          </a:p>
          <a:p>
            <a:r>
              <a:rPr lang="en-US" dirty="0" smtClean="0"/>
              <a:t>In the past you needed lots of disk spindles so there was usually plenty of space available</a:t>
            </a:r>
          </a:p>
          <a:p>
            <a:r>
              <a:rPr lang="en-US" dirty="0" smtClean="0"/>
              <a:t>Some wasted space relative to DB extents or lots of extra in filesystems not a big issue – “Disk is cheap......”</a:t>
            </a:r>
          </a:p>
          <a:p>
            <a:r>
              <a:rPr lang="en-US" dirty="0" smtClean="0"/>
              <a:t>Good solid state not cheap (yet....)</a:t>
            </a:r>
          </a:p>
          <a:p>
            <a:r>
              <a:rPr lang="en-US" dirty="0" smtClean="0"/>
              <a:t>Good planning to avoid wasting space for migrations, etc. important</a:t>
            </a:r>
          </a:p>
          <a:p>
            <a:r>
              <a:rPr lang="en-US" dirty="0" smtClean="0"/>
              <a:t>Lots of use of known fixed extents so file systems can be filled to max with little wasted space</a:t>
            </a:r>
          </a:p>
          <a:p>
            <a:r>
              <a:rPr lang="en-US" dirty="0" smtClean="0"/>
              <a:t>Regular monitoring of area space utilization, online index compaction when needed are important for efficiency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790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2013,2014 More PCI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Protect Order Entry / Customer Service reps with network segregation behind firewall</a:t>
            </a:r>
          </a:p>
          <a:p>
            <a:r>
              <a:rPr lang="en-US" dirty="0" smtClean="0"/>
              <a:t>Create NOCCSAFE zone for key control/</a:t>
            </a:r>
            <a:r>
              <a:rPr lang="en-US" dirty="0" err="1" smtClean="0"/>
              <a:t>auth</a:t>
            </a:r>
            <a:r>
              <a:rPr lang="en-US" dirty="0" smtClean="0"/>
              <a:t> servers ex. DNS, NTP, AD for CS, WSUS patch server, Sophos AV server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75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2015 – More PCI and security turmoil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V3.0 spec out – LOTS more documentation required</a:t>
            </a:r>
          </a:p>
          <a:p>
            <a:r>
              <a:rPr lang="en-US" dirty="0" smtClean="0"/>
              <a:t>SSL3 not safe – Implement OE 11.3.3HF013 internally on PCI systems and switch internal OE encrypted communications to TLS1.0 – no more SSLv3</a:t>
            </a:r>
          </a:p>
          <a:p>
            <a:r>
              <a:rPr lang="en-US" dirty="0" smtClean="0"/>
              <a:t>TLS1.0 needs to be replaced by TLS1.2 soon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71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2016 Finally OE 11.6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Switch internal OE TLS connections to TLS1.2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50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for attending 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Hope you enjoyed !</a:t>
            </a:r>
          </a:p>
          <a:p>
            <a:r>
              <a:rPr lang="en-US" sz="2400" dirty="0" smtClean="0"/>
              <a:t>Questions  ??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77787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225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 xsi:nil="true"/>
    <Location1_0 xmlns="efb4a6a7-40f5-4c55-b7cd-bfe5555b5884" xsi:nil="true"/>
    <MetaDescription xmlns="7c69e624-827f-471b-adea-ac070ddc6867" xsi:nil="true"/>
    <Category1_0 xmlns="7c69e624-827f-471b-adea-ac070ddc6867" xsi:nil="true"/>
    <g7620f54b84d4877b8ce49e3874564d0 xmlns="7c69e624-827f-471b-adea-ac070ddc6867" xsi:nil="true"/>
    <c60905045b3141dfb44ebee3a51fd0a7 xmlns="7c69e624-827f-471b-adea-ac070ddc6867" xsi:nil="true"/>
    <Industry_0 xmlns="7c69e624-827f-471b-adea-ac070ddc6867" xsi:nil="true"/>
    <Summary xmlns="7c69e624-827f-471b-adea-ac070ddc6867" xsi:nil="true"/>
    <TaxCatchAll xmlns="7c69e624-827f-471b-adea-ac070ddc6867">
      <Value xmlns="7c69e624-827f-471b-adea-ac070ddc6867">237</Value>
    </TaxCatchAll>
    <ContentType1_0 xmlns="efb4a6a7-40f5-4c55-b7cd-bfe5555b5884" xsi:nil="true"/>
    <Solution_0 xmlns="7c69e624-827f-471b-adea-ac070ddc6867" xsi:nil="true"/>
    <efbf5ec808454fc39dd6e73fb30f9800 xmlns="7c69e624-827f-471b-adea-ac070ddc6867" xsi:nil="true"/>
    <e88edf6f69774249aa5a94de92e0b3ee xmlns="7c69e624-827f-471b-adea-ac070ddc6867" xsi:nil="true"/>
    <h2f9ec3728094124b933b9cf7e867a92 xmlns="7c69e624-827f-471b-adea-ac070ddc6867" xsi:nil="true"/>
    <m3946e80dba8470d9700658463930af8 xmlns="7c69e624-827f-471b-adea-ac070ddc6867" xsi:nil="true"/>
    <h847452f74b44b57bc4a2a741f9c94e9 xmlns="7c69e624-827f-471b-adea-ac070ddc6867" xsi:nil="true"/>
    <l58a9cb184754a90a3d0c9fae6dfc0fc xmlns="7c69e624-827f-471b-adea-ac070ddc6867" xsi:nil="true"/>
    <_dlc_DocId xmlns="7c69e624-827f-471b-adea-ac070ddc6867" xsi:nil="true"/>
    <_dlc_DocIdUrl xmlns="7c69e624-827f-471b-adea-ac070ddc6867">
      <Url xsi:nil="true"/>
      <Description xsi:nil="true"/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DA4C4B2-98B1-44DF-A244-E8FB7A2D1956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efb4a6a7-40f5-4c55-b7cd-bfe5555b5884"/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7c69e624-827f-471b-adea-ac070ddc6867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1274</TotalTime>
  <Words>4513</Words>
  <Application>Microsoft Office PowerPoint</Application>
  <PresentationFormat>Custom</PresentationFormat>
  <Paragraphs>420</Paragraphs>
  <Slides>63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7" baseType="lpstr">
      <vt:lpstr>Arial</vt:lpstr>
      <vt:lpstr>Courier New</vt:lpstr>
      <vt:lpstr>Wingdings</vt:lpstr>
      <vt:lpstr>PROGRESS_16x9_PPT_Template</vt:lpstr>
      <vt:lpstr>How We Did It: A Review of OE, Systems and PCI for a Mid-Size Catalog Retailer</vt:lpstr>
      <vt:lpstr>Agenda</vt:lpstr>
      <vt:lpstr>Disclamer</vt:lpstr>
      <vt:lpstr>Company Overview</vt:lpstr>
      <vt:lpstr>Order Channels</vt:lpstr>
      <vt:lpstr>Presenter</vt:lpstr>
      <vt:lpstr> </vt:lpstr>
      <vt:lpstr>Stork-Kit</vt:lpstr>
      <vt:lpstr>TransAmerica Mailings</vt:lpstr>
      <vt:lpstr>1990 Enter Progress Software</vt:lpstr>
      <vt:lpstr>1991 New application rollout begins</vt:lpstr>
      <vt:lpstr>1991/1992 Problems and Solutions</vt:lpstr>
      <vt:lpstr>1991/1992 Problems and Solutions</vt:lpstr>
      <vt:lpstr>1991/1992 Problems and Solutions</vt:lpstr>
      <vt:lpstr>1992-1996</vt:lpstr>
      <vt:lpstr>1996</vt:lpstr>
      <vt:lpstr>1996-1999</vt:lpstr>
      <vt:lpstr>1999 Last Sequent upgrade</vt:lpstr>
      <vt:lpstr>2000/2001 We need an Ecommerce web site</vt:lpstr>
      <vt:lpstr>2000/2001 We need an Ecommerce web site</vt:lpstr>
      <vt:lpstr>Things learned – websites -2000s</vt:lpstr>
      <vt:lpstr>Early 2000s – Character not enough</vt:lpstr>
      <vt:lpstr>Early 2000s –  Glad to have socket communications</vt:lpstr>
      <vt:lpstr>2002 – First AIX system – p620 - AMD5</vt:lpstr>
      <vt:lpstr>First AIX system - Observations</vt:lpstr>
      <vt:lpstr>2005 – 2nd AIX PPS (Primary Production System) – P550 – AMD6</vt:lpstr>
      <vt:lpstr>AMD6 Performance</vt:lpstr>
      <vt:lpstr>2007 – More fast storage for AMD6</vt:lpstr>
      <vt:lpstr>Pain points – amd6</vt:lpstr>
      <vt:lpstr>2009  3rd AIX PPS – P550 - AMD7</vt:lpstr>
      <vt:lpstr>AMD7 – Sometimes the bear....</vt:lpstr>
      <vt:lpstr>AMD7 – When the bear attacked....</vt:lpstr>
      <vt:lpstr>Let’s do OE replication</vt:lpstr>
      <vt:lpstr>PCI Compliance – the beginning</vt:lpstr>
      <vt:lpstr>PCI Compliance - Initial changes / needs </vt:lpstr>
      <vt:lpstr> </vt:lpstr>
      <vt:lpstr>Initial PCI changes - continued</vt:lpstr>
      <vt:lpstr> </vt:lpstr>
      <vt:lpstr> </vt:lpstr>
      <vt:lpstr>Initial PCI changes - continued</vt:lpstr>
      <vt:lpstr>Initial PCI changes - continued</vt:lpstr>
      <vt:lpstr>Initial PCI changes - continued</vt:lpstr>
      <vt:lpstr>Initial PCI changes - continued</vt:lpstr>
      <vt:lpstr>Initial PCI changes - continued</vt:lpstr>
      <vt:lpstr>Initial PCI changes - continued</vt:lpstr>
      <vt:lpstr>2011 / 2012 Time for Solid Data Systems to go......</vt:lpstr>
      <vt:lpstr>April 2012 – Next AIX development system – p710  – AMDEV2</vt:lpstr>
      <vt:lpstr>2013 – Why we can be paranoid.....</vt:lpstr>
      <vt:lpstr>2013 – You thought PCI was bad before......</vt:lpstr>
      <vt:lpstr>2013 - Current Power 7+ PPS – AMD8 - no more spinning rust</vt:lpstr>
      <vt:lpstr>AMD8 – Performance and reliability</vt:lpstr>
      <vt:lpstr>AMD8 - Performance</vt:lpstr>
      <vt:lpstr>AMD8 - Performance</vt:lpstr>
      <vt:lpstr>AMD8 - Performance</vt:lpstr>
      <vt:lpstr>AMD8 – Performance – One master file database</vt:lpstr>
      <vt:lpstr>Life with all solid state storage – plusses and minuses</vt:lpstr>
      <vt:lpstr>Life with all solid state storage – plusses and minuses</vt:lpstr>
      <vt:lpstr>Life with all solid state storage – plusses and minuses</vt:lpstr>
      <vt:lpstr>2013,2014 More PCI changes</vt:lpstr>
      <vt:lpstr>2015 – More PCI and security turmoil</vt:lpstr>
      <vt:lpstr>2016 Finally OE 11.6</vt:lpstr>
      <vt:lpstr>Thanks for attending !</vt:lpstr>
      <vt:lpstr>PowerPoint Presentation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creator>Martin Tsekov</dc:creator>
  <cp:lastModifiedBy>CNU411D0ZZ</cp:lastModifiedBy>
  <cp:revision>94</cp:revision>
  <cp:lastPrinted>2013-09-18T03:48:20Z</cp:lastPrinted>
  <dcterms:created xsi:type="dcterms:W3CDTF">2016-05-13T13:52:00Z</dcterms:created>
  <dcterms:modified xsi:type="dcterms:W3CDTF">2016-06-29T05:42:01Z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Doc ID">
    <vt:lpwstr>101816</vt:lpwstr>
  </property>
  <property fmtid="{D5CDD505-2E9C-101B-9397-08002B2CF9AE}" pid="5" name="Location1">
    <vt:lpwstr/>
  </property>
  <property fmtid="{D5CDD505-2E9C-101B-9397-08002B2CF9AE}" pid="6" name="Tagged Doc ID's">
    <vt:bool>false</vt:bool>
  </property>
  <property fmtid="{D5CDD505-2E9C-101B-9397-08002B2CF9AE}" pid="7" name="ContentType1">
    <vt:lpwstr/>
  </property>
  <property fmtid="{D5CDD505-2E9C-101B-9397-08002B2CF9AE}" pid="8" name="Solution0">
    <vt:lpwstr/>
  </property>
  <property fmtid="{D5CDD505-2E9C-101B-9397-08002B2CF9AE}" pid="9" name="Industry">
    <vt:lpwstr/>
  </property>
  <property fmtid="{D5CDD505-2E9C-101B-9397-08002B2CF9AE}" pid="10" name="IndustrySolution">
    <vt:lpwstr/>
  </property>
  <property fmtid="{D5CDD505-2E9C-101B-9397-08002B2CF9AE}" pid="11" name="Attachment Only ?">
    <vt:bool>true</vt:bool>
  </property>
  <property fmtid="{D5CDD505-2E9C-101B-9397-08002B2CF9AE}" pid="12" name="GFOAudience">
    <vt:lpwstr/>
  </property>
  <property fmtid="{D5CDD505-2E9C-101B-9397-08002B2CF9AE}" pid="13" name="OpenEdgeModule">
    <vt:lpwstr/>
  </property>
  <property fmtid="{D5CDD505-2E9C-101B-9397-08002B2CF9AE}" pid="14" name="HorizontalUseCase">
    <vt:lpwstr/>
  </property>
  <property fmtid="{D5CDD505-2E9C-101B-9397-08002B2CF9AE}" pid="15" name="GFOResourceTags">
    <vt:lpwstr/>
  </property>
  <property fmtid="{D5CDD505-2E9C-101B-9397-08002B2CF9AE}" pid="16" name="Partner Empowerment">
    <vt:lpwstr/>
  </property>
  <property fmtid="{D5CDD505-2E9C-101B-9397-08002B2CF9AE}" pid="17" name="BusinessLine">
    <vt:lpwstr/>
  </property>
  <property fmtid="{D5CDD505-2E9C-101B-9397-08002B2CF9AE}" pid="18" name="Portal Audience">
    <vt:lpwstr/>
  </property>
  <property fmtid="{D5CDD505-2E9C-101B-9397-08002B2CF9AE}" pid="19" name="kb2a064789314f00a60cb6c3cf784453">
    <vt:lpwstr/>
  </property>
  <property fmtid="{D5CDD505-2E9C-101B-9397-08002B2CF9AE}" pid="20" name="_dlc_DocIdItemGuid">
    <vt:lpwstr>8f308494-2ca7-4968-acf2-a8e53c479d10</vt:lpwstr>
  </property>
  <property fmtid="{D5CDD505-2E9C-101B-9397-08002B2CF9AE}" pid="21" name="Visibility">
    <vt:lpwstr>758;#Internal|52c39dec-86ec-4d25-bb10-18d2912cd0c4</vt:lpwstr>
  </property>
</Properties>
</file>