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8" r:id="rId5"/>
  </p:sldMasterIdLst>
  <p:notesMasterIdLst>
    <p:notesMasterId r:id="rId57"/>
  </p:notesMasterIdLst>
  <p:handoutMasterIdLst>
    <p:handoutMasterId r:id="rId58"/>
  </p:handoutMasterIdLst>
  <p:sldIdLst>
    <p:sldId id="1099" r:id="rId6"/>
    <p:sldId id="1234" r:id="rId7"/>
    <p:sldId id="1105" r:id="rId8"/>
    <p:sldId id="1144" r:id="rId9"/>
    <p:sldId id="1140" r:id="rId10"/>
    <p:sldId id="1185" r:id="rId11"/>
    <p:sldId id="1182" r:id="rId12"/>
    <p:sldId id="1188" r:id="rId13"/>
    <p:sldId id="1189" r:id="rId14"/>
    <p:sldId id="1186" r:id="rId15"/>
    <p:sldId id="1192" r:id="rId16"/>
    <p:sldId id="1191" r:id="rId17"/>
    <p:sldId id="1193" r:id="rId18"/>
    <p:sldId id="1195" r:id="rId19"/>
    <p:sldId id="1194" r:id="rId20"/>
    <p:sldId id="1198" r:id="rId21"/>
    <p:sldId id="1199" r:id="rId22"/>
    <p:sldId id="1200" r:id="rId23"/>
    <p:sldId id="1190" r:id="rId24"/>
    <p:sldId id="1202" r:id="rId25"/>
    <p:sldId id="1208" r:id="rId26"/>
    <p:sldId id="1203" r:id="rId27"/>
    <p:sldId id="1204" r:id="rId28"/>
    <p:sldId id="1205" r:id="rId29"/>
    <p:sldId id="1206" r:id="rId30"/>
    <p:sldId id="1207" r:id="rId31"/>
    <p:sldId id="1212" r:id="rId32"/>
    <p:sldId id="1209" r:id="rId33"/>
    <p:sldId id="1218" r:id="rId34"/>
    <p:sldId id="1211" r:id="rId35"/>
    <p:sldId id="1219" r:id="rId36"/>
    <p:sldId id="1220" r:id="rId37"/>
    <p:sldId id="1215" r:id="rId38"/>
    <p:sldId id="1221" r:id="rId39"/>
    <p:sldId id="1214" r:id="rId40"/>
    <p:sldId id="1217" r:id="rId41"/>
    <p:sldId id="1223" r:id="rId42"/>
    <p:sldId id="1224" r:id="rId43"/>
    <p:sldId id="1225" r:id="rId44"/>
    <p:sldId id="1226" r:id="rId45"/>
    <p:sldId id="1213" r:id="rId46"/>
    <p:sldId id="1216" r:id="rId47"/>
    <p:sldId id="1227" r:id="rId48"/>
    <p:sldId id="1228" r:id="rId49"/>
    <p:sldId id="1229" r:id="rId50"/>
    <p:sldId id="1230" r:id="rId51"/>
    <p:sldId id="1231" r:id="rId52"/>
    <p:sldId id="1232" r:id="rId53"/>
    <p:sldId id="1233" r:id="rId54"/>
    <p:sldId id="1210" r:id="rId55"/>
    <p:sldId id="1180" r:id="rId56"/>
  </p:sldIdLst>
  <p:sldSz cx="12188825" cy="6858000"/>
  <p:notesSz cx="7027863" cy="9313863"/>
  <p:custDataLst>
    <p:tags r:id="rId5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37">
          <p15:clr>
            <a:srgbClr val="A4A3A4"/>
          </p15:clr>
        </p15:guide>
        <p15:guide id="2" orient="horz" pos="954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1914">
          <p15:clr>
            <a:srgbClr val="A4A3A4"/>
          </p15:clr>
        </p15:guide>
        <p15:guide id="8" pos="573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73A3E"/>
    <a:srgbClr val="B0D806"/>
    <a:srgbClr val="AAD204"/>
    <a:srgbClr val="FF4E00"/>
    <a:srgbClr val="2F5662"/>
    <a:srgbClr val="DD461E"/>
    <a:srgbClr val="24D997"/>
    <a:srgbClr val="23C78C"/>
    <a:srgbClr val="F199AE"/>
    <a:srgbClr val="A216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8" autoAdjust="0"/>
    <p:restoredTop sz="85307" autoAdjust="0"/>
  </p:normalViewPr>
  <p:slideViewPr>
    <p:cSldViewPr snapToGrid="0" showGuides="1">
      <p:cViewPr varScale="1">
        <p:scale>
          <a:sx n="81" d="100"/>
          <a:sy n="81" d="100"/>
        </p:scale>
        <p:origin x="-78" y="-330"/>
      </p:cViewPr>
      <p:guideLst>
        <p:guide orient="horz" pos="2637"/>
        <p:guide orient="horz" pos="954"/>
        <p:guide orient="horz" pos="4006"/>
        <p:guide pos="1914"/>
        <p:guide pos="573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25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Applications that access non-partitioned tables can access partitioned tables with little or no changes required.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2045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050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498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7371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5538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6641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3227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3452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5560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8395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994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Little Read Performance gains regardless of number of users or type of partitioning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591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option is to use </a:t>
            </a:r>
            <a:r>
              <a:rPr lang="en-US" dirty="0" err="1"/>
              <a:t>proutil</a:t>
            </a:r>
            <a:r>
              <a:rPr lang="en-US" dirty="0"/>
              <a:t> &lt;</a:t>
            </a:r>
            <a:r>
              <a:rPr lang="en-US" dirty="0" err="1"/>
              <a:t>dbname</a:t>
            </a:r>
            <a:r>
              <a:rPr lang="en-US" dirty="0"/>
              <a:t>&gt;</a:t>
            </a:r>
            <a:r>
              <a:rPr lang="en-US" baseline="0" dirty="0"/>
              <a:t> -C </a:t>
            </a:r>
            <a:r>
              <a:rPr lang="en-US" baseline="0" dirty="0" err="1"/>
              <a:t>tablemove</a:t>
            </a:r>
            <a:r>
              <a:rPr lang="en-US" baseline="0" dirty="0"/>
              <a:t> “&lt;area for data&gt;” [“&lt;area for indices&gt;”].</a:t>
            </a:r>
          </a:p>
          <a:p>
            <a:r>
              <a:rPr lang="en-US" baseline="0" dirty="0" err="1"/>
              <a:t>Tablemove</a:t>
            </a:r>
            <a:r>
              <a:rPr lang="en-US" baseline="0" dirty="0"/>
              <a:t> may trigger significant growth in the BI file depending on the amount of data in the table.</a:t>
            </a:r>
          </a:p>
          <a:p>
            <a:endParaRPr lang="en-US" baseline="0" dirty="0"/>
          </a:p>
          <a:p>
            <a:r>
              <a:rPr lang="en-US" baseline="0" dirty="0"/>
              <a:t>Another option would be to dump the table definition of the table.</a:t>
            </a:r>
          </a:p>
          <a:p>
            <a:pPr marL="228600" indent="-228600">
              <a:buFont typeface="+mj-lt"/>
              <a:buAutoNum type="arabicParenR"/>
            </a:pPr>
            <a:r>
              <a:rPr lang="en-US" baseline="0" dirty="0"/>
              <a:t>Dump the data contents of the table either with the Data Admin / Data Dictionary tool or using </a:t>
            </a:r>
            <a:r>
              <a:rPr lang="en-US" baseline="0" dirty="0" err="1"/>
              <a:t>proutil</a:t>
            </a:r>
            <a:r>
              <a:rPr lang="en-US" baseline="0" dirty="0"/>
              <a:t> dump or </a:t>
            </a:r>
            <a:r>
              <a:rPr lang="en-US" baseline="0" dirty="0" err="1"/>
              <a:t>dumpspecified</a:t>
            </a:r>
            <a:r>
              <a:rPr lang="en-US" baseline="0" dirty="0"/>
              <a:t> commands.</a:t>
            </a:r>
          </a:p>
          <a:p>
            <a:pPr marL="228600" indent="-228600">
              <a:buFont typeface="+mj-lt"/>
              <a:buAutoNum type="arabicParenR"/>
            </a:pPr>
            <a:r>
              <a:rPr lang="en-US" baseline="0" dirty="0"/>
              <a:t>Add new Type II areas.</a:t>
            </a:r>
          </a:p>
          <a:p>
            <a:pPr marL="228600" indent="-228600">
              <a:buFont typeface="+mj-lt"/>
              <a:buAutoNum type="arabicParenR"/>
            </a:pPr>
            <a:r>
              <a:rPr lang="en-US" baseline="0" dirty="0"/>
              <a:t>Modify the table definition that was previously dumped.</a:t>
            </a:r>
          </a:p>
          <a:p>
            <a:r>
              <a:rPr lang="en-US" baseline="0" dirty="0"/>
              <a:t>Edit the .</a:t>
            </a:r>
            <a:r>
              <a:rPr lang="en-US" baseline="0" dirty="0" err="1"/>
              <a:t>df</a:t>
            </a:r>
            <a:r>
              <a:rPr lang="en-US" baseline="0" dirty="0"/>
              <a:t> and for the ADD table statement adjust the AREA listed and set it to the new Type II area.</a:t>
            </a:r>
          </a:p>
          <a:p>
            <a:pPr marL="228600" indent="-228600">
              <a:buFont typeface="+mj-lt"/>
              <a:buAutoNum type="arabicParenR" startAt="4"/>
            </a:pPr>
            <a:r>
              <a:rPr lang="en-US" baseline="0" dirty="0"/>
              <a:t>Repeat step 3 for each index associated with the table.  Each index may be assigned to a different area than the table data. </a:t>
            </a:r>
          </a:p>
          <a:p>
            <a:r>
              <a:rPr lang="en-US" baseline="0" dirty="0"/>
              <a:t>Just make sure all indices are appropriately configured to point to a Type II area.</a:t>
            </a:r>
          </a:p>
          <a:p>
            <a:pPr marL="228600" indent="-228600">
              <a:buFont typeface="+mj-lt"/>
              <a:buAutoNum type="arabicParenR" startAt="5"/>
            </a:pPr>
            <a:r>
              <a:rPr lang="en-US" baseline="0" dirty="0"/>
              <a:t>Drop the exist table.</a:t>
            </a:r>
          </a:p>
          <a:p>
            <a:pPr marL="228600" indent="-228600">
              <a:buFont typeface="+mj-lt"/>
              <a:buAutoNum type="arabicParenR" startAt="5"/>
            </a:pPr>
            <a:r>
              <a:rPr lang="en-US" baseline="0" dirty="0"/>
              <a:t>Load the modified .</a:t>
            </a:r>
            <a:r>
              <a:rPr lang="en-US" baseline="0" dirty="0" err="1"/>
              <a:t>df</a:t>
            </a:r>
            <a:r>
              <a:rPr lang="en-US" baseline="0" dirty="0"/>
              <a:t> file from step 3.</a:t>
            </a:r>
          </a:p>
          <a:p>
            <a:pPr marL="228600" indent="-228600">
              <a:buFont typeface="+mj-lt"/>
              <a:buAutoNum type="arabicParenR" startAt="5"/>
            </a:pPr>
            <a:r>
              <a:rPr lang="en-US" baseline="0" dirty="0"/>
              <a:t>Load the data back into the database, it will be correctly directed to the areas defined within the .</a:t>
            </a:r>
            <a:r>
              <a:rPr lang="en-US" baseline="0" dirty="0" err="1"/>
              <a:t>df</a:t>
            </a:r>
            <a:r>
              <a:rPr lang="en-US" baseline="0" dirty="0"/>
              <a:t> edited in step 3.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7144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9671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/>
              <a:t>The following are guidelines and recommendations to consider</a:t>
            </a:r>
          </a:p>
          <a:p>
            <a:r>
              <a:rPr lang="en-US" i="0" dirty="0"/>
              <a:t>when choosing partitioning keys:</a:t>
            </a:r>
          </a:p>
          <a:p>
            <a:r>
              <a:rPr lang="en-US" i="0" dirty="0"/>
              <a:t>1. Selecting a partitioning key and storage layout that will result in performance wins via table partitioning requires understanding</a:t>
            </a:r>
          </a:p>
          <a:p>
            <a:r>
              <a:rPr lang="en-US" i="0" dirty="0"/>
              <a:t>the access patterns of the applications using the database tables. For instance, for an application inserting stock trades into a large table for</a:t>
            </a:r>
          </a:p>
          <a:p>
            <a:r>
              <a:rPr lang="en-US" i="0" dirty="0"/>
              <a:t>many different trade symbols, and reports are frequently done based on queries for a particular stock symbol, partitioning by stock symbol</a:t>
            </a:r>
          </a:p>
          <a:p>
            <a:r>
              <a:rPr lang="en-US" i="0" dirty="0"/>
              <a:t>and spreading the partitions across many storage areas could result in significant performance benefits. However, if 90 percent of the</a:t>
            </a:r>
          </a:p>
          <a:p>
            <a:r>
              <a:rPr lang="en-US" i="0" dirty="0"/>
              <a:t>queries and trades are for a single symbol, it is likely there will not be a significant performance benefit with this partition strategy. So, it is</a:t>
            </a:r>
          </a:p>
          <a:p>
            <a:r>
              <a:rPr lang="en-US" i="0" dirty="0"/>
              <a:t>important that to analyze the access patterns as much as possible. </a:t>
            </a:r>
          </a:p>
          <a:p>
            <a:r>
              <a:rPr lang="en-US" i="0" dirty="0"/>
              <a:t>For DBAs without a lot visibility into the access patterns of the application, the proposed partition strategy should be discussed with</a:t>
            </a:r>
          </a:p>
          <a:p>
            <a:r>
              <a:rPr lang="en-US" i="0" dirty="0"/>
              <a:t>those who do, for example, the developers of the application using the database.</a:t>
            </a:r>
          </a:p>
          <a:p>
            <a:r>
              <a:rPr lang="en-US" i="0" dirty="0"/>
              <a:t>2. Look for “well-known” values. The columns should appear the most in queries or maintenance operations. For example,</a:t>
            </a:r>
          </a:p>
          <a:p>
            <a:r>
              <a:rPr lang="en-US" i="0" dirty="0"/>
              <a:t>“</a:t>
            </a:r>
            <a:r>
              <a:rPr lang="en-US" i="0" dirty="0" err="1"/>
              <a:t>cust</a:t>
            </a:r>
            <a:r>
              <a:rPr lang="en-US" i="0" dirty="0"/>
              <a:t>-name” may be used most often when querying the “Customer” table; “order-date” in the “Order” table may be used to generate sales</a:t>
            </a:r>
          </a:p>
          <a:p>
            <a:r>
              <a:rPr lang="en-US" i="0" dirty="0"/>
              <a:t>reports; or “order-</a:t>
            </a:r>
            <a:r>
              <a:rPr lang="en-US" i="0" dirty="0" err="1"/>
              <a:t>num</a:t>
            </a:r>
            <a:r>
              <a:rPr lang="en-US" i="0" dirty="0"/>
              <a:t>” in the “Order” table may be used to spread out data evenly.</a:t>
            </a:r>
          </a:p>
          <a:p>
            <a:r>
              <a:rPr lang="en-US" i="0" dirty="0"/>
              <a:t>3. Look for “static” values. The values of the key should be known at creation time or change infrequently. This will avoid potential</a:t>
            </a:r>
          </a:p>
          <a:p>
            <a:r>
              <a:rPr lang="en-US" i="0" dirty="0"/>
              <a:t>data movement due to partition change. Using the “Order” table as an example, “order-date” is obviously a better candidate than “ship-date,”</a:t>
            </a:r>
          </a:p>
          <a:p>
            <a:r>
              <a:rPr lang="en-US" i="0" dirty="0"/>
              <a:t>because the latter may not be known at the time the record is created.</a:t>
            </a:r>
          </a:p>
          <a:p>
            <a:r>
              <a:rPr lang="en-US" i="0" dirty="0"/>
              <a:t>4. Sub-partitioning offers versatility to suit different customer needs. Although up to 15 levels of columns are supported by</a:t>
            </a:r>
          </a:p>
          <a:p>
            <a:r>
              <a:rPr lang="en-US" i="0" dirty="0" err="1"/>
              <a:t>OpenEdge</a:t>
            </a:r>
            <a:r>
              <a:rPr lang="en-US" i="0" dirty="0"/>
              <a:t> Table Partitioning, a partitioning key that is too deep may reduce the flexibility, complicate the manageability, and slow down</a:t>
            </a:r>
          </a:p>
          <a:p>
            <a:r>
              <a:rPr lang="en-US" i="0" dirty="0"/>
              <a:t>performance. It also has the potential to exhaust partition numbers much quicker.</a:t>
            </a:r>
          </a:p>
          <a:p>
            <a:r>
              <a:rPr lang="en-US" i="0" dirty="0"/>
              <a:t>5. To improve performance, choosing a partitioning key so that data will be distributed evenly is a critical success factor.</a:t>
            </a:r>
          </a:p>
          <a:p>
            <a:r>
              <a:rPr lang="en-US" i="0" dirty="0"/>
              <a:t>Another factor is to avoid or at least spread out the “hot” partitions.</a:t>
            </a:r>
          </a:p>
          <a:p>
            <a:r>
              <a:rPr lang="en-US" i="0" dirty="0"/>
              <a:t>In other words, work load on each partition should be balanced.</a:t>
            </a:r>
          </a:p>
          <a:p>
            <a:r>
              <a:rPr lang="en-US" i="0" dirty="0"/>
              <a:t>6. As a best practice, preliminary performance tests should be constructed on a smaller set of data to examine the</a:t>
            </a:r>
          </a:p>
          <a:p>
            <a:r>
              <a:rPr lang="en-US" i="0" dirty="0"/>
              <a:t>performance impacts from different partitioning strategies. The right strategy then can be applied on a large scale.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4500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9902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2552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9435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76145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9043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i="0" dirty="0"/>
              <a:t>Figure 1 (on the left) is the comparison of partitioning by sub-partitioning “region” and “order-date” versus the non-partitioning baseline. </a:t>
            </a:r>
          </a:p>
          <a:p>
            <a:pPr algn="l"/>
            <a:r>
              <a:rPr lang="en-US" sz="1200" i="0" dirty="0"/>
              <a:t>As shown in the chart, the performance differences (the y-axis) of all three operations stay flat when user number (the x-axis) is less than 10. </a:t>
            </a:r>
          </a:p>
          <a:p>
            <a:pPr algn="l"/>
            <a:r>
              <a:rPr lang="en-US" sz="1200" i="0" dirty="0"/>
              <a:t>The performance of CREATE and DELETE starts to improve dramatically when the user number is greater than 25. </a:t>
            </a:r>
          </a:p>
          <a:p>
            <a:pPr algn="l"/>
            <a:r>
              <a:rPr lang="en-US" sz="1200" i="0" dirty="0"/>
              <a:t>The performance of “READ” operations shows little to no difference. </a:t>
            </a:r>
          </a:p>
          <a:p>
            <a:pPr algn="l"/>
            <a:r>
              <a:rPr lang="en-US" sz="1200" i="0" dirty="0"/>
              <a:t>Another partitioning strategy using range partitioning shows different results, as illustrated in Figure 2 below:</a:t>
            </a:r>
          </a:p>
          <a:p>
            <a:pPr algn="l"/>
            <a:r>
              <a:rPr lang="en-US" sz="1200" i="0" dirty="0"/>
              <a:t>Figure 2 (on the right) is the comparison of partitioning by range partitioning “order-date” versus the non-partitioning baseline. As shown in the</a:t>
            </a:r>
          </a:p>
          <a:p>
            <a:pPr algn="l"/>
            <a:r>
              <a:rPr lang="en-US" sz="1200" i="0" dirty="0"/>
              <a:t>chart, there is barely any improvement in performance from all three operations. And in most cases, the partitioned version is even slightly</a:t>
            </a:r>
          </a:p>
          <a:p>
            <a:pPr algn="l"/>
            <a:r>
              <a:rPr lang="en-US" sz="1200" i="0" dirty="0"/>
              <a:t>slower than the non-partitioned one.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86051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What is causing the big difference in performance when using different partitioning strategies? Load balancing, a technique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distribute workload and increase concurrency, contributes the most to the performance gains in the sub-partitioning scheme. As shown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 Figure 3 below, when “Order” table is partitioned by “order-date,” all newly created records will usually go to the same partition because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their “order-date” values are close to each other.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This makes partition A7 the only “hot spot” in the table, with no difference from the non-partitioning configuration.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When the table is partitioned by “region” and “order-date,” even though the “order-date” values in two records may still be close to each other,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they may be created into two different partitions, because they belong to different “regions.” In this configuration, data access may happen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to all three partitions: A7, A8, and A9. This makes the workload more balanced and less “hot.”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2804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27" y="0"/>
            <a:ext cx="12183947" cy="6856899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038725" y="2457778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38725" y="4613135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8355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364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649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395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934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440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87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3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788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11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00221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1021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3128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1460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9" y="0"/>
            <a:ext cx="12183947" cy="68568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7215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120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5341" y="2461457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120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4849" y="2813480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675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544468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2016 Progress Software Corporation and/or its subsidiaries or affiliates. All rights reserved.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9419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095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5038725" y="1951768"/>
            <a:ext cx="6800850" cy="2585323"/>
          </a:xfrm>
        </p:spPr>
        <p:txBody>
          <a:bodyPr/>
          <a:lstStyle/>
          <a:p>
            <a:r>
              <a:rPr lang="en-US" dirty="0"/>
              <a:t>Table Partitioning</a:t>
            </a:r>
            <a:br>
              <a:rPr lang="en-US" dirty="0"/>
            </a:br>
            <a:r>
              <a:rPr lang="en-US" dirty="0"/>
              <a:t>Workshop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Presenter: Richard Shulman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June 26,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to Presenter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the terminology slides please pull the visuals out of the orange spark </a:t>
            </a:r>
            <a:r>
              <a:rPr lang="en-US" dirty="0" err="1"/>
              <a:t>ppt</a:t>
            </a:r>
            <a:r>
              <a:rPr lang="en-US" dirty="0"/>
              <a:t> template and place directly on the slide.  Also, recommend highlighting the word and definition in a color block to help accentuate.  See slide 12 as an example.  Capitalize Terminology in the heading of these slides and add space between </a:t>
            </a:r>
            <a:r>
              <a:rPr lang="en-US" dirty="0" err="1"/>
              <a:t>OpenEdge</a:t>
            </a:r>
            <a:r>
              <a:rPr lang="en-US" dirty="0"/>
              <a:t> and Table. </a:t>
            </a:r>
          </a:p>
          <a:p>
            <a:r>
              <a:rPr lang="en-US" dirty="0"/>
              <a:t>Consider adding bullets to slide 28</a:t>
            </a:r>
          </a:p>
        </p:txBody>
      </p:sp>
    </p:spTree>
    <p:extLst>
      <p:ext uri="{BB962C8B-B14F-4D97-AF65-F5344CB8AC3E}">
        <p14:creationId xmlns:p14="http://schemas.microsoft.com/office/powerpoint/2010/main" xmlns="" val="116584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Table Partitioning?</a:t>
            </a:r>
          </a:p>
          <a:p>
            <a:r>
              <a:rPr lang="en-US" dirty="0"/>
              <a:t>Common Terminology for </a:t>
            </a:r>
            <a:r>
              <a:rPr lang="en-US" dirty="0" err="1"/>
              <a:t>OpenEdge</a:t>
            </a:r>
            <a:r>
              <a:rPr lang="en-US" dirty="0"/>
              <a:t> Table Partitioning</a:t>
            </a:r>
          </a:p>
          <a:p>
            <a:r>
              <a:rPr lang="en-US" dirty="0"/>
              <a:t>Types of </a:t>
            </a:r>
            <a:r>
              <a:rPr lang="en-US" dirty="0" err="1"/>
              <a:t>OpenEdge</a:t>
            </a:r>
            <a:r>
              <a:rPr lang="en-US" dirty="0"/>
              <a:t> Table Partitions</a:t>
            </a:r>
          </a:p>
          <a:p>
            <a:r>
              <a:rPr lang="en-US" dirty="0"/>
              <a:t>How can I implement table partitioning against an existing database?</a:t>
            </a:r>
          </a:p>
          <a:p>
            <a:r>
              <a:rPr lang="en-US" dirty="0"/>
              <a:t>How can I implement table partitioning for a new table in the database?</a:t>
            </a:r>
          </a:p>
          <a:p>
            <a:r>
              <a:rPr lang="en-US" dirty="0"/>
              <a:t>Common Maintenance Operations with Table Partitioning</a:t>
            </a:r>
          </a:p>
          <a:p>
            <a:r>
              <a:rPr lang="en-US" dirty="0"/>
              <a:t>Where  and when can I gain performance from table partitioning?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Table Partitioning?</a:t>
            </a:r>
          </a:p>
        </p:txBody>
      </p:sp>
    </p:spTree>
    <p:extLst>
      <p:ext uri="{BB962C8B-B14F-4D97-AF65-F5344CB8AC3E}">
        <p14:creationId xmlns:p14="http://schemas.microsoft.com/office/powerpoint/2010/main" xmlns="" val="107409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Table Partitioning?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4" y="1200151"/>
            <a:ext cx="5264488" cy="4939392"/>
          </a:xfrm>
        </p:spPr>
        <p:txBody>
          <a:bodyPr/>
          <a:lstStyle/>
          <a:p>
            <a:r>
              <a:rPr lang="en-US" dirty="0"/>
              <a:t>Basically table partitioning is making one big table into multiple little tables.</a:t>
            </a:r>
          </a:p>
          <a:p>
            <a:r>
              <a:rPr lang="en-US" dirty="0"/>
              <a:t>Little tables are organized based on key fields of the original table.</a:t>
            </a:r>
          </a:p>
          <a:p>
            <a:r>
              <a:rPr lang="en-US" dirty="0"/>
              <a:t>All data is still accessible.</a:t>
            </a:r>
          </a:p>
          <a:p>
            <a:r>
              <a:rPr lang="en-US" dirty="0"/>
              <a:t>Transparent to applications.</a:t>
            </a:r>
          </a:p>
          <a:p>
            <a:r>
              <a:rPr lang="en-US" dirty="0"/>
              <a:t>Table partitions do not have to live within the same storage area/disk.</a:t>
            </a:r>
          </a:p>
          <a:p>
            <a:pPr lvl="0"/>
            <a:r>
              <a:rPr lang="en-US" dirty="0"/>
              <a:t>Indexes associated with partitioned tables can also be partitioned. These are known as local indexes.</a:t>
            </a:r>
          </a:p>
          <a:p>
            <a:pPr lvl="0"/>
            <a:r>
              <a:rPr lang="en-US" dirty="0"/>
              <a:t>Table Partitioning cannot be applied to a Multi-Tenant Table or vice versa.</a:t>
            </a:r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2302" y="1200151"/>
            <a:ext cx="6064898" cy="3558461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Where does Table Partitioning Fit Best?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tables.</a:t>
            </a:r>
          </a:p>
          <a:p>
            <a:r>
              <a:rPr lang="en-US" dirty="0"/>
              <a:t>High number of concurrent users performing insertions, updates, and deletions.</a:t>
            </a:r>
          </a:p>
          <a:p>
            <a:r>
              <a:rPr lang="en-US" dirty="0"/>
              <a:t>Tables where periodic maintenance is necessary and maintenance windows are small.</a:t>
            </a:r>
          </a:p>
          <a:p>
            <a:pPr lvl="0"/>
            <a:r>
              <a:rPr lang="en-US" dirty="0"/>
              <a:t>Tables contain data that have to be spread across different storage devices and RAID isn’t available.</a:t>
            </a:r>
          </a:p>
          <a:p>
            <a:r>
              <a:rPr lang="en-US" dirty="0"/>
              <a:t>Tables contain historical data and you need to periodically archive the old data as new data is added.</a:t>
            </a:r>
          </a:p>
          <a:p>
            <a:pPr lvl="0"/>
            <a:r>
              <a:rPr lang="en-US" dirty="0"/>
              <a:t>Tables contain geographical or organizational groups of data.</a:t>
            </a:r>
          </a:p>
          <a:p>
            <a:pPr lvl="0"/>
            <a:r>
              <a:rPr lang="en-US" dirty="0"/>
              <a:t>Tables contain numeric or timestamp-based groups of data.</a:t>
            </a:r>
          </a:p>
          <a:p>
            <a:r>
              <a:rPr lang="en-US" dirty="0"/>
              <a:t>Tables contain data that is frequently queried using TABLE-SCAN instead of an index.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000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Where does Table Partitioning not fit so well?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tables.</a:t>
            </a:r>
          </a:p>
          <a:p>
            <a:r>
              <a:rPr lang="en-US" dirty="0"/>
              <a:t>Tables where the type of data is too variable.</a:t>
            </a:r>
          </a:p>
          <a:p>
            <a:r>
              <a:rPr lang="en-US" dirty="0"/>
              <a:t>Users primarily performing reads or very small count of users.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748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Performance Benefits of Table Partitioning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Noticeable gains for performance when more than 25 users concurrently creating / deleting records within partitions.</a:t>
            </a:r>
          </a:p>
          <a:p>
            <a:endParaRPr lang="en-US" dirty="0"/>
          </a:p>
          <a:p>
            <a:r>
              <a:rPr lang="en-US" dirty="0"/>
              <a:t>Maintenance operations may be performed against a partition instead of the entire table which allows parallel maintenance operations.</a:t>
            </a:r>
          </a:p>
          <a:p>
            <a:endParaRPr lang="en-US" dirty="0"/>
          </a:p>
          <a:p>
            <a:r>
              <a:rPr lang="en-US" dirty="0"/>
              <a:t>Some maintenance operations can now be performed online with the addition of table partitioning.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84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Are There Any Performance Costs for Table Partitioning?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Yes, if incorrect columns are chosen for the partitioning there may be additional overhead to constantly be moving data from partition to partition.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581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978729"/>
          </a:xfrm>
        </p:spPr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</a:t>
            </a:r>
            <a:r>
              <a:rPr lang="en-US" dirty="0"/>
              <a:t> Table Partitioning</a:t>
            </a:r>
          </a:p>
        </p:txBody>
      </p:sp>
    </p:spTree>
    <p:extLst>
      <p:ext uri="{BB962C8B-B14F-4D97-AF65-F5344CB8AC3E}">
        <p14:creationId xmlns:p14="http://schemas.microsoft.com/office/powerpoint/2010/main" xmlns="" val="1623822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</a:t>
            </a:r>
            <a:r>
              <a:rPr lang="en-US" dirty="0"/>
              <a:t> Table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Partitioning -- uses one column to uniquely identify each partition. You can partition by range (ranges of column values) or by list (list of distinct column values).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13" y="2161759"/>
            <a:ext cx="8069352" cy="4210465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1861583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</a:t>
            </a:r>
            <a:r>
              <a:rPr lang="en-US" dirty="0"/>
              <a:t> Table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3" y="1200150"/>
            <a:ext cx="10191051" cy="7032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lvl="0" indent="0">
              <a:buNone/>
            </a:pPr>
            <a:r>
              <a:rPr lang="en-US" dirty="0"/>
              <a:t>Partition key:  A column(s) that uniquely identify each partition of a partitioned table.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546850" y="1905000"/>
            <a:ext cx="5200815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i="0" dirty="0"/>
              <a:t>Partition columns must meet the following requirements:</a:t>
            </a:r>
          </a:p>
          <a:p>
            <a:pPr algn="l"/>
            <a:r>
              <a:rPr lang="en-US" sz="2000" i="0" dirty="0"/>
              <a:t>1) Partition columns must always be the leading component of an index. Only </a:t>
            </a:r>
            <a:r>
              <a:rPr lang="en-US" sz="2000" i="0" dirty="0" err="1"/>
              <a:t>indexable</a:t>
            </a:r>
            <a:r>
              <a:rPr lang="en-US" sz="2000" i="0" dirty="0"/>
              <a:t> data (except RECIDs and ROWIDs) can be partitioned.</a:t>
            </a:r>
          </a:p>
          <a:p>
            <a:pPr algn="l"/>
            <a:r>
              <a:rPr lang="en-US" sz="2000" i="0" dirty="0"/>
              <a:t>2) Partition columns must have known values. </a:t>
            </a:r>
            <a:r>
              <a:rPr lang="en-US" sz="2000" i="0" dirty="0" err="1"/>
              <a:t>OpenEdge</a:t>
            </a:r>
            <a:r>
              <a:rPr lang="en-US" sz="2000" i="0" dirty="0"/>
              <a:t> table partitioning does not support the UNKNOWN “?” value in partition columns.</a:t>
            </a:r>
          </a:p>
          <a:p>
            <a:pPr algn="l">
              <a:buSzTx/>
            </a:pPr>
            <a:endParaRPr lang="en-US" sz="2000" i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831" y="2239137"/>
            <a:ext cx="5619769" cy="33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2077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Subpartitioning</a:t>
            </a:r>
            <a:r>
              <a:rPr lang="en-US" dirty="0"/>
              <a:t> -- uses two or more columns to uniquely identify each partition. </a:t>
            </a:r>
          </a:p>
          <a:p>
            <a:pPr marL="400050" lvl="1" indent="0">
              <a:buNone/>
            </a:pPr>
            <a:r>
              <a:rPr lang="en-US" dirty="0"/>
              <a:t>Up to  15 columns can be used to </a:t>
            </a:r>
            <a:r>
              <a:rPr lang="en-US" dirty="0" err="1"/>
              <a:t>subpartition</a:t>
            </a:r>
            <a:r>
              <a:rPr lang="en-US" dirty="0"/>
              <a:t> data.</a:t>
            </a:r>
          </a:p>
          <a:p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13" y="2229433"/>
            <a:ext cx="8156979" cy="4142792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427563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4" y="1200151"/>
            <a:ext cx="5189843" cy="4808764"/>
          </a:xfrm>
        </p:spPr>
        <p:txBody>
          <a:bodyPr/>
          <a:lstStyle/>
          <a:p>
            <a:r>
              <a:rPr lang="en-US" dirty="0"/>
              <a:t>Global index -- an index that contains index entries for all the rows across all the partitions of a table. Global indexes are the same as indexes in non-partitioned tables.</a:t>
            </a:r>
          </a:p>
          <a:p>
            <a:pPr marL="400050" lvl="1" indent="0">
              <a:buNone/>
            </a:pPr>
            <a:r>
              <a:rPr lang="en-US" dirty="0"/>
              <a:t>Use global indexes to enforce uniqueness across partitions or to sort data based on non-partitioned columns.</a:t>
            </a:r>
          </a:p>
          <a:p>
            <a:pPr marL="400050" lvl="1" indent="0">
              <a:buNone/>
            </a:pPr>
            <a:r>
              <a:rPr lang="en-US" dirty="0"/>
              <a:t>A global index does not have to use an existing partition key.  It can be based on other data that exists within the table.  It does not have to be unique.</a:t>
            </a:r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2005" y="1200150"/>
            <a:ext cx="5687243" cy="4808764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508065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4" y="1200151"/>
            <a:ext cx="4555362" cy="4678136"/>
          </a:xfrm>
        </p:spPr>
        <p:txBody>
          <a:bodyPr/>
          <a:lstStyle/>
          <a:p>
            <a:r>
              <a:rPr lang="en-US" dirty="0"/>
              <a:t>Local index -- An index that is based on the same partition key as the table but is contained within a specific partition and applies only to the records of that partition.</a:t>
            </a:r>
          </a:p>
          <a:p>
            <a:pPr marL="400050" lvl="1" indent="0">
              <a:buNone/>
            </a:pPr>
            <a:r>
              <a:rPr lang="en-US" dirty="0"/>
              <a:t> A local index can also be based on other columns in the same table. Note that the partition key must be the leading component of a local index.</a:t>
            </a:r>
          </a:p>
          <a:p>
            <a:pPr marL="400050" lvl="1" indent="0">
              <a:buNone/>
            </a:pPr>
            <a:r>
              <a:rPr lang="en-US" dirty="0"/>
              <a:t>When a local index is defined for any partition of a table, </a:t>
            </a:r>
            <a:r>
              <a:rPr lang="en-US" dirty="0" err="1"/>
              <a:t>OpenEdge</a:t>
            </a:r>
            <a:r>
              <a:rPr lang="en-US" dirty="0"/>
              <a:t> automatically creates a local index for each table partition.</a:t>
            </a:r>
          </a:p>
          <a:p>
            <a:endParaRPr lang="en-US" dirty="0"/>
          </a:p>
          <a:p>
            <a:pPr lvl="0"/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9989" y="1200151"/>
            <a:ext cx="6447921" cy="4939392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2244157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3" y="1200150"/>
            <a:ext cx="4331427" cy="5144665"/>
          </a:xfrm>
        </p:spPr>
        <p:txBody>
          <a:bodyPr/>
          <a:lstStyle/>
          <a:p>
            <a:r>
              <a:rPr lang="en-US" dirty="0"/>
              <a:t>Partition policy -- is a database meta-schema record that defines how a table is partitioned. </a:t>
            </a:r>
          </a:p>
          <a:p>
            <a:pPr marL="400050" lvl="1" indent="0">
              <a:buNone/>
            </a:pPr>
            <a:r>
              <a:rPr lang="en-US" dirty="0"/>
              <a:t>It contains information such as policy name, table, storage areas for data, indexes, and LOB (large object) fields, object allocation rules, and partition type.</a:t>
            </a:r>
          </a:p>
          <a:p>
            <a:pPr marL="400050" lvl="1" indent="0">
              <a:buNone/>
            </a:pPr>
            <a:r>
              <a:rPr lang="en-US" dirty="0"/>
              <a:t>Every table that is partitioned must have a partition policy. </a:t>
            </a:r>
          </a:p>
          <a:p>
            <a:pPr marL="400050" lvl="1" indent="0">
              <a:buNone/>
            </a:pPr>
            <a:r>
              <a:rPr lang="en-US" dirty="0"/>
              <a:t>Only one partition policy can be defined for each table being partitioned.</a:t>
            </a:r>
          </a:p>
          <a:p>
            <a:pPr lvl="0"/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0497" y="1200149"/>
            <a:ext cx="6568751" cy="4827427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1264101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3" y="1200152"/>
            <a:ext cx="10638921" cy="1337776"/>
          </a:xfrm>
        </p:spPr>
        <p:txBody>
          <a:bodyPr/>
          <a:lstStyle/>
          <a:p>
            <a:r>
              <a:rPr lang="en-US" dirty="0"/>
              <a:t>Partition policy detail -- is a database meta-schema record that defines the values for the columns defined in the partition policy. It contains information such as policy detail name, a specific column value or range of column values, and storage areas for objects (data, index, and LOB).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4734" y="2258008"/>
            <a:ext cx="8051466" cy="4180114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TextBox 1"/>
          <p:cNvSpPr txBox="1"/>
          <p:nvPr/>
        </p:nvSpPr>
        <p:spPr bwMode="auto">
          <a:xfrm>
            <a:off x="839755" y="3191068"/>
            <a:ext cx="2614979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i="0" dirty="0"/>
              <a:t>Each partition policy detail record defines one partition in a table.</a:t>
            </a:r>
          </a:p>
          <a:p>
            <a:pPr algn="l"/>
            <a:r>
              <a:rPr lang="en-US" sz="2000" i="0" dirty="0"/>
              <a:t>You can have up to 32,765 partitions per table.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SzTx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2604884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terminology for </a:t>
            </a:r>
            <a:r>
              <a:rPr lang="en-US" dirty="0" err="1"/>
              <a:t>OpenEdgeTable</a:t>
            </a:r>
            <a:r>
              <a:rPr lang="en-US" dirty="0"/>
              <a:t> Partitioning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3" y="1200150"/>
            <a:ext cx="10526953" cy="1860291"/>
          </a:xfrm>
        </p:spPr>
        <p:txBody>
          <a:bodyPr/>
          <a:lstStyle/>
          <a:p>
            <a:r>
              <a:rPr lang="en-US" dirty="0"/>
              <a:t>Partition pruning -- The runtime process in which </a:t>
            </a:r>
            <a:r>
              <a:rPr lang="en-US" dirty="0" err="1"/>
              <a:t>OpenEdge</a:t>
            </a:r>
            <a:r>
              <a:rPr lang="en-US" dirty="0"/>
              <a:t> RDBMS parses a CRUD statement and examines only the partitions that contain relevant data—in effect, pruning or eliminating the partitions that are not required.</a:t>
            </a:r>
          </a:p>
          <a:p>
            <a:pPr marL="400050" lvl="1" indent="0">
              <a:buNone/>
            </a:pPr>
            <a:r>
              <a:rPr lang="en-US" dirty="0" err="1"/>
              <a:t>OpenEdge</a:t>
            </a:r>
            <a:r>
              <a:rPr lang="en-US" dirty="0"/>
              <a:t> RDBMS prunes partitions whenever the WHERE clause is used to filter data. Partition pruning is where some of the performance benefits are gained.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253" y="3060441"/>
            <a:ext cx="5879463" cy="3116424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TextBox 1"/>
          <p:cNvSpPr txBox="1"/>
          <p:nvPr/>
        </p:nvSpPr>
        <p:spPr bwMode="auto">
          <a:xfrm>
            <a:off x="6924156" y="3060441"/>
            <a:ext cx="440404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i="0" dirty="0"/>
              <a:t>Instead of scanning the entire table the where clause forces the code to look in the smaller partition instead.</a:t>
            </a:r>
          </a:p>
          <a:p>
            <a:pPr lvl="0"/>
            <a:endParaRPr lang="en-US" dirty="0"/>
          </a:p>
          <a:p>
            <a:pPr>
              <a:buSzTx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94260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4225" y="3092450"/>
            <a:ext cx="7054453" cy="535531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OpenEdge</a:t>
            </a:r>
            <a:r>
              <a:rPr lang="en-US" dirty="0"/>
              <a:t> Table Partitions.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2467237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Partitions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813" y="1200150"/>
            <a:ext cx="10526953" cy="5219311"/>
          </a:xfrm>
        </p:spPr>
        <p:txBody>
          <a:bodyPr/>
          <a:lstStyle/>
          <a:p>
            <a:r>
              <a:rPr lang="en-US" dirty="0"/>
              <a:t>There are two types of table partitioning:</a:t>
            </a:r>
          </a:p>
          <a:p>
            <a:pPr lvl="1"/>
            <a:r>
              <a:rPr lang="en-US" dirty="0"/>
              <a:t>List -- A table based on a list of distinct column values in a single column. The column must be of character, date, </a:t>
            </a:r>
            <a:r>
              <a:rPr lang="en-US" dirty="0" err="1"/>
              <a:t>datetime</a:t>
            </a:r>
            <a:r>
              <a:rPr lang="en-US" dirty="0"/>
              <a:t>, </a:t>
            </a:r>
            <a:r>
              <a:rPr lang="en-US" dirty="0" err="1"/>
              <a:t>datetime-tz</a:t>
            </a:r>
            <a:r>
              <a:rPr lang="en-US" dirty="0"/>
              <a:t>, decimal, integer, int64, or logical data type.</a:t>
            </a:r>
          </a:p>
          <a:p>
            <a:pPr lvl="1"/>
            <a:r>
              <a:rPr lang="en-US" dirty="0"/>
              <a:t>Range – A table based on ranges of column values in a single column. The column must be of character, date, </a:t>
            </a:r>
            <a:r>
              <a:rPr lang="en-US" dirty="0" err="1"/>
              <a:t>datetime</a:t>
            </a:r>
            <a:r>
              <a:rPr lang="en-US" dirty="0"/>
              <a:t>, </a:t>
            </a:r>
            <a:r>
              <a:rPr lang="en-US" dirty="0" err="1"/>
              <a:t>datetime-tz</a:t>
            </a:r>
            <a:r>
              <a:rPr lang="en-US" dirty="0"/>
              <a:t>, decimal, integer, int64, or logical data type. Range is the most common type of table partitioning.</a:t>
            </a:r>
          </a:p>
          <a:p>
            <a:pPr marL="0" indent="0">
              <a:buNone/>
            </a:pPr>
            <a:r>
              <a:rPr lang="en-US" dirty="0"/>
              <a:t>Up to 15 columns can be used for sub-partitioning.</a:t>
            </a:r>
          </a:p>
          <a:p>
            <a:pPr marL="0" indent="0">
              <a:buNone/>
            </a:pPr>
            <a:r>
              <a:rPr lang="en-US" dirty="0"/>
              <a:t>When using a mix of list and range partitions the Range component MUST be the last component of the </a:t>
            </a:r>
            <a:r>
              <a:rPr lang="en-US" dirty="0" err="1"/>
              <a:t>subparition</a:t>
            </a:r>
            <a:r>
              <a:rPr lang="en-US" dirty="0"/>
              <a:t> columns.</a:t>
            </a:r>
          </a:p>
          <a:p>
            <a:pPr marL="0" indent="0">
              <a:buNone/>
            </a:pPr>
            <a:r>
              <a:rPr lang="en-US" dirty="0"/>
              <a:t>When using range partitioning, only the upper bound of each partition must be set. </a:t>
            </a:r>
            <a:r>
              <a:rPr lang="en-US" dirty="0" err="1"/>
              <a:t>OpenEdge</a:t>
            </a:r>
            <a:r>
              <a:rPr lang="en-US" dirty="0"/>
              <a:t> RDBMS automatically creates a set of non-overlapping partitions for the table.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9050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Pick Columns for Sub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partition column represents the best way to partition the table data.</a:t>
            </a:r>
          </a:p>
          <a:p>
            <a:pPr lvl="0"/>
            <a:r>
              <a:rPr lang="en-US" dirty="0"/>
              <a:t>The partition column is frequently used as a filter criterion in most of the queries run against the table. This takes advantage of partition pruning.</a:t>
            </a:r>
          </a:p>
          <a:p>
            <a:pPr lvl="0"/>
            <a:r>
              <a:rPr lang="en-US" dirty="0"/>
              <a:t>The partition column contains values that are relatively static over time. This reduces the need to move rows to a new partition when their column values are changed—an expensive internal operation.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839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Use for List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13" y="1156996"/>
            <a:ext cx="7354546" cy="3638939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TextBox 4"/>
          <p:cNvSpPr txBox="1"/>
          <p:nvPr/>
        </p:nvSpPr>
        <p:spPr bwMode="auto">
          <a:xfrm>
            <a:off x="557813" y="5299788"/>
            <a:ext cx="93388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List partitioning is frequently used to orient data by region, state, province, sales rep, or similar grouping common to the table data.</a:t>
            </a:r>
          </a:p>
        </p:txBody>
      </p:sp>
    </p:spTree>
    <p:extLst>
      <p:ext uri="{BB962C8B-B14F-4D97-AF65-F5344CB8AC3E}">
        <p14:creationId xmlns:p14="http://schemas.microsoft.com/office/powerpoint/2010/main" xmlns="" val="3396850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Uses for Range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14" y="1156996"/>
            <a:ext cx="7335884" cy="3340359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TextBox 4"/>
          <p:cNvSpPr txBox="1"/>
          <p:nvPr/>
        </p:nvSpPr>
        <p:spPr bwMode="auto">
          <a:xfrm>
            <a:off x="557813" y="5299788"/>
            <a:ext cx="93388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Range partitioning is frequently used to orient data by time period or range of data values A-D, E-J,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2843710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Sub-Partition Examples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13" y="1168658"/>
            <a:ext cx="7373207" cy="4112469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TextBox 5"/>
          <p:cNvSpPr txBox="1"/>
          <p:nvPr/>
        </p:nvSpPr>
        <p:spPr bwMode="auto">
          <a:xfrm>
            <a:off x="557813" y="5299788"/>
            <a:ext cx="93388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List - Range partitioning is used to orient data by list (ex. Region or sales rep) then by range (dates or quarters).</a:t>
            </a:r>
          </a:p>
        </p:txBody>
      </p:sp>
    </p:spTree>
    <p:extLst>
      <p:ext uri="{BB962C8B-B14F-4D97-AF65-F5344CB8AC3E}">
        <p14:creationId xmlns:p14="http://schemas.microsoft.com/office/powerpoint/2010/main" xmlns="" val="1810921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Sub-Partition Examples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13" y="1131337"/>
            <a:ext cx="9668538" cy="5250802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661712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Sub-Partition Examples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13" y="1038031"/>
            <a:ext cx="9202007" cy="4877577"/>
          </a:xfrm>
          <a:prstGeom prst="rect">
            <a:avLst/>
          </a:prstGeom>
          <a:solidFill>
            <a:schemeClr val="bg1"/>
          </a:solidFill>
          <a:ln w="6348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xmlns="" val="775233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1421928"/>
          </a:xfrm>
        </p:spPr>
        <p:txBody>
          <a:bodyPr/>
          <a:lstStyle/>
          <a:p>
            <a:r>
              <a:rPr lang="en-US" dirty="0"/>
              <a:t>How can I implement table partitioning for a new table in the database?</a:t>
            </a:r>
          </a:p>
        </p:txBody>
      </p:sp>
    </p:spTree>
    <p:extLst>
      <p:ext uri="{BB962C8B-B14F-4D97-AF65-F5344CB8AC3E}">
        <p14:creationId xmlns:p14="http://schemas.microsoft.com/office/powerpoint/2010/main" xmlns="" val="3125682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Pre-Requisites for Table Partitioning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557813" y="1026367"/>
            <a:ext cx="9836489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Tables and indices for tables must live in a Type II area to be enabled for table partitioning.</a:t>
            </a:r>
          </a:p>
          <a:p>
            <a:pPr algn="l">
              <a:buSzTx/>
            </a:pPr>
            <a:r>
              <a:rPr lang="en-US" i="0" dirty="0"/>
              <a:t>If necessary use </a:t>
            </a:r>
            <a:r>
              <a:rPr lang="en-US" i="0" dirty="0" err="1"/>
              <a:t>proutil</a:t>
            </a:r>
            <a:r>
              <a:rPr lang="en-US" i="0" dirty="0"/>
              <a:t> with the </a:t>
            </a:r>
            <a:r>
              <a:rPr lang="en-US" i="0" dirty="0" err="1"/>
              <a:t>tablemove</a:t>
            </a:r>
            <a:r>
              <a:rPr lang="en-US" i="0" dirty="0"/>
              <a:t> option to migrate data from a Type I to a Type II area.</a:t>
            </a:r>
          </a:p>
          <a:p>
            <a:pPr algn="l">
              <a:buSzTx/>
            </a:pPr>
            <a:r>
              <a:rPr lang="en-US" i="0" dirty="0"/>
              <a:t>Or dump and load data to a newly created and partitioned table.</a:t>
            </a:r>
          </a:p>
          <a:p>
            <a:pPr algn="l">
              <a:buSzTx/>
            </a:pPr>
            <a:r>
              <a:rPr lang="en-US" i="0" dirty="0"/>
              <a:t>Table Partitioning must be enabled. </a:t>
            </a:r>
          </a:p>
          <a:p>
            <a:pPr algn="l">
              <a:buSzTx/>
            </a:pPr>
            <a:r>
              <a:rPr lang="en-US" i="0" dirty="0"/>
              <a:t>The </a:t>
            </a:r>
            <a:r>
              <a:rPr lang="en-US" i="0" dirty="0" err="1"/>
              <a:t>OpenEdge</a:t>
            </a:r>
            <a:r>
              <a:rPr lang="en-US" i="0" dirty="0"/>
              <a:t> Management interface can be used to enable table partitioning or </a:t>
            </a:r>
            <a:r>
              <a:rPr lang="en-US" i="0" dirty="0" err="1"/>
              <a:t>proutil</a:t>
            </a:r>
            <a:r>
              <a:rPr lang="en-US" i="0" dirty="0"/>
              <a:t> &lt;</a:t>
            </a:r>
            <a:r>
              <a:rPr lang="en-US" i="0" dirty="0" err="1"/>
              <a:t>dbname</a:t>
            </a:r>
            <a:r>
              <a:rPr lang="en-US" i="0" dirty="0"/>
              <a:t>&gt; - C </a:t>
            </a:r>
            <a:r>
              <a:rPr lang="en-US" i="0" dirty="0" err="1"/>
              <a:t>enabletablepartitioning</a:t>
            </a:r>
            <a:r>
              <a:rPr lang="en-US" i="0" dirty="0"/>
              <a:t>.</a:t>
            </a:r>
          </a:p>
          <a:p>
            <a:pPr algn="l">
              <a:buSzTx/>
            </a:pPr>
            <a:endParaRPr lang="en-US" i="0" dirty="0"/>
          </a:p>
          <a:p>
            <a:pPr algn="l">
              <a:buSzTx/>
            </a:pPr>
            <a:r>
              <a:rPr lang="en-US" i="0" dirty="0"/>
              <a:t>Both the above require the Table </a:t>
            </a:r>
            <a:r>
              <a:rPr lang="en-US" i="0" dirty="0" err="1"/>
              <a:t>Partioning</a:t>
            </a:r>
            <a:r>
              <a:rPr lang="en-US" i="0" dirty="0"/>
              <a:t> license.</a:t>
            </a:r>
          </a:p>
          <a:p>
            <a:pPr algn="l">
              <a:buSzTx/>
            </a:pPr>
            <a:r>
              <a:rPr lang="en-US" i="0" dirty="0"/>
              <a:t>Both can be performed while the database is online.</a:t>
            </a:r>
          </a:p>
        </p:txBody>
      </p:sp>
    </p:spTree>
    <p:extLst>
      <p:ext uri="{BB962C8B-B14F-4D97-AF65-F5344CB8AC3E}">
        <p14:creationId xmlns:p14="http://schemas.microsoft.com/office/powerpoint/2010/main" xmlns="" val="1014418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 1, Setting Up a Database</a:t>
            </a:r>
            <a:r>
              <a:rPr lang="en-US" dirty="0"/>
              <a:t> (approximate duration 25 minutes)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33" y="1200150"/>
            <a:ext cx="5396947" cy="5172075"/>
          </a:xfrm>
        </p:spPr>
      </p:pic>
    </p:spTree>
    <p:extLst>
      <p:ext uri="{BB962C8B-B14F-4D97-AF65-F5344CB8AC3E}">
        <p14:creationId xmlns:p14="http://schemas.microsoft.com/office/powerpoint/2010/main" xmlns="" val="120181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Pre-Requisites for Table Partitioning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557813" y="1026367"/>
            <a:ext cx="983648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The </a:t>
            </a:r>
            <a:r>
              <a:rPr lang="en-US" i="0" dirty="0" err="1"/>
              <a:t>OpenEdge</a:t>
            </a:r>
            <a:r>
              <a:rPr lang="en-US" i="0" dirty="0"/>
              <a:t> Management interface can be used to define table partition policies and to make template code.</a:t>
            </a:r>
          </a:p>
          <a:p>
            <a:pPr algn="l">
              <a:buSzTx/>
            </a:pPr>
            <a:r>
              <a:rPr lang="en-US" i="0" dirty="0"/>
              <a:t>The Data Dictionary / Administration tool can also be used to define table partition policies.</a:t>
            </a:r>
          </a:p>
          <a:p>
            <a:pPr algn="l">
              <a:buSzTx/>
            </a:pPr>
            <a:r>
              <a:rPr lang="en-US" i="0" dirty="0"/>
              <a:t>SQL Code can be used to define table partition policies.</a:t>
            </a:r>
          </a:p>
          <a:p>
            <a:pPr algn="l">
              <a:buSzTx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1575425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2 – Defining Partitions - Approximate Duration 50 Minutes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33" y="1200150"/>
            <a:ext cx="5396947" cy="5172075"/>
          </a:xfrm>
        </p:spPr>
      </p:pic>
    </p:spTree>
    <p:extLst>
      <p:ext uri="{BB962C8B-B14F-4D97-AF65-F5344CB8AC3E}">
        <p14:creationId xmlns:p14="http://schemas.microsoft.com/office/powerpoint/2010/main" xmlns="" val="3465319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1421928"/>
          </a:xfrm>
        </p:spPr>
        <p:txBody>
          <a:bodyPr/>
          <a:lstStyle/>
          <a:p>
            <a:r>
              <a:rPr lang="en-US" dirty="0"/>
              <a:t>How can I implement table partitioning against an existing database?</a:t>
            </a:r>
          </a:p>
        </p:txBody>
      </p:sp>
    </p:spTree>
    <p:extLst>
      <p:ext uri="{BB962C8B-B14F-4D97-AF65-F5344CB8AC3E}">
        <p14:creationId xmlns:p14="http://schemas.microsoft.com/office/powerpoint/2010/main" xmlns="" val="3712667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Guidelines when choosing partitioning keys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557813" y="1026367"/>
            <a:ext cx="9836489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i="0" dirty="0"/>
              <a:t>1) Look for “modest diversity”.</a:t>
            </a:r>
          </a:p>
          <a:p>
            <a:pPr lvl="1" algn="l"/>
            <a:r>
              <a:rPr lang="en-US" sz="1600" i="0" dirty="0"/>
              <a:t>Column values should have a small amount of diversity to distinguish what data goes into different partitions. Data which is evenly distributed across partitions will likely yield better performance.</a:t>
            </a:r>
          </a:p>
          <a:p>
            <a:pPr algn="l"/>
            <a:r>
              <a:rPr lang="en-US" sz="1800" i="0" dirty="0"/>
              <a:t>2) Look for “well-known” values. </a:t>
            </a:r>
          </a:p>
          <a:p>
            <a:pPr lvl="1" algn="l"/>
            <a:r>
              <a:rPr lang="en-US" sz="1600" i="0" dirty="0"/>
              <a:t>The columns should appear the most in queries or maintenance operations. </a:t>
            </a:r>
          </a:p>
          <a:p>
            <a:pPr algn="l"/>
            <a:r>
              <a:rPr lang="en-US" sz="1800" i="0" dirty="0"/>
              <a:t>3) Look for “static” values. </a:t>
            </a:r>
          </a:p>
          <a:p>
            <a:pPr lvl="1" algn="l"/>
            <a:r>
              <a:rPr lang="en-US" sz="1600" i="0" dirty="0"/>
              <a:t>The values of the key should be known at creation time or change infrequently. This will avoid potential data movement due to partition change. </a:t>
            </a:r>
          </a:p>
          <a:p>
            <a:pPr algn="l"/>
            <a:r>
              <a:rPr lang="en-US" sz="1800" i="0" dirty="0"/>
              <a:t>4. Sub-partitioning offers versatility to suit different customer needs. </a:t>
            </a:r>
          </a:p>
          <a:p>
            <a:pPr lvl="1" algn="l"/>
            <a:r>
              <a:rPr lang="en-US" sz="1600" i="0" dirty="0"/>
              <a:t>Although up to 15 levels of columns are supported by </a:t>
            </a:r>
            <a:r>
              <a:rPr lang="en-US" sz="1600" i="0" dirty="0" err="1"/>
              <a:t>OpenEdge</a:t>
            </a:r>
            <a:r>
              <a:rPr lang="en-US" sz="1600" i="0" dirty="0"/>
              <a:t> Table Partitioning, a partitioning key that is too deep may reduce the flexibility, complicate the manageability, and slow down performance. It also has the potential to exhaust partition numbers much quicker.</a:t>
            </a:r>
          </a:p>
          <a:p>
            <a:pPr algn="l"/>
            <a:r>
              <a:rPr lang="en-US" sz="1800" i="0" dirty="0"/>
              <a:t>6. Plan / Test Ahead of Roll Out to Production</a:t>
            </a:r>
          </a:p>
          <a:p>
            <a:pPr lvl="1" algn="l"/>
            <a:r>
              <a:rPr lang="en-US" sz="1600" i="0" dirty="0"/>
              <a:t>Performance tests should be constructed on a smaller set of data to examine the performance impacts from different partitioning strategies. The right strategy then can be applied on a large scale.</a:t>
            </a:r>
          </a:p>
        </p:txBody>
      </p:sp>
    </p:spTree>
    <p:extLst>
      <p:ext uri="{BB962C8B-B14F-4D97-AF65-F5344CB8AC3E}">
        <p14:creationId xmlns:p14="http://schemas.microsoft.com/office/powerpoint/2010/main" xmlns="" val="1376323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3 – Defining Partitions - Approximate Duration 40 Minutes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33" y="1200150"/>
            <a:ext cx="5396947" cy="5172075"/>
          </a:xfrm>
        </p:spPr>
      </p:pic>
    </p:spTree>
    <p:extLst>
      <p:ext uri="{BB962C8B-B14F-4D97-AF65-F5344CB8AC3E}">
        <p14:creationId xmlns:p14="http://schemas.microsoft.com/office/powerpoint/2010/main" xmlns="" val="1650722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978729"/>
          </a:xfrm>
        </p:spPr>
        <p:txBody>
          <a:bodyPr/>
          <a:lstStyle/>
          <a:p>
            <a:r>
              <a:rPr lang="en-US" dirty="0"/>
              <a:t>Common Maintenance operations with table partitioning.</a:t>
            </a:r>
          </a:p>
        </p:txBody>
      </p:sp>
    </p:spTree>
    <p:extLst>
      <p:ext uri="{BB962C8B-B14F-4D97-AF65-F5344CB8AC3E}">
        <p14:creationId xmlns:p14="http://schemas.microsoft.com/office/powerpoint/2010/main" xmlns="" val="2075134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Maintenance Operations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57813" y="1140311"/>
            <a:ext cx="981255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1) </a:t>
            </a:r>
            <a:r>
              <a:rPr lang="en-US" i="0" dirty="0" err="1"/>
              <a:t>Indexbuild</a:t>
            </a:r>
            <a:r>
              <a:rPr lang="en-US" i="0" dirty="0"/>
              <a:t> “online” now possible with partitioned tables</a:t>
            </a:r>
          </a:p>
          <a:p>
            <a:pPr lvl="0" algn="l" eaLnBrk="0"/>
            <a:r>
              <a:rPr lang="en-US" i="0" dirty="0"/>
              <a:t>2) Adding partitions</a:t>
            </a:r>
          </a:p>
          <a:p>
            <a:pPr lvl="0" algn="l" eaLnBrk="0"/>
            <a:r>
              <a:rPr lang="en-US" i="0" dirty="0"/>
              <a:t>3) Splitting and renaming partitions</a:t>
            </a:r>
          </a:p>
          <a:p>
            <a:pPr lvl="0" algn="l" eaLnBrk="0"/>
            <a:r>
              <a:rPr lang="en-US" i="0" dirty="0"/>
              <a:t>4) Merging partitions</a:t>
            </a:r>
          </a:p>
          <a:p>
            <a:pPr lvl="0" algn="l" eaLnBrk="0"/>
            <a:r>
              <a:rPr lang="en-US" i="0" dirty="0"/>
              <a:t>5) Making partitions read-only</a:t>
            </a:r>
          </a:p>
          <a:p>
            <a:pPr lvl="0" algn="l" eaLnBrk="0"/>
            <a:r>
              <a:rPr lang="en-US" i="0" dirty="0"/>
              <a:t>6) Moving partitions</a:t>
            </a:r>
          </a:p>
          <a:p>
            <a:pPr lvl="0" algn="l" eaLnBrk="0"/>
            <a:r>
              <a:rPr lang="en-US" i="0" dirty="0"/>
              <a:t>7) Dumping partitions</a:t>
            </a:r>
          </a:p>
          <a:p>
            <a:pPr algn="l" eaLnBrk="0"/>
            <a:r>
              <a:rPr lang="en-US" i="0" dirty="0"/>
              <a:t>8) Truncating partitions</a:t>
            </a:r>
          </a:p>
          <a:p>
            <a:pPr algn="l" eaLnBrk="0"/>
            <a:r>
              <a:rPr lang="en-US" i="0" dirty="0"/>
              <a:t>9) Deleting partitions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337445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Maintenance Operations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57813" y="1140311"/>
            <a:ext cx="98125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endParaRPr lang="en-US" i="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57813" y="1124981"/>
            <a:ext cx="9618921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proutil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db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-name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-C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partitionmanage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split table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table-name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 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{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partition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table-partition-name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|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composite initial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}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 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[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useindex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index-name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]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[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recs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numrecs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]</a:t>
            </a:r>
          </a:p>
          <a:p>
            <a:pPr lvl="1" algn="l" eaLnBrk="0" hangingPunct="0">
              <a:spcBef>
                <a:spcPct val="0"/>
              </a:spcBef>
              <a:buSzTx/>
            </a:pPr>
            <a:endParaRPr lang="en-US" altLang="en-US" sz="2000" b="1" i="0" dirty="0">
              <a:latin typeface="+mn-lt"/>
            </a:endParaRPr>
          </a:p>
          <a:p>
            <a:pPr algn="l" eaLnBrk="0" hangingPunct="0">
              <a:spcBef>
                <a:spcPct val="0"/>
              </a:spcBef>
              <a:buSzTx/>
            </a:pPr>
            <a:r>
              <a:rPr lang="en-US" altLang="en-US" sz="2000" i="0" dirty="0" err="1">
                <a:latin typeface="+mn-lt"/>
              </a:rPr>
              <a:t>proutil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i="0" dirty="0" err="1">
                <a:latin typeface="+mn-lt"/>
              </a:rPr>
              <a:t>db</a:t>
            </a:r>
            <a:r>
              <a:rPr lang="en-US" altLang="en-US" sz="2000" i="0" dirty="0">
                <a:latin typeface="+mn-lt"/>
              </a:rPr>
              <a:t>-name -C </a:t>
            </a:r>
            <a:r>
              <a:rPr lang="en-US" altLang="en-US" sz="2000" i="0" dirty="0" err="1">
                <a:latin typeface="+mn-lt"/>
              </a:rPr>
              <a:t>partitionmanage</a:t>
            </a:r>
            <a:r>
              <a:rPr lang="en-US" altLang="en-US" sz="2000" i="0" dirty="0">
                <a:latin typeface="+mn-lt"/>
              </a:rPr>
              <a:t> merge table table-name 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i="0" dirty="0">
                <a:latin typeface="+mn-lt"/>
              </a:rPr>
              <a:t>partition table-partition-name partition table-partition-name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b="1" i="0" dirty="0">
                <a:latin typeface="+mn-lt"/>
              </a:rPr>
              <a:t>[</a:t>
            </a:r>
            <a:r>
              <a:rPr lang="en-US" altLang="en-US" sz="2000" i="0" dirty="0">
                <a:latin typeface="+mn-lt"/>
              </a:rPr>
              <a:t> partition table-partition-name </a:t>
            </a:r>
            <a:r>
              <a:rPr lang="en-US" altLang="en-US" sz="2000" b="1" i="0" dirty="0">
                <a:latin typeface="+mn-lt"/>
              </a:rPr>
              <a:t>]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b="1" i="0" dirty="0">
                <a:latin typeface="+mn-lt"/>
              </a:rPr>
              <a:t>[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i="0" dirty="0" err="1">
                <a:latin typeface="+mn-lt"/>
              </a:rPr>
              <a:t>useindex</a:t>
            </a:r>
            <a:r>
              <a:rPr lang="en-US" altLang="en-US" sz="2000" i="0" dirty="0">
                <a:latin typeface="+mn-lt"/>
              </a:rPr>
              <a:t> index-name </a:t>
            </a:r>
            <a:r>
              <a:rPr lang="en-US" altLang="en-US" sz="2000" b="1" i="0" dirty="0">
                <a:latin typeface="+mn-lt"/>
              </a:rPr>
              <a:t>] [</a:t>
            </a:r>
            <a:r>
              <a:rPr lang="en-US" altLang="en-US" sz="2000" i="0" dirty="0">
                <a:latin typeface="+mn-lt"/>
              </a:rPr>
              <a:t> recs </a:t>
            </a:r>
            <a:r>
              <a:rPr lang="en-US" altLang="en-US" sz="2000" i="0" dirty="0" err="1">
                <a:latin typeface="+mn-lt"/>
              </a:rPr>
              <a:t>numrecs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b="1" i="0" dirty="0">
                <a:latin typeface="+mn-lt"/>
              </a:rPr>
              <a:t>]</a:t>
            </a:r>
          </a:p>
          <a:p>
            <a:pPr algn="l" eaLnBrk="0" hangingPunct="0">
              <a:spcBef>
                <a:spcPct val="0"/>
              </a:spcBef>
              <a:buSzTx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algn="l" eaLnBrk="0" hangingPunct="0">
              <a:spcBef>
                <a:spcPct val="0"/>
              </a:spcBef>
              <a:buSzTx/>
            </a:pPr>
            <a:r>
              <a:rPr lang="en-US" altLang="en-US" sz="2000" i="0" dirty="0" err="1">
                <a:latin typeface="+mn-lt"/>
              </a:rPr>
              <a:t>proutil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i="0" dirty="0" err="1">
                <a:latin typeface="+mn-lt"/>
              </a:rPr>
              <a:t>db</a:t>
            </a:r>
            <a:r>
              <a:rPr lang="en-US" altLang="en-US" sz="2000" i="0" dirty="0">
                <a:latin typeface="+mn-lt"/>
              </a:rPr>
              <a:t>-name -C </a:t>
            </a:r>
            <a:r>
              <a:rPr lang="en-US" altLang="en-US" sz="2000" i="0" dirty="0" err="1">
                <a:latin typeface="+mn-lt"/>
              </a:rPr>
              <a:t>partitionmanage</a:t>
            </a:r>
            <a:r>
              <a:rPr lang="en-US" altLang="en-US" sz="2000" i="0" dirty="0">
                <a:latin typeface="+mn-lt"/>
              </a:rPr>
              <a:t> truncate table table-name 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b="1" i="0" dirty="0">
                <a:latin typeface="+mn-lt"/>
              </a:rPr>
              <a:t>{</a:t>
            </a:r>
            <a:r>
              <a:rPr lang="en-US" altLang="en-US" sz="2000" i="0" dirty="0">
                <a:latin typeface="+mn-lt"/>
              </a:rPr>
              <a:t> partition table-partition-name </a:t>
            </a:r>
            <a:r>
              <a:rPr lang="en-US" altLang="en-US" sz="2000" b="1" i="0" dirty="0">
                <a:latin typeface="+mn-lt"/>
              </a:rPr>
              <a:t>|</a:t>
            </a:r>
            <a:r>
              <a:rPr lang="en-US" altLang="en-US" sz="2000" i="0" dirty="0">
                <a:latin typeface="+mn-lt"/>
              </a:rPr>
              <a:t> composite initial </a:t>
            </a:r>
            <a:r>
              <a:rPr lang="en-US" altLang="en-US" sz="2000" b="1" i="0" dirty="0">
                <a:latin typeface="+mn-lt"/>
              </a:rPr>
              <a:t>}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b="1" i="0" dirty="0">
                <a:latin typeface="+mn-lt"/>
              </a:rPr>
              <a:t>[</a:t>
            </a:r>
            <a:r>
              <a:rPr lang="en-US" altLang="en-US" sz="2000" i="0" dirty="0">
                <a:latin typeface="+mn-lt"/>
              </a:rPr>
              <a:t> recs </a:t>
            </a:r>
            <a:r>
              <a:rPr lang="en-US" altLang="en-US" sz="2000" i="0" dirty="0" err="1">
                <a:latin typeface="+mn-lt"/>
              </a:rPr>
              <a:t>numrecs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b="1" i="0" dirty="0">
                <a:latin typeface="+mn-lt"/>
              </a:rPr>
              <a:t>] [</a:t>
            </a:r>
            <a:r>
              <a:rPr lang="en-US" altLang="en-US" sz="2000" i="0" dirty="0">
                <a:latin typeface="+mn-lt"/>
              </a:rPr>
              <a:t> deallocate </a:t>
            </a:r>
            <a:r>
              <a:rPr lang="en-US" altLang="en-US" sz="2000" b="1" i="0" dirty="0">
                <a:latin typeface="+mn-lt"/>
              </a:rPr>
              <a:t>]</a:t>
            </a:r>
          </a:p>
          <a:p>
            <a:pPr lvl="1" algn="l" eaLnBrk="0" hangingPunct="0">
              <a:spcBef>
                <a:spcPct val="0"/>
              </a:spcBef>
              <a:buSzTx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algn="l" eaLnBrk="0" hangingPunct="0">
              <a:spcBef>
                <a:spcPct val="0"/>
              </a:spcBef>
              <a:buSzTx/>
            </a:pPr>
            <a:r>
              <a:rPr lang="en-US" altLang="en-US" sz="2000" i="0" dirty="0" err="1">
                <a:latin typeface="+mn-lt"/>
              </a:rPr>
              <a:t>proutil</a:t>
            </a:r>
            <a:r>
              <a:rPr lang="en-US" altLang="en-US" sz="2000" i="0" dirty="0">
                <a:latin typeface="+mn-lt"/>
              </a:rPr>
              <a:t> </a:t>
            </a:r>
            <a:r>
              <a:rPr lang="en-US" altLang="en-US" sz="2000" i="0" dirty="0" err="1">
                <a:latin typeface="+mn-lt"/>
              </a:rPr>
              <a:t>db</a:t>
            </a:r>
            <a:r>
              <a:rPr lang="en-US" altLang="en-US" sz="2000" i="0" dirty="0">
                <a:latin typeface="+mn-lt"/>
              </a:rPr>
              <a:t>-name -C </a:t>
            </a:r>
            <a:r>
              <a:rPr lang="en-US" altLang="en-US" sz="2000" i="0" dirty="0" err="1">
                <a:latin typeface="+mn-lt"/>
              </a:rPr>
              <a:t>partitionmanage</a:t>
            </a:r>
            <a:r>
              <a:rPr lang="en-US" altLang="en-US" sz="2000" i="0" dirty="0">
                <a:latin typeface="+mn-lt"/>
              </a:rPr>
              <a:t> view 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b="1" i="0" dirty="0">
                <a:latin typeface="+mn-lt"/>
              </a:rPr>
              <a:t>[</a:t>
            </a:r>
            <a:r>
              <a:rPr lang="en-US" altLang="en-US" sz="2000" i="0" dirty="0">
                <a:latin typeface="+mn-lt"/>
              </a:rPr>
              <a:t> table table-name </a:t>
            </a:r>
            <a:r>
              <a:rPr lang="en-US" altLang="en-US" sz="2000" b="1" i="0" dirty="0">
                <a:latin typeface="+mn-lt"/>
              </a:rPr>
              <a:t>[</a:t>
            </a:r>
            <a:r>
              <a:rPr lang="en-US" altLang="en-US" sz="2000" i="0" dirty="0">
                <a:latin typeface="+mn-lt"/>
              </a:rPr>
              <a:t> partition table-partition-name </a:t>
            </a:r>
            <a:r>
              <a:rPr lang="en-US" altLang="en-US" sz="2000" b="1" i="0" dirty="0">
                <a:latin typeface="+mn-lt"/>
              </a:rPr>
              <a:t>| </a:t>
            </a:r>
            <a:r>
              <a:rPr lang="en-US" altLang="en-US" sz="2000" i="0" dirty="0">
                <a:latin typeface="+mn-lt"/>
              </a:rPr>
              <a:t>composite initial </a:t>
            </a:r>
            <a:r>
              <a:rPr lang="en-US" altLang="en-US" sz="2000" b="1" i="0" dirty="0">
                <a:latin typeface="+mn-lt"/>
              </a:rPr>
              <a:t>]]</a:t>
            </a:r>
          </a:p>
          <a:p>
            <a:pPr lvl="1" algn="l" eaLnBrk="0" hangingPunct="0">
              <a:spcBef>
                <a:spcPct val="0"/>
              </a:spcBef>
              <a:buSzTx/>
            </a:pPr>
            <a:r>
              <a:rPr lang="en-US" altLang="en-US" sz="2000" b="1" i="0" dirty="0">
                <a:latin typeface="+mn-lt"/>
              </a:rPr>
              <a:t>{</a:t>
            </a:r>
            <a:r>
              <a:rPr lang="en-US" altLang="en-US" sz="2000" i="0" dirty="0">
                <a:latin typeface="+mn-lt"/>
              </a:rPr>
              <a:t> list </a:t>
            </a:r>
            <a:r>
              <a:rPr lang="en-US" altLang="en-US" sz="2000" b="1" i="0" dirty="0">
                <a:latin typeface="+mn-lt"/>
              </a:rPr>
              <a:t>|</a:t>
            </a:r>
            <a:r>
              <a:rPr lang="en-US" altLang="en-US" sz="2000" i="0" dirty="0">
                <a:latin typeface="+mn-lt"/>
              </a:rPr>
              <a:t> state </a:t>
            </a:r>
            <a:r>
              <a:rPr lang="en-US" altLang="en-US" sz="2000" b="1" i="0" dirty="0">
                <a:latin typeface="+mn-lt"/>
              </a:rPr>
              <a:t>|</a:t>
            </a:r>
            <a:r>
              <a:rPr lang="en-US" altLang="en-US" sz="2000" i="0" dirty="0">
                <a:latin typeface="+mn-lt"/>
              </a:rPr>
              <a:t> status </a:t>
            </a:r>
            <a:r>
              <a:rPr lang="en-US" altLang="en-US" sz="2000" b="1" i="0" dirty="0">
                <a:latin typeface="+mn-lt"/>
              </a:rPr>
              <a:t>}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899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4 – Managing Partitions - Approximate Duration 25 Minutes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33" y="1200150"/>
            <a:ext cx="5396947" cy="5172075"/>
          </a:xfrm>
        </p:spPr>
      </p:pic>
    </p:spTree>
    <p:extLst>
      <p:ext uri="{BB962C8B-B14F-4D97-AF65-F5344CB8AC3E}">
        <p14:creationId xmlns:p14="http://schemas.microsoft.com/office/powerpoint/2010/main" xmlns="" val="307498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Maintenance Operations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57813" y="1140311"/>
            <a:ext cx="981255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1) </a:t>
            </a:r>
            <a:r>
              <a:rPr lang="en-US" i="0" dirty="0" err="1"/>
              <a:t>Indexbuild</a:t>
            </a:r>
            <a:r>
              <a:rPr lang="en-US" i="0" dirty="0"/>
              <a:t> “online” now possible with partitioned tables</a:t>
            </a:r>
          </a:p>
          <a:p>
            <a:pPr lvl="0" algn="l" eaLnBrk="0"/>
            <a:r>
              <a:rPr lang="en-US" i="0" dirty="0"/>
              <a:t>2) Adding partitions</a:t>
            </a:r>
          </a:p>
          <a:p>
            <a:pPr lvl="0" algn="l" eaLnBrk="0"/>
            <a:r>
              <a:rPr lang="en-US" i="0" dirty="0"/>
              <a:t>3) Splitting and renaming partitions</a:t>
            </a:r>
          </a:p>
          <a:p>
            <a:pPr lvl="0" algn="l" eaLnBrk="0"/>
            <a:r>
              <a:rPr lang="en-US" i="0" dirty="0"/>
              <a:t>4) Merging partitions</a:t>
            </a:r>
          </a:p>
          <a:p>
            <a:pPr lvl="0" algn="l" eaLnBrk="0"/>
            <a:r>
              <a:rPr lang="en-US" i="0" dirty="0"/>
              <a:t>5) Making partitions read-only</a:t>
            </a:r>
          </a:p>
          <a:p>
            <a:pPr lvl="0" algn="l" eaLnBrk="0"/>
            <a:r>
              <a:rPr lang="en-US" i="0" dirty="0"/>
              <a:t>6) Moving partitions</a:t>
            </a:r>
          </a:p>
          <a:p>
            <a:pPr lvl="0" algn="l" eaLnBrk="0"/>
            <a:r>
              <a:rPr lang="en-US" i="0" dirty="0"/>
              <a:t>7) Dumping partitions</a:t>
            </a:r>
          </a:p>
          <a:p>
            <a:pPr algn="l" eaLnBrk="0"/>
            <a:r>
              <a:rPr lang="en-US" i="0" dirty="0"/>
              <a:t>8) Truncating partitions</a:t>
            </a:r>
          </a:p>
          <a:p>
            <a:pPr algn="l" eaLnBrk="0"/>
            <a:r>
              <a:rPr lang="en-US" i="0" dirty="0"/>
              <a:t>9) Deleting partitions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863497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b="1" dirty="0"/>
              <a:t>Lab 5, Online IDXBUILD for Partitions</a:t>
            </a:r>
            <a:r>
              <a:rPr lang="en-US" dirty="0"/>
              <a:t> (approximate duration 20 minutes)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33" y="1200150"/>
            <a:ext cx="5396947" cy="5172075"/>
          </a:xfrm>
        </p:spPr>
      </p:pic>
    </p:spTree>
    <p:extLst>
      <p:ext uri="{BB962C8B-B14F-4D97-AF65-F5344CB8AC3E}">
        <p14:creationId xmlns:p14="http://schemas.microsoft.com/office/powerpoint/2010/main" xmlns="" val="1880592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1421928"/>
          </a:xfrm>
        </p:spPr>
        <p:txBody>
          <a:bodyPr/>
          <a:lstStyle/>
          <a:p>
            <a:r>
              <a:rPr lang="en-US" dirty="0"/>
              <a:t>Where / when can I gain performance from table partitioning?</a:t>
            </a:r>
          </a:p>
        </p:txBody>
      </p:sp>
    </p:spTree>
    <p:extLst>
      <p:ext uri="{BB962C8B-B14F-4D97-AF65-F5344CB8AC3E}">
        <p14:creationId xmlns:p14="http://schemas.microsoft.com/office/powerpoint/2010/main" xmlns="" val="1109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gains and losses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57813" y="1140311"/>
            <a:ext cx="981255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algn="l">
              <a:buSzTx/>
              <a:buAutoNum type="arabicParenR"/>
            </a:pPr>
            <a:r>
              <a:rPr lang="en-US" i="0" dirty="0"/>
              <a:t>Performance gains observed more commonly for insert, update, and delete operations when moderate number of concurrent users accessing the table(s).</a:t>
            </a:r>
          </a:p>
          <a:p>
            <a:pPr marL="457200" indent="-457200" algn="l">
              <a:buSzTx/>
              <a:buAutoNum type="arabicParenR"/>
            </a:pPr>
            <a:r>
              <a:rPr lang="en-US" i="0" dirty="0"/>
              <a:t>Performance losses when data shifts from partition to partition due to primary key value changes.</a:t>
            </a:r>
          </a:p>
          <a:p>
            <a:pPr marL="457200" indent="-457200" algn="l">
              <a:buSzTx/>
              <a:buAutoNum type="arabicParenR"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3410228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Performance Testing with Table Partitioning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57813" y="1140311"/>
            <a:ext cx="981255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i="0" dirty="0"/>
              <a:t>A performance test was run by Rich Banville and </a:t>
            </a:r>
            <a:r>
              <a:rPr lang="en-US" sz="1600" i="0"/>
              <a:t>Dapeng Wu.</a:t>
            </a:r>
            <a:endParaRPr lang="en-US" sz="1600" i="0" dirty="0"/>
          </a:p>
          <a:p>
            <a:pPr algn="l"/>
            <a:r>
              <a:rPr lang="en-US" sz="1600" i="0" dirty="0"/>
              <a:t>The run was designed to examine the performance impact of different partitioning strategies on a database system.</a:t>
            </a:r>
          </a:p>
          <a:p>
            <a:pPr algn="l"/>
            <a:r>
              <a:rPr lang="en-US" sz="1600" i="0" dirty="0"/>
              <a:t>The test was configured to measure performance for record READ, WRITE and DELETE operations on the “Order” table, then results were</a:t>
            </a:r>
          </a:p>
          <a:p>
            <a:pPr algn="l"/>
            <a:r>
              <a:rPr lang="en-US" sz="1600" i="0" dirty="0"/>
              <a:t>compared when the table partitioning was enabled and disabled. </a:t>
            </a:r>
          </a:p>
          <a:p>
            <a:pPr algn="l"/>
            <a:r>
              <a:rPr lang="en-US" sz="1600" i="0" dirty="0"/>
              <a:t>Two partitioning strategies were used when the table is partitioned:</a:t>
            </a:r>
          </a:p>
          <a:p>
            <a:pPr algn="l"/>
            <a:r>
              <a:rPr lang="en-US" sz="1600" i="0" dirty="0"/>
              <a:t>1. Range partitioning using “order-date” as partitioning key</a:t>
            </a:r>
          </a:p>
          <a:p>
            <a:pPr algn="l"/>
            <a:r>
              <a:rPr lang="en-US" sz="1600" i="0" dirty="0"/>
              <a:t>2. Sub-partitioning using “region” and “order-date” as partitioning keys</a:t>
            </a:r>
          </a:p>
          <a:p>
            <a:pPr algn="l"/>
            <a:r>
              <a:rPr lang="en-US" sz="1600" i="0" dirty="0"/>
              <a:t>For each partitioning strategy, a non-Table-Partitioning test will be</a:t>
            </a:r>
          </a:p>
          <a:p>
            <a:pPr algn="l"/>
            <a:r>
              <a:rPr lang="en-US" sz="1600" i="0" dirty="0"/>
              <a:t>used as the baseline for comparison. The performance changes are</a:t>
            </a:r>
          </a:p>
          <a:p>
            <a:pPr algn="l"/>
            <a:r>
              <a:rPr lang="en-US" sz="1600" i="0" dirty="0"/>
              <a:t>calculated with differences between partitioned and non-partitioned</a:t>
            </a:r>
          </a:p>
          <a:p>
            <a:pPr algn="l"/>
            <a:r>
              <a:rPr lang="en-US" sz="1600" i="0" dirty="0"/>
              <a:t>configurations. Various numbers of concurrent users are included in</a:t>
            </a:r>
          </a:p>
          <a:p>
            <a:pPr algn="l"/>
            <a:r>
              <a:rPr lang="en-US" sz="1600" i="0" dirty="0"/>
              <a:t>the test to show the performance changes along with work load.</a:t>
            </a:r>
          </a:p>
        </p:txBody>
      </p:sp>
    </p:spTree>
    <p:extLst>
      <p:ext uri="{BB962C8B-B14F-4D97-AF65-F5344CB8AC3E}">
        <p14:creationId xmlns:p14="http://schemas.microsoft.com/office/powerpoint/2010/main" xmlns="" val="1088144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Configuration for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914400"/>
            <a:ext cx="10414651" cy="54578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Physical Characteristics of Database used for Testing:</a:t>
            </a:r>
          </a:p>
          <a:p>
            <a:pPr marL="0" indent="0">
              <a:buNone/>
            </a:pPr>
            <a:r>
              <a:rPr lang="en-US" dirty="0"/>
              <a:t>• Type II Areas</a:t>
            </a:r>
          </a:p>
          <a:p>
            <a:pPr marL="457200" lvl="1" indent="0">
              <a:buNone/>
            </a:pPr>
            <a:r>
              <a:rPr lang="en-US" dirty="0"/>
              <a:t>- Data and index separated</a:t>
            </a:r>
          </a:p>
          <a:p>
            <a:pPr marL="457200" lvl="1" indent="0">
              <a:buNone/>
            </a:pPr>
            <a:r>
              <a:rPr lang="en-US" dirty="0"/>
              <a:t>- 8 Kb block size with cluster sizes of 512 (data) and 64 (index)</a:t>
            </a:r>
          </a:p>
          <a:p>
            <a:pPr marL="457200" lvl="1" indent="0">
              <a:buNone/>
            </a:pPr>
            <a:r>
              <a:rPr lang="en-US" dirty="0"/>
              <a:t>- All partitions in separate areas</a:t>
            </a:r>
          </a:p>
          <a:p>
            <a:pPr marL="457200" lvl="1" indent="0">
              <a:buNone/>
            </a:pPr>
            <a:r>
              <a:rPr lang="en-US" dirty="0"/>
              <a:t>- Areas of proportional fixed sizes with matching database extents</a:t>
            </a:r>
          </a:p>
          <a:p>
            <a:pPr marL="0" indent="0">
              <a:buNone/>
            </a:pPr>
            <a:r>
              <a:rPr lang="en-US" dirty="0"/>
              <a:t>• Data</a:t>
            </a:r>
          </a:p>
          <a:p>
            <a:pPr marL="457200" lvl="1" indent="0">
              <a:buNone/>
            </a:pPr>
            <a:r>
              <a:rPr lang="en-US" dirty="0"/>
              <a:t>- Average record size 257, all same RPB (32)</a:t>
            </a:r>
          </a:p>
          <a:p>
            <a:pPr marL="457200" lvl="1" indent="0">
              <a:buNone/>
            </a:pPr>
            <a:r>
              <a:rPr lang="en-US" dirty="0"/>
              <a:t>- 50,000 records to 10,000,000 per run (base on # users)</a:t>
            </a:r>
          </a:p>
          <a:p>
            <a:pPr marL="457200" lvl="1" indent="0">
              <a:buNone/>
            </a:pPr>
            <a:r>
              <a:rPr lang="en-US" dirty="0"/>
              <a:t>- 3 Global indexes and 2 local indexes</a:t>
            </a:r>
          </a:p>
          <a:p>
            <a:pPr marL="0" indent="0">
              <a:buNone/>
            </a:pPr>
            <a:r>
              <a:rPr lang="en-US" dirty="0"/>
              <a:t>• Recovery</a:t>
            </a:r>
          </a:p>
          <a:p>
            <a:pPr marL="457200" lvl="1" indent="0">
              <a:buNone/>
            </a:pPr>
            <a:r>
              <a:rPr lang="en-US" dirty="0"/>
              <a:t>- 8 KB block with 128 MB cluster size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26809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Configuration for Testing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914400"/>
            <a:ext cx="10414651" cy="54578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Server Parameters:</a:t>
            </a:r>
          </a:p>
          <a:p>
            <a:pPr marL="400050" lvl="1" indent="0">
              <a:buNone/>
            </a:pPr>
            <a:r>
              <a:rPr lang="en-US" sz="2000" dirty="0"/>
              <a:t>• Buffer pool: -B 50000 -</a:t>
            </a:r>
            <a:r>
              <a:rPr lang="en-US" sz="2000" dirty="0" err="1"/>
              <a:t>lruskips</a:t>
            </a:r>
            <a:r>
              <a:rPr lang="en-US" sz="2000" dirty="0"/>
              <a:t> 250</a:t>
            </a:r>
          </a:p>
          <a:p>
            <a:pPr marL="400050" lvl="1" indent="0">
              <a:buNone/>
            </a:pPr>
            <a:r>
              <a:rPr lang="en-US" sz="2000" dirty="0"/>
              <a:t>• Lock table: -L 100000 -</a:t>
            </a:r>
            <a:r>
              <a:rPr lang="en-US" sz="2000" dirty="0" err="1"/>
              <a:t>lkwtmo</a:t>
            </a:r>
            <a:r>
              <a:rPr lang="en-US" sz="2000" dirty="0"/>
              <a:t> 3600</a:t>
            </a:r>
          </a:p>
          <a:p>
            <a:pPr marL="400050" lvl="1" indent="0">
              <a:buNone/>
            </a:pPr>
            <a:r>
              <a:rPr lang="en-US" sz="2000" dirty="0"/>
              <a:t>• Transaction: -</a:t>
            </a:r>
            <a:r>
              <a:rPr lang="en-US" sz="2000" dirty="0" err="1"/>
              <a:t>TXERetryLimit</a:t>
            </a:r>
            <a:r>
              <a:rPr lang="en-US" sz="2000" dirty="0"/>
              <a:t> 1000</a:t>
            </a:r>
          </a:p>
          <a:p>
            <a:pPr marL="400050" lvl="1" indent="0">
              <a:buNone/>
            </a:pPr>
            <a:r>
              <a:rPr lang="en-US" sz="2000" dirty="0"/>
              <a:t>• BI: -</a:t>
            </a:r>
            <a:r>
              <a:rPr lang="en-US" sz="2000" dirty="0" err="1"/>
              <a:t>bibufs</a:t>
            </a:r>
            <a:r>
              <a:rPr lang="en-US" sz="2000" dirty="0"/>
              <a:t> 4000 -</a:t>
            </a:r>
            <a:r>
              <a:rPr lang="en-US" sz="2000" dirty="0" err="1"/>
              <a:t>bwdelay</a:t>
            </a:r>
            <a:r>
              <a:rPr lang="en-US" sz="2000" dirty="0"/>
              <a:t> 20</a:t>
            </a:r>
          </a:p>
          <a:p>
            <a:pPr marL="400050" lvl="1" indent="0">
              <a:buNone/>
            </a:pPr>
            <a:r>
              <a:rPr lang="en-US" sz="2000" dirty="0"/>
              <a:t>• Latching: -spin 50000 -</a:t>
            </a:r>
            <a:r>
              <a:rPr lang="en-US" sz="2000" dirty="0" err="1"/>
              <a:t>napmax</a:t>
            </a:r>
            <a:r>
              <a:rPr lang="en-US" sz="2000" dirty="0"/>
              <a:t> 10</a:t>
            </a:r>
          </a:p>
          <a:p>
            <a:pPr marL="400050" lvl="1" indent="0">
              <a:buNone/>
            </a:pPr>
            <a:r>
              <a:rPr lang="en-US" sz="2000" dirty="0"/>
              <a:t>• Page writers: 1 BIW 3 APWs</a:t>
            </a:r>
          </a:p>
          <a:p>
            <a:pPr marL="400050" lvl="1" indent="0">
              <a:buNone/>
            </a:pPr>
            <a:endParaRPr lang="en-US" sz="2000" dirty="0"/>
          </a:p>
          <a:p>
            <a:pPr marL="400050" lvl="1" indent="0">
              <a:buNone/>
            </a:pPr>
            <a:r>
              <a:rPr lang="en-US" sz="2000" dirty="0"/>
              <a:t>Machine Configuration for Testing:</a:t>
            </a:r>
          </a:p>
          <a:p>
            <a:pPr marL="400050" lvl="1" indent="0">
              <a:buNone/>
            </a:pPr>
            <a:r>
              <a:rPr lang="en-US" sz="2000" dirty="0"/>
              <a:t>- 16 sparcv9 processor operating at 3600 MH</a:t>
            </a:r>
          </a:p>
          <a:p>
            <a:pPr marL="400050" lvl="1" indent="0">
              <a:buNone/>
            </a:pPr>
            <a:r>
              <a:rPr lang="en-US" sz="2000" dirty="0"/>
              <a:t>- Memory size: 32768 Megabytes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44683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for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798384"/>
            <a:ext cx="10414651" cy="55738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Testing Performed:</a:t>
            </a:r>
          </a:p>
          <a:p>
            <a:pPr marL="0" indent="0">
              <a:buNone/>
            </a:pPr>
            <a:r>
              <a:rPr lang="en-US" dirty="0"/>
              <a:t>• Scale users</a:t>
            </a:r>
          </a:p>
          <a:p>
            <a:pPr marL="400050" lvl="1" indent="0">
              <a:buNone/>
            </a:pPr>
            <a:r>
              <a:rPr lang="en-US" dirty="0"/>
              <a:t>- 1, 2, 5, 10, 25, 50, 100, 200</a:t>
            </a:r>
          </a:p>
          <a:p>
            <a:pPr marL="400050" lvl="1" indent="0">
              <a:buNone/>
            </a:pPr>
            <a:r>
              <a:rPr lang="en-US" dirty="0"/>
              <a:t>- Avoid application side conflicts</a:t>
            </a:r>
          </a:p>
          <a:p>
            <a:pPr marL="400050" lvl="1" indent="0">
              <a:buNone/>
            </a:pPr>
            <a:r>
              <a:rPr lang="en-US" dirty="0"/>
              <a:t>- Monitor internal resource conflicts</a:t>
            </a:r>
          </a:p>
          <a:p>
            <a:pPr marL="0" indent="0">
              <a:buNone/>
            </a:pPr>
            <a:r>
              <a:rPr lang="en-US" dirty="0"/>
              <a:t>• Operations executed: Basic Create, Read, Delete</a:t>
            </a:r>
          </a:p>
          <a:p>
            <a:pPr marL="0" indent="0">
              <a:buNone/>
            </a:pPr>
            <a:r>
              <a:rPr lang="en-US" dirty="0"/>
              <a:t>• Vary transaction scope: 10, 100, 500 records per transaction</a:t>
            </a:r>
          </a:p>
          <a:p>
            <a:pPr marL="0" indent="0">
              <a:buNone/>
            </a:pPr>
            <a:r>
              <a:rPr lang="en-US" dirty="0"/>
              <a:t>• Vary partitioning scheme</a:t>
            </a:r>
          </a:p>
          <a:p>
            <a:pPr marL="400050" lvl="1" indent="0">
              <a:buNone/>
            </a:pPr>
            <a:r>
              <a:rPr lang="en-US" dirty="0"/>
              <a:t>- No partitioning</a:t>
            </a:r>
          </a:p>
          <a:p>
            <a:pPr marL="400050" lvl="1" indent="0">
              <a:buNone/>
            </a:pPr>
            <a:r>
              <a:rPr lang="en-US" dirty="0"/>
              <a:t>- Range partitioning on {order-date}</a:t>
            </a:r>
          </a:p>
          <a:p>
            <a:pPr marL="400050" lvl="1" indent="0">
              <a:buNone/>
            </a:pPr>
            <a:r>
              <a:rPr lang="en-US" dirty="0"/>
              <a:t>- Sub-partitioning on {region(9), order-date}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Dbanalys</a:t>
            </a:r>
            <a:r>
              <a:rPr lang="en-US" dirty="0"/>
              <a:t> performed before and after each activity</a:t>
            </a:r>
          </a:p>
          <a:p>
            <a:pPr marL="0" indent="0">
              <a:buNone/>
            </a:pPr>
            <a:r>
              <a:rPr lang="en-US" dirty="0"/>
              <a:t>• Database recreated with same .</a:t>
            </a:r>
            <a:r>
              <a:rPr lang="en-US" dirty="0" err="1"/>
              <a:t>st</a:t>
            </a:r>
            <a:r>
              <a:rPr lang="en-US" dirty="0"/>
              <a:t> file for each run</a:t>
            </a:r>
          </a:p>
          <a:p>
            <a:pPr marL="0" indent="0">
              <a:buNone/>
            </a:pPr>
            <a:r>
              <a:rPr lang="en-US" dirty="0"/>
              <a:t>• Variation across runs: ±1%</a:t>
            </a:r>
          </a:p>
        </p:txBody>
      </p:sp>
    </p:spTree>
    <p:extLst>
      <p:ext uri="{BB962C8B-B14F-4D97-AF65-F5344CB8AC3E}">
        <p14:creationId xmlns:p14="http://schemas.microsoft.com/office/powerpoint/2010/main" xmlns="" val="1356051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TEST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968188"/>
            <a:ext cx="10414651" cy="54040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Two partitioning strategies have been used to measure performance changes between a partitioned and a non-partitioned configuration.</a:t>
            </a:r>
          </a:p>
          <a:p>
            <a:pPr marL="0" indent="0">
              <a:buNone/>
            </a:pPr>
            <a:r>
              <a:rPr lang="en-US" dirty="0"/>
              <a:t>The first strategy is to use sub-partitioning on the “Region” and “Order-date” columns; </a:t>
            </a:r>
          </a:p>
          <a:p>
            <a:pPr marL="0" indent="0">
              <a:buNone/>
            </a:pPr>
            <a:r>
              <a:rPr lang="en-US" dirty="0"/>
              <a:t>the second is to use range partitioning on the “Order-date” column.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both strategies, WRITE, READ and DELETE operations are performed on the “Order” table, and the time to complete each operation is used to measure performance of this</a:t>
            </a:r>
          </a:p>
          <a:p>
            <a:pPr marL="0" indent="0">
              <a:buNone/>
            </a:pPr>
            <a:r>
              <a:rPr lang="en-US" dirty="0"/>
              <a:t>operation.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Then, the time values are compared to the ones from the non-partitioned configuration to show the performance difference.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Different numbers of users are used for each configuration and tested</a:t>
            </a:r>
          </a:p>
          <a:p>
            <a:pPr marL="0" indent="0">
              <a:buNone/>
            </a:pPr>
            <a:r>
              <a:rPr lang="en-US" dirty="0"/>
              <a:t>to show the performance impact on system scalability.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15699783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100 transaction test comparison between two partitioning schemes.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813" y="3434125"/>
            <a:ext cx="5164411" cy="29217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7812" y="3249458"/>
            <a:ext cx="4493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0" dirty="0">
                <a:latin typeface="Roboto-Medium"/>
              </a:rPr>
              <a:t>Sub-partitioning on region AND order-date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16706" y="3544151"/>
            <a:ext cx="4819426" cy="27266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16706" y="3249458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0" dirty="0">
                <a:latin typeface="Roboto-Medium"/>
              </a:rPr>
              <a:t>Range partitioning on order-date only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57811" y="937857"/>
            <a:ext cx="1017832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2000" i="0" dirty="0"/>
              <a:t>Picking the right partitioning scheme can make a significant difference in performance.</a:t>
            </a:r>
          </a:p>
          <a:p>
            <a:pPr algn="l">
              <a:buSzTx/>
            </a:pPr>
            <a:r>
              <a:rPr lang="en-US" sz="2000" i="0" dirty="0"/>
              <a:t>In the test example when using first a region then a date range the performance is dramatically improved (~138%) when 25 or more users are concurrently making changes to the data. </a:t>
            </a:r>
          </a:p>
          <a:p>
            <a:pPr algn="l">
              <a:buSzTx/>
            </a:pPr>
            <a:r>
              <a:rPr lang="en-US" sz="2000" i="0" dirty="0"/>
              <a:t>As compared to when only a date range is used and there is almost no change or in some cases a degradation in performance.</a:t>
            </a:r>
          </a:p>
        </p:txBody>
      </p:sp>
    </p:spTree>
    <p:extLst>
      <p:ext uri="{BB962C8B-B14F-4D97-AF65-F5344CB8AC3E}">
        <p14:creationId xmlns:p14="http://schemas.microsoft.com/office/powerpoint/2010/main" xmlns="" val="26709794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the improvement coming from?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76762" y="1019175"/>
            <a:ext cx="481965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1308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1200329"/>
          </a:xfrm>
        </p:spPr>
        <p:txBody>
          <a:bodyPr/>
          <a:lstStyle/>
          <a:p>
            <a:r>
              <a:rPr lang="en-US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xmlns="" val="10765495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_Final" id="{5D910FF2-05AB-0F4F-883F-3D6FEB518B20}" vid="{78C3F78D-4B3E-464D-A907-BA67820418B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7c69e624-827f-471b-adea-ac070ddc6867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</Template>
  <TotalTime>2929</TotalTime>
  <Words>3878</Words>
  <Application>Microsoft Office PowerPoint</Application>
  <PresentationFormat>Custom</PresentationFormat>
  <Paragraphs>357</Paragraphs>
  <Slides>51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PROGRESS_16x9_PPT_Template</vt:lpstr>
      <vt:lpstr>Table Partitioning Workshop  Presenter: Richard Shulman</vt:lpstr>
      <vt:lpstr>Notes to Presenter</vt:lpstr>
      <vt:lpstr>Agenda</vt:lpstr>
      <vt:lpstr>What is Table Partitioning?</vt:lpstr>
      <vt:lpstr>What is Table Partitioning?</vt:lpstr>
      <vt:lpstr>Where does Table Partitioning Fit Best?</vt:lpstr>
      <vt:lpstr>Where does Table Partitioning not fit so well?</vt:lpstr>
      <vt:lpstr>Performance Benefits of Table Partitioning</vt:lpstr>
      <vt:lpstr>Are There Any Performance Costs for Table Partitioning?</vt:lpstr>
      <vt:lpstr>Common Terminology for OpenEdge Table Partitioning</vt:lpstr>
      <vt:lpstr>Common Terminology for OpenEdge Table Partitioning</vt:lpstr>
      <vt:lpstr>Common Terminology for OpenEdge Table Partitioning</vt:lpstr>
      <vt:lpstr>Common terminology for OpenEdgeTable Partitioning</vt:lpstr>
      <vt:lpstr>Common terminology for OpenEdgeTable Partitioning</vt:lpstr>
      <vt:lpstr>Common terminology for OpenEdgeTable Partitioning</vt:lpstr>
      <vt:lpstr>Common terminology for OpenEdgeTable Partitioning</vt:lpstr>
      <vt:lpstr>Common terminology for OpenEdgeTable Partitioning</vt:lpstr>
      <vt:lpstr>Common terminology for OpenEdgeTable Partitioning</vt:lpstr>
      <vt:lpstr>Types of OpenEdge Table Partitions.</vt:lpstr>
      <vt:lpstr>Types of Partitions</vt:lpstr>
      <vt:lpstr>How to Pick Columns for Sub Partitioning</vt:lpstr>
      <vt:lpstr>Common Use for List</vt:lpstr>
      <vt:lpstr>Common Uses for Range</vt:lpstr>
      <vt:lpstr>Common Sub-Partition Examples</vt:lpstr>
      <vt:lpstr>Common Sub-Partition Examples</vt:lpstr>
      <vt:lpstr>Common Sub-Partition Examples</vt:lpstr>
      <vt:lpstr>How can I implement table partitioning for a new table in the database?</vt:lpstr>
      <vt:lpstr>Pre-Requisites for Table Partitioning</vt:lpstr>
      <vt:lpstr>Lab 1, Setting Up a Database (approximate duration 25 minutes)</vt:lpstr>
      <vt:lpstr>Pre-Requisites for Table Partitioning</vt:lpstr>
      <vt:lpstr>Lab 2 – Defining Partitions - Approximate Duration 50 Minutes</vt:lpstr>
      <vt:lpstr>How can I implement table partitioning against an existing database?</vt:lpstr>
      <vt:lpstr>Guidelines when choosing partitioning keys</vt:lpstr>
      <vt:lpstr>Lab 3 – Defining Partitions - Approximate Duration 40 Minutes</vt:lpstr>
      <vt:lpstr>Common Maintenance operations with table partitioning.</vt:lpstr>
      <vt:lpstr>Common Maintenance Operations</vt:lpstr>
      <vt:lpstr>Common Maintenance Operations</vt:lpstr>
      <vt:lpstr>Lab 4 – Managing Partitions - Approximate Duration 25 Minutes</vt:lpstr>
      <vt:lpstr>Common Maintenance Operations</vt:lpstr>
      <vt:lpstr>Lab 5, Online IDXBUILD for Partitions (approximate duration 20 minutes)</vt:lpstr>
      <vt:lpstr>Where / when can I gain performance from table partitioning?</vt:lpstr>
      <vt:lpstr>Performance gains and losses</vt:lpstr>
      <vt:lpstr>Discussion of Performance Testing with Table Partitioning</vt:lpstr>
      <vt:lpstr>System Configuration for Testing</vt:lpstr>
      <vt:lpstr>System Configuration for Testing - Continued</vt:lpstr>
      <vt:lpstr>Methodology for Testing</vt:lpstr>
      <vt:lpstr>TEST RESULTS</vt:lpstr>
      <vt:lpstr>100 transaction test comparison between two partitioning schemes.</vt:lpstr>
      <vt:lpstr>Where is the improvement coming from?</vt:lpstr>
      <vt:lpstr>Questions?</vt:lpstr>
      <vt:lpstr>Slide 51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galica</dc:creator>
  <cp:lastModifiedBy>saoconno</cp:lastModifiedBy>
  <cp:revision>54</cp:revision>
  <cp:lastPrinted>2013-09-18T03:48:20Z</cp:lastPrinted>
  <dcterms:created xsi:type="dcterms:W3CDTF">2016-05-05T15:17:50Z</dcterms:created>
  <dcterms:modified xsi:type="dcterms:W3CDTF">2016-06-13T18:13:27Z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