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8" r:id="rId1"/>
  </p:sldMasterIdLst>
  <p:notesMasterIdLst>
    <p:notesMasterId r:id="rId40"/>
  </p:notesMasterIdLst>
  <p:sldIdLst>
    <p:sldId id="256" r:id="rId2"/>
    <p:sldId id="257" r:id="rId3"/>
    <p:sldId id="258" r:id="rId4"/>
    <p:sldId id="259" r:id="rId5"/>
    <p:sldId id="296" r:id="rId6"/>
    <p:sldId id="297" r:id="rId7"/>
    <p:sldId id="298" r:id="rId8"/>
    <p:sldId id="267" r:id="rId9"/>
    <p:sldId id="260" r:id="rId10"/>
    <p:sldId id="261" r:id="rId11"/>
    <p:sldId id="262" r:id="rId12"/>
    <p:sldId id="263" r:id="rId13"/>
    <p:sldId id="302" r:id="rId14"/>
    <p:sldId id="291" r:id="rId15"/>
    <p:sldId id="284" r:id="rId16"/>
    <p:sldId id="293" r:id="rId17"/>
    <p:sldId id="264" r:id="rId18"/>
    <p:sldId id="265" r:id="rId19"/>
    <p:sldId id="266" r:id="rId20"/>
    <p:sldId id="268" r:id="rId21"/>
    <p:sldId id="269" r:id="rId22"/>
    <p:sldId id="270" r:id="rId23"/>
    <p:sldId id="271" r:id="rId24"/>
    <p:sldId id="272" r:id="rId25"/>
    <p:sldId id="273" r:id="rId26"/>
    <p:sldId id="274" r:id="rId27"/>
    <p:sldId id="275" r:id="rId28"/>
    <p:sldId id="289" r:id="rId29"/>
    <p:sldId id="292" r:id="rId30"/>
    <p:sldId id="303" r:id="rId31"/>
    <p:sldId id="295" r:id="rId32"/>
    <p:sldId id="301" r:id="rId33"/>
    <p:sldId id="283" r:id="rId34"/>
    <p:sldId id="290" r:id="rId35"/>
    <p:sldId id="286" r:id="rId36"/>
    <p:sldId id="287" r:id="rId37"/>
    <p:sldId id="300" r:id="rId38"/>
    <p:sldId id="276"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06" autoAdjust="0"/>
    <p:restoredTop sz="95422" autoAdjust="0"/>
  </p:normalViewPr>
  <p:slideViewPr>
    <p:cSldViewPr snapToGrid="0">
      <p:cViewPr varScale="1">
        <p:scale>
          <a:sx n="65" d="100"/>
          <a:sy n="65" d="100"/>
        </p:scale>
        <p:origin x="66" y="3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9AE083-22FA-495B-87AC-918946E28691}" type="datetimeFigureOut">
              <a:rPr lang="en-US" smtClean="0"/>
              <a:t>6/28/2016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88C315-20AA-49B7-B9ED-79E700B8AD91}" type="slidenum">
              <a:rPr lang="en-US" smtClean="0"/>
              <a:t>‹#›</a:t>
            </a:fld>
            <a:endParaRPr lang="en-US"/>
          </a:p>
        </p:txBody>
      </p:sp>
    </p:spTree>
    <p:extLst>
      <p:ext uri="{BB962C8B-B14F-4D97-AF65-F5344CB8AC3E}">
        <p14:creationId xmlns:p14="http://schemas.microsoft.com/office/powerpoint/2010/main" val="1111484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Dell has a Data Center in Plano</a:t>
            </a:r>
            <a:r>
              <a:rPr lang="en-US" baseline="0" dirty="0" smtClean="0"/>
              <a:t> Texas</a:t>
            </a:r>
            <a:endParaRPr lang="en-US" dirty="0"/>
          </a:p>
        </p:txBody>
      </p:sp>
      <p:sp>
        <p:nvSpPr>
          <p:cNvPr id="4" name="Slide Number Placeholder 3"/>
          <p:cNvSpPr>
            <a:spLocks noGrp="1"/>
          </p:cNvSpPr>
          <p:nvPr>
            <p:ph type="sldNum" sz="quarter" idx="10"/>
          </p:nvPr>
        </p:nvSpPr>
        <p:spPr/>
        <p:txBody>
          <a:bodyPr/>
          <a:lstStyle/>
          <a:p>
            <a:fld id="{6288C315-20AA-49B7-B9ED-79E700B8AD91}" type="slidenum">
              <a:rPr lang="en-US" smtClean="0"/>
              <a:t>3</a:t>
            </a:fld>
            <a:endParaRPr lang="en-US"/>
          </a:p>
        </p:txBody>
      </p:sp>
    </p:spTree>
    <p:extLst>
      <p:ext uri="{BB962C8B-B14F-4D97-AF65-F5344CB8AC3E}">
        <p14:creationId xmlns:p14="http://schemas.microsoft.com/office/powerpoint/2010/main" val="3557499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https://portal.azure.com</a:t>
            </a:r>
            <a:endParaRPr lang="en-US" dirty="0"/>
          </a:p>
        </p:txBody>
      </p:sp>
      <p:sp>
        <p:nvSpPr>
          <p:cNvPr id="4" name="Slide Number Placeholder 3"/>
          <p:cNvSpPr>
            <a:spLocks noGrp="1"/>
          </p:cNvSpPr>
          <p:nvPr>
            <p:ph type="sldNum" sz="quarter" idx="10"/>
          </p:nvPr>
        </p:nvSpPr>
        <p:spPr/>
        <p:txBody>
          <a:bodyPr/>
          <a:lstStyle/>
          <a:p>
            <a:fld id="{6288C315-20AA-49B7-B9ED-79E700B8AD91}" type="slidenum">
              <a:rPr lang="en-US" smtClean="0"/>
              <a:t>9</a:t>
            </a:fld>
            <a:endParaRPr lang="en-US"/>
          </a:p>
        </p:txBody>
      </p:sp>
    </p:spTree>
    <p:extLst>
      <p:ext uri="{BB962C8B-B14F-4D97-AF65-F5344CB8AC3E}">
        <p14:creationId xmlns:p14="http://schemas.microsoft.com/office/powerpoint/2010/main" val="459584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Name is the actual VM</a:t>
            </a:r>
            <a:r>
              <a:rPr lang="en-US" baseline="0" dirty="0" smtClean="0"/>
              <a:t> Machine Name</a:t>
            </a:r>
          </a:p>
          <a:p>
            <a:r>
              <a:rPr lang="en-US" baseline="0" dirty="0" smtClean="0"/>
              <a:t>User Name is the Local Admin for the VM Machine</a:t>
            </a:r>
          </a:p>
          <a:p>
            <a:r>
              <a:rPr lang="en-US" baseline="0" dirty="0" smtClean="0"/>
              <a:t>Subscription is how are you paying for the usage (Free Trial  in my case)</a:t>
            </a:r>
          </a:p>
          <a:p>
            <a:r>
              <a:rPr lang="en-US" baseline="0" dirty="0" smtClean="0"/>
              <a:t>Resource Group, you can think of it is the domain where your components (VM Server/Security/Network) will reside</a:t>
            </a:r>
            <a:endParaRPr lang="en-US" dirty="0"/>
          </a:p>
        </p:txBody>
      </p:sp>
      <p:sp>
        <p:nvSpPr>
          <p:cNvPr id="4" name="Slide Number Placeholder 3"/>
          <p:cNvSpPr>
            <a:spLocks noGrp="1"/>
          </p:cNvSpPr>
          <p:nvPr>
            <p:ph type="sldNum" sz="quarter" idx="10"/>
          </p:nvPr>
        </p:nvSpPr>
        <p:spPr/>
        <p:txBody>
          <a:bodyPr/>
          <a:lstStyle/>
          <a:p>
            <a:fld id="{6288C315-20AA-49B7-B9ED-79E700B8AD91}" type="slidenum">
              <a:rPr lang="en-US" smtClean="0"/>
              <a:t>11</a:t>
            </a:fld>
            <a:endParaRPr lang="en-US"/>
          </a:p>
        </p:txBody>
      </p:sp>
    </p:spTree>
    <p:extLst>
      <p:ext uri="{BB962C8B-B14F-4D97-AF65-F5344CB8AC3E}">
        <p14:creationId xmlns:p14="http://schemas.microsoft.com/office/powerpoint/2010/main" val="423757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Size and Type of machine that you want.</a:t>
            </a:r>
          </a:p>
          <a:p>
            <a:r>
              <a:rPr lang="en-US" dirty="0" smtClean="0"/>
              <a:t>Cores,</a:t>
            </a:r>
            <a:r>
              <a:rPr lang="en-US" baseline="0" dirty="0" smtClean="0"/>
              <a:t> Memory, Data Disks and IOPS</a:t>
            </a:r>
          </a:p>
          <a:p>
            <a:r>
              <a:rPr lang="en-US" baseline="0" dirty="0" smtClean="0"/>
              <a:t>Cores -- # of CPU</a:t>
            </a:r>
          </a:p>
          <a:p>
            <a:r>
              <a:rPr lang="en-US" baseline="0" dirty="0" smtClean="0"/>
              <a:t>Memory --  Amount of Memory allocated</a:t>
            </a:r>
          </a:p>
          <a:p>
            <a:r>
              <a:rPr lang="en-US" baseline="0" dirty="0" smtClean="0"/>
              <a:t>Data Disk – Maximum drive that you can have</a:t>
            </a:r>
          </a:p>
          <a:p>
            <a:r>
              <a:rPr lang="en-US" baseline="0" dirty="0" smtClean="0"/>
              <a:t>IOPS -- </a:t>
            </a:r>
            <a:endParaRPr lang="en-US" dirty="0"/>
          </a:p>
        </p:txBody>
      </p:sp>
      <p:sp>
        <p:nvSpPr>
          <p:cNvPr id="4" name="Slide Number Placeholder 3"/>
          <p:cNvSpPr>
            <a:spLocks noGrp="1"/>
          </p:cNvSpPr>
          <p:nvPr>
            <p:ph type="sldNum" sz="quarter" idx="10"/>
          </p:nvPr>
        </p:nvSpPr>
        <p:spPr/>
        <p:txBody>
          <a:bodyPr/>
          <a:lstStyle/>
          <a:p>
            <a:fld id="{6288C315-20AA-49B7-B9ED-79E700B8AD91}" type="slidenum">
              <a:rPr lang="en-US" smtClean="0"/>
              <a:t>12</a:t>
            </a:fld>
            <a:endParaRPr lang="en-US"/>
          </a:p>
        </p:txBody>
      </p:sp>
    </p:spTree>
    <p:extLst>
      <p:ext uri="{BB962C8B-B14F-4D97-AF65-F5344CB8AC3E}">
        <p14:creationId xmlns:p14="http://schemas.microsoft.com/office/powerpoint/2010/main" val="318056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MSDN Subscription</a:t>
            </a:r>
            <a:endParaRPr lang="en-US" dirty="0"/>
          </a:p>
        </p:txBody>
      </p:sp>
      <p:sp>
        <p:nvSpPr>
          <p:cNvPr id="4" name="Slide Number Placeholder 3"/>
          <p:cNvSpPr>
            <a:spLocks noGrp="1"/>
          </p:cNvSpPr>
          <p:nvPr>
            <p:ph type="sldNum" sz="quarter" idx="10"/>
          </p:nvPr>
        </p:nvSpPr>
        <p:spPr/>
        <p:txBody>
          <a:bodyPr/>
          <a:lstStyle/>
          <a:p>
            <a:fld id="{6288C315-20AA-49B7-B9ED-79E700B8AD91}" type="slidenum">
              <a:rPr lang="en-US" smtClean="0"/>
              <a:t>14</a:t>
            </a:fld>
            <a:endParaRPr lang="en-US"/>
          </a:p>
        </p:txBody>
      </p:sp>
    </p:spTree>
    <p:extLst>
      <p:ext uri="{BB962C8B-B14F-4D97-AF65-F5344CB8AC3E}">
        <p14:creationId xmlns:p14="http://schemas.microsoft.com/office/powerpoint/2010/main" val="2400885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1600 per Max</a:t>
            </a:r>
            <a:r>
              <a:rPr lang="en-US" baseline="0" dirty="0" smtClean="0"/>
              <a:t> IOPS per disk</a:t>
            </a:r>
            <a:endParaRPr lang="en-US" dirty="0"/>
          </a:p>
        </p:txBody>
      </p:sp>
      <p:sp>
        <p:nvSpPr>
          <p:cNvPr id="4" name="Slide Number Placeholder 3"/>
          <p:cNvSpPr>
            <a:spLocks noGrp="1"/>
          </p:cNvSpPr>
          <p:nvPr>
            <p:ph type="sldNum" sz="quarter" idx="10"/>
          </p:nvPr>
        </p:nvSpPr>
        <p:spPr/>
        <p:txBody>
          <a:bodyPr/>
          <a:lstStyle/>
          <a:p>
            <a:fld id="{6288C315-20AA-49B7-B9ED-79E700B8AD91}" type="slidenum">
              <a:rPr lang="en-US" smtClean="0"/>
              <a:t>15</a:t>
            </a:fld>
            <a:endParaRPr lang="en-US"/>
          </a:p>
        </p:txBody>
      </p:sp>
    </p:spTree>
    <p:extLst>
      <p:ext uri="{BB962C8B-B14F-4D97-AF65-F5344CB8AC3E}">
        <p14:creationId xmlns:p14="http://schemas.microsoft.com/office/powerpoint/2010/main" val="1338295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45</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6288C315-20AA-49B7-B9ED-79E700B8AD91}" type="slidenum">
              <a:rPr lang="en-US" smtClean="0"/>
              <a:t>35</a:t>
            </a:fld>
            <a:endParaRPr lang="en-US"/>
          </a:p>
        </p:txBody>
      </p:sp>
    </p:spTree>
    <p:extLst>
      <p:ext uri="{BB962C8B-B14F-4D97-AF65-F5344CB8AC3E}">
        <p14:creationId xmlns:p14="http://schemas.microsoft.com/office/powerpoint/2010/main" val="24985693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77263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14043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73338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6/28/2016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68853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6/28/2016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80723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6/28/2016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67301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smtClean="0"/>
              <a:pPr/>
              <a:t>6/28/2016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68002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73863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21432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74658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718687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205042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668348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6/28/2016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689935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6/28/2016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275672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262411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35464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B61BEF0D-F0BB-DE4B-95CE-6DB70DBA9567}" type="datetimeFigureOut">
              <a:rPr lang="en-US" smtClean="0"/>
              <a:pPr/>
              <a:t>6/28/2016</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08547250"/>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 id="2147483773" r:id="rId15"/>
    <p:sldLayoutId id="2147483774" r:id="rId16"/>
    <p:sldLayoutId id="2147483775"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42074" y="1750741"/>
            <a:ext cx="10624996" cy="1824278"/>
          </a:xfrm>
        </p:spPr>
        <p:txBody>
          <a:bodyPr>
            <a:normAutofit/>
          </a:bodyPr>
          <a:lstStyle/>
          <a:p>
            <a:r>
              <a:rPr lang="en-US"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Customer Case Study</a:t>
            </a:r>
            <a:r>
              <a:rPr lang="en-US"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a:t>
            </a:r>
            <a:br>
              <a:rPr lang="en-US"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br>
            <a:r>
              <a:rPr lang="en-US" sz="3200" b="1" dirty="0" smtClean="0"/>
              <a:t>Moving Progress DBs </a:t>
            </a:r>
            <a:br>
              <a:rPr lang="en-US" sz="3200" b="1" dirty="0" smtClean="0"/>
            </a:br>
            <a:r>
              <a:rPr lang="en-US" sz="3200" b="1" dirty="0" smtClean="0"/>
              <a:t>and environment to the Microsoft Azure Cloud</a:t>
            </a:r>
            <a:endParaRPr lang="en-US" sz="3200" dirty="0"/>
          </a:p>
        </p:txBody>
      </p:sp>
      <p:sp>
        <p:nvSpPr>
          <p:cNvPr id="3" name="Subtitle 2"/>
          <p:cNvSpPr>
            <a:spLocks noGrp="1"/>
          </p:cNvSpPr>
          <p:nvPr>
            <p:ph type="subTitle" idx="1"/>
          </p:nvPr>
        </p:nvSpPr>
        <p:spPr>
          <a:xfrm>
            <a:off x="842074" y="4132192"/>
            <a:ext cx="7285325" cy="1388534"/>
          </a:xfrm>
        </p:spPr>
        <p:txBody>
          <a:bodyPr>
            <a:normAutofit fontScale="77500" lnSpcReduction="20000"/>
          </a:bodyPr>
          <a:lstStyle/>
          <a:p>
            <a:pPr algn="l"/>
            <a:endParaRPr lang="en-US" dirty="0" smtClean="0"/>
          </a:p>
          <a:p>
            <a:pPr algn="l"/>
            <a:r>
              <a:rPr lang="en-US" dirty="0" smtClean="0"/>
              <a:t>By: 	Michael Guerra  --  Senior Programmer/analyst</a:t>
            </a:r>
          </a:p>
          <a:p>
            <a:pPr algn="l"/>
            <a:r>
              <a:rPr lang="en-US" dirty="0" smtClean="0"/>
              <a:t>	Wolters Kluwer | Health Learning, Research and Practice</a:t>
            </a:r>
          </a:p>
          <a:p>
            <a:pPr algn="l"/>
            <a:endParaRPr lang="en-US" dirty="0"/>
          </a:p>
        </p:txBody>
      </p:sp>
      <p:pic>
        <p:nvPicPr>
          <p:cNvPr id="6"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98495" y="0"/>
            <a:ext cx="2066925" cy="657225"/>
          </a:xfrm>
          <a:prstGeom prst="rect">
            <a:avLst/>
          </a:prstGeom>
        </p:spPr>
      </p:pic>
    </p:spTree>
    <p:extLst>
      <p:ext uri="{BB962C8B-B14F-4D97-AF65-F5344CB8AC3E}">
        <p14:creationId xmlns:p14="http://schemas.microsoft.com/office/powerpoint/2010/main" val="9913563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3398" y="1696065"/>
            <a:ext cx="10018713" cy="4169476"/>
          </a:xfrm>
        </p:spPr>
        <p:txBody>
          <a:bodyPr>
            <a:normAutofit fontScale="90000"/>
          </a:bodyPr>
          <a:lstStyle/>
          <a:p>
            <a:r>
              <a:rPr lang="en-US" dirty="0" smtClean="0">
                <a:latin typeface="+mn-lt"/>
              </a:rPr>
              <a:t>Our company provides </a:t>
            </a:r>
            <a:r>
              <a:rPr lang="en-US" dirty="0">
                <a:latin typeface="+mn-lt"/>
              </a:rPr>
              <a:t>lifelong learning, research and practice information solutions for healthcare practitioners, researchers and students. </a:t>
            </a:r>
            <a:r>
              <a:rPr lang="en-US" dirty="0" smtClean="0">
                <a:latin typeface="+mn-lt"/>
              </a:rPr>
              <a:t/>
            </a:r>
            <a:br>
              <a:rPr lang="en-US" dirty="0" smtClean="0">
                <a:latin typeface="+mn-lt"/>
              </a:rPr>
            </a:br>
            <a:r>
              <a:rPr lang="en-US" dirty="0" smtClean="0">
                <a:latin typeface="+mn-lt"/>
              </a:rPr>
              <a:t/>
            </a:r>
            <a:br>
              <a:rPr lang="en-US" dirty="0" smtClean="0">
                <a:latin typeface="+mn-lt"/>
              </a:rPr>
            </a:br>
            <a:r>
              <a:rPr lang="en-US" dirty="0" smtClean="0">
                <a:latin typeface="+mn-lt"/>
              </a:rPr>
              <a:t>We </a:t>
            </a:r>
            <a:r>
              <a:rPr lang="en-US" dirty="0">
                <a:latin typeface="+mn-lt"/>
              </a:rPr>
              <a:t>provide high-quality content, precision search and point of care tools to build competency in education and practice to improve care.</a:t>
            </a:r>
          </a:p>
        </p:txBody>
      </p:sp>
      <p:pic>
        <p:nvPicPr>
          <p:cNvPr id="4"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3553" y="105132"/>
            <a:ext cx="4618401" cy="1468524"/>
          </a:xfrm>
          <a:prstGeom prst="rect">
            <a:avLst/>
          </a:prstGeom>
        </p:spPr>
      </p:pic>
    </p:spTree>
    <p:extLst>
      <p:ext uri="{BB962C8B-B14F-4D97-AF65-F5344CB8AC3E}">
        <p14:creationId xmlns:p14="http://schemas.microsoft.com/office/powerpoint/2010/main" val="30381879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6120" y="216244"/>
            <a:ext cx="5663545" cy="772297"/>
          </a:xfrm>
        </p:spPr>
        <p:txBody>
          <a:bodyPr/>
          <a:lstStyle/>
          <a:p>
            <a:r>
              <a:rPr lang="en-US" dirty="0" smtClean="0"/>
              <a:t>Objective</a:t>
            </a:r>
            <a:endParaRPr lang="en-US" dirty="0"/>
          </a:p>
        </p:txBody>
      </p:sp>
      <p:sp>
        <p:nvSpPr>
          <p:cNvPr id="3" name="Content Placeholder 2"/>
          <p:cNvSpPr>
            <a:spLocks noGrp="1"/>
          </p:cNvSpPr>
          <p:nvPr>
            <p:ph sz="quarter" idx="13"/>
          </p:nvPr>
        </p:nvSpPr>
        <p:spPr>
          <a:xfrm>
            <a:off x="1890584" y="895994"/>
            <a:ext cx="8207911" cy="1334529"/>
          </a:xfrm>
        </p:spPr>
        <p:txBody>
          <a:bodyPr>
            <a:normAutofit/>
          </a:bodyPr>
          <a:lstStyle/>
          <a:p>
            <a:pPr marL="0" indent="0" algn="ctr">
              <a:buNone/>
            </a:pPr>
            <a:r>
              <a:rPr lang="en-US" dirty="0" smtClean="0"/>
              <a:t>Move existing Progress development environment from </a:t>
            </a:r>
            <a:br>
              <a:rPr lang="en-US" dirty="0" smtClean="0"/>
            </a:br>
            <a:r>
              <a:rPr lang="en-US" dirty="0" smtClean="0"/>
              <a:t>Dell Services to Microsoft Azure</a:t>
            </a:r>
            <a:endParaRPr lang="en-US" dirty="0"/>
          </a:p>
        </p:txBody>
      </p:sp>
      <p:sp>
        <p:nvSpPr>
          <p:cNvPr id="4" name="Content Placeholder 2"/>
          <p:cNvSpPr txBox="1">
            <a:spLocks/>
          </p:cNvSpPr>
          <p:nvPr/>
        </p:nvSpPr>
        <p:spPr>
          <a:xfrm>
            <a:off x="2776119" y="3352027"/>
            <a:ext cx="8152076" cy="275499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r>
              <a:rPr lang="en-US" dirty="0"/>
              <a:t>3</a:t>
            </a:r>
            <a:r>
              <a:rPr lang="en-US" dirty="0" smtClean="0"/>
              <a:t> - VM Microsoft Windows Servers</a:t>
            </a:r>
          </a:p>
          <a:p>
            <a:pPr lvl="1"/>
            <a:r>
              <a:rPr lang="en-US" dirty="0" smtClean="0"/>
              <a:t>Database/</a:t>
            </a:r>
            <a:r>
              <a:rPr lang="en-US" dirty="0" err="1" smtClean="0"/>
              <a:t>AppServer</a:t>
            </a:r>
            <a:r>
              <a:rPr lang="en-US" dirty="0" smtClean="0"/>
              <a:t>/</a:t>
            </a:r>
            <a:r>
              <a:rPr lang="en-US" dirty="0" err="1" smtClean="0"/>
              <a:t>Webspeed</a:t>
            </a:r>
            <a:endParaRPr lang="en-US" dirty="0" smtClean="0"/>
          </a:p>
          <a:p>
            <a:pPr lvl="1"/>
            <a:r>
              <a:rPr lang="en-US" dirty="0" smtClean="0"/>
              <a:t>Citrix Server used for Development </a:t>
            </a:r>
            <a:r>
              <a:rPr lang="en-US" dirty="0"/>
              <a:t>with Progress Developer Studio (PDS) </a:t>
            </a:r>
            <a:endParaRPr lang="en-US" dirty="0" smtClean="0"/>
          </a:p>
          <a:p>
            <a:pPr lvl="1"/>
            <a:r>
              <a:rPr lang="en-US" dirty="0" smtClean="0"/>
              <a:t>IIS and </a:t>
            </a:r>
            <a:r>
              <a:rPr lang="en-US" dirty="0" err="1" smtClean="0"/>
              <a:t>Webspeed</a:t>
            </a:r>
            <a:r>
              <a:rPr lang="en-US" dirty="0" smtClean="0"/>
              <a:t> Messenger</a:t>
            </a:r>
          </a:p>
          <a:p>
            <a:pPr lvl="1"/>
            <a:endParaRPr lang="en-US" dirty="0"/>
          </a:p>
          <a:p>
            <a:pPr marL="0" indent="0">
              <a:buNone/>
            </a:pPr>
            <a:r>
              <a:rPr lang="en-US" dirty="0" smtClean="0"/>
              <a:t>* </a:t>
            </a:r>
            <a:r>
              <a:rPr lang="en-US" i="1" dirty="0"/>
              <a:t>S</a:t>
            </a:r>
            <a:r>
              <a:rPr lang="en-US" i="1" dirty="0" smtClean="0"/>
              <a:t>torage-area </a:t>
            </a:r>
            <a:r>
              <a:rPr lang="en-US" i="1" dirty="0"/>
              <a:t>N</a:t>
            </a:r>
            <a:r>
              <a:rPr lang="en-US" i="1" dirty="0" smtClean="0"/>
              <a:t>etwork</a:t>
            </a:r>
            <a:r>
              <a:rPr lang="en-US" dirty="0" smtClean="0"/>
              <a:t> (SAN)</a:t>
            </a:r>
          </a:p>
        </p:txBody>
      </p:sp>
      <p:sp>
        <p:nvSpPr>
          <p:cNvPr id="5" name="Title 1"/>
          <p:cNvSpPr txBox="1">
            <a:spLocks/>
          </p:cNvSpPr>
          <p:nvPr/>
        </p:nvSpPr>
        <p:spPr>
          <a:xfrm>
            <a:off x="2379707" y="2468519"/>
            <a:ext cx="6456370" cy="88350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r>
              <a:rPr lang="en-US" sz="3200" dirty="0" smtClean="0"/>
              <a:t>Environment at Dell Services</a:t>
            </a:r>
            <a:endParaRPr lang="en-US" sz="3200" dirty="0"/>
          </a:p>
        </p:txBody>
      </p:sp>
      <p:pic>
        <p:nvPicPr>
          <p:cNvPr id="7"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98495" y="0"/>
            <a:ext cx="2066925" cy="657225"/>
          </a:xfrm>
          <a:prstGeom prst="rect">
            <a:avLst/>
          </a:prstGeom>
        </p:spPr>
      </p:pic>
    </p:spTree>
    <p:extLst>
      <p:ext uri="{BB962C8B-B14F-4D97-AF65-F5344CB8AC3E}">
        <p14:creationId xmlns:p14="http://schemas.microsoft.com/office/powerpoint/2010/main" val="35828622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3501" y="280388"/>
            <a:ext cx="6675439" cy="753673"/>
          </a:xfrm>
        </p:spPr>
        <p:txBody>
          <a:bodyPr>
            <a:normAutofit/>
          </a:bodyPr>
          <a:lstStyle/>
          <a:p>
            <a:r>
              <a:rPr lang="en-US" sz="3200" dirty="0"/>
              <a:t>Environment at </a:t>
            </a:r>
            <a:r>
              <a:rPr lang="en-US" sz="3200" dirty="0" smtClean="0"/>
              <a:t>Microsoft Azure</a:t>
            </a:r>
            <a:endParaRPr lang="en-US" sz="3200" dirty="0"/>
          </a:p>
        </p:txBody>
      </p:sp>
      <p:sp>
        <p:nvSpPr>
          <p:cNvPr id="3" name="Content Placeholder 2"/>
          <p:cNvSpPr>
            <a:spLocks noGrp="1"/>
          </p:cNvSpPr>
          <p:nvPr>
            <p:ph sz="quarter" idx="13"/>
          </p:nvPr>
        </p:nvSpPr>
        <p:spPr>
          <a:xfrm>
            <a:off x="1657779" y="1329746"/>
            <a:ext cx="8966886" cy="3756453"/>
          </a:xfrm>
        </p:spPr>
        <p:txBody>
          <a:bodyPr/>
          <a:lstStyle/>
          <a:p>
            <a:r>
              <a:rPr lang="en-US" dirty="0"/>
              <a:t>3 - VM Microsoft Windows Servers</a:t>
            </a:r>
          </a:p>
          <a:p>
            <a:pPr lvl="1"/>
            <a:r>
              <a:rPr lang="en-US" dirty="0"/>
              <a:t>Database/</a:t>
            </a:r>
            <a:r>
              <a:rPr lang="en-US" dirty="0" err="1"/>
              <a:t>AppServer</a:t>
            </a:r>
            <a:r>
              <a:rPr lang="en-US" dirty="0"/>
              <a:t>/</a:t>
            </a:r>
            <a:r>
              <a:rPr lang="en-US" dirty="0" err="1"/>
              <a:t>Webspeed</a:t>
            </a:r>
            <a:endParaRPr lang="en-US" dirty="0"/>
          </a:p>
          <a:p>
            <a:pPr lvl="1"/>
            <a:r>
              <a:rPr lang="en-US" dirty="0"/>
              <a:t>Citrix Server used for Development with </a:t>
            </a:r>
            <a:r>
              <a:rPr lang="en-US" dirty="0" smtClean="0"/>
              <a:t>Progress Developer Studio (PDS)</a:t>
            </a:r>
            <a:endParaRPr lang="en-US" dirty="0"/>
          </a:p>
          <a:p>
            <a:pPr lvl="1"/>
            <a:r>
              <a:rPr lang="en-US" dirty="0"/>
              <a:t>IIS and </a:t>
            </a:r>
            <a:r>
              <a:rPr lang="en-US" dirty="0" err="1"/>
              <a:t>Webspeed</a:t>
            </a:r>
            <a:r>
              <a:rPr lang="en-US" dirty="0"/>
              <a:t> Messenger</a:t>
            </a:r>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 Trust between Dell and Azure managed setup by other business unit</a:t>
            </a:r>
            <a:endParaRPr lang="en-US" dirty="0"/>
          </a:p>
        </p:txBody>
      </p:sp>
      <p:pic>
        <p:nvPicPr>
          <p:cNvPr id="5"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98495" y="0"/>
            <a:ext cx="2066925" cy="657225"/>
          </a:xfrm>
          <a:prstGeom prst="rect">
            <a:avLst/>
          </a:prstGeom>
        </p:spPr>
      </p:pic>
      <p:sp>
        <p:nvSpPr>
          <p:cNvPr id="7" name="TextBox 6"/>
          <p:cNvSpPr txBox="1"/>
          <p:nvPr/>
        </p:nvSpPr>
        <p:spPr>
          <a:xfrm>
            <a:off x="1909032" y="3418039"/>
            <a:ext cx="8464378" cy="646331"/>
          </a:xfrm>
          <a:prstGeom prst="rect">
            <a:avLst/>
          </a:prstGeom>
          <a:noFill/>
        </p:spPr>
        <p:txBody>
          <a:bodyPr wrap="square" rtlCol="0">
            <a:spAutoFit/>
          </a:bodyPr>
          <a:lstStyle/>
          <a:p>
            <a:r>
              <a:rPr lang="en-US" sz="3600" dirty="0" smtClean="0">
                <a:solidFill>
                  <a:srgbClr val="92D050"/>
                </a:solidFill>
              </a:rPr>
              <a:t>Total Savings of $1,870.00+ per month</a:t>
            </a:r>
            <a:endParaRPr lang="en-US" sz="3600" dirty="0">
              <a:solidFill>
                <a:srgbClr val="92D050"/>
              </a:solidFill>
            </a:endParaRPr>
          </a:p>
        </p:txBody>
      </p:sp>
    </p:spTree>
    <p:extLst>
      <p:ext uri="{BB962C8B-B14F-4D97-AF65-F5344CB8AC3E}">
        <p14:creationId xmlns:p14="http://schemas.microsoft.com/office/powerpoint/2010/main" val="2470986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What is Microsoft Azure?</a:t>
            </a:r>
            <a:endParaRPr lang="en-US" sz="3200" dirty="0"/>
          </a:p>
        </p:txBody>
      </p:sp>
      <p:sp>
        <p:nvSpPr>
          <p:cNvPr id="3" name="Content Placeholder 2"/>
          <p:cNvSpPr>
            <a:spLocks noGrp="1"/>
          </p:cNvSpPr>
          <p:nvPr>
            <p:ph sz="quarter" idx="13"/>
          </p:nvPr>
        </p:nvSpPr>
        <p:spPr>
          <a:xfrm>
            <a:off x="1073861" y="2381841"/>
            <a:ext cx="10044278" cy="1939437"/>
          </a:xfrm>
        </p:spPr>
        <p:txBody>
          <a:bodyPr/>
          <a:lstStyle/>
          <a:p>
            <a:pPr marL="0" indent="0">
              <a:buNone/>
            </a:pPr>
            <a:r>
              <a:rPr lang="en-US" dirty="0" smtClean="0"/>
              <a:t>a </a:t>
            </a:r>
            <a:r>
              <a:rPr lang="en-US" dirty="0"/>
              <a:t>cloud computing platform and infrastructure created by Microsoft for building, deploying, and managing applications and services through a global network of Microsoft-managed data centers.</a:t>
            </a:r>
          </a:p>
        </p:txBody>
      </p:sp>
      <p:pic>
        <p:nvPicPr>
          <p:cNvPr id="4"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98495" y="0"/>
            <a:ext cx="2066925" cy="657225"/>
          </a:xfrm>
          <a:prstGeom prst="rect">
            <a:avLst/>
          </a:prstGeom>
        </p:spPr>
      </p:pic>
    </p:spTree>
    <p:extLst>
      <p:ext uri="{BB962C8B-B14F-4D97-AF65-F5344CB8AC3E}">
        <p14:creationId xmlns:p14="http://schemas.microsoft.com/office/powerpoint/2010/main" val="2617286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35492" y="840658"/>
            <a:ext cx="8447505" cy="707886"/>
          </a:xfrm>
          <a:prstGeom prst="rect">
            <a:avLst/>
          </a:prstGeom>
          <a:noFill/>
        </p:spPr>
        <p:txBody>
          <a:bodyPr wrap="none" rtlCol="0">
            <a:spAutoFit/>
          </a:bodyPr>
          <a:lstStyle/>
          <a:p>
            <a:r>
              <a:rPr lang="en-US" sz="4000" dirty="0" smtClean="0"/>
              <a:t>What is common between All Businesses?</a:t>
            </a:r>
            <a:endParaRPr lang="en-US" sz="4000" dirty="0"/>
          </a:p>
        </p:txBody>
      </p:sp>
      <p:sp>
        <p:nvSpPr>
          <p:cNvPr id="3" name="TextBox 2"/>
          <p:cNvSpPr txBox="1"/>
          <p:nvPr/>
        </p:nvSpPr>
        <p:spPr>
          <a:xfrm>
            <a:off x="2793320" y="1911561"/>
            <a:ext cx="6504039" cy="1200329"/>
          </a:xfrm>
          <a:prstGeom prst="rect">
            <a:avLst/>
          </a:prstGeom>
          <a:noFill/>
        </p:spPr>
        <p:txBody>
          <a:bodyPr wrap="square" rtlCol="0">
            <a:spAutoFit/>
          </a:bodyPr>
          <a:lstStyle/>
          <a:p>
            <a:pPr marL="285750" indent="-285750">
              <a:buFont typeface="Arial" panose="020B0604020202020204" pitchFamily="34" charset="0"/>
              <a:buChar char="•"/>
            </a:pPr>
            <a:r>
              <a:rPr lang="en-US" dirty="0"/>
              <a:t>Operating System</a:t>
            </a:r>
          </a:p>
          <a:p>
            <a:pPr marL="285750" indent="-285750">
              <a:buFont typeface="Arial" panose="020B0604020202020204" pitchFamily="34" charset="0"/>
              <a:buChar char="•"/>
            </a:pPr>
            <a:r>
              <a:rPr lang="en-US" dirty="0" smtClean="0"/>
              <a:t>Network Infrastructure</a:t>
            </a:r>
          </a:p>
          <a:p>
            <a:pPr marL="285750" indent="-285750">
              <a:buFont typeface="Arial" panose="020B0604020202020204" pitchFamily="34" charset="0"/>
              <a:buChar char="•"/>
            </a:pPr>
            <a:r>
              <a:rPr lang="en-US" dirty="0" smtClean="0"/>
              <a:t>Storage</a:t>
            </a:r>
          </a:p>
          <a:p>
            <a:pPr marL="285750" indent="-285750">
              <a:buFont typeface="Arial" panose="020B0604020202020204" pitchFamily="34" charset="0"/>
              <a:buChar char="•"/>
            </a:pPr>
            <a:r>
              <a:rPr lang="en-US" dirty="0" smtClean="0"/>
              <a:t>Scale</a:t>
            </a:r>
          </a:p>
        </p:txBody>
      </p:sp>
      <p:sp>
        <p:nvSpPr>
          <p:cNvPr id="4" name="TextBox 3"/>
          <p:cNvSpPr txBox="1"/>
          <p:nvPr/>
        </p:nvSpPr>
        <p:spPr>
          <a:xfrm>
            <a:off x="1906233" y="4675238"/>
            <a:ext cx="7391126" cy="369332"/>
          </a:xfrm>
          <a:prstGeom prst="rect">
            <a:avLst/>
          </a:prstGeom>
          <a:noFill/>
        </p:spPr>
        <p:txBody>
          <a:bodyPr wrap="none" rtlCol="0">
            <a:spAutoFit/>
          </a:bodyPr>
          <a:lstStyle/>
          <a:p>
            <a:r>
              <a:rPr lang="en-US" dirty="0" smtClean="0"/>
              <a:t>Hardware No Longer on premises but in a data center somewhere in the world</a:t>
            </a:r>
            <a:endParaRPr lang="en-US" dirty="0"/>
          </a:p>
        </p:txBody>
      </p:sp>
      <p:pic>
        <p:nvPicPr>
          <p:cNvPr id="5"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98495" y="0"/>
            <a:ext cx="2066925" cy="657225"/>
          </a:xfrm>
          <a:prstGeom prst="rect">
            <a:avLst/>
          </a:prstGeom>
        </p:spPr>
      </p:pic>
    </p:spTree>
    <p:extLst>
      <p:ext uri="{BB962C8B-B14F-4D97-AF65-F5344CB8AC3E}">
        <p14:creationId xmlns:p14="http://schemas.microsoft.com/office/powerpoint/2010/main" val="30168721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9457" y="1711016"/>
            <a:ext cx="5300618" cy="3831140"/>
          </a:xfrm>
          <a:prstGeom prst="rect">
            <a:avLst/>
          </a:prstGeom>
        </p:spPr>
      </p:pic>
      <p:cxnSp>
        <p:nvCxnSpPr>
          <p:cNvPr id="4" name="Straight Connector 3"/>
          <p:cNvCxnSpPr/>
          <p:nvPr/>
        </p:nvCxnSpPr>
        <p:spPr>
          <a:xfrm>
            <a:off x="5825156" y="1070517"/>
            <a:ext cx="51537" cy="5252224"/>
          </a:xfrm>
          <a:prstGeom prst="line">
            <a:avLst/>
          </a:prstGeom>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p:nvPicPr>
        <p:blipFill>
          <a:blip r:embed="rId3"/>
          <a:stretch>
            <a:fillRect/>
          </a:stretch>
        </p:blipFill>
        <p:spPr>
          <a:xfrm>
            <a:off x="5992399" y="2024576"/>
            <a:ext cx="5928229" cy="3517580"/>
          </a:xfrm>
          <a:prstGeom prst="rect">
            <a:avLst/>
          </a:prstGeom>
        </p:spPr>
      </p:pic>
      <p:sp>
        <p:nvSpPr>
          <p:cNvPr id="18" name="TextBox 17"/>
          <p:cNvSpPr txBox="1"/>
          <p:nvPr/>
        </p:nvSpPr>
        <p:spPr>
          <a:xfrm>
            <a:off x="7134817" y="1612868"/>
            <a:ext cx="4618568" cy="523220"/>
          </a:xfrm>
          <a:prstGeom prst="rect">
            <a:avLst/>
          </a:prstGeom>
          <a:noFill/>
        </p:spPr>
        <p:txBody>
          <a:bodyPr wrap="square" rtlCol="0">
            <a:spAutoFit/>
          </a:bodyPr>
          <a:lstStyle/>
          <a:p>
            <a:r>
              <a:rPr lang="en-US" sz="2800" dirty="0" smtClean="0"/>
              <a:t>Microsoft Azure Business Model</a:t>
            </a:r>
            <a:endParaRPr lang="en-US" sz="2800" dirty="0"/>
          </a:p>
        </p:txBody>
      </p:sp>
    </p:spTree>
    <p:extLst>
      <p:ext uri="{BB962C8B-B14F-4D97-AF65-F5344CB8AC3E}">
        <p14:creationId xmlns:p14="http://schemas.microsoft.com/office/powerpoint/2010/main" val="3256902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set up a Server on Azure?</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140771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24611" y="516745"/>
            <a:ext cx="11797046" cy="5686346"/>
          </a:xfrm>
          <a:prstGeom prst="rect">
            <a:avLst/>
          </a:prstGeom>
        </p:spPr>
      </p:pic>
      <p:sp>
        <p:nvSpPr>
          <p:cNvPr id="2" name="Oval 1"/>
          <p:cNvSpPr/>
          <p:nvPr/>
        </p:nvSpPr>
        <p:spPr>
          <a:xfrm>
            <a:off x="0" y="1165123"/>
            <a:ext cx="1677931" cy="5604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2203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476" y="160635"/>
            <a:ext cx="12127453" cy="6305293"/>
          </a:xfrm>
          <a:prstGeom prst="rect">
            <a:avLst/>
          </a:prstGeom>
        </p:spPr>
      </p:pic>
      <p:sp>
        <p:nvSpPr>
          <p:cNvPr id="3" name="Oval 2"/>
          <p:cNvSpPr/>
          <p:nvPr/>
        </p:nvSpPr>
        <p:spPr>
          <a:xfrm>
            <a:off x="1885950" y="1714500"/>
            <a:ext cx="1790700" cy="2857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4076700" y="1714500"/>
            <a:ext cx="3276600" cy="8191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1196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019300" y="104775"/>
            <a:ext cx="8153400" cy="6648450"/>
          </a:xfrm>
          <a:prstGeom prst="rect">
            <a:avLst/>
          </a:prstGeom>
        </p:spPr>
      </p:pic>
    </p:spTree>
    <p:extLst>
      <p:ext uri="{BB962C8B-B14F-4D97-AF65-F5344CB8AC3E}">
        <p14:creationId xmlns:p14="http://schemas.microsoft.com/office/powerpoint/2010/main" val="38540694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14375" y="95250"/>
            <a:ext cx="10763250" cy="6667500"/>
          </a:xfrm>
          <a:prstGeom prst="rect">
            <a:avLst/>
          </a:prstGeom>
        </p:spPr>
      </p:pic>
      <p:pic>
        <p:nvPicPr>
          <p:cNvPr id="3" name="Picture 2"/>
          <p:cNvPicPr>
            <a:picLocks noChangeAspect="1"/>
          </p:cNvPicPr>
          <p:nvPr/>
        </p:nvPicPr>
        <p:blipFill>
          <a:blip r:embed="rId4"/>
          <a:stretch>
            <a:fillRect/>
          </a:stretch>
        </p:blipFill>
        <p:spPr>
          <a:xfrm>
            <a:off x="7129462" y="5657850"/>
            <a:ext cx="600075" cy="152400"/>
          </a:xfrm>
          <a:prstGeom prst="rect">
            <a:avLst/>
          </a:prstGeom>
        </p:spPr>
      </p:pic>
      <p:pic>
        <p:nvPicPr>
          <p:cNvPr id="4" name="Picture 3"/>
          <p:cNvPicPr>
            <a:picLocks noChangeAspect="1"/>
          </p:cNvPicPr>
          <p:nvPr/>
        </p:nvPicPr>
        <p:blipFill>
          <a:blip r:embed="rId4"/>
          <a:stretch>
            <a:fillRect/>
          </a:stretch>
        </p:blipFill>
        <p:spPr>
          <a:xfrm>
            <a:off x="8843962" y="5657850"/>
            <a:ext cx="600075" cy="152400"/>
          </a:xfrm>
          <a:prstGeom prst="rect">
            <a:avLst/>
          </a:prstGeom>
        </p:spPr>
      </p:pic>
      <p:pic>
        <p:nvPicPr>
          <p:cNvPr id="5" name="Picture 4"/>
          <p:cNvPicPr>
            <a:picLocks noChangeAspect="1"/>
          </p:cNvPicPr>
          <p:nvPr/>
        </p:nvPicPr>
        <p:blipFill>
          <a:blip r:embed="rId4"/>
          <a:stretch>
            <a:fillRect/>
          </a:stretch>
        </p:blipFill>
        <p:spPr>
          <a:xfrm>
            <a:off x="10558462" y="5657850"/>
            <a:ext cx="600075" cy="152400"/>
          </a:xfrm>
          <a:prstGeom prst="rect">
            <a:avLst/>
          </a:prstGeom>
        </p:spPr>
      </p:pic>
    </p:spTree>
    <p:extLst>
      <p:ext uri="{BB962C8B-B14F-4D97-AF65-F5344CB8AC3E}">
        <p14:creationId xmlns:p14="http://schemas.microsoft.com/office/powerpoint/2010/main" val="36972462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65663" y="640928"/>
            <a:ext cx="9496657" cy="1138773"/>
          </a:xfrm>
          <a:prstGeom prst="rect">
            <a:avLst/>
          </a:prstGeom>
          <a:noFill/>
        </p:spPr>
        <p:txBody>
          <a:bodyPr wrap="square" rtlCol="0">
            <a:spAutoFit/>
          </a:bodyPr>
          <a:lstStyle/>
          <a:p>
            <a:r>
              <a:rPr lang="en-US" sz="3200" dirty="0" smtClean="0"/>
              <a:t>A-Series – </a:t>
            </a:r>
            <a:r>
              <a:rPr lang="en-US" sz="2000" dirty="0" smtClean="0"/>
              <a:t>Standard Tier</a:t>
            </a:r>
          </a:p>
          <a:p>
            <a:r>
              <a:rPr lang="en-US" dirty="0" smtClean="0"/>
              <a:t>An economical option for development workloads, test servers, and other applications that don't require load balancing, auto-scaling, or memory-intensive virtual machines.</a:t>
            </a:r>
            <a:endParaRPr lang="en-US" dirty="0"/>
          </a:p>
        </p:txBody>
      </p:sp>
      <p:sp>
        <p:nvSpPr>
          <p:cNvPr id="4" name="TextBox 3"/>
          <p:cNvSpPr txBox="1"/>
          <p:nvPr/>
        </p:nvSpPr>
        <p:spPr>
          <a:xfrm>
            <a:off x="1226633" y="1779701"/>
            <a:ext cx="9574716" cy="2000548"/>
          </a:xfrm>
          <a:prstGeom prst="rect">
            <a:avLst/>
          </a:prstGeom>
          <a:noFill/>
        </p:spPr>
        <p:txBody>
          <a:bodyPr wrap="square" rtlCol="0">
            <a:spAutoFit/>
          </a:bodyPr>
          <a:lstStyle/>
          <a:p>
            <a:r>
              <a:rPr lang="en-US" sz="3200" dirty="0" smtClean="0"/>
              <a:t>D</a:t>
            </a:r>
            <a:r>
              <a:rPr lang="en-US" sz="3200" dirty="0"/>
              <a:t>-</a:t>
            </a:r>
            <a:r>
              <a:rPr lang="en-US" sz="3200" dirty="0" smtClean="0"/>
              <a:t>Series and DS Series– </a:t>
            </a:r>
            <a:r>
              <a:rPr lang="en-US" sz="2000" dirty="0"/>
              <a:t>60% faster than A-series, more memory, and local </a:t>
            </a:r>
            <a:r>
              <a:rPr lang="en-US" sz="2000" dirty="0" smtClean="0"/>
              <a:t>SSD drive</a:t>
            </a:r>
          </a:p>
          <a:p>
            <a:r>
              <a:rPr lang="en-US" dirty="0" smtClean="0"/>
              <a:t>Variant of </a:t>
            </a:r>
            <a:r>
              <a:rPr lang="en-US" dirty="0"/>
              <a:t>the D-series sizes called “DS” that are specifically targeted for Premium Storage.  The pricing and billing meters for the DS sizes are the same as D-series. SSD storage included in D-series VMs is local temporary storage. For persistent storage, use DS VMs instead and purchase Premium Storage separately</a:t>
            </a:r>
            <a:r>
              <a:rPr lang="en-US" dirty="0" smtClean="0"/>
              <a:t>.</a:t>
            </a:r>
            <a:endParaRPr lang="en-US" dirty="0"/>
          </a:p>
        </p:txBody>
      </p:sp>
      <p:sp>
        <p:nvSpPr>
          <p:cNvPr id="6" name="TextBox 5"/>
          <p:cNvSpPr txBox="1"/>
          <p:nvPr/>
        </p:nvSpPr>
        <p:spPr>
          <a:xfrm>
            <a:off x="1265663" y="4437349"/>
            <a:ext cx="9574716" cy="1415772"/>
          </a:xfrm>
          <a:prstGeom prst="rect">
            <a:avLst/>
          </a:prstGeom>
          <a:noFill/>
        </p:spPr>
        <p:txBody>
          <a:bodyPr wrap="square" rtlCol="0">
            <a:spAutoFit/>
          </a:bodyPr>
          <a:lstStyle/>
          <a:p>
            <a:r>
              <a:rPr lang="en-US" sz="3200" dirty="0"/>
              <a:t>F</a:t>
            </a:r>
            <a:r>
              <a:rPr lang="en-US" sz="3200" dirty="0" smtClean="0"/>
              <a:t>-Series and FS-Series – </a:t>
            </a:r>
            <a:r>
              <a:rPr lang="en-US" sz="2000" dirty="0" smtClean="0"/>
              <a:t>Even Faster CPU   </a:t>
            </a:r>
            <a:r>
              <a:rPr lang="en-US" sz="2000" dirty="0" smtClean="0">
                <a:solidFill>
                  <a:srgbClr val="FF0000"/>
                </a:solidFill>
              </a:rPr>
              <a:t>New</a:t>
            </a:r>
          </a:p>
          <a:p>
            <a:r>
              <a:rPr lang="en-US" dirty="0"/>
              <a:t>The F-series is based on the 2.4 GHz Intel Xeon® E5-2673 v3 (Haswell) processor, which can achieve clock speeds as high as 3.1 GHz with the Intel Turbo Boost Technology 2.0. These VMs are suitable for scenarios like batch processing, web servers, analytics and gaming.</a:t>
            </a:r>
            <a:endParaRPr lang="en-US" dirty="0" smtClean="0"/>
          </a:p>
        </p:txBody>
      </p:sp>
      <p:sp>
        <p:nvSpPr>
          <p:cNvPr id="7" name="TextBox 6"/>
          <p:cNvSpPr txBox="1"/>
          <p:nvPr/>
        </p:nvSpPr>
        <p:spPr>
          <a:xfrm>
            <a:off x="1265663" y="5929236"/>
            <a:ext cx="9574716" cy="892552"/>
          </a:xfrm>
          <a:prstGeom prst="rect">
            <a:avLst/>
          </a:prstGeom>
          <a:noFill/>
        </p:spPr>
        <p:txBody>
          <a:bodyPr wrap="square" rtlCol="0">
            <a:spAutoFit/>
          </a:bodyPr>
          <a:lstStyle/>
          <a:p>
            <a:r>
              <a:rPr lang="en-US" sz="3200" dirty="0" smtClean="0"/>
              <a:t>G-Series </a:t>
            </a:r>
            <a:r>
              <a:rPr lang="en-US" sz="3200" dirty="0"/>
              <a:t>and </a:t>
            </a:r>
            <a:r>
              <a:rPr lang="en-US" sz="3200" dirty="0" smtClean="0"/>
              <a:t>GS-Series – </a:t>
            </a:r>
            <a:r>
              <a:rPr lang="en-US" sz="2000" dirty="0" smtClean="0"/>
              <a:t>Biggest and Fastest  </a:t>
            </a:r>
            <a:r>
              <a:rPr lang="en-US" sz="2000" dirty="0">
                <a:solidFill>
                  <a:srgbClr val="FF0000"/>
                </a:solidFill>
              </a:rPr>
              <a:t>New</a:t>
            </a:r>
          </a:p>
          <a:p>
            <a:endParaRPr lang="en-US" sz="2000" dirty="0" smtClean="0"/>
          </a:p>
        </p:txBody>
      </p:sp>
      <p:sp>
        <p:nvSpPr>
          <p:cNvPr id="8" name="TextBox 7"/>
          <p:cNvSpPr txBox="1"/>
          <p:nvPr/>
        </p:nvSpPr>
        <p:spPr>
          <a:xfrm>
            <a:off x="1226633" y="3776459"/>
            <a:ext cx="9574716" cy="584775"/>
          </a:xfrm>
          <a:prstGeom prst="rect">
            <a:avLst/>
          </a:prstGeom>
          <a:noFill/>
        </p:spPr>
        <p:txBody>
          <a:bodyPr wrap="square" rtlCol="0">
            <a:spAutoFit/>
          </a:bodyPr>
          <a:lstStyle/>
          <a:p>
            <a:r>
              <a:rPr lang="en-US" sz="3200" dirty="0" smtClean="0"/>
              <a:t>D V2-Series – </a:t>
            </a:r>
            <a:r>
              <a:rPr lang="en-US" sz="2000" dirty="0"/>
              <a:t>35% faster than D-series, latest generation of </a:t>
            </a:r>
            <a:r>
              <a:rPr lang="en-US" sz="2000" dirty="0" smtClean="0"/>
              <a:t>CPU</a:t>
            </a:r>
          </a:p>
        </p:txBody>
      </p:sp>
      <p:sp>
        <p:nvSpPr>
          <p:cNvPr id="9" name="TextBox 8"/>
          <p:cNvSpPr txBox="1"/>
          <p:nvPr/>
        </p:nvSpPr>
        <p:spPr>
          <a:xfrm>
            <a:off x="2473479" y="59943"/>
            <a:ext cx="7159084" cy="646331"/>
          </a:xfrm>
          <a:prstGeom prst="rect">
            <a:avLst/>
          </a:prstGeom>
          <a:noFill/>
        </p:spPr>
        <p:txBody>
          <a:bodyPr wrap="square" rtlCol="0">
            <a:spAutoFit/>
          </a:bodyPr>
          <a:lstStyle/>
          <a:p>
            <a:r>
              <a:rPr lang="en-US" sz="3600" dirty="0" smtClean="0"/>
              <a:t>Available Server Configuration Series</a:t>
            </a:r>
          </a:p>
        </p:txBody>
      </p:sp>
    </p:spTree>
    <p:extLst>
      <p:ext uri="{BB962C8B-B14F-4D97-AF65-F5344CB8AC3E}">
        <p14:creationId xmlns:p14="http://schemas.microsoft.com/office/powerpoint/2010/main" val="3166672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73581" y="181646"/>
            <a:ext cx="6481491" cy="646331"/>
          </a:xfrm>
          <a:prstGeom prst="rect">
            <a:avLst/>
          </a:prstGeom>
          <a:noFill/>
        </p:spPr>
        <p:txBody>
          <a:bodyPr wrap="square" rtlCol="0">
            <a:spAutoFit/>
          </a:bodyPr>
          <a:lstStyle/>
          <a:p>
            <a:pPr algn="ctr"/>
            <a:r>
              <a:rPr lang="en-US" sz="3600" dirty="0" smtClean="0"/>
              <a:t>Standard Storage Configurations</a:t>
            </a:r>
          </a:p>
        </p:txBody>
      </p:sp>
      <p:pic>
        <p:nvPicPr>
          <p:cNvPr id="4" name="Picture 3"/>
          <p:cNvPicPr>
            <a:picLocks noChangeAspect="1"/>
          </p:cNvPicPr>
          <p:nvPr/>
        </p:nvPicPr>
        <p:blipFill>
          <a:blip r:embed="rId3"/>
          <a:stretch>
            <a:fillRect/>
          </a:stretch>
        </p:blipFill>
        <p:spPr>
          <a:xfrm>
            <a:off x="698704" y="1204451"/>
            <a:ext cx="3390900" cy="2590800"/>
          </a:xfrm>
          <a:prstGeom prst="rect">
            <a:avLst/>
          </a:prstGeom>
        </p:spPr>
      </p:pic>
      <p:pic>
        <p:nvPicPr>
          <p:cNvPr id="5" name="Picture 4"/>
          <p:cNvPicPr>
            <a:picLocks noChangeAspect="1"/>
          </p:cNvPicPr>
          <p:nvPr/>
        </p:nvPicPr>
        <p:blipFill>
          <a:blip r:embed="rId4"/>
          <a:stretch>
            <a:fillRect/>
          </a:stretch>
        </p:blipFill>
        <p:spPr>
          <a:xfrm>
            <a:off x="4104352" y="1204451"/>
            <a:ext cx="5095875" cy="2638425"/>
          </a:xfrm>
          <a:prstGeom prst="rect">
            <a:avLst/>
          </a:prstGeom>
        </p:spPr>
      </p:pic>
      <p:pic>
        <p:nvPicPr>
          <p:cNvPr id="7" name="Picture 6"/>
          <p:cNvPicPr>
            <a:picLocks noChangeAspect="1"/>
          </p:cNvPicPr>
          <p:nvPr/>
        </p:nvPicPr>
        <p:blipFill>
          <a:blip r:embed="rId5"/>
          <a:stretch>
            <a:fillRect/>
          </a:stretch>
        </p:blipFill>
        <p:spPr>
          <a:xfrm>
            <a:off x="9229723" y="1189703"/>
            <a:ext cx="1685925" cy="2628900"/>
          </a:xfrm>
          <a:prstGeom prst="rect">
            <a:avLst/>
          </a:prstGeom>
        </p:spPr>
      </p:pic>
      <p:pic>
        <p:nvPicPr>
          <p:cNvPr id="8" name="Picture 7"/>
          <p:cNvPicPr>
            <a:picLocks noChangeAspect="1"/>
          </p:cNvPicPr>
          <p:nvPr/>
        </p:nvPicPr>
        <p:blipFill>
          <a:blip r:embed="rId6"/>
          <a:stretch>
            <a:fillRect/>
          </a:stretch>
        </p:blipFill>
        <p:spPr>
          <a:xfrm>
            <a:off x="684416" y="3872372"/>
            <a:ext cx="3419475" cy="2657475"/>
          </a:xfrm>
          <a:prstGeom prst="rect">
            <a:avLst/>
          </a:prstGeom>
        </p:spPr>
      </p:pic>
      <p:pic>
        <p:nvPicPr>
          <p:cNvPr id="9" name="Picture 8"/>
          <p:cNvPicPr>
            <a:picLocks noChangeAspect="1"/>
          </p:cNvPicPr>
          <p:nvPr/>
        </p:nvPicPr>
        <p:blipFill>
          <a:blip r:embed="rId7"/>
          <a:stretch>
            <a:fillRect/>
          </a:stretch>
        </p:blipFill>
        <p:spPr>
          <a:xfrm>
            <a:off x="4105273" y="3881896"/>
            <a:ext cx="5124450" cy="2638425"/>
          </a:xfrm>
          <a:prstGeom prst="rect">
            <a:avLst/>
          </a:prstGeom>
        </p:spPr>
      </p:pic>
      <p:pic>
        <p:nvPicPr>
          <p:cNvPr id="10" name="Picture 9"/>
          <p:cNvPicPr>
            <a:picLocks noChangeAspect="1"/>
          </p:cNvPicPr>
          <p:nvPr/>
        </p:nvPicPr>
        <p:blipFill>
          <a:blip r:embed="rId8"/>
          <a:stretch>
            <a:fillRect/>
          </a:stretch>
        </p:blipFill>
        <p:spPr>
          <a:xfrm>
            <a:off x="9255072" y="3881896"/>
            <a:ext cx="1676400" cy="2657475"/>
          </a:xfrm>
          <a:prstGeom prst="rect">
            <a:avLst/>
          </a:prstGeom>
        </p:spPr>
      </p:pic>
    </p:spTree>
    <p:extLst>
      <p:ext uri="{BB962C8B-B14F-4D97-AF65-F5344CB8AC3E}">
        <p14:creationId xmlns:p14="http://schemas.microsoft.com/office/powerpoint/2010/main" val="19375350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73455" y="1032819"/>
            <a:ext cx="5133975" cy="2667000"/>
          </a:xfrm>
          <a:prstGeom prst="rect">
            <a:avLst/>
          </a:prstGeom>
        </p:spPr>
      </p:pic>
      <p:pic>
        <p:nvPicPr>
          <p:cNvPr id="3" name="Picture 2"/>
          <p:cNvPicPr>
            <a:picLocks noChangeAspect="1"/>
          </p:cNvPicPr>
          <p:nvPr/>
        </p:nvPicPr>
        <p:blipFill>
          <a:blip r:embed="rId4"/>
          <a:stretch>
            <a:fillRect/>
          </a:stretch>
        </p:blipFill>
        <p:spPr>
          <a:xfrm>
            <a:off x="5919787" y="1039512"/>
            <a:ext cx="5114925" cy="2647950"/>
          </a:xfrm>
          <a:prstGeom prst="rect">
            <a:avLst/>
          </a:prstGeom>
        </p:spPr>
      </p:pic>
      <p:pic>
        <p:nvPicPr>
          <p:cNvPr id="4" name="Picture 3"/>
          <p:cNvPicPr>
            <a:picLocks noChangeAspect="1"/>
          </p:cNvPicPr>
          <p:nvPr/>
        </p:nvPicPr>
        <p:blipFill>
          <a:blip r:embed="rId5"/>
          <a:stretch>
            <a:fillRect/>
          </a:stretch>
        </p:blipFill>
        <p:spPr>
          <a:xfrm>
            <a:off x="4063056" y="3872041"/>
            <a:ext cx="3448050" cy="2647950"/>
          </a:xfrm>
          <a:prstGeom prst="rect">
            <a:avLst/>
          </a:prstGeom>
        </p:spPr>
      </p:pic>
      <p:sp>
        <p:nvSpPr>
          <p:cNvPr id="5" name="TextBox 4"/>
          <p:cNvSpPr txBox="1"/>
          <p:nvPr/>
        </p:nvSpPr>
        <p:spPr>
          <a:xfrm>
            <a:off x="1853528" y="208602"/>
            <a:ext cx="7867105" cy="646331"/>
          </a:xfrm>
          <a:prstGeom prst="rect">
            <a:avLst/>
          </a:prstGeom>
          <a:noFill/>
        </p:spPr>
        <p:txBody>
          <a:bodyPr wrap="square" rtlCol="0">
            <a:spAutoFit/>
          </a:bodyPr>
          <a:lstStyle/>
          <a:p>
            <a:pPr algn="ctr"/>
            <a:r>
              <a:rPr lang="en-US" sz="3600" dirty="0" smtClean="0"/>
              <a:t>Premium Storage Configurations</a:t>
            </a:r>
          </a:p>
        </p:txBody>
      </p:sp>
    </p:spTree>
    <p:extLst>
      <p:ext uri="{BB962C8B-B14F-4D97-AF65-F5344CB8AC3E}">
        <p14:creationId xmlns:p14="http://schemas.microsoft.com/office/powerpoint/2010/main" val="18445982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40309" y="2315496"/>
            <a:ext cx="8613058" cy="2862322"/>
          </a:xfrm>
          <a:prstGeom prst="rect">
            <a:avLst/>
          </a:prstGeom>
          <a:noFill/>
        </p:spPr>
        <p:txBody>
          <a:bodyPr wrap="square" rtlCol="0">
            <a:spAutoFit/>
          </a:bodyPr>
          <a:lstStyle/>
          <a:p>
            <a:pPr marL="285750" indent="-285750">
              <a:buFont typeface="Arial" panose="020B0604020202020204" pitchFamily="34" charset="0"/>
              <a:buChar char="•"/>
            </a:pPr>
            <a:r>
              <a:rPr lang="en-US" dirty="0"/>
              <a:t>Standard </a:t>
            </a:r>
            <a:r>
              <a:rPr lang="en-US"/>
              <a:t>storage </a:t>
            </a:r>
            <a:endParaRPr lang="en-US" dirty="0" smtClean="0"/>
          </a:p>
          <a:p>
            <a:pPr marL="742950" lvl="1" indent="-285750">
              <a:buFont typeface="Arial" panose="020B0604020202020204" pitchFamily="34" charset="0"/>
              <a:buChar char="•"/>
            </a:pPr>
            <a:r>
              <a:rPr lang="en-US" dirty="0" smtClean="0"/>
              <a:t>You </a:t>
            </a:r>
            <a:r>
              <a:rPr lang="en-US" dirty="0"/>
              <a:t>only pay for the space used no matter how much </a:t>
            </a:r>
            <a:r>
              <a:rPr lang="en-US" dirty="0" smtClean="0"/>
              <a:t>allocated</a:t>
            </a:r>
          </a:p>
          <a:p>
            <a:pPr marL="742950" lvl="1" indent="-285750">
              <a:buFont typeface="Arial" panose="020B0604020202020204" pitchFamily="34" charset="0"/>
              <a:buChar char="•"/>
            </a:pPr>
            <a:r>
              <a:rPr lang="en-US" dirty="0" smtClean="0"/>
              <a:t>Slow but inexpensive</a:t>
            </a:r>
            <a:endParaRPr lang="en-US" dirty="0"/>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Premium - SSD based but not very </a:t>
            </a:r>
            <a:r>
              <a:rPr lang="en-US" dirty="0" smtClean="0"/>
              <a:t>fast</a:t>
            </a:r>
          </a:p>
          <a:p>
            <a:pPr marL="742950" lvl="1" indent="-285750">
              <a:buFont typeface="Arial" panose="020B0604020202020204" pitchFamily="34" charset="0"/>
              <a:buChar char="•"/>
            </a:pPr>
            <a:r>
              <a:rPr lang="en-US" dirty="0" smtClean="0"/>
              <a:t>Not local to server</a:t>
            </a:r>
          </a:p>
          <a:p>
            <a:pPr marL="742950" lvl="1" indent="-285750">
              <a:buFont typeface="Arial" panose="020B0604020202020204" pitchFamily="34" charset="0"/>
              <a:buChar char="•"/>
            </a:pPr>
            <a:r>
              <a:rPr lang="en-US" dirty="0" smtClean="0"/>
              <a:t>You pay for the space you allocate not how much used</a:t>
            </a:r>
          </a:p>
          <a:p>
            <a:pPr marL="742950" lvl="1" indent="-285750">
              <a:buFont typeface="Arial" panose="020B0604020202020204" pitchFamily="34" charset="0"/>
              <a:buChar char="•"/>
            </a:pPr>
            <a:r>
              <a:rPr lang="en-US" dirty="0" smtClean="0"/>
              <a:t>Faster but can cost $$$</a:t>
            </a:r>
            <a:br>
              <a:rPr lang="en-US" dirty="0" smtClean="0"/>
            </a:br>
            <a:endParaRPr lang="en-US" dirty="0" smtClean="0"/>
          </a:p>
          <a:p>
            <a:pPr marL="285750" indent="-285750">
              <a:buFont typeface="Arial" panose="020B0604020202020204" pitchFamily="34" charset="0"/>
              <a:buChar char="•"/>
            </a:pPr>
            <a:endParaRPr lang="en-US" dirty="0"/>
          </a:p>
        </p:txBody>
      </p:sp>
      <p:sp>
        <p:nvSpPr>
          <p:cNvPr id="3" name="TextBox 2"/>
          <p:cNvSpPr txBox="1"/>
          <p:nvPr/>
        </p:nvSpPr>
        <p:spPr>
          <a:xfrm>
            <a:off x="2113286" y="178956"/>
            <a:ext cx="7867105" cy="1754326"/>
          </a:xfrm>
          <a:prstGeom prst="rect">
            <a:avLst/>
          </a:prstGeom>
          <a:noFill/>
        </p:spPr>
        <p:txBody>
          <a:bodyPr wrap="square" rtlCol="0">
            <a:spAutoFit/>
          </a:bodyPr>
          <a:lstStyle/>
          <a:p>
            <a:pPr algn="ctr"/>
            <a:r>
              <a:rPr lang="en-US" sz="3600" dirty="0" smtClean="0"/>
              <a:t>What are the Major Difference between Standard vs Premium Storage Configurations?</a:t>
            </a:r>
          </a:p>
        </p:txBody>
      </p:sp>
    </p:spTree>
    <p:extLst>
      <p:ext uri="{BB962C8B-B14F-4D97-AF65-F5344CB8AC3E}">
        <p14:creationId xmlns:p14="http://schemas.microsoft.com/office/powerpoint/2010/main" val="1203053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28662" y="85725"/>
            <a:ext cx="10734675" cy="6686550"/>
          </a:xfrm>
          <a:prstGeom prst="rect">
            <a:avLst/>
          </a:prstGeom>
        </p:spPr>
      </p:pic>
      <p:pic>
        <p:nvPicPr>
          <p:cNvPr id="3" name="Picture 2"/>
          <p:cNvPicPr>
            <a:picLocks noChangeAspect="1"/>
          </p:cNvPicPr>
          <p:nvPr/>
        </p:nvPicPr>
        <p:blipFill>
          <a:blip r:embed="rId3"/>
          <a:stretch>
            <a:fillRect/>
          </a:stretch>
        </p:blipFill>
        <p:spPr>
          <a:xfrm>
            <a:off x="7129462" y="5680152"/>
            <a:ext cx="600075" cy="152400"/>
          </a:xfrm>
          <a:prstGeom prst="rect">
            <a:avLst/>
          </a:prstGeom>
        </p:spPr>
      </p:pic>
      <p:pic>
        <p:nvPicPr>
          <p:cNvPr id="4" name="Picture 3"/>
          <p:cNvPicPr>
            <a:picLocks noChangeAspect="1"/>
          </p:cNvPicPr>
          <p:nvPr/>
        </p:nvPicPr>
        <p:blipFill>
          <a:blip r:embed="rId3"/>
          <a:stretch>
            <a:fillRect/>
          </a:stretch>
        </p:blipFill>
        <p:spPr>
          <a:xfrm>
            <a:off x="8820730" y="5680152"/>
            <a:ext cx="600075" cy="152400"/>
          </a:xfrm>
          <a:prstGeom prst="rect">
            <a:avLst/>
          </a:prstGeom>
        </p:spPr>
      </p:pic>
      <p:pic>
        <p:nvPicPr>
          <p:cNvPr id="5" name="Picture 4"/>
          <p:cNvPicPr>
            <a:picLocks noChangeAspect="1"/>
          </p:cNvPicPr>
          <p:nvPr/>
        </p:nvPicPr>
        <p:blipFill>
          <a:blip r:embed="rId3"/>
          <a:stretch>
            <a:fillRect/>
          </a:stretch>
        </p:blipFill>
        <p:spPr>
          <a:xfrm>
            <a:off x="10534300" y="5680152"/>
            <a:ext cx="600075" cy="152400"/>
          </a:xfrm>
          <a:prstGeom prst="rect">
            <a:avLst/>
          </a:prstGeom>
        </p:spPr>
      </p:pic>
    </p:spTree>
    <p:extLst>
      <p:ext uri="{BB962C8B-B14F-4D97-AF65-F5344CB8AC3E}">
        <p14:creationId xmlns:p14="http://schemas.microsoft.com/office/powerpoint/2010/main" val="21630113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79181" y="171449"/>
            <a:ext cx="6000750" cy="6515100"/>
          </a:xfrm>
          <a:prstGeom prst="rect">
            <a:avLst/>
          </a:prstGeom>
        </p:spPr>
      </p:pic>
      <p:pic>
        <p:nvPicPr>
          <p:cNvPr id="3" name="Picture 2"/>
          <p:cNvPicPr>
            <a:picLocks noChangeAspect="1"/>
          </p:cNvPicPr>
          <p:nvPr/>
        </p:nvPicPr>
        <p:blipFill>
          <a:blip r:embed="rId3"/>
          <a:stretch>
            <a:fillRect/>
          </a:stretch>
        </p:blipFill>
        <p:spPr>
          <a:xfrm>
            <a:off x="8155997" y="1433384"/>
            <a:ext cx="3617803" cy="3729809"/>
          </a:xfrm>
          <a:prstGeom prst="rect">
            <a:avLst/>
          </a:prstGeom>
        </p:spPr>
      </p:pic>
    </p:spTree>
    <p:extLst>
      <p:ext uri="{BB962C8B-B14F-4D97-AF65-F5344CB8AC3E}">
        <p14:creationId xmlns:p14="http://schemas.microsoft.com/office/powerpoint/2010/main" val="12371493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19137" y="111211"/>
            <a:ext cx="11120692" cy="6638925"/>
          </a:xfrm>
          <a:prstGeom prst="rect">
            <a:avLst/>
          </a:prstGeom>
        </p:spPr>
      </p:pic>
    </p:spTree>
    <p:extLst>
      <p:ext uri="{BB962C8B-B14F-4D97-AF65-F5344CB8AC3E}">
        <p14:creationId xmlns:p14="http://schemas.microsoft.com/office/powerpoint/2010/main" val="18841343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7447" y="939114"/>
            <a:ext cx="11516866" cy="4804461"/>
          </a:xfrm>
          <a:prstGeom prst="rect">
            <a:avLst/>
          </a:prstGeom>
        </p:spPr>
      </p:pic>
    </p:spTree>
    <p:extLst>
      <p:ext uri="{BB962C8B-B14F-4D97-AF65-F5344CB8AC3E}">
        <p14:creationId xmlns:p14="http://schemas.microsoft.com/office/powerpoint/2010/main" val="17227430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95764" y="926758"/>
            <a:ext cx="11983677" cy="5066270"/>
          </a:xfrm>
          <a:prstGeom prst="rect">
            <a:avLst/>
          </a:prstGeom>
        </p:spPr>
      </p:pic>
      <p:sp>
        <p:nvSpPr>
          <p:cNvPr id="2" name="Oval 1"/>
          <p:cNvSpPr/>
          <p:nvPr/>
        </p:nvSpPr>
        <p:spPr>
          <a:xfrm>
            <a:off x="0" y="2400300"/>
            <a:ext cx="1733036" cy="4000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06525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80042" y="0"/>
            <a:ext cx="8321890" cy="6804639"/>
          </a:xfrm>
          <a:prstGeom prst="rect">
            <a:avLst/>
          </a:prstGeom>
        </p:spPr>
      </p:pic>
      <p:sp>
        <p:nvSpPr>
          <p:cNvPr id="3" name="Oval 2"/>
          <p:cNvSpPr/>
          <p:nvPr/>
        </p:nvSpPr>
        <p:spPr>
          <a:xfrm>
            <a:off x="7315200" y="5086350"/>
            <a:ext cx="1257300" cy="3619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339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60979" y="70810"/>
            <a:ext cx="11167934" cy="6809491"/>
          </a:xfrm>
          <a:prstGeom prst="rect">
            <a:avLst/>
          </a:prstGeom>
        </p:spPr>
      </p:pic>
      <p:pic>
        <p:nvPicPr>
          <p:cNvPr id="4" name="Picture 3"/>
          <p:cNvPicPr>
            <a:picLocks noChangeAspect="1"/>
          </p:cNvPicPr>
          <p:nvPr/>
        </p:nvPicPr>
        <p:blipFill>
          <a:blip r:embed="rId3"/>
          <a:stretch>
            <a:fillRect/>
          </a:stretch>
        </p:blipFill>
        <p:spPr>
          <a:xfrm>
            <a:off x="1131252" y="3453254"/>
            <a:ext cx="7387383" cy="1654774"/>
          </a:xfrm>
          <a:prstGeom prst="rect">
            <a:avLst/>
          </a:prstGeom>
        </p:spPr>
      </p:pic>
      <p:sp>
        <p:nvSpPr>
          <p:cNvPr id="2" name="Rectangle 1"/>
          <p:cNvSpPr/>
          <p:nvPr/>
        </p:nvSpPr>
        <p:spPr>
          <a:xfrm>
            <a:off x="3479180" y="624467"/>
            <a:ext cx="646770" cy="56871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79700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14512" y="-66675"/>
            <a:ext cx="8562975" cy="6991350"/>
          </a:xfrm>
          <a:prstGeom prst="rect">
            <a:avLst/>
          </a:prstGeom>
        </p:spPr>
      </p:pic>
    </p:spTree>
    <p:extLst>
      <p:ext uri="{BB962C8B-B14F-4D97-AF65-F5344CB8AC3E}">
        <p14:creationId xmlns:p14="http://schemas.microsoft.com/office/powerpoint/2010/main" val="41792661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97807" y="0"/>
            <a:ext cx="4979248" cy="646331"/>
          </a:xfrm>
          <a:prstGeom prst="rect">
            <a:avLst/>
          </a:prstGeom>
          <a:noFill/>
        </p:spPr>
        <p:txBody>
          <a:bodyPr wrap="none" rtlCol="0">
            <a:spAutoFit/>
          </a:bodyPr>
          <a:lstStyle/>
          <a:p>
            <a:r>
              <a:rPr lang="en-US" sz="3600" dirty="0" smtClean="0"/>
              <a:t>Accessing New VM Server</a:t>
            </a:r>
            <a:endParaRPr lang="en-US" sz="3600" dirty="0"/>
          </a:p>
        </p:txBody>
      </p:sp>
      <p:pic>
        <p:nvPicPr>
          <p:cNvPr id="5" name="Picture 4"/>
          <p:cNvPicPr>
            <a:picLocks noChangeAspect="1"/>
          </p:cNvPicPr>
          <p:nvPr/>
        </p:nvPicPr>
        <p:blipFill>
          <a:blip r:embed="rId2"/>
          <a:stretch>
            <a:fillRect/>
          </a:stretch>
        </p:blipFill>
        <p:spPr>
          <a:xfrm>
            <a:off x="149053" y="832333"/>
            <a:ext cx="4707152" cy="5997823"/>
          </a:xfrm>
          <a:prstGeom prst="rect">
            <a:avLst/>
          </a:prstGeom>
        </p:spPr>
      </p:pic>
      <p:pic>
        <p:nvPicPr>
          <p:cNvPr id="6" name="Picture 5"/>
          <p:cNvPicPr>
            <a:picLocks noChangeAspect="1"/>
          </p:cNvPicPr>
          <p:nvPr/>
        </p:nvPicPr>
        <p:blipFill>
          <a:blip r:embed="rId3"/>
          <a:stretch>
            <a:fillRect/>
          </a:stretch>
        </p:blipFill>
        <p:spPr>
          <a:xfrm>
            <a:off x="5457695" y="966015"/>
            <a:ext cx="5494651" cy="3877834"/>
          </a:xfrm>
          <a:prstGeom prst="rect">
            <a:avLst/>
          </a:prstGeom>
        </p:spPr>
      </p:pic>
    </p:spTree>
    <p:extLst>
      <p:ext uri="{BB962C8B-B14F-4D97-AF65-F5344CB8AC3E}">
        <p14:creationId xmlns:p14="http://schemas.microsoft.com/office/powerpoint/2010/main" val="36462227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213746" y="1477533"/>
            <a:ext cx="7753350" cy="4619625"/>
          </a:xfrm>
          <a:prstGeom prst="rect">
            <a:avLst/>
          </a:prstGeom>
        </p:spPr>
      </p:pic>
      <p:sp>
        <p:nvSpPr>
          <p:cNvPr id="5" name="Rectangle 4"/>
          <p:cNvSpPr/>
          <p:nvPr/>
        </p:nvSpPr>
        <p:spPr>
          <a:xfrm>
            <a:off x="2644346" y="282316"/>
            <a:ext cx="7100329" cy="1077218"/>
          </a:xfrm>
          <a:prstGeom prst="rect">
            <a:avLst/>
          </a:prstGeom>
        </p:spPr>
        <p:txBody>
          <a:bodyPr wrap="square">
            <a:spAutoFit/>
          </a:bodyPr>
          <a:lstStyle/>
          <a:p>
            <a:r>
              <a:rPr lang="en-US" sz="3200" dirty="0"/>
              <a:t>After </a:t>
            </a:r>
            <a:r>
              <a:rPr lang="en-US" sz="3200" dirty="0" smtClean="0"/>
              <a:t>you </a:t>
            </a:r>
            <a:r>
              <a:rPr lang="en-US" sz="3200" dirty="0"/>
              <a:t>log on you will see that the </a:t>
            </a:r>
            <a:r>
              <a:rPr lang="en-US" sz="3200" dirty="0" smtClean="0"/>
              <a:t/>
            </a:r>
            <a:br>
              <a:rPr lang="en-US" sz="3200" dirty="0" smtClean="0"/>
            </a:br>
            <a:r>
              <a:rPr lang="en-US" sz="3200" dirty="0" smtClean="0"/>
              <a:t>additional </a:t>
            </a:r>
            <a:r>
              <a:rPr lang="en-US" sz="3200" dirty="0"/>
              <a:t>drives </a:t>
            </a:r>
            <a:r>
              <a:rPr lang="en-US" sz="3200" dirty="0" smtClean="0"/>
              <a:t>are </a:t>
            </a:r>
            <a:r>
              <a:rPr lang="en-US" sz="3200" dirty="0"/>
              <a:t>not visible </a:t>
            </a:r>
          </a:p>
        </p:txBody>
      </p:sp>
    </p:spTree>
    <p:extLst>
      <p:ext uri="{BB962C8B-B14F-4D97-AF65-F5344CB8AC3E}">
        <p14:creationId xmlns:p14="http://schemas.microsoft.com/office/powerpoint/2010/main" val="31278057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355549" y="127203"/>
            <a:ext cx="7663060" cy="1077218"/>
          </a:xfrm>
          <a:prstGeom prst="rect">
            <a:avLst/>
          </a:prstGeom>
          <a:noFill/>
        </p:spPr>
        <p:txBody>
          <a:bodyPr wrap="none" rtlCol="0">
            <a:spAutoFit/>
          </a:bodyPr>
          <a:lstStyle/>
          <a:p>
            <a:pPr algn="ctr"/>
            <a:r>
              <a:rPr lang="en-US" sz="3200" dirty="0" smtClean="0"/>
              <a:t>Use </a:t>
            </a:r>
            <a:r>
              <a:rPr lang="en-US" sz="3200" smtClean="0"/>
              <a:t>Computer Management </a:t>
            </a:r>
            <a:r>
              <a:rPr lang="en-US" sz="3200" dirty="0" smtClean="0"/>
              <a:t>to create stripe </a:t>
            </a:r>
            <a:br>
              <a:rPr lang="en-US" sz="3200" dirty="0" smtClean="0"/>
            </a:br>
            <a:r>
              <a:rPr lang="en-US" sz="3200" dirty="0" smtClean="0"/>
              <a:t>or allocate drives</a:t>
            </a:r>
            <a:endParaRPr lang="en-US" sz="3200" dirty="0"/>
          </a:p>
        </p:txBody>
      </p:sp>
      <p:pic>
        <p:nvPicPr>
          <p:cNvPr id="5" name="Picture 4"/>
          <p:cNvPicPr>
            <a:picLocks noChangeAspect="1"/>
          </p:cNvPicPr>
          <p:nvPr/>
        </p:nvPicPr>
        <p:blipFill>
          <a:blip r:embed="rId2"/>
          <a:stretch>
            <a:fillRect/>
          </a:stretch>
        </p:blipFill>
        <p:spPr>
          <a:xfrm>
            <a:off x="186160" y="1148533"/>
            <a:ext cx="6000918" cy="5709467"/>
          </a:xfrm>
          <a:prstGeom prst="rect">
            <a:avLst/>
          </a:prstGeom>
        </p:spPr>
      </p:pic>
      <p:pic>
        <p:nvPicPr>
          <p:cNvPr id="7" name="Picture 6"/>
          <p:cNvPicPr>
            <a:picLocks noChangeAspect="1"/>
          </p:cNvPicPr>
          <p:nvPr/>
        </p:nvPicPr>
        <p:blipFill>
          <a:blip r:embed="rId3"/>
          <a:stretch>
            <a:fillRect/>
          </a:stretch>
        </p:blipFill>
        <p:spPr>
          <a:xfrm>
            <a:off x="6297257" y="1892910"/>
            <a:ext cx="5763222" cy="3625763"/>
          </a:xfrm>
          <a:prstGeom prst="rect">
            <a:avLst/>
          </a:prstGeom>
        </p:spPr>
      </p:pic>
      <p:cxnSp>
        <p:nvCxnSpPr>
          <p:cNvPr id="4" name="Straight Connector 3"/>
          <p:cNvCxnSpPr/>
          <p:nvPr/>
        </p:nvCxnSpPr>
        <p:spPr>
          <a:xfrm>
            <a:off x="308919" y="1359243"/>
            <a:ext cx="5313405" cy="5350476"/>
          </a:xfrm>
          <a:prstGeom prst="line">
            <a:avLst/>
          </a:prstGeom>
        </p:spPr>
        <p:style>
          <a:lnRef idx="3">
            <a:schemeClr val="accent5"/>
          </a:lnRef>
          <a:fillRef idx="0">
            <a:schemeClr val="accent5"/>
          </a:fillRef>
          <a:effectRef idx="2">
            <a:schemeClr val="accent5"/>
          </a:effectRef>
          <a:fontRef idx="minor">
            <a:schemeClr val="tx1"/>
          </a:fontRef>
        </p:style>
      </p:cxnSp>
      <p:cxnSp>
        <p:nvCxnSpPr>
          <p:cNvPr id="8" name="Straight Connector 7"/>
          <p:cNvCxnSpPr/>
          <p:nvPr/>
        </p:nvCxnSpPr>
        <p:spPr>
          <a:xfrm flipV="1">
            <a:off x="358346" y="1371600"/>
            <a:ext cx="5585254" cy="5288692"/>
          </a:xfrm>
          <a:prstGeom prst="line">
            <a:avLst/>
          </a:prstGeom>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890612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22086" y="1329393"/>
            <a:ext cx="9150714" cy="5239655"/>
          </a:xfrm>
          <a:prstGeom prst="rect">
            <a:avLst/>
          </a:prstGeom>
        </p:spPr>
      </p:pic>
      <p:sp>
        <p:nvSpPr>
          <p:cNvPr id="4" name="TextBox 3"/>
          <p:cNvSpPr txBox="1"/>
          <p:nvPr/>
        </p:nvSpPr>
        <p:spPr>
          <a:xfrm>
            <a:off x="2780643" y="127203"/>
            <a:ext cx="6812892" cy="584775"/>
          </a:xfrm>
          <a:prstGeom prst="rect">
            <a:avLst/>
          </a:prstGeom>
          <a:noFill/>
        </p:spPr>
        <p:txBody>
          <a:bodyPr wrap="none" rtlCol="0">
            <a:spAutoFit/>
          </a:bodyPr>
          <a:lstStyle/>
          <a:p>
            <a:pPr algn="ctr"/>
            <a:r>
              <a:rPr lang="en-US" sz="3200" dirty="0" smtClean="0"/>
              <a:t>Use Server Manager to Configure drives</a:t>
            </a:r>
            <a:endParaRPr lang="en-US" sz="3200" dirty="0"/>
          </a:p>
        </p:txBody>
      </p:sp>
    </p:spTree>
    <p:extLst>
      <p:ext uri="{BB962C8B-B14F-4D97-AF65-F5344CB8AC3E}">
        <p14:creationId xmlns:p14="http://schemas.microsoft.com/office/powerpoint/2010/main" val="19999019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51989" y="235974"/>
            <a:ext cx="11119292" cy="6501734"/>
          </a:xfrm>
          <a:prstGeom prst="rect">
            <a:avLst/>
          </a:prstGeom>
        </p:spPr>
      </p:pic>
    </p:spTree>
    <p:extLst>
      <p:ext uri="{BB962C8B-B14F-4D97-AF65-F5344CB8AC3E}">
        <p14:creationId xmlns:p14="http://schemas.microsoft.com/office/powerpoint/2010/main" val="31125385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80042" y="0"/>
            <a:ext cx="8321890" cy="6804639"/>
          </a:xfrm>
          <a:prstGeom prst="rect">
            <a:avLst/>
          </a:prstGeom>
        </p:spPr>
      </p:pic>
      <p:sp>
        <p:nvSpPr>
          <p:cNvPr id="4" name="Rectangle 3"/>
          <p:cNvSpPr/>
          <p:nvPr/>
        </p:nvSpPr>
        <p:spPr>
          <a:xfrm>
            <a:off x="4360127" y="602165"/>
            <a:ext cx="646770" cy="56871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41529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9717" y="2212257"/>
            <a:ext cx="11238270" cy="3347284"/>
          </a:xfrm>
          <a:prstGeom prst="rect">
            <a:avLst/>
          </a:prstGeom>
        </p:spPr>
      </p:pic>
      <p:sp>
        <p:nvSpPr>
          <p:cNvPr id="3" name="TextBox 2"/>
          <p:cNvSpPr txBox="1"/>
          <p:nvPr/>
        </p:nvSpPr>
        <p:spPr>
          <a:xfrm>
            <a:off x="309717" y="1627482"/>
            <a:ext cx="2635658" cy="584775"/>
          </a:xfrm>
          <a:prstGeom prst="rect">
            <a:avLst/>
          </a:prstGeom>
          <a:noFill/>
        </p:spPr>
        <p:txBody>
          <a:bodyPr wrap="none" rtlCol="0">
            <a:spAutoFit/>
          </a:bodyPr>
          <a:lstStyle/>
          <a:p>
            <a:r>
              <a:rPr lang="en-US" sz="3200" b="1" dirty="0" smtClean="0"/>
              <a:t>Sample Billing</a:t>
            </a:r>
            <a:endParaRPr lang="en-US" sz="3200" b="1" dirty="0"/>
          </a:p>
        </p:txBody>
      </p:sp>
    </p:spTree>
    <p:extLst>
      <p:ext uri="{BB962C8B-B14F-4D97-AF65-F5344CB8AC3E}">
        <p14:creationId xmlns:p14="http://schemas.microsoft.com/office/powerpoint/2010/main" val="17074365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85303" y="2905433"/>
            <a:ext cx="5132439" cy="461665"/>
          </a:xfrm>
          <a:prstGeom prst="rect">
            <a:avLst/>
          </a:prstGeom>
          <a:noFill/>
        </p:spPr>
        <p:txBody>
          <a:bodyPr wrap="square" rtlCol="0">
            <a:spAutoFit/>
          </a:bodyPr>
          <a:lstStyle/>
          <a:p>
            <a:r>
              <a:rPr lang="en-US" sz="2400" dirty="0" smtClean="0"/>
              <a:t>Performance Tests…</a:t>
            </a:r>
            <a:endParaRPr lang="en-US" sz="2400" dirty="0"/>
          </a:p>
        </p:txBody>
      </p:sp>
    </p:spTree>
    <p:extLst>
      <p:ext uri="{BB962C8B-B14F-4D97-AF65-F5344CB8AC3E}">
        <p14:creationId xmlns:p14="http://schemas.microsoft.com/office/powerpoint/2010/main" val="21244217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06999" y="180618"/>
            <a:ext cx="5260861" cy="2400657"/>
          </a:xfrm>
          <a:prstGeom prst="rect">
            <a:avLst/>
          </a:prstGeom>
          <a:noFill/>
        </p:spPr>
        <p:txBody>
          <a:bodyPr wrap="square" rtlCol="0">
            <a:spAutoFit/>
          </a:bodyPr>
          <a:lstStyle/>
          <a:p>
            <a:r>
              <a:rPr lang="en-US" sz="2400" b="1" dirty="0" smtClean="0"/>
              <a:t>Used </a:t>
            </a:r>
            <a:r>
              <a:rPr lang="en-US" sz="2400" b="1" dirty="0" err="1" smtClean="0"/>
              <a:t>DiskSpeed</a:t>
            </a:r>
            <a:r>
              <a:rPr lang="en-US" sz="2400" b="1" dirty="0" smtClean="0"/>
              <a:t> to test IOPS and </a:t>
            </a:r>
            <a:r>
              <a:rPr lang="en-US" sz="2400" b="1" dirty="0" err="1" smtClean="0"/>
              <a:t>MBps</a:t>
            </a:r>
            <a:endParaRPr lang="en-US" sz="2400" b="1" dirty="0" smtClean="0"/>
          </a:p>
          <a:p>
            <a:r>
              <a:rPr lang="en-US" dirty="0" smtClean="0"/>
              <a:t>Command: DiskSpeed.ps1  (run in Windows PowerShell)</a:t>
            </a:r>
            <a:endParaRPr lang="en-US" dirty="0"/>
          </a:p>
          <a:p>
            <a:r>
              <a:rPr lang="en-US" dirty="0" smtClean="0"/>
              <a:t>Example:</a:t>
            </a:r>
          </a:p>
          <a:p>
            <a:r>
              <a:rPr lang="en-US" dirty="0" smtClean="0"/>
              <a:t>DS14 with Premium Storage</a:t>
            </a:r>
          </a:p>
          <a:p>
            <a:pPr marL="742950" lvl="1" indent="-285750">
              <a:buFont typeface="Arial" panose="020B0604020202020204" pitchFamily="34" charset="0"/>
              <a:buChar char="•"/>
            </a:pPr>
            <a:r>
              <a:rPr lang="en-US" dirty="0" smtClean="0"/>
              <a:t>4 – 512GB Drives Striped  (P20)</a:t>
            </a:r>
          </a:p>
          <a:p>
            <a:pPr marL="742950" lvl="1" indent="-285750">
              <a:buFont typeface="Arial" panose="020B0604020202020204" pitchFamily="34" charset="0"/>
              <a:buChar char="•"/>
            </a:pPr>
            <a:r>
              <a:rPr lang="en-US" dirty="0"/>
              <a:t>4</a:t>
            </a:r>
            <a:r>
              <a:rPr lang="en-US" dirty="0" smtClean="0"/>
              <a:t> – 1 TB Drives Striped (P30)</a:t>
            </a:r>
            <a:br>
              <a:rPr lang="en-US" dirty="0" smtClean="0"/>
            </a:br>
            <a:endParaRPr lang="en-US" dirty="0"/>
          </a:p>
          <a:p>
            <a:r>
              <a:rPr lang="en-US" dirty="0" smtClean="0"/>
              <a:t>Note: Disk formatted with 8K </a:t>
            </a:r>
            <a:r>
              <a:rPr lang="en-US" dirty="0" err="1" smtClean="0"/>
              <a:t>BlockSize</a:t>
            </a:r>
            <a:endParaRPr lang="en-US" dirty="0"/>
          </a:p>
        </p:txBody>
      </p:sp>
      <p:pic>
        <p:nvPicPr>
          <p:cNvPr id="4" name="Picture 3"/>
          <p:cNvPicPr>
            <a:picLocks noChangeAspect="1"/>
          </p:cNvPicPr>
          <p:nvPr/>
        </p:nvPicPr>
        <p:blipFill>
          <a:blip r:embed="rId2"/>
          <a:stretch>
            <a:fillRect/>
          </a:stretch>
        </p:blipFill>
        <p:spPr>
          <a:xfrm>
            <a:off x="1197182" y="2814937"/>
            <a:ext cx="9362663" cy="3969628"/>
          </a:xfrm>
          <a:prstGeom prst="rect">
            <a:avLst/>
          </a:prstGeom>
        </p:spPr>
      </p:pic>
    </p:spTree>
    <p:extLst>
      <p:ext uri="{BB962C8B-B14F-4D97-AF65-F5344CB8AC3E}">
        <p14:creationId xmlns:p14="http://schemas.microsoft.com/office/powerpoint/2010/main" val="114351492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746385717"/>
              </p:ext>
            </p:extLst>
          </p:nvPr>
        </p:nvGraphicFramePr>
        <p:xfrm>
          <a:off x="442452" y="1210564"/>
          <a:ext cx="10707328" cy="4695825"/>
        </p:xfrm>
        <a:graphic>
          <a:graphicData uri="http://schemas.openxmlformats.org/drawingml/2006/table">
            <a:tbl>
              <a:tblPr>
                <a:tableStyleId>{5C22544A-7EE6-4342-B048-85BDC9FD1C3A}</a:tableStyleId>
              </a:tblPr>
              <a:tblGrid>
                <a:gridCol w="2153264"/>
                <a:gridCol w="414941"/>
                <a:gridCol w="2711717"/>
                <a:gridCol w="1224116"/>
                <a:gridCol w="1150374"/>
                <a:gridCol w="1076632"/>
                <a:gridCol w="1976284"/>
              </a:tblGrid>
              <a:tr h="311691">
                <a:tc>
                  <a:txBody>
                    <a:bodyPr/>
                    <a:lstStyle/>
                    <a:p>
                      <a:pPr algn="l" fontAlgn="b"/>
                      <a:endParaRPr lang="en-US" sz="2000" b="0" i="0" u="none" strike="noStrike" dirty="0">
                        <a:solidFill>
                          <a:srgbClr val="000000"/>
                        </a:solidFill>
                        <a:effectLst/>
                        <a:latin typeface="Calibri" panose="020F0502020204030204" pitchFamily="34" charset="0"/>
                      </a:endParaRPr>
                    </a:p>
                  </a:txBody>
                  <a:tcPr marL="9525" marR="9525" marT="9525" marB="0" anchor="b"/>
                </a:tc>
                <a:tc rowSpan="2" gridSpan="4">
                  <a:txBody>
                    <a:bodyPr/>
                    <a:lstStyle/>
                    <a:p>
                      <a:pPr algn="l" fontAlgn="b"/>
                      <a:r>
                        <a:rPr lang="en-US" sz="2000" u="none" strike="noStrike" dirty="0">
                          <a:effectLst/>
                        </a:rPr>
                        <a:t>4 -- 512 GB Drive Stripped (P20)</a:t>
                      </a:r>
                      <a:endParaRPr lang="en-US" sz="2000" b="0" i="0" u="none" strike="noStrike" dirty="0">
                        <a:solidFill>
                          <a:srgbClr val="000000"/>
                        </a:solidFill>
                        <a:effectLst/>
                        <a:latin typeface="Calibri" panose="020F0502020204030204" pitchFamily="34" charset="0"/>
                      </a:endParaRPr>
                    </a:p>
                    <a:p>
                      <a:pPr algn="l" fontAlgn="b"/>
                      <a:r>
                        <a:rPr lang="en-US" sz="2000" u="none" strike="noStrike" dirty="0">
                          <a:effectLst/>
                        </a:rPr>
                        <a:t>4 -- 1 TB Drive Stripped (P30)</a:t>
                      </a:r>
                      <a:endParaRPr lang="en-US" sz="2000" b="0" i="0" u="none" strike="noStrike" dirty="0">
                        <a:solidFill>
                          <a:srgbClr val="000000"/>
                        </a:solidFill>
                        <a:effectLst/>
                        <a:latin typeface="Calibri" panose="020F0502020204030204" pitchFamily="34" charset="0"/>
                      </a:endParaRPr>
                    </a:p>
                  </a:txBody>
                  <a:tcPr marL="9525" marR="9525" marT="9525" marB="0" anchor="b"/>
                </a:tc>
                <a:tc rowSpan="2" hMerge="1">
                  <a:txBody>
                    <a:bodyPr/>
                    <a:lstStyle/>
                    <a:p>
                      <a:pPr algn="l" fontAlgn="b"/>
                      <a:endParaRPr lang="en-US" sz="2000" b="0" i="0" u="none" strike="noStrike">
                        <a:solidFill>
                          <a:srgbClr val="000000"/>
                        </a:solidFill>
                        <a:effectLst/>
                        <a:latin typeface="Calibri" panose="020F0502020204030204" pitchFamily="34" charset="0"/>
                      </a:endParaRPr>
                    </a:p>
                  </a:txBody>
                  <a:tcPr marL="9525" marR="9525" marT="9525" marB="0" anchor="b"/>
                </a:tc>
                <a:tc rowSpan="2" hMerge="1">
                  <a:txBody>
                    <a:bodyPr/>
                    <a:lstStyle/>
                    <a:p>
                      <a:endParaRPr lang="en-US"/>
                    </a:p>
                  </a:txBody>
                  <a:tcPr/>
                </a:tc>
                <a:tc rowSpan="2" hMerge="1">
                  <a:txBody>
                    <a:bodyPr/>
                    <a:lstStyle/>
                    <a:p>
                      <a:endParaRPr lang="en-US"/>
                    </a:p>
                  </a:txBody>
                  <a:tcPr/>
                </a:tc>
                <a:tc>
                  <a:txBody>
                    <a:bodyPr/>
                    <a:lstStyle/>
                    <a:p>
                      <a:pPr algn="l" fontAlgn="b"/>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US" sz="2000" b="0" i="0" u="none" strike="noStrike" dirty="0">
                        <a:solidFill>
                          <a:srgbClr val="000000"/>
                        </a:solidFill>
                        <a:effectLst/>
                        <a:latin typeface="Calibri" panose="020F0502020204030204" pitchFamily="34" charset="0"/>
                      </a:endParaRPr>
                    </a:p>
                  </a:txBody>
                  <a:tcPr marL="9525" marR="9525" marT="9525" marB="0" anchor="b"/>
                </a:tc>
              </a:tr>
              <a:tr h="311691">
                <a:tc>
                  <a:txBody>
                    <a:bodyPr/>
                    <a:lstStyle/>
                    <a:p>
                      <a:pPr algn="l" fontAlgn="b"/>
                      <a:endParaRPr lang="en-US" sz="2000" b="0" i="0" u="none" strike="noStrike" dirty="0">
                        <a:solidFill>
                          <a:srgbClr val="000000"/>
                        </a:solidFill>
                        <a:effectLst/>
                        <a:latin typeface="Calibri" panose="020F0502020204030204" pitchFamily="34" charset="0"/>
                      </a:endParaRPr>
                    </a:p>
                  </a:txBody>
                  <a:tcPr marL="9525" marR="9525" marT="9525" marB="0" anchor="b"/>
                </a:tc>
                <a:tc gridSpan="4" vMerge="1">
                  <a:txBody>
                    <a:bodyPr/>
                    <a:lstStyle/>
                    <a:p>
                      <a:pPr algn="l" fontAlgn="b"/>
                      <a:endParaRPr lang="en-US" sz="2000" b="0" i="0" u="none" strike="noStrike" dirty="0">
                        <a:solidFill>
                          <a:srgbClr val="000000"/>
                        </a:solidFill>
                        <a:effectLst/>
                        <a:latin typeface="Calibri" panose="020F0502020204030204" pitchFamily="34" charset="0"/>
                      </a:endParaRPr>
                    </a:p>
                  </a:txBody>
                  <a:tcPr marL="9525" marR="9525" marT="9525" marB="0" anchor="b"/>
                </a:tc>
                <a:tc hMerge="1" vMerge="1">
                  <a:txBody>
                    <a:bodyPr/>
                    <a:lstStyle/>
                    <a:p>
                      <a:pPr algn="l" fontAlgn="b"/>
                      <a:endParaRPr lang="en-US" sz="2000" b="0" i="0" u="none" strike="noStrike" dirty="0">
                        <a:solidFill>
                          <a:srgbClr val="000000"/>
                        </a:solidFill>
                        <a:effectLst/>
                        <a:latin typeface="Calibri" panose="020F0502020204030204" pitchFamily="34" charset="0"/>
                      </a:endParaRPr>
                    </a:p>
                  </a:txBody>
                  <a:tcPr marL="9525" marR="9525" marT="9525" marB="0" anchor="b"/>
                </a:tc>
                <a:tc hMerge="1" vMerge="1">
                  <a:txBody>
                    <a:bodyPr/>
                    <a:lstStyle/>
                    <a:p>
                      <a:endParaRPr lang="en-US"/>
                    </a:p>
                  </a:txBody>
                  <a:tcPr/>
                </a:tc>
                <a:tc hMerge="1" vMerge="1">
                  <a:txBody>
                    <a:bodyPr/>
                    <a:lstStyle/>
                    <a:p>
                      <a:endParaRPr lang="en-US"/>
                    </a:p>
                  </a:txBody>
                  <a:tcPr/>
                </a:tc>
                <a:tc>
                  <a:txBody>
                    <a:bodyPr/>
                    <a:lstStyle/>
                    <a:p>
                      <a:pPr algn="l" fontAlgn="b"/>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US" sz="2000" b="0" i="0" u="none" strike="noStrike" dirty="0">
                        <a:solidFill>
                          <a:srgbClr val="000000"/>
                        </a:solidFill>
                        <a:effectLst/>
                        <a:latin typeface="Calibri" panose="020F0502020204030204" pitchFamily="34" charset="0"/>
                      </a:endParaRPr>
                    </a:p>
                  </a:txBody>
                  <a:tcPr marL="9525" marR="9525" marT="9525" marB="0" anchor="b"/>
                </a:tc>
              </a:tr>
              <a:tr h="311691">
                <a:tc>
                  <a:txBody>
                    <a:bodyPr/>
                    <a:lstStyle/>
                    <a:p>
                      <a:pPr algn="l" fontAlgn="b"/>
                      <a:endParaRPr lang="en-US" sz="2000" b="0" i="0" u="none" strike="noStrike">
                        <a:solidFill>
                          <a:srgbClr val="000000"/>
                        </a:solidFill>
                        <a:effectLst/>
                        <a:latin typeface="Calibri" panose="020F0502020204030204" pitchFamily="34" charset="0"/>
                      </a:endParaRPr>
                    </a:p>
                  </a:txBody>
                  <a:tcPr marL="9525" marR="9525" marT="9525" marB="0" anchor="b"/>
                </a:tc>
                <a:tc gridSpan="2">
                  <a:txBody>
                    <a:bodyPr/>
                    <a:lstStyle/>
                    <a:p>
                      <a:endParaRPr lang="en-US"/>
                    </a:p>
                  </a:txBody>
                  <a:tcPr marL="9525" marR="9525" marT="9525" marB="0" anchor="b"/>
                </a:tc>
                <a:tc hMerge="1">
                  <a:txBody>
                    <a:bodyPr/>
                    <a:lstStyle/>
                    <a:p>
                      <a:pPr algn="l" fontAlgn="b"/>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US" sz="2000" b="0" i="0" u="none" strike="noStrike" dirty="0">
                        <a:solidFill>
                          <a:srgbClr val="000000"/>
                        </a:solidFill>
                        <a:effectLst/>
                        <a:latin typeface="Calibri" panose="020F0502020204030204" pitchFamily="34" charset="0"/>
                      </a:endParaRPr>
                    </a:p>
                  </a:txBody>
                  <a:tcPr marL="9525" marR="9525" marT="9525" marB="0" anchor="b"/>
                </a:tc>
              </a:tr>
              <a:tr h="828623">
                <a:tc gridSpan="3">
                  <a:txBody>
                    <a:bodyPr/>
                    <a:lstStyle/>
                    <a:p>
                      <a:pPr algn="l" fontAlgn="b"/>
                      <a:r>
                        <a:rPr lang="en-US" sz="2000" u="none" strike="noStrike">
                          <a:effectLst/>
                        </a:rPr>
                        <a:t>Server Configuration</a:t>
                      </a:r>
                      <a:endParaRPr lang="en-US" sz="2000" b="1" i="0" u="none" strike="noStrike">
                        <a:solidFill>
                          <a:srgbClr val="000000"/>
                        </a:solidFill>
                        <a:effectLst/>
                        <a:latin typeface="Calibri" panose="020F0502020204030204" pitchFamily="34" charset="0"/>
                      </a:endParaRPr>
                    </a:p>
                  </a:txBody>
                  <a:tcPr marL="9525" marR="9525" marT="9525" marB="0" anchor="b"/>
                </a:tc>
                <a:tc hMerge="1">
                  <a:txBody>
                    <a:bodyPr/>
                    <a:lstStyle/>
                    <a:p>
                      <a:endParaRPr lang="en-US"/>
                    </a:p>
                  </a:txBody>
                  <a:tcPr/>
                </a:tc>
                <a:tc hMerge="1">
                  <a:txBody>
                    <a:bodyPr/>
                    <a:lstStyle/>
                    <a:p>
                      <a:endParaRPr lang="en-US"/>
                    </a:p>
                  </a:txBody>
                  <a:tcPr/>
                </a:tc>
                <a:tc>
                  <a:txBody>
                    <a:bodyPr/>
                    <a:lstStyle/>
                    <a:p>
                      <a:pPr algn="r" fontAlgn="b"/>
                      <a:r>
                        <a:rPr lang="en-US" sz="2000" u="none" strike="noStrike" dirty="0" err="1">
                          <a:effectLst/>
                        </a:rPr>
                        <a:t>MBps</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IOPS</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Disk Format Blocks</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b="0" i="0" u="none" strike="noStrike" dirty="0" smtClean="0">
                          <a:solidFill>
                            <a:srgbClr val="000000"/>
                          </a:solidFill>
                          <a:effectLst/>
                          <a:latin typeface="Calibri" panose="020F0502020204030204" pitchFamily="34" charset="0"/>
                        </a:rPr>
                        <a:t>Max Server IOPS</a:t>
                      </a:r>
                      <a:r>
                        <a:rPr lang="en-US" sz="2000" b="0" i="0" u="none" strike="noStrike" baseline="0" dirty="0" smtClean="0">
                          <a:solidFill>
                            <a:srgbClr val="000000"/>
                          </a:solidFill>
                          <a:effectLst/>
                          <a:latin typeface="Calibri" panose="020F0502020204030204" pitchFamily="34" charset="0"/>
                        </a:rPr>
                        <a:t> </a:t>
                      </a:r>
                      <a:br>
                        <a:rPr lang="en-US" sz="2000" b="0" i="0" u="none" strike="noStrike" baseline="0" dirty="0" smtClean="0">
                          <a:solidFill>
                            <a:srgbClr val="000000"/>
                          </a:solidFill>
                          <a:effectLst/>
                          <a:latin typeface="Calibri" panose="020F0502020204030204" pitchFamily="34" charset="0"/>
                        </a:rPr>
                      </a:br>
                      <a:r>
                        <a:rPr lang="en-US" sz="2000" b="0" i="0" u="none" strike="noStrike" baseline="0" dirty="0" smtClean="0">
                          <a:solidFill>
                            <a:srgbClr val="000000"/>
                          </a:solidFill>
                          <a:effectLst/>
                          <a:latin typeface="Calibri" panose="020F0502020204030204" pitchFamily="34" charset="0"/>
                        </a:rPr>
                        <a:t>from Specs sheet</a:t>
                      </a:r>
                      <a:endParaRPr lang="en-US" sz="2000" b="0" i="0" u="none" strike="noStrike" dirty="0">
                        <a:solidFill>
                          <a:srgbClr val="000000"/>
                        </a:solidFill>
                        <a:effectLst/>
                        <a:latin typeface="Calibri" panose="020F0502020204030204" pitchFamily="34" charset="0"/>
                      </a:endParaRPr>
                    </a:p>
                  </a:txBody>
                  <a:tcPr marL="9525" marR="9525" marT="9525" marB="0" anchor="b"/>
                </a:tc>
              </a:tr>
              <a:tr h="311691">
                <a:tc gridSpan="2">
                  <a:txBody>
                    <a:bodyPr/>
                    <a:lstStyle/>
                    <a:p>
                      <a:pPr algn="l" fontAlgn="b"/>
                      <a:r>
                        <a:rPr lang="en-US" sz="2000" u="none" strike="noStrike">
                          <a:effectLst/>
                        </a:rPr>
                        <a:t>DS3</a:t>
                      </a:r>
                      <a:endParaRPr lang="en-US" sz="2000" b="0" i="0" u="none" strike="noStrike">
                        <a:solidFill>
                          <a:srgbClr val="000000"/>
                        </a:solidFill>
                        <a:effectLst/>
                        <a:latin typeface="Calibri" panose="020F0502020204030204" pitchFamily="34" charset="0"/>
                      </a:endParaRPr>
                    </a:p>
                  </a:txBody>
                  <a:tcPr marL="9525" marR="9525" marT="9525" marB="0" anchor="b"/>
                </a:tc>
                <a:tc hMerge="1">
                  <a:txBody>
                    <a:bodyPr/>
                    <a:lstStyle/>
                    <a:p>
                      <a:endParaRPr lang="en-US"/>
                    </a:p>
                  </a:txBody>
                  <a:tcPr/>
                </a:tc>
                <a:tc>
                  <a:txBody>
                    <a:bodyPr/>
                    <a:lstStyle/>
                    <a:p>
                      <a:pPr algn="l" fontAlgn="b"/>
                      <a:r>
                        <a:rPr lang="en-US" sz="2000" u="none" strike="noStrike" dirty="0">
                          <a:effectLst/>
                        </a:rPr>
                        <a:t>P20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123.63</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smtClean="0">
                          <a:effectLst/>
                        </a:rPr>
                        <a:t>15,824</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4K</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b="0" i="0" u="none" strike="noStrike" dirty="0" smtClean="0">
                          <a:solidFill>
                            <a:srgbClr val="000000"/>
                          </a:solidFill>
                          <a:effectLst/>
                          <a:latin typeface="Calibri" panose="020F0502020204030204" pitchFamily="34" charset="0"/>
                        </a:rPr>
                        <a:t>12,800</a:t>
                      </a:r>
                      <a:endParaRPr lang="en-US" sz="2000" b="0" i="0" u="none" strike="noStrike" dirty="0">
                        <a:solidFill>
                          <a:srgbClr val="000000"/>
                        </a:solidFill>
                        <a:effectLst/>
                        <a:latin typeface="Calibri" panose="020F0502020204030204" pitchFamily="34" charset="0"/>
                      </a:endParaRPr>
                    </a:p>
                  </a:txBody>
                  <a:tcPr marL="9525" marR="9525" marT="9525" marB="0" anchor="b"/>
                </a:tc>
              </a:tr>
              <a:tr h="311691">
                <a:tc gridSpan="2">
                  <a:txBody>
                    <a:bodyPr/>
                    <a:lstStyle/>
                    <a:p>
                      <a:pPr algn="l" fontAlgn="b"/>
                      <a:endParaRPr lang="en-US" sz="2000" b="0" i="0" u="none" strike="noStrike">
                        <a:solidFill>
                          <a:srgbClr val="000000"/>
                        </a:solidFill>
                        <a:effectLst/>
                        <a:latin typeface="Calibri" panose="020F0502020204030204" pitchFamily="34" charset="0"/>
                      </a:endParaRPr>
                    </a:p>
                  </a:txBody>
                  <a:tcPr marL="9525" marR="9525" marT="9525" marB="0" anchor="b"/>
                </a:tc>
                <a:tc hMerge="1">
                  <a:txBody>
                    <a:bodyPr/>
                    <a:lstStyle/>
                    <a:p>
                      <a:endParaRPr lang="en-US"/>
                    </a:p>
                  </a:txBody>
                  <a:tcPr/>
                </a:tc>
                <a:tc>
                  <a:txBody>
                    <a:bodyPr/>
                    <a:lstStyle/>
                    <a:p>
                      <a:pPr algn="l" fontAlgn="b"/>
                      <a:r>
                        <a:rPr lang="en-US" sz="2000" u="none" strike="noStrike">
                          <a:effectLst/>
                        </a:rPr>
                        <a:t>P30</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123.63</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smtClean="0">
                          <a:effectLst/>
                        </a:rPr>
                        <a:t>15,824</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4K</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marL="0" marR="0" indent="0" algn="r" defTabSz="914400" rtl="0" eaLnBrk="1" fontAlgn="b" latinLnBrk="0" hangingPunct="1">
                        <a:lnSpc>
                          <a:spcPct val="100000"/>
                        </a:lnSpc>
                        <a:spcBef>
                          <a:spcPts val="0"/>
                        </a:spcBef>
                        <a:spcAft>
                          <a:spcPts val="0"/>
                        </a:spcAft>
                        <a:buClrTx/>
                        <a:buSzTx/>
                        <a:buFontTx/>
                        <a:buNone/>
                        <a:tabLst/>
                        <a:defRPr/>
                      </a:pPr>
                      <a:r>
                        <a:rPr lang="en-US" sz="2000" b="0" i="0" u="none" strike="noStrike" dirty="0" smtClean="0">
                          <a:solidFill>
                            <a:srgbClr val="000000"/>
                          </a:solidFill>
                          <a:effectLst/>
                          <a:latin typeface="Calibri" panose="020F0502020204030204" pitchFamily="34" charset="0"/>
                        </a:rPr>
                        <a:t>12,800</a:t>
                      </a:r>
                    </a:p>
                  </a:txBody>
                  <a:tcPr marL="9525" marR="9525" marT="9525" marB="0" anchor="b"/>
                </a:tc>
              </a:tr>
              <a:tr h="311691">
                <a:tc gridSpan="2">
                  <a:txBody>
                    <a:bodyPr/>
                    <a:lstStyle/>
                    <a:p>
                      <a:pPr algn="l" fontAlgn="b"/>
                      <a:r>
                        <a:rPr lang="en-US" sz="2000" u="none" strike="noStrike">
                          <a:effectLst/>
                        </a:rPr>
                        <a:t>DS3</a:t>
                      </a:r>
                      <a:endParaRPr lang="en-US" sz="2000" b="0" i="0" u="none" strike="noStrike">
                        <a:solidFill>
                          <a:srgbClr val="000000"/>
                        </a:solidFill>
                        <a:effectLst/>
                        <a:latin typeface="Calibri" panose="020F0502020204030204" pitchFamily="34" charset="0"/>
                      </a:endParaRPr>
                    </a:p>
                  </a:txBody>
                  <a:tcPr marL="9525" marR="9525" marT="9525" marB="0" anchor="b"/>
                </a:tc>
                <a:tc hMerge="1">
                  <a:txBody>
                    <a:bodyPr/>
                    <a:lstStyle/>
                    <a:p>
                      <a:endParaRPr lang="en-US"/>
                    </a:p>
                  </a:txBody>
                  <a:tcPr/>
                </a:tc>
                <a:tc>
                  <a:txBody>
                    <a:bodyPr/>
                    <a:lstStyle/>
                    <a:p>
                      <a:pPr algn="l" fontAlgn="b"/>
                      <a:r>
                        <a:rPr lang="en-US" sz="2000" u="none" strike="noStrike">
                          <a:effectLst/>
                        </a:rPr>
                        <a:t>P20</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127.48</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smtClean="0">
                          <a:effectLst/>
                        </a:rPr>
                        <a:t>16,317</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8K</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b="0" i="0" u="none" strike="noStrike" dirty="0" smtClean="0">
                          <a:solidFill>
                            <a:srgbClr val="000000"/>
                          </a:solidFill>
                          <a:effectLst/>
                          <a:latin typeface="Calibri" panose="020F0502020204030204" pitchFamily="34" charset="0"/>
                        </a:rPr>
                        <a:t>12,800</a:t>
                      </a:r>
                      <a:endParaRPr lang="en-US" sz="2000" b="0" i="0" u="none" strike="noStrike" dirty="0">
                        <a:solidFill>
                          <a:srgbClr val="000000"/>
                        </a:solidFill>
                        <a:effectLst/>
                        <a:latin typeface="Calibri" panose="020F0502020204030204" pitchFamily="34" charset="0"/>
                      </a:endParaRPr>
                    </a:p>
                  </a:txBody>
                  <a:tcPr marL="9525" marR="9525" marT="9525" marB="0" anchor="b"/>
                </a:tc>
              </a:tr>
              <a:tr h="311691">
                <a:tc gridSpan="2">
                  <a:txBody>
                    <a:bodyPr/>
                    <a:lstStyle/>
                    <a:p>
                      <a:pPr algn="l" fontAlgn="b"/>
                      <a:endParaRPr lang="en-US" sz="2000" b="0" i="0" u="none" strike="noStrike">
                        <a:solidFill>
                          <a:srgbClr val="000000"/>
                        </a:solidFill>
                        <a:effectLst/>
                        <a:latin typeface="Calibri" panose="020F0502020204030204" pitchFamily="34" charset="0"/>
                      </a:endParaRPr>
                    </a:p>
                  </a:txBody>
                  <a:tcPr marL="9525" marR="9525" marT="9525" marB="0" anchor="b"/>
                </a:tc>
                <a:tc hMerge="1">
                  <a:txBody>
                    <a:bodyPr/>
                    <a:lstStyle/>
                    <a:p>
                      <a:endParaRPr lang="en-US"/>
                    </a:p>
                  </a:txBody>
                  <a:tcPr/>
                </a:tc>
                <a:tc>
                  <a:txBody>
                    <a:bodyPr/>
                    <a:lstStyle/>
                    <a:p>
                      <a:pPr algn="l" fontAlgn="b"/>
                      <a:r>
                        <a:rPr lang="en-US" sz="2000" u="none" strike="noStrike">
                          <a:effectLst/>
                        </a:rPr>
                        <a:t>P30</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127.47</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smtClean="0">
                          <a:effectLst/>
                        </a:rPr>
                        <a:t>16,315</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8K</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marL="0" marR="0" indent="0" algn="r" defTabSz="914400" rtl="0" eaLnBrk="1" fontAlgn="b" latinLnBrk="0" hangingPunct="1">
                        <a:lnSpc>
                          <a:spcPct val="100000"/>
                        </a:lnSpc>
                        <a:spcBef>
                          <a:spcPts val="0"/>
                        </a:spcBef>
                        <a:spcAft>
                          <a:spcPts val="0"/>
                        </a:spcAft>
                        <a:buClrTx/>
                        <a:buSzTx/>
                        <a:buFontTx/>
                        <a:buNone/>
                        <a:tabLst/>
                        <a:defRPr/>
                      </a:pPr>
                      <a:r>
                        <a:rPr lang="en-US" sz="2000" b="0" i="0" u="none" strike="noStrike" dirty="0" smtClean="0">
                          <a:solidFill>
                            <a:srgbClr val="000000"/>
                          </a:solidFill>
                          <a:effectLst/>
                          <a:latin typeface="Calibri" panose="020F0502020204030204" pitchFamily="34" charset="0"/>
                        </a:rPr>
                        <a:t>12,800</a:t>
                      </a:r>
                    </a:p>
                  </a:txBody>
                  <a:tcPr marL="9525" marR="9525" marT="9525" marB="0" anchor="b"/>
                </a:tc>
              </a:tr>
              <a:tr h="311691">
                <a:tc gridSpan="2">
                  <a:txBody>
                    <a:bodyPr/>
                    <a:lstStyle/>
                    <a:p>
                      <a:pPr algn="l" fontAlgn="b"/>
                      <a:r>
                        <a:rPr lang="en-US" sz="2000" u="none" strike="noStrike">
                          <a:effectLst/>
                        </a:rPr>
                        <a:t>DS4</a:t>
                      </a:r>
                      <a:endParaRPr lang="en-US" sz="2000" b="0" i="0" u="none" strike="noStrike">
                        <a:solidFill>
                          <a:srgbClr val="000000"/>
                        </a:solidFill>
                        <a:effectLst/>
                        <a:latin typeface="Calibri" panose="020F0502020204030204" pitchFamily="34" charset="0"/>
                      </a:endParaRPr>
                    </a:p>
                  </a:txBody>
                  <a:tcPr marL="9525" marR="9525" marT="9525" marB="0" anchor="b"/>
                </a:tc>
                <a:tc hMerge="1">
                  <a:txBody>
                    <a:bodyPr/>
                    <a:lstStyle/>
                    <a:p>
                      <a:endParaRPr lang="en-US"/>
                    </a:p>
                  </a:txBody>
                  <a:tcPr/>
                </a:tc>
                <a:tc>
                  <a:txBody>
                    <a:bodyPr/>
                    <a:lstStyle/>
                    <a:p>
                      <a:pPr algn="l" fontAlgn="b"/>
                      <a:r>
                        <a:rPr lang="en-US" sz="2000" u="none" strike="noStrike" dirty="0">
                          <a:effectLst/>
                        </a:rPr>
                        <a:t>P20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240.29</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smtClean="0">
                          <a:effectLst/>
                        </a:rPr>
                        <a:t>30,756</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8K</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b="0" i="0" u="none" strike="noStrike" dirty="0" smtClean="0">
                          <a:solidFill>
                            <a:srgbClr val="000000"/>
                          </a:solidFill>
                          <a:effectLst/>
                          <a:latin typeface="Calibri" panose="020F0502020204030204" pitchFamily="34" charset="0"/>
                        </a:rPr>
                        <a:t>25,600</a:t>
                      </a:r>
                      <a:endParaRPr lang="en-US" sz="2000" b="0" i="0" u="none" strike="noStrike" dirty="0">
                        <a:solidFill>
                          <a:srgbClr val="000000"/>
                        </a:solidFill>
                        <a:effectLst/>
                        <a:latin typeface="Calibri" panose="020F0502020204030204" pitchFamily="34" charset="0"/>
                      </a:endParaRPr>
                    </a:p>
                  </a:txBody>
                  <a:tcPr marL="9525" marR="9525" marT="9525" marB="0" anchor="b"/>
                </a:tc>
              </a:tr>
              <a:tr h="311691">
                <a:tc gridSpan="2">
                  <a:txBody>
                    <a:bodyPr/>
                    <a:lstStyle/>
                    <a:p>
                      <a:pPr algn="l" fontAlgn="b"/>
                      <a:endParaRPr lang="en-US" sz="2000" b="0" i="0" u="none" strike="noStrike">
                        <a:solidFill>
                          <a:srgbClr val="000000"/>
                        </a:solidFill>
                        <a:effectLst/>
                        <a:latin typeface="Calibri" panose="020F0502020204030204" pitchFamily="34" charset="0"/>
                      </a:endParaRPr>
                    </a:p>
                  </a:txBody>
                  <a:tcPr marL="9525" marR="9525" marT="9525" marB="0" anchor="b"/>
                </a:tc>
                <a:tc hMerge="1">
                  <a:txBody>
                    <a:bodyPr/>
                    <a:lstStyle/>
                    <a:p>
                      <a:endParaRPr lang="en-US"/>
                    </a:p>
                  </a:txBody>
                  <a:tcPr/>
                </a:tc>
                <a:tc>
                  <a:txBody>
                    <a:bodyPr/>
                    <a:lstStyle/>
                    <a:p>
                      <a:pPr algn="l" fontAlgn="b"/>
                      <a:r>
                        <a:rPr lang="en-US" sz="2000" u="none" strike="noStrike">
                          <a:effectLst/>
                        </a:rPr>
                        <a:t>P30</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254.81</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smtClean="0">
                          <a:effectLst/>
                        </a:rPr>
                        <a:t>32,616</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8K</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marL="0" marR="0" indent="0" algn="r" defTabSz="914400" rtl="0" eaLnBrk="1" fontAlgn="b" latinLnBrk="0" hangingPunct="1">
                        <a:lnSpc>
                          <a:spcPct val="100000"/>
                        </a:lnSpc>
                        <a:spcBef>
                          <a:spcPts val="0"/>
                        </a:spcBef>
                        <a:spcAft>
                          <a:spcPts val="0"/>
                        </a:spcAft>
                        <a:buClrTx/>
                        <a:buSzTx/>
                        <a:buFontTx/>
                        <a:buNone/>
                        <a:tabLst/>
                        <a:defRPr/>
                      </a:pPr>
                      <a:r>
                        <a:rPr lang="en-US" sz="2000" b="0" i="0" u="none" strike="noStrike" dirty="0" smtClean="0">
                          <a:solidFill>
                            <a:srgbClr val="000000"/>
                          </a:solidFill>
                          <a:effectLst/>
                          <a:latin typeface="Calibri" panose="020F0502020204030204" pitchFamily="34" charset="0"/>
                        </a:rPr>
                        <a:t>25,600</a:t>
                      </a:r>
                    </a:p>
                  </a:txBody>
                  <a:tcPr marL="9525" marR="9525" marT="9525" marB="0" anchor="b"/>
                </a:tc>
              </a:tr>
              <a:tr h="311691">
                <a:tc gridSpan="2">
                  <a:txBody>
                    <a:bodyPr/>
                    <a:lstStyle/>
                    <a:p>
                      <a:pPr algn="l" fontAlgn="b"/>
                      <a:r>
                        <a:rPr lang="en-US" sz="2000" u="none" strike="noStrike" dirty="0">
                          <a:effectLst/>
                        </a:rPr>
                        <a:t>DS14</a:t>
                      </a:r>
                      <a:endParaRPr lang="en-US" sz="2000" b="0" i="0" u="none" strike="noStrike" dirty="0">
                        <a:solidFill>
                          <a:srgbClr val="000000"/>
                        </a:solidFill>
                        <a:effectLst/>
                        <a:latin typeface="Calibri" panose="020F0502020204030204" pitchFamily="34" charset="0"/>
                      </a:endParaRPr>
                    </a:p>
                  </a:txBody>
                  <a:tcPr marL="9525" marR="9525" marT="9525" marB="0" anchor="b"/>
                </a:tc>
                <a:tc hMerge="1">
                  <a:txBody>
                    <a:bodyPr/>
                    <a:lstStyle/>
                    <a:p>
                      <a:endParaRPr lang="en-US"/>
                    </a:p>
                  </a:txBody>
                  <a:tcPr/>
                </a:tc>
                <a:tc>
                  <a:txBody>
                    <a:bodyPr/>
                    <a:lstStyle/>
                    <a:p>
                      <a:pPr algn="l" fontAlgn="b"/>
                      <a:r>
                        <a:rPr lang="en-US" sz="2000" u="none" strike="noStrike" dirty="0">
                          <a:effectLst/>
                        </a:rPr>
                        <a:t>P20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240.4</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smtClean="0">
                          <a:effectLst/>
                        </a:rPr>
                        <a:t>30,771</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8K</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b="0" i="0" u="none" strike="noStrike" dirty="0" smtClean="0">
                          <a:solidFill>
                            <a:srgbClr val="000000"/>
                          </a:solidFill>
                          <a:effectLst/>
                          <a:latin typeface="Calibri" panose="020F0502020204030204" pitchFamily="34" charset="0"/>
                        </a:rPr>
                        <a:t>50,000</a:t>
                      </a:r>
                      <a:endParaRPr lang="en-US" sz="2000" b="0" i="0" u="none" strike="noStrike" dirty="0">
                        <a:solidFill>
                          <a:srgbClr val="000000"/>
                        </a:solidFill>
                        <a:effectLst/>
                        <a:latin typeface="Calibri" panose="020F0502020204030204" pitchFamily="34" charset="0"/>
                      </a:endParaRPr>
                    </a:p>
                  </a:txBody>
                  <a:tcPr marL="9525" marR="9525" marT="9525" marB="0" anchor="b"/>
                </a:tc>
              </a:tr>
              <a:tr h="311691">
                <a:tc gridSpan="2">
                  <a:txBody>
                    <a:bodyPr/>
                    <a:lstStyle/>
                    <a:p>
                      <a:pPr algn="l" fontAlgn="b"/>
                      <a:endParaRPr lang="en-US" sz="2000" b="0" i="0" u="none" strike="noStrike">
                        <a:solidFill>
                          <a:srgbClr val="000000"/>
                        </a:solidFill>
                        <a:effectLst/>
                        <a:latin typeface="Calibri" panose="020F0502020204030204" pitchFamily="34" charset="0"/>
                      </a:endParaRPr>
                    </a:p>
                  </a:txBody>
                  <a:tcPr marL="9525" marR="9525" marT="9525" marB="0" anchor="b"/>
                </a:tc>
                <a:tc hMerge="1">
                  <a:txBody>
                    <a:bodyPr/>
                    <a:lstStyle/>
                    <a:p>
                      <a:endParaRPr lang="en-US"/>
                    </a:p>
                  </a:txBody>
                  <a:tcPr/>
                </a:tc>
                <a:tc>
                  <a:txBody>
                    <a:bodyPr/>
                    <a:lstStyle/>
                    <a:p>
                      <a:pPr algn="l" fontAlgn="b"/>
                      <a:r>
                        <a:rPr lang="en-US" sz="2000" u="none" strike="noStrike">
                          <a:effectLst/>
                        </a:rPr>
                        <a:t>P30</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435.46</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smtClean="0">
                          <a:effectLst/>
                        </a:rPr>
                        <a:t>55,738</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8K</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marL="0" marR="0" indent="0" algn="r" defTabSz="914400" rtl="0" eaLnBrk="1" fontAlgn="b" latinLnBrk="0" hangingPunct="1">
                        <a:lnSpc>
                          <a:spcPct val="100000"/>
                        </a:lnSpc>
                        <a:spcBef>
                          <a:spcPts val="0"/>
                        </a:spcBef>
                        <a:spcAft>
                          <a:spcPts val="0"/>
                        </a:spcAft>
                        <a:buClrTx/>
                        <a:buSzTx/>
                        <a:buFontTx/>
                        <a:buNone/>
                        <a:tabLst/>
                        <a:defRPr/>
                      </a:pPr>
                      <a:r>
                        <a:rPr lang="en-US" sz="2000" b="0" i="0" u="none" strike="noStrike" dirty="0" smtClean="0">
                          <a:solidFill>
                            <a:srgbClr val="000000"/>
                          </a:solidFill>
                          <a:effectLst/>
                          <a:latin typeface="Calibri" panose="020F0502020204030204" pitchFamily="34" charset="0"/>
                        </a:rPr>
                        <a:t>50,000</a:t>
                      </a:r>
                    </a:p>
                  </a:txBody>
                  <a:tcPr marL="9525" marR="9525" marT="9525" marB="0" anchor="b"/>
                </a:tc>
              </a:tr>
              <a:tr h="311691">
                <a:tc gridSpan="2">
                  <a:txBody>
                    <a:bodyPr/>
                    <a:lstStyle/>
                    <a:p>
                      <a:pPr algn="l" fontAlgn="b"/>
                      <a:r>
                        <a:rPr lang="en-US" sz="2000" b="0" i="0" u="none" strike="noStrike" dirty="0" smtClean="0">
                          <a:solidFill>
                            <a:srgbClr val="000000"/>
                          </a:solidFill>
                          <a:effectLst/>
                          <a:latin typeface="Calibri" panose="020F0502020204030204" pitchFamily="34" charset="0"/>
                        </a:rPr>
                        <a:t>A7</a:t>
                      </a:r>
                      <a:endParaRPr lang="en-US" sz="2000" b="0" i="0" u="none" strike="noStrike" dirty="0">
                        <a:solidFill>
                          <a:srgbClr val="000000"/>
                        </a:solidFill>
                        <a:effectLst/>
                        <a:latin typeface="Calibri" panose="020F0502020204030204" pitchFamily="34" charset="0"/>
                      </a:endParaRPr>
                    </a:p>
                  </a:txBody>
                  <a:tcPr marL="9525" marR="9525" marT="9525" marB="0" anchor="b"/>
                </a:tc>
                <a:tc hMerge="1">
                  <a:txBody>
                    <a:bodyPr/>
                    <a:lstStyle/>
                    <a:p>
                      <a:endParaRPr lang="en-US"/>
                    </a:p>
                  </a:txBody>
                  <a:tcPr/>
                </a:tc>
                <a:tc>
                  <a:txBody>
                    <a:bodyPr/>
                    <a:lstStyle/>
                    <a:p>
                      <a:pPr algn="l" fontAlgn="b"/>
                      <a:r>
                        <a:rPr lang="en-US" sz="2000" b="0" i="0" u="none" strike="noStrike" dirty="0" smtClean="0">
                          <a:solidFill>
                            <a:srgbClr val="000000"/>
                          </a:solidFill>
                          <a:effectLst/>
                          <a:latin typeface="Calibri" panose="020F0502020204030204" pitchFamily="34" charset="0"/>
                        </a:rPr>
                        <a:t>4 – 1 TB Drives Only</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b="0" i="0" u="none" strike="noStrike" dirty="0" smtClean="0">
                          <a:solidFill>
                            <a:srgbClr val="000000"/>
                          </a:solidFill>
                          <a:effectLst/>
                          <a:latin typeface="Calibri" panose="020F0502020204030204" pitchFamily="34" charset="0"/>
                        </a:rPr>
                        <a:t>20.54</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b="0" i="0" u="none" strike="noStrike" dirty="0" smtClean="0">
                          <a:solidFill>
                            <a:srgbClr val="000000"/>
                          </a:solidFill>
                          <a:effectLst/>
                          <a:latin typeface="Calibri" panose="020F0502020204030204" pitchFamily="34" charset="0"/>
                        </a:rPr>
                        <a:t>2,629</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b="0" i="0" u="none" strike="noStrike" dirty="0" smtClean="0">
                          <a:solidFill>
                            <a:srgbClr val="000000"/>
                          </a:solidFill>
                          <a:effectLst/>
                          <a:latin typeface="Calibri" panose="020F0502020204030204" pitchFamily="34" charset="0"/>
                        </a:rPr>
                        <a:t>8K</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marL="0" marR="0" indent="0" algn="r" defTabSz="914400" rtl="0" eaLnBrk="1" fontAlgn="b" latinLnBrk="0" hangingPunct="1">
                        <a:lnSpc>
                          <a:spcPct val="100000"/>
                        </a:lnSpc>
                        <a:spcBef>
                          <a:spcPts val="0"/>
                        </a:spcBef>
                        <a:spcAft>
                          <a:spcPts val="0"/>
                        </a:spcAft>
                        <a:buClrTx/>
                        <a:buSzTx/>
                        <a:buFontTx/>
                        <a:buNone/>
                        <a:tabLst/>
                        <a:defRPr/>
                      </a:pPr>
                      <a:r>
                        <a:rPr lang="en-US" sz="2000" b="0" i="0" u="none" strike="noStrike" smtClean="0">
                          <a:solidFill>
                            <a:srgbClr val="000000"/>
                          </a:solidFill>
                          <a:effectLst/>
                          <a:latin typeface="Calibri" panose="020F0502020204030204" pitchFamily="34" charset="0"/>
                        </a:rPr>
                        <a:t>4* 500</a:t>
                      </a:r>
                      <a:endParaRPr lang="en-US" sz="2000" b="0" i="0" u="none" strike="noStrike" dirty="0" smtClean="0">
                        <a:solidFill>
                          <a:srgbClr val="000000"/>
                        </a:solidFill>
                        <a:effectLst/>
                        <a:latin typeface="Calibri" panose="020F0502020204030204" pitchFamily="34" charset="0"/>
                      </a:endParaRPr>
                    </a:p>
                  </a:txBody>
                  <a:tcPr marL="9525" marR="9525" marT="9525" marB="0" anchor="b"/>
                </a:tc>
              </a:tr>
            </a:tbl>
          </a:graphicData>
        </a:graphic>
      </p:graphicFrame>
      <p:sp>
        <p:nvSpPr>
          <p:cNvPr id="3" name="Rectangle 2"/>
          <p:cNvSpPr/>
          <p:nvPr/>
        </p:nvSpPr>
        <p:spPr>
          <a:xfrm>
            <a:off x="3361396" y="456889"/>
            <a:ext cx="6177140" cy="461665"/>
          </a:xfrm>
          <a:prstGeom prst="rect">
            <a:avLst/>
          </a:prstGeom>
        </p:spPr>
        <p:txBody>
          <a:bodyPr wrap="none">
            <a:spAutoFit/>
          </a:bodyPr>
          <a:lstStyle/>
          <a:p>
            <a:r>
              <a:rPr lang="en-US" sz="2400" b="1" dirty="0" smtClean="0"/>
              <a:t>Results using </a:t>
            </a:r>
            <a:r>
              <a:rPr lang="en-US" sz="2400" b="1" dirty="0" err="1"/>
              <a:t>DiskSpeed</a:t>
            </a:r>
            <a:r>
              <a:rPr lang="en-US" sz="2400" b="1" dirty="0"/>
              <a:t> to test IOPS and </a:t>
            </a:r>
            <a:r>
              <a:rPr lang="en-US" sz="2400" b="1" dirty="0" err="1"/>
              <a:t>MBps</a:t>
            </a:r>
            <a:endParaRPr lang="en-US" sz="2400" b="1" dirty="0"/>
          </a:p>
        </p:txBody>
      </p:sp>
    </p:spTree>
    <p:extLst>
      <p:ext uri="{BB962C8B-B14F-4D97-AF65-F5344CB8AC3E}">
        <p14:creationId xmlns:p14="http://schemas.microsoft.com/office/powerpoint/2010/main" val="37663165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8878" y="135917"/>
            <a:ext cx="10364451" cy="651483"/>
          </a:xfrm>
        </p:spPr>
        <p:txBody>
          <a:bodyPr/>
          <a:lstStyle/>
          <a:p>
            <a:r>
              <a:rPr lang="en-US" dirty="0" err="1" smtClean="0"/>
              <a:t>Prorest</a:t>
            </a:r>
            <a:r>
              <a:rPr lang="en-US" dirty="0" smtClean="0"/>
              <a:t> Test</a:t>
            </a:r>
            <a:endParaRPr lang="en-US" dirty="0"/>
          </a:p>
        </p:txBody>
      </p:sp>
      <p:sp>
        <p:nvSpPr>
          <p:cNvPr id="4" name="TextBox 3"/>
          <p:cNvSpPr txBox="1"/>
          <p:nvPr/>
        </p:nvSpPr>
        <p:spPr>
          <a:xfrm>
            <a:off x="2905554" y="787400"/>
            <a:ext cx="6979347" cy="923330"/>
          </a:xfrm>
          <a:prstGeom prst="rect">
            <a:avLst/>
          </a:prstGeom>
          <a:noFill/>
        </p:spPr>
        <p:txBody>
          <a:bodyPr wrap="none" rtlCol="0">
            <a:spAutoFit/>
          </a:bodyPr>
          <a:lstStyle/>
          <a:p>
            <a:r>
              <a:rPr lang="en-US" dirty="0" smtClean="0"/>
              <a:t>Command: </a:t>
            </a:r>
            <a:r>
              <a:rPr lang="en-US" dirty="0" err="1" smtClean="0"/>
              <a:t>prorest</a:t>
            </a:r>
            <a:r>
              <a:rPr lang="en-US" dirty="0" smtClean="0"/>
              <a:t> &lt;DB Name&gt; &lt;Backup File Name&gt;</a:t>
            </a:r>
          </a:p>
          <a:p>
            <a:endParaRPr lang="en-US" dirty="0"/>
          </a:p>
          <a:p>
            <a:r>
              <a:rPr lang="en-US" dirty="0" smtClean="0"/>
              <a:t>Note:  Sample DB size was 1.91G, with 3 areas (Schema, Data and Index)</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4265811917"/>
              </p:ext>
            </p:extLst>
          </p:nvPr>
        </p:nvGraphicFramePr>
        <p:xfrm>
          <a:off x="408942" y="2700645"/>
          <a:ext cx="1495166" cy="798247"/>
        </p:xfrm>
        <a:graphic>
          <a:graphicData uri="http://schemas.openxmlformats.org/drawingml/2006/table">
            <a:tbl>
              <a:tblPr firstRow="1" bandRow="1">
                <a:tableStyleId>{5C22544A-7EE6-4342-B048-85BDC9FD1C3A}</a:tableStyleId>
              </a:tblPr>
              <a:tblGrid>
                <a:gridCol w="1495166"/>
              </a:tblGrid>
              <a:tr h="242795">
                <a:tc>
                  <a:txBody>
                    <a:bodyPr/>
                    <a:lstStyle/>
                    <a:p>
                      <a:r>
                        <a:rPr lang="en-US" dirty="0" smtClean="0"/>
                        <a:t>Dell Server</a:t>
                      </a:r>
                      <a:endParaRPr lang="en-US" dirty="0"/>
                    </a:p>
                  </a:txBody>
                  <a:tcPr/>
                </a:tc>
              </a:tr>
              <a:tr h="432487">
                <a:tc>
                  <a:txBody>
                    <a:bodyPr/>
                    <a:lstStyle/>
                    <a:p>
                      <a:r>
                        <a:rPr lang="en-US" dirty="0" smtClean="0"/>
                        <a:t>7.99s</a:t>
                      </a:r>
                      <a:endParaRPr lang="en-US" dirty="0"/>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759115800"/>
              </p:ext>
            </p:extLst>
          </p:nvPr>
        </p:nvGraphicFramePr>
        <p:xfrm>
          <a:off x="2220896" y="2700645"/>
          <a:ext cx="1893904" cy="1645920"/>
        </p:xfrm>
        <a:graphic>
          <a:graphicData uri="http://schemas.openxmlformats.org/drawingml/2006/table">
            <a:tbl>
              <a:tblPr firstRow="1" bandRow="1">
                <a:tableStyleId>{5C22544A-7EE6-4342-B048-85BDC9FD1C3A}</a:tableStyleId>
              </a:tblPr>
              <a:tblGrid>
                <a:gridCol w="829960"/>
                <a:gridCol w="1063944"/>
              </a:tblGrid>
              <a:tr h="362244">
                <a:tc gridSpan="2">
                  <a:txBody>
                    <a:bodyPr/>
                    <a:lstStyle/>
                    <a:p>
                      <a:r>
                        <a:rPr lang="en-US" dirty="0" smtClean="0"/>
                        <a:t>DS3 Server</a:t>
                      </a:r>
                      <a:endParaRPr lang="en-US" dirty="0"/>
                    </a:p>
                  </a:txBody>
                  <a:tcPr/>
                </a:tc>
                <a:tc hMerge="1">
                  <a:txBody>
                    <a:bodyPr/>
                    <a:lstStyle/>
                    <a:p>
                      <a:endParaRPr lang="en-US" dirty="0"/>
                    </a:p>
                  </a:txBody>
                  <a:tcPr/>
                </a:tc>
              </a:tr>
              <a:tr h="432487">
                <a:tc>
                  <a:txBody>
                    <a:bodyPr/>
                    <a:lstStyle/>
                    <a:p>
                      <a:r>
                        <a:rPr lang="en-US" baseline="0" dirty="0" smtClean="0"/>
                        <a:t>P20s (F:\)</a:t>
                      </a:r>
                      <a:endParaRPr lang="en-US" dirty="0"/>
                    </a:p>
                  </a:txBody>
                  <a:tcPr/>
                </a:tc>
                <a:tc>
                  <a:txBody>
                    <a:bodyPr/>
                    <a:lstStyle/>
                    <a:p>
                      <a:r>
                        <a:rPr lang="en-US" dirty="0" smtClean="0"/>
                        <a:t>18.00s</a:t>
                      </a:r>
                      <a:endParaRPr lang="en-US" dirty="0"/>
                    </a:p>
                  </a:txBody>
                  <a:tcPr/>
                </a:tc>
              </a:tr>
              <a:tr h="40696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P30s (G:\)</a:t>
                      </a:r>
                      <a:endParaRPr lang="en-US" dirty="0" smtClean="0"/>
                    </a:p>
                  </a:txBody>
                  <a:tcPr/>
                </a:tc>
                <a:tc>
                  <a:txBody>
                    <a:bodyPr/>
                    <a:lstStyle/>
                    <a:p>
                      <a:r>
                        <a:rPr lang="en-US" dirty="0" smtClean="0"/>
                        <a:t>18.18s</a:t>
                      </a:r>
                      <a:endParaRPr lang="en-US" dirty="0"/>
                    </a:p>
                  </a:txBody>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225636611"/>
              </p:ext>
            </p:extLst>
          </p:nvPr>
        </p:nvGraphicFramePr>
        <p:xfrm>
          <a:off x="8285212" y="2660401"/>
          <a:ext cx="1893904" cy="798247"/>
        </p:xfrm>
        <a:graphic>
          <a:graphicData uri="http://schemas.openxmlformats.org/drawingml/2006/table">
            <a:tbl>
              <a:tblPr firstRow="1" bandRow="1">
                <a:tableStyleId>{5C22544A-7EE6-4342-B048-85BDC9FD1C3A}</a:tableStyleId>
              </a:tblPr>
              <a:tblGrid>
                <a:gridCol w="829960"/>
                <a:gridCol w="1063944"/>
              </a:tblGrid>
              <a:tr h="362244">
                <a:tc gridSpan="2">
                  <a:txBody>
                    <a:bodyPr/>
                    <a:lstStyle/>
                    <a:p>
                      <a:r>
                        <a:rPr lang="en-US" dirty="0" smtClean="0"/>
                        <a:t>A7 Server</a:t>
                      </a:r>
                      <a:endParaRPr lang="en-US" dirty="0"/>
                    </a:p>
                  </a:txBody>
                  <a:tcPr/>
                </a:tc>
                <a:tc hMerge="1">
                  <a:txBody>
                    <a:bodyPr/>
                    <a:lstStyle/>
                    <a:p>
                      <a:endParaRPr lang="en-US" dirty="0"/>
                    </a:p>
                  </a:txBody>
                  <a:tcPr/>
                </a:tc>
              </a:tr>
              <a:tr h="432487">
                <a:tc>
                  <a:txBody>
                    <a:bodyPr/>
                    <a:lstStyle/>
                    <a:p>
                      <a:r>
                        <a:rPr lang="en-US" baseline="0" dirty="0" smtClean="0"/>
                        <a:t>(F:\)</a:t>
                      </a:r>
                      <a:endParaRPr lang="en-US" dirty="0"/>
                    </a:p>
                  </a:txBody>
                  <a:tcPr/>
                </a:tc>
                <a:tc>
                  <a:txBody>
                    <a:bodyPr/>
                    <a:lstStyle/>
                    <a:p>
                      <a:r>
                        <a:rPr lang="en-US" dirty="0" smtClean="0"/>
                        <a:t>30.95s</a:t>
                      </a:r>
                      <a:endParaRPr lang="en-US" dirty="0"/>
                    </a:p>
                  </a:txBody>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130144713"/>
              </p:ext>
            </p:extLst>
          </p:nvPr>
        </p:nvGraphicFramePr>
        <p:xfrm>
          <a:off x="6313504" y="2685114"/>
          <a:ext cx="1893904" cy="1645920"/>
        </p:xfrm>
        <a:graphic>
          <a:graphicData uri="http://schemas.openxmlformats.org/drawingml/2006/table">
            <a:tbl>
              <a:tblPr firstRow="1" bandRow="1">
                <a:tableStyleId>{5C22544A-7EE6-4342-B048-85BDC9FD1C3A}</a:tableStyleId>
              </a:tblPr>
              <a:tblGrid>
                <a:gridCol w="829960"/>
                <a:gridCol w="1063944"/>
              </a:tblGrid>
              <a:tr h="362244">
                <a:tc gridSpan="2">
                  <a:txBody>
                    <a:bodyPr/>
                    <a:lstStyle/>
                    <a:p>
                      <a:r>
                        <a:rPr lang="en-US" dirty="0" smtClean="0"/>
                        <a:t>DS14 Server</a:t>
                      </a:r>
                      <a:endParaRPr lang="en-US" dirty="0"/>
                    </a:p>
                  </a:txBody>
                  <a:tcPr/>
                </a:tc>
                <a:tc hMerge="1">
                  <a:txBody>
                    <a:bodyPr/>
                    <a:lstStyle/>
                    <a:p>
                      <a:endParaRPr lang="en-US" dirty="0"/>
                    </a:p>
                  </a:txBody>
                  <a:tcPr/>
                </a:tc>
              </a:tr>
              <a:tr h="432487">
                <a:tc>
                  <a:txBody>
                    <a:bodyPr/>
                    <a:lstStyle/>
                    <a:p>
                      <a:r>
                        <a:rPr lang="en-US" baseline="0" dirty="0" smtClean="0"/>
                        <a:t>P20s (F:\)</a:t>
                      </a:r>
                      <a:endParaRPr lang="en-US" dirty="0"/>
                    </a:p>
                  </a:txBody>
                  <a:tcPr/>
                </a:tc>
                <a:tc>
                  <a:txBody>
                    <a:bodyPr/>
                    <a:lstStyle/>
                    <a:p>
                      <a:r>
                        <a:rPr lang="en-US" smtClean="0"/>
                        <a:t>11.16s</a:t>
                      </a:r>
                      <a:endParaRPr lang="en-US" dirty="0"/>
                    </a:p>
                  </a:txBody>
                  <a:tcPr/>
                </a:tc>
              </a:tr>
              <a:tr h="40696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P30s (G:\)</a:t>
                      </a:r>
                      <a:endParaRPr lang="en-US" dirty="0" smtClean="0"/>
                    </a:p>
                  </a:txBody>
                  <a:tcPr/>
                </a:tc>
                <a:tc>
                  <a:txBody>
                    <a:bodyPr/>
                    <a:lstStyle/>
                    <a:p>
                      <a:r>
                        <a:rPr lang="en-US" dirty="0" smtClean="0"/>
                        <a:t>10.89s</a:t>
                      </a:r>
                      <a:endParaRPr lang="en-US" dirty="0"/>
                    </a:p>
                  </a:txBody>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031231741"/>
              </p:ext>
            </p:extLst>
          </p:nvPr>
        </p:nvGraphicFramePr>
        <p:xfrm>
          <a:off x="4267200" y="2700645"/>
          <a:ext cx="1893904" cy="1645920"/>
        </p:xfrm>
        <a:graphic>
          <a:graphicData uri="http://schemas.openxmlformats.org/drawingml/2006/table">
            <a:tbl>
              <a:tblPr firstRow="1" bandRow="1">
                <a:tableStyleId>{5C22544A-7EE6-4342-B048-85BDC9FD1C3A}</a:tableStyleId>
              </a:tblPr>
              <a:tblGrid>
                <a:gridCol w="829960"/>
                <a:gridCol w="1063944"/>
              </a:tblGrid>
              <a:tr h="362244">
                <a:tc gridSpan="2">
                  <a:txBody>
                    <a:bodyPr/>
                    <a:lstStyle/>
                    <a:p>
                      <a:r>
                        <a:rPr lang="en-US" dirty="0" smtClean="0"/>
                        <a:t>DS4 Server</a:t>
                      </a:r>
                      <a:endParaRPr lang="en-US" dirty="0"/>
                    </a:p>
                  </a:txBody>
                  <a:tcPr/>
                </a:tc>
                <a:tc hMerge="1">
                  <a:txBody>
                    <a:bodyPr/>
                    <a:lstStyle/>
                    <a:p>
                      <a:endParaRPr lang="en-US" dirty="0"/>
                    </a:p>
                  </a:txBody>
                  <a:tcPr/>
                </a:tc>
              </a:tr>
              <a:tr h="432487">
                <a:tc>
                  <a:txBody>
                    <a:bodyPr/>
                    <a:lstStyle/>
                    <a:p>
                      <a:r>
                        <a:rPr lang="en-US" baseline="0" dirty="0" smtClean="0"/>
                        <a:t>P20s (F:\)</a:t>
                      </a:r>
                      <a:endParaRPr lang="en-US" dirty="0"/>
                    </a:p>
                  </a:txBody>
                  <a:tcPr/>
                </a:tc>
                <a:tc>
                  <a:txBody>
                    <a:bodyPr/>
                    <a:lstStyle/>
                    <a:p>
                      <a:r>
                        <a:rPr lang="en-US" smtClean="0"/>
                        <a:t>10.89s</a:t>
                      </a:r>
                      <a:endParaRPr lang="en-US" dirty="0"/>
                    </a:p>
                  </a:txBody>
                  <a:tcPr/>
                </a:tc>
              </a:tr>
              <a:tr h="40696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P30s (G:\)</a:t>
                      </a:r>
                      <a:endParaRPr lang="en-US" dirty="0" smtClean="0"/>
                    </a:p>
                  </a:txBody>
                  <a:tcPr/>
                </a:tc>
                <a:tc>
                  <a:txBody>
                    <a:bodyPr/>
                    <a:lstStyle/>
                    <a:p>
                      <a:r>
                        <a:rPr lang="en-US" dirty="0" smtClean="0"/>
                        <a:t>11.40s</a:t>
                      </a:r>
                      <a:endParaRPr lang="en-US" dirty="0"/>
                    </a:p>
                  </a:txBody>
                  <a:tcPr/>
                </a:tc>
              </a:tr>
            </a:tbl>
          </a:graphicData>
        </a:graphic>
      </p:graphicFrame>
    </p:spTree>
    <p:extLst>
      <p:ext uri="{BB962C8B-B14F-4D97-AF65-F5344CB8AC3E}">
        <p14:creationId xmlns:p14="http://schemas.microsoft.com/office/powerpoint/2010/main" val="3485297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957712" y="367295"/>
            <a:ext cx="6686897" cy="604802"/>
          </a:xfrm>
          <a:prstGeom prst="rect">
            <a:avLst/>
          </a:prstGeom>
        </p:spPr>
        <p:txBody>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en-US" dirty="0" err="1"/>
              <a:t>Prorest</a:t>
            </a:r>
            <a:r>
              <a:rPr lang="en-US" dirty="0"/>
              <a:t> </a:t>
            </a:r>
            <a:r>
              <a:rPr lang="en-US" dirty="0" smtClean="0"/>
              <a:t>Test on </a:t>
            </a:r>
            <a:r>
              <a:rPr lang="en-US" dirty="0" err="1" smtClean="0"/>
              <a:t>ActuaL</a:t>
            </a:r>
            <a:r>
              <a:rPr lang="en-US" dirty="0" smtClean="0"/>
              <a:t> DB</a:t>
            </a:r>
            <a:endParaRPr lang="en-US" b="1" dirty="0"/>
          </a:p>
        </p:txBody>
      </p:sp>
      <p:sp>
        <p:nvSpPr>
          <p:cNvPr id="3" name="TextBox 2"/>
          <p:cNvSpPr txBox="1"/>
          <p:nvPr/>
        </p:nvSpPr>
        <p:spPr>
          <a:xfrm>
            <a:off x="2549771" y="1160494"/>
            <a:ext cx="4509568" cy="369332"/>
          </a:xfrm>
          <a:prstGeom prst="rect">
            <a:avLst/>
          </a:prstGeom>
          <a:noFill/>
        </p:spPr>
        <p:txBody>
          <a:bodyPr wrap="none" rtlCol="0">
            <a:spAutoFit/>
          </a:bodyPr>
          <a:lstStyle/>
          <a:p>
            <a:r>
              <a:rPr lang="en-US" dirty="0" smtClean="0"/>
              <a:t>Command: </a:t>
            </a:r>
            <a:r>
              <a:rPr lang="en-US" dirty="0" err="1" smtClean="0"/>
              <a:t>prorest</a:t>
            </a:r>
            <a:r>
              <a:rPr lang="en-US" dirty="0" smtClean="0"/>
              <a:t> &lt;DB Name&gt; &lt;backup file&gt;</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718995099"/>
              </p:ext>
            </p:extLst>
          </p:nvPr>
        </p:nvGraphicFramePr>
        <p:xfrm>
          <a:off x="372649" y="2700645"/>
          <a:ext cx="1303751" cy="745845"/>
        </p:xfrm>
        <a:graphic>
          <a:graphicData uri="http://schemas.openxmlformats.org/drawingml/2006/table">
            <a:tbl>
              <a:tblPr firstRow="1" bandRow="1">
                <a:tableStyleId>{5C22544A-7EE6-4342-B048-85BDC9FD1C3A}</a:tableStyleId>
              </a:tblPr>
              <a:tblGrid>
                <a:gridCol w="1303751"/>
              </a:tblGrid>
              <a:tr h="242795">
                <a:tc>
                  <a:txBody>
                    <a:bodyPr/>
                    <a:lstStyle/>
                    <a:p>
                      <a:r>
                        <a:rPr lang="en-US" dirty="0" smtClean="0"/>
                        <a:t>Dell Server</a:t>
                      </a:r>
                      <a:endParaRPr lang="en-US" dirty="0"/>
                    </a:p>
                  </a:txBody>
                  <a:tcPr/>
                </a:tc>
              </a:tr>
              <a:tr h="380085">
                <a:tc>
                  <a:txBody>
                    <a:bodyPr/>
                    <a:lstStyle/>
                    <a:p>
                      <a:r>
                        <a:rPr lang="en-US" dirty="0" smtClean="0"/>
                        <a:t>42 Mins</a:t>
                      </a:r>
                      <a:endParaRPr lang="en-US" dirty="0"/>
                    </a:p>
                  </a:txBody>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673423246"/>
              </p:ext>
            </p:extLst>
          </p:nvPr>
        </p:nvGraphicFramePr>
        <p:xfrm>
          <a:off x="2709226" y="2685113"/>
          <a:ext cx="1893904" cy="731520"/>
        </p:xfrm>
        <a:graphic>
          <a:graphicData uri="http://schemas.openxmlformats.org/drawingml/2006/table">
            <a:tbl>
              <a:tblPr firstRow="1" bandRow="1">
                <a:tableStyleId>{5C22544A-7EE6-4342-B048-85BDC9FD1C3A}</a:tableStyleId>
              </a:tblPr>
              <a:tblGrid>
                <a:gridCol w="1893904"/>
              </a:tblGrid>
              <a:tr h="362244">
                <a:tc>
                  <a:txBody>
                    <a:bodyPr/>
                    <a:lstStyle/>
                    <a:p>
                      <a:r>
                        <a:rPr lang="en-US" dirty="0" smtClean="0"/>
                        <a:t>DS14 Server</a:t>
                      </a:r>
                      <a:endParaRPr lang="en-US" dirty="0"/>
                    </a:p>
                  </a:txBody>
                  <a:tcPr/>
                </a:tc>
              </a:tr>
              <a:tr h="362244">
                <a:tc>
                  <a:txBody>
                    <a:bodyPr/>
                    <a:lstStyle/>
                    <a:p>
                      <a:r>
                        <a:rPr lang="en-US" dirty="0" smtClean="0"/>
                        <a:t>48 Mins</a:t>
                      </a:r>
                      <a:endParaRPr lang="en-US" dirty="0"/>
                    </a:p>
                  </a:txBody>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4181649527"/>
              </p:ext>
            </p:extLst>
          </p:nvPr>
        </p:nvGraphicFramePr>
        <p:xfrm>
          <a:off x="5323717" y="2720379"/>
          <a:ext cx="1954889" cy="731520"/>
        </p:xfrm>
        <a:graphic>
          <a:graphicData uri="http://schemas.openxmlformats.org/drawingml/2006/table">
            <a:tbl>
              <a:tblPr firstRow="1" bandRow="1">
                <a:tableStyleId>{5C22544A-7EE6-4342-B048-85BDC9FD1C3A}</a:tableStyleId>
              </a:tblPr>
              <a:tblGrid>
                <a:gridCol w="1954889"/>
              </a:tblGrid>
              <a:tr h="362689">
                <a:tc>
                  <a:txBody>
                    <a:bodyPr/>
                    <a:lstStyle/>
                    <a:p>
                      <a:r>
                        <a:rPr lang="en-US" sz="1800" dirty="0" smtClean="0"/>
                        <a:t>DS4 Server</a:t>
                      </a:r>
                      <a:endParaRPr lang="en-US" sz="1800" dirty="0"/>
                    </a:p>
                  </a:txBody>
                  <a:tcPr/>
                </a:tc>
              </a:tr>
              <a:tr h="362689">
                <a:tc>
                  <a:txBody>
                    <a:bodyPr/>
                    <a:lstStyle/>
                    <a:p>
                      <a:r>
                        <a:rPr lang="en-US" sz="1800" dirty="0" smtClean="0"/>
                        <a:t>56 Mins</a:t>
                      </a:r>
                      <a:endParaRPr lang="en-US" sz="1800" dirty="0"/>
                    </a:p>
                  </a:txBody>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839094457"/>
              </p:ext>
            </p:extLst>
          </p:nvPr>
        </p:nvGraphicFramePr>
        <p:xfrm>
          <a:off x="8562419" y="2685113"/>
          <a:ext cx="1893904" cy="731520"/>
        </p:xfrm>
        <a:graphic>
          <a:graphicData uri="http://schemas.openxmlformats.org/drawingml/2006/table">
            <a:tbl>
              <a:tblPr firstRow="1" bandRow="1">
                <a:tableStyleId>{5C22544A-7EE6-4342-B048-85BDC9FD1C3A}</a:tableStyleId>
              </a:tblPr>
              <a:tblGrid>
                <a:gridCol w="1893904"/>
              </a:tblGrid>
              <a:tr h="362244">
                <a:tc>
                  <a:txBody>
                    <a:bodyPr/>
                    <a:lstStyle/>
                    <a:p>
                      <a:r>
                        <a:rPr lang="en-US" dirty="0" smtClean="0"/>
                        <a:t>A7 Server</a:t>
                      </a:r>
                      <a:endParaRPr lang="en-US" dirty="0"/>
                    </a:p>
                  </a:txBody>
                  <a:tcPr/>
                </a:tc>
              </a:tr>
              <a:tr h="362244">
                <a:tc>
                  <a:txBody>
                    <a:bodyPr/>
                    <a:lstStyle/>
                    <a:p>
                      <a:r>
                        <a:rPr lang="en-US" dirty="0" smtClean="0"/>
                        <a:t>3 Hours</a:t>
                      </a:r>
                      <a:r>
                        <a:rPr lang="en-US" baseline="0" dirty="0" smtClean="0"/>
                        <a:t> + </a:t>
                      </a:r>
                      <a:endParaRPr lang="en-US" dirty="0"/>
                    </a:p>
                  </a:txBody>
                  <a:tcPr/>
                </a:tc>
              </a:tr>
            </a:tbl>
          </a:graphicData>
        </a:graphic>
      </p:graphicFrame>
      <p:sp>
        <p:nvSpPr>
          <p:cNvPr id="6" name="TextBox 5"/>
          <p:cNvSpPr txBox="1"/>
          <p:nvPr/>
        </p:nvSpPr>
        <p:spPr>
          <a:xfrm>
            <a:off x="2549771" y="1906621"/>
            <a:ext cx="6012648" cy="369332"/>
          </a:xfrm>
          <a:prstGeom prst="rect">
            <a:avLst/>
          </a:prstGeom>
          <a:noFill/>
        </p:spPr>
        <p:txBody>
          <a:bodyPr wrap="square" rtlCol="0">
            <a:spAutoFit/>
          </a:bodyPr>
          <a:lstStyle/>
          <a:p>
            <a:r>
              <a:rPr lang="en-US" dirty="0" smtClean="0"/>
              <a:t>DB ~160G (3 areas Index, Data, Schema)</a:t>
            </a:r>
            <a:endParaRPr lang="en-US" dirty="0"/>
          </a:p>
        </p:txBody>
      </p:sp>
    </p:spTree>
    <p:extLst>
      <p:ext uri="{BB962C8B-B14F-4D97-AF65-F5344CB8AC3E}">
        <p14:creationId xmlns:p14="http://schemas.microsoft.com/office/powerpoint/2010/main" val="6992548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5987" y="528484"/>
            <a:ext cx="6096000" cy="6096000"/>
          </a:xfrm>
          <a:prstGeom prst="rect">
            <a:avLst/>
          </a:prstGeom>
        </p:spPr>
      </p:pic>
    </p:spTree>
    <p:extLst>
      <p:ext uri="{BB962C8B-B14F-4D97-AF65-F5344CB8AC3E}">
        <p14:creationId xmlns:p14="http://schemas.microsoft.com/office/powerpoint/2010/main" val="130261754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6700" y="2285477"/>
            <a:ext cx="11797133" cy="2554545"/>
          </a:xfrm>
          <a:prstGeom prst="rect">
            <a:avLst/>
          </a:prstGeom>
        </p:spPr>
        <p:txBody>
          <a:bodyPr wrap="square">
            <a:spAutoFit/>
          </a:bodyPr>
          <a:lstStyle/>
          <a:p>
            <a:r>
              <a:rPr lang="en-US" sz="2000" dirty="0"/>
              <a:t>https://</a:t>
            </a:r>
            <a:r>
              <a:rPr lang="en-US" sz="2000" dirty="0" smtClean="0"/>
              <a:t>portal.azure.com </a:t>
            </a:r>
            <a:endParaRPr lang="en-US" sz="2000" dirty="0"/>
          </a:p>
          <a:p>
            <a:endParaRPr lang="en-US" sz="2000" dirty="0" smtClean="0"/>
          </a:p>
          <a:p>
            <a:r>
              <a:rPr lang="en-US" sz="2000" dirty="0" smtClean="0"/>
              <a:t>http</a:t>
            </a:r>
            <a:r>
              <a:rPr lang="en-US" sz="2000" dirty="0"/>
              <a:t>://</a:t>
            </a:r>
            <a:r>
              <a:rPr lang="en-US" sz="2000" dirty="0" smtClean="0"/>
              <a:t>social.technet.microsoft.com/wiki/contents/articles/15200.storage-spaces-designing-for-performance.aspx</a:t>
            </a:r>
          </a:p>
          <a:p>
            <a:endParaRPr lang="en-US" sz="2000" dirty="0" smtClean="0"/>
          </a:p>
          <a:p>
            <a:r>
              <a:rPr lang="en-US" sz="2000" dirty="0" smtClean="0"/>
              <a:t>https</a:t>
            </a:r>
            <a:r>
              <a:rPr lang="en-US" sz="2000" dirty="0"/>
              <a:t>://azure.microsoft.com/en-us/pricing/details/virtual-machines/?b=16.18</a:t>
            </a:r>
          </a:p>
          <a:p>
            <a:endParaRPr lang="en-US" sz="2000" dirty="0"/>
          </a:p>
          <a:p>
            <a:r>
              <a:rPr lang="en-US" sz="2000" dirty="0"/>
              <a:t>https://www.youtube.com/watch?v=poDRw_Xi3Aw</a:t>
            </a:r>
            <a:endParaRPr lang="en-US" sz="2000" dirty="0" smtClean="0"/>
          </a:p>
          <a:p>
            <a:endParaRPr lang="en-US" sz="2000" dirty="0"/>
          </a:p>
        </p:txBody>
      </p:sp>
      <p:sp>
        <p:nvSpPr>
          <p:cNvPr id="3" name="Title 1"/>
          <p:cNvSpPr txBox="1">
            <a:spLocks/>
          </p:cNvSpPr>
          <p:nvPr/>
        </p:nvSpPr>
        <p:spPr>
          <a:xfrm>
            <a:off x="4850288" y="615419"/>
            <a:ext cx="2629955" cy="651483"/>
          </a:xfrm>
          <a:prstGeom prst="rect">
            <a:avLst/>
          </a:prstGeom>
        </p:spPr>
        <p:txBody>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en-US" dirty="0" smtClean="0"/>
              <a:t>Websites</a:t>
            </a:r>
            <a:endParaRPr lang="en-US" dirty="0"/>
          </a:p>
        </p:txBody>
      </p:sp>
    </p:spTree>
    <p:extLst>
      <p:ext uri="{BB962C8B-B14F-4D97-AF65-F5344CB8AC3E}">
        <p14:creationId xmlns:p14="http://schemas.microsoft.com/office/powerpoint/2010/main" val="452375628"/>
      </p:ext>
    </p:extLst>
  </p:cSld>
  <p:clrMapOvr>
    <a:masterClrMapping/>
  </p:clrMapOvr>
  <p:timing>
    <p:tnLst>
      <p:par>
        <p:cTn id="1" dur="indefinite" restart="never" nodeType="tmRoot"/>
      </p:par>
    </p:tn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1824</TotalTime>
  <Words>857</Words>
  <Application>Microsoft Office PowerPoint</Application>
  <PresentationFormat>Widescreen</PresentationFormat>
  <Paragraphs>190</Paragraphs>
  <Slides>38</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Tw Cen MT</vt:lpstr>
      <vt:lpstr>Droplet</vt:lpstr>
      <vt:lpstr>Customer Case Study:  Moving Progress DBs  and environment to the Microsoft Azure Cloud</vt:lpstr>
      <vt:lpstr>Our company provides lifelong learning, research and practice information solutions for healthcare practitioners, researchers and students.   We provide high-quality content, precision search and point of care tools to build competency in education and practice to improve care.</vt:lpstr>
      <vt:lpstr>Objective</vt:lpstr>
      <vt:lpstr>Environment at Microsoft Azure</vt:lpstr>
      <vt:lpstr>What is Microsoft Azure?</vt:lpstr>
      <vt:lpstr>PowerPoint Presentation</vt:lpstr>
      <vt:lpstr>PowerPoint Presentation</vt:lpstr>
      <vt:lpstr>How to set up a Server on Azure?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Prorest Test</vt:lpstr>
      <vt:lpstr>PowerPoint Presentation</vt:lpstr>
      <vt:lpstr>PowerPoint Presentation</vt:lpstr>
      <vt:lpstr>PowerPoint Presentation</vt:lpstr>
    </vt:vector>
  </TitlesOfParts>
  <Company>Wolters Kluwer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Customer Case Study: Moving Progress DBs  and environment to the Microsoft Azure Cloud</dc:title>
  <dc:creator>Guerra, Michael</dc:creator>
  <cp:lastModifiedBy>Guerra, Michael</cp:lastModifiedBy>
  <cp:revision>113</cp:revision>
  <dcterms:created xsi:type="dcterms:W3CDTF">2016-04-14T18:37:09Z</dcterms:created>
  <dcterms:modified xsi:type="dcterms:W3CDTF">2016-06-28T15:31:00Z</dcterms:modified>
</cp:coreProperties>
</file>