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  <p:sldMasterId id="2147483707" r:id="rId2"/>
  </p:sldMasterIdLst>
  <p:notesMasterIdLst>
    <p:notesMasterId r:id="rId76"/>
  </p:notesMasterIdLst>
  <p:handoutMasterIdLst>
    <p:handoutMasterId r:id="rId77"/>
  </p:handoutMasterIdLst>
  <p:sldIdLst>
    <p:sldId id="256" r:id="rId3"/>
    <p:sldId id="385" r:id="rId4"/>
    <p:sldId id="306" r:id="rId5"/>
    <p:sldId id="261" r:id="rId6"/>
    <p:sldId id="277" r:id="rId7"/>
    <p:sldId id="266" r:id="rId8"/>
    <p:sldId id="345" r:id="rId9"/>
    <p:sldId id="346" r:id="rId10"/>
    <p:sldId id="354" r:id="rId11"/>
    <p:sldId id="355" r:id="rId12"/>
    <p:sldId id="347" r:id="rId13"/>
    <p:sldId id="303" r:id="rId14"/>
    <p:sldId id="304" r:id="rId15"/>
    <p:sldId id="312" r:id="rId16"/>
    <p:sldId id="314" r:id="rId17"/>
    <p:sldId id="364" r:id="rId18"/>
    <p:sldId id="365" r:id="rId19"/>
    <p:sldId id="366" r:id="rId20"/>
    <p:sldId id="315" r:id="rId21"/>
    <p:sldId id="292" r:id="rId22"/>
    <p:sldId id="316" r:id="rId23"/>
    <p:sldId id="328" r:id="rId24"/>
    <p:sldId id="351" r:id="rId25"/>
    <p:sldId id="356" r:id="rId26"/>
    <p:sldId id="353" r:id="rId27"/>
    <p:sldId id="357" r:id="rId28"/>
    <p:sldId id="285" r:id="rId29"/>
    <p:sldId id="279" r:id="rId30"/>
    <p:sldId id="286" r:id="rId31"/>
    <p:sldId id="290" r:id="rId32"/>
    <p:sldId id="331" r:id="rId33"/>
    <p:sldId id="376" r:id="rId34"/>
    <p:sldId id="378" r:id="rId35"/>
    <p:sldId id="379" r:id="rId36"/>
    <p:sldId id="380" r:id="rId37"/>
    <p:sldId id="381" r:id="rId38"/>
    <p:sldId id="382" r:id="rId39"/>
    <p:sldId id="383" r:id="rId40"/>
    <p:sldId id="296" r:id="rId41"/>
    <p:sldId id="344" r:id="rId42"/>
    <p:sldId id="343" r:id="rId43"/>
    <p:sldId id="386" r:id="rId44"/>
    <p:sldId id="295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60" r:id="rId54"/>
    <p:sldId id="358" r:id="rId55"/>
    <p:sldId id="359" r:id="rId56"/>
    <p:sldId id="361" r:id="rId57"/>
    <p:sldId id="362" r:id="rId58"/>
    <p:sldId id="363" r:id="rId59"/>
    <p:sldId id="387" r:id="rId60"/>
    <p:sldId id="388" r:id="rId61"/>
    <p:sldId id="389" r:id="rId62"/>
    <p:sldId id="390" r:id="rId63"/>
    <p:sldId id="391" r:id="rId64"/>
    <p:sldId id="392" r:id="rId65"/>
    <p:sldId id="393" r:id="rId66"/>
    <p:sldId id="394" r:id="rId67"/>
    <p:sldId id="395" r:id="rId68"/>
    <p:sldId id="396" r:id="rId69"/>
    <p:sldId id="397" r:id="rId70"/>
    <p:sldId id="398" r:id="rId71"/>
    <p:sldId id="399" r:id="rId72"/>
    <p:sldId id="400" r:id="rId73"/>
    <p:sldId id="401" r:id="rId74"/>
    <p:sldId id="402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298" autoAdjust="0"/>
  </p:normalViewPr>
  <p:slideViewPr>
    <p:cSldViewPr>
      <p:cViewPr varScale="1">
        <p:scale>
          <a:sx n="95" d="100"/>
          <a:sy n="95" d="100"/>
        </p:scale>
        <p:origin x="-4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CEB17-EE1D-453D-9EA7-4ADA34293F56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54D67-106C-49FE-BA90-F4DFB466C9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F0EB6-A0BB-4E2A-99A5-C88FEB848B07}" type="datetimeFigureOut">
              <a:rPr lang="en-ZA" smtClean="0"/>
              <a:pPr/>
              <a:t>2016/06/07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B5B88-75DF-447F-B2A2-B7B8E838DDD4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 that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4</a:t>
            </a:fld>
            <a:endParaRPr lang="en-Z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= one</a:t>
            </a:r>
            <a:r>
              <a:rPr lang="en-US" baseline="0" dirty="0"/>
              <a:t> language for query, update </a:t>
            </a:r>
            <a:endParaRPr lang="en-US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30215-5A37-4586-8476-8FE4BE76B20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1371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= one</a:t>
            </a:r>
            <a:r>
              <a:rPr lang="en-US" baseline="0" dirty="0"/>
              <a:t> language for query, update </a:t>
            </a:r>
            <a:endParaRPr lang="en-US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30215-5A37-4586-8476-8FE4BE76B20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71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222772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= one</a:t>
            </a:r>
            <a:r>
              <a:rPr lang="en-US" baseline="0" dirty="0"/>
              <a:t> language for query, update </a:t>
            </a:r>
            <a:endParaRPr lang="en-US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30215-5A37-4586-8476-8FE4BE76B20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683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25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4199321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don’t NEED</a:t>
            </a:r>
            <a:r>
              <a:rPr lang="en-US" baseline="0" dirty="0"/>
              <a:t> each of these, but they each have their uses.</a:t>
            </a:r>
          </a:p>
          <a:p>
            <a:r>
              <a:rPr lang="en-US" baseline="0" dirty="0"/>
              <a:t>They make code more readable.</a:t>
            </a:r>
            <a:endParaRPr lang="en-US" baseline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26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4119972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27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587277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29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707519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886983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7388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hagebau</a:t>
            </a:r>
            <a:r>
              <a:rPr lang="en-US" dirty="0"/>
              <a:t> </a:t>
            </a:r>
            <a:r>
              <a:rPr lang="en-US" dirty="0" err="1"/>
              <a:t>Datendienst</a:t>
            </a:r>
            <a:r>
              <a:rPr lang="en-US" dirty="0"/>
              <a:t> IT-Service GmbH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Finn </a:t>
            </a:r>
            <a:r>
              <a:rPr lang="en-US" dirty="0" err="1"/>
              <a:t>Frogne</a:t>
            </a:r>
            <a:r>
              <a:rPr lang="en-US" dirty="0"/>
              <a:t> A/S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 Group plc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extreme case (was a bug of course)  from </a:t>
            </a:r>
            <a:r>
              <a:rPr lang="en-US" dirty="0" err="1"/>
              <a:t>proAlpha</a:t>
            </a:r>
            <a:r>
              <a:rPr lang="en-US" dirty="0"/>
              <a:t>.</a:t>
            </a:r>
          </a:p>
          <a:p>
            <a:r>
              <a:rPr lang="en-US" dirty="0"/>
              <a:t>Caused internal err when node number limit exceeded.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NOTE:  This</a:t>
            </a:r>
            <a:r>
              <a:rPr lang="en-US" baseline="0" dirty="0"/>
              <a:t> is the hardest one to convince people of ‘a priori’. </a:t>
            </a:r>
          </a:p>
          <a:p>
            <a:r>
              <a:rPr lang="en-US" baseline="0" dirty="0"/>
              <a:t>The counter argument is “but don’t I want to really use the features of the language when I am IN-MEMORY.”  The language is optimized to deal with Collections, Sets, Maps, etc. </a:t>
            </a:r>
            <a:br>
              <a:rPr lang="en-US" baseline="0" dirty="0"/>
            </a:br>
            <a:r>
              <a:rPr lang="en-US" baseline="0" dirty="0"/>
              <a:t>But this is one of the key points that most ABL developers point to for productivity.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B5B88-75DF-447F-B2A2-B7B8E838DDD4}" type="slidenum">
              <a:rPr lang="en-ZA" smtClean="0"/>
              <a:pPr/>
              <a:t>73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67289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741" y="36"/>
            <a:ext cx="9144049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3726806" y="3863918"/>
            <a:ext cx="5101966" cy="554126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601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726805" y="5066617"/>
            <a:ext cx="4110807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18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686326452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70" y="1200151"/>
            <a:ext cx="821342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7350823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70" y="1200151"/>
            <a:ext cx="821342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5293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6859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036" y="522911"/>
            <a:ext cx="7395455" cy="424860"/>
          </a:xfrm>
        </p:spPr>
        <p:txBody>
          <a:bodyPr/>
          <a:lstStyle>
            <a:lvl1pPr>
              <a:defRPr sz="240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36" y="1470398"/>
            <a:ext cx="7395455" cy="4858048"/>
          </a:xfrm>
        </p:spPr>
        <p:txBody>
          <a:bodyPr/>
          <a:lstStyle>
            <a:lvl1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0297414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6859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036" y="522911"/>
            <a:ext cx="7395455" cy="424860"/>
          </a:xfrm>
        </p:spPr>
        <p:txBody>
          <a:bodyPr/>
          <a:lstStyle>
            <a:lvl1pPr>
              <a:defRPr sz="240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36" y="1470398"/>
            <a:ext cx="7395455" cy="4858048"/>
          </a:xfrm>
        </p:spPr>
        <p:txBody>
          <a:bodyPr/>
          <a:lstStyle>
            <a:lvl1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4025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6544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9979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69" y="412125"/>
            <a:ext cx="8268331" cy="341632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8469" y="1200150"/>
            <a:ext cx="4040188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469" y="1991189"/>
            <a:ext cx="4040188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0"/>
            <a:ext cx="4041775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91189"/>
            <a:ext cx="4041775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9258183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36423" y="3169994"/>
            <a:ext cx="5466392" cy="466410"/>
          </a:xfrm>
        </p:spPr>
        <p:txBody>
          <a:bodyPr/>
          <a:lstStyle>
            <a:lvl1pPr algn="ctr">
              <a:defRPr sz="2701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5513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36423" y="3169994"/>
            <a:ext cx="5466392" cy="466410"/>
          </a:xfrm>
        </p:spPr>
        <p:txBody>
          <a:bodyPr/>
          <a:lstStyle>
            <a:lvl1pPr algn="ctr">
              <a:defRPr sz="2701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5471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36423" y="3169994"/>
            <a:ext cx="5466392" cy="466410"/>
          </a:xfrm>
        </p:spPr>
        <p:txBody>
          <a:bodyPr/>
          <a:lstStyle>
            <a:lvl1pPr algn="ctr">
              <a:defRPr sz="2701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6660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6423" y="3169994"/>
            <a:ext cx="5466392" cy="466410"/>
          </a:xfrm>
        </p:spPr>
        <p:txBody>
          <a:bodyPr/>
          <a:lstStyle>
            <a:lvl1pPr algn="ctr">
              <a:defRPr sz="2701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0653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0677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24929607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B1B01-372F-4972-85B2-555721C4CF7A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A8C7C-D7E5-452C-844B-EED5272F3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446" y="1200150"/>
            <a:ext cx="8217452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18469" y="412125"/>
            <a:ext cx="8213429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4512576" y="6517228"/>
            <a:ext cx="117020" cy="11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775304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75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775304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675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911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3" r:id="rId14"/>
  </p:sldLayoutIdLst>
  <p:transition>
    <p:wipe dir="r"/>
  </p:transition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5pPr>
      <a:lvl6pPr marL="34299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6pPr>
      <a:lvl7pPr marL="68598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7pPr>
      <a:lvl8pPr marL="102897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8pPr>
      <a:lvl9pPr marL="13719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1">
          <a:solidFill>
            <a:schemeClr val="bg1"/>
          </a:solidFill>
          <a:latin typeface="Arial" charset="0"/>
        </a:defRPr>
      </a:lvl9pPr>
    </p:titleStyle>
    <p:bodyStyle>
      <a:lvl1pPr marL="257244" indent="-257244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15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557361" indent="-214370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Char char="•"/>
        <a:defRPr lang="en-US" sz="13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857479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2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200470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1543461" indent="-171496" algn="l" defTabSz="685983" rtl="0" eaLnBrk="1" fontAlgn="base" latinLnBrk="0" hangingPunct="1">
        <a:spcBef>
          <a:spcPts val="675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05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1886453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6pPr>
      <a:lvl7pPr marL="2229444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7pPr>
      <a:lvl8pPr marL="2572436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8pPr>
      <a:lvl9pPr marL="2915427" indent="-17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1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omputer_languag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en.wikipedia.org/wiki/Domain_(software_engineering)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rogress/WhyABL" TargetMode="External"/><Relationship Id="rId2" Type="http://schemas.openxmlformats.org/officeDocument/2006/relationships/hyperlink" Target="http://pugchallenge.org/downloads.html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rogress/WhyABL" TargetMode="External"/><Relationship Id="rId2" Type="http://schemas.openxmlformats.org/officeDocument/2006/relationships/hyperlink" Target="http://hilite.me/" TargetMode="External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5200" y="2225040"/>
            <a:ext cx="5417401" cy="1477328"/>
          </a:xfrm>
        </p:spPr>
        <p:txBody>
          <a:bodyPr/>
          <a:lstStyle/>
          <a:p>
            <a:r>
              <a:rPr lang="en-US" dirty="0"/>
              <a:t>OpenEdge ABL:</a:t>
            </a:r>
            <a:br>
              <a:rPr lang="en-US" dirty="0"/>
            </a:br>
            <a:r>
              <a:rPr lang="en-US" dirty="0"/>
              <a:t>Productivity through Code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5031" y="3702368"/>
            <a:ext cx="4518024" cy="1295400"/>
          </a:xfrm>
        </p:spPr>
        <p:txBody>
          <a:bodyPr/>
          <a:lstStyle/>
          <a:p>
            <a:r>
              <a:rPr lang="en-US" sz="2000" dirty="0"/>
              <a:t>Why a Domain Specific Languages for Transactional Database Applications Just Makes Sense</a:t>
            </a:r>
            <a:endParaRPr lang="en-ZA" sz="2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3505199" y="5653885"/>
            <a:ext cx="5417401" cy="11279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Bill Wood and Alan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Estrada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aseline="0" dirty="0">
                <a:latin typeface="Arial" pitchFamily="34" charset="0"/>
                <a:cs typeface="Arial" pitchFamily="34" charset="0"/>
              </a:rPr>
              <a:t>Americas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aseline="0" dirty="0">
                <a:latin typeface="Arial" pitchFamily="34" charset="0"/>
                <a:cs typeface="Arial" pitchFamily="34" charset="0"/>
              </a:rPr>
              <a:t>PUG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Challenge 2016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June 2016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V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ersion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0.5</a:t>
            </a: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and OpenEdge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ctr">
              <a:buNone/>
            </a:pPr>
            <a:endParaRPr lang="en-US" sz="3600" i="1" dirty="0"/>
          </a:p>
          <a:p>
            <a:pPr marL="342900" lvl="1" indent="-342900" algn="ctr">
              <a:buNone/>
            </a:pPr>
            <a:r>
              <a:rPr lang="en-US" sz="3600" i="1" dirty="0"/>
              <a:t>“It has one overriding purpose –</a:t>
            </a:r>
            <a:br>
              <a:rPr lang="en-US" sz="3600" i="1" dirty="0"/>
            </a:br>
            <a:r>
              <a:rPr lang="en-US" sz="3600" i="1" dirty="0"/>
              <a:t> to make it easy for people to manage </a:t>
            </a:r>
            <a:br>
              <a:rPr lang="en-US" sz="3600" i="1" dirty="0"/>
            </a:br>
            <a:r>
              <a:rPr lang="en-US" sz="3600" i="1" dirty="0"/>
              <a:t>information with a computer.”</a:t>
            </a:r>
            <a:r>
              <a:rPr lang="en-US" sz="2800" i="1" dirty="0"/>
              <a:t/>
            </a:r>
            <a:br>
              <a:rPr lang="en-US" sz="2800" i="1" dirty="0"/>
            </a:br>
            <a:endParaRPr lang="en-US" sz="2800" i="1" dirty="0"/>
          </a:p>
          <a:p>
            <a:pPr marL="342900" lvl="1" indent="-342900" algn="ctr"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Progress Version 1 User’s Manual (circa 1983)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279333849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Rounded Rectangular Callout 3"/>
          <p:cNvSpPr/>
          <p:nvPr/>
        </p:nvSpPr>
        <p:spPr bwMode="auto">
          <a:xfrm>
            <a:off x="685801" y="1017866"/>
            <a:ext cx="3048727" cy="1464111"/>
          </a:xfrm>
          <a:prstGeom prst="wedgeRoundRectCallout">
            <a:avLst>
              <a:gd name="adj1" fmla="val 61946"/>
              <a:gd name="adj2" fmla="val 11105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2800" dirty="0">
                <a:solidFill>
                  <a:schemeClr val="tx1"/>
                </a:solidFill>
                <a:latin typeface="Arial" charset="0"/>
              </a:rPr>
              <a:t>What is a </a:t>
            </a:r>
            <a:br>
              <a:rPr lang="en-US" sz="2800" dirty="0">
                <a:solidFill>
                  <a:schemeClr val="tx1"/>
                </a:solidFill>
                <a:latin typeface="Arial" charset="0"/>
              </a:rPr>
            </a:br>
            <a:r>
              <a:rPr lang="en-US" sz="2800" dirty="0">
                <a:solidFill>
                  <a:schemeClr val="tx1"/>
                </a:solidFill>
                <a:latin typeface="Arial" charset="0"/>
              </a:rPr>
              <a:t>Domain Specific </a:t>
            </a:r>
            <a:br>
              <a:rPr lang="en-US" sz="2800" dirty="0">
                <a:solidFill>
                  <a:schemeClr val="tx1"/>
                </a:solidFill>
                <a:latin typeface="Arial" charset="0"/>
              </a:rPr>
            </a:br>
            <a:r>
              <a:rPr lang="en-US" sz="2800" dirty="0">
                <a:solidFill>
                  <a:schemeClr val="tx1"/>
                </a:solidFill>
                <a:latin typeface="Arial" charset="0"/>
              </a:rPr>
              <a:t>Language (DSL)?</a:t>
            </a:r>
            <a:endParaRPr kumimoji="0" lang="en-US" sz="2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ounded Rectangular Callout 4"/>
          <p:cNvSpPr/>
          <p:nvPr/>
        </p:nvSpPr>
        <p:spPr bwMode="auto">
          <a:xfrm>
            <a:off x="4724400" y="1262777"/>
            <a:ext cx="2744621" cy="1328023"/>
          </a:xfrm>
          <a:prstGeom prst="wedgeRoundRectCallout">
            <a:avLst>
              <a:gd name="adj1" fmla="val -39088"/>
              <a:gd name="adj2" fmla="val 10266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Why Redundancy 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>and 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rgbClr val="373A3E"/>
                </a:solidFill>
                <a:latin typeface="Arial"/>
              </a:rPr>
              <a:t>Readability Matter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?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418469" y="3993874"/>
            <a:ext cx="2897021" cy="1709023"/>
          </a:xfrm>
          <a:prstGeom prst="wedgeRoundRectCallout">
            <a:avLst>
              <a:gd name="adj1" fmla="val 81040"/>
              <a:gd name="adj2" fmla="val -5987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2000" i="1" u="sng" dirty="0">
                <a:solidFill>
                  <a:schemeClr val="tx1"/>
                </a:solidFill>
                <a:latin typeface="Arial" charset="0"/>
              </a:rPr>
              <a:t>Language</a:t>
            </a:r>
            <a:r>
              <a:rPr lang="en-US" sz="2000" dirty="0">
                <a:solidFill>
                  <a:schemeClr val="tx1"/>
                </a:solidFill>
                <a:latin typeface="Arial" charset="0"/>
              </a:rPr>
              <a:t> can help</a:t>
            </a:r>
            <a:br>
              <a:rPr lang="en-US" sz="2000" dirty="0">
                <a:solidFill>
                  <a:schemeClr val="tx1"/>
                </a:solidFill>
                <a:latin typeface="Arial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</a:rPr>
              <a:t>Small Teams Deliver </a:t>
            </a:r>
            <a:br>
              <a:rPr lang="en-US" sz="2000" dirty="0">
                <a:solidFill>
                  <a:schemeClr val="tx1"/>
                </a:solidFill>
                <a:latin typeface="Arial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</a:rPr>
              <a:t>High </a:t>
            </a:r>
            <a:r>
              <a:rPr lang="en-US" sz="2000" i="1" u="sng" dirty="0">
                <a:solidFill>
                  <a:schemeClr val="tx1"/>
                </a:solidFill>
                <a:latin typeface="Arial" charset="0"/>
              </a:rPr>
              <a:t>Quality</a:t>
            </a:r>
            <a:r>
              <a:rPr lang="en-US" sz="2000" dirty="0">
                <a:solidFill>
                  <a:schemeClr val="tx1"/>
                </a:solidFill>
                <a:latin typeface="Arial" charset="0"/>
              </a:rPr>
              <a:t> Code:</a:t>
            </a:r>
            <a:br>
              <a:rPr lang="en-US" sz="2000" dirty="0">
                <a:solidFill>
                  <a:schemeClr val="tx1"/>
                </a:solidFill>
                <a:latin typeface="Arial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</a:rPr>
              <a:t>Quickly and </a:t>
            </a:r>
            <a:r>
              <a:rPr lang="en-US" sz="2000" i="1" u="sng" dirty="0">
                <a:solidFill>
                  <a:schemeClr val="tx1"/>
                </a:solidFill>
                <a:latin typeface="Arial" charset="0"/>
              </a:rPr>
              <a:t>Durably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2400" y="3167775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</a:rPr>
              <a:t>ABL</a:t>
            </a:r>
            <a:endParaRPr lang="en-US" sz="4000" i="0" dirty="0">
              <a:solidFill>
                <a:srgbClr val="000000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057900" y="3003274"/>
            <a:ext cx="2667000" cy="990600"/>
          </a:xfrm>
          <a:prstGeom prst="wedgeRoundRectCallout">
            <a:avLst>
              <a:gd name="adj1" fmla="val -86622"/>
              <a:gd name="adj2" fmla="val 844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I really wanted to </a:t>
            </a:r>
            <a:b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write 4GL here!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038600" y="4922616"/>
            <a:ext cx="3352800" cy="1400014"/>
          </a:xfrm>
          <a:prstGeom prst="wedgeRoundRectCallout">
            <a:avLst>
              <a:gd name="adj1" fmla="val -30486"/>
              <a:gd name="adj2" fmla="val -13140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What is Needed for 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>Transactional Database 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>Applications?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2734" y="370576"/>
            <a:ext cx="8102994" cy="424732"/>
          </a:xfrm>
        </p:spPr>
        <p:txBody>
          <a:bodyPr/>
          <a:lstStyle/>
          <a:p>
            <a:r>
              <a:rPr lang="en-US" dirty="0"/>
              <a:t>Domain Specific Language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200150"/>
            <a:ext cx="8597009" cy="5172075"/>
          </a:xfrm>
        </p:spPr>
        <p:txBody>
          <a:bodyPr/>
          <a:lstStyle/>
          <a:p>
            <a:r>
              <a:rPr lang="en-US" sz="2000" dirty="0"/>
              <a:t>A </a:t>
            </a:r>
            <a:r>
              <a:rPr lang="en-US" sz="2000" b="1" dirty="0"/>
              <a:t>domain-specific language</a:t>
            </a:r>
            <a:r>
              <a:rPr lang="en-US" sz="2000" dirty="0"/>
              <a:t> (</a:t>
            </a:r>
            <a:r>
              <a:rPr lang="en-US" sz="2000" b="1" dirty="0"/>
              <a:t>DSL</a:t>
            </a:r>
            <a:r>
              <a:rPr lang="en-US" sz="2000" dirty="0"/>
              <a:t>) is a </a:t>
            </a:r>
            <a:r>
              <a:rPr lang="en-US" sz="2000" dirty="0">
                <a:hlinkClick r:id="rId3" tooltip="Computer language"/>
              </a:rPr>
              <a:t>computer language</a:t>
            </a:r>
            <a:r>
              <a:rPr lang="en-US" sz="2000" dirty="0"/>
              <a:t> specialized to a particular application </a:t>
            </a:r>
            <a:r>
              <a:rPr lang="en-US" sz="2000" dirty="0">
                <a:hlinkClick r:id="rId4" tooltip="Domain (software engineering)"/>
              </a:rPr>
              <a:t>domain</a:t>
            </a:r>
            <a:r>
              <a:rPr lang="en-US" sz="2000" dirty="0"/>
              <a:t>.</a:t>
            </a:r>
          </a:p>
          <a:p>
            <a:pPr>
              <a:buNone/>
            </a:pPr>
            <a:r>
              <a:rPr lang="en-US" sz="1800" dirty="0"/>
              <a:t> </a:t>
            </a:r>
          </a:p>
          <a:p>
            <a:r>
              <a:rPr lang="en-US" sz="2000" dirty="0"/>
              <a:t>Design Goals of a DSL:</a:t>
            </a:r>
          </a:p>
          <a:p>
            <a:pPr lvl="1"/>
            <a:r>
              <a:rPr lang="en-US" sz="1800" dirty="0"/>
              <a:t>Much more </a:t>
            </a:r>
            <a:r>
              <a:rPr lang="en-US" sz="1800" b="1" i="1" u="sng" dirty="0"/>
              <a:t>expressive</a:t>
            </a:r>
            <a:r>
              <a:rPr lang="en-US" sz="1800" dirty="0"/>
              <a:t> in their domain.</a:t>
            </a:r>
          </a:p>
          <a:p>
            <a:pPr lvl="1"/>
            <a:r>
              <a:rPr lang="en-US" sz="1800" dirty="0"/>
              <a:t>Exhibit minimum </a:t>
            </a:r>
            <a:r>
              <a:rPr lang="en-US" sz="1800" b="1" i="1" u="sng"/>
              <a:t>redundancy*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Generally, less comprehensive.</a:t>
            </a:r>
          </a:p>
          <a:p>
            <a:pPr marL="342991" lvl="1" indent="0">
              <a:buNone/>
            </a:pPr>
            <a:endParaRPr lang="en-US" sz="1600" dirty="0"/>
          </a:p>
          <a:p>
            <a:pPr marL="342991" lvl="1" indent="0">
              <a:buNone/>
            </a:pPr>
            <a:r>
              <a:rPr lang="en-US" sz="1600" dirty="0"/>
              <a:t/>
            </a:r>
            <a:br>
              <a:rPr lang="en-US" sz="1600" dirty="0"/>
            </a:br>
            <a:r>
              <a:rPr lang="en-US" sz="1600" u="sng" dirty="0"/>
              <a:t>Redundancy</a:t>
            </a:r>
            <a:r>
              <a:rPr lang="en-US" sz="1600" dirty="0"/>
              <a:t> of a program is defined as the average number of textual insertions, deletions, or replacements necessary to correctly implement a single stand-alone change in requirements.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867400"/>
            <a:ext cx="70866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Source: Wikipedia: http://en.wikipedia.org/wiki/Domain-specific_language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other words…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OpenEdge</a:t>
            </a:r>
            <a:r>
              <a:rPr lang="en-US" sz="1800" dirty="0"/>
              <a:t> ABL lets you write:</a:t>
            </a:r>
          </a:p>
          <a:p>
            <a:pPr lvl="1"/>
            <a:r>
              <a:rPr lang="en-US" sz="1600" dirty="0"/>
              <a:t>Very compact (small) programs,</a:t>
            </a:r>
          </a:p>
          <a:p>
            <a:pPr lvl="1"/>
            <a:r>
              <a:rPr lang="en-US" sz="1600" dirty="0"/>
              <a:t>That do a lot without relying on lots of code, objects, or utilities.</a:t>
            </a:r>
          </a:p>
          <a:p>
            <a:endParaRPr lang="en-US" sz="1800" dirty="0"/>
          </a:p>
          <a:p>
            <a:r>
              <a:rPr lang="en-US" sz="1800" dirty="0"/>
              <a:t>Code is:</a:t>
            </a:r>
          </a:p>
          <a:p>
            <a:pPr lvl="1"/>
            <a:r>
              <a:rPr lang="en-US" sz="1600" dirty="0"/>
              <a:t>Easy to read (self-documenting)</a:t>
            </a:r>
          </a:p>
          <a:p>
            <a:pPr lvl="1"/>
            <a:r>
              <a:rPr lang="en-US" sz="1600" dirty="0"/>
              <a:t>Hard to make errors (related to the domain of transactional database applications)</a:t>
            </a:r>
          </a:p>
          <a:p>
            <a:pPr lvl="1"/>
            <a:r>
              <a:rPr lang="en-US" sz="1600" dirty="0"/>
              <a:t>Small group of programmers can create complex systems</a:t>
            </a:r>
          </a:p>
          <a:p>
            <a:pPr lvl="1"/>
            <a:r>
              <a:rPr lang="en-US" sz="1600" dirty="0"/>
              <a:t>New programmers can look at 20+ year old code and understand original ‘intent’</a:t>
            </a: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 bwMode="auto">
          <a:xfrm>
            <a:off x="6781800" y="457200"/>
            <a:ext cx="1981200" cy="762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Monoglot</a:t>
            </a:r>
            <a:endParaRPr kumimoji="0" lang="en-US" sz="24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029200" y="381000"/>
            <a:ext cx="1981200" cy="762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Compact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Love ABL</a:t>
            </a:r>
            <a:endParaRPr lang="en-ZA" dirty="0"/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304800" y="1679448"/>
            <a:ext cx="685800" cy="6858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  <a:endParaRPr lang="en-ZA" b="1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304800" y="2746248"/>
            <a:ext cx="685800" cy="6858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2</a:t>
            </a:r>
            <a:endParaRPr lang="en-ZA" b="1" dirty="0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304800" y="4879848"/>
            <a:ext cx="685800" cy="6858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4</a:t>
            </a:r>
            <a:endParaRPr lang="en-ZA" b="1" dirty="0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04800" y="3813048"/>
            <a:ext cx="685800" cy="6858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  <a:endParaRPr lang="en-ZA" b="1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679448"/>
            <a:ext cx="7315200" cy="990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/>
              <a:t>One simple, expressive syntax for all constructs:</a:t>
            </a:r>
            <a:br>
              <a:rPr lang="en-US" sz="2400" dirty="0"/>
            </a:br>
            <a:r>
              <a:rPr lang="en-US" sz="2400" dirty="0"/>
              <a:t>persistent &amp; temporary data + local variables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292319" y="2746248"/>
            <a:ext cx="7315200" cy="9875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/>
              <a:t>Tight data binding means easy access to data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292319" y="3813048"/>
            <a:ext cx="7315200" cy="9875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/>
              <a:t>Data in database is in memory -&gt; direct access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286164" y="4879848"/>
            <a:ext cx="7315200" cy="9875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/>
              <a:t>Transparent &amp; automatic scopes: </a:t>
            </a:r>
            <a:br>
              <a:rPr lang="en-US" sz="2400" dirty="0"/>
            </a:br>
            <a:r>
              <a:rPr lang="en-US" sz="2400" dirty="0"/>
              <a:t>record, transaction, error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3352800" y="304800"/>
            <a:ext cx="1981200" cy="762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Readable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>
            <p:custDataLst>
              <p:tags r:id="rId2"/>
            </p:custDataLst>
          </p:nvPr>
        </p:nvSpPr>
        <p:spPr>
          <a:xfrm>
            <a:off x="0" y="13716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noAutofit/>
          </a:bodyPr>
          <a:lstStyle/>
          <a:p>
            <a:pPr lvl="0"/>
            <a:r>
              <a:rPr lang="en-US" altLang="en-US" sz="3600" dirty="0" err="1">
                <a:solidFill>
                  <a:srgbClr val="008000"/>
                </a:solidFill>
                <a:latin typeface="Arial Unicode MS"/>
              </a:rPr>
              <a:t>def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008000"/>
                </a:solidFill>
                <a:latin typeface="Arial Unicode MS"/>
              </a:rPr>
              <a:t>var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repname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like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333333"/>
                </a:solidFill>
                <a:latin typeface="Arial Unicode MS"/>
              </a:rPr>
              <a:t>Customer.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SalesRep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/>
            </a:r>
            <a:br>
              <a:rPr lang="en-US" altLang="en-US" sz="3600" dirty="0">
                <a:solidFill>
                  <a:srgbClr val="19177C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     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008000"/>
                </a:solidFill>
                <a:latin typeface="Arial Unicode MS"/>
              </a:rPr>
              <a:t>init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BA2121"/>
                </a:solidFill>
                <a:latin typeface="Arial Unicode MS"/>
              </a:rPr>
              <a:t>"GPE"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. </a:t>
            </a:r>
            <a:br>
              <a:rPr lang="en-US" altLang="en-US" sz="3600" dirty="0">
                <a:solidFill>
                  <a:srgbClr val="333333"/>
                </a:solidFill>
                <a:latin typeface="Arial Unicode MS"/>
              </a:rPr>
            </a:br>
            <a:endParaRPr lang="en-US" altLang="en-US" sz="3600" dirty="0">
              <a:solidFill>
                <a:srgbClr val="333333"/>
              </a:solidFill>
              <a:latin typeface="Arial Unicode MS"/>
            </a:endParaRPr>
          </a:p>
          <a:p>
            <a:pPr lvl="0"/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for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each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Customer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where </a:t>
            </a:r>
            <a:br>
              <a:rPr lang="en-US" altLang="en-US" sz="3600" dirty="0">
                <a:solidFill>
                  <a:srgbClr val="008000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       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SalesRep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666666"/>
                </a:solidFill>
                <a:latin typeface="Arial Unicode MS"/>
              </a:rPr>
              <a:t>=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repname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and </a:t>
            </a:r>
            <a:br>
              <a:rPr lang="en-US" altLang="en-US" sz="3600" dirty="0">
                <a:solidFill>
                  <a:srgbClr val="008000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        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Balance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&gt;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CreditLimit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:</a:t>
            </a:r>
            <a:br>
              <a:rPr lang="en-US" altLang="en-US" sz="3600" dirty="0">
                <a:solidFill>
                  <a:srgbClr val="333333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  </a:t>
            </a:r>
          </a:p>
          <a:p>
            <a:pPr lvl="0"/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   Balance = Balance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666666"/>
                </a:solidFill>
                <a:latin typeface="Arial Unicode MS"/>
              </a:rPr>
              <a:t>*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666666"/>
                </a:solidFill>
                <a:latin typeface="Arial Unicode MS"/>
              </a:rPr>
              <a:t>1.05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. </a:t>
            </a:r>
            <a:br>
              <a:rPr lang="en-US" altLang="en-US" sz="3600" dirty="0">
                <a:solidFill>
                  <a:srgbClr val="333333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end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.</a:t>
            </a:r>
            <a:r>
              <a:rPr lang="en-US" altLang="en-US" sz="900" dirty="0"/>
              <a:t> </a:t>
            </a:r>
            <a:endParaRPr lang="en-US" altLang="en-US" sz="6600" dirty="0">
              <a:latin typeface="Arial" panose="020B0604020202020204" pitchFamily="34" charset="0"/>
            </a:endParaRPr>
          </a:p>
          <a:p>
            <a:r>
              <a:rPr lang="en-US" sz="3600" b="1" i="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ABL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8545"/>
            <a:ext cx="208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/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</a:b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/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</a:b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https://github.com/progress/WhyABL/blob/master/BasicQuery/example.p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053808626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>
            <p:custDataLst>
              <p:tags r:id="rId2"/>
            </p:custDataLst>
          </p:nvPr>
        </p:nvSpPr>
        <p:spPr>
          <a:xfrm>
            <a:off x="0" y="13716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noAutofit/>
          </a:bodyPr>
          <a:lstStyle/>
          <a:p>
            <a:pPr lvl="0"/>
            <a:r>
              <a:rPr lang="en-US" altLang="en-US" sz="3600" dirty="0" err="1">
                <a:solidFill>
                  <a:srgbClr val="008000"/>
                </a:solidFill>
                <a:latin typeface="Arial Unicode MS"/>
              </a:rPr>
              <a:t>def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008000"/>
                </a:solidFill>
                <a:latin typeface="Arial Unicode MS"/>
              </a:rPr>
              <a:t>var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repname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like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333333"/>
                </a:solidFill>
                <a:latin typeface="Arial Unicode MS"/>
              </a:rPr>
              <a:t>Customer.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SalesRep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/>
            </a:r>
            <a:br>
              <a:rPr lang="en-US" altLang="en-US" sz="3600" dirty="0">
                <a:solidFill>
                  <a:srgbClr val="19177C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     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008000"/>
                </a:solidFill>
                <a:latin typeface="Arial Unicode MS"/>
              </a:rPr>
              <a:t>init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BA2121"/>
                </a:solidFill>
                <a:latin typeface="Arial Unicode MS"/>
              </a:rPr>
              <a:t>"GPE"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. </a:t>
            </a:r>
            <a:br>
              <a:rPr lang="en-US" altLang="en-US" sz="3600" dirty="0">
                <a:solidFill>
                  <a:srgbClr val="333333"/>
                </a:solidFill>
                <a:latin typeface="Arial Unicode MS"/>
              </a:rPr>
            </a:br>
            <a:endParaRPr lang="en-US" altLang="en-US" sz="3600" dirty="0">
              <a:solidFill>
                <a:srgbClr val="333333"/>
              </a:solidFill>
              <a:latin typeface="Arial Unicode MS"/>
            </a:endParaRPr>
          </a:p>
          <a:p>
            <a:pPr lvl="0"/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for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each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Customer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where </a:t>
            </a:r>
            <a:br>
              <a:rPr lang="en-US" altLang="en-US" sz="3600" dirty="0">
                <a:solidFill>
                  <a:srgbClr val="008000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       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SalesRep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666666"/>
                </a:solidFill>
                <a:latin typeface="Arial Unicode MS"/>
              </a:rPr>
              <a:t>=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repname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and </a:t>
            </a:r>
            <a:br>
              <a:rPr lang="en-US" altLang="en-US" sz="3600" dirty="0">
                <a:solidFill>
                  <a:srgbClr val="008000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        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Balance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&gt;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 err="1">
                <a:solidFill>
                  <a:srgbClr val="19177C"/>
                </a:solidFill>
                <a:latin typeface="Arial Unicode MS"/>
              </a:rPr>
              <a:t>CreditLimit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:</a:t>
            </a:r>
            <a:br>
              <a:rPr lang="en-US" altLang="en-US" sz="3600" dirty="0">
                <a:solidFill>
                  <a:srgbClr val="333333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  </a:t>
            </a:r>
          </a:p>
          <a:p>
            <a:pPr lvl="0"/>
            <a:r>
              <a:rPr lang="en-US" altLang="en-US" sz="3600" dirty="0">
                <a:solidFill>
                  <a:srgbClr val="19177C"/>
                </a:solidFill>
                <a:latin typeface="Arial Unicode MS"/>
              </a:rPr>
              <a:t>   Balance = Balance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666666"/>
                </a:solidFill>
                <a:latin typeface="Arial Unicode MS"/>
              </a:rPr>
              <a:t>*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 </a:t>
            </a:r>
            <a:r>
              <a:rPr lang="en-US" altLang="en-US" sz="3600" dirty="0">
                <a:solidFill>
                  <a:srgbClr val="666666"/>
                </a:solidFill>
                <a:latin typeface="Arial Unicode MS"/>
              </a:rPr>
              <a:t>1.05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. </a:t>
            </a:r>
            <a:br>
              <a:rPr lang="en-US" altLang="en-US" sz="3600" dirty="0">
                <a:solidFill>
                  <a:srgbClr val="333333"/>
                </a:solidFill>
                <a:latin typeface="Arial Unicode MS"/>
              </a:rPr>
            </a:br>
            <a:r>
              <a:rPr lang="en-US" altLang="en-US" sz="3600" dirty="0">
                <a:solidFill>
                  <a:srgbClr val="008000"/>
                </a:solidFill>
                <a:latin typeface="Arial Unicode MS"/>
              </a:rPr>
              <a:t>end</a:t>
            </a:r>
            <a:r>
              <a:rPr lang="en-US" altLang="en-US" sz="3600" dirty="0">
                <a:solidFill>
                  <a:srgbClr val="333333"/>
                </a:solidFill>
                <a:latin typeface="Arial Unicode MS"/>
              </a:rPr>
              <a:t>.</a:t>
            </a:r>
            <a:r>
              <a:rPr lang="en-US" altLang="en-US" sz="900" dirty="0"/>
              <a:t> </a:t>
            </a:r>
            <a:endParaRPr lang="en-US" altLang="en-US" sz="6600" dirty="0">
              <a:latin typeface="Arial" panose="020B0604020202020204" pitchFamily="34" charset="0"/>
            </a:endParaRPr>
          </a:p>
          <a:p>
            <a:r>
              <a:rPr lang="en-US" sz="3600" b="1" i="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ABL</a:t>
            </a:r>
          </a:p>
        </p:txBody>
      </p:sp>
      <p:sp>
        <p:nvSpPr>
          <p:cNvPr id="10" name="Oval 9"/>
          <p:cNvSpPr/>
          <p:nvPr/>
        </p:nvSpPr>
        <p:spPr>
          <a:xfrm>
            <a:off x="228600" y="3581400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  <a:endParaRPr lang="en-ZA" b="1" dirty="0"/>
          </a:p>
        </p:txBody>
      </p:sp>
      <p:sp>
        <p:nvSpPr>
          <p:cNvPr id="11" name="Oval 10"/>
          <p:cNvSpPr/>
          <p:nvPr/>
        </p:nvSpPr>
        <p:spPr>
          <a:xfrm>
            <a:off x="4114800" y="412125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2</a:t>
            </a:r>
            <a:endParaRPr lang="en-ZA" b="1" dirty="0"/>
          </a:p>
        </p:txBody>
      </p:sp>
      <p:sp>
        <p:nvSpPr>
          <p:cNvPr id="12" name="Oval 11"/>
          <p:cNvSpPr/>
          <p:nvPr/>
        </p:nvSpPr>
        <p:spPr>
          <a:xfrm>
            <a:off x="6136640" y="5257800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  <a:endParaRPr lang="en-ZA" b="1" dirty="0"/>
          </a:p>
        </p:txBody>
      </p:sp>
      <p:sp>
        <p:nvSpPr>
          <p:cNvPr id="13" name="Oval 12"/>
          <p:cNvSpPr/>
          <p:nvPr/>
        </p:nvSpPr>
        <p:spPr>
          <a:xfrm>
            <a:off x="1524000" y="5562600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4</a:t>
            </a:r>
            <a:endParaRPr lang="en-ZA" b="1" dirty="0"/>
          </a:p>
        </p:txBody>
      </p:sp>
      <p:sp>
        <p:nvSpPr>
          <p:cNvPr id="15" name="Oval 14"/>
          <p:cNvSpPr/>
          <p:nvPr/>
        </p:nvSpPr>
        <p:spPr>
          <a:xfrm>
            <a:off x="5715000" y="2362200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2</a:t>
            </a:r>
            <a:endParaRPr lang="en-ZA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8545"/>
            <a:ext cx="208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/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</a:b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/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</a:b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781800" y="3584149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  <a:endParaRPr lang="en-ZA" b="1" dirty="0"/>
          </a:p>
        </p:txBody>
      </p:sp>
      <p:sp>
        <p:nvSpPr>
          <p:cNvPr id="17" name="Oval 16"/>
          <p:cNvSpPr/>
          <p:nvPr/>
        </p:nvSpPr>
        <p:spPr>
          <a:xfrm>
            <a:off x="1592552" y="296557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  <a:endParaRPr lang="en-ZA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56223388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6423" y="2297322"/>
            <a:ext cx="5466392" cy="2211759"/>
          </a:xfrm>
        </p:spPr>
        <p:txBody>
          <a:bodyPr/>
          <a:lstStyle/>
          <a:p>
            <a:r>
              <a:rPr lang="en-US" dirty="0"/>
              <a:t>Demo:  </a:t>
            </a:r>
            <a:br>
              <a:rPr lang="en-US" dirty="0"/>
            </a:br>
            <a:r>
              <a:rPr lang="en-US" dirty="0"/>
              <a:t>How would this look in…</a:t>
            </a:r>
            <a:br>
              <a:rPr lang="en-US" dirty="0"/>
            </a:br>
            <a:r>
              <a:rPr lang="en-US" sz="3600" dirty="0"/>
              <a:t>C#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…</a:t>
            </a:r>
            <a:br>
              <a:rPr lang="en-US" dirty="0"/>
            </a:br>
            <a:r>
              <a:rPr lang="en-US" sz="3600" dirty="0"/>
              <a:t>Python</a:t>
            </a:r>
          </a:p>
        </p:txBody>
      </p:sp>
    </p:spTree>
    <p:extLst>
      <p:ext uri="{BB962C8B-B14F-4D97-AF65-F5344CB8AC3E}">
        <p14:creationId xmlns:p14="http://schemas.microsoft.com/office/powerpoint/2010/main" xmlns="" val="1147892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summary (in Java)</a:t>
            </a:r>
          </a:p>
        </p:txBody>
      </p:sp>
    </p:spTree>
    <p:extLst>
      <p:ext uri="{BB962C8B-B14F-4D97-AF65-F5344CB8AC3E}">
        <p14:creationId xmlns:p14="http://schemas.microsoft.com/office/powerpoint/2010/main" xmlns="" val="100154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 bwMode="auto">
          <a:xfrm>
            <a:off x="5943600" y="1004561"/>
            <a:ext cx="2895600" cy="762000"/>
          </a:xfrm>
          <a:prstGeom prst="wedgeRoundRectCallout">
            <a:avLst>
              <a:gd name="adj1" fmla="val -98517"/>
              <a:gd name="adj2" fmla="val 8327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All ‘boilerplate’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854" y="1181937"/>
            <a:ext cx="8503146" cy="487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JDBC Example (p.1)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1600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0" dirty="0" err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 bwMode="auto">
          <a:xfrm>
            <a:off x="5943600" y="2743200"/>
            <a:ext cx="2895600" cy="1524000"/>
          </a:xfrm>
          <a:prstGeom prst="wedgeRoundRectCallout">
            <a:avLst>
              <a:gd name="adj1" fmla="val -125642"/>
              <a:gd name="adj2" fmla="val 8634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Connection explicit:</a:t>
            </a:r>
            <a:r>
              <a:rPr kumimoji="0" lang="en-US" sz="2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Language does not ‘know’ about DB.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42448"/>
            <a:ext cx="70104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https://github.com/progress/WhyABL/blob/master/BasicQuery/example.java</a:t>
            </a:r>
            <a:endParaRPr lang="en-US" sz="1400" i="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6352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30694" y="6090912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i="1" dirty="0">
                <a:solidFill>
                  <a:srgbClr val="666666"/>
                </a:solidFill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(continued)</a:t>
            </a:r>
            <a:endParaRPr lang="en-US" i="1" dirty="0">
              <a:effectLst/>
              <a:latin typeface="Arial Unicode M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4963689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892" y="1133043"/>
            <a:ext cx="7470707" cy="4089647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 bwMode="auto">
          <a:xfrm>
            <a:off x="5562600" y="2834136"/>
            <a:ext cx="3581400" cy="1981200"/>
          </a:xfrm>
          <a:prstGeom prst="wedgeRoundRectCallout">
            <a:avLst>
              <a:gd name="adj1" fmla="val -55926"/>
              <a:gd name="adj2" fmla="val -7010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dirty="0">
                <a:solidFill>
                  <a:schemeClr val="tx1"/>
                </a:solidFill>
                <a:latin typeface="Arial" charset="0"/>
              </a:rPr>
              <a:t>SQL Expression formed from Java Strings:</a:t>
            </a:r>
            <a:br>
              <a:rPr lang="en-US" sz="2000" dirty="0">
                <a:solidFill>
                  <a:schemeClr val="tx1"/>
                </a:solidFill>
                <a:latin typeface="Arial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</a:rPr>
              <a:t>Operators in program line are sometimes Java and sometimes SQL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JDBC Example (p.2)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1600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0" dirty="0" err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 bwMode="auto">
          <a:xfrm>
            <a:off x="5334000" y="130299"/>
            <a:ext cx="3581400" cy="1600200"/>
          </a:xfrm>
          <a:prstGeom prst="wedgeRoundRectCallout">
            <a:avLst>
              <a:gd name="adj1" fmla="val -89678"/>
              <a:gd name="adj2" fmla="val 5795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All ‘work’ of the program is in SQL, not in Java (or C#, or Python)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3124200" y="5210366"/>
            <a:ext cx="5334000" cy="1600200"/>
          </a:xfrm>
          <a:prstGeom prst="wedgeRoundRectCallout">
            <a:avLst>
              <a:gd name="adj1" fmla="val -20135"/>
              <a:gd name="adj2" fmla="val -22450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16-table JOINS are common in ERP and business systems.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  <a:r>
              <a:rPr kumimoji="0" lang="en-US" sz="2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sometimes goes 2-3 pages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5811380"/>
            <a:ext cx="2019300" cy="41049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Hard to debug.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0694" y="784882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i="1" dirty="0">
                <a:solidFill>
                  <a:srgbClr val="666666"/>
                </a:solidFill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(continued from above)</a:t>
            </a:r>
            <a:endParaRPr lang="en-US" i="1" dirty="0">
              <a:effectLst/>
              <a:latin typeface="Arial Unicode M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30694" y="5256086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i="1" dirty="0">
                <a:solidFill>
                  <a:srgbClr val="666666"/>
                </a:solidFill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(continued)</a:t>
            </a:r>
            <a:endParaRPr lang="en-US" i="1" dirty="0">
              <a:effectLst/>
              <a:latin typeface="Arial Unicode M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998" y="1294500"/>
            <a:ext cx="7644409" cy="5182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JDBC Example (p.3)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1799" y="19041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0" dirty="0" err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096000" y="4418700"/>
            <a:ext cx="2895600" cy="609600"/>
          </a:xfrm>
          <a:prstGeom prst="wedgeRoundRectCallout">
            <a:avLst>
              <a:gd name="adj1" fmla="val -139781"/>
              <a:gd name="adj2" fmla="val -12614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Resource cleanup</a:t>
            </a: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6096000" y="1600200"/>
            <a:ext cx="2895600" cy="1600200"/>
          </a:xfrm>
          <a:prstGeom prst="wedgeRoundRectCallout">
            <a:avLst>
              <a:gd name="adj1" fmla="val -154216"/>
              <a:gd name="adj2" fmla="val -1222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Transactions not special so error handling ‘general purpose’.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6096000" y="1599300"/>
            <a:ext cx="2895600" cy="1600200"/>
          </a:xfrm>
          <a:prstGeom prst="wedgeRoundRectCallout">
            <a:avLst>
              <a:gd name="adj1" fmla="val -146386"/>
              <a:gd name="adj2" fmla="val 16942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Transactions not special so error handling ‘general purpose’.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0694" y="784882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i="1" dirty="0">
                <a:solidFill>
                  <a:srgbClr val="666666"/>
                </a:solidFill>
                <a:latin typeface="Arial Unicode MS"/>
                <a:ea typeface="Calibri" panose="020F0502020204030204" pitchFamily="34" charset="0"/>
                <a:cs typeface="Times New Roman" panose="02020603050405020304" pitchFamily="18" charset="0"/>
              </a:rPr>
              <a:t>(continued from above)</a:t>
            </a:r>
            <a:endParaRPr lang="en-US" i="1" dirty="0">
              <a:effectLst/>
              <a:latin typeface="Arial Unicode M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Monoglot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Polyglot:  Out-of-Band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2" y="1200150"/>
            <a:ext cx="7770509" cy="5303520"/>
          </a:xfrm>
        </p:spPr>
        <p:txBody>
          <a:bodyPr/>
          <a:lstStyle/>
          <a:p>
            <a:r>
              <a:rPr lang="en-US" dirty="0"/>
              <a:t>SQL Statements are ‘outside the 3GL language’.</a:t>
            </a:r>
          </a:p>
          <a:p>
            <a:r>
              <a:rPr lang="en-US" dirty="0"/>
              <a:t>Developer is working in </a:t>
            </a:r>
            <a:r>
              <a:rPr lang="en-US" i="1" u="sng" dirty="0"/>
              <a:t>two worlds.</a:t>
            </a:r>
          </a:p>
          <a:p>
            <a:r>
              <a:rPr lang="en-US" dirty="0"/>
              <a:t>Developer personally has to </a:t>
            </a:r>
            <a:r>
              <a:rPr lang="en-US" i="1" u="sng" dirty="0"/>
              <a:t>connect </a:t>
            </a:r>
            <a:r>
              <a:rPr lang="en-US" dirty="0"/>
              <a:t>the two worlds .</a:t>
            </a:r>
          </a:p>
          <a:p>
            <a:endParaRPr lang="en-US" dirty="0"/>
          </a:p>
          <a:p>
            <a:r>
              <a:rPr lang="en-US" dirty="0"/>
              <a:t>Coexisting, but Separate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about Coexisting but Interacting?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945056"/>
            <a:ext cx="8001000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/>
              <a:t> String </a:t>
            </a:r>
            <a:r>
              <a:rPr lang="en-US" sz="1400" dirty="0" err="1"/>
              <a:t>sql</a:t>
            </a:r>
            <a:r>
              <a:rPr lang="en-US" sz="1400" dirty="0"/>
              <a:t> =</a:t>
            </a:r>
          </a:p>
          <a:p>
            <a:r>
              <a:rPr lang="en-US" sz="1400" dirty="0"/>
              <a:t>	</a:t>
            </a:r>
            <a:r>
              <a:rPr lang="en-US" sz="1400" b="1" dirty="0"/>
              <a:t>"UPDATE customers " +</a:t>
            </a:r>
          </a:p>
          <a:p>
            <a:r>
              <a:rPr lang="en-US" sz="1400" b="1" dirty="0"/>
              <a:t>	"SET BALANCE = BALANCE * ?" +</a:t>
            </a:r>
          </a:p>
          <a:p>
            <a:r>
              <a:rPr lang="en-US" sz="1400" b="1" dirty="0"/>
              <a:t>	"WHERE SALESREPEMPLOYEENUMBER = ? AND BALANCE &gt; CREDITLIMIT";</a:t>
            </a:r>
            <a:endParaRPr lang="en-US" sz="1400" b="1" i="1" dirty="0"/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</a:t>
            </a:r>
          </a:p>
        </p:txBody>
      </p:sp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228600" y="1143000"/>
            <a:ext cx="8915400" cy="2362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for each </a:t>
            </a:r>
            <a:r>
              <a:rPr lang="en-US" sz="3000" dirty="0">
                <a:latin typeface="Consolas" pitchFamily="49" charset="0"/>
                <a:cs typeface="Consolas" pitchFamily="49" charset="0"/>
              </a:rPr>
              <a:t>Customer </a:t>
            </a:r>
            <a:r>
              <a:rPr lang="en-US" sz="3000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where</a:t>
            </a:r>
            <a:r>
              <a:rPr lang="en-US" sz="30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3000" dirty="0" err="1">
                <a:latin typeface="Consolas" pitchFamily="49" charset="0"/>
                <a:cs typeface="Consolas" pitchFamily="49" charset="0"/>
              </a:rPr>
              <a:t>SalesRep</a:t>
            </a:r>
            <a:r>
              <a:rPr lang="en-US" sz="3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30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= </a:t>
            </a:r>
            <a:r>
              <a:rPr lang="en-US" sz="3000" dirty="0"/>
              <a:t>“DOS“:</a:t>
            </a:r>
            <a:r>
              <a:rPr lang="en-US" sz="3000" dirty="0">
                <a:latin typeface="Consolas" pitchFamily="49" charset="0"/>
                <a:cs typeface="Consolas" pitchFamily="49" charset="0"/>
              </a:rPr>
              <a:t/>
            </a:r>
            <a:br>
              <a:rPr lang="en-US" sz="3000" dirty="0">
                <a:latin typeface="Consolas" pitchFamily="49" charset="0"/>
                <a:cs typeface="Consolas" pitchFamily="49" charset="0"/>
              </a:rPr>
            </a:br>
            <a:r>
              <a:rPr lang="en-US" sz="30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3000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display </a:t>
            </a:r>
            <a:r>
              <a:rPr lang="en-US" sz="3000" dirty="0" err="1">
                <a:latin typeface="Consolas" pitchFamily="49" charset="0"/>
                <a:cs typeface="Consolas" pitchFamily="49" charset="0"/>
              </a:rPr>
              <a:t>CustNum</a:t>
            </a:r>
            <a:r>
              <a:rPr lang="en-US" sz="3000" dirty="0">
                <a:latin typeface="Consolas" pitchFamily="49" charset="0"/>
                <a:cs typeface="Consolas" pitchFamily="49" charset="0"/>
              </a:rPr>
              <a:t> Name Balance. </a:t>
            </a:r>
            <a:r>
              <a:rPr lang="en-US" sz="30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en-US" sz="30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3000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end.</a:t>
            </a:r>
            <a:endParaRPr lang="en-US" sz="3000" b="1" i="0" dirty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026" name="Picture 2" descr="C:\Users\wood\AppData\Local\Temp\SNAGHTML1a51e1e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118668"/>
            <a:ext cx="5362575" cy="317735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33600" y="42448"/>
            <a:ext cx="69342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https://github.com/progress/WhyABL/blob/master/OperateOnResults/example.p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914400"/>
            <a:ext cx="8685374" cy="5462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JDBC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1600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0" dirty="0" err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4452937" y="106057"/>
            <a:ext cx="4572000" cy="1295400"/>
          </a:xfrm>
          <a:prstGeom prst="wedgeRoundRectCallout">
            <a:avLst>
              <a:gd name="adj1" fmla="val -57061"/>
              <a:gd name="adj2" fmla="val 2347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Need to know the type that you define, cast to, and store…. 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>…and they need to match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Arrow Connector 6"/>
          <p:cNvCxnSpPr>
            <a:stCxn id="6" idx="4"/>
          </p:cNvCxnSpPr>
          <p:nvPr/>
        </p:nvCxnSpPr>
        <p:spPr bwMode="auto">
          <a:xfrm flipH="1">
            <a:off x="2438400" y="1057839"/>
            <a:ext cx="1691708" cy="3133161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>
            <a:stCxn id="6" idx="4"/>
          </p:cNvCxnSpPr>
          <p:nvPr/>
        </p:nvCxnSpPr>
        <p:spPr bwMode="auto">
          <a:xfrm flipH="1">
            <a:off x="2438400" y="1057839"/>
            <a:ext cx="1691708" cy="542361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1600200" y="1049161"/>
            <a:ext cx="2572770" cy="1617839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4166256038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914400"/>
            <a:ext cx="8685374" cy="5462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JDBC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1600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0" dirty="0" err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4282440" y="2815975"/>
            <a:ext cx="4495800" cy="1066800"/>
          </a:xfrm>
          <a:prstGeom prst="wedgeRoundRectCallout">
            <a:avLst>
              <a:gd name="adj1" fmla="val -59420"/>
              <a:gd name="adj2" fmla="val 666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Need to know what SQL returned (by name or position)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/>
          <p:cNvCxnSpPr>
            <a:stCxn id="10" idx="4"/>
          </p:cNvCxnSpPr>
          <p:nvPr/>
        </p:nvCxnSpPr>
        <p:spPr bwMode="auto">
          <a:xfrm flipH="1" flipV="1">
            <a:off x="2057400" y="1752600"/>
            <a:ext cx="1801536" cy="1667856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10" idx="4"/>
          </p:cNvCxnSpPr>
          <p:nvPr/>
        </p:nvCxnSpPr>
        <p:spPr bwMode="auto">
          <a:xfrm flipH="1">
            <a:off x="3733800" y="3420456"/>
            <a:ext cx="125136" cy="846744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10" idx="4"/>
          </p:cNvCxnSpPr>
          <p:nvPr/>
        </p:nvCxnSpPr>
        <p:spPr bwMode="auto">
          <a:xfrm flipV="1">
            <a:off x="3858936" y="2362200"/>
            <a:ext cx="255864" cy="1058256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082372340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914400"/>
            <a:ext cx="8685374" cy="5462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JDBC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1600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0" dirty="0" err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Straight Arrow Connector 7"/>
          <p:cNvCxnSpPr>
            <a:stCxn id="13" idx="4"/>
          </p:cNvCxnSpPr>
          <p:nvPr/>
        </p:nvCxnSpPr>
        <p:spPr bwMode="auto">
          <a:xfrm flipH="1" flipV="1">
            <a:off x="3886200" y="1752600"/>
            <a:ext cx="1320588" cy="224197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13" idx="4"/>
          </p:cNvCxnSpPr>
          <p:nvPr/>
        </p:nvCxnSpPr>
        <p:spPr bwMode="auto">
          <a:xfrm flipH="1" flipV="1">
            <a:off x="1981200" y="3276600"/>
            <a:ext cx="3225588" cy="71797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ed Rectangular Callout 12"/>
          <p:cNvSpPr/>
          <p:nvPr/>
        </p:nvSpPr>
        <p:spPr bwMode="auto">
          <a:xfrm>
            <a:off x="5562600" y="3429000"/>
            <a:ext cx="3581400" cy="1295400"/>
          </a:xfrm>
          <a:prstGeom prst="wedgeRoundRectCallout">
            <a:avLst>
              <a:gd name="adj1" fmla="val -59935"/>
              <a:gd name="adj2" fmla="val -634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Same concept “name” referred to 3 ways: (SQL,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ResultSet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var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)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Straight Arrow Connector 13"/>
          <p:cNvCxnSpPr>
            <a:stCxn id="13" idx="4"/>
          </p:cNvCxnSpPr>
          <p:nvPr/>
        </p:nvCxnSpPr>
        <p:spPr bwMode="auto">
          <a:xfrm flipH="1">
            <a:off x="4267200" y="3994572"/>
            <a:ext cx="939588" cy="72982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ounded Rectangular Callout 14"/>
          <p:cNvSpPr/>
          <p:nvPr/>
        </p:nvSpPr>
        <p:spPr bwMode="auto">
          <a:xfrm>
            <a:off x="5029200" y="6248400"/>
            <a:ext cx="3962400" cy="533400"/>
          </a:xfrm>
          <a:prstGeom prst="wedgeRoundRectCallout">
            <a:avLst>
              <a:gd name="adj1" fmla="val -59935"/>
              <a:gd name="adj2" fmla="val -634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4 ways: if you count labels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Straight Arrow Connector 15"/>
          <p:cNvCxnSpPr>
            <a:stCxn id="15" idx="4"/>
          </p:cNvCxnSpPr>
          <p:nvPr/>
        </p:nvCxnSpPr>
        <p:spPr bwMode="auto">
          <a:xfrm flipH="1" flipV="1">
            <a:off x="4191000" y="6030053"/>
            <a:ext cx="444536" cy="451229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45466376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Out-of-Band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In previous example, it was simple enough to keep things on one page, and we used one naming convention.</a:t>
            </a:r>
          </a:p>
          <a:p>
            <a:endParaRPr lang="en-US" sz="1800" dirty="0"/>
          </a:p>
          <a:p>
            <a:r>
              <a:rPr lang="en-US" sz="1800" b="1" dirty="0"/>
              <a:t>Quality can suffer when</a:t>
            </a:r>
            <a:r>
              <a:rPr lang="en-US" sz="1800" dirty="0"/>
              <a:t>:</a:t>
            </a:r>
          </a:p>
          <a:p>
            <a:pPr lvl="1"/>
            <a:r>
              <a:rPr lang="en-US" sz="1600" dirty="0"/>
              <a:t>Variables defined far away from the SQL.</a:t>
            </a:r>
          </a:p>
          <a:p>
            <a:pPr lvl="1"/>
            <a:r>
              <a:rPr lang="en-US" sz="1600" dirty="0"/>
              <a:t>Database changes happen to match ‘implicit’ type conversion.</a:t>
            </a:r>
          </a:p>
          <a:p>
            <a:pPr lvl="1"/>
            <a:r>
              <a:rPr lang="en-US" sz="1600" dirty="0"/>
              <a:t>Names are not exact matches.</a:t>
            </a:r>
          </a:p>
          <a:p>
            <a:pPr lvl="1"/>
            <a:r>
              <a:rPr lang="en-US" sz="1600" dirty="0"/>
              <a:t>Type Definition and Type Access methods differ</a:t>
            </a:r>
          </a:p>
          <a:p>
            <a:pPr lvl="1">
              <a:buNone/>
            </a:pPr>
            <a:endParaRPr lang="en-US" sz="1600" dirty="0"/>
          </a:p>
          <a:p>
            <a:r>
              <a:rPr lang="en-US" sz="1800" dirty="0"/>
              <a:t>None of these are checked by the compiler (except in ABL)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Note: A common solution is an ORM. We will discuss that later...</a:t>
            </a:r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Longer the SQL, The Harder to Debug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0" y="1143000"/>
            <a:ext cx="7846709" cy="5360670"/>
          </a:xfrm>
        </p:spPr>
        <p:txBody>
          <a:bodyPr/>
          <a:lstStyle/>
          <a:p>
            <a:r>
              <a:rPr lang="en-US" dirty="0"/>
              <a:t>But let’s look at: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Most SQL embedded in other languages is not so simple.</a:t>
            </a:r>
          </a:p>
          <a:p>
            <a:r>
              <a:rPr lang="en-US" dirty="0"/>
              <a:t>For ERP Applications, 10-16 table joins is common.</a:t>
            </a:r>
          </a:p>
          <a:p>
            <a:r>
              <a:rPr lang="en-US" dirty="0"/>
              <a:t>Often, you update a handful (</a:t>
            </a:r>
            <a:r>
              <a:rPr lang="en-US" dirty="0" err="1"/>
              <a:t>transactionally</a:t>
            </a:r>
            <a:r>
              <a:rPr lang="en-US" dirty="0"/>
              <a:t>).</a:t>
            </a:r>
          </a:p>
          <a:p>
            <a:r>
              <a:rPr lang="en-US" dirty="0"/>
              <a:t>ABL can reference very complex relations ‘easily’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2647" y="1628803"/>
            <a:ext cx="8458200" cy="40011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i="1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</a:t>
            </a:r>
            <a:r>
              <a:rPr lang="en-US" sz="20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tring </a:t>
            </a:r>
            <a:r>
              <a:rPr lang="en-US" sz="2000" dirty="0" err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sql</a:t>
            </a:r>
            <a:r>
              <a:rPr lang="en-US" sz="20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= "SELECT </a:t>
            </a:r>
            <a:r>
              <a:rPr lang="en-US" sz="2000" dirty="0" err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CustNum</a:t>
            </a:r>
            <a:r>
              <a:rPr lang="en-US" sz="20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, Name, Balance FROM Customer";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endParaRPr lang="en-US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950223"/>
            <a:ext cx="6629400" cy="2357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 bwMode="auto">
          <a:xfrm>
            <a:off x="6248400" y="5715000"/>
            <a:ext cx="2743200" cy="457200"/>
          </a:xfrm>
          <a:prstGeom prst="wedgeRoundRectCallout">
            <a:avLst>
              <a:gd name="adj1" fmla="val -60056"/>
              <a:gd name="adj2" fmla="val -11172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Updates</a:t>
            </a:r>
            <a:r>
              <a:rPr kumimoji="0" lang="en-US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to some Tables</a:t>
            </a:r>
            <a:endParaRPr kumimoji="0" lang="en-US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6019800" y="4114800"/>
            <a:ext cx="2895600" cy="457200"/>
          </a:xfrm>
          <a:prstGeom prst="wedgeRoundRectCallout">
            <a:avLst>
              <a:gd name="adj1" fmla="val -145674"/>
              <a:gd name="adj2" fmla="val 8944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Multi-table relations</a:t>
            </a:r>
            <a:endParaRPr kumimoji="0" lang="en-US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381000" y="6400800"/>
            <a:ext cx="4572000" cy="457200"/>
          </a:xfrm>
          <a:prstGeom prst="wedgeRoundRectCallout">
            <a:avLst>
              <a:gd name="adj1" fmla="val -50623"/>
              <a:gd name="adj2" fmla="val -11685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Works with Debugger: can set Breakpoints</a:t>
            </a:r>
            <a:endParaRPr kumimoji="0" lang="en-US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SQL for ERP Applications: A “Simple” Case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1143000"/>
            <a:ext cx="8610599" cy="50167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indent="-274320"/>
            <a:r>
              <a:rPr lang="en-US" sz="1600" dirty="0">
                <a:latin typeface="Lucida Console" pitchFamily="49" charset="0"/>
              </a:rPr>
              <a:t>SELECT (dsRegnskapstall_0.Yr + dsRegnskapstall_0.Pr) as </a:t>
            </a:r>
            <a:r>
              <a:rPr lang="en-US" sz="1600" dirty="0" err="1">
                <a:latin typeface="Lucida Console" pitchFamily="49" charset="0"/>
              </a:rPr>
              <a:t>myPeriod</a:t>
            </a:r>
            <a:r>
              <a:rPr lang="en-US" sz="1600" dirty="0">
                <a:latin typeface="Lucida Console" pitchFamily="49" charset="0"/>
              </a:rPr>
              <a:t> , dsRegnskapstall_0.AcNo, dsKonto_0.Kontonavn, dsKontoGruppe_0.KontoGruppeNavn, </a:t>
            </a:r>
            <a:r>
              <a:rPr lang="en-US" sz="1600" dirty="0" err="1">
                <a:latin typeface="Lucida Console" pitchFamily="49" charset="0"/>
              </a:rPr>
              <a:t>dsHovedgruppe.HovedGruppeNavn</a:t>
            </a:r>
            <a:r>
              <a:rPr lang="en-US" sz="1600" dirty="0">
                <a:latin typeface="Lucida Console" pitchFamily="49" charset="0"/>
              </a:rPr>
              <a:t>, dsAvdeling_0.AvdelingNr, dsAvdeling_0.Avdelingnavn, dsOmraade_0.OmraadeNavn, dsSelskap_0.SelskapNavn, dsRegnskapstall_0.Resultat, dsRegnskapstall_0.Balanse </a:t>
            </a:r>
          </a:p>
          <a:p>
            <a:pPr lvl="1" indent="-274320"/>
            <a:r>
              <a:rPr lang="en-US" sz="1600" dirty="0">
                <a:latin typeface="Lucida Console" pitchFamily="49" charset="0"/>
              </a:rPr>
              <a:t>FROM </a:t>
            </a:r>
            <a:r>
              <a:rPr lang="en-US" sz="1600" dirty="0" err="1">
                <a:latin typeface="Lucida Console" pitchFamily="49" charset="0"/>
              </a:rPr>
              <a:t>DATASTORE.PUB.dsRegnskapstall</a:t>
            </a:r>
            <a:r>
              <a:rPr lang="en-US" sz="1600" dirty="0">
                <a:latin typeface="Lucida Console" pitchFamily="49" charset="0"/>
              </a:rPr>
              <a:t> dsRegnskapstall_0, </a:t>
            </a:r>
            <a:r>
              <a:rPr lang="en-US" sz="1600" dirty="0" err="1">
                <a:latin typeface="Lucida Console" pitchFamily="49" charset="0"/>
              </a:rPr>
              <a:t>DATASTORE.PUB.dsKonto</a:t>
            </a:r>
            <a:r>
              <a:rPr lang="en-US" sz="1600" dirty="0">
                <a:latin typeface="Lucida Console" pitchFamily="49" charset="0"/>
              </a:rPr>
              <a:t> dsKonto_0, </a:t>
            </a:r>
            <a:r>
              <a:rPr lang="en-US" sz="1600" dirty="0" err="1">
                <a:latin typeface="Lucida Console" pitchFamily="49" charset="0"/>
              </a:rPr>
              <a:t>DATASTORE.PUB.dsKontoGruppe</a:t>
            </a:r>
            <a:r>
              <a:rPr lang="en-US" sz="1600" dirty="0">
                <a:latin typeface="Lucida Console" pitchFamily="49" charset="0"/>
              </a:rPr>
              <a:t> dsKontoGruppe_0, </a:t>
            </a:r>
            <a:r>
              <a:rPr lang="en-US" sz="1600" dirty="0" err="1">
                <a:latin typeface="Lucida Console" pitchFamily="49" charset="0"/>
              </a:rPr>
              <a:t>DATASTORE.PUB.dsHovedGruppe</a:t>
            </a:r>
            <a:r>
              <a:rPr lang="en-US" sz="1600" dirty="0">
                <a:latin typeface="Lucida Console" pitchFamily="49" charset="0"/>
              </a:rPr>
              <a:t> dsHovedGruppe_0, </a:t>
            </a:r>
            <a:r>
              <a:rPr lang="en-US" sz="1600" dirty="0" err="1">
                <a:latin typeface="Lucida Console" pitchFamily="49" charset="0"/>
              </a:rPr>
              <a:t>DATASTORE.PUB.dsAvdeling</a:t>
            </a:r>
            <a:r>
              <a:rPr lang="en-US" sz="1600" dirty="0">
                <a:latin typeface="Lucida Console" pitchFamily="49" charset="0"/>
              </a:rPr>
              <a:t> dsAvdeling_0, </a:t>
            </a:r>
            <a:br>
              <a:rPr lang="en-US" sz="1600" dirty="0">
                <a:latin typeface="Lucida Console" pitchFamily="49" charset="0"/>
              </a:rPr>
            </a:br>
            <a:r>
              <a:rPr lang="en-US" sz="1600" dirty="0" err="1">
                <a:latin typeface="Lucida Console" pitchFamily="49" charset="0"/>
              </a:rPr>
              <a:t>DATASTORE.PUB.dsOmraade</a:t>
            </a:r>
            <a:r>
              <a:rPr lang="en-US" sz="1600" dirty="0">
                <a:latin typeface="Lucida Console" pitchFamily="49" charset="0"/>
              </a:rPr>
              <a:t> dsOmraade_0, </a:t>
            </a:r>
            <a:br>
              <a:rPr lang="en-US" sz="1600" dirty="0">
                <a:latin typeface="Lucida Console" pitchFamily="49" charset="0"/>
              </a:rPr>
            </a:br>
            <a:r>
              <a:rPr lang="en-US" sz="1600" dirty="0" err="1">
                <a:latin typeface="Lucida Console" pitchFamily="49" charset="0"/>
              </a:rPr>
              <a:t>DATASTORE.PUB.dsSelskap</a:t>
            </a:r>
            <a:r>
              <a:rPr lang="en-US" sz="1600" dirty="0">
                <a:latin typeface="Lucida Console" pitchFamily="49" charset="0"/>
              </a:rPr>
              <a:t> dsSelskap_0 </a:t>
            </a:r>
          </a:p>
          <a:p>
            <a:pPr lvl="1" indent="-274320"/>
            <a:r>
              <a:rPr lang="en-US" sz="1600" dirty="0">
                <a:latin typeface="Lucida Console" pitchFamily="49" charset="0"/>
              </a:rPr>
              <a:t>WHERE dsRegnskapstall_0.dsAvdelingObj = dsAvdeling_0.dsAvdelingObj AND dsKonto_0.AcNo = dsRegnskapstall_0.AcNo </a:t>
            </a:r>
            <a:br>
              <a:rPr lang="en-US" sz="1600" dirty="0">
                <a:latin typeface="Lucida Console" pitchFamily="49" charset="0"/>
              </a:rPr>
            </a:br>
            <a:r>
              <a:rPr lang="en-US" sz="1600" dirty="0">
                <a:latin typeface="Lucida Console" pitchFamily="49" charset="0"/>
              </a:rPr>
              <a:t>AND dsKonto_0.dsKontoGruppeObj = dsKontoGruppe_0.dsKontoGruppeObj </a:t>
            </a:r>
            <a:br>
              <a:rPr lang="en-US" sz="1600" dirty="0">
                <a:latin typeface="Lucida Console" pitchFamily="49" charset="0"/>
              </a:rPr>
            </a:br>
            <a:r>
              <a:rPr lang="en-US" sz="1600" dirty="0">
                <a:latin typeface="Lucida Console" pitchFamily="49" charset="0"/>
              </a:rPr>
              <a:t>AND dsHovedgruppe_0.dsHovedGruppeObj = dsKontogruppe_0.dsHovedGruppeObj </a:t>
            </a:r>
            <a:br>
              <a:rPr lang="en-US" sz="1600" dirty="0">
                <a:latin typeface="Lucida Console" pitchFamily="49" charset="0"/>
              </a:rPr>
            </a:br>
            <a:r>
              <a:rPr lang="en-US" sz="1600" dirty="0">
                <a:latin typeface="Lucida Console" pitchFamily="49" charset="0"/>
              </a:rPr>
              <a:t>AND dsOmraade_0.dsOmraadeObj = dsRegnskapstall_0.dsOmraadeObj </a:t>
            </a:r>
            <a:br>
              <a:rPr lang="en-US" sz="1600" dirty="0">
                <a:latin typeface="Lucida Console" pitchFamily="49" charset="0"/>
              </a:rPr>
            </a:br>
            <a:r>
              <a:rPr lang="en-US" sz="1600" dirty="0">
                <a:latin typeface="Lucida Console" pitchFamily="49" charset="0"/>
              </a:rPr>
              <a:t>AND dsSelskap_0.dsSelskapObj = dsRegnskapstall_0.dsSelskapObj</a:t>
            </a:r>
          </a:p>
          <a:p>
            <a:pPr algn="l"/>
            <a:endParaRPr lang="en-US" sz="1600" i="0" dirty="0" err="1">
              <a:solidFill>
                <a:srgbClr val="00000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Real Examples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914400"/>
            <a:ext cx="4114800" cy="55321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UPDATE PUB.“RECORD" SET </a:t>
            </a:r>
            <a:r>
              <a:rPr lang="en-US" sz="1200" dirty="0" err="1">
                <a:latin typeface="Lucida Console" pitchFamily="49" charset="0"/>
              </a:rPr>
              <a:t>recordIndexed</a:t>
            </a:r>
            <a:r>
              <a:rPr lang="en-US" sz="1200" dirty="0">
                <a:latin typeface="Lucida Console" pitchFamily="49" charset="0"/>
              </a:rPr>
              <a:t> = 2 WHERE “</a:t>
            </a:r>
            <a:r>
              <a:rPr lang="en-US" sz="1200" dirty="0" err="1">
                <a:latin typeface="Lucida Console" pitchFamily="49" charset="0"/>
              </a:rPr>
              <a:t>scancode</a:t>
            </a:r>
            <a:r>
              <a:rPr lang="en-US" sz="1200" dirty="0">
                <a:latin typeface="Lucida Console" pitchFamily="49" charset="0"/>
              </a:rPr>
              <a:t>" in (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'000000034439805',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'000000034412710',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'000000034418992',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'000000034412386',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'000000034441247',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'000000034439376',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'000000034442298',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'000000034412337',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'000000034400916',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C00000"/>
                </a:solidFill>
                <a:latin typeface="Lucida Console" pitchFamily="49" charset="0"/>
              </a:rPr>
              <a:t>&lt;500 values in total&gt;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'000000034412710',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'000000034418992',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'000000034412386',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'000000034441247',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'000000034439376',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'000000034442298',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'000000034412337',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'000000034400916',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'000000034439639',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'000000034439685',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'000000034442410',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'000000034419241',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'000000034413595',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'000000034398492'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Lucida Console" pitchFamily="49" charset="0"/>
              </a:rPr>
              <a:t>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914400"/>
            <a:ext cx="4343400" cy="579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select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PERSTAMM.PSEINDAT, PERSTAMM.PSAUSDAT, PERSTAMM.FIRMA, PERSTAMM.PSNR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from      PUB.BENSTM, PUB.PERSTAMM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where     BENSTM.FIRMA     = PERSTAMM.FIRMA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AND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((BENSTM.BSTPESTM = 'N')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( ( ( (BENSTM.KSTACCEPT  ='N')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(PERSTAMM.KSTNR     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(SELECT KSTNR  FROM PUB.BSKOSTEN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WHERE BSKOSTEN.FIRMA=BENSTM.FIRMA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AND BSKOSTEN.BENNR=BENSTM.BENNR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    AND BSKOSTEN.ZULASSEN='J'))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AND  ((PERSTAMM.KSTNR  NOT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(SELECT KSTNR  FROM PUB.BSKOSTEN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WHERE BSKOSTEN.FIRMA=BENSTM.FIRMA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AND BSKOSTEN.BENNR=BENSTM.BENNR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	AND BSKOSTEN.ZULASSEN='N'))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)            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AND  ((BENSTM.PGRPACCEPT ='N')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(PERSTAMM.PGNR  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(SELECT PGNR   FROM PUB.BSPERGRP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WHERE BSPERGRP.FIRMA=BENSTM.FIRMA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AND BSPERGRP.BENNR=BENSTM.BENNR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	 AND BSPERGRP.ZULASSEN='J') 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AND  ((PERSTAMM.PGNR   NOT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(SELECT PGNR   FROM PUB.BSPERGRP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WHERE BSPERGRP.FIRMA=BENSTM.FIRMA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AND BSPERGRP.BENNR=BENSTM.BENNR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	 AND BSPERGRP.ZULASSEN='N'))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AND  ((BENSTM.SHIFTACCEPT='N')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(PERSTAMM.SPLSNR  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(SELECT SPLANS FROM PUB.BSSPLANS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WHERE BSSPLANS.FIRMA=BENSTM.FIRMA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AND BSSPLANS.BENNR=BENSTM.BENNR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	 AND BSSPLANS.ZULASSEN='J')) 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AND  ((PERSTAMM.SPLSNR NOT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(SELECT SPLANS FROM PUB.BSSPLANS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WHERE BSSPLANS.FIRMA=BENSTM.FIRMA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AND BSSPLANS.BENNR=BENSTM.BENNR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	 AND BSSPLANS.ZULASSEN='N'))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AND  ((PERSTAMM.PSNR   NOT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(SELECT PSNR   FROM PUB.BSPERSTM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WHERE BSPERSTM.FIRMA=BENSTM.FIRMA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    AND BSPERSTM.BENNR=BENSTM.BENNR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	 AND BSPERSTM.ZULASSEN='N'))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AND  ((BENSTM.KSTACCEPT   ='J')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(BENSTM.KSTDENY     ='J')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(BENSTM.PGRPACCEPT  ='J')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OR   …………………………………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(BENSTM.SHIFTACCEPT ='J')  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   (BENSTM.SHIFTDENY   ='J')       )     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OR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((PERSTAMM.PSNR IN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(SELECT PSNR FROM PUB.BSPERSTM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WHERE BSPERSTM.FIRMA=BENSTM.FIRMA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       AND BSPERSTM.BENNR=BENSTM.BENNR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	  AND BSPERSTM.ZULASSEN='J'))) 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 )</a:t>
            </a:r>
          </a:p>
          <a:p>
            <a:r>
              <a:rPr lang="en-US" sz="500" dirty="0">
                <a:solidFill>
                  <a:srgbClr val="000000"/>
                </a:solidFill>
                <a:latin typeface="Lucida Console" pitchFamily="49" charset="0"/>
              </a:rPr>
              <a:t>  )</a:t>
            </a:r>
            <a:endParaRPr lang="en-US" sz="500" i="0" dirty="0">
              <a:solidFill>
                <a:srgbClr val="000000"/>
              </a:solidFill>
              <a:latin typeface="Lucida Console" pitchFamily="49" charset="0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7162800" y="5258596"/>
            <a:ext cx="174728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SzTx/>
            </a:pPr>
            <a:r>
              <a:rPr lang="en-US" i="0" dirty="0"/>
              <a:t>This example intentionally unreadable as an illustration</a:t>
            </a:r>
          </a:p>
        </p:txBody>
      </p:sp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ABL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8545"/>
            <a:ext cx="208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/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</a:b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/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</a:b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https://github.com/progress/WhyABL/blob/master/ComplexQuery/example.p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472" y="1557337"/>
            <a:ext cx="8891976" cy="38528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858632132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6423" y="2705958"/>
            <a:ext cx="5466392" cy="1394484"/>
          </a:xfrm>
        </p:spPr>
        <p:txBody>
          <a:bodyPr/>
          <a:lstStyle/>
          <a:p>
            <a:r>
              <a:rPr lang="en-US" dirty="0"/>
              <a:t>Demo:  </a:t>
            </a:r>
            <a:br>
              <a:rPr lang="en-US" dirty="0"/>
            </a:br>
            <a:r>
              <a:rPr lang="en-US" dirty="0"/>
              <a:t>What would this look like in</a:t>
            </a:r>
            <a:br>
              <a:rPr lang="en-US" dirty="0"/>
            </a:br>
            <a:r>
              <a:rPr lang="en-US" sz="4000" dirty="0"/>
              <a:t>Python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0361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1600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0" dirty="0" err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 bwMode="auto">
          <a:xfrm>
            <a:off x="5844363" y="4059093"/>
            <a:ext cx="2895600" cy="1524000"/>
          </a:xfrm>
          <a:prstGeom prst="wedgeRoundRectCallout">
            <a:avLst>
              <a:gd name="adj1" fmla="val -122705"/>
              <a:gd name="adj2" fmla="val -7411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“Dates” and other types need to be converted from ‘local’ 3GL to SQL.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6019800" y="1447800"/>
            <a:ext cx="2895600" cy="762000"/>
          </a:xfrm>
          <a:prstGeom prst="wedgeRoundRectCallout">
            <a:avLst>
              <a:gd name="adj1" fmla="val -98517"/>
              <a:gd name="adj2" fmla="val 8327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Cannot Debug.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42448"/>
            <a:ext cx="70104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https://github.com/progress/WhyABL/blob/master/ComplxQuery/example.py</a:t>
            </a:r>
            <a:endParaRPr lang="en-US" sz="1400" i="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6352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698120"/>
            <a:ext cx="6455022" cy="5994171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 bwMode="auto">
          <a:xfrm>
            <a:off x="5969468" y="2492431"/>
            <a:ext cx="3098331" cy="1301234"/>
          </a:xfrm>
          <a:prstGeom prst="wedgeRoundRectCallout">
            <a:avLst>
              <a:gd name="adj1" fmla="val -84931"/>
              <a:gd name="adj2" fmla="val -3114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Error Prone: No ‘semantic’ support in compiler (or editor)</a:t>
            </a: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4495801" y="5868840"/>
            <a:ext cx="4419599" cy="852052"/>
          </a:xfrm>
          <a:prstGeom prst="wedgeRoundRectCallout">
            <a:avLst>
              <a:gd name="adj1" fmla="val -69787"/>
              <a:gd name="adj2" fmla="val -10843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… but Python is at least more compact than Java/C#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793553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70576"/>
            <a:ext cx="8102994" cy="424732"/>
          </a:xfrm>
        </p:spPr>
        <p:txBody>
          <a:bodyPr/>
          <a:lstStyle/>
          <a:p>
            <a:r>
              <a:rPr lang="en-US" dirty="0"/>
              <a:t>Eskimos have 35 words for “</a:t>
            </a:r>
            <a:r>
              <a:rPr lang="en-US"/>
              <a:t>Snow”:</a:t>
            </a:r>
            <a:endParaRPr lang="en-US" dirty="0"/>
          </a:p>
        </p:txBody>
      </p:sp>
      <p:pic>
        <p:nvPicPr>
          <p:cNvPr id="1026" name="Picture 2" descr="C:\Users\wood\AppData\Local\Temp\SNAGHTML1de7856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5800" y="2438402"/>
            <a:ext cx="7848600" cy="4076701"/>
          </a:xfrm>
          <a:prstGeom prst="rect">
            <a:avLst/>
          </a:prstGeom>
          <a:noFill/>
        </p:spPr>
      </p:pic>
      <p:sp>
        <p:nvSpPr>
          <p:cNvPr id="1028" name="AutoShape 4" descr="data:image/jpeg;base64,/9j/4AAQSkZJRgABAQAAAQABAAD/2wCEAAkGBhQSERUQEBQUFBUVFxQUFA8UFBQVFhUUFRQXFRUXFhQYHCYeFxojGRUUHzAiJCcpLiwsFh4xNTEsNSYrLCkBCQoKDgwOGg8PGiwkHCQsLCwsKiwpLCwqLykpKi8pKiopLCwsLS8sLCwsLSopKi0vKSwsLCwpLCksKSwsKSkpLP/AABEIAKcA1AMBIgACEQEDEQH/xAAcAAACAwEBAQEAAAAAAAAAAAAABQQGBwMCAQj/xABFEAABAwICBQkEBwUIAwEAAAABAAIDBBEFIQYSMUFhBxMiMlFxgZGhQlKxwRQjYnKCktFTc6KywiQzQ2ODk+HwFTTSJf/EABsBAAIDAQEBAAAAAAAAAAAAAAAEAgMFBgEH/8QAMREAAgIBAgQEBAYCAwAAAAAAAAECAxEEMQUSIUETMlFhFCJx8AaBkbHR4aHBM0Ji/9oADAMBAAIRAxEAPwDcUIQgAQhCABCj1+IRwxmWZ7WMbte42A/54LNsb5ZMyyhh1v8AOluAeIjGfmR3KMpKO5KMXLY1FCwyTT3E5DcTBnBrIwPUFSqTlHxKLN/NzDeHMAPmyxVK1Ne2S56exLODaUKlaM8qVPUuEUw+jynINebscexr8s+BAV1ur009ihprcEIQvTwEIQgAQhF0AeXPAFybDtKgOx+Dc/W4ta9482ghV/F8V5w3ObASGM3GxtrkbySMuwd6r1TjLnEhri1oyLhtJG0N7Lbysu7iChNwis4HK9K5R5my/u0kpx/ign9mL6/5LX9EuqNL/wBnH4yODf4WglUgVtshl25m57ycyvn0xKWcTsfkWBiGiivMy2nSyX/KHDVefW4+ClUuludpGAjtjJJ/I4A+V1SPpiPpiojxDUJ5bz+Ra9JU10NXp6lr2h7CHNOwhdVneAaR80/M9E9cf1jiN/aO5aG11xcZjtW9p743w5kZdtTrlhn1CEJgqBCEIAEIQgAUbEK9kMb5pTqsYC5zjuA+akrLOWXHz9XQsOX97LxztG0+ILvAKM5cqySjHmeEU7SnSmXEJi55LYmn6qC+TR2nted58AuFHS9ihUjFYcOhXP3WuyXU36qo1R6bnelw9Tm4YmVBSJuygyVaRCVuCi4ngDXjMWO5369oVk5OdNXskGHVjiTsglcc+EZJ2g+yfDsXeto1TtI6LLnG5OZ0g4bcjfLuNimtPc65Y7C91asjlbm8oSXQ7HPpdHFOesRqyfvG9F3mRfxTpbaeTJBCEL0AUHGpyyCRw26pA7zkPUqclukQ/s0vBut+Ug/JePYDPMdqtUarTbMMB7Bs+AVbfiG4ZAZAdgU/Smo1T+Jx8gVUo5HO2AlczCvKybLngeCuTLDsOlmNmNJ7tg7zsC7aIaIulIkmuGeRdwHDitPoqVrGhrAGgbABZMV6aMn1Kp3NbFRo9BXkXke1vAAuPnkFNdoSy394/wDKz9Fb2xrnKxPfCwS2FvGk3uZlpDgzqRom67NYAlos5t9hLdjhuyV40Kr+dpW531eiD2t2t28DbwUbSil16WZv2HOHe3pD4L7ydVOvQR9rS9nk429CF5pYqNjS9AublFMs6EIWkKAhCEACEIQAL89af1plxGocd0nNjujAb8QV+hF+cNMYy2tqAf28vq4uHoUrqvIM6X/kRyoyrJhrlVaWRPaCpssJ7m8+qLxhzwnkcwsqbRVyZNxHJSTEpwyybiEgVVxQg3HamVXXqv19VdeNltUC28jNWebqID7D2vH42lp9Weq0hZdyNR9Oqfu+qHjeQrUV0NTzBGHPzMEIQrSALjWQ68bmH2mub5iy7IQBhOlzSdUbyCD32sfUFPOT+hjNMJC1pLnvs4gE2adUfD1UDTJg15G9j5APzH9VN5OaoGmLN7JHC3BwDh81zmofInFdmatK5nl+hfKcphC5KIZFNjmV1FmCNsBm2Rc5HqMJ15fMnpXdBZV9SHjcloJSd0cn8hUHktb/AGG/bLIR6D5KJpviPN0kmeb7Rj8Rz9AU/wBCqAw0MDCLEs13Di86/wA1HTfNNsLukcDxCELRFQQhCABCEIAFh3K5hBjrXSAZTNbID9po1Hj0B8QtxVI5XqVhw90zuvE5pjP2nkMLTwIPoFXZW7FyrcnXPklkw+nlTOmqUmdG5tid/pwK7RTrDsrwzfqtUkWinr7KUMS4qrx1S6/TFRhluEx5NiCW1NVdQn1aa6JYA6unbEzq7ZJBsYwHPPtOwcSrKqnOWCm6xVQb7mo8k+F81Q84RYzPL/wABjfgT4q6LnT07Y2NjYLNaA1rRuAFgPJU/S3Sl5k+hUZ+sOUkg9n7LTuNsyd3et2U40wyzCjF2Swh1jWl9PTHVe7Wf+yZ0nDv3N8VX36fVEmdPSG3vOLnfAAeq5YRoyyPpPAkftL3ZgHgD8Tmn7IFmS1ds38vRDqohHfqJW6c1bM5qS436uu316SbYVp9TzdFxMT/AHZLAE9gfs87KQIEqxjRmKdp1hqu3StADh3+94qUdRdHfqeSqrlt0M20ortZ5PaS78xLvmuGhOLiGpMbjZk1hfcHg9D4keIUfSXB5aeTmpM97HjY9vaP03L2zRt3Mukf0C1peL8Bne3/AG6XlHxU/curhNNcqzg1SKVSmTrPNF9Nw8CKou1wybKc2u+8dzuOwq5x1FxcZ8Rms1ylS8SG+VT2GonXl06WyVgaNZxDQNribDzKqWkGlD5mvho9Y2Y50kzRsjaCXapPVFvaPgmK5zteIlMoxhuT5R/5LEGU7M4ITrSOGw2PSz4mzB4rVQFkPJTi/wBHgkBa1wdJt2OsGgW7r3y71p+H41HNk11ne47I+Hb4Le0yjGOFuJ6rTXQeZLoMEIQmxAEIQgAQhINMtL48Pg52TpPddsUN7F7rejRtJ3eIXqTk8ICbj2kMFHFz1S8MbuG1zj7rGjNxWO6WafVOKMfS0sIZCbXc6xebEEFz+qzMDIXPFKXNmxCb6VWvJv1WbAG36rB7LPU+qslJAGgNaAANgGQC3NNoOXE57iN2qSfLEXaPYO3Eqcwgtjr6dupLE/JtRGzotfweBZpPAE7QVWMV0dlp3lkjHRu9x4t+V2xw4hW7FcCkL21dG4x1Mdi1wy17bjuvbLPIjIq7aIacQYk36LWRsZUtuH00jQWvI2ujDvVu0cRms3iHDk27K9u/t/Q5pdW8GHcy8eyV0bC/st35LXtNKbB6IXlhBlObaaJ7g93YSAbMbxPhdUijweslcaqFkNIG25uBzecyJyLtcOJOzM+QWNLRquPiWyUYvZvv9O7NBayb6RXU86MaCT1ZBa0iP2p3ghgG/V9893ol+HYfV0lXUxUszmS07yCAdXnGAkNOqei4WsbH3ld6fTHGYANeGnqW9rbNdbhqkfypG2rmqsTNYaZ9MHR6szXElpcBYFpIF72Z5LoOH6GNeW8NNdGn97mZqdTKfXPVD3CuWGTmpIauPVqGtIZK0WaXbOmw9QjblkeCZ6L4bqs51+b5OkXHbY5jPjtPeqjjNG2WeCIgXcQC7fqlwyv2WBWj043Bc1xlqOo8OOyNPQfNVzvuTYGKdFEo0CYQhV6eCPbZHzmlykiU62S4ShNzrWCiM3krGlGBCphcyw1x0o3djwMvA7Csvgq3yMMUhNh0XM2ZbLHu2eC2idZLpFT81iMrRsfZ473C59QfNIL5ZmzobOWaXqJKMMppQ2oYZad+22T2/aY4bHjs2OHpodPyaNkY2WirX828azSW3BB4sc34KqyUrZGljhcHzHEcVK0G0rdh0/0WoN6aQ3Dt0ZOQePsnY4btve1Hlzia6DXENG7V4tfmW/uv5LVTckjSQampll+y0av8Ti4+Vl00+pIaHCpIqdjY+dLIstrrm5LnHNx1Q7ar411xceayzlkreclpaNu0kyOHFx5tnpzhTM4xrg+VGHoIu3UxT7PP6dRJgdLqU8Y3kax/Eb/CyZxVrm7b5b94X0xgCw2CwHcMguEgSiOuaUty7aP6W3IjnNwcmy/J36q23WLCXVPDeFoOhePc43mHm7mC7SfaZ2d4y8E3VZnozneIaFQXiV7d1/stCEITBiHOonaxrnvIa1oLnOOwNAuSfAL894tizsTrX1Ml+ab0YozuYD0W956x7+5abyx4wYcPMTTZ1Q8RcdQAvf6Nt+JZnhFPqRtG/ae85ra4VplOXO+wlrLvDhhbscQBMIAl8KYQFbdplQGEIUPGdFY6m0lzFM2xbUM6wtmL7L23Z3HapkJU6ErOm2nlDsBXgOhkULzNI5085NzPJmQe0Ak2PEklPMKg1+dad4t43JHyXtj170fGTzxb8CuO/EEnKdSf/r9ka+i/7P6C2IbWnaP+lcZgp+MRakusNjs/HYfkVAmK0eAajxKPDe8Hj8u38fkKa6vlnn1K7ObYhT34f1f8K+wOWe6SOLHwzj2H5+YcPgR4q80tQHAOabggEHgRceiw+ORdesbfc2eGyU6MLsOoHqdFIk8MqlsnVNF2Cyysac6uUkii8+ub5k1K/oURq6hO9Zdps/8A/RZb9my/8X/C0eWVZNiVbz9fNKM2tOo08G9H5EpOEuew0dNB88V7k+IrziOHCaMtPWGbXdh/Q715icpUb06dCWPkn0rL2OoKg9OEExlxzMYNnMPFpt4HgqrUYh9NxSWpGcbDaM7tVvQYR39Jyi4hgZkk52KTm3EWdtzuLHMG+YyI3phhWHtgZqNNyc3Ota57twUnNuKi+wrXpYV2ytjvLt6ev6jF7lHkK9OkXCR6iMHGUqVgWJ8zPHJ7rhf7pyd6EqDI5RnvUovDPLIKcWmb0EKHg0+vTxPPtRsJ7y0XQtE4SSw2jKuW+pLqmlg3Brn24veG/BhSGIpvy0stiFM7cYmj8srr/EJJE5ddwiK8FmJxF/PEZQOU+ByVQvU2GROWRFIMbwvUyKRKYpVLjlWdZAbjIZ87kp+j3Ud975BIxMu1DXGJ+sMwes3tH6rkPxBpp4hcl8scp+2cdfoa2gtjlxe7HmM0+tETvb0h8/RVmR+SsGNVw5oapvzmw/ZGZ+QVWllVH4djKWqm4+Xl6/XPT/ZPiMkq1nfJDxWISRua7s29hGYK86EY5dv0aTJzL6hO9vu94+CjYhXtsWjO9xwXHCsK+kAxtPNVLDrxE9HnBvYd4cLXB4lNfiDwr5RhFrK7r1EeH63wLMPZmgxzKQ2dUmj0pdE7mK1jo3jLXtt4kD4i4VgpsSY8XY9rhwcCuObspeJI6+Eq7VmLHXPrw6dLZa5rRdzmtHaSB8UhxLTNgPN0wM0hybYEtv4Zu7gpxnOzpFEZ8lazJknTTSYU8RYw/WyAhg3tGwvPdsHHuVFw2LUbxOZUjEsDqG1AdUjWllDXBpIJF8gOwEEWsNi5uYWEtcCCNrSLEd4K1NPGNfR7kNBxLSu1qTw9lnb9fte5OjepTJEsjkUhkqbOmGLZF751QWyr1zqCOCU6RcnyLiZVGmrWjffuRgDtI9eaCjfUStgiF3ONuAG9x4AZqVgmjNTWn6tmrHvmfcM8N7z3LVtGtFIqJlo+k93Xmd1ncB7reHxV8K2+rM3Wa+FK5Y9Zfe40o6YRxsjbsY1rR3NAHyX1dV9TZybeepUeUPQYYjC3UcGTRXMbj1XB1tZjrbAbA33ELHK+kq6I6lXA9oGWuR0T3SC7XfFfpFeXMBFiLg7QdnkndNrbNP5dim2mFqxJH5xp9IYjtJb4X9QmMGMxH/Eb4m3xWw4hoLQzZy0sJJ9oNDD5tsklRyN4e7qslj+5M7+q60lxjPmX3+om9BDs2UiHEo90jPzt/VSmV7Pfb+Zv6p/LyG0h6s1S38UZ+LFwPIVT7qifyi/+UPiVb7HvwXuK/wDycY2yM/O39Vyfj8I2yx/mB+Ces5C6XfPUH/aH9CmQ8itAOsZ38HS2H8LQqp66qUXFrKZOOlaeclMqtNYALNc552ANabZ9l7KPDVy1ThHEzVv1iTew+0RkO5P9JsBo4JG0lHTsD8i+U3e4E9Voc4m2WZ8Eyw6jEbQ1vie09q5TUauvSQdGlXKnv6v+l99xLiGp+ZRbyzjg+j0cNndd/wC0cNn3R7PxXPSDAHPIqKe4lbY2GRdbYQfeHqnUYUqMLJg23lmdXlvIgwfG4K5op6xjDKMrOFtbtLDta7tC+V/JvSWLw+SEDMnXaWgd7xcea7aQ6INqPrYiI5hnrbA8jZrW2H7QSpmjdfVFsdW8sjZvLmuLrbw1vWdxcnk2zSrsnHysqGNMp43hlO6SW22R9mtOexrQL+NwrBo5phHA27aNjdzpGOdreLn3PhdJOUHD46ed0MQIDYo8ybkuOZJPamHJjjNp+Zd1Z22sdnOMzGXEaw8luPhMvgvik+vp+Sf7ZLJucl1kS9LNJoapsb4g9sjCcnAdU5izgTscB5qzV+EsqYmmVuq8tadcdZpIBI4i+4ppJhEOsH81HrDY7Ubfv2L1IFzdojZldUZbieGyU79R4vva8A2cO0fovEcMx2QyHsIjedvcFoWKUIlYWHbtaex27w3KdydY2XNfSSE60WbL7dS9i38J9COxM6SxTfLI6PhPHLK4+DPr6ffoZvFhtU7q00x/0pP0U6n0RxCTZTubxfqs/mN1t6FpeCjalxix7RRlVFyT1D86iZjB7rbyH5BWzB+Tikgs4sMzx7cp1hfgzqjyVpQpqCQlbrr7ejl09uh8a0DIbOxfUIUxIEIQgAQhCABCEIAEIQgAUeuqxFG+V2xjXOPcBdSFW+UKq1KGS3tljPNwv6AqM3yxbIzlyxbKLgxMsklS/NznHPi7N3yCexpXgzLQs4i/mbpnGVx9k+axs4yyfPY2S41JjUSMqTG5NVsarZLYV2aVFY5dmvT0JGhCRjXKfNeun4c23yY1VnCa10bw5ps5rg9p4tIPyTfT+fWrqn95b8rQPkq2x9iCvrPCtN43C/D9dvqki6TxJH6Loa9s0TJmbJGhw4X2jwNx4IkVL5LsZ14ZKYnOM67PuP2jwcP4lcpCvk2tq8G2UH2/bsJX/K2jhIklDPzGKROGyQhp/GCw/wAVinMhVbxk/wBrprbdePL/AFRb5pLTyxasC+nk1csGvoQhdOdUCEIQAIQhAAhCEACEIQAIQhAAhCEACp/Kj/6Q/esv5OVwSnSfBfpVM+C9ibFrjsD2m7b8N3ioWLmi0iuyPNBpFBw0/VR/db8FPY5VoVktG7mKqNzdXYeH2TseO5M6bHYXe2Bwd0fjkuQsoshN5RxtlFlc3lDqNykMel8NS09VzT3EH4KUxynCWCcJYJrXroHqI1y9hyajYNxsM15TNFyyR1ZHnHIRzg9yTZf7rvQ94VA1dy/Q1TE17HRyNDmuBa5p2EHaFkWOaDSRTFsTozET0JHysaWg7ngm9x2gG67ngP4h+HhKmx9umfXt/ft9B2uyNixJ9UWPkqw2zJak+0REzub0nnzsPBXh7lVaHSCnpKeOCMmQsaAS0WDnbXG7u0kr3TmvrsqeMxxn/Eza237w5n8IXI6uVmqvlNd3/gonCd03yonYxjscIIJ1n7owf5j7IUjQjRqSaYYhVCwGcTCLax3OtuaN3ac+9ro5ybRQES1B5+QZ2I+rae0NPWPE+SuQCZ02iVb5pbmhpdCq3zS3PqEIWiaQIQhAAhCEACEIQAIQhAAhCEACEIQAIQhAHGppGSN1ZGNe33XAOHkVXa3k4opMxGYz2xvLf4cx6IQouKluiMoxluhPPyQxX+rnkb95rHeo1VDk5Kp2/wB3VA94e34OK+IVborfYqenrfY5Hk4rhsqG/wC5IF9HJtXHbUD/AHJCviFH4av0I/C1+h3j5J5Xf3lV5Nc74uCYUnJHTtzlllfwGqwegJ9V8QpKiC7E1RWuxYsO0NpIM44GX99w13ebrpyAhCtSS2LUktj6hCF6eg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CEAAkGBhQSERUQEBQUFBUVFxQUFA8UFBQVFhUUFRQXFRUXFhQYHCYeFxojGRUUHzAiJCcpLiwsFh4xNTEsNSYrLCkBCQoKDgwOGg8PGiwkHCQsLCwsKiwpLCwqLykpKi8pKiopLCwsLS8sLCwsLSopKi0vKSwsLCwpLCksKSwsKSkpLP/AABEIAKcA1AMBIgACEQEDEQH/xAAcAAACAwEBAQEAAAAAAAAAAAAABQQGBwMCAQj/xABFEAABAwICBQkEBwUIAwEAAAABAAIDBBEFIQYSMUFhBxMiMlFxgZGhQlKxwRQjYnKCktFTc6KywiQzQ2ODk+HwFTTSJf/EABsBAAIDAQEBAAAAAAAAAAAAAAAEAgMFBgEH/8QAMREAAgIBAgQEBAYCAwAAAAAAAAECAxEEMQUSIUETMlFhFCJx8AaBkbHR4aHBM0Ji/9oADAMBAAIRAxEAPwDcUIQgAQhCABCj1+IRwxmWZ7WMbte42A/54LNsb5ZMyyhh1v8AOluAeIjGfmR3KMpKO5KMXLY1FCwyTT3E5DcTBnBrIwPUFSqTlHxKLN/NzDeHMAPmyxVK1Ne2S56exLODaUKlaM8qVPUuEUw+jynINebscexr8s+BAV1ur009ihprcEIQvTwEIQgAQhF0AeXPAFybDtKgOx+Dc/W4ta9482ghV/F8V5w3ObASGM3GxtrkbySMuwd6r1TjLnEhri1oyLhtJG0N7Lbysu7iChNwis4HK9K5R5my/u0kpx/ign9mL6/5LX9EuqNL/wBnH4yODf4WglUgVtshl25m57ycyvn0xKWcTsfkWBiGiivMy2nSyX/KHDVefW4+ClUuludpGAjtjJJ/I4A+V1SPpiPpiojxDUJ5bz+Ra9JU10NXp6lr2h7CHNOwhdVneAaR80/M9E9cf1jiN/aO5aG11xcZjtW9p743w5kZdtTrlhn1CEJgqBCEIAEIQgAUbEK9kMb5pTqsYC5zjuA+akrLOWXHz9XQsOX97LxztG0+ILvAKM5cqySjHmeEU7SnSmXEJi55LYmn6qC+TR2nted58AuFHS9ihUjFYcOhXP3WuyXU36qo1R6bnelw9Tm4YmVBSJuygyVaRCVuCi4ngDXjMWO5369oVk5OdNXskGHVjiTsglcc+EZJ2g+yfDsXeto1TtI6LLnG5OZ0g4bcjfLuNimtPc65Y7C91asjlbm8oSXQ7HPpdHFOesRqyfvG9F3mRfxTpbaeTJBCEL0AUHGpyyCRw26pA7zkPUqclukQ/s0vBut+Ug/JePYDPMdqtUarTbMMB7Bs+AVbfiG4ZAZAdgU/Smo1T+Jx8gVUo5HO2AlczCvKybLngeCuTLDsOlmNmNJ7tg7zsC7aIaIulIkmuGeRdwHDitPoqVrGhrAGgbABZMV6aMn1Kp3NbFRo9BXkXke1vAAuPnkFNdoSy394/wDKz9Fb2xrnKxPfCwS2FvGk3uZlpDgzqRom67NYAlos5t9hLdjhuyV40Kr+dpW531eiD2t2t28DbwUbSil16WZv2HOHe3pD4L7ydVOvQR9rS9nk429CF5pYqNjS9AublFMs6EIWkKAhCEACEIQAL89af1plxGocd0nNjujAb8QV+hF+cNMYy2tqAf28vq4uHoUrqvIM6X/kRyoyrJhrlVaWRPaCpssJ7m8+qLxhzwnkcwsqbRVyZNxHJSTEpwyybiEgVVxQg3HamVXXqv19VdeNltUC28jNWebqID7D2vH42lp9Weq0hZdyNR9Oqfu+qHjeQrUV0NTzBGHPzMEIQrSALjWQ68bmH2mub5iy7IQBhOlzSdUbyCD32sfUFPOT+hjNMJC1pLnvs4gE2adUfD1UDTJg15G9j5APzH9VN5OaoGmLN7JHC3BwDh81zmofInFdmatK5nl+hfKcphC5KIZFNjmV1FmCNsBm2Rc5HqMJ15fMnpXdBZV9SHjcloJSd0cn8hUHktb/AGG/bLIR6D5KJpviPN0kmeb7Rj8Rz9AU/wBCqAw0MDCLEs13Di86/wA1HTfNNsLukcDxCELRFQQhCABCEIAFh3K5hBjrXSAZTNbID9po1Hj0B8QtxVI5XqVhw90zuvE5pjP2nkMLTwIPoFXZW7FyrcnXPklkw+nlTOmqUmdG5tid/pwK7RTrDsrwzfqtUkWinr7KUMS4qrx1S6/TFRhluEx5NiCW1NVdQn1aa6JYA6unbEzq7ZJBsYwHPPtOwcSrKqnOWCm6xVQb7mo8k+F81Q84RYzPL/wABjfgT4q6LnT07Y2NjYLNaA1rRuAFgPJU/S3Sl5k+hUZ+sOUkg9n7LTuNsyd3et2U40wyzCjF2Swh1jWl9PTHVe7Wf+yZ0nDv3N8VX36fVEmdPSG3vOLnfAAeq5YRoyyPpPAkftL3ZgHgD8Tmn7IFmS1ds38vRDqohHfqJW6c1bM5qS436uu316SbYVp9TzdFxMT/AHZLAE9gfs87KQIEqxjRmKdp1hqu3StADh3+94qUdRdHfqeSqrlt0M20ortZ5PaS78xLvmuGhOLiGpMbjZk1hfcHg9D4keIUfSXB5aeTmpM97HjY9vaP03L2zRt3Mukf0C1peL8Bne3/AG6XlHxU/curhNNcqzg1SKVSmTrPNF9Nw8CKou1wybKc2u+8dzuOwq5x1FxcZ8Rms1ylS8SG+VT2GonXl06WyVgaNZxDQNribDzKqWkGlD5mvho9Y2Y50kzRsjaCXapPVFvaPgmK5zteIlMoxhuT5R/5LEGU7M4ITrSOGw2PSz4mzB4rVQFkPJTi/wBHgkBa1wdJt2OsGgW7r3y71p+H41HNk11ne47I+Hb4Le0yjGOFuJ6rTXQeZLoMEIQmxAEIQgAQhINMtL48Pg52TpPddsUN7F7rejRtJ3eIXqTk8ICbj2kMFHFz1S8MbuG1zj7rGjNxWO6WafVOKMfS0sIZCbXc6xebEEFz+qzMDIXPFKXNmxCb6VWvJv1WbAG36rB7LPU+qslJAGgNaAANgGQC3NNoOXE57iN2qSfLEXaPYO3Eqcwgtjr6dupLE/JtRGzotfweBZpPAE7QVWMV0dlp3lkjHRu9x4t+V2xw4hW7FcCkL21dG4x1Mdi1wy17bjuvbLPIjIq7aIacQYk36LWRsZUtuH00jQWvI2ujDvVu0cRms3iHDk27K9u/t/Q5pdW8GHcy8eyV0bC/st35LXtNKbB6IXlhBlObaaJ7g93YSAbMbxPhdUijweslcaqFkNIG25uBzecyJyLtcOJOzM+QWNLRquPiWyUYvZvv9O7NBayb6RXU86MaCT1ZBa0iP2p3ghgG/V9893ol+HYfV0lXUxUszmS07yCAdXnGAkNOqei4WsbH3ld6fTHGYANeGnqW9rbNdbhqkfypG2rmqsTNYaZ9MHR6szXElpcBYFpIF72Z5LoOH6GNeW8NNdGn97mZqdTKfXPVD3CuWGTmpIauPVqGtIZK0WaXbOmw9QjblkeCZ6L4bqs51+b5OkXHbY5jPjtPeqjjNG2WeCIgXcQC7fqlwyv2WBWj043Bc1xlqOo8OOyNPQfNVzvuTYGKdFEo0CYQhV6eCPbZHzmlykiU62S4ShNzrWCiM3krGlGBCphcyw1x0o3djwMvA7Csvgq3yMMUhNh0XM2ZbLHu2eC2idZLpFT81iMrRsfZ473C59QfNIL5ZmzobOWaXqJKMMppQ2oYZad+22T2/aY4bHjs2OHpodPyaNkY2WirX828azSW3BB4sc34KqyUrZGljhcHzHEcVK0G0rdh0/0WoN6aQ3Dt0ZOQePsnY4btve1Hlzia6DXENG7V4tfmW/uv5LVTckjSQampll+y0av8Ti4+Vl00+pIaHCpIqdjY+dLIstrrm5LnHNx1Q7ar411xceayzlkreclpaNu0kyOHFx5tnpzhTM4xrg+VGHoIu3UxT7PP6dRJgdLqU8Y3kax/Eb/CyZxVrm7b5b94X0xgCw2CwHcMguEgSiOuaUty7aP6W3IjnNwcmy/J36q23WLCXVPDeFoOhePc43mHm7mC7SfaZ2d4y8E3VZnozneIaFQXiV7d1/stCEITBiHOonaxrnvIa1oLnOOwNAuSfAL894tizsTrX1Ml+ab0YozuYD0W956x7+5abyx4wYcPMTTZ1Q8RcdQAvf6Nt+JZnhFPqRtG/ae85ra4VplOXO+wlrLvDhhbscQBMIAl8KYQFbdplQGEIUPGdFY6m0lzFM2xbUM6wtmL7L23Z3HapkJU6ErOm2nlDsBXgOhkULzNI5085NzPJmQe0Ak2PEklPMKg1+dad4t43JHyXtj170fGTzxb8CuO/EEnKdSf/r9ka+i/7P6C2IbWnaP+lcZgp+MRakusNjs/HYfkVAmK0eAajxKPDe8Hj8u38fkKa6vlnn1K7ObYhT34f1f8K+wOWe6SOLHwzj2H5+YcPgR4q80tQHAOabggEHgRceiw+ORdesbfc2eGyU6MLsOoHqdFIk8MqlsnVNF2Cyysac6uUkii8+ub5k1K/oURq6hO9Zdps/8A/RZb9my/8X/C0eWVZNiVbz9fNKM2tOo08G9H5EpOEuew0dNB88V7k+IrziOHCaMtPWGbXdh/Q715icpUb06dCWPkn0rL2OoKg9OEExlxzMYNnMPFpt4HgqrUYh9NxSWpGcbDaM7tVvQYR39Jyi4hgZkk52KTm3EWdtzuLHMG+YyI3phhWHtgZqNNyc3Ota57twUnNuKi+wrXpYV2ytjvLt6ev6jF7lHkK9OkXCR6iMHGUqVgWJ8zPHJ7rhf7pyd6EqDI5RnvUovDPLIKcWmb0EKHg0+vTxPPtRsJ7y0XQtE4SSw2jKuW+pLqmlg3Brn24veG/BhSGIpvy0stiFM7cYmj8srr/EJJE5ddwiK8FmJxF/PEZQOU+ByVQvU2GROWRFIMbwvUyKRKYpVLjlWdZAbjIZ87kp+j3Ud975BIxMu1DXGJ+sMwes3tH6rkPxBpp4hcl8scp+2cdfoa2gtjlxe7HmM0+tETvb0h8/RVmR+SsGNVw5oapvzmw/ZGZ+QVWllVH4djKWqm4+Xl6/XPT/ZPiMkq1nfJDxWISRua7s29hGYK86EY5dv0aTJzL6hO9vu94+CjYhXtsWjO9xwXHCsK+kAxtPNVLDrxE9HnBvYd4cLXB4lNfiDwr5RhFrK7r1EeH63wLMPZmgxzKQ2dUmj0pdE7mK1jo3jLXtt4kD4i4VgpsSY8XY9rhwcCuObspeJI6+Eq7VmLHXPrw6dLZa5rRdzmtHaSB8UhxLTNgPN0wM0hybYEtv4Zu7gpxnOzpFEZ8lazJknTTSYU8RYw/WyAhg3tGwvPdsHHuVFw2LUbxOZUjEsDqG1AdUjWllDXBpIJF8gOwEEWsNi5uYWEtcCCNrSLEd4K1NPGNfR7kNBxLSu1qTw9lnb9fte5OjepTJEsjkUhkqbOmGLZF751QWyr1zqCOCU6RcnyLiZVGmrWjffuRgDtI9eaCjfUStgiF3ONuAG9x4AZqVgmjNTWn6tmrHvmfcM8N7z3LVtGtFIqJlo+k93Xmd1ncB7reHxV8K2+rM3Wa+FK5Y9Zfe40o6YRxsjbsY1rR3NAHyX1dV9TZybeepUeUPQYYjC3UcGTRXMbj1XB1tZjrbAbA33ELHK+kq6I6lXA9oGWuR0T3SC7XfFfpFeXMBFiLg7QdnkndNrbNP5dim2mFqxJH5xp9IYjtJb4X9QmMGMxH/Eb4m3xWw4hoLQzZy0sJJ9oNDD5tsklRyN4e7qslj+5M7+q60lxjPmX3+om9BDs2UiHEo90jPzt/VSmV7Pfb+Zv6p/LyG0h6s1S38UZ+LFwPIVT7qifyi/+UPiVb7HvwXuK/wDycY2yM/O39Vyfj8I2yx/mB+Ces5C6XfPUH/aH9CmQ8itAOsZ38HS2H8LQqp66qUXFrKZOOlaeclMqtNYALNc552ANabZ9l7KPDVy1ThHEzVv1iTew+0RkO5P9JsBo4JG0lHTsD8i+U3e4E9Voc4m2WZ8Eyw6jEbQ1vie09q5TUauvSQdGlXKnv6v+l99xLiGp+ZRbyzjg+j0cNndd/wC0cNn3R7PxXPSDAHPIqKe4lbY2GRdbYQfeHqnUYUqMLJg23lmdXlvIgwfG4K5op6xjDKMrOFtbtLDta7tC+V/JvSWLw+SEDMnXaWgd7xcea7aQ6INqPrYiI5hnrbA8jZrW2H7QSpmjdfVFsdW8sjZvLmuLrbw1vWdxcnk2zSrsnHysqGNMp43hlO6SW22R9mtOexrQL+NwrBo5phHA27aNjdzpGOdreLn3PhdJOUHD46ed0MQIDYo8ybkuOZJPamHJjjNp+Zd1Z22sdnOMzGXEaw8luPhMvgvik+vp+Sf7ZLJucl1kS9LNJoapsb4g9sjCcnAdU5izgTscB5qzV+EsqYmmVuq8tadcdZpIBI4i+4ppJhEOsH81HrDY7Ubfv2L1IFzdojZldUZbieGyU79R4vva8A2cO0fovEcMx2QyHsIjedvcFoWKUIlYWHbtaex27w3KdydY2XNfSSE60WbL7dS9i38J9COxM6SxTfLI6PhPHLK4+DPr6ffoZvFhtU7q00x/0pP0U6n0RxCTZTubxfqs/mN1t6FpeCjalxix7RRlVFyT1D86iZjB7rbyH5BWzB+Tikgs4sMzx7cp1hfgzqjyVpQpqCQlbrr7ejl09uh8a0DIbOxfUIUxIEIQgAQhCABCEIAEIQgAUeuqxFG+V2xjXOPcBdSFW+UKq1KGS3tljPNwv6AqM3yxbIzlyxbKLgxMsklS/NznHPi7N3yCexpXgzLQs4i/mbpnGVx9k+axs4yyfPY2S41JjUSMqTG5NVsarZLYV2aVFY5dmvT0JGhCRjXKfNeun4c23yY1VnCa10bw5ps5rg9p4tIPyTfT+fWrqn95b8rQPkq2x9iCvrPCtN43C/D9dvqki6TxJH6Loa9s0TJmbJGhw4X2jwNx4IkVL5LsZ14ZKYnOM67PuP2jwcP4lcpCvk2tq8G2UH2/bsJX/K2jhIklDPzGKROGyQhp/GCw/wAVinMhVbxk/wBrprbdePL/AFRb5pLTyxasC+nk1csGvoQhdOdUCEIQAIQhAAhCEACEIQAIQhAAhCEACp/Kj/6Q/esv5OVwSnSfBfpVM+C9ibFrjsD2m7b8N3ioWLmi0iuyPNBpFBw0/VR/db8FPY5VoVktG7mKqNzdXYeH2TseO5M6bHYXe2Bwd0fjkuQsoshN5RxtlFlc3lDqNykMel8NS09VzT3EH4KUxynCWCcJYJrXroHqI1y9hyajYNxsM15TNFyyR1ZHnHIRzg9yTZf7rvQ94VA1dy/Q1TE17HRyNDmuBa5p2EHaFkWOaDSRTFsTozET0JHysaWg7ngm9x2gG67ngP4h+HhKmx9umfXt/ft9B2uyNixJ9UWPkqw2zJak+0REzub0nnzsPBXh7lVaHSCnpKeOCMmQsaAS0WDnbXG7u0kr3TmvrsqeMxxn/Eza237w5n8IXI6uVmqvlNd3/gonCd03yonYxjscIIJ1n7owf5j7IUjQjRqSaYYhVCwGcTCLax3OtuaN3ac+9ro5ybRQES1B5+QZ2I+rae0NPWPE+SuQCZ02iVb5pbmhpdCq3zS3PqEIWiaQIQhAAhCEACEIQAIQhAAhCEACEIQAIQhAHGppGSN1ZGNe33XAOHkVXa3k4opMxGYz2xvLf4cx6IQouKluiMoxluhPPyQxX+rnkb95rHeo1VDk5Kp2/wB3VA94e34OK+IVborfYqenrfY5Hk4rhsqG/wC5IF9HJtXHbUD/AHJCviFH4av0I/C1+h3j5J5Xf3lV5Nc74uCYUnJHTtzlllfwGqwegJ9V8QpKiC7E1RWuxYsO0NpIM44GX99w13ebrpyAhCtSS2LUktj6hCF6eg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data:image/jpeg;base64,/9j/4AAQSkZJRgABAQAAAQABAAD/2wCEAAkGBhQSERUQEBQUFBUVFxQUFA8UFBQVFhUUFRQXFRUXFhQYHCYeFxojGRUUHzAiJCcpLiwsFh4xNTEsNSYrLCkBCQoKDgwOGg8PGiwkHCQsLCwsKiwpLCwqLykpKi8pKiopLCwsLS8sLCwsLSopKi0vKSwsLCwpLCksKSwsKSkpLP/AABEIAKcA1AMBIgACEQEDEQH/xAAcAAACAwEBAQEAAAAAAAAAAAAABQQGBwMCAQj/xABFEAABAwICBQkEBwUIAwEAAAABAAIDBBEFIQYSMUFhBxMiMlFxgZGhQlKxwRQjYnKCktFTc6KywiQzQ2ODk+HwFTTSJf/EABsBAAIDAQEBAAAAAAAAAAAAAAAEAgMFBgEH/8QAMREAAgIBAgQEBAYCAwAAAAAAAAECAxEEMQUSIUETMlFhFCJx8AaBkbHR4aHBM0Ji/9oADAMBAAIRAxEAPwDcUIQgAQhCABCj1+IRwxmWZ7WMbte42A/54LNsb5ZMyyhh1v8AOluAeIjGfmR3KMpKO5KMXLY1FCwyTT3E5DcTBnBrIwPUFSqTlHxKLN/NzDeHMAPmyxVK1Ne2S56exLODaUKlaM8qVPUuEUw+jynINebscexr8s+BAV1ur009ihprcEIQvTwEIQgAQhF0AeXPAFybDtKgOx+Dc/W4ta9482ghV/F8V5w3ObASGM3GxtrkbySMuwd6r1TjLnEhri1oyLhtJG0N7Lbysu7iChNwis4HK9K5R5my/u0kpx/ign9mL6/5LX9EuqNL/wBnH4yODf4WglUgVtshl25m57ycyvn0xKWcTsfkWBiGiivMy2nSyX/KHDVefW4+ClUuludpGAjtjJJ/I4A+V1SPpiPpiojxDUJ5bz+Ra9JU10NXp6lr2h7CHNOwhdVneAaR80/M9E9cf1jiN/aO5aG11xcZjtW9p743w5kZdtTrlhn1CEJgqBCEIAEIQgAUbEK9kMb5pTqsYC5zjuA+akrLOWXHz9XQsOX97LxztG0+ILvAKM5cqySjHmeEU7SnSmXEJi55LYmn6qC+TR2nted58AuFHS9ihUjFYcOhXP3WuyXU36qo1R6bnelw9Tm4YmVBSJuygyVaRCVuCi4ngDXjMWO5369oVk5OdNXskGHVjiTsglcc+EZJ2g+yfDsXeto1TtI6LLnG5OZ0g4bcjfLuNimtPc65Y7C91asjlbm8oSXQ7HPpdHFOesRqyfvG9F3mRfxTpbaeTJBCEL0AUHGpyyCRw26pA7zkPUqclukQ/s0vBut+Ug/JePYDPMdqtUarTbMMB7Bs+AVbfiG4ZAZAdgU/Smo1T+Jx8gVUo5HO2AlczCvKybLngeCuTLDsOlmNmNJ7tg7zsC7aIaIulIkmuGeRdwHDitPoqVrGhrAGgbABZMV6aMn1Kp3NbFRo9BXkXke1vAAuPnkFNdoSy394/wDKz9Fb2xrnKxPfCwS2FvGk3uZlpDgzqRom67NYAlos5t9hLdjhuyV40Kr+dpW531eiD2t2t28DbwUbSil16WZv2HOHe3pD4L7ydVOvQR9rS9nk429CF5pYqNjS9AublFMs6EIWkKAhCEACEIQAL89af1plxGocd0nNjujAb8QV+hF+cNMYy2tqAf28vq4uHoUrqvIM6X/kRyoyrJhrlVaWRPaCpssJ7m8+qLxhzwnkcwsqbRVyZNxHJSTEpwyybiEgVVxQg3HamVXXqv19VdeNltUC28jNWebqID7D2vH42lp9Weq0hZdyNR9Oqfu+qHjeQrUV0NTzBGHPzMEIQrSALjWQ68bmH2mub5iy7IQBhOlzSdUbyCD32sfUFPOT+hjNMJC1pLnvs4gE2adUfD1UDTJg15G9j5APzH9VN5OaoGmLN7JHC3BwDh81zmofInFdmatK5nl+hfKcphC5KIZFNjmV1FmCNsBm2Rc5HqMJ15fMnpXdBZV9SHjcloJSd0cn8hUHktb/AGG/bLIR6D5KJpviPN0kmeb7Rj8Rz9AU/wBCqAw0MDCLEs13Di86/wA1HTfNNsLukcDxCELRFQQhCABCEIAFh3K5hBjrXSAZTNbID9po1Hj0B8QtxVI5XqVhw90zuvE5pjP2nkMLTwIPoFXZW7FyrcnXPklkw+nlTOmqUmdG5tid/pwK7RTrDsrwzfqtUkWinr7KUMS4qrx1S6/TFRhluEx5NiCW1NVdQn1aa6JYA6unbEzq7ZJBsYwHPPtOwcSrKqnOWCm6xVQb7mo8k+F81Q84RYzPL/wABjfgT4q6LnT07Y2NjYLNaA1rRuAFgPJU/S3Sl5k+hUZ+sOUkg9n7LTuNsyd3et2U40wyzCjF2Swh1jWl9PTHVe7Wf+yZ0nDv3N8VX36fVEmdPSG3vOLnfAAeq5YRoyyPpPAkftL3ZgHgD8Tmn7IFmS1ds38vRDqohHfqJW6c1bM5qS436uu316SbYVp9TzdFxMT/AHZLAE9gfs87KQIEqxjRmKdp1hqu3StADh3+94qUdRdHfqeSqrlt0M20ortZ5PaS78xLvmuGhOLiGpMbjZk1hfcHg9D4keIUfSXB5aeTmpM97HjY9vaP03L2zRt3Mukf0C1peL8Bne3/AG6XlHxU/curhNNcqzg1SKVSmTrPNF9Nw8CKou1wybKc2u+8dzuOwq5x1FxcZ8Rms1ylS8SG+VT2GonXl06WyVgaNZxDQNribDzKqWkGlD5mvho9Y2Y50kzRsjaCXapPVFvaPgmK5zteIlMoxhuT5R/5LEGU7M4ITrSOGw2PSz4mzB4rVQFkPJTi/wBHgkBa1wdJt2OsGgW7r3y71p+H41HNk11ne47I+Hb4Le0yjGOFuJ6rTXQeZLoMEIQmxAEIQgAQhINMtL48Pg52TpPddsUN7F7rejRtJ3eIXqTk8ICbj2kMFHFz1S8MbuG1zj7rGjNxWO6WafVOKMfS0sIZCbXc6xebEEFz+qzMDIXPFKXNmxCb6VWvJv1WbAG36rB7LPU+qslJAGgNaAANgGQC3NNoOXE57iN2qSfLEXaPYO3Eqcwgtjr6dupLE/JtRGzotfweBZpPAE7QVWMV0dlp3lkjHRu9x4t+V2xw4hW7FcCkL21dG4x1Mdi1wy17bjuvbLPIjIq7aIacQYk36LWRsZUtuH00jQWvI2ujDvVu0cRms3iHDk27K9u/t/Q5pdW8GHcy8eyV0bC/st35LXtNKbB6IXlhBlObaaJ7g93YSAbMbxPhdUijweslcaqFkNIG25uBzecyJyLtcOJOzM+QWNLRquPiWyUYvZvv9O7NBayb6RXU86MaCT1ZBa0iP2p3ghgG/V9893ol+HYfV0lXUxUszmS07yCAdXnGAkNOqei4WsbH3ld6fTHGYANeGnqW9rbNdbhqkfypG2rmqsTNYaZ9MHR6szXElpcBYFpIF72Z5LoOH6GNeW8NNdGn97mZqdTKfXPVD3CuWGTmpIauPVqGtIZK0WaXbOmw9QjblkeCZ6L4bqs51+b5OkXHbY5jPjtPeqjjNG2WeCIgXcQC7fqlwyv2WBWj043Bc1xlqOo8OOyNPQfNVzvuTYGKdFEo0CYQhV6eCPbZHzmlykiU62S4ShNzrWCiM3krGlGBCphcyw1x0o3djwMvA7Csvgq3yMMUhNh0XM2ZbLHu2eC2idZLpFT81iMrRsfZ473C59QfNIL5ZmzobOWaXqJKMMppQ2oYZad+22T2/aY4bHjs2OHpodPyaNkY2WirX828azSW3BB4sc34KqyUrZGljhcHzHEcVK0G0rdh0/0WoN6aQ3Dt0ZOQePsnY4btve1Hlzia6DXENG7V4tfmW/uv5LVTckjSQampll+y0av8Ti4+Vl00+pIaHCpIqdjY+dLIstrrm5LnHNx1Q7ar411xceayzlkreclpaNu0kyOHFx5tnpzhTM4xrg+VGHoIu3UxT7PP6dRJgdLqU8Y3kax/Eb/CyZxVrm7b5b94X0xgCw2CwHcMguEgSiOuaUty7aP6W3IjnNwcmy/J36q23WLCXVPDeFoOhePc43mHm7mC7SfaZ2d4y8E3VZnozneIaFQXiV7d1/stCEITBiHOonaxrnvIa1oLnOOwNAuSfAL894tizsTrX1Ml+ab0YozuYD0W956x7+5abyx4wYcPMTTZ1Q8RcdQAvf6Nt+JZnhFPqRtG/ae85ra4VplOXO+wlrLvDhhbscQBMIAl8KYQFbdplQGEIUPGdFY6m0lzFM2xbUM6wtmL7L23Z3HapkJU6ErOm2nlDsBXgOhkULzNI5085NzPJmQe0Ak2PEklPMKg1+dad4t43JHyXtj170fGTzxb8CuO/EEnKdSf/r9ka+i/7P6C2IbWnaP+lcZgp+MRakusNjs/HYfkVAmK0eAajxKPDe8Hj8u38fkKa6vlnn1K7ObYhT34f1f8K+wOWe6SOLHwzj2H5+YcPgR4q80tQHAOabggEHgRceiw+ORdesbfc2eGyU6MLsOoHqdFIk8MqlsnVNF2Cyysac6uUkii8+ub5k1K/oURq6hO9Zdps/8A/RZb9my/8X/C0eWVZNiVbz9fNKM2tOo08G9H5EpOEuew0dNB88V7k+IrziOHCaMtPWGbXdh/Q715icpUb06dCWPkn0rL2OoKg9OEExlxzMYNnMPFpt4HgqrUYh9NxSWpGcbDaM7tVvQYR39Jyi4hgZkk52KTm3EWdtzuLHMG+YyI3phhWHtgZqNNyc3Ota57twUnNuKi+wrXpYV2ytjvLt6ev6jF7lHkK9OkXCR6iMHGUqVgWJ8zPHJ7rhf7pyd6EqDI5RnvUovDPLIKcWmb0EKHg0+vTxPPtRsJ7y0XQtE4SSw2jKuW+pLqmlg3Brn24veG/BhSGIpvy0stiFM7cYmj8srr/EJJE5ddwiK8FmJxF/PEZQOU+ByVQvU2GROWRFIMbwvUyKRKYpVLjlWdZAbjIZ87kp+j3Ud975BIxMu1DXGJ+sMwes3tH6rkPxBpp4hcl8scp+2cdfoa2gtjlxe7HmM0+tETvb0h8/RVmR+SsGNVw5oapvzmw/ZGZ+QVWllVH4djKWqm4+Xl6/XPT/ZPiMkq1nfJDxWISRua7s29hGYK86EY5dv0aTJzL6hO9vu94+CjYhXtsWjO9xwXHCsK+kAxtPNVLDrxE9HnBvYd4cLXB4lNfiDwr5RhFrK7r1EeH63wLMPZmgxzKQ2dUmj0pdE7mK1jo3jLXtt4kD4i4VgpsSY8XY9rhwcCuObspeJI6+Eq7VmLHXPrw6dLZa5rRdzmtHaSB8UhxLTNgPN0wM0hybYEtv4Zu7gpxnOzpFEZ8lazJknTTSYU8RYw/WyAhg3tGwvPdsHHuVFw2LUbxOZUjEsDqG1AdUjWllDXBpIJF8gOwEEWsNi5uYWEtcCCNrSLEd4K1NPGNfR7kNBxLSu1qTw9lnb9fte5OjepTJEsjkUhkqbOmGLZF751QWyr1zqCOCU6RcnyLiZVGmrWjffuRgDtI9eaCjfUStgiF3ONuAG9x4AZqVgmjNTWn6tmrHvmfcM8N7z3LVtGtFIqJlo+k93Xmd1ncB7reHxV8K2+rM3Wa+FK5Y9Zfe40o6YRxsjbsY1rR3NAHyX1dV9TZybeepUeUPQYYjC3UcGTRXMbj1XB1tZjrbAbA33ELHK+kq6I6lXA9oGWuR0T3SC7XfFfpFeXMBFiLg7QdnkndNrbNP5dim2mFqxJH5xp9IYjtJb4X9QmMGMxH/Eb4m3xWw4hoLQzZy0sJJ9oNDD5tsklRyN4e7qslj+5M7+q60lxjPmX3+om9BDs2UiHEo90jPzt/VSmV7Pfb+Zv6p/LyG0h6s1S38UZ+LFwPIVT7qifyi/+UPiVb7HvwXuK/wDycY2yM/O39Vyfj8I2yx/mB+Ces5C6XfPUH/aH9CmQ8itAOsZ38HS2H8LQqp66qUXFrKZOOlaeclMqtNYALNc552ANabZ9l7KPDVy1ThHEzVv1iTew+0RkO5P9JsBo4JG0lHTsD8i+U3e4E9Voc4m2WZ8Eyw6jEbQ1vie09q5TUauvSQdGlXKnv6v+l99xLiGp+ZRbyzjg+j0cNndd/wC0cNn3R7PxXPSDAHPIqKe4lbY2GRdbYQfeHqnUYUqMLJg23lmdXlvIgwfG4K5op6xjDKMrOFtbtLDta7tC+V/JvSWLw+SEDMnXaWgd7xcea7aQ6INqPrYiI5hnrbA8jZrW2H7QSpmjdfVFsdW8sjZvLmuLrbw1vWdxcnk2zSrsnHysqGNMp43hlO6SW22R9mtOexrQL+NwrBo5phHA27aNjdzpGOdreLn3PhdJOUHD46ed0MQIDYo8ybkuOZJPamHJjjNp+Zd1Z22sdnOMzGXEaw8luPhMvgvik+vp+Sf7ZLJucl1kS9LNJoapsb4g9sjCcnAdU5izgTscB5qzV+EsqYmmVuq8tadcdZpIBI4i+4ppJhEOsH81HrDY7Ubfv2L1IFzdojZldUZbieGyU79R4vva8A2cO0fovEcMx2QyHsIjedvcFoWKUIlYWHbtaex27w3KdydY2XNfSSE60WbL7dS9i38J9COxM6SxTfLI6PhPHLK4+DPr6ffoZvFhtU7q00x/0pP0U6n0RxCTZTubxfqs/mN1t6FpeCjalxix7RRlVFyT1D86iZjB7rbyH5BWzB+Tikgs4sMzx7cp1hfgzqjyVpQpqCQlbrr7ejl09uh8a0DIbOxfUIUxIEIQgAQhCABCEIAEIQgAUeuqxFG+V2xjXOPcBdSFW+UKq1KGS3tljPNwv6AqM3yxbIzlyxbKLgxMsklS/NznHPi7N3yCexpXgzLQs4i/mbpnGVx9k+axs4yyfPY2S41JjUSMqTG5NVsarZLYV2aVFY5dmvT0JGhCRjXKfNeun4c23yY1VnCa10bw5ps5rg9p4tIPyTfT+fWrqn95b8rQPkq2x9iCvrPCtN43C/D9dvqki6TxJH6Loa9s0TJmbJGhw4X2jwNx4IkVL5LsZ14ZKYnOM67PuP2jwcP4lcpCvk2tq8G2UH2/bsJX/K2jhIklDPzGKROGyQhp/GCw/wAVinMhVbxk/wBrprbdePL/AFRb5pLTyxasC+nk1csGvoQhdOdUCEIQAIQhAAhCEACEIQAIQhAAhCEACp/Kj/6Q/esv5OVwSnSfBfpVM+C9ibFrjsD2m7b8N3ioWLmi0iuyPNBpFBw0/VR/db8FPY5VoVktG7mKqNzdXYeH2TseO5M6bHYXe2Bwd0fjkuQsoshN5RxtlFlc3lDqNykMel8NS09VzT3EH4KUxynCWCcJYJrXroHqI1y9hyajYNxsM15TNFyyR1ZHnHIRzg9yTZf7rvQ94VA1dy/Q1TE17HRyNDmuBa5p2EHaFkWOaDSRTFsTozET0JHysaWg7ngm9x2gG67ngP4h+HhKmx9umfXt/ft9B2uyNixJ9UWPkqw2zJak+0REzub0nnzsPBXh7lVaHSCnpKeOCMmQsaAS0WDnbXG7u0kr3TmvrsqeMxxn/Eza237w5n8IXI6uVmqvlNd3/gonCd03yonYxjscIIJ1n7owf5j7IUjQjRqSaYYhVCwGcTCLax3OtuaN3ac+9ro5ybRQES1B5+QZ2I+rae0NPWPE+SuQCZ02iVb5pbmhpdCq3zS3PqEIWiaQIQhAAhCEACEIQAIQhAAhCEACEIQAIQhAHGppGSN1ZGNe33XAOHkVXa3k4opMxGYz2xvLf4cx6IQouKluiMoxluhPPyQxX+rnkb95rHeo1VDk5Kp2/wB3VA94e34OK+IVborfYqenrfY5Hk4rhsqG/wC5IF9HJtXHbUD/AHJCviFH4av0I/C1+h3j5J5Xf3lV5Nc74uCYUnJHTtzlllfwGqwegJ9V8QpKiC7E1RWuxYsO0NpIM44GX99w13ebrpyAhCtSS2LUktj6hCF6eg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data:image/jpeg;base64,/9j/4AAQSkZJRgABAQAAAQABAAD/2wCEAAkGBhQSERUQEBQUFBUVFxQUFA8UFBQVFhUUFRQXFRUXFhQYHCYeFxojGRUUHzAiJCcpLiwsFh4xNTEsNSYrLCkBCQoKDgwOGg8PGiwkHCQsLCwsKiwpLCwqLykpKi8pKiopLCwsLS8sLCwsLSopKi0vKSwsLCwpLCksKSwsKSkpLP/AABEIAKcA1AMBIgACEQEDEQH/xAAcAAACAwEBAQEAAAAAAAAAAAAABQQGBwMCAQj/xABFEAABAwICBQkEBwUIAwEAAAABAAIDBBEFIQYSMUFhBxMiMlFxgZGhQlKxwRQjYnKCktFTc6KywiQzQ2ODk+HwFTTSJf/EABsBAAIDAQEBAAAAAAAAAAAAAAAEAgMFBgEH/8QAMREAAgIBAgQEBAYCAwAAAAAAAAECAxEEMQUSIUETMlFhFCJx8AaBkbHR4aHBM0Ji/9oADAMBAAIRAxEAPwDcUIQgAQhCABCj1+IRwxmWZ7WMbte42A/54LNsb5ZMyyhh1v8AOluAeIjGfmR3KMpKO5KMXLY1FCwyTT3E5DcTBnBrIwPUFSqTlHxKLN/NzDeHMAPmyxVK1Ne2S56exLODaUKlaM8qVPUuEUw+jynINebscexr8s+BAV1ur009ihprcEIQvTwEIQgAQhF0AeXPAFybDtKgOx+Dc/W4ta9482ghV/F8V5w3ObASGM3GxtrkbySMuwd6r1TjLnEhri1oyLhtJG0N7Lbysu7iChNwis4HK9K5R5my/u0kpx/ign9mL6/5LX9EuqNL/wBnH4yODf4WglUgVtshl25m57ycyvn0xKWcTsfkWBiGiivMy2nSyX/KHDVefW4+ClUuludpGAjtjJJ/I4A+V1SPpiPpiojxDUJ5bz+Ra9JU10NXp6lr2h7CHNOwhdVneAaR80/M9E9cf1jiN/aO5aG11xcZjtW9p743w5kZdtTrlhn1CEJgqBCEIAEIQgAUbEK9kMb5pTqsYC5zjuA+akrLOWXHz9XQsOX97LxztG0+ILvAKM5cqySjHmeEU7SnSmXEJi55LYmn6qC+TR2nted58AuFHS9ihUjFYcOhXP3WuyXU36qo1R6bnelw9Tm4YmVBSJuygyVaRCVuCi4ngDXjMWO5369oVk5OdNXskGHVjiTsglcc+EZJ2g+yfDsXeto1TtI6LLnG5OZ0g4bcjfLuNimtPc65Y7C91asjlbm8oSXQ7HPpdHFOesRqyfvG9F3mRfxTpbaeTJBCEL0AUHGpyyCRw26pA7zkPUqclukQ/s0vBut+Ug/JePYDPMdqtUarTbMMB7Bs+AVbfiG4ZAZAdgU/Smo1T+Jx8gVUo5HO2AlczCvKybLngeCuTLDsOlmNmNJ7tg7zsC7aIaIulIkmuGeRdwHDitPoqVrGhrAGgbABZMV6aMn1Kp3NbFRo9BXkXke1vAAuPnkFNdoSy394/wDKz9Fb2xrnKxPfCwS2FvGk3uZlpDgzqRom67NYAlos5t9hLdjhuyV40Kr+dpW531eiD2t2t28DbwUbSil16WZv2HOHe3pD4L7ydVOvQR9rS9nk429CF5pYqNjS9AublFMs6EIWkKAhCEACEIQAL89af1plxGocd0nNjujAb8QV+hF+cNMYy2tqAf28vq4uHoUrqvIM6X/kRyoyrJhrlVaWRPaCpssJ7m8+qLxhzwnkcwsqbRVyZNxHJSTEpwyybiEgVVxQg3HamVXXqv19VdeNltUC28jNWebqID7D2vH42lp9Weq0hZdyNR9Oqfu+qHjeQrUV0NTzBGHPzMEIQrSALjWQ68bmH2mub5iy7IQBhOlzSdUbyCD32sfUFPOT+hjNMJC1pLnvs4gE2adUfD1UDTJg15G9j5APzH9VN5OaoGmLN7JHC3BwDh81zmofInFdmatK5nl+hfKcphC5KIZFNjmV1FmCNsBm2Rc5HqMJ15fMnpXdBZV9SHjcloJSd0cn8hUHktb/AGG/bLIR6D5KJpviPN0kmeb7Rj8Rz9AU/wBCqAw0MDCLEs13Di86/wA1HTfNNsLukcDxCELRFQQhCABCEIAFh3K5hBjrXSAZTNbID9po1Hj0B8QtxVI5XqVhw90zuvE5pjP2nkMLTwIPoFXZW7FyrcnXPklkw+nlTOmqUmdG5tid/pwK7RTrDsrwzfqtUkWinr7KUMS4qrx1S6/TFRhluEx5NiCW1NVdQn1aa6JYA6unbEzq7ZJBsYwHPPtOwcSrKqnOWCm6xVQb7mo8k+F81Q84RYzPL/wABjfgT4q6LnT07Y2NjYLNaA1rRuAFgPJU/S3Sl5k+hUZ+sOUkg9n7LTuNsyd3et2U40wyzCjF2Swh1jWl9PTHVe7Wf+yZ0nDv3N8VX36fVEmdPSG3vOLnfAAeq5YRoyyPpPAkftL3ZgHgD8Tmn7IFmS1ds38vRDqohHfqJW6c1bM5qS436uu316SbYVp9TzdFxMT/AHZLAE9gfs87KQIEqxjRmKdp1hqu3StADh3+94qUdRdHfqeSqrlt0M20ortZ5PaS78xLvmuGhOLiGpMbjZk1hfcHg9D4keIUfSXB5aeTmpM97HjY9vaP03L2zRt3Mukf0C1peL8Bne3/AG6XlHxU/curhNNcqzg1SKVSmTrPNF9Nw8CKou1wybKc2u+8dzuOwq5x1FxcZ8Rms1ylS8SG+VT2GonXl06WyVgaNZxDQNribDzKqWkGlD5mvho9Y2Y50kzRsjaCXapPVFvaPgmK5zteIlMoxhuT5R/5LEGU7M4ITrSOGw2PSz4mzB4rVQFkPJTi/wBHgkBa1wdJt2OsGgW7r3y71p+H41HNk11ne47I+Hb4Le0yjGOFuJ6rTXQeZLoMEIQmxAEIQgAQhINMtL48Pg52TpPddsUN7F7rejRtJ3eIXqTk8ICbj2kMFHFz1S8MbuG1zj7rGjNxWO6WafVOKMfS0sIZCbXc6xebEEFz+qzMDIXPFKXNmxCb6VWvJv1WbAG36rB7LPU+qslJAGgNaAANgGQC3NNoOXE57iN2qSfLEXaPYO3Eqcwgtjr6dupLE/JtRGzotfweBZpPAE7QVWMV0dlp3lkjHRu9x4t+V2xw4hW7FcCkL21dG4x1Mdi1wy17bjuvbLPIjIq7aIacQYk36LWRsZUtuH00jQWvI2ujDvVu0cRms3iHDk27K9u/t/Q5pdW8GHcy8eyV0bC/st35LXtNKbB6IXlhBlObaaJ7g93YSAbMbxPhdUijweslcaqFkNIG25uBzecyJyLtcOJOzM+QWNLRquPiWyUYvZvv9O7NBayb6RXU86MaCT1ZBa0iP2p3ghgG/V9893ol+HYfV0lXUxUszmS07yCAdXnGAkNOqei4WsbH3ld6fTHGYANeGnqW9rbNdbhqkfypG2rmqsTNYaZ9MHR6szXElpcBYFpIF72Z5LoOH6GNeW8NNdGn97mZqdTKfXPVD3CuWGTmpIauPVqGtIZK0WaXbOmw9QjblkeCZ6L4bqs51+b5OkXHbY5jPjtPeqjjNG2WeCIgXcQC7fqlwyv2WBWj043Bc1xlqOo8OOyNPQfNVzvuTYGKdFEo0CYQhV6eCPbZHzmlykiU62S4ShNzrWCiM3krGlGBCphcyw1x0o3djwMvA7Csvgq3yMMUhNh0XM2ZbLHu2eC2idZLpFT81iMrRsfZ473C59QfNIL5ZmzobOWaXqJKMMppQ2oYZad+22T2/aY4bHjs2OHpodPyaNkY2WirX828azSW3BB4sc34KqyUrZGljhcHzHEcVK0G0rdh0/0WoN6aQ3Dt0ZOQePsnY4btve1Hlzia6DXENG7V4tfmW/uv5LVTckjSQampll+y0av8Ti4+Vl00+pIaHCpIqdjY+dLIstrrm5LnHNx1Q7ar411xceayzlkreclpaNu0kyOHFx5tnpzhTM4xrg+VGHoIu3UxT7PP6dRJgdLqU8Y3kax/Eb/CyZxVrm7b5b94X0xgCw2CwHcMguEgSiOuaUty7aP6W3IjnNwcmy/J36q23WLCXVPDeFoOhePc43mHm7mC7SfaZ2d4y8E3VZnozneIaFQXiV7d1/stCEITBiHOonaxrnvIa1oLnOOwNAuSfAL894tizsTrX1Ml+ab0YozuYD0W956x7+5abyx4wYcPMTTZ1Q8RcdQAvf6Nt+JZnhFPqRtG/ae85ra4VplOXO+wlrLvDhhbscQBMIAl8KYQFbdplQGEIUPGdFY6m0lzFM2xbUM6wtmL7L23Z3HapkJU6ErOm2nlDsBXgOhkULzNI5085NzPJmQe0Ak2PEklPMKg1+dad4t43JHyXtj170fGTzxb8CuO/EEnKdSf/r9ka+i/7P6C2IbWnaP+lcZgp+MRakusNjs/HYfkVAmK0eAajxKPDe8Hj8u38fkKa6vlnn1K7ObYhT34f1f8K+wOWe6SOLHwzj2H5+YcPgR4q80tQHAOabggEHgRceiw+ORdesbfc2eGyU6MLsOoHqdFIk8MqlsnVNF2Cyysac6uUkii8+ub5k1K/oURq6hO9Zdps/8A/RZb9my/8X/C0eWVZNiVbz9fNKM2tOo08G9H5EpOEuew0dNB88V7k+IrziOHCaMtPWGbXdh/Q715icpUb06dCWPkn0rL2OoKg9OEExlxzMYNnMPFpt4HgqrUYh9NxSWpGcbDaM7tVvQYR39Jyi4hgZkk52KTm3EWdtzuLHMG+YyI3phhWHtgZqNNyc3Ota57twUnNuKi+wrXpYV2ytjvLt6ev6jF7lHkK9OkXCR6iMHGUqVgWJ8zPHJ7rhf7pyd6EqDI5RnvUovDPLIKcWmb0EKHg0+vTxPPtRsJ7y0XQtE4SSw2jKuW+pLqmlg3Brn24veG/BhSGIpvy0stiFM7cYmj8srr/EJJE5ddwiK8FmJxF/PEZQOU+ByVQvU2GROWRFIMbwvUyKRKYpVLjlWdZAbjIZ87kp+j3Ud975BIxMu1DXGJ+sMwes3tH6rkPxBpp4hcl8scp+2cdfoa2gtjlxe7HmM0+tETvb0h8/RVmR+SsGNVw5oapvzmw/ZGZ+QVWllVH4djKWqm4+Xl6/XPT/ZPiMkq1nfJDxWISRua7s29hGYK86EY5dv0aTJzL6hO9vu94+CjYhXtsWjO9xwXHCsK+kAxtPNVLDrxE9HnBvYd4cLXB4lNfiDwr5RhFrK7r1EeH63wLMPZmgxzKQ2dUmj0pdE7mK1jo3jLXtt4kD4i4VgpsSY8XY9rhwcCuObspeJI6+Eq7VmLHXPrw6dLZa5rRdzmtHaSB8UhxLTNgPN0wM0hybYEtv4Zu7gpxnOzpFEZ8lazJknTTSYU8RYw/WyAhg3tGwvPdsHHuVFw2LUbxOZUjEsDqG1AdUjWllDXBpIJF8gOwEEWsNi5uYWEtcCCNrSLEd4K1NPGNfR7kNBxLSu1qTw9lnb9fte5OjepTJEsjkUhkqbOmGLZF751QWyr1zqCOCU6RcnyLiZVGmrWjffuRgDtI9eaCjfUStgiF3ONuAG9x4AZqVgmjNTWn6tmrHvmfcM8N7z3LVtGtFIqJlo+k93Xmd1ncB7reHxV8K2+rM3Wa+FK5Y9Zfe40o6YRxsjbsY1rR3NAHyX1dV9TZybeepUeUPQYYjC3UcGTRXMbj1XB1tZjrbAbA33ELHK+kq6I6lXA9oGWuR0T3SC7XfFfpFeXMBFiLg7QdnkndNrbNP5dim2mFqxJH5xp9IYjtJb4X9QmMGMxH/Eb4m3xWw4hoLQzZy0sJJ9oNDD5tsklRyN4e7qslj+5M7+q60lxjPmX3+om9BDs2UiHEo90jPzt/VSmV7Pfb+Zv6p/LyG0h6s1S38UZ+LFwPIVT7qifyi/+UPiVb7HvwXuK/wDycY2yM/O39Vyfj8I2yx/mB+Ces5C6XfPUH/aH9CmQ8itAOsZ38HS2H8LQqp66qUXFrKZOOlaeclMqtNYALNc552ANabZ9l7KPDVy1ThHEzVv1iTew+0RkO5P9JsBo4JG0lHTsD8i+U3e4E9Voc4m2WZ8Eyw6jEbQ1vie09q5TUauvSQdGlXKnv6v+l99xLiGp+ZRbyzjg+j0cNndd/wC0cNn3R7PxXPSDAHPIqKe4lbY2GRdbYQfeHqnUYUqMLJg23lmdXlvIgwfG4K5op6xjDKMrOFtbtLDta7tC+V/JvSWLw+SEDMnXaWgd7xcea7aQ6INqPrYiI5hnrbA8jZrW2H7QSpmjdfVFsdW8sjZvLmuLrbw1vWdxcnk2zSrsnHysqGNMp43hlO6SW22R9mtOexrQL+NwrBo5phHA27aNjdzpGOdreLn3PhdJOUHD46ed0MQIDYo8ybkuOZJPamHJjjNp+Zd1Z22sdnOMzGXEaw8luPhMvgvik+vp+Sf7ZLJucl1kS9LNJoapsb4g9sjCcnAdU5izgTscB5qzV+EsqYmmVuq8tadcdZpIBI4i+4ppJhEOsH81HrDY7Ubfv2L1IFzdojZldUZbieGyU79R4vva8A2cO0fovEcMx2QyHsIjedvcFoWKUIlYWHbtaex27w3KdydY2XNfSSE60WbL7dS9i38J9COxM6SxTfLI6PhPHLK4+DPr6ffoZvFhtU7q00x/0pP0U6n0RxCTZTubxfqs/mN1t6FpeCjalxix7RRlVFyT1D86iZjB7rbyH5BWzB+Tikgs4sMzx7cp1hfgzqjyVpQpqCQlbrr7ejl09uh8a0DIbOxfUIUxIEIQgAQhCABCEIAEIQgAUeuqxFG+V2xjXOPcBdSFW+UKq1KGS3tljPNwv6AqM3yxbIzlyxbKLgxMsklS/NznHPi7N3yCexpXgzLQs4i/mbpnGVx9k+axs4yyfPY2S41JjUSMqTG5NVsarZLYV2aVFY5dmvT0JGhCRjXKfNeun4c23yY1VnCa10bw5ps5rg9p4tIPyTfT+fWrqn95b8rQPkq2x9iCvrPCtN43C/D9dvqki6TxJH6Loa9s0TJmbJGhw4X2jwNx4IkVL5LsZ14ZKYnOM67PuP2jwcP4lcpCvk2tq8G2UH2/bsJX/K2jhIklDPzGKROGyQhp/GCw/wAVinMhVbxk/wBrprbdePL/AFRb5pLTyxasC+nk1csGvoQhdOdUCEIQAIQhAAhCEACEIQAIQhAAhCEACp/Kj/6Q/esv5OVwSnSfBfpVM+C9ibFrjsD2m7b8N3ioWLmi0iuyPNBpFBw0/VR/db8FPY5VoVktG7mKqNzdXYeH2TseO5M6bHYXe2Bwd0fjkuQsoshN5RxtlFlc3lDqNykMel8NS09VzT3EH4KUxynCWCcJYJrXroHqI1y9hyajYNxsM15TNFyyR1ZHnHIRzg9yTZf7rvQ94VA1dy/Q1TE17HRyNDmuBa5p2EHaFkWOaDSRTFsTozET0JHysaWg7ngm9x2gG67ngP4h+HhKmx9umfXt/ft9B2uyNixJ9UWPkqw2zJak+0REzub0nnzsPBXh7lVaHSCnpKeOCMmQsaAS0WDnbXG7u0kr3TmvrsqeMxxn/Eza237w5n8IXI6uVmqvlNd3/gonCd03yonYxjscIIJ1n7owf5j7IUjQjRqSaYYhVCwGcTCLax3OtuaN3ac+9ro5ybRQES1B5+QZ2I+rae0NPWPE+SuQCZ02iVb5pbmhpdCq3zS3PqEIWiaQIQhAAhCEACEIQAIQhAAhCEACEIQAIQhAHGppGSN1ZGNe33XAOHkVXa3k4opMxGYz2xvLf4cx6IQouKluiMoxluhPPyQxX+rnkb95rHeo1VDk5Kp2/wB3VA94e34OK+IVborfYqenrfY5Hk4rhsqG/wC5IF9HJtXHbUD/AHJCviFH4av0I/C1+h3j5J5Xf3lV5Nc74uCYUnJHTtzlllfwGqwegJ9V8QpKiC7E1RWuxYsO0NpIM44GX99w13ebrpyAhCtSS2LUktj6hCF6eg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AutoShape 12" descr="data:image/jpeg;base64,/9j/4AAQSkZJRgABAQAAAQABAAD/2wCEAAkGBhQSERUQEBQUFBUVFxQUFA8UFBQVFhUUFRQXFRUXFhQYHCYeFxojGRUUHzAiJCcpLiwsFh4xNTEsNSYrLCkBCQoKDgwOGg8PGiwkHCQsLCwsKiwpLCwqLykpKi8pKiopLCwsLS8sLCwsLSopKi0vKSwsLCwpLCksKSwsKSkpLP/AABEIAKcA1AMBIgACEQEDEQH/xAAcAAACAwEBAQEAAAAAAAAAAAAABQQGBwMCAQj/xABFEAABAwICBQkEBwUIAwEAAAABAAIDBBEFIQYSMUFhBxMiMlFxgZGhQlKxwRQjYnKCktFTc6KywiQzQ2ODk+HwFTTSJf/EABsBAAIDAQEBAAAAAAAAAAAAAAAEAgMFBgEH/8QAMREAAgIBAgQEBAYCAwAAAAAAAAECAxEEMQUSIUETMlFhFCJx8AaBkbHR4aHBM0Ji/9oADAMBAAIRAxEAPwDcUIQgAQhCABCj1+IRwxmWZ7WMbte42A/54LNsb5ZMyyhh1v8AOluAeIjGfmR3KMpKO5KMXLY1FCwyTT3E5DcTBnBrIwPUFSqTlHxKLN/NzDeHMAPmyxVK1Ne2S56exLODaUKlaM8qVPUuEUw+jynINebscexr8s+BAV1ur009ihprcEIQvTwEIQgAQhF0AeXPAFybDtKgOx+Dc/W4ta9482ghV/F8V5w3ObASGM3GxtrkbySMuwd6r1TjLnEhri1oyLhtJG0N7Lbysu7iChNwis4HK9K5R5my/u0kpx/ign9mL6/5LX9EuqNL/wBnH4yODf4WglUgVtshl25m57ycyvn0xKWcTsfkWBiGiivMy2nSyX/KHDVefW4+ClUuludpGAjtjJJ/I4A+V1SPpiPpiojxDUJ5bz+Ra9JU10NXp6lr2h7CHNOwhdVneAaR80/M9E9cf1jiN/aO5aG11xcZjtW9p743w5kZdtTrlhn1CEJgqBCEIAEIQgAUbEK9kMb5pTqsYC5zjuA+akrLOWXHz9XQsOX97LxztG0+ILvAKM5cqySjHmeEU7SnSmXEJi55LYmn6qC+TR2nted58AuFHS9ihUjFYcOhXP3WuyXU36qo1R6bnelw9Tm4YmVBSJuygyVaRCVuCi4ngDXjMWO5369oVk5OdNXskGHVjiTsglcc+EZJ2g+yfDsXeto1TtI6LLnG5OZ0g4bcjfLuNimtPc65Y7C91asjlbm8oSXQ7HPpdHFOesRqyfvG9F3mRfxTpbaeTJBCEL0AUHGpyyCRw26pA7zkPUqclukQ/s0vBut+Ug/JePYDPMdqtUarTbMMB7Bs+AVbfiG4ZAZAdgU/Smo1T+Jx8gVUo5HO2AlczCvKybLngeCuTLDsOlmNmNJ7tg7zsC7aIaIulIkmuGeRdwHDitPoqVrGhrAGgbABZMV6aMn1Kp3NbFRo9BXkXke1vAAuPnkFNdoSy394/wDKz9Fb2xrnKxPfCwS2FvGk3uZlpDgzqRom67NYAlos5t9hLdjhuyV40Kr+dpW531eiD2t2t28DbwUbSil16WZv2HOHe3pD4L7ydVOvQR9rS9nk429CF5pYqNjS9AublFMs6EIWkKAhCEACEIQAL89af1plxGocd0nNjujAb8QV+hF+cNMYy2tqAf28vq4uHoUrqvIM6X/kRyoyrJhrlVaWRPaCpssJ7m8+qLxhzwnkcwsqbRVyZNxHJSTEpwyybiEgVVxQg3HamVXXqv19VdeNltUC28jNWebqID7D2vH42lp9Weq0hZdyNR9Oqfu+qHjeQrUV0NTzBGHPzMEIQrSALjWQ68bmH2mub5iy7IQBhOlzSdUbyCD32sfUFPOT+hjNMJC1pLnvs4gE2adUfD1UDTJg15G9j5APzH9VN5OaoGmLN7JHC3BwDh81zmofInFdmatK5nl+hfKcphC5KIZFNjmV1FmCNsBm2Rc5HqMJ15fMnpXdBZV9SHjcloJSd0cn8hUHktb/AGG/bLIR6D5KJpviPN0kmeb7Rj8Rz9AU/wBCqAw0MDCLEs13Di86/wA1HTfNNsLukcDxCELRFQQhCABCEIAFh3K5hBjrXSAZTNbID9po1Hj0B8QtxVI5XqVhw90zuvE5pjP2nkMLTwIPoFXZW7FyrcnXPklkw+nlTOmqUmdG5tid/pwK7RTrDsrwzfqtUkWinr7KUMS4qrx1S6/TFRhluEx5NiCW1NVdQn1aa6JYA6unbEzq7ZJBsYwHPPtOwcSrKqnOWCm6xVQb7mo8k+F81Q84RYzPL/wABjfgT4q6LnT07Y2NjYLNaA1rRuAFgPJU/S3Sl5k+hUZ+sOUkg9n7LTuNsyd3et2U40wyzCjF2Swh1jWl9PTHVe7Wf+yZ0nDv3N8VX36fVEmdPSG3vOLnfAAeq5YRoyyPpPAkftL3ZgHgD8Tmn7IFmS1ds38vRDqohHfqJW6c1bM5qS436uu316SbYVp9TzdFxMT/AHZLAE9gfs87KQIEqxjRmKdp1hqu3StADh3+94qUdRdHfqeSqrlt0M20ortZ5PaS78xLvmuGhOLiGpMbjZk1hfcHg9D4keIUfSXB5aeTmpM97HjY9vaP03L2zRt3Mukf0C1peL8Bne3/AG6XlHxU/curhNNcqzg1SKVSmTrPNF9Nw8CKou1wybKc2u+8dzuOwq5x1FxcZ8Rms1ylS8SG+VT2GonXl06WyVgaNZxDQNribDzKqWkGlD5mvho9Y2Y50kzRsjaCXapPVFvaPgmK5zteIlMoxhuT5R/5LEGU7M4ITrSOGw2PSz4mzB4rVQFkPJTi/wBHgkBa1wdJt2OsGgW7r3y71p+H41HNk11ne47I+Hb4Le0yjGOFuJ6rTXQeZLoMEIQmxAEIQgAQhINMtL48Pg52TpPddsUN7F7rejRtJ3eIXqTk8ICbj2kMFHFz1S8MbuG1zj7rGjNxWO6WafVOKMfS0sIZCbXc6xebEEFz+qzMDIXPFKXNmxCb6VWvJv1WbAG36rB7LPU+qslJAGgNaAANgGQC3NNoOXE57iN2qSfLEXaPYO3Eqcwgtjr6dupLE/JtRGzotfweBZpPAE7QVWMV0dlp3lkjHRu9x4t+V2xw4hW7FcCkL21dG4x1Mdi1wy17bjuvbLPIjIq7aIacQYk36LWRsZUtuH00jQWvI2ujDvVu0cRms3iHDk27K9u/t/Q5pdW8GHcy8eyV0bC/st35LXtNKbB6IXlhBlObaaJ7g93YSAbMbxPhdUijweslcaqFkNIG25uBzecyJyLtcOJOzM+QWNLRquPiWyUYvZvv9O7NBayb6RXU86MaCT1ZBa0iP2p3ghgG/V9893ol+HYfV0lXUxUszmS07yCAdXnGAkNOqei4WsbH3ld6fTHGYANeGnqW9rbNdbhqkfypG2rmqsTNYaZ9MHR6szXElpcBYFpIF72Z5LoOH6GNeW8NNdGn97mZqdTKfXPVD3CuWGTmpIauPVqGtIZK0WaXbOmw9QjblkeCZ6L4bqs51+b5OkXHbY5jPjtPeqjjNG2WeCIgXcQC7fqlwyv2WBWj043Bc1xlqOo8OOyNPQfNVzvuTYGKdFEo0CYQhV6eCPbZHzmlykiU62S4ShNzrWCiM3krGlGBCphcyw1x0o3djwMvA7Csvgq3yMMUhNh0XM2ZbLHu2eC2idZLpFT81iMrRsfZ473C59QfNIL5ZmzobOWaXqJKMMppQ2oYZad+22T2/aY4bHjs2OHpodPyaNkY2WirX828azSW3BB4sc34KqyUrZGljhcHzHEcVK0G0rdh0/0WoN6aQ3Dt0ZOQePsnY4btve1Hlzia6DXENG7V4tfmW/uv5LVTckjSQampll+y0av8Ti4+Vl00+pIaHCpIqdjY+dLIstrrm5LnHNx1Q7ar411xceayzlkreclpaNu0kyOHFx5tnpzhTM4xrg+VGHoIu3UxT7PP6dRJgdLqU8Y3kax/Eb/CyZxVrm7b5b94X0xgCw2CwHcMguEgSiOuaUty7aP6W3IjnNwcmy/J36q23WLCXVPDeFoOhePc43mHm7mC7SfaZ2d4y8E3VZnozneIaFQXiV7d1/stCEITBiHOonaxrnvIa1oLnOOwNAuSfAL894tizsTrX1Ml+ab0YozuYD0W956x7+5abyx4wYcPMTTZ1Q8RcdQAvf6Nt+JZnhFPqRtG/ae85ra4VplOXO+wlrLvDhhbscQBMIAl8KYQFbdplQGEIUPGdFY6m0lzFM2xbUM6wtmL7L23Z3HapkJU6ErOm2nlDsBXgOhkULzNI5085NzPJmQe0Ak2PEklPMKg1+dad4t43JHyXtj170fGTzxb8CuO/EEnKdSf/r9ka+i/7P6C2IbWnaP+lcZgp+MRakusNjs/HYfkVAmK0eAajxKPDe8Hj8u38fkKa6vlnn1K7ObYhT34f1f8K+wOWe6SOLHwzj2H5+YcPgR4q80tQHAOabggEHgRceiw+ORdesbfc2eGyU6MLsOoHqdFIk8MqlsnVNF2Cyysac6uUkii8+ub5k1K/oURq6hO9Zdps/8A/RZb9my/8X/C0eWVZNiVbz9fNKM2tOo08G9H5EpOEuew0dNB88V7k+IrziOHCaMtPWGbXdh/Q715icpUb06dCWPkn0rL2OoKg9OEExlxzMYNnMPFpt4HgqrUYh9NxSWpGcbDaM7tVvQYR39Jyi4hgZkk52KTm3EWdtzuLHMG+YyI3phhWHtgZqNNyc3Ota57twUnNuKi+wrXpYV2ytjvLt6ev6jF7lHkK9OkXCR6iMHGUqVgWJ8zPHJ7rhf7pyd6EqDI5RnvUovDPLIKcWmb0EKHg0+vTxPPtRsJ7y0XQtE4SSw2jKuW+pLqmlg3Brn24veG/BhSGIpvy0stiFM7cYmj8srr/EJJE5ddwiK8FmJxF/PEZQOU+ByVQvU2GROWRFIMbwvUyKRKYpVLjlWdZAbjIZ87kp+j3Ud975BIxMu1DXGJ+sMwes3tH6rkPxBpp4hcl8scp+2cdfoa2gtjlxe7HmM0+tETvb0h8/RVmR+SsGNVw5oapvzmw/ZGZ+QVWllVH4djKWqm4+Xl6/XPT/ZPiMkq1nfJDxWISRua7s29hGYK86EY5dv0aTJzL6hO9vu94+CjYhXtsWjO9xwXHCsK+kAxtPNVLDrxE9HnBvYd4cLXB4lNfiDwr5RhFrK7r1EeH63wLMPZmgxzKQ2dUmj0pdE7mK1jo3jLXtt4kD4i4VgpsSY8XY9rhwcCuObspeJI6+Eq7VmLHXPrw6dLZa5rRdzmtHaSB8UhxLTNgPN0wM0hybYEtv4Zu7gpxnOzpFEZ8lazJknTTSYU8RYw/WyAhg3tGwvPdsHHuVFw2LUbxOZUjEsDqG1AdUjWllDXBpIJF8gOwEEWsNi5uYWEtcCCNrSLEd4K1NPGNfR7kNBxLSu1qTw9lnb9fte5OjepTJEsjkUhkqbOmGLZF751QWyr1zqCOCU6RcnyLiZVGmrWjffuRgDtI9eaCjfUStgiF3ONuAG9x4AZqVgmjNTWn6tmrHvmfcM8N7z3LVtGtFIqJlo+k93Xmd1ncB7reHxV8K2+rM3Wa+FK5Y9Zfe40o6YRxsjbsY1rR3NAHyX1dV9TZybeepUeUPQYYjC3UcGTRXMbj1XB1tZjrbAbA33ELHK+kq6I6lXA9oGWuR0T3SC7XfFfpFeXMBFiLg7QdnkndNrbNP5dim2mFqxJH5xp9IYjtJb4X9QmMGMxH/Eb4m3xWw4hoLQzZy0sJJ9oNDD5tsklRyN4e7qslj+5M7+q60lxjPmX3+om9BDs2UiHEo90jPzt/VSmV7Pfb+Zv6p/LyG0h6s1S38UZ+LFwPIVT7qifyi/+UPiVb7HvwXuK/wDycY2yM/O39Vyfj8I2yx/mB+Ces5C6XfPUH/aH9CmQ8itAOsZ38HS2H8LQqp66qUXFrKZOOlaeclMqtNYALNc552ANabZ9l7KPDVy1ThHEzVv1iTew+0RkO5P9JsBo4JG0lHTsD8i+U3e4E9Voc4m2WZ8Eyw6jEbQ1vie09q5TUauvSQdGlXKnv6v+l99xLiGp+ZRbyzjg+j0cNndd/wC0cNn3R7PxXPSDAHPIqKe4lbY2GRdbYQfeHqnUYUqMLJg23lmdXlvIgwfG4K5op6xjDKMrOFtbtLDta7tC+V/JvSWLw+SEDMnXaWgd7xcea7aQ6INqPrYiI5hnrbA8jZrW2H7QSpmjdfVFsdW8sjZvLmuLrbw1vWdxcnk2zSrsnHysqGNMp43hlO6SW22R9mtOexrQL+NwrBo5phHA27aNjdzpGOdreLn3PhdJOUHD46ed0MQIDYo8ybkuOZJPamHJjjNp+Zd1Z22sdnOMzGXEaw8luPhMvgvik+vp+Sf7ZLJucl1kS9LNJoapsb4g9sjCcnAdU5izgTscB5qzV+EsqYmmVuq8tadcdZpIBI4i+4ppJhEOsH81HrDY7Ubfv2L1IFzdojZldUZbieGyU79R4vva8A2cO0fovEcMx2QyHsIjedvcFoWKUIlYWHbtaex27w3KdydY2XNfSSE60WbL7dS9i38J9COxM6SxTfLI6PhPHLK4+DPr6ffoZvFhtU7q00x/0pP0U6n0RxCTZTubxfqs/mN1t6FpeCjalxix7RRlVFyT1D86iZjB7rbyH5BWzB+Tikgs4sMzx7cp1hfgzqjyVpQpqCQlbrr7ejl09uh8a0DIbOxfUIUxIEIQgAQhCABCEIAEIQgAUeuqxFG+V2xjXOPcBdSFW+UKq1KGS3tljPNwv6AqM3yxbIzlyxbKLgxMsklS/NznHPi7N3yCexpXgzLQs4i/mbpnGVx9k+axs4yyfPY2S41JjUSMqTG5NVsarZLYV2aVFY5dmvT0JGhCRjXKfNeun4c23yY1VnCa10bw5ps5rg9p4tIPyTfT+fWrqn95b8rQPkq2x9iCvrPCtN43C/D9dvqki6TxJH6Loa9s0TJmbJGhw4X2jwNx4IkVL5LsZ14ZKYnOM67PuP2jwcP4lcpCvk2tq8G2UH2/bsJX/K2jhIklDPzGKROGyQhp/GCw/wAVinMhVbxk/wBrprbdePL/AFRb5pLTyxasC+nk1csGvoQhdOdUCEIQAIQhAAhCEACEIQAIQhAAhCEACp/Kj/6Q/esv5OVwSnSfBfpVM+C9ibFrjsD2m7b8N3ioWLmi0iuyPNBpFBw0/VR/db8FPY5VoVktG7mKqNzdXYeH2TseO5M6bHYXe2Bwd0fjkuQsoshN5RxtlFlc3lDqNykMel8NS09VzT3EH4KUxynCWCcJYJrXroHqI1y9hyajYNxsM15TNFyyR1ZHnHIRzg9yTZf7rvQ94VA1dy/Q1TE17HRyNDmuBa5p2EHaFkWOaDSRTFsTozET0JHysaWg7ngm9x2gG67ngP4h+HhKmx9umfXt/ft9B2uyNixJ9UWPkqw2zJak+0REzub0nnzsPBXh7lVaHSCnpKeOCMmQsaAS0WDnbXG7u0kr3TmvrsqeMxxn/Eza237w5n8IXI6uVmqvlNd3/gonCd03yonYxjscIIJ1n7owf5j7IUjQjRqSaYYhVCwGcTCLax3OtuaN3ac+9ro5ybRQES1B5+QZ2I+rae0NPWPE+SuQCZ02iVb5pbmhpdCq3zS3PqEIWiaQIQhAAhCEACEIQAIQhAAhCEACEIQAIQhAHGppGSN1ZGNe33XAOHkVXa3k4opMxGYz2xvLf4cx6IQouKluiMoxluhPPyQxX+rnkb95rHeo1VDk5Kp2/wB3VA94e34OK+IVborfYqenrfY5Hk4rhsqG/wC5IF9HJtXHbUD/AHJCviFH4av0I/C1+h3j5J5Xf3lV5Nc74uCYUnJHTtzlllfwGqwegJ9V8QpKiC7E1RWuxYsO0NpIM44GX99w13ebrpyAhCtSS2LUktj6hCF6eg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9" name="Picture 15" descr="C:\Users\wood\AppData\Local\Microsoft\Windows\Temporary Internet Files\Content.IE5\KTJELOBX\large-man-person-user-icon-0-15832[1]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86600" y="1219200"/>
            <a:ext cx="1012251" cy="914400"/>
          </a:xfrm>
          <a:prstGeom prst="rect">
            <a:avLst/>
          </a:prstGeom>
          <a:noFill/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91000" y="1219200"/>
            <a:ext cx="1173164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22"/>
          <p:cNvGrpSpPr/>
          <p:nvPr/>
        </p:nvGrpSpPr>
        <p:grpSpPr>
          <a:xfrm>
            <a:off x="5562600" y="1219200"/>
            <a:ext cx="1371600" cy="1168908"/>
            <a:chOff x="4827181" y="838200"/>
            <a:chExt cx="1802219" cy="1549908"/>
          </a:xfrm>
        </p:grpSpPr>
        <p:pic>
          <p:nvPicPr>
            <p:cNvPr id="1046" name="Picture 22" descr="C:\Users\wood\AppData\Local\Microsoft\Windows\Temporary Internet Files\Content.IE5\YTBE9JLB\lcd-monitor[1].jp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4827181" y="838200"/>
              <a:ext cx="1802219" cy="1549908"/>
            </a:xfrm>
            <a:prstGeom prst="rect">
              <a:avLst/>
            </a:prstGeom>
            <a:noFill/>
          </p:spPr>
        </p:pic>
        <p:pic>
          <p:nvPicPr>
            <p:cNvPr id="1048" name="Picture 24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953000" y="990599"/>
              <a:ext cx="1524000" cy="904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Can 24"/>
          <p:cNvSpPr/>
          <p:nvPr/>
        </p:nvSpPr>
        <p:spPr bwMode="auto">
          <a:xfrm>
            <a:off x="2895600" y="1447800"/>
            <a:ext cx="1044865" cy="533102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852283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 Scope and Data Handling and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Compactness is great in ABL.</a:t>
            </a:r>
          </a:p>
          <a:p>
            <a:r>
              <a:rPr lang="en-US" sz="2400" dirty="0"/>
              <a:t>Expressiveness of ABL for transactional applications is it’s most impressive feature:</a:t>
            </a:r>
          </a:p>
          <a:p>
            <a:pPr lvl="1"/>
            <a:r>
              <a:rPr lang="en-US" sz="2000" dirty="0"/>
              <a:t>“Eskimos have 15 words for snow.”</a:t>
            </a:r>
          </a:p>
          <a:p>
            <a:pPr lvl="1"/>
            <a:r>
              <a:rPr lang="en-US" sz="2000" dirty="0"/>
              <a:t>ABL developers have 15 ways to move data values </a:t>
            </a:r>
            <a:r>
              <a:rPr lang="en-US" sz="2000" dirty="0" err="1"/>
              <a:t>beween</a:t>
            </a:r>
            <a:r>
              <a:rPr lang="en-US" sz="2000" dirty="0"/>
              <a:t> Screen, Record Buffers, and Database.</a:t>
            </a:r>
          </a:p>
          <a:p>
            <a:r>
              <a:rPr lang="en-US" sz="2400" dirty="0"/>
              <a:t>Data Manipulation works ‘transparently’ with Transaction Scoping.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Transaction Scoping in ABL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200" y="1219200"/>
            <a:ext cx="8022346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Key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ABL does a great job ‘naturally’ handling the various combinations of:</a:t>
            </a:r>
          </a:p>
          <a:p>
            <a:pPr lvl="1"/>
            <a:r>
              <a:rPr lang="en-US" sz="2000" dirty="0"/>
              <a:t>Data Transfer / Manipulation Semantics; and</a:t>
            </a:r>
          </a:p>
          <a:p>
            <a:pPr lvl="1"/>
            <a:r>
              <a:rPr lang="en-US" sz="2000" dirty="0"/>
              <a:t>Transaction Semantics</a:t>
            </a:r>
          </a:p>
          <a:p>
            <a:r>
              <a:rPr lang="en-US" sz="2400" dirty="0"/>
              <a:t>Does the ‘right thing’ almost all the time, but you can override it.</a:t>
            </a:r>
          </a:p>
          <a:p>
            <a:r>
              <a:rPr lang="en-US" sz="2400" dirty="0"/>
              <a:t>Not only the Database is ‘transacted’</a:t>
            </a:r>
          </a:p>
          <a:p>
            <a:pPr lvl="1"/>
            <a:r>
              <a:rPr lang="en-US" sz="2000" dirty="0"/>
              <a:t>You have programmatically defined tables and datasets</a:t>
            </a:r>
            <a:r>
              <a:rPr lang="en-US" sz="2400" dirty="0"/>
              <a:t> </a:t>
            </a:r>
          </a:p>
          <a:p>
            <a:pPr lvl="2"/>
            <a:r>
              <a:rPr lang="en-US" sz="1800" dirty="0"/>
              <a:t>Temp-Tables</a:t>
            </a:r>
          </a:p>
          <a:p>
            <a:pPr lvl="2"/>
            <a:r>
              <a:rPr lang="en-US" sz="1800" dirty="0" err="1"/>
              <a:t>ProDataSets</a:t>
            </a:r>
            <a:endParaRPr lang="en-US" sz="1800" dirty="0"/>
          </a:p>
          <a:p>
            <a:pPr lvl="1"/>
            <a:r>
              <a:rPr lang="en-US" sz="2000" dirty="0"/>
              <a:t>You can have primitive variables</a:t>
            </a:r>
          </a:p>
          <a:p>
            <a:pPr lvl="2"/>
            <a:r>
              <a:rPr lang="en-US" sz="1800" dirty="0"/>
              <a:t>DEF VAR I AS INTEGER</a:t>
            </a:r>
          </a:p>
          <a:p>
            <a:r>
              <a:rPr lang="en-US" sz="2400" dirty="0"/>
              <a:t>All are equally transactional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69" y="370575"/>
            <a:ext cx="8213429" cy="424732"/>
          </a:xfrm>
        </p:spPr>
        <p:txBody>
          <a:bodyPr/>
          <a:lstStyle/>
          <a:p>
            <a:r>
              <a:rPr lang="en-US" sz="2400" dirty="0"/>
              <a:t>Why this Matters:  Code Quality!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With ABL, it is harder to make ‘subtle’ mistakes.</a:t>
            </a:r>
          </a:p>
          <a:p>
            <a:r>
              <a:rPr lang="en-US" sz="2400" dirty="0"/>
              <a:t>User Errors, Datatype Exceptions, Null values happen regularly, and </a:t>
            </a:r>
            <a:r>
              <a:rPr lang="en-US" sz="2400" dirty="0" err="1"/>
              <a:t>exeception</a:t>
            </a:r>
            <a:r>
              <a:rPr lang="en-US" sz="2400" dirty="0"/>
              <a:t> handling normally is based on throws and catches.</a:t>
            </a:r>
          </a:p>
          <a:p>
            <a:pPr lvl="1"/>
            <a:r>
              <a:rPr lang="en-US" sz="2000" dirty="0"/>
              <a:t>These don’t always reset ‘work-in-progress’ values to the correct values in order to continue work.</a:t>
            </a:r>
          </a:p>
          <a:p>
            <a:pPr lvl="1"/>
            <a:r>
              <a:rPr lang="en-US" sz="2000" dirty="0"/>
              <a:t>You can end up with:</a:t>
            </a:r>
          </a:p>
          <a:p>
            <a:pPr lvl="2"/>
            <a:r>
              <a:rPr lang="en-US" sz="1600" dirty="0"/>
              <a:t>Holes in continuous sequences.</a:t>
            </a:r>
          </a:p>
          <a:p>
            <a:pPr lvl="2"/>
            <a:r>
              <a:rPr lang="en-US" sz="1600" dirty="0"/>
              <a:t>Subtotals and Totals that do not add up.</a:t>
            </a:r>
          </a:p>
          <a:p>
            <a:pPr lvl="2"/>
            <a:r>
              <a:rPr lang="en-US" sz="1600" dirty="0"/>
              <a:t>Copying values from one record (that failed to update) into another.</a:t>
            </a:r>
          </a:p>
          <a:p>
            <a:r>
              <a:rPr lang="en-US" sz="2400" dirty="0"/>
              <a:t>These errors are harder to do in ABL.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ABL:  Temp-Tables and Datasets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Works efficiently for ‘real’ database problems</a:t>
            </a:r>
          </a:p>
          <a:p>
            <a:pPr lvl="1"/>
            <a:r>
              <a:rPr lang="en-US" dirty="0"/>
              <a:t>Build for large sets, indexes, joins, and complex problems.</a:t>
            </a:r>
          </a:p>
          <a:p>
            <a:r>
              <a:rPr lang="en-US" dirty="0"/>
              <a:t>Automatically scales </a:t>
            </a:r>
          </a:p>
          <a:p>
            <a:pPr lvl="1"/>
            <a:r>
              <a:rPr lang="en-US" dirty="0"/>
              <a:t>Expands memory to disk</a:t>
            </a:r>
          </a:p>
          <a:p>
            <a:r>
              <a:rPr lang="en-US" dirty="0"/>
              <a:t>Works seamlessly with database</a:t>
            </a:r>
          </a:p>
          <a:p>
            <a:pPr lvl="1"/>
            <a:r>
              <a:rPr lang="en-US" dirty="0"/>
              <a:t>Access like data</a:t>
            </a:r>
          </a:p>
          <a:p>
            <a:pPr lvl="1"/>
            <a:r>
              <a:rPr lang="en-US" dirty="0"/>
              <a:t>Can join to database</a:t>
            </a:r>
          </a:p>
          <a:p>
            <a:pPr lvl="1"/>
            <a:r>
              <a:rPr lang="en-US" dirty="0"/>
              <a:t>Can participate </a:t>
            </a:r>
            <a:r>
              <a:rPr lang="en-US" dirty="0" err="1"/>
              <a:t>transctionally</a:t>
            </a:r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have just done a ‘reorg’ of my sales team</a:t>
            </a:r>
          </a:p>
          <a:p>
            <a:endParaRPr lang="en-US" dirty="0"/>
          </a:p>
          <a:p>
            <a:r>
              <a:rPr lang="en-US" dirty="0"/>
              <a:t>I have a list of my “Prime” Customers (their IDs) and their new sales rep</a:t>
            </a:r>
          </a:p>
          <a:p>
            <a:pPr lvl="1"/>
            <a:r>
              <a:rPr lang="en-US" dirty="0"/>
              <a:t>Provided by an external system (API, REST, flat file, or whatever)</a:t>
            </a:r>
          </a:p>
          <a:p>
            <a:pPr lvl="1"/>
            <a:endParaRPr lang="en-US" dirty="0"/>
          </a:p>
          <a:p>
            <a:r>
              <a:rPr lang="en-US" dirty="0"/>
              <a:t>Case 1: Generate a report of the affected customers </a:t>
            </a:r>
          </a:p>
          <a:p>
            <a:pPr lvl="1"/>
            <a:r>
              <a:rPr lang="en-US" i="1" dirty="0"/>
              <a:t>Perhaps to notify them.</a:t>
            </a:r>
          </a:p>
          <a:p>
            <a:endParaRPr lang="en-US" dirty="0"/>
          </a:p>
          <a:p>
            <a:r>
              <a:rPr lang="en-US" dirty="0"/>
              <a:t>Case 2: I want to find all the </a:t>
            </a:r>
            <a:r>
              <a:rPr lang="en-US" dirty="0" err="1"/>
              <a:t>Salesreps</a:t>
            </a:r>
            <a:r>
              <a:rPr lang="en-US" dirty="0"/>
              <a:t> who now have responsibilities in Massachusetts</a:t>
            </a:r>
          </a:p>
          <a:p>
            <a:pPr lvl="1"/>
            <a:r>
              <a:rPr lang="en-US" i="1" dirty="0"/>
              <a:t>I want to talk to this team specifically</a:t>
            </a:r>
          </a:p>
          <a:p>
            <a:endParaRPr lang="en-US" dirty="0"/>
          </a:p>
          <a:p>
            <a:r>
              <a:rPr lang="en-US" dirty="0"/>
              <a:t>Case 3: Update the old </a:t>
            </a:r>
            <a:r>
              <a:rPr lang="en-US" dirty="0" err="1"/>
              <a:t>salesrep</a:t>
            </a:r>
            <a:r>
              <a:rPr lang="en-US" dirty="0"/>
              <a:t> to the new one</a:t>
            </a:r>
          </a:p>
          <a:p>
            <a:pPr lvl="1"/>
            <a:r>
              <a:rPr lang="en-US" i="1" dirty="0"/>
              <a:t>Drive my changes in the database</a:t>
            </a:r>
          </a:p>
        </p:txBody>
      </p:sp>
    </p:spTree>
    <p:extLst>
      <p:ext uri="{BB962C8B-B14F-4D97-AF65-F5344CB8AC3E}">
        <p14:creationId xmlns:p14="http://schemas.microsoft.com/office/powerpoint/2010/main" xmlns="" val="2112707911"/>
      </p:ext>
    </p:extLst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ABL Solution: Create a Temp-Table and use the ABL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80" y="942669"/>
            <a:ext cx="4035108" cy="42893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Load Data file into Temp-Table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52400" y="1371600"/>
            <a:ext cx="3010810" cy="3082925"/>
          </a:xfrm>
          <a:prstGeom prst="rect">
            <a:avLst/>
          </a:prstGeom>
          <a:ln w="952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041363" y="2484131"/>
            <a:ext cx="4036693" cy="42893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Act as if it is ‘another’ 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https://github.com/progress/WhyABL/blob/master/DbAndStructures/example.p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11892" y="3124200"/>
            <a:ext cx="6344318" cy="344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54945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14600"/>
            <a:ext cx="8610600" cy="1768561"/>
          </a:xfrm>
        </p:spPr>
        <p:txBody>
          <a:bodyPr/>
          <a:lstStyle/>
          <a:p>
            <a:r>
              <a:rPr lang="en-US" dirty="0"/>
              <a:t>Demo:</a:t>
            </a:r>
            <a:br>
              <a:rPr lang="en-US" dirty="0"/>
            </a:br>
            <a:r>
              <a:rPr lang="en-US" dirty="0"/>
              <a:t>Working with Data and Structures together:</a:t>
            </a:r>
            <a:br>
              <a:rPr lang="en-US" dirty="0"/>
            </a:br>
            <a:r>
              <a:rPr lang="en-US" sz="4000" dirty="0"/>
              <a:t>Python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376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Python (Find Affected Customers)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981200"/>
            <a:ext cx="8953246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09800" y="42448"/>
            <a:ext cx="68580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https://github.com/progress/WhyABL/blob/master/DbAndStructures/example.py</a:t>
            </a:r>
            <a:endParaRPr lang="en-US" sz="1400" i="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114800" y="2209800"/>
            <a:ext cx="5029200" cy="923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Trick: Need to create a long “IN {id1, id2, id3}” to have the SQL Engine return all customers in one go (vs making 100’s </a:t>
            </a:r>
            <a:r>
              <a:rPr lang="en-US" dirty="0"/>
              <a:t>of individual requests.</a:t>
            </a:r>
            <a:endParaRPr lang="en-US" i="0" dirty="0"/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1752600" y="5486058"/>
            <a:ext cx="6879298" cy="1100786"/>
          </a:xfrm>
          <a:prstGeom prst="wedgeRoundRectCallout">
            <a:avLst>
              <a:gd name="adj1" fmla="val 7130"/>
              <a:gd name="adj2" fmla="val -16284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Sure… it works…. But is this going to be clear to everyone.  I could be clearer (but less efficient) if I made 100’s of individual SELECTS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009523" y="998146"/>
            <a:ext cx="72390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Goal:  Query the Database for a long list of customer numbers.</a:t>
            </a:r>
          </a:p>
        </p:txBody>
      </p:sp>
    </p:spTree>
    <p:extLst>
      <p:ext uri="{BB962C8B-B14F-4D97-AF65-F5344CB8AC3E}">
        <p14:creationId xmlns:p14="http://schemas.microsoft.com/office/powerpoint/2010/main" xmlns="" val="3314857046"/>
      </p:ext>
    </p:extLst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695024"/>
            <a:ext cx="8391525" cy="22098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Python (Find New </a:t>
            </a:r>
            <a:r>
              <a:rPr lang="en-US" dirty="0" err="1"/>
              <a:t>Salesreps</a:t>
            </a:r>
            <a:r>
              <a:rPr lang="en-US" dirty="0"/>
              <a:t> that now have “MA” customers)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42448"/>
            <a:ext cx="68580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https://github.com/progress/WhyABL/blob/master/DbAndStructures/example.py</a:t>
            </a:r>
            <a:endParaRPr lang="en-US" sz="1400" i="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2895600" y="1846585"/>
            <a:ext cx="58674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One Option: Get all customers in MA, then see if they are in ‘the list’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1524000" y="5106932"/>
            <a:ext cx="7107898" cy="1598668"/>
          </a:xfrm>
          <a:prstGeom prst="wedgeRoundRectCallout">
            <a:avLst>
              <a:gd name="adj1" fmla="val 3142"/>
              <a:gd name="adj2" fmla="val -8069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But is it better to find only return customers in the list that are in “MA…?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>Who is responsible for query efficiency?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009523" y="998146"/>
            <a:ext cx="72390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Goal: Find all members of our list whose customer is listed in Database as STATE EQ “MA” .</a:t>
            </a:r>
          </a:p>
        </p:txBody>
      </p:sp>
    </p:spTree>
    <p:extLst>
      <p:ext uri="{BB962C8B-B14F-4D97-AF65-F5344CB8AC3E}">
        <p14:creationId xmlns:p14="http://schemas.microsoft.com/office/powerpoint/2010/main" xmlns="" val="340932065"/>
      </p:ext>
    </p:extLst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486" y="2636315"/>
            <a:ext cx="8805314" cy="163088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Python (Update Customers with New </a:t>
            </a:r>
            <a:r>
              <a:rPr lang="en-US" dirty="0" err="1"/>
              <a:t>Salerep</a:t>
            </a:r>
            <a:r>
              <a:rPr lang="en-US" dirty="0"/>
              <a:t> ID)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42448"/>
            <a:ext cx="68580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https://github.com/progress/WhyABL/blob/master/DbAndStructures/example.py</a:t>
            </a:r>
            <a:endParaRPr lang="en-US" sz="1400" i="0" dirty="0">
              <a:solidFill>
                <a:srgbClr val="0000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1219200" y="4267201"/>
            <a:ext cx="7412698" cy="2319644"/>
          </a:xfrm>
          <a:prstGeom prst="wedgeRoundRectCallout">
            <a:avLst>
              <a:gd name="adj1" fmla="val -12048"/>
              <a:gd name="adj2" fmla="val -6539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We have shown we can be clever: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>- b</a:t>
            </a:r>
            <a:r>
              <a:rPr kumimoji="0" lang="en-US" sz="2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ut we are mixing our languages</a:t>
            </a:r>
            <a:br>
              <a:rPr kumimoji="0" lang="en-US" sz="2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2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 relying on ourselves (not tool) to write good SQL</a:t>
            </a: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Char char="-"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Arguably being ‘too’ clever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009523" y="998146"/>
            <a:ext cx="72390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Goal:  Query the Database for a long list of customer numbers, and pass a list of new values.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4114800" y="2209800"/>
            <a:ext cx="50292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Trick: Need to create a second long “IN {id1, id2, id3}” to have the SQL Engine do some clever substitution</a:t>
            </a:r>
          </a:p>
        </p:txBody>
      </p:sp>
    </p:spTree>
    <p:extLst>
      <p:ext uri="{BB962C8B-B14F-4D97-AF65-F5344CB8AC3E}">
        <p14:creationId xmlns:p14="http://schemas.microsoft.com/office/powerpoint/2010/main" xmlns="" val="180936008"/>
      </p:ext>
    </p:extLst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412125"/>
            <a:ext cx="8403298" cy="341632"/>
          </a:xfrm>
        </p:spPr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The OpenEdge ABL lets you write:</a:t>
            </a:r>
          </a:p>
          <a:p>
            <a:pPr lvl="1"/>
            <a:r>
              <a:rPr lang="en-US" sz="1600" dirty="0"/>
              <a:t>Very compact (small) programs.</a:t>
            </a:r>
          </a:p>
          <a:p>
            <a:pPr lvl="1"/>
            <a:r>
              <a:rPr lang="en-US" sz="1600" dirty="0"/>
              <a:t>That do a lot without relying on lots of code.</a:t>
            </a:r>
          </a:p>
          <a:p>
            <a:endParaRPr lang="en-US" sz="1800" dirty="0"/>
          </a:p>
          <a:p>
            <a:r>
              <a:rPr lang="en-US" sz="1800" dirty="0"/>
              <a:t>This leads to Code that is:</a:t>
            </a:r>
          </a:p>
          <a:p>
            <a:pPr lvl="1"/>
            <a:r>
              <a:rPr lang="en-US" sz="1600" dirty="0"/>
              <a:t>Easy to read </a:t>
            </a:r>
          </a:p>
          <a:p>
            <a:pPr lvl="1"/>
            <a:r>
              <a:rPr lang="en-US" sz="1600" dirty="0"/>
              <a:t>Error-Adverse (Not error-prone)</a:t>
            </a:r>
          </a:p>
          <a:p>
            <a:pPr lvl="1"/>
            <a:r>
              <a:rPr lang="en-US" sz="1600" dirty="0"/>
              <a:t>Enables small teams to do great things</a:t>
            </a:r>
          </a:p>
          <a:p>
            <a:pPr lvl="1"/>
            <a:r>
              <a:rPr lang="en-US" sz="1600" dirty="0"/>
              <a:t>Stands the test of time</a:t>
            </a:r>
          </a:p>
        </p:txBody>
      </p:sp>
    </p:spTree>
    <p:extLst>
      <p:ext uri="{BB962C8B-B14F-4D97-AF65-F5344CB8AC3E}">
        <p14:creationId xmlns:p14="http://schemas.microsoft.com/office/powerpoint/2010/main" xmlns="" val="2478786852"/>
      </p:ext>
    </p:extLst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Presentation:</a:t>
            </a:r>
          </a:p>
          <a:p>
            <a:pPr lvl="1"/>
            <a:r>
              <a:rPr lang="en-US" dirty="0">
                <a:hlinkClick r:id="rId2"/>
              </a:rPr>
              <a:t>http://pugchallenge.org/downloads.html</a:t>
            </a:r>
            <a:r>
              <a:rPr lang="en-US" dirty="0"/>
              <a:t> </a:t>
            </a:r>
          </a:p>
          <a:p>
            <a:r>
              <a:rPr lang="en-US" dirty="0"/>
              <a:t>Code Samples:</a:t>
            </a:r>
          </a:p>
          <a:p>
            <a:pPr lvl="1"/>
            <a:r>
              <a:rPr lang="en-US" dirty="0">
                <a:hlinkClick r:id="rId3"/>
              </a:rPr>
              <a:t>https://github.com/progress/WhyABL</a:t>
            </a:r>
            <a:r>
              <a:rPr lang="en-US" dirty="0"/>
              <a:t> </a:t>
            </a:r>
          </a:p>
        </p:txBody>
      </p:sp>
      <p:pic>
        <p:nvPicPr>
          <p:cNvPr id="1026" name="Picture 2" descr="C:\Users\wood\AppData\Local\Temp\SNAGHTML1e2d81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4575" y="2819400"/>
            <a:ext cx="4820825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5466392" cy="1214563"/>
          </a:xfrm>
        </p:spPr>
        <p:txBody>
          <a:bodyPr/>
          <a:lstStyle/>
          <a:p>
            <a:r>
              <a:rPr lang="en-US" dirty="0"/>
              <a:t>Would Like to Thank the following </a:t>
            </a:r>
            <a:r>
              <a:rPr lang="en-US" dirty="0" err="1"/>
              <a:t>WebSites</a:t>
            </a:r>
            <a:r>
              <a:rPr lang="en-US" dirty="0"/>
              <a:t> that made all this possible…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1371600" y="2743200"/>
            <a:ext cx="62633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dirty="0">
                <a:hlinkClick r:id="rId2"/>
              </a:rPr>
              <a:t>http://hilite.me/</a:t>
            </a:r>
            <a:r>
              <a:rPr lang="en-US" dirty="0"/>
              <a:t>   -- Source Code Highlighting (includes ABL)</a:t>
            </a:r>
            <a:endParaRPr lang="en-US" i="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371600" y="3352800"/>
            <a:ext cx="70241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dirty="0">
                <a:hlinkClick r:id="rId3"/>
              </a:rPr>
              <a:t>https://github.com/progress/WhyABL</a:t>
            </a:r>
            <a:r>
              <a:rPr lang="en-US" dirty="0"/>
              <a:t> -- “The” place for source code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2083315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22858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6423" y="3669160"/>
            <a:ext cx="5466392" cy="1588640"/>
          </a:xfrm>
        </p:spPr>
        <p:txBody>
          <a:bodyPr/>
          <a:lstStyle/>
          <a:p>
            <a:r>
              <a:rPr lang="en-US" dirty="0"/>
              <a:t>BACKUP SLIDES:</a:t>
            </a:r>
            <a:br>
              <a:rPr lang="en-US" dirty="0"/>
            </a:br>
            <a:r>
              <a:rPr lang="en-US" dirty="0"/>
              <a:t>The following slides are HIDDEN and part of the normal presentation.</a:t>
            </a:r>
          </a:p>
        </p:txBody>
      </p:sp>
      <p:pic>
        <p:nvPicPr>
          <p:cNvPr id="1026" name="Picture 2" descr="http://pathmegazine.com/wp-content/uploads/2013/08/Wrong-Way-Turn-Back-Sign-K-742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7200"/>
            <a:ext cx="4267200" cy="28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10014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/>
              <a:t>Wrong with SQL?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Most languages lack compatibility with SQL</a:t>
            </a:r>
          </a:p>
          <a:p>
            <a:pPr lvl="2"/>
            <a:r>
              <a:rPr lang="en-US" dirty="0"/>
              <a:t>There is an "impedance mismatch"</a:t>
            </a:r>
          </a:p>
          <a:p>
            <a:pPr lvl="3"/>
            <a:r>
              <a:rPr lang="en-US" dirty="0"/>
              <a:t>SQL data types are not supported in most application writing languages </a:t>
            </a:r>
          </a:p>
          <a:p>
            <a:pPr lvl="3"/>
            <a:r>
              <a:rPr lang="en-US" dirty="0"/>
              <a:t>most application writing languages cannot represent NULL values</a:t>
            </a:r>
          </a:p>
          <a:p>
            <a:pPr lvl="3"/>
            <a:r>
              <a:rPr lang="en-US" dirty="0"/>
              <a:t>expression syntax in SQL differs from that used by Java, JavaScript, C, C#, C++, etc. </a:t>
            </a:r>
          </a:p>
          <a:p>
            <a:pPr lvl="1"/>
            <a:r>
              <a:rPr lang="en-US" dirty="0"/>
              <a:t>With SQL you cannot read data without a transaction</a:t>
            </a:r>
          </a:p>
          <a:p>
            <a:pPr lvl="2"/>
            <a:r>
              <a:rPr lang="en-US" dirty="0"/>
              <a:t>You need a lot of code for the simplest of applications that use SQL. </a:t>
            </a:r>
          </a:p>
          <a:p>
            <a:pPr lvl="1"/>
            <a:r>
              <a:rPr lang="en-US" dirty="0"/>
              <a:t>One Solution: complex infrastructure "stacks"</a:t>
            </a:r>
          </a:p>
          <a:p>
            <a:pPr lvl="2"/>
            <a:r>
              <a:rPr lang="en-US" dirty="0"/>
              <a:t>Kludge on top of Kludge on top of Kludge</a:t>
            </a:r>
          </a:p>
          <a:p>
            <a:pPr lvl="2"/>
            <a:r>
              <a:rPr lang="en-US" dirty="0"/>
              <a:t>(can you say J2EE ?)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6400" y="2971800"/>
            <a:ext cx="5783577" cy="840486"/>
          </a:xfrm>
        </p:spPr>
        <p:txBody>
          <a:bodyPr/>
          <a:lstStyle/>
          <a:p>
            <a:r>
              <a:rPr lang="en-US" dirty="0"/>
              <a:t>What a SQL statement looks like</a:t>
            </a:r>
          </a:p>
        </p:txBody>
      </p:sp>
    </p:spTree>
    <p:extLst>
      <p:ext uri="{BB962C8B-B14F-4D97-AF65-F5344CB8AC3E}">
        <p14:creationId xmlns:p14="http://schemas.microsoft.com/office/powerpoint/2010/main" xmlns="" val="1074094391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sql</a:t>
            </a:r>
            <a:r>
              <a:rPr lang="en-US" dirty="0"/>
              <a:t> statements – queries (small)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9091" y="1117024"/>
            <a:ext cx="7772400" cy="5303520"/>
          </a:xfrm>
        </p:spPr>
        <p:txBody>
          <a:bodyPr/>
          <a:lstStyle/>
          <a:p>
            <a:pPr lvl="0">
              <a:buNone/>
            </a:pPr>
            <a:endParaRPr lang="en-US" dirty="0"/>
          </a:p>
          <a:p>
            <a:pPr lvl="0">
              <a:buNone/>
            </a:pPr>
            <a:r>
              <a:rPr lang="en-US" dirty="0"/>
              <a:t>SELECT TOP 1000 * </a:t>
            </a:r>
          </a:p>
          <a:p>
            <a:pPr lvl="0">
              <a:buNone/>
            </a:pPr>
            <a:r>
              <a:rPr lang="en-US" dirty="0"/>
              <a:t>FROM pub."SONIC-LOG" </a:t>
            </a:r>
          </a:p>
          <a:p>
            <a:pPr lvl="0">
              <a:buNone/>
            </a:pPr>
            <a:r>
              <a:rPr lang="en-US" dirty="0"/>
              <a:t>WHERE ZEIT &gt;= CURDATE() AND TYP = 300 </a:t>
            </a:r>
          </a:p>
          <a:p>
            <a:pPr lvl="0">
              <a:buNone/>
            </a:pPr>
            <a:r>
              <a:rPr lang="en-US" dirty="0"/>
              <a:t>OR TYP = 301 OR TYP = 302 OR TYP = 310 OR TYP = 320 </a:t>
            </a:r>
          </a:p>
          <a:p>
            <a:pPr lvl="0">
              <a:buNone/>
            </a:pPr>
            <a:r>
              <a:rPr lang="en-US" dirty="0"/>
              <a:t>ORDER BY ZEIT DESC WITH (NOLOCK);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5730" y="1643605"/>
            <a:ext cx="8023345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000" i="0" dirty="0" err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sql</a:t>
            </a:r>
            <a:r>
              <a:rPr lang="en-US" dirty="0"/>
              <a:t> statements – queries (medium)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9091" y="1117024"/>
            <a:ext cx="7772400" cy="5303520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select afregning1.tur_id</a:t>
            </a:r>
          </a:p>
          <a:p>
            <a:pPr lvl="0">
              <a:spcBef>
                <a:spcPts val="0"/>
              </a:spcBef>
              <a:buNone/>
            </a:pPr>
            <a:endParaRPr lang="en-US" dirty="0"/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from   </a:t>
            </a:r>
            <a:r>
              <a:rPr lang="en-US" dirty="0" err="1"/>
              <a:t>pub.historik</a:t>
            </a:r>
            <a:r>
              <a:rPr lang="en-US" dirty="0"/>
              <a:t>     historik1,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          </a:t>
            </a:r>
            <a:r>
              <a:rPr lang="en-US" dirty="0" err="1"/>
              <a:t>pub.tur_historik</a:t>
            </a:r>
            <a:r>
              <a:rPr lang="en-US" dirty="0"/>
              <a:t> tur_historik1,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          </a:t>
            </a:r>
            <a:r>
              <a:rPr lang="en-US" dirty="0" err="1"/>
              <a:t>pub.afregning</a:t>
            </a:r>
            <a:r>
              <a:rPr lang="en-US" dirty="0"/>
              <a:t>    afregning1,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          </a:t>
            </a:r>
            <a:r>
              <a:rPr lang="en-US" dirty="0" err="1"/>
              <a:t>pub.vognmand</a:t>
            </a:r>
            <a:r>
              <a:rPr lang="en-US" dirty="0"/>
              <a:t>     vognmand1,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          </a:t>
            </a:r>
            <a:r>
              <a:rPr lang="en-US" dirty="0" err="1"/>
              <a:t>pub.selskab</a:t>
            </a:r>
            <a:r>
              <a:rPr lang="en-US" dirty="0"/>
              <a:t>      selskab1</a:t>
            </a:r>
          </a:p>
          <a:p>
            <a:pPr lvl="0">
              <a:spcBef>
                <a:spcPts val="0"/>
              </a:spcBef>
              <a:buNone/>
            </a:pPr>
            <a:endParaRPr lang="en-US" dirty="0"/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where  historik1.reference_id    = 11734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and    historik1.reference_type  = 11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and    tur_historik1.historik_id = historik1.historik_id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and    afregning1.afregning_id   = tur_historik1.reference_id 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and    vognmand1.vognmandsnr     = afregning1.afregnings_vognmandsnr 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and    selskab1.selskabsnr       = afregning1.selskabsnr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5730" y="1643605"/>
            <a:ext cx="8023345" cy="4109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000" i="0" dirty="0" err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sql</a:t>
            </a:r>
            <a:r>
              <a:rPr lang="en-US" dirty="0"/>
              <a:t> statements – queries (large)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9091" y="1066800"/>
            <a:ext cx="7772400" cy="5353744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SELECT  DISTINCT </a:t>
            </a:r>
            <a:r>
              <a:rPr lang="en-US" sz="1400" dirty="0" err="1">
                <a:latin typeface="Lucida Console" pitchFamily="49" charset="0"/>
              </a:rPr>
              <a:t>opgohead.knote</a:t>
            </a:r>
            <a:r>
              <a:rPr lang="en-US" sz="1400" dirty="0">
                <a:latin typeface="Lucida Console" pitchFamily="49" charset="0"/>
              </a:rPr>
              <a:t>, </a:t>
            </a:r>
            <a:r>
              <a:rPr lang="en-US" sz="1400" dirty="0" err="1">
                <a:latin typeface="Lucida Console" pitchFamily="49" charset="0"/>
              </a:rPr>
              <a:t>opinv.ksubevent</a:t>
            </a:r>
            <a:endParaRPr lang="en-US" sz="1400" dirty="0">
              <a:latin typeface="Lucida Console" pitchFamily="49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FROM      </a:t>
            </a:r>
            <a:r>
              <a:rPr lang="en-US" sz="1400" dirty="0" err="1">
                <a:latin typeface="Lucida Console" pitchFamily="49" charset="0"/>
              </a:rPr>
              <a:t>Opgohead</a:t>
            </a:r>
            <a:r>
              <a:rPr lang="en-US" sz="1400" dirty="0">
                <a:latin typeface="Lucida Console" pitchFamily="49" charset="0"/>
              </a:rPr>
              <a:t> </a:t>
            </a:r>
            <a:r>
              <a:rPr lang="en-US" sz="1400" dirty="0" err="1">
                <a:latin typeface="Lucida Console" pitchFamily="49" charset="0"/>
              </a:rPr>
              <a:t>opgohead</a:t>
            </a:r>
            <a:r>
              <a:rPr lang="en-US" sz="1400" dirty="0">
                <a:latin typeface="Lucida Console" pitchFamily="49" charset="0"/>
              </a:rPr>
              <a:t> 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Left Join </a:t>
            </a:r>
            <a:r>
              <a:rPr lang="en-US" sz="1400" dirty="0" err="1">
                <a:latin typeface="Lucida Console" pitchFamily="49" charset="0"/>
              </a:rPr>
              <a:t>Opgohead</a:t>
            </a:r>
            <a:r>
              <a:rPr lang="en-US" sz="1400" dirty="0">
                <a:latin typeface="Lucida Console" pitchFamily="49" charset="0"/>
              </a:rPr>
              <a:t> </a:t>
            </a:r>
            <a:r>
              <a:rPr lang="en-US" sz="1400" dirty="0" err="1">
                <a:latin typeface="Lucida Console" pitchFamily="49" charset="0"/>
              </a:rPr>
              <a:t>orderOpgohead</a:t>
            </a:r>
            <a:r>
              <a:rPr lang="en-US" sz="1400" dirty="0">
                <a:latin typeface="Lucida Console" pitchFamily="49" charset="0"/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ON            orderOpgohead.kco = 7 AND 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</a:t>
            </a:r>
            <a:r>
              <a:rPr lang="en-US" sz="1400" dirty="0" err="1">
                <a:latin typeface="Lucida Console" pitchFamily="49" charset="0"/>
              </a:rPr>
              <a:t>orderOpgohead.kdoctype</a:t>
            </a:r>
            <a:r>
              <a:rPr lang="en-US" sz="1400" dirty="0">
                <a:latin typeface="Lucida Console" pitchFamily="49" charset="0"/>
              </a:rPr>
              <a:t> = 'S' AND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</a:t>
            </a:r>
            <a:r>
              <a:rPr lang="en-US" sz="1400" dirty="0" err="1">
                <a:latin typeface="Lucida Console" pitchFamily="49" charset="0"/>
              </a:rPr>
              <a:t>orderOpgohead.knote</a:t>
            </a:r>
            <a:r>
              <a:rPr lang="en-US" sz="1400" dirty="0">
                <a:latin typeface="Lucida Console" pitchFamily="49" charset="0"/>
              </a:rPr>
              <a:t> = 1012834 AND 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</a:t>
            </a:r>
            <a:r>
              <a:rPr lang="en-US" sz="1400" dirty="0" err="1">
                <a:latin typeface="Lucida Console" pitchFamily="49" charset="0"/>
              </a:rPr>
              <a:t>orderOpgohead.kmob</a:t>
            </a:r>
            <a:r>
              <a:rPr lang="en-US" sz="1400" dirty="0">
                <a:latin typeface="Lucida Console" pitchFamily="49" charset="0"/>
              </a:rPr>
              <a:t> = </a:t>
            </a:r>
            <a:r>
              <a:rPr lang="en-US" sz="1400" dirty="0" err="1">
                <a:latin typeface="Lucida Console" pitchFamily="49" charset="0"/>
              </a:rPr>
              <a:t>opgohead.kordmob</a:t>
            </a:r>
            <a:r>
              <a:rPr lang="en-US" sz="1400" dirty="0">
                <a:latin typeface="Lucida Console" pitchFamily="49" charset="0"/>
              </a:rPr>
              <a:t> 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Left Join </a:t>
            </a:r>
            <a:r>
              <a:rPr lang="en-US" sz="1400" dirty="0" err="1">
                <a:latin typeface="Lucida Console" pitchFamily="49" charset="0"/>
              </a:rPr>
              <a:t>Opinv</a:t>
            </a:r>
            <a:r>
              <a:rPr lang="en-US" sz="1400" dirty="0">
                <a:latin typeface="Lucida Console" pitchFamily="49" charset="0"/>
              </a:rPr>
              <a:t> </a:t>
            </a:r>
            <a:r>
              <a:rPr lang="en-US" sz="1400" dirty="0" err="1">
                <a:latin typeface="Lucida Console" pitchFamily="49" charset="0"/>
              </a:rPr>
              <a:t>opinv</a:t>
            </a:r>
            <a:r>
              <a:rPr lang="en-US" sz="1400" dirty="0">
                <a:latin typeface="Lucida Console" pitchFamily="49" charset="0"/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ON        opinv.kco = 7 AND  </a:t>
            </a:r>
            <a:r>
              <a:rPr lang="en-US" sz="1400" dirty="0" err="1">
                <a:latin typeface="Lucida Console" pitchFamily="49" charset="0"/>
              </a:rPr>
              <a:t>opinv.kdoctype</a:t>
            </a:r>
            <a:r>
              <a:rPr lang="en-US" sz="1400" dirty="0">
                <a:latin typeface="Lucida Console" pitchFamily="49" charset="0"/>
              </a:rPr>
              <a:t> = </a:t>
            </a:r>
            <a:r>
              <a:rPr lang="en-US" sz="1400" dirty="0" err="1">
                <a:latin typeface="Lucida Console" pitchFamily="49" charset="0"/>
              </a:rPr>
              <a:t>opgohead.kdoctype</a:t>
            </a:r>
            <a:endParaRPr lang="en-US" sz="1400" dirty="0">
              <a:latin typeface="Lucida Console" pitchFamily="49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AND  </a:t>
            </a:r>
            <a:r>
              <a:rPr lang="en-US" sz="1400" dirty="0" err="1">
                <a:latin typeface="Lucida Console" pitchFamily="49" charset="0"/>
              </a:rPr>
              <a:t>opinv.knote</a:t>
            </a:r>
            <a:r>
              <a:rPr lang="en-US" sz="1400" dirty="0">
                <a:latin typeface="Lucida Console" pitchFamily="49" charset="0"/>
              </a:rPr>
              <a:t> = </a:t>
            </a:r>
            <a:r>
              <a:rPr lang="en-US" sz="1400" dirty="0" err="1">
                <a:latin typeface="Lucida Console" pitchFamily="49" charset="0"/>
              </a:rPr>
              <a:t>opgohead.knote</a:t>
            </a:r>
            <a:r>
              <a:rPr lang="en-US" sz="1400" dirty="0">
                <a:latin typeface="Lucida Console" pitchFamily="49" charset="0"/>
              </a:rPr>
              <a:t>  </a:t>
            </a:r>
          </a:p>
          <a:p>
            <a:pPr lvl="0">
              <a:spcBef>
                <a:spcPts val="0"/>
              </a:spcBef>
              <a:buNone/>
            </a:pPr>
            <a:endParaRPr lang="en-US" sz="1400" dirty="0">
              <a:latin typeface="Lucida Console" pitchFamily="49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WHERE opgohead.kco         = 7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AND   </a:t>
            </a:r>
            <a:r>
              <a:rPr lang="en-US" sz="1400" dirty="0" err="1">
                <a:latin typeface="Lucida Console" pitchFamily="49" charset="0"/>
              </a:rPr>
              <a:t>opgohead.korddoctype</a:t>
            </a:r>
            <a:r>
              <a:rPr lang="en-US" sz="1400" dirty="0">
                <a:latin typeface="Lucida Console" pitchFamily="49" charset="0"/>
              </a:rPr>
              <a:t> = 'S'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AND   </a:t>
            </a:r>
            <a:r>
              <a:rPr lang="en-US" sz="1400" dirty="0" err="1">
                <a:latin typeface="Lucida Console" pitchFamily="49" charset="0"/>
              </a:rPr>
              <a:t>opgohead.kordnote</a:t>
            </a:r>
            <a:r>
              <a:rPr lang="en-US" sz="1400" dirty="0">
                <a:latin typeface="Lucida Console" pitchFamily="49" charset="0"/>
              </a:rPr>
              <a:t>    = 1012834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AND   (  (  (  (</a:t>
            </a:r>
            <a:r>
              <a:rPr lang="en-US" sz="1400" dirty="0" err="1">
                <a:latin typeface="Lucida Console" pitchFamily="49" charset="0"/>
              </a:rPr>
              <a:t>opgohead.kdoctype</a:t>
            </a:r>
            <a:r>
              <a:rPr lang="en-US" sz="1400" dirty="0">
                <a:latin typeface="Lucida Console" pitchFamily="49" charset="0"/>
              </a:rPr>
              <a:t> = 'S' OR  </a:t>
            </a:r>
            <a:r>
              <a:rPr lang="en-US" sz="1400" dirty="0" err="1">
                <a:latin typeface="Lucida Console" pitchFamily="49" charset="0"/>
              </a:rPr>
              <a:t>opgohead.kdoctype</a:t>
            </a:r>
            <a:r>
              <a:rPr lang="en-US" sz="1400" dirty="0">
                <a:latin typeface="Lucida Console" pitchFamily="49" charset="0"/>
              </a:rPr>
              <a:t> = 'SQ'  )  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OR (  (</a:t>
            </a:r>
            <a:r>
              <a:rPr lang="en-US" sz="1400" dirty="0" err="1">
                <a:latin typeface="Lucida Console" pitchFamily="49" charset="0"/>
              </a:rPr>
              <a:t>opgohead.kmob</a:t>
            </a:r>
            <a:r>
              <a:rPr lang="en-US" sz="1400" dirty="0">
                <a:latin typeface="Lucida Console" pitchFamily="49" charset="0"/>
              </a:rPr>
              <a:t>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    (SELECT MIN ( </a:t>
            </a:r>
            <a:r>
              <a:rPr lang="en-US" sz="1400" dirty="0" err="1">
                <a:latin typeface="Lucida Console" pitchFamily="49" charset="0"/>
              </a:rPr>
              <a:t>minOpgohead.kmob</a:t>
            </a:r>
            <a:r>
              <a:rPr lang="en-US" sz="1400" dirty="0">
                <a:latin typeface="Lucida Console" pitchFamily="49" charset="0"/>
              </a:rPr>
              <a:t>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     FROM </a:t>
            </a:r>
            <a:r>
              <a:rPr lang="en-US" sz="1400" dirty="0" err="1">
                <a:latin typeface="Lucida Console" pitchFamily="49" charset="0"/>
              </a:rPr>
              <a:t>Opgohead</a:t>
            </a:r>
            <a:r>
              <a:rPr lang="en-US" sz="1400" dirty="0">
                <a:latin typeface="Lucida Console" pitchFamily="49" charset="0"/>
              </a:rPr>
              <a:t> </a:t>
            </a:r>
            <a:r>
              <a:rPr lang="en-US" sz="1400" dirty="0" err="1">
                <a:latin typeface="Lucida Console" pitchFamily="49" charset="0"/>
              </a:rPr>
              <a:t>minOpgohead</a:t>
            </a:r>
            <a:endParaRPr lang="en-US" sz="1400" dirty="0">
              <a:latin typeface="Lucida Console" pitchFamily="49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     WHERE  minOpgohead.kco = 7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     AND    </a:t>
            </a:r>
            <a:r>
              <a:rPr lang="en-US" sz="1400" dirty="0" err="1">
                <a:latin typeface="Lucida Console" pitchFamily="49" charset="0"/>
              </a:rPr>
              <a:t>minOpgohead.kdoctype</a:t>
            </a:r>
            <a:r>
              <a:rPr lang="en-US" sz="1400" dirty="0">
                <a:latin typeface="Lucida Console" pitchFamily="49" charset="0"/>
              </a:rPr>
              <a:t> = </a:t>
            </a:r>
            <a:r>
              <a:rPr lang="en-US" sz="1400" dirty="0" err="1">
                <a:latin typeface="Lucida Console" pitchFamily="49" charset="0"/>
              </a:rPr>
              <a:t>opgohead.kdoctype</a:t>
            </a:r>
            <a:r>
              <a:rPr lang="en-US" sz="1400" dirty="0">
                <a:latin typeface="Lucida Console" pitchFamily="49" charset="0"/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     AND    </a:t>
            </a:r>
            <a:r>
              <a:rPr lang="en-US" sz="1400" dirty="0" err="1">
                <a:latin typeface="Lucida Console" pitchFamily="49" charset="0"/>
              </a:rPr>
              <a:t>minOpgohead.knote</a:t>
            </a:r>
            <a:r>
              <a:rPr lang="en-US" sz="1400" dirty="0">
                <a:latin typeface="Lucida Console" pitchFamily="49" charset="0"/>
              </a:rPr>
              <a:t>    = </a:t>
            </a:r>
            <a:r>
              <a:rPr lang="en-US" sz="1400" dirty="0" err="1">
                <a:latin typeface="Lucida Console" pitchFamily="49" charset="0"/>
              </a:rPr>
              <a:t>opgohead.knote</a:t>
            </a:r>
            <a:r>
              <a:rPr lang="en-US" sz="1400" dirty="0">
                <a:latin typeface="Lucida Console" pitchFamily="49" charset="0"/>
              </a:rPr>
              <a:t> 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 )  )  )  ) ;</a:t>
            </a:r>
          </a:p>
          <a:p>
            <a:pPr lvl="0">
              <a:spcBef>
                <a:spcPts val="0"/>
              </a:spcBef>
              <a:buNone/>
            </a:pPr>
            <a:endParaRPr lang="en-US" sz="1400" dirty="0">
              <a:latin typeface="Lucida Console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730" y="1643605"/>
            <a:ext cx="8023345" cy="4109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000" i="0" dirty="0" err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sql</a:t>
            </a:r>
            <a:r>
              <a:rPr lang="en-US" dirty="0"/>
              <a:t> statements – queries (extra large)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9090" y="1117024"/>
            <a:ext cx="8456309" cy="5303520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select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PERSTAMM.PSEINDAT, PERSTAMM.PSAUSDAT, PERSTAMM.FIRMA, PERSTAMM.PSNR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from      PUB.BENSTM, PUB.PERSTAMM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where     BENSTM.FIRMA     = PERSTAMM.FIRMA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AND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((BENSTM.BSTPESTM = 'N')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( ( ( (BENSTM.KSTACCEPT  ='N')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(PERSTAMM.KSTNR     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(SELECT KSTNR  FROM PUB.BSKOSTEN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WHERE BSKOSTEN.FIRMA=BENSTM.FIRMA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AND BSKOSTEN.BENNR=BENSTM.BENNR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	    AND BSKOSTEN.ZULASSEN='J'))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AND  ((PERSTAMM.KSTNR  NOT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(SELECT KSTNR  FROM PUB.BSKOSTEN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WHERE BSKOSTEN.FIRMA=BENSTM.FIRMA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AND BSKOSTEN.BENNR=BENSTM.BENNR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		AND BSKOSTEN.ZULASSEN='N'))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)                                              -- </a:t>
            </a:r>
            <a:r>
              <a:rPr lang="en-US" sz="1800" dirty="0">
                <a:latin typeface="Lucida Console" pitchFamily="49" charset="0"/>
              </a:rPr>
              <a:t>Part 1 of 4</a:t>
            </a:r>
          </a:p>
          <a:p>
            <a:pPr lvl="0">
              <a:spcBef>
                <a:spcPts val="0"/>
              </a:spcBef>
              <a:buNone/>
            </a:pPr>
            <a:endParaRPr lang="en-US" sz="1400" dirty="0">
              <a:latin typeface="Lucida Console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730" y="1643605"/>
            <a:ext cx="8023345" cy="4109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000" i="0" dirty="0" err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sql</a:t>
            </a:r>
            <a:r>
              <a:rPr lang="en-US" dirty="0"/>
              <a:t> statements - queries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9090" y="1117024"/>
            <a:ext cx="8380109" cy="5303520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AND  ((BENSTM.PGRPACCEPT ='N')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(PERSTAMM.PGNR  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(SELECT PGNR   FROM PUB.BSPERGRP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WHERE BSPERGRP.FIRMA=BENSTM.FIRMA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AND BSPERGRP.BENNR=BENSTM.BENNR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		 AND BSPERGRP.ZULASSEN='J') )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AND  ((PERSTAMM.PGNR   NOT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(SELECT PGNR   FROM PUB.BSPERGRP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WHERE BSPERGRP.FIRMA=BENSTM.FIRMA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AND BSPERGRP.BENNR=BENSTM.BENNR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		 AND BSPERGRP.ZULASSEN='N'))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AND  ((BENSTM.SHIFTACCEPT='N')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(PERSTAMM.SPLSNR  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(SELECT SPLANS FROM PUB.BSSPLANS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WHERE BSSPLANS.FIRMA=BENSTM.FIRMA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     AND BSSPLANS.BENNR=BENSTM.BENNR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		 AND BSSPLANS.ZULASSEN='J'))</a:t>
            </a:r>
            <a:r>
              <a:rPr lang="en-US" sz="1100" dirty="0">
                <a:latin typeface="Lucida Console" pitchFamily="49" charset="0"/>
              </a:rPr>
              <a:t>                           </a:t>
            </a:r>
            <a:r>
              <a:rPr lang="en-US" sz="1800" dirty="0">
                <a:latin typeface="Lucida Console" pitchFamily="49" charset="0"/>
              </a:rPr>
              <a:t>-- Part 2 of 4</a:t>
            </a: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Lucida Console" pitchFamily="49" charset="0"/>
              </a:rPr>
              <a:t>            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5730" y="1643605"/>
            <a:ext cx="8023345" cy="4109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000" i="0" dirty="0" err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sql</a:t>
            </a:r>
            <a:r>
              <a:rPr lang="en-US" dirty="0"/>
              <a:t> statements - queries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117024"/>
            <a:ext cx="8610599" cy="5303520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AND  ((PERSTAMM.SPLSNR NOT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   (SELECT SPLANS FROM PUB.BSSPLANS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    WHERE BSSPLANS.FIRMA=BENSTM.FIRMA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    AND BSSPLANS.BENNR=BENSTM.BENNR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		 AND BSSPLANS.ZULASSEN='N'))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AND  ((PERSTAMM.PSNR   NOT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   (SELECT PSNR   FROM PUB.BSPERSTM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    WHERE BSPERSTM.FIRMA=BENSTM.FIRMA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    AND BSPERSTM.BENNR=BENSTM.BENNR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		 AND BSPERSTM.ZULASSEN='N'))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AND  ((BENSTM.KSTACCEPT   ='J')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(BENSTM.KSTDENY     ='J')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(BENSTM.PGRPACCEPT  ='J')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OR   …………………………………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(BENSTM.SHIFTACCEPT ='J')                 </a:t>
            </a:r>
            <a:r>
              <a:rPr lang="en-US" sz="1200" dirty="0">
                <a:latin typeface="Lucida Console" pitchFamily="49" charset="0"/>
              </a:rPr>
              <a:t>-- </a:t>
            </a:r>
            <a:r>
              <a:rPr lang="en-US" sz="1600" dirty="0">
                <a:latin typeface="Lucida Console" pitchFamily="49" charset="0"/>
              </a:rPr>
              <a:t>Part 3 of 4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   (BENSTM.SHIFTDENY   ='J')       )     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5730" y="1643605"/>
            <a:ext cx="8023345" cy="4109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000" i="0" dirty="0" err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sql</a:t>
            </a:r>
            <a:r>
              <a:rPr lang="en-US" dirty="0"/>
              <a:t> statements - queries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9091" y="1117024"/>
            <a:ext cx="7772400" cy="5303520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OR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((PERSTAMM.PSNR IN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(SELECT PSNR FROM PUB.BSPERSTM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WHERE BSPERSTM.FIRMA=BENSTM.FIRMA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       AND BSPERSTM.BENNR=BENSTM.BENNR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	  AND BSPERSTM.ZULASSEN='J'))) 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 )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)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and BENSTM.BENNR = 'rude'</a:t>
            </a:r>
          </a:p>
          <a:p>
            <a:pPr lvl="0">
              <a:spcBef>
                <a:spcPts val="0"/>
              </a:spcBef>
              <a:buNone/>
            </a:pPr>
            <a:r>
              <a:rPr lang="en-US" sz="1600" dirty="0">
                <a:latin typeface="Lucida Console" pitchFamily="49" charset="0"/>
              </a:rPr>
              <a:t>  and BENSTM.FIRMA = 1;</a:t>
            </a:r>
            <a:r>
              <a:rPr lang="en-US" sz="1200" dirty="0">
                <a:latin typeface="Lucida Console" pitchFamily="49" charset="0"/>
              </a:rPr>
              <a:t>                                -- </a:t>
            </a:r>
            <a:r>
              <a:rPr lang="en-US" sz="1600" dirty="0">
                <a:latin typeface="Lucida Console" pitchFamily="49" charset="0"/>
              </a:rPr>
              <a:t>Part 4 of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5730" y="1643605"/>
            <a:ext cx="8023345" cy="4109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endParaRPr lang="en-US" sz="2000" i="0" dirty="0" err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 UNDO 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12560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Trivial Example…. Counting Updates (until an error)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a variable and ‘manipulate’ it (increment) as part of your transaction logic.</a:t>
            </a:r>
          </a:p>
          <a:p>
            <a:r>
              <a:rPr lang="en-US" dirty="0"/>
              <a:t>In ‘normal’ language, the variable retains its value regardless of he transaction:</a:t>
            </a:r>
          </a:p>
          <a:p>
            <a:endParaRPr lang="en-US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1" y="2667000"/>
            <a:ext cx="880524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ular Callout 5"/>
          <p:cNvSpPr/>
          <p:nvPr/>
        </p:nvSpPr>
        <p:spPr bwMode="auto">
          <a:xfrm>
            <a:off x="6248400" y="2514600"/>
            <a:ext cx="2895600" cy="762000"/>
          </a:xfrm>
          <a:prstGeom prst="wedgeRoundRectCallout">
            <a:avLst>
              <a:gd name="adj1" fmla="val -155197"/>
              <a:gd name="adj2" fmla="val 9096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Increment 4 times…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5029201" y="5257800"/>
            <a:ext cx="3810000" cy="762000"/>
          </a:xfrm>
          <a:prstGeom prst="wedgeRoundRectCallout">
            <a:avLst>
              <a:gd name="adj1" fmla="val -77464"/>
              <a:gd name="adj2" fmla="val -15826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…then UNDO transaction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1939168"/>
      </p:ext>
    </p:extLst>
  </p:cSld>
  <p:clrMapOvr>
    <a:masterClrMapping/>
  </p:clrMapOvr>
  <p:transition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see in ABL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" y="1066800"/>
            <a:ext cx="492010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ular Callout 4"/>
          <p:cNvSpPr/>
          <p:nvPr/>
        </p:nvSpPr>
        <p:spPr bwMode="auto">
          <a:xfrm>
            <a:off x="5486400" y="1905000"/>
            <a:ext cx="3429000" cy="762000"/>
          </a:xfrm>
          <a:prstGeom prst="wedgeRoundRectCallout">
            <a:avLst>
              <a:gd name="adj1" fmla="val -72606"/>
              <a:gd name="adj2" fmla="val 7865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Counter DID increment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5181600" y="3886200"/>
            <a:ext cx="3581400" cy="914400"/>
          </a:xfrm>
          <a:prstGeom prst="wedgeRoundRectCallout">
            <a:avLst>
              <a:gd name="adj1" fmla="val -152148"/>
              <a:gd name="adj2" fmla="val -5672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But last update was </a:t>
            </a:r>
            <a:br>
              <a:rPr lang="en-US" sz="2400" dirty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>
                <a:solidFill>
                  <a:schemeClr val="tx1"/>
                </a:solidFill>
                <a:latin typeface="Arial" charset="0"/>
              </a:rPr>
              <a:t>“rolled back”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5334002"/>
            <a:ext cx="7848600" cy="1323439"/>
          </a:xfrm>
          <a:prstGeom prst="rect">
            <a:avLst/>
          </a:prstGeom>
          <a:solidFill>
            <a:srgbClr val="92D050"/>
          </a:solidFill>
          <a:ln w="63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u="sng" dirty="0">
                <a:solidFill>
                  <a:srgbClr val="000000"/>
                </a:solidFill>
              </a:rPr>
              <a:t>A Common Error (in ‘General Purpose Languages’):</a:t>
            </a:r>
            <a:br>
              <a:rPr lang="en-US" sz="2000" u="sng" dirty="0">
                <a:solidFill>
                  <a:srgbClr val="000000"/>
                </a:solidFill>
              </a:rPr>
            </a:br>
            <a:endParaRPr lang="en-US" sz="2000" u="sng" dirty="0">
              <a:solidFill>
                <a:srgbClr val="000000"/>
              </a:solidFill>
            </a:endParaRPr>
          </a:p>
          <a:p>
            <a:pPr algn="l"/>
            <a:r>
              <a:rPr lang="en-US" sz="2000" dirty="0">
                <a:solidFill>
                  <a:srgbClr val="000000"/>
                </a:solidFill>
              </a:rPr>
              <a:t>Logic works well, when no problems, but ‘subtle’ bugs happen when transactions fail.</a:t>
            </a:r>
            <a:endParaRPr lang="en-US" sz="2400" u="sng" dirty="0">
              <a:solidFill>
                <a:srgbClr val="000000"/>
              </a:solidFill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267200" y="2703612"/>
            <a:ext cx="609600" cy="649188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394117" y="3599706"/>
            <a:ext cx="259766" cy="649188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3400" y="289560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81000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460840971"/>
      </p:ext>
    </p:extLst>
  </p:cSld>
  <p:clrMapOvr>
    <a:masterClrMapping/>
  </p:clrMapOvr>
  <p:transition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to 3GL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0" y="1200150"/>
            <a:ext cx="8684909" cy="5303520"/>
          </a:xfrm>
        </p:spPr>
        <p:txBody>
          <a:bodyPr/>
          <a:lstStyle/>
          <a:p>
            <a:r>
              <a:rPr lang="en-US" sz="1800" dirty="0"/>
              <a:t>Developer conscious of SQL, Variables, and Widget/Controls</a:t>
            </a:r>
          </a:p>
          <a:p>
            <a:r>
              <a:rPr lang="en-US" sz="1800" dirty="0"/>
              <a:t>ASSIGN count.</a:t>
            </a:r>
          </a:p>
          <a:p>
            <a:pPr lvl="1"/>
            <a:r>
              <a:rPr lang="en-US" sz="1600" dirty="0" err="1"/>
              <a:t>int</a:t>
            </a:r>
            <a:r>
              <a:rPr lang="en-US" sz="1600" dirty="0"/>
              <a:t> count = </a:t>
            </a:r>
            <a:r>
              <a:rPr lang="en-US" sz="1600" dirty="0" err="1"/>
              <a:t>int.Parse</a:t>
            </a:r>
            <a:r>
              <a:rPr lang="en-US" sz="1600" dirty="0"/>
              <a:t>(</a:t>
            </a:r>
            <a:r>
              <a:rPr lang="en-US" sz="1600" dirty="0" err="1"/>
              <a:t>widget.Value.ToString</a:t>
            </a:r>
            <a:r>
              <a:rPr lang="en-US" sz="1600" dirty="0"/>
              <a:t>(), </a:t>
            </a:r>
            <a:r>
              <a:rPr lang="en-US" sz="1600" dirty="0" err="1"/>
              <a:t>NumberStyles.Currency</a:t>
            </a:r>
            <a:r>
              <a:rPr lang="en-US" sz="1600" dirty="0"/>
              <a:t>);</a:t>
            </a:r>
          </a:p>
          <a:p>
            <a:endParaRPr lang="en-US" sz="1800" dirty="0"/>
          </a:p>
          <a:p>
            <a:r>
              <a:rPr lang="en-US" sz="1800" dirty="0"/>
              <a:t>DISPLAY temperature.</a:t>
            </a:r>
          </a:p>
          <a:p>
            <a:pPr lvl="1"/>
            <a:r>
              <a:rPr lang="en-US" sz="1600" dirty="0" err="1"/>
              <a:t>widget.Value</a:t>
            </a:r>
            <a:r>
              <a:rPr lang="en-US" sz="1600" dirty="0"/>
              <a:t> = </a:t>
            </a:r>
            <a:r>
              <a:rPr lang="en-US" sz="1600" dirty="0" err="1"/>
              <a:t>Convert.ToString</a:t>
            </a:r>
            <a:r>
              <a:rPr lang="en-US" sz="1600" dirty="0"/>
              <a:t>(temperature);</a:t>
            </a:r>
          </a:p>
          <a:p>
            <a:endParaRPr lang="en-US" sz="1800" dirty="0"/>
          </a:p>
          <a:p>
            <a:r>
              <a:rPr lang="en-US" sz="1800" dirty="0"/>
              <a:t>FIND FIRST Employee.  </a:t>
            </a:r>
          </a:p>
          <a:p>
            <a:pPr lvl="2">
              <a:buNone/>
            </a:pPr>
            <a:r>
              <a:rPr lang="en-US" sz="1600" dirty="0" err="1"/>
              <a:t>sql</a:t>
            </a:r>
            <a:r>
              <a:rPr lang="en-US" sz="1600" dirty="0"/>
              <a:t> = "SELECT TOP 1 salary FROM Employee;</a:t>
            </a:r>
          </a:p>
          <a:p>
            <a:pPr lvl="2">
              <a:buNone/>
            </a:pPr>
            <a:r>
              <a:rPr lang="en-US" sz="1600" dirty="0" err="1"/>
              <a:t>ResultSet</a:t>
            </a:r>
            <a:r>
              <a:rPr lang="en-US" sz="1600" dirty="0"/>
              <a:t> </a:t>
            </a:r>
            <a:r>
              <a:rPr lang="en-US" sz="1600" dirty="0" err="1"/>
              <a:t>rs</a:t>
            </a:r>
            <a:r>
              <a:rPr lang="en-US" sz="1600" dirty="0"/>
              <a:t> = </a:t>
            </a:r>
            <a:r>
              <a:rPr lang="en-US" sz="1600" dirty="0" err="1"/>
              <a:t>stmt.executeQuery</a:t>
            </a:r>
            <a:r>
              <a:rPr lang="en-US" sz="1600" dirty="0"/>
              <a:t>(</a:t>
            </a:r>
            <a:r>
              <a:rPr lang="en-US" sz="1600" dirty="0" err="1"/>
              <a:t>sql</a:t>
            </a:r>
            <a:r>
              <a:rPr lang="en-US" sz="1600" dirty="0"/>
              <a:t>);</a:t>
            </a:r>
          </a:p>
          <a:p>
            <a:pPr lvl="2">
              <a:buNone/>
            </a:pPr>
            <a:r>
              <a:rPr lang="en-US" sz="1600" dirty="0"/>
              <a:t>while (</a:t>
            </a:r>
            <a:r>
              <a:rPr lang="en-US" sz="1600" dirty="0" err="1"/>
              <a:t>rs</a:t>
            </a:r>
            <a:r>
              <a:rPr lang="en-US" sz="1600" dirty="0"/>
              <a:t> != null) {</a:t>
            </a:r>
          </a:p>
          <a:p>
            <a:pPr lvl="2">
              <a:buNone/>
            </a:pPr>
            <a:r>
              <a:rPr lang="en-US" sz="1600" dirty="0"/>
              <a:t>	float income = </a:t>
            </a:r>
            <a:r>
              <a:rPr lang="en-US" sz="1600" dirty="0" err="1"/>
              <a:t>rs.getFloat</a:t>
            </a:r>
            <a:r>
              <a:rPr lang="en-US" sz="1600" dirty="0"/>
              <a:t>(1);</a:t>
            </a:r>
            <a:br>
              <a:rPr lang="en-US" sz="1600" dirty="0"/>
            </a:br>
            <a:r>
              <a:rPr lang="en-US" sz="1600" dirty="0" err="1"/>
              <a:t>acton</a:t>
            </a:r>
            <a:r>
              <a:rPr lang="en-US" sz="1600" dirty="0"/>
              <a:t>(income);</a:t>
            </a:r>
          </a:p>
          <a:p>
            <a:pPr lvl="2">
              <a:buNone/>
            </a:pPr>
            <a:r>
              <a:rPr lang="en-US" sz="1600" dirty="0"/>
              <a:t>}</a:t>
            </a:r>
          </a:p>
          <a:p>
            <a:endParaRPr lang="en-US" sz="18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766536034"/>
      </p:ext>
    </p:extLst>
  </p:cSld>
  <p:clrMapOvr>
    <a:masterClrMapping/>
  </p:clrMapOvr>
  <p:transition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to 3GL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FOR EACH Employee: </a:t>
            </a:r>
            <a:r>
              <a:rPr lang="en-US" sz="1800" dirty="0" err="1"/>
              <a:t>actOn</a:t>
            </a:r>
            <a:r>
              <a:rPr lang="en-US" sz="1800" dirty="0"/>
              <a:t>(salary).</a:t>
            </a:r>
          </a:p>
          <a:p>
            <a:pPr lvl="2">
              <a:buNone/>
            </a:pPr>
            <a:r>
              <a:rPr lang="en-US" sz="1600" dirty="0" err="1"/>
              <a:t>sql</a:t>
            </a:r>
            <a:r>
              <a:rPr lang="en-US" sz="1600" dirty="0"/>
              <a:t> = "SELECT salary FROM Employee;</a:t>
            </a:r>
          </a:p>
          <a:p>
            <a:pPr lvl="2">
              <a:buNone/>
            </a:pPr>
            <a:r>
              <a:rPr lang="en-US" sz="1600" dirty="0" err="1"/>
              <a:t>ResultSet</a:t>
            </a:r>
            <a:r>
              <a:rPr lang="en-US" sz="1600" dirty="0"/>
              <a:t> </a:t>
            </a:r>
            <a:r>
              <a:rPr lang="en-US" sz="1600" dirty="0" err="1"/>
              <a:t>rs</a:t>
            </a:r>
            <a:r>
              <a:rPr lang="en-US" sz="1600" dirty="0"/>
              <a:t> = </a:t>
            </a:r>
            <a:r>
              <a:rPr lang="en-US" sz="1600" dirty="0" err="1"/>
              <a:t>stmt.executeQuery</a:t>
            </a:r>
            <a:r>
              <a:rPr lang="en-US" sz="1600" dirty="0"/>
              <a:t>(</a:t>
            </a:r>
            <a:r>
              <a:rPr lang="en-US" sz="1600" dirty="0" err="1"/>
              <a:t>sql</a:t>
            </a:r>
            <a:r>
              <a:rPr lang="en-US" sz="1600" dirty="0"/>
              <a:t>);</a:t>
            </a:r>
          </a:p>
          <a:p>
            <a:pPr lvl="2">
              <a:buNone/>
            </a:pPr>
            <a:r>
              <a:rPr lang="en-US" sz="1600" dirty="0"/>
              <a:t>while (</a:t>
            </a:r>
            <a:r>
              <a:rPr lang="en-US" sz="1600" dirty="0" err="1"/>
              <a:t>rs</a:t>
            </a:r>
            <a:r>
              <a:rPr lang="en-US" sz="1600" dirty="0"/>
              <a:t> != null) {</a:t>
            </a:r>
          </a:p>
          <a:p>
            <a:pPr lvl="2">
              <a:buNone/>
            </a:pPr>
            <a:r>
              <a:rPr lang="en-US" sz="1600" dirty="0"/>
              <a:t>	float income = </a:t>
            </a:r>
            <a:r>
              <a:rPr lang="en-US" sz="1600" dirty="0" err="1"/>
              <a:t>rs.getFloat</a:t>
            </a:r>
            <a:r>
              <a:rPr lang="en-US" sz="1600" dirty="0"/>
              <a:t>(1);</a:t>
            </a:r>
            <a:br>
              <a:rPr lang="en-US" sz="1600" dirty="0"/>
            </a:br>
            <a:r>
              <a:rPr lang="en-US" sz="1600" dirty="0" err="1"/>
              <a:t>acton</a:t>
            </a:r>
            <a:r>
              <a:rPr lang="en-US" sz="1600" dirty="0"/>
              <a:t>(income);</a:t>
            </a:r>
          </a:p>
          <a:p>
            <a:pPr lvl="2">
              <a:buNone/>
            </a:pPr>
            <a:r>
              <a:rPr lang="en-US" sz="1600" dirty="0"/>
              <a:t>}</a:t>
            </a:r>
          </a:p>
          <a:p>
            <a:r>
              <a:rPr lang="en-US" sz="1800" dirty="0"/>
              <a:t>FOR EACH Employee: salary = </a:t>
            </a:r>
            <a:r>
              <a:rPr lang="en-US" sz="1800" dirty="0" err="1"/>
              <a:t>computeSalary</a:t>
            </a:r>
            <a:r>
              <a:rPr lang="en-US" sz="1800" dirty="0"/>
              <a:t>(</a:t>
            </a:r>
            <a:r>
              <a:rPr lang="en-US" sz="1800" dirty="0" err="1"/>
              <a:t>empId</a:t>
            </a:r>
            <a:r>
              <a:rPr lang="en-US" sz="1800" dirty="0"/>
              <a:t>). END.</a:t>
            </a:r>
          </a:p>
          <a:p>
            <a:pPr lvl="2">
              <a:buNone/>
            </a:pPr>
            <a:r>
              <a:rPr lang="en-US" sz="1600" dirty="0" err="1"/>
              <a:t>sql</a:t>
            </a:r>
            <a:r>
              <a:rPr lang="en-US" sz="1600" dirty="0"/>
              <a:t> = "SELECT salary FROM Employee;</a:t>
            </a:r>
          </a:p>
          <a:p>
            <a:pPr lvl="2">
              <a:buNone/>
            </a:pPr>
            <a:r>
              <a:rPr lang="en-US" sz="1600" dirty="0" err="1"/>
              <a:t>ResultSet</a:t>
            </a:r>
            <a:r>
              <a:rPr lang="en-US" sz="1600" dirty="0"/>
              <a:t> </a:t>
            </a:r>
            <a:r>
              <a:rPr lang="en-US" sz="1600" dirty="0" err="1"/>
              <a:t>rs</a:t>
            </a:r>
            <a:r>
              <a:rPr lang="en-US" sz="1600" dirty="0"/>
              <a:t> = </a:t>
            </a:r>
            <a:r>
              <a:rPr lang="en-US" sz="1600" dirty="0" err="1"/>
              <a:t>stmt.executeQuery</a:t>
            </a:r>
            <a:r>
              <a:rPr lang="en-US" sz="1600" dirty="0"/>
              <a:t>(</a:t>
            </a:r>
            <a:r>
              <a:rPr lang="en-US" sz="1600" dirty="0" err="1"/>
              <a:t>sql</a:t>
            </a:r>
            <a:r>
              <a:rPr lang="en-US" sz="1600" dirty="0"/>
              <a:t>);</a:t>
            </a:r>
          </a:p>
          <a:p>
            <a:pPr lvl="2">
              <a:buNone/>
            </a:pPr>
            <a:r>
              <a:rPr lang="en-US" sz="1600" dirty="0"/>
              <a:t>while (</a:t>
            </a:r>
            <a:r>
              <a:rPr lang="en-US" sz="1600" dirty="0" err="1"/>
              <a:t>rs</a:t>
            </a:r>
            <a:r>
              <a:rPr lang="en-US" sz="1600" dirty="0"/>
              <a:t> != null) {</a:t>
            </a:r>
          </a:p>
          <a:p>
            <a:pPr lvl="2">
              <a:buNone/>
            </a:pPr>
            <a:r>
              <a:rPr lang="en-US" sz="1600" dirty="0"/>
              <a:t>	float income = </a:t>
            </a:r>
            <a:r>
              <a:rPr lang="en-US" sz="1600" dirty="0" err="1"/>
              <a:t>rs.getFloat</a:t>
            </a:r>
            <a:r>
              <a:rPr lang="en-US" sz="1600" dirty="0"/>
              <a:t>(1);</a:t>
            </a:r>
            <a:br>
              <a:rPr lang="en-US" sz="1600" dirty="0"/>
            </a:br>
            <a:r>
              <a:rPr lang="en-US" sz="1600" dirty="0" err="1"/>
              <a:t>acton</a:t>
            </a:r>
            <a:r>
              <a:rPr lang="en-US" sz="1600" dirty="0"/>
              <a:t>(income);</a:t>
            </a:r>
          </a:p>
          <a:p>
            <a:pPr lvl="2">
              <a:buNone/>
            </a:pPr>
            <a:r>
              <a:rPr lang="en-US" sz="1600" dirty="0"/>
              <a:t>}</a:t>
            </a:r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333967632"/>
      </p:ext>
    </p:extLst>
  </p:cSld>
  <p:clrMapOvr>
    <a:masterClrMapping/>
  </p:clrMapOvr>
  <p:transition>
    <p:wipe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 the above, ABL is just ‘quicker’ and ‘easier to understand.</a:t>
            </a:r>
          </a:p>
          <a:p>
            <a:r>
              <a:rPr lang="en-US" sz="2000" dirty="0"/>
              <a:t>One namespace for database, buffers, and variables</a:t>
            </a:r>
          </a:p>
          <a:p>
            <a:pPr lvl="1"/>
            <a:r>
              <a:rPr lang="en-US" sz="1800" dirty="0"/>
              <a:t>All items share transactional semantics.</a:t>
            </a:r>
          </a:p>
          <a:p>
            <a:pPr lvl="1"/>
            <a:r>
              <a:rPr lang="en-US" sz="1800" dirty="0"/>
              <a:t>You can ‘UNDO, RETRY’ your own variables</a:t>
            </a:r>
          </a:p>
          <a:p>
            <a:pPr lvl="1"/>
            <a:r>
              <a:rPr lang="en-US" sz="1800" dirty="0"/>
              <a:t>You need to ‘know’ less and define fewer ‘extra’ constructs.</a:t>
            </a:r>
          </a:p>
          <a:p>
            <a:r>
              <a:rPr lang="en-US" sz="2000" dirty="0"/>
              <a:t>Minimal setup and cleanup.</a:t>
            </a:r>
          </a:p>
          <a:p>
            <a:r>
              <a:rPr lang="en-US" sz="2000" dirty="0"/>
              <a:t>One set of syntax rules for all lines in the code.</a:t>
            </a:r>
          </a:p>
          <a:p>
            <a:pPr lvl="1"/>
            <a:r>
              <a:rPr lang="en-US" sz="1800" dirty="0"/>
              <a:t>Especially hard for complex schema.</a:t>
            </a:r>
          </a:p>
          <a:p>
            <a:pPr lvl="1">
              <a:buNone/>
            </a:pPr>
            <a:endParaRPr lang="en-US" sz="1800" dirty="0"/>
          </a:p>
          <a:p>
            <a:r>
              <a:rPr lang="en-US" sz="2000" dirty="0"/>
              <a:t>All checked by the compiler and works with the debugger.</a:t>
            </a:r>
          </a:p>
          <a:p>
            <a:pPr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17635726"/>
      </p:ext>
    </p:extLst>
  </p:cSld>
  <p:clrMapOvr>
    <a:masterClrMapping/>
  </p:clrMapOvr>
  <p:transition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6423" y="2982956"/>
            <a:ext cx="5466392" cy="840486"/>
          </a:xfrm>
        </p:spPr>
        <p:txBody>
          <a:bodyPr/>
          <a:lstStyle/>
          <a:p>
            <a:r>
              <a:rPr lang="en-US" dirty="0"/>
              <a:t>Structured Data:</a:t>
            </a:r>
            <a:br>
              <a:rPr lang="en-US" dirty="0"/>
            </a:br>
            <a:r>
              <a:rPr lang="en-US" dirty="0"/>
              <a:t>Temp-Tables and </a:t>
            </a:r>
            <a:r>
              <a:rPr lang="en-US" dirty="0" err="1"/>
              <a:t>ProDataSets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861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other languages….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Language Collections:</a:t>
            </a:r>
          </a:p>
          <a:p>
            <a:pPr lvl="1"/>
            <a:r>
              <a:rPr lang="en-US" dirty="0"/>
              <a:t>Designed for collections of Objects and/or primitives</a:t>
            </a:r>
          </a:p>
          <a:p>
            <a:pPr lvl="1"/>
            <a:r>
              <a:rPr lang="en-US" dirty="0"/>
              <a:t>Iteration, Filtering, and Sorting mechanisms vary with problem</a:t>
            </a:r>
          </a:p>
          <a:p>
            <a:pPr lvl="1"/>
            <a:r>
              <a:rPr lang="en-US" dirty="0"/>
              <a:t>BUT some operations are too complex</a:t>
            </a:r>
          </a:p>
          <a:p>
            <a:pPr marL="342991" lvl="1" indent="0">
              <a:buNone/>
            </a:pPr>
            <a:endParaRPr lang="en-US" dirty="0"/>
          </a:p>
          <a:p>
            <a:r>
              <a:rPr lang="en-US" dirty="0"/>
              <a:t>Use an ORM (Object Relational Mapping)</a:t>
            </a:r>
          </a:p>
          <a:p>
            <a:pPr lvl="1"/>
            <a:r>
              <a:rPr lang="en-US" dirty="0"/>
              <a:t>Can create custom logic to encapsulate Iteration, Filtering, and Sorting.</a:t>
            </a:r>
          </a:p>
          <a:p>
            <a:pPr lvl="1"/>
            <a:r>
              <a:rPr lang="en-US" dirty="0"/>
              <a:t>Users of objects isolated from mechanism.</a:t>
            </a:r>
          </a:p>
          <a:p>
            <a:pPr lvl="1"/>
            <a:r>
              <a:rPr lang="en-US" dirty="0"/>
              <a:t>BUT each mechanism is custom code.</a:t>
            </a:r>
            <a:br>
              <a:rPr lang="en-US" dirty="0"/>
            </a:br>
            <a:endParaRPr lang="en-US" dirty="0"/>
          </a:p>
          <a:p>
            <a:r>
              <a:rPr lang="en-US" dirty="0"/>
              <a:t>Use an In-Memory Database</a:t>
            </a:r>
          </a:p>
          <a:p>
            <a:pPr lvl="1"/>
            <a:r>
              <a:rPr lang="en-US" dirty="0"/>
              <a:t>Some problems handled as ‘in-memory’ database.</a:t>
            </a:r>
          </a:p>
          <a:p>
            <a:pPr lvl="1"/>
            <a:r>
              <a:rPr lang="en-US" dirty="0"/>
              <a:t>Good mapping to ‘real’ database (e.g. offline mobile cases)</a:t>
            </a:r>
          </a:p>
          <a:p>
            <a:pPr lvl="1"/>
            <a:r>
              <a:rPr lang="en-US" dirty="0"/>
              <a:t>BUT still have SQL-to-3GL impedance.</a:t>
            </a:r>
          </a:p>
        </p:txBody>
      </p:sp>
    </p:spTree>
    <p:extLst>
      <p:ext uri="{BB962C8B-B14F-4D97-AF65-F5344CB8AC3E}">
        <p14:creationId xmlns:p14="http://schemas.microsoft.com/office/powerpoint/2010/main" xmlns="" val="3848409959"/>
      </p:ext>
    </p:extLst>
  </p:cSld>
  <p:clrMapOvr>
    <a:masterClrMapping/>
  </p:clrMapOvr>
  <p:transition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Data:  Temp-Tables and Datasets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9090" y="1200150"/>
            <a:ext cx="8380109" cy="5303520"/>
          </a:xfrm>
        </p:spPr>
        <p:txBody>
          <a:bodyPr/>
          <a:lstStyle/>
          <a:p>
            <a:r>
              <a:rPr lang="en-US" dirty="0"/>
              <a:t>Large transactional database applications work with large sets of data.</a:t>
            </a:r>
          </a:p>
          <a:p>
            <a:r>
              <a:rPr lang="en-US" dirty="0"/>
              <a:t>Sometimes </a:t>
            </a:r>
          </a:p>
          <a:p>
            <a:pPr lvl="1"/>
            <a:r>
              <a:rPr lang="en-US" dirty="0"/>
              <a:t>the data is in a database</a:t>
            </a:r>
          </a:p>
          <a:p>
            <a:pPr lvl="1"/>
            <a:r>
              <a:rPr lang="en-US" dirty="0"/>
              <a:t>it is a ‘working set’ in memory; and</a:t>
            </a:r>
          </a:p>
          <a:p>
            <a:pPr lvl="1"/>
            <a:r>
              <a:rPr lang="en-US" dirty="0"/>
              <a:t>It is a combination</a:t>
            </a:r>
          </a:p>
          <a:p>
            <a:r>
              <a:rPr lang="en-US" dirty="0"/>
              <a:t>In all cases, a developer might want to:</a:t>
            </a:r>
          </a:p>
          <a:p>
            <a:pPr lvl="1"/>
            <a:r>
              <a:rPr lang="en-US" dirty="0"/>
              <a:t>Navigate the data</a:t>
            </a:r>
          </a:p>
          <a:p>
            <a:pPr lvl="1"/>
            <a:r>
              <a:rPr lang="en-US" dirty="0"/>
              <a:t>Filter the current working set</a:t>
            </a:r>
          </a:p>
          <a:p>
            <a:pPr lvl="1"/>
            <a:r>
              <a:rPr lang="en-US" dirty="0"/>
              <a:t>Sort results for relevancy</a:t>
            </a:r>
          </a:p>
          <a:p>
            <a:r>
              <a:rPr lang="en-US" dirty="0"/>
              <a:t>In ABL, there is one paradigm for data (whether in database or not)</a:t>
            </a:r>
          </a:p>
          <a:p>
            <a:endParaRPr lang="en-US" dirty="0"/>
          </a:p>
          <a:p>
            <a:r>
              <a:rPr lang="en-US" dirty="0"/>
              <a:t>In 3GL, you need a second paradigm</a:t>
            </a:r>
          </a:p>
        </p:txBody>
      </p:sp>
    </p:spTree>
    <p:extLst>
      <p:ext uri="{BB962C8B-B14F-4D97-AF65-F5344CB8AC3E}">
        <p14:creationId xmlns:p14="http://schemas.microsoft.com/office/powerpoint/2010/main" xmlns="" val="474441969"/>
      </p:ext>
    </p:extLst>
  </p:cSld>
  <p:clrMapOvr>
    <a:masterClrMapping/>
  </p:clrMapOvr>
  <p:transition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OpenEdge ABL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Treat Structures as a Database.</a:t>
            </a:r>
          </a:p>
          <a:p>
            <a:pPr lvl="1"/>
            <a:r>
              <a:rPr lang="en-US" sz="1800" dirty="0"/>
              <a:t>Versus:</a:t>
            </a:r>
          </a:p>
          <a:p>
            <a:pPr lvl="2"/>
            <a:r>
              <a:rPr lang="en-US" sz="1800" dirty="0"/>
              <a:t>Objects, Collections, </a:t>
            </a:r>
            <a:r>
              <a:rPr lang="en-US" sz="1800" dirty="0" err="1"/>
              <a:t>ResultSets</a:t>
            </a:r>
            <a:r>
              <a:rPr lang="en-US" sz="1800" dirty="0"/>
              <a:t>, Lists</a:t>
            </a:r>
          </a:p>
          <a:p>
            <a:pPr lvl="2"/>
            <a:endParaRPr lang="en-US" sz="1800" dirty="0"/>
          </a:p>
          <a:p>
            <a:r>
              <a:rPr lang="en-US" sz="2000" dirty="0"/>
              <a:t>ABL assumes data problems are complex </a:t>
            </a:r>
          </a:p>
          <a:p>
            <a:pPr lvl="1"/>
            <a:r>
              <a:rPr lang="en-US" sz="1800" dirty="0"/>
              <a:t>Assumes you need rich semantics </a:t>
            </a:r>
            <a:br>
              <a:rPr lang="en-US" sz="1800" dirty="0"/>
            </a:br>
            <a:r>
              <a:rPr lang="en-US" sz="1800" dirty="0"/>
              <a:t>(more importantly, the SAME semantics)</a:t>
            </a:r>
          </a:p>
          <a:p>
            <a:pPr lvl="1"/>
            <a:r>
              <a:rPr lang="en-US" sz="1800" dirty="0"/>
              <a:t>Data Aware</a:t>
            </a:r>
          </a:p>
          <a:p>
            <a:pPr lvl="1"/>
            <a:endParaRPr lang="en-US" sz="1800" dirty="0"/>
          </a:p>
          <a:p>
            <a:r>
              <a:rPr lang="en-US" sz="2000" dirty="0"/>
              <a:t>3GL gives basic primitives </a:t>
            </a:r>
          </a:p>
          <a:p>
            <a:pPr lvl="1"/>
            <a:r>
              <a:rPr lang="en-US" sz="1800" dirty="0"/>
              <a:t>very efficient for simple cases</a:t>
            </a:r>
          </a:p>
          <a:p>
            <a:pPr lvl="1"/>
            <a:r>
              <a:rPr lang="en-US" sz="1800" dirty="0"/>
              <a:t>BUT… stretched by “large” or “complex” data problems</a:t>
            </a:r>
          </a:p>
        </p:txBody>
      </p:sp>
    </p:spTree>
    <p:extLst>
      <p:ext uri="{BB962C8B-B14F-4D97-AF65-F5344CB8AC3E}">
        <p14:creationId xmlns:p14="http://schemas.microsoft.com/office/powerpoint/2010/main" xmlns="" val="3646358215"/>
      </p:ext>
    </p:extLst>
  </p:cSld>
  <p:clrMapOvr>
    <a:masterClrMapping/>
  </p:clrMapOvr>
  <p:transition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02994" cy="430887"/>
          </a:xfrm>
        </p:spPr>
        <p:txBody>
          <a:bodyPr/>
          <a:lstStyle/>
          <a:p>
            <a:r>
              <a:rPr lang="en-US" dirty="0"/>
              <a:t>ABL Example: Defining Structures</a:t>
            </a:r>
          </a:p>
        </p:txBody>
      </p:sp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0" y="1143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no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DEFINE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TEMP-TABLE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NO-UNDO LIKE </a:t>
            </a:r>
            <a:r>
              <a:rPr lang="en-US" b="1" dirty="0">
                <a:latin typeface="Consolas" pitchFamily="49" charset="0"/>
                <a:cs typeface="Consolas" pitchFamily="49" charset="0"/>
              </a:rPr>
              <a:t>Item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DEFINE TEMP-TABLE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NO-UNDO LIKE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OrderLine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endParaRPr lang="en-US" b="1" dirty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/* Create a working set of the ITEM temp-table that fulfill</a:t>
            </a:r>
          </a:p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certain conditions. */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FOR EACH </a:t>
            </a:r>
            <a:r>
              <a:rPr lang="en-US" b="1" dirty="0">
                <a:latin typeface="Consolas" pitchFamily="49" charset="0"/>
                <a:cs typeface="Consolas" pitchFamily="49" charset="0"/>
              </a:rPr>
              <a:t>Item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IF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Item.weight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&gt;= </a:t>
            </a:r>
            <a:r>
              <a:rPr lang="en-US" b="1" dirty="0">
                <a:latin typeface="Consolas" pitchFamily="49" charset="0"/>
                <a:cs typeface="Consolas" pitchFamily="49" charset="0"/>
              </a:rPr>
              <a:t>2.0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THEN DO: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    CREATE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    BUFFER-COPY </a:t>
            </a:r>
            <a:r>
              <a:rPr lang="en-US" b="1" dirty="0">
                <a:latin typeface="Consolas" pitchFamily="49" charset="0"/>
                <a:cs typeface="Consolas" pitchFamily="49" charset="0"/>
              </a:rPr>
              <a:t>Item 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TO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    RELEASE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END.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END.</a:t>
            </a:r>
          </a:p>
          <a:p>
            <a:endParaRPr lang="en-US" b="1" dirty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FOR EACH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OrderLine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CREATE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BUFFER-COPY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OrderLine</a:t>
            </a:r>
            <a:r>
              <a:rPr lang="en-US" b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TO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RELEASE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b="1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END.</a:t>
            </a:r>
            <a:endParaRPr lang="en-US" b="1" i="0" dirty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371408"/>
      </p:ext>
    </p:extLst>
  </p:cSld>
  <p:clrMapOvr>
    <a:masterClrMapping/>
  </p:clrMapOvr>
  <p:transition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02994" cy="430887"/>
          </a:xfrm>
        </p:spPr>
        <p:txBody>
          <a:bodyPr/>
          <a:lstStyle/>
          <a:p>
            <a:r>
              <a:rPr lang="en-US" dirty="0"/>
              <a:t>ABL Example: Navigating Structures</a:t>
            </a:r>
          </a:p>
        </p:txBody>
      </p:sp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0" y="1143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no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/* Navigate through the records */</a:t>
            </a:r>
          </a:p>
          <a:p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FIND FIRST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WHERE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ttitem.minqty</a:t>
            </a:r>
            <a:r>
              <a:rPr lang="en-US" sz="2200" b="1" dirty="0">
                <a:latin typeface="Consolas" pitchFamily="49" charset="0"/>
                <a:cs typeface="Consolas" pitchFamily="49" charset="0"/>
              </a:rPr>
              <a:t> &gt;= 5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DISPLAY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 </a:t>
            </a:r>
          </a:p>
          <a:p>
            <a:endParaRPr lang="en-US" sz="2200" b="1" dirty="0">
              <a:solidFill>
                <a:schemeClr val="accent3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FIND LAST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WHERE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ttorderline.itemnum</a:t>
            </a:r>
            <a:r>
              <a:rPr lang="en-US" sz="2200" b="1" dirty="0">
                <a:latin typeface="Consolas" pitchFamily="49" charset="0"/>
                <a:cs typeface="Consolas" pitchFamily="49" charset="0"/>
              </a:rPr>
              <a:t> = 14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DISPLAY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endParaRPr lang="en-US" sz="2200" b="1" dirty="0">
              <a:solidFill>
                <a:schemeClr val="accent3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FIND PREV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WHERE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ttorderline.itemnum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200" b="1" dirty="0">
                <a:latin typeface="Consolas" pitchFamily="49" charset="0"/>
                <a:cs typeface="Consolas" pitchFamily="49" charset="0"/>
              </a:rPr>
              <a:t>14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DISPLAY </a:t>
            </a:r>
            <a:r>
              <a:rPr lang="en-US" sz="2200" b="1" dirty="0" err="1">
                <a:latin typeface="Consolas" pitchFamily="49" charset="0"/>
                <a:cs typeface="Consolas" pitchFamily="49" charset="0"/>
              </a:rPr>
              <a:t>ttoderline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endParaRPr lang="en-US" sz="2200" b="1" i="0" dirty="0">
              <a:solidFill>
                <a:schemeClr val="accent3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543764"/>
      </p:ext>
    </p:extLst>
  </p:cSld>
  <p:clrMapOvr>
    <a:masterClrMapping/>
  </p:clrMapOvr>
  <p:transition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02994" cy="430887"/>
          </a:xfrm>
        </p:spPr>
        <p:txBody>
          <a:bodyPr/>
          <a:lstStyle/>
          <a:p>
            <a:r>
              <a:rPr lang="en-US" dirty="0"/>
              <a:t>ABL Example: Sorting Structures</a:t>
            </a:r>
          </a:p>
        </p:txBody>
      </p:sp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0" y="1143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noAutofit/>
          </a:bodyPr>
          <a:lstStyle/>
          <a:p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/* Sort from highest weight to lowest and filter out </a:t>
            </a:r>
          </a:p>
          <a:p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items where we have stock less than 5000 */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FOR EACH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WHERE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ttitem.onhand</a:t>
            </a:r>
            <a:r>
              <a:rPr lang="en-US" sz="2000" b="1" dirty="0">
                <a:latin typeface="Consolas" pitchFamily="49" charset="0"/>
                <a:cs typeface="Consolas" pitchFamily="49" charset="0"/>
              </a:rPr>
              <a:t> &gt; 5000 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BY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ttitem.weight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DESCENDING: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DISPLAY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 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END.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1483354"/>
      </p:ext>
    </p:extLst>
  </p:cSld>
  <p:clrMapOvr>
    <a:masterClrMapping/>
  </p:clrMapOvr>
  <p:transition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02994" cy="430887"/>
          </a:xfrm>
        </p:spPr>
        <p:txBody>
          <a:bodyPr/>
          <a:lstStyle/>
          <a:p>
            <a:r>
              <a:rPr lang="en-US" dirty="0"/>
              <a:t>ABL Example: Filtering Structures</a:t>
            </a:r>
          </a:p>
        </p:txBody>
      </p:sp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0" y="1143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noAutofit/>
          </a:bodyPr>
          <a:lstStyle/>
          <a:p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/* Find a subset of items that have been ordered more </a:t>
            </a:r>
            <a:b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than 50 times in a single order. */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FOR EACH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WHERE </a:t>
            </a:r>
            <a:r>
              <a:rPr lang="en-US" sz="2000" b="1" dirty="0">
                <a:latin typeface="Consolas" pitchFamily="49" charset="0"/>
                <a:cs typeface="Consolas" pitchFamily="49" charset="0"/>
              </a:rPr>
              <a:t>ttorderline.qty &gt;= 50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EACH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WHERE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ttorderline.itemnum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ttitem.itemnum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DISPLAY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ttitem.itemname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b="1" dirty="0" err="1">
                <a:latin typeface="Consolas" pitchFamily="49" charset="0"/>
                <a:cs typeface="Consolas" pitchFamily="49" charset="0"/>
              </a:rPr>
              <a:t>ttitem.itemnum</a:t>
            </a:r>
            <a:r>
              <a:rPr lang="en-US" sz="2000" b="1" dirty="0">
                <a:latin typeface="Consolas" pitchFamily="49" charset="0"/>
                <a:cs typeface="Consolas" pitchFamily="49" charset="0"/>
              </a:rPr>
              <a:t> ttorderline.qty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END.</a:t>
            </a:r>
          </a:p>
          <a:p>
            <a:endParaRPr lang="en-US" sz="2400" b="1" dirty="0">
              <a:solidFill>
                <a:schemeClr val="accent3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2872886"/>
      </p:ext>
    </p:extLst>
  </p:cSld>
  <p:clrMapOvr>
    <a:masterClrMapping/>
  </p:clrMapOvr>
  <p:transition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02994" cy="430887"/>
          </a:xfrm>
        </p:spPr>
        <p:txBody>
          <a:bodyPr/>
          <a:lstStyle/>
          <a:p>
            <a:r>
              <a:rPr lang="en-US" dirty="0"/>
              <a:t>ABL Example: Accumulating on Structures</a:t>
            </a:r>
          </a:p>
        </p:txBody>
      </p:sp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0" y="1143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noAutofit/>
          </a:bodyPr>
          <a:lstStyle/>
          <a:p>
            <a:endParaRPr lang="en-US" b="1" dirty="0">
              <a:solidFill>
                <a:schemeClr val="accent1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/* Find the number of orders for each item and the total amount it ever</a:t>
            </a:r>
          </a:p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sold. Then, display these alphabetically by ttitem.name. */ 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FOR EACH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BY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ttitem.itemname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FOR EACH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WHERE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ttorderline.itemnum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ttitem.itemnum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    ACCUMULATE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ttorderline.ordernum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(COUNT).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    ACCUMULATE </a:t>
            </a:r>
            <a:r>
              <a:rPr lang="en-US" b="1" dirty="0">
                <a:latin typeface="Consolas" pitchFamily="49" charset="0"/>
                <a:cs typeface="Consolas" pitchFamily="49" charset="0"/>
              </a:rPr>
              <a:t>ttorderline.qty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(TOTAL).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END.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DISPLAY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ttitem.itemname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(ACCUM COUNT </a:t>
            </a:r>
            <a:r>
              <a:rPr lang="en-US" b="1" dirty="0" err="1">
                <a:latin typeface="Consolas" pitchFamily="49" charset="0"/>
                <a:cs typeface="Consolas" pitchFamily="49" charset="0"/>
              </a:rPr>
              <a:t>ttorderline.ordernum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) 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    (ACCUM TOTAL </a:t>
            </a:r>
            <a:r>
              <a:rPr lang="en-US" b="1" dirty="0">
                <a:latin typeface="Consolas" pitchFamily="49" charset="0"/>
                <a:cs typeface="Consolas" pitchFamily="49" charset="0"/>
              </a:rPr>
              <a:t>ttorderline.qty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).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END.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https://github.com/progress/WhyABL/blob/master/Structures/example.p</a:t>
            </a:r>
            <a:endParaRPr lang="en-US" sz="1400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19154"/>
      </p:ext>
    </p:extLst>
  </p:cSld>
  <p:clrMapOvr>
    <a:masterClrMapping/>
  </p:clrMapOvr>
  <p:transition>
    <p:wipe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705958"/>
            <a:ext cx="6934200" cy="1394484"/>
          </a:xfrm>
        </p:spPr>
        <p:txBody>
          <a:bodyPr/>
          <a:lstStyle/>
          <a:p>
            <a:r>
              <a:rPr lang="en-US" dirty="0"/>
              <a:t>Demo:</a:t>
            </a:r>
            <a:br>
              <a:rPr lang="en-US" dirty="0"/>
            </a:br>
            <a:r>
              <a:rPr lang="en-US" dirty="0"/>
              <a:t>A comparison to</a:t>
            </a:r>
            <a:br>
              <a:rPr lang="en-US" dirty="0"/>
            </a:br>
            <a:r>
              <a:rPr lang="en-US" sz="4000" dirty="0"/>
              <a:t>JAVA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03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827"/>
            <a:ext cx="8102994" cy="341632"/>
          </a:xfrm>
        </p:spPr>
        <p:txBody>
          <a:bodyPr/>
          <a:lstStyle/>
          <a:p>
            <a:r>
              <a:rPr lang="en-US" dirty="0"/>
              <a:t>Java Example: FIND and Navigation.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https://github.com/progress/WhyABL/blob/master/Structures/example.java</a:t>
            </a:r>
            <a:endParaRPr lang="en-US" sz="1400" i="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95061"/>
            <a:ext cx="5352975" cy="571023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 bwMode="auto">
          <a:xfrm>
            <a:off x="6152274" y="1752600"/>
            <a:ext cx="2534526" cy="685800"/>
          </a:xfrm>
          <a:prstGeom prst="wedgeRoundRectCallout">
            <a:avLst>
              <a:gd name="adj1" fmla="val -90762"/>
              <a:gd name="adj2" fmla="val 13414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Linear search with condition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5791200" y="4343400"/>
            <a:ext cx="2971800" cy="1183179"/>
          </a:xfrm>
          <a:prstGeom prst="wedgeRoundRectCallout">
            <a:avLst>
              <a:gd name="adj1" fmla="val -129395"/>
              <a:gd name="adj2" fmla="val 6666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Need to do dereferencing of primary keys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853535"/>
      </p:ext>
    </p:extLst>
  </p:cSld>
  <p:clrMapOvr>
    <a:masterClrMapping/>
  </p:clrMapOvr>
  <p:transition>
    <p:wipe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" y="853619"/>
            <a:ext cx="4686131" cy="58621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3847876"/>
            <a:ext cx="5867400" cy="15144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827"/>
            <a:ext cx="8102994" cy="341632"/>
          </a:xfrm>
        </p:spPr>
        <p:txBody>
          <a:bodyPr/>
          <a:lstStyle/>
          <a:p>
            <a:r>
              <a:rPr lang="en-US" dirty="0"/>
              <a:t>Java Example: Sorting Structures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https://github.com/progress/WhyABL/blob/master/Structures/example.java</a:t>
            </a:r>
            <a:endParaRPr lang="en-US" sz="1400" i="0" dirty="0">
              <a:solidFill>
                <a:srgbClr val="000000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5082371" y="1066800"/>
            <a:ext cx="3833029" cy="1062339"/>
          </a:xfrm>
          <a:prstGeom prst="wedgeRoundRectCallout">
            <a:avLst>
              <a:gd name="adj1" fmla="val -90762"/>
              <a:gd name="adj2" fmla="val 13414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Iterator won’t work – so move to Collection (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ArrayList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)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4968240" y="3784689"/>
            <a:ext cx="4099560" cy="553719"/>
          </a:xfrm>
          <a:prstGeom prst="wedgeRoundRectCallout">
            <a:avLst>
              <a:gd name="adj1" fmla="val -82012"/>
              <a:gd name="adj2" fmla="val 26901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‘Code’ comparison operator.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5102691" y="5110480"/>
            <a:ext cx="3833029" cy="1062339"/>
          </a:xfrm>
          <a:prstGeom prst="wedgeRoundRectCallout">
            <a:avLst>
              <a:gd name="adj1" fmla="val -97654"/>
              <a:gd name="adj2" fmla="val 4232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Note a new way to ‘iterate’ on result.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0496517"/>
      </p:ext>
    </p:extLst>
  </p:cSld>
  <p:clrMapOvr>
    <a:masterClrMapping/>
  </p:clrMapOvr>
  <p:transition>
    <p:wipe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02994" cy="430887"/>
          </a:xfrm>
        </p:spPr>
        <p:txBody>
          <a:bodyPr/>
          <a:lstStyle/>
          <a:p>
            <a:r>
              <a:rPr lang="en-US" dirty="0"/>
              <a:t>ABL Example: Filtering Structures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https://github.com/progress/WhyABL/blob/master/Structures/example.java</a:t>
            </a:r>
            <a:endParaRPr lang="en-US" sz="1400" i="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95400"/>
            <a:ext cx="7870519" cy="44862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00" y="995062"/>
            <a:ext cx="59436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/* Find a subset of items that have been </a:t>
            </a:r>
            <a:br>
              <a:rPr lang="en-US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  ordered more than 50 times in one order*/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5105400" y="5503186"/>
            <a:ext cx="3344786" cy="1050013"/>
          </a:xfrm>
          <a:prstGeom prst="wedgeRoundRectCallout">
            <a:avLst>
              <a:gd name="adj1" fmla="val -59383"/>
              <a:gd name="adj2" fmla="val -20928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Certainly Possible… just different (again)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1572811"/>
      </p:ext>
    </p:extLst>
  </p:cSld>
  <p:clrMapOvr>
    <a:masterClrMapping/>
  </p:clrMapOvr>
  <p:transition>
    <p:wipe dir="r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02994" cy="430887"/>
          </a:xfrm>
        </p:spPr>
        <p:txBody>
          <a:bodyPr/>
          <a:lstStyle/>
          <a:p>
            <a:r>
              <a:rPr lang="en-US" dirty="0"/>
              <a:t>ABL Example: Accumulating on Structures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2448"/>
            <a:ext cx="6324600" cy="30777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https://github.com/progress/WhyABL/blob/master/Structures/example.java</a:t>
            </a:r>
            <a:endParaRPr lang="en-US" sz="1400" i="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" y="1295400"/>
            <a:ext cx="7385023" cy="456247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 bwMode="auto">
          <a:xfrm>
            <a:off x="5257800" y="1524000"/>
            <a:ext cx="3573386" cy="1202413"/>
          </a:xfrm>
          <a:prstGeom prst="wedgeRoundRectCallout">
            <a:avLst>
              <a:gd name="adj1" fmla="val -80317"/>
              <a:gd name="adj2" fmla="val 16071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Certainly Possible… just different + manual (again)</a:t>
            </a: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237204"/>
      </p:ext>
    </p:extLst>
  </p:cSld>
  <p:clrMapOvr>
    <a:masterClrMapping/>
  </p:clrMapOvr>
  <p:transition>
    <p:wipe dir="r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saw in Java!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demo showed:</a:t>
            </a:r>
          </a:p>
          <a:p>
            <a:pPr lvl="1"/>
            <a:r>
              <a:rPr lang="en-US" dirty="0"/>
              <a:t>Yes.  You can write code and use the features of the language.</a:t>
            </a:r>
          </a:p>
          <a:p>
            <a:pPr lvl="1"/>
            <a:r>
              <a:rPr lang="en-US" dirty="0"/>
              <a:t>Java, C#, Python all have collections and iterators.</a:t>
            </a:r>
          </a:p>
          <a:p>
            <a:pPr lvl="1"/>
            <a:r>
              <a:rPr lang="en-US" dirty="0"/>
              <a:t>SQL and </a:t>
            </a:r>
            <a:r>
              <a:rPr lang="en-US" dirty="0" err="1"/>
              <a:t>ResultSets</a:t>
            </a:r>
            <a:r>
              <a:rPr lang="en-US" dirty="0"/>
              <a:t> build on the language primitives</a:t>
            </a:r>
          </a:p>
          <a:p>
            <a:pPr marL="342991" lvl="1" indent="0">
              <a:buNone/>
            </a:pPr>
            <a:endParaRPr lang="en-US" dirty="0"/>
          </a:p>
          <a:p>
            <a:r>
              <a:rPr lang="en-US" dirty="0"/>
              <a:t>But it also showed.</a:t>
            </a:r>
          </a:p>
          <a:p>
            <a:pPr lvl="1"/>
            <a:r>
              <a:rPr lang="en-US" dirty="0"/>
              <a:t>You have to think about the problem differently</a:t>
            </a:r>
          </a:p>
          <a:p>
            <a:pPr lvl="1"/>
            <a:r>
              <a:rPr lang="en-US" dirty="0"/>
              <a:t>Now a collection problem…. Not a data access problem.</a:t>
            </a:r>
          </a:p>
          <a:p>
            <a:pPr lvl="1"/>
            <a:r>
              <a:rPr lang="en-US" dirty="0" err="1"/>
              <a:t>Primutives</a:t>
            </a:r>
            <a:r>
              <a:rPr lang="en-US" dirty="0"/>
              <a:t> are just that… primitive</a:t>
            </a:r>
          </a:p>
          <a:p>
            <a:pPr lvl="1"/>
            <a:r>
              <a:rPr lang="en-US" dirty="0"/>
              <a:t>The code written:</a:t>
            </a:r>
          </a:p>
          <a:p>
            <a:pPr lvl="2"/>
            <a:r>
              <a:rPr lang="en-US" dirty="0"/>
              <a:t>Is less clear</a:t>
            </a:r>
          </a:p>
          <a:p>
            <a:pPr lvl="2"/>
            <a:r>
              <a:rPr lang="en-US" dirty="0"/>
              <a:t>Is limited </a:t>
            </a:r>
          </a:p>
          <a:p>
            <a:pPr lvl="2"/>
            <a:r>
              <a:rPr lang="en-US" dirty="0"/>
              <a:t>Is less consistent (at least if you think about it as a data access question)</a:t>
            </a:r>
          </a:p>
          <a:p>
            <a:pPr lvl="2"/>
            <a:r>
              <a:rPr lang="en-US" dirty="0"/>
              <a:t>Has a very limited concept of Indices and efficiency</a:t>
            </a:r>
          </a:p>
        </p:txBody>
      </p:sp>
    </p:spTree>
    <p:extLst>
      <p:ext uri="{BB962C8B-B14F-4D97-AF65-F5344CB8AC3E}">
        <p14:creationId xmlns:p14="http://schemas.microsoft.com/office/powerpoint/2010/main" xmlns="" val="1951943234"/>
      </p:ext>
    </p:extLst>
  </p:cSld>
  <p:clrMapOvr>
    <a:masterClrMapping/>
  </p:clrMapOvr>
  <p:transition>
    <p:wipe dir="r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Query Language:  Progress Data 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“In-Memory” Operations act on local structures that are, in effect, mini-databases:</a:t>
            </a:r>
          </a:p>
          <a:p>
            <a:pPr lvl="1"/>
            <a:r>
              <a:rPr lang="en-US" dirty="0"/>
              <a:t>Temporary (non-persistent) Tables</a:t>
            </a:r>
          </a:p>
          <a:p>
            <a:pPr lvl="1"/>
            <a:r>
              <a:rPr lang="en-US" dirty="0"/>
              <a:t>Data Sets of related Temporary Tables with relationships</a:t>
            </a:r>
          </a:p>
          <a:p>
            <a:r>
              <a:rPr lang="en-US" dirty="0"/>
              <a:t>In Java/C#/etc, you have:</a:t>
            </a:r>
          </a:p>
          <a:p>
            <a:pPr lvl="1"/>
            <a:r>
              <a:rPr lang="en-US" dirty="0"/>
              <a:t>ODBC/JDBC Result Sets</a:t>
            </a:r>
          </a:p>
          <a:p>
            <a:pPr lvl="1"/>
            <a:r>
              <a:rPr lang="en-US" dirty="0"/>
              <a:t>Object Collections created from Relational Mapping (ORMs and Frameworks)</a:t>
            </a:r>
          </a:p>
          <a:p>
            <a:r>
              <a:rPr lang="en-US" dirty="0"/>
              <a:t>Query, Filter, Index, and Sort in ABL always acts the same way:</a:t>
            </a:r>
          </a:p>
          <a:p>
            <a:pPr lvl="1"/>
            <a:r>
              <a:rPr lang="en-US" dirty="0"/>
              <a:t>For Database and Tables</a:t>
            </a:r>
          </a:p>
          <a:p>
            <a:pPr lvl="1"/>
            <a:r>
              <a:rPr lang="en-US" dirty="0"/>
              <a:t>For in-memory structures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876800"/>
            <a:ext cx="7848600" cy="1200329"/>
          </a:xfrm>
          <a:prstGeom prst="rect">
            <a:avLst/>
          </a:prstGeom>
          <a:solidFill>
            <a:srgbClr val="92D050"/>
          </a:solidFill>
          <a:ln w="63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tx1"/>
                </a:solidFill>
              </a:rPr>
              <a:t>Take-away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Complex query and manipulation is done consistently for Persisted and in-memory data structures.</a:t>
            </a:r>
          </a:p>
        </p:txBody>
      </p:sp>
    </p:spTree>
    <p:extLst>
      <p:ext uri="{BB962C8B-B14F-4D97-AF65-F5344CB8AC3E}">
        <p14:creationId xmlns:p14="http://schemas.microsoft.com/office/powerpoint/2010/main" xmlns="" val="555275811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C2bYxnt4JhRqGyFNQNJ1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iqzsoNlXsMcu6GnRLae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C2bYxnt4JhRqGyFNQNJ1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iqzsoNlXsMcu6GnRLae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C2bYxnt4JhRqGyFNQNJ1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iqzsoNlXsMcu6GnRLae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dC0Sehcwl3LrItqwx3kod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PROGRESS_Exchange_16x9_New Format</Template>
  <TotalTime>5031</TotalTime>
  <Words>3303</Words>
  <Application>Microsoft Office PowerPoint</Application>
  <PresentationFormat>On-screen Show (4:3)</PresentationFormat>
  <Paragraphs>712</Paragraphs>
  <Slides>73</Slides>
  <Notes>19</Notes>
  <HiddenSlides>31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5" baseType="lpstr">
      <vt:lpstr>Custom Design</vt:lpstr>
      <vt:lpstr>PROGRESS_16x9_PPT_Template</vt:lpstr>
      <vt:lpstr>OpenEdge ABL: Productivity through Code</vt:lpstr>
      <vt:lpstr>Progress and OpenEdge</vt:lpstr>
      <vt:lpstr>Agenda</vt:lpstr>
      <vt:lpstr>Domain Specific Language</vt:lpstr>
      <vt:lpstr>In other words…</vt:lpstr>
      <vt:lpstr>Why We Love ABL</vt:lpstr>
      <vt:lpstr>ABL</vt:lpstr>
      <vt:lpstr>ABL</vt:lpstr>
      <vt:lpstr>Demo:   How would this look in… C# … Python</vt:lpstr>
      <vt:lpstr>A summary (in Java)</vt:lpstr>
      <vt:lpstr>Java JDBC Example (p.1)</vt:lpstr>
      <vt:lpstr>Java JDBC Example (p.2)</vt:lpstr>
      <vt:lpstr>Java JDBC Example (p.3)</vt:lpstr>
      <vt:lpstr>Monoglot vs Polyglot:  Out-of-Band Knowledge</vt:lpstr>
      <vt:lpstr>ABL</vt:lpstr>
      <vt:lpstr>Java JDBC Example</vt:lpstr>
      <vt:lpstr>Java JDBC Example</vt:lpstr>
      <vt:lpstr>Java JDBC Example</vt:lpstr>
      <vt:lpstr>Out-of-Band Knowledge</vt:lpstr>
      <vt:lpstr>The Longer the SQL, The Harder to Debug</vt:lpstr>
      <vt:lpstr>SQL for ERP Applications: A “Simple” Case</vt:lpstr>
      <vt:lpstr>Other Real Examples</vt:lpstr>
      <vt:lpstr>ABL</vt:lpstr>
      <vt:lpstr>Demo:   What would this look like in Python</vt:lpstr>
      <vt:lpstr>Python Example</vt:lpstr>
      <vt:lpstr>Eskimos have 35 words for “Snow”:</vt:lpstr>
      <vt:lpstr>Transaction Scope and Data Handling and Movement</vt:lpstr>
      <vt:lpstr>Automatic Transaction Scoping in ABL</vt:lpstr>
      <vt:lpstr>Key Points</vt:lpstr>
      <vt:lpstr>Why this Matters:  Code Quality!</vt:lpstr>
      <vt:lpstr>In ABL:  Temp-Tables and Datasets</vt:lpstr>
      <vt:lpstr>An Example Problem</vt:lpstr>
      <vt:lpstr>ABL Solution: Create a Temp-Table and use the ABL</vt:lpstr>
      <vt:lpstr>Demo: Working with Data and Structures together: Python</vt:lpstr>
      <vt:lpstr>Case 1: Python (Find Affected Customers)</vt:lpstr>
      <vt:lpstr>Case 2: Python (Find New Salesreps that now have “MA” customers)</vt:lpstr>
      <vt:lpstr>Case 3: Python (Update Customers with New Salerep ID)</vt:lpstr>
      <vt:lpstr>In Summary</vt:lpstr>
      <vt:lpstr>For More Information</vt:lpstr>
      <vt:lpstr>Would Like to Thank the following WebSites that made all this possible…</vt:lpstr>
      <vt:lpstr>Slide 41</vt:lpstr>
      <vt:lpstr>BACKUP SLIDES: The following slides are HIDDEN and part of the normal presentation.</vt:lpstr>
      <vt:lpstr>What is Wrong with SQL?</vt:lpstr>
      <vt:lpstr>What a SQL statement looks like</vt:lpstr>
      <vt:lpstr>Some sql statements – queries (small)</vt:lpstr>
      <vt:lpstr>Some sql statements – queries (medium)</vt:lpstr>
      <vt:lpstr>Some sql statements – queries (large)</vt:lpstr>
      <vt:lpstr>Some sql statements – queries (extra large)</vt:lpstr>
      <vt:lpstr>Some sql statements - queries</vt:lpstr>
      <vt:lpstr>Some sql statements - queries</vt:lpstr>
      <vt:lpstr>Some sql statements - queries</vt:lpstr>
      <vt:lpstr>Transaction UNDO Example</vt:lpstr>
      <vt:lpstr>A Trivial Example…. Counting Updates (until an error)</vt:lpstr>
      <vt:lpstr>What you see in ABL</vt:lpstr>
      <vt:lpstr>Compare to 3GL</vt:lpstr>
      <vt:lpstr>Compare to 3GL</vt:lpstr>
      <vt:lpstr>Commentary</vt:lpstr>
      <vt:lpstr>Structured Data: Temp-Tables and ProDataSets</vt:lpstr>
      <vt:lpstr>In other languages….</vt:lpstr>
      <vt:lpstr>Working with Data:  Temp-Tables and Datasets</vt:lpstr>
      <vt:lpstr>OpenEdge ABL Structures</vt:lpstr>
      <vt:lpstr>ABL Example: Defining Structures</vt:lpstr>
      <vt:lpstr>ABL Example: Navigating Structures</vt:lpstr>
      <vt:lpstr>ABL Example: Sorting Structures</vt:lpstr>
      <vt:lpstr>ABL Example: Filtering Structures</vt:lpstr>
      <vt:lpstr>ABL Example: Accumulating on Structures</vt:lpstr>
      <vt:lpstr>Demo: A comparison to JAVA</vt:lpstr>
      <vt:lpstr>Java Example: FIND and Navigation.</vt:lpstr>
      <vt:lpstr>Java Example: Sorting Structures</vt:lpstr>
      <vt:lpstr>ABL Example: Filtering Structures</vt:lpstr>
      <vt:lpstr>ABL Example: Accumulating on Structures</vt:lpstr>
      <vt:lpstr>What we saw in Java!</vt:lpstr>
      <vt:lpstr>Consistent Query Language:  Progress Data Sets</vt:lpstr>
    </vt:vector>
  </TitlesOfParts>
  <Company>Progress Software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ABL for Rollbase</dc:title>
  <dc:creator>Peter Judge</dc:creator>
  <cp:lastModifiedBy>saoconno</cp:lastModifiedBy>
  <cp:revision>293</cp:revision>
  <dcterms:created xsi:type="dcterms:W3CDTF">2014-01-27T16:03:37Z</dcterms:created>
  <dcterms:modified xsi:type="dcterms:W3CDTF">2016-06-07T15:26:41Z</dcterms:modified>
</cp:coreProperties>
</file>