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29"/>
  </p:notesMasterIdLst>
  <p:handoutMasterIdLst>
    <p:handoutMasterId r:id="rId30"/>
  </p:handoutMasterIdLst>
  <p:sldIdLst>
    <p:sldId id="1099" r:id="rId6"/>
    <p:sldId id="1201" r:id="rId7"/>
    <p:sldId id="1202" r:id="rId8"/>
    <p:sldId id="1182" r:id="rId9"/>
    <p:sldId id="1183" r:id="rId10"/>
    <p:sldId id="1184" r:id="rId11"/>
    <p:sldId id="1185" r:id="rId12"/>
    <p:sldId id="1186" r:id="rId13"/>
    <p:sldId id="1187" r:id="rId14"/>
    <p:sldId id="1188" r:id="rId15"/>
    <p:sldId id="1189" r:id="rId16"/>
    <p:sldId id="1199" r:id="rId17"/>
    <p:sldId id="1196" r:id="rId18"/>
    <p:sldId id="1197" r:id="rId19"/>
    <p:sldId id="1198" r:id="rId20"/>
    <p:sldId id="1192" r:id="rId21"/>
    <p:sldId id="1193" r:id="rId22"/>
    <p:sldId id="1194" r:id="rId23"/>
    <p:sldId id="1190" r:id="rId24"/>
    <p:sldId id="1191" r:id="rId25"/>
    <p:sldId id="1195" r:id="rId26"/>
    <p:sldId id="1203" r:id="rId27"/>
    <p:sldId id="1180" r:id="rId28"/>
  </p:sldIdLst>
  <p:sldSz cx="12188825" cy="6858000"/>
  <p:notesSz cx="7027863" cy="9313863"/>
  <p:custDataLst>
    <p:tags r:id="rId3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93705" autoAdjust="0"/>
  </p:normalViewPr>
  <p:slideViewPr>
    <p:cSldViewPr snapToGrid="0" showGuides="1">
      <p:cViewPr varScale="1">
        <p:scale>
          <a:sx n="82" d="100"/>
          <a:sy n="82" d="100"/>
        </p:scale>
        <p:origin x="-158" y="-96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outlineViewPr>
    <p:cViewPr>
      <p:scale>
        <a:sx n="33" d="100"/>
        <a:sy n="33" d="100"/>
      </p:scale>
      <p:origin x="0" y="33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Real-time data replication that provides quick access to your data from your Progress-based system.  Pro2 removes connectivity limitations without disruption to normal business operations or risk to your system of record.</a:t>
            </a:r>
          </a:p>
          <a:p>
            <a:r>
              <a:rPr lang="en-US" dirty="0" smtClean="0"/>
              <a:t>You can use Pro2 to create a channel for transferring Progress OpenEdge data into a target SQL Server, Oracle or an OpenEdge database for efficient reporting and analysis.  </a:t>
            </a:r>
          </a:p>
          <a:p>
            <a:r>
              <a:rPr lang="en-US" dirty="0" smtClean="0"/>
              <a:t>With your Progress OpenEdge database and target databases virtually in sync, you can use your third party reporting solutions for up-to-date reports, business intelligence, heterogeneous application integration, data consolidation, auditing, and data archival.</a:t>
            </a:r>
          </a:p>
          <a:p>
            <a:r>
              <a:rPr lang="en-US" dirty="0" smtClean="0"/>
              <a:t>The Pro2 Enterprise facilitates a more proactive approach to decision making and managing your business requirements with real-time replication of mission critical information from your enterprise database.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97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7370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b="1" dirty="0" smtClean="0"/>
              <a:t>Low-impact and scalable</a:t>
            </a:r>
            <a:endParaRPr lang="en-US" alt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altLang="en-US" dirty="0" smtClean="0"/>
              <a:t>Replication speeds of 10,000+ rows/minute are typical (LAN environment)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endParaRPr lang="en-US" altLang="en-US" b="1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b="1" dirty="0" smtClean="0"/>
              <a:t>ABL and SQL </a:t>
            </a:r>
            <a:r>
              <a:rPr lang="en-US" altLang="en-US" dirty="0" smtClean="0"/>
              <a:t>changes supported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endParaRPr lang="en-US" altLang="en-US" b="1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b="1" dirty="0" smtClean="0"/>
              <a:t>Administrative console </a:t>
            </a:r>
            <a:r>
              <a:rPr lang="en-US" altLang="en-US" b="0" dirty="0" smtClean="0"/>
              <a:t>will</a:t>
            </a:r>
            <a:r>
              <a:rPr lang="en-US" altLang="en-US" b="0" baseline="0" dirty="0" smtClean="0"/>
              <a:t> monitor system and allow easy configuration</a:t>
            </a:r>
            <a:endParaRPr lang="en-US" altLang="en-US" b="1" baseline="0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endParaRPr lang="en-US" b="1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b="1" dirty="0" smtClean="0"/>
              <a:t>Alerting </a:t>
            </a:r>
            <a:r>
              <a:rPr lang="en-US" dirty="0" smtClean="0"/>
              <a:t> via</a:t>
            </a:r>
            <a:r>
              <a:rPr lang="en-US" baseline="0" dirty="0" smtClean="0"/>
              <a:t> Email or SMS</a:t>
            </a:r>
            <a:endParaRPr lang="en-US" altLang="en-US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endParaRPr lang="en-US" altLang="en-US" b="1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b="1" dirty="0" smtClean="0"/>
              <a:t>Customizable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altLang="en-US" dirty="0" smtClean="0"/>
              <a:t>Does not require replication of the entire database nor of an entire table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altLang="en-US" dirty="0" smtClean="0"/>
              <a:t>Custom transformations using ABL supported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altLang="en-US" dirty="0" err="1" smtClean="0"/>
              <a:t>Datatype</a:t>
            </a:r>
            <a:r>
              <a:rPr lang="en-US" altLang="en-US" dirty="0" smtClean="0"/>
              <a:t> and name transformation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altLang="en-US" dirty="0" smtClean="0"/>
              <a:t>Target side only fields/indexes </a:t>
            </a:r>
          </a:p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 altLang="en-US" b="1" dirty="0" smtClean="0"/>
              <a:t>Flexible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altLang="en-US" baseline="0" dirty="0" smtClean="0"/>
              <a:t> </a:t>
            </a:r>
            <a:r>
              <a:rPr lang="en-US" altLang="en-US" dirty="0" smtClean="0"/>
              <a:t>Supports</a:t>
            </a:r>
            <a:r>
              <a:rPr lang="en-US" altLang="en-US" baseline="0" dirty="0" smtClean="0"/>
              <a:t> one-to-one, one-to-many, many-to-one, different target database types</a:t>
            </a:r>
          </a:p>
          <a:p>
            <a:r>
              <a:rPr lang="en-US" b="1" dirty="0" smtClean="0"/>
              <a:t>Runtime evaluation of target side limitations</a:t>
            </a:r>
          </a:p>
          <a:p>
            <a:pPr lvl="1"/>
            <a:r>
              <a:rPr lang="en-US" dirty="0" smtClean="0"/>
              <a:t>SQL Server – Won’t accept a date with year less than 1753 or greater than 9999</a:t>
            </a:r>
          </a:p>
          <a:p>
            <a:pPr lvl="2"/>
            <a:r>
              <a:rPr lang="en-US" sz="1800" dirty="0" smtClean="0"/>
              <a:t>Early versions had issues with NULL BIT fields</a:t>
            </a:r>
          </a:p>
          <a:p>
            <a:pPr lvl="1"/>
            <a:r>
              <a:rPr lang="en-US" dirty="0" smtClean="0"/>
              <a:t>Oracle: Won’t accept a date with year 0</a:t>
            </a:r>
          </a:p>
          <a:p>
            <a:pPr lvl="1"/>
            <a:r>
              <a:rPr lang="en-US" dirty="0" smtClean="0"/>
              <a:t>Overstuffed source side fields; we use TARGET widths to determine the amount of data to send</a:t>
            </a:r>
          </a:p>
          <a:p>
            <a:r>
              <a:rPr lang="en-US" b="1" dirty="0" smtClean="0"/>
              <a:t>Target schemas do NOT need to match</a:t>
            </a:r>
          </a:p>
          <a:p>
            <a:pPr lvl="1"/>
            <a:r>
              <a:rPr lang="en-US" dirty="0" smtClean="0"/>
              <a:t>Customers can now add columns/indexes directly to the new target without affecting the source side application</a:t>
            </a:r>
          </a:p>
          <a:p>
            <a:pPr lvl="1"/>
            <a:r>
              <a:rPr lang="en-US" dirty="0" smtClean="0"/>
              <a:t>We can update target side only fields for use with downstream data extraction</a:t>
            </a:r>
          </a:p>
          <a:p>
            <a:r>
              <a:rPr lang="en-US" dirty="0" smtClean="0"/>
              <a:t>Constantly sends </a:t>
            </a:r>
            <a:r>
              <a:rPr lang="en-US" b="1" dirty="0" smtClean="0"/>
              <a:t>“net change”</a:t>
            </a:r>
          </a:p>
          <a:p>
            <a:pPr lvl="1"/>
            <a:r>
              <a:rPr lang="en-US" dirty="0" smtClean="0"/>
              <a:t>If a new customer is coming from a scenario of  a nightly extract/load, the overall footprint of daily activity is considerably smaller than their previous setup</a:t>
            </a:r>
          </a:p>
          <a:p>
            <a:pPr lvl="1"/>
            <a:r>
              <a:rPr lang="en-US" dirty="0" smtClean="0"/>
              <a:t>Gives you options for </a:t>
            </a:r>
            <a:r>
              <a:rPr lang="en-US" b="1" dirty="0" smtClean="0"/>
              <a:t>NEAR REAL TIME </a:t>
            </a:r>
            <a:r>
              <a:rPr lang="en-US" dirty="0" smtClean="0"/>
              <a:t>views of data at the target</a:t>
            </a:r>
          </a:p>
          <a:p>
            <a:r>
              <a:rPr lang="en-US" dirty="0" smtClean="0"/>
              <a:t>Allows for </a:t>
            </a:r>
            <a:r>
              <a:rPr lang="en-US" b="1" dirty="0" smtClean="0"/>
              <a:t>many implementation scenarios</a:t>
            </a:r>
          </a:p>
          <a:p>
            <a:pPr lvl="1"/>
            <a:r>
              <a:rPr lang="en-US" dirty="0" smtClean="0"/>
              <a:t>Standard single/multiple sources into single or multiple targets.</a:t>
            </a:r>
          </a:p>
          <a:p>
            <a:pPr lvl="1"/>
            <a:r>
              <a:rPr lang="en-US" dirty="0" smtClean="0"/>
              <a:t>Combining multiple source databases into a single target (very popular request).</a:t>
            </a:r>
          </a:p>
          <a:p>
            <a:pPr lvl="1"/>
            <a:r>
              <a:rPr lang="en-US" dirty="0" smtClean="0"/>
              <a:t>Separating a single source database into multiple targets.</a:t>
            </a:r>
          </a:p>
          <a:p>
            <a:pPr lvl="1"/>
            <a:r>
              <a:rPr lang="en-US" dirty="0" smtClean="0"/>
              <a:t>Cloud or WAN based source side databases to local or “on premise” target databases.</a:t>
            </a:r>
          </a:p>
          <a:p>
            <a:endParaRPr lang="en-US" dirty="0" smtClean="0"/>
          </a:p>
          <a:p>
            <a:pPr lvl="0">
              <a:spcBef>
                <a:spcPts val="1200"/>
              </a:spcBef>
              <a:spcAft>
                <a:spcPts val="0"/>
              </a:spcAft>
            </a:pPr>
            <a:endParaRPr lang="en-US" alt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1529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POC is “currently in implementation”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3809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Broadridge</a:t>
            </a:r>
            <a:r>
              <a:rPr lang="en-US" dirty="0" smtClean="0"/>
              <a:t> is a reseller</a:t>
            </a:r>
          </a:p>
          <a:p>
            <a:r>
              <a:rPr lang="en-US" dirty="0" smtClean="0"/>
              <a:t>Skyward ships triggers with their product</a:t>
            </a:r>
          </a:p>
          <a:p>
            <a:r>
              <a:rPr lang="en-US" dirty="0" smtClean="0"/>
              <a:t>DMSI</a:t>
            </a:r>
            <a:r>
              <a:rPr lang="en-US" baseline="0" dirty="0" smtClean="0"/>
              <a:t> ships triggers with their product</a:t>
            </a:r>
          </a:p>
          <a:p>
            <a:r>
              <a:rPr lang="en-US" baseline="0" dirty="0" smtClean="0"/>
              <a:t>LexisNexis – dynamic normalization of tables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8982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Bloomberg and ADP are the largest customers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1815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9231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  <p:sldLayoutId id="2147483779" r:id="rId14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wmf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12" Type="http://schemas.openxmlformats.org/officeDocument/2006/relationships/image" Target="../media/image37.png"/><Relationship Id="rId17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jpeg"/><Relationship Id="rId1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402317"/>
            <a:ext cx="6800850" cy="1477328"/>
          </a:xfrm>
        </p:spPr>
        <p:txBody>
          <a:bodyPr/>
          <a:lstStyle/>
          <a:p>
            <a:r>
              <a:rPr lang="en-US" dirty="0"/>
              <a:t>Pro2SQL: BI and Reporting solution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67780" y="5066617"/>
            <a:ext cx="5479648" cy="1412004"/>
          </a:xfrm>
        </p:spPr>
        <p:txBody>
          <a:bodyPr/>
          <a:lstStyle/>
          <a:p>
            <a:r>
              <a:rPr lang="en-US" dirty="0" smtClean="0"/>
              <a:t>June 26</a:t>
            </a:r>
            <a:r>
              <a:rPr lang="en-US" baseline="30000" dirty="0" smtClean="0"/>
              <a:t>th</a:t>
            </a:r>
            <a:r>
              <a:rPr lang="en-US" dirty="0" smtClean="0"/>
              <a:t> – June 29</a:t>
            </a:r>
            <a:r>
              <a:rPr lang="en-US" baseline="30000" dirty="0" smtClean="0"/>
              <a:t>th</a:t>
            </a:r>
            <a:r>
              <a:rPr lang="en-US" dirty="0" smtClean="0"/>
              <a:t>Manchester, NH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Greg White – </a:t>
            </a:r>
            <a:r>
              <a:rPr lang="en-US" dirty="0" err="1" smtClean="0"/>
              <a:t>Sr</a:t>
            </a:r>
            <a:r>
              <a:rPr lang="en-US" dirty="0" smtClean="0"/>
              <a:t> Consultant</a:t>
            </a:r>
            <a:br>
              <a:rPr lang="en-US" dirty="0" smtClean="0"/>
            </a:b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67780" y="2323322"/>
            <a:ext cx="6583518" cy="4155299"/>
          </a:xfrm>
        </p:spPr>
        <p:txBody>
          <a:bodyPr/>
          <a:lstStyle/>
          <a:p>
            <a:r>
              <a:rPr lang="en-US" dirty="0" smtClean="0"/>
              <a:t>Quick Introduction:</a:t>
            </a:r>
          </a:p>
          <a:p>
            <a:r>
              <a:rPr lang="en-US" dirty="0" smtClean="0"/>
              <a:t>Greg White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Progress Employee Since 2006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Progress Consultant Since 1989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Pro2 Team Since 2006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4"/>
            <a:ext cx="10948387" cy="424732"/>
          </a:xfrm>
        </p:spPr>
        <p:txBody>
          <a:bodyPr/>
          <a:lstStyle/>
          <a:p>
            <a:r>
              <a:rPr lang="en-US" dirty="0" smtClean="0"/>
              <a:t>What is the need?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>
          <a:xfrm rot="19648670">
            <a:off x="8653706" y="1240291"/>
            <a:ext cx="1042863" cy="620470"/>
          </a:xfrm>
          <a:prstGeom prst="flowChartMagneticDisk">
            <a:avLst/>
          </a:prstGeom>
          <a:solidFill>
            <a:srgbClr val="FF0000"/>
          </a:solidFill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>
                <a:solidFill>
                  <a:srgbClr val="FFFFFF"/>
                </a:solidFill>
              </a:rPr>
              <a:t>Oracle</a:t>
            </a:r>
            <a:endParaRPr kumimoji="0" lang="en-US" sz="1400" b="0" i="0" u="none" strike="noStrike" cap="none" normalizeH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 rot="661297">
            <a:off x="8744873" y="5518117"/>
            <a:ext cx="1193628" cy="611386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lang="en-US" sz="1400" i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OpenEdge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 rot="21181481">
            <a:off x="1410790" y="1513520"/>
            <a:ext cx="1444377" cy="611386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OpenEdge </a:t>
            </a:r>
            <a:r>
              <a:rPr lang="en-US" sz="1400" i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v8.3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 rot="752496">
            <a:off x="1329925" y="2897561"/>
            <a:ext cx="1444377" cy="611386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OpenEdge </a:t>
            </a:r>
            <a:r>
              <a:rPr lang="en-US" sz="1400" i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v10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412267" y="4724399"/>
            <a:ext cx="2307600" cy="1839686"/>
            <a:chOff x="2076295" y="4757057"/>
            <a:chExt cx="2307600" cy="1839686"/>
          </a:xfrm>
        </p:grpSpPr>
        <p:pic>
          <p:nvPicPr>
            <p:cNvPr id="1029" name="Picture 5" descr="C:\Users\grwhite\AppData\Local\Microsoft\Windows\INetCache\IE\HAE2DDJJ\Cloud-1-by-Merlin2525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6295" y="4757057"/>
              <a:ext cx="2307600" cy="1839686"/>
            </a:xfrm>
            <a:prstGeom prst="rect">
              <a:avLst/>
            </a:prstGeom>
            <a:noFill/>
          </p:spPr>
        </p:pic>
        <p:sp>
          <p:nvSpPr>
            <p:cNvPr id="9" name="Content Placeholder 3"/>
            <p:cNvSpPr txBox="1">
              <a:spLocks/>
            </p:cNvSpPr>
            <p:nvPr/>
          </p:nvSpPr>
          <p:spPr bwMode="auto">
            <a:xfrm rot="21181481">
              <a:off x="2508692" y="5429267"/>
              <a:ext cx="1444377" cy="611386"/>
            </a:xfrm>
            <a:prstGeom prst="flowChartMagneticDisk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OpenEdge </a:t>
              </a:r>
              <a:r>
                <a:rPr lang="en-US" sz="1400" i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v11</a:t>
              </a: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10" name="Content Placeholder 3"/>
          <p:cNvSpPr txBox="1">
            <a:spLocks/>
          </p:cNvSpPr>
          <p:nvPr/>
        </p:nvSpPr>
        <p:spPr bwMode="auto">
          <a:xfrm rot="1679461">
            <a:off x="1454332" y="3880385"/>
            <a:ext cx="1444377" cy="611386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OpenEdge </a:t>
            </a:r>
            <a:r>
              <a:rPr lang="en-US" sz="1400" i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v9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7" name="Picture 3" descr="C:\Users\grwhite\AppData\Local\Microsoft\Windows\INetCache\IE\CC96ZUNW\distance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64875">
            <a:off x="3098935" y="2079171"/>
            <a:ext cx="689881" cy="816428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811714">
            <a:off x="3156856" y="3516086"/>
            <a:ext cx="751114" cy="707571"/>
            <a:chOff x="5366656" y="3283885"/>
            <a:chExt cx="940412" cy="815024"/>
          </a:xfrm>
        </p:grpSpPr>
        <p:pic>
          <p:nvPicPr>
            <p:cNvPr id="1028" name="Picture 4" descr="C:\Users\grwhite\AppData\Local\Microsoft\Windows\INetCache\IE\FJ1C64S7\large-computer-screen-0-8774[1]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66656" y="3283885"/>
              <a:ext cx="940412" cy="815024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 bwMode="auto">
            <a:xfrm>
              <a:off x="5393265" y="3407624"/>
              <a:ext cx="893516" cy="460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2000" b="1" i="0" dirty="0" smtClean="0">
                  <a:solidFill>
                    <a:srgbClr val="FFC000"/>
                  </a:solidFill>
                </a:rPr>
                <a:t>ERP</a:t>
              </a:r>
              <a:endParaRPr lang="en-US" sz="2000" b="1" i="0" dirty="0" smtClean="0">
                <a:solidFill>
                  <a:srgbClr val="FFC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rot="19953986">
            <a:off x="3333444" y="1002077"/>
            <a:ext cx="772968" cy="707571"/>
            <a:chOff x="5356141" y="3283885"/>
            <a:chExt cx="967774" cy="815024"/>
          </a:xfrm>
        </p:grpSpPr>
        <p:pic>
          <p:nvPicPr>
            <p:cNvPr id="18" name="Picture 4" descr="C:\Users\grwhite\AppData\Local\Microsoft\Windows\INetCache\IE\FJ1C64S7\large-computer-screen-0-8774[1]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66656" y="3283885"/>
              <a:ext cx="940412" cy="815024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 bwMode="auto">
            <a:xfrm>
              <a:off x="5356141" y="3460800"/>
              <a:ext cx="967774" cy="354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1400" b="1" i="0" dirty="0" smtClean="0">
                  <a:solidFill>
                    <a:srgbClr val="FFC000"/>
                  </a:solidFill>
                </a:rPr>
                <a:t>Orders</a:t>
              </a:r>
              <a:endParaRPr lang="en-US" sz="1400" b="1" i="0" dirty="0" smtClean="0">
                <a:solidFill>
                  <a:srgbClr val="FFC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20352638">
            <a:off x="3890866" y="4648200"/>
            <a:ext cx="751114" cy="707571"/>
            <a:chOff x="5366656" y="3283885"/>
            <a:chExt cx="940412" cy="815024"/>
          </a:xfrm>
        </p:grpSpPr>
        <p:pic>
          <p:nvPicPr>
            <p:cNvPr id="21" name="Picture 4" descr="C:\Users\grwhite\AppData\Local\Microsoft\Windows\INetCache\IE\FJ1C64S7\large-computer-screen-0-8774[1]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66656" y="3283885"/>
              <a:ext cx="940412" cy="815024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 bwMode="auto">
            <a:xfrm>
              <a:off x="5421364" y="3407624"/>
              <a:ext cx="837320" cy="460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2000" b="1" i="0" dirty="0" smtClean="0">
                  <a:solidFill>
                    <a:srgbClr val="FFC000"/>
                  </a:solidFill>
                </a:rPr>
                <a:t>Dist</a:t>
              </a:r>
              <a:endParaRPr lang="en-US" sz="2000" b="1" i="0" dirty="0" smtClean="0">
                <a:solidFill>
                  <a:srgbClr val="FFC00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629497" y="2566600"/>
            <a:ext cx="2310646" cy="1842114"/>
            <a:chOff x="8487982" y="2098514"/>
            <a:chExt cx="2310646" cy="1842114"/>
          </a:xfrm>
        </p:grpSpPr>
        <p:pic>
          <p:nvPicPr>
            <p:cNvPr id="25" name="Picture 5" descr="C:\Users\grwhite\AppData\Local\Microsoft\Windows\INetCache\IE\HAE2DDJJ\Cloud-1-by-Merlin2525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409134">
              <a:off x="8487982" y="2098514"/>
              <a:ext cx="2310646" cy="1842114"/>
            </a:xfrm>
            <a:prstGeom prst="rect">
              <a:avLst/>
            </a:prstGeom>
            <a:noFill/>
          </p:spPr>
        </p:pic>
        <p:sp>
          <p:nvSpPr>
            <p:cNvPr id="5" name="Content Placeholder 3"/>
            <p:cNvSpPr txBox="1">
              <a:spLocks/>
            </p:cNvSpPr>
            <p:nvPr/>
          </p:nvSpPr>
          <p:spPr bwMode="auto">
            <a:xfrm rot="1292405">
              <a:off x="9229682" y="2821447"/>
              <a:ext cx="965644" cy="621491"/>
            </a:xfrm>
            <a:prstGeom prst="flowChartMagneticDisk">
              <a:avLst/>
            </a:prstGeom>
            <a:solidFill>
              <a:schemeClr val="accent6">
                <a:lumMod val="75000"/>
              </a:schemeClr>
            </a:solidFill>
            <a:ln w="1270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MS SQL</a:t>
              </a:r>
            </a:p>
          </p:txBody>
        </p:sp>
      </p:grpSp>
      <p:pic>
        <p:nvPicPr>
          <p:cNvPr id="1033" name="Picture 9" descr="C:\Users\grwhite\AppData\Local\Microsoft\Windows\INetCache\IE\HAE2DDJJ\lan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765215">
            <a:off x="5175061" y="3841438"/>
            <a:ext cx="1849322" cy="1692129"/>
          </a:xfrm>
          <a:prstGeom prst="rect">
            <a:avLst/>
          </a:prstGeom>
          <a:noFill/>
        </p:spPr>
      </p:pic>
      <p:grpSp>
        <p:nvGrpSpPr>
          <p:cNvPr id="32" name="Group 31"/>
          <p:cNvGrpSpPr/>
          <p:nvPr/>
        </p:nvGrpSpPr>
        <p:grpSpPr>
          <a:xfrm rot="1026843">
            <a:off x="4738755" y="1407427"/>
            <a:ext cx="2887650" cy="1520829"/>
            <a:chOff x="4401298" y="1755770"/>
            <a:chExt cx="2887650" cy="1520829"/>
          </a:xfrm>
        </p:grpSpPr>
        <p:pic>
          <p:nvPicPr>
            <p:cNvPr id="1030" name="Picture 6" descr="C:\Users\grwhite\AppData\Local\Microsoft\Windows\INetCache\IE\FJ1C64S7\large-net-wan-cloud-66.6-12858[1].gi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01298" y="1755770"/>
              <a:ext cx="2887650" cy="1520829"/>
            </a:xfrm>
            <a:prstGeom prst="rect">
              <a:avLst/>
            </a:prstGeom>
            <a:noFill/>
          </p:spPr>
        </p:pic>
        <p:sp>
          <p:nvSpPr>
            <p:cNvPr id="31" name="TextBox 30"/>
            <p:cNvSpPr txBox="1"/>
            <p:nvPr/>
          </p:nvSpPr>
          <p:spPr bwMode="auto">
            <a:xfrm>
              <a:off x="5431842" y="2286000"/>
              <a:ext cx="9034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b="1" i="0" dirty="0" smtClean="0"/>
                <a:t>WAN</a:t>
              </a:r>
              <a:endParaRPr lang="en-US" b="1" i="0" dirty="0" smtClean="0"/>
            </a:p>
          </p:txBody>
        </p:sp>
      </p:grpSp>
      <p:pic>
        <p:nvPicPr>
          <p:cNvPr id="1035" name="Picture 11" descr="C:\Users\grwhite\AppData\Local\Microsoft\Windows\INetCache\IE\FJ1C64S7\internet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757439">
            <a:off x="10285412" y="1317171"/>
            <a:ext cx="1087740" cy="1047750"/>
          </a:xfrm>
          <a:prstGeom prst="rect">
            <a:avLst/>
          </a:prstGeom>
          <a:noFill/>
        </p:spPr>
      </p:pic>
      <p:pic>
        <p:nvPicPr>
          <p:cNvPr id="1036" name="Picture 12" descr="C:\Users\grwhite\AppData\Local\Microsoft\Windows\INetCache\IE\CC96ZUNW\logo-internet-sem-fio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85268">
            <a:off x="7789025" y="4138265"/>
            <a:ext cx="1189214" cy="971916"/>
          </a:xfrm>
          <a:prstGeom prst="rect">
            <a:avLst/>
          </a:prstGeom>
          <a:noFill/>
        </p:spPr>
      </p:pic>
      <p:pic>
        <p:nvPicPr>
          <p:cNvPr id="1039" name="Picture 15" descr="C:\Users\grwhite\AppData\Local\Microsoft\Windows\INetCache\IE\CC96ZUNW\Internet_1[1]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873988">
            <a:off x="10398623" y="4472439"/>
            <a:ext cx="1325291" cy="1325291"/>
          </a:xfrm>
          <a:prstGeom prst="rect">
            <a:avLst/>
          </a:prstGeom>
          <a:noFill/>
        </p:spPr>
      </p:pic>
      <p:pic>
        <p:nvPicPr>
          <p:cNvPr id="1040" name="Picture 16" descr="C:\Program Files (x86)\Microsoft Office\MEDIA\CAGCAT10\j0285360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088895">
            <a:off x="11159491" y="2672308"/>
            <a:ext cx="847451" cy="1045119"/>
          </a:xfrm>
          <a:prstGeom prst="rect">
            <a:avLst/>
          </a:prstGeom>
          <a:noFill/>
        </p:spPr>
      </p:pic>
      <p:pic>
        <p:nvPicPr>
          <p:cNvPr id="41" name="Picture 16" descr="C:\Program Files (x86)\Microsoft Office\MEDIA\CAGCAT10\j0285360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1065402">
            <a:off x="326743" y="3075079"/>
            <a:ext cx="847451" cy="1045119"/>
          </a:xfrm>
          <a:prstGeom prst="rect">
            <a:avLst/>
          </a:prstGeom>
          <a:noFill/>
        </p:spPr>
      </p:pic>
      <p:pic>
        <p:nvPicPr>
          <p:cNvPr id="1042" name="Picture 18" descr="C:\Users\grwhite\AppData\Local\Microsoft\Windows\INetCache\IE\D62EO3HU\transporte-e-logistica[1]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526133" y="152400"/>
            <a:ext cx="1074965" cy="859972"/>
          </a:xfrm>
          <a:prstGeom prst="rect">
            <a:avLst/>
          </a:prstGeom>
          <a:noFill/>
        </p:spPr>
      </p:pic>
      <p:pic>
        <p:nvPicPr>
          <p:cNvPr id="43" name="Picture 18" descr="C:\Users\grwhite\AppData\Local\Microsoft\Windows\INetCache\IE\D62EO3HU\transporte-e-logistica[1]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9955359">
            <a:off x="240618" y="1186543"/>
            <a:ext cx="1074965" cy="8599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6" grpId="0" animBg="1"/>
      <p:bldP spid="7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8" y="259777"/>
            <a:ext cx="10801179" cy="646331"/>
          </a:xfrm>
        </p:spPr>
        <p:txBody>
          <a:bodyPr/>
          <a:lstStyle/>
          <a:p>
            <a:r>
              <a:rPr lang="en-US" sz="4000" dirty="0" smtClean="0"/>
              <a:t>What is the need?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963" y="1200150"/>
            <a:ext cx="10360501" cy="4961164"/>
          </a:xfrm>
        </p:spPr>
        <p:txBody>
          <a:bodyPr wrap="square">
            <a:normAutofit/>
          </a:bodyPr>
          <a:lstStyle/>
          <a:p>
            <a:r>
              <a:rPr lang="en-US" sz="2800" dirty="0" smtClean="0"/>
              <a:t>Timely Business Data / Business Intelligence</a:t>
            </a:r>
          </a:p>
          <a:p>
            <a:r>
              <a:rPr lang="en-US" sz="2800" dirty="0" smtClean="0"/>
              <a:t>Alternative Views of Data</a:t>
            </a:r>
          </a:p>
          <a:p>
            <a:r>
              <a:rPr lang="en-US" sz="2800" dirty="0" smtClean="0"/>
              <a:t>Heterogeneous Application Integration</a:t>
            </a:r>
          </a:p>
          <a:p>
            <a:r>
              <a:rPr lang="en-US" sz="2800" dirty="0" smtClean="0"/>
              <a:t>Data Consolidation / Archival</a:t>
            </a:r>
          </a:p>
          <a:p>
            <a:r>
              <a:rPr lang="en-US" sz="2800" dirty="0" smtClean="0"/>
              <a:t>Auditing</a:t>
            </a:r>
          </a:p>
          <a:p>
            <a:r>
              <a:rPr lang="en-US" sz="2800" dirty="0" smtClean="0"/>
              <a:t>Reporting</a:t>
            </a:r>
          </a:p>
          <a:p>
            <a:r>
              <a:rPr lang="en-US" sz="2800" dirty="0" smtClean="0"/>
              <a:t>Local Data for a cloud hosted system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5" name="Right Brace 4"/>
          <p:cNvSpPr/>
          <p:nvPr/>
        </p:nvSpPr>
        <p:spPr bwMode="auto">
          <a:xfrm>
            <a:off x="8196943" y="1197429"/>
            <a:ext cx="914400" cy="4898571"/>
          </a:xfrm>
          <a:prstGeom prst="rightBrac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1083" y="2960906"/>
            <a:ext cx="2351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i="0" dirty="0" smtClean="0">
                <a:solidFill>
                  <a:srgbClr val="000000"/>
                </a:solidFill>
              </a:rPr>
              <a:t>Real-time Replication of Data</a:t>
            </a:r>
          </a:p>
        </p:txBody>
      </p:sp>
    </p:spTree>
    <p:extLst>
      <p:ext uri="{BB962C8B-B14F-4D97-AF65-F5344CB8AC3E}">
        <p14:creationId xmlns:p14="http://schemas.microsoft.com/office/powerpoint/2010/main" xmlns="" val="1928993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59777"/>
            <a:ext cx="10801179" cy="646331"/>
          </a:xfrm>
        </p:spPr>
        <p:txBody>
          <a:bodyPr/>
          <a:lstStyle/>
          <a:p>
            <a:r>
              <a:rPr lang="en-US" sz="4000" dirty="0" smtClean="0"/>
              <a:t>Why is this a challenge?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Application-level replication is difficult</a:t>
            </a:r>
          </a:p>
          <a:p>
            <a:pPr lvl="1"/>
            <a:r>
              <a:rPr lang="en-US" sz="2400" dirty="0" smtClean="0"/>
              <a:t>Maintaining connectivity</a:t>
            </a:r>
          </a:p>
          <a:p>
            <a:pPr lvl="1"/>
            <a:r>
              <a:rPr lang="en-US" sz="2400" dirty="0" smtClean="0"/>
              <a:t>Managing different data types and data structures</a:t>
            </a:r>
          </a:p>
          <a:p>
            <a:pPr lvl="1"/>
            <a:r>
              <a:rPr lang="en-US" sz="2400" dirty="0" smtClean="0"/>
              <a:t>Complicated</a:t>
            </a:r>
          </a:p>
          <a:p>
            <a:pPr lvl="1"/>
            <a:r>
              <a:rPr lang="en-US" sz="2400" dirty="0" smtClean="0"/>
              <a:t>Hurts performance</a:t>
            </a:r>
          </a:p>
          <a:p>
            <a:r>
              <a:rPr lang="en-US" sz="2800" dirty="0" smtClean="0"/>
              <a:t>Your replicated data is only as fresh as the last batch</a:t>
            </a:r>
          </a:p>
          <a:p>
            <a:pPr lvl="1"/>
            <a:r>
              <a:rPr lang="en-US" sz="2400" dirty="0" smtClean="0"/>
              <a:t>Disruption of normal business operations</a:t>
            </a:r>
          </a:p>
          <a:p>
            <a:pPr lvl="1"/>
            <a:r>
              <a:rPr lang="en-US" sz="2400" dirty="0" smtClean="0"/>
              <a:t>Poor performance</a:t>
            </a:r>
          </a:p>
          <a:p>
            <a:pPr lvl="1"/>
            <a:r>
              <a:rPr lang="en-US" sz="2400" dirty="0" smtClean="0"/>
              <a:t>Stale </a:t>
            </a:r>
            <a:r>
              <a:rPr lang="en-US" sz="2400" dirty="0" smtClean="0"/>
              <a:t>or incomplete data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86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59777"/>
            <a:ext cx="10801179" cy="646331"/>
          </a:xfrm>
        </p:spPr>
        <p:txBody>
          <a:bodyPr/>
          <a:lstStyle/>
          <a:p>
            <a:r>
              <a:rPr lang="en-US" sz="4000" dirty="0" smtClean="0"/>
              <a:t>The Solution is Pro2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Real-time data replication</a:t>
            </a:r>
          </a:p>
          <a:p>
            <a:r>
              <a:rPr lang="en-US" sz="2800" dirty="0" smtClean="0"/>
              <a:t>No connectivity limitations</a:t>
            </a:r>
          </a:p>
          <a:p>
            <a:r>
              <a:rPr lang="en-US" sz="2800" dirty="0" smtClean="0"/>
              <a:t>No disruption to normal business operations or risk to your system of record.</a:t>
            </a:r>
          </a:p>
          <a:p>
            <a:r>
              <a:rPr lang="en-US" sz="2800" dirty="0" smtClean="0"/>
              <a:t>Create a channel for transferring Progress OpenEdge data into a target databases</a:t>
            </a:r>
          </a:p>
          <a:p>
            <a:r>
              <a:rPr lang="en-US" sz="2800" dirty="0" smtClean="0"/>
              <a:t>Use your third party reporting solutions and tools</a:t>
            </a:r>
          </a:p>
          <a:p>
            <a:r>
              <a:rPr lang="en-US" sz="2800" dirty="0" smtClean="0"/>
              <a:t>A proactive approach to decision making and managing your business requirements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8308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73870" y="1200150"/>
            <a:ext cx="11228387" cy="5299075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Product 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for </a:t>
            </a:r>
            <a:r>
              <a:rPr lang="en-US" sz="2400" b="1" dirty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live, </a:t>
            </a:r>
            <a:r>
              <a:rPr lang="en-US" sz="2400" b="1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near real-time </a:t>
            </a:r>
            <a:r>
              <a:rPr lang="en-US" sz="2400" b="1" dirty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replication of </a:t>
            </a:r>
            <a:r>
              <a:rPr lang="en-US" sz="2400" b="1" dirty="0" err="1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OpenEdge</a:t>
            </a:r>
            <a:r>
              <a:rPr lang="en-US" sz="2400" b="1" dirty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 data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2400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</a:br>
            <a:r>
              <a:rPr lang="en-US" sz="2400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to a MS-SQL Server, Oracle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or </a:t>
            </a:r>
            <a:r>
              <a:rPr lang="en-US" sz="2400" dirty="0" err="1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OpenEdge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 target</a:t>
            </a:r>
          </a:p>
          <a:p>
            <a:pPr marL="0" indent="0" algn="ctr">
              <a:buNone/>
            </a:pPr>
            <a:endParaRPr lang="en-US" sz="2400" dirty="0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 algn="ctr">
              <a:buNone/>
            </a:pPr>
            <a:endParaRPr lang="en-US" sz="2400" dirty="0" smtClean="0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 algn="ctr">
              <a:buNone/>
            </a:pPr>
            <a:endParaRPr lang="en-US" sz="2400" dirty="0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 algn="ctr">
              <a:buNone/>
            </a:pPr>
            <a:endParaRPr lang="en-US" sz="2400" dirty="0" smtClean="0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 algn="ctr">
              <a:buNone/>
            </a:pPr>
            <a:endParaRPr lang="en-US" sz="2400" dirty="0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 algn="ctr">
              <a:buNone/>
            </a:pPr>
            <a:endParaRPr lang="en-US" sz="2400" dirty="0" smtClean="0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 algn="ctr">
              <a:buNone/>
            </a:pPr>
            <a:endParaRPr lang="en-US" sz="2400" dirty="0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 algn="ctr">
              <a:buNone/>
            </a:pPr>
            <a:r>
              <a:rPr lang="en-US" sz="2800" b="1" i="1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2800" b="1" i="1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</a:br>
            <a:r>
              <a:rPr lang="en-US" sz="2800" b="1" i="1" dirty="0" smtClean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Data </a:t>
            </a:r>
            <a:r>
              <a:rPr lang="en-US" sz="2800" b="1" i="1" dirty="0">
                <a:solidFill>
                  <a:srgbClr val="FFFF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replication, not disaster recovery</a:t>
            </a:r>
            <a:endParaRPr lang="en-US" sz="2400" i="1" dirty="0">
              <a:solidFill>
                <a:srgbClr val="FFFFFF"/>
              </a:solidFill>
            </a:endParaRPr>
          </a:p>
        </p:txBody>
      </p:sp>
      <p:pic>
        <p:nvPicPr>
          <p:cNvPr id="5" name="Picture 4" descr="Pro2_RepSuit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093" t="25870" r="7000" b="24889"/>
          <a:stretch/>
        </p:blipFill>
        <p:spPr>
          <a:xfrm>
            <a:off x="1306599" y="2227250"/>
            <a:ext cx="8999995" cy="33379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12183" y="260243"/>
            <a:ext cx="10233266" cy="646331"/>
          </a:xfrm>
        </p:spPr>
        <p:txBody>
          <a:bodyPr/>
          <a:lstStyle/>
          <a:p>
            <a:r>
              <a:rPr lang="en-US" sz="4000" dirty="0">
                <a:solidFill>
                  <a:srgbClr val="FFFFFF"/>
                </a:solidFill>
              </a:rPr>
              <a:t>What </a:t>
            </a:r>
            <a:r>
              <a:rPr lang="en-US" sz="4000" dirty="0" smtClean="0">
                <a:solidFill>
                  <a:srgbClr val="FFFFFF"/>
                </a:solidFill>
              </a:rPr>
              <a:t>Is </a:t>
            </a:r>
            <a:r>
              <a:rPr lang="en-US" sz="4000" dirty="0">
                <a:solidFill>
                  <a:srgbClr val="FFFFFF"/>
                </a:solidFill>
              </a:rPr>
              <a:t>Pro2?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707072" y="1046480"/>
            <a:ext cx="1077313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884613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59777"/>
            <a:ext cx="10801179" cy="646331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What Is Pro2?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sz="2800" dirty="0" smtClean="0">
                <a:solidFill>
                  <a:schemeClr val="tx1"/>
                </a:solidFill>
              </a:rPr>
              <a:t>Supports </a:t>
            </a:r>
            <a:r>
              <a:rPr lang="en-US" altLang="en-US" sz="2800" dirty="0">
                <a:solidFill>
                  <a:schemeClr val="tx1"/>
                </a:solidFill>
              </a:rPr>
              <a:t>Progress 8.3 – </a:t>
            </a:r>
            <a:r>
              <a:rPr lang="en-US" altLang="en-US" sz="2800" dirty="0" err="1" smtClean="0">
                <a:solidFill>
                  <a:schemeClr val="tx1"/>
                </a:solidFill>
              </a:rPr>
              <a:t>OpenEdge</a:t>
            </a:r>
            <a:r>
              <a:rPr lang="en-US" altLang="en-US" sz="2800" dirty="0" smtClean="0">
                <a:solidFill>
                  <a:schemeClr val="tx1"/>
                </a:solidFill>
              </a:rPr>
              <a:t> 11.x</a:t>
            </a:r>
            <a:endParaRPr lang="en-US" altLang="en-US" sz="2800" dirty="0">
              <a:solidFill>
                <a:schemeClr val="tx1"/>
              </a:solidFill>
            </a:endParaRPr>
          </a:p>
          <a:p>
            <a:pPr>
              <a:spcBef>
                <a:spcPts val="9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Mature </a:t>
            </a:r>
            <a:r>
              <a:rPr lang="en-US" altLang="en-US" sz="2800" dirty="0" smtClean="0">
                <a:solidFill>
                  <a:schemeClr val="tx1"/>
                </a:solidFill>
              </a:rPr>
              <a:t>Product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96913" y="4502420"/>
            <a:ext cx="10452786" cy="70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800" i="0" dirty="0"/>
              <a:t>Large install </a:t>
            </a:r>
            <a:r>
              <a:rPr lang="en-US" altLang="en-US" sz="2800" i="0" dirty="0" smtClean="0"/>
              <a:t>base</a:t>
            </a:r>
            <a:endParaRPr lang="en-US" altLang="en-US" sz="2800" i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932229" y="3501852"/>
          <a:ext cx="861193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1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6119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ular Callout 7"/>
          <p:cNvSpPr/>
          <p:nvPr/>
        </p:nvSpPr>
        <p:spPr bwMode="auto">
          <a:xfrm>
            <a:off x="1573145" y="2550650"/>
            <a:ext cx="1579136" cy="461665"/>
          </a:xfrm>
          <a:prstGeom prst="wedgeRectCallout">
            <a:avLst>
              <a:gd name="adj1" fmla="val -3404"/>
              <a:gd name="adj2" fmla="val 151555"/>
            </a:avLst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Version 1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3300048" y="2550650"/>
            <a:ext cx="1579136" cy="461665"/>
          </a:xfrm>
          <a:prstGeom prst="wedgeRectCallout">
            <a:avLst>
              <a:gd name="adj1" fmla="val -3404"/>
              <a:gd name="adj2" fmla="val 151555"/>
            </a:avLst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Version 3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ular Callout 9"/>
          <p:cNvSpPr/>
          <p:nvPr/>
        </p:nvSpPr>
        <p:spPr bwMode="auto">
          <a:xfrm>
            <a:off x="5949793" y="2550650"/>
            <a:ext cx="1579136" cy="461665"/>
          </a:xfrm>
          <a:prstGeom prst="wedgeRectCallout">
            <a:avLst>
              <a:gd name="adj1" fmla="val -3404"/>
              <a:gd name="adj2" fmla="val 151555"/>
            </a:avLst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Version 4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9083802" y="2550650"/>
            <a:ext cx="1579136" cy="461665"/>
          </a:xfrm>
          <a:prstGeom prst="wedgeRectCallout">
            <a:avLst>
              <a:gd name="adj1" fmla="val -3404"/>
              <a:gd name="adj2" fmla="val 151555"/>
            </a:avLst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Version 4.6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10573" y="5171440"/>
            <a:ext cx="416538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0"/>
              </a:spcBef>
              <a:buClr>
                <a:schemeClr val="accent5"/>
              </a:buClr>
            </a:pPr>
            <a:r>
              <a:rPr lang="en-US" altLang="en-US" sz="4800" b="1" i="0" dirty="0">
                <a:solidFill>
                  <a:schemeClr val="accent1"/>
                </a:solidFill>
              </a:rPr>
              <a:t>200+/-</a:t>
            </a:r>
            <a:r>
              <a:rPr lang="en-US" altLang="en-US" sz="3600" b="1" i="0" dirty="0">
                <a:solidFill>
                  <a:schemeClr val="accent1"/>
                </a:solidFill>
              </a:rPr>
              <a:t> </a:t>
            </a:r>
            <a:r>
              <a:rPr lang="en-US" altLang="en-US" sz="3200" i="0" dirty="0" smtClean="0">
                <a:solidFill>
                  <a:srgbClr val="000000"/>
                </a:solidFill>
              </a:rPr>
              <a:t/>
            </a:r>
            <a:br>
              <a:rPr lang="en-US" altLang="en-US" sz="3200" i="0" dirty="0" smtClean="0">
                <a:solidFill>
                  <a:srgbClr val="000000"/>
                </a:solidFill>
              </a:rPr>
            </a:br>
            <a:r>
              <a:rPr lang="en-US" altLang="en-US" i="0" dirty="0" smtClean="0">
                <a:solidFill>
                  <a:srgbClr val="000000"/>
                </a:solidFill>
              </a:rPr>
              <a:t>customers worldwide</a:t>
            </a:r>
            <a:endParaRPr lang="en-US" altLang="en-US" sz="3600" i="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13817" y="5171440"/>
            <a:ext cx="416538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0"/>
              </a:spcBef>
              <a:buClr>
                <a:schemeClr val="accent5"/>
              </a:buClr>
            </a:pPr>
            <a:r>
              <a:rPr lang="en-US" altLang="en-US" sz="4800" b="1" i="0" dirty="0">
                <a:solidFill>
                  <a:srgbClr val="FF4E00"/>
                </a:solidFill>
              </a:rPr>
              <a:t>600+/- </a:t>
            </a:r>
            <a:r>
              <a:rPr lang="en-US" altLang="en-US" i="0" dirty="0">
                <a:solidFill>
                  <a:srgbClr val="000000"/>
                </a:solidFill>
              </a:rPr>
              <a:t>implementations</a:t>
            </a: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707072" y="4399280"/>
            <a:ext cx="1077313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672394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59777"/>
            <a:ext cx="10801179" cy="646331"/>
          </a:xfrm>
        </p:spPr>
        <p:txBody>
          <a:bodyPr/>
          <a:lstStyle/>
          <a:p>
            <a:r>
              <a:rPr lang="en-US" sz="4000" dirty="0" smtClean="0"/>
              <a:t>Network Layout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291510"/>
            <a:ext cx="10360501" cy="5303520"/>
          </a:xfrm>
        </p:spPr>
        <p:txBody>
          <a:bodyPr/>
          <a:lstStyle/>
          <a:p>
            <a:endParaRPr lang="en-US" dirty="0" smtClean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728980" y="1500613"/>
            <a:ext cx="3220720" cy="43740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45540" y="2195949"/>
            <a:ext cx="2204720" cy="1444237"/>
            <a:chOff x="1117600" y="2788996"/>
            <a:chExt cx="2204720" cy="1252575"/>
          </a:xfrm>
        </p:grpSpPr>
        <p:sp>
          <p:nvSpPr>
            <p:cNvPr id="5" name="Flowchart: Magnetic Disk 4"/>
            <p:cNvSpPr/>
            <p:nvPr/>
          </p:nvSpPr>
          <p:spPr bwMode="auto">
            <a:xfrm>
              <a:off x="1117600" y="2788996"/>
              <a:ext cx="1747520" cy="795375"/>
            </a:xfrm>
            <a:prstGeom prst="flowChartMagneticDisk">
              <a:avLst/>
            </a:prstGeom>
            <a:solidFill>
              <a:schemeClr val="accent1"/>
            </a:solidFill>
            <a:ln w="12700" cap="flat" cmpd="sng" algn="ctr">
              <a:solidFill>
                <a:srgbClr val="FDE98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Source</a:t>
              </a:r>
              <a:r>
                <a:rPr kumimoji="0" lang="en-US" sz="2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DB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Flowchart: Magnetic Disk 5"/>
            <p:cNvSpPr/>
            <p:nvPr/>
          </p:nvSpPr>
          <p:spPr bwMode="auto">
            <a:xfrm>
              <a:off x="1270000" y="2941398"/>
              <a:ext cx="1747520" cy="795375"/>
            </a:xfrm>
            <a:prstGeom prst="flowChartMagneticDisk">
              <a:avLst/>
            </a:prstGeom>
            <a:solidFill>
              <a:schemeClr val="accent1"/>
            </a:solidFill>
            <a:ln w="12700" cap="flat" cmpd="sng" algn="ctr">
              <a:solidFill>
                <a:srgbClr val="FDE98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Source</a:t>
              </a:r>
              <a:r>
                <a:rPr kumimoji="0" lang="en-US" sz="2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DB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Flowchart: Magnetic Disk 6"/>
            <p:cNvSpPr/>
            <p:nvPr/>
          </p:nvSpPr>
          <p:spPr bwMode="auto">
            <a:xfrm>
              <a:off x="1422399" y="3093797"/>
              <a:ext cx="1747520" cy="795375"/>
            </a:xfrm>
            <a:prstGeom prst="flowChartMagneticDisk">
              <a:avLst/>
            </a:prstGeom>
            <a:solidFill>
              <a:schemeClr val="accent1"/>
            </a:solidFill>
            <a:ln w="12700" cap="flat" cmpd="sng" algn="ctr">
              <a:solidFill>
                <a:srgbClr val="FDE98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Source</a:t>
              </a:r>
              <a:r>
                <a:rPr kumimoji="0" lang="en-US" sz="2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DB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Flowchart: Magnetic Disk 7"/>
            <p:cNvSpPr/>
            <p:nvPr/>
          </p:nvSpPr>
          <p:spPr bwMode="auto">
            <a:xfrm>
              <a:off x="1574800" y="3246196"/>
              <a:ext cx="1747520" cy="795375"/>
            </a:xfrm>
            <a:prstGeom prst="flowChartMagneticDisk">
              <a:avLst/>
            </a:prstGeom>
            <a:solidFill>
              <a:schemeClr val="accent1"/>
            </a:solidFill>
            <a:ln w="12700" cap="flat" cmpd="sng" algn="ctr">
              <a:solidFill>
                <a:srgbClr val="FDE98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Source</a:t>
              </a:r>
              <a:r>
                <a:rPr kumimoji="0" lang="en-US" sz="2400" b="0" i="0" u="none" strike="noStrike" cap="none" normalizeH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 DB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9" name="Flowchart: Magnetic Disk 8"/>
          <p:cNvSpPr/>
          <p:nvPr/>
        </p:nvSpPr>
        <p:spPr bwMode="auto">
          <a:xfrm>
            <a:off x="1627829" y="3922812"/>
            <a:ext cx="1366520" cy="1650742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</a:rPr>
              <a:t>Repl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 DB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i="0" baseline="0" dirty="0" smtClean="0">
                <a:solidFill>
                  <a:srgbClr val="FFFFFF"/>
                </a:solidFill>
              </a:rPr>
              <a:t>9 tables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9240" y="1100692"/>
            <a:ext cx="3197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 SIDE MACHINE(S)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300503" y="1102250"/>
            <a:ext cx="4257866" cy="2162735"/>
            <a:chOff x="7539263" y="1359202"/>
            <a:chExt cx="4257866" cy="2162735"/>
          </a:xfrm>
        </p:grpSpPr>
        <p:grpSp>
          <p:nvGrpSpPr>
            <p:cNvPr id="17" name="Group 16"/>
            <p:cNvGrpSpPr/>
            <p:nvPr/>
          </p:nvGrpSpPr>
          <p:grpSpPr>
            <a:xfrm>
              <a:off x="7558017" y="1751880"/>
              <a:ext cx="4213931" cy="1770057"/>
              <a:chOff x="7558017" y="1345480"/>
              <a:chExt cx="4213931" cy="1770057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7558017" y="1345480"/>
                <a:ext cx="4213931" cy="1770057"/>
              </a:xfrm>
              <a:prstGeom prst="rect">
                <a:avLst/>
              </a:prstGeom>
              <a:solidFill>
                <a:srgbClr val="FDE98C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4" name="Flowchart: Magnetic Disk 13"/>
              <p:cNvSpPr/>
              <p:nvPr/>
            </p:nvSpPr>
            <p:spPr bwMode="auto">
              <a:xfrm>
                <a:off x="8661400" y="1759013"/>
                <a:ext cx="2032000" cy="917079"/>
              </a:xfrm>
              <a:prstGeom prst="flowChartMagneticDisk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FDE98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Target DB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539263" y="1359202"/>
              <a:ext cx="42578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0" dirty="0" smtClean="0">
                  <a:solidFill>
                    <a:srgbClr val="595959"/>
                  </a:solidFill>
                </a:rPr>
                <a:t>TARGET SIDE MACHINE(S)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334463" y="4072496"/>
            <a:ext cx="4196495" cy="2305633"/>
            <a:chOff x="6298142" y="3981135"/>
            <a:chExt cx="4196495" cy="2305633"/>
          </a:xfrm>
        </p:grpSpPr>
        <p:grpSp>
          <p:nvGrpSpPr>
            <p:cNvPr id="21" name="Group 20"/>
            <p:cNvGrpSpPr/>
            <p:nvPr/>
          </p:nvGrpSpPr>
          <p:grpSpPr>
            <a:xfrm>
              <a:off x="6298142" y="3981135"/>
              <a:ext cx="4196495" cy="2296060"/>
              <a:chOff x="4626822" y="4085588"/>
              <a:chExt cx="4196495" cy="229606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4626822" y="4485698"/>
                <a:ext cx="4196495" cy="189595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471299" y="4085588"/>
                <a:ext cx="1894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0" dirty="0" smtClean="0">
                    <a:solidFill>
                      <a:srgbClr val="595959"/>
                    </a:solidFill>
                  </a:rPr>
                  <a:t>PRO2 SERVER(S)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6319005" y="4424720"/>
              <a:ext cx="41296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" charset="2"/>
                <a:buChar char="§"/>
              </a:pPr>
              <a:r>
                <a:rPr lang="en-US" sz="2000" i="0" dirty="0" smtClean="0">
                  <a:solidFill>
                    <a:srgbClr val="000000"/>
                  </a:solidFill>
                </a:rPr>
                <a:t>Pro2 Software</a:t>
              </a:r>
            </a:p>
            <a:p>
              <a:pPr marL="342900" indent="-342900" algn="l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" charset="2"/>
                <a:buChar char="§"/>
              </a:pPr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> Client Networking License</a:t>
              </a:r>
            </a:p>
            <a:p>
              <a:pPr marL="342900" indent="-342900" algn="l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" charset="2"/>
                <a:buChar char="§"/>
              </a:pPr>
              <a:r>
                <a:rPr lang="en-US" sz="2000" i="0" dirty="0" err="1">
                  <a:solidFill>
                    <a:srgbClr val="000000"/>
                  </a:solidFill>
                </a:rPr>
                <a:t>OpenEdge</a:t>
              </a:r>
              <a:r>
                <a:rPr lang="en-US" sz="2000" i="0" dirty="0">
                  <a:solidFill>
                    <a:srgbClr val="000000"/>
                  </a:solidFill>
                </a:rPr>
                <a:t> </a:t>
              </a:r>
              <a:r>
                <a:rPr lang="en-US" sz="2000" i="0" dirty="0" err="1" smtClean="0">
                  <a:solidFill>
                    <a:srgbClr val="000000"/>
                  </a:solidFill>
                </a:rPr>
                <a:t>DataServer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> License</a:t>
              </a:r>
            </a:p>
            <a:p>
              <a:pPr marL="342900" indent="-342900" algn="l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" charset="2"/>
                <a:buChar char="§"/>
              </a:pPr>
              <a:r>
                <a:rPr lang="en-US" sz="2000" i="0" dirty="0" smtClean="0">
                  <a:solidFill>
                    <a:srgbClr val="000000"/>
                  </a:solidFill>
                </a:rPr>
                <a:t>Schema Holder DB(s)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037840" y="3254736"/>
            <a:ext cx="5062468" cy="2639845"/>
            <a:chOff x="3037840" y="3163374"/>
            <a:chExt cx="5062468" cy="2639845"/>
          </a:xfrm>
        </p:grpSpPr>
        <p:grpSp>
          <p:nvGrpSpPr>
            <p:cNvPr id="31" name="Group 30"/>
            <p:cNvGrpSpPr/>
            <p:nvPr/>
          </p:nvGrpSpPr>
          <p:grpSpPr>
            <a:xfrm>
              <a:off x="3037840" y="3163374"/>
              <a:ext cx="4241801" cy="2186166"/>
              <a:chOff x="3037840" y="3163374"/>
              <a:chExt cx="4241801" cy="2186166"/>
            </a:xfrm>
          </p:grpSpPr>
          <p:cxnSp>
            <p:nvCxnSpPr>
              <p:cNvPr id="27" name="Elbow Connector 26"/>
              <p:cNvCxnSpPr/>
              <p:nvPr/>
            </p:nvCxnSpPr>
            <p:spPr bwMode="auto">
              <a:xfrm rot="10800000">
                <a:off x="3350260" y="3163374"/>
                <a:ext cx="3929381" cy="2184119"/>
              </a:xfrm>
              <a:prstGeom prst="bentConnector3">
                <a:avLst/>
              </a:prstGeom>
              <a:solidFill>
                <a:schemeClr val="accent1"/>
              </a:solidFill>
              <a:ln w="539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8" name="Elbow Connector 27"/>
              <p:cNvCxnSpPr/>
              <p:nvPr/>
            </p:nvCxnSpPr>
            <p:spPr bwMode="auto">
              <a:xfrm rot="10800000">
                <a:off x="3037840" y="4694202"/>
                <a:ext cx="4241800" cy="655338"/>
              </a:xfrm>
              <a:prstGeom prst="bentConnector3">
                <a:avLst>
                  <a:gd name="adj1" fmla="val 64371"/>
                </a:avLst>
              </a:prstGeom>
              <a:solidFill>
                <a:schemeClr val="accent1"/>
              </a:solidFill>
              <a:ln w="539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5303767" y="4633668"/>
              <a:ext cx="2796541" cy="11695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4GL connection</a:t>
              </a:r>
            </a:p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GUI client/Server</a:t>
              </a:r>
            </a:p>
            <a:p>
              <a:pPr algn="l"/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cxnSp>
        <p:nvCxnSpPr>
          <p:cNvPr id="34" name="Straight Arrow Connector 33"/>
          <p:cNvCxnSpPr/>
          <p:nvPr/>
        </p:nvCxnSpPr>
        <p:spPr bwMode="auto">
          <a:xfrm flipH="1" flipV="1">
            <a:off x="9405621" y="2885021"/>
            <a:ext cx="975360" cy="1587584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10401300" y="3312712"/>
            <a:ext cx="1653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MSSQL ODBC</a:t>
            </a:r>
          </a:p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Oracle Client</a:t>
            </a:r>
          </a:p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4GL Client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3060441" y="1925430"/>
            <a:ext cx="4219200" cy="3495150"/>
            <a:chOff x="3060440" y="1834070"/>
            <a:chExt cx="4219200" cy="349515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6176646" y="3636286"/>
              <a:ext cx="1102994" cy="1692934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9" name="Cloud 28"/>
            <p:cNvSpPr/>
            <p:nvPr/>
          </p:nvSpPr>
          <p:spPr bwMode="auto">
            <a:xfrm>
              <a:off x="4378960" y="2613010"/>
              <a:ext cx="2824480" cy="1123776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WAN</a:t>
              </a: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3134008" y="1834070"/>
              <a:ext cx="1592159" cy="48657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AppServer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Arrow Connector 41"/>
            <p:cNvCxnSpPr>
              <a:stCxn id="29" idx="3"/>
              <a:endCxn id="40" idx="3"/>
            </p:cNvCxnSpPr>
            <p:nvPr/>
          </p:nvCxnSpPr>
          <p:spPr bwMode="auto">
            <a:xfrm flipH="1" flipV="1">
              <a:off x="4726167" y="2077358"/>
              <a:ext cx="1065033" cy="599905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3" name="Straight Arrow Connector 42"/>
            <p:cNvCxnSpPr/>
            <p:nvPr/>
          </p:nvCxnSpPr>
          <p:spPr bwMode="auto">
            <a:xfrm flipH="1">
              <a:off x="3270414" y="2307279"/>
              <a:ext cx="476411" cy="758278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H="1">
              <a:off x="3060440" y="2316002"/>
              <a:ext cx="686385" cy="2285936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54" name="Group 53"/>
          <p:cNvGrpSpPr/>
          <p:nvPr/>
        </p:nvGrpSpPr>
        <p:grpSpPr>
          <a:xfrm>
            <a:off x="738102" y="3426990"/>
            <a:ext cx="2299012" cy="1448254"/>
            <a:chOff x="738102" y="3426990"/>
            <a:chExt cx="2299012" cy="1448254"/>
          </a:xfrm>
        </p:grpSpPr>
        <p:sp>
          <p:nvSpPr>
            <p:cNvPr id="38" name="Flowchart: Magnetic Disk 37"/>
            <p:cNvSpPr/>
            <p:nvPr/>
          </p:nvSpPr>
          <p:spPr bwMode="auto">
            <a:xfrm>
              <a:off x="738102" y="3426990"/>
              <a:ext cx="1747520" cy="672525"/>
            </a:xfrm>
            <a:prstGeom prst="flowChartMagneticDisk">
              <a:avLst/>
            </a:prstGeom>
            <a:solidFill>
              <a:schemeClr val="accent1"/>
            </a:solidFill>
            <a:ln w="12700" cap="flat" cmpd="sng" algn="ctr">
              <a:solidFill>
                <a:srgbClr val="FDE98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Repl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 Embedded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Flowchart: Connector 40"/>
            <p:cNvSpPr/>
            <p:nvPr/>
          </p:nvSpPr>
          <p:spPr bwMode="auto">
            <a:xfrm>
              <a:off x="2808514" y="4646644"/>
              <a:ext cx="228600" cy="228600"/>
            </a:xfrm>
            <a:prstGeom prst="flowChartConnector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0" name="Straight Arrow Connector 49"/>
            <p:cNvCxnSpPr>
              <a:stCxn id="41" idx="2"/>
              <a:endCxn id="38" idx="3"/>
            </p:cNvCxnSpPr>
            <p:nvPr/>
          </p:nvCxnSpPr>
          <p:spPr bwMode="auto">
            <a:xfrm flipH="1" flipV="1">
              <a:off x="1611862" y="4099515"/>
              <a:ext cx="1196652" cy="661429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852094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Pro2 Benefits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sz="2400" dirty="0" smtClean="0"/>
              <a:t>Low-impact and scalable</a:t>
            </a:r>
            <a:endParaRPr lang="en-US" altLang="en-US" sz="2400" dirty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sz="2400" dirty="0" smtClean="0"/>
              <a:t>Records ABL and SQL changes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sz="2400" dirty="0" smtClean="0"/>
              <a:t>Administration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sz="2400" dirty="0" smtClean="0"/>
              <a:t>Alerting</a:t>
            </a:r>
            <a:r>
              <a:rPr lang="en-US" sz="2400" dirty="0" smtClean="0"/>
              <a:t>  </a:t>
            </a:r>
            <a:endParaRPr lang="en-US" altLang="en-US" sz="2400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sz="2400" b="1" dirty="0" smtClean="0"/>
              <a:t>Customizable; Table and field level</a:t>
            </a:r>
            <a:endParaRPr lang="en-US" altLang="en-US" sz="2400" b="1" dirty="0" smtClean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en-US" sz="2400" dirty="0" smtClean="0"/>
              <a:t>Flexible Configuration</a:t>
            </a:r>
          </a:p>
          <a:p>
            <a:r>
              <a:rPr lang="en-US" sz="2400" dirty="0" smtClean="0"/>
              <a:t>Overcome Target Limitations</a:t>
            </a:r>
          </a:p>
          <a:p>
            <a:r>
              <a:rPr lang="en-US" sz="2400" dirty="0" smtClean="0"/>
              <a:t>Target schemas do </a:t>
            </a:r>
            <a:r>
              <a:rPr lang="en-US" sz="2400" b="1" dirty="0" smtClean="0"/>
              <a:t>NOT</a:t>
            </a:r>
            <a:r>
              <a:rPr lang="en-US" sz="2400" dirty="0" smtClean="0"/>
              <a:t> need to match</a:t>
            </a:r>
          </a:p>
          <a:p>
            <a:r>
              <a:rPr lang="en-US" sz="2400" dirty="0" smtClean="0"/>
              <a:t>Constantly sends “net change”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94485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With Pro2 You Can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Provide accurate data in near real-time to support better business decisions</a:t>
            </a:r>
          </a:p>
          <a:p>
            <a:r>
              <a:rPr lang="en-US" sz="2800" dirty="0" smtClean="0"/>
              <a:t>Leverage the value of the data in your system(s)-of-record</a:t>
            </a:r>
          </a:p>
          <a:p>
            <a:r>
              <a:rPr lang="en-US" sz="2800" dirty="0" smtClean="0"/>
              <a:t>Tailor the data to match your specific needs</a:t>
            </a:r>
          </a:p>
          <a:p>
            <a:r>
              <a:rPr lang="en-US" sz="2800" dirty="0" smtClean="0"/>
              <a:t>Overcome technology </a:t>
            </a:r>
            <a:r>
              <a:rPr lang="en-US" sz="2800" dirty="0" smtClean="0"/>
              <a:t>issues</a:t>
            </a:r>
          </a:p>
          <a:p>
            <a:r>
              <a:rPr lang="en-US" sz="2800" dirty="0" smtClean="0"/>
              <a:t>Make you data available to 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parties in a safe controlled manner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6777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59775"/>
            <a:ext cx="10948387" cy="646331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Latest Release of Pro2: v4.6.5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Recently released Pro2 v4.6.5</a:t>
            </a:r>
          </a:p>
          <a:p>
            <a:pPr lvl="1"/>
            <a:r>
              <a:rPr lang="en-US" sz="2400" dirty="0" smtClean="0"/>
              <a:t>Auto-re-sequence </a:t>
            </a:r>
            <a:r>
              <a:rPr lang="en-US" sz="2400" dirty="0" smtClean="0"/>
              <a:t>modification - Detects high sequence value and resets it when in quiet </a:t>
            </a:r>
            <a:r>
              <a:rPr lang="en-US" sz="2400" dirty="0" smtClean="0"/>
              <a:t>time. Pro2 alerts also now </a:t>
            </a:r>
            <a:r>
              <a:rPr lang="en-US" sz="2400" dirty="0" smtClean="0"/>
              <a:t>alarms when </a:t>
            </a:r>
            <a:r>
              <a:rPr lang="en-US" sz="2400" dirty="0" err="1" smtClean="0"/>
              <a:t>NextReplNbr</a:t>
            </a:r>
            <a:r>
              <a:rPr lang="en-US" sz="2400" dirty="0" smtClean="0"/>
              <a:t> is over SEQ_MAX </a:t>
            </a:r>
            <a:r>
              <a:rPr lang="en-US" sz="2400" dirty="0" smtClean="0"/>
              <a:t>Property</a:t>
            </a:r>
          </a:p>
          <a:p>
            <a:pPr lvl="1"/>
            <a:r>
              <a:rPr lang="en-US" sz="2400" dirty="0" smtClean="0"/>
              <a:t>Improved Oracle target schema and delta-</a:t>
            </a:r>
            <a:r>
              <a:rPr lang="en-US" sz="2400" dirty="0" err="1" smtClean="0"/>
              <a:t>diffs</a:t>
            </a:r>
            <a:r>
              <a:rPr lang="en-US" sz="2400" dirty="0" smtClean="0"/>
              <a:t> schema generation</a:t>
            </a:r>
          </a:p>
          <a:p>
            <a:pPr lvl="1"/>
            <a:r>
              <a:rPr lang="en-US" sz="2400" dirty="0" smtClean="0"/>
              <a:t>Added property to toggle weather arrays are expanded or collapsed</a:t>
            </a:r>
          </a:p>
          <a:p>
            <a:pPr lvl="1"/>
            <a:r>
              <a:rPr lang="en-US" sz="2400" dirty="0" smtClean="0"/>
              <a:t>Allow for hyphened column names in target</a:t>
            </a:r>
          </a:p>
          <a:p>
            <a:pPr lvl="1"/>
            <a:r>
              <a:rPr lang="en-US" sz="2400" dirty="0" smtClean="0"/>
              <a:t>Improved initial seed of target (bulk-copy). Pro2 App-Server now uses normal bulk-copy process</a:t>
            </a:r>
          </a:p>
          <a:p>
            <a:pPr lvl="1"/>
            <a:r>
              <a:rPr lang="en-US" sz="2400" dirty="0" smtClean="0"/>
              <a:t>Improved Pro2-Admin tool performance</a:t>
            </a:r>
          </a:p>
          <a:p>
            <a:pPr lvl="1"/>
            <a:r>
              <a:rPr lang="en-US" sz="2400" dirty="0" smtClean="0"/>
              <a:t>Many overall stoutness improvements</a:t>
            </a:r>
            <a:endParaRPr lang="en-US" sz="2400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Pro2 Use Cases	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61702" y="1035584"/>
            <a:ext cx="7772400" cy="5029200"/>
            <a:chOff x="1453283" y="1254057"/>
            <a:chExt cx="7772400" cy="5029200"/>
          </a:xfrm>
        </p:grpSpPr>
        <p:pic>
          <p:nvPicPr>
            <p:cNvPr id="3" name="Picture 2" descr="Pro2_RepSu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53283" y="1254057"/>
              <a:ext cx="7772400" cy="50292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184805" y="1747783"/>
              <a:ext cx="6308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Replicating OE Data to Corporate Data Warehouse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98408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Pro2 Use Cases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-185687" y="1144819"/>
            <a:ext cx="9102423" cy="5889803"/>
            <a:chOff x="-1810636" y="339202"/>
            <a:chExt cx="9102423" cy="5889803"/>
          </a:xfrm>
        </p:grpSpPr>
        <p:pic>
          <p:nvPicPr>
            <p:cNvPr id="4" name="Picture 3" descr="Pro2_UseCase2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810636" y="339202"/>
              <a:ext cx="9102423" cy="588980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-43776" y="751001"/>
              <a:ext cx="61288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Reporting Rollup of OE Data from multiple sites/DBs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55454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</a:t>
            </a:r>
            <a:r>
              <a:rPr lang="en-US" dirty="0" smtClean="0"/>
              <a:t>World Pro2 Use Cases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-518527" y="796407"/>
            <a:ext cx="9580350" cy="6199050"/>
            <a:chOff x="573511" y="1028534"/>
            <a:chExt cx="9580350" cy="6199050"/>
          </a:xfrm>
        </p:grpSpPr>
        <p:pic>
          <p:nvPicPr>
            <p:cNvPr id="4" name="Picture 3" descr="Pro2_UseCase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3511" y="1028534"/>
              <a:ext cx="9580350" cy="619905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594456" y="1829710"/>
              <a:ext cx="5934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Segregating OE data to multiple Data Warehouses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898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Pro2 </a:t>
            </a:r>
            <a:r>
              <a:rPr lang="en-US" sz="4000" dirty="0" smtClean="0"/>
              <a:t>– Business Case #1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French Company - Manufacturing</a:t>
            </a:r>
          </a:p>
          <a:p>
            <a:pPr lvl="1"/>
            <a:r>
              <a:rPr lang="en-US" sz="2000" dirty="0" smtClean="0"/>
              <a:t>10 Worldwide QAD/MFGPRO instances</a:t>
            </a:r>
          </a:p>
          <a:p>
            <a:pPr lvl="1"/>
            <a:r>
              <a:rPr lang="en-US" sz="2000" dirty="0" smtClean="0"/>
              <a:t>MANY different Progress versions, 8.3c – 10.1c</a:t>
            </a:r>
          </a:p>
          <a:p>
            <a:pPr lvl="1"/>
            <a:r>
              <a:rPr lang="en-US" sz="2000" dirty="0" smtClean="0"/>
              <a:t>MANY different </a:t>
            </a:r>
            <a:r>
              <a:rPr lang="en-US" sz="2000" dirty="0" err="1" smtClean="0"/>
              <a:t>MFGPro</a:t>
            </a:r>
            <a:r>
              <a:rPr lang="en-US" sz="2000" dirty="0" smtClean="0"/>
              <a:t> versions.</a:t>
            </a:r>
          </a:p>
          <a:p>
            <a:pPr lvl="1"/>
            <a:r>
              <a:rPr lang="en-US" sz="2000" dirty="0" smtClean="0"/>
              <a:t>Took 1 – 2 weeks to roll worldwide data into the BI structure</a:t>
            </a:r>
          </a:p>
          <a:p>
            <a:pPr lvl="1"/>
            <a:r>
              <a:rPr lang="en-US" sz="2000" dirty="0" smtClean="0"/>
              <a:t>Pro2 was installed across ALL environments in less than 30 days</a:t>
            </a:r>
          </a:p>
          <a:p>
            <a:pPr lvl="1"/>
            <a:r>
              <a:rPr lang="en-US" sz="2000" dirty="0" smtClean="0"/>
              <a:t>BI data warehouse is now current at all times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599" y="5214262"/>
            <a:ext cx="1152797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l"/>
            <a:r>
              <a:rPr lang="en-US" b="1" i="0" dirty="0" smtClean="0">
                <a:solidFill>
                  <a:srgbClr val="FF0000"/>
                </a:solidFill>
              </a:rPr>
              <a:t>Pro2 gave this company near real-time global views of the data for the first time in the history of the company.</a:t>
            </a:r>
          </a:p>
          <a:p>
            <a:pPr algn="l"/>
            <a:endParaRPr lang="en-US" sz="2000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34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Pro2 </a:t>
            </a:r>
            <a:r>
              <a:rPr lang="en-US" sz="4000" dirty="0" smtClean="0"/>
              <a:t>– Business Case #2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South America – Insurance Organization</a:t>
            </a:r>
          </a:p>
          <a:p>
            <a:pPr lvl="1"/>
            <a:r>
              <a:rPr lang="en-US" sz="2000" dirty="0" smtClean="0"/>
              <a:t>300+ Progress/</a:t>
            </a:r>
            <a:r>
              <a:rPr lang="en-US" sz="2000" dirty="0" err="1" smtClean="0"/>
              <a:t>OpenEdge</a:t>
            </a:r>
            <a:r>
              <a:rPr lang="en-US" sz="2000" dirty="0" smtClean="0"/>
              <a:t> databases</a:t>
            </a:r>
          </a:p>
          <a:p>
            <a:pPr lvl="1"/>
            <a:r>
              <a:rPr lang="en-US" sz="2000" dirty="0" smtClean="0"/>
              <a:t>MANY different Progress versions, 8.3c –  11.3</a:t>
            </a:r>
          </a:p>
          <a:p>
            <a:pPr lvl="1"/>
            <a:r>
              <a:rPr lang="en-US" sz="2000" dirty="0" smtClean="0"/>
              <a:t>Took 30 days to roll worldwide data into a single reporting database (Oracle)</a:t>
            </a:r>
          </a:p>
          <a:p>
            <a:pPr lvl="1"/>
            <a:r>
              <a:rPr lang="en-US" sz="2000" dirty="0" smtClean="0"/>
              <a:t>Currently in implementation.  Started with 1 – v10 source </a:t>
            </a:r>
            <a:r>
              <a:rPr lang="en-US" sz="2000" dirty="0" err="1" smtClean="0"/>
              <a:t>db</a:t>
            </a:r>
            <a:r>
              <a:rPr lang="en-US" sz="2000" dirty="0" smtClean="0"/>
              <a:t>, 1 – v9 source </a:t>
            </a:r>
            <a:r>
              <a:rPr lang="en-US" sz="2000" dirty="0" err="1" smtClean="0"/>
              <a:t>db</a:t>
            </a:r>
            <a:r>
              <a:rPr lang="en-US" sz="2000" dirty="0" smtClean="0"/>
              <a:t> and 1 - v8.2 source </a:t>
            </a:r>
            <a:r>
              <a:rPr lang="en-US" sz="2000" dirty="0" err="1" smtClean="0"/>
              <a:t>db</a:t>
            </a:r>
            <a:endParaRPr lang="en-US" sz="2000" dirty="0" smtClean="0"/>
          </a:p>
          <a:p>
            <a:pPr lvl="1"/>
            <a:r>
              <a:rPr lang="en-US" sz="2000" dirty="0" smtClean="0"/>
              <a:t>Proved we could replicate in near real-time many disparate Progress/OpenEdge versions into a single common target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7" y="5366657"/>
            <a:ext cx="11571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l"/>
            <a:r>
              <a:rPr lang="en-US" b="1" i="0" dirty="0" smtClean="0">
                <a:solidFill>
                  <a:srgbClr val="FF0000"/>
                </a:solidFill>
              </a:rPr>
              <a:t>Removal of “30 day” ETL process and real-time views of the replicated data</a:t>
            </a:r>
          </a:p>
        </p:txBody>
      </p:sp>
    </p:spTree>
    <p:extLst>
      <p:ext uri="{BB962C8B-B14F-4D97-AF65-F5344CB8AC3E}">
        <p14:creationId xmlns:p14="http://schemas.microsoft.com/office/powerpoint/2010/main" xmlns="" val="74553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Pro2 </a:t>
            </a:r>
            <a:r>
              <a:rPr lang="en-US" sz="4000" dirty="0" smtClean="0"/>
              <a:t>– Business Case #3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USA – Distribution Company</a:t>
            </a:r>
          </a:p>
          <a:p>
            <a:pPr lvl="1"/>
            <a:r>
              <a:rPr lang="en-US" sz="2000" dirty="0" smtClean="0"/>
              <a:t>Wanted to expose ERP data individually to each customer (40+ very large customers)</a:t>
            </a:r>
          </a:p>
          <a:p>
            <a:pPr lvl="1"/>
            <a:r>
              <a:rPr lang="en-US" sz="2000" dirty="0" smtClean="0"/>
              <a:t>Chose SQL Server as the storage platform for the customer interface</a:t>
            </a:r>
          </a:p>
          <a:p>
            <a:pPr lvl="1"/>
            <a:r>
              <a:rPr lang="en-US" sz="2000" dirty="0" smtClean="0"/>
              <a:t>Wanted a separate SQL Server target database for each customer (legal reasons)</a:t>
            </a:r>
          </a:p>
          <a:p>
            <a:pPr lvl="1"/>
            <a:r>
              <a:rPr lang="en-US" sz="2000" dirty="0" smtClean="0"/>
              <a:t>Not possible to give real time views based on ETL strategy.</a:t>
            </a:r>
          </a:p>
          <a:p>
            <a:pPr lvl="1"/>
            <a:r>
              <a:rPr lang="en-US" sz="2000" dirty="0" smtClean="0"/>
              <a:t>Pro2 was installed across ALL environments in less than 30 days</a:t>
            </a:r>
          </a:p>
          <a:p>
            <a:pPr lvl="1"/>
            <a:r>
              <a:rPr lang="en-US" sz="2000" dirty="0" smtClean="0"/>
              <a:t>Pro2 checks a CONO key at runtime and on the fly separates 1 source db into 40+ customer specific target databases.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142" y="5747656"/>
            <a:ext cx="11527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l"/>
            <a:r>
              <a:rPr lang="en-US" b="1" i="0" dirty="0" smtClean="0">
                <a:solidFill>
                  <a:srgbClr val="FF0000"/>
                </a:solidFill>
              </a:rPr>
              <a:t>Pro2 solved the legal issues with physical separation of data in near real-time</a:t>
            </a:r>
          </a:p>
        </p:txBody>
      </p:sp>
    </p:spTree>
    <p:extLst>
      <p:ext uri="{BB962C8B-B14F-4D97-AF65-F5344CB8AC3E}">
        <p14:creationId xmlns:p14="http://schemas.microsoft.com/office/powerpoint/2010/main" xmlns="" val="208641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59777"/>
            <a:ext cx="10801179" cy="646331"/>
          </a:xfrm>
        </p:spPr>
        <p:txBody>
          <a:bodyPr/>
          <a:lstStyle/>
          <a:p>
            <a:r>
              <a:rPr lang="en-US" sz="4000" dirty="0" smtClean="0"/>
              <a:t>Partners using Pro2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6831" b="16831"/>
          <a:stretch>
            <a:fillRect/>
          </a:stretch>
        </p:blipFill>
        <p:spPr>
          <a:xfrm>
            <a:off x="7498081" y="2208535"/>
            <a:ext cx="2551879" cy="13063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41" y="1076637"/>
            <a:ext cx="5704399" cy="2831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5721" y="3745148"/>
            <a:ext cx="5433118" cy="11722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5477" y="4917437"/>
            <a:ext cx="4845644" cy="91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997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59777"/>
            <a:ext cx="10801179" cy="646331"/>
          </a:xfrm>
        </p:spPr>
        <p:txBody>
          <a:bodyPr/>
          <a:lstStyle/>
          <a:p>
            <a:r>
              <a:rPr lang="en-US" sz="4000" dirty="0" smtClean="0"/>
              <a:t>Who Uses Pro2?</a:t>
            </a:r>
            <a:endParaRPr lang="en-US" sz="4000" dirty="0"/>
          </a:p>
        </p:txBody>
      </p:sp>
      <p:pic>
        <p:nvPicPr>
          <p:cNvPr id="4" name="Picture 3" descr="HP_Blue_RGB_150_L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296" y="3548380"/>
            <a:ext cx="1104900" cy="1104900"/>
          </a:xfrm>
          <a:prstGeom prst="rect">
            <a:avLst/>
          </a:prstGeom>
        </p:spPr>
      </p:pic>
      <p:pic>
        <p:nvPicPr>
          <p:cNvPr id="5" name="Picture 4" descr="200px-TD_Banknorth_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613" y="1295400"/>
            <a:ext cx="2878667" cy="647700"/>
          </a:xfrm>
          <a:prstGeom prst="rect">
            <a:avLst/>
          </a:prstGeom>
        </p:spPr>
      </p:pic>
      <p:pic>
        <p:nvPicPr>
          <p:cNvPr id="6" name="Picture 5" descr="Bloomberg-logo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93865" y="1184762"/>
            <a:ext cx="2667000" cy="767004"/>
          </a:xfrm>
          <a:prstGeom prst="rect">
            <a:avLst/>
          </a:prstGeom>
        </p:spPr>
      </p:pic>
      <p:pic>
        <p:nvPicPr>
          <p:cNvPr id="7" name="Picture 6" descr="conagra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933" y="2441892"/>
            <a:ext cx="1393825" cy="763588"/>
          </a:xfrm>
          <a:prstGeom prst="rect">
            <a:avLst/>
          </a:prstGeom>
        </p:spPr>
      </p:pic>
      <p:pic>
        <p:nvPicPr>
          <p:cNvPr id="10" name="Picture 9" descr="sjmlog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2425" y="3844330"/>
            <a:ext cx="3238500" cy="508000"/>
          </a:xfrm>
          <a:prstGeom prst="rect">
            <a:avLst/>
          </a:prstGeom>
        </p:spPr>
      </p:pic>
      <p:pic>
        <p:nvPicPr>
          <p:cNvPr id="11" name="Picture 10" descr="MedExpressLogo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9242" y="3215640"/>
            <a:ext cx="1337890" cy="1067248"/>
          </a:xfrm>
          <a:prstGeom prst="rect">
            <a:avLst/>
          </a:prstGeom>
        </p:spPr>
      </p:pic>
      <p:pic>
        <p:nvPicPr>
          <p:cNvPr id="12" name="Picture 11" descr="HEICO Corporation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6503" y="5209516"/>
            <a:ext cx="3048000" cy="544285"/>
          </a:xfrm>
          <a:prstGeom prst="rect">
            <a:avLst/>
          </a:prstGeom>
        </p:spPr>
      </p:pic>
      <p:pic>
        <p:nvPicPr>
          <p:cNvPr id="14" name="Picture 13" descr="ADP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3813" y="2203450"/>
            <a:ext cx="1844155" cy="1149350"/>
          </a:xfrm>
          <a:prstGeom prst="rect">
            <a:avLst/>
          </a:prstGeom>
        </p:spPr>
      </p:pic>
      <p:pic>
        <p:nvPicPr>
          <p:cNvPr id="15" name="Picture 14" descr="SeminoleSchools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5684" y="5339082"/>
            <a:ext cx="797877" cy="11521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70381" y="1299208"/>
            <a:ext cx="2227740" cy="736868"/>
          </a:xfrm>
          <a:prstGeom prst="rect">
            <a:avLst/>
          </a:prstGeom>
        </p:spPr>
      </p:pic>
      <p:pic>
        <p:nvPicPr>
          <p:cNvPr id="1026" name="Picture 2" descr="https://sp.yimg.com/ib/th?id=JN.9vsIbvZy7gmRVWCyfDj9Aw&amp;pid=15.1&amp;P=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58560" y="1645920"/>
            <a:ext cx="2133600" cy="2051050"/>
          </a:xfrm>
          <a:prstGeom prst="rect">
            <a:avLst/>
          </a:prstGeom>
          <a:noFill/>
        </p:spPr>
      </p:pic>
      <p:pic>
        <p:nvPicPr>
          <p:cNvPr id="1028" name="Picture 4" descr="http://www.sealritedoor.com/images/SR-Logo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231255" y="3622992"/>
            <a:ext cx="2381250" cy="1304926"/>
          </a:xfrm>
          <a:prstGeom prst="rect">
            <a:avLst/>
          </a:prstGeom>
          <a:noFill/>
        </p:spPr>
      </p:pic>
      <p:pic>
        <p:nvPicPr>
          <p:cNvPr id="1030" name="Picture 6" descr="https://sp.yimg.com/ib/th?id=JN.5CRcZLNWn%2fCASJcvZtE2rw&amp;pid=15.1&amp;P=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232535" y="4734242"/>
            <a:ext cx="2857500" cy="1533526"/>
          </a:xfrm>
          <a:prstGeom prst="rect">
            <a:avLst/>
          </a:prstGeom>
          <a:noFill/>
        </p:spPr>
      </p:pic>
      <p:pic>
        <p:nvPicPr>
          <p:cNvPr id="1032" name="Picture 8" descr="https://sp.yimg.com/ib/th?id=JN.ybFZY4JalwB74qK2dw39EA&amp;pid=15.1&amp;P=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852535" y="4149727"/>
            <a:ext cx="2857500" cy="2200275"/>
          </a:xfrm>
          <a:prstGeom prst="rect">
            <a:avLst/>
          </a:prstGeom>
          <a:noFill/>
        </p:spPr>
      </p:pic>
      <p:pic>
        <p:nvPicPr>
          <p:cNvPr id="1036" name="Picture 12" descr="ROOFING SUPPLY GROUP | RSG Ogden Shingles Building Supplies Roofing ...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695575" y="2182812"/>
            <a:ext cx="2762250" cy="1381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85034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Pro2 – Your Use Case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Source Database(s)</a:t>
            </a:r>
          </a:p>
          <a:p>
            <a:r>
              <a:rPr lang="en-US" sz="3200" dirty="0" smtClean="0"/>
              <a:t>OpenEdge Version(s)</a:t>
            </a:r>
          </a:p>
          <a:p>
            <a:r>
              <a:rPr lang="en-US" sz="3200" dirty="0" smtClean="0"/>
              <a:t>ERP System?</a:t>
            </a:r>
          </a:p>
          <a:p>
            <a:r>
              <a:rPr lang="en-US" sz="3200" dirty="0" smtClean="0"/>
              <a:t>Target Database(s)</a:t>
            </a:r>
          </a:p>
          <a:p>
            <a:r>
              <a:rPr lang="en-US" sz="3200" dirty="0" smtClean="0"/>
              <a:t>Use of Target Data?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88619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Pro2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Sports DB</a:t>
            </a:r>
          </a:p>
          <a:p>
            <a:pPr lvl="1"/>
            <a:r>
              <a:rPr lang="en-US" dirty="0" smtClean="0"/>
              <a:t>Standard Local Setup</a:t>
            </a:r>
          </a:p>
          <a:p>
            <a:pPr lvl="2"/>
            <a:r>
              <a:rPr lang="en-US" dirty="0" smtClean="0"/>
              <a:t>DB Connections</a:t>
            </a:r>
          </a:p>
          <a:p>
            <a:pPr lvl="2"/>
            <a:r>
              <a:rPr lang="en-US" dirty="0" smtClean="0"/>
              <a:t>Target Schema Generation</a:t>
            </a:r>
          </a:p>
          <a:p>
            <a:pPr lvl="2"/>
            <a:r>
              <a:rPr lang="en-US" dirty="0" smtClean="0"/>
              <a:t>Data-Server schema Image setup</a:t>
            </a:r>
          </a:p>
          <a:p>
            <a:pPr lvl="2"/>
            <a:r>
              <a:rPr lang="en-US" dirty="0" smtClean="0"/>
              <a:t>Mapping Tables/fields</a:t>
            </a:r>
          </a:p>
          <a:p>
            <a:pPr lvl="2"/>
            <a:r>
              <a:rPr lang="en-US" dirty="0" smtClean="0"/>
              <a:t>Code Library Generation</a:t>
            </a:r>
          </a:p>
          <a:p>
            <a:pPr lvl="2"/>
            <a:r>
              <a:rPr lang="en-US" dirty="0" smtClean="0"/>
              <a:t>Triggers deployed</a:t>
            </a:r>
          </a:p>
          <a:p>
            <a:pPr lvl="2"/>
            <a:r>
              <a:rPr lang="en-US" dirty="0" smtClean="0"/>
              <a:t>Triggers activation</a:t>
            </a:r>
          </a:p>
          <a:p>
            <a:pPr lvl="2"/>
            <a:r>
              <a:rPr lang="en-US" dirty="0" smtClean="0"/>
              <a:t>Replication Threads Startup</a:t>
            </a:r>
          </a:p>
          <a:p>
            <a:pPr lvl="2"/>
            <a:r>
              <a:rPr lang="en-US" dirty="0" smtClean="0"/>
              <a:t>Update data watch it pass through replication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7c69e624-827f-471b-adea-ac070ddc6867"/>
    <ds:schemaRef ds:uri="http://schemas.microsoft.com/office/2006/documentManagement/typ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7268</TotalTime>
  <Words>1289</Words>
  <Application>Microsoft Office PowerPoint</Application>
  <PresentationFormat>Custom</PresentationFormat>
  <Paragraphs>231</Paragraphs>
  <Slides>23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PROGRESS_16x9_PPT_Template</vt:lpstr>
      <vt:lpstr>Pro2SQL: BI and Reporting solution</vt:lpstr>
      <vt:lpstr>Slide 2</vt:lpstr>
      <vt:lpstr>What is the need?</vt:lpstr>
      <vt:lpstr>What is the need?</vt:lpstr>
      <vt:lpstr>Why is this a challenge?</vt:lpstr>
      <vt:lpstr>The Solution is Pro2</vt:lpstr>
      <vt:lpstr>What Is Pro2?</vt:lpstr>
      <vt:lpstr>What Is Pro2?</vt:lpstr>
      <vt:lpstr>Network Layout</vt:lpstr>
      <vt:lpstr>Pro2 Benefits</vt:lpstr>
      <vt:lpstr>With Pro2 You Can</vt:lpstr>
      <vt:lpstr>Latest Release of Pro2: v4.6.5</vt:lpstr>
      <vt:lpstr>Real World Pro2 Use Cases </vt:lpstr>
      <vt:lpstr>Real World Pro2 Use Cases</vt:lpstr>
      <vt:lpstr>Real World Pro2 Use Cases</vt:lpstr>
      <vt:lpstr>Pro2 – Business Case #1</vt:lpstr>
      <vt:lpstr>Pro2 – Business Case #2</vt:lpstr>
      <vt:lpstr>Pro2 – Business Case #3</vt:lpstr>
      <vt:lpstr>Partners using Pro2</vt:lpstr>
      <vt:lpstr>Who Uses Pro2?</vt:lpstr>
      <vt:lpstr>Pro2 – Your Use Case</vt:lpstr>
      <vt:lpstr>Pro2 Demo</vt:lpstr>
      <vt:lpstr>Slide 23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grwhite</cp:lastModifiedBy>
  <cp:revision>345</cp:revision>
  <cp:lastPrinted>2013-09-18T03:48:20Z</cp:lastPrinted>
  <dcterms:created xsi:type="dcterms:W3CDTF">2016-05-13T13:52:00Z</dcterms:created>
  <dcterms:modified xsi:type="dcterms:W3CDTF">2016-06-17T17:29:34Z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