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tiff" ContentType="image/tiff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667" r:id="rId5"/>
  </p:sldMasterIdLst>
  <p:notesMasterIdLst>
    <p:notesMasterId r:id="rId31"/>
  </p:notesMasterIdLst>
  <p:handoutMasterIdLst>
    <p:handoutMasterId r:id="rId32"/>
  </p:handoutMasterIdLst>
  <p:sldIdLst>
    <p:sldId id="1099" r:id="rId6"/>
    <p:sldId id="1105" r:id="rId7"/>
    <p:sldId id="1182" r:id="rId8"/>
    <p:sldId id="1183" r:id="rId9"/>
    <p:sldId id="1212" r:id="rId10"/>
    <p:sldId id="1188" r:id="rId11"/>
    <p:sldId id="1210" r:id="rId12"/>
    <p:sldId id="1207" r:id="rId13"/>
    <p:sldId id="1211" r:id="rId14"/>
    <p:sldId id="1200" r:id="rId15"/>
    <p:sldId id="1191" r:id="rId16"/>
    <p:sldId id="1194" r:id="rId17"/>
    <p:sldId id="1193" r:id="rId18"/>
    <p:sldId id="1185" r:id="rId19"/>
    <p:sldId id="1205" r:id="rId20"/>
    <p:sldId id="1216" r:id="rId21"/>
    <p:sldId id="1217" r:id="rId22"/>
    <p:sldId id="1218" r:id="rId23"/>
    <p:sldId id="1195" r:id="rId24"/>
    <p:sldId id="1196" r:id="rId25"/>
    <p:sldId id="1199" r:id="rId26"/>
    <p:sldId id="1208" r:id="rId27"/>
    <p:sldId id="1213" r:id="rId28"/>
    <p:sldId id="1215" r:id="rId29"/>
    <p:sldId id="1180" r:id="rId30"/>
  </p:sldIdLst>
  <p:sldSz cx="12188825" cy="6858000"/>
  <p:notesSz cx="7027863" cy="9313863"/>
  <p:custDataLst>
    <p:tags r:id="rId33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A9E08947-8B51-9F41-BCC3-FBB234948AF7}">
          <p14:sldIdLst>
            <p14:sldId id="1099"/>
            <p14:sldId id="1105"/>
            <p14:sldId id="1182"/>
            <p14:sldId id="1183"/>
            <p14:sldId id="1212"/>
            <p14:sldId id="1188"/>
            <p14:sldId id="1210"/>
            <p14:sldId id="1207"/>
            <p14:sldId id="1211"/>
            <p14:sldId id="1200"/>
            <p14:sldId id="1191"/>
            <p14:sldId id="1194"/>
            <p14:sldId id="1193"/>
            <p14:sldId id="1185"/>
            <p14:sldId id="1205"/>
            <p14:sldId id="1216"/>
            <p14:sldId id="1217"/>
            <p14:sldId id="1218"/>
            <p14:sldId id="1195"/>
            <p14:sldId id="1196"/>
            <p14:sldId id="1199"/>
            <p14:sldId id="1208"/>
            <p14:sldId id="1213"/>
            <p14:sldId id="1215"/>
            <p14:sldId id="118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25435"/>
    <a:srgbClr val="FF40FF"/>
    <a:srgbClr val="373A3E"/>
    <a:srgbClr val="B0D806"/>
    <a:srgbClr val="AAD204"/>
    <a:srgbClr val="FF4E00"/>
    <a:srgbClr val="2F5662"/>
    <a:srgbClr val="DD461E"/>
    <a:srgbClr val="24D997"/>
    <a:srgbClr val="23C78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412" autoAdjust="0"/>
    <p:restoredTop sz="90812" autoAdjust="0"/>
  </p:normalViewPr>
  <p:slideViewPr>
    <p:cSldViewPr snapToGrid="0" showGuides="1">
      <p:cViewPr varScale="1">
        <p:scale>
          <a:sx n="68" d="100"/>
          <a:sy n="68" d="100"/>
        </p:scale>
        <p:origin x="-102" y="-978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gs" Target="tags/tag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945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42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024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610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02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567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3088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547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866180" y="2822695"/>
            <a:ext cx="6800850" cy="1231106"/>
          </a:xfrm>
        </p:spPr>
        <p:txBody>
          <a:bodyPr/>
          <a:lstStyle/>
          <a:p>
            <a:r>
              <a:rPr lang="en-US" sz="4000" dirty="0"/>
              <a:t>SpeedScript to Stylish UI with PAS for OE WebHandlers</a:t>
            </a:r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Irfan Pasha Syed</a:t>
            </a:r>
          </a:p>
          <a:p>
            <a:r>
              <a:rPr lang="en-US" dirty="0"/>
              <a:t>06/26/2016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 to Progress Appserver for OpenEdge</a:t>
            </a:r>
          </a:p>
          <a:p>
            <a:r>
              <a:rPr lang="en-US" dirty="0"/>
              <a:t>Modernization of “WEB”</a:t>
            </a:r>
          </a:p>
          <a:p>
            <a:r>
              <a:rPr lang="en-US" dirty="0" err="1"/>
              <a:t>WebHandlers</a:t>
            </a:r>
            <a:r>
              <a:rPr lang="en-US" dirty="0"/>
              <a:t> Overview</a:t>
            </a:r>
          </a:p>
          <a:p>
            <a:r>
              <a:rPr lang="en-US" dirty="0"/>
              <a:t>Request/Response Objects in </a:t>
            </a:r>
            <a:r>
              <a:rPr lang="en-US" dirty="0" err="1"/>
              <a:t>WebHandlers</a:t>
            </a:r>
            <a:endParaRPr lang="en-US" dirty="0"/>
          </a:p>
          <a:p>
            <a:r>
              <a:rPr lang="en-US" dirty="0"/>
              <a:t>Workshop</a:t>
            </a:r>
          </a:p>
        </p:txBody>
      </p:sp>
    </p:spTree>
    <p:extLst>
      <p:ext uri="{BB962C8B-B14F-4D97-AF65-F5344CB8AC3E}">
        <p14:creationId xmlns:p14="http://schemas.microsoft.com/office/powerpoint/2010/main" xmlns="" val="2026385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PAS for OE - Summary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1220560" y="2153260"/>
            <a:ext cx="2679018" cy="10556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APSV (AIA)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1400" i="0" dirty="0">
                <a:solidFill>
                  <a:schemeClr val="tx1"/>
                </a:solidFill>
              </a:rPr>
              <a:t>SOAP (WSA)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REST/Mobile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728130" y="1375252"/>
            <a:ext cx="378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i="0" dirty="0"/>
              <a:t>PAS for OpenEdge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1463938" y="3709885"/>
            <a:ext cx="2222578" cy="44267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Session Manager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1357710" y="5135693"/>
            <a:ext cx="2345750" cy="128593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effectLst/>
                <a:latin typeface="Arial" charset="0"/>
              </a:rPr>
              <a:t>MSAgent</a:t>
            </a:r>
          </a:p>
        </p:txBody>
      </p:sp>
      <p:grpSp>
        <p:nvGrpSpPr>
          <p:cNvPr id="11" name="Group 30"/>
          <p:cNvGrpSpPr/>
          <p:nvPr/>
        </p:nvGrpSpPr>
        <p:grpSpPr>
          <a:xfrm>
            <a:off x="1574910" y="5650918"/>
            <a:ext cx="1866231" cy="557191"/>
            <a:chOff x="5838695" y="5513902"/>
            <a:chExt cx="1866231" cy="557191"/>
          </a:xfrm>
        </p:grpSpPr>
        <p:sp>
          <p:nvSpPr>
            <p:cNvPr id="12" name="Rounded Rectangle 11"/>
            <p:cNvSpPr/>
            <p:nvPr/>
          </p:nvSpPr>
          <p:spPr bwMode="auto">
            <a:xfrm>
              <a:off x="6143495" y="5766870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6068855" y="5705176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6000935" y="5637290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5926295" y="5575596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5838695" y="5513902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ABL Sessions</a:t>
              </a:r>
            </a:p>
          </p:txBody>
        </p:sp>
      </p:grpSp>
      <p:sp>
        <p:nvSpPr>
          <p:cNvPr id="17" name="Up-Down Arrow 16"/>
          <p:cNvSpPr/>
          <p:nvPr/>
        </p:nvSpPr>
        <p:spPr bwMode="auto">
          <a:xfrm>
            <a:off x="2310431" y="4448728"/>
            <a:ext cx="414867" cy="639892"/>
          </a:xfrm>
          <a:prstGeom prst="up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Content Placeholder 3"/>
          <p:cNvSpPr txBox="1">
            <a:spLocks/>
          </p:cNvSpPr>
          <p:nvPr/>
        </p:nvSpPr>
        <p:spPr>
          <a:xfrm>
            <a:off x="4711583" y="988691"/>
            <a:ext cx="7328017" cy="51720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i="0" dirty="0"/>
              <a:t>Secure production web server 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i="0" dirty="0"/>
              <a:t>Installation, administration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i="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i="0" dirty="0"/>
              <a:t>Simpler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i="0" dirty="0"/>
              <a:t>Administration, scalability , AppServer connection and operating STATEs 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i="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i="0" dirty="0"/>
              <a:t>Customer Extensible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i="0" dirty="0"/>
              <a:t>Open REST APIs for monitoring and administration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i="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i="0" dirty="0"/>
              <a:t>Better analysis tools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i="0" dirty="0"/>
              <a:t>Built-in metrics gathering, current state queries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i="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i="0" dirty="0"/>
              <a:t>Faster and optimizes resources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i="0" dirty="0"/>
              <a:t>Runs same ABL application and client load with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i="0" dirty="0"/>
              <a:t> less memory and CPU consumption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547017" y="1228327"/>
            <a:ext cx="3965713" cy="3186458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0876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Modernization of “WEB”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728130" y="1375252"/>
            <a:ext cx="378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i="0" dirty="0"/>
              <a:t>PAS for OpenEdge</a:t>
            </a:r>
          </a:p>
        </p:txBody>
      </p:sp>
      <p:sp>
        <p:nvSpPr>
          <p:cNvPr id="22" name="Rounded Rectangle 21"/>
          <p:cNvSpPr/>
          <p:nvPr/>
        </p:nvSpPr>
        <p:spPr bwMode="auto">
          <a:xfrm>
            <a:off x="1463938" y="3709885"/>
            <a:ext cx="2222578" cy="44267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Session Manager</a:t>
            </a:r>
          </a:p>
        </p:txBody>
      </p:sp>
      <p:sp>
        <p:nvSpPr>
          <p:cNvPr id="23" name="Rounded Rectangle 22"/>
          <p:cNvSpPr/>
          <p:nvPr/>
        </p:nvSpPr>
        <p:spPr bwMode="auto">
          <a:xfrm>
            <a:off x="1357710" y="5135693"/>
            <a:ext cx="2345750" cy="128593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effectLst/>
                <a:latin typeface="Arial" charset="0"/>
              </a:rPr>
              <a:t>MSAgent</a:t>
            </a:r>
          </a:p>
        </p:txBody>
      </p:sp>
      <p:grpSp>
        <p:nvGrpSpPr>
          <p:cNvPr id="24" name="Group 30"/>
          <p:cNvGrpSpPr/>
          <p:nvPr/>
        </p:nvGrpSpPr>
        <p:grpSpPr>
          <a:xfrm>
            <a:off x="1574910" y="5650918"/>
            <a:ext cx="1866231" cy="557191"/>
            <a:chOff x="5838695" y="5513902"/>
            <a:chExt cx="1866231" cy="557191"/>
          </a:xfrm>
        </p:grpSpPr>
        <p:sp>
          <p:nvSpPr>
            <p:cNvPr id="25" name="Rounded Rectangle 24"/>
            <p:cNvSpPr/>
            <p:nvPr/>
          </p:nvSpPr>
          <p:spPr bwMode="auto">
            <a:xfrm>
              <a:off x="6143495" y="5766870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6" name="Rounded Rectangle 25"/>
            <p:cNvSpPr/>
            <p:nvPr/>
          </p:nvSpPr>
          <p:spPr bwMode="auto">
            <a:xfrm>
              <a:off x="6068855" y="5705176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6000935" y="5637290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5926295" y="5575596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5838695" y="5513902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ABL Sessions</a:t>
              </a:r>
            </a:p>
          </p:txBody>
        </p:sp>
      </p:grpSp>
      <p:sp>
        <p:nvSpPr>
          <p:cNvPr id="30" name="Up-Down Arrow 29"/>
          <p:cNvSpPr/>
          <p:nvPr/>
        </p:nvSpPr>
        <p:spPr bwMode="auto">
          <a:xfrm>
            <a:off x="2310431" y="4448728"/>
            <a:ext cx="414867" cy="639892"/>
          </a:xfrm>
          <a:prstGeom prst="up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1178355" y="1979128"/>
            <a:ext cx="2679018" cy="141315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APSV (AIA)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1400" i="0" dirty="0">
                <a:solidFill>
                  <a:schemeClr val="tx1"/>
                </a:solidFill>
              </a:rPr>
              <a:t>SOAP (WSA)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REST/Mobile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1400" i="0" dirty="0">
                <a:solidFill>
                  <a:schemeClr val="bg1"/>
                </a:solidFill>
              </a:rPr>
              <a:t>WEB (Webspeed)</a:t>
            </a:r>
            <a:endParaRPr kumimoji="0" lang="en-IN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4889167" y="1384039"/>
            <a:ext cx="729965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IN" sz="2000" i="0" dirty="0"/>
              <a:t>Provide compatibility to run existing Webspeed code</a:t>
            </a:r>
          </a:p>
          <a:p>
            <a:pPr algn="l">
              <a:buSzTx/>
            </a:pPr>
            <a:endParaRPr lang="en-IN" sz="2000" i="0" dirty="0"/>
          </a:p>
          <a:p>
            <a:pPr algn="l">
              <a:buSzTx/>
            </a:pPr>
            <a:r>
              <a:rPr lang="en-IN" sz="2000" i="0" dirty="0"/>
              <a:t>Shares the same Security stack as that of other PAS OE transports</a:t>
            </a:r>
          </a:p>
          <a:p>
            <a:pPr algn="l">
              <a:buSzTx/>
            </a:pPr>
            <a:r>
              <a:rPr lang="en-IN" sz="2000" i="0" dirty="0"/>
              <a:t>No need for a separate Appserver. Co-exists with PAS OE Applications</a:t>
            </a:r>
          </a:p>
          <a:p>
            <a:pPr algn="l">
              <a:buSzTx/>
            </a:pPr>
            <a:endParaRPr lang="en-IN" sz="2000" i="0" dirty="0"/>
          </a:p>
          <a:p>
            <a:pPr algn="l">
              <a:buSzTx/>
            </a:pPr>
            <a:r>
              <a:rPr lang="en-IN" sz="2000" i="0" dirty="0"/>
              <a:t>Support for Object-Oriented Programming Model </a:t>
            </a:r>
          </a:p>
          <a:p>
            <a:pPr algn="l">
              <a:buSzTx/>
            </a:pPr>
            <a:r>
              <a:rPr lang="en-IN" sz="2000" i="0" dirty="0"/>
              <a:t>Support all HTTP Standard methods</a:t>
            </a:r>
          </a:p>
          <a:p>
            <a:pPr algn="l">
              <a:buSzTx/>
            </a:pPr>
            <a:r>
              <a:rPr lang="en-IN" sz="2000" i="0" dirty="0"/>
              <a:t>Ability to control the HTTP Response Object</a:t>
            </a:r>
          </a:p>
          <a:p>
            <a:pPr algn="l">
              <a:buSzTx/>
            </a:pPr>
            <a:endParaRPr lang="en-IN" sz="2000" i="0" dirty="0"/>
          </a:p>
        </p:txBody>
      </p:sp>
      <p:sp>
        <p:nvSpPr>
          <p:cNvPr id="16" name="Rounded Rectangle 15"/>
          <p:cNvSpPr/>
          <p:nvPr/>
        </p:nvSpPr>
        <p:spPr bwMode="auto">
          <a:xfrm>
            <a:off x="547017" y="1228327"/>
            <a:ext cx="3965713" cy="3186458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6975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WebHandlers</a:t>
            </a:r>
            <a:r>
              <a:rPr lang="en-US" dirty="0"/>
              <a:t> Overview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5473337" y="3814354"/>
            <a:ext cx="56823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2000" b="1" i="0" dirty="0">
                <a:solidFill>
                  <a:schemeClr val="accent1"/>
                </a:solidFill>
              </a:rPr>
              <a:t>“</a:t>
            </a:r>
            <a:r>
              <a:rPr lang="en-US" sz="2000" b="1" i="0" dirty="0" err="1">
                <a:solidFill>
                  <a:schemeClr val="accent1"/>
                </a:solidFill>
              </a:rPr>
              <a:t>Class”</a:t>
            </a:r>
            <a:r>
              <a:rPr lang="en-US" sz="1800" b="1" dirty="0" err="1">
                <a:solidFill>
                  <a:schemeClr val="bg1"/>
                </a:solidFill>
              </a:rPr>
              <a:t>ify</a:t>
            </a:r>
            <a:r>
              <a:rPr lang="en-US" sz="1800" b="1" dirty="0">
                <a:solidFill>
                  <a:schemeClr val="bg1"/>
                </a:solidFill>
              </a:rPr>
              <a:t> your </a:t>
            </a:r>
            <a:r>
              <a:rPr lang="en-US" sz="1800" b="1" dirty="0" err="1">
                <a:solidFill>
                  <a:schemeClr val="bg1"/>
                </a:solidFill>
              </a:rPr>
              <a:t>Webspeed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5151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err="1"/>
              <a:t>WebHandler</a:t>
            </a:r>
            <a:r>
              <a:rPr lang="en-IN" b="1" dirty="0"/>
              <a:t> Interface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437135" y="658483"/>
            <a:ext cx="3464607" cy="1546904"/>
          </a:xfrm>
          <a:prstGeom prst="rect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4389761" y="1640598"/>
            <a:ext cx="3492000" cy="846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 bwMode="auto">
          <a:xfrm>
            <a:off x="4345186" y="772569"/>
            <a:ext cx="353657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&lt;&lt; Interface &gt;&gt;</a:t>
            </a:r>
          </a:p>
          <a:p>
            <a:pPr>
              <a:buSzTx/>
            </a:pPr>
            <a:r>
              <a:rPr lang="en-IN" sz="1800" b="1" i="0" dirty="0" err="1">
                <a:solidFill>
                  <a:schemeClr val="bg1"/>
                </a:solidFill>
              </a:rPr>
              <a:t>IWebHandler</a:t>
            </a:r>
            <a:endParaRPr lang="en-IN" sz="1800" b="1" i="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4365571" y="1792604"/>
            <a:ext cx="34748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 </a:t>
            </a:r>
            <a:r>
              <a:rPr lang="en-IN" sz="1800" b="1" i="0" dirty="0" err="1">
                <a:solidFill>
                  <a:schemeClr val="bg1"/>
                </a:solidFill>
              </a:rPr>
              <a:t>HandleRequest</a:t>
            </a:r>
            <a:r>
              <a:rPr lang="en-IN" sz="1800" b="1" i="0" dirty="0">
                <a:solidFill>
                  <a:schemeClr val="bg1"/>
                </a:solidFill>
              </a:rPr>
              <a:t>()  : INTEGER</a:t>
            </a:r>
          </a:p>
        </p:txBody>
      </p:sp>
      <p:sp>
        <p:nvSpPr>
          <p:cNvPr id="33" name="TextBox 32"/>
          <p:cNvSpPr txBox="1"/>
          <p:nvPr/>
        </p:nvSpPr>
        <p:spPr bwMode="auto">
          <a:xfrm>
            <a:off x="410650" y="1864651"/>
            <a:ext cx="378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i="0" dirty="0"/>
              <a:t>PAS for OpenEdge</a:t>
            </a:r>
          </a:p>
        </p:txBody>
      </p:sp>
      <p:sp>
        <p:nvSpPr>
          <p:cNvPr id="35" name="Rounded Rectangle 34"/>
          <p:cNvSpPr/>
          <p:nvPr/>
        </p:nvSpPr>
        <p:spPr bwMode="auto">
          <a:xfrm>
            <a:off x="1121108" y="3246697"/>
            <a:ext cx="2228469" cy="91716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b="1" i="0" dirty="0">
                <a:latin typeface="Arial" charset="0"/>
              </a:rPr>
              <a:t>ABL Session in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b="1" i="0" dirty="0">
                <a:latin typeface="Arial" charset="0"/>
              </a:rPr>
              <a:t>MS-Agent</a:t>
            </a:r>
            <a:endParaRPr kumimoji="0" lang="en-US" sz="1800" b="1" i="0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915161" y="2526634"/>
            <a:ext cx="2775578" cy="442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2000" i="0" dirty="0">
                <a:solidFill>
                  <a:schemeClr val="bg1"/>
                </a:solidFill>
              </a:rPr>
              <a:t>WEB Transport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4412497" y="3062928"/>
            <a:ext cx="3498595" cy="1549648"/>
          </a:xfrm>
          <a:prstGeom prst="rect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9" name="Straight Connector 38"/>
          <p:cNvCxnSpPr/>
          <p:nvPr/>
        </p:nvCxnSpPr>
        <p:spPr bwMode="auto">
          <a:xfrm flipV="1">
            <a:off x="4420964" y="3972193"/>
            <a:ext cx="3492000" cy="846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4452403" y="3233700"/>
            <a:ext cx="3232904" cy="78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&lt;&lt; OOABL Class &gt;&gt;</a:t>
            </a:r>
          </a:p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&lt;WebHandler&gt;</a:t>
            </a:r>
          </a:p>
        </p:txBody>
      </p:sp>
      <p:sp>
        <p:nvSpPr>
          <p:cNvPr id="41" name="TextBox 40"/>
          <p:cNvSpPr txBox="1"/>
          <p:nvPr/>
        </p:nvSpPr>
        <p:spPr bwMode="auto">
          <a:xfrm>
            <a:off x="4404030" y="4195842"/>
            <a:ext cx="34156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 </a:t>
            </a:r>
            <a:r>
              <a:rPr lang="en-IN" sz="1800" b="1" i="0" dirty="0" err="1">
                <a:solidFill>
                  <a:schemeClr val="bg1"/>
                </a:solidFill>
              </a:rPr>
              <a:t>HandleRequest</a:t>
            </a:r>
            <a:r>
              <a:rPr lang="en-IN" sz="1800" b="1" i="0" dirty="0">
                <a:solidFill>
                  <a:schemeClr val="bg1"/>
                </a:solidFill>
              </a:rPr>
              <a:t>()  : INTEGER</a:t>
            </a:r>
          </a:p>
        </p:txBody>
      </p:sp>
      <p:cxnSp>
        <p:nvCxnSpPr>
          <p:cNvPr id="43" name="Straight Connector 42"/>
          <p:cNvCxnSpPr/>
          <p:nvPr/>
        </p:nvCxnSpPr>
        <p:spPr bwMode="auto">
          <a:xfrm>
            <a:off x="6032006" y="2399264"/>
            <a:ext cx="0" cy="648000"/>
          </a:xfrm>
          <a:prstGeom prst="line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5" name="Flowchart: Extract 44"/>
          <p:cNvSpPr/>
          <p:nvPr/>
        </p:nvSpPr>
        <p:spPr bwMode="auto">
          <a:xfrm>
            <a:off x="5892827" y="2236269"/>
            <a:ext cx="278358" cy="240967"/>
          </a:xfrm>
          <a:prstGeom prst="flowChartExtra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6196708" y="2414598"/>
            <a:ext cx="21567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i="0" dirty="0"/>
              <a:t>implements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2860463" y="4851708"/>
            <a:ext cx="9918491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None/>
            </a:pPr>
            <a:r>
              <a:rPr lang="en-US" i="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INTERFACE </a:t>
            </a:r>
            <a:r>
              <a:rPr lang="en-US" i="0" dirty="0" err="1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Progress.Web.IWebHandler</a:t>
            </a:r>
            <a:r>
              <a:rPr lang="en-US" i="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pPr algn="l">
              <a:buNone/>
            </a:pPr>
            <a:r>
              <a:rPr lang="en-US" i="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  METHOD PUBLIC INTEGER </a:t>
            </a:r>
            <a:r>
              <a:rPr lang="en-US" i="0" dirty="0" err="1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HandleRequest</a:t>
            </a:r>
            <a:r>
              <a:rPr lang="en-US" i="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( ).</a:t>
            </a:r>
          </a:p>
          <a:p>
            <a:pPr algn="l">
              <a:buNone/>
            </a:pPr>
            <a:r>
              <a:rPr lang="en-US" i="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END INTERFACE.</a:t>
            </a:r>
          </a:p>
          <a:p>
            <a:pPr algn="l">
              <a:buSzTx/>
            </a:pPr>
            <a:endParaRPr lang="en-IN" i="0" dirty="0"/>
          </a:p>
        </p:txBody>
      </p:sp>
      <p:sp>
        <p:nvSpPr>
          <p:cNvPr id="20" name="Rounded Rectangle 19"/>
          <p:cNvSpPr/>
          <p:nvPr/>
        </p:nvSpPr>
        <p:spPr bwMode="auto">
          <a:xfrm>
            <a:off x="594660" y="1688716"/>
            <a:ext cx="3331295" cy="2878631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3366469" y="3444705"/>
            <a:ext cx="1023292" cy="521145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20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45" grpId="0" animBg="1"/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Using </a:t>
            </a:r>
            <a:r>
              <a:rPr lang="en-IN" b="1" dirty="0" err="1"/>
              <a:t>CustomWebHandler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0069" y="1251969"/>
            <a:ext cx="7108571" cy="4084053"/>
          </a:xfrm>
        </p:spPr>
        <p:txBody>
          <a:bodyPr/>
          <a:lstStyle/>
          <a:p>
            <a:r>
              <a:rPr lang="en-US" dirty="0"/>
              <a:t>Inherits the abstract class </a:t>
            </a:r>
            <a:r>
              <a:rPr lang="en-US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WebHandler</a:t>
            </a:r>
            <a:r>
              <a:rPr lang="en-US" dirty="0"/>
              <a:t> which implements the </a:t>
            </a:r>
            <a:r>
              <a:rPr lang="en-US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IWebHandler</a:t>
            </a:r>
            <a:r>
              <a:rPr lang="en-US" dirty="0"/>
              <a:t> interface.</a:t>
            </a:r>
          </a:p>
          <a:p>
            <a:endParaRPr lang="en-US" dirty="0"/>
          </a:p>
          <a:p>
            <a:r>
              <a:rPr lang="en-US" dirty="0"/>
              <a:t>Dispatching for all standard HTTP verbs.</a:t>
            </a:r>
          </a:p>
          <a:p>
            <a:endParaRPr lang="en-US" dirty="0"/>
          </a:p>
          <a:p>
            <a:r>
              <a:rPr lang="en-US" dirty="0"/>
              <a:t>Provides default behavior for the methods you don’t override.</a:t>
            </a:r>
          </a:p>
          <a:p>
            <a:endParaRPr lang="en-US" dirty="0"/>
          </a:p>
          <a:p>
            <a:r>
              <a:rPr lang="en-US" dirty="0"/>
              <a:t>Uses various ABL Objects to handle the payload and write back to the WEB transport over a </a:t>
            </a:r>
            <a:r>
              <a:rPr lang="en-US" dirty="0" err="1"/>
              <a:t>WebStream</a:t>
            </a:r>
            <a:r>
              <a:rPr lang="en-US" dirty="0"/>
              <a:t>.</a:t>
            </a:r>
          </a:p>
          <a:p>
            <a:pPr lvl="1"/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sp>
        <p:nvSpPr>
          <p:cNvPr id="33" name="TextBox 32"/>
          <p:cNvSpPr txBox="1"/>
          <p:nvPr/>
        </p:nvSpPr>
        <p:spPr bwMode="auto">
          <a:xfrm>
            <a:off x="410650" y="1123869"/>
            <a:ext cx="378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i="0" dirty="0"/>
              <a:t>PAS for OpenEdge</a:t>
            </a:r>
          </a:p>
        </p:txBody>
      </p:sp>
      <p:sp>
        <p:nvSpPr>
          <p:cNvPr id="35" name="Rounded Rectangle 34"/>
          <p:cNvSpPr/>
          <p:nvPr/>
        </p:nvSpPr>
        <p:spPr bwMode="auto">
          <a:xfrm>
            <a:off x="1121108" y="2505915"/>
            <a:ext cx="2228469" cy="91716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b="1" i="0" dirty="0">
                <a:latin typeface="Arial" charset="0"/>
              </a:rPr>
              <a:t>ABL Session in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b="1" i="0" dirty="0">
                <a:latin typeface="Arial" charset="0"/>
              </a:rPr>
              <a:t>MS-Agent</a:t>
            </a:r>
            <a:endParaRPr kumimoji="0" lang="en-US" sz="1800" b="1" i="0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915161" y="1785852"/>
            <a:ext cx="2775578" cy="442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2000" i="0" dirty="0">
                <a:solidFill>
                  <a:schemeClr val="bg1"/>
                </a:solidFill>
              </a:rPr>
              <a:t>WEB Transport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592299" y="4466816"/>
            <a:ext cx="3498595" cy="1549648"/>
          </a:xfrm>
          <a:prstGeom prst="rect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9" name="Straight Connector 38"/>
          <p:cNvCxnSpPr/>
          <p:nvPr/>
        </p:nvCxnSpPr>
        <p:spPr bwMode="auto">
          <a:xfrm flipV="1">
            <a:off x="584464" y="5327555"/>
            <a:ext cx="3492000" cy="846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575997" y="4554076"/>
            <a:ext cx="3232904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&lt;&lt; OOABL Class &gt;&gt;</a:t>
            </a:r>
          </a:p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&lt;</a:t>
            </a:r>
            <a:r>
              <a:rPr lang="en-IN" sz="1800" b="1" i="0" dirty="0" err="1">
                <a:solidFill>
                  <a:schemeClr val="bg1"/>
                </a:solidFill>
              </a:rPr>
              <a:t>CustomWebHandler</a:t>
            </a:r>
            <a:r>
              <a:rPr lang="en-IN" sz="1800" b="1" i="0" dirty="0">
                <a:solidFill>
                  <a:schemeClr val="bg1"/>
                </a:solidFill>
              </a:rPr>
              <a:t>&gt;</a:t>
            </a:r>
          </a:p>
        </p:txBody>
      </p:sp>
      <p:sp>
        <p:nvSpPr>
          <p:cNvPr id="41" name="TextBox 40"/>
          <p:cNvSpPr txBox="1"/>
          <p:nvPr/>
        </p:nvSpPr>
        <p:spPr bwMode="auto">
          <a:xfrm>
            <a:off x="567530" y="5551204"/>
            <a:ext cx="34156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 </a:t>
            </a:r>
            <a:r>
              <a:rPr lang="en-IN" sz="1800" b="1" i="0" dirty="0" err="1">
                <a:solidFill>
                  <a:schemeClr val="bg1"/>
                </a:solidFill>
              </a:rPr>
              <a:t>HandleRequest</a:t>
            </a:r>
            <a:r>
              <a:rPr lang="en-IN" sz="1800" b="1" i="0" dirty="0">
                <a:solidFill>
                  <a:schemeClr val="bg1"/>
                </a:solidFill>
              </a:rPr>
              <a:t>()  : INTEGER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594660" y="947934"/>
            <a:ext cx="3331295" cy="2878631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 rot="5400000">
            <a:off x="1675394" y="3668243"/>
            <a:ext cx="1023292" cy="521145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5145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Using </a:t>
            </a:r>
            <a:r>
              <a:rPr lang="en-IN" b="1" dirty="0" err="1"/>
              <a:t>CustomWebHandler</a:t>
            </a:r>
            <a:endParaRPr lang="en-IN" b="1" dirty="0"/>
          </a:p>
        </p:txBody>
      </p:sp>
      <p:sp>
        <p:nvSpPr>
          <p:cNvPr id="33" name="TextBox 32"/>
          <p:cNvSpPr txBox="1"/>
          <p:nvPr/>
        </p:nvSpPr>
        <p:spPr bwMode="auto">
          <a:xfrm>
            <a:off x="410650" y="1123869"/>
            <a:ext cx="378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i="0" dirty="0"/>
              <a:t>PAS for OpenEdge</a:t>
            </a:r>
          </a:p>
        </p:txBody>
      </p:sp>
      <p:sp>
        <p:nvSpPr>
          <p:cNvPr id="35" name="Rounded Rectangle 34"/>
          <p:cNvSpPr/>
          <p:nvPr/>
        </p:nvSpPr>
        <p:spPr bwMode="auto">
          <a:xfrm>
            <a:off x="1121108" y="2505915"/>
            <a:ext cx="2228469" cy="91716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b="1" i="0" dirty="0">
                <a:latin typeface="Arial" charset="0"/>
              </a:rPr>
              <a:t>ABL Session in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b="1" i="0" dirty="0">
                <a:latin typeface="Arial" charset="0"/>
              </a:rPr>
              <a:t>MS-Agent</a:t>
            </a:r>
            <a:endParaRPr kumimoji="0" lang="en-US" sz="1800" b="1" i="0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915161" y="1785852"/>
            <a:ext cx="2775578" cy="442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2000" i="0" dirty="0">
                <a:solidFill>
                  <a:schemeClr val="bg1"/>
                </a:solidFill>
              </a:rPr>
              <a:t>WEB Transport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40" name="TextBox 39"/>
          <p:cNvSpPr txBox="1"/>
          <p:nvPr/>
        </p:nvSpPr>
        <p:spPr bwMode="auto">
          <a:xfrm>
            <a:off x="486043" y="4554665"/>
            <a:ext cx="349859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&lt;&lt; OOABL Class &gt;&gt;</a:t>
            </a:r>
          </a:p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&lt;WebHandler&gt;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594660" y="947934"/>
            <a:ext cx="3331295" cy="2878631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293359" y="2511376"/>
            <a:ext cx="7598411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IN" sz="20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[oepas1.HRWeb.WEB]    </a:t>
            </a:r>
          </a:p>
          <a:p>
            <a:pPr algn="l">
              <a:buSzTx/>
            </a:pPr>
            <a:r>
              <a:rPr lang="en-IN" sz="20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IN" sz="20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defaultHandler</a:t>
            </a:r>
            <a:r>
              <a:rPr lang="en-IN" sz="20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=</a:t>
            </a:r>
            <a:r>
              <a:rPr lang="en-IN" sz="20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OpenEdge.Web.DefaultWebHandler</a:t>
            </a:r>
            <a:endParaRPr lang="en-IN" sz="2000" dirty="0">
              <a:solidFill>
                <a:srgbClr val="005F97"/>
              </a:solidFill>
              <a:latin typeface="Consolas" pitchFamily="49" charset="0"/>
              <a:cs typeface="Consolas" pitchFamily="49" charset="0"/>
            </a:endParaRPr>
          </a:p>
          <a:p>
            <a:pPr algn="l">
              <a:buSzTx/>
            </a:pPr>
            <a:r>
              <a:rPr lang="en-IN" sz="20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       OR</a:t>
            </a:r>
          </a:p>
          <a:p>
            <a:pPr algn="l">
              <a:buSzTx/>
            </a:pPr>
            <a:r>
              <a:rPr lang="en-IN" sz="20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IN" sz="20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defaultHandler</a:t>
            </a:r>
            <a:r>
              <a:rPr lang="en-IN" sz="20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=&lt;Custom WebHandler&gt;</a:t>
            </a:r>
          </a:p>
          <a:p>
            <a:pPr algn="l">
              <a:buSzTx/>
            </a:pPr>
            <a:r>
              <a:rPr lang="en-IN" sz="20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    handler1=Customer: /</a:t>
            </a:r>
            <a:r>
              <a:rPr lang="en-IN" sz="20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mycustomer</a:t>
            </a:r>
            <a:r>
              <a:rPr lang="en-IN" sz="20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/{</a:t>
            </a:r>
            <a:r>
              <a:rPr lang="en-IN" sz="20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empid</a:t>
            </a:r>
            <a:r>
              <a:rPr lang="en-IN" sz="20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pPr algn="l">
              <a:buSzTx/>
            </a:pPr>
            <a:r>
              <a:rPr lang="en-IN" sz="20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    </a:t>
            </a:r>
          </a:p>
        </p:txBody>
      </p:sp>
      <p:sp>
        <p:nvSpPr>
          <p:cNvPr id="5" name="Rectangle 4"/>
          <p:cNvSpPr/>
          <p:nvPr/>
        </p:nvSpPr>
        <p:spPr>
          <a:xfrm>
            <a:off x="3779420" y="2043860"/>
            <a:ext cx="833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l">
              <a:buSzTx/>
            </a:pPr>
            <a:r>
              <a:rPr lang="en-IN" sz="1800" b="1" i="0" dirty="0">
                <a:solidFill>
                  <a:schemeClr val="tx2"/>
                </a:solidFill>
              </a:rPr>
              <a:t>&lt;Custom WebHandler&gt;:  Executes user written WebHandler class</a:t>
            </a:r>
          </a:p>
        </p:txBody>
      </p:sp>
      <p:sp>
        <p:nvSpPr>
          <p:cNvPr id="17" name="Right Arrow 16"/>
          <p:cNvSpPr/>
          <p:nvPr/>
        </p:nvSpPr>
        <p:spPr bwMode="auto">
          <a:xfrm rot="5400000">
            <a:off x="1675394" y="3668243"/>
            <a:ext cx="1023292" cy="521145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4205738" y="1003671"/>
            <a:ext cx="71500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b="1" i="0" dirty="0"/>
              <a:t>http://localhost:8810/</a:t>
            </a:r>
            <a:r>
              <a:rPr lang="en-US" b="1" i="0" dirty="0" err="1"/>
              <a:t>HRWeb</a:t>
            </a:r>
            <a:r>
              <a:rPr lang="en-US" b="1" i="0" dirty="0"/>
              <a:t>/web</a:t>
            </a:r>
            <a:r>
              <a:rPr lang="en-US" b="1" i="0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US" b="1" i="0" dirty="0" err="1">
                <a:solidFill>
                  <a:schemeClr val="accent1">
                    <a:lumMod val="75000"/>
                  </a:schemeClr>
                </a:solidFill>
              </a:rPr>
              <a:t>mycustomer</a:t>
            </a:r>
            <a:r>
              <a:rPr lang="en-US" b="1" i="0" dirty="0">
                <a:solidFill>
                  <a:schemeClr val="accent1">
                    <a:lumMod val="75000"/>
                  </a:schemeClr>
                </a:solidFill>
              </a:rPr>
              <a:t>/1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6553200" y="4705890"/>
            <a:ext cx="0" cy="110066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4790564" y="5806556"/>
            <a:ext cx="37930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 err="1"/>
              <a:t>WebHandler</a:t>
            </a:r>
            <a:r>
              <a:rPr lang="en-US" i="0" dirty="0"/>
              <a:t> class name</a:t>
            </a: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7670816" y="4739756"/>
            <a:ext cx="255691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 bwMode="auto">
          <a:xfrm>
            <a:off x="9313333" y="4789162"/>
            <a:ext cx="0" cy="58068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 bwMode="auto">
          <a:xfrm>
            <a:off x="7780780" y="5370436"/>
            <a:ext cx="3365603" cy="46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Request URL Pattern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592299" y="4466816"/>
            <a:ext cx="3498595" cy="1549648"/>
          </a:xfrm>
          <a:prstGeom prst="rect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V="1">
            <a:off x="584464" y="5327555"/>
            <a:ext cx="3492000" cy="846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575997" y="4554076"/>
            <a:ext cx="3232904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&lt;&lt; OOABL Class &gt;&gt;</a:t>
            </a:r>
          </a:p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&lt;</a:t>
            </a:r>
            <a:r>
              <a:rPr lang="en-IN" sz="1800" b="1" i="0" dirty="0" err="1">
                <a:solidFill>
                  <a:schemeClr val="bg1"/>
                </a:solidFill>
              </a:rPr>
              <a:t>CustomWebHandler</a:t>
            </a:r>
            <a:r>
              <a:rPr lang="en-IN" sz="1800" b="1" i="0" dirty="0">
                <a:solidFill>
                  <a:schemeClr val="bg1"/>
                </a:solidFill>
              </a:rPr>
              <a:t>&gt;</a:t>
            </a:r>
          </a:p>
        </p:txBody>
      </p:sp>
      <p:sp>
        <p:nvSpPr>
          <p:cNvPr id="36" name="TextBox 35"/>
          <p:cNvSpPr txBox="1"/>
          <p:nvPr/>
        </p:nvSpPr>
        <p:spPr bwMode="auto">
          <a:xfrm>
            <a:off x="567530" y="5551204"/>
            <a:ext cx="34156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 </a:t>
            </a:r>
            <a:r>
              <a:rPr lang="en-IN" sz="1800" b="1" i="0" dirty="0" err="1">
                <a:solidFill>
                  <a:schemeClr val="bg1"/>
                </a:solidFill>
              </a:rPr>
              <a:t>HandleRequest</a:t>
            </a:r>
            <a:r>
              <a:rPr lang="en-IN" sz="1800" b="1" i="0" dirty="0">
                <a:solidFill>
                  <a:schemeClr val="bg1"/>
                </a:solidFill>
              </a:rPr>
              <a:t>()  : INTEGER</a:t>
            </a:r>
          </a:p>
        </p:txBody>
      </p:sp>
    </p:spTree>
    <p:extLst>
      <p:ext uri="{BB962C8B-B14F-4D97-AF65-F5344CB8AC3E}">
        <p14:creationId xmlns:p14="http://schemas.microsoft.com/office/powerpoint/2010/main" xmlns="" val="729973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Using </a:t>
            </a:r>
            <a:r>
              <a:rPr lang="en-IN" b="1" dirty="0" err="1"/>
              <a:t>CompatibilityHandler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7196" y="2405302"/>
            <a:ext cx="7010102" cy="2541189"/>
          </a:xfrm>
        </p:spPr>
        <p:txBody>
          <a:bodyPr/>
          <a:lstStyle/>
          <a:p>
            <a:r>
              <a:rPr lang="en-US" dirty="0"/>
              <a:t>Allows only POST &amp; GET methods</a:t>
            </a:r>
          </a:p>
          <a:p>
            <a:r>
              <a:rPr lang="en-US" dirty="0"/>
              <a:t>The </a:t>
            </a:r>
            <a:r>
              <a:rPr lang="en-US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HandleRequest</a:t>
            </a:r>
            <a:r>
              <a:rPr lang="en-US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()</a:t>
            </a:r>
            <a:r>
              <a:rPr lang="en-US" dirty="0"/>
              <a:t> method</a:t>
            </a:r>
          </a:p>
          <a:p>
            <a:pPr lvl="1"/>
            <a:r>
              <a:rPr lang="en-US" sz="2000" dirty="0"/>
              <a:t>Starts </a:t>
            </a:r>
            <a:r>
              <a:rPr lang="en-US" sz="20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web/objects/web-</a:t>
            </a:r>
            <a:r>
              <a:rPr lang="en-US" sz="20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handler.p</a:t>
            </a:r>
            <a:r>
              <a:rPr lang="en-US" sz="2000" dirty="0"/>
              <a:t> persistently if not started  </a:t>
            </a:r>
          </a:p>
          <a:p>
            <a:pPr lvl="1"/>
            <a:r>
              <a:rPr lang="en-US" sz="2000" dirty="0"/>
              <a:t>web-</a:t>
            </a:r>
            <a:r>
              <a:rPr lang="en-US" sz="2000" dirty="0" err="1"/>
              <a:t>handler.p</a:t>
            </a:r>
            <a:r>
              <a:rPr lang="en-US" sz="2000" dirty="0"/>
              <a:t> is the new web-</a:t>
            </a:r>
            <a:r>
              <a:rPr lang="en-US" sz="2000" dirty="0" err="1"/>
              <a:t>disp.p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runs process-web-request  in the handle</a:t>
            </a:r>
          </a:p>
          <a:p>
            <a:endParaRPr lang="en-US" dirty="0">
              <a:solidFill>
                <a:srgbClr val="005F97"/>
              </a:solidFill>
              <a:latin typeface="Consolas" pitchFamily="49" charset="0"/>
              <a:cs typeface="Consolas" pitchFamily="49" charset="0"/>
            </a:endParaRPr>
          </a:p>
          <a:p>
            <a:pPr lvl="1"/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sp>
        <p:nvSpPr>
          <p:cNvPr id="33" name="TextBox 32"/>
          <p:cNvSpPr txBox="1"/>
          <p:nvPr/>
        </p:nvSpPr>
        <p:spPr bwMode="auto">
          <a:xfrm>
            <a:off x="410650" y="1123869"/>
            <a:ext cx="378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i="0" dirty="0"/>
              <a:t>PAS for OpenEdge</a:t>
            </a:r>
          </a:p>
        </p:txBody>
      </p:sp>
      <p:sp>
        <p:nvSpPr>
          <p:cNvPr id="35" name="Rounded Rectangle 34"/>
          <p:cNvSpPr/>
          <p:nvPr/>
        </p:nvSpPr>
        <p:spPr bwMode="auto">
          <a:xfrm>
            <a:off x="1121108" y="2505915"/>
            <a:ext cx="2228469" cy="91716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b="1" i="0" dirty="0">
                <a:latin typeface="Arial" charset="0"/>
              </a:rPr>
              <a:t>ABL Session in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b="1" i="0" dirty="0">
                <a:latin typeface="Arial" charset="0"/>
              </a:rPr>
              <a:t>MS-Agent</a:t>
            </a:r>
            <a:endParaRPr kumimoji="0" lang="en-US" sz="1800" b="1" i="0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915161" y="1785852"/>
            <a:ext cx="2775578" cy="442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2000" i="0" dirty="0">
                <a:solidFill>
                  <a:schemeClr val="bg1"/>
                </a:solidFill>
              </a:rPr>
              <a:t>WEB Transport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592299" y="4466816"/>
            <a:ext cx="3498595" cy="1549648"/>
          </a:xfrm>
          <a:prstGeom prst="rect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9" name="Straight Connector 38"/>
          <p:cNvCxnSpPr/>
          <p:nvPr/>
        </p:nvCxnSpPr>
        <p:spPr bwMode="auto">
          <a:xfrm flipV="1">
            <a:off x="584464" y="5327555"/>
            <a:ext cx="3492000" cy="846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575997" y="4554076"/>
            <a:ext cx="3232904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&lt;&lt; OOABL Class &gt;&gt;</a:t>
            </a:r>
          </a:p>
          <a:p>
            <a:pPr>
              <a:buSzTx/>
            </a:pPr>
            <a:r>
              <a:rPr lang="en-IN" sz="1800" b="1" i="0" dirty="0" err="1">
                <a:solidFill>
                  <a:schemeClr val="bg1"/>
                </a:solidFill>
              </a:rPr>
              <a:t>CompatibilityHandler</a:t>
            </a:r>
            <a:endParaRPr lang="en-IN" sz="1800" b="1" i="0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 bwMode="auto">
          <a:xfrm>
            <a:off x="567530" y="5551204"/>
            <a:ext cx="34156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 </a:t>
            </a:r>
            <a:r>
              <a:rPr lang="en-IN" sz="1800" b="1" i="0" dirty="0" err="1">
                <a:solidFill>
                  <a:schemeClr val="bg1"/>
                </a:solidFill>
              </a:rPr>
              <a:t>HandleRequest</a:t>
            </a:r>
            <a:r>
              <a:rPr lang="en-IN" sz="1800" b="1" i="0" dirty="0">
                <a:solidFill>
                  <a:schemeClr val="bg1"/>
                </a:solidFill>
              </a:rPr>
              <a:t>()  : INTEGER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594660" y="947934"/>
            <a:ext cx="3331295" cy="2878631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 rot="5400000">
            <a:off x="1675394" y="3668243"/>
            <a:ext cx="1023292" cy="521145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4195250" y="4938798"/>
            <a:ext cx="7561797" cy="173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IN" sz="20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[oepas1.HRWeb.WEB]    </a:t>
            </a:r>
          </a:p>
          <a:p>
            <a:pPr algn="l">
              <a:buSzTx/>
            </a:pPr>
            <a:r>
              <a:rPr lang="en-IN" sz="20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IN" sz="20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defaultHandler</a:t>
            </a:r>
            <a:r>
              <a:rPr lang="en-IN" sz="20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=</a:t>
            </a:r>
            <a:r>
              <a:rPr lang="en-IN" sz="20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OpenEdge.Web.CompatibilityHandler</a:t>
            </a:r>
            <a:endParaRPr lang="en-IN" sz="2000" dirty="0">
              <a:solidFill>
                <a:srgbClr val="005F97"/>
              </a:solidFill>
              <a:latin typeface="Consolas" pitchFamily="49" charset="0"/>
              <a:cs typeface="Consolas" pitchFamily="49" charset="0"/>
            </a:endParaRPr>
          </a:p>
          <a:p>
            <a:pPr algn="l">
              <a:buSzTx/>
            </a:pPr>
            <a:r>
              <a:rPr lang="en-IN" sz="1800" b="1" i="0" dirty="0">
                <a:solidFill>
                  <a:schemeClr val="accent6"/>
                </a:solidFill>
              </a:rPr>
              <a:t>         </a:t>
            </a:r>
            <a:r>
              <a:rPr lang="en-IN" sz="18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handler1=Customer: /</a:t>
            </a:r>
            <a:r>
              <a:rPr lang="en-IN" sz="18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mycustomer</a:t>
            </a:r>
            <a:r>
              <a:rPr lang="en-IN" sz="18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/{</a:t>
            </a:r>
            <a:r>
              <a:rPr lang="en-IN" sz="18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empid</a:t>
            </a:r>
            <a:r>
              <a:rPr lang="en-IN" sz="18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pPr algn="l">
              <a:buSzTx/>
            </a:pPr>
            <a:endParaRPr lang="en-IN" sz="1800" i="0" dirty="0">
              <a:solidFill>
                <a:schemeClr val="accent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27974" y="1635638"/>
            <a:ext cx="833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l">
              <a:buSzTx/>
            </a:pPr>
            <a:r>
              <a:rPr lang="en-IN" sz="1800" b="1" i="0" dirty="0" err="1"/>
              <a:t>CompatibilityHandler</a:t>
            </a:r>
            <a:r>
              <a:rPr lang="en-IN" sz="1800" b="1" i="0" dirty="0"/>
              <a:t>: Executes Classic Webspeed code if no WebHandler is defined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4205738" y="1003671"/>
            <a:ext cx="71500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b="1" i="0" dirty="0"/>
              <a:t>http://localhost:8810/</a:t>
            </a:r>
            <a:r>
              <a:rPr lang="en-US" b="1" i="0" dirty="0" err="1"/>
              <a:t>HRWeb</a:t>
            </a:r>
            <a:r>
              <a:rPr lang="en-US" b="1" i="0" dirty="0"/>
              <a:t>/web</a:t>
            </a:r>
            <a:r>
              <a:rPr lang="en-US" b="1" i="0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US" b="1" i="0" dirty="0" err="1">
                <a:solidFill>
                  <a:schemeClr val="accent1">
                    <a:lumMod val="75000"/>
                  </a:schemeClr>
                </a:solidFill>
              </a:rPr>
              <a:t>getcustomer.p</a:t>
            </a:r>
            <a:endParaRPr lang="en-US" b="1" i="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766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31090" y="2808739"/>
            <a:ext cx="8544753" cy="1089529"/>
          </a:xfrm>
        </p:spPr>
        <p:txBody>
          <a:bodyPr/>
          <a:lstStyle/>
          <a:p>
            <a:r>
              <a:rPr lang="en-IN" dirty="0"/>
              <a:t>Request/Response Objects in WebHandlers</a:t>
            </a:r>
          </a:p>
        </p:txBody>
      </p:sp>
    </p:spTree>
    <p:extLst>
      <p:ext uri="{BB962C8B-B14F-4D97-AF65-F5344CB8AC3E}">
        <p14:creationId xmlns:p14="http://schemas.microsoft.com/office/powerpoint/2010/main" xmlns="" val="3987706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err="1"/>
              <a:t>IWebRequest</a:t>
            </a:r>
            <a:r>
              <a:rPr lang="en-IN" b="1" dirty="0"/>
              <a:t>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2" y="991428"/>
            <a:ext cx="11309509" cy="5608155"/>
          </a:xfrm>
        </p:spPr>
        <p:txBody>
          <a:bodyPr/>
          <a:lstStyle/>
          <a:p>
            <a:r>
              <a:rPr lang="en-IN" dirty="0" err="1"/>
              <a:t>OpenEdge.Web.IWebRequest</a:t>
            </a:r>
            <a:endParaRPr lang="en-IN" dirty="0"/>
          </a:p>
          <a:p>
            <a:pPr lvl="1"/>
            <a:r>
              <a:rPr lang="en-IN" dirty="0"/>
              <a:t>Object that contains the </a:t>
            </a:r>
            <a:r>
              <a:rPr lang="en-IN" dirty="0" err="1"/>
              <a:t>entity,headers,cookies</a:t>
            </a:r>
            <a:r>
              <a:rPr lang="en-IN" dirty="0"/>
              <a:t> and other HTTP Request payload information.</a:t>
            </a:r>
          </a:p>
          <a:p>
            <a:pPr lvl="1"/>
            <a:endParaRPr lang="en-IN" dirty="0"/>
          </a:p>
          <a:p>
            <a:pPr marL="457200" lvl="1" indent="0">
              <a:buNone/>
            </a:pPr>
            <a:r>
              <a:rPr lang="en-IN" sz="24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METHOD OVERRIDE PROTECTED INTEGER </a:t>
            </a:r>
            <a:r>
              <a:rPr lang="en-IN" sz="24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HandleGet</a:t>
            </a:r>
            <a:r>
              <a:rPr lang="en-IN" sz="24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( INPUT </a:t>
            </a:r>
            <a:r>
              <a:rPr lang="en-IN" sz="24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poRequest</a:t>
            </a:r>
            <a:r>
              <a:rPr lang="en-IN" sz="24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 AS </a:t>
            </a:r>
            <a:r>
              <a:rPr lang="en-IN" sz="24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OpenEdge.Web.IWebRequest</a:t>
            </a:r>
            <a:r>
              <a:rPr lang="en-IN" sz="24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 ):</a:t>
            </a:r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6714274" y="3739121"/>
            <a:ext cx="32329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sz="1800" b="1" i="0" dirty="0">
                <a:solidFill>
                  <a:schemeClr val="bg1"/>
                </a:solidFill>
              </a:rPr>
              <a:t>properties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98141" y="3070363"/>
            <a:ext cx="5784597" cy="355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3785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err="1"/>
              <a:t>WebResponse</a:t>
            </a:r>
            <a:r>
              <a:rPr lang="en-IN" b="1" dirty="0"/>
              <a:t>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422" y="961611"/>
            <a:ext cx="11349264" cy="5607484"/>
          </a:xfrm>
        </p:spPr>
        <p:txBody>
          <a:bodyPr/>
          <a:lstStyle/>
          <a:p>
            <a:r>
              <a:rPr lang="en-IN" dirty="0" err="1"/>
              <a:t>OpenEdge.Web.WebResponse</a:t>
            </a:r>
            <a:endParaRPr lang="en-IN" dirty="0"/>
          </a:p>
          <a:p>
            <a:pPr lvl="1"/>
            <a:r>
              <a:rPr lang="en-IN" dirty="0"/>
              <a:t>Initialized to compose a HTTP Response. It contains a status code and </a:t>
            </a:r>
            <a:r>
              <a:rPr lang="en-IN" dirty="0" err="1"/>
              <a:t>reason,headers</a:t>
            </a:r>
            <a:r>
              <a:rPr lang="en-IN" dirty="0"/>
              <a:t>, cookies and a message body.</a:t>
            </a:r>
          </a:p>
          <a:p>
            <a:pPr lvl="1"/>
            <a:endParaRPr lang="en-IN" dirty="0"/>
          </a:p>
          <a:p>
            <a:pPr marL="457200" lvl="1" indent="0">
              <a:buNone/>
            </a:pPr>
            <a:r>
              <a:rPr lang="en-IN" sz="24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oResponse</a:t>
            </a:r>
            <a:r>
              <a:rPr lang="en-IN" sz="24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 = NEW </a:t>
            </a:r>
            <a:r>
              <a:rPr lang="en-IN" sz="24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OpenEdge.Web.WebResponse</a:t>
            </a:r>
            <a:r>
              <a:rPr lang="en-IN" sz="24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().</a:t>
            </a:r>
          </a:p>
          <a:p>
            <a:pPr marL="457200" lvl="1" indent="0">
              <a:buNone/>
            </a:pPr>
            <a:endParaRPr lang="en-IN" sz="2400" dirty="0">
              <a:solidFill>
                <a:srgbClr val="005F97"/>
              </a:solidFill>
              <a:latin typeface="Consolas" pitchFamily="49" charset="0"/>
              <a:cs typeface="Consolas" pitchFamily="49" charset="0"/>
            </a:endParaRPr>
          </a:p>
          <a:p>
            <a:pPr marL="457200" lvl="1" indent="0">
              <a:buNone/>
            </a:pPr>
            <a:endParaRPr lang="en-IN" sz="2400" dirty="0">
              <a:solidFill>
                <a:srgbClr val="005F97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20267" y="2887660"/>
            <a:ext cx="5909732" cy="359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0155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err="1"/>
              <a:t>WebResponseWriter</a:t>
            </a:r>
            <a:r>
              <a:rPr lang="en-IN" b="1" dirty="0"/>
              <a:t>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422" y="961611"/>
            <a:ext cx="11349264" cy="5607484"/>
          </a:xfrm>
        </p:spPr>
        <p:txBody>
          <a:bodyPr/>
          <a:lstStyle/>
          <a:p>
            <a:r>
              <a:rPr lang="en-IN" dirty="0" err="1"/>
              <a:t>OpenEdge.Web.WebResponseWriter</a:t>
            </a:r>
            <a:endParaRPr lang="en-IN" dirty="0"/>
          </a:p>
          <a:p>
            <a:pPr lvl="1"/>
            <a:r>
              <a:rPr lang="en-IN" dirty="0"/>
              <a:t>Writes an HTTP response payload to the </a:t>
            </a:r>
            <a:r>
              <a:rPr lang="en-IN" dirty="0" err="1"/>
              <a:t>WebStream</a:t>
            </a:r>
            <a:r>
              <a:rPr lang="en-IN" dirty="0"/>
              <a:t>, inherits </a:t>
            </a:r>
            <a:r>
              <a:rPr lang="en-IN" sz="24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OutputStream</a:t>
            </a:r>
            <a:endParaRPr lang="en-IN" sz="2400" dirty="0">
              <a:solidFill>
                <a:srgbClr val="005F97"/>
              </a:solidFill>
              <a:latin typeface="Consolas" pitchFamily="49" charset="0"/>
              <a:cs typeface="Consolas" pitchFamily="49" charset="0"/>
            </a:endParaRPr>
          </a:p>
          <a:p>
            <a:pPr marL="457200" lvl="1" indent="0">
              <a:buNone/>
            </a:pPr>
            <a:r>
              <a:rPr lang="en-IN" sz="24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oWriter</a:t>
            </a:r>
            <a:r>
              <a:rPr lang="en-IN" sz="24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 = NEW </a:t>
            </a:r>
            <a:r>
              <a:rPr lang="en-IN" sz="24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WebResponseWriter</a:t>
            </a:r>
            <a:r>
              <a:rPr lang="en-IN" sz="24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IN" sz="2400" dirty="0" err="1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oResponse</a:t>
            </a:r>
            <a:r>
              <a:rPr lang="en-IN" sz="2400" dirty="0">
                <a:solidFill>
                  <a:srgbClr val="005F97"/>
                </a:solidFill>
                <a:latin typeface="Consolas" pitchFamily="49" charset="0"/>
                <a:cs typeface="Consolas" pitchFamily="49" charset="0"/>
              </a:rPr>
              <a:t>).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0341" y="2772602"/>
            <a:ext cx="6069842" cy="379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4691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IN" dirty="0"/>
              <a:t>Build it like “</a:t>
            </a:r>
            <a:r>
              <a:rPr lang="en-IN" dirty="0">
                <a:solidFill>
                  <a:schemeClr val="accent1"/>
                </a:solidFill>
              </a:rPr>
              <a:t>HRWeb</a:t>
            </a:r>
            <a:r>
              <a:rPr lang="en-IN" dirty="0"/>
              <a:t>”</a:t>
            </a:r>
            <a:br>
              <a:rPr lang="en-IN" dirty="0"/>
            </a:br>
            <a:r>
              <a:rPr lang="en-IN" dirty="0"/>
              <a:t>				</a:t>
            </a:r>
            <a:r>
              <a:rPr lang="en-IN" sz="1800" i="1" dirty="0"/>
              <a:t>A PASOE sample to take home </a:t>
            </a:r>
          </a:p>
        </p:txBody>
      </p:sp>
    </p:spTree>
    <p:extLst>
      <p:ext uri="{BB962C8B-B14F-4D97-AF65-F5344CB8AC3E}">
        <p14:creationId xmlns:p14="http://schemas.microsoft.com/office/powerpoint/2010/main" xmlns="" val="429815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8975" y="1537252"/>
            <a:ext cx="7542823" cy="42539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7948129" y="2958910"/>
            <a:ext cx="4240696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 algn="l">
              <a:buSzTx/>
              <a:buFont typeface="Courier New" charset="0"/>
              <a:buChar char="o"/>
            </a:pPr>
            <a:r>
              <a:rPr lang="en-US" i="0" dirty="0">
                <a:solidFill>
                  <a:schemeClr val="accent3"/>
                </a:solidFill>
              </a:rPr>
              <a:t>Arcade Instance</a:t>
            </a:r>
          </a:p>
          <a:p>
            <a:pPr marL="342900" indent="-342900" algn="l">
              <a:buSzTx/>
              <a:buFont typeface="Courier New" charset="0"/>
              <a:buChar char="o"/>
            </a:pPr>
            <a:r>
              <a:rPr lang="en-US" i="0" dirty="0">
                <a:solidFill>
                  <a:schemeClr val="accent3"/>
                </a:solidFill>
              </a:rPr>
              <a:t>Workshop Material</a:t>
            </a:r>
          </a:p>
          <a:p>
            <a:pPr marL="342900" indent="-342900" algn="l">
              <a:buSzTx/>
              <a:buFont typeface="Courier New" charset="0"/>
              <a:buChar char="o"/>
            </a:pPr>
            <a:r>
              <a:rPr lang="en-US" i="0" dirty="0">
                <a:solidFill>
                  <a:schemeClr val="accent3"/>
                </a:solidFill>
              </a:rPr>
              <a:t>Smart people around you to help out in need</a:t>
            </a:r>
          </a:p>
          <a:p>
            <a:pPr algn="l">
              <a:buSzTx/>
            </a:pPr>
            <a:endParaRPr lang="en-US" i="0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7553739" y="2133600"/>
            <a:ext cx="46350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3200" i="0" dirty="0">
                <a:solidFill>
                  <a:schemeClr val="accent1"/>
                </a:solidFill>
              </a:rPr>
              <a:t>Workshop Essentials</a:t>
            </a:r>
          </a:p>
        </p:txBody>
      </p:sp>
    </p:spTree>
    <p:extLst>
      <p:ext uri="{BB962C8B-B14F-4D97-AF65-F5344CB8AC3E}">
        <p14:creationId xmlns:p14="http://schemas.microsoft.com/office/powerpoint/2010/main" xmlns="" val="2835666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Workshop – Part 1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347240" y="1369099"/>
            <a:ext cx="3321935" cy="919401"/>
          </a:xfrm>
          <a:prstGeom prst="round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Develop HRWeb Application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4539204" y="1369099"/>
            <a:ext cx="3321935" cy="919401"/>
          </a:xfrm>
          <a:prstGeom prst="round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Enable Form-local Security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8437944" y="1369098"/>
            <a:ext cx="3634451" cy="919401"/>
          </a:xfrm>
          <a:prstGeom prst="round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i="0" dirty="0" err="1"/>
              <a:t>KendoUI</a:t>
            </a:r>
            <a:r>
              <a:rPr lang="en-IN" i="0" dirty="0"/>
              <a:t> + AngularJS for OpenEdge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781" y="2419375"/>
            <a:ext cx="10757075" cy="39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0628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Workshop – Part 2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347240" y="1369099"/>
            <a:ext cx="3321935" cy="919401"/>
          </a:xfrm>
          <a:prstGeom prst="round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Develop HRWeb Application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4539204" y="1369099"/>
            <a:ext cx="3321935" cy="919401"/>
          </a:xfrm>
          <a:prstGeom prst="round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Enable Form-local Security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8437944" y="1369098"/>
            <a:ext cx="3634451" cy="919401"/>
          </a:xfrm>
          <a:prstGeom prst="round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i="0" dirty="0" err="1"/>
              <a:t>KendoUI</a:t>
            </a:r>
            <a:r>
              <a:rPr lang="en-IN" i="0" dirty="0"/>
              <a:t> + AngularJS for OpenEdge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546" y="2550237"/>
            <a:ext cx="10270834" cy="37199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11047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Workshop – Part 3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347240" y="1369099"/>
            <a:ext cx="3321935" cy="919401"/>
          </a:xfrm>
          <a:prstGeom prst="round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Develop HRWeb Application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4539204" y="1369099"/>
            <a:ext cx="3321935" cy="919401"/>
          </a:xfrm>
          <a:prstGeom prst="round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Enable Form-local Security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8437944" y="1369098"/>
            <a:ext cx="3634451" cy="919401"/>
          </a:xfrm>
          <a:prstGeom prst="round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i="0" dirty="0" err="1"/>
              <a:t>KendoUI</a:t>
            </a:r>
            <a:r>
              <a:rPr lang="en-IN" i="0" dirty="0"/>
              <a:t> + AngularJS for OpenEdge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1511" y="2569406"/>
            <a:ext cx="10163843" cy="362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6856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6059" y="2701333"/>
            <a:ext cx="7286625" cy="590931"/>
          </a:xfrm>
        </p:spPr>
        <p:txBody>
          <a:bodyPr/>
          <a:lstStyle/>
          <a:p>
            <a:r>
              <a:rPr lang="en-IN" dirty="0"/>
              <a:t>Security in PASOE</a:t>
            </a:r>
          </a:p>
        </p:txBody>
      </p:sp>
    </p:spTree>
    <p:extLst>
      <p:ext uri="{BB962C8B-B14F-4D97-AF65-F5344CB8AC3E}">
        <p14:creationId xmlns:p14="http://schemas.microsoft.com/office/powerpoint/2010/main" xmlns="" val="1898026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Spring Security -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Spring Security is a Powerful, flexible security solution for providing comprehensive security services for J2EE based enterprise applications</a:t>
            </a:r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Protection against attacks like session fixation, cross site request forgery, </a:t>
            </a:r>
            <a:r>
              <a:rPr lang="en-IN" dirty="0" err="1"/>
              <a:t>etc</a:t>
            </a:r>
            <a:endParaRPr lang="en-IN" dirty="0"/>
          </a:p>
          <a:p>
            <a:r>
              <a:rPr lang="en-IN" dirty="0"/>
              <a:t>It provides services for </a:t>
            </a:r>
            <a:r>
              <a:rPr lang="en-IN" b="1" dirty="0"/>
              <a:t>Authentication</a:t>
            </a:r>
            <a:r>
              <a:rPr lang="en-IN" dirty="0"/>
              <a:t> and </a:t>
            </a:r>
            <a:r>
              <a:rPr lang="en-IN" b="1" dirty="0"/>
              <a:t>Authorization</a:t>
            </a:r>
          </a:p>
          <a:p>
            <a:endParaRPr lang="en-IN" dirty="0"/>
          </a:p>
        </p:txBody>
      </p:sp>
      <p:pic>
        <p:nvPicPr>
          <p:cNvPr id="4" name="Picture 8" descr="http://fruzenshtein.com/wp-content/uploads/2013/04/Spring-Security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1336" y="1468904"/>
            <a:ext cx="1367944" cy="1025958"/>
          </a:xfrm>
          <a:prstGeom prst="rect">
            <a:avLst/>
          </a:prstGeom>
          <a:noFill/>
        </p:spPr>
      </p:pic>
      <p:pic>
        <p:nvPicPr>
          <p:cNvPr id="5" name="Picture 2" descr="http://www.patentlyapple.com/.a/6a0120a5580826970c0120a6870d7d970b-800w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8728" y="3786187"/>
            <a:ext cx="1368152" cy="1467397"/>
          </a:xfrm>
          <a:prstGeom prst="rect">
            <a:avLst/>
          </a:prstGeom>
          <a:noFill/>
          <a:effectLst/>
        </p:spPr>
      </p:pic>
      <p:sp>
        <p:nvSpPr>
          <p:cNvPr id="6" name="TextBox 5"/>
          <p:cNvSpPr txBox="1"/>
          <p:nvPr/>
        </p:nvSpPr>
        <p:spPr>
          <a:xfrm>
            <a:off x="3994773" y="552250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b="1" i="1" dirty="0">
                <a:solidFill>
                  <a:schemeClr val="accent3"/>
                </a:solidFill>
              </a:rPr>
              <a:t>Who are you ?</a:t>
            </a:r>
            <a:endParaRPr lang="en-IN" b="1" i="1" dirty="0" err="1">
              <a:solidFill>
                <a:schemeClr val="accent3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52172" y="5414942"/>
            <a:ext cx="3752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b="1" i="1" dirty="0">
                <a:solidFill>
                  <a:schemeClr val="accent3"/>
                </a:solidFill>
              </a:rPr>
              <a:t>We know who you are. Are you allowed ? </a:t>
            </a:r>
            <a:endParaRPr lang="en-IN" b="1" i="1" dirty="0" err="1">
              <a:solidFill>
                <a:schemeClr val="accent3"/>
              </a:solidFill>
            </a:endParaRPr>
          </a:p>
        </p:txBody>
      </p:sp>
      <p:pic>
        <p:nvPicPr>
          <p:cNvPr id="8" name="Picture 12" descr="https://www.mmhayes.com/wp-content/uploads/2013/06/Icon-WorkforceAcces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38987" y="3621019"/>
            <a:ext cx="1872208" cy="16325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498510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Spring Security in OEABL Applications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962964" y="1321035"/>
            <a:ext cx="4575600" cy="2412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2400" b="0" i="0" u="none" strike="noStrike" cap="none" normalizeH="0" baseline="0" dirty="0">
                <a:ln>
                  <a:noFill/>
                </a:ln>
                <a:effectLst/>
                <a:latin typeface="Arial" charset="0"/>
              </a:rPr>
              <a:t>PAS for OpenEdge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lang="en-IN" i="0" dirty="0">
              <a:solidFill>
                <a:schemeClr val="bg2"/>
              </a:solidFill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Arial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1172474" y="2819335"/>
            <a:ext cx="1173640" cy="37457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OE</a:t>
            </a:r>
            <a:r>
              <a:rPr kumimoji="0" lang="en-IN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I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ABL1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2620936" y="2819622"/>
            <a:ext cx="1173852" cy="37457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OE</a:t>
            </a:r>
            <a:r>
              <a:rPr kumimoji="0" lang="en-IN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I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ABL2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4098137" y="2824749"/>
            <a:ext cx="1228770" cy="37457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OE</a:t>
            </a:r>
            <a:r>
              <a:rPr kumimoji="0" lang="en-IN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I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ABL3</a:t>
            </a:r>
          </a:p>
        </p:txBody>
      </p:sp>
      <p:sp>
        <p:nvSpPr>
          <p:cNvPr id="13" name="Right Arrow 12"/>
          <p:cNvSpPr/>
          <p:nvPr/>
        </p:nvSpPr>
        <p:spPr bwMode="auto">
          <a:xfrm>
            <a:off x="5558345" y="1861834"/>
            <a:ext cx="1856876" cy="72769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7487048" y="1178036"/>
            <a:ext cx="2925167" cy="1328023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Spring Security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Authentication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18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Arial" charset="0"/>
            </a:endParaRPr>
          </a:p>
        </p:txBody>
      </p:sp>
      <p:sp>
        <p:nvSpPr>
          <p:cNvPr id="23" name="Down Arrow 22"/>
          <p:cNvSpPr/>
          <p:nvPr/>
        </p:nvSpPr>
        <p:spPr bwMode="auto">
          <a:xfrm>
            <a:off x="2868649" y="3744855"/>
            <a:ext cx="788951" cy="1291515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2090248" y="5090160"/>
            <a:ext cx="2573191" cy="12859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effectLst/>
                <a:latin typeface="Arial" charset="0"/>
              </a:rPr>
              <a:t>MSAgent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2695929" y="5963231"/>
            <a:ext cx="1561431" cy="3042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2655289" y="5902271"/>
            <a:ext cx="1561431" cy="3042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2594329" y="5841311"/>
            <a:ext cx="1561431" cy="3042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ounded Rectangle 33"/>
          <p:cNvSpPr/>
          <p:nvPr/>
        </p:nvSpPr>
        <p:spPr bwMode="auto">
          <a:xfrm>
            <a:off x="2533369" y="5760031"/>
            <a:ext cx="1561431" cy="3042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2472409" y="5709231"/>
            <a:ext cx="1561431" cy="3042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2419623" y="5644765"/>
            <a:ext cx="1561431" cy="3042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i="0" dirty="0"/>
              <a:t>“n” ABL Sessions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Right Arrow 37"/>
          <p:cNvSpPr/>
          <p:nvPr/>
        </p:nvSpPr>
        <p:spPr bwMode="auto">
          <a:xfrm>
            <a:off x="5568505" y="2806714"/>
            <a:ext cx="1856876" cy="72769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7485263" y="2786770"/>
            <a:ext cx="2925167" cy="1328023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Spring Security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Authorization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18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Arial" charset="0"/>
            </a:endParaRPr>
          </a:p>
        </p:txBody>
      </p:sp>
      <p:sp>
        <p:nvSpPr>
          <p:cNvPr id="42" name="Rounded Rectangle 41"/>
          <p:cNvSpPr/>
          <p:nvPr/>
        </p:nvSpPr>
        <p:spPr bwMode="auto">
          <a:xfrm>
            <a:off x="5628964" y="1235771"/>
            <a:ext cx="1503841" cy="69806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IN" sz="1400" i="0" dirty="0"/>
              <a:t>Authenticate</a:t>
            </a:r>
          </a:p>
          <a:p>
            <a:pPr algn="l"/>
            <a:r>
              <a:rPr lang="en-IN" sz="1400" i="0" dirty="0"/>
              <a:t>user credentials</a:t>
            </a:r>
            <a:endParaRPr kumimoji="0" lang="en-IN" sz="1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6762111" y="1084289"/>
            <a:ext cx="442521" cy="43279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25" name="Rounded Rectangle 24"/>
          <p:cNvSpPr/>
          <p:nvPr/>
        </p:nvSpPr>
        <p:spPr bwMode="auto">
          <a:xfrm>
            <a:off x="161366" y="3886164"/>
            <a:ext cx="2707284" cy="5788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IN" sz="1400" i="0" dirty="0"/>
              <a:t>Create a Sealed </a:t>
            </a: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Client-Principal</a:t>
            </a:r>
            <a:endParaRPr kumimoji="0" lang="en-IN" sz="1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476986" y="3719914"/>
            <a:ext cx="442521" cy="43279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1400" i="0" dirty="0">
                <a:solidFill>
                  <a:schemeClr val="tx1"/>
                </a:solidFill>
                <a:latin typeface="Arial" charset="0"/>
              </a:rPr>
              <a:t>2</a:t>
            </a:r>
            <a:endParaRPr kumimoji="0" lang="en-I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ounded Rectangle 27"/>
          <p:cNvSpPr/>
          <p:nvPr/>
        </p:nvSpPr>
        <p:spPr bwMode="auto">
          <a:xfrm>
            <a:off x="4155760" y="3833385"/>
            <a:ext cx="2729134" cy="5788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IN" sz="1400" i="0" dirty="0"/>
              <a:t>Authorize user by ROLE, URL resources, HTTP method </a:t>
            </a:r>
            <a:r>
              <a:rPr lang="en-IN" sz="1400" i="0" dirty="0" err="1"/>
              <a:t>etc</a:t>
            </a:r>
            <a:endParaRPr lang="en-IN" sz="1400" i="0" dirty="0"/>
          </a:p>
        </p:txBody>
      </p:sp>
      <p:sp>
        <p:nvSpPr>
          <p:cNvPr id="29" name="Oval 28"/>
          <p:cNvSpPr/>
          <p:nvPr/>
        </p:nvSpPr>
        <p:spPr bwMode="auto">
          <a:xfrm>
            <a:off x="6642473" y="3616989"/>
            <a:ext cx="442521" cy="43279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1400" i="0" dirty="0">
                <a:solidFill>
                  <a:schemeClr val="tx1"/>
                </a:solidFill>
                <a:latin typeface="Arial" charset="0"/>
              </a:rPr>
              <a:t>3</a:t>
            </a:r>
            <a:endParaRPr kumimoji="0" lang="en-I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ounded Rectangle 29"/>
          <p:cNvSpPr/>
          <p:nvPr/>
        </p:nvSpPr>
        <p:spPr bwMode="auto">
          <a:xfrm>
            <a:off x="4972494" y="5226760"/>
            <a:ext cx="4933505" cy="74914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IN" sz="1400" i="0" dirty="0">
                <a:solidFill>
                  <a:srgbClr val="000000"/>
                </a:solidFill>
              </a:rPr>
              <a:t>Sealed Client-Principal available in the MS-Agent</a:t>
            </a:r>
          </a:p>
          <a:p>
            <a:pPr algn="l"/>
            <a:r>
              <a:rPr lang="en-IN" sz="1600" i="0" dirty="0" err="1">
                <a:solidFill>
                  <a:schemeClr val="accent4"/>
                </a:solidFill>
              </a:rPr>
              <a:t>session:current-request-info:GetClientPrincipal</a:t>
            </a:r>
            <a:r>
              <a:rPr lang="en-IN" sz="1600" i="0" dirty="0">
                <a:solidFill>
                  <a:schemeClr val="accent4"/>
                </a:solidFill>
              </a:rPr>
              <a:t>()</a:t>
            </a:r>
          </a:p>
        </p:txBody>
      </p:sp>
      <p:sp>
        <p:nvSpPr>
          <p:cNvPr id="36" name="Oval 35"/>
          <p:cNvSpPr/>
          <p:nvPr/>
        </p:nvSpPr>
        <p:spPr bwMode="auto">
          <a:xfrm>
            <a:off x="9582897" y="5010364"/>
            <a:ext cx="442521" cy="43279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1400" i="0" dirty="0">
                <a:solidFill>
                  <a:schemeClr val="tx1"/>
                </a:solidFill>
                <a:latin typeface="Arial" charset="0"/>
              </a:rPr>
              <a:t>4</a:t>
            </a:r>
            <a:endParaRPr kumimoji="0" lang="en-I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814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25" grpId="0" animBg="1"/>
      <p:bldP spid="28" grpId="0" animBg="1"/>
      <p:bldP spid="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IN" dirty="0" err="1"/>
              <a:t>KendoUI</a:t>
            </a:r>
            <a:r>
              <a:rPr lang="en-IN" dirty="0"/>
              <a:t> + AngularJS for OpenEdge</a:t>
            </a:r>
          </a:p>
        </p:txBody>
      </p:sp>
    </p:spTree>
    <p:extLst>
      <p:ext uri="{BB962C8B-B14F-4D97-AF65-F5344CB8AC3E}">
        <p14:creationId xmlns:p14="http://schemas.microsoft.com/office/powerpoint/2010/main" xmlns="" val="542137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KendoUI</a:t>
            </a:r>
            <a:r>
              <a:rPr lang="en-US" dirty="0"/>
              <a:t> + AngularJS for </a:t>
            </a:r>
            <a:r>
              <a:rPr lang="en-US" dirty="0" err="1"/>
              <a:t>OpenEdge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KendoUI</a:t>
            </a:r>
            <a:endParaRPr lang="en-US" dirty="0"/>
          </a:p>
          <a:p>
            <a:pPr lvl="1"/>
            <a:r>
              <a:rPr lang="en-US" b="1" dirty="0"/>
              <a:t>Kendo UI</a:t>
            </a:r>
            <a:r>
              <a:rPr lang="en-US" baseline="30000" dirty="0"/>
              <a:t>®</a:t>
            </a:r>
            <a:r>
              <a:rPr lang="en-US" dirty="0"/>
              <a:t> by Progress is an HTML5 user interface framework for building interactive and high-performance websites and applications.</a:t>
            </a:r>
          </a:p>
          <a:p>
            <a:pPr lvl="1"/>
            <a:endParaRPr lang="en-US" dirty="0"/>
          </a:p>
          <a:p>
            <a:r>
              <a:rPr lang="en-US" dirty="0"/>
              <a:t>AngularJS</a:t>
            </a:r>
          </a:p>
          <a:p>
            <a:pPr lvl="1"/>
            <a:r>
              <a:rPr lang="en-US" b="1" dirty="0"/>
              <a:t>AngularJS</a:t>
            </a:r>
            <a:r>
              <a:rPr lang="en-US" dirty="0"/>
              <a:t> is a very powerful JavaScript Framework, mostly used to develop Single Page Application (SPA). It extends HTML DOM with additional attributes and makes it more responsive to user actions.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4101947" y="6374296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757641" y="4598504"/>
            <a:ext cx="106392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3200" i="0" dirty="0" err="1">
                <a:solidFill>
                  <a:schemeClr val="accent1"/>
                </a:solidFill>
              </a:rPr>
              <a:t>KendoUI</a:t>
            </a:r>
            <a:r>
              <a:rPr lang="en-US" sz="3200" i="0" dirty="0">
                <a:solidFill>
                  <a:schemeClr val="accent1"/>
                </a:solidFill>
              </a:rPr>
              <a:t> + AngularJS   </a:t>
            </a:r>
          </a:p>
        </p:txBody>
      </p:sp>
      <p:sp>
        <p:nvSpPr>
          <p:cNvPr id="7" name="Striped Right Arrow 6"/>
          <p:cNvSpPr/>
          <p:nvPr/>
        </p:nvSpPr>
        <p:spPr bwMode="auto">
          <a:xfrm>
            <a:off x="5168347" y="4645725"/>
            <a:ext cx="1219200" cy="490331"/>
          </a:xfrm>
          <a:prstGeom prst="striped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587374" y="4475391"/>
            <a:ext cx="480949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2800" i="0">
                <a:solidFill>
                  <a:schemeClr val="accent3"/>
                </a:solidFill>
              </a:rPr>
              <a:t>Build Rich UI Applications much Faster</a:t>
            </a:r>
            <a:endParaRPr lang="en-US" sz="2800" i="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91394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3776" y="1169086"/>
            <a:ext cx="11698147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METHOD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OVERRIDE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PROTECTED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1600" dirty="0">
                <a:solidFill>
                  <a:srgbClr val="CD3A3A"/>
                </a:solidFill>
                <a:latin typeface="Consolas" panose="020B0609020204030204" pitchFamily="49" charset="0"/>
              </a:rPr>
              <a:t>INTEGER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HandlePost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poRequest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OpenEdge.Web.IWebRequest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):</a:t>
            </a:r>
          </a:p>
          <a:p>
            <a:pPr algn="l"/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yourQuestion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String(cast(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poRequest:Entity,Memptr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):Value).</a:t>
            </a:r>
          </a:p>
          <a:p>
            <a:pPr algn="l"/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myAnswer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SendMailto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sz="16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IN" u="sng" dirty="0">
                <a:solidFill>
                  <a:srgbClr val="FF0000"/>
                </a:solidFill>
                <a:latin typeface="Consolas" panose="020B0609020204030204" pitchFamily="49" charset="0"/>
              </a:rPr>
              <a:t>isyed@progress.com</a:t>
            </a:r>
            <a:r>
              <a:rPr lang="en-IN" sz="16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).</a:t>
            </a:r>
          </a:p>
          <a:p>
            <a:pPr algn="l"/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       if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LENGTH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myanswer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) &gt; </a:t>
            </a:r>
            <a:r>
              <a:rPr lang="en-IN" sz="1600" dirty="0">
                <a:solidFill>
                  <a:srgbClr val="2A00FF"/>
                </a:solidFill>
                <a:latin typeface="Consolas" panose="020B0609020204030204" pitchFamily="49" charset="0"/>
              </a:rPr>
              <a:t>0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then do:</a:t>
            </a:r>
          </a:p>
          <a:p>
            <a:pPr algn="l"/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	    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response:StatusCode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IN" sz="1600" dirty="0">
                <a:solidFill>
                  <a:srgbClr val="2A00FF"/>
                </a:solidFill>
                <a:latin typeface="Consolas" panose="020B0609020204030204" pitchFamily="49" charset="0"/>
              </a:rPr>
              <a:t>200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. 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response:StatusReason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IN" sz="1600" dirty="0">
                <a:solidFill>
                  <a:srgbClr val="2A00FF"/>
                </a:solidFill>
                <a:latin typeface="Consolas" panose="020B0609020204030204" pitchFamily="49" charset="0"/>
              </a:rPr>
              <a:t>"Here is your reply"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</a:p>
          <a:p>
            <a:pPr algn="l"/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        end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</a:p>
          <a:p>
            <a:pPr algn="l"/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do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algn="l"/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response:StatusCode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IN" sz="1600" dirty="0">
                <a:solidFill>
                  <a:srgbClr val="2A00FF"/>
                </a:solidFill>
                <a:latin typeface="Consolas" panose="020B0609020204030204" pitchFamily="49" charset="0"/>
              </a:rPr>
              <a:t>500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. 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response:StatusReason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IN" sz="1600" dirty="0">
                <a:solidFill>
                  <a:srgbClr val="2A00FF"/>
                </a:solidFill>
                <a:latin typeface="Consolas" panose="020B0609020204030204" pitchFamily="49" charset="0"/>
              </a:rPr>
              <a:t>“Post it in </a:t>
            </a:r>
            <a:r>
              <a:rPr lang="en-IN" u="sng" dirty="0">
                <a:solidFill>
                  <a:srgbClr val="FF0000"/>
                </a:solidFill>
                <a:latin typeface="Consolas" panose="020B0609020204030204" pitchFamily="49" charset="0"/>
              </a:rPr>
              <a:t>OpenEdge forum</a:t>
            </a:r>
            <a:r>
              <a:rPr lang="en-IN" sz="16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</a:p>
          <a:p>
            <a:pPr algn="l"/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</a:p>
          <a:p>
            <a:pPr algn="l"/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writer = </a:t>
            </a:r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WebResponseWriter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(response).</a:t>
            </a:r>
          </a:p>
          <a:p>
            <a:pPr algn="l"/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writer:</a:t>
            </a:r>
            <a:r>
              <a:rPr lang="en-IN" sz="1600" dirty="0" err="1">
                <a:solidFill>
                  <a:srgbClr val="7F0055"/>
                </a:solidFill>
                <a:latin typeface="Consolas" panose="020B0609020204030204" pitchFamily="49" charset="0"/>
              </a:rPr>
              <a:t>Write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myAnswer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).        </a:t>
            </a:r>
          </a:p>
          <a:p>
            <a:pPr algn="l"/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return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1600" dirty="0">
                <a:solidFill>
                  <a:srgbClr val="2A00FF"/>
                </a:solidFill>
                <a:latin typeface="Consolas" panose="020B0609020204030204" pitchFamily="49" charset="0"/>
              </a:rPr>
              <a:t>0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</a:p>
          <a:p>
            <a:pPr algn="l"/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1600" dirty="0">
                <a:solidFill>
                  <a:srgbClr val="7F0055"/>
                </a:solidFill>
                <a:latin typeface="Consolas" panose="020B0609020204030204" pitchFamily="49" charset="0"/>
              </a:rPr>
              <a:t>METHOD</a:t>
            </a:r>
            <a:r>
              <a:rPr lang="en-IN" sz="16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xmlns="" val="3447214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2258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A4C4B2-98B1-44DF-A244-E8FB7A2D1956}">
  <ds:schemaRefs>
    <ds:schemaRef ds:uri="http://purl.org/dc/elements/1.1/"/>
    <ds:schemaRef ds:uri="http://www.w3.org/XML/1998/namespace"/>
    <ds:schemaRef ds:uri="efb4a6a7-40f5-4c55-b7cd-bfe5555b5884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7c69e624-827f-471b-adea-ac070ddc6867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16886</TotalTime>
  <Words>795</Words>
  <Application>Microsoft Office PowerPoint</Application>
  <PresentationFormat>Custom</PresentationFormat>
  <Paragraphs>220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PROGRESS_16x9_PPT_Template</vt:lpstr>
      <vt:lpstr>SpeedScript to Stylish UI with PAS for OE WebHandlers</vt:lpstr>
      <vt:lpstr>Agenda</vt:lpstr>
      <vt:lpstr>PAS for OE - Summary</vt:lpstr>
      <vt:lpstr>Modernization of “WEB”</vt:lpstr>
      <vt:lpstr>WebHandlers Overview</vt:lpstr>
      <vt:lpstr>WebHandler Interface</vt:lpstr>
      <vt:lpstr>Using CustomWebHandler</vt:lpstr>
      <vt:lpstr>Using CustomWebHandler</vt:lpstr>
      <vt:lpstr>Using CompatibilityHandler</vt:lpstr>
      <vt:lpstr>Request/Response Objects in WebHandlers</vt:lpstr>
      <vt:lpstr>IWebRequest Object</vt:lpstr>
      <vt:lpstr>WebResponse Object</vt:lpstr>
      <vt:lpstr>WebResponseWriter Object</vt:lpstr>
      <vt:lpstr>Build it like “HRWeb”     A PASOE sample to take home </vt:lpstr>
      <vt:lpstr>Slide 15</vt:lpstr>
      <vt:lpstr>Workshop – Part 1</vt:lpstr>
      <vt:lpstr>Workshop – Part 2</vt:lpstr>
      <vt:lpstr>Workshop – Part 3</vt:lpstr>
      <vt:lpstr>Security in PASOE</vt:lpstr>
      <vt:lpstr>Spring Security - Introduction</vt:lpstr>
      <vt:lpstr>Spring Security in OEABL Applications</vt:lpstr>
      <vt:lpstr>KendoUI + AngularJS for OpenEdge</vt:lpstr>
      <vt:lpstr>KendoUI + AngularJS for OpenEdge</vt:lpstr>
      <vt:lpstr>Questions</vt:lpstr>
      <vt:lpstr>Slide 25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saoconno</cp:lastModifiedBy>
  <cp:revision>256</cp:revision>
  <cp:lastPrinted>2013-09-18T03:48:20Z</cp:lastPrinted>
  <dcterms:created xsi:type="dcterms:W3CDTF">2016-05-13T13:52:00Z</dcterms:created>
  <dcterms:modified xsi:type="dcterms:W3CDTF">2016-07-05T14:46:13Z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