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345" r:id="rId2"/>
    <p:sldId id="436" r:id="rId3"/>
    <p:sldId id="376" r:id="rId4"/>
    <p:sldId id="332" r:id="rId5"/>
    <p:sldId id="333" r:id="rId6"/>
    <p:sldId id="334" r:id="rId7"/>
    <p:sldId id="335" r:id="rId8"/>
    <p:sldId id="337" r:id="rId9"/>
    <p:sldId id="338" r:id="rId10"/>
    <p:sldId id="339" r:id="rId11"/>
    <p:sldId id="486" r:id="rId12"/>
    <p:sldId id="340" r:id="rId13"/>
    <p:sldId id="336" r:id="rId14"/>
    <p:sldId id="341" r:id="rId15"/>
    <p:sldId id="342" r:id="rId16"/>
    <p:sldId id="343" r:id="rId17"/>
    <p:sldId id="344" r:id="rId18"/>
    <p:sldId id="358" r:id="rId19"/>
    <p:sldId id="452" r:id="rId20"/>
    <p:sldId id="438" r:id="rId21"/>
    <p:sldId id="442" r:id="rId22"/>
    <p:sldId id="441" r:id="rId23"/>
    <p:sldId id="435" r:id="rId24"/>
    <p:sldId id="437" r:id="rId25"/>
    <p:sldId id="440" r:id="rId26"/>
    <p:sldId id="470" r:id="rId27"/>
    <p:sldId id="474" r:id="rId28"/>
    <p:sldId id="469" r:id="rId29"/>
    <p:sldId id="480" r:id="rId30"/>
    <p:sldId id="484" r:id="rId31"/>
    <p:sldId id="471" r:id="rId32"/>
    <p:sldId id="473" r:id="rId33"/>
    <p:sldId id="485" r:id="rId34"/>
    <p:sldId id="465" r:id="rId35"/>
    <p:sldId id="467" r:id="rId36"/>
    <p:sldId id="468" r:id="rId37"/>
    <p:sldId id="481" r:id="rId38"/>
    <p:sldId id="466" r:id="rId39"/>
    <p:sldId id="456" r:id="rId40"/>
    <p:sldId id="457" r:id="rId41"/>
    <p:sldId id="458" r:id="rId42"/>
    <p:sldId id="459" r:id="rId43"/>
    <p:sldId id="461" r:id="rId44"/>
    <p:sldId id="462" r:id="rId45"/>
    <p:sldId id="463" r:id="rId46"/>
    <p:sldId id="464" r:id="rId47"/>
    <p:sldId id="453" r:id="rId48"/>
    <p:sldId id="454" r:id="rId49"/>
    <p:sldId id="475" r:id="rId50"/>
    <p:sldId id="476" r:id="rId51"/>
    <p:sldId id="477" r:id="rId52"/>
    <p:sldId id="479" r:id="rId53"/>
    <p:sldId id="478" r:id="rId54"/>
    <p:sldId id="379" r:id="rId55"/>
    <p:sldId id="346" r:id="rId56"/>
    <p:sldId id="357" r:id="rId57"/>
    <p:sldId id="350" r:id="rId58"/>
    <p:sldId id="433" r:id="rId59"/>
    <p:sldId id="359" r:id="rId60"/>
    <p:sldId id="349" r:id="rId61"/>
    <p:sldId id="482" r:id="rId62"/>
    <p:sldId id="483" r:id="rId63"/>
    <p:sldId id="360" r:id="rId64"/>
    <p:sldId id="455" r:id="rId65"/>
    <p:sldId id="444" r:id="rId66"/>
    <p:sldId id="447" r:id="rId67"/>
    <p:sldId id="449" r:id="rId68"/>
    <p:sldId id="450" r:id="rId69"/>
    <p:sldId id="472" r:id="rId70"/>
    <p:sldId id="448"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mitri Levin" initials="DL" lastIdx="10" clrIdx="0">
    <p:extLst>
      <p:ext uri="{19B8F6BF-5375-455C-9EA6-DF929625EA0E}">
        <p15:presenceInfo xmlns:p15="http://schemas.microsoft.com/office/powerpoint/2012/main" userId="S-1-5-21-673861879-1244271874-581009308-10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0000"/>
    <a:srgbClr val="F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0" autoAdjust="0"/>
    <p:restoredTop sz="77336" autoAdjust="0"/>
  </p:normalViewPr>
  <p:slideViewPr>
    <p:cSldViewPr snapToGrid="0">
      <p:cViewPr varScale="1">
        <p:scale>
          <a:sx n="52" d="100"/>
          <a:sy n="52" d="100"/>
        </p:scale>
        <p:origin x="788" y="56"/>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69F05-8749-44FD-9729-7BF18403F1C7}" type="datetimeFigureOut">
              <a:rPr lang="en-US" smtClean="0"/>
              <a:pPr/>
              <a:t>6/24/2016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169E3-9761-4034-A2B3-EBDAACC58940}" type="slidenum">
              <a:rPr lang="en-US" smtClean="0"/>
              <a:pPr/>
              <a:t>‹#›</a:t>
            </a:fld>
            <a:endParaRPr lang="en-US"/>
          </a:p>
        </p:txBody>
      </p:sp>
    </p:spTree>
    <p:extLst>
      <p:ext uri="{BB962C8B-B14F-4D97-AF65-F5344CB8AC3E}">
        <p14:creationId xmlns:p14="http://schemas.microsoft.com/office/powerpoint/2010/main" val="337422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3</a:t>
            </a:fld>
            <a:endParaRPr lang="en-US"/>
          </a:p>
        </p:txBody>
      </p:sp>
    </p:spTree>
    <p:extLst>
      <p:ext uri="{BB962C8B-B14F-4D97-AF65-F5344CB8AC3E}">
        <p14:creationId xmlns:p14="http://schemas.microsoft.com/office/powerpoint/2010/main" val="2520529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Dbanalys</a:t>
            </a:r>
            <a:r>
              <a:rPr lang="en-US" dirty="0" smtClean="0"/>
              <a:t> first appears in V5. Back then database did not even have sequences. But unlike V4 it could have multiple extents.</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4</a:t>
            </a:fld>
            <a:endParaRPr lang="en-US"/>
          </a:p>
        </p:txBody>
      </p:sp>
    </p:spTree>
    <p:extLst>
      <p:ext uri="{BB962C8B-B14F-4D97-AF65-F5344CB8AC3E}">
        <p14:creationId xmlns:p14="http://schemas.microsoft.com/office/powerpoint/2010/main" val="4123210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tabanalys</a:t>
            </a:r>
            <a:r>
              <a:rPr lang="en-US" dirty="0" smtClean="0"/>
              <a:t> was added in V7.3A</a:t>
            </a:r>
          </a:p>
          <a:p>
            <a:r>
              <a:rPr lang="en-US" dirty="0" smtClean="0"/>
              <a:t>Please also note that Fragments Index and Scatter Index was later renamed to Fragments Factor and Scatter Factor.</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5</a:t>
            </a:fld>
            <a:endParaRPr lang="en-US"/>
          </a:p>
        </p:txBody>
      </p:sp>
    </p:spTree>
    <p:extLst>
      <p:ext uri="{BB962C8B-B14F-4D97-AF65-F5344CB8AC3E}">
        <p14:creationId xmlns:p14="http://schemas.microsoft.com/office/powerpoint/2010/main" val="340954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slide one can see different types of messages that the current </a:t>
            </a:r>
            <a:r>
              <a:rPr lang="en-US" dirty="0" err="1" smtClean="0"/>
              <a:t>dbanalys</a:t>
            </a:r>
            <a:r>
              <a:rPr lang="en-US" dirty="0" smtClean="0"/>
              <a:t> is producing. The number </a:t>
            </a:r>
            <a:r>
              <a:rPr lang="en-US" dirty="0" err="1" smtClean="0"/>
              <a:t>infront</a:t>
            </a:r>
            <a:r>
              <a:rPr lang="en-US" dirty="0" smtClean="0"/>
              <a:t> is a number from the </a:t>
            </a:r>
            <a:r>
              <a:rPr lang="en-US" dirty="0" err="1" smtClean="0"/>
              <a:t>promsgs</a:t>
            </a:r>
            <a:r>
              <a:rPr lang="en-US" dirty="0" smtClean="0"/>
              <a:t> file.</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6</a:t>
            </a:fld>
            <a:endParaRPr lang="en-US"/>
          </a:p>
        </p:txBody>
      </p:sp>
    </p:spTree>
    <p:extLst>
      <p:ext uri="{BB962C8B-B14F-4D97-AF65-F5344CB8AC3E}">
        <p14:creationId xmlns:p14="http://schemas.microsoft.com/office/powerpoint/2010/main" val="175692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looking at the number of a message we can see when that message was added to the product, i.e. in which version of Progress if first appear. We can see that in the table below.</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7</a:t>
            </a:fld>
            <a:endParaRPr lang="en-US"/>
          </a:p>
        </p:txBody>
      </p:sp>
    </p:spTree>
    <p:extLst>
      <p:ext uri="{BB962C8B-B14F-4D97-AF65-F5344CB8AC3E}">
        <p14:creationId xmlns:p14="http://schemas.microsoft.com/office/powerpoint/2010/main" val="2111599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Though the ability to run </a:t>
            </a:r>
            <a:r>
              <a:rPr lang="en-US" dirty="0" err="1" smtClean="0"/>
              <a:t>dbanalys</a:t>
            </a:r>
            <a:r>
              <a:rPr lang="en-US" dirty="0" smtClean="0"/>
              <a:t> by area appears in V9, it was documented only in V11.</a:t>
            </a:r>
          </a:p>
          <a:p>
            <a:r>
              <a:rPr lang="en-US" dirty="0" smtClean="0"/>
              <a:t>“Area” keyword is not mandatory. In fact the utility</a:t>
            </a:r>
            <a:r>
              <a:rPr lang="en-US" baseline="0" dirty="0" smtClean="0"/>
              <a:t> ignores all items after “</a:t>
            </a:r>
            <a:r>
              <a:rPr lang="en-US" baseline="0" dirty="0" err="1" smtClean="0"/>
              <a:t>dbanalys</a:t>
            </a:r>
            <a:r>
              <a:rPr lang="en-US" baseline="0" dirty="0" smtClean="0"/>
              <a:t>” option except the last one.</a:t>
            </a:r>
          </a:p>
          <a:p>
            <a:r>
              <a:rPr lang="en-US" baseline="0" dirty="0" smtClean="0"/>
              <a:t>Area name (as an “item”) can contain the space if it’s in quotation marks.</a:t>
            </a:r>
          </a:p>
          <a:p>
            <a:endParaRPr lang="en-US" dirty="0" smtClean="0"/>
          </a:p>
          <a:p>
            <a:r>
              <a:rPr lang="en-US" dirty="0" smtClean="0"/>
              <a:t>Option</a:t>
            </a:r>
            <a:r>
              <a:rPr lang="en-US" baseline="0" dirty="0" smtClean="0"/>
              <a:t> –</a:t>
            </a:r>
            <a:r>
              <a:rPr lang="en-US" baseline="0" dirty="0" err="1" smtClean="0"/>
              <a:t>Bp</a:t>
            </a:r>
            <a:r>
              <a:rPr lang="en-US" baseline="0" dirty="0" smtClean="0"/>
              <a:t> (Private Read-only Buffers) is not documented and often forgotten. </a:t>
            </a:r>
            <a:r>
              <a:rPr lang="en-US" baseline="0" dirty="0" err="1" smtClean="0"/>
              <a:t>Dbanalys</a:t>
            </a:r>
            <a:r>
              <a:rPr lang="en-US" baseline="0" dirty="0" smtClean="0"/>
              <a:t> without –</a:t>
            </a:r>
            <a:r>
              <a:rPr lang="en-US" baseline="0" dirty="0" err="1" smtClean="0"/>
              <a:t>Bp</a:t>
            </a:r>
            <a:r>
              <a:rPr lang="en-US" baseline="0" dirty="0" smtClean="0"/>
              <a:t> could use all buffer pool. And if we run it online it will probably not a good idea, that is why we need to restrict </a:t>
            </a:r>
            <a:r>
              <a:rPr lang="en-US" baseline="0" dirty="0" err="1" smtClean="0"/>
              <a:t>dbanalys</a:t>
            </a:r>
            <a:r>
              <a:rPr lang="en-US" baseline="0" dirty="0" smtClean="0"/>
              <a:t> by using –Bp (64 in this example)</a:t>
            </a:r>
          </a:p>
          <a:p>
            <a:endParaRPr lang="en-US" dirty="0" smtClean="0"/>
          </a:p>
        </p:txBody>
      </p:sp>
      <p:sp>
        <p:nvSpPr>
          <p:cNvPr id="4" name="Slide Number Placeholder 3"/>
          <p:cNvSpPr>
            <a:spLocks noGrp="1"/>
          </p:cNvSpPr>
          <p:nvPr>
            <p:ph type="sldNum" sz="quarter" idx="10"/>
          </p:nvPr>
        </p:nvSpPr>
        <p:spPr/>
        <p:txBody>
          <a:bodyPr/>
          <a:lstStyle/>
          <a:p>
            <a:fld id="{F38169E3-9761-4034-A2B3-EBDAACC58940}" type="slidenum">
              <a:rPr lang="en-US" smtClean="0"/>
              <a:pPr/>
              <a:t>8</a:t>
            </a:fld>
            <a:endParaRPr lang="en-US"/>
          </a:p>
        </p:txBody>
      </p:sp>
    </p:spTree>
    <p:extLst>
      <p:ext uri="{BB962C8B-B14F-4D97-AF65-F5344CB8AC3E}">
        <p14:creationId xmlns:p14="http://schemas.microsoft.com/office/powerpoint/2010/main" val="4208583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Scatter Factor is more characteristic of an index then of a table</a:t>
            </a:r>
          </a:p>
          <a:p>
            <a:endParaRPr lang="en-US" sz="1200" dirty="0" smtClean="0"/>
          </a:p>
          <a:p>
            <a:r>
              <a:rPr lang="en-US" sz="1200" dirty="0" smtClean="0"/>
              <a:t>The changes that we did not mentioned:</a:t>
            </a:r>
          </a:p>
          <a:p>
            <a:r>
              <a:rPr lang="en-GB" dirty="0" smtClean="0"/>
              <a:t>Online defragmentation since 10.1A</a:t>
            </a:r>
          </a:p>
          <a:p>
            <a:endParaRPr lang="en-GB" dirty="0" smtClean="0"/>
          </a:p>
          <a:p>
            <a:r>
              <a:rPr lang="en-GB" dirty="0" err="1" smtClean="0"/>
              <a:t>prostrct</a:t>
            </a:r>
            <a:r>
              <a:rPr lang="en-GB" dirty="0" smtClean="0"/>
              <a:t> statistics </a:t>
            </a:r>
            <a:r>
              <a:rPr lang="en-GB" dirty="0" err="1" smtClean="0"/>
              <a:t>dbname</a:t>
            </a:r>
            <a:endParaRPr lang="en-GB" dirty="0" smtClean="0"/>
          </a:p>
          <a:p>
            <a:r>
              <a:rPr lang="en-GB" dirty="0" smtClean="0"/>
              <a:t>Online: 9.1E04, 10.0B05+</a:t>
            </a:r>
          </a:p>
        </p:txBody>
      </p:sp>
      <p:sp>
        <p:nvSpPr>
          <p:cNvPr id="4" name="Slide Number Placeholder 3"/>
          <p:cNvSpPr>
            <a:spLocks noGrp="1"/>
          </p:cNvSpPr>
          <p:nvPr>
            <p:ph type="sldNum" sz="quarter" idx="10"/>
          </p:nvPr>
        </p:nvSpPr>
        <p:spPr/>
        <p:txBody>
          <a:bodyPr/>
          <a:lstStyle/>
          <a:p>
            <a:fld id="{F38169E3-9761-4034-A2B3-EBDAACC58940}" type="slidenum">
              <a:rPr lang="en-US" smtClean="0"/>
              <a:pPr/>
              <a:t>9</a:t>
            </a:fld>
            <a:endParaRPr lang="en-US"/>
          </a:p>
        </p:txBody>
      </p:sp>
    </p:spTree>
    <p:extLst>
      <p:ext uri="{BB962C8B-B14F-4D97-AF65-F5344CB8AC3E}">
        <p14:creationId xmlns:p14="http://schemas.microsoft.com/office/powerpoint/2010/main" val="335891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new parameter </a:t>
            </a:r>
            <a:r>
              <a:rPr lang="en-US" dirty="0" err="1" smtClean="0"/>
              <a:t>recspacesearchdepth</a:t>
            </a:r>
            <a:r>
              <a:rPr lang="en-US" dirty="0" smtClean="0"/>
              <a:t> was introduced in </a:t>
            </a:r>
            <a:r>
              <a:rPr lang="en-US" dirty="0" err="1" smtClean="0"/>
              <a:t>OpenEdge</a:t>
            </a:r>
            <a:r>
              <a:rPr lang="en-US" dirty="0" smtClean="0"/>
              <a:t> 10.1B02 (</a:t>
            </a:r>
            <a:r>
              <a:rPr lang="en-US" sz="1200" dirty="0" smtClean="0">
                <a:solidFill>
                  <a:schemeClr val="tx2"/>
                </a:solidFill>
                <a:latin typeface="Arial" charset="0"/>
              </a:rPr>
              <a:t>Richard </a:t>
            </a:r>
            <a:r>
              <a:rPr lang="en-US" sz="1200" dirty="0" err="1" smtClean="0">
                <a:solidFill>
                  <a:schemeClr val="tx2"/>
                </a:solidFill>
                <a:latin typeface="Arial" charset="0"/>
              </a:rPr>
              <a:t>Banville</a:t>
            </a:r>
            <a:r>
              <a:rPr lang="en-US" sz="1200" dirty="0" smtClean="0">
                <a:solidFill>
                  <a:schemeClr val="tx2"/>
                </a:solidFill>
                <a:latin typeface="Arial" charset="0"/>
              </a:rPr>
              <a:t> says </a:t>
            </a:r>
            <a:r>
              <a:rPr lang="en-US" dirty="0" smtClean="0"/>
              <a:t>10.1B05, “What’s New in 10.1 RDBMS?”</a:t>
            </a:r>
            <a:r>
              <a:rPr lang="en-US" b="0" baseline="0" dirty="0" smtClean="0">
                <a:solidFill>
                  <a:schemeClr val="tx2"/>
                </a:solidFill>
                <a:latin typeface="Arial" charset="0"/>
              </a:rPr>
              <a:t> b</a:t>
            </a:r>
            <a:r>
              <a:rPr lang="en-US" dirty="0" smtClean="0"/>
              <a:t>ut most likely it’s a typo).</a:t>
            </a:r>
          </a:p>
          <a:p>
            <a:r>
              <a:rPr lang="en-US" dirty="0" smtClean="0"/>
              <a:t>http://knowledgebase.progress.com/articles/Article/P135179</a:t>
            </a:r>
          </a:p>
          <a:p>
            <a:r>
              <a:rPr lang="en-US" sz="1200" b="0" i="0" kern="1200" dirty="0" smtClean="0">
                <a:solidFill>
                  <a:schemeClr val="tx1"/>
                </a:solidFill>
                <a:latin typeface="+mn-lt"/>
                <a:ea typeface="+mn-ea"/>
                <a:cs typeface="+mn-cs"/>
              </a:rPr>
              <a:t>This parameter should not be changed unless Progress Technical Support and Progress Development advise that after analysis, changing the value may correct observed behavior under investigation. Either free space won't be used properly if set too low or if the search is too deep performance will drop. Very few production environments have ever needed this value adjusted from the default since it was first introduced.</a:t>
            </a:r>
          </a:p>
          <a:p>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t>recspacesearchdepth</a:t>
            </a:r>
            <a:r>
              <a:rPr lang="en-US" dirty="0" smtClean="0"/>
              <a:t> is reported in </a:t>
            </a:r>
            <a:r>
              <a:rPr lang="en-US" dirty="0" err="1" smtClean="0"/>
              <a:t>dbanalys</a:t>
            </a:r>
            <a:r>
              <a:rPr lang="en-US" dirty="0" smtClean="0"/>
              <a:t> probably as a reminder that it will augment the create/toss limits and will affect the work of chains in the whole database.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Subject: RE: Record free chain search depth factor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Date: Thu, 15 May 2008 09:24:03 -0400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From: "Richard T. </a:t>
            </a:r>
            <a:r>
              <a:rPr lang="en-US" dirty="0" err="1" smtClean="0"/>
              <a:t>Banville</a:t>
            </a:r>
            <a:r>
              <a:rPr lang="en-US" dirty="0" smtClean="0"/>
              <a:t>" &lt;richb@progress.com&gt;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dba@peg.com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&lt;quote&gt;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was to fix a record space allocation issue where a full cluster minus 3 blocks was being left on the </a:t>
            </a:r>
            <a:r>
              <a:rPr lang="en-US" dirty="0" err="1" smtClean="0"/>
              <a:t>rm</a:t>
            </a:r>
            <a:r>
              <a:rPr lang="en-US" dirty="0" smtClean="0"/>
              <a:t> chain and a new cluster was being allocated. This resulted in space not being used and the database growing very quickly without adding the data to cause it to grow that quickly.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was supposed to be release noted with the changes added to 10.0B(something)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not something that customers should be playing with unless instructed to due so.</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 database wide parameter setting.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parameter determines how deep or how far in the </a:t>
            </a:r>
            <a:r>
              <a:rPr lang="en-US" dirty="0" err="1" smtClean="0"/>
              <a:t>rm</a:t>
            </a:r>
            <a:r>
              <a:rPr lang="en-US" dirty="0" smtClean="0"/>
              <a:t> chain a search for available record space is attempted before acquiring space from the free chain. The old value of recycling 3 blocks is insufficient for TII areas with large cluster sizes. The value is a factor used in determining this search depth which also takes into consideration the size of the cluster. If a block with enough free space is not found before exhausting the search depth, additional space must be allocated for the object. In the case of TII, that means acquiring a new cluster from the free cluster list. For T1, it means acquiring a new block from the free chain. Either can potentially raise the HWM.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actual formula used in determining the maximum number of blocks to search before allocating a new cluster or block is not to be documented as it may change without notice.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valid value range is from 5 to 100.</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default value is 5 (which indicates ~50% of the cluster size)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Since using this default value, I have heard of no customers with space allocation problems so this value should not be changed by the customer unless instructed to do so by Tech Support/Development.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problem of space not being used can be seen by running a chain </a:t>
            </a:r>
            <a:r>
              <a:rPr lang="en-US" dirty="0" err="1" smtClean="0"/>
              <a:t>analys</a:t>
            </a:r>
            <a:r>
              <a:rPr lang="en-US" dirty="0" smtClean="0"/>
              <a:t> and looking for large chunks of contiguous blocks on the </a:t>
            </a:r>
            <a:r>
              <a:rPr lang="en-US" dirty="0" err="1" smtClean="0"/>
              <a:t>rm</a:t>
            </a:r>
            <a:r>
              <a:rPr lang="en-US" dirty="0" smtClean="0"/>
              <a:t> chain with no record spaced used in them. There should only be one of these chunks, not groups of them.</a:t>
            </a:r>
          </a:p>
        </p:txBody>
      </p:sp>
      <p:sp>
        <p:nvSpPr>
          <p:cNvPr id="4" name="Slide Number Placeholder 3"/>
          <p:cNvSpPr>
            <a:spLocks noGrp="1"/>
          </p:cNvSpPr>
          <p:nvPr>
            <p:ph type="sldNum" sz="quarter" idx="10"/>
          </p:nvPr>
        </p:nvSpPr>
        <p:spPr/>
        <p:txBody>
          <a:bodyPr/>
          <a:lstStyle/>
          <a:p>
            <a:fld id="{F38169E3-9761-4034-A2B3-EBDAACC58940}" type="slidenum">
              <a:rPr lang="en-US" smtClean="0"/>
              <a:pPr/>
              <a:t>10</a:t>
            </a:fld>
            <a:endParaRPr lang="en-US"/>
          </a:p>
        </p:txBody>
      </p:sp>
    </p:spTree>
    <p:extLst>
      <p:ext uri="{BB962C8B-B14F-4D97-AF65-F5344CB8AC3E}">
        <p14:creationId xmlns:p14="http://schemas.microsoft.com/office/powerpoint/2010/main" val="416865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cap="all" dirty="0" smtClean="0">
                <a:solidFill>
                  <a:schemeClr val="tx1"/>
                </a:solidFill>
                <a:latin typeface="+mn-lt"/>
                <a:ea typeface="+mn-ea"/>
                <a:cs typeface="+mn-cs"/>
              </a:rPr>
              <a:t>WHAT IS THE DBANALYS -SCAN PARAMETER USED FOR?</a:t>
            </a:r>
          </a:p>
          <a:p>
            <a:r>
              <a:rPr lang="en-GB" dirty="0" smtClean="0"/>
              <a:t>http://knowledgebase.progress.com/articles/Article/P125963</a:t>
            </a:r>
          </a:p>
          <a:p>
            <a:r>
              <a:rPr lang="en-GB" dirty="0" smtClean="0"/>
              <a:t>Description in the article is incorrect.</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12</a:t>
            </a:fld>
            <a:endParaRPr lang="en-US"/>
          </a:p>
        </p:txBody>
      </p:sp>
    </p:spTree>
    <p:extLst>
      <p:ext uri="{BB962C8B-B14F-4D97-AF65-F5344CB8AC3E}">
        <p14:creationId xmlns:p14="http://schemas.microsoft.com/office/powerpoint/2010/main" val="155660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10.2B06 Database Analysis (</a:t>
            </a:r>
            <a:r>
              <a:rPr lang="en-US" sz="1200" kern="1200" dirty="0" err="1" smtClean="0">
                <a:solidFill>
                  <a:schemeClr val="tx1"/>
                </a:solidFill>
                <a:latin typeface="+mn-lt"/>
                <a:ea typeface="+mn-ea"/>
                <a:cs typeface="+mn-cs"/>
              </a:rPr>
              <a:t>dbanalys</a:t>
            </a:r>
            <a:r>
              <a:rPr lang="en-US" sz="1200" kern="1200" dirty="0" smtClean="0">
                <a:solidFill>
                  <a:schemeClr val="tx1"/>
                </a:solidFill>
                <a:latin typeface="+mn-lt"/>
                <a:ea typeface="+mn-ea"/>
                <a:cs typeface="+mn-cs"/>
              </a:rPr>
              <a:t>) output has changed</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http://knowledgebase.progress.com/articles/Article/000033756</a:t>
            </a:r>
          </a:p>
          <a:p>
            <a:r>
              <a:rPr lang="en-US" sz="1200" b="0" i="0" kern="1200" dirty="0" smtClean="0">
                <a:solidFill>
                  <a:schemeClr val="tx1"/>
                </a:solidFill>
                <a:latin typeface="+mn-lt"/>
                <a:ea typeface="+mn-ea"/>
                <a:cs typeface="+mn-cs"/>
              </a:rPr>
              <a:t>In the past customer's complained that the DBANALYS report widths were not wide enough resulting in a CR after the table name when the table name exceeded the </a:t>
            </a:r>
            <a:r>
              <a:rPr lang="en-US" sz="1200" b="0" i="0" kern="1200" dirty="0" err="1" smtClean="0">
                <a:solidFill>
                  <a:schemeClr val="tx1"/>
                </a:solidFill>
                <a:latin typeface="+mn-lt"/>
                <a:ea typeface="+mn-ea"/>
                <a:cs typeface="+mn-cs"/>
              </a:rPr>
              <a:t>Tablename</a:t>
            </a:r>
            <a:r>
              <a:rPr lang="en-US" sz="1200" b="0" i="0" kern="1200" dirty="0" smtClean="0">
                <a:solidFill>
                  <a:schemeClr val="tx1"/>
                </a:solidFill>
                <a:latin typeface="+mn-lt"/>
                <a:ea typeface="+mn-ea"/>
                <a:cs typeface="+mn-cs"/>
              </a:rPr>
              <a:t> column width. </a:t>
            </a:r>
            <a:r>
              <a:rPr lang="en-US" sz="1200" b="0" i="0" kern="1200" dirty="0" err="1" smtClean="0">
                <a:solidFill>
                  <a:schemeClr val="tx1"/>
                </a:solidFill>
                <a:latin typeface="+mn-lt"/>
                <a:ea typeface="+mn-ea"/>
                <a:cs typeface="+mn-cs"/>
              </a:rPr>
              <a:t>ie</a:t>
            </a:r>
            <a:r>
              <a:rPr lang="en-US" sz="1200" b="0" i="0" kern="1200" dirty="0" smtClean="0">
                <a:solidFill>
                  <a:schemeClr val="tx1"/>
                </a:solidFill>
                <a:latin typeface="+mn-lt"/>
                <a:ea typeface="+mn-ea"/>
                <a:cs typeface="+mn-cs"/>
              </a:rPr>
              <a:t> the Table name was on a different line to its associated data.</a:t>
            </a:r>
            <a:endParaRPr lang="ru-RU" sz="1200" kern="1200" dirty="0" smtClean="0">
              <a:solidFill>
                <a:schemeClr val="tx1"/>
              </a:solidFill>
              <a:latin typeface="+mn-lt"/>
              <a:ea typeface="+mn-ea"/>
              <a:cs typeface="+mn-cs"/>
            </a:endParaRPr>
          </a:p>
          <a:p>
            <a:endParaRPr lang="en-US" dirty="0" smtClean="0"/>
          </a:p>
          <a:p>
            <a:r>
              <a:rPr lang="en-US" dirty="0" smtClean="0"/>
              <a:t>V11: 5 lines that are highlighted here represent one local index. Is that convenient to read? I do not think so.</a:t>
            </a:r>
          </a:p>
          <a:p>
            <a:endParaRPr lang="en-US" dirty="0" smtClean="0"/>
          </a:p>
          <a:p>
            <a:r>
              <a:rPr lang="en-US" dirty="0" err="1" smtClean="0"/>
              <a:t>Chanalys</a:t>
            </a:r>
            <a:r>
              <a:rPr lang="en-US" baseline="0" dirty="0" smtClean="0"/>
              <a:t> width in V11 is 112 chars. </a:t>
            </a:r>
            <a:r>
              <a:rPr lang="en-US" baseline="0" dirty="0" err="1" smtClean="0"/>
              <a:t>Ixanalys</a:t>
            </a:r>
            <a:r>
              <a:rPr lang="en-US" baseline="0" dirty="0" smtClean="0"/>
              <a:t> width is 86 chars.</a:t>
            </a:r>
          </a:p>
          <a:p>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13</a:t>
            </a:fld>
            <a:endParaRPr lang="en-US"/>
          </a:p>
        </p:txBody>
      </p:sp>
    </p:spTree>
    <p:extLst>
      <p:ext uri="{BB962C8B-B14F-4D97-AF65-F5344CB8AC3E}">
        <p14:creationId xmlns:p14="http://schemas.microsoft.com/office/powerpoint/2010/main" val="2769900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19</a:t>
            </a:fld>
            <a:endParaRPr lang="en-US"/>
          </a:p>
        </p:txBody>
      </p:sp>
    </p:spTree>
    <p:extLst>
      <p:ext uri="{BB962C8B-B14F-4D97-AF65-F5344CB8AC3E}">
        <p14:creationId xmlns:p14="http://schemas.microsoft.com/office/powerpoint/2010/main" val="3437495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Sometimes “RM chains” are called “record block free chains”.</a:t>
            </a:r>
          </a:p>
        </p:txBody>
      </p:sp>
      <p:sp>
        <p:nvSpPr>
          <p:cNvPr id="4" name="Slide Number Placeholder 3"/>
          <p:cNvSpPr>
            <a:spLocks noGrp="1"/>
          </p:cNvSpPr>
          <p:nvPr>
            <p:ph type="sldNum" sz="quarter" idx="10"/>
          </p:nvPr>
        </p:nvSpPr>
        <p:spPr/>
        <p:txBody>
          <a:bodyPr/>
          <a:lstStyle/>
          <a:p>
            <a:fld id="{F38169E3-9761-4034-A2B3-EBDAACC58940}" type="slidenum">
              <a:rPr lang="en-US" smtClean="0"/>
              <a:pPr/>
              <a:t>21</a:t>
            </a:fld>
            <a:endParaRPr lang="en-US"/>
          </a:p>
        </p:txBody>
      </p:sp>
    </p:spTree>
    <p:extLst>
      <p:ext uri="{BB962C8B-B14F-4D97-AF65-F5344CB8AC3E}">
        <p14:creationId xmlns:p14="http://schemas.microsoft.com/office/powerpoint/2010/main" val="4276998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smtClean="0">
                <a:solidFill>
                  <a:schemeClr val="tx1"/>
                </a:solidFill>
                <a:latin typeface="+mn-lt"/>
                <a:ea typeface="+mn-ea"/>
                <a:cs typeface="+mn-cs"/>
              </a:rPr>
              <a:t>The blocks of all types of areas could make three types of chains.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They are a singly linked list of the blocks.</a:t>
            </a:r>
            <a:endParaRPr lang="ru-RU" sz="1200" kern="1200" dirty="0" smtClean="0">
              <a:solidFill>
                <a:schemeClr val="tx1"/>
              </a:solidFill>
              <a:latin typeface="+mn-lt"/>
              <a:ea typeface="+mn-ea"/>
              <a:cs typeface="+mn-cs"/>
            </a:endParaRPr>
          </a:p>
          <a:p>
            <a:endParaRPr lang="en-US" dirty="0" smtClean="0"/>
          </a:p>
          <a:p>
            <a:r>
              <a:rPr lang="en-US" dirty="0" smtClean="0"/>
              <a:t>“Free chains” sounds like “</a:t>
            </a:r>
            <a:r>
              <a:rPr lang="en-US" sz="1200" kern="1200" dirty="0" smtClean="0">
                <a:solidFill>
                  <a:schemeClr val="tx1"/>
                </a:solidFill>
                <a:latin typeface="+mn-lt"/>
                <a:ea typeface="+mn-ea"/>
                <a:cs typeface="+mn-cs"/>
              </a:rPr>
              <a:t>fragile aqua”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 free blocks chain for table objects.</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Idxbuild</a:t>
            </a:r>
            <a:r>
              <a:rPr lang="en-US" sz="1200" kern="1200" dirty="0" smtClean="0">
                <a:solidFill>
                  <a:schemeClr val="tx1"/>
                </a:solidFill>
                <a:latin typeface="+mn-lt"/>
                <a:ea typeface="+mn-ea"/>
                <a:cs typeface="+mn-cs"/>
              </a:rPr>
              <a:t> rebuilds free chains.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Blocks are added by the whole clusters to RM chains in the SAT II. That cluster is taken either from the free cluster chain, it that chain is not empty or by the changes of HWM. All blocks of the cluster are formatted as RM blocks. That way the head of RM chain could have completely free blocks, i.e. blocks that does not have neither records nor </a:t>
            </a:r>
            <a:r>
              <a:rPr lang="en-US" sz="1200" kern="1200" dirty="0" err="1" smtClean="0">
                <a:solidFill>
                  <a:schemeClr val="tx1"/>
                </a:solidFill>
                <a:latin typeface="+mn-lt"/>
                <a:ea typeface="+mn-ea"/>
                <a:cs typeface="+mn-cs"/>
              </a:rPr>
              <a:t>recid</a:t>
            </a:r>
            <a:r>
              <a:rPr lang="en-US" sz="1200" kern="1200" dirty="0" smtClean="0">
                <a:solidFill>
                  <a:schemeClr val="tx1"/>
                </a:solidFill>
                <a:latin typeface="+mn-lt"/>
                <a:ea typeface="+mn-ea"/>
                <a:cs typeface="+mn-cs"/>
              </a:rPr>
              <a:t> placeholders.</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During the formatting of the cluster block only one recovery note is created (RL_BKCHAIN_NEXT).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en-GB" sz="1200" kern="1200" dirty="0" smtClean="0">
                <a:solidFill>
                  <a:schemeClr val="tx1"/>
                </a:solidFill>
                <a:latin typeface="+mn-lt"/>
                <a:ea typeface="+mn-ea"/>
                <a:cs typeface="+mn-cs"/>
              </a:rPr>
              <a:t>Richard </a:t>
            </a:r>
            <a:r>
              <a:rPr lang="en-GB" sz="1200" kern="1200" dirty="0" err="1" smtClean="0">
                <a:solidFill>
                  <a:schemeClr val="tx1"/>
                </a:solidFill>
                <a:latin typeface="+mn-lt"/>
                <a:ea typeface="+mn-ea"/>
                <a:cs typeface="+mn-cs"/>
              </a:rPr>
              <a:t>Banville</a:t>
            </a:r>
            <a:r>
              <a:rPr lang="en-GB" sz="1200" kern="1200" dirty="0" smtClean="0">
                <a:solidFill>
                  <a:schemeClr val="tx1"/>
                </a:solidFill>
                <a:latin typeface="+mn-lt"/>
                <a:ea typeface="+mn-ea"/>
                <a:cs typeface="+mn-cs"/>
              </a:rPr>
              <a:t> wrote</a:t>
            </a:r>
            <a:r>
              <a:rPr lang="en-US" sz="1200" kern="1200" dirty="0" smtClean="0">
                <a:solidFill>
                  <a:schemeClr val="tx1"/>
                </a:solidFill>
                <a:latin typeface="+mn-lt"/>
                <a:ea typeface="+mn-ea"/>
                <a:cs typeface="+mn-cs"/>
              </a:rPr>
              <a:t>: “Blocks within a table object’s cluster are formatted as </a:t>
            </a:r>
            <a:r>
              <a:rPr lang="en-US" sz="1200" kern="1200" dirty="0" err="1" smtClean="0">
                <a:solidFill>
                  <a:schemeClr val="tx1"/>
                </a:solidFill>
                <a:latin typeface="+mn-lt"/>
                <a:ea typeface="+mn-ea"/>
                <a:cs typeface="+mn-cs"/>
              </a:rPr>
              <a:t>Rm</a:t>
            </a:r>
            <a:r>
              <a:rPr lang="en-US" sz="1200" kern="1200" dirty="0" smtClean="0">
                <a:solidFill>
                  <a:schemeClr val="tx1"/>
                </a:solidFill>
                <a:latin typeface="+mn-lt"/>
                <a:ea typeface="+mn-ea"/>
                <a:cs typeface="+mn-cs"/>
              </a:rPr>
              <a:t> blocks and chained together as opposed to made free blocks and put on the free chain.  This is done as one action in the database so fewer notes are written to format the same number of blocks.  This boosts performance by lowering bi usage</a:t>
            </a:r>
            <a:r>
              <a:rPr lang="ru-RU"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clusters are added by the process which did not find a place for the new record inside the database or inside a fragment. Only one block from that cluster is put inside a buffer pool.</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Ix del block are associated with unique indexes and are blocks that contain index delete placeholders.</a:t>
            </a:r>
            <a:endParaRPr lang="ru-RU"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38169E3-9761-4034-A2B3-EBDAACC58940}" type="slidenum">
              <a:rPr lang="en-US" smtClean="0"/>
              <a:pPr/>
              <a:t>22</a:t>
            </a:fld>
            <a:endParaRPr lang="en-US"/>
          </a:p>
        </p:txBody>
      </p:sp>
    </p:spTree>
    <p:extLst>
      <p:ext uri="{BB962C8B-B14F-4D97-AF65-F5344CB8AC3E}">
        <p14:creationId xmlns:p14="http://schemas.microsoft.com/office/powerpoint/2010/main" val="564761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25</a:t>
            </a:fld>
            <a:endParaRPr lang="en-US"/>
          </a:p>
        </p:txBody>
      </p:sp>
    </p:spTree>
    <p:extLst>
      <p:ext uri="{BB962C8B-B14F-4D97-AF65-F5344CB8AC3E}">
        <p14:creationId xmlns:p14="http://schemas.microsoft.com/office/powerpoint/2010/main" val="3173810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to rebuild the RM Chain and Free Chain of a Progress Database</a:t>
            </a:r>
          </a:p>
          <a:p>
            <a:r>
              <a:rPr lang="en-US" dirty="0" smtClean="0"/>
              <a:t>http://knowledgebase.progress.com/articles/Article/P14857</a:t>
            </a:r>
          </a:p>
          <a:p>
            <a:r>
              <a:rPr lang="en-US" dirty="0" smtClean="0"/>
              <a:t>&lt;quote&gt;</a:t>
            </a:r>
          </a:p>
          <a:p>
            <a:r>
              <a:rPr lang="en-US" dirty="0" smtClean="0"/>
              <a:t>You will now receive the following prompt:</a:t>
            </a:r>
          </a:p>
          <a:p>
            <a:endParaRPr lang="en-US" dirty="0" smtClean="0"/>
          </a:p>
          <a:p>
            <a:r>
              <a:rPr lang="en-US" dirty="0" smtClean="0"/>
              <a:t>Scan Backward (Yes/No)?</a:t>
            </a:r>
          </a:p>
          <a:p>
            <a:endParaRPr lang="en-US" dirty="0" smtClean="0"/>
          </a:p>
          <a:p>
            <a:r>
              <a:rPr lang="en-US" dirty="0" smtClean="0"/>
              <a:t>Answer yes and press return.</a:t>
            </a:r>
          </a:p>
          <a:p>
            <a:r>
              <a:rPr lang="en-US" dirty="0" smtClean="0"/>
              <a:t>&lt;/quote&gt;</a:t>
            </a:r>
          </a:p>
          <a:p>
            <a:endParaRPr lang="en-US" dirty="0" smtClean="0"/>
          </a:p>
          <a:p>
            <a:r>
              <a:rPr lang="en-US" dirty="0" smtClean="0"/>
              <a:t>Answer NO!</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27</a:t>
            </a:fld>
            <a:endParaRPr lang="en-US"/>
          </a:p>
        </p:txBody>
      </p:sp>
    </p:spTree>
    <p:extLst>
      <p:ext uri="{BB962C8B-B14F-4D97-AF65-F5344CB8AC3E}">
        <p14:creationId xmlns:p14="http://schemas.microsoft.com/office/powerpoint/2010/main" val="4165642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Comparing two fragments of RM chains after one day of database</a:t>
            </a:r>
            <a:r>
              <a:rPr lang="en-US" baseline="0" dirty="0" smtClean="0"/>
              <a:t> activity</a:t>
            </a:r>
            <a:r>
              <a:rPr lang="en-US" dirty="0" smtClean="0"/>
              <a:t>.</a:t>
            </a:r>
          </a:p>
          <a:p>
            <a:r>
              <a:rPr lang="en-US" dirty="0" smtClean="0"/>
              <a:t>It’s just a simple example how to measure the changes of the free spaces.</a:t>
            </a:r>
          </a:p>
          <a:p>
            <a:r>
              <a:rPr lang="en-US" dirty="0" smtClean="0"/>
              <a:t>The space variations are smaller than the default value</a:t>
            </a:r>
            <a:r>
              <a:rPr lang="en-US" baseline="0" dirty="0" smtClean="0"/>
              <a:t> of the create limit - there are no needs to change the limit.</a:t>
            </a:r>
          </a:p>
          <a:p>
            <a:endParaRPr lang="ru-RU" dirty="0" smtClean="0"/>
          </a:p>
          <a:p>
            <a:r>
              <a:rPr lang="en-US" dirty="0" smtClean="0"/>
              <a:t>This</a:t>
            </a:r>
            <a:r>
              <a:rPr lang="en-US" baseline="0" dirty="0" smtClean="0"/>
              <a:t> is an example of the “light breathing” space.</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28</a:t>
            </a:fld>
            <a:endParaRPr lang="en-US"/>
          </a:p>
        </p:txBody>
      </p:sp>
    </p:spTree>
    <p:extLst>
      <p:ext uri="{BB962C8B-B14F-4D97-AF65-F5344CB8AC3E}">
        <p14:creationId xmlns:p14="http://schemas.microsoft.com/office/powerpoint/2010/main" val="1967985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an example of the “heavy breathing” space. Create Limit should be increased </a:t>
            </a:r>
            <a:r>
              <a:rPr lang="en-US" baseline="0" smtClean="0"/>
              <a:t>from default value of 150 </a:t>
            </a:r>
            <a:r>
              <a:rPr lang="en-US" baseline="0" dirty="0" smtClean="0"/>
              <a:t>to 250 or 300.</a:t>
            </a:r>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29</a:t>
            </a:fld>
            <a:endParaRPr lang="en-US"/>
          </a:p>
        </p:txBody>
      </p:sp>
    </p:spTree>
    <p:extLst>
      <p:ext uri="{BB962C8B-B14F-4D97-AF65-F5344CB8AC3E}">
        <p14:creationId xmlns:p14="http://schemas.microsoft.com/office/powerpoint/2010/main" val="1846246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err="1" smtClean="0"/>
              <a:t>setAreaTossLimit</a:t>
            </a:r>
            <a:r>
              <a:rPr lang="en-US" sz="1200" dirty="0" smtClean="0"/>
              <a:t> and </a:t>
            </a:r>
            <a:r>
              <a:rPr lang="en-US" sz="1200" dirty="0" err="1" smtClean="0"/>
              <a:t>setAreaCreateLimit</a:t>
            </a:r>
            <a:r>
              <a:rPr lang="en-US" sz="1200" dirty="0" smtClean="0"/>
              <a:t> update all _</a:t>
            </a:r>
            <a:r>
              <a:rPr lang="en-US" sz="1200" dirty="0" err="1" smtClean="0"/>
              <a:t>StorageObject</a:t>
            </a:r>
            <a:r>
              <a:rPr lang="en-US" sz="1200" dirty="0" smtClean="0"/>
              <a:t> records for the specified area.</a:t>
            </a:r>
            <a:r>
              <a:rPr lang="en-US" sz="1200" baseline="0" dirty="0" smtClean="0"/>
              <a:t> New objects in the area will be created with the default values. These options do not set the default toss/create values for area itself. The same is true for SAT1. But Progress should pick up only one </a:t>
            </a:r>
            <a:r>
              <a:rPr lang="en-US" sz="1200" dirty="0" smtClean="0"/>
              <a:t>_</a:t>
            </a:r>
            <a:r>
              <a:rPr lang="en-US" sz="1200" dirty="0" err="1" smtClean="0"/>
              <a:t>StorageObject</a:t>
            </a:r>
            <a:r>
              <a:rPr lang="en-US" sz="1200" dirty="0" smtClean="0"/>
              <a:t> record. The different utilities</a:t>
            </a:r>
            <a:r>
              <a:rPr lang="en-US" sz="1200" baseline="0" dirty="0" smtClean="0"/>
              <a:t> choose the different </a:t>
            </a:r>
            <a:r>
              <a:rPr lang="en-US" sz="1200" dirty="0" smtClean="0"/>
              <a:t>_</a:t>
            </a:r>
            <a:r>
              <a:rPr lang="en-US" sz="1200" dirty="0" err="1" smtClean="0"/>
              <a:t>StorageObject</a:t>
            </a:r>
            <a:r>
              <a:rPr lang="en-US" sz="1200" dirty="0" smtClean="0"/>
              <a:t> records in SAT1. It’s a bug. It’s better not to use SAT1. If you use this area type then don’t change create/toss limits.</a:t>
            </a:r>
          </a:p>
          <a:p>
            <a:endParaRPr lang="en-US" sz="1200" baseline="0" dirty="0" smtClean="0"/>
          </a:p>
          <a:p>
            <a:r>
              <a:rPr lang="en-US" sz="1200" baseline="0" dirty="0" smtClean="0"/>
              <a:t>The names of the </a:t>
            </a:r>
            <a:r>
              <a:rPr lang="en-US" sz="1200" baseline="0" dirty="0" err="1" smtClean="0"/>
              <a:t>proutil’s</a:t>
            </a:r>
            <a:r>
              <a:rPr lang="en-US" sz="1200" baseline="0" dirty="0" smtClean="0"/>
              <a:t> options can be abbreviated.</a:t>
            </a:r>
            <a:endParaRPr lang="ru-RU" dirty="0" smtClean="0"/>
          </a:p>
          <a:p>
            <a:r>
              <a:rPr lang="en-US" sz="1200" kern="1200" dirty="0" smtClean="0">
                <a:solidFill>
                  <a:schemeClr val="tx1"/>
                </a:solidFill>
                <a:latin typeface="+mn-lt"/>
                <a:ea typeface="+mn-ea"/>
                <a:cs typeface="+mn-cs"/>
              </a:rPr>
              <a:t>The toss limit specifies the minimum amount of free space needed in a block for it to remain on the free chain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tossLimit</a:t>
            </a:r>
            <a:r>
              <a:rPr lang="en-US" sz="1200" kern="1200" dirty="0" smtClean="0">
                <a:solidFill>
                  <a:schemeClr val="tx1"/>
                </a:solidFill>
                <a:latin typeface="+mn-lt"/>
                <a:ea typeface="+mn-ea"/>
                <a:cs typeface="+mn-cs"/>
              </a:rPr>
              <a:t> &gt; 0) &amp;&amp; (</a:t>
            </a:r>
            <a:r>
              <a:rPr lang="en-US" sz="1200" kern="1200" dirty="0" err="1" smtClean="0">
                <a:solidFill>
                  <a:schemeClr val="tx1"/>
                </a:solidFill>
                <a:latin typeface="+mn-lt"/>
                <a:ea typeface="+mn-ea"/>
                <a:cs typeface="+mn-cs"/>
              </a:rPr>
              <a:t>tossLimit</a:t>
            </a:r>
            <a:r>
              <a:rPr lang="en-US" sz="1200" kern="1200" dirty="0" smtClean="0">
                <a:solidFill>
                  <a:schemeClr val="tx1"/>
                </a:solidFill>
                <a:latin typeface="+mn-lt"/>
                <a:ea typeface="+mn-ea"/>
                <a:cs typeface="+mn-cs"/>
              </a:rPr>
              <a:t> &lt; (block size – 128))</a:t>
            </a:r>
            <a:endParaRPr lang="ru-RU" sz="1200" kern="1200" dirty="0" smtClean="0">
              <a:solidFill>
                <a:schemeClr val="tx1"/>
              </a:solidFill>
              <a:latin typeface="+mn-lt"/>
              <a:ea typeface="+mn-ea"/>
              <a:cs typeface="+mn-cs"/>
            </a:endParaRPr>
          </a:p>
          <a:p>
            <a:endParaRPr lang="en-US" dirty="0" smtClean="0"/>
          </a:p>
          <a:p>
            <a:r>
              <a:rPr lang="en-US" sz="1200" kern="1200" dirty="0" smtClean="0">
                <a:solidFill>
                  <a:schemeClr val="tx1"/>
                </a:solidFill>
                <a:latin typeface="+mn-lt"/>
                <a:ea typeface="+mn-ea"/>
                <a:cs typeface="+mn-cs"/>
              </a:rPr>
              <a:t>The create limit specifies the minimum amount of free space required in a block to allow creation of a new record starting in the block.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createLimit</a:t>
            </a:r>
            <a:r>
              <a:rPr lang="en-US" sz="1200" kern="1200" dirty="0" smtClean="0">
                <a:solidFill>
                  <a:schemeClr val="tx1"/>
                </a:solidFill>
                <a:latin typeface="+mn-lt"/>
                <a:ea typeface="+mn-ea"/>
                <a:cs typeface="+mn-cs"/>
              </a:rPr>
              <a:t> &gt; 32) &amp;&amp; (</a:t>
            </a:r>
            <a:r>
              <a:rPr lang="en-US" sz="1200" kern="1200" dirty="0" err="1" smtClean="0">
                <a:solidFill>
                  <a:schemeClr val="tx1"/>
                </a:solidFill>
                <a:latin typeface="+mn-lt"/>
                <a:ea typeface="+mn-ea"/>
                <a:cs typeface="+mn-cs"/>
              </a:rPr>
              <a:t>createLimit</a:t>
            </a:r>
            <a:r>
              <a:rPr lang="en-US" sz="1200" kern="1200" dirty="0" smtClean="0">
                <a:solidFill>
                  <a:schemeClr val="tx1"/>
                </a:solidFill>
                <a:latin typeface="+mn-lt"/>
                <a:ea typeface="+mn-ea"/>
                <a:cs typeface="+mn-cs"/>
              </a:rPr>
              <a:t> &lt; (block size – 128))</a:t>
            </a:r>
            <a:endParaRPr lang="ru-RU" sz="1200" kern="1200" dirty="0" smtClean="0">
              <a:solidFill>
                <a:schemeClr val="tx1"/>
              </a:solidFill>
              <a:latin typeface="+mn-lt"/>
              <a:ea typeface="+mn-ea"/>
              <a:cs typeface="+mn-cs"/>
            </a:endParaRPr>
          </a:p>
          <a:p>
            <a:endParaRPr lang="ru-RU"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31</a:t>
            </a:fld>
            <a:endParaRPr lang="en-US"/>
          </a:p>
        </p:txBody>
      </p:sp>
    </p:spTree>
    <p:extLst>
      <p:ext uri="{BB962C8B-B14F-4D97-AF65-F5344CB8AC3E}">
        <p14:creationId xmlns:p14="http://schemas.microsoft.com/office/powerpoint/2010/main" val="4027641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Sometimes “RM chains” are called “record block free chains”.</a:t>
            </a:r>
          </a:p>
        </p:txBody>
      </p:sp>
      <p:sp>
        <p:nvSpPr>
          <p:cNvPr id="4" name="Slide Number Placeholder 3"/>
          <p:cNvSpPr>
            <a:spLocks noGrp="1"/>
          </p:cNvSpPr>
          <p:nvPr>
            <p:ph type="sldNum" sz="quarter" idx="10"/>
          </p:nvPr>
        </p:nvSpPr>
        <p:spPr/>
        <p:txBody>
          <a:bodyPr/>
          <a:lstStyle/>
          <a:p>
            <a:fld id="{F38169E3-9761-4034-A2B3-EBDAACC58940}" type="slidenum">
              <a:rPr lang="en-US" smtClean="0"/>
              <a:pPr/>
              <a:t>33</a:t>
            </a:fld>
            <a:endParaRPr lang="en-US"/>
          </a:p>
        </p:txBody>
      </p:sp>
    </p:spTree>
    <p:extLst>
      <p:ext uri="{BB962C8B-B14F-4D97-AF65-F5344CB8AC3E}">
        <p14:creationId xmlns:p14="http://schemas.microsoft.com/office/powerpoint/2010/main" val="1677641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smtClean="0">
                <a:solidFill>
                  <a:schemeClr val="tx1"/>
                </a:solidFill>
                <a:latin typeface="+mn-lt"/>
                <a:ea typeface="+mn-ea"/>
                <a:cs typeface="+mn-cs"/>
              </a:rPr>
              <a:t>Index Delete Chains are less known. So we will elaborate on them a bit more.</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That chains could exist only for unique indexes:</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a unique index, a transaction deletes an index entry by replacing it with an "index entry lock" so that another transaction cannot create an entry with the same key value until the deleting transaction commits. This is necessary to ensure that the deleting transaction will be able to restore the original entry if it rolls back.</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the last index key in the leaf index block will be changed to the note "index entry lock" (note RL_BKREPL) the block will be added to the Index Delete chain. But that block stays in of the index tree, i.e. the intermediate block still references it. Regardless of that the </a:t>
            </a:r>
            <a:r>
              <a:rPr lang="en-US" sz="1200" kern="1200" dirty="0" err="1" smtClean="0">
                <a:solidFill>
                  <a:schemeClr val="tx1"/>
                </a:solidFill>
                <a:latin typeface="+mn-lt"/>
                <a:ea typeface="+mn-ea"/>
                <a:cs typeface="+mn-cs"/>
              </a:rPr>
              <a:t>idxblockreport</a:t>
            </a:r>
            <a:r>
              <a:rPr lang="en-US" sz="1200" kern="1200" dirty="0" smtClean="0">
                <a:solidFill>
                  <a:schemeClr val="tx1"/>
                </a:solidFill>
                <a:latin typeface="+mn-lt"/>
                <a:ea typeface="+mn-ea"/>
                <a:cs typeface="+mn-cs"/>
              </a:rPr>
              <a:t> utility does not show blocks belonging to the Index Delete Chain.</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Can we conclude that the blocks from the Index Delete Chains do not have real index keys?</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 that is not a true statement. That is because when the transaction is rolled back the index key will be restored, but the block will not be deleted from Index Delete Chain. To remove a block from an Index Delete Chain the block should be in the head of the chain, but that is not always the case in undo of a transaction.</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Any process that changes a unique index will also check one block from Index Delete Chain, i.e. the first block in the head of the chain. So to speak, each session has one bullet to shoot one block from that chain. The exception is </a:t>
            </a:r>
            <a:r>
              <a:rPr lang="en-US" sz="1200" kern="1200" dirty="0" err="1" smtClean="0">
                <a:solidFill>
                  <a:schemeClr val="tx1"/>
                </a:solidFill>
                <a:latin typeface="+mn-lt"/>
                <a:ea typeface="+mn-ea"/>
                <a:cs typeface="+mn-cs"/>
              </a:rPr>
              <a:t>idxcompact</a:t>
            </a:r>
            <a:r>
              <a:rPr lang="en-US" sz="1200" kern="1200" dirty="0" smtClean="0">
                <a:solidFill>
                  <a:schemeClr val="tx1"/>
                </a:solidFill>
                <a:latin typeface="+mn-lt"/>
                <a:ea typeface="+mn-ea"/>
                <a:cs typeface="+mn-cs"/>
              </a:rPr>
              <a:t> utility. It has a machine-gun belt and the first thing utility will do is going to "destroy" all blocks from Index Delete Chain and only after that it will be doing a compaction of index blocks in index tree. It would be nice to have an option to run </a:t>
            </a:r>
            <a:r>
              <a:rPr lang="en-US" sz="1200" kern="1200" dirty="0" err="1" smtClean="0">
                <a:solidFill>
                  <a:schemeClr val="tx1"/>
                </a:solidFill>
                <a:latin typeface="+mn-lt"/>
                <a:ea typeface="+mn-ea"/>
                <a:cs typeface="+mn-cs"/>
              </a:rPr>
              <a:t>idxcompact</a:t>
            </a:r>
            <a:r>
              <a:rPr lang="en-US" sz="1200" kern="1200" dirty="0" smtClean="0">
                <a:solidFill>
                  <a:schemeClr val="tx1"/>
                </a:solidFill>
                <a:latin typeface="+mn-lt"/>
                <a:ea typeface="+mn-ea"/>
                <a:cs typeface="+mn-cs"/>
              </a:rPr>
              <a:t> utility with </a:t>
            </a:r>
            <a:r>
              <a:rPr lang="en-US" sz="1200" kern="1200" dirty="0" err="1" smtClean="0">
                <a:solidFill>
                  <a:schemeClr val="tx1"/>
                </a:solidFill>
                <a:latin typeface="+mn-lt"/>
                <a:ea typeface="+mn-ea"/>
                <a:cs typeface="+mn-cs"/>
              </a:rPr>
              <a:t>pfactor</a:t>
            </a:r>
            <a:r>
              <a:rPr lang="en-US" sz="1200" kern="1200" dirty="0" smtClean="0">
                <a:solidFill>
                  <a:schemeClr val="tx1"/>
                </a:solidFill>
                <a:latin typeface="+mn-lt"/>
                <a:ea typeface="+mn-ea"/>
                <a:cs typeface="+mn-cs"/>
              </a:rPr>
              <a:t> 0 for only removing blocks from Index Delete Chains, but unfortunately the developers of Progress for some reason require that the value of that parameter  is not less then 50%</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After a massive purge of records from the database the usage of unique indexes for reading could lead to a serious performance implications. Of course, one could run </a:t>
            </a:r>
            <a:r>
              <a:rPr lang="en-US" sz="1200" kern="1200" dirty="0" err="1" smtClean="0">
                <a:solidFill>
                  <a:schemeClr val="tx1"/>
                </a:solidFill>
                <a:latin typeface="+mn-lt"/>
                <a:ea typeface="+mn-ea"/>
                <a:cs typeface="+mn-cs"/>
              </a:rPr>
              <a:t>idxcompact</a:t>
            </a:r>
            <a:r>
              <a:rPr lang="en-US" sz="1200" kern="1200" dirty="0" smtClean="0">
                <a:solidFill>
                  <a:schemeClr val="tx1"/>
                </a:solidFill>
                <a:latin typeface="+mn-lt"/>
                <a:ea typeface="+mn-ea"/>
                <a:cs typeface="+mn-cs"/>
              </a:rPr>
              <a:t> at the same time as the purge, but that is difficult to do frequently. There is also a programming solution, but it is not an ideal either.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After Image (AI) extents are switching rapidly when adding 15,000 new records to a table.</a:t>
            </a:r>
          </a:p>
          <a:p>
            <a:r>
              <a:rPr lang="en-US" sz="1200" kern="1200" dirty="0" smtClean="0">
                <a:solidFill>
                  <a:schemeClr val="tx1"/>
                </a:solidFill>
                <a:latin typeface="+mn-lt"/>
                <a:ea typeface="+mn-ea"/>
                <a:cs typeface="+mn-cs"/>
              </a:rPr>
              <a:t>http://knowledgebase.progress.com/articles/Article/P154260</a:t>
            </a:r>
          </a:p>
          <a:p>
            <a:r>
              <a:rPr lang="en-US" sz="1200" kern="1200" dirty="0" smtClean="0">
                <a:solidFill>
                  <a:schemeClr val="tx1"/>
                </a:solidFill>
                <a:latin typeface="+mn-lt"/>
                <a:ea typeface="+mn-ea"/>
                <a:cs typeface="+mn-cs"/>
              </a:rPr>
              <a:t>When records are deleted, index-trees are not rebuilt. The entire B-tree is left intact. During a transaction, when a record is deleted, if there is a unique index, a delete place holder is put in the place of the RECID for the deleted record.  Index blocks that contain these deleted place holders appear on the index delete chain.  Every time an index entry is about to be added, the index delete chain will be checked.  If there are blocks on the chain, one block will be removed and processed for deleted entries.   Over time as records are being added to the table, index blocks containing these deleted place holders will be processed and written out to disk.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Database abnormally shuts down due to a delete chain inconsistency</a:t>
            </a:r>
          </a:p>
          <a:p>
            <a:r>
              <a:rPr lang="en-US" sz="1200" kern="1200" dirty="0" smtClean="0">
                <a:solidFill>
                  <a:schemeClr val="tx1"/>
                </a:solidFill>
                <a:latin typeface="+mn-lt"/>
                <a:ea typeface="+mn-ea"/>
                <a:cs typeface="+mn-cs"/>
              </a:rPr>
              <a:t>http://knowledgebase.progress.com/articles/Article/P175646</a:t>
            </a:r>
          </a:p>
          <a:p>
            <a:r>
              <a:rPr lang="en-US" sz="1200" kern="1200" dirty="0" smtClean="0">
                <a:solidFill>
                  <a:schemeClr val="tx1"/>
                </a:solidFill>
                <a:latin typeface="+mn-lt"/>
                <a:ea typeface="+mn-ea"/>
                <a:cs typeface="+mn-cs"/>
              </a:rPr>
              <a:t>SYSTEM ERROR: No blocks on free chain number 2. (759)</a:t>
            </a:r>
          </a:p>
          <a:p>
            <a:r>
              <a:rPr lang="en-US" sz="1200" kern="1200" dirty="0" smtClean="0">
                <a:solidFill>
                  <a:schemeClr val="tx1"/>
                </a:solidFill>
                <a:latin typeface="+mn-lt"/>
                <a:ea typeface="+mn-ea"/>
                <a:cs typeface="+mn-cs"/>
              </a:rPr>
              <a:t>Index Delete chain count </a:t>
            </a:r>
            <a:r>
              <a:rPr lang="en-US" sz="1200" kern="1200" dirty="0" err="1" smtClean="0">
                <a:solidFill>
                  <a:schemeClr val="tx1"/>
                </a:solidFill>
                <a:latin typeface="+mn-lt"/>
                <a:ea typeface="+mn-ea"/>
                <a:cs typeface="+mn-cs"/>
              </a:rPr>
              <a:t>inconsistancy</a:t>
            </a:r>
            <a:r>
              <a:rPr lang="en-US" sz="1200" kern="1200" dirty="0" smtClean="0">
                <a:solidFill>
                  <a:schemeClr val="tx1"/>
                </a:solidFill>
                <a:latin typeface="+mn-lt"/>
                <a:ea typeface="+mn-ea"/>
                <a:cs typeface="+mn-cs"/>
              </a:rPr>
              <a:t>. (7273)</a:t>
            </a:r>
          </a:p>
          <a:p>
            <a:r>
              <a:rPr lang="en-US" sz="1200" kern="1200" dirty="0" smtClean="0">
                <a:solidFill>
                  <a:schemeClr val="tx1"/>
                </a:solidFill>
                <a:latin typeface="+mn-lt"/>
                <a:ea typeface="+mn-ea"/>
                <a:cs typeface="+mn-cs"/>
              </a:rPr>
              <a:t>The object block indicates 6 blocks on the index delete chain. (7272)</a:t>
            </a:r>
          </a:p>
          <a:p>
            <a:r>
              <a:rPr lang="en-US" sz="1200" kern="1200" dirty="0" smtClean="0">
                <a:solidFill>
                  <a:schemeClr val="tx1"/>
                </a:solidFill>
                <a:latin typeface="+mn-lt"/>
                <a:ea typeface="+mn-ea"/>
                <a:cs typeface="+mn-cs"/>
              </a:rPr>
              <a:t>The actual number of Index Delete blocks = 0 (7271)</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VST's to monitor space in a Type II storage area?</a:t>
            </a:r>
          </a:p>
          <a:p>
            <a:r>
              <a:rPr lang="en-US" sz="1200" kern="1200" dirty="0" smtClean="0">
                <a:solidFill>
                  <a:schemeClr val="tx1"/>
                </a:solidFill>
                <a:latin typeface="+mn-lt"/>
                <a:ea typeface="+mn-ea"/>
                <a:cs typeface="+mn-cs"/>
              </a:rPr>
              <a:t>http://knowledgebase.progress.com/articles/Article/P118007</a:t>
            </a:r>
          </a:p>
          <a:p>
            <a:r>
              <a:rPr lang="en-US" sz="1200" kern="1200" dirty="0" err="1" smtClean="0">
                <a:solidFill>
                  <a:schemeClr val="tx1"/>
                </a:solidFill>
                <a:latin typeface="+mn-lt"/>
                <a:ea typeface="+mn-ea"/>
                <a:cs typeface="+mn-cs"/>
              </a:rPr>
              <a:t>Idxcompact</a:t>
            </a:r>
            <a:r>
              <a:rPr lang="en-US" sz="1200" kern="1200" dirty="0" smtClean="0">
                <a:solidFill>
                  <a:schemeClr val="tx1"/>
                </a:solidFill>
                <a:latin typeface="+mn-lt"/>
                <a:ea typeface="+mn-ea"/>
                <a:cs typeface="+mn-cs"/>
              </a:rPr>
              <a:t> does not release empty blocks back into the general pool.  They are still tied to the index being compacted. When the indexes are in a TYPE II area, then the blocks associated are in clusters and these are managed by the cluster manager (0). So while the b-tree is truncated during the </a:t>
            </a:r>
            <a:r>
              <a:rPr lang="en-US" sz="1200" kern="1200" dirty="0" err="1" smtClean="0">
                <a:solidFill>
                  <a:schemeClr val="tx1"/>
                </a:solidFill>
                <a:latin typeface="+mn-lt"/>
                <a:ea typeface="+mn-ea"/>
                <a:cs typeface="+mn-cs"/>
              </a:rPr>
              <a:t>idxcompact</a:t>
            </a:r>
            <a:r>
              <a:rPr lang="en-US" sz="1200" kern="1200" dirty="0" smtClean="0">
                <a:solidFill>
                  <a:schemeClr val="tx1"/>
                </a:solidFill>
                <a:latin typeface="+mn-lt"/>
                <a:ea typeface="+mn-ea"/>
                <a:cs typeface="+mn-cs"/>
              </a:rPr>
              <a:t> routine, the blocks are still available for use in the cluster for THAT index only.</a:t>
            </a:r>
            <a:endParaRPr lang="ru-RU"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38169E3-9761-4034-A2B3-EBDAACC58940}" type="slidenum">
              <a:rPr lang="en-US" smtClean="0"/>
              <a:pPr/>
              <a:t>34</a:t>
            </a:fld>
            <a:endParaRPr lang="en-US"/>
          </a:p>
        </p:txBody>
      </p:sp>
    </p:spTree>
    <p:extLst>
      <p:ext uri="{BB962C8B-B14F-4D97-AF65-F5344CB8AC3E}">
        <p14:creationId xmlns:p14="http://schemas.microsoft.com/office/powerpoint/2010/main" val="1010305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Unique indexes only, and after massive delete.</a:t>
            </a:r>
            <a:endParaRPr lang="en-US" dirty="0"/>
          </a:p>
        </p:txBody>
      </p:sp>
      <p:sp>
        <p:nvSpPr>
          <p:cNvPr id="4" name="Slide Number Placeholder 3"/>
          <p:cNvSpPr>
            <a:spLocks noGrp="1"/>
          </p:cNvSpPr>
          <p:nvPr>
            <p:ph type="sldNum" sz="quarter" idx="10"/>
          </p:nvPr>
        </p:nvSpPr>
        <p:spPr/>
        <p:txBody>
          <a:bodyPr/>
          <a:lstStyle/>
          <a:p>
            <a:fld id="{8A8EE4C5-6036-4A33-847F-3FE12DBED5FF}" type="slidenum">
              <a:rPr lang="en-US" smtClean="0"/>
              <a:pPr/>
              <a:t>35</a:t>
            </a:fld>
            <a:endParaRPr lang="en-US"/>
          </a:p>
        </p:txBody>
      </p:sp>
    </p:spTree>
    <p:extLst>
      <p:ext uri="{BB962C8B-B14F-4D97-AF65-F5344CB8AC3E}">
        <p14:creationId xmlns:p14="http://schemas.microsoft.com/office/powerpoint/2010/main" val="386469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It supposes to process a bunch of the </a:t>
            </a:r>
            <a:r>
              <a:rPr lang="en-US" dirty="0" err="1" smtClean="0"/>
              <a:t>dbanalys</a:t>
            </a:r>
            <a:r>
              <a:rPr lang="en-US" dirty="0" smtClean="0"/>
              <a:t> files at once (for the</a:t>
            </a:r>
            <a:br>
              <a:rPr lang="en-US" dirty="0" smtClean="0"/>
            </a:br>
            <a:r>
              <a:rPr lang="en-US" dirty="0" smtClean="0"/>
              <a:t>different databases, for the similar databases from the different branches,</a:t>
            </a:r>
            <a:br>
              <a:rPr lang="en-US" dirty="0" smtClean="0"/>
            </a:br>
            <a:r>
              <a:rPr lang="en-US" dirty="0" smtClean="0"/>
              <a:t>for the same database from the different times);</a:t>
            </a:r>
            <a:endParaRPr lang="en-US" dirty="0"/>
          </a:p>
        </p:txBody>
      </p:sp>
      <p:sp>
        <p:nvSpPr>
          <p:cNvPr id="4" name="Slide Number Placeholder 3"/>
          <p:cNvSpPr>
            <a:spLocks noGrp="1"/>
          </p:cNvSpPr>
          <p:nvPr>
            <p:ph type="sldNum" sz="quarter" idx="10"/>
          </p:nvPr>
        </p:nvSpPr>
        <p:spPr/>
        <p:txBody>
          <a:bodyPr/>
          <a:lstStyle/>
          <a:p>
            <a:fld id="{8A8EE4C5-6036-4A33-847F-3FE12DBED5FF}" type="slidenum">
              <a:rPr lang="en-US" smtClean="0"/>
              <a:pPr/>
              <a:t>40</a:t>
            </a:fld>
            <a:endParaRPr lang="en-US"/>
          </a:p>
        </p:txBody>
      </p:sp>
    </p:spTree>
    <p:extLst>
      <p:ext uri="{BB962C8B-B14F-4D97-AF65-F5344CB8AC3E}">
        <p14:creationId xmlns:p14="http://schemas.microsoft.com/office/powerpoint/2010/main" val="169921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It supposes to process a bunch of the </a:t>
            </a:r>
            <a:r>
              <a:rPr lang="en-US" dirty="0" err="1" smtClean="0"/>
              <a:t>dbanalys</a:t>
            </a:r>
            <a:r>
              <a:rPr lang="en-US" dirty="0" smtClean="0"/>
              <a:t> files at once (for the</a:t>
            </a:r>
            <a:br>
              <a:rPr lang="en-US" dirty="0" smtClean="0"/>
            </a:br>
            <a:r>
              <a:rPr lang="en-US" dirty="0" smtClean="0"/>
              <a:t>different databases, for the similar databases from the different branches,</a:t>
            </a:r>
            <a:br>
              <a:rPr lang="en-US" dirty="0" smtClean="0"/>
            </a:br>
            <a:r>
              <a:rPr lang="en-US" dirty="0" smtClean="0"/>
              <a:t>for the same database from the different times);</a:t>
            </a:r>
            <a:endParaRPr lang="en-US" dirty="0"/>
          </a:p>
        </p:txBody>
      </p:sp>
      <p:sp>
        <p:nvSpPr>
          <p:cNvPr id="4" name="Slide Number Placeholder 3"/>
          <p:cNvSpPr>
            <a:spLocks noGrp="1"/>
          </p:cNvSpPr>
          <p:nvPr>
            <p:ph type="sldNum" sz="quarter" idx="10"/>
          </p:nvPr>
        </p:nvSpPr>
        <p:spPr/>
        <p:txBody>
          <a:bodyPr/>
          <a:lstStyle/>
          <a:p>
            <a:fld id="{8A8EE4C5-6036-4A33-847F-3FE12DBED5FF}" type="slidenum">
              <a:rPr lang="en-US" smtClean="0"/>
              <a:pPr/>
              <a:t>42</a:t>
            </a:fld>
            <a:endParaRPr lang="en-US"/>
          </a:p>
        </p:txBody>
      </p:sp>
    </p:spTree>
    <p:extLst>
      <p:ext uri="{BB962C8B-B14F-4D97-AF65-F5344CB8AC3E}">
        <p14:creationId xmlns:p14="http://schemas.microsoft.com/office/powerpoint/2010/main" val="3301575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54</a:t>
            </a:fld>
            <a:endParaRPr lang="en-US"/>
          </a:p>
        </p:txBody>
      </p:sp>
    </p:spTree>
    <p:extLst>
      <p:ext uri="{BB962C8B-B14F-4D97-AF65-F5344CB8AC3E}">
        <p14:creationId xmlns:p14="http://schemas.microsoft.com/office/powerpoint/2010/main" val="2632278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theory both calculations of Index update,</a:t>
            </a:r>
            <a:r>
              <a:rPr lang="en-US" baseline="0" dirty="0" smtClean="0"/>
              <a:t> through creates and deletes, should give the same results. But in practice they do not. The difference between them is reported in “Undo noise” column. For example, when a record is deleted _</a:t>
            </a:r>
            <a:r>
              <a:rPr lang="en-US" baseline="0" dirty="0" err="1" smtClean="0"/>
              <a:t>TableStat</a:t>
            </a:r>
            <a:r>
              <a:rPr lang="en-US" baseline="0" dirty="0" smtClean="0"/>
              <a:t>-delete increases by 1 and _</a:t>
            </a:r>
            <a:r>
              <a:rPr lang="en-US" baseline="0" dirty="0" err="1" smtClean="0"/>
              <a:t>IndexStat</a:t>
            </a:r>
            <a:r>
              <a:rPr lang="en-US" baseline="0" dirty="0" smtClean="0"/>
              <a:t>-delete increases by 1, but if that transaction is rolled back then _</a:t>
            </a:r>
            <a:r>
              <a:rPr lang="en-US" baseline="0" dirty="0" err="1" smtClean="0"/>
              <a:t>IndexStat</a:t>
            </a:r>
            <a:r>
              <a:rPr lang="en-US" baseline="0" dirty="0" smtClean="0"/>
              <a:t>-create is adjusted the same way by 1 as _</a:t>
            </a:r>
            <a:r>
              <a:rPr lang="en-US" baseline="0" dirty="0" err="1" smtClean="0"/>
              <a:t>IndexStat</a:t>
            </a:r>
            <a:r>
              <a:rPr lang="en-US" baseline="0" dirty="0" smtClean="0"/>
              <a:t>-delete was, but _</a:t>
            </a:r>
            <a:r>
              <a:rPr lang="en-US" baseline="0" dirty="0" err="1" smtClean="0"/>
              <a:t>TableStat</a:t>
            </a:r>
            <a:r>
              <a:rPr lang="en-US" baseline="0" dirty="0" smtClean="0"/>
              <a:t>-creates does not change. That is why we have a discrepancy.</a:t>
            </a:r>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60</a:t>
            </a:fld>
            <a:endParaRPr lang="en-US"/>
          </a:p>
        </p:txBody>
      </p:sp>
    </p:spTree>
    <p:extLst>
      <p:ext uri="{BB962C8B-B14F-4D97-AF65-F5344CB8AC3E}">
        <p14:creationId xmlns:p14="http://schemas.microsoft.com/office/powerpoint/2010/main" val="746688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When a record is deleted _</a:t>
            </a:r>
            <a:r>
              <a:rPr lang="en-US" baseline="0" dirty="0" err="1" smtClean="0"/>
              <a:t>TableStat</a:t>
            </a:r>
            <a:r>
              <a:rPr lang="en-US" baseline="0" dirty="0" smtClean="0"/>
              <a:t>-delete increases by 1 and _</a:t>
            </a:r>
            <a:r>
              <a:rPr lang="en-US" baseline="0" dirty="0" err="1" smtClean="0"/>
              <a:t>IndexStat</a:t>
            </a:r>
            <a:r>
              <a:rPr lang="en-US" baseline="0" dirty="0" smtClean="0"/>
              <a:t>-delete increases by 1, but if that transaction is rolled back then _</a:t>
            </a:r>
            <a:r>
              <a:rPr lang="en-US" baseline="0" dirty="0" err="1" smtClean="0"/>
              <a:t>IndexStat</a:t>
            </a:r>
            <a:r>
              <a:rPr lang="en-US" baseline="0" dirty="0" smtClean="0"/>
              <a:t>-create is adjusted the same way by 1 as _</a:t>
            </a:r>
            <a:r>
              <a:rPr lang="en-US" baseline="0" dirty="0" err="1" smtClean="0"/>
              <a:t>IndexStat</a:t>
            </a:r>
            <a:r>
              <a:rPr lang="en-US" baseline="0" dirty="0" smtClean="0"/>
              <a:t>-delete was, but _</a:t>
            </a:r>
            <a:r>
              <a:rPr lang="en-US" baseline="0" dirty="0" err="1" smtClean="0"/>
              <a:t>TableStat</a:t>
            </a:r>
            <a:r>
              <a:rPr lang="en-US" baseline="0" dirty="0" smtClean="0"/>
              <a:t>-creates does not change. That is why we have a discrepancy.</a:t>
            </a:r>
            <a:endParaRPr lang="en-US" dirty="0" smtClean="0"/>
          </a:p>
        </p:txBody>
      </p:sp>
      <p:sp>
        <p:nvSpPr>
          <p:cNvPr id="4" name="Slide Number Placeholder 3"/>
          <p:cNvSpPr>
            <a:spLocks noGrp="1"/>
          </p:cNvSpPr>
          <p:nvPr>
            <p:ph type="sldNum" sz="quarter" idx="10"/>
          </p:nvPr>
        </p:nvSpPr>
        <p:spPr/>
        <p:txBody>
          <a:bodyPr/>
          <a:lstStyle/>
          <a:p>
            <a:fld id="{F38169E3-9761-4034-A2B3-EBDAACC58940}" type="slidenum">
              <a:rPr lang="en-US" smtClean="0"/>
              <a:pPr/>
              <a:t>61</a:t>
            </a:fld>
            <a:endParaRPr lang="en-US"/>
          </a:p>
        </p:txBody>
      </p:sp>
    </p:spTree>
    <p:extLst>
      <p:ext uri="{BB962C8B-B14F-4D97-AF65-F5344CB8AC3E}">
        <p14:creationId xmlns:p14="http://schemas.microsoft.com/office/powerpoint/2010/main" val="1196404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theory both calculations of Index update,</a:t>
            </a:r>
            <a:r>
              <a:rPr lang="en-US" baseline="0" dirty="0" smtClean="0"/>
              <a:t> through creates and deletes, should give the same results. But in practice they do not. The difference between them is reported in “Undo noise” column. For example, when a record is deleted _</a:t>
            </a:r>
            <a:r>
              <a:rPr lang="en-US" baseline="0" dirty="0" err="1" smtClean="0"/>
              <a:t>TableStat</a:t>
            </a:r>
            <a:r>
              <a:rPr lang="en-US" baseline="0" dirty="0" smtClean="0"/>
              <a:t>-delete increases by 1 and _</a:t>
            </a:r>
            <a:r>
              <a:rPr lang="en-US" baseline="0" dirty="0" err="1" smtClean="0"/>
              <a:t>IndexStat</a:t>
            </a:r>
            <a:r>
              <a:rPr lang="en-US" baseline="0" dirty="0" smtClean="0"/>
              <a:t>-delete increases by 1, but if that transaction is rolled back then _</a:t>
            </a:r>
            <a:r>
              <a:rPr lang="en-US" baseline="0" dirty="0" err="1" smtClean="0"/>
              <a:t>IndexStat</a:t>
            </a:r>
            <a:r>
              <a:rPr lang="en-US" baseline="0" dirty="0" smtClean="0"/>
              <a:t>-create is adjusted the same way by 1 as _</a:t>
            </a:r>
            <a:r>
              <a:rPr lang="en-US" baseline="0" dirty="0" err="1" smtClean="0"/>
              <a:t>IndexStat</a:t>
            </a:r>
            <a:r>
              <a:rPr lang="en-US" baseline="0" dirty="0" smtClean="0"/>
              <a:t>-delete was, but _</a:t>
            </a:r>
            <a:r>
              <a:rPr lang="en-US" baseline="0" dirty="0" err="1" smtClean="0"/>
              <a:t>TableStat</a:t>
            </a:r>
            <a:r>
              <a:rPr lang="en-US" baseline="0" dirty="0" smtClean="0"/>
              <a:t>-creates does not change. That is why we have a discrepancy.</a:t>
            </a:r>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62</a:t>
            </a:fld>
            <a:endParaRPr lang="en-US"/>
          </a:p>
        </p:txBody>
      </p:sp>
    </p:spTree>
    <p:extLst>
      <p:ext uri="{BB962C8B-B14F-4D97-AF65-F5344CB8AC3E}">
        <p14:creationId xmlns:p14="http://schemas.microsoft.com/office/powerpoint/2010/main" val="2074460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this slide we see a huge number of “%updates” column, i.e. </a:t>
            </a:r>
            <a:r>
              <a:rPr lang="en-US" dirty="0" err="1" smtClean="0"/>
              <a:t>IndexUpdates</a:t>
            </a:r>
            <a:r>
              <a:rPr lang="en-US" dirty="0" smtClean="0"/>
              <a:t> / _</a:t>
            </a:r>
            <a:r>
              <a:rPr lang="en-US" dirty="0" err="1" smtClean="0"/>
              <a:t>TableStat</a:t>
            </a:r>
            <a:r>
              <a:rPr lang="en-US" dirty="0" smtClean="0"/>
              <a:t>-Update.</a:t>
            </a:r>
          </a:p>
          <a:p>
            <a:r>
              <a:rPr lang="en-US" dirty="0" smtClean="0"/>
              <a:t>That is due</a:t>
            </a:r>
            <a:r>
              <a:rPr lang="en-US" baseline="0" dirty="0" smtClean="0"/>
              <a:t> to a bad index, i.e. index with long Index-Delete chain. </a:t>
            </a:r>
          </a:p>
          <a:p>
            <a:r>
              <a:rPr lang="en-US" baseline="0" dirty="0" smtClean="0"/>
              <a:t>Yet an other way to find an index that need to be compacted or rebuilt.</a:t>
            </a:r>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63</a:t>
            </a:fld>
            <a:endParaRPr lang="en-US"/>
          </a:p>
        </p:txBody>
      </p:sp>
    </p:spTree>
    <p:extLst>
      <p:ext uri="{BB962C8B-B14F-4D97-AF65-F5344CB8AC3E}">
        <p14:creationId xmlns:p14="http://schemas.microsoft.com/office/powerpoint/2010/main" val="7466884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8169E3-9761-4034-A2B3-EBDAACC58940}" type="slidenum">
              <a:rPr lang="en-US" smtClean="0"/>
              <a:pPr/>
              <a:t>64</a:t>
            </a:fld>
            <a:endParaRPr lang="en-US"/>
          </a:p>
        </p:txBody>
      </p:sp>
    </p:spTree>
    <p:extLst>
      <p:ext uri="{BB962C8B-B14F-4D97-AF65-F5344CB8AC3E}">
        <p14:creationId xmlns:p14="http://schemas.microsoft.com/office/powerpoint/2010/main" val="244714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ftp://ftp.progress-tech.ru/pub/Users/george/Programs/AreaDefrag/</a:t>
            </a:r>
          </a:p>
        </p:txBody>
      </p:sp>
      <p:sp>
        <p:nvSpPr>
          <p:cNvPr id="4" name="Slide Number Placeholder 3"/>
          <p:cNvSpPr>
            <a:spLocks noGrp="1"/>
          </p:cNvSpPr>
          <p:nvPr>
            <p:ph type="sldNum" sz="quarter" idx="10"/>
          </p:nvPr>
        </p:nvSpPr>
        <p:spPr/>
        <p:txBody>
          <a:bodyPr/>
          <a:lstStyle/>
          <a:p>
            <a:fld id="{F38169E3-9761-4034-A2B3-EBDAACC58940}" type="slidenum">
              <a:rPr lang="en-US" smtClean="0"/>
              <a:pPr/>
              <a:t>65</a:t>
            </a:fld>
            <a:endParaRPr lang="en-US"/>
          </a:p>
        </p:txBody>
      </p:sp>
    </p:spTree>
    <p:extLst>
      <p:ext uri="{BB962C8B-B14F-4D97-AF65-F5344CB8AC3E}">
        <p14:creationId xmlns:p14="http://schemas.microsoft.com/office/powerpoint/2010/main" val="1528337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developing</a:t>
            </a:r>
            <a:r>
              <a:rPr lang="en-US" baseline="0" dirty="0" smtClean="0"/>
              <a:t> the schema of future database table, if there is not data, pay attention at template size and use it for estimation of mean record size</a:t>
            </a:r>
            <a:endParaRPr lang="en-US" dirty="0" smtClean="0"/>
          </a:p>
        </p:txBody>
      </p:sp>
      <p:sp>
        <p:nvSpPr>
          <p:cNvPr id="4" name="Slide Number Placeholder 3"/>
          <p:cNvSpPr>
            <a:spLocks noGrp="1"/>
          </p:cNvSpPr>
          <p:nvPr>
            <p:ph type="sldNum" sz="quarter" idx="10"/>
          </p:nvPr>
        </p:nvSpPr>
        <p:spPr/>
        <p:txBody>
          <a:bodyPr/>
          <a:lstStyle/>
          <a:p>
            <a:fld id="{F38169E3-9761-4034-A2B3-EBDAACC58940}" type="slidenum">
              <a:rPr lang="en-US" smtClean="0"/>
              <a:pPr/>
              <a:t>68</a:t>
            </a:fld>
            <a:endParaRPr lang="en-US"/>
          </a:p>
        </p:txBody>
      </p:sp>
    </p:spTree>
    <p:extLst>
      <p:ext uri="{BB962C8B-B14F-4D97-AF65-F5344CB8AC3E}">
        <p14:creationId xmlns:p14="http://schemas.microsoft.com/office/powerpoint/2010/main" val="24492967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8EE4C5-6036-4A33-847F-3FE12DBED5FF}"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495829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0C6560-8FF6-4DD3-B036-740D9A494768}" type="datetimeFigureOut">
              <a:rPr lang="en-US" smtClean="0"/>
              <a:pPr/>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143591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0C6560-8FF6-4DD3-B036-740D9A494768}" type="datetimeFigureOut">
              <a:rPr lang="en-US" smtClean="0"/>
              <a:pPr/>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99052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0C6560-8FF6-4DD3-B036-740D9A494768}" type="datetimeFigureOut">
              <a:rPr lang="en-US" smtClean="0"/>
              <a:pPr/>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10444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0C6560-8FF6-4DD3-B036-740D9A494768}" type="datetimeFigureOut">
              <a:rPr lang="en-US" smtClean="0"/>
              <a:pPr/>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2259000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0C6560-8FF6-4DD3-B036-740D9A494768}" type="datetimeFigureOut">
              <a:rPr lang="en-US" smtClean="0"/>
              <a:pPr/>
              <a:t>6/24/2016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333311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0C6560-8FF6-4DD3-B036-740D9A494768}" type="datetimeFigureOut">
              <a:rPr lang="en-US" smtClean="0"/>
              <a:pPr/>
              <a:t>6/24/2016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223951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C6560-8FF6-4DD3-B036-740D9A494768}" type="datetimeFigureOut">
              <a:rPr lang="en-US" smtClean="0"/>
              <a:pPr/>
              <a:t>6/24/2016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281734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C6560-8FF6-4DD3-B036-740D9A494768}" type="datetimeFigureOut">
              <a:rPr lang="en-US" smtClean="0"/>
              <a:pPr/>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1669358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C6560-8FF6-4DD3-B036-740D9A494768}" type="datetimeFigureOut">
              <a:rPr lang="en-US" smtClean="0"/>
              <a:pPr/>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1483136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0C6560-8FF6-4DD3-B036-740D9A494768}" type="datetimeFigureOut">
              <a:rPr lang="en-US" smtClean="0"/>
              <a:pPr/>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1725569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0C6560-8FF6-4DD3-B036-740D9A494768}" type="datetimeFigureOut">
              <a:rPr lang="en-US" smtClean="0"/>
              <a:pPr/>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F0E-E5AA-4695-BA2F-0C145C4EE534}" type="slidenum">
              <a:rPr lang="en-US" smtClean="0"/>
              <a:pPr/>
              <a:t>‹#›</a:t>
            </a:fld>
            <a:endParaRPr lang="en-US"/>
          </a:p>
        </p:txBody>
      </p:sp>
    </p:spTree>
    <p:extLst>
      <p:ext uri="{BB962C8B-B14F-4D97-AF65-F5344CB8AC3E}">
        <p14:creationId xmlns:p14="http://schemas.microsoft.com/office/powerpoint/2010/main" val="372732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C6560-8FF6-4DD3-B036-740D9A494768}" type="datetimeFigureOut">
              <a:rPr lang="en-US" smtClean="0"/>
              <a:pPr/>
              <a:t>6/24/2016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AAF0E-E5AA-4695-BA2F-0C145C4EE534}" type="slidenum">
              <a:rPr lang="en-US" smtClean="0"/>
              <a:pPr/>
              <a:t>‹#›</a:t>
            </a:fld>
            <a:endParaRPr lang="en-US"/>
          </a:p>
        </p:txBody>
      </p:sp>
    </p:spTree>
    <p:extLst>
      <p:ext uri="{BB962C8B-B14F-4D97-AF65-F5344CB8AC3E}">
        <p14:creationId xmlns:p14="http://schemas.microsoft.com/office/powerpoint/2010/main" val="988470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ftp://ftp.progress-tech.ru/pub/Users/george/DBAnalys_Copenhagen.pptx"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gi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ftp://ftp.progress-tech.ru/pub/Users/george/Programs/LoadDbanalys.p"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hyperlink" Target="ftp://ftp.progress-tech.ru/pub/Users/george/Programs/LoadDbanalys.p" TargetMode="Externa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8465" y="2137394"/>
            <a:ext cx="2932727" cy="1938992"/>
          </a:xfrm>
          <a:prstGeom prst="rect">
            <a:avLst/>
          </a:prstGeom>
          <a:noFill/>
        </p:spPr>
        <p:txBody>
          <a:bodyPr wrap="none" rtlCol="0">
            <a:spAutoFit/>
          </a:bodyPr>
          <a:lstStyle/>
          <a:p>
            <a:pPr algn="ctr"/>
            <a:r>
              <a:rPr lang="en-US" sz="2400" dirty="0" smtClean="0"/>
              <a:t>Dmitri Levin</a:t>
            </a:r>
            <a:endParaRPr lang="en-US" sz="2400" dirty="0"/>
          </a:p>
          <a:p>
            <a:pPr algn="ctr"/>
            <a:r>
              <a:rPr lang="en-US" sz="2400" dirty="0" err="1" smtClean="0"/>
              <a:t>Alphabroder</a:t>
            </a:r>
            <a:endParaRPr lang="en-US" sz="2400" dirty="0" smtClean="0"/>
          </a:p>
          <a:p>
            <a:pPr algn="ctr"/>
            <a:endParaRPr lang="en-US" sz="2400" dirty="0"/>
          </a:p>
          <a:p>
            <a:pPr algn="ctr"/>
            <a:r>
              <a:rPr lang="en-US" sz="2400" dirty="0" smtClean="0"/>
              <a:t>George Potemkin</a:t>
            </a:r>
          </a:p>
          <a:p>
            <a:pPr algn="ctr"/>
            <a:r>
              <a:rPr lang="en-US" sz="2400" dirty="0" smtClean="0"/>
              <a:t>Progress Technologies</a:t>
            </a:r>
            <a:endParaRPr lang="en-US" sz="2400" dirty="0"/>
          </a:p>
        </p:txBody>
      </p:sp>
      <p:sp>
        <p:nvSpPr>
          <p:cNvPr id="10" name="Title 3"/>
          <p:cNvSpPr txBox="1">
            <a:spLocks/>
          </p:cNvSpPr>
          <p:nvPr/>
        </p:nvSpPr>
        <p:spPr>
          <a:xfrm>
            <a:off x="2783275" y="395021"/>
            <a:ext cx="788602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err="1" smtClean="0"/>
              <a:t>DBAnalys</a:t>
            </a:r>
            <a:r>
              <a:rPr lang="en-US" sz="4800" b="1" dirty="0" smtClean="0"/>
              <a:t> To The Rescue!</a:t>
            </a:r>
            <a:endParaRPr lang="en-US" sz="4800" dirty="0"/>
          </a:p>
        </p:txBody>
      </p:sp>
      <p:sp>
        <p:nvSpPr>
          <p:cNvPr id="11" name="TextBox 10"/>
          <p:cNvSpPr txBox="1"/>
          <p:nvPr/>
        </p:nvSpPr>
        <p:spPr>
          <a:xfrm>
            <a:off x="1952369" y="5435605"/>
            <a:ext cx="9898882" cy="830997"/>
          </a:xfrm>
          <a:prstGeom prst="rect">
            <a:avLst/>
          </a:prstGeom>
          <a:noFill/>
        </p:spPr>
        <p:txBody>
          <a:bodyPr wrap="square" rtlCol="0">
            <a:spAutoFit/>
          </a:bodyPr>
          <a:lstStyle/>
          <a:p>
            <a:pPr algn="r"/>
            <a:r>
              <a:rPr lang="en-GB" sz="2400" dirty="0" smtClean="0">
                <a:hlinkClick r:id="rId2" tooltip="ftp://ftp.progress-tech.ru/pub/Users/george/DBAnalys_Copenhagen.pptx&#10;CTRL + Click to follow link"/>
              </a:rPr>
              <a:t>ftp://ftp.progress-tech.ru/pub/Users/george/DBAnalys1_Boston.pptx</a:t>
            </a:r>
          </a:p>
          <a:p>
            <a:pPr algn="r"/>
            <a:r>
              <a:rPr lang="en-GB" sz="2400" dirty="0" smtClean="0">
                <a:hlinkClick r:id="rId2" tooltip="ftp://ftp.progress-tech.ru/pub/Users/george/DBAnalys_Copenhagen.pptx&#10;CTRL + Click to follow link"/>
              </a:rPr>
              <a:t>ftp://ftp.progress-tech.ru/pub/Users/george/DBAnalys2_Copenhagen.pptx</a:t>
            </a:r>
            <a:endParaRPr lang="en-US" sz="2400"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751" y="1314647"/>
            <a:ext cx="2663020" cy="3717414"/>
          </a:xfrm>
          <a:prstGeom prst="rect">
            <a:avLst/>
          </a:prstGeom>
        </p:spPr>
      </p:pic>
      <p:sp>
        <p:nvSpPr>
          <p:cNvPr id="2" name="TextBox 1"/>
          <p:cNvSpPr txBox="1"/>
          <p:nvPr/>
        </p:nvSpPr>
        <p:spPr>
          <a:xfrm>
            <a:off x="8736227" y="2103017"/>
            <a:ext cx="2496709" cy="1569660"/>
          </a:xfrm>
          <a:prstGeom prst="rect">
            <a:avLst/>
          </a:prstGeom>
          <a:noFill/>
        </p:spPr>
        <p:txBody>
          <a:bodyPr wrap="none" rtlCol="0">
            <a:spAutoFit/>
          </a:bodyPr>
          <a:lstStyle/>
          <a:p>
            <a:pPr algn="ctr"/>
            <a:r>
              <a:rPr lang="en-US" sz="4800" dirty="0" smtClean="0"/>
              <a:t>Version 6</a:t>
            </a:r>
          </a:p>
          <a:p>
            <a:pPr algn="ctr"/>
            <a:r>
              <a:rPr lang="en-US" sz="4800" dirty="0" smtClean="0"/>
              <a:t>1992</a:t>
            </a:r>
            <a:endParaRPr lang="en-US" sz="4800" dirty="0"/>
          </a:p>
        </p:txBody>
      </p:sp>
    </p:spTree>
    <p:extLst>
      <p:ext uri="{BB962C8B-B14F-4D97-AF65-F5344CB8AC3E}">
        <p14:creationId xmlns:p14="http://schemas.microsoft.com/office/powerpoint/2010/main" val="329710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2763" y="1507524"/>
            <a:ext cx="4526367" cy="769441"/>
          </a:xfrm>
          <a:prstGeom prst="rect">
            <a:avLst/>
          </a:prstGeom>
          <a:noFill/>
        </p:spPr>
        <p:txBody>
          <a:bodyPr wrap="none" rtlCol="0">
            <a:spAutoFit/>
          </a:bodyPr>
          <a:lstStyle/>
          <a:p>
            <a:r>
              <a:rPr lang="en-US" sz="4400" dirty="0" smtClean="0"/>
              <a:t>SAT 2 (version 10+)</a:t>
            </a:r>
            <a:endParaRPr lang="en-US" sz="4400" dirty="0"/>
          </a:p>
        </p:txBody>
      </p:sp>
      <p:sp>
        <p:nvSpPr>
          <p:cNvPr id="3" name="TextBox 2"/>
          <p:cNvSpPr txBox="1"/>
          <p:nvPr/>
        </p:nvSpPr>
        <p:spPr>
          <a:xfrm>
            <a:off x="3942763" y="2276965"/>
            <a:ext cx="3091039" cy="1446550"/>
          </a:xfrm>
          <a:prstGeom prst="rect">
            <a:avLst/>
          </a:prstGeom>
          <a:noFill/>
        </p:spPr>
        <p:txBody>
          <a:bodyPr wrap="none" rtlCol="0">
            <a:spAutoFit/>
          </a:bodyPr>
          <a:lstStyle/>
          <a:p>
            <a:pPr algn="ctr"/>
            <a:r>
              <a:rPr lang="en-US" sz="4400" dirty="0" smtClean="0"/>
              <a:t>and</a:t>
            </a:r>
          </a:p>
          <a:p>
            <a:pPr algn="ctr"/>
            <a:r>
              <a:rPr lang="en-US" sz="4400" dirty="0" smtClean="0"/>
              <a:t>Block size 8K</a:t>
            </a:r>
            <a:endParaRPr lang="en-US" sz="4400" dirty="0"/>
          </a:p>
        </p:txBody>
      </p:sp>
    </p:spTree>
    <p:extLst>
      <p:ext uri="{BB962C8B-B14F-4D97-AF65-F5344CB8AC3E}">
        <p14:creationId xmlns:p14="http://schemas.microsoft.com/office/powerpoint/2010/main" val="183774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06330" y="1174411"/>
            <a:ext cx="1681101" cy="584775"/>
          </a:xfrm>
          <a:prstGeom prst="rect">
            <a:avLst/>
          </a:prstGeom>
          <a:noFill/>
        </p:spPr>
        <p:txBody>
          <a:bodyPr wrap="none" rtlCol="0">
            <a:spAutoFit/>
          </a:bodyPr>
          <a:lstStyle/>
          <a:p>
            <a:r>
              <a:rPr lang="en-GB" sz="3200" dirty="0" smtClean="0"/>
              <a:t>Contents</a:t>
            </a:r>
            <a:endParaRPr lang="en-US" sz="3200" dirty="0"/>
          </a:p>
        </p:txBody>
      </p:sp>
      <p:sp>
        <p:nvSpPr>
          <p:cNvPr id="4" name="Title 3"/>
          <p:cNvSpPr txBox="1">
            <a:spLocks/>
          </p:cNvSpPr>
          <p:nvPr/>
        </p:nvSpPr>
        <p:spPr>
          <a:xfrm>
            <a:off x="3424720" y="340430"/>
            <a:ext cx="548726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smtClean="0"/>
              <a:t>DBAnalys</a:t>
            </a:r>
            <a:r>
              <a:rPr lang="en-US" sz="4000" b="1" dirty="0" smtClean="0"/>
              <a:t> To The Rescue!</a:t>
            </a:r>
            <a:endParaRPr lang="en-US" sz="4000" dirty="0"/>
          </a:p>
        </p:txBody>
      </p:sp>
      <p:sp>
        <p:nvSpPr>
          <p:cNvPr id="9" name="Title 3"/>
          <p:cNvSpPr txBox="1">
            <a:spLocks/>
          </p:cNvSpPr>
          <p:nvPr/>
        </p:nvSpPr>
        <p:spPr>
          <a:xfrm>
            <a:off x="3380926" y="2276305"/>
            <a:ext cx="1968995" cy="424732"/>
          </a:xfrm>
          <a:prstGeom prst="rect">
            <a:avLst/>
          </a:prstGeom>
          <a:solidFill>
            <a:srgbClr val="FFFF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History</a:t>
            </a:r>
            <a:endParaRPr lang="en-US" sz="2400" dirty="0">
              <a:latin typeface="Arial" panose="020B0604020202020204" pitchFamily="34" charset="0"/>
              <a:cs typeface="Arial" panose="020B0604020202020204" pitchFamily="34" charset="0"/>
            </a:endParaRPr>
          </a:p>
        </p:txBody>
      </p:sp>
      <p:pic>
        <p:nvPicPr>
          <p:cNvPr id="1026" name="Picture 2" descr="D:\Proapps\LoadDbStat\Pictures\History.MtRushmore.png"/>
          <p:cNvPicPr>
            <a:picLocks noChangeAspect="1" noChangeArrowheads="1"/>
          </p:cNvPicPr>
          <p:nvPr/>
        </p:nvPicPr>
        <p:blipFill>
          <a:blip r:embed="rId3" cstate="print"/>
          <a:srcRect/>
          <a:stretch>
            <a:fillRect/>
          </a:stretch>
        </p:blipFill>
        <p:spPr bwMode="auto">
          <a:xfrm>
            <a:off x="217274" y="2232452"/>
            <a:ext cx="2925763" cy="2193925"/>
          </a:xfrm>
          <a:prstGeom prst="rect">
            <a:avLst/>
          </a:prstGeom>
          <a:noFill/>
        </p:spPr>
      </p:pic>
      <p:pic>
        <p:nvPicPr>
          <p:cNvPr id="1027" name="Picture 3" descr="D:\Proapps\LoadDbStat\Pictures\History.VAS 1928.small.jpg"/>
          <p:cNvPicPr>
            <a:picLocks noChangeAspect="1" noChangeArrowheads="1"/>
          </p:cNvPicPr>
          <p:nvPr/>
        </p:nvPicPr>
        <p:blipFill>
          <a:blip r:embed="rId4" cstate="print"/>
          <a:srcRect/>
          <a:stretch>
            <a:fillRect/>
          </a:stretch>
        </p:blipFill>
        <p:spPr bwMode="auto">
          <a:xfrm>
            <a:off x="5494338" y="2242113"/>
            <a:ext cx="6350000" cy="2172726"/>
          </a:xfrm>
          <a:prstGeom prst="rect">
            <a:avLst/>
          </a:prstGeom>
          <a:noFill/>
        </p:spPr>
      </p:pic>
      <p:sp>
        <p:nvSpPr>
          <p:cNvPr id="11"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2"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a:t>
            </a:fld>
            <a:endParaRPr lang="en-US"/>
          </a:p>
        </p:txBody>
      </p:sp>
      <p:sp>
        <p:nvSpPr>
          <p:cNvPr id="14" name="Title 3"/>
          <p:cNvSpPr txBox="1">
            <a:spLocks/>
          </p:cNvSpPr>
          <p:nvPr/>
        </p:nvSpPr>
        <p:spPr>
          <a:xfrm>
            <a:off x="3436819" y="2839000"/>
            <a:ext cx="1968995" cy="424732"/>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Theory</a:t>
            </a:r>
            <a:endParaRPr lang="en-US" sz="2400" dirty="0">
              <a:latin typeface="Arial" panose="020B0604020202020204" pitchFamily="34" charset="0"/>
              <a:cs typeface="Arial" panose="020B0604020202020204" pitchFamily="34" charset="0"/>
            </a:endParaRPr>
          </a:p>
        </p:txBody>
      </p:sp>
      <p:sp>
        <p:nvSpPr>
          <p:cNvPr id="15" name="Title 3"/>
          <p:cNvSpPr txBox="1">
            <a:spLocks/>
          </p:cNvSpPr>
          <p:nvPr/>
        </p:nvSpPr>
        <p:spPr bwMode="white">
          <a:xfrm>
            <a:off x="3381589" y="4851805"/>
            <a:ext cx="219777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Other Options</a:t>
            </a:r>
            <a:endParaRPr lang="en-US" sz="2400" dirty="0">
              <a:solidFill>
                <a:schemeClr val="tx1"/>
              </a:solidFill>
            </a:endParaRPr>
          </a:p>
        </p:txBody>
      </p:sp>
      <p:sp>
        <p:nvSpPr>
          <p:cNvPr id="16" name="Title 3"/>
          <p:cNvSpPr txBox="1">
            <a:spLocks/>
          </p:cNvSpPr>
          <p:nvPr/>
        </p:nvSpPr>
        <p:spPr bwMode="white">
          <a:xfrm>
            <a:off x="3436819" y="4181959"/>
            <a:ext cx="200801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Synergy</a:t>
            </a:r>
            <a:endParaRPr lang="en-US" sz="2400" dirty="0">
              <a:solidFill>
                <a:schemeClr val="tx1"/>
              </a:solidFill>
            </a:endParaRPr>
          </a:p>
        </p:txBody>
      </p:sp>
      <p:sp>
        <p:nvSpPr>
          <p:cNvPr id="17" name="Title 3"/>
          <p:cNvSpPr txBox="1">
            <a:spLocks/>
          </p:cNvSpPr>
          <p:nvPr/>
        </p:nvSpPr>
        <p:spPr bwMode="white">
          <a:xfrm>
            <a:off x="3425097" y="3448600"/>
            <a:ext cx="1980718" cy="424732"/>
          </a:xfrm>
          <a:prstGeom prst="rect">
            <a:avLst/>
          </a:prstGeom>
          <a:noFill/>
        </p:spPr>
        <p:txBody>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Practice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1409" y="509048"/>
            <a:ext cx="9087439" cy="6247864"/>
          </a:xfrm>
          <a:prstGeom prst="rect">
            <a:avLst/>
          </a:prstGeom>
          <a:noFill/>
        </p:spPr>
        <p:txBody>
          <a:bodyPr wrap="square" rtlCol="0">
            <a:spAutoFit/>
          </a:bodyPr>
          <a:lstStyle/>
          <a:p>
            <a:r>
              <a:rPr lang="en-US" sz="1600" dirty="0">
                <a:latin typeface="Courier New" pitchFamily="49" charset="0"/>
                <a:cs typeface="Courier New" pitchFamily="49" charset="0"/>
              </a:rPr>
              <a:t>PROGRESS Database Analysis</a:t>
            </a:r>
          </a:p>
          <a:p>
            <a:r>
              <a:rPr lang="en-US" sz="1600" dirty="0">
                <a:latin typeface="Courier New" pitchFamily="49" charset="0"/>
                <a:cs typeface="Courier New" pitchFamily="49" charset="0"/>
              </a:rPr>
              <a:t>Database: %s</a:t>
            </a:r>
          </a:p>
          <a:p>
            <a:r>
              <a:rPr lang="en-US" sz="1600" dirty="0">
                <a:latin typeface="Courier New" pitchFamily="49" charset="0"/>
                <a:cs typeface="Courier New" pitchFamily="49" charset="0"/>
              </a:rPr>
              <a:t> Options: </a:t>
            </a:r>
            <a:r>
              <a:rPr lang="en-US" sz="1600" dirty="0" err="1">
                <a:latin typeface="Courier New" pitchFamily="49" charset="0"/>
                <a:cs typeface="Courier New" pitchFamily="49" charset="0"/>
              </a:rPr>
              <a:t>ixanalys</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chanalys</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    Date: %s</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FREE CHAIN ANALYSIS</a:t>
            </a:r>
          </a:p>
          <a:p>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%l block(s) found in the free chain.</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RM CHAIN ANALYSIS</a:t>
            </a:r>
          </a:p>
          <a:p>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%l block(s) found in the RM chain.</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BLOCK ANALYSIS</a:t>
            </a:r>
          </a:p>
          <a:p>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%l RM block(s) found in the database.</a:t>
            </a:r>
          </a:p>
          <a:p>
            <a:r>
              <a:rPr lang="en-US" sz="1600" dirty="0">
                <a:latin typeface="Courier New" pitchFamily="49" charset="0"/>
                <a:cs typeface="Courier New" pitchFamily="49" charset="0"/>
              </a:rPr>
              <a:t>%</a:t>
            </a:r>
            <a:r>
              <a:rPr lang="en-US" sz="1600" dirty="0" err="1">
                <a:latin typeface="Courier New" pitchFamily="49" charset="0"/>
                <a:cs typeface="Courier New" pitchFamily="49" charset="0"/>
              </a:rPr>
              <a:t>l.%l</a:t>
            </a:r>
            <a:r>
              <a:rPr lang="en-US" sz="1600" dirty="0">
                <a:latin typeface="Courier New" pitchFamily="49" charset="0"/>
                <a:cs typeface="Courier New" pitchFamily="49" charset="0"/>
              </a:rPr>
              <a:t>% of the RM block space is used.</a:t>
            </a:r>
          </a:p>
          <a:p>
            <a:r>
              <a:rPr lang="en-US" sz="1600" dirty="0">
                <a:latin typeface="Courier New" pitchFamily="49" charset="0"/>
                <a:cs typeface="Courier New" pitchFamily="49" charset="0"/>
              </a:rPr>
              <a:t>%l index block(s) found in the database.</a:t>
            </a:r>
          </a:p>
          <a:p>
            <a:r>
              <a:rPr lang="en-US" sz="1600" dirty="0">
                <a:latin typeface="Courier New" pitchFamily="49" charset="0"/>
                <a:cs typeface="Courier New" pitchFamily="49" charset="0"/>
              </a:rPr>
              <a:t>%</a:t>
            </a:r>
            <a:r>
              <a:rPr lang="en-US" sz="1600" dirty="0" err="1">
                <a:latin typeface="Courier New" pitchFamily="49" charset="0"/>
                <a:cs typeface="Courier New" pitchFamily="49" charset="0"/>
              </a:rPr>
              <a:t>l.%l</a:t>
            </a:r>
            <a:r>
              <a:rPr lang="en-US" sz="1600" dirty="0">
                <a:latin typeface="Courier New" pitchFamily="49" charset="0"/>
                <a:cs typeface="Courier New" pitchFamily="49" charset="0"/>
              </a:rPr>
              <a:t>% of the index block space is used.</a:t>
            </a:r>
          </a:p>
          <a:p>
            <a:r>
              <a:rPr lang="en-US" sz="1600" dirty="0">
                <a:latin typeface="Courier New" pitchFamily="49" charset="0"/>
                <a:cs typeface="Courier New" pitchFamily="49" charset="0"/>
              </a:rPr>
              <a:t> </a:t>
            </a:r>
          </a:p>
          <a:p>
            <a:r>
              <a:rPr lang="en-GB" sz="1600" dirty="0">
                <a:latin typeface="Courier New" pitchFamily="49" charset="0"/>
                <a:cs typeface="Courier New" pitchFamily="49" charset="0"/>
              </a:rPr>
              <a:t>                              INDEX BLOCK SUMMARY</a:t>
            </a:r>
            <a:endParaRPr lang="en-US" sz="1600" dirty="0">
              <a:latin typeface="Courier New" pitchFamily="49" charset="0"/>
              <a:cs typeface="Courier New" pitchFamily="49" charset="0"/>
            </a:endParaRPr>
          </a:p>
          <a:p>
            <a:r>
              <a:rPr lang="en-GB" sz="1600" dirty="0">
                <a:latin typeface="Courier New" pitchFamily="49" charset="0"/>
                <a:cs typeface="Courier New" pitchFamily="49" charset="0"/>
              </a:rPr>
              <a:t>                                     %       % of all</a:t>
            </a:r>
            <a:endParaRPr lang="en-US" sz="1600" dirty="0">
              <a:latin typeface="Courier New" pitchFamily="49" charset="0"/>
              <a:cs typeface="Courier New" pitchFamily="49" charset="0"/>
            </a:endParaRPr>
          </a:p>
          <a:p>
            <a:r>
              <a:rPr lang="en-GB" sz="1600" dirty="0">
                <a:latin typeface="Courier New" pitchFamily="49" charset="0"/>
                <a:cs typeface="Courier New" pitchFamily="49" charset="0"/>
              </a:rPr>
              <a:t>              Index  Blocks  Bytes   </a:t>
            </a:r>
            <a:r>
              <a:rPr lang="en-GB" sz="1600" dirty="0" err="1">
                <a:latin typeface="Courier New" pitchFamily="49" charset="0"/>
                <a:cs typeface="Courier New" pitchFamily="49" charset="0"/>
              </a:rPr>
              <a:t>Utiliz</a:t>
            </a:r>
            <a:r>
              <a:rPr lang="en-GB" sz="1600" dirty="0">
                <a:latin typeface="Courier New" pitchFamily="49" charset="0"/>
                <a:cs typeface="Courier New" pitchFamily="49" charset="0"/>
              </a:rPr>
              <a:t>.   Indexes</a:t>
            </a:r>
            <a:endParaRPr lang="en-US" sz="1600" dirty="0">
              <a:latin typeface="Courier New" pitchFamily="49" charset="0"/>
              <a:cs typeface="Courier New" pitchFamily="49" charset="0"/>
            </a:endParaRPr>
          </a:p>
          <a:p>
            <a:r>
              <a:rPr lang="en-GB" sz="1600" dirty="0">
                <a:latin typeface="Courier New" pitchFamily="49" charset="0"/>
                <a:cs typeface="Courier New" pitchFamily="49" charset="0"/>
              </a:rPr>
              <a:t>         </a:t>
            </a:r>
            <a:r>
              <a:rPr lang="ru-RU" sz="1600" dirty="0">
                <a:latin typeface="Courier New" pitchFamily="49" charset="0"/>
                <a:cs typeface="Courier New" pitchFamily="49" charset="0"/>
              </a:rPr>
              <a:t>%</a:t>
            </a:r>
            <a:r>
              <a:rPr lang="en-GB" sz="1600" dirty="0">
                <a:latin typeface="Courier New" pitchFamily="49" charset="0"/>
                <a:cs typeface="Courier New" pitchFamily="49" charset="0"/>
              </a:rPr>
              <a:t>s</a:t>
            </a:r>
            <a:r>
              <a:rPr lang="ru-RU" sz="1600" dirty="0">
                <a:latin typeface="Courier New" pitchFamily="49" charset="0"/>
                <a:cs typeface="Courier New" pitchFamily="49" charset="0"/>
              </a:rPr>
              <a:t> %</a:t>
            </a:r>
            <a:r>
              <a:rPr lang="en-GB" sz="1600" dirty="0">
                <a:latin typeface="Courier New" pitchFamily="49" charset="0"/>
                <a:cs typeface="Courier New" pitchFamily="49" charset="0"/>
              </a:rPr>
              <a:t>d</a:t>
            </a:r>
            <a:r>
              <a:rPr lang="ru-RU" sz="1600" dirty="0">
                <a:latin typeface="Courier New" pitchFamily="49" charset="0"/>
                <a:cs typeface="Courier New" pitchFamily="49" charset="0"/>
              </a:rPr>
              <a:t>       %</a:t>
            </a:r>
            <a:r>
              <a:rPr lang="en-GB" sz="1600" dirty="0">
                <a:latin typeface="Courier New" pitchFamily="49" charset="0"/>
                <a:cs typeface="Courier New" pitchFamily="49" charset="0"/>
              </a:rPr>
              <a:t>l</a:t>
            </a:r>
            <a:r>
              <a:rPr lang="ru-RU" sz="1600" dirty="0">
                <a:latin typeface="Courier New" pitchFamily="49" charset="0"/>
                <a:cs typeface="Courier New" pitchFamily="49" charset="0"/>
              </a:rPr>
              <a:t>      %</a:t>
            </a:r>
            <a:r>
              <a:rPr lang="en-GB" sz="1600" dirty="0">
                <a:latin typeface="Courier New" pitchFamily="49" charset="0"/>
                <a:cs typeface="Courier New" pitchFamily="49" charset="0"/>
              </a:rPr>
              <a:t>l</a:t>
            </a:r>
            <a:r>
              <a:rPr lang="ru-RU" sz="1600" dirty="0">
                <a:latin typeface="Courier New" pitchFamily="49" charset="0"/>
                <a:cs typeface="Courier New" pitchFamily="49" charset="0"/>
              </a:rPr>
              <a:t>      %</a:t>
            </a:r>
            <a:r>
              <a:rPr lang="en-GB" sz="1600" dirty="0">
                <a:latin typeface="Courier New" pitchFamily="49" charset="0"/>
                <a:cs typeface="Courier New" pitchFamily="49" charset="0"/>
              </a:rPr>
              <a:t>l</a:t>
            </a:r>
            <a:r>
              <a:rPr lang="ru-RU" sz="1600" dirty="0">
                <a:latin typeface="Courier New" pitchFamily="49" charset="0"/>
                <a:cs typeface="Courier New" pitchFamily="49" charset="0"/>
              </a:rPr>
              <a:t>.%</a:t>
            </a:r>
            <a:r>
              <a:rPr lang="en-GB" sz="1600" dirty="0">
                <a:latin typeface="Courier New" pitchFamily="49" charset="0"/>
                <a:cs typeface="Courier New" pitchFamily="49" charset="0"/>
              </a:rPr>
              <a:t>l</a:t>
            </a:r>
            <a:r>
              <a:rPr lang="ru-RU" sz="1600" dirty="0">
                <a:latin typeface="Courier New" pitchFamily="49" charset="0"/>
                <a:cs typeface="Courier New" pitchFamily="49" charset="0"/>
              </a:rPr>
              <a:t>     %</a:t>
            </a:r>
            <a:r>
              <a:rPr lang="en-GB" sz="1600" dirty="0">
                <a:latin typeface="Courier New" pitchFamily="49" charset="0"/>
                <a:cs typeface="Courier New" pitchFamily="49" charset="0"/>
              </a:rPr>
              <a:t>l</a:t>
            </a:r>
            <a:r>
              <a:rPr lang="ru-RU" sz="1600" dirty="0">
                <a:latin typeface="Courier New" pitchFamily="49" charset="0"/>
                <a:cs typeface="Courier New" pitchFamily="49" charset="0"/>
              </a:rPr>
              <a:t>.%</a:t>
            </a:r>
            <a:r>
              <a:rPr lang="en-GB" sz="1600" dirty="0">
                <a:latin typeface="Courier New" pitchFamily="49" charset="0"/>
                <a:cs typeface="Courier New" pitchFamily="49" charset="0"/>
              </a:rPr>
              <a:t>l</a:t>
            </a:r>
            <a:endParaRPr lang="en-US" sz="1600" dirty="0">
              <a:latin typeface="Courier New" pitchFamily="49" charset="0"/>
              <a:cs typeface="Courier New" pitchFamily="49" charset="0"/>
            </a:endParaRPr>
          </a:p>
          <a:p>
            <a:endParaRPr lang="en-US" sz="1600" dirty="0"/>
          </a:p>
        </p:txBody>
      </p:sp>
      <p:sp>
        <p:nvSpPr>
          <p:cNvPr id="3" name="TextBox 2"/>
          <p:cNvSpPr txBox="1"/>
          <p:nvPr/>
        </p:nvSpPr>
        <p:spPr>
          <a:xfrm>
            <a:off x="9153773" y="661107"/>
            <a:ext cx="1223412" cy="1815882"/>
          </a:xfrm>
          <a:prstGeom prst="rect">
            <a:avLst/>
          </a:prstGeom>
          <a:noFill/>
        </p:spPr>
        <p:txBody>
          <a:bodyPr wrap="square" rtlCol="0">
            <a:spAutoFit/>
          </a:bodyPr>
          <a:lstStyle/>
          <a:p>
            <a:r>
              <a:rPr lang="en-US" sz="7200" dirty="0" smtClean="0"/>
              <a:t>V5</a:t>
            </a:r>
          </a:p>
          <a:p>
            <a:r>
              <a:rPr lang="en-US" sz="4000" dirty="0" smtClean="0"/>
              <a:t>1988</a:t>
            </a:r>
            <a:endParaRPr lang="en-US" sz="4000" dirty="0"/>
          </a:p>
        </p:txBody>
      </p:sp>
      <p:sp>
        <p:nvSpPr>
          <p:cNvPr id="4" name="TextBox 3"/>
          <p:cNvSpPr txBox="1"/>
          <p:nvPr/>
        </p:nvSpPr>
        <p:spPr>
          <a:xfrm>
            <a:off x="6649431" y="984223"/>
            <a:ext cx="2071849" cy="369332"/>
          </a:xfrm>
          <a:prstGeom prst="rect">
            <a:avLst/>
          </a:prstGeom>
          <a:noFill/>
        </p:spPr>
        <p:txBody>
          <a:bodyPr wrap="none" rtlCol="0">
            <a:spAutoFit/>
          </a:bodyPr>
          <a:lstStyle/>
          <a:p>
            <a:r>
              <a:rPr lang="en-US" dirty="0" smtClean="0"/>
              <a:t>No </a:t>
            </a:r>
            <a:r>
              <a:rPr lang="en-US" dirty="0" err="1" smtClean="0"/>
              <a:t>tabanalys</a:t>
            </a:r>
            <a:r>
              <a:rPr lang="en-US" dirty="0" smtClean="0"/>
              <a:t> option</a:t>
            </a:r>
            <a:endParaRPr lang="en-US" dirty="0"/>
          </a:p>
        </p:txBody>
      </p:sp>
      <p:sp>
        <p:nvSpPr>
          <p:cNvPr id="5" name="Left Arrow 4"/>
          <p:cNvSpPr/>
          <p:nvPr/>
        </p:nvSpPr>
        <p:spPr>
          <a:xfrm>
            <a:off x="5344325" y="1076554"/>
            <a:ext cx="923827" cy="1846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1" name="Picture 3" descr="D:\Proapps\LoadDbStat\Pictures\T-Rex.il_570xN.775295930_45sf.jpg"/>
          <p:cNvPicPr>
            <a:picLocks noChangeAspect="1" noChangeArrowheads="1"/>
          </p:cNvPicPr>
          <p:nvPr/>
        </p:nvPicPr>
        <p:blipFill>
          <a:blip r:embed="rId3" cstate="print"/>
          <a:srcRect/>
          <a:stretch>
            <a:fillRect/>
          </a:stretch>
        </p:blipFill>
        <p:spPr bwMode="auto">
          <a:xfrm>
            <a:off x="7031114" y="2904265"/>
            <a:ext cx="4476945" cy="2180689"/>
          </a:xfrm>
          <a:prstGeom prst="rect">
            <a:avLst/>
          </a:prstGeom>
          <a:noFill/>
        </p:spPr>
      </p:pic>
      <p:sp>
        <p:nvSpPr>
          <p:cNvPr id="8" name="TextBox 7"/>
          <p:cNvSpPr txBox="1"/>
          <p:nvPr/>
        </p:nvSpPr>
        <p:spPr>
          <a:xfrm>
            <a:off x="8730992" y="5151062"/>
            <a:ext cx="2801344" cy="276999"/>
          </a:xfrm>
          <a:prstGeom prst="rect">
            <a:avLst/>
          </a:prstGeom>
          <a:noFill/>
        </p:spPr>
        <p:txBody>
          <a:bodyPr wrap="none" rtlCol="0">
            <a:spAutoFit/>
          </a:bodyPr>
          <a:lstStyle/>
          <a:p>
            <a:r>
              <a:rPr lang="en-GB" sz="1200" dirty="0" smtClean="0"/>
              <a:t>Manning Road  in Billerica,</a:t>
            </a:r>
            <a:r>
              <a:rPr lang="ru-RU" sz="1200" dirty="0" smtClean="0"/>
              <a:t> </a:t>
            </a:r>
            <a:r>
              <a:rPr lang="en-GB" sz="1200" dirty="0" smtClean="0"/>
              <a:t>Massachusetts</a:t>
            </a:r>
            <a:endParaRPr lang="en-US" sz="1200" dirty="0"/>
          </a:p>
        </p:txBody>
      </p:sp>
      <p:sp>
        <p:nvSpPr>
          <p:cNvPr id="9"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0"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a:t>
            </a:fld>
            <a:endParaRPr lang="en-US"/>
          </a:p>
        </p:txBody>
      </p:sp>
    </p:spTree>
    <p:extLst>
      <p:ext uri="{BB962C8B-B14F-4D97-AF65-F5344CB8AC3E}">
        <p14:creationId xmlns:p14="http://schemas.microsoft.com/office/powerpoint/2010/main" val="190465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471" y="263950"/>
            <a:ext cx="10776858" cy="6124754"/>
          </a:xfrm>
          <a:prstGeom prst="rect">
            <a:avLst/>
          </a:prstGeom>
          <a:noFill/>
        </p:spPr>
        <p:txBody>
          <a:bodyPr wrap="square" rtlCol="0">
            <a:spAutoFit/>
          </a:bodyPr>
          <a:lstStyle/>
          <a:p>
            <a:r>
              <a:rPr lang="en-US" sz="1600" dirty="0">
                <a:latin typeface="Courier New" pitchFamily="49" charset="0"/>
                <a:cs typeface="Courier New" pitchFamily="49" charset="0"/>
              </a:rPr>
              <a:t>PROGRESS Database Analysis</a:t>
            </a:r>
          </a:p>
          <a:p>
            <a:r>
              <a:rPr lang="en-US" sz="1000" dirty="0">
                <a:latin typeface="Courier New" pitchFamily="49" charset="0"/>
                <a:cs typeface="Courier New" pitchFamily="49" charset="0"/>
              </a:rPr>
              <a:t> </a:t>
            </a:r>
          </a:p>
          <a:p>
            <a:r>
              <a:rPr lang="en-US" sz="1600" dirty="0">
                <a:latin typeface="Courier New" pitchFamily="49" charset="0"/>
                <a:cs typeface="Courier New" pitchFamily="49" charset="0"/>
              </a:rPr>
              <a:t>Database:</a:t>
            </a:r>
          </a:p>
          <a:p>
            <a:r>
              <a:rPr lang="en-US" sz="1600" dirty="0">
                <a:latin typeface="Courier New" pitchFamily="49" charset="0"/>
                <a:cs typeface="Courier New" pitchFamily="49" charset="0"/>
              </a:rPr>
              <a:t>Options:   </a:t>
            </a:r>
            <a:r>
              <a:rPr lang="en-US" sz="1600" dirty="0" err="1">
                <a:latin typeface="Courier New" pitchFamily="49" charset="0"/>
                <a:cs typeface="Courier New" pitchFamily="49" charset="0"/>
              </a:rPr>
              <a:t>tabanalys</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    Date: Mon Nov  6 18:26:53 1995</a:t>
            </a:r>
          </a:p>
          <a:p>
            <a:r>
              <a:rPr lang="en-US" sz="1000" dirty="0">
                <a:latin typeface="Courier New" pitchFamily="49" charset="0"/>
                <a:cs typeface="Courier New" pitchFamily="49" charset="0"/>
              </a:rPr>
              <a:t> </a:t>
            </a:r>
          </a:p>
          <a:p>
            <a:r>
              <a:rPr lang="en-US" sz="1600" dirty="0">
                <a:latin typeface="Courier New" pitchFamily="49" charset="0"/>
                <a:cs typeface="Courier New" pitchFamily="49" charset="0"/>
              </a:rPr>
              <a:t>BLOCK ANALYSIS (3906)</a:t>
            </a:r>
          </a:p>
          <a:p>
            <a:r>
              <a:rPr lang="en-US" sz="1600" dirty="0">
                <a:latin typeface="Courier New" pitchFamily="49" charset="0"/>
                <a:cs typeface="Courier New" pitchFamily="49" charset="0"/>
              </a:rPr>
              <a:t>==============</a:t>
            </a:r>
          </a:p>
          <a:p>
            <a:endParaRPr lang="en-US" sz="10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1 </a:t>
            </a:r>
            <a:r>
              <a:rPr lang="en-US" sz="1600" dirty="0">
                <a:latin typeface="Courier New" pitchFamily="49" charset="0"/>
                <a:cs typeface="Courier New" pitchFamily="49" charset="0"/>
              </a:rPr>
              <a:t>master block(s) found in the database.</a:t>
            </a:r>
          </a:p>
          <a:p>
            <a:r>
              <a:rPr lang="en-US" sz="1000" dirty="0">
                <a:latin typeface="Courier New" pitchFamily="49" charset="0"/>
                <a:cs typeface="Courier New" pitchFamily="49" charset="0"/>
              </a:rPr>
              <a:t> </a:t>
            </a:r>
          </a:p>
          <a:p>
            <a:r>
              <a:rPr lang="en-US" sz="1600" dirty="0">
                <a:latin typeface="Courier New" pitchFamily="49" charset="0"/>
                <a:cs typeface="Courier New" pitchFamily="49" charset="0"/>
              </a:rPr>
              <a:t>                            RECORD BLOCK SUMMARY (6129)</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---Record Size--- ---Fragments--- Scatter</a:t>
            </a:r>
          </a:p>
          <a:p>
            <a:r>
              <a:rPr lang="en-US" sz="1600" dirty="0">
                <a:latin typeface="Courier New" pitchFamily="49" charset="0"/>
                <a:cs typeface="Courier New" pitchFamily="49" charset="0"/>
              </a:rPr>
              <a:t>Table                </a:t>
            </a:r>
            <a:r>
              <a:rPr lang="en-US" sz="1600" dirty="0" smtClean="0">
                <a:latin typeface="Courier New" pitchFamily="49" charset="0"/>
                <a:cs typeface="Courier New" pitchFamily="49" charset="0"/>
              </a:rPr>
              <a:t>Records     </a:t>
            </a:r>
            <a:r>
              <a:rPr lang="en-US" sz="1600" dirty="0">
                <a:latin typeface="Courier New" pitchFamily="49" charset="0"/>
                <a:cs typeface="Courier New" pitchFamily="49" charset="0"/>
              </a:rPr>
              <a:t>Bytes   Min   Max  Mean     Count Index </a:t>
            </a:r>
            <a:r>
              <a:rPr lang="en-US" sz="1600" dirty="0" err="1">
                <a:latin typeface="Courier New" pitchFamily="49" charset="0"/>
                <a:cs typeface="Courier New" pitchFamily="49" charset="0"/>
              </a:rPr>
              <a:t>Index</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&lt;329 lines of boring stuff deleted&gt;</a:t>
            </a:r>
          </a:p>
          <a:p>
            <a:r>
              <a:rPr lang="en-US" sz="1600" dirty="0">
                <a:latin typeface="Courier New" pitchFamily="49" charset="0"/>
                <a:cs typeface="Courier New" pitchFamily="49" charset="0"/>
              </a:rPr>
              <a:t>Totals:             15021963   642199k     6  1675    43  15275513  1.0 5.3</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802392 RM block(s) found in the database.</a:t>
            </a:r>
          </a:p>
          <a:p>
            <a:r>
              <a:rPr lang="en-US" sz="1600" dirty="0">
                <a:latin typeface="Courier New" pitchFamily="49" charset="0"/>
                <a:cs typeface="Courier New" pitchFamily="49" charset="0"/>
              </a:rPr>
              <a:t>86.10% of the RM block space is used.</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270404 index block(s) found in the database.</a:t>
            </a:r>
          </a:p>
          <a:p>
            <a:r>
              <a:rPr lang="en-US" sz="1600" dirty="0" smtClean="0">
                <a:latin typeface="Courier New" pitchFamily="49" charset="0"/>
                <a:cs typeface="Courier New" pitchFamily="49" charset="0"/>
              </a:rPr>
              <a:t>400571 </a:t>
            </a:r>
            <a:r>
              <a:rPr lang="en-US" sz="1600" dirty="0">
                <a:latin typeface="Courier New" pitchFamily="49" charset="0"/>
                <a:cs typeface="Courier New" pitchFamily="49" charset="0"/>
              </a:rPr>
              <a:t>free block(s) found in the database.</a:t>
            </a:r>
          </a:p>
          <a:p>
            <a:r>
              <a:rPr lang="en-US" sz="1600" dirty="0" smtClean="0">
                <a:latin typeface="Courier New" pitchFamily="49" charset="0"/>
                <a:cs typeface="Courier New" pitchFamily="49" charset="0"/>
              </a:rPr>
              <a:t>5 </a:t>
            </a:r>
            <a:r>
              <a:rPr lang="en-US" sz="1600" dirty="0">
                <a:latin typeface="Courier New" pitchFamily="49" charset="0"/>
                <a:cs typeface="Courier New" pitchFamily="49" charset="0"/>
              </a:rPr>
              <a:t>index table block(s) found in the database.</a:t>
            </a:r>
          </a:p>
          <a:p>
            <a:r>
              <a:rPr lang="en-US" sz="1600" dirty="0" smtClean="0">
                <a:latin typeface="Courier New" pitchFamily="49" charset="0"/>
                <a:cs typeface="Courier New" pitchFamily="49" charset="0"/>
              </a:rPr>
              <a:t>1 </a:t>
            </a:r>
            <a:r>
              <a:rPr lang="en-US" sz="1600" dirty="0">
                <a:latin typeface="Courier New" pitchFamily="49" charset="0"/>
                <a:cs typeface="Courier New" pitchFamily="49" charset="0"/>
              </a:rPr>
              <a:t>sequence block(s) found in the database.</a:t>
            </a:r>
          </a:p>
          <a:p>
            <a:r>
              <a:rPr lang="en-US" sz="1600" dirty="0" smtClean="0">
                <a:latin typeface="Courier New" pitchFamily="49" charset="0"/>
                <a:cs typeface="Courier New" pitchFamily="49" charset="0"/>
              </a:rPr>
              <a:t>1473374 </a:t>
            </a:r>
            <a:r>
              <a:rPr lang="en-US" sz="1600" dirty="0">
                <a:latin typeface="Courier New" pitchFamily="49" charset="0"/>
                <a:cs typeface="Courier New" pitchFamily="49" charset="0"/>
              </a:rPr>
              <a:t>total blocks found in the database</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3" name="TextBox 2"/>
          <p:cNvSpPr txBox="1"/>
          <p:nvPr/>
        </p:nvSpPr>
        <p:spPr>
          <a:xfrm>
            <a:off x="4966453" y="881464"/>
            <a:ext cx="1800942" cy="369332"/>
          </a:xfrm>
          <a:prstGeom prst="rect">
            <a:avLst/>
          </a:prstGeom>
          <a:noFill/>
        </p:spPr>
        <p:txBody>
          <a:bodyPr wrap="none" rtlCol="0">
            <a:spAutoFit/>
          </a:bodyPr>
          <a:lstStyle/>
          <a:p>
            <a:r>
              <a:rPr lang="en-US" dirty="0" err="1" smtClean="0"/>
              <a:t>tabanalys</a:t>
            </a:r>
            <a:r>
              <a:rPr lang="en-US" dirty="0" smtClean="0"/>
              <a:t> option</a:t>
            </a:r>
            <a:endParaRPr lang="en-US" dirty="0"/>
          </a:p>
        </p:txBody>
      </p:sp>
      <p:sp>
        <p:nvSpPr>
          <p:cNvPr id="4" name="Left Arrow 3"/>
          <p:cNvSpPr/>
          <p:nvPr/>
        </p:nvSpPr>
        <p:spPr>
          <a:xfrm>
            <a:off x="3682850" y="973796"/>
            <a:ext cx="923827" cy="1846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626011" y="477466"/>
            <a:ext cx="2635273" cy="1631216"/>
          </a:xfrm>
          <a:prstGeom prst="rect">
            <a:avLst/>
          </a:prstGeom>
          <a:noFill/>
        </p:spPr>
        <p:txBody>
          <a:bodyPr wrap="none" rtlCol="0">
            <a:spAutoFit/>
          </a:bodyPr>
          <a:lstStyle/>
          <a:p>
            <a:r>
              <a:rPr lang="en-US" sz="6000" dirty="0" smtClean="0"/>
              <a:t>V7.3A</a:t>
            </a:r>
          </a:p>
          <a:p>
            <a:r>
              <a:rPr lang="en-US" sz="4000" dirty="0" smtClean="0"/>
              <a:t>Nov, 9 1994</a:t>
            </a:r>
            <a:endParaRPr lang="en-US" sz="4000" dirty="0"/>
          </a:p>
        </p:txBody>
      </p:sp>
      <p:pic>
        <p:nvPicPr>
          <p:cNvPr id="6146" name="Picture 2" descr="D:\Proapps\LoadDbStat\Pictures\PSC.14 Oak Park.jpg"/>
          <p:cNvPicPr>
            <a:picLocks noChangeAspect="1" noChangeArrowheads="1"/>
          </p:cNvPicPr>
          <p:nvPr/>
        </p:nvPicPr>
        <p:blipFill>
          <a:blip r:embed="rId3" cstate="print"/>
          <a:srcRect/>
          <a:stretch>
            <a:fillRect/>
          </a:stretch>
        </p:blipFill>
        <p:spPr bwMode="auto">
          <a:xfrm>
            <a:off x="6815225" y="4121481"/>
            <a:ext cx="4394579" cy="2096906"/>
          </a:xfrm>
          <a:prstGeom prst="rect">
            <a:avLst/>
          </a:prstGeom>
          <a:noFill/>
        </p:spPr>
      </p:pic>
      <p:pic>
        <p:nvPicPr>
          <p:cNvPr id="6147" name="Picture 3" descr="D:\Proapps\LoadDbStat\Pictures\PSC.EMEA.jpg"/>
          <p:cNvPicPr>
            <a:picLocks noChangeAspect="1" noChangeArrowheads="1"/>
          </p:cNvPicPr>
          <p:nvPr/>
        </p:nvPicPr>
        <p:blipFill>
          <a:blip r:embed="rId4" cstate="print"/>
          <a:srcRect/>
          <a:stretch>
            <a:fillRect/>
          </a:stretch>
        </p:blipFill>
        <p:spPr bwMode="auto">
          <a:xfrm>
            <a:off x="10391813" y="598217"/>
            <a:ext cx="762000" cy="1657350"/>
          </a:xfrm>
          <a:prstGeom prst="rect">
            <a:avLst/>
          </a:prstGeom>
          <a:noFill/>
        </p:spPr>
      </p:pic>
      <p:sp>
        <p:nvSpPr>
          <p:cNvPr id="9" name="TextBox 8"/>
          <p:cNvSpPr txBox="1"/>
          <p:nvPr/>
        </p:nvSpPr>
        <p:spPr>
          <a:xfrm>
            <a:off x="8966023" y="6243788"/>
            <a:ext cx="2239716" cy="246221"/>
          </a:xfrm>
          <a:prstGeom prst="rect">
            <a:avLst/>
          </a:prstGeom>
          <a:noFill/>
        </p:spPr>
        <p:txBody>
          <a:bodyPr wrap="none" rtlCol="0">
            <a:spAutoFit/>
          </a:bodyPr>
          <a:lstStyle/>
          <a:p>
            <a:r>
              <a:rPr lang="ru-RU" sz="1000" dirty="0" smtClean="0"/>
              <a:t>14 </a:t>
            </a:r>
            <a:r>
              <a:rPr lang="en-GB" sz="1000" dirty="0" smtClean="0"/>
              <a:t>Oak Park in Bedford</a:t>
            </a:r>
            <a:r>
              <a:rPr lang="ru-RU" sz="1000" dirty="0" smtClean="0"/>
              <a:t>, </a:t>
            </a:r>
            <a:r>
              <a:rPr lang="en-GB" sz="1000" dirty="0" smtClean="0"/>
              <a:t>Massachusetts </a:t>
            </a:r>
            <a:endParaRPr lang="en-US" sz="1000" dirty="0"/>
          </a:p>
        </p:txBody>
      </p:sp>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a:t>
            </a:fld>
            <a:endParaRPr lang="en-US"/>
          </a:p>
        </p:txBody>
      </p:sp>
    </p:spTree>
    <p:extLst>
      <p:ext uri="{BB962C8B-B14F-4D97-AF65-F5344CB8AC3E}">
        <p14:creationId xmlns:p14="http://schemas.microsoft.com/office/powerpoint/2010/main" val="236902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761" y="763861"/>
            <a:ext cx="11767457" cy="5755422"/>
          </a:xfrm>
          <a:prstGeom prst="rect">
            <a:avLst/>
          </a:prstGeom>
        </p:spPr>
        <p:txBody>
          <a:bodyPr wrap="square">
            <a:spAutoFit/>
          </a:bodyPr>
          <a:lstStyle/>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3867: 1)   PROGRESS Database Analysis</a:t>
            </a:r>
          </a:p>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3868:      Database: %s</a:t>
            </a:r>
          </a:p>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8361:      </a:t>
            </a:r>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Blocksize</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a:t>
            </a:r>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i</a:t>
            </a:r>
            <a:endPar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14178:      </a:t>
            </a:r>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RecSpaceSearchDepth</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%d</a:t>
            </a:r>
          </a:p>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6172:      Options: %s %s %s</a:t>
            </a:r>
          </a:p>
          <a:p>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rPr>
              <a:t>  3870:      Date: %</a:t>
            </a:r>
            <a:r>
              <a:rPr lang="en-US" sz="1600" dirty="0" err="1">
                <a:solidFill>
                  <a:schemeClr val="accent5"/>
                </a:solidFill>
                <a:latin typeface="Courier New" panose="02070309020205020404" pitchFamily="49" charset="0"/>
                <a:ea typeface="Calibri" panose="020F0502020204030204" pitchFamily="34" charset="0"/>
                <a:cs typeface="Courier New" panose="02070309020205020404" pitchFamily="49" charset="0"/>
              </a:rPr>
              <a:t>s%r</a:t>
            </a:r>
            <a:endParaRPr lang="en-US" sz="1600" dirty="0">
              <a:solidFill>
                <a:schemeClr val="accent5"/>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solidFill>
                  <a:srgbClr val="7030A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7030A0"/>
                </a:solidFill>
                <a:latin typeface="Courier New" panose="02070309020205020404" pitchFamily="49" charset="0"/>
                <a:ea typeface="Calibri" panose="020F0502020204030204" pitchFamily="34" charset="0"/>
                <a:cs typeface="Courier New" panose="02070309020205020404" pitchFamily="49" charset="0"/>
              </a:rPr>
              <a:t> 14179: 2)   CHAIN ANALYSIS FOR AREA "%s" : %l</a:t>
            </a:r>
          </a:p>
          <a:p>
            <a:r>
              <a:rPr lang="en-US" sz="1600" dirty="0" err="1">
                <a:solidFill>
                  <a:srgbClr val="7030A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7030A0"/>
                </a:solidFill>
                <a:latin typeface="Courier New" panose="02070309020205020404" pitchFamily="49" charset="0"/>
                <a:ea typeface="Calibri" panose="020F0502020204030204" pitchFamily="34" charset="0"/>
                <a:cs typeface="Courier New" panose="02070309020205020404" pitchFamily="49" charset="0"/>
              </a:rPr>
              <a:t> 14163: 2.1) FREE CLUSTER CHAIN ANALYSIS</a:t>
            </a:r>
          </a:p>
          <a:p>
            <a:r>
              <a:rPr lang="en-US" sz="1600" dirty="0" err="1">
                <a:solidFill>
                  <a:srgbClr val="7030A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7030A0"/>
                </a:solidFill>
                <a:latin typeface="Courier New" panose="02070309020205020404" pitchFamily="49" charset="0"/>
                <a:ea typeface="Calibri" panose="020F0502020204030204" pitchFamily="34" charset="0"/>
                <a:cs typeface="Courier New" panose="02070309020205020404" pitchFamily="49" charset="0"/>
              </a:rPr>
              <a:t> 14157:      LIST OF FREE CLUSTER CHAIN BLOCKS</a:t>
            </a:r>
          </a:p>
          <a:p>
            <a:r>
              <a:rPr lang="en-US" sz="1600" dirty="0" err="1">
                <a:solidFill>
                  <a:srgbClr val="7030A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7030A0"/>
                </a:solidFill>
                <a:latin typeface="Courier New" panose="02070309020205020404" pitchFamily="49" charset="0"/>
                <a:ea typeface="Calibri" panose="020F0502020204030204" pitchFamily="34" charset="0"/>
                <a:cs typeface="Courier New" panose="02070309020205020404" pitchFamily="49" charset="0"/>
              </a:rPr>
              <a:t> 14161:      %J cluster(s) found in the free cluster chain.</a:t>
            </a:r>
          </a:p>
          <a:p>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3873: 2.2) FREE CHAIN ANALYSIS</a:t>
            </a:r>
          </a:p>
          <a:p>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3880:      LIST OF FREE CHAIN BLOCKS</a:t>
            </a:r>
          </a:p>
          <a:p>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14155:      %J block(s) found in the free chain of %s object %</a:t>
            </a:r>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i</a:t>
            </a:r>
            <a:endPar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16573:      %</a:t>
            </a:r>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rNumber</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of          Object    </a:t>
            </a:r>
            <a:r>
              <a:rPr lang="en-US" sz="1600" dirty="0" err="1" smtClean="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Object</a:t>
            </a:r>
            <a:r>
              <a:rPr lang="en-US" sz="1600" dirty="0" smtClean="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Partition/Tenant/Group</a:t>
            </a:r>
            <a:endPar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chemeClr val="accent6">
                    <a:lumMod val="50000"/>
                  </a:schemeClr>
                </a:solidFill>
                <a:latin typeface="Courier New" panose="02070309020205020404" pitchFamily="49" charset="0"/>
                <a:ea typeface="Calibri" panose="020F0502020204030204" pitchFamily="34" charset="0"/>
                <a:cs typeface="Courier New" panose="02070309020205020404" pitchFamily="49" charset="0"/>
              </a:rPr>
              <a:t> 16574:      Blocks             Type</a:t>
            </a:r>
          </a:p>
          <a:p>
            <a:r>
              <a:rPr lang="en-US" sz="1600" dirty="0" err="1">
                <a:solidFill>
                  <a:srgbClr val="C0000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C00000"/>
                </a:solidFill>
                <a:latin typeface="Courier New" panose="02070309020205020404" pitchFamily="49" charset="0"/>
                <a:ea typeface="Calibri" panose="020F0502020204030204" pitchFamily="34" charset="0"/>
                <a:cs typeface="Courier New" panose="02070309020205020404" pitchFamily="49" charset="0"/>
              </a:rPr>
              <a:t>  3892: 2.3) RM CHAIN ANALYSIS</a:t>
            </a:r>
          </a:p>
          <a:p>
            <a:r>
              <a:rPr lang="en-US" sz="1600" dirty="0" err="1">
                <a:solidFill>
                  <a:srgbClr val="C0000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C00000"/>
                </a:solidFill>
                <a:latin typeface="Courier New" panose="02070309020205020404" pitchFamily="49" charset="0"/>
                <a:ea typeface="Calibri" panose="020F0502020204030204" pitchFamily="34" charset="0"/>
                <a:cs typeface="Courier New" panose="02070309020205020404" pitchFamily="49" charset="0"/>
              </a:rPr>
              <a:t>  3897:      LIST OF RM CHAIN BLOCKS</a:t>
            </a:r>
          </a:p>
          <a:p>
            <a:r>
              <a:rPr lang="en-US" sz="1600" dirty="0" err="1">
                <a:solidFill>
                  <a:srgbClr val="C0000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C00000"/>
                </a:solidFill>
                <a:latin typeface="Courier New" panose="02070309020205020404" pitchFamily="49" charset="0"/>
                <a:ea typeface="Calibri" panose="020F0502020204030204" pitchFamily="34" charset="0"/>
                <a:cs typeface="Courier New" panose="02070309020205020404" pitchFamily="49" charset="0"/>
              </a:rPr>
              <a:t> 14172:      %J block(s) found in the RM chain of %s object %</a:t>
            </a:r>
            <a:r>
              <a:rPr lang="en-US" sz="1600" dirty="0" err="1">
                <a:solidFill>
                  <a:srgbClr val="C00000"/>
                </a:solidFill>
                <a:latin typeface="Courier New" panose="02070309020205020404" pitchFamily="49" charset="0"/>
                <a:ea typeface="Calibri" panose="020F0502020204030204" pitchFamily="34" charset="0"/>
                <a:cs typeface="Courier New" panose="02070309020205020404" pitchFamily="49" charset="0"/>
              </a:rPr>
              <a:t>i</a:t>
            </a:r>
            <a:endParaRPr lang="en-US" sz="1600" dirty="0">
              <a:solidFill>
                <a:srgbClr val="C00000"/>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00B050"/>
                </a:solidFill>
                <a:latin typeface="Courier New" panose="02070309020205020404" pitchFamily="49" charset="0"/>
                <a:ea typeface="Calibri" panose="020F0502020204030204" pitchFamily="34" charset="0"/>
                <a:cs typeface="Courier New" panose="02070309020205020404" pitchFamily="49" charset="0"/>
              </a:rPr>
              <a:t>  7269: 2.4) INDEX DELETE CHAIN ANALYSIS</a:t>
            </a:r>
          </a:p>
          <a:p>
            <a:r>
              <a:rPr lang="en-US" sz="1600"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00B050"/>
                </a:solidFill>
                <a:latin typeface="Courier New" panose="02070309020205020404" pitchFamily="49" charset="0"/>
                <a:ea typeface="Calibri" panose="020F0502020204030204" pitchFamily="34" charset="0"/>
                <a:cs typeface="Courier New" panose="02070309020205020404" pitchFamily="49" charset="0"/>
              </a:rPr>
              <a:t>  7283:      LIST OF INDEX DELETE CHAIN BLOCKS</a:t>
            </a:r>
          </a:p>
          <a:p>
            <a:r>
              <a:rPr lang="en-US" sz="1600"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a:solidFill>
                  <a:srgbClr val="00B050"/>
                </a:solidFill>
                <a:latin typeface="Courier New" panose="02070309020205020404" pitchFamily="49" charset="0"/>
                <a:ea typeface="Calibri" panose="020F0502020204030204" pitchFamily="34" charset="0"/>
                <a:cs typeface="Courier New" panose="02070309020205020404" pitchFamily="49" charset="0"/>
              </a:rPr>
              <a:t> 14176:      %J block(s) found in the Index Delete chain of %s object %</a:t>
            </a:r>
            <a:r>
              <a:rPr lang="en-US" sz="1600"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i</a:t>
            </a:r>
            <a:endParaRPr lang="en-US" sz="1600" dirty="0">
              <a:solidFill>
                <a:srgbClr val="00B050"/>
              </a:solidFill>
              <a:latin typeface="Courier New" panose="02070309020205020404" pitchFamily="49" charset="0"/>
              <a:ea typeface="Calibri" panose="020F0502020204030204" pitchFamily="34" charset="0"/>
              <a:cs typeface="Courier New" panose="02070309020205020404" pitchFamily="49" charset="0"/>
            </a:endParaRPr>
          </a:p>
          <a:p>
            <a:r>
              <a:rPr lang="en-US" sz="1600" dirty="0" err="1">
                <a:latin typeface="Courier New" panose="02070309020205020404" pitchFamily="49" charset="0"/>
                <a:ea typeface="Calibri" panose="020F0502020204030204" pitchFamily="34" charset="0"/>
                <a:cs typeface="Courier New" panose="02070309020205020404" pitchFamily="49" charset="0"/>
              </a:rPr>
              <a:t>msg</a:t>
            </a:r>
            <a:r>
              <a:rPr lang="en-US" sz="1600" dirty="0">
                <a:latin typeface="Courier New" panose="02070309020205020404" pitchFamily="49" charset="0"/>
                <a:ea typeface="Calibri" panose="020F0502020204030204" pitchFamily="34" charset="0"/>
                <a:cs typeface="Courier New" panose="02070309020205020404" pitchFamily="49" charset="0"/>
              </a:rPr>
              <a:t> 10097: 3)   AREA "%s" : %d  BLOCK ANALYSIS</a:t>
            </a:r>
          </a:p>
          <a:p>
            <a:r>
              <a:rPr lang="en-US" sz="1600" dirty="0" err="1">
                <a:latin typeface="Courier New" panose="02070309020205020404" pitchFamily="49" charset="0"/>
                <a:ea typeface="Calibri" panose="020F0502020204030204" pitchFamily="34" charset="0"/>
                <a:cs typeface="Courier New" panose="02070309020205020404" pitchFamily="49" charset="0"/>
              </a:rPr>
              <a:t>msg</a:t>
            </a:r>
            <a:r>
              <a:rPr lang="en-US" sz="1600" dirty="0">
                <a:latin typeface="Courier New" panose="02070309020205020404" pitchFamily="49" charset="0"/>
                <a:ea typeface="Calibri" panose="020F0502020204030204" pitchFamily="34" charset="0"/>
                <a:cs typeface="Courier New" panose="02070309020205020404" pitchFamily="49" charset="0"/>
              </a:rPr>
              <a:t>  3906: 4)   BLOCK ANALYSIS (moved to the end at V11</a:t>
            </a:r>
            <a:r>
              <a:rPr lang="en-US" sz="1600" dirty="0" smtClean="0">
                <a:latin typeface="Courier New" panose="02070309020205020404" pitchFamily="49" charset="0"/>
                <a:ea typeface="Calibri" panose="020F0502020204030204" pitchFamily="34" charset="0"/>
                <a:cs typeface="Courier New" panose="02070309020205020404" pitchFamily="49" charset="0"/>
              </a:rPr>
              <a:t>)</a:t>
            </a:r>
            <a:endParaRPr lang="en-US" sz="1600" dirty="0">
              <a:latin typeface="Courier New" panose="02070309020205020404" pitchFamily="49" charset="0"/>
              <a:ea typeface="Calibri" panose="020F0502020204030204" pitchFamily="34" charset="0"/>
              <a:cs typeface="Courier New" panose="02070309020205020404" pitchFamily="49" charset="0"/>
            </a:endParaRPr>
          </a:p>
        </p:txBody>
      </p:sp>
      <p:pic>
        <p:nvPicPr>
          <p:cNvPr id="8194" name="Picture 2" descr="D:\Proapps\LoadDbStat\Pictures\find_data-512.png"/>
          <p:cNvPicPr>
            <a:picLocks noChangeAspect="1" noChangeArrowheads="1"/>
          </p:cNvPicPr>
          <p:nvPr/>
        </p:nvPicPr>
        <p:blipFill>
          <a:blip r:embed="rId3" cstate="print"/>
          <a:srcRect/>
          <a:stretch>
            <a:fillRect/>
          </a:stretch>
        </p:blipFill>
        <p:spPr bwMode="auto">
          <a:xfrm>
            <a:off x="9121698" y="743492"/>
            <a:ext cx="2765502" cy="2765502"/>
          </a:xfrm>
          <a:prstGeom prst="rect">
            <a:avLst/>
          </a:prstGeom>
          <a:noFill/>
        </p:spPr>
      </p:pic>
      <p:sp>
        <p:nvSpPr>
          <p:cNvPr id="4"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a:t>
            </a:fld>
            <a:endParaRPr lang="en-US"/>
          </a:p>
        </p:txBody>
      </p:sp>
      <p:sp>
        <p:nvSpPr>
          <p:cNvPr id="6" name="TextBox 5"/>
          <p:cNvSpPr txBox="1"/>
          <p:nvPr/>
        </p:nvSpPr>
        <p:spPr>
          <a:xfrm>
            <a:off x="3606539" y="144966"/>
            <a:ext cx="4842992"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Segments of </a:t>
            </a:r>
            <a:r>
              <a:rPr lang="en-US" sz="2800" dirty="0" err="1" smtClean="0">
                <a:latin typeface="Arial" panose="020B0604020202020204" pitchFamily="34" charset="0"/>
                <a:cs typeface="Arial" panose="020B0604020202020204" pitchFamily="34" charset="0"/>
              </a:rPr>
              <a:t>dbanalys</a:t>
            </a:r>
            <a:r>
              <a:rPr lang="en-US" sz="2800" dirty="0" smtClean="0">
                <a:latin typeface="Arial" panose="020B0604020202020204" pitchFamily="34" charset="0"/>
                <a:cs typeface="Arial" panose="020B0604020202020204" pitchFamily="34" charset="0"/>
              </a:rPr>
              <a:t> output</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2328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5489" y="740923"/>
            <a:ext cx="8908330" cy="4031873"/>
          </a:xfrm>
          <a:prstGeom prst="rect">
            <a:avLst/>
          </a:prstGeom>
          <a:noFill/>
        </p:spPr>
        <p:txBody>
          <a:bodyPr wrap="square" rtlCol="0">
            <a:spAutoFit/>
          </a:bodyPr>
          <a:lstStyle/>
          <a:p>
            <a:r>
              <a:rPr lang="en-US" sz="1600" dirty="0" err="1"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  6129: 5)   RECORD BLOCK SUMMARY</a:t>
            </a:r>
          </a:p>
          <a:p>
            <a:r>
              <a:rPr lang="en-US" sz="1600" dirty="0" err="1"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 14212:      RECORD BLOCK SUMMARY FOR AREA "%s" : %l</a:t>
            </a:r>
          </a:p>
          <a:p>
            <a:r>
              <a:rPr lang="en-US" sz="1600" dirty="0" err="1"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 16667:      RECORD BLOCK SUMMARY FOR SHARED TABLES</a:t>
            </a:r>
          </a:p>
          <a:p>
            <a:r>
              <a:rPr lang="en-US" sz="1600" dirty="0" err="1"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msg</a:t>
            </a:r>
            <a:r>
              <a:rPr lang="en-US" sz="1600" dirty="0" smtClean="0">
                <a:solidFill>
                  <a:srgbClr val="00B050"/>
                </a:solidFill>
                <a:latin typeface="Courier New" panose="02070309020205020404" pitchFamily="49" charset="0"/>
                <a:ea typeface="Calibri" panose="020F0502020204030204" pitchFamily="34" charset="0"/>
                <a:cs typeface="Courier New" panose="02070309020205020404" pitchFamily="49" charset="0"/>
              </a:rPr>
              <a:t> 16668:      RECORD BLOCK SUMMARY FOR %s %s: %l</a:t>
            </a:r>
          </a:p>
          <a:p>
            <a:r>
              <a:rPr lang="en-US" sz="1600" dirty="0" err="1" smtClean="0">
                <a:solidFill>
                  <a:srgbClr val="00B050"/>
                </a:solidFill>
                <a:latin typeface="Courier New" panose="02070309020205020404" pitchFamily="49" charset="0"/>
                <a:cs typeface="Courier New" panose="02070309020205020404" pitchFamily="49" charset="0"/>
              </a:rPr>
              <a:t>msg</a:t>
            </a:r>
            <a:r>
              <a:rPr lang="en-US" sz="1600" dirty="0" smtClean="0">
                <a:solidFill>
                  <a:srgbClr val="00B050"/>
                </a:solidFill>
                <a:latin typeface="Courier New" panose="02070309020205020404" pitchFamily="49" charset="0"/>
                <a:cs typeface="Courier New" panose="02070309020205020404" pitchFamily="49" charset="0"/>
              </a:rPr>
              <a:t> 16656:      Summary for AREA "%s": %l</a:t>
            </a:r>
          </a:p>
          <a:p>
            <a:r>
              <a:rPr lang="en-US" sz="1600" dirty="0" err="1" smtClean="0">
                <a:solidFill>
                  <a:srgbClr val="00B050"/>
                </a:solidFill>
                <a:latin typeface="Courier New" panose="02070309020205020404" pitchFamily="49" charset="0"/>
                <a:cs typeface="Courier New" panose="02070309020205020404" pitchFamily="49" charset="0"/>
              </a:rPr>
              <a:t>msg</a:t>
            </a:r>
            <a:r>
              <a:rPr lang="en-US" sz="1600" dirty="0" smtClean="0">
                <a:solidFill>
                  <a:srgbClr val="00B050"/>
                </a:solidFill>
                <a:latin typeface="Courier New" panose="02070309020205020404" pitchFamily="49" charset="0"/>
                <a:cs typeface="Courier New" panose="02070309020205020404" pitchFamily="49" charset="0"/>
              </a:rPr>
              <a:t>  3921:      %J RM block(s) found in the database.</a:t>
            </a:r>
          </a:p>
          <a:p>
            <a:r>
              <a:rPr lang="en-US" sz="1600" dirty="0" err="1" smtClean="0">
                <a:solidFill>
                  <a:srgbClr val="0070C0"/>
                </a:solidFill>
                <a:latin typeface="Courier New" panose="02070309020205020404" pitchFamily="49" charset="0"/>
                <a:cs typeface="Courier New" panose="02070309020205020404" pitchFamily="49" charset="0"/>
              </a:rPr>
              <a:t>msg</a:t>
            </a:r>
            <a:r>
              <a:rPr lang="en-US" sz="1600" dirty="0" smtClean="0">
                <a:solidFill>
                  <a:srgbClr val="0070C0"/>
                </a:solidFill>
                <a:latin typeface="Courier New" panose="02070309020205020404" pitchFamily="49" charset="0"/>
                <a:cs typeface="Courier New" panose="02070309020205020404" pitchFamily="49" charset="0"/>
              </a:rPr>
              <a:t>  </a:t>
            </a:r>
            <a:r>
              <a:rPr lang="en-US" sz="1600" dirty="0">
                <a:solidFill>
                  <a:srgbClr val="0070C0"/>
                </a:solidFill>
                <a:latin typeface="Courier New" panose="02070309020205020404" pitchFamily="49" charset="0"/>
                <a:cs typeface="Courier New" panose="02070309020205020404" pitchFamily="49" charset="0"/>
              </a:rPr>
              <a:t>3925: 6)   INDEX BLOCK SUMMARY</a:t>
            </a:r>
          </a:p>
          <a:p>
            <a:r>
              <a:rPr lang="en-US" sz="1600" dirty="0" err="1">
                <a:solidFill>
                  <a:srgbClr val="0070C0"/>
                </a:solidFill>
                <a:latin typeface="Courier New" panose="02070309020205020404" pitchFamily="49" charset="0"/>
                <a:cs typeface="Courier New" panose="02070309020205020404" pitchFamily="49" charset="0"/>
              </a:rPr>
              <a:t>msg</a:t>
            </a:r>
            <a:r>
              <a:rPr lang="en-US" sz="1600" dirty="0">
                <a:solidFill>
                  <a:srgbClr val="0070C0"/>
                </a:solidFill>
                <a:latin typeface="Courier New" panose="02070309020205020404" pitchFamily="49" charset="0"/>
                <a:cs typeface="Courier New" panose="02070309020205020404" pitchFamily="49" charset="0"/>
              </a:rPr>
              <a:t> 14225:      INDEX BLOCK SUMMARY FOR AREA "%s" : %l</a:t>
            </a:r>
          </a:p>
          <a:p>
            <a:r>
              <a:rPr lang="en-US" sz="1600" dirty="0" err="1">
                <a:solidFill>
                  <a:srgbClr val="0070C0"/>
                </a:solidFill>
                <a:latin typeface="Courier New" panose="02070309020205020404" pitchFamily="49" charset="0"/>
                <a:cs typeface="Courier New" panose="02070309020205020404" pitchFamily="49" charset="0"/>
              </a:rPr>
              <a:t>msg</a:t>
            </a:r>
            <a:r>
              <a:rPr lang="en-US" sz="1600" dirty="0">
                <a:solidFill>
                  <a:srgbClr val="0070C0"/>
                </a:solidFill>
                <a:latin typeface="Courier New" panose="02070309020205020404" pitchFamily="49" charset="0"/>
                <a:cs typeface="Courier New" panose="02070309020205020404" pitchFamily="49" charset="0"/>
              </a:rPr>
              <a:t> 16657:      INDEX BLOCK SUMMARY FOR SHARED OBJECTS:</a:t>
            </a:r>
          </a:p>
          <a:p>
            <a:r>
              <a:rPr lang="en-US" sz="1600" dirty="0" err="1">
                <a:solidFill>
                  <a:srgbClr val="0070C0"/>
                </a:solidFill>
                <a:latin typeface="Courier New" panose="02070309020205020404" pitchFamily="49" charset="0"/>
                <a:cs typeface="Courier New" panose="02070309020205020404" pitchFamily="49" charset="0"/>
              </a:rPr>
              <a:t>msg</a:t>
            </a:r>
            <a:r>
              <a:rPr lang="en-US" sz="1600" dirty="0">
                <a:solidFill>
                  <a:srgbClr val="0070C0"/>
                </a:solidFill>
                <a:latin typeface="Courier New" panose="02070309020205020404" pitchFamily="49" charset="0"/>
                <a:cs typeface="Courier New" panose="02070309020205020404" pitchFamily="49" charset="0"/>
              </a:rPr>
              <a:t> 16658:      INDEX BLOCK SUMMARY FOR %s: %s</a:t>
            </a:r>
          </a:p>
          <a:p>
            <a:r>
              <a:rPr lang="en-US" sz="1600" dirty="0" err="1" smtClean="0">
                <a:solidFill>
                  <a:srgbClr val="0070C0"/>
                </a:solidFill>
                <a:latin typeface="Courier New" panose="02070309020205020404" pitchFamily="49" charset="0"/>
                <a:cs typeface="Courier New" panose="02070309020205020404" pitchFamily="49" charset="0"/>
              </a:rPr>
              <a:t>msg</a:t>
            </a:r>
            <a:r>
              <a:rPr lang="en-US" sz="1600" dirty="0" smtClean="0">
                <a:solidFill>
                  <a:srgbClr val="0070C0"/>
                </a:solidFill>
                <a:latin typeface="Courier New" panose="02070309020205020404" pitchFamily="49" charset="0"/>
                <a:cs typeface="Courier New" panose="02070309020205020404" pitchFamily="49" charset="0"/>
              </a:rPr>
              <a:t>  </a:t>
            </a:r>
            <a:r>
              <a:rPr lang="en-US" sz="1600" dirty="0">
                <a:solidFill>
                  <a:srgbClr val="0070C0"/>
                </a:solidFill>
                <a:latin typeface="Courier New" panose="02070309020205020404" pitchFamily="49" charset="0"/>
                <a:cs typeface="Courier New" panose="02070309020205020404" pitchFamily="49" charset="0"/>
              </a:rPr>
              <a:t>3923:      %J index block(s) found in the database.</a:t>
            </a:r>
          </a:p>
          <a:p>
            <a:r>
              <a:rPr lang="en-US" sz="1600" dirty="0" err="1" smtClean="0">
                <a:solidFill>
                  <a:schemeClr val="accent2">
                    <a:lumMod val="75000"/>
                  </a:schemeClr>
                </a:solidFill>
                <a:latin typeface="Courier New" panose="02070309020205020404" pitchFamily="49" charset="0"/>
                <a:cs typeface="Courier New" panose="02070309020205020404" pitchFamily="49" charset="0"/>
              </a:rPr>
              <a:t>msg</a:t>
            </a:r>
            <a:r>
              <a:rPr lang="en-US" sz="1600" dirty="0" smtClean="0">
                <a:solidFill>
                  <a:schemeClr val="accent2">
                    <a:lumMod val="75000"/>
                  </a:schemeClr>
                </a:solidFill>
                <a:latin typeface="Courier New" panose="02070309020205020404" pitchFamily="49" charset="0"/>
                <a:cs typeface="Courier New" panose="02070309020205020404" pitchFamily="49" charset="0"/>
              </a:rPr>
              <a:t>  </a:t>
            </a:r>
            <a:r>
              <a:rPr lang="en-US" sz="1600" dirty="0">
                <a:solidFill>
                  <a:schemeClr val="accent2">
                    <a:lumMod val="75000"/>
                  </a:schemeClr>
                </a:solidFill>
                <a:latin typeface="Courier New" panose="02070309020205020404" pitchFamily="49" charset="0"/>
                <a:cs typeface="Courier New" panose="02070309020205020404" pitchFamily="49" charset="0"/>
              </a:rPr>
              <a:t>2314: 7)   DATABASE SUMMARY</a:t>
            </a:r>
          </a:p>
          <a:p>
            <a:r>
              <a:rPr lang="en-US" sz="1600" dirty="0" err="1">
                <a:solidFill>
                  <a:schemeClr val="accent2">
                    <a:lumMod val="75000"/>
                  </a:schemeClr>
                </a:solidFill>
                <a:latin typeface="Courier New" panose="02070309020205020404" pitchFamily="49" charset="0"/>
                <a:cs typeface="Courier New" panose="02070309020205020404" pitchFamily="49" charset="0"/>
              </a:rPr>
              <a:t>msg</a:t>
            </a:r>
            <a:r>
              <a:rPr lang="en-US" sz="1600" dirty="0">
                <a:solidFill>
                  <a:schemeClr val="accent2">
                    <a:lumMod val="75000"/>
                  </a:schemeClr>
                </a:solidFill>
                <a:latin typeface="Courier New" panose="02070309020205020404" pitchFamily="49" charset="0"/>
                <a:cs typeface="Courier New" panose="02070309020205020404" pitchFamily="49" charset="0"/>
              </a:rPr>
              <a:t> 16666:      SUMMARY FOR AREA "%s": %l</a:t>
            </a:r>
          </a:p>
          <a:p>
            <a:r>
              <a:rPr lang="en-US" sz="1600" dirty="0" err="1">
                <a:solidFill>
                  <a:schemeClr val="accent2">
                    <a:lumMod val="75000"/>
                  </a:schemeClr>
                </a:solidFill>
                <a:latin typeface="Courier New" panose="02070309020205020404" pitchFamily="49" charset="0"/>
                <a:cs typeface="Courier New" panose="02070309020205020404" pitchFamily="49" charset="0"/>
              </a:rPr>
              <a:t>msg</a:t>
            </a:r>
            <a:r>
              <a:rPr lang="en-US" sz="1600" dirty="0">
                <a:solidFill>
                  <a:schemeClr val="accent2">
                    <a:lumMod val="75000"/>
                  </a:schemeClr>
                </a:solidFill>
                <a:latin typeface="Courier New" panose="02070309020205020404" pitchFamily="49" charset="0"/>
                <a:cs typeface="Courier New" panose="02070309020205020404" pitchFamily="49" charset="0"/>
              </a:rPr>
              <a:t> 16659:   </a:t>
            </a:r>
            <a:r>
              <a:rPr lang="en-US" sz="1600" dirty="0" smtClean="0">
                <a:solidFill>
                  <a:schemeClr val="accent2">
                    <a:lumMod val="75000"/>
                  </a:schemeClr>
                </a:solidFill>
                <a:latin typeface="Courier New" panose="02070309020205020404" pitchFamily="49" charset="0"/>
                <a:cs typeface="Courier New" panose="02070309020205020404" pitchFamily="49" charset="0"/>
              </a:rPr>
              <a:t>   </a:t>
            </a:r>
            <a:r>
              <a:rPr lang="en-US" sz="1600" dirty="0">
                <a:solidFill>
                  <a:schemeClr val="accent2">
                    <a:lumMod val="75000"/>
                  </a:schemeClr>
                </a:solidFill>
                <a:latin typeface="Courier New" panose="02070309020205020404" pitchFamily="49" charset="0"/>
                <a:cs typeface="Courier New" panose="02070309020205020404" pitchFamily="49" charset="0"/>
              </a:rPr>
              <a:t>SUMMARY FOR SHARED OBJECTS:</a:t>
            </a:r>
          </a:p>
          <a:p>
            <a:r>
              <a:rPr lang="en-US" sz="1600" dirty="0" err="1" smtClean="0">
                <a:solidFill>
                  <a:srgbClr val="7030A0"/>
                </a:solidFill>
                <a:latin typeface="Courier New" panose="02070309020205020404" pitchFamily="49" charset="0"/>
                <a:cs typeface="Courier New" panose="02070309020205020404" pitchFamily="49" charset="0"/>
              </a:rPr>
              <a:t>msg</a:t>
            </a:r>
            <a:r>
              <a:rPr lang="en-US" sz="1600" dirty="0" smtClean="0">
                <a:solidFill>
                  <a:srgbClr val="7030A0"/>
                </a:solidFill>
                <a:latin typeface="Courier New" panose="02070309020205020404" pitchFamily="49" charset="0"/>
                <a:cs typeface="Courier New" panose="02070309020205020404" pitchFamily="49" charset="0"/>
              </a:rPr>
              <a:t> 16579: </a:t>
            </a:r>
            <a:r>
              <a:rPr lang="en-US" sz="1600" dirty="0">
                <a:solidFill>
                  <a:srgbClr val="7030A0"/>
                </a:solidFill>
                <a:latin typeface="Courier New" panose="02070309020205020404" pitchFamily="49" charset="0"/>
                <a:cs typeface="Courier New" panose="02070309020205020404" pitchFamily="49" charset="0"/>
              </a:rPr>
              <a:t>8)   DATABASE BLOCK </a:t>
            </a:r>
            <a:r>
              <a:rPr lang="en-US" sz="1600" dirty="0" smtClean="0">
                <a:solidFill>
                  <a:srgbClr val="7030A0"/>
                </a:solidFill>
                <a:latin typeface="Courier New" panose="02070309020205020404" pitchFamily="49" charset="0"/>
                <a:cs typeface="Courier New" panose="02070309020205020404" pitchFamily="49" charset="0"/>
              </a:rPr>
              <a:t>ANALYSIS:</a:t>
            </a:r>
          </a:p>
          <a:p>
            <a:r>
              <a:rPr lang="en-US" sz="1600" dirty="0" err="1" smtClean="0">
                <a:solidFill>
                  <a:srgbClr val="7030A0"/>
                </a:solidFill>
                <a:latin typeface="Courier New" panose="02070309020205020404" pitchFamily="49" charset="0"/>
                <a:cs typeface="Courier New" panose="02070309020205020404" pitchFamily="49" charset="0"/>
              </a:rPr>
              <a:t>msg</a:t>
            </a:r>
            <a:r>
              <a:rPr lang="en-US" sz="1600" dirty="0" smtClean="0">
                <a:solidFill>
                  <a:srgbClr val="7030A0"/>
                </a:solidFill>
                <a:latin typeface="Courier New" panose="02070309020205020404" pitchFamily="49" charset="0"/>
                <a:cs typeface="Courier New" panose="02070309020205020404" pitchFamily="49" charset="0"/>
              </a:rPr>
              <a:t>  </a:t>
            </a:r>
            <a:r>
              <a:rPr lang="en-US" sz="1600" dirty="0">
                <a:solidFill>
                  <a:srgbClr val="7030A0"/>
                </a:solidFill>
                <a:latin typeface="Courier New" panose="02070309020205020404" pitchFamily="49" charset="0"/>
                <a:cs typeface="Courier New" panose="02070309020205020404" pitchFamily="49" charset="0"/>
              </a:rPr>
              <a:t>3937:      database analysis complete %</a:t>
            </a:r>
            <a:r>
              <a:rPr lang="en-US" sz="1600" dirty="0" err="1" smtClean="0">
                <a:solidFill>
                  <a:srgbClr val="7030A0"/>
                </a:solidFill>
                <a:latin typeface="Courier New" panose="02070309020205020404" pitchFamily="49" charset="0"/>
                <a:cs typeface="Courier New" panose="02070309020205020404" pitchFamily="49" charset="0"/>
              </a:rPr>
              <a:t>s%r</a:t>
            </a:r>
            <a:endParaRPr lang="en-US" sz="1600" dirty="0">
              <a:solidFill>
                <a:srgbClr val="7030A0"/>
              </a:solidFill>
              <a:latin typeface="Courier New" panose="02070309020205020404" pitchFamily="49" charset="0"/>
              <a:cs typeface="Courier New" panose="02070309020205020404" pitchFamily="49" charset="0"/>
            </a:endParaRPr>
          </a:p>
        </p:txBody>
      </p:sp>
      <p:sp>
        <p:nvSpPr>
          <p:cNvPr id="3" name="TextBox 2"/>
          <p:cNvSpPr txBox="1"/>
          <p:nvPr/>
        </p:nvSpPr>
        <p:spPr>
          <a:xfrm>
            <a:off x="1244338" y="4954649"/>
            <a:ext cx="4581427" cy="1323439"/>
          </a:xfrm>
          <a:prstGeom prst="rect">
            <a:avLst/>
          </a:prstGeom>
          <a:noFill/>
        </p:spPr>
        <p:txBody>
          <a:bodyPr wrap="square" rtlCol="0">
            <a:spAutoFit/>
          </a:bodyPr>
          <a:lstStyle/>
          <a:p>
            <a:r>
              <a:rPr lang="en-US" sz="1600" dirty="0" err="1" smtClean="0">
                <a:latin typeface="Courier New" panose="02070309020205020404" pitchFamily="49" charset="0"/>
                <a:cs typeface="Courier New" panose="02070309020205020404" pitchFamily="49" charset="0"/>
              </a:rPr>
              <a:t>msgs</a:t>
            </a:r>
            <a:r>
              <a:rPr lang="en-US" sz="1600" dirty="0" smtClean="0">
                <a:latin typeface="Courier New" panose="02070309020205020404" pitchFamily="49" charset="0"/>
                <a:cs typeface="Courier New" panose="02070309020205020404" pitchFamily="49" charset="0"/>
              </a:rPr>
              <a:t>   0000-6130    before </a:t>
            </a:r>
            <a:r>
              <a:rPr lang="en-US" sz="1600" dirty="0">
                <a:latin typeface="Courier New" panose="02070309020205020404" pitchFamily="49" charset="0"/>
                <a:cs typeface="Courier New" panose="02070309020205020404" pitchFamily="49" charset="0"/>
              </a:rPr>
              <a:t>8.2A </a:t>
            </a:r>
          </a:p>
          <a:p>
            <a:r>
              <a:rPr lang="en-US" sz="1600" dirty="0" err="1" smtClean="0">
                <a:latin typeface="Courier New" panose="02070309020205020404" pitchFamily="49" charset="0"/>
                <a:cs typeface="Courier New" panose="02070309020205020404" pitchFamily="49" charset="0"/>
              </a:rPr>
              <a:t>msgs</a:t>
            </a:r>
            <a:r>
              <a:rPr lang="en-US" sz="1600" dirty="0" smtClean="0">
                <a:latin typeface="Courier New" panose="02070309020205020404" pitchFamily="49" charset="0"/>
                <a:cs typeface="Courier New" panose="02070309020205020404" pitchFamily="49" charset="0"/>
              </a:rPr>
              <a:t>   7270-9999    8.3A</a:t>
            </a:r>
            <a:endParaRPr lang="en-US" sz="1600" dirty="0">
              <a:latin typeface="Courier New" panose="02070309020205020404" pitchFamily="49" charset="0"/>
              <a:cs typeface="Courier New" panose="02070309020205020404" pitchFamily="49" charset="0"/>
            </a:endParaRPr>
          </a:p>
          <a:p>
            <a:r>
              <a:rPr lang="en-US" sz="1600" dirty="0" err="1" smtClean="0">
                <a:latin typeface="Courier New" panose="02070309020205020404" pitchFamily="49" charset="0"/>
                <a:cs typeface="Courier New" panose="02070309020205020404" pitchFamily="49" charset="0"/>
              </a:rPr>
              <a:t>msgs</a:t>
            </a:r>
            <a:r>
              <a:rPr lang="en-US" sz="1600" dirty="0" smtClean="0">
                <a:latin typeface="Courier New" panose="02070309020205020404" pitchFamily="49" charset="0"/>
                <a:cs typeface="Courier New" panose="02070309020205020404" pitchFamily="49" charset="0"/>
              </a:rPr>
              <a:t>  9894-10130    9.1D</a:t>
            </a:r>
            <a:endParaRPr lang="en-US" sz="1600" dirty="0">
              <a:latin typeface="Courier New" panose="02070309020205020404" pitchFamily="49" charset="0"/>
              <a:cs typeface="Courier New" panose="02070309020205020404" pitchFamily="49" charset="0"/>
            </a:endParaRPr>
          </a:p>
          <a:p>
            <a:r>
              <a:rPr lang="en-US" sz="1600" dirty="0" err="1" smtClean="0">
                <a:latin typeface="Courier New" panose="02070309020205020404" pitchFamily="49" charset="0"/>
                <a:cs typeface="Courier New" panose="02070309020205020404" pitchFamily="49" charset="0"/>
              </a:rPr>
              <a:t>msgs</a:t>
            </a:r>
            <a:r>
              <a:rPr lang="en-US" sz="1600" dirty="0" smtClean="0">
                <a:latin typeface="Courier New" panose="02070309020205020404" pitchFamily="49" charset="0"/>
                <a:cs typeface="Courier New" panose="02070309020205020404" pitchFamily="49" charset="0"/>
              </a:rPr>
              <a:t> 14155-14225    10.2B</a:t>
            </a:r>
            <a:endParaRPr lang="en-US" sz="1600" dirty="0">
              <a:latin typeface="Courier New" panose="02070309020205020404" pitchFamily="49" charset="0"/>
              <a:cs typeface="Courier New" panose="02070309020205020404" pitchFamily="49" charset="0"/>
            </a:endParaRPr>
          </a:p>
          <a:p>
            <a:r>
              <a:rPr lang="en-US" sz="1600" dirty="0" err="1" smtClean="0">
                <a:latin typeface="Courier New" panose="02070309020205020404" pitchFamily="49" charset="0"/>
                <a:cs typeface="Courier New" panose="02070309020205020404" pitchFamily="49" charset="0"/>
              </a:rPr>
              <a:t>msgs</a:t>
            </a:r>
            <a:r>
              <a:rPr lang="en-US" sz="1600" dirty="0" smtClean="0">
                <a:latin typeface="Courier New" panose="02070309020205020404" pitchFamily="49" charset="0"/>
                <a:cs typeface="Courier New" panose="02070309020205020404" pitchFamily="49" charset="0"/>
              </a:rPr>
              <a:t> 16641-17035    11.1</a:t>
            </a:r>
            <a:endParaRPr lang="en-US" sz="1600" dirty="0">
              <a:latin typeface="Courier New" panose="02070309020205020404" pitchFamily="49" charset="0"/>
              <a:cs typeface="Courier New" panose="02070309020205020404" pitchFamily="49" charset="0"/>
            </a:endParaRPr>
          </a:p>
        </p:txBody>
      </p:sp>
      <p:pic>
        <p:nvPicPr>
          <p:cNvPr id="9218" name="Picture 2" descr="D:\Proapps\LoadDbStat\Pictures\Database Analysis.jpg"/>
          <p:cNvPicPr>
            <a:picLocks noChangeAspect="1" noChangeArrowheads="1"/>
          </p:cNvPicPr>
          <p:nvPr/>
        </p:nvPicPr>
        <p:blipFill>
          <a:blip r:embed="rId3" cstate="print"/>
          <a:srcRect/>
          <a:stretch>
            <a:fillRect/>
          </a:stretch>
        </p:blipFill>
        <p:spPr bwMode="auto">
          <a:xfrm>
            <a:off x="9140515" y="3932896"/>
            <a:ext cx="2438400" cy="2438400"/>
          </a:xfrm>
          <a:prstGeom prst="rect">
            <a:avLst/>
          </a:prstGeom>
          <a:noFill/>
        </p:spPr>
      </p:pic>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7</a:t>
            </a:fld>
            <a:endParaRPr lang="en-US"/>
          </a:p>
        </p:txBody>
      </p:sp>
      <p:sp>
        <p:nvSpPr>
          <p:cNvPr id="7" name="TextBox 6"/>
          <p:cNvSpPr txBox="1"/>
          <p:nvPr/>
        </p:nvSpPr>
        <p:spPr>
          <a:xfrm>
            <a:off x="3662295" y="156117"/>
            <a:ext cx="4842992"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Segments of </a:t>
            </a:r>
            <a:r>
              <a:rPr lang="en-US" sz="2800" dirty="0" err="1" smtClean="0">
                <a:latin typeface="Arial" panose="020B0604020202020204" pitchFamily="34" charset="0"/>
                <a:cs typeface="Arial" panose="020B0604020202020204" pitchFamily="34" charset="0"/>
              </a:rPr>
              <a:t>dbanalys</a:t>
            </a:r>
            <a:r>
              <a:rPr lang="en-US" sz="2800" dirty="0" smtClean="0">
                <a:latin typeface="Arial" panose="020B0604020202020204" pitchFamily="34" charset="0"/>
                <a:cs typeface="Arial" panose="020B0604020202020204" pitchFamily="34" charset="0"/>
              </a:rPr>
              <a:t> output</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0984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1369" y="637674"/>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2514599" y="1542994"/>
            <a:ext cx="7259595" cy="461665"/>
          </a:xfrm>
          <a:prstGeom prst="rect">
            <a:avLst/>
          </a:prstGeom>
          <a:solidFill>
            <a:schemeClr val="bg1"/>
          </a:solid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dirty="0"/>
              <a:t>[</a:t>
            </a:r>
            <a:r>
              <a:rPr lang="en-US" sz="2400" b="1" i="1" dirty="0"/>
              <a:t> </a:t>
            </a:r>
            <a:r>
              <a:rPr lang="en-US" sz="2400" b="1" dirty="0" smtClean="0"/>
              <a:t>[</a:t>
            </a:r>
            <a:r>
              <a:rPr lang="en-US" sz="2400" b="1" i="1" dirty="0" smtClean="0"/>
              <a:t>area</a:t>
            </a:r>
            <a:r>
              <a:rPr lang="en-US" sz="2400" b="1" dirty="0" smtClean="0"/>
              <a:t>]</a:t>
            </a:r>
            <a:r>
              <a:rPr lang="en-US" sz="2400" b="1" i="1" dirty="0" smtClean="0"/>
              <a:t> </a:t>
            </a:r>
            <a:r>
              <a:rPr lang="en-US" sz="2400" b="1" i="1" dirty="0"/>
              <a:t>area-name </a:t>
            </a:r>
            <a:r>
              <a:rPr lang="en-US" sz="2400" b="1" dirty="0"/>
              <a:t>]</a:t>
            </a:r>
          </a:p>
        </p:txBody>
      </p:sp>
      <p:sp>
        <p:nvSpPr>
          <p:cNvPr id="7" name="TextBox 6"/>
          <p:cNvSpPr txBox="1"/>
          <p:nvPr/>
        </p:nvSpPr>
        <p:spPr>
          <a:xfrm>
            <a:off x="622231" y="1542992"/>
            <a:ext cx="1831207" cy="830997"/>
          </a:xfrm>
          <a:prstGeom prst="rect">
            <a:avLst/>
          </a:prstGeom>
          <a:noFill/>
        </p:spPr>
        <p:txBody>
          <a:bodyPr wrap="none" rtlCol="0">
            <a:spAutoFit/>
          </a:bodyPr>
          <a:lstStyle/>
          <a:p>
            <a:r>
              <a:rPr lang="en-US" sz="2400" dirty="0" smtClean="0"/>
              <a:t>V9.0A</a:t>
            </a:r>
          </a:p>
          <a:p>
            <a:r>
              <a:rPr lang="ru-RU" sz="2400" dirty="0" err="1" smtClean="0"/>
              <a:t>Nov</a:t>
            </a:r>
            <a:r>
              <a:rPr lang="ru-RU" sz="2400" dirty="0" smtClean="0"/>
              <a:t> 21, 1998</a:t>
            </a:r>
            <a:endParaRPr lang="en-US" sz="2400" dirty="0"/>
          </a:p>
        </p:txBody>
      </p:sp>
      <p:sp>
        <p:nvSpPr>
          <p:cNvPr id="8" name="TextBox 7"/>
          <p:cNvSpPr txBox="1"/>
          <p:nvPr/>
        </p:nvSpPr>
        <p:spPr>
          <a:xfrm>
            <a:off x="652940" y="3839728"/>
            <a:ext cx="1739579" cy="830997"/>
          </a:xfrm>
          <a:prstGeom prst="rect">
            <a:avLst/>
          </a:prstGeom>
          <a:noFill/>
        </p:spPr>
        <p:txBody>
          <a:bodyPr wrap="square" rtlCol="0">
            <a:spAutoFit/>
          </a:bodyPr>
          <a:lstStyle/>
          <a:p>
            <a:r>
              <a:rPr lang="en-US" sz="2400" dirty="0" smtClean="0"/>
              <a:t>V9.1A</a:t>
            </a:r>
          </a:p>
          <a:p>
            <a:r>
              <a:rPr lang="en-US" sz="2400" dirty="0" smtClean="0"/>
              <a:t>Jan</a:t>
            </a:r>
            <a:r>
              <a:rPr lang="ru-RU" sz="2400" dirty="0" smtClean="0"/>
              <a:t> 21, 2000</a:t>
            </a:r>
            <a:endParaRPr lang="en-US" sz="2400" dirty="0"/>
          </a:p>
        </p:txBody>
      </p:sp>
      <p:sp>
        <p:nvSpPr>
          <p:cNvPr id="9" name="TextBox 8"/>
          <p:cNvSpPr txBox="1"/>
          <p:nvPr/>
        </p:nvSpPr>
        <p:spPr>
          <a:xfrm>
            <a:off x="2514600" y="3921370"/>
            <a:ext cx="6858000" cy="461665"/>
          </a:xfrm>
          <a:prstGeom prst="rect">
            <a:avLst/>
          </a:prstGeom>
          <a:noFill/>
        </p:spPr>
        <p:txBody>
          <a:bodyPr wrap="square" rtlCol="0">
            <a:spAutoFit/>
          </a:bodyPr>
          <a:lstStyle/>
          <a:p>
            <a:r>
              <a:rPr lang="en-US" sz="2400" dirty="0"/>
              <a:t>Index Delete Chains / LOCKCHN (</a:t>
            </a:r>
            <a:r>
              <a:rPr lang="en-US" sz="2400" dirty="0" err="1"/>
              <a:t>bk_frchn</a:t>
            </a:r>
            <a:r>
              <a:rPr lang="en-US" sz="2400" dirty="0"/>
              <a:t> 2</a:t>
            </a:r>
            <a:r>
              <a:rPr lang="en-US" sz="2400" dirty="0" smtClean="0"/>
              <a:t>)</a:t>
            </a:r>
            <a:endParaRPr lang="en-US" sz="2400" i="1" dirty="0"/>
          </a:p>
        </p:txBody>
      </p:sp>
      <p:sp>
        <p:nvSpPr>
          <p:cNvPr id="10" name="TextBox 9"/>
          <p:cNvSpPr txBox="1"/>
          <p:nvPr/>
        </p:nvSpPr>
        <p:spPr>
          <a:xfrm>
            <a:off x="622231" y="5063252"/>
            <a:ext cx="1805302" cy="830997"/>
          </a:xfrm>
          <a:prstGeom prst="rect">
            <a:avLst/>
          </a:prstGeom>
          <a:noFill/>
        </p:spPr>
        <p:txBody>
          <a:bodyPr wrap="square" rtlCol="0">
            <a:spAutoFit/>
          </a:bodyPr>
          <a:lstStyle/>
          <a:p>
            <a:r>
              <a:rPr lang="en-US" sz="2400" dirty="0" smtClean="0"/>
              <a:t>V10.0A</a:t>
            </a:r>
          </a:p>
          <a:p>
            <a:r>
              <a:rPr lang="en-US" sz="2400" dirty="0" smtClean="0"/>
              <a:t>Dec</a:t>
            </a:r>
            <a:r>
              <a:rPr lang="ru-RU" sz="2400" dirty="0" smtClean="0"/>
              <a:t> 13, 2003</a:t>
            </a:r>
            <a:endParaRPr lang="en-US" sz="2400" dirty="0"/>
          </a:p>
        </p:txBody>
      </p:sp>
      <p:sp>
        <p:nvSpPr>
          <p:cNvPr id="11" name="TextBox 10"/>
          <p:cNvSpPr txBox="1"/>
          <p:nvPr/>
        </p:nvSpPr>
        <p:spPr>
          <a:xfrm>
            <a:off x="2514600" y="5128565"/>
            <a:ext cx="6858000" cy="461665"/>
          </a:xfrm>
          <a:prstGeom prst="rect">
            <a:avLst/>
          </a:prstGeom>
          <a:noFill/>
        </p:spPr>
        <p:txBody>
          <a:bodyPr wrap="square" rtlCol="0">
            <a:spAutoFit/>
          </a:bodyPr>
          <a:lstStyle/>
          <a:p>
            <a:r>
              <a:rPr lang="en-US" sz="2400" dirty="0"/>
              <a:t>Free Cluster Chains / CLIST_FREECHN (</a:t>
            </a:r>
            <a:r>
              <a:rPr lang="en-US" sz="2400" dirty="0" err="1"/>
              <a:t>bk_frchn</a:t>
            </a:r>
            <a:r>
              <a:rPr lang="en-US" sz="2400" dirty="0"/>
              <a:t> 3</a:t>
            </a:r>
            <a:r>
              <a:rPr lang="en-US" sz="2400" dirty="0" smtClean="0"/>
              <a:t>)</a:t>
            </a:r>
            <a:endParaRPr lang="en-US" sz="2400" i="1" dirty="0"/>
          </a:p>
        </p:txBody>
      </p:sp>
      <p:sp>
        <p:nvSpPr>
          <p:cNvPr id="12" name="TextBox 11"/>
          <p:cNvSpPr txBox="1"/>
          <p:nvPr/>
        </p:nvSpPr>
        <p:spPr>
          <a:xfrm>
            <a:off x="2453438" y="2750188"/>
            <a:ext cx="6858000" cy="461665"/>
          </a:xfrm>
          <a:prstGeom prst="rect">
            <a:avLst/>
          </a:prstGeom>
          <a:no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i="1" dirty="0" smtClean="0"/>
              <a:t>–</a:t>
            </a:r>
            <a:r>
              <a:rPr lang="en-US" sz="2400" b="1" i="1" dirty="0" err="1" smtClean="0"/>
              <a:t>Bp</a:t>
            </a:r>
            <a:r>
              <a:rPr lang="en-US" sz="2400" b="1" i="1" dirty="0" smtClean="0"/>
              <a:t> 64</a:t>
            </a:r>
            <a:endParaRPr lang="en-US" sz="2400" b="1" i="1" dirty="0"/>
          </a:p>
        </p:txBody>
      </p:sp>
      <p:sp>
        <p:nvSpPr>
          <p:cNvPr id="13" name="TextBox 12"/>
          <p:cNvSpPr txBox="1"/>
          <p:nvPr/>
        </p:nvSpPr>
        <p:spPr>
          <a:xfrm>
            <a:off x="561069" y="2750187"/>
            <a:ext cx="1831207" cy="830997"/>
          </a:xfrm>
          <a:prstGeom prst="rect">
            <a:avLst/>
          </a:prstGeom>
          <a:noFill/>
        </p:spPr>
        <p:txBody>
          <a:bodyPr wrap="none" rtlCol="0">
            <a:spAutoFit/>
          </a:bodyPr>
          <a:lstStyle/>
          <a:p>
            <a:r>
              <a:rPr lang="en-US" sz="2400" dirty="0" smtClean="0"/>
              <a:t>V9.0A</a:t>
            </a:r>
          </a:p>
          <a:p>
            <a:r>
              <a:rPr lang="ru-RU" sz="2400" dirty="0" err="1" smtClean="0"/>
              <a:t>Nov</a:t>
            </a:r>
            <a:r>
              <a:rPr lang="ru-RU" sz="2400" dirty="0" smtClean="0"/>
              <a:t> 21, 1998</a:t>
            </a:r>
            <a:endParaRPr lang="en-US" sz="2400" dirty="0"/>
          </a:p>
        </p:txBody>
      </p:sp>
      <p:sp>
        <p:nvSpPr>
          <p:cNvPr id="14"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5"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8</a:t>
            </a:fld>
            <a:endParaRPr lang="en-US"/>
          </a:p>
        </p:txBody>
      </p:sp>
      <p:sp>
        <p:nvSpPr>
          <p:cNvPr id="16" name="TextBox 15"/>
          <p:cNvSpPr txBox="1"/>
          <p:nvPr/>
        </p:nvSpPr>
        <p:spPr>
          <a:xfrm>
            <a:off x="2521356" y="1537093"/>
            <a:ext cx="7401697" cy="461665"/>
          </a:xfrm>
          <a:prstGeom prst="rect">
            <a:avLst/>
          </a:prstGeom>
          <a:solidFill>
            <a:schemeClr val="bg1"/>
          </a:solid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dirty="0"/>
              <a:t>[</a:t>
            </a:r>
            <a:r>
              <a:rPr lang="en-US" sz="2400" b="1" i="1" dirty="0"/>
              <a:t> </a:t>
            </a:r>
            <a:r>
              <a:rPr lang="en-US" sz="2400" b="1" dirty="0" smtClean="0"/>
              <a:t>[</a:t>
            </a:r>
            <a:r>
              <a:rPr lang="en-US" sz="2400" b="1" i="1" dirty="0" smtClean="0"/>
              <a:t>area area</a:t>
            </a:r>
            <a:r>
              <a:rPr lang="en-US" sz="2400" b="1" dirty="0" smtClean="0"/>
              <a:t>]</a:t>
            </a:r>
            <a:r>
              <a:rPr lang="en-US" sz="2400" b="1" i="1" dirty="0" smtClean="0"/>
              <a:t> </a:t>
            </a:r>
            <a:r>
              <a:rPr lang="en-US" sz="2400" b="1" i="1" dirty="0"/>
              <a:t>area-name </a:t>
            </a:r>
            <a:r>
              <a:rPr lang="en-US" sz="2400" b="1" dirty="0"/>
              <a:t>]</a:t>
            </a:r>
          </a:p>
        </p:txBody>
      </p:sp>
      <p:sp>
        <p:nvSpPr>
          <p:cNvPr id="17" name="TextBox 16"/>
          <p:cNvSpPr txBox="1"/>
          <p:nvPr/>
        </p:nvSpPr>
        <p:spPr>
          <a:xfrm>
            <a:off x="2521356" y="1548893"/>
            <a:ext cx="7694710" cy="461665"/>
          </a:xfrm>
          <a:prstGeom prst="rect">
            <a:avLst/>
          </a:prstGeom>
          <a:solidFill>
            <a:schemeClr val="bg1"/>
          </a:solid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dirty="0"/>
              <a:t>[</a:t>
            </a:r>
            <a:r>
              <a:rPr lang="en-US" sz="2400" b="1" i="1" dirty="0"/>
              <a:t> </a:t>
            </a:r>
            <a:r>
              <a:rPr lang="en-US" sz="2400" b="1" dirty="0" smtClean="0"/>
              <a:t>[</a:t>
            </a:r>
            <a:r>
              <a:rPr lang="en-US" sz="2400" b="1" i="1" dirty="0" smtClean="0"/>
              <a:t>area </a:t>
            </a:r>
            <a:r>
              <a:rPr lang="en-US" sz="2400" b="1" i="1" dirty="0" err="1" smtClean="0"/>
              <a:t>area</a:t>
            </a:r>
            <a:r>
              <a:rPr lang="en-US" sz="2400" b="1" i="1" dirty="0" smtClean="0"/>
              <a:t> </a:t>
            </a:r>
            <a:r>
              <a:rPr lang="en-US" sz="2400" b="1" i="1" dirty="0" err="1" smtClean="0"/>
              <a:t>area</a:t>
            </a:r>
            <a:r>
              <a:rPr lang="en-US" sz="2400" b="1" i="1" dirty="0" smtClean="0"/>
              <a:t> </a:t>
            </a:r>
            <a:r>
              <a:rPr lang="en-US" sz="2400" b="1" dirty="0" smtClean="0"/>
              <a:t>]</a:t>
            </a:r>
            <a:r>
              <a:rPr lang="en-US" sz="2400" b="1" i="1" dirty="0" smtClean="0"/>
              <a:t> </a:t>
            </a:r>
            <a:r>
              <a:rPr lang="en-US" sz="2400" b="1" i="1" dirty="0"/>
              <a:t>area-name </a:t>
            </a:r>
            <a:r>
              <a:rPr lang="en-US" sz="2400" b="1" dirty="0"/>
              <a:t>]</a:t>
            </a:r>
          </a:p>
        </p:txBody>
      </p:sp>
      <p:sp>
        <p:nvSpPr>
          <p:cNvPr id="20" name="TextBox 19"/>
          <p:cNvSpPr txBox="1"/>
          <p:nvPr/>
        </p:nvSpPr>
        <p:spPr>
          <a:xfrm>
            <a:off x="2453438" y="1579006"/>
            <a:ext cx="8064265" cy="461665"/>
          </a:xfrm>
          <a:prstGeom prst="rect">
            <a:avLst/>
          </a:prstGeom>
          <a:solidFill>
            <a:schemeClr val="bg1"/>
          </a:solid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dirty="0"/>
              <a:t>[</a:t>
            </a:r>
            <a:r>
              <a:rPr lang="en-US" sz="2400" b="1" i="1" dirty="0"/>
              <a:t> </a:t>
            </a:r>
            <a:r>
              <a:rPr lang="en-US" sz="2400" b="1" dirty="0" smtClean="0"/>
              <a:t>[</a:t>
            </a:r>
            <a:r>
              <a:rPr lang="en-US" sz="2400" b="1" i="1" dirty="0" smtClean="0"/>
              <a:t>area </a:t>
            </a:r>
            <a:r>
              <a:rPr lang="en-US" sz="2400" b="1" i="1" dirty="0" err="1" smtClean="0"/>
              <a:t>area</a:t>
            </a:r>
            <a:r>
              <a:rPr lang="en-US" sz="2400" b="1" i="1" dirty="0" smtClean="0"/>
              <a:t> </a:t>
            </a:r>
            <a:r>
              <a:rPr lang="en-US" sz="2400" b="1" i="1" dirty="0" err="1" smtClean="0"/>
              <a:t>area</a:t>
            </a:r>
            <a:r>
              <a:rPr lang="en-US" sz="2400" b="1" i="1" dirty="0" smtClean="0"/>
              <a:t> </a:t>
            </a:r>
            <a:r>
              <a:rPr lang="en-US" sz="2400" b="1" dirty="0" smtClean="0"/>
              <a:t>]</a:t>
            </a:r>
            <a:r>
              <a:rPr lang="en-US" sz="2400" b="1" i="1" dirty="0" smtClean="0"/>
              <a:t> “Area Name” </a:t>
            </a:r>
            <a:r>
              <a:rPr lang="en-US" sz="2400" b="1" dirty="0"/>
              <a:t>]</a:t>
            </a:r>
          </a:p>
        </p:txBody>
      </p:sp>
    </p:spTree>
    <p:extLst>
      <p:ext uri="{BB962C8B-B14F-4D97-AF65-F5344CB8AC3E}">
        <p14:creationId xmlns:p14="http://schemas.microsoft.com/office/powerpoint/2010/main" val="122785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6" grpId="1" animBg="1"/>
      <p:bldP spid="17"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1369" y="637674"/>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2514600" y="1542993"/>
            <a:ext cx="6858000" cy="830997"/>
          </a:xfrm>
          <a:prstGeom prst="rect">
            <a:avLst/>
          </a:prstGeom>
          <a:noFill/>
        </p:spPr>
        <p:txBody>
          <a:bodyPr wrap="square" rtlCol="0">
            <a:spAutoFit/>
          </a:bodyPr>
          <a:lstStyle/>
          <a:p>
            <a:r>
              <a:rPr lang="en-US" sz="2400" dirty="0" smtClean="0"/>
              <a:t>Algorithm for calculation of Scatter Factor for SAT II tables has changed</a:t>
            </a:r>
            <a:endParaRPr lang="en-US" sz="2400" b="1" i="1" dirty="0"/>
          </a:p>
        </p:txBody>
      </p:sp>
      <p:sp>
        <p:nvSpPr>
          <p:cNvPr id="7" name="TextBox 6"/>
          <p:cNvSpPr txBox="1"/>
          <p:nvPr/>
        </p:nvSpPr>
        <p:spPr>
          <a:xfrm>
            <a:off x="688529" y="1542992"/>
            <a:ext cx="1768433" cy="830997"/>
          </a:xfrm>
          <a:prstGeom prst="rect">
            <a:avLst/>
          </a:prstGeom>
          <a:noFill/>
        </p:spPr>
        <p:txBody>
          <a:bodyPr wrap="none" rtlCol="0">
            <a:spAutoFit/>
          </a:bodyPr>
          <a:lstStyle/>
          <a:p>
            <a:r>
              <a:rPr lang="en-US" sz="2400" dirty="0" smtClean="0"/>
              <a:t>V10.1A02</a:t>
            </a:r>
          </a:p>
          <a:p>
            <a:r>
              <a:rPr lang="en-US" sz="2400" dirty="0" smtClean="0"/>
              <a:t>Oct</a:t>
            </a:r>
            <a:r>
              <a:rPr lang="ru-RU" sz="2400" dirty="0" smtClean="0"/>
              <a:t> 27, 2006</a:t>
            </a:r>
            <a:endParaRPr lang="en-US" sz="2400" dirty="0"/>
          </a:p>
        </p:txBody>
      </p:sp>
      <p:sp>
        <p:nvSpPr>
          <p:cNvPr id="5" name="TextBox 4"/>
          <p:cNvSpPr txBox="1"/>
          <p:nvPr/>
        </p:nvSpPr>
        <p:spPr>
          <a:xfrm>
            <a:off x="2514600" y="2756089"/>
            <a:ext cx="8715976" cy="830997"/>
          </a:xfrm>
          <a:prstGeom prst="rect">
            <a:avLst/>
          </a:prstGeom>
          <a:noFill/>
        </p:spPr>
        <p:txBody>
          <a:bodyPr wrap="none" rtlCol="0">
            <a:spAutoFit/>
          </a:bodyPr>
          <a:lstStyle/>
          <a:p>
            <a:r>
              <a:rPr lang="en-US" sz="2400" dirty="0" smtClean="0"/>
              <a:t>Scatter for Type II is reported as a number of blocks occupied </a:t>
            </a:r>
          </a:p>
          <a:p>
            <a:r>
              <a:rPr lang="en-US" sz="2400" dirty="0" smtClean="0"/>
              <a:t>divided </a:t>
            </a:r>
            <a:r>
              <a:rPr lang="en-US" sz="2400" dirty="0"/>
              <a:t>by the minimum number of blocks that table could </a:t>
            </a:r>
            <a:r>
              <a:rPr lang="en-US" sz="2400" dirty="0" smtClean="0"/>
              <a:t>occupy.</a:t>
            </a:r>
            <a:endParaRPr lang="en-US" sz="2400" dirty="0"/>
          </a:p>
        </p:txBody>
      </p:sp>
      <p:sp>
        <p:nvSpPr>
          <p:cNvPr id="8" name="TextBox 7"/>
          <p:cNvSpPr txBox="1"/>
          <p:nvPr/>
        </p:nvSpPr>
        <p:spPr>
          <a:xfrm>
            <a:off x="2514600" y="3726636"/>
            <a:ext cx="9534085" cy="1200329"/>
          </a:xfrm>
          <a:prstGeom prst="rect">
            <a:avLst/>
          </a:prstGeom>
          <a:noFill/>
        </p:spPr>
        <p:txBody>
          <a:bodyPr wrap="none" rtlCol="0">
            <a:spAutoFit/>
          </a:bodyPr>
          <a:lstStyle/>
          <a:p>
            <a:r>
              <a:rPr lang="en-US" sz="2400" dirty="0" smtClean="0"/>
              <a:t>Scatter for Type I is reported as log10 of sum of distances </a:t>
            </a:r>
            <a:r>
              <a:rPr lang="en-US" sz="2400" dirty="0"/>
              <a:t>between records </a:t>
            </a:r>
            <a:endParaRPr lang="en-US" sz="2400" dirty="0" smtClean="0"/>
          </a:p>
          <a:p>
            <a:r>
              <a:rPr lang="en-US" sz="2400" dirty="0" smtClean="0"/>
              <a:t>in </a:t>
            </a:r>
            <a:r>
              <a:rPr lang="en-US" sz="2400" dirty="0"/>
              <a:t>a table, </a:t>
            </a:r>
            <a:r>
              <a:rPr lang="en-US" sz="2400" dirty="0" smtClean="0"/>
              <a:t>where </a:t>
            </a:r>
            <a:r>
              <a:rPr lang="en-US" sz="2400" dirty="0"/>
              <a:t>distance is calculated as the difference between the </a:t>
            </a:r>
            <a:endParaRPr lang="en-US" sz="2400" dirty="0" smtClean="0"/>
          </a:p>
          <a:p>
            <a:r>
              <a:rPr lang="en-US" sz="2400" dirty="0" smtClean="0"/>
              <a:t>RECID </a:t>
            </a:r>
            <a:r>
              <a:rPr lang="en-US" sz="2400" dirty="0"/>
              <a:t>values </a:t>
            </a:r>
            <a:r>
              <a:rPr lang="en-US" sz="2400" dirty="0" smtClean="0"/>
              <a:t>for </a:t>
            </a:r>
            <a:r>
              <a:rPr lang="en-US" sz="2400" dirty="0"/>
              <a:t>the two </a:t>
            </a:r>
            <a:r>
              <a:rPr lang="en-US" sz="2400" dirty="0" smtClean="0"/>
              <a:t>records, divided by minimum distance possible.</a:t>
            </a:r>
            <a:endParaRPr lang="en-US" sz="2400" dirty="0"/>
          </a:p>
        </p:txBody>
      </p:sp>
      <p:sp>
        <p:nvSpPr>
          <p:cNvPr id="9" name="TextBox 8"/>
          <p:cNvSpPr txBox="1"/>
          <p:nvPr/>
        </p:nvSpPr>
        <p:spPr>
          <a:xfrm>
            <a:off x="2514600" y="5206521"/>
            <a:ext cx="8225778" cy="830997"/>
          </a:xfrm>
          <a:prstGeom prst="rect">
            <a:avLst/>
          </a:prstGeom>
          <a:noFill/>
        </p:spPr>
        <p:txBody>
          <a:bodyPr wrap="none" rtlCol="0">
            <a:spAutoFit/>
          </a:bodyPr>
          <a:lstStyle/>
          <a:p>
            <a:r>
              <a:rPr lang="en-US" sz="2400" dirty="0" smtClean="0"/>
              <a:t>In V11 that formula lost the meaning again when the database is</a:t>
            </a:r>
          </a:p>
          <a:p>
            <a:r>
              <a:rPr lang="en-US" sz="2400" dirty="0" smtClean="0"/>
              <a:t> multi-tenant or has partitioning.</a:t>
            </a:r>
            <a:endParaRPr lang="en-US" sz="2400" dirty="0"/>
          </a:p>
        </p:txBody>
      </p:sp>
      <p:pic>
        <p:nvPicPr>
          <p:cNvPr id="10243" name="Picture 3" descr="D:\Proapps\LoadDbStat\Pictures\Scatter.Factor.aes_group_order-2.png"/>
          <p:cNvPicPr>
            <a:picLocks noChangeAspect="1" noChangeArrowheads="1"/>
          </p:cNvPicPr>
          <p:nvPr/>
        </p:nvPicPr>
        <p:blipFill>
          <a:blip r:embed="rId3" cstate="print"/>
          <a:srcRect/>
          <a:stretch>
            <a:fillRect/>
          </a:stretch>
        </p:blipFill>
        <p:spPr bwMode="auto">
          <a:xfrm>
            <a:off x="301083" y="2865864"/>
            <a:ext cx="2174369" cy="3131092"/>
          </a:xfrm>
          <a:prstGeom prst="rect">
            <a:avLst/>
          </a:prstGeom>
          <a:noFill/>
        </p:spPr>
      </p:pic>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9</a:t>
            </a:fld>
            <a:endParaRPr lang="en-US"/>
          </a:p>
        </p:txBody>
      </p:sp>
    </p:spTree>
    <p:extLst>
      <p:ext uri="{BB962C8B-B14F-4D97-AF65-F5344CB8AC3E}">
        <p14:creationId xmlns:p14="http://schemas.microsoft.com/office/powerpoint/2010/main" val="2937621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16" name="TextBox 15"/>
          <p:cNvSpPr txBox="1"/>
          <p:nvPr/>
        </p:nvSpPr>
        <p:spPr>
          <a:xfrm>
            <a:off x="767442" y="1224644"/>
            <a:ext cx="1845129" cy="830997"/>
          </a:xfrm>
          <a:prstGeom prst="rect">
            <a:avLst/>
          </a:prstGeom>
          <a:noFill/>
        </p:spPr>
        <p:txBody>
          <a:bodyPr wrap="square" rtlCol="0">
            <a:spAutoFit/>
          </a:bodyPr>
          <a:lstStyle/>
          <a:p>
            <a:r>
              <a:rPr lang="en-US" sz="2400" dirty="0" smtClean="0"/>
              <a:t>V10.1B02</a:t>
            </a:r>
          </a:p>
          <a:p>
            <a:r>
              <a:rPr lang="en-US" sz="2400" dirty="0" smtClean="0"/>
              <a:t>Aug</a:t>
            </a:r>
            <a:r>
              <a:rPr lang="ru-RU" sz="2400" dirty="0" smtClean="0"/>
              <a:t> 3, 2007</a:t>
            </a:r>
            <a:endParaRPr lang="en-US" sz="2400" dirty="0"/>
          </a:p>
        </p:txBody>
      </p:sp>
      <p:sp>
        <p:nvSpPr>
          <p:cNvPr id="17" name="TextBox 16"/>
          <p:cNvSpPr txBox="1"/>
          <p:nvPr/>
        </p:nvSpPr>
        <p:spPr>
          <a:xfrm>
            <a:off x="2628900" y="3886200"/>
            <a:ext cx="7896226" cy="2677656"/>
          </a:xfrm>
          <a:prstGeom prst="rect">
            <a:avLst/>
          </a:prstGeom>
          <a:noFill/>
        </p:spPr>
        <p:txBody>
          <a:bodyPr wrap="square" rtlCol="0">
            <a:spAutoFit/>
          </a:bodyPr>
          <a:lstStyle/>
          <a:p>
            <a:r>
              <a:rPr lang="en-US" sz="2400" dirty="0" smtClean="0"/>
              <a:t>Full report on chains when running </a:t>
            </a:r>
            <a:r>
              <a:rPr lang="en-US" sz="2400" dirty="0" err="1" smtClean="0"/>
              <a:t>chanalys</a:t>
            </a:r>
            <a:r>
              <a:rPr lang="en-US" sz="2400" dirty="0" smtClean="0"/>
              <a:t> online.</a:t>
            </a:r>
            <a:br>
              <a:rPr lang="en-US" sz="2400" dirty="0" smtClean="0"/>
            </a:br>
            <a:r>
              <a:rPr lang="en-US" sz="2400" dirty="0" smtClean="0"/>
              <a:t>The following lists will be reported: </a:t>
            </a:r>
          </a:p>
          <a:p>
            <a:r>
              <a:rPr lang="en-US" sz="2400" dirty="0" smtClean="0"/>
              <a:t>LIST OF FREE CLUSTER CHAIN BLOCKS</a:t>
            </a:r>
          </a:p>
          <a:p>
            <a:r>
              <a:rPr lang="en-US" sz="2400" dirty="0"/>
              <a:t>LIST OF FREE CHAIN </a:t>
            </a:r>
            <a:r>
              <a:rPr lang="en-US" sz="2400" dirty="0" smtClean="0"/>
              <a:t>BLOCKS</a:t>
            </a:r>
          </a:p>
          <a:p>
            <a:r>
              <a:rPr lang="en-US" sz="2400" dirty="0"/>
              <a:t>LIST OF RM CHAIN </a:t>
            </a:r>
            <a:r>
              <a:rPr lang="en-US" sz="2400" dirty="0" smtClean="0"/>
              <a:t>BLOCKS</a:t>
            </a:r>
          </a:p>
          <a:p>
            <a:r>
              <a:rPr lang="en-US" sz="2400" dirty="0"/>
              <a:t>LIST OF INDEX DELETE CHAIN BLOCKS</a:t>
            </a:r>
            <a:endParaRPr lang="en-US" sz="2400" dirty="0" smtClean="0"/>
          </a:p>
          <a:p>
            <a:endParaRPr lang="en-US" sz="2400" dirty="0"/>
          </a:p>
        </p:txBody>
      </p:sp>
      <p:sp>
        <p:nvSpPr>
          <p:cNvPr id="7" name="TextBox 6"/>
          <p:cNvSpPr txBox="1"/>
          <p:nvPr/>
        </p:nvSpPr>
        <p:spPr>
          <a:xfrm>
            <a:off x="669470" y="3886200"/>
            <a:ext cx="2008415" cy="830997"/>
          </a:xfrm>
          <a:prstGeom prst="rect">
            <a:avLst/>
          </a:prstGeom>
          <a:noFill/>
        </p:spPr>
        <p:txBody>
          <a:bodyPr wrap="square" rtlCol="0">
            <a:spAutoFit/>
          </a:bodyPr>
          <a:lstStyle/>
          <a:p>
            <a:r>
              <a:rPr lang="en-US" sz="2400" dirty="0" smtClean="0"/>
              <a:t>V10.1B02</a:t>
            </a:r>
          </a:p>
          <a:p>
            <a:r>
              <a:rPr lang="en-US" sz="2400" dirty="0" smtClean="0"/>
              <a:t>Aug</a:t>
            </a:r>
            <a:r>
              <a:rPr lang="ru-RU" sz="2400" dirty="0" smtClean="0"/>
              <a:t> 3, 2007</a:t>
            </a:r>
            <a:endParaRPr lang="en-US" sz="2400" dirty="0"/>
          </a:p>
        </p:txBody>
      </p:sp>
      <p:sp>
        <p:nvSpPr>
          <p:cNvPr id="9" name="TextBox 8"/>
          <p:cNvSpPr txBox="1"/>
          <p:nvPr/>
        </p:nvSpPr>
        <p:spPr>
          <a:xfrm>
            <a:off x="2645229" y="1175657"/>
            <a:ext cx="7843802" cy="2308324"/>
          </a:xfrm>
          <a:prstGeom prst="rect">
            <a:avLst/>
          </a:prstGeom>
          <a:noFill/>
        </p:spPr>
        <p:txBody>
          <a:bodyPr wrap="square" rtlCol="0">
            <a:spAutoFit/>
          </a:bodyPr>
          <a:lstStyle/>
          <a:p>
            <a:r>
              <a:rPr lang="en-US" sz="2400" dirty="0"/>
              <a:t>-</a:t>
            </a:r>
            <a:r>
              <a:rPr lang="en-US" sz="2400" dirty="0" err="1" smtClean="0"/>
              <a:t>recspacesearchdepth</a:t>
            </a:r>
            <a:endParaRPr lang="en-US" sz="2400" dirty="0" smtClean="0"/>
          </a:p>
          <a:p>
            <a:r>
              <a:rPr lang="en-US" sz="2400" dirty="0" smtClean="0"/>
              <a:t>The number of RM blocks to move from the front to the back of the RM chain before allocating a new cluster for data.</a:t>
            </a:r>
          </a:p>
          <a:p>
            <a:r>
              <a:rPr lang="en-US" sz="2400" dirty="0" smtClean="0"/>
              <a:t>Default value is 5. Max value is 100.</a:t>
            </a:r>
          </a:p>
          <a:p>
            <a:r>
              <a:rPr lang="en-US" sz="2400" dirty="0" smtClean="0"/>
              <a:t>Old algorithm: No more than 3 blocks at a time will be examined and moved to the tail end.</a:t>
            </a:r>
            <a:endParaRPr lang="en-US" sz="2400" dirty="0"/>
          </a:p>
        </p:txBody>
      </p:sp>
      <p:sp>
        <p:nvSpPr>
          <p:cNvPr id="8"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0"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10</a:t>
            </a:fld>
            <a:endParaRPr lang="en-US"/>
          </a:p>
        </p:txBody>
      </p:sp>
      <p:pic>
        <p:nvPicPr>
          <p:cNvPr id="3074" name="Picture 2" descr="D:\Proapps\LoadDbStat\Pictures\list.png"/>
          <p:cNvPicPr>
            <a:picLocks noChangeAspect="1" noChangeArrowheads="1"/>
          </p:cNvPicPr>
          <p:nvPr/>
        </p:nvPicPr>
        <p:blipFill>
          <a:blip r:embed="rId3" cstate="print"/>
          <a:srcRect/>
          <a:stretch>
            <a:fillRect/>
          </a:stretch>
        </p:blipFill>
        <p:spPr bwMode="auto">
          <a:xfrm>
            <a:off x="691377" y="4739268"/>
            <a:ext cx="1527716" cy="1527716"/>
          </a:xfrm>
          <a:prstGeom prst="rect">
            <a:avLst/>
          </a:prstGeom>
          <a:noFill/>
        </p:spPr>
      </p:pic>
      <p:pic>
        <p:nvPicPr>
          <p:cNvPr id="3075" name="Picture 3" descr="D:\Proapps\LoadDbStat\Pictures\Space.Search.ws-space1.jpg"/>
          <p:cNvPicPr>
            <a:picLocks noChangeAspect="1" noChangeArrowheads="1"/>
          </p:cNvPicPr>
          <p:nvPr/>
        </p:nvPicPr>
        <p:blipFill>
          <a:blip r:embed="rId4" cstate="print"/>
          <a:srcRect/>
          <a:stretch>
            <a:fillRect/>
          </a:stretch>
        </p:blipFill>
        <p:spPr bwMode="auto">
          <a:xfrm>
            <a:off x="1027461" y="2067894"/>
            <a:ext cx="967788" cy="1467043"/>
          </a:xfrm>
          <a:prstGeom prst="rect">
            <a:avLst/>
          </a:prstGeom>
          <a:noFill/>
        </p:spPr>
      </p:pic>
    </p:spTree>
    <p:extLst>
      <p:ext uri="{BB962C8B-B14F-4D97-AF65-F5344CB8AC3E}">
        <p14:creationId xmlns:p14="http://schemas.microsoft.com/office/powerpoint/2010/main" val="11927692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4270" y="1690688"/>
            <a:ext cx="5000343" cy="2062103"/>
          </a:xfrm>
          <a:prstGeom prst="rect">
            <a:avLst/>
          </a:prstGeom>
          <a:noFill/>
        </p:spPr>
        <p:txBody>
          <a:bodyPr wrap="none" rtlCol="0">
            <a:spAutoFit/>
          </a:bodyPr>
          <a:lstStyle/>
          <a:p>
            <a:r>
              <a:rPr lang="en-US" sz="3200" dirty="0" err="1"/>
              <a:t>d</a:t>
            </a:r>
            <a:r>
              <a:rPr lang="en-US" sz="3200" dirty="0" err="1" smtClean="0"/>
              <a:t>banalys</a:t>
            </a:r>
            <a:r>
              <a:rPr lang="en-US" sz="3200" dirty="0" smtClean="0"/>
              <a:t>/</a:t>
            </a:r>
            <a:r>
              <a:rPr lang="en-US" sz="3200" dirty="0" err="1" smtClean="0"/>
              <a:t>tabanalys</a:t>
            </a:r>
            <a:r>
              <a:rPr lang="en-US" sz="3200" dirty="0" smtClean="0"/>
              <a:t>/</a:t>
            </a:r>
            <a:r>
              <a:rPr lang="en-US" sz="3200" dirty="0" err="1" smtClean="0"/>
              <a:t>ixanalys</a:t>
            </a:r>
            <a:r>
              <a:rPr lang="en-US" sz="3200" dirty="0" smtClean="0"/>
              <a:t>:</a:t>
            </a:r>
          </a:p>
          <a:p>
            <a:endParaRPr lang="en-US" sz="3200" dirty="0" smtClean="0"/>
          </a:p>
          <a:p>
            <a:r>
              <a:rPr lang="en-US" sz="3200" dirty="0" smtClean="0"/>
              <a:t>Summary for</a:t>
            </a:r>
          </a:p>
          <a:p>
            <a:r>
              <a:rPr lang="en-US" sz="3200" dirty="0" smtClean="0"/>
              <a:t>Chains, Tables, Indexes</a:t>
            </a:r>
            <a:endParaRPr lang="en-US" sz="3200" dirty="0"/>
          </a:p>
        </p:txBody>
      </p:sp>
      <p:sp>
        <p:nvSpPr>
          <p:cNvPr id="5" name="TextBox 4"/>
          <p:cNvSpPr txBox="1"/>
          <p:nvPr/>
        </p:nvSpPr>
        <p:spPr>
          <a:xfrm>
            <a:off x="6076125" y="1690688"/>
            <a:ext cx="5556458" cy="2554545"/>
          </a:xfrm>
          <a:prstGeom prst="rect">
            <a:avLst/>
          </a:prstGeom>
          <a:noFill/>
        </p:spPr>
        <p:txBody>
          <a:bodyPr wrap="none" rtlCol="0">
            <a:spAutoFit/>
          </a:bodyPr>
          <a:lstStyle/>
          <a:p>
            <a:r>
              <a:rPr lang="en-US" sz="3200" dirty="0" err="1" smtClean="0"/>
              <a:t>chanalys</a:t>
            </a:r>
            <a:r>
              <a:rPr lang="en-US" sz="3200" dirty="0" smtClean="0"/>
              <a:t>:</a:t>
            </a:r>
          </a:p>
          <a:p>
            <a:endParaRPr lang="en-US" sz="3200" dirty="0" smtClean="0"/>
          </a:p>
          <a:p>
            <a:r>
              <a:rPr lang="en-US" sz="3200" dirty="0" smtClean="0"/>
              <a:t>Details for</a:t>
            </a:r>
          </a:p>
          <a:p>
            <a:r>
              <a:rPr lang="en-US" sz="3200" dirty="0" smtClean="0"/>
              <a:t>Every singe block on every chain</a:t>
            </a:r>
          </a:p>
          <a:p>
            <a:r>
              <a:rPr lang="en-US" sz="3200" dirty="0" smtClean="0"/>
              <a:t>(Free, RM, Index-Delete)</a:t>
            </a:r>
          </a:p>
        </p:txBody>
      </p:sp>
      <p:sp>
        <p:nvSpPr>
          <p:cNvPr id="6" name="TextBox 5"/>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9106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11" name="TextBox 10"/>
          <p:cNvSpPr txBox="1"/>
          <p:nvPr/>
        </p:nvSpPr>
        <p:spPr>
          <a:xfrm>
            <a:off x="480458" y="1315046"/>
            <a:ext cx="1675715" cy="830997"/>
          </a:xfrm>
          <a:prstGeom prst="rect">
            <a:avLst/>
          </a:prstGeom>
          <a:noFill/>
        </p:spPr>
        <p:txBody>
          <a:bodyPr wrap="square" rtlCol="0">
            <a:spAutoFit/>
          </a:bodyPr>
          <a:lstStyle/>
          <a:p>
            <a:r>
              <a:rPr lang="en-US" sz="2400" dirty="0" smtClean="0"/>
              <a:t>V10.1B03</a:t>
            </a:r>
          </a:p>
          <a:p>
            <a:r>
              <a:rPr lang="en-US" sz="2400" dirty="0" smtClean="0"/>
              <a:t>Nov 2, 2007</a:t>
            </a:r>
            <a:endParaRPr lang="en-US" sz="2400" dirty="0"/>
          </a:p>
        </p:txBody>
      </p:sp>
      <p:sp>
        <p:nvSpPr>
          <p:cNvPr id="12" name="TextBox 11"/>
          <p:cNvSpPr txBox="1"/>
          <p:nvPr/>
        </p:nvSpPr>
        <p:spPr>
          <a:xfrm>
            <a:off x="2350431" y="1315046"/>
            <a:ext cx="8850086" cy="2954655"/>
          </a:xfrm>
          <a:prstGeom prst="rect">
            <a:avLst/>
          </a:prstGeom>
          <a:noFill/>
        </p:spPr>
        <p:txBody>
          <a:bodyPr wrap="square" rtlCol="0">
            <a:spAutoFit/>
          </a:bodyPr>
          <a:lstStyle/>
          <a:p>
            <a:r>
              <a:rPr lang="en-US" altLang="en-US" sz="2000" dirty="0" err="1"/>
              <a:t>proutil</a:t>
            </a:r>
            <a:r>
              <a:rPr lang="en-US" altLang="en-US" sz="2000" dirty="0"/>
              <a:t> &lt;</a:t>
            </a:r>
            <a:r>
              <a:rPr lang="en-US" altLang="en-US" sz="2000" dirty="0" err="1"/>
              <a:t>db</a:t>
            </a:r>
            <a:r>
              <a:rPr lang="en-US" altLang="en-US" sz="2000" dirty="0"/>
              <a:t>&gt; -C </a:t>
            </a:r>
            <a:r>
              <a:rPr lang="en-US" altLang="en-US" sz="2000" dirty="0" err="1" smtClean="0"/>
              <a:t>chanalys</a:t>
            </a:r>
            <a:r>
              <a:rPr lang="en-US" altLang="en-US" sz="2000" dirty="0" smtClean="0"/>
              <a:t>  </a:t>
            </a:r>
            <a:r>
              <a:rPr lang="en-US" altLang="en-US" sz="2000" dirty="0"/>
              <a:t>[ -scan </a:t>
            </a:r>
            <a:r>
              <a:rPr lang="en-US" altLang="en-US" sz="2000" dirty="0" smtClean="0"/>
              <a:t>]</a:t>
            </a:r>
          </a:p>
          <a:p>
            <a:pPr lvl="1"/>
            <a:r>
              <a:rPr lang="en-US" altLang="en-US" sz="2200" dirty="0" smtClean="0"/>
              <a:t>-scan: fewer locks, less consistent</a:t>
            </a:r>
          </a:p>
          <a:p>
            <a:endParaRPr lang="en-US" sz="2400" dirty="0" smtClean="0"/>
          </a:p>
          <a:p>
            <a:r>
              <a:rPr lang="en-US" sz="2400" dirty="0" smtClean="0"/>
              <a:t>It instructs </a:t>
            </a:r>
            <a:r>
              <a:rPr lang="en-US" sz="2400" dirty="0" err="1" smtClean="0"/>
              <a:t>chanalys</a:t>
            </a:r>
            <a:r>
              <a:rPr lang="en-US" sz="2400" dirty="0" smtClean="0"/>
              <a:t> to use minimal locking. This may cause the chains report to be incomplete , but it will avoid turning on table locks. Offline </a:t>
            </a:r>
            <a:r>
              <a:rPr lang="en-US" sz="2400" dirty="0" err="1" smtClean="0"/>
              <a:t>chanalys</a:t>
            </a:r>
            <a:r>
              <a:rPr lang="en-US" sz="2400" dirty="0" smtClean="0"/>
              <a:t> does not use a locking mechanism, the -scan parameter will be ignored.</a:t>
            </a:r>
            <a:endParaRPr lang="ru-RU" sz="2400" dirty="0" smtClean="0"/>
          </a:p>
          <a:p>
            <a:endParaRPr lang="en-US" sz="2400" dirty="0"/>
          </a:p>
        </p:txBody>
      </p:sp>
      <p:sp>
        <p:nvSpPr>
          <p:cNvPr id="13" name="TextBox 12"/>
          <p:cNvSpPr txBox="1"/>
          <p:nvPr/>
        </p:nvSpPr>
        <p:spPr>
          <a:xfrm>
            <a:off x="604157" y="4212771"/>
            <a:ext cx="11332028" cy="2308324"/>
          </a:xfrm>
          <a:prstGeom prst="rect">
            <a:avLst/>
          </a:prstGeom>
          <a:noFill/>
        </p:spPr>
        <p:txBody>
          <a:bodyPr wrap="square" rtlCol="0">
            <a:spAutoFit/>
          </a:bodyPr>
          <a:lstStyle/>
          <a:p>
            <a:r>
              <a:rPr lang="en-US" sz="2000" dirty="0" smtClean="0"/>
              <a:t>[Warning] Unable to acquire table lock on object 2.  Chain analysis continuing with -scan option. (14167)</a:t>
            </a:r>
          </a:p>
          <a:p>
            <a:r>
              <a:rPr lang="en-US" sz="2000" dirty="0" smtClean="0"/>
              <a:t>          LIST OF FREE CHAIN BLOCKS</a:t>
            </a:r>
          </a:p>
          <a:p>
            <a:r>
              <a:rPr lang="en-US" sz="2000" dirty="0" smtClean="0"/>
              <a:t>                next</a:t>
            </a:r>
          </a:p>
          <a:p>
            <a:r>
              <a:rPr lang="en-US" sz="2000" dirty="0" smtClean="0"/>
              <a:t>        </a:t>
            </a:r>
            <a:r>
              <a:rPr lang="en-US" sz="2000" dirty="0" err="1" smtClean="0"/>
              <a:t>dbkey</a:t>
            </a:r>
            <a:r>
              <a:rPr lang="en-US" sz="2000" dirty="0" smtClean="0"/>
              <a:t>   free</a:t>
            </a:r>
          </a:p>
          <a:p>
            <a:r>
              <a:rPr lang="en-US" sz="2000" dirty="0" smtClean="0"/>
              <a:t>        51      52</a:t>
            </a:r>
          </a:p>
          <a:p>
            <a:r>
              <a:rPr lang="en-US" sz="2000" dirty="0" smtClean="0"/>
              <a:t>CTRL-C pressed - exit free chain analysis</a:t>
            </a:r>
            <a:endParaRPr lang="ru-RU" sz="2000" dirty="0" smtClean="0"/>
          </a:p>
          <a:p>
            <a:endParaRPr lang="en-US" sz="2400" dirty="0" smtClean="0"/>
          </a:p>
        </p:txBody>
      </p:sp>
      <p:sp>
        <p:nvSpPr>
          <p:cNvPr id="6"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7"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12</a:t>
            </a:fld>
            <a:endParaRPr lang="en-US"/>
          </a:p>
        </p:txBody>
      </p:sp>
      <p:pic>
        <p:nvPicPr>
          <p:cNvPr id="4098" name="Picture 2" descr="D:\Proapps\LoadDbStat\Pictures\Scanning.317175.jpeg"/>
          <p:cNvPicPr>
            <a:picLocks noChangeAspect="1" noChangeArrowheads="1"/>
          </p:cNvPicPr>
          <p:nvPr/>
        </p:nvPicPr>
        <p:blipFill>
          <a:blip r:embed="rId3" cstate="print"/>
          <a:srcRect/>
          <a:stretch>
            <a:fillRect/>
          </a:stretch>
        </p:blipFill>
        <p:spPr bwMode="auto">
          <a:xfrm>
            <a:off x="368455" y="2297616"/>
            <a:ext cx="1605311" cy="1605311"/>
          </a:xfrm>
          <a:prstGeom prst="rect">
            <a:avLst/>
          </a:prstGeom>
          <a:noFill/>
        </p:spPr>
      </p:pic>
      <p:sp>
        <p:nvSpPr>
          <p:cNvPr id="2" name="TextBox 1"/>
          <p:cNvSpPr txBox="1"/>
          <p:nvPr/>
        </p:nvSpPr>
        <p:spPr>
          <a:xfrm>
            <a:off x="5005144" y="1330434"/>
            <a:ext cx="2488410" cy="400110"/>
          </a:xfrm>
          <a:prstGeom prst="rect">
            <a:avLst/>
          </a:prstGeom>
          <a:solidFill>
            <a:schemeClr val="bg1"/>
          </a:solidFill>
        </p:spPr>
        <p:txBody>
          <a:bodyPr wrap="square" rtlCol="0">
            <a:spAutoFit/>
          </a:bodyPr>
          <a:lstStyle/>
          <a:p>
            <a:r>
              <a:rPr lang="en-US" altLang="en-US" sz="2000" dirty="0" smtClean="0"/>
              <a:t>“area-name” </a:t>
            </a:r>
            <a:r>
              <a:rPr lang="en-US" altLang="en-US" sz="2000" dirty="0"/>
              <a:t>[-</a:t>
            </a:r>
            <a:r>
              <a:rPr lang="en-US" altLang="en-US" sz="2000" dirty="0" smtClean="0"/>
              <a:t>scan ]</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30930" y="3265714"/>
            <a:ext cx="7583226"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Dance of the broken </a:t>
            </a:r>
            <a:r>
              <a:rPr lang="en-US" sz="2400" dirty="0" smtClean="0">
                <a:latin typeface="Arial" panose="020B0604020202020204" pitchFamily="34" charset="0"/>
                <a:cs typeface="Arial" panose="020B0604020202020204" pitchFamily="34" charset="0"/>
              </a:rPr>
              <a:t>lines (the </a:t>
            </a:r>
            <a:r>
              <a:rPr lang="en-US" sz="2400" dirty="0" err="1" smtClean="0">
                <a:latin typeface="Arial" panose="020B0604020202020204" pitchFamily="34" charset="0"/>
                <a:cs typeface="Arial" panose="020B0604020202020204" pitchFamily="34" charset="0"/>
              </a:rPr>
              <a:t>i</a:t>
            </a:r>
            <a:r>
              <a:rPr lang="en-US" sz="2400" dirty="0" err="1" smtClean="0"/>
              <a:t>xanalys</a:t>
            </a:r>
            <a:r>
              <a:rPr lang="en-US" sz="2400" dirty="0" smtClean="0"/>
              <a:t> width is 86 chars)</a:t>
            </a:r>
            <a:endParaRPr lang="en-US" sz="2400" dirty="0">
              <a:latin typeface="Arial" panose="020B0604020202020204" pitchFamily="34" charset="0"/>
              <a:cs typeface="Arial" panose="020B0604020202020204" pitchFamily="34" charset="0"/>
            </a:endParaRPr>
          </a:p>
        </p:txBody>
      </p:sp>
      <p:sp>
        <p:nvSpPr>
          <p:cNvPr id="3" name="TextBox 2"/>
          <p:cNvSpPr txBox="1"/>
          <p:nvPr/>
        </p:nvSpPr>
        <p:spPr>
          <a:xfrm>
            <a:off x="195942" y="3886200"/>
            <a:ext cx="11996057" cy="2893100"/>
          </a:xfrm>
          <a:prstGeom prst="rect">
            <a:avLst/>
          </a:prstGeom>
          <a:noFill/>
        </p:spPr>
        <p:txBody>
          <a:bodyPr wrap="square" rtlCol="0">
            <a:spAutoFit/>
          </a:bodyPr>
          <a:lstStyle/>
          <a:p>
            <a:r>
              <a:rPr lang="en-US" dirty="0">
                <a:latin typeface="Courier New" pitchFamily="49" charset="0"/>
                <a:cs typeface="Courier New" pitchFamily="49" charset="0"/>
              </a:rPr>
              <a:t>INDEX BLOCK SUMMARY FOR SHARED OBJECTS:</a:t>
            </a:r>
          </a:p>
          <a:p>
            <a:r>
              <a:rPr lang="en-US" dirty="0">
                <a:latin typeface="Courier New" pitchFamily="49" charset="0"/>
                <a:cs typeface="Courier New" pitchFamily="49" charset="0"/>
              </a:rPr>
              <a:t>--------------------------------------------</a:t>
            </a:r>
          </a:p>
          <a:p>
            <a:r>
              <a:rPr lang="en-US" dirty="0">
                <a:latin typeface="Courier New" pitchFamily="49" charset="0"/>
                <a:cs typeface="Courier New" pitchFamily="49" charset="0"/>
              </a:rPr>
              <a:t>Table                      Index  Fields Levels         Blocks    Size  % </a:t>
            </a:r>
            <a:r>
              <a:rPr lang="en-US" dirty="0" err="1">
                <a:latin typeface="Courier New" pitchFamily="49" charset="0"/>
                <a:cs typeface="Courier New" pitchFamily="49" charset="0"/>
              </a:rPr>
              <a:t>Util</a:t>
            </a:r>
            <a:r>
              <a:rPr lang="en-US" dirty="0">
                <a:latin typeface="Courier New" pitchFamily="49" charset="0"/>
                <a:cs typeface="Courier New" pitchFamily="49" charset="0"/>
              </a:rPr>
              <a:t>  Factor</a:t>
            </a:r>
          </a:p>
          <a:p>
            <a:r>
              <a:rPr lang="en-US" dirty="0" err="1">
                <a:latin typeface="Courier New" pitchFamily="49" charset="0"/>
                <a:cs typeface="Courier New" pitchFamily="49" charset="0"/>
              </a:rPr>
              <a:t>PUB.theTable</a:t>
            </a:r>
            <a:endParaRPr lang="en-US" dirty="0">
              <a:latin typeface="Courier New" pitchFamily="49" charset="0"/>
              <a:cs typeface="Courier New" pitchFamily="49" charset="0"/>
            </a:endParaRPr>
          </a:p>
          <a:p>
            <a:r>
              <a:rPr lang="en-US" dirty="0">
                <a:latin typeface="Courier New" pitchFamily="49" charset="0"/>
                <a:cs typeface="Courier New" pitchFamily="49" charset="0"/>
              </a:rPr>
              <a:t>  </a:t>
            </a:r>
            <a:r>
              <a:rPr lang="en-US" dirty="0" err="1">
                <a:latin typeface="Courier New" pitchFamily="49" charset="0"/>
                <a:cs typeface="Courier New" pitchFamily="49" charset="0"/>
              </a:rPr>
              <a:t>IntField</a:t>
            </a:r>
            <a:endParaRPr lang="en-US" dirty="0">
              <a:latin typeface="Courier New" pitchFamily="49" charset="0"/>
              <a:cs typeface="Courier New" pitchFamily="49" charset="0"/>
            </a:endParaRPr>
          </a:p>
          <a:p>
            <a:r>
              <a:rPr lang="en-US" dirty="0">
                <a:latin typeface="Courier New" pitchFamily="49" charset="0"/>
                <a:cs typeface="Courier New" pitchFamily="49" charset="0"/>
              </a:rPr>
              <a:t>    IntField901234567890123456789012</a:t>
            </a:r>
          </a:p>
          <a:p>
            <a:r>
              <a:rPr lang="en-US" dirty="0">
                <a:latin typeface="Courier New" pitchFamily="49" charset="0"/>
                <a:cs typeface="Courier New" pitchFamily="49" charset="0"/>
              </a:rPr>
              <a:t>                              10       1</a:t>
            </a:r>
          </a:p>
          <a:p>
            <a:r>
              <a:rPr lang="en-US" dirty="0">
                <a:latin typeface="Courier New" pitchFamily="49" charset="0"/>
                <a:cs typeface="Courier New" pitchFamily="49" charset="0"/>
              </a:rPr>
              <a:t>      IntField-1:3                            2            215    1.6M    98.2     1.0</a:t>
            </a:r>
          </a:p>
          <a:p>
            <a:r>
              <a:rPr lang="en-US" dirty="0">
                <a:latin typeface="Courier New" pitchFamily="49" charset="0"/>
                <a:cs typeface="Courier New" pitchFamily="49" charset="0"/>
              </a:rPr>
              <a:t>      IntField-10:2                           2            215    1.6M    98.2     1.0</a:t>
            </a:r>
          </a:p>
          <a:p>
            <a:endParaRPr lang="en-US" sz="2000" dirty="0"/>
          </a:p>
        </p:txBody>
      </p:sp>
      <p:sp>
        <p:nvSpPr>
          <p:cNvPr id="14" name="TextBox 13"/>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15" name="TextBox 14"/>
          <p:cNvSpPr txBox="1"/>
          <p:nvPr/>
        </p:nvSpPr>
        <p:spPr>
          <a:xfrm>
            <a:off x="587829" y="3265714"/>
            <a:ext cx="844867" cy="461665"/>
          </a:xfrm>
          <a:prstGeom prst="rect">
            <a:avLst/>
          </a:prstGeom>
          <a:noFill/>
        </p:spPr>
        <p:txBody>
          <a:bodyPr wrap="square" rtlCol="0">
            <a:spAutoFit/>
          </a:bodyPr>
          <a:lstStyle/>
          <a:p>
            <a:r>
              <a:rPr lang="en-US" sz="2400" dirty="0" smtClean="0"/>
              <a:t>V11</a:t>
            </a:r>
            <a:endParaRPr lang="en-US" sz="2400" dirty="0"/>
          </a:p>
        </p:txBody>
      </p:sp>
      <p:sp>
        <p:nvSpPr>
          <p:cNvPr id="30" name="Freeform 29"/>
          <p:cNvSpPr/>
          <p:nvPr/>
        </p:nvSpPr>
        <p:spPr>
          <a:xfrm>
            <a:off x="310243" y="5045529"/>
            <a:ext cx="11560627" cy="1077685"/>
          </a:xfrm>
          <a:custGeom>
            <a:avLst/>
            <a:gdLst>
              <a:gd name="connsiteX0" fmla="*/ 1558925 w 10148058"/>
              <a:gd name="connsiteY0" fmla="*/ 0 h 1222521"/>
              <a:gd name="connsiteX1" fmla="*/ 9150851 w 10148058"/>
              <a:gd name="connsiteY1" fmla="*/ 12032 h 1222521"/>
              <a:gd name="connsiteX2" fmla="*/ 8934283 w 10148058"/>
              <a:gd name="connsiteY2" fmla="*/ 264695 h 1222521"/>
              <a:gd name="connsiteX3" fmla="*/ 1510798 w 10148058"/>
              <a:gd name="connsiteY3" fmla="*/ 300790 h 1222521"/>
              <a:gd name="connsiteX4" fmla="*/ 1342356 w 10148058"/>
              <a:gd name="connsiteY4" fmla="*/ 553453 h 1222521"/>
              <a:gd name="connsiteX5" fmla="*/ 9223040 w 10148058"/>
              <a:gd name="connsiteY5" fmla="*/ 625643 h 1222521"/>
              <a:gd name="connsiteX6" fmla="*/ 9078661 w 10148058"/>
              <a:gd name="connsiteY6" fmla="*/ 854243 h 1222521"/>
              <a:gd name="connsiteX7" fmla="*/ 1029535 w 10148058"/>
              <a:gd name="connsiteY7" fmla="*/ 878306 h 1222521"/>
              <a:gd name="connsiteX8" fmla="*/ 1065630 w 10148058"/>
              <a:gd name="connsiteY8" fmla="*/ 1179095 h 1222521"/>
              <a:gd name="connsiteX9" fmla="*/ 9776493 w 10148058"/>
              <a:gd name="connsiteY9" fmla="*/ 1203158 h 122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48058" h="1222521">
                <a:moveTo>
                  <a:pt x="1558925" y="0"/>
                </a:moveTo>
                <a:lnTo>
                  <a:pt x="9150851" y="12032"/>
                </a:lnTo>
                <a:cubicBezTo>
                  <a:pt x="10380077" y="56148"/>
                  <a:pt x="10207625" y="216569"/>
                  <a:pt x="8934283" y="264695"/>
                </a:cubicBezTo>
                <a:cubicBezTo>
                  <a:pt x="7660941" y="312821"/>
                  <a:pt x="2776119" y="252664"/>
                  <a:pt x="1510798" y="300790"/>
                </a:cubicBezTo>
                <a:cubicBezTo>
                  <a:pt x="245477" y="348916"/>
                  <a:pt x="56982" y="499311"/>
                  <a:pt x="1342356" y="553453"/>
                </a:cubicBezTo>
                <a:cubicBezTo>
                  <a:pt x="2627730" y="607595"/>
                  <a:pt x="7933656" y="575511"/>
                  <a:pt x="9223040" y="625643"/>
                </a:cubicBezTo>
                <a:cubicBezTo>
                  <a:pt x="10512424" y="675775"/>
                  <a:pt x="10444245" y="812133"/>
                  <a:pt x="9078661" y="854243"/>
                </a:cubicBezTo>
                <a:cubicBezTo>
                  <a:pt x="7713077" y="896354"/>
                  <a:pt x="2365040" y="824164"/>
                  <a:pt x="1029535" y="878306"/>
                </a:cubicBezTo>
                <a:cubicBezTo>
                  <a:pt x="-305970" y="932448"/>
                  <a:pt x="-392196" y="1124953"/>
                  <a:pt x="1065630" y="1179095"/>
                </a:cubicBezTo>
                <a:cubicBezTo>
                  <a:pt x="2523456" y="1233237"/>
                  <a:pt x="7414293" y="1231232"/>
                  <a:pt x="9776493" y="12031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2514" y="1224644"/>
            <a:ext cx="1845129" cy="830997"/>
          </a:xfrm>
          <a:prstGeom prst="rect">
            <a:avLst/>
          </a:prstGeom>
          <a:noFill/>
        </p:spPr>
        <p:txBody>
          <a:bodyPr wrap="square" rtlCol="0">
            <a:spAutoFit/>
          </a:bodyPr>
          <a:lstStyle/>
          <a:p>
            <a:r>
              <a:rPr lang="en-US" sz="2400" dirty="0" smtClean="0"/>
              <a:t>10.2B06</a:t>
            </a:r>
          </a:p>
          <a:p>
            <a:r>
              <a:rPr lang="en-US" sz="2400" dirty="0" smtClean="0"/>
              <a:t>March,	 2012</a:t>
            </a:r>
            <a:endParaRPr lang="ru-RU" sz="2400" dirty="0"/>
          </a:p>
        </p:txBody>
      </p:sp>
      <p:sp>
        <p:nvSpPr>
          <p:cNvPr id="10" name="TextBox 9"/>
          <p:cNvSpPr txBox="1"/>
          <p:nvPr/>
        </p:nvSpPr>
        <p:spPr>
          <a:xfrm>
            <a:off x="2416628" y="1175657"/>
            <a:ext cx="8735785" cy="1938992"/>
          </a:xfrm>
          <a:prstGeom prst="rect">
            <a:avLst/>
          </a:prstGeom>
          <a:noFill/>
        </p:spPr>
        <p:txBody>
          <a:bodyPr wrap="square" rtlCol="0">
            <a:spAutoFit/>
          </a:bodyPr>
          <a:lstStyle/>
          <a:p>
            <a:r>
              <a:rPr lang="en-US" sz="2400" dirty="0" smtClean="0"/>
              <a:t>Database Analysis (</a:t>
            </a:r>
            <a:r>
              <a:rPr lang="en-US" sz="2400" dirty="0" err="1" smtClean="0"/>
              <a:t>dbanalys</a:t>
            </a:r>
            <a:r>
              <a:rPr lang="en-US" sz="2400" dirty="0" smtClean="0"/>
              <a:t>) output has changed.</a:t>
            </a:r>
            <a:endParaRPr lang="ru-RU" sz="2400" dirty="0" smtClean="0"/>
          </a:p>
          <a:p>
            <a:r>
              <a:rPr lang="en-US" sz="2400" dirty="0" smtClean="0"/>
              <a:t>In the past customer's complained that the DBANALYS report widths were not wide enough resulting in a CR after the table name when the table name exceeded the </a:t>
            </a:r>
            <a:r>
              <a:rPr lang="en-US" sz="2400" dirty="0" err="1" smtClean="0"/>
              <a:t>Tablename</a:t>
            </a:r>
            <a:r>
              <a:rPr lang="en-US" sz="2400" dirty="0" smtClean="0"/>
              <a:t> column width.</a:t>
            </a:r>
          </a:p>
          <a:p>
            <a:r>
              <a:rPr lang="en-US" sz="2400" dirty="0" smtClean="0"/>
              <a:t>Now the </a:t>
            </a:r>
            <a:r>
              <a:rPr lang="en-US" sz="2400" dirty="0" err="1" smtClean="0"/>
              <a:t>tabanalys</a:t>
            </a:r>
            <a:r>
              <a:rPr lang="en-US" sz="2400" dirty="0" smtClean="0"/>
              <a:t> width is 110 chars.</a:t>
            </a:r>
          </a:p>
        </p:txBody>
      </p:sp>
      <p:sp>
        <p:nvSpPr>
          <p:cNvPr id="11"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2"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13</a:t>
            </a:fld>
            <a:endParaRPr lang="en-US"/>
          </a:p>
        </p:txBody>
      </p:sp>
      <p:pic>
        <p:nvPicPr>
          <p:cNvPr id="5122" name="Picture 2" descr="D:\Proapps\LoadDbStat\Pictures\Wider.Vitruvian-Man-Leonardo-da-Vinci.jpg"/>
          <p:cNvPicPr>
            <a:picLocks noChangeAspect="1" noChangeArrowheads="1"/>
          </p:cNvPicPr>
          <p:nvPr/>
        </p:nvPicPr>
        <p:blipFill>
          <a:blip r:embed="rId3" cstate="print"/>
          <a:srcRect/>
          <a:stretch>
            <a:fillRect/>
          </a:stretch>
        </p:blipFill>
        <p:spPr bwMode="auto">
          <a:xfrm>
            <a:off x="0" y="2022320"/>
            <a:ext cx="2416932" cy="1133475"/>
          </a:xfrm>
          <a:prstGeom prst="rect">
            <a:avLst/>
          </a:prstGeom>
          <a:noFill/>
        </p:spPr>
      </p:pic>
    </p:spTree>
    <p:extLst>
      <p:ext uri="{BB962C8B-B14F-4D97-AF65-F5344CB8AC3E}">
        <p14:creationId xmlns:p14="http://schemas.microsoft.com/office/powerpoint/2010/main" val="399758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529885" y="1485900"/>
            <a:ext cx="1919401" cy="830997"/>
          </a:xfrm>
          <a:prstGeom prst="rect">
            <a:avLst/>
          </a:prstGeom>
          <a:noFill/>
        </p:spPr>
        <p:txBody>
          <a:bodyPr wrap="square" rtlCol="0">
            <a:spAutoFit/>
          </a:bodyPr>
          <a:lstStyle/>
          <a:p>
            <a:r>
              <a:rPr lang="en-US" sz="2400" dirty="0" smtClean="0"/>
              <a:t>V11.4</a:t>
            </a:r>
          </a:p>
          <a:p>
            <a:r>
              <a:rPr lang="en-US" sz="2400" dirty="0" smtClean="0"/>
              <a:t>Jul 25, 2014</a:t>
            </a:r>
            <a:endParaRPr lang="en-US" sz="2400" dirty="0"/>
          </a:p>
        </p:txBody>
      </p:sp>
      <p:sp>
        <p:nvSpPr>
          <p:cNvPr id="4" name="TextBox 3"/>
          <p:cNvSpPr txBox="1"/>
          <p:nvPr/>
        </p:nvSpPr>
        <p:spPr>
          <a:xfrm>
            <a:off x="2465614" y="1334146"/>
            <a:ext cx="8126186" cy="1569660"/>
          </a:xfrm>
          <a:prstGeom prst="rect">
            <a:avLst/>
          </a:prstGeom>
          <a:noFill/>
        </p:spPr>
        <p:txBody>
          <a:bodyPr wrap="square" rtlCol="0">
            <a:spAutoFit/>
          </a:bodyPr>
          <a:lstStyle/>
          <a:p>
            <a:r>
              <a:rPr lang="en-US" sz="2400" dirty="0" err="1"/>
              <a:t>proutil</a:t>
            </a:r>
            <a:r>
              <a:rPr lang="en-US" sz="2400" dirty="0"/>
              <a:t> </a:t>
            </a:r>
            <a:r>
              <a:rPr lang="en-US" sz="2400" i="1" dirty="0"/>
              <a:t>db-name -C </a:t>
            </a:r>
            <a:r>
              <a:rPr lang="en-US" sz="2400" i="1" dirty="0" err="1"/>
              <a:t>dbanalys</a:t>
            </a:r>
            <a:r>
              <a:rPr lang="en-US" sz="2400" i="1" dirty="0"/>
              <a:t> </a:t>
            </a:r>
            <a:r>
              <a:rPr lang="en-US" sz="2400" b="1" dirty="0"/>
              <a:t>[ </a:t>
            </a:r>
            <a:r>
              <a:rPr lang="en-US" sz="2400" b="1" dirty="0" smtClean="0"/>
              <a:t>[</a:t>
            </a:r>
            <a:r>
              <a:rPr lang="en-US" sz="2400" b="1" i="1" dirty="0" smtClean="0"/>
              <a:t>area</a:t>
            </a:r>
            <a:r>
              <a:rPr lang="en-US" sz="2400" b="1" dirty="0" smtClean="0"/>
              <a:t>]</a:t>
            </a:r>
            <a:r>
              <a:rPr lang="en-US" sz="2400" b="1" i="1" dirty="0" smtClean="0"/>
              <a:t> </a:t>
            </a:r>
            <a:r>
              <a:rPr lang="en-US" sz="2400" b="1" i="1" dirty="0"/>
              <a:t>area-name </a:t>
            </a:r>
            <a:r>
              <a:rPr lang="en-US" sz="2400" b="1" dirty="0"/>
              <a:t>]</a:t>
            </a:r>
          </a:p>
          <a:p>
            <a:r>
              <a:rPr lang="en-US" sz="2400" b="1" dirty="0"/>
              <a:t>[ tenant </a:t>
            </a:r>
            <a:r>
              <a:rPr lang="en-US" sz="2400" b="1" i="1" dirty="0" err="1"/>
              <a:t>tenant</a:t>
            </a:r>
            <a:r>
              <a:rPr lang="en-US" sz="2400" b="1" i="1" dirty="0"/>
              <a:t>-name</a:t>
            </a:r>
            <a:r>
              <a:rPr lang="en-US" sz="2400" b="1" dirty="0"/>
              <a:t>|</a:t>
            </a:r>
            <a:r>
              <a:rPr lang="en-US" sz="2400" b="1" i="1" dirty="0"/>
              <a:t> group </a:t>
            </a:r>
            <a:r>
              <a:rPr lang="en-US" sz="2400" b="1" i="1" dirty="0" err="1"/>
              <a:t>group</a:t>
            </a:r>
            <a:r>
              <a:rPr lang="en-US" sz="2400" b="1" i="1" dirty="0"/>
              <a:t>-name</a:t>
            </a:r>
            <a:r>
              <a:rPr lang="en-US" sz="2400" b="1" dirty="0"/>
              <a:t>|</a:t>
            </a:r>
            <a:r>
              <a:rPr lang="en-US" sz="2400" b="1" i="1" dirty="0"/>
              <a:t> shared </a:t>
            </a:r>
            <a:r>
              <a:rPr lang="en-US" sz="2400" b="1" dirty="0"/>
              <a:t>]</a:t>
            </a:r>
          </a:p>
          <a:p>
            <a:r>
              <a:rPr lang="en-US" sz="2400" b="1" dirty="0"/>
              <a:t>[-</a:t>
            </a:r>
            <a:r>
              <a:rPr lang="en-US" sz="2400" b="1" dirty="0" err="1"/>
              <a:t>csoutput</a:t>
            </a:r>
            <a:r>
              <a:rPr lang="en-US" sz="2400" b="1" dirty="0"/>
              <a:t> [ -</a:t>
            </a:r>
            <a:r>
              <a:rPr lang="en-US" sz="2400" b="1" dirty="0" err="1"/>
              <a:t>fieldsep</a:t>
            </a:r>
            <a:r>
              <a:rPr lang="en-US" sz="2400" b="1" dirty="0"/>
              <a:t> </a:t>
            </a:r>
            <a:r>
              <a:rPr lang="en-US" sz="2400" b="1" i="1" dirty="0"/>
              <a:t>sep-value</a:t>
            </a:r>
            <a:r>
              <a:rPr lang="en-US" sz="2400" b="1" dirty="0"/>
              <a:t>][</a:t>
            </a:r>
            <a:r>
              <a:rPr lang="en-US" sz="2400" b="1" i="1" dirty="0"/>
              <a:t> -</a:t>
            </a:r>
            <a:r>
              <a:rPr lang="en-US" sz="2400" b="1" i="1" dirty="0" err="1"/>
              <a:t>csfilePrefix</a:t>
            </a:r>
            <a:r>
              <a:rPr lang="en-US" sz="2400" b="1" i="1" dirty="0"/>
              <a:t> </a:t>
            </a:r>
            <a:r>
              <a:rPr lang="en-US" sz="2400" b="1" i="1" dirty="0" err="1"/>
              <a:t>pref</a:t>
            </a:r>
            <a:r>
              <a:rPr lang="en-US" sz="2400" b="1" i="1" dirty="0"/>
              <a:t>-name </a:t>
            </a:r>
            <a:r>
              <a:rPr lang="en-US" sz="2400" b="1" dirty="0"/>
              <a:t>]</a:t>
            </a:r>
          </a:p>
          <a:p>
            <a:r>
              <a:rPr lang="en-US" sz="2400" b="1" dirty="0"/>
              <a:t>[ -verbose ]]</a:t>
            </a:r>
            <a:endParaRPr lang="en-US" sz="2400" dirty="0"/>
          </a:p>
        </p:txBody>
      </p:sp>
      <p:sp>
        <p:nvSpPr>
          <p:cNvPr id="5" name="TextBox 4"/>
          <p:cNvSpPr txBox="1"/>
          <p:nvPr/>
        </p:nvSpPr>
        <p:spPr>
          <a:xfrm>
            <a:off x="2645228" y="5034360"/>
            <a:ext cx="8572501" cy="584775"/>
          </a:xfrm>
          <a:prstGeom prst="rect">
            <a:avLst/>
          </a:prstGeom>
          <a:noFill/>
        </p:spPr>
        <p:txBody>
          <a:bodyPr wrap="square" rtlCol="0">
            <a:spAutoFit/>
          </a:bodyPr>
          <a:lstStyle/>
          <a:p>
            <a:r>
              <a:rPr lang="en-US" sz="3200" dirty="0" err="1"/>
              <a:t>proutil</a:t>
            </a:r>
            <a:r>
              <a:rPr lang="en-US" sz="3200" dirty="0"/>
              <a:t> sports –C </a:t>
            </a:r>
            <a:r>
              <a:rPr lang="en-US" sz="3200" dirty="0" err="1"/>
              <a:t>dbanalys</a:t>
            </a:r>
            <a:r>
              <a:rPr lang="en-US" sz="3200" dirty="0"/>
              <a:t> -</a:t>
            </a:r>
            <a:r>
              <a:rPr lang="en-US" sz="3200" dirty="0" err="1"/>
              <a:t>csoutput</a:t>
            </a:r>
            <a:r>
              <a:rPr lang="en-US" sz="3200" dirty="0"/>
              <a:t> -verbose</a:t>
            </a:r>
          </a:p>
        </p:txBody>
      </p:sp>
      <p:sp>
        <p:nvSpPr>
          <p:cNvPr id="6" name="TextBox 5"/>
          <p:cNvSpPr txBox="1"/>
          <p:nvPr/>
        </p:nvSpPr>
        <p:spPr>
          <a:xfrm>
            <a:off x="2628900" y="3191937"/>
            <a:ext cx="8686800" cy="1569660"/>
          </a:xfrm>
          <a:prstGeom prst="rect">
            <a:avLst/>
          </a:prstGeom>
          <a:noFill/>
        </p:spPr>
        <p:txBody>
          <a:bodyPr wrap="square" rtlCol="0">
            <a:spAutoFit/>
          </a:bodyPr>
          <a:lstStyle/>
          <a:p>
            <a:r>
              <a:rPr lang="en-US" sz="2400" dirty="0"/>
              <a:t>-</a:t>
            </a:r>
            <a:r>
              <a:rPr lang="en-US" sz="2400" dirty="0" err="1"/>
              <a:t>csoutput</a:t>
            </a:r>
            <a:r>
              <a:rPr lang="en-US" sz="2400" dirty="0"/>
              <a:t> </a:t>
            </a:r>
            <a:br>
              <a:rPr lang="en-US" sz="2400" dirty="0"/>
            </a:br>
            <a:r>
              <a:rPr lang="en-US" sz="2400" dirty="0"/>
              <a:t>-</a:t>
            </a:r>
            <a:r>
              <a:rPr lang="en-US" sz="2400" dirty="0" err="1"/>
              <a:t>fieldsep</a:t>
            </a:r>
            <a:r>
              <a:rPr lang="en-US" sz="2400" dirty="0"/>
              <a:t> sep-value  (default is space )</a:t>
            </a:r>
            <a:br>
              <a:rPr lang="en-US" sz="2400" dirty="0"/>
            </a:br>
            <a:r>
              <a:rPr lang="en-US" sz="2400" dirty="0"/>
              <a:t>-</a:t>
            </a:r>
            <a:r>
              <a:rPr lang="en-US" sz="2400" dirty="0" err="1"/>
              <a:t>csfilePrefix</a:t>
            </a:r>
            <a:r>
              <a:rPr lang="en-US" sz="2400" dirty="0"/>
              <a:t> </a:t>
            </a:r>
            <a:r>
              <a:rPr lang="en-US" sz="2400" dirty="0" err="1"/>
              <a:t>pref</a:t>
            </a:r>
            <a:r>
              <a:rPr lang="en-US" sz="2400" dirty="0"/>
              <a:t>-name (default db-name)</a:t>
            </a:r>
            <a:br>
              <a:rPr lang="en-US" sz="2400" dirty="0"/>
            </a:br>
            <a:r>
              <a:rPr lang="en-US" sz="2400" dirty="0"/>
              <a:t>-verbose</a:t>
            </a:r>
          </a:p>
        </p:txBody>
      </p:sp>
      <p:sp>
        <p:nvSpPr>
          <p:cNvPr id="7" name="Rectangle 6"/>
          <p:cNvSpPr/>
          <p:nvPr/>
        </p:nvSpPr>
        <p:spPr>
          <a:xfrm>
            <a:off x="7104185" y="5619135"/>
            <a:ext cx="3182815"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8"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9"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14</a:t>
            </a:fld>
            <a:endParaRPr lang="en-US"/>
          </a:p>
        </p:txBody>
      </p:sp>
      <p:pic>
        <p:nvPicPr>
          <p:cNvPr id="6147" name="Picture 3" descr="D:\Proapps\LoadDbStat\Pictures\Openedge.jpg"/>
          <p:cNvPicPr>
            <a:picLocks noChangeAspect="1" noChangeArrowheads="1"/>
          </p:cNvPicPr>
          <p:nvPr/>
        </p:nvPicPr>
        <p:blipFill>
          <a:blip r:embed="rId2" cstate="print"/>
          <a:srcRect/>
          <a:stretch>
            <a:fillRect/>
          </a:stretch>
        </p:blipFill>
        <p:spPr bwMode="auto">
          <a:xfrm>
            <a:off x="193180" y="3237457"/>
            <a:ext cx="2148576" cy="9665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45808" y="358214"/>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Output files</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15</a:t>
            </a:fld>
            <a:endParaRPr lang="en-US"/>
          </a:p>
        </p:txBody>
      </p:sp>
      <p:sp>
        <p:nvSpPr>
          <p:cNvPr id="7" name="TextBox 6"/>
          <p:cNvSpPr txBox="1"/>
          <p:nvPr/>
        </p:nvSpPr>
        <p:spPr>
          <a:xfrm>
            <a:off x="4778189" y="1104452"/>
            <a:ext cx="2438232" cy="1815882"/>
          </a:xfrm>
          <a:prstGeom prst="rect">
            <a:avLst/>
          </a:prstGeom>
          <a:noFill/>
        </p:spPr>
        <p:txBody>
          <a:bodyPr wrap="none" rtlCol="0">
            <a:spAutoFit/>
          </a:bodyPr>
          <a:lstStyle/>
          <a:p>
            <a:r>
              <a:rPr lang="en-US" sz="2800" dirty="0" err="1"/>
              <a:t>sports.block.txt</a:t>
            </a:r>
            <a:endParaRPr lang="en-US" sz="2800" dirty="0"/>
          </a:p>
          <a:p>
            <a:r>
              <a:rPr lang="en-US" sz="2800" dirty="0" err="1"/>
              <a:t>sports.ch.txt</a:t>
            </a:r>
            <a:endParaRPr lang="en-US" sz="2800" dirty="0"/>
          </a:p>
          <a:p>
            <a:r>
              <a:rPr lang="en-US" sz="2800" dirty="0" err="1"/>
              <a:t>sports.ix.txt</a:t>
            </a:r>
            <a:endParaRPr lang="en-US" sz="2800" dirty="0"/>
          </a:p>
          <a:p>
            <a:r>
              <a:rPr lang="en-US" sz="2800" dirty="0" err="1"/>
              <a:t>sports.tbl.txt</a:t>
            </a:r>
            <a:endParaRPr lang="en-US" sz="2800" dirty="0"/>
          </a:p>
        </p:txBody>
      </p:sp>
      <p:sp>
        <p:nvSpPr>
          <p:cNvPr id="8" name="TextBox 7"/>
          <p:cNvSpPr txBox="1"/>
          <p:nvPr/>
        </p:nvSpPr>
        <p:spPr>
          <a:xfrm>
            <a:off x="2209801" y="3505200"/>
            <a:ext cx="7769435" cy="2862322"/>
          </a:xfrm>
          <a:prstGeom prst="rect">
            <a:avLst/>
          </a:prstGeom>
          <a:noFill/>
        </p:spPr>
        <p:txBody>
          <a:bodyPr wrap="none" rtlCol="0">
            <a:spAutoFit/>
          </a:bodyPr>
          <a:lstStyle/>
          <a:p>
            <a:r>
              <a:rPr lang="en-US" dirty="0"/>
              <a:t>"Time Stamp" "DBUID" "DB name" "Area" "Area #" "Partition Type" "Tenancy" </a:t>
            </a:r>
          </a:p>
          <a:p>
            <a:r>
              <a:rPr lang="en-US" dirty="0"/>
              <a:t>"Tenancy #" "Partition Policy" "Partition" "Partition #" "Owner" "Table" "Table #" </a:t>
            </a:r>
          </a:p>
          <a:p>
            <a:r>
              <a:rPr lang="en-US" dirty="0"/>
              <a:t>"Records" "Size" "Min" "Max" "Mean“</a:t>
            </a:r>
          </a:p>
          <a:p>
            <a:r>
              <a:rPr lang="en-US" dirty="0"/>
              <a:t>2015-04-06T14:59:00.000-4:00 "njVjvK5a8qfvEyE+7KM4WA" "sports" </a:t>
            </a:r>
          </a:p>
          <a:p>
            <a:r>
              <a:rPr lang="en-US" dirty="0"/>
              <a:t>"Customer/Order Area" 8 "-" "-" 0 "-" "-" 0 "PUB" "Customer" </a:t>
            </a:r>
          </a:p>
          <a:p>
            <a:r>
              <a:rPr lang="en-US" dirty="0"/>
              <a:t>2 83 12377 118 222 149 83 1.0 1.0</a:t>
            </a:r>
          </a:p>
          <a:p>
            <a:r>
              <a:rPr lang="en-US" dirty="0"/>
              <a:t>2015-04-06T14:59:00.000-4:00 "njVjvK5a8qfvEyE+7KM4WA" "sports" </a:t>
            </a:r>
          </a:p>
          <a:p>
            <a:r>
              <a:rPr lang="en-US" dirty="0"/>
              <a:t>"Customer/Order Area" 8 "-" "-" 0 "-" "-" 0 "PUB" "Order" </a:t>
            </a:r>
          </a:p>
          <a:p>
            <a:r>
              <a:rPr lang="en-US" dirty="0"/>
              <a:t>4 207 11730 53 61 56 207 1.0 1.0</a:t>
            </a:r>
          </a:p>
          <a:p>
            <a:endParaRPr lang="en-US" dirty="0"/>
          </a:p>
        </p:txBody>
      </p:sp>
      <p:sp>
        <p:nvSpPr>
          <p:cNvPr id="9" name="TextBox 8"/>
          <p:cNvSpPr txBox="1"/>
          <p:nvPr/>
        </p:nvSpPr>
        <p:spPr>
          <a:xfrm>
            <a:off x="1664921" y="1665109"/>
            <a:ext cx="1627369" cy="461665"/>
          </a:xfrm>
          <a:prstGeom prst="rect">
            <a:avLst/>
          </a:prstGeom>
          <a:noFill/>
        </p:spPr>
        <p:txBody>
          <a:bodyPr wrap="none" rtlCol="0">
            <a:spAutoFit/>
          </a:bodyPr>
          <a:lstStyle/>
          <a:p>
            <a:r>
              <a:rPr lang="en-US" sz="2400" dirty="0"/>
              <a:t>-</a:t>
            </a:r>
            <a:r>
              <a:rPr lang="en-US" sz="2400" dirty="0" err="1"/>
              <a:t>csfilePrefix</a:t>
            </a:r>
            <a:endParaRPr lang="en-US" sz="2400" dirty="0"/>
          </a:p>
        </p:txBody>
      </p:sp>
      <p:sp>
        <p:nvSpPr>
          <p:cNvPr id="10" name="Right Arrow 9"/>
          <p:cNvSpPr/>
          <p:nvPr/>
        </p:nvSpPr>
        <p:spPr>
          <a:xfrm>
            <a:off x="3482789" y="1790252"/>
            <a:ext cx="914400" cy="304800"/>
          </a:xfrm>
          <a:prstGeom prst="right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220201" y="4648201"/>
            <a:ext cx="1266693" cy="461665"/>
          </a:xfrm>
          <a:prstGeom prst="rect">
            <a:avLst/>
          </a:prstGeom>
          <a:noFill/>
        </p:spPr>
        <p:txBody>
          <a:bodyPr wrap="none" rtlCol="0">
            <a:spAutoFit/>
          </a:bodyPr>
          <a:lstStyle/>
          <a:p>
            <a:r>
              <a:rPr lang="en-US" sz="2400" dirty="0"/>
              <a:t>-</a:t>
            </a:r>
            <a:r>
              <a:rPr lang="en-US" sz="2400" dirty="0" err="1"/>
              <a:t>fieldsep</a:t>
            </a:r>
            <a:endParaRPr lang="en-US" sz="2400" dirty="0"/>
          </a:p>
        </p:txBody>
      </p:sp>
      <p:sp>
        <p:nvSpPr>
          <p:cNvPr id="12" name="Left Arrow 11"/>
          <p:cNvSpPr/>
          <p:nvPr/>
        </p:nvSpPr>
        <p:spPr>
          <a:xfrm>
            <a:off x="8229600" y="4724400"/>
            <a:ext cx="978408" cy="304800"/>
          </a:xfrm>
          <a:prstGeom prst="left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696201" y="1905001"/>
            <a:ext cx="1274901" cy="461665"/>
          </a:xfrm>
          <a:prstGeom prst="rect">
            <a:avLst/>
          </a:prstGeom>
          <a:noFill/>
        </p:spPr>
        <p:txBody>
          <a:bodyPr wrap="none" rtlCol="0">
            <a:spAutoFit/>
          </a:bodyPr>
          <a:lstStyle/>
          <a:p>
            <a:r>
              <a:rPr lang="en-US" sz="2400" dirty="0"/>
              <a:t>-verbose</a:t>
            </a:r>
          </a:p>
        </p:txBody>
      </p:sp>
      <p:sp>
        <p:nvSpPr>
          <p:cNvPr id="14" name="Down Arrow 13"/>
          <p:cNvSpPr/>
          <p:nvPr/>
        </p:nvSpPr>
        <p:spPr>
          <a:xfrm>
            <a:off x="8001000" y="2438400"/>
            <a:ext cx="484632" cy="978408"/>
          </a:xfrm>
          <a:prstGeom prst="down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97911" y="2850777"/>
            <a:ext cx="2122441" cy="523220"/>
          </a:xfrm>
          <a:prstGeom prst="rect">
            <a:avLst/>
          </a:prstGeom>
          <a:noFill/>
        </p:spPr>
        <p:txBody>
          <a:bodyPr wrap="none" rtlCol="0">
            <a:spAutoFit/>
          </a:bodyPr>
          <a:lstStyle/>
          <a:p>
            <a:r>
              <a:rPr lang="en-US" sz="2800" dirty="0" err="1" smtClean="0"/>
              <a:t>sports.lob.txt</a:t>
            </a:r>
            <a:endParaRPr lang="en-US" sz="2800" dirty="0"/>
          </a:p>
        </p:txBody>
      </p:sp>
      <p:sp>
        <p:nvSpPr>
          <p:cNvPr id="16" name="TextBox 15"/>
          <p:cNvSpPr txBox="1"/>
          <p:nvPr/>
        </p:nvSpPr>
        <p:spPr>
          <a:xfrm>
            <a:off x="3087445" y="2829950"/>
            <a:ext cx="1027845" cy="523220"/>
          </a:xfrm>
          <a:prstGeom prst="rect">
            <a:avLst/>
          </a:prstGeom>
          <a:noFill/>
        </p:spPr>
        <p:txBody>
          <a:bodyPr wrap="none" rtlCol="0">
            <a:spAutoFit/>
          </a:bodyPr>
          <a:lstStyle/>
          <a:p>
            <a:r>
              <a:rPr lang="en-US" sz="2800" dirty="0" smtClean="0"/>
              <a:t>V11.6</a:t>
            </a:r>
            <a:endParaRPr lang="en-US" sz="2800" dirty="0"/>
          </a:p>
        </p:txBody>
      </p:sp>
      <p:sp>
        <p:nvSpPr>
          <p:cNvPr id="17" name="TextBox 16"/>
          <p:cNvSpPr txBox="1"/>
          <p:nvPr/>
        </p:nvSpPr>
        <p:spPr>
          <a:xfrm>
            <a:off x="3087445" y="2331696"/>
            <a:ext cx="1027845" cy="523220"/>
          </a:xfrm>
          <a:prstGeom prst="rect">
            <a:avLst/>
          </a:prstGeom>
          <a:noFill/>
        </p:spPr>
        <p:txBody>
          <a:bodyPr wrap="none" rtlCol="0">
            <a:spAutoFit/>
          </a:bodyPr>
          <a:lstStyle/>
          <a:p>
            <a:r>
              <a:rPr lang="en-US" sz="2800" dirty="0" smtClean="0"/>
              <a:t>V11.4</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p:bldP spid="12" grpId="0" animBg="1"/>
      <p:bldP spid="13" grpId="0"/>
      <p:bldP spid="14" grpId="0" animBg="1"/>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752600" y="274638"/>
            <a:ext cx="8686800" cy="1143000"/>
          </a:xfrm>
          <a:prstGeom prst="rect">
            <a:avLst/>
          </a:prstGeom>
        </p:spPr>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Loading sports.tbl.txt in Excel</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16</a:t>
            </a:fld>
            <a:endParaRPr lang="en-US"/>
          </a:p>
        </p:txBody>
      </p:sp>
      <p:pic>
        <p:nvPicPr>
          <p:cNvPr id="5" name="Picture 4" descr="tabanalys_excel.jpg"/>
          <p:cNvPicPr>
            <a:picLocks noChangeAspect="1"/>
          </p:cNvPicPr>
          <p:nvPr/>
        </p:nvPicPr>
        <p:blipFill>
          <a:blip r:embed="rId2" cstate="print"/>
          <a:stretch>
            <a:fillRect/>
          </a:stretch>
        </p:blipFill>
        <p:spPr>
          <a:xfrm>
            <a:off x="1512848" y="1408772"/>
            <a:ext cx="9144000" cy="401585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Loading sports.ix.txt in Excel</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17</a:t>
            </a:fld>
            <a:endParaRPr lang="en-US"/>
          </a:p>
        </p:txBody>
      </p:sp>
      <p:pic>
        <p:nvPicPr>
          <p:cNvPr id="5" name="Picture 4" descr="idxanalys_excel.jpg"/>
          <p:cNvPicPr>
            <a:picLocks noChangeAspect="1"/>
          </p:cNvPicPr>
          <p:nvPr/>
        </p:nvPicPr>
        <p:blipFill>
          <a:blip r:embed="rId2" cstate="print"/>
          <a:stretch>
            <a:fillRect/>
          </a:stretch>
        </p:blipFill>
        <p:spPr>
          <a:xfrm>
            <a:off x="1524000" y="1444804"/>
            <a:ext cx="9144000" cy="396839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0509" y="583777"/>
            <a:ext cx="3163045" cy="52322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History of changes</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323385" y="1224644"/>
            <a:ext cx="1925546" cy="830997"/>
          </a:xfrm>
          <a:prstGeom prst="rect">
            <a:avLst/>
          </a:prstGeom>
          <a:noFill/>
        </p:spPr>
        <p:txBody>
          <a:bodyPr wrap="square" rtlCol="0">
            <a:spAutoFit/>
          </a:bodyPr>
          <a:lstStyle/>
          <a:p>
            <a:r>
              <a:rPr lang="en-US" sz="2400" dirty="0" smtClean="0"/>
              <a:t>11.6</a:t>
            </a:r>
          </a:p>
          <a:p>
            <a:r>
              <a:rPr lang="en-US" sz="2400" dirty="0" smtClean="0"/>
              <a:t>Oct 26, 2015</a:t>
            </a:r>
            <a:endParaRPr lang="ru-RU" sz="2400" dirty="0"/>
          </a:p>
        </p:txBody>
      </p:sp>
      <p:sp>
        <p:nvSpPr>
          <p:cNvPr id="4" name="TextBox 3"/>
          <p:cNvSpPr txBox="1"/>
          <p:nvPr/>
        </p:nvSpPr>
        <p:spPr>
          <a:xfrm>
            <a:off x="2248931" y="1224644"/>
            <a:ext cx="7843802" cy="3200876"/>
          </a:xfrm>
          <a:prstGeom prst="rect">
            <a:avLst/>
          </a:prstGeom>
          <a:noFill/>
        </p:spPr>
        <p:txBody>
          <a:bodyPr wrap="square" rtlCol="0">
            <a:spAutoFit/>
          </a:bodyPr>
          <a:lstStyle/>
          <a:p>
            <a:r>
              <a:rPr lang="en-US" sz="2400" dirty="0"/>
              <a:t>LOB support in PROUTIL </a:t>
            </a:r>
            <a:r>
              <a:rPr lang="en-US" sz="2400" dirty="0" smtClean="0"/>
              <a:t>DBANALYS</a:t>
            </a:r>
          </a:p>
          <a:p>
            <a:r>
              <a:rPr lang="en-US" sz="1000" dirty="0"/>
              <a:t/>
            </a:r>
            <a:br>
              <a:rPr lang="en-US" sz="1000" dirty="0"/>
            </a:br>
            <a:r>
              <a:rPr lang="en-US" sz="2400" dirty="0"/>
              <a:t>The PROUTIL database analysis utilities are enhanced to include analysis of LOB data</a:t>
            </a:r>
            <a:r>
              <a:rPr lang="en-US" sz="2400" dirty="0" smtClean="0"/>
              <a:t>. When </a:t>
            </a:r>
            <a:r>
              <a:rPr lang="en-US" sz="2400" dirty="0"/>
              <a:t>LOB data is found in an area, a “LOB Summary” follows the “Record Block Summary” in the output, and LOB data is included in the combined summary. LOB data is also written to a new *lob.txt file when the </a:t>
            </a:r>
            <a:r>
              <a:rPr lang="en-US" sz="2400" dirty="0" smtClean="0"/>
              <a:t>-</a:t>
            </a:r>
            <a:r>
              <a:rPr lang="en-US" sz="2400" dirty="0" err="1" smtClean="0"/>
              <a:t>cscoutput</a:t>
            </a:r>
            <a:r>
              <a:rPr lang="en-US" sz="2400" dirty="0" smtClean="0"/>
              <a:t> </a:t>
            </a:r>
            <a:r>
              <a:rPr lang="en-US" sz="2400" dirty="0"/>
              <a:t>parameter is used on the analysis command line.</a:t>
            </a: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18</a:t>
            </a:fld>
            <a:endParaRPr lang="en-US"/>
          </a:p>
        </p:txBody>
      </p:sp>
      <p:pic>
        <p:nvPicPr>
          <p:cNvPr id="7170" name="Picture 2" descr="D:\Proapps\LoadDbStat\Pictures\blob.3423331-the+blob.png"/>
          <p:cNvPicPr>
            <a:picLocks noChangeAspect="1" noChangeArrowheads="1"/>
          </p:cNvPicPr>
          <p:nvPr/>
        </p:nvPicPr>
        <p:blipFill>
          <a:blip r:embed="rId2" cstate="print"/>
          <a:srcRect/>
          <a:stretch>
            <a:fillRect/>
          </a:stretch>
        </p:blipFill>
        <p:spPr bwMode="auto">
          <a:xfrm>
            <a:off x="0" y="2129881"/>
            <a:ext cx="2273053" cy="2172009"/>
          </a:xfrm>
          <a:prstGeom prst="rect">
            <a:avLst/>
          </a:prstGeom>
          <a:noFill/>
        </p:spPr>
      </p:pic>
    </p:spTree>
    <p:extLst>
      <p:ext uri="{BB962C8B-B14F-4D97-AF65-F5344CB8AC3E}">
        <p14:creationId xmlns:p14="http://schemas.microsoft.com/office/powerpoint/2010/main" val="2741878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6330" y="1174411"/>
            <a:ext cx="1681101" cy="584775"/>
          </a:xfrm>
          <a:prstGeom prst="rect">
            <a:avLst/>
          </a:prstGeom>
          <a:noFill/>
        </p:spPr>
        <p:txBody>
          <a:bodyPr wrap="none" rtlCol="0">
            <a:spAutoFit/>
          </a:bodyPr>
          <a:lstStyle/>
          <a:p>
            <a:r>
              <a:rPr lang="en-GB" sz="3200" dirty="0" smtClean="0"/>
              <a:t>Contents</a:t>
            </a:r>
            <a:endParaRPr lang="en-US" sz="3200" dirty="0"/>
          </a:p>
        </p:txBody>
      </p:sp>
      <p:sp>
        <p:nvSpPr>
          <p:cNvPr id="3" name="Title 3"/>
          <p:cNvSpPr txBox="1">
            <a:spLocks/>
          </p:cNvSpPr>
          <p:nvPr/>
        </p:nvSpPr>
        <p:spPr>
          <a:xfrm>
            <a:off x="3424720" y="340430"/>
            <a:ext cx="548726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smtClean="0"/>
              <a:t>DBAnalys</a:t>
            </a:r>
            <a:r>
              <a:rPr lang="en-US" sz="4000" b="1" dirty="0" smtClean="0"/>
              <a:t> To The Rescue!</a:t>
            </a:r>
            <a:endParaRPr lang="en-US" sz="4000" dirty="0"/>
          </a:p>
        </p:txBody>
      </p:sp>
      <p:sp>
        <p:nvSpPr>
          <p:cNvPr id="9"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0"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19</a:t>
            </a:fld>
            <a:endParaRPr lang="en-US"/>
          </a:p>
        </p:txBody>
      </p:sp>
      <p:pic>
        <p:nvPicPr>
          <p:cNvPr id="3074" name="Picture 2" descr="D:\Proapps\LoadDbStat\Pictures\Optimization.ODVA Optimization of Process Integration.jpg"/>
          <p:cNvPicPr>
            <a:picLocks noChangeAspect="1" noChangeArrowheads="1"/>
          </p:cNvPicPr>
          <p:nvPr/>
        </p:nvPicPr>
        <p:blipFill>
          <a:blip r:embed="rId3" cstate="print"/>
          <a:srcRect/>
          <a:stretch>
            <a:fillRect/>
          </a:stretch>
        </p:blipFill>
        <p:spPr bwMode="auto">
          <a:xfrm>
            <a:off x="6746488" y="1980577"/>
            <a:ext cx="4594302" cy="3905156"/>
          </a:xfrm>
          <a:prstGeom prst="rect">
            <a:avLst/>
          </a:prstGeom>
          <a:noFill/>
        </p:spPr>
      </p:pic>
      <p:sp>
        <p:nvSpPr>
          <p:cNvPr id="13" name="Title 3"/>
          <p:cNvSpPr txBox="1">
            <a:spLocks/>
          </p:cNvSpPr>
          <p:nvPr/>
        </p:nvSpPr>
        <p:spPr>
          <a:xfrm>
            <a:off x="3663702" y="3203766"/>
            <a:ext cx="1968995" cy="424732"/>
          </a:xfrm>
          <a:prstGeom prst="rect">
            <a:avLst/>
          </a:prstGeom>
          <a:solidFill>
            <a:srgbClr val="FFFF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Theory</a:t>
            </a:r>
            <a:endParaRPr lang="en-US" sz="2400" dirty="0">
              <a:latin typeface="Arial" panose="020B0604020202020204" pitchFamily="34" charset="0"/>
              <a:cs typeface="Arial" panose="020B0604020202020204" pitchFamily="34" charset="0"/>
            </a:endParaRPr>
          </a:p>
        </p:txBody>
      </p:sp>
      <p:sp>
        <p:nvSpPr>
          <p:cNvPr id="14" name="Title 3"/>
          <p:cNvSpPr txBox="1">
            <a:spLocks/>
          </p:cNvSpPr>
          <p:nvPr/>
        </p:nvSpPr>
        <p:spPr bwMode="white">
          <a:xfrm>
            <a:off x="3608472" y="5216571"/>
            <a:ext cx="219777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Other Options</a:t>
            </a:r>
            <a:endParaRPr lang="en-US" sz="2400" dirty="0">
              <a:solidFill>
                <a:schemeClr val="tx1"/>
              </a:solidFill>
            </a:endParaRPr>
          </a:p>
        </p:txBody>
      </p:sp>
      <p:sp>
        <p:nvSpPr>
          <p:cNvPr id="17" name="Title 3"/>
          <p:cNvSpPr txBox="1">
            <a:spLocks/>
          </p:cNvSpPr>
          <p:nvPr/>
        </p:nvSpPr>
        <p:spPr bwMode="white">
          <a:xfrm>
            <a:off x="3663702" y="4546725"/>
            <a:ext cx="200801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Synergy</a:t>
            </a:r>
            <a:endParaRPr lang="en-US" sz="2400" dirty="0">
              <a:solidFill>
                <a:schemeClr val="tx1"/>
              </a:solidFill>
            </a:endParaRPr>
          </a:p>
        </p:txBody>
      </p:sp>
      <p:sp>
        <p:nvSpPr>
          <p:cNvPr id="18" name="Title 3"/>
          <p:cNvSpPr txBox="1">
            <a:spLocks/>
          </p:cNvSpPr>
          <p:nvPr/>
        </p:nvSpPr>
        <p:spPr bwMode="white">
          <a:xfrm>
            <a:off x="3651980" y="3813366"/>
            <a:ext cx="1980718" cy="424732"/>
          </a:xfrm>
          <a:prstGeom prst="rect">
            <a:avLst/>
          </a:prstGeom>
          <a:noFill/>
        </p:spPr>
        <p:txBody>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Practice</a:t>
            </a:r>
          </a:p>
        </p:txBody>
      </p:sp>
      <p:sp>
        <p:nvSpPr>
          <p:cNvPr id="19" name="Title 3"/>
          <p:cNvSpPr txBox="1">
            <a:spLocks/>
          </p:cNvSpPr>
          <p:nvPr/>
        </p:nvSpPr>
        <p:spPr>
          <a:xfrm>
            <a:off x="3663702" y="2474234"/>
            <a:ext cx="1968995"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spcAft>
                <a:spcPct val="0"/>
              </a:spcAft>
            </a:pPr>
            <a:r>
              <a:rPr lang="en-US" sz="2400" dirty="0" smtClean="0">
                <a:latin typeface="Arial" pitchFamily="34" charset="0"/>
                <a:cs typeface="Arial" pitchFamily="34" charset="0"/>
              </a:rPr>
              <a:t>History</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739040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4760" y="1997801"/>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3" name="TextBox 2"/>
          <p:cNvSpPr txBox="1"/>
          <p:nvPr/>
        </p:nvSpPr>
        <p:spPr>
          <a:xfrm>
            <a:off x="2587705" y="465674"/>
            <a:ext cx="6712094" cy="1200329"/>
          </a:xfrm>
          <a:prstGeom prst="rect">
            <a:avLst/>
          </a:prstGeom>
          <a:noFill/>
        </p:spPr>
        <p:txBody>
          <a:bodyPr wrap="none" rtlCol="0">
            <a:spAutoFit/>
          </a:bodyPr>
          <a:lstStyle/>
          <a:p>
            <a:r>
              <a:rPr lang="en-US" sz="7200" dirty="0" smtClean="0"/>
              <a:t>Chains and Limits</a:t>
            </a:r>
            <a:endParaRPr lang="en-US" sz="7200" dirty="0"/>
          </a:p>
        </p:txBody>
      </p:sp>
      <p:sp>
        <p:nvSpPr>
          <p:cNvPr id="4" name="TextBox 3"/>
          <p:cNvSpPr txBox="1"/>
          <p:nvPr/>
        </p:nvSpPr>
        <p:spPr>
          <a:xfrm>
            <a:off x="2842055" y="2228633"/>
            <a:ext cx="5548378" cy="2123658"/>
          </a:xfrm>
          <a:prstGeom prst="rect">
            <a:avLst/>
          </a:prstGeom>
          <a:noFill/>
        </p:spPr>
        <p:txBody>
          <a:bodyPr wrap="none" rtlCol="0">
            <a:spAutoFit/>
          </a:bodyPr>
          <a:lstStyle/>
          <a:p>
            <a:r>
              <a:rPr lang="en-US" sz="4400" dirty="0" smtClean="0"/>
              <a:t>                      	Default</a:t>
            </a:r>
          </a:p>
          <a:p>
            <a:r>
              <a:rPr lang="en-US" sz="4400" dirty="0" smtClean="0"/>
              <a:t>Create Limit 	150</a:t>
            </a:r>
          </a:p>
          <a:p>
            <a:r>
              <a:rPr lang="en-US" sz="4400" dirty="0" smtClean="0"/>
              <a:t>Toss Limit 		300</a:t>
            </a:r>
            <a:endParaRPr lang="en-US" sz="4400" dirty="0"/>
          </a:p>
        </p:txBody>
      </p:sp>
    </p:spTree>
    <p:extLst>
      <p:ext uri="{BB962C8B-B14F-4D97-AF65-F5344CB8AC3E}">
        <p14:creationId xmlns:p14="http://schemas.microsoft.com/office/powerpoint/2010/main" val="390334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18754" y="540283"/>
            <a:ext cx="1960793" cy="523220"/>
          </a:xfrm>
          <a:prstGeom prst="rect">
            <a:avLst/>
          </a:prstGeom>
          <a:noFill/>
        </p:spPr>
        <p:txBody>
          <a:bodyPr wrap="none" rtlCol="0">
            <a:spAutoFit/>
          </a:bodyPr>
          <a:lstStyle/>
          <a:p>
            <a:r>
              <a:rPr lang="en-US" sz="2800" b="1" dirty="0" smtClean="0"/>
              <a:t>Chain Types</a:t>
            </a:r>
            <a:endParaRPr lang="ru-RU" sz="2800" dirty="0"/>
          </a:p>
        </p:txBody>
      </p:sp>
      <p:sp>
        <p:nvSpPr>
          <p:cNvPr id="3" name="TextBox 2"/>
          <p:cNvSpPr txBox="1"/>
          <p:nvPr/>
        </p:nvSpPr>
        <p:spPr>
          <a:xfrm>
            <a:off x="4921677" y="1169908"/>
            <a:ext cx="2093843" cy="1015663"/>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1. Cluster chains</a:t>
            </a:r>
          </a:p>
          <a:p>
            <a:pPr marL="457200" lvl="0" indent="-457200">
              <a:lnSpc>
                <a:spcPct val="150000"/>
              </a:lnSpc>
            </a:pPr>
            <a:r>
              <a:rPr lang="en-US" sz="2000" dirty="0" smtClean="0">
                <a:latin typeface="Arial" panose="020B0604020202020204" pitchFamily="34" charset="0"/>
                <a:cs typeface="Arial" panose="020B0604020202020204" pitchFamily="34" charset="0"/>
              </a:rPr>
              <a:t>2. Block chains</a:t>
            </a:r>
          </a:p>
        </p:txBody>
      </p:sp>
      <p:pic>
        <p:nvPicPr>
          <p:cNvPr id="8" name="Picture 2" descr="D:\Proapps\LoadDbStat\Pictures\916.jpg"/>
          <p:cNvPicPr>
            <a:picLocks noChangeAspect="1" noChangeArrowheads="1"/>
          </p:cNvPicPr>
          <p:nvPr/>
        </p:nvPicPr>
        <p:blipFill>
          <a:blip r:embed="rId3" cstate="print"/>
          <a:srcRect/>
          <a:stretch>
            <a:fillRect/>
          </a:stretch>
        </p:blipFill>
        <p:spPr bwMode="auto">
          <a:xfrm>
            <a:off x="887105" y="662320"/>
            <a:ext cx="2647665" cy="2551898"/>
          </a:xfrm>
          <a:prstGeom prst="rect">
            <a:avLst/>
          </a:prstGeom>
          <a:noFill/>
        </p:spPr>
      </p:pic>
      <p:pic>
        <p:nvPicPr>
          <p:cNvPr id="9" name="Picture 4" descr="D:\Proapps\LoadDbStat\Pictures\african_slave_chains.gif"/>
          <p:cNvPicPr>
            <a:picLocks noChangeAspect="1" noChangeArrowheads="1"/>
          </p:cNvPicPr>
          <p:nvPr/>
        </p:nvPicPr>
        <p:blipFill>
          <a:blip r:embed="rId4" cstate="print"/>
          <a:srcRect/>
          <a:stretch>
            <a:fillRect/>
          </a:stretch>
        </p:blipFill>
        <p:spPr bwMode="auto">
          <a:xfrm>
            <a:off x="8236072" y="477672"/>
            <a:ext cx="3116780" cy="2671526"/>
          </a:xfrm>
          <a:prstGeom prst="rect">
            <a:avLst/>
          </a:prstGeom>
          <a:noFill/>
        </p:spPr>
      </p:pic>
      <p:sp>
        <p:nvSpPr>
          <p:cNvPr id="12"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3"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21</a:t>
            </a:fld>
            <a:endParaRPr lang="en-US"/>
          </a:p>
        </p:txBody>
      </p:sp>
      <p:pic>
        <p:nvPicPr>
          <p:cNvPr id="19" name="Picture 5" descr="D:\Proapps\LoadDbStat\Pictures\dna-strand-against-white-background.jpg"/>
          <p:cNvPicPr>
            <a:picLocks noChangeAspect="1" noChangeArrowheads="1"/>
          </p:cNvPicPr>
          <p:nvPr/>
        </p:nvPicPr>
        <p:blipFill>
          <a:blip r:embed="rId5" cstate="print"/>
          <a:srcRect/>
          <a:stretch>
            <a:fillRect/>
          </a:stretch>
        </p:blipFill>
        <p:spPr bwMode="auto">
          <a:xfrm>
            <a:off x="3780430" y="2745254"/>
            <a:ext cx="2473211" cy="1900977"/>
          </a:xfrm>
          <a:prstGeom prst="rect">
            <a:avLst/>
          </a:prstGeom>
          <a:noFill/>
        </p:spPr>
      </p:pic>
      <p:sp>
        <p:nvSpPr>
          <p:cNvPr id="23" name="TextBox 22"/>
          <p:cNvSpPr txBox="1"/>
          <p:nvPr/>
        </p:nvSpPr>
        <p:spPr>
          <a:xfrm>
            <a:off x="502107" y="3453160"/>
            <a:ext cx="2905219" cy="2585323"/>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      </a:t>
            </a:r>
            <a:r>
              <a:rPr lang="en-US" sz="2800" b="1" dirty="0" smtClean="0"/>
              <a:t>Cluster Chains</a:t>
            </a:r>
            <a:endParaRPr lang="ru-RU" sz="2800" b="1" dirty="0" smtClean="0"/>
          </a:p>
          <a:p>
            <a:pPr marL="457200" indent="-457200">
              <a:lnSpc>
                <a:spcPct val="150000"/>
              </a:lnSpc>
            </a:pPr>
            <a:r>
              <a:rPr lang="en-US" sz="2000" dirty="0" smtClean="0">
                <a:latin typeface="Arial" panose="020B0604020202020204" pitchFamily="34" charset="0"/>
                <a:cs typeface="Arial" panose="020B0604020202020204" pitchFamily="34" charset="0"/>
              </a:rPr>
              <a:t>1. Area Control Clusters</a:t>
            </a:r>
          </a:p>
          <a:p>
            <a:pPr marL="457200" indent="-457200">
              <a:lnSpc>
                <a:spcPct val="150000"/>
              </a:lnSpc>
            </a:pPr>
            <a:r>
              <a:rPr lang="en-US" sz="2000" dirty="0" smtClean="0">
                <a:latin typeface="Arial" panose="020B0604020202020204" pitchFamily="34" charset="0"/>
                <a:cs typeface="Arial" panose="020B0604020202020204" pitchFamily="34" charset="0"/>
              </a:rPr>
              <a:t>2. Data Object Clusters</a:t>
            </a:r>
          </a:p>
          <a:p>
            <a:pPr marL="457200" indent="-457200">
              <a:lnSpc>
                <a:spcPct val="150000"/>
              </a:lnSpc>
            </a:pPr>
            <a:r>
              <a:rPr lang="en-US" sz="2000" dirty="0" smtClean="0">
                <a:latin typeface="Arial" panose="020B0604020202020204" pitchFamily="34" charset="0"/>
                <a:cs typeface="Arial" panose="020B0604020202020204" pitchFamily="34" charset="0"/>
              </a:rPr>
              <a:t>3. Free Cluster Chains</a:t>
            </a:r>
            <a:endParaRPr lang="ru-RU" sz="2000" dirty="0" smtClean="0">
              <a:latin typeface="Arial" panose="020B0604020202020204" pitchFamily="34" charset="0"/>
              <a:cs typeface="Arial" panose="020B0604020202020204" pitchFamily="34" charset="0"/>
            </a:endParaRPr>
          </a:p>
          <a:p>
            <a:pPr marL="457200" lvl="0" indent="-457200">
              <a:lnSpc>
                <a:spcPct val="150000"/>
              </a:lnSpc>
            </a:pPr>
            <a:endParaRPr lang="ru-RU" sz="2000" dirty="0" smtClean="0">
              <a:latin typeface="Arial" panose="020B0604020202020204" pitchFamily="34" charset="0"/>
              <a:cs typeface="Arial" panose="020B0604020202020204" pitchFamily="34" charset="0"/>
            </a:endParaRPr>
          </a:p>
        </p:txBody>
      </p:sp>
      <p:sp>
        <p:nvSpPr>
          <p:cNvPr id="24" name="TextBox 23"/>
          <p:cNvSpPr txBox="1"/>
          <p:nvPr/>
        </p:nvSpPr>
        <p:spPr>
          <a:xfrm>
            <a:off x="7432475" y="3453160"/>
            <a:ext cx="2778325" cy="2123658"/>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      </a:t>
            </a:r>
            <a:r>
              <a:rPr lang="en-US" sz="2800" b="1" dirty="0" smtClean="0"/>
              <a:t> Block Chains</a:t>
            </a:r>
            <a:endParaRPr lang="ru-RU" sz="2800" b="1" dirty="0" smtClean="0"/>
          </a:p>
          <a:p>
            <a:pPr marL="457200" lvl="0" indent="-457200">
              <a:lnSpc>
                <a:spcPct val="150000"/>
              </a:lnSpc>
            </a:pPr>
            <a:r>
              <a:rPr lang="en-US" sz="2000" dirty="0" smtClean="0">
                <a:latin typeface="Arial" panose="020B0604020202020204" pitchFamily="34" charset="0"/>
                <a:cs typeface="Arial" panose="020B0604020202020204" pitchFamily="34" charset="0"/>
              </a:rPr>
              <a:t>1. Free Chains</a:t>
            </a:r>
          </a:p>
          <a:p>
            <a:pPr marL="457200" lvl="0" indent="-457200">
              <a:lnSpc>
                <a:spcPct val="150000"/>
              </a:lnSpc>
            </a:pPr>
            <a:r>
              <a:rPr lang="en-US" sz="2000" dirty="0" smtClean="0">
                <a:latin typeface="Arial" panose="020B0604020202020204" pitchFamily="34" charset="0"/>
                <a:cs typeface="Arial" panose="020B0604020202020204" pitchFamily="34" charset="0"/>
              </a:rPr>
              <a:t>2. RM Chains</a:t>
            </a:r>
          </a:p>
          <a:p>
            <a:pPr marL="457200" indent="-457200">
              <a:lnSpc>
                <a:spcPct val="150000"/>
              </a:lnSpc>
            </a:pPr>
            <a:r>
              <a:rPr lang="en-US" sz="2000" dirty="0" smtClean="0">
                <a:latin typeface="Arial" panose="020B0604020202020204" pitchFamily="34" charset="0"/>
                <a:cs typeface="Arial" panose="020B0604020202020204" pitchFamily="34" charset="0"/>
              </a:rPr>
              <a:t>3. Index Delete Chains</a:t>
            </a:r>
            <a:endParaRPr lang="ru-RU"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471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844" y="376510"/>
            <a:ext cx="2056973" cy="523220"/>
          </a:xfrm>
          <a:prstGeom prst="rect">
            <a:avLst/>
          </a:prstGeom>
          <a:noFill/>
        </p:spPr>
        <p:txBody>
          <a:bodyPr wrap="none" rtlCol="0">
            <a:spAutoFit/>
          </a:bodyPr>
          <a:lstStyle/>
          <a:p>
            <a:r>
              <a:rPr lang="en-US" sz="2800" b="1" dirty="0" smtClean="0"/>
              <a:t>Block Chains</a:t>
            </a:r>
            <a:endParaRPr lang="ru-RU" sz="2800" dirty="0" smtClean="0"/>
          </a:p>
        </p:txBody>
      </p:sp>
      <p:sp>
        <p:nvSpPr>
          <p:cNvPr id="4" name="TextBox 3"/>
          <p:cNvSpPr txBox="1"/>
          <p:nvPr/>
        </p:nvSpPr>
        <p:spPr>
          <a:xfrm>
            <a:off x="4194109" y="958667"/>
            <a:ext cx="4210768" cy="369332"/>
          </a:xfrm>
          <a:prstGeom prst="rect">
            <a:avLst/>
          </a:prstGeom>
          <a:noFill/>
        </p:spPr>
        <p:txBody>
          <a:bodyPr wrap="none" rtlCol="0">
            <a:spAutoFit/>
          </a:bodyPr>
          <a:lstStyle/>
          <a:p>
            <a:r>
              <a:rPr lang="en-US" dirty="0" err="1" smtClean="0">
                <a:latin typeface="Calibri Light" pitchFamily="34" charset="0"/>
                <a:cs typeface="Courier New" pitchFamily="49" charset="0"/>
              </a:rPr>
              <a:t>proutil</a:t>
            </a:r>
            <a:r>
              <a:rPr lang="en-US" dirty="0" smtClean="0">
                <a:latin typeface="Calibri Light" pitchFamily="34" charset="0"/>
                <a:cs typeface="Courier New" pitchFamily="49" charset="0"/>
              </a:rPr>
              <a:t> db –C </a:t>
            </a:r>
            <a:r>
              <a:rPr lang="en-US" dirty="0" err="1" smtClean="0">
                <a:latin typeface="Calibri Light" pitchFamily="34" charset="0"/>
                <a:cs typeface="Courier New" pitchFamily="49" charset="0"/>
              </a:rPr>
              <a:t>chanalys</a:t>
            </a:r>
            <a:r>
              <a:rPr lang="en-US" dirty="0" smtClean="0">
                <a:latin typeface="Calibri Light" pitchFamily="34" charset="0"/>
                <a:cs typeface="Courier New" pitchFamily="49" charset="0"/>
              </a:rPr>
              <a:t> “Area Name” –scan</a:t>
            </a:r>
            <a:endParaRPr lang="ru-RU" dirty="0" smtClean="0">
              <a:latin typeface="Calibri Light" pitchFamily="34" charset="0"/>
              <a:cs typeface="Courier New" pitchFamily="49" charset="0"/>
            </a:endParaRP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22</a:t>
            </a:fld>
            <a:endParaRPr lang="en-US"/>
          </a:p>
        </p:txBody>
      </p:sp>
      <p:sp>
        <p:nvSpPr>
          <p:cNvPr id="7" name="TextBox 6"/>
          <p:cNvSpPr txBox="1"/>
          <p:nvPr/>
        </p:nvSpPr>
        <p:spPr>
          <a:xfrm>
            <a:off x="1795346" y="1390182"/>
            <a:ext cx="8530683" cy="1538883"/>
          </a:xfrm>
          <a:prstGeom prst="rect">
            <a:avLst/>
          </a:prstGeom>
          <a:noFill/>
        </p:spPr>
        <p:txBody>
          <a:bodyPr wrap="square" rtlCol="0">
            <a:spAutoFit/>
          </a:bodyPr>
          <a:lstStyle/>
          <a:p>
            <a:r>
              <a:rPr lang="en-US" sz="2000" dirty="0" smtClean="0">
                <a:latin typeface="Courier New" pitchFamily="49" charset="0"/>
                <a:cs typeface="Courier New" pitchFamily="49" charset="0"/>
              </a:rPr>
              <a:t>         </a:t>
            </a:r>
            <a:r>
              <a:rPr lang="en-US" b="1" dirty="0" smtClean="0">
                <a:latin typeface="Courier New" pitchFamily="49" charset="0"/>
                <a:cs typeface="Courier New" pitchFamily="49" charset="0"/>
              </a:rPr>
              <a:t>LIST OF FREE CHAIN BLOCKS</a:t>
            </a:r>
            <a:endParaRPr lang="ru-RU" b="1" dirty="0" smtClean="0">
              <a:latin typeface="Courier New" pitchFamily="49" charset="0"/>
              <a:cs typeface="Courier New" pitchFamily="49" charset="0"/>
            </a:endParaRPr>
          </a:p>
          <a:p>
            <a:r>
              <a:rPr lang="en-US" sz="2000" dirty="0" smtClean="0">
                <a:latin typeface="Miriam Fixed" pitchFamily="49" charset="-79"/>
                <a:cs typeface="Miriam Fixed" pitchFamily="49" charset="-79"/>
              </a:rPr>
              <a:t>                </a:t>
            </a:r>
            <a:r>
              <a:rPr lang="en-US" dirty="0" smtClean="0">
                <a:latin typeface="Miriam Fixed" pitchFamily="49" charset="-79"/>
                <a:cs typeface="Miriam Fixed" pitchFamily="49" charset="-79"/>
              </a:rPr>
              <a:t>next</a:t>
            </a:r>
            <a:endParaRPr lang="ru-RU" dirty="0" smtClean="0">
              <a:latin typeface="Courier New" pitchFamily="49" charset="0"/>
              <a:cs typeface="Miriam Fixed" pitchFamily="49" charset="-79"/>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free</a:t>
            </a:r>
            <a:endParaRPr lang="ru-RU" dirty="0" smtClean="0">
              <a:latin typeface="Courier New" pitchFamily="49" charset="0"/>
              <a:cs typeface="Courier New" pitchFamily="49" charset="0"/>
            </a:endParaRPr>
          </a:p>
          <a:p>
            <a:r>
              <a:rPr lang="en-US" dirty="0" smtClean="0">
                <a:latin typeface="Courier New" pitchFamily="49" charset="0"/>
                <a:cs typeface="Courier New" pitchFamily="49" charset="0"/>
              </a:rPr>
              <a:t>        7026440         7026439</a:t>
            </a:r>
            <a:endParaRPr lang="ru-RU" dirty="0" smtClean="0">
              <a:latin typeface="Courier New" pitchFamily="49" charset="0"/>
              <a:cs typeface="Courier New" pitchFamily="49" charset="0"/>
            </a:endParaRPr>
          </a:p>
          <a:p>
            <a:r>
              <a:rPr lang="en-US" dirty="0" smtClean="0">
                <a:latin typeface="Courier New" pitchFamily="49" charset="0"/>
                <a:cs typeface="Courier New" pitchFamily="49" charset="0"/>
              </a:rPr>
              <a:t>2046268 block(s) found in the free chain of Index object 22</a:t>
            </a:r>
          </a:p>
        </p:txBody>
      </p:sp>
      <p:sp>
        <p:nvSpPr>
          <p:cNvPr id="8" name="TextBox 7"/>
          <p:cNvSpPr txBox="1"/>
          <p:nvPr/>
        </p:nvSpPr>
        <p:spPr>
          <a:xfrm>
            <a:off x="1932577" y="4592314"/>
            <a:ext cx="8530683" cy="1231106"/>
          </a:xfrm>
          <a:prstGeom prst="rect">
            <a:avLst/>
          </a:prstGeom>
          <a:noFill/>
        </p:spPr>
        <p:txBody>
          <a:bodyPr wrap="square" rtlCol="0">
            <a:spAutoFit/>
          </a:bodyPr>
          <a:lstStyle/>
          <a:p>
            <a:r>
              <a:rPr lang="en-US" sz="2000" dirty="0" smtClean="0">
                <a:latin typeface="Courier New" pitchFamily="49" charset="0"/>
                <a:cs typeface="Courier New" pitchFamily="49" charset="0"/>
              </a:rPr>
              <a:t>         </a:t>
            </a:r>
            <a:r>
              <a:rPr lang="en-US" b="1" dirty="0" smtClean="0">
                <a:latin typeface="Courier New" pitchFamily="49" charset="0"/>
                <a:cs typeface="Courier New" pitchFamily="49" charset="0"/>
              </a:rPr>
              <a:t>LIST OF INDEX DELETE CHAIN BLOCKS</a:t>
            </a: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Block</a:t>
            </a:r>
          </a:p>
          <a:p>
            <a:r>
              <a:rPr lang="en-US" dirty="0" smtClean="0">
                <a:latin typeface="Courier New" pitchFamily="49" charset="0"/>
                <a:cs typeface="Courier New" pitchFamily="49" charset="0"/>
              </a:rPr>
              <a:t>        722     2499</a:t>
            </a:r>
          </a:p>
          <a:p>
            <a:r>
              <a:rPr lang="en-US" dirty="0" smtClean="0">
                <a:latin typeface="Courier New" pitchFamily="49" charset="0"/>
                <a:cs typeface="Courier New" pitchFamily="49" charset="0"/>
              </a:rPr>
              <a:t>3 block(s) found in the Index Delete chain of Index object 33</a:t>
            </a:r>
          </a:p>
        </p:txBody>
      </p:sp>
      <p:sp>
        <p:nvSpPr>
          <p:cNvPr id="9" name="TextBox 8"/>
          <p:cNvSpPr txBox="1"/>
          <p:nvPr/>
        </p:nvSpPr>
        <p:spPr>
          <a:xfrm>
            <a:off x="1932577" y="2991248"/>
            <a:ext cx="8530683" cy="1538883"/>
          </a:xfrm>
          <a:prstGeom prst="rect">
            <a:avLst/>
          </a:prstGeom>
          <a:noFill/>
        </p:spPr>
        <p:txBody>
          <a:bodyPr wrap="square" rtlCol="0">
            <a:spAutoFit/>
          </a:bodyPr>
          <a:lstStyle/>
          <a:p>
            <a:r>
              <a:rPr lang="en-US" sz="2000" dirty="0" smtClean="0">
                <a:latin typeface="Courier New" pitchFamily="49" charset="0"/>
                <a:cs typeface="Courier New" pitchFamily="49" charset="0"/>
              </a:rPr>
              <a:t>         </a:t>
            </a:r>
            <a:r>
              <a:rPr lang="en-US" b="1" dirty="0" smtClean="0">
                <a:latin typeface="Courier New" pitchFamily="49" charset="0"/>
                <a:cs typeface="Courier New" pitchFamily="49" charset="0"/>
              </a:rPr>
              <a:t>LIST OF RM CHAIN BLOCKS</a:t>
            </a:r>
            <a:endParaRPr lang="ru-RU" b="1" dirty="0" smtClean="0">
              <a:latin typeface="Courier New" pitchFamily="49" charset="0"/>
              <a:cs typeface="Courier New" pitchFamily="49" charset="0"/>
            </a:endParaRPr>
          </a:p>
          <a:p>
            <a:r>
              <a:rPr lang="en-US" sz="2000" dirty="0" smtClean="0">
                <a:latin typeface="Courier New" pitchFamily="49" charset="0"/>
                <a:cs typeface="Courier New" pitchFamily="49" charset="0"/>
              </a:rPr>
              <a:t>                </a:t>
            </a:r>
            <a:r>
              <a:rPr lang="en-US" dirty="0" smtClean="0">
                <a:latin typeface="Courier New" pitchFamily="49" charset="0"/>
                <a:cs typeface="Courier New" pitchFamily="49" charset="0"/>
              </a:rPr>
              <a:t>next</a:t>
            </a:r>
            <a:endParaRPr lang="ru-RU" dirty="0" smtClean="0">
              <a:latin typeface="Courier New" pitchFamily="49" charset="0"/>
              <a:cs typeface="Courier New" pitchFamily="49" charset="0"/>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Block</a:t>
            </a:r>
          </a:p>
          <a:p>
            <a:r>
              <a:rPr lang="en-US" dirty="0" smtClean="0">
                <a:latin typeface="Courier New" pitchFamily="49" charset="0"/>
                <a:cs typeface="Courier New" pitchFamily="49" charset="0"/>
              </a:rPr>
              <a:t>        804512704       2372    49      0</a:t>
            </a:r>
            <a:endParaRPr lang="ru-RU" dirty="0" smtClean="0">
              <a:latin typeface="Courier New" pitchFamily="49" charset="0"/>
              <a:cs typeface="Courier New" pitchFamily="49" charset="0"/>
            </a:endParaRPr>
          </a:p>
          <a:p>
            <a:r>
              <a:rPr lang="en-US" dirty="0" smtClean="0">
                <a:latin typeface="Courier New" pitchFamily="49" charset="0"/>
                <a:cs typeface="Courier New" pitchFamily="49" charset="0"/>
              </a:rPr>
              <a:t>8534342 block(s) found in the RM chain of Table object 4</a:t>
            </a:r>
          </a:p>
        </p:txBody>
      </p:sp>
    </p:spTree>
    <p:extLst>
      <p:ext uri="{BB962C8B-B14F-4D97-AF65-F5344CB8AC3E}">
        <p14:creationId xmlns:p14="http://schemas.microsoft.com/office/powerpoint/2010/main" val="346997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9946" y="249377"/>
            <a:ext cx="4588446" cy="3416320"/>
          </a:xfrm>
          <a:prstGeom prst="rect">
            <a:avLst/>
          </a:prstGeom>
          <a:noFill/>
        </p:spPr>
        <p:txBody>
          <a:bodyPr wrap="square" rtlCol="0">
            <a:spAutoFit/>
          </a:bodyPr>
          <a:lstStyle/>
          <a:p>
            <a:r>
              <a:rPr lang="en-US" sz="2400" dirty="0" smtClean="0"/>
              <a:t>  Date           RM Chain </a:t>
            </a:r>
            <a:r>
              <a:rPr lang="en-US" sz="2400" dirty="0" err="1"/>
              <a:t>TossLimit</a:t>
            </a:r>
            <a:endParaRPr lang="en-US" sz="2400" dirty="0"/>
          </a:p>
          <a:p>
            <a:r>
              <a:rPr lang="en-US" sz="2400" dirty="0"/>
              <a:t> </a:t>
            </a:r>
            <a:r>
              <a:rPr lang="en-US" sz="2400" dirty="0" smtClean="0"/>
              <a:t>--------------    </a:t>
            </a:r>
            <a:r>
              <a:rPr lang="en-US" sz="2400" dirty="0"/>
              <a:t>-------------- ---------</a:t>
            </a:r>
          </a:p>
          <a:p>
            <a:r>
              <a:rPr lang="en-US" sz="2400" dirty="0" smtClean="0"/>
              <a:t>01/25/15      </a:t>
            </a:r>
            <a:r>
              <a:rPr lang="en-US" sz="2400" dirty="0"/>
              <a:t>1,363,348       300</a:t>
            </a:r>
          </a:p>
          <a:p>
            <a:r>
              <a:rPr lang="en-US" sz="2400" dirty="0"/>
              <a:t>01/30/15      1,366,650       300</a:t>
            </a:r>
          </a:p>
          <a:p>
            <a:r>
              <a:rPr lang="en-US" sz="2400" dirty="0"/>
              <a:t>02/05/15      1,369,854       300</a:t>
            </a:r>
          </a:p>
          <a:p>
            <a:r>
              <a:rPr lang="en-US" sz="2400" dirty="0"/>
              <a:t>02/15/15      1,365,736       800</a:t>
            </a:r>
          </a:p>
          <a:p>
            <a:r>
              <a:rPr lang="en-US" sz="2400" dirty="0"/>
              <a:t>02/20/15      1,309,925       800</a:t>
            </a:r>
          </a:p>
          <a:p>
            <a:r>
              <a:rPr lang="en-US" sz="2400" dirty="0"/>
              <a:t>02/25/15      1,314,147       800</a:t>
            </a:r>
          </a:p>
          <a:p>
            <a:r>
              <a:rPr lang="en-US" sz="2400" dirty="0"/>
              <a:t>03/05/15      1,340,165       800</a:t>
            </a:r>
          </a:p>
        </p:txBody>
      </p:sp>
      <p:sp>
        <p:nvSpPr>
          <p:cNvPr id="3" name="TextBox 2"/>
          <p:cNvSpPr txBox="1"/>
          <p:nvPr/>
        </p:nvSpPr>
        <p:spPr>
          <a:xfrm>
            <a:off x="1729945" y="3665697"/>
            <a:ext cx="4658497" cy="1200329"/>
          </a:xfrm>
          <a:prstGeom prst="rect">
            <a:avLst/>
          </a:prstGeom>
          <a:noFill/>
        </p:spPr>
        <p:txBody>
          <a:bodyPr wrap="square" rtlCol="0">
            <a:spAutoFit/>
          </a:bodyPr>
          <a:lstStyle/>
          <a:p>
            <a:r>
              <a:rPr lang="en-US" sz="2400" dirty="0"/>
              <a:t>05/30/15      1,366,545       800</a:t>
            </a:r>
          </a:p>
          <a:p>
            <a:r>
              <a:rPr lang="en-US" sz="2400" dirty="0"/>
              <a:t>06/05/15      1,368,363      1000</a:t>
            </a:r>
          </a:p>
          <a:p>
            <a:r>
              <a:rPr lang="en-US" sz="2400" dirty="0"/>
              <a:t>06/10/15      1,368,823      1000</a:t>
            </a:r>
          </a:p>
        </p:txBody>
      </p:sp>
      <p:sp>
        <p:nvSpPr>
          <p:cNvPr id="4" name="TextBox 3"/>
          <p:cNvSpPr txBox="1"/>
          <p:nvPr/>
        </p:nvSpPr>
        <p:spPr>
          <a:xfrm>
            <a:off x="1729945" y="4919008"/>
            <a:ext cx="4588447" cy="1938992"/>
          </a:xfrm>
          <a:prstGeom prst="rect">
            <a:avLst/>
          </a:prstGeom>
          <a:noFill/>
        </p:spPr>
        <p:txBody>
          <a:bodyPr wrap="square" rtlCol="0">
            <a:spAutoFit/>
          </a:bodyPr>
          <a:lstStyle/>
          <a:p>
            <a:r>
              <a:rPr lang="en-US" sz="2400" dirty="0"/>
              <a:t>04/25/16      1,443,551      1000</a:t>
            </a:r>
          </a:p>
          <a:p>
            <a:r>
              <a:rPr lang="en-US" sz="2400" dirty="0"/>
              <a:t>04/30/16      1,445,920      1000</a:t>
            </a:r>
          </a:p>
          <a:p>
            <a:r>
              <a:rPr lang="en-US" sz="2400" dirty="0"/>
              <a:t>05/05/16      1,447,339      1000</a:t>
            </a:r>
          </a:p>
          <a:p>
            <a:r>
              <a:rPr lang="en-US" sz="2400" dirty="0"/>
              <a:t>05/10/16      1,448,688      1000</a:t>
            </a:r>
          </a:p>
          <a:p>
            <a:endParaRPr lang="en-US" sz="2400" dirty="0"/>
          </a:p>
        </p:txBody>
      </p:sp>
      <p:sp>
        <p:nvSpPr>
          <p:cNvPr id="5" name="TextBox 4"/>
          <p:cNvSpPr txBox="1"/>
          <p:nvPr/>
        </p:nvSpPr>
        <p:spPr>
          <a:xfrm>
            <a:off x="6907425" y="1114981"/>
            <a:ext cx="4879669" cy="2677656"/>
          </a:xfrm>
          <a:prstGeom prst="rect">
            <a:avLst/>
          </a:prstGeom>
          <a:noFill/>
        </p:spPr>
        <p:txBody>
          <a:bodyPr wrap="none" rtlCol="0">
            <a:spAutoFit/>
          </a:bodyPr>
          <a:lstStyle/>
          <a:p>
            <a:r>
              <a:rPr lang="en-US" sz="2400" dirty="0"/>
              <a:t>RECORD BLOCK SUMMARY </a:t>
            </a:r>
            <a:endParaRPr lang="en-US" sz="2400" dirty="0" smtClean="0"/>
          </a:p>
          <a:p>
            <a:r>
              <a:rPr lang="en-US" sz="2400" dirty="0" smtClean="0"/>
              <a:t>FOR </a:t>
            </a:r>
            <a:r>
              <a:rPr lang="en-US" sz="2400" dirty="0"/>
              <a:t>AREA "Order Area" : 9</a:t>
            </a:r>
          </a:p>
          <a:p>
            <a:r>
              <a:rPr lang="en-US" sz="2400" dirty="0" smtClean="0"/>
              <a:t>------------------------------------------------</a:t>
            </a:r>
            <a:endParaRPr lang="en-US" sz="2400" dirty="0"/>
          </a:p>
          <a:p>
            <a:endParaRPr lang="en-US" sz="2400" dirty="0" smtClean="0"/>
          </a:p>
          <a:p>
            <a:r>
              <a:rPr lang="en-US" sz="2400" dirty="0" smtClean="0"/>
              <a:t>Table                Size     Min  Max   Mean</a:t>
            </a:r>
            <a:endParaRPr lang="en-US" sz="2400" dirty="0"/>
          </a:p>
          <a:p>
            <a:r>
              <a:rPr lang="en-US" sz="2400" dirty="0" err="1" smtClean="0"/>
              <a:t>PUB.order</a:t>
            </a:r>
            <a:r>
              <a:rPr lang="en-US" sz="2400" dirty="0" smtClean="0"/>
              <a:t>     32.2G   </a:t>
            </a:r>
            <a:r>
              <a:rPr lang="en-US" sz="2400" dirty="0"/>
              <a:t>450 13519   767</a:t>
            </a:r>
          </a:p>
          <a:p>
            <a:endParaRPr lang="en-US" sz="2400" dirty="0"/>
          </a:p>
        </p:txBody>
      </p:sp>
      <p:sp>
        <p:nvSpPr>
          <p:cNvPr id="7" name="Rectangle 6"/>
          <p:cNvSpPr/>
          <p:nvPr/>
        </p:nvSpPr>
        <p:spPr>
          <a:xfrm>
            <a:off x="7468626" y="4866025"/>
            <a:ext cx="562550" cy="28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223416" y="4866026"/>
            <a:ext cx="562550" cy="28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933933" y="4866027"/>
            <a:ext cx="562550" cy="28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671233" y="4866025"/>
            <a:ext cx="562550" cy="28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360823" y="4866025"/>
            <a:ext cx="562550" cy="286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317709" y="4193953"/>
            <a:ext cx="1388522" cy="461665"/>
          </a:xfrm>
          <a:prstGeom prst="rect">
            <a:avLst/>
          </a:prstGeom>
          <a:noFill/>
        </p:spPr>
        <p:txBody>
          <a:bodyPr wrap="none" rtlCol="0">
            <a:spAutoFit/>
          </a:bodyPr>
          <a:lstStyle/>
          <a:p>
            <a:r>
              <a:rPr lang="en-US" sz="2400" dirty="0" smtClean="0"/>
              <a:t>RM Chain</a:t>
            </a:r>
            <a:endParaRPr lang="en-US" sz="2400" dirty="0"/>
          </a:p>
        </p:txBody>
      </p:sp>
      <p:sp>
        <p:nvSpPr>
          <p:cNvPr id="12" name="Oval 11"/>
          <p:cNvSpPr/>
          <p:nvPr/>
        </p:nvSpPr>
        <p:spPr>
          <a:xfrm>
            <a:off x="10923373" y="3015049"/>
            <a:ext cx="729049" cy="3089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372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8" grpId="0" animBg="1"/>
      <p:bldP spid="9" grpId="0" animBg="1"/>
      <p:bldP spid="10" grpId="0" animBg="1"/>
      <p:bldP spid="11" grpId="0" animBg="1"/>
      <p:bldP spid="16" grpId="0"/>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1005" y="1863278"/>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787175" y="1863279"/>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502375" y="1863279"/>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02631" y="1863280"/>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832005" y="1863280"/>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444932" y="1867089"/>
            <a:ext cx="1405197" cy="6945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a:off x="994718" y="2757904"/>
            <a:ext cx="224986" cy="7463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95549" y="3504213"/>
            <a:ext cx="848309" cy="461665"/>
          </a:xfrm>
          <a:prstGeom prst="rect">
            <a:avLst/>
          </a:prstGeom>
          <a:noFill/>
        </p:spPr>
        <p:txBody>
          <a:bodyPr wrap="square" rtlCol="0">
            <a:spAutoFit/>
          </a:bodyPr>
          <a:lstStyle/>
          <a:p>
            <a:r>
              <a:rPr lang="en-US" sz="2400" dirty="0" smtClean="0"/>
              <a:t>head</a:t>
            </a:r>
          </a:p>
        </p:txBody>
      </p:sp>
      <p:sp>
        <p:nvSpPr>
          <p:cNvPr id="10" name="TextBox 9"/>
          <p:cNvSpPr txBox="1"/>
          <p:nvPr/>
        </p:nvSpPr>
        <p:spPr>
          <a:xfrm>
            <a:off x="3909878" y="305036"/>
            <a:ext cx="3801041" cy="1200329"/>
          </a:xfrm>
          <a:prstGeom prst="rect">
            <a:avLst/>
          </a:prstGeom>
          <a:noFill/>
        </p:spPr>
        <p:txBody>
          <a:bodyPr wrap="none" rtlCol="0">
            <a:spAutoFit/>
          </a:bodyPr>
          <a:lstStyle/>
          <a:p>
            <a:r>
              <a:rPr lang="en-US" sz="7200" dirty="0" smtClean="0"/>
              <a:t>RM Chain</a:t>
            </a:r>
            <a:endParaRPr lang="en-US" sz="7200" dirty="0"/>
          </a:p>
        </p:txBody>
      </p:sp>
      <p:sp>
        <p:nvSpPr>
          <p:cNvPr id="11" name="Rectangle 10"/>
          <p:cNvSpPr/>
          <p:nvPr/>
        </p:nvSpPr>
        <p:spPr>
          <a:xfrm>
            <a:off x="433560" y="1892290"/>
            <a:ext cx="1389798" cy="636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54760" y="1997801"/>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3" name="TextBox 22"/>
          <p:cNvSpPr txBox="1"/>
          <p:nvPr/>
        </p:nvSpPr>
        <p:spPr>
          <a:xfrm>
            <a:off x="2319574" y="1997801"/>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4" name="TextBox 23"/>
          <p:cNvSpPr txBox="1"/>
          <p:nvPr/>
        </p:nvSpPr>
        <p:spPr>
          <a:xfrm>
            <a:off x="3994292" y="1997802"/>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5" name="TextBox 24"/>
          <p:cNvSpPr txBox="1"/>
          <p:nvPr/>
        </p:nvSpPr>
        <p:spPr>
          <a:xfrm>
            <a:off x="5713103" y="1979703"/>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6" name="TextBox 25"/>
          <p:cNvSpPr txBox="1"/>
          <p:nvPr/>
        </p:nvSpPr>
        <p:spPr>
          <a:xfrm>
            <a:off x="7481074" y="1993336"/>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7" name="TextBox 26"/>
          <p:cNvSpPr txBox="1"/>
          <p:nvPr/>
        </p:nvSpPr>
        <p:spPr>
          <a:xfrm>
            <a:off x="10723375" y="1963525"/>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sp>
        <p:nvSpPr>
          <p:cNvPr id="28" name="TextBox 27"/>
          <p:cNvSpPr txBox="1"/>
          <p:nvPr/>
        </p:nvSpPr>
        <p:spPr>
          <a:xfrm>
            <a:off x="9068604" y="1993336"/>
            <a:ext cx="848309" cy="461665"/>
          </a:xfrm>
          <a:prstGeom prst="rect">
            <a:avLst/>
          </a:prstGeom>
          <a:noFill/>
        </p:spPr>
        <p:txBody>
          <a:bodyPr wrap="none" rtlCol="0">
            <a:spAutoFit/>
          </a:bodyPr>
          <a:lstStyle/>
          <a:p>
            <a:r>
              <a:rPr lang="en-US" sz="2400" dirty="0" smtClean="0">
                <a:solidFill>
                  <a:schemeClr val="bg1"/>
                </a:solidFill>
              </a:rPr>
              <a:t>block</a:t>
            </a:r>
            <a:endParaRPr lang="en-US" sz="2400" dirty="0">
              <a:solidFill>
                <a:schemeClr val="bg1"/>
              </a:solidFill>
            </a:endParaRPr>
          </a:p>
        </p:txBody>
      </p:sp>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6202" y="2915709"/>
            <a:ext cx="4957119" cy="3580142"/>
          </a:xfrm>
          <a:prstGeom prst="rect">
            <a:avLst/>
          </a:prstGeom>
        </p:spPr>
      </p:pic>
      <p:sp>
        <p:nvSpPr>
          <p:cNvPr id="20" name="Up Arrow 19"/>
          <p:cNvSpPr/>
          <p:nvPr/>
        </p:nvSpPr>
        <p:spPr>
          <a:xfrm>
            <a:off x="10911233" y="2757904"/>
            <a:ext cx="224986" cy="7463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0712064" y="3504213"/>
            <a:ext cx="848309" cy="461665"/>
          </a:xfrm>
          <a:prstGeom prst="rect">
            <a:avLst/>
          </a:prstGeom>
          <a:noFill/>
        </p:spPr>
        <p:txBody>
          <a:bodyPr wrap="square" rtlCol="0">
            <a:spAutoFit/>
          </a:bodyPr>
          <a:lstStyle/>
          <a:p>
            <a:r>
              <a:rPr lang="en-US" sz="2400" dirty="0" smtClean="0"/>
              <a:t>tail</a:t>
            </a:r>
          </a:p>
        </p:txBody>
      </p:sp>
      <p:sp>
        <p:nvSpPr>
          <p:cNvPr id="13" name="TextBox 12"/>
          <p:cNvSpPr txBox="1"/>
          <p:nvPr/>
        </p:nvSpPr>
        <p:spPr>
          <a:xfrm>
            <a:off x="6907572" y="4908485"/>
            <a:ext cx="4776757" cy="1938992"/>
          </a:xfrm>
          <a:prstGeom prst="rect">
            <a:avLst/>
          </a:prstGeom>
          <a:noFill/>
        </p:spPr>
        <p:txBody>
          <a:bodyPr wrap="none" rtlCol="0">
            <a:spAutoFit/>
          </a:bodyPr>
          <a:lstStyle/>
          <a:p>
            <a:r>
              <a:rPr lang="en-US" sz="4000" dirty="0" smtClean="0"/>
              <a:t>     	2 conditions:</a:t>
            </a:r>
          </a:p>
          <a:p>
            <a:r>
              <a:rPr lang="en-US" sz="4000" dirty="0" smtClean="0"/>
              <a:t>Free space &gt; toss limit</a:t>
            </a:r>
          </a:p>
          <a:p>
            <a:r>
              <a:rPr lang="en-US" sz="4000" dirty="0" smtClean="0"/>
              <a:t># slots used &lt; RPB </a:t>
            </a:r>
            <a:endParaRPr lang="en-US" sz="4000" dirty="0"/>
          </a:p>
        </p:txBody>
      </p:sp>
      <p:sp>
        <p:nvSpPr>
          <p:cNvPr id="30" name="Up Arrow 29"/>
          <p:cNvSpPr/>
          <p:nvPr/>
        </p:nvSpPr>
        <p:spPr>
          <a:xfrm>
            <a:off x="2570724" y="2757904"/>
            <a:ext cx="224986" cy="7463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2371555" y="3504213"/>
            <a:ext cx="848309" cy="461665"/>
          </a:xfrm>
          <a:prstGeom prst="rect">
            <a:avLst/>
          </a:prstGeom>
          <a:noFill/>
        </p:spPr>
        <p:txBody>
          <a:bodyPr wrap="square" rtlCol="0">
            <a:spAutoFit/>
          </a:bodyPr>
          <a:lstStyle/>
          <a:p>
            <a:r>
              <a:rPr lang="en-US" sz="2400" dirty="0" smtClean="0"/>
              <a:t>head</a:t>
            </a:r>
          </a:p>
        </p:txBody>
      </p:sp>
      <p:sp>
        <p:nvSpPr>
          <p:cNvPr id="15" name="Rectangle 14"/>
          <p:cNvSpPr/>
          <p:nvPr/>
        </p:nvSpPr>
        <p:spPr>
          <a:xfrm>
            <a:off x="496439" y="2634293"/>
            <a:ext cx="1322321" cy="1643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78328" y="4477851"/>
            <a:ext cx="3850349" cy="584775"/>
          </a:xfrm>
          <a:prstGeom prst="rect">
            <a:avLst/>
          </a:prstGeom>
          <a:noFill/>
        </p:spPr>
        <p:txBody>
          <a:bodyPr wrap="none" rtlCol="0">
            <a:spAutoFit/>
          </a:bodyPr>
          <a:lstStyle/>
          <a:p>
            <a:r>
              <a:rPr lang="en-US" sz="3200" dirty="0"/>
              <a:t>-</a:t>
            </a:r>
            <a:r>
              <a:rPr lang="en-US" sz="3200" dirty="0" err="1" smtClean="0"/>
              <a:t>recspacesearchdepth</a:t>
            </a:r>
            <a:endParaRPr lang="en-US" sz="3200" dirty="0"/>
          </a:p>
        </p:txBody>
      </p:sp>
    </p:spTree>
    <p:extLst>
      <p:ext uri="{BB962C8B-B14F-4D97-AF65-F5344CB8AC3E}">
        <p14:creationId xmlns:p14="http://schemas.microsoft.com/office/powerpoint/2010/main" val="30251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1"/>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animBg="1"/>
      <p:bldP spid="11" grpId="1" animBg="1"/>
      <p:bldP spid="20" grpId="0" animBg="1"/>
      <p:bldP spid="21" grpId="0"/>
      <p:bldP spid="13" grpId="0"/>
      <p:bldP spid="30" grpId="0" animBg="1"/>
      <p:bldP spid="31" grpId="0"/>
      <p:bldP spid="15"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9600" y="388761"/>
            <a:ext cx="3026229" cy="523220"/>
          </a:xfrm>
          <a:prstGeom prst="rect">
            <a:avLst/>
          </a:prstGeom>
        </p:spPr>
        <p:txBody>
          <a:bodyPr wrap="square">
            <a:spAutoFit/>
          </a:bodyPr>
          <a:lstStyle/>
          <a:p>
            <a:pPr algn="ctr"/>
            <a:r>
              <a:rPr lang="en-US" sz="2800" b="1" dirty="0" smtClean="0"/>
              <a:t>Toss Limit</a:t>
            </a:r>
          </a:p>
        </p:txBody>
      </p:sp>
      <p:sp>
        <p:nvSpPr>
          <p:cNvPr id="3" name="Rectangle 2"/>
          <p:cNvSpPr/>
          <p:nvPr/>
        </p:nvSpPr>
        <p:spPr>
          <a:xfrm>
            <a:off x="3095899" y="997524"/>
            <a:ext cx="6518364" cy="461665"/>
          </a:xfrm>
          <a:prstGeom prst="rect">
            <a:avLst/>
          </a:prstGeom>
        </p:spPr>
        <p:txBody>
          <a:bodyPr wrap="square">
            <a:spAutoFit/>
          </a:bodyPr>
          <a:lstStyle/>
          <a:p>
            <a:r>
              <a:rPr lang="en-US" sz="2400" dirty="0" err="1" smtClean="0"/>
              <a:t>proutil</a:t>
            </a:r>
            <a:r>
              <a:rPr lang="en-US" sz="2400" dirty="0" smtClean="0"/>
              <a:t> db -C </a:t>
            </a:r>
            <a:r>
              <a:rPr lang="en-US" sz="2400" dirty="0" err="1" smtClean="0"/>
              <a:t>chanalys</a:t>
            </a:r>
            <a:r>
              <a:rPr lang="en-US" sz="2400" dirty="0" smtClean="0"/>
              <a:t> “Order Area” -scan</a:t>
            </a:r>
            <a:endParaRPr lang="ru-RU" sz="2400" dirty="0" smtClean="0"/>
          </a:p>
        </p:txBody>
      </p:sp>
      <p:sp>
        <p:nvSpPr>
          <p:cNvPr id="4" name="Rectangle 3"/>
          <p:cNvSpPr/>
          <p:nvPr/>
        </p:nvSpPr>
        <p:spPr>
          <a:xfrm>
            <a:off x="718457" y="1595021"/>
            <a:ext cx="10929259" cy="4647426"/>
          </a:xfrm>
          <a:prstGeom prst="rect">
            <a:avLst/>
          </a:prstGeom>
        </p:spPr>
        <p:txBody>
          <a:bodyPr wrap="square">
            <a:spAutoFit/>
          </a:bodyPr>
          <a:lstStyle/>
          <a:p>
            <a:r>
              <a:rPr lang="en-US" sz="2400" dirty="0" smtClean="0">
                <a:latin typeface="Courier New" pitchFamily="49" charset="0"/>
                <a:cs typeface="Courier New" pitchFamily="49" charset="0"/>
              </a:rPr>
              <a:t>RM CHAIN ANALYSIS</a:t>
            </a:r>
          </a:p>
          <a:p>
            <a:r>
              <a:rPr lang="en-US" sz="2400" dirty="0" smtClean="0">
                <a:latin typeface="Courier New" pitchFamily="49" charset="0"/>
                <a:cs typeface="Courier New" pitchFamily="49" charset="0"/>
              </a:rPr>
              <a:t>-----------------</a:t>
            </a:r>
          </a:p>
          <a:p>
            <a:endParaRPr lang="en-US" sz="800" dirty="0" smtClean="0">
              <a:latin typeface="Courier New" pitchFamily="49" charset="0"/>
              <a:cs typeface="Courier New" pitchFamily="49" charset="0"/>
            </a:endParaRPr>
          </a:p>
          <a:p>
            <a:r>
              <a:rPr lang="en-US" sz="2400" dirty="0" smtClean="0">
                <a:latin typeface="Courier New" pitchFamily="49" charset="0"/>
                <a:cs typeface="Courier New" pitchFamily="49" charset="0"/>
              </a:rPr>
              <a:t>          LIST OF RM CHAIN BLOCKS</a:t>
            </a:r>
          </a:p>
          <a:p>
            <a:r>
              <a:rPr lang="en-US" sz="2400" dirty="0" smtClean="0">
                <a:latin typeface="Courier New" pitchFamily="49" charset="0"/>
                <a:cs typeface="Courier New" pitchFamily="49" charset="0"/>
              </a:rPr>
              <a:t>                free    # free</a:t>
            </a:r>
          </a:p>
          <a:p>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dbkey</a:t>
            </a:r>
            <a:r>
              <a:rPr lang="en-US" sz="2400" dirty="0" smtClean="0">
                <a:latin typeface="Courier New" pitchFamily="49" charset="0"/>
                <a:cs typeface="Courier New" pitchFamily="49" charset="0"/>
              </a:rPr>
              <a:t>       		space   slots   hold</a:t>
            </a:r>
          </a:p>
          <a:p>
            <a:r>
              <a:rPr lang="en-US" sz="2400" dirty="0" smtClean="0">
                <a:latin typeface="Courier New" pitchFamily="49" charset="0"/>
                <a:cs typeface="Courier New" pitchFamily="49" charset="0"/>
              </a:rPr>
              <a:t>        58719520     	1337     5       0</a:t>
            </a:r>
          </a:p>
          <a:p>
            <a:r>
              <a:rPr lang="en-US" sz="2400" dirty="0" smtClean="0">
                <a:latin typeface="Courier New" pitchFamily="49" charset="0"/>
                <a:cs typeface="Courier New" pitchFamily="49" charset="0"/>
              </a:rPr>
              <a:t>        58719536        	8124    16       0</a:t>
            </a:r>
          </a:p>
          <a:p>
            <a:r>
              <a:rPr lang="en-US" sz="2400" dirty="0" smtClean="0">
                <a:latin typeface="Courier New" pitchFamily="49" charset="0"/>
                <a:cs typeface="Courier New" pitchFamily="49" charset="0"/>
              </a:rPr>
              <a:t>        58719552        	8124    16       0</a:t>
            </a:r>
          </a:p>
          <a:p>
            <a:r>
              <a:rPr lang="en-US" sz="1200" dirty="0" smtClean="0">
                <a:latin typeface="Courier New" pitchFamily="49" charset="0"/>
                <a:cs typeface="Courier New" pitchFamily="49" charset="0"/>
              </a:rPr>
              <a:t>...</a:t>
            </a:r>
          </a:p>
          <a:p>
            <a:r>
              <a:rPr lang="en-US" sz="2400" dirty="0" smtClean="0">
                <a:latin typeface="Courier New" pitchFamily="49" charset="0"/>
                <a:cs typeface="Courier New" pitchFamily="49" charset="0"/>
              </a:rPr>
              <a:t>        58718960        	 682     5       0</a:t>
            </a:r>
          </a:p>
          <a:p>
            <a:r>
              <a:rPr lang="en-US" sz="2400" dirty="0" smtClean="0">
                <a:latin typeface="Courier New" pitchFamily="49" charset="0"/>
                <a:cs typeface="Courier New" pitchFamily="49" charset="0"/>
              </a:rPr>
              <a:t>        58719456        	 449     5       0</a:t>
            </a:r>
          </a:p>
          <a:p>
            <a:endParaRPr lang="en-US" sz="800" dirty="0" smtClean="0">
              <a:latin typeface="Courier New" pitchFamily="49" charset="0"/>
              <a:cs typeface="Courier New" pitchFamily="49" charset="0"/>
            </a:endParaRPr>
          </a:p>
          <a:p>
            <a:r>
              <a:rPr lang="en-US" sz="2400" dirty="0" smtClean="0">
                <a:latin typeface="Courier New" pitchFamily="49" charset="0"/>
                <a:cs typeface="Courier New" pitchFamily="49" charset="0"/>
              </a:rPr>
              <a:t>1313186 block(s) found in the RM chain of Table object 362</a:t>
            </a: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25</a:t>
            </a:fld>
            <a:endParaRPr lang="en-US"/>
          </a:p>
        </p:txBody>
      </p:sp>
      <p:sp>
        <p:nvSpPr>
          <p:cNvPr id="7" name="Right Arrow 6"/>
          <p:cNvSpPr/>
          <p:nvPr/>
        </p:nvSpPr>
        <p:spPr>
          <a:xfrm>
            <a:off x="1037966" y="3632887"/>
            <a:ext cx="1075037" cy="172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a:off x="1037967" y="5354594"/>
            <a:ext cx="1075037" cy="172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46922" y="3519329"/>
            <a:ext cx="731290" cy="400110"/>
          </a:xfrm>
          <a:prstGeom prst="rect">
            <a:avLst/>
          </a:prstGeom>
          <a:noFill/>
        </p:spPr>
        <p:txBody>
          <a:bodyPr wrap="none" rtlCol="0">
            <a:spAutoFit/>
          </a:bodyPr>
          <a:lstStyle/>
          <a:p>
            <a:r>
              <a:rPr lang="en-US" sz="2000" dirty="0"/>
              <a:t>Head</a:t>
            </a:r>
          </a:p>
        </p:txBody>
      </p:sp>
      <p:sp>
        <p:nvSpPr>
          <p:cNvPr id="10" name="TextBox 9"/>
          <p:cNvSpPr txBox="1"/>
          <p:nvPr/>
        </p:nvSpPr>
        <p:spPr>
          <a:xfrm>
            <a:off x="446740" y="5241036"/>
            <a:ext cx="531684" cy="400110"/>
          </a:xfrm>
          <a:prstGeom prst="rect">
            <a:avLst/>
          </a:prstGeom>
          <a:noFill/>
        </p:spPr>
        <p:txBody>
          <a:bodyPr wrap="none" rtlCol="0">
            <a:spAutoFit/>
          </a:bodyPr>
          <a:lstStyle/>
          <a:p>
            <a:r>
              <a:rPr lang="en-US" sz="2000" dirty="0" smtClean="0"/>
              <a:t>Tail</a:t>
            </a:r>
            <a:endParaRPr lang="en-US" sz="2000" dirty="0"/>
          </a:p>
        </p:txBody>
      </p:sp>
      <p:sp>
        <p:nvSpPr>
          <p:cNvPr id="12" name="Rounded Rectangle 11"/>
          <p:cNvSpPr/>
          <p:nvPr/>
        </p:nvSpPr>
        <p:spPr>
          <a:xfrm>
            <a:off x="5276335" y="4324865"/>
            <a:ext cx="963827" cy="3459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2248930" y="5241036"/>
            <a:ext cx="1495167" cy="28655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8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1795" y="1346886"/>
            <a:ext cx="6709718" cy="5693866"/>
          </a:xfrm>
          <a:prstGeom prst="rect">
            <a:avLst/>
          </a:prstGeom>
          <a:noFill/>
        </p:spPr>
        <p:txBody>
          <a:bodyPr wrap="square" rtlCol="0">
            <a:spAutoFit/>
          </a:bodyPr>
          <a:lstStyle/>
          <a:p>
            <a:r>
              <a:rPr lang="en-US" sz="2800" dirty="0" smtClean="0"/>
              <a:t>Date 	 	</a:t>
            </a:r>
            <a:r>
              <a:rPr lang="en-US" sz="2800" dirty="0" err="1" smtClean="0"/>
              <a:t>posision</a:t>
            </a:r>
            <a:r>
              <a:rPr lang="en-US" sz="2800" dirty="0" smtClean="0"/>
              <a:t>   </a:t>
            </a:r>
            <a:r>
              <a:rPr lang="en-US" sz="2800" dirty="0" err="1"/>
              <a:t>db</a:t>
            </a:r>
            <a:r>
              <a:rPr lang="en-US" sz="2800" dirty="0"/>
              <a:t>-key </a:t>
            </a:r>
            <a:r>
              <a:rPr lang="en-US" sz="2800" dirty="0" smtClean="0"/>
              <a:t>	free-space</a:t>
            </a:r>
            <a:endParaRPr lang="en-US" sz="2800" dirty="0"/>
          </a:p>
          <a:p>
            <a:r>
              <a:rPr lang="en-US" sz="2800" dirty="0" smtClean="0"/>
              <a:t>05/29/16       </a:t>
            </a:r>
            <a:r>
              <a:rPr lang="en-US" sz="2800" dirty="0"/>
              <a:t>809506 </a:t>
            </a:r>
            <a:r>
              <a:rPr lang="en-US" sz="2800" dirty="0">
                <a:cs typeface="Courier New" pitchFamily="49" charset="0"/>
              </a:rPr>
              <a:t>58719456</a:t>
            </a:r>
            <a:r>
              <a:rPr lang="en-US" sz="2800" dirty="0" smtClean="0"/>
              <a:t>        449</a:t>
            </a:r>
            <a:endParaRPr lang="en-US" sz="2800" dirty="0"/>
          </a:p>
          <a:p>
            <a:r>
              <a:rPr lang="en-US" sz="2800" dirty="0" smtClean="0"/>
              <a:t>05/30/16       </a:t>
            </a:r>
            <a:r>
              <a:rPr lang="en-US" sz="2800" dirty="0"/>
              <a:t>809314 </a:t>
            </a:r>
            <a:r>
              <a:rPr lang="en-US" sz="2800" dirty="0">
                <a:cs typeface="Courier New" pitchFamily="49" charset="0"/>
              </a:rPr>
              <a:t>58719456</a:t>
            </a:r>
            <a:r>
              <a:rPr lang="en-US" sz="2800" dirty="0" smtClean="0"/>
              <a:t>        449</a:t>
            </a:r>
            <a:endParaRPr lang="en-US" sz="2800" dirty="0"/>
          </a:p>
          <a:p>
            <a:r>
              <a:rPr lang="en-US" sz="2800" dirty="0" smtClean="0"/>
              <a:t>05/31/16       </a:t>
            </a:r>
            <a:r>
              <a:rPr lang="en-US" sz="2800" dirty="0"/>
              <a:t>793381 </a:t>
            </a:r>
            <a:r>
              <a:rPr lang="en-US" sz="2800" dirty="0">
                <a:cs typeface="Courier New" pitchFamily="49" charset="0"/>
              </a:rPr>
              <a:t>58719456</a:t>
            </a:r>
            <a:r>
              <a:rPr lang="en-US" sz="2800" dirty="0" smtClean="0"/>
              <a:t>        449</a:t>
            </a:r>
            <a:endParaRPr lang="en-US" sz="2800" dirty="0"/>
          </a:p>
          <a:p>
            <a:r>
              <a:rPr lang="en-US" sz="2800" dirty="0" smtClean="0"/>
              <a:t>06/01/16       </a:t>
            </a:r>
            <a:r>
              <a:rPr lang="en-US" sz="2800" dirty="0"/>
              <a:t>790931 </a:t>
            </a:r>
            <a:r>
              <a:rPr lang="en-US" sz="2800" dirty="0">
                <a:cs typeface="Courier New" pitchFamily="49" charset="0"/>
              </a:rPr>
              <a:t>58719456</a:t>
            </a:r>
            <a:r>
              <a:rPr lang="en-US" sz="2800" dirty="0" smtClean="0"/>
              <a:t>        449</a:t>
            </a:r>
            <a:endParaRPr lang="en-US" sz="2800" dirty="0"/>
          </a:p>
          <a:p>
            <a:r>
              <a:rPr lang="en-US" sz="2800" dirty="0" smtClean="0"/>
              <a:t>06/02/16       </a:t>
            </a:r>
            <a:r>
              <a:rPr lang="en-US" sz="2800" dirty="0"/>
              <a:t>789560 </a:t>
            </a:r>
            <a:r>
              <a:rPr lang="en-US" sz="2800" dirty="0">
                <a:cs typeface="Courier New" pitchFamily="49" charset="0"/>
              </a:rPr>
              <a:t>58719456</a:t>
            </a:r>
            <a:r>
              <a:rPr lang="en-US" sz="2800" dirty="0" smtClean="0"/>
              <a:t>        449</a:t>
            </a:r>
            <a:endParaRPr lang="en-US" sz="2800" dirty="0"/>
          </a:p>
          <a:p>
            <a:r>
              <a:rPr lang="en-US" sz="2800" dirty="0" smtClean="0"/>
              <a:t>06/03/16       </a:t>
            </a:r>
            <a:r>
              <a:rPr lang="en-US" sz="2800" dirty="0"/>
              <a:t>788841 </a:t>
            </a:r>
            <a:r>
              <a:rPr lang="en-US" sz="2800" dirty="0">
                <a:cs typeface="Courier New" pitchFamily="49" charset="0"/>
              </a:rPr>
              <a:t>58719456</a:t>
            </a:r>
            <a:r>
              <a:rPr lang="en-US" sz="2800" dirty="0" smtClean="0"/>
              <a:t>        449</a:t>
            </a:r>
            <a:endParaRPr lang="en-US" sz="2800" dirty="0"/>
          </a:p>
          <a:p>
            <a:r>
              <a:rPr lang="en-US" sz="2800" dirty="0" smtClean="0"/>
              <a:t>06/04/16       </a:t>
            </a:r>
            <a:r>
              <a:rPr lang="en-US" sz="2800" dirty="0"/>
              <a:t>788049 </a:t>
            </a:r>
            <a:r>
              <a:rPr lang="en-US" sz="2800" dirty="0">
                <a:cs typeface="Courier New" pitchFamily="49" charset="0"/>
              </a:rPr>
              <a:t>58719456</a:t>
            </a:r>
            <a:r>
              <a:rPr lang="en-US" sz="2800" dirty="0" smtClean="0"/>
              <a:t>        449</a:t>
            </a:r>
            <a:endParaRPr lang="en-US" sz="2800" dirty="0"/>
          </a:p>
          <a:p>
            <a:r>
              <a:rPr lang="en-US" sz="2800" dirty="0" smtClean="0"/>
              <a:t>06/05/16       </a:t>
            </a:r>
            <a:r>
              <a:rPr lang="en-US" sz="2800" dirty="0"/>
              <a:t>788049 </a:t>
            </a:r>
            <a:r>
              <a:rPr lang="en-US" sz="2800" dirty="0">
                <a:cs typeface="Courier New" pitchFamily="49" charset="0"/>
              </a:rPr>
              <a:t>58719456</a:t>
            </a:r>
            <a:r>
              <a:rPr lang="en-US" sz="2800" dirty="0" smtClean="0"/>
              <a:t>        449</a:t>
            </a:r>
            <a:endParaRPr lang="en-US" sz="2800" dirty="0"/>
          </a:p>
          <a:p>
            <a:r>
              <a:rPr lang="en-US" sz="2800" dirty="0" smtClean="0"/>
              <a:t>06/06/16       </a:t>
            </a:r>
            <a:r>
              <a:rPr lang="en-US" sz="2800" dirty="0"/>
              <a:t>787844 </a:t>
            </a:r>
            <a:r>
              <a:rPr lang="en-US" sz="2800" dirty="0">
                <a:cs typeface="Courier New" pitchFamily="49" charset="0"/>
              </a:rPr>
              <a:t>58719456</a:t>
            </a:r>
            <a:r>
              <a:rPr lang="en-US" sz="2800" dirty="0" smtClean="0"/>
              <a:t>        449</a:t>
            </a:r>
            <a:endParaRPr lang="en-US" sz="2800" dirty="0"/>
          </a:p>
          <a:p>
            <a:r>
              <a:rPr lang="en-US" sz="2800" dirty="0" smtClean="0"/>
              <a:t>06/07/16       </a:t>
            </a:r>
            <a:r>
              <a:rPr lang="en-US" sz="2800" dirty="0"/>
              <a:t>786831 </a:t>
            </a:r>
            <a:r>
              <a:rPr lang="en-US" sz="2800" dirty="0">
                <a:cs typeface="Courier New" pitchFamily="49" charset="0"/>
              </a:rPr>
              <a:t>58719456</a:t>
            </a:r>
            <a:r>
              <a:rPr lang="en-US" sz="2800" dirty="0" smtClean="0"/>
              <a:t>        449</a:t>
            </a:r>
            <a:endParaRPr lang="en-US" sz="2800" dirty="0"/>
          </a:p>
          <a:p>
            <a:r>
              <a:rPr lang="en-US" sz="2800" dirty="0" smtClean="0"/>
              <a:t>06/08/16       </a:t>
            </a:r>
            <a:r>
              <a:rPr lang="en-US" sz="2800" dirty="0"/>
              <a:t>786027 </a:t>
            </a:r>
            <a:r>
              <a:rPr lang="en-US" sz="2800" dirty="0">
                <a:cs typeface="Courier New" pitchFamily="49" charset="0"/>
              </a:rPr>
              <a:t>58719456</a:t>
            </a:r>
            <a:r>
              <a:rPr lang="en-US" sz="2800" dirty="0" smtClean="0"/>
              <a:t>        449</a:t>
            </a:r>
            <a:endParaRPr lang="en-US" sz="2800" dirty="0"/>
          </a:p>
          <a:p>
            <a:endParaRPr lang="en-US" sz="2800" dirty="0"/>
          </a:p>
        </p:txBody>
      </p:sp>
      <p:sp>
        <p:nvSpPr>
          <p:cNvPr id="3" name="Rectangle 2"/>
          <p:cNvSpPr/>
          <p:nvPr/>
        </p:nvSpPr>
        <p:spPr>
          <a:xfrm>
            <a:off x="2001795" y="351691"/>
            <a:ext cx="6487297" cy="523220"/>
          </a:xfrm>
          <a:prstGeom prst="rect">
            <a:avLst/>
          </a:prstGeom>
        </p:spPr>
        <p:txBody>
          <a:bodyPr wrap="square">
            <a:spAutoFit/>
          </a:bodyPr>
          <a:lstStyle/>
          <a:p>
            <a:pPr algn="ctr"/>
            <a:r>
              <a:rPr lang="en-US" sz="2800" b="1" dirty="0" smtClean="0"/>
              <a:t>Life of a block on a chain ( RM chain)</a:t>
            </a:r>
          </a:p>
        </p:txBody>
      </p:sp>
      <p:sp>
        <p:nvSpPr>
          <p:cNvPr id="4" name="Explosion 1 3"/>
          <p:cNvSpPr/>
          <p:nvPr/>
        </p:nvSpPr>
        <p:spPr>
          <a:xfrm>
            <a:off x="8711513" y="3163330"/>
            <a:ext cx="2916196" cy="3348681"/>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2 years</a:t>
            </a:r>
            <a:endParaRPr lang="en-US" sz="36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9092" y="503529"/>
            <a:ext cx="3227895" cy="2423814"/>
          </a:xfrm>
          <a:prstGeom prst="rect">
            <a:avLst/>
          </a:prstGeom>
        </p:spPr>
      </p:pic>
    </p:spTree>
    <p:extLst>
      <p:ext uri="{BB962C8B-B14F-4D97-AF65-F5344CB8AC3E}">
        <p14:creationId xmlns:p14="http://schemas.microsoft.com/office/powerpoint/2010/main" val="90288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800" b="1" dirty="0" smtClean="0"/>
              <a:t>Long RM chain</a:t>
            </a:r>
            <a:endParaRPr lang="en-US" sz="2800" b="1" dirty="0"/>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27</a:t>
            </a:fld>
            <a:endParaRPr lang="en-US"/>
          </a:p>
        </p:txBody>
      </p:sp>
      <p:sp>
        <p:nvSpPr>
          <p:cNvPr id="5" name="TextBox 4"/>
          <p:cNvSpPr txBox="1"/>
          <p:nvPr/>
        </p:nvSpPr>
        <p:spPr>
          <a:xfrm>
            <a:off x="2949499" y="788816"/>
            <a:ext cx="5488747" cy="707886"/>
          </a:xfrm>
          <a:prstGeom prst="rect">
            <a:avLst/>
          </a:prstGeom>
          <a:noFill/>
        </p:spPr>
        <p:txBody>
          <a:bodyPr wrap="none" rtlCol="0">
            <a:spAutoFit/>
          </a:bodyPr>
          <a:lstStyle/>
          <a:p>
            <a:r>
              <a:rPr lang="en-US" sz="4000" dirty="0" err="1"/>
              <a:t>proutil</a:t>
            </a:r>
            <a:r>
              <a:rPr lang="en-US" sz="4000" dirty="0"/>
              <a:t> </a:t>
            </a:r>
            <a:r>
              <a:rPr lang="en-US" sz="4000" dirty="0" smtClean="0"/>
              <a:t>db-name </a:t>
            </a:r>
            <a:r>
              <a:rPr lang="en-US" sz="4000" dirty="0"/>
              <a:t>-C </a:t>
            </a:r>
            <a:r>
              <a:rPr lang="en-US" sz="4000" dirty="0" err="1"/>
              <a:t>dbrpr</a:t>
            </a:r>
            <a:endParaRPr lang="en-US" sz="4000" dirty="0"/>
          </a:p>
        </p:txBody>
      </p:sp>
      <p:sp>
        <p:nvSpPr>
          <p:cNvPr id="6" name="TextBox 5"/>
          <p:cNvSpPr txBox="1"/>
          <p:nvPr/>
        </p:nvSpPr>
        <p:spPr>
          <a:xfrm>
            <a:off x="2938347" y="1441163"/>
            <a:ext cx="5757858" cy="1046440"/>
          </a:xfrm>
          <a:prstGeom prst="rect">
            <a:avLst/>
          </a:prstGeom>
          <a:noFill/>
        </p:spPr>
        <p:txBody>
          <a:bodyPr wrap="none" rtlCol="0">
            <a:spAutoFit/>
          </a:bodyPr>
          <a:lstStyle/>
          <a:p>
            <a:r>
              <a:rPr lang="en-US" u="sng" dirty="0" err="1"/>
              <a:t>dbanalys</a:t>
            </a:r>
            <a:r>
              <a:rPr lang="en-US" u="sng" dirty="0"/>
              <a:t> before </a:t>
            </a:r>
            <a:r>
              <a:rPr lang="en-US" u="sng" dirty="0" err="1" smtClean="0"/>
              <a:t>dbrpr</a:t>
            </a:r>
            <a:endParaRPr lang="en-US" u="sng" dirty="0" smtClean="0"/>
          </a:p>
          <a:p>
            <a:r>
              <a:rPr lang="en-US" dirty="0" smtClean="0"/>
              <a:t>1313186 block(s) found in the RM chain of Table object 362</a:t>
            </a:r>
          </a:p>
          <a:p>
            <a:endParaRPr lang="en-US" sz="800" dirty="0" smtClean="0"/>
          </a:p>
          <a:p>
            <a:r>
              <a:rPr lang="en-US" dirty="0" smtClean="0"/>
              <a:t>Scan Backward (Yes/No)? </a:t>
            </a:r>
            <a:endParaRPr lang="en-US" dirty="0" smtClean="0">
              <a:solidFill>
                <a:srgbClr val="FF0000"/>
              </a:solidFill>
            </a:endParaRPr>
          </a:p>
        </p:txBody>
      </p:sp>
      <p:pic>
        <p:nvPicPr>
          <p:cNvPr id="14" name="Picture 2" descr="D:\Proapps\LoadDbStat\Pictures\Noooo.images.png"/>
          <p:cNvPicPr>
            <a:picLocks noChangeAspect="1" noChangeArrowheads="1"/>
          </p:cNvPicPr>
          <p:nvPr/>
        </p:nvPicPr>
        <p:blipFill>
          <a:blip r:embed="rId3" cstate="print"/>
          <a:srcRect/>
          <a:stretch>
            <a:fillRect/>
          </a:stretch>
        </p:blipFill>
        <p:spPr bwMode="auto">
          <a:xfrm>
            <a:off x="5463687" y="2035891"/>
            <a:ext cx="1915415" cy="678524"/>
          </a:xfrm>
          <a:prstGeom prst="rect">
            <a:avLst/>
          </a:prstGeom>
          <a:noFill/>
        </p:spPr>
      </p:pic>
      <p:pic>
        <p:nvPicPr>
          <p:cNvPr id="15" name="Picture 2" descr="D:\Proapps\LoadDbStat\Pictures\newtons-cradle-1-300x200.jpg"/>
          <p:cNvPicPr>
            <a:picLocks noChangeAspect="1" noChangeArrowheads="1"/>
          </p:cNvPicPr>
          <p:nvPr/>
        </p:nvPicPr>
        <p:blipFill>
          <a:blip r:embed="rId4" cstate="print"/>
          <a:srcRect/>
          <a:stretch>
            <a:fillRect/>
          </a:stretch>
        </p:blipFill>
        <p:spPr bwMode="auto">
          <a:xfrm>
            <a:off x="318003" y="2810107"/>
            <a:ext cx="3295187" cy="2196791"/>
          </a:xfrm>
          <a:prstGeom prst="rect">
            <a:avLst/>
          </a:prstGeom>
          <a:noFill/>
        </p:spPr>
      </p:pic>
      <p:sp>
        <p:nvSpPr>
          <p:cNvPr id="16" name="TextBox 15"/>
          <p:cNvSpPr txBox="1"/>
          <p:nvPr/>
        </p:nvSpPr>
        <p:spPr>
          <a:xfrm>
            <a:off x="3627865" y="2606466"/>
            <a:ext cx="4329775" cy="2862322"/>
          </a:xfrm>
          <a:prstGeom prst="rect">
            <a:avLst/>
          </a:prstGeom>
          <a:noFill/>
        </p:spPr>
        <p:txBody>
          <a:bodyPr wrap="none" rtlCol="0">
            <a:spAutoFit/>
          </a:bodyPr>
          <a:lstStyle/>
          <a:p>
            <a:r>
              <a:rPr lang="en-US" dirty="0"/>
              <a:t>Scan of Order Area extent 1   10% complete</a:t>
            </a:r>
          </a:p>
          <a:p>
            <a:r>
              <a:rPr lang="en-US" dirty="0"/>
              <a:t>Scan of Order Area extent 1   20% complete</a:t>
            </a:r>
          </a:p>
          <a:p>
            <a:r>
              <a:rPr lang="en-US" dirty="0"/>
              <a:t>Scan of Order Area extent 1   30% complete</a:t>
            </a:r>
          </a:p>
          <a:p>
            <a:r>
              <a:rPr lang="en-US" dirty="0"/>
              <a:t>Scan of Order Area extent 1   40% complete</a:t>
            </a:r>
          </a:p>
          <a:p>
            <a:r>
              <a:rPr lang="en-US" dirty="0"/>
              <a:t>Scan of Order Area extent 1   50% complete</a:t>
            </a:r>
          </a:p>
          <a:p>
            <a:r>
              <a:rPr lang="en-US" dirty="0"/>
              <a:t>Scan of Order Area extent 1   60% complete</a:t>
            </a:r>
          </a:p>
          <a:p>
            <a:r>
              <a:rPr lang="en-US" dirty="0"/>
              <a:t>Scan of Order Area extent 1   70% complete</a:t>
            </a:r>
          </a:p>
          <a:p>
            <a:r>
              <a:rPr lang="en-US" dirty="0"/>
              <a:t>Scan of Order Area extent 1   80% complete</a:t>
            </a:r>
          </a:p>
          <a:p>
            <a:r>
              <a:rPr lang="en-US" dirty="0"/>
              <a:t>Scan of Order Area extent 1   90% complete</a:t>
            </a:r>
          </a:p>
          <a:p>
            <a:r>
              <a:rPr lang="en-US" dirty="0"/>
              <a:t>Scan of Order Area extent 1  100% complete</a:t>
            </a:r>
          </a:p>
        </p:txBody>
      </p:sp>
      <p:pic>
        <p:nvPicPr>
          <p:cNvPr id="17" name="Picture 1" descr="D:\Proapps\LoadDbStat\Pictures\Rebuild RM Chain.jpg"/>
          <p:cNvPicPr>
            <a:picLocks noChangeAspect="1" noChangeArrowheads="1"/>
          </p:cNvPicPr>
          <p:nvPr/>
        </p:nvPicPr>
        <p:blipFill>
          <a:blip r:embed="rId5" cstate="print"/>
          <a:srcRect/>
          <a:stretch>
            <a:fillRect/>
          </a:stretch>
        </p:blipFill>
        <p:spPr bwMode="auto">
          <a:xfrm>
            <a:off x="8070694" y="2868614"/>
            <a:ext cx="3619500" cy="2000250"/>
          </a:xfrm>
          <a:prstGeom prst="rect">
            <a:avLst/>
          </a:prstGeom>
          <a:noFill/>
        </p:spPr>
      </p:pic>
      <p:sp>
        <p:nvSpPr>
          <p:cNvPr id="18" name="TextBox 17"/>
          <p:cNvSpPr txBox="1"/>
          <p:nvPr/>
        </p:nvSpPr>
        <p:spPr>
          <a:xfrm>
            <a:off x="2873298" y="5533458"/>
            <a:ext cx="5640840" cy="646331"/>
          </a:xfrm>
          <a:prstGeom prst="rect">
            <a:avLst/>
          </a:prstGeom>
          <a:noFill/>
        </p:spPr>
        <p:txBody>
          <a:bodyPr wrap="none" rtlCol="0" anchor="ctr">
            <a:spAutoFit/>
          </a:bodyPr>
          <a:lstStyle/>
          <a:p>
            <a:r>
              <a:rPr lang="en-US" u="sng" dirty="0" err="1" smtClean="0"/>
              <a:t>dbanalys</a:t>
            </a:r>
            <a:r>
              <a:rPr lang="en-US" u="sng" dirty="0" smtClean="0"/>
              <a:t> after </a:t>
            </a:r>
            <a:r>
              <a:rPr lang="en-US" u="sng" dirty="0" err="1" smtClean="0"/>
              <a:t>dbrpr</a:t>
            </a:r>
            <a:endParaRPr lang="en-US" u="sng" dirty="0" smtClean="0"/>
          </a:p>
          <a:p>
            <a:r>
              <a:rPr lang="en-US" dirty="0" smtClean="0"/>
              <a:t>120813 block(s) found in the RM chain of Table object 362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7278" y="254947"/>
            <a:ext cx="6452839" cy="523220"/>
          </a:xfrm>
          <a:prstGeom prst="rect">
            <a:avLst/>
          </a:prstGeom>
        </p:spPr>
        <p:txBody>
          <a:bodyPr wrap="square">
            <a:spAutoFit/>
          </a:bodyPr>
          <a:lstStyle/>
          <a:p>
            <a:pPr algn="ctr"/>
            <a:r>
              <a:rPr lang="en-US" sz="2800" b="1" dirty="0" smtClean="0"/>
              <a:t>Create Limit. The “Light Breathing” Space</a:t>
            </a:r>
          </a:p>
        </p:txBody>
      </p:sp>
      <p:sp>
        <p:nvSpPr>
          <p:cNvPr id="3" name="Rectangle 2"/>
          <p:cNvSpPr/>
          <p:nvPr/>
        </p:nvSpPr>
        <p:spPr>
          <a:xfrm>
            <a:off x="2717076" y="1010587"/>
            <a:ext cx="6518364" cy="769441"/>
          </a:xfrm>
          <a:prstGeom prst="rect">
            <a:avLst/>
          </a:prstGeom>
        </p:spPr>
        <p:txBody>
          <a:bodyPr wrap="square">
            <a:spAutoFit/>
          </a:bodyPr>
          <a:lstStyle/>
          <a:p>
            <a:pPr algn="ctr"/>
            <a:r>
              <a:rPr lang="en-US" sz="2400" dirty="0" err="1" smtClean="0"/>
              <a:t>proutil</a:t>
            </a:r>
            <a:r>
              <a:rPr lang="en-US" sz="2400" dirty="0" smtClean="0"/>
              <a:t> db -C </a:t>
            </a:r>
            <a:r>
              <a:rPr lang="en-US" sz="2400" dirty="0" err="1" smtClean="0"/>
              <a:t>chanalys</a:t>
            </a:r>
            <a:r>
              <a:rPr lang="en-US" sz="2400" dirty="0" smtClean="0"/>
              <a:t> "item-summary Area" –scan</a:t>
            </a:r>
          </a:p>
          <a:p>
            <a:pPr algn="ctr"/>
            <a:r>
              <a:rPr lang="en-US" sz="2000" dirty="0" smtClean="0"/>
              <a:t>RPB 16</a:t>
            </a:r>
            <a:endParaRPr lang="ru-RU" sz="2000" dirty="0" smtClean="0"/>
          </a:p>
        </p:txBody>
      </p:sp>
      <p:sp>
        <p:nvSpPr>
          <p:cNvPr id="4" name="Rectangle 3"/>
          <p:cNvSpPr/>
          <p:nvPr/>
        </p:nvSpPr>
        <p:spPr>
          <a:xfrm>
            <a:off x="444843" y="1780028"/>
            <a:ext cx="11368216" cy="4247317"/>
          </a:xfrm>
          <a:prstGeom prst="rect">
            <a:avLst/>
          </a:prstGeom>
        </p:spPr>
        <p:txBody>
          <a:bodyPr wrap="square">
            <a:spAutoFit/>
          </a:bodyPr>
          <a:lstStyle/>
          <a:p>
            <a:r>
              <a:rPr lang="en-US" dirty="0" smtClean="0">
                <a:latin typeface="Courier New" pitchFamily="49" charset="0"/>
                <a:cs typeface="Courier New" pitchFamily="49" charset="0"/>
              </a:rPr>
              <a:t>LIST OF RM CHAIN BLOCKS                LIST OF RM CHAIN BLOCKS         </a:t>
            </a:r>
          </a:p>
          <a:p>
            <a:r>
              <a:rPr lang="en-US" dirty="0" smtClean="0">
                <a:latin typeface="Courier New" pitchFamily="49" charset="0"/>
                <a:cs typeface="Courier New" pitchFamily="49" charset="0"/>
              </a:rPr>
              <a:t>          free   </a:t>
            </a:r>
            <a:r>
              <a:rPr lang="en-US" dirty="0" err="1" smtClean="0">
                <a:latin typeface="Courier New" pitchFamily="49" charset="0"/>
                <a:cs typeface="Courier New" pitchFamily="49" charset="0"/>
              </a:rPr>
              <a:t>free</a:t>
            </a:r>
            <a:r>
              <a:rPr lang="en-US" dirty="0" smtClean="0">
                <a:latin typeface="Courier New" pitchFamily="49" charset="0"/>
                <a:cs typeface="Courier New" pitchFamily="49" charset="0"/>
              </a:rPr>
              <a:t>       # free               </a:t>
            </a:r>
            <a:r>
              <a:rPr lang="en-US" dirty="0" err="1" smtClean="0">
                <a:latin typeface="Courier New" pitchFamily="49" charset="0"/>
                <a:cs typeface="Courier New" pitchFamily="49" charset="0"/>
              </a:rPr>
              <a:t>free</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free</a:t>
            </a:r>
            <a:r>
              <a:rPr lang="en-US" dirty="0" smtClean="0">
                <a:latin typeface="Courier New" pitchFamily="49" charset="0"/>
                <a:cs typeface="Courier New" pitchFamily="49" charset="0"/>
              </a:rPr>
              <a:t>       # free</a:t>
            </a:r>
          </a:p>
          <a:p>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space1 space2      slots      </a:t>
            </a:r>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space1 space2      slots </a:t>
            </a:r>
          </a:p>
          <a:p>
            <a:r>
              <a:rPr lang="en-US" dirty="0" smtClean="0">
                <a:latin typeface="Courier New" pitchFamily="49" charset="0"/>
                <a:cs typeface="Courier New" pitchFamily="49" charset="0"/>
              </a:rPr>
              <a:t>36597840  8036   8035 </a:t>
            </a:r>
            <a:r>
              <a:rPr lang="en-US" b="1" dirty="0" smtClean="0">
                <a:latin typeface="Courier New" pitchFamily="49" charset="0"/>
                <a:cs typeface="Courier New" pitchFamily="49" charset="0"/>
              </a:rPr>
              <a:t>  -1</a:t>
            </a:r>
            <a:r>
              <a:rPr lang="en-US" dirty="0" smtClean="0">
                <a:latin typeface="Courier New" pitchFamily="49" charset="0"/>
                <a:cs typeface="Courier New" pitchFamily="49" charset="0"/>
              </a:rPr>
              <a:t>  15         35558848  7678   7669   </a:t>
            </a:r>
            <a:r>
              <a:rPr lang="en-US" b="1" dirty="0" smtClean="0">
                <a:latin typeface="Courier New" pitchFamily="49" charset="0"/>
                <a:cs typeface="Courier New" pitchFamily="49" charset="0"/>
              </a:rPr>
              <a:t>-9</a:t>
            </a:r>
            <a:r>
              <a:rPr lang="en-US" dirty="0" smtClean="0">
                <a:latin typeface="Courier New" pitchFamily="49" charset="0"/>
                <a:cs typeface="Courier New" pitchFamily="49" charset="0"/>
              </a:rPr>
              <a:t>  14 </a:t>
            </a:r>
          </a:p>
          <a:p>
            <a:r>
              <a:rPr lang="en-US" dirty="0" smtClean="0">
                <a:latin typeface="Courier New" pitchFamily="49" charset="0"/>
                <a:cs typeface="Courier New" pitchFamily="49" charset="0"/>
              </a:rPr>
              <a:t>36597872  8037   8037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15         35558864  6879   6882   </a:t>
            </a:r>
            <a:r>
              <a:rPr lang="en-US" b="1" dirty="0" smtClean="0">
                <a:latin typeface="Courier New" pitchFamily="49" charset="0"/>
                <a:cs typeface="Courier New" pitchFamily="49" charset="0"/>
              </a:rPr>
              <a:t>+3</a:t>
            </a:r>
            <a:r>
              <a:rPr lang="en-US" dirty="0" smtClean="0">
                <a:latin typeface="Courier New" pitchFamily="49" charset="0"/>
                <a:cs typeface="Courier New" pitchFamily="49" charset="0"/>
              </a:rPr>
              <a:t>  12 </a:t>
            </a:r>
          </a:p>
          <a:p>
            <a:r>
              <a:rPr lang="en-US" dirty="0" smtClean="0">
                <a:latin typeface="Courier New" pitchFamily="49" charset="0"/>
                <a:cs typeface="Courier New" pitchFamily="49" charset="0"/>
              </a:rPr>
              <a:t>36597968  7705   7675  </a:t>
            </a:r>
            <a:r>
              <a:rPr lang="en-US" b="1" dirty="0" smtClean="0">
                <a:latin typeface="Courier New" pitchFamily="49" charset="0"/>
                <a:cs typeface="Courier New" pitchFamily="49" charset="0"/>
              </a:rPr>
              <a:t>-30</a:t>
            </a:r>
            <a:r>
              <a:rPr lang="en-US" dirty="0" smtClean="0">
                <a:latin typeface="Courier New" pitchFamily="49" charset="0"/>
                <a:cs typeface="Courier New" pitchFamily="49" charset="0"/>
              </a:rPr>
              <a:t>  12         36235728  7674   7674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15 </a:t>
            </a:r>
          </a:p>
          <a:p>
            <a:r>
              <a:rPr lang="en-US" dirty="0" smtClean="0">
                <a:latin typeface="Courier New" pitchFamily="49" charset="0"/>
                <a:cs typeface="Courier New" pitchFamily="49" charset="0"/>
              </a:rPr>
              <a:t>36597984  8124   8124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16         36235744  7975   7976   </a:t>
            </a:r>
            <a:r>
              <a:rPr lang="en-US" b="1" dirty="0" smtClean="0">
                <a:latin typeface="Courier New" pitchFamily="49" charset="0"/>
                <a:cs typeface="Courier New" pitchFamily="49" charset="0"/>
              </a:rPr>
              <a:t>+1</a:t>
            </a:r>
            <a:r>
              <a:rPr lang="en-US" dirty="0" smtClean="0">
                <a:latin typeface="Courier New" pitchFamily="49" charset="0"/>
                <a:cs typeface="Courier New" pitchFamily="49" charset="0"/>
              </a:rPr>
              <a:t>  15 </a:t>
            </a:r>
          </a:p>
          <a:p>
            <a:r>
              <a:rPr lang="en-US" dirty="0" smtClean="0">
                <a:latin typeface="Courier New" pitchFamily="49" charset="0"/>
                <a:cs typeface="Courier New" pitchFamily="49" charset="0"/>
              </a:rPr>
              <a:t>36598016  8000   8000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14         35558880  7436   7453  </a:t>
            </a:r>
            <a:r>
              <a:rPr lang="en-US" b="1" dirty="0" smtClean="0">
                <a:latin typeface="Courier New" pitchFamily="49" charset="0"/>
                <a:cs typeface="Courier New" pitchFamily="49" charset="0"/>
              </a:rPr>
              <a:t>+17</a:t>
            </a:r>
            <a:r>
              <a:rPr lang="en-US" dirty="0" smtClean="0">
                <a:latin typeface="Courier New" pitchFamily="49" charset="0"/>
                <a:cs typeface="Courier New" pitchFamily="49" charset="0"/>
              </a:rPr>
              <a:t>  13 </a:t>
            </a:r>
          </a:p>
          <a:p>
            <a:r>
              <a:rPr lang="en-US" dirty="0" smtClean="0">
                <a:latin typeface="Courier New" pitchFamily="49" charset="0"/>
                <a:cs typeface="Courier New" pitchFamily="49" charset="0"/>
              </a:rPr>
              <a:t>36598064  8054   8054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15         36235760  7223   7223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12 </a:t>
            </a:r>
          </a:p>
          <a:p>
            <a:r>
              <a:rPr lang="en-US" dirty="0" smtClean="0">
                <a:latin typeface="Courier New" pitchFamily="49" charset="0"/>
                <a:cs typeface="Courier New" pitchFamily="49" charset="0"/>
              </a:rPr>
              <a:t>36598160  7934   7919  </a:t>
            </a:r>
            <a:r>
              <a:rPr lang="en-US" b="1" dirty="0" smtClean="0">
                <a:latin typeface="Courier New" pitchFamily="49" charset="0"/>
                <a:cs typeface="Courier New" pitchFamily="49" charset="0"/>
              </a:rPr>
              <a:t>-15  </a:t>
            </a:r>
            <a:r>
              <a:rPr lang="en-US" dirty="0" smtClean="0">
                <a:latin typeface="Courier New" pitchFamily="49" charset="0"/>
                <a:cs typeface="Courier New" pitchFamily="49" charset="0"/>
              </a:rPr>
              <a:t>14         35558896  6539   6540   </a:t>
            </a:r>
            <a:r>
              <a:rPr lang="en-US" b="1" dirty="0" smtClean="0">
                <a:latin typeface="Courier New" pitchFamily="49" charset="0"/>
                <a:cs typeface="Courier New" pitchFamily="49" charset="0"/>
              </a:rPr>
              <a:t>+1</a:t>
            </a:r>
            <a:r>
              <a:rPr lang="en-US" dirty="0" smtClean="0">
                <a:latin typeface="Courier New" pitchFamily="49" charset="0"/>
                <a:cs typeface="Courier New" pitchFamily="49" charset="0"/>
              </a:rPr>
              <a:t>  10 </a:t>
            </a:r>
          </a:p>
          <a:p>
            <a:r>
              <a:rPr lang="en-US" dirty="0" smtClean="0">
                <a:latin typeface="Courier New" pitchFamily="49" charset="0"/>
                <a:cs typeface="Courier New" pitchFamily="49" charset="0"/>
              </a:rPr>
              <a:t>36598192  8124   8124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16         36235776  7213   7206   </a:t>
            </a:r>
            <a:r>
              <a:rPr lang="en-US" b="1" dirty="0" smtClean="0">
                <a:latin typeface="Courier New" pitchFamily="49" charset="0"/>
                <a:cs typeface="Courier New" pitchFamily="49" charset="0"/>
              </a:rPr>
              <a:t>-7</a:t>
            </a:r>
            <a:r>
              <a:rPr lang="en-US" dirty="0" smtClean="0">
                <a:latin typeface="Courier New" pitchFamily="49" charset="0"/>
                <a:cs typeface="Courier New" pitchFamily="49" charset="0"/>
              </a:rPr>
              <a:t>  13 </a:t>
            </a:r>
          </a:p>
          <a:p>
            <a:r>
              <a:rPr lang="en-US" dirty="0" smtClean="0">
                <a:latin typeface="Courier New" pitchFamily="49" charset="0"/>
                <a:cs typeface="Courier New" pitchFamily="49" charset="0"/>
              </a:rPr>
              <a:t>36598208  7990   7960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15         35558912  6597   6664  </a:t>
            </a:r>
            <a:r>
              <a:rPr lang="en-US" b="1" dirty="0" smtClean="0">
                <a:latin typeface="Courier New" pitchFamily="49" charset="0"/>
                <a:cs typeface="Courier New" pitchFamily="49" charset="0"/>
              </a:rPr>
              <a:t>+67</a:t>
            </a:r>
            <a:r>
              <a:rPr lang="en-US" dirty="0" smtClean="0">
                <a:latin typeface="Courier New" pitchFamily="49" charset="0"/>
                <a:cs typeface="Courier New" pitchFamily="49" charset="0"/>
              </a:rPr>
              <a:t>  10 </a:t>
            </a:r>
          </a:p>
          <a:p>
            <a:r>
              <a:rPr lang="en-US" dirty="0" smtClean="0">
                <a:latin typeface="Courier New" pitchFamily="49" charset="0"/>
                <a:cs typeface="Courier New" pitchFamily="49" charset="0"/>
              </a:rPr>
              <a:t>36598336  7935   7874  </a:t>
            </a:r>
            <a:r>
              <a:rPr lang="en-US" b="1" dirty="0" smtClean="0">
                <a:latin typeface="Courier New" pitchFamily="49" charset="0"/>
                <a:cs typeface="Courier New" pitchFamily="49" charset="0"/>
              </a:rPr>
              <a:t>-61</a:t>
            </a:r>
            <a:r>
              <a:rPr lang="en-US" dirty="0" smtClean="0">
                <a:latin typeface="Courier New" pitchFamily="49" charset="0"/>
                <a:cs typeface="Courier New" pitchFamily="49" charset="0"/>
              </a:rPr>
              <a:t>  14         36235792  6506   6498   </a:t>
            </a:r>
            <a:r>
              <a:rPr lang="en-US" b="1" dirty="0" smtClean="0">
                <a:latin typeface="Courier New" pitchFamily="49" charset="0"/>
                <a:cs typeface="Courier New" pitchFamily="49" charset="0"/>
              </a:rPr>
              <a:t>-8</a:t>
            </a:r>
            <a:r>
              <a:rPr lang="en-US" dirty="0" smtClean="0">
                <a:latin typeface="Courier New" pitchFamily="49" charset="0"/>
                <a:cs typeface="Courier New" pitchFamily="49" charset="0"/>
              </a:rPr>
              <a:t>  11 </a:t>
            </a:r>
          </a:p>
          <a:p>
            <a:r>
              <a:rPr lang="en-US" dirty="0" smtClean="0">
                <a:latin typeface="Courier New" pitchFamily="49" charset="0"/>
                <a:cs typeface="Courier New" pitchFamily="49" charset="0"/>
              </a:rPr>
              <a:t>36598432  8124   8124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16         35558928  7535   7558  </a:t>
            </a:r>
            <a:r>
              <a:rPr lang="en-US" b="1" dirty="0" smtClean="0">
                <a:latin typeface="Courier New" pitchFamily="49" charset="0"/>
                <a:cs typeface="Courier New" pitchFamily="49" charset="0"/>
              </a:rPr>
              <a:t>+23  </a:t>
            </a:r>
            <a:r>
              <a:rPr lang="en-US" dirty="0" smtClean="0">
                <a:latin typeface="Courier New" pitchFamily="49" charset="0"/>
                <a:cs typeface="Courier New" pitchFamily="49" charset="0"/>
              </a:rPr>
              <a:t>13 </a:t>
            </a:r>
          </a:p>
          <a:p>
            <a:r>
              <a:rPr lang="en-US" dirty="0" smtClean="0">
                <a:latin typeface="Courier New" pitchFamily="49" charset="0"/>
                <a:cs typeface="Courier New" pitchFamily="49" charset="0"/>
              </a:rPr>
              <a:t>36598448  6711   6711    </a:t>
            </a:r>
            <a:r>
              <a:rPr lang="en-US" b="1" dirty="0" smtClean="0">
                <a:latin typeface="Courier New" pitchFamily="49" charset="0"/>
                <a:cs typeface="Courier New" pitchFamily="49" charset="0"/>
              </a:rPr>
              <a:t>0</a:t>
            </a:r>
            <a:r>
              <a:rPr lang="en-US" dirty="0" smtClean="0">
                <a:latin typeface="Courier New" pitchFamily="49" charset="0"/>
                <a:cs typeface="Courier New" pitchFamily="49" charset="0"/>
              </a:rPr>
              <a:t>  13         36235808  7247   7244   </a:t>
            </a:r>
            <a:r>
              <a:rPr lang="en-US" b="1" dirty="0" smtClean="0">
                <a:latin typeface="Courier New" pitchFamily="49" charset="0"/>
                <a:cs typeface="Courier New" pitchFamily="49" charset="0"/>
              </a:rPr>
              <a:t>-3  </a:t>
            </a:r>
            <a:r>
              <a:rPr lang="en-US" dirty="0" smtClean="0">
                <a:latin typeface="Courier New" pitchFamily="49" charset="0"/>
                <a:cs typeface="Courier New" pitchFamily="49" charset="0"/>
              </a:rPr>
              <a:t>14</a:t>
            </a: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28</a:t>
            </a:fld>
            <a:endParaRPr lang="en-US"/>
          </a:p>
        </p:txBody>
      </p:sp>
    </p:spTree>
    <p:extLst>
      <p:ext uri="{BB962C8B-B14F-4D97-AF65-F5344CB8AC3E}">
        <p14:creationId xmlns:p14="http://schemas.microsoft.com/office/powerpoint/2010/main" val="22812248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3136" y="254947"/>
            <a:ext cx="6766982" cy="523220"/>
          </a:xfrm>
          <a:prstGeom prst="rect">
            <a:avLst/>
          </a:prstGeom>
        </p:spPr>
        <p:txBody>
          <a:bodyPr wrap="square">
            <a:spAutoFit/>
          </a:bodyPr>
          <a:lstStyle/>
          <a:p>
            <a:pPr algn="ctr"/>
            <a:r>
              <a:rPr lang="en-US" sz="2800" b="1" dirty="0" smtClean="0"/>
              <a:t>Create Limit. The “Heavy Breathing” Space</a:t>
            </a:r>
          </a:p>
        </p:txBody>
      </p:sp>
      <p:sp>
        <p:nvSpPr>
          <p:cNvPr id="3" name="Rectangle 2"/>
          <p:cNvSpPr/>
          <p:nvPr/>
        </p:nvSpPr>
        <p:spPr>
          <a:xfrm>
            <a:off x="2717076" y="1010587"/>
            <a:ext cx="6518364" cy="769441"/>
          </a:xfrm>
          <a:prstGeom prst="rect">
            <a:avLst/>
          </a:prstGeom>
        </p:spPr>
        <p:txBody>
          <a:bodyPr wrap="square">
            <a:spAutoFit/>
          </a:bodyPr>
          <a:lstStyle/>
          <a:p>
            <a:pPr algn="ctr"/>
            <a:r>
              <a:rPr lang="en-US" sz="2400" dirty="0" err="1" smtClean="0"/>
              <a:t>proutil</a:t>
            </a:r>
            <a:r>
              <a:rPr lang="en-US" sz="2400" dirty="0" smtClean="0"/>
              <a:t> db -C </a:t>
            </a:r>
            <a:r>
              <a:rPr lang="en-US" sz="2400" dirty="0" err="1" smtClean="0"/>
              <a:t>chanalys</a:t>
            </a:r>
            <a:r>
              <a:rPr lang="en-US" sz="2400" dirty="0" smtClean="0"/>
              <a:t> “Order Area" –scan</a:t>
            </a:r>
          </a:p>
          <a:p>
            <a:pPr algn="ctr"/>
            <a:r>
              <a:rPr lang="en-US" sz="2000" dirty="0" smtClean="0"/>
              <a:t>RPB 16</a:t>
            </a:r>
            <a:endParaRPr lang="ru-RU" sz="2000" dirty="0" smtClean="0"/>
          </a:p>
        </p:txBody>
      </p:sp>
      <p:sp>
        <p:nvSpPr>
          <p:cNvPr id="4" name="Rectangle 3"/>
          <p:cNvSpPr/>
          <p:nvPr/>
        </p:nvSpPr>
        <p:spPr>
          <a:xfrm>
            <a:off x="3764398" y="1997598"/>
            <a:ext cx="4423719" cy="3416320"/>
          </a:xfrm>
          <a:prstGeom prst="rect">
            <a:avLst/>
          </a:prstGeom>
        </p:spPr>
        <p:txBody>
          <a:bodyPr wrap="square">
            <a:spAutoFit/>
          </a:bodyPr>
          <a:lstStyle/>
          <a:p>
            <a:r>
              <a:rPr lang="en-US" dirty="0" smtClean="0">
                <a:latin typeface="Courier New" pitchFamily="49" charset="0"/>
                <a:cs typeface="Courier New" pitchFamily="49" charset="0"/>
              </a:rPr>
              <a:t>LIST OF RM CHAIN BLOCKS              </a:t>
            </a:r>
          </a:p>
          <a:p>
            <a:r>
              <a:rPr lang="en-US" dirty="0" smtClean="0">
                <a:latin typeface="Courier New" pitchFamily="49" charset="0"/>
                <a:cs typeface="Courier New" pitchFamily="49" charset="0"/>
              </a:rPr>
              <a:t>          free     </a:t>
            </a:r>
            <a:r>
              <a:rPr lang="en-US" dirty="0" err="1" smtClean="0">
                <a:latin typeface="Courier New" pitchFamily="49" charset="0"/>
                <a:cs typeface="Courier New" pitchFamily="49" charset="0"/>
              </a:rPr>
              <a:t>free</a:t>
            </a:r>
            <a:r>
              <a:rPr lang="en-US" dirty="0" smtClean="0">
                <a:latin typeface="Courier New" pitchFamily="49" charset="0"/>
                <a:cs typeface="Courier New" pitchFamily="49" charset="0"/>
              </a:rPr>
              <a:t>       </a:t>
            </a:r>
          </a:p>
          <a:p>
            <a:r>
              <a:rPr lang="en-US" dirty="0" err="1" smtClean="0">
                <a:latin typeface="Courier New" pitchFamily="49" charset="0"/>
                <a:cs typeface="Courier New" pitchFamily="49" charset="0"/>
              </a:rPr>
              <a:t>dbkey</a:t>
            </a:r>
            <a:r>
              <a:rPr lang="en-US" dirty="0" smtClean="0">
                <a:latin typeface="Courier New" pitchFamily="49" charset="0"/>
                <a:cs typeface="Courier New" pitchFamily="49" charset="0"/>
              </a:rPr>
              <a:t>     space    </a:t>
            </a:r>
            <a:r>
              <a:rPr lang="en-US" dirty="0" err="1" smtClean="0">
                <a:latin typeface="Courier New" pitchFamily="49" charset="0"/>
                <a:cs typeface="Courier New" pitchFamily="49" charset="0"/>
              </a:rPr>
              <a:t>space</a:t>
            </a:r>
            <a:endParaRPr lang="en-US" dirty="0" smtClean="0">
              <a:latin typeface="Courier New" pitchFamily="49" charset="0"/>
              <a:cs typeface="Courier New" pitchFamily="49" charset="0"/>
            </a:endParaRPr>
          </a:p>
          <a:p>
            <a:r>
              <a:rPr lang="en-US" dirty="0">
                <a:latin typeface="Courier New" pitchFamily="49" charset="0"/>
                <a:cs typeface="Courier New" pitchFamily="49" charset="0"/>
              </a:rPr>
              <a:t> </a:t>
            </a:r>
            <a:r>
              <a:rPr lang="en-US" dirty="0" smtClean="0">
                <a:latin typeface="Courier New" pitchFamily="49" charset="0"/>
                <a:cs typeface="Courier New" pitchFamily="49" charset="0"/>
              </a:rPr>
              <a:t>         day_1    day_2            </a:t>
            </a:r>
          </a:p>
          <a:p>
            <a:r>
              <a:rPr lang="en-US" dirty="0" smtClean="0">
                <a:latin typeface="Courier New" pitchFamily="49" charset="0"/>
                <a:cs typeface="Courier New" pitchFamily="49" charset="0"/>
              </a:rPr>
              <a:t>78831984    947      </a:t>
            </a:r>
            <a:r>
              <a:rPr lang="en-US" dirty="0">
                <a:latin typeface="Courier New" pitchFamily="49" charset="0"/>
                <a:cs typeface="Courier New" pitchFamily="49" charset="0"/>
              </a:rPr>
              <a:t>709   </a:t>
            </a:r>
            <a:r>
              <a:rPr lang="en-US" b="1" dirty="0" smtClean="0">
                <a:latin typeface="Courier New" pitchFamily="49" charset="0"/>
                <a:cs typeface="Courier New" pitchFamily="49" charset="0"/>
              </a:rPr>
              <a:t>238</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78832096    630      </a:t>
            </a:r>
            <a:r>
              <a:rPr lang="en-US" dirty="0">
                <a:latin typeface="Courier New" pitchFamily="49" charset="0"/>
                <a:cs typeface="Courier New" pitchFamily="49" charset="0"/>
              </a:rPr>
              <a:t>442   </a:t>
            </a:r>
            <a:r>
              <a:rPr lang="en-US" b="1" dirty="0" smtClean="0">
                <a:latin typeface="Courier New" pitchFamily="49" charset="0"/>
                <a:cs typeface="Courier New" pitchFamily="49" charset="0"/>
              </a:rPr>
              <a:t>188</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78832112   1737     </a:t>
            </a:r>
            <a:r>
              <a:rPr lang="en-US" dirty="0">
                <a:latin typeface="Courier New" pitchFamily="49" charset="0"/>
                <a:cs typeface="Courier New" pitchFamily="49" charset="0"/>
              </a:rPr>
              <a:t>1558   </a:t>
            </a:r>
            <a:r>
              <a:rPr lang="en-US" b="1" dirty="0" smtClean="0">
                <a:latin typeface="Courier New" pitchFamily="49" charset="0"/>
                <a:cs typeface="Courier New" pitchFamily="49" charset="0"/>
              </a:rPr>
              <a:t>179</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78832336    884      </a:t>
            </a:r>
            <a:r>
              <a:rPr lang="en-US" dirty="0">
                <a:latin typeface="Courier New" pitchFamily="49" charset="0"/>
                <a:cs typeface="Courier New" pitchFamily="49" charset="0"/>
              </a:rPr>
              <a:t>594   </a:t>
            </a:r>
            <a:r>
              <a:rPr lang="en-US" b="1" dirty="0" smtClean="0">
                <a:latin typeface="Courier New" pitchFamily="49" charset="0"/>
                <a:cs typeface="Courier New" pitchFamily="49" charset="0"/>
              </a:rPr>
              <a:t>290</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78833520   </a:t>
            </a:r>
            <a:r>
              <a:rPr lang="en-US" dirty="0">
                <a:latin typeface="Courier New" pitchFamily="49" charset="0"/>
                <a:cs typeface="Courier New" pitchFamily="49" charset="0"/>
              </a:rPr>
              <a:t>2209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2009 </a:t>
            </a:r>
            <a:r>
              <a:rPr lang="en-US" dirty="0" smtClean="0">
                <a:latin typeface="Courier New" pitchFamily="49" charset="0"/>
                <a:cs typeface="Courier New" pitchFamily="49" charset="0"/>
              </a:rPr>
              <a:t>  </a:t>
            </a:r>
            <a:r>
              <a:rPr lang="en-US" b="1" dirty="0" smtClean="0">
                <a:latin typeface="Courier New" pitchFamily="49" charset="0"/>
                <a:cs typeface="Courier New" pitchFamily="49" charset="0"/>
              </a:rPr>
              <a:t>200</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78834160   </a:t>
            </a:r>
            <a:r>
              <a:rPr lang="en-US" dirty="0">
                <a:latin typeface="Courier New" pitchFamily="49" charset="0"/>
                <a:cs typeface="Courier New" pitchFamily="49" charset="0"/>
              </a:rPr>
              <a:t>1497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1223 </a:t>
            </a:r>
            <a:r>
              <a:rPr lang="en-US" dirty="0" smtClean="0">
                <a:latin typeface="Courier New" pitchFamily="49" charset="0"/>
                <a:cs typeface="Courier New" pitchFamily="49" charset="0"/>
              </a:rPr>
              <a:t>  </a:t>
            </a:r>
            <a:r>
              <a:rPr lang="en-US" b="1" dirty="0" smtClean="0">
                <a:latin typeface="Courier New" pitchFamily="49" charset="0"/>
                <a:cs typeface="Courier New" pitchFamily="49" charset="0"/>
              </a:rPr>
              <a:t>274</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78834560   </a:t>
            </a:r>
            <a:r>
              <a:rPr lang="en-US" dirty="0">
                <a:latin typeface="Courier New" pitchFamily="49" charset="0"/>
                <a:cs typeface="Courier New" pitchFamily="49" charset="0"/>
              </a:rPr>
              <a:t>1128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878 </a:t>
            </a:r>
            <a:r>
              <a:rPr lang="en-US" dirty="0" smtClean="0">
                <a:latin typeface="Courier New" pitchFamily="49" charset="0"/>
                <a:cs typeface="Courier New" pitchFamily="49" charset="0"/>
              </a:rPr>
              <a:t>  </a:t>
            </a:r>
            <a:r>
              <a:rPr lang="en-US" b="1" dirty="0" smtClean="0">
                <a:latin typeface="Courier New" pitchFamily="49" charset="0"/>
                <a:cs typeface="Courier New" pitchFamily="49" charset="0"/>
              </a:rPr>
              <a:t>250</a:t>
            </a:r>
            <a:endParaRPr lang="en-US" b="1" dirty="0">
              <a:latin typeface="Courier New" pitchFamily="49" charset="0"/>
              <a:cs typeface="Courier New" pitchFamily="49" charset="0"/>
            </a:endParaRPr>
          </a:p>
          <a:p>
            <a:r>
              <a:rPr lang="en-US" dirty="0" smtClean="0">
                <a:latin typeface="Courier New" pitchFamily="49" charset="0"/>
                <a:cs typeface="Courier New" pitchFamily="49" charset="0"/>
              </a:rPr>
              <a:t>78835024    </a:t>
            </a:r>
            <a:r>
              <a:rPr lang="en-US" dirty="0">
                <a:latin typeface="Courier New" pitchFamily="49" charset="0"/>
                <a:cs typeface="Courier New" pitchFamily="49" charset="0"/>
              </a:rPr>
              <a:t>976  </a:t>
            </a:r>
            <a:r>
              <a:rPr lang="en-US" dirty="0" smtClean="0">
                <a:latin typeface="Courier New" pitchFamily="49" charset="0"/>
                <a:cs typeface="Courier New" pitchFamily="49" charset="0"/>
              </a:rPr>
              <a:t>    </a:t>
            </a:r>
            <a:r>
              <a:rPr lang="en-US" dirty="0">
                <a:latin typeface="Courier New" pitchFamily="49" charset="0"/>
                <a:cs typeface="Courier New" pitchFamily="49" charset="0"/>
              </a:rPr>
              <a:t>648 </a:t>
            </a:r>
            <a:r>
              <a:rPr lang="en-US" dirty="0" smtClean="0">
                <a:latin typeface="Courier New" pitchFamily="49" charset="0"/>
                <a:cs typeface="Courier New" pitchFamily="49" charset="0"/>
              </a:rPr>
              <a:t>  </a:t>
            </a:r>
            <a:r>
              <a:rPr lang="en-US" b="1" dirty="0">
                <a:latin typeface="Courier New" pitchFamily="49" charset="0"/>
                <a:cs typeface="Courier New" pitchFamily="49" charset="0"/>
              </a:rPr>
              <a:t>328</a:t>
            </a:r>
            <a:r>
              <a:rPr lang="en-US" dirty="0">
                <a:latin typeface="Courier New" pitchFamily="49" charset="0"/>
                <a:cs typeface="Courier New" pitchFamily="49" charset="0"/>
              </a:rPr>
              <a:t> </a:t>
            </a:r>
            <a:endParaRPr lang="en-US" dirty="0" smtClean="0">
              <a:latin typeface="Courier New" pitchFamily="49" charset="0"/>
              <a:cs typeface="Courier New" pitchFamily="49" charset="0"/>
            </a:endParaRPr>
          </a:p>
        </p:txBody>
      </p:sp>
      <p:sp>
        <p:nvSpPr>
          <p:cNvPr id="5"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6"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29</a:t>
            </a:fld>
            <a:endParaRPr lang="en-US"/>
          </a:p>
        </p:txBody>
      </p:sp>
      <p:sp>
        <p:nvSpPr>
          <p:cNvPr id="7" name="Explosion 1 6"/>
          <p:cNvSpPr/>
          <p:nvPr/>
        </p:nvSpPr>
        <p:spPr>
          <a:xfrm>
            <a:off x="8575589" y="2582562"/>
            <a:ext cx="3225113" cy="363288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Fragmentation</a:t>
            </a:r>
            <a:endParaRPr lang="en-US" sz="2000" dirty="0"/>
          </a:p>
        </p:txBody>
      </p:sp>
      <p:sp>
        <p:nvSpPr>
          <p:cNvPr id="8" name="TextBox 7"/>
          <p:cNvSpPr txBox="1"/>
          <p:nvPr/>
        </p:nvSpPr>
        <p:spPr>
          <a:xfrm>
            <a:off x="9144000" y="2050446"/>
            <a:ext cx="2226250" cy="461665"/>
          </a:xfrm>
          <a:prstGeom prst="rect">
            <a:avLst/>
          </a:prstGeom>
          <a:noFill/>
        </p:spPr>
        <p:txBody>
          <a:bodyPr wrap="none" rtlCol="0">
            <a:spAutoFit/>
          </a:bodyPr>
          <a:lstStyle/>
          <a:p>
            <a:r>
              <a:rPr lang="en-US" sz="2400" dirty="0" smtClean="0"/>
              <a:t>Create Limit 150</a:t>
            </a:r>
            <a:endParaRPr lang="en-US" sz="2400" dirty="0"/>
          </a:p>
        </p:txBody>
      </p:sp>
    </p:spTree>
    <p:extLst>
      <p:ext uri="{BB962C8B-B14F-4D97-AF65-F5344CB8AC3E}">
        <p14:creationId xmlns:p14="http://schemas.microsoft.com/office/powerpoint/2010/main" val="260154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4"/>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30</a:t>
            </a:fld>
            <a:endParaRPr lang="en-US"/>
          </a:p>
        </p:txBody>
      </p:sp>
      <p:pic>
        <p:nvPicPr>
          <p:cNvPr id="8" name="Picture 7" descr="dbanalys.jpg"/>
          <p:cNvPicPr>
            <a:picLocks noChangeAspect="1"/>
          </p:cNvPicPr>
          <p:nvPr/>
        </p:nvPicPr>
        <p:blipFill>
          <a:blip r:embed="rId2" cstate="print"/>
          <a:stretch>
            <a:fillRect/>
          </a:stretch>
        </p:blipFill>
        <p:spPr>
          <a:xfrm>
            <a:off x="748544" y="1593564"/>
            <a:ext cx="10024489" cy="3455926"/>
          </a:xfrm>
          <a:prstGeom prst="rect">
            <a:avLst/>
          </a:prstGeom>
        </p:spPr>
      </p:pic>
      <p:sp>
        <p:nvSpPr>
          <p:cNvPr id="2" name="Title 1"/>
          <p:cNvSpPr>
            <a:spLocks noGrp="1"/>
          </p:cNvSpPr>
          <p:nvPr>
            <p:ph type="title"/>
          </p:nvPr>
        </p:nvSpPr>
        <p:spPr>
          <a:xfrm>
            <a:off x="1588655" y="455716"/>
            <a:ext cx="9014690" cy="646331"/>
          </a:xfrm>
        </p:spPr>
        <p:txBody>
          <a:bodyPr>
            <a:normAutofit fontScale="90000"/>
          </a:bodyPr>
          <a:lstStyle/>
          <a:p>
            <a:pPr algn="ctr"/>
            <a:r>
              <a:rPr lang="en-US" sz="4000" b="1" dirty="0"/>
              <a:t>Create </a:t>
            </a:r>
            <a:r>
              <a:rPr lang="en-US" sz="4000" b="1" dirty="0" smtClean="0"/>
              <a:t>Limit </a:t>
            </a:r>
            <a:br>
              <a:rPr lang="en-US" sz="4000" b="1" dirty="0" smtClean="0"/>
            </a:br>
            <a:r>
              <a:rPr lang="en-US" sz="4000" b="1" dirty="0" smtClean="0"/>
              <a:t>A better solution would be reported in </a:t>
            </a:r>
            <a:r>
              <a:rPr lang="en-US" sz="4000" b="1" dirty="0" err="1" smtClean="0"/>
              <a:t>dbanalys</a:t>
            </a:r>
            <a:endParaRPr lang="en-US" sz="4000" dirty="0"/>
          </a:p>
        </p:txBody>
      </p:sp>
      <p:sp>
        <p:nvSpPr>
          <p:cNvPr id="3" name="TextBox 2"/>
          <p:cNvSpPr txBox="1"/>
          <p:nvPr/>
        </p:nvSpPr>
        <p:spPr>
          <a:xfrm>
            <a:off x="7543800" y="5410533"/>
            <a:ext cx="4450257" cy="584775"/>
          </a:xfrm>
          <a:prstGeom prst="rect">
            <a:avLst/>
          </a:prstGeom>
          <a:noFill/>
        </p:spPr>
        <p:txBody>
          <a:bodyPr wrap="none" rtlCol="0">
            <a:spAutoFit/>
          </a:bodyPr>
          <a:lstStyle/>
          <a:p>
            <a:r>
              <a:rPr lang="en-US" sz="3200" dirty="0" smtClean="0"/>
              <a:t>Average size of fragments</a:t>
            </a:r>
            <a:endParaRPr lang="en-US" sz="3200" dirty="0"/>
          </a:p>
        </p:txBody>
      </p:sp>
      <p:sp>
        <p:nvSpPr>
          <p:cNvPr id="6" name="Up Arrow 5"/>
          <p:cNvSpPr/>
          <p:nvPr/>
        </p:nvSpPr>
        <p:spPr>
          <a:xfrm>
            <a:off x="10861589" y="3781168"/>
            <a:ext cx="395416" cy="16293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58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9600" y="388761"/>
            <a:ext cx="3026229" cy="523220"/>
          </a:xfrm>
          <a:prstGeom prst="rect">
            <a:avLst/>
          </a:prstGeom>
        </p:spPr>
        <p:txBody>
          <a:bodyPr wrap="square">
            <a:spAutoFit/>
          </a:bodyPr>
          <a:lstStyle/>
          <a:p>
            <a:pPr algn="ctr"/>
            <a:r>
              <a:rPr lang="en-US" sz="2800" b="1" dirty="0" smtClean="0"/>
              <a:t>Create/Toss limits</a:t>
            </a:r>
          </a:p>
        </p:txBody>
      </p:sp>
      <p:sp>
        <p:nvSpPr>
          <p:cNvPr id="3" name="Rectangle 2"/>
          <p:cNvSpPr/>
          <p:nvPr/>
        </p:nvSpPr>
        <p:spPr>
          <a:xfrm>
            <a:off x="1343565" y="854150"/>
            <a:ext cx="10450286" cy="4708981"/>
          </a:xfrm>
          <a:prstGeom prst="rect">
            <a:avLst/>
          </a:prstGeom>
        </p:spPr>
        <p:txBody>
          <a:bodyPr wrap="square">
            <a:spAutoFit/>
          </a:bodyPr>
          <a:lstStyle/>
          <a:p>
            <a:r>
              <a:rPr lang="en-US" sz="2400" dirty="0" err="1" smtClean="0"/>
              <a:t>proutil</a:t>
            </a:r>
            <a:r>
              <a:rPr lang="en-US" sz="2400" dirty="0" smtClean="0"/>
              <a:t> db -C </a:t>
            </a:r>
            <a:r>
              <a:rPr lang="en-US" sz="2400" dirty="0" err="1" smtClean="0"/>
              <a:t>dispTos</a:t>
            </a:r>
            <a:r>
              <a:rPr lang="en-US" sz="2400" dirty="0" smtClean="0"/>
              <a:t>[</a:t>
            </a:r>
            <a:r>
              <a:rPr lang="en-US" sz="2400" dirty="0" err="1" smtClean="0"/>
              <a:t>sCreateLimits</a:t>
            </a:r>
            <a:r>
              <a:rPr lang="en-US" sz="2400" dirty="0" smtClean="0"/>
              <a:t>] area*</a:t>
            </a:r>
            <a:endParaRPr lang="ru-RU" sz="2400" dirty="0" smtClean="0"/>
          </a:p>
          <a:p>
            <a:r>
              <a:rPr lang="en-US" sz="2400" dirty="0" err="1" smtClean="0"/>
              <a:t>proutil</a:t>
            </a:r>
            <a:r>
              <a:rPr lang="en-US" sz="2400" dirty="0" smtClean="0"/>
              <a:t> db -C </a:t>
            </a:r>
            <a:r>
              <a:rPr lang="en-US" sz="2400" dirty="0" err="1" smtClean="0"/>
              <a:t>setAreaCr</a:t>
            </a:r>
            <a:r>
              <a:rPr lang="en-US" sz="2400" dirty="0" smtClean="0"/>
              <a:t>[</a:t>
            </a:r>
            <a:r>
              <a:rPr lang="en-US" sz="2400" dirty="0" err="1" smtClean="0"/>
              <a:t>eateLimit</a:t>
            </a:r>
            <a:r>
              <a:rPr lang="en-US" sz="2400" dirty="0" smtClean="0"/>
              <a:t>]   area* limit</a:t>
            </a:r>
            <a:endParaRPr lang="ru-RU" sz="2400" dirty="0" smtClean="0"/>
          </a:p>
          <a:p>
            <a:r>
              <a:rPr lang="en-US" sz="2400" dirty="0" err="1" smtClean="0"/>
              <a:t>proutil</a:t>
            </a:r>
            <a:r>
              <a:rPr lang="en-US" sz="2400" dirty="0" smtClean="0"/>
              <a:t> db -C </a:t>
            </a:r>
            <a:r>
              <a:rPr lang="en-US" sz="2400" dirty="0" err="1" smtClean="0"/>
              <a:t>setBlobCr</a:t>
            </a:r>
            <a:r>
              <a:rPr lang="en-US" sz="2400" dirty="0" smtClean="0"/>
              <a:t>[</a:t>
            </a:r>
            <a:r>
              <a:rPr lang="en-US" sz="2400" dirty="0" err="1" smtClean="0"/>
              <a:t>eateLimit</a:t>
            </a:r>
            <a:r>
              <a:rPr lang="en-US" sz="2400" dirty="0" smtClean="0"/>
              <a:t>]   lob*  limit (</a:t>
            </a:r>
            <a:r>
              <a:rPr lang="en-GB" sz="2400" dirty="0" smtClean="0"/>
              <a:t>deprecated in V11)</a:t>
            </a:r>
            <a:endParaRPr lang="ru-RU" sz="2400" dirty="0" smtClean="0"/>
          </a:p>
          <a:p>
            <a:r>
              <a:rPr lang="en-US" sz="2400" dirty="0" err="1" smtClean="0"/>
              <a:t>proutil</a:t>
            </a:r>
            <a:r>
              <a:rPr lang="en-US" sz="2400" dirty="0" smtClean="0"/>
              <a:t> db -C </a:t>
            </a:r>
            <a:r>
              <a:rPr lang="en-US" sz="2400" dirty="0" err="1" smtClean="0"/>
              <a:t>setLobCre</a:t>
            </a:r>
            <a:r>
              <a:rPr lang="en-US" sz="2400" dirty="0" smtClean="0"/>
              <a:t>[</a:t>
            </a:r>
            <a:r>
              <a:rPr lang="en-US" sz="2400" dirty="0" err="1" smtClean="0"/>
              <a:t>ateLimit</a:t>
            </a:r>
            <a:r>
              <a:rPr lang="en-US" sz="2400" dirty="0" smtClean="0"/>
              <a:t>]    lob*  limit</a:t>
            </a:r>
            <a:endParaRPr lang="ru-RU" sz="2400" dirty="0" smtClean="0"/>
          </a:p>
          <a:p>
            <a:r>
              <a:rPr lang="en-US" sz="2400" dirty="0" err="1" smtClean="0"/>
              <a:t>proutil</a:t>
            </a:r>
            <a:r>
              <a:rPr lang="en-US" sz="2400" dirty="0" smtClean="0"/>
              <a:t> db -C </a:t>
            </a:r>
            <a:r>
              <a:rPr lang="en-US" sz="2400" dirty="0" err="1" smtClean="0"/>
              <a:t>setTableCr</a:t>
            </a:r>
            <a:r>
              <a:rPr lang="en-US" sz="2400" dirty="0" smtClean="0"/>
              <a:t>[</a:t>
            </a:r>
            <a:r>
              <a:rPr lang="en-US" sz="2400" dirty="0" err="1" smtClean="0"/>
              <a:t>eateLimit</a:t>
            </a:r>
            <a:r>
              <a:rPr lang="en-US" sz="2400" dirty="0" smtClean="0"/>
              <a:t>]  table limit </a:t>
            </a:r>
            <a:endParaRPr lang="ru-RU" sz="2400" dirty="0" smtClean="0"/>
          </a:p>
          <a:p>
            <a:r>
              <a:rPr lang="en-US" sz="2400" dirty="0" err="1" smtClean="0"/>
              <a:t>proutil</a:t>
            </a:r>
            <a:r>
              <a:rPr lang="en-US" sz="2400" dirty="0" smtClean="0"/>
              <a:t> db -C </a:t>
            </a:r>
            <a:r>
              <a:rPr lang="en-US" sz="2400" dirty="0" err="1" smtClean="0"/>
              <a:t>setAreaTo</a:t>
            </a:r>
            <a:r>
              <a:rPr lang="en-US" sz="2400" dirty="0" smtClean="0"/>
              <a:t>[</a:t>
            </a:r>
            <a:r>
              <a:rPr lang="en-US" sz="2400" dirty="0" err="1" smtClean="0"/>
              <a:t>ssLimit</a:t>
            </a:r>
            <a:r>
              <a:rPr lang="en-US" sz="2400" dirty="0" smtClean="0"/>
              <a:t>]     area* limit</a:t>
            </a:r>
            <a:endParaRPr lang="ru-RU" sz="2400" dirty="0" smtClean="0"/>
          </a:p>
          <a:p>
            <a:r>
              <a:rPr lang="en-US" sz="2400" dirty="0" err="1" smtClean="0"/>
              <a:t>proutil</a:t>
            </a:r>
            <a:r>
              <a:rPr lang="en-US" sz="2400" dirty="0" smtClean="0"/>
              <a:t> db -C </a:t>
            </a:r>
            <a:r>
              <a:rPr lang="en-US" sz="2400" dirty="0" err="1" smtClean="0"/>
              <a:t>setBlobTo</a:t>
            </a:r>
            <a:r>
              <a:rPr lang="en-US" sz="2400" dirty="0" smtClean="0"/>
              <a:t>[</a:t>
            </a:r>
            <a:r>
              <a:rPr lang="en-US" sz="2400" dirty="0" err="1" smtClean="0"/>
              <a:t>ssLimit</a:t>
            </a:r>
            <a:r>
              <a:rPr lang="en-US" sz="2400" dirty="0" smtClean="0"/>
              <a:t>]     lob*  limit  (</a:t>
            </a:r>
            <a:r>
              <a:rPr lang="en-GB" sz="2400" dirty="0" smtClean="0"/>
              <a:t>deprecated in V11)</a:t>
            </a:r>
            <a:endParaRPr lang="ru-RU" sz="2400" dirty="0" smtClean="0"/>
          </a:p>
          <a:p>
            <a:r>
              <a:rPr lang="en-US" sz="2400" dirty="0" err="1" smtClean="0"/>
              <a:t>proutil</a:t>
            </a:r>
            <a:r>
              <a:rPr lang="en-US" sz="2400" dirty="0" smtClean="0"/>
              <a:t> db -C </a:t>
            </a:r>
            <a:r>
              <a:rPr lang="en-US" sz="2400" dirty="0" err="1" smtClean="0"/>
              <a:t>setLobTos</a:t>
            </a:r>
            <a:r>
              <a:rPr lang="en-US" sz="2400" dirty="0" smtClean="0"/>
              <a:t>[</a:t>
            </a:r>
            <a:r>
              <a:rPr lang="en-US" sz="2400" dirty="0" err="1" smtClean="0"/>
              <a:t>sLimit</a:t>
            </a:r>
            <a:r>
              <a:rPr lang="en-US" sz="2400" dirty="0" smtClean="0"/>
              <a:t>]      lob*  limit</a:t>
            </a:r>
            <a:endParaRPr lang="ru-RU" sz="2400" dirty="0" smtClean="0"/>
          </a:p>
          <a:p>
            <a:r>
              <a:rPr lang="en-US" sz="2400" dirty="0" err="1" smtClean="0"/>
              <a:t>proutil</a:t>
            </a:r>
            <a:r>
              <a:rPr lang="en-US" sz="2400" dirty="0" smtClean="0"/>
              <a:t> db -C </a:t>
            </a:r>
            <a:r>
              <a:rPr lang="en-US" sz="2400" dirty="0" err="1" smtClean="0"/>
              <a:t>setTableTo</a:t>
            </a:r>
            <a:r>
              <a:rPr lang="en-US" sz="2400" dirty="0" smtClean="0"/>
              <a:t>[</a:t>
            </a:r>
            <a:r>
              <a:rPr lang="en-US" sz="2400" dirty="0" err="1" smtClean="0"/>
              <a:t>ssLimit</a:t>
            </a:r>
            <a:r>
              <a:rPr lang="en-US" sz="2400" dirty="0" smtClean="0"/>
              <a:t>]    table limit </a:t>
            </a:r>
            <a:endParaRPr lang="ru-RU" sz="2400" dirty="0" smtClean="0"/>
          </a:p>
          <a:p>
            <a:r>
              <a:rPr lang="en-US" sz="2400" dirty="0" smtClean="0"/>
              <a:t>            [ tenant </a:t>
            </a:r>
            <a:r>
              <a:rPr lang="en-US" sz="2400" dirty="0" err="1" smtClean="0"/>
              <a:t>tenant</a:t>
            </a:r>
            <a:r>
              <a:rPr lang="en-US" sz="2400" dirty="0" smtClean="0"/>
              <a:t>-name| group </a:t>
            </a:r>
            <a:r>
              <a:rPr lang="en-US" sz="2400" dirty="0" err="1" smtClean="0"/>
              <a:t>group</a:t>
            </a:r>
            <a:r>
              <a:rPr lang="en-US" sz="2400" dirty="0" smtClean="0"/>
              <a:t>-name| shared ]</a:t>
            </a:r>
            <a:endParaRPr lang="ru-RU" sz="2400" dirty="0" smtClean="0"/>
          </a:p>
          <a:p>
            <a:r>
              <a:rPr lang="en-US" sz="2400" dirty="0" smtClean="0"/>
              <a:t> </a:t>
            </a:r>
            <a:endParaRPr lang="ru-RU" sz="800" dirty="0" smtClean="0"/>
          </a:p>
          <a:p>
            <a:r>
              <a:rPr lang="en-US" dirty="0" smtClean="0"/>
              <a:t>* - For an area in V11 you can specify either the name or the number. And in V10 only the area number could be specified. And the same for LOBs. For a table only the name could be specified in any version.</a:t>
            </a:r>
          </a:p>
        </p:txBody>
      </p:sp>
      <p:sp>
        <p:nvSpPr>
          <p:cNvPr id="6"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7"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31</a:t>
            </a:fld>
            <a:endParaRPr lang="en-US"/>
          </a:p>
        </p:txBody>
      </p:sp>
      <p:sp>
        <p:nvSpPr>
          <p:cNvPr id="8" name="TextBox 7"/>
          <p:cNvSpPr txBox="1"/>
          <p:nvPr/>
        </p:nvSpPr>
        <p:spPr>
          <a:xfrm>
            <a:off x="1046830" y="5581185"/>
            <a:ext cx="2167645" cy="461665"/>
          </a:xfrm>
          <a:prstGeom prst="rect">
            <a:avLst/>
          </a:prstGeom>
          <a:noFill/>
        </p:spPr>
        <p:txBody>
          <a:bodyPr wrap="none" rtlCol="0" anchor="ctr">
            <a:spAutoFit/>
          </a:bodyPr>
          <a:lstStyle/>
          <a:p>
            <a:pPr algn="r"/>
            <a:r>
              <a:rPr lang="en-US" sz="2400" dirty="0" err="1" smtClean="0"/>
              <a:t>Proutil</a:t>
            </a:r>
            <a:r>
              <a:rPr lang="en-US" sz="2400" dirty="0" smtClean="0"/>
              <a:t> updates:</a:t>
            </a:r>
            <a:endParaRPr lang="ru-RU" sz="2400" dirty="0"/>
          </a:p>
        </p:txBody>
      </p:sp>
      <p:sp>
        <p:nvSpPr>
          <p:cNvPr id="9" name="TextBox 8"/>
          <p:cNvSpPr txBox="1"/>
          <p:nvPr/>
        </p:nvSpPr>
        <p:spPr>
          <a:xfrm>
            <a:off x="3540986" y="5537768"/>
            <a:ext cx="3873496" cy="830997"/>
          </a:xfrm>
          <a:prstGeom prst="rect">
            <a:avLst/>
          </a:prstGeom>
          <a:noFill/>
        </p:spPr>
        <p:txBody>
          <a:bodyPr wrap="none" rtlCol="0" anchor="ctr">
            <a:spAutoFit/>
          </a:bodyPr>
          <a:lstStyle/>
          <a:p>
            <a:r>
              <a:rPr lang="en-US" sz="2400" dirty="0" smtClean="0"/>
              <a:t>_</a:t>
            </a:r>
            <a:r>
              <a:rPr lang="en-US" sz="2400" dirty="0" err="1" smtClean="0"/>
              <a:t>StorageObject._Create</a:t>
            </a:r>
            <a:r>
              <a:rPr lang="en-US" sz="2400" dirty="0" smtClean="0"/>
              <a:t>-Limit</a:t>
            </a:r>
          </a:p>
          <a:p>
            <a:r>
              <a:rPr lang="en-US" sz="2400" dirty="0" smtClean="0"/>
              <a:t>_</a:t>
            </a:r>
            <a:r>
              <a:rPr lang="en-US" sz="2400" dirty="0" err="1" smtClean="0"/>
              <a:t>StorageObject._Toss</a:t>
            </a:r>
            <a:r>
              <a:rPr lang="en-US" sz="2400" dirty="0" smtClean="0"/>
              <a:t>-Limit</a:t>
            </a:r>
            <a:endParaRPr lang="ru-RU" sz="2400" dirty="0"/>
          </a:p>
        </p:txBody>
      </p:sp>
      <p:sp>
        <p:nvSpPr>
          <p:cNvPr id="4" name="Right Arrow 3"/>
          <p:cNvSpPr/>
          <p:nvPr/>
        </p:nvSpPr>
        <p:spPr>
          <a:xfrm>
            <a:off x="197708" y="2360140"/>
            <a:ext cx="849122" cy="3212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197708" y="3914576"/>
            <a:ext cx="849122" cy="3212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542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46638" y="462902"/>
            <a:ext cx="5777667" cy="523220"/>
          </a:xfrm>
          <a:prstGeom prst="rect">
            <a:avLst/>
          </a:prstGeom>
        </p:spPr>
        <p:txBody>
          <a:bodyPr wrap="square">
            <a:spAutoFit/>
          </a:bodyPr>
          <a:lstStyle/>
          <a:p>
            <a:pPr algn="ctr"/>
            <a:r>
              <a:rPr lang="en-US" sz="2800" b="1" dirty="0" smtClean="0"/>
              <a:t>Display Create and Toss limits</a:t>
            </a:r>
          </a:p>
        </p:txBody>
      </p:sp>
      <p:sp>
        <p:nvSpPr>
          <p:cNvPr id="4" name="TextBox 3"/>
          <p:cNvSpPr txBox="1"/>
          <p:nvPr/>
        </p:nvSpPr>
        <p:spPr>
          <a:xfrm>
            <a:off x="741405" y="1173892"/>
            <a:ext cx="9490355" cy="5016758"/>
          </a:xfrm>
          <a:prstGeom prst="rect">
            <a:avLst/>
          </a:prstGeom>
          <a:noFill/>
        </p:spPr>
        <p:txBody>
          <a:bodyPr wrap="none" rtlCol="0">
            <a:spAutoFit/>
          </a:bodyPr>
          <a:lstStyle/>
          <a:p>
            <a:r>
              <a:rPr lang="en-US" sz="2000" dirty="0"/>
              <a:t>for each _</a:t>
            </a:r>
            <a:r>
              <a:rPr lang="en-US" sz="2000" dirty="0" err="1"/>
              <a:t>StorageObject</a:t>
            </a:r>
            <a:r>
              <a:rPr lang="en-US" sz="2000" dirty="0"/>
              <a:t> no-lock where _</a:t>
            </a:r>
            <a:r>
              <a:rPr lang="en-US" sz="2000" dirty="0" err="1"/>
              <a:t>StorageObject</a:t>
            </a:r>
            <a:r>
              <a:rPr lang="en-US" sz="2000" dirty="0"/>
              <a:t>._Object-type = 1</a:t>
            </a:r>
          </a:p>
          <a:p>
            <a:r>
              <a:rPr lang="en-US" sz="2000" dirty="0"/>
              <a:t>    and _</a:t>
            </a:r>
            <a:r>
              <a:rPr lang="en-US" sz="2000" dirty="0" err="1"/>
              <a:t>StorageObject</a:t>
            </a:r>
            <a:r>
              <a:rPr lang="en-US" sz="2000" dirty="0"/>
              <a:t>._Area-number &gt; 6  /* to hide system tables */</a:t>
            </a:r>
          </a:p>
          <a:p>
            <a:r>
              <a:rPr lang="en-US" sz="2000" dirty="0" smtClean="0"/>
              <a:t>/*    and  </a:t>
            </a:r>
            <a:r>
              <a:rPr lang="en-US" sz="2000" dirty="0"/>
              <a:t>( _</a:t>
            </a:r>
            <a:r>
              <a:rPr lang="en-US" sz="2000" dirty="0" err="1"/>
              <a:t>StorageObject</a:t>
            </a:r>
            <a:r>
              <a:rPr lang="en-US" sz="2000" dirty="0"/>
              <a:t>._Toss-Limit &lt;&gt; 300 or _</a:t>
            </a:r>
            <a:r>
              <a:rPr lang="en-US" sz="2000" dirty="0" err="1"/>
              <a:t>StorageObject</a:t>
            </a:r>
            <a:r>
              <a:rPr lang="en-US" sz="2000" dirty="0"/>
              <a:t>._Create-Limit &lt;&gt; 150 </a:t>
            </a:r>
            <a:r>
              <a:rPr lang="en-US" sz="2000" dirty="0" smtClean="0"/>
              <a:t>)  */</a:t>
            </a:r>
            <a:endParaRPr lang="en-US" sz="2000" dirty="0"/>
          </a:p>
          <a:p>
            <a:r>
              <a:rPr lang="en-US" sz="2000" dirty="0"/>
              <a:t>  by _</a:t>
            </a:r>
            <a:r>
              <a:rPr lang="en-US" sz="2000" dirty="0" err="1"/>
              <a:t>StorageObject</a:t>
            </a:r>
            <a:r>
              <a:rPr lang="en-US" sz="2000" dirty="0"/>
              <a:t>._Area-number:</a:t>
            </a:r>
          </a:p>
          <a:p>
            <a:endParaRPr lang="en-US" sz="2000" dirty="0" smtClean="0"/>
          </a:p>
          <a:p>
            <a:r>
              <a:rPr lang="en-US" sz="2000" dirty="0"/>
              <a:t> find _Area where _</a:t>
            </a:r>
            <a:r>
              <a:rPr lang="en-US" sz="2000" dirty="0" err="1"/>
              <a:t>Area._Area</a:t>
            </a:r>
            <a:r>
              <a:rPr lang="en-US" sz="2000" dirty="0"/>
              <a:t>-number = _</a:t>
            </a:r>
            <a:r>
              <a:rPr lang="en-US" sz="2000" dirty="0" err="1"/>
              <a:t>StorageObject</a:t>
            </a:r>
            <a:r>
              <a:rPr lang="en-US" sz="2000" dirty="0"/>
              <a:t>._Area-number</a:t>
            </a:r>
          </a:p>
          <a:p>
            <a:r>
              <a:rPr lang="en-US" sz="2000" dirty="0"/>
              <a:t>    no-lock no-error.</a:t>
            </a:r>
          </a:p>
          <a:p>
            <a:r>
              <a:rPr lang="en-US" sz="2000" dirty="0"/>
              <a:t>  find _File where _</a:t>
            </a:r>
            <a:r>
              <a:rPr lang="en-US" sz="2000" dirty="0" err="1"/>
              <a:t>File._File</a:t>
            </a:r>
            <a:r>
              <a:rPr lang="en-US" sz="2000" dirty="0"/>
              <a:t>-number = _</a:t>
            </a:r>
            <a:r>
              <a:rPr lang="en-US" sz="2000" dirty="0" err="1"/>
              <a:t>StorageObject</a:t>
            </a:r>
            <a:r>
              <a:rPr lang="en-US" sz="2000" dirty="0"/>
              <a:t>._Object-number</a:t>
            </a:r>
          </a:p>
          <a:p>
            <a:r>
              <a:rPr lang="en-US" sz="2000" dirty="0"/>
              <a:t>    no-lock no-error.</a:t>
            </a:r>
          </a:p>
          <a:p>
            <a:r>
              <a:rPr lang="en-US" sz="2000" dirty="0"/>
              <a:t>  display</a:t>
            </a:r>
          </a:p>
          <a:p>
            <a:r>
              <a:rPr lang="en-US" sz="2000" dirty="0"/>
              <a:t>    _</a:t>
            </a:r>
            <a:r>
              <a:rPr lang="en-US" sz="2000" dirty="0" err="1"/>
              <a:t>StorageObject</a:t>
            </a:r>
            <a:r>
              <a:rPr lang="en-US" sz="2000" dirty="0"/>
              <a:t>._Area-number format "&gt;&gt;9" column-label "Area"</a:t>
            </a:r>
          </a:p>
          <a:p>
            <a:r>
              <a:rPr lang="en-US" sz="2000" dirty="0"/>
              <a:t>    _</a:t>
            </a:r>
            <a:r>
              <a:rPr lang="en-US" sz="2000" dirty="0" err="1"/>
              <a:t>Area._Area</a:t>
            </a:r>
            <a:r>
              <a:rPr lang="en-US" sz="2000" dirty="0"/>
              <a:t>-name format "x(28)" column-label "Name"</a:t>
            </a:r>
          </a:p>
          <a:p>
            <a:r>
              <a:rPr lang="en-US" sz="2000" dirty="0"/>
              <a:t>    _File._</a:t>
            </a:r>
            <a:r>
              <a:rPr lang="en-US" sz="2000" dirty="0" err="1"/>
              <a:t>Fil</a:t>
            </a:r>
            <a:r>
              <a:rPr lang="en-US" sz="2000" dirty="0"/>
              <a:t>e-nam format "x(28)" when available _File  column-label "Table"</a:t>
            </a:r>
          </a:p>
          <a:p>
            <a:r>
              <a:rPr lang="en-US" sz="2000" dirty="0"/>
              <a:t>    _</a:t>
            </a:r>
            <a:r>
              <a:rPr lang="en-US" sz="2000" dirty="0" err="1"/>
              <a:t>StorageObject</a:t>
            </a:r>
            <a:r>
              <a:rPr lang="en-US" sz="2000" dirty="0"/>
              <a:t>._Toss-Limit format "&gt;&gt;&gt;9" label "</a:t>
            </a:r>
            <a:r>
              <a:rPr lang="en-US" sz="2000" dirty="0" err="1"/>
              <a:t>TossLim</a:t>
            </a:r>
            <a:r>
              <a:rPr lang="en-US" sz="2000" dirty="0"/>
              <a:t>"</a:t>
            </a:r>
          </a:p>
          <a:p>
            <a:r>
              <a:rPr lang="en-US" sz="2000" dirty="0"/>
              <a:t>    _</a:t>
            </a:r>
            <a:r>
              <a:rPr lang="en-US" sz="2000" dirty="0" err="1"/>
              <a:t>StorageObject</a:t>
            </a:r>
            <a:r>
              <a:rPr lang="en-US" sz="2000" dirty="0"/>
              <a:t>._Create-Limit format "&gt;&gt;&gt;9" label "</a:t>
            </a:r>
            <a:r>
              <a:rPr lang="en-US" sz="2000" dirty="0" err="1"/>
              <a:t>CreaLim</a:t>
            </a:r>
            <a:r>
              <a:rPr lang="en-US" sz="2000" dirty="0"/>
              <a:t>".</a:t>
            </a:r>
          </a:p>
          <a:p>
            <a:r>
              <a:rPr lang="en-US" sz="2000" dirty="0"/>
              <a:t>  end.</a:t>
            </a:r>
          </a:p>
        </p:txBody>
      </p:sp>
    </p:spTree>
    <p:extLst>
      <p:ext uri="{BB962C8B-B14F-4D97-AF65-F5344CB8AC3E}">
        <p14:creationId xmlns:p14="http://schemas.microsoft.com/office/powerpoint/2010/main" val="23969977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18754" y="540283"/>
            <a:ext cx="1960793" cy="523220"/>
          </a:xfrm>
          <a:prstGeom prst="rect">
            <a:avLst/>
          </a:prstGeom>
          <a:noFill/>
        </p:spPr>
        <p:txBody>
          <a:bodyPr wrap="none" rtlCol="0">
            <a:spAutoFit/>
          </a:bodyPr>
          <a:lstStyle/>
          <a:p>
            <a:r>
              <a:rPr lang="en-US" sz="2800" b="1" dirty="0" smtClean="0"/>
              <a:t>Chain Types</a:t>
            </a:r>
            <a:endParaRPr lang="ru-RU" sz="2800" dirty="0"/>
          </a:p>
        </p:txBody>
      </p:sp>
      <p:sp>
        <p:nvSpPr>
          <p:cNvPr id="3" name="TextBox 2"/>
          <p:cNvSpPr txBox="1"/>
          <p:nvPr/>
        </p:nvSpPr>
        <p:spPr>
          <a:xfrm>
            <a:off x="4921677" y="1169908"/>
            <a:ext cx="2093843" cy="1015663"/>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1. Cluster chains</a:t>
            </a:r>
          </a:p>
          <a:p>
            <a:pPr marL="457200" lvl="0" indent="-457200">
              <a:lnSpc>
                <a:spcPct val="150000"/>
              </a:lnSpc>
            </a:pPr>
            <a:r>
              <a:rPr lang="en-US" sz="2000" dirty="0" smtClean="0">
                <a:latin typeface="Arial" panose="020B0604020202020204" pitchFamily="34" charset="0"/>
                <a:cs typeface="Arial" panose="020B0604020202020204" pitchFamily="34" charset="0"/>
              </a:rPr>
              <a:t>2. Block chains</a:t>
            </a:r>
          </a:p>
        </p:txBody>
      </p:sp>
      <p:pic>
        <p:nvPicPr>
          <p:cNvPr id="8" name="Picture 2" descr="D:\Proapps\LoadDbStat\Pictures\916.jpg"/>
          <p:cNvPicPr>
            <a:picLocks noChangeAspect="1" noChangeArrowheads="1"/>
          </p:cNvPicPr>
          <p:nvPr/>
        </p:nvPicPr>
        <p:blipFill>
          <a:blip r:embed="rId3" cstate="print"/>
          <a:srcRect/>
          <a:stretch>
            <a:fillRect/>
          </a:stretch>
        </p:blipFill>
        <p:spPr bwMode="auto">
          <a:xfrm>
            <a:off x="887105" y="662320"/>
            <a:ext cx="2647665" cy="2551898"/>
          </a:xfrm>
          <a:prstGeom prst="rect">
            <a:avLst/>
          </a:prstGeom>
          <a:noFill/>
        </p:spPr>
      </p:pic>
      <p:pic>
        <p:nvPicPr>
          <p:cNvPr id="9" name="Picture 4" descr="D:\Proapps\LoadDbStat\Pictures\african_slave_chains.gif"/>
          <p:cNvPicPr>
            <a:picLocks noChangeAspect="1" noChangeArrowheads="1"/>
          </p:cNvPicPr>
          <p:nvPr/>
        </p:nvPicPr>
        <p:blipFill>
          <a:blip r:embed="rId4" cstate="print"/>
          <a:srcRect/>
          <a:stretch>
            <a:fillRect/>
          </a:stretch>
        </p:blipFill>
        <p:spPr bwMode="auto">
          <a:xfrm>
            <a:off x="8236072" y="477672"/>
            <a:ext cx="3116780" cy="2671526"/>
          </a:xfrm>
          <a:prstGeom prst="rect">
            <a:avLst/>
          </a:prstGeom>
          <a:noFill/>
        </p:spPr>
      </p:pic>
      <p:sp>
        <p:nvSpPr>
          <p:cNvPr id="12"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3"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33</a:t>
            </a:fld>
            <a:endParaRPr lang="en-US"/>
          </a:p>
        </p:txBody>
      </p:sp>
      <p:pic>
        <p:nvPicPr>
          <p:cNvPr id="19" name="Picture 5" descr="D:\Proapps\LoadDbStat\Pictures\dna-strand-against-white-background.jpg"/>
          <p:cNvPicPr>
            <a:picLocks noChangeAspect="1" noChangeArrowheads="1"/>
          </p:cNvPicPr>
          <p:nvPr/>
        </p:nvPicPr>
        <p:blipFill>
          <a:blip r:embed="rId5" cstate="print"/>
          <a:srcRect/>
          <a:stretch>
            <a:fillRect/>
          </a:stretch>
        </p:blipFill>
        <p:spPr bwMode="auto">
          <a:xfrm>
            <a:off x="3780430" y="2745254"/>
            <a:ext cx="2473211" cy="1900977"/>
          </a:xfrm>
          <a:prstGeom prst="rect">
            <a:avLst/>
          </a:prstGeom>
          <a:noFill/>
        </p:spPr>
      </p:pic>
      <p:sp>
        <p:nvSpPr>
          <p:cNvPr id="23" name="TextBox 22"/>
          <p:cNvSpPr txBox="1"/>
          <p:nvPr/>
        </p:nvSpPr>
        <p:spPr>
          <a:xfrm>
            <a:off x="502107" y="3453160"/>
            <a:ext cx="2905219" cy="2585323"/>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      </a:t>
            </a:r>
            <a:r>
              <a:rPr lang="en-US" sz="2800" b="1" dirty="0" smtClean="0"/>
              <a:t>Cluster Chains</a:t>
            </a:r>
            <a:endParaRPr lang="ru-RU" sz="2800" b="1" dirty="0" smtClean="0"/>
          </a:p>
          <a:p>
            <a:pPr marL="457200" indent="-457200">
              <a:lnSpc>
                <a:spcPct val="150000"/>
              </a:lnSpc>
            </a:pPr>
            <a:r>
              <a:rPr lang="en-US" sz="2000" dirty="0" smtClean="0">
                <a:latin typeface="Arial" panose="020B0604020202020204" pitchFamily="34" charset="0"/>
                <a:cs typeface="Arial" panose="020B0604020202020204" pitchFamily="34" charset="0"/>
              </a:rPr>
              <a:t>1. Area Control Clusters</a:t>
            </a:r>
          </a:p>
          <a:p>
            <a:pPr marL="457200" indent="-457200">
              <a:lnSpc>
                <a:spcPct val="150000"/>
              </a:lnSpc>
            </a:pPr>
            <a:r>
              <a:rPr lang="en-US" sz="2000" dirty="0" smtClean="0">
                <a:latin typeface="Arial" panose="020B0604020202020204" pitchFamily="34" charset="0"/>
                <a:cs typeface="Arial" panose="020B0604020202020204" pitchFamily="34" charset="0"/>
              </a:rPr>
              <a:t>2. Data Object Clusters</a:t>
            </a:r>
          </a:p>
          <a:p>
            <a:pPr marL="457200" indent="-457200">
              <a:lnSpc>
                <a:spcPct val="150000"/>
              </a:lnSpc>
            </a:pPr>
            <a:r>
              <a:rPr lang="en-US" sz="2000" dirty="0" smtClean="0">
                <a:latin typeface="Arial" panose="020B0604020202020204" pitchFamily="34" charset="0"/>
                <a:cs typeface="Arial" panose="020B0604020202020204" pitchFamily="34" charset="0"/>
              </a:rPr>
              <a:t>3. Free Cluster Chains</a:t>
            </a:r>
            <a:endParaRPr lang="ru-RU" sz="2000" dirty="0" smtClean="0">
              <a:latin typeface="Arial" panose="020B0604020202020204" pitchFamily="34" charset="0"/>
              <a:cs typeface="Arial" panose="020B0604020202020204" pitchFamily="34" charset="0"/>
            </a:endParaRPr>
          </a:p>
          <a:p>
            <a:pPr marL="457200" lvl="0" indent="-457200">
              <a:lnSpc>
                <a:spcPct val="150000"/>
              </a:lnSpc>
            </a:pPr>
            <a:endParaRPr lang="ru-RU" sz="2000" dirty="0" smtClean="0">
              <a:latin typeface="Arial" panose="020B0604020202020204" pitchFamily="34" charset="0"/>
              <a:cs typeface="Arial" panose="020B0604020202020204" pitchFamily="34" charset="0"/>
            </a:endParaRPr>
          </a:p>
        </p:txBody>
      </p:sp>
      <p:sp>
        <p:nvSpPr>
          <p:cNvPr id="24" name="TextBox 23"/>
          <p:cNvSpPr txBox="1"/>
          <p:nvPr/>
        </p:nvSpPr>
        <p:spPr>
          <a:xfrm>
            <a:off x="7432475" y="3453160"/>
            <a:ext cx="2778325" cy="2123658"/>
          </a:xfrm>
          <a:prstGeom prst="rect">
            <a:avLst/>
          </a:prstGeom>
          <a:noFill/>
        </p:spPr>
        <p:txBody>
          <a:bodyPr wrap="none" rtlCol="0">
            <a:spAutoFit/>
          </a:bodyPr>
          <a:lstStyle/>
          <a:p>
            <a:pPr marL="457200" indent="-457200">
              <a:lnSpc>
                <a:spcPct val="150000"/>
              </a:lnSpc>
            </a:pPr>
            <a:r>
              <a:rPr lang="en-US" sz="2000" dirty="0" smtClean="0">
                <a:latin typeface="Arial" panose="020B0604020202020204" pitchFamily="34" charset="0"/>
                <a:cs typeface="Arial" panose="020B0604020202020204" pitchFamily="34" charset="0"/>
              </a:rPr>
              <a:t>      </a:t>
            </a:r>
            <a:r>
              <a:rPr lang="en-US" sz="2800" b="1" dirty="0" smtClean="0"/>
              <a:t> Block Chains</a:t>
            </a:r>
            <a:endParaRPr lang="ru-RU" sz="2800" b="1" dirty="0" smtClean="0"/>
          </a:p>
          <a:p>
            <a:pPr marL="457200" lvl="0" indent="-457200">
              <a:lnSpc>
                <a:spcPct val="150000"/>
              </a:lnSpc>
            </a:pPr>
            <a:r>
              <a:rPr lang="en-US" sz="2000" dirty="0" smtClean="0">
                <a:latin typeface="Arial" panose="020B0604020202020204" pitchFamily="34" charset="0"/>
                <a:cs typeface="Arial" panose="020B0604020202020204" pitchFamily="34" charset="0"/>
              </a:rPr>
              <a:t>1. Free Chains</a:t>
            </a:r>
          </a:p>
          <a:p>
            <a:pPr marL="457200" lvl="0" indent="-457200">
              <a:lnSpc>
                <a:spcPct val="150000"/>
              </a:lnSpc>
            </a:pPr>
            <a:r>
              <a:rPr lang="en-US" sz="2000" dirty="0" smtClean="0">
                <a:latin typeface="Arial" panose="020B0604020202020204" pitchFamily="34" charset="0"/>
                <a:cs typeface="Arial" panose="020B0604020202020204" pitchFamily="34" charset="0"/>
              </a:rPr>
              <a:t>2. RM Chains</a:t>
            </a:r>
          </a:p>
          <a:p>
            <a:pPr marL="457200" indent="-457200">
              <a:lnSpc>
                <a:spcPct val="150000"/>
              </a:lnSpc>
            </a:pPr>
            <a:r>
              <a:rPr lang="en-US" sz="2000" dirty="0" smtClean="0">
                <a:latin typeface="Arial" panose="020B0604020202020204" pitchFamily="34" charset="0"/>
                <a:cs typeface="Arial" panose="020B0604020202020204" pitchFamily="34" charset="0"/>
              </a:rPr>
              <a:t>3. Index Delete Chains</a:t>
            </a:r>
            <a:endParaRPr lang="ru-RU"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40689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ea typeface="+mj-ea"/>
                <a:cs typeface="+mj-cs"/>
              </a:rPr>
              <a:t>Index Delete chain</a:t>
            </a:r>
            <a:endParaRPr kumimoji="0" lang="en-US" sz="2800" b="1" i="0" u="none" strike="noStrike" kern="1200" cap="none" spc="0" normalizeH="0" baseline="0" noProof="0" dirty="0">
              <a:ln>
                <a:noFill/>
              </a:ln>
              <a:solidFill>
                <a:schemeClr val="tx1"/>
              </a:solidFill>
              <a:effectLst/>
              <a:uLnTx/>
              <a:uFillTx/>
              <a:ea typeface="+mj-ea"/>
              <a:cs typeface="+mj-cs"/>
            </a:endParaRP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34</a:t>
            </a:fld>
            <a:endParaRPr lang="en-US"/>
          </a:p>
        </p:txBody>
      </p:sp>
      <p:sp>
        <p:nvSpPr>
          <p:cNvPr id="5" name="TextBox 4"/>
          <p:cNvSpPr txBox="1"/>
          <p:nvPr/>
        </p:nvSpPr>
        <p:spPr>
          <a:xfrm>
            <a:off x="1315845" y="5232762"/>
            <a:ext cx="7660887" cy="400110"/>
          </a:xfrm>
          <a:prstGeom prst="rect">
            <a:avLst/>
          </a:prstGeom>
          <a:noFill/>
        </p:spPr>
        <p:txBody>
          <a:bodyPr wrap="square" rtlCol="0">
            <a:spAutoFit/>
          </a:bodyPr>
          <a:lstStyle/>
          <a:p>
            <a:pPr algn="r"/>
            <a:r>
              <a:rPr lang="en-US" sz="2000" dirty="0"/>
              <a:t>20731 block(s) found in the Index Delete chain of Index object 622</a:t>
            </a:r>
          </a:p>
        </p:txBody>
      </p:sp>
      <p:sp>
        <p:nvSpPr>
          <p:cNvPr id="6" name="TextBox 5"/>
          <p:cNvSpPr txBox="1"/>
          <p:nvPr/>
        </p:nvSpPr>
        <p:spPr>
          <a:xfrm>
            <a:off x="1884556" y="6013347"/>
            <a:ext cx="7086600" cy="400110"/>
          </a:xfrm>
          <a:prstGeom prst="rect">
            <a:avLst/>
          </a:prstGeom>
          <a:noFill/>
        </p:spPr>
        <p:txBody>
          <a:bodyPr wrap="square" rtlCol="0">
            <a:spAutoFit/>
          </a:bodyPr>
          <a:lstStyle/>
          <a:p>
            <a:pPr algn="r"/>
            <a:r>
              <a:rPr lang="en-US" sz="2000" dirty="0"/>
              <a:t>0 block(s) found in the Index Delete chain of Index object 622</a:t>
            </a:r>
          </a:p>
        </p:txBody>
      </p:sp>
      <p:sp>
        <p:nvSpPr>
          <p:cNvPr id="8" name="TextBox 7"/>
          <p:cNvSpPr txBox="1"/>
          <p:nvPr/>
        </p:nvSpPr>
        <p:spPr>
          <a:xfrm>
            <a:off x="2709746" y="5597036"/>
            <a:ext cx="5677580" cy="400110"/>
          </a:xfrm>
          <a:prstGeom prst="rect">
            <a:avLst/>
          </a:prstGeom>
          <a:noFill/>
        </p:spPr>
        <p:txBody>
          <a:bodyPr wrap="none" rtlCol="0">
            <a:spAutoFit/>
          </a:bodyPr>
          <a:lstStyle/>
          <a:p>
            <a:r>
              <a:rPr lang="en-US" sz="2000" b="1" dirty="0" err="1"/>
              <a:t>proutil</a:t>
            </a:r>
            <a:r>
              <a:rPr lang="en-US" sz="2000" b="1" dirty="0"/>
              <a:t> </a:t>
            </a:r>
            <a:r>
              <a:rPr lang="en-US" sz="2000" b="1" dirty="0" smtClean="0"/>
              <a:t>db-name </a:t>
            </a:r>
            <a:r>
              <a:rPr lang="en-US" sz="2000" b="1" dirty="0"/>
              <a:t>-C </a:t>
            </a:r>
            <a:r>
              <a:rPr lang="en-US" sz="2000" b="1" dirty="0" err="1"/>
              <a:t>idxcompact</a:t>
            </a:r>
            <a:r>
              <a:rPr lang="en-US" sz="2000" b="1" dirty="0"/>
              <a:t> item-</a:t>
            </a:r>
            <a:r>
              <a:rPr lang="en-US" sz="2000" b="1" dirty="0" err="1"/>
              <a:t>tax.item</a:t>
            </a:r>
            <a:r>
              <a:rPr lang="en-US" sz="2000" b="1" dirty="0"/>
              <a:t>-group</a:t>
            </a:r>
          </a:p>
        </p:txBody>
      </p:sp>
      <p:cxnSp>
        <p:nvCxnSpPr>
          <p:cNvPr id="9" name="AutoShape 14"/>
          <p:cNvCxnSpPr>
            <a:cxnSpLocks noChangeShapeType="1"/>
            <a:stCxn id="17" idx="3"/>
            <a:endCxn id="18" idx="1"/>
          </p:cNvCxnSpPr>
          <p:nvPr/>
        </p:nvCxnSpPr>
        <p:spPr bwMode="auto">
          <a:xfrm>
            <a:off x="5552997" y="1907787"/>
            <a:ext cx="203200" cy="0"/>
          </a:xfrm>
          <a:prstGeom prst="straightConnector1">
            <a:avLst/>
          </a:prstGeom>
          <a:noFill/>
          <a:ln w="12700">
            <a:solidFill>
              <a:schemeClr val="tx1"/>
            </a:solidFill>
            <a:round/>
            <a:headEnd/>
            <a:tailEnd type="triangle" w="med" len="med"/>
          </a:ln>
          <a:effectLst/>
        </p:spPr>
      </p:cxnSp>
      <p:cxnSp>
        <p:nvCxnSpPr>
          <p:cNvPr id="10" name="AutoShape 15"/>
          <p:cNvCxnSpPr>
            <a:cxnSpLocks noChangeShapeType="1"/>
          </p:cNvCxnSpPr>
          <p:nvPr/>
        </p:nvCxnSpPr>
        <p:spPr bwMode="auto">
          <a:xfrm>
            <a:off x="6873797" y="1869687"/>
            <a:ext cx="190500" cy="0"/>
          </a:xfrm>
          <a:prstGeom prst="straightConnector1">
            <a:avLst/>
          </a:prstGeom>
          <a:noFill/>
          <a:ln w="12700">
            <a:solidFill>
              <a:schemeClr val="tx1"/>
            </a:solidFill>
            <a:round/>
            <a:headEnd/>
            <a:tailEnd type="triangle" w="med" len="med"/>
          </a:ln>
          <a:effectLst/>
        </p:spPr>
      </p:cxnSp>
      <p:cxnSp>
        <p:nvCxnSpPr>
          <p:cNvPr id="11" name="AutoShape 16"/>
          <p:cNvCxnSpPr>
            <a:cxnSpLocks noChangeShapeType="1"/>
          </p:cNvCxnSpPr>
          <p:nvPr/>
        </p:nvCxnSpPr>
        <p:spPr bwMode="auto">
          <a:xfrm>
            <a:off x="8169197" y="1869687"/>
            <a:ext cx="190500" cy="0"/>
          </a:xfrm>
          <a:prstGeom prst="straightConnector1">
            <a:avLst/>
          </a:prstGeom>
          <a:noFill/>
          <a:ln w="12700">
            <a:solidFill>
              <a:schemeClr val="tx1"/>
            </a:solidFill>
            <a:round/>
            <a:headEnd/>
            <a:tailEnd type="triangle" w="med" len="med"/>
          </a:ln>
          <a:effectLst/>
        </p:spPr>
      </p:cxnSp>
      <p:cxnSp>
        <p:nvCxnSpPr>
          <p:cNvPr id="12" name="AutoShape 17"/>
          <p:cNvCxnSpPr>
            <a:cxnSpLocks noChangeShapeType="1"/>
            <a:stCxn id="15" idx="3"/>
            <a:endCxn id="17" idx="1"/>
          </p:cNvCxnSpPr>
          <p:nvPr/>
        </p:nvCxnSpPr>
        <p:spPr bwMode="auto">
          <a:xfrm>
            <a:off x="3038397" y="1604575"/>
            <a:ext cx="1422400" cy="303212"/>
          </a:xfrm>
          <a:prstGeom prst="curvedConnector3">
            <a:avLst>
              <a:gd name="adj1" fmla="val 50000"/>
            </a:avLst>
          </a:prstGeom>
          <a:noFill/>
          <a:ln w="25400">
            <a:solidFill>
              <a:schemeClr val="tx1"/>
            </a:solidFill>
            <a:round/>
            <a:headEnd/>
            <a:tailEnd type="triangle" w="lg" len="lg"/>
          </a:ln>
          <a:effectLst/>
        </p:spPr>
      </p:cxnSp>
      <p:cxnSp>
        <p:nvCxnSpPr>
          <p:cNvPr id="13" name="AutoShape 18"/>
          <p:cNvCxnSpPr>
            <a:cxnSpLocks noChangeShapeType="1"/>
            <a:endCxn id="16" idx="0"/>
          </p:cNvCxnSpPr>
          <p:nvPr/>
        </p:nvCxnSpPr>
        <p:spPr bwMode="auto">
          <a:xfrm>
            <a:off x="3025697" y="1096575"/>
            <a:ext cx="5943600" cy="227012"/>
          </a:xfrm>
          <a:prstGeom prst="bentConnector2">
            <a:avLst/>
          </a:prstGeom>
          <a:noFill/>
          <a:ln w="25400">
            <a:solidFill>
              <a:schemeClr val="tx1"/>
            </a:solidFill>
            <a:miter lim="800000"/>
            <a:headEnd/>
            <a:tailEnd type="triangle" w="lg" len="lg"/>
          </a:ln>
          <a:effectLst/>
        </p:spPr>
      </p:cxnSp>
      <p:grpSp>
        <p:nvGrpSpPr>
          <p:cNvPr id="14" name="Group 19"/>
          <p:cNvGrpSpPr>
            <a:grpSpLocks/>
          </p:cNvGrpSpPr>
          <p:nvPr/>
        </p:nvGrpSpPr>
        <p:grpSpPr bwMode="auto">
          <a:xfrm>
            <a:off x="1958897" y="1033075"/>
            <a:ext cx="7543800" cy="3122612"/>
            <a:chOff x="384" y="2113"/>
            <a:chExt cx="4752" cy="1967"/>
          </a:xfrm>
        </p:grpSpPr>
        <p:sp>
          <p:nvSpPr>
            <p:cNvPr id="15" name="Rectangle 20"/>
            <p:cNvSpPr>
              <a:spLocks noChangeArrowheads="1"/>
            </p:cNvSpPr>
            <p:nvPr/>
          </p:nvSpPr>
          <p:spPr bwMode="auto">
            <a:xfrm>
              <a:off x="384" y="2113"/>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Index</a:t>
              </a:r>
            </a:p>
            <a:p>
              <a:pPr>
                <a:spcBef>
                  <a:spcPct val="0"/>
                </a:spcBef>
              </a:pPr>
              <a:r>
                <a:rPr lang="en-US"/>
                <a:t>Object</a:t>
              </a:r>
            </a:p>
            <a:p>
              <a:pPr>
                <a:spcBef>
                  <a:spcPct val="0"/>
                </a:spcBef>
              </a:pPr>
              <a:r>
                <a:rPr lang="en-US"/>
                <a:t>Block</a:t>
              </a:r>
            </a:p>
          </p:txBody>
        </p:sp>
        <p:sp>
          <p:nvSpPr>
            <p:cNvPr id="16" name="Rectangle 21"/>
            <p:cNvSpPr>
              <a:spLocks noChangeArrowheads="1"/>
            </p:cNvSpPr>
            <p:nvPr/>
          </p:nvSpPr>
          <p:spPr bwMode="auto">
            <a:xfrm>
              <a:off x="4464" y="2304"/>
              <a:ext cx="672" cy="720"/>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Free</a:t>
              </a:r>
            </a:p>
            <a:p>
              <a:pPr>
                <a:spcBef>
                  <a:spcPct val="0"/>
                </a:spcBef>
              </a:pPr>
              <a:r>
                <a:rPr lang="en-US"/>
                <a:t>Block</a:t>
              </a:r>
            </a:p>
          </p:txBody>
        </p:sp>
        <p:sp>
          <p:nvSpPr>
            <p:cNvPr id="17" name="Rectangle 22"/>
            <p:cNvSpPr>
              <a:spLocks noChangeArrowheads="1"/>
            </p:cNvSpPr>
            <p:nvPr/>
          </p:nvSpPr>
          <p:spPr bwMode="auto">
            <a:xfrm>
              <a:off x="1968" y="2304"/>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Free</a:t>
              </a:r>
            </a:p>
            <a:p>
              <a:pPr>
                <a:spcBef>
                  <a:spcPct val="0"/>
                </a:spcBef>
              </a:pPr>
              <a:r>
                <a:rPr lang="en-US"/>
                <a:t>Block</a:t>
              </a:r>
            </a:p>
          </p:txBody>
        </p:sp>
        <p:sp>
          <p:nvSpPr>
            <p:cNvPr id="18" name="Rectangle 23"/>
            <p:cNvSpPr>
              <a:spLocks noChangeArrowheads="1"/>
            </p:cNvSpPr>
            <p:nvPr/>
          </p:nvSpPr>
          <p:spPr bwMode="auto">
            <a:xfrm>
              <a:off x="2784" y="2304"/>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Free</a:t>
              </a:r>
            </a:p>
            <a:p>
              <a:pPr>
                <a:spcBef>
                  <a:spcPct val="0"/>
                </a:spcBef>
              </a:pPr>
              <a:r>
                <a:rPr lang="en-US"/>
                <a:t>Block</a:t>
              </a:r>
            </a:p>
          </p:txBody>
        </p:sp>
        <p:sp>
          <p:nvSpPr>
            <p:cNvPr id="19" name="Rectangle 24"/>
            <p:cNvSpPr>
              <a:spLocks noChangeArrowheads="1"/>
            </p:cNvSpPr>
            <p:nvPr/>
          </p:nvSpPr>
          <p:spPr bwMode="auto">
            <a:xfrm>
              <a:off x="3600" y="2305"/>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Free</a:t>
              </a:r>
            </a:p>
            <a:p>
              <a:pPr>
                <a:spcBef>
                  <a:spcPct val="0"/>
                </a:spcBef>
              </a:pPr>
              <a:r>
                <a:rPr lang="en-US"/>
                <a:t>Block</a:t>
              </a:r>
            </a:p>
          </p:txBody>
        </p:sp>
        <p:sp>
          <p:nvSpPr>
            <p:cNvPr id="20" name="Rectangle 25"/>
            <p:cNvSpPr>
              <a:spLocks noChangeArrowheads="1"/>
            </p:cNvSpPr>
            <p:nvPr/>
          </p:nvSpPr>
          <p:spPr bwMode="auto">
            <a:xfrm>
              <a:off x="4464" y="3360"/>
              <a:ext cx="672" cy="720"/>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Ixdel</a:t>
              </a:r>
            </a:p>
            <a:p>
              <a:pPr>
                <a:spcBef>
                  <a:spcPct val="0"/>
                </a:spcBef>
              </a:pPr>
              <a:r>
                <a:rPr lang="en-US"/>
                <a:t>Block</a:t>
              </a:r>
            </a:p>
          </p:txBody>
        </p:sp>
        <p:sp>
          <p:nvSpPr>
            <p:cNvPr id="21" name="Rectangle 26"/>
            <p:cNvSpPr>
              <a:spLocks noChangeArrowheads="1"/>
            </p:cNvSpPr>
            <p:nvPr/>
          </p:nvSpPr>
          <p:spPr bwMode="auto">
            <a:xfrm>
              <a:off x="1968" y="3360"/>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Ixdel</a:t>
              </a:r>
            </a:p>
            <a:p>
              <a:pPr>
                <a:spcBef>
                  <a:spcPct val="0"/>
                </a:spcBef>
              </a:pPr>
              <a:r>
                <a:rPr lang="en-US"/>
                <a:t>Block</a:t>
              </a:r>
            </a:p>
          </p:txBody>
        </p:sp>
        <p:sp>
          <p:nvSpPr>
            <p:cNvPr id="22" name="Rectangle 27"/>
            <p:cNvSpPr>
              <a:spLocks noChangeArrowheads="1"/>
            </p:cNvSpPr>
            <p:nvPr/>
          </p:nvSpPr>
          <p:spPr bwMode="auto">
            <a:xfrm>
              <a:off x="2784" y="3360"/>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Ixdel</a:t>
              </a:r>
            </a:p>
            <a:p>
              <a:pPr>
                <a:spcBef>
                  <a:spcPct val="0"/>
                </a:spcBef>
              </a:pPr>
              <a:r>
                <a:rPr lang="en-US"/>
                <a:t>Block</a:t>
              </a:r>
            </a:p>
          </p:txBody>
        </p:sp>
        <p:sp>
          <p:nvSpPr>
            <p:cNvPr id="23" name="Rectangle 28"/>
            <p:cNvSpPr>
              <a:spLocks noChangeArrowheads="1"/>
            </p:cNvSpPr>
            <p:nvPr/>
          </p:nvSpPr>
          <p:spPr bwMode="auto">
            <a:xfrm>
              <a:off x="3600" y="3361"/>
              <a:ext cx="672" cy="719"/>
            </a:xfrm>
            <a:prstGeom prst="rect">
              <a:avLst/>
            </a:prstGeom>
            <a:solidFill>
              <a:schemeClr val="accent1"/>
            </a:solidFill>
            <a:ln w="25400">
              <a:solidFill>
                <a:schemeClr val="tx1"/>
              </a:solidFill>
              <a:miter lim="800000"/>
              <a:headEnd/>
              <a:tailEnd/>
            </a:ln>
            <a:effectLst/>
          </p:spPr>
          <p:txBody>
            <a:bodyPr wrap="none" anchor="ctr"/>
            <a:lstStyle/>
            <a:p>
              <a:pPr>
                <a:spcBef>
                  <a:spcPct val="0"/>
                </a:spcBef>
              </a:pPr>
              <a:r>
                <a:rPr lang="en-US"/>
                <a:t>Ixdel</a:t>
              </a:r>
            </a:p>
            <a:p>
              <a:pPr>
                <a:spcBef>
                  <a:spcPct val="0"/>
                </a:spcBef>
              </a:pPr>
              <a:r>
                <a:rPr lang="en-US"/>
                <a:t>Block</a:t>
              </a:r>
            </a:p>
          </p:txBody>
        </p:sp>
      </p:grpSp>
      <p:cxnSp>
        <p:nvCxnSpPr>
          <p:cNvPr id="24" name="AutoShape 29"/>
          <p:cNvCxnSpPr>
            <a:cxnSpLocks noChangeShapeType="1"/>
            <a:stCxn id="21" idx="3"/>
            <a:endCxn id="22" idx="1"/>
          </p:cNvCxnSpPr>
          <p:nvPr/>
        </p:nvCxnSpPr>
        <p:spPr bwMode="auto">
          <a:xfrm>
            <a:off x="5552997" y="3584187"/>
            <a:ext cx="203200" cy="0"/>
          </a:xfrm>
          <a:prstGeom prst="straightConnector1">
            <a:avLst/>
          </a:prstGeom>
          <a:noFill/>
          <a:ln w="12700">
            <a:solidFill>
              <a:schemeClr val="tx1"/>
            </a:solidFill>
            <a:round/>
            <a:headEnd/>
            <a:tailEnd type="triangle" w="med" len="med"/>
          </a:ln>
          <a:effectLst/>
        </p:spPr>
      </p:cxnSp>
      <p:cxnSp>
        <p:nvCxnSpPr>
          <p:cNvPr id="25" name="AutoShape 30"/>
          <p:cNvCxnSpPr>
            <a:cxnSpLocks noChangeShapeType="1"/>
          </p:cNvCxnSpPr>
          <p:nvPr/>
        </p:nvCxnSpPr>
        <p:spPr bwMode="auto">
          <a:xfrm>
            <a:off x="6873797" y="3546087"/>
            <a:ext cx="190500" cy="0"/>
          </a:xfrm>
          <a:prstGeom prst="straightConnector1">
            <a:avLst/>
          </a:prstGeom>
          <a:noFill/>
          <a:ln w="12700">
            <a:solidFill>
              <a:schemeClr val="tx1"/>
            </a:solidFill>
            <a:round/>
            <a:headEnd/>
            <a:tailEnd type="triangle" w="med" len="med"/>
          </a:ln>
          <a:effectLst/>
        </p:spPr>
      </p:cxnSp>
      <p:cxnSp>
        <p:nvCxnSpPr>
          <p:cNvPr id="26" name="AutoShape 31"/>
          <p:cNvCxnSpPr>
            <a:cxnSpLocks noChangeShapeType="1"/>
          </p:cNvCxnSpPr>
          <p:nvPr/>
        </p:nvCxnSpPr>
        <p:spPr bwMode="auto">
          <a:xfrm>
            <a:off x="8169197" y="3546087"/>
            <a:ext cx="190500" cy="0"/>
          </a:xfrm>
          <a:prstGeom prst="straightConnector1">
            <a:avLst/>
          </a:prstGeom>
          <a:noFill/>
          <a:ln w="12700">
            <a:solidFill>
              <a:schemeClr val="tx1"/>
            </a:solidFill>
            <a:round/>
            <a:headEnd/>
            <a:tailEnd type="triangle" w="med" len="med"/>
          </a:ln>
          <a:effectLst/>
        </p:spPr>
      </p:cxnSp>
      <p:cxnSp>
        <p:nvCxnSpPr>
          <p:cNvPr id="27" name="AutoShape 32"/>
          <p:cNvCxnSpPr>
            <a:cxnSpLocks noChangeShapeType="1"/>
            <a:stCxn id="15" idx="2"/>
            <a:endCxn id="21" idx="1"/>
          </p:cNvCxnSpPr>
          <p:nvPr/>
        </p:nvCxnSpPr>
        <p:spPr bwMode="auto">
          <a:xfrm rot="16200000" flipH="1">
            <a:off x="2778047" y="1901437"/>
            <a:ext cx="1397000" cy="1968500"/>
          </a:xfrm>
          <a:prstGeom prst="curvedConnector2">
            <a:avLst/>
          </a:prstGeom>
          <a:noFill/>
          <a:ln w="25400">
            <a:solidFill>
              <a:schemeClr val="tx1"/>
            </a:solidFill>
            <a:round/>
            <a:headEnd/>
            <a:tailEnd type="triangle" w="lg" len="lg"/>
          </a:ln>
          <a:effectLst/>
        </p:spPr>
      </p:cxnSp>
      <p:cxnSp>
        <p:nvCxnSpPr>
          <p:cNvPr id="28" name="AutoShape 33"/>
          <p:cNvCxnSpPr>
            <a:cxnSpLocks noChangeShapeType="1"/>
            <a:stCxn id="15" idx="2"/>
            <a:endCxn id="20" idx="0"/>
          </p:cNvCxnSpPr>
          <p:nvPr/>
        </p:nvCxnSpPr>
        <p:spPr bwMode="auto">
          <a:xfrm rot="16200000" flipH="1">
            <a:off x="5324397" y="-644913"/>
            <a:ext cx="812800" cy="6477000"/>
          </a:xfrm>
          <a:prstGeom prst="bentConnector3">
            <a:avLst>
              <a:gd name="adj1" fmla="val 50000"/>
            </a:avLst>
          </a:prstGeom>
          <a:noFill/>
          <a:ln w="25400">
            <a:solidFill>
              <a:schemeClr val="tx1"/>
            </a:solidFill>
            <a:miter lim="800000"/>
            <a:headEnd/>
            <a:tailEnd type="triangle" w="lg" len="lg"/>
          </a:ln>
          <a:effectLst/>
        </p:spPr>
      </p:cxnSp>
      <p:sp>
        <p:nvSpPr>
          <p:cNvPr id="29" name="Text Box 35"/>
          <p:cNvSpPr txBox="1">
            <a:spLocks noChangeArrowheads="1"/>
          </p:cNvSpPr>
          <p:nvPr/>
        </p:nvSpPr>
        <p:spPr bwMode="auto">
          <a:xfrm>
            <a:off x="5311697" y="4765287"/>
            <a:ext cx="3276600" cy="396875"/>
          </a:xfrm>
          <a:prstGeom prst="rect">
            <a:avLst/>
          </a:prstGeom>
          <a:noFill/>
          <a:ln w="25400" algn="ctr">
            <a:noFill/>
            <a:miter lim="800000"/>
            <a:headEnd/>
            <a:tailEnd type="none" w="lg" len="lg"/>
          </a:ln>
          <a:effectLst/>
        </p:spPr>
        <p:txBody>
          <a:bodyPr>
            <a:spAutoFit/>
          </a:bodyPr>
          <a:lstStyle/>
          <a:p>
            <a:pPr algn="l"/>
            <a:r>
              <a:rPr lang="en-US" sz="2000" b="1"/>
              <a:t>(Unique Indexes only)</a:t>
            </a:r>
          </a:p>
        </p:txBody>
      </p:sp>
      <p:sp>
        <p:nvSpPr>
          <p:cNvPr id="30" name="AutoShape 36"/>
          <p:cNvSpPr>
            <a:spLocks/>
          </p:cNvSpPr>
          <p:nvPr/>
        </p:nvSpPr>
        <p:spPr bwMode="auto">
          <a:xfrm rot="16200000">
            <a:off x="6759497" y="2022087"/>
            <a:ext cx="381000" cy="4953000"/>
          </a:xfrm>
          <a:prstGeom prst="leftBrace">
            <a:avLst>
              <a:gd name="adj1" fmla="val 108333"/>
              <a:gd name="adj2" fmla="val 50000"/>
            </a:avLst>
          </a:prstGeom>
          <a:noFill/>
          <a:ln w="63500">
            <a:solidFill>
              <a:srgbClr val="800000"/>
            </a:solidFill>
            <a:round/>
            <a:headEnd/>
            <a:tailEnd type="none" w="lg" len="lg"/>
          </a:ln>
          <a:effectLst/>
        </p:spPr>
        <p:txBody>
          <a:bodyPr anchor="ctr">
            <a:spAutoFit/>
          </a:bodyPr>
          <a:lstStyle/>
          <a:p>
            <a:endParaRPr lang="ru-RU"/>
          </a:p>
        </p:txBody>
      </p:sp>
    </p:spTree>
    <p:extLst>
      <p:ext uri="{BB962C8B-B14F-4D97-AF65-F5344CB8AC3E}">
        <p14:creationId xmlns:p14="http://schemas.microsoft.com/office/powerpoint/2010/main" val="125734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734" y="259777"/>
            <a:ext cx="8102994" cy="646331"/>
          </a:xfrm>
        </p:spPr>
        <p:txBody>
          <a:bodyPr>
            <a:normAutofit/>
          </a:bodyPr>
          <a:lstStyle/>
          <a:p>
            <a:pPr algn="ctr"/>
            <a:r>
              <a:rPr lang="en-US" sz="2800" b="1" dirty="0">
                <a:latin typeface="+mn-lt"/>
              </a:rPr>
              <a:t>Index Delete chain</a:t>
            </a: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35</a:t>
            </a:fld>
            <a:endParaRPr lang="en-US"/>
          </a:p>
        </p:txBody>
      </p:sp>
      <p:sp>
        <p:nvSpPr>
          <p:cNvPr id="5" name="TextBox 4"/>
          <p:cNvSpPr txBox="1"/>
          <p:nvPr/>
        </p:nvSpPr>
        <p:spPr>
          <a:xfrm>
            <a:off x="1248032" y="1486778"/>
            <a:ext cx="9381867" cy="523220"/>
          </a:xfrm>
          <a:prstGeom prst="rect">
            <a:avLst/>
          </a:prstGeom>
          <a:noFill/>
        </p:spPr>
        <p:txBody>
          <a:bodyPr wrap="square" rtlCol="0">
            <a:spAutoFit/>
          </a:bodyPr>
          <a:lstStyle/>
          <a:p>
            <a:r>
              <a:rPr lang="en-US" sz="2800" dirty="0" err="1" smtClean="0"/>
              <a:t>Ver</a:t>
            </a:r>
            <a:r>
              <a:rPr lang="en-US" sz="2800" dirty="0" smtClean="0"/>
              <a:t> 9 or 10:     grep </a:t>
            </a:r>
            <a:r>
              <a:rPr lang="en-US" sz="2800" dirty="0"/>
              <a:t>"Index Delete chain" </a:t>
            </a:r>
            <a:r>
              <a:rPr lang="en-US" sz="2800" dirty="0" err="1"/>
              <a:t>dbanalys.file</a:t>
            </a:r>
            <a:r>
              <a:rPr lang="en-US" sz="2800" dirty="0"/>
              <a:t> | sort -n</a:t>
            </a:r>
          </a:p>
        </p:txBody>
      </p:sp>
      <p:sp>
        <p:nvSpPr>
          <p:cNvPr id="9" name="TextBox 8"/>
          <p:cNvSpPr txBox="1"/>
          <p:nvPr/>
        </p:nvSpPr>
        <p:spPr>
          <a:xfrm>
            <a:off x="1562100" y="2349270"/>
            <a:ext cx="9067800" cy="1200329"/>
          </a:xfrm>
          <a:prstGeom prst="rect">
            <a:avLst/>
          </a:prstGeom>
          <a:noFill/>
        </p:spPr>
        <p:txBody>
          <a:bodyPr wrap="square" rtlCol="0">
            <a:spAutoFit/>
          </a:bodyPr>
          <a:lstStyle/>
          <a:p>
            <a:r>
              <a:rPr lang="en-US" sz="2400" dirty="0"/>
              <a:t>28 block(s) found in the Index Delete chain of Index object 2235</a:t>
            </a:r>
          </a:p>
          <a:p>
            <a:r>
              <a:rPr lang="en-US" sz="2400" dirty="0"/>
              <a:t>138 block(s) found in the Index Delete chain of Index object 1357</a:t>
            </a:r>
          </a:p>
          <a:p>
            <a:r>
              <a:rPr lang="en-US" sz="2400" dirty="0"/>
              <a:t>7573 block(s) found in the Index Delete chain of Index object 580</a:t>
            </a:r>
          </a:p>
        </p:txBody>
      </p:sp>
      <p:sp>
        <p:nvSpPr>
          <p:cNvPr id="7" name="TextBox 6"/>
          <p:cNvSpPr txBox="1"/>
          <p:nvPr/>
        </p:nvSpPr>
        <p:spPr>
          <a:xfrm>
            <a:off x="1248032" y="4168145"/>
            <a:ext cx="10046044" cy="1384995"/>
          </a:xfrm>
          <a:prstGeom prst="rect">
            <a:avLst/>
          </a:prstGeom>
          <a:noFill/>
        </p:spPr>
        <p:txBody>
          <a:bodyPr wrap="square" rtlCol="0">
            <a:spAutoFit/>
          </a:bodyPr>
          <a:lstStyle/>
          <a:p>
            <a:r>
              <a:rPr lang="en-US" sz="2800" dirty="0" err="1" smtClean="0"/>
              <a:t>Ver</a:t>
            </a:r>
            <a:r>
              <a:rPr lang="en-US" sz="2800" dirty="0" smtClean="0"/>
              <a:t> 11:   not that easy. </a:t>
            </a:r>
          </a:p>
          <a:p>
            <a:r>
              <a:rPr lang="en-US" sz="2800" dirty="0" smtClean="0"/>
              <a:t>Format for </a:t>
            </a:r>
            <a:r>
              <a:rPr lang="en-US" sz="2800" dirty="0"/>
              <a:t>Index Delete chain </a:t>
            </a:r>
            <a:r>
              <a:rPr lang="en-US" sz="2800" dirty="0" smtClean="0"/>
              <a:t>was changed.</a:t>
            </a:r>
          </a:p>
          <a:p>
            <a:r>
              <a:rPr lang="en-US" sz="2800" dirty="0" smtClean="0"/>
              <a:t>Load chain report </a:t>
            </a:r>
            <a:r>
              <a:rPr lang="en-US" sz="2800" dirty="0" err="1" smtClean="0"/>
              <a:t>db_name</a:t>
            </a:r>
            <a:r>
              <a:rPr lang="en-US" sz="2800" dirty="0"/>
              <a:t>. </a:t>
            </a:r>
            <a:r>
              <a:rPr lang="en-US" sz="2800" dirty="0" smtClean="0"/>
              <a:t>ch.txt into Excel. </a:t>
            </a:r>
            <a:endParaRPr lang="en-US" sz="2800" dirty="0"/>
          </a:p>
        </p:txBody>
      </p:sp>
      <p:sp>
        <p:nvSpPr>
          <p:cNvPr id="10" name="Explosion 1 9"/>
          <p:cNvSpPr/>
          <p:nvPr/>
        </p:nvSpPr>
        <p:spPr>
          <a:xfrm>
            <a:off x="8324238" y="3633033"/>
            <a:ext cx="3670539" cy="322496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a:t>
            </a:r>
            <a:r>
              <a:rPr lang="en-US" sz="3600" dirty="0" err="1" smtClean="0"/>
              <a:t>csoutput</a:t>
            </a:r>
            <a:endParaRPr lang="en-US" sz="3600" dirty="0"/>
          </a:p>
        </p:txBody>
      </p:sp>
    </p:spTree>
    <p:extLst>
      <p:ext uri="{BB962C8B-B14F-4D97-AF65-F5344CB8AC3E}">
        <p14:creationId xmlns:p14="http://schemas.microsoft.com/office/powerpoint/2010/main" val="2440713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986734" y="259777"/>
            <a:ext cx="8102994" cy="646331"/>
          </a:xfrm>
        </p:spPr>
        <p:txBody>
          <a:bodyPr>
            <a:noAutofit/>
          </a:bodyPr>
          <a:lstStyle/>
          <a:p>
            <a:pPr algn="ctr"/>
            <a:r>
              <a:rPr lang="en-US" sz="2800" b="1" dirty="0">
                <a:latin typeface="+mn-lt"/>
              </a:rPr>
              <a:t>Index Delete </a:t>
            </a:r>
            <a:r>
              <a:rPr lang="en-US" sz="2800" b="1" dirty="0" smtClean="0">
                <a:latin typeface="+mn-lt"/>
              </a:rPr>
              <a:t>chain</a:t>
            </a:r>
            <a:br>
              <a:rPr lang="en-US" sz="2800" b="1" dirty="0" smtClean="0">
                <a:latin typeface="+mn-lt"/>
              </a:rPr>
            </a:br>
            <a:r>
              <a:rPr lang="en-US" sz="2800" b="1" dirty="0" err="1">
                <a:latin typeface="+mn-lt"/>
              </a:rPr>
              <a:t>db_name</a:t>
            </a:r>
            <a:r>
              <a:rPr lang="en-US" sz="2800" b="1" dirty="0">
                <a:latin typeface="+mn-lt"/>
              </a:rPr>
              <a:t>. ch.txt into Excel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6739" y="1042338"/>
            <a:ext cx="9662983" cy="5579567"/>
          </a:xfrm>
          <a:prstGeom prst="rect">
            <a:avLst/>
          </a:prstGeom>
        </p:spPr>
      </p:pic>
    </p:spTree>
    <p:extLst>
      <p:ext uri="{BB962C8B-B14F-4D97-AF65-F5344CB8AC3E}">
        <p14:creationId xmlns:p14="http://schemas.microsoft.com/office/powerpoint/2010/main" val="28670270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mn-lt"/>
              </a:rPr>
              <a:t>Summary</a:t>
            </a:r>
            <a:br>
              <a:rPr lang="en-US" sz="2800" b="1" dirty="0" smtClean="0">
                <a:latin typeface="+mn-lt"/>
              </a:rPr>
            </a:br>
            <a:r>
              <a:rPr lang="en-US" sz="2800" b="1" dirty="0" smtClean="0">
                <a:latin typeface="+mn-lt"/>
              </a:rPr>
              <a:t>5 rules for existing databases</a:t>
            </a:r>
            <a:endParaRPr lang="en-US" sz="2800" b="1" dirty="0">
              <a:latin typeface="+mn-lt"/>
            </a:endParaRPr>
          </a:p>
        </p:txBody>
      </p:sp>
      <p:sp>
        <p:nvSpPr>
          <p:cNvPr id="3" name="TextBox 2"/>
          <p:cNvSpPr txBox="1"/>
          <p:nvPr/>
        </p:nvSpPr>
        <p:spPr>
          <a:xfrm>
            <a:off x="716692" y="2224216"/>
            <a:ext cx="10637108" cy="2677656"/>
          </a:xfrm>
          <a:prstGeom prst="rect">
            <a:avLst/>
          </a:prstGeom>
          <a:noFill/>
        </p:spPr>
        <p:txBody>
          <a:bodyPr wrap="square" rtlCol="0">
            <a:spAutoFit/>
          </a:bodyPr>
          <a:lstStyle/>
          <a:p>
            <a:pPr marL="457200" indent="-457200">
              <a:buAutoNum type="arabicPeriod"/>
            </a:pPr>
            <a:r>
              <a:rPr lang="en-US" sz="2800" dirty="0" smtClean="0"/>
              <a:t>If there is no Long RM chain then no need to change toss limit</a:t>
            </a:r>
          </a:p>
          <a:p>
            <a:pPr marL="457200" indent="-457200">
              <a:buAutoNum type="arabicPeriod"/>
            </a:pPr>
            <a:r>
              <a:rPr lang="en-US" sz="2800" dirty="0" smtClean="0"/>
              <a:t>If there is Long RM chain set toss limit = average record size + 10%</a:t>
            </a:r>
          </a:p>
          <a:p>
            <a:pPr marL="457200" indent="-457200">
              <a:buAutoNum type="arabicPeriod"/>
            </a:pPr>
            <a:r>
              <a:rPr lang="en-US" sz="2800" dirty="0" smtClean="0"/>
              <a:t>If there is no fragmentation then no need to change create limit</a:t>
            </a:r>
          </a:p>
          <a:p>
            <a:pPr marL="457200" indent="-457200">
              <a:buAutoNum type="arabicPeriod"/>
            </a:pPr>
            <a:r>
              <a:rPr lang="en-US" sz="2800" dirty="0" smtClean="0"/>
              <a:t>If there is fragmentation set create limit &lt; toss limit and based on </a:t>
            </a:r>
            <a:r>
              <a:rPr lang="en-US" sz="2800" dirty="0" err="1" smtClean="0"/>
              <a:t>chanalys</a:t>
            </a:r>
            <a:r>
              <a:rPr lang="en-US" sz="2800" dirty="0" smtClean="0"/>
              <a:t> (for the lack of better method )</a:t>
            </a:r>
          </a:p>
          <a:p>
            <a:pPr marL="457200" indent="-457200">
              <a:buAutoNum type="arabicPeriod"/>
            </a:pPr>
            <a:r>
              <a:rPr lang="en-US" sz="2800" dirty="0" smtClean="0"/>
              <a:t>If there are non zero Index delete chains run </a:t>
            </a:r>
            <a:r>
              <a:rPr lang="en-US" sz="2800" dirty="0" err="1" smtClean="0"/>
              <a:t>idxcompact</a:t>
            </a:r>
            <a:endParaRPr lang="en-US" sz="2800" dirty="0" smtClean="0"/>
          </a:p>
        </p:txBody>
      </p:sp>
    </p:spTree>
    <p:extLst>
      <p:ext uri="{BB962C8B-B14F-4D97-AF65-F5344CB8AC3E}">
        <p14:creationId xmlns:p14="http://schemas.microsoft.com/office/powerpoint/2010/main" val="37717891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6330" y="1174411"/>
            <a:ext cx="1681101" cy="584775"/>
          </a:xfrm>
          <a:prstGeom prst="rect">
            <a:avLst/>
          </a:prstGeom>
          <a:noFill/>
        </p:spPr>
        <p:txBody>
          <a:bodyPr wrap="none" rtlCol="0">
            <a:spAutoFit/>
          </a:bodyPr>
          <a:lstStyle/>
          <a:p>
            <a:r>
              <a:rPr lang="en-GB" sz="3200" dirty="0" smtClean="0"/>
              <a:t>Contents</a:t>
            </a:r>
            <a:endParaRPr lang="en-US" sz="3200" dirty="0"/>
          </a:p>
        </p:txBody>
      </p:sp>
      <p:sp>
        <p:nvSpPr>
          <p:cNvPr id="3" name="Title 3"/>
          <p:cNvSpPr txBox="1">
            <a:spLocks/>
          </p:cNvSpPr>
          <p:nvPr/>
        </p:nvSpPr>
        <p:spPr>
          <a:xfrm>
            <a:off x="3424720" y="340430"/>
            <a:ext cx="548726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smtClean="0"/>
              <a:t>DBAnalys</a:t>
            </a:r>
            <a:r>
              <a:rPr lang="en-US" sz="4000" b="1" dirty="0" smtClean="0"/>
              <a:t> To The Rescue!</a:t>
            </a:r>
            <a:endParaRPr lang="en-US" sz="4000" dirty="0"/>
          </a:p>
        </p:txBody>
      </p:sp>
      <p:sp>
        <p:nvSpPr>
          <p:cNvPr id="4" name="Title 3"/>
          <p:cNvSpPr txBox="1">
            <a:spLocks/>
          </p:cNvSpPr>
          <p:nvPr/>
        </p:nvSpPr>
        <p:spPr>
          <a:xfrm>
            <a:off x="3380926" y="3005837"/>
            <a:ext cx="1968995" cy="424732"/>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Theory</a:t>
            </a:r>
            <a:endParaRPr lang="en-US" sz="2400" dirty="0">
              <a:latin typeface="Arial" panose="020B0604020202020204" pitchFamily="34" charset="0"/>
              <a:cs typeface="Arial" panose="020B0604020202020204" pitchFamily="34" charset="0"/>
            </a:endParaRPr>
          </a:p>
        </p:txBody>
      </p:sp>
      <p:sp>
        <p:nvSpPr>
          <p:cNvPr id="5" name="Title 3"/>
          <p:cNvSpPr txBox="1">
            <a:spLocks/>
          </p:cNvSpPr>
          <p:nvPr/>
        </p:nvSpPr>
        <p:spPr bwMode="white">
          <a:xfrm>
            <a:off x="3325696" y="5018642"/>
            <a:ext cx="219777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Other Options</a:t>
            </a:r>
            <a:endParaRPr lang="en-US" sz="2400" dirty="0">
              <a:solidFill>
                <a:schemeClr val="tx1"/>
              </a:solidFill>
            </a:endParaRPr>
          </a:p>
        </p:txBody>
      </p:sp>
      <p:sp>
        <p:nvSpPr>
          <p:cNvPr id="6" name="Title 3"/>
          <p:cNvSpPr txBox="1">
            <a:spLocks/>
          </p:cNvSpPr>
          <p:nvPr/>
        </p:nvSpPr>
        <p:spPr bwMode="white">
          <a:xfrm>
            <a:off x="3380926" y="4348796"/>
            <a:ext cx="200801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Synergy</a:t>
            </a:r>
            <a:endParaRPr lang="en-US" sz="2400" dirty="0">
              <a:solidFill>
                <a:schemeClr val="tx1"/>
              </a:solidFill>
            </a:endParaRPr>
          </a:p>
        </p:txBody>
      </p:sp>
      <p:sp>
        <p:nvSpPr>
          <p:cNvPr id="7" name="Title 3"/>
          <p:cNvSpPr txBox="1">
            <a:spLocks/>
          </p:cNvSpPr>
          <p:nvPr/>
        </p:nvSpPr>
        <p:spPr bwMode="white">
          <a:xfrm>
            <a:off x="3369204" y="3615437"/>
            <a:ext cx="1980718" cy="424732"/>
          </a:xfrm>
          <a:prstGeom prst="rect">
            <a:avLst/>
          </a:prstGeom>
          <a:solidFill>
            <a:srgbClr val="FFFF00"/>
          </a:solidFill>
        </p:spPr>
        <p:txBody>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Practice</a:t>
            </a:r>
          </a:p>
        </p:txBody>
      </p:sp>
      <p:sp>
        <p:nvSpPr>
          <p:cNvPr id="8" name="Title 3"/>
          <p:cNvSpPr txBox="1">
            <a:spLocks/>
          </p:cNvSpPr>
          <p:nvPr/>
        </p:nvSpPr>
        <p:spPr>
          <a:xfrm>
            <a:off x="3380926" y="2276305"/>
            <a:ext cx="1968995"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spcAft>
                <a:spcPct val="0"/>
              </a:spcAft>
            </a:pPr>
            <a:r>
              <a:rPr lang="en-US" sz="2400" dirty="0" smtClean="0">
                <a:latin typeface="Arial" pitchFamily="34" charset="0"/>
                <a:cs typeface="Arial" pitchFamily="34" charset="0"/>
              </a:rPr>
              <a:t>History</a:t>
            </a:r>
            <a:endParaRPr lang="en-US" sz="2400" dirty="0">
              <a:latin typeface="Arial" pitchFamily="34" charset="0"/>
              <a:cs typeface="Arial" pitchFamily="34" charset="0"/>
            </a:endParaRPr>
          </a:p>
        </p:txBody>
      </p:sp>
      <p:pic>
        <p:nvPicPr>
          <p:cNvPr id="3074" name="Picture 2" descr="D:\Proapps\LoadDbStat\Pictures\Practice.theoryintopractice.jpg"/>
          <p:cNvPicPr>
            <a:picLocks noChangeAspect="1" noChangeArrowheads="1"/>
          </p:cNvPicPr>
          <p:nvPr/>
        </p:nvPicPr>
        <p:blipFill>
          <a:blip r:embed="rId2" cstate="print"/>
          <a:srcRect/>
          <a:stretch>
            <a:fillRect/>
          </a:stretch>
        </p:blipFill>
        <p:spPr bwMode="auto">
          <a:xfrm>
            <a:off x="5656997" y="2289027"/>
            <a:ext cx="6066430" cy="4034176"/>
          </a:xfrm>
          <a:prstGeom prst="rect">
            <a:avLst/>
          </a:prstGeom>
          <a:noFill/>
        </p:spPr>
      </p:pic>
      <p:pic>
        <p:nvPicPr>
          <p:cNvPr id="3075" name="Picture 3" descr="D:\Proapps\LoadDbStat\Pictures\PracticeAndProgress.41AXpAlhNUL.jpg"/>
          <p:cNvPicPr>
            <a:picLocks noChangeAspect="1" noChangeArrowheads="1"/>
          </p:cNvPicPr>
          <p:nvPr/>
        </p:nvPicPr>
        <p:blipFill>
          <a:blip r:embed="rId3" cstate="print"/>
          <a:srcRect/>
          <a:stretch>
            <a:fillRect/>
          </a:stretch>
        </p:blipFill>
        <p:spPr bwMode="auto">
          <a:xfrm>
            <a:off x="258289" y="2207217"/>
            <a:ext cx="2705100" cy="3009900"/>
          </a:xfrm>
          <a:prstGeom prst="rect">
            <a:avLst/>
          </a:prstGeom>
          <a:noFill/>
        </p:spPr>
      </p:pic>
      <p:sp>
        <p:nvSpPr>
          <p:cNvPr id="11"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2"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38</a:t>
            </a:fld>
            <a:endParaRPr lang="en-US"/>
          </a:p>
        </p:txBody>
      </p:sp>
    </p:spTree>
    <p:extLst>
      <p:ext uri="{BB962C8B-B14F-4D97-AF65-F5344CB8AC3E}">
        <p14:creationId xmlns:p14="http://schemas.microsoft.com/office/powerpoint/2010/main" val="30475778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734" y="259777"/>
            <a:ext cx="8102994" cy="646331"/>
          </a:xfrm>
        </p:spPr>
        <p:txBody>
          <a:bodyPr/>
          <a:lstStyle/>
          <a:p>
            <a:pPr algn="ctr"/>
            <a:r>
              <a:rPr lang="en-US" sz="4000" dirty="0"/>
              <a:t>Before Version 11.4 </a:t>
            </a: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39</a:t>
            </a:fld>
            <a:endParaRPr lang="en-US"/>
          </a:p>
        </p:txBody>
      </p:sp>
      <p:sp>
        <p:nvSpPr>
          <p:cNvPr id="7" name="TextBox 6"/>
          <p:cNvSpPr txBox="1"/>
          <p:nvPr/>
        </p:nvSpPr>
        <p:spPr>
          <a:xfrm>
            <a:off x="1986734" y="3167449"/>
            <a:ext cx="7712368" cy="892552"/>
          </a:xfrm>
          <a:prstGeom prst="rect">
            <a:avLst/>
          </a:prstGeom>
          <a:noFill/>
        </p:spPr>
        <p:txBody>
          <a:bodyPr wrap="none" rtlCol="0">
            <a:spAutoFit/>
          </a:bodyPr>
          <a:lstStyle/>
          <a:p>
            <a:r>
              <a:rPr lang="en-US" sz="3200" dirty="0" err="1"/>
              <a:t>LoadDbanalys.p</a:t>
            </a:r>
            <a:r>
              <a:rPr lang="en-US" sz="3200" dirty="0"/>
              <a:t> by George Potemkin</a:t>
            </a:r>
            <a:br>
              <a:rPr lang="en-US" sz="3200" dirty="0"/>
            </a:br>
            <a:r>
              <a:rPr lang="en-US" sz="2000" dirty="0">
                <a:hlinkClick r:id="rId2" tooltip="ftp://ftp.progress-tech.ru/pub/Users/george/Programs/LoadDbanalys.p&#10;CTRL + Click to follow link"/>
              </a:rPr>
              <a:t> ftp://ftp.progress-tech.ru/pub/Users/george/Programs/LoadDbanalys.p</a:t>
            </a:r>
            <a:endParaRPr lang="en-US" sz="2000" dirty="0"/>
          </a:p>
        </p:txBody>
      </p:sp>
      <p:sp>
        <p:nvSpPr>
          <p:cNvPr id="6" name="TextBox 5"/>
          <p:cNvSpPr txBox="1"/>
          <p:nvPr/>
        </p:nvSpPr>
        <p:spPr>
          <a:xfrm>
            <a:off x="1124465" y="1726887"/>
            <a:ext cx="9662983" cy="584775"/>
          </a:xfrm>
          <a:prstGeom prst="rect">
            <a:avLst/>
          </a:prstGeom>
          <a:noFill/>
        </p:spPr>
        <p:txBody>
          <a:bodyPr wrap="square" rtlCol="0">
            <a:spAutoFit/>
          </a:bodyPr>
          <a:lstStyle/>
          <a:p>
            <a:r>
              <a:rPr lang="en-US" sz="3200" dirty="0" smtClean="0"/>
              <a:t>V11.4 </a:t>
            </a:r>
            <a:r>
              <a:rPr lang="en-US" sz="3200" dirty="0" smtClean="0">
                <a:sym typeface="Wingdings" panose="05000000000000000000" pitchFamily="2" charset="2"/>
              </a:rPr>
              <a:t></a:t>
            </a:r>
            <a:r>
              <a:rPr lang="en-US" sz="3200" dirty="0" smtClean="0"/>
              <a:t>    </a:t>
            </a:r>
            <a:r>
              <a:rPr lang="en-US" sz="3200" dirty="0" err="1" smtClean="0"/>
              <a:t>proutil</a:t>
            </a:r>
            <a:r>
              <a:rPr lang="en-US" sz="3200" dirty="0" smtClean="0"/>
              <a:t> </a:t>
            </a:r>
            <a:r>
              <a:rPr lang="en-US" sz="3200" dirty="0"/>
              <a:t>sports –C </a:t>
            </a:r>
            <a:r>
              <a:rPr lang="en-US" sz="3200" dirty="0" err="1"/>
              <a:t>dbanalys</a:t>
            </a:r>
            <a:r>
              <a:rPr lang="en-US" sz="3200" dirty="0"/>
              <a:t> -</a:t>
            </a:r>
            <a:r>
              <a:rPr lang="en-US" sz="3200" dirty="0" err="1"/>
              <a:t>csoutput</a:t>
            </a:r>
            <a:r>
              <a:rPr lang="en-US" sz="3200" dirty="0"/>
              <a:t> -verbose</a:t>
            </a:r>
          </a:p>
        </p:txBody>
      </p:sp>
    </p:spTree>
    <p:extLst>
      <p:ext uri="{BB962C8B-B14F-4D97-AF65-F5344CB8AC3E}">
        <p14:creationId xmlns:p14="http://schemas.microsoft.com/office/powerpoint/2010/main" val="1919616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40</a:t>
            </a:fld>
            <a:endParaRPr lang="en-US"/>
          </a:p>
        </p:txBody>
      </p:sp>
      <p:sp>
        <p:nvSpPr>
          <p:cNvPr id="6" name="TextBox 5"/>
          <p:cNvSpPr txBox="1"/>
          <p:nvPr/>
        </p:nvSpPr>
        <p:spPr>
          <a:xfrm>
            <a:off x="1955359" y="381000"/>
            <a:ext cx="7811177" cy="707886"/>
          </a:xfrm>
          <a:prstGeom prst="rect">
            <a:avLst/>
          </a:prstGeom>
          <a:noFill/>
        </p:spPr>
        <p:txBody>
          <a:bodyPr wrap="none" rtlCol="0" anchor="ctr">
            <a:spAutoFit/>
          </a:bodyPr>
          <a:lstStyle/>
          <a:p>
            <a:r>
              <a:rPr lang="en-US" sz="4000" dirty="0" err="1"/>
              <a:t>LoadDbanalys.p</a:t>
            </a:r>
            <a:r>
              <a:rPr lang="en-US" sz="4000" dirty="0"/>
              <a:t> by George Potemkin</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371600"/>
            <a:ext cx="8769750" cy="4191000"/>
          </a:xfrm>
          <a:prstGeom prst="rect">
            <a:avLst/>
          </a:prstGeom>
        </p:spPr>
      </p:pic>
    </p:spTree>
    <p:extLst>
      <p:ext uri="{BB962C8B-B14F-4D97-AF65-F5344CB8AC3E}">
        <p14:creationId xmlns:p14="http://schemas.microsoft.com/office/powerpoint/2010/main" val="709428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41</a:t>
            </a:fld>
            <a:endParaRPr lang="en-US"/>
          </a:p>
        </p:txBody>
      </p:sp>
      <p:sp>
        <p:nvSpPr>
          <p:cNvPr id="7" name="TextBox 6"/>
          <p:cNvSpPr txBox="1"/>
          <p:nvPr/>
        </p:nvSpPr>
        <p:spPr>
          <a:xfrm>
            <a:off x="2174631" y="476330"/>
            <a:ext cx="7712368" cy="892552"/>
          </a:xfrm>
          <a:prstGeom prst="rect">
            <a:avLst/>
          </a:prstGeom>
          <a:noFill/>
        </p:spPr>
        <p:txBody>
          <a:bodyPr wrap="none" rtlCol="0">
            <a:spAutoFit/>
          </a:bodyPr>
          <a:lstStyle/>
          <a:p>
            <a:r>
              <a:rPr lang="en-US" sz="3200" dirty="0" err="1"/>
              <a:t>LoadDbanalys.p</a:t>
            </a:r>
            <a:r>
              <a:rPr lang="en-US" sz="3200" dirty="0"/>
              <a:t> by George Potemkin</a:t>
            </a:r>
            <a:br>
              <a:rPr lang="en-US" sz="3200" dirty="0"/>
            </a:br>
            <a:r>
              <a:rPr lang="en-US" sz="2000" dirty="0">
                <a:hlinkClick r:id="rId2" tooltip="ftp://ftp.progress-tech.ru/pub/Users/george/Programs/LoadDbanalys.p&#10;CTRL + Click to follow link"/>
              </a:rPr>
              <a:t> ftp://ftp.progress-tech.ru/pub/Users/george/Programs/LoadDbanalys.p</a:t>
            </a:r>
            <a:endParaRPr lang="en-US" sz="2000" dirty="0"/>
          </a:p>
        </p:txBody>
      </p:sp>
      <p:sp>
        <p:nvSpPr>
          <p:cNvPr id="6" name="TextBox 5"/>
          <p:cNvSpPr txBox="1"/>
          <p:nvPr/>
        </p:nvSpPr>
        <p:spPr>
          <a:xfrm>
            <a:off x="1752600" y="1752601"/>
            <a:ext cx="8322150" cy="461665"/>
          </a:xfrm>
          <a:prstGeom prst="rect">
            <a:avLst/>
          </a:prstGeom>
          <a:noFill/>
        </p:spPr>
        <p:txBody>
          <a:bodyPr wrap="none" rtlCol="0">
            <a:spAutoFit/>
          </a:bodyPr>
          <a:lstStyle/>
          <a:p>
            <a:r>
              <a:rPr lang="en-US" sz="2400" dirty="0"/>
              <a:t>1. Creates the output files that are similar to the -</a:t>
            </a:r>
            <a:r>
              <a:rPr lang="en-US" sz="2400" dirty="0" err="1"/>
              <a:t>csoutput</a:t>
            </a:r>
            <a:r>
              <a:rPr lang="en-US" sz="2400" dirty="0"/>
              <a:t> in 11.4</a:t>
            </a:r>
          </a:p>
        </p:txBody>
      </p:sp>
      <p:sp>
        <p:nvSpPr>
          <p:cNvPr id="8" name="TextBox 7"/>
          <p:cNvSpPr txBox="1"/>
          <p:nvPr/>
        </p:nvSpPr>
        <p:spPr>
          <a:xfrm>
            <a:off x="1752600" y="2286001"/>
            <a:ext cx="7315200" cy="461665"/>
          </a:xfrm>
          <a:prstGeom prst="rect">
            <a:avLst/>
          </a:prstGeom>
          <a:noFill/>
        </p:spPr>
        <p:txBody>
          <a:bodyPr wrap="square" rtlCol="0">
            <a:spAutoFit/>
          </a:bodyPr>
          <a:lstStyle/>
          <a:p>
            <a:r>
              <a:rPr lang="en-US" sz="2400" dirty="0"/>
              <a:t>2. Processes a bunch of the </a:t>
            </a:r>
            <a:r>
              <a:rPr lang="en-US" sz="2400" dirty="0" err="1"/>
              <a:t>dbanalys</a:t>
            </a:r>
            <a:r>
              <a:rPr lang="en-US" sz="2400" dirty="0"/>
              <a:t> files at once</a:t>
            </a:r>
          </a:p>
        </p:txBody>
      </p:sp>
      <p:sp>
        <p:nvSpPr>
          <p:cNvPr id="9" name="TextBox 8"/>
          <p:cNvSpPr txBox="1"/>
          <p:nvPr/>
        </p:nvSpPr>
        <p:spPr>
          <a:xfrm>
            <a:off x="1752600" y="2819401"/>
            <a:ext cx="8322150" cy="461665"/>
          </a:xfrm>
          <a:prstGeom prst="rect">
            <a:avLst/>
          </a:prstGeom>
          <a:noFill/>
        </p:spPr>
        <p:txBody>
          <a:bodyPr wrap="square" rtlCol="0">
            <a:spAutoFit/>
          </a:bodyPr>
          <a:lstStyle/>
          <a:p>
            <a:r>
              <a:rPr lang="en-US" sz="2400" dirty="0"/>
              <a:t>3. Analyses the difference between database structures</a:t>
            </a:r>
          </a:p>
        </p:txBody>
      </p:sp>
      <p:sp>
        <p:nvSpPr>
          <p:cNvPr id="10" name="TextBox 9"/>
          <p:cNvSpPr txBox="1"/>
          <p:nvPr/>
        </p:nvSpPr>
        <p:spPr>
          <a:xfrm>
            <a:off x="1752600" y="3352801"/>
            <a:ext cx="7467600" cy="461665"/>
          </a:xfrm>
          <a:prstGeom prst="rect">
            <a:avLst/>
          </a:prstGeom>
          <a:noFill/>
        </p:spPr>
        <p:txBody>
          <a:bodyPr wrap="square" rtlCol="0">
            <a:spAutoFit/>
          </a:bodyPr>
          <a:lstStyle/>
          <a:p>
            <a:r>
              <a:rPr lang="en-US" sz="2400" dirty="0"/>
              <a:t>4. Creates the LOB report</a:t>
            </a:r>
          </a:p>
        </p:txBody>
      </p:sp>
      <p:sp>
        <p:nvSpPr>
          <p:cNvPr id="11" name="TextBox 10"/>
          <p:cNvSpPr txBox="1"/>
          <p:nvPr/>
        </p:nvSpPr>
        <p:spPr>
          <a:xfrm>
            <a:off x="1752600" y="3886201"/>
            <a:ext cx="8134399" cy="461665"/>
          </a:xfrm>
          <a:prstGeom prst="rect">
            <a:avLst/>
          </a:prstGeom>
          <a:noFill/>
        </p:spPr>
        <p:txBody>
          <a:bodyPr wrap="square" rtlCol="0">
            <a:spAutoFit/>
          </a:bodyPr>
          <a:lstStyle/>
          <a:p>
            <a:r>
              <a:rPr lang="en-US" sz="2400" dirty="0"/>
              <a:t>5. Has additional columns for convenience of analyses</a:t>
            </a:r>
          </a:p>
        </p:txBody>
      </p:sp>
      <p:sp>
        <p:nvSpPr>
          <p:cNvPr id="12" name="TextBox 11"/>
          <p:cNvSpPr txBox="1"/>
          <p:nvPr/>
        </p:nvSpPr>
        <p:spPr>
          <a:xfrm>
            <a:off x="1752600" y="4419601"/>
            <a:ext cx="8458200" cy="830997"/>
          </a:xfrm>
          <a:prstGeom prst="rect">
            <a:avLst/>
          </a:prstGeom>
          <a:noFill/>
        </p:spPr>
        <p:txBody>
          <a:bodyPr wrap="square" rtlCol="0">
            <a:spAutoFit/>
          </a:bodyPr>
          <a:lstStyle/>
          <a:p>
            <a:r>
              <a:rPr lang="en-US" sz="2400" dirty="0"/>
              <a:t>6. Tested with 10.2B but could be used with rather wide range of Progress versions.</a:t>
            </a:r>
          </a:p>
        </p:txBody>
      </p:sp>
    </p:spTree>
    <p:extLst>
      <p:ext uri="{BB962C8B-B14F-4D97-AF65-F5344CB8AC3E}">
        <p14:creationId xmlns:p14="http://schemas.microsoft.com/office/powerpoint/2010/main" val="800156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42</a:t>
            </a:fld>
            <a:endParaRPr lang="en-US"/>
          </a:p>
        </p:txBody>
      </p:sp>
      <p:sp>
        <p:nvSpPr>
          <p:cNvPr id="6" name="TextBox 5"/>
          <p:cNvSpPr txBox="1"/>
          <p:nvPr/>
        </p:nvSpPr>
        <p:spPr>
          <a:xfrm>
            <a:off x="3124201" y="609601"/>
            <a:ext cx="6298327" cy="584775"/>
          </a:xfrm>
          <a:prstGeom prst="rect">
            <a:avLst/>
          </a:prstGeom>
          <a:noFill/>
        </p:spPr>
        <p:txBody>
          <a:bodyPr wrap="none" rtlCol="0" anchor="ctr">
            <a:spAutoFit/>
          </a:bodyPr>
          <a:lstStyle/>
          <a:p>
            <a:r>
              <a:rPr lang="en-US" sz="3200" dirty="0" err="1"/>
              <a:t>LoadDbanalys.p</a:t>
            </a:r>
            <a:r>
              <a:rPr lang="en-US" sz="3200" dirty="0"/>
              <a:t> by George Potemkin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2141939"/>
            <a:ext cx="9144000" cy="257412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2051585"/>
            <a:ext cx="9144000" cy="275483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0" y="2107187"/>
            <a:ext cx="9144000" cy="264362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4000" y="2006431"/>
            <a:ext cx="9144000" cy="2845138"/>
          </a:xfrm>
          <a:prstGeom prst="rect">
            <a:avLst/>
          </a:prstGeom>
        </p:spPr>
      </p:pic>
    </p:spTree>
    <p:extLst>
      <p:ext uri="{BB962C8B-B14F-4D97-AF65-F5344CB8AC3E}">
        <p14:creationId xmlns:p14="http://schemas.microsoft.com/office/powerpoint/2010/main" val="3149358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734" y="259777"/>
            <a:ext cx="8102994" cy="646331"/>
          </a:xfrm>
        </p:spPr>
        <p:txBody>
          <a:bodyPr/>
          <a:lstStyle/>
          <a:p>
            <a:pPr algn="ctr"/>
            <a:r>
              <a:rPr lang="en-US" sz="4000" dirty="0"/>
              <a:t>Fragmentation %</a:t>
            </a: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43</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3467" y="1295400"/>
            <a:ext cx="8085066" cy="4184258"/>
          </a:xfrm>
          <a:prstGeom prst="rect">
            <a:avLst/>
          </a:prstGeom>
        </p:spPr>
      </p:pic>
    </p:spTree>
    <p:extLst>
      <p:ext uri="{BB962C8B-B14F-4D97-AF65-F5344CB8AC3E}">
        <p14:creationId xmlns:p14="http://schemas.microsoft.com/office/powerpoint/2010/main" val="1509911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4"/>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44</a:t>
            </a:fld>
            <a:endParaRPr lang="en-US"/>
          </a:p>
        </p:txBody>
      </p:sp>
      <p:pic>
        <p:nvPicPr>
          <p:cNvPr id="8" name="Picture 7" descr="dbanalys.jpg"/>
          <p:cNvPicPr>
            <a:picLocks noChangeAspect="1"/>
          </p:cNvPicPr>
          <p:nvPr/>
        </p:nvPicPr>
        <p:blipFill>
          <a:blip r:embed="rId2" cstate="print"/>
          <a:stretch>
            <a:fillRect/>
          </a:stretch>
        </p:blipFill>
        <p:spPr>
          <a:xfrm>
            <a:off x="1752600" y="1931620"/>
            <a:ext cx="8686800" cy="2994760"/>
          </a:xfrm>
          <a:prstGeom prst="rect">
            <a:avLst/>
          </a:prstGeom>
        </p:spPr>
      </p:pic>
      <p:sp>
        <p:nvSpPr>
          <p:cNvPr id="2" name="Title 1"/>
          <p:cNvSpPr>
            <a:spLocks noGrp="1"/>
          </p:cNvSpPr>
          <p:nvPr>
            <p:ph type="title"/>
          </p:nvPr>
        </p:nvSpPr>
        <p:spPr>
          <a:xfrm>
            <a:off x="1986734" y="259777"/>
            <a:ext cx="8102994" cy="646331"/>
          </a:xfrm>
        </p:spPr>
        <p:txBody>
          <a:bodyPr/>
          <a:lstStyle/>
          <a:p>
            <a:pPr algn="ctr"/>
            <a:r>
              <a:rPr lang="en-US" sz="4000" dirty="0" err="1"/>
              <a:t>Dbanalys</a:t>
            </a:r>
            <a:endParaRPr lang="en-US" sz="4000" dirty="0"/>
          </a:p>
        </p:txBody>
      </p:sp>
    </p:spTree>
    <p:extLst>
      <p:ext uri="{BB962C8B-B14F-4D97-AF65-F5344CB8AC3E}">
        <p14:creationId xmlns:p14="http://schemas.microsoft.com/office/powerpoint/2010/main" val="2913342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734" y="259777"/>
            <a:ext cx="8102994" cy="646331"/>
          </a:xfrm>
        </p:spPr>
        <p:txBody>
          <a:bodyPr/>
          <a:lstStyle/>
          <a:p>
            <a:pPr algn="ctr"/>
            <a:r>
              <a:rPr lang="en-US" sz="4000" dirty="0"/>
              <a:t>Fragmentation %</a:t>
            </a: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45</a:t>
            </a:fld>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3467" y="1295400"/>
            <a:ext cx="8085066" cy="4184258"/>
          </a:xfrm>
          <a:prstGeom prst="rect">
            <a:avLst/>
          </a:prstGeom>
        </p:spPr>
      </p:pic>
      <p:sp>
        <p:nvSpPr>
          <p:cNvPr id="5" name="Rounded Rectangle 4"/>
          <p:cNvSpPr/>
          <p:nvPr/>
        </p:nvSpPr>
        <p:spPr>
          <a:xfrm>
            <a:off x="1986734" y="2619632"/>
            <a:ext cx="8343515" cy="3089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089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00735"/>
            <a:ext cx="8229600" cy="646331"/>
          </a:xfrm>
        </p:spPr>
        <p:txBody>
          <a:bodyPr/>
          <a:lstStyle/>
          <a:p>
            <a:pPr algn="ctr"/>
            <a:r>
              <a:rPr lang="en-US" sz="4000" dirty="0"/>
              <a:t>Index / Table Ratio</a:t>
            </a:r>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46</a:t>
            </a:fld>
            <a:endParaRPr lang="en-US"/>
          </a:p>
        </p:txBody>
      </p:sp>
      <p:sp>
        <p:nvSpPr>
          <p:cNvPr id="6" name="TextBox 5"/>
          <p:cNvSpPr txBox="1"/>
          <p:nvPr/>
        </p:nvSpPr>
        <p:spPr>
          <a:xfrm>
            <a:off x="3429000" y="5564914"/>
            <a:ext cx="5490670" cy="707886"/>
          </a:xfrm>
          <a:prstGeom prst="rect">
            <a:avLst/>
          </a:prstGeom>
          <a:noFill/>
        </p:spPr>
        <p:txBody>
          <a:bodyPr wrap="none" rtlCol="0">
            <a:spAutoFit/>
          </a:bodyPr>
          <a:lstStyle/>
          <a:p>
            <a:r>
              <a:rPr lang="en-US" sz="4000" dirty="0"/>
              <a:t>Normal Ratio     0.1 or 0.2</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061764"/>
            <a:ext cx="6852186" cy="4419600"/>
          </a:xfrm>
          <a:prstGeom prst="rect">
            <a:avLst/>
          </a:prstGeom>
        </p:spPr>
      </p:pic>
    </p:spTree>
    <p:extLst>
      <p:ext uri="{BB962C8B-B14F-4D97-AF65-F5344CB8AC3E}">
        <p14:creationId xmlns:p14="http://schemas.microsoft.com/office/powerpoint/2010/main" val="255212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878" y="1278495"/>
            <a:ext cx="10058400" cy="5188016"/>
          </a:xfrm>
          <a:prstGeom prst="rect">
            <a:avLst/>
          </a:prstGeom>
        </p:spPr>
      </p:pic>
      <p:sp>
        <p:nvSpPr>
          <p:cNvPr id="3"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000" dirty="0">
                <a:latin typeface="+mj-lt"/>
                <a:ea typeface="+mj-ea"/>
                <a:cs typeface="+mj-cs"/>
              </a:rPr>
              <a:t>d</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blog.sh</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30551274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434" y="1216026"/>
            <a:ext cx="10058400" cy="5186458"/>
          </a:xfrm>
          <a:prstGeom prst="rect">
            <a:avLst/>
          </a:prstGeom>
        </p:spPr>
      </p:pic>
      <p:sp>
        <p:nvSpPr>
          <p:cNvPr id="3"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000" dirty="0" smtClean="0">
                <a:latin typeface="+mj-lt"/>
                <a:ea typeface="+mj-ea"/>
                <a:cs typeface="+mj-cs"/>
              </a:rPr>
              <a:t>d</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blog.sh </a:t>
            </a:r>
            <a:r>
              <a:rPr lang="en-US" sz="4000" dirty="0">
                <a:latin typeface="+mj-lt"/>
                <a:ea typeface="+mj-ea"/>
                <a:cs typeface="+mj-cs"/>
              </a:rPr>
              <a:t>-</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s sports.log</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977250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000" dirty="0" smtClean="0">
                <a:latin typeface="+mj-lt"/>
                <a:ea typeface="+mj-ea"/>
                <a:cs typeface="+mj-cs"/>
              </a:rPr>
              <a:t>d</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blog.sh </a:t>
            </a:r>
            <a:r>
              <a:rPr lang="en-US" sz="4000" dirty="0">
                <a:latin typeface="+mj-lt"/>
                <a:ea typeface="+mj-ea"/>
                <a:cs typeface="+mj-cs"/>
              </a:rPr>
              <a:t>-</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p sports.log</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036" y="1224091"/>
            <a:ext cx="10058400" cy="5113488"/>
          </a:xfrm>
          <a:prstGeom prst="rect">
            <a:avLst/>
          </a:prstGeom>
        </p:spPr>
      </p:pic>
    </p:spTree>
    <p:extLst>
      <p:ext uri="{BB962C8B-B14F-4D97-AF65-F5344CB8AC3E}">
        <p14:creationId xmlns:p14="http://schemas.microsoft.com/office/powerpoint/2010/main" val="30580641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6734" y="259777"/>
            <a:ext cx="8102994" cy="646331"/>
          </a:xfrm>
          <a:prstGeom prst="rect">
            <a:avLst/>
          </a:prstGeom>
        </p:spPr>
        <p:txBody>
          <a:bodyPr/>
          <a:lstStyle/>
          <a:p>
            <a:pPr lvl="0" algn="ctr">
              <a:lnSpc>
                <a:spcPct val="90000"/>
              </a:lnSpc>
              <a:spcBef>
                <a:spcPct val="0"/>
              </a:spcBef>
              <a:defRPr/>
            </a:pPr>
            <a:r>
              <a:rPr lang="en-US" sz="4000" dirty="0" smtClean="0">
                <a:latin typeface="+mj-lt"/>
                <a:ea typeface="+mj-ea"/>
                <a:cs typeface="+mj-cs"/>
              </a:rPr>
              <a:t>VST _</a:t>
            </a:r>
            <a:r>
              <a:rPr lang="en-US" sz="4000" dirty="0" err="1" smtClean="0">
                <a:latin typeface="+mj-lt"/>
                <a:ea typeface="+mj-ea"/>
                <a:cs typeface="+mj-cs"/>
              </a:rPr>
              <a:t>DbParams</a:t>
            </a:r>
            <a:r>
              <a:rPr lang="en-US" sz="4000" dirty="0" smtClean="0">
                <a:latin typeface="+mj-lt"/>
                <a:ea typeface="+mj-ea"/>
                <a:cs typeface="+mj-cs"/>
              </a:rPr>
              <a:t> ( V11.5+ )</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1322173" y="1124466"/>
            <a:ext cx="9209381" cy="5509200"/>
          </a:xfrm>
          <a:prstGeom prst="rect">
            <a:avLst/>
          </a:prstGeom>
          <a:noFill/>
        </p:spPr>
        <p:txBody>
          <a:bodyPr wrap="none" rtlCol="0">
            <a:spAutoFit/>
          </a:bodyPr>
          <a:lstStyle/>
          <a:p>
            <a:r>
              <a:rPr lang="en-US" sz="3200" dirty="0"/>
              <a:t>for each _</a:t>
            </a:r>
            <a:r>
              <a:rPr lang="en-US" sz="3200" dirty="0" err="1"/>
              <a:t>DbParams</a:t>
            </a:r>
            <a:r>
              <a:rPr lang="en-US" sz="3200" dirty="0"/>
              <a:t> no-lock by _</a:t>
            </a:r>
            <a:r>
              <a:rPr lang="en-US" sz="3200" dirty="0" err="1"/>
              <a:t>DbParams-Msg-Num</a:t>
            </a:r>
            <a:r>
              <a:rPr lang="en-US" sz="3200" dirty="0"/>
              <a:t>:</a:t>
            </a:r>
          </a:p>
          <a:p>
            <a:r>
              <a:rPr lang="en-US" sz="3200" dirty="0"/>
              <a:t>  </a:t>
            </a:r>
            <a:r>
              <a:rPr lang="en-US" sz="3200" dirty="0" err="1"/>
              <a:t>disp</a:t>
            </a:r>
            <a:endParaRPr lang="en-US" sz="3200" dirty="0"/>
          </a:p>
          <a:p>
            <a:r>
              <a:rPr lang="en-US" sz="3200" dirty="0"/>
              <a:t>/*    _</a:t>
            </a:r>
            <a:r>
              <a:rPr lang="en-US" sz="3200" dirty="0" err="1"/>
              <a:t>DbParams</a:t>
            </a:r>
            <a:r>
              <a:rPr lang="en-US" sz="3200" dirty="0"/>
              <a:t>-Id format "&gt;&gt;9" label "id"*/</a:t>
            </a:r>
          </a:p>
          <a:p>
            <a:r>
              <a:rPr lang="en-US" sz="3200" dirty="0"/>
              <a:t>    _</a:t>
            </a:r>
            <a:r>
              <a:rPr lang="en-US" sz="3200" dirty="0" err="1"/>
              <a:t>DbParams</a:t>
            </a:r>
            <a:r>
              <a:rPr lang="en-US" sz="3200" dirty="0"/>
              <a:t>-Name format "x(20)"</a:t>
            </a:r>
          </a:p>
          <a:p>
            <a:r>
              <a:rPr lang="en-US" sz="3200" dirty="0"/>
              <a:t>    _</a:t>
            </a:r>
            <a:r>
              <a:rPr lang="en-US" sz="3200" dirty="0" err="1"/>
              <a:t>DbParams</a:t>
            </a:r>
            <a:r>
              <a:rPr lang="en-US" sz="3200" dirty="0"/>
              <a:t>-Value format "x(30)"</a:t>
            </a:r>
          </a:p>
          <a:p>
            <a:r>
              <a:rPr lang="en-US" sz="3200" dirty="0"/>
              <a:t>    _</a:t>
            </a:r>
            <a:r>
              <a:rPr lang="en-US" sz="3200" dirty="0" err="1"/>
              <a:t>DbParams</a:t>
            </a:r>
            <a:r>
              <a:rPr lang="en-US" sz="3200" dirty="0"/>
              <a:t>-Is-Default   label "Default"</a:t>
            </a:r>
          </a:p>
          <a:p>
            <a:r>
              <a:rPr lang="en-US" sz="3200" dirty="0"/>
              <a:t>    _</a:t>
            </a:r>
            <a:r>
              <a:rPr lang="en-US" sz="3200" dirty="0" err="1"/>
              <a:t>DbParams</a:t>
            </a:r>
            <a:r>
              <a:rPr lang="en-US" sz="3200" dirty="0"/>
              <a:t>-Is-Modifiable label "Modify"</a:t>
            </a:r>
          </a:p>
          <a:p>
            <a:r>
              <a:rPr lang="en-US" sz="3200" dirty="0"/>
              <a:t>    _</a:t>
            </a:r>
            <a:r>
              <a:rPr lang="en-US" sz="3200" dirty="0" err="1"/>
              <a:t>DbParams-Msg-Num</a:t>
            </a:r>
            <a:r>
              <a:rPr lang="en-US" sz="3200" dirty="0"/>
              <a:t> format "&gt;&gt;&gt;&gt;9" label "MSG"</a:t>
            </a:r>
          </a:p>
          <a:p>
            <a:r>
              <a:rPr lang="en-US" sz="3200" dirty="0" smtClean="0"/>
              <a:t>/*_</a:t>
            </a:r>
            <a:r>
              <a:rPr lang="en-US" sz="3200" dirty="0" err="1"/>
              <a:t>DbParams-dtype</a:t>
            </a:r>
            <a:r>
              <a:rPr lang="en-US" sz="3200" dirty="0"/>
              <a:t> label "type"</a:t>
            </a:r>
          </a:p>
          <a:p>
            <a:r>
              <a:rPr lang="en-US" sz="3200" dirty="0"/>
              <a:t>    _</a:t>
            </a:r>
            <a:r>
              <a:rPr lang="en-US" sz="3200" dirty="0" err="1" smtClean="0"/>
              <a:t>DbParams-Desc</a:t>
            </a:r>
            <a:r>
              <a:rPr lang="en-US" sz="3200" dirty="0" smtClean="0"/>
              <a:t>    </a:t>
            </a:r>
            <a:r>
              <a:rPr lang="en-US" sz="3200" dirty="0"/>
              <a:t>*/.</a:t>
            </a:r>
          </a:p>
          <a:p>
            <a:r>
              <a:rPr lang="en-US" sz="3200" dirty="0"/>
              <a:t>end</a:t>
            </a:r>
            <a:r>
              <a:rPr lang="en-US" sz="3200" dirty="0" smtClean="0"/>
              <a:t>.</a:t>
            </a:r>
            <a:endParaRPr lang="en-US" sz="3200" dirty="0"/>
          </a:p>
        </p:txBody>
      </p:sp>
    </p:spTree>
    <p:extLst>
      <p:ext uri="{BB962C8B-B14F-4D97-AF65-F5344CB8AC3E}">
        <p14:creationId xmlns:p14="http://schemas.microsoft.com/office/powerpoint/2010/main" val="35845326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6734" y="259777"/>
            <a:ext cx="8102994" cy="646331"/>
          </a:xfrm>
          <a:prstGeom prst="rect">
            <a:avLst/>
          </a:prstGeom>
        </p:spPr>
        <p:txBody>
          <a:bodyPr/>
          <a:lstStyle/>
          <a:p>
            <a:pPr lvl="0" algn="ctr">
              <a:lnSpc>
                <a:spcPct val="90000"/>
              </a:lnSpc>
              <a:spcBef>
                <a:spcPct val="0"/>
              </a:spcBef>
              <a:defRPr/>
            </a:pPr>
            <a:r>
              <a:rPr lang="en-US" sz="4000" dirty="0" smtClean="0">
                <a:latin typeface="+mj-lt"/>
                <a:ea typeface="+mj-ea"/>
                <a:cs typeface="+mj-cs"/>
              </a:rPr>
              <a:t>VST _</a:t>
            </a:r>
            <a:r>
              <a:rPr lang="en-US" sz="4000" dirty="0" err="1" smtClean="0">
                <a:latin typeface="+mj-lt"/>
                <a:ea typeface="+mj-ea"/>
                <a:cs typeface="+mj-cs"/>
              </a:rPr>
              <a:t>DbParams</a:t>
            </a:r>
            <a:r>
              <a:rPr lang="en-US" sz="4000" dirty="0" smtClean="0">
                <a:latin typeface="+mj-lt"/>
                <a:ea typeface="+mj-ea"/>
                <a:cs typeface="+mj-cs"/>
              </a:rPr>
              <a:t> ( V11.5+ )</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654" y="1010594"/>
            <a:ext cx="10968411" cy="5427276"/>
          </a:xfrm>
          <a:prstGeom prst="rect">
            <a:avLst/>
          </a:prstGeom>
        </p:spPr>
      </p:pic>
    </p:spTree>
    <p:extLst>
      <p:ext uri="{BB962C8B-B14F-4D97-AF65-F5344CB8AC3E}">
        <p14:creationId xmlns:p14="http://schemas.microsoft.com/office/powerpoint/2010/main" val="30358492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6734" y="259777"/>
            <a:ext cx="8102994" cy="646331"/>
          </a:xfrm>
          <a:prstGeom prst="rect">
            <a:avLst/>
          </a:prstGeom>
        </p:spPr>
        <p:txBody>
          <a:bodyPr/>
          <a:lstStyle/>
          <a:p>
            <a:pPr lvl="0" algn="ctr">
              <a:lnSpc>
                <a:spcPct val="90000"/>
              </a:lnSpc>
              <a:spcBef>
                <a:spcPct val="0"/>
              </a:spcBef>
              <a:defRPr/>
            </a:pPr>
            <a:r>
              <a:rPr lang="en-US" sz="4000" dirty="0" smtClean="0">
                <a:latin typeface="+mj-lt"/>
                <a:ea typeface="+mj-ea"/>
                <a:cs typeface="+mj-cs"/>
              </a:rPr>
              <a:t>VST _</a:t>
            </a:r>
            <a:r>
              <a:rPr lang="en-US" sz="4000" dirty="0" err="1" smtClean="0">
                <a:latin typeface="+mj-lt"/>
                <a:ea typeface="+mj-ea"/>
                <a:cs typeface="+mj-cs"/>
              </a:rPr>
              <a:t>DbParams</a:t>
            </a:r>
            <a:r>
              <a:rPr lang="en-US" sz="4000" dirty="0" smtClean="0">
                <a:latin typeface="+mj-lt"/>
                <a:ea typeface="+mj-ea"/>
                <a:cs typeface="+mj-cs"/>
              </a:rPr>
              <a:t> ( V11.5+ )</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74" y="1067055"/>
            <a:ext cx="11012113" cy="5444955"/>
          </a:xfrm>
          <a:prstGeom prst="rect">
            <a:avLst/>
          </a:prstGeom>
        </p:spPr>
      </p:pic>
    </p:spTree>
    <p:extLst>
      <p:ext uri="{BB962C8B-B14F-4D97-AF65-F5344CB8AC3E}">
        <p14:creationId xmlns:p14="http://schemas.microsoft.com/office/powerpoint/2010/main" val="30413098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6734" y="259777"/>
            <a:ext cx="8102994" cy="646331"/>
          </a:xfrm>
          <a:prstGeom prst="rect">
            <a:avLst/>
          </a:prstGeom>
        </p:spPr>
        <p:txBody>
          <a:bodyPr/>
          <a:lstStyle/>
          <a:p>
            <a:pPr lvl="0" algn="ctr">
              <a:lnSpc>
                <a:spcPct val="90000"/>
              </a:lnSpc>
              <a:spcBef>
                <a:spcPct val="0"/>
              </a:spcBef>
              <a:defRPr/>
            </a:pPr>
            <a:r>
              <a:rPr lang="en-US" sz="4000" dirty="0" smtClean="0">
                <a:latin typeface="+mj-lt"/>
                <a:ea typeface="+mj-ea"/>
                <a:cs typeface="+mj-cs"/>
              </a:rPr>
              <a:t>VST _</a:t>
            </a:r>
            <a:r>
              <a:rPr lang="en-US" sz="4000" dirty="0" err="1" smtClean="0">
                <a:latin typeface="+mj-lt"/>
                <a:ea typeface="+mj-ea"/>
                <a:cs typeface="+mj-cs"/>
              </a:rPr>
              <a:t>DbParams</a:t>
            </a:r>
            <a:r>
              <a:rPr lang="en-US" sz="4000" dirty="0" smtClean="0">
                <a:latin typeface="+mj-lt"/>
                <a:ea typeface="+mj-ea"/>
                <a:cs typeface="+mj-cs"/>
              </a:rPr>
              <a:t> ( V11.5+ )</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291" y="993260"/>
            <a:ext cx="11010920" cy="5349033"/>
          </a:xfrm>
          <a:prstGeom prst="rect">
            <a:avLst/>
          </a:prstGeom>
        </p:spPr>
      </p:pic>
    </p:spTree>
    <p:extLst>
      <p:ext uri="{BB962C8B-B14F-4D97-AF65-F5344CB8AC3E}">
        <p14:creationId xmlns:p14="http://schemas.microsoft.com/office/powerpoint/2010/main" val="38887875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06330" y="1174411"/>
            <a:ext cx="1681101" cy="584775"/>
          </a:xfrm>
          <a:prstGeom prst="rect">
            <a:avLst/>
          </a:prstGeom>
          <a:noFill/>
        </p:spPr>
        <p:txBody>
          <a:bodyPr wrap="none" rtlCol="0">
            <a:spAutoFit/>
          </a:bodyPr>
          <a:lstStyle/>
          <a:p>
            <a:r>
              <a:rPr lang="en-GB" sz="3200" dirty="0" smtClean="0"/>
              <a:t>Contents</a:t>
            </a:r>
            <a:endParaRPr lang="en-US" sz="3200" dirty="0"/>
          </a:p>
        </p:txBody>
      </p:sp>
      <p:sp>
        <p:nvSpPr>
          <p:cNvPr id="4" name="Title 3"/>
          <p:cNvSpPr txBox="1">
            <a:spLocks/>
          </p:cNvSpPr>
          <p:nvPr/>
        </p:nvSpPr>
        <p:spPr>
          <a:xfrm>
            <a:off x="3424720" y="340430"/>
            <a:ext cx="548726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smtClean="0"/>
              <a:t>DBAnalys</a:t>
            </a:r>
            <a:r>
              <a:rPr lang="en-US" sz="4000" b="1" dirty="0" smtClean="0"/>
              <a:t> To The Rescue!</a:t>
            </a:r>
            <a:endParaRPr lang="en-US" sz="4000" dirty="0"/>
          </a:p>
        </p:txBody>
      </p:sp>
      <p:pic>
        <p:nvPicPr>
          <p:cNvPr id="4098" name="Picture 2" descr="D:\Proapps\LoadDbStat\Pictures\synergy.jpg"/>
          <p:cNvPicPr>
            <a:picLocks noChangeAspect="1" noChangeArrowheads="1"/>
          </p:cNvPicPr>
          <p:nvPr/>
        </p:nvPicPr>
        <p:blipFill>
          <a:blip r:embed="rId3" cstate="print"/>
          <a:srcRect/>
          <a:stretch>
            <a:fillRect/>
          </a:stretch>
        </p:blipFill>
        <p:spPr bwMode="auto">
          <a:xfrm>
            <a:off x="5610794" y="1916516"/>
            <a:ext cx="6000750" cy="3429000"/>
          </a:xfrm>
          <a:prstGeom prst="rect">
            <a:avLst/>
          </a:prstGeom>
          <a:noFill/>
        </p:spPr>
      </p:pic>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54</a:t>
            </a:fld>
            <a:endParaRPr lang="en-US"/>
          </a:p>
        </p:txBody>
      </p:sp>
      <p:sp>
        <p:nvSpPr>
          <p:cNvPr id="12" name="Title 3"/>
          <p:cNvSpPr txBox="1">
            <a:spLocks/>
          </p:cNvSpPr>
          <p:nvPr/>
        </p:nvSpPr>
        <p:spPr>
          <a:xfrm>
            <a:off x="2854120" y="3120345"/>
            <a:ext cx="1968995" cy="424732"/>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Theory</a:t>
            </a:r>
            <a:endParaRPr lang="en-US" sz="2400" dirty="0">
              <a:latin typeface="Arial" panose="020B0604020202020204" pitchFamily="34" charset="0"/>
              <a:cs typeface="Arial" panose="020B0604020202020204" pitchFamily="34" charset="0"/>
            </a:endParaRPr>
          </a:p>
        </p:txBody>
      </p:sp>
      <p:sp>
        <p:nvSpPr>
          <p:cNvPr id="17" name="Title 3"/>
          <p:cNvSpPr txBox="1">
            <a:spLocks/>
          </p:cNvSpPr>
          <p:nvPr/>
        </p:nvSpPr>
        <p:spPr bwMode="white">
          <a:xfrm>
            <a:off x="2798890" y="5133150"/>
            <a:ext cx="219777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Other Options</a:t>
            </a:r>
            <a:endParaRPr lang="en-US" sz="2400" dirty="0">
              <a:solidFill>
                <a:schemeClr val="tx1"/>
              </a:solidFill>
            </a:endParaRPr>
          </a:p>
        </p:txBody>
      </p:sp>
      <p:sp>
        <p:nvSpPr>
          <p:cNvPr id="18" name="Title 3"/>
          <p:cNvSpPr txBox="1">
            <a:spLocks/>
          </p:cNvSpPr>
          <p:nvPr/>
        </p:nvSpPr>
        <p:spPr bwMode="white">
          <a:xfrm>
            <a:off x="2854120" y="4463304"/>
            <a:ext cx="2008014" cy="424732"/>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Synergy</a:t>
            </a:r>
            <a:endParaRPr lang="en-US" sz="2400" dirty="0">
              <a:solidFill>
                <a:schemeClr val="tx1"/>
              </a:solidFill>
            </a:endParaRPr>
          </a:p>
        </p:txBody>
      </p:sp>
      <p:sp>
        <p:nvSpPr>
          <p:cNvPr id="19" name="Title 3"/>
          <p:cNvSpPr txBox="1">
            <a:spLocks/>
          </p:cNvSpPr>
          <p:nvPr/>
        </p:nvSpPr>
        <p:spPr bwMode="white">
          <a:xfrm>
            <a:off x="2842398" y="3729945"/>
            <a:ext cx="1980718" cy="424732"/>
          </a:xfrm>
          <a:prstGeom prst="rect">
            <a:avLst/>
          </a:prstGeom>
          <a:noFill/>
        </p:spPr>
        <p:txBody>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Practice</a:t>
            </a:r>
          </a:p>
        </p:txBody>
      </p:sp>
      <p:sp>
        <p:nvSpPr>
          <p:cNvPr id="20" name="Title 3"/>
          <p:cNvSpPr txBox="1">
            <a:spLocks/>
          </p:cNvSpPr>
          <p:nvPr/>
        </p:nvSpPr>
        <p:spPr>
          <a:xfrm>
            <a:off x="2854120" y="2390813"/>
            <a:ext cx="1968995"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spcAft>
                <a:spcPct val="0"/>
              </a:spcAft>
            </a:pPr>
            <a:r>
              <a:rPr lang="en-US" sz="2400" dirty="0" smtClean="0">
                <a:latin typeface="Arial" pitchFamily="34" charset="0"/>
                <a:cs typeface="Arial" pitchFamily="34" charset="0"/>
              </a:rPr>
              <a:t>History</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3459" y="1964724"/>
            <a:ext cx="4088940" cy="1200329"/>
          </a:xfrm>
          <a:prstGeom prst="rect">
            <a:avLst/>
          </a:prstGeom>
          <a:noFill/>
        </p:spPr>
        <p:txBody>
          <a:bodyPr wrap="none" rtlCol="0">
            <a:spAutoFit/>
          </a:bodyPr>
          <a:lstStyle/>
          <a:p>
            <a:r>
              <a:rPr lang="en-US" sz="7200" dirty="0" smtClean="0"/>
              <a:t>_</a:t>
            </a:r>
            <a:r>
              <a:rPr lang="en-US" sz="7200" dirty="0" err="1" smtClean="0"/>
              <a:t>TableStat</a:t>
            </a:r>
            <a:endParaRPr lang="en-US" sz="7200" dirty="0"/>
          </a:p>
        </p:txBody>
      </p:sp>
      <p:sp>
        <p:nvSpPr>
          <p:cNvPr id="3" name="TextBox 2"/>
          <p:cNvSpPr txBox="1"/>
          <p:nvPr/>
        </p:nvSpPr>
        <p:spPr>
          <a:xfrm>
            <a:off x="3583459" y="2796746"/>
            <a:ext cx="4159921" cy="1200329"/>
          </a:xfrm>
          <a:prstGeom prst="rect">
            <a:avLst/>
          </a:prstGeom>
          <a:noFill/>
        </p:spPr>
        <p:txBody>
          <a:bodyPr wrap="none" rtlCol="0">
            <a:spAutoFit/>
          </a:bodyPr>
          <a:lstStyle/>
          <a:p>
            <a:r>
              <a:rPr lang="en-US" sz="7200" dirty="0" smtClean="0"/>
              <a:t>_</a:t>
            </a:r>
            <a:r>
              <a:rPr lang="en-US" sz="7200" dirty="0" err="1" smtClean="0"/>
              <a:t>IndexStat</a:t>
            </a:r>
            <a:endParaRPr lang="en-US" sz="7200" dirty="0"/>
          </a:p>
        </p:txBody>
      </p:sp>
      <p:sp>
        <p:nvSpPr>
          <p:cNvPr id="4" name="TextBox 3"/>
          <p:cNvSpPr txBox="1"/>
          <p:nvPr/>
        </p:nvSpPr>
        <p:spPr>
          <a:xfrm rot="20609625">
            <a:off x="3568177" y="2363606"/>
            <a:ext cx="4088940" cy="1200329"/>
          </a:xfrm>
          <a:prstGeom prst="rect">
            <a:avLst/>
          </a:prstGeom>
          <a:noFill/>
        </p:spPr>
        <p:txBody>
          <a:bodyPr wrap="none" rtlCol="0">
            <a:spAutoFit/>
          </a:bodyPr>
          <a:lstStyle/>
          <a:p>
            <a:r>
              <a:rPr lang="en-US" sz="7200" dirty="0" smtClean="0"/>
              <a:t>_</a:t>
            </a:r>
            <a:r>
              <a:rPr lang="en-US" sz="7200" dirty="0" err="1" smtClean="0"/>
              <a:t>TableStat</a:t>
            </a:r>
            <a:endParaRPr lang="en-US" sz="7200" dirty="0"/>
          </a:p>
        </p:txBody>
      </p:sp>
      <p:sp>
        <p:nvSpPr>
          <p:cNvPr id="7" name="TextBox 6"/>
          <p:cNvSpPr txBox="1"/>
          <p:nvPr/>
        </p:nvSpPr>
        <p:spPr>
          <a:xfrm rot="1243710">
            <a:off x="3591317" y="2282510"/>
            <a:ext cx="4159921" cy="1200329"/>
          </a:xfrm>
          <a:prstGeom prst="rect">
            <a:avLst/>
          </a:prstGeom>
          <a:noFill/>
        </p:spPr>
        <p:txBody>
          <a:bodyPr wrap="none" rtlCol="0">
            <a:spAutoFit/>
          </a:bodyPr>
          <a:lstStyle/>
          <a:p>
            <a:r>
              <a:rPr lang="en-US" sz="7200" dirty="0" smtClean="0"/>
              <a:t>_</a:t>
            </a:r>
            <a:r>
              <a:rPr lang="en-US" sz="7200" dirty="0" err="1" smtClean="0"/>
              <a:t>IndexStat</a:t>
            </a:r>
            <a:endParaRPr lang="en-US" sz="7200" dirty="0"/>
          </a:p>
        </p:txBody>
      </p:sp>
      <p:sp>
        <p:nvSpPr>
          <p:cNvPr id="9" name="TextBox 8"/>
          <p:cNvSpPr txBox="1"/>
          <p:nvPr/>
        </p:nvSpPr>
        <p:spPr>
          <a:xfrm>
            <a:off x="4184531" y="2363605"/>
            <a:ext cx="3590470" cy="1200329"/>
          </a:xfrm>
          <a:prstGeom prst="rect">
            <a:avLst/>
          </a:prstGeom>
          <a:noFill/>
        </p:spPr>
        <p:txBody>
          <a:bodyPr wrap="none" rtlCol="0">
            <a:spAutoFit/>
          </a:bodyPr>
          <a:lstStyle/>
          <a:p>
            <a:r>
              <a:rPr lang="en-US" sz="7200" dirty="0" err="1" smtClean="0"/>
              <a:t>Dbanalys</a:t>
            </a:r>
            <a:endParaRPr lang="en-US" sz="7200" dirty="0"/>
          </a:p>
        </p:txBody>
      </p:sp>
      <p:sp>
        <p:nvSpPr>
          <p:cNvPr id="8"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0"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55</a:t>
            </a:fld>
            <a:endParaRPr lang="en-US"/>
          </a:p>
        </p:txBody>
      </p:sp>
    </p:spTree>
    <p:extLst>
      <p:ext uri="{BB962C8B-B14F-4D97-AF65-F5344CB8AC3E}">
        <p14:creationId xmlns:p14="http://schemas.microsoft.com/office/powerpoint/2010/main" val="335380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3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90"/>
                                          </p:val>
                                        </p:tav>
                                        <p:tav tm="100000">
                                          <p:val>
                                            <p:fltVal val="0"/>
                                          </p:val>
                                        </p:tav>
                                      </p:tavLst>
                                    </p:anim>
                                    <p:animEffect transition="in" filter="fade">
                                      <p:cBhvr>
                                        <p:cTn id="14" dur="1000"/>
                                        <p:tgtEl>
                                          <p:spTgt spid="7"/>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2000" fill="hold"/>
                                        <p:tgtEl>
                                          <p:spTgt spid="9"/>
                                        </p:tgtEl>
                                        <p:attrNameLst>
                                          <p:attrName>ppt_x</p:attrName>
                                        </p:attrNameLst>
                                      </p:cBhvr>
                                      <p:tavLst>
                                        <p:tav tm="0">
                                          <p:val>
                                            <p:strVal val="1+#ppt_w/2"/>
                                          </p:val>
                                        </p:tav>
                                        <p:tav tm="100000">
                                          <p:val>
                                            <p:strVal val="#ppt_x"/>
                                          </p:val>
                                        </p:tav>
                                      </p:tavLst>
                                    </p:anim>
                                    <p:anim calcmode="lin" valueType="num">
                                      <p:cBhvr additive="base">
                                        <p:cTn id="26"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178919" y="1413601"/>
            <a:ext cx="3055195" cy="1200329"/>
          </a:xfrm>
          <a:prstGeom prst="rect">
            <a:avLst/>
          </a:prstGeom>
          <a:noFill/>
        </p:spPr>
        <p:txBody>
          <a:bodyPr wrap="none" rtlCol="0">
            <a:spAutoFit/>
          </a:bodyPr>
          <a:lstStyle/>
          <a:p>
            <a:r>
              <a:rPr lang="en-US" sz="7200" dirty="0"/>
              <a:t>synergy</a:t>
            </a:r>
          </a:p>
        </p:txBody>
      </p:sp>
      <p:pic>
        <p:nvPicPr>
          <p:cNvPr id="11266" name="Picture 2" descr="D:\Proapps\LoadDbStat\Pictures\synergy-1-1-3-written-on-a-chalkboard1.jpg"/>
          <p:cNvPicPr>
            <a:picLocks noChangeAspect="1" noChangeArrowheads="1"/>
          </p:cNvPicPr>
          <p:nvPr/>
        </p:nvPicPr>
        <p:blipFill>
          <a:blip r:embed="rId2" cstate="print"/>
          <a:srcRect/>
          <a:stretch>
            <a:fillRect/>
          </a:stretch>
        </p:blipFill>
        <p:spPr bwMode="auto">
          <a:xfrm>
            <a:off x="3961162" y="3463229"/>
            <a:ext cx="3810000" cy="2352675"/>
          </a:xfrm>
          <a:prstGeom prst="rect">
            <a:avLst/>
          </a:prstGeom>
          <a:noFill/>
        </p:spPr>
      </p:pic>
      <p:sp>
        <p:nvSpPr>
          <p:cNvPr id="4"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56</a:t>
            </a:fld>
            <a:endParaRPr lang="en-US"/>
          </a:p>
        </p:txBody>
      </p:sp>
    </p:spTree>
    <p:extLst>
      <p:ext uri="{BB962C8B-B14F-4D97-AF65-F5344CB8AC3E}">
        <p14:creationId xmlns:p14="http://schemas.microsoft.com/office/powerpoint/2010/main" val="55096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86394" y="0"/>
            <a:ext cx="3055195" cy="1200329"/>
          </a:xfrm>
          <a:prstGeom prst="rect">
            <a:avLst/>
          </a:prstGeom>
          <a:noFill/>
        </p:spPr>
        <p:txBody>
          <a:bodyPr wrap="none" rtlCol="0">
            <a:spAutoFit/>
          </a:bodyPr>
          <a:lstStyle/>
          <a:p>
            <a:r>
              <a:rPr lang="en-US" sz="7200" dirty="0"/>
              <a:t>synergy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163" y="1080224"/>
            <a:ext cx="9869714" cy="513432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2592" y="2726361"/>
            <a:ext cx="6191250" cy="1962150"/>
          </a:xfrm>
          <a:prstGeom prst="rect">
            <a:avLst/>
          </a:prstGeom>
        </p:spPr>
      </p:pic>
      <p:sp>
        <p:nvSpPr>
          <p:cNvPr id="5" name="Down Arrow 4"/>
          <p:cNvSpPr/>
          <p:nvPr/>
        </p:nvSpPr>
        <p:spPr>
          <a:xfrm>
            <a:off x="4364347" y="1654906"/>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5468217" y="1654905"/>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6263168" y="1654905"/>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7078714" y="1654904"/>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909364" y="1654903"/>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57</a:t>
            </a:fld>
            <a:endParaRPr lang="en-US"/>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3497" y="2812858"/>
            <a:ext cx="1457303" cy="478057"/>
          </a:xfrm>
          <a:prstGeom prst="rect">
            <a:avLst/>
          </a:prstGeom>
        </p:spPr>
      </p:pic>
      <p:sp>
        <p:nvSpPr>
          <p:cNvPr id="14" name="Down Arrow 13"/>
          <p:cNvSpPr/>
          <p:nvPr/>
        </p:nvSpPr>
        <p:spPr>
          <a:xfrm>
            <a:off x="9075019" y="1654902"/>
            <a:ext cx="444842" cy="10008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553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86394" y="0"/>
            <a:ext cx="3055195" cy="1200329"/>
          </a:xfrm>
          <a:prstGeom prst="rect">
            <a:avLst/>
          </a:prstGeom>
          <a:noFill/>
        </p:spPr>
        <p:txBody>
          <a:bodyPr wrap="none" rtlCol="0">
            <a:spAutoFit/>
          </a:bodyPr>
          <a:lstStyle/>
          <a:p>
            <a:r>
              <a:rPr lang="en-US" sz="7200" dirty="0"/>
              <a:t>synergy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163" y="1080224"/>
            <a:ext cx="9869714" cy="5134320"/>
          </a:xfrm>
          <a:prstGeom prst="rect">
            <a:avLst/>
          </a:prstGeom>
        </p:spPr>
      </p:pic>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58</a:t>
            </a:fld>
            <a:endParaRPr lang="en-US"/>
          </a:p>
        </p:txBody>
      </p:sp>
    </p:spTree>
    <p:extLst>
      <p:ext uri="{BB962C8B-B14F-4D97-AF65-F5344CB8AC3E}">
        <p14:creationId xmlns:p14="http://schemas.microsoft.com/office/powerpoint/2010/main" val="8955552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2941" y="0"/>
            <a:ext cx="3055195" cy="1200329"/>
          </a:xfrm>
          <a:prstGeom prst="rect">
            <a:avLst/>
          </a:prstGeom>
          <a:noFill/>
        </p:spPr>
        <p:txBody>
          <a:bodyPr wrap="none" rtlCol="0">
            <a:spAutoFit/>
          </a:bodyPr>
          <a:lstStyle/>
          <a:p>
            <a:r>
              <a:rPr lang="en-US" sz="7200" dirty="0"/>
              <a:t>synergy</a:t>
            </a:r>
          </a:p>
        </p:txBody>
      </p:sp>
      <p:pic>
        <p:nvPicPr>
          <p:cNvPr id="3" name="Picture 2" descr="index_update3.jpg"/>
          <p:cNvPicPr>
            <a:picLocks noChangeAspect="1"/>
          </p:cNvPicPr>
          <p:nvPr/>
        </p:nvPicPr>
        <p:blipFill>
          <a:blip r:embed="rId2" cstate="print"/>
          <a:stretch>
            <a:fillRect/>
          </a:stretch>
        </p:blipFill>
        <p:spPr>
          <a:xfrm>
            <a:off x="1212796" y="1101349"/>
            <a:ext cx="8625361" cy="556708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9260" y="2985805"/>
            <a:ext cx="6064250" cy="1447800"/>
          </a:xfrm>
          <a:prstGeom prst="rect">
            <a:avLst/>
          </a:prstGeom>
        </p:spPr>
      </p:pic>
      <p:sp>
        <p:nvSpPr>
          <p:cNvPr id="5" name="Down Arrow 4"/>
          <p:cNvSpPr/>
          <p:nvPr/>
        </p:nvSpPr>
        <p:spPr>
          <a:xfrm>
            <a:off x="4975934" y="1582680"/>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6534969" y="1583687"/>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7216093" y="1582680"/>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7890558" y="1582680"/>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 name="Down Arrow 8"/>
          <p:cNvSpPr/>
          <p:nvPr/>
        </p:nvSpPr>
        <p:spPr>
          <a:xfrm>
            <a:off x="5849097" y="1573715"/>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8602356" y="1562958"/>
            <a:ext cx="453506" cy="13489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3005183"/>
            <a:ext cx="2324100" cy="482600"/>
          </a:xfrm>
          <a:prstGeom prst="rect">
            <a:avLst/>
          </a:prstGeom>
        </p:spPr>
      </p:pic>
      <p:sp>
        <p:nvSpPr>
          <p:cNvPr id="12" name="Down Arrow 11"/>
          <p:cNvSpPr/>
          <p:nvPr/>
        </p:nvSpPr>
        <p:spPr>
          <a:xfrm>
            <a:off x="9572031" y="1517128"/>
            <a:ext cx="334249" cy="13510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4829"/>
            <a:ext cx="11996902" cy="5270243"/>
          </a:xfrm>
          <a:prstGeom prst="rect">
            <a:avLst/>
          </a:prstGeom>
        </p:spPr>
      </p:pic>
      <p:sp>
        <p:nvSpPr>
          <p:cNvPr id="3" name="TextBox 2"/>
          <p:cNvSpPr txBox="1"/>
          <p:nvPr/>
        </p:nvSpPr>
        <p:spPr>
          <a:xfrm>
            <a:off x="4108696" y="0"/>
            <a:ext cx="3055195" cy="1200329"/>
          </a:xfrm>
          <a:prstGeom prst="rect">
            <a:avLst/>
          </a:prstGeom>
          <a:noFill/>
        </p:spPr>
        <p:txBody>
          <a:bodyPr wrap="none" rtlCol="0">
            <a:spAutoFit/>
          </a:bodyPr>
          <a:lstStyle/>
          <a:p>
            <a:r>
              <a:rPr lang="en-US" sz="7200" dirty="0"/>
              <a:t>synergy</a:t>
            </a:r>
          </a:p>
        </p:txBody>
      </p:sp>
      <p:sp>
        <p:nvSpPr>
          <p:cNvPr id="5" name="Down Arrow 4"/>
          <p:cNvSpPr/>
          <p:nvPr/>
        </p:nvSpPr>
        <p:spPr>
          <a:xfrm>
            <a:off x="8046308" y="1583938"/>
            <a:ext cx="286265" cy="894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_index-create.jpg"/>
          <p:cNvPicPr>
            <a:picLocks noChangeAspect="1"/>
          </p:cNvPicPr>
          <p:nvPr/>
        </p:nvPicPr>
        <p:blipFill>
          <a:blip r:embed="rId4" cstate="print"/>
          <a:stretch>
            <a:fillRect/>
          </a:stretch>
        </p:blipFill>
        <p:spPr>
          <a:xfrm>
            <a:off x="3723209" y="2496914"/>
            <a:ext cx="4810125" cy="466725"/>
          </a:xfrm>
          <a:prstGeom prst="rect">
            <a:avLst/>
          </a:prstGeom>
        </p:spPr>
      </p:pic>
      <p:pic>
        <p:nvPicPr>
          <p:cNvPr id="9" name="Picture 8" descr="_index-delete.jpg"/>
          <p:cNvPicPr>
            <a:picLocks noChangeAspect="1"/>
          </p:cNvPicPr>
          <p:nvPr/>
        </p:nvPicPr>
        <p:blipFill>
          <a:blip r:embed="rId5" cstate="print"/>
          <a:stretch>
            <a:fillRect/>
          </a:stretch>
        </p:blipFill>
        <p:spPr>
          <a:xfrm>
            <a:off x="3707690" y="3160359"/>
            <a:ext cx="4819650" cy="495300"/>
          </a:xfrm>
          <a:prstGeom prst="rect">
            <a:avLst/>
          </a:prstGeom>
        </p:spPr>
      </p:pic>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60</a:t>
            </a:fld>
            <a:endParaRPr lang="en-US"/>
          </a:p>
        </p:txBody>
      </p:sp>
    </p:spTree>
    <p:extLst>
      <p:ext uri="{BB962C8B-B14F-4D97-AF65-F5344CB8AC3E}">
        <p14:creationId xmlns:p14="http://schemas.microsoft.com/office/powerpoint/2010/main" val="63122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08696" y="0"/>
            <a:ext cx="3055195" cy="1200329"/>
          </a:xfrm>
          <a:prstGeom prst="rect">
            <a:avLst/>
          </a:prstGeom>
          <a:noFill/>
        </p:spPr>
        <p:txBody>
          <a:bodyPr wrap="none" rtlCol="0">
            <a:spAutoFit/>
          </a:bodyPr>
          <a:lstStyle/>
          <a:p>
            <a:r>
              <a:rPr lang="en-US" sz="7200" dirty="0"/>
              <a:t>synergy</a:t>
            </a:r>
          </a:p>
        </p:txBody>
      </p:sp>
      <p:sp>
        <p:nvSpPr>
          <p:cNvPr id="3" name="TextBox 2"/>
          <p:cNvSpPr txBox="1"/>
          <p:nvPr/>
        </p:nvSpPr>
        <p:spPr>
          <a:xfrm>
            <a:off x="671382" y="4501910"/>
            <a:ext cx="2581989" cy="523220"/>
          </a:xfrm>
          <a:prstGeom prst="rect">
            <a:avLst/>
          </a:prstGeom>
          <a:noFill/>
        </p:spPr>
        <p:txBody>
          <a:bodyPr wrap="none" rtlCol="0">
            <a:spAutoFit/>
          </a:bodyPr>
          <a:lstStyle/>
          <a:p>
            <a:r>
              <a:rPr lang="en-US" sz="2800" dirty="0"/>
              <a:t>delete </a:t>
            </a:r>
            <a:r>
              <a:rPr lang="en-US" sz="2800" dirty="0" smtClean="0"/>
              <a:t>&lt;record&gt;.</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775401175"/>
              </p:ext>
            </p:extLst>
          </p:nvPr>
        </p:nvGraphicFramePr>
        <p:xfrm>
          <a:off x="3403601" y="4473692"/>
          <a:ext cx="8128000" cy="741680"/>
        </p:xfrm>
        <a:graphic>
          <a:graphicData uri="http://schemas.openxmlformats.org/drawingml/2006/table">
            <a:tbl>
              <a:tblPr firstRow="1" bandRow="1">
                <a:tableStyleId>{2D5ABB26-0587-4C30-8999-92F81FD0307C}</a:tableStyleId>
              </a:tblPr>
              <a:tblGrid>
                <a:gridCol w="2032000"/>
                <a:gridCol w="2032000"/>
                <a:gridCol w="2032000"/>
                <a:gridCol w="2032000"/>
              </a:tblGrid>
              <a:tr h="370840">
                <a:tc>
                  <a:txBody>
                    <a:bodyPr/>
                    <a:lstStyle/>
                    <a:p>
                      <a:r>
                        <a:rPr lang="en-US" dirty="0" smtClean="0"/>
                        <a:t>_</a:t>
                      </a:r>
                      <a:r>
                        <a:rPr lang="en-US" dirty="0" err="1" smtClean="0"/>
                        <a:t>TableStat</a:t>
                      </a:r>
                      <a:r>
                        <a:rPr lang="en-US" dirty="0" smtClean="0"/>
                        <a:t>-create</a:t>
                      </a:r>
                      <a:endParaRPr lang="en-US" dirty="0"/>
                    </a:p>
                  </a:txBody>
                  <a:tcPr/>
                </a:tc>
                <a:tc>
                  <a:txBody>
                    <a:bodyPr/>
                    <a:lstStyle/>
                    <a:p>
                      <a:r>
                        <a:rPr lang="en-US" dirty="0" smtClean="0"/>
                        <a:t>_</a:t>
                      </a:r>
                      <a:r>
                        <a:rPr lang="en-US" dirty="0" err="1" smtClean="0"/>
                        <a:t>TableStat</a:t>
                      </a:r>
                      <a:r>
                        <a:rPr lang="en-US" dirty="0" smtClean="0"/>
                        <a:t>-delete</a:t>
                      </a:r>
                      <a:endParaRPr lang="en-US" dirty="0"/>
                    </a:p>
                  </a:txBody>
                  <a:tcPr/>
                </a:tc>
                <a:tc>
                  <a:txBody>
                    <a:bodyPr/>
                    <a:lstStyle/>
                    <a:p>
                      <a:r>
                        <a:rPr lang="en-US" dirty="0" smtClean="0"/>
                        <a:t>_</a:t>
                      </a:r>
                      <a:r>
                        <a:rPr lang="en-US" dirty="0" err="1" smtClean="0"/>
                        <a:t>IndexStat</a:t>
                      </a:r>
                      <a:r>
                        <a:rPr lang="en-US" dirty="0" smtClean="0"/>
                        <a:t>-create</a:t>
                      </a:r>
                      <a:endParaRPr lang="en-US" dirty="0"/>
                    </a:p>
                  </a:txBody>
                  <a:tcPr/>
                </a:tc>
                <a:tc>
                  <a:txBody>
                    <a:bodyPr/>
                    <a:lstStyle/>
                    <a:p>
                      <a:r>
                        <a:rPr lang="en-US" dirty="0" smtClean="0"/>
                        <a:t>_</a:t>
                      </a:r>
                      <a:r>
                        <a:rPr lang="en-US" dirty="0" err="1" smtClean="0"/>
                        <a:t>IndexStat</a:t>
                      </a:r>
                      <a:r>
                        <a:rPr lang="en-US" dirty="0" smtClean="0"/>
                        <a:t>-delete</a:t>
                      </a:r>
                      <a:endParaRPr lang="en-US" dirty="0"/>
                    </a:p>
                  </a:txBody>
                  <a:tcPr/>
                </a:tc>
              </a:tr>
              <a:tr h="370840">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r>
            </a:tbl>
          </a:graphicData>
        </a:graphic>
      </p:graphicFrame>
      <p:sp>
        <p:nvSpPr>
          <p:cNvPr id="5" name="TextBox 4"/>
          <p:cNvSpPr txBox="1"/>
          <p:nvPr/>
        </p:nvSpPr>
        <p:spPr>
          <a:xfrm>
            <a:off x="410166" y="3896171"/>
            <a:ext cx="2384627" cy="523220"/>
          </a:xfrm>
          <a:prstGeom prst="rect">
            <a:avLst/>
          </a:prstGeom>
          <a:noFill/>
        </p:spPr>
        <p:txBody>
          <a:bodyPr wrap="none" rtlCol="0">
            <a:spAutoFit/>
          </a:bodyPr>
          <a:lstStyle/>
          <a:p>
            <a:r>
              <a:rPr lang="en-US" sz="2800" dirty="0"/>
              <a:t>do transaction:</a:t>
            </a:r>
          </a:p>
        </p:txBody>
      </p:sp>
      <p:sp>
        <p:nvSpPr>
          <p:cNvPr id="6" name="TextBox 5"/>
          <p:cNvSpPr txBox="1"/>
          <p:nvPr/>
        </p:nvSpPr>
        <p:spPr>
          <a:xfrm>
            <a:off x="711903" y="5215372"/>
            <a:ext cx="2117567" cy="523220"/>
          </a:xfrm>
          <a:prstGeom prst="rect">
            <a:avLst/>
          </a:prstGeom>
          <a:noFill/>
        </p:spPr>
        <p:txBody>
          <a:bodyPr wrap="none" rtlCol="0">
            <a:spAutoFit/>
          </a:bodyPr>
          <a:lstStyle/>
          <a:p>
            <a:r>
              <a:rPr lang="en-US" sz="2800" dirty="0"/>
              <a:t>undo, </a:t>
            </a:r>
            <a:r>
              <a:rPr lang="en-US" sz="2800" dirty="0" smtClean="0"/>
              <a:t>return.</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441944631"/>
              </p:ext>
            </p:extLst>
          </p:nvPr>
        </p:nvGraphicFramePr>
        <p:xfrm>
          <a:off x="3403601" y="5367752"/>
          <a:ext cx="8128000" cy="741680"/>
        </p:xfrm>
        <a:graphic>
          <a:graphicData uri="http://schemas.openxmlformats.org/drawingml/2006/table">
            <a:tbl>
              <a:tblPr firstRow="1" bandRow="1">
                <a:tableStyleId>{2D5ABB26-0587-4C30-8999-92F81FD0307C}</a:tableStyleId>
              </a:tblPr>
              <a:tblGrid>
                <a:gridCol w="2032000"/>
                <a:gridCol w="2032000"/>
                <a:gridCol w="2032000"/>
                <a:gridCol w="2032000"/>
              </a:tblGrid>
              <a:tr h="370840">
                <a:tc>
                  <a:txBody>
                    <a:bodyPr/>
                    <a:lstStyle/>
                    <a:p>
                      <a:r>
                        <a:rPr lang="en-US" dirty="0" smtClean="0"/>
                        <a:t>_</a:t>
                      </a:r>
                      <a:r>
                        <a:rPr lang="en-US" dirty="0" err="1" smtClean="0"/>
                        <a:t>TableStat</a:t>
                      </a:r>
                      <a:r>
                        <a:rPr lang="en-US" dirty="0" smtClean="0"/>
                        <a:t>-create</a:t>
                      </a:r>
                      <a:endParaRPr lang="en-US" dirty="0"/>
                    </a:p>
                  </a:txBody>
                  <a:tcPr/>
                </a:tc>
                <a:tc>
                  <a:txBody>
                    <a:bodyPr/>
                    <a:lstStyle/>
                    <a:p>
                      <a:r>
                        <a:rPr lang="en-US" dirty="0" smtClean="0"/>
                        <a:t>_</a:t>
                      </a:r>
                      <a:r>
                        <a:rPr lang="en-US" dirty="0" err="1" smtClean="0"/>
                        <a:t>TableStat</a:t>
                      </a:r>
                      <a:r>
                        <a:rPr lang="en-US" dirty="0" smtClean="0"/>
                        <a:t>-delete</a:t>
                      </a:r>
                      <a:endParaRPr lang="en-US" dirty="0"/>
                    </a:p>
                  </a:txBody>
                  <a:tcPr/>
                </a:tc>
                <a:tc>
                  <a:txBody>
                    <a:bodyPr/>
                    <a:lstStyle/>
                    <a:p>
                      <a:r>
                        <a:rPr lang="en-US" dirty="0" smtClean="0"/>
                        <a:t>_</a:t>
                      </a:r>
                      <a:r>
                        <a:rPr lang="en-US" dirty="0" err="1" smtClean="0"/>
                        <a:t>IndexStat</a:t>
                      </a:r>
                      <a:r>
                        <a:rPr lang="en-US" dirty="0" smtClean="0"/>
                        <a:t>-create</a:t>
                      </a:r>
                      <a:endParaRPr lang="en-US" dirty="0"/>
                    </a:p>
                  </a:txBody>
                  <a:tcPr/>
                </a:tc>
                <a:tc>
                  <a:txBody>
                    <a:bodyPr/>
                    <a:lstStyle/>
                    <a:p>
                      <a:r>
                        <a:rPr lang="en-US" dirty="0" smtClean="0"/>
                        <a:t>_</a:t>
                      </a:r>
                      <a:r>
                        <a:rPr lang="en-US" dirty="0" err="1" smtClean="0"/>
                        <a:t>IndexStat</a:t>
                      </a:r>
                      <a:r>
                        <a:rPr lang="en-US" dirty="0" smtClean="0"/>
                        <a:t>-delete</a:t>
                      </a:r>
                      <a:endParaRPr lang="en-US" dirty="0"/>
                    </a:p>
                  </a:txBody>
                  <a:tcPr/>
                </a:tc>
              </a:tr>
              <a:tr h="370840">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bl>
          </a:graphicData>
        </a:graphic>
      </p:graphicFrame>
      <p:sp>
        <p:nvSpPr>
          <p:cNvPr id="8" name="TextBox 7"/>
          <p:cNvSpPr txBox="1"/>
          <p:nvPr/>
        </p:nvSpPr>
        <p:spPr>
          <a:xfrm>
            <a:off x="667265" y="1761394"/>
            <a:ext cx="2575833" cy="523220"/>
          </a:xfrm>
          <a:prstGeom prst="rect">
            <a:avLst/>
          </a:prstGeom>
          <a:noFill/>
        </p:spPr>
        <p:txBody>
          <a:bodyPr wrap="none" rtlCol="0">
            <a:spAutoFit/>
          </a:bodyPr>
          <a:lstStyle/>
          <a:p>
            <a:r>
              <a:rPr lang="en-US" sz="2800" dirty="0" smtClean="0"/>
              <a:t>create &lt;record&gt;.</a:t>
            </a:r>
            <a:endParaRPr lang="en-US" sz="2800" dirty="0"/>
          </a:p>
        </p:txBody>
      </p:sp>
      <p:graphicFrame>
        <p:nvGraphicFramePr>
          <p:cNvPr id="9" name="Table 8"/>
          <p:cNvGraphicFramePr>
            <a:graphicFrameLocks noGrp="1"/>
          </p:cNvGraphicFramePr>
          <p:nvPr>
            <p:extLst>
              <p:ext uri="{D42A27DB-BD31-4B8C-83A1-F6EECF244321}">
                <p14:modId xmlns:p14="http://schemas.microsoft.com/office/powerpoint/2010/main" val="1198022378"/>
              </p:ext>
            </p:extLst>
          </p:nvPr>
        </p:nvGraphicFramePr>
        <p:xfrm>
          <a:off x="3403601" y="1542934"/>
          <a:ext cx="8128000" cy="741680"/>
        </p:xfrm>
        <a:graphic>
          <a:graphicData uri="http://schemas.openxmlformats.org/drawingml/2006/table">
            <a:tbl>
              <a:tblPr firstRow="1" bandRow="1">
                <a:tableStyleId>{2D5ABB26-0587-4C30-8999-92F81FD0307C}</a:tableStyleId>
              </a:tblPr>
              <a:tblGrid>
                <a:gridCol w="2032000"/>
                <a:gridCol w="2032000"/>
                <a:gridCol w="2032000"/>
                <a:gridCol w="2032000"/>
              </a:tblGrid>
              <a:tr h="370840">
                <a:tc>
                  <a:txBody>
                    <a:bodyPr/>
                    <a:lstStyle/>
                    <a:p>
                      <a:r>
                        <a:rPr lang="en-US" dirty="0" smtClean="0"/>
                        <a:t>_</a:t>
                      </a:r>
                      <a:r>
                        <a:rPr lang="en-US" dirty="0" err="1" smtClean="0"/>
                        <a:t>TableStat</a:t>
                      </a:r>
                      <a:r>
                        <a:rPr lang="en-US" dirty="0" smtClean="0"/>
                        <a:t>-create</a:t>
                      </a:r>
                      <a:endParaRPr lang="en-US" dirty="0"/>
                    </a:p>
                  </a:txBody>
                  <a:tcPr/>
                </a:tc>
                <a:tc>
                  <a:txBody>
                    <a:bodyPr/>
                    <a:lstStyle/>
                    <a:p>
                      <a:r>
                        <a:rPr lang="en-US" dirty="0" smtClean="0"/>
                        <a:t>_</a:t>
                      </a:r>
                      <a:r>
                        <a:rPr lang="en-US" dirty="0" err="1" smtClean="0"/>
                        <a:t>TableStat</a:t>
                      </a:r>
                      <a:r>
                        <a:rPr lang="en-US" dirty="0" smtClean="0"/>
                        <a:t>-delete</a:t>
                      </a:r>
                      <a:endParaRPr lang="en-US" dirty="0"/>
                    </a:p>
                  </a:txBody>
                  <a:tcPr/>
                </a:tc>
                <a:tc>
                  <a:txBody>
                    <a:bodyPr/>
                    <a:lstStyle/>
                    <a:p>
                      <a:r>
                        <a:rPr lang="en-US" dirty="0" smtClean="0"/>
                        <a:t>_</a:t>
                      </a:r>
                      <a:r>
                        <a:rPr lang="en-US" dirty="0" err="1" smtClean="0"/>
                        <a:t>IndexStat</a:t>
                      </a:r>
                      <a:r>
                        <a:rPr lang="en-US" dirty="0" smtClean="0"/>
                        <a:t>-create</a:t>
                      </a:r>
                      <a:endParaRPr lang="en-US" dirty="0"/>
                    </a:p>
                  </a:txBody>
                  <a:tcPr/>
                </a:tc>
                <a:tc>
                  <a:txBody>
                    <a:bodyPr/>
                    <a:lstStyle/>
                    <a:p>
                      <a:r>
                        <a:rPr lang="en-US" dirty="0" smtClean="0"/>
                        <a:t>_</a:t>
                      </a:r>
                      <a:r>
                        <a:rPr lang="en-US" dirty="0" err="1" smtClean="0"/>
                        <a:t>IndexStat</a:t>
                      </a:r>
                      <a:r>
                        <a:rPr lang="en-US" dirty="0" smtClean="0"/>
                        <a:t>-delete</a:t>
                      </a:r>
                      <a:endParaRPr lang="en-US" dirty="0"/>
                    </a:p>
                  </a:txBody>
                  <a:tcPr/>
                </a:tc>
              </a:tr>
              <a:tr h="370840">
                <a:tc>
                  <a:txBody>
                    <a:bodyPr/>
                    <a:lstStyle/>
                    <a:p>
                      <a:pPr algn="ctr"/>
                      <a:r>
                        <a:rPr lang="en-US" dirty="0" smtClean="0"/>
                        <a:t>1</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0</a:t>
                      </a:r>
                      <a:endParaRPr lang="en-US" dirty="0"/>
                    </a:p>
                  </a:txBody>
                  <a:tcPr/>
                </a:tc>
              </a:tr>
            </a:tbl>
          </a:graphicData>
        </a:graphic>
      </p:graphicFrame>
      <p:sp>
        <p:nvSpPr>
          <p:cNvPr id="10" name="TextBox 9"/>
          <p:cNvSpPr txBox="1"/>
          <p:nvPr/>
        </p:nvSpPr>
        <p:spPr>
          <a:xfrm>
            <a:off x="444843" y="822281"/>
            <a:ext cx="2384627" cy="523220"/>
          </a:xfrm>
          <a:prstGeom prst="rect">
            <a:avLst/>
          </a:prstGeom>
          <a:noFill/>
        </p:spPr>
        <p:txBody>
          <a:bodyPr wrap="none" rtlCol="0">
            <a:spAutoFit/>
          </a:bodyPr>
          <a:lstStyle/>
          <a:p>
            <a:r>
              <a:rPr lang="en-US" sz="2800" dirty="0"/>
              <a:t>do transaction:</a:t>
            </a:r>
          </a:p>
        </p:txBody>
      </p:sp>
      <p:sp>
        <p:nvSpPr>
          <p:cNvPr id="11" name="TextBox 10"/>
          <p:cNvSpPr txBox="1"/>
          <p:nvPr/>
        </p:nvSpPr>
        <p:spPr>
          <a:xfrm>
            <a:off x="667265" y="2628743"/>
            <a:ext cx="2117567" cy="523220"/>
          </a:xfrm>
          <a:prstGeom prst="rect">
            <a:avLst/>
          </a:prstGeom>
          <a:noFill/>
        </p:spPr>
        <p:txBody>
          <a:bodyPr wrap="none" rtlCol="0">
            <a:spAutoFit/>
          </a:bodyPr>
          <a:lstStyle/>
          <a:p>
            <a:r>
              <a:rPr lang="en-US" sz="2800" dirty="0"/>
              <a:t>undo, </a:t>
            </a:r>
            <a:r>
              <a:rPr lang="en-US" sz="2800" dirty="0" smtClean="0"/>
              <a:t>return.</a:t>
            </a:r>
            <a:endParaRPr lang="en-US" sz="2800" dirty="0"/>
          </a:p>
        </p:txBody>
      </p:sp>
      <p:graphicFrame>
        <p:nvGraphicFramePr>
          <p:cNvPr id="12" name="Table 11"/>
          <p:cNvGraphicFramePr>
            <a:graphicFrameLocks noGrp="1"/>
          </p:cNvGraphicFramePr>
          <p:nvPr>
            <p:extLst>
              <p:ext uri="{D42A27DB-BD31-4B8C-83A1-F6EECF244321}">
                <p14:modId xmlns:p14="http://schemas.microsoft.com/office/powerpoint/2010/main" val="4239332557"/>
              </p:ext>
            </p:extLst>
          </p:nvPr>
        </p:nvGraphicFramePr>
        <p:xfrm>
          <a:off x="3403601" y="2519513"/>
          <a:ext cx="8128000" cy="741680"/>
        </p:xfrm>
        <a:graphic>
          <a:graphicData uri="http://schemas.openxmlformats.org/drawingml/2006/table">
            <a:tbl>
              <a:tblPr firstRow="1" bandRow="1">
                <a:tableStyleId>{2D5ABB26-0587-4C30-8999-92F81FD0307C}</a:tableStyleId>
              </a:tblPr>
              <a:tblGrid>
                <a:gridCol w="2032000"/>
                <a:gridCol w="2032000"/>
                <a:gridCol w="2032000"/>
                <a:gridCol w="2032000"/>
              </a:tblGrid>
              <a:tr h="370840">
                <a:tc>
                  <a:txBody>
                    <a:bodyPr/>
                    <a:lstStyle/>
                    <a:p>
                      <a:r>
                        <a:rPr lang="en-US" dirty="0" smtClean="0"/>
                        <a:t>_</a:t>
                      </a:r>
                      <a:r>
                        <a:rPr lang="en-US" dirty="0" err="1" smtClean="0"/>
                        <a:t>TableStat</a:t>
                      </a:r>
                      <a:r>
                        <a:rPr lang="en-US" dirty="0" smtClean="0"/>
                        <a:t>-create</a:t>
                      </a:r>
                      <a:endParaRPr lang="en-US" dirty="0"/>
                    </a:p>
                  </a:txBody>
                  <a:tcPr/>
                </a:tc>
                <a:tc>
                  <a:txBody>
                    <a:bodyPr/>
                    <a:lstStyle/>
                    <a:p>
                      <a:r>
                        <a:rPr lang="en-US" dirty="0" smtClean="0"/>
                        <a:t>_</a:t>
                      </a:r>
                      <a:r>
                        <a:rPr lang="en-US" dirty="0" err="1" smtClean="0"/>
                        <a:t>TableStat</a:t>
                      </a:r>
                      <a:r>
                        <a:rPr lang="en-US" dirty="0" smtClean="0"/>
                        <a:t>-delete</a:t>
                      </a:r>
                      <a:endParaRPr lang="en-US" dirty="0"/>
                    </a:p>
                  </a:txBody>
                  <a:tcPr/>
                </a:tc>
                <a:tc>
                  <a:txBody>
                    <a:bodyPr/>
                    <a:lstStyle/>
                    <a:p>
                      <a:r>
                        <a:rPr lang="en-US" dirty="0" smtClean="0"/>
                        <a:t>_</a:t>
                      </a:r>
                      <a:r>
                        <a:rPr lang="en-US" dirty="0" err="1" smtClean="0"/>
                        <a:t>IndexStat</a:t>
                      </a:r>
                      <a:r>
                        <a:rPr lang="en-US" dirty="0" smtClean="0"/>
                        <a:t>-create</a:t>
                      </a:r>
                      <a:endParaRPr lang="en-US" dirty="0"/>
                    </a:p>
                  </a:txBody>
                  <a:tcPr/>
                </a:tc>
                <a:tc>
                  <a:txBody>
                    <a:bodyPr/>
                    <a:lstStyle/>
                    <a:p>
                      <a:r>
                        <a:rPr lang="en-US" dirty="0" smtClean="0"/>
                        <a:t>_</a:t>
                      </a:r>
                      <a:r>
                        <a:rPr lang="en-US" dirty="0" err="1" smtClean="0"/>
                        <a:t>IndexStat</a:t>
                      </a:r>
                      <a:r>
                        <a:rPr lang="en-US" dirty="0" smtClean="0"/>
                        <a:t>-delete</a:t>
                      </a:r>
                      <a:endParaRPr lang="en-US" dirty="0"/>
                    </a:p>
                  </a:txBody>
                  <a:tcPr/>
                </a:tc>
              </a:tr>
              <a:tr h="370840">
                <a:tc>
                  <a:txBody>
                    <a:bodyPr/>
                    <a:lstStyle/>
                    <a:p>
                      <a:pPr algn="ctr"/>
                      <a:r>
                        <a:rPr lang="en-US" dirty="0" smtClean="0"/>
                        <a:t>1</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0</a:t>
                      </a:r>
                      <a:endParaRPr lang="en-US" dirty="0"/>
                    </a:p>
                  </a:txBody>
                  <a:tcPr/>
                </a:tc>
              </a:tr>
            </a:tbl>
          </a:graphicData>
        </a:graphic>
      </p:graphicFrame>
      <p:sp>
        <p:nvSpPr>
          <p:cNvPr id="13" name="Oval 12"/>
          <p:cNvSpPr/>
          <p:nvPr/>
        </p:nvSpPr>
        <p:spPr>
          <a:xfrm>
            <a:off x="8353166" y="5709945"/>
            <a:ext cx="308919" cy="3666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249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0" grpId="0"/>
      <p:bldP spid="11" grpId="0"/>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4829"/>
            <a:ext cx="11996902" cy="5270243"/>
          </a:xfrm>
          <a:prstGeom prst="rect">
            <a:avLst/>
          </a:prstGeom>
        </p:spPr>
      </p:pic>
      <p:sp>
        <p:nvSpPr>
          <p:cNvPr id="3" name="TextBox 2"/>
          <p:cNvSpPr txBox="1"/>
          <p:nvPr/>
        </p:nvSpPr>
        <p:spPr>
          <a:xfrm>
            <a:off x="4108696" y="0"/>
            <a:ext cx="3055195" cy="1200329"/>
          </a:xfrm>
          <a:prstGeom prst="rect">
            <a:avLst/>
          </a:prstGeom>
          <a:noFill/>
        </p:spPr>
        <p:txBody>
          <a:bodyPr wrap="none" rtlCol="0">
            <a:spAutoFit/>
          </a:bodyPr>
          <a:lstStyle/>
          <a:p>
            <a:r>
              <a:rPr lang="en-US" sz="7200" dirty="0"/>
              <a:t>synergy</a:t>
            </a:r>
          </a:p>
        </p:txBody>
      </p:sp>
      <p:sp>
        <p:nvSpPr>
          <p:cNvPr id="5" name="Down Arrow 4"/>
          <p:cNvSpPr/>
          <p:nvPr/>
        </p:nvSpPr>
        <p:spPr>
          <a:xfrm>
            <a:off x="8046308" y="1583938"/>
            <a:ext cx="286265" cy="894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3098" y="3832294"/>
            <a:ext cx="4298950" cy="476250"/>
          </a:xfrm>
          <a:prstGeom prst="rect">
            <a:avLst/>
          </a:prstGeom>
        </p:spPr>
      </p:pic>
      <p:sp>
        <p:nvSpPr>
          <p:cNvPr id="7" name="Down Arrow 6"/>
          <p:cNvSpPr/>
          <p:nvPr/>
        </p:nvSpPr>
        <p:spPr>
          <a:xfrm>
            <a:off x="8849499" y="1595319"/>
            <a:ext cx="257432" cy="20344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_index-create.jpg"/>
          <p:cNvPicPr>
            <a:picLocks noChangeAspect="1"/>
          </p:cNvPicPr>
          <p:nvPr/>
        </p:nvPicPr>
        <p:blipFill>
          <a:blip r:embed="rId5" cstate="print"/>
          <a:stretch>
            <a:fillRect/>
          </a:stretch>
        </p:blipFill>
        <p:spPr>
          <a:xfrm>
            <a:off x="3723209" y="2496914"/>
            <a:ext cx="4810125" cy="466725"/>
          </a:xfrm>
          <a:prstGeom prst="rect">
            <a:avLst/>
          </a:prstGeom>
        </p:spPr>
      </p:pic>
      <p:pic>
        <p:nvPicPr>
          <p:cNvPr id="9" name="Picture 8" descr="_index-delete.jpg"/>
          <p:cNvPicPr>
            <a:picLocks noChangeAspect="1"/>
          </p:cNvPicPr>
          <p:nvPr/>
        </p:nvPicPr>
        <p:blipFill>
          <a:blip r:embed="rId6" cstate="print"/>
          <a:stretch>
            <a:fillRect/>
          </a:stretch>
        </p:blipFill>
        <p:spPr>
          <a:xfrm>
            <a:off x="3707690" y="3160359"/>
            <a:ext cx="4819650" cy="495300"/>
          </a:xfrm>
          <a:prstGeom prst="rect">
            <a:avLst/>
          </a:prstGeom>
        </p:spPr>
      </p:pic>
      <p:sp>
        <p:nvSpPr>
          <p:cNvPr id="10"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1"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62</a:t>
            </a:fld>
            <a:endParaRPr lang="en-US"/>
          </a:p>
        </p:txBody>
      </p:sp>
    </p:spTree>
    <p:extLst>
      <p:ext uri="{BB962C8B-B14F-4D97-AF65-F5344CB8AC3E}">
        <p14:creationId xmlns:p14="http://schemas.microsoft.com/office/powerpoint/2010/main" val="90018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4829"/>
            <a:ext cx="11996902" cy="5270243"/>
          </a:xfrm>
          <a:prstGeom prst="rect">
            <a:avLst/>
          </a:prstGeom>
        </p:spPr>
      </p:pic>
      <p:sp>
        <p:nvSpPr>
          <p:cNvPr id="3" name="TextBox 2"/>
          <p:cNvSpPr txBox="1"/>
          <p:nvPr/>
        </p:nvSpPr>
        <p:spPr>
          <a:xfrm>
            <a:off x="4041789" y="0"/>
            <a:ext cx="3055195" cy="1200329"/>
          </a:xfrm>
          <a:prstGeom prst="rect">
            <a:avLst/>
          </a:prstGeom>
          <a:noFill/>
        </p:spPr>
        <p:txBody>
          <a:bodyPr wrap="none" rtlCol="0">
            <a:spAutoFit/>
          </a:bodyPr>
          <a:lstStyle/>
          <a:p>
            <a:r>
              <a:rPr lang="en-US" sz="7200" dirty="0"/>
              <a:t>synergy</a:t>
            </a:r>
          </a:p>
        </p:txBody>
      </p:sp>
      <p:sp>
        <p:nvSpPr>
          <p:cNvPr id="4"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63</a:t>
            </a:fld>
            <a:endParaRPr lang="en-US"/>
          </a:p>
        </p:txBody>
      </p:sp>
    </p:spTree>
    <p:extLst>
      <p:ext uri="{BB962C8B-B14F-4D97-AF65-F5344CB8AC3E}">
        <p14:creationId xmlns:p14="http://schemas.microsoft.com/office/powerpoint/2010/main" val="6312225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6330" y="1174411"/>
            <a:ext cx="1681101" cy="584775"/>
          </a:xfrm>
          <a:prstGeom prst="rect">
            <a:avLst/>
          </a:prstGeom>
          <a:noFill/>
        </p:spPr>
        <p:txBody>
          <a:bodyPr wrap="none" rtlCol="0">
            <a:spAutoFit/>
          </a:bodyPr>
          <a:lstStyle/>
          <a:p>
            <a:r>
              <a:rPr lang="en-GB" sz="3200" dirty="0" smtClean="0"/>
              <a:t>Contents</a:t>
            </a:r>
            <a:endParaRPr lang="en-US" sz="3200" dirty="0"/>
          </a:p>
        </p:txBody>
      </p:sp>
      <p:sp>
        <p:nvSpPr>
          <p:cNvPr id="3" name="Title 3"/>
          <p:cNvSpPr txBox="1">
            <a:spLocks/>
          </p:cNvSpPr>
          <p:nvPr/>
        </p:nvSpPr>
        <p:spPr>
          <a:xfrm>
            <a:off x="3424720" y="340430"/>
            <a:ext cx="5487268" cy="73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smtClean="0"/>
              <a:t>DBAnalys</a:t>
            </a:r>
            <a:r>
              <a:rPr lang="en-US" sz="4000" b="1" dirty="0" smtClean="0"/>
              <a:t> To The Rescue!</a:t>
            </a:r>
            <a:endParaRPr lang="en-US" sz="4000" dirty="0"/>
          </a:p>
        </p:txBody>
      </p:sp>
      <p:sp>
        <p:nvSpPr>
          <p:cNvPr id="9"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7479" y="2179187"/>
            <a:ext cx="4511049" cy="2901702"/>
          </a:xfrm>
          <a:prstGeom prst="rect">
            <a:avLst/>
          </a:prstGeom>
        </p:spPr>
      </p:pic>
      <p:sp>
        <p:nvSpPr>
          <p:cNvPr id="10" name="Title 3"/>
          <p:cNvSpPr txBox="1">
            <a:spLocks/>
          </p:cNvSpPr>
          <p:nvPr/>
        </p:nvSpPr>
        <p:spPr>
          <a:xfrm>
            <a:off x="2957248" y="2871722"/>
            <a:ext cx="1968995" cy="424732"/>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Theory</a:t>
            </a:r>
            <a:endParaRPr lang="en-US" sz="2400" dirty="0">
              <a:latin typeface="Arial" panose="020B0604020202020204" pitchFamily="34" charset="0"/>
              <a:cs typeface="Arial" panose="020B0604020202020204" pitchFamily="34" charset="0"/>
            </a:endParaRPr>
          </a:p>
        </p:txBody>
      </p:sp>
      <p:sp>
        <p:nvSpPr>
          <p:cNvPr id="13" name="Title 3"/>
          <p:cNvSpPr txBox="1">
            <a:spLocks/>
          </p:cNvSpPr>
          <p:nvPr/>
        </p:nvSpPr>
        <p:spPr bwMode="white">
          <a:xfrm>
            <a:off x="2902018" y="4884527"/>
            <a:ext cx="2197774" cy="424732"/>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Other Options</a:t>
            </a:r>
            <a:endParaRPr lang="en-US" sz="2400" dirty="0">
              <a:solidFill>
                <a:schemeClr val="tx1"/>
              </a:solidFill>
            </a:endParaRPr>
          </a:p>
        </p:txBody>
      </p:sp>
      <p:sp>
        <p:nvSpPr>
          <p:cNvPr id="14" name="Title 3"/>
          <p:cNvSpPr txBox="1">
            <a:spLocks/>
          </p:cNvSpPr>
          <p:nvPr/>
        </p:nvSpPr>
        <p:spPr bwMode="white">
          <a:xfrm>
            <a:off x="2957248" y="4214681"/>
            <a:ext cx="2008014"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Synergy</a:t>
            </a:r>
            <a:endParaRPr lang="en-US" sz="2400" dirty="0">
              <a:solidFill>
                <a:schemeClr val="tx1"/>
              </a:solidFill>
            </a:endParaRPr>
          </a:p>
        </p:txBody>
      </p:sp>
      <p:sp>
        <p:nvSpPr>
          <p:cNvPr id="17" name="Title 3"/>
          <p:cNvSpPr txBox="1">
            <a:spLocks/>
          </p:cNvSpPr>
          <p:nvPr/>
        </p:nvSpPr>
        <p:spPr bwMode="white">
          <a:xfrm>
            <a:off x="2945526" y="3481322"/>
            <a:ext cx="1980718" cy="424732"/>
          </a:xfrm>
          <a:prstGeom prst="rect">
            <a:avLst/>
          </a:prstGeom>
          <a:noFill/>
        </p:spPr>
        <p:txBody>
          <a:bodyPr/>
          <a:lstStyle>
            <a:lvl1pPr algn="l" rtl="0" eaLnBrk="1" fontAlgn="base" hangingPunct="1">
              <a:lnSpc>
                <a:spcPct val="90000"/>
              </a:lnSpc>
              <a:spcBef>
                <a:spcPct val="0"/>
              </a:spcBef>
              <a:spcAft>
                <a:spcPct val="0"/>
              </a:spcAft>
              <a:defRPr sz="2401">
                <a:solidFill>
                  <a:schemeClr val="bg1"/>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2401">
                <a:solidFill>
                  <a:schemeClr val="bg1"/>
                </a:solidFill>
                <a:latin typeface="Arial" charset="0"/>
              </a:defRPr>
            </a:lvl2pPr>
            <a:lvl3pPr algn="l" rtl="0" eaLnBrk="1" fontAlgn="base" hangingPunct="1">
              <a:lnSpc>
                <a:spcPct val="90000"/>
              </a:lnSpc>
              <a:spcBef>
                <a:spcPct val="0"/>
              </a:spcBef>
              <a:spcAft>
                <a:spcPct val="0"/>
              </a:spcAft>
              <a:defRPr sz="2401">
                <a:solidFill>
                  <a:schemeClr val="bg1"/>
                </a:solidFill>
                <a:latin typeface="Arial" charset="0"/>
              </a:defRPr>
            </a:lvl3pPr>
            <a:lvl4pPr algn="l" rtl="0" eaLnBrk="1" fontAlgn="base" hangingPunct="1">
              <a:lnSpc>
                <a:spcPct val="90000"/>
              </a:lnSpc>
              <a:spcBef>
                <a:spcPct val="0"/>
              </a:spcBef>
              <a:spcAft>
                <a:spcPct val="0"/>
              </a:spcAft>
              <a:defRPr sz="2401">
                <a:solidFill>
                  <a:schemeClr val="bg1"/>
                </a:solidFill>
                <a:latin typeface="Arial" charset="0"/>
              </a:defRPr>
            </a:lvl4pPr>
            <a:lvl5pPr algn="l" rtl="0" eaLnBrk="1" fontAlgn="base" hangingPunct="1">
              <a:lnSpc>
                <a:spcPct val="90000"/>
              </a:lnSpc>
              <a:spcBef>
                <a:spcPct val="0"/>
              </a:spcBef>
              <a:spcAft>
                <a:spcPct val="0"/>
              </a:spcAft>
              <a:defRPr sz="2401">
                <a:solidFill>
                  <a:schemeClr val="bg1"/>
                </a:solidFill>
                <a:latin typeface="Arial" charset="0"/>
              </a:defRPr>
            </a:lvl5pPr>
            <a:lvl6pPr marL="342991" algn="l" rtl="0" eaLnBrk="1" fontAlgn="base" hangingPunct="1">
              <a:lnSpc>
                <a:spcPct val="90000"/>
              </a:lnSpc>
              <a:spcBef>
                <a:spcPct val="0"/>
              </a:spcBef>
              <a:spcAft>
                <a:spcPct val="0"/>
              </a:spcAft>
              <a:defRPr sz="2401">
                <a:solidFill>
                  <a:schemeClr val="bg1"/>
                </a:solidFill>
                <a:latin typeface="Arial" charset="0"/>
              </a:defRPr>
            </a:lvl6pPr>
            <a:lvl7pPr marL="685983" algn="l" rtl="0" eaLnBrk="1" fontAlgn="base" hangingPunct="1">
              <a:lnSpc>
                <a:spcPct val="90000"/>
              </a:lnSpc>
              <a:spcBef>
                <a:spcPct val="0"/>
              </a:spcBef>
              <a:spcAft>
                <a:spcPct val="0"/>
              </a:spcAft>
              <a:defRPr sz="2401">
                <a:solidFill>
                  <a:schemeClr val="bg1"/>
                </a:solidFill>
                <a:latin typeface="Arial" charset="0"/>
              </a:defRPr>
            </a:lvl7pPr>
            <a:lvl8pPr marL="1028974" algn="l" rtl="0" eaLnBrk="1" fontAlgn="base" hangingPunct="1">
              <a:lnSpc>
                <a:spcPct val="90000"/>
              </a:lnSpc>
              <a:spcBef>
                <a:spcPct val="0"/>
              </a:spcBef>
              <a:spcAft>
                <a:spcPct val="0"/>
              </a:spcAft>
              <a:defRPr sz="2401">
                <a:solidFill>
                  <a:schemeClr val="bg1"/>
                </a:solidFill>
                <a:latin typeface="Arial" charset="0"/>
              </a:defRPr>
            </a:lvl8pPr>
            <a:lvl9pPr marL="1371966" algn="l" rtl="0" eaLnBrk="1" fontAlgn="base" hangingPunct="1">
              <a:lnSpc>
                <a:spcPct val="90000"/>
              </a:lnSpc>
              <a:spcBef>
                <a:spcPct val="0"/>
              </a:spcBef>
              <a:spcAft>
                <a:spcPct val="0"/>
              </a:spcAft>
              <a:defRPr sz="2401">
                <a:solidFill>
                  <a:schemeClr val="bg1"/>
                </a:solidFill>
                <a:latin typeface="Arial" charset="0"/>
              </a:defRPr>
            </a:lvl9pPr>
          </a:lstStyle>
          <a:p>
            <a:r>
              <a:rPr lang="en-US" sz="2400" dirty="0" smtClean="0">
                <a:solidFill>
                  <a:schemeClr val="tx1"/>
                </a:solidFill>
              </a:rPr>
              <a:t>Practice</a:t>
            </a:r>
          </a:p>
        </p:txBody>
      </p:sp>
      <p:sp>
        <p:nvSpPr>
          <p:cNvPr id="18" name="Title 3"/>
          <p:cNvSpPr txBox="1">
            <a:spLocks/>
          </p:cNvSpPr>
          <p:nvPr/>
        </p:nvSpPr>
        <p:spPr>
          <a:xfrm>
            <a:off x="2957248" y="2142190"/>
            <a:ext cx="1968995"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spcAft>
                <a:spcPct val="0"/>
              </a:spcAft>
            </a:pPr>
            <a:r>
              <a:rPr lang="en-US" sz="2400" dirty="0" smtClean="0">
                <a:latin typeface="Arial" pitchFamily="34" charset="0"/>
                <a:cs typeface="Arial" pitchFamily="34" charset="0"/>
              </a:rPr>
              <a:t>History</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270591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err="1" smtClean="0"/>
              <a:t>AreaDefrag.p</a:t>
            </a:r>
            <a:endParaRPr lang="en-US" sz="4000" dirty="0"/>
          </a:p>
        </p:txBody>
      </p:sp>
      <p:sp>
        <p:nvSpPr>
          <p:cNvPr id="3" name="TextBox 2"/>
          <p:cNvSpPr txBox="1"/>
          <p:nvPr/>
        </p:nvSpPr>
        <p:spPr>
          <a:xfrm>
            <a:off x="4078323" y="1278028"/>
            <a:ext cx="4979376" cy="523220"/>
          </a:xfrm>
          <a:prstGeom prst="rect">
            <a:avLst/>
          </a:prstGeom>
          <a:noFill/>
        </p:spPr>
        <p:txBody>
          <a:bodyPr wrap="none" rtlCol="0">
            <a:spAutoFit/>
          </a:bodyPr>
          <a:lstStyle/>
          <a:p>
            <a:r>
              <a:rPr lang="en-US" sz="2800" dirty="0"/>
              <a:t>Version </a:t>
            </a:r>
            <a:r>
              <a:rPr lang="en-US" sz="2800" dirty="0" smtClean="0"/>
              <a:t>2.0 (“Precision weapon”)</a:t>
            </a:r>
            <a:endParaRPr lang="en-US" sz="2800" dirty="0"/>
          </a:p>
        </p:txBody>
      </p:sp>
      <p:sp>
        <p:nvSpPr>
          <p:cNvPr id="4" name="TextBox 3"/>
          <p:cNvSpPr txBox="1"/>
          <p:nvPr/>
        </p:nvSpPr>
        <p:spPr>
          <a:xfrm>
            <a:off x="1980872" y="2323090"/>
            <a:ext cx="3309752" cy="523220"/>
          </a:xfrm>
          <a:prstGeom prst="rect">
            <a:avLst/>
          </a:prstGeom>
          <a:noFill/>
        </p:spPr>
        <p:txBody>
          <a:bodyPr wrap="none" rtlCol="0">
            <a:spAutoFit/>
          </a:bodyPr>
          <a:lstStyle/>
          <a:p>
            <a:r>
              <a:rPr lang="en-US" sz="2800" dirty="0"/>
              <a:t>1. Works online (4GL</a:t>
            </a:r>
            <a:r>
              <a:rPr lang="en-US" sz="2800" dirty="0" smtClean="0"/>
              <a:t>)</a:t>
            </a:r>
            <a:endParaRPr lang="en-US" sz="2800" dirty="0"/>
          </a:p>
        </p:txBody>
      </p:sp>
      <p:sp>
        <p:nvSpPr>
          <p:cNvPr id="5" name="TextBox 4"/>
          <p:cNvSpPr txBox="1"/>
          <p:nvPr/>
        </p:nvSpPr>
        <p:spPr>
          <a:xfrm>
            <a:off x="1980872" y="2899064"/>
            <a:ext cx="6530057" cy="523220"/>
          </a:xfrm>
          <a:prstGeom prst="rect">
            <a:avLst/>
          </a:prstGeom>
          <a:noFill/>
        </p:spPr>
        <p:txBody>
          <a:bodyPr wrap="none" rtlCol="0">
            <a:spAutoFit/>
          </a:bodyPr>
          <a:lstStyle/>
          <a:p>
            <a:r>
              <a:rPr lang="en-US" sz="2800" dirty="0"/>
              <a:t>2. Defrags </a:t>
            </a:r>
            <a:r>
              <a:rPr lang="en-US" sz="2800" dirty="0" smtClean="0"/>
              <a:t>only records that are fragmented</a:t>
            </a:r>
            <a:endParaRPr lang="en-US" sz="2800" dirty="0"/>
          </a:p>
        </p:txBody>
      </p:sp>
      <p:sp>
        <p:nvSpPr>
          <p:cNvPr id="6" name="TextBox 5"/>
          <p:cNvSpPr txBox="1"/>
          <p:nvPr/>
        </p:nvSpPr>
        <p:spPr>
          <a:xfrm>
            <a:off x="1980872" y="3545916"/>
            <a:ext cx="4377160" cy="523220"/>
          </a:xfrm>
          <a:prstGeom prst="rect">
            <a:avLst/>
          </a:prstGeom>
          <a:noFill/>
        </p:spPr>
        <p:txBody>
          <a:bodyPr wrap="none" rtlCol="0">
            <a:spAutoFit/>
          </a:bodyPr>
          <a:lstStyle/>
          <a:p>
            <a:r>
              <a:rPr lang="en-US" sz="2800" dirty="0" smtClean="0"/>
              <a:t>3. Defrags one area at a time</a:t>
            </a:r>
            <a:endParaRPr lang="en-US" sz="2800" dirty="0"/>
          </a:p>
        </p:txBody>
      </p:sp>
      <p:sp>
        <p:nvSpPr>
          <p:cNvPr id="7" name="TextBox 6"/>
          <p:cNvSpPr txBox="1"/>
          <p:nvPr/>
        </p:nvSpPr>
        <p:spPr>
          <a:xfrm>
            <a:off x="1980872" y="4121890"/>
            <a:ext cx="5510676" cy="523220"/>
          </a:xfrm>
          <a:prstGeom prst="rect">
            <a:avLst/>
          </a:prstGeom>
          <a:noFill/>
        </p:spPr>
        <p:txBody>
          <a:bodyPr wrap="none" rtlCol="0">
            <a:spAutoFit/>
          </a:bodyPr>
          <a:lstStyle/>
          <a:p>
            <a:r>
              <a:rPr lang="en-US" sz="2800" dirty="0" smtClean="0"/>
              <a:t>4. Allows to specify a range of blocks</a:t>
            </a:r>
            <a:endParaRPr lang="en-US" sz="2800" dirty="0"/>
          </a:p>
        </p:txBody>
      </p:sp>
      <p:sp>
        <p:nvSpPr>
          <p:cNvPr id="8" name="TextBox 7"/>
          <p:cNvSpPr txBox="1"/>
          <p:nvPr/>
        </p:nvSpPr>
        <p:spPr>
          <a:xfrm>
            <a:off x="1980872" y="4697864"/>
            <a:ext cx="4208268" cy="523220"/>
          </a:xfrm>
          <a:prstGeom prst="rect">
            <a:avLst/>
          </a:prstGeom>
          <a:noFill/>
        </p:spPr>
        <p:txBody>
          <a:bodyPr wrap="none" rtlCol="0">
            <a:spAutoFit/>
          </a:bodyPr>
          <a:lstStyle/>
          <a:p>
            <a:r>
              <a:rPr lang="en-US" sz="2800" dirty="0"/>
              <a:t>5</a:t>
            </a:r>
            <a:r>
              <a:rPr lang="en-US" sz="2800" dirty="0" smtClean="0"/>
              <a:t>. Could be multi-threaded</a:t>
            </a:r>
            <a:endParaRPr lang="en-US" sz="2800" dirty="0"/>
          </a:p>
        </p:txBody>
      </p:sp>
      <p:sp>
        <p:nvSpPr>
          <p:cNvPr id="9" name="TextBox 8"/>
          <p:cNvSpPr txBox="1"/>
          <p:nvPr/>
        </p:nvSpPr>
        <p:spPr>
          <a:xfrm>
            <a:off x="1980872" y="5273838"/>
            <a:ext cx="3583225" cy="523220"/>
          </a:xfrm>
          <a:prstGeom prst="rect">
            <a:avLst/>
          </a:prstGeom>
          <a:noFill/>
        </p:spPr>
        <p:txBody>
          <a:bodyPr wrap="none" rtlCol="0">
            <a:spAutoFit/>
          </a:bodyPr>
          <a:lstStyle/>
          <a:p>
            <a:r>
              <a:rPr lang="en-US" sz="2800" dirty="0" smtClean="0"/>
              <a:t>6. Could be interrupted</a:t>
            </a:r>
            <a:endParaRPr lang="en-US" sz="2800" dirty="0"/>
          </a:p>
        </p:txBody>
      </p:sp>
      <p:pic>
        <p:nvPicPr>
          <p:cNvPr id="5122" name="Picture 2" descr="D:\Proapps\LoadDbStat\Pictures\Fragmentation.broken-record.jpg"/>
          <p:cNvPicPr>
            <a:picLocks noChangeAspect="1" noChangeArrowheads="1"/>
          </p:cNvPicPr>
          <p:nvPr/>
        </p:nvPicPr>
        <p:blipFill>
          <a:blip r:embed="rId3" cstate="print"/>
          <a:srcRect/>
          <a:stretch>
            <a:fillRect/>
          </a:stretch>
        </p:blipFill>
        <p:spPr bwMode="auto">
          <a:xfrm>
            <a:off x="8385718" y="2979707"/>
            <a:ext cx="3311912" cy="3311912"/>
          </a:xfrm>
          <a:prstGeom prst="rect">
            <a:avLst/>
          </a:prstGeom>
          <a:noFill/>
        </p:spPr>
      </p:pic>
      <p:sp>
        <p:nvSpPr>
          <p:cNvPr id="11"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12"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65</a:t>
            </a:fld>
            <a:endParaRPr lang="en-US"/>
          </a:p>
        </p:txBody>
      </p:sp>
    </p:spTree>
    <p:extLst>
      <p:ext uri="{BB962C8B-B14F-4D97-AF65-F5344CB8AC3E}">
        <p14:creationId xmlns:p14="http://schemas.microsoft.com/office/powerpoint/2010/main" val="29744126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smtClean="0">
                <a:ln>
                  <a:noFill/>
                </a:ln>
                <a:solidFill>
                  <a:schemeClr val="tx1"/>
                </a:solidFill>
                <a:effectLst/>
                <a:uLnTx/>
                <a:uFillTx/>
                <a:latin typeface="+mj-lt"/>
                <a:ea typeface="+mj-ea"/>
                <a:cs typeface="+mj-cs"/>
              </a:rPr>
              <a:t>Testing results</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Footer Placeholder 3"/>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4"/>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66</a:t>
            </a:fld>
            <a:endParaRPr lang="en-US"/>
          </a:p>
        </p:txBody>
      </p:sp>
      <p:sp>
        <p:nvSpPr>
          <p:cNvPr id="5" name="TextBox 4"/>
          <p:cNvSpPr txBox="1"/>
          <p:nvPr/>
        </p:nvSpPr>
        <p:spPr>
          <a:xfrm>
            <a:off x="2667001" y="1143001"/>
            <a:ext cx="6362255" cy="830997"/>
          </a:xfrm>
          <a:prstGeom prst="rect">
            <a:avLst/>
          </a:prstGeom>
          <a:noFill/>
        </p:spPr>
        <p:txBody>
          <a:bodyPr wrap="none" rtlCol="0">
            <a:spAutoFit/>
          </a:bodyPr>
          <a:lstStyle/>
          <a:p>
            <a:r>
              <a:rPr lang="en-US" sz="2400" dirty="0"/>
              <a:t>for each &lt;table</a:t>
            </a:r>
            <a:r>
              <a:rPr lang="en-US" sz="2400"/>
              <a:t>&gt; no-lock use-index </a:t>
            </a:r>
            <a:r>
              <a:rPr lang="en-US" sz="2400" dirty="0"/>
              <a:t>&lt;</a:t>
            </a:r>
            <a:r>
              <a:rPr lang="en-US" sz="2400"/>
              <a:t>small-index&gt;:</a:t>
            </a:r>
            <a:endParaRPr lang="en-US" sz="2400" dirty="0"/>
          </a:p>
          <a:p>
            <a:r>
              <a:rPr lang="en-US" sz="2400" dirty="0"/>
              <a:t>end. </a:t>
            </a:r>
          </a:p>
        </p:txBody>
      </p:sp>
      <p:sp>
        <p:nvSpPr>
          <p:cNvPr id="6" name="TextBox 5"/>
          <p:cNvSpPr txBox="1"/>
          <p:nvPr/>
        </p:nvSpPr>
        <p:spPr>
          <a:xfrm>
            <a:off x="2667001" y="1905001"/>
            <a:ext cx="5178277" cy="461665"/>
          </a:xfrm>
          <a:prstGeom prst="rect">
            <a:avLst/>
          </a:prstGeom>
          <a:noFill/>
        </p:spPr>
        <p:txBody>
          <a:bodyPr wrap="none" rtlCol="0">
            <a:spAutoFit/>
          </a:bodyPr>
          <a:lstStyle/>
          <a:p>
            <a:r>
              <a:rPr lang="en-US" sz="2400" dirty="0"/>
              <a:t>Before </a:t>
            </a:r>
            <a:r>
              <a:rPr lang="en-US" sz="2400" dirty="0" err="1"/>
              <a:t>defrag.p</a:t>
            </a:r>
            <a:r>
              <a:rPr lang="en-US" sz="2400" dirty="0"/>
              <a:t> : 2 hr 19 min or 139 min</a:t>
            </a:r>
          </a:p>
        </p:txBody>
      </p:sp>
      <p:sp>
        <p:nvSpPr>
          <p:cNvPr id="7" name="TextBox 6"/>
          <p:cNvSpPr txBox="1"/>
          <p:nvPr/>
        </p:nvSpPr>
        <p:spPr>
          <a:xfrm>
            <a:off x="2667001" y="2362201"/>
            <a:ext cx="6561091" cy="461665"/>
          </a:xfrm>
          <a:prstGeom prst="rect">
            <a:avLst/>
          </a:prstGeom>
          <a:noFill/>
        </p:spPr>
        <p:txBody>
          <a:bodyPr wrap="none" rtlCol="0">
            <a:spAutoFit/>
          </a:bodyPr>
          <a:lstStyle/>
          <a:p>
            <a:r>
              <a:rPr lang="en-US" sz="2400" dirty="0"/>
              <a:t>After </a:t>
            </a:r>
            <a:r>
              <a:rPr lang="en-US" sz="2400" dirty="0" err="1"/>
              <a:t>defrag.p</a:t>
            </a:r>
            <a:r>
              <a:rPr lang="en-US" sz="2400" dirty="0"/>
              <a:t> :  22 min or more then 6 times faster</a:t>
            </a:r>
          </a:p>
        </p:txBody>
      </p:sp>
      <p:sp>
        <p:nvSpPr>
          <p:cNvPr id="8" name="TextBox 7"/>
          <p:cNvSpPr txBox="1"/>
          <p:nvPr/>
        </p:nvSpPr>
        <p:spPr>
          <a:xfrm>
            <a:off x="2645486" y="3584987"/>
            <a:ext cx="3251211" cy="461665"/>
          </a:xfrm>
          <a:prstGeom prst="rect">
            <a:avLst/>
          </a:prstGeom>
          <a:noFill/>
        </p:spPr>
        <p:txBody>
          <a:bodyPr wrap="none" rtlCol="0">
            <a:spAutoFit/>
          </a:bodyPr>
          <a:lstStyle/>
          <a:p>
            <a:r>
              <a:rPr lang="fr-FR" sz="2400" dirty="0" err="1"/>
              <a:t>proutil</a:t>
            </a:r>
            <a:r>
              <a:rPr lang="fr-FR" sz="2400" dirty="0"/>
              <a:t> -C dump index 0 </a:t>
            </a:r>
            <a:r>
              <a:rPr lang="en-US" sz="2400" dirty="0"/>
              <a:t> </a:t>
            </a:r>
          </a:p>
        </p:txBody>
      </p:sp>
      <p:sp>
        <p:nvSpPr>
          <p:cNvPr id="9" name="TextBox 8"/>
          <p:cNvSpPr txBox="1"/>
          <p:nvPr/>
        </p:nvSpPr>
        <p:spPr>
          <a:xfrm>
            <a:off x="2645485" y="4042187"/>
            <a:ext cx="3350854" cy="461665"/>
          </a:xfrm>
          <a:prstGeom prst="rect">
            <a:avLst/>
          </a:prstGeom>
          <a:noFill/>
        </p:spPr>
        <p:txBody>
          <a:bodyPr wrap="none" rtlCol="0">
            <a:spAutoFit/>
          </a:bodyPr>
          <a:lstStyle/>
          <a:p>
            <a:r>
              <a:rPr lang="en-US" sz="2400" dirty="0"/>
              <a:t>Before </a:t>
            </a:r>
            <a:r>
              <a:rPr lang="en-US" sz="2400" dirty="0" err="1"/>
              <a:t>defrag.p</a:t>
            </a:r>
            <a:r>
              <a:rPr lang="en-US" sz="2400" dirty="0"/>
              <a:t> : 102 min</a:t>
            </a:r>
          </a:p>
        </p:txBody>
      </p:sp>
      <p:sp>
        <p:nvSpPr>
          <p:cNvPr id="10" name="TextBox 9"/>
          <p:cNvSpPr txBox="1"/>
          <p:nvPr/>
        </p:nvSpPr>
        <p:spPr>
          <a:xfrm>
            <a:off x="2645486" y="4499387"/>
            <a:ext cx="6992299" cy="461665"/>
          </a:xfrm>
          <a:prstGeom prst="rect">
            <a:avLst/>
          </a:prstGeom>
          <a:noFill/>
        </p:spPr>
        <p:txBody>
          <a:bodyPr wrap="none" rtlCol="0">
            <a:spAutoFit/>
          </a:bodyPr>
          <a:lstStyle/>
          <a:p>
            <a:r>
              <a:rPr lang="en-US" sz="2400" dirty="0"/>
              <a:t>After </a:t>
            </a:r>
            <a:r>
              <a:rPr lang="en-US" sz="2400" dirty="0" err="1"/>
              <a:t>defrag.p</a:t>
            </a:r>
            <a:r>
              <a:rPr lang="en-US" sz="2400" dirty="0"/>
              <a:t> :      10 min or more then 10 times faster</a:t>
            </a:r>
          </a:p>
        </p:txBody>
      </p:sp>
    </p:spTree>
    <p:extLst>
      <p:ext uri="{BB962C8B-B14F-4D97-AF65-F5344CB8AC3E}">
        <p14:creationId xmlns:p14="http://schemas.microsoft.com/office/powerpoint/2010/main" val="310702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marR="0" lvl="0" indent="0" algn="ctr" fontAlgn="auto">
              <a:lnSpc>
                <a:spcPct val="90000"/>
              </a:lnSpc>
              <a:spcBef>
                <a:spcPct val="0"/>
              </a:spcBef>
              <a:spcAft>
                <a:spcPts val="0"/>
              </a:spcAft>
              <a:buClrTx/>
              <a:buSzTx/>
              <a:buFontTx/>
              <a:buNone/>
              <a:tabLst/>
              <a:defRPr/>
            </a:pPr>
            <a:r>
              <a:rPr lang="en-US" sz="2800" b="1" dirty="0" smtClean="0"/>
              <a:t>Min Record Length</a:t>
            </a:r>
            <a:endParaRPr lang="en-US" sz="2800" b="1" dirty="0"/>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67</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1078" y="764120"/>
            <a:ext cx="7945019" cy="5547469"/>
          </a:xfrm>
          <a:prstGeom prst="rect">
            <a:avLst/>
          </a:prstGeom>
        </p:spPr>
      </p:pic>
    </p:spTree>
    <p:extLst>
      <p:ext uri="{BB962C8B-B14F-4D97-AF65-F5344CB8AC3E}">
        <p14:creationId xmlns:p14="http://schemas.microsoft.com/office/powerpoint/2010/main" val="32229510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6734" y="259777"/>
            <a:ext cx="8102994" cy="646331"/>
          </a:xfrm>
          <a:prstGeom prst="rect">
            <a:avLst/>
          </a:prstGeom>
        </p:spPr>
        <p:txBody>
          <a:bodyPr/>
          <a:lstStyle/>
          <a:p>
            <a:pPr algn="ctr">
              <a:lnSpc>
                <a:spcPct val="90000"/>
              </a:lnSpc>
              <a:spcBef>
                <a:spcPct val="0"/>
              </a:spcBef>
              <a:defRPr/>
            </a:pPr>
            <a:r>
              <a:rPr lang="en-US" sz="2800" b="1" dirty="0" smtClean="0"/>
              <a:t>Mean Record Length</a:t>
            </a:r>
            <a:endParaRPr lang="en-US" sz="2800" b="1" dirty="0"/>
          </a:p>
        </p:txBody>
      </p:sp>
      <p:sp>
        <p:nvSpPr>
          <p:cNvPr id="3"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4"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68</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3188" y="822373"/>
            <a:ext cx="8379157" cy="5500368"/>
          </a:xfrm>
          <a:prstGeom prst="rect">
            <a:avLst/>
          </a:prstGeom>
        </p:spPr>
      </p:pic>
    </p:spTree>
    <p:extLst>
      <p:ext uri="{BB962C8B-B14F-4D97-AF65-F5344CB8AC3E}">
        <p14:creationId xmlns:p14="http://schemas.microsoft.com/office/powerpoint/2010/main" val="30083990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4921" y="742578"/>
            <a:ext cx="5145961" cy="1107996"/>
          </a:xfrm>
          <a:prstGeom prst="rect">
            <a:avLst/>
          </a:prstGeom>
          <a:noFill/>
        </p:spPr>
        <p:txBody>
          <a:bodyPr wrap="none" rtlCol="0">
            <a:spAutoFit/>
          </a:bodyPr>
          <a:lstStyle/>
          <a:p>
            <a:pPr algn="ctr"/>
            <a:r>
              <a:rPr lang="en-US" sz="6600" dirty="0" smtClean="0"/>
              <a:t>kill -9 user-PID</a:t>
            </a:r>
            <a:endParaRPr lang="en-US" sz="66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3254" y="819240"/>
            <a:ext cx="3932093" cy="3215242"/>
          </a:xfrm>
          <a:prstGeom prst="rect">
            <a:avLst/>
          </a:prstGeom>
        </p:spPr>
      </p:pic>
      <p:sp>
        <p:nvSpPr>
          <p:cNvPr id="4" name="TextBox 3"/>
          <p:cNvSpPr txBox="1"/>
          <p:nvPr/>
        </p:nvSpPr>
        <p:spPr>
          <a:xfrm>
            <a:off x="1990139" y="729048"/>
            <a:ext cx="5145961" cy="1107996"/>
          </a:xfrm>
          <a:prstGeom prst="rect">
            <a:avLst/>
          </a:prstGeom>
          <a:noFill/>
        </p:spPr>
        <p:txBody>
          <a:bodyPr wrap="none" rtlCol="0">
            <a:spAutoFit/>
          </a:bodyPr>
          <a:lstStyle/>
          <a:p>
            <a:pPr algn="ctr"/>
            <a:r>
              <a:rPr lang="en-US" sz="6600" dirty="0" smtClean="0">
                <a:solidFill>
                  <a:srgbClr val="F00000"/>
                </a:solidFill>
              </a:rPr>
              <a:t>kill -9 user-PID</a:t>
            </a:r>
            <a:endParaRPr lang="en-US" sz="6600" dirty="0">
              <a:solidFill>
                <a:srgbClr val="F00000"/>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350" y="1604031"/>
            <a:ext cx="1546160" cy="2319240"/>
          </a:xfrm>
          <a:prstGeom prst="rect">
            <a:avLst/>
          </a:prstGeom>
        </p:spPr>
      </p:pic>
      <p:sp>
        <p:nvSpPr>
          <p:cNvPr id="8" name="TextBox 7"/>
          <p:cNvSpPr txBox="1"/>
          <p:nvPr/>
        </p:nvSpPr>
        <p:spPr>
          <a:xfrm>
            <a:off x="512659" y="4147884"/>
            <a:ext cx="11345542" cy="830997"/>
          </a:xfrm>
          <a:prstGeom prst="rect">
            <a:avLst/>
          </a:prstGeom>
          <a:noFill/>
        </p:spPr>
        <p:txBody>
          <a:bodyPr wrap="none" rtlCol="0">
            <a:spAutoFit/>
          </a:bodyPr>
          <a:lstStyle/>
          <a:p>
            <a:r>
              <a:rPr lang="en-US" sz="4800" dirty="0"/>
              <a:t>A kosher way to kill Progress sessions. Safely.</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0469" y="5090092"/>
            <a:ext cx="8668570" cy="1308925"/>
          </a:xfrm>
          <a:prstGeom prst="rect">
            <a:avLst/>
          </a:prstGeom>
        </p:spPr>
      </p:pic>
    </p:spTree>
    <p:extLst>
      <p:ext uri="{BB962C8B-B14F-4D97-AF65-F5344CB8AC3E}">
        <p14:creationId xmlns:p14="http://schemas.microsoft.com/office/powerpoint/2010/main" val="380353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6927" y="4136579"/>
            <a:ext cx="10318146" cy="1754326"/>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5400" dirty="0">
                <a:solidFill>
                  <a:srgbClr val="000000"/>
                </a:solidFill>
              </a:rPr>
              <a:t>George </a:t>
            </a:r>
            <a:r>
              <a:rPr lang="en-US" sz="5400" dirty="0">
                <a:solidFill>
                  <a:srgbClr val="0070C0"/>
                </a:solidFill>
              </a:rPr>
              <a:t>potemkin@progress-tech.ru</a:t>
            </a:r>
          </a:p>
          <a:p>
            <a:r>
              <a:rPr lang="en-US" sz="5400" dirty="0">
                <a:solidFill>
                  <a:srgbClr val="000000"/>
                </a:solidFill>
              </a:rPr>
              <a:t>Dmitri   </a:t>
            </a:r>
            <a:r>
              <a:rPr lang="en-US" sz="5400" dirty="0">
                <a:solidFill>
                  <a:srgbClr val="0070C0"/>
                </a:solidFill>
              </a:rPr>
              <a:t>d_levin@hotmail.com</a:t>
            </a:r>
            <a:r>
              <a:rPr lang="en-US" sz="5400" dirty="0">
                <a:solidFill>
                  <a:srgbClr val="000000"/>
                </a:solidFill>
              </a:rPr>
              <a:t> </a:t>
            </a:r>
          </a:p>
        </p:txBody>
      </p:sp>
      <p:sp>
        <p:nvSpPr>
          <p:cNvPr id="4" name="Footer Placeholder 2"/>
          <p:cNvSpPr>
            <a:spLocks noGrp="1"/>
          </p:cNvSpPr>
          <p:nvPr>
            <p:ph type="ftr" sz="quarter" idx="4294967295"/>
          </p:nvPr>
        </p:nvSpPr>
        <p:spPr>
          <a:xfrm>
            <a:off x="4648200" y="6356351"/>
            <a:ext cx="2895600" cy="365125"/>
          </a:xfrm>
          <a:prstGeom prst="rect">
            <a:avLst/>
          </a:prstGeom>
        </p:spPr>
        <p:txBody>
          <a:bodyPr/>
          <a:lstStyle/>
          <a:p>
            <a:r>
              <a:rPr lang="en-US" smtClean="0"/>
              <a:t>DBAnalys To The Rescue</a:t>
            </a:r>
            <a:endParaRPr lang="en-US"/>
          </a:p>
        </p:txBody>
      </p:sp>
      <p:sp>
        <p:nvSpPr>
          <p:cNvPr id="5" name="Slide Number Placeholder 3"/>
          <p:cNvSpPr>
            <a:spLocks noGrp="1"/>
          </p:cNvSpPr>
          <p:nvPr>
            <p:ph type="sldNum" sz="quarter" idx="4294967295"/>
          </p:nvPr>
        </p:nvSpPr>
        <p:spPr>
          <a:xfrm>
            <a:off x="8077200" y="6356351"/>
            <a:ext cx="2133600" cy="365125"/>
          </a:xfrm>
          <a:prstGeom prst="rect">
            <a:avLst/>
          </a:prstGeom>
        </p:spPr>
        <p:txBody>
          <a:bodyPr/>
          <a:lstStyle/>
          <a:p>
            <a:fld id="{718B0F14-7906-4019-A5D0-B6E654DDEDF7}" type="slidenum">
              <a:rPr lang="en-US" smtClean="0"/>
              <a:pPr/>
              <a:t>70</a:t>
            </a:fld>
            <a:endParaRPr lang="en-US"/>
          </a:p>
        </p:txBody>
      </p:sp>
      <p:sp>
        <p:nvSpPr>
          <p:cNvPr id="6" name="Rectangle 4"/>
          <p:cNvSpPr>
            <a:spLocks noGrp="1" noChangeArrowheads="1"/>
          </p:cNvSpPr>
          <p:nvPr>
            <p:ph type="title" idx="4294967295"/>
          </p:nvPr>
        </p:nvSpPr>
        <p:spPr>
          <a:xfrm>
            <a:off x="1905000" y="856354"/>
            <a:ext cx="6248400" cy="2209800"/>
          </a:xfrm>
        </p:spPr>
        <p:txBody>
          <a:bodyPr/>
          <a:lstStyle/>
          <a:p>
            <a:pPr algn="ctr"/>
            <a:r>
              <a:rPr lang="en-US" sz="6000" dirty="0">
                <a:solidFill>
                  <a:srgbClr val="000066"/>
                </a:solidFill>
              </a:rPr>
              <a:t>Thank you for your time!</a:t>
            </a:r>
            <a:endParaRPr lang="en-US" dirty="0">
              <a:solidFill>
                <a:srgbClr val="000066"/>
              </a:solidFill>
            </a:endParaRPr>
          </a:p>
        </p:txBody>
      </p:sp>
      <p:pic>
        <p:nvPicPr>
          <p:cNvPr id="7" name="Picture 3" descr="j0309022"/>
          <p:cNvPicPr>
            <a:picLocks noChangeAspect="1" noChangeArrowheads="1"/>
          </p:cNvPicPr>
          <p:nvPr/>
        </p:nvPicPr>
        <p:blipFill>
          <a:blip r:embed="rId3" cstate="print"/>
          <a:srcRect/>
          <a:stretch>
            <a:fillRect/>
          </a:stretch>
        </p:blipFill>
        <p:spPr bwMode="auto">
          <a:xfrm>
            <a:off x="8703215" y="704070"/>
            <a:ext cx="1992312" cy="3019425"/>
          </a:xfrm>
          <a:prstGeom prst="rect">
            <a:avLst/>
          </a:prstGeom>
          <a:noFill/>
        </p:spPr>
      </p:pic>
    </p:spTree>
    <p:extLst>
      <p:ext uri="{BB962C8B-B14F-4D97-AF65-F5344CB8AC3E}">
        <p14:creationId xmlns:p14="http://schemas.microsoft.com/office/powerpoint/2010/main" val="2069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par>
                                <p:cTn id="8" presetID="1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lide(fromRight)">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13714</TotalTime>
  <Words>4976</Words>
  <Application>Microsoft Office PowerPoint</Application>
  <PresentationFormat>Widescreen</PresentationFormat>
  <Paragraphs>891</Paragraphs>
  <Slides>70</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Arial</vt:lpstr>
      <vt:lpstr>Calibri</vt:lpstr>
      <vt:lpstr>Calibri Light</vt:lpstr>
      <vt:lpstr>Courier New</vt:lpstr>
      <vt:lpstr>Miriam Fixed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Create Limit  A better solution would be reported in dbanalys</vt:lpstr>
      <vt:lpstr>PowerPoint Presentation</vt:lpstr>
      <vt:lpstr>PowerPoint Presentation</vt:lpstr>
      <vt:lpstr>PowerPoint Presentation</vt:lpstr>
      <vt:lpstr>PowerPoint Presentation</vt:lpstr>
      <vt:lpstr>Index Delete chain</vt:lpstr>
      <vt:lpstr>Index Delete chain db_name. ch.txt into Excel</vt:lpstr>
      <vt:lpstr>Summary 5 rules for existing databases</vt:lpstr>
      <vt:lpstr>PowerPoint Presentation</vt:lpstr>
      <vt:lpstr>Before Version 11.4 </vt:lpstr>
      <vt:lpstr>PowerPoint Presentation</vt:lpstr>
      <vt:lpstr>PowerPoint Presentation</vt:lpstr>
      <vt:lpstr>PowerPoint Presentation</vt:lpstr>
      <vt:lpstr>Fragmentation %</vt:lpstr>
      <vt:lpstr>Dbanalys</vt:lpstr>
      <vt:lpstr>Fragmentation %</vt:lpstr>
      <vt:lpstr>Index / Table Ratio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time!</vt:lpstr>
    </vt:vector>
  </TitlesOfParts>
  <Company>AlphaBroder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DBAnalys To The Rescue!</dc:title>
  <dc:creator>Dmitri Levin</dc:creator>
  <cp:lastModifiedBy>Dmitri Levin</cp:lastModifiedBy>
  <cp:revision>713</cp:revision>
  <dcterms:created xsi:type="dcterms:W3CDTF">2015-10-02T21:07:06Z</dcterms:created>
  <dcterms:modified xsi:type="dcterms:W3CDTF">2016-06-24T21:59:45Z</dcterms:modified>
</cp:coreProperties>
</file>