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 b="def" i="def"/>
      <a:tcStyle>
        <a:tcBdr/>
        <a:fill>
          <a:solidFill>
            <a:srgbClr val="F8F4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 b="def" i="def"/>
      <a:tcStyle>
        <a:tcBdr/>
        <a:fill>
          <a:solidFill>
            <a:srgbClr val="EBE8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6724518" y="889000"/>
            <a:ext cx="5334002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Shape 94"/>
          <p:cNvSpPr/>
          <p:nvPr>
            <p:ph type="body" sz="quarter" idx="13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sz="3800"/>
            </a:pP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hurleycommunications.com" TargetMode="External"/><Relationship Id="rId3" Type="http://schemas.openxmlformats.org/officeDocument/2006/relationships/image" Target="../media/image1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e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e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jpe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jpe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jpe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jpe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jpe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jpe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jpe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jpe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jpeg"/><Relationship Id="rId3" Type="http://schemas.openxmlformats.org/officeDocument/2006/relationships/image" Target="../media/image17.jpeg"/><Relationship Id="rId4" Type="http://schemas.openxmlformats.org/officeDocument/2006/relationships/image" Target="../media/image18.jpe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jpe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jpe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jpeg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jpeg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jpeg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jpeg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jpeg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jpeg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jpeg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jpeg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jpeg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mailto:arthur@arthurfink.com?subject=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xfrm>
            <a:off x="952500" y="444500"/>
            <a:ext cx="11099800" cy="8864600"/>
          </a:xfrm>
          <a:prstGeom prst="rect">
            <a:avLst/>
          </a:prstGeom>
        </p:spPr>
        <p:txBody>
          <a:bodyPr/>
          <a:lstStyle/>
          <a:p>
            <a:pPr>
              <a:defRPr sz="6000"/>
            </a:pPr>
            <a:r>
              <a:t>Integration with organizational and personal workflow: </a:t>
            </a:r>
          </a:p>
          <a:p>
            <a:pPr>
              <a:defRPr sz="4000"/>
            </a:pPr>
            <a:r>
              <a:t> </a:t>
            </a:r>
            <a:br/>
            <a:r>
              <a:rPr sz="8500"/>
              <a:t>Case study of </a:t>
            </a:r>
            <a:endParaRPr sz="8500"/>
          </a:p>
          <a:p>
            <a:pPr>
              <a:defRPr sz="8500"/>
            </a:pPr>
            <a:r>
              <a:t>a mature application</a:t>
            </a:r>
          </a:p>
          <a:p>
            <a:pPr/>
            <a:endParaRPr sz="8500"/>
          </a:p>
          <a:p>
            <a:pPr>
              <a:defRPr sz="7000">
                <a:solidFill>
                  <a:srgbClr val="858585"/>
                </a:solidFill>
              </a:defRPr>
            </a:pPr>
            <a:r>
              <a:t>Arthur Fink</a:t>
            </a:r>
          </a:p>
          <a:p>
            <a:pPr>
              <a:defRPr sz="7000">
                <a:solidFill>
                  <a:srgbClr val="858585"/>
                </a:solidFill>
              </a:defRPr>
            </a:pPr>
            <a:r>
              <a:t>arthur</a:t>
            </a:r>
            <a:r>
              <a:rPr sz="4000"/>
              <a:t>@</a:t>
            </a:r>
            <a:r>
              <a:t>arthur</a:t>
            </a:r>
            <a:r>
              <a:rPr sz="3000"/>
              <a:t> </a:t>
            </a:r>
            <a:r>
              <a:t>fink.com</a:t>
            </a:r>
            <a:r>
              <a:rPr i="1" sz="8000">
                <a:solidFill>
                  <a:srgbClr val="000000"/>
                </a:solidFill>
              </a:rPr>
              <a:t> </a:t>
            </a:r>
            <a:r>
              <a:rPr sz="8000"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>
            <p:ph type="body" idx="1"/>
          </p:nvPr>
        </p:nvSpPr>
        <p:spPr>
          <a:xfrm>
            <a:off x="496689" y="470148"/>
            <a:ext cx="11555611" cy="8419852"/>
          </a:xfrm>
          <a:prstGeom prst="rect">
            <a:avLst/>
          </a:prstGeom>
        </p:spPr>
        <p:txBody>
          <a:bodyPr anchor="t"/>
          <a:lstStyle/>
          <a:p>
            <a:pPr marL="0" indent="0" defTabSz="578358">
              <a:spcBef>
                <a:spcPts val="4100"/>
              </a:spcBef>
              <a:buSzTx/>
              <a:buNone/>
              <a:defRPr sz="3500">
                <a:solidFill>
                  <a:schemeClr val="accent1"/>
                </a:solidFill>
              </a:defRPr>
            </a:pPr>
            <a:r>
              <a:t>The application:</a:t>
            </a:r>
          </a:p>
          <a:p>
            <a:pPr marL="0" indent="0" defTabSz="578358">
              <a:spcBef>
                <a:spcPts val="4100"/>
              </a:spcBef>
              <a:buSzTx/>
              <a:buNone/>
              <a:defRPr sz="3500"/>
            </a:pPr>
          </a:p>
          <a:p>
            <a:pPr marL="0" indent="0" defTabSz="578358">
              <a:spcBef>
                <a:spcPts val="4100"/>
              </a:spcBef>
              <a:buSzTx/>
              <a:buNone/>
              <a:defRPr sz="3500"/>
            </a:pPr>
          </a:p>
          <a:p>
            <a:pPr marL="0" indent="0" defTabSz="578358">
              <a:spcBef>
                <a:spcPts val="4100"/>
              </a:spcBef>
              <a:buSzTx/>
              <a:buNone/>
              <a:defRPr sz="3500"/>
            </a:pPr>
          </a:p>
          <a:p>
            <a:pPr marL="0" indent="0" defTabSz="578358">
              <a:spcBef>
                <a:spcPts val="4100"/>
              </a:spcBef>
              <a:buSzTx/>
              <a:buNone/>
              <a:defRPr sz="3500"/>
            </a:pPr>
          </a:p>
          <a:p>
            <a:pPr lvl="3" marL="0" indent="678941" defTabSz="578358">
              <a:spcBef>
                <a:spcPts val="4100"/>
              </a:spcBef>
              <a:buSzTx/>
              <a:buNone/>
              <a:defRPr sz="3500"/>
            </a:pPr>
          </a:p>
          <a:p>
            <a:pPr lvl="3" marL="0" indent="678941" defTabSz="578358">
              <a:spcBef>
                <a:spcPts val="0"/>
              </a:spcBef>
              <a:buSzTx/>
              <a:buNone/>
              <a:defRPr sz="3500"/>
            </a:pPr>
          </a:p>
          <a:p>
            <a:pPr lvl="3" marL="0" indent="0" defTabSz="578358">
              <a:spcBef>
                <a:spcPts val="0"/>
              </a:spcBef>
              <a:buSzTx/>
              <a:buNone/>
              <a:defRPr sz="3500">
                <a:solidFill>
                  <a:schemeClr val="accent1"/>
                </a:solidFill>
              </a:defRPr>
            </a:pPr>
            <a:r>
              <a:t>The client:</a:t>
            </a:r>
            <a:r>
              <a:rPr>
                <a:solidFill>
                  <a:srgbClr val="000000"/>
                </a:solidFill>
              </a:rPr>
              <a:t>          Hurley Communications</a:t>
            </a:r>
          </a:p>
          <a:p>
            <a:pPr lvl="1" marL="0" indent="226313" defTabSz="578358">
              <a:spcBef>
                <a:spcPts val="0"/>
              </a:spcBef>
              <a:buSzTx/>
              <a:buNone/>
              <a:defRPr sz="3500"/>
            </a:pPr>
            <a:r>
              <a:t>                        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www.HurleyCommunications.com</a:t>
            </a:r>
          </a:p>
          <a:p>
            <a:pPr lvl="1" marL="0" indent="226313" defTabSz="578358">
              <a:spcBef>
                <a:spcPts val="1700"/>
              </a:spcBef>
              <a:buSzTx/>
              <a:buNone/>
              <a:defRPr sz="3500"/>
            </a:pPr>
            <a:r>
              <a:t>                         Jim Hurley, </a:t>
            </a:r>
            <a:r>
              <a:rPr i="1"/>
              <a:t>President and CTO</a:t>
            </a:r>
          </a:p>
        </p:txBody>
      </p:sp>
      <p:pic>
        <p:nvPicPr>
          <p:cNvPr id="122" name="image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92533" y="546100"/>
            <a:ext cx="8220134" cy="61054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>
            <p:ph type="body" idx="1"/>
          </p:nvPr>
        </p:nvSpPr>
        <p:spPr>
          <a:xfrm>
            <a:off x="510777" y="-4019"/>
            <a:ext cx="12118730" cy="9753601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buSzTx/>
              <a:buNone/>
              <a:defRPr sz="4300"/>
            </a:pPr>
            <a:r>
              <a:t>Successful systems need </a:t>
            </a:r>
            <a:r>
              <a:rPr u="sng"/>
              <a:t>more than modern technical integration</a:t>
            </a:r>
            <a:r>
              <a:t> between components. They also need to establish functional integration that </a:t>
            </a:r>
            <a:r>
              <a:rPr u="sng"/>
              <a:t>mirrors workflow</a:t>
            </a:r>
            <a:r>
              <a:t>, or that creates </a:t>
            </a:r>
            <a:r>
              <a:rPr u="sng"/>
              <a:t>new and more successful work patterns</a:t>
            </a:r>
            <a:r>
              <a:t>.</a:t>
            </a:r>
          </a:p>
          <a:p>
            <a:pPr marL="0" indent="0">
              <a:spcBef>
                <a:spcPts val="0"/>
              </a:spcBef>
              <a:buSzTx/>
              <a:buNone/>
              <a:defRPr sz="4300"/>
            </a:pPr>
          </a:p>
          <a:p>
            <a:pPr marL="0" indent="0">
              <a:spcBef>
                <a:spcPts val="0"/>
              </a:spcBef>
              <a:buSzTx/>
              <a:buNone/>
              <a:defRPr sz="4300"/>
            </a:pPr>
            <a:r>
              <a:t>Rather than seek out just the latest and fanciest technology, we took a practical engineering approach to system design, with primary emphasis on the </a:t>
            </a:r>
            <a:r>
              <a:rPr u="sng"/>
              <a:t>usability and integrity</a:t>
            </a:r>
            <a:r>
              <a:t> of the system, to help staff keep patients, callers, and all the medical team members connected as needed, with up to the minute accountability.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>
            <p:ph type="body" idx="1"/>
          </p:nvPr>
        </p:nvSpPr>
        <p:spPr>
          <a:xfrm>
            <a:off x="952500" y="863600"/>
            <a:ext cx="11099800" cy="8026400"/>
          </a:xfrm>
          <a:prstGeom prst="rect">
            <a:avLst/>
          </a:prstGeom>
        </p:spPr>
        <p:txBody>
          <a:bodyPr anchor="t"/>
          <a:lstStyle/>
          <a:p>
            <a:pPr marL="0" indent="0">
              <a:buSzTx/>
              <a:buNone/>
              <a:defRPr sz="3800"/>
            </a:pPr>
          </a:p>
          <a:p>
            <a:pPr marL="0" indent="0">
              <a:buSzTx/>
              <a:buNone/>
              <a:defRPr sz="3800"/>
            </a:pPr>
            <a:r>
              <a:t>Today, Arthur is talking about usability, users, etc.</a:t>
            </a:r>
          </a:p>
          <a:p>
            <a:pPr marL="0" indent="0">
              <a:buSzTx/>
              <a:buNone/>
              <a:defRPr sz="6000"/>
            </a:pPr>
            <a:r>
              <a:t>What day is today?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9" name="Shape 12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0" name="image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4879" y="471503"/>
            <a:ext cx="12155042" cy="56863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3" name="Shape 13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4" name="image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3690" y="410585"/>
            <a:ext cx="11097421" cy="87546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7" name="Shape 13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8" name="image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02505" y="459779"/>
            <a:ext cx="10999790" cy="82498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1" name="Shape 14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2" name="image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4299" y="-135476"/>
            <a:ext cx="11036203" cy="100245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5" name="Shape 14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6" name="image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783" y="39587"/>
            <a:ext cx="12899234" cy="96744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0" name="image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2029" y="466146"/>
            <a:ext cx="12180742" cy="83641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3" name="Shape 15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4" name="image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5866" y="1199142"/>
            <a:ext cx="11053068" cy="73553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7" name="Shape 1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8" name="image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3097" y="463490"/>
            <a:ext cx="12178607" cy="68200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1" name="Shape 16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2" name="image1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4876800"/>
            <a:ext cx="13004800" cy="1950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>
            <p:ph type="body" idx="1"/>
          </p:nvPr>
        </p:nvSpPr>
        <p:spPr>
          <a:xfrm>
            <a:off x="952500" y="1038422"/>
            <a:ext cx="11099800" cy="7851579"/>
          </a:xfrm>
          <a:prstGeom prst="rect">
            <a:avLst/>
          </a:prstGeom>
        </p:spPr>
        <p:txBody>
          <a:bodyPr anchor="t"/>
          <a:lstStyle/>
          <a:p>
            <a:pPr marL="0" indent="0">
              <a:buSzTx/>
              <a:buNone/>
              <a:defRPr sz="12800"/>
            </a:pPr>
            <a:r>
              <a:t>Database =</a:t>
            </a:r>
          </a:p>
          <a:p>
            <a:pPr lvl="5" marL="0" indent="1143000">
              <a:buSzTx/>
              <a:buNone/>
              <a:defRPr sz="12800"/>
            </a:pPr>
            <a:r>
              <a:t>model of </a:t>
            </a:r>
          </a:p>
          <a:p>
            <a:pPr lvl="5" marL="0" indent="1143000">
              <a:spcBef>
                <a:spcPts val="0"/>
              </a:spcBef>
              <a:buSzTx/>
              <a:buNone/>
              <a:defRPr sz="12800"/>
            </a:pPr>
            <a:r>
              <a:t>our world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7" name="Shape 16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8" name="image1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1574800"/>
            <a:ext cx="13004800" cy="12903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508254">
              <a:defRPr sz="6900"/>
            </a:pPr>
            <a:r>
              <a:t>What makes a model </a:t>
            </a:r>
            <a:r>
              <a:rPr u="sng"/>
              <a:t>useful</a:t>
            </a:r>
          </a:p>
        </p:txBody>
      </p:sp>
      <p:sp>
        <p:nvSpPr>
          <p:cNvPr id="171" name="Shape 17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461518">
              <a:spcBef>
                <a:spcPts val="3300"/>
              </a:spcBef>
              <a:buSzTx/>
              <a:buNone/>
              <a:defRPr sz="40400">
                <a:solidFill>
                  <a:srgbClr val="A6AAA9"/>
                </a:solidFill>
              </a:defRPr>
            </a:lvl1pPr>
          </a:lstStyle>
          <a:p>
            <a:pPr/>
            <a:r>
              <a:t>?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/>
          <p:nvPr>
            <p:ph type="title"/>
          </p:nvPr>
        </p:nvSpPr>
        <p:spPr>
          <a:xfrm>
            <a:off x="133993" y="444500"/>
            <a:ext cx="12736814" cy="2159000"/>
          </a:xfrm>
          <a:prstGeom prst="rect">
            <a:avLst/>
          </a:prstGeom>
        </p:spPr>
        <p:txBody>
          <a:bodyPr/>
          <a:lstStyle/>
          <a:p>
            <a:pPr defTabSz="502412">
              <a:defRPr sz="6800"/>
            </a:pPr>
            <a:r>
              <a:t>What makes a model </a:t>
            </a:r>
            <a:r>
              <a:rPr u="sng"/>
              <a:t>less useful</a:t>
            </a:r>
          </a:p>
        </p:txBody>
      </p:sp>
      <p:sp>
        <p:nvSpPr>
          <p:cNvPr id="174" name="Shape 174"/>
          <p:cNvSpPr/>
          <p:nvPr>
            <p:ph type="body" idx="1"/>
          </p:nvPr>
        </p:nvSpPr>
        <p:spPr>
          <a:xfrm>
            <a:off x="723900" y="2705100"/>
            <a:ext cx="11099800" cy="6286500"/>
          </a:xfrm>
          <a:prstGeom prst="rect">
            <a:avLst/>
          </a:prstGeom>
        </p:spPr>
        <p:txBody>
          <a:bodyPr/>
          <a:lstStyle>
            <a:lvl1pPr marL="0" indent="0" defTabSz="461518">
              <a:spcBef>
                <a:spcPts val="3300"/>
              </a:spcBef>
              <a:buSzTx/>
              <a:buNone/>
              <a:defRPr sz="40400">
                <a:solidFill>
                  <a:srgbClr val="A6AAA9"/>
                </a:solidFill>
              </a:defRPr>
            </a:lvl1pPr>
          </a:lstStyle>
          <a:p>
            <a:pPr/>
            <a:r>
              <a:t>?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/>
          <p:nvPr>
            <p:ph type="body" idx="1"/>
          </p:nvPr>
        </p:nvSpPr>
        <p:spPr>
          <a:xfrm>
            <a:off x="952500" y="981520"/>
            <a:ext cx="11099800" cy="7908481"/>
          </a:xfrm>
          <a:prstGeom prst="rect">
            <a:avLst/>
          </a:prstGeom>
        </p:spPr>
        <p:txBody>
          <a:bodyPr anchor="t"/>
          <a:lstStyle/>
          <a:p>
            <a:pPr marL="0" indent="0">
              <a:buSzTx/>
              <a:buNone/>
              <a:defRPr sz="6300"/>
            </a:pPr>
            <a:r>
              <a:t>It leaves almost everything out</a:t>
            </a:r>
          </a:p>
          <a:p>
            <a:pPr marL="0" indent="0">
              <a:buSzTx/>
              <a:buNone/>
              <a:defRPr sz="6300"/>
            </a:pPr>
          </a:p>
          <a:p>
            <a:pPr marL="0" indent="0">
              <a:buSzTx/>
              <a:buNone/>
              <a:defRPr sz="6300"/>
            </a:pPr>
            <a:r>
              <a:t>It leaves almost everything out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9" name="Shape 17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0" name="image1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850" y="431800"/>
            <a:ext cx="12865100" cy="8420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>
            <p:ph type="body" idx="1"/>
          </p:nvPr>
        </p:nvSpPr>
        <p:spPr>
          <a:xfrm>
            <a:off x="952500" y="359170"/>
            <a:ext cx="11099800" cy="8886481"/>
          </a:xfrm>
          <a:prstGeom prst="rect">
            <a:avLst/>
          </a:prstGeom>
        </p:spPr>
        <p:txBody>
          <a:bodyPr anchor="t"/>
          <a:lstStyle/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06/19/16         Arthur Fink Consulting Data Dictionary Report          Page   3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                                Person Table [continued]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                                ============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* Phonetic_last_name             Format: x(30)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==================               Type: char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   Desc: A phonetic translation (soundex or metaphone) of the  last name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         of this person.  Not initially being used.   (S, P, T)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* Phonetic_first_name            Format: x(30)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===================              Type: char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   Desc: A phonetic translation (soundex or metaphone) of the first name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         of this person. Not initially being used.  (S, P, T)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* Name_title                     Format: X(14)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==========                       Type: char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   Desc: (S)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Position_title                 Format: x(30)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==============                   Type: char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   Desc: No longer used!  Was to be dept_title for primary dept for this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         staff person.  Now, get that record from the data. (S)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Phone_directory_listing        Format: x(30)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=======================          Type: char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   Desc: Standard phone directory listing, using person categories  (e.g.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         medical staff. admin staff intern, etc.) (S)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Phone_number                   Format: x(16)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============                     Type: char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   Desc: Primary phone number for staff or students.  (This is redundant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         with the phone_number entry for this person that is marked with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         'primary_phone = yes'). For patients this is usually not set,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         but when it is this number is used to call the patient (instead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         of the regular number in the patient's room, found via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         room_bed). (P, S, T)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Default_call_back_number       Format: x(16)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========================         Type: char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   Desc: Default call back number for this person, used on messages, etc.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         It may be different than the person's primary phone number. (P,</a:t>
            </a:r>
          </a:p>
          <a:p>
            <a:pPr marL="0" indent="0" defTabSz="233679">
              <a:spcBef>
                <a:spcPts val="0"/>
              </a:spcBef>
              <a:buSzTx/>
              <a:buNone/>
              <a:defRPr b="1" sz="1200">
                <a:latin typeface="Courier"/>
                <a:ea typeface="Courier"/>
                <a:cs typeface="Courier"/>
                <a:sym typeface="Courier"/>
              </a:defRPr>
            </a:pPr>
            <a:r>
              <a:t>           S, T)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/>
          <p:nvPr>
            <p:ph type="body" idx="1"/>
          </p:nvPr>
        </p:nvSpPr>
        <p:spPr>
          <a:xfrm>
            <a:off x="1270000" y="491331"/>
            <a:ext cx="11099800" cy="8398669"/>
          </a:xfrm>
          <a:prstGeom prst="rect">
            <a:avLst/>
          </a:prstGeom>
        </p:spPr>
        <p:txBody>
          <a:bodyPr anchor="t"/>
          <a:lstStyle>
            <a:lvl1pPr marL="0" indent="0">
              <a:buSzTx/>
              <a:buNone/>
            </a:lvl1pPr>
          </a:lstStyle>
          <a:p>
            <a:pPr/>
            <a:r>
              <a:t>Assembling the team - Individually, or as a group?</a:t>
            </a:r>
          </a:p>
        </p:txBody>
      </p:sp>
      <p:pic>
        <p:nvPicPr>
          <p:cNvPr id="185" name="image1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83656" y="1303436"/>
            <a:ext cx="10172574" cy="79473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8" name="image1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144" y="292953"/>
            <a:ext cx="12876512" cy="74150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1" name="Shape 19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2" name="image1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8469" y="429836"/>
            <a:ext cx="12247862" cy="64301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5" name="Shape 195"/>
          <p:cNvSpPr/>
          <p:nvPr>
            <p:ph type="body" idx="1"/>
          </p:nvPr>
        </p:nvSpPr>
        <p:spPr>
          <a:xfrm>
            <a:off x="952500" y="2832100"/>
            <a:ext cx="11099800" cy="62865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6" name="image1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6437" y="2597149"/>
            <a:ext cx="3606803" cy="3543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image17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56868" y="2597150"/>
            <a:ext cx="3606803" cy="3543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image18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877300" y="2597150"/>
            <a:ext cx="3606800" cy="3543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1" name="Shape 20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02" name="image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0" y="0"/>
            <a:ext cx="13131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5" name="Shape 20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06" name="image1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2350" y="1301750"/>
            <a:ext cx="10960100" cy="7150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9" name="Shape 20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0" name="image2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70200" y="381000"/>
            <a:ext cx="7264400" cy="8991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3" name="Shape 21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4" name="image2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0" y="0"/>
            <a:ext cx="13131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7" name="Shape 21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8" name="image2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19200" y="685800"/>
            <a:ext cx="10566400" cy="8382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Shape 219"/>
          <p:cNvSpPr/>
          <p:nvPr/>
        </p:nvSpPr>
        <p:spPr>
          <a:xfrm>
            <a:off x="2311400" y="2562125"/>
            <a:ext cx="1174999" cy="4132065"/>
          </a:xfrm>
          <a:prstGeom prst="rect">
            <a:avLst/>
          </a:prstGeom>
          <a:solidFill>
            <a:schemeClr val="accent1">
              <a:lumOff val="-7647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2" name="Shape 22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23" name="image2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19200" y="685800"/>
            <a:ext cx="10566400" cy="8382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Shape 224"/>
          <p:cNvSpPr/>
          <p:nvPr/>
        </p:nvSpPr>
        <p:spPr>
          <a:xfrm>
            <a:off x="2311400" y="2562125"/>
            <a:ext cx="1174999" cy="4132065"/>
          </a:xfrm>
          <a:prstGeom prst="rect">
            <a:avLst/>
          </a:prstGeom>
          <a:solidFill>
            <a:schemeClr val="accent1">
              <a:lumOff val="-7647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7" name="Shape 22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28" name="image2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19200" y="685800"/>
            <a:ext cx="10566400" cy="8382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1" name="Shape 23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32" name="image2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89830" y="488932"/>
            <a:ext cx="9825140" cy="90805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5" name="Shape 23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36" name="image2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00249" y="485860"/>
            <a:ext cx="9804303" cy="90612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9" name="Shape 23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40" name="image2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92350" y="482600"/>
            <a:ext cx="8420100" cy="8788400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Shape 241"/>
          <p:cNvSpPr/>
          <p:nvPr/>
        </p:nvSpPr>
        <p:spPr>
          <a:xfrm>
            <a:off x="4902200" y="1622325"/>
            <a:ext cx="1174999" cy="4681539"/>
          </a:xfrm>
          <a:prstGeom prst="rect">
            <a:avLst/>
          </a:prstGeom>
          <a:solidFill>
            <a:schemeClr val="accent1">
              <a:lumOff val="-7647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4" name="Shape 24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45" name="image2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7721" y="502175"/>
            <a:ext cx="11029358" cy="8749250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Shape 246"/>
          <p:cNvSpPr/>
          <p:nvPr/>
        </p:nvSpPr>
        <p:spPr>
          <a:xfrm>
            <a:off x="2133600" y="4230241"/>
            <a:ext cx="1174999" cy="2463949"/>
          </a:xfrm>
          <a:prstGeom prst="rect">
            <a:avLst/>
          </a:prstGeom>
          <a:solidFill>
            <a:schemeClr val="accent1">
              <a:lumOff val="-7647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7" name="Shape 247"/>
          <p:cNvSpPr/>
          <p:nvPr/>
        </p:nvSpPr>
        <p:spPr>
          <a:xfrm>
            <a:off x="2286000" y="6973589"/>
            <a:ext cx="1022599" cy="86222"/>
          </a:xfrm>
          <a:prstGeom prst="rect">
            <a:avLst/>
          </a:prstGeom>
          <a:solidFill>
            <a:schemeClr val="accent1">
              <a:lumOff val="-7647"/>
            </a:scheme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/>
          <p:nvPr>
            <p:ph type="body" idx="1"/>
          </p:nvPr>
        </p:nvSpPr>
        <p:spPr>
          <a:xfrm>
            <a:off x="952500" y="588713"/>
            <a:ext cx="11099800" cy="8301288"/>
          </a:xfrm>
          <a:prstGeom prst="rect">
            <a:avLst/>
          </a:prstGeom>
        </p:spPr>
        <p:txBody>
          <a:bodyPr anchor="t"/>
          <a:lstStyle/>
          <a:p>
            <a:pPr/>
            <a:r>
              <a:t>Can the users understand and “own” the overall system paradigm?   </a:t>
            </a:r>
            <a:r>
              <a:rPr sz="1800"/>
              <a:t>[household / person paradigm]</a:t>
            </a:r>
            <a:endParaRPr sz="1800"/>
          </a:p>
          <a:p>
            <a:pPr/>
            <a:r>
              <a:t>Does the system support the current, or perhaps a more functional, user workflow?</a:t>
            </a:r>
          </a:p>
          <a:p>
            <a:pPr/>
            <a:r>
              <a:t>Do the users understand each data element that is updated or displayed?</a:t>
            </a:r>
          </a:p>
          <a:p>
            <a:pPr/>
            <a:r>
              <a:t>Is there an “uups” facility to easily back out of any “mistakes” (or to move forward with corrections)?</a:t>
            </a:r>
          </a:p>
          <a:p>
            <a:pPr/>
            <a:r>
              <a:t>Are the “affordances” clear (e.g. does the system feel natural and easy to use)?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/>
          <p:nvPr>
            <p:ph type="body" idx="1"/>
          </p:nvPr>
        </p:nvSpPr>
        <p:spPr>
          <a:xfrm>
            <a:off x="952500" y="690760"/>
            <a:ext cx="11099800" cy="8199240"/>
          </a:xfrm>
          <a:prstGeom prst="rect">
            <a:avLst/>
          </a:prstGeom>
        </p:spPr>
        <p:txBody>
          <a:bodyPr anchor="t"/>
          <a:lstStyle/>
          <a:p>
            <a:pPr marL="440055" indent="-440055" defTabSz="578358">
              <a:spcBef>
                <a:spcPts val="4100"/>
              </a:spcBef>
              <a:defRPr sz="3500"/>
            </a:pPr>
            <a:r>
              <a:t>What if the user does something “wrong”?  Is it easy to recover?</a:t>
            </a:r>
          </a:p>
          <a:p>
            <a:pPr marL="440055" indent="-440055" defTabSz="578358">
              <a:spcBef>
                <a:spcPts val="4100"/>
              </a:spcBef>
              <a:defRPr sz="3500"/>
            </a:pPr>
            <a:r>
              <a:t>Is there enough system integrity so that external or internal failure will not stop urged operations?</a:t>
            </a:r>
          </a:p>
          <a:p>
            <a:pPr marL="440055" indent="-440055" defTabSz="578358">
              <a:spcBef>
                <a:spcPts val="4100"/>
              </a:spcBef>
              <a:defRPr sz="3500"/>
            </a:pPr>
            <a:r>
              <a:t>Does the system embody the user’s core concepts, and not just today’s technology or methods?</a:t>
            </a:r>
          </a:p>
          <a:p>
            <a:pPr marL="440055" indent="-440055" defTabSz="578358">
              <a:spcBef>
                <a:spcPts val="4100"/>
              </a:spcBef>
              <a:defRPr sz="3500"/>
            </a:pPr>
            <a:r>
              <a:t>Are all the stakeholders well served?  </a:t>
            </a:r>
            <a:r>
              <a:rPr i="1"/>
              <a:t>(Here these include patients, families, other medical staff, etc.)</a:t>
            </a:r>
            <a:endParaRPr i="1"/>
          </a:p>
          <a:p>
            <a:pPr marL="440055" indent="-440055" defTabSz="578358">
              <a:spcBef>
                <a:spcPts val="4100"/>
              </a:spcBef>
              <a:defRPr sz="3500"/>
            </a:pPr>
            <a:r>
              <a:t>Is there enough structure and documentation that the system can be well maintained, and upgraded as needed, even by new staff?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/>
          <p:nvPr>
            <p:ph type="body" idx="1"/>
          </p:nvPr>
        </p:nvSpPr>
        <p:spPr>
          <a:xfrm>
            <a:off x="952500" y="474860"/>
            <a:ext cx="11099800" cy="8936833"/>
          </a:xfrm>
          <a:prstGeom prst="rect">
            <a:avLst/>
          </a:prstGeom>
        </p:spPr>
        <p:txBody>
          <a:bodyPr anchor="t"/>
          <a:lstStyle/>
          <a:p>
            <a:pPr marL="0" indent="0" defTabSz="233679">
              <a:spcBef>
                <a:spcPts val="1600"/>
              </a:spcBef>
              <a:buSzTx/>
              <a:buNone/>
              <a:defRPr sz="1400"/>
            </a:pPr>
          </a:p>
          <a:p>
            <a:pPr marL="0" indent="0" defTabSz="233679">
              <a:spcBef>
                <a:spcPts val="1600"/>
              </a:spcBef>
              <a:buSzTx/>
              <a:buNone/>
              <a:defRPr sz="1400"/>
            </a:pPr>
          </a:p>
          <a:p>
            <a:pPr marL="0" indent="0" defTabSz="233679">
              <a:spcBef>
                <a:spcPts val="1600"/>
              </a:spcBef>
              <a:buSzTx/>
              <a:buNone/>
              <a:defRPr sz="1400"/>
            </a:pPr>
          </a:p>
          <a:p>
            <a:pPr marL="0" indent="0" defTabSz="233679">
              <a:spcBef>
                <a:spcPts val="1600"/>
              </a:spcBef>
              <a:buSzTx/>
              <a:buNone/>
              <a:defRPr sz="1400"/>
            </a:pPr>
          </a:p>
          <a:p>
            <a:pPr marL="0" indent="0" defTabSz="233679">
              <a:spcBef>
                <a:spcPts val="1600"/>
              </a:spcBef>
              <a:buSzTx/>
              <a:buNone/>
              <a:defRPr sz="1400"/>
            </a:pPr>
          </a:p>
          <a:p>
            <a:pPr marL="0" indent="0" defTabSz="233679">
              <a:spcBef>
                <a:spcPts val="1600"/>
              </a:spcBef>
              <a:buSzTx/>
              <a:buNone/>
              <a:defRPr sz="1400"/>
            </a:pPr>
          </a:p>
          <a:p>
            <a:pPr marL="0" indent="0" defTabSz="233679">
              <a:spcBef>
                <a:spcPts val="1600"/>
              </a:spcBef>
              <a:buSzTx/>
              <a:buNone/>
              <a:defRPr sz="1400"/>
            </a:pPr>
          </a:p>
          <a:p>
            <a:pPr marL="0" indent="0" defTabSz="233679">
              <a:spcBef>
                <a:spcPts val="1600"/>
              </a:spcBef>
              <a:buSzTx/>
              <a:buNone/>
              <a:defRPr sz="1400"/>
            </a:pPr>
          </a:p>
          <a:p>
            <a:pPr marL="0" indent="0" defTabSz="233679">
              <a:spcBef>
                <a:spcPts val="1600"/>
              </a:spcBef>
              <a:buSzTx/>
              <a:buNone/>
              <a:defRPr sz="1400"/>
            </a:pPr>
          </a:p>
          <a:p>
            <a:pPr marL="0" indent="0" defTabSz="233679">
              <a:spcBef>
                <a:spcPts val="1600"/>
              </a:spcBef>
              <a:buSzTx/>
              <a:buNone/>
              <a:defRPr sz="1400"/>
            </a:pPr>
          </a:p>
          <a:p>
            <a:pPr marL="0" indent="0" defTabSz="233679">
              <a:spcBef>
                <a:spcPts val="1600"/>
              </a:spcBef>
              <a:buSzTx/>
              <a:buNone/>
              <a:defRPr sz="1400"/>
            </a:pPr>
          </a:p>
          <a:p>
            <a:pPr marL="0" indent="0" defTabSz="233679">
              <a:spcBef>
                <a:spcPts val="1600"/>
              </a:spcBef>
              <a:buSzTx/>
              <a:buNone/>
              <a:defRPr sz="1400"/>
            </a:pPr>
          </a:p>
          <a:p>
            <a:pPr marL="0" indent="0" defTabSz="233679">
              <a:spcBef>
                <a:spcPts val="1600"/>
              </a:spcBef>
              <a:buSzTx/>
              <a:buNone/>
              <a:defRPr sz="1400"/>
            </a:pPr>
          </a:p>
          <a:p>
            <a:pPr marL="0" indent="0" defTabSz="233679">
              <a:spcBef>
                <a:spcPts val="1600"/>
              </a:spcBef>
              <a:buSzTx/>
              <a:buNone/>
              <a:defRPr sz="1400"/>
            </a:pPr>
          </a:p>
          <a:p>
            <a:pPr marL="0" indent="0" defTabSz="233679">
              <a:spcBef>
                <a:spcPts val="1600"/>
              </a:spcBef>
              <a:buSzTx/>
              <a:buNone/>
              <a:defRPr sz="1400"/>
            </a:pPr>
          </a:p>
          <a:p>
            <a:pPr marL="0" indent="0" defTabSz="233679">
              <a:spcBef>
                <a:spcPts val="1600"/>
              </a:spcBef>
              <a:buSzTx/>
              <a:buNone/>
              <a:defRPr sz="1400"/>
            </a:pPr>
          </a:p>
          <a:p>
            <a:pPr marL="0" indent="0" defTabSz="233679">
              <a:spcBef>
                <a:spcPts val="1600"/>
              </a:spcBef>
              <a:buSzTx/>
              <a:buNone/>
              <a:defRPr sz="1400"/>
            </a:pPr>
          </a:p>
          <a:p>
            <a:pPr marL="0" indent="0" defTabSz="233679">
              <a:spcBef>
                <a:spcPts val="1600"/>
              </a:spcBef>
              <a:buSzTx/>
              <a:buNone/>
              <a:defRPr sz="1400"/>
            </a:pPr>
          </a:p>
          <a:p>
            <a:pPr marL="0" indent="0" defTabSz="233679">
              <a:spcBef>
                <a:spcPts val="1600"/>
              </a:spcBef>
              <a:buSzTx/>
              <a:buNone/>
              <a:defRPr sz="1400"/>
            </a:pPr>
          </a:p>
          <a:p>
            <a:pPr marL="0" indent="0" defTabSz="233679">
              <a:spcBef>
                <a:spcPts val="1600"/>
              </a:spcBef>
              <a:buSzTx/>
              <a:buNone/>
              <a:defRPr sz="1400"/>
            </a:pPr>
          </a:p>
          <a:p>
            <a:pPr lvl="8" marL="0" indent="731519" defTabSz="233679">
              <a:spcBef>
                <a:spcPts val="1600"/>
              </a:spcBef>
              <a:buSzTx/>
              <a:buNone/>
              <a:defRPr sz="1600"/>
            </a:pPr>
            <a:r>
              <a:t>                           — From “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Usability 101: Introduction to Usability</a:t>
            </a:r>
            <a:r>
              <a:t>” by the Nielsen Norman Group</a:t>
            </a:r>
          </a:p>
        </p:txBody>
      </p:sp>
      <p:pic>
        <p:nvPicPr>
          <p:cNvPr id="254" name="image2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4002" y="357929"/>
            <a:ext cx="10831798" cy="85808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/>
          <p:nvPr>
            <p:ph type="title"/>
          </p:nvPr>
        </p:nvSpPr>
        <p:spPr>
          <a:xfrm>
            <a:off x="4863602" y="444499"/>
            <a:ext cx="7526440" cy="8972602"/>
          </a:xfrm>
          <a:prstGeom prst="rect">
            <a:avLst/>
          </a:prstGeom>
        </p:spPr>
        <p:txBody>
          <a:bodyPr/>
          <a:lstStyle/>
          <a:p>
            <a:pPr marL="987777" indent="-987777" algn="l">
              <a:spcBef>
                <a:spcPts val="5100"/>
              </a:spcBef>
              <a:buSzPct val="75000"/>
              <a:buChar char="•"/>
              <a:defRPr>
                <a:solidFill>
                  <a:srgbClr val="BD590C"/>
                </a:solidFill>
              </a:defRPr>
            </a:pPr>
            <a:r>
              <a:t>Questions</a:t>
            </a:r>
          </a:p>
          <a:p>
            <a:pPr marL="987777" indent="-987777" algn="l">
              <a:spcBef>
                <a:spcPts val="4200"/>
              </a:spcBef>
              <a:defRPr>
                <a:solidFill>
                  <a:srgbClr val="BD590C"/>
                </a:solidFill>
              </a:defRPr>
            </a:pPr>
            <a:r>
              <a:t>Observations</a:t>
            </a:r>
          </a:p>
          <a:p>
            <a:pPr marL="987777" indent="-987777" algn="l">
              <a:spcBef>
                <a:spcPts val="4200"/>
              </a:spcBef>
              <a:defRPr>
                <a:solidFill>
                  <a:srgbClr val="BD590C"/>
                </a:solidFill>
              </a:defRPr>
            </a:pPr>
            <a:r>
              <a:t>Concerns</a:t>
            </a:r>
          </a:p>
          <a:p>
            <a:pPr algn="l">
              <a:spcBef>
                <a:spcPts val="7800"/>
              </a:spcBef>
              <a:defRPr sz="3000">
                <a:solidFill>
                  <a:srgbClr val="BD590C"/>
                </a:solidFill>
              </a:defRPr>
            </a:pPr>
            <a:r>
              <a:t>          </a:t>
            </a:r>
            <a:r>
              <a:rPr sz="3600"/>
              <a:t>Arthur Fink</a:t>
            </a:r>
            <a:r>
              <a:t>   </a:t>
            </a:r>
            <a:r>
              <a:rPr sz="27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arthur@arthurfink.com</a:t>
            </a:r>
            <a:endParaRPr sz="2700"/>
          </a:p>
          <a:p>
            <a:pPr algn="l">
              <a:spcBef>
                <a:spcPts val="100"/>
              </a:spcBef>
              <a:defRPr sz="2700">
                <a:solidFill>
                  <a:srgbClr val="BD590C"/>
                </a:solidFill>
              </a:defRPr>
            </a:pPr>
            <a:r>
              <a:t>                                 </a:t>
            </a:r>
            <a:r>
              <a:rPr sz="2400"/>
              <a:t>  </a:t>
            </a:r>
            <a:r>
              <a:t>  </a:t>
            </a:r>
            <a:r>
              <a:rPr sz="2400"/>
              <a:t> 207 615 5722</a:t>
            </a:r>
            <a:r>
              <a:t>  </a:t>
            </a:r>
            <a:r>
              <a:rPr sz="3000"/>
              <a:t> </a:t>
            </a:r>
          </a:p>
        </p:txBody>
      </p:sp>
      <p:sp>
        <p:nvSpPr>
          <p:cNvPr id="257" name="Shape 257"/>
          <p:cNvSpPr/>
          <p:nvPr>
            <p:ph type="body" sz="half" idx="1"/>
          </p:nvPr>
        </p:nvSpPr>
        <p:spPr>
          <a:xfrm>
            <a:off x="513158" y="441424"/>
            <a:ext cx="3585223" cy="8448576"/>
          </a:xfrm>
          <a:prstGeom prst="rect">
            <a:avLst/>
          </a:prstGeom>
        </p:spPr>
        <p:txBody>
          <a:bodyPr anchor="t"/>
          <a:lstStyle>
            <a:lvl1pPr marL="0" indent="0" defTabSz="531622">
              <a:spcBef>
                <a:spcPts val="3800"/>
              </a:spcBef>
              <a:buSzTx/>
              <a:buNone/>
              <a:defRPr sz="54600">
                <a:solidFill>
                  <a:srgbClr val="FF9300"/>
                </a:solidFill>
              </a:defRPr>
            </a:lvl1pPr>
          </a:lstStyle>
          <a:p>
            <a:pPr/>
            <a:r>
              <a:t>?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