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customXml/itemProps4.xml" ContentType="application/vnd.openxmlformats-officedocument.customXmlPropertie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83" r:id="rId5"/>
  </p:sldMasterIdLst>
  <p:notesMasterIdLst>
    <p:notesMasterId r:id="rId67"/>
  </p:notesMasterIdLst>
  <p:handoutMasterIdLst>
    <p:handoutMasterId r:id="rId68"/>
  </p:handoutMasterIdLst>
  <p:sldIdLst>
    <p:sldId id="1182" r:id="rId6"/>
    <p:sldId id="1183" r:id="rId7"/>
    <p:sldId id="1184" r:id="rId8"/>
    <p:sldId id="1185" r:id="rId9"/>
    <p:sldId id="1186" r:id="rId10"/>
    <p:sldId id="1187" r:id="rId11"/>
    <p:sldId id="1188" r:id="rId12"/>
    <p:sldId id="1189" r:id="rId13"/>
    <p:sldId id="1190" r:id="rId14"/>
    <p:sldId id="1191" r:id="rId15"/>
    <p:sldId id="1192" r:id="rId16"/>
    <p:sldId id="1193" r:id="rId17"/>
    <p:sldId id="1194" r:id="rId18"/>
    <p:sldId id="1195" r:id="rId19"/>
    <p:sldId id="1196" r:id="rId20"/>
    <p:sldId id="1197" r:id="rId21"/>
    <p:sldId id="1198" r:id="rId22"/>
    <p:sldId id="1199" r:id="rId23"/>
    <p:sldId id="1200" r:id="rId24"/>
    <p:sldId id="1201" r:id="rId25"/>
    <p:sldId id="1202" r:id="rId26"/>
    <p:sldId id="1203" r:id="rId27"/>
    <p:sldId id="1204" r:id="rId28"/>
    <p:sldId id="1205" r:id="rId29"/>
    <p:sldId id="1251" r:id="rId30"/>
    <p:sldId id="1252" r:id="rId31"/>
    <p:sldId id="1216" r:id="rId32"/>
    <p:sldId id="1256" r:id="rId33"/>
    <p:sldId id="1217" r:id="rId34"/>
    <p:sldId id="1218" r:id="rId35"/>
    <p:sldId id="1219" r:id="rId36"/>
    <p:sldId id="1220" r:id="rId37"/>
    <p:sldId id="1221" r:id="rId38"/>
    <p:sldId id="1222" r:id="rId39"/>
    <p:sldId id="1223" r:id="rId40"/>
    <p:sldId id="1225" r:id="rId41"/>
    <p:sldId id="1226" r:id="rId42"/>
    <p:sldId id="1227" r:id="rId43"/>
    <p:sldId id="1228" r:id="rId44"/>
    <p:sldId id="1229" r:id="rId45"/>
    <p:sldId id="1230" r:id="rId46"/>
    <p:sldId id="1231" r:id="rId47"/>
    <p:sldId id="1232" r:id="rId48"/>
    <p:sldId id="1240" r:id="rId49"/>
    <p:sldId id="1234" r:id="rId50"/>
    <p:sldId id="1235" r:id="rId51"/>
    <p:sldId id="1236" r:id="rId52"/>
    <p:sldId id="1237" r:id="rId53"/>
    <p:sldId id="1238" r:id="rId54"/>
    <p:sldId id="1239" r:id="rId55"/>
    <p:sldId id="1241" r:id="rId56"/>
    <p:sldId id="1242" r:id="rId57"/>
    <p:sldId id="1243" r:id="rId58"/>
    <p:sldId id="1244" r:id="rId59"/>
    <p:sldId id="1245" r:id="rId60"/>
    <p:sldId id="1246" r:id="rId61"/>
    <p:sldId id="1247" r:id="rId62"/>
    <p:sldId id="1248" r:id="rId63"/>
    <p:sldId id="1249" r:id="rId64"/>
    <p:sldId id="1250" r:id="rId65"/>
    <p:sldId id="1255" r:id="rId66"/>
  </p:sldIdLst>
  <p:sldSz cx="12188825" cy="6858000"/>
  <p:notesSz cx="7027863" cy="9313863"/>
  <p:custDataLst>
    <p:tags r:id="rId69"/>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712" userDrawn="1">
          <p15:clr>
            <a:srgbClr val="A4A3A4"/>
          </p15:clr>
        </p15:guide>
        <p15:guide id="2" orient="horz" pos="1128" userDrawn="1">
          <p15:clr>
            <a:srgbClr val="A4A3A4"/>
          </p15:clr>
        </p15:guide>
        <p15:guide id="3" orient="horz" pos="4006">
          <p15:clr>
            <a:srgbClr val="A4A3A4"/>
          </p15:clr>
        </p15:guide>
        <p15:guide id="7" pos="359" userDrawn="1">
          <p15:clr>
            <a:srgbClr val="A4A3A4"/>
          </p15:clr>
        </p15:guide>
        <p15:guide id="8" pos="4175" userDrawn="1">
          <p15:clr>
            <a:srgbClr val="A4A3A4"/>
          </p15:clr>
        </p15:guide>
        <p15:guide id="9" pos="3829">
          <p15:clr>
            <a:srgbClr val="A4A3A4"/>
          </p15:clr>
        </p15:guide>
      </p15:sldGuideLst>
    </p:ext>
    <p:ext uri="{2D200454-40CA-4A62-9FC3-DE9A4176ACB9}">
      <p15:notesGuideLst xmlns:p15="http://schemas.microsoft.com/office/powerpoint/2012/main" xmlns="">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40FF"/>
    <a:srgbClr val="373A3E"/>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8" autoAdjust="0"/>
    <p:restoredTop sz="90812" autoAdjust="0"/>
  </p:normalViewPr>
  <p:slideViewPr>
    <p:cSldViewPr snapToGrid="0" showGuides="1">
      <p:cViewPr varScale="1">
        <p:scale>
          <a:sx n="80" d="100"/>
          <a:sy n="80" d="100"/>
        </p:scale>
        <p:origin x="-114" y="-708"/>
      </p:cViewPr>
      <p:guideLst>
        <p:guide orient="horz" pos="2712"/>
        <p:guide orient="horz" pos="1128"/>
        <p:guide orient="horz" pos="4006"/>
        <p:guide pos="359"/>
        <p:guide pos="4175"/>
        <p:guide pos="382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100" d="100"/>
          <a:sy n="100" d="100"/>
        </p:scale>
        <p:origin x="2652" y="78"/>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Tree>
    <p:extLst>
      <p:ext uri="{BB962C8B-B14F-4D97-AF65-F5344CB8AC3E}">
        <p14:creationId xmlns:p14="http://schemas.microsoft.com/office/powerpoint/2010/main" xmlns="" val="1614278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10</a:t>
            </a:fld>
            <a:endParaRPr lang="en-US" dirty="0"/>
          </a:p>
        </p:txBody>
      </p:sp>
    </p:spTree>
    <p:extLst>
      <p:ext uri="{BB962C8B-B14F-4D97-AF65-F5344CB8AC3E}">
        <p14:creationId xmlns:p14="http://schemas.microsoft.com/office/powerpoint/2010/main" xmlns="" val="2613114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11</a:t>
            </a:fld>
            <a:endParaRPr lang="en-US" dirty="0"/>
          </a:p>
        </p:txBody>
      </p:sp>
    </p:spTree>
    <p:extLst>
      <p:ext uri="{BB962C8B-B14F-4D97-AF65-F5344CB8AC3E}">
        <p14:creationId xmlns:p14="http://schemas.microsoft.com/office/powerpoint/2010/main" xmlns="" val="3990051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4" name="Shape 22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xmlns="" val="51898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28</a:t>
            </a:fld>
            <a:endParaRPr lang="en-US" dirty="0"/>
          </a:p>
        </p:txBody>
      </p:sp>
    </p:spTree>
    <p:extLst>
      <p:ext uri="{BB962C8B-B14F-4D97-AF65-F5344CB8AC3E}">
        <p14:creationId xmlns:p14="http://schemas.microsoft.com/office/powerpoint/2010/main" xmlns="" val="7419084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xmlns="" val="1361370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3530838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3703663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1727313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357289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xmlns="" val="3857694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xmlns="" val="2938922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2147697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xmlns="" val="108348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xmlns="" val="4028079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xmlns="" val="3952146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xmlns="" val="1656236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xmlns="" val="424254656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5589720" y="6516569"/>
            <a:ext cx="599919" cy="232808"/>
          </a:xfrm>
          <a:prstGeom prst="rect">
            <a:avLst/>
          </a:prstGeom>
        </p:spPr>
        <p:txBody>
          <a:bodyPr/>
          <a:lstStyle/>
          <a:p>
            <a:fld id="{A9A053A7-D5CB-4061-8791-0FEEA70E1B39}" type="slidenum">
              <a:rPr lang="en-US" smtClean="0"/>
              <a:pPr/>
              <a:t>‹#›</a:t>
            </a:fld>
            <a:endParaRPr lang="en-US" dirty="0"/>
          </a:p>
        </p:txBody>
      </p:sp>
      <p:sp>
        <p:nvSpPr>
          <p:cNvPr id="26" name="Title 1"/>
          <p:cNvSpPr>
            <a:spLocks noGrp="1"/>
          </p:cNvSpPr>
          <p:nvPr>
            <p:ph type="title"/>
          </p:nvPr>
        </p:nvSpPr>
        <p:spPr>
          <a:xfrm>
            <a:off x="438038" y="524044"/>
            <a:ext cx="11335607" cy="548640"/>
          </a:xfrm>
          <a:noFill/>
        </p:spPr>
        <p:txBody>
          <a:bodyPr>
            <a:normAutofit/>
          </a:bodyPr>
          <a:lstStyle>
            <a:lvl1pPr>
              <a:defRPr sz="3199" b="1" baseline="0">
                <a:solidFill>
                  <a:schemeClr val="tx1"/>
                </a:solidFill>
                <a:latin typeface="+mj-lt"/>
              </a:defRPr>
            </a:lvl1pPr>
          </a:lstStyle>
          <a:p>
            <a:r>
              <a:rPr lang="en-US" dirty="0"/>
              <a:t>Click to edit Master title style</a:t>
            </a:r>
          </a:p>
        </p:txBody>
      </p:sp>
      <p:sp>
        <p:nvSpPr>
          <p:cNvPr id="9" name="Content Placeholder 3"/>
          <p:cNvSpPr>
            <a:spLocks noGrp="1"/>
          </p:cNvSpPr>
          <p:nvPr>
            <p:ph sz="quarter" idx="13" hasCustomPrompt="1"/>
          </p:nvPr>
        </p:nvSpPr>
        <p:spPr>
          <a:xfrm>
            <a:off x="438036" y="1812897"/>
            <a:ext cx="11335609" cy="3935441"/>
          </a:xfrm>
        </p:spPr>
        <p:txBody>
          <a:bodyPr/>
          <a:lstStyle>
            <a:lvl2pPr marL="182825" indent="-182825">
              <a:defRPr sz="2399"/>
            </a:lvl2pPr>
            <a:lvl3pPr marL="457063" indent="-182825">
              <a:defRPr/>
            </a:lvl3pPr>
            <a:lvl4pPr marL="731301" indent="-182825">
              <a:defRPr/>
            </a:lvl4pPr>
            <a:lvl5pPr marL="1005538" indent="-182825">
              <a:defRPr/>
            </a:lvl5pPr>
          </a:lstStyle>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xmlns="" val="3927761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mp; Two columns">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5589720" y="6516569"/>
            <a:ext cx="599919" cy="232808"/>
          </a:xfrm>
          <a:prstGeom prst="rect">
            <a:avLst/>
          </a:prstGeom>
        </p:spPr>
        <p:txBody>
          <a:bodyPr/>
          <a:lstStyle/>
          <a:p>
            <a:fld id="{A9A053A7-D5CB-4061-8791-0FEEA70E1B39}" type="slidenum">
              <a:rPr lang="en-US" smtClean="0"/>
              <a:pPr/>
              <a:t>‹#›</a:t>
            </a:fld>
            <a:endParaRPr lang="en-US" dirty="0"/>
          </a:p>
        </p:txBody>
      </p:sp>
      <p:sp>
        <p:nvSpPr>
          <p:cNvPr id="26" name="Title 1"/>
          <p:cNvSpPr>
            <a:spLocks noGrp="1"/>
          </p:cNvSpPr>
          <p:nvPr>
            <p:ph type="title"/>
          </p:nvPr>
        </p:nvSpPr>
        <p:spPr>
          <a:xfrm>
            <a:off x="438038" y="524044"/>
            <a:ext cx="11335607" cy="548640"/>
          </a:xfrm>
          <a:noFill/>
        </p:spPr>
        <p:txBody>
          <a:bodyPr>
            <a:normAutofit/>
          </a:bodyPr>
          <a:lstStyle>
            <a:lvl1pPr>
              <a:defRPr sz="3199" b="1" baseline="0">
                <a:solidFill>
                  <a:schemeClr val="tx1"/>
                </a:solidFill>
                <a:latin typeface="+mj-lt"/>
              </a:defRPr>
            </a:lvl1pPr>
          </a:lstStyle>
          <a:p>
            <a:r>
              <a:rPr lang="en-US" dirty="0"/>
              <a:t>Click to edit Master title style</a:t>
            </a:r>
          </a:p>
        </p:txBody>
      </p:sp>
      <p:sp>
        <p:nvSpPr>
          <p:cNvPr id="4" name="Content Placeholder 3"/>
          <p:cNvSpPr>
            <a:spLocks noGrp="1"/>
          </p:cNvSpPr>
          <p:nvPr>
            <p:ph sz="quarter" idx="13" hasCustomPrompt="1"/>
          </p:nvPr>
        </p:nvSpPr>
        <p:spPr>
          <a:xfrm>
            <a:off x="438037" y="1486894"/>
            <a:ext cx="5492092" cy="4261444"/>
          </a:xfrm>
        </p:spPr>
        <p:txBody>
          <a:bodyPr/>
          <a:lstStyle>
            <a:lvl2pPr marL="182825" indent="-182825">
              <a:defRPr sz="2399"/>
            </a:lvl2pPr>
            <a:lvl3pPr marL="457063" indent="-182825">
              <a:defRPr/>
            </a:lvl3pPr>
            <a:lvl4pPr marL="731301" indent="-182825">
              <a:defRPr/>
            </a:lvl4pPr>
            <a:lvl5pPr marL="1005538" indent="-182825">
              <a:defRPr/>
            </a:lvl5pPr>
          </a:lstStyle>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p:cNvSpPr>
            <a:spLocks noGrp="1"/>
          </p:cNvSpPr>
          <p:nvPr>
            <p:ph sz="quarter" idx="14" hasCustomPrompt="1"/>
          </p:nvPr>
        </p:nvSpPr>
        <p:spPr>
          <a:xfrm>
            <a:off x="6281553" y="1486894"/>
            <a:ext cx="5492092" cy="4261444"/>
          </a:xfrm>
        </p:spPr>
        <p:txBody>
          <a:bodyPr/>
          <a:lstStyle>
            <a:lvl2pPr marL="182825" indent="-182825">
              <a:defRPr sz="2399"/>
            </a:lvl2pPr>
            <a:lvl3pPr marL="457063" indent="-182825">
              <a:defRPr/>
            </a:lvl3pPr>
            <a:lvl4pPr marL="731301" indent="-182825">
              <a:defRPr/>
            </a:lvl4pPr>
            <a:lvl5pPr marL="1005538" indent="-182825">
              <a:defRPr/>
            </a:lvl5pPr>
          </a:lstStyle>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xmlns="" val="3161866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8885965"/>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8" cstate="print">
            <a:extLst>
              <a:ext uri="{28A0092B-C50C-407E-A947-70E740481C1C}">
                <a14:useLocalDpi xmlns:a14="http://schemas.microsoft.com/office/drawing/2010/main" xmlns=""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extLst>
      <p:ext uri="{BB962C8B-B14F-4D97-AF65-F5344CB8AC3E}">
        <p14:creationId xmlns:p14="http://schemas.microsoft.com/office/powerpoint/2010/main" xmlns="" val="479998624"/>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410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5.xml"/><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hyperlink" Target="http://www.telerik.com/analytics" TargetMode="External"/><Relationship Id="rId2" Type="http://schemas.openxmlformats.org/officeDocument/2006/relationships/hyperlink" Target="http://www.telerik.com/company/privacy-policy"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sales@Telerik.com" TargetMode="External"/><Relationship Id="rId2" Type="http://schemas.openxmlformats.org/officeDocument/2006/relationships/hyperlink" Target="http://www.telerik.com/" TargetMode="External"/><Relationship Id="rId1" Type="http://schemas.openxmlformats.org/officeDocument/2006/relationships/slideLayout" Target="../slideLayouts/slideLayout1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4"/>
          <p:cNvSpPr>
            <a:spLocks noGrp="1"/>
          </p:cNvSpPr>
          <p:nvPr>
            <p:ph type="ctrTitle"/>
          </p:nvPr>
        </p:nvSpPr>
        <p:spPr>
          <a:xfrm>
            <a:off x="4967780" y="2459115"/>
            <a:ext cx="6438082" cy="1354217"/>
          </a:xfrm>
        </p:spPr>
        <p:txBody>
          <a:bodyPr/>
          <a:lstStyle/>
          <a:p>
            <a:r>
              <a:rPr lang="en-US" sz="4400" dirty="0"/>
              <a:t>Telerik Analytics:</a:t>
            </a:r>
            <a:br>
              <a:rPr lang="en-US" sz="4400" dirty="0"/>
            </a:br>
            <a:r>
              <a:rPr lang="en-US" sz="4400">
                <a:solidFill>
                  <a:srgbClr val="373A3E"/>
                </a:solidFill>
                <a:latin typeface="Arial"/>
              </a:rPr>
              <a:t>OpenEdge.NET </a:t>
            </a:r>
            <a:r>
              <a:rPr lang="en-US" sz="4400"/>
              <a:t>SDK</a:t>
            </a:r>
            <a:endParaRPr lang="en-US" dirty="0">
              <a:solidFill>
                <a:schemeClr val="bg1"/>
              </a:solidFill>
            </a:endParaRPr>
          </a:p>
        </p:txBody>
      </p:sp>
      <p:sp>
        <p:nvSpPr>
          <p:cNvPr id="5" name="Subtitle 4"/>
          <p:cNvSpPr>
            <a:spLocks noGrp="1"/>
          </p:cNvSpPr>
          <p:nvPr>
            <p:ph type="subTitle" idx="1"/>
          </p:nvPr>
        </p:nvSpPr>
        <p:spPr>
          <a:xfrm>
            <a:off x="4967780" y="4948706"/>
            <a:ext cx="6968058" cy="1743924"/>
          </a:xfrm>
        </p:spPr>
        <p:txBody>
          <a:bodyPr/>
          <a:lstStyle/>
          <a:p>
            <a:r>
              <a:rPr lang="en-US" dirty="0"/>
              <a:t>March 9, 2016</a:t>
            </a:r>
            <a:br>
              <a:rPr lang="en-US" dirty="0"/>
            </a:br>
            <a:r>
              <a:rPr lang="en-US" dirty="0"/>
              <a:t>Bill Wood</a:t>
            </a:r>
            <a:br>
              <a:rPr lang="en-US" dirty="0"/>
            </a:br>
            <a:endParaRPr lang="en-US" dirty="0"/>
          </a:p>
          <a:p>
            <a:pPr algn="r"/>
            <a:r>
              <a:rPr lang="en-US" sz="2000" dirty="0"/>
              <a:t>Version 0.4</a:t>
            </a:r>
            <a:endParaRPr lang="en-US" dirty="0"/>
          </a:p>
        </p:txBody>
      </p:sp>
      <p:sp>
        <p:nvSpPr>
          <p:cNvPr id="4" name="TextBox 3"/>
          <p:cNvSpPr txBox="1"/>
          <p:nvPr/>
        </p:nvSpPr>
        <p:spPr>
          <a:xfrm>
            <a:off x="897233" y="4702485"/>
            <a:ext cx="4925130" cy="246221"/>
          </a:xfrm>
          <a:prstGeom prst="rect">
            <a:avLst/>
          </a:prstGeom>
          <a:noFill/>
        </p:spPr>
        <p:txBody>
          <a:bodyPr wrap="square" lIns="0" tIns="0" rIns="0" bIns="0" rtlCol="0">
            <a:spAutoFit/>
          </a:bodyPr>
          <a:lstStyle/>
          <a:p>
            <a:pPr algn="l">
              <a:spcBef>
                <a:spcPts val="0"/>
              </a:spcBef>
            </a:pPr>
            <a:r>
              <a:rPr lang="en-US" sz="1600" i="0" dirty="0">
                <a:solidFill>
                  <a:schemeClr val="bg1"/>
                </a:solidFill>
                <a:latin typeface="Arial" pitchFamily="34" charset="0"/>
              </a:rPr>
              <a:t>Bill Wood</a:t>
            </a:r>
          </a:p>
        </p:txBody>
      </p:sp>
    </p:spTree>
    <p:extLst>
      <p:ext uri="{BB962C8B-B14F-4D97-AF65-F5344CB8AC3E}">
        <p14:creationId xmlns:p14="http://schemas.microsoft.com/office/powerpoint/2010/main" xmlns="" val="12290904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Agenda</a:t>
            </a:r>
          </a:p>
        </p:txBody>
      </p:sp>
      <p:sp>
        <p:nvSpPr>
          <p:cNvPr id="6" name="Content Placeholder 5"/>
          <p:cNvSpPr>
            <a:spLocks noGrp="1"/>
          </p:cNvSpPr>
          <p:nvPr>
            <p:ph idx="1"/>
          </p:nvPr>
        </p:nvSpPr>
        <p:spPr/>
        <p:txBody>
          <a:bodyPr/>
          <a:lstStyle/>
          <a:p>
            <a:r>
              <a:rPr lang="en-US" dirty="0"/>
              <a:t>What is Analytics?</a:t>
            </a:r>
          </a:p>
          <a:p>
            <a:r>
              <a:rPr lang="en-US" dirty="0" err="1"/>
              <a:t>OpenEdge</a:t>
            </a:r>
            <a:r>
              <a:rPr lang="en-US" dirty="0"/>
              <a:t> and </a:t>
            </a:r>
            <a:r>
              <a:rPr lang="en-US" dirty="0" err="1"/>
              <a:t>Telerik</a:t>
            </a:r>
            <a:r>
              <a:rPr lang="en-US" dirty="0"/>
              <a:t> Analytics: A Quick and Easy Demo</a:t>
            </a:r>
          </a:p>
          <a:p>
            <a:r>
              <a:rPr lang="en-US" dirty="0"/>
              <a:t>What We Saw</a:t>
            </a:r>
          </a:p>
          <a:p>
            <a:r>
              <a:rPr lang="en-US" dirty="0"/>
              <a:t>Deeper Dive: Inside </a:t>
            </a:r>
            <a:r>
              <a:rPr lang="en-US" dirty="0" err="1"/>
              <a:t>Telerik</a:t>
            </a:r>
            <a:r>
              <a:rPr lang="en-US" dirty="0"/>
              <a:t> Analytics</a:t>
            </a:r>
          </a:p>
          <a:p>
            <a:r>
              <a:rPr lang="en-US" dirty="0"/>
              <a:t>Best Practices</a:t>
            </a:r>
          </a:p>
          <a:p>
            <a:r>
              <a:rPr lang="en-US" dirty="0"/>
              <a:t>Where to go to get Telerik Analytics</a:t>
            </a:r>
          </a:p>
        </p:txBody>
      </p:sp>
    </p:spTree>
    <p:extLst>
      <p:ext uri="{BB962C8B-B14F-4D97-AF65-F5344CB8AC3E}">
        <p14:creationId xmlns:p14="http://schemas.microsoft.com/office/powerpoint/2010/main" xmlns="" val="1185176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stretch>
            <a:fillRect/>
          </a:stretch>
        </p:blipFill>
        <p:spPr>
          <a:xfrm>
            <a:off x="820132" y="1318273"/>
            <a:ext cx="5402254" cy="4649518"/>
          </a:xfrm>
          <a:prstGeom prst="rect">
            <a:avLst/>
          </a:prstGeom>
        </p:spPr>
      </p:pic>
      <p:sp>
        <p:nvSpPr>
          <p:cNvPr id="3" name="Title 2"/>
          <p:cNvSpPr>
            <a:spLocks noGrp="1"/>
          </p:cNvSpPr>
          <p:nvPr>
            <p:ph type="title"/>
          </p:nvPr>
        </p:nvSpPr>
        <p:spPr/>
        <p:txBody>
          <a:bodyPr/>
          <a:lstStyle/>
          <a:p>
            <a:r>
              <a:rPr lang="en-US" dirty="0"/>
              <a:t>What is Analytics?  Google says….</a:t>
            </a:r>
          </a:p>
        </p:txBody>
      </p:sp>
    </p:spTree>
    <p:extLst>
      <p:ext uri="{BB962C8B-B14F-4D97-AF65-F5344CB8AC3E}">
        <p14:creationId xmlns:p14="http://schemas.microsoft.com/office/powerpoint/2010/main" xmlns="" val="121675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stretch>
            <a:fillRect/>
          </a:stretch>
        </p:blipFill>
        <p:spPr>
          <a:xfrm>
            <a:off x="989814" y="1308548"/>
            <a:ext cx="5237158" cy="4882425"/>
          </a:xfrm>
          <a:prstGeom prst="rect">
            <a:avLst/>
          </a:prstGeom>
        </p:spPr>
      </p:pic>
      <p:sp>
        <p:nvSpPr>
          <p:cNvPr id="4" name="Title 3"/>
          <p:cNvSpPr>
            <a:spLocks noGrp="1"/>
          </p:cNvSpPr>
          <p:nvPr>
            <p:ph type="title"/>
          </p:nvPr>
        </p:nvSpPr>
        <p:spPr/>
        <p:txBody>
          <a:bodyPr/>
          <a:lstStyle/>
          <a:p>
            <a:r>
              <a:rPr lang="en-US" dirty="0"/>
              <a:t>What is Analytics?  OpenEdge says….</a:t>
            </a:r>
          </a:p>
        </p:txBody>
      </p:sp>
    </p:spTree>
    <p:extLst>
      <p:ext uri="{BB962C8B-B14F-4D97-AF65-F5344CB8AC3E}">
        <p14:creationId xmlns:p14="http://schemas.microsoft.com/office/powerpoint/2010/main" xmlns="" val="3895772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stretch>
            <a:fillRect/>
          </a:stretch>
        </p:blipFill>
        <p:spPr>
          <a:xfrm>
            <a:off x="867266" y="1334642"/>
            <a:ext cx="6309166" cy="4756373"/>
          </a:xfrm>
          <a:prstGeom prst="rect">
            <a:avLst/>
          </a:prstGeom>
        </p:spPr>
      </p:pic>
      <p:sp>
        <p:nvSpPr>
          <p:cNvPr id="4" name="Title 3"/>
          <p:cNvSpPr>
            <a:spLocks noGrp="1"/>
          </p:cNvSpPr>
          <p:nvPr>
            <p:ph type="title"/>
          </p:nvPr>
        </p:nvSpPr>
        <p:spPr/>
        <p:txBody>
          <a:bodyPr/>
          <a:lstStyle/>
          <a:p>
            <a:r>
              <a:rPr lang="en-US" dirty="0"/>
              <a:t>What is Analytics?  Let’s discuss over a beer!</a:t>
            </a:r>
          </a:p>
        </p:txBody>
      </p:sp>
    </p:spTree>
    <p:extLst>
      <p:ext uri="{BB962C8B-B14F-4D97-AF65-F5344CB8AC3E}">
        <p14:creationId xmlns:p14="http://schemas.microsoft.com/office/powerpoint/2010/main" xmlns="" val="2245635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Time for a Demo</a:t>
            </a:r>
          </a:p>
        </p:txBody>
      </p:sp>
    </p:spTree>
    <p:extLst>
      <p:ext uri="{BB962C8B-B14F-4D97-AF65-F5344CB8AC3E}">
        <p14:creationId xmlns:p14="http://schemas.microsoft.com/office/powerpoint/2010/main" xmlns="" val="57540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What we just saw!</a:t>
            </a:r>
          </a:p>
        </p:txBody>
      </p:sp>
    </p:spTree>
    <p:extLst>
      <p:ext uri="{BB962C8B-B14F-4D97-AF65-F5344CB8AC3E}">
        <p14:creationId xmlns:p14="http://schemas.microsoft.com/office/powerpoint/2010/main" xmlns="" val="3749470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Telerik</a:t>
            </a:r>
            <a:r>
              <a:rPr lang="en-US" dirty="0"/>
              <a:t> Analytics Can Instrument Your ABL Code (using the .NET SDK)</a:t>
            </a:r>
          </a:p>
        </p:txBody>
      </p:sp>
      <p:pic>
        <p:nvPicPr>
          <p:cNvPr id="27651" name="Picture 3"/>
          <p:cNvPicPr>
            <a:picLocks noChangeAspect="1" noChangeArrowheads="1"/>
          </p:cNvPicPr>
          <p:nvPr/>
        </p:nvPicPr>
        <p:blipFill>
          <a:blip r:embed="rId2" cstate="email"/>
          <a:srcRect/>
          <a:stretch>
            <a:fillRect/>
          </a:stretch>
        </p:blipFill>
        <p:spPr bwMode="auto">
          <a:xfrm>
            <a:off x="478744" y="1282084"/>
            <a:ext cx="10036856" cy="4895198"/>
          </a:xfrm>
          <a:prstGeom prst="rect">
            <a:avLst/>
          </a:prstGeom>
          <a:noFill/>
          <a:ln w="9525">
            <a:noFill/>
            <a:miter lim="800000"/>
            <a:headEnd/>
            <a:tailEnd/>
          </a:ln>
        </p:spPr>
      </p:pic>
    </p:spTree>
    <p:extLst>
      <p:ext uri="{BB962C8B-B14F-4D97-AF65-F5344CB8AC3E}">
        <p14:creationId xmlns:p14="http://schemas.microsoft.com/office/powerpoint/2010/main" xmlns="" val="2178937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ABL Code: Using .NET Objects</a:t>
            </a:r>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lstStyle/>
          <a:p>
            <a:pPr marL="0">
              <a:buNone/>
            </a:pPr>
            <a:r>
              <a:rPr lang="en-US" dirty="0">
                <a:latin typeface="Consolas" pitchFamily="49" charset="0"/>
                <a:cs typeface="Consolas" pitchFamily="49" charset="0"/>
              </a:rPr>
              <a:t>…</a:t>
            </a:r>
          </a:p>
          <a:p>
            <a:pPr marL="0">
              <a:buNone/>
            </a:pPr>
            <a:r>
              <a:rPr lang="en-US" dirty="0">
                <a:latin typeface="Consolas" pitchFamily="49" charset="0"/>
                <a:cs typeface="Consolas" pitchFamily="49" charset="0"/>
              </a:rPr>
              <a:t>USING </a:t>
            </a:r>
            <a:r>
              <a:rPr lang="en-US" dirty="0" err="1">
                <a:latin typeface="Consolas" pitchFamily="49" charset="0"/>
                <a:cs typeface="Consolas" pitchFamily="49" charset="0"/>
              </a:rPr>
              <a:t>EQATEC.Analytics.Monitor</a:t>
            </a:r>
            <a:r>
              <a:rPr lang="en-US" dirty="0">
                <a:latin typeface="Consolas" pitchFamily="49" charset="0"/>
                <a:cs typeface="Consolas" pitchFamily="49" charset="0"/>
              </a:rPr>
              <a:t>.*.</a:t>
            </a:r>
            <a:br>
              <a:rPr lang="en-US" dirty="0">
                <a:latin typeface="Consolas" pitchFamily="49" charset="0"/>
                <a:cs typeface="Consolas" pitchFamily="49" charset="0"/>
              </a:rPr>
            </a:br>
            <a:r>
              <a:rPr lang="en-US" dirty="0">
                <a:latin typeface="Consolas" pitchFamily="49" charset="0"/>
                <a:cs typeface="Consolas" pitchFamily="49" charset="0"/>
              </a:rPr>
              <a:t>…</a:t>
            </a:r>
            <a:br>
              <a:rPr lang="en-US" dirty="0">
                <a:latin typeface="Consolas" pitchFamily="49" charset="0"/>
                <a:cs typeface="Consolas" pitchFamily="49" charset="0"/>
              </a:rPr>
            </a:br>
            <a:r>
              <a:rPr lang="en-US" dirty="0">
                <a:latin typeface="Consolas" pitchFamily="49" charset="0"/>
                <a:cs typeface="Consolas" pitchFamily="49" charset="0"/>
              </a:rPr>
              <a:t>// Initialize the Monitor</a:t>
            </a:r>
            <a:br>
              <a:rPr lang="en-US" dirty="0">
                <a:latin typeface="Consolas" pitchFamily="49" charset="0"/>
                <a:cs typeface="Consolas" pitchFamily="49" charset="0"/>
              </a:rPr>
            </a:br>
            <a:r>
              <a:rPr lang="en-US" dirty="0">
                <a:latin typeface="Consolas" pitchFamily="49" charset="0"/>
                <a:cs typeface="Consolas" pitchFamily="49" charset="0"/>
              </a:rPr>
              <a:t>DEFINE VAR monitor AS </a:t>
            </a:r>
            <a:r>
              <a:rPr lang="en-US" dirty="0" err="1">
                <a:latin typeface="Consolas" pitchFamily="49" charset="0"/>
                <a:cs typeface="Consolas" pitchFamily="49" charset="0"/>
              </a:rPr>
              <a:t>IAnalyticsMonitor</a:t>
            </a:r>
            <a:r>
              <a:rPr lang="en-US" dirty="0">
                <a:latin typeface="Consolas" pitchFamily="49" charset="0"/>
                <a:cs typeface="Consolas" pitchFamily="49" charset="0"/>
              </a:rPr>
              <a:t>.</a:t>
            </a:r>
            <a:br>
              <a:rPr lang="en-US" dirty="0">
                <a:latin typeface="Consolas" pitchFamily="49" charset="0"/>
                <a:cs typeface="Consolas" pitchFamily="49" charset="0"/>
              </a:rPr>
            </a:br>
            <a:r>
              <a:rPr lang="en-US" dirty="0">
                <a:latin typeface="Consolas" pitchFamily="49" charset="0"/>
                <a:cs typeface="Consolas" pitchFamily="49" charset="0"/>
              </a:rPr>
              <a:t>monitor = </a:t>
            </a:r>
            <a:r>
              <a:rPr lang="en-US" dirty="0" err="1">
                <a:latin typeface="Consolas" pitchFamily="49" charset="0"/>
                <a:cs typeface="Consolas" pitchFamily="49" charset="0"/>
              </a:rPr>
              <a:t>AnalyticsMonitorFactory:CreateMonitor</a:t>
            </a:r>
            <a:r>
              <a:rPr lang="en-US" dirty="0">
                <a:latin typeface="Consolas" pitchFamily="49" charset="0"/>
                <a:cs typeface="Consolas" pitchFamily="49" charset="0"/>
              </a:rPr>
              <a:t>("ac655448f8fdc7be7fc").</a:t>
            </a:r>
          </a:p>
          <a:p>
            <a:pPr marL="0">
              <a:buNone/>
            </a:pPr>
            <a:r>
              <a:rPr lang="en-US" dirty="0" err="1">
                <a:latin typeface="Consolas" pitchFamily="49" charset="0"/>
                <a:cs typeface="Consolas" pitchFamily="49" charset="0"/>
              </a:rPr>
              <a:t>monitor:START</a:t>
            </a:r>
            <a:r>
              <a:rPr lang="en-US" dirty="0">
                <a:latin typeface="Consolas" pitchFamily="49" charset="0"/>
                <a:cs typeface="Consolas" pitchFamily="49" charset="0"/>
              </a:rPr>
              <a:t>().</a:t>
            </a:r>
            <a:br>
              <a:rPr lang="en-US" dirty="0">
                <a:latin typeface="Consolas" pitchFamily="49" charset="0"/>
                <a:cs typeface="Consolas" pitchFamily="49" charset="0"/>
              </a:rPr>
            </a:br>
            <a:r>
              <a:rPr lang="en-US" dirty="0">
                <a:latin typeface="Consolas" pitchFamily="49" charset="0"/>
                <a:cs typeface="Consolas" pitchFamily="49" charset="0"/>
              </a:rPr>
              <a:t>…</a:t>
            </a:r>
            <a:br>
              <a:rPr lang="en-US" dirty="0">
                <a:latin typeface="Consolas" pitchFamily="49" charset="0"/>
                <a:cs typeface="Consolas" pitchFamily="49" charset="0"/>
              </a:rPr>
            </a:br>
            <a:r>
              <a:rPr lang="en-US" dirty="0">
                <a:latin typeface="Consolas" pitchFamily="49" charset="0"/>
                <a:cs typeface="Consolas" pitchFamily="49" charset="0"/>
              </a:rPr>
              <a:t>// Use the Monitor</a:t>
            </a:r>
            <a:br>
              <a:rPr lang="en-US" dirty="0">
                <a:latin typeface="Consolas" pitchFamily="49" charset="0"/>
                <a:cs typeface="Consolas" pitchFamily="49" charset="0"/>
              </a:rPr>
            </a:br>
            <a:r>
              <a:rPr lang="en-US" dirty="0" err="1">
                <a:latin typeface="Consolas" pitchFamily="49" charset="0"/>
                <a:cs typeface="Consolas" pitchFamily="49" charset="0"/>
              </a:rPr>
              <a:t>monitor:TrackFeatureValue</a:t>
            </a:r>
            <a:r>
              <a:rPr lang="en-US" dirty="0">
                <a:latin typeface="Consolas" pitchFamily="49" charset="0"/>
                <a:cs typeface="Consolas" pitchFamily="49" charset="0"/>
              </a:rPr>
              <a:t>(</a:t>
            </a:r>
            <a:r>
              <a:rPr lang="en-US" dirty="0" err="1">
                <a:latin typeface="Consolas" pitchFamily="49" charset="0"/>
                <a:cs typeface="Consolas" pitchFamily="49" charset="0"/>
              </a:rPr>
              <a:t>p_feature</a:t>
            </a:r>
            <a:r>
              <a:rPr lang="en-US" dirty="0">
                <a:latin typeface="Consolas" pitchFamily="49" charset="0"/>
                <a:cs typeface="Consolas" pitchFamily="49" charset="0"/>
              </a:rPr>
              <a:t>, </a:t>
            </a:r>
            <a:r>
              <a:rPr lang="en-US" dirty="0" err="1">
                <a:latin typeface="Consolas" pitchFamily="49" charset="0"/>
                <a:cs typeface="Consolas" pitchFamily="49" charset="0"/>
              </a:rPr>
              <a:t>p_value</a:t>
            </a:r>
            <a:r>
              <a:rPr lang="en-US" dirty="0">
                <a:latin typeface="Consolas" pitchFamily="49" charset="0"/>
                <a:cs typeface="Consolas" pitchFamily="49" charset="0"/>
              </a:rPr>
              <a:t>).</a:t>
            </a:r>
            <a:br>
              <a:rPr lang="en-US" dirty="0">
                <a:latin typeface="Consolas" pitchFamily="49" charset="0"/>
                <a:cs typeface="Consolas" pitchFamily="49" charset="0"/>
              </a:rPr>
            </a:br>
            <a:r>
              <a:rPr lang="en-US" dirty="0">
                <a:latin typeface="Consolas" pitchFamily="49" charset="0"/>
                <a:cs typeface="Consolas" pitchFamily="49" charset="0"/>
              </a:rPr>
              <a:t>…</a:t>
            </a:r>
          </a:p>
          <a:p>
            <a:endParaRPr lang="en-US" dirty="0"/>
          </a:p>
        </p:txBody>
      </p:sp>
    </p:spTree>
    <p:extLst>
      <p:ext uri="{BB962C8B-B14F-4D97-AF65-F5344CB8AC3E}">
        <p14:creationId xmlns:p14="http://schemas.microsoft.com/office/powerpoint/2010/main" xmlns="" val="1632765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085" y="123129"/>
            <a:ext cx="10779560" cy="868363"/>
          </a:xfrm>
        </p:spPr>
        <p:txBody>
          <a:bodyPr/>
          <a:lstStyle/>
          <a:p>
            <a:r>
              <a:rPr lang="en-US" sz="2800" dirty="0"/>
              <a:t>Summary Information: Usage, Versions, Geography, Environment</a:t>
            </a:r>
          </a:p>
        </p:txBody>
      </p:sp>
      <p:sp>
        <p:nvSpPr>
          <p:cNvPr id="4" name="Content Placeholder 3"/>
          <p:cNvSpPr>
            <a:spLocks noGrp="1"/>
          </p:cNvSpPr>
          <p:nvPr>
            <p:ph idx="1"/>
          </p:nvPr>
        </p:nvSpPr>
        <p:spPr/>
        <p:txBody>
          <a:bodyPr/>
          <a:lstStyle/>
          <a:p>
            <a:endParaRPr lang="en-US"/>
          </a:p>
        </p:txBody>
      </p:sp>
      <p:pic>
        <p:nvPicPr>
          <p:cNvPr id="28674" name="Picture 2"/>
          <p:cNvPicPr>
            <a:picLocks noChangeAspect="1" noChangeArrowheads="1"/>
          </p:cNvPicPr>
          <p:nvPr/>
        </p:nvPicPr>
        <p:blipFill>
          <a:blip r:embed="rId3" cstate="email"/>
          <a:srcRect/>
          <a:stretch>
            <a:fillRect/>
          </a:stretch>
        </p:blipFill>
        <p:spPr bwMode="auto">
          <a:xfrm>
            <a:off x="914400" y="947775"/>
            <a:ext cx="10590602" cy="5525211"/>
          </a:xfrm>
          <a:prstGeom prst="rect">
            <a:avLst/>
          </a:prstGeom>
          <a:noFill/>
          <a:ln w="9525">
            <a:noFill/>
            <a:miter lim="800000"/>
            <a:headEnd/>
            <a:tailEnd/>
          </a:ln>
        </p:spPr>
      </p:pic>
    </p:spTree>
    <p:extLst>
      <p:ext uri="{BB962C8B-B14F-4D97-AF65-F5344CB8AC3E}">
        <p14:creationId xmlns:p14="http://schemas.microsoft.com/office/powerpoint/2010/main" xmlns="" val="1486679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6472" y="95098"/>
            <a:ext cx="10817726" cy="868362"/>
          </a:xfrm>
        </p:spPr>
        <p:txBody>
          <a:bodyPr/>
          <a:lstStyle/>
          <a:p>
            <a:r>
              <a:rPr lang="en-US" sz="2800" dirty="0"/>
              <a:t>Summary Information: Usage, Versions, Geography, Environment</a:t>
            </a:r>
          </a:p>
        </p:txBody>
      </p:sp>
      <p:sp>
        <p:nvSpPr>
          <p:cNvPr id="4" name="Content Placeholder 3"/>
          <p:cNvSpPr>
            <a:spLocks noGrp="1"/>
          </p:cNvSpPr>
          <p:nvPr>
            <p:ph idx="1"/>
          </p:nvPr>
        </p:nvSpPr>
        <p:spPr/>
        <p:txBody>
          <a:bodyPr/>
          <a:lstStyle/>
          <a:p>
            <a:endParaRPr lang="en-US"/>
          </a:p>
        </p:txBody>
      </p:sp>
      <p:pic>
        <p:nvPicPr>
          <p:cNvPr id="29698" name="Picture 2"/>
          <p:cNvPicPr>
            <a:picLocks noChangeAspect="1" noChangeArrowheads="1"/>
          </p:cNvPicPr>
          <p:nvPr/>
        </p:nvPicPr>
        <p:blipFill>
          <a:blip r:embed="rId3" cstate="email"/>
          <a:srcRect/>
          <a:stretch>
            <a:fillRect/>
          </a:stretch>
        </p:blipFill>
        <p:spPr bwMode="auto">
          <a:xfrm>
            <a:off x="1033852" y="841223"/>
            <a:ext cx="10447338" cy="5913437"/>
          </a:xfrm>
          <a:prstGeom prst="rect">
            <a:avLst/>
          </a:prstGeom>
          <a:noFill/>
          <a:ln w="9525">
            <a:noFill/>
            <a:miter lim="800000"/>
            <a:headEnd/>
            <a:tailEnd/>
          </a:ln>
        </p:spPr>
      </p:pic>
    </p:spTree>
    <p:extLst>
      <p:ext uri="{BB962C8B-B14F-4D97-AF65-F5344CB8AC3E}">
        <p14:creationId xmlns:p14="http://schemas.microsoft.com/office/powerpoint/2010/main" xmlns="" val="2688857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Going Wrong?</a:t>
            </a:r>
          </a:p>
        </p:txBody>
      </p:sp>
      <p:pic>
        <p:nvPicPr>
          <p:cNvPr id="30722" name="Picture 2"/>
          <p:cNvPicPr>
            <a:picLocks noChangeAspect="1" noChangeArrowheads="1"/>
          </p:cNvPicPr>
          <p:nvPr/>
        </p:nvPicPr>
        <p:blipFill>
          <a:blip r:embed="rId2" cstate="email"/>
          <a:srcRect/>
          <a:stretch>
            <a:fillRect/>
          </a:stretch>
        </p:blipFill>
        <p:spPr bwMode="auto">
          <a:xfrm>
            <a:off x="324000" y="1039363"/>
            <a:ext cx="11385550" cy="5243513"/>
          </a:xfrm>
          <a:prstGeom prst="rect">
            <a:avLst/>
          </a:prstGeom>
          <a:noFill/>
          <a:ln w="9525">
            <a:noFill/>
            <a:miter lim="800000"/>
            <a:headEnd/>
            <a:tailEnd/>
          </a:ln>
        </p:spPr>
      </p:pic>
      <p:pic>
        <p:nvPicPr>
          <p:cNvPr id="30724" name="Picture 4" descr="C:\Users\wood\AppData\Local\Temp\SNAGHTML2072682e.PNG"/>
          <p:cNvPicPr>
            <a:picLocks noChangeAspect="1" noChangeArrowheads="1"/>
          </p:cNvPicPr>
          <p:nvPr/>
        </p:nvPicPr>
        <p:blipFill>
          <a:blip r:embed="rId3" cstate="email"/>
          <a:srcRect/>
          <a:stretch>
            <a:fillRect/>
          </a:stretch>
        </p:blipFill>
        <p:spPr bwMode="auto">
          <a:xfrm>
            <a:off x="5684808" y="1"/>
            <a:ext cx="6249777" cy="4727082"/>
          </a:xfrm>
          <a:prstGeom prst="rect">
            <a:avLst/>
          </a:prstGeom>
          <a:noFill/>
        </p:spPr>
      </p:pic>
      <p:sp>
        <p:nvSpPr>
          <p:cNvPr id="5" name="Right Arrow 4"/>
          <p:cNvSpPr/>
          <p:nvPr/>
        </p:nvSpPr>
        <p:spPr bwMode="auto">
          <a:xfrm rot="19821449">
            <a:off x="4550107" y="1261643"/>
            <a:ext cx="1818317" cy="917079"/>
          </a:xfrm>
          <a:prstGeom prst="right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xmlns="" val="2725435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Telerik Analytics and OpenEdge: .NET SDK</a:t>
            </a:r>
          </a:p>
        </p:txBody>
      </p:sp>
      <p:sp>
        <p:nvSpPr>
          <p:cNvPr id="4" name="Content Placeholder 3"/>
          <p:cNvSpPr>
            <a:spLocks noGrp="1"/>
          </p:cNvSpPr>
          <p:nvPr>
            <p:ph idx="1"/>
          </p:nvPr>
        </p:nvSpPr>
        <p:spPr/>
        <p:txBody>
          <a:bodyPr/>
          <a:lstStyle/>
          <a:p>
            <a:r>
              <a:rPr lang="en-US" dirty="0"/>
              <a:t>.NET SDK works with OpenEdge GUI clients (on Windows)</a:t>
            </a:r>
          </a:p>
          <a:p>
            <a:pPr lvl="1"/>
            <a:r>
              <a:rPr lang="en-US" dirty="0"/>
              <a:t>Can also use the JavaScript SDK (for tracking WebSpeed, Star*Nova, Web/Mobile)</a:t>
            </a:r>
          </a:p>
          <a:p>
            <a:pPr lvl="1"/>
            <a:r>
              <a:rPr lang="en-US" dirty="0"/>
              <a:t>… or Java and .NET SDK for Open Client apps</a:t>
            </a:r>
          </a:p>
          <a:p>
            <a:r>
              <a:rPr lang="en-US" dirty="0"/>
              <a:t>Can monitor:</a:t>
            </a:r>
          </a:p>
          <a:p>
            <a:pPr lvl="1"/>
            <a:r>
              <a:rPr lang="en-US" dirty="0"/>
              <a:t>Features Used</a:t>
            </a:r>
          </a:p>
          <a:p>
            <a:pPr lvl="1"/>
            <a:r>
              <a:rPr lang="en-US" dirty="0"/>
              <a:t>Timing (how long an action takes)</a:t>
            </a:r>
          </a:p>
          <a:p>
            <a:pPr lvl="1"/>
            <a:r>
              <a:rPr lang="en-US" dirty="0"/>
              <a:t>Distribution for Feature/Value pairs</a:t>
            </a:r>
          </a:p>
          <a:p>
            <a:r>
              <a:rPr lang="en-US" dirty="0"/>
              <a:t>Easy to get Started:</a:t>
            </a:r>
          </a:p>
          <a:p>
            <a:pPr lvl="1"/>
            <a:r>
              <a:rPr lang="en-US" dirty="0"/>
              <a:t>Need </a:t>
            </a:r>
            <a:r>
              <a:rPr lang="en-US" dirty="0" err="1"/>
              <a:t>Telerik</a:t>
            </a:r>
            <a:r>
              <a:rPr lang="en-US" dirty="0"/>
              <a:t> Platform Enterprise edition (to enable .NET SDK)</a:t>
            </a:r>
          </a:p>
          <a:p>
            <a:pPr lvl="1"/>
            <a:r>
              <a:rPr lang="en-US" dirty="0"/>
              <a:t>Talk to your sales rep for evaluation</a:t>
            </a:r>
          </a:p>
          <a:p>
            <a:pPr lvl="1"/>
            <a:r>
              <a:rPr lang="en-US" dirty="0"/>
              <a:t>AnalyticsSample.w</a:t>
            </a:r>
          </a:p>
          <a:p>
            <a:r>
              <a:rPr lang="en-US" dirty="0"/>
              <a:t>See:</a:t>
            </a:r>
          </a:p>
          <a:p>
            <a:pPr lvl="1"/>
            <a:r>
              <a:rPr lang="en-US" dirty="0"/>
              <a:t>http://www.telerik.com/platform/analytics</a:t>
            </a:r>
          </a:p>
        </p:txBody>
      </p:sp>
    </p:spTree>
    <p:extLst>
      <p:ext uri="{BB962C8B-B14F-4D97-AF65-F5344CB8AC3E}">
        <p14:creationId xmlns:p14="http://schemas.microsoft.com/office/powerpoint/2010/main" xmlns="" val="3836172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FAQs</a:t>
            </a:r>
          </a:p>
        </p:txBody>
      </p:sp>
      <p:sp>
        <p:nvSpPr>
          <p:cNvPr id="3" name="Content Placeholder 2"/>
          <p:cNvSpPr>
            <a:spLocks noGrp="1"/>
          </p:cNvSpPr>
          <p:nvPr>
            <p:ph idx="1"/>
          </p:nvPr>
        </p:nvSpPr>
        <p:spPr>
          <a:xfrm>
            <a:off x="586007" y="1059232"/>
            <a:ext cx="10948386" cy="5172075"/>
          </a:xfrm>
        </p:spPr>
        <p:txBody>
          <a:bodyPr/>
          <a:lstStyle/>
          <a:p>
            <a:r>
              <a:rPr lang="en-US" dirty="0"/>
              <a:t>Can I use this on an Application Server or PASOE?</a:t>
            </a:r>
          </a:p>
          <a:p>
            <a:pPr lvl="1"/>
            <a:r>
              <a:rPr lang="en-US" dirty="0"/>
              <a:t>Key Answer:  Analytics is really for monitoring individual users, not servers.</a:t>
            </a:r>
          </a:p>
          <a:p>
            <a:pPr lvl="2"/>
            <a:r>
              <a:rPr lang="en-US" dirty="0"/>
              <a:t>This is it’s use case.</a:t>
            </a:r>
          </a:p>
          <a:p>
            <a:pPr lvl="1"/>
            <a:r>
              <a:rPr lang="en-US" dirty="0"/>
              <a:t>Technical Answer:  Yes, if on Windows.</a:t>
            </a:r>
          </a:p>
          <a:p>
            <a:r>
              <a:rPr lang="en-US" dirty="0"/>
              <a:t>Can I track a user across multiple devices (mobile, desktop, etc.)?</a:t>
            </a:r>
          </a:p>
          <a:p>
            <a:pPr lvl="1"/>
            <a:r>
              <a:rPr lang="en-US" dirty="0"/>
              <a:t>Answer:  No.  Each project type is independent.</a:t>
            </a:r>
          </a:p>
          <a:p>
            <a:r>
              <a:rPr lang="en-US" dirty="0"/>
              <a:t>Can I do advanced correlations or queries?  (Graph Feature Use vs Memory)</a:t>
            </a:r>
          </a:p>
          <a:p>
            <a:pPr lvl="1"/>
            <a:r>
              <a:rPr lang="en-US" dirty="0"/>
              <a:t>Answer: This is not currently supported, but is on the roadmap.		</a:t>
            </a:r>
          </a:p>
        </p:txBody>
      </p:sp>
    </p:spTree>
    <p:extLst>
      <p:ext uri="{BB962C8B-B14F-4D97-AF65-F5344CB8AC3E}">
        <p14:creationId xmlns:p14="http://schemas.microsoft.com/office/powerpoint/2010/main" xmlns="" val="2247238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t>Telerik Analytics:</a:t>
            </a:r>
            <a:br>
              <a:rPr lang="en-US" sz="4800" dirty="0"/>
            </a:br>
            <a:r>
              <a:rPr lang="en-US" sz="4800" dirty="0"/>
              <a:t>Deep(</a:t>
            </a:r>
            <a:r>
              <a:rPr lang="en-US" sz="4800" dirty="0" err="1"/>
              <a:t>er</a:t>
            </a:r>
            <a:r>
              <a:rPr lang="en-US" sz="4800" dirty="0"/>
              <a:t>) Dive</a:t>
            </a:r>
          </a:p>
        </p:txBody>
      </p:sp>
      <p:sp>
        <p:nvSpPr>
          <p:cNvPr id="3" name="Subtitle 2"/>
          <p:cNvSpPr>
            <a:spLocks noGrp="1"/>
          </p:cNvSpPr>
          <p:nvPr>
            <p:ph type="subTitle" idx="4294967295"/>
          </p:nvPr>
        </p:nvSpPr>
        <p:spPr>
          <a:xfrm>
            <a:off x="2823833" y="4113561"/>
            <a:ext cx="6535204" cy="447675"/>
          </a:xfrm>
        </p:spPr>
        <p:txBody>
          <a:bodyPr>
            <a:normAutofit/>
          </a:bodyPr>
          <a:lstStyle/>
          <a:p>
            <a:pPr marL="0" indent="0" algn="ctr">
              <a:buNone/>
            </a:pPr>
            <a:r>
              <a:rPr lang="en-US">
                <a:solidFill>
                  <a:srgbClr val="1AA6B0"/>
                </a:solidFill>
              </a:rPr>
              <a:t>(Code examples, data formats and more) </a:t>
            </a:r>
            <a:endParaRPr lang="en-US" dirty="0">
              <a:solidFill>
                <a:srgbClr val="1AA6B0"/>
              </a:solidFill>
            </a:endParaRPr>
          </a:p>
        </p:txBody>
      </p:sp>
    </p:spTree>
    <p:extLst>
      <p:ext uri="{BB962C8B-B14F-4D97-AF65-F5344CB8AC3E}">
        <p14:creationId xmlns:p14="http://schemas.microsoft.com/office/powerpoint/2010/main" xmlns="" val="2744062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it work?</a:t>
            </a:r>
          </a:p>
        </p:txBody>
      </p:sp>
      <p:pic>
        <p:nvPicPr>
          <p:cNvPr id="4" name="Picture 2" descr="The Telerik Analytics service at a glance"/>
          <p:cNvPicPr>
            <a:picLocks noChangeAspect="1" noChangeArrowheads="1"/>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1273685" y="1335175"/>
            <a:ext cx="10176369" cy="41195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42777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Platforms Supported - Monitors</a:t>
            </a:r>
          </a:p>
        </p:txBody>
      </p:sp>
      <p:sp>
        <p:nvSpPr>
          <p:cNvPr id="3" name="Text Placeholder 3"/>
          <p:cNvSpPr txBox="1">
            <a:spLocks/>
          </p:cNvSpPr>
          <p:nvPr/>
        </p:nvSpPr>
        <p:spPr>
          <a:xfrm>
            <a:off x="438036" y="1190448"/>
            <a:ext cx="5220892" cy="5193102"/>
          </a:xfrm>
          <a:prstGeom prst="rect">
            <a:avLst/>
          </a:prstGeom>
        </p:spPr>
        <p:txBody>
          <a:bodyPr>
            <a:noAutofit/>
          </a:bodyPr>
          <a:lstStyle>
            <a:lvl1pPr marL="182880" indent="-182880" algn="l" defTabSz="91440" rtl="0" eaLnBrk="1" latinLnBrk="0" hangingPunct="1">
              <a:lnSpc>
                <a:spcPct val="90000"/>
              </a:lnSpc>
              <a:spcBef>
                <a:spcPts val="1000"/>
              </a:spcBef>
              <a:buClr>
                <a:srgbClr val="5CE600"/>
              </a:buClr>
              <a:buSzPct val="80000"/>
              <a:buFont typeface="Arial" panose="020B0604020202020204" pitchFamily="34" charset="0"/>
              <a:buChar char="•"/>
              <a:defRPr sz="3600" kern="1200" baseline="0">
                <a:solidFill>
                  <a:schemeClr val="tx1"/>
                </a:solidFill>
                <a:latin typeface="+mn-lt"/>
                <a:ea typeface="Open Sans Light" panose="020B0306030504020204" pitchFamily="34" charset="0"/>
                <a:cs typeface="Open Sans Light" panose="020B0306030504020204" pitchFamily="34" charset="0"/>
              </a:defRPr>
            </a:lvl1pPr>
            <a:lvl2pPr marL="457200" indent="-182880" algn="l" defTabSz="914400" rtl="0" eaLnBrk="1" latinLnBrk="0" hangingPunct="1">
              <a:lnSpc>
                <a:spcPct val="90000"/>
              </a:lnSpc>
              <a:spcBef>
                <a:spcPts val="500"/>
              </a:spcBef>
              <a:buClr>
                <a:srgbClr val="5CE600"/>
              </a:buClr>
              <a:buSzPct val="80000"/>
              <a:buFont typeface="Arial" panose="020B0604020202020204" pitchFamily="34" charset="0"/>
              <a:buChar char="•"/>
              <a:tabLst>
                <a:tab pos="301752" algn="l"/>
              </a:tabLst>
              <a:defRPr sz="2800" kern="1200" baseline="0">
                <a:solidFill>
                  <a:srgbClr val="21242C"/>
                </a:solidFill>
                <a:latin typeface="+mn-lt"/>
                <a:ea typeface="Open Sans Light" panose="020B0306030504020204" pitchFamily="34" charset="0"/>
                <a:cs typeface="Open Sans Light" panose="020B0306030504020204" pitchFamily="34" charset="0"/>
              </a:defRPr>
            </a:lvl2pPr>
            <a:lvl3pPr marL="731520" indent="-182880" algn="l" defTabSz="914400" rtl="0" eaLnBrk="1" latinLnBrk="0" hangingPunct="1">
              <a:lnSpc>
                <a:spcPct val="90000"/>
              </a:lnSpc>
              <a:spcBef>
                <a:spcPts val="500"/>
              </a:spcBef>
              <a:buClr>
                <a:srgbClr val="5CE600"/>
              </a:buClr>
              <a:buSzPct val="80000"/>
              <a:buFont typeface="Arial" panose="020B0604020202020204" pitchFamily="34" charset="0"/>
              <a:buChar char="•"/>
              <a:defRPr sz="2000" kern="1200" baseline="0">
                <a:solidFill>
                  <a:srgbClr val="21242C"/>
                </a:solidFill>
                <a:latin typeface="+mn-lt"/>
                <a:ea typeface="Open Sans" panose="020B0606030504020204" pitchFamily="34" charset="0"/>
                <a:cs typeface="Open Sans" panose="020B0606030504020204" pitchFamily="34" charset="0"/>
              </a:defRPr>
            </a:lvl3pPr>
            <a:lvl4pPr marL="1005840" indent="-182880" algn="l" defTabSz="914400" rtl="0" eaLnBrk="1" latinLnBrk="0" hangingPunct="1">
              <a:lnSpc>
                <a:spcPct val="90000"/>
              </a:lnSpc>
              <a:spcBef>
                <a:spcPts val="500"/>
              </a:spcBef>
              <a:buClr>
                <a:srgbClr val="5CE600"/>
              </a:buClr>
              <a:buSzPct val="80000"/>
              <a:buFont typeface="Arial" panose="020B0604020202020204" pitchFamily="34" charset="0"/>
              <a:buChar char="•"/>
              <a:defRPr sz="1800" kern="1200" baseline="0">
                <a:solidFill>
                  <a:srgbClr val="21242C"/>
                </a:solidFill>
                <a:latin typeface="+mn-lt"/>
                <a:ea typeface="Open Sans" panose="020B0606030504020204" pitchFamily="34" charset="0"/>
                <a:cs typeface="Open Sans" panose="020B0606030504020204" pitchFamily="34" charset="0"/>
              </a:defRPr>
            </a:lvl4pPr>
            <a:lvl5pPr marL="1280160" indent="-182880" algn="l" defTabSz="914400" rtl="0" eaLnBrk="1" latinLnBrk="0" hangingPunct="1">
              <a:lnSpc>
                <a:spcPct val="90000"/>
              </a:lnSpc>
              <a:spcBef>
                <a:spcPts val="500"/>
              </a:spcBef>
              <a:buClr>
                <a:srgbClr val="5CE600"/>
              </a:buClr>
              <a:buSzPct val="80000"/>
              <a:buFont typeface="Arial" panose="020B0604020202020204" pitchFamily="34" charset="0"/>
              <a:buChar char="•"/>
              <a:defRPr sz="1600" kern="1200" baseline="0">
                <a:solidFill>
                  <a:srgbClr val="21242C"/>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200" kern="1200" cap="all" spc="0" baseline="0">
                <a:solidFill>
                  <a:srgbClr val="95BC46"/>
                </a:solidFill>
                <a:latin typeface="Open Sans" panose="020B0606030504020204" pitchFamily="34" charset="0"/>
                <a:ea typeface="Open Sans" panose="020B0606030504020204" pitchFamily="34" charset="0"/>
                <a:cs typeface="Open Sans" panose="020B0606030504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000" b="1" i="0" dirty="0"/>
              <a:t>Application types:</a:t>
            </a:r>
          </a:p>
          <a:p>
            <a:r>
              <a:rPr lang="fr-FR" sz="1600" i="0" dirty="0"/>
              <a:t>Mobile (native, </a:t>
            </a:r>
            <a:r>
              <a:rPr lang="fr-FR" sz="1600" i="0" dirty="0" err="1"/>
              <a:t>hybrid</a:t>
            </a:r>
            <a:r>
              <a:rPr lang="fr-FR" sz="1600" i="0" dirty="0"/>
              <a:t>, web)</a:t>
            </a:r>
          </a:p>
          <a:p>
            <a:r>
              <a:rPr lang="fr-FR" sz="1600" i="0" dirty="0"/>
              <a:t>Desktop</a:t>
            </a:r>
          </a:p>
          <a:p>
            <a:r>
              <a:rPr lang="fr-FR" sz="1600" i="0" dirty="0"/>
              <a:t>Web</a:t>
            </a:r>
          </a:p>
          <a:p>
            <a:pPr marL="0" indent="0">
              <a:buNone/>
            </a:pPr>
            <a:r>
              <a:rPr lang="fr-FR" sz="2000" b="1" i="0" dirty="0" err="1"/>
              <a:t>Implementations</a:t>
            </a:r>
            <a:r>
              <a:rPr lang="fr-FR" sz="2000" b="1" i="0" dirty="0"/>
              <a:t>:</a:t>
            </a:r>
          </a:p>
          <a:p>
            <a:r>
              <a:rPr lang="fr-FR" sz="1600" i="0" dirty="0"/>
              <a:t>C++</a:t>
            </a:r>
          </a:p>
          <a:p>
            <a:r>
              <a:rPr lang="fr-FR" sz="1600" i="0" dirty="0"/>
              <a:t>C# (.NET)</a:t>
            </a:r>
          </a:p>
          <a:p>
            <a:r>
              <a:rPr lang="fr-FR" sz="1600" i="0" dirty="0"/>
              <a:t>Java</a:t>
            </a:r>
          </a:p>
          <a:p>
            <a:r>
              <a:rPr lang="fr-FR" sz="1600" i="0" dirty="0"/>
              <a:t>JavaScript</a:t>
            </a:r>
          </a:p>
          <a:p>
            <a:pPr marL="0" indent="0">
              <a:buNone/>
            </a:pPr>
            <a:r>
              <a:rPr lang="fr-FR" sz="2000" b="1" i="0" dirty="0"/>
              <a:t>API</a:t>
            </a:r>
          </a:p>
          <a:p>
            <a:r>
              <a:rPr lang="fr-FR" sz="1600" i="0" dirty="0"/>
              <a:t>Uniform for all </a:t>
            </a:r>
            <a:r>
              <a:rPr lang="fr-FR" sz="1600" i="0" dirty="0" err="1"/>
              <a:t>platforms</a:t>
            </a:r>
            <a:endParaRPr lang="fr-FR" sz="1600" i="0" dirty="0"/>
          </a:p>
          <a:p>
            <a:r>
              <a:rPr lang="fr-FR" sz="1600" i="0" dirty="0"/>
              <a:t>Small </a:t>
            </a:r>
            <a:r>
              <a:rPr lang="fr-FR" sz="1600" i="0" dirty="0" err="1"/>
              <a:t>footprint</a:t>
            </a:r>
            <a:r>
              <a:rPr lang="fr-FR" sz="1600" i="0" dirty="0"/>
              <a:t> and </a:t>
            </a:r>
            <a:r>
              <a:rPr lang="fr-FR" sz="1600" i="0" dirty="0" err="1"/>
              <a:t>very</a:t>
            </a:r>
            <a:r>
              <a:rPr lang="fr-FR" sz="1600" i="0" dirty="0"/>
              <a:t> </a:t>
            </a:r>
            <a:r>
              <a:rPr lang="fr-FR" sz="1600" i="0" dirty="0" err="1"/>
              <a:t>low</a:t>
            </a:r>
            <a:r>
              <a:rPr lang="fr-FR" sz="1600" i="0" dirty="0"/>
              <a:t> performance impact</a:t>
            </a:r>
          </a:p>
          <a:p>
            <a:r>
              <a:rPr lang="fr-FR" sz="1600" i="0" dirty="0"/>
              <a:t>Supports </a:t>
            </a:r>
            <a:r>
              <a:rPr lang="fr-FR" sz="1600" i="0" dirty="0" err="1"/>
              <a:t>off-line</a:t>
            </a:r>
            <a:r>
              <a:rPr lang="fr-FR" sz="1600" i="0" dirty="0"/>
              <a:t> data collection</a:t>
            </a:r>
          </a:p>
          <a:p>
            <a:endParaRPr lang="fr-FR" sz="1600" i="0" dirty="0"/>
          </a:p>
          <a:p>
            <a:endParaRPr lang="fr-FR" sz="1600" i="0" dirty="0"/>
          </a:p>
          <a:p>
            <a:endParaRPr lang="en-US" sz="1600" i="0" dirty="0"/>
          </a:p>
        </p:txBody>
      </p:sp>
      <p:pic>
        <p:nvPicPr>
          <p:cNvPr id="5" name="Picture 4"/>
          <p:cNvPicPr>
            <a:picLocks noChangeAspect="1"/>
          </p:cNvPicPr>
          <p:nvPr/>
        </p:nvPicPr>
        <p:blipFill>
          <a:blip r:embed="rId2" cstate="email"/>
          <a:stretch>
            <a:fillRect/>
          </a:stretch>
        </p:blipFill>
        <p:spPr>
          <a:xfrm>
            <a:off x="6699419" y="1363184"/>
            <a:ext cx="3729101" cy="479625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916345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SDKs:  JavaScript, Java, .NET, C (and C# below)</a:t>
            </a:r>
          </a:p>
        </p:txBody>
      </p:sp>
      <p:pic>
        <p:nvPicPr>
          <p:cNvPr id="4" name="Picture 3"/>
          <p:cNvPicPr>
            <a:picLocks noChangeAspect="1"/>
          </p:cNvPicPr>
          <p:nvPr/>
        </p:nvPicPr>
        <p:blipFill>
          <a:blip r:embed="rId2" cstate="email"/>
          <a:stretch>
            <a:fillRect/>
          </a:stretch>
        </p:blipFill>
        <p:spPr>
          <a:xfrm>
            <a:off x="686947" y="1326311"/>
            <a:ext cx="7307238" cy="4884644"/>
          </a:xfrm>
          <a:prstGeom prst="rect">
            <a:avLst/>
          </a:prstGeom>
          <a:effectLst>
            <a:outerShdw blurRad="63500" sx="102000" sy="102000" algn="ctr" rotWithShape="0">
              <a:prstClr val="black">
                <a:alpha val="40000"/>
              </a:prstClr>
            </a:outerShdw>
          </a:effectLst>
        </p:spPr>
      </p:pic>
      <p:pic>
        <p:nvPicPr>
          <p:cNvPr id="5" name="Picture 2" descr="The Telerik Analytics service at a glance"/>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8180388" y="2657475"/>
            <a:ext cx="3592512" cy="174444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Down Arrow 2"/>
          <p:cNvSpPr/>
          <p:nvPr/>
        </p:nvSpPr>
        <p:spPr>
          <a:xfrm rot="10800000">
            <a:off x="8696522" y="4523718"/>
            <a:ext cx="570219" cy="12490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Tree>
    <p:extLst>
      <p:ext uri="{BB962C8B-B14F-4D97-AF65-F5344CB8AC3E}">
        <p14:creationId xmlns:p14="http://schemas.microsoft.com/office/powerpoint/2010/main" xmlns="" val="128093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on the Wire</a:t>
            </a:r>
          </a:p>
        </p:txBody>
      </p:sp>
      <p:pic>
        <p:nvPicPr>
          <p:cNvPr id="5" name="Picture 4"/>
          <p:cNvPicPr>
            <a:picLocks noChangeAspect="1"/>
          </p:cNvPicPr>
          <p:nvPr/>
        </p:nvPicPr>
        <p:blipFill>
          <a:blip r:embed="rId2" cstate="email"/>
          <a:stretch>
            <a:fillRect/>
          </a:stretch>
        </p:blipFill>
        <p:spPr>
          <a:xfrm>
            <a:off x="237799" y="1553107"/>
            <a:ext cx="7962505" cy="4571173"/>
          </a:xfrm>
          <a:prstGeom prst="rect">
            <a:avLst/>
          </a:prstGeom>
        </p:spPr>
      </p:pic>
      <p:pic>
        <p:nvPicPr>
          <p:cNvPr id="4" name="Picture 2" descr="The Telerik Analytics service at a glance"/>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8674607" y="3361038"/>
            <a:ext cx="3180498" cy="1058776"/>
          </a:xfrm>
          <a:prstGeom prst="rect">
            <a:avLst/>
          </a:prstGeom>
          <a:noFill/>
          <a:extLst>
            <a:ext uri="{909E8E84-426E-40DD-AFC4-6F175D3DCCD1}">
              <a14:hiddenFill xmlns:a14="http://schemas.microsoft.com/office/drawing/2010/main" xmlns="">
                <a:solidFill>
                  <a:srgbClr val="FFFFFF"/>
                </a:solidFill>
              </a14:hiddenFill>
            </a:ext>
          </a:extLst>
        </p:spPr>
      </p:pic>
      <p:sp>
        <p:nvSpPr>
          <p:cNvPr id="6" name="Down Arrow 5"/>
          <p:cNvSpPr/>
          <p:nvPr/>
        </p:nvSpPr>
        <p:spPr>
          <a:xfrm rot="18928890">
            <a:off x="9833147" y="2620695"/>
            <a:ext cx="570219" cy="12490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pic>
        <p:nvPicPr>
          <p:cNvPr id="1026" name="Picture 2" descr="https://lh4.googleusercontent.com/-cELOSeo4klM/AAAAAAAAAAI/AAAAAAAAACk/sGObEAYrHzs/photo.jp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10759427" y="1262945"/>
            <a:ext cx="953915" cy="9539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00231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default monitor data collected</a:t>
            </a:r>
          </a:p>
        </p:txBody>
      </p:sp>
      <p:pic>
        <p:nvPicPr>
          <p:cNvPr id="4" name="Picture 3"/>
          <p:cNvPicPr>
            <a:picLocks noChangeAspect="1"/>
          </p:cNvPicPr>
          <p:nvPr/>
        </p:nvPicPr>
        <p:blipFill>
          <a:blip r:embed="rId2" cstate="email"/>
          <a:stretch>
            <a:fillRect/>
          </a:stretch>
        </p:blipFill>
        <p:spPr>
          <a:xfrm>
            <a:off x="603317" y="1560229"/>
            <a:ext cx="5336742" cy="3720242"/>
          </a:xfrm>
          <a:prstGeom prst="rect">
            <a:avLst/>
          </a:prstGeom>
        </p:spPr>
      </p:pic>
      <p:pic>
        <p:nvPicPr>
          <p:cNvPr id="5" name="Picture 4"/>
          <p:cNvPicPr>
            <a:picLocks noChangeAspect="1"/>
          </p:cNvPicPr>
          <p:nvPr/>
        </p:nvPicPr>
        <p:blipFill>
          <a:blip r:embed="rId3" cstate="email"/>
          <a:stretch>
            <a:fillRect/>
          </a:stretch>
        </p:blipFill>
        <p:spPr>
          <a:xfrm>
            <a:off x="6365062" y="3250693"/>
            <a:ext cx="4916606" cy="2608811"/>
          </a:xfrm>
          <a:prstGeom prst="rect">
            <a:avLst/>
          </a:prstGeom>
        </p:spPr>
      </p:pic>
      <p:pic>
        <p:nvPicPr>
          <p:cNvPr id="6" name="Picture 5"/>
          <p:cNvPicPr>
            <a:picLocks noChangeAspect="1"/>
          </p:cNvPicPr>
          <p:nvPr/>
        </p:nvPicPr>
        <p:blipFill>
          <a:blip r:embed="rId4" cstate="email"/>
          <a:stretch>
            <a:fillRect/>
          </a:stretch>
        </p:blipFill>
        <p:spPr>
          <a:xfrm>
            <a:off x="7509421" y="1305075"/>
            <a:ext cx="2627886" cy="1713840"/>
          </a:xfrm>
          <a:prstGeom prst="rect">
            <a:avLst/>
          </a:prstGeom>
        </p:spPr>
      </p:pic>
    </p:spTree>
    <p:extLst>
      <p:ext uri="{BB962C8B-B14F-4D97-AF65-F5344CB8AC3E}">
        <p14:creationId xmlns:p14="http://schemas.microsoft.com/office/powerpoint/2010/main" xmlns="" val="91587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315175"/>
            <a:ext cx="10948387" cy="535531"/>
          </a:xfrm>
        </p:spPr>
        <p:txBody>
          <a:bodyPr/>
          <a:lstStyle/>
          <a:p>
            <a:r>
              <a:rPr lang="en-US" sz="3200" dirty="0"/>
              <a:t>Tracking custom metrics – Feature Usage</a:t>
            </a:r>
          </a:p>
        </p:txBody>
      </p:sp>
      <p:pic>
        <p:nvPicPr>
          <p:cNvPr id="3" name="Picture 2"/>
          <p:cNvPicPr>
            <a:picLocks noChangeAspect="1"/>
          </p:cNvPicPr>
          <p:nvPr/>
        </p:nvPicPr>
        <p:blipFill>
          <a:blip r:embed="rId2" cstate="email"/>
          <a:stretch>
            <a:fillRect/>
          </a:stretch>
        </p:blipFill>
        <p:spPr>
          <a:xfrm>
            <a:off x="566886" y="1649374"/>
            <a:ext cx="4760665" cy="790270"/>
          </a:xfrm>
          <a:prstGeom prst="rect">
            <a:avLst/>
          </a:prstGeom>
          <a:effectLst>
            <a:outerShdw blurRad="63500" sx="102000" sy="102000" algn="ctr" rotWithShape="0">
              <a:prstClr val="black">
                <a:alpha val="40000"/>
              </a:prstClr>
            </a:outerShdw>
          </a:effectLst>
        </p:spPr>
      </p:pic>
      <p:pic>
        <p:nvPicPr>
          <p:cNvPr id="8" name="Picture 7"/>
          <p:cNvPicPr>
            <a:picLocks noChangeAspect="1"/>
          </p:cNvPicPr>
          <p:nvPr/>
        </p:nvPicPr>
        <p:blipFill>
          <a:blip r:embed="rId3" cstate="email"/>
          <a:stretch>
            <a:fillRect/>
          </a:stretch>
        </p:blipFill>
        <p:spPr>
          <a:xfrm>
            <a:off x="7899312" y="1649374"/>
            <a:ext cx="3481269" cy="2695176"/>
          </a:xfrm>
          <a:prstGeom prst="rect">
            <a:avLst/>
          </a:prstGeom>
        </p:spPr>
      </p:pic>
      <p:pic>
        <p:nvPicPr>
          <p:cNvPr id="9" name="Picture 8"/>
          <p:cNvPicPr>
            <a:picLocks noChangeAspect="1"/>
          </p:cNvPicPr>
          <p:nvPr/>
        </p:nvPicPr>
        <p:blipFill>
          <a:blip r:embed="rId4" cstate="email"/>
          <a:stretch>
            <a:fillRect/>
          </a:stretch>
        </p:blipFill>
        <p:spPr>
          <a:xfrm>
            <a:off x="775317" y="3161383"/>
            <a:ext cx="6373600" cy="3205807"/>
          </a:xfrm>
          <a:prstGeom prst="rect">
            <a:avLst/>
          </a:prstGeom>
        </p:spPr>
      </p:pic>
    </p:spTree>
    <p:extLst>
      <p:ext uri="{BB962C8B-B14F-4D97-AF65-F5344CB8AC3E}">
        <p14:creationId xmlns:p14="http://schemas.microsoft.com/office/powerpoint/2010/main" xmlns="" val="1786845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315175"/>
            <a:ext cx="10948387" cy="535531"/>
          </a:xfrm>
        </p:spPr>
        <p:txBody>
          <a:bodyPr/>
          <a:lstStyle/>
          <a:p>
            <a:r>
              <a:rPr lang="en-US" sz="3200" dirty="0"/>
              <a:t>Tracking custom metrics – Feature Timing</a:t>
            </a:r>
          </a:p>
        </p:txBody>
      </p:sp>
      <p:pic>
        <p:nvPicPr>
          <p:cNvPr id="3" name="Picture 2"/>
          <p:cNvPicPr>
            <a:picLocks noChangeAspect="1"/>
          </p:cNvPicPr>
          <p:nvPr/>
        </p:nvPicPr>
        <p:blipFill>
          <a:blip r:embed="rId2" cstate="email"/>
          <a:stretch>
            <a:fillRect/>
          </a:stretch>
        </p:blipFill>
        <p:spPr>
          <a:xfrm>
            <a:off x="438037" y="1526425"/>
            <a:ext cx="5398594" cy="1580540"/>
          </a:xfrm>
          <a:prstGeom prst="rect">
            <a:avLst/>
          </a:prstGeom>
          <a:effectLst>
            <a:outerShdw blurRad="63500" sx="102000" sy="102000" algn="ctr" rotWithShape="0">
              <a:prstClr val="black">
                <a:alpha val="40000"/>
              </a:prstClr>
            </a:outerShdw>
          </a:effectLst>
        </p:spPr>
      </p:pic>
      <p:pic>
        <p:nvPicPr>
          <p:cNvPr id="4" name="Picture 3"/>
          <p:cNvPicPr>
            <a:picLocks noChangeAspect="1"/>
          </p:cNvPicPr>
          <p:nvPr/>
        </p:nvPicPr>
        <p:blipFill>
          <a:blip r:embed="rId3" cstate="email"/>
          <a:stretch>
            <a:fillRect/>
          </a:stretch>
        </p:blipFill>
        <p:spPr>
          <a:xfrm>
            <a:off x="6237874" y="1988147"/>
            <a:ext cx="5427157" cy="1028303"/>
          </a:xfrm>
          <a:prstGeom prst="rect">
            <a:avLst/>
          </a:prstGeom>
          <a:effectLst>
            <a:outerShdw blurRad="63500" sx="102000" sy="102000" algn="ctr" rotWithShape="0">
              <a:prstClr val="black">
                <a:alpha val="40000"/>
              </a:prstClr>
            </a:outerShdw>
          </a:effectLst>
        </p:spPr>
      </p:pic>
      <p:pic>
        <p:nvPicPr>
          <p:cNvPr id="5" name="Picture 4"/>
          <p:cNvPicPr>
            <a:picLocks noChangeAspect="1"/>
          </p:cNvPicPr>
          <p:nvPr/>
        </p:nvPicPr>
        <p:blipFill>
          <a:blip r:embed="rId4" cstate="email"/>
          <a:stretch>
            <a:fillRect/>
          </a:stretch>
        </p:blipFill>
        <p:spPr>
          <a:xfrm>
            <a:off x="588322" y="3460641"/>
            <a:ext cx="7809260" cy="2886379"/>
          </a:xfrm>
          <a:prstGeom prst="rect">
            <a:avLst/>
          </a:prstGeom>
        </p:spPr>
      </p:pic>
      <p:sp>
        <p:nvSpPr>
          <p:cNvPr id="8" name="Line Callout 1 7"/>
          <p:cNvSpPr/>
          <p:nvPr/>
        </p:nvSpPr>
        <p:spPr>
          <a:xfrm>
            <a:off x="9049261" y="3739000"/>
            <a:ext cx="2843893" cy="1602047"/>
          </a:xfrm>
          <a:prstGeom prst="borderCallout1">
            <a:avLst>
              <a:gd name="adj1" fmla="val 18750"/>
              <a:gd name="adj2" fmla="val -8333"/>
              <a:gd name="adj3" fmla="val -53601"/>
              <a:gd name="adj4" fmla="val -17328"/>
            </a:avLst>
          </a:prstGeom>
          <a:solidFill>
            <a:schemeClr val="accent1">
              <a:lumMod val="60000"/>
              <a:lumOff val="40000"/>
            </a:schemeClr>
          </a:solidFill>
          <a:ln>
            <a:solidFill>
              <a:schemeClr val="bg1">
                <a:lumMod val="5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399" dirty="0"/>
              <a:t>End of method “</a:t>
            </a:r>
            <a:r>
              <a:rPr lang="en-US" sz="2399" dirty="0" err="1"/>
              <a:t>MainForm_shown</a:t>
            </a:r>
            <a:r>
              <a:rPr lang="en-US" sz="2399" dirty="0"/>
              <a:t>”</a:t>
            </a:r>
          </a:p>
        </p:txBody>
      </p:sp>
    </p:spTree>
    <p:extLst>
      <p:ext uri="{BB962C8B-B14F-4D97-AF65-F5344CB8AC3E}">
        <p14:creationId xmlns:p14="http://schemas.microsoft.com/office/powerpoint/2010/main" xmlns="" val="2803021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315175"/>
            <a:ext cx="10948387" cy="535531"/>
          </a:xfrm>
        </p:spPr>
        <p:txBody>
          <a:bodyPr/>
          <a:lstStyle/>
          <a:p>
            <a:r>
              <a:rPr lang="en-US" sz="3200" dirty="0"/>
              <a:t>Tracking exceptions</a:t>
            </a:r>
          </a:p>
        </p:txBody>
      </p:sp>
      <p:pic>
        <p:nvPicPr>
          <p:cNvPr id="4" name="Picture 3"/>
          <p:cNvPicPr>
            <a:picLocks noChangeAspect="1"/>
          </p:cNvPicPr>
          <p:nvPr/>
        </p:nvPicPr>
        <p:blipFill>
          <a:blip r:embed="rId2" cstate="email"/>
          <a:stretch>
            <a:fillRect/>
          </a:stretch>
        </p:blipFill>
        <p:spPr>
          <a:xfrm>
            <a:off x="564428" y="1239239"/>
            <a:ext cx="5541414" cy="2466025"/>
          </a:xfrm>
          <a:prstGeom prst="rect">
            <a:avLst/>
          </a:prstGeom>
          <a:effectLst>
            <a:outerShdw blurRad="63500" sx="102000" sy="102000" algn="ctr" rotWithShape="0">
              <a:prstClr val="black">
                <a:alpha val="40000"/>
              </a:prstClr>
            </a:outerShdw>
          </a:effectLst>
        </p:spPr>
      </p:pic>
      <p:pic>
        <p:nvPicPr>
          <p:cNvPr id="5" name="Picture 4"/>
          <p:cNvPicPr>
            <a:picLocks noChangeAspect="1"/>
          </p:cNvPicPr>
          <p:nvPr/>
        </p:nvPicPr>
        <p:blipFill>
          <a:blip r:embed="rId3" cstate="email"/>
          <a:stretch>
            <a:fillRect/>
          </a:stretch>
        </p:blipFill>
        <p:spPr>
          <a:xfrm>
            <a:off x="4648928" y="2321042"/>
            <a:ext cx="7124717" cy="3317552"/>
          </a:xfrm>
          <a:prstGeom prst="rect">
            <a:avLst/>
          </a:prstGeom>
          <a:effectLst>
            <a:outerShdw blurRad="63500" sx="102000" sy="102000" algn="ctr" rotWithShape="0">
              <a:prstClr val="black">
                <a:alpha val="40000"/>
              </a:prstClr>
            </a:outerShdw>
          </a:effectLst>
        </p:spPr>
      </p:pic>
      <p:pic>
        <p:nvPicPr>
          <p:cNvPr id="6" name="Picture 2" descr="The Telerik Analytics service at a glance"/>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800657" y="4374763"/>
            <a:ext cx="3180498" cy="1058776"/>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p:cNvPicPr>
            <a:picLocks noChangeAspect="1"/>
          </p:cNvPicPr>
          <p:nvPr/>
        </p:nvPicPr>
        <p:blipFill>
          <a:blip r:embed="rId5" cstate="email"/>
          <a:stretch>
            <a:fillRect/>
          </a:stretch>
        </p:blipFill>
        <p:spPr>
          <a:xfrm>
            <a:off x="438038" y="3979818"/>
            <a:ext cx="1020531" cy="1046045"/>
          </a:xfrm>
          <a:prstGeom prst="rect">
            <a:avLst/>
          </a:prstGeom>
        </p:spPr>
      </p:pic>
    </p:spTree>
    <p:extLst>
      <p:ext uri="{BB962C8B-B14F-4D97-AF65-F5344CB8AC3E}">
        <p14:creationId xmlns:p14="http://schemas.microsoft.com/office/powerpoint/2010/main" xmlns="" val="3820497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3" y="315175"/>
            <a:ext cx="10948387" cy="535531"/>
          </a:xfrm>
        </p:spPr>
        <p:txBody>
          <a:bodyPr/>
          <a:lstStyle/>
          <a:p>
            <a:r>
              <a:rPr lang="en-US" sz="3200" dirty="0"/>
              <a:t>Session details</a:t>
            </a:r>
          </a:p>
        </p:txBody>
      </p:sp>
      <p:pic>
        <p:nvPicPr>
          <p:cNvPr id="7" name="Picture 6"/>
          <p:cNvPicPr>
            <a:picLocks noChangeAspect="1"/>
          </p:cNvPicPr>
          <p:nvPr/>
        </p:nvPicPr>
        <p:blipFill>
          <a:blip r:embed="rId2" cstate="email"/>
          <a:stretch>
            <a:fillRect/>
          </a:stretch>
        </p:blipFill>
        <p:spPr>
          <a:xfrm>
            <a:off x="252897" y="2841377"/>
            <a:ext cx="6440836" cy="3358899"/>
          </a:xfrm>
          <a:prstGeom prst="rect">
            <a:avLst/>
          </a:prstGeom>
          <a:effectLst>
            <a:outerShdw blurRad="63500" sx="102000" sy="102000" algn="ctr" rotWithShape="0">
              <a:prstClr val="black">
                <a:alpha val="40000"/>
              </a:prstClr>
            </a:outerShdw>
          </a:effectLst>
        </p:spPr>
      </p:pic>
      <p:pic>
        <p:nvPicPr>
          <p:cNvPr id="4" name="Picture 3"/>
          <p:cNvPicPr>
            <a:picLocks noChangeAspect="1"/>
          </p:cNvPicPr>
          <p:nvPr/>
        </p:nvPicPr>
        <p:blipFill>
          <a:blip r:embed="rId3" cstate="email"/>
          <a:stretch>
            <a:fillRect/>
          </a:stretch>
        </p:blipFill>
        <p:spPr>
          <a:xfrm>
            <a:off x="4366436" y="1260034"/>
            <a:ext cx="7256821" cy="456104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675729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 Success Stories</a:t>
            </a:r>
          </a:p>
        </p:txBody>
      </p:sp>
    </p:spTree>
    <p:extLst>
      <p:ext uri="{BB962C8B-B14F-4D97-AF65-F5344CB8AC3E}">
        <p14:creationId xmlns:p14="http://schemas.microsoft.com/office/powerpoint/2010/main" xmlns="" val="702021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a:spLocks noGrp="1"/>
          </p:cNvSpPr>
          <p:nvPr>
            <p:ph type="title"/>
          </p:nvPr>
        </p:nvSpPr>
        <p:spPr>
          <a:prstGeom prst="rect">
            <a:avLst/>
          </a:prstGeom>
        </p:spPr>
        <p:txBody>
          <a:bodyPr vert="horz" wrap="square" lIns="91410" tIns="91410" rIns="91410" bIns="91410" numCol="1" anchor="ctr" anchorCtr="0" compatLnSpc="1">
            <a:prstTxWarp prst="textNoShape">
              <a:avLst/>
            </a:prstTxWarp>
            <a:noAutofit/>
          </a:bodyPr>
          <a:lstStyle/>
          <a:p>
            <a:r>
              <a:rPr lang="en" sz="3200" dirty="0"/>
              <a:t>Customer Success </a:t>
            </a:r>
          </a:p>
        </p:txBody>
      </p:sp>
      <p:sp>
        <p:nvSpPr>
          <p:cNvPr id="227" name="Shape 227"/>
          <p:cNvSpPr txBox="1">
            <a:spLocks noGrp="1"/>
          </p:cNvSpPr>
          <p:nvPr>
            <p:ph type="body" idx="4294967295"/>
          </p:nvPr>
        </p:nvSpPr>
        <p:spPr>
          <a:xfrm>
            <a:off x="388938" y="2159000"/>
            <a:ext cx="5046662" cy="2981759"/>
          </a:xfrm>
          <a:prstGeom prst="rect">
            <a:avLst/>
          </a:prstGeom>
        </p:spPr>
        <p:style>
          <a:lnRef idx="2">
            <a:schemeClr val="accent1"/>
          </a:lnRef>
          <a:fillRef idx="1">
            <a:schemeClr val="lt1"/>
          </a:fillRef>
          <a:effectRef idx="0">
            <a:schemeClr val="accent1"/>
          </a:effectRef>
          <a:fontRef idx="minor">
            <a:schemeClr val="dk1"/>
          </a:fontRef>
        </p:style>
        <p:txBody>
          <a:bodyPr vert="horz" wrap="square" lIns="91410" tIns="91410" rIns="91410" bIns="91410" numCol="1" anchor="t" anchorCtr="0" compatLnSpc="1">
            <a:prstTxWarp prst="textNoShape">
              <a:avLst/>
            </a:prstTxWarp>
            <a:noAutofit/>
          </a:bodyPr>
          <a:lstStyle/>
          <a:p>
            <a:pPr marL="0" indent="0">
              <a:spcAft>
                <a:spcPts val="0"/>
              </a:spcAft>
              <a:buNone/>
            </a:pPr>
            <a:r>
              <a:rPr lang="en" i="1" dirty="0">
                <a:solidFill>
                  <a:srgbClr val="000000"/>
                </a:solidFill>
                <a:latin typeface="Arial"/>
                <a:ea typeface="Arial"/>
                <a:cs typeface="Arial"/>
                <a:sym typeface="Arial"/>
              </a:rPr>
              <a:t>“</a:t>
            </a:r>
            <a:r>
              <a:rPr lang="en" i="1" dirty="0" err="1">
                <a:solidFill>
                  <a:srgbClr val="000000"/>
                </a:solidFill>
                <a:latin typeface="Arial"/>
                <a:ea typeface="Arial"/>
                <a:cs typeface="Arial"/>
                <a:sym typeface="Arial"/>
              </a:rPr>
              <a:t>Telerik</a:t>
            </a:r>
            <a:r>
              <a:rPr lang="en" i="1" dirty="0">
                <a:solidFill>
                  <a:srgbClr val="000000"/>
                </a:solidFill>
                <a:latin typeface="Arial"/>
                <a:ea typeface="Arial"/>
                <a:cs typeface="Arial"/>
                <a:sym typeface="Arial"/>
              </a:rPr>
              <a:t> Analytics </a:t>
            </a:r>
            <a:r>
              <a:rPr lang="en" b="1" i="1" dirty="0">
                <a:solidFill>
                  <a:srgbClr val="000000"/>
                </a:solidFill>
                <a:latin typeface="Arial"/>
                <a:ea typeface="Arial"/>
                <a:cs typeface="Arial"/>
                <a:sym typeface="Arial"/>
              </a:rPr>
              <a:t>paints a picture for us of what features are of highest value to our users</a:t>
            </a:r>
            <a:r>
              <a:rPr lang="en" i="1" dirty="0">
                <a:solidFill>
                  <a:srgbClr val="000000"/>
                </a:solidFill>
                <a:latin typeface="Arial"/>
                <a:ea typeface="Arial"/>
                <a:cs typeface="Arial"/>
                <a:sym typeface="Arial"/>
              </a:rPr>
              <a:t>, so </a:t>
            </a:r>
            <a:r>
              <a:rPr lang="en" b="1" i="1" dirty="0">
                <a:solidFill>
                  <a:srgbClr val="000000"/>
                </a:solidFill>
                <a:latin typeface="Arial"/>
                <a:ea typeface="Arial"/>
                <a:cs typeface="Arial"/>
                <a:sym typeface="Arial"/>
              </a:rPr>
              <a:t>we can make smart decisions about what to include in our product and how to present the features</a:t>
            </a:r>
            <a:r>
              <a:rPr lang="en" i="1" dirty="0">
                <a:solidFill>
                  <a:srgbClr val="000000"/>
                </a:solidFill>
                <a:latin typeface="Arial"/>
                <a:ea typeface="Arial"/>
                <a:cs typeface="Arial"/>
                <a:sym typeface="Arial"/>
              </a:rPr>
              <a:t> in the interface.”</a:t>
            </a:r>
            <a:r>
              <a:rPr lang="en" sz="1400" i="1" dirty="0">
                <a:solidFill>
                  <a:srgbClr val="000000"/>
                </a:solidFill>
                <a:latin typeface="Arial"/>
                <a:ea typeface="Arial"/>
                <a:cs typeface="Arial"/>
                <a:sym typeface="Arial"/>
              </a:rPr>
              <a:t> </a:t>
            </a:r>
          </a:p>
          <a:p>
            <a:pPr marL="609448" indent="0">
              <a:spcAft>
                <a:spcPts val="0"/>
              </a:spcAft>
              <a:buNone/>
            </a:pPr>
            <a:endParaRPr sz="1000" b="1" dirty="0"/>
          </a:p>
          <a:p>
            <a:pPr marL="609448" indent="0">
              <a:spcAft>
                <a:spcPts val="0"/>
              </a:spcAft>
              <a:buNone/>
            </a:pPr>
            <a:r>
              <a:rPr lang="en" sz="1000" b="1" dirty="0">
                <a:solidFill>
                  <a:srgbClr val="000000"/>
                </a:solidFill>
                <a:latin typeface="Arial"/>
                <a:ea typeface="Arial"/>
                <a:cs typeface="Arial"/>
                <a:sym typeface="Arial"/>
              </a:rPr>
              <a:t>Scott Kingsley, Software Development Manager, </a:t>
            </a:r>
          </a:p>
          <a:p>
            <a:pPr marL="609448" indent="0">
              <a:spcAft>
                <a:spcPts val="0"/>
              </a:spcAft>
              <a:buNone/>
            </a:pPr>
            <a:r>
              <a:rPr lang="en" sz="1000" b="1" dirty="0">
                <a:solidFill>
                  <a:srgbClr val="000000"/>
                </a:solidFill>
                <a:latin typeface="Arial"/>
                <a:ea typeface="Arial"/>
                <a:cs typeface="Arial"/>
                <a:sym typeface="Arial"/>
              </a:rPr>
              <a:t>Schneider Electric</a:t>
            </a:r>
          </a:p>
          <a:p>
            <a:pPr marL="609448" indent="0">
              <a:spcAft>
                <a:spcPts val="0"/>
              </a:spcAft>
              <a:buNone/>
            </a:pPr>
            <a:endParaRPr sz="1000" b="1" dirty="0"/>
          </a:p>
          <a:p>
            <a:pPr marL="609448" indent="-93110">
              <a:lnSpc>
                <a:spcPct val="114999"/>
              </a:lnSpc>
              <a:spcAft>
                <a:spcPts val="533"/>
              </a:spcAft>
              <a:buClr>
                <a:schemeClr val="dk1"/>
              </a:buClr>
              <a:buSzPct val="68750"/>
              <a:buNone/>
            </a:pPr>
            <a:endParaRPr sz="1000" b="1" dirty="0"/>
          </a:p>
        </p:txBody>
      </p:sp>
      <p:pic>
        <p:nvPicPr>
          <p:cNvPr id="228" name="Shape 228"/>
          <p:cNvPicPr preferRelativeResize="0"/>
          <p:nvPr/>
        </p:nvPicPr>
        <p:blipFill>
          <a:blip r:embed="rId3" cstate="print">
            <a:alphaModFix/>
          </a:blip>
          <a:stretch>
            <a:fillRect/>
          </a:stretch>
        </p:blipFill>
        <p:spPr>
          <a:xfrm>
            <a:off x="2870001" y="828528"/>
            <a:ext cx="2803103" cy="1010270"/>
          </a:xfrm>
          <a:prstGeom prst="rect">
            <a:avLst/>
          </a:prstGeom>
          <a:noFill/>
          <a:ln>
            <a:noFill/>
          </a:ln>
        </p:spPr>
      </p:pic>
      <p:pic>
        <p:nvPicPr>
          <p:cNvPr id="2" name="Picture 1"/>
          <p:cNvPicPr>
            <a:picLocks noChangeAspect="1"/>
          </p:cNvPicPr>
          <p:nvPr/>
        </p:nvPicPr>
        <p:blipFill>
          <a:blip r:embed="rId4" cstate="print"/>
          <a:stretch>
            <a:fillRect/>
          </a:stretch>
        </p:blipFill>
        <p:spPr>
          <a:xfrm>
            <a:off x="5592878" y="886147"/>
            <a:ext cx="3559175" cy="4745189"/>
          </a:xfrm>
          <a:prstGeom prst="rect">
            <a:avLst/>
          </a:prstGeom>
          <a:effectLst>
            <a:outerShdw blurRad="50800" dist="38100" dir="2700000" algn="tl" rotWithShape="0">
              <a:prstClr val="black">
                <a:alpha val="40000"/>
              </a:prstClr>
            </a:outerShdw>
          </a:effectLst>
        </p:spPr>
      </p:pic>
      <p:sp>
        <p:nvSpPr>
          <p:cNvPr id="3" name="TextBox 2"/>
          <p:cNvSpPr txBox="1"/>
          <p:nvPr/>
        </p:nvSpPr>
        <p:spPr bwMode="auto">
          <a:xfrm>
            <a:off x="388938" y="5761403"/>
            <a:ext cx="6263318" cy="369332"/>
          </a:xfrm>
          <a:prstGeom prst="rect">
            <a:avLst/>
          </a:prstGeom>
          <a:solidFill>
            <a:schemeClr val="accent1">
              <a:lumMod val="75000"/>
            </a:schemeClr>
          </a:solidFill>
          <a:ln w="9525">
            <a:noFill/>
            <a:miter lim="800000"/>
            <a:headEnd/>
            <a:tailEnd/>
          </a:ln>
        </p:spPr>
        <p:txBody>
          <a:bodyPr vert="horz" wrap="none" lIns="91440" tIns="45720" rIns="91440" bIns="45720" numCol="1" rtlCol="0" anchor="t" anchorCtr="0" compatLnSpc="1">
            <a:prstTxWarp prst="textNoShape">
              <a:avLst/>
            </a:prstTxWarp>
            <a:spAutoFit/>
          </a:bodyPr>
          <a:lstStyle/>
          <a:p>
            <a:pPr algn="l">
              <a:buSzTx/>
            </a:pPr>
            <a:r>
              <a:rPr lang="en-US" sz="1800" i="0" dirty="0">
                <a:solidFill>
                  <a:srgbClr val="FFFFFF"/>
                </a:solidFill>
              </a:rPr>
              <a:t>Download: www.telerik.com/about/success-stories/analytics</a:t>
            </a:r>
          </a:p>
        </p:txBody>
      </p:sp>
      <p:sp>
        <p:nvSpPr>
          <p:cNvPr id="7" name="TextBox 6"/>
          <p:cNvSpPr txBox="1"/>
          <p:nvPr/>
        </p:nvSpPr>
        <p:spPr bwMode="auto">
          <a:xfrm>
            <a:off x="7662863" y="5827713"/>
            <a:ext cx="3022847" cy="338554"/>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US" sz="1600" dirty="0"/>
              <a:t>* Not an </a:t>
            </a:r>
            <a:r>
              <a:rPr lang="en-US" sz="1600" dirty="0" err="1"/>
              <a:t>OpenEdge</a:t>
            </a:r>
            <a:r>
              <a:rPr lang="en-US" sz="1600" dirty="0"/>
              <a:t> Customer</a:t>
            </a:r>
          </a:p>
        </p:txBody>
      </p:sp>
    </p:spTree>
    <p:extLst>
      <p:ext uri="{BB962C8B-B14F-4D97-AF65-F5344CB8AC3E}">
        <p14:creationId xmlns:p14="http://schemas.microsoft.com/office/powerpoint/2010/main" xmlns="" val="579287129"/>
      </p:ext>
    </p:extLst>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Customer Case Study</a:t>
            </a:r>
          </a:p>
        </p:txBody>
      </p:sp>
      <p:sp>
        <p:nvSpPr>
          <p:cNvPr id="5" name="Content Placeholder 4"/>
          <p:cNvSpPr>
            <a:spLocks noGrp="1"/>
          </p:cNvSpPr>
          <p:nvPr>
            <p:ph sz="quarter" idx="13"/>
          </p:nvPr>
        </p:nvSpPr>
        <p:spPr>
          <a:xfrm>
            <a:off x="438150" y="1487488"/>
            <a:ext cx="6506728" cy="4598987"/>
          </a:xfrm>
        </p:spPr>
        <p:txBody>
          <a:bodyPr>
            <a:normAutofit fontScale="92500" lnSpcReduction="20000"/>
          </a:bodyPr>
          <a:lstStyle/>
          <a:p>
            <a:pPr marL="0" indent="0">
              <a:buNone/>
            </a:pPr>
            <a:r>
              <a:rPr lang="en-US"/>
              <a:t>One of the world’s leading hearing aid manufacturer</a:t>
            </a:r>
            <a:endParaRPr lang="en-US" dirty="0"/>
          </a:p>
          <a:p>
            <a:pPr marL="0" indent="0">
              <a:buNone/>
            </a:pPr>
            <a:r>
              <a:rPr lang="en-US"/>
              <a:t>monitoring 93,000 hearing clinic PC apps.</a:t>
            </a:r>
          </a:p>
          <a:p>
            <a:endParaRPr lang="en-US" dirty="0"/>
          </a:p>
          <a:p>
            <a:pPr marL="0" indent="0">
              <a:buNone/>
            </a:pPr>
            <a:r>
              <a:rPr lang="en-US" b="1" dirty="0">
                <a:solidFill>
                  <a:srgbClr val="1AA6B0"/>
                </a:solidFill>
              </a:rPr>
              <a:t>Before </a:t>
            </a:r>
            <a:r>
              <a:rPr lang="en-US" b="1" dirty="0" err="1">
                <a:solidFill>
                  <a:srgbClr val="1AA6B0"/>
                </a:solidFill>
              </a:rPr>
              <a:t>Telerik</a:t>
            </a:r>
            <a:r>
              <a:rPr lang="en-US" b="1" dirty="0">
                <a:solidFill>
                  <a:srgbClr val="1AA6B0"/>
                </a:solidFill>
              </a:rPr>
              <a:t> Analytics:</a:t>
            </a:r>
          </a:p>
          <a:p>
            <a:r>
              <a:rPr lang="en-US"/>
              <a:t>Planned to re-implement a 75 man-year legacy application</a:t>
            </a:r>
          </a:p>
          <a:p>
            <a:pPr marL="0" indent="0">
              <a:buNone/>
            </a:pPr>
            <a:endParaRPr lang="en-US" dirty="0"/>
          </a:p>
          <a:p>
            <a:pPr marL="0" indent="0">
              <a:buNone/>
            </a:pPr>
            <a:r>
              <a:rPr lang="en-US" b="1">
                <a:solidFill>
                  <a:srgbClr val="1AA6B0"/>
                </a:solidFill>
              </a:rPr>
              <a:t>With </a:t>
            </a:r>
            <a:r>
              <a:rPr lang="en-US" b="1" err="1">
                <a:solidFill>
                  <a:srgbClr val="1AA6B0"/>
                </a:solidFill>
              </a:rPr>
              <a:t>Telerik</a:t>
            </a:r>
            <a:r>
              <a:rPr lang="en-US" b="1">
                <a:solidFill>
                  <a:srgbClr val="1AA6B0"/>
                </a:solidFill>
              </a:rPr>
              <a:t> Analytics:</a:t>
            </a:r>
          </a:p>
          <a:p>
            <a:r>
              <a:rPr lang="en-US" dirty="0"/>
              <a:t>Exact feature usage measurements uncovered that</a:t>
            </a:r>
            <a:br>
              <a:rPr lang="en-US" dirty="0"/>
            </a:br>
            <a:r>
              <a:rPr lang="en-US" dirty="0"/>
              <a:t>25% of application was very seldom used</a:t>
            </a:r>
          </a:p>
          <a:p>
            <a:pPr marL="0" indent="0">
              <a:buNone/>
            </a:pPr>
            <a:endParaRPr lang="en-US" dirty="0"/>
          </a:p>
          <a:p>
            <a:pPr marL="0" indent="0">
              <a:buNone/>
            </a:pPr>
            <a:r>
              <a:rPr lang="en-US" b="1" dirty="0">
                <a:solidFill>
                  <a:srgbClr val="1AA6B0"/>
                </a:solidFill>
              </a:rPr>
              <a:t>Result:</a:t>
            </a:r>
          </a:p>
          <a:p>
            <a:r>
              <a:rPr lang="en-US" dirty="0"/>
              <a:t>25% of a 75 man-year project eliminated</a:t>
            </a:r>
          </a:p>
          <a:p>
            <a:r>
              <a:rPr lang="en-US" dirty="0"/>
              <a:t>$3.4 million (US) in savings</a:t>
            </a:r>
          </a:p>
          <a:p>
            <a:endParaRPr lang="en-US" dirty="0"/>
          </a:p>
          <a:p>
            <a:endParaRPr lang="en-US" dirty="0"/>
          </a:p>
          <a:p>
            <a:endParaRPr lang="en-US" dirty="0"/>
          </a:p>
          <a:p>
            <a:endParaRPr lang="en-US" dirty="0"/>
          </a:p>
          <a:p>
            <a:endParaRPr lang="en-US" dirty="0"/>
          </a:p>
          <a:p>
            <a:endParaRPr lang="en-US" dirty="0"/>
          </a:p>
        </p:txBody>
      </p:sp>
      <p:pic>
        <p:nvPicPr>
          <p:cNvPr id="7" name="Picture 10" descr="http://www.interspeech2005.org/global/logos/Widex_logo_8003.jpg"/>
          <p:cNvPicPr>
            <a:picLocks noChangeAspect="1" noChangeArrowheads="1"/>
          </p:cNvPicPr>
          <p:nvPr/>
        </p:nvPicPr>
        <p:blipFill>
          <a:blip r:embed="rId2" cstate="email"/>
          <a:srcRect/>
          <a:stretch>
            <a:fillRect/>
          </a:stretch>
        </p:blipFill>
        <p:spPr bwMode="auto">
          <a:xfrm>
            <a:off x="9010693" y="387823"/>
            <a:ext cx="2001812" cy="826144"/>
          </a:xfrm>
          <a:prstGeom prst="rect">
            <a:avLst/>
          </a:prstGeom>
          <a:noFill/>
        </p:spPr>
      </p:pic>
      <p:pic>
        <p:nvPicPr>
          <p:cNvPr id="8" name="Picture 7"/>
          <p:cNvPicPr>
            <a:picLocks noChangeAspect="1"/>
          </p:cNvPicPr>
          <p:nvPr/>
        </p:nvPicPr>
        <p:blipFill>
          <a:blip r:embed="rId3" cstate="email"/>
          <a:stretch>
            <a:fillRect/>
          </a:stretch>
        </p:blipFill>
        <p:spPr>
          <a:xfrm>
            <a:off x="8751414" y="1380830"/>
            <a:ext cx="2931675" cy="1288648"/>
          </a:xfrm>
          <a:prstGeom prst="rect">
            <a:avLst/>
          </a:prstGeom>
        </p:spPr>
      </p:pic>
      <p:pic>
        <p:nvPicPr>
          <p:cNvPr id="10" name="Picture 4" descr="HOW TO SELECT CORRECT EAR-SET IN COMPASS GPS"/>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6396293" y="2954011"/>
            <a:ext cx="3357562" cy="2026519"/>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How to perform a fitting in COMPASS GPS"/>
          <p:cNvPicPr>
            <a:picLocks noChangeAspect="1" noChangeArrowheads="1"/>
          </p:cNvPicPr>
          <p:nvPr/>
        </p:nvPicPr>
        <p:blipFill>
          <a:blip r:embed="rId5" cstate="email">
            <a:extLst>
              <a:ext uri="{28A0092B-C50C-407E-A947-70E740481C1C}">
                <a14:useLocalDpi xmlns:a14="http://schemas.microsoft.com/office/drawing/2010/main" xmlns="" val="0"/>
              </a:ext>
            </a:extLst>
          </a:blip>
          <a:srcRect/>
          <a:stretch>
            <a:fillRect/>
          </a:stretch>
        </p:blipFill>
        <p:spPr bwMode="auto">
          <a:xfrm>
            <a:off x="8751414" y="4577633"/>
            <a:ext cx="2860675" cy="189621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94195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026" y="-147638"/>
            <a:ext cx="10820512" cy="7570788"/>
          </a:xfrm>
        </p:spPr>
        <p:txBody>
          <a:bodyPr/>
          <a:lstStyle/>
          <a:p>
            <a:pPr>
              <a:lnSpc>
                <a:spcPct val="150000"/>
              </a:lnSpc>
            </a:pPr>
            <a:r>
              <a:rPr lang="en" sz="2400" i="1" dirty="0">
                <a:solidFill>
                  <a:srgbClr val="FFFFFF"/>
                </a:solidFill>
                <a:latin typeface="Arial" charset="0"/>
              </a:rPr>
              <a:t/>
            </a:r>
            <a:br>
              <a:rPr lang="en" sz="2400" i="1" dirty="0">
                <a:solidFill>
                  <a:srgbClr val="FFFFFF"/>
                </a:solidFill>
                <a:latin typeface="Arial" charset="0"/>
              </a:rPr>
            </a:br>
            <a:r>
              <a:rPr lang="en" sz="2400" i="1" dirty="0">
                <a:solidFill>
                  <a:srgbClr val="FFFFFF"/>
                </a:solidFill>
                <a:latin typeface="Arial" charset="0"/>
              </a:rPr>
              <a:t/>
            </a:r>
            <a:br>
              <a:rPr lang="en" sz="2400" i="1" dirty="0">
                <a:solidFill>
                  <a:srgbClr val="FFFFFF"/>
                </a:solidFill>
                <a:latin typeface="Arial" charset="0"/>
              </a:rPr>
            </a:br>
            <a:r>
              <a:rPr lang="en" sz="2400" i="1" dirty="0">
                <a:solidFill>
                  <a:srgbClr val="FFFFFF"/>
                </a:solidFill>
                <a:latin typeface="Arial" charset="0"/>
              </a:rPr>
              <a:t/>
            </a:r>
            <a:br>
              <a:rPr lang="en" sz="2400" i="1" dirty="0">
                <a:solidFill>
                  <a:srgbClr val="FFFFFF"/>
                </a:solidFill>
                <a:latin typeface="Arial" charset="0"/>
              </a:rPr>
            </a:br>
            <a:r>
              <a:rPr lang="en" sz="2400" i="1" dirty="0">
                <a:solidFill>
                  <a:srgbClr val="FFFFFF"/>
                </a:solidFill>
                <a:latin typeface="Arial" charset="0"/>
              </a:rPr>
              <a:t>“We are using </a:t>
            </a:r>
            <a:r>
              <a:rPr lang="en" sz="2400" i="1" dirty="0" err="1">
                <a:solidFill>
                  <a:srgbClr val="FFFFFF"/>
                </a:solidFill>
                <a:latin typeface="Arial" charset="0"/>
              </a:rPr>
              <a:t>Telerik</a:t>
            </a:r>
            <a:r>
              <a:rPr lang="en" sz="2400" i="1" dirty="0">
                <a:solidFill>
                  <a:srgbClr val="FFFFFF"/>
                </a:solidFill>
                <a:latin typeface="Arial" charset="0"/>
              </a:rPr>
              <a:t> Analytics mainly to view exceptions that are occurring onsite and to improve the stability of our software.</a:t>
            </a:r>
            <a:r>
              <a:rPr lang="en" i="1" dirty="0">
                <a:solidFill>
                  <a:srgbClr val="373A3E"/>
                </a:solidFill>
                <a:latin typeface="Arial" charset="0"/>
              </a:rPr>
              <a:t> </a:t>
            </a:r>
            <a:r>
              <a:rPr lang="en" sz="2400" i="1" dirty="0">
                <a:solidFill>
                  <a:srgbClr val="FFFFFF"/>
                </a:solidFill>
                <a:latin typeface="Arial" charset="0"/>
              </a:rPr>
              <a:t>We really like the ability to view environmental information and the portal is really simple and easy to use. Another really useful feature is the fact that we can view information by version. We will expand our use to track features in the future.”</a:t>
            </a:r>
            <a:br>
              <a:rPr lang="en" sz="2400" i="1" dirty="0">
                <a:solidFill>
                  <a:srgbClr val="FFFFFF"/>
                </a:solidFill>
                <a:latin typeface="Arial" charset="0"/>
              </a:rPr>
            </a:br>
            <a:r>
              <a:rPr lang="en-US" sz="2400" dirty="0">
                <a:solidFill>
                  <a:srgbClr val="FFFFFF"/>
                </a:solidFill>
                <a:latin typeface="Arial" charset="0"/>
              </a:rPr>
              <a:t> </a:t>
            </a:r>
            <a:br>
              <a:rPr lang="en-US" sz="2400" dirty="0">
                <a:solidFill>
                  <a:srgbClr val="FFFFFF"/>
                </a:solidFill>
                <a:latin typeface="Arial" charset="0"/>
              </a:rPr>
            </a:br>
            <a:r>
              <a:rPr lang="en" sz="1800" dirty="0" err="1">
                <a:solidFill>
                  <a:srgbClr val="FFFFFF"/>
                </a:solidFill>
                <a:latin typeface="Arial" charset="0"/>
              </a:rPr>
              <a:t>Aleksandar</a:t>
            </a:r>
            <a:r>
              <a:rPr lang="en" sz="1800" dirty="0">
                <a:solidFill>
                  <a:srgbClr val="FFFFFF"/>
                </a:solidFill>
                <a:latin typeface="Arial" charset="0"/>
              </a:rPr>
              <a:t> </a:t>
            </a:r>
            <a:r>
              <a:rPr lang="en" sz="1800" dirty="0" err="1">
                <a:solidFill>
                  <a:srgbClr val="FFFFFF"/>
                </a:solidFill>
                <a:latin typeface="Arial" charset="0"/>
              </a:rPr>
              <a:t>Mitrović</a:t>
            </a:r>
            <a:r>
              <a:rPr lang="en" sz="1800" dirty="0">
                <a:solidFill>
                  <a:srgbClr val="FFFFFF"/>
                </a:solidFill>
                <a:latin typeface="Arial" charset="0"/>
              </a:rPr>
              <a:t>, Software Engineer, </a:t>
            </a:r>
            <a:r>
              <a:rPr lang="en-US" sz="1800" dirty="0">
                <a:solidFill>
                  <a:srgbClr val="FFFFFF"/>
                </a:solidFill>
                <a:latin typeface="Arial" charset="0"/>
              </a:rPr>
              <a:t> </a:t>
            </a:r>
            <a:r>
              <a:rPr lang="en" sz="2400" dirty="0">
                <a:solidFill>
                  <a:srgbClr val="FFFFFF"/>
                </a:solidFill>
                <a:latin typeface="Arial" charset="0"/>
              </a:rPr>
              <a:t/>
            </a:r>
            <a:br>
              <a:rPr lang="en" sz="2400" dirty="0">
                <a:solidFill>
                  <a:srgbClr val="FFFFFF"/>
                </a:solidFill>
                <a:latin typeface="Arial" charset="0"/>
              </a:rPr>
            </a:br>
            <a:r>
              <a:rPr lang="en" sz="1800" dirty="0" err="1">
                <a:solidFill>
                  <a:srgbClr val="FFFFFF"/>
                </a:solidFill>
                <a:latin typeface="Arial" charset="0"/>
              </a:rPr>
              <a:t>Kimley</a:t>
            </a:r>
            <a:r>
              <a:rPr lang="en" sz="1800" dirty="0">
                <a:solidFill>
                  <a:srgbClr val="FFFFFF"/>
                </a:solidFill>
                <a:latin typeface="Arial" charset="0"/>
              </a:rPr>
              <a:t> Horn &amp; Associates, Inc.</a:t>
            </a:r>
            <a:r>
              <a:rPr lang="en-US" dirty="0"/>
              <a:t/>
            </a:r>
            <a:br>
              <a:rPr lang="en-US" dirty="0"/>
            </a:br>
            <a:endParaRPr lang="en-US" dirty="0"/>
          </a:p>
        </p:txBody>
      </p:sp>
    </p:spTree>
    <p:extLst>
      <p:ext uri="{BB962C8B-B14F-4D97-AF65-F5344CB8AC3E}">
        <p14:creationId xmlns:p14="http://schemas.microsoft.com/office/powerpoint/2010/main" xmlns="" val="743632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Time for Another Demo</a:t>
            </a:r>
          </a:p>
        </p:txBody>
      </p:sp>
      <p:sp>
        <p:nvSpPr>
          <p:cNvPr id="4" name="Title 2"/>
          <p:cNvSpPr txBox="1">
            <a:spLocks/>
          </p:cNvSpPr>
          <p:nvPr/>
        </p:nvSpPr>
        <p:spPr bwMode="gray">
          <a:xfrm>
            <a:off x="621343" y="3754419"/>
            <a:ext cx="10756555" cy="5437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p>
            <a:pPr marL="0" marR="0" lvl="0" indent="0" defTabSz="914400" rtl="0" eaLnBrk="1" fontAlgn="base" latinLnBrk="0" hangingPunct="1">
              <a:lnSpc>
                <a:spcPct val="90000"/>
              </a:lnSpc>
              <a:spcBef>
                <a:spcPct val="0"/>
              </a:spcBef>
              <a:spcAft>
                <a:spcPct val="0"/>
              </a:spcAft>
              <a:buClrTx/>
              <a:buSzTx/>
              <a:buFontTx/>
              <a:buNone/>
              <a:tabLst/>
              <a:defRPr/>
            </a:pPr>
            <a:r>
              <a:rPr kumimoji="0" lang="en-US" b="0" i="0" u="none" strike="noStrike" kern="0" cap="none" spc="0" normalizeH="0" baseline="0" noProof="0" dirty="0">
                <a:ln>
                  <a:noFill/>
                </a:ln>
                <a:solidFill>
                  <a:srgbClr val="1AA6B0"/>
                </a:solidFill>
                <a:effectLst/>
                <a:uLnTx/>
                <a:uFillTx/>
                <a:latin typeface="Arial" pitchFamily="34" charset="0"/>
                <a:ea typeface="+mj-ea"/>
                <a:cs typeface="Arial" pitchFamily="34" charset="0"/>
              </a:rPr>
              <a:t>Example</a:t>
            </a:r>
            <a:r>
              <a:rPr kumimoji="0" lang="en-US" b="0" i="0" u="none" strike="noStrike" kern="0" cap="none" spc="0" normalizeH="0" noProof="0" dirty="0">
                <a:ln>
                  <a:noFill/>
                </a:ln>
                <a:solidFill>
                  <a:srgbClr val="1AA6B0"/>
                </a:solidFill>
                <a:effectLst/>
                <a:uLnTx/>
                <a:uFillTx/>
                <a:latin typeface="Arial" pitchFamily="34" charset="0"/>
                <a:ea typeface="+mj-ea"/>
                <a:cs typeface="Arial" pitchFamily="34" charset="0"/>
              </a:rPr>
              <a:t> </a:t>
            </a:r>
            <a:r>
              <a:rPr kumimoji="0" lang="en-US" b="0" i="0" u="none" strike="noStrike" kern="0" cap="none" spc="0" normalizeH="0" baseline="0" noProof="0" dirty="0">
                <a:ln>
                  <a:noFill/>
                </a:ln>
                <a:solidFill>
                  <a:srgbClr val="1AA6B0"/>
                </a:solidFill>
                <a:effectLst/>
                <a:uLnTx/>
                <a:uFillTx/>
                <a:latin typeface="Arial" pitchFamily="34" charset="0"/>
                <a:ea typeface="+mj-ea"/>
                <a:cs typeface="Arial" pitchFamily="34" charset="0"/>
              </a:rPr>
              <a:t>Dashboards</a:t>
            </a:r>
          </a:p>
        </p:txBody>
      </p:sp>
    </p:spTree>
    <p:extLst>
      <p:ext uri="{BB962C8B-B14F-4D97-AF65-F5344CB8AC3E}">
        <p14:creationId xmlns:p14="http://schemas.microsoft.com/office/powerpoint/2010/main" xmlns="" val="4239424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Best Practices</a:t>
            </a:r>
          </a:p>
        </p:txBody>
      </p:sp>
    </p:spTree>
    <p:extLst>
      <p:ext uri="{BB962C8B-B14F-4D97-AF65-F5344CB8AC3E}">
        <p14:creationId xmlns:p14="http://schemas.microsoft.com/office/powerpoint/2010/main" xmlns="" val="2121042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a:t>
            </a:r>
          </a:p>
        </p:txBody>
      </p:sp>
      <p:sp>
        <p:nvSpPr>
          <p:cNvPr id="3" name="Content Placeholder 2"/>
          <p:cNvSpPr>
            <a:spLocks noGrp="1"/>
          </p:cNvSpPr>
          <p:nvPr>
            <p:ph idx="1"/>
          </p:nvPr>
        </p:nvSpPr>
        <p:spPr/>
        <p:txBody>
          <a:bodyPr/>
          <a:lstStyle/>
          <a:p>
            <a:r>
              <a:rPr lang="en-US" dirty="0"/>
              <a:t>Be upfront about collecting data.</a:t>
            </a:r>
          </a:p>
          <a:p>
            <a:r>
              <a:rPr lang="en-US" dirty="0"/>
              <a:t>Collect data to improve the product.</a:t>
            </a:r>
          </a:p>
          <a:p>
            <a:pPr lvl="1"/>
            <a:r>
              <a:rPr lang="en-US" dirty="0"/>
              <a:t>This is not a compliance or licensing tool.</a:t>
            </a:r>
          </a:p>
          <a:p>
            <a:r>
              <a:rPr lang="en-US" dirty="0"/>
              <a:t>Think about what you are collecting, and how it will be used.</a:t>
            </a:r>
          </a:p>
          <a:p>
            <a:r>
              <a:rPr lang="en-US" dirty="0"/>
              <a:t>Have two projects:</a:t>
            </a:r>
          </a:p>
          <a:p>
            <a:pPr lvl="1"/>
            <a:r>
              <a:rPr lang="en-US" dirty="0"/>
              <a:t>One to test (try new features or </a:t>
            </a:r>
            <a:r>
              <a:rPr lang="en-US" dirty="0" err="1"/>
              <a:t>heirarchies</a:t>
            </a:r>
            <a:r>
              <a:rPr lang="en-US" dirty="0"/>
              <a:t>) – a ‘disposable’ project</a:t>
            </a:r>
          </a:p>
          <a:p>
            <a:pPr lvl="1"/>
            <a:r>
              <a:rPr lang="en-US" dirty="0"/>
              <a:t>One for ‘final’ deployment</a:t>
            </a:r>
          </a:p>
          <a:p>
            <a:r>
              <a:rPr lang="en-US" dirty="0"/>
              <a:t>Remember, data does not go away.</a:t>
            </a:r>
          </a:p>
        </p:txBody>
      </p:sp>
    </p:spTree>
    <p:extLst>
      <p:ext uri="{BB962C8B-B14F-4D97-AF65-F5344CB8AC3E}">
        <p14:creationId xmlns:p14="http://schemas.microsoft.com/office/powerpoint/2010/main" xmlns="" val="1309885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Ask yourself a few question…</a:t>
            </a:r>
          </a:p>
        </p:txBody>
      </p:sp>
      <p:sp>
        <p:nvSpPr>
          <p:cNvPr id="5" name="Content Placeholder 4"/>
          <p:cNvSpPr>
            <a:spLocks noGrp="1"/>
          </p:cNvSpPr>
          <p:nvPr>
            <p:ph idx="1"/>
          </p:nvPr>
        </p:nvSpPr>
        <p:spPr>
          <a:xfrm>
            <a:off x="611962" y="1200150"/>
            <a:ext cx="11337991" cy="5303520"/>
          </a:xfrm>
        </p:spPr>
        <p:txBody>
          <a:bodyPr/>
          <a:lstStyle/>
          <a:p>
            <a:endParaRPr lang="en-US" sz="2400" dirty="0"/>
          </a:p>
          <a:p>
            <a:r>
              <a:rPr lang="en-US" sz="2800" dirty="0"/>
              <a:t>What do you personally know about your end-users and customers?</a:t>
            </a:r>
          </a:p>
          <a:p>
            <a:endParaRPr lang="en-US" sz="2800" dirty="0"/>
          </a:p>
          <a:p>
            <a:pPr lvl="1"/>
            <a:r>
              <a:rPr lang="en-US" sz="2600" dirty="0"/>
              <a:t>Facts?</a:t>
            </a:r>
          </a:p>
          <a:p>
            <a:pPr lvl="1"/>
            <a:endParaRPr lang="en-US" sz="2600" dirty="0"/>
          </a:p>
          <a:p>
            <a:pPr lvl="1"/>
            <a:r>
              <a:rPr lang="en-US" sz="2600" dirty="0"/>
              <a:t>Second-hand information?</a:t>
            </a:r>
          </a:p>
          <a:p>
            <a:pPr lvl="1"/>
            <a:endParaRPr lang="en-US" sz="2600" dirty="0"/>
          </a:p>
          <a:p>
            <a:pPr lvl="1"/>
            <a:r>
              <a:rPr lang="en-US" sz="2600" dirty="0"/>
              <a:t>Gut-feelings?</a:t>
            </a:r>
          </a:p>
        </p:txBody>
      </p:sp>
    </p:spTree>
    <p:extLst>
      <p:ext uri="{BB962C8B-B14F-4D97-AF65-F5344CB8AC3E}">
        <p14:creationId xmlns:p14="http://schemas.microsoft.com/office/powerpoint/2010/main" xmlns="" val="21902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Customer Experience</a:t>
            </a:r>
          </a:p>
        </p:txBody>
      </p:sp>
      <p:sp>
        <p:nvSpPr>
          <p:cNvPr id="4" name="Content Placeholder 3"/>
          <p:cNvSpPr>
            <a:spLocks noGrp="1"/>
          </p:cNvSpPr>
          <p:nvPr>
            <p:ph idx="1"/>
          </p:nvPr>
        </p:nvSpPr>
        <p:spPr>
          <a:xfrm>
            <a:off x="612997" y="1169957"/>
            <a:ext cx="10360501" cy="5303520"/>
          </a:xfrm>
        </p:spPr>
        <p:txBody>
          <a:bodyPr/>
          <a:lstStyle/>
          <a:p>
            <a:r>
              <a:rPr lang="en-US" b="1" dirty="0"/>
              <a:t>Opting Out on “Paid Product”</a:t>
            </a:r>
            <a:endParaRPr lang="en-US" dirty="0"/>
          </a:p>
          <a:p>
            <a:pPr lvl="1"/>
            <a:r>
              <a:rPr lang="en-US" sz="1600" dirty="0"/>
              <a:t>It is good practice for a ‘paid’ product to ask permission when users first use the product.</a:t>
            </a:r>
          </a:p>
          <a:p>
            <a:pPr lvl="1"/>
            <a:r>
              <a:rPr lang="en-US" sz="1600" dirty="0"/>
              <a:t>It is also best practice to phrase this as an “Opt Out” (default is to let you collect feedback)</a:t>
            </a:r>
          </a:p>
          <a:p>
            <a:pPr lvl="1"/>
            <a:r>
              <a:rPr lang="en-US" sz="1600" dirty="0"/>
              <a:t>You should make the </a:t>
            </a:r>
            <a:r>
              <a:rPr lang="en-US" sz="1600" b="1" dirty="0"/>
              <a:t>option settable in preferences. </a:t>
            </a:r>
            <a:r>
              <a:rPr lang="en-US" sz="1600" dirty="0"/>
              <a:t>You should not hide it, but you really want to only ask the question ‘once’ explicitly and early in usage.</a:t>
            </a:r>
          </a:p>
          <a:p>
            <a:pPr lvl="1"/>
            <a:r>
              <a:rPr lang="en-US" sz="1600" b="1" dirty="0"/>
              <a:t>Be honest </a:t>
            </a:r>
            <a:r>
              <a:rPr lang="en-US" sz="1600" dirty="0"/>
              <a:t>about what you are collecting and why (“anonymous usage metrics to improve Customer Experience”)</a:t>
            </a:r>
          </a:p>
          <a:p>
            <a:pPr lvl="1"/>
            <a:r>
              <a:rPr lang="en-US" sz="1600" dirty="0"/>
              <a:t>Say you are doing “</a:t>
            </a:r>
            <a:r>
              <a:rPr lang="en-US" sz="1600" b="1" i="1" dirty="0"/>
              <a:t>anonymous</a:t>
            </a:r>
            <a:r>
              <a:rPr lang="en-US" sz="1600" dirty="0"/>
              <a:t>” collection.</a:t>
            </a:r>
          </a:p>
          <a:p>
            <a:pPr lvl="1"/>
            <a:r>
              <a:rPr lang="en-US" sz="1600" dirty="0"/>
              <a:t>Say also what you are not collecting “</a:t>
            </a:r>
            <a:r>
              <a:rPr lang="en-US" sz="1600" dirty="0" err="1"/>
              <a:t>e.g</a:t>
            </a:r>
            <a:r>
              <a:rPr lang="en-US" sz="1600" dirty="0"/>
              <a:t> </a:t>
            </a:r>
            <a:r>
              <a:rPr lang="en-US" sz="1600" b="1" dirty="0"/>
              <a:t>No personally identifiable information”</a:t>
            </a:r>
            <a:r>
              <a:rPr lang="en-US" sz="1600" dirty="0"/>
              <a:t>)</a:t>
            </a:r>
          </a:p>
          <a:p>
            <a:pPr lvl="1"/>
            <a:r>
              <a:rPr lang="en-US" sz="1600" dirty="0"/>
              <a:t>It is also good practice to say that you are </a:t>
            </a:r>
            <a:r>
              <a:rPr lang="en-US" sz="1600" b="1" dirty="0"/>
              <a:t>not affecting performance</a:t>
            </a:r>
          </a:p>
          <a:p>
            <a:r>
              <a:rPr lang="en-US" b="1" dirty="0"/>
              <a:t>For ‘free’ products/demos/examples:</a:t>
            </a:r>
          </a:p>
          <a:p>
            <a:pPr lvl="1"/>
            <a:r>
              <a:rPr lang="en-US" sz="1600" dirty="0"/>
              <a:t>Here it is acceptable to just add the information to a EULA.</a:t>
            </a:r>
          </a:p>
          <a:p>
            <a:pPr lvl="1"/>
            <a:r>
              <a:rPr lang="en-US" sz="1600" dirty="0"/>
              <a:t>You still should be honest, and you should not hide that you are collecting information.</a:t>
            </a:r>
          </a:p>
          <a:p>
            <a:pPr lvl="1"/>
            <a:r>
              <a:rPr lang="en-US" sz="1600" dirty="0"/>
              <a:t>You can even let users see what data you are collecting. </a:t>
            </a:r>
          </a:p>
          <a:p>
            <a:pPr lvl="2"/>
            <a:r>
              <a:rPr lang="en-US" sz="1400" dirty="0"/>
              <a:t>Telerik Analytics supports the ability to make a ‘public’ dashboard anyone can see</a:t>
            </a:r>
            <a:r>
              <a:rPr lang="en-US" dirty="0"/>
              <a:t>.</a:t>
            </a:r>
          </a:p>
          <a:p>
            <a:pPr lvl="1"/>
            <a:endParaRPr lang="en-US" b="1" dirty="0"/>
          </a:p>
        </p:txBody>
      </p:sp>
    </p:spTree>
    <p:extLst>
      <p:ext uri="{BB962C8B-B14F-4D97-AF65-F5344CB8AC3E}">
        <p14:creationId xmlns:p14="http://schemas.microsoft.com/office/powerpoint/2010/main" xmlns="" val="7727579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2015: PDSOE 11.5 </a:t>
            </a:r>
          </a:p>
        </p:txBody>
      </p:sp>
      <p:pic>
        <p:nvPicPr>
          <p:cNvPr id="5" name="Picture 2" descr="C:\Users\wood\AppData\Local\Temp\SNAGHTML41af611b.PNG"/>
          <p:cNvPicPr>
            <a:picLocks noChangeAspect="1" noChangeArrowheads="1"/>
          </p:cNvPicPr>
          <p:nvPr/>
        </p:nvPicPr>
        <p:blipFill>
          <a:blip r:embed="rId2" cstate="email"/>
          <a:srcRect/>
          <a:stretch>
            <a:fillRect/>
          </a:stretch>
        </p:blipFill>
        <p:spPr bwMode="auto">
          <a:xfrm>
            <a:off x="1981173" y="1798189"/>
            <a:ext cx="7379953" cy="3847099"/>
          </a:xfrm>
          <a:prstGeom prst="rect">
            <a:avLst/>
          </a:prstGeom>
          <a:noFill/>
        </p:spPr>
      </p:pic>
    </p:spTree>
    <p:extLst>
      <p:ext uri="{BB962C8B-B14F-4D97-AF65-F5344CB8AC3E}">
        <p14:creationId xmlns:p14="http://schemas.microsoft.com/office/powerpoint/2010/main" xmlns="" val="155293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 Experience Improvement Program</a:t>
            </a:r>
          </a:p>
        </p:txBody>
      </p:sp>
      <p:pic>
        <p:nvPicPr>
          <p:cNvPr id="1026" name="Picture 2" descr="C:\Users\wood\AppData\Local\Temp\SNAGHTML9b6a527.PNG"/>
          <p:cNvPicPr>
            <a:picLocks noChangeAspect="1" noChangeArrowheads="1"/>
          </p:cNvPicPr>
          <p:nvPr/>
        </p:nvPicPr>
        <p:blipFill>
          <a:blip r:embed="rId2" cstate="print"/>
          <a:srcRect/>
          <a:stretch>
            <a:fillRect/>
          </a:stretch>
        </p:blipFill>
        <p:spPr bwMode="auto">
          <a:xfrm>
            <a:off x="0" y="1425575"/>
            <a:ext cx="12334875" cy="4657725"/>
          </a:xfrm>
          <a:prstGeom prst="rect">
            <a:avLst/>
          </a:prstGeom>
          <a:noFill/>
        </p:spPr>
      </p:pic>
    </p:spTree>
    <p:extLst>
      <p:ext uri="{BB962C8B-B14F-4D97-AF65-F5344CB8AC3E}">
        <p14:creationId xmlns:p14="http://schemas.microsoft.com/office/powerpoint/2010/main" xmlns="" val="32078572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a:t>
            </a:r>
            <a:r>
              <a:rPr lang="en-US" dirty="0" err="1"/>
              <a:t>Telerik’s</a:t>
            </a:r>
            <a:r>
              <a:rPr lang="en-US" dirty="0"/>
              <a:t> own use of Analytics on other Sites</a:t>
            </a:r>
          </a:p>
        </p:txBody>
      </p:sp>
      <p:sp>
        <p:nvSpPr>
          <p:cNvPr id="9" name="TextBox 8"/>
          <p:cNvSpPr txBox="1"/>
          <p:nvPr/>
        </p:nvSpPr>
        <p:spPr>
          <a:xfrm>
            <a:off x="813689" y="1225296"/>
            <a:ext cx="9427591" cy="440120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l"/>
            <a:r>
              <a:rPr lang="en-US" sz="1600" i="0" dirty="0"/>
              <a:t>(From </a:t>
            </a:r>
            <a:r>
              <a:rPr lang="en-US" sz="1600" u="sng" dirty="0">
                <a:hlinkClick r:id="rId2"/>
              </a:rPr>
              <a:t>http://www.telerik.com/company/privacy-policy</a:t>
            </a:r>
            <a:r>
              <a:rPr lang="en-US" sz="1600" dirty="0"/>
              <a:t>)</a:t>
            </a:r>
          </a:p>
          <a:p>
            <a:pPr algn="l"/>
            <a:r>
              <a:rPr lang="en-US" sz="1600" i="0" dirty="0"/>
              <a:t> </a:t>
            </a:r>
          </a:p>
          <a:p>
            <a:pPr algn="l"/>
            <a:r>
              <a:rPr lang="en-US" sz="1600" i="0" dirty="0"/>
              <a:t>In order to help us improve your experience with the Telerik Properties, we use Telerik Analytics to monitor and identify trends and usage statistics. Telerik Analytics may collect certain information during a Product download, during a Product installation or update, while you are using certain Products and/or </a:t>
            </a:r>
            <a:r>
              <a:rPr lang="en-US" sz="1600" i="0" dirty="0" err="1"/>
              <a:t>SaaS</a:t>
            </a:r>
            <a:r>
              <a:rPr lang="en-US" sz="1600" i="0" dirty="0"/>
              <a:t> Products, Product demos, or applications on our Sites, and while you are using the Services. Such information may include, without limitation, how often different features are used, how often different buttons and menu items are clicked, execution time for different operations, error reports, download location, software version, platform information, application/Product usage, features usage, exception tracking, OS information, and Product and </a:t>
            </a:r>
            <a:r>
              <a:rPr lang="en-US" sz="1600" i="0" dirty="0" err="1"/>
              <a:t>SaaS</a:t>
            </a:r>
            <a:r>
              <a:rPr lang="en-US" sz="1600" i="0" dirty="0"/>
              <a:t> Product logs. The information will be transmitted to and stored by Telerik and its service providers on its and their servers. Telerik does not use Telerik Analytics to collect any information which personally identifies you. The collection of this non-personally identifiable information will cease once your use of the Telerik Properties has ceased. However, the information collected may be retained, accessed, and used by Telerik as long as necessary for the purposes described herein.</a:t>
            </a:r>
          </a:p>
          <a:p>
            <a:pPr algn="l"/>
            <a:r>
              <a:rPr lang="en-US" sz="1600" i="0" dirty="0"/>
              <a:t>For more information on Telerik Analytics, please visit: </a:t>
            </a:r>
            <a:r>
              <a:rPr lang="en-US" sz="1600" i="0" dirty="0">
                <a:hlinkClick r:id="rId3"/>
              </a:rPr>
              <a:t>http://www.telerik.com/analytics</a:t>
            </a:r>
            <a:endParaRPr lang="en-US" sz="1600" i="0" dirty="0"/>
          </a:p>
        </p:txBody>
      </p:sp>
    </p:spTree>
    <p:extLst>
      <p:ext uri="{BB962C8B-B14F-4D97-AF65-F5344CB8AC3E}">
        <p14:creationId xmlns:p14="http://schemas.microsoft.com/office/powerpoint/2010/main" xmlns="" val="27827863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a:t>
            </a:r>
            <a:r>
              <a:rPr lang="en-US" dirty="0" err="1"/>
              <a:t>Gotchas</a:t>
            </a:r>
            <a:endParaRPr lang="en-US" dirty="0"/>
          </a:p>
        </p:txBody>
      </p:sp>
      <p:sp>
        <p:nvSpPr>
          <p:cNvPr id="3" name="Content Placeholder 2"/>
          <p:cNvSpPr>
            <a:spLocks noGrp="1"/>
          </p:cNvSpPr>
          <p:nvPr>
            <p:ph idx="1"/>
          </p:nvPr>
        </p:nvSpPr>
        <p:spPr/>
        <p:txBody>
          <a:bodyPr/>
          <a:lstStyle/>
          <a:p>
            <a:r>
              <a:rPr lang="en-US" dirty="0"/>
              <a:t>Here are some common issues people have when they first use it.</a:t>
            </a:r>
          </a:p>
          <a:p>
            <a:r>
              <a:rPr lang="en-US" dirty="0"/>
              <a:t>Seeing “live” data:</a:t>
            </a:r>
          </a:p>
          <a:p>
            <a:pPr lvl="1"/>
            <a:r>
              <a:rPr lang="en-US" dirty="0"/>
              <a:t>Normally, you see data that is collated overnight.  </a:t>
            </a:r>
          </a:p>
          <a:p>
            <a:pPr lvl="1"/>
            <a:r>
              <a:rPr lang="en-US" dirty="0"/>
              <a:t>To see live data </a:t>
            </a:r>
          </a:p>
          <a:p>
            <a:pPr lvl="1"/>
            <a:r>
              <a:rPr lang="en-US" dirty="0"/>
              <a:t>There is still a 5 minute delay.</a:t>
            </a:r>
          </a:p>
          <a:p>
            <a:r>
              <a:rPr lang="en-US" dirty="0"/>
              <a:t>Check for ALL Sessions</a:t>
            </a:r>
          </a:p>
          <a:p>
            <a:pPr lvl="1"/>
            <a:r>
              <a:rPr lang="en-US" dirty="0"/>
              <a:t>In testing you might not be using Public IP Addresses.   </a:t>
            </a:r>
          </a:p>
          <a:p>
            <a:pPr lvl="1"/>
            <a:r>
              <a:rPr lang="en-US" dirty="0"/>
              <a:t>Set this for All Sessions</a:t>
            </a:r>
          </a:p>
        </p:txBody>
      </p:sp>
      <p:pic>
        <p:nvPicPr>
          <p:cNvPr id="4" name="Picture 3" descr="C:\Users\wood\AppData\Local\Temp\SNAGHTML2a2997aa.PNG"/>
          <p:cNvPicPr/>
          <p:nvPr/>
        </p:nvPicPr>
        <p:blipFill>
          <a:blip r:embed="rId2" cstate="print"/>
          <a:srcRect/>
          <a:stretch>
            <a:fillRect/>
          </a:stretch>
        </p:blipFill>
        <p:spPr bwMode="auto">
          <a:xfrm>
            <a:off x="802257" y="3010619"/>
            <a:ext cx="11058674" cy="3847381"/>
          </a:xfrm>
          <a:prstGeom prst="rect">
            <a:avLst/>
          </a:prstGeom>
          <a:noFill/>
          <a:ln w="9525">
            <a:noFill/>
            <a:miter lim="800000"/>
            <a:headEnd/>
            <a:tailEnd/>
          </a:ln>
        </p:spPr>
      </p:pic>
    </p:spTree>
    <p:extLst>
      <p:ext uri="{BB962C8B-B14F-4D97-AF65-F5344CB8AC3E}">
        <p14:creationId xmlns:p14="http://schemas.microsoft.com/office/powerpoint/2010/main" xmlns="" val="26133339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Gotcha’s</a:t>
            </a:r>
            <a:r>
              <a:rPr lang="en-US" dirty="0"/>
              <a:t>:  Go “Live” and See “All”</a:t>
            </a:r>
          </a:p>
        </p:txBody>
      </p:sp>
      <p:pic>
        <p:nvPicPr>
          <p:cNvPr id="4" name="Picture 3" descr="C:\Users\wood\AppData\Local\Temp\SNAGHTML2a2997aa.PNG"/>
          <p:cNvPicPr/>
          <p:nvPr/>
        </p:nvPicPr>
        <p:blipFill>
          <a:blip r:embed="rId2" cstate="print"/>
          <a:srcRect/>
          <a:stretch>
            <a:fillRect/>
          </a:stretch>
        </p:blipFill>
        <p:spPr bwMode="auto">
          <a:xfrm>
            <a:off x="370935" y="1561382"/>
            <a:ext cx="11378241" cy="4106173"/>
          </a:xfrm>
          <a:prstGeom prst="rect">
            <a:avLst/>
          </a:prstGeom>
          <a:noFill/>
          <a:ln w="9525">
            <a:noFill/>
            <a:miter lim="800000"/>
            <a:headEnd/>
            <a:tailEnd/>
          </a:ln>
        </p:spPr>
      </p:pic>
    </p:spTree>
    <p:extLst>
      <p:ext uri="{BB962C8B-B14F-4D97-AF65-F5344CB8AC3E}">
        <p14:creationId xmlns:p14="http://schemas.microsoft.com/office/powerpoint/2010/main" xmlns="" val="1653436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How can you try Analytics?</a:t>
            </a:r>
          </a:p>
        </p:txBody>
      </p:sp>
    </p:spTree>
    <p:extLst>
      <p:ext uri="{BB962C8B-B14F-4D97-AF65-F5344CB8AC3E}">
        <p14:creationId xmlns:p14="http://schemas.microsoft.com/office/powerpoint/2010/main" xmlns="" val="29753496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Modernization – Two questions</a:t>
            </a:r>
          </a:p>
        </p:txBody>
      </p:sp>
      <p:sp>
        <p:nvSpPr>
          <p:cNvPr id="3" name="Content Placeholder 2"/>
          <p:cNvSpPr>
            <a:spLocks noGrp="1"/>
          </p:cNvSpPr>
          <p:nvPr>
            <p:ph sz="quarter" idx="13"/>
          </p:nvPr>
        </p:nvSpPr>
        <p:spPr/>
        <p:txBody>
          <a:bodyPr>
            <a:normAutofit/>
          </a:bodyPr>
          <a:lstStyle/>
          <a:p>
            <a:pPr marL="0" indent="0">
              <a:buNone/>
            </a:pPr>
            <a:r>
              <a:rPr lang="en-US" sz="3199" b="1" dirty="0"/>
              <a:t>How to modernize?</a:t>
            </a:r>
          </a:p>
          <a:p>
            <a:endParaRPr lang="en-US" sz="3199" i="1" dirty="0"/>
          </a:p>
          <a:p>
            <a:r>
              <a:rPr lang="en-US" sz="3199" dirty="0"/>
              <a:t>PUG Challenge 2016 hopefully has provided you with many good suggestions and shared experience.</a:t>
            </a:r>
            <a:endParaRPr lang="en-US" sz="3199" i="1" dirty="0"/>
          </a:p>
          <a:p>
            <a:endParaRPr lang="en-US" sz="3199" i="1" dirty="0"/>
          </a:p>
          <a:p>
            <a:pPr lvl="2"/>
            <a:endParaRPr lang="en-US" sz="1799" i="1" dirty="0"/>
          </a:p>
          <a:p>
            <a:endParaRPr lang="en-US" sz="3199" i="1" dirty="0"/>
          </a:p>
        </p:txBody>
      </p:sp>
      <p:sp>
        <p:nvSpPr>
          <p:cNvPr id="4" name="Content Placeholder 3"/>
          <p:cNvSpPr>
            <a:spLocks noGrp="1"/>
          </p:cNvSpPr>
          <p:nvPr>
            <p:ph sz="quarter" idx="14"/>
          </p:nvPr>
        </p:nvSpPr>
        <p:spPr/>
        <p:txBody>
          <a:bodyPr>
            <a:normAutofit lnSpcReduction="10000"/>
          </a:bodyPr>
          <a:lstStyle/>
          <a:p>
            <a:pPr marL="0" indent="0">
              <a:buNone/>
            </a:pPr>
            <a:r>
              <a:rPr lang="en-US" sz="3199" b="1" dirty="0"/>
              <a:t>What to modernize?</a:t>
            </a:r>
          </a:p>
          <a:p>
            <a:endParaRPr lang="en-US" sz="3199" dirty="0"/>
          </a:p>
          <a:p>
            <a:r>
              <a:rPr lang="en-US" sz="3199" dirty="0"/>
              <a:t>Everything? </a:t>
            </a:r>
          </a:p>
          <a:p>
            <a:pPr lvl="3"/>
            <a:r>
              <a:rPr lang="en-US" sz="2599" dirty="0"/>
              <a:t> Probably quite expensive…</a:t>
            </a:r>
          </a:p>
          <a:p>
            <a:r>
              <a:rPr lang="en-US" sz="3199" dirty="0"/>
              <a:t>Which parts then?</a:t>
            </a:r>
          </a:p>
          <a:p>
            <a:pPr lvl="3"/>
            <a:r>
              <a:rPr lang="en-US" sz="2599" dirty="0"/>
              <a:t> Use </a:t>
            </a:r>
            <a:r>
              <a:rPr lang="en-US" sz="2599" dirty="0" err="1"/>
              <a:t>Telerik</a:t>
            </a:r>
            <a:r>
              <a:rPr lang="en-US" sz="2599" dirty="0"/>
              <a:t> Analytics to measure what is most used</a:t>
            </a:r>
          </a:p>
          <a:p>
            <a:r>
              <a:rPr lang="en-US" sz="3199" dirty="0"/>
              <a:t>Start with those parts</a:t>
            </a:r>
          </a:p>
        </p:txBody>
      </p:sp>
    </p:spTree>
    <p:extLst>
      <p:ext uri="{BB962C8B-B14F-4D97-AF65-F5344CB8AC3E}">
        <p14:creationId xmlns:p14="http://schemas.microsoft.com/office/powerpoint/2010/main" xmlns="" val="38139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For those developing in ABL….</a:t>
            </a:r>
          </a:p>
        </p:txBody>
      </p:sp>
      <p:sp>
        <p:nvSpPr>
          <p:cNvPr id="6" name="Content Placeholder 5"/>
          <p:cNvSpPr>
            <a:spLocks noGrp="1"/>
          </p:cNvSpPr>
          <p:nvPr>
            <p:ph idx="1"/>
          </p:nvPr>
        </p:nvSpPr>
        <p:spPr/>
        <p:txBody>
          <a:bodyPr/>
          <a:lstStyle/>
          <a:p>
            <a:r>
              <a:rPr lang="en-US" sz="2400" b="1" i="1" dirty="0"/>
              <a:t>Telerik Platform Mobile </a:t>
            </a:r>
            <a:r>
              <a:rPr lang="en-US" sz="2400" dirty="0"/>
              <a:t>apps can be instrumented.</a:t>
            </a:r>
          </a:p>
          <a:p>
            <a:r>
              <a:rPr lang="en-US" sz="2400" dirty="0"/>
              <a:t>You can get Java and .NET clients (for </a:t>
            </a:r>
            <a:r>
              <a:rPr lang="en-US" sz="2400" b="1" i="1" dirty="0"/>
              <a:t>Open Client </a:t>
            </a:r>
            <a:r>
              <a:rPr lang="en-US" sz="2400" dirty="0"/>
              <a:t>apps)</a:t>
            </a:r>
          </a:p>
          <a:p>
            <a:r>
              <a:rPr lang="en-US" sz="2400" dirty="0"/>
              <a:t>We currently support </a:t>
            </a:r>
            <a:r>
              <a:rPr lang="en-US" sz="2400" b="1" i="1" dirty="0"/>
              <a:t>OE/ABL</a:t>
            </a:r>
            <a:r>
              <a:rPr lang="en-US" sz="2400" dirty="0"/>
              <a:t> </a:t>
            </a:r>
            <a:r>
              <a:rPr lang="en-US" sz="2400" b="1" i="1" dirty="0"/>
              <a:t>GUI</a:t>
            </a:r>
            <a:r>
              <a:rPr lang="en-US" sz="2400" dirty="0"/>
              <a:t> with Analytics (.NET SDK)</a:t>
            </a:r>
          </a:p>
          <a:p>
            <a:r>
              <a:rPr lang="en-US" sz="2400" dirty="0"/>
              <a:t>Any Web Application (JavaScript) with OpenEdge backend:</a:t>
            </a:r>
          </a:p>
          <a:p>
            <a:pPr lvl="1"/>
            <a:r>
              <a:rPr lang="en-US" sz="2400" b="1" i="1" dirty="0"/>
              <a:t>WebSpeed</a:t>
            </a:r>
          </a:p>
          <a:p>
            <a:pPr lvl="1"/>
            <a:r>
              <a:rPr lang="en-US" sz="2400" b="1" i="1" dirty="0"/>
              <a:t>PASOE / WebSpeed </a:t>
            </a:r>
            <a:r>
              <a:rPr lang="en-US" sz="2400" dirty="0"/>
              <a:t>or REST Adapters</a:t>
            </a:r>
          </a:p>
          <a:p>
            <a:pPr lvl="1"/>
            <a:r>
              <a:rPr lang="en-US" sz="2400" dirty="0"/>
              <a:t>Your own </a:t>
            </a:r>
            <a:r>
              <a:rPr lang="en-US" sz="2400" b="1" i="1" dirty="0"/>
              <a:t>Servlet/JSP </a:t>
            </a:r>
          </a:p>
          <a:p>
            <a:pPr lvl="1"/>
            <a:r>
              <a:rPr lang="en-US" sz="2400" dirty="0"/>
              <a:t>Your own </a:t>
            </a:r>
            <a:r>
              <a:rPr lang="en-US" sz="2400" b="1" i="1" dirty="0"/>
              <a:t>ASP.NET </a:t>
            </a:r>
          </a:p>
          <a:p>
            <a:endParaRPr lang="en-US" sz="2800" dirty="0"/>
          </a:p>
          <a:p>
            <a:r>
              <a:rPr lang="en-US" sz="2800" b="1" dirty="0"/>
              <a:t>Talk to your Sales Rep for Evaluation</a:t>
            </a:r>
          </a:p>
        </p:txBody>
      </p:sp>
    </p:spTree>
    <p:extLst>
      <p:ext uri="{BB962C8B-B14F-4D97-AF65-F5344CB8AC3E}">
        <p14:creationId xmlns:p14="http://schemas.microsoft.com/office/powerpoint/2010/main" xmlns="" val="1158861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8038" y="472288"/>
            <a:ext cx="11335607" cy="548640"/>
          </a:xfrm>
        </p:spPr>
        <p:txBody>
          <a:bodyPr>
            <a:normAutofit fontScale="90000"/>
          </a:bodyPr>
          <a:lstStyle/>
          <a:p>
            <a:r>
              <a:rPr lang="en-US" dirty="0"/>
              <a:t>For those developing in ABL (.NET), Java, C#, JavaScript, etc.</a:t>
            </a:r>
          </a:p>
        </p:txBody>
      </p:sp>
      <p:sp>
        <p:nvSpPr>
          <p:cNvPr id="6" name="Content Placeholder 5"/>
          <p:cNvSpPr>
            <a:spLocks noGrp="1"/>
          </p:cNvSpPr>
          <p:nvPr>
            <p:ph sz="quarter" idx="13"/>
          </p:nvPr>
        </p:nvSpPr>
        <p:spPr>
          <a:xfrm>
            <a:off x="438037" y="1486894"/>
            <a:ext cx="6118038" cy="4261444"/>
          </a:xfrm>
        </p:spPr>
        <p:txBody>
          <a:bodyPr/>
          <a:lstStyle/>
          <a:p>
            <a:r>
              <a:rPr lang="en-US" dirty="0"/>
              <a:t>Go to </a:t>
            </a:r>
            <a:r>
              <a:rPr lang="en-US" dirty="0">
                <a:hlinkClick r:id="rId2"/>
              </a:rPr>
              <a:t>www.telerik.com</a:t>
            </a:r>
            <a:endParaRPr lang="en-US" dirty="0"/>
          </a:p>
          <a:p>
            <a:r>
              <a:rPr lang="en-US" dirty="0"/>
              <a:t>Click Telerik Platform</a:t>
            </a:r>
          </a:p>
          <a:p>
            <a:r>
              <a:rPr lang="en-US" dirty="0"/>
              <a:t>Mobile only: Sign up to a free trail</a:t>
            </a:r>
          </a:p>
          <a:p>
            <a:r>
              <a:rPr lang="en-US" dirty="0"/>
              <a:t>Other SDKs: simply write to </a:t>
            </a:r>
            <a:r>
              <a:rPr lang="en-US" dirty="0">
                <a:hlinkClick r:id="rId3"/>
              </a:rPr>
              <a:t>sales@telerik.com</a:t>
            </a:r>
            <a:r>
              <a:rPr lang="en-US" dirty="0"/>
              <a:t> and ask for a Telerik Analytics trial account</a:t>
            </a:r>
          </a:p>
        </p:txBody>
      </p:sp>
      <p:pic>
        <p:nvPicPr>
          <p:cNvPr id="8" name="Picture 7"/>
          <p:cNvPicPr>
            <a:picLocks noChangeAspect="1"/>
          </p:cNvPicPr>
          <p:nvPr/>
        </p:nvPicPr>
        <p:blipFill>
          <a:blip r:embed="rId4" cstate="email"/>
          <a:stretch>
            <a:fillRect/>
          </a:stretch>
        </p:blipFill>
        <p:spPr>
          <a:xfrm>
            <a:off x="8172572" y="1304567"/>
            <a:ext cx="2821162" cy="3628491"/>
          </a:xfrm>
          <a:prstGeom prst="rect">
            <a:avLst/>
          </a:prstGeom>
          <a:effectLst>
            <a:outerShdw blurRad="63500" sx="102000" sy="102000" algn="ctr" rotWithShape="0">
              <a:prstClr val="black">
                <a:alpha val="40000"/>
              </a:prstClr>
            </a:outerShdw>
          </a:effectLst>
        </p:spPr>
      </p:pic>
      <p:pic>
        <p:nvPicPr>
          <p:cNvPr id="9" name="Picture 8"/>
          <p:cNvPicPr>
            <a:picLocks noChangeAspect="1"/>
          </p:cNvPicPr>
          <p:nvPr/>
        </p:nvPicPr>
        <p:blipFill>
          <a:blip r:embed="rId5" cstate="email"/>
          <a:stretch>
            <a:fillRect/>
          </a:stretch>
        </p:blipFill>
        <p:spPr>
          <a:xfrm>
            <a:off x="1144067" y="3617567"/>
            <a:ext cx="2606723" cy="2154984"/>
          </a:xfrm>
          <a:prstGeom prst="rect">
            <a:avLst/>
          </a:prstGeom>
        </p:spPr>
      </p:pic>
      <p:pic>
        <p:nvPicPr>
          <p:cNvPr id="10" name="Picture 9"/>
          <p:cNvPicPr>
            <a:picLocks noChangeAspect="1"/>
          </p:cNvPicPr>
          <p:nvPr/>
        </p:nvPicPr>
        <p:blipFill>
          <a:blip r:embed="rId6" cstate="email"/>
          <a:stretch>
            <a:fillRect/>
          </a:stretch>
        </p:blipFill>
        <p:spPr>
          <a:xfrm>
            <a:off x="4918701" y="3507918"/>
            <a:ext cx="2374280" cy="2374280"/>
          </a:xfrm>
          <a:prstGeom prst="rect">
            <a:avLst/>
          </a:prstGeom>
        </p:spPr>
      </p:pic>
      <p:sp>
        <p:nvSpPr>
          <p:cNvPr id="2" name="TextBox 1"/>
          <p:cNvSpPr txBox="1"/>
          <p:nvPr/>
        </p:nvSpPr>
        <p:spPr bwMode="auto">
          <a:xfrm>
            <a:off x="7714034" y="5252936"/>
            <a:ext cx="4280170" cy="1200329"/>
          </a:xfrm>
          <a:prstGeom prst="rect">
            <a:avLst/>
          </a:prstGeom>
          <a:ln>
            <a:headEnd/>
            <a:tailEn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rtlCol="0" anchor="t" anchorCtr="0" compatLnSpc="1">
            <a:prstTxWarp prst="textNoShape">
              <a:avLst/>
            </a:prstTxWarp>
            <a:spAutoFit/>
          </a:bodyPr>
          <a:lstStyle/>
          <a:p>
            <a:pPr>
              <a:buSzTx/>
            </a:pPr>
            <a:r>
              <a:rPr lang="en-US" i="0" dirty="0"/>
              <a:t>This page subject to change</a:t>
            </a:r>
            <a:br>
              <a:rPr lang="en-US" i="0" dirty="0"/>
            </a:br>
            <a:r>
              <a:rPr lang="en-US" i="0" dirty="0"/>
              <a:t>Pricing and Evaluation are being revised for </a:t>
            </a:r>
            <a:r>
              <a:rPr lang="en-US" i="0" dirty="0" err="1"/>
              <a:t>OpenEdge</a:t>
            </a:r>
            <a:r>
              <a:rPr lang="en-US" i="0" dirty="0"/>
              <a:t> </a:t>
            </a:r>
          </a:p>
        </p:txBody>
      </p:sp>
    </p:spTree>
    <p:extLst>
      <p:ext uri="{BB962C8B-B14F-4D97-AF65-F5344CB8AC3E}">
        <p14:creationId xmlns:p14="http://schemas.microsoft.com/office/powerpoint/2010/main" xmlns="" val="9562342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534593" y="893"/>
            <a:ext cx="9132329" cy="6856214"/>
          </a:xfrm>
          <a:prstGeom prst="rect">
            <a:avLst/>
          </a:prstGeom>
        </p:spPr>
      </p:pic>
    </p:spTree>
    <p:extLst>
      <p:ext uri="{BB962C8B-B14F-4D97-AF65-F5344CB8AC3E}">
        <p14:creationId xmlns:p14="http://schemas.microsoft.com/office/powerpoint/2010/main" xmlns="" val="3437405116"/>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3176181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447925" y="2858434"/>
            <a:ext cx="7286625" cy="1089529"/>
          </a:xfrm>
        </p:spPr>
        <p:txBody>
          <a:bodyPr/>
          <a:lstStyle/>
          <a:p>
            <a:r>
              <a:rPr lang="en-US" dirty="0"/>
              <a:t>BACKUP SLIDES: HIDDEN</a:t>
            </a:r>
            <a:br>
              <a:rPr lang="en-US" dirty="0"/>
            </a:br>
            <a:r>
              <a:rPr lang="en-US" dirty="0"/>
              <a:t>(will be removed before PUG)</a:t>
            </a:r>
          </a:p>
        </p:txBody>
      </p:sp>
    </p:spTree>
    <p:extLst>
      <p:ext uri="{BB962C8B-B14F-4D97-AF65-F5344CB8AC3E}">
        <p14:creationId xmlns:p14="http://schemas.microsoft.com/office/powerpoint/2010/main" xmlns="" val="158094017"/>
      </p:ext>
    </p:extLst>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What is Analytics?</a:t>
            </a:r>
          </a:p>
        </p:txBody>
      </p:sp>
    </p:spTree>
    <p:extLst>
      <p:ext uri="{BB962C8B-B14F-4D97-AF65-F5344CB8AC3E}">
        <p14:creationId xmlns:p14="http://schemas.microsoft.com/office/powerpoint/2010/main" xmlns="" val="4257843359"/>
      </p:ext>
    </p:extLst>
  </p:cSld>
  <p:clrMapOvr>
    <a:masterClrMapping/>
  </p:clrMapOvr>
  <p:transition>
    <p:wipe dir="r"/>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Google Trends data</a:t>
            </a:r>
          </a:p>
        </p:txBody>
      </p:sp>
      <p:pic>
        <p:nvPicPr>
          <p:cNvPr id="5" name="Picture 4"/>
          <p:cNvPicPr>
            <a:picLocks noChangeAspect="1"/>
          </p:cNvPicPr>
          <p:nvPr/>
        </p:nvPicPr>
        <p:blipFill>
          <a:blip r:embed="rId2" cstate="email"/>
          <a:stretch>
            <a:fillRect/>
          </a:stretch>
        </p:blipFill>
        <p:spPr>
          <a:xfrm>
            <a:off x="941554" y="1409661"/>
            <a:ext cx="7814323" cy="4553158"/>
          </a:xfrm>
          <a:prstGeom prst="rect">
            <a:avLst/>
          </a:prstGeom>
        </p:spPr>
      </p:pic>
    </p:spTree>
    <p:extLst>
      <p:ext uri="{BB962C8B-B14F-4D97-AF65-F5344CB8AC3E}">
        <p14:creationId xmlns:p14="http://schemas.microsoft.com/office/powerpoint/2010/main" xmlns="" val="197386290"/>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Trends data continued</a:t>
            </a:r>
          </a:p>
        </p:txBody>
      </p:sp>
      <p:pic>
        <p:nvPicPr>
          <p:cNvPr id="3" name="Picture 2"/>
          <p:cNvPicPr>
            <a:picLocks noChangeAspect="1"/>
          </p:cNvPicPr>
          <p:nvPr/>
        </p:nvPicPr>
        <p:blipFill>
          <a:blip r:embed="rId2" cstate="email"/>
          <a:stretch>
            <a:fillRect/>
          </a:stretch>
        </p:blipFill>
        <p:spPr>
          <a:xfrm>
            <a:off x="943385" y="1293000"/>
            <a:ext cx="8014724" cy="4741362"/>
          </a:xfrm>
          <a:prstGeom prst="rect">
            <a:avLst/>
          </a:prstGeom>
        </p:spPr>
      </p:pic>
      <p:pic>
        <p:nvPicPr>
          <p:cNvPr id="4" name="Picture 3"/>
          <p:cNvPicPr>
            <a:picLocks noChangeAspect="1"/>
          </p:cNvPicPr>
          <p:nvPr/>
        </p:nvPicPr>
        <p:blipFill>
          <a:blip r:embed="rId3" cstate="email"/>
          <a:stretch>
            <a:fillRect/>
          </a:stretch>
        </p:blipFill>
        <p:spPr>
          <a:xfrm>
            <a:off x="9705350" y="1451546"/>
            <a:ext cx="1355428" cy="1355428"/>
          </a:xfrm>
          <a:prstGeom prst="rect">
            <a:avLst/>
          </a:prstGeom>
        </p:spPr>
      </p:pic>
    </p:spTree>
    <p:extLst>
      <p:ext uri="{BB962C8B-B14F-4D97-AF65-F5344CB8AC3E}">
        <p14:creationId xmlns:p14="http://schemas.microsoft.com/office/powerpoint/2010/main" xmlns="" val="1810328549"/>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Trends data continued</a:t>
            </a:r>
          </a:p>
        </p:txBody>
      </p:sp>
      <p:pic>
        <p:nvPicPr>
          <p:cNvPr id="4" name="Picture 3"/>
          <p:cNvPicPr>
            <a:picLocks noChangeAspect="1"/>
          </p:cNvPicPr>
          <p:nvPr/>
        </p:nvPicPr>
        <p:blipFill>
          <a:blip r:embed="rId2" cstate="email"/>
          <a:stretch>
            <a:fillRect/>
          </a:stretch>
        </p:blipFill>
        <p:spPr>
          <a:xfrm>
            <a:off x="914161" y="1206942"/>
            <a:ext cx="7893590" cy="4969373"/>
          </a:xfrm>
          <a:prstGeom prst="rect">
            <a:avLst/>
          </a:prstGeom>
        </p:spPr>
      </p:pic>
    </p:spTree>
    <p:extLst>
      <p:ext uri="{BB962C8B-B14F-4D97-AF65-F5344CB8AC3E}">
        <p14:creationId xmlns:p14="http://schemas.microsoft.com/office/powerpoint/2010/main" xmlns="" val="311845849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Trends data continued</a:t>
            </a:r>
          </a:p>
        </p:txBody>
      </p:sp>
      <p:pic>
        <p:nvPicPr>
          <p:cNvPr id="3" name="Picture 2"/>
          <p:cNvPicPr>
            <a:picLocks noChangeAspect="1"/>
          </p:cNvPicPr>
          <p:nvPr/>
        </p:nvPicPr>
        <p:blipFill>
          <a:blip r:embed="rId2" cstate="email"/>
          <a:stretch>
            <a:fillRect/>
          </a:stretch>
        </p:blipFill>
        <p:spPr>
          <a:xfrm>
            <a:off x="925701" y="1300253"/>
            <a:ext cx="7868844" cy="4853346"/>
          </a:xfrm>
          <a:prstGeom prst="rect">
            <a:avLst/>
          </a:prstGeom>
        </p:spPr>
      </p:pic>
      <p:pic>
        <p:nvPicPr>
          <p:cNvPr id="4" name="Picture 3"/>
          <p:cNvPicPr>
            <a:picLocks noChangeAspect="1"/>
          </p:cNvPicPr>
          <p:nvPr/>
        </p:nvPicPr>
        <p:blipFill>
          <a:blip r:embed="rId3" cstate="email"/>
          <a:stretch>
            <a:fillRect/>
          </a:stretch>
        </p:blipFill>
        <p:spPr>
          <a:xfrm>
            <a:off x="9634470" y="1750087"/>
            <a:ext cx="1799923" cy="1468737"/>
          </a:xfrm>
          <a:prstGeom prst="rect">
            <a:avLst/>
          </a:prstGeom>
        </p:spPr>
      </p:pic>
    </p:spTree>
    <p:extLst>
      <p:ext uri="{BB962C8B-B14F-4D97-AF65-F5344CB8AC3E}">
        <p14:creationId xmlns:p14="http://schemas.microsoft.com/office/powerpoint/2010/main" xmlns="" val="8542638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History of Telerik Analytics</a:t>
            </a:r>
          </a:p>
        </p:txBody>
      </p:sp>
      <p:sp>
        <p:nvSpPr>
          <p:cNvPr id="5" name="Subtitle 4"/>
          <p:cNvSpPr>
            <a:spLocks noGrp="1"/>
          </p:cNvSpPr>
          <p:nvPr>
            <p:ph type="subTitle" idx="4294967295"/>
          </p:nvPr>
        </p:nvSpPr>
        <p:spPr>
          <a:xfrm>
            <a:off x="387458" y="4812224"/>
            <a:ext cx="11240980" cy="491614"/>
          </a:xfrm>
        </p:spPr>
        <p:txBody>
          <a:bodyPr>
            <a:noAutofit/>
          </a:bodyPr>
          <a:lstStyle/>
          <a:p>
            <a:pPr marL="0" indent="0" algn="ctr">
              <a:buNone/>
            </a:pPr>
            <a:r>
              <a:rPr lang="en-US" dirty="0"/>
              <a:t>What are “Application Analytics”?</a:t>
            </a:r>
            <a:endParaRPr lang="en-US" sz="1200" dirty="0"/>
          </a:p>
        </p:txBody>
      </p:sp>
    </p:spTree>
    <p:extLst>
      <p:ext uri="{BB962C8B-B14F-4D97-AF65-F5344CB8AC3E}">
        <p14:creationId xmlns:p14="http://schemas.microsoft.com/office/powerpoint/2010/main" xmlns="" val="3920398991"/>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EQATEC: our problem back in 2008</a:t>
            </a:r>
          </a:p>
        </p:txBody>
      </p:sp>
      <p:sp>
        <p:nvSpPr>
          <p:cNvPr id="7" name="Content Placeholder 6"/>
          <p:cNvSpPr>
            <a:spLocks noGrp="1"/>
          </p:cNvSpPr>
          <p:nvPr>
            <p:ph sz="quarter" idx="13"/>
          </p:nvPr>
        </p:nvSpPr>
        <p:spPr>
          <a:xfrm>
            <a:off x="6281553" y="1486894"/>
            <a:ext cx="5492092" cy="4261444"/>
          </a:xfrm>
        </p:spPr>
        <p:txBody>
          <a:bodyPr>
            <a:normAutofit/>
          </a:bodyPr>
          <a:lstStyle/>
          <a:p>
            <a:pPr marL="0" indent="0">
              <a:buNone/>
            </a:pPr>
            <a:r>
              <a:rPr lang="en-US" sz="2799" dirty="0"/>
              <a:t>Did our users like the product?</a:t>
            </a:r>
          </a:p>
          <a:p>
            <a:pPr marL="0" indent="0">
              <a:buNone/>
            </a:pPr>
            <a:endParaRPr lang="en-US" sz="2799" dirty="0"/>
          </a:p>
          <a:p>
            <a:pPr marL="0" indent="0">
              <a:buNone/>
            </a:pPr>
            <a:r>
              <a:rPr lang="en-US" sz="2799" dirty="0"/>
              <a:t>Limited information sources:</a:t>
            </a:r>
          </a:p>
          <a:p>
            <a:r>
              <a:rPr lang="en-US" sz="2399" dirty="0"/>
              <a:t>Support questions</a:t>
            </a:r>
          </a:p>
          <a:p>
            <a:r>
              <a:rPr lang="en-US" sz="2399" dirty="0"/>
              <a:t>The occasional “fan” email</a:t>
            </a:r>
          </a:p>
          <a:p>
            <a:pPr marL="0" indent="0">
              <a:buNone/>
            </a:pPr>
            <a:endParaRPr lang="en-US" sz="2399" dirty="0"/>
          </a:p>
          <a:p>
            <a:pPr marL="0" indent="0">
              <a:buNone/>
            </a:pPr>
            <a:r>
              <a:rPr lang="en-US" sz="2799" b="1" dirty="0"/>
              <a:t>Basically we knew nothing – so what to do?</a:t>
            </a:r>
          </a:p>
        </p:txBody>
      </p:sp>
      <p:pic>
        <p:nvPicPr>
          <p:cNvPr id="4" name="Picture 3"/>
          <p:cNvPicPr>
            <a:picLocks noChangeAspect="1"/>
          </p:cNvPicPr>
          <p:nvPr/>
        </p:nvPicPr>
        <p:blipFill>
          <a:blip r:embed="rId2" cstate="email"/>
          <a:stretch>
            <a:fillRect/>
          </a:stretch>
        </p:blipFill>
        <p:spPr>
          <a:xfrm>
            <a:off x="730547" y="1755494"/>
            <a:ext cx="4893346" cy="3914677"/>
          </a:xfrm>
          <a:prstGeom prst="rect">
            <a:avLst/>
          </a:prstGeom>
        </p:spPr>
      </p:pic>
    </p:spTree>
    <p:extLst>
      <p:ext uri="{BB962C8B-B14F-4D97-AF65-F5344CB8AC3E}">
        <p14:creationId xmlns:p14="http://schemas.microsoft.com/office/powerpoint/2010/main" xmlns="" val="2513486150"/>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2008: application analytics v. 0.1</a:t>
            </a:r>
          </a:p>
        </p:txBody>
      </p:sp>
      <p:sp>
        <p:nvSpPr>
          <p:cNvPr id="6" name="Content Placeholder 5"/>
          <p:cNvSpPr>
            <a:spLocks noGrp="1"/>
          </p:cNvSpPr>
          <p:nvPr>
            <p:ph sz="quarter" idx="13"/>
          </p:nvPr>
        </p:nvSpPr>
        <p:spPr>
          <a:xfrm>
            <a:off x="6281553" y="1486894"/>
            <a:ext cx="5492092" cy="4261444"/>
          </a:xfrm>
        </p:spPr>
        <p:txBody>
          <a:bodyPr>
            <a:normAutofit/>
          </a:bodyPr>
          <a:lstStyle/>
          <a:p>
            <a:r>
              <a:rPr lang="en-US" sz="2799" dirty="0"/>
              <a:t>Red: usage (app execution)</a:t>
            </a:r>
          </a:p>
          <a:p>
            <a:r>
              <a:rPr lang="en-US" sz="2799" dirty="0"/>
              <a:t>Blue: downloads</a:t>
            </a:r>
          </a:p>
          <a:p>
            <a:r>
              <a:rPr lang="en-US" sz="2799" dirty="0"/>
              <a:t>Yellow: registrations</a:t>
            </a:r>
          </a:p>
          <a:p>
            <a:endParaRPr lang="en-US" sz="2799" dirty="0"/>
          </a:p>
          <a:p>
            <a:r>
              <a:rPr lang="en-US" sz="2799" dirty="0"/>
              <a:t>“F5 addictiveness”</a:t>
            </a:r>
          </a:p>
          <a:p>
            <a:endParaRPr lang="en-US" sz="2799" dirty="0"/>
          </a:p>
          <a:p>
            <a:r>
              <a:rPr lang="en-US" sz="2799" dirty="0"/>
              <a:t>Little information but much better than nothing</a:t>
            </a:r>
          </a:p>
        </p:txBody>
      </p:sp>
      <p:pic>
        <p:nvPicPr>
          <p:cNvPr id="4" name="Picture 3"/>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991186" y="1913567"/>
            <a:ext cx="4153263" cy="3443708"/>
          </a:xfrm>
          <a:prstGeom prst="rect">
            <a:avLst/>
          </a:prstGeom>
        </p:spPr>
      </p:pic>
    </p:spTree>
    <p:extLst>
      <p:ext uri="{BB962C8B-B14F-4D97-AF65-F5344CB8AC3E}">
        <p14:creationId xmlns:p14="http://schemas.microsoft.com/office/powerpoint/2010/main" xmlns="" val="2319854480"/>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2009: A new analytics market?</a:t>
            </a:r>
          </a:p>
        </p:txBody>
      </p:sp>
      <p:sp>
        <p:nvSpPr>
          <p:cNvPr id="6" name="Content Placeholder 5"/>
          <p:cNvSpPr>
            <a:spLocks noGrp="1"/>
          </p:cNvSpPr>
          <p:nvPr>
            <p:ph sz="quarter" idx="13"/>
          </p:nvPr>
        </p:nvSpPr>
        <p:spPr>
          <a:xfrm>
            <a:off x="671924" y="1416817"/>
            <a:ext cx="5492092" cy="4261444"/>
          </a:xfrm>
        </p:spPr>
        <p:txBody>
          <a:bodyPr>
            <a:normAutofit/>
          </a:bodyPr>
          <a:lstStyle/>
          <a:p>
            <a:endParaRPr lang="en-US" sz="2799" dirty="0"/>
          </a:p>
          <a:p>
            <a:r>
              <a:rPr lang="en-US" sz="2799" dirty="0"/>
              <a:t>Nov 2005: Google Analytics</a:t>
            </a:r>
          </a:p>
          <a:p>
            <a:r>
              <a:rPr lang="en-US" sz="2799" dirty="0"/>
              <a:t>Very few did application analytics for thick clients</a:t>
            </a:r>
          </a:p>
          <a:p>
            <a:r>
              <a:rPr lang="en-US" sz="2799" dirty="0"/>
              <a:t>So we decided to fill the gap</a:t>
            </a:r>
          </a:p>
        </p:txBody>
      </p:sp>
      <p:pic>
        <p:nvPicPr>
          <p:cNvPr id="5" name="Picture 4"/>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5944306" y="1501658"/>
            <a:ext cx="5580763" cy="4768031"/>
          </a:xfrm>
          <a:prstGeom prst="rect">
            <a:avLst/>
          </a:prstGeom>
        </p:spPr>
      </p:pic>
    </p:spTree>
    <p:extLst>
      <p:ext uri="{BB962C8B-B14F-4D97-AF65-F5344CB8AC3E}">
        <p14:creationId xmlns:p14="http://schemas.microsoft.com/office/powerpoint/2010/main" xmlns="" val="39284375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Feb 2013 – Telerik acquires EQATEC</a:t>
            </a:r>
          </a:p>
        </p:txBody>
      </p:sp>
      <p:pic>
        <p:nvPicPr>
          <p:cNvPr id="1026" name="Picture 2" descr="https://pbs.twimg.com/profile_images/1113071443/Image3.png"/>
          <p:cNvPicPr>
            <a:picLocks noChangeAspect="1" noChangeArrowheads="1"/>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1630836" y="2199603"/>
            <a:ext cx="3042141" cy="3042141"/>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d152j5tfobgaot.cloudfront.net/wp-content/uploads/2012/11/acquire.jp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136849" y="2581124"/>
            <a:ext cx="3044597" cy="227909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8270651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2015: Telerik Analytics today</a:t>
            </a:r>
          </a:p>
        </p:txBody>
      </p:sp>
      <p:sp>
        <p:nvSpPr>
          <p:cNvPr id="2" name="Content Placeholder 1"/>
          <p:cNvSpPr>
            <a:spLocks noGrp="1"/>
          </p:cNvSpPr>
          <p:nvPr>
            <p:ph idx="1"/>
          </p:nvPr>
        </p:nvSpPr>
        <p:spPr>
          <a:xfrm>
            <a:off x="8938746" y="1490035"/>
            <a:ext cx="2479250" cy="4646590"/>
          </a:xfrm>
        </p:spPr>
        <p:txBody>
          <a:bodyPr/>
          <a:lstStyle/>
          <a:p>
            <a:r>
              <a:rPr lang="en-US" dirty="0"/>
              <a:t>HTML5 </a:t>
            </a:r>
          </a:p>
          <a:p>
            <a:r>
              <a:rPr lang="en-US" dirty="0"/>
              <a:t>Kendo UI controls</a:t>
            </a:r>
          </a:p>
        </p:txBody>
      </p:sp>
      <p:pic>
        <p:nvPicPr>
          <p:cNvPr id="4" name="Picture 3"/>
          <p:cNvPicPr>
            <a:picLocks noChangeAspect="1"/>
          </p:cNvPicPr>
          <p:nvPr/>
        </p:nvPicPr>
        <p:blipFill>
          <a:blip r:embed="rId2" cstate="email"/>
          <a:stretch>
            <a:fillRect/>
          </a:stretch>
        </p:blipFill>
        <p:spPr>
          <a:xfrm>
            <a:off x="616818" y="1489735"/>
            <a:ext cx="5740782" cy="3214240"/>
          </a:xfrm>
          <a:prstGeom prst="rect">
            <a:avLst/>
          </a:prstGeom>
          <a:effectLst>
            <a:outerShdw blurRad="63500" sx="101000" sy="101000" algn="ctr" rotWithShape="0">
              <a:prstClr val="black">
                <a:alpha val="40000"/>
              </a:prstClr>
            </a:outerShdw>
          </a:effectLst>
        </p:spPr>
      </p:pic>
      <p:pic>
        <p:nvPicPr>
          <p:cNvPr id="5" name="Picture 4"/>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4032569" y="2639506"/>
            <a:ext cx="4788817" cy="359161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2662649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December 2014 – Progress acquires Telerik</a:t>
            </a:r>
          </a:p>
        </p:txBody>
      </p:sp>
      <p:pic>
        <p:nvPicPr>
          <p:cNvPr id="5" name="Picture 4"/>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433633" y="2833629"/>
            <a:ext cx="5476094" cy="2201128"/>
          </a:xfrm>
          <a:prstGeom prst="rect">
            <a:avLst/>
          </a:prstGeom>
        </p:spPr>
      </p:pic>
      <p:pic>
        <p:nvPicPr>
          <p:cNvPr id="2052" name="Picture 4" descr="http://www.martechadvisor.com/wp-content/themes/martech/thumb.php?src=http://www.martechadvisor.com/wp-content/uploads/2014/12/Handshake.jpg&amp;w=620&amp;h=413&amp;zc=2"/>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721310" y="2706676"/>
            <a:ext cx="3685521" cy="245503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912126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PDSOE &amp; Telerik Analytics</a:t>
            </a:r>
          </a:p>
        </p:txBody>
      </p:sp>
      <p:sp>
        <p:nvSpPr>
          <p:cNvPr id="6" name="Content Placeholder 5"/>
          <p:cNvSpPr>
            <a:spLocks noGrp="1"/>
          </p:cNvSpPr>
          <p:nvPr>
            <p:ph sz="quarter" idx="13"/>
          </p:nvPr>
        </p:nvSpPr>
        <p:spPr/>
        <p:txBody>
          <a:bodyPr>
            <a:normAutofit/>
          </a:bodyPr>
          <a:lstStyle/>
          <a:p>
            <a:r>
              <a:rPr lang="en-US" sz="2799" dirty="0"/>
              <a:t>May 2015</a:t>
            </a:r>
          </a:p>
        </p:txBody>
      </p:sp>
      <p:sp>
        <p:nvSpPr>
          <p:cNvPr id="7" name="Content Placeholder 6"/>
          <p:cNvSpPr>
            <a:spLocks noGrp="1"/>
          </p:cNvSpPr>
          <p:nvPr>
            <p:ph sz="quarter" idx="14"/>
          </p:nvPr>
        </p:nvSpPr>
        <p:spPr/>
        <p:txBody>
          <a:bodyPr>
            <a:normAutofit/>
          </a:bodyPr>
          <a:lstStyle/>
          <a:p>
            <a:r>
              <a:rPr lang="en-US" sz="2799" dirty="0"/>
              <a:t>October 2015</a:t>
            </a:r>
          </a:p>
        </p:txBody>
      </p:sp>
      <p:pic>
        <p:nvPicPr>
          <p:cNvPr id="4" name="Picture 3"/>
          <p:cNvPicPr>
            <a:picLocks noChangeAspect="1"/>
          </p:cNvPicPr>
          <p:nvPr/>
        </p:nvPicPr>
        <p:blipFill>
          <a:blip r:embed="rId2" cstate="email"/>
          <a:stretch>
            <a:fillRect/>
          </a:stretch>
        </p:blipFill>
        <p:spPr>
          <a:xfrm>
            <a:off x="438036" y="2049073"/>
            <a:ext cx="5255774" cy="3475285"/>
          </a:xfrm>
          <a:prstGeom prst="rect">
            <a:avLst/>
          </a:prstGeom>
        </p:spPr>
      </p:pic>
      <p:pic>
        <p:nvPicPr>
          <p:cNvPr id="5" name="Picture 4"/>
          <p:cNvPicPr>
            <a:picLocks noChangeAspect="1"/>
          </p:cNvPicPr>
          <p:nvPr/>
        </p:nvPicPr>
        <p:blipFill>
          <a:blip r:embed="rId3" cstate="email"/>
          <a:stretch>
            <a:fillRect/>
          </a:stretch>
        </p:blipFill>
        <p:spPr>
          <a:xfrm>
            <a:off x="6281553" y="2049074"/>
            <a:ext cx="5236731" cy="3446721"/>
          </a:xfrm>
          <a:prstGeom prst="rect">
            <a:avLst/>
          </a:prstGeom>
        </p:spPr>
      </p:pic>
    </p:spTree>
    <p:extLst>
      <p:ext uri="{BB962C8B-B14F-4D97-AF65-F5344CB8AC3E}">
        <p14:creationId xmlns:p14="http://schemas.microsoft.com/office/powerpoint/2010/main" xmlns="" val="314522664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PDSOE &amp; Telerik Analytics</a:t>
            </a:r>
          </a:p>
        </p:txBody>
      </p:sp>
      <p:pic>
        <p:nvPicPr>
          <p:cNvPr id="7" name="Picture 6"/>
          <p:cNvPicPr>
            <a:picLocks noChangeAspect="1"/>
          </p:cNvPicPr>
          <p:nvPr/>
        </p:nvPicPr>
        <p:blipFill>
          <a:blip r:embed="rId2" cstate="email"/>
          <a:stretch>
            <a:fillRect/>
          </a:stretch>
        </p:blipFill>
        <p:spPr>
          <a:xfrm>
            <a:off x="438038" y="1692930"/>
            <a:ext cx="5265295" cy="3456243"/>
          </a:xfrm>
          <a:prstGeom prst="rect">
            <a:avLst/>
          </a:prstGeom>
        </p:spPr>
      </p:pic>
      <p:pic>
        <p:nvPicPr>
          <p:cNvPr id="8" name="Picture 7"/>
          <p:cNvPicPr>
            <a:picLocks noChangeAspect="1"/>
          </p:cNvPicPr>
          <p:nvPr/>
        </p:nvPicPr>
        <p:blipFill>
          <a:blip r:embed="rId3" cstate="email"/>
          <a:stretch>
            <a:fillRect/>
          </a:stretch>
        </p:blipFill>
        <p:spPr>
          <a:xfrm>
            <a:off x="5972151" y="1692930"/>
            <a:ext cx="5284338" cy="3465764"/>
          </a:xfrm>
          <a:prstGeom prst="rect">
            <a:avLst/>
          </a:prstGeom>
        </p:spPr>
      </p:pic>
    </p:spTree>
    <p:extLst>
      <p:ext uri="{BB962C8B-B14F-4D97-AF65-F5344CB8AC3E}">
        <p14:creationId xmlns:p14="http://schemas.microsoft.com/office/powerpoint/2010/main" xmlns="" val="371057019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PDSOE &amp; Telerik Analytics</a:t>
            </a:r>
          </a:p>
        </p:txBody>
      </p:sp>
      <p:pic>
        <p:nvPicPr>
          <p:cNvPr id="3" name="Picture 2"/>
          <p:cNvPicPr>
            <a:picLocks noChangeAspect="1"/>
          </p:cNvPicPr>
          <p:nvPr/>
        </p:nvPicPr>
        <p:blipFill>
          <a:blip r:embed="rId2" cstate="email"/>
          <a:stretch>
            <a:fillRect/>
          </a:stretch>
        </p:blipFill>
        <p:spPr>
          <a:xfrm>
            <a:off x="3335401" y="1700879"/>
            <a:ext cx="7855097" cy="3456243"/>
          </a:xfrm>
          <a:prstGeom prst="rect">
            <a:avLst/>
          </a:prstGeom>
        </p:spPr>
      </p:pic>
      <p:pic>
        <p:nvPicPr>
          <p:cNvPr id="4" name="Picture 3"/>
          <p:cNvPicPr>
            <a:picLocks noChangeAspect="1"/>
          </p:cNvPicPr>
          <p:nvPr/>
        </p:nvPicPr>
        <p:blipFill>
          <a:blip r:embed="rId3" cstate="email"/>
          <a:stretch>
            <a:fillRect/>
          </a:stretch>
        </p:blipFill>
        <p:spPr>
          <a:xfrm>
            <a:off x="332086" y="1700879"/>
            <a:ext cx="2637408" cy="3465764"/>
          </a:xfrm>
          <a:prstGeom prst="rect">
            <a:avLst/>
          </a:prstGeom>
        </p:spPr>
      </p:pic>
    </p:spTree>
    <p:extLst>
      <p:ext uri="{BB962C8B-B14F-4D97-AF65-F5344CB8AC3E}">
        <p14:creationId xmlns:p14="http://schemas.microsoft.com/office/powerpoint/2010/main" xmlns="" val="234150688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Example, OEDK Classroom has this in the EULA</a:t>
            </a:r>
          </a:p>
        </p:txBody>
      </p:sp>
      <p:sp>
        <p:nvSpPr>
          <p:cNvPr id="4" name="TextBox 3"/>
          <p:cNvSpPr txBox="1"/>
          <p:nvPr/>
        </p:nvSpPr>
        <p:spPr>
          <a:xfrm>
            <a:off x="795401" y="1243584"/>
            <a:ext cx="9427591" cy="464742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l"/>
            <a:r>
              <a:rPr lang="en-US" sz="1600" i="0" dirty="0"/>
              <a:t>7. </a:t>
            </a:r>
            <a:r>
              <a:rPr lang="en-US" sz="1600" b="1" i="0" dirty="0"/>
              <a:t>Feedback / Data Usage.</a:t>
            </a:r>
          </a:p>
          <a:p>
            <a:pPr algn="l"/>
            <a:r>
              <a:rPr lang="en-US" sz="1600" i="0" dirty="0"/>
              <a:t>a. While You are not required to do so, You may from time to time provide feedback to PSC with regard to the functionality and performance of the Software and/or Program Materials including, without limitation, identifying potential errors and improvements (“Feedback”). Feedback You provide may be used by PSC to improve or enhance the Software and/or Program Materials, and You hereby grant PSC a non-exclusive, perpetual, irrevocable, royalty-free, worldwide right and license to use, reproduce, disclose, sublicense, modify, make, have made, distribute, sell, offer for sale, display, perform, create derivative works, permit distribution and otherwise exploit such Feedback without restriction.</a:t>
            </a:r>
          </a:p>
          <a:p>
            <a:pPr algn="l"/>
            <a:r>
              <a:rPr lang="en-US" sz="1600" i="0" dirty="0"/>
              <a:t>b. The Software may use tools to identify trends and bugs, collect activation information, usage statistics and track other data related to Your use of the Software, and send that to PSC. PSC may use this information to provide services and to improve its products and services, in accordance with PSC’s Privacy Policy located at http://www.progress.com/privacy. Your use of the Software operates as Your consent to these practices.</a:t>
            </a:r>
          </a:p>
          <a:p>
            <a:pPr algn="l"/>
            <a:endParaRPr lang="en-US" sz="1600" i="0" dirty="0"/>
          </a:p>
          <a:p>
            <a:pPr algn="l"/>
            <a:endParaRPr lang="en-US" sz="1600" i="0" dirty="0"/>
          </a:p>
        </p:txBody>
      </p:sp>
      <p:sp>
        <p:nvSpPr>
          <p:cNvPr id="6" name="TextBox 5"/>
          <p:cNvSpPr txBox="1"/>
          <p:nvPr/>
        </p:nvSpPr>
        <p:spPr>
          <a:xfrm>
            <a:off x="7434072" y="5038345"/>
            <a:ext cx="4517136" cy="163121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t> NOTE: this not only covers “automatic” usage collection, but invites the user to casually shared feedback with us ‘from time to time’.  (Perhaps over tea and biscuits)</a:t>
            </a:r>
          </a:p>
        </p:txBody>
      </p:sp>
    </p:spTree>
    <p:extLst>
      <p:ext uri="{BB962C8B-B14F-4D97-AF65-F5344CB8AC3E}">
        <p14:creationId xmlns:p14="http://schemas.microsoft.com/office/powerpoint/2010/main" xmlns="" val="411010820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Policy xmlns="7c69e624-827f-471b-adea-ac070ddc6867" xsi:nil="true"/>
    <Location1_0 xmlns="efb4a6a7-40f5-4c55-b7cd-bfe5555b5884" xsi:nil="true"/>
    <MetaDescription xmlns="7c69e624-827f-471b-adea-ac070ddc6867" xsi:nil="true"/>
    <Category1_0 xmlns="7c69e624-827f-471b-adea-ac070ddc6867" xsi:nil="true"/>
    <g7620f54b84d4877b8ce49e3874564d0 xmlns="7c69e624-827f-471b-adea-ac070ddc6867" xsi:nil="true"/>
    <c60905045b3141dfb44ebee3a51fd0a7 xmlns="7c69e624-827f-471b-adea-ac070ddc6867" xsi:nil="true"/>
    <Industry_0 xmlns="7c69e624-827f-471b-adea-ac070ddc6867" xsi:nil="true"/>
    <Summary xmlns="7c69e624-827f-471b-adea-ac070ddc6867" xsi:nil="true"/>
    <TaxCatchAll xmlns="7c69e624-827f-471b-adea-ac070ddc6867">
      <Value xmlns="7c69e624-827f-471b-adea-ac070ddc6867">237</Value>
    </TaxCatchAll>
    <ContentType1_0 xmlns="efb4a6a7-40f5-4c55-b7cd-bfe5555b5884" xsi:nil="true"/>
    <Solution_0 xmlns="7c69e624-827f-471b-adea-ac070ddc6867" xsi:nil="true"/>
    <efbf5ec808454fc39dd6e73fb30f9800 xmlns="7c69e624-827f-471b-adea-ac070ddc6867" xsi:nil="true"/>
    <e88edf6f69774249aa5a94de92e0b3ee xmlns="7c69e624-827f-471b-adea-ac070ddc6867" xsi:nil="true"/>
    <h2f9ec3728094124b933b9cf7e867a92 xmlns="7c69e624-827f-471b-adea-ac070ddc6867" xsi:nil="true"/>
    <m3946e80dba8470d9700658463930af8 xmlns="7c69e624-827f-471b-adea-ac070ddc6867" xsi:nil="true"/>
    <h847452f74b44b57bc4a2a741f9c94e9 xmlns="7c69e624-827f-471b-adea-ac070ddc6867" xsi:nil="true"/>
    <l58a9cb184754a90a3d0c9fae6dfc0fc xmlns="7c69e624-827f-471b-adea-ac070ddc6867" xsi:nil="true"/>
    <_dlc_DocId xmlns="7c69e624-827f-471b-adea-ac070ddc6867" xsi:nil="true"/>
    <_dlc_DocIdUrl xmlns="7c69e624-827f-471b-adea-ac070ddc6867">
      <Url xsi:nil="true"/>
      <Description xsi:nil="true"/>
    </_dlc_DocIdUrl>
  </documentManagement>
</p:properties>
</file>

<file path=customXml/itemProps1.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3.xml><?xml version="1.0" encoding="utf-8"?>
<ds:datastoreItem xmlns:ds="http://schemas.openxmlformats.org/officeDocument/2006/customXml" ds:itemID="{859C7E5E-A5D4-423A-83C0-EA48CC3B7A8C}">
  <ds:schemaRefs>
    <ds:schemaRef ds:uri="http://schemas.microsoft.com/sharepoint/events"/>
  </ds:schemaRefs>
</ds:datastoreItem>
</file>

<file path=customXml/itemProps4.xml><?xml version="1.0" encoding="utf-8"?>
<ds:datastoreItem xmlns:ds="http://schemas.openxmlformats.org/officeDocument/2006/customXml" ds:itemID="{DDA4C4B2-98B1-44DF-A244-E8FB7A2D1956}">
  <ds:schemaRefs>
    <ds:schemaRef ds:uri="http://schemas.microsoft.com/office/2006/documentManagement/types"/>
    <ds:schemaRef ds:uri="http://purl.org/dc/elements/1.1/"/>
    <ds:schemaRef ds:uri="http://schemas.openxmlformats.org/package/2006/metadata/core-properties"/>
    <ds:schemaRef ds:uri="efb4a6a7-40f5-4c55-b7cd-bfe5555b5884"/>
    <ds:schemaRef ds:uri="http://purl.org/dc/terms/"/>
    <ds:schemaRef ds:uri="http://schemas.microsoft.com/office/infopath/2007/PartnerControls"/>
    <ds:schemaRef ds:uri="http://purl.org/dc/dcmitype/"/>
    <ds:schemaRef ds:uri="7c69e624-827f-471b-adea-ac070ddc6867"/>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92</TotalTime>
  <Words>1508</Words>
  <Application>Microsoft Office PowerPoint</Application>
  <PresentationFormat>Custom</PresentationFormat>
  <Paragraphs>232</Paragraphs>
  <Slides>61</Slides>
  <Notes>5</Notes>
  <HiddenSlides>17</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PROGRESS_16x9_PPT_Template</vt:lpstr>
      <vt:lpstr>Telerik Analytics: OpenEdge.NET SDK</vt:lpstr>
      <vt:lpstr>Agenda</vt:lpstr>
      <vt:lpstr>What is Analytics?  Google says….</vt:lpstr>
      <vt:lpstr>What is Analytics?  OpenEdge says….</vt:lpstr>
      <vt:lpstr>What is Analytics?  Let’s discuss over a beer!</vt:lpstr>
      <vt:lpstr>Time for a Demo</vt:lpstr>
      <vt:lpstr>What we just saw!</vt:lpstr>
      <vt:lpstr>Telerik Analytics Can Instrument Your ABL Code (using the .NET SDK)</vt:lpstr>
      <vt:lpstr>Simple ABL Code: Using .NET Objects</vt:lpstr>
      <vt:lpstr>Summary Information: Usage, Versions, Geography, Environment</vt:lpstr>
      <vt:lpstr>Summary Information: Usage, Versions, Geography, Environment</vt:lpstr>
      <vt:lpstr>What is Going Wrong?</vt:lpstr>
      <vt:lpstr>Telerik Analytics and OpenEdge: .NET SDK</vt:lpstr>
      <vt:lpstr>Some FAQs</vt:lpstr>
      <vt:lpstr>Telerik Analytics: Deep(er) Dive</vt:lpstr>
      <vt:lpstr>How does it work?</vt:lpstr>
      <vt:lpstr>Development Platforms Supported - Monitors</vt:lpstr>
      <vt:lpstr>Many SDKs:  JavaScript, Java, .NET, C (and C# below)</vt:lpstr>
      <vt:lpstr>Data on the Wire</vt:lpstr>
      <vt:lpstr>Examples of default monitor data collected</vt:lpstr>
      <vt:lpstr>Tracking custom metrics – Feature Usage</vt:lpstr>
      <vt:lpstr>Tracking custom metrics – Feature Timing</vt:lpstr>
      <vt:lpstr>Tracking exceptions</vt:lpstr>
      <vt:lpstr>Session details</vt:lpstr>
      <vt:lpstr>Customer Success Stories</vt:lpstr>
      <vt:lpstr>Customer Success </vt:lpstr>
      <vt:lpstr>Customer Case Study</vt:lpstr>
      <vt:lpstr>   “We are using Telerik Analytics mainly to view exceptions that are occurring onsite and to improve the stability of our software. We really like the ability to view environmental information and the portal is really simple and easy to use. Another really useful feature is the fact that we can view information by version. We will expand our use to track features in the future.”   Aleksandar Mitrović, Software Engineer,   Kimley Horn &amp; Associates, Inc. </vt:lpstr>
      <vt:lpstr>Time for Another Demo</vt:lpstr>
      <vt:lpstr>Some Best Practices</vt:lpstr>
      <vt:lpstr>Best Practices</vt:lpstr>
      <vt:lpstr>Ask yourself a few question…</vt:lpstr>
      <vt:lpstr>Best Practices:  Customer Experience</vt:lpstr>
      <vt:lpstr>2015: PDSOE 11.5 </vt:lpstr>
      <vt:lpstr>Customer Experience Improvement Program</vt:lpstr>
      <vt:lpstr>For Telerik’s own use of Analytics on other Sites</vt:lpstr>
      <vt:lpstr>Some Gotchas</vt:lpstr>
      <vt:lpstr>Gotcha’s:  Go “Live” and See “All”</vt:lpstr>
      <vt:lpstr>How can you try Analytics?</vt:lpstr>
      <vt:lpstr>Modernization – Two questions</vt:lpstr>
      <vt:lpstr>For those developing in ABL….</vt:lpstr>
      <vt:lpstr>For those developing in ABL (.NET), Java, C#, JavaScript, etc.</vt:lpstr>
      <vt:lpstr>Slide 43</vt:lpstr>
      <vt:lpstr>Slide 44</vt:lpstr>
      <vt:lpstr>BACKUP SLIDES: HIDDEN (will be removed before PUG)</vt:lpstr>
      <vt:lpstr>What is Analytics?</vt:lpstr>
      <vt:lpstr>Google Trends data</vt:lpstr>
      <vt:lpstr>Google Trends data continued</vt:lpstr>
      <vt:lpstr>Google Trends data continued</vt:lpstr>
      <vt:lpstr>Google Trends data continued</vt:lpstr>
      <vt:lpstr>The History of Telerik Analytics</vt:lpstr>
      <vt:lpstr>EQATEC: our problem back in 2008</vt:lpstr>
      <vt:lpstr>2008: application analytics v. 0.1</vt:lpstr>
      <vt:lpstr>2009: A new analytics market?</vt:lpstr>
      <vt:lpstr>Feb 2013 – Telerik acquires EQATEC</vt:lpstr>
      <vt:lpstr>2015: Telerik Analytics today</vt:lpstr>
      <vt:lpstr>December 2014 – Progress acquires Telerik</vt:lpstr>
      <vt:lpstr>PDSOE &amp; Telerik Analytics</vt:lpstr>
      <vt:lpstr>PDSOE &amp; Telerik Analytics</vt:lpstr>
      <vt:lpstr>PDSOE &amp; Telerik Analytics</vt:lpstr>
      <vt:lpstr>For Example, OEDK Classroom has this in the EULA</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creator>Martin Tsekov</dc:creator>
  <cp:lastModifiedBy>saoconno</cp:lastModifiedBy>
  <cp:revision>21</cp:revision>
  <cp:lastPrinted>2013-09-18T03:48:20Z</cp:lastPrinted>
  <dcterms:created xsi:type="dcterms:W3CDTF">2016-05-13T13:52:00Z</dcterms:created>
  <dcterms:modified xsi:type="dcterms:W3CDTF">2016-06-13T17:54:17Z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Doc ID">
    <vt:lpwstr>101816</vt:lpwstr>
  </property>
  <property fmtid="{D5CDD505-2E9C-101B-9397-08002B2CF9AE}" pid="5" name="Location1">
    <vt:lpwstr/>
  </property>
  <property fmtid="{D5CDD505-2E9C-101B-9397-08002B2CF9AE}" pid="6" name="Tagged Doc ID's">
    <vt:bool>false</vt:bool>
  </property>
  <property fmtid="{D5CDD505-2E9C-101B-9397-08002B2CF9AE}" pid="7" name="ContentType1">
    <vt:lpwstr/>
  </property>
  <property fmtid="{D5CDD505-2E9C-101B-9397-08002B2CF9AE}" pid="8" name="Solution0">
    <vt:lpwstr/>
  </property>
  <property fmtid="{D5CDD505-2E9C-101B-9397-08002B2CF9AE}" pid="9" name="Industry">
    <vt:lpwstr/>
  </property>
  <property fmtid="{D5CDD505-2E9C-101B-9397-08002B2CF9AE}" pid="10" name="IndustrySolution">
    <vt:lpwstr/>
  </property>
  <property fmtid="{D5CDD505-2E9C-101B-9397-08002B2CF9AE}" pid="11" name="Attachment Only ?">
    <vt:bool>true</vt:bool>
  </property>
  <property fmtid="{D5CDD505-2E9C-101B-9397-08002B2CF9AE}" pid="12" name="GFOAudience">
    <vt:lpwstr/>
  </property>
  <property fmtid="{D5CDD505-2E9C-101B-9397-08002B2CF9AE}" pid="13" name="OpenEdgeModule">
    <vt:lpwstr/>
  </property>
  <property fmtid="{D5CDD505-2E9C-101B-9397-08002B2CF9AE}" pid="14" name="HorizontalUseCase">
    <vt:lpwstr/>
  </property>
  <property fmtid="{D5CDD505-2E9C-101B-9397-08002B2CF9AE}" pid="15" name="GFOResourceTags">
    <vt:lpwstr/>
  </property>
  <property fmtid="{D5CDD505-2E9C-101B-9397-08002B2CF9AE}" pid="16" name="Partner Empowerment">
    <vt:lpwstr/>
  </property>
  <property fmtid="{D5CDD505-2E9C-101B-9397-08002B2CF9AE}" pid="17" name="BusinessLine">
    <vt:lpwstr/>
  </property>
  <property fmtid="{D5CDD505-2E9C-101B-9397-08002B2CF9AE}" pid="18" name="Portal Audience">
    <vt:lpwstr/>
  </property>
  <property fmtid="{D5CDD505-2E9C-101B-9397-08002B2CF9AE}" pid="19" name="kb2a064789314f00a60cb6c3cf784453">
    <vt:lpwstr/>
  </property>
  <property fmtid="{D5CDD505-2E9C-101B-9397-08002B2CF9AE}" pid="20" name="_dlc_DocIdItemGuid">
    <vt:lpwstr>8f308494-2ca7-4968-acf2-a8e53c479d10</vt:lpwstr>
  </property>
  <property fmtid="{D5CDD505-2E9C-101B-9397-08002B2CF9AE}" pid="21" name="Visibility">
    <vt:lpwstr>758;#Internal|52c39dec-86ec-4d25-bb10-18d2912cd0c4</vt:lpwstr>
  </property>
</Properties>
</file>