
<file path=[Content_Types].xml><?xml version="1.0" encoding="utf-8"?>
<Types xmlns="http://schemas.openxmlformats.org/package/2006/content-types">
  <Override PartName="/customXml/itemProps3.xml" ContentType="application/vnd.openxmlformats-officedocument.customXmlProperties+xml"/>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docProps/custom.xml" ContentType="application/vnd.openxmlformats-officedocument.custom-properties+xml"/>
  <Override PartName="/ppt/commentAuthors.xml" ContentType="application/vnd.openxmlformats-officedocument.presentationml.commentAuthors+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customXml/itemProps4.xml" ContentType="application/vnd.openxmlformats-officedocument.customXmlProperties+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customXml/itemProps2.xml" ContentType="application/vnd.openxmlformats-officedocument.customXml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tags/tag1.xml" ContentType="application/vnd.openxmlformats-officedocument.presentationml.tags+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6.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67" r:id="rId5"/>
  </p:sldMasterIdLst>
  <p:notesMasterIdLst>
    <p:notesMasterId r:id="rId35"/>
  </p:notesMasterIdLst>
  <p:handoutMasterIdLst>
    <p:handoutMasterId r:id="rId36"/>
  </p:handoutMasterIdLst>
  <p:sldIdLst>
    <p:sldId id="1099" r:id="rId6"/>
    <p:sldId id="1205" r:id="rId7"/>
    <p:sldId id="1165" r:id="rId8"/>
    <p:sldId id="1105" r:id="rId9"/>
    <p:sldId id="1113" r:id="rId10"/>
    <p:sldId id="1150" r:id="rId11"/>
    <p:sldId id="1182" r:id="rId12"/>
    <p:sldId id="1183" r:id="rId13"/>
    <p:sldId id="1185" r:id="rId14"/>
    <p:sldId id="1186" r:id="rId15"/>
    <p:sldId id="1187" r:id="rId16"/>
    <p:sldId id="1188" r:id="rId17"/>
    <p:sldId id="1189" r:id="rId18"/>
    <p:sldId id="1190" r:id="rId19"/>
    <p:sldId id="1192" r:id="rId20"/>
    <p:sldId id="1193" r:id="rId21"/>
    <p:sldId id="1194" r:id="rId22"/>
    <p:sldId id="1181" r:id="rId23"/>
    <p:sldId id="1195" r:id="rId24"/>
    <p:sldId id="1196" r:id="rId25"/>
    <p:sldId id="1197" r:id="rId26"/>
    <p:sldId id="1198" r:id="rId27"/>
    <p:sldId id="1199" r:id="rId28"/>
    <p:sldId id="1200" r:id="rId29"/>
    <p:sldId id="1201" r:id="rId30"/>
    <p:sldId id="1202" r:id="rId31"/>
    <p:sldId id="1203" r:id="rId32"/>
    <p:sldId id="1204" r:id="rId33"/>
    <p:sldId id="1180" r:id="rId34"/>
  </p:sldIdLst>
  <p:sldSz cx="12188825" cy="6858000"/>
  <p:notesSz cx="7027863" cy="9313863"/>
  <p:custDataLst>
    <p:tags r:id="rId37"/>
  </p:custDataLst>
  <p:defaultTextStyle>
    <a:defPPr>
      <a:defRPr lang="en-US"/>
    </a:defPPr>
    <a:lvl1pPr algn="ctr" rtl="0" fontAlgn="base">
      <a:spcBef>
        <a:spcPct val="50000"/>
      </a:spcBef>
      <a:spcAft>
        <a:spcPct val="0"/>
      </a:spcAft>
      <a:buSzPct val="130000"/>
      <a:defRPr sz="2400" i="1" kern="1200">
        <a:solidFill>
          <a:schemeClr val="tx1"/>
        </a:solidFill>
        <a:latin typeface="Arial" charset="0"/>
        <a:ea typeface="+mn-ea"/>
        <a:cs typeface="+mn-cs"/>
      </a:defRPr>
    </a:lvl1pPr>
    <a:lvl2pPr marL="457200" algn="ctr" rtl="0" fontAlgn="base">
      <a:spcBef>
        <a:spcPct val="50000"/>
      </a:spcBef>
      <a:spcAft>
        <a:spcPct val="0"/>
      </a:spcAft>
      <a:buSzPct val="130000"/>
      <a:defRPr sz="2400" i="1" kern="1200">
        <a:solidFill>
          <a:schemeClr val="tx1"/>
        </a:solidFill>
        <a:latin typeface="Arial" charset="0"/>
        <a:ea typeface="+mn-ea"/>
        <a:cs typeface="+mn-cs"/>
      </a:defRPr>
    </a:lvl2pPr>
    <a:lvl3pPr marL="914400" algn="ctr" rtl="0" fontAlgn="base">
      <a:spcBef>
        <a:spcPct val="50000"/>
      </a:spcBef>
      <a:spcAft>
        <a:spcPct val="0"/>
      </a:spcAft>
      <a:buSzPct val="130000"/>
      <a:defRPr sz="2400" i="1" kern="1200">
        <a:solidFill>
          <a:schemeClr val="tx1"/>
        </a:solidFill>
        <a:latin typeface="Arial" charset="0"/>
        <a:ea typeface="+mn-ea"/>
        <a:cs typeface="+mn-cs"/>
      </a:defRPr>
    </a:lvl3pPr>
    <a:lvl4pPr marL="1371600" algn="ctr" rtl="0" fontAlgn="base">
      <a:spcBef>
        <a:spcPct val="50000"/>
      </a:spcBef>
      <a:spcAft>
        <a:spcPct val="0"/>
      </a:spcAft>
      <a:buSzPct val="130000"/>
      <a:defRPr sz="2400" i="1" kern="1200">
        <a:solidFill>
          <a:schemeClr val="tx1"/>
        </a:solidFill>
        <a:latin typeface="Arial" charset="0"/>
        <a:ea typeface="+mn-ea"/>
        <a:cs typeface="+mn-cs"/>
      </a:defRPr>
    </a:lvl4pPr>
    <a:lvl5pPr marL="1828800" algn="ctr" rtl="0" fontAlgn="base">
      <a:spcBef>
        <a:spcPct val="50000"/>
      </a:spcBef>
      <a:spcAft>
        <a:spcPct val="0"/>
      </a:spcAft>
      <a:buSzPct val="130000"/>
      <a:defRPr sz="2400" i="1" kern="1200">
        <a:solidFill>
          <a:schemeClr val="tx1"/>
        </a:solidFill>
        <a:latin typeface="Arial" charset="0"/>
        <a:ea typeface="+mn-ea"/>
        <a:cs typeface="+mn-cs"/>
      </a:defRPr>
    </a:lvl5pPr>
    <a:lvl6pPr marL="2286000" algn="l" defTabSz="914400" rtl="0" eaLnBrk="1" latinLnBrk="0" hangingPunct="1">
      <a:defRPr sz="2400" i="1" kern="1200">
        <a:solidFill>
          <a:schemeClr val="tx1"/>
        </a:solidFill>
        <a:latin typeface="Arial" charset="0"/>
        <a:ea typeface="+mn-ea"/>
        <a:cs typeface="+mn-cs"/>
      </a:defRPr>
    </a:lvl6pPr>
    <a:lvl7pPr marL="2743200" algn="l" defTabSz="914400" rtl="0" eaLnBrk="1" latinLnBrk="0" hangingPunct="1">
      <a:defRPr sz="2400" i="1" kern="1200">
        <a:solidFill>
          <a:schemeClr val="tx1"/>
        </a:solidFill>
        <a:latin typeface="Arial" charset="0"/>
        <a:ea typeface="+mn-ea"/>
        <a:cs typeface="+mn-cs"/>
      </a:defRPr>
    </a:lvl7pPr>
    <a:lvl8pPr marL="3200400" algn="l" defTabSz="914400" rtl="0" eaLnBrk="1" latinLnBrk="0" hangingPunct="1">
      <a:defRPr sz="2400" i="1" kern="1200">
        <a:solidFill>
          <a:schemeClr val="tx1"/>
        </a:solidFill>
        <a:latin typeface="Arial" charset="0"/>
        <a:ea typeface="+mn-ea"/>
        <a:cs typeface="+mn-cs"/>
      </a:defRPr>
    </a:lvl8pPr>
    <a:lvl9pPr marL="3657600" algn="l" defTabSz="914400" rtl="0" eaLnBrk="1" latinLnBrk="0" hangingPunct="1">
      <a:defRPr sz="2400" i="1" kern="1200">
        <a:solidFill>
          <a:schemeClr val="tx1"/>
        </a:solidFill>
        <a:latin typeface="Arial" charset="0"/>
        <a:ea typeface="+mn-ea"/>
        <a:cs typeface="+mn-cs"/>
      </a:defRPr>
    </a:lvl9pPr>
  </p:defaultTextStyle>
  <p:extLst>
    <p:ext uri="{EFAFB233-063F-42B5-8137-9DF3F51BA10A}">
      <p15:sldGuideLst xmlns:p15="http://schemas.microsoft.com/office/powerpoint/2012/main" xmlns="">
        <p15:guide id="1" orient="horz" pos="2712" userDrawn="1">
          <p15:clr>
            <a:srgbClr val="A4A3A4"/>
          </p15:clr>
        </p15:guide>
        <p15:guide id="2" orient="horz" pos="1128" userDrawn="1">
          <p15:clr>
            <a:srgbClr val="A4A3A4"/>
          </p15:clr>
        </p15:guide>
        <p15:guide id="3" orient="horz" pos="4006">
          <p15:clr>
            <a:srgbClr val="A4A3A4"/>
          </p15:clr>
        </p15:guide>
        <p15:guide id="7" pos="359" userDrawn="1">
          <p15:clr>
            <a:srgbClr val="A4A3A4"/>
          </p15:clr>
        </p15:guide>
        <p15:guide id="8" pos="4175" userDrawn="1">
          <p15:clr>
            <a:srgbClr val="A4A3A4"/>
          </p15:clr>
        </p15:guide>
        <p15:guide id="9" pos="3829">
          <p15:clr>
            <a:srgbClr val="A4A3A4"/>
          </p15:clr>
        </p15:guide>
      </p15:sldGuideLst>
    </p:ext>
    <p:ext uri="{2D200454-40CA-4A62-9FC3-DE9A4176ACB9}">
      <p15:notesGuideLst xmlns:p15="http://schemas.microsoft.com/office/powerpoint/2012/main" xmlns="">
        <p15:guide id="1" orient="horz" pos="2933">
          <p15:clr>
            <a:srgbClr val="A4A3A4"/>
          </p15:clr>
        </p15:guide>
        <p15:guide id="2" pos="2213">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cprovanc" initials="c" lastIdx="1" clrIdx="0"/>
  <p:cmAuthor id="1" name="Chuck Provancher" initials="cp" lastIdx="2" clrIdx="1"/>
  <p:cmAuthor id="2" name="Progress Software" initials="" lastIdx="0" clrIdx="2"/>
  <p:cmAuthor id="3" name="Chuck Provancher" initials="" lastIdx="0" clrIdx="3"/>
</p:cmAuthorLst>
</file>

<file path=ppt/presProps.xml><?xml version="1.0" encoding="utf-8"?>
<p:presentationPr xmlns:a="http://schemas.openxmlformats.org/drawingml/2006/main" xmlns:r="http://schemas.openxmlformats.org/officeDocument/2006/relationships" xmlns:p="http://schemas.openxmlformats.org/presentationml/2006/main">
  <p:prnPr scaleToFitPaper="1"/>
  <p:showPr showNarration="1" useTimings="0">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FF40FF"/>
    <a:srgbClr val="373A3E"/>
    <a:srgbClr val="B0D806"/>
    <a:srgbClr val="AAD204"/>
    <a:srgbClr val="FF4E00"/>
    <a:srgbClr val="2F5662"/>
    <a:srgbClr val="DD461E"/>
    <a:srgbClr val="24D997"/>
    <a:srgbClr val="23C78C"/>
    <a:srgbClr val="F199AE"/>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2106" autoAdjust="0"/>
    <p:restoredTop sz="66628" autoAdjust="0"/>
  </p:normalViewPr>
  <p:slideViewPr>
    <p:cSldViewPr snapToGrid="0" showGuides="1">
      <p:cViewPr varScale="1">
        <p:scale>
          <a:sx n="66" d="100"/>
          <a:sy n="66" d="100"/>
        </p:scale>
        <p:origin x="-108" y="-210"/>
      </p:cViewPr>
      <p:guideLst>
        <p:guide orient="horz" pos="2712"/>
        <p:guide orient="horz" pos="1128"/>
        <p:guide orient="horz" pos="4006"/>
        <p:guide pos="359"/>
        <p:guide pos="4175"/>
        <p:guide pos="3829"/>
      </p:guideLst>
    </p:cSldViewPr>
  </p:slideViewPr>
  <p:notesTextViewPr>
    <p:cViewPr>
      <p:scale>
        <a:sx n="100" d="100"/>
        <a:sy n="100" d="100"/>
      </p:scale>
      <p:origin x="0" y="0"/>
    </p:cViewPr>
  </p:notesTextViewPr>
  <p:sorterViewPr>
    <p:cViewPr>
      <p:scale>
        <a:sx n="66" d="100"/>
        <a:sy n="66" d="100"/>
      </p:scale>
      <p:origin x="0" y="0"/>
    </p:cViewPr>
  </p:sorterViewPr>
  <p:notesViewPr>
    <p:cSldViewPr snapToGrid="0" showGuides="1">
      <p:cViewPr varScale="1">
        <p:scale>
          <a:sx n="100" d="100"/>
          <a:sy n="100" d="100"/>
        </p:scale>
        <p:origin x="2652" y="78"/>
      </p:cViewPr>
      <p:guideLst>
        <p:guide orient="horz" pos="2933"/>
        <p:guide pos="2213"/>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tableStyles" Target="tableStyle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tags" Target="tags/tag1.xml"/><Relationship Id="rId40" Type="http://schemas.openxmlformats.org/officeDocument/2006/relationships/viewProps" Target="viewProps.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handoutMaster" Target="handoutMasters/handoutMaster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45090" name="Rectangle 2"/>
          <p:cNvSpPr>
            <a:spLocks noGrp="1" noChangeArrowheads="1"/>
          </p:cNvSpPr>
          <p:nvPr>
            <p:ph type="hdr" sz="quarter"/>
          </p:nvPr>
        </p:nvSpPr>
        <p:spPr bwMode="auto">
          <a:xfrm>
            <a:off x="0" y="0"/>
            <a:ext cx="3044825" cy="278938"/>
          </a:xfrm>
          <a:prstGeom prst="rect">
            <a:avLst/>
          </a:prstGeom>
          <a:noFill/>
          <a:ln w="9525">
            <a:noFill/>
            <a:prstDash val="sysDot"/>
            <a:miter lim="800000"/>
            <a:headEnd/>
            <a:tailEnd/>
          </a:ln>
          <a:effectLst/>
        </p:spPr>
        <p:txBody>
          <a:bodyPr vert="horz" wrap="square" lIns="93359" tIns="46680" rIns="93359" bIns="46680" numCol="1" anchor="t" anchorCtr="0" compatLnSpc="1">
            <a:prstTxWarp prst="textNoShape">
              <a:avLst/>
            </a:prstTxWarp>
            <a:spAutoFit/>
          </a:bodyPr>
          <a:lstStyle>
            <a:lvl1pPr algn="l" defTabSz="935038" eaLnBrk="0" hangingPunct="0">
              <a:spcBef>
                <a:spcPct val="0"/>
              </a:spcBef>
              <a:buSzTx/>
              <a:defRPr sz="1200" b="1">
                <a:latin typeface="Arial" charset="0"/>
              </a:defRPr>
            </a:lvl1pPr>
          </a:lstStyle>
          <a:p>
            <a:pPr>
              <a:defRPr/>
            </a:pPr>
            <a:endParaRPr lang="en-US" i="0" dirty="0"/>
          </a:p>
        </p:txBody>
      </p:sp>
      <p:sp>
        <p:nvSpPr>
          <p:cNvPr id="345091" name="Rectangle 3"/>
          <p:cNvSpPr>
            <a:spLocks noGrp="1" noChangeArrowheads="1"/>
          </p:cNvSpPr>
          <p:nvPr>
            <p:ph type="dt" sz="quarter" idx="1"/>
          </p:nvPr>
        </p:nvSpPr>
        <p:spPr bwMode="auto">
          <a:xfrm>
            <a:off x="3983038" y="0"/>
            <a:ext cx="3044825" cy="278938"/>
          </a:xfrm>
          <a:prstGeom prst="rect">
            <a:avLst/>
          </a:prstGeom>
          <a:noFill/>
          <a:ln w="9525">
            <a:noFill/>
            <a:prstDash val="sysDot"/>
            <a:miter lim="800000"/>
            <a:headEnd/>
            <a:tailEnd/>
          </a:ln>
          <a:effectLst/>
        </p:spPr>
        <p:txBody>
          <a:bodyPr vert="horz" wrap="square" lIns="93359" tIns="46680" rIns="93359" bIns="46680" numCol="1" anchor="t" anchorCtr="0" compatLnSpc="1">
            <a:prstTxWarp prst="textNoShape">
              <a:avLst/>
            </a:prstTxWarp>
            <a:spAutoFit/>
          </a:bodyPr>
          <a:lstStyle>
            <a:lvl1pPr algn="r" defTabSz="935038" eaLnBrk="0" hangingPunct="0">
              <a:spcBef>
                <a:spcPct val="0"/>
              </a:spcBef>
              <a:buSzTx/>
              <a:defRPr sz="1200" b="1">
                <a:latin typeface="Arial" charset="0"/>
              </a:defRPr>
            </a:lvl1pPr>
          </a:lstStyle>
          <a:p>
            <a:pPr>
              <a:defRPr/>
            </a:pPr>
            <a:endParaRPr lang="en-US" i="0" dirty="0"/>
          </a:p>
        </p:txBody>
      </p:sp>
      <p:sp>
        <p:nvSpPr>
          <p:cNvPr id="345092" name="Rectangle 4"/>
          <p:cNvSpPr>
            <a:spLocks noGrp="1" noChangeArrowheads="1"/>
          </p:cNvSpPr>
          <p:nvPr>
            <p:ph type="ftr" sz="quarter" idx="2"/>
          </p:nvPr>
        </p:nvSpPr>
        <p:spPr bwMode="auto">
          <a:xfrm>
            <a:off x="0" y="9034925"/>
            <a:ext cx="3044825" cy="278938"/>
          </a:xfrm>
          <a:prstGeom prst="rect">
            <a:avLst/>
          </a:prstGeom>
          <a:noFill/>
          <a:ln w="9525">
            <a:noFill/>
            <a:prstDash val="sysDot"/>
            <a:miter lim="800000"/>
            <a:headEnd/>
            <a:tailEnd/>
          </a:ln>
          <a:effectLst/>
        </p:spPr>
        <p:txBody>
          <a:bodyPr vert="horz" wrap="square" lIns="93359" tIns="46680" rIns="93359" bIns="46680" numCol="1" anchor="b" anchorCtr="0" compatLnSpc="1">
            <a:prstTxWarp prst="textNoShape">
              <a:avLst/>
            </a:prstTxWarp>
            <a:spAutoFit/>
          </a:bodyPr>
          <a:lstStyle>
            <a:lvl1pPr algn="l" defTabSz="935038" eaLnBrk="0" hangingPunct="0">
              <a:spcBef>
                <a:spcPct val="0"/>
              </a:spcBef>
              <a:buSzTx/>
              <a:defRPr sz="1200" b="1">
                <a:latin typeface="Arial" charset="0"/>
              </a:defRPr>
            </a:lvl1pPr>
          </a:lstStyle>
          <a:p>
            <a:pPr>
              <a:defRPr/>
            </a:pPr>
            <a:r>
              <a:rPr lang="en-US" i="0" smtClean="0"/>
              <a:t>Progress</a:t>
            </a:r>
            <a:endParaRPr lang="en-US" i="0" dirty="0"/>
          </a:p>
        </p:txBody>
      </p:sp>
      <p:sp>
        <p:nvSpPr>
          <p:cNvPr id="345093" name="Rectangle 5"/>
          <p:cNvSpPr>
            <a:spLocks noGrp="1" noChangeArrowheads="1"/>
          </p:cNvSpPr>
          <p:nvPr>
            <p:ph type="sldNum" sz="quarter" idx="3"/>
          </p:nvPr>
        </p:nvSpPr>
        <p:spPr bwMode="auto">
          <a:xfrm>
            <a:off x="3983038" y="9034925"/>
            <a:ext cx="3044825" cy="278938"/>
          </a:xfrm>
          <a:prstGeom prst="rect">
            <a:avLst/>
          </a:prstGeom>
          <a:noFill/>
          <a:ln w="9525">
            <a:noFill/>
            <a:prstDash val="sysDot"/>
            <a:miter lim="800000"/>
            <a:headEnd/>
            <a:tailEnd/>
          </a:ln>
          <a:effectLst/>
        </p:spPr>
        <p:txBody>
          <a:bodyPr vert="horz" wrap="square" lIns="93359" tIns="46680" rIns="93359" bIns="46680" numCol="1" anchor="b" anchorCtr="0" compatLnSpc="1">
            <a:prstTxWarp prst="textNoShape">
              <a:avLst/>
            </a:prstTxWarp>
            <a:spAutoFit/>
          </a:bodyPr>
          <a:lstStyle>
            <a:lvl1pPr algn="r" defTabSz="935038" eaLnBrk="0" hangingPunct="0">
              <a:spcBef>
                <a:spcPct val="0"/>
              </a:spcBef>
              <a:buSzTx/>
              <a:defRPr sz="1200" b="1">
                <a:latin typeface="Arial" charset="0"/>
              </a:defRPr>
            </a:lvl1pPr>
          </a:lstStyle>
          <a:p>
            <a:pPr>
              <a:defRPr/>
            </a:pPr>
            <a:fld id="{D2F5EF90-0EF8-4688-ABBA-2D94A5D7A6DA}" type="slidenum">
              <a:rPr lang="en-US" i="0"/>
              <a:pPr>
                <a:defRPr/>
              </a:pPr>
              <a:t>‹#›</a:t>
            </a:fld>
            <a:endParaRPr lang="en-US" i="0" dirty="0"/>
          </a:p>
        </p:txBody>
      </p:sp>
    </p:spTree>
    <p:extLst>
      <p:ext uri="{BB962C8B-B14F-4D97-AF65-F5344CB8AC3E}">
        <p14:creationId xmlns:p14="http://schemas.microsoft.com/office/powerpoint/2010/main" xmlns="" val="4140713642"/>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530" name="Rectangle 2"/>
          <p:cNvSpPr>
            <a:spLocks noGrp="1" noChangeArrowheads="1"/>
          </p:cNvSpPr>
          <p:nvPr>
            <p:ph type="hdr" sz="quarter"/>
          </p:nvPr>
        </p:nvSpPr>
        <p:spPr bwMode="auto">
          <a:xfrm>
            <a:off x="0" y="0"/>
            <a:ext cx="3044825" cy="465138"/>
          </a:xfrm>
          <a:prstGeom prst="rect">
            <a:avLst/>
          </a:prstGeom>
          <a:noFill/>
          <a:ln w="9525">
            <a:noFill/>
            <a:prstDash val="sysDot"/>
            <a:miter lim="800000"/>
            <a:headEnd/>
            <a:tailEnd/>
          </a:ln>
          <a:effectLst/>
        </p:spPr>
        <p:txBody>
          <a:bodyPr vert="horz" wrap="square" lIns="93359" tIns="46680" rIns="93359" bIns="46680" numCol="1" anchor="t" anchorCtr="0" compatLnSpc="1">
            <a:prstTxWarp prst="textNoShape">
              <a:avLst/>
            </a:prstTxWarp>
          </a:bodyPr>
          <a:lstStyle>
            <a:lvl1pPr algn="l" defTabSz="935038" eaLnBrk="0" hangingPunct="0">
              <a:spcBef>
                <a:spcPct val="0"/>
              </a:spcBef>
              <a:buSzTx/>
              <a:defRPr sz="1200" b="1" i="0">
                <a:latin typeface="Arial" charset="0"/>
              </a:defRPr>
            </a:lvl1pPr>
          </a:lstStyle>
          <a:p>
            <a:pPr>
              <a:defRPr/>
            </a:pPr>
            <a:endParaRPr lang="en-US" dirty="0"/>
          </a:p>
        </p:txBody>
      </p:sp>
      <p:sp>
        <p:nvSpPr>
          <p:cNvPr id="22531" name="Rectangle 3"/>
          <p:cNvSpPr>
            <a:spLocks noGrp="1" noChangeArrowheads="1"/>
          </p:cNvSpPr>
          <p:nvPr>
            <p:ph type="dt" idx="1"/>
          </p:nvPr>
        </p:nvSpPr>
        <p:spPr bwMode="auto">
          <a:xfrm>
            <a:off x="3983038" y="0"/>
            <a:ext cx="3044825" cy="465138"/>
          </a:xfrm>
          <a:prstGeom prst="rect">
            <a:avLst/>
          </a:prstGeom>
          <a:noFill/>
          <a:ln w="9525">
            <a:noFill/>
            <a:prstDash val="sysDot"/>
            <a:miter lim="800000"/>
            <a:headEnd/>
            <a:tailEnd/>
          </a:ln>
          <a:effectLst/>
        </p:spPr>
        <p:txBody>
          <a:bodyPr vert="horz" wrap="square" lIns="93359" tIns="46680" rIns="93359" bIns="46680" numCol="1" anchor="t" anchorCtr="0" compatLnSpc="1">
            <a:prstTxWarp prst="textNoShape">
              <a:avLst/>
            </a:prstTxWarp>
          </a:bodyPr>
          <a:lstStyle>
            <a:lvl1pPr algn="r" defTabSz="935038" eaLnBrk="0" hangingPunct="0">
              <a:spcBef>
                <a:spcPct val="0"/>
              </a:spcBef>
              <a:buSzTx/>
              <a:defRPr sz="1200" b="1" i="0">
                <a:latin typeface="Arial" charset="0"/>
              </a:defRPr>
            </a:lvl1pPr>
          </a:lstStyle>
          <a:p>
            <a:pPr>
              <a:defRPr/>
            </a:pPr>
            <a:endParaRPr lang="en-US" dirty="0"/>
          </a:p>
        </p:txBody>
      </p:sp>
      <p:sp>
        <p:nvSpPr>
          <p:cNvPr id="23556" name="Rectangle 4"/>
          <p:cNvSpPr>
            <a:spLocks noGrp="1" noRot="1" noChangeAspect="1" noChangeArrowheads="1" noTextEdit="1"/>
          </p:cNvSpPr>
          <p:nvPr>
            <p:ph type="sldImg" idx="2"/>
          </p:nvPr>
        </p:nvSpPr>
        <p:spPr bwMode="auto">
          <a:xfrm>
            <a:off x="412750" y="700088"/>
            <a:ext cx="6205538" cy="3492500"/>
          </a:xfrm>
          <a:prstGeom prst="rect">
            <a:avLst/>
          </a:prstGeom>
          <a:noFill/>
          <a:ln w="9525">
            <a:solidFill>
              <a:srgbClr val="000000"/>
            </a:solidFill>
            <a:miter lim="800000"/>
            <a:headEnd/>
            <a:tailEnd/>
          </a:ln>
        </p:spPr>
      </p:sp>
      <p:sp>
        <p:nvSpPr>
          <p:cNvPr id="22533" name="Rectangle 5"/>
          <p:cNvSpPr>
            <a:spLocks noGrp="1" noChangeArrowheads="1"/>
          </p:cNvSpPr>
          <p:nvPr>
            <p:ph type="body" sz="quarter" idx="3"/>
          </p:nvPr>
        </p:nvSpPr>
        <p:spPr bwMode="auto">
          <a:xfrm>
            <a:off x="936625" y="4424363"/>
            <a:ext cx="5154613" cy="4189412"/>
          </a:xfrm>
          <a:prstGeom prst="rect">
            <a:avLst/>
          </a:prstGeom>
          <a:noFill/>
          <a:ln w="9525">
            <a:noFill/>
            <a:prstDash val="sysDot"/>
            <a:miter lim="800000"/>
            <a:headEnd/>
            <a:tailEnd/>
          </a:ln>
          <a:effectLst/>
        </p:spPr>
        <p:txBody>
          <a:bodyPr vert="horz" wrap="square" lIns="93359" tIns="46680" rIns="93359" bIns="4668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22534" name="Rectangle 6"/>
          <p:cNvSpPr>
            <a:spLocks noGrp="1" noChangeArrowheads="1"/>
          </p:cNvSpPr>
          <p:nvPr>
            <p:ph type="ftr" sz="quarter" idx="4"/>
          </p:nvPr>
        </p:nvSpPr>
        <p:spPr bwMode="auto">
          <a:xfrm>
            <a:off x="0" y="8848725"/>
            <a:ext cx="3044825" cy="465138"/>
          </a:xfrm>
          <a:prstGeom prst="rect">
            <a:avLst/>
          </a:prstGeom>
          <a:noFill/>
          <a:ln w="9525">
            <a:noFill/>
            <a:prstDash val="sysDot"/>
            <a:miter lim="800000"/>
            <a:headEnd/>
            <a:tailEnd/>
          </a:ln>
          <a:effectLst/>
        </p:spPr>
        <p:txBody>
          <a:bodyPr vert="horz" wrap="square" lIns="93359" tIns="46680" rIns="93359" bIns="46680" numCol="1" anchor="b" anchorCtr="0" compatLnSpc="1">
            <a:prstTxWarp prst="textNoShape">
              <a:avLst/>
            </a:prstTxWarp>
          </a:bodyPr>
          <a:lstStyle>
            <a:lvl1pPr algn="l" defTabSz="935038" eaLnBrk="0" hangingPunct="0">
              <a:spcBef>
                <a:spcPct val="0"/>
              </a:spcBef>
              <a:buSzTx/>
              <a:defRPr sz="1200" b="1" i="0">
                <a:latin typeface="Arial" charset="0"/>
              </a:defRPr>
            </a:lvl1pPr>
          </a:lstStyle>
          <a:p>
            <a:pPr>
              <a:defRPr/>
            </a:pPr>
            <a:r>
              <a:rPr lang="en-US" smtClean="0"/>
              <a:t>Progress</a:t>
            </a:r>
            <a:endParaRPr lang="en-US" dirty="0"/>
          </a:p>
        </p:txBody>
      </p:sp>
      <p:sp>
        <p:nvSpPr>
          <p:cNvPr id="22535" name="Rectangle 7"/>
          <p:cNvSpPr>
            <a:spLocks noGrp="1" noChangeArrowheads="1"/>
          </p:cNvSpPr>
          <p:nvPr>
            <p:ph type="sldNum" sz="quarter" idx="5"/>
          </p:nvPr>
        </p:nvSpPr>
        <p:spPr bwMode="auto">
          <a:xfrm>
            <a:off x="3983038" y="8848725"/>
            <a:ext cx="3044825" cy="465138"/>
          </a:xfrm>
          <a:prstGeom prst="rect">
            <a:avLst/>
          </a:prstGeom>
          <a:noFill/>
          <a:ln w="9525">
            <a:noFill/>
            <a:prstDash val="sysDot"/>
            <a:miter lim="800000"/>
            <a:headEnd/>
            <a:tailEnd/>
          </a:ln>
          <a:effectLst/>
        </p:spPr>
        <p:txBody>
          <a:bodyPr vert="horz" wrap="square" lIns="93359" tIns="46680" rIns="93359" bIns="46680" numCol="1" anchor="b" anchorCtr="0" compatLnSpc="1">
            <a:prstTxWarp prst="textNoShape">
              <a:avLst/>
            </a:prstTxWarp>
          </a:bodyPr>
          <a:lstStyle>
            <a:lvl1pPr algn="r" defTabSz="935038" eaLnBrk="0" hangingPunct="0">
              <a:spcBef>
                <a:spcPct val="0"/>
              </a:spcBef>
              <a:buSzTx/>
              <a:defRPr sz="1200" b="1" i="0">
                <a:latin typeface="Arial" charset="0"/>
              </a:defRPr>
            </a:lvl1pPr>
          </a:lstStyle>
          <a:p>
            <a:pPr>
              <a:defRPr/>
            </a:pPr>
            <a:fld id="{3BC3B10F-A77C-499D-8A55-4E7169A1E706}" type="slidenum">
              <a:rPr lang="en-US" smtClean="0"/>
              <a:pPr>
                <a:defRPr/>
              </a:pPr>
              <a:t>‹#›</a:t>
            </a:fld>
            <a:endParaRPr lang="en-US" dirty="0"/>
          </a:p>
        </p:txBody>
      </p:sp>
    </p:spTree>
    <p:extLst>
      <p:ext uri="{BB962C8B-B14F-4D97-AF65-F5344CB8AC3E}">
        <p14:creationId xmlns:p14="http://schemas.microsoft.com/office/powerpoint/2010/main" xmlns="" val="636446658"/>
      </p:ext>
    </p:extLst>
  </p:cSld>
  <p:clrMap bg1="lt1" tx1="dk1" bg2="lt2" tx2="dk2" accent1="accent1" accent2="accent2" accent3="accent3" accent4="accent4" accent5="accent5" accent6="accent6" hlink="hlink" folHlink="folHlink"/>
  <p:hf hdr="0" dt="0"/>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Today we will be talking</a:t>
            </a:r>
            <a:r>
              <a:rPr lang="en-US" baseline="0" dirty="0" smtClean="0"/>
              <a:t> about some of the techniques, methods, features that are available in </a:t>
            </a:r>
            <a:r>
              <a:rPr lang="en-US" baseline="0" dirty="0" err="1" smtClean="0"/>
              <a:t>DataServer</a:t>
            </a:r>
            <a:r>
              <a:rPr lang="en-US" baseline="0" dirty="0" smtClean="0"/>
              <a:t> and can be used as best practices to optimize the application development effort and performance.</a:t>
            </a:r>
            <a:endParaRPr lang="en-US" dirty="0" smtClean="0"/>
          </a:p>
          <a:p>
            <a:endParaRPr lang="en-US" dirty="0"/>
          </a:p>
        </p:txBody>
      </p:sp>
      <p:sp>
        <p:nvSpPr>
          <p:cNvPr id="4" name="Slide Number Placeholder 3"/>
          <p:cNvSpPr>
            <a:spLocks noGrp="1"/>
          </p:cNvSpPr>
          <p:nvPr>
            <p:ph type="sldNum" sz="quarter" idx="10"/>
          </p:nvPr>
        </p:nvSpPr>
        <p:spPr/>
        <p:txBody>
          <a:bodyPr/>
          <a:lstStyle/>
          <a:p>
            <a:pPr>
              <a:defRPr/>
            </a:pPr>
            <a:fld id="{3BC3B10F-A77C-499D-8A55-4E7169A1E706}" type="slidenum">
              <a:rPr lang="en-US" smtClean="0"/>
              <a:pPr>
                <a:defRPr/>
              </a:pPr>
              <a:t>1</a:t>
            </a:fld>
            <a:endParaRPr lang="en-US" dirty="0"/>
          </a:p>
        </p:txBody>
      </p:sp>
      <p:sp>
        <p:nvSpPr>
          <p:cNvPr id="5" name="Footer Placeholder 4"/>
          <p:cNvSpPr>
            <a:spLocks noGrp="1"/>
          </p:cNvSpPr>
          <p:nvPr>
            <p:ph type="ftr" sz="quarter" idx="11"/>
          </p:nvPr>
        </p:nvSpPr>
        <p:spPr/>
        <p:txBody>
          <a:bodyPr/>
          <a:lstStyle/>
          <a:p>
            <a:pPr>
              <a:defRPr/>
            </a:pPr>
            <a:r>
              <a:rPr lang="en-US" smtClean="0"/>
              <a:t>Progress</a:t>
            </a:r>
            <a:endParaRPr lang="en-US" dirty="0"/>
          </a:p>
        </p:txBody>
      </p:sp>
    </p:spTree>
    <p:extLst>
      <p:ext uri="{BB962C8B-B14F-4D97-AF65-F5344CB8AC3E}">
        <p14:creationId xmlns:p14="http://schemas.microsoft.com/office/powerpoint/2010/main" xmlns="" val="12194542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Footer Placeholder 3"/>
          <p:cNvSpPr>
            <a:spLocks noGrp="1"/>
          </p:cNvSpPr>
          <p:nvPr>
            <p:ph type="ftr" sz="quarter" idx="10"/>
          </p:nvPr>
        </p:nvSpPr>
        <p:spPr/>
        <p:txBody>
          <a:bodyPr/>
          <a:lstStyle/>
          <a:p>
            <a:pPr>
              <a:defRPr/>
            </a:pPr>
            <a:r>
              <a:rPr lang="en-US" smtClean="0"/>
              <a:t>Progress</a:t>
            </a:r>
            <a:endParaRPr lang="en-US" dirty="0"/>
          </a:p>
        </p:txBody>
      </p:sp>
      <p:sp>
        <p:nvSpPr>
          <p:cNvPr id="5" name="Slide Number Placeholder 4"/>
          <p:cNvSpPr>
            <a:spLocks noGrp="1"/>
          </p:cNvSpPr>
          <p:nvPr>
            <p:ph type="sldNum" sz="quarter" idx="11"/>
          </p:nvPr>
        </p:nvSpPr>
        <p:spPr/>
        <p:txBody>
          <a:bodyPr/>
          <a:lstStyle/>
          <a:p>
            <a:pPr>
              <a:defRPr/>
            </a:pPr>
            <a:fld id="{3BC3B10F-A77C-499D-8A55-4E7169A1E706}" type="slidenum">
              <a:rPr lang="en-US" smtClean="0"/>
              <a:pPr>
                <a:defRPr/>
              </a:pPr>
              <a:t>2</a:t>
            </a:fld>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10"/>
          </p:nvPr>
        </p:nvSpPr>
        <p:spPr/>
        <p:txBody>
          <a:bodyPr/>
          <a:lstStyle/>
          <a:p>
            <a:pPr>
              <a:defRPr/>
            </a:pPr>
            <a:r>
              <a:rPr lang="en-US" smtClean="0"/>
              <a:t>Progress</a:t>
            </a:r>
            <a:endParaRPr lang="en-US" dirty="0"/>
          </a:p>
        </p:txBody>
      </p:sp>
      <p:sp>
        <p:nvSpPr>
          <p:cNvPr id="5" name="Slide Number Placeholder 4"/>
          <p:cNvSpPr>
            <a:spLocks noGrp="1"/>
          </p:cNvSpPr>
          <p:nvPr>
            <p:ph type="sldNum" sz="quarter" idx="11"/>
          </p:nvPr>
        </p:nvSpPr>
        <p:spPr/>
        <p:txBody>
          <a:bodyPr/>
          <a:lstStyle/>
          <a:p>
            <a:pPr>
              <a:defRPr/>
            </a:pPr>
            <a:fld id="{3BC3B10F-A77C-499D-8A55-4E7169A1E706}" type="slidenum">
              <a:rPr lang="en-US" smtClean="0"/>
              <a:pPr>
                <a:defRPr/>
              </a:pPr>
              <a:t>3</a:t>
            </a:fld>
            <a:endParaRPr lang="en-US" dirty="0"/>
          </a:p>
        </p:txBody>
      </p:sp>
    </p:spTree>
    <p:extLst>
      <p:ext uri="{BB962C8B-B14F-4D97-AF65-F5344CB8AC3E}">
        <p14:creationId xmlns:p14="http://schemas.microsoft.com/office/powerpoint/2010/main" xmlns="" val="9686785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Best Practices</a:t>
            </a:r>
            <a:r>
              <a:rPr lang="en-US" baseline="0" dirty="0" smtClean="0"/>
              <a:t> and Performance Considerations are in general goes hand in hand as if you stick to the best practice, a better performance is expected. Nonetheless, we have separated them out for simplicity from application development point of view</a:t>
            </a:r>
            <a:endParaRPr lang="en-US" dirty="0"/>
          </a:p>
        </p:txBody>
      </p:sp>
      <p:sp>
        <p:nvSpPr>
          <p:cNvPr id="4" name="Footer Placeholder 3"/>
          <p:cNvSpPr>
            <a:spLocks noGrp="1"/>
          </p:cNvSpPr>
          <p:nvPr>
            <p:ph type="ftr" sz="quarter" idx="10"/>
          </p:nvPr>
        </p:nvSpPr>
        <p:spPr/>
        <p:txBody>
          <a:bodyPr/>
          <a:lstStyle/>
          <a:p>
            <a:pPr>
              <a:defRPr/>
            </a:pPr>
            <a:r>
              <a:rPr lang="en-US" smtClean="0"/>
              <a:t>Progress</a:t>
            </a:r>
            <a:endParaRPr lang="en-US" dirty="0"/>
          </a:p>
        </p:txBody>
      </p:sp>
      <p:sp>
        <p:nvSpPr>
          <p:cNvPr id="5" name="Slide Number Placeholder 4"/>
          <p:cNvSpPr>
            <a:spLocks noGrp="1"/>
          </p:cNvSpPr>
          <p:nvPr>
            <p:ph type="sldNum" sz="quarter" idx="11"/>
          </p:nvPr>
        </p:nvSpPr>
        <p:spPr/>
        <p:txBody>
          <a:bodyPr/>
          <a:lstStyle/>
          <a:p>
            <a:pPr>
              <a:defRPr/>
            </a:pPr>
            <a:fld id="{3BC3B10F-A77C-499D-8A55-4E7169A1E706}" type="slidenum">
              <a:rPr lang="en-US" smtClean="0"/>
              <a:pPr>
                <a:defRPr/>
              </a:pPr>
              <a:t>4</a:t>
            </a:fld>
            <a:endParaRPr lang="en-US" dirty="0"/>
          </a:p>
        </p:txBody>
      </p:sp>
    </p:spTree>
    <p:extLst>
      <p:ext uri="{BB962C8B-B14F-4D97-AF65-F5344CB8AC3E}">
        <p14:creationId xmlns:p14="http://schemas.microsoft.com/office/powerpoint/2010/main" xmlns="" val="7929844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Before diving into the best practices, </a:t>
            </a:r>
          </a:p>
          <a:p>
            <a:r>
              <a:rPr lang="en-US" dirty="0" smtClean="0"/>
              <a:t>Lets</a:t>
            </a:r>
            <a:r>
              <a:rPr lang="en-US" baseline="0" dirty="0" smtClean="0"/>
              <a:t> take a look at the simplistic view basic component diagram of </a:t>
            </a:r>
            <a:r>
              <a:rPr lang="en-US" baseline="0" dirty="0" err="1" smtClean="0"/>
              <a:t>DataServers</a:t>
            </a:r>
            <a:endParaRPr lang="en-US" baseline="0" dirty="0" smtClean="0"/>
          </a:p>
          <a:p>
            <a:endParaRPr lang="en-US" dirty="0" smtClean="0"/>
          </a:p>
          <a:p>
            <a:r>
              <a:rPr lang="en-US" dirty="0" err="1" smtClean="0"/>
              <a:t>DataServer</a:t>
            </a:r>
            <a:r>
              <a:rPr lang="en-US" dirty="0" smtClean="0"/>
              <a:t> sits between the 2 world</a:t>
            </a:r>
            <a:r>
              <a:rPr lang="en-US" baseline="0" dirty="0" smtClean="0"/>
              <a:t>s of </a:t>
            </a:r>
            <a:r>
              <a:rPr lang="en-US" baseline="0" dirty="0" err="1" smtClean="0"/>
              <a:t>OpenEdge</a:t>
            </a:r>
            <a:r>
              <a:rPr lang="en-US" baseline="0" dirty="0" smtClean="0"/>
              <a:t> DB and SQL Based RDBMS. The basic premise of </a:t>
            </a:r>
            <a:r>
              <a:rPr lang="en-US" baseline="0" dirty="0" err="1" smtClean="0"/>
              <a:t>OpenEdge</a:t>
            </a:r>
            <a:r>
              <a:rPr lang="en-US" baseline="0" dirty="0" smtClean="0"/>
              <a:t> is transactional oriented whereas SQL based RDBMSs are set based. So as a best practice you need to take the best out of both the world. </a:t>
            </a:r>
          </a:p>
          <a:p>
            <a:endParaRPr lang="en-US" baseline="0" dirty="0" smtClean="0"/>
          </a:p>
          <a:p>
            <a:r>
              <a:rPr lang="en-US" baseline="0" dirty="0" smtClean="0"/>
              <a:t>Use language construct that are best suited for </a:t>
            </a:r>
            <a:r>
              <a:rPr lang="en-US" baseline="0" dirty="0" err="1" smtClean="0"/>
              <a:t>DataServer</a:t>
            </a:r>
            <a:r>
              <a:rPr lang="en-US" baseline="0" dirty="0" smtClean="0"/>
              <a:t>. </a:t>
            </a:r>
            <a:r>
              <a:rPr lang="en-US" baseline="0" dirty="0" err="1" smtClean="0"/>
              <a:t>e.g</a:t>
            </a:r>
            <a:r>
              <a:rPr lang="en-US" baseline="0" dirty="0" smtClean="0"/>
              <a:t> FINDs are designed to work best with </a:t>
            </a:r>
            <a:r>
              <a:rPr lang="en-US" baseline="0" dirty="0" err="1" smtClean="0"/>
              <a:t>OpenEdge</a:t>
            </a:r>
            <a:r>
              <a:rPr lang="en-US" baseline="0" dirty="0" smtClean="0"/>
              <a:t>. </a:t>
            </a:r>
          </a:p>
          <a:p>
            <a:r>
              <a:rPr lang="en-US" baseline="0" dirty="0" smtClean="0"/>
              <a:t>Defer some of the services like Lock management, Transaction management and cursor concurrency to database manager.</a:t>
            </a:r>
          </a:p>
          <a:p>
            <a:r>
              <a:rPr lang="en-US" baseline="0" dirty="0" smtClean="0"/>
              <a:t>For UNDO operation we depend on BI capability of client as we cannot UNDO to a sub transaction. </a:t>
            </a:r>
          </a:p>
          <a:p>
            <a:endParaRPr lang="en-US" baseline="0" dirty="0" smtClean="0"/>
          </a:p>
          <a:p>
            <a:r>
              <a:rPr lang="en-US" baseline="0" dirty="0" smtClean="0"/>
              <a:t>Schema Holder: </a:t>
            </a:r>
          </a:p>
          <a:p>
            <a:pPr lvl="1">
              <a:buFont typeface="Wingdings" panose="05000000000000000000" pitchFamily="2" charset="2"/>
              <a:buChar char="§"/>
            </a:pPr>
            <a:r>
              <a:rPr lang="en-US" altLang="en-US" dirty="0" smtClean="0">
                <a:cs typeface="Times New Roman" panose="02020603050405020304" pitchFamily="18" charset="0"/>
              </a:rPr>
              <a:t>No data</a:t>
            </a:r>
          </a:p>
          <a:p>
            <a:pPr lvl="1">
              <a:buFont typeface="Wingdings" panose="05000000000000000000" pitchFamily="2" charset="2"/>
              <a:buChar char="§"/>
            </a:pPr>
            <a:r>
              <a:rPr lang="en-US" altLang="en-US" dirty="0" smtClean="0">
                <a:cs typeface="Times New Roman" panose="02020603050405020304" pitchFamily="18" charset="0"/>
              </a:rPr>
              <a:t>Information about Foreign database</a:t>
            </a:r>
          </a:p>
          <a:p>
            <a:pPr lvl="1">
              <a:buFont typeface="Wingdings" panose="05000000000000000000" pitchFamily="2" charset="2"/>
              <a:buChar char="§"/>
            </a:pPr>
            <a:r>
              <a:rPr lang="en-US" altLang="en-US" dirty="0" smtClean="0">
                <a:solidFill>
                  <a:srgbClr val="009C00"/>
                </a:solidFill>
                <a:cs typeface="Times New Roman" panose="02020603050405020304" pitchFamily="18" charset="0"/>
              </a:rPr>
              <a:t>Schema image</a:t>
            </a:r>
            <a:r>
              <a:rPr lang="en-US" altLang="en-US" dirty="0" smtClean="0">
                <a:cs typeface="Times New Roman" panose="02020603050405020304" pitchFamily="18" charset="0"/>
              </a:rPr>
              <a:t> = structure + table + fields + index + triggers + additional information </a:t>
            </a:r>
          </a:p>
          <a:p>
            <a:pPr lvl="1">
              <a:buFont typeface="Wingdings" panose="05000000000000000000" pitchFamily="2" charset="2"/>
              <a:buChar char="§"/>
            </a:pPr>
            <a:r>
              <a:rPr lang="en-US" altLang="en-US" dirty="0" smtClean="0">
                <a:solidFill>
                  <a:srgbClr val="00B400"/>
                </a:solidFill>
                <a:cs typeface="Times New Roman" panose="02020603050405020304" pitchFamily="18" charset="0"/>
              </a:rPr>
              <a:t>Schema caching</a:t>
            </a:r>
            <a:r>
              <a:rPr lang="en-US" altLang="en-US" dirty="0" smtClean="0">
                <a:cs typeface="Times New Roman" panose="02020603050405020304" pitchFamily="18" charset="0"/>
              </a:rPr>
              <a:t> (run-time)</a:t>
            </a:r>
            <a:endParaRPr lang="en-US" dirty="0" smtClean="0"/>
          </a:p>
          <a:p>
            <a:pPr marL="0" marR="0" indent="0" algn="l" defTabSz="914400" rtl="0" eaLnBrk="0" fontAlgn="base" latinLnBrk="0" hangingPunct="0">
              <a:lnSpc>
                <a:spcPct val="100000"/>
              </a:lnSpc>
              <a:spcBef>
                <a:spcPct val="30000"/>
              </a:spcBef>
              <a:spcAft>
                <a:spcPct val="0"/>
              </a:spcAft>
              <a:buClrTx/>
              <a:buSzTx/>
              <a:buFontTx/>
              <a:buNone/>
              <a:tabLst/>
              <a:defRPr/>
            </a:pPr>
            <a:endParaRPr lang="en-US" altLang="en-US" dirty="0" smtClean="0"/>
          </a:p>
          <a:p>
            <a:r>
              <a:rPr lang="en-US" altLang="en-US" dirty="0" err="1" smtClean="0"/>
              <a:t>DataServers</a:t>
            </a:r>
            <a:r>
              <a:rPr lang="en-US" altLang="en-US" dirty="0" smtClean="0"/>
              <a:t> are not just for random data access applications. The rich transactional capabilities of the Progress 4GL are supported by the Progress </a:t>
            </a:r>
            <a:r>
              <a:rPr lang="en-US" altLang="en-US" dirty="0" err="1" smtClean="0"/>
              <a:t>DataServer</a:t>
            </a:r>
            <a:r>
              <a:rPr lang="en-US" altLang="en-US" dirty="0" smtClean="0"/>
              <a:t> technology</a:t>
            </a:r>
            <a:endParaRPr lang="en-US" baseline="0" dirty="0" smtClean="0"/>
          </a:p>
        </p:txBody>
      </p:sp>
      <p:sp>
        <p:nvSpPr>
          <p:cNvPr id="4" name="Footer Placeholder 3"/>
          <p:cNvSpPr>
            <a:spLocks noGrp="1"/>
          </p:cNvSpPr>
          <p:nvPr>
            <p:ph type="ftr" sz="quarter" idx="10"/>
          </p:nvPr>
        </p:nvSpPr>
        <p:spPr/>
        <p:txBody>
          <a:bodyPr/>
          <a:lstStyle/>
          <a:p>
            <a:pPr>
              <a:defRPr/>
            </a:pPr>
            <a:r>
              <a:rPr lang="en-US" smtClean="0"/>
              <a:t>Progress</a:t>
            </a:r>
            <a:endParaRPr lang="en-US" dirty="0"/>
          </a:p>
        </p:txBody>
      </p:sp>
      <p:sp>
        <p:nvSpPr>
          <p:cNvPr id="5" name="Slide Number Placeholder 4"/>
          <p:cNvSpPr>
            <a:spLocks noGrp="1"/>
          </p:cNvSpPr>
          <p:nvPr>
            <p:ph type="sldNum" sz="quarter" idx="11"/>
          </p:nvPr>
        </p:nvSpPr>
        <p:spPr/>
        <p:txBody>
          <a:bodyPr/>
          <a:lstStyle/>
          <a:p>
            <a:pPr>
              <a:defRPr/>
            </a:pPr>
            <a:fld id="{3BC3B10F-A77C-499D-8A55-4E7169A1E706}" type="slidenum">
              <a:rPr lang="en-US" smtClean="0"/>
              <a:pPr>
                <a:defRPr/>
              </a:pPr>
              <a:t>5</a:t>
            </a:fld>
            <a:endParaRPr lang="en-US" dirty="0"/>
          </a:p>
        </p:txBody>
      </p:sp>
    </p:spTree>
    <p:extLst>
      <p:ext uri="{BB962C8B-B14F-4D97-AF65-F5344CB8AC3E}">
        <p14:creationId xmlns:p14="http://schemas.microsoft.com/office/powerpoint/2010/main" xmlns="" val="151964033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Rectangle 7"/>
          <p:cNvSpPr>
            <a:spLocks noGrp="1" noChangeArrowheads="1"/>
          </p:cNvSpPr>
          <p:nvPr>
            <p:ph type="sldNum" sz="quarter" idx="5"/>
          </p:nvPr>
        </p:nvSpPr>
        <p:spPr>
          <a:noFill/>
        </p:spPr>
        <p:txBody>
          <a:bodyPr/>
          <a:lstStyle/>
          <a:p>
            <a:fld id="{B8D0D909-72AC-47C5-9BA7-95161C88BD54}" type="slidenum">
              <a:rPr lang="en-US"/>
              <a:pPr/>
              <a:t>6</a:t>
            </a:fld>
            <a:endParaRPr lang="en-US"/>
          </a:p>
        </p:txBody>
      </p:sp>
      <p:sp>
        <p:nvSpPr>
          <p:cNvPr id="56322" name="Rectangle 2"/>
          <p:cNvSpPr>
            <a:spLocks noGrp="1" noRot="1" noChangeAspect="1" noChangeArrowheads="1" noTextEdit="1"/>
          </p:cNvSpPr>
          <p:nvPr>
            <p:ph type="sldImg"/>
          </p:nvPr>
        </p:nvSpPr>
        <p:spPr>
          <a:ln/>
        </p:spPr>
      </p:sp>
      <p:sp>
        <p:nvSpPr>
          <p:cNvPr id="56323" name="Rectangle 3"/>
          <p:cNvSpPr>
            <a:spLocks noGrp="1" noChangeArrowheads="1"/>
          </p:cNvSpPr>
          <p:nvPr>
            <p:ph type="body" idx="1"/>
          </p:nvPr>
        </p:nvSpPr>
        <p:spPr>
          <a:noFill/>
          <a:ln>
            <a:prstDash val="solid"/>
          </a:ln>
        </p:spPr>
        <p:txBody>
          <a:bodyPr/>
          <a:lstStyle/>
          <a:p>
            <a:r>
              <a:rPr lang="en-US" altLang="en-US" dirty="0" smtClean="0"/>
              <a:t>The </a:t>
            </a:r>
            <a:r>
              <a:rPr lang="en-US" altLang="en-US" dirty="0" err="1" smtClean="0"/>
              <a:t>DataServer</a:t>
            </a:r>
            <a:r>
              <a:rPr lang="en-US" altLang="en-US" dirty="0" smtClean="0"/>
              <a:t> product consists of several components, some of which are linked with elements of the standard </a:t>
            </a:r>
            <a:r>
              <a:rPr lang="en-US" altLang="en-US" dirty="0" err="1" smtClean="0"/>
              <a:t>OpenEdge</a:t>
            </a:r>
            <a:r>
              <a:rPr lang="en-US" altLang="en-US" dirty="0" smtClean="0"/>
              <a:t> architecture—the </a:t>
            </a:r>
            <a:r>
              <a:rPr lang="en-US" altLang="en-US" dirty="0" err="1" smtClean="0"/>
              <a:t>OpenEdge</a:t>
            </a:r>
            <a:r>
              <a:rPr lang="en-US" altLang="en-US" dirty="0" smtClean="0"/>
              <a:t> client, the </a:t>
            </a:r>
            <a:r>
              <a:rPr lang="en-US" altLang="en-US" dirty="0" err="1" smtClean="0"/>
              <a:t>DataServer</a:t>
            </a:r>
            <a:r>
              <a:rPr lang="en-US" altLang="en-US" dirty="0" smtClean="0"/>
              <a:t>, the schema holder, and the </a:t>
            </a:r>
            <a:r>
              <a:rPr lang="en-US" altLang="en-US" dirty="0" err="1" smtClean="0"/>
              <a:t>DataServer</a:t>
            </a:r>
            <a:r>
              <a:rPr lang="en-US" altLang="en-US" dirty="0" smtClean="0"/>
              <a:t> utilities. </a:t>
            </a:r>
          </a:p>
          <a:p>
            <a:r>
              <a:rPr lang="en-US" altLang="en-US" dirty="0" smtClean="0"/>
              <a:t>These components work together to create and support a software module that allows </a:t>
            </a:r>
            <a:r>
              <a:rPr lang="en-US" altLang="en-US" dirty="0" err="1" smtClean="0"/>
              <a:t>OpenEdge</a:t>
            </a:r>
            <a:r>
              <a:rPr lang="en-US" altLang="en-US" dirty="0" smtClean="0"/>
              <a:t> applications to access a</a:t>
            </a:r>
            <a:r>
              <a:rPr lang="en-US" altLang="en-US" baseline="0" dirty="0" smtClean="0"/>
              <a:t> foreign </a:t>
            </a:r>
            <a:r>
              <a:rPr lang="en-US" altLang="en-US" dirty="0" smtClean="0"/>
              <a:t>database.</a:t>
            </a:r>
            <a:endParaRPr lang="en-US" altLang="en-US" dirty="0"/>
          </a:p>
        </p:txBody>
      </p:sp>
      <p:sp>
        <p:nvSpPr>
          <p:cNvPr id="2" name="Footer Placeholder 1"/>
          <p:cNvSpPr>
            <a:spLocks noGrp="1"/>
          </p:cNvSpPr>
          <p:nvPr>
            <p:ph type="ftr" sz="quarter" idx="10"/>
          </p:nvPr>
        </p:nvSpPr>
        <p:spPr/>
        <p:txBody>
          <a:bodyPr/>
          <a:lstStyle/>
          <a:p>
            <a:pPr>
              <a:defRPr/>
            </a:pPr>
            <a:r>
              <a:rPr lang="en-US" smtClean="0"/>
              <a:t>Progress</a:t>
            </a:r>
            <a:endParaRPr lang="en-US" dirty="0"/>
          </a:p>
        </p:txBody>
      </p:sp>
    </p:spTree>
    <p:extLst>
      <p:ext uri="{BB962C8B-B14F-4D97-AF65-F5344CB8AC3E}">
        <p14:creationId xmlns:p14="http://schemas.microsoft.com/office/powerpoint/2010/main" xmlns="" val="80436838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Rectangle 7"/>
          <p:cNvSpPr>
            <a:spLocks noGrp="1" noChangeArrowheads="1"/>
          </p:cNvSpPr>
          <p:nvPr>
            <p:ph type="sldNum" sz="quarter" idx="5"/>
          </p:nvPr>
        </p:nvSpPr>
        <p:spPr>
          <a:noFill/>
        </p:spPr>
        <p:txBody>
          <a:bodyPr/>
          <a:lstStyle/>
          <a:p>
            <a:fld id="{B8D0D909-72AC-47C5-9BA7-95161C88BD54}" type="slidenum">
              <a:rPr lang="en-US"/>
              <a:pPr/>
              <a:t>7</a:t>
            </a:fld>
            <a:endParaRPr lang="en-US"/>
          </a:p>
        </p:txBody>
      </p:sp>
      <p:sp>
        <p:nvSpPr>
          <p:cNvPr id="56322" name="Rectangle 2"/>
          <p:cNvSpPr>
            <a:spLocks noGrp="1" noRot="1" noChangeAspect="1" noChangeArrowheads="1" noTextEdit="1"/>
          </p:cNvSpPr>
          <p:nvPr>
            <p:ph type="sldImg"/>
          </p:nvPr>
        </p:nvSpPr>
        <p:spPr>
          <a:ln/>
        </p:spPr>
      </p:sp>
      <p:sp>
        <p:nvSpPr>
          <p:cNvPr id="56323" name="Rectangle 3"/>
          <p:cNvSpPr>
            <a:spLocks noGrp="1" noChangeArrowheads="1"/>
          </p:cNvSpPr>
          <p:nvPr>
            <p:ph type="body" idx="1"/>
          </p:nvPr>
        </p:nvSpPr>
        <p:spPr>
          <a:noFill/>
          <a:ln>
            <a:prstDash val="solid"/>
          </a:ln>
        </p:spPr>
        <p:txBody>
          <a:bodyPr/>
          <a:lstStyle/>
          <a:p>
            <a:r>
              <a:rPr lang="en-US" baseline="0" dirty="0" smtClean="0"/>
              <a:t>Schema Holder: (Don’t speak about this, The audience know what schema holder is and what does it store)</a:t>
            </a:r>
          </a:p>
          <a:p>
            <a:pPr lvl="1">
              <a:buFont typeface="Wingdings" panose="05000000000000000000" pitchFamily="2" charset="2"/>
              <a:buChar char="§"/>
            </a:pPr>
            <a:r>
              <a:rPr lang="en-US" altLang="en-US" dirty="0" smtClean="0">
                <a:cs typeface="Times New Roman" panose="02020603050405020304" pitchFamily="18" charset="0"/>
              </a:rPr>
              <a:t>No data</a:t>
            </a:r>
          </a:p>
          <a:p>
            <a:pPr lvl="1">
              <a:buFont typeface="Wingdings" panose="05000000000000000000" pitchFamily="2" charset="2"/>
              <a:buChar char="§"/>
            </a:pPr>
            <a:r>
              <a:rPr lang="en-US" altLang="en-US" dirty="0" smtClean="0">
                <a:cs typeface="Times New Roman" panose="02020603050405020304" pitchFamily="18" charset="0"/>
              </a:rPr>
              <a:t>Information about Foreign database</a:t>
            </a:r>
          </a:p>
          <a:p>
            <a:pPr lvl="1">
              <a:buFont typeface="Wingdings" panose="05000000000000000000" pitchFamily="2" charset="2"/>
              <a:buChar char="§"/>
            </a:pPr>
            <a:r>
              <a:rPr lang="en-US" altLang="en-US" dirty="0" smtClean="0">
                <a:solidFill>
                  <a:srgbClr val="009C00"/>
                </a:solidFill>
                <a:cs typeface="Times New Roman" panose="02020603050405020304" pitchFamily="18" charset="0"/>
              </a:rPr>
              <a:t>Schema image</a:t>
            </a:r>
            <a:r>
              <a:rPr lang="en-US" altLang="en-US" dirty="0" smtClean="0">
                <a:cs typeface="Times New Roman" panose="02020603050405020304" pitchFamily="18" charset="0"/>
              </a:rPr>
              <a:t> = structure + table + fields + index + triggers + additional information </a:t>
            </a:r>
          </a:p>
          <a:p>
            <a:pPr lvl="1">
              <a:buFont typeface="Wingdings" panose="05000000000000000000" pitchFamily="2" charset="2"/>
              <a:buChar char="§"/>
            </a:pPr>
            <a:r>
              <a:rPr lang="en-US" altLang="en-US" dirty="0" smtClean="0">
                <a:solidFill>
                  <a:srgbClr val="00B400"/>
                </a:solidFill>
                <a:cs typeface="Times New Roman" panose="02020603050405020304" pitchFamily="18" charset="0"/>
              </a:rPr>
              <a:t>Schema caching</a:t>
            </a:r>
            <a:r>
              <a:rPr lang="en-US" altLang="en-US" dirty="0" smtClean="0">
                <a:cs typeface="Times New Roman" panose="02020603050405020304" pitchFamily="18" charset="0"/>
              </a:rPr>
              <a:t> (run-time)</a:t>
            </a:r>
            <a:endParaRPr lang="en-US" dirty="0" smtClean="0"/>
          </a:p>
          <a:p>
            <a:endParaRPr lang="en-US" dirty="0" smtClean="0">
              <a:latin typeface="Arial" pitchFamily="34" charset="0"/>
            </a:endParaRPr>
          </a:p>
          <a:p>
            <a:r>
              <a:rPr lang="en-US" altLang="en-US" dirty="0" smtClean="0"/>
              <a:t>PROGRESS accesses the </a:t>
            </a:r>
            <a:r>
              <a:rPr lang="en-US" altLang="en-US" b="1" dirty="0" smtClean="0"/>
              <a:t>schema holder only when it compiles procedures</a:t>
            </a:r>
            <a:r>
              <a:rPr lang="en-US" altLang="en-US" dirty="0" smtClean="0"/>
              <a:t> </a:t>
            </a:r>
            <a:r>
              <a:rPr lang="en-US" altLang="en-US" b="1" dirty="0" smtClean="0"/>
              <a:t>and at the beginning of a run-time session for schema caching</a:t>
            </a:r>
            <a:r>
              <a:rPr lang="en-US" altLang="en-US" dirty="0" smtClean="0"/>
              <a:t>. Schema caching occurs when data definitions are loaded into memory. Typically, </a:t>
            </a:r>
            <a:r>
              <a:rPr lang="en-US" altLang="en-US" b="1" dirty="0" smtClean="0"/>
              <a:t>the schema holder is idle during a run-time session after the initial schema caching</a:t>
            </a:r>
          </a:p>
          <a:p>
            <a:endParaRPr lang="en-US" b="1" dirty="0" smtClean="0">
              <a:latin typeface="Arial" pitchFamily="34" charset="0"/>
            </a:endParaRPr>
          </a:p>
          <a:p>
            <a:r>
              <a:rPr lang="en-US" b="0" dirty="0" smtClean="0">
                <a:latin typeface="Arial" pitchFamily="34" charset="0"/>
              </a:rPr>
              <a:t>Schema Migration is ABL driven deployment model, whereas Schema Pull</a:t>
            </a:r>
            <a:r>
              <a:rPr lang="en-US" b="0" baseline="0" dirty="0" smtClean="0">
                <a:latin typeface="Arial" pitchFamily="34" charset="0"/>
              </a:rPr>
              <a:t> is foreign data driven deployment model. Schema Pull is preferred when the existing ABL application against an </a:t>
            </a:r>
            <a:r>
              <a:rPr lang="en-US" b="0" baseline="0" dirty="0" err="1" smtClean="0">
                <a:latin typeface="Arial" pitchFamily="34" charset="0"/>
              </a:rPr>
              <a:t>OpenEdge</a:t>
            </a:r>
            <a:r>
              <a:rPr lang="en-US" b="0" baseline="0" dirty="0" smtClean="0">
                <a:latin typeface="Arial" pitchFamily="34" charset="0"/>
              </a:rPr>
              <a:t> database now needs to integrate to data that resides on SQL Server or Oracle. They can use Schema Pull to load the schema definitions in existing schema holder and reference them in their application.</a:t>
            </a:r>
          </a:p>
          <a:p>
            <a:endParaRPr lang="en-US" b="1" dirty="0" smtClean="0">
              <a:latin typeface="Arial" pitchFamily="34" charset="0"/>
            </a:endParaRPr>
          </a:p>
          <a:p>
            <a:r>
              <a:rPr lang="en-US" b="1" dirty="0" smtClean="0">
                <a:latin typeface="Arial" pitchFamily="34" charset="0"/>
              </a:rPr>
              <a:t>If the schema</a:t>
            </a:r>
            <a:r>
              <a:rPr lang="en-US" b="1" baseline="0" dirty="0" smtClean="0">
                <a:latin typeface="Arial" pitchFamily="34" charset="0"/>
              </a:rPr>
              <a:t> changes are driven at foreign </a:t>
            </a:r>
            <a:r>
              <a:rPr lang="en-US" b="1" baseline="0" dirty="0" err="1" smtClean="0">
                <a:latin typeface="Arial" pitchFamily="34" charset="0"/>
              </a:rPr>
              <a:t>datasource</a:t>
            </a:r>
            <a:r>
              <a:rPr lang="en-US" b="1" baseline="0" dirty="0" smtClean="0">
                <a:latin typeface="Arial" pitchFamily="34" charset="0"/>
              </a:rPr>
              <a:t>, a</a:t>
            </a:r>
            <a:r>
              <a:rPr lang="en-US" b="1" dirty="0" smtClean="0">
                <a:latin typeface="Arial" pitchFamily="34" charset="0"/>
              </a:rPr>
              <a:t>s a best practices, always reconcile your changes to schema holder or foreign database to original </a:t>
            </a:r>
            <a:r>
              <a:rPr lang="en-US" b="1" dirty="0" err="1" smtClean="0">
                <a:latin typeface="Arial" pitchFamily="34" charset="0"/>
              </a:rPr>
              <a:t>OpenEdge</a:t>
            </a:r>
            <a:r>
              <a:rPr lang="en-US" b="1" baseline="0" dirty="0" smtClean="0">
                <a:latin typeface="Arial" pitchFamily="34" charset="0"/>
              </a:rPr>
              <a:t> database. So that incremental changes to </a:t>
            </a:r>
            <a:r>
              <a:rPr lang="en-US" b="1" baseline="0" dirty="0" err="1" smtClean="0">
                <a:latin typeface="Arial" pitchFamily="34" charset="0"/>
              </a:rPr>
              <a:t>OpenEdge</a:t>
            </a:r>
            <a:r>
              <a:rPr lang="en-US" b="1" baseline="0" dirty="0" smtClean="0">
                <a:latin typeface="Arial" pitchFamily="34" charset="0"/>
              </a:rPr>
              <a:t> database are current</a:t>
            </a:r>
          </a:p>
          <a:p>
            <a:endParaRPr lang="en-US" b="1" baseline="0" dirty="0" smtClean="0">
              <a:latin typeface="Arial" pitchFamily="34" charset="0"/>
            </a:endParaRPr>
          </a:p>
          <a:p>
            <a:r>
              <a:rPr lang="en-US" b="1" baseline="0" dirty="0" smtClean="0">
                <a:latin typeface="Arial" pitchFamily="34" charset="0"/>
              </a:rPr>
              <a:t>If schema is re-pulled into a new schema holder, good to adjust the schema definitions of the schema holder with that of original </a:t>
            </a:r>
            <a:r>
              <a:rPr lang="en-US" b="1" baseline="0" dirty="0" err="1" smtClean="0">
                <a:latin typeface="Arial" pitchFamily="34" charset="0"/>
              </a:rPr>
              <a:t>OpenEdge</a:t>
            </a:r>
            <a:r>
              <a:rPr lang="en-US" b="1" baseline="0" dirty="0" smtClean="0">
                <a:latin typeface="Arial" pitchFamily="34" charset="0"/>
              </a:rPr>
              <a:t> database to get the application developed using with original OE database.</a:t>
            </a:r>
            <a:endParaRPr lang="en-US" dirty="0" smtClean="0">
              <a:latin typeface="Arial" pitchFamily="34" charset="0"/>
            </a:endParaRPr>
          </a:p>
          <a:p>
            <a:endParaRPr lang="en-US" dirty="0" smtClean="0">
              <a:latin typeface="Arial" pitchFamily="34" charset="0"/>
            </a:endParaRPr>
          </a:p>
        </p:txBody>
      </p:sp>
      <p:sp>
        <p:nvSpPr>
          <p:cNvPr id="2" name="Footer Placeholder 1"/>
          <p:cNvSpPr>
            <a:spLocks noGrp="1"/>
          </p:cNvSpPr>
          <p:nvPr>
            <p:ph type="ftr" sz="quarter" idx="10"/>
          </p:nvPr>
        </p:nvSpPr>
        <p:spPr/>
        <p:txBody>
          <a:bodyPr/>
          <a:lstStyle/>
          <a:p>
            <a:pPr>
              <a:defRPr/>
            </a:pPr>
            <a:r>
              <a:rPr lang="en-US" smtClean="0"/>
              <a:t>Progress</a:t>
            </a:r>
            <a:endParaRPr lang="en-US" dirty="0"/>
          </a:p>
        </p:txBody>
      </p:sp>
    </p:spTree>
    <p:extLst>
      <p:ext uri="{BB962C8B-B14F-4D97-AF65-F5344CB8AC3E}">
        <p14:creationId xmlns:p14="http://schemas.microsoft.com/office/powerpoint/2010/main" xmlns="" val="224940479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What is ROWID and why it is used:</a:t>
            </a:r>
          </a:p>
          <a:p>
            <a:r>
              <a:rPr lang="en-US" dirty="0" smtClean="0"/>
              <a:t>ROWID is</a:t>
            </a:r>
            <a:r>
              <a:rPr lang="en-US" baseline="0" dirty="0" smtClean="0"/>
              <a:t> a record identifier and every record in every table of a database contains a record identifier which is known as ROWID. </a:t>
            </a:r>
            <a:r>
              <a:rPr lang="en-US" baseline="0" dirty="0" err="1" smtClean="0"/>
              <a:t>OpenEdge</a:t>
            </a:r>
            <a:r>
              <a:rPr lang="en-US" baseline="0" dirty="0" smtClean="0"/>
              <a:t> application always need this for many purposes for scrolling queries, index reposition, </a:t>
            </a:r>
          </a:p>
          <a:p>
            <a:endParaRPr lang="en-US" dirty="0" smtClean="0"/>
          </a:p>
          <a:p>
            <a:r>
              <a:rPr lang="en-US" dirty="0" smtClean="0"/>
              <a:t>Clustered</a:t>
            </a:r>
            <a:r>
              <a:rPr lang="en-US" baseline="0" dirty="0" smtClean="0"/>
              <a:t> Index Benefit</a:t>
            </a:r>
          </a:p>
          <a:p>
            <a:pPr marL="228600" indent="-228600">
              <a:buAutoNum type="arabicPeriod"/>
            </a:pPr>
            <a:r>
              <a:rPr lang="en-US" baseline="0" dirty="0" smtClean="0"/>
              <a:t>Avoids deadlock in INSERTs UPDATEs and DELETEs</a:t>
            </a:r>
          </a:p>
          <a:p>
            <a:pPr marL="228600" indent="-228600">
              <a:buAutoNum type="arabicPeriod"/>
            </a:pPr>
            <a:r>
              <a:rPr lang="en-US" baseline="0" dirty="0" smtClean="0"/>
              <a:t>Index seek over Index Scan</a:t>
            </a:r>
          </a:p>
          <a:p>
            <a:pPr marL="228600" indent="-228600">
              <a:buAutoNum type="arabicPeriod"/>
            </a:pPr>
            <a:r>
              <a:rPr lang="en-US" baseline="0" dirty="0" smtClean="0"/>
              <a:t>Default sort order makes OE primary a better candidate to Map to MSS Primary</a:t>
            </a:r>
            <a:endParaRPr lang="en-US" dirty="0" smtClean="0"/>
          </a:p>
          <a:p>
            <a:endParaRPr lang="en-US" dirty="0"/>
          </a:p>
        </p:txBody>
      </p:sp>
      <p:sp>
        <p:nvSpPr>
          <p:cNvPr id="4" name="Footer Placeholder 3"/>
          <p:cNvSpPr>
            <a:spLocks noGrp="1"/>
          </p:cNvSpPr>
          <p:nvPr>
            <p:ph type="ftr" sz="quarter" idx="10"/>
          </p:nvPr>
        </p:nvSpPr>
        <p:spPr/>
        <p:txBody>
          <a:bodyPr/>
          <a:lstStyle/>
          <a:p>
            <a:pPr>
              <a:defRPr/>
            </a:pPr>
            <a:r>
              <a:rPr lang="en-US" smtClean="0"/>
              <a:t>Progress</a:t>
            </a:r>
            <a:endParaRPr lang="en-US" dirty="0"/>
          </a:p>
        </p:txBody>
      </p:sp>
      <p:sp>
        <p:nvSpPr>
          <p:cNvPr id="5" name="Slide Number Placeholder 4"/>
          <p:cNvSpPr>
            <a:spLocks noGrp="1"/>
          </p:cNvSpPr>
          <p:nvPr>
            <p:ph type="sldNum" sz="quarter" idx="11"/>
          </p:nvPr>
        </p:nvSpPr>
        <p:spPr/>
        <p:txBody>
          <a:bodyPr/>
          <a:lstStyle/>
          <a:p>
            <a:pPr>
              <a:defRPr/>
            </a:pPr>
            <a:fld id="{3BC3B10F-A77C-499D-8A55-4E7169A1E706}" type="slidenum">
              <a:rPr lang="en-US" smtClean="0"/>
              <a:pPr>
                <a:defRPr/>
              </a:pPr>
              <a:t>9</a:t>
            </a:fld>
            <a:endParaRPr lang="en-US" dirty="0"/>
          </a:p>
        </p:txBody>
      </p:sp>
    </p:spTree>
    <p:extLst>
      <p:ext uri="{BB962C8B-B14F-4D97-AF65-F5344CB8AC3E}">
        <p14:creationId xmlns:p14="http://schemas.microsoft.com/office/powerpoint/2010/main" xmlns="" val="290794935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a:p>
            <a:r>
              <a:rPr lang="en-US" dirty="0" smtClean="0"/>
              <a:t>Schema changes may cause recompiling your application.</a:t>
            </a:r>
            <a:r>
              <a:rPr lang="en-US" baseline="0" dirty="0" smtClean="0"/>
              <a:t> The runtime interpreter of the r-code matches the CRC of table in r-code with CRC of table in the schema. If CRC does not match, recompilation is required. </a:t>
            </a:r>
          </a:p>
          <a:p>
            <a:r>
              <a:rPr lang="en-US" baseline="0" dirty="0" smtClean="0"/>
              <a:t>What is Best Practice“</a:t>
            </a:r>
          </a:p>
          <a:p>
            <a:r>
              <a:rPr lang="en-US" baseline="0" dirty="0" smtClean="0"/>
              <a:t>Know what all schema changes may require to recompile the r-code and try to keep schema changes minimum that may cause recompilation</a:t>
            </a:r>
          </a:p>
          <a:p>
            <a:r>
              <a:rPr lang="en-US" baseline="0" dirty="0" smtClean="0"/>
              <a:t>Keep schema holder in sync with foreign schema</a:t>
            </a:r>
          </a:p>
          <a:p>
            <a:endParaRPr lang="en-US" baseline="0" dirty="0" smtClean="0"/>
          </a:p>
          <a:p>
            <a:r>
              <a:rPr lang="en-US" baseline="0" dirty="0" smtClean="0"/>
              <a:t>E.g. some of the field attributes that causes recompile your application</a:t>
            </a:r>
          </a:p>
          <a:p>
            <a:pPr marL="228600" indent="-228600">
              <a:buAutoNum type="arabicPeriod"/>
            </a:pPr>
            <a:r>
              <a:rPr lang="en-US" baseline="0" dirty="0" smtClean="0"/>
              <a:t>Field name</a:t>
            </a:r>
          </a:p>
          <a:p>
            <a:pPr marL="228600" indent="-228600">
              <a:buAutoNum type="arabicPeriod"/>
            </a:pPr>
            <a:r>
              <a:rPr lang="en-US" baseline="0" dirty="0" smtClean="0"/>
              <a:t>Field Data Type</a:t>
            </a:r>
          </a:p>
          <a:p>
            <a:pPr marL="228600" indent="-228600">
              <a:buAutoNum type="arabicPeriod"/>
            </a:pPr>
            <a:r>
              <a:rPr lang="en-US" baseline="0" dirty="0" smtClean="0"/>
              <a:t>Size of the extent</a:t>
            </a:r>
          </a:p>
          <a:p>
            <a:pPr marL="228600" indent="-228600">
              <a:buAutoNum type="arabicPeriod"/>
            </a:pPr>
            <a:r>
              <a:rPr lang="en-US" baseline="0" dirty="0" smtClean="0"/>
              <a:t>Shadow column</a:t>
            </a:r>
          </a:p>
          <a:p>
            <a:pPr marL="228600" indent="-228600">
              <a:buAutoNum type="arabicPeriod"/>
            </a:pPr>
            <a:r>
              <a:rPr lang="en-US" baseline="0" dirty="0" err="1" smtClean="0"/>
              <a:t>disp</a:t>
            </a:r>
            <a:r>
              <a:rPr lang="en-US" baseline="0" dirty="0" smtClean="0"/>
              <a:t> Order of the fields</a:t>
            </a:r>
          </a:p>
          <a:p>
            <a:pPr marL="228600" indent="-228600">
              <a:buAutoNum type="arabicPeriod"/>
            </a:pPr>
            <a:r>
              <a:rPr lang="en-US" baseline="0" dirty="0" smtClean="0"/>
              <a:t>Field Case</a:t>
            </a:r>
          </a:p>
          <a:p>
            <a:endParaRPr lang="en-US" dirty="0"/>
          </a:p>
        </p:txBody>
      </p:sp>
      <p:sp>
        <p:nvSpPr>
          <p:cNvPr id="4" name="Footer Placeholder 3"/>
          <p:cNvSpPr>
            <a:spLocks noGrp="1"/>
          </p:cNvSpPr>
          <p:nvPr>
            <p:ph type="ftr" sz="quarter" idx="10"/>
          </p:nvPr>
        </p:nvSpPr>
        <p:spPr/>
        <p:txBody>
          <a:bodyPr/>
          <a:lstStyle/>
          <a:p>
            <a:pPr>
              <a:defRPr/>
            </a:pPr>
            <a:r>
              <a:rPr lang="en-US" smtClean="0"/>
              <a:t>Progress</a:t>
            </a:r>
            <a:endParaRPr lang="en-US" dirty="0"/>
          </a:p>
        </p:txBody>
      </p:sp>
      <p:sp>
        <p:nvSpPr>
          <p:cNvPr id="5" name="Slide Number Placeholder 4"/>
          <p:cNvSpPr>
            <a:spLocks noGrp="1"/>
          </p:cNvSpPr>
          <p:nvPr>
            <p:ph type="sldNum" sz="quarter" idx="11"/>
          </p:nvPr>
        </p:nvSpPr>
        <p:spPr/>
        <p:txBody>
          <a:bodyPr/>
          <a:lstStyle/>
          <a:p>
            <a:pPr>
              <a:defRPr/>
            </a:pPr>
            <a:fld id="{3BC3B10F-A77C-499D-8A55-4E7169A1E706}" type="slidenum">
              <a:rPr lang="en-US" smtClean="0"/>
              <a:pPr>
                <a:defRPr/>
              </a:pPr>
              <a:t>10</a:t>
            </a:fld>
            <a:endParaRPr lang="en-US" dirty="0"/>
          </a:p>
        </p:txBody>
      </p:sp>
    </p:spTree>
    <p:extLst>
      <p:ext uri="{BB962C8B-B14F-4D97-AF65-F5344CB8AC3E}">
        <p14:creationId xmlns:p14="http://schemas.microsoft.com/office/powerpoint/2010/main" xmlns="" val="217966473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Rectangle 7"/>
          <p:cNvSpPr>
            <a:spLocks noGrp="1" noChangeArrowheads="1"/>
          </p:cNvSpPr>
          <p:nvPr>
            <p:ph type="sldNum" sz="quarter" idx="5"/>
          </p:nvPr>
        </p:nvSpPr>
        <p:spPr>
          <a:noFill/>
        </p:spPr>
        <p:txBody>
          <a:bodyPr/>
          <a:lstStyle/>
          <a:p>
            <a:fld id="{B8D0D909-72AC-47C5-9BA7-95161C88BD54}" type="slidenum">
              <a:rPr lang="en-US"/>
              <a:pPr/>
              <a:t>11</a:t>
            </a:fld>
            <a:endParaRPr lang="en-US"/>
          </a:p>
        </p:txBody>
      </p:sp>
      <p:sp>
        <p:nvSpPr>
          <p:cNvPr id="56322" name="Rectangle 2"/>
          <p:cNvSpPr>
            <a:spLocks noGrp="1" noRot="1" noChangeAspect="1" noChangeArrowheads="1" noTextEdit="1"/>
          </p:cNvSpPr>
          <p:nvPr>
            <p:ph type="sldImg"/>
          </p:nvPr>
        </p:nvSpPr>
        <p:spPr>
          <a:ln/>
        </p:spPr>
      </p:sp>
      <p:sp>
        <p:nvSpPr>
          <p:cNvPr id="56323" name="Rectangle 3"/>
          <p:cNvSpPr>
            <a:spLocks noGrp="1" noChangeArrowheads="1"/>
          </p:cNvSpPr>
          <p:nvPr>
            <p:ph type="body" idx="1"/>
          </p:nvPr>
        </p:nvSpPr>
        <p:spPr>
          <a:noFill/>
          <a:ln>
            <a:prstDash val="solid"/>
          </a:ln>
        </p:spPr>
        <p:txBody>
          <a:bodyPr/>
          <a:lstStyle/>
          <a:p>
            <a:pPr marL="0" marR="0" lvl="1" indent="0" algn="l" defTabSz="914400" rtl="0" eaLnBrk="0" fontAlgn="base" latinLnBrk="0" hangingPunct="0">
              <a:lnSpc>
                <a:spcPct val="100000"/>
              </a:lnSpc>
              <a:spcBef>
                <a:spcPct val="30000"/>
              </a:spcBef>
              <a:spcAft>
                <a:spcPct val="0"/>
              </a:spcAft>
              <a:buClrTx/>
              <a:buSzTx/>
              <a:buFontTx/>
              <a:buNone/>
              <a:tabLst/>
              <a:defRPr/>
            </a:pPr>
            <a:r>
              <a:rPr lang="en-US" dirty="0" err="1" smtClean="0"/>
              <a:t>DataServer</a:t>
            </a:r>
            <a:r>
              <a:rPr lang="en-US" dirty="0" smtClean="0"/>
              <a:t> writes at the</a:t>
            </a:r>
            <a:r>
              <a:rPr lang="en-US" baseline="0" dirty="0" smtClean="0"/>
              <a:t> end of record scope where Progress writes as soon as all the index information is made available</a:t>
            </a:r>
          </a:p>
          <a:p>
            <a:pPr marL="0" marR="0" lvl="1" indent="0" algn="l" defTabSz="914400" rtl="0" eaLnBrk="0" fontAlgn="base" latinLnBrk="0" hangingPunct="0">
              <a:lnSpc>
                <a:spcPct val="100000"/>
              </a:lnSpc>
              <a:spcBef>
                <a:spcPct val="30000"/>
              </a:spcBef>
              <a:spcAft>
                <a:spcPct val="0"/>
              </a:spcAft>
              <a:buClrTx/>
              <a:buSzTx/>
              <a:buFontTx/>
              <a:buNone/>
              <a:tabLst/>
              <a:defRPr/>
            </a:pPr>
            <a:r>
              <a:rPr lang="en-US" baseline="0" dirty="0" smtClean="0"/>
              <a:t>e.g. if customer table has only index on </a:t>
            </a:r>
            <a:r>
              <a:rPr lang="en-US" baseline="0" dirty="0" err="1" smtClean="0"/>
              <a:t>cust-num</a:t>
            </a:r>
            <a:r>
              <a:rPr lang="en-US" baseline="0" dirty="0" smtClean="0"/>
              <a:t> then Progress will find the record with </a:t>
            </a:r>
            <a:r>
              <a:rPr lang="en-US" baseline="0" dirty="0" err="1" smtClean="0"/>
              <a:t>cust-num</a:t>
            </a:r>
            <a:r>
              <a:rPr lang="en-US" baseline="0" dirty="0" smtClean="0"/>
              <a:t> 1, where as </a:t>
            </a:r>
            <a:r>
              <a:rPr lang="en-US" baseline="0" dirty="0" err="1" smtClean="0"/>
              <a:t>DataServer</a:t>
            </a:r>
            <a:r>
              <a:rPr lang="en-US" baseline="0" dirty="0" smtClean="0"/>
              <a:t> will fail.</a:t>
            </a:r>
          </a:p>
          <a:p>
            <a:pPr marL="0" marR="0" lvl="1" indent="0" algn="l" defTabSz="914400" rtl="0" eaLnBrk="0" fontAlgn="base" latinLnBrk="0" hangingPunct="0">
              <a:lnSpc>
                <a:spcPct val="100000"/>
              </a:lnSpc>
              <a:spcBef>
                <a:spcPct val="30000"/>
              </a:spcBef>
              <a:spcAft>
                <a:spcPct val="0"/>
              </a:spcAft>
              <a:buClrTx/>
              <a:buSzTx/>
              <a:buFontTx/>
              <a:buNone/>
              <a:tabLst/>
              <a:defRPr/>
            </a:pPr>
            <a:endParaRPr lang="en-US" baseline="0" dirty="0" smtClean="0"/>
          </a:p>
          <a:p>
            <a:pPr marL="0" marR="0" lvl="1" indent="0" algn="l" defTabSz="914400" rtl="0" eaLnBrk="0" fontAlgn="base" latinLnBrk="0" hangingPunct="0">
              <a:lnSpc>
                <a:spcPct val="100000"/>
              </a:lnSpc>
              <a:spcBef>
                <a:spcPct val="30000"/>
              </a:spcBef>
              <a:spcAft>
                <a:spcPct val="0"/>
              </a:spcAft>
              <a:buClrTx/>
              <a:buSzTx/>
              <a:buFontTx/>
              <a:buNone/>
              <a:tabLst/>
              <a:defRPr/>
            </a:pPr>
            <a:r>
              <a:rPr lang="en-US" baseline="0" dirty="0" smtClean="0"/>
              <a:t>If explicit scope is unspecified, the Implicit scope is he outermost block i.e. the procedure scope.</a:t>
            </a:r>
          </a:p>
          <a:p>
            <a:pPr marL="0" marR="0" lvl="1" indent="0" algn="l" defTabSz="914400" rtl="0" eaLnBrk="0" fontAlgn="base" latinLnBrk="0" hangingPunct="0">
              <a:lnSpc>
                <a:spcPct val="100000"/>
              </a:lnSpc>
              <a:spcBef>
                <a:spcPct val="30000"/>
              </a:spcBef>
              <a:spcAft>
                <a:spcPct val="0"/>
              </a:spcAft>
              <a:buClrTx/>
              <a:buSzTx/>
              <a:buFontTx/>
              <a:buNone/>
              <a:tabLst/>
              <a:defRPr/>
            </a:pPr>
            <a:endParaRPr lang="en-US" baseline="0" dirty="0" smtClean="0"/>
          </a:p>
          <a:p>
            <a:pPr marL="0" marR="0" lvl="1" indent="0" algn="l" defTabSz="914400" rtl="0" eaLnBrk="0" fontAlgn="base" latinLnBrk="0" hangingPunct="0">
              <a:lnSpc>
                <a:spcPct val="100000"/>
              </a:lnSpc>
              <a:spcBef>
                <a:spcPct val="30000"/>
              </a:spcBef>
              <a:spcAft>
                <a:spcPct val="0"/>
              </a:spcAft>
              <a:buClrTx/>
              <a:buSzTx/>
              <a:buFontTx/>
              <a:buNone/>
              <a:tabLst/>
              <a:defRPr/>
            </a:pPr>
            <a:r>
              <a:rPr lang="en-US" baseline="0" dirty="0" smtClean="0"/>
              <a:t>Best Practice: Use Validate statement to immediate write the record to avoid any surprises. Although the downside is that it may locked out other users. Thus weigh the tradeoffs and decide.</a:t>
            </a:r>
          </a:p>
          <a:p>
            <a:pPr marL="0" marR="0" lvl="1" indent="0" algn="l" defTabSz="914400" rtl="0" eaLnBrk="0" fontAlgn="base" latinLnBrk="0" hangingPunct="0">
              <a:lnSpc>
                <a:spcPct val="100000"/>
              </a:lnSpc>
              <a:spcBef>
                <a:spcPct val="30000"/>
              </a:spcBef>
              <a:spcAft>
                <a:spcPct val="0"/>
              </a:spcAft>
              <a:buClrTx/>
              <a:buSzTx/>
              <a:buFontTx/>
              <a:buNone/>
              <a:tabLst/>
              <a:defRPr/>
            </a:pPr>
            <a:endParaRPr lang="en-US" baseline="0" dirty="0" smtClean="0"/>
          </a:p>
          <a:p>
            <a:pPr marL="0" marR="0" lvl="1" indent="0" algn="l" defTabSz="914400" rtl="0" eaLnBrk="0" fontAlgn="base" latinLnBrk="0" hangingPunct="0">
              <a:lnSpc>
                <a:spcPct val="100000"/>
              </a:lnSpc>
              <a:spcBef>
                <a:spcPct val="30000"/>
              </a:spcBef>
              <a:spcAft>
                <a:spcPct val="0"/>
              </a:spcAft>
              <a:buClrTx/>
              <a:buSzTx/>
              <a:buFontTx/>
              <a:buNone/>
              <a:tabLst/>
              <a:defRPr/>
            </a:pPr>
            <a:r>
              <a:rPr lang="en-US" baseline="0" dirty="0" smtClean="0"/>
              <a:t>Why </a:t>
            </a:r>
            <a:r>
              <a:rPr lang="en-US" baseline="0" dirty="0" err="1" smtClean="0"/>
              <a:t>DataServer</a:t>
            </a:r>
            <a:r>
              <a:rPr lang="en-US" baseline="0" dirty="0" smtClean="0"/>
              <a:t> writes at the end: This is done to reduce the locks duration inside a transaction. As there may be other activities going on between record creation and the end of record scope, which will keep the record lock for longer duration</a:t>
            </a:r>
          </a:p>
          <a:p>
            <a:pPr marL="0" marR="0" lvl="1" indent="0" algn="l" defTabSz="914400" rtl="0" eaLnBrk="0" fontAlgn="base" latinLnBrk="0" hangingPunct="0">
              <a:lnSpc>
                <a:spcPct val="100000"/>
              </a:lnSpc>
              <a:spcBef>
                <a:spcPct val="30000"/>
              </a:spcBef>
              <a:spcAft>
                <a:spcPct val="0"/>
              </a:spcAft>
              <a:buClrTx/>
              <a:buSzTx/>
              <a:buFontTx/>
              <a:buNone/>
              <a:tabLst/>
              <a:defRPr/>
            </a:pPr>
            <a:endParaRPr lang="en-US" dirty="0" smtClean="0"/>
          </a:p>
          <a:p>
            <a:endParaRPr lang="en-US" dirty="0" smtClean="0">
              <a:latin typeface="Arial" pitchFamily="34" charset="0"/>
            </a:endParaRPr>
          </a:p>
        </p:txBody>
      </p:sp>
      <p:sp>
        <p:nvSpPr>
          <p:cNvPr id="2" name="Footer Placeholder 1"/>
          <p:cNvSpPr>
            <a:spLocks noGrp="1"/>
          </p:cNvSpPr>
          <p:nvPr>
            <p:ph type="ftr" sz="quarter" idx="10"/>
          </p:nvPr>
        </p:nvSpPr>
        <p:spPr/>
        <p:txBody>
          <a:bodyPr/>
          <a:lstStyle/>
          <a:p>
            <a:pPr>
              <a:defRPr/>
            </a:pPr>
            <a:r>
              <a:rPr lang="en-US" smtClean="0"/>
              <a:t>Progress</a:t>
            </a:r>
            <a:endParaRPr lang="en-US" dirty="0"/>
          </a:p>
        </p:txBody>
      </p:sp>
    </p:spTree>
    <p:extLst>
      <p:ext uri="{BB962C8B-B14F-4D97-AF65-F5344CB8AC3E}">
        <p14:creationId xmlns:p14="http://schemas.microsoft.com/office/powerpoint/2010/main" xmlns="" val="231788692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Rectangle 7"/>
          <p:cNvSpPr>
            <a:spLocks noGrp="1" noChangeArrowheads="1"/>
          </p:cNvSpPr>
          <p:nvPr>
            <p:ph type="sldNum" sz="quarter" idx="5"/>
          </p:nvPr>
        </p:nvSpPr>
        <p:spPr>
          <a:noFill/>
        </p:spPr>
        <p:txBody>
          <a:bodyPr/>
          <a:lstStyle/>
          <a:p>
            <a:fld id="{B8D0D909-72AC-47C5-9BA7-95161C88BD54}" type="slidenum">
              <a:rPr lang="en-US"/>
              <a:pPr/>
              <a:t>12</a:t>
            </a:fld>
            <a:endParaRPr lang="en-US"/>
          </a:p>
        </p:txBody>
      </p:sp>
      <p:sp>
        <p:nvSpPr>
          <p:cNvPr id="56322" name="Rectangle 2"/>
          <p:cNvSpPr>
            <a:spLocks noGrp="1" noRot="1" noChangeAspect="1" noChangeArrowheads="1" noTextEdit="1"/>
          </p:cNvSpPr>
          <p:nvPr>
            <p:ph type="sldImg"/>
          </p:nvPr>
        </p:nvSpPr>
        <p:spPr>
          <a:ln/>
        </p:spPr>
      </p:sp>
      <p:sp>
        <p:nvSpPr>
          <p:cNvPr id="56323" name="Rectangle 3"/>
          <p:cNvSpPr>
            <a:spLocks noGrp="1" noChangeArrowheads="1"/>
          </p:cNvSpPr>
          <p:nvPr>
            <p:ph type="body" idx="1"/>
          </p:nvPr>
        </p:nvSpPr>
        <p:spPr>
          <a:noFill/>
          <a:ln>
            <a:prstDash val="solid"/>
          </a:ln>
        </p:spPr>
        <p:txBody>
          <a:bodyPr/>
          <a:lstStyle/>
          <a:p>
            <a:pPr marL="0" marR="0" lvl="1" indent="0" algn="l" defTabSz="914400" rtl="0" eaLnBrk="0" fontAlgn="base" latinLnBrk="0" hangingPunct="0">
              <a:lnSpc>
                <a:spcPct val="100000"/>
              </a:lnSpc>
              <a:spcBef>
                <a:spcPct val="30000"/>
              </a:spcBef>
              <a:spcAft>
                <a:spcPct val="0"/>
              </a:spcAft>
              <a:buClrTx/>
              <a:buSzTx/>
              <a:buFontTx/>
              <a:buNone/>
              <a:tabLst/>
              <a:defRPr/>
            </a:pPr>
            <a:r>
              <a:rPr lang="en-US" baseline="0" dirty="0" smtClean="0"/>
              <a:t>In </a:t>
            </a:r>
            <a:r>
              <a:rPr lang="en-US" baseline="0" dirty="0" err="1" smtClean="0"/>
              <a:t>OpenEdge</a:t>
            </a:r>
            <a:r>
              <a:rPr lang="en-US" baseline="0" dirty="0" smtClean="0"/>
              <a:t>:</a:t>
            </a:r>
          </a:p>
          <a:p>
            <a:pPr marL="0" marR="0" lvl="1" indent="0" algn="l" defTabSz="914400" rtl="0" eaLnBrk="0" fontAlgn="base" latinLnBrk="0" hangingPunct="0">
              <a:lnSpc>
                <a:spcPct val="100000"/>
              </a:lnSpc>
              <a:spcBef>
                <a:spcPct val="30000"/>
              </a:spcBef>
              <a:spcAft>
                <a:spcPct val="0"/>
              </a:spcAft>
              <a:buClrTx/>
              <a:buSzTx/>
              <a:buFontTx/>
              <a:buNone/>
              <a:tabLst/>
              <a:defRPr/>
            </a:pPr>
            <a:r>
              <a:rPr lang="en-US" baseline="0" dirty="0" smtClean="0"/>
              <a:t>Default lock request is SHARE-LOCK. The locks gets downgrade to SHARE-LOCK after Transaction1 (T1). Hence Transaction2 (T2) in another session, will not be able to update the value of state name. i.e. the SHARE-LOCK in T1 will prevent another user to update the </a:t>
            </a:r>
            <a:r>
              <a:rPr lang="en-US" baseline="0" dirty="0" err="1" smtClean="0"/>
              <a:t>statename</a:t>
            </a:r>
            <a:r>
              <a:rPr lang="en-US" baseline="0" dirty="0" smtClean="0"/>
              <a:t> between the transaction.</a:t>
            </a:r>
          </a:p>
          <a:p>
            <a:r>
              <a:rPr lang="en-US" sz="1200" b="0" i="0" u="none" strike="noStrike" kern="1200" baseline="0" dirty="0" smtClean="0">
                <a:solidFill>
                  <a:schemeClr val="tx1"/>
                </a:solidFill>
                <a:latin typeface="Arial" charset="0"/>
                <a:ea typeface="+mn-ea"/>
                <a:cs typeface="+mn-cs"/>
              </a:rPr>
              <a:t>As an optimization, when Transaction3 (T3) is executed, the client does not refresh the </a:t>
            </a:r>
            <a:r>
              <a:rPr lang="en-US" sz="1050" b="0" i="0" u="none" strike="noStrike" kern="1200" baseline="0" dirty="0" smtClean="0">
                <a:solidFill>
                  <a:schemeClr val="tx1"/>
                </a:solidFill>
                <a:latin typeface="Arial" charset="0"/>
                <a:ea typeface="+mn-ea"/>
                <a:cs typeface="+mn-cs"/>
              </a:rPr>
              <a:t>b1_state </a:t>
            </a:r>
            <a:r>
              <a:rPr lang="en-US" sz="1200" b="0" i="0" u="none" strike="noStrike" kern="1200" baseline="0" dirty="0" smtClean="0">
                <a:solidFill>
                  <a:schemeClr val="tx1"/>
                </a:solidFill>
                <a:latin typeface="Arial" charset="0"/>
                <a:ea typeface="+mn-ea"/>
                <a:cs typeface="+mn-cs"/>
              </a:rPr>
              <a:t>buffer since the </a:t>
            </a:r>
            <a:r>
              <a:rPr lang="en-US" sz="1050" b="0" i="0" u="none" strike="noStrike" kern="1200" baseline="0" dirty="0" smtClean="0">
                <a:solidFill>
                  <a:schemeClr val="tx1"/>
                </a:solidFill>
                <a:latin typeface="Arial" charset="0"/>
                <a:ea typeface="+mn-ea"/>
                <a:cs typeface="+mn-cs"/>
              </a:rPr>
              <a:t>SHARE-LOCK </a:t>
            </a:r>
            <a:r>
              <a:rPr lang="en-US" sz="1200" b="0" i="0" u="none" strike="noStrike" kern="1200" baseline="0" dirty="0" smtClean="0">
                <a:solidFill>
                  <a:schemeClr val="tx1"/>
                </a:solidFill>
                <a:latin typeface="Arial" charset="0"/>
                <a:ea typeface="+mn-ea"/>
                <a:cs typeface="+mn-cs"/>
              </a:rPr>
              <a:t>prevented its contents from becoming stale between transactions.</a:t>
            </a:r>
          </a:p>
          <a:p>
            <a:endParaRPr lang="en-US" sz="1200" b="0" i="0" u="none" strike="noStrike" kern="1200" baseline="0" dirty="0" smtClean="0">
              <a:solidFill>
                <a:schemeClr val="tx1"/>
              </a:solidFill>
              <a:latin typeface="Arial" charset="0"/>
              <a:ea typeface="+mn-ea"/>
              <a:cs typeface="+mn-cs"/>
            </a:endParaRPr>
          </a:p>
          <a:p>
            <a:r>
              <a:rPr lang="en-US" sz="1200" b="0" i="0" u="none" strike="noStrike" kern="1200" baseline="0" dirty="0" smtClean="0">
                <a:solidFill>
                  <a:schemeClr val="tx1"/>
                </a:solidFill>
                <a:latin typeface="Arial" charset="0"/>
                <a:ea typeface="+mn-ea"/>
                <a:cs typeface="+mn-cs"/>
              </a:rPr>
              <a:t>In </a:t>
            </a:r>
            <a:r>
              <a:rPr lang="en-US" sz="1200" b="0" i="0" u="none" strike="noStrike" kern="1200" baseline="0" dirty="0" err="1" smtClean="0">
                <a:solidFill>
                  <a:schemeClr val="tx1"/>
                </a:solidFill>
                <a:latin typeface="Arial" charset="0"/>
                <a:ea typeface="+mn-ea"/>
                <a:cs typeface="+mn-cs"/>
              </a:rPr>
              <a:t>DataServer</a:t>
            </a:r>
            <a:r>
              <a:rPr lang="en-US" sz="1200" b="0" i="0" u="none" strike="noStrike" kern="1200" baseline="0" dirty="0" smtClean="0">
                <a:solidFill>
                  <a:schemeClr val="tx1"/>
                </a:solidFill>
                <a:latin typeface="Arial" charset="0"/>
                <a:ea typeface="+mn-ea"/>
                <a:cs typeface="+mn-cs"/>
              </a:rPr>
              <a:t>:</a:t>
            </a:r>
          </a:p>
          <a:p>
            <a:r>
              <a:rPr lang="en-US" sz="1200" b="0" i="0" u="none" strike="noStrike" kern="1200" baseline="0" dirty="0" smtClean="0">
                <a:solidFill>
                  <a:schemeClr val="tx1"/>
                </a:solidFill>
                <a:latin typeface="Arial" charset="0"/>
                <a:ea typeface="+mn-ea"/>
                <a:cs typeface="+mn-cs"/>
              </a:rPr>
              <a:t>The locks are released at transaction boundary. T2 in another session might update the </a:t>
            </a:r>
            <a:r>
              <a:rPr lang="en-US" sz="1200" b="0" i="0" u="none" strike="noStrike" kern="1200" baseline="0" dirty="0" err="1" smtClean="0">
                <a:solidFill>
                  <a:schemeClr val="tx1"/>
                </a:solidFill>
                <a:latin typeface="Arial" charset="0"/>
                <a:ea typeface="+mn-ea"/>
                <a:cs typeface="+mn-cs"/>
              </a:rPr>
              <a:t>StateName</a:t>
            </a:r>
            <a:r>
              <a:rPr lang="en-US" sz="1200" b="0" i="0" u="none" strike="noStrike" kern="1200" baseline="0" dirty="0" smtClean="0">
                <a:solidFill>
                  <a:schemeClr val="tx1"/>
                </a:solidFill>
                <a:latin typeface="Arial" charset="0"/>
                <a:ea typeface="+mn-ea"/>
                <a:cs typeface="+mn-cs"/>
              </a:rPr>
              <a:t>. T3 fetches the updated value, but progress buffering rules and record scope does not refresh either of the buffer.</a:t>
            </a:r>
            <a:endParaRPr lang="en-US" baseline="0" dirty="0" smtClean="0"/>
          </a:p>
          <a:p>
            <a:pPr marL="0" marR="0" lvl="1" indent="0" algn="l" defTabSz="914400" rtl="0" eaLnBrk="0" fontAlgn="base" latinLnBrk="0" hangingPunct="0">
              <a:lnSpc>
                <a:spcPct val="100000"/>
              </a:lnSpc>
              <a:spcBef>
                <a:spcPct val="30000"/>
              </a:spcBef>
              <a:spcAft>
                <a:spcPct val="0"/>
              </a:spcAft>
              <a:buClrTx/>
              <a:buSzTx/>
              <a:buFontTx/>
              <a:buNone/>
              <a:tabLst/>
              <a:defRPr/>
            </a:pPr>
            <a:endParaRPr lang="en-US" baseline="0" dirty="0" smtClean="0"/>
          </a:p>
          <a:p>
            <a:pPr marL="0" marR="0" lvl="1" indent="0" algn="l" defTabSz="914400" rtl="0" eaLnBrk="0" fontAlgn="base" latinLnBrk="0" hangingPunct="0">
              <a:lnSpc>
                <a:spcPct val="100000"/>
              </a:lnSpc>
              <a:spcBef>
                <a:spcPct val="30000"/>
              </a:spcBef>
              <a:spcAft>
                <a:spcPct val="0"/>
              </a:spcAft>
              <a:buClrTx/>
              <a:buSzTx/>
              <a:buFontTx/>
              <a:buNone/>
              <a:tabLst/>
              <a:defRPr/>
            </a:pPr>
            <a:endParaRPr lang="en-US" baseline="0" dirty="0" smtClean="0"/>
          </a:p>
          <a:p>
            <a:pPr marL="0" marR="0" lvl="1" indent="0" algn="l" defTabSz="914400" rtl="0" eaLnBrk="0" fontAlgn="base" latinLnBrk="0" hangingPunct="0">
              <a:lnSpc>
                <a:spcPct val="100000"/>
              </a:lnSpc>
              <a:spcBef>
                <a:spcPct val="30000"/>
              </a:spcBef>
              <a:spcAft>
                <a:spcPct val="0"/>
              </a:spcAft>
              <a:buClrTx/>
              <a:buSzTx/>
              <a:buFontTx/>
              <a:buNone/>
              <a:tabLst/>
              <a:defRPr/>
            </a:pPr>
            <a:endParaRPr lang="en-US" dirty="0" smtClean="0"/>
          </a:p>
          <a:p>
            <a:endParaRPr lang="en-US" dirty="0" smtClean="0">
              <a:latin typeface="Arial" pitchFamily="34" charset="0"/>
            </a:endParaRPr>
          </a:p>
        </p:txBody>
      </p:sp>
      <p:sp>
        <p:nvSpPr>
          <p:cNvPr id="2" name="Footer Placeholder 1"/>
          <p:cNvSpPr>
            <a:spLocks noGrp="1"/>
          </p:cNvSpPr>
          <p:nvPr>
            <p:ph type="ftr" sz="quarter" idx="10"/>
          </p:nvPr>
        </p:nvSpPr>
        <p:spPr/>
        <p:txBody>
          <a:bodyPr/>
          <a:lstStyle/>
          <a:p>
            <a:pPr>
              <a:defRPr/>
            </a:pPr>
            <a:r>
              <a:rPr lang="en-US" smtClean="0"/>
              <a:t>Progress</a:t>
            </a:r>
            <a:endParaRPr lang="en-US" dirty="0"/>
          </a:p>
        </p:txBody>
      </p:sp>
    </p:spTree>
    <p:extLst>
      <p:ext uri="{BB962C8B-B14F-4D97-AF65-F5344CB8AC3E}">
        <p14:creationId xmlns:p14="http://schemas.microsoft.com/office/powerpoint/2010/main" xmlns="" val="321147454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Rectangle 7"/>
          <p:cNvSpPr>
            <a:spLocks noGrp="1" noChangeArrowheads="1"/>
          </p:cNvSpPr>
          <p:nvPr>
            <p:ph type="sldNum" sz="quarter" idx="5"/>
          </p:nvPr>
        </p:nvSpPr>
        <p:spPr>
          <a:noFill/>
        </p:spPr>
        <p:txBody>
          <a:bodyPr/>
          <a:lstStyle/>
          <a:p>
            <a:fld id="{B8D0D909-72AC-47C5-9BA7-95161C88BD54}" type="slidenum">
              <a:rPr lang="en-US"/>
              <a:pPr/>
              <a:t>13</a:t>
            </a:fld>
            <a:endParaRPr lang="en-US"/>
          </a:p>
        </p:txBody>
      </p:sp>
      <p:sp>
        <p:nvSpPr>
          <p:cNvPr id="56322" name="Rectangle 2"/>
          <p:cNvSpPr>
            <a:spLocks noGrp="1" noRot="1" noChangeAspect="1" noChangeArrowheads="1" noTextEdit="1"/>
          </p:cNvSpPr>
          <p:nvPr>
            <p:ph type="sldImg"/>
          </p:nvPr>
        </p:nvSpPr>
        <p:spPr>
          <a:ln/>
        </p:spPr>
      </p:sp>
      <p:sp>
        <p:nvSpPr>
          <p:cNvPr id="56323" name="Rectangle 3"/>
          <p:cNvSpPr>
            <a:spLocks noGrp="1" noChangeArrowheads="1"/>
          </p:cNvSpPr>
          <p:nvPr>
            <p:ph type="body" idx="1"/>
          </p:nvPr>
        </p:nvSpPr>
        <p:spPr>
          <a:noFill/>
          <a:ln>
            <a:prstDash val="solid"/>
          </a:ln>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i="0" dirty="0" smtClean="0"/>
              <a:t>There is not really </a:t>
            </a:r>
            <a:r>
              <a:rPr lang="en-US" i="0" baseline="0" dirty="0" smtClean="0"/>
              <a:t> </a:t>
            </a:r>
            <a:r>
              <a:rPr lang="en-US" i="0" dirty="0" smtClean="0"/>
              <a:t>any best practice</a:t>
            </a:r>
            <a:r>
              <a:rPr lang="en-US" i="0" baseline="0" dirty="0" smtClean="0"/>
              <a:t> here. Security is need of the hour and </a:t>
            </a:r>
            <a:r>
              <a:rPr lang="en-US" i="0" baseline="0" dirty="0" err="1" smtClean="0"/>
              <a:t>DataServer</a:t>
            </a:r>
            <a:r>
              <a:rPr lang="en-US" i="0" baseline="0" dirty="0" smtClean="0"/>
              <a:t> has come up with some additional security in its repertoire.</a:t>
            </a:r>
          </a:p>
          <a:p>
            <a:pPr marL="0" marR="0" indent="0" algn="l" defTabSz="914400" rtl="0" eaLnBrk="0" fontAlgn="base" latinLnBrk="0" hangingPunct="0">
              <a:lnSpc>
                <a:spcPct val="100000"/>
              </a:lnSpc>
              <a:spcBef>
                <a:spcPct val="30000"/>
              </a:spcBef>
              <a:spcAft>
                <a:spcPct val="0"/>
              </a:spcAft>
              <a:buClrTx/>
              <a:buSzTx/>
              <a:buFontTx/>
              <a:buNone/>
              <a:tabLst/>
              <a:defRPr/>
            </a:pPr>
            <a:r>
              <a:rPr lang="en-US" i="0" dirty="0" smtClean="0"/>
              <a:t>So</a:t>
            </a:r>
            <a:r>
              <a:rPr lang="en-US" i="0" baseline="0" dirty="0" smtClean="0"/>
              <a:t> lets take a look what have we got new in </a:t>
            </a:r>
            <a:r>
              <a:rPr lang="en-US" i="0" baseline="0" dirty="0" err="1" smtClean="0"/>
              <a:t>DataServer</a:t>
            </a:r>
            <a:r>
              <a:rPr lang="en-US" i="0" baseline="0" dirty="0" smtClean="0"/>
              <a:t>.</a:t>
            </a:r>
          </a:p>
          <a:p>
            <a:r>
              <a:rPr lang="en-US" dirty="0" smtClean="0">
                <a:latin typeface="Arial" pitchFamily="34" charset="0"/>
              </a:rPr>
              <a:t>Weigh</a:t>
            </a:r>
            <a:r>
              <a:rPr lang="en-US" baseline="0" dirty="0" smtClean="0">
                <a:latin typeface="Arial" pitchFamily="34" charset="0"/>
              </a:rPr>
              <a:t> security over performance. SSL might introduce 30% performance degradation.</a:t>
            </a:r>
            <a:endParaRPr lang="en-US" dirty="0" smtClean="0">
              <a:latin typeface="Arial" pitchFamily="34" charset="0"/>
            </a:endParaRPr>
          </a:p>
        </p:txBody>
      </p:sp>
      <p:sp>
        <p:nvSpPr>
          <p:cNvPr id="2" name="Footer Placeholder 1"/>
          <p:cNvSpPr>
            <a:spLocks noGrp="1"/>
          </p:cNvSpPr>
          <p:nvPr>
            <p:ph type="ftr" sz="quarter" idx="10"/>
          </p:nvPr>
        </p:nvSpPr>
        <p:spPr/>
        <p:txBody>
          <a:bodyPr/>
          <a:lstStyle/>
          <a:p>
            <a:pPr>
              <a:defRPr/>
            </a:pPr>
            <a:r>
              <a:rPr lang="en-US" smtClean="0"/>
              <a:t>Progress</a:t>
            </a:r>
            <a:endParaRPr lang="en-US" dirty="0"/>
          </a:p>
        </p:txBody>
      </p:sp>
    </p:spTree>
    <p:extLst>
      <p:ext uri="{BB962C8B-B14F-4D97-AF65-F5344CB8AC3E}">
        <p14:creationId xmlns:p14="http://schemas.microsoft.com/office/powerpoint/2010/main" xmlns="" val="278274434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Rectangle 7"/>
          <p:cNvSpPr>
            <a:spLocks noGrp="1" noChangeArrowheads="1"/>
          </p:cNvSpPr>
          <p:nvPr>
            <p:ph type="sldNum" sz="quarter" idx="5"/>
          </p:nvPr>
        </p:nvSpPr>
        <p:spPr>
          <a:noFill/>
        </p:spPr>
        <p:txBody>
          <a:bodyPr/>
          <a:lstStyle/>
          <a:p>
            <a:fld id="{B8D0D909-72AC-47C5-9BA7-95161C88BD54}" type="slidenum">
              <a:rPr lang="en-US"/>
              <a:pPr/>
              <a:t>14</a:t>
            </a:fld>
            <a:endParaRPr lang="en-US"/>
          </a:p>
        </p:txBody>
      </p:sp>
      <p:sp>
        <p:nvSpPr>
          <p:cNvPr id="56322" name="Rectangle 2"/>
          <p:cNvSpPr>
            <a:spLocks noGrp="1" noRot="1" noChangeAspect="1" noChangeArrowheads="1" noTextEdit="1"/>
          </p:cNvSpPr>
          <p:nvPr>
            <p:ph type="sldImg"/>
          </p:nvPr>
        </p:nvSpPr>
        <p:spPr>
          <a:ln/>
        </p:spPr>
      </p:sp>
      <p:sp>
        <p:nvSpPr>
          <p:cNvPr id="56323" name="Rectangle 3"/>
          <p:cNvSpPr>
            <a:spLocks noGrp="1" noChangeArrowheads="1"/>
          </p:cNvSpPr>
          <p:nvPr>
            <p:ph type="body" idx="1"/>
          </p:nvPr>
        </p:nvSpPr>
        <p:spPr>
          <a:noFill/>
          <a:ln>
            <a:prstDash val="solid"/>
          </a:ln>
        </p:spPr>
        <p:txBody>
          <a:bodyPr/>
          <a:lstStyle/>
          <a:p>
            <a:pPr marL="228600" indent="-228600"/>
            <a:r>
              <a:rPr lang="en-US" altLang="en-US" b="1" dirty="0" smtClean="0"/>
              <a:t>Set SQL Width</a:t>
            </a:r>
            <a:r>
              <a:rPr lang="en-US" altLang="en-US" dirty="0" smtClean="0"/>
              <a:t>: Use “</a:t>
            </a:r>
            <a:r>
              <a:rPr lang="en-US" altLang="en-US" dirty="0" err="1" smtClean="0"/>
              <a:t>dbtool</a:t>
            </a:r>
            <a:r>
              <a:rPr lang="en-US" altLang="en-US" dirty="0" smtClean="0"/>
              <a:t>” from the Dictionary prior to migration.</a:t>
            </a:r>
          </a:p>
          <a:p>
            <a:pPr marL="228600" indent="-228600"/>
            <a:r>
              <a:rPr lang="en-US" altLang="en-US" dirty="0" smtClean="0"/>
              <a:t>This will scan the </a:t>
            </a:r>
            <a:r>
              <a:rPr lang="en-US" altLang="en-US" dirty="0" err="1" smtClean="0"/>
              <a:t>OpenEdge</a:t>
            </a:r>
            <a:r>
              <a:rPr lang="en-US" altLang="en-US" dirty="0" smtClean="0"/>
              <a:t> DB for the data size of character content</a:t>
            </a:r>
          </a:p>
          <a:p>
            <a:pPr marL="228600" indent="-228600"/>
            <a:r>
              <a:rPr lang="en-US" altLang="en-US" dirty="0" smtClean="0"/>
              <a:t>   providing a width wide enough for all your existing data.</a:t>
            </a:r>
          </a:p>
          <a:p>
            <a:pPr lvl="1">
              <a:spcBef>
                <a:spcPts val="600"/>
              </a:spcBef>
            </a:pPr>
            <a:endParaRPr lang="en-US" dirty="0" smtClean="0"/>
          </a:p>
          <a:p>
            <a:pPr lvl="1">
              <a:spcBef>
                <a:spcPts val="600"/>
              </a:spcBef>
            </a:pPr>
            <a:r>
              <a:rPr lang="en-US" dirty="0" smtClean="0"/>
              <a:t>Use –</a:t>
            </a:r>
            <a:r>
              <a:rPr lang="en-US" dirty="0" err="1" smtClean="0"/>
              <a:t>Dsrv</a:t>
            </a:r>
            <a:r>
              <a:rPr lang="en-US" dirty="0" smtClean="0"/>
              <a:t> PRGRS_MAPFIXEDCHAR to trim the trailing</a:t>
            </a:r>
          </a:p>
          <a:p>
            <a:pPr marL="457200" lvl="1" indent="0">
              <a:spcBef>
                <a:spcPts val="0"/>
              </a:spcBef>
              <a:buNone/>
            </a:pPr>
            <a:r>
              <a:rPr lang="en-US" dirty="0" smtClean="0"/>
              <a:t>    blanks to find a record from a fixed length character </a:t>
            </a:r>
          </a:p>
          <a:p>
            <a:pPr marL="457200" lvl="1" indent="0">
              <a:spcBef>
                <a:spcPts val="0"/>
              </a:spcBef>
              <a:buNone/>
            </a:pPr>
            <a:r>
              <a:rPr lang="en-US" dirty="0" smtClean="0"/>
              <a:t>    field in MSSQL Server</a:t>
            </a:r>
          </a:p>
          <a:p>
            <a:pPr marL="457200" lvl="1" indent="0">
              <a:spcBef>
                <a:spcPts val="0"/>
              </a:spcBef>
              <a:buNone/>
            </a:pPr>
            <a:endParaRPr lang="en-US" dirty="0" smtClean="0"/>
          </a:p>
          <a:p>
            <a:pPr marL="457200" lvl="1" indent="0">
              <a:spcBef>
                <a:spcPts val="0"/>
              </a:spcBef>
              <a:buNone/>
            </a:pPr>
            <a:r>
              <a:rPr lang="en-US" dirty="0" smtClean="0"/>
              <a:t>Fixed size character type:</a:t>
            </a:r>
          </a:p>
          <a:p>
            <a:pPr lvl="1">
              <a:spcBef>
                <a:spcPts val="0"/>
              </a:spcBef>
              <a:buFont typeface="Wingdings" pitchFamily="2" charset="2"/>
              <a:buChar char="§"/>
            </a:pPr>
            <a:r>
              <a:rPr lang="en-US" dirty="0" smtClean="0"/>
              <a:t>Avoid using Fixed size CHAR type as this may lead to </a:t>
            </a:r>
          </a:p>
          <a:p>
            <a:pPr marL="457200" lvl="1" indent="0">
              <a:spcBef>
                <a:spcPts val="0"/>
              </a:spcBef>
              <a:buNone/>
            </a:pPr>
            <a:r>
              <a:rPr lang="en-US" dirty="0" smtClean="0"/>
              <a:t>     surprise</a:t>
            </a:r>
          </a:p>
          <a:p>
            <a:pPr lvl="1">
              <a:spcBef>
                <a:spcPts val="0"/>
              </a:spcBef>
              <a:buFont typeface="Wingdings" panose="05000000000000000000" pitchFamily="2" charset="2"/>
              <a:buChar char="§"/>
            </a:pPr>
            <a:r>
              <a:rPr lang="en-US" dirty="0" smtClean="0"/>
              <a:t>Use –</a:t>
            </a:r>
            <a:r>
              <a:rPr lang="en-US" dirty="0" err="1" smtClean="0"/>
              <a:t>Dsrv</a:t>
            </a:r>
            <a:r>
              <a:rPr lang="en-US" dirty="0" smtClean="0"/>
              <a:t> PRGRS_MAPFIXEDCHAR to trim the trailing</a:t>
            </a:r>
          </a:p>
          <a:p>
            <a:pPr marL="457200" lvl="1" indent="0">
              <a:spcBef>
                <a:spcPts val="0"/>
              </a:spcBef>
              <a:buNone/>
            </a:pPr>
            <a:r>
              <a:rPr lang="en-US" dirty="0" smtClean="0"/>
              <a:t>    blanks </a:t>
            </a:r>
          </a:p>
          <a:p>
            <a:pPr lvl="1">
              <a:spcBef>
                <a:spcPts val="0"/>
              </a:spcBef>
              <a:buFont typeface="Wingdings" panose="05000000000000000000" pitchFamily="2" charset="2"/>
              <a:buChar char="§"/>
            </a:pPr>
            <a:r>
              <a:rPr lang="en-US" dirty="0" smtClean="0"/>
              <a:t>Oracle Dataserver by default trims the leading or </a:t>
            </a:r>
          </a:p>
          <a:p>
            <a:pPr marL="457200" lvl="1" indent="0">
              <a:spcBef>
                <a:spcPts val="0"/>
              </a:spcBef>
              <a:buNone/>
            </a:pPr>
            <a:r>
              <a:rPr lang="en-US" dirty="0" smtClean="0"/>
              <a:t>     trailing blanks of an indexed variable length field.</a:t>
            </a:r>
          </a:p>
          <a:p>
            <a:pPr lvl="1">
              <a:spcBef>
                <a:spcPts val="0"/>
              </a:spcBef>
              <a:buFont typeface="Wingdings" pitchFamily="2" charset="2"/>
              <a:buChar char="§"/>
            </a:pPr>
            <a:r>
              <a:rPr lang="en-US" dirty="0" smtClean="0"/>
              <a:t>Use –</a:t>
            </a:r>
            <a:r>
              <a:rPr lang="en-US" dirty="0" err="1" smtClean="0"/>
              <a:t>znotrim</a:t>
            </a:r>
            <a:r>
              <a:rPr lang="en-US" dirty="0" smtClean="0"/>
              <a:t> if the trailing blanks are significant during </a:t>
            </a:r>
          </a:p>
          <a:p>
            <a:pPr marL="457200" lvl="1" indent="0">
              <a:spcBef>
                <a:spcPts val="0"/>
              </a:spcBef>
              <a:buNone/>
            </a:pPr>
            <a:r>
              <a:rPr lang="en-US" dirty="0" smtClean="0"/>
              <a:t>     comparison.</a:t>
            </a:r>
          </a:p>
          <a:p>
            <a:pPr marL="457200" lvl="1" indent="0">
              <a:spcBef>
                <a:spcPts val="0"/>
              </a:spcBef>
              <a:buNone/>
            </a:pPr>
            <a:endParaRPr lang="en-US" dirty="0" smtClean="0"/>
          </a:p>
          <a:p>
            <a:pPr rtl="0" eaLnBrk="1" fontAlgn="t" latinLnBrk="0" hangingPunct="1"/>
            <a:r>
              <a:rPr lang="en-US" sz="1200" b="1" i="0" u="none" strike="noStrike" kern="1200" dirty="0" smtClean="0">
                <a:solidFill>
                  <a:schemeClr val="tx1"/>
                </a:solidFill>
                <a:effectLst/>
                <a:latin typeface="Arial" charset="0"/>
                <a:ea typeface="+mn-ea"/>
                <a:cs typeface="+mn-cs"/>
              </a:rPr>
              <a:t>ABL code to CREATE and FIND record</a:t>
            </a:r>
            <a:endParaRPr lang="en-US" sz="2000" b="0" i="0" u="none" strike="noStrike" kern="1200" dirty="0" smtClean="0">
              <a:solidFill>
                <a:schemeClr val="tx1"/>
              </a:solidFill>
              <a:effectLst/>
              <a:latin typeface="Arial" charset="0"/>
              <a:ea typeface="+mn-ea"/>
              <a:cs typeface="+mn-cs"/>
            </a:endParaRPr>
          </a:p>
          <a:p>
            <a:pPr rtl="0" eaLnBrk="1" fontAlgn="t" latinLnBrk="0" hangingPunct="1"/>
            <a:r>
              <a:rPr lang="en-US" sz="1200" b="1" i="0" u="none" strike="noStrike" kern="1200" dirty="0" smtClean="0">
                <a:solidFill>
                  <a:schemeClr val="tx1"/>
                </a:solidFill>
                <a:effectLst/>
                <a:latin typeface="Arial" charset="0"/>
                <a:ea typeface="+mn-ea"/>
                <a:cs typeface="+mn-cs"/>
              </a:rPr>
              <a:t>CREATE Customer.</a:t>
            </a:r>
            <a:endParaRPr lang="en-US" sz="2000" b="0" i="0" u="none" strike="noStrike" kern="1200" dirty="0" smtClean="0">
              <a:solidFill>
                <a:schemeClr val="tx1"/>
              </a:solidFill>
              <a:effectLst/>
              <a:latin typeface="Arial" charset="0"/>
              <a:ea typeface="+mn-ea"/>
              <a:cs typeface="+mn-cs"/>
            </a:endParaRPr>
          </a:p>
          <a:p>
            <a:pPr rtl="0" eaLnBrk="1" fontAlgn="t" latinLnBrk="0" hangingPunct="1"/>
            <a:r>
              <a:rPr lang="en-US" sz="1200" b="1" i="0" u="none" strike="noStrike" kern="1200" dirty="0" smtClean="0">
                <a:solidFill>
                  <a:schemeClr val="tx1"/>
                </a:solidFill>
                <a:effectLst/>
                <a:latin typeface="Arial" charset="0"/>
                <a:ea typeface="+mn-ea"/>
                <a:cs typeface="+mn-cs"/>
              </a:rPr>
              <a:t>Assign </a:t>
            </a:r>
            <a:r>
              <a:rPr lang="en-US" sz="1200" b="1" i="0" u="none" strike="noStrike" kern="1200" dirty="0" err="1" smtClean="0">
                <a:solidFill>
                  <a:schemeClr val="tx1"/>
                </a:solidFill>
                <a:effectLst/>
                <a:latin typeface="Arial" charset="0"/>
                <a:ea typeface="+mn-ea"/>
                <a:cs typeface="+mn-cs"/>
              </a:rPr>
              <a:t>CustNum</a:t>
            </a:r>
            <a:r>
              <a:rPr lang="en-US" sz="1200" b="1" i="0" u="none" strike="noStrike" kern="1200" dirty="0" smtClean="0">
                <a:solidFill>
                  <a:schemeClr val="tx1"/>
                </a:solidFill>
                <a:effectLst/>
                <a:latin typeface="Arial" charset="0"/>
                <a:ea typeface="+mn-ea"/>
                <a:cs typeface="+mn-cs"/>
              </a:rPr>
              <a:t> = </a:t>
            </a:r>
            <a:r>
              <a:rPr lang="en-US" sz="1200" b="1" i="0" u="none" strike="noStrike" kern="1200" dirty="0" err="1" smtClean="0">
                <a:solidFill>
                  <a:schemeClr val="tx1"/>
                </a:solidFill>
                <a:effectLst/>
                <a:latin typeface="Arial" charset="0"/>
                <a:ea typeface="+mn-ea"/>
                <a:cs typeface="+mn-cs"/>
              </a:rPr>
              <a:t>aNum</a:t>
            </a:r>
            <a:endParaRPr lang="en-US" sz="2000" b="0" i="0" u="none" strike="noStrike" kern="1200" dirty="0" smtClean="0">
              <a:solidFill>
                <a:schemeClr val="tx1"/>
              </a:solidFill>
              <a:effectLst/>
              <a:latin typeface="Arial" charset="0"/>
              <a:ea typeface="+mn-ea"/>
              <a:cs typeface="+mn-cs"/>
            </a:endParaRPr>
          </a:p>
          <a:p>
            <a:pPr rtl="0" eaLnBrk="1" fontAlgn="t" latinLnBrk="0" hangingPunct="1"/>
            <a:r>
              <a:rPr lang="en-US" sz="1200" b="1" i="0" u="none" strike="noStrike" kern="1200" dirty="0" smtClean="0">
                <a:solidFill>
                  <a:schemeClr val="tx1"/>
                </a:solidFill>
                <a:effectLst/>
                <a:latin typeface="Arial" charset="0"/>
                <a:ea typeface="+mn-ea"/>
                <a:cs typeface="+mn-cs"/>
              </a:rPr>
              <a:t>Name = ‘</a:t>
            </a:r>
            <a:r>
              <a:rPr lang="en-US" sz="1200" b="1" i="0" u="none" strike="noStrike" kern="1200" dirty="0" err="1" smtClean="0">
                <a:solidFill>
                  <a:schemeClr val="tx1"/>
                </a:solidFill>
                <a:effectLst/>
                <a:latin typeface="Arial" charset="0"/>
                <a:ea typeface="+mn-ea"/>
                <a:cs typeface="+mn-cs"/>
              </a:rPr>
              <a:t>xy</a:t>
            </a:r>
            <a:r>
              <a:rPr lang="en-US" sz="1200" b="1" i="0" u="none" strike="noStrike" kern="1200" dirty="0" smtClean="0">
                <a:solidFill>
                  <a:schemeClr val="tx1"/>
                </a:solidFill>
                <a:effectLst/>
                <a:latin typeface="Arial" charset="0"/>
                <a:ea typeface="+mn-ea"/>
                <a:cs typeface="+mn-cs"/>
              </a:rPr>
              <a:t>’.</a:t>
            </a:r>
            <a:endParaRPr lang="en-US" sz="2000" b="0" i="0" u="none" strike="noStrike" kern="1200" dirty="0" smtClean="0">
              <a:solidFill>
                <a:schemeClr val="tx1"/>
              </a:solidFill>
              <a:effectLst/>
              <a:latin typeface="Arial" charset="0"/>
              <a:ea typeface="+mn-ea"/>
              <a:cs typeface="+mn-cs"/>
            </a:endParaRPr>
          </a:p>
          <a:p>
            <a:pPr rtl="0" eaLnBrk="1" fontAlgn="t" latinLnBrk="0" hangingPunct="1"/>
            <a:r>
              <a:rPr lang="en-US" sz="1200" b="1" i="0" u="none" strike="noStrike" kern="1200" dirty="0" smtClean="0">
                <a:solidFill>
                  <a:schemeClr val="tx1"/>
                </a:solidFill>
                <a:effectLst/>
                <a:latin typeface="Arial" charset="0"/>
                <a:ea typeface="+mn-ea"/>
                <a:cs typeface="+mn-cs"/>
              </a:rPr>
              <a:t>FIND Customer WHERE Name = ‘</a:t>
            </a:r>
            <a:r>
              <a:rPr lang="en-US" sz="1200" b="1" i="0" u="none" strike="noStrike" kern="1200" dirty="0" err="1" smtClean="0">
                <a:solidFill>
                  <a:schemeClr val="tx1"/>
                </a:solidFill>
                <a:effectLst/>
                <a:latin typeface="Arial" charset="0"/>
                <a:ea typeface="+mn-ea"/>
                <a:cs typeface="+mn-cs"/>
              </a:rPr>
              <a:t>xy</a:t>
            </a:r>
            <a:r>
              <a:rPr lang="en-US" sz="1200" b="1" i="0" u="none" strike="noStrike" kern="1200" dirty="0" smtClean="0">
                <a:solidFill>
                  <a:schemeClr val="tx1"/>
                </a:solidFill>
                <a:effectLst/>
                <a:latin typeface="Arial" charset="0"/>
                <a:ea typeface="+mn-ea"/>
                <a:cs typeface="+mn-cs"/>
              </a:rPr>
              <a:t>’</a:t>
            </a:r>
            <a:endParaRPr lang="en-US" sz="2000" b="0" i="0" u="none" strike="noStrike" kern="1200" dirty="0" smtClean="0">
              <a:solidFill>
                <a:schemeClr val="tx1"/>
              </a:solidFill>
              <a:effectLst/>
              <a:latin typeface="Arial" charset="0"/>
              <a:ea typeface="+mn-ea"/>
              <a:cs typeface="+mn-cs"/>
            </a:endParaRPr>
          </a:p>
          <a:p>
            <a:pPr rtl="0" eaLnBrk="1" fontAlgn="t" latinLnBrk="0" hangingPunct="1"/>
            <a:r>
              <a:rPr lang="en-US" sz="1200" b="1" i="0" u="none" strike="noStrike" kern="1200" dirty="0" err="1" smtClean="0">
                <a:solidFill>
                  <a:schemeClr val="tx1"/>
                </a:solidFill>
                <a:effectLst/>
                <a:latin typeface="Arial" charset="0"/>
                <a:ea typeface="+mn-ea"/>
                <a:cs typeface="+mn-cs"/>
              </a:rPr>
              <a:t>OpenEdge</a:t>
            </a:r>
            <a:endParaRPr lang="en-US" sz="2000" b="0" i="0" u="none" strike="noStrike" kern="1200" dirty="0" smtClean="0">
              <a:solidFill>
                <a:schemeClr val="tx1"/>
              </a:solidFill>
              <a:effectLst/>
              <a:latin typeface="Arial" charset="0"/>
              <a:ea typeface="+mn-ea"/>
              <a:cs typeface="+mn-cs"/>
            </a:endParaRPr>
          </a:p>
          <a:p>
            <a:pPr rtl="0" eaLnBrk="1" fontAlgn="t" latinLnBrk="0" hangingPunct="1"/>
            <a:r>
              <a:rPr lang="en-US" sz="1200" b="1" i="0" u="none" strike="noStrike" kern="1200" dirty="0" smtClean="0">
                <a:solidFill>
                  <a:schemeClr val="tx1"/>
                </a:solidFill>
                <a:effectLst/>
                <a:latin typeface="Arial" charset="0"/>
                <a:ea typeface="+mn-ea"/>
                <a:cs typeface="+mn-cs"/>
              </a:rPr>
              <a:t>Format x(2)</a:t>
            </a:r>
            <a:endParaRPr lang="en-US" sz="2000" b="0" i="0" u="none" strike="noStrike" kern="1200" dirty="0" smtClean="0">
              <a:solidFill>
                <a:schemeClr val="tx1"/>
              </a:solidFill>
              <a:effectLst/>
              <a:latin typeface="Arial" charset="0"/>
              <a:ea typeface="+mn-ea"/>
              <a:cs typeface="+mn-cs"/>
            </a:endParaRPr>
          </a:p>
          <a:p>
            <a:pPr rtl="0" eaLnBrk="1" fontAlgn="t" latinLnBrk="0" hangingPunct="1"/>
            <a:r>
              <a:rPr lang="en-US" sz="1200" b="0" i="0" u="none" strike="noStrike" kern="1200" dirty="0" smtClean="0">
                <a:solidFill>
                  <a:schemeClr val="tx1"/>
                </a:solidFill>
                <a:effectLst/>
                <a:latin typeface="Arial" charset="0"/>
                <a:ea typeface="+mn-ea"/>
                <a:cs typeface="+mn-cs"/>
              </a:rPr>
              <a:t>Stored as 2 chars ‘</a:t>
            </a:r>
            <a:r>
              <a:rPr lang="en-US" sz="1200" b="0" i="0" u="none" strike="noStrike" kern="1200" dirty="0" err="1" smtClean="0">
                <a:solidFill>
                  <a:schemeClr val="tx1"/>
                </a:solidFill>
                <a:effectLst/>
                <a:latin typeface="Arial" charset="0"/>
                <a:ea typeface="+mn-ea"/>
                <a:cs typeface="+mn-cs"/>
              </a:rPr>
              <a:t>xy</a:t>
            </a:r>
            <a:r>
              <a:rPr lang="en-US" sz="1200" b="0" i="0" u="none" strike="noStrike" kern="1200" dirty="0" smtClean="0">
                <a:solidFill>
                  <a:schemeClr val="tx1"/>
                </a:solidFill>
                <a:effectLst/>
                <a:latin typeface="Arial" charset="0"/>
                <a:ea typeface="+mn-ea"/>
                <a:cs typeface="+mn-cs"/>
              </a:rPr>
              <a:t>’</a:t>
            </a:r>
            <a:endParaRPr lang="en-US" sz="2000" b="0" i="0" u="none" strike="noStrike" kern="1200" dirty="0" smtClean="0">
              <a:solidFill>
                <a:schemeClr val="tx1"/>
              </a:solidFill>
              <a:effectLst/>
              <a:latin typeface="Arial" charset="0"/>
              <a:ea typeface="+mn-ea"/>
              <a:cs typeface="+mn-cs"/>
            </a:endParaRPr>
          </a:p>
          <a:p>
            <a:pPr rtl="0" eaLnBrk="1" fontAlgn="t" latinLnBrk="0" hangingPunct="1"/>
            <a:r>
              <a:rPr lang="en-US" sz="1200" b="0" i="0" u="none" strike="noStrike" kern="1200" dirty="0" smtClean="0">
                <a:solidFill>
                  <a:schemeClr val="tx1"/>
                </a:solidFill>
                <a:effectLst/>
                <a:latin typeface="Arial" charset="0"/>
                <a:ea typeface="+mn-ea"/>
                <a:cs typeface="+mn-cs"/>
              </a:rPr>
              <a:t>FINDs Customer</a:t>
            </a:r>
            <a:endParaRPr lang="en-US" sz="2000" b="0" i="0" u="none" strike="noStrike" kern="1200" dirty="0" smtClean="0">
              <a:solidFill>
                <a:schemeClr val="tx1"/>
              </a:solidFill>
              <a:effectLst/>
              <a:latin typeface="Arial" charset="0"/>
              <a:ea typeface="+mn-ea"/>
              <a:cs typeface="+mn-cs"/>
            </a:endParaRPr>
          </a:p>
          <a:p>
            <a:pPr rtl="0" eaLnBrk="1" fontAlgn="t" latinLnBrk="0" hangingPunct="1"/>
            <a:r>
              <a:rPr lang="en-US" sz="1200" b="1" i="0" u="none" strike="noStrike" kern="1200" dirty="0" smtClean="0">
                <a:solidFill>
                  <a:schemeClr val="tx1"/>
                </a:solidFill>
                <a:effectLst/>
                <a:latin typeface="Arial" charset="0"/>
                <a:ea typeface="+mn-ea"/>
                <a:cs typeface="+mn-cs"/>
              </a:rPr>
              <a:t>MSS DS</a:t>
            </a:r>
            <a:endParaRPr lang="en-US" sz="2000" b="0" i="0" u="none" strike="noStrike" kern="1200" dirty="0" smtClean="0">
              <a:solidFill>
                <a:schemeClr val="tx1"/>
              </a:solidFill>
              <a:effectLst/>
              <a:latin typeface="Arial" charset="0"/>
              <a:ea typeface="+mn-ea"/>
              <a:cs typeface="+mn-cs"/>
            </a:endParaRPr>
          </a:p>
          <a:p>
            <a:pPr rtl="0" eaLnBrk="1" fontAlgn="t" latinLnBrk="0" hangingPunct="1"/>
            <a:r>
              <a:rPr lang="en-US" sz="1200" b="1" i="0" u="none" strike="noStrike" kern="1200" dirty="0" smtClean="0">
                <a:solidFill>
                  <a:schemeClr val="tx1"/>
                </a:solidFill>
                <a:effectLst/>
                <a:latin typeface="Arial" charset="0"/>
                <a:ea typeface="+mn-ea"/>
                <a:cs typeface="+mn-cs"/>
              </a:rPr>
              <a:t>Fixed Width (4)</a:t>
            </a:r>
            <a:endParaRPr lang="en-US" sz="2000" b="0" i="0" u="none" strike="noStrike" kern="1200" dirty="0" smtClean="0">
              <a:solidFill>
                <a:schemeClr val="tx1"/>
              </a:solidFill>
              <a:effectLst/>
              <a:latin typeface="Arial" charset="0"/>
              <a:ea typeface="+mn-ea"/>
              <a:cs typeface="+mn-cs"/>
            </a:endParaRPr>
          </a:p>
          <a:p>
            <a:pPr rtl="0" eaLnBrk="1" fontAlgn="t" latinLnBrk="0" hangingPunct="1"/>
            <a:r>
              <a:rPr lang="en-US" sz="1200" b="0" i="0" u="none" strike="noStrike" kern="1200" dirty="0" smtClean="0">
                <a:solidFill>
                  <a:schemeClr val="tx1"/>
                </a:solidFill>
                <a:effectLst/>
                <a:latin typeface="Arial" charset="0"/>
                <a:ea typeface="+mn-ea"/>
                <a:cs typeface="+mn-cs"/>
              </a:rPr>
              <a:t>Stored as 4 chars with 2 blank padded characters</a:t>
            </a:r>
            <a:endParaRPr lang="en-US" sz="2000" b="0" i="0" u="none" strike="noStrike" kern="1200" dirty="0" smtClean="0">
              <a:solidFill>
                <a:schemeClr val="tx1"/>
              </a:solidFill>
              <a:effectLst/>
              <a:latin typeface="Arial" charset="0"/>
              <a:ea typeface="+mn-ea"/>
              <a:cs typeface="+mn-cs"/>
            </a:endParaRPr>
          </a:p>
          <a:p>
            <a:pPr rtl="0" eaLnBrk="1" fontAlgn="t" latinLnBrk="0" hangingPunct="1"/>
            <a:r>
              <a:rPr lang="en-US" sz="1200" b="0" i="0" u="none" strike="noStrike" kern="1200" dirty="0" smtClean="0">
                <a:solidFill>
                  <a:schemeClr val="tx1"/>
                </a:solidFill>
                <a:effectLst/>
                <a:latin typeface="Arial" charset="0"/>
                <a:ea typeface="+mn-ea"/>
                <a:cs typeface="+mn-cs"/>
              </a:rPr>
              <a:t>e.g. ‘</a:t>
            </a:r>
            <a:r>
              <a:rPr lang="en-US" sz="1200" b="0" i="0" u="none" strike="noStrike" kern="1200" dirty="0" err="1" smtClean="0">
                <a:solidFill>
                  <a:schemeClr val="tx1"/>
                </a:solidFill>
                <a:effectLst/>
                <a:latin typeface="Arial" charset="0"/>
                <a:ea typeface="+mn-ea"/>
                <a:cs typeface="+mn-cs"/>
              </a:rPr>
              <a:t>xy</a:t>
            </a:r>
            <a:r>
              <a:rPr lang="en-US" sz="1200" b="0" i="0" u="none" strike="noStrike" kern="1200" dirty="0" smtClean="0">
                <a:solidFill>
                  <a:schemeClr val="tx1"/>
                </a:solidFill>
                <a:effectLst/>
                <a:latin typeface="Arial" charset="0"/>
                <a:ea typeface="+mn-ea"/>
                <a:cs typeface="+mn-cs"/>
              </a:rPr>
              <a:t>  ‘</a:t>
            </a:r>
            <a:endParaRPr lang="en-US" sz="2000" b="0" i="0" u="none" strike="noStrike" kern="1200" dirty="0" smtClean="0">
              <a:solidFill>
                <a:schemeClr val="tx1"/>
              </a:solidFill>
              <a:effectLst/>
              <a:latin typeface="Arial" charset="0"/>
              <a:ea typeface="+mn-ea"/>
              <a:cs typeface="+mn-cs"/>
            </a:endParaRPr>
          </a:p>
          <a:p>
            <a:pPr rtl="0" eaLnBrk="1" fontAlgn="t" latinLnBrk="0" hangingPunct="1"/>
            <a:r>
              <a:rPr lang="en-US" sz="1200" b="0" i="0" u="none" strike="noStrike" kern="1200" dirty="0" smtClean="0">
                <a:solidFill>
                  <a:schemeClr val="tx1"/>
                </a:solidFill>
                <a:effectLst/>
                <a:latin typeface="Arial" charset="0"/>
                <a:ea typeface="+mn-ea"/>
                <a:cs typeface="+mn-cs"/>
              </a:rPr>
              <a:t>Fails to Find Customer</a:t>
            </a:r>
            <a:endParaRPr lang="en-US" sz="2000" b="0" i="0" u="none" strike="noStrike" kern="1200" dirty="0" smtClean="0">
              <a:solidFill>
                <a:schemeClr val="tx1"/>
              </a:solidFill>
              <a:effectLst/>
              <a:latin typeface="Arial" charset="0"/>
              <a:ea typeface="+mn-ea"/>
              <a:cs typeface="+mn-cs"/>
            </a:endParaRPr>
          </a:p>
          <a:p>
            <a:pPr rtl="0" eaLnBrk="1" fontAlgn="t" latinLnBrk="0" hangingPunct="1"/>
            <a:r>
              <a:rPr lang="en-US" sz="1200" b="1" i="0" u="none" strike="noStrike" kern="1200" dirty="0" smtClean="0">
                <a:solidFill>
                  <a:schemeClr val="tx1"/>
                </a:solidFill>
                <a:effectLst/>
                <a:latin typeface="Arial" charset="0"/>
                <a:ea typeface="+mn-ea"/>
                <a:cs typeface="+mn-cs"/>
              </a:rPr>
              <a:t>Oracle DS</a:t>
            </a:r>
            <a:endParaRPr lang="en-US" sz="2000" b="0" i="0" u="none" strike="noStrike" kern="1200" dirty="0" smtClean="0">
              <a:solidFill>
                <a:schemeClr val="tx1"/>
              </a:solidFill>
              <a:effectLst/>
              <a:latin typeface="Arial" charset="0"/>
              <a:ea typeface="+mn-ea"/>
              <a:cs typeface="+mn-cs"/>
            </a:endParaRPr>
          </a:p>
          <a:p>
            <a:pPr rtl="0" eaLnBrk="1" fontAlgn="t" latinLnBrk="0" hangingPunct="1"/>
            <a:r>
              <a:rPr lang="en-US" sz="1200" b="1" i="0" u="none" strike="noStrike" kern="1200" dirty="0" smtClean="0">
                <a:solidFill>
                  <a:schemeClr val="tx1"/>
                </a:solidFill>
                <a:effectLst/>
                <a:latin typeface="Arial" charset="0"/>
                <a:ea typeface="+mn-ea"/>
                <a:cs typeface="+mn-cs"/>
              </a:rPr>
              <a:t>Fixed Width (4)</a:t>
            </a:r>
            <a:endParaRPr lang="en-US" sz="2000" b="0" i="0" u="none" strike="noStrike" kern="1200" dirty="0" smtClean="0">
              <a:solidFill>
                <a:schemeClr val="tx1"/>
              </a:solidFill>
              <a:effectLst/>
              <a:latin typeface="Arial" charset="0"/>
              <a:ea typeface="+mn-ea"/>
              <a:cs typeface="+mn-cs"/>
            </a:endParaRPr>
          </a:p>
          <a:p>
            <a:pPr rtl="0" eaLnBrk="1" fontAlgn="t" latinLnBrk="0" hangingPunct="1"/>
            <a:r>
              <a:rPr lang="en-US" sz="1200" b="0" i="0" u="none" strike="noStrike" kern="1200" dirty="0" smtClean="0">
                <a:solidFill>
                  <a:schemeClr val="tx1"/>
                </a:solidFill>
                <a:effectLst/>
                <a:latin typeface="Arial" charset="0"/>
                <a:ea typeface="+mn-ea"/>
                <a:cs typeface="+mn-cs"/>
              </a:rPr>
              <a:t>Stored as 4 chars with 2 blank padded characters</a:t>
            </a:r>
            <a:endParaRPr lang="en-US" sz="2000" b="0" i="0" u="none" strike="noStrike" kern="1200" dirty="0" smtClean="0">
              <a:solidFill>
                <a:schemeClr val="tx1"/>
              </a:solidFill>
              <a:effectLst/>
              <a:latin typeface="Arial" charset="0"/>
              <a:ea typeface="+mn-ea"/>
              <a:cs typeface="+mn-cs"/>
            </a:endParaRPr>
          </a:p>
          <a:p>
            <a:pPr rtl="0" eaLnBrk="1" fontAlgn="t" latinLnBrk="0" hangingPunct="1"/>
            <a:r>
              <a:rPr lang="en-US" sz="1200" b="0" i="0" u="none" strike="noStrike" kern="1200" dirty="0" smtClean="0">
                <a:solidFill>
                  <a:schemeClr val="tx1"/>
                </a:solidFill>
                <a:effectLst/>
                <a:latin typeface="Arial" charset="0"/>
                <a:ea typeface="+mn-ea"/>
                <a:cs typeface="+mn-cs"/>
              </a:rPr>
              <a:t>e.g. ‘</a:t>
            </a:r>
            <a:r>
              <a:rPr lang="en-US" sz="1200" b="0" i="0" u="none" strike="noStrike" kern="1200" dirty="0" err="1" smtClean="0">
                <a:solidFill>
                  <a:schemeClr val="tx1"/>
                </a:solidFill>
                <a:effectLst/>
                <a:latin typeface="Arial" charset="0"/>
                <a:ea typeface="+mn-ea"/>
                <a:cs typeface="+mn-cs"/>
              </a:rPr>
              <a:t>xy</a:t>
            </a:r>
            <a:r>
              <a:rPr lang="en-US" sz="1200" b="0" i="0" u="none" strike="noStrike" kern="1200" dirty="0" smtClean="0">
                <a:solidFill>
                  <a:schemeClr val="tx1"/>
                </a:solidFill>
                <a:effectLst/>
                <a:latin typeface="Arial" charset="0"/>
                <a:ea typeface="+mn-ea"/>
                <a:cs typeface="+mn-cs"/>
              </a:rPr>
              <a:t>  ‘</a:t>
            </a:r>
            <a:endParaRPr lang="en-US" sz="2000" b="0" i="0" u="none" strike="noStrike" kern="1200" dirty="0" smtClean="0">
              <a:solidFill>
                <a:schemeClr val="tx1"/>
              </a:solidFill>
              <a:effectLst/>
              <a:latin typeface="Arial" charset="0"/>
              <a:ea typeface="+mn-ea"/>
              <a:cs typeface="+mn-cs"/>
            </a:endParaRPr>
          </a:p>
          <a:p>
            <a:pPr rtl="0" eaLnBrk="1" fontAlgn="t" latinLnBrk="0" hangingPunct="1"/>
            <a:r>
              <a:rPr lang="en-US" sz="1200" b="0" i="0" u="none" strike="noStrike" kern="1200" dirty="0" smtClean="0">
                <a:solidFill>
                  <a:schemeClr val="tx1"/>
                </a:solidFill>
                <a:effectLst/>
                <a:latin typeface="Arial" charset="0"/>
                <a:ea typeface="+mn-ea"/>
                <a:cs typeface="+mn-cs"/>
              </a:rPr>
              <a:t>Fails to Find Customer</a:t>
            </a:r>
            <a:endParaRPr lang="en-US" sz="2000" b="0" i="0" u="none" strike="noStrike" kern="1200" dirty="0" smtClean="0">
              <a:solidFill>
                <a:schemeClr val="tx1"/>
              </a:solidFill>
              <a:effectLst/>
              <a:latin typeface="Arial" charset="0"/>
              <a:ea typeface="+mn-ea"/>
              <a:cs typeface="+mn-cs"/>
            </a:endParaRPr>
          </a:p>
          <a:p>
            <a:pPr marL="457200" lvl="1" indent="0">
              <a:spcBef>
                <a:spcPts val="0"/>
              </a:spcBef>
              <a:buNone/>
            </a:pPr>
            <a:endParaRPr lang="en-US" dirty="0" smtClean="0"/>
          </a:p>
          <a:p>
            <a:endParaRPr lang="en-US" dirty="0" smtClean="0"/>
          </a:p>
          <a:p>
            <a:endParaRPr lang="en-US" dirty="0" smtClean="0">
              <a:latin typeface="Arial" pitchFamily="34" charset="0"/>
            </a:endParaRPr>
          </a:p>
        </p:txBody>
      </p:sp>
      <p:sp>
        <p:nvSpPr>
          <p:cNvPr id="2" name="Footer Placeholder 1"/>
          <p:cNvSpPr>
            <a:spLocks noGrp="1"/>
          </p:cNvSpPr>
          <p:nvPr>
            <p:ph type="ftr" sz="quarter" idx="10"/>
          </p:nvPr>
        </p:nvSpPr>
        <p:spPr/>
        <p:txBody>
          <a:bodyPr/>
          <a:lstStyle/>
          <a:p>
            <a:pPr>
              <a:defRPr/>
            </a:pPr>
            <a:r>
              <a:rPr lang="en-US" smtClean="0"/>
              <a:t>Progress</a:t>
            </a:r>
            <a:endParaRPr lang="en-US" dirty="0"/>
          </a:p>
        </p:txBody>
      </p:sp>
    </p:spTree>
    <p:extLst>
      <p:ext uri="{BB962C8B-B14F-4D97-AF65-F5344CB8AC3E}">
        <p14:creationId xmlns:p14="http://schemas.microsoft.com/office/powerpoint/2010/main" xmlns="" val="99703214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Rectangle 7"/>
          <p:cNvSpPr>
            <a:spLocks noGrp="1" noChangeArrowheads="1"/>
          </p:cNvSpPr>
          <p:nvPr>
            <p:ph type="sldNum" sz="quarter" idx="5"/>
          </p:nvPr>
        </p:nvSpPr>
        <p:spPr>
          <a:noFill/>
        </p:spPr>
        <p:txBody>
          <a:bodyPr/>
          <a:lstStyle/>
          <a:p>
            <a:fld id="{B8D0D909-72AC-47C5-9BA7-95161C88BD54}" type="slidenum">
              <a:rPr lang="en-US"/>
              <a:pPr/>
              <a:t>15</a:t>
            </a:fld>
            <a:endParaRPr lang="en-US"/>
          </a:p>
        </p:txBody>
      </p:sp>
      <p:sp>
        <p:nvSpPr>
          <p:cNvPr id="56322" name="Rectangle 2"/>
          <p:cNvSpPr>
            <a:spLocks noGrp="1" noRot="1" noChangeAspect="1" noChangeArrowheads="1" noTextEdit="1"/>
          </p:cNvSpPr>
          <p:nvPr>
            <p:ph type="sldImg"/>
          </p:nvPr>
        </p:nvSpPr>
        <p:spPr>
          <a:ln/>
        </p:spPr>
      </p:sp>
      <p:sp>
        <p:nvSpPr>
          <p:cNvPr id="56323" name="Rectangle 3"/>
          <p:cNvSpPr>
            <a:spLocks noGrp="1" noChangeArrowheads="1"/>
          </p:cNvSpPr>
          <p:nvPr>
            <p:ph type="body" idx="1"/>
          </p:nvPr>
        </p:nvSpPr>
        <p:spPr>
          <a:noFill/>
          <a:ln>
            <a:prstDash val="solid"/>
          </a:ln>
        </p:spPr>
        <p:txBody>
          <a:bodyPr/>
          <a:lstStyle/>
          <a:p>
            <a:pPr lvl="1">
              <a:spcBef>
                <a:spcPts val="0"/>
              </a:spcBef>
              <a:buFont typeface="Wingdings" pitchFamily="2" charset="2"/>
              <a:buChar char="§"/>
            </a:pPr>
            <a:r>
              <a:rPr lang="en-US" sz="2000" dirty="0" smtClean="0"/>
              <a:t>if you are working in</a:t>
            </a:r>
            <a:r>
              <a:rPr lang="en-US" sz="2000" baseline="0" dirty="0" smtClean="0"/>
              <a:t> a multiuser environment, you might face lock contention issues due to record gets locked by one user inside database and other user gets locked out. </a:t>
            </a:r>
          </a:p>
          <a:p>
            <a:pPr lvl="1">
              <a:spcBef>
                <a:spcPts val="0"/>
              </a:spcBef>
              <a:buFont typeface="Wingdings" pitchFamily="2" charset="2"/>
              <a:buChar char="§"/>
            </a:pPr>
            <a:endParaRPr lang="en-US" sz="2000" baseline="0" dirty="0" smtClean="0"/>
          </a:p>
          <a:p>
            <a:pPr lvl="1">
              <a:spcBef>
                <a:spcPts val="0"/>
              </a:spcBef>
              <a:buFont typeface="Wingdings" pitchFamily="2" charset="2"/>
              <a:buChar char="§"/>
            </a:pPr>
            <a:r>
              <a:rPr lang="en-US" sz="2000" dirty="0" smtClean="0"/>
              <a:t>Client handles the lock condition using retry logic to acquire the lock for every failed attempt</a:t>
            </a:r>
          </a:p>
          <a:p>
            <a:pPr lvl="1">
              <a:spcBef>
                <a:spcPts val="0"/>
              </a:spcBef>
              <a:buFont typeface="Wingdings" pitchFamily="2" charset="2"/>
              <a:buNone/>
            </a:pPr>
            <a:endParaRPr lang="en-US" sz="2000" dirty="0" smtClean="0"/>
          </a:p>
          <a:p>
            <a:pPr marL="0" marR="0" lvl="1" indent="0" algn="l" defTabSz="914400" rtl="0" eaLnBrk="0" fontAlgn="base" latinLnBrk="0" hangingPunct="0">
              <a:lnSpc>
                <a:spcPct val="100000"/>
              </a:lnSpc>
              <a:spcBef>
                <a:spcPct val="30000"/>
              </a:spcBef>
              <a:spcAft>
                <a:spcPct val="0"/>
              </a:spcAft>
              <a:buClrTx/>
              <a:buSzTx/>
              <a:buFontTx/>
              <a:buNone/>
              <a:tabLst/>
              <a:defRPr/>
            </a:pPr>
            <a:r>
              <a:rPr lang="en-US" dirty="0" smtClean="0"/>
              <a:t>As a default behavior, if client does not</a:t>
            </a:r>
            <a:r>
              <a:rPr lang="en-US" baseline="0" dirty="0" smtClean="0"/>
              <a:t> obtain a lock , server times out immediately, returning back to the client for retries also known as NO-WAIT. </a:t>
            </a:r>
            <a:r>
              <a:rPr lang="en-US" sz="2000" dirty="0" smtClean="0"/>
              <a:t>However, the retries are time consuming in a high contention situation</a:t>
            </a:r>
          </a:p>
          <a:p>
            <a:endParaRPr lang="en-US" dirty="0" smtClean="0"/>
          </a:p>
          <a:p>
            <a:r>
              <a:rPr lang="en-US" dirty="0" smtClean="0"/>
              <a:t>Best Practice:</a:t>
            </a:r>
          </a:p>
          <a:p>
            <a:r>
              <a:rPr lang="en-US" dirty="0" smtClean="0"/>
              <a:t>If the application is deployed in a high contention scenario,</a:t>
            </a:r>
            <a:r>
              <a:rPr lang="en-US" baseline="0" dirty="0" smtClean="0"/>
              <a:t> always good to set the server based timeout value to let the connection wait on the server to acquire the lock rather than immediate return and server round trip.</a:t>
            </a:r>
          </a:p>
          <a:p>
            <a:endParaRPr lang="en-US" baseline="0" dirty="0" smtClean="0"/>
          </a:p>
          <a:p>
            <a:endParaRPr lang="en-US" dirty="0" smtClean="0"/>
          </a:p>
          <a:p>
            <a:endParaRPr lang="en-US" dirty="0" smtClean="0">
              <a:latin typeface="Arial" pitchFamily="34" charset="0"/>
            </a:endParaRPr>
          </a:p>
        </p:txBody>
      </p:sp>
      <p:sp>
        <p:nvSpPr>
          <p:cNvPr id="2" name="Footer Placeholder 1"/>
          <p:cNvSpPr>
            <a:spLocks noGrp="1"/>
          </p:cNvSpPr>
          <p:nvPr>
            <p:ph type="ftr" sz="quarter" idx="10"/>
          </p:nvPr>
        </p:nvSpPr>
        <p:spPr/>
        <p:txBody>
          <a:bodyPr/>
          <a:lstStyle/>
          <a:p>
            <a:pPr>
              <a:defRPr/>
            </a:pPr>
            <a:r>
              <a:rPr lang="en-US" smtClean="0"/>
              <a:t>Progress</a:t>
            </a:r>
            <a:endParaRPr lang="en-US" dirty="0"/>
          </a:p>
        </p:txBody>
      </p:sp>
    </p:spTree>
    <p:extLst>
      <p:ext uri="{BB962C8B-B14F-4D97-AF65-F5344CB8AC3E}">
        <p14:creationId xmlns:p14="http://schemas.microsoft.com/office/powerpoint/2010/main" xmlns="" val="217105772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Rectangle 7"/>
          <p:cNvSpPr>
            <a:spLocks noGrp="1" noChangeArrowheads="1"/>
          </p:cNvSpPr>
          <p:nvPr>
            <p:ph type="sldNum" sz="quarter" idx="5"/>
          </p:nvPr>
        </p:nvSpPr>
        <p:spPr>
          <a:noFill/>
        </p:spPr>
        <p:txBody>
          <a:bodyPr/>
          <a:lstStyle/>
          <a:p>
            <a:fld id="{B8D0D909-72AC-47C5-9BA7-95161C88BD54}" type="slidenum">
              <a:rPr lang="en-US"/>
              <a:pPr/>
              <a:t>16</a:t>
            </a:fld>
            <a:endParaRPr lang="en-US"/>
          </a:p>
        </p:txBody>
      </p:sp>
      <p:sp>
        <p:nvSpPr>
          <p:cNvPr id="56322" name="Rectangle 2"/>
          <p:cNvSpPr>
            <a:spLocks noGrp="1" noRot="1" noChangeAspect="1" noChangeArrowheads="1" noTextEdit="1"/>
          </p:cNvSpPr>
          <p:nvPr>
            <p:ph type="sldImg"/>
          </p:nvPr>
        </p:nvSpPr>
        <p:spPr>
          <a:ln/>
        </p:spPr>
      </p:sp>
      <p:sp>
        <p:nvSpPr>
          <p:cNvPr id="56323" name="Rectangle 3"/>
          <p:cNvSpPr>
            <a:spLocks noGrp="1" noChangeArrowheads="1"/>
          </p:cNvSpPr>
          <p:nvPr>
            <p:ph type="body" idx="1"/>
          </p:nvPr>
        </p:nvSpPr>
        <p:spPr>
          <a:noFill/>
          <a:ln>
            <a:prstDash val="solid"/>
          </a:ln>
        </p:spPr>
        <p:txBody>
          <a:bodyPr/>
          <a:lstStyle/>
          <a:p>
            <a:endParaRPr lang="en-US" dirty="0" smtClean="0">
              <a:latin typeface="Arial" pitchFamily="34" charset="0"/>
            </a:endParaRPr>
          </a:p>
        </p:txBody>
      </p:sp>
      <p:sp>
        <p:nvSpPr>
          <p:cNvPr id="2" name="Footer Placeholder 1"/>
          <p:cNvSpPr>
            <a:spLocks noGrp="1"/>
          </p:cNvSpPr>
          <p:nvPr>
            <p:ph type="ftr" sz="quarter" idx="10"/>
          </p:nvPr>
        </p:nvSpPr>
        <p:spPr/>
        <p:txBody>
          <a:bodyPr/>
          <a:lstStyle/>
          <a:p>
            <a:pPr>
              <a:defRPr/>
            </a:pPr>
            <a:r>
              <a:rPr lang="en-US" smtClean="0"/>
              <a:t>Progress</a:t>
            </a:r>
            <a:endParaRPr lang="en-US" dirty="0"/>
          </a:p>
        </p:txBody>
      </p:sp>
    </p:spTree>
    <p:extLst>
      <p:ext uri="{BB962C8B-B14F-4D97-AF65-F5344CB8AC3E}">
        <p14:creationId xmlns:p14="http://schemas.microsoft.com/office/powerpoint/2010/main" xmlns="" val="272461332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Tx/>
              <a:buChar char="•"/>
            </a:pPr>
            <a:r>
              <a:rPr lang="en-US" altLang="en-US" dirty="0" smtClean="0"/>
              <a:t>Because the server retrieves and caches a number of record identifiers and then retrieves individual rows</a:t>
            </a:r>
          </a:p>
          <a:p>
            <a:pPr lvl="1"/>
            <a:r>
              <a:rPr lang="en-US" altLang="en-US" dirty="0" smtClean="0"/>
              <a:t>This is slow, but necessary to emulate Progress cursor interaction</a:t>
            </a:r>
          </a:p>
          <a:p>
            <a:pPr marL="0" marR="0" lvl="1" indent="0" algn="l" defTabSz="914400" rtl="0" eaLnBrk="0" fontAlgn="base" latinLnBrk="0" hangingPunct="0">
              <a:lnSpc>
                <a:spcPct val="100000"/>
              </a:lnSpc>
              <a:spcBef>
                <a:spcPct val="30000"/>
              </a:spcBef>
              <a:spcAft>
                <a:spcPct val="0"/>
              </a:spcAft>
              <a:buClrTx/>
              <a:buSzTx/>
              <a:buFontTx/>
              <a:buNone/>
              <a:tabLst/>
              <a:defRPr/>
            </a:pPr>
            <a:endParaRPr lang="en-US" dirty="0" smtClean="0"/>
          </a:p>
          <a:p>
            <a:pPr marL="0" marR="0" lvl="1" indent="0" algn="l" defTabSz="914400" rtl="0" eaLnBrk="0" fontAlgn="base" latinLnBrk="0" hangingPunct="0">
              <a:lnSpc>
                <a:spcPct val="100000"/>
              </a:lnSpc>
              <a:spcBef>
                <a:spcPct val="30000"/>
              </a:spcBef>
              <a:spcAft>
                <a:spcPct val="0"/>
              </a:spcAft>
              <a:buClrTx/>
              <a:buSzTx/>
              <a:buFontTx/>
              <a:buNone/>
              <a:tabLst/>
              <a:defRPr/>
            </a:pPr>
            <a:r>
              <a:rPr lang="en-US" dirty="0" smtClean="0"/>
              <a:t>Cursor remains open because </a:t>
            </a:r>
            <a:r>
              <a:rPr lang="en-US" sz="2000" dirty="0" smtClean="0"/>
              <a:t>there may be FIND NEXT on the same index</a:t>
            </a:r>
          </a:p>
          <a:p>
            <a:pPr marL="0" marR="0" lvl="1" indent="0" algn="l" defTabSz="914400" rtl="0" eaLnBrk="0" fontAlgn="base" latinLnBrk="0" hangingPunct="0">
              <a:lnSpc>
                <a:spcPct val="100000"/>
              </a:lnSpc>
              <a:spcBef>
                <a:spcPct val="30000"/>
              </a:spcBef>
              <a:spcAft>
                <a:spcPct val="0"/>
              </a:spcAft>
              <a:buClrTx/>
              <a:buSzTx/>
              <a:buFontTx/>
              <a:buNone/>
              <a:tabLst/>
              <a:defRPr/>
            </a:pPr>
            <a:endParaRPr lang="en-US" dirty="0" smtClean="0"/>
          </a:p>
          <a:p>
            <a:r>
              <a:rPr lang="en-US" dirty="0" smtClean="0"/>
              <a:t>Multiple</a:t>
            </a:r>
            <a:r>
              <a:rPr lang="en-US" baseline="0" dirty="0" smtClean="0"/>
              <a:t> statements for FIND FIRST. </a:t>
            </a:r>
          </a:p>
          <a:p>
            <a:r>
              <a:rPr lang="en-US" baseline="0" dirty="0" smtClean="0"/>
              <a:t>SELECT PROGRESS_RECID FROM Customer</a:t>
            </a:r>
          </a:p>
          <a:p>
            <a:r>
              <a:rPr lang="en-US" baseline="0" dirty="0" smtClean="0"/>
              <a:t>SELECT * FROM CUSTOMER WHERE PROGRESS_RECID = :rid</a:t>
            </a:r>
          </a:p>
          <a:p>
            <a:endParaRPr lang="en-US" baseline="0" dirty="0" smtClean="0"/>
          </a:p>
          <a:p>
            <a:endParaRPr lang="en-US" baseline="0" dirty="0" smtClean="0"/>
          </a:p>
          <a:p>
            <a:pPr algn="l"/>
            <a:r>
              <a:rPr lang="en-US" sz="1600" b="1" i="0" dirty="0" smtClean="0">
                <a:solidFill>
                  <a:schemeClr val="accent1"/>
                </a:solidFill>
              </a:rPr>
              <a:t>Multiple SQL statements for FIND FIRST. </a:t>
            </a:r>
            <a:endParaRPr lang="en-US" sz="1400" dirty="0" smtClean="0">
              <a:solidFill>
                <a:schemeClr val="accent1"/>
              </a:solidFill>
            </a:endParaRPr>
          </a:p>
          <a:p>
            <a:pPr algn="l"/>
            <a:r>
              <a:rPr lang="en-US" sz="1200" dirty="0" smtClean="0">
                <a:solidFill>
                  <a:schemeClr val="accent1"/>
                </a:solidFill>
              </a:rPr>
              <a:t>SELECT PROGRESS_RECID FROM CUSTOMER </a:t>
            </a:r>
          </a:p>
          <a:p>
            <a:pPr algn="l"/>
            <a:r>
              <a:rPr lang="en-US" sz="1200" dirty="0" smtClean="0">
                <a:solidFill>
                  <a:schemeClr val="accent1"/>
                </a:solidFill>
              </a:rPr>
              <a:t>SELECT * FROM CUSTOMER WHERE PROGRESS_RECID = :rid</a:t>
            </a:r>
            <a:endParaRPr lang="en-US" sz="2400" i="0" dirty="0" smtClean="0">
              <a:solidFill>
                <a:schemeClr val="accent1"/>
              </a:solidFill>
            </a:endParaRPr>
          </a:p>
          <a:p>
            <a:endParaRPr lang="en-US" baseline="0" dirty="0" smtClean="0"/>
          </a:p>
          <a:p>
            <a:endParaRPr lang="en-US" dirty="0"/>
          </a:p>
        </p:txBody>
      </p:sp>
      <p:sp>
        <p:nvSpPr>
          <p:cNvPr id="4" name="Footer Placeholder 3"/>
          <p:cNvSpPr>
            <a:spLocks noGrp="1"/>
          </p:cNvSpPr>
          <p:nvPr>
            <p:ph type="ftr" sz="quarter" idx="10"/>
          </p:nvPr>
        </p:nvSpPr>
        <p:spPr/>
        <p:txBody>
          <a:bodyPr/>
          <a:lstStyle/>
          <a:p>
            <a:pPr>
              <a:defRPr/>
            </a:pPr>
            <a:r>
              <a:rPr lang="en-US" smtClean="0"/>
              <a:t>Progress</a:t>
            </a:r>
            <a:endParaRPr lang="en-US" dirty="0"/>
          </a:p>
        </p:txBody>
      </p:sp>
      <p:sp>
        <p:nvSpPr>
          <p:cNvPr id="5" name="Slide Number Placeholder 4"/>
          <p:cNvSpPr>
            <a:spLocks noGrp="1"/>
          </p:cNvSpPr>
          <p:nvPr>
            <p:ph type="sldNum" sz="quarter" idx="11"/>
          </p:nvPr>
        </p:nvSpPr>
        <p:spPr/>
        <p:txBody>
          <a:bodyPr/>
          <a:lstStyle/>
          <a:p>
            <a:pPr>
              <a:defRPr/>
            </a:pPr>
            <a:fld id="{3BC3B10F-A77C-499D-8A55-4E7169A1E706}" type="slidenum">
              <a:rPr lang="en-US" smtClean="0"/>
              <a:pPr>
                <a:defRPr/>
              </a:pPr>
              <a:t>18</a:t>
            </a:fld>
            <a:endParaRPr lang="en-US" dirty="0"/>
          </a:p>
        </p:txBody>
      </p:sp>
    </p:spTree>
    <p:extLst>
      <p:ext uri="{BB962C8B-B14F-4D97-AF65-F5344CB8AC3E}">
        <p14:creationId xmlns:p14="http://schemas.microsoft.com/office/powerpoint/2010/main" xmlns="" val="250819942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Field List </a:t>
            </a:r>
          </a:p>
          <a:p>
            <a:pPr marL="0" marR="0" lvl="1" indent="0" algn="l" defTabSz="914400" rtl="0" eaLnBrk="0" fontAlgn="base" latinLnBrk="0" hangingPunct="0">
              <a:lnSpc>
                <a:spcPct val="100000"/>
              </a:lnSpc>
              <a:spcBef>
                <a:spcPct val="30000"/>
              </a:spcBef>
              <a:spcAft>
                <a:spcPct val="0"/>
              </a:spcAft>
              <a:buClrTx/>
              <a:buSzTx/>
              <a:buFontTx/>
              <a:buNone/>
              <a:tabLst/>
              <a:defRPr/>
            </a:pPr>
            <a:r>
              <a:rPr lang="en-US" sz="2000" i="0" dirty="0" smtClean="0">
                <a:latin typeface="Arial" pitchFamily="34" charset="0"/>
                <a:cs typeface="Arial" pitchFamily="34" charset="0"/>
              </a:rPr>
              <a:t>Reduce the number of bytes sent over the network</a:t>
            </a:r>
          </a:p>
          <a:p>
            <a:r>
              <a:rPr lang="en-US" sz="2000" i="0" dirty="0" smtClean="0">
                <a:latin typeface="Arial" pitchFamily="34" charset="0"/>
                <a:cs typeface="Arial" pitchFamily="34" charset="0"/>
              </a:rPr>
              <a:t>As a best</a:t>
            </a:r>
            <a:r>
              <a:rPr lang="en-US" sz="2000" i="0" baseline="0" dirty="0" smtClean="0">
                <a:latin typeface="Arial" pitchFamily="34" charset="0"/>
                <a:cs typeface="Arial" pitchFamily="34" charset="0"/>
              </a:rPr>
              <a:t> practice: N</a:t>
            </a:r>
            <a:r>
              <a:rPr lang="en-US" sz="1200" b="0" i="0" u="none" strike="noStrike" kern="1200" baseline="0" dirty="0" smtClean="0">
                <a:solidFill>
                  <a:schemeClr val="tx1"/>
                </a:solidFill>
                <a:latin typeface="Arial" charset="0"/>
                <a:ea typeface="+mn-ea"/>
                <a:cs typeface="+mn-cs"/>
              </a:rPr>
              <a:t>ever rely on implied entries in a field list to provide the fields you need. If you reference an </a:t>
            </a:r>
            <a:r>
              <a:rPr lang="en-US" sz="1200" b="0" i="0" u="none" strike="noStrike" kern="1200" baseline="0" dirty="0" err="1" smtClean="0">
                <a:solidFill>
                  <a:schemeClr val="tx1"/>
                </a:solidFill>
                <a:latin typeface="Arial" charset="0"/>
                <a:ea typeface="+mn-ea"/>
                <a:cs typeface="+mn-cs"/>
              </a:rPr>
              <a:t>unfetched</a:t>
            </a:r>
            <a:r>
              <a:rPr lang="en-US" sz="1200" b="0" i="0" u="none" strike="noStrike" kern="1200" baseline="0" dirty="0" smtClean="0">
                <a:solidFill>
                  <a:schemeClr val="tx1"/>
                </a:solidFill>
                <a:latin typeface="Arial" charset="0"/>
                <a:ea typeface="+mn-ea"/>
                <a:cs typeface="+mn-cs"/>
              </a:rPr>
              <a:t> field, Progress raises the </a:t>
            </a:r>
            <a:r>
              <a:rPr lang="en-US" sz="1050" b="0" i="0" u="none" strike="noStrike" kern="1200" baseline="0" dirty="0" smtClean="0">
                <a:solidFill>
                  <a:schemeClr val="tx1"/>
                </a:solidFill>
                <a:latin typeface="Arial" charset="0"/>
                <a:ea typeface="+mn-ea"/>
                <a:cs typeface="+mn-cs"/>
              </a:rPr>
              <a:t>ERROR </a:t>
            </a:r>
            <a:r>
              <a:rPr lang="en-US" sz="1200" b="0" i="0" u="none" strike="noStrike" kern="1200" baseline="0" dirty="0" smtClean="0">
                <a:solidFill>
                  <a:schemeClr val="tx1"/>
                </a:solidFill>
                <a:latin typeface="Arial" charset="0"/>
                <a:ea typeface="+mn-ea"/>
                <a:cs typeface="+mn-cs"/>
              </a:rPr>
              <a:t>condition at runtime</a:t>
            </a:r>
            <a:endParaRPr lang="en-US" sz="3200" i="0" dirty="0" smtClean="0">
              <a:latin typeface="Arial" pitchFamily="34" charset="0"/>
              <a:cs typeface="Arial" pitchFamily="34" charset="0"/>
            </a:endParaRPr>
          </a:p>
          <a:p>
            <a:pPr marL="0" marR="0" lvl="1" indent="0" algn="l" defTabSz="914400" rtl="0" eaLnBrk="0" fontAlgn="base" latinLnBrk="0" hangingPunct="0">
              <a:lnSpc>
                <a:spcPct val="100000"/>
              </a:lnSpc>
              <a:spcBef>
                <a:spcPct val="30000"/>
              </a:spcBef>
              <a:spcAft>
                <a:spcPct val="0"/>
              </a:spcAft>
              <a:buClrTx/>
              <a:buSzTx/>
              <a:buFontTx/>
              <a:buNone/>
              <a:tabLst/>
              <a:defRPr/>
            </a:pPr>
            <a:r>
              <a:rPr lang="en-US" sz="2000" i="0" dirty="0" smtClean="0">
                <a:latin typeface="Arial" pitchFamily="34" charset="0"/>
                <a:cs typeface="Arial" pitchFamily="34" charset="0"/>
              </a:rPr>
              <a:t>EXCLUSIVE-LOCK disables the FIELD LIST because of</a:t>
            </a:r>
            <a:r>
              <a:rPr lang="en-US" sz="2000" i="0" baseline="0" dirty="0" smtClean="0">
                <a:latin typeface="Arial" pitchFamily="34" charset="0"/>
                <a:cs typeface="Arial" pitchFamily="34" charset="0"/>
              </a:rPr>
              <a:t> the requirement of UPDATE and Before Image (BI) i.e. UNDO of a DELETE</a:t>
            </a:r>
          </a:p>
          <a:p>
            <a:r>
              <a:rPr lang="en-US" sz="2000" i="0" baseline="0" dirty="0" smtClean="0">
                <a:latin typeface="Arial" pitchFamily="34" charset="0"/>
                <a:cs typeface="Arial" pitchFamily="34" charset="0"/>
              </a:rPr>
              <a:t>Exact words from guide (</a:t>
            </a:r>
            <a:r>
              <a:rPr lang="en-US" sz="1200" b="0" i="0" u="none" strike="noStrike" kern="1200" baseline="0" dirty="0" smtClean="0">
                <a:solidFill>
                  <a:schemeClr val="tx1"/>
                </a:solidFill>
                <a:latin typeface="Arial" charset="0"/>
                <a:ea typeface="+mn-ea"/>
                <a:cs typeface="+mn-cs"/>
              </a:rPr>
              <a:t>if you fetch a field list with </a:t>
            </a:r>
            <a:r>
              <a:rPr lang="en-US" sz="1050" b="0" i="0" u="none" strike="noStrike" kern="1200" baseline="0" dirty="0" smtClean="0">
                <a:solidFill>
                  <a:schemeClr val="tx1"/>
                </a:solidFill>
                <a:latin typeface="Arial" charset="0"/>
                <a:ea typeface="+mn-ea"/>
                <a:cs typeface="+mn-cs"/>
              </a:rPr>
              <a:t>EXCLUSIVE–LOCK</a:t>
            </a:r>
            <a:r>
              <a:rPr lang="en-US" sz="1200" b="0" i="0" u="none" strike="noStrike" kern="1200" baseline="0" dirty="0" smtClean="0">
                <a:solidFill>
                  <a:schemeClr val="tx1"/>
                </a:solidFill>
                <a:latin typeface="Arial" charset="0"/>
                <a:ea typeface="+mn-ea"/>
                <a:cs typeface="+mn-cs"/>
              </a:rPr>
              <a:t>, Progress reads the complete record anyway. This is to ensure proper operation</a:t>
            </a:r>
          </a:p>
          <a:p>
            <a:r>
              <a:rPr lang="en-US" sz="1200" b="0" i="0" u="none" strike="noStrike" kern="1200" baseline="0" dirty="0" smtClean="0">
                <a:solidFill>
                  <a:schemeClr val="tx1"/>
                </a:solidFill>
                <a:latin typeface="Arial" charset="0"/>
                <a:ea typeface="+mn-ea"/>
                <a:cs typeface="+mn-cs"/>
              </a:rPr>
              <a:t>of updates and the before-image (BI) file)</a:t>
            </a:r>
          </a:p>
          <a:p>
            <a:r>
              <a:rPr lang="en-US" sz="1200" b="0" i="0" u="none" strike="noStrike" kern="1200" baseline="0" dirty="0" smtClean="0">
                <a:solidFill>
                  <a:schemeClr val="tx1"/>
                </a:solidFill>
                <a:latin typeface="Arial" charset="0"/>
                <a:ea typeface="+mn-ea"/>
                <a:cs typeface="+mn-cs"/>
              </a:rPr>
              <a:t>If you delete from a </a:t>
            </a:r>
            <a:r>
              <a:rPr lang="en-US" sz="1200" b="0" i="0" u="none" strike="noStrike" kern="1200" baseline="0" dirty="0" err="1" smtClean="0">
                <a:solidFill>
                  <a:schemeClr val="tx1"/>
                </a:solidFill>
                <a:latin typeface="Arial" charset="0"/>
                <a:ea typeface="+mn-ea"/>
                <a:cs typeface="+mn-cs"/>
              </a:rPr>
              <a:t>DataServer</a:t>
            </a:r>
            <a:r>
              <a:rPr lang="en-US" sz="1200" b="0" i="0" u="none" strike="noStrike" kern="1200" baseline="0" dirty="0" smtClean="0">
                <a:solidFill>
                  <a:schemeClr val="tx1"/>
                </a:solidFill>
                <a:latin typeface="Arial" charset="0"/>
                <a:ea typeface="+mn-ea"/>
                <a:cs typeface="+mn-cs"/>
              </a:rPr>
              <a:t> database, Progress rereads the complete record if the delete occurs in a </a:t>
            </a:r>
            <a:r>
              <a:rPr lang="en-US" sz="1200" b="0" i="0" u="none" strike="noStrike" kern="1200" baseline="0" dirty="0" err="1" smtClean="0">
                <a:solidFill>
                  <a:schemeClr val="tx1"/>
                </a:solidFill>
                <a:latin typeface="Arial" charset="0"/>
                <a:ea typeface="+mn-ea"/>
                <a:cs typeface="+mn-cs"/>
              </a:rPr>
              <a:t>subtransaction</a:t>
            </a:r>
            <a:r>
              <a:rPr lang="en-US" sz="1200" b="0" i="0" u="none" strike="noStrike" kern="1200" baseline="0" dirty="0" smtClean="0">
                <a:solidFill>
                  <a:schemeClr val="tx1"/>
                </a:solidFill>
                <a:latin typeface="Arial" charset="0"/>
                <a:ea typeface="+mn-ea"/>
                <a:cs typeface="+mn-cs"/>
              </a:rPr>
              <a:t>, in order to create the local before-image (LBI) note.</a:t>
            </a:r>
          </a:p>
          <a:p>
            <a:endParaRPr lang="en-US" sz="3200" i="0" baseline="0" dirty="0" smtClean="0">
              <a:latin typeface="Arial" pitchFamily="34" charset="0"/>
              <a:cs typeface="Arial" pitchFamily="34" charset="0"/>
            </a:endParaRPr>
          </a:p>
          <a:p>
            <a:pPr marL="0" marR="0" lvl="1" indent="0" algn="l" defTabSz="914400" rtl="0" eaLnBrk="0" fontAlgn="base" latinLnBrk="0" hangingPunct="0">
              <a:lnSpc>
                <a:spcPct val="100000"/>
              </a:lnSpc>
              <a:spcBef>
                <a:spcPct val="30000"/>
              </a:spcBef>
              <a:spcAft>
                <a:spcPct val="0"/>
              </a:spcAft>
              <a:buClrTx/>
              <a:buSzTx/>
              <a:buFontTx/>
              <a:buNone/>
              <a:tabLst/>
              <a:defRPr/>
            </a:pPr>
            <a:r>
              <a:rPr lang="en-US" sz="2000" i="0" baseline="0" dirty="0" smtClean="0">
                <a:latin typeface="Arial" pitchFamily="34" charset="0"/>
                <a:cs typeface="Arial" pitchFamily="34" charset="0"/>
              </a:rPr>
              <a:t>PUT LOB at the end of the record. Or don’t include LOBs in the field list, they downgrade the cursor.</a:t>
            </a:r>
            <a:endParaRPr lang="en-US" sz="2000" i="0" dirty="0" smtClean="0">
              <a:latin typeface="Arial" pitchFamily="34" charset="0"/>
              <a:cs typeface="Arial" pitchFamily="34" charset="0"/>
            </a:endParaRPr>
          </a:p>
          <a:p>
            <a:pPr marL="0" marR="0" lvl="1" indent="0" algn="l" defTabSz="914400" rtl="0" eaLnBrk="0" fontAlgn="base" latinLnBrk="0" hangingPunct="0">
              <a:lnSpc>
                <a:spcPct val="100000"/>
              </a:lnSpc>
              <a:spcBef>
                <a:spcPct val="30000"/>
              </a:spcBef>
              <a:spcAft>
                <a:spcPct val="0"/>
              </a:spcAft>
              <a:buClrTx/>
              <a:buSzTx/>
              <a:buFontTx/>
              <a:buNone/>
              <a:tabLst/>
              <a:defRPr/>
            </a:pPr>
            <a:endParaRPr lang="en-US" sz="2000" i="0" dirty="0" smtClean="0">
              <a:latin typeface="Arial" pitchFamily="34" charset="0"/>
              <a:cs typeface="Arial" pitchFamily="34" charset="0"/>
            </a:endParaRPr>
          </a:p>
          <a:p>
            <a:endParaRPr lang="en-US" dirty="0" smtClean="0"/>
          </a:p>
          <a:p>
            <a:endParaRPr lang="en-US" dirty="0"/>
          </a:p>
        </p:txBody>
      </p:sp>
      <p:sp>
        <p:nvSpPr>
          <p:cNvPr id="4" name="Footer Placeholder 3"/>
          <p:cNvSpPr>
            <a:spLocks noGrp="1"/>
          </p:cNvSpPr>
          <p:nvPr>
            <p:ph type="ftr" sz="quarter" idx="10"/>
          </p:nvPr>
        </p:nvSpPr>
        <p:spPr/>
        <p:txBody>
          <a:bodyPr/>
          <a:lstStyle/>
          <a:p>
            <a:pPr>
              <a:defRPr/>
            </a:pPr>
            <a:r>
              <a:rPr lang="en-US" smtClean="0"/>
              <a:t>Progress</a:t>
            </a:r>
            <a:endParaRPr lang="en-US" dirty="0"/>
          </a:p>
        </p:txBody>
      </p:sp>
      <p:sp>
        <p:nvSpPr>
          <p:cNvPr id="5" name="Slide Number Placeholder 4"/>
          <p:cNvSpPr>
            <a:spLocks noGrp="1"/>
          </p:cNvSpPr>
          <p:nvPr>
            <p:ph type="sldNum" sz="quarter" idx="11"/>
          </p:nvPr>
        </p:nvSpPr>
        <p:spPr/>
        <p:txBody>
          <a:bodyPr/>
          <a:lstStyle/>
          <a:p>
            <a:pPr>
              <a:defRPr/>
            </a:pPr>
            <a:fld id="{3BC3B10F-A77C-499D-8A55-4E7169A1E706}" type="slidenum">
              <a:rPr lang="en-US" smtClean="0"/>
              <a:pPr>
                <a:defRPr/>
              </a:pPr>
              <a:t>19</a:t>
            </a:fld>
            <a:endParaRPr lang="en-US" dirty="0"/>
          </a:p>
        </p:txBody>
      </p:sp>
    </p:spTree>
    <p:extLst>
      <p:ext uri="{BB962C8B-B14F-4D97-AF65-F5344CB8AC3E}">
        <p14:creationId xmlns:p14="http://schemas.microsoft.com/office/powerpoint/2010/main" xmlns="" val="95034947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sz="1600" b="1" i="0" dirty="0" smtClean="0">
                <a:solidFill>
                  <a:schemeClr val="accent1"/>
                </a:solidFill>
              </a:rPr>
              <a:t>Insensitive = no</a:t>
            </a:r>
            <a:r>
              <a:rPr lang="en-US" sz="1600" b="1" dirty="0" smtClean="0">
                <a:solidFill>
                  <a:schemeClr val="accent1"/>
                </a:solidFill>
              </a:rPr>
              <a:t> </a:t>
            </a:r>
          </a:p>
          <a:p>
            <a:pPr algn="l"/>
            <a:r>
              <a:rPr lang="en-US" sz="1200" dirty="0" smtClean="0">
                <a:solidFill>
                  <a:schemeClr val="accent1"/>
                </a:solidFill>
              </a:rPr>
              <a:t>FOR EACH Customer WHERE name = ‘Fly By Night Courier”</a:t>
            </a:r>
          </a:p>
          <a:p>
            <a:pPr algn="l"/>
            <a:r>
              <a:rPr lang="en-US" sz="1400" b="1" dirty="0" smtClean="0">
                <a:solidFill>
                  <a:schemeClr val="accent1"/>
                </a:solidFill>
              </a:rPr>
              <a:t>Without Shadow column</a:t>
            </a:r>
          </a:p>
          <a:p>
            <a:pPr algn="l"/>
            <a:r>
              <a:rPr lang="en-US" sz="1200" dirty="0" smtClean="0">
                <a:solidFill>
                  <a:schemeClr val="accent1"/>
                </a:solidFill>
              </a:rPr>
              <a:t>SELECT * from Customer WHERE UPPER(name) = UPPER (“Fly By Night Courier”)</a:t>
            </a:r>
          </a:p>
          <a:p>
            <a:pPr algn="l"/>
            <a:r>
              <a:rPr lang="en-US" sz="1400" b="1" dirty="0" smtClean="0">
                <a:solidFill>
                  <a:schemeClr val="accent1"/>
                </a:solidFill>
              </a:rPr>
              <a:t>With Shadow column</a:t>
            </a:r>
          </a:p>
          <a:p>
            <a:pPr algn="l"/>
            <a:r>
              <a:rPr lang="en-US" sz="1200" dirty="0" smtClean="0">
                <a:solidFill>
                  <a:schemeClr val="accent1"/>
                </a:solidFill>
              </a:rPr>
              <a:t>SELECT * from Customer WHERE _</a:t>
            </a:r>
            <a:r>
              <a:rPr lang="en-US" sz="1200" dirty="0" err="1" smtClean="0">
                <a:solidFill>
                  <a:schemeClr val="accent1"/>
                </a:solidFill>
              </a:rPr>
              <a:t>S#name</a:t>
            </a:r>
            <a:r>
              <a:rPr lang="en-US" sz="1200" dirty="0" smtClean="0">
                <a:solidFill>
                  <a:schemeClr val="accent1"/>
                </a:solidFill>
              </a:rPr>
              <a:t> = UPPER (“Fly By Night Courier”)</a:t>
            </a:r>
          </a:p>
          <a:p>
            <a:pPr algn="l"/>
            <a:endParaRPr lang="en-US" sz="1200" dirty="0" smtClean="0">
              <a:solidFill>
                <a:schemeClr val="accent1"/>
              </a:solidFill>
            </a:endParaRPr>
          </a:p>
          <a:p>
            <a:pPr algn="l"/>
            <a:r>
              <a:rPr lang="en-US" sz="1200" dirty="0" smtClean="0"/>
              <a:t>Shadow column name are derived from base column</a:t>
            </a:r>
          </a:p>
          <a:p>
            <a:pPr algn="l"/>
            <a:endParaRPr lang="en-US" sz="1200" dirty="0" smtClean="0">
              <a:solidFill>
                <a:schemeClr val="accent1"/>
              </a:solidFill>
            </a:endParaRPr>
          </a:p>
          <a:p>
            <a:pPr algn="l"/>
            <a:r>
              <a:rPr lang="en-US" sz="1200" dirty="0" smtClean="0">
                <a:solidFill>
                  <a:schemeClr val="accent1"/>
                </a:solidFill>
              </a:rPr>
              <a:t>Shadow</a:t>
            </a:r>
            <a:r>
              <a:rPr lang="en-US" sz="1200" baseline="0" dirty="0" smtClean="0">
                <a:solidFill>
                  <a:schemeClr val="accent1"/>
                </a:solidFill>
              </a:rPr>
              <a:t> column are derived from c</a:t>
            </a:r>
            <a:r>
              <a:rPr lang="en-US" sz="1200" dirty="0" smtClean="0">
                <a:solidFill>
                  <a:schemeClr val="accent1"/>
                </a:solidFill>
              </a:rPr>
              <a:t>ase insensitive column</a:t>
            </a:r>
          </a:p>
          <a:p>
            <a:endParaRPr lang="en-US" dirty="0" smtClean="0"/>
          </a:p>
          <a:p>
            <a:endParaRPr lang="en-US" dirty="0"/>
          </a:p>
        </p:txBody>
      </p:sp>
      <p:sp>
        <p:nvSpPr>
          <p:cNvPr id="4" name="Footer Placeholder 3"/>
          <p:cNvSpPr>
            <a:spLocks noGrp="1"/>
          </p:cNvSpPr>
          <p:nvPr>
            <p:ph type="ftr" sz="quarter" idx="10"/>
          </p:nvPr>
        </p:nvSpPr>
        <p:spPr/>
        <p:txBody>
          <a:bodyPr/>
          <a:lstStyle/>
          <a:p>
            <a:pPr>
              <a:defRPr/>
            </a:pPr>
            <a:r>
              <a:rPr lang="en-US" smtClean="0"/>
              <a:t>Progress</a:t>
            </a:r>
            <a:endParaRPr lang="en-US" dirty="0"/>
          </a:p>
        </p:txBody>
      </p:sp>
      <p:sp>
        <p:nvSpPr>
          <p:cNvPr id="5" name="Slide Number Placeholder 4"/>
          <p:cNvSpPr>
            <a:spLocks noGrp="1"/>
          </p:cNvSpPr>
          <p:nvPr>
            <p:ph type="sldNum" sz="quarter" idx="11"/>
          </p:nvPr>
        </p:nvSpPr>
        <p:spPr/>
        <p:txBody>
          <a:bodyPr/>
          <a:lstStyle/>
          <a:p>
            <a:pPr>
              <a:defRPr/>
            </a:pPr>
            <a:fld id="{3BC3B10F-A77C-499D-8A55-4E7169A1E706}" type="slidenum">
              <a:rPr lang="en-US" smtClean="0"/>
              <a:pPr>
                <a:defRPr/>
              </a:pPr>
              <a:t>20</a:t>
            </a:fld>
            <a:endParaRPr lang="en-US" dirty="0"/>
          </a:p>
        </p:txBody>
      </p:sp>
    </p:spTree>
    <p:extLst>
      <p:ext uri="{BB962C8B-B14F-4D97-AF65-F5344CB8AC3E}">
        <p14:creationId xmlns:p14="http://schemas.microsoft.com/office/powerpoint/2010/main" xmlns="" val="421503772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1" indent="0" algn="l" defTabSz="914400" rtl="0" eaLnBrk="0" fontAlgn="base" latinLnBrk="0" hangingPunct="0">
              <a:lnSpc>
                <a:spcPct val="100000"/>
              </a:lnSpc>
              <a:spcBef>
                <a:spcPct val="30000"/>
              </a:spcBef>
              <a:spcAft>
                <a:spcPct val="0"/>
              </a:spcAft>
              <a:buClrTx/>
              <a:buSzTx/>
              <a:buFontTx/>
              <a:buNone/>
              <a:tabLst/>
              <a:defRPr/>
            </a:pPr>
            <a:r>
              <a:rPr lang="en-US" sz="2000" dirty="0" smtClean="0"/>
              <a:t>Instead of multiple SQL statements per participating buffers, a single SQL join statement with USE_MERGE hint is generated for OUTER-JOIN ABL.</a:t>
            </a:r>
          </a:p>
          <a:p>
            <a:pPr marL="0" marR="0" lvl="1" indent="0" algn="l" defTabSz="914400" rtl="0" eaLnBrk="0" fontAlgn="base" latinLnBrk="0" hangingPunct="0">
              <a:lnSpc>
                <a:spcPct val="100000"/>
              </a:lnSpc>
              <a:spcBef>
                <a:spcPct val="30000"/>
              </a:spcBef>
              <a:spcAft>
                <a:spcPct val="0"/>
              </a:spcAft>
              <a:buClrTx/>
              <a:buSzTx/>
              <a:buFontTx/>
              <a:buNone/>
              <a:tabLst/>
              <a:defRPr/>
            </a:pPr>
            <a:r>
              <a:rPr lang="en-US" sz="2000" dirty="0" smtClean="0"/>
              <a:t>USE_MERGE hint sorts the records in the join key order, which is a perquisite for ABL client. but on the other hand is slower than other join techniques e.g. hash join </a:t>
            </a:r>
          </a:p>
          <a:p>
            <a:pPr marL="0" marR="0" lvl="1" indent="0" algn="l" defTabSz="914400" rtl="0" eaLnBrk="0" fontAlgn="base" latinLnBrk="0" hangingPunct="0">
              <a:lnSpc>
                <a:spcPct val="100000"/>
              </a:lnSpc>
              <a:spcBef>
                <a:spcPct val="30000"/>
              </a:spcBef>
              <a:spcAft>
                <a:spcPct val="0"/>
              </a:spcAft>
              <a:buClrTx/>
              <a:buSzTx/>
              <a:buFontTx/>
              <a:buNone/>
              <a:tabLst/>
              <a:defRPr/>
            </a:pPr>
            <a:endParaRPr lang="en-US" sz="2000" dirty="0" smtClean="0"/>
          </a:p>
          <a:p>
            <a:r>
              <a:rPr lang="en-US" sz="1200" dirty="0" smtClean="0"/>
              <a:t>Tests have shown that HASH_JOIN is fast if one of the participating table is small but produce results.</a:t>
            </a:r>
          </a:p>
          <a:p>
            <a:pPr marL="0" marR="0" lvl="1" indent="0" algn="l" defTabSz="914400" rtl="0" eaLnBrk="0" fontAlgn="base" latinLnBrk="0" hangingPunct="0">
              <a:lnSpc>
                <a:spcPct val="100000"/>
              </a:lnSpc>
              <a:spcBef>
                <a:spcPct val="30000"/>
              </a:spcBef>
              <a:spcAft>
                <a:spcPct val="0"/>
              </a:spcAft>
              <a:buClrTx/>
              <a:buSzTx/>
              <a:buFontTx/>
              <a:buNone/>
              <a:tabLst/>
              <a:defRPr/>
            </a:pPr>
            <a:r>
              <a:rPr lang="en-US" sz="1600" dirty="0" smtClean="0"/>
              <a:t>So there is a tradeoff, if the ABL query has no client selection phrase, override USE_MERGE hint by USE_HASH for better performance</a:t>
            </a:r>
          </a:p>
          <a:p>
            <a:endParaRPr lang="en-US" dirty="0" smtClean="0"/>
          </a:p>
          <a:p>
            <a:endParaRPr lang="en-US" dirty="0"/>
          </a:p>
        </p:txBody>
      </p:sp>
      <p:sp>
        <p:nvSpPr>
          <p:cNvPr id="4" name="Footer Placeholder 3"/>
          <p:cNvSpPr>
            <a:spLocks noGrp="1"/>
          </p:cNvSpPr>
          <p:nvPr>
            <p:ph type="ftr" sz="quarter" idx="10"/>
          </p:nvPr>
        </p:nvSpPr>
        <p:spPr/>
        <p:txBody>
          <a:bodyPr/>
          <a:lstStyle/>
          <a:p>
            <a:pPr>
              <a:defRPr/>
            </a:pPr>
            <a:r>
              <a:rPr lang="en-US" smtClean="0"/>
              <a:t>Progress</a:t>
            </a:r>
            <a:endParaRPr lang="en-US" dirty="0"/>
          </a:p>
        </p:txBody>
      </p:sp>
      <p:sp>
        <p:nvSpPr>
          <p:cNvPr id="5" name="Slide Number Placeholder 4"/>
          <p:cNvSpPr>
            <a:spLocks noGrp="1"/>
          </p:cNvSpPr>
          <p:nvPr>
            <p:ph type="sldNum" sz="quarter" idx="11"/>
          </p:nvPr>
        </p:nvSpPr>
        <p:spPr/>
        <p:txBody>
          <a:bodyPr/>
          <a:lstStyle/>
          <a:p>
            <a:pPr>
              <a:defRPr/>
            </a:pPr>
            <a:fld id="{3BC3B10F-A77C-499D-8A55-4E7169A1E706}" type="slidenum">
              <a:rPr lang="en-US" smtClean="0"/>
              <a:pPr>
                <a:defRPr/>
              </a:pPr>
              <a:t>23</a:t>
            </a:fld>
            <a:endParaRPr lang="en-US" dirty="0"/>
          </a:p>
        </p:txBody>
      </p:sp>
    </p:spTree>
    <p:extLst>
      <p:ext uri="{BB962C8B-B14F-4D97-AF65-F5344CB8AC3E}">
        <p14:creationId xmlns:p14="http://schemas.microsoft.com/office/powerpoint/2010/main" xmlns="" val="230250087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Covering index: if the BY clause is covered by the chosen index, then client side sorting is disabled. Server takes the responsibility of the sort.</a:t>
            </a:r>
          </a:p>
          <a:p>
            <a:endParaRPr lang="en-US" dirty="0"/>
          </a:p>
        </p:txBody>
      </p:sp>
      <p:sp>
        <p:nvSpPr>
          <p:cNvPr id="4" name="Footer Placeholder 3"/>
          <p:cNvSpPr>
            <a:spLocks noGrp="1"/>
          </p:cNvSpPr>
          <p:nvPr>
            <p:ph type="ftr" sz="quarter" idx="10"/>
          </p:nvPr>
        </p:nvSpPr>
        <p:spPr/>
        <p:txBody>
          <a:bodyPr/>
          <a:lstStyle/>
          <a:p>
            <a:pPr>
              <a:defRPr/>
            </a:pPr>
            <a:r>
              <a:rPr lang="en-US" smtClean="0"/>
              <a:t>Progress</a:t>
            </a:r>
            <a:endParaRPr lang="en-US" dirty="0"/>
          </a:p>
        </p:txBody>
      </p:sp>
      <p:sp>
        <p:nvSpPr>
          <p:cNvPr id="5" name="Slide Number Placeholder 4"/>
          <p:cNvSpPr>
            <a:spLocks noGrp="1"/>
          </p:cNvSpPr>
          <p:nvPr>
            <p:ph type="sldNum" sz="quarter" idx="11"/>
          </p:nvPr>
        </p:nvSpPr>
        <p:spPr/>
        <p:txBody>
          <a:bodyPr/>
          <a:lstStyle/>
          <a:p>
            <a:pPr>
              <a:defRPr/>
            </a:pPr>
            <a:fld id="{3BC3B10F-A77C-499D-8A55-4E7169A1E706}" type="slidenum">
              <a:rPr lang="en-US" smtClean="0"/>
              <a:pPr>
                <a:defRPr/>
              </a:pPr>
              <a:t>24</a:t>
            </a:fld>
            <a:endParaRPr lang="en-US" dirty="0"/>
          </a:p>
        </p:txBody>
      </p:sp>
    </p:spTree>
    <p:extLst>
      <p:ext uri="{BB962C8B-B14F-4D97-AF65-F5344CB8AC3E}">
        <p14:creationId xmlns:p14="http://schemas.microsoft.com/office/powerpoint/2010/main" xmlns="" val="40978063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lnSpc>
                <a:spcPct val="90000"/>
              </a:lnSpc>
              <a:buNone/>
            </a:pPr>
            <a:r>
              <a:rPr lang="en-US" sz="2000" dirty="0" smtClean="0"/>
              <a:t>Syntax : </a:t>
            </a:r>
          </a:p>
          <a:p>
            <a:pPr lvl="1">
              <a:lnSpc>
                <a:spcPct val="90000"/>
              </a:lnSpc>
              <a:buNone/>
            </a:pPr>
            <a:r>
              <a:rPr lang="en-US" sz="1600" b="1" dirty="0" smtClean="0">
                <a:latin typeface="Courier New" pitchFamily="49" charset="0"/>
              </a:rPr>
              <a:t>	OPEN QUERY q1 FOR EACH order INDEXED-REPOSITION</a:t>
            </a:r>
          </a:p>
          <a:p>
            <a:pPr lvl="1">
              <a:lnSpc>
                <a:spcPct val="90000"/>
              </a:lnSpc>
              <a:buNone/>
            </a:pPr>
            <a:r>
              <a:rPr lang="en-US" sz="1600" b="1" dirty="0" smtClean="0">
                <a:latin typeface="Courier New" pitchFamily="49" charset="0"/>
              </a:rPr>
              <a:t>	REPOSITION q1 to </a:t>
            </a:r>
            <a:r>
              <a:rPr lang="en-US" sz="1600" b="1" dirty="0" err="1" smtClean="0">
                <a:latin typeface="Courier New" pitchFamily="49" charset="0"/>
              </a:rPr>
              <a:t>recid</a:t>
            </a:r>
            <a:r>
              <a:rPr lang="en-US" sz="1600" b="1" dirty="0" smtClean="0">
                <a:latin typeface="Courier New" pitchFamily="49" charset="0"/>
              </a:rPr>
              <a:t> </a:t>
            </a:r>
            <a:r>
              <a:rPr lang="en-US" sz="1600" b="1" dirty="0" err="1" smtClean="0">
                <a:latin typeface="Courier New" pitchFamily="49" charset="0"/>
              </a:rPr>
              <a:t>myid</a:t>
            </a:r>
            <a:endParaRPr lang="en-US" sz="1600" b="1" dirty="0" smtClean="0">
              <a:latin typeface="Courier New" pitchFamily="49" charset="0"/>
            </a:endParaRPr>
          </a:p>
          <a:p>
            <a:pPr lvl="1">
              <a:lnSpc>
                <a:spcPct val="90000"/>
              </a:lnSpc>
              <a:buNone/>
            </a:pPr>
            <a:endParaRPr lang="en-US" sz="1600" b="1" dirty="0" smtClean="0">
              <a:latin typeface="Courier New" pitchFamily="49" charset="0"/>
            </a:endParaRPr>
          </a:p>
          <a:p>
            <a:pPr lvl="1">
              <a:lnSpc>
                <a:spcPct val="90000"/>
              </a:lnSpc>
              <a:buNone/>
            </a:pPr>
            <a:r>
              <a:rPr lang="en-US" sz="1600" b="1" dirty="0" smtClean="0">
                <a:latin typeface="Courier New" pitchFamily="49" charset="0"/>
              </a:rPr>
              <a:t>Jumps over many records to position the cursor to desired row</a:t>
            </a:r>
          </a:p>
          <a:p>
            <a:pPr lvl="1">
              <a:lnSpc>
                <a:spcPct val="90000"/>
              </a:lnSpc>
              <a:buNone/>
            </a:pPr>
            <a:r>
              <a:rPr lang="en-US" sz="1600" b="1" dirty="0" smtClean="0">
                <a:latin typeface="Courier New" pitchFamily="49" charset="0"/>
              </a:rPr>
              <a:t>Discards the old</a:t>
            </a:r>
            <a:r>
              <a:rPr lang="en-US" sz="1600" b="1" baseline="0" dirty="0" smtClean="0">
                <a:latin typeface="Courier New" pitchFamily="49" charset="0"/>
              </a:rPr>
              <a:t> results set and builds a new one from the new position</a:t>
            </a:r>
          </a:p>
          <a:p>
            <a:pPr lvl="1">
              <a:lnSpc>
                <a:spcPct val="90000"/>
              </a:lnSpc>
              <a:buNone/>
            </a:pPr>
            <a:endParaRPr lang="en-US" sz="1600" b="1" baseline="0" dirty="0" smtClean="0">
              <a:latin typeface="Courier New" pitchFamily="49" charset="0"/>
            </a:endParaRPr>
          </a:p>
          <a:p>
            <a:pPr lvl="1" eaLnBrk="0" hangingPunct="0">
              <a:lnSpc>
                <a:spcPct val="90000"/>
              </a:lnSpc>
              <a:spcBef>
                <a:spcPct val="20000"/>
              </a:spcBef>
              <a:buClr>
                <a:srgbClr val="FF7C00"/>
              </a:buClr>
              <a:buFont typeface="Wingdings" pitchFamily="2" charset="2"/>
              <a:buNone/>
              <a:defRPr/>
            </a:pPr>
            <a:r>
              <a:rPr lang="en-US" sz="1600" dirty="0" smtClean="0"/>
              <a:t>Make sure the query direction matches your index component direction</a:t>
            </a:r>
          </a:p>
          <a:p>
            <a:pPr lvl="1">
              <a:lnSpc>
                <a:spcPct val="90000"/>
              </a:lnSpc>
              <a:buNone/>
            </a:pPr>
            <a:endParaRPr lang="en-US" sz="1600" b="1" dirty="0" smtClean="0">
              <a:latin typeface="Courier New" pitchFamily="49" charset="0"/>
            </a:endParaRPr>
          </a:p>
          <a:p>
            <a:endParaRPr lang="en-US" dirty="0" smtClean="0"/>
          </a:p>
          <a:p>
            <a:endParaRPr lang="en-US" dirty="0"/>
          </a:p>
        </p:txBody>
      </p:sp>
      <p:sp>
        <p:nvSpPr>
          <p:cNvPr id="4" name="Footer Placeholder 3"/>
          <p:cNvSpPr>
            <a:spLocks noGrp="1"/>
          </p:cNvSpPr>
          <p:nvPr>
            <p:ph type="ftr" sz="quarter" idx="10"/>
          </p:nvPr>
        </p:nvSpPr>
        <p:spPr/>
        <p:txBody>
          <a:bodyPr/>
          <a:lstStyle/>
          <a:p>
            <a:pPr>
              <a:defRPr/>
            </a:pPr>
            <a:r>
              <a:rPr lang="en-US" smtClean="0"/>
              <a:t>Progress</a:t>
            </a:r>
            <a:endParaRPr lang="en-US" dirty="0"/>
          </a:p>
        </p:txBody>
      </p:sp>
      <p:sp>
        <p:nvSpPr>
          <p:cNvPr id="5" name="Slide Number Placeholder 4"/>
          <p:cNvSpPr>
            <a:spLocks noGrp="1"/>
          </p:cNvSpPr>
          <p:nvPr>
            <p:ph type="sldNum" sz="quarter" idx="11"/>
          </p:nvPr>
        </p:nvSpPr>
        <p:spPr/>
        <p:txBody>
          <a:bodyPr/>
          <a:lstStyle/>
          <a:p>
            <a:pPr>
              <a:defRPr/>
            </a:pPr>
            <a:fld id="{3BC3B10F-A77C-499D-8A55-4E7169A1E706}" type="slidenum">
              <a:rPr lang="en-US" smtClean="0"/>
              <a:pPr>
                <a:defRPr/>
              </a:pPr>
              <a:t>25</a:t>
            </a:fld>
            <a:endParaRPr lang="en-US" dirty="0"/>
          </a:p>
        </p:txBody>
      </p:sp>
    </p:spTree>
    <p:extLst>
      <p:ext uri="{BB962C8B-B14F-4D97-AF65-F5344CB8AC3E}">
        <p14:creationId xmlns:p14="http://schemas.microsoft.com/office/powerpoint/2010/main" xmlns="" val="391884789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cstate="print">
            <a:extLst>
              <a:ext uri="{28A0092B-C50C-407E-A947-70E740481C1C}">
                <a14:useLocalDpi xmlns:a14="http://schemas.microsoft.com/office/drawing/2010/main" xmlns="" val="0"/>
              </a:ext>
            </a:extLst>
          </a:blip>
          <a:stretch>
            <a:fillRect/>
          </a:stretch>
        </p:blipFill>
        <p:spPr>
          <a:xfrm>
            <a:off x="-23649" y="36"/>
            <a:ext cx="12188890" cy="6857964"/>
          </a:xfrm>
          <a:prstGeom prst="rect">
            <a:avLst/>
          </a:prstGeom>
        </p:spPr>
      </p:pic>
      <p:sp>
        <p:nvSpPr>
          <p:cNvPr id="9" name="Rectangle 3"/>
          <p:cNvSpPr>
            <a:spLocks noGrp="1" noChangeArrowheads="1"/>
          </p:cNvSpPr>
          <p:nvPr>
            <p:ph type="ctrTitle" hasCustomPrompt="1"/>
          </p:nvPr>
        </p:nvSpPr>
        <p:spPr bwMode="auto">
          <a:xfrm>
            <a:off x="4967780" y="3354330"/>
            <a:ext cx="6800850" cy="1573302"/>
          </a:xfrm>
          <a:ln algn="ctr"/>
        </p:spPr>
        <p:txBody>
          <a:bodyPr lIns="0" tIns="0" rIns="0" bIns="0" anchor="ctr" anchorCtr="0"/>
          <a:lstStyle>
            <a:lvl1pPr>
              <a:lnSpc>
                <a:spcPct val="100000"/>
              </a:lnSpc>
              <a:defRPr sz="4800" b="0">
                <a:solidFill>
                  <a:schemeClr val="tx1"/>
                </a:solidFill>
                <a:latin typeface="Arial" pitchFamily="34" charset="0"/>
                <a:cs typeface="Arial" pitchFamily="34" charset="0"/>
              </a:defRPr>
            </a:lvl1pPr>
          </a:lstStyle>
          <a:p>
            <a:r>
              <a:rPr lang="en-US" dirty="0" smtClean="0"/>
              <a:t>Click To Edit Master Title</a:t>
            </a:r>
            <a:endParaRPr lang="en-US" dirty="0"/>
          </a:p>
        </p:txBody>
      </p:sp>
      <p:sp>
        <p:nvSpPr>
          <p:cNvPr id="10" name="Rectangle 6"/>
          <p:cNvSpPr>
            <a:spLocks noGrp="1" noChangeArrowheads="1"/>
          </p:cNvSpPr>
          <p:nvPr>
            <p:ph type="subTitle" idx="1" hasCustomPrompt="1"/>
          </p:nvPr>
        </p:nvSpPr>
        <p:spPr>
          <a:xfrm>
            <a:off x="4967780" y="5066617"/>
            <a:ext cx="5479648" cy="723098"/>
          </a:xfrm>
          <a:ln algn="ctr"/>
        </p:spPr>
        <p:txBody>
          <a:bodyPr lIns="0" tIns="0" rIns="0" bIns="0" anchor="ctr" anchorCtr="0"/>
          <a:lstStyle>
            <a:lvl1pPr marL="0" indent="0">
              <a:buClrTx/>
              <a:buFontTx/>
              <a:buNone/>
              <a:defRPr sz="2400" i="0">
                <a:solidFill>
                  <a:schemeClr val="tx1"/>
                </a:solidFill>
                <a:latin typeface="Arial" pitchFamily="34" charset="0"/>
                <a:cs typeface="Arial" pitchFamily="34" charset="0"/>
              </a:defRPr>
            </a:lvl1pPr>
          </a:lstStyle>
          <a:p>
            <a:r>
              <a:rPr lang="en-US" dirty="0"/>
              <a:t>Click to </a:t>
            </a:r>
            <a:r>
              <a:rPr lang="en-US" dirty="0" smtClean="0"/>
              <a:t>Edit </a:t>
            </a:r>
            <a:r>
              <a:rPr lang="en-US" dirty="0"/>
              <a:t>Master </a:t>
            </a:r>
            <a:r>
              <a:rPr lang="en-US" dirty="0" smtClean="0"/>
              <a:t>Subtitle Style</a:t>
            </a:r>
          </a:p>
        </p:txBody>
      </p:sp>
    </p:spTree>
    <p:extLst>
      <p:ext uri="{BB962C8B-B14F-4D97-AF65-F5344CB8AC3E}">
        <p14:creationId xmlns:p14="http://schemas.microsoft.com/office/powerpoint/2010/main" xmlns="" val="2817904274"/>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1">
                    <a:lumMod val="50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557814" y="1200150"/>
            <a:ext cx="10948386" cy="5172075"/>
          </a:xfrm>
        </p:spPr>
        <p:txBody>
          <a:bodyPr/>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sz="14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xmlns="" val="569320292"/>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No Texture">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cstate="print">
            <a:extLst>
              <a:ext uri="{28A0092B-C50C-407E-A947-70E740481C1C}">
                <a14:useLocalDpi xmlns:a14="http://schemas.microsoft.com/office/drawing/2010/main" xmlns="" val="0"/>
              </a:ext>
            </a:extLst>
          </a:blip>
          <a:stretch>
            <a:fillRect/>
          </a:stretch>
        </p:blipFill>
        <p:spPr>
          <a:xfrm>
            <a:off x="0" y="36"/>
            <a:ext cx="12188890" cy="6857964"/>
          </a:xfrm>
          <a:prstGeom prst="rect">
            <a:avLst/>
          </a:prstGeom>
        </p:spPr>
      </p:pic>
      <p:sp>
        <p:nvSpPr>
          <p:cNvPr id="2" name="Title 1"/>
          <p:cNvSpPr>
            <a:spLocks noGrp="1"/>
          </p:cNvSpPr>
          <p:nvPr>
            <p:ph type="title"/>
          </p:nvPr>
        </p:nvSpPr>
        <p:spPr/>
        <p:txBody>
          <a:bodyPr/>
          <a:lstStyle>
            <a:lvl1pPr>
              <a:defRPr>
                <a:solidFill>
                  <a:schemeClr val="tx1">
                    <a:lumMod val="50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557814" y="1200150"/>
            <a:ext cx="10948386" cy="5172075"/>
          </a:xfrm>
        </p:spPr>
        <p:txBody>
          <a:bodyPr/>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sz="14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xmlns="" val="2097428286"/>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Agenda">
    <p:spTree>
      <p:nvGrpSpPr>
        <p:cNvPr id="1" name=""/>
        <p:cNvGrpSpPr/>
        <p:nvPr/>
      </p:nvGrpSpPr>
      <p:grpSpPr>
        <a:xfrm>
          <a:off x="0" y="0"/>
          <a:ext cx="0" cy="0"/>
          <a:chOff x="0" y="0"/>
          <a:chExt cx="0" cy="0"/>
        </a:xfrm>
      </p:grpSpPr>
      <p:sp>
        <p:nvSpPr>
          <p:cNvPr id="5" name="Rectangle 4"/>
          <p:cNvSpPr/>
          <p:nvPr userDrawn="1"/>
        </p:nvSpPr>
        <p:spPr bwMode="auto">
          <a:xfrm>
            <a:off x="0" y="0"/>
            <a:ext cx="12188825" cy="6858000"/>
          </a:xfrm>
          <a:prstGeom prst="rect">
            <a:avLst/>
          </a:prstGeom>
          <a:solidFill>
            <a:schemeClr val="tx1"/>
          </a:solidFill>
          <a:ln w="1270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sp>
        <p:nvSpPr>
          <p:cNvPr id="2" name="Title 1"/>
          <p:cNvSpPr>
            <a:spLocks noGrp="1"/>
          </p:cNvSpPr>
          <p:nvPr>
            <p:ph type="title"/>
          </p:nvPr>
        </p:nvSpPr>
        <p:spPr>
          <a:xfrm>
            <a:off x="1114424" y="467575"/>
            <a:ext cx="9858039" cy="535531"/>
          </a:xfrm>
        </p:spPr>
        <p:txBody>
          <a:bodyPr/>
          <a:lstStyle>
            <a:lvl1pPr>
              <a:defRPr sz="3200">
                <a:solidFill>
                  <a:schemeClr val="bg1"/>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1114424" y="1470398"/>
            <a:ext cx="9858039" cy="4858048"/>
          </a:xfrm>
        </p:spPr>
        <p:txBody>
          <a:bodyPr/>
          <a:lstStyle>
            <a:lvl1pPr>
              <a:spcBef>
                <a:spcPts val="1800"/>
              </a:spcBef>
              <a:buClr>
                <a:schemeClr val="accent1"/>
              </a:buClr>
              <a:defRPr>
                <a:solidFill>
                  <a:schemeClr val="bg1"/>
                </a:solidFill>
              </a:defRPr>
            </a:lvl1pPr>
            <a:lvl2pPr>
              <a:spcBef>
                <a:spcPts val="1800"/>
              </a:spcBef>
              <a:buClr>
                <a:schemeClr val="accent1"/>
              </a:buClr>
              <a:defRPr>
                <a:solidFill>
                  <a:schemeClr val="bg1"/>
                </a:solidFill>
              </a:defRPr>
            </a:lvl2pPr>
            <a:lvl3pPr>
              <a:spcBef>
                <a:spcPts val="1800"/>
              </a:spcBef>
              <a:buClr>
                <a:schemeClr val="accent1"/>
              </a:buClr>
              <a:defRPr>
                <a:solidFill>
                  <a:schemeClr val="bg1"/>
                </a:solidFill>
              </a:defRPr>
            </a:lvl3pPr>
            <a:lvl4pPr>
              <a:spcBef>
                <a:spcPts val="1800"/>
              </a:spcBef>
              <a:buClr>
                <a:schemeClr val="accent1"/>
              </a:buClr>
              <a:defRPr>
                <a:solidFill>
                  <a:schemeClr val="bg1"/>
                </a:solidFill>
              </a:defRPr>
            </a:lvl4pPr>
            <a:lvl5pPr>
              <a:spcBef>
                <a:spcPts val="1800"/>
              </a:spcBef>
              <a:buClr>
                <a:schemeClr val="accent1"/>
              </a:buClr>
              <a:defRPr>
                <a:solidFill>
                  <a:schemeClr val="bg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xmlns="" val="122291827"/>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1_Agenda">
    <p:spTree>
      <p:nvGrpSpPr>
        <p:cNvPr id="1" name=""/>
        <p:cNvGrpSpPr/>
        <p:nvPr/>
      </p:nvGrpSpPr>
      <p:grpSpPr>
        <a:xfrm>
          <a:off x="0" y="0"/>
          <a:ext cx="0" cy="0"/>
          <a:chOff x="0" y="0"/>
          <a:chExt cx="0" cy="0"/>
        </a:xfrm>
      </p:grpSpPr>
      <p:sp>
        <p:nvSpPr>
          <p:cNvPr id="5" name="Rectangle 4"/>
          <p:cNvSpPr/>
          <p:nvPr userDrawn="1"/>
        </p:nvSpPr>
        <p:spPr bwMode="auto">
          <a:xfrm>
            <a:off x="0" y="0"/>
            <a:ext cx="12188825" cy="6858000"/>
          </a:xfrm>
          <a:prstGeom prst="rect">
            <a:avLst/>
          </a:prstGeom>
          <a:solidFill>
            <a:schemeClr val="tx1"/>
          </a:solidFill>
          <a:ln w="1270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xmlns="" val="0"/>
              </a:ext>
            </a:extLst>
          </a:blip>
          <a:stretch>
            <a:fillRect/>
          </a:stretch>
        </p:blipFill>
        <p:spPr>
          <a:xfrm>
            <a:off x="0" y="36"/>
            <a:ext cx="12188890" cy="6857964"/>
          </a:xfrm>
          <a:prstGeom prst="rect">
            <a:avLst/>
          </a:prstGeom>
        </p:spPr>
      </p:pic>
      <p:sp>
        <p:nvSpPr>
          <p:cNvPr id="2" name="Title 1"/>
          <p:cNvSpPr>
            <a:spLocks noGrp="1"/>
          </p:cNvSpPr>
          <p:nvPr>
            <p:ph type="title"/>
          </p:nvPr>
        </p:nvSpPr>
        <p:spPr>
          <a:xfrm>
            <a:off x="1114424" y="467575"/>
            <a:ext cx="9858039" cy="535531"/>
          </a:xfrm>
        </p:spPr>
        <p:txBody>
          <a:bodyPr/>
          <a:lstStyle>
            <a:lvl1pPr>
              <a:defRPr sz="3200">
                <a:solidFill>
                  <a:schemeClr val="bg1"/>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1114424" y="1470398"/>
            <a:ext cx="9858039" cy="4858048"/>
          </a:xfrm>
        </p:spPr>
        <p:txBody>
          <a:bodyPr/>
          <a:lstStyle>
            <a:lvl1pPr>
              <a:spcBef>
                <a:spcPts val="1800"/>
              </a:spcBef>
              <a:buClr>
                <a:schemeClr val="accent1"/>
              </a:buClr>
              <a:defRPr>
                <a:solidFill>
                  <a:schemeClr val="bg1"/>
                </a:solidFill>
              </a:defRPr>
            </a:lvl1pPr>
            <a:lvl2pPr>
              <a:spcBef>
                <a:spcPts val="1800"/>
              </a:spcBef>
              <a:buClr>
                <a:schemeClr val="accent1"/>
              </a:buClr>
              <a:defRPr>
                <a:solidFill>
                  <a:schemeClr val="bg1"/>
                </a:solidFill>
              </a:defRPr>
            </a:lvl2pPr>
            <a:lvl3pPr>
              <a:spcBef>
                <a:spcPts val="1800"/>
              </a:spcBef>
              <a:buClr>
                <a:schemeClr val="accent1"/>
              </a:buClr>
              <a:defRPr>
                <a:solidFill>
                  <a:schemeClr val="bg1"/>
                </a:solidFill>
              </a:defRPr>
            </a:lvl3pPr>
            <a:lvl4pPr>
              <a:spcBef>
                <a:spcPts val="1800"/>
              </a:spcBef>
              <a:buClr>
                <a:schemeClr val="accent1"/>
              </a:buClr>
              <a:defRPr>
                <a:solidFill>
                  <a:schemeClr val="bg1"/>
                </a:solidFill>
              </a:defRPr>
            </a:lvl4pPr>
            <a:lvl5pPr>
              <a:spcBef>
                <a:spcPts val="1800"/>
              </a:spcBef>
              <a:buClr>
                <a:schemeClr val="accent1"/>
              </a:buClr>
              <a:defRPr>
                <a:solidFill>
                  <a:schemeClr val="bg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xmlns="" val="1660247097"/>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no texture">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lvl1pPr>
              <a:defRPr>
                <a:solidFill>
                  <a:schemeClr val="tx1">
                    <a:lumMod val="50000"/>
                  </a:schemeClr>
                </a:solidFill>
              </a:defRPr>
            </a:lvl1pPr>
          </a:lstStyle>
          <a:p>
            <a:r>
              <a:rPr lang="en-US" smtClean="0"/>
              <a:t>Click to edit Master title style</a:t>
            </a:r>
            <a:endParaRPr lang="en-US" dirty="0"/>
          </a:p>
        </p:txBody>
      </p:sp>
    </p:spTree>
    <p:extLst>
      <p:ext uri="{BB962C8B-B14F-4D97-AF65-F5344CB8AC3E}">
        <p14:creationId xmlns:p14="http://schemas.microsoft.com/office/powerpoint/2010/main" xmlns="" val="2406102373"/>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cstate="print">
            <a:extLst>
              <a:ext uri="{28A0092B-C50C-407E-A947-70E740481C1C}">
                <a14:useLocalDpi xmlns:a14="http://schemas.microsoft.com/office/drawing/2010/main" xmlns="" val="0"/>
              </a:ext>
            </a:extLst>
          </a:blip>
          <a:stretch>
            <a:fillRect/>
          </a:stretch>
        </p:blipFill>
        <p:spPr>
          <a:xfrm>
            <a:off x="0" y="36"/>
            <a:ext cx="12188890" cy="6857964"/>
          </a:xfrm>
          <a:prstGeom prst="rect">
            <a:avLst/>
          </a:prstGeom>
        </p:spPr>
      </p:pic>
      <p:sp>
        <p:nvSpPr>
          <p:cNvPr id="2" name="Title 1"/>
          <p:cNvSpPr>
            <a:spLocks noGrp="1"/>
          </p:cNvSpPr>
          <p:nvPr>
            <p:ph type="title"/>
          </p:nvPr>
        </p:nvSpPr>
        <p:spPr/>
        <p:txBody>
          <a:bodyPr/>
          <a:lstStyle>
            <a:lvl1pPr>
              <a:defRPr>
                <a:solidFill>
                  <a:schemeClr val="tx1">
                    <a:lumMod val="50000"/>
                  </a:schemeClr>
                </a:solidFill>
              </a:defRPr>
            </a:lvl1pPr>
          </a:lstStyle>
          <a:p>
            <a:r>
              <a:rPr lang="en-US" dirty="0" smtClean="0"/>
              <a:t>Click to edit Master title style</a:t>
            </a:r>
            <a:endParaRPr lang="en-US" dirty="0"/>
          </a:p>
        </p:txBody>
      </p:sp>
    </p:spTree>
    <p:extLst>
      <p:ext uri="{BB962C8B-B14F-4D97-AF65-F5344CB8AC3E}">
        <p14:creationId xmlns:p14="http://schemas.microsoft.com/office/powerpoint/2010/main" xmlns="" val="1307819600"/>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cstate="print">
            <a:extLst>
              <a:ext uri="{28A0092B-C50C-407E-A947-70E740481C1C}">
                <a14:useLocalDpi xmlns:a14="http://schemas.microsoft.com/office/drawing/2010/main" xmlns="" val="0"/>
              </a:ext>
            </a:extLst>
          </a:blip>
          <a:stretch>
            <a:fillRect/>
          </a:stretch>
        </p:blipFill>
        <p:spPr>
          <a:xfrm>
            <a:off x="0" y="36"/>
            <a:ext cx="12188890" cy="6857964"/>
          </a:xfrm>
          <a:prstGeom prst="rect">
            <a:avLst/>
          </a:prstGeom>
        </p:spPr>
      </p:pic>
      <p:sp>
        <p:nvSpPr>
          <p:cNvPr id="2" name="Title 1"/>
          <p:cNvSpPr>
            <a:spLocks noGrp="1"/>
          </p:cNvSpPr>
          <p:nvPr>
            <p:ph type="title"/>
          </p:nvPr>
        </p:nvSpPr>
        <p:spPr>
          <a:xfrm>
            <a:off x="557813" y="367497"/>
            <a:ext cx="11021571" cy="430887"/>
          </a:xfrm>
        </p:spPr>
        <p:txBody>
          <a:bodyPr/>
          <a:lstStyle>
            <a:lvl1pPr>
              <a:defRPr>
                <a:solidFill>
                  <a:schemeClr val="tx1">
                    <a:lumMod val="50000"/>
                  </a:schemeClr>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557813" y="1200150"/>
            <a:ext cx="5385514" cy="639762"/>
          </a:xfrm>
        </p:spPr>
        <p:txBody>
          <a:bodyPr anchor="b"/>
          <a:lstStyle>
            <a:lvl1pPr marL="0" indent="0">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557813" y="1991189"/>
            <a:ext cx="5385514" cy="4238369"/>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91754" y="1200150"/>
            <a:ext cx="5387630" cy="639762"/>
          </a:xfrm>
        </p:spPr>
        <p:txBody>
          <a:bodyPr anchor="b"/>
          <a:lstStyle>
            <a:lvl1pPr marL="0" indent="0">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1754" y="1991189"/>
            <a:ext cx="5387630" cy="4238369"/>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xmlns="" val="3031706189"/>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Textured Gray">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cstate="print">
            <a:extLst>
              <a:ext uri="{28A0092B-C50C-407E-A947-70E740481C1C}">
                <a14:useLocalDpi xmlns:a14="http://schemas.microsoft.com/office/drawing/2010/main" xmlns="" val="0"/>
              </a:ext>
            </a:extLst>
          </a:blip>
          <a:stretch>
            <a:fillRect/>
          </a:stretch>
        </p:blipFill>
        <p:spPr>
          <a:xfrm>
            <a:off x="0" y="36"/>
            <a:ext cx="12188890" cy="6857964"/>
          </a:xfrm>
          <a:prstGeom prst="rect">
            <a:avLst/>
          </a:prstGeom>
        </p:spPr>
      </p:pic>
      <p:sp>
        <p:nvSpPr>
          <p:cNvPr id="4" name="Title 1"/>
          <p:cNvSpPr>
            <a:spLocks noGrp="1"/>
          </p:cNvSpPr>
          <p:nvPr>
            <p:ph type="title"/>
          </p:nvPr>
        </p:nvSpPr>
        <p:spPr>
          <a:xfrm>
            <a:off x="2447925" y="3107733"/>
            <a:ext cx="7286625" cy="590931"/>
          </a:xfrm>
        </p:spPr>
        <p:txBody>
          <a:bodyPr/>
          <a:lstStyle>
            <a:lvl1pPr algn="ctr">
              <a:defRPr sz="3600" b="1" baseline="0">
                <a:solidFill>
                  <a:schemeClr val="bg1"/>
                </a:solidFill>
              </a:defRPr>
            </a:lvl1pPr>
          </a:lstStyle>
          <a:p>
            <a:r>
              <a:rPr lang="en-US" smtClean="0"/>
              <a:t>Click to edit Master title style</a:t>
            </a:r>
            <a:endParaRPr lang="en-US" dirty="0"/>
          </a:p>
        </p:txBody>
      </p:sp>
    </p:spTree>
    <p:extLst>
      <p:ext uri="{BB962C8B-B14F-4D97-AF65-F5344CB8AC3E}">
        <p14:creationId xmlns:p14="http://schemas.microsoft.com/office/powerpoint/2010/main" xmlns="" val="390020706"/>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Accent">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cstate="print">
            <a:extLst>
              <a:ext uri="{28A0092B-C50C-407E-A947-70E740481C1C}">
                <a14:useLocalDpi xmlns:a14="http://schemas.microsoft.com/office/drawing/2010/main" xmlns="" val="0"/>
              </a:ext>
            </a:extLst>
          </a:blip>
          <a:stretch>
            <a:fillRect/>
          </a:stretch>
        </p:blipFill>
        <p:spPr>
          <a:xfrm>
            <a:off x="0" y="36"/>
            <a:ext cx="12188890" cy="6857964"/>
          </a:xfrm>
          <a:prstGeom prst="rect">
            <a:avLst/>
          </a:prstGeom>
        </p:spPr>
      </p:pic>
      <p:sp>
        <p:nvSpPr>
          <p:cNvPr id="4" name="Title 1"/>
          <p:cNvSpPr>
            <a:spLocks noGrp="1"/>
          </p:cNvSpPr>
          <p:nvPr>
            <p:ph type="title"/>
          </p:nvPr>
        </p:nvSpPr>
        <p:spPr>
          <a:xfrm>
            <a:off x="2447925" y="3107733"/>
            <a:ext cx="7286625" cy="590931"/>
          </a:xfrm>
        </p:spPr>
        <p:txBody>
          <a:bodyPr/>
          <a:lstStyle>
            <a:lvl1pPr algn="ctr">
              <a:defRPr sz="3600" b="1">
                <a:solidFill>
                  <a:schemeClr val="accent2"/>
                </a:solidFill>
              </a:defRPr>
            </a:lvl1pPr>
          </a:lstStyle>
          <a:p>
            <a:r>
              <a:rPr lang="en-US" smtClean="0"/>
              <a:t>Click to edit Master title style</a:t>
            </a:r>
            <a:endParaRPr lang="en-US" dirty="0"/>
          </a:p>
        </p:txBody>
      </p:sp>
    </p:spTree>
    <p:extLst>
      <p:ext uri="{BB962C8B-B14F-4D97-AF65-F5344CB8AC3E}">
        <p14:creationId xmlns:p14="http://schemas.microsoft.com/office/powerpoint/2010/main" xmlns="" val="301567317"/>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Textured Purple">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xmlns="" val="0"/>
              </a:ext>
            </a:extLst>
          </a:blip>
          <a:stretch>
            <a:fillRect/>
          </a:stretch>
        </p:blipFill>
        <p:spPr>
          <a:xfrm>
            <a:off x="0" y="36"/>
            <a:ext cx="12188890" cy="6857964"/>
          </a:xfrm>
          <a:prstGeom prst="rect">
            <a:avLst/>
          </a:prstGeom>
        </p:spPr>
      </p:pic>
      <p:sp>
        <p:nvSpPr>
          <p:cNvPr id="4" name="Title 1"/>
          <p:cNvSpPr>
            <a:spLocks noGrp="1"/>
          </p:cNvSpPr>
          <p:nvPr>
            <p:ph type="title"/>
          </p:nvPr>
        </p:nvSpPr>
        <p:spPr>
          <a:xfrm>
            <a:off x="2447925" y="3107733"/>
            <a:ext cx="7286625" cy="590931"/>
          </a:xfrm>
        </p:spPr>
        <p:txBody>
          <a:bodyPr/>
          <a:lstStyle>
            <a:lvl1pPr algn="ctr">
              <a:defRPr sz="3600" b="1">
                <a:solidFill>
                  <a:schemeClr val="bg2"/>
                </a:solidFill>
              </a:defRPr>
            </a:lvl1pPr>
          </a:lstStyle>
          <a:p>
            <a:r>
              <a:rPr lang="en-US" smtClean="0"/>
              <a:t>Click to edit Master title style</a:t>
            </a:r>
            <a:endParaRPr lang="en-US" dirty="0"/>
          </a:p>
        </p:txBody>
      </p:sp>
    </p:spTree>
    <p:extLst>
      <p:ext uri="{BB962C8B-B14F-4D97-AF65-F5344CB8AC3E}">
        <p14:creationId xmlns:p14="http://schemas.microsoft.com/office/powerpoint/2010/main" xmlns="" val="2216004367"/>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Textured Teal">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cstate="print">
            <a:extLst>
              <a:ext uri="{28A0092B-C50C-407E-A947-70E740481C1C}">
                <a14:useLocalDpi xmlns:a14="http://schemas.microsoft.com/office/drawing/2010/main" xmlns="" val="0"/>
              </a:ext>
            </a:extLst>
          </a:blip>
          <a:stretch>
            <a:fillRect/>
          </a:stretch>
        </p:blipFill>
        <p:spPr>
          <a:xfrm>
            <a:off x="0" y="36"/>
            <a:ext cx="12188890" cy="6857964"/>
          </a:xfrm>
          <a:prstGeom prst="rect">
            <a:avLst/>
          </a:prstGeom>
        </p:spPr>
      </p:pic>
      <p:sp>
        <p:nvSpPr>
          <p:cNvPr id="3" name="Title 1"/>
          <p:cNvSpPr>
            <a:spLocks noGrp="1"/>
          </p:cNvSpPr>
          <p:nvPr>
            <p:ph type="title"/>
          </p:nvPr>
        </p:nvSpPr>
        <p:spPr>
          <a:xfrm>
            <a:off x="2447925" y="3107733"/>
            <a:ext cx="7286625" cy="590931"/>
          </a:xfrm>
        </p:spPr>
        <p:txBody>
          <a:bodyPr/>
          <a:lstStyle>
            <a:lvl1pPr algn="ctr">
              <a:defRPr sz="3600" b="1">
                <a:solidFill>
                  <a:schemeClr val="bg2"/>
                </a:solidFill>
              </a:defRPr>
            </a:lvl1pPr>
          </a:lstStyle>
          <a:p>
            <a:r>
              <a:rPr lang="en-US" smtClean="0"/>
              <a:t>Click to edit Master title style</a:t>
            </a:r>
            <a:endParaRPr lang="en-US" dirty="0"/>
          </a:p>
        </p:txBody>
      </p:sp>
    </p:spTree>
    <p:extLst>
      <p:ext uri="{BB962C8B-B14F-4D97-AF65-F5344CB8AC3E}">
        <p14:creationId xmlns:p14="http://schemas.microsoft.com/office/powerpoint/2010/main" xmlns="" val="4113088820"/>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1_Closing slide">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cstate="print">
            <a:extLst>
              <a:ext uri="{28A0092B-C50C-407E-A947-70E740481C1C}">
                <a14:useLocalDpi xmlns:a14="http://schemas.microsoft.com/office/drawing/2010/main" xmlns="" val="0"/>
              </a:ext>
            </a:extLst>
          </a:blip>
          <a:stretch>
            <a:fillRect/>
          </a:stretch>
        </p:blipFill>
        <p:spPr>
          <a:xfrm>
            <a:off x="0" y="36"/>
            <a:ext cx="12188890" cy="6857964"/>
          </a:xfrm>
          <a:prstGeom prst="rect">
            <a:avLst/>
          </a:prstGeom>
        </p:spPr>
      </p:pic>
    </p:spTree>
    <p:extLst>
      <p:ext uri="{BB962C8B-B14F-4D97-AF65-F5344CB8AC3E}">
        <p14:creationId xmlns:p14="http://schemas.microsoft.com/office/powerpoint/2010/main" xmlns="" val="2605472483"/>
      </p:ext>
    </p:extLst>
  </p:cSld>
  <p:clrMapOvr>
    <a:masterClrMapping/>
  </p:clrMapOvr>
  <mc:AlternateContent xmlns:mc="http://schemas.openxmlformats.org/markup-compatibility/2006">
    <mc:Choice xmlns:p14="http://schemas.microsoft.com/office/powerpoint/2010/main" xmlns="" Requires="p14">
      <p:transition p14:dur="10"/>
    </mc:Choice>
    <mc:Fallback>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15" cstate="print">
            <a:extLst>
              <a:ext uri="{28A0092B-C50C-407E-A947-70E740481C1C}">
                <a14:useLocalDpi xmlns:a14="http://schemas.microsoft.com/office/drawing/2010/main" xmlns="" val="0"/>
              </a:ext>
            </a:extLst>
          </a:blip>
          <a:stretch>
            <a:fillRect/>
          </a:stretch>
        </p:blipFill>
        <p:spPr>
          <a:xfrm>
            <a:off x="0" y="36"/>
            <a:ext cx="12188890" cy="6857964"/>
          </a:xfrm>
          <a:prstGeom prst="rect">
            <a:avLst/>
          </a:prstGeom>
        </p:spPr>
      </p:pic>
      <p:sp>
        <p:nvSpPr>
          <p:cNvPr id="1027" name="Rectangle 3"/>
          <p:cNvSpPr>
            <a:spLocks noGrp="1" noChangeArrowheads="1"/>
          </p:cNvSpPr>
          <p:nvPr>
            <p:ph type="body" idx="1"/>
          </p:nvPr>
        </p:nvSpPr>
        <p:spPr bwMode="auto">
          <a:xfrm>
            <a:off x="552450" y="1200150"/>
            <a:ext cx="10953750" cy="51371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1028" name="Rectangle 4"/>
          <p:cNvSpPr>
            <a:spLocks noGrp="1" noChangeArrowheads="1"/>
          </p:cNvSpPr>
          <p:nvPr>
            <p:ph type="title"/>
          </p:nvPr>
        </p:nvSpPr>
        <p:spPr bwMode="white">
          <a:xfrm>
            <a:off x="557813" y="367497"/>
            <a:ext cx="10948387" cy="430887"/>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spAutoFit/>
          </a:bodyPr>
          <a:lstStyle/>
          <a:p>
            <a:pPr lvl="0"/>
            <a:r>
              <a:rPr lang="en-US" smtClean="0"/>
              <a:t>Click to edit Master title style</a:t>
            </a:r>
            <a:endParaRPr lang="en-US" dirty="0" smtClean="0"/>
          </a:p>
        </p:txBody>
      </p:sp>
      <p:sp>
        <p:nvSpPr>
          <p:cNvPr id="1713158" name="Rectangle 6"/>
          <p:cNvSpPr>
            <a:spLocks noChangeArrowheads="1"/>
          </p:cNvSpPr>
          <p:nvPr/>
        </p:nvSpPr>
        <p:spPr bwMode="auto">
          <a:xfrm>
            <a:off x="6015201" y="6517228"/>
            <a:ext cx="156731" cy="153888"/>
          </a:xfrm>
          <a:prstGeom prst="rect">
            <a:avLst/>
          </a:prstGeom>
          <a:noFill/>
          <a:ln w="9525">
            <a:noFill/>
            <a:miter lim="800000"/>
            <a:headEnd/>
            <a:tailEnd/>
          </a:ln>
          <a:effectLst/>
        </p:spPr>
        <p:txBody>
          <a:bodyPr wrap="none" lIns="0" tIns="0" rIns="0" bIns="0">
            <a:spAutoFit/>
          </a:bodyPr>
          <a:lstStyle/>
          <a:p>
            <a:pPr algn="l" defTabSz="1033463" eaLnBrk="0" hangingPunct="0">
              <a:spcBef>
                <a:spcPct val="0"/>
              </a:spcBef>
              <a:buSzTx/>
              <a:defRPr/>
            </a:pPr>
            <a:fld id="{CE68E300-6CD8-4700-9D8F-1117408838C5}" type="slidenum">
              <a:rPr lang="en-US" sz="1000" i="0" smtClean="0">
                <a:solidFill>
                  <a:schemeClr val="tx1">
                    <a:lumMod val="50000"/>
                    <a:lumOff val="50000"/>
                  </a:schemeClr>
                </a:solidFill>
                <a:latin typeface="+mj-lt"/>
              </a:rPr>
              <a:pPr algn="l" defTabSz="1033463" eaLnBrk="0" hangingPunct="0">
                <a:spcBef>
                  <a:spcPct val="0"/>
                </a:spcBef>
                <a:buSzTx/>
                <a:defRPr/>
              </a:pPr>
              <a:t>‹#›</a:t>
            </a:fld>
            <a:endParaRPr lang="en-US" sz="900" i="0" dirty="0">
              <a:solidFill>
                <a:schemeClr val="tx1">
                  <a:lumMod val="50000"/>
                  <a:lumOff val="50000"/>
                </a:schemeClr>
              </a:solidFill>
              <a:latin typeface="+mj-lt"/>
            </a:endParaRPr>
          </a:p>
        </p:txBody>
      </p:sp>
    </p:spTree>
  </p:cSld>
  <p:clrMap bg1="lt1" tx1="dk1" bg2="lt2" tx2="dk2" accent1="accent1" accent2="accent2" accent3="accent3" accent4="accent4" accent5="accent5" accent6="accent6" hlink="hlink" folHlink="folHlink"/>
  <p:sldLayoutIdLst>
    <p:sldLayoutId id="2147483732" r:id="rId1"/>
    <p:sldLayoutId id="2147483738" r:id="rId2"/>
    <p:sldLayoutId id="2147483775" r:id="rId3"/>
    <p:sldLayoutId id="2147483734" r:id="rId4"/>
    <p:sldLayoutId id="2147483778" r:id="rId5"/>
    <p:sldLayoutId id="2147483774" r:id="rId6"/>
    <p:sldLayoutId id="2147483739" r:id="rId7"/>
    <p:sldLayoutId id="2147483762" r:id="rId8"/>
    <p:sldLayoutId id="2147483776" r:id="rId9"/>
    <p:sldLayoutId id="2147483772" r:id="rId10"/>
    <p:sldLayoutId id="2147483767" r:id="rId11"/>
    <p:sldLayoutId id="2147483770" r:id="rId12"/>
    <p:sldLayoutId id="2147483773" r:id="rId13"/>
  </p:sldLayoutIdLst>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txStyles>
    <p:titleStyle>
      <a:lvl1pPr algn="l" rtl="0" eaLnBrk="1" fontAlgn="base" hangingPunct="1">
        <a:lnSpc>
          <a:spcPct val="90000"/>
        </a:lnSpc>
        <a:spcBef>
          <a:spcPct val="0"/>
        </a:spcBef>
        <a:spcAft>
          <a:spcPct val="0"/>
        </a:spcAft>
        <a:defRPr sz="2400">
          <a:solidFill>
            <a:schemeClr val="tx1">
              <a:lumMod val="50000"/>
            </a:schemeClr>
          </a:solidFill>
          <a:latin typeface="Arial" pitchFamily="34" charset="0"/>
          <a:ea typeface="+mj-ea"/>
          <a:cs typeface="Arial" pitchFamily="34" charset="0"/>
        </a:defRPr>
      </a:lvl1pPr>
      <a:lvl2pPr algn="l" rtl="0" eaLnBrk="1" fontAlgn="base" hangingPunct="1">
        <a:lnSpc>
          <a:spcPct val="90000"/>
        </a:lnSpc>
        <a:spcBef>
          <a:spcPct val="0"/>
        </a:spcBef>
        <a:spcAft>
          <a:spcPct val="0"/>
        </a:spcAft>
        <a:defRPr sz="3200">
          <a:solidFill>
            <a:schemeClr val="bg1"/>
          </a:solidFill>
          <a:latin typeface="Arial" charset="0"/>
        </a:defRPr>
      </a:lvl2pPr>
      <a:lvl3pPr algn="l" rtl="0" eaLnBrk="1" fontAlgn="base" hangingPunct="1">
        <a:lnSpc>
          <a:spcPct val="90000"/>
        </a:lnSpc>
        <a:spcBef>
          <a:spcPct val="0"/>
        </a:spcBef>
        <a:spcAft>
          <a:spcPct val="0"/>
        </a:spcAft>
        <a:defRPr sz="3200">
          <a:solidFill>
            <a:schemeClr val="bg1"/>
          </a:solidFill>
          <a:latin typeface="Arial" charset="0"/>
        </a:defRPr>
      </a:lvl3pPr>
      <a:lvl4pPr algn="l" rtl="0" eaLnBrk="1" fontAlgn="base" hangingPunct="1">
        <a:lnSpc>
          <a:spcPct val="90000"/>
        </a:lnSpc>
        <a:spcBef>
          <a:spcPct val="0"/>
        </a:spcBef>
        <a:spcAft>
          <a:spcPct val="0"/>
        </a:spcAft>
        <a:defRPr sz="3200">
          <a:solidFill>
            <a:schemeClr val="bg1"/>
          </a:solidFill>
          <a:latin typeface="Arial" charset="0"/>
        </a:defRPr>
      </a:lvl4pPr>
      <a:lvl5pPr algn="l" rtl="0" eaLnBrk="1" fontAlgn="base" hangingPunct="1">
        <a:lnSpc>
          <a:spcPct val="90000"/>
        </a:lnSpc>
        <a:spcBef>
          <a:spcPct val="0"/>
        </a:spcBef>
        <a:spcAft>
          <a:spcPct val="0"/>
        </a:spcAft>
        <a:defRPr sz="3200">
          <a:solidFill>
            <a:schemeClr val="bg1"/>
          </a:solidFill>
          <a:latin typeface="Arial" charset="0"/>
        </a:defRPr>
      </a:lvl5pPr>
      <a:lvl6pPr marL="457200" algn="l" rtl="0" eaLnBrk="1" fontAlgn="base" hangingPunct="1">
        <a:lnSpc>
          <a:spcPct val="90000"/>
        </a:lnSpc>
        <a:spcBef>
          <a:spcPct val="0"/>
        </a:spcBef>
        <a:spcAft>
          <a:spcPct val="0"/>
        </a:spcAft>
        <a:defRPr sz="3200">
          <a:solidFill>
            <a:schemeClr val="bg1"/>
          </a:solidFill>
          <a:latin typeface="Arial" charset="0"/>
        </a:defRPr>
      </a:lvl6pPr>
      <a:lvl7pPr marL="914400" algn="l" rtl="0" eaLnBrk="1" fontAlgn="base" hangingPunct="1">
        <a:lnSpc>
          <a:spcPct val="90000"/>
        </a:lnSpc>
        <a:spcBef>
          <a:spcPct val="0"/>
        </a:spcBef>
        <a:spcAft>
          <a:spcPct val="0"/>
        </a:spcAft>
        <a:defRPr sz="3200">
          <a:solidFill>
            <a:schemeClr val="bg1"/>
          </a:solidFill>
          <a:latin typeface="Arial" charset="0"/>
        </a:defRPr>
      </a:lvl7pPr>
      <a:lvl8pPr marL="1371600" algn="l" rtl="0" eaLnBrk="1" fontAlgn="base" hangingPunct="1">
        <a:lnSpc>
          <a:spcPct val="90000"/>
        </a:lnSpc>
        <a:spcBef>
          <a:spcPct val="0"/>
        </a:spcBef>
        <a:spcAft>
          <a:spcPct val="0"/>
        </a:spcAft>
        <a:defRPr sz="3200">
          <a:solidFill>
            <a:schemeClr val="bg1"/>
          </a:solidFill>
          <a:latin typeface="Arial" charset="0"/>
        </a:defRPr>
      </a:lvl8pPr>
      <a:lvl9pPr marL="1828800" algn="l" rtl="0" eaLnBrk="1" fontAlgn="base" hangingPunct="1">
        <a:lnSpc>
          <a:spcPct val="90000"/>
        </a:lnSpc>
        <a:spcBef>
          <a:spcPct val="0"/>
        </a:spcBef>
        <a:spcAft>
          <a:spcPct val="0"/>
        </a:spcAft>
        <a:defRPr sz="3200">
          <a:solidFill>
            <a:schemeClr val="bg1"/>
          </a:solidFill>
          <a:latin typeface="Arial" charset="0"/>
        </a:defRPr>
      </a:lvl9pPr>
    </p:titleStyle>
    <p:bodyStyle>
      <a:lvl1pPr marL="342900" indent="-342900" algn="l" defTabSz="914400" rtl="0" eaLnBrk="1" fontAlgn="base" latinLnBrk="0" hangingPunct="1">
        <a:spcBef>
          <a:spcPts val="900"/>
        </a:spcBef>
        <a:spcAft>
          <a:spcPct val="0"/>
        </a:spcAft>
        <a:buClr>
          <a:schemeClr val="accent1"/>
        </a:buClr>
        <a:buFont typeface="Wingdings" pitchFamily="2" charset="2"/>
        <a:buChar char="§"/>
        <a:defRPr lang="en-US" sz="2000" kern="1200" dirty="0" smtClean="0">
          <a:solidFill>
            <a:srgbClr val="000000"/>
          </a:solidFill>
          <a:latin typeface="Arial" pitchFamily="34" charset="0"/>
          <a:ea typeface="+mn-ea"/>
          <a:cs typeface="Arial" pitchFamily="34" charset="0"/>
        </a:defRPr>
      </a:lvl1pPr>
      <a:lvl2pPr marL="742950" indent="-285750" algn="l" defTabSz="914400" rtl="0" eaLnBrk="1" fontAlgn="base" latinLnBrk="0" hangingPunct="1">
        <a:spcBef>
          <a:spcPts val="900"/>
        </a:spcBef>
        <a:spcAft>
          <a:spcPct val="0"/>
        </a:spcAft>
        <a:buClr>
          <a:schemeClr val="accent1"/>
        </a:buClr>
        <a:buChar char="•"/>
        <a:defRPr lang="en-US" sz="1800" kern="1200" dirty="0" smtClean="0">
          <a:solidFill>
            <a:srgbClr val="000000"/>
          </a:solidFill>
          <a:latin typeface="Arial" pitchFamily="34" charset="0"/>
          <a:ea typeface="+mn-ea"/>
          <a:cs typeface="Arial" pitchFamily="34" charset="0"/>
        </a:defRPr>
      </a:lvl2pPr>
      <a:lvl3pPr marL="1143000" indent="-228600" algn="l" defTabSz="914400" rtl="0" eaLnBrk="1" fontAlgn="base" latinLnBrk="0" hangingPunct="1">
        <a:spcBef>
          <a:spcPts val="900"/>
        </a:spcBef>
        <a:spcAft>
          <a:spcPct val="0"/>
        </a:spcAft>
        <a:buClr>
          <a:schemeClr val="accent1"/>
        </a:buClr>
        <a:buFont typeface="Arial" charset="0"/>
        <a:buChar char="–"/>
        <a:defRPr lang="en-US" sz="1600" kern="1200" dirty="0" smtClean="0">
          <a:solidFill>
            <a:srgbClr val="000000"/>
          </a:solidFill>
          <a:latin typeface="Arial" pitchFamily="34" charset="0"/>
          <a:ea typeface="+mn-ea"/>
          <a:cs typeface="Arial" pitchFamily="34" charset="0"/>
        </a:defRPr>
      </a:lvl3pPr>
      <a:lvl4pPr marL="1600200" indent="-228600" algn="l" defTabSz="914400" rtl="0" eaLnBrk="1" fontAlgn="base" latinLnBrk="0" hangingPunct="1">
        <a:spcBef>
          <a:spcPts val="900"/>
        </a:spcBef>
        <a:spcAft>
          <a:spcPct val="0"/>
        </a:spcAft>
        <a:buClr>
          <a:schemeClr val="accent1"/>
        </a:buClr>
        <a:buSzPct val="95000"/>
        <a:buFont typeface="Courier New" pitchFamily="49" charset="0"/>
        <a:buChar char="o"/>
        <a:defRPr lang="en-US" sz="1400" kern="1200" dirty="0" smtClean="0">
          <a:solidFill>
            <a:srgbClr val="000000"/>
          </a:solidFill>
          <a:latin typeface="Arial" pitchFamily="34" charset="0"/>
          <a:ea typeface="+mn-ea"/>
          <a:cs typeface="Arial" pitchFamily="34" charset="0"/>
        </a:defRPr>
      </a:lvl4pPr>
      <a:lvl5pPr marL="2057400" indent="-228600" algn="l" defTabSz="914400" rtl="0" eaLnBrk="1" fontAlgn="base" latinLnBrk="0" hangingPunct="1">
        <a:spcBef>
          <a:spcPts val="900"/>
        </a:spcBef>
        <a:spcAft>
          <a:spcPct val="0"/>
        </a:spcAft>
        <a:buClr>
          <a:schemeClr val="accent1"/>
        </a:buClr>
        <a:buSzPct val="95000"/>
        <a:buFont typeface="Courier New" pitchFamily="49" charset="0"/>
        <a:buChar char="o"/>
        <a:defRPr lang="en-US" sz="1400" kern="1200" dirty="0" smtClean="0">
          <a:solidFill>
            <a:srgbClr val="000000"/>
          </a:solidFill>
          <a:latin typeface="Arial" pitchFamily="34" charset="0"/>
          <a:ea typeface="+mn-ea"/>
          <a:cs typeface="Arial" pitchFamily="34" charset="0"/>
        </a:defRPr>
      </a:lvl5pPr>
      <a:lvl6pPr marL="25146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6pPr>
      <a:lvl7pPr marL="29718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7pPr>
      <a:lvl8pPr marL="34290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8pPr>
      <a:lvl9pPr marL="38862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xmlns="">
        <p15:guide id="1" orient="horz" pos="4104"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11.xml"/><Relationship Id="rId4" Type="http://schemas.openxmlformats.org/officeDocument/2006/relationships/image" Target="../media/image10.jpe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9.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9.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9.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4"/>
          <p:cNvSpPr>
            <a:spLocks noGrp="1"/>
          </p:cNvSpPr>
          <p:nvPr>
            <p:ph type="ctrTitle"/>
          </p:nvPr>
        </p:nvSpPr>
        <p:spPr>
          <a:xfrm>
            <a:off x="4867419" y="2741273"/>
            <a:ext cx="6800850" cy="1661993"/>
          </a:xfrm>
        </p:spPr>
        <p:txBody>
          <a:bodyPr/>
          <a:lstStyle/>
          <a:p>
            <a:r>
              <a:rPr lang="en-US" sz="3600" dirty="0" err="1"/>
              <a:t>DataServer</a:t>
            </a:r>
            <a:r>
              <a:rPr lang="en-US" sz="3600" dirty="0"/>
              <a:t> Best Practices and Performance Considerations with </a:t>
            </a:r>
            <a:r>
              <a:rPr lang="en-US" sz="3600" dirty="0" err="1"/>
              <a:t>OpenEdge</a:t>
            </a:r>
            <a:r>
              <a:rPr lang="en-US" sz="3600" dirty="0"/>
              <a:t> </a:t>
            </a:r>
            <a:r>
              <a:rPr lang="en-US" sz="3600" dirty="0" smtClean="0"/>
              <a:t>11</a:t>
            </a:r>
            <a:endParaRPr lang="en-US" sz="3600" dirty="0"/>
          </a:p>
        </p:txBody>
      </p:sp>
      <p:sp>
        <p:nvSpPr>
          <p:cNvPr id="5" name="Subtitle 8"/>
          <p:cNvSpPr>
            <a:spLocks noGrp="1"/>
          </p:cNvSpPr>
          <p:nvPr>
            <p:ph type="subTitle" idx="1"/>
          </p:nvPr>
        </p:nvSpPr>
        <p:spPr/>
        <p:txBody>
          <a:bodyPr/>
          <a:lstStyle/>
          <a:p>
            <a:r>
              <a:rPr lang="en-US" dirty="0" smtClean="0"/>
              <a:t>28</a:t>
            </a:r>
            <a:r>
              <a:rPr lang="en-US" baseline="30000" dirty="0" smtClean="0"/>
              <a:t>th</a:t>
            </a:r>
            <a:r>
              <a:rPr lang="en-US" dirty="0" smtClean="0"/>
              <a:t> Jun 2016</a:t>
            </a:r>
          </a:p>
          <a:p>
            <a:r>
              <a:rPr lang="en-US" dirty="0" smtClean="0"/>
              <a:t>Sachin Garg – </a:t>
            </a:r>
            <a:r>
              <a:rPr lang="en-US" dirty="0" err="1" smtClean="0"/>
              <a:t>OpenEdge</a:t>
            </a:r>
            <a:r>
              <a:rPr lang="en-US" dirty="0" smtClean="0"/>
              <a:t> </a:t>
            </a:r>
            <a:endParaRPr lang="en-US" dirty="0"/>
          </a:p>
        </p:txBody>
      </p:sp>
    </p:spTree>
  </p:cSld>
  <p:clrMapOvr>
    <a:masterClrMapping/>
  </p:clrMapOvr>
  <mc:AlternateContent xmlns:mc="http://schemas.openxmlformats.org/markup-compatibility/2006">
    <mc:Choice xmlns:p14="http://schemas.microsoft.com/office/powerpoint/2010/main" xmlns="" Requires="p14">
      <p:transition p14:dur="100">
        <p:cut/>
      </p:transition>
    </mc:Choice>
    <mc:Fallback>
      <p:transition>
        <p:cut/>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NOTES TO PRESENTER: </a:t>
            </a:r>
            <a:endParaRPr lang="en-US" dirty="0"/>
          </a:p>
        </p:txBody>
      </p:sp>
      <p:sp>
        <p:nvSpPr>
          <p:cNvPr id="3" name="Content Placeholder 2"/>
          <p:cNvSpPr>
            <a:spLocks noGrp="1"/>
          </p:cNvSpPr>
          <p:nvPr>
            <p:ph idx="1"/>
          </p:nvPr>
        </p:nvSpPr>
        <p:spPr/>
        <p:txBody>
          <a:bodyPr/>
          <a:lstStyle/>
          <a:p>
            <a:r>
              <a:rPr lang="en-US" dirty="0" smtClean="0"/>
              <a:t>There is a great deal of content per slide making them difficult to read. Particularly, on the slides with a dark grey background and text boxes in neon green.  Consider using a lighter green as noted, increasing pt size of text box content from 12 to 16, and spacing the content across more slides to make it more easily visible.  Thank you!</a:t>
            </a:r>
          </a:p>
        </p:txBody>
      </p:sp>
    </p:spTree>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064712" y="1861238"/>
            <a:ext cx="9832931" cy="3083921"/>
          </a:xfrm>
        </p:spPr>
        <p:txBody>
          <a:bodyPr/>
          <a:lstStyle/>
          <a:p>
            <a:pPr lvl="1" algn="ctr"/>
            <a:r>
              <a:rPr lang="en-US" sz="3600" dirty="0">
                <a:solidFill>
                  <a:schemeClr val="bg2"/>
                </a:solidFill>
              </a:rPr>
              <a:t>Best practices </a:t>
            </a:r>
            <a:r>
              <a:rPr lang="en-US" sz="3600" dirty="0" smtClean="0">
                <a:solidFill>
                  <a:schemeClr val="bg2"/>
                </a:solidFill>
              </a:rPr>
              <a:t>generally revolve </a:t>
            </a:r>
            <a:r>
              <a:rPr lang="en-US" sz="3600" dirty="0">
                <a:solidFill>
                  <a:schemeClr val="bg2"/>
                </a:solidFill>
              </a:rPr>
              <a:t>around </a:t>
            </a:r>
            <a:r>
              <a:rPr lang="en-US" sz="3600" dirty="0" smtClean="0">
                <a:solidFill>
                  <a:schemeClr val="bg2"/>
                </a:solidFill>
              </a:rPr>
              <a:t>techniques </a:t>
            </a:r>
            <a:r>
              <a:rPr lang="en-US" sz="3600" dirty="0">
                <a:solidFill>
                  <a:schemeClr val="bg2"/>
                </a:solidFill>
              </a:rPr>
              <a:t>used to </a:t>
            </a:r>
            <a:r>
              <a:rPr lang="en-US" sz="3600" dirty="0" smtClean="0">
                <a:solidFill>
                  <a:schemeClr val="bg2"/>
                </a:solidFill>
              </a:rPr>
              <a:t>optimize the </a:t>
            </a:r>
            <a:r>
              <a:rPr lang="en-US" sz="3600" dirty="0">
                <a:solidFill>
                  <a:schemeClr val="bg2"/>
                </a:solidFill>
              </a:rPr>
              <a:t>development effort, deployment effort, maintenance effort and </a:t>
            </a:r>
            <a:r>
              <a:rPr lang="en-US" sz="3600" dirty="0" smtClean="0">
                <a:solidFill>
                  <a:schemeClr val="bg2"/>
                </a:solidFill>
              </a:rPr>
              <a:t>foremost, </a:t>
            </a:r>
            <a:r>
              <a:rPr lang="en-US" sz="3600" dirty="0">
                <a:solidFill>
                  <a:schemeClr val="bg2"/>
                </a:solidFill>
              </a:rPr>
              <a:t>the performance improvements that one can get out of his/her application</a:t>
            </a:r>
          </a:p>
        </p:txBody>
      </p:sp>
    </p:spTree>
    <p:extLst>
      <p:ext uri="{BB962C8B-B14F-4D97-AF65-F5344CB8AC3E}">
        <p14:creationId xmlns:p14="http://schemas.microsoft.com/office/powerpoint/2010/main" xmlns="" val="1825494154"/>
      </p:ext>
    </p:extLst>
  </p:cSld>
  <p:clrMapOvr>
    <a:masterClrMapping/>
  </p:clrMapOvr>
  <mc:AlternateContent xmlns:mc="http://schemas.openxmlformats.org/markup-compatibility/2006">
    <mc:Choice xmlns:p14="http://schemas.microsoft.com/office/powerpoint/2010/main" xmlns="" Requires="p14">
      <p:transition p14:dur="100">
        <p:cut/>
      </p:transition>
    </mc:Choice>
    <mc:Fallback>
      <p:transition>
        <p:cut/>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10"/>
          <p:cNvSpPr>
            <a:spLocks noChangeArrowheads="1"/>
          </p:cNvSpPr>
          <p:nvPr/>
        </p:nvSpPr>
        <p:spPr bwMode="auto">
          <a:xfrm>
            <a:off x="0" y="1470398"/>
            <a:ext cx="11498081" cy="461963"/>
          </a:xfrm>
          <a:prstGeom prst="rect">
            <a:avLst/>
          </a:prstGeom>
          <a:gradFill flip="none" rotWithShape="1">
            <a:gsLst>
              <a:gs pos="0">
                <a:schemeClr val="accent1">
                  <a:lumMod val="5000"/>
                  <a:lumOff val="95000"/>
                  <a:alpha val="0"/>
                </a:schemeClr>
              </a:gs>
              <a:gs pos="100000">
                <a:schemeClr val="accent1">
                  <a:alpha val="47000"/>
                </a:schemeClr>
              </a:gs>
            </a:gsLst>
            <a:lin ang="0" scaled="1"/>
            <a:tileRect/>
          </a:gradFill>
          <a:ln w="9525">
            <a:noFill/>
            <a:round/>
            <a:headEnd/>
            <a:tailEnd/>
          </a:ln>
          <a:effectLst/>
        </p:spPr>
        <p:txBody>
          <a:bodyPr wrap="square" anchor="ctr"/>
          <a:lstStyle/>
          <a:p>
            <a:endParaRPr lang="en-US" i="0">
              <a:solidFill>
                <a:srgbClr val="000000"/>
              </a:solidFill>
            </a:endParaRPr>
          </a:p>
        </p:txBody>
      </p:sp>
      <p:sp>
        <p:nvSpPr>
          <p:cNvPr id="4" name="Title 3"/>
          <p:cNvSpPr>
            <a:spLocks noGrp="1"/>
          </p:cNvSpPr>
          <p:nvPr>
            <p:ph type="title"/>
          </p:nvPr>
        </p:nvSpPr>
        <p:spPr/>
        <p:txBody>
          <a:bodyPr/>
          <a:lstStyle/>
          <a:p>
            <a:r>
              <a:rPr lang="en-US" dirty="0" smtClean="0"/>
              <a:t>Agenda</a:t>
            </a:r>
            <a:endParaRPr lang="en-US" dirty="0"/>
          </a:p>
        </p:txBody>
      </p:sp>
      <p:sp>
        <p:nvSpPr>
          <p:cNvPr id="5" name="Content Placeholder 4"/>
          <p:cNvSpPr>
            <a:spLocks noGrp="1"/>
          </p:cNvSpPr>
          <p:nvPr>
            <p:ph idx="1"/>
          </p:nvPr>
        </p:nvSpPr>
        <p:spPr/>
        <p:txBody>
          <a:bodyPr/>
          <a:lstStyle/>
          <a:p>
            <a:r>
              <a:rPr lang="en-US" dirty="0" smtClean="0"/>
              <a:t>Introduction</a:t>
            </a:r>
          </a:p>
          <a:p>
            <a:r>
              <a:rPr lang="en-US" dirty="0" smtClean="0"/>
              <a:t>Best Practices</a:t>
            </a:r>
          </a:p>
          <a:p>
            <a:r>
              <a:rPr lang="en-US" dirty="0" smtClean="0"/>
              <a:t>Performance Considerations</a:t>
            </a:r>
          </a:p>
          <a:p>
            <a:r>
              <a:rPr lang="en-US" dirty="0" smtClean="0"/>
              <a:t>Upcoming Features</a:t>
            </a:r>
          </a:p>
        </p:txBody>
      </p:sp>
    </p:spTree>
    <p:extLst>
      <p:ext uri="{BB962C8B-B14F-4D97-AF65-F5344CB8AC3E}">
        <p14:creationId xmlns:p14="http://schemas.microsoft.com/office/powerpoint/2010/main" xmlns="" val="2026385845"/>
      </p:ext>
    </p:extLst>
  </p:cSld>
  <p:clrMapOvr>
    <a:masterClrMapping/>
  </p:clrMapOvr>
  <mc:AlternateContent xmlns:mc="http://schemas.openxmlformats.org/markup-compatibility/2006">
    <mc:Choice xmlns:p14="http://schemas.microsoft.com/office/powerpoint/2010/main" xmlns="" Requires="p14">
      <p:transition p14:dur="100">
        <p:cut/>
      </p:transition>
    </mc:Choice>
    <mc:Fallback>
      <p:transition>
        <p:cut/>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AutoShape 3"/>
          <p:cNvSpPr>
            <a:spLocks noChangeArrowheads="1"/>
          </p:cNvSpPr>
          <p:nvPr/>
        </p:nvSpPr>
        <p:spPr bwMode="auto">
          <a:xfrm>
            <a:off x="125278" y="771759"/>
            <a:ext cx="11749413" cy="5524356"/>
          </a:xfrm>
          <a:prstGeom prst="rect">
            <a:avLst/>
          </a:prstGeom>
          <a:solidFill>
            <a:schemeClr val="accent1"/>
          </a:solidFill>
          <a:ln>
            <a:noFill/>
            <a:headEnd/>
            <a:tailEnd/>
          </a:ln>
        </p:spPr>
        <p:style>
          <a:lnRef idx="2">
            <a:schemeClr val="accent1">
              <a:shade val="50000"/>
            </a:schemeClr>
          </a:lnRef>
          <a:fillRef idx="1">
            <a:schemeClr val="accent1"/>
          </a:fillRef>
          <a:effectRef idx="0">
            <a:schemeClr val="accent1"/>
          </a:effectRef>
          <a:fontRef idx="minor">
            <a:schemeClr val="lt1"/>
          </a:fontRef>
        </p:style>
        <p:txBody>
          <a:bodyPr wrap="square" anchor="ctr"/>
          <a:lstStyle/>
          <a:p>
            <a:endParaRPr lang="en-US" i="0" dirty="0">
              <a:solidFill>
                <a:schemeClr val="bg1"/>
              </a:solidFill>
            </a:endParaRPr>
          </a:p>
        </p:txBody>
      </p:sp>
      <p:sp>
        <p:nvSpPr>
          <p:cNvPr id="133122" name="Rectangle 2"/>
          <p:cNvSpPr>
            <a:spLocks noGrp="1" noChangeArrowheads="1"/>
          </p:cNvSpPr>
          <p:nvPr>
            <p:ph type="title"/>
          </p:nvPr>
        </p:nvSpPr>
        <p:spPr>
          <a:xfrm>
            <a:off x="557813" y="370575"/>
            <a:ext cx="10948387" cy="424732"/>
          </a:xfrm>
        </p:spPr>
        <p:txBody>
          <a:bodyPr/>
          <a:lstStyle/>
          <a:p>
            <a:r>
              <a:rPr lang="en-US" dirty="0" smtClean="0"/>
              <a:t>Introduction: </a:t>
            </a:r>
            <a:r>
              <a:rPr lang="en-US" dirty="0"/>
              <a:t>Architectural </a:t>
            </a:r>
            <a:r>
              <a:rPr lang="en-US" dirty="0" smtClean="0"/>
              <a:t>View </a:t>
            </a:r>
            <a:r>
              <a:rPr lang="en-US" dirty="0"/>
              <a:t>of </a:t>
            </a:r>
            <a:r>
              <a:rPr lang="en-US" dirty="0" err="1"/>
              <a:t>DataServer</a:t>
            </a:r>
            <a:r>
              <a:rPr lang="en-US" dirty="0"/>
              <a:t> </a:t>
            </a:r>
            <a:r>
              <a:rPr lang="en-US" dirty="0" smtClean="0"/>
              <a:t>Components</a:t>
            </a:r>
            <a:endParaRPr lang="en-US" dirty="0"/>
          </a:p>
        </p:txBody>
      </p:sp>
      <p:sp>
        <p:nvSpPr>
          <p:cNvPr id="26" name="Flowchart: Magnetic Disk 25"/>
          <p:cNvSpPr/>
          <p:nvPr/>
        </p:nvSpPr>
        <p:spPr bwMode="auto">
          <a:xfrm>
            <a:off x="557813" y="4821305"/>
            <a:ext cx="1556150" cy="1161633"/>
          </a:xfrm>
          <a:prstGeom prst="flowChartMagneticDisk">
            <a:avLst/>
          </a:prstGeom>
          <a:solidFill>
            <a:schemeClr val="accent4">
              <a:lumMod val="60000"/>
              <a:lumOff val="40000"/>
            </a:schemeClr>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r>
              <a:rPr kumimoji="0" lang="en-US" sz="1600" b="1" i="1" u="none" strike="noStrike" normalizeH="0" baseline="0" dirty="0" smtClean="0">
                <a:ln w="0"/>
                <a:effectLst>
                  <a:outerShdw blurRad="38100" dist="19050" dir="2700000" algn="tl" rotWithShape="0">
                    <a:schemeClr val="dk1">
                      <a:alpha val="40000"/>
                    </a:schemeClr>
                  </a:outerShdw>
                </a:effectLst>
                <a:latin typeface="Arial" charset="0"/>
              </a:rPr>
              <a:t>Schema Holder</a:t>
            </a:r>
          </a:p>
        </p:txBody>
      </p:sp>
      <p:sp>
        <p:nvSpPr>
          <p:cNvPr id="27" name="Rectangle 26"/>
          <p:cNvSpPr/>
          <p:nvPr/>
        </p:nvSpPr>
        <p:spPr bwMode="auto">
          <a:xfrm>
            <a:off x="210625" y="1161562"/>
            <a:ext cx="3420834" cy="2771335"/>
          </a:xfrm>
          <a:prstGeom prst="rect">
            <a:avLst/>
          </a:prstGeom>
          <a:gradFill>
            <a:gsLst>
              <a:gs pos="0">
                <a:schemeClr val="tx2">
                  <a:gamma/>
                  <a:shade val="46275"/>
                  <a:invGamma/>
                </a:schemeClr>
              </a:gs>
              <a:gs pos="50000">
                <a:schemeClr val="tx2"/>
              </a:gs>
              <a:gs pos="100000">
                <a:schemeClr val="tx2">
                  <a:gamma/>
                  <a:shade val="46275"/>
                  <a:invGamma/>
                </a:schemeClr>
              </a:gs>
            </a:gsLst>
            <a:lin ang="0" scaled="1"/>
          </a:gradFill>
          <a:ln w="12700" cap="flat" cmpd="sng" algn="ctr">
            <a:solidFill>
              <a:schemeClr val="tx1"/>
            </a:solidFill>
            <a:prstDash val="solid"/>
            <a:round/>
            <a:headEnd type="none" w="med" len="med"/>
            <a:tailEnd type="none" w="med" len="med"/>
          </a:ln>
          <a:effectLst>
            <a:softEdge rad="12700"/>
          </a:effectLst>
          <a:scene3d>
            <a:camera prst="orthographicFront"/>
            <a:lightRig rig="threePt" dir="t"/>
          </a:scene3d>
          <a:sp3d extrusionH="31750">
            <a:bevelT w="152400" h="2032000" prst="angle"/>
          </a:sp3d>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sp>
        <p:nvSpPr>
          <p:cNvPr id="28" name="Rectangle 27"/>
          <p:cNvSpPr/>
          <p:nvPr/>
        </p:nvSpPr>
        <p:spPr bwMode="auto">
          <a:xfrm>
            <a:off x="2028749" y="1532526"/>
            <a:ext cx="1382854" cy="646331"/>
          </a:xfrm>
          <a:prstGeom prst="rect">
            <a:avLst/>
          </a:prstGeom>
          <a:solidFill>
            <a:schemeClr val="tx2">
              <a:lumMod val="40000"/>
              <a:lumOff val="60000"/>
            </a:schemeClr>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ts val="0"/>
              </a:spcBef>
              <a:spcAft>
                <a:spcPct val="0"/>
              </a:spcAft>
              <a:buClrTx/>
              <a:buSzPct val="130000"/>
              <a:buFontTx/>
              <a:buNone/>
              <a:tabLst/>
            </a:pPr>
            <a:r>
              <a:rPr kumimoji="0" lang="en-US" sz="1800" b="1" i="0" u="none" strike="noStrike" normalizeH="0" baseline="0" dirty="0" smtClean="0">
                <a:ln w="0"/>
                <a:effectLst>
                  <a:outerShdw blurRad="38100" dist="19050" dir="2700000" algn="tl" rotWithShape="0">
                    <a:schemeClr val="dk1">
                      <a:alpha val="40000"/>
                    </a:schemeClr>
                  </a:outerShdw>
                </a:effectLst>
              </a:rPr>
              <a:t>Run time interpreter</a:t>
            </a:r>
          </a:p>
        </p:txBody>
      </p:sp>
      <p:sp>
        <p:nvSpPr>
          <p:cNvPr id="30" name="TextBox 29"/>
          <p:cNvSpPr txBox="1"/>
          <p:nvPr/>
        </p:nvSpPr>
        <p:spPr>
          <a:xfrm>
            <a:off x="6632739" y="1910298"/>
            <a:ext cx="2240671" cy="400110"/>
          </a:xfrm>
          <a:prstGeom prst="rect">
            <a:avLst/>
          </a:prstGeom>
          <a:noFill/>
        </p:spPr>
        <p:txBody>
          <a:bodyPr wrap="square" rtlCol="0">
            <a:spAutoFit/>
          </a:bodyPr>
          <a:lstStyle/>
          <a:p>
            <a:pPr algn="l"/>
            <a:r>
              <a:rPr lang="en-US" sz="2000" i="0" dirty="0" smtClean="0">
                <a:solidFill>
                  <a:srgbClr val="000000"/>
                </a:solidFill>
              </a:rPr>
              <a:t>      </a:t>
            </a:r>
            <a:r>
              <a:rPr lang="en-US" sz="2000" b="1" i="0" dirty="0" smtClean="0">
                <a:solidFill>
                  <a:schemeClr val="bg1"/>
                </a:solidFill>
              </a:rPr>
              <a:t>Server</a:t>
            </a:r>
          </a:p>
        </p:txBody>
      </p:sp>
      <p:sp>
        <p:nvSpPr>
          <p:cNvPr id="31" name="Rectangle 30"/>
          <p:cNvSpPr/>
          <p:nvPr/>
        </p:nvSpPr>
        <p:spPr bwMode="auto">
          <a:xfrm>
            <a:off x="6671962" y="2387453"/>
            <a:ext cx="1939356" cy="3395859"/>
          </a:xfrm>
          <a:prstGeom prst="rect">
            <a:avLst/>
          </a:prstGeom>
          <a:gradFill>
            <a:gsLst>
              <a:gs pos="0">
                <a:schemeClr val="tx2">
                  <a:gamma/>
                  <a:shade val="46275"/>
                  <a:invGamma/>
                </a:schemeClr>
              </a:gs>
              <a:gs pos="50000">
                <a:schemeClr val="tx2"/>
              </a:gs>
              <a:gs pos="100000">
                <a:schemeClr val="tx2">
                  <a:gamma/>
                  <a:shade val="46275"/>
                  <a:invGamma/>
                </a:schemeClr>
              </a:gs>
            </a:gsLst>
            <a:lin ang="0" scaled="1"/>
          </a:gradFill>
          <a:ln w="12700" cap="flat" cmpd="sng" algn="ctr">
            <a:solidFill>
              <a:schemeClr val="tx1"/>
            </a:solidFill>
            <a:prstDash val="solid"/>
            <a:round/>
            <a:headEnd type="none" w="med" len="med"/>
            <a:tailEnd type="none" w="med" len="med"/>
          </a:ln>
          <a:effectLst/>
          <a:scene3d>
            <a:camera prst="orthographicFront"/>
            <a:lightRig rig="threePt" dir="t"/>
          </a:scene3d>
          <a:sp3d>
            <a:bevelT w="152400" prst="angle"/>
          </a:sp3d>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sp>
        <p:nvSpPr>
          <p:cNvPr id="32" name="Flowchart: Magnetic Disk 31"/>
          <p:cNvSpPr/>
          <p:nvPr/>
        </p:nvSpPr>
        <p:spPr bwMode="auto">
          <a:xfrm>
            <a:off x="9939985" y="4621186"/>
            <a:ext cx="1538015" cy="1406188"/>
          </a:xfrm>
          <a:prstGeom prst="flowChartMagneticDisk">
            <a:avLst/>
          </a:prstGeom>
          <a:gradFill>
            <a:gsLst>
              <a:gs pos="0">
                <a:schemeClr val="tx2">
                  <a:gamma/>
                  <a:shade val="46275"/>
                  <a:invGamma/>
                </a:schemeClr>
              </a:gs>
              <a:gs pos="50000">
                <a:schemeClr val="tx2"/>
              </a:gs>
              <a:gs pos="100000">
                <a:schemeClr val="tx2">
                  <a:gamma/>
                  <a:shade val="46275"/>
                  <a:invGamma/>
                </a:schemeClr>
              </a:gs>
            </a:gsLst>
            <a:lin ang="0" scaled="1"/>
          </a:gra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ts val="600"/>
              </a:spcBef>
              <a:spcAft>
                <a:spcPct val="0"/>
              </a:spcAft>
              <a:buClrTx/>
              <a:buSzPct val="130000"/>
              <a:buFontTx/>
              <a:buNone/>
              <a:tabLst/>
            </a:pPr>
            <a:r>
              <a:rPr kumimoji="0" lang="en-US" sz="2000" i="1" u="none" strike="noStrike" normalizeH="0" baseline="0" dirty="0" smtClean="0">
                <a:ln w="0"/>
                <a:solidFill>
                  <a:schemeClr val="bg2"/>
                </a:solidFill>
                <a:effectLst>
                  <a:outerShdw blurRad="38100" dist="19050" dir="2700000" algn="tl" rotWithShape="0">
                    <a:schemeClr val="dk1">
                      <a:alpha val="40000"/>
                    </a:schemeClr>
                  </a:outerShdw>
                </a:effectLst>
                <a:latin typeface="Arial" charset="0"/>
              </a:rPr>
              <a:t>Data Source</a:t>
            </a:r>
          </a:p>
        </p:txBody>
      </p:sp>
      <p:sp>
        <p:nvSpPr>
          <p:cNvPr id="33" name="Rectangle 32"/>
          <p:cNvSpPr/>
          <p:nvPr/>
        </p:nvSpPr>
        <p:spPr bwMode="auto">
          <a:xfrm>
            <a:off x="6957395" y="2862543"/>
            <a:ext cx="1350215" cy="584775"/>
          </a:xfrm>
          <a:prstGeom prst="rect">
            <a:avLst/>
          </a:prstGeom>
          <a:solidFill>
            <a:schemeClr val="accent3">
              <a:lumMod val="60000"/>
              <a:lumOff val="40000"/>
            </a:schemeClr>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ts val="0"/>
              </a:spcBef>
              <a:spcAft>
                <a:spcPct val="0"/>
              </a:spcAft>
              <a:buClrTx/>
              <a:buSzPct val="130000"/>
              <a:buFontTx/>
              <a:buNone/>
              <a:tabLst/>
            </a:pPr>
            <a:r>
              <a:rPr kumimoji="0" lang="en-US" sz="1600" b="1" i="0" u="none" strike="noStrike" cap="none" normalizeH="0" baseline="0" dirty="0" smtClean="0">
                <a:ln>
                  <a:noFill/>
                </a:ln>
                <a:solidFill>
                  <a:schemeClr val="bg1"/>
                </a:solidFill>
                <a:effectLst/>
              </a:rPr>
              <a:t>Probrkr/</a:t>
            </a:r>
          </a:p>
          <a:p>
            <a:pPr marL="0" marR="0" indent="0" algn="ctr" defTabSz="914400" rtl="0" eaLnBrk="1" fontAlgn="base" latinLnBrk="0" hangingPunct="1">
              <a:lnSpc>
                <a:spcPct val="100000"/>
              </a:lnSpc>
              <a:spcBef>
                <a:spcPts val="0"/>
              </a:spcBef>
              <a:spcAft>
                <a:spcPct val="0"/>
              </a:spcAft>
              <a:buClrTx/>
              <a:buSzPct val="130000"/>
              <a:buFontTx/>
              <a:buNone/>
              <a:tabLst/>
            </a:pPr>
            <a:r>
              <a:rPr lang="en-US" sz="1600" b="1" i="0" dirty="0" err="1" smtClean="0">
                <a:solidFill>
                  <a:schemeClr val="bg1"/>
                </a:solidFill>
              </a:rPr>
              <a:t>Ubroker</a:t>
            </a:r>
            <a:endParaRPr kumimoji="0" lang="en-US" sz="1600" b="1" i="0" u="none" strike="noStrike" cap="none" normalizeH="0" baseline="0" dirty="0" smtClean="0">
              <a:ln>
                <a:noFill/>
              </a:ln>
              <a:solidFill>
                <a:schemeClr val="bg1"/>
              </a:solidFill>
              <a:effectLst/>
            </a:endParaRPr>
          </a:p>
        </p:txBody>
      </p:sp>
      <p:sp>
        <p:nvSpPr>
          <p:cNvPr id="37" name="Left-Right Arrow 36"/>
          <p:cNvSpPr/>
          <p:nvPr/>
        </p:nvSpPr>
        <p:spPr bwMode="auto">
          <a:xfrm rot="16200000">
            <a:off x="10195067" y="3813080"/>
            <a:ext cx="1143355" cy="460562"/>
          </a:xfrm>
          <a:prstGeom prst="leftRightArrow">
            <a:avLst/>
          </a:prstGeom>
          <a:solidFill>
            <a:schemeClr val="accent3"/>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sp>
        <p:nvSpPr>
          <p:cNvPr id="39" name="Rectangle 4"/>
          <p:cNvSpPr>
            <a:spLocks noChangeArrowheads="1"/>
          </p:cNvSpPr>
          <p:nvPr/>
        </p:nvSpPr>
        <p:spPr bwMode="auto">
          <a:xfrm>
            <a:off x="430321" y="1417409"/>
            <a:ext cx="1156650" cy="914060"/>
          </a:xfrm>
          <a:prstGeom prst="rect">
            <a:avLst/>
          </a:prstGeom>
          <a:solidFill>
            <a:srgbClr val="B2B2B2"/>
          </a:solidFill>
          <a:ln w="9525">
            <a:noFill/>
            <a:miter lim="800000"/>
            <a:headEnd/>
            <a:tailEnd/>
          </a:ln>
          <a:effectLst/>
        </p:spPr>
        <p:txBody>
          <a:bodyPr wrap="none" anchor="ctr"/>
          <a:lstStyle/>
          <a:p>
            <a:pPr>
              <a:spcBef>
                <a:spcPts val="0"/>
              </a:spcBef>
            </a:pPr>
            <a:r>
              <a:rPr lang="en-US" sz="1600" b="1" i="0" dirty="0" smtClean="0"/>
              <a:t>ABL </a:t>
            </a:r>
          </a:p>
          <a:p>
            <a:pPr>
              <a:spcBef>
                <a:spcPts val="0"/>
              </a:spcBef>
            </a:pPr>
            <a:r>
              <a:rPr lang="en-US" sz="1600" b="1" i="0" dirty="0" smtClean="0"/>
              <a:t>Application</a:t>
            </a:r>
            <a:endParaRPr lang="en-US" sz="1600" b="1" i="0" dirty="0"/>
          </a:p>
        </p:txBody>
      </p:sp>
      <p:sp>
        <p:nvSpPr>
          <p:cNvPr id="46" name="Rectangle 45"/>
          <p:cNvSpPr/>
          <p:nvPr/>
        </p:nvSpPr>
        <p:spPr bwMode="auto">
          <a:xfrm>
            <a:off x="9391212" y="2748796"/>
            <a:ext cx="2410676" cy="707886"/>
          </a:xfrm>
          <a:prstGeom prst="rect">
            <a:avLst/>
          </a:prstGeom>
          <a:gradFill>
            <a:gsLst>
              <a:gs pos="0">
                <a:schemeClr val="tx2">
                  <a:gamma/>
                  <a:shade val="46275"/>
                  <a:invGamma/>
                </a:schemeClr>
              </a:gs>
              <a:gs pos="50000">
                <a:schemeClr val="tx2"/>
              </a:gs>
              <a:gs pos="100000">
                <a:schemeClr val="tx2">
                  <a:gamma/>
                  <a:shade val="46275"/>
                  <a:invGamma/>
                </a:schemeClr>
              </a:gs>
            </a:gsLst>
            <a:lin ang="0" scaled="1"/>
          </a:gra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ts val="0"/>
              </a:spcBef>
              <a:spcAft>
                <a:spcPct val="0"/>
              </a:spcAft>
              <a:buClrTx/>
              <a:buSzPct val="130000"/>
              <a:buFontTx/>
              <a:buNone/>
              <a:tabLst/>
            </a:pPr>
            <a:r>
              <a:rPr kumimoji="0" lang="en-US" sz="2000" i="1" u="none" strike="noStrike" normalizeH="0" baseline="0" dirty="0" smtClean="0">
                <a:ln w="0"/>
                <a:solidFill>
                  <a:schemeClr val="bg2"/>
                </a:solidFill>
                <a:effectLst>
                  <a:outerShdw blurRad="38100" dist="19050" dir="2700000" algn="tl" rotWithShape="0">
                    <a:schemeClr val="dk1">
                      <a:alpha val="40000"/>
                    </a:schemeClr>
                  </a:outerShdw>
                </a:effectLst>
                <a:latin typeface="Arial" charset="0"/>
              </a:rPr>
              <a:t>Driver </a:t>
            </a:r>
          </a:p>
          <a:p>
            <a:pPr marL="0" marR="0" indent="0" algn="ctr" defTabSz="914400" rtl="0" eaLnBrk="1" fontAlgn="base" latinLnBrk="0" hangingPunct="1">
              <a:lnSpc>
                <a:spcPct val="100000"/>
              </a:lnSpc>
              <a:spcBef>
                <a:spcPts val="0"/>
              </a:spcBef>
              <a:spcAft>
                <a:spcPct val="0"/>
              </a:spcAft>
              <a:buClrTx/>
              <a:buSzPct val="130000"/>
              <a:buFontTx/>
              <a:buNone/>
              <a:tabLst/>
            </a:pPr>
            <a:r>
              <a:rPr kumimoji="0" lang="en-US" sz="2000" i="1" u="none" strike="noStrike" normalizeH="0" baseline="0" dirty="0" smtClean="0">
                <a:ln w="0"/>
                <a:solidFill>
                  <a:schemeClr val="bg2"/>
                </a:solidFill>
                <a:effectLst>
                  <a:outerShdw blurRad="38100" dist="19050" dir="2700000" algn="tl" rotWithShape="0">
                    <a:schemeClr val="dk1">
                      <a:alpha val="40000"/>
                    </a:schemeClr>
                  </a:outerShdw>
                </a:effectLst>
                <a:latin typeface="Arial" charset="0"/>
              </a:rPr>
              <a:t>(OCI/ODBC)</a:t>
            </a:r>
          </a:p>
        </p:txBody>
      </p:sp>
      <p:sp>
        <p:nvSpPr>
          <p:cNvPr id="47" name="TextBox 46"/>
          <p:cNvSpPr txBox="1"/>
          <p:nvPr/>
        </p:nvSpPr>
        <p:spPr>
          <a:xfrm>
            <a:off x="2292332" y="3136515"/>
            <a:ext cx="878670" cy="338554"/>
          </a:xfrm>
          <a:prstGeom prst="rect">
            <a:avLst/>
          </a:prstGeom>
          <a:solidFill>
            <a:schemeClr val="bg2">
              <a:lumMod val="85000"/>
            </a:schemeClr>
          </a:solidFill>
        </p:spPr>
        <p:txBody>
          <a:bodyPr wrap="square" rtlCol="0">
            <a:spAutoFit/>
          </a:bodyPr>
          <a:lstStyle/>
          <a:p>
            <a:pPr algn="l"/>
            <a:r>
              <a:rPr lang="en-US" sz="1600" i="0" dirty="0" smtClean="0"/>
              <a:t>R-code</a:t>
            </a:r>
          </a:p>
        </p:txBody>
      </p:sp>
      <p:sp>
        <p:nvSpPr>
          <p:cNvPr id="57" name="Rectangle 56"/>
          <p:cNvSpPr/>
          <p:nvPr/>
        </p:nvSpPr>
        <p:spPr bwMode="auto">
          <a:xfrm>
            <a:off x="436935" y="2812362"/>
            <a:ext cx="1226587" cy="835071"/>
          </a:xfrm>
          <a:prstGeom prst="rect">
            <a:avLst/>
          </a:prstGeom>
          <a:solidFill>
            <a:schemeClr val="accent5">
              <a:lumMod val="40000"/>
              <a:lumOff val="60000"/>
            </a:schemeClr>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ts val="0"/>
              </a:spcBef>
              <a:spcAft>
                <a:spcPct val="0"/>
              </a:spcAft>
              <a:buClrTx/>
              <a:buSzPct val="130000"/>
              <a:buFontTx/>
              <a:buNone/>
              <a:tabLst/>
            </a:pPr>
            <a:r>
              <a:rPr kumimoji="0" lang="en-US" sz="1600" i="1" u="none" strike="noStrike" normalizeH="0" baseline="0" dirty="0" smtClean="0">
                <a:ln w="0"/>
                <a:effectLst>
                  <a:outerShdw blurRad="38100" dist="19050" dir="2700000" algn="tl" rotWithShape="0">
                    <a:schemeClr val="dk1">
                      <a:alpha val="40000"/>
                    </a:schemeClr>
                  </a:outerShdw>
                </a:effectLst>
              </a:rPr>
              <a:t>~~~~~</a:t>
            </a:r>
          </a:p>
          <a:p>
            <a:pPr marL="0" marR="0" indent="0" algn="ctr" defTabSz="914400" rtl="0" eaLnBrk="1" fontAlgn="base" latinLnBrk="0" hangingPunct="1">
              <a:lnSpc>
                <a:spcPct val="100000"/>
              </a:lnSpc>
              <a:spcBef>
                <a:spcPts val="0"/>
              </a:spcBef>
              <a:spcAft>
                <a:spcPct val="0"/>
              </a:spcAft>
              <a:buClrTx/>
              <a:buSzPct val="130000"/>
              <a:buFontTx/>
              <a:buNone/>
              <a:tabLst/>
            </a:pPr>
            <a:r>
              <a:rPr lang="en-US" sz="1600" dirty="0" smtClean="0">
                <a:ln w="0"/>
                <a:effectLst>
                  <a:outerShdw blurRad="38100" dist="19050" dir="2700000" algn="tl" rotWithShape="0">
                    <a:schemeClr val="dk1">
                      <a:alpha val="40000"/>
                    </a:schemeClr>
                  </a:outerShdw>
                </a:effectLst>
              </a:rPr>
              <a:t>compiler</a:t>
            </a:r>
          </a:p>
          <a:p>
            <a:pPr marL="0" marR="0" indent="0" algn="ctr" defTabSz="914400" rtl="0" eaLnBrk="1" fontAlgn="base" latinLnBrk="0" hangingPunct="1">
              <a:lnSpc>
                <a:spcPct val="100000"/>
              </a:lnSpc>
              <a:spcBef>
                <a:spcPts val="0"/>
              </a:spcBef>
              <a:spcAft>
                <a:spcPct val="0"/>
              </a:spcAft>
              <a:buClrTx/>
              <a:buSzPct val="130000"/>
              <a:buFontTx/>
              <a:buNone/>
              <a:tabLst/>
            </a:pPr>
            <a:r>
              <a:rPr kumimoji="0" lang="en-US" sz="1600" i="1" u="none" strike="noStrike" normalizeH="0" baseline="0" dirty="0" smtClean="0">
                <a:ln w="0"/>
                <a:effectLst>
                  <a:outerShdw blurRad="38100" dist="19050" dir="2700000" algn="tl" rotWithShape="0">
                    <a:schemeClr val="dk1">
                      <a:alpha val="40000"/>
                    </a:schemeClr>
                  </a:outerShdw>
                </a:effectLst>
              </a:rPr>
              <a:t>~~~~~</a:t>
            </a:r>
          </a:p>
        </p:txBody>
      </p:sp>
      <p:cxnSp>
        <p:nvCxnSpPr>
          <p:cNvPr id="58" name="Straight Arrow Connector 57"/>
          <p:cNvCxnSpPr/>
          <p:nvPr/>
        </p:nvCxnSpPr>
        <p:spPr bwMode="auto">
          <a:xfrm>
            <a:off x="7434556" y="3471684"/>
            <a:ext cx="18627" cy="651974"/>
          </a:xfrm>
          <a:prstGeom prst="straightConnector1">
            <a:avLst/>
          </a:prstGeom>
          <a:solidFill>
            <a:schemeClr val="accent1"/>
          </a:solidFill>
          <a:ln w="63500" cap="flat" cmpd="sng" algn="ctr">
            <a:solidFill>
              <a:schemeClr val="accent2">
                <a:lumMod val="40000"/>
                <a:lumOff val="60000"/>
              </a:schemeClr>
            </a:solidFill>
            <a:prstDash val="sysDot"/>
            <a:round/>
            <a:headEnd type="none" w="med" len="med"/>
            <a:tailEnd type="triangle"/>
          </a:ln>
          <a:effectLst/>
        </p:spPr>
      </p:cxnSp>
      <p:cxnSp>
        <p:nvCxnSpPr>
          <p:cNvPr id="60" name="Curved Connector 59"/>
          <p:cNvCxnSpPr/>
          <p:nvPr/>
        </p:nvCxnSpPr>
        <p:spPr bwMode="auto">
          <a:xfrm flipV="1">
            <a:off x="2113963" y="5500632"/>
            <a:ext cx="7826022" cy="72596"/>
          </a:xfrm>
          <a:prstGeom prst="curvedConnector3">
            <a:avLst>
              <a:gd name="adj1" fmla="val 50000"/>
            </a:avLst>
          </a:prstGeom>
          <a:solidFill>
            <a:schemeClr val="accent1"/>
          </a:solidFill>
          <a:ln w="28575" cap="flat" cmpd="sng" algn="ctr">
            <a:solidFill>
              <a:schemeClr val="tx1"/>
            </a:solidFill>
            <a:prstDash val="dash"/>
            <a:round/>
            <a:headEnd type="triangle" w="med" len="med"/>
            <a:tailEnd type="none"/>
          </a:ln>
          <a:effectLst/>
        </p:spPr>
      </p:cxnSp>
      <p:cxnSp>
        <p:nvCxnSpPr>
          <p:cNvPr id="21" name="Straight Arrow Connector 20"/>
          <p:cNvCxnSpPr/>
          <p:nvPr/>
        </p:nvCxnSpPr>
        <p:spPr bwMode="auto">
          <a:xfrm>
            <a:off x="984566" y="2335528"/>
            <a:ext cx="0" cy="476834"/>
          </a:xfrm>
          <a:prstGeom prst="straightConnector1">
            <a:avLst/>
          </a:prstGeom>
          <a:solidFill>
            <a:schemeClr val="accent1"/>
          </a:solidFill>
          <a:ln w="79375" cap="flat" cmpd="sng" algn="ctr">
            <a:solidFill>
              <a:schemeClr val="bg1"/>
            </a:solidFill>
            <a:prstDash val="solid"/>
            <a:round/>
            <a:headEnd type="none" w="med" len="med"/>
            <a:tailEnd type="triangle"/>
          </a:ln>
          <a:effectLst/>
        </p:spPr>
      </p:cxnSp>
      <p:cxnSp>
        <p:nvCxnSpPr>
          <p:cNvPr id="64" name="Straight Arrow Connector 63"/>
          <p:cNvCxnSpPr>
            <a:endCxn id="47" idx="1"/>
          </p:cNvCxnSpPr>
          <p:nvPr/>
        </p:nvCxnSpPr>
        <p:spPr bwMode="auto">
          <a:xfrm>
            <a:off x="1675228" y="3305792"/>
            <a:ext cx="617104" cy="0"/>
          </a:xfrm>
          <a:prstGeom prst="straightConnector1">
            <a:avLst/>
          </a:prstGeom>
          <a:solidFill>
            <a:schemeClr val="accent1"/>
          </a:solidFill>
          <a:ln w="79375" cap="flat" cmpd="sng" algn="ctr">
            <a:solidFill>
              <a:schemeClr val="bg1"/>
            </a:solidFill>
            <a:prstDash val="solid"/>
            <a:round/>
            <a:headEnd type="none" w="med" len="med"/>
            <a:tailEnd type="triangle"/>
          </a:ln>
          <a:effectLst/>
        </p:spPr>
      </p:cxnSp>
      <p:cxnSp>
        <p:nvCxnSpPr>
          <p:cNvPr id="65" name="Straight Arrow Connector 64"/>
          <p:cNvCxnSpPr>
            <a:endCxn id="28" idx="2"/>
          </p:cNvCxnSpPr>
          <p:nvPr/>
        </p:nvCxnSpPr>
        <p:spPr bwMode="auto">
          <a:xfrm flipH="1" flipV="1">
            <a:off x="2720176" y="2178857"/>
            <a:ext cx="11491" cy="941063"/>
          </a:xfrm>
          <a:prstGeom prst="straightConnector1">
            <a:avLst/>
          </a:prstGeom>
          <a:solidFill>
            <a:schemeClr val="accent1"/>
          </a:solidFill>
          <a:ln w="79375" cap="flat" cmpd="sng" algn="ctr">
            <a:solidFill>
              <a:schemeClr val="bg1"/>
            </a:solidFill>
            <a:prstDash val="solid"/>
            <a:round/>
            <a:headEnd type="none" w="med" len="med"/>
            <a:tailEnd type="triangle"/>
          </a:ln>
          <a:effectLst/>
        </p:spPr>
      </p:cxnSp>
      <p:sp>
        <p:nvSpPr>
          <p:cNvPr id="83" name="Rectangle 82"/>
          <p:cNvSpPr/>
          <p:nvPr/>
        </p:nvSpPr>
        <p:spPr bwMode="auto">
          <a:xfrm>
            <a:off x="6882596" y="4128847"/>
            <a:ext cx="1462621" cy="824235"/>
          </a:xfrm>
          <a:prstGeom prst="rect">
            <a:avLst/>
          </a:prstGeom>
          <a:solidFill>
            <a:schemeClr val="bg1"/>
          </a:solidFill>
          <a:ln w="12700" cap="flat" cmpd="sng" algn="ctr">
            <a:solidFill>
              <a:schemeClr val="tx1"/>
            </a:solidFill>
            <a:prstDash val="solid"/>
            <a:round/>
            <a:headEnd type="none" w="med" len="med"/>
            <a:tailEnd type="none" w="med" len="med"/>
          </a:ln>
          <a:effectLst>
            <a:softEdge rad="12700"/>
          </a:effectLst>
          <a:scene3d>
            <a:camera prst="orthographicFront"/>
            <a:lightRig rig="threePt" dir="t"/>
          </a:scene3d>
          <a:sp3d extrusionH="31750">
            <a:bevelT w="152400" h="2032000" prst="angle"/>
          </a:sp3d>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dirty="0" smtClean="0">
              <a:ln>
                <a:noFill/>
              </a:ln>
              <a:solidFill>
                <a:schemeClr val="tx1"/>
              </a:solidFill>
              <a:effectLst/>
              <a:latin typeface="Arial" charset="0"/>
            </a:endParaRPr>
          </a:p>
        </p:txBody>
      </p:sp>
      <p:sp>
        <p:nvSpPr>
          <p:cNvPr id="84" name="Rectangle 83"/>
          <p:cNvSpPr/>
          <p:nvPr/>
        </p:nvSpPr>
        <p:spPr bwMode="auto">
          <a:xfrm>
            <a:off x="7014911" y="4353819"/>
            <a:ext cx="1462621" cy="824235"/>
          </a:xfrm>
          <a:prstGeom prst="rect">
            <a:avLst/>
          </a:prstGeom>
          <a:solidFill>
            <a:schemeClr val="bg1"/>
          </a:solidFill>
          <a:ln w="12700" cap="flat" cmpd="sng" algn="ctr">
            <a:solidFill>
              <a:schemeClr val="tx1"/>
            </a:solidFill>
            <a:prstDash val="solid"/>
            <a:round/>
            <a:headEnd type="none" w="med" len="med"/>
            <a:tailEnd type="none" w="med" len="med"/>
          </a:ln>
          <a:effectLst>
            <a:softEdge rad="12700"/>
          </a:effectLst>
          <a:scene3d>
            <a:camera prst="orthographicFront"/>
            <a:lightRig rig="threePt" dir="t"/>
          </a:scene3d>
          <a:sp3d extrusionH="31750">
            <a:bevelT w="152400" h="2032000" prst="angle"/>
          </a:sp3d>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sp>
        <p:nvSpPr>
          <p:cNvPr id="85" name="Rectangle 84"/>
          <p:cNvSpPr/>
          <p:nvPr/>
        </p:nvSpPr>
        <p:spPr bwMode="auto">
          <a:xfrm>
            <a:off x="7139241" y="4577804"/>
            <a:ext cx="1462621" cy="824235"/>
          </a:xfrm>
          <a:prstGeom prst="rect">
            <a:avLst/>
          </a:prstGeom>
          <a:solidFill>
            <a:schemeClr val="bg1"/>
          </a:solidFill>
          <a:ln w="12700" cap="flat" cmpd="sng" algn="ctr">
            <a:solidFill>
              <a:schemeClr val="tx1"/>
            </a:solidFill>
            <a:prstDash val="solid"/>
            <a:round/>
            <a:headEnd type="none" w="med" len="med"/>
            <a:tailEnd type="none" w="med" len="med"/>
          </a:ln>
          <a:effectLst>
            <a:softEdge rad="12700"/>
          </a:effectLst>
          <a:scene3d>
            <a:camera prst="orthographicFront"/>
            <a:lightRig rig="threePt" dir="t"/>
          </a:scene3d>
          <a:sp3d extrusionH="31750">
            <a:bevelT w="152400" h="2032000" prst="angle"/>
          </a:sp3d>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dirty="0" smtClean="0">
              <a:ln>
                <a:noFill/>
              </a:ln>
              <a:solidFill>
                <a:schemeClr val="tx1"/>
              </a:solidFill>
              <a:effectLst/>
              <a:latin typeface="Arial" charset="0"/>
            </a:endParaRPr>
          </a:p>
        </p:txBody>
      </p:sp>
      <p:sp>
        <p:nvSpPr>
          <p:cNvPr id="89" name="TextBox 88"/>
          <p:cNvSpPr txBox="1"/>
          <p:nvPr/>
        </p:nvSpPr>
        <p:spPr bwMode="auto">
          <a:xfrm>
            <a:off x="7279506" y="4814687"/>
            <a:ext cx="1102906" cy="461665"/>
          </a:xfrm>
          <a:prstGeom prst="rect">
            <a:avLst/>
          </a:prstGeom>
          <a:noFill/>
          <a:ln w="9525">
            <a:noFill/>
            <a:miter lim="800000"/>
            <a:headEnd/>
            <a:tailEnd/>
          </a:ln>
        </p:spPr>
        <p:txBody>
          <a:bodyPr vert="horz" wrap="square" lIns="91440" tIns="45720" rIns="91440" bIns="45720" numCol="1" rtlCol="0" anchor="t" anchorCtr="0" compatLnSpc="1">
            <a:prstTxWarp prst="textNoShape">
              <a:avLst/>
            </a:prstTxWarp>
            <a:spAutoFit/>
          </a:bodyPr>
          <a:lstStyle/>
          <a:p>
            <a:pPr>
              <a:spcBef>
                <a:spcPts val="0"/>
              </a:spcBef>
              <a:buSzTx/>
            </a:pPr>
            <a:r>
              <a:rPr lang="en-US" sz="1200" b="1" i="0" dirty="0" smtClean="0">
                <a:solidFill>
                  <a:schemeClr val="tx2"/>
                </a:solidFill>
              </a:rPr>
              <a:t>Dataserver</a:t>
            </a:r>
            <a:endParaRPr lang="en-US" sz="1200" b="1" i="0" dirty="0">
              <a:solidFill>
                <a:schemeClr val="tx2"/>
              </a:solidFill>
            </a:endParaRPr>
          </a:p>
          <a:p>
            <a:pPr>
              <a:spcBef>
                <a:spcPts val="0"/>
              </a:spcBef>
              <a:buSzTx/>
            </a:pPr>
            <a:r>
              <a:rPr lang="en-US" sz="1200" b="1" i="0" dirty="0" smtClean="0">
                <a:solidFill>
                  <a:schemeClr val="tx2"/>
                </a:solidFill>
              </a:rPr>
              <a:t>Server-n</a:t>
            </a:r>
            <a:endParaRPr lang="en-US" sz="1200" b="1" i="0" dirty="0">
              <a:solidFill>
                <a:schemeClr val="tx2"/>
              </a:solidFill>
            </a:endParaRPr>
          </a:p>
        </p:txBody>
      </p:sp>
      <p:sp>
        <p:nvSpPr>
          <p:cNvPr id="93" name="Rectangle 92"/>
          <p:cNvSpPr/>
          <p:nvPr/>
        </p:nvSpPr>
        <p:spPr bwMode="auto">
          <a:xfrm>
            <a:off x="4032672" y="2930028"/>
            <a:ext cx="1978535" cy="2346324"/>
          </a:xfrm>
          <a:prstGeom prst="rect">
            <a:avLst/>
          </a:prstGeom>
          <a:gradFill>
            <a:gsLst>
              <a:gs pos="0">
                <a:schemeClr val="tx2">
                  <a:gamma/>
                  <a:shade val="46275"/>
                  <a:invGamma/>
                </a:schemeClr>
              </a:gs>
              <a:gs pos="50000">
                <a:schemeClr val="tx2"/>
              </a:gs>
              <a:gs pos="100000">
                <a:schemeClr val="tx2">
                  <a:gamma/>
                  <a:shade val="46275"/>
                  <a:invGamma/>
                </a:schemeClr>
              </a:gs>
            </a:gsLst>
            <a:lin ang="0" scaled="1"/>
          </a:gradFill>
          <a:ln w="12700" cap="flat" cmpd="sng" algn="ctr">
            <a:solidFill>
              <a:schemeClr val="tx1"/>
            </a:solidFill>
            <a:prstDash val="solid"/>
            <a:round/>
            <a:headEnd type="none" w="med" len="med"/>
            <a:tailEnd type="none" w="med" len="med"/>
          </a:ln>
          <a:effectLst/>
          <a:scene3d>
            <a:camera prst="orthographicFront"/>
            <a:lightRig rig="threePt" dir="t"/>
          </a:scene3d>
          <a:sp3d>
            <a:bevelT w="152400" prst="angle"/>
          </a:sp3d>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sp>
        <p:nvSpPr>
          <p:cNvPr id="40" name="Rectangle 39"/>
          <p:cNvSpPr/>
          <p:nvPr/>
        </p:nvSpPr>
        <p:spPr bwMode="auto">
          <a:xfrm>
            <a:off x="4211971" y="3417852"/>
            <a:ext cx="1462621" cy="824235"/>
          </a:xfrm>
          <a:prstGeom prst="rect">
            <a:avLst/>
          </a:prstGeom>
          <a:solidFill>
            <a:schemeClr val="bg1"/>
          </a:solidFill>
          <a:ln w="12700" cap="flat" cmpd="sng" algn="ctr">
            <a:solidFill>
              <a:schemeClr val="tx1"/>
            </a:solidFill>
            <a:prstDash val="solid"/>
            <a:round/>
            <a:headEnd type="none" w="med" len="med"/>
            <a:tailEnd type="none" w="med" len="med"/>
          </a:ln>
          <a:effectLst>
            <a:softEdge rad="12700"/>
          </a:effectLst>
          <a:scene3d>
            <a:camera prst="orthographicFront"/>
            <a:lightRig rig="threePt" dir="t"/>
          </a:scene3d>
          <a:sp3d extrusionH="31750">
            <a:bevelT w="152400" h="2032000" prst="angle"/>
          </a:sp3d>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dirty="0" smtClean="0">
              <a:ln>
                <a:noFill/>
              </a:ln>
              <a:solidFill>
                <a:schemeClr val="tx1"/>
              </a:solidFill>
              <a:effectLst/>
              <a:latin typeface="Arial" charset="0"/>
            </a:endParaRPr>
          </a:p>
        </p:txBody>
      </p:sp>
      <p:sp>
        <p:nvSpPr>
          <p:cNvPr id="41" name="Rectangle 40"/>
          <p:cNvSpPr/>
          <p:nvPr/>
        </p:nvSpPr>
        <p:spPr bwMode="auto">
          <a:xfrm>
            <a:off x="4344286" y="3642824"/>
            <a:ext cx="1462621" cy="824235"/>
          </a:xfrm>
          <a:prstGeom prst="rect">
            <a:avLst/>
          </a:prstGeom>
          <a:solidFill>
            <a:schemeClr val="bg1"/>
          </a:solidFill>
          <a:ln w="12700" cap="flat" cmpd="sng" algn="ctr">
            <a:solidFill>
              <a:schemeClr val="tx1"/>
            </a:solidFill>
            <a:prstDash val="solid"/>
            <a:round/>
            <a:headEnd type="none" w="med" len="med"/>
            <a:tailEnd type="none" w="med" len="med"/>
          </a:ln>
          <a:effectLst>
            <a:softEdge rad="12700"/>
          </a:effectLst>
          <a:scene3d>
            <a:camera prst="orthographicFront"/>
            <a:lightRig rig="threePt" dir="t"/>
          </a:scene3d>
          <a:sp3d extrusionH="31750">
            <a:bevelT w="152400" h="2032000" prst="angle"/>
          </a:sp3d>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sp>
        <p:nvSpPr>
          <p:cNvPr id="42" name="Rectangle 41"/>
          <p:cNvSpPr/>
          <p:nvPr/>
        </p:nvSpPr>
        <p:spPr bwMode="auto">
          <a:xfrm>
            <a:off x="4468616" y="3866809"/>
            <a:ext cx="1462621" cy="824235"/>
          </a:xfrm>
          <a:prstGeom prst="rect">
            <a:avLst/>
          </a:prstGeom>
          <a:solidFill>
            <a:schemeClr val="bg1"/>
          </a:solidFill>
          <a:ln w="12700" cap="flat" cmpd="sng" algn="ctr">
            <a:solidFill>
              <a:schemeClr val="tx1"/>
            </a:solidFill>
            <a:prstDash val="solid"/>
            <a:round/>
            <a:headEnd type="none" w="med" len="med"/>
            <a:tailEnd type="none" w="med" len="med"/>
          </a:ln>
          <a:effectLst>
            <a:softEdge rad="12700"/>
          </a:effectLst>
          <a:scene3d>
            <a:camera prst="orthographicFront"/>
            <a:lightRig rig="threePt" dir="t"/>
          </a:scene3d>
          <a:sp3d extrusionH="31750">
            <a:bevelT w="152400" h="2032000" prst="angle"/>
          </a:sp3d>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dirty="0" smtClean="0">
              <a:ln>
                <a:noFill/>
              </a:ln>
              <a:solidFill>
                <a:schemeClr val="tx1"/>
              </a:solidFill>
              <a:effectLst/>
              <a:latin typeface="Arial" charset="0"/>
            </a:endParaRPr>
          </a:p>
        </p:txBody>
      </p:sp>
      <p:sp>
        <p:nvSpPr>
          <p:cNvPr id="133131" name="TextBox 133130"/>
          <p:cNvSpPr txBox="1"/>
          <p:nvPr/>
        </p:nvSpPr>
        <p:spPr bwMode="auto">
          <a:xfrm>
            <a:off x="4719352" y="4033847"/>
            <a:ext cx="955240" cy="338554"/>
          </a:xfrm>
          <a:prstGeom prst="rect">
            <a:avLst/>
          </a:prstGeom>
          <a:noFill/>
          <a:ln w="9525">
            <a:noFill/>
            <a:miter lim="800000"/>
            <a:headEnd/>
            <a:tailEnd/>
          </a:ln>
        </p:spPr>
        <p:txBody>
          <a:bodyPr vert="horz" wrap="square" lIns="91440" tIns="45720" rIns="91440" bIns="45720" numCol="1" rtlCol="0" anchor="t" anchorCtr="0" compatLnSpc="1">
            <a:prstTxWarp prst="textNoShape">
              <a:avLst/>
            </a:prstTxWarp>
            <a:spAutoFit/>
          </a:bodyPr>
          <a:lstStyle/>
          <a:p>
            <a:pPr>
              <a:buSzTx/>
            </a:pPr>
            <a:r>
              <a:rPr lang="en-US" sz="1600" b="1" i="0" dirty="0"/>
              <a:t>Client-n</a:t>
            </a:r>
          </a:p>
        </p:txBody>
      </p:sp>
      <p:cxnSp>
        <p:nvCxnSpPr>
          <p:cNvPr id="12" name="Straight Connector 11"/>
          <p:cNvCxnSpPr/>
          <p:nvPr/>
        </p:nvCxnSpPr>
        <p:spPr bwMode="auto">
          <a:xfrm flipH="1" flipV="1">
            <a:off x="3631463" y="1161567"/>
            <a:ext cx="592724" cy="2293426"/>
          </a:xfrm>
          <a:prstGeom prst="line">
            <a:avLst/>
          </a:prstGeom>
          <a:solidFill>
            <a:schemeClr val="accent1"/>
          </a:solidFill>
          <a:ln w="28575" cap="flat" cmpd="sng" algn="ctr">
            <a:solidFill>
              <a:schemeClr val="bg1"/>
            </a:solidFill>
            <a:prstDash val="solid"/>
            <a:round/>
            <a:headEnd type="none" w="med" len="med"/>
            <a:tailEnd type="none" w="med" len="med"/>
          </a:ln>
          <a:effectLst/>
        </p:spPr>
      </p:cxnSp>
      <p:cxnSp>
        <p:nvCxnSpPr>
          <p:cNvPr id="17" name="Straight Connector 16"/>
          <p:cNvCxnSpPr/>
          <p:nvPr/>
        </p:nvCxnSpPr>
        <p:spPr bwMode="auto">
          <a:xfrm flipH="1" flipV="1">
            <a:off x="210627" y="3951128"/>
            <a:ext cx="4001344" cy="290959"/>
          </a:xfrm>
          <a:prstGeom prst="line">
            <a:avLst/>
          </a:prstGeom>
          <a:solidFill>
            <a:schemeClr val="accent1"/>
          </a:solidFill>
          <a:ln w="28575" cap="flat" cmpd="sng" algn="ctr">
            <a:solidFill>
              <a:schemeClr val="bg1"/>
            </a:solidFill>
            <a:prstDash val="solid"/>
            <a:round/>
            <a:headEnd type="none" w="med" len="med"/>
            <a:tailEnd type="none" w="med" len="med"/>
          </a:ln>
          <a:effectLst/>
        </p:spPr>
      </p:cxnSp>
      <p:cxnSp>
        <p:nvCxnSpPr>
          <p:cNvPr id="59" name="Straight Arrow Connector 58"/>
          <p:cNvCxnSpPr/>
          <p:nvPr/>
        </p:nvCxnSpPr>
        <p:spPr bwMode="auto">
          <a:xfrm>
            <a:off x="6022744" y="4268243"/>
            <a:ext cx="828629" cy="350953"/>
          </a:xfrm>
          <a:prstGeom prst="straightConnector1">
            <a:avLst/>
          </a:prstGeom>
          <a:solidFill>
            <a:schemeClr val="accent1"/>
          </a:solidFill>
          <a:ln w="50800" cap="flat" cmpd="sng" algn="ctr">
            <a:solidFill>
              <a:schemeClr val="bg1"/>
            </a:solidFill>
            <a:prstDash val="solid"/>
            <a:round/>
            <a:headEnd type="triangle"/>
            <a:tailEnd type="triangle"/>
          </a:ln>
          <a:effectLst/>
        </p:spPr>
      </p:cxnSp>
      <p:cxnSp>
        <p:nvCxnSpPr>
          <p:cNvPr id="36" name="Straight Arrow Connector 35"/>
          <p:cNvCxnSpPr>
            <a:endCxn id="33" idx="1"/>
          </p:cNvCxnSpPr>
          <p:nvPr/>
        </p:nvCxnSpPr>
        <p:spPr bwMode="auto">
          <a:xfrm flipV="1">
            <a:off x="6037545" y="3154931"/>
            <a:ext cx="919850" cy="916028"/>
          </a:xfrm>
          <a:prstGeom prst="straightConnector1">
            <a:avLst/>
          </a:prstGeom>
          <a:solidFill>
            <a:schemeClr val="accent1"/>
          </a:solidFill>
          <a:ln w="50800" cap="flat" cmpd="sng" algn="ctr">
            <a:solidFill>
              <a:schemeClr val="accent2">
                <a:lumMod val="40000"/>
                <a:lumOff val="60000"/>
              </a:schemeClr>
            </a:solidFill>
            <a:prstDash val="sysDot"/>
            <a:round/>
            <a:headEnd type="none" w="med" len="med"/>
            <a:tailEnd type="triangle"/>
          </a:ln>
          <a:effectLst/>
        </p:spPr>
      </p:cxnSp>
      <p:sp>
        <p:nvSpPr>
          <p:cNvPr id="111" name="Left-Right Arrow 110"/>
          <p:cNvSpPr/>
          <p:nvPr/>
        </p:nvSpPr>
        <p:spPr bwMode="auto">
          <a:xfrm rot="19618711">
            <a:off x="7620946" y="3649102"/>
            <a:ext cx="2111869" cy="460562"/>
          </a:xfrm>
          <a:prstGeom prst="leftRightArrow">
            <a:avLst/>
          </a:prstGeom>
          <a:solidFill>
            <a:schemeClr val="accent3"/>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sp>
        <p:nvSpPr>
          <p:cNvPr id="73" name="Curved Down Arrow 72"/>
          <p:cNvSpPr/>
          <p:nvPr/>
        </p:nvSpPr>
        <p:spPr bwMode="auto">
          <a:xfrm rot="21402867">
            <a:off x="4769138" y="1460969"/>
            <a:ext cx="5728567" cy="1516798"/>
          </a:xfrm>
          <a:prstGeom prst="curvedDownArrow">
            <a:avLst/>
          </a:prstGeom>
          <a:solidFill>
            <a:srgbClr val="7030A0"/>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sp>
        <p:nvSpPr>
          <p:cNvPr id="29" name="TextBox 28"/>
          <p:cNvSpPr txBox="1"/>
          <p:nvPr/>
        </p:nvSpPr>
        <p:spPr>
          <a:xfrm>
            <a:off x="4048885" y="1821259"/>
            <a:ext cx="2339432" cy="1015663"/>
          </a:xfrm>
          <a:prstGeom prst="rect">
            <a:avLst/>
          </a:prstGeom>
          <a:noFill/>
        </p:spPr>
        <p:txBody>
          <a:bodyPr wrap="square" rtlCol="0">
            <a:spAutoFit/>
          </a:bodyPr>
          <a:lstStyle/>
          <a:p>
            <a:pPr>
              <a:spcBef>
                <a:spcPts val="0"/>
              </a:spcBef>
            </a:pPr>
            <a:r>
              <a:rPr lang="en-US" sz="2000" i="0" dirty="0" smtClean="0">
                <a:solidFill>
                  <a:srgbClr val="000000"/>
                </a:solidFill>
              </a:rPr>
              <a:t>       </a:t>
            </a:r>
            <a:r>
              <a:rPr lang="en-US" sz="2000" b="1" i="0" dirty="0" smtClean="0">
                <a:solidFill>
                  <a:schemeClr val="bg1"/>
                </a:solidFill>
              </a:rPr>
              <a:t>ABL/</a:t>
            </a:r>
            <a:r>
              <a:rPr lang="en-US" sz="2000" b="1" i="0" dirty="0" err="1" smtClean="0">
                <a:solidFill>
                  <a:schemeClr val="bg1"/>
                </a:solidFill>
              </a:rPr>
              <a:t>DataServer</a:t>
            </a:r>
            <a:r>
              <a:rPr lang="en-US" sz="2000" b="1" i="0" dirty="0" smtClean="0">
                <a:solidFill>
                  <a:schemeClr val="bg1"/>
                </a:solidFill>
              </a:rPr>
              <a:t> Client</a:t>
            </a:r>
          </a:p>
        </p:txBody>
      </p:sp>
      <p:cxnSp>
        <p:nvCxnSpPr>
          <p:cNvPr id="66" name="Straight Arrow Connector 65"/>
          <p:cNvCxnSpPr/>
          <p:nvPr/>
        </p:nvCxnSpPr>
        <p:spPr bwMode="auto">
          <a:xfrm flipH="1">
            <a:off x="2136037" y="4447522"/>
            <a:ext cx="2208249" cy="1002501"/>
          </a:xfrm>
          <a:prstGeom prst="straightConnector1">
            <a:avLst/>
          </a:prstGeom>
          <a:solidFill>
            <a:schemeClr val="accent1"/>
          </a:solidFill>
          <a:ln w="50800" cap="flat" cmpd="sng" algn="ctr">
            <a:solidFill>
              <a:schemeClr val="bg1"/>
            </a:solidFill>
            <a:prstDash val="solid"/>
            <a:round/>
            <a:headEnd type="triangle"/>
            <a:tailEnd type="triangle"/>
          </a:ln>
          <a:effectLst/>
        </p:spPr>
      </p:cxnSp>
    </p:spTree>
    <p:extLst>
      <p:ext uri="{BB962C8B-B14F-4D97-AF65-F5344CB8AC3E}">
        <p14:creationId xmlns:p14="http://schemas.microsoft.com/office/powerpoint/2010/main" xmlns="" val="4208126394"/>
      </p:ext>
    </p:extLst>
  </p:cSld>
  <p:clrMapOvr>
    <a:masterClrMapping/>
  </p:clrMapOvr>
  <mc:AlternateContent xmlns:mc="http://schemas.openxmlformats.org/markup-compatibility/2006">
    <mc:Choice xmlns:p14="http://schemas.microsoft.com/office/powerpoint/2010/main" xmlns="" Requires="p14">
      <p:transition p14:dur="100">
        <p:cut/>
      </p:transition>
    </mc:Choice>
    <mc:Fallback>
      <p:transition>
        <p:cut/>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p:cNvSpPr>
            <a:spLocks noGrp="1"/>
          </p:cNvSpPr>
          <p:nvPr>
            <p:ph type="title"/>
          </p:nvPr>
        </p:nvSpPr>
        <p:spPr/>
        <p:txBody>
          <a:bodyPr/>
          <a:lstStyle/>
          <a:p>
            <a:r>
              <a:rPr lang="en-US" dirty="0" err="1" smtClean="0"/>
              <a:t>DataServer</a:t>
            </a:r>
            <a:r>
              <a:rPr lang="en-US" dirty="0" smtClean="0"/>
              <a:t> Components</a:t>
            </a:r>
          </a:p>
        </p:txBody>
      </p:sp>
      <p:sp>
        <p:nvSpPr>
          <p:cNvPr id="10" name="Rectangle 9"/>
          <p:cNvSpPr/>
          <p:nvPr/>
        </p:nvSpPr>
        <p:spPr>
          <a:xfrm>
            <a:off x="685801" y="798385"/>
            <a:ext cx="10820399" cy="5553634"/>
          </a:xfrm>
          <a:prstGeom prst="rect">
            <a:avLst/>
          </a:prstGeom>
          <a:solidFill>
            <a:schemeClr val="tx1">
              <a:lumMod val="20000"/>
              <a:lumOff val="80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lIns="0" rIns="274320" anchor="ctr"/>
          <a:lstStyle/>
          <a:p>
            <a:pPr lvl="1" algn="l">
              <a:spcBef>
                <a:spcPts val="600"/>
              </a:spcBef>
              <a:buClr>
                <a:schemeClr val="accent1"/>
              </a:buClr>
              <a:buFont typeface="Wingdings" pitchFamily="2" charset="2"/>
              <a:buChar char="§"/>
            </a:pPr>
            <a:endParaRPr lang="en-US" sz="2000" i="0" dirty="0" smtClean="0">
              <a:solidFill>
                <a:schemeClr val="tx1"/>
              </a:solidFill>
              <a:latin typeface="Arial" pitchFamily="34" charset="0"/>
              <a:cs typeface="Arial" pitchFamily="34" charset="0"/>
            </a:endParaRPr>
          </a:p>
          <a:p>
            <a:pPr lvl="1" algn="l">
              <a:spcBef>
                <a:spcPts val="600"/>
              </a:spcBef>
              <a:buClr>
                <a:schemeClr val="accent1"/>
              </a:buClr>
              <a:buFont typeface="Wingdings" pitchFamily="2" charset="2"/>
              <a:buChar char="§"/>
            </a:pPr>
            <a:endParaRPr lang="en-US" sz="2000" i="0" dirty="0">
              <a:solidFill>
                <a:schemeClr val="tx1"/>
              </a:solidFill>
              <a:latin typeface="Arial" pitchFamily="34" charset="0"/>
              <a:cs typeface="Arial" pitchFamily="34" charset="0"/>
            </a:endParaRPr>
          </a:p>
          <a:p>
            <a:pPr lvl="1" algn="l">
              <a:spcBef>
                <a:spcPts val="600"/>
              </a:spcBef>
              <a:buClr>
                <a:schemeClr val="accent1"/>
              </a:buClr>
              <a:buFont typeface="Wingdings" pitchFamily="2" charset="2"/>
              <a:buChar char="§"/>
            </a:pPr>
            <a:endParaRPr lang="en-US" sz="2000" i="0" dirty="0" smtClean="0">
              <a:solidFill>
                <a:schemeClr val="tx1"/>
              </a:solidFill>
              <a:latin typeface="Arial" pitchFamily="34" charset="0"/>
              <a:cs typeface="Arial" pitchFamily="34" charset="0"/>
            </a:endParaRPr>
          </a:p>
          <a:p>
            <a:pPr lvl="1" algn="l">
              <a:spcBef>
                <a:spcPts val="600"/>
              </a:spcBef>
              <a:buClr>
                <a:schemeClr val="accent1"/>
              </a:buClr>
              <a:buFont typeface="Wingdings" pitchFamily="2" charset="2"/>
              <a:buChar char="§"/>
            </a:pPr>
            <a:endParaRPr lang="en-US" sz="2000" i="0" dirty="0">
              <a:solidFill>
                <a:schemeClr val="tx1"/>
              </a:solidFill>
              <a:latin typeface="Arial" pitchFamily="34" charset="0"/>
              <a:cs typeface="Arial" pitchFamily="34" charset="0"/>
            </a:endParaRPr>
          </a:p>
          <a:p>
            <a:pPr lvl="1" algn="l">
              <a:spcBef>
                <a:spcPts val="600"/>
              </a:spcBef>
              <a:buClr>
                <a:schemeClr val="accent1"/>
              </a:buClr>
              <a:buFont typeface="Wingdings" pitchFamily="2" charset="2"/>
              <a:buChar char="§"/>
            </a:pPr>
            <a:endParaRPr lang="en-US" sz="2000" i="0" dirty="0" smtClean="0">
              <a:solidFill>
                <a:schemeClr val="tx1"/>
              </a:solidFill>
              <a:latin typeface="Arial" pitchFamily="34" charset="0"/>
              <a:cs typeface="Arial" pitchFamily="34" charset="0"/>
            </a:endParaRPr>
          </a:p>
          <a:p>
            <a:pPr marL="800100" lvl="1" indent="-342900" algn="l">
              <a:spcBef>
                <a:spcPts val="600"/>
              </a:spcBef>
              <a:buClr>
                <a:schemeClr val="accent1"/>
              </a:buClr>
              <a:buFont typeface="Wingdings" panose="05000000000000000000" pitchFamily="2" charset="2"/>
              <a:buChar char="§"/>
            </a:pPr>
            <a:r>
              <a:rPr lang="en-US" sz="2000" b="1" i="0" dirty="0" smtClean="0">
                <a:solidFill>
                  <a:schemeClr val="tx1"/>
                </a:solidFill>
                <a:latin typeface="Arial" pitchFamily="34" charset="0"/>
                <a:cs typeface="Arial" pitchFamily="34" charset="0"/>
              </a:rPr>
              <a:t>Client </a:t>
            </a:r>
            <a:r>
              <a:rPr lang="en-US" sz="2000" b="1" i="0" dirty="0">
                <a:solidFill>
                  <a:schemeClr val="tx1"/>
                </a:solidFill>
                <a:latin typeface="Arial" pitchFamily="34" charset="0"/>
                <a:cs typeface="Arial" pitchFamily="34" charset="0"/>
              </a:rPr>
              <a:t>Component</a:t>
            </a:r>
            <a:r>
              <a:rPr lang="en-US" sz="2000" i="0" dirty="0">
                <a:solidFill>
                  <a:schemeClr val="tx1"/>
                </a:solidFill>
                <a:latin typeface="Arial" pitchFamily="34" charset="0"/>
                <a:cs typeface="Arial" pitchFamily="34" charset="0"/>
              </a:rPr>
              <a:t> </a:t>
            </a:r>
          </a:p>
          <a:p>
            <a:pPr marL="1200150" lvl="2" indent="-285750" algn="l">
              <a:spcBef>
                <a:spcPts val="600"/>
              </a:spcBef>
              <a:buClr>
                <a:schemeClr val="accent1"/>
              </a:buClr>
              <a:buFont typeface="Wingdings" panose="05000000000000000000" pitchFamily="2" charset="2"/>
              <a:buChar char="§"/>
            </a:pPr>
            <a:r>
              <a:rPr lang="en-US" sz="1600" i="0" dirty="0" smtClean="0">
                <a:solidFill>
                  <a:schemeClr val="tx1"/>
                </a:solidFill>
                <a:latin typeface="Arial" pitchFamily="34" charset="0"/>
                <a:cs typeface="Arial" pitchFamily="34" charset="0"/>
              </a:rPr>
              <a:t>ABL</a:t>
            </a:r>
            <a:r>
              <a:rPr lang="en-US" sz="1600" i="0" dirty="0">
                <a:solidFill>
                  <a:schemeClr val="tx1"/>
                </a:solidFill>
                <a:latin typeface="Arial" pitchFamily="34" charset="0"/>
                <a:cs typeface="Arial" pitchFamily="34" charset="0"/>
              </a:rPr>
              <a:t>, </a:t>
            </a:r>
            <a:r>
              <a:rPr lang="en-US" sz="1600" i="0" dirty="0" err="1">
                <a:solidFill>
                  <a:schemeClr val="tx1"/>
                </a:solidFill>
                <a:latin typeface="Arial" pitchFamily="34" charset="0"/>
                <a:cs typeface="Arial" pitchFamily="34" charset="0"/>
              </a:rPr>
              <a:t>AppServer</a:t>
            </a:r>
            <a:r>
              <a:rPr lang="en-US" sz="1600" i="0" dirty="0">
                <a:solidFill>
                  <a:schemeClr val="tx1"/>
                </a:solidFill>
                <a:latin typeface="Arial" pitchFamily="34" charset="0"/>
                <a:cs typeface="Arial" pitchFamily="34" charset="0"/>
              </a:rPr>
              <a:t>, </a:t>
            </a:r>
            <a:r>
              <a:rPr lang="en-US" sz="1600" i="0" dirty="0" err="1">
                <a:solidFill>
                  <a:schemeClr val="tx1"/>
                </a:solidFill>
                <a:latin typeface="Arial" pitchFamily="34" charset="0"/>
                <a:cs typeface="Arial" pitchFamily="34" charset="0"/>
              </a:rPr>
              <a:t>WebSpeed</a:t>
            </a:r>
            <a:endParaRPr lang="en-US" sz="1600" i="0" dirty="0">
              <a:solidFill>
                <a:schemeClr val="tx1"/>
              </a:solidFill>
              <a:latin typeface="Arial" pitchFamily="34" charset="0"/>
              <a:cs typeface="Arial" pitchFamily="34" charset="0"/>
            </a:endParaRPr>
          </a:p>
          <a:p>
            <a:pPr marL="1200150" lvl="2" indent="-285750" algn="l">
              <a:spcBef>
                <a:spcPts val="600"/>
              </a:spcBef>
              <a:buClr>
                <a:schemeClr val="accent1"/>
              </a:buClr>
              <a:buFont typeface="Wingdings" panose="05000000000000000000" pitchFamily="2" charset="2"/>
              <a:buChar char="§"/>
            </a:pPr>
            <a:r>
              <a:rPr lang="en-US" sz="1600" i="0" dirty="0" err="1">
                <a:solidFill>
                  <a:schemeClr val="tx1"/>
                </a:solidFill>
                <a:latin typeface="Arial" pitchFamily="34" charset="0"/>
                <a:cs typeface="Arial" pitchFamily="34" charset="0"/>
              </a:rPr>
              <a:t>DataServer</a:t>
            </a:r>
            <a:r>
              <a:rPr lang="en-US" sz="1600" i="0" dirty="0">
                <a:solidFill>
                  <a:schemeClr val="tx1"/>
                </a:solidFill>
                <a:latin typeface="Arial" pitchFamily="34" charset="0"/>
                <a:cs typeface="Arial" pitchFamily="34" charset="0"/>
              </a:rPr>
              <a:t> (self-serviced)</a:t>
            </a:r>
          </a:p>
          <a:p>
            <a:pPr marL="800100" lvl="1" indent="-342900" algn="l">
              <a:spcBef>
                <a:spcPts val="600"/>
              </a:spcBef>
              <a:buClr>
                <a:schemeClr val="accent1"/>
              </a:buClr>
              <a:buFont typeface="Wingdings" panose="05000000000000000000" pitchFamily="2" charset="2"/>
              <a:buChar char="§"/>
            </a:pPr>
            <a:r>
              <a:rPr lang="en-US" sz="2000" b="1" i="0" dirty="0">
                <a:solidFill>
                  <a:schemeClr val="tx1"/>
                </a:solidFill>
                <a:latin typeface="Arial" pitchFamily="34" charset="0"/>
                <a:cs typeface="Arial" pitchFamily="34" charset="0"/>
              </a:rPr>
              <a:t>Server component </a:t>
            </a:r>
          </a:p>
          <a:p>
            <a:pPr marL="1257300" lvl="2" indent="-342900" algn="l">
              <a:spcBef>
                <a:spcPts val="600"/>
              </a:spcBef>
              <a:buClr>
                <a:schemeClr val="accent1"/>
              </a:buClr>
              <a:buFont typeface="Wingdings" panose="05000000000000000000" pitchFamily="2" charset="2"/>
              <a:buChar char="§"/>
            </a:pPr>
            <a:r>
              <a:rPr lang="en-US" sz="1600" i="0" dirty="0" err="1">
                <a:solidFill>
                  <a:schemeClr val="tx1"/>
                </a:solidFill>
                <a:latin typeface="Arial" pitchFamily="34" charset="0"/>
                <a:cs typeface="Arial" pitchFamily="34" charset="0"/>
              </a:rPr>
              <a:t>DataServer</a:t>
            </a:r>
            <a:r>
              <a:rPr lang="en-US" sz="1600" i="0" dirty="0">
                <a:solidFill>
                  <a:schemeClr val="tx1"/>
                </a:solidFill>
                <a:latin typeface="Arial" pitchFamily="34" charset="0"/>
                <a:cs typeface="Arial" pitchFamily="34" charset="0"/>
              </a:rPr>
              <a:t> for MSS/Oracle</a:t>
            </a:r>
          </a:p>
          <a:p>
            <a:pPr marL="1257300" lvl="2" indent="-342900" algn="l">
              <a:spcBef>
                <a:spcPts val="600"/>
              </a:spcBef>
              <a:buClr>
                <a:schemeClr val="accent1"/>
              </a:buClr>
              <a:buFont typeface="Wingdings" panose="05000000000000000000" pitchFamily="2" charset="2"/>
              <a:buChar char="§"/>
            </a:pPr>
            <a:r>
              <a:rPr lang="en-US" sz="1600" i="0" dirty="0" err="1">
                <a:solidFill>
                  <a:schemeClr val="tx1"/>
                </a:solidFill>
                <a:latin typeface="Arial" pitchFamily="34" charset="0"/>
                <a:cs typeface="Arial" pitchFamily="34" charset="0"/>
              </a:rPr>
              <a:t>DataServer</a:t>
            </a:r>
            <a:r>
              <a:rPr lang="en-US" sz="1600" i="0" dirty="0">
                <a:solidFill>
                  <a:schemeClr val="tx1"/>
                </a:solidFill>
                <a:latin typeface="Arial" pitchFamily="34" charset="0"/>
                <a:cs typeface="Arial" pitchFamily="34" charset="0"/>
              </a:rPr>
              <a:t> for ODBC </a:t>
            </a:r>
            <a:r>
              <a:rPr lang="en-US" sz="1600" i="0" dirty="0" smtClean="0">
                <a:solidFill>
                  <a:schemeClr val="tx1"/>
                </a:solidFill>
                <a:latin typeface="Arial" pitchFamily="34" charset="0"/>
                <a:cs typeface="Arial" pitchFamily="34" charset="0"/>
              </a:rPr>
              <a:t>(retired)</a:t>
            </a:r>
            <a:endParaRPr lang="en-US" sz="1600" i="0" dirty="0">
              <a:solidFill>
                <a:schemeClr val="tx1"/>
              </a:solidFill>
              <a:latin typeface="Arial" pitchFamily="34" charset="0"/>
              <a:cs typeface="Arial" pitchFamily="34" charset="0"/>
            </a:endParaRPr>
          </a:p>
          <a:p>
            <a:pPr marL="800100" lvl="1" indent="-342900" algn="l">
              <a:spcBef>
                <a:spcPts val="600"/>
              </a:spcBef>
              <a:buClr>
                <a:schemeClr val="accent1"/>
              </a:buClr>
              <a:buFont typeface="Wingdings" panose="05000000000000000000" pitchFamily="2" charset="2"/>
              <a:buChar char="§"/>
            </a:pPr>
            <a:r>
              <a:rPr lang="en-US" sz="2000" b="1" i="0" dirty="0" smtClean="0">
                <a:solidFill>
                  <a:schemeClr val="tx1"/>
                </a:solidFill>
                <a:latin typeface="Arial" pitchFamily="34" charset="0"/>
                <a:cs typeface="Arial" pitchFamily="34" charset="0"/>
              </a:rPr>
              <a:t>Data Access components</a:t>
            </a:r>
          </a:p>
          <a:p>
            <a:pPr marL="1200150" lvl="2" indent="-285750" algn="l">
              <a:spcBef>
                <a:spcPts val="600"/>
              </a:spcBef>
              <a:buClr>
                <a:schemeClr val="accent1"/>
              </a:buClr>
              <a:buFont typeface="Wingdings" panose="05000000000000000000" pitchFamily="2" charset="2"/>
              <a:buChar char="§"/>
            </a:pPr>
            <a:r>
              <a:rPr lang="en-US" sz="1600" i="0" dirty="0" smtClean="0">
                <a:solidFill>
                  <a:schemeClr val="tx1"/>
                </a:solidFill>
                <a:latin typeface="Arial" pitchFamily="34" charset="0"/>
                <a:cs typeface="Arial" pitchFamily="34" charset="0"/>
              </a:rPr>
              <a:t>ODBC/OCI driver</a:t>
            </a:r>
            <a:r>
              <a:rPr lang="en-US" sz="1800" i="0" dirty="0" smtClean="0">
                <a:solidFill>
                  <a:schemeClr val="tx1"/>
                </a:solidFill>
                <a:latin typeface="Arial" pitchFamily="34" charset="0"/>
                <a:cs typeface="Arial" pitchFamily="34" charset="0"/>
              </a:rPr>
              <a:t> </a:t>
            </a:r>
          </a:p>
          <a:p>
            <a:pPr marL="1657350" lvl="3" indent="-285750" algn="l">
              <a:spcBef>
                <a:spcPts val="600"/>
              </a:spcBef>
              <a:buClr>
                <a:schemeClr val="accent1"/>
              </a:buClr>
              <a:buFont typeface="Wingdings" panose="05000000000000000000" pitchFamily="2" charset="2"/>
              <a:buChar char="§"/>
            </a:pPr>
            <a:r>
              <a:rPr lang="en-US" sz="1600" i="0" dirty="0" smtClean="0">
                <a:solidFill>
                  <a:schemeClr val="tx1"/>
                </a:solidFill>
                <a:latin typeface="Arial" pitchFamily="34" charset="0"/>
                <a:cs typeface="Arial" pitchFamily="34" charset="0"/>
              </a:rPr>
              <a:t>DD </a:t>
            </a:r>
            <a:r>
              <a:rPr lang="en-US" sz="1600" i="0" dirty="0">
                <a:solidFill>
                  <a:schemeClr val="tx1"/>
                </a:solidFill>
                <a:latin typeface="Arial" pitchFamily="34" charset="0"/>
                <a:cs typeface="Arial" pitchFamily="34" charset="0"/>
              </a:rPr>
              <a:t>Wire Protocol for MSSQL Server/DB2/Sybase</a:t>
            </a:r>
          </a:p>
          <a:p>
            <a:pPr marL="1657350" lvl="3" indent="-285750" algn="l">
              <a:spcBef>
                <a:spcPts val="600"/>
              </a:spcBef>
              <a:buClr>
                <a:schemeClr val="accent1"/>
              </a:buClr>
              <a:buFont typeface="Wingdings" panose="05000000000000000000" pitchFamily="2" charset="2"/>
              <a:buChar char="§"/>
            </a:pPr>
            <a:r>
              <a:rPr lang="en-US" sz="1600" i="0" dirty="0">
                <a:solidFill>
                  <a:schemeClr val="tx1"/>
                </a:solidFill>
                <a:latin typeface="Arial" pitchFamily="34" charset="0"/>
                <a:cs typeface="Arial" pitchFamily="34" charset="0"/>
              </a:rPr>
              <a:t>SQL Server Native Client Driver v9/10/11 </a:t>
            </a:r>
          </a:p>
          <a:p>
            <a:pPr marL="1657350" lvl="3" indent="-285750" algn="l">
              <a:spcBef>
                <a:spcPts val="600"/>
              </a:spcBef>
              <a:buClr>
                <a:schemeClr val="accent1"/>
              </a:buClr>
              <a:buFont typeface="Wingdings" panose="05000000000000000000" pitchFamily="2" charset="2"/>
              <a:buChar char="§"/>
            </a:pPr>
            <a:r>
              <a:rPr lang="en-US" sz="1600" i="0" dirty="0">
                <a:solidFill>
                  <a:schemeClr val="tx1"/>
                </a:solidFill>
                <a:latin typeface="Arial" pitchFamily="34" charset="0"/>
                <a:cs typeface="Arial" pitchFamily="34" charset="0"/>
              </a:rPr>
              <a:t>Oracle client 10g/11g/12c</a:t>
            </a:r>
          </a:p>
          <a:p>
            <a:pPr marL="800100" lvl="1" indent="-342900" algn="l">
              <a:spcBef>
                <a:spcPts val="600"/>
              </a:spcBef>
              <a:buClr>
                <a:schemeClr val="accent1"/>
              </a:buClr>
              <a:buFont typeface="Wingdings" panose="05000000000000000000" pitchFamily="2" charset="2"/>
              <a:buChar char="§"/>
            </a:pPr>
            <a:r>
              <a:rPr lang="en-US" sz="2000" b="1" i="0" dirty="0">
                <a:solidFill>
                  <a:schemeClr val="tx1"/>
                </a:solidFill>
                <a:latin typeface="Arial" pitchFamily="34" charset="0"/>
                <a:cs typeface="Arial" pitchFamily="34" charset="0"/>
              </a:rPr>
              <a:t>Database components</a:t>
            </a:r>
          </a:p>
          <a:p>
            <a:pPr marL="1200150" lvl="2" indent="-285750" algn="l">
              <a:spcBef>
                <a:spcPts val="600"/>
              </a:spcBef>
              <a:buClr>
                <a:schemeClr val="accent1"/>
              </a:buClr>
              <a:buFont typeface="Wingdings" panose="05000000000000000000" pitchFamily="2" charset="2"/>
              <a:buChar char="§"/>
            </a:pPr>
            <a:r>
              <a:rPr lang="en-US" sz="1600" i="0" dirty="0">
                <a:solidFill>
                  <a:schemeClr val="tx1"/>
                </a:solidFill>
                <a:latin typeface="Arial" pitchFamily="34" charset="0"/>
                <a:cs typeface="Arial" pitchFamily="34" charset="0"/>
              </a:rPr>
              <a:t>Oracle 10g/11g/12c</a:t>
            </a:r>
          </a:p>
          <a:p>
            <a:pPr marL="1200150" lvl="2" indent="-285750" algn="l">
              <a:spcBef>
                <a:spcPts val="600"/>
              </a:spcBef>
              <a:buClr>
                <a:schemeClr val="accent1"/>
              </a:buClr>
              <a:buFont typeface="Wingdings" panose="05000000000000000000" pitchFamily="2" charset="2"/>
              <a:buChar char="§"/>
            </a:pPr>
            <a:r>
              <a:rPr lang="en-US" sz="1600" i="0" dirty="0">
                <a:solidFill>
                  <a:schemeClr val="tx1"/>
                </a:solidFill>
                <a:latin typeface="Arial" pitchFamily="34" charset="0"/>
                <a:cs typeface="Arial" pitchFamily="34" charset="0"/>
              </a:rPr>
              <a:t>MS SQL Server 2005/2008R2/2012/2014</a:t>
            </a:r>
          </a:p>
          <a:p>
            <a:pPr marL="1200150" lvl="2" indent="-285750" algn="l">
              <a:spcBef>
                <a:spcPts val="600"/>
              </a:spcBef>
              <a:buClr>
                <a:schemeClr val="accent1"/>
              </a:buClr>
              <a:buFont typeface="Wingdings" panose="05000000000000000000" pitchFamily="2" charset="2"/>
              <a:buChar char="§"/>
            </a:pPr>
            <a:r>
              <a:rPr lang="en-US" sz="1600" i="0" dirty="0">
                <a:solidFill>
                  <a:schemeClr val="tx1"/>
                </a:solidFill>
                <a:latin typeface="Arial" pitchFamily="34" charset="0"/>
                <a:cs typeface="Arial" pitchFamily="34" charset="0"/>
              </a:rPr>
              <a:t>DB2/UDB and </a:t>
            </a:r>
            <a:r>
              <a:rPr lang="en-US" sz="1600" i="0" dirty="0" smtClean="0">
                <a:solidFill>
                  <a:schemeClr val="tx1"/>
                </a:solidFill>
                <a:latin typeface="Arial" pitchFamily="34" charset="0"/>
                <a:cs typeface="Arial" pitchFamily="34" charset="0"/>
              </a:rPr>
              <a:t>DB2/AS400, Sybase</a:t>
            </a:r>
            <a:endParaRPr lang="en-US" sz="1600" i="0" dirty="0">
              <a:solidFill>
                <a:schemeClr val="tx1"/>
              </a:solidFill>
              <a:latin typeface="Arial" pitchFamily="34" charset="0"/>
              <a:cs typeface="Arial" pitchFamily="34" charset="0"/>
            </a:endParaRPr>
          </a:p>
          <a:p>
            <a:pPr lvl="2">
              <a:spcBef>
                <a:spcPts val="600"/>
              </a:spcBef>
            </a:pPr>
            <a:endParaRPr lang="en-US" i="0" dirty="0">
              <a:solidFill>
                <a:schemeClr val="tx1"/>
              </a:solidFill>
            </a:endParaRPr>
          </a:p>
          <a:p>
            <a:pPr lvl="1">
              <a:spcBef>
                <a:spcPts val="600"/>
              </a:spcBef>
              <a:buNone/>
            </a:pPr>
            <a:endParaRPr lang="en-US" i="0" dirty="0">
              <a:solidFill>
                <a:schemeClr val="tx1"/>
              </a:solidFill>
            </a:endParaRPr>
          </a:p>
          <a:p>
            <a:pPr lvl="1">
              <a:spcBef>
                <a:spcPts val="600"/>
              </a:spcBef>
            </a:pPr>
            <a:endParaRPr lang="en-US" i="0" dirty="0">
              <a:solidFill>
                <a:schemeClr val="tx1"/>
              </a:solidFill>
            </a:endParaRPr>
          </a:p>
          <a:p>
            <a:pPr>
              <a:spcBef>
                <a:spcPts val="600"/>
              </a:spcBef>
            </a:pPr>
            <a:endParaRPr lang="en-US" i="0" dirty="0">
              <a:solidFill>
                <a:schemeClr val="tx1"/>
              </a:solidFill>
            </a:endParaRPr>
          </a:p>
          <a:p>
            <a:pPr lvl="1">
              <a:spcBef>
                <a:spcPts val="600"/>
              </a:spcBef>
            </a:pPr>
            <a:endParaRPr lang="en-US" i="0" dirty="0">
              <a:solidFill>
                <a:schemeClr val="tx1"/>
              </a:solidFill>
            </a:endParaRPr>
          </a:p>
        </p:txBody>
      </p:sp>
    </p:spTree>
    <p:extLst>
      <p:ext uri="{BB962C8B-B14F-4D97-AF65-F5344CB8AC3E}">
        <p14:creationId xmlns:p14="http://schemas.microsoft.com/office/powerpoint/2010/main" xmlns="" val="1197921606"/>
      </p:ext>
    </p:extLst>
  </p:cSld>
  <p:clrMapOvr>
    <a:masterClrMapping/>
  </p:clrMapOvr>
  <mc:AlternateContent xmlns:mc="http://schemas.openxmlformats.org/markup-compatibility/2006">
    <mc:Choice xmlns:p14="http://schemas.microsoft.com/office/powerpoint/2010/main" xmlns="" Requires="p14">
      <p:transition p14:dur="100">
        <p:cut/>
      </p:transition>
    </mc:Choice>
    <mc:Fallback>
      <p:transition>
        <p:cut/>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p:cNvSpPr>
            <a:spLocks noGrp="1"/>
          </p:cNvSpPr>
          <p:nvPr>
            <p:ph type="title"/>
          </p:nvPr>
        </p:nvSpPr>
        <p:spPr>
          <a:xfrm>
            <a:off x="557813" y="342875"/>
            <a:ext cx="10948387" cy="480131"/>
          </a:xfrm>
        </p:spPr>
        <p:txBody>
          <a:bodyPr/>
          <a:lstStyle/>
          <a:p>
            <a:r>
              <a:rPr lang="en-US" sz="2800" dirty="0">
                <a:solidFill>
                  <a:schemeClr val="tx1"/>
                </a:solidFill>
              </a:rPr>
              <a:t>Schema holder deployment models</a:t>
            </a:r>
            <a:endParaRPr lang="en-US" sz="2800" dirty="0" smtClean="0"/>
          </a:p>
        </p:txBody>
      </p:sp>
      <p:sp>
        <p:nvSpPr>
          <p:cNvPr id="10" name="Rectangle 9"/>
          <p:cNvSpPr/>
          <p:nvPr/>
        </p:nvSpPr>
        <p:spPr>
          <a:xfrm>
            <a:off x="685802" y="989352"/>
            <a:ext cx="10961555" cy="5362668"/>
          </a:xfrm>
          <a:prstGeom prst="rect">
            <a:avLst/>
          </a:prstGeom>
          <a:solidFill>
            <a:schemeClr val="tx1">
              <a:lumMod val="20000"/>
              <a:lumOff val="80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lIns="0" rIns="274320" anchor="ctr"/>
          <a:lstStyle/>
          <a:p>
            <a:pPr lvl="1" algn="l">
              <a:spcBef>
                <a:spcPts val="600"/>
              </a:spcBef>
              <a:buClr>
                <a:schemeClr val="accent1"/>
              </a:buClr>
              <a:buFont typeface="Wingdings" pitchFamily="2" charset="2"/>
              <a:buChar char="§"/>
            </a:pPr>
            <a:endParaRPr lang="en-US" sz="2000" i="0" dirty="0" smtClean="0">
              <a:solidFill>
                <a:schemeClr val="tx1"/>
              </a:solidFill>
              <a:latin typeface="Arial" pitchFamily="34" charset="0"/>
              <a:cs typeface="Arial" pitchFamily="34" charset="0"/>
            </a:endParaRPr>
          </a:p>
          <a:p>
            <a:pPr lvl="1" algn="l">
              <a:spcBef>
                <a:spcPts val="600"/>
              </a:spcBef>
              <a:buClr>
                <a:schemeClr val="accent1"/>
              </a:buClr>
              <a:buFont typeface="Wingdings" pitchFamily="2" charset="2"/>
              <a:buChar char="§"/>
            </a:pPr>
            <a:endParaRPr lang="en-US" sz="2000" i="0" dirty="0">
              <a:solidFill>
                <a:schemeClr val="tx1"/>
              </a:solidFill>
              <a:latin typeface="Arial" pitchFamily="34" charset="0"/>
              <a:cs typeface="Arial" pitchFamily="34" charset="0"/>
            </a:endParaRPr>
          </a:p>
          <a:p>
            <a:pPr lvl="1" algn="l">
              <a:spcBef>
                <a:spcPts val="600"/>
              </a:spcBef>
              <a:buClr>
                <a:schemeClr val="accent1"/>
              </a:buClr>
              <a:buFont typeface="Wingdings" pitchFamily="2" charset="2"/>
              <a:buChar char="§"/>
            </a:pPr>
            <a:endParaRPr lang="en-US" sz="2000" i="0" dirty="0" smtClean="0">
              <a:solidFill>
                <a:schemeClr val="tx1"/>
              </a:solidFill>
              <a:latin typeface="Arial" pitchFamily="34" charset="0"/>
              <a:cs typeface="Arial" pitchFamily="34" charset="0"/>
            </a:endParaRPr>
          </a:p>
          <a:p>
            <a:pPr lvl="1" algn="l">
              <a:spcBef>
                <a:spcPts val="600"/>
              </a:spcBef>
              <a:buClr>
                <a:schemeClr val="accent1"/>
              </a:buClr>
              <a:buFont typeface="Wingdings" pitchFamily="2" charset="2"/>
              <a:buChar char="§"/>
            </a:pPr>
            <a:endParaRPr lang="en-US" sz="2000" i="0" dirty="0">
              <a:solidFill>
                <a:schemeClr val="tx1"/>
              </a:solidFill>
              <a:latin typeface="Arial" pitchFamily="34" charset="0"/>
              <a:cs typeface="Arial" pitchFamily="34" charset="0"/>
            </a:endParaRPr>
          </a:p>
          <a:p>
            <a:pPr lvl="1" algn="l">
              <a:spcBef>
                <a:spcPts val="600"/>
              </a:spcBef>
              <a:buClr>
                <a:schemeClr val="accent1"/>
              </a:buClr>
              <a:buFont typeface="Wingdings" pitchFamily="2" charset="2"/>
              <a:buChar char="§"/>
            </a:pPr>
            <a:endParaRPr lang="en-US" sz="2000" i="0" dirty="0" smtClean="0">
              <a:solidFill>
                <a:schemeClr val="tx1"/>
              </a:solidFill>
              <a:latin typeface="Arial" pitchFamily="34" charset="0"/>
              <a:cs typeface="Arial" pitchFamily="34" charset="0"/>
            </a:endParaRPr>
          </a:p>
          <a:p>
            <a:pPr lvl="2">
              <a:spcBef>
                <a:spcPts val="600"/>
              </a:spcBef>
            </a:pPr>
            <a:endParaRPr lang="en-US" i="0" dirty="0">
              <a:solidFill>
                <a:schemeClr val="tx1"/>
              </a:solidFill>
            </a:endParaRPr>
          </a:p>
          <a:p>
            <a:pPr lvl="1">
              <a:spcBef>
                <a:spcPts val="600"/>
              </a:spcBef>
              <a:buNone/>
            </a:pPr>
            <a:endParaRPr lang="en-US" i="0" dirty="0">
              <a:solidFill>
                <a:schemeClr val="tx1"/>
              </a:solidFill>
            </a:endParaRPr>
          </a:p>
          <a:p>
            <a:pPr lvl="1">
              <a:spcBef>
                <a:spcPts val="600"/>
              </a:spcBef>
            </a:pPr>
            <a:endParaRPr lang="en-US" i="0" dirty="0">
              <a:solidFill>
                <a:schemeClr val="tx1"/>
              </a:solidFill>
            </a:endParaRPr>
          </a:p>
          <a:p>
            <a:pPr>
              <a:spcBef>
                <a:spcPts val="600"/>
              </a:spcBef>
            </a:pPr>
            <a:endParaRPr lang="en-US" i="0" dirty="0">
              <a:solidFill>
                <a:schemeClr val="tx1"/>
              </a:solidFill>
            </a:endParaRPr>
          </a:p>
          <a:p>
            <a:pPr lvl="1">
              <a:spcBef>
                <a:spcPts val="600"/>
              </a:spcBef>
            </a:pPr>
            <a:endParaRPr lang="en-US" i="0" dirty="0">
              <a:solidFill>
                <a:schemeClr val="tx1"/>
              </a:solidFill>
            </a:endParaRPr>
          </a:p>
        </p:txBody>
      </p:sp>
      <p:sp>
        <p:nvSpPr>
          <p:cNvPr id="4" name="Content Placeholder 4"/>
          <p:cNvSpPr txBox="1">
            <a:spLocks/>
          </p:cNvSpPr>
          <p:nvPr/>
        </p:nvSpPr>
        <p:spPr>
          <a:xfrm>
            <a:off x="685800" y="989350"/>
            <a:ext cx="10961557" cy="5362669"/>
          </a:xfrm>
          <a:prstGeom prst="rect">
            <a:avLst/>
          </a:prstGeom>
        </p:spPr>
        <p:txBody>
          <a:bodyPr/>
          <a:lstStyle>
            <a:lvl1pPr marL="342900" indent="-342900" algn="l" defTabSz="914400" rtl="0" eaLnBrk="1" fontAlgn="base" latinLnBrk="0" hangingPunct="1">
              <a:spcBef>
                <a:spcPts val="900"/>
              </a:spcBef>
              <a:spcAft>
                <a:spcPct val="0"/>
              </a:spcAft>
              <a:buClr>
                <a:schemeClr val="accent1"/>
              </a:buClr>
              <a:buFont typeface="Wingdings" pitchFamily="2" charset="2"/>
              <a:buChar char="§"/>
              <a:defRPr lang="en-US" sz="2000" kern="1200" dirty="0" smtClean="0">
                <a:solidFill>
                  <a:srgbClr val="000000"/>
                </a:solidFill>
                <a:latin typeface="Arial" pitchFamily="34" charset="0"/>
                <a:ea typeface="+mn-ea"/>
                <a:cs typeface="Arial" pitchFamily="34" charset="0"/>
              </a:defRPr>
            </a:lvl1pPr>
            <a:lvl2pPr marL="742950" indent="-285750" algn="l" defTabSz="914400" rtl="0" eaLnBrk="1" fontAlgn="base" latinLnBrk="0" hangingPunct="1">
              <a:spcBef>
                <a:spcPts val="900"/>
              </a:spcBef>
              <a:spcAft>
                <a:spcPct val="0"/>
              </a:spcAft>
              <a:buClr>
                <a:schemeClr val="accent1"/>
              </a:buClr>
              <a:buChar char="•"/>
              <a:defRPr lang="en-US" sz="1800" kern="1200" dirty="0" smtClean="0">
                <a:solidFill>
                  <a:srgbClr val="000000"/>
                </a:solidFill>
                <a:latin typeface="Arial" pitchFamily="34" charset="0"/>
                <a:ea typeface="+mn-ea"/>
                <a:cs typeface="Arial" pitchFamily="34" charset="0"/>
              </a:defRPr>
            </a:lvl2pPr>
            <a:lvl3pPr marL="1143000" indent="-228600" algn="l" defTabSz="914400" rtl="0" eaLnBrk="1" fontAlgn="base" latinLnBrk="0" hangingPunct="1">
              <a:spcBef>
                <a:spcPts val="900"/>
              </a:spcBef>
              <a:spcAft>
                <a:spcPct val="0"/>
              </a:spcAft>
              <a:buClr>
                <a:schemeClr val="accent1"/>
              </a:buClr>
              <a:buFont typeface="Arial" charset="0"/>
              <a:buChar char="–"/>
              <a:defRPr lang="en-US" sz="1600" kern="1200" dirty="0" smtClean="0">
                <a:solidFill>
                  <a:srgbClr val="000000"/>
                </a:solidFill>
                <a:latin typeface="Arial" pitchFamily="34" charset="0"/>
                <a:ea typeface="+mn-ea"/>
                <a:cs typeface="Arial" pitchFamily="34" charset="0"/>
              </a:defRPr>
            </a:lvl3pPr>
            <a:lvl4pPr marL="1600200" indent="-228600" algn="l" defTabSz="914400" rtl="0" eaLnBrk="1" fontAlgn="base" latinLnBrk="0" hangingPunct="1">
              <a:spcBef>
                <a:spcPts val="900"/>
              </a:spcBef>
              <a:spcAft>
                <a:spcPct val="0"/>
              </a:spcAft>
              <a:buClr>
                <a:schemeClr val="accent1"/>
              </a:buClr>
              <a:buSzPct val="95000"/>
              <a:buFont typeface="Courier New" pitchFamily="49" charset="0"/>
              <a:buChar char="o"/>
              <a:defRPr lang="en-US" sz="1400" kern="1200" dirty="0" smtClean="0">
                <a:solidFill>
                  <a:srgbClr val="000000"/>
                </a:solidFill>
                <a:latin typeface="Arial" pitchFamily="34" charset="0"/>
                <a:ea typeface="+mn-ea"/>
                <a:cs typeface="Arial" pitchFamily="34" charset="0"/>
              </a:defRPr>
            </a:lvl4pPr>
            <a:lvl5pPr marL="2057400" indent="-228600" algn="l" defTabSz="914400" rtl="0" eaLnBrk="1" fontAlgn="base" latinLnBrk="0" hangingPunct="1">
              <a:spcBef>
                <a:spcPts val="900"/>
              </a:spcBef>
              <a:spcAft>
                <a:spcPct val="0"/>
              </a:spcAft>
              <a:buClr>
                <a:schemeClr val="accent1"/>
              </a:buClr>
              <a:buSzPct val="95000"/>
              <a:buFont typeface="Courier New" pitchFamily="49" charset="0"/>
              <a:buChar char="o"/>
              <a:defRPr lang="en-US" sz="1400" kern="1200" dirty="0" smtClean="0">
                <a:solidFill>
                  <a:srgbClr val="000000"/>
                </a:solidFill>
                <a:latin typeface="Arial" pitchFamily="34" charset="0"/>
                <a:ea typeface="+mn-ea"/>
                <a:cs typeface="Arial" pitchFamily="34" charset="0"/>
              </a:defRPr>
            </a:lvl5pPr>
            <a:lvl6pPr marL="25146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6pPr>
            <a:lvl7pPr marL="29718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7pPr>
            <a:lvl8pPr marL="34290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8pPr>
            <a:lvl9pPr marL="38862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9pPr>
          </a:lstStyle>
          <a:p>
            <a:pPr lvl="1">
              <a:spcBef>
                <a:spcPts val="600"/>
              </a:spcBef>
              <a:buSzTx/>
              <a:buFont typeface="Wingdings" pitchFamily="2" charset="2"/>
              <a:buChar char="§"/>
            </a:pPr>
            <a:r>
              <a:rPr lang="en-US" sz="2000" i="0" dirty="0" smtClean="0">
                <a:solidFill>
                  <a:schemeClr val="tx1"/>
                </a:solidFill>
              </a:rPr>
              <a:t>Schema holder is central to your </a:t>
            </a:r>
            <a:r>
              <a:rPr lang="en-US" sz="2000" i="0" dirty="0" err="1" smtClean="0">
                <a:solidFill>
                  <a:schemeClr val="tx1"/>
                </a:solidFill>
              </a:rPr>
              <a:t>DataServer</a:t>
            </a:r>
            <a:r>
              <a:rPr lang="en-US" sz="2000" i="0" dirty="0" smtClean="0">
                <a:solidFill>
                  <a:schemeClr val="tx1"/>
                </a:solidFill>
              </a:rPr>
              <a:t> application deployment model.</a:t>
            </a:r>
          </a:p>
          <a:p>
            <a:pPr lvl="1">
              <a:spcBef>
                <a:spcPts val="600"/>
              </a:spcBef>
              <a:buSzTx/>
              <a:buFont typeface="Wingdings" pitchFamily="2" charset="2"/>
              <a:buChar char="§"/>
            </a:pPr>
            <a:r>
              <a:rPr lang="en-US" sz="2000" i="0" dirty="0" smtClean="0">
                <a:solidFill>
                  <a:schemeClr val="tx1"/>
                </a:solidFill>
              </a:rPr>
              <a:t>Two methods of deployment </a:t>
            </a:r>
          </a:p>
          <a:p>
            <a:pPr lvl="3">
              <a:spcBef>
                <a:spcPts val="600"/>
              </a:spcBef>
              <a:buFont typeface="Wingdings" pitchFamily="2" charset="2"/>
              <a:buChar char="§"/>
            </a:pPr>
            <a:r>
              <a:rPr lang="en-US" sz="1600" i="0" dirty="0" smtClean="0">
                <a:solidFill>
                  <a:schemeClr val="tx1"/>
                </a:solidFill>
              </a:rPr>
              <a:t>Schema Migration</a:t>
            </a:r>
          </a:p>
          <a:p>
            <a:pPr lvl="3">
              <a:spcBef>
                <a:spcPts val="600"/>
              </a:spcBef>
              <a:buFont typeface="Wingdings" pitchFamily="2" charset="2"/>
              <a:buChar char="§"/>
            </a:pPr>
            <a:r>
              <a:rPr lang="en-US" sz="1600" i="0" dirty="0" smtClean="0">
                <a:solidFill>
                  <a:schemeClr val="tx1"/>
                </a:solidFill>
              </a:rPr>
              <a:t>Schema Pull</a:t>
            </a:r>
          </a:p>
          <a:p>
            <a:pPr lvl="1">
              <a:spcBef>
                <a:spcPts val="600"/>
              </a:spcBef>
              <a:buSzPct val="100000"/>
              <a:buFont typeface="Wingdings" panose="05000000000000000000" pitchFamily="2" charset="2"/>
              <a:buChar char="§"/>
            </a:pPr>
            <a:r>
              <a:rPr lang="en-US" sz="2000" i="0" dirty="0" smtClean="0">
                <a:solidFill>
                  <a:schemeClr val="tx1"/>
                </a:solidFill>
              </a:rPr>
              <a:t>Schema Migration:</a:t>
            </a:r>
          </a:p>
          <a:p>
            <a:pPr lvl="2">
              <a:spcBef>
                <a:spcPts val="600"/>
              </a:spcBef>
              <a:buSzTx/>
              <a:buFont typeface="Wingdings" pitchFamily="2" charset="2"/>
              <a:buChar char="§"/>
            </a:pPr>
            <a:r>
              <a:rPr lang="en-US" i="0" dirty="0" smtClean="0">
                <a:solidFill>
                  <a:schemeClr val="tx1"/>
                </a:solidFill>
              </a:rPr>
              <a:t>Use Schema Migration model if </a:t>
            </a:r>
            <a:r>
              <a:rPr lang="en-US" i="0" dirty="0" err="1" smtClean="0">
                <a:solidFill>
                  <a:schemeClr val="tx1"/>
                </a:solidFill>
              </a:rPr>
              <a:t>OpenEdge</a:t>
            </a:r>
            <a:r>
              <a:rPr lang="en-US" i="0" dirty="0" smtClean="0">
                <a:solidFill>
                  <a:schemeClr val="tx1"/>
                </a:solidFill>
              </a:rPr>
              <a:t> schema needs to be distributed to multiple copies of foreign data source.</a:t>
            </a:r>
          </a:p>
          <a:p>
            <a:pPr lvl="2">
              <a:spcBef>
                <a:spcPts val="600"/>
              </a:spcBef>
              <a:buSzTx/>
              <a:buFont typeface="Wingdings" pitchFamily="2" charset="2"/>
              <a:buChar char="§"/>
            </a:pPr>
            <a:r>
              <a:rPr lang="en-US" i="0" dirty="0" smtClean="0">
                <a:solidFill>
                  <a:schemeClr val="tx1"/>
                </a:solidFill>
              </a:rPr>
              <a:t>Any incremental changes will be done at single source copy and can be distributed to multiple copies of schema holder and foreign database</a:t>
            </a:r>
          </a:p>
          <a:p>
            <a:pPr lvl="1">
              <a:spcBef>
                <a:spcPts val="600"/>
              </a:spcBef>
              <a:buSzTx/>
              <a:buFont typeface="Wingdings" pitchFamily="2" charset="2"/>
              <a:buChar char="§"/>
            </a:pPr>
            <a:r>
              <a:rPr lang="en-US" sz="2000" i="0" dirty="0" smtClean="0">
                <a:solidFill>
                  <a:schemeClr val="tx1"/>
                </a:solidFill>
              </a:rPr>
              <a:t>Schema Pull</a:t>
            </a:r>
          </a:p>
          <a:p>
            <a:pPr lvl="2">
              <a:spcBef>
                <a:spcPts val="600"/>
              </a:spcBef>
              <a:buSzTx/>
              <a:buFont typeface="Wingdings" pitchFamily="2" charset="2"/>
              <a:buChar char="§"/>
            </a:pPr>
            <a:r>
              <a:rPr lang="en-US" i="0" dirty="0" smtClean="0">
                <a:solidFill>
                  <a:schemeClr val="tx1"/>
                </a:solidFill>
              </a:rPr>
              <a:t>Use Schema Pull to create schema holder definitions of foreign database objects. There is no single source copy of </a:t>
            </a:r>
            <a:r>
              <a:rPr lang="en-US" i="0" dirty="0" err="1" smtClean="0">
                <a:solidFill>
                  <a:schemeClr val="tx1"/>
                </a:solidFill>
              </a:rPr>
              <a:t>OpenEdge</a:t>
            </a:r>
            <a:r>
              <a:rPr lang="en-US" i="0" dirty="0" smtClean="0">
                <a:solidFill>
                  <a:schemeClr val="tx1"/>
                </a:solidFill>
              </a:rPr>
              <a:t> database.</a:t>
            </a:r>
          </a:p>
          <a:p>
            <a:pPr lvl="2">
              <a:spcBef>
                <a:spcPts val="600"/>
              </a:spcBef>
              <a:buSzTx/>
              <a:buFont typeface="Wingdings" pitchFamily="2" charset="2"/>
              <a:buChar char="§"/>
            </a:pPr>
            <a:r>
              <a:rPr lang="en-US" i="0" dirty="0" smtClean="0">
                <a:solidFill>
                  <a:schemeClr val="tx1"/>
                </a:solidFill>
              </a:rPr>
              <a:t>Schema Pull is a server based objects OE application model e.g. stored procedures, views are foreign database specifics.</a:t>
            </a:r>
          </a:p>
          <a:p>
            <a:pPr lvl="2">
              <a:spcBef>
                <a:spcPts val="600"/>
              </a:spcBef>
              <a:buSzTx/>
              <a:buFont typeface="Wingdings" pitchFamily="2" charset="2"/>
              <a:buChar char="§"/>
            </a:pPr>
            <a:r>
              <a:rPr lang="en-US" i="0" dirty="0" smtClean="0">
                <a:solidFill>
                  <a:schemeClr val="tx1"/>
                </a:solidFill>
              </a:rPr>
              <a:t>New independent </a:t>
            </a:r>
            <a:r>
              <a:rPr lang="en-US" i="0" dirty="0">
                <a:solidFill>
                  <a:schemeClr val="tx1"/>
                </a:solidFill>
              </a:rPr>
              <a:t>schema pull in batch mode utility makes the schema pull process simple.</a:t>
            </a:r>
          </a:p>
          <a:p>
            <a:pPr lvl="1">
              <a:spcBef>
                <a:spcPts val="600"/>
              </a:spcBef>
              <a:buSzTx/>
              <a:buFont typeface="Wingdings" pitchFamily="2" charset="2"/>
              <a:buChar char="§"/>
            </a:pPr>
            <a:endParaRPr lang="en-US" sz="2000" i="0" dirty="0" smtClean="0">
              <a:solidFill>
                <a:schemeClr val="tx1"/>
              </a:solidFill>
            </a:endParaRPr>
          </a:p>
          <a:p>
            <a:pPr marL="0" indent="0">
              <a:spcBef>
                <a:spcPts val="600"/>
              </a:spcBef>
              <a:buSzTx/>
              <a:buFont typeface="Wingdings" pitchFamily="2" charset="2"/>
              <a:buNone/>
            </a:pPr>
            <a:endParaRPr lang="en-US" i="0" dirty="0" smtClean="0">
              <a:solidFill>
                <a:schemeClr val="tx1"/>
              </a:solidFill>
            </a:endParaRPr>
          </a:p>
          <a:p>
            <a:pPr lvl="1">
              <a:spcBef>
                <a:spcPts val="600"/>
              </a:spcBef>
              <a:buSzTx/>
            </a:pPr>
            <a:endParaRPr lang="en-US" i="0" dirty="0">
              <a:solidFill>
                <a:schemeClr val="tx1"/>
              </a:solidFill>
            </a:endParaRPr>
          </a:p>
        </p:txBody>
      </p:sp>
    </p:spTree>
    <p:extLst>
      <p:ext uri="{BB962C8B-B14F-4D97-AF65-F5344CB8AC3E}">
        <p14:creationId xmlns:p14="http://schemas.microsoft.com/office/powerpoint/2010/main" xmlns="" val="773412750"/>
      </p:ext>
    </p:extLst>
  </p:cSld>
  <p:clrMapOvr>
    <a:masterClrMapping/>
  </p:clrMapOvr>
  <mc:AlternateContent xmlns:mc="http://schemas.openxmlformats.org/markup-compatibility/2006">
    <mc:Choice xmlns:p14="http://schemas.microsoft.com/office/powerpoint/2010/main" xmlns="" Requires="p14">
      <p:transition p14:dur="100">
        <p:cut/>
      </p:transition>
    </mc:Choice>
    <mc:Fallback>
      <p:transition>
        <p:cut/>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10"/>
          <p:cNvSpPr>
            <a:spLocks noChangeArrowheads="1"/>
          </p:cNvSpPr>
          <p:nvPr/>
        </p:nvSpPr>
        <p:spPr bwMode="auto">
          <a:xfrm>
            <a:off x="0" y="1965073"/>
            <a:ext cx="11498081" cy="461963"/>
          </a:xfrm>
          <a:prstGeom prst="rect">
            <a:avLst/>
          </a:prstGeom>
          <a:gradFill flip="none" rotWithShape="1">
            <a:gsLst>
              <a:gs pos="0">
                <a:schemeClr val="accent1">
                  <a:lumMod val="5000"/>
                  <a:lumOff val="95000"/>
                  <a:alpha val="0"/>
                </a:schemeClr>
              </a:gs>
              <a:gs pos="100000">
                <a:schemeClr val="accent1">
                  <a:alpha val="47000"/>
                </a:schemeClr>
              </a:gs>
            </a:gsLst>
            <a:lin ang="0" scaled="1"/>
            <a:tileRect/>
          </a:gradFill>
          <a:ln w="9525">
            <a:noFill/>
            <a:round/>
            <a:headEnd/>
            <a:tailEnd/>
          </a:ln>
          <a:effectLst/>
        </p:spPr>
        <p:txBody>
          <a:bodyPr wrap="square" anchor="ctr"/>
          <a:lstStyle/>
          <a:p>
            <a:endParaRPr lang="en-US" i="0">
              <a:solidFill>
                <a:srgbClr val="000000"/>
              </a:solidFill>
            </a:endParaRPr>
          </a:p>
        </p:txBody>
      </p:sp>
      <p:sp>
        <p:nvSpPr>
          <p:cNvPr id="4" name="Title 3"/>
          <p:cNvSpPr>
            <a:spLocks noGrp="1"/>
          </p:cNvSpPr>
          <p:nvPr>
            <p:ph type="title"/>
          </p:nvPr>
        </p:nvSpPr>
        <p:spPr/>
        <p:txBody>
          <a:bodyPr/>
          <a:lstStyle/>
          <a:p>
            <a:r>
              <a:rPr lang="en-US" dirty="0" smtClean="0"/>
              <a:t>Agenda</a:t>
            </a:r>
            <a:endParaRPr lang="en-US" dirty="0"/>
          </a:p>
        </p:txBody>
      </p:sp>
      <p:sp>
        <p:nvSpPr>
          <p:cNvPr id="5" name="Content Placeholder 4"/>
          <p:cNvSpPr>
            <a:spLocks noGrp="1"/>
          </p:cNvSpPr>
          <p:nvPr>
            <p:ph idx="1"/>
          </p:nvPr>
        </p:nvSpPr>
        <p:spPr/>
        <p:txBody>
          <a:bodyPr/>
          <a:lstStyle/>
          <a:p>
            <a:r>
              <a:rPr lang="en-US" dirty="0" smtClean="0"/>
              <a:t>Introduction</a:t>
            </a:r>
          </a:p>
          <a:p>
            <a:r>
              <a:rPr lang="en-US" dirty="0" smtClean="0"/>
              <a:t>Best Practices</a:t>
            </a:r>
          </a:p>
          <a:p>
            <a:r>
              <a:rPr lang="en-US" dirty="0" smtClean="0"/>
              <a:t>Performance Considerations</a:t>
            </a:r>
          </a:p>
          <a:p>
            <a:r>
              <a:rPr lang="en-US" dirty="0" smtClean="0"/>
              <a:t>Upcoming Features</a:t>
            </a:r>
          </a:p>
        </p:txBody>
      </p:sp>
    </p:spTree>
    <p:extLst>
      <p:ext uri="{BB962C8B-B14F-4D97-AF65-F5344CB8AC3E}">
        <p14:creationId xmlns:p14="http://schemas.microsoft.com/office/powerpoint/2010/main" xmlns="" val="3926855289"/>
      </p:ext>
    </p:extLst>
  </p:cSld>
  <p:clrMapOvr>
    <a:masterClrMapping/>
  </p:clrMapOvr>
  <mc:AlternateContent xmlns:mc="http://schemas.openxmlformats.org/markup-compatibility/2006">
    <mc:Choice xmlns:p14="http://schemas.microsoft.com/office/powerpoint/2010/main" xmlns="" Requires="p14">
      <p:transition p14:dur="100">
        <p:cut/>
      </p:transition>
    </mc:Choice>
    <mc:Fallback>
      <p:transition>
        <p:cut/>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4"/>
          <p:cNvSpPr txBox="1">
            <a:spLocks/>
          </p:cNvSpPr>
          <p:nvPr/>
        </p:nvSpPr>
        <p:spPr>
          <a:xfrm>
            <a:off x="611962" y="1197863"/>
            <a:ext cx="10871826" cy="5243277"/>
          </a:xfrm>
          <a:prstGeom prst="rect">
            <a:avLst/>
          </a:prstGeom>
          <a:noFill/>
        </p:spPr>
        <p:txBody>
          <a:bodyPr/>
          <a:lstStyle>
            <a:lvl1pPr marL="342900" indent="-342900" algn="l" defTabSz="914400" rtl="0" eaLnBrk="1" fontAlgn="base" latinLnBrk="0" hangingPunct="1">
              <a:spcBef>
                <a:spcPts val="900"/>
              </a:spcBef>
              <a:spcAft>
                <a:spcPct val="0"/>
              </a:spcAft>
              <a:buClr>
                <a:schemeClr val="accent1"/>
              </a:buClr>
              <a:buFont typeface="Wingdings" pitchFamily="2" charset="2"/>
              <a:buChar char="§"/>
              <a:defRPr lang="en-US" sz="2000" kern="1200" dirty="0" smtClean="0">
                <a:solidFill>
                  <a:srgbClr val="000000"/>
                </a:solidFill>
                <a:latin typeface="Arial" pitchFamily="34" charset="0"/>
                <a:ea typeface="+mn-ea"/>
                <a:cs typeface="Arial" pitchFamily="34" charset="0"/>
              </a:defRPr>
            </a:lvl1pPr>
            <a:lvl2pPr marL="742950" indent="-285750" algn="l" defTabSz="914400" rtl="0" eaLnBrk="1" fontAlgn="base" latinLnBrk="0" hangingPunct="1">
              <a:spcBef>
                <a:spcPts val="900"/>
              </a:spcBef>
              <a:spcAft>
                <a:spcPct val="0"/>
              </a:spcAft>
              <a:buClr>
                <a:schemeClr val="accent1"/>
              </a:buClr>
              <a:buChar char="•"/>
              <a:defRPr lang="en-US" sz="1800" kern="1200" dirty="0" smtClean="0">
                <a:solidFill>
                  <a:srgbClr val="000000"/>
                </a:solidFill>
                <a:latin typeface="Arial" pitchFamily="34" charset="0"/>
                <a:ea typeface="+mn-ea"/>
                <a:cs typeface="Arial" pitchFamily="34" charset="0"/>
              </a:defRPr>
            </a:lvl2pPr>
            <a:lvl3pPr marL="1143000" indent="-228600" algn="l" defTabSz="914400" rtl="0" eaLnBrk="1" fontAlgn="base" latinLnBrk="0" hangingPunct="1">
              <a:spcBef>
                <a:spcPts val="900"/>
              </a:spcBef>
              <a:spcAft>
                <a:spcPct val="0"/>
              </a:spcAft>
              <a:buClr>
                <a:schemeClr val="accent1"/>
              </a:buClr>
              <a:buFont typeface="Arial" charset="0"/>
              <a:buChar char="–"/>
              <a:defRPr lang="en-US" sz="1600" kern="1200" dirty="0" smtClean="0">
                <a:solidFill>
                  <a:srgbClr val="000000"/>
                </a:solidFill>
                <a:latin typeface="Arial" pitchFamily="34" charset="0"/>
                <a:ea typeface="+mn-ea"/>
                <a:cs typeface="Arial" pitchFamily="34" charset="0"/>
              </a:defRPr>
            </a:lvl3pPr>
            <a:lvl4pPr marL="1600200" indent="-228600" algn="l" defTabSz="914400" rtl="0" eaLnBrk="1" fontAlgn="base" latinLnBrk="0" hangingPunct="1">
              <a:spcBef>
                <a:spcPts val="900"/>
              </a:spcBef>
              <a:spcAft>
                <a:spcPct val="0"/>
              </a:spcAft>
              <a:buClr>
                <a:schemeClr val="accent1"/>
              </a:buClr>
              <a:buSzPct val="95000"/>
              <a:buFont typeface="Courier New" pitchFamily="49" charset="0"/>
              <a:buChar char="o"/>
              <a:defRPr lang="en-US" sz="1400" kern="1200" dirty="0" smtClean="0">
                <a:solidFill>
                  <a:srgbClr val="000000"/>
                </a:solidFill>
                <a:latin typeface="Arial" pitchFamily="34" charset="0"/>
                <a:ea typeface="+mn-ea"/>
                <a:cs typeface="Arial" pitchFamily="34" charset="0"/>
              </a:defRPr>
            </a:lvl4pPr>
            <a:lvl5pPr marL="2057400" indent="-228600" algn="l" defTabSz="914400" rtl="0" eaLnBrk="1" fontAlgn="base" latinLnBrk="0" hangingPunct="1">
              <a:spcBef>
                <a:spcPts val="900"/>
              </a:spcBef>
              <a:spcAft>
                <a:spcPct val="0"/>
              </a:spcAft>
              <a:buClr>
                <a:schemeClr val="accent1"/>
              </a:buClr>
              <a:buSzPct val="95000"/>
              <a:buFont typeface="Courier New" pitchFamily="49" charset="0"/>
              <a:buChar char="o"/>
              <a:defRPr lang="en-US" sz="1400" kern="1200" dirty="0" smtClean="0">
                <a:solidFill>
                  <a:srgbClr val="000000"/>
                </a:solidFill>
                <a:latin typeface="Arial" pitchFamily="34" charset="0"/>
                <a:ea typeface="+mn-ea"/>
                <a:cs typeface="Arial" pitchFamily="34" charset="0"/>
              </a:defRPr>
            </a:lvl5pPr>
            <a:lvl6pPr marL="25146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6pPr>
            <a:lvl7pPr marL="29718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7pPr>
            <a:lvl8pPr marL="34290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8pPr>
            <a:lvl9pPr marL="38862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9pPr>
          </a:lstStyle>
          <a:p>
            <a:pPr marL="0" indent="0">
              <a:spcBef>
                <a:spcPts val="0"/>
              </a:spcBef>
              <a:buSzTx/>
              <a:buFont typeface="Wingdings" pitchFamily="2" charset="2"/>
              <a:buNone/>
            </a:pPr>
            <a:r>
              <a:rPr lang="en-US" b="1" i="0" dirty="0" smtClean="0">
                <a:solidFill>
                  <a:schemeClr val="bg1"/>
                </a:solidFill>
              </a:rPr>
              <a:t>Use Best ROWID choice for your application</a:t>
            </a:r>
          </a:p>
          <a:p>
            <a:pPr marL="0" indent="0">
              <a:spcBef>
                <a:spcPts val="0"/>
              </a:spcBef>
              <a:buSzTx/>
              <a:buFont typeface="Wingdings" pitchFamily="2" charset="2"/>
              <a:buNone/>
            </a:pPr>
            <a:r>
              <a:rPr lang="en-US" sz="1600" i="0" dirty="0" smtClean="0">
                <a:solidFill>
                  <a:schemeClr val="bg1"/>
                </a:solidFill>
              </a:rPr>
              <a:t>There are several methods to choose ROWID, weigh over each</a:t>
            </a:r>
          </a:p>
          <a:p>
            <a:pPr marL="0" indent="0">
              <a:spcBef>
                <a:spcPts val="0"/>
              </a:spcBef>
              <a:buSzTx/>
              <a:buFont typeface="Wingdings" pitchFamily="2" charset="2"/>
              <a:buNone/>
            </a:pPr>
            <a:r>
              <a:rPr lang="en-US" sz="1600" i="0" dirty="0" smtClean="0">
                <a:solidFill>
                  <a:schemeClr val="bg1"/>
                </a:solidFill>
              </a:rPr>
              <a:t>choice and choose one that best suit to your application</a:t>
            </a:r>
          </a:p>
          <a:p>
            <a:pPr marL="0" indent="0">
              <a:spcBef>
                <a:spcPts val="0"/>
              </a:spcBef>
              <a:buSzTx/>
              <a:buFont typeface="Wingdings" pitchFamily="2" charset="2"/>
              <a:buNone/>
            </a:pPr>
            <a:endParaRPr lang="en-US" sz="1600" i="0" dirty="0" smtClean="0">
              <a:solidFill>
                <a:schemeClr val="bg1"/>
              </a:solidFill>
            </a:endParaRPr>
          </a:p>
          <a:p>
            <a:pPr marL="0" indent="0">
              <a:spcBef>
                <a:spcPts val="0"/>
              </a:spcBef>
              <a:buSzTx/>
              <a:buFont typeface="Wingdings" pitchFamily="2" charset="2"/>
              <a:buNone/>
            </a:pPr>
            <a:r>
              <a:rPr lang="en-US" b="1" i="0" dirty="0" smtClean="0">
                <a:solidFill>
                  <a:schemeClr val="bg1"/>
                </a:solidFill>
              </a:rPr>
              <a:t>Some of the guidelines are:</a:t>
            </a:r>
          </a:p>
          <a:p>
            <a:pPr>
              <a:spcBef>
                <a:spcPts val="0"/>
              </a:spcBef>
              <a:buSzTx/>
            </a:pPr>
            <a:r>
              <a:rPr lang="en-US" i="0" dirty="0" smtClean="0">
                <a:solidFill>
                  <a:schemeClr val="bg1"/>
                </a:solidFill>
              </a:rPr>
              <a:t>Try </a:t>
            </a:r>
            <a:r>
              <a:rPr lang="en-US" i="0" dirty="0" err="1" smtClean="0">
                <a:solidFill>
                  <a:schemeClr val="bg1"/>
                </a:solidFill>
              </a:rPr>
              <a:t>OpenEdge</a:t>
            </a:r>
            <a:r>
              <a:rPr lang="en-US" i="0" dirty="0" smtClean="0">
                <a:solidFill>
                  <a:schemeClr val="bg1"/>
                </a:solidFill>
              </a:rPr>
              <a:t> Primary Index for ROWID selection</a:t>
            </a:r>
          </a:p>
          <a:p>
            <a:pPr lvl="1">
              <a:spcBef>
                <a:spcPts val="0"/>
              </a:spcBef>
              <a:buSzTx/>
              <a:buFont typeface="Wingdings" pitchFamily="2" charset="2"/>
              <a:buChar char="§"/>
            </a:pPr>
            <a:r>
              <a:rPr lang="en-US" sz="1400" i="0" dirty="0" smtClean="0">
                <a:solidFill>
                  <a:schemeClr val="bg1"/>
                </a:solidFill>
              </a:rPr>
              <a:t>Provides default sort order if other sort criteria is unspecified</a:t>
            </a:r>
          </a:p>
          <a:p>
            <a:pPr lvl="1">
              <a:spcBef>
                <a:spcPts val="0"/>
              </a:spcBef>
              <a:buSzTx/>
              <a:buFont typeface="Wingdings" pitchFamily="2" charset="2"/>
              <a:buChar char="§"/>
            </a:pPr>
            <a:r>
              <a:rPr lang="en-US" sz="1400" i="0" dirty="0" smtClean="0">
                <a:solidFill>
                  <a:schemeClr val="bg1"/>
                </a:solidFill>
              </a:rPr>
              <a:t>Similarly Clustered Index provides default sort order in MSS</a:t>
            </a:r>
          </a:p>
          <a:p>
            <a:pPr lvl="1">
              <a:spcBef>
                <a:spcPts val="0"/>
              </a:spcBef>
              <a:buSzTx/>
              <a:buFont typeface="Wingdings" pitchFamily="2" charset="2"/>
              <a:buChar char="§"/>
            </a:pPr>
            <a:r>
              <a:rPr lang="en-US" sz="1400" i="0" dirty="0" smtClean="0">
                <a:solidFill>
                  <a:schemeClr val="bg1"/>
                </a:solidFill>
              </a:rPr>
              <a:t>If OE primary is unique and mandatory, can become MSS Primary</a:t>
            </a:r>
          </a:p>
          <a:p>
            <a:pPr lvl="1">
              <a:spcBef>
                <a:spcPts val="0"/>
              </a:spcBef>
              <a:buSzTx/>
              <a:buFont typeface="Wingdings" pitchFamily="2" charset="2"/>
              <a:buChar char="§"/>
            </a:pPr>
            <a:r>
              <a:rPr lang="en-US" sz="1400" i="0" dirty="0" smtClean="0">
                <a:solidFill>
                  <a:schemeClr val="bg1"/>
                </a:solidFill>
              </a:rPr>
              <a:t>MSS Primary are made implicit clustered if no explicit clustered index </a:t>
            </a:r>
          </a:p>
          <a:p>
            <a:pPr lvl="1">
              <a:spcBef>
                <a:spcPts val="0"/>
              </a:spcBef>
              <a:buSzTx/>
              <a:buFont typeface="Wingdings" pitchFamily="2" charset="2"/>
              <a:buChar char="§"/>
            </a:pPr>
            <a:r>
              <a:rPr lang="en-US" sz="1400" i="0" dirty="0" smtClean="0">
                <a:solidFill>
                  <a:schemeClr val="bg1"/>
                </a:solidFill>
              </a:rPr>
              <a:t>Clustered index provides benefit of native SQL Server capability </a:t>
            </a:r>
          </a:p>
          <a:p>
            <a:pPr marL="457200" lvl="1" indent="0">
              <a:spcBef>
                <a:spcPts val="0"/>
              </a:spcBef>
              <a:buSzTx/>
              <a:buFontTx/>
              <a:buNone/>
            </a:pPr>
            <a:endParaRPr lang="en-US" sz="1400" i="0" dirty="0" smtClean="0">
              <a:solidFill>
                <a:schemeClr val="bg1"/>
              </a:solidFill>
            </a:endParaRPr>
          </a:p>
          <a:p>
            <a:pPr>
              <a:spcBef>
                <a:spcPts val="0"/>
              </a:spcBef>
              <a:buSzTx/>
            </a:pPr>
            <a:r>
              <a:rPr lang="en-US" i="0" dirty="0" smtClean="0">
                <a:solidFill>
                  <a:schemeClr val="bg1"/>
                </a:solidFill>
              </a:rPr>
              <a:t>Select ‘Best’ ROWID</a:t>
            </a:r>
          </a:p>
          <a:p>
            <a:pPr lvl="1">
              <a:spcBef>
                <a:spcPts val="0"/>
              </a:spcBef>
              <a:buSzTx/>
              <a:buFont typeface="Wingdings" panose="05000000000000000000" pitchFamily="2" charset="2"/>
              <a:buChar char="§"/>
            </a:pPr>
            <a:r>
              <a:rPr lang="en-US" sz="1400" i="0" dirty="0" smtClean="0">
                <a:solidFill>
                  <a:schemeClr val="bg1"/>
                </a:solidFill>
              </a:rPr>
              <a:t>Let Progress choose the best index as ROWID</a:t>
            </a:r>
          </a:p>
          <a:p>
            <a:pPr lvl="1">
              <a:spcBef>
                <a:spcPts val="0"/>
              </a:spcBef>
              <a:buSzTx/>
              <a:buFont typeface="Wingdings" panose="05000000000000000000" pitchFamily="2" charset="2"/>
              <a:buChar char="§"/>
            </a:pPr>
            <a:r>
              <a:rPr lang="en-US" sz="1400" i="0" dirty="0">
                <a:solidFill>
                  <a:schemeClr val="bg1"/>
                </a:solidFill>
              </a:rPr>
              <a:t>Scan through all the available </a:t>
            </a:r>
            <a:r>
              <a:rPr lang="en-US" sz="1400" i="0" dirty="0" smtClean="0">
                <a:solidFill>
                  <a:schemeClr val="bg1"/>
                </a:solidFill>
              </a:rPr>
              <a:t>indices</a:t>
            </a:r>
          </a:p>
          <a:p>
            <a:pPr lvl="1">
              <a:spcBef>
                <a:spcPts val="0"/>
              </a:spcBef>
              <a:buSzTx/>
              <a:buFont typeface="Wingdings" panose="05000000000000000000" pitchFamily="2" charset="2"/>
              <a:buChar char="§"/>
            </a:pPr>
            <a:r>
              <a:rPr lang="en-US" sz="1400" i="0" dirty="0" smtClean="0">
                <a:solidFill>
                  <a:schemeClr val="bg1"/>
                </a:solidFill>
              </a:rPr>
              <a:t>Unique single integer component mandatory column</a:t>
            </a:r>
          </a:p>
          <a:p>
            <a:pPr marL="342900" lvl="1" indent="-342900">
              <a:lnSpc>
                <a:spcPct val="150000"/>
              </a:lnSpc>
              <a:spcBef>
                <a:spcPts val="0"/>
              </a:spcBef>
              <a:buSzTx/>
              <a:buFont typeface="Wingdings" pitchFamily="2" charset="2"/>
              <a:buChar char="§"/>
            </a:pPr>
            <a:r>
              <a:rPr lang="en-US" sz="2000" i="0" dirty="0" smtClean="0">
                <a:solidFill>
                  <a:schemeClr val="bg1"/>
                </a:solidFill>
              </a:rPr>
              <a:t>Go for default </a:t>
            </a:r>
            <a:r>
              <a:rPr lang="en-US" sz="1400" i="0" dirty="0" smtClean="0">
                <a:solidFill>
                  <a:schemeClr val="bg1"/>
                </a:solidFill>
              </a:rPr>
              <a:t>(If OE primary is not unique and cannot serve as ROWID)</a:t>
            </a:r>
          </a:p>
          <a:p>
            <a:pPr lvl="1">
              <a:spcBef>
                <a:spcPts val="0"/>
              </a:spcBef>
              <a:buSzTx/>
              <a:buFont typeface="Wingdings" panose="05000000000000000000" pitchFamily="2" charset="2"/>
              <a:buChar char="§"/>
            </a:pPr>
            <a:r>
              <a:rPr lang="en-US" sz="1400" i="0" dirty="0" smtClean="0">
                <a:solidFill>
                  <a:schemeClr val="bg1"/>
                </a:solidFill>
              </a:rPr>
              <a:t>PROGRESS_RECID</a:t>
            </a:r>
            <a:r>
              <a:rPr lang="en-US" sz="1200" i="0" dirty="0" smtClean="0">
                <a:solidFill>
                  <a:schemeClr val="bg1"/>
                </a:solidFill>
              </a:rPr>
              <a:t> </a:t>
            </a:r>
            <a:r>
              <a:rPr lang="en-US" sz="1400" i="0" dirty="0" smtClean="0">
                <a:solidFill>
                  <a:schemeClr val="bg1"/>
                </a:solidFill>
              </a:rPr>
              <a:t>provides the default choice As ROWID</a:t>
            </a:r>
          </a:p>
          <a:p>
            <a:pPr lvl="1">
              <a:spcBef>
                <a:spcPts val="0"/>
              </a:spcBef>
              <a:buSzTx/>
              <a:buFont typeface="Wingdings" panose="05000000000000000000" pitchFamily="2" charset="2"/>
              <a:buChar char="§"/>
            </a:pPr>
            <a:r>
              <a:rPr lang="en-US" sz="1400" i="0" dirty="0" smtClean="0">
                <a:solidFill>
                  <a:schemeClr val="bg1"/>
                </a:solidFill>
              </a:rPr>
              <a:t>Computed column can provide better choice over trigger based </a:t>
            </a:r>
          </a:p>
          <a:p>
            <a:pPr marL="457200" lvl="1" indent="0">
              <a:spcBef>
                <a:spcPts val="0"/>
              </a:spcBef>
              <a:buSzTx/>
              <a:buFontTx/>
              <a:buNone/>
            </a:pPr>
            <a:r>
              <a:rPr lang="en-US" sz="1400" i="0" dirty="0" smtClean="0">
                <a:solidFill>
                  <a:schemeClr val="bg1"/>
                </a:solidFill>
              </a:rPr>
              <a:t>      PROGRESS_RECID and can be easily mapped to MSS primary </a:t>
            </a:r>
          </a:p>
          <a:p>
            <a:pPr lvl="1">
              <a:spcBef>
                <a:spcPts val="0"/>
              </a:spcBef>
              <a:buSzTx/>
              <a:buFont typeface="Wingdings" panose="05000000000000000000" pitchFamily="2" charset="2"/>
              <a:buChar char="§"/>
            </a:pPr>
            <a:endParaRPr lang="en-US" sz="1400" i="0" dirty="0" smtClean="0"/>
          </a:p>
          <a:p>
            <a:pPr lvl="1">
              <a:spcBef>
                <a:spcPts val="0"/>
              </a:spcBef>
              <a:buSzTx/>
            </a:pPr>
            <a:endParaRPr lang="en-US" sz="2400" i="0" dirty="0"/>
          </a:p>
        </p:txBody>
      </p:sp>
      <p:sp>
        <p:nvSpPr>
          <p:cNvPr id="5" name="Title 3"/>
          <p:cNvSpPr>
            <a:spLocks noGrp="1"/>
          </p:cNvSpPr>
          <p:nvPr>
            <p:ph type="title"/>
          </p:nvPr>
        </p:nvSpPr>
        <p:spPr>
          <a:xfrm>
            <a:off x="616817" y="287475"/>
            <a:ext cx="10801179" cy="590931"/>
          </a:xfrm>
        </p:spPr>
        <p:txBody>
          <a:bodyPr/>
          <a:lstStyle/>
          <a:p>
            <a:pPr algn="l"/>
            <a:r>
              <a:rPr lang="en-US" dirty="0" smtClean="0"/>
              <a:t>ROWID Selection (MSS </a:t>
            </a:r>
            <a:r>
              <a:rPr lang="en-US" dirty="0" err="1" smtClean="0"/>
              <a:t>DataServer</a:t>
            </a:r>
            <a:r>
              <a:rPr lang="en-US" dirty="0"/>
              <a:t>)</a:t>
            </a:r>
          </a:p>
        </p:txBody>
      </p:sp>
      <p:pic>
        <p:nvPicPr>
          <p:cNvPr id="7" name="Picture 6" descr="Create RECID for Prime ROWID with Computed Column.jpg"/>
          <p:cNvPicPr>
            <a:picLocks noChangeAspect="1"/>
          </p:cNvPicPr>
          <p:nvPr/>
        </p:nvPicPr>
        <p:blipFill>
          <a:blip r:embed="rId3" cstate="print"/>
          <a:stretch>
            <a:fillRect/>
          </a:stretch>
        </p:blipFill>
        <p:spPr>
          <a:xfrm>
            <a:off x="7369922" y="4470334"/>
            <a:ext cx="4113866" cy="1778390"/>
          </a:xfrm>
          <a:prstGeom prst="rect">
            <a:avLst/>
          </a:prstGeom>
        </p:spPr>
      </p:pic>
      <p:sp>
        <p:nvSpPr>
          <p:cNvPr id="8" name="Rounded Rectangle 7"/>
          <p:cNvSpPr/>
          <p:nvPr/>
        </p:nvSpPr>
        <p:spPr bwMode="auto">
          <a:xfrm>
            <a:off x="9683351" y="5159607"/>
            <a:ext cx="221226" cy="250722"/>
          </a:xfrm>
          <a:prstGeom prst="roundRect">
            <a:avLst/>
          </a:prstGeom>
          <a:solidFill>
            <a:schemeClr val="accent1">
              <a:alpha val="0"/>
            </a:schemeClr>
          </a:solidFill>
          <a:ln w="25400" cap="flat" cmpd="sng" algn="ctr">
            <a:solidFill>
              <a:schemeClr val="accent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sp>
        <p:nvSpPr>
          <p:cNvPr id="9" name="Rounded Rectangle 8"/>
          <p:cNvSpPr/>
          <p:nvPr/>
        </p:nvSpPr>
        <p:spPr bwMode="auto">
          <a:xfrm>
            <a:off x="8884267" y="5359529"/>
            <a:ext cx="221226" cy="250722"/>
          </a:xfrm>
          <a:prstGeom prst="roundRect">
            <a:avLst/>
          </a:prstGeom>
          <a:solidFill>
            <a:schemeClr val="accent1">
              <a:alpha val="0"/>
            </a:schemeClr>
          </a:solidFill>
          <a:ln w="25400" cap="flat" cmpd="sng" algn="ctr">
            <a:solidFill>
              <a:schemeClr val="accent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pic>
        <p:nvPicPr>
          <p:cNvPr id="10" name="Picture 9" descr="Try Primary.jpg"/>
          <p:cNvPicPr>
            <a:picLocks noChangeAspect="1"/>
          </p:cNvPicPr>
          <p:nvPr/>
        </p:nvPicPr>
        <p:blipFill>
          <a:blip r:embed="rId4" cstate="print"/>
          <a:stretch>
            <a:fillRect/>
          </a:stretch>
        </p:blipFill>
        <p:spPr>
          <a:xfrm>
            <a:off x="7069037" y="1848696"/>
            <a:ext cx="4414751" cy="1970805"/>
          </a:xfrm>
          <a:prstGeom prst="rect">
            <a:avLst/>
          </a:prstGeom>
        </p:spPr>
      </p:pic>
      <p:sp>
        <p:nvSpPr>
          <p:cNvPr id="11" name="Rectangle 10"/>
          <p:cNvSpPr/>
          <p:nvPr/>
        </p:nvSpPr>
        <p:spPr bwMode="auto">
          <a:xfrm>
            <a:off x="7098533" y="2389239"/>
            <a:ext cx="1558769" cy="280219"/>
          </a:xfrm>
          <a:prstGeom prst="rect">
            <a:avLst/>
          </a:prstGeom>
          <a:solidFill>
            <a:schemeClr val="accent1">
              <a:alpha val="0"/>
            </a:schemeClr>
          </a:solidFill>
          <a:ln w="25400" cap="flat" cmpd="sng" algn="ctr">
            <a:solidFill>
              <a:schemeClr val="accent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spTree>
    <p:extLst>
      <p:ext uri="{BB962C8B-B14F-4D97-AF65-F5344CB8AC3E}">
        <p14:creationId xmlns:p14="http://schemas.microsoft.com/office/powerpoint/2010/main" xmlns="" val="1584450367"/>
      </p:ext>
    </p:extLst>
  </p:cSld>
  <p:clrMapOvr>
    <a:masterClrMapping/>
  </p:clrMapOvr>
  <mc:AlternateContent xmlns:mc="http://schemas.openxmlformats.org/markup-compatibility/2006">
    <mc:Choice xmlns:p14="http://schemas.microsoft.com/office/powerpoint/2010/main" xmlns="" Requires="p14">
      <p:transition p14:dur="100">
        <p:cut/>
      </p:transition>
    </mc:Choice>
    <mc:Fallback>
      <p:transition>
        <p:cut/>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Content Placeholder 4"/>
          <p:cNvSpPr txBox="1">
            <a:spLocks/>
          </p:cNvSpPr>
          <p:nvPr/>
        </p:nvSpPr>
        <p:spPr>
          <a:xfrm>
            <a:off x="611962" y="1197863"/>
            <a:ext cx="11154214" cy="5364302"/>
          </a:xfrm>
          <a:prstGeom prst="rect">
            <a:avLst/>
          </a:prstGeom>
        </p:spPr>
        <p:txBody>
          <a:bodyPr/>
          <a:lstStyle>
            <a:lvl1pPr marL="342900" indent="-342900" algn="l" defTabSz="914400" rtl="0" eaLnBrk="1" fontAlgn="base" latinLnBrk="0" hangingPunct="1">
              <a:spcBef>
                <a:spcPts val="900"/>
              </a:spcBef>
              <a:spcAft>
                <a:spcPct val="0"/>
              </a:spcAft>
              <a:buClr>
                <a:schemeClr val="accent1"/>
              </a:buClr>
              <a:buFont typeface="Wingdings" pitchFamily="2" charset="2"/>
              <a:buChar char="§"/>
              <a:defRPr lang="en-US" sz="2000" kern="1200" dirty="0" smtClean="0">
                <a:solidFill>
                  <a:srgbClr val="000000"/>
                </a:solidFill>
                <a:latin typeface="Arial" pitchFamily="34" charset="0"/>
                <a:ea typeface="+mn-ea"/>
                <a:cs typeface="Arial" pitchFamily="34" charset="0"/>
              </a:defRPr>
            </a:lvl1pPr>
            <a:lvl2pPr marL="742950" indent="-285750" algn="l" defTabSz="914400" rtl="0" eaLnBrk="1" fontAlgn="base" latinLnBrk="0" hangingPunct="1">
              <a:spcBef>
                <a:spcPts val="900"/>
              </a:spcBef>
              <a:spcAft>
                <a:spcPct val="0"/>
              </a:spcAft>
              <a:buClr>
                <a:schemeClr val="accent1"/>
              </a:buClr>
              <a:buChar char="•"/>
              <a:defRPr lang="en-US" sz="1800" kern="1200" dirty="0" smtClean="0">
                <a:solidFill>
                  <a:srgbClr val="000000"/>
                </a:solidFill>
                <a:latin typeface="Arial" pitchFamily="34" charset="0"/>
                <a:ea typeface="+mn-ea"/>
                <a:cs typeface="Arial" pitchFamily="34" charset="0"/>
              </a:defRPr>
            </a:lvl2pPr>
            <a:lvl3pPr marL="1143000" indent="-228600" algn="l" defTabSz="914400" rtl="0" eaLnBrk="1" fontAlgn="base" latinLnBrk="0" hangingPunct="1">
              <a:spcBef>
                <a:spcPts val="900"/>
              </a:spcBef>
              <a:spcAft>
                <a:spcPct val="0"/>
              </a:spcAft>
              <a:buClr>
                <a:schemeClr val="accent1"/>
              </a:buClr>
              <a:buFont typeface="Arial" charset="0"/>
              <a:buChar char="–"/>
              <a:defRPr lang="en-US" sz="1600" kern="1200" dirty="0" smtClean="0">
                <a:solidFill>
                  <a:srgbClr val="000000"/>
                </a:solidFill>
                <a:latin typeface="Arial" pitchFamily="34" charset="0"/>
                <a:ea typeface="+mn-ea"/>
                <a:cs typeface="Arial" pitchFamily="34" charset="0"/>
              </a:defRPr>
            </a:lvl3pPr>
            <a:lvl4pPr marL="1600200" indent="-228600" algn="l" defTabSz="914400" rtl="0" eaLnBrk="1" fontAlgn="base" latinLnBrk="0" hangingPunct="1">
              <a:spcBef>
                <a:spcPts val="900"/>
              </a:spcBef>
              <a:spcAft>
                <a:spcPct val="0"/>
              </a:spcAft>
              <a:buClr>
                <a:schemeClr val="accent1"/>
              </a:buClr>
              <a:buSzPct val="95000"/>
              <a:buFont typeface="Courier New" pitchFamily="49" charset="0"/>
              <a:buChar char="o"/>
              <a:defRPr lang="en-US" sz="1400" kern="1200" dirty="0" smtClean="0">
                <a:solidFill>
                  <a:srgbClr val="000000"/>
                </a:solidFill>
                <a:latin typeface="Arial" pitchFamily="34" charset="0"/>
                <a:ea typeface="+mn-ea"/>
                <a:cs typeface="Arial" pitchFamily="34" charset="0"/>
              </a:defRPr>
            </a:lvl4pPr>
            <a:lvl5pPr marL="2057400" indent="-228600" algn="l" defTabSz="914400" rtl="0" eaLnBrk="1" fontAlgn="base" latinLnBrk="0" hangingPunct="1">
              <a:spcBef>
                <a:spcPts val="900"/>
              </a:spcBef>
              <a:spcAft>
                <a:spcPct val="0"/>
              </a:spcAft>
              <a:buClr>
                <a:schemeClr val="accent1"/>
              </a:buClr>
              <a:buSzPct val="95000"/>
              <a:buFont typeface="Courier New" pitchFamily="49" charset="0"/>
              <a:buChar char="o"/>
              <a:defRPr lang="en-US" sz="1400" kern="1200" dirty="0" smtClean="0">
                <a:solidFill>
                  <a:srgbClr val="000000"/>
                </a:solidFill>
                <a:latin typeface="Arial" pitchFamily="34" charset="0"/>
                <a:ea typeface="+mn-ea"/>
                <a:cs typeface="Arial" pitchFamily="34" charset="0"/>
              </a:defRPr>
            </a:lvl5pPr>
            <a:lvl6pPr marL="25146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6pPr>
            <a:lvl7pPr marL="29718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7pPr>
            <a:lvl8pPr marL="34290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8pPr>
            <a:lvl9pPr marL="38862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9pPr>
          </a:lstStyle>
          <a:p>
            <a:pPr>
              <a:buSzTx/>
            </a:pPr>
            <a:r>
              <a:rPr lang="en-US" sz="2800" i="0" dirty="0" smtClean="0">
                <a:solidFill>
                  <a:schemeClr val="bg1"/>
                </a:solidFill>
              </a:rPr>
              <a:t>For foreign position change</a:t>
            </a:r>
          </a:p>
          <a:p>
            <a:pPr lvl="1">
              <a:spcBef>
                <a:spcPts val="1200"/>
              </a:spcBef>
              <a:buSzTx/>
              <a:buFont typeface="Wingdings" pitchFamily="2" charset="2"/>
              <a:buChar char="§"/>
            </a:pPr>
            <a:r>
              <a:rPr lang="en-US" sz="1600" i="0" dirty="0" smtClean="0">
                <a:solidFill>
                  <a:schemeClr val="bg1"/>
                </a:solidFill>
              </a:rPr>
              <a:t>Foreign column position can be altered </a:t>
            </a:r>
          </a:p>
          <a:p>
            <a:pPr lvl="1">
              <a:spcBef>
                <a:spcPts val="0"/>
              </a:spcBef>
              <a:buSzTx/>
              <a:buFont typeface="Wingdings" pitchFamily="2" charset="2"/>
              <a:buChar char="§"/>
            </a:pPr>
            <a:r>
              <a:rPr lang="en-US" sz="1600" i="0" dirty="0" smtClean="0">
                <a:solidFill>
                  <a:schemeClr val="bg1"/>
                </a:solidFill>
              </a:rPr>
              <a:t>No r-code dependency on physical position</a:t>
            </a:r>
          </a:p>
          <a:p>
            <a:pPr lvl="1">
              <a:spcBef>
                <a:spcPts val="0"/>
              </a:spcBef>
              <a:buSzTx/>
              <a:buFont typeface="Wingdings" pitchFamily="2" charset="2"/>
              <a:buChar char="§"/>
            </a:pPr>
            <a:r>
              <a:rPr lang="en-US" sz="1600" i="0" dirty="0" smtClean="0">
                <a:solidFill>
                  <a:schemeClr val="bg1"/>
                </a:solidFill>
              </a:rPr>
              <a:t>R-code compiled before the schema change will </a:t>
            </a:r>
          </a:p>
          <a:p>
            <a:pPr lvl="1">
              <a:spcBef>
                <a:spcPts val="0"/>
              </a:spcBef>
              <a:buSzTx/>
              <a:buFontTx/>
              <a:buNone/>
            </a:pPr>
            <a:r>
              <a:rPr lang="en-US" sz="1600" i="0" dirty="0" smtClean="0">
                <a:solidFill>
                  <a:schemeClr val="bg1"/>
                </a:solidFill>
              </a:rPr>
              <a:t>	continue to run</a:t>
            </a:r>
          </a:p>
          <a:p>
            <a:pPr lvl="1">
              <a:spcBef>
                <a:spcPts val="0"/>
              </a:spcBef>
              <a:buSzTx/>
              <a:buFont typeface="Wingdings" pitchFamily="2" charset="2"/>
              <a:buChar char="§"/>
            </a:pPr>
            <a:r>
              <a:rPr lang="en-US" sz="1600" i="0" dirty="0" smtClean="0">
                <a:solidFill>
                  <a:schemeClr val="bg1"/>
                </a:solidFill>
              </a:rPr>
              <a:t>Makes development independent of deployment</a:t>
            </a:r>
          </a:p>
          <a:p>
            <a:pPr lvl="1">
              <a:spcBef>
                <a:spcPts val="0"/>
              </a:spcBef>
              <a:buSzTx/>
              <a:buFont typeface="Wingdings" pitchFamily="2" charset="2"/>
              <a:buChar char="§"/>
            </a:pPr>
            <a:r>
              <a:rPr lang="en-US" sz="1600" i="0" dirty="0" smtClean="0">
                <a:solidFill>
                  <a:schemeClr val="bg1"/>
                </a:solidFill>
              </a:rPr>
              <a:t>Available from OE 11.0 onwards </a:t>
            </a:r>
          </a:p>
          <a:p>
            <a:pPr>
              <a:spcBef>
                <a:spcPts val="1200"/>
              </a:spcBef>
              <a:buSzTx/>
            </a:pPr>
            <a:endParaRPr lang="en-US" sz="2800" i="0" dirty="0" smtClean="0">
              <a:solidFill>
                <a:schemeClr val="bg1"/>
              </a:solidFill>
            </a:endParaRPr>
          </a:p>
          <a:p>
            <a:pPr>
              <a:spcBef>
                <a:spcPts val="1200"/>
              </a:spcBef>
              <a:buSzTx/>
            </a:pPr>
            <a:r>
              <a:rPr lang="en-US" sz="2800" i="0" dirty="0" smtClean="0">
                <a:solidFill>
                  <a:schemeClr val="bg1"/>
                </a:solidFill>
              </a:rPr>
              <a:t>For adding a new field </a:t>
            </a:r>
            <a:endParaRPr lang="en-US" sz="1800" i="0" dirty="0" smtClean="0">
              <a:solidFill>
                <a:schemeClr val="bg1"/>
              </a:solidFill>
            </a:endParaRPr>
          </a:p>
          <a:p>
            <a:pPr lvl="1">
              <a:spcBef>
                <a:spcPts val="0"/>
              </a:spcBef>
              <a:buSzTx/>
              <a:buFont typeface="Wingdings" pitchFamily="2" charset="2"/>
              <a:buChar char="§"/>
            </a:pPr>
            <a:r>
              <a:rPr lang="en-US" sz="1600" i="0" dirty="0" smtClean="0">
                <a:solidFill>
                  <a:schemeClr val="bg1"/>
                </a:solidFill>
              </a:rPr>
              <a:t>Can add new field to existing schema</a:t>
            </a:r>
          </a:p>
          <a:p>
            <a:pPr lvl="1">
              <a:spcBef>
                <a:spcPts val="0"/>
              </a:spcBef>
              <a:buSzTx/>
              <a:buFont typeface="Wingdings" pitchFamily="2" charset="2"/>
              <a:buChar char="§"/>
            </a:pPr>
            <a:r>
              <a:rPr lang="en-US" sz="1600" i="0" dirty="0" smtClean="0">
                <a:solidFill>
                  <a:schemeClr val="bg1"/>
                </a:solidFill>
              </a:rPr>
              <a:t>No CRC mismatch error</a:t>
            </a:r>
          </a:p>
          <a:p>
            <a:pPr lvl="1">
              <a:spcBef>
                <a:spcPts val="0"/>
              </a:spcBef>
              <a:buSzTx/>
              <a:buFont typeface="Wingdings" pitchFamily="2" charset="2"/>
              <a:buChar char="§"/>
            </a:pPr>
            <a:r>
              <a:rPr lang="en-US" sz="1600" i="0" dirty="0" smtClean="0">
                <a:solidFill>
                  <a:schemeClr val="bg1"/>
                </a:solidFill>
              </a:rPr>
              <a:t>R-code compiled before the change will </a:t>
            </a:r>
          </a:p>
          <a:p>
            <a:pPr lvl="1">
              <a:spcBef>
                <a:spcPts val="0"/>
              </a:spcBef>
              <a:buSzTx/>
              <a:buFontTx/>
              <a:buNone/>
            </a:pPr>
            <a:r>
              <a:rPr lang="en-US" sz="1600" i="0" dirty="0" smtClean="0">
                <a:solidFill>
                  <a:schemeClr val="bg1"/>
                </a:solidFill>
              </a:rPr>
              <a:t>	continue to run</a:t>
            </a:r>
          </a:p>
          <a:p>
            <a:pPr lvl="1">
              <a:spcBef>
                <a:spcPts val="0"/>
              </a:spcBef>
              <a:buSzTx/>
              <a:buFont typeface="Wingdings" panose="05000000000000000000" pitchFamily="2" charset="2"/>
              <a:buChar char="§"/>
            </a:pPr>
            <a:r>
              <a:rPr lang="en-US" sz="1600" i="0" dirty="0" smtClean="0">
                <a:solidFill>
                  <a:schemeClr val="bg1"/>
                </a:solidFill>
              </a:rPr>
              <a:t>New field can be added using </a:t>
            </a:r>
            <a:r>
              <a:rPr lang="en-US" sz="1600" i="0" dirty="0" err="1" smtClean="0">
                <a:solidFill>
                  <a:schemeClr val="bg1"/>
                </a:solidFill>
              </a:rPr>
              <a:t>delta.SQL</a:t>
            </a:r>
            <a:r>
              <a:rPr lang="en-US" sz="1600" i="0" dirty="0" smtClean="0">
                <a:solidFill>
                  <a:schemeClr val="bg1"/>
                </a:solidFill>
              </a:rPr>
              <a:t> or </a:t>
            </a:r>
          </a:p>
          <a:p>
            <a:pPr lvl="1">
              <a:spcBef>
                <a:spcPts val="0"/>
              </a:spcBef>
              <a:buSzTx/>
              <a:buFontTx/>
              <a:buNone/>
            </a:pPr>
            <a:r>
              <a:rPr lang="en-US" sz="1600" i="0" dirty="0" smtClean="0">
                <a:solidFill>
                  <a:schemeClr val="bg1"/>
                </a:solidFill>
              </a:rPr>
              <a:t>	schema PULL</a:t>
            </a:r>
          </a:p>
          <a:p>
            <a:pPr lvl="1">
              <a:spcBef>
                <a:spcPts val="0"/>
              </a:spcBef>
              <a:buSzTx/>
              <a:buFont typeface="Wingdings" panose="05000000000000000000" pitchFamily="2" charset="2"/>
              <a:buChar char="§"/>
            </a:pPr>
            <a:r>
              <a:rPr lang="en-US" sz="1600" i="0" dirty="0" smtClean="0">
                <a:solidFill>
                  <a:schemeClr val="bg1"/>
                </a:solidFill>
              </a:rPr>
              <a:t>Available from OE 11.4 onwards</a:t>
            </a:r>
          </a:p>
          <a:p>
            <a:pPr lvl="1">
              <a:spcBef>
                <a:spcPts val="1200"/>
              </a:spcBef>
              <a:buSzTx/>
              <a:buFont typeface="Wingdings" pitchFamily="2" charset="2"/>
              <a:buChar char="§"/>
            </a:pPr>
            <a:endParaRPr lang="en-US" sz="1600" i="0" dirty="0"/>
          </a:p>
        </p:txBody>
      </p:sp>
      <p:sp>
        <p:nvSpPr>
          <p:cNvPr id="13" name="TextBox 12"/>
          <p:cNvSpPr txBox="1"/>
          <p:nvPr/>
        </p:nvSpPr>
        <p:spPr>
          <a:xfrm>
            <a:off x="6231988" y="1617693"/>
            <a:ext cx="2053883" cy="1723549"/>
          </a:xfrm>
          <a:prstGeom prst="rect">
            <a:avLst/>
          </a:prstGeom>
          <a:solidFill>
            <a:schemeClr val="accent1"/>
          </a:solidFill>
          <a:scene3d>
            <a:camera prst="orthographicFront"/>
            <a:lightRig rig="threePt" dir="t"/>
          </a:scene3d>
          <a:sp3d contourW="12700"/>
        </p:spPr>
        <p:txBody>
          <a:bodyPr wrap="square" rtlCol="0">
            <a:spAutoFit/>
          </a:bodyPr>
          <a:lstStyle/>
          <a:p>
            <a:pPr algn="l"/>
            <a:r>
              <a:rPr lang="en-US" sz="1200" i="0" dirty="0" smtClean="0">
                <a:solidFill>
                  <a:schemeClr val="accent6">
                    <a:lumMod val="75000"/>
                  </a:schemeClr>
                </a:solidFill>
              </a:rPr>
              <a:t>Name    </a:t>
            </a:r>
            <a:r>
              <a:rPr lang="en-US" sz="1600" i="0" dirty="0" smtClean="0">
                <a:solidFill>
                  <a:schemeClr val="accent6">
                    <a:lumMod val="75000"/>
                  </a:schemeClr>
                </a:solidFill>
              </a:rPr>
              <a:t>   </a:t>
            </a:r>
            <a:r>
              <a:rPr lang="en-US" sz="1200" i="0" dirty="0" err="1" smtClean="0">
                <a:solidFill>
                  <a:schemeClr val="accent6">
                    <a:lumMod val="75000"/>
                  </a:schemeClr>
                </a:solidFill>
              </a:rPr>
              <a:t>forpos</a:t>
            </a:r>
            <a:r>
              <a:rPr lang="en-US" sz="1200" i="0" dirty="0" smtClean="0">
                <a:solidFill>
                  <a:schemeClr val="accent6">
                    <a:lumMod val="75000"/>
                  </a:schemeClr>
                </a:solidFill>
              </a:rPr>
              <a:t>   </a:t>
            </a:r>
            <a:r>
              <a:rPr lang="en-US" sz="1200" i="0" dirty="0" err="1" smtClean="0">
                <a:solidFill>
                  <a:schemeClr val="accent6">
                    <a:lumMod val="75000"/>
                  </a:schemeClr>
                </a:solidFill>
              </a:rPr>
              <a:t>logpos</a:t>
            </a:r>
            <a:endParaRPr lang="en-US" sz="1200" i="0" dirty="0" smtClean="0">
              <a:solidFill>
                <a:schemeClr val="accent6">
                  <a:lumMod val="75000"/>
                </a:schemeClr>
              </a:solidFill>
            </a:endParaRPr>
          </a:p>
          <a:p>
            <a:pPr algn="l"/>
            <a:endParaRPr lang="en-US" sz="1200" i="0" dirty="0" smtClean="0">
              <a:solidFill>
                <a:srgbClr val="000000"/>
              </a:solidFill>
            </a:endParaRPr>
          </a:p>
          <a:p>
            <a:pPr algn="l"/>
            <a:r>
              <a:rPr lang="en-US" sz="1200" i="0" dirty="0" err="1" smtClean="0">
                <a:solidFill>
                  <a:srgbClr val="000000"/>
                </a:solidFill>
              </a:rPr>
              <a:t>Custnum</a:t>
            </a:r>
            <a:r>
              <a:rPr lang="en-US" sz="1200" i="0" dirty="0" smtClean="0">
                <a:solidFill>
                  <a:srgbClr val="000000"/>
                </a:solidFill>
              </a:rPr>
              <a:t>         1            1 </a:t>
            </a:r>
          </a:p>
          <a:p>
            <a:pPr algn="l"/>
            <a:r>
              <a:rPr lang="en-US" sz="1200" i="0" dirty="0" smtClean="0">
                <a:solidFill>
                  <a:srgbClr val="000000"/>
                </a:solidFill>
              </a:rPr>
              <a:t>Name	  2            2</a:t>
            </a:r>
          </a:p>
          <a:p>
            <a:pPr algn="l"/>
            <a:r>
              <a:rPr lang="en-US" sz="1200" i="0" dirty="0" smtClean="0">
                <a:solidFill>
                  <a:schemeClr val="bg1"/>
                </a:solidFill>
              </a:rPr>
              <a:t>City	  3            3</a:t>
            </a:r>
          </a:p>
          <a:p>
            <a:pPr algn="l"/>
            <a:r>
              <a:rPr lang="en-US" sz="1200" i="0" dirty="0" smtClean="0">
                <a:solidFill>
                  <a:schemeClr val="bg1"/>
                </a:solidFill>
              </a:rPr>
              <a:t>State	  4            4</a:t>
            </a:r>
          </a:p>
        </p:txBody>
      </p:sp>
      <p:cxnSp>
        <p:nvCxnSpPr>
          <p:cNvPr id="14" name="Straight Connector 13"/>
          <p:cNvCxnSpPr/>
          <p:nvPr/>
        </p:nvCxnSpPr>
        <p:spPr bwMode="auto">
          <a:xfrm>
            <a:off x="6227678" y="2019300"/>
            <a:ext cx="2040997" cy="1"/>
          </a:xfrm>
          <a:prstGeom prst="line">
            <a:avLst/>
          </a:prstGeom>
          <a:solidFill>
            <a:schemeClr val="accent1"/>
          </a:solidFill>
          <a:ln w="12700" cap="flat" cmpd="sng" algn="ctr">
            <a:solidFill>
              <a:schemeClr val="tx1"/>
            </a:solidFill>
            <a:prstDash val="solid"/>
            <a:round/>
            <a:headEnd type="none" w="med" len="med"/>
            <a:tailEnd type="none" w="med" len="med"/>
          </a:ln>
          <a:effectLst/>
        </p:spPr>
      </p:cxnSp>
      <p:sp>
        <p:nvSpPr>
          <p:cNvPr id="15" name="TextBox 14"/>
          <p:cNvSpPr txBox="1"/>
          <p:nvPr/>
        </p:nvSpPr>
        <p:spPr>
          <a:xfrm>
            <a:off x="6231988" y="1209822"/>
            <a:ext cx="1857912" cy="400110"/>
          </a:xfrm>
          <a:prstGeom prst="rect">
            <a:avLst/>
          </a:prstGeom>
          <a:noFill/>
        </p:spPr>
        <p:txBody>
          <a:bodyPr wrap="square" rtlCol="0">
            <a:spAutoFit/>
          </a:bodyPr>
          <a:lstStyle/>
          <a:p>
            <a:pPr algn="l"/>
            <a:r>
              <a:rPr lang="en-US" sz="2000" i="0" dirty="0" smtClean="0">
                <a:solidFill>
                  <a:srgbClr val="000000"/>
                </a:solidFill>
              </a:rPr>
              <a:t> </a:t>
            </a:r>
            <a:r>
              <a:rPr lang="en-US" sz="1600" i="0" dirty="0" smtClean="0">
                <a:solidFill>
                  <a:srgbClr val="000000"/>
                </a:solidFill>
              </a:rPr>
              <a:t> </a:t>
            </a:r>
            <a:r>
              <a:rPr lang="en-US" sz="1600" i="0" dirty="0" smtClean="0">
                <a:solidFill>
                  <a:schemeClr val="bg1"/>
                </a:solidFill>
              </a:rPr>
              <a:t>Original Schema</a:t>
            </a:r>
          </a:p>
        </p:txBody>
      </p:sp>
      <p:sp>
        <p:nvSpPr>
          <p:cNvPr id="16" name="TextBox 15"/>
          <p:cNvSpPr txBox="1"/>
          <p:nvPr/>
        </p:nvSpPr>
        <p:spPr>
          <a:xfrm>
            <a:off x="9814280" y="1189333"/>
            <a:ext cx="1776434" cy="338554"/>
          </a:xfrm>
          <a:prstGeom prst="rect">
            <a:avLst/>
          </a:prstGeom>
          <a:noFill/>
        </p:spPr>
        <p:txBody>
          <a:bodyPr wrap="square" rtlCol="0">
            <a:spAutoFit/>
          </a:bodyPr>
          <a:lstStyle/>
          <a:p>
            <a:pPr algn="l"/>
            <a:r>
              <a:rPr lang="en-US" sz="1600" i="0" dirty="0" smtClean="0">
                <a:solidFill>
                  <a:schemeClr val="bg1"/>
                </a:solidFill>
              </a:rPr>
              <a:t>Updated Schema</a:t>
            </a:r>
          </a:p>
        </p:txBody>
      </p:sp>
      <p:sp>
        <p:nvSpPr>
          <p:cNvPr id="17" name="TextBox 16"/>
          <p:cNvSpPr txBox="1"/>
          <p:nvPr/>
        </p:nvSpPr>
        <p:spPr>
          <a:xfrm>
            <a:off x="8454683" y="2233247"/>
            <a:ext cx="1280160" cy="461665"/>
          </a:xfrm>
          <a:prstGeom prst="rect">
            <a:avLst/>
          </a:prstGeom>
          <a:solidFill>
            <a:srgbClr val="B0D806"/>
          </a:solidFill>
        </p:spPr>
        <p:txBody>
          <a:bodyPr wrap="square" rtlCol="0">
            <a:spAutoFit/>
          </a:bodyPr>
          <a:lstStyle/>
          <a:p>
            <a:pPr algn="l"/>
            <a:r>
              <a:rPr lang="en-US" i="0" dirty="0" smtClean="0">
                <a:solidFill>
                  <a:srgbClr val="000000"/>
                </a:solidFill>
              </a:rPr>
              <a:t>R-code</a:t>
            </a:r>
          </a:p>
        </p:txBody>
      </p:sp>
      <p:sp>
        <p:nvSpPr>
          <p:cNvPr id="18" name="Bent-Up Arrow 17"/>
          <p:cNvSpPr/>
          <p:nvPr/>
        </p:nvSpPr>
        <p:spPr bwMode="auto">
          <a:xfrm>
            <a:off x="8274985" y="2676629"/>
            <a:ext cx="1224224" cy="520505"/>
          </a:xfrm>
          <a:prstGeom prst="bentUpArrow">
            <a:avLst>
              <a:gd name="adj1" fmla="val 25000"/>
              <a:gd name="adj2" fmla="val 25000"/>
              <a:gd name="adj3" fmla="val 50000"/>
            </a:avLst>
          </a:prstGeom>
          <a:solidFill>
            <a:schemeClr val="accent1"/>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sp>
        <p:nvSpPr>
          <p:cNvPr id="19" name="Bent-Up Arrow 18"/>
          <p:cNvSpPr/>
          <p:nvPr/>
        </p:nvSpPr>
        <p:spPr bwMode="auto">
          <a:xfrm rot="-5400000" flipV="1">
            <a:off x="8962771" y="1348841"/>
            <a:ext cx="506438" cy="1239129"/>
          </a:xfrm>
          <a:prstGeom prst="bentUpArrow">
            <a:avLst>
              <a:gd name="adj1" fmla="val 25000"/>
              <a:gd name="adj2" fmla="val 25000"/>
              <a:gd name="adj3" fmla="val 50000"/>
            </a:avLst>
          </a:prstGeom>
          <a:solidFill>
            <a:schemeClr val="accent1"/>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sp>
        <p:nvSpPr>
          <p:cNvPr id="20" name="TextBox 19"/>
          <p:cNvSpPr txBox="1"/>
          <p:nvPr/>
        </p:nvSpPr>
        <p:spPr>
          <a:xfrm>
            <a:off x="9851488" y="1604993"/>
            <a:ext cx="2053883" cy="1723549"/>
          </a:xfrm>
          <a:prstGeom prst="rect">
            <a:avLst/>
          </a:prstGeom>
          <a:solidFill>
            <a:schemeClr val="accent1"/>
          </a:solidFill>
          <a:scene3d>
            <a:camera prst="orthographicFront"/>
            <a:lightRig rig="threePt" dir="t"/>
          </a:scene3d>
          <a:sp3d contourW="12700"/>
        </p:spPr>
        <p:txBody>
          <a:bodyPr wrap="square" rtlCol="0">
            <a:spAutoFit/>
          </a:bodyPr>
          <a:lstStyle/>
          <a:p>
            <a:pPr algn="l"/>
            <a:r>
              <a:rPr lang="en-US" sz="1200" i="0" dirty="0" smtClean="0">
                <a:solidFill>
                  <a:schemeClr val="accent6">
                    <a:lumMod val="75000"/>
                  </a:schemeClr>
                </a:solidFill>
              </a:rPr>
              <a:t>Name      </a:t>
            </a:r>
            <a:r>
              <a:rPr lang="en-US" sz="1600" i="0" dirty="0" smtClean="0">
                <a:solidFill>
                  <a:schemeClr val="accent6">
                    <a:lumMod val="75000"/>
                  </a:schemeClr>
                </a:solidFill>
              </a:rPr>
              <a:t>   </a:t>
            </a:r>
            <a:r>
              <a:rPr lang="en-US" sz="1200" i="0" dirty="0" err="1" smtClean="0">
                <a:solidFill>
                  <a:schemeClr val="accent6">
                    <a:lumMod val="75000"/>
                  </a:schemeClr>
                </a:solidFill>
              </a:rPr>
              <a:t>forpos</a:t>
            </a:r>
            <a:r>
              <a:rPr lang="en-US" sz="1200" i="0" dirty="0" smtClean="0">
                <a:solidFill>
                  <a:schemeClr val="accent6">
                    <a:lumMod val="75000"/>
                  </a:schemeClr>
                </a:solidFill>
              </a:rPr>
              <a:t>   </a:t>
            </a:r>
            <a:r>
              <a:rPr lang="en-US" sz="1200" i="0" dirty="0" err="1" smtClean="0">
                <a:solidFill>
                  <a:schemeClr val="accent6">
                    <a:lumMod val="75000"/>
                  </a:schemeClr>
                </a:solidFill>
              </a:rPr>
              <a:t>logpos</a:t>
            </a:r>
            <a:endParaRPr lang="en-US" sz="1200" i="0" dirty="0" smtClean="0">
              <a:solidFill>
                <a:schemeClr val="accent6">
                  <a:lumMod val="75000"/>
                </a:schemeClr>
              </a:solidFill>
            </a:endParaRPr>
          </a:p>
          <a:p>
            <a:pPr algn="l"/>
            <a:endParaRPr lang="en-US" sz="1200" i="0" dirty="0" smtClean="0">
              <a:solidFill>
                <a:srgbClr val="000000"/>
              </a:solidFill>
            </a:endParaRPr>
          </a:p>
          <a:p>
            <a:pPr algn="l"/>
            <a:r>
              <a:rPr lang="en-US" sz="1200" i="0" dirty="0" err="1" smtClean="0">
                <a:solidFill>
                  <a:srgbClr val="000000"/>
                </a:solidFill>
              </a:rPr>
              <a:t>Custnum</a:t>
            </a:r>
            <a:r>
              <a:rPr lang="en-US" sz="1200" i="0" dirty="0" smtClean="0">
                <a:solidFill>
                  <a:srgbClr val="000000"/>
                </a:solidFill>
              </a:rPr>
              <a:t>         1            1 </a:t>
            </a:r>
          </a:p>
          <a:p>
            <a:pPr algn="l"/>
            <a:r>
              <a:rPr lang="en-US" sz="1200" i="0" dirty="0" smtClean="0">
                <a:solidFill>
                  <a:srgbClr val="000000"/>
                </a:solidFill>
              </a:rPr>
              <a:t>Name	  2            2</a:t>
            </a:r>
          </a:p>
          <a:p>
            <a:pPr algn="l"/>
            <a:r>
              <a:rPr lang="en-US" sz="1200" i="0" dirty="0">
                <a:solidFill>
                  <a:schemeClr val="bg1"/>
                </a:solidFill>
              </a:rPr>
              <a:t>C</a:t>
            </a:r>
            <a:r>
              <a:rPr lang="en-US" sz="1200" i="0" dirty="0" smtClean="0">
                <a:solidFill>
                  <a:schemeClr val="bg1"/>
                </a:solidFill>
              </a:rPr>
              <a:t>ity 	  </a:t>
            </a:r>
            <a:r>
              <a:rPr lang="en-US" sz="1200" i="0" dirty="0">
                <a:solidFill>
                  <a:schemeClr val="bg1"/>
                </a:solidFill>
              </a:rPr>
              <a:t>4</a:t>
            </a:r>
            <a:r>
              <a:rPr lang="en-US" sz="1200" i="0" dirty="0" smtClean="0">
                <a:solidFill>
                  <a:schemeClr val="bg1"/>
                </a:solidFill>
              </a:rPr>
              <a:t>            3</a:t>
            </a:r>
          </a:p>
          <a:p>
            <a:pPr algn="l"/>
            <a:r>
              <a:rPr lang="en-US" sz="1200" i="0" dirty="0" smtClean="0">
                <a:solidFill>
                  <a:schemeClr val="bg1"/>
                </a:solidFill>
              </a:rPr>
              <a:t>State	  </a:t>
            </a:r>
            <a:r>
              <a:rPr lang="en-US" sz="1200" i="0" dirty="0">
                <a:solidFill>
                  <a:schemeClr val="bg1"/>
                </a:solidFill>
              </a:rPr>
              <a:t>3</a:t>
            </a:r>
            <a:r>
              <a:rPr lang="en-US" sz="1200" i="0" dirty="0" smtClean="0">
                <a:solidFill>
                  <a:schemeClr val="bg1"/>
                </a:solidFill>
              </a:rPr>
              <a:t>            4</a:t>
            </a:r>
          </a:p>
        </p:txBody>
      </p:sp>
      <p:cxnSp>
        <p:nvCxnSpPr>
          <p:cNvPr id="21" name="Straight Connector 20"/>
          <p:cNvCxnSpPr/>
          <p:nvPr/>
        </p:nvCxnSpPr>
        <p:spPr bwMode="auto">
          <a:xfrm>
            <a:off x="9857930" y="1980230"/>
            <a:ext cx="2040997" cy="1"/>
          </a:xfrm>
          <a:prstGeom prst="line">
            <a:avLst/>
          </a:prstGeom>
          <a:solidFill>
            <a:schemeClr val="accent1"/>
          </a:solidFill>
          <a:ln w="12700" cap="flat" cmpd="sng" algn="ctr">
            <a:solidFill>
              <a:schemeClr val="tx1"/>
            </a:solidFill>
            <a:prstDash val="solid"/>
            <a:round/>
            <a:headEnd type="none" w="med" len="med"/>
            <a:tailEnd type="none" w="med" len="med"/>
          </a:ln>
          <a:effectLst/>
        </p:spPr>
      </p:cxnSp>
      <p:sp>
        <p:nvSpPr>
          <p:cNvPr id="22" name="Rectangle 21"/>
          <p:cNvSpPr/>
          <p:nvPr/>
        </p:nvSpPr>
        <p:spPr bwMode="auto">
          <a:xfrm>
            <a:off x="7552422" y="1629527"/>
            <a:ext cx="649768" cy="1669103"/>
          </a:xfrm>
          <a:prstGeom prst="rect">
            <a:avLst/>
          </a:prstGeom>
          <a:solidFill>
            <a:schemeClr val="accent1">
              <a:alpha val="0"/>
            </a:schemeClr>
          </a:solidFill>
          <a:ln w="38100" cap="flat" cmpd="sng" algn="ctr">
            <a:solidFill>
              <a:schemeClr val="accent3"/>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sp>
        <p:nvSpPr>
          <p:cNvPr id="23" name="Rectangle 22"/>
          <p:cNvSpPr/>
          <p:nvPr/>
        </p:nvSpPr>
        <p:spPr bwMode="auto">
          <a:xfrm>
            <a:off x="11262360" y="1658312"/>
            <a:ext cx="636567" cy="1652056"/>
          </a:xfrm>
          <a:prstGeom prst="rect">
            <a:avLst/>
          </a:prstGeom>
          <a:solidFill>
            <a:schemeClr val="accent1">
              <a:alpha val="0"/>
            </a:schemeClr>
          </a:solidFill>
          <a:ln w="38100" cap="flat" cmpd="sng" algn="ctr">
            <a:solidFill>
              <a:schemeClr val="accent3"/>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sp>
        <p:nvSpPr>
          <p:cNvPr id="24" name="TextBox 23"/>
          <p:cNvSpPr txBox="1"/>
          <p:nvPr/>
        </p:nvSpPr>
        <p:spPr>
          <a:xfrm>
            <a:off x="6682155" y="3864558"/>
            <a:ext cx="1603716" cy="938719"/>
          </a:xfrm>
          <a:prstGeom prst="rect">
            <a:avLst/>
          </a:prstGeom>
          <a:solidFill>
            <a:schemeClr val="accent1"/>
          </a:solidFill>
          <a:ln>
            <a:solidFill>
              <a:schemeClr val="tx1"/>
            </a:solidFill>
          </a:ln>
        </p:spPr>
        <p:txBody>
          <a:bodyPr wrap="square" rtlCol="0">
            <a:spAutoFit/>
          </a:bodyPr>
          <a:lstStyle/>
          <a:p>
            <a:pPr algn="l"/>
            <a:r>
              <a:rPr lang="en-US" sz="2000" i="0" dirty="0" smtClean="0">
                <a:solidFill>
                  <a:srgbClr val="000000"/>
                </a:solidFill>
              </a:rPr>
              <a:t>  Customer</a:t>
            </a:r>
          </a:p>
          <a:p>
            <a:pPr algn="l"/>
            <a:r>
              <a:rPr lang="en-US" sz="1400" i="0" dirty="0" err="1" smtClean="0">
                <a:solidFill>
                  <a:srgbClr val="000000"/>
                </a:solidFill>
              </a:rPr>
              <a:t>Custnum</a:t>
            </a:r>
            <a:r>
              <a:rPr lang="en-US" sz="1400" i="0" dirty="0" smtClean="0">
                <a:solidFill>
                  <a:srgbClr val="000000"/>
                </a:solidFill>
              </a:rPr>
              <a:t>          1</a:t>
            </a:r>
          </a:p>
          <a:p>
            <a:pPr algn="l">
              <a:spcBef>
                <a:spcPts val="0"/>
              </a:spcBef>
            </a:pPr>
            <a:r>
              <a:rPr lang="en-US" sz="1400" i="0" dirty="0" smtClean="0">
                <a:solidFill>
                  <a:srgbClr val="000000"/>
                </a:solidFill>
              </a:rPr>
              <a:t>Name	      2</a:t>
            </a:r>
          </a:p>
        </p:txBody>
      </p:sp>
      <p:sp>
        <p:nvSpPr>
          <p:cNvPr id="25" name="Rectangle 24"/>
          <p:cNvSpPr/>
          <p:nvPr/>
        </p:nvSpPr>
        <p:spPr bwMode="auto">
          <a:xfrm>
            <a:off x="6679419" y="4811337"/>
            <a:ext cx="1605264" cy="307777"/>
          </a:xfrm>
          <a:prstGeom prst="rect">
            <a:avLst/>
          </a:prstGeom>
          <a:solidFill>
            <a:schemeClr val="accent1"/>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Pct val="130000"/>
              <a:buFontTx/>
              <a:buNone/>
              <a:tabLst/>
            </a:pPr>
            <a:r>
              <a:rPr lang="en-US" sz="1400" i="0" dirty="0" smtClean="0">
                <a:solidFill>
                  <a:schemeClr val="bg1"/>
                </a:solidFill>
              </a:rPr>
              <a:t>City                  3</a:t>
            </a:r>
          </a:p>
        </p:txBody>
      </p:sp>
      <p:sp>
        <p:nvSpPr>
          <p:cNvPr id="26" name="TextBox 25"/>
          <p:cNvSpPr txBox="1"/>
          <p:nvPr/>
        </p:nvSpPr>
        <p:spPr>
          <a:xfrm>
            <a:off x="6664959" y="5430379"/>
            <a:ext cx="1603716" cy="938719"/>
          </a:xfrm>
          <a:prstGeom prst="rect">
            <a:avLst/>
          </a:prstGeom>
          <a:solidFill>
            <a:schemeClr val="accent1"/>
          </a:solidFill>
          <a:ln>
            <a:solidFill>
              <a:schemeClr val="tx1"/>
            </a:solidFill>
          </a:ln>
        </p:spPr>
        <p:txBody>
          <a:bodyPr wrap="square" rtlCol="0">
            <a:spAutoFit/>
          </a:bodyPr>
          <a:lstStyle/>
          <a:p>
            <a:pPr algn="l"/>
            <a:r>
              <a:rPr lang="en-US" sz="2000" i="0" dirty="0" smtClean="0">
                <a:solidFill>
                  <a:srgbClr val="000000"/>
                </a:solidFill>
              </a:rPr>
              <a:t>  Customer</a:t>
            </a:r>
          </a:p>
          <a:p>
            <a:pPr algn="l"/>
            <a:r>
              <a:rPr lang="en-US" sz="1400" i="0" dirty="0" err="1" smtClean="0">
                <a:solidFill>
                  <a:srgbClr val="000000"/>
                </a:solidFill>
              </a:rPr>
              <a:t>Custnum</a:t>
            </a:r>
            <a:r>
              <a:rPr lang="en-US" sz="1400" i="0" dirty="0" smtClean="0">
                <a:solidFill>
                  <a:srgbClr val="000000"/>
                </a:solidFill>
              </a:rPr>
              <a:t>         1</a:t>
            </a:r>
          </a:p>
          <a:p>
            <a:pPr algn="l">
              <a:spcBef>
                <a:spcPts val="0"/>
              </a:spcBef>
            </a:pPr>
            <a:r>
              <a:rPr lang="en-US" sz="1400" i="0" dirty="0" smtClean="0">
                <a:solidFill>
                  <a:srgbClr val="000000"/>
                </a:solidFill>
              </a:rPr>
              <a:t>Name	     2</a:t>
            </a:r>
          </a:p>
        </p:txBody>
      </p:sp>
      <p:sp>
        <p:nvSpPr>
          <p:cNvPr id="27" name="TextBox 26"/>
          <p:cNvSpPr txBox="1"/>
          <p:nvPr/>
        </p:nvSpPr>
        <p:spPr>
          <a:xfrm>
            <a:off x="9814280" y="3827946"/>
            <a:ext cx="1603716" cy="1154162"/>
          </a:xfrm>
          <a:prstGeom prst="rect">
            <a:avLst/>
          </a:prstGeom>
          <a:solidFill>
            <a:schemeClr val="accent1"/>
          </a:solidFill>
          <a:ln>
            <a:solidFill>
              <a:schemeClr val="tx1"/>
            </a:solidFill>
          </a:ln>
        </p:spPr>
        <p:txBody>
          <a:bodyPr wrap="square" rtlCol="0">
            <a:spAutoFit/>
          </a:bodyPr>
          <a:lstStyle/>
          <a:p>
            <a:pPr algn="l"/>
            <a:r>
              <a:rPr lang="en-US" sz="2000" i="0" dirty="0" smtClean="0">
                <a:solidFill>
                  <a:srgbClr val="000000"/>
                </a:solidFill>
              </a:rPr>
              <a:t>  </a:t>
            </a:r>
            <a:r>
              <a:rPr lang="en-US" sz="1800" i="0" dirty="0" smtClean="0">
                <a:solidFill>
                  <a:srgbClr val="000000"/>
                </a:solidFill>
              </a:rPr>
              <a:t>Customer</a:t>
            </a:r>
          </a:p>
          <a:p>
            <a:pPr algn="l"/>
            <a:r>
              <a:rPr lang="en-US" sz="1400" i="0" dirty="0" smtClean="0">
                <a:solidFill>
                  <a:schemeClr val="bg1"/>
                </a:solidFill>
              </a:rPr>
              <a:t>City                1</a:t>
            </a:r>
          </a:p>
          <a:p>
            <a:pPr algn="l">
              <a:spcBef>
                <a:spcPts val="0"/>
              </a:spcBef>
            </a:pPr>
            <a:r>
              <a:rPr lang="en-US" sz="1400" i="0" dirty="0" err="1" smtClean="0">
                <a:solidFill>
                  <a:schemeClr val="bg1"/>
                </a:solidFill>
              </a:rPr>
              <a:t>Custnum</a:t>
            </a:r>
            <a:r>
              <a:rPr lang="en-US" sz="1400" i="0" dirty="0" smtClean="0">
                <a:solidFill>
                  <a:schemeClr val="bg1"/>
                </a:solidFill>
              </a:rPr>
              <a:t>        2</a:t>
            </a:r>
          </a:p>
          <a:p>
            <a:pPr algn="l">
              <a:spcBef>
                <a:spcPts val="0"/>
              </a:spcBef>
            </a:pPr>
            <a:r>
              <a:rPr lang="en-US" sz="1400" i="0" dirty="0" smtClean="0">
                <a:solidFill>
                  <a:schemeClr val="bg1"/>
                </a:solidFill>
              </a:rPr>
              <a:t>Name	    3</a:t>
            </a:r>
          </a:p>
        </p:txBody>
      </p:sp>
      <p:sp>
        <p:nvSpPr>
          <p:cNvPr id="28" name="TextBox 27"/>
          <p:cNvSpPr txBox="1"/>
          <p:nvPr/>
        </p:nvSpPr>
        <p:spPr>
          <a:xfrm>
            <a:off x="9815342" y="5293293"/>
            <a:ext cx="1603716" cy="1154162"/>
          </a:xfrm>
          <a:prstGeom prst="rect">
            <a:avLst/>
          </a:prstGeom>
          <a:solidFill>
            <a:schemeClr val="accent1"/>
          </a:solidFill>
          <a:ln>
            <a:solidFill>
              <a:schemeClr val="tx1"/>
            </a:solidFill>
          </a:ln>
        </p:spPr>
        <p:txBody>
          <a:bodyPr wrap="square" rtlCol="0">
            <a:spAutoFit/>
          </a:bodyPr>
          <a:lstStyle/>
          <a:p>
            <a:pPr algn="l"/>
            <a:r>
              <a:rPr lang="en-US" sz="2000" i="0" dirty="0" smtClean="0">
                <a:solidFill>
                  <a:srgbClr val="000000"/>
                </a:solidFill>
              </a:rPr>
              <a:t>  </a:t>
            </a:r>
            <a:r>
              <a:rPr lang="en-US" sz="1800" i="0" dirty="0" smtClean="0">
                <a:solidFill>
                  <a:srgbClr val="000000"/>
                </a:solidFill>
              </a:rPr>
              <a:t>Customer</a:t>
            </a:r>
          </a:p>
          <a:p>
            <a:pPr algn="l"/>
            <a:r>
              <a:rPr lang="en-US" sz="1400" i="0" dirty="0" smtClean="0">
                <a:solidFill>
                  <a:schemeClr val="bg1"/>
                </a:solidFill>
              </a:rPr>
              <a:t>City               3</a:t>
            </a:r>
          </a:p>
          <a:p>
            <a:pPr algn="l">
              <a:spcBef>
                <a:spcPts val="0"/>
              </a:spcBef>
            </a:pPr>
            <a:r>
              <a:rPr lang="en-US" sz="1400" i="0" dirty="0" err="1" smtClean="0">
                <a:solidFill>
                  <a:srgbClr val="000000"/>
                </a:solidFill>
              </a:rPr>
              <a:t>Custnum</a:t>
            </a:r>
            <a:r>
              <a:rPr lang="en-US" sz="1400" i="0" dirty="0" smtClean="0">
                <a:solidFill>
                  <a:srgbClr val="000000"/>
                </a:solidFill>
              </a:rPr>
              <a:t>       1</a:t>
            </a:r>
          </a:p>
          <a:p>
            <a:pPr algn="l">
              <a:spcBef>
                <a:spcPts val="0"/>
              </a:spcBef>
            </a:pPr>
            <a:r>
              <a:rPr lang="en-US" sz="1400" i="0" dirty="0" smtClean="0">
                <a:solidFill>
                  <a:srgbClr val="000000"/>
                </a:solidFill>
              </a:rPr>
              <a:t>Name	   2</a:t>
            </a:r>
          </a:p>
        </p:txBody>
      </p:sp>
      <p:sp>
        <p:nvSpPr>
          <p:cNvPr id="29" name="TextBox 28"/>
          <p:cNvSpPr txBox="1"/>
          <p:nvPr/>
        </p:nvSpPr>
        <p:spPr>
          <a:xfrm rot="5400000">
            <a:off x="8351863" y="5229669"/>
            <a:ext cx="1280160" cy="461665"/>
          </a:xfrm>
          <a:prstGeom prst="rect">
            <a:avLst/>
          </a:prstGeom>
          <a:solidFill>
            <a:srgbClr val="B0D806"/>
          </a:solidFill>
        </p:spPr>
        <p:txBody>
          <a:bodyPr wrap="square" rtlCol="0">
            <a:spAutoFit/>
          </a:bodyPr>
          <a:lstStyle/>
          <a:p>
            <a:pPr algn="l"/>
            <a:r>
              <a:rPr lang="en-US" i="0" dirty="0" smtClean="0">
                <a:solidFill>
                  <a:srgbClr val="000000"/>
                </a:solidFill>
              </a:rPr>
              <a:t>R-code</a:t>
            </a:r>
          </a:p>
        </p:txBody>
      </p:sp>
      <p:sp>
        <p:nvSpPr>
          <p:cNvPr id="30" name="Right Arrow 29"/>
          <p:cNvSpPr/>
          <p:nvPr/>
        </p:nvSpPr>
        <p:spPr bwMode="auto">
          <a:xfrm>
            <a:off x="8268675" y="5519855"/>
            <a:ext cx="495498" cy="312768"/>
          </a:xfrm>
          <a:prstGeom prst="rightArrow">
            <a:avLst/>
          </a:prstGeom>
          <a:solidFill>
            <a:schemeClr val="accent1"/>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sp>
        <p:nvSpPr>
          <p:cNvPr id="31" name="Right Arrow 30"/>
          <p:cNvSpPr/>
          <p:nvPr/>
        </p:nvSpPr>
        <p:spPr bwMode="auto">
          <a:xfrm>
            <a:off x="9222775" y="5521359"/>
            <a:ext cx="605989" cy="311264"/>
          </a:xfrm>
          <a:prstGeom prst="rightArrow">
            <a:avLst/>
          </a:prstGeom>
          <a:solidFill>
            <a:schemeClr val="accent1"/>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sp>
        <p:nvSpPr>
          <p:cNvPr id="32" name="Bent-Up Arrow 31"/>
          <p:cNvSpPr/>
          <p:nvPr/>
        </p:nvSpPr>
        <p:spPr bwMode="auto">
          <a:xfrm rot="-5400000" flipV="1">
            <a:off x="8992377" y="3984033"/>
            <a:ext cx="759410" cy="913366"/>
          </a:xfrm>
          <a:prstGeom prst="bentUpArrow">
            <a:avLst>
              <a:gd name="adj1" fmla="val 25000"/>
              <a:gd name="adj2" fmla="val 23837"/>
              <a:gd name="adj3" fmla="val 25000"/>
            </a:avLst>
          </a:prstGeom>
          <a:solidFill>
            <a:schemeClr val="accent1"/>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cxnSp>
        <p:nvCxnSpPr>
          <p:cNvPr id="33" name="Straight Arrow Connector 32"/>
          <p:cNvCxnSpPr/>
          <p:nvPr/>
        </p:nvCxnSpPr>
        <p:spPr bwMode="auto">
          <a:xfrm flipV="1">
            <a:off x="8289723" y="3920521"/>
            <a:ext cx="1524557" cy="899901"/>
          </a:xfrm>
          <a:prstGeom prst="straightConnector1">
            <a:avLst/>
          </a:prstGeom>
          <a:solidFill>
            <a:schemeClr val="accent1"/>
          </a:solidFill>
          <a:ln w="12700" cap="flat" cmpd="sng" algn="ctr">
            <a:solidFill>
              <a:schemeClr val="bg1"/>
            </a:solidFill>
            <a:prstDash val="solid"/>
            <a:round/>
            <a:headEnd type="none" w="med" len="med"/>
            <a:tailEnd type="arrow"/>
          </a:ln>
          <a:effectLst/>
        </p:spPr>
      </p:cxnSp>
      <p:cxnSp>
        <p:nvCxnSpPr>
          <p:cNvPr id="34" name="Straight Connector 33"/>
          <p:cNvCxnSpPr/>
          <p:nvPr/>
        </p:nvCxnSpPr>
        <p:spPr bwMode="auto">
          <a:xfrm>
            <a:off x="9795423" y="4179426"/>
            <a:ext cx="1631853" cy="0"/>
          </a:xfrm>
          <a:prstGeom prst="line">
            <a:avLst/>
          </a:prstGeom>
          <a:solidFill>
            <a:schemeClr val="accent1"/>
          </a:solidFill>
          <a:ln w="12700" cap="flat" cmpd="sng" algn="ctr">
            <a:solidFill>
              <a:schemeClr val="tx1"/>
            </a:solidFill>
            <a:prstDash val="solid"/>
            <a:round/>
            <a:headEnd type="none" w="med" len="med"/>
            <a:tailEnd type="none" w="med" len="med"/>
          </a:ln>
          <a:effectLst/>
        </p:spPr>
      </p:cxnSp>
      <p:cxnSp>
        <p:nvCxnSpPr>
          <p:cNvPr id="35" name="Straight Connector 34"/>
          <p:cNvCxnSpPr/>
          <p:nvPr/>
        </p:nvCxnSpPr>
        <p:spPr bwMode="auto">
          <a:xfrm>
            <a:off x="9805252" y="5582164"/>
            <a:ext cx="1631853" cy="0"/>
          </a:xfrm>
          <a:prstGeom prst="line">
            <a:avLst/>
          </a:prstGeom>
          <a:solidFill>
            <a:schemeClr val="accent1"/>
          </a:solidFill>
          <a:ln w="12700" cap="flat" cmpd="sng" algn="ctr">
            <a:solidFill>
              <a:schemeClr val="tx1"/>
            </a:solidFill>
            <a:prstDash val="solid"/>
            <a:round/>
            <a:headEnd type="none" w="med" len="med"/>
            <a:tailEnd type="none" w="med" len="med"/>
          </a:ln>
          <a:effectLst/>
        </p:spPr>
      </p:cxnSp>
      <p:cxnSp>
        <p:nvCxnSpPr>
          <p:cNvPr id="36" name="Straight Connector 35"/>
          <p:cNvCxnSpPr/>
          <p:nvPr/>
        </p:nvCxnSpPr>
        <p:spPr bwMode="auto">
          <a:xfrm flipV="1">
            <a:off x="6704818" y="4245980"/>
            <a:ext cx="1554480" cy="4"/>
          </a:xfrm>
          <a:prstGeom prst="line">
            <a:avLst/>
          </a:prstGeom>
          <a:solidFill>
            <a:schemeClr val="accent1"/>
          </a:solidFill>
          <a:ln w="25400" cap="flat" cmpd="sng" algn="ctr">
            <a:solidFill>
              <a:schemeClr val="tx1"/>
            </a:solidFill>
            <a:prstDash val="solid"/>
            <a:round/>
            <a:headEnd type="none" w="med" len="med"/>
            <a:tailEnd type="none" w="med" len="med"/>
          </a:ln>
          <a:effectLst/>
        </p:spPr>
      </p:cxnSp>
      <p:cxnSp>
        <p:nvCxnSpPr>
          <p:cNvPr id="37" name="Straight Connector 36"/>
          <p:cNvCxnSpPr/>
          <p:nvPr/>
        </p:nvCxnSpPr>
        <p:spPr bwMode="auto">
          <a:xfrm>
            <a:off x="6664959" y="5811955"/>
            <a:ext cx="1594339" cy="0"/>
          </a:xfrm>
          <a:prstGeom prst="line">
            <a:avLst/>
          </a:prstGeom>
          <a:solidFill>
            <a:schemeClr val="accent1"/>
          </a:solidFill>
          <a:ln w="12700" cap="flat" cmpd="sng" algn="ctr">
            <a:solidFill>
              <a:schemeClr val="tx1"/>
            </a:solidFill>
            <a:prstDash val="solid"/>
            <a:round/>
            <a:headEnd type="none" w="med" len="med"/>
            <a:tailEnd type="none" w="med" len="med"/>
          </a:ln>
          <a:effectLst/>
        </p:spPr>
      </p:cxnSp>
      <p:sp>
        <p:nvSpPr>
          <p:cNvPr id="38" name="TextBox 37"/>
          <p:cNvSpPr txBox="1"/>
          <p:nvPr/>
        </p:nvSpPr>
        <p:spPr>
          <a:xfrm>
            <a:off x="6866988" y="3546622"/>
            <a:ext cx="2264898" cy="338554"/>
          </a:xfrm>
          <a:prstGeom prst="rect">
            <a:avLst/>
          </a:prstGeom>
          <a:noFill/>
        </p:spPr>
        <p:txBody>
          <a:bodyPr wrap="square" rtlCol="0">
            <a:spAutoFit/>
          </a:bodyPr>
          <a:lstStyle/>
          <a:p>
            <a:pPr algn="l"/>
            <a:r>
              <a:rPr lang="en-US" sz="1600" i="0" dirty="0" smtClean="0">
                <a:solidFill>
                  <a:schemeClr val="bg1"/>
                </a:solidFill>
              </a:rPr>
              <a:t>  Foreign DB</a:t>
            </a:r>
          </a:p>
        </p:txBody>
      </p:sp>
      <p:sp>
        <p:nvSpPr>
          <p:cNvPr id="39" name="TextBox 38"/>
          <p:cNvSpPr txBox="1"/>
          <p:nvPr/>
        </p:nvSpPr>
        <p:spPr>
          <a:xfrm>
            <a:off x="6701888" y="5159522"/>
            <a:ext cx="1114528" cy="338554"/>
          </a:xfrm>
          <a:prstGeom prst="rect">
            <a:avLst/>
          </a:prstGeom>
          <a:noFill/>
        </p:spPr>
        <p:txBody>
          <a:bodyPr wrap="square" rtlCol="0">
            <a:spAutoFit/>
          </a:bodyPr>
          <a:lstStyle/>
          <a:p>
            <a:pPr algn="l"/>
            <a:r>
              <a:rPr lang="en-US" sz="1600" i="0" dirty="0" smtClean="0">
                <a:solidFill>
                  <a:schemeClr val="bg1"/>
                </a:solidFill>
              </a:rPr>
              <a:t>         sh1</a:t>
            </a:r>
          </a:p>
        </p:txBody>
      </p:sp>
      <p:sp>
        <p:nvSpPr>
          <p:cNvPr id="40" name="Flowchart: Process 39"/>
          <p:cNvSpPr/>
          <p:nvPr/>
        </p:nvSpPr>
        <p:spPr bwMode="auto">
          <a:xfrm>
            <a:off x="10922000" y="4476319"/>
            <a:ext cx="340360" cy="505789"/>
          </a:xfrm>
          <a:prstGeom prst="flowChartProcess">
            <a:avLst/>
          </a:prstGeom>
          <a:solidFill>
            <a:schemeClr val="accent1">
              <a:alpha val="0"/>
            </a:schemeClr>
          </a:solidFill>
          <a:ln w="25400" cap="flat" cmpd="sng" algn="ctr">
            <a:solidFill>
              <a:schemeClr val="accent3"/>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sp>
        <p:nvSpPr>
          <p:cNvPr id="41" name="Flowchart: Process 40"/>
          <p:cNvSpPr/>
          <p:nvPr/>
        </p:nvSpPr>
        <p:spPr bwMode="auto">
          <a:xfrm>
            <a:off x="10858500" y="5949519"/>
            <a:ext cx="340360" cy="505789"/>
          </a:xfrm>
          <a:prstGeom prst="flowChartProcess">
            <a:avLst/>
          </a:prstGeom>
          <a:solidFill>
            <a:schemeClr val="accent1">
              <a:alpha val="0"/>
            </a:schemeClr>
          </a:solidFill>
          <a:ln w="25400" cap="flat" cmpd="sng" algn="ctr">
            <a:solidFill>
              <a:schemeClr val="accent3"/>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sp>
        <p:nvSpPr>
          <p:cNvPr id="42" name="TextBox 41"/>
          <p:cNvSpPr txBox="1"/>
          <p:nvPr/>
        </p:nvSpPr>
        <p:spPr>
          <a:xfrm>
            <a:off x="9799836" y="3521029"/>
            <a:ext cx="1114528" cy="338554"/>
          </a:xfrm>
          <a:prstGeom prst="rect">
            <a:avLst/>
          </a:prstGeom>
          <a:noFill/>
        </p:spPr>
        <p:txBody>
          <a:bodyPr wrap="square" rtlCol="0">
            <a:spAutoFit/>
          </a:bodyPr>
          <a:lstStyle/>
          <a:p>
            <a:pPr algn="l"/>
            <a:r>
              <a:rPr lang="en-US" sz="1600" i="0" dirty="0" smtClean="0">
                <a:solidFill>
                  <a:srgbClr val="000000"/>
                </a:solidFill>
              </a:rPr>
              <a:t>         </a:t>
            </a:r>
            <a:r>
              <a:rPr lang="en-US" sz="1600" i="0" dirty="0" smtClean="0">
                <a:solidFill>
                  <a:schemeClr val="bg1"/>
                </a:solidFill>
              </a:rPr>
              <a:t>sh2</a:t>
            </a:r>
          </a:p>
        </p:txBody>
      </p:sp>
      <p:sp>
        <p:nvSpPr>
          <p:cNvPr id="43" name="TextBox 42"/>
          <p:cNvSpPr txBox="1"/>
          <p:nvPr/>
        </p:nvSpPr>
        <p:spPr>
          <a:xfrm>
            <a:off x="9787136" y="4994746"/>
            <a:ext cx="1114528" cy="338554"/>
          </a:xfrm>
          <a:prstGeom prst="rect">
            <a:avLst/>
          </a:prstGeom>
          <a:noFill/>
        </p:spPr>
        <p:txBody>
          <a:bodyPr wrap="square" rtlCol="0">
            <a:spAutoFit/>
          </a:bodyPr>
          <a:lstStyle/>
          <a:p>
            <a:pPr algn="l"/>
            <a:r>
              <a:rPr lang="en-US" sz="1600" i="0" dirty="0" smtClean="0">
                <a:solidFill>
                  <a:srgbClr val="000000"/>
                </a:solidFill>
              </a:rPr>
              <a:t>         </a:t>
            </a:r>
            <a:r>
              <a:rPr lang="en-US" sz="1600" i="0" dirty="0" smtClean="0">
                <a:solidFill>
                  <a:schemeClr val="bg1"/>
                </a:solidFill>
              </a:rPr>
              <a:t>sh2</a:t>
            </a:r>
          </a:p>
        </p:txBody>
      </p:sp>
      <p:cxnSp>
        <p:nvCxnSpPr>
          <p:cNvPr id="44" name="Straight Arrow Connector 43"/>
          <p:cNvCxnSpPr/>
          <p:nvPr/>
        </p:nvCxnSpPr>
        <p:spPr bwMode="auto">
          <a:xfrm>
            <a:off x="8298821" y="4820421"/>
            <a:ext cx="1506361" cy="819161"/>
          </a:xfrm>
          <a:prstGeom prst="straightConnector1">
            <a:avLst/>
          </a:prstGeom>
          <a:solidFill>
            <a:schemeClr val="accent1"/>
          </a:solidFill>
          <a:ln w="12700" cap="flat" cmpd="sng" algn="ctr">
            <a:solidFill>
              <a:schemeClr val="bg1"/>
            </a:solidFill>
            <a:prstDash val="solid"/>
            <a:round/>
            <a:headEnd type="none" w="med" len="med"/>
            <a:tailEnd type="arrow"/>
          </a:ln>
          <a:effectLst/>
        </p:spPr>
      </p:cxnSp>
      <p:sp>
        <p:nvSpPr>
          <p:cNvPr id="45" name="Title 3"/>
          <p:cNvSpPr>
            <a:spLocks noGrp="1"/>
          </p:cNvSpPr>
          <p:nvPr>
            <p:ph type="title"/>
          </p:nvPr>
        </p:nvSpPr>
        <p:spPr>
          <a:xfrm>
            <a:off x="616817" y="93576"/>
            <a:ext cx="10801179" cy="978729"/>
          </a:xfrm>
        </p:spPr>
        <p:txBody>
          <a:bodyPr/>
          <a:lstStyle/>
          <a:p>
            <a:pPr algn="l"/>
            <a:r>
              <a:rPr lang="en-US" sz="3200" dirty="0" smtClean="0"/>
              <a:t>Code reusability against schema changes - </a:t>
            </a:r>
            <a:r>
              <a:rPr lang="en-US" sz="3200" dirty="0"/>
              <a:t>R-code safeguarded</a:t>
            </a:r>
          </a:p>
        </p:txBody>
      </p:sp>
      <p:sp>
        <p:nvSpPr>
          <p:cNvPr id="46" name="TextBox 45"/>
          <p:cNvSpPr txBox="1"/>
          <p:nvPr/>
        </p:nvSpPr>
        <p:spPr>
          <a:xfrm rot="19592423">
            <a:off x="8206482" y="3925587"/>
            <a:ext cx="1061707" cy="369332"/>
          </a:xfrm>
          <a:prstGeom prst="rect">
            <a:avLst/>
          </a:prstGeom>
          <a:noFill/>
        </p:spPr>
        <p:txBody>
          <a:bodyPr wrap="square" rtlCol="0">
            <a:spAutoFit/>
          </a:bodyPr>
          <a:lstStyle/>
          <a:p>
            <a:pPr algn="l"/>
            <a:r>
              <a:rPr lang="en-US" sz="1800" i="0" dirty="0" smtClean="0">
                <a:solidFill>
                  <a:srgbClr val="000000"/>
                </a:solidFill>
              </a:rPr>
              <a:t>  </a:t>
            </a:r>
            <a:r>
              <a:rPr lang="en-US" sz="1800" i="0" dirty="0" smtClean="0">
                <a:solidFill>
                  <a:schemeClr val="bg1"/>
                </a:solidFill>
              </a:rPr>
              <a:t>10.2B</a:t>
            </a:r>
          </a:p>
        </p:txBody>
      </p:sp>
      <p:sp>
        <p:nvSpPr>
          <p:cNvPr id="47" name="TextBox 46"/>
          <p:cNvSpPr txBox="1"/>
          <p:nvPr/>
        </p:nvSpPr>
        <p:spPr>
          <a:xfrm rot="1881954">
            <a:off x="8001902" y="4991974"/>
            <a:ext cx="1083212" cy="369332"/>
          </a:xfrm>
          <a:prstGeom prst="rect">
            <a:avLst/>
          </a:prstGeom>
          <a:noFill/>
        </p:spPr>
        <p:txBody>
          <a:bodyPr wrap="square" rtlCol="0">
            <a:spAutoFit/>
          </a:bodyPr>
          <a:lstStyle/>
          <a:p>
            <a:pPr algn="l"/>
            <a:r>
              <a:rPr lang="en-US" sz="1800" i="0" dirty="0" smtClean="0">
                <a:solidFill>
                  <a:srgbClr val="000000"/>
                </a:solidFill>
              </a:rPr>
              <a:t>     </a:t>
            </a:r>
            <a:r>
              <a:rPr lang="en-US" sz="1800" i="0" dirty="0" smtClean="0">
                <a:solidFill>
                  <a:schemeClr val="bg1"/>
                </a:solidFill>
              </a:rPr>
              <a:t>11.x</a:t>
            </a:r>
          </a:p>
        </p:txBody>
      </p:sp>
      <p:sp>
        <p:nvSpPr>
          <p:cNvPr id="48" name="Multiply 47"/>
          <p:cNvSpPr/>
          <p:nvPr/>
        </p:nvSpPr>
        <p:spPr bwMode="auto">
          <a:xfrm>
            <a:off x="8514471" y="4207126"/>
            <a:ext cx="984738" cy="640259"/>
          </a:xfrm>
          <a:prstGeom prst="mathMultiply">
            <a:avLst/>
          </a:prstGeom>
          <a:solidFill>
            <a:schemeClr val="bg2"/>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sp>
        <p:nvSpPr>
          <p:cNvPr id="50" name="TextBox 49"/>
          <p:cNvSpPr txBox="1"/>
          <p:nvPr/>
        </p:nvSpPr>
        <p:spPr>
          <a:xfrm>
            <a:off x="9235261" y="5698528"/>
            <a:ext cx="548640" cy="338554"/>
          </a:xfrm>
          <a:prstGeom prst="rect">
            <a:avLst/>
          </a:prstGeom>
          <a:noFill/>
        </p:spPr>
        <p:txBody>
          <a:bodyPr wrap="square" rtlCol="0">
            <a:spAutoFit/>
          </a:bodyPr>
          <a:lstStyle/>
          <a:p>
            <a:pPr algn="l"/>
            <a:r>
              <a:rPr lang="en-US" sz="1600" i="0" dirty="0" smtClean="0">
                <a:solidFill>
                  <a:schemeClr val="bg1"/>
                </a:solidFill>
              </a:rPr>
              <a:t>run</a:t>
            </a:r>
            <a:endParaRPr lang="en-US" sz="1800" i="0" dirty="0" smtClean="0">
              <a:solidFill>
                <a:schemeClr val="bg1"/>
              </a:solidFill>
            </a:endParaRPr>
          </a:p>
        </p:txBody>
      </p:sp>
      <p:sp>
        <p:nvSpPr>
          <p:cNvPr id="51" name="TextBox 50"/>
          <p:cNvSpPr txBox="1"/>
          <p:nvPr/>
        </p:nvSpPr>
        <p:spPr>
          <a:xfrm>
            <a:off x="8887097" y="3920521"/>
            <a:ext cx="891156" cy="276999"/>
          </a:xfrm>
          <a:prstGeom prst="rect">
            <a:avLst/>
          </a:prstGeom>
          <a:noFill/>
        </p:spPr>
        <p:txBody>
          <a:bodyPr wrap="square" rtlCol="0">
            <a:spAutoFit/>
          </a:bodyPr>
          <a:lstStyle/>
          <a:p>
            <a:pPr algn="l"/>
            <a:r>
              <a:rPr lang="en-US" sz="1200" i="0" dirty="0" smtClean="0">
                <a:solidFill>
                  <a:schemeClr val="bg1"/>
                </a:solidFill>
              </a:rPr>
              <a:t>Fail to run</a:t>
            </a:r>
          </a:p>
        </p:txBody>
      </p:sp>
    </p:spTree>
    <p:extLst>
      <p:ext uri="{BB962C8B-B14F-4D97-AF65-F5344CB8AC3E}">
        <p14:creationId xmlns:p14="http://schemas.microsoft.com/office/powerpoint/2010/main" xmlns="" val="3663938806"/>
      </p:ext>
    </p:extLst>
  </p:cSld>
  <p:clrMapOvr>
    <a:masterClrMapping/>
  </p:clrMapOvr>
  <mc:AlternateContent xmlns:mc="http://schemas.openxmlformats.org/markup-compatibility/2006">
    <mc:Choice xmlns:p14="http://schemas.microsoft.com/office/powerpoint/2010/main" xmlns="" Requires="p14">
      <p:transition p14:dur="100">
        <p:cut/>
      </p:transition>
    </mc:Choice>
    <mc:Fallback>
      <p:transition>
        <p:cut/>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p:cNvSpPr>
            <a:spLocks noGrp="1"/>
          </p:cNvSpPr>
          <p:nvPr>
            <p:ph type="title"/>
          </p:nvPr>
        </p:nvSpPr>
        <p:spPr>
          <a:xfrm>
            <a:off x="557813" y="342875"/>
            <a:ext cx="10948387" cy="480131"/>
          </a:xfrm>
        </p:spPr>
        <p:txBody>
          <a:bodyPr/>
          <a:lstStyle/>
          <a:p>
            <a:r>
              <a:rPr lang="en-US" sz="2800" dirty="0" smtClean="0"/>
              <a:t>Programming Considerations: Record </a:t>
            </a:r>
            <a:r>
              <a:rPr lang="en-US" sz="2800" dirty="0"/>
              <a:t>scope and Locks</a:t>
            </a:r>
            <a:endParaRPr lang="en-US" sz="2800" dirty="0" smtClean="0"/>
          </a:p>
        </p:txBody>
      </p:sp>
      <p:sp>
        <p:nvSpPr>
          <p:cNvPr id="10" name="Rectangle 9"/>
          <p:cNvSpPr/>
          <p:nvPr/>
        </p:nvSpPr>
        <p:spPr>
          <a:xfrm>
            <a:off x="685802" y="989352"/>
            <a:ext cx="10961555" cy="5362668"/>
          </a:xfrm>
          <a:prstGeom prst="rect">
            <a:avLst/>
          </a:prstGeom>
          <a:solidFill>
            <a:schemeClr val="tx1">
              <a:lumMod val="20000"/>
              <a:lumOff val="80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lIns="0" rIns="274320" anchor="ctr"/>
          <a:lstStyle/>
          <a:p>
            <a:pPr lvl="1" algn="l">
              <a:spcBef>
                <a:spcPts val="600"/>
              </a:spcBef>
              <a:buClr>
                <a:schemeClr val="accent1"/>
              </a:buClr>
              <a:buFont typeface="Wingdings" pitchFamily="2" charset="2"/>
              <a:buChar char="§"/>
            </a:pPr>
            <a:endParaRPr lang="en-US" sz="2000" i="0" dirty="0" smtClean="0">
              <a:solidFill>
                <a:schemeClr val="tx1"/>
              </a:solidFill>
              <a:latin typeface="Arial" pitchFamily="34" charset="0"/>
              <a:cs typeface="Arial" pitchFamily="34" charset="0"/>
            </a:endParaRPr>
          </a:p>
          <a:p>
            <a:pPr lvl="1" algn="l">
              <a:spcBef>
                <a:spcPts val="600"/>
              </a:spcBef>
              <a:buClr>
                <a:schemeClr val="accent1"/>
              </a:buClr>
              <a:buFont typeface="Wingdings" pitchFamily="2" charset="2"/>
              <a:buChar char="§"/>
            </a:pPr>
            <a:endParaRPr lang="en-US" sz="2000" i="0" dirty="0">
              <a:solidFill>
                <a:schemeClr val="tx1"/>
              </a:solidFill>
              <a:latin typeface="Arial" pitchFamily="34" charset="0"/>
              <a:cs typeface="Arial" pitchFamily="34" charset="0"/>
            </a:endParaRPr>
          </a:p>
          <a:p>
            <a:pPr lvl="1" algn="l">
              <a:spcBef>
                <a:spcPts val="600"/>
              </a:spcBef>
              <a:buClr>
                <a:schemeClr val="accent1"/>
              </a:buClr>
              <a:buFont typeface="Wingdings" pitchFamily="2" charset="2"/>
              <a:buChar char="§"/>
            </a:pPr>
            <a:endParaRPr lang="en-US" sz="2000" i="0" dirty="0" smtClean="0">
              <a:solidFill>
                <a:schemeClr val="tx1"/>
              </a:solidFill>
              <a:latin typeface="Arial" pitchFamily="34" charset="0"/>
              <a:cs typeface="Arial" pitchFamily="34" charset="0"/>
            </a:endParaRPr>
          </a:p>
          <a:p>
            <a:pPr lvl="1" algn="l">
              <a:spcBef>
                <a:spcPts val="600"/>
              </a:spcBef>
              <a:buClr>
                <a:schemeClr val="accent1"/>
              </a:buClr>
              <a:buFont typeface="Wingdings" pitchFamily="2" charset="2"/>
              <a:buChar char="§"/>
            </a:pPr>
            <a:endParaRPr lang="en-US" sz="2000" i="0" dirty="0">
              <a:solidFill>
                <a:schemeClr val="tx1"/>
              </a:solidFill>
              <a:latin typeface="Arial" pitchFamily="34" charset="0"/>
              <a:cs typeface="Arial" pitchFamily="34" charset="0"/>
            </a:endParaRPr>
          </a:p>
          <a:p>
            <a:pPr lvl="1" algn="l">
              <a:spcBef>
                <a:spcPts val="600"/>
              </a:spcBef>
              <a:buClr>
                <a:schemeClr val="accent1"/>
              </a:buClr>
              <a:buFont typeface="Wingdings" pitchFamily="2" charset="2"/>
              <a:buChar char="§"/>
            </a:pPr>
            <a:endParaRPr lang="en-US" sz="2000" i="0" dirty="0" smtClean="0">
              <a:solidFill>
                <a:schemeClr val="tx1"/>
              </a:solidFill>
              <a:latin typeface="Arial" pitchFamily="34" charset="0"/>
              <a:cs typeface="Arial" pitchFamily="34" charset="0"/>
            </a:endParaRPr>
          </a:p>
          <a:p>
            <a:pPr lvl="2">
              <a:spcBef>
                <a:spcPts val="600"/>
              </a:spcBef>
            </a:pPr>
            <a:endParaRPr lang="en-US" i="0" dirty="0">
              <a:solidFill>
                <a:schemeClr val="tx1"/>
              </a:solidFill>
            </a:endParaRPr>
          </a:p>
          <a:p>
            <a:pPr lvl="1">
              <a:spcBef>
                <a:spcPts val="600"/>
              </a:spcBef>
              <a:buNone/>
            </a:pPr>
            <a:endParaRPr lang="en-US" i="0" dirty="0">
              <a:solidFill>
                <a:schemeClr val="tx1"/>
              </a:solidFill>
            </a:endParaRPr>
          </a:p>
          <a:p>
            <a:pPr lvl="1">
              <a:spcBef>
                <a:spcPts val="600"/>
              </a:spcBef>
            </a:pPr>
            <a:endParaRPr lang="en-US" i="0" dirty="0">
              <a:solidFill>
                <a:schemeClr val="tx1"/>
              </a:solidFill>
            </a:endParaRPr>
          </a:p>
          <a:p>
            <a:pPr>
              <a:spcBef>
                <a:spcPts val="600"/>
              </a:spcBef>
            </a:pPr>
            <a:endParaRPr lang="en-US" i="0" dirty="0">
              <a:solidFill>
                <a:schemeClr val="tx1"/>
              </a:solidFill>
            </a:endParaRPr>
          </a:p>
          <a:p>
            <a:pPr lvl="1">
              <a:spcBef>
                <a:spcPts val="600"/>
              </a:spcBef>
            </a:pPr>
            <a:endParaRPr lang="en-US" i="0" dirty="0">
              <a:solidFill>
                <a:schemeClr val="tx1"/>
              </a:solidFill>
            </a:endParaRPr>
          </a:p>
        </p:txBody>
      </p:sp>
      <p:sp>
        <p:nvSpPr>
          <p:cNvPr id="4" name="Content Placeholder 4"/>
          <p:cNvSpPr txBox="1">
            <a:spLocks/>
          </p:cNvSpPr>
          <p:nvPr/>
        </p:nvSpPr>
        <p:spPr>
          <a:xfrm>
            <a:off x="685800" y="989350"/>
            <a:ext cx="10820399" cy="5362669"/>
          </a:xfrm>
          <a:prstGeom prst="rect">
            <a:avLst/>
          </a:prstGeom>
        </p:spPr>
        <p:txBody>
          <a:bodyPr/>
          <a:lstStyle>
            <a:lvl1pPr marL="342900" indent="-342900" algn="l" defTabSz="914400" rtl="0" eaLnBrk="1" fontAlgn="base" latinLnBrk="0" hangingPunct="1">
              <a:spcBef>
                <a:spcPts val="900"/>
              </a:spcBef>
              <a:spcAft>
                <a:spcPct val="0"/>
              </a:spcAft>
              <a:buClr>
                <a:schemeClr val="accent1"/>
              </a:buClr>
              <a:buFont typeface="Wingdings" pitchFamily="2" charset="2"/>
              <a:buChar char="§"/>
              <a:defRPr lang="en-US" sz="2000" kern="1200" dirty="0" smtClean="0">
                <a:solidFill>
                  <a:srgbClr val="000000"/>
                </a:solidFill>
                <a:latin typeface="Arial" pitchFamily="34" charset="0"/>
                <a:ea typeface="+mn-ea"/>
                <a:cs typeface="Arial" pitchFamily="34" charset="0"/>
              </a:defRPr>
            </a:lvl1pPr>
            <a:lvl2pPr marL="742950" indent="-285750" algn="l" defTabSz="914400" rtl="0" eaLnBrk="1" fontAlgn="base" latinLnBrk="0" hangingPunct="1">
              <a:spcBef>
                <a:spcPts val="900"/>
              </a:spcBef>
              <a:spcAft>
                <a:spcPct val="0"/>
              </a:spcAft>
              <a:buClr>
                <a:schemeClr val="accent1"/>
              </a:buClr>
              <a:buChar char="•"/>
              <a:defRPr lang="en-US" sz="1800" kern="1200" dirty="0" smtClean="0">
                <a:solidFill>
                  <a:srgbClr val="000000"/>
                </a:solidFill>
                <a:latin typeface="Arial" pitchFamily="34" charset="0"/>
                <a:ea typeface="+mn-ea"/>
                <a:cs typeface="Arial" pitchFamily="34" charset="0"/>
              </a:defRPr>
            </a:lvl2pPr>
            <a:lvl3pPr marL="1143000" indent="-228600" algn="l" defTabSz="914400" rtl="0" eaLnBrk="1" fontAlgn="base" latinLnBrk="0" hangingPunct="1">
              <a:spcBef>
                <a:spcPts val="900"/>
              </a:spcBef>
              <a:spcAft>
                <a:spcPct val="0"/>
              </a:spcAft>
              <a:buClr>
                <a:schemeClr val="accent1"/>
              </a:buClr>
              <a:buFont typeface="Arial" charset="0"/>
              <a:buChar char="–"/>
              <a:defRPr lang="en-US" sz="1600" kern="1200" dirty="0" smtClean="0">
                <a:solidFill>
                  <a:srgbClr val="000000"/>
                </a:solidFill>
                <a:latin typeface="Arial" pitchFamily="34" charset="0"/>
                <a:ea typeface="+mn-ea"/>
                <a:cs typeface="Arial" pitchFamily="34" charset="0"/>
              </a:defRPr>
            </a:lvl3pPr>
            <a:lvl4pPr marL="1600200" indent="-228600" algn="l" defTabSz="914400" rtl="0" eaLnBrk="1" fontAlgn="base" latinLnBrk="0" hangingPunct="1">
              <a:spcBef>
                <a:spcPts val="900"/>
              </a:spcBef>
              <a:spcAft>
                <a:spcPct val="0"/>
              </a:spcAft>
              <a:buClr>
                <a:schemeClr val="accent1"/>
              </a:buClr>
              <a:buSzPct val="95000"/>
              <a:buFont typeface="Courier New" pitchFamily="49" charset="0"/>
              <a:buChar char="o"/>
              <a:defRPr lang="en-US" sz="1400" kern="1200" dirty="0" smtClean="0">
                <a:solidFill>
                  <a:srgbClr val="000000"/>
                </a:solidFill>
                <a:latin typeface="Arial" pitchFamily="34" charset="0"/>
                <a:ea typeface="+mn-ea"/>
                <a:cs typeface="Arial" pitchFamily="34" charset="0"/>
              </a:defRPr>
            </a:lvl4pPr>
            <a:lvl5pPr marL="2057400" indent="-228600" algn="l" defTabSz="914400" rtl="0" eaLnBrk="1" fontAlgn="base" latinLnBrk="0" hangingPunct="1">
              <a:spcBef>
                <a:spcPts val="900"/>
              </a:spcBef>
              <a:spcAft>
                <a:spcPct val="0"/>
              </a:spcAft>
              <a:buClr>
                <a:schemeClr val="accent1"/>
              </a:buClr>
              <a:buSzPct val="95000"/>
              <a:buFont typeface="Courier New" pitchFamily="49" charset="0"/>
              <a:buChar char="o"/>
              <a:defRPr lang="en-US" sz="1400" kern="1200" dirty="0" smtClean="0">
                <a:solidFill>
                  <a:srgbClr val="000000"/>
                </a:solidFill>
                <a:latin typeface="Arial" pitchFamily="34" charset="0"/>
                <a:ea typeface="+mn-ea"/>
                <a:cs typeface="Arial" pitchFamily="34" charset="0"/>
              </a:defRPr>
            </a:lvl5pPr>
            <a:lvl6pPr marL="25146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6pPr>
            <a:lvl7pPr marL="29718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7pPr>
            <a:lvl8pPr marL="34290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8pPr>
            <a:lvl9pPr marL="38862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9pPr>
          </a:lstStyle>
          <a:p>
            <a:pPr>
              <a:spcBef>
                <a:spcPts val="0"/>
              </a:spcBef>
            </a:pPr>
            <a:r>
              <a:rPr lang="en-US" sz="3200" i="0" dirty="0" smtClean="0"/>
              <a:t>Record </a:t>
            </a:r>
            <a:r>
              <a:rPr lang="en-US" sz="3200" i="0" dirty="0"/>
              <a:t>Availability </a:t>
            </a:r>
          </a:p>
          <a:p>
            <a:pPr marL="0" indent="0">
              <a:spcBef>
                <a:spcPts val="0"/>
              </a:spcBef>
              <a:buNone/>
            </a:pPr>
            <a:r>
              <a:rPr lang="en-US" i="0" dirty="0" smtClean="0"/>
              <a:t>	Procedure </a:t>
            </a:r>
            <a:r>
              <a:rPr lang="en-US" i="0" dirty="0" err="1"/>
              <a:t>getcust.p</a:t>
            </a:r>
            <a:endParaRPr lang="en-US" i="0" dirty="0"/>
          </a:p>
          <a:p>
            <a:pPr marL="0" indent="0" algn="just">
              <a:spcBef>
                <a:spcPts val="0"/>
              </a:spcBef>
              <a:buNone/>
            </a:pPr>
            <a:r>
              <a:rPr lang="en-US" sz="1800" i="0" dirty="0"/>
              <a:t>			DEFINE BUFFER </a:t>
            </a:r>
            <a:r>
              <a:rPr lang="en-US" sz="1800" i="0" dirty="0" err="1"/>
              <a:t>bcust</a:t>
            </a:r>
            <a:r>
              <a:rPr lang="en-US" sz="1800" i="0" dirty="0"/>
              <a:t> for Customer.</a:t>
            </a:r>
          </a:p>
          <a:p>
            <a:pPr marL="0" indent="0" algn="just">
              <a:spcBef>
                <a:spcPts val="0"/>
              </a:spcBef>
              <a:buNone/>
            </a:pPr>
            <a:r>
              <a:rPr lang="en-US" sz="1800" i="0" dirty="0"/>
              <a:t>			CREATE Customer.</a:t>
            </a:r>
          </a:p>
          <a:p>
            <a:pPr marL="0" indent="0" algn="just">
              <a:spcBef>
                <a:spcPts val="0"/>
              </a:spcBef>
              <a:buNone/>
            </a:pPr>
            <a:r>
              <a:rPr lang="en-US" sz="1800" i="0" dirty="0"/>
              <a:t>			ASSIGN </a:t>
            </a:r>
            <a:r>
              <a:rPr lang="en-US" sz="1800" i="0" dirty="0" err="1"/>
              <a:t>custnum</a:t>
            </a:r>
            <a:r>
              <a:rPr lang="en-US" sz="1800" i="0" dirty="0"/>
              <a:t> = 100</a:t>
            </a:r>
          </a:p>
          <a:p>
            <a:pPr marL="0" indent="0" algn="just">
              <a:spcBef>
                <a:spcPts val="0"/>
              </a:spcBef>
              <a:buNone/>
            </a:pPr>
            <a:endParaRPr lang="en-US" sz="1800" i="0" dirty="0"/>
          </a:p>
          <a:p>
            <a:pPr marL="0" indent="0" algn="just">
              <a:spcBef>
                <a:spcPts val="0"/>
              </a:spcBef>
              <a:buNone/>
            </a:pPr>
            <a:r>
              <a:rPr lang="en-US" sz="1800" i="0" dirty="0"/>
              <a:t>			FIND </a:t>
            </a:r>
            <a:r>
              <a:rPr lang="en-US" sz="1800" i="0" dirty="0" err="1"/>
              <a:t>bcust</a:t>
            </a:r>
            <a:r>
              <a:rPr lang="en-US" sz="1800" i="0" dirty="0"/>
              <a:t> WHERE </a:t>
            </a:r>
            <a:r>
              <a:rPr lang="en-US" sz="1800" i="0" dirty="0" err="1"/>
              <a:t>bcust.custnum</a:t>
            </a:r>
            <a:r>
              <a:rPr lang="en-US" sz="1800" i="0" dirty="0"/>
              <a:t> = 100</a:t>
            </a:r>
          </a:p>
          <a:p>
            <a:pPr marL="0" indent="0" algn="just">
              <a:spcBef>
                <a:spcPts val="0"/>
              </a:spcBef>
              <a:buNone/>
            </a:pPr>
            <a:r>
              <a:rPr lang="en-US" sz="1800" i="0" dirty="0"/>
              <a:t>			DISP </a:t>
            </a:r>
            <a:r>
              <a:rPr lang="en-US" sz="1800" i="0" dirty="0" err="1"/>
              <a:t>bcust</a:t>
            </a:r>
            <a:r>
              <a:rPr lang="en-US" sz="1800" i="0" dirty="0"/>
              <a:t>.</a:t>
            </a:r>
          </a:p>
          <a:p>
            <a:pPr marL="0" indent="0">
              <a:spcBef>
                <a:spcPts val="0"/>
              </a:spcBef>
              <a:buNone/>
            </a:pPr>
            <a:endParaRPr lang="en-US" sz="1800" i="0" dirty="0"/>
          </a:p>
          <a:p>
            <a:pPr marL="0" indent="0">
              <a:spcBef>
                <a:spcPts val="0"/>
              </a:spcBef>
              <a:buNone/>
            </a:pPr>
            <a:r>
              <a:rPr lang="en-US" sz="1800" i="0" dirty="0" smtClean="0"/>
              <a:t>	</a:t>
            </a:r>
            <a:r>
              <a:rPr lang="en-US" i="0" dirty="0" smtClean="0"/>
              <a:t>Procedure </a:t>
            </a:r>
            <a:r>
              <a:rPr lang="en-US" i="0" dirty="0" err="1"/>
              <a:t>getcust.p</a:t>
            </a:r>
            <a:endParaRPr lang="en-US" i="0" dirty="0"/>
          </a:p>
          <a:p>
            <a:pPr marL="0" indent="0">
              <a:spcBef>
                <a:spcPts val="0"/>
              </a:spcBef>
              <a:buNone/>
            </a:pPr>
            <a:r>
              <a:rPr lang="en-US" sz="1800" i="0" dirty="0"/>
              <a:t>			DEFINE BUFFER </a:t>
            </a:r>
            <a:r>
              <a:rPr lang="en-US" sz="1800" i="0" dirty="0" err="1"/>
              <a:t>bcust</a:t>
            </a:r>
            <a:r>
              <a:rPr lang="en-US" sz="1800" i="0" dirty="0"/>
              <a:t> for Customer.</a:t>
            </a:r>
          </a:p>
          <a:p>
            <a:pPr marL="0" indent="0">
              <a:spcBef>
                <a:spcPts val="0"/>
              </a:spcBef>
              <a:buNone/>
            </a:pPr>
            <a:r>
              <a:rPr lang="en-US" sz="1800" i="0" dirty="0"/>
              <a:t>			CREATE Customer.</a:t>
            </a:r>
          </a:p>
          <a:p>
            <a:pPr marL="0" indent="0">
              <a:spcBef>
                <a:spcPts val="0"/>
              </a:spcBef>
              <a:buNone/>
            </a:pPr>
            <a:r>
              <a:rPr lang="en-US" sz="1800" i="0" dirty="0"/>
              <a:t>			ASSIGN </a:t>
            </a:r>
            <a:r>
              <a:rPr lang="en-US" sz="1800" i="0" dirty="0" err="1"/>
              <a:t>custnum</a:t>
            </a:r>
            <a:r>
              <a:rPr lang="en-US" sz="1800" i="0" dirty="0"/>
              <a:t> = 100</a:t>
            </a:r>
          </a:p>
          <a:p>
            <a:pPr marL="0" indent="0">
              <a:spcBef>
                <a:spcPts val="0"/>
              </a:spcBef>
              <a:buNone/>
            </a:pPr>
            <a:r>
              <a:rPr lang="en-US" sz="1800" i="0" dirty="0"/>
              <a:t>			</a:t>
            </a:r>
            <a:r>
              <a:rPr lang="en-US" sz="1800" i="0" dirty="0">
                <a:solidFill>
                  <a:srgbClr val="92D050"/>
                </a:solidFill>
              </a:rPr>
              <a:t>VALIDATE Customer. /* or RELEASE or GET RECID/ROWID. */</a:t>
            </a:r>
          </a:p>
          <a:p>
            <a:pPr marL="0" indent="0">
              <a:spcBef>
                <a:spcPts val="0"/>
              </a:spcBef>
              <a:buNone/>
            </a:pPr>
            <a:endParaRPr lang="en-US" sz="1800" i="0" dirty="0"/>
          </a:p>
          <a:p>
            <a:pPr marL="0" indent="0">
              <a:spcBef>
                <a:spcPts val="0"/>
              </a:spcBef>
              <a:buNone/>
            </a:pPr>
            <a:r>
              <a:rPr lang="en-US" sz="1800" i="0" dirty="0"/>
              <a:t>			FIND </a:t>
            </a:r>
            <a:r>
              <a:rPr lang="en-US" sz="1800" i="0" dirty="0" err="1"/>
              <a:t>bcust</a:t>
            </a:r>
            <a:r>
              <a:rPr lang="en-US" sz="1800" i="0" dirty="0"/>
              <a:t> WHERE </a:t>
            </a:r>
            <a:r>
              <a:rPr lang="en-US" sz="1800" i="0" dirty="0" err="1"/>
              <a:t>bcust.custnum</a:t>
            </a:r>
            <a:r>
              <a:rPr lang="en-US" sz="1800" i="0" dirty="0"/>
              <a:t> = 100</a:t>
            </a:r>
          </a:p>
          <a:p>
            <a:pPr marL="0" indent="0">
              <a:spcBef>
                <a:spcPts val="0"/>
              </a:spcBef>
              <a:buNone/>
            </a:pPr>
            <a:r>
              <a:rPr lang="en-US" sz="1800" i="0" dirty="0"/>
              <a:t>			DISP </a:t>
            </a:r>
            <a:r>
              <a:rPr lang="en-US" sz="1800" i="0" dirty="0" err="1"/>
              <a:t>bcust</a:t>
            </a:r>
            <a:r>
              <a:rPr lang="en-US" sz="1800" i="0" dirty="0"/>
              <a:t>.</a:t>
            </a:r>
          </a:p>
          <a:p>
            <a:pPr lvl="1">
              <a:spcBef>
                <a:spcPts val="600"/>
              </a:spcBef>
              <a:buSzTx/>
              <a:buFont typeface="Wingdings" pitchFamily="2" charset="2"/>
              <a:buChar char="§"/>
            </a:pPr>
            <a:endParaRPr lang="en-US" sz="2000" i="0" dirty="0" smtClean="0">
              <a:solidFill>
                <a:schemeClr val="tx1"/>
              </a:solidFill>
            </a:endParaRPr>
          </a:p>
          <a:p>
            <a:pPr marL="0" indent="0">
              <a:spcBef>
                <a:spcPts val="600"/>
              </a:spcBef>
              <a:buSzTx/>
              <a:buFont typeface="Wingdings" pitchFamily="2" charset="2"/>
              <a:buNone/>
            </a:pPr>
            <a:endParaRPr lang="en-US" i="0" dirty="0" smtClean="0">
              <a:solidFill>
                <a:schemeClr val="tx1"/>
              </a:solidFill>
            </a:endParaRPr>
          </a:p>
          <a:p>
            <a:pPr lvl="1">
              <a:spcBef>
                <a:spcPts val="600"/>
              </a:spcBef>
              <a:buSzTx/>
            </a:pPr>
            <a:endParaRPr lang="en-US" i="0" dirty="0">
              <a:solidFill>
                <a:schemeClr val="tx1"/>
              </a:solidFill>
            </a:endParaRPr>
          </a:p>
        </p:txBody>
      </p:sp>
    </p:spTree>
    <p:extLst>
      <p:ext uri="{BB962C8B-B14F-4D97-AF65-F5344CB8AC3E}">
        <p14:creationId xmlns:p14="http://schemas.microsoft.com/office/powerpoint/2010/main" xmlns="" val="3649086268"/>
      </p:ext>
    </p:extLst>
  </p:cSld>
  <p:clrMapOvr>
    <a:masterClrMapping/>
  </p:clrMapOvr>
  <mc:AlternateContent xmlns:mc="http://schemas.openxmlformats.org/markup-compatibility/2006">
    <mc:Choice xmlns:p14="http://schemas.microsoft.com/office/powerpoint/2010/main" xmlns="" Requires="p14">
      <p:transition p14:dur="100">
        <p:cut/>
      </p:transition>
    </mc:Choice>
    <mc:Fallback>
      <p:transition>
        <p:cut/>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p:cNvSpPr>
            <a:spLocks noGrp="1"/>
          </p:cNvSpPr>
          <p:nvPr>
            <p:ph type="title"/>
          </p:nvPr>
        </p:nvSpPr>
        <p:spPr>
          <a:xfrm>
            <a:off x="557813" y="342875"/>
            <a:ext cx="10948387" cy="480131"/>
          </a:xfrm>
        </p:spPr>
        <p:txBody>
          <a:bodyPr/>
          <a:lstStyle/>
          <a:p>
            <a:r>
              <a:rPr lang="en-US" sz="2800" dirty="0"/>
              <a:t>Transaction Boundaries</a:t>
            </a:r>
            <a:endParaRPr lang="en-US" sz="2800" dirty="0" smtClean="0"/>
          </a:p>
        </p:txBody>
      </p:sp>
      <p:sp>
        <p:nvSpPr>
          <p:cNvPr id="10" name="Rectangle 9"/>
          <p:cNvSpPr/>
          <p:nvPr/>
        </p:nvSpPr>
        <p:spPr>
          <a:xfrm>
            <a:off x="685802" y="989352"/>
            <a:ext cx="10961555" cy="5362668"/>
          </a:xfrm>
          <a:prstGeom prst="rect">
            <a:avLst/>
          </a:prstGeom>
          <a:solidFill>
            <a:schemeClr val="tx1">
              <a:lumMod val="20000"/>
              <a:lumOff val="80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lIns="0" rIns="274320" anchor="ctr"/>
          <a:lstStyle/>
          <a:p>
            <a:pPr lvl="1" algn="l">
              <a:spcBef>
                <a:spcPts val="600"/>
              </a:spcBef>
              <a:buClr>
                <a:schemeClr val="accent1"/>
              </a:buClr>
              <a:buFont typeface="Wingdings" pitchFamily="2" charset="2"/>
              <a:buChar char="§"/>
            </a:pPr>
            <a:endParaRPr lang="en-US" sz="2000" i="0" dirty="0" smtClean="0">
              <a:solidFill>
                <a:schemeClr val="tx1"/>
              </a:solidFill>
              <a:latin typeface="Arial" pitchFamily="34" charset="0"/>
              <a:cs typeface="Arial" pitchFamily="34" charset="0"/>
            </a:endParaRPr>
          </a:p>
          <a:p>
            <a:pPr lvl="1" algn="l">
              <a:spcBef>
                <a:spcPts val="600"/>
              </a:spcBef>
              <a:buClr>
                <a:schemeClr val="accent1"/>
              </a:buClr>
              <a:buFont typeface="Wingdings" pitchFamily="2" charset="2"/>
              <a:buChar char="§"/>
            </a:pPr>
            <a:endParaRPr lang="en-US" sz="2000" i="0" dirty="0">
              <a:solidFill>
                <a:schemeClr val="tx1"/>
              </a:solidFill>
              <a:latin typeface="Arial" pitchFamily="34" charset="0"/>
              <a:cs typeface="Arial" pitchFamily="34" charset="0"/>
            </a:endParaRPr>
          </a:p>
          <a:p>
            <a:pPr lvl="1" algn="l">
              <a:spcBef>
                <a:spcPts val="600"/>
              </a:spcBef>
              <a:buClr>
                <a:schemeClr val="accent1"/>
              </a:buClr>
              <a:buFont typeface="Wingdings" pitchFamily="2" charset="2"/>
              <a:buChar char="§"/>
            </a:pPr>
            <a:endParaRPr lang="en-US" sz="2000" i="0" dirty="0" smtClean="0">
              <a:solidFill>
                <a:schemeClr val="tx1"/>
              </a:solidFill>
              <a:latin typeface="Arial" pitchFamily="34" charset="0"/>
              <a:cs typeface="Arial" pitchFamily="34" charset="0"/>
            </a:endParaRPr>
          </a:p>
          <a:p>
            <a:pPr lvl="1" algn="l">
              <a:spcBef>
                <a:spcPts val="600"/>
              </a:spcBef>
              <a:buClr>
                <a:schemeClr val="accent1"/>
              </a:buClr>
              <a:buFont typeface="Wingdings" pitchFamily="2" charset="2"/>
              <a:buChar char="§"/>
            </a:pPr>
            <a:endParaRPr lang="en-US" sz="2000" i="0" dirty="0">
              <a:solidFill>
                <a:schemeClr val="tx1"/>
              </a:solidFill>
              <a:latin typeface="Arial" pitchFamily="34" charset="0"/>
              <a:cs typeface="Arial" pitchFamily="34" charset="0"/>
            </a:endParaRPr>
          </a:p>
          <a:p>
            <a:pPr lvl="1" algn="l">
              <a:spcBef>
                <a:spcPts val="600"/>
              </a:spcBef>
              <a:buClr>
                <a:schemeClr val="accent1"/>
              </a:buClr>
              <a:buFont typeface="Wingdings" pitchFamily="2" charset="2"/>
              <a:buChar char="§"/>
            </a:pPr>
            <a:endParaRPr lang="en-US" sz="2000" i="0" dirty="0" smtClean="0">
              <a:solidFill>
                <a:schemeClr val="tx1"/>
              </a:solidFill>
              <a:latin typeface="Arial" pitchFamily="34" charset="0"/>
              <a:cs typeface="Arial" pitchFamily="34" charset="0"/>
            </a:endParaRPr>
          </a:p>
          <a:p>
            <a:pPr lvl="2">
              <a:spcBef>
                <a:spcPts val="600"/>
              </a:spcBef>
            </a:pPr>
            <a:endParaRPr lang="en-US" i="0" dirty="0">
              <a:solidFill>
                <a:schemeClr val="tx1"/>
              </a:solidFill>
            </a:endParaRPr>
          </a:p>
          <a:p>
            <a:pPr lvl="1">
              <a:spcBef>
                <a:spcPts val="600"/>
              </a:spcBef>
              <a:buNone/>
            </a:pPr>
            <a:endParaRPr lang="en-US" i="0" dirty="0">
              <a:solidFill>
                <a:schemeClr val="tx1"/>
              </a:solidFill>
            </a:endParaRPr>
          </a:p>
          <a:p>
            <a:pPr lvl="1">
              <a:spcBef>
                <a:spcPts val="600"/>
              </a:spcBef>
            </a:pPr>
            <a:endParaRPr lang="en-US" i="0" dirty="0">
              <a:solidFill>
                <a:schemeClr val="tx1"/>
              </a:solidFill>
            </a:endParaRPr>
          </a:p>
          <a:p>
            <a:pPr>
              <a:spcBef>
                <a:spcPts val="600"/>
              </a:spcBef>
            </a:pPr>
            <a:endParaRPr lang="en-US" i="0" dirty="0">
              <a:solidFill>
                <a:schemeClr val="tx1"/>
              </a:solidFill>
            </a:endParaRPr>
          </a:p>
          <a:p>
            <a:pPr lvl="1">
              <a:spcBef>
                <a:spcPts val="600"/>
              </a:spcBef>
            </a:pPr>
            <a:endParaRPr lang="en-US" i="0" dirty="0">
              <a:solidFill>
                <a:schemeClr val="tx1"/>
              </a:solidFill>
            </a:endParaRPr>
          </a:p>
        </p:txBody>
      </p:sp>
      <p:sp>
        <p:nvSpPr>
          <p:cNvPr id="4" name="Content Placeholder 4"/>
          <p:cNvSpPr txBox="1">
            <a:spLocks/>
          </p:cNvSpPr>
          <p:nvPr/>
        </p:nvSpPr>
        <p:spPr>
          <a:xfrm>
            <a:off x="685800" y="989352"/>
            <a:ext cx="10961557" cy="5362667"/>
          </a:xfrm>
          <a:prstGeom prst="rect">
            <a:avLst/>
          </a:prstGeom>
        </p:spPr>
        <p:txBody>
          <a:bodyPr/>
          <a:lstStyle>
            <a:lvl1pPr marL="342900" indent="-342900" algn="l" defTabSz="914400" rtl="0" eaLnBrk="1" fontAlgn="base" latinLnBrk="0" hangingPunct="1">
              <a:spcBef>
                <a:spcPts val="900"/>
              </a:spcBef>
              <a:spcAft>
                <a:spcPct val="0"/>
              </a:spcAft>
              <a:buClr>
                <a:schemeClr val="accent1"/>
              </a:buClr>
              <a:buFont typeface="Wingdings" pitchFamily="2" charset="2"/>
              <a:buChar char="§"/>
              <a:defRPr lang="en-US" sz="2000" kern="1200" dirty="0" smtClean="0">
                <a:solidFill>
                  <a:srgbClr val="000000"/>
                </a:solidFill>
                <a:latin typeface="Arial" pitchFamily="34" charset="0"/>
                <a:ea typeface="+mn-ea"/>
                <a:cs typeface="Arial" pitchFamily="34" charset="0"/>
              </a:defRPr>
            </a:lvl1pPr>
            <a:lvl2pPr marL="742950" indent="-285750" algn="l" defTabSz="914400" rtl="0" eaLnBrk="1" fontAlgn="base" latinLnBrk="0" hangingPunct="1">
              <a:spcBef>
                <a:spcPts val="900"/>
              </a:spcBef>
              <a:spcAft>
                <a:spcPct val="0"/>
              </a:spcAft>
              <a:buClr>
                <a:schemeClr val="accent1"/>
              </a:buClr>
              <a:buChar char="•"/>
              <a:defRPr lang="en-US" sz="1800" kern="1200" dirty="0" smtClean="0">
                <a:solidFill>
                  <a:srgbClr val="000000"/>
                </a:solidFill>
                <a:latin typeface="Arial" pitchFamily="34" charset="0"/>
                <a:ea typeface="+mn-ea"/>
                <a:cs typeface="Arial" pitchFamily="34" charset="0"/>
              </a:defRPr>
            </a:lvl2pPr>
            <a:lvl3pPr marL="1143000" indent="-228600" algn="l" defTabSz="914400" rtl="0" eaLnBrk="1" fontAlgn="base" latinLnBrk="0" hangingPunct="1">
              <a:spcBef>
                <a:spcPts val="900"/>
              </a:spcBef>
              <a:spcAft>
                <a:spcPct val="0"/>
              </a:spcAft>
              <a:buClr>
                <a:schemeClr val="accent1"/>
              </a:buClr>
              <a:buFont typeface="Arial" charset="0"/>
              <a:buChar char="–"/>
              <a:defRPr lang="en-US" sz="1600" kern="1200" dirty="0" smtClean="0">
                <a:solidFill>
                  <a:srgbClr val="000000"/>
                </a:solidFill>
                <a:latin typeface="Arial" pitchFamily="34" charset="0"/>
                <a:ea typeface="+mn-ea"/>
                <a:cs typeface="Arial" pitchFamily="34" charset="0"/>
              </a:defRPr>
            </a:lvl3pPr>
            <a:lvl4pPr marL="1600200" indent="-228600" algn="l" defTabSz="914400" rtl="0" eaLnBrk="1" fontAlgn="base" latinLnBrk="0" hangingPunct="1">
              <a:spcBef>
                <a:spcPts val="900"/>
              </a:spcBef>
              <a:spcAft>
                <a:spcPct val="0"/>
              </a:spcAft>
              <a:buClr>
                <a:schemeClr val="accent1"/>
              </a:buClr>
              <a:buSzPct val="95000"/>
              <a:buFont typeface="Courier New" pitchFamily="49" charset="0"/>
              <a:buChar char="o"/>
              <a:defRPr lang="en-US" sz="1400" kern="1200" dirty="0" smtClean="0">
                <a:solidFill>
                  <a:srgbClr val="000000"/>
                </a:solidFill>
                <a:latin typeface="Arial" pitchFamily="34" charset="0"/>
                <a:ea typeface="+mn-ea"/>
                <a:cs typeface="Arial" pitchFamily="34" charset="0"/>
              </a:defRPr>
            </a:lvl4pPr>
            <a:lvl5pPr marL="2057400" indent="-228600" algn="l" defTabSz="914400" rtl="0" eaLnBrk="1" fontAlgn="base" latinLnBrk="0" hangingPunct="1">
              <a:spcBef>
                <a:spcPts val="900"/>
              </a:spcBef>
              <a:spcAft>
                <a:spcPct val="0"/>
              </a:spcAft>
              <a:buClr>
                <a:schemeClr val="accent1"/>
              </a:buClr>
              <a:buSzPct val="95000"/>
              <a:buFont typeface="Courier New" pitchFamily="49" charset="0"/>
              <a:buChar char="o"/>
              <a:defRPr lang="en-US" sz="1400" kern="1200" dirty="0" smtClean="0">
                <a:solidFill>
                  <a:srgbClr val="000000"/>
                </a:solidFill>
                <a:latin typeface="Arial" pitchFamily="34" charset="0"/>
                <a:ea typeface="+mn-ea"/>
                <a:cs typeface="Arial" pitchFamily="34" charset="0"/>
              </a:defRPr>
            </a:lvl5pPr>
            <a:lvl6pPr marL="25146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6pPr>
            <a:lvl7pPr marL="29718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7pPr>
            <a:lvl8pPr marL="34290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8pPr>
            <a:lvl9pPr marL="38862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9pPr>
          </a:lstStyle>
          <a:p>
            <a:pPr>
              <a:spcBef>
                <a:spcPts val="0"/>
              </a:spcBef>
            </a:pPr>
            <a:r>
              <a:rPr lang="en-US" sz="2400" i="0" dirty="0" smtClean="0">
                <a:solidFill>
                  <a:schemeClr val="tx1"/>
                </a:solidFill>
              </a:rPr>
              <a:t>In </a:t>
            </a:r>
            <a:r>
              <a:rPr lang="en-US" sz="2400" i="0" dirty="0" err="1" smtClean="0">
                <a:solidFill>
                  <a:schemeClr val="tx1"/>
                </a:solidFill>
              </a:rPr>
              <a:t>DataServer</a:t>
            </a:r>
            <a:r>
              <a:rPr lang="en-US" sz="2400" i="0" dirty="0" smtClean="0">
                <a:solidFill>
                  <a:schemeClr val="tx1"/>
                </a:solidFill>
              </a:rPr>
              <a:t> locks </a:t>
            </a:r>
            <a:r>
              <a:rPr lang="en-US" sz="2400" i="0" dirty="0">
                <a:solidFill>
                  <a:schemeClr val="tx1"/>
                </a:solidFill>
              </a:rPr>
              <a:t>are released at the transaction </a:t>
            </a:r>
            <a:r>
              <a:rPr lang="en-US" sz="2400" i="0" dirty="0" smtClean="0">
                <a:solidFill>
                  <a:schemeClr val="tx1"/>
                </a:solidFill>
              </a:rPr>
              <a:t>boundary</a:t>
            </a:r>
          </a:p>
          <a:p>
            <a:pPr>
              <a:spcBef>
                <a:spcPts val="0"/>
              </a:spcBef>
              <a:buNone/>
            </a:pPr>
            <a:r>
              <a:rPr lang="en-US" sz="2400" i="0" dirty="0" smtClean="0">
                <a:solidFill>
                  <a:schemeClr val="tx1"/>
                </a:solidFill>
              </a:rPr>
              <a:t> </a:t>
            </a:r>
            <a:endParaRPr lang="en-US" sz="2400" i="0" dirty="0">
              <a:solidFill>
                <a:schemeClr val="tx1"/>
              </a:solidFill>
            </a:endParaRPr>
          </a:p>
          <a:p>
            <a:pPr marL="0" indent="0" algn="just">
              <a:spcBef>
                <a:spcPts val="0"/>
              </a:spcBef>
              <a:buNone/>
            </a:pPr>
            <a:r>
              <a:rPr lang="en-US" i="0" dirty="0"/>
              <a:t>	</a:t>
            </a:r>
            <a:r>
              <a:rPr lang="en-US" sz="1800" i="0" dirty="0"/>
              <a:t>DEFINE BUFFER b1_state FOR state.</a:t>
            </a:r>
          </a:p>
          <a:p>
            <a:pPr marL="0" indent="0" algn="just">
              <a:spcBef>
                <a:spcPts val="0"/>
              </a:spcBef>
              <a:buNone/>
            </a:pPr>
            <a:r>
              <a:rPr lang="en-US" sz="1800" i="0" dirty="0"/>
              <a:t>	DEFINE BUFFER b2_state FOR state.</a:t>
            </a:r>
          </a:p>
          <a:p>
            <a:pPr marL="0" indent="0" algn="just">
              <a:spcBef>
                <a:spcPts val="0"/>
              </a:spcBef>
              <a:buNone/>
            </a:pPr>
            <a:r>
              <a:rPr lang="en-US" sz="1800" i="0" dirty="0"/>
              <a:t>	/* Transaction 1 (session-1) */</a:t>
            </a:r>
          </a:p>
          <a:p>
            <a:pPr marL="0" indent="0" algn="just">
              <a:spcBef>
                <a:spcPts val="0"/>
              </a:spcBef>
              <a:buNone/>
            </a:pPr>
            <a:r>
              <a:rPr lang="en-US" sz="1800" i="0" dirty="0"/>
              <a:t>	DO TRANSACTION:</a:t>
            </a:r>
          </a:p>
          <a:p>
            <a:pPr marL="0" indent="0" algn="just">
              <a:spcBef>
                <a:spcPts val="0"/>
              </a:spcBef>
              <a:buNone/>
            </a:pPr>
            <a:r>
              <a:rPr lang="en-US" sz="1800" i="0" dirty="0"/>
              <a:t>		FIND b1_state WHERE b1_state.State = 'CA' EXCLUSIVE-LOCK.</a:t>
            </a:r>
          </a:p>
          <a:p>
            <a:pPr marL="0" indent="0" algn="just">
              <a:spcBef>
                <a:spcPts val="0"/>
              </a:spcBef>
              <a:buNone/>
            </a:pPr>
            <a:r>
              <a:rPr lang="en-US" sz="1800" i="0" dirty="0"/>
              <a:t>		DISPLAY b1_state.StateName with frame f1.</a:t>
            </a:r>
          </a:p>
          <a:p>
            <a:pPr marL="0" indent="0" algn="just">
              <a:spcBef>
                <a:spcPts val="0"/>
              </a:spcBef>
              <a:buNone/>
            </a:pPr>
            <a:r>
              <a:rPr lang="en-US" sz="1800" i="0" dirty="0"/>
              <a:t>	END.</a:t>
            </a:r>
          </a:p>
          <a:p>
            <a:pPr marL="0" indent="0" algn="just">
              <a:spcBef>
                <a:spcPts val="0"/>
              </a:spcBef>
              <a:buNone/>
            </a:pPr>
            <a:endParaRPr lang="en-US" sz="1800" i="0" dirty="0"/>
          </a:p>
          <a:p>
            <a:pPr marL="0" indent="0" algn="just">
              <a:spcBef>
                <a:spcPts val="0"/>
              </a:spcBef>
              <a:buNone/>
            </a:pPr>
            <a:r>
              <a:rPr lang="en-US" sz="1800" i="0" dirty="0"/>
              <a:t>	/* Transaction 2 (session-2) */</a:t>
            </a:r>
          </a:p>
          <a:p>
            <a:pPr marL="0" indent="0" algn="just">
              <a:spcBef>
                <a:spcPts val="0"/>
              </a:spcBef>
              <a:buNone/>
            </a:pPr>
            <a:r>
              <a:rPr lang="en-US" sz="1800" i="0" dirty="0"/>
              <a:t>	PAUSE MESSAGE "pause until press any key".</a:t>
            </a:r>
          </a:p>
          <a:p>
            <a:pPr marL="0" indent="0" algn="just">
              <a:spcBef>
                <a:spcPts val="0"/>
              </a:spcBef>
              <a:buNone/>
            </a:pPr>
            <a:endParaRPr lang="en-US" sz="1800" i="0" dirty="0"/>
          </a:p>
          <a:p>
            <a:pPr marL="0" indent="0" algn="just">
              <a:spcBef>
                <a:spcPts val="0"/>
              </a:spcBef>
              <a:buNone/>
            </a:pPr>
            <a:r>
              <a:rPr lang="en-US" sz="1800" i="0" dirty="0"/>
              <a:t>	/* Transaction 3 (session-1) */</a:t>
            </a:r>
          </a:p>
          <a:p>
            <a:pPr marL="0" indent="0" algn="just">
              <a:spcBef>
                <a:spcPts val="0"/>
              </a:spcBef>
              <a:buNone/>
            </a:pPr>
            <a:r>
              <a:rPr lang="en-US" sz="1800" i="0" dirty="0"/>
              <a:t>	DO TRANSACTION:</a:t>
            </a:r>
          </a:p>
          <a:p>
            <a:pPr marL="0" indent="0" algn="just">
              <a:spcBef>
                <a:spcPts val="0"/>
              </a:spcBef>
              <a:buNone/>
            </a:pPr>
            <a:r>
              <a:rPr lang="en-US" sz="1800" i="0" dirty="0"/>
              <a:t>		FIND b2_state WHERE b2_state.State = 'CA' EXCLUSIVE-LOCK.</a:t>
            </a:r>
          </a:p>
          <a:p>
            <a:pPr marL="0" indent="0" algn="just">
              <a:spcBef>
                <a:spcPts val="0"/>
              </a:spcBef>
              <a:buNone/>
            </a:pPr>
            <a:r>
              <a:rPr lang="en-US" sz="1800" i="0" dirty="0"/>
              <a:t>		DISPLAY  b2_state.StateName with frame f2.</a:t>
            </a:r>
          </a:p>
          <a:p>
            <a:pPr marL="0" indent="0" algn="just">
              <a:spcBef>
                <a:spcPts val="0"/>
              </a:spcBef>
              <a:buNone/>
            </a:pPr>
            <a:r>
              <a:rPr lang="en-US" sz="1800" i="0" dirty="0"/>
              <a:t>	END.</a:t>
            </a:r>
          </a:p>
          <a:p>
            <a:pPr lvl="1">
              <a:spcBef>
                <a:spcPts val="600"/>
              </a:spcBef>
              <a:buSzTx/>
              <a:buFont typeface="Wingdings" pitchFamily="2" charset="2"/>
              <a:buChar char="§"/>
            </a:pPr>
            <a:endParaRPr lang="en-US" sz="2000" i="0" dirty="0" smtClean="0">
              <a:solidFill>
                <a:schemeClr val="tx1"/>
              </a:solidFill>
            </a:endParaRPr>
          </a:p>
          <a:p>
            <a:pPr marL="0" indent="0">
              <a:spcBef>
                <a:spcPts val="600"/>
              </a:spcBef>
              <a:buSzTx/>
              <a:buFont typeface="Wingdings" pitchFamily="2" charset="2"/>
              <a:buNone/>
            </a:pPr>
            <a:endParaRPr lang="en-US" i="0" dirty="0" smtClean="0">
              <a:solidFill>
                <a:schemeClr val="tx1"/>
              </a:solidFill>
            </a:endParaRPr>
          </a:p>
          <a:p>
            <a:pPr lvl="1">
              <a:spcBef>
                <a:spcPts val="600"/>
              </a:spcBef>
              <a:buSzTx/>
            </a:pPr>
            <a:endParaRPr lang="en-US" i="0" dirty="0">
              <a:solidFill>
                <a:schemeClr val="tx1"/>
              </a:solidFill>
            </a:endParaRPr>
          </a:p>
        </p:txBody>
      </p:sp>
    </p:spTree>
    <p:extLst>
      <p:ext uri="{BB962C8B-B14F-4D97-AF65-F5344CB8AC3E}">
        <p14:creationId xmlns:p14="http://schemas.microsoft.com/office/powerpoint/2010/main" xmlns="" val="322207387"/>
      </p:ext>
    </p:extLst>
  </p:cSld>
  <p:clrMapOvr>
    <a:masterClrMapping/>
  </p:clrMapOvr>
  <mc:AlternateContent xmlns:mc="http://schemas.openxmlformats.org/markup-compatibility/2006">
    <mc:Choice xmlns:p14="http://schemas.microsoft.com/office/powerpoint/2010/main" xmlns="" Requires="p14">
      <p:transition p14:dur="100">
        <p:cut/>
      </p:transition>
    </mc:Choice>
    <mc:Fallback>
      <p:transition>
        <p:cut/>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p:cNvSpPr>
            <a:spLocks noGrp="1"/>
          </p:cNvSpPr>
          <p:nvPr>
            <p:ph type="title"/>
          </p:nvPr>
        </p:nvSpPr>
        <p:spPr>
          <a:xfrm>
            <a:off x="557813" y="342875"/>
            <a:ext cx="10948387" cy="480131"/>
          </a:xfrm>
        </p:spPr>
        <p:txBody>
          <a:bodyPr/>
          <a:lstStyle/>
          <a:p>
            <a:r>
              <a:rPr lang="en-US" sz="2800" dirty="0"/>
              <a:t>Secure your identity and </a:t>
            </a:r>
            <a:r>
              <a:rPr lang="en-US" sz="2800" dirty="0" smtClean="0"/>
              <a:t>data: Network security </a:t>
            </a:r>
          </a:p>
        </p:txBody>
      </p:sp>
      <p:sp>
        <p:nvSpPr>
          <p:cNvPr id="10" name="Rectangle 9"/>
          <p:cNvSpPr/>
          <p:nvPr/>
        </p:nvSpPr>
        <p:spPr>
          <a:xfrm>
            <a:off x="685802" y="989352"/>
            <a:ext cx="10961555" cy="5362668"/>
          </a:xfrm>
          <a:prstGeom prst="rect">
            <a:avLst/>
          </a:prstGeom>
          <a:solidFill>
            <a:schemeClr val="tx1">
              <a:lumMod val="20000"/>
              <a:lumOff val="80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lIns="0" rIns="274320" anchor="ctr"/>
          <a:lstStyle/>
          <a:p>
            <a:pPr lvl="1" algn="l">
              <a:spcBef>
                <a:spcPts val="600"/>
              </a:spcBef>
              <a:buClr>
                <a:schemeClr val="accent1"/>
              </a:buClr>
              <a:buFont typeface="Wingdings" pitchFamily="2" charset="2"/>
              <a:buChar char="§"/>
            </a:pPr>
            <a:endParaRPr lang="en-US" sz="2000" i="0" dirty="0" smtClean="0">
              <a:solidFill>
                <a:schemeClr val="tx1"/>
              </a:solidFill>
              <a:latin typeface="Arial" pitchFamily="34" charset="0"/>
              <a:cs typeface="Arial" pitchFamily="34" charset="0"/>
            </a:endParaRPr>
          </a:p>
          <a:p>
            <a:pPr lvl="1" algn="l">
              <a:spcBef>
                <a:spcPts val="600"/>
              </a:spcBef>
              <a:buClr>
                <a:schemeClr val="accent1"/>
              </a:buClr>
              <a:buFont typeface="Wingdings" pitchFamily="2" charset="2"/>
              <a:buChar char="§"/>
            </a:pPr>
            <a:endParaRPr lang="en-US" sz="2000" i="0" dirty="0">
              <a:solidFill>
                <a:schemeClr val="tx1"/>
              </a:solidFill>
              <a:latin typeface="Arial" pitchFamily="34" charset="0"/>
              <a:cs typeface="Arial" pitchFamily="34" charset="0"/>
            </a:endParaRPr>
          </a:p>
          <a:p>
            <a:pPr lvl="1" algn="l">
              <a:spcBef>
                <a:spcPts val="600"/>
              </a:spcBef>
              <a:buClr>
                <a:schemeClr val="accent1"/>
              </a:buClr>
              <a:buFont typeface="Wingdings" pitchFamily="2" charset="2"/>
              <a:buChar char="§"/>
            </a:pPr>
            <a:endParaRPr lang="en-US" sz="2000" i="0" dirty="0" smtClean="0">
              <a:solidFill>
                <a:schemeClr val="tx1"/>
              </a:solidFill>
              <a:latin typeface="Arial" pitchFamily="34" charset="0"/>
              <a:cs typeface="Arial" pitchFamily="34" charset="0"/>
            </a:endParaRPr>
          </a:p>
          <a:p>
            <a:pPr lvl="1" algn="l">
              <a:spcBef>
                <a:spcPts val="600"/>
              </a:spcBef>
              <a:buClr>
                <a:schemeClr val="accent1"/>
              </a:buClr>
              <a:buFont typeface="Wingdings" pitchFamily="2" charset="2"/>
              <a:buChar char="§"/>
            </a:pPr>
            <a:endParaRPr lang="en-US" sz="2000" i="0" dirty="0">
              <a:solidFill>
                <a:schemeClr val="tx1"/>
              </a:solidFill>
              <a:latin typeface="Arial" pitchFamily="34" charset="0"/>
              <a:cs typeface="Arial" pitchFamily="34" charset="0"/>
            </a:endParaRPr>
          </a:p>
          <a:p>
            <a:pPr lvl="1" algn="l">
              <a:spcBef>
                <a:spcPts val="600"/>
              </a:spcBef>
              <a:buClr>
                <a:schemeClr val="accent1"/>
              </a:buClr>
              <a:buFont typeface="Wingdings" pitchFamily="2" charset="2"/>
              <a:buChar char="§"/>
            </a:pPr>
            <a:endParaRPr lang="en-US" sz="2000" i="0" dirty="0" smtClean="0">
              <a:solidFill>
                <a:schemeClr val="tx1"/>
              </a:solidFill>
              <a:latin typeface="Arial" pitchFamily="34" charset="0"/>
              <a:cs typeface="Arial" pitchFamily="34" charset="0"/>
            </a:endParaRPr>
          </a:p>
          <a:p>
            <a:pPr lvl="2">
              <a:spcBef>
                <a:spcPts val="600"/>
              </a:spcBef>
            </a:pPr>
            <a:endParaRPr lang="en-US" i="0" dirty="0">
              <a:solidFill>
                <a:schemeClr val="tx1"/>
              </a:solidFill>
            </a:endParaRPr>
          </a:p>
          <a:p>
            <a:pPr lvl="1">
              <a:spcBef>
                <a:spcPts val="600"/>
              </a:spcBef>
              <a:buNone/>
            </a:pPr>
            <a:endParaRPr lang="en-US" i="0" dirty="0">
              <a:solidFill>
                <a:schemeClr val="tx1"/>
              </a:solidFill>
            </a:endParaRPr>
          </a:p>
          <a:p>
            <a:pPr lvl="1">
              <a:spcBef>
                <a:spcPts val="600"/>
              </a:spcBef>
            </a:pPr>
            <a:endParaRPr lang="en-US" i="0" dirty="0">
              <a:solidFill>
                <a:schemeClr val="tx1"/>
              </a:solidFill>
            </a:endParaRPr>
          </a:p>
          <a:p>
            <a:pPr>
              <a:spcBef>
                <a:spcPts val="600"/>
              </a:spcBef>
            </a:pPr>
            <a:endParaRPr lang="en-US" i="0" dirty="0">
              <a:solidFill>
                <a:schemeClr val="tx1"/>
              </a:solidFill>
            </a:endParaRPr>
          </a:p>
          <a:p>
            <a:pPr lvl="1">
              <a:spcBef>
                <a:spcPts val="600"/>
              </a:spcBef>
            </a:pPr>
            <a:endParaRPr lang="en-US" i="0" dirty="0">
              <a:solidFill>
                <a:schemeClr val="tx1"/>
              </a:solidFill>
            </a:endParaRPr>
          </a:p>
        </p:txBody>
      </p:sp>
      <p:sp>
        <p:nvSpPr>
          <p:cNvPr id="4" name="Content Placeholder 4"/>
          <p:cNvSpPr txBox="1">
            <a:spLocks/>
          </p:cNvSpPr>
          <p:nvPr/>
        </p:nvSpPr>
        <p:spPr>
          <a:xfrm>
            <a:off x="685800" y="989352"/>
            <a:ext cx="10961557" cy="5362667"/>
          </a:xfrm>
          <a:prstGeom prst="rect">
            <a:avLst/>
          </a:prstGeom>
        </p:spPr>
        <p:txBody>
          <a:bodyPr/>
          <a:lstStyle>
            <a:lvl1pPr marL="342900" indent="-342900" algn="l" defTabSz="914400" rtl="0" eaLnBrk="1" fontAlgn="base" latinLnBrk="0" hangingPunct="1">
              <a:spcBef>
                <a:spcPts val="900"/>
              </a:spcBef>
              <a:spcAft>
                <a:spcPct val="0"/>
              </a:spcAft>
              <a:buClr>
                <a:schemeClr val="accent1"/>
              </a:buClr>
              <a:buFont typeface="Wingdings" pitchFamily="2" charset="2"/>
              <a:buChar char="§"/>
              <a:defRPr lang="en-US" sz="2000" kern="1200" dirty="0" smtClean="0">
                <a:solidFill>
                  <a:srgbClr val="000000"/>
                </a:solidFill>
                <a:latin typeface="Arial" pitchFamily="34" charset="0"/>
                <a:ea typeface="+mn-ea"/>
                <a:cs typeface="Arial" pitchFamily="34" charset="0"/>
              </a:defRPr>
            </a:lvl1pPr>
            <a:lvl2pPr marL="742950" indent="-285750" algn="l" defTabSz="914400" rtl="0" eaLnBrk="1" fontAlgn="base" latinLnBrk="0" hangingPunct="1">
              <a:spcBef>
                <a:spcPts val="900"/>
              </a:spcBef>
              <a:spcAft>
                <a:spcPct val="0"/>
              </a:spcAft>
              <a:buClr>
                <a:schemeClr val="accent1"/>
              </a:buClr>
              <a:buChar char="•"/>
              <a:defRPr lang="en-US" sz="1800" kern="1200" dirty="0" smtClean="0">
                <a:solidFill>
                  <a:srgbClr val="000000"/>
                </a:solidFill>
                <a:latin typeface="Arial" pitchFamily="34" charset="0"/>
                <a:ea typeface="+mn-ea"/>
                <a:cs typeface="Arial" pitchFamily="34" charset="0"/>
              </a:defRPr>
            </a:lvl2pPr>
            <a:lvl3pPr marL="1143000" indent="-228600" algn="l" defTabSz="914400" rtl="0" eaLnBrk="1" fontAlgn="base" latinLnBrk="0" hangingPunct="1">
              <a:spcBef>
                <a:spcPts val="900"/>
              </a:spcBef>
              <a:spcAft>
                <a:spcPct val="0"/>
              </a:spcAft>
              <a:buClr>
                <a:schemeClr val="accent1"/>
              </a:buClr>
              <a:buFont typeface="Arial" charset="0"/>
              <a:buChar char="–"/>
              <a:defRPr lang="en-US" sz="1600" kern="1200" dirty="0" smtClean="0">
                <a:solidFill>
                  <a:srgbClr val="000000"/>
                </a:solidFill>
                <a:latin typeface="Arial" pitchFamily="34" charset="0"/>
                <a:ea typeface="+mn-ea"/>
                <a:cs typeface="Arial" pitchFamily="34" charset="0"/>
              </a:defRPr>
            </a:lvl3pPr>
            <a:lvl4pPr marL="1600200" indent="-228600" algn="l" defTabSz="914400" rtl="0" eaLnBrk="1" fontAlgn="base" latinLnBrk="0" hangingPunct="1">
              <a:spcBef>
                <a:spcPts val="900"/>
              </a:spcBef>
              <a:spcAft>
                <a:spcPct val="0"/>
              </a:spcAft>
              <a:buClr>
                <a:schemeClr val="accent1"/>
              </a:buClr>
              <a:buSzPct val="95000"/>
              <a:buFont typeface="Courier New" pitchFamily="49" charset="0"/>
              <a:buChar char="o"/>
              <a:defRPr lang="en-US" sz="1400" kern="1200" dirty="0" smtClean="0">
                <a:solidFill>
                  <a:srgbClr val="000000"/>
                </a:solidFill>
                <a:latin typeface="Arial" pitchFamily="34" charset="0"/>
                <a:ea typeface="+mn-ea"/>
                <a:cs typeface="Arial" pitchFamily="34" charset="0"/>
              </a:defRPr>
            </a:lvl4pPr>
            <a:lvl5pPr marL="2057400" indent="-228600" algn="l" defTabSz="914400" rtl="0" eaLnBrk="1" fontAlgn="base" latinLnBrk="0" hangingPunct="1">
              <a:spcBef>
                <a:spcPts val="900"/>
              </a:spcBef>
              <a:spcAft>
                <a:spcPct val="0"/>
              </a:spcAft>
              <a:buClr>
                <a:schemeClr val="accent1"/>
              </a:buClr>
              <a:buSzPct val="95000"/>
              <a:buFont typeface="Courier New" pitchFamily="49" charset="0"/>
              <a:buChar char="o"/>
              <a:defRPr lang="en-US" sz="1400" kern="1200" dirty="0" smtClean="0">
                <a:solidFill>
                  <a:srgbClr val="000000"/>
                </a:solidFill>
                <a:latin typeface="Arial" pitchFamily="34" charset="0"/>
                <a:ea typeface="+mn-ea"/>
                <a:cs typeface="Arial" pitchFamily="34" charset="0"/>
              </a:defRPr>
            </a:lvl5pPr>
            <a:lvl6pPr marL="25146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6pPr>
            <a:lvl7pPr marL="29718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7pPr>
            <a:lvl8pPr marL="34290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8pPr>
            <a:lvl9pPr marL="38862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9pPr>
          </a:lstStyle>
          <a:p>
            <a:r>
              <a:rPr lang="en-US" sz="2400" i="0" dirty="0" smtClean="0"/>
              <a:t>Username/Password </a:t>
            </a:r>
            <a:r>
              <a:rPr lang="en-US" sz="2400" i="0" dirty="0"/>
              <a:t>Encryption (OE 11.4 onwards)</a:t>
            </a:r>
          </a:p>
          <a:p>
            <a:pPr lvl="1">
              <a:spcBef>
                <a:spcPts val="600"/>
              </a:spcBef>
              <a:buFont typeface="Wingdings" pitchFamily="2" charset="2"/>
              <a:buChar char="§"/>
            </a:pPr>
            <a:r>
              <a:rPr lang="en-US" i="0" dirty="0"/>
              <a:t>Enabled for Dataserver Broker/Network mode</a:t>
            </a:r>
          </a:p>
          <a:p>
            <a:pPr lvl="1">
              <a:spcBef>
                <a:spcPts val="600"/>
              </a:spcBef>
              <a:buFont typeface="Wingdings" pitchFamily="2" charset="2"/>
              <a:buChar char="§"/>
            </a:pPr>
            <a:r>
              <a:rPr lang="en-US" i="0" dirty="0" err="1"/>
              <a:t>DataServer</a:t>
            </a:r>
            <a:r>
              <a:rPr lang="en-US" i="0" dirty="0"/>
              <a:t> client sends Username and Password in the encrypted form</a:t>
            </a:r>
          </a:p>
          <a:p>
            <a:pPr lvl="1">
              <a:spcBef>
                <a:spcPts val="600"/>
              </a:spcBef>
              <a:buFont typeface="Wingdings" pitchFamily="2" charset="2"/>
              <a:buChar char="§"/>
            </a:pPr>
            <a:r>
              <a:rPr lang="en-US" i="0" dirty="0" err="1"/>
              <a:t>DataServer</a:t>
            </a:r>
            <a:r>
              <a:rPr lang="en-US" i="0" dirty="0"/>
              <a:t> server decrypts the credentials</a:t>
            </a:r>
          </a:p>
          <a:p>
            <a:pPr lvl="1">
              <a:spcBef>
                <a:spcPts val="600"/>
              </a:spcBef>
              <a:buFont typeface="Wingdings" pitchFamily="2" charset="2"/>
              <a:buChar char="§"/>
            </a:pPr>
            <a:r>
              <a:rPr lang="en-US" i="0" dirty="0"/>
              <a:t>Available from 11.4 </a:t>
            </a:r>
            <a:r>
              <a:rPr lang="en-US" i="0" dirty="0" smtClean="0"/>
              <a:t>onwards</a:t>
            </a:r>
          </a:p>
          <a:p>
            <a:pPr marL="457200" lvl="1" indent="0">
              <a:spcBef>
                <a:spcPts val="600"/>
              </a:spcBef>
              <a:buNone/>
            </a:pPr>
            <a:endParaRPr lang="en-US" sz="2000" i="0" dirty="0"/>
          </a:p>
          <a:p>
            <a:r>
              <a:rPr lang="en-US" sz="2400" i="0" dirty="0"/>
              <a:t>Use SSL enabled </a:t>
            </a:r>
            <a:r>
              <a:rPr lang="en-US" sz="2400" i="0" dirty="0" err="1"/>
              <a:t>DataServer</a:t>
            </a:r>
            <a:r>
              <a:rPr lang="en-US" sz="2400" i="0" dirty="0"/>
              <a:t> connection (OE 11.6 onwards)</a:t>
            </a:r>
          </a:p>
          <a:p>
            <a:pPr lvl="1">
              <a:spcBef>
                <a:spcPts val="600"/>
              </a:spcBef>
              <a:buFont typeface="Wingdings" panose="05000000000000000000" pitchFamily="2" charset="2"/>
              <a:buChar char="§"/>
            </a:pPr>
            <a:r>
              <a:rPr lang="en-US" i="0" dirty="0" smtClean="0"/>
              <a:t>Provide SSL enabled network connection from </a:t>
            </a:r>
            <a:r>
              <a:rPr lang="en-US" i="0" dirty="0" err="1" smtClean="0"/>
              <a:t>DataServer</a:t>
            </a:r>
            <a:r>
              <a:rPr lang="en-US" i="0" dirty="0" smtClean="0"/>
              <a:t> client to </a:t>
            </a:r>
            <a:r>
              <a:rPr lang="en-US" i="0" dirty="0" err="1" smtClean="0"/>
              <a:t>DataServer</a:t>
            </a:r>
            <a:r>
              <a:rPr lang="en-US" i="0" dirty="0" smtClean="0"/>
              <a:t> Server</a:t>
            </a:r>
          </a:p>
          <a:p>
            <a:pPr lvl="1">
              <a:spcBef>
                <a:spcPts val="600"/>
              </a:spcBef>
              <a:buFont typeface="Wingdings" panose="05000000000000000000" pitchFamily="2" charset="2"/>
              <a:buChar char="§"/>
            </a:pPr>
            <a:r>
              <a:rPr lang="en-US" i="0" dirty="0" smtClean="0"/>
              <a:t>SSL </a:t>
            </a:r>
            <a:r>
              <a:rPr lang="en-US" i="0" dirty="0"/>
              <a:t>protocol provide secure access of your data on both the side of network</a:t>
            </a:r>
            <a:r>
              <a:rPr lang="en-US" i="0" dirty="0" smtClean="0"/>
              <a:t>.</a:t>
            </a:r>
          </a:p>
          <a:p>
            <a:pPr lvl="1">
              <a:spcBef>
                <a:spcPts val="600"/>
              </a:spcBef>
              <a:buFont typeface="Wingdings" panose="05000000000000000000" pitchFamily="2" charset="2"/>
              <a:buChar char="§"/>
            </a:pPr>
            <a:r>
              <a:rPr lang="en-US" i="0" dirty="0"/>
              <a:t>Strong authentication and encryption of data </a:t>
            </a:r>
            <a:r>
              <a:rPr lang="en-US" i="0" dirty="0" smtClean="0"/>
              <a:t>in-transit</a:t>
            </a:r>
            <a:endParaRPr lang="en-US" i="0" dirty="0"/>
          </a:p>
          <a:p>
            <a:pPr lvl="1">
              <a:spcBef>
                <a:spcPts val="600"/>
              </a:spcBef>
              <a:buFont typeface="Wingdings" panose="05000000000000000000" pitchFamily="2" charset="2"/>
              <a:buChar char="§"/>
            </a:pPr>
            <a:r>
              <a:rPr lang="en-US" i="0" dirty="0" smtClean="0"/>
              <a:t>Usage: Start </a:t>
            </a:r>
            <a:r>
              <a:rPr lang="en-US" i="0" dirty="0"/>
              <a:t>client or agent with –</a:t>
            </a:r>
            <a:r>
              <a:rPr lang="en-US" i="0" dirty="0" err="1"/>
              <a:t>ssl</a:t>
            </a:r>
            <a:r>
              <a:rPr lang="en-US" i="0" dirty="0"/>
              <a:t> </a:t>
            </a:r>
            <a:r>
              <a:rPr lang="en-US" i="0" dirty="0" smtClean="0"/>
              <a:t>parameter</a:t>
            </a:r>
          </a:p>
          <a:p>
            <a:pPr lvl="1">
              <a:spcBef>
                <a:spcPts val="600"/>
              </a:spcBef>
              <a:buFont typeface="Wingdings" panose="05000000000000000000" pitchFamily="2" charset="2"/>
              <a:buChar char="§"/>
            </a:pPr>
            <a:r>
              <a:rPr lang="en-US" i="0" dirty="0" smtClean="0"/>
              <a:t>OpenSSL library is upgraded to latest version to avoid any security threats like POODLE etc.</a:t>
            </a:r>
            <a:endParaRPr lang="en-US" i="0" dirty="0"/>
          </a:p>
          <a:p>
            <a:pPr lvl="1">
              <a:spcBef>
                <a:spcPts val="600"/>
              </a:spcBef>
              <a:buSzTx/>
              <a:buFont typeface="Wingdings" pitchFamily="2" charset="2"/>
              <a:buChar char="§"/>
            </a:pPr>
            <a:endParaRPr lang="en-US" sz="2000" i="0" dirty="0" smtClean="0">
              <a:solidFill>
                <a:schemeClr val="tx1"/>
              </a:solidFill>
            </a:endParaRPr>
          </a:p>
          <a:p>
            <a:pPr marL="0" indent="0">
              <a:spcBef>
                <a:spcPts val="600"/>
              </a:spcBef>
              <a:buSzTx/>
              <a:buFont typeface="Wingdings" pitchFamily="2" charset="2"/>
              <a:buNone/>
            </a:pPr>
            <a:endParaRPr lang="en-US" i="0" dirty="0" smtClean="0">
              <a:solidFill>
                <a:schemeClr val="tx1"/>
              </a:solidFill>
            </a:endParaRPr>
          </a:p>
          <a:p>
            <a:pPr lvl="1">
              <a:spcBef>
                <a:spcPts val="600"/>
              </a:spcBef>
              <a:buSzTx/>
            </a:pPr>
            <a:endParaRPr lang="en-US" i="0" dirty="0">
              <a:solidFill>
                <a:schemeClr val="tx1"/>
              </a:solidFill>
            </a:endParaRPr>
          </a:p>
        </p:txBody>
      </p:sp>
    </p:spTree>
    <p:extLst>
      <p:ext uri="{BB962C8B-B14F-4D97-AF65-F5344CB8AC3E}">
        <p14:creationId xmlns:p14="http://schemas.microsoft.com/office/powerpoint/2010/main" xmlns="" val="3698288060"/>
      </p:ext>
    </p:extLst>
  </p:cSld>
  <p:clrMapOvr>
    <a:masterClrMapping/>
  </p:clrMapOvr>
  <mc:AlternateContent xmlns:mc="http://schemas.openxmlformats.org/markup-compatibility/2006">
    <mc:Choice xmlns:p14="http://schemas.microsoft.com/office/powerpoint/2010/main" xmlns="" Requires="p14">
      <p:transition p14:dur="100">
        <p:cut/>
      </p:transition>
    </mc:Choice>
    <mc:Fallback>
      <p:transition>
        <p:cut/>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p:cNvSpPr>
            <a:spLocks noGrp="1"/>
          </p:cNvSpPr>
          <p:nvPr>
            <p:ph type="title"/>
          </p:nvPr>
        </p:nvSpPr>
        <p:spPr>
          <a:xfrm>
            <a:off x="557813" y="342875"/>
            <a:ext cx="10948387" cy="480131"/>
          </a:xfrm>
        </p:spPr>
        <p:txBody>
          <a:bodyPr/>
          <a:lstStyle/>
          <a:p>
            <a:r>
              <a:rPr lang="en-US" sz="2800" dirty="0"/>
              <a:t>Programming Considerations</a:t>
            </a:r>
            <a:endParaRPr lang="en-US" sz="2800" dirty="0" smtClean="0"/>
          </a:p>
        </p:txBody>
      </p:sp>
      <p:sp>
        <p:nvSpPr>
          <p:cNvPr id="10" name="Rectangle 9"/>
          <p:cNvSpPr/>
          <p:nvPr/>
        </p:nvSpPr>
        <p:spPr>
          <a:xfrm>
            <a:off x="685802" y="989352"/>
            <a:ext cx="10961555" cy="5362668"/>
          </a:xfrm>
          <a:prstGeom prst="rect">
            <a:avLst/>
          </a:prstGeom>
          <a:solidFill>
            <a:schemeClr val="tx1">
              <a:lumMod val="20000"/>
              <a:lumOff val="80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lIns="0" rIns="274320" anchor="ctr"/>
          <a:lstStyle/>
          <a:p>
            <a:pPr lvl="1" algn="l">
              <a:spcBef>
                <a:spcPts val="600"/>
              </a:spcBef>
              <a:buClr>
                <a:schemeClr val="accent1"/>
              </a:buClr>
              <a:buFont typeface="Wingdings" pitchFamily="2" charset="2"/>
              <a:buChar char="§"/>
            </a:pPr>
            <a:endParaRPr lang="en-US" sz="2000" i="0" dirty="0" smtClean="0">
              <a:solidFill>
                <a:schemeClr val="tx1"/>
              </a:solidFill>
              <a:latin typeface="Arial" pitchFamily="34" charset="0"/>
              <a:cs typeface="Arial" pitchFamily="34" charset="0"/>
            </a:endParaRPr>
          </a:p>
          <a:p>
            <a:pPr lvl="1" algn="l">
              <a:spcBef>
                <a:spcPts val="600"/>
              </a:spcBef>
              <a:buClr>
                <a:schemeClr val="accent1"/>
              </a:buClr>
              <a:buFont typeface="Wingdings" pitchFamily="2" charset="2"/>
              <a:buChar char="§"/>
            </a:pPr>
            <a:endParaRPr lang="en-US" sz="2000" i="0" dirty="0">
              <a:solidFill>
                <a:schemeClr val="tx1"/>
              </a:solidFill>
              <a:latin typeface="Arial" pitchFamily="34" charset="0"/>
              <a:cs typeface="Arial" pitchFamily="34" charset="0"/>
            </a:endParaRPr>
          </a:p>
          <a:p>
            <a:pPr lvl="1" algn="l">
              <a:spcBef>
                <a:spcPts val="600"/>
              </a:spcBef>
              <a:buClr>
                <a:schemeClr val="accent1"/>
              </a:buClr>
              <a:buFont typeface="Wingdings" pitchFamily="2" charset="2"/>
              <a:buChar char="§"/>
            </a:pPr>
            <a:endParaRPr lang="en-US" sz="2000" i="0" dirty="0" smtClean="0">
              <a:solidFill>
                <a:schemeClr val="tx1"/>
              </a:solidFill>
              <a:latin typeface="Arial" pitchFamily="34" charset="0"/>
              <a:cs typeface="Arial" pitchFamily="34" charset="0"/>
            </a:endParaRPr>
          </a:p>
          <a:p>
            <a:pPr lvl="1" algn="l">
              <a:spcBef>
                <a:spcPts val="600"/>
              </a:spcBef>
              <a:buClr>
                <a:schemeClr val="accent1"/>
              </a:buClr>
              <a:buFont typeface="Wingdings" pitchFamily="2" charset="2"/>
              <a:buChar char="§"/>
            </a:pPr>
            <a:endParaRPr lang="en-US" sz="2000" i="0" dirty="0">
              <a:solidFill>
                <a:schemeClr val="tx1"/>
              </a:solidFill>
              <a:latin typeface="Arial" pitchFamily="34" charset="0"/>
              <a:cs typeface="Arial" pitchFamily="34" charset="0"/>
            </a:endParaRPr>
          </a:p>
          <a:p>
            <a:pPr lvl="1" algn="l">
              <a:spcBef>
                <a:spcPts val="600"/>
              </a:spcBef>
              <a:buClr>
                <a:schemeClr val="accent1"/>
              </a:buClr>
              <a:buFont typeface="Wingdings" pitchFamily="2" charset="2"/>
              <a:buChar char="§"/>
            </a:pPr>
            <a:endParaRPr lang="en-US" sz="2000" i="0" dirty="0" smtClean="0">
              <a:solidFill>
                <a:schemeClr val="tx1"/>
              </a:solidFill>
              <a:latin typeface="Arial" pitchFamily="34" charset="0"/>
              <a:cs typeface="Arial" pitchFamily="34" charset="0"/>
            </a:endParaRPr>
          </a:p>
          <a:p>
            <a:pPr lvl="2">
              <a:spcBef>
                <a:spcPts val="600"/>
              </a:spcBef>
            </a:pPr>
            <a:endParaRPr lang="en-US" i="0" dirty="0">
              <a:solidFill>
                <a:schemeClr val="tx1"/>
              </a:solidFill>
            </a:endParaRPr>
          </a:p>
          <a:p>
            <a:pPr lvl="1">
              <a:spcBef>
                <a:spcPts val="600"/>
              </a:spcBef>
              <a:buNone/>
            </a:pPr>
            <a:endParaRPr lang="en-US" i="0" dirty="0">
              <a:solidFill>
                <a:schemeClr val="tx1"/>
              </a:solidFill>
            </a:endParaRPr>
          </a:p>
          <a:p>
            <a:pPr lvl="1">
              <a:spcBef>
                <a:spcPts val="600"/>
              </a:spcBef>
            </a:pPr>
            <a:endParaRPr lang="en-US" i="0" dirty="0">
              <a:solidFill>
                <a:schemeClr val="tx1"/>
              </a:solidFill>
            </a:endParaRPr>
          </a:p>
          <a:p>
            <a:pPr>
              <a:spcBef>
                <a:spcPts val="600"/>
              </a:spcBef>
            </a:pPr>
            <a:endParaRPr lang="en-US" i="0" dirty="0">
              <a:solidFill>
                <a:schemeClr val="tx1"/>
              </a:solidFill>
            </a:endParaRPr>
          </a:p>
          <a:p>
            <a:pPr lvl="1">
              <a:spcBef>
                <a:spcPts val="600"/>
              </a:spcBef>
            </a:pPr>
            <a:endParaRPr lang="en-US" i="0" dirty="0">
              <a:solidFill>
                <a:schemeClr val="tx1"/>
              </a:solidFill>
            </a:endParaRPr>
          </a:p>
        </p:txBody>
      </p:sp>
      <p:sp>
        <p:nvSpPr>
          <p:cNvPr id="4" name="Content Placeholder 4"/>
          <p:cNvSpPr txBox="1">
            <a:spLocks/>
          </p:cNvSpPr>
          <p:nvPr/>
        </p:nvSpPr>
        <p:spPr>
          <a:xfrm>
            <a:off x="685800" y="989352"/>
            <a:ext cx="10961557" cy="5362667"/>
          </a:xfrm>
          <a:prstGeom prst="rect">
            <a:avLst/>
          </a:prstGeom>
        </p:spPr>
        <p:txBody>
          <a:bodyPr/>
          <a:lstStyle>
            <a:lvl1pPr marL="342900" indent="-342900" algn="l" defTabSz="914400" rtl="0" eaLnBrk="1" fontAlgn="base" latinLnBrk="0" hangingPunct="1">
              <a:spcBef>
                <a:spcPts val="900"/>
              </a:spcBef>
              <a:spcAft>
                <a:spcPct val="0"/>
              </a:spcAft>
              <a:buClr>
                <a:schemeClr val="accent1"/>
              </a:buClr>
              <a:buFont typeface="Wingdings" pitchFamily="2" charset="2"/>
              <a:buChar char="§"/>
              <a:defRPr lang="en-US" sz="2000" kern="1200" dirty="0" smtClean="0">
                <a:solidFill>
                  <a:srgbClr val="000000"/>
                </a:solidFill>
                <a:latin typeface="Arial" pitchFamily="34" charset="0"/>
                <a:ea typeface="+mn-ea"/>
                <a:cs typeface="Arial" pitchFamily="34" charset="0"/>
              </a:defRPr>
            </a:lvl1pPr>
            <a:lvl2pPr marL="742950" indent="-285750" algn="l" defTabSz="914400" rtl="0" eaLnBrk="1" fontAlgn="base" latinLnBrk="0" hangingPunct="1">
              <a:spcBef>
                <a:spcPts val="900"/>
              </a:spcBef>
              <a:spcAft>
                <a:spcPct val="0"/>
              </a:spcAft>
              <a:buClr>
                <a:schemeClr val="accent1"/>
              </a:buClr>
              <a:buChar char="•"/>
              <a:defRPr lang="en-US" sz="1800" kern="1200" dirty="0" smtClean="0">
                <a:solidFill>
                  <a:srgbClr val="000000"/>
                </a:solidFill>
                <a:latin typeface="Arial" pitchFamily="34" charset="0"/>
                <a:ea typeface="+mn-ea"/>
                <a:cs typeface="Arial" pitchFamily="34" charset="0"/>
              </a:defRPr>
            </a:lvl2pPr>
            <a:lvl3pPr marL="1143000" indent="-228600" algn="l" defTabSz="914400" rtl="0" eaLnBrk="1" fontAlgn="base" latinLnBrk="0" hangingPunct="1">
              <a:spcBef>
                <a:spcPts val="900"/>
              </a:spcBef>
              <a:spcAft>
                <a:spcPct val="0"/>
              </a:spcAft>
              <a:buClr>
                <a:schemeClr val="accent1"/>
              </a:buClr>
              <a:buFont typeface="Arial" charset="0"/>
              <a:buChar char="–"/>
              <a:defRPr lang="en-US" sz="1600" kern="1200" dirty="0" smtClean="0">
                <a:solidFill>
                  <a:srgbClr val="000000"/>
                </a:solidFill>
                <a:latin typeface="Arial" pitchFamily="34" charset="0"/>
                <a:ea typeface="+mn-ea"/>
                <a:cs typeface="Arial" pitchFamily="34" charset="0"/>
              </a:defRPr>
            </a:lvl3pPr>
            <a:lvl4pPr marL="1600200" indent="-228600" algn="l" defTabSz="914400" rtl="0" eaLnBrk="1" fontAlgn="base" latinLnBrk="0" hangingPunct="1">
              <a:spcBef>
                <a:spcPts val="900"/>
              </a:spcBef>
              <a:spcAft>
                <a:spcPct val="0"/>
              </a:spcAft>
              <a:buClr>
                <a:schemeClr val="accent1"/>
              </a:buClr>
              <a:buSzPct val="95000"/>
              <a:buFont typeface="Courier New" pitchFamily="49" charset="0"/>
              <a:buChar char="o"/>
              <a:defRPr lang="en-US" sz="1400" kern="1200" dirty="0" smtClean="0">
                <a:solidFill>
                  <a:srgbClr val="000000"/>
                </a:solidFill>
                <a:latin typeface="Arial" pitchFamily="34" charset="0"/>
                <a:ea typeface="+mn-ea"/>
                <a:cs typeface="Arial" pitchFamily="34" charset="0"/>
              </a:defRPr>
            </a:lvl4pPr>
            <a:lvl5pPr marL="2057400" indent="-228600" algn="l" defTabSz="914400" rtl="0" eaLnBrk="1" fontAlgn="base" latinLnBrk="0" hangingPunct="1">
              <a:spcBef>
                <a:spcPts val="900"/>
              </a:spcBef>
              <a:spcAft>
                <a:spcPct val="0"/>
              </a:spcAft>
              <a:buClr>
                <a:schemeClr val="accent1"/>
              </a:buClr>
              <a:buSzPct val="95000"/>
              <a:buFont typeface="Courier New" pitchFamily="49" charset="0"/>
              <a:buChar char="o"/>
              <a:defRPr lang="en-US" sz="1400" kern="1200" dirty="0" smtClean="0">
                <a:solidFill>
                  <a:srgbClr val="000000"/>
                </a:solidFill>
                <a:latin typeface="Arial" pitchFamily="34" charset="0"/>
                <a:ea typeface="+mn-ea"/>
                <a:cs typeface="Arial" pitchFamily="34" charset="0"/>
              </a:defRPr>
            </a:lvl5pPr>
            <a:lvl6pPr marL="25146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6pPr>
            <a:lvl7pPr marL="29718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7pPr>
            <a:lvl8pPr marL="34290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8pPr>
            <a:lvl9pPr marL="38862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9pPr>
          </a:lstStyle>
          <a:p>
            <a:r>
              <a:rPr lang="en-US" sz="2400" i="0" dirty="0">
                <a:latin typeface="+mj-lt"/>
              </a:rPr>
              <a:t>Fixed Vs. Variable Length character</a:t>
            </a:r>
          </a:p>
          <a:p>
            <a:pPr lvl="1">
              <a:spcBef>
                <a:spcPts val="600"/>
              </a:spcBef>
              <a:buFont typeface="Wingdings" pitchFamily="2" charset="2"/>
              <a:buChar char="§"/>
            </a:pPr>
            <a:r>
              <a:rPr lang="en-US" b="1" i="0" dirty="0">
                <a:latin typeface="+mj-lt"/>
                <a:cs typeface="Courier New" panose="02070309020205020404" pitchFamily="49" charset="0"/>
              </a:rPr>
              <a:t>Progress character is variable length </a:t>
            </a:r>
          </a:p>
          <a:p>
            <a:pPr lvl="1">
              <a:spcBef>
                <a:spcPts val="0"/>
              </a:spcBef>
              <a:buFont typeface="Wingdings" pitchFamily="2" charset="2"/>
              <a:buChar char="§"/>
            </a:pPr>
            <a:r>
              <a:rPr lang="en-US" b="1" i="0" dirty="0">
                <a:latin typeface="+mj-lt"/>
                <a:cs typeface="Courier New" panose="02070309020205020404" pitchFamily="49" charset="0"/>
              </a:rPr>
              <a:t>SQL needs a length for character column</a:t>
            </a:r>
          </a:p>
          <a:p>
            <a:pPr lvl="1">
              <a:spcBef>
                <a:spcPts val="0"/>
              </a:spcBef>
              <a:buFont typeface="Wingdings" pitchFamily="2" charset="2"/>
              <a:buChar char="§"/>
            </a:pPr>
            <a:r>
              <a:rPr lang="en-US" b="1" i="0" dirty="0">
                <a:latin typeface="+mj-lt"/>
                <a:cs typeface="Courier New" panose="02070309020205020404" pitchFamily="49" charset="0"/>
              </a:rPr>
              <a:t>Schema Migration uses format x(&lt;n&gt;) for SQL width</a:t>
            </a:r>
          </a:p>
          <a:p>
            <a:pPr lvl="1">
              <a:spcBef>
                <a:spcPts val="0"/>
              </a:spcBef>
              <a:buFont typeface="Wingdings" pitchFamily="2" charset="2"/>
              <a:buChar char="§"/>
            </a:pPr>
            <a:r>
              <a:rPr lang="en-US" b="1" i="0" dirty="0">
                <a:latin typeface="+mj-lt"/>
                <a:cs typeface="Courier New" panose="02070309020205020404" pitchFamily="49" charset="0"/>
              </a:rPr>
              <a:t>However x(8) is just the display format</a:t>
            </a:r>
          </a:p>
          <a:p>
            <a:pPr lvl="1">
              <a:spcBef>
                <a:spcPts val="0"/>
              </a:spcBef>
              <a:buFont typeface="Wingdings" pitchFamily="2" charset="2"/>
              <a:buChar char="§"/>
            </a:pPr>
            <a:r>
              <a:rPr lang="en-US" b="1" i="0" dirty="0">
                <a:latin typeface="+mj-lt"/>
                <a:cs typeface="Courier New" panose="02070309020205020404" pitchFamily="49" charset="0"/>
              </a:rPr>
              <a:t>Run </a:t>
            </a:r>
            <a:r>
              <a:rPr lang="en-US" b="1" i="0" dirty="0" err="1">
                <a:latin typeface="+mj-lt"/>
                <a:cs typeface="Courier New" panose="02070309020205020404" pitchFamily="49" charset="0"/>
              </a:rPr>
              <a:t>dbtool</a:t>
            </a:r>
            <a:r>
              <a:rPr lang="en-US" b="1" i="0" dirty="0">
                <a:latin typeface="+mj-lt"/>
                <a:cs typeface="Courier New" panose="02070309020205020404" pitchFamily="49" charset="0"/>
              </a:rPr>
              <a:t> to adjust the SQL Width prior to schema migration</a:t>
            </a:r>
          </a:p>
          <a:p>
            <a:pPr lvl="1">
              <a:spcBef>
                <a:spcPts val="0"/>
              </a:spcBef>
              <a:buFont typeface="Wingdings" pitchFamily="2" charset="2"/>
              <a:buChar char="§"/>
            </a:pPr>
            <a:endParaRPr lang="en-US" i="0" dirty="0">
              <a:latin typeface="+mj-lt"/>
            </a:endParaRPr>
          </a:p>
          <a:p>
            <a:pPr>
              <a:spcBef>
                <a:spcPts val="0"/>
              </a:spcBef>
            </a:pPr>
            <a:r>
              <a:rPr lang="en-US" sz="2400" i="0" dirty="0">
                <a:latin typeface="+mj-lt"/>
              </a:rPr>
              <a:t>BLANKDEFAULT</a:t>
            </a:r>
          </a:p>
          <a:p>
            <a:pPr lvl="1">
              <a:spcBef>
                <a:spcPts val="0"/>
              </a:spcBef>
              <a:buFont typeface="Wingdings" panose="05000000000000000000" pitchFamily="2" charset="2"/>
              <a:buChar char="§"/>
            </a:pPr>
            <a:r>
              <a:rPr lang="en-US" b="1" i="0" dirty="0">
                <a:latin typeface="+mj-lt"/>
                <a:cs typeface="Courier New" panose="02070309020205020404" pitchFamily="49" charset="0"/>
              </a:rPr>
              <a:t>Maps OE default initial value to Oracle blank space</a:t>
            </a:r>
          </a:p>
          <a:p>
            <a:pPr lvl="1">
              <a:spcBef>
                <a:spcPts val="0"/>
              </a:spcBef>
              <a:buFont typeface="Wingdings" panose="05000000000000000000" pitchFamily="2" charset="2"/>
              <a:buChar char="§"/>
            </a:pPr>
            <a:r>
              <a:rPr lang="en-US" b="1" i="0" dirty="0">
                <a:latin typeface="+mj-lt"/>
                <a:cs typeface="Courier New" panose="02070309020205020404" pitchFamily="49" charset="0"/>
              </a:rPr>
              <a:t>To distinguish empty string Oracle NULLs as Oracle see them as same</a:t>
            </a:r>
          </a:p>
          <a:p>
            <a:pPr lvl="1">
              <a:spcBef>
                <a:spcPts val="600"/>
              </a:spcBef>
              <a:buSzTx/>
              <a:buFont typeface="Wingdings" pitchFamily="2" charset="2"/>
              <a:buChar char="§"/>
            </a:pPr>
            <a:endParaRPr lang="en-US" sz="2000" i="0" dirty="0" smtClean="0">
              <a:solidFill>
                <a:schemeClr val="tx1"/>
              </a:solidFill>
            </a:endParaRPr>
          </a:p>
          <a:p>
            <a:pPr marL="0" indent="0">
              <a:spcBef>
                <a:spcPts val="600"/>
              </a:spcBef>
              <a:buSzTx/>
              <a:buFont typeface="Wingdings" pitchFamily="2" charset="2"/>
              <a:buNone/>
            </a:pPr>
            <a:endParaRPr lang="en-US" i="0" dirty="0" smtClean="0">
              <a:solidFill>
                <a:schemeClr val="tx1"/>
              </a:solidFill>
            </a:endParaRPr>
          </a:p>
          <a:p>
            <a:pPr lvl="1">
              <a:spcBef>
                <a:spcPts val="600"/>
              </a:spcBef>
              <a:buSzTx/>
            </a:pPr>
            <a:endParaRPr lang="en-US" i="0" dirty="0">
              <a:solidFill>
                <a:schemeClr val="tx1"/>
              </a:solidFill>
            </a:endParaRPr>
          </a:p>
        </p:txBody>
      </p:sp>
    </p:spTree>
    <p:extLst>
      <p:ext uri="{BB962C8B-B14F-4D97-AF65-F5344CB8AC3E}">
        <p14:creationId xmlns:p14="http://schemas.microsoft.com/office/powerpoint/2010/main" xmlns="" val="3324372201"/>
      </p:ext>
    </p:extLst>
  </p:cSld>
  <p:clrMapOvr>
    <a:masterClrMapping/>
  </p:clrMapOvr>
  <mc:AlternateContent xmlns:mc="http://schemas.openxmlformats.org/markup-compatibility/2006">
    <mc:Choice xmlns:p14="http://schemas.microsoft.com/office/powerpoint/2010/main" xmlns="" Requires="p14">
      <p:transition p14:dur="100">
        <p:cut/>
      </p:transition>
    </mc:Choice>
    <mc:Fallback>
      <p:transition>
        <p:cut/>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p:cNvSpPr>
            <a:spLocks noGrp="1"/>
          </p:cNvSpPr>
          <p:nvPr>
            <p:ph type="title"/>
          </p:nvPr>
        </p:nvSpPr>
        <p:spPr>
          <a:xfrm>
            <a:off x="557813" y="342875"/>
            <a:ext cx="10948387" cy="480131"/>
          </a:xfrm>
        </p:spPr>
        <p:txBody>
          <a:bodyPr/>
          <a:lstStyle/>
          <a:p>
            <a:r>
              <a:rPr lang="en-US" sz="2800" dirty="0"/>
              <a:t>Handling lock conditions in </a:t>
            </a:r>
            <a:r>
              <a:rPr lang="en-US" sz="2800" dirty="0" err="1"/>
              <a:t>DataServers</a:t>
            </a:r>
            <a:endParaRPr lang="en-US" sz="2800" dirty="0" smtClean="0"/>
          </a:p>
        </p:txBody>
      </p:sp>
      <p:sp>
        <p:nvSpPr>
          <p:cNvPr id="10" name="Rectangle 9"/>
          <p:cNvSpPr/>
          <p:nvPr/>
        </p:nvSpPr>
        <p:spPr>
          <a:xfrm>
            <a:off x="685802" y="989352"/>
            <a:ext cx="10961555" cy="5362668"/>
          </a:xfrm>
          <a:prstGeom prst="rect">
            <a:avLst/>
          </a:prstGeom>
          <a:solidFill>
            <a:schemeClr val="tx1">
              <a:lumMod val="20000"/>
              <a:lumOff val="80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lIns="0" rIns="274320" anchor="ctr"/>
          <a:lstStyle/>
          <a:p>
            <a:pPr lvl="1" algn="l">
              <a:spcBef>
                <a:spcPts val="600"/>
              </a:spcBef>
              <a:buClr>
                <a:schemeClr val="accent1"/>
              </a:buClr>
              <a:buFont typeface="Wingdings" pitchFamily="2" charset="2"/>
              <a:buChar char="§"/>
            </a:pPr>
            <a:endParaRPr lang="en-US" sz="2000" i="0" dirty="0" smtClean="0">
              <a:solidFill>
                <a:schemeClr val="tx1"/>
              </a:solidFill>
              <a:latin typeface="Arial" pitchFamily="34" charset="0"/>
              <a:cs typeface="Arial" pitchFamily="34" charset="0"/>
            </a:endParaRPr>
          </a:p>
          <a:p>
            <a:pPr lvl="1" algn="l">
              <a:spcBef>
                <a:spcPts val="600"/>
              </a:spcBef>
              <a:buClr>
                <a:schemeClr val="accent1"/>
              </a:buClr>
              <a:buFont typeface="Wingdings" pitchFamily="2" charset="2"/>
              <a:buChar char="§"/>
            </a:pPr>
            <a:endParaRPr lang="en-US" sz="2000" i="0" dirty="0">
              <a:solidFill>
                <a:schemeClr val="tx1"/>
              </a:solidFill>
              <a:latin typeface="Arial" pitchFamily="34" charset="0"/>
              <a:cs typeface="Arial" pitchFamily="34" charset="0"/>
            </a:endParaRPr>
          </a:p>
          <a:p>
            <a:pPr lvl="1" algn="l">
              <a:spcBef>
                <a:spcPts val="600"/>
              </a:spcBef>
              <a:buClr>
                <a:schemeClr val="accent1"/>
              </a:buClr>
              <a:buFont typeface="Wingdings" pitchFamily="2" charset="2"/>
              <a:buChar char="§"/>
            </a:pPr>
            <a:endParaRPr lang="en-US" sz="2000" i="0" dirty="0" smtClean="0">
              <a:solidFill>
                <a:schemeClr val="tx1"/>
              </a:solidFill>
              <a:latin typeface="Arial" pitchFamily="34" charset="0"/>
              <a:cs typeface="Arial" pitchFamily="34" charset="0"/>
            </a:endParaRPr>
          </a:p>
          <a:p>
            <a:pPr lvl="1" algn="l">
              <a:spcBef>
                <a:spcPts val="600"/>
              </a:spcBef>
              <a:buClr>
                <a:schemeClr val="accent1"/>
              </a:buClr>
              <a:buFont typeface="Wingdings" pitchFamily="2" charset="2"/>
              <a:buChar char="§"/>
            </a:pPr>
            <a:endParaRPr lang="en-US" sz="2000" i="0" dirty="0">
              <a:solidFill>
                <a:schemeClr val="tx1"/>
              </a:solidFill>
              <a:latin typeface="Arial" pitchFamily="34" charset="0"/>
              <a:cs typeface="Arial" pitchFamily="34" charset="0"/>
            </a:endParaRPr>
          </a:p>
          <a:p>
            <a:pPr lvl="1" algn="l">
              <a:spcBef>
                <a:spcPts val="600"/>
              </a:spcBef>
              <a:buClr>
                <a:schemeClr val="accent1"/>
              </a:buClr>
              <a:buFont typeface="Wingdings" pitchFamily="2" charset="2"/>
              <a:buChar char="§"/>
            </a:pPr>
            <a:endParaRPr lang="en-US" sz="2000" i="0" dirty="0" smtClean="0">
              <a:solidFill>
                <a:schemeClr val="tx1"/>
              </a:solidFill>
              <a:latin typeface="Arial" pitchFamily="34" charset="0"/>
              <a:cs typeface="Arial" pitchFamily="34" charset="0"/>
            </a:endParaRPr>
          </a:p>
          <a:p>
            <a:pPr lvl="2">
              <a:spcBef>
                <a:spcPts val="600"/>
              </a:spcBef>
            </a:pPr>
            <a:endParaRPr lang="en-US" i="0" dirty="0">
              <a:solidFill>
                <a:schemeClr val="tx1"/>
              </a:solidFill>
            </a:endParaRPr>
          </a:p>
          <a:p>
            <a:pPr lvl="1">
              <a:spcBef>
                <a:spcPts val="600"/>
              </a:spcBef>
              <a:buNone/>
            </a:pPr>
            <a:endParaRPr lang="en-US" i="0" dirty="0">
              <a:solidFill>
                <a:schemeClr val="tx1"/>
              </a:solidFill>
            </a:endParaRPr>
          </a:p>
          <a:p>
            <a:pPr lvl="1">
              <a:spcBef>
                <a:spcPts val="600"/>
              </a:spcBef>
            </a:pPr>
            <a:endParaRPr lang="en-US" i="0" dirty="0">
              <a:solidFill>
                <a:schemeClr val="tx1"/>
              </a:solidFill>
            </a:endParaRPr>
          </a:p>
          <a:p>
            <a:pPr>
              <a:spcBef>
                <a:spcPts val="600"/>
              </a:spcBef>
            </a:pPr>
            <a:endParaRPr lang="en-US" i="0" dirty="0">
              <a:solidFill>
                <a:schemeClr val="tx1"/>
              </a:solidFill>
            </a:endParaRPr>
          </a:p>
          <a:p>
            <a:pPr lvl="1">
              <a:spcBef>
                <a:spcPts val="600"/>
              </a:spcBef>
            </a:pPr>
            <a:endParaRPr lang="en-US" i="0" dirty="0">
              <a:solidFill>
                <a:schemeClr val="tx1"/>
              </a:solidFill>
            </a:endParaRPr>
          </a:p>
        </p:txBody>
      </p:sp>
      <p:sp>
        <p:nvSpPr>
          <p:cNvPr id="5" name="Content Placeholder 4"/>
          <p:cNvSpPr txBox="1">
            <a:spLocks/>
          </p:cNvSpPr>
          <p:nvPr/>
        </p:nvSpPr>
        <p:spPr>
          <a:xfrm>
            <a:off x="700165" y="989352"/>
            <a:ext cx="10947191" cy="5243277"/>
          </a:xfrm>
          <a:prstGeom prst="rect">
            <a:avLst/>
          </a:prstGeom>
        </p:spPr>
        <p:txBody>
          <a:bodyPr/>
          <a:lstStyle>
            <a:lvl1pPr marL="342900" indent="-342900" algn="l" defTabSz="914400" rtl="0" eaLnBrk="1" fontAlgn="base" latinLnBrk="0" hangingPunct="1">
              <a:spcBef>
                <a:spcPts val="900"/>
              </a:spcBef>
              <a:spcAft>
                <a:spcPct val="0"/>
              </a:spcAft>
              <a:buClr>
                <a:schemeClr val="accent1"/>
              </a:buClr>
              <a:buFont typeface="Wingdings" pitchFamily="2" charset="2"/>
              <a:buChar char="§"/>
              <a:defRPr lang="en-US" sz="2000" kern="1200" dirty="0" smtClean="0">
                <a:solidFill>
                  <a:srgbClr val="000000"/>
                </a:solidFill>
                <a:latin typeface="Arial" pitchFamily="34" charset="0"/>
                <a:ea typeface="+mn-ea"/>
                <a:cs typeface="Arial" pitchFamily="34" charset="0"/>
              </a:defRPr>
            </a:lvl1pPr>
            <a:lvl2pPr marL="742950" indent="-285750" algn="l" defTabSz="914400" rtl="0" eaLnBrk="1" fontAlgn="base" latinLnBrk="0" hangingPunct="1">
              <a:spcBef>
                <a:spcPts val="900"/>
              </a:spcBef>
              <a:spcAft>
                <a:spcPct val="0"/>
              </a:spcAft>
              <a:buClr>
                <a:schemeClr val="accent1"/>
              </a:buClr>
              <a:buChar char="•"/>
              <a:defRPr lang="en-US" sz="1800" kern="1200" dirty="0" smtClean="0">
                <a:solidFill>
                  <a:srgbClr val="000000"/>
                </a:solidFill>
                <a:latin typeface="Arial" pitchFamily="34" charset="0"/>
                <a:ea typeface="+mn-ea"/>
                <a:cs typeface="Arial" pitchFamily="34" charset="0"/>
              </a:defRPr>
            </a:lvl2pPr>
            <a:lvl3pPr marL="1143000" indent="-228600" algn="l" defTabSz="914400" rtl="0" eaLnBrk="1" fontAlgn="base" latinLnBrk="0" hangingPunct="1">
              <a:spcBef>
                <a:spcPts val="900"/>
              </a:spcBef>
              <a:spcAft>
                <a:spcPct val="0"/>
              </a:spcAft>
              <a:buClr>
                <a:schemeClr val="accent1"/>
              </a:buClr>
              <a:buFont typeface="Arial" charset="0"/>
              <a:buChar char="–"/>
              <a:defRPr lang="en-US" sz="1600" kern="1200" dirty="0" smtClean="0">
                <a:solidFill>
                  <a:srgbClr val="000000"/>
                </a:solidFill>
                <a:latin typeface="Arial" pitchFamily="34" charset="0"/>
                <a:ea typeface="+mn-ea"/>
                <a:cs typeface="Arial" pitchFamily="34" charset="0"/>
              </a:defRPr>
            </a:lvl3pPr>
            <a:lvl4pPr marL="1600200" indent="-228600" algn="l" defTabSz="914400" rtl="0" eaLnBrk="1" fontAlgn="base" latinLnBrk="0" hangingPunct="1">
              <a:spcBef>
                <a:spcPts val="900"/>
              </a:spcBef>
              <a:spcAft>
                <a:spcPct val="0"/>
              </a:spcAft>
              <a:buClr>
                <a:schemeClr val="accent1"/>
              </a:buClr>
              <a:buSzPct val="95000"/>
              <a:buFont typeface="Courier New" pitchFamily="49" charset="0"/>
              <a:buChar char="o"/>
              <a:defRPr lang="en-US" sz="1400" kern="1200" dirty="0" smtClean="0">
                <a:solidFill>
                  <a:srgbClr val="000000"/>
                </a:solidFill>
                <a:latin typeface="Arial" pitchFamily="34" charset="0"/>
                <a:ea typeface="+mn-ea"/>
                <a:cs typeface="Arial" pitchFamily="34" charset="0"/>
              </a:defRPr>
            </a:lvl4pPr>
            <a:lvl5pPr marL="2057400" indent="-228600" algn="l" defTabSz="914400" rtl="0" eaLnBrk="1" fontAlgn="base" latinLnBrk="0" hangingPunct="1">
              <a:spcBef>
                <a:spcPts val="900"/>
              </a:spcBef>
              <a:spcAft>
                <a:spcPct val="0"/>
              </a:spcAft>
              <a:buClr>
                <a:schemeClr val="accent1"/>
              </a:buClr>
              <a:buSzPct val="95000"/>
              <a:buFont typeface="Courier New" pitchFamily="49" charset="0"/>
              <a:buChar char="o"/>
              <a:defRPr lang="en-US" sz="1400" kern="1200" dirty="0" smtClean="0">
                <a:solidFill>
                  <a:srgbClr val="000000"/>
                </a:solidFill>
                <a:latin typeface="Arial" pitchFamily="34" charset="0"/>
                <a:ea typeface="+mn-ea"/>
                <a:cs typeface="Arial" pitchFamily="34" charset="0"/>
              </a:defRPr>
            </a:lvl5pPr>
            <a:lvl6pPr marL="25146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6pPr>
            <a:lvl7pPr marL="29718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7pPr>
            <a:lvl8pPr marL="34290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8pPr>
            <a:lvl9pPr marL="38862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9pPr>
          </a:lstStyle>
          <a:p>
            <a:pPr lvl="1">
              <a:spcBef>
                <a:spcPts val="0"/>
              </a:spcBef>
              <a:buSzTx/>
              <a:buFont typeface="Wingdings" pitchFamily="2" charset="2"/>
              <a:buChar char="§"/>
            </a:pPr>
            <a:r>
              <a:rPr lang="en-US" sz="2000" i="0" dirty="0" smtClean="0"/>
              <a:t>Problem:</a:t>
            </a:r>
          </a:p>
          <a:p>
            <a:pPr marL="457200" lvl="1" indent="0">
              <a:spcBef>
                <a:spcPts val="0"/>
              </a:spcBef>
              <a:buSzTx/>
              <a:buFontTx/>
              <a:buNone/>
            </a:pPr>
            <a:r>
              <a:rPr lang="en-US" sz="2000" i="0" dirty="0" smtClean="0"/>
              <a:t>    I am trying to create/update a record in a table or trying to read a record with a lock, </a:t>
            </a:r>
          </a:p>
          <a:p>
            <a:pPr marL="457200" lvl="1" indent="0">
              <a:spcBef>
                <a:spcPts val="0"/>
              </a:spcBef>
              <a:buSzTx/>
              <a:buFontTx/>
              <a:buNone/>
            </a:pPr>
            <a:r>
              <a:rPr lang="en-US" sz="2000" i="0" dirty="0" smtClean="0"/>
              <a:t>    but getting lock timed out </a:t>
            </a:r>
          </a:p>
          <a:p>
            <a:pPr marL="457200" lvl="1" indent="0">
              <a:spcBef>
                <a:spcPts val="0"/>
              </a:spcBef>
              <a:buSzTx/>
              <a:buFontTx/>
              <a:buNone/>
            </a:pPr>
            <a:endParaRPr lang="en-US" sz="2000" i="0" dirty="0" smtClean="0"/>
          </a:p>
          <a:p>
            <a:pPr lvl="1">
              <a:spcBef>
                <a:spcPts val="0"/>
              </a:spcBef>
              <a:buSzTx/>
              <a:buFont typeface="Wingdings" pitchFamily="2" charset="2"/>
              <a:buChar char="§"/>
            </a:pPr>
            <a:r>
              <a:rPr lang="en-US" sz="2000" i="0" dirty="0" smtClean="0"/>
              <a:t>Solution:</a:t>
            </a:r>
          </a:p>
          <a:p>
            <a:pPr marL="457200" lvl="1" indent="0">
              <a:spcBef>
                <a:spcPts val="0"/>
              </a:spcBef>
              <a:buSzTx/>
              <a:buFontTx/>
              <a:buNone/>
            </a:pPr>
            <a:endParaRPr lang="en-US" sz="2000" i="0" dirty="0" smtClean="0"/>
          </a:p>
          <a:p>
            <a:pPr lvl="2">
              <a:spcBef>
                <a:spcPts val="0"/>
              </a:spcBef>
              <a:buSzTx/>
              <a:buFont typeface="Wingdings" pitchFamily="2" charset="2"/>
              <a:buChar char="§"/>
            </a:pPr>
            <a:r>
              <a:rPr lang="en-US" i="0" dirty="0" smtClean="0"/>
              <a:t>Provide small window to wait on server for lock acquisition to avoid frequent roundtrip</a:t>
            </a:r>
          </a:p>
          <a:p>
            <a:pPr lvl="2">
              <a:spcBef>
                <a:spcPts val="0"/>
              </a:spcBef>
              <a:buSzTx/>
              <a:buFont typeface="Wingdings" pitchFamily="2" charset="2"/>
              <a:buChar char="§"/>
            </a:pPr>
            <a:r>
              <a:rPr lang="en-US" i="0" dirty="0" smtClean="0"/>
              <a:t>Use –</a:t>
            </a:r>
            <a:r>
              <a:rPr lang="en-US" i="0" dirty="0" err="1" smtClean="0"/>
              <a:t>Dsrv</a:t>
            </a:r>
            <a:r>
              <a:rPr lang="en-US" i="0" dirty="0" smtClean="0"/>
              <a:t> PRGRS_NATIVE_LOCKWAIT, &lt;timeout&gt; for server timeout period. </a:t>
            </a:r>
          </a:p>
          <a:p>
            <a:pPr lvl="3">
              <a:spcBef>
                <a:spcPts val="0"/>
              </a:spcBef>
              <a:buFont typeface="Wingdings" pitchFamily="2" charset="2"/>
              <a:buChar char="§"/>
            </a:pPr>
            <a:r>
              <a:rPr lang="en-US" i="0" dirty="0" smtClean="0"/>
              <a:t> Where &lt;timeout&gt; is in milliseconds. Default is NO-WAIT</a:t>
            </a:r>
          </a:p>
          <a:p>
            <a:pPr lvl="2">
              <a:spcBef>
                <a:spcPts val="0"/>
              </a:spcBef>
              <a:buSzTx/>
              <a:buFont typeface="Wingdings" pitchFamily="2" charset="2"/>
              <a:buChar char="§"/>
            </a:pPr>
            <a:r>
              <a:rPr lang="en-US" i="0" dirty="0" smtClean="0"/>
              <a:t>-</a:t>
            </a:r>
            <a:r>
              <a:rPr lang="en-US" i="0" dirty="0" err="1" smtClean="0"/>
              <a:t>lkwtmo</a:t>
            </a:r>
            <a:r>
              <a:rPr lang="en-US" i="0" dirty="0" smtClean="0"/>
              <a:t> is client lock timeout period. Default is 180 seconds</a:t>
            </a:r>
          </a:p>
          <a:p>
            <a:pPr lvl="2">
              <a:spcBef>
                <a:spcPts val="0"/>
              </a:spcBef>
              <a:buSzTx/>
              <a:buFont typeface="Wingdings" pitchFamily="2" charset="2"/>
              <a:buChar char="§"/>
            </a:pPr>
            <a:r>
              <a:rPr lang="en-US" i="0" dirty="0" smtClean="0"/>
              <a:t>Support added in 10.2B08 and 11.x in Oracle </a:t>
            </a:r>
            <a:r>
              <a:rPr lang="en-US" i="0" dirty="0" err="1" smtClean="0"/>
              <a:t>DataServer</a:t>
            </a:r>
            <a:r>
              <a:rPr lang="en-US" i="0" dirty="0" smtClean="0"/>
              <a:t>. MSS </a:t>
            </a:r>
            <a:r>
              <a:rPr lang="en-US" i="0" dirty="0" err="1" smtClean="0"/>
              <a:t>DataServer</a:t>
            </a:r>
            <a:r>
              <a:rPr lang="en-US" i="0" dirty="0" smtClean="0"/>
              <a:t> has support since 10.1B</a:t>
            </a:r>
          </a:p>
          <a:p>
            <a:pPr marL="457200" lvl="1" indent="0">
              <a:buSzTx/>
              <a:buFontTx/>
              <a:buNone/>
            </a:pPr>
            <a:endParaRPr lang="en-US" sz="2000" i="0" dirty="0" smtClean="0"/>
          </a:p>
          <a:p>
            <a:pPr lvl="1">
              <a:spcBef>
                <a:spcPts val="0"/>
              </a:spcBef>
              <a:buSzTx/>
              <a:buFontTx/>
              <a:buNone/>
            </a:pPr>
            <a:endParaRPr lang="en-US" sz="2400" i="0" dirty="0"/>
          </a:p>
        </p:txBody>
      </p:sp>
      <p:sp>
        <p:nvSpPr>
          <p:cNvPr id="6" name="TextBox 5"/>
          <p:cNvSpPr txBox="1"/>
          <p:nvPr/>
        </p:nvSpPr>
        <p:spPr>
          <a:xfrm>
            <a:off x="2429057" y="4203858"/>
            <a:ext cx="7444239" cy="1046440"/>
          </a:xfrm>
          <a:prstGeom prst="rect">
            <a:avLst/>
          </a:prstGeom>
          <a:solidFill>
            <a:schemeClr val="accent1"/>
          </a:solidFill>
        </p:spPr>
        <p:txBody>
          <a:bodyPr wrap="square" rtlCol="0">
            <a:spAutoFit/>
          </a:bodyPr>
          <a:lstStyle/>
          <a:p>
            <a:pPr algn="l"/>
            <a:r>
              <a:rPr lang="en-US" sz="2000" i="0" dirty="0" smtClean="0">
                <a:solidFill>
                  <a:schemeClr val="bg2"/>
                </a:solidFill>
              </a:rPr>
              <a:t>-</a:t>
            </a:r>
            <a:r>
              <a:rPr lang="en-US" sz="2000" i="0" dirty="0" err="1" smtClean="0">
                <a:solidFill>
                  <a:schemeClr val="bg2"/>
                </a:solidFill>
              </a:rPr>
              <a:t>Dsrv</a:t>
            </a:r>
            <a:r>
              <a:rPr lang="en-US" sz="2000" i="0" dirty="0" smtClean="0">
                <a:solidFill>
                  <a:schemeClr val="bg2"/>
                </a:solidFill>
              </a:rPr>
              <a:t> PRGRS_NATIVE_LOCKWAIT,&lt;timeout&gt; translation:</a:t>
            </a:r>
          </a:p>
          <a:p>
            <a:pPr algn="l"/>
            <a:r>
              <a:rPr lang="en-US" sz="1400" i="0" dirty="0" smtClean="0">
                <a:solidFill>
                  <a:schemeClr val="bg2"/>
                </a:solidFill>
              </a:rPr>
              <a:t>Oracle DS:   WAIT &lt;seconds&gt;       (min precision is 1 second)</a:t>
            </a:r>
          </a:p>
          <a:p>
            <a:pPr algn="l"/>
            <a:r>
              <a:rPr lang="en-US" sz="1400" i="0" dirty="0" smtClean="0">
                <a:solidFill>
                  <a:schemeClr val="bg2"/>
                </a:solidFill>
              </a:rPr>
              <a:t>MSS   DS:    SET LOCK_TIMEOUT &lt;milliseconds&gt;</a:t>
            </a:r>
          </a:p>
        </p:txBody>
      </p:sp>
    </p:spTree>
    <p:extLst>
      <p:ext uri="{BB962C8B-B14F-4D97-AF65-F5344CB8AC3E}">
        <p14:creationId xmlns:p14="http://schemas.microsoft.com/office/powerpoint/2010/main" xmlns="" val="1404008658"/>
      </p:ext>
    </p:extLst>
  </p:cSld>
  <p:clrMapOvr>
    <a:masterClrMapping/>
  </p:clrMapOvr>
  <mc:AlternateContent xmlns:mc="http://schemas.openxmlformats.org/markup-compatibility/2006">
    <mc:Choice xmlns:p14="http://schemas.microsoft.com/office/powerpoint/2010/main" xmlns="" Requires="p14">
      <p:transition p14:dur="100">
        <p:cut/>
      </p:transition>
    </mc:Choice>
    <mc:Fallback>
      <p:transition>
        <p:cut/>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p:cNvSpPr>
            <a:spLocks noGrp="1"/>
          </p:cNvSpPr>
          <p:nvPr>
            <p:ph type="title"/>
          </p:nvPr>
        </p:nvSpPr>
        <p:spPr>
          <a:xfrm>
            <a:off x="557813" y="342875"/>
            <a:ext cx="10948387" cy="480131"/>
          </a:xfrm>
        </p:spPr>
        <p:txBody>
          <a:bodyPr/>
          <a:lstStyle/>
          <a:p>
            <a:r>
              <a:rPr lang="en-US" sz="2800" dirty="0"/>
              <a:t>Misc. best practices</a:t>
            </a:r>
            <a:endParaRPr lang="en-US" sz="2800" dirty="0" smtClean="0"/>
          </a:p>
        </p:txBody>
      </p:sp>
      <p:sp>
        <p:nvSpPr>
          <p:cNvPr id="10" name="Rectangle 9"/>
          <p:cNvSpPr/>
          <p:nvPr/>
        </p:nvSpPr>
        <p:spPr>
          <a:xfrm>
            <a:off x="685802" y="989352"/>
            <a:ext cx="10961555" cy="5362668"/>
          </a:xfrm>
          <a:prstGeom prst="rect">
            <a:avLst/>
          </a:prstGeom>
          <a:solidFill>
            <a:schemeClr val="tx1">
              <a:lumMod val="20000"/>
              <a:lumOff val="80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lIns="0" rIns="274320" anchor="ctr"/>
          <a:lstStyle/>
          <a:p>
            <a:pPr lvl="1" algn="l">
              <a:spcBef>
                <a:spcPts val="600"/>
              </a:spcBef>
              <a:buClr>
                <a:schemeClr val="accent1"/>
              </a:buClr>
              <a:buFont typeface="Wingdings" pitchFamily="2" charset="2"/>
              <a:buChar char="§"/>
            </a:pPr>
            <a:endParaRPr lang="en-US" sz="2000" i="0" dirty="0" smtClean="0">
              <a:solidFill>
                <a:schemeClr val="tx1"/>
              </a:solidFill>
              <a:latin typeface="Arial" pitchFamily="34" charset="0"/>
              <a:cs typeface="Arial" pitchFamily="34" charset="0"/>
            </a:endParaRPr>
          </a:p>
          <a:p>
            <a:pPr lvl="1" algn="l">
              <a:spcBef>
                <a:spcPts val="600"/>
              </a:spcBef>
              <a:buClr>
                <a:schemeClr val="accent1"/>
              </a:buClr>
              <a:buFont typeface="Wingdings" pitchFamily="2" charset="2"/>
              <a:buChar char="§"/>
            </a:pPr>
            <a:endParaRPr lang="en-US" sz="2000" i="0" dirty="0">
              <a:solidFill>
                <a:schemeClr val="tx1"/>
              </a:solidFill>
              <a:latin typeface="Arial" pitchFamily="34" charset="0"/>
              <a:cs typeface="Arial" pitchFamily="34" charset="0"/>
            </a:endParaRPr>
          </a:p>
          <a:p>
            <a:pPr lvl="1" algn="l">
              <a:spcBef>
                <a:spcPts val="600"/>
              </a:spcBef>
              <a:buClr>
                <a:schemeClr val="accent1"/>
              </a:buClr>
              <a:buFont typeface="Wingdings" pitchFamily="2" charset="2"/>
              <a:buChar char="§"/>
            </a:pPr>
            <a:endParaRPr lang="en-US" sz="2000" i="0" dirty="0" smtClean="0">
              <a:solidFill>
                <a:schemeClr val="tx1"/>
              </a:solidFill>
              <a:latin typeface="Arial" pitchFamily="34" charset="0"/>
              <a:cs typeface="Arial" pitchFamily="34" charset="0"/>
            </a:endParaRPr>
          </a:p>
          <a:p>
            <a:pPr lvl="1" algn="l">
              <a:spcBef>
                <a:spcPts val="600"/>
              </a:spcBef>
              <a:buClr>
                <a:schemeClr val="accent1"/>
              </a:buClr>
              <a:buFont typeface="Wingdings" pitchFamily="2" charset="2"/>
              <a:buChar char="§"/>
            </a:pPr>
            <a:endParaRPr lang="en-US" sz="2000" i="0" dirty="0">
              <a:solidFill>
                <a:schemeClr val="tx1"/>
              </a:solidFill>
              <a:latin typeface="Arial" pitchFamily="34" charset="0"/>
              <a:cs typeface="Arial" pitchFamily="34" charset="0"/>
            </a:endParaRPr>
          </a:p>
          <a:p>
            <a:pPr lvl="1" algn="l">
              <a:spcBef>
                <a:spcPts val="600"/>
              </a:spcBef>
              <a:buClr>
                <a:schemeClr val="accent1"/>
              </a:buClr>
              <a:buFont typeface="Wingdings" pitchFamily="2" charset="2"/>
              <a:buChar char="§"/>
            </a:pPr>
            <a:endParaRPr lang="en-US" sz="2000" i="0" dirty="0" smtClean="0">
              <a:solidFill>
                <a:schemeClr val="tx1"/>
              </a:solidFill>
              <a:latin typeface="Arial" pitchFamily="34" charset="0"/>
              <a:cs typeface="Arial" pitchFamily="34" charset="0"/>
            </a:endParaRPr>
          </a:p>
          <a:p>
            <a:pPr lvl="2">
              <a:spcBef>
                <a:spcPts val="600"/>
              </a:spcBef>
            </a:pPr>
            <a:endParaRPr lang="en-US" i="0" dirty="0">
              <a:solidFill>
                <a:schemeClr val="tx1"/>
              </a:solidFill>
            </a:endParaRPr>
          </a:p>
          <a:p>
            <a:pPr lvl="1">
              <a:spcBef>
                <a:spcPts val="600"/>
              </a:spcBef>
              <a:buNone/>
            </a:pPr>
            <a:endParaRPr lang="en-US" i="0" dirty="0">
              <a:solidFill>
                <a:schemeClr val="tx1"/>
              </a:solidFill>
            </a:endParaRPr>
          </a:p>
          <a:p>
            <a:pPr lvl="1">
              <a:spcBef>
                <a:spcPts val="600"/>
              </a:spcBef>
            </a:pPr>
            <a:endParaRPr lang="en-US" i="0" dirty="0">
              <a:solidFill>
                <a:schemeClr val="tx1"/>
              </a:solidFill>
            </a:endParaRPr>
          </a:p>
          <a:p>
            <a:pPr>
              <a:spcBef>
                <a:spcPts val="600"/>
              </a:spcBef>
            </a:pPr>
            <a:endParaRPr lang="en-US" i="0" dirty="0">
              <a:solidFill>
                <a:schemeClr val="tx1"/>
              </a:solidFill>
            </a:endParaRPr>
          </a:p>
          <a:p>
            <a:pPr lvl="1">
              <a:spcBef>
                <a:spcPts val="600"/>
              </a:spcBef>
            </a:pPr>
            <a:endParaRPr lang="en-US" i="0" dirty="0">
              <a:solidFill>
                <a:schemeClr val="tx1"/>
              </a:solidFill>
            </a:endParaRPr>
          </a:p>
        </p:txBody>
      </p:sp>
      <p:sp>
        <p:nvSpPr>
          <p:cNvPr id="5" name="Content Placeholder 4"/>
          <p:cNvSpPr txBox="1">
            <a:spLocks/>
          </p:cNvSpPr>
          <p:nvPr/>
        </p:nvSpPr>
        <p:spPr>
          <a:xfrm>
            <a:off x="730665" y="989352"/>
            <a:ext cx="10916691" cy="5362668"/>
          </a:xfrm>
          <a:prstGeom prst="rect">
            <a:avLst/>
          </a:prstGeom>
          <a:noFill/>
        </p:spPr>
        <p:txBody>
          <a:bodyPr/>
          <a:lstStyle>
            <a:lvl1pPr marL="342900" indent="-342900" algn="l" defTabSz="914400" rtl="0" eaLnBrk="1" fontAlgn="base" latinLnBrk="0" hangingPunct="1">
              <a:spcBef>
                <a:spcPts val="900"/>
              </a:spcBef>
              <a:spcAft>
                <a:spcPct val="0"/>
              </a:spcAft>
              <a:buClr>
                <a:schemeClr val="accent1"/>
              </a:buClr>
              <a:buFont typeface="Wingdings" pitchFamily="2" charset="2"/>
              <a:buChar char="§"/>
              <a:defRPr lang="en-US" sz="2000" kern="1200" dirty="0" smtClean="0">
                <a:solidFill>
                  <a:srgbClr val="000000"/>
                </a:solidFill>
                <a:latin typeface="Arial" pitchFamily="34" charset="0"/>
                <a:ea typeface="+mn-ea"/>
                <a:cs typeface="Arial" pitchFamily="34" charset="0"/>
              </a:defRPr>
            </a:lvl1pPr>
            <a:lvl2pPr marL="742950" indent="-285750" algn="l" defTabSz="914400" rtl="0" eaLnBrk="1" fontAlgn="base" latinLnBrk="0" hangingPunct="1">
              <a:spcBef>
                <a:spcPts val="900"/>
              </a:spcBef>
              <a:spcAft>
                <a:spcPct val="0"/>
              </a:spcAft>
              <a:buClr>
                <a:schemeClr val="accent1"/>
              </a:buClr>
              <a:buChar char="•"/>
              <a:defRPr lang="en-US" sz="1800" kern="1200" dirty="0" smtClean="0">
                <a:solidFill>
                  <a:srgbClr val="000000"/>
                </a:solidFill>
                <a:latin typeface="Arial" pitchFamily="34" charset="0"/>
                <a:ea typeface="+mn-ea"/>
                <a:cs typeface="Arial" pitchFamily="34" charset="0"/>
              </a:defRPr>
            </a:lvl2pPr>
            <a:lvl3pPr marL="1143000" indent="-228600" algn="l" defTabSz="914400" rtl="0" eaLnBrk="1" fontAlgn="base" latinLnBrk="0" hangingPunct="1">
              <a:spcBef>
                <a:spcPts val="900"/>
              </a:spcBef>
              <a:spcAft>
                <a:spcPct val="0"/>
              </a:spcAft>
              <a:buClr>
                <a:schemeClr val="accent1"/>
              </a:buClr>
              <a:buFont typeface="Arial" charset="0"/>
              <a:buChar char="–"/>
              <a:defRPr lang="en-US" sz="1600" kern="1200" dirty="0" smtClean="0">
                <a:solidFill>
                  <a:srgbClr val="000000"/>
                </a:solidFill>
                <a:latin typeface="Arial" pitchFamily="34" charset="0"/>
                <a:ea typeface="+mn-ea"/>
                <a:cs typeface="Arial" pitchFamily="34" charset="0"/>
              </a:defRPr>
            </a:lvl3pPr>
            <a:lvl4pPr marL="1600200" indent="-228600" algn="l" defTabSz="914400" rtl="0" eaLnBrk="1" fontAlgn="base" latinLnBrk="0" hangingPunct="1">
              <a:spcBef>
                <a:spcPts val="900"/>
              </a:spcBef>
              <a:spcAft>
                <a:spcPct val="0"/>
              </a:spcAft>
              <a:buClr>
                <a:schemeClr val="accent1"/>
              </a:buClr>
              <a:buSzPct val="95000"/>
              <a:buFont typeface="Courier New" pitchFamily="49" charset="0"/>
              <a:buChar char="o"/>
              <a:defRPr lang="en-US" sz="1400" kern="1200" dirty="0" smtClean="0">
                <a:solidFill>
                  <a:srgbClr val="000000"/>
                </a:solidFill>
                <a:latin typeface="Arial" pitchFamily="34" charset="0"/>
                <a:ea typeface="+mn-ea"/>
                <a:cs typeface="Arial" pitchFamily="34" charset="0"/>
              </a:defRPr>
            </a:lvl4pPr>
            <a:lvl5pPr marL="2057400" indent="-228600" algn="l" defTabSz="914400" rtl="0" eaLnBrk="1" fontAlgn="base" latinLnBrk="0" hangingPunct="1">
              <a:spcBef>
                <a:spcPts val="900"/>
              </a:spcBef>
              <a:spcAft>
                <a:spcPct val="0"/>
              </a:spcAft>
              <a:buClr>
                <a:schemeClr val="accent1"/>
              </a:buClr>
              <a:buSzPct val="95000"/>
              <a:buFont typeface="Courier New" pitchFamily="49" charset="0"/>
              <a:buChar char="o"/>
              <a:defRPr lang="en-US" sz="1400" kern="1200" dirty="0" smtClean="0">
                <a:solidFill>
                  <a:srgbClr val="000000"/>
                </a:solidFill>
                <a:latin typeface="Arial" pitchFamily="34" charset="0"/>
                <a:ea typeface="+mn-ea"/>
                <a:cs typeface="Arial" pitchFamily="34" charset="0"/>
              </a:defRPr>
            </a:lvl5pPr>
            <a:lvl6pPr marL="25146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6pPr>
            <a:lvl7pPr marL="29718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7pPr>
            <a:lvl8pPr marL="34290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8pPr>
            <a:lvl9pPr marL="38862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9pPr>
          </a:lstStyle>
          <a:p>
            <a:pPr lvl="1">
              <a:lnSpc>
                <a:spcPct val="150000"/>
              </a:lnSpc>
              <a:spcBef>
                <a:spcPts val="0"/>
              </a:spcBef>
              <a:buSzTx/>
              <a:buFont typeface="Wingdings" pitchFamily="2" charset="2"/>
              <a:buChar char="§"/>
            </a:pPr>
            <a:r>
              <a:rPr lang="en-US" sz="2000" i="0" dirty="0" smtClean="0"/>
              <a:t>Schema Deployment:</a:t>
            </a:r>
          </a:p>
          <a:p>
            <a:pPr lvl="2">
              <a:spcBef>
                <a:spcPts val="0"/>
              </a:spcBef>
              <a:buSzTx/>
              <a:buFont typeface="Wingdings" pitchFamily="2" charset="2"/>
              <a:buChar char="§"/>
            </a:pPr>
            <a:r>
              <a:rPr lang="en-US" sz="1800" i="0" dirty="0" smtClean="0"/>
              <a:t>Deploy schema holder local to the client machine </a:t>
            </a:r>
          </a:p>
          <a:p>
            <a:pPr lvl="2">
              <a:spcBef>
                <a:spcPts val="0"/>
              </a:spcBef>
              <a:buSzTx/>
              <a:buFont typeface="Wingdings" pitchFamily="2" charset="2"/>
              <a:buChar char="§"/>
            </a:pPr>
            <a:r>
              <a:rPr lang="en-US" sz="1800" i="0" dirty="0" smtClean="0"/>
              <a:t>Use –cache option to cache the schema definition local to the machine.</a:t>
            </a:r>
          </a:p>
          <a:p>
            <a:pPr lvl="1">
              <a:lnSpc>
                <a:spcPct val="150000"/>
              </a:lnSpc>
              <a:spcBef>
                <a:spcPts val="0"/>
              </a:spcBef>
              <a:buSzTx/>
              <a:buFont typeface="Wingdings" pitchFamily="2" charset="2"/>
              <a:buChar char="§"/>
            </a:pPr>
            <a:r>
              <a:rPr lang="en-US" sz="2000" i="0" dirty="0" smtClean="0"/>
              <a:t>R-code reusability</a:t>
            </a:r>
          </a:p>
          <a:p>
            <a:pPr lvl="2">
              <a:spcBef>
                <a:spcPts val="0"/>
              </a:spcBef>
              <a:buSzTx/>
              <a:buFont typeface="Wingdings" pitchFamily="2" charset="2"/>
              <a:buChar char="§"/>
            </a:pPr>
            <a:r>
              <a:rPr lang="en-US" sz="1800" i="0" dirty="0" smtClean="0"/>
              <a:t>Use views over tables if schema changes are unavoidable</a:t>
            </a:r>
          </a:p>
          <a:p>
            <a:pPr lvl="2">
              <a:spcBef>
                <a:spcPts val="0"/>
              </a:spcBef>
              <a:buSzTx/>
              <a:buFont typeface="Wingdings" pitchFamily="2" charset="2"/>
              <a:buChar char="§"/>
            </a:pPr>
            <a:r>
              <a:rPr lang="en-US" sz="1800" i="0" dirty="0" smtClean="0"/>
              <a:t>Use alias for logical database for r-code reusability</a:t>
            </a:r>
          </a:p>
          <a:p>
            <a:pPr lvl="1">
              <a:lnSpc>
                <a:spcPct val="150000"/>
              </a:lnSpc>
              <a:spcBef>
                <a:spcPts val="0"/>
              </a:spcBef>
              <a:buSzTx/>
              <a:buFont typeface="Wingdings" pitchFamily="2" charset="2"/>
              <a:buChar char="§"/>
            </a:pPr>
            <a:r>
              <a:rPr lang="en-US" sz="2000" i="0" dirty="0" smtClean="0"/>
              <a:t>ROWID selection:</a:t>
            </a:r>
            <a:endParaRPr lang="en-US" i="0" dirty="0" smtClean="0"/>
          </a:p>
          <a:p>
            <a:pPr lvl="2">
              <a:spcBef>
                <a:spcPts val="0"/>
              </a:spcBef>
              <a:buSzTx/>
              <a:buFont typeface="Wingdings" pitchFamily="2" charset="2"/>
              <a:buChar char="§"/>
            </a:pPr>
            <a:r>
              <a:rPr lang="en-US" sz="1800" i="0" dirty="0" smtClean="0"/>
              <a:t>Try ROWID mapped to primary and clustered index.</a:t>
            </a:r>
          </a:p>
          <a:p>
            <a:pPr lvl="2">
              <a:spcBef>
                <a:spcPts val="0"/>
              </a:spcBef>
              <a:buSzTx/>
              <a:buFont typeface="Wingdings" pitchFamily="2" charset="2"/>
              <a:buChar char="§"/>
            </a:pPr>
            <a:r>
              <a:rPr lang="en-US" sz="1800" i="0" dirty="0" smtClean="0"/>
              <a:t>Create your primary index first </a:t>
            </a:r>
          </a:p>
          <a:p>
            <a:pPr lvl="4">
              <a:spcBef>
                <a:spcPts val="0"/>
              </a:spcBef>
              <a:buFont typeface="Wingdings" pitchFamily="2" charset="2"/>
              <a:buChar char="§"/>
            </a:pPr>
            <a:r>
              <a:rPr lang="en-US" sz="1600" i="0" dirty="0" smtClean="0"/>
              <a:t>Else </a:t>
            </a:r>
            <a:r>
              <a:rPr lang="en-US" sz="1600" i="0" dirty="0" err="1" smtClean="0"/>
              <a:t>OpenEdge</a:t>
            </a:r>
            <a:r>
              <a:rPr lang="en-US" sz="1600" i="0" dirty="0" smtClean="0"/>
              <a:t> assumes the first index you create is primary index.</a:t>
            </a:r>
          </a:p>
          <a:p>
            <a:pPr lvl="1">
              <a:spcBef>
                <a:spcPts val="0"/>
              </a:spcBef>
              <a:buSzTx/>
              <a:buFont typeface="Wingdings" pitchFamily="2" charset="2"/>
              <a:buChar char="§"/>
            </a:pPr>
            <a:r>
              <a:rPr lang="en-US" sz="2000" i="0" dirty="0" smtClean="0"/>
              <a:t>Logging:</a:t>
            </a:r>
          </a:p>
          <a:p>
            <a:pPr lvl="2">
              <a:spcBef>
                <a:spcPts val="0"/>
              </a:spcBef>
              <a:buSzTx/>
              <a:buFont typeface="Wingdings" pitchFamily="2" charset="2"/>
              <a:buChar char="§"/>
            </a:pPr>
            <a:r>
              <a:rPr lang="en-US" i="0" dirty="0" smtClean="0"/>
              <a:t>Use enhanced logging parameters to manage the huge log files</a:t>
            </a:r>
          </a:p>
          <a:p>
            <a:pPr marL="914400" lvl="2" indent="0">
              <a:spcBef>
                <a:spcPts val="0"/>
              </a:spcBef>
              <a:buSzTx/>
              <a:buFont typeface="Arial" charset="0"/>
              <a:buNone/>
            </a:pPr>
            <a:r>
              <a:rPr lang="en-US" i="0" dirty="0" smtClean="0"/>
              <a:t>    -</a:t>
            </a:r>
            <a:r>
              <a:rPr lang="en-US" i="0" dirty="0" err="1" smtClean="0"/>
              <a:t>logthreshold</a:t>
            </a:r>
            <a:r>
              <a:rPr lang="en-US" i="0" dirty="0" smtClean="0"/>
              <a:t>  will create a new </a:t>
            </a:r>
            <a:r>
              <a:rPr lang="en-US" i="0" dirty="0" err="1" smtClean="0"/>
              <a:t>dataserv.lg</a:t>
            </a:r>
            <a:r>
              <a:rPr lang="en-US" i="0" dirty="0" smtClean="0"/>
              <a:t> log file once the existing log file hit the threshold value.             UNIQUE_DSLOG will generate separate </a:t>
            </a:r>
            <a:r>
              <a:rPr lang="en-US" i="0" dirty="0" err="1" smtClean="0"/>
              <a:t>dataserv.lg</a:t>
            </a:r>
            <a:r>
              <a:rPr lang="en-US" i="0" dirty="0" smtClean="0"/>
              <a:t> log files for each agent or client process.</a:t>
            </a:r>
          </a:p>
          <a:p>
            <a:pPr marL="514350" lvl="1" indent="0">
              <a:spcBef>
                <a:spcPts val="0"/>
              </a:spcBef>
              <a:buSzTx/>
              <a:buFontTx/>
              <a:buNone/>
            </a:pPr>
            <a:endParaRPr lang="en-US" sz="2000" i="0" dirty="0" smtClean="0"/>
          </a:p>
          <a:p>
            <a:pPr lvl="1">
              <a:spcBef>
                <a:spcPts val="0"/>
              </a:spcBef>
              <a:buSzTx/>
              <a:buFont typeface="Wingdings" pitchFamily="2" charset="2"/>
              <a:buChar char="§"/>
            </a:pPr>
            <a:endParaRPr lang="en-US" sz="2000" i="0" dirty="0" smtClean="0"/>
          </a:p>
          <a:p>
            <a:pPr lvl="1">
              <a:spcBef>
                <a:spcPts val="0"/>
              </a:spcBef>
              <a:buSzTx/>
              <a:buFontTx/>
              <a:buNone/>
            </a:pPr>
            <a:endParaRPr lang="en-US" sz="2400" i="0" dirty="0" smtClean="0"/>
          </a:p>
          <a:p>
            <a:pPr lvl="1">
              <a:spcBef>
                <a:spcPts val="0"/>
              </a:spcBef>
              <a:buSzTx/>
            </a:pPr>
            <a:endParaRPr lang="en-US" sz="2400" i="0" dirty="0"/>
          </a:p>
        </p:txBody>
      </p:sp>
    </p:spTree>
    <p:extLst>
      <p:ext uri="{BB962C8B-B14F-4D97-AF65-F5344CB8AC3E}">
        <p14:creationId xmlns:p14="http://schemas.microsoft.com/office/powerpoint/2010/main" xmlns="" val="4216497240"/>
      </p:ext>
    </p:extLst>
  </p:cSld>
  <p:clrMapOvr>
    <a:masterClrMapping/>
  </p:clrMapOvr>
  <mc:AlternateContent xmlns:mc="http://schemas.openxmlformats.org/markup-compatibility/2006">
    <mc:Choice xmlns:p14="http://schemas.microsoft.com/office/powerpoint/2010/main" xmlns="" Requires="p14">
      <p:transition p14:dur="100">
        <p:cut/>
      </p:transition>
    </mc:Choice>
    <mc:Fallback>
      <p:transition>
        <p:cut/>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10"/>
          <p:cNvSpPr>
            <a:spLocks noChangeArrowheads="1"/>
          </p:cNvSpPr>
          <p:nvPr/>
        </p:nvSpPr>
        <p:spPr bwMode="auto">
          <a:xfrm>
            <a:off x="0" y="2502953"/>
            <a:ext cx="11498081" cy="461963"/>
          </a:xfrm>
          <a:prstGeom prst="rect">
            <a:avLst/>
          </a:prstGeom>
          <a:gradFill flip="none" rotWithShape="1">
            <a:gsLst>
              <a:gs pos="0">
                <a:schemeClr val="accent1">
                  <a:lumMod val="5000"/>
                  <a:lumOff val="95000"/>
                  <a:alpha val="0"/>
                </a:schemeClr>
              </a:gs>
              <a:gs pos="100000">
                <a:schemeClr val="accent1">
                  <a:alpha val="47000"/>
                </a:schemeClr>
              </a:gs>
            </a:gsLst>
            <a:lin ang="0" scaled="1"/>
            <a:tileRect/>
          </a:gradFill>
          <a:ln w="9525">
            <a:noFill/>
            <a:round/>
            <a:headEnd/>
            <a:tailEnd/>
          </a:ln>
          <a:effectLst/>
        </p:spPr>
        <p:txBody>
          <a:bodyPr wrap="square" anchor="ctr"/>
          <a:lstStyle/>
          <a:p>
            <a:endParaRPr lang="en-US" i="0">
              <a:solidFill>
                <a:srgbClr val="000000"/>
              </a:solidFill>
            </a:endParaRPr>
          </a:p>
        </p:txBody>
      </p:sp>
      <p:sp>
        <p:nvSpPr>
          <p:cNvPr id="4" name="Title 3"/>
          <p:cNvSpPr>
            <a:spLocks noGrp="1"/>
          </p:cNvSpPr>
          <p:nvPr>
            <p:ph type="title"/>
          </p:nvPr>
        </p:nvSpPr>
        <p:spPr/>
        <p:txBody>
          <a:bodyPr/>
          <a:lstStyle/>
          <a:p>
            <a:r>
              <a:rPr lang="en-US" dirty="0" smtClean="0"/>
              <a:t>Agenda</a:t>
            </a:r>
            <a:endParaRPr lang="en-US" dirty="0"/>
          </a:p>
        </p:txBody>
      </p:sp>
      <p:sp>
        <p:nvSpPr>
          <p:cNvPr id="5" name="Content Placeholder 4"/>
          <p:cNvSpPr>
            <a:spLocks noGrp="1"/>
          </p:cNvSpPr>
          <p:nvPr>
            <p:ph idx="1"/>
          </p:nvPr>
        </p:nvSpPr>
        <p:spPr/>
        <p:txBody>
          <a:bodyPr/>
          <a:lstStyle/>
          <a:p>
            <a:r>
              <a:rPr lang="en-US" dirty="0" smtClean="0"/>
              <a:t>Introduction</a:t>
            </a:r>
          </a:p>
          <a:p>
            <a:r>
              <a:rPr lang="en-US" dirty="0" smtClean="0"/>
              <a:t>Best Practices</a:t>
            </a:r>
          </a:p>
          <a:p>
            <a:r>
              <a:rPr lang="en-US" dirty="0" smtClean="0"/>
              <a:t>Performance Considerations</a:t>
            </a:r>
          </a:p>
          <a:p>
            <a:r>
              <a:rPr lang="en-US" dirty="0" smtClean="0"/>
              <a:t>Upcoming Features</a:t>
            </a:r>
          </a:p>
        </p:txBody>
      </p:sp>
    </p:spTree>
    <p:extLst>
      <p:ext uri="{BB962C8B-B14F-4D97-AF65-F5344CB8AC3E}">
        <p14:creationId xmlns:p14="http://schemas.microsoft.com/office/powerpoint/2010/main" xmlns="" val="3526249556"/>
      </p:ext>
    </p:extLst>
  </p:cSld>
  <p:clrMapOvr>
    <a:masterClrMapping/>
  </p:clrMapOvr>
  <mc:AlternateContent xmlns:mc="http://schemas.openxmlformats.org/markup-compatibility/2006">
    <mc:Choice xmlns:p14="http://schemas.microsoft.com/office/powerpoint/2010/main" xmlns="" Requires="p14">
      <p:transition p14:dur="100">
        <p:cut/>
      </p:transition>
    </mc:Choice>
    <mc:Fallback>
      <p:transition>
        <p:cut/>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4"/>
          <p:cNvSpPr txBox="1">
            <a:spLocks/>
          </p:cNvSpPr>
          <p:nvPr/>
        </p:nvSpPr>
        <p:spPr>
          <a:xfrm>
            <a:off x="611962" y="1197863"/>
            <a:ext cx="10871826" cy="5243277"/>
          </a:xfrm>
          <a:prstGeom prst="rect">
            <a:avLst/>
          </a:prstGeom>
          <a:noFill/>
        </p:spPr>
        <p:txBody>
          <a:bodyPr/>
          <a:lstStyle>
            <a:lvl1pPr marL="342900" indent="-342900" algn="l" defTabSz="914400" rtl="0" eaLnBrk="1" fontAlgn="base" latinLnBrk="0" hangingPunct="1">
              <a:spcBef>
                <a:spcPts val="900"/>
              </a:spcBef>
              <a:spcAft>
                <a:spcPct val="0"/>
              </a:spcAft>
              <a:buClr>
                <a:schemeClr val="accent1"/>
              </a:buClr>
              <a:buFont typeface="Wingdings" pitchFamily="2" charset="2"/>
              <a:buChar char="§"/>
              <a:defRPr lang="en-US" sz="2000" kern="1200" dirty="0" smtClean="0">
                <a:solidFill>
                  <a:srgbClr val="000000"/>
                </a:solidFill>
                <a:latin typeface="Arial" pitchFamily="34" charset="0"/>
                <a:ea typeface="+mn-ea"/>
                <a:cs typeface="Arial" pitchFamily="34" charset="0"/>
              </a:defRPr>
            </a:lvl1pPr>
            <a:lvl2pPr marL="742950" indent="-285750" algn="l" defTabSz="914400" rtl="0" eaLnBrk="1" fontAlgn="base" latinLnBrk="0" hangingPunct="1">
              <a:spcBef>
                <a:spcPts val="900"/>
              </a:spcBef>
              <a:spcAft>
                <a:spcPct val="0"/>
              </a:spcAft>
              <a:buClr>
                <a:schemeClr val="accent1"/>
              </a:buClr>
              <a:buChar char="•"/>
              <a:defRPr lang="en-US" sz="1800" kern="1200" dirty="0" smtClean="0">
                <a:solidFill>
                  <a:srgbClr val="000000"/>
                </a:solidFill>
                <a:latin typeface="Arial" pitchFamily="34" charset="0"/>
                <a:ea typeface="+mn-ea"/>
                <a:cs typeface="Arial" pitchFamily="34" charset="0"/>
              </a:defRPr>
            </a:lvl2pPr>
            <a:lvl3pPr marL="1143000" indent="-228600" algn="l" defTabSz="914400" rtl="0" eaLnBrk="1" fontAlgn="base" latinLnBrk="0" hangingPunct="1">
              <a:spcBef>
                <a:spcPts val="900"/>
              </a:spcBef>
              <a:spcAft>
                <a:spcPct val="0"/>
              </a:spcAft>
              <a:buClr>
                <a:schemeClr val="accent1"/>
              </a:buClr>
              <a:buFont typeface="Arial" charset="0"/>
              <a:buChar char="–"/>
              <a:defRPr lang="en-US" sz="1600" kern="1200" dirty="0" smtClean="0">
                <a:solidFill>
                  <a:srgbClr val="000000"/>
                </a:solidFill>
                <a:latin typeface="Arial" pitchFamily="34" charset="0"/>
                <a:ea typeface="+mn-ea"/>
                <a:cs typeface="Arial" pitchFamily="34" charset="0"/>
              </a:defRPr>
            </a:lvl3pPr>
            <a:lvl4pPr marL="1600200" indent="-228600" algn="l" defTabSz="914400" rtl="0" eaLnBrk="1" fontAlgn="base" latinLnBrk="0" hangingPunct="1">
              <a:spcBef>
                <a:spcPts val="900"/>
              </a:spcBef>
              <a:spcAft>
                <a:spcPct val="0"/>
              </a:spcAft>
              <a:buClr>
                <a:schemeClr val="accent1"/>
              </a:buClr>
              <a:buSzPct val="95000"/>
              <a:buFont typeface="Courier New" pitchFamily="49" charset="0"/>
              <a:buChar char="o"/>
              <a:defRPr lang="en-US" sz="1400" kern="1200" dirty="0" smtClean="0">
                <a:solidFill>
                  <a:srgbClr val="000000"/>
                </a:solidFill>
                <a:latin typeface="Arial" pitchFamily="34" charset="0"/>
                <a:ea typeface="+mn-ea"/>
                <a:cs typeface="Arial" pitchFamily="34" charset="0"/>
              </a:defRPr>
            </a:lvl4pPr>
            <a:lvl5pPr marL="2057400" indent="-228600" algn="l" defTabSz="914400" rtl="0" eaLnBrk="1" fontAlgn="base" latinLnBrk="0" hangingPunct="1">
              <a:spcBef>
                <a:spcPts val="900"/>
              </a:spcBef>
              <a:spcAft>
                <a:spcPct val="0"/>
              </a:spcAft>
              <a:buClr>
                <a:schemeClr val="accent1"/>
              </a:buClr>
              <a:buSzPct val="95000"/>
              <a:buFont typeface="Courier New" pitchFamily="49" charset="0"/>
              <a:buChar char="o"/>
              <a:defRPr lang="en-US" sz="1400" kern="1200" dirty="0" smtClean="0">
                <a:solidFill>
                  <a:srgbClr val="000000"/>
                </a:solidFill>
                <a:latin typeface="Arial" pitchFamily="34" charset="0"/>
                <a:ea typeface="+mn-ea"/>
                <a:cs typeface="Arial" pitchFamily="34" charset="0"/>
              </a:defRPr>
            </a:lvl5pPr>
            <a:lvl6pPr marL="25146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6pPr>
            <a:lvl7pPr marL="29718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7pPr>
            <a:lvl8pPr marL="34290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8pPr>
            <a:lvl9pPr marL="38862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9pPr>
          </a:lstStyle>
          <a:p>
            <a:pPr>
              <a:buSzTx/>
            </a:pPr>
            <a:r>
              <a:rPr lang="en-US" sz="2600" i="0" dirty="0" smtClean="0">
                <a:solidFill>
                  <a:schemeClr val="bg1"/>
                </a:solidFill>
              </a:rPr>
              <a:t>Avoid FINDs</a:t>
            </a:r>
          </a:p>
          <a:p>
            <a:pPr lvl="1">
              <a:spcBef>
                <a:spcPts val="0"/>
              </a:spcBef>
              <a:buSzTx/>
              <a:buFont typeface="Wingdings" pitchFamily="2" charset="2"/>
              <a:buChar char="§"/>
            </a:pPr>
            <a:r>
              <a:rPr lang="en-US" i="0" dirty="0" smtClean="0">
                <a:solidFill>
                  <a:schemeClr val="bg1"/>
                </a:solidFill>
              </a:rPr>
              <a:t>Replace FIND FIRST with FOR FIRST if a single record desired</a:t>
            </a:r>
          </a:p>
          <a:p>
            <a:pPr lvl="1">
              <a:spcBef>
                <a:spcPts val="0"/>
              </a:spcBef>
              <a:buSzTx/>
              <a:buFont typeface="Wingdings" pitchFamily="2" charset="2"/>
              <a:buChar char="§"/>
            </a:pPr>
            <a:r>
              <a:rPr lang="en-US" i="0" dirty="0" smtClean="0">
                <a:solidFill>
                  <a:schemeClr val="bg1"/>
                </a:solidFill>
              </a:rPr>
              <a:t>Cursor remains in open state for the entire session</a:t>
            </a:r>
          </a:p>
          <a:p>
            <a:pPr lvl="1">
              <a:spcBef>
                <a:spcPts val="0"/>
              </a:spcBef>
              <a:buSzTx/>
              <a:buFont typeface="Wingdings" pitchFamily="2" charset="2"/>
              <a:buChar char="§"/>
            </a:pPr>
            <a:r>
              <a:rPr lang="en-US" i="0" dirty="0" smtClean="0">
                <a:solidFill>
                  <a:schemeClr val="bg1"/>
                </a:solidFill>
              </a:rPr>
              <a:t>Server prepares a cache of record identifiers and then retrieve individual rows</a:t>
            </a:r>
          </a:p>
          <a:p>
            <a:pPr lvl="1">
              <a:spcBef>
                <a:spcPts val="0"/>
              </a:spcBef>
              <a:buSzTx/>
              <a:buFont typeface="Wingdings" pitchFamily="2" charset="2"/>
              <a:buChar char="§"/>
            </a:pPr>
            <a:r>
              <a:rPr lang="en-US" i="0" dirty="0" smtClean="0">
                <a:solidFill>
                  <a:schemeClr val="bg1"/>
                </a:solidFill>
              </a:rPr>
              <a:t>Ignores the field list. always gets the entire record</a:t>
            </a:r>
          </a:p>
          <a:p>
            <a:pPr lvl="1">
              <a:spcBef>
                <a:spcPts val="0"/>
              </a:spcBef>
              <a:buSzTx/>
              <a:buFontTx/>
              <a:buNone/>
            </a:pPr>
            <a:endParaRPr lang="en-US" sz="2400" i="0" dirty="0" smtClean="0">
              <a:solidFill>
                <a:schemeClr val="bg1"/>
              </a:solidFill>
            </a:endParaRPr>
          </a:p>
          <a:p>
            <a:pPr>
              <a:spcBef>
                <a:spcPts val="600"/>
              </a:spcBef>
              <a:buSzTx/>
            </a:pPr>
            <a:r>
              <a:rPr lang="en-US" sz="2800" i="0" dirty="0" smtClean="0">
                <a:solidFill>
                  <a:schemeClr val="bg1"/>
                </a:solidFill>
              </a:rPr>
              <a:t>Skip the schema verification</a:t>
            </a:r>
          </a:p>
          <a:p>
            <a:pPr lvl="1">
              <a:spcBef>
                <a:spcPts val="600"/>
              </a:spcBef>
              <a:buSzTx/>
            </a:pPr>
            <a:r>
              <a:rPr lang="en-US" i="0" dirty="0" smtClean="0">
                <a:solidFill>
                  <a:schemeClr val="bg1"/>
                </a:solidFill>
              </a:rPr>
              <a:t>Schema holder is supposed to be in sync with foreign database schema</a:t>
            </a:r>
          </a:p>
          <a:p>
            <a:pPr lvl="1">
              <a:spcBef>
                <a:spcPts val="600"/>
              </a:spcBef>
              <a:buSzTx/>
            </a:pPr>
            <a:r>
              <a:rPr lang="en-US" i="0" dirty="0" smtClean="0">
                <a:solidFill>
                  <a:schemeClr val="bg1"/>
                </a:solidFill>
              </a:rPr>
              <a:t>Configured though connection parameter -</a:t>
            </a:r>
            <a:r>
              <a:rPr lang="en-US" i="0" dirty="0" err="1" smtClean="0">
                <a:solidFill>
                  <a:schemeClr val="bg1"/>
                </a:solidFill>
              </a:rPr>
              <a:t>Dsrv</a:t>
            </a:r>
            <a:r>
              <a:rPr lang="en-US" i="0" dirty="0" smtClean="0">
                <a:solidFill>
                  <a:schemeClr val="bg1"/>
                </a:solidFill>
              </a:rPr>
              <a:t> skip-schema-check</a:t>
            </a:r>
          </a:p>
          <a:p>
            <a:pPr lvl="1">
              <a:spcBef>
                <a:spcPts val="600"/>
              </a:spcBef>
              <a:buSzTx/>
            </a:pPr>
            <a:r>
              <a:rPr lang="en-US" i="0" dirty="0" smtClean="0">
                <a:solidFill>
                  <a:schemeClr val="bg1"/>
                </a:solidFill>
              </a:rPr>
              <a:t>Unmatched data definitions might cause data corruptions</a:t>
            </a:r>
          </a:p>
          <a:p>
            <a:pPr lvl="1">
              <a:spcBef>
                <a:spcPts val="600"/>
              </a:spcBef>
              <a:buSzTx/>
            </a:pPr>
            <a:r>
              <a:rPr lang="en-US" i="0" dirty="0" smtClean="0">
                <a:solidFill>
                  <a:schemeClr val="bg1"/>
                </a:solidFill>
              </a:rPr>
              <a:t>Make sure to perform an Add/Update to sync schema holder with Database</a:t>
            </a:r>
          </a:p>
          <a:p>
            <a:pPr lvl="1">
              <a:spcBef>
                <a:spcPts val="0"/>
              </a:spcBef>
              <a:buSzTx/>
            </a:pPr>
            <a:endParaRPr lang="en-US" sz="2400" i="0" dirty="0">
              <a:solidFill>
                <a:schemeClr val="bg1"/>
              </a:solidFill>
            </a:endParaRPr>
          </a:p>
        </p:txBody>
      </p:sp>
      <p:sp>
        <p:nvSpPr>
          <p:cNvPr id="5" name="TextBox 4"/>
          <p:cNvSpPr txBox="1"/>
          <p:nvPr/>
        </p:nvSpPr>
        <p:spPr>
          <a:xfrm>
            <a:off x="2671549" y="5265413"/>
            <a:ext cx="6085115" cy="707886"/>
          </a:xfrm>
          <a:prstGeom prst="rect">
            <a:avLst/>
          </a:prstGeom>
          <a:solidFill>
            <a:schemeClr val="accent1">
              <a:lumMod val="20000"/>
              <a:lumOff val="80000"/>
            </a:schemeClr>
          </a:solidFill>
        </p:spPr>
        <p:txBody>
          <a:bodyPr wrap="square" rtlCol="0">
            <a:spAutoFit/>
          </a:bodyPr>
          <a:lstStyle/>
          <a:p>
            <a:pPr marL="0" lvl="1" algn="l"/>
            <a:r>
              <a:rPr lang="en-US" sz="1600" dirty="0" err="1" smtClean="0">
                <a:solidFill>
                  <a:schemeClr val="tx1">
                    <a:lumMod val="75000"/>
                  </a:schemeClr>
                </a:solidFill>
              </a:rPr>
              <a:t>Dataserv.lg</a:t>
            </a:r>
            <a:r>
              <a:rPr lang="en-US" sz="1600" dirty="0" smtClean="0">
                <a:solidFill>
                  <a:schemeClr val="tx1">
                    <a:lumMod val="75000"/>
                  </a:schemeClr>
                </a:solidFill>
              </a:rPr>
              <a:t> :-</a:t>
            </a:r>
          </a:p>
          <a:p>
            <a:pPr marL="0" lvl="1" algn="l"/>
            <a:r>
              <a:rPr lang="en-US" sz="1600" dirty="0" smtClean="0">
                <a:solidFill>
                  <a:schemeClr val="tx1">
                    <a:lumMod val="75000"/>
                  </a:schemeClr>
                </a:solidFill>
              </a:rPr>
              <a:t>----------Skipping schema check for table CUSTOMER----------</a:t>
            </a:r>
            <a:endParaRPr lang="en-US" sz="2000" i="0" dirty="0" smtClean="0">
              <a:solidFill>
                <a:schemeClr val="tx1">
                  <a:lumMod val="75000"/>
                </a:schemeClr>
              </a:solidFill>
            </a:endParaRPr>
          </a:p>
        </p:txBody>
      </p:sp>
      <p:sp>
        <p:nvSpPr>
          <p:cNvPr id="6" name="Title 3"/>
          <p:cNvSpPr>
            <a:spLocks noGrp="1"/>
          </p:cNvSpPr>
          <p:nvPr>
            <p:ph type="title"/>
          </p:nvPr>
        </p:nvSpPr>
        <p:spPr>
          <a:xfrm>
            <a:off x="616817" y="287475"/>
            <a:ext cx="10801179" cy="590931"/>
          </a:xfrm>
        </p:spPr>
        <p:txBody>
          <a:bodyPr/>
          <a:lstStyle/>
          <a:p>
            <a:pPr algn="l"/>
            <a:r>
              <a:rPr lang="en-US" dirty="0" smtClean="0"/>
              <a:t>Performance Considerations</a:t>
            </a:r>
            <a:endParaRPr lang="en-US" dirty="0"/>
          </a:p>
        </p:txBody>
      </p:sp>
    </p:spTree>
    <p:extLst>
      <p:ext uri="{BB962C8B-B14F-4D97-AF65-F5344CB8AC3E}">
        <p14:creationId xmlns:p14="http://schemas.microsoft.com/office/powerpoint/2010/main" xmlns="" val="720907693"/>
      </p:ext>
    </p:extLst>
  </p:cSld>
  <p:clrMapOvr>
    <a:masterClrMapping/>
  </p:clrMapOvr>
  <mc:AlternateContent xmlns:mc="http://schemas.openxmlformats.org/markup-compatibility/2006">
    <mc:Choice xmlns:p14="http://schemas.microsoft.com/office/powerpoint/2010/main" xmlns="" Requires="p14">
      <p:transition p14:dur="100">
        <p:cut/>
      </p:transition>
    </mc:Choice>
    <mc:Fallback>
      <p:transition>
        <p:cut/>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3"/>
          <p:cNvSpPr>
            <a:spLocks noGrp="1"/>
          </p:cNvSpPr>
          <p:nvPr>
            <p:ph type="title"/>
          </p:nvPr>
        </p:nvSpPr>
        <p:spPr>
          <a:xfrm>
            <a:off x="616817" y="287475"/>
            <a:ext cx="10801179" cy="590931"/>
          </a:xfrm>
        </p:spPr>
        <p:txBody>
          <a:bodyPr/>
          <a:lstStyle/>
          <a:p>
            <a:pPr algn="l"/>
            <a:r>
              <a:rPr lang="en-US" dirty="0" smtClean="0"/>
              <a:t>Performance Considerations</a:t>
            </a:r>
            <a:endParaRPr lang="en-US" dirty="0"/>
          </a:p>
        </p:txBody>
      </p:sp>
      <p:sp>
        <p:nvSpPr>
          <p:cNvPr id="7" name="Rectangle 3"/>
          <p:cNvSpPr txBox="1">
            <a:spLocks noChangeArrowheads="1"/>
          </p:cNvSpPr>
          <p:nvPr/>
        </p:nvSpPr>
        <p:spPr bwMode="auto">
          <a:xfrm>
            <a:off x="446768" y="1267103"/>
            <a:ext cx="11078691" cy="5517268"/>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rmAutofit/>
          </a:bodyPr>
          <a:lstStyle/>
          <a:p>
            <a:pPr indent="-285750" algn="l" eaLnBrk="0" hangingPunct="0">
              <a:spcBef>
                <a:spcPct val="20000"/>
              </a:spcBef>
              <a:buClr>
                <a:schemeClr val="accent1"/>
              </a:buClr>
              <a:buSzTx/>
              <a:buFont typeface="Wingdings" pitchFamily="2" charset="2"/>
              <a:buChar char="§"/>
              <a:defRPr/>
            </a:pPr>
            <a:r>
              <a:rPr lang="en-US" sz="2800" i="0" dirty="0" smtClean="0">
                <a:solidFill>
                  <a:schemeClr val="bg1"/>
                </a:solidFill>
                <a:latin typeface="Arial" pitchFamily="34" charset="0"/>
                <a:cs typeface="Arial" pitchFamily="34" charset="0"/>
              </a:rPr>
              <a:t>Field Lists (ABL Tuning)</a:t>
            </a:r>
          </a:p>
          <a:p>
            <a:pPr lvl="1" indent="-285750" algn="l" eaLnBrk="0" hangingPunct="0">
              <a:lnSpc>
                <a:spcPct val="90000"/>
              </a:lnSpc>
              <a:spcBef>
                <a:spcPct val="20000"/>
              </a:spcBef>
              <a:buClr>
                <a:schemeClr val="accent1"/>
              </a:buClr>
              <a:buSzTx/>
              <a:buFont typeface="Wingdings" pitchFamily="2" charset="2"/>
              <a:buChar char="§"/>
              <a:defRPr/>
            </a:pPr>
            <a:r>
              <a:rPr lang="en-US" sz="2000" i="0" dirty="0" smtClean="0">
                <a:solidFill>
                  <a:schemeClr val="bg1"/>
                </a:solidFill>
                <a:latin typeface="Arial" pitchFamily="34" charset="0"/>
                <a:cs typeface="Arial" pitchFamily="34" charset="0"/>
              </a:rPr>
              <a:t>Make </a:t>
            </a:r>
            <a:r>
              <a:rPr lang="en-US" sz="2000" i="0" dirty="0">
                <a:solidFill>
                  <a:schemeClr val="bg1"/>
                </a:solidFill>
                <a:latin typeface="Arial" pitchFamily="34" charset="0"/>
                <a:cs typeface="Arial" pitchFamily="34" charset="0"/>
              </a:rPr>
              <a:t>sure to include all fields you reference.  </a:t>
            </a:r>
          </a:p>
          <a:p>
            <a:pPr lvl="1" indent="-285750" algn="l" eaLnBrk="0" hangingPunct="0">
              <a:lnSpc>
                <a:spcPct val="90000"/>
              </a:lnSpc>
              <a:spcBef>
                <a:spcPct val="20000"/>
              </a:spcBef>
              <a:buClr>
                <a:schemeClr val="accent1"/>
              </a:buClr>
              <a:buSzTx/>
              <a:buFont typeface="Wingdings" pitchFamily="2" charset="2"/>
              <a:buChar char="§"/>
              <a:defRPr/>
            </a:pPr>
            <a:r>
              <a:rPr lang="en-US" sz="2000" i="0" dirty="0">
                <a:solidFill>
                  <a:schemeClr val="bg1"/>
                </a:solidFill>
                <a:latin typeface="Arial" pitchFamily="34" charset="0"/>
                <a:cs typeface="Arial" pitchFamily="34" charset="0"/>
              </a:rPr>
              <a:t>This compiles, but produce run-time error</a:t>
            </a:r>
            <a:r>
              <a:rPr lang="en-US" sz="2000" i="0" dirty="0" smtClean="0">
                <a:solidFill>
                  <a:schemeClr val="bg1"/>
                </a:solidFill>
                <a:latin typeface="Arial" pitchFamily="34" charset="0"/>
                <a:cs typeface="Arial" pitchFamily="34" charset="0"/>
              </a:rPr>
              <a:t>.</a:t>
            </a:r>
          </a:p>
          <a:p>
            <a:pPr lvl="1" indent="-285750" algn="l" eaLnBrk="0" hangingPunct="0">
              <a:lnSpc>
                <a:spcPct val="90000"/>
              </a:lnSpc>
              <a:spcBef>
                <a:spcPct val="20000"/>
              </a:spcBef>
              <a:buClr>
                <a:schemeClr val="accent1"/>
              </a:buClr>
              <a:buSzTx/>
              <a:buFont typeface="Wingdings" pitchFamily="2" charset="2"/>
              <a:buChar char="§"/>
              <a:defRPr/>
            </a:pPr>
            <a:r>
              <a:rPr lang="en-US" sz="2000" i="0" dirty="0" smtClean="0">
                <a:solidFill>
                  <a:schemeClr val="bg1"/>
                </a:solidFill>
                <a:latin typeface="Arial" pitchFamily="34" charset="0"/>
                <a:cs typeface="Arial" pitchFamily="34" charset="0"/>
              </a:rPr>
              <a:t>Reduces the network traffic</a:t>
            </a:r>
          </a:p>
          <a:p>
            <a:pPr lvl="1" indent="-285750" algn="l" eaLnBrk="0" hangingPunct="0">
              <a:lnSpc>
                <a:spcPct val="90000"/>
              </a:lnSpc>
              <a:spcBef>
                <a:spcPct val="20000"/>
              </a:spcBef>
              <a:buClr>
                <a:schemeClr val="accent1"/>
              </a:buClr>
              <a:buSzTx/>
              <a:buFont typeface="Wingdings" pitchFamily="2" charset="2"/>
              <a:buChar char="§"/>
              <a:defRPr/>
            </a:pPr>
            <a:r>
              <a:rPr lang="en-US" sz="2000" i="0" dirty="0" smtClean="0">
                <a:solidFill>
                  <a:schemeClr val="bg1"/>
                </a:solidFill>
                <a:latin typeface="Arial" pitchFamily="34" charset="0"/>
                <a:cs typeface="Arial" pitchFamily="34" charset="0"/>
              </a:rPr>
              <a:t>Only works with NO-LOCK query.</a:t>
            </a:r>
            <a:endParaRPr lang="en-US" sz="1600" i="0" dirty="0" smtClean="0">
              <a:solidFill>
                <a:schemeClr val="bg1"/>
              </a:solidFill>
              <a:latin typeface="Arial" pitchFamily="34" charset="0"/>
              <a:cs typeface="Arial" pitchFamily="34" charset="0"/>
            </a:endParaRPr>
          </a:p>
          <a:p>
            <a:pPr lvl="1" indent="-285750" algn="l" eaLnBrk="0" hangingPunct="0">
              <a:lnSpc>
                <a:spcPct val="90000"/>
              </a:lnSpc>
              <a:spcBef>
                <a:spcPct val="20000"/>
              </a:spcBef>
              <a:buClr>
                <a:schemeClr val="accent1"/>
              </a:buClr>
              <a:buSzTx/>
              <a:buFont typeface="Wingdings" pitchFamily="2" charset="2"/>
              <a:buChar char="§"/>
              <a:defRPr/>
            </a:pPr>
            <a:r>
              <a:rPr lang="en-US" sz="2000" i="0" dirty="0">
                <a:solidFill>
                  <a:schemeClr val="bg1"/>
                </a:solidFill>
                <a:latin typeface="Arial" pitchFamily="34" charset="0"/>
                <a:cs typeface="Arial" pitchFamily="34" charset="0"/>
              </a:rPr>
              <a:t>EXCLUSIVE-LOCK disables the FIELD </a:t>
            </a:r>
            <a:r>
              <a:rPr lang="en-US" sz="2000" i="0" dirty="0" smtClean="0">
                <a:solidFill>
                  <a:schemeClr val="bg1"/>
                </a:solidFill>
                <a:latin typeface="Arial" pitchFamily="34" charset="0"/>
                <a:cs typeface="Arial" pitchFamily="34" charset="0"/>
              </a:rPr>
              <a:t>LIST</a:t>
            </a:r>
          </a:p>
          <a:p>
            <a:pPr marL="742950" marR="0" lvl="1" indent="-285750" algn="l" defTabSz="914400" rtl="0" eaLnBrk="0" fontAlgn="base" latinLnBrk="0" hangingPunct="0">
              <a:lnSpc>
                <a:spcPct val="100000"/>
              </a:lnSpc>
              <a:spcBef>
                <a:spcPct val="20000"/>
              </a:spcBef>
              <a:spcAft>
                <a:spcPct val="0"/>
              </a:spcAft>
              <a:buClr>
                <a:schemeClr val="accent1"/>
              </a:buClr>
              <a:buSzTx/>
              <a:buFont typeface="Wingdings" pitchFamily="2" charset="2"/>
              <a:buChar char="§"/>
              <a:tabLst/>
              <a:defRPr/>
            </a:pPr>
            <a:endParaRPr lang="en-US" sz="2000" i="0" dirty="0" smtClean="0">
              <a:solidFill>
                <a:schemeClr val="bg1"/>
              </a:solidFill>
              <a:latin typeface="Arial" pitchFamily="34" charset="0"/>
              <a:cs typeface="Arial" pitchFamily="34" charset="0"/>
            </a:endParaRPr>
          </a:p>
          <a:p>
            <a:pPr marL="285750" indent="-285750" algn="l" eaLnBrk="0" hangingPunct="0">
              <a:spcBef>
                <a:spcPct val="20000"/>
              </a:spcBef>
              <a:buClr>
                <a:schemeClr val="accent1"/>
              </a:buClr>
              <a:buSzTx/>
              <a:buFont typeface="Wingdings" pitchFamily="2" charset="2"/>
              <a:buChar char="§"/>
              <a:defRPr/>
            </a:pPr>
            <a:r>
              <a:rPr lang="en-US" sz="2800" i="0" dirty="0" smtClean="0">
                <a:solidFill>
                  <a:schemeClr val="bg1"/>
                </a:solidFill>
                <a:latin typeface="Arial" pitchFamily="34" charset="0"/>
                <a:cs typeface="Arial" pitchFamily="34" charset="0"/>
              </a:rPr>
              <a:t>QUERY-TUNING (NO-FIREHOSE-CURSOR)</a:t>
            </a:r>
          </a:p>
          <a:p>
            <a:pPr marL="742950" lvl="1" indent="-285750" algn="l" eaLnBrk="0" hangingPunct="0">
              <a:spcBef>
                <a:spcPct val="20000"/>
              </a:spcBef>
              <a:buClr>
                <a:schemeClr val="accent1"/>
              </a:buClr>
              <a:buSzTx/>
              <a:buFont typeface="Wingdings" pitchFamily="2" charset="2"/>
              <a:buChar char="§"/>
              <a:defRPr/>
            </a:pPr>
            <a:r>
              <a:rPr lang="en-US" sz="2000" i="0" dirty="0" smtClean="0">
                <a:solidFill>
                  <a:schemeClr val="bg1"/>
                </a:solidFill>
                <a:latin typeface="Arial" pitchFamily="34" charset="0"/>
                <a:cs typeface="Arial" pitchFamily="34" charset="0"/>
              </a:rPr>
              <a:t>Long running query</a:t>
            </a:r>
          </a:p>
          <a:p>
            <a:pPr marL="742950" lvl="1" indent="-285750" algn="l" eaLnBrk="0" hangingPunct="0">
              <a:spcBef>
                <a:spcPct val="20000"/>
              </a:spcBef>
              <a:buClr>
                <a:schemeClr val="accent1"/>
              </a:buClr>
              <a:buSzTx/>
              <a:buFont typeface="Wingdings" pitchFamily="2" charset="2"/>
              <a:buChar char="§"/>
              <a:defRPr/>
            </a:pPr>
            <a:r>
              <a:rPr lang="en-US" sz="2000" i="0" dirty="0" smtClean="0">
                <a:solidFill>
                  <a:schemeClr val="bg1"/>
                </a:solidFill>
                <a:latin typeface="Arial" pitchFamily="34" charset="0"/>
                <a:cs typeface="Arial" pitchFamily="34" charset="0"/>
              </a:rPr>
              <a:t>Only a few records are desired out of very large result set</a:t>
            </a:r>
          </a:p>
          <a:p>
            <a:pPr marL="742950" lvl="1" indent="-285750" algn="l" eaLnBrk="0" hangingPunct="0">
              <a:spcBef>
                <a:spcPct val="20000"/>
              </a:spcBef>
              <a:buClr>
                <a:schemeClr val="accent1"/>
              </a:buClr>
              <a:buSzTx/>
              <a:buFont typeface="Wingdings" pitchFamily="2" charset="2"/>
              <a:buChar char="§"/>
              <a:defRPr/>
            </a:pPr>
            <a:r>
              <a:rPr lang="en-US" sz="2000" i="0" dirty="0" smtClean="0">
                <a:solidFill>
                  <a:schemeClr val="bg1"/>
                </a:solidFill>
                <a:latin typeface="Arial" pitchFamily="34" charset="0"/>
                <a:cs typeface="Arial" pitchFamily="34" charset="0"/>
              </a:rPr>
              <a:t>Uses server side/Block cursor. </a:t>
            </a:r>
          </a:p>
          <a:p>
            <a:pPr marL="742950" lvl="1" indent="-285750" algn="l" eaLnBrk="0" hangingPunct="0">
              <a:spcBef>
                <a:spcPct val="20000"/>
              </a:spcBef>
              <a:buClr>
                <a:schemeClr val="accent1"/>
              </a:buClr>
              <a:buSzTx/>
              <a:buFont typeface="Wingdings" pitchFamily="2" charset="2"/>
              <a:buChar char="§"/>
              <a:defRPr/>
            </a:pPr>
            <a:r>
              <a:rPr lang="en-US" sz="2000" i="0" dirty="0" smtClean="0">
                <a:solidFill>
                  <a:schemeClr val="bg1"/>
                </a:solidFill>
                <a:latin typeface="Arial" pitchFamily="34" charset="0"/>
                <a:cs typeface="Arial" pitchFamily="34" charset="0"/>
              </a:rPr>
              <a:t>Firehose cursor/Default result set is disabled.</a:t>
            </a:r>
          </a:p>
        </p:txBody>
      </p:sp>
      <p:sp>
        <p:nvSpPr>
          <p:cNvPr id="8" name="TextBox 7"/>
          <p:cNvSpPr txBox="1"/>
          <p:nvPr/>
        </p:nvSpPr>
        <p:spPr>
          <a:xfrm>
            <a:off x="7028763" y="1443694"/>
            <a:ext cx="4248858" cy="830997"/>
          </a:xfrm>
          <a:prstGeom prst="rect">
            <a:avLst/>
          </a:prstGeom>
          <a:noFill/>
          <a:ln w="28575">
            <a:solidFill>
              <a:schemeClr val="accent1"/>
            </a:solidFill>
          </a:ln>
        </p:spPr>
        <p:txBody>
          <a:bodyPr wrap="square" rtlCol="0">
            <a:spAutoFit/>
          </a:bodyPr>
          <a:lstStyle/>
          <a:p>
            <a:pPr algn="l"/>
            <a:r>
              <a:rPr lang="en-US" sz="1200" i="0" dirty="0" smtClean="0">
                <a:solidFill>
                  <a:schemeClr val="accent1"/>
                </a:solidFill>
                <a:latin typeface="Arial" pitchFamily="34" charset="0"/>
                <a:cs typeface="Arial" pitchFamily="34" charset="0"/>
              </a:rPr>
              <a:t>FOR EACH Customer FIELDS(</a:t>
            </a:r>
            <a:r>
              <a:rPr lang="en-US" sz="1200" i="0" dirty="0" err="1" smtClean="0">
                <a:solidFill>
                  <a:schemeClr val="accent1"/>
                </a:solidFill>
                <a:latin typeface="Arial" pitchFamily="34" charset="0"/>
                <a:cs typeface="Arial" pitchFamily="34" charset="0"/>
              </a:rPr>
              <a:t>custnum</a:t>
            </a:r>
            <a:r>
              <a:rPr lang="en-US" sz="1200" i="0" dirty="0" smtClean="0">
                <a:solidFill>
                  <a:schemeClr val="accent1"/>
                </a:solidFill>
                <a:latin typeface="Arial" pitchFamily="34" charset="0"/>
                <a:cs typeface="Arial" pitchFamily="34" charset="0"/>
              </a:rPr>
              <a:t> name) NO-LOCK:</a:t>
            </a:r>
          </a:p>
          <a:p>
            <a:pPr algn="l"/>
            <a:r>
              <a:rPr lang="en-US" sz="1200" i="0" dirty="0" smtClean="0">
                <a:solidFill>
                  <a:schemeClr val="accent1"/>
                </a:solidFill>
                <a:latin typeface="Arial" pitchFamily="34" charset="0"/>
                <a:cs typeface="Arial" pitchFamily="34" charset="0"/>
              </a:rPr>
              <a:t>      FIND FIRST Order WHERE Order.st =  Customer.st.</a:t>
            </a:r>
          </a:p>
          <a:p>
            <a:pPr algn="l"/>
            <a:r>
              <a:rPr lang="en-US" sz="1200" i="0" dirty="0" smtClean="0">
                <a:solidFill>
                  <a:schemeClr val="accent1"/>
                </a:solidFill>
                <a:latin typeface="Arial" pitchFamily="34" charset="0"/>
                <a:cs typeface="Arial" pitchFamily="34" charset="0"/>
              </a:rPr>
              <a:t>END.</a:t>
            </a:r>
            <a:endParaRPr lang="en-US" sz="1200" i="0" dirty="0" smtClean="0">
              <a:solidFill>
                <a:schemeClr val="accent1"/>
              </a:solidFill>
            </a:endParaRPr>
          </a:p>
        </p:txBody>
      </p:sp>
      <p:sp>
        <p:nvSpPr>
          <p:cNvPr id="9" name="TextBox 8"/>
          <p:cNvSpPr txBox="1"/>
          <p:nvPr/>
        </p:nvSpPr>
        <p:spPr>
          <a:xfrm>
            <a:off x="8018584" y="4394037"/>
            <a:ext cx="3506875" cy="1661993"/>
          </a:xfrm>
          <a:prstGeom prst="rect">
            <a:avLst/>
          </a:prstGeom>
          <a:noFill/>
          <a:ln w="28575">
            <a:solidFill>
              <a:schemeClr val="accent1"/>
            </a:solidFill>
          </a:ln>
        </p:spPr>
        <p:txBody>
          <a:bodyPr wrap="square" rtlCol="0">
            <a:spAutoFit/>
          </a:bodyPr>
          <a:lstStyle/>
          <a:p>
            <a:pPr algn="l"/>
            <a:r>
              <a:rPr lang="en-US" sz="1200" i="0" dirty="0" smtClean="0">
                <a:solidFill>
                  <a:schemeClr val="accent1"/>
                </a:solidFill>
                <a:latin typeface="Arial" pitchFamily="34" charset="0"/>
                <a:cs typeface="Arial" pitchFamily="34" charset="0"/>
              </a:rPr>
              <a:t>DEFINE VARIABLE iter as INTEGER.</a:t>
            </a:r>
          </a:p>
          <a:p>
            <a:pPr algn="l"/>
            <a:r>
              <a:rPr lang="en-US" sz="1200" i="0" dirty="0" smtClean="0">
                <a:solidFill>
                  <a:schemeClr val="accent1"/>
                </a:solidFill>
                <a:latin typeface="Arial" pitchFamily="34" charset="0"/>
                <a:cs typeface="Arial" pitchFamily="34" charset="0"/>
              </a:rPr>
              <a:t>FOR EACH Customer QUERY-TUNING (NO-FIREHOSE-CURSOR) :</a:t>
            </a:r>
          </a:p>
          <a:p>
            <a:pPr algn="l"/>
            <a:r>
              <a:rPr lang="en-US" sz="1200" i="0" dirty="0" smtClean="0">
                <a:solidFill>
                  <a:schemeClr val="accent1"/>
                </a:solidFill>
                <a:latin typeface="Arial" pitchFamily="34" charset="0"/>
                <a:cs typeface="Arial" pitchFamily="34" charset="0"/>
              </a:rPr>
              <a:t>         iter = iter + 1.</a:t>
            </a:r>
          </a:p>
          <a:p>
            <a:pPr algn="l">
              <a:spcBef>
                <a:spcPts val="0"/>
              </a:spcBef>
            </a:pPr>
            <a:r>
              <a:rPr lang="en-US" sz="1200" i="0" dirty="0" smtClean="0">
                <a:solidFill>
                  <a:schemeClr val="accent1"/>
                </a:solidFill>
                <a:latin typeface="Arial" pitchFamily="34" charset="0"/>
                <a:cs typeface="Arial" pitchFamily="34" charset="0"/>
              </a:rPr>
              <a:t>         IF iter = 20 THEN LEAVE.</a:t>
            </a:r>
          </a:p>
          <a:p>
            <a:pPr algn="l">
              <a:spcBef>
                <a:spcPts val="0"/>
              </a:spcBef>
            </a:pPr>
            <a:r>
              <a:rPr lang="en-US" sz="1200" i="0" dirty="0" smtClean="0">
                <a:solidFill>
                  <a:schemeClr val="accent1"/>
                </a:solidFill>
                <a:latin typeface="Arial" pitchFamily="34" charset="0"/>
                <a:cs typeface="Arial" pitchFamily="34" charset="0"/>
              </a:rPr>
              <a:t>         FIND FIRST Order OF Customer.</a:t>
            </a:r>
          </a:p>
          <a:p>
            <a:pPr algn="l"/>
            <a:r>
              <a:rPr lang="en-US" sz="1200" i="0" dirty="0" smtClean="0">
                <a:solidFill>
                  <a:schemeClr val="accent1"/>
                </a:solidFill>
                <a:latin typeface="Arial" pitchFamily="34" charset="0"/>
                <a:cs typeface="Arial" pitchFamily="34" charset="0"/>
              </a:rPr>
              <a:t>END.</a:t>
            </a:r>
            <a:endParaRPr lang="en-US" sz="1200" i="0" dirty="0" smtClean="0">
              <a:solidFill>
                <a:schemeClr val="accent1"/>
              </a:solidFill>
            </a:endParaRPr>
          </a:p>
        </p:txBody>
      </p:sp>
    </p:spTree>
    <p:extLst>
      <p:ext uri="{BB962C8B-B14F-4D97-AF65-F5344CB8AC3E}">
        <p14:creationId xmlns:p14="http://schemas.microsoft.com/office/powerpoint/2010/main" xmlns="" val="736107602"/>
      </p:ext>
    </p:extLst>
  </p:cSld>
  <p:clrMapOvr>
    <a:masterClrMapping/>
  </p:clrMapOvr>
  <mc:AlternateContent xmlns:mc="http://schemas.openxmlformats.org/markup-compatibility/2006">
    <mc:Choice xmlns:p14="http://schemas.microsoft.com/office/powerpoint/2010/main" xmlns="" Requires="p14">
      <p:transition p14:dur="100">
        <p:cut/>
      </p:transition>
    </mc:Choice>
    <mc:Fallback>
      <p:transition>
        <p:cut/>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3"/>
          <p:cNvSpPr>
            <a:spLocks noGrp="1"/>
          </p:cNvSpPr>
          <p:nvPr>
            <p:ph type="title"/>
          </p:nvPr>
        </p:nvSpPr>
        <p:spPr>
          <a:xfrm>
            <a:off x="616817" y="287475"/>
            <a:ext cx="10801179" cy="590931"/>
          </a:xfrm>
        </p:spPr>
        <p:txBody>
          <a:bodyPr/>
          <a:lstStyle/>
          <a:p>
            <a:pPr algn="l"/>
            <a:r>
              <a:rPr lang="en-US" dirty="0" smtClean="0"/>
              <a:t>Performance Considerations</a:t>
            </a:r>
            <a:endParaRPr lang="en-US" dirty="0"/>
          </a:p>
        </p:txBody>
      </p:sp>
      <p:sp>
        <p:nvSpPr>
          <p:cNvPr id="10" name="Content Placeholder 2"/>
          <p:cNvSpPr txBox="1">
            <a:spLocks/>
          </p:cNvSpPr>
          <p:nvPr/>
        </p:nvSpPr>
        <p:spPr>
          <a:xfrm>
            <a:off x="543185" y="1056746"/>
            <a:ext cx="11289145" cy="5533159"/>
          </a:xfrm>
          <a:prstGeom prst="rect">
            <a:avLst/>
          </a:prstGeom>
        </p:spPr>
        <p:txBody>
          <a:bodyPr/>
          <a:lstStyle>
            <a:lvl1pPr marL="342900" indent="-342900" algn="l" defTabSz="914400" rtl="0" eaLnBrk="1" fontAlgn="base" latinLnBrk="0" hangingPunct="1">
              <a:spcBef>
                <a:spcPts val="900"/>
              </a:spcBef>
              <a:spcAft>
                <a:spcPct val="0"/>
              </a:spcAft>
              <a:buClr>
                <a:schemeClr val="accent1"/>
              </a:buClr>
              <a:buFont typeface="Wingdings" pitchFamily="2" charset="2"/>
              <a:buChar char="§"/>
              <a:defRPr lang="en-US" sz="2000" kern="1200" dirty="0" smtClean="0">
                <a:solidFill>
                  <a:srgbClr val="000000"/>
                </a:solidFill>
                <a:latin typeface="Arial" pitchFamily="34" charset="0"/>
                <a:ea typeface="+mn-ea"/>
                <a:cs typeface="Arial" pitchFamily="34" charset="0"/>
              </a:defRPr>
            </a:lvl1pPr>
            <a:lvl2pPr marL="742950" indent="-285750" algn="l" defTabSz="914400" rtl="0" eaLnBrk="1" fontAlgn="base" latinLnBrk="0" hangingPunct="1">
              <a:spcBef>
                <a:spcPts val="900"/>
              </a:spcBef>
              <a:spcAft>
                <a:spcPct val="0"/>
              </a:spcAft>
              <a:buClr>
                <a:schemeClr val="accent1"/>
              </a:buClr>
              <a:buChar char="•"/>
              <a:defRPr lang="en-US" sz="1800" kern="1200" dirty="0" smtClean="0">
                <a:solidFill>
                  <a:srgbClr val="000000"/>
                </a:solidFill>
                <a:latin typeface="Arial" pitchFamily="34" charset="0"/>
                <a:ea typeface="+mn-ea"/>
                <a:cs typeface="Arial" pitchFamily="34" charset="0"/>
              </a:defRPr>
            </a:lvl2pPr>
            <a:lvl3pPr marL="1143000" indent="-228600" algn="l" defTabSz="914400" rtl="0" eaLnBrk="1" fontAlgn="base" latinLnBrk="0" hangingPunct="1">
              <a:spcBef>
                <a:spcPts val="900"/>
              </a:spcBef>
              <a:spcAft>
                <a:spcPct val="0"/>
              </a:spcAft>
              <a:buClr>
                <a:schemeClr val="accent1"/>
              </a:buClr>
              <a:buFont typeface="Arial" charset="0"/>
              <a:buChar char="–"/>
              <a:defRPr lang="en-US" sz="1600" kern="1200" dirty="0" smtClean="0">
                <a:solidFill>
                  <a:srgbClr val="000000"/>
                </a:solidFill>
                <a:latin typeface="Arial" pitchFamily="34" charset="0"/>
                <a:ea typeface="+mn-ea"/>
                <a:cs typeface="Arial" pitchFamily="34" charset="0"/>
              </a:defRPr>
            </a:lvl3pPr>
            <a:lvl4pPr marL="1600200" indent="-228600" algn="l" defTabSz="914400" rtl="0" eaLnBrk="1" fontAlgn="base" latinLnBrk="0" hangingPunct="1">
              <a:spcBef>
                <a:spcPts val="900"/>
              </a:spcBef>
              <a:spcAft>
                <a:spcPct val="0"/>
              </a:spcAft>
              <a:buClr>
                <a:schemeClr val="accent1"/>
              </a:buClr>
              <a:buSzPct val="95000"/>
              <a:buFont typeface="Courier New" pitchFamily="49" charset="0"/>
              <a:buChar char="o"/>
              <a:defRPr lang="en-US" sz="1400" kern="1200" dirty="0" smtClean="0">
                <a:solidFill>
                  <a:srgbClr val="000000"/>
                </a:solidFill>
                <a:latin typeface="Arial" pitchFamily="34" charset="0"/>
                <a:ea typeface="+mn-ea"/>
                <a:cs typeface="Arial" pitchFamily="34" charset="0"/>
              </a:defRPr>
            </a:lvl4pPr>
            <a:lvl5pPr marL="2057400" indent="-228600" algn="l" defTabSz="914400" rtl="0" eaLnBrk="1" fontAlgn="base" latinLnBrk="0" hangingPunct="1">
              <a:spcBef>
                <a:spcPts val="900"/>
              </a:spcBef>
              <a:spcAft>
                <a:spcPct val="0"/>
              </a:spcAft>
              <a:buClr>
                <a:schemeClr val="accent1"/>
              </a:buClr>
              <a:buSzPct val="95000"/>
              <a:buFont typeface="Courier New" pitchFamily="49" charset="0"/>
              <a:buChar char="o"/>
              <a:defRPr lang="en-US" sz="1400" kern="1200" dirty="0" smtClean="0">
                <a:solidFill>
                  <a:srgbClr val="000000"/>
                </a:solidFill>
                <a:latin typeface="Arial" pitchFamily="34" charset="0"/>
                <a:ea typeface="+mn-ea"/>
                <a:cs typeface="Arial" pitchFamily="34" charset="0"/>
              </a:defRPr>
            </a:lvl5pPr>
            <a:lvl6pPr marL="25146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6pPr>
            <a:lvl7pPr marL="29718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7pPr>
            <a:lvl8pPr marL="34290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8pPr>
            <a:lvl9pPr marL="38862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9pPr>
          </a:lstStyle>
          <a:p>
            <a:pPr marL="571500" indent="-514350">
              <a:spcBef>
                <a:spcPts val="0"/>
              </a:spcBef>
              <a:buSzTx/>
            </a:pPr>
            <a:r>
              <a:rPr lang="en-US" sz="2800" i="0" dirty="0" smtClean="0">
                <a:solidFill>
                  <a:schemeClr val="bg1"/>
                </a:solidFill>
              </a:rPr>
              <a:t>Shadow Column</a:t>
            </a:r>
          </a:p>
          <a:p>
            <a:pPr marL="971550" lvl="1" indent="-514350">
              <a:spcBef>
                <a:spcPts val="0"/>
              </a:spcBef>
              <a:buSzTx/>
              <a:buFont typeface="Wingdings" pitchFamily="2" charset="2"/>
              <a:buChar char="§"/>
            </a:pPr>
            <a:r>
              <a:rPr lang="en-US" i="0" dirty="0" smtClean="0">
                <a:solidFill>
                  <a:schemeClr val="bg1"/>
                </a:solidFill>
              </a:rPr>
              <a:t>Provides case insensitive data access from a case sensitive database</a:t>
            </a:r>
          </a:p>
          <a:p>
            <a:pPr marL="971550" lvl="1" indent="-514350">
              <a:spcBef>
                <a:spcPts val="0"/>
              </a:spcBef>
              <a:buSzTx/>
              <a:buFont typeface="Wingdings" pitchFamily="2" charset="2"/>
              <a:buChar char="§"/>
            </a:pPr>
            <a:r>
              <a:rPr lang="en-US" i="0" dirty="0" smtClean="0">
                <a:solidFill>
                  <a:schemeClr val="bg1"/>
                </a:solidFill>
              </a:rPr>
              <a:t>choose shadow column migration option to generate a surrogate column</a:t>
            </a:r>
          </a:p>
          <a:p>
            <a:pPr marL="971550" lvl="1" indent="-514350">
              <a:spcBef>
                <a:spcPts val="0"/>
              </a:spcBef>
              <a:buSzTx/>
              <a:buFont typeface="Wingdings" pitchFamily="2" charset="2"/>
              <a:buChar char="§"/>
            </a:pPr>
            <a:r>
              <a:rPr lang="en-US" i="0" dirty="0" smtClean="0">
                <a:solidFill>
                  <a:schemeClr val="bg1"/>
                </a:solidFill>
              </a:rPr>
              <a:t>Hidden, Indexed, Stores a copy of base value in uppercase</a:t>
            </a:r>
          </a:p>
          <a:p>
            <a:pPr marL="971550" lvl="1" indent="-514350">
              <a:spcBef>
                <a:spcPts val="0"/>
              </a:spcBef>
              <a:buSzTx/>
              <a:buFont typeface="Wingdings" pitchFamily="2" charset="2"/>
              <a:buChar char="§"/>
            </a:pPr>
            <a:r>
              <a:rPr lang="en-US" i="0" dirty="0" smtClean="0">
                <a:solidFill>
                  <a:schemeClr val="bg1"/>
                </a:solidFill>
              </a:rPr>
              <a:t>Name are prefixed by _S# in MSS and by U## in Oracle DS</a:t>
            </a:r>
          </a:p>
          <a:p>
            <a:pPr marL="457200" lvl="1" indent="0">
              <a:spcBef>
                <a:spcPts val="0"/>
              </a:spcBef>
              <a:buSzTx/>
              <a:buFontTx/>
              <a:buNone/>
            </a:pPr>
            <a:endParaRPr lang="en-US" i="0" dirty="0" smtClean="0">
              <a:solidFill>
                <a:schemeClr val="bg1"/>
              </a:solidFill>
            </a:endParaRPr>
          </a:p>
          <a:p>
            <a:pPr marL="571500" indent="-514350">
              <a:spcBef>
                <a:spcPts val="0"/>
              </a:spcBef>
              <a:buSzTx/>
            </a:pPr>
            <a:r>
              <a:rPr lang="en-US" sz="2800" i="0" dirty="0" smtClean="0">
                <a:solidFill>
                  <a:schemeClr val="bg1"/>
                </a:solidFill>
              </a:rPr>
              <a:t>Bulk Insert </a:t>
            </a:r>
          </a:p>
          <a:p>
            <a:pPr marL="971550" lvl="1" indent="-514350">
              <a:spcBef>
                <a:spcPts val="0"/>
              </a:spcBef>
              <a:buSzTx/>
              <a:buFont typeface="Wingdings" pitchFamily="2" charset="2"/>
              <a:buChar char="§"/>
            </a:pPr>
            <a:r>
              <a:rPr lang="en-US" i="0" dirty="0" smtClean="0">
                <a:solidFill>
                  <a:schemeClr val="bg1"/>
                </a:solidFill>
              </a:rPr>
              <a:t>Inserts records in batches</a:t>
            </a:r>
          </a:p>
          <a:p>
            <a:pPr marL="971550" lvl="1" indent="-514350">
              <a:spcBef>
                <a:spcPts val="0"/>
              </a:spcBef>
              <a:buSzTx/>
              <a:buFont typeface="Wingdings" pitchFamily="2" charset="2"/>
              <a:buChar char="§"/>
            </a:pPr>
            <a:r>
              <a:rPr lang="en-US" i="0" dirty="0" smtClean="0">
                <a:solidFill>
                  <a:schemeClr val="bg1"/>
                </a:solidFill>
              </a:rPr>
              <a:t>Several hundred records are inserted into ORACLE as a single array insert operation</a:t>
            </a:r>
          </a:p>
          <a:p>
            <a:pPr marL="971550" lvl="1" indent="-514350">
              <a:spcBef>
                <a:spcPts val="0"/>
              </a:spcBef>
              <a:spcAft>
                <a:spcPts val="0"/>
              </a:spcAft>
              <a:buSzTx/>
              <a:buFont typeface="Wingdings" pitchFamily="2" charset="2"/>
              <a:buChar char="§"/>
            </a:pPr>
            <a:r>
              <a:rPr lang="en-US" i="0" dirty="0" smtClean="0">
                <a:solidFill>
                  <a:schemeClr val="bg1"/>
                </a:solidFill>
              </a:rPr>
              <a:t>Available Both as Data Administrator tool and ABL constructs</a:t>
            </a:r>
            <a:endParaRPr lang="en-US" sz="2000" i="0" dirty="0" smtClean="0">
              <a:solidFill>
                <a:schemeClr val="bg1"/>
              </a:solidFill>
            </a:endParaRPr>
          </a:p>
          <a:p>
            <a:pPr marL="457200" lvl="1" indent="0">
              <a:spcBef>
                <a:spcPts val="0"/>
              </a:spcBef>
              <a:spcAft>
                <a:spcPts val="0"/>
              </a:spcAft>
              <a:buSzTx/>
              <a:buFontTx/>
              <a:buNone/>
            </a:pPr>
            <a:r>
              <a:rPr lang="en-US" sz="2000" b="1" i="0" dirty="0" smtClean="0">
                <a:solidFill>
                  <a:schemeClr val="bg1"/>
                </a:solidFill>
              </a:rPr>
              <a:t>Limitations:</a:t>
            </a:r>
          </a:p>
          <a:p>
            <a:pPr marL="971550" lvl="1" indent="-514350">
              <a:spcBef>
                <a:spcPts val="0"/>
              </a:spcBef>
              <a:spcAft>
                <a:spcPts val="0"/>
              </a:spcAft>
              <a:buSzTx/>
              <a:buFont typeface="Wingdings" pitchFamily="2" charset="2"/>
              <a:buChar char="§"/>
            </a:pPr>
            <a:r>
              <a:rPr lang="en-US" i="0" dirty="0" smtClean="0">
                <a:solidFill>
                  <a:schemeClr val="bg1"/>
                </a:solidFill>
              </a:rPr>
              <a:t>LOBs are inserted as empty.</a:t>
            </a:r>
          </a:p>
          <a:p>
            <a:pPr marL="971550" lvl="1" indent="-514350">
              <a:spcBef>
                <a:spcPts val="0"/>
              </a:spcBef>
              <a:spcAft>
                <a:spcPts val="0"/>
              </a:spcAft>
              <a:buSzTx/>
              <a:buFont typeface="Wingdings" pitchFamily="2" charset="2"/>
              <a:buChar char="§"/>
            </a:pPr>
            <a:r>
              <a:rPr lang="en-US" i="0" dirty="0" smtClean="0">
                <a:solidFill>
                  <a:schemeClr val="bg1"/>
                </a:solidFill>
              </a:rPr>
              <a:t>Triggers may not fire as desired</a:t>
            </a:r>
            <a:r>
              <a:rPr lang="en-US" i="0" dirty="0" smtClean="0"/>
              <a:t>. </a:t>
            </a:r>
          </a:p>
          <a:p>
            <a:pPr marL="571500" indent="-514350">
              <a:spcBef>
                <a:spcPts val="0"/>
              </a:spcBef>
              <a:buSzTx/>
            </a:pPr>
            <a:endParaRPr lang="en-US" i="0" dirty="0" smtClean="0"/>
          </a:p>
          <a:p>
            <a:pPr marL="457200" lvl="1" indent="0">
              <a:spcBef>
                <a:spcPts val="0"/>
              </a:spcBef>
              <a:buSzTx/>
              <a:buFontTx/>
              <a:buNone/>
            </a:pPr>
            <a:r>
              <a:rPr lang="en-US" i="0" dirty="0" smtClean="0"/>
              <a:t>       </a:t>
            </a:r>
          </a:p>
          <a:p>
            <a:pPr marL="971550" lvl="1" indent="-514350">
              <a:spcBef>
                <a:spcPts val="0"/>
              </a:spcBef>
              <a:buSzTx/>
              <a:buFont typeface="Wingdings" pitchFamily="2" charset="2"/>
              <a:buChar char="§"/>
            </a:pPr>
            <a:endParaRPr lang="en-US" sz="2400" i="0" dirty="0" smtClean="0"/>
          </a:p>
          <a:p>
            <a:pPr marL="971550" lvl="1" indent="-514350">
              <a:spcBef>
                <a:spcPts val="0"/>
              </a:spcBef>
              <a:buSzTx/>
              <a:buFont typeface="Wingdings" pitchFamily="2" charset="2"/>
              <a:buChar char="§"/>
            </a:pPr>
            <a:endParaRPr lang="en-US" sz="2400" i="0" dirty="0" smtClean="0"/>
          </a:p>
          <a:p>
            <a:pPr marL="971550" lvl="1" indent="-514350">
              <a:spcBef>
                <a:spcPts val="0"/>
              </a:spcBef>
              <a:buSzTx/>
              <a:buFont typeface="Wingdings" pitchFamily="2" charset="2"/>
              <a:buChar char="§"/>
            </a:pPr>
            <a:endParaRPr lang="en-US" sz="2400" i="0" dirty="0" smtClean="0"/>
          </a:p>
          <a:p>
            <a:pPr marL="971550" lvl="1" indent="-514350">
              <a:spcBef>
                <a:spcPts val="0"/>
              </a:spcBef>
              <a:buSzTx/>
              <a:buFontTx/>
              <a:buNone/>
            </a:pPr>
            <a:endParaRPr lang="en-US" sz="2400" i="0" dirty="0"/>
          </a:p>
        </p:txBody>
      </p:sp>
      <p:sp>
        <p:nvSpPr>
          <p:cNvPr id="11" name="TextBox 10"/>
          <p:cNvSpPr txBox="1"/>
          <p:nvPr/>
        </p:nvSpPr>
        <p:spPr>
          <a:xfrm>
            <a:off x="2851493" y="5380766"/>
            <a:ext cx="7067207" cy="1015663"/>
          </a:xfrm>
          <a:prstGeom prst="rect">
            <a:avLst/>
          </a:prstGeom>
          <a:solidFill>
            <a:schemeClr val="accent1">
              <a:lumMod val="20000"/>
              <a:lumOff val="80000"/>
            </a:schemeClr>
          </a:solidFill>
          <a:ln>
            <a:noFill/>
          </a:ln>
        </p:spPr>
        <p:txBody>
          <a:bodyPr wrap="square" rtlCol="0">
            <a:spAutoFit/>
          </a:bodyPr>
          <a:lstStyle/>
          <a:p>
            <a:pPr marL="971550" lvl="1" indent="-514350" algn="l">
              <a:spcBef>
                <a:spcPts val="0"/>
              </a:spcBef>
              <a:buNone/>
            </a:pPr>
            <a:r>
              <a:rPr lang="en-US" sz="1200" dirty="0" smtClean="0">
                <a:solidFill>
                  <a:schemeClr val="tx1">
                    <a:lumMod val="75000"/>
                  </a:schemeClr>
                </a:solidFill>
              </a:rPr>
              <a:t>Syntax:</a:t>
            </a:r>
          </a:p>
          <a:p>
            <a:pPr marL="971550" lvl="1" indent="-514350" algn="l">
              <a:spcBef>
                <a:spcPts val="0"/>
              </a:spcBef>
              <a:buNone/>
            </a:pPr>
            <a:r>
              <a:rPr lang="en-US" sz="1200" dirty="0" smtClean="0">
                <a:solidFill>
                  <a:schemeClr val="tx1">
                    <a:lumMod val="75000"/>
                  </a:schemeClr>
                </a:solidFill>
              </a:rPr>
              <a:t>RUN STORED-PROC SEND-SQL-STATEMENT h1= proc-handle (“—Bulk-insert Start &lt;n&gt;”)</a:t>
            </a:r>
          </a:p>
          <a:p>
            <a:pPr marL="971550" lvl="1" indent="-514350" algn="l">
              <a:spcBef>
                <a:spcPts val="0"/>
              </a:spcBef>
              <a:buNone/>
            </a:pPr>
            <a:r>
              <a:rPr lang="en-US" sz="1200" dirty="0" smtClean="0">
                <a:solidFill>
                  <a:schemeClr val="tx1">
                    <a:lumMod val="75000"/>
                  </a:schemeClr>
                </a:solidFill>
              </a:rPr>
              <a:t>RUN STORED-PROC SEND-SQL-STATEMENT h2 = proc-handle (“—Bulk-insert End”)</a:t>
            </a:r>
          </a:p>
          <a:p>
            <a:pPr marL="971550" lvl="1" indent="-514350" algn="l">
              <a:spcBef>
                <a:spcPts val="0"/>
              </a:spcBef>
              <a:buNone/>
            </a:pPr>
            <a:endParaRPr lang="en-US" sz="1200" i="0" dirty="0" smtClean="0">
              <a:ln>
                <a:solidFill>
                  <a:schemeClr val="accent1"/>
                </a:solidFill>
              </a:ln>
              <a:solidFill>
                <a:schemeClr val="tx1">
                  <a:lumMod val="75000"/>
                </a:schemeClr>
              </a:solidFill>
            </a:endParaRPr>
          </a:p>
          <a:p>
            <a:pPr marL="971550" lvl="1" indent="-514350" algn="l">
              <a:spcBef>
                <a:spcPts val="0"/>
              </a:spcBef>
            </a:pPr>
            <a:r>
              <a:rPr lang="en-US" sz="1200" dirty="0" smtClean="0">
                <a:solidFill>
                  <a:schemeClr val="tx1">
                    <a:lumMod val="75000"/>
                  </a:schemeClr>
                </a:solidFill>
              </a:rPr>
              <a:t>&lt;n&gt; denotes number of records per transaction</a:t>
            </a:r>
            <a:endParaRPr lang="en-US" sz="2000" i="0" dirty="0" smtClean="0">
              <a:solidFill>
                <a:schemeClr val="tx1">
                  <a:lumMod val="75000"/>
                </a:schemeClr>
              </a:solidFill>
            </a:endParaRPr>
          </a:p>
        </p:txBody>
      </p:sp>
    </p:spTree>
    <p:extLst>
      <p:ext uri="{BB962C8B-B14F-4D97-AF65-F5344CB8AC3E}">
        <p14:creationId xmlns:p14="http://schemas.microsoft.com/office/powerpoint/2010/main" xmlns="" val="4237974466"/>
      </p:ext>
    </p:extLst>
  </p:cSld>
  <p:clrMapOvr>
    <a:masterClrMapping/>
  </p:clrMapOvr>
  <mc:AlternateContent xmlns:mc="http://schemas.openxmlformats.org/markup-compatibility/2006">
    <mc:Choice xmlns:p14="http://schemas.microsoft.com/office/powerpoint/2010/main" xmlns="" Requires="p14">
      <p:transition p14:dur="100">
        <p:cut/>
      </p:transition>
    </mc:Choice>
    <mc:Fallback>
      <p:transition>
        <p:cut/>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3"/>
          <p:cNvSpPr>
            <a:spLocks noGrp="1"/>
          </p:cNvSpPr>
          <p:nvPr>
            <p:ph type="title"/>
          </p:nvPr>
        </p:nvSpPr>
        <p:spPr>
          <a:xfrm>
            <a:off x="616817" y="287475"/>
            <a:ext cx="10801179" cy="590931"/>
          </a:xfrm>
        </p:spPr>
        <p:txBody>
          <a:bodyPr/>
          <a:lstStyle/>
          <a:p>
            <a:pPr algn="l"/>
            <a:r>
              <a:rPr lang="en-US" dirty="0" smtClean="0"/>
              <a:t>Performance Considerations</a:t>
            </a:r>
            <a:endParaRPr lang="en-US" dirty="0"/>
          </a:p>
        </p:txBody>
      </p:sp>
      <p:sp>
        <p:nvSpPr>
          <p:cNvPr id="5" name="Content Placeholder 4"/>
          <p:cNvSpPr txBox="1">
            <a:spLocks/>
          </p:cNvSpPr>
          <p:nvPr/>
        </p:nvSpPr>
        <p:spPr>
          <a:xfrm>
            <a:off x="611962" y="1197863"/>
            <a:ext cx="10360501" cy="5243277"/>
          </a:xfrm>
          <a:prstGeom prst="rect">
            <a:avLst/>
          </a:prstGeom>
        </p:spPr>
        <p:txBody>
          <a:bodyPr/>
          <a:lstStyle>
            <a:lvl1pPr marL="342900" indent="-342900" algn="l" defTabSz="914400" rtl="0" eaLnBrk="1" fontAlgn="base" latinLnBrk="0" hangingPunct="1">
              <a:spcBef>
                <a:spcPts val="900"/>
              </a:spcBef>
              <a:spcAft>
                <a:spcPct val="0"/>
              </a:spcAft>
              <a:buClr>
                <a:schemeClr val="accent1"/>
              </a:buClr>
              <a:buFont typeface="Wingdings" pitchFamily="2" charset="2"/>
              <a:buChar char="§"/>
              <a:defRPr lang="en-US" sz="2000" kern="1200" dirty="0" smtClean="0">
                <a:solidFill>
                  <a:srgbClr val="000000"/>
                </a:solidFill>
                <a:latin typeface="Arial" pitchFamily="34" charset="0"/>
                <a:ea typeface="+mn-ea"/>
                <a:cs typeface="Arial" pitchFamily="34" charset="0"/>
              </a:defRPr>
            </a:lvl1pPr>
            <a:lvl2pPr marL="742950" indent="-285750" algn="l" defTabSz="914400" rtl="0" eaLnBrk="1" fontAlgn="base" latinLnBrk="0" hangingPunct="1">
              <a:spcBef>
                <a:spcPts val="900"/>
              </a:spcBef>
              <a:spcAft>
                <a:spcPct val="0"/>
              </a:spcAft>
              <a:buClr>
                <a:schemeClr val="accent1"/>
              </a:buClr>
              <a:buChar char="•"/>
              <a:defRPr lang="en-US" sz="1800" kern="1200" dirty="0" smtClean="0">
                <a:solidFill>
                  <a:srgbClr val="000000"/>
                </a:solidFill>
                <a:latin typeface="Arial" pitchFamily="34" charset="0"/>
                <a:ea typeface="+mn-ea"/>
                <a:cs typeface="Arial" pitchFamily="34" charset="0"/>
              </a:defRPr>
            </a:lvl2pPr>
            <a:lvl3pPr marL="1143000" indent="-228600" algn="l" defTabSz="914400" rtl="0" eaLnBrk="1" fontAlgn="base" latinLnBrk="0" hangingPunct="1">
              <a:spcBef>
                <a:spcPts val="900"/>
              </a:spcBef>
              <a:spcAft>
                <a:spcPct val="0"/>
              </a:spcAft>
              <a:buClr>
                <a:schemeClr val="accent1"/>
              </a:buClr>
              <a:buFont typeface="Arial" charset="0"/>
              <a:buChar char="–"/>
              <a:defRPr lang="en-US" sz="1600" kern="1200" dirty="0" smtClean="0">
                <a:solidFill>
                  <a:srgbClr val="000000"/>
                </a:solidFill>
                <a:latin typeface="Arial" pitchFamily="34" charset="0"/>
                <a:ea typeface="+mn-ea"/>
                <a:cs typeface="Arial" pitchFamily="34" charset="0"/>
              </a:defRPr>
            </a:lvl3pPr>
            <a:lvl4pPr marL="1600200" indent="-228600" algn="l" defTabSz="914400" rtl="0" eaLnBrk="1" fontAlgn="base" latinLnBrk="0" hangingPunct="1">
              <a:spcBef>
                <a:spcPts val="900"/>
              </a:spcBef>
              <a:spcAft>
                <a:spcPct val="0"/>
              </a:spcAft>
              <a:buClr>
                <a:schemeClr val="accent1"/>
              </a:buClr>
              <a:buSzPct val="95000"/>
              <a:buFont typeface="Courier New" pitchFamily="49" charset="0"/>
              <a:buChar char="o"/>
              <a:defRPr lang="en-US" sz="1400" kern="1200" dirty="0" smtClean="0">
                <a:solidFill>
                  <a:srgbClr val="000000"/>
                </a:solidFill>
                <a:latin typeface="Arial" pitchFamily="34" charset="0"/>
                <a:ea typeface="+mn-ea"/>
                <a:cs typeface="Arial" pitchFamily="34" charset="0"/>
              </a:defRPr>
            </a:lvl4pPr>
            <a:lvl5pPr marL="2057400" indent="-228600" algn="l" defTabSz="914400" rtl="0" eaLnBrk="1" fontAlgn="base" latinLnBrk="0" hangingPunct="1">
              <a:spcBef>
                <a:spcPts val="900"/>
              </a:spcBef>
              <a:spcAft>
                <a:spcPct val="0"/>
              </a:spcAft>
              <a:buClr>
                <a:schemeClr val="accent1"/>
              </a:buClr>
              <a:buSzPct val="95000"/>
              <a:buFont typeface="Courier New" pitchFamily="49" charset="0"/>
              <a:buChar char="o"/>
              <a:defRPr lang="en-US" sz="1400" kern="1200" dirty="0" smtClean="0">
                <a:solidFill>
                  <a:srgbClr val="000000"/>
                </a:solidFill>
                <a:latin typeface="Arial" pitchFamily="34" charset="0"/>
                <a:ea typeface="+mn-ea"/>
                <a:cs typeface="Arial" pitchFamily="34" charset="0"/>
              </a:defRPr>
            </a:lvl5pPr>
            <a:lvl6pPr marL="25146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6pPr>
            <a:lvl7pPr marL="29718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7pPr>
            <a:lvl8pPr marL="34290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8pPr>
            <a:lvl9pPr marL="38862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9pPr>
          </a:lstStyle>
          <a:p>
            <a:pPr>
              <a:spcBef>
                <a:spcPts val="1200"/>
              </a:spcBef>
              <a:spcAft>
                <a:spcPts val="1200"/>
              </a:spcAft>
              <a:buSzTx/>
            </a:pPr>
            <a:r>
              <a:rPr lang="en-US" sz="2200" i="0" dirty="0" smtClean="0">
                <a:solidFill>
                  <a:schemeClr val="bg1"/>
                </a:solidFill>
              </a:rPr>
              <a:t>Following JOINs now qualifies for server side Joins</a:t>
            </a:r>
          </a:p>
          <a:p>
            <a:pPr lvl="1">
              <a:spcBef>
                <a:spcPts val="1200"/>
              </a:spcBef>
              <a:spcAft>
                <a:spcPts val="1200"/>
              </a:spcAft>
              <a:buSzTx/>
              <a:buFont typeface="Wingdings" pitchFamily="2" charset="2"/>
              <a:buChar char="§"/>
            </a:pPr>
            <a:r>
              <a:rPr lang="en-US" sz="2000" i="0" dirty="0" smtClean="0">
                <a:solidFill>
                  <a:schemeClr val="bg1"/>
                </a:solidFill>
              </a:rPr>
              <a:t>INNER JOIN (Since OE 9.x)</a:t>
            </a:r>
          </a:p>
          <a:p>
            <a:pPr marL="457200" lvl="1" indent="0">
              <a:spcBef>
                <a:spcPts val="0"/>
              </a:spcBef>
              <a:spcAft>
                <a:spcPts val="0"/>
              </a:spcAft>
              <a:buSzTx/>
              <a:buFontTx/>
              <a:buNone/>
            </a:pPr>
            <a:r>
              <a:rPr lang="en-US" sz="2000" i="0" dirty="0" smtClean="0">
                <a:solidFill>
                  <a:schemeClr val="bg1"/>
                </a:solidFill>
              </a:rPr>
              <a:t> 	</a:t>
            </a:r>
            <a:r>
              <a:rPr lang="en-US" sz="1600" i="0" dirty="0" smtClean="0">
                <a:solidFill>
                  <a:schemeClr val="bg1"/>
                </a:solidFill>
              </a:rPr>
              <a:t>FOR EACH Customer, </a:t>
            </a:r>
          </a:p>
          <a:p>
            <a:pPr marL="914400" lvl="2" indent="0">
              <a:spcBef>
                <a:spcPts val="0"/>
              </a:spcBef>
              <a:spcAft>
                <a:spcPts val="0"/>
              </a:spcAft>
              <a:buSzTx/>
              <a:buFont typeface="Arial" charset="0"/>
              <a:buNone/>
            </a:pPr>
            <a:r>
              <a:rPr lang="en-US" i="0" dirty="0" smtClean="0">
                <a:solidFill>
                  <a:schemeClr val="bg1"/>
                </a:solidFill>
              </a:rPr>
              <a:t>	EACH Order OF Customer</a:t>
            </a:r>
          </a:p>
          <a:p>
            <a:pPr lvl="1">
              <a:spcBef>
                <a:spcPts val="1200"/>
              </a:spcBef>
              <a:spcAft>
                <a:spcPts val="1200"/>
              </a:spcAft>
              <a:buSzTx/>
              <a:buFont typeface="Wingdings" pitchFamily="2" charset="2"/>
              <a:buChar char="§"/>
            </a:pPr>
            <a:r>
              <a:rPr lang="en-US" sz="2000" i="0" dirty="0" smtClean="0">
                <a:solidFill>
                  <a:schemeClr val="bg1"/>
                </a:solidFill>
              </a:rPr>
              <a:t>OUTER-JOIN (Since 11.0.0, Refined in 11.2.0)</a:t>
            </a:r>
          </a:p>
          <a:p>
            <a:pPr marL="457200" lvl="1" indent="0">
              <a:spcBef>
                <a:spcPts val="0"/>
              </a:spcBef>
              <a:spcAft>
                <a:spcPts val="0"/>
              </a:spcAft>
              <a:buSzTx/>
              <a:buFontTx/>
              <a:buNone/>
            </a:pPr>
            <a:r>
              <a:rPr lang="en-US" sz="2000" i="0" dirty="0" smtClean="0">
                <a:solidFill>
                  <a:schemeClr val="bg1"/>
                </a:solidFill>
              </a:rPr>
              <a:t>	</a:t>
            </a:r>
            <a:r>
              <a:rPr lang="en-US" sz="1600" i="0" dirty="0" smtClean="0">
                <a:solidFill>
                  <a:schemeClr val="bg1"/>
                </a:solidFill>
              </a:rPr>
              <a:t>FOR EACH Customer, </a:t>
            </a:r>
          </a:p>
          <a:p>
            <a:pPr marL="914400" lvl="2" indent="0">
              <a:spcBef>
                <a:spcPts val="0"/>
              </a:spcBef>
              <a:spcAft>
                <a:spcPts val="0"/>
              </a:spcAft>
              <a:buSzTx/>
              <a:buFont typeface="Arial" charset="0"/>
              <a:buNone/>
            </a:pPr>
            <a:r>
              <a:rPr lang="en-US" i="0" dirty="0" smtClean="0">
                <a:solidFill>
                  <a:schemeClr val="bg1"/>
                </a:solidFill>
              </a:rPr>
              <a:t>	EACH Order OF Customer OUTER-JOIN</a:t>
            </a:r>
          </a:p>
          <a:p>
            <a:pPr lvl="1">
              <a:spcBef>
                <a:spcPts val="1200"/>
              </a:spcBef>
              <a:spcAft>
                <a:spcPts val="0"/>
              </a:spcAft>
              <a:buSzTx/>
              <a:buFont typeface="Wingdings" pitchFamily="2" charset="2"/>
              <a:buChar char="§"/>
            </a:pPr>
            <a:r>
              <a:rPr lang="en-US" sz="2000" i="0" dirty="0" smtClean="0">
                <a:solidFill>
                  <a:schemeClr val="bg1"/>
                </a:solidFill>
              </a:rPr>
              <a:t>Dynamic query JOIN (Since 11.0.0, Refined in 11.2.0 and later releases)	</a:t>
            </a:r>
            <a:endParaRPr lang="en-US" sz="2200" i="0" dirty="0" smtClean="0">
              <a:solidFill>
                <a:schemeClr val="bg1"/>
              </a:solidFill>
            </a:endParaRPr>
          </a:p>
          <a:p>
            <a:pPr lvl="1">
              <a:spcBef>
                <a:spcPts val="1200"/>
              </a:spcBef>
              <a:spcAft>
                <a:spcPts val="0"/>
              </a:spcAft>
              <a:buSzTx/>
              <a:buFont typeface="Wingdings" pitchFamily="2" charset="2"/>
              <a:buChar char="§"/>
            </a:pPr>
            <a:r>
              <a:rPr lang="en-US" sz="2000" i="0" dirty="0" smtClean="0">
                <a:solidFill>
                  <a:schemeClr val="bg1"/>
                </a:solidFill>
              </a:rPr>
              <a:t>FIRST/LAST join</a:t>
            </a:r>
            <a:r>
              <a:rPr lang="en-US" sz="2400" i="0" dirty="0" smtClean="0">
                <a:solidFill>
                  <a:schemeClr val="bg1"/>
                </a:solidFill>
              </a:rPr>
              <a:t> (Since 11.3.0, Refined in 11.4.0)</a:t>
            </a:r>
          </a:p>
          <a:p>
            <a:pPr marL="457200" lvl="1" indent="0">
              <a:spcBef>
                <a:spcPts val="0"/>
              </a:spcBef>
              <a:spcAft>
                <a:spcPts val="0"/>
              </a:spcAft>
              <a:buSzTx/>
              <a:buFontTx/>
              <a:buNone/>
            </a:pPr>
            <a:r>
              <a:rPr lang="en-US" sz="2000" i="0" dirty="0" smtClean="0">
                <a:solidFill>
                  <a:schemeClr val="bg1"/>
                </a:solidFill>
              </a:rPr>
              <a:t>	</a:t>
            </a:r>
            <a:r>
              <a:rPr lang="en-US" sz="1600" i="0" dirty="0" smtClean="0">
                <a:solidFill>
                  <a:schemeClr val="bg1"/>
                </a:solidFill>
              </a:rPr>
              <a:t>FOR EACH Customer, </a:t>
            </a:r>
          </a:p>
          <a:p>
            <a:pPr marL="914400" lvl="2" indent="0">
              <a:spcBef>
                <a:spcPts val="0"/>
              </a:spcBef>
              <a:spcAft>
                <a:spcPts val="0"/>
              </a:spcAft>
              <a:buSzTx/>
              <a:buFont typeface="Arial" charset="0"/>
              <a:buNone/>
            </a:pPr>
            <a:r>
              <a:rPr lang="en-US" i="0" dirty="0" smtClean="0">
                <a:solidFill>
                  <a:schemeClr val="bg1"/>
                </a:solidFill>
              </a:rPr>
              <a:t>	FIRST Order OF Customer</a:t>
            </a:r>
          </a:p>
          <a:p>
            <a:pPr lvl="1">
              <a:spcBef>
                <a:spcPts val="1200"/>
              </a:spcBef>
              <a:spcAft>
                <a:spcPts val="0"/>
              </a:spcAft>
              <a:buSzTx/>
              <a:buFont typeface="Wingdings" pitchFamily="2" charset="2"/>
              <a:buChar char="§"/>
            </a:pPr>
            <a:endParaRPr lang="en-US" sz="2400" i="0" dirty="0" smtClean="0"/>
          </a:p>
          <a:p>
            <a:pPr lvl="1">
              <a:spcBef>
                <a:spcPts val="0"/>
              </a:spcBef>
              <a:spcAft>
                <a:spcPts val="1200"/>
              </a:spcAft>
              <a:buSzTx/>
              <a:buFontTx/>
              <a:buNone/>
            </a:pPr>
            <a:endParaRPr lang="en-US" sz="2400" i="0" dirty="0" smtClean="0"/>
          </a:p>
          <a:p>
            <a:pPr lvl="1">
              <a:spcBef>
                <a:spcPts val="0"/>
              </a:spcBef>
              <a:buSzTx/>
              <a:buFontTx/>
              <a:buNone/>
            </a:pPr>
            <a:endParaRPr lang="en-US" sz="2400" i="0" dirty="0"/>
          </a:p>
        </p:txBody>
      </p:sp>
    </p:spTree>
    <p:extLst>
      <p:ext uri="{BB962C8B-B14F-4D97-AF65-F5344CB8AC3E}">
        <p14:creationId xmlns:p14="http://schemas.microsoft.com/office/powerpoint/2010/main" xmlns="" val="3363732370"/>
      </p:ext>
    </p:extLst>
  </p:cSld>
  <p:clrMapOvr>
    <a:masterClrMapping/>
  </p:clrMapOvr>
  <mc:AlternateContent xmlns:mc="http://schemas.openxmlformats.org/markup-compatibility/2006">
    <mc:Choice xmlns:p14="http://schemas.microsoft.com/office/powerpoint/2010/main" xmlns="" Requires="p14">
      <p:transition p14:dur="100">
        <p:cut/>
      </p:transition>
    </mc:Choice>
    <mc:Fallback>
      <p:transition>
        <p:cut/>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3"/>
          <p:cNvSpPr>
            <a:spLocks noGrp="1"/>
          </p:cNvSpPr>
          <p:nvPr>
            <p:ph type="title"/>
          </p:nvPr>
        </p:nvSpPr>
        <p:spPr>
          <a:xfrm>
            <a:off x="616817" y="287475"/>
            <a:ext cx="10801179" cy="590931"/>
          </a:xfrm>
        </p:spPr>
        <p:txBody>
          <a:bodyPr/>
          <a:lstStyle/>
          <a:p>
            <a:pPr algn="l"/>
            <a:r>
              <a:rPr lang="en-US" dirty="0" smtClean="0"/>
              <a:t>Performance Considerations</a:t>
            </a:r>
            <a:endParaRPr lang="en-US" dirty="0"/>
          </a:p>
        </p:txBody>
      </p:sp>
      <p:sp>
        <p:nvSpPr>
          <p:cNvPr id="4" name="Content Placeholder 4"/>
          <p:cNvSpPr txBox="1">
            <a:spLocks/>
          </p:cNvSpPr>
          <p:nvPr/>
        </p:nvSpPr>
        <p:spPr>
          <a:xfrm>
            <a:off x="611962" y="1197863"/>
            <a:ext cx="10806034" cy="5243277"/>
          </a:xfrm>
          <a:prstGeom prst="rect">
            <a:avLst/>
          </a:prstGeom>
        </p:spPr>
        <p:txBody>
          <a:bodyPr/>
          <a:lstStyle>
            <a:lvl1pPr marL="342900" indent="-342900" algn="l" defTabSz="914400" rtl="0" eaLnBrk="1" fontAlgn="base" latinLnBrk="0" hangingPunct="1">
              <a:spcBef>
                <a:spcPts val="900"/>
              </a:spcBef>
              <a:spcAft>
                <a:spcPct val="0"/>
              </a:spcAft>
              <a:buClr>
                <a:schemeClr val="accent1"/>
              </a:buClr>
              <a:buFont typeface="Wingdings" pitchFamily="2" charset="2"/>
              <a:buChar char="§"/>
              <a:defRPr lang="en-US" sz="2000" kern="1200" dirty="0" smtClean="0">
                <a:solidFill>
                  <a:srgbClr val="000000"/>
                </a:solidFill>
                <a:latin typeface="Arial" pitchFamily="34" charset="0"/>
                <a:ea typeface="+mn-ea"/>
                <a:cs typeface="Arial" pitchFamily="34" charset="0"/>
              </a:defRPr>
            </a:lvl1pPr>
            <a:lvl2pPr marL="742950" indent="-285750" algn="l" defTabSz="914400" rtl="0" eaLnBrk="1" fontAlgn="base" latinLnBrk="0" hangingPunct="1">
              <a:spcBef>
                <a:spcPts val="900"/>
              </a:spcBef>
              <a:spcAft>
                <a:spcPct val="0"/>
              </a:spcAft>
              <a:buClr>
                <a:schemeClr val="accent1"/>
              </a:buClr>
              <a:buChar char="•"/>
              <a:defRPr lang="en-US" sz="1800" kern="1200" dirty="0" smtClean="0">
                <a:solidFill>
                  <a:srgbClr val="000000"/>
                </a:solidFill>
                <a:latin typeface="Arial" pitchFamily="34" charset="0"/>
                <a:ea typeface="+mn-ea"/>
                <a:cs typeface="Arial" pitchFamily="34" charset="0"/>
              </a:defRPr>
            </a:lvl2pPr>
            <a:lvl3pPr marL="1143000" indent="-228600" algn="l" defTabSz="914400" rtl="0" eaLnBrk="1" fontAlgn="base" latinLnBrk="0" hangingPunct="1">
              <a:spcBef>
                <a:spcPts val="900"/>
              </a:spcBef>
              <a:spcAft>
                <a:spcPct val="0"/>
              </a:spcAft>
              <a:buClr>
                <a:schemeClr val="accent1"/>
              </a:buClr>
              <a:buFont typeface="Arial" charset="0"/>
              <a:buChar char="–"/>
              <a:defRPr lang="en-US" sz="1600" kern="1200" dirty="0" smtClean="0">
                <a:solidFill>
                  <a:srgbClr val="000000"/>
                </a:solidFill>
                <a:latin typeface="Arial" pitchFamily="34" charset="0"/>
                <a:ea typeface="+mn-ea"/>
                <a:cs typeface="Arial" pitchFamily="34" charset="0"/>
              </a:defRPr>
            </a:lvl3pPr>
            <a:lvl4pPr marL="1600200" indent="-228600" algn="l" defTabSz="914400" rtl="0" eaLnBrk="1" fontAlgn="base" latinLnBrk="0" hangingPunct="1">
              <a:spcBef>
                <a:spcPts val="900"/>
              </a:spcBef>
              <a:spcAft>
                <a:spcPct val="0"/>
              </a:spcAft>
              <a:buClr>
                <a:schemeClr val="accent1"/>
              </a:buClr>
              <a:buSzPct val="95000"/>
              <a:buFont typeface="Courier New" pitchFamily="49" charset="0"/>
              <a:buChar char="o"/>
              <a:defRPr lang="en-US" sz="1400" kern="1200" dirty="0" smtClean="0">
                <a:solidFill>
                  <a:srgbClr val="000000"/>
                </a:solidFill>
                <a:latin typeface="Arial" pitchFamily="34" charset="0"/>
                <a:ea typeface="+mn-ea"/>
                <a:cs typeface="Arial" pitchFamily="34" charset="0"/>
              </a:defRPr>
            </a:lvl4pPr>
            <a:lvl5pPr marL="2057400" indent="-228600" algn="l" defTabSz="914400" rtl="0" eaLnBrk="1" fontAlgn="base" latinLnBrk="0" hangingPunct="1">
              <a:spcBef>
                <a:spcPts val="900"/>
              </a:spcBef>
              <a:spcAft>
                <a:spcPct val="0"/>
              </a:spcAft>
              <a:buClr>
                <a:schemeClr val="accent1"/>
              </a:buClr>
              <a:buSzPct val="95000"/>
              <a:buFont typeface="Courier New" pitchFamily="49" charset="0"/>
              <a:buChar char="o"/>
              <a:defRPr lang="en-US" sz="1400" kern="1200" dirty="0" smtClean="0">
                <a:solidFill>
                  <a:srgbClr val="000000"/>
                </a:solidFill>
                <a:latin typeface="Arial" pitchFamily="34" charset="0"/>
                <a:ea typeface="+mn-ea"/>
                <a:cs typeface="Arial" pitchFamily="34" charset="0"/>
              </a:defRPr>
            </a:lvl5pPr>
            <a:lvl6pPr marL="25146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6pPr>
            <a:lvl7pPr marL="29718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7pPr>
            <a:lvl8pPr marL="34290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8pPr>
            <a:lvl9pPr marL="38862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9pPr>
          </a:lstStyle>
          <a:p>
            <a:pPr>
              <a:spcBef>
                <a:spcPts val="1200"/>
              </a:spcBef>
              <a:buSzTx/>
            </a:pPr>
            <a:r>
              <a:rPr lang="en-US" sz="3400" i="0" dirty="0" smtClean="0">
                <a:solidFill>
                  <a:schemeClr val="bg1"/>
                </a:solidFill>
              </a:rPr>
              <a:t>FIRST/LAST server-side Join (know your data)</a:t>
            </a:r>
          </a:p>
          <a:p>
            <a:pPr lvl="1">
              <a:spcBef>
                <a:spcPts val="1200"/>
              </a:spcBef>
              <a:buSzTx/>
              <a:buFont typeface="Wingdings" panose="05000000000000000000" pitchFamily="2" charset="2"/>
              <a:buChar char="§"/>
            </a:pPr>
            <a:r>
              <a:rPr lang="en-US" sz="2000" i="0" dirty="0" smtClean="0">
                <a:solidFill>
                  <a:schemeClr val="bg1"/>
                </a:solidFill>
              </a:rPr>
              <a:t>Implemented as correlated subquery in OE 11.4.</a:t>
            </a:r>
          </a:p>
          <a:p>
            <a:pPr lvl="1">
              <a:spcBef>
                <a:spcPts val="1200"/>
              </a:spcBef>
              <a:buSzTx/>
              <a:buFont typeface="Wingdings" panose="05000000000000000000" pitchFamily="2" charset="2"/>
              <a:buChar char="§"/>
            </a:pPr>
            <a:r>
              <a:rPr lang="en-US" sz="2000" i="0" dirty="0" smtClean="0">
                <a:solidFill>
                  <a:schemeClr val="bg1"/>
                </a:solidFill>
              </a:rPr>
              <a:t>Database executes subquery for every evaluation of </a:t>
            </a:r>
          </a:p>
          <a:p>
            <a:pPr marL="457200" lvl="1" indent="0">
              <a:spcBef>
                <a:spcPts val="0"/>
              </a:spcBef>
              <a:buSzTx/>
              <a:buFontTx/>
              <a:buNone/>
            </a:pPr>
            <a:r>
              <a:rPr lang="en-US" sz="2000" i="0" dirty="0" smtClean="0">
                <a:solidFill>
                  <a:schemeClr val="bg1"/>
                </a:solidFill>
              </a:rPr>
              <a:t>    outer query </a:t>
            </a:r>
          </a:p>
          <a:p>
            <a:pPr lvl="1">
              <a:spcBef>
                <a:spcPts val="1200"/>
              </a:spcBef>
              <a:buSzTx/>
              <a:buFont typeface="Wingdings" panose="05000000000000000000" pitchFamily="2" charset="2"/>
              <a:buChar char="§"/>
            </a:pPr>
            <a:r>
              <a:rPr lang="en-US" sz="2000" i="0" dirty="0" smtClean="0">
                <a:solidFill>
                  <a:schemeClr val="bg1"/>
                </a:solidFill>
              </a:rPr>
              <a:t>Query performance is good if records are evenly distributed </a:t>
            </a:r>
          </a:p>
          <a:p>
            <a:pPr marL="457200" lvl="1" indent="0">
              <a:spcBef>
                <a:spcPts val="0"/>
              </a:spcBef>
              <a:buSzTx/>
              <a:buFontTx/>
              <a:buNone/>
            </a:pPr>
            <a:r>
              <a:rPr lang="en-US" sz="2000" i="0" dirty="0" smtClean="0">
                <a:solidFill>
                  <a:schemeClr val="bg1"/>
                </a:solidFill>
              </a:rPr>
              <a:t>     in child table based on the parent table join key </a:t>
            </a:r>
          </a:p>
          <a:p>
            <a:pPr lvl="1">
              <a:spcBef>
                <a:spcPts val="1200"/>
              </a:spcBef>
              <a:buSzTx/>
              <a:buFont typeface="Wingdings" panose="05000000000000000000" pitchFamily="2" charset="2"/>
              <a:buChar char="§"/>
            </a:pPr>
            <a:r>
              <a:rPr lang="en-US" sz="2000" i="0" dirty="0" smtClean="0">
                <a:solidFill>
                  <a:schemeClr val="bg1"/>
                </a:solidFill>
              </a:rPr>
              <a:t>join by client is efficient if child table has tens of thousands matching </a:t>
            </a:r>
          </a:p>
          <a:p>
            <a:pPr marL="457200" lvl="1" indent="0">
              <a:spcBef>
                <a:spcPts val="0"/>
              </a:spcBef>
              <a:buSzTx/>
              <a:buFontTx/>
              <a:buNone/>
            </a:pPr>
            <a:r>
              <a:rPr lang="en-US" sz="2000" i="0" dirty="0" smtClean="0">
                <a:solidFill>
                  <a:schemeClr val="bg1"/>
                </a:solidFill>
              </a:rPr>
              <a:t>    record for a few parent records</a:t>
            </a:r>
          </a:p>
          <a:p>
            <a:pPr lvl="1">
              <a:spcBef>
                <a:spcPts val="1200"/>
              </a:spcBef>
              <a:buSzTx/>
              <a:buFont typeface="Wingdings" panose="05000000000000000000" pitchFamily="2" charset="2"/>
              <a:buChar char="§"/>
            </a:pPr>
            <a:r>
              <a:rPr lang="en-US" sz="2000" i="0" dirty="0" smtClean="0">
                <a:solidFill>
                  <a:schemeClr val="bg1"/>
                </a:solidFill>
              </a:rPr>
              <a:t>Limitations: Following conditions will turn the query as </a:t>
            </a:r>
          </a:p>
          <a:p>
            <a:pPr marL="457200" lvl="1" indent="0">
              <a:spcBef>
                <a:spcPts val="0"/>
              </a:spcBef>
              <a:buSzTx/>
              <a:buFontTx/>
              <a:buNone/>
            </a:pPr>
            <a:r>
              <a:rPr lang="en-US" sz="2000" i="0" dirty="0" smtClean="0">
                <a:solidFill>
                  <a:schemeClr val="bg1"/>
                </a:solidFill>
              </a:rPr>
              <a:t>    join by client</a:t>
            </a:r>
          </a:p>
          <a:p>
            <a:pPr lvl="2">
              <a:spcBef>
                <a:spcPts val="0"/>
              </a:spcBef>
              <a:buSzTx/>
            </a:pPr>
            <a:r>
              <a:rPr lang="en-US" sz="2000" i="0" dirty="0" smtClean="0">
                <a:solidFill>
                  <a:schemeClr val="bg1"/>
                </a:solidFill>
              </a:rPr>
              <a:t>Date Field in WHERE clause </a:t>
            </a:r>
          </a:p>
          <a:p>
            <a:pPr lvl="2">
              <a:spcBef>
                <a:spcPts val="0"/>
              </a:spcBef>
              <a:buSzTx/>
            </a:pPr>
            <a:r>
              <a:rPr lang="en-US" sz="2000" i="0" dirty="0" smtClean="0">
                <a:solidFill>
                  <a:schemeClr val="bg1"/>
                </a:solidFill>
              </a:rPr>
              <a:t>Program variable used in WHERE clause</a:t>
            </a:r>
          </a:p>
          <a:p>
            <a:pPr lvl="2">
              <a:spcBef>
                <a:spcPts val="0"/>
              </a:spcBef>
              <a:buSzTx/>
            </a:pPr>
            <a:r>
              <a:rPr lang="en-US" sz="2000" i="0" dirty="0" smtClean="0">
                <a:solidFill>
                  <a:schemeClr val="bg1"/>
                </a:solidFill>
              </a:rPr>
              <a:t>BY clause</a:t>
            </a:r>
          </a:p>
          <a:p>
            <a:pPr lvl="1">
              <a:spcBef>
                <a:spcPts val="0"/>
              </a:spcBef>
              <a:buSzTx/>
              <a:buFont typeface="Wingdings" panose="05000000000000000000" pitchFamily="2" charset="2"/>
              <a:buChar char="§"/>
            </a:pPr>
            <a:endParaRPr lang="en-US" sz="2400" i="0" dirty="0" smtClean="0"/>
          </a:p>
          <a:p>
            <a:pPr lvl="1">
              <a:lnSpc>
                <a:spcPct val="200000"/>
              </a:lnSpc>
              <a:spcBef>
                <a:spcPts val="0"/>
              </a:spcBef>
              <a:buSzTx/>
              <a:buFont typeface="Wingdings" panose="05000000000000000000" pitchFamily="2" charset="2"/>
              <a:buChar char="§"/>
            </a:pPr>
            <a:endParaRPr lang="en-US" sz="2400" i="0" dirty="0" smtClean="0"/>
          </a:p>
          <a:p>
            <a:pPr lvl="1">
              <a:spcBef>
                <a:spcPts val="0"/>
              </a:spcBef>
              <a:buSzTx/>
              <a:buFont typeface="Wingdings" panose="05000000000000000000" pitchFamily="2" charset="2"/>
              <a:buChar char="§"/>
            </a:pPr>
            <a:endParaRPr lang="en-US" sz="2400" i="0" dirty="0" smtClean="0"/>
          </a:p>
          <a:p>
            <a:pPr lvl="1">
              <a:spcBef>
                <a:spcPts val="0"/>
              </a:spcBef>
              <a:buSzTx/>
              <a:buFontTx/>
              <a:buNone/>
            </a:pPr>
            <a:endParaRPr lang="en-US" sz="2400" i="0" dirty="0"/>
          </a:p>
        </p:txBody>
      </p:sp>
      <p:sp>
        <p:nvSpPr>
          <p:cNvPr id="7" name="TextBox 6"/>
          <p:cNvSpPr txBox="1"/>
          <p:nvPr/>
        </p:nvSpPr>
        <p:spPr>
          <a:xfrm>
            <a:off x="8064347" y="1930714"/>
            <a:ext cx="3199413" cy="1023357"/>
          </a:xfrm>
          <a:prstGeom prst="rect">
            <a:avLst/>
          </a:prstGeom>
          <a:noFill/>
          <a:ln w="28575">
            <a:solidFill>
              <a:schemeClr val="accent1">
                <a:lumMod val="20000"/>
                <a:lumOff val="80000"/>
              </a:schemeClr>
            </a:solidFill>
          </a:ln>
        </p:spPr>
        <p:txBody>
          <a:bodyPr wrap="square" rtlCol="0">
            <a:spAutoFit/>
          </a:bodyPr>
          <a:lstStyle/>
          <a:p>
            <a:pPr algn="l"/>
            <a:r>
              <a:rPr lang="en-US" sz="1100" dirty="0" smtClean="0">
                <a:solidFill>
                  <a:schemeClr val="bg1"/>
                </a:solidFill>
              </a:rPr>
              <a:t>FOR EACH Customer,</a:t>
            </a:r>
          </a:p>
          <a:p>
            <a:pPr algn="l"/>
            <a:r>
              <a:rPr lang="en-US" sz="1100" dirty="0">
                <a:solidFill>
                  <a:schemeClr val="bg1"/>
                </a:solidFill>
              </a:rPr>
              <a:t> </a:t>
            </a:r>
            <a:r>
              <a:rPr lang="en-US" sz="1100" dirty="0" smtClean="0">
                <a:solidFill>
                  <a:schemeClr val="bg1"/>
                </a:solidFill>
              </a:rPr>
              <a:t>       FIRST Order OF Customer:</a:t>
            </a:r>
          </a:p>
          <a:p>
            <a:pPr algn="l"/>
            <a:r>
              <a:rPr lang="en-US" sz="1100" dirty="0">
                <a:solidFill>
                  <a:schemeClr val="bg1"/>
                </a:solidFill>
              </a:rPr>
              <a:t> </a:t>
            </a:r>
            <a:r>
              <a:rPr lang="en-US" sz="1100" dirty="0" smtClean="0">
                <a:solidFill>
                  <a:schemeClr val="bg1"/>
                </a:solidFill>
              </a:rPr>
              <a:t>       DISP </a:t>
            </a:r>
            <a:r>
              <a:rPr lang="en-US" sz="1100" dirty="0" err="1" smtClean="0">
                <a:solidFill>
                  <a:schemeClr val="bg1"/>
                </a:solidFill>
              </a:rPr>
              <a:t>Customer.CustNum</a:t>
            </a:r>
            <a:r>
              <a:rPr lang="en-US" sz="1100" dirty="0" smtClean="0">
                <a:solidFill>
                  <a:schemeClr val="bg1"/>
                </a:solidFill>
              </a:rPr>
              <a:t> </a:t>
            </a:r>
            <a:r>
              <a:rPr lang="en-US" sz="1100" dirty="0" err="1" smtClean="0">
                <a:solidFill>
                  <a:schemeClr val="bg1"/>
                </a:solidFill>
              </a:rPr>
              <a:t>Order.OrderNum</a:t>
            </a:r>
            <a:r>
              <a:rPr lang="en-US" sz="1100" dirty="0" smtClean="0">
                <a:solidFill>
                  <a:schemeClr val="bg1"/>
                </a:solidFill>
              </a:rPr>
              <a:t>.</a:t>
            </a:r>
          </a:p>
          <a:p>
            <a:pPr algn="l"/>
            <a:r>
              <a:rPr lang="en-US" sz="1100" dirty="0" smtClean="0">
                <a:solidFill>
                  <a:schemeClr val="bg1"/>
                </a:solidFill>
              </a:rPr>
              <a:t>END.  </a:t>
            </a:r>
          </a:p>
        </p:txBody>
      </p:sp>
      <p:sp>
        <p:nvSpPr>
          <p:cNvPr id="8" name="TextBox 7"/>
          <p:cNvSpPr txBox="1"/>
          <p:nvPr/>
        </p:nvSpPr>
        <p:spPr>
          <a:xfrm>
            <a:off x="7645706" y="4604458"/>
            <a:ext cx="3618054" cy="1192634"/>
          </a:xfrm>
          <a:prstGeom prst="rect">
            <a:avLst/>
          </a:prstGeom>
          <a:noFill/>
          <a:ln w="28575">
            <a:solidFill>
              <a:schemeClr val="accent1">
                <a:lumMod val="20000"/>
                <a:lumOff val="80000"/>
              </a:schemeClr>
            </a:solidFill>
          </a:ln>
        </p:spPr>
        <p:txBody>
          <a:bodyPr wrap="square" rtlCol="0">
            <a:spAutoFit/>
          </a:bodyPr>
          <a:lstStyle/>
          <a:p>
            <a:pPr algn="l"/>
            <a:r>
              <a:rPr lang="en-US" sz="1100" b="1" dirty="0" smtClean="0">
                <a:solidFill>
                  <a:schemeClr val="accent1">
                    <a:lumMod val="20000"/>
                    <a:lumOff val="80000"/>
                  </a:schemeClr>
                </a:solidFill>
              </a:rPr>
              <a:t>SQL Translation:</a:t>
            </a:r>
          </a:p>
          <a:p>
            <a:pPr algn="l"/>
            <a:r>
              <a:rPr lang="en-US" sz="1100" dirty="0" smtClean="0">
                <a:solidFill>
                  <a:schemeClr val="accent1">
                    <a:lumMod val="20000"/>
                    <a:lumOff val="80000"/>
                  </a:schemeClr>
                </a:solidFill>
              </a:rPr>
              <a:t>SELECT &lt;Customer Table Field List&gt; &lt;Order Table Field List&gt; FROM Customer T0, Order T1 WHERE </a:t>
            </a:r>
            <a:r>
              <a:rPr lang="en-US" sz="1100" dirty="0" err="1" smtClean="0">
                <a:solidFill>
                  <a:schemeClr val="accent1">
                    <a:lumMod val="20000"/>
                    <a:lumOff val="80000"/>
                  </a:schemeClr>
                </a:solidFill>
              </a:rPr>
              <a:t>Customer.CustNum</a:t>
            </a:r>
            <a:r>
              <a:rPr lang="en-US" sz="1100" dirty="0" smtClean="0">
                <a:solidFill>
                  <a:schemeClr val="accent1">
                    <a:lumMod val="20000"/>
                    <a:lumOff val="80000"/>
                  </a:schemeClr>
                </a:solidFill>
              </a:rPr>
              <a:t> = </a:t>
            </a:r>
            <a:r>
              <a:rPr lang="en-US" sz="1100" dirty="0" err="1" smtClean="0">
                <a:solidFill>
                  <a:schemeClr val="accent1">
                    <a:lumMod val="20000"/>
                    <a:lumOff val="80000"/>
                  </a:schemeClr>
                </a:solidFill>
              </a:rPr>
              <a:t>Order.CustNum</a:t>
            </a:r>
            <a:r>
              <a:rPr lang="en-US" sz="1100" dirty="0" smtClean="0">
                <a:solidFill>
                  <a:schemeClr val="accent1">
                    <a:lumMod val="20000"/>
                    <a:lumOff val="80000"/>
                  </a:schemeClr>
                </a:solidFill>
              </a:rPr>
              <a:t> AND </a:t>
            </a:r>
            <a:r>
              <a:rPr lang="en-US" sz="1100" dirty="0" err="1" smtClean="0">
                <a:solidFill>
                  <a:schemeClr val="accent1">
                    <a:lumMod val="20000"/>
                    <a:lumOff val="80000"/>
                  </a:schemeClr>
                </a:solidFill>
              </a:rPr>
              <a:t>Order.OrderNum</a:t>
            </a:r>
            <a:r>
              <a:rPr lang="en-US" sz="1100" dirty="0" smtClean="0">
                <a:solidFill>
                  <a:schemeClr val="accent1">
                    <a:lumMod val="20000"/>
                    <a:lumOff val="80000"/>
                  </a:schemeClr>
                </a:solidFill>
              </a:rPr>
              <a:t> = </a:t>
            </a:r>
            <a:r>
              <a:rPr lang="en-US" sz="1100" dirty="0" smtClean="0">
                <a:solidFill>
                  <a:schemeClr val="accent1"/>
                </a:solidFill>
              </a:rPr>
              <a:t>(</a:t>
            </a:r>
            <a:r>
              <a:rPr lang="en-US" sz="1100" dirty="0" smtClean="0">
                <a:solidFill>
                  <a:schemeClr val="bg1"/>
                </a:solidFill>
              </a:rPr>
              <a:t>SELECT MIN (</a:t>
            </a:r>
            <a:r>
              <a:rPr lang="en-US" sz="1100" dirty="0" err="1" smtClean="0">
                <a:solidFill>
                  <a:schemeClr val="bg1"/>
                </a:solidFill>
              </a:rPr>
              <a:t>OrderNum</a:t>
            </a:r>
            <a:r>
              <a:rPr lang="en-US" sz="1100" dirty="0" smtClean="0">
                <a:solidFill>
                  <a:schemeClr val="bg1"/>
                </a:solidFill>
              </a:rPr>
              <a:t>) FROM Order WHERE </a:t>
            </a:r>
            <a:r>
              <a:rPr lang="en-US" sz="1100" dirty="0" err="1" smtClean="0">
                <a:solidFill>
                  <a:schemeClr val="bg1"/>
                </a:solidFill>
              </a:rPr>
              <a:t>Order.OrderNum</a:t>
            </a:r>
            <a:r>
              <a:rPr lang="en-US" sz="1100" dirty="0" smtClean="0">
                <a:solidFill>
                  <a:schemeClr val="bg1"/>
                </a:solidFill>
              </a:rPr>
              <a:t> = </a:t>
            </a:r>
            <a:r>
              <a:rPr lang="en-US" sz="1100" dirty="0" err="1" smtClean="0">
                <a:solidFill>
                  <a:schemeClr val="bg1"/>
                </a:solidFill>
              </a:rPr>
              <a:t>Customer.CustNum</a:t>
            </a:r>
            <a:r>
              <a:rPr lang="en-US" sz="1100" dirty="0" smtClean="0">
                <a:solidFill>
                  <a:schemeClr val="accent1"/>
                </a:solidFill>
              </a:rPr>
              <a:t>)</a:t>
            </a:r>
          </a:p>
        </p:txBody>
      </p:sp>
    </p:spTree>
    <p:extLst>
      <p:ext uri="{BB962C8B-B14F-4D97-AF65-F5344CB8AC3E}">
        <p14:creationId xmlns:p14="http://schemas.microsoft.com/office/powerpoint/2010/main" xmlns="" val="3048167333"/>
      </p:ext>
    </p:extLst>
  </p:cSld>
  <p:clrMapOvr>
    <a:masterClrMapping/>
  </p:clrMapOvr>
  <mc:AlternateContent xmlns:mc="http://schemas.openxmlformats.org/markup-compatibility/2006">
    <mc:Choice xmlns:p14="http://schemas.microsoft.com/office/powerpoint/2010/main" xmlns="" Requires="p14">
      <p:transition p14:dur="100">
        <p:cut/>
      </p:transition>
    </mc:Choice>
    <mc:Fallback>
      <p:transition>
        <p:cut/>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3"/>
          <p:cNvSpPr>
            <a:spLocks noGrp="1"/>
          </p:cNvSpPr>
          <p:nvPr>
            <p:ph type="title"/>
          </p:nvPr>
        </p:nvSpPr>
        <p:spPr>
          <a:xfrm>
            <a:off x="616817" y="287475"/>
            <a:ext cx="10801179" cy="590931"/>
          </a:xfrm>
        </p:spPr>
        <p:txBody>
          <a:bodyPr/>
          <a:lstStyle/>
          <a:p>
            <a:pPr algn="l"/>
            <a:r>
              <a:rPr lang="en-US" dirty="0" smtClean="0"/>
              <a:t>Performance Considerations</a:t>
            </a:r>
            <a:endParaRPr lang="en-US" dirty="0"/>
          </a:p>
        </p:txBody>
      </p:sp>
      <p:sp>
        <p:nvSpPr>
          <p:cNvPr id="4" name="Content Placeholder 4"/>
          <p:cNvSpPr txBox="1">
            <a:spLocks/>
          </p:cNvSpPr>
          <p:nvPr/>
        </p:nvSpPr>
        <p:spPr>
          <a:xfrm>
            <a:off x="611962" y="1058163"/>
            <a:ext cx="10806034" cy="5243277"/>
          </a:xfrm>
          <a:prstGeom prst="rect">
            <a:avLst/>
          </a:prstGeom>
        </p:spPr>
        <p:txBody>
          <a:bodyPr/>
          <a:lstStyle>
            <a:lvl1pPr marL="342900" indent="-342900" algn="l" defTabSz="914400" rtl="0" eaLnBrk="1" fontAlgn="base" latinLnBrk="0" hangingPunct="1">
              <a:spcBef>
                <a:spcPts val="900"/>
              </a:spcBef>
              <a:spcAft>
                <a:spcPct val="0"/>
              </a:spcAft>
              <a:buClr>
                <a:schemeClr val="accent1"/>
              </a:buClr>
              <a:buFont typeface="Wingdings" pitchFamily="2" charset="2"/>
              <a:buChar char="§"/>
              <a:defRPr lang="en-US" sz="2000" kern="1200" dirty="0" smtClean="0">
                <a:solidFill>
                  <a:srgbClr val="000000"/>
                </a:solidFill>
                <a:latin typeface="Arial" pitchFamily="34" charset="0"/>
                <a:ea typeface="+mn-ea"/>
                <a:cs typeface="Arial" pitchFamily="34" charset="0"/>
              </a:defRPr>
            </a:lvl1pPr>
            <a:lvl2pPr marL="742950" indent="-285750" algn="l" defTabSz="914400" rtl="0" eaLnBrk="1" fontAlgn="base" latinLnBrk="0" hangingPunct="1">
              <a:spcBef>
                <a:spcPts val="900"/>
              </a:spcBef>
              <a:spcAft>
                <a:spcPct val="0"/>
              </a:spcAft>
              <a:buClr>
                <a:schemeClr val="accent1"/>
              </a:buClr>
              <a:buChar char="•"/>
              <a:defRPr lang="en-US" sz="1800" kern="1200" dirty="0" smtClean="0">
                <a:solidFill>
                  <a:srgbClr val="000000"/>
                </a:solidFill>
                <a:latin typeface="Arial" pitchFamily="34" charset="0"/>
                <a:ea typeface="+mn-ea"/>
                <a:cs typeface="Arial" pitchFamily="34" charset="0"/>
              </a:defRPr>
            </a:lvl2pPr>
            <a:lvl3pPr marL="1143000" indent="-228600" algn="l" defTabSz="914400" rtl="0" eaLnBrk="1" fontAlgn="base" latinLnBrk="0" hangingPunct="1">
              <a:spcBef>
                <a:spcPts val="900"/>
              </a:spcBef>
              <a:spcAft>
                <a:spcPct val="0"/>
              </a:spcAft>
              <a:buClr>
                <a:schemeClr val="accent1"/>
              </a:buClr>
              <a:buFont typeface="Arial" charset="0"/>
              <a:buChar char="–"/>
              <a:defRPr lang="en-US" sz="1600" kern="1200" dirty="0" smtClean="0">
                <a:solidFill>
                  <a:srgbClr val="000000"/>
                </a:solidFill>
                <a:latin typeface="Arial" pitchFamily="34" charset="0"/>
                <a:ea typeface="+mn-ea"/>
                <a:cs typeface="Arial" pitchFamily="34" charset="0"/>
              </a:defRPr>
            </a:lvl3pPr>
            <a:lvl4pPr marL="1600200" indent="-228600" algn="l" defTabSz="914400" rtl="0" eaLnBrk="1" fontAlgn="base" latinLnBrk="0" hangingPunct="1">
              <a:spcBef>
                <a:spcPts val="900"/>
              </a:spcBef>
              <a:spcAft>
                <a:spcPct val="0"/>
              </a:spcAft>
              <a:buClr>
                <a:schemeClr val="accent1"/>
              </a:buClr>
              <a:buSzPct val="95000"/>
              <a:buFont typeface="Courier New" pitchFamily="49" charset="0"/>
              <a:buChar char="o"/>
              <a:defRPr lang="en-US" sz="1400" kern="1200" dirty="0" smtClean="0">
                <a:solidFill>
                  <a:srgbClr val="000000"/>
                </a:solidFill>
                <a:latin typeface="Arial" pitchFamily="34" charset="0"/>
                <a:ea typeface="+mn-ea"/>
                <a:cs typeface="Arial" pitchFamily="34" charset="0"/>
              </a:defRPr>
            </a:lvl4pPr>
            <a:lvl5pPr marL="2057400" indent="-228600" algn="l" defTabSz="914400" rtl="0" eaLnBrk="1" fontAlgn="base" latinLnBrk="0" hangingPunct="1">
              <a:spcBef>
                <a:spcPts val="900"/>
              </a:spcBef>
              <a:spcAft>
                <a:spcPct val="0"/>
              </a:spcAft>
              <a:buClr>
                <a:schemeClr val="accent1"/>
              </a:buClr>
              <a:buSzPct val="95000"/>
              <a:buFont typeface="Courier New" pitchFamily="49" charset="0"/>
              <a:buChar char="o"/>
              <a:defRPr lang="en-US" sz="1400" kern="1200" dirty="0" smtClean="0">
                <a:solidFill>
                  <a:srgbClr val="000000"/>
                </a:solidFill>
                <a:latin typeface="Arial" pitchFamily="34" charset="0"/>
                <a:ea typeface="+mn-ea"/>
                <a:cs typeface="Arial" pitchFamily="34" charset="0"/>
              </a:defRPr>
            </a:lvl5pPr>
            <a:lvl6pPr marL="25146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6pPr>
            <a:lvl7pPr marL="29718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7pPr>
            <a:lvl8pPr marL="34290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8pPr>
            <a:lvl9pPr marL="38862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9pPr>
          </a:lstStyle>
          <a:p>
            <a:pPr>
              <a:spcBef>
                <a:spcPts val="1200"/>
              </a:spcBef>
              <a:buSzTx/>
            </a:pPr>
            <a:r>
              <a:rPr lang="en-US" sz="2800" i="0" dirty="0" smtClean="0">
                <a:solidFill>
                  <a:schemeClr val="bg1"/>
                </a:solidFill>
              </a:rPr>
              <a:t>Server side OUTER-JOIN </a:t>
            </a:r>
          </a:p>
          <a:p>
            <a:pPr lvl="1">
              <a:spcBef>
                <a:spcPts val="1200"/>
              </a:spcBef>
              <a:buSzTx/>
              <a:buFont typeface="Wingdings" panose="05000000000000000000" pitchFamily="2" charset="2"/>
              <a:buChar char="§"/>
            </a:pPr>
            <a:r>
              <a:rPr lang="en-US" sz="1600" i="0" dirty="0" smtClean="0">
                <a:solidFill>
                  <a:schemeClr val="bg1"/>
                </a:solidFill>
              </a:rPr>
              <a:t>An OUTER-JOIN query is offloaded to foreign database engine by default starting OE 11.0.0</a:t>
            </a:r>
          </a:p>
          <a:p>
            <a:pPr lvl="1">
              <a:spcBef>
                <a:spcPts val="1200"/>
              </a:spcBef>
              <a:buSzTx/>
              <a:buFont typeface="Wingdings" panose="05000000000000000000" pitchFamily="2" charset="2"/>
              <a:buChar char="§"/>
            </a:pPr>
            <a:r>
              <a:rPr lang="en-US" sz="1600" i="0" dirty="0" smtClean="0">
                <a:solidFill>
                  <a:schemeClr val="bg1"/>
                </a:solidFill>
              </a:rPr>
              <a:t>Improves the performance as smaller result set is sent to client in a single database request</a:t>
            </a:r>
          </a:p>
          <a:p>
            <a:pPr lvl="2">
              <a:spcBef>
                <a:spcPts val="1200"/>
              </a:spcBef>
              <a:buSzTx/>
              <a:buFont typeface="Wingdings" panose="05000000000000000000" pitchFamily="2" charset="2"/>
              <a:buChar char="§"/>
            </a:pPr>
            <a:r>
              <a:rPr lang="en-US" sz="1400" i="0" dirty="0" smtClean="0">
                <a:solidFill>
                  <a:schemeClr val="bg1"/>
                </a:solidFill>
              </a:rPr>
              <a:t>E.g. FOR EACH Customer,  (Customer 10 records)</a:t>
            </a:r>
          </a:p>
          <a:p>
            <a:pPr marL="1371600" lvl="3" indent="0">
              <a:spcBef>
                <a:spcPts val="0"/>
              </a:spcBef>
              <a:buFont typeface="Courier New" pitchFamily="49" charset="0"/>
              <a:buNone/>
            </a:pPr>
            <a:r>
              <a:rPr lang="en-US" sz="1200" i="0" dirty="0" smtClean="0">
                <a:solidFill>
                  <a:schemeClr val="bg1"/>
                </a:solidFill>
              </a:rPr>
              <a:t>	EACH Order OF Customer OUTER-JOIN. (Order table 200 records )</a:t>
            </a:r>
          </a:p>
          <a:p>
            <a:pPr marL="1371600" lvl="3" indent="0">
              <a:spcBef>
                <a:spcPts val="0"/>
              </a:spcBef>
              <a:buFont typeface="Courier New" pitchFamily="49" charset="0"/>
              <a:buNone/>
            </a:pPr>
            <a:endParaRPr lang="en-US" sz="1200" i="0" dirty="0" smtClean="0">
              <a:solidFill>
                <a:schemeClr val="bg1"/>
              </a:solidFill>
            </a:endParaRPr>
          </a:p>
          <a:p>
            <a:pPr marL="514350" lvl="1" indent="0">
              <a:spcBef>
                <a:spcPts val="0"/>
              </a:spcBef>
              <a:buSzTx/>
              <a:buFontTx/>
              <a:buNone/>
            </a:pPr>
            <a:r>
              <a:rPr lang="en-US" sz="1200" i="0" dirty="0" smtClean="0">
                <a:solidFill>
                  <a:schemeClr val="bg1"/>
                </a:solidFill>
              </a:rPr>
              <a:t>Join By Client: It works like a nested loop. i.e.</a:t>
            </a:r>
          </a:p>
          <a:p>
            <a:pPr marL="514350" lvl="1" indent="0">
              <a:spcBef>
                <a:spcPts val="0"/>
              </a:spcBef>
              <a:buSzTx/>
              <a:buFontTx/>
              <a:buNone/>
            </a:pPr>
            <a:r>
              <a:rPr lang="en-US" sz="1200" i="0" dirty="0" smtClean="0">
                <a:solidFill>
                  <a:schemeClr val="bg1"/>
                </a:solidFill>
              </a:rPr>
              <a:t>	              for each customer record database request, there is a database request for all matching order record in a loop</a:t>
            </a:r>
          </a:p>
          <a:p>
            <a:pPr marL="514350" lvl="1" indent="0">
              <a:spcBef>
                <a:spcPts val="0"/>
              </a:spcBef>
              <a:buSzTx/>
              <a:buFontTx/>
              <a:buNone/>
            </a:pPr>
            <a:r>
              <a:rPr lang="en-US" sz="1200" i="0" dirty="0" smtClean="0">
                <a:solidFill>
                  <a:schemeClr val="bg1"/>
                </a:solidFill>
              </a:rPr>
              <a:t>Join By Server: Single database request.</a:t>
            </a:r>
          </a:p>
          <a:p>
            <a:pPr lvl="1">
              <a:spcBef>
                <a:spcPts val="1200"/>
              </a:spcBef>
              <a:buSzTx/>
              <a:buFont typeface="Wingdings" panose="05000000000000000000" pitchFamily="2" charset="2"/>
              <a:buChar char="§"/>
            </a:pPr>
            <a:r>
              <a:rPr lang="en-US" sz="1600" i="0" dirty="0" smtClean="0">
                <a:solidFill>
                  <a:schemeClr val="bg1"/>
                </a:solidFill>
              </a:rPr>
              <a:t>Cost based optimizer capability will choose the best data access plan</a:t>
            </a:r>
          </a:p>
          <a:p>
            <a:pPr lvl="1">
              <a:spcBef>
                <a:spcPts val="1200"/>
              </a:spcBef>
              <a:buSzTx/>
              <a:buFont typeface="Wingdings" panose="05000000000000000000" pitchFamily="2" charset="2"/>
              <a:buChar char="§"/>
            </a:pPr>
            <a:r>
              <a:rPr lang="en-US" sz="1600" i="0" dirty="0" smtClean="0">
                <a:solidFill>
                  <a:schemeClr val="bg1"/>
                </a:solidFill>
              </a:rPr>
              <a:t>OUTER-JOIN request is served by USE_MERGE hint</a:t>
            </a:r>
          </a:p>
          <a:p>
            <a:pPr lvl="1">
              <a:spcBef>
                <a:spcPts val="1200"/>
              </a:spcBef>
              <a:buSzTx/>
              <a:buFont typeface="Wingdings" panose="05000000000000000000" pitchFamily="2" charset="2"/>
              <a:buChar char="§"/>
            </a:pPr>
            <a:r>
              <a:rPr lang="en-US" sz="1600" i="0" dirty="0" smtClean="0">
                <a:solidFill>
                  <a:schemeClr val="bg1"/>
                </a:solidFill>
              </a:rPr>
              <a:t>USE_MERGE hint sorts the records in the join key order, which is a perquisite for ABL client.</a:t>
            </a:r>
          </a:p>
          <a:p>
            <a:pPr lvl="1">
              <a:spcBef>
                <a:spcPts val="1200"/>
              </a:spcBef>
              <a:buSzTx/>
              <a:buFont typeface="Wingdings" panose="05000000000000000000" pitchFamily="2" charset="2"/>
              <a:buChar char="§"/>
            </a:pPr>
            <a:r>
              <a:rPr lang="en-US" sz="1600" i="0" dirty="0" smtClean="0">
                <a:solidFill>
                  <a:schemeClr val="bg1"/>
                </a:solidFill>
              </a:rPr>
              <a:t>Is HASH_JOIN better? Produce unsorted results</a:t>
            </a:r>
          </a:p>
          <a:p>
            <a:pPr lvl="1">
              <a:spcBef>
                <a:spcPts val="1200"/>
              </a:spcBef>
              <a:buSzTx/>
              <a:buFont typeface="Wingdings" panose="05000000000000000000" pitchFamily="2" charset="2"/>
              <a:buChar char="§"/>
            </a:pPr>
            <a:r>
              <a:rPr lang="en-US" sz="1600" i="0" dirty="0" smtClean="0">
                <a:solidFill>
                  <a:schemeClr val="bg1"/>
                </a:solidFill>
              </a:rPr>
              <a:t>Can overridden by using QUERY-TUNING (HINT ‘USE_HASH’)</a:t>
            </a:r>
          </a:p>
          <a:p>
            <a:pPr lvl="1">
              <a:spcBef>
                <a:spcPts val="1200"/>
              </a:spcBef>
              <a:buSzTx/>
              <a:buFont typeface="Wingdings" panose="05000000000000000000" pitchFamily="2" charset="2"/>
              <a:buChar char="§"/>
            </a:pPr>
            <a:endParaRPr lang="en-US" sz="2000" i="0" dirty="0" smtClean="0"/>
          </a:p>
          <a:p>
            <a:pPr lvl="1">
              <a:spcBef>
                <a:spcPts val="1200"/>
              </a:spcBef>
              <a:buSzTx/>
              <a:buFont typeface="Wingdings" panose="05000000000000000000" pitchFamily="2" charset="2"/>
              <a:buChar char="§"/>
            </a:pPr>
            <a:endParaRPr lang="en-US" sz="2000" i="0" dirty="0" smtClean="0"/>
          </a:p>
          <a:p>
            <a:pPr lvl="1">
              <a:spcBef>
                <a:spcPts val="0"/>
              </a:spcBef>
              <a:buSzTx/>
              <a:buFont typeface="Wingdings" panose="05000000000000000000" pitchFamily="2" charset="2"/>
              <a:buChar char="§"/>
            </a:pPr>
            <a:endParaRPr lang="en-US" sz="2400" i="0" dirty="0" smtClean="0"/>
          </a:p>
          <a:p>
            <a:pPr lvl="1">
              <a:lnSpc>
                <a:spcPct val="200000"/>
              </a:lnSpc>
              <a:spcBef>
                <a:spcPts val="0"/>
              </a:spcBef>
              <a:buSzTx/>
              <a:buFont typeface="Wingdings" panose="05000000000000000000" pitchFamily="2" charset="2"/>
              <a:buChar char="§"/>
            </a:pPr>
            <a:endParaRPr lang="en-US" sz="2400" i="0" dirty="0" smtClean="0"/>
          </a:p>
          <a:p>
            <a:pPr lvl="1">
              <a:spcBef>
                <a:spcPts val="0"/>
              </a:spcBef>
              <a:buSzTx/>
              <a:buFont typeface="Wingdings" panose="05000000000000000000" pitchFamily="2" charset="2"/>
              <a:buChar char="§"/>
            </a:pPr>
            <a:endParaRPr lang="en-US" sz="2400" i="0" dirty="0" smtClean="0"/>
          </a:p>
          <a:p>
            <a:pPr lvl="1">
              <a:spcBef>
                <a:spcPts val="0"/>
              </a:spcBef>
              <a:buSzTx/>
              <a:buFontTx/>
              <a:buNone/>
            </a:pPr>
            <a:endParaRPr lang="en-US" sz="2400" i="0" dirty="0"/>
          </a:p>
        </p:txBody>
      </p:sp>
    </p:spTree>
    <p:extLst>
      <p:ext uri="{BB962C8B-B14F-4D97-AF65-F5344CB8AC3E}">
        <p14:creationId xmlns:p14="http://schemas.microsoft.com/office/powerpoint/2010/main" xmlns="" val="1916423367"/>
      </p:ext>
    </p:extLst>
  </p:cSld>
  <p:clrMapOvr>
    <a:masterClrMapping/>
  </p:clrMapOvr>
  <mc:AlternateContent xmlns:mc="http://schemas.openxmlformats.org/markup-compatibility/2006">
    <mc:Choice xmlns:p14="http://schemas.microsoft.com/office/powerpoint/2010/main" xmlns="" Requires="p14">
      <p:transition p14:dur="100">
        <p:cut/>
      </p:transition>
    </mc:Choice>
    <mc:Fallback>
      <p:transition>
        <p:cut/>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3"/>
          <p:cNvSpPr>
            <a:spLocks noGrp="1"/>
          </p:cNvSpPr>
          <p:nvPr>
            <p:ph type="title"/>
          </p:nvPr>
        </p:nvSpPr>
        <p:spPr>
          <a:xfrm>
            <a:off x="616817" y="287475"/>
            <a:ext cx="10801179" cy="590931"/>
          </a:xfrm>
        </p:spPr>
        <p:txBody>
          <a:bodyPr/>
          <a:lstStyle/>
          <a:p>
            <a:pPr algn="l"/>
            <a:r>
              <a:rPr lang="en-US" dirty="0" smtClean="0"/>
              <a:t>Performance Considerations</a:t>
            </a:r>
            <a:endParaRPr lang="en-US" dirty="0"/>
          </a:p>
        </p:txBody>
      </p:sp>
      <p:sp>
        <p:nvSpPr>
          <p:cNvPr id="5" name="Content Placeholder 2"/>
          <p:cNvSpPr txBox="1">
            <a:spLocks/>
          </p:cNvSpPr>
          <p:nvPr/>
        </p:nvSpPr>
        <p:spPr>
          <a:xfrm>
            <a:off x="543185" y="1056746"/>
            <a:ext cx="11289145" cy="5533159"/>
          </a:xfrm>
          <a:prstGeom prst="rect">
            <a:avLst/>
          </a:prstGeom>
        </p:spPr>
        <p:txBody>
          <a:bodyPr/>
          <a:lstStyle>
            <a:lvl1pPr marL="342900" indent="-342900" algn="l" defTabSz="914400" rtl="0" eaLnBrk="1" fontAlgn="base" latinLnBrk="0" hangingPunct="1">
              <a:spcBef>
                <a:spcPts val="900"/>
              </a:spcBef>
              <a:spcAft>
                <a:spcPct val="0"/>
              </a:spcAft>
              <a:buClr>
                <a:schemeClr val="accent1"/>
              </a:buClr>
              <a:buFont typeface="Wingdings" pitchFamily="2" charset="2"/>
              <a:buChar char="§"/>
              <a:defRPr lang="en-US" sz="2000" kern="1200" dirty="0" smtClean="0">
                <a:solidFill>
                  <a:srgbClr val="000000"/>
                </a:solidFill>
                <a:latin typeface="Arial" pitchFamily="34" charset="0"/>
                <a:ea typeface="+mn-ea"/>
                <a:cs typeface="Arial" pitchFamily="34" charset="0"/>
              </a:defRPr>
            </a:lvl1pPr>
            <a:lvl2pPr marL="742950" indent="-285750" algn="l" defTabSz="914400" rtl="0" eaLnBrk="1" fontAlgn="base" latinLnBrk="0" hangingPunct="1">
              <a:spcBef>
                <a:spcPts val="900"/>
              </a:spcBef>
              <a:spcAft>
                <a:spcPct val="0"/>
              </a:spcAft>
              <a:buClr>
                <a:schemeClr val="accent1"/>
              </a:buClr>
              <a:buChar char="•"/>
              <a:defRPr lang="en-US" sz="1800" kern="1200" dirty="0" smtClean="0">
                <a:solidFill>
                  <a:srgbClr val="000000"/>
                </a:solidFill>
                <a:latin typeface="Arial" pitchFamily="34" charset="0"/>
                <a:ea typeface="+mn-ea"/>
                <a:cs typeface="Arial" pitchFamily="34" charset="0"/>
              </a:defRPr>
            </a:lvl2pPr>
            <a:lvl3pPr marL="1143000" indent="-228600" algn="l" defTabSz="914400" rtl="0" eaLnBrk="1" fontAlgn="base" latinLnBrk="0" hangingPunct="1">
              <a:spcBef>
                <a:spcPts val="900"/>
              </a:spcBef>
              <a:spcAft>
                <a:spcPct val="0"/>
              </a:spcAft>
              <a:buClr>
                <a:schemeClr val="accent1"/>
              </a:buClr>
              <a:buFont typeface="Arial" charset="0"/>
              <a:buChar char="–"/>
              <a:defRPr lang="en-US" sz="1600" kern="1200" dirty="0" smtClean="0">
                <a:solidFill>
                  <a:srgbClr val="000000"/>
                </a:solidFill>
                <a:latin typeface="Arial" pitchFamily="34" charset="0"/>
                <a:ea typeface="+mn-ea"/>
                <a:cs typeface="Arial" pitchFamily="34" charset="0"/>
              </a:defRPr>
            </a:lvl3pPr>
            <a:lvl4pPr marL="1600200" indent="-228600" algn="l" defTabSz="914400" rtl="0" eaLnBrk="1" fontAlgn="base" latinLnBrk="0" hangingPunct="1">
              <a:spcBef>
                <a:spcPts val="900"/>
              </a:spcBef>
              <a:spcAft>
                <a:spcPct val="0"/>
              </a:spcAft>
              <a:buClr>
                <a:schemeClr val="accent1"/>
              </a:buClr>
              <a:buSzPct val="95000"/>
              <a:buFont typeface="Courier New" pitchFamily="49" charset="0"/>
              <a:buChar char="o"/>
              <a:defRPr lang="en-US" sz="1400" kern="1200" dirty="0" smtClean="0">
                <a:solidFill>
                  <a:srgbClr val="000000"/>
                </a:solidFill>
                <a:latin typeface="Arial" pitchFamily="34" charset="0"/>
                <a:ea typeface="+mn-ea"/>
                <a:cs typeface="Arial" pitchFamily="34" charset="0"/>
              </a:defRPr>
            </a:lvl4pPr>
            <a:lvl5pPr marL="2057400" indent="-228600" algn="l" defTabSz="914400" rtl="0" eaLnBrk="1" fontAlgn="base" latinLnBrk="0" hangingPunct="1">
              <a:spcBef>
                <a:spcPts val="900"/>
              </a:spcBef>
              <a:spcAft>
                <a:spcPct val="0"/>
              </a:spcAft>
              <a:buClr>
                <a:schemeClr val="accent1"/>
              </a:buClr>
              <a:buSzPct val="95000"/>
              <a:buFont typeface="Courier New" pitchFamily="49" charset="0"/>
              <a:buChar char="o"/>
              <a:defRPr lang="en-US" sz="1400" kern="1200" dirty="0" smtClean="0">
                <a:solidFill>
                  <a:srgbClr val="000000"/>
                </a:solidFill>
                <a:latin typeface="Arial" pitchFamily="34" charset="0"/>
                <a:ea typeface="+mn-ea"/>
                <a:cs typeface="Arial" pitchFamily="34" charset="0"/>
              </a:defRPr>
            </a:lvl5pPr>
            <a:lvl6pPr marL="25146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6pPr>
            <a:lvl7pPr marL="29718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7pPr>
            <a:lvl8pPr marL="34290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8pPr>
            <a:lvl9pPr marL="38862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9pPr>
          </a:lstStyle>
          <a:p>
            <a:pPr marL="571500" indent="-514350">
              <a:spcBef>
                <a:spcPts val="0"/>
              </a:spcBef>
              <a:buSzTx/>
            </a:pPr>
            <a:r>
              <a:rPr lang="en-US" sz="3600" i="0" dirty="0" smtClean="0">
                <a:solidFill>
                  <a:schemeClr val="bg1"/>
                </a:solidFill>
              </a:rPr>
              <a:t>WHERE clause</a:t>
            </a:r>
          </a:p>
          <a:p>
            <a:pPr marL="971550" lvl="1" indent="-514350">
              <a:spcBef>
                <a:spcPts val="0"/>
              </a:spcBef>
              <a:buSzTx/>
              <a:buFont typeface="Wingdings" pitchFamily="2" charset="2"/>
              <a:buChar char="§"/>
            </a:pPr>
            <a:r>
              <a:rPr lang="en-US" sz="2200" i="0" dirty="0" smtClean="0">
                <a:solidFill>
                  <a:schemeClr val="bg1"/>
                </a:solidFill>
              </a:rPr>
              <a:t>If not necessary, avoid using ABL specific function in WHERE clause</a:t>
            </a:r>
          </a:p>
          <a:p>
            <a:pPr marL="971550" lvl="1" indent="-514350">
              <a:spcBef>
                <a:spcPts val="0"/>
              </a:spcBef>
              <a:buSzTx/>
              <a:buFont typeface="Wingdings" pitchFamily="2" charset="2"/>
              <a:buChar char="§"/>
            </a:pPr>
            <a:r>
              <a:rPr lang="en-US" sz="2200" i="0" dirty="0" smtClean="0">
                <a:solidFill>
                  <a:schemeClr val="bg1"/>
                </a:solidFill>
              </a:rPr>
              <a:t>They get resolved by the client </a:t>
            </a:r>
          </a:p>
          <a:p>
            <a:pPr marL="971550" lvl="1" indent="-514350">
              <a:spcBef>
                <a:spcPts val="0"/>
              </a:spcBef>
              <a:buSzTx/>
              <a:buFont typeface="Wingdings" pitchFamily="2" charset="2"/>
              <a:buChar char="§"/>
            </a:pPr>
            <a:r>
              <a:rPr lang="en-US" sz="2200" i="0" dirty="0" smtClean="0">
                <a:solidFill>
                  <a:schemeClr val="bg1"/>
                </a:solidFill>
              </a:rPr>
              <a:t>Replace with constructs understood by server e.g.</a:t>
            </a:r>
          </a:p>
          <a:p>
            <a:pPr marL="1771650" lvl="4" indent="0">
              <a:spcBef>
                <a:spcPts val="0"/>
              </a:spcBef>
              <a:buFont typeface="Courier New" pitchFamily="49" charset="0"/>
              <a:buNone/>
            </a:pPr>
            <a:r>
              <a:rPr lang="en-US" sz="1600" i="0" dirty="0" smtClean="0">
                <a:solidFill>
                  <a:schemeClr val="bg1"/>
                </a:solidFill>
              </a:rPr>
              <a:t>Instead of LOOKUP (</a:t>
            </a:r>
            <a:r>
              <a:rPr lang="en-US" sz="1600" i="0" dirty="0" err="1" smtClean="0">
                <a:solidFill>
                  <a:schemeClr val="bg1"/>
                </a:solidFill>
              </a:rPr>
              <a:t>cust-num</a:t>
            </a:r>
            <a:r>
              <a:rPr lang="en-US" sz="1600" i="0" dirty="0" smtClean="0">
                <a:solidFill>
                  <a:schemeClr val="bg1"/>
                </a:solidFill>
              </a:rPr>
              <a:t>, “1,2,3”), </a:t>
            </a:r>
          </a:p>
          <a:p>
            <a:pPr marL="1771650" lvl="4" indent="0">
              <a:spcBef>
                <a:spcPts val="0"/>
              </a:spcBef>
              <a:buFont typeface="Courier New" pitchFamily="49" charset="0"/>
              <a:buNone/>
            </a:pPr>
            <a:r>
              <a:rPr lang="en-US" sz="1600" i="0" dirty="0" smtClean="0">
                <a:solidFill>
                  <a:schemeClr val="bg1"/>
                </a:solidFill>
              </a:rPr>
              <a:t>use </a:t>
            </a:r>
            <a:r>
              <a:rPr lang="en-US" sz="1600" i="0" dirty="0" err="1" smtClean="0">
                <a:solidFill>
                  <a:schemeClr val="bg1"/>
                </a:solidFill>
              </a:rPr>
              <a:t>cust-num</a:t>
            </a:r>
            <a:r>
              <a:rPr lang="en-US" sz="1600" i="0" dirty="0" smtClean="0">
                <a:solidFill>
                  <a:schemeClr val="bg1"/>
                </a:solidFill>
              </a:rPr>
              <a:t> = 1 OR </a:t>
            </a:r>
            <a:r>
              <a:rPr lang="en-US" sz="1600" i="0" dirty="0" err="1" smtClean="0">
                <a:solidFill>
                  <a:schemeClr val="bg1"/>
                </a:solidFill>
              </a:rPr>
              <a:t>cust-num</a:t>
            </a:r>
            <a:r>
              <a:rPr lang="en-US" sz="1600" i="0" dirty="0" smtClean="0">
                <a:solidFill>
                  <a:schemeClr val="bg1"/>
                </a:solidFill>
              </a:rPr>
              <a:t> = 2 OR </a:t>
            </a:r>
            <a:r>
              <a:rPr lang="en-US" sz="1600" i="0" dirty="0" err="1" smtClean="0">
                <a:solidFill>
                  <a:schemeClr val="bg1"/>
                </a:solidFill>
              </a:rPr>
              <a:t>cust-num</a:t>
            </a:r>
            <a:r>
              <a:rPr lang="en-US" sz="1600" i="0" dirty="0" smtClean="0">
                <a:solidFill>
                  <a:schemeClr val="bg1"/>
                </a:solidFill>
              </a:rPr>
              <a:t> = 3</a:t>
            </a:r>
          </a:p>
          <a:p>
            <a:pPr marL="857250" lvl="2" indent="0">
              <a:spcBef>
                <a:spcPts val="0"/>
              </a:spcBef>
              <a:buSzTx/>
              <a:buFont typeface="Arial" charset="0"/>
              <a:buNone/>
            </a:pPr>
            <a:endParaRPr lang="en-US" sz="1800" i="0" dirty="0" smtClean="0">
              <a:solidFill>
                <a:schemeClr val="bg1"/>
              </a:solidFill>
            </a:endParaRPr>
          </a:p>
          <a:p>
            <a:pPr lvl="1">
              <a:spcBef>
                <a:spcPts val="0"/>
              </a:spcBef>
              <a:buSzTx/>
            </a:pPr>
            <a:r>
              <a:rPr lang="en-US" sz="2400" i="0" dirty="0" smtClean="0">
                <a:solidFill>
                  <a:schemeClr val="bg1"/>
                </a:solidFill>
              </a:rPr>
              <a:t>  don’t get too fancy with ABL functions</a:t>
            </a:r>
          </a:p>
          <a:p>
            <a:pPr marL="971550" lvl="1" indent="-514350">
              <a:spcBef>
                <a:spcPts val="0"/>
              </a:spcBef>
              <a:buSzTx/>
              <a:buFont typeface="Wingdings" pitchFamily="2" charset="2"/>
              <a:buChar char="§"/>
            </a:pPr>
            <a:r>
              <a:rPr lang="en-US" sz="2200" i="0" dirty="0" smtClean="0">
                <a:solidFill>
                  <a:schemeClr val="bg1"/>
                </a:solidFill>
              </a:rPr>
              <a:t>WHERE </a:t>
            </a:r>
            <a:r>
              <a:rPr lang="en-US" sz="2200" i="0" dirty="0" err="1" smtClean="0">
                <a:solidFill>
                  <a:schemeClr val="bg1"/>
                </a:solidFill>
              </a:rPr>
              <a:t>cust-num</a:t>
            </a:r>
            <a:r>
              <a:rPr lang="en-US" sz="2200" i="0" dirty="0" smtClean="0">
                <a:solidFill>
                  <a:schemeClr val="bg1"/>
                </a:solidFill>
              </a:rPr>
              <a:t> = integer (“123”) is better than WHERE STRING (</a:t>
            </a:r>
            <a:r>
              <a:rPr lang="en-US" sz="2200" i="0" dirty="0" err="1" smtClean="0">
                <a:solidFill>
                  <a:schemeClr val="bg1"/>
                </a:solidFill>
              </a:rPr>
              <a:t>cust-num</a:t>
            </a:r>
            <a:r>
              <a:rPr lang="en-US" sz="2200" i="0" dirty="0" smtClean="0">
                <a:solidFill>
                  <a:schemeClr val="bg1"/>
                </a:solidFill>
              </a:rPr>
              <a:t>) = “123” </a:t>
            </a:r>
          </a:p>
          <a:p>
            <a:pPr marL="971550" lvl="1" indent="-514350">
              <a:spcBef>
                <a:spcPts val="0"/>
              </a:spcBef>
              <a:buSzTx/>
              <a:buFont typeface="Wingdings" pitchFamily="2" charset="2"/>
              <a:buChar char="§"/>
            </a:pPr>
            <a:r>
              <a:rPr lang="en-US" sz="2200" i="0" dirty="0" smtClean="0">
                <a:solidFill>
                  <a:schemeClr val="bg1"/>
                </a:solidFill>
              </a:rPr>
              <a:t>Try to use covering index for server side sorting of the results. e.g.</a:t>
            </a:r>
          </a:p>
          <a:p>
            <a:pPr marL="457200" lvl="1" indent="0">
              <a:spcBef>
                <a:spcPts val="0"/>
              </a:spcBef>
              <a:buSzTx/>
              <a:buFontTx/>
              <a:buNone/>
            </a:pPr>
            <a:r>
              <a:rPr lang="en-US" sz="2200" i="0" dirty="0" smtClean="0">
                <a:solidFill>
                  <a:schemeClr val="bg1"/>
                </a:solidFill>
              </a:rPr>
              <a:t>       </a:t>
            </a:r>
            <a:r>
              <a:rPr lang="en-US" sz="1600" i="0" dirty="0" smtClean="0">
                <a:solidFill>
                  <a:schemeClr val="bg1"/>
                </a:solidFill>
              </a:rPr>
              <a:t>WHERE col1 = &lt;</a:t>
            </a:r>
            <a:r>
              <a:rPr lang="en-US" sz="1600" i="0" dirty="0" err="1" smtClean="0">
                <a:solidFill>
                  <a:schemeClr val="bg1"/>
                </a:solidFill>
              </a:rPr>
              <a:t>val</a:t>
            </a:r>
            <a:r>
              <a:rPr lang="en-US" sz="1600" i="0" dirty="0" smtClean="0">
                <a:solidFill>
                  <a:schemeClr val="bg1"/>
                </a:solidFill>
              </a:rPr>
              <a:t>&gt; and col2 = &lt;</a:t>
            </a:r>
            <a:r>
              <a:rPr lang="en-US" sz="1600" i="0" dirty="0" err="1" smtClean="0">
                <a:solidFill>
                  <a:schemeClr val="bg1"/>
                </a:solidFill>
              </a:rPr>
              <a:t>val</a:t>
            </a:r>
            <a:r>
              <a:rPr lang="en-US" sz="1600" i="0" dirty="0" smtClean="0">
                <a:solidFill>
                  <a:schemeClr val="bg1"/>
                </a:solidFill>
              </a:rPr>
              <a:t>&gt; BY col1, BY col2 will sort the results on   server</a:t>
            </a:r>
            <a:endParaRPr lang="en-US" sz="1600" i="0" dirty="0">
              <a:solidFill>
                <a:schemeClr val="bg1"/>
              </a:solidFill>
            </a:endParaRPr>
          </a:p>
        </p:txBody>
      </p:sp>
    </p:spTree>
    <p:extLst>
      <p:ext uri="{BB962C8B-B14F-4D97-AF65-F5344CB8AC3E}">
        <p14:creationId xmlns:p14="http://schemas.microsoft.com/office/powerpoint/2010/main" xmlns="" val="3345057584"/>
      </p:ext>
    </p:extLst>
  </p:cSld>
  <p:clrMapOvr>
    <a:masterClrMapping/>
  </p:clrMapOvr>
  <mc:AlternateContent xmlns:mc="http://schemas.openxmlformats.org/markup-compatibility/2006">
    <mc:Choice xmlns:p14="http://schemas.microsoft.com/office/powerpoint/2010/main" xmlns="" Requires="p14">
      <p:transition p14:dur="100">
        <p:cut/>
      </p:transition>
    </mc:Choice>
    <mc:Fallback>
      <p:transition>
        <p:cut/>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3"/>
          <p:cNvSpPr>
            <a:spLocks noGrp="1"/>
          </p:cNvSpPr>
          <p:nvPr>
            <p:ph type="title"/>
          </p:nvPr>
        </p:nvSpPr>
        <p:spPr>
          <a:xfrm>
            <a:off x="616817" y="287475"/>
            <a:ext cx="10801179" cy="590931"/>
          </a:xfrm>
        </p:spPr>
        <p:txBody>
          <a:bodyPr/>
          <a:lstStyle/>
          <a:p>
            <a:pPr algn="l"/>
            <a:r>
              <a:rPr lang="en-US" dirty="0" smtClean="0"/>
              <a:t>Performance Considerations</a:t>
            </a:r>
            <a:endParaRPr lang="en-US" dirty="0"/>
          </a:p>
        </p:txBody>
      </p:sp>
      <p:sp>
        <p:nvSpPr>
          <p:cNvPr id="4" name="Content Placeholder 4"/>
          <p:cNvSpPr txBox="1">
            <a:spLocks/>
          </p:cNvSpPr>
          <p:nvPr/>
        </p:nvSpPr>
        <p:spPr>
          <a:xfrm>
            <a:off x="626477" y="1223265"/>
            <a:ext cx="11231694" cy="5190413"/>
          </a:xfrm>
          <a:prstGeom prst="rect">
            <a:avLst/>
          </a:prstGeom>
        </p:spPr>
        <p:txBody>
          <a:bodyPr/>
          <a:lstStyle>
            <a:lvl1pPr marL="342900" indent="-342900" algn="l" defTabSz="914400" rtl="0" eaLnBrk="1" fontAlgn="base" latinLnBrk="0" hangingPunct="1">
              <a:spcBef>
                <a:spcPts val="900"/>
              </a:spcBef>
              <a:spcAft>
                <a:spcPct val="0"/>
              </a:spcAft>
              <a:buClr>
                <a:schemeClr val="accent1"/>
              </a:buClr>
              <a:buFont typeface="Wingdings" pitchFamily="2" charset="2"/>
              <a:buChar char="§"/>
              <a:defRPr lang="en-US" sz="2000" kern="1200" dirty="0" smtClean="0">
                <a:solidFill>
                  <a:srgbClr val="000000"/>
                </a:solidFill>
                <a:latin typeface="Arial" pitchFamily="34" charset="0"/>
                <a:ea typeface="+mn-ea"/>
                <a:cs typeface="Arial" pitchFamily="34" charset="0"/>
              </a:defRPr>
            </a:lvl1pPr>
            <a:lvl2pPr marL="742950" indent="-285750" algn="l" defTabSz="914400" rtl="0" eaLnBrk="1" fontAlgn="base" latinLnBrk="0" hangingPunct="1">
              <a:spcBef>
                <a:spcPts val="900"/>
              </a:spcBef>
              <a:spcAft>
                <a:spcPct val="0"/>
              </a:spcAft>
              <a:buClr>
                <a:schemeClr val="accent1"/>
              </a:buClr>
              <a:buChar char="•"/>
              <a:defRPr lang="en-US" sz="1800" kern="1200" dirty="0" smtClean="0">
                <a:solidFill>
                  <a:srgbClr val="000000"/>
                </a:solidFill>
                <a:latin typeface="Arial" pitchFamily="34" charset="0"/>
                <a:ea typeface="+mn-ea"/>
                <a:cs typeface="Arial" pitchFamily="34" charset="0"/>
              </a:defRPr>
            </a:lvl2pPr>
            <a:lvl3pPr marL="1143000" indent="-228600" algn="l" defTabSz="914400" rtl="0" eaLnBrk="1" fontAlgn="base" latinLnBrk="0" hangingPunct="1">
              <a:spcBef>
                <a:spcPts val="900"/>
              </a:spcBef>
              <a:spcAft>
                <a:spcPct val="0"/>
              </a:spcAft>
              <a:buClr>
                <a:schemeClr val="accent1"/>
              </a:buClr>
              <a:buFont typeface="Arial" charset="0"/>
              <a:buChar char="–"/>
              <a:defRPr lang="en-US" sz="1600" kern="1200" dirty="0" smtClean="0">
                <a:solidFill>
                  <a:srgbClr val="000000"/>
                </a:solidFill>
                <a:latin typeface="Arial" pitchFamily="34" charset="0"/>
                <a:ea typeface="+mn-ea"/>
                <a:cs typeface="Arial" pitchFamily="34" charset="0"/>
              </a:defRPr>
            </a:lvl3pPr>
            <a:lvl4pPr marL="1600200" indent="-228600" algn="l" defTabSz="914400" rtl="0" eaLnBrk="1" fontAlgn="base" latinLnBrk="0" hangingPunct="1">
              <a:spcBef>
                <a:spcPts val="900"/>
              </a:spcBef>
              <a:spcAft>
                <a:spcPct val="0"/>
              </a:spcAft>
              <a:buClr>
                <a:schemeClr val="accent1"/>
              </a:buClr>
              <a:buSzPct val="95000"/>
              <a:buFont typeface="Courier New" pitchFamily="49" charset="0"/>
              <a:buChar char="o"/>
              <a:defRPr lang="en-US" sz="1400" kern="1200" dirty="0" smtClean="0">
                <a:solidFill>
                  <a:srgbClr val="000000"/>
                </a:solidFill>
                <a:latin typeface="Arial" pitchFamily="34" charset="0"/>
                <a:ea typeface="+mn-ea"/>
                <a:cs typeface="Arial" pitchFamily="34" charset="0"/>
              </a:defRPr>
            </a:lvl4pPr>
            <a:lvl5pPr marL="2057400" indent="-228600" algn="l" defTabSz="914400" rtl="0" eaLnBrk="1" fontAlgn="base" latinLnBrk="0" hangingPunct="1">
              <a:spcBef>
                <a:spcPts val="900"/>
              </a:spcBef>
              <a:spcAft>
                <a:spcPct val="0"/>
              </a:spcAft>
              <a:buClr>
                <a:schemeClr val="accent1"/>
              </a:buClr>
              <a:buSzPct val="95000"/>
              <a:buFont typeface="Courier New" pitchFamily="49" charset="0"/>
              <a:buChar char="o"/>
              <a:defRPr lang="en-US" sz="1400" kern="1200" dirty="0" smtClean="0">
                <a:solidFill>
                  <a:srgbClr val="000000"/>
                </a:solidFill>
                <a:latin typeface="Arial" pitchFamily="34" charset="0"/>
                <a:ea typeface="+mn-ea"/>
                <a:cs typeface="Arial" pitchFamily="34" charset="0"/>
              </a:defRPr>
            </a:lvl5pPr>
            <a:lvl6pPr marL="25146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6pPr>
            <a:lvl7pPr marL="29718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7pPr>
            <a:lvl8pPr marL="34290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8pPr>
            <a:lvl9pPr marL="38862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9pPr>
          </a:lstStyle>
          <a:p>
            <a:pPr>
              <a:spcBef>
                <a:spcPts val="600"/>
              </a:spcBef>
              <a:buSzTx/>
            </a:pPr>
            <a:r>
              <a:rPr lang="en-US" sz="2800" i="0" dirty="0" smtClean="0">
                <a:solidFill>
                  <a:schemeClr val="bg1"/>
                </a:solidFill>
              </a:rPr>
              <a:t>Stored Procedures and SEND-SQL-STATEMENT (DBMS)</a:t>
            </a:r>
          </a:p>
          <a:p>
            <a:pPr lvl="1">
              <a:spcBef>
                <a:spcPts val="600"/>
              </a:spcBef>
              <a:buSzTx/>
            </a:pPr>
            <a:r>
              <a:rPr lang="en-US" i="0" dirty="0" smtClean="0">
                <a:solidFill>
                  <a:schemeClr val="bg1"/>
                </a:solidFill>
              </a:rPr>
              <a:t>Dataserver supports SQL procedures, direct/pass-thru SQL statement from ABL</a:t>
            </a:r>
          </a:p>
          <a:p>
            <a:pPr lvl="1">
              <a:spcBef>
                <a:spcPts val="600"/>
              </a:spcBef>
              <a:buSzTx/>
            </a:pPr>
            <a:r>
              <a:rPr lang="en-US" i="0" dirty="0" smtClean="0">
                <a:solidFill>
                  <a:schemeClr val="bg1"/>
                </a:solidFill>
              </a:rPr>
              <a:t>Reduced network traffic, server side processing of SQL statements</a:t>
            </a:r>
          </a:p>
          <a:p>
            <a:pPr lvl="1">
              <a:spcBef>
                <a:spcPts val="600"/>
              </a:spcBef>
              <a:buSzTx/>
            </a:pPr>
            <a:r>
              <a:rPr lang="en-US" i="0" dirty="0" smtClean="0">
                <a:solidFill>
                  <a:schemeClr val="bg1"/>
                </a:solidFill>
              </a:rPr>
              <a:t>Downside : code is database dependent</a:t>
            </a:r>
          </a:p>
          <a:p>
            <a:pPr lvl="1" eaLnBrk="0" hangingPunct="0">
              <a:lnSpc>
                <a:spcPct val="90000"/>
              </a:lnSpc>
              <a:spcBef>
                <a:spcPct val="20000"/>
              </a:spcBef>
              <a:buClr>
                <a:srgbClr val="FF7C00"/>
              </a:buClr>
              <a:buSzTx/>
              <a:buFont typeface="Wingdings" pitchFamily="2" charset="2"/>
              <a:buChar char="§"/>
              <a:defRPr/>
            </a:pPr>
            <a:endParaRPr lang="en-US" i="0" dirty="0" smtClean="0">
              <a:solidFill>
                <a:schemeClr val="bg1"/>
              </a:solidFill>
            </a:endParaRPr>
          </a:p>
          <a:p>
            <a:pPr eaLnBrk="0" hangingPunct="0">
              <a:lnSpc>
                <a:spcPct val="90000"/>
              </a:lnSpc>
              <a:spcBef>
                <a:spcPct val="20000"/>
              </a:spcBef>
              <a:buClr>
                <a:srgbClr val="FF7C00"/>
              </a:buClr>
              <a:buSzTx/>
              <a:defRPr/>
            </a:pPr>
            <a:endParaRPr lang="en-US" sz="2800" i="0" dirty="0" smtClean="0">
              <a:solidFill>
                <a:schemeClr val="bg1"/>
              </a:solidFill>
            </a:endParaRPr>
          </a:p>
          <a:p>
            <a:pPr eaLnBrk="0" hangingPunct="0">
              <a:lnSpc>
                <a:spcPct val="90000"/>
              </a:lnSpc>
              <a:spcBef>
                <a:spcPct val="20000"/>
              </a:spcBef>
              <a:buClr>
                <a:srgbClr val="FF7C00"/>
              </a:buClr>
              <a:buSzTx/>
              <a:defRPr/>
            </a:pPr>
            <a:endParaRPr lang="en-US" sz="2800" i="0" dirty="0" smtClean="0">
              <a:solidFill>
                <a:schemeClr val="bg1"/>
              </a:solidFill>
            </a:endParaRPr>
          </a:p>
          <a:p>
            <a:pPr eaLnBrk="0" hangingPunct="0">
              <a:lnSpc>
                <a:spcPct val="90000"/>
              </a:lnSpc>
              <a:spcBef>
                <a:spcPct val="20000"/>
              </a:spcBef>
              <a:buSzTx/>
              <a:defRPr/>
            </a:pPr>
            <a:r>
              <a:rPr lang="en-US" sz="2800" i="0" dirty="0" smtClean="0">
                <a:solidFill>
                  <a:schemeClr val="bg1"/>
                </a:solidFill>
              </a:rPr>
              <a:t>Index Reposition (ABL Tuning)</a:t>
            </a:r>
          </a:p>
          <a:p>
            <a:pPr lvl="1" eaLnBrk="0" hangingPunct="0">
              <a:lnSpc>
                <a:spcPct val="90000"/>
              </a:lnSpc>
              <a:spcBef>
                <a:spcPct val="20000"/>
              </a:spcBef>
              <a:buSzTx/>
              <a:buFont typeface="Wingdings" pitchFamily="2" charset="2"/>
              <a:buChar char="§"/>
              <a:defRPr/>
            </a:pPr>
            <a:r>
              <a:rPr lang="en-US" i="0" dirty="0" smtClean="0">
                <a:solidFill>
                  <a:schemeClr val="bg1"/>
                </a:solidFill>
              </a:rPr>
              <a:t>Speedup the random access within a query</a:t>
            </a:r>
          </a:p>
          <a:p>
            <a:pPr lvl="1" eaLnBrk="0" hangingPunct="0">
              <a:lnSpc>
                <a:spcPct val="90000"/>
              </a:lnSpc>
              <a:spcBef>
                <a:spcPct val="20000"/>
              </a:spcBef>
              <a:buSzTx/>
              <a:buFont typeface="Wingdings" pitchFamily="2" charset="2"/>
              <a:buChar char="§"/>
              <a:defRPr/>
            </a:pPr>
            <a:r>
              <a:rPr lang="en-US" i="0" dirty="0" smtClean="0">
                <a:solidFill>
                  <a:schemeClr val="bg1"/>
                </a:solidFill>
              </a:rPr>
              <a:t>Can jump to any record position in any direction</a:t>
            </a:r>
          </a:p>
          <a:p>
            <a:pPr lvl="1" eaLnBrk="0" hangingPunct="0">
              <a:lnSpc>
                <a:spcPct val="90000"/>
              </a:lnSpc>
              <a:spcBef>
                <a:spcPct val="20000"/>
              </a:spcBef>
              <a:buSzTx/>
              <a:buFont typeface="Wingdings" pitchFamily="2" charset="2"/>
              <a:buChar char="§"/>
              <a:defRPr/>
            </a:pPr>
            <a:r>
              <a:rPr lang="en-US" i="0" dirty="0" smtClean="0">
                <a:solidFill>
                  <a:schemeClr val="bg1"/>
                </a:solidFill>
              </a:rPr>
              <a:t>Records are first looked up in the client side cache</a:t>
            </a:r>
          </a:p>
          <a:p>
            <a:pPr lvl="1" eaLnBrk="0" hangingPunct="0">
              <a:lnSpc>
                <a:spcPct val="90000"/>
              </a:lnSpc>
              <a:spcBef>
                <a:spcPct val="20000"/>
              </a:spcBef>
              <a:buSzTx/>
              <a:buFont typeface="Wingdings" pitchFamily="2" charset="2"/>
              <a:buChar char="§"/>
              <a:defRPr/>
            </a:pPr>
            <a:r>
              <a:rPr lang="en-US" i="0" dirty="0" smtClean="0">
                <a:solidFill>
                  <a:schemeClr val="bg1"/>
                </a:solidFill>
              </a:rPr>
              <a:t>A new result set is built from the new </a:t>
            </a:r>
            <a:r>
              <a:rPr lang="en-US" i="0" dirty="0" err="1" smtClean="0">
                <a:solidFill>
                  <a:schemeClr val="bg1"/>
                </a:solidFill>
              </a:rPr>
              <a:t>rowid</a:t>
            </a:r>
            <a:r>
              <a:rPr lang="en-US" i="0" dirty="0" smtClean="0">
                <a:solidFill>
                  <a:schemeClr val="bg1"/>
                </a:solidFill>
              </a:rPr>
              <a:t> position</a:t>
            </a:r>
          </a:p>
          <a:p>
            <a:pPr marL="457200" lvl="1" indent="0" eaLnBrk="0" hangingPunct="0">
              <a:lnSpc>
                <a:spcPct val="90000"/>
              </a:lnSpc>
              <a:spcBef>
                <a:spcPct val="20000"/>
              </a:spcBef>
              <a:buClr>
                <a:srgbClr val="FF7C00"/>
              </a:buClr>
              <a:buSzTx/>
              <a:buFontTx/>
              <a:buNone/>
              <a:defRPr/>
            </a:pPr>
            <a:endParaRPr lang="en-US" sz="2000" i="0" dirty="0" smtClean="0"/>
          </a:p>
          <a:p>
            <a:pPr eaLnBrk="0" hangingPunct="0">
              <a:lnSpc>
                <a:spcPct val="80000"/>
              </a:lnSpc>
              <a:spcBef>
                <a:spcPct val="20000"/>
              </a:spcBef>
              <a:buClr>
                <a:srgbClr val="FF7C00"/>
              </a:buClr>
              <a:buSzTx/>
              <a:buFont typeface="Wingdings" pitchFamily="2" charset="2"/>
              <a:buNone/>
            </a:pPr>
            <a:endParaRPr lang="en-US" i="0" dirty="0"/>
          </a:p>
        </p:txBody>
      </p:sp>
      <p:sp>
        <p:nvSpPr>
          <p:cNvPr id="7" name="TextBox 6"/>
          <p:cNvSpPr txBox="1"/>
          <p:nvPr/>
        </p:nvSpPr>
        <p:spPr>
          <a:xfrm>
            <a:off x="7030110" y="4390614"/>
            <a:ext cx="4353120" cy="1742015"/>
          </a:xfrm>
          <a:prstGeom prst="rect">
            <a:avLst/>
          </a:prstGeom>
          <a:solidFill>
            <a:schemeClr val="accent1"/>
          </a:solidFill>
          <a:ln w="38100">
            <a:noFill/>
          </a:ln>
        </p:spPr>
        <p:txBody>
          <a:bodyPr wrap="square" rtlCol="0">
            <a:spAutoFit/>
          </a:bodyPr>
          <a:lstStyle/>
          <a:p>
            <a:pPr algn="l">
              <a:lnSpc>
                <a:spcPct val="90000"/>
              </a:lnSpc>
            </a:pPr>
            <a:r>
              <a:rPr lang="en-US" sz="1800" dirty="0" smtClean="0">
                <a:solidFill>
                  <a:schemeClr val="bg1"/>
                </a:solidFill>
              </a:rPr>
              <a:t>Syntax : </a:t>
            </a:r>
          </a:p>
          <a:p>
            <a:pPr algn="l">
              <a:lnSpc>
                <a:spcPct val="90000"/>
              </a:lnSpc>
            </a:pPr>
            <a:r>
              <a:rPr lang="en-US" sz="1400" b="1" dirty="0" smtClean="0">
                <a:solidFill>
                  <a:schemeClr val="bg1"/>
                </a:solidFill>
                <a:latin typeface="Courier New" pitchFamily="49" charset="0"/>
              </a:rPr>
              <a:t>DEFINE QUERY q1 FOR order SCROLLING.</a:t>
            </a:r>
          </a:p>
          <a:p>
            <a:pPr algn="l">
              <a:lnSpc>
                <a:spcPct val="90000"/>
              </a:lnSpc>
            </a:pPr>
            <a:r>
              <a:rPr lang="en-US" sz="1400" b="1" dirty="0" smtClean="0">
                <a:solidFill>
                  <a:schemeClr val="bg1"/>
                </a:solidFill>
                <a:latin typeface="Courier New" pitchFamily="49" charset="0"/>
              </a:rPr>
              <a:t>OPEN QUERY q1 FOR EACH order INDEXED-REPOSITION.</a:t>
            </a:r>
          </a:p>
          <a:p>
            <a:pPr algn="l">
              <a:lnSpc>
                <a:spcPct val="90000"/>
              </a:lnSpc>
            </a:pPr>
            <a:r>
              <a:rPr lang="en-US" sz="1400" b="1" dirty="0" smtClean="0">
                <a:solidFill>
                  <a:schemeClr val="bg1"/>
                </a:solidFill>
                <a:latin typeface="Courier New" pitchFamily="49" charset="0"/>
              </a:rPr>
              <a:t>REPOSITION q1 to ROWID &lt;</a:t>
            </a:r>
            <a:r>
              <a:rPr lang="en-US" sz="1400" b="1" dirty="0" err="1" smtClean="0">
                <a:solidFill>
                  <a:schemeClr val="bg1"/>
                </a:solidFill>
                <a:latin typeface="Courier New" pitchFamily="49" charset="0"/>
              </a:rPr>
              <a:t>rowid</a:t>
            </a:r>
            <a:r>
              <a:rPr lang="en-US" sz="1400" b="1" dirty="0" smtClean="0">
                <a:solidFill>
                  <a:schemeClr val="bg1"/>
                </a:solidFill>
                <a:latin typeface="Courier New" pitchFamily="49" charset="0"/>
              </a:rPr>
              <a:t>&gt;.</a:t>
            </a:r>
          </a:p>
          <a:p>
            <a:pPr algn="l">
              <a:lnSpc>
                <a:spcPct val="90000"/>
              </a:lnSpc>
            </a:pPr>
            <a:r>
              <a:rPr lang="en-US" sz="1400" b="1" i="0" dirty="0" smtClean="0">
                <a:solidFill>
                  <a:schemeClr val="bg1"/>
                </a:solidFill>
                <a:latin typeface="Courier New" pitchFamily="49" charset="0"/>
              </a:rPr>
              <a:t>GET NEXT q1.</a:t>
            </a:r>
            <a:endParaRPr lang="en-US" sz="1800" i="0" dirty="0" smtClean="0">
              <a:solidFill>
                <a:schemeClr val="bg1"/>
              </a:solidFill>
            </a:endParaRPr>
          </a:p>
        </p:txBody>
      </p:sp>
      <p:sp>
        <p:nvSpPr>
          <p:cNvPr id="8" name="TextBox 7"/>
          <p:cNvSpPr txBox="1"/>
          <p:nvPr/>
        </p:nvSpPr>
        <p:spPr>
          <a:xfrm>
            <a:off x="1841789" y="2918895"/>
            <a:ext cx="7572777" cy="1046440"/>
          </a:xfrm>
          <a:prstGeom prst="rect">
            <a:avLst/>
          </a:prstGeom>
          <a:solidFill>
            <a:schemeClr val="accent1"/>
          </a:solidFill>
          <a:ln w="38100">
            <a:noFill/>
          </a:ln>
        </p:spPr>
        <p:txBody>
          <a:bodyPr wrap="square" rtlCol="0">
            <a:spAutoFit/>
          </a:bodyPr>
          <a:lstStyle/>
          <a:p>
            <a:pPr lvl="1" algn="l">
              <a:spcBef>
                <a:spcPts val="600"/>
              </a:spcBef>
              <a:buNone/>
            </a:pPr>
            <a:r>
              <a:rPr lang="en-US" sz="2000" dirty="0" smtClean="0">
                <a:solidFill>
                  <a:schemeClr val="bg1"/>
                </a:solidFill>
              </a:rPr>
              <a:t>Syntax:</a:t>
            </a:r>
          </a:p>
          <a:p>
            <a:pPr lvl="1" algn="l">
              <a:spcBef>
                <a:spcPts val="600"/>
              </a:spcBef>
              <a:buNone/>
            </a:pPr>
            <a:r>
              <a:rPr lang="en-US" sz="1600" dirty="0" smtClean="0">
                <a:solidFill>
                  <a:schemeClr val="bg1"/>
                </a:solidFill>
              </a:rPr>
              <a:t>RUN STORED-PROC &lt;procedure&gt; [&lt;</a:t>
            </a:r>
            <a:r>
              <a:rPr lang="en-US" sz="1600" dirty="0" err="1" smtClean="0">
                <a:solidFill>
                  <a:schemeClr val="bg1"/>
                </a:solidFill>
              </a:rPr>
              <a:t>int</a:t>
            </a:r>
            <a:r>
              <a:rPr lang="en-US" sz="1600" dirty="0" smtClean="0">
                <a:solidFill>
                  <a:schemeClr val="bg1"/>
                </a:solidFill>
              </a:rPr>
              <a:t>&gt; = PROC-HANDLE] NO-ERROR</a:t>
            </a:r>
          </a:p>
          <a:p>
            <a:pPr lvl="1" algn="l">
              <a:spcBef>
                <a:spcPts val="600"/>
              </a:spcBef>
              <a:buNone/>
            </a:pPr>
            <a:r>
              <a:rPr lang="en-US" sz="1600" dirty="0" smtClean="0">
                <a:solidFill>
                  <a:schemeClr val="bg1"/>
                </a:solidFill>
              </a:rPr>
              <a:t>CLOSE STORED-PROC &lt;procedure&gt; WHERE PROC-HANDLE = &lt;</a:t>
            </a:r>
            <a:r>
              <a:rPr lang="en-US" sz="1600" dirty="0" err="1" smtClean="0">
                <a:solidFill>
                  <a:schemeClr val="bg1"/>
                </a:solidFill>
              </a:rPr>
              <a:t>int</a:t>
            </a:r>
            <a:r>
              <a:rPr lang="en-US" sz="1600" dirty="0" smtClean="0">
                <a:solidFill>
                  <a:schemeClr val="bg1"/>
                </a:solidFill>
              </a:rPr>
              <a:t>&gt;.</a:t>
            </a:r>
            <a:endParaRPr lang="en-US" sz="2000" i="0" dirty="0" err="1" smtClean="0">
              <a:solidFill>
                <a:schemeClr val="bg1"/>
              </a:solidFill>
            </a:endParaRPr>
          </a:p>
        </p:txBody>
      </p:sp>
    </p:spTree>
    <p:extLst>
      <p:ext uri="{BB962C8B-B14F-4D97-AF65-F5344CB8AC3E}">
        <p14:creationId xmlns:p14="http://schemas.microsoft.com/office/powerpoint/2010/main" xmlns="" val="3075537937"/>
      </p:ext>
    </p:extLst>
  </p:cSld>
  <p:clrMapOvr>
    <a:masterClrMapping/>
  </p:clrMapOvr>
  <mc:AlternateContent xmlns:mc="http://schemas.openxmlformats.org/markup-compatibility/2006">
    <mc:Choice xmlns:p14="http://schemas.microsoft.com/office/powerpoint/2010/main" xmlns="" Requires="p14">
      <p:transition p14:dur="100">
        <p:cut/>
      </p:transition>
    </mc:Choice>
    <mc:Fallback>
      <p:transition>
        <p:cut/>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10"/>
          <p:cNvSpPr>
            <a:spLocks noChangeArrowheads="1"/>
          </p:cNvSpPr>
          <p:nvPr/>
        </p:nvSpPr>
        <p:spPr bwMode="auto">
          <a:xfrm>
            <a:off x="0" y="3067727"/>
            <a:ext cx="11498081" cy="461963"/>
          </a:xfrm>
          <a:prstGeom prst="rect">
            <a:avLst/>
          </a:prstGeom>
          <a:gradFill flip="none" rotWithShape="1">
            <a:gsLst>
              <a:gs pos="0">
                <a:schemeClr val="accent1">
                  <a:lumMod val="5000"/>
                  <a:lumOff val="95000"/>
                  <a:alpha val="0"/>
                </a:schemeClr>
              </a:gs>
              <a:gs pos="100000">
                <a:schemeClr val="accent1">
                  <a:alpha val="47000"/>
                </a:schemeClr>
              </a:gs>
            </a:gsLst>
            <a:lin ang="0" scaled="1"/>
            <a:tileRect/>
          </a:gradFill>
          <a:ln w="9525">
            <a:noFill/>
            <a:round/>
            <a:headEnd/>
            <a:tailEnd/>
          </a:ln>
          <a:effectLst/>
        </p:spPr>
        <p:txBody>
          <a:bodyPr wrap="square" anchor="ctr"/>
          <a:lstStyle/>
          <a:p>
            <a:endParaRPr lang="en-US" i="0">
              <a:solidFill>
                <a:srgbClr val="000000"/>
              </a:solidFill>
            </a:endParaRPr>
          </a:p>
        </p:txBody>
      </p:sp>
      <p:sp>
        <p:nvSpPr>
          <p:cNvPr id="4" name="Title 3"/>
          <p:cNvSpPr>
            <a:spLocks noGrp="1"/>
          </p:cNvSpPr>
          <p:nvPr>
            <p:ph type="title"/>
          </p:nvPr>
        </p:nvSpPr>
        <p:spPr/>
        <p:txBody>
          <a:bodyPr/>
          <a:lstStyle/>
          <a:p>
            <a:r>
              <a:rPr lang="en-US" dirty="0" smtClean="0"/>
              <a:t>Agenda</a:t>
            </a:r>
            <a:endParaRPr lang="en-US" dirty="0"/>
          </a:p>
        </p:txBody>
      </p:sp>
      <p:sp>
        <p:nvSpPr>
          <p:cNvPr id="5" name="Content Placeholder 4"/>
          <p:cNvSpPr>
            <a:spLocks noGrp="1"/>
          </p:cNvSpPr>
          <p:nvPr>
            <p:ph idx="1"/>
          </p:nvPr>
        </p:nvSpPr>
        <p:spPr/>
        <p:txBody>
          <a:bodyPr/>
          <a:lstStyle/>
          <a:p>
            <a:r>
              <a:rPr lang="en-US" dirty="0" smtClean="0"/>
              <a:t>Introduction</a:t>
            </a:r>
          </a:p>
          <a:p>
            <a:r>
              <a:rPr lang="en-US" dirty="0" smtClean="0"/>
              <a:t>Best Practices</a:t>
            </a:r>
          </a:p>
          <a:p>
            <a:r>
              <a:rPr lang="en-US" dirty="0" smtClean="0"/>
              <a:t>Performance Considerations</a:t>
            </a:r>
          </a:p>
          <a:p>
            <a:r>
              <a:rPr lang="en-US" dirty="0" smtClean="0"/>
              <a:t>Upcoming Features</a:t>
            </a:r>
          </a:p>
        </p:txBody>
      </p:sp>
    </p:spTree>
    <p:extLst>
      <p:ext uri="{BB962C8B-B14F-4D97-AF65-F5344CB8AC3E}">
        <p14:creationId xmlns:p14="http://schemas.microsoft.com/office/powerpoint/2010/main" xmlns="" val="3413178000"/>
      </p:ext>
    </p:extLst>
  </p:cSld>
  <p:clrMapOvr>
    <a:masterClrMapping/>
  </p:clrMapOvr>
  <mc:AlternateContent xmlns:mc="http://schemas.openxmlformats.org/markup-compatibility/2006">
    <mc:Choice xmlns:p14="http://schemas.microsoft.com/office/powerpoint/2010/main" xmlns="" Requires="p14">
      <p:transition p14:dur="100">
        <p:cut/>
      </p:transition>
    </mc:Choice>
    <mc:Fallback>
      <p:transition>
        <p:cut/>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4"/>
          <p:cNvSpPr txBox="1">
            <a:spLocks/>
          </p:cNvSpPr>
          <p:nvPr/>
        </p:nvSpPr>
        <p:spPr>
          <a:xfrm>
            <a:off x="894350" y="1117181"/>
            <a:ext cx="10360501" cy="5243277"/>
          </a:xfrm>
          <a:prstGeom prst="rect">
            <a:avLst/>
          </a:prstGeom>
          <a:ln>
            <a:solidFill>
              <a:schemeClr val="bg2"/>
            </a:solidFill>
          </a:ln>
        </p:spPr>
        <p:txBody>
          <a:bodyPr/>
          <a:lstStyle>
            <a:lvl1pPr marL="342900" indent="-342900" algn="l" defTabSz="914400" rtl="0" eaLnBrk="1" fontAlgn="base" latinLnBrk="0" hangingPunct="1">
              <a:spcBef>
                <a:spcPts val="900"/>
              </a:spcBef>
              <a:spcAft>
                <a:spcPct val="0"/>
              </a:spcAft>
              <a:buClr>
                <a:schemeClr val="accent1"/>
              </a:buClr>
              <a:buFont typeface="Wingdings" pitchFamily="2" charset="2"/>
              <a:buChar char="§"/>
              <a:defRPr lang="en-US" sz="2000" kern="1200" dirty="0" smtClean="0">
                <a:solidFill>
                  <a:srgbClr val="000000"/>
                </a:solidFill>
                <a:latin typeface="Arial" pitchFamily="34" charset="0"/>
                <a:ea typeface="+mn-ea"/>
                <a:cs typeface="Arial" pitchFamily="34" charset="0"/>
              </a:defRPr>
            </a:lvl1pPr>
            <a:lvl2pPr marL="742950" indent="-285750" algn="l" defTabSz="914400" rtl="0" eaLnBrk="1" fontAlgn="base" latinLnBrk="0" hangingPunct="1">
              <a:spcBef>
                <a:spcPts val="900"/>
              </a:spcBef>
              <a:spcAft>
                <a:spcPct val="0"/>
              </a:spcAft>
              <a:buClr>
                <a:schemeClr val="accent1"/>
              </a:buClr>
              <a:buChar char="•"/>
              <a:defRPr lang="en-US" sz="1800" kern="1200" dirty="0" smtClean="0">
                <a:solidFill>
                  <a:srgbClr val="000000"/>
                </a:solidFill>
                <a:latin typeface="Arial" pitchFamily="34" charset="0"/>
                <a:ea typeface="+mn-ea"/>
                <a:cs typeface="Arial" pitchFamily="34" charset="0"/>
              </a:defRPr>
            </a:lvl2pPr>
            <a:lvl3pPr marL="1143000" indent="-228600" algn="l" defTabSz="914400" rtl="0" eaLnBrk="1" fontAlgn="base" latinLnBrk="0" hangingPunct="1">
              <a:spcBef>
                <a:spcPts val="900"/>
              </a:spcBef>
              <a:spcAft>
                <a:spcPct val="0"/>
              </a:spcAft>
              <a:buClr>
                <a:schemeClr val="accent1"/>
              </a:buClr>
              <a:buFont typeface="Arial" charset="0"/>
              <a:buChar char="–"/>
              <a:defRPr lang="en-US" sz="1600" kern="1200" dirty="0" smtClean="0">
                <a:solidFill>
                  <a:srgbClr val="000000"/>
                </a:solidFill>
                <a:latin typeface="Arial" pitchFamily="34" charset="0"/>
                <a:ea typeface="+mn-ea"/>
                <a:cs typeface="Arial" pitchFamily="34" charset="0"/>
              </a:defRPr>
            </a:lvl3pPr>
            <a:lvl4pPr marL="1600200" indent="-228600" algn="l" defTabSz="914400" rtl="0" eaLnBrk="1" fontAlgn="base" latinLnBrk="0" hangingPunct="1">
              <a:spcBef>
                <a:spcPts val="900"/>
              </a:spcBef>
              <a:spcAft>
                <a:spcPct val="0"/>
              </a:spcAft>
              <a:buClr>
                <a:schemeClr val="accent1"/>
              </a:buClr>
              <a:buSzPct val="95000"/>
              <a:buFont typeface="Courier New" pitchFamily="49" charset="0"/>
              <a:buChar char="o"/>
              <a:defRPr lang="en-US" sz="1400" kern="1200" dirty="0" smtClean="0">
                <a:solidFill>
                  <a:srgbClr val="000000"/>
                </a:solidFill>
                <a:latin typeface="Arial" pitchFamily="34" charset="0"/>
                <a:ea typeface="+mn-ea"/>
                <a:cs typeface="Arial" pitchFamily="34" charset="0"/>
              </a:defRPr>
            </a:lvl4pPr>
            <a:lvl5pPr marL="2057400" indent="-228600" algn="l" defTabSz="914400" rtl="0" eaLnBrk="1" fontAlgn="base" latinLnBrk="0" hangingPunct="1">
              <a:spcBef>
                <a:spcPts val="900"/>
              </a:spcBef>
              <a:spcAft>
                <a:spcPct val="0"/>
              </a:spcAft>
              <a:buClr>
                <a:schemeClr val="accent1"/>
              </a:buClr>
              <a:buSzPct val="95000"/>
              <a:buFont typeface="Courier New" pitchFamily="49" charset="0"/>
              <a:buChar char="o"/>
              <a:defRPr lang="en-US" sz="1400" kern="1200" dirty="0" smtClean="0">
                <a:solidFill>
                  <a:srgbClr val="000000"/>
                </a:solidFill>
                <a:latin typeface="Arial" pitchFamily="34" charset="0"/>
                <a:ea typeface="+mn-ea"/>
                <a:cs typeface="Arial" pitchFamily="34" charset="0"/>
              </a:defRPr>
            </a:lvl5pPr>
            <a:lvl6pPr marL="25146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6pPr>
            <a:lvl7pPr marL="29718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7pPr>
            <a:lvl8pPr marL="34290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8pPr>
            <a:lvl9pPr marL="38862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9pPr>
          </a:lstStyle>
          <a:p>
            <a:pPr>
              <a:buSzTx/>
            </a:pPr>
            <a:r>
              <a:rPr lang="en-US" sz="2800" i="0" dirty="0" smtClean="0">
                <a:solidFill>
                  <a:schemeClr val="bg1"/>
                </a:solidFill>
              </a:rPr>
              <a:t>PASOE support for </a:t>
            </a:r>
            <a:r>
              <a:rPr lang="en-US" sz="2800" i="0" dirty="0" err="1" smtClean="0">
                <a:solidFill>
                  <a:schemeClr val="bg1"/>
                </a:solidFill>
              </a:rPr>
              <a:t>DataServers</a:t>
            </a:r>
            <a:endParaRPr lang="en-US" sz="2800" i="0" dirty="0" smtClean="0">
              <a:solidFill>
                <a:schemeClr val="bg1"/>
              </a:solidFill>
            </a:endParaRPr>
          </a:p>
          <a:p>
            <a:pPr lvl="1">
              <a:spcBef>
                <a:spcPts val="600"/>
              </a:spcBef>
              <a:buSzTx/>
              <a:buFont typeface="Wingdings" pitchFamily="2" charset="2"/>
              <a:buChar char="§"/>
            </a:pPr>
            <a:r>
              <a:rPr lang="en-US" i="0" dirty="0" smtClean="0">
                <a:solidFill>
                  <a:schemeClr val="bg1"/>
                </a:solidFill>
              </a:rPr>
              <a:t>Multithreaded self-service </a:t>
            </a:r>
            <a:r>
              <a:rPr lang="en-US" i="0" dirty="0" err="1" smtClean="0">
                <a:solidFill>
                  <a:schemeClr val="bg1"/>
                </a:solidFill>
              </a:rPr>
              <a:t>DataServer</a:t>
            </a:r>
            <a:endParaRPr lang="en-US" i="0" dirty="0" smtClean="0">
              <a:solidFill>
                <a:schemeClr val="bg1"/>
              </a:solidFill>
            </a:endParaRPr>
          </a:p>
          <a:p>
            <a:pPr lvl="1">
              <a:spcBef>
                <a:spcPts val="600"/>
              </a:spcBef>
              <a:buSzTx/>
              <a:buFont typeface="Wingdings" pitchFamily="2" charset="2"/>
              <a:buChar char="§"/>
            </a:pPr>
            <a:r>
              <a:rPr lang="en-US" i="0" dirty="0" smtClean="0">
                <a:solidFill>
                  <a:schemeClr val="bg1"/>
                </a:solidFill>
              </a:rPr>
              <a:t>Multi session </a:t>
            </a:r>
            <a:r>
              <a:rPr lang="en-US" i="0" dirty="0" err="1" smtClean="0">
                <a:solidFill>
                  <a:schemeClr val="bg1"/>
                </a:solidFill>
              </a:rPr>
              <a:t>appserver</a:t>
            </a:r>
            <a:r>
              <a:rPr lang="en-US" i="0" dirty="0" smtClean="0">
                <a:solidFill>
                  <a:schemeClr val="bg1"/>
                </a:solidFill>
              </a:rPr>
              <a:t> agent </a:t>
            </a:r>
          </a:p>
          <a:p>
            <a:pPr>
              <a:spcBef>
                <a:spcPts val="600"/>
              </a:spcBef>
              <a:buSzTx/>
            </a:pPr>
            <a:r>
              <a:rPr lang="en-US" sz="2800" i="0" dirty="0" err="1" smtClean="0">
                <a:solidFill>
                  <a:schemeClr val="bg1"/>
                </a:solidFill>
              </a:rPr>
              <a:t>DataDirect</a:t>
            </a:r>
            <a:r>
              <a:rPr lang="en-US" sz="2800" i="0" dirty="0" smtClean="0">
                <a:solidFill>
                  <a:schemeClr val="bg1"/>
                </a:solidFill>
              </a:rPr>
              <a:t> Wire Protocol Driver for MSSQL Server</a:t>
            </a:r>
          </a:p>
          <a:p>
            <a:pPr lvl="1">
              <a:spcBef>
                <a:spcPts val="600"/>
              </a:spcBef>
              <a:buSzTx/>
              <a:buFont typeface="Wingdings" pitchFamily="2" charset="2"/>
              <a:buChar char="§"/>
            </a:pPr>
            <a:r>
              <a:rPr lang="en-US" i="0" dirty="0" smtClean="0">
                <a:solidFill>
                  <a:schemeClr val="bg1"/>
                </a:solidFill>
              </a:rPr>
              <a:t>Benchmark shows better performance</a:t>
            </a:r>
          </a:p>
          <a:p>
            <a:pPr lvl="1">
              <a:spcBef>
                <a:spcPts val="600"/>
              </a:spcBef>
              <a:buSzTx/>
              <a:buFont typeface="Wingdings" pitchFamily="2" charset="2"/>
              <a:buChar char="§"/>
            </a:pPr>
            <a:r>
              <a:rPr lang="en-US" i="0" dirty="0" smtClean="0">
                <a:solidFill>
                  <a:schemeClr val="bg1"/>
                </a:solidFill>
              </a:rPr>
              <a:t>Legacy Wire Protocol driver support will be discontinued</a:t>
            </a:r>
          </a:p>
          <a:p>
            <a:pPr>
              <a:spcBef>
                <a:spcPts val="600"/>
              </a:spcBef>
              <a:buSzTx/>
            </a:pPr>
            <a:r>
              <a:rPr lang="en-US" sz="2800" i="0" dirty="0" smtClean="0">
                <a:solidFill>
                  <a:schemeClr val="bg1"/>
                </a:solidFill>
              </a:rPr>
              <a:t>SSL support for </a:t>
            </a:r>
            <a:r>
              <a:rPr lang="en-US" sz="2800" i="0" dirty="0" err="1" smtClean="0">
                <a:solidFill>
                  <a:schemeClr val="bg1"/>
                </a:solidFill>
              </a:rPr>
              <a:t>DataServers</a:t>
            </a:r>
            <a:endParaRPr lang="en-US" sz="2800" i="0" dirty="0" smtClean="0">
              <a:solidFill>
                <a:schemeClr val="bg1"/>
              </a:solidFill>
            </a:endParaRPr>
          </a:p>
          <a:p>
            <a:pPr lvl="1">
              <a:spcBef>
                <a:spcPts val="600"/>
              </a:spcBef>
              <a:buSzTx/>
              <a:buFont typeface="Wingdings" pitchFamily="2" charset="2"/>
              <a:buChar char="§"/>
            </a:pPr>
            <a:r>
              <a:rPr lang="en-US" i="0" dirty="0" err="1" smtClean="0">
                <a:solidFill>
                  <a:schemeClr val="bg1"/>
                </a:solidFill>
              </a:rPr>
              <a:t>DataServer</a:t>
            </a:r>
            <a:r>
              <a:rPr lang="en-US" i="0" dirty="0" smtClean="0">
                <a:solidFill>
                  <a:schemeClr val="bg1"/>
                </a:solidFill>
              </a:rPr>
              <a:t> network is SSL enabled</a:t>
            </a:r>
          </a:p>
          <a:p>
            <a:pPr lvl="1">
              <a:spcBef>
                <a:spcPts val="600"/>
              </a:spcBef>
              <a:buSzTx/>
              <a:buFont typeface="Wingdings" pitchFamily="2" charset="2"/>
              <a:buChar char="§"/>
            </a:pPr>
            <a:r>
              <a:rPr lang="en-US" i="0" dirty="0" smtClean="0">
                <a:solidFill>
                  <a:schemeClr val="bg1"/>
                </a:solidFill>
              </a:rPr>
              <a:t>Both for </a:t>
            </a:r>
            <a:r>
              <a:rPr lang="en-US" i="0" dirty="0" err="1" smtClean="0">
                <a:solidFill>
                  <a:schemeClr val="bg1"/>
                </a:solidFill>
              </a:rPr>
              <a:t>DataServer</a:t>
            </a:r>
            <a:r>
              <a:rPr lang="en-US" i="0" dirty="0" smtClean="0">
                <a:solidFill>
                  <a:schemeClr val="bg1"/>
                </a:solidFill>
              </a:rPr>
              <a:t> broker (_</a:t>
            </a:r>
            <a:r>
              <a:rPr lang="en-US" i="0" dirty="0" err="1" smtClean="0">
                <a:solidFill>
                  <a:schemeClr val="bg1"/>
                </a:solidFill>
              </a:rPr>
              <a:t>probrkr</a:t>
            </a:r>
            <a:r>
              <a:rPr lang="en-US" i="0" dirty="0" smtClean="0">
                <a:solidFill>
                  <a:schemeClr val="bg1"/>
                </a:solidFill>
              </a:rPr>
              <a:t>) and Unified  Broker</a:t>
            </a:r>
          </a:p>
          <a:p>
            <a:pPr>
              <a:spcBef>
                <a:spcPts val="600"/>
              </a:spcBef>
              <a:buSzTx/>
            </a:pPr>
            <a:r>
              <a:rPr lang="en-US" sz="2800" i="0" dirty="0" smtClean="0">
                <a:solidFill>
                  <a:schemeClr val="bg1"/>
                </a:solidFill>
              </a:rPr>
              <a:t>RECID area restructuring</a:t>
            </a:r>
          </a:p>
          <a:p>
            <a:pPr lvl="1">
              <a:spcBef>
                <a:spcPts val="600"/>
              </a:spcBef>
              <a:buSzTx/>
              <a:buFont typeface="Wingdings" pitchFamily="2" charset="2"/>
              <a:buChar char="§"/>
            </a:pPr>
            <a:r>
              <a:rPr lang="en-US" i="0" dirty="0" smtClean="0">
                <a:solidFill>
                  <a:schemeClr val="bg1"/>
                </a:solidFill>
              </a:rPr>
              <a:t>Variable size New ROWID format </a:t>
            </a:r>
          </a:p>
          <a:p>
            <a:pPr lvl="1">
              <a:spcBef>
                <a:spcPts val="600"/>
              </a:spcBef>
              <a:buSzTx/>
              <a:buFont typeface="Wingdings" pitchFamily="2" charset="2"/>
              <a:buChar char="§"/>
            </a:pPr>
            <a:r>
              <a:rPr lang="en-US" i="0" dirty="0" smtClean="0">
                <a:solidFill>
                  <a:schemeClr val="bg1"/>
                </a:solidFill>
              </a:rPr>
              <a:t>independent of ZPRGRS_RECID_BUF_SIZE</a:t>
            </a:r>
          </a:p>
          <a:p>
            <a:pPr>
              <a:spcBef>
                <a:spcPts val="600"/>
              </a:spcBef>
              <a:buSzTx/>
            </a:pPr>
            <a:endParaRPr lang="en-US" sz="2200" i="0" dirty="0" smtClean="0"/>
          </a:p>
          <a:p>
            <a:pPr lvl="1">
              <a:buSzTx/>
              <a:buFont typeface="Wingdings" pitchFamily="2" charset="2"/>
              <a:buChar char="§"/>
            </a:pPr>
            <a:endParaRPr lang="en-US" sz="2400" i="0" dirty="0" smtClean="0"/>
          </a:p>
          <a:p>
            <a:pPr lvl="1">
              <a:spcBef>
                <a:spcPts val="0"/>
              </a:spcBef>
              <a:buSzTx/>
              <a:buFont typeface="Wingdings" pitchFamily="2" charset="2"/>
              <a:buChar char="§"/>
            </a:pPr>
            <a:endParaRPr lang="en-US" sz="2800" i="0" dirty="0" smtClean="0"/>
          </a:p>
          <a:p>
            <a:pPr lvl="1">
              <a:spcBef>
                <a:spcPts val="0"/>
              </a:spcBef>
              <a:buSzTx/>
              <a:buFontTx/>
              <a:buNone/>
            </a:pPr>
            <a:endParaRPr lang="en-US" sz="2400" i="0" dirty="0"/>
          </a:p>
        </p:txBody>
      </p:sp>
      <p:sp>
        <p:nvSpPr>
          <p:cNvPr id="5" name="Title 3"/>
          <p:cNvSpPr>
            <a:spLocks noGrp="1"/>
          </p:cNvSpPr>
          <p:nvPr>
            <p:ph type="title"/>
          </p:nvPr>
        </p:nvSpPr>
        <p:spPr>
          <a:xfrm>
            <a:off x="616817" y="287475"/>
            <a:ext cx="10801179" cy="590931"/>
          </a:xfrm>
        </p:spPr>
        <p:txBody>
          <a:bodyPr/>
          <a:lstStyle/>
          <a:p>
            <a:pPr algn="l"/>
            <a:r>
              <a:rPr lang="en-US" dirty="0" smtClean="0"/>
              <a:t>A glance to OpenEdge </a:t>
            </a:r>
            <a:r>
              <a:rPr lang="en-US" dirty="0" err="1" smtClean="0"/>
              <a:t>DataServer</a:t>
            </a:r>
            <a:r>
              <a:rPr lang="en-US" dirty="0" smtClean="0"/>
              <a:t> 11.6 Features</a:t>
            </a:r>
            <a:endParaRPr lang="en-US" dirty="0"/>
          </a:p>
        </p:txBody>
      </p:sp>
    </p:spTree>
    <p:extLst>
      <p:ext uri="{BB962C8B-B14F-4D97-AF65-F5344CB8AC3E}">
        <p14:creationId xmlns:p14="http://schemas.microsoft.com/office/powerpoint/2010/main" xmlns="" val="1811382168"/>
      </p:ext>
    </p:extLst>
  </p:cSld>
  <p:clrMapOvr>
    <a:masterClrMapping/>
  </p:clrMapOvr>
  <mc:AlternateContent xmlns:mc="http://schemas.openxmlformats.org/markup-compatibility/2006">
    <mc:Choice xmlns:p14="http://schemas.microsoft.com/office/powerpoint/2010/main" xmlns="" Requires="p14">
      <p:transition p14:dur="100">
        <p:cut/>
      </p:transition>
    </mc:Choice>
    <mc:Fallback>
      <p:transition>
        <p:cut/>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4"/>
          <p:cNvSpPr txBox="1">
            <a:spLocks/>
          </p:cNvSpPr>
          <p:nvPr/>
        </p:nvSpPr>
        <p:spPr>
          <a:xfrm>
            <a:off x="606992" y="1072133"/>
            <a:ext cx="10811004" cy="5362957"/>
          </a:xfrm>
          <a:prstGeom prst="rect">
            <a:avLst/>
          </a:prstGeom>
        </p:spPr>
        <p:txBody>
          <a:bodyPr/>
          <a:lstStyle>
            <a:lvl1pPr marL="342900" indent="-342900" algn="l" defTabSz="914400" rtl="0" eaLnBrk="1" fontAlgn="base" latinLnBrk="0" hangingPunct="1">
              <a:spcBef>
                <a:spcPts val="900"/>
              </a:spcBef>
              <a:spcAft>
                <a:spcPct val="0"/>
              </a:spcAft>
              <a:buClr>
                <a:schemeClr val="accent1"/>
              </a:buClr>
              <a:buFont typeface="Wingdings" pitchFamily="2" charset="2"/>
              <a:buChar char="§"/>
              <a:defRPr lang="en-US" sz="2000" kern="1200" dirty="0" smtClean="0">
                <a:solidFill>
                  <a:srgbClr val="000000"/>
                </a:solidFill>
                <a:latin typeface="Arial" pitchFamily="34" charset="0"/>
                <a:ea typeface="+mn-ea"/>
                <a:cs typeface="Arial" pitchFamily="34" charset="0"/>
              </a:defRPr>
            </a:lvl1pPr>
            <a:lvl2pPr marL="742950" indent="-285750" algn="l" defTabSz="914400" rtl="0" eaLnBrk="1" fontAlgn="base" latinLnBrk="0" hangingPunct="1">
              <a:spcBef>
                <a:spcPts val="900"/>
              </a:spcBef>
              <a:spcAft>
                <a:spcPct val="0"/>
              </a:spcAft>
              <a:buClr>
                <a:schemeClr val="accent1"/>
              </a:buClr>
              <a:buChar char="•"/>
              <a:defRPr lang="en-US" sz="1800" kern="1200" dirty="0" smtClean="0">
                <a:solidFill>
                  <a:srgbClr val="000000"/>
                </a:solidFill>
                <a:latin typeface="Arial" pitchFamily="34" charset="0"/>
                <a:ea typeface="+mn-ea"/>
                <a:cs typeface="Arial" pitchFamily="34" charset="0"/>
              </a:defRPr>
            </a:lvl2pPr>
            <a:lvl3pPr marL="1143000" indent="-228600" algn="l" defTabSz="914400" rtl="0" eaLnBrk="1" fontAlgn="base" latinLnBrk="0" hangingPunct="1">
              <a:spcBef>
                <a:spcPts val="900"/>
              </a:spcBef>
              <a:spcAft>
                <a:spcPct val="0"/>
              </a:spcAft>
              <a:buClr>
                <a:schemeClr val="accent1"/>
              </a:buClr>
              <a:buFont typeface="Arial" charset="0"/>
              <a:buChar char="–"/>
              <a:defRPr lang="en-US" sz="1600" kern="1200" dirty="0" smtClean="0">
                <a:solidFill>
                  <a:srgbClr val="000000"/>
                </a:solidFill>
                <a:latin typeface="Arial" pitchFamily="34" charset="0"/>
                <a:ea typeface="+mn-ea"/>
                <a:cs typeface="Arial" pitchFamily="34" charset="0"/>
              </a:defRPr>
            </a:lvl3pPr>
            <a:lvl4pPr marL="1600200" indent="-228600" algn="l" defTabSz="914400" rtl="0" eaLnBrk="1" fontAlgn="base" latinLnBrk="0" hangingPunct="1">
              <a:spcBef>
                <a:spcPts val="900"/>
              </a:spcBef>
              <a:spcAft>
                <a:spcPct val="0"/>
              </a:spcAft>
              <a:buClr>
                <a:schemeClr val="accent1"/>
              </a:buClr>
              <a:buSzPct val="95000"/>
              <a:buFont typeface="Courier New" pitchFamily="49" charset="0"/>
              <a:buChar char="o"/>
              <a:defRPr lang="en-US" sz="1400" kern="1200" dirty="0" smtClean="0">
                <a:solidFill>
                  <a:srgbClr val="000000"/>
                </a:solidFill>
                <a:latin typeface="Arial" pitchFamily="34" charset="0"/>
                <a:ea typeface="+mn-ea"/>
                <a:cs typeface="Arial" pitchFamily="34" charset="0"/>
              </a:defRPr>
            </a:lvl4pPr>
            <a:lvl5pPr marL="2057400" indent="-228600" algn="l" defTabSz="914400" rtl="0" eaLnBrk="1" fontAlgn="base" latinLnBrk="0" hangingPunct="1">
              <a:spcBef>
                <a:spcPts val="900"/>
              </a:spcBef>
              <a:spcAft>
                <a:spcPct val="0"/>
              </a:spcAft>
              <a:buClr>
                <a:schemeClr val="accent1"/>
              </a:buClr>
              <a:buSzPct val="95000"/>
              <a:buFont typeface="Courier New" pitchFamily="49" charset="0"/>
              <a:buChar char="o"/>
              <a:defRPr lang="en-US" sz="1400" kern="1200" dirty="0" smtClean="0">
                <a:solidFill>
                  <a:srgbClr val="000000"/>
                </a:solidFill>
                <a:latin typeface="Arial" pitchFamily="34" charset="0"/>
                <a:ea typeface="+mn-ea"/>
                <a:cs typeface="Arial" pitchFamily="34" charset="0"/>
              </a:defRPr>
            </a:lvl5pPr>
            <a:lvl6pPr marL="25146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6pPr>
            <a:lvl7pPr marL="29718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7pPr>
            <a:lvl8pPr marL="34290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8pPr>
            <a:lvl9pPr marL="38862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9pPr>
          </a:lstStyle>
          <a:p>
            <a:pPr>
              <a:buSzTx/>
            </a:pPr>
            <a:r>
              <a:rPr lang="en-US" sz="3200" i="0" dirty="0" smtClean="0">
                <a:solidFill>
                  <a:schemeClr val="bg1"/>
                </a:solidFill>
              </a:rPr>
              <a:t>Focus is on Joins Improvements</a:t>
            </a:r>
          </a:p>
          <a:p>
            <a:pPr lvl="1">
              <a:spcBef>
                <a:spcPts val="600"/>
              </a:spcBef>
              <a:buSzTx/>
              <a:buFont typeface="Wingdings" pitchFamily="2" charset="2"/>
              <a:buChar char="§"/>
            </a:pPr>
            <a:r>
              <a:rPr lang="en-US" i="0" dirty="0" smtClean="0">
                <a:solidFill>
                  <a:schemeClr val="bg1"/>
                </a:solidFill>
              </a:rPr>
              <a:t>Server side Index reposition for JOINs in Oracle </a:t>
            </a:r>
            <a:r>
              <a:rPr lang="en-US" i="0" dirty="0" err="1" smtClean="0">
                <a:solidFill>
                  <a:schemeClr val="bg1"/>
                </a:solidFill>
              </a:rPr>
              <a:t>DataServer</a:t>
            </a:r>
            <a:endParaRPr lang="en-US" i="0" dirty="0" smtClean="0">
              <a:solidFill>
                <a:schemeClr val="bg1"/>
              </a:solidFill>
            </a:endParaRPr>
          </a:p>
          <a:p>
            <a:pPr lvl="1">
              <a:spcBef>
                <a:spcPts val="600"/>
              </a:spcBef>
              <a:buSzTx/>
              <a:buFont typeface="Wingdings" pitchFamily="2" charset="2"/>
              <a:buChar char="§"/>
            </a:pPr>
            <a:r>
              <a:rPr lang="en-US" i="0" dirty="0" smtClean="0">
                <a:solidFill>
                  <a:schemeClr val="bg1"/>
                </a:solidFill>
              </a:rPr>
              <a:t>GET NEXT exclusive-lock for JOIN query in MSS </a:t>
            </a:r>
            <a:r>
              <a:rPr lang="en-US" i="0" dirty="0" err="1" smtClean="0">
                <a:solidFill>
                  <a:schemeClr val="bg1"/>
                </a:solidFill>
              </a:rPr>
              <a:t>DataServer</a:t>
            </a:r>
            <a:endParaRPr lang="en-US" i="0" dirty="0" smtClean="0">
              <a:solidFill>
                <a:schemeClr val="bg1"/>
              </a:solidFill>
            </a:endParaRPr>
          </a:p>
          <a:p>
            <a:pPr lvl="1">
              <a:spcBef>
                <a:spcPts val="600"/>
              </a:spcBef>
              <a:buSzTx/>
              <a:buFont typeface="Wingdings" pitchFamily="2" charset="2"/>
              <a:buChar char="§"/>
            </a:pPr>
            <a:r>
              <a:rPr lang="en-US" i="0" dirty="0" smtClean="0">
                <a:solidFill>
                  <a:schemeClr val="bg1"/>
                </a:solidFill>
              </a:rPr>
              <a:t>FIRST/LAST join in MSS </a:t>
            </a:r>
            <a:r>
              <a:rPr lang="en-US" i="0" dirty="0" err="1" smtClean="0">
                <a:solidFill>
                  <a:schemeClr val="bg1"/>
                </a:solidFill>
              </a:rPr>
              <a:t>DataServer</a:t>
            </a:r>
            <a:endParaRPr lang="en-US" i="0" dirty="0" smtClean="0">
              <a:solidFill>
                <a:schemeClr val="bg1"/>
              </a:solidFill>
            </a:endParaRPr>
          </a:p>
          <a:p>
            <a:pPr lvl="1">
              <a:spcBef>
                <a:spcPts val="600"/>
              </a:spcBef>
              <a:buSzTx/>
              <a:buFont typeface="Wingdings" pitchFamily="2" charset="2"/>
              <a:buChar char="§"/>
            </a:pPr>
            <a:r>
              <a:rPr lang="en-US" i="0" dirty="0" smtClean="0">
                <a:solidFill>
                  <a:schemeClr val="bg1"/>
                </a:solidFill>
              </a:rPr>
              <a:t>Result Set Binding for Join records</a:t>
            </a:r>
          </a:p>
          <a:p>
            <a:pPr>
              <a:buSzTx/>
            </a:pPr>
            <a:r>
              <a:rPr lang="en-US" sz="3200" i="0" dirty="0" smtClean="0">
                <a:solidFill>
                  <a:schemeClr val="bg1"/>
                </a:solidFill>
              </a:rPr>
              <a:t>Nonetheless other features are also crucial</a:t>
            </a:r>
            <a:endParaRPr lang="en-US" sz="2800" i="0" dirty="0" smtClean="0">
              <a:solidFill>
                <a:schemeClr val="bg1"/>
              </a:solidFill>
            </a:endParaRPr>
          </a:p>
          <a:p>
            <a:pPr lvl="1">
              <a:spcBef>
                <a:spcPts val="600"/>
              </a:spcBef>
              <a:buSzTx/>
            </a:pPr>
            <a:r>
              <a:rPr lang="en-US" i="0" dirty="0" smtClean="0">
                <a:solidFill>
                  <a:schemeClr val="bg1"/>
                </a:solidFill>
              </a:rPr>
              <a:t>Native sequence support for ROWID in MSS </a:t>
            </a:r>
            <a:r>
              <a:rPr lang="en-US" i="0" dirty="0" err="1" smtClean="0">
                <a:solidFill>
                  <a:schemeClr val="bg1"/>
                </a:solidFill>
              </a:rPr>
              <a:t>DataServer</a:t>
            </a:r>
            <a:endParaRPr lang="en-US" i="0" dirty="0" smtClean="0">
              <a:solidFill>
                <a:schemeClr val="bg1"/>
              </a:solidFill>
            </a:endParaRPr>
          </a:p>
          <a:p>
            <a:pPr lvl="1">
              <a:spcBef>
                <a:spcPts val="600"/>
              </a:spcBef>
              <a:buSzTx/>
            </a:pPr>
            <a:r>
              <a:rPr lang="en-US" i="0" dirty="0" smtClean="0">
                <a:solidFill>
                  <a:schemeClr val="bg1"/>
                </a:solidFill>
              </a:rPr>
              <a:t>Word Indexing Support in MSS </a:t>
            </a:r>
            <a:r>
              <a:rPr lang="en-US" i="0" dirty="0" err="1" smtClean="0">
                <a:solidFill>
                  <a:schemeClr val="bg1"/>
                </a:solidFill>
              </a:rPr>
              <a:t>DataServer</a:t>
            </a:r>
            <a:endParaRPr lang="en-US" i="0" dirty="0" smtClean="0">
              <a:solidFill>
                <a:schemeClr val="bg1"/>
              </a:solidFill>
            </a:endParaRPr>
          </a:p>
          <a:p>
            <a:pPr lvl="1">
              <a:spcBef>
                <a:spcPts val="600"/>
              </a:spcBef>
              <a:buSzTx/>
            </a:pPr>
            <a:r>
              <a:rPr lang="en-US" i="0" dirty="0" smtClean="0">
                <a:solidFill>
                  <a:schemeClr val="bg1"/>
                </a:solidFill>
              </a:rPr>
              <a:t>Save points support in MSS </a:t>
            </a:r>
            <a:r>
              <a:rPr lang="en-US" i="0" dirty="0" err="1" smtClean="0">
                <a:solidFill>
                  <a:schemeClr val="bg1"/>
                </a:solidFill>
              </a:rPr>
              <a:t>DataServer</a:t>
            </a:r>
            <a:endParaRPr lang="en-US" i="0" dirty="0" smtClean="0">
              <a:solidFill>
                <a:schemeClr val="bg1"/>
              </a:solidFill>
            </a:endParaRPr>
          </a:p>
          <a:p>
            <a:pPr lvl="1">
              <a:spcBef>
                <a:spcPts val="600"/>
              </a:spcBef>
              <a:buSzTx/>
            </a:pPr>
            <a:r>
              <a:rPr lang="en-US" i="0" dirty="0" smtClean="0">
                <a:solidFill>
                  <a:schemeClr val="bg1"/>
                </a:solidFill>
              </a:rPr>
              <a:t>Field List Support for Exclusive-Lock query</a:t>
            </a:r>
          </a:p>
          <a:p>
            <a:pPr lvl="1">
              <a:spcBef>
                <a:spcPts val="0"/>
              </a:spcBef>
              <a:buSzTx/>
              <a:buFontTx/>
              <a:buNone/>
            </a:pPr>
            <a:endParaRPr lang="en-US" sz="2400" i="0" dirty="0">
              <a:solidFill>
                <a:schemeClr val="bg1"/>
              </a:solidFill>
            </a:endParaRPr>
          </a:p>
        </p:txBody>
      </p:sp>
      <p:sp>
        <p:nvSpPr>
          <p:cNvPr id="7" name="Title 3"/>
          <p:cNvSpPr txBox="1">
            <a:spLocks/>
          </p:cNvSpPr>
          <p:nvPr/>
        </p:nvSpPr>
        <p:spPr bwMode="white">
          <a:xfrm>
            <a:off x="616817" y="287475"/>
            <a:ext cx="10801179" cy="590931"/>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spAutoFit/>
          </a:bodyPr>
          <a:lstStyle>
            <a:lvl1pPr algn="ctr" rtl="0" eaLnBrk="1" fontAlgn="base" hangingPunct="1">
              <a:lnSpc>
                <a:spcPct val="90000"/>
              </a:lnSpc>
              <a:spcBef>
                <a:spcPct val="0"/>
              </a:spcBef>
              <a:spcAft>
                <a:spcPct val="0"/>
              </a:spcAft>
              <a:defRPr sz="3600" b="1">
                <a:solidFill>
                  <a:schemeClr val="bg2"/>
                </a:solidFill>
                <a:latin typeface="Arial" pitchFamily="34" charset="0"/>
                <a:ea typeface="+mj-ea"/>
                <a:cs typeface="Arial" pitchFamily="34" charset="0"/>
              </a:defRPr>
            </a:lvl1pPr>
            <a:lvl2pPr algn="l" rtl="0" eaLnBrk="1" fontAlgn="base" hangingPunct="1">
              <a:lnSpc>
                <a:spcPct val="90000"/>
              </a:lnSpc>
              <a:spcBef>
                <a:spcPct val="0"/>
              </a:spcBef>
              <a:spcAft>
                <a:spcPct val="0"/>
              </a:spcAft>
              <a:defRPr sz="3200">
                <a:solidFill>
                  <a:schemeClr val="bg1"/>
                </a:solidFill>
                <a:latin typeface="Arial" charset="0"/>
              </a:defRPr>
            </a:lvl2pPr>
            <a:lvl3pPr algn="l" rtl="0" eaLnBrk="1" fontAlgn="base" hangingPunct="1">
              <a:lnSpc>
                <a:spcPct val="90000"/>
              </a:lnSpc>
              <a:spcBef>
                <a:spcPct val="0"/>
              </a:spcBef>
              <a:spcAft>
                <a:spcPct val="0"/>
              </a:spcAft>
              <a:defRPr sz="3200">
                <a:solidFill>
                  <a:schemeClr val="bg1"/>
                </a:solidFill>
                <a:latin typeface="Arial" charset="0"/>
              </a:defRPr>
            </a:lvl3pPr>
            <a:lvl4pPr algn="l" rtl="0" eaLnBrk="1" fontAlgn="base" hangingPunct="1">
              <a:lnSpc>
                <a:spcPct val="90000"/>
              </a:lnSpc>
              <a:spcBef>
                <a:spcPct val="0"/>
              </a:spcBef>
              <a:spcAft>
                <a:spcPct val="0"/>
              </a:spcAft>
              <a:defRPr sz="3200">
                <a:solidFill>
                  <a:schemeClr val="bg1"/>
                </a:solidFill>
                <a:latin typeface="Arial" charset="0"/>
              </a:defRPr>
            </a:lvl4pPr>
            <a:lvl5pPr algn="l" rtl="0" eaLnBrk="1" fontAlgn="base" hangingPunct="1">
              <a:lnSpc>
                <a:spcPct val="90000"/>
              </a:lnSpc>
              <a:spcBef>
                <a:spcPct val="0"/>
              </a:spcBef>
              <a:spcAft>
                <a:spcPct val="0"/>
              </a:spcAft>
              <a:defRPr sz="3200">
                <a:solidFill>
                  <a:schemeClr val="bg1"/>
                </a:solidFill>
                <a:latin typeface="Arial" charset="0"/>
              </a:defRPr>
            </a:lvl5pPr>
            <a:lvl6pPr marL="457200" algn="l" rtl="0" eaLnBrk="1" fontAlgn="base" hangingPunct="1">
              <a:lnSpc>
                <a:spcPct val="90000"/>
              </a:lnSpc>
              <a:spcBef>
                <a:spcPct val="0"/>
              </a:spcBef>
              <a:spcAft>
                <a:spcPct val="0"/>
              </a:spcAft>
              <a:defRPr sz="3200">
                <a:solidFill>
                  <a:schemeClr val="bg1"/>
                </a:solidFill>
                <a:latin typeface="Arial" charset="0"/>
              </a:defRPr>
            </a:lvl6pPr>
            <a:lvl7pPr marL="914400" algn="l" rtl="0" eaLnBrk="1" fontAlgn="base" hangingPunct="1">
              <a:lnSpc>
                <a:spcPct val="90000"/>
              </a:lnSpc>
              <a:spcBef>
                <a:spcPct val="0"/>
              </a:spcBef>
              <a:spcAft>
                <a:spcPct val="0"/>
              </a:spcAft>
              <a:defRPr sz="3200">
                <a:solidFill>
                  <a:schemeClr val="bg1"/>
                </a:solidFill>
                <a:latin typeface="Arial" charset="0"/>
              </a:defRPr>
            </a:lvl7pPr>
            <a:lvl8pPr marL="1371600" algn="l" rtl="0" eaLnBrk="1" fontAlgn="base" hangingPunct="1">
              <a:lnSpc>
                <a:spcPct val="90000"/>
              </a:lnSpc>
              <a:spcBef>
                <a:spcPct val="0"/>
              </a:spcBef>
              <a:spcAft>
                <a:spcPct val="0"/>
              </a:spcAft>
              <a:defRPr sz="3200">
                <a:solidFill>
                  <a:schemeClr val="bg1"/>
                </a:solidFill>
                <a:latin typeface="Arial" charset="0"/>
              </a:defRPr>
            </a:lvl8pPr>
            <a:lvl9pPr marL="1828800" algn="l" rtl="0" eaLnBrk="1" fontAlgn="base" hangingPunct="1">
              <a:lnSpc>
                <a:spcPct val="90000"/>
              </a:lnSpc>
              <a:spcBef>
                <a:spcPct val="0"/>
              </a:spcBef>
              <a:spcAft>
                <a:spcPct val="0"/>
              </a:spcAft>
              <a:defRPr sz="3200">
                <a:solidFill>
                  <a:schemeClr val="bg1"/>
                </a:solidFill>
                <a:latin typeface="Arial" charset="0"/>
              </a:defRPr>
            </a:lvl9pPr>
          </a:lstStyle>
          <a:p>
            <a:pPr algn="l">
              <a:buSzTx/>
            </a:pPr>
            <a:r>
              <a:rPr lang="en-US" i="0" kern="0" dirty="0" smtClean="0"/>
              <a:t>Upcoming Features/Enhancements</a:t>
            </a:r>
            <a:endParaRPr lang="en-US" i="0" kern="0" dirty="0"/>
          </a:p>
        </p:txBody>
      </p:sp>
    </p:spTree>
    <p:extLst>
      <p:ext uri="{BB962C8B-B14F-4D97-AF65-F5344CB8AC3E}">
        <p14:creationId xmlns:p14="http://schemas.microsoft.com/office/powerpoint/2010/main" xmlns="" val="440040204"/>
      </p:ext>
    </p:extLst>
  </p:cSld>
  <p:clrMapOvr>
    <a:masterClrMapping/>
  </p:clrMapOvr>
  <mc:AlternateContent xmlns:mc="http://schemas.openxmlformats.org/markup-compatibility/2006">
    <mc:Choice xmlns:p14="http://schemas.microsoft.com/office/powerpoint/2010/main" xmlns="" Requires="p14">
      <p:transition p14:dur="100">
        <p:cut/>
      </p:transition>
    </mc:Choice>
    <mc:Fallback>
      <p:transition>
        <p:cut/>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1392258292"/>
      </p:ext>
    </p:extLst>
  </p:cSld>
  <p:clrMapOvr>
    <a:masterClrMapping/>
  </p:clrMapOvr>
  <mc:AlternateContent xmlns:mc="http://schemas.openxmlformats.org/markup-compatibility/2006">
    <mc:Choice xmlns:p14="http://schemas.microsoft.com/office/powerpoint/2010/main" xmlns="" Requires="p14">
      <p:transition p14:dur="100">
        <p:cut/>
      </p:transition>
    </mc:Choice>
    <mc:Fallback>
      <p:transition>
        <p:cut/>
      </p:transition>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Lst>
</file>

<file path=ppt/theme/theme1.xml><?xml version="1.0" encoding="utf-8"?>
<a:theme xmlns:a="http://schemas.openxmlformats.org/drawingml/2006/main" name="PROGRESS_16x9_PPT_Template">
  <a:themeElements>
    <a:clrScheme name="Progress Corporate Palette">
      <a:dk1>
        <a:srgbClr val="373A3E"/>
      </a:dk1>
      <a:lt1>
        <a:srgbClr val="FFFFFF"/>
      </a:lt1>
      <a:dk2>
        <a:srgbClr val="0D5257"/>
      </a:dk2>
      <a:lt2>
        <a:srgbClr val="FFFFFF"/>
      </a:lt2>
      <a:accent1>
        <a:srgbClr val="55D400"/>
      </a:accent1>
      <a:accent2>
        <a:srgbClr val="00A4A5"/>
      </a:accent2>
      <a:accent3>
        <a:srgbClr val="84329B"/>
      </a:accent3>
      <a:accent4>
        <a:srgbClr val="FFB419"/>
      </a:accent4>
      <a:accent5>
        <a:srgbClr val="DC3200"/>
      </a:accent5>
      <a:accent6>
        <a:srgbClr val="0072CE"/>
      </a:accent6>
      <a:hlink>
        <a:srgbClr val="0072CE"/>
      </a:hlink>
      <a:folHlink>
        <a:srgbClr val="5F2367"/>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spAutoFit/>
      </a:bodyPr>
      <a:lstStyle>
        <a:defPPr marL="0" marR="0" indent="0" algn="ctr" defTabSz="914400" rtl="0" eaLnBrk="1" fontAlgn="base" latinLnBrk="0" hangingPunct="1">
          <a:lnSpc>
            <a:spcPct val="100000"/>
          </a:lnSpc>
          <a:spcBef>
            <a:spcPct val="50000"/>
          </a:spcBef>
          <a:spcAft>
            <a:spcPct val="0"/>
          </a:spcAft>
          <a:buClrTx/>
          <a:buSzPct val="130000"/>
          <a:buFontTx/>
          <a:buNone/>
          <a:tabLst/>
          <a:defRPr kumimoji="0" lang="en-US" sz="2400" b="0" i="1"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spAutoFit/>
      </a:bodyPr>
      <a:lstStyle>
        <a:defPPr marL="0" marR="0" indent="0" algn="ctr" defTabSz="914400" rtl="0" eaLnBrk="1" fontAlgn="base" latinLnBrk="0" hangingPunct="1">
          <a:lnSpc>
            <a:spcPct val="100000"/>
          </a:lnSpc>
          <a:spcBef>
            <a:spcPct val="50000"/>
          </a:spcBef>
          <a:spcAft>
            <a:spcPct val="0"/>
          </a:spcAft>
          <a:buClrTx/>
          <a:buSzPct val="130000"/>
          <a:buFontTx/>
          <a:buNone/>
          <a:tabLst/>
          <a:defRPr kumimoji="0" lang="en-US" sz="2400" b="0" i="1" u="none" strike="noStrike" cap="none" normalizeH="0" baseline="0" smtClean="0">
            <a:ln>
              <a:noFill/>
            </a:ln>
            <a:solidFill>
              <a:schemeClr val="tx1"/>
            </a:solidFill>
            <a:effectLst/>
            <a:latin typeface="Arial" charset="0"/>
          </a:defRPr>
        </a:defPPr>
      </a:lstStyle>
    </a:lnDef>
    <a:txDef>
      <a:spPr bwMode="auto">
        <a:noFill/>
        <a:ln w="9525">
          <a:noFill/>
          <a:miter lim="800000"/>
          <a:headEnd/>
          <a:tailEnd/>
        </a:ln>
      </a:spPr>
      <a:bodyPr vert="horz" wrap="square" lIns="91440" tIns="45720" rIns="91440" bIns="45720" numCol="1" anchor="t" anchorCtr="0" compatLnSpc="1">
        <a:prstTxWarp prst="textNoShape">
          <a:avLst/>
        </a:prstTxWarp>
      </a:bodyPr>
      <a:lstStyle>
        <a:defPPr>
          <a:buSzTx/>
          <a:defRPr i="0" dirty="0" smtClean="0"/>
        </a:defPPr>
      </a:lstStyle>
    </a:txDef>
  </a:objectDefaults>
  <a:extraClrSchemeLst>
    <a:extraClrScheme>
      <a:clrScheme name="psc_powerpoint_template_2007 1">
        <a:dk1>
          <a:srgbClr val="000000"/>
        </a:dk1>
        <a:lt1>
          <a:srgbClr val="FFFFFF"/>
        </a:lt1>
        <a:dk2>
          <a:srgbClr val="004B85"/>
        </a:dk2>
        <a:lt2>
          <a:srgbClr val="C0C0C0"/>
        </a:lt2>
        <a:accent1>
          <a:srgbClr val="E8A82C"/>
        </a:accent1>
        <a:accent2>
          <a:srgbClr val="00BA97"/>
        </a:accent2>
        <a:accent3>
          <a:srgbClr val="FFFFFF"/>
        </a:accent3>
        <a:accent4>
          <a:srgbClr val="000000"/>
        </a:accent4>
        <a:accent5>
          <a:srgbClr val="F2D1AC"/>
        </a:accent5>
        <a:accent6>
          <a:srgbClr val="00A888"/>
        </a:accent6>
        <a:hlink>
          <a:srgbClr val="D21E27"/>
        </a:hlink>
        <a:folHlink>
          <a:srgbClr val="0066CC"/>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PROGRESS_16x9_PPT_Template" id="{8EF10D70-53BF-5F44-B6C0-F8A41F34556A}" vid="{D39FBD4F-1AFA-864E-AEE2-8C58E93B9AC1}"/>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Policy xmlns="7c69e624-827f-471b-adea-ac070ddc6867" xsi:nil="true"/>
    <Location1_0 xmlns="efb4a6a7-40f5-4c55-b7cd-bfe5555b5884" xsi:nil="true"/>
    <MetaDescription xmlns="7c69e624-827f-471b-adea-ac070ddc6867" xsi:nil="true"/>
    <Category1_0 xmlns="7c69e624-827f-471b-adea-ac070ddc6867" xsi:nil="true"/>
    <g7620f54b84d4877b8ce49e3874564d0 xmlns="7c69e624-827f-471b-adea-ac070ddc6867" xsi:nil="true"/>
    <c60905045b3141dfb44ebee3a51fd0a7 xmlns="7c69e624-827f-471b-adea-ac070ddc6867" xsi:nil="true"/>
    <Industry_0 xmlns="7c69e624-827f-471b-adea-ac070ddc6867" xsi:nil="true"/>
    <Summary xmlns="7c69e624-827f-471b-adea-ac070ddc6867" xsi:nil="true"/>
    <TaxCatchAll xmlns="7c69e624-827f-471b-adea-ac070ddc6867">
      <Value xmlns="7c69e624-827f-471b-adea-ac070ddc6867">237</Value>
    </TaxCatchAll>
    <ContentType1_0 xmlns="efb4a6a7-40f5-4c55-b7cd-bfe5555b5884" xsi:nil="true"/>
    <Solution_0 xmlns="7c69e624-827f-471b-adea-ac070ddc6867" xsi:nil="true"/>
    <efbf5ec808454fc39dd6e73fb30f9800 xmlns="7c69e624-827f-471b-adea-ac070ddc6867" xsi:nil="true"/>
    <e88edf6f69774249aa5a94de92e0b3ee xmlns="7c69e624-827f-471b-adea-ac070ddc6867" xsi:nil="true"/>
    <h2f9ec3728094124b933b9cf7e867a92 xmlns="7c69e624-827f-471b-adea-ac070ddc6867" xsi:nil="true"/>
    <m3946e80dba8470d9700658463930af8 xmlns="7c69e624-827f-471b-adea-ac070ddc6867" xsi:nil="true"/>
    <h847452f74b44b57bc4a2a741f9c94e9 xmlns="7c69e624-827f-471b-adea-ac070ddc6867" xsi:nil="true"/>
    <l58a9cb184754a90a3d0c9fae6dfc0fc xmlns="7c69e624-827f-471b-adea-ac070ddc6867" xsi:nil="true"/>
    <_dlc_DocId xmlns="7c69e624-827f-471b-adea-ac070ddc6867" xsi:nil="true"/>
    <_dlc_DocIdUrl xmlns="7c69e624-827f-471b-adea-ac070ddc6867">
      <Url xsi:nil="true"/>
      <Description xsi:nil="true"/>
    </_dlc_DocIdUrl>
  </documentManagement>
</p:properties>
</file>

<file path=customXml/item2.xml><?xml version="1.0" encoding="utf-8"?>
<ct:contentTypeSchema xmlns:ct="http://schemas.microsoft.com/office/2006/metadata/contentType" xmlns:ma="http://schemas.microsoft.com/office/2006/metadata/properties/metaAttributes" ct:_="" ma:_="" ma:contentTypeName="Marketing Document" ma:contentTypeID="0x0101007762244904354189B623A14C45C78D5B009BE410C6F004421E9B31CE4C3BF734AD008DF6C51CFB236842A026F88F613870DE" ma:contentTypeVersion="108" ma:contentTypeDescription="Create a new document." ma:contentTypeScope="" ma:versionID="bc6b4c8ff69be684063a922159c20b90">
  <xsd:schema xmlns:xsd="http://www.w3.org/2001/XMLSchema" xmlns:xs="http://www.w3.org/2001/XMLSchema" xmlns:p="http://schemas.microsoft.com/office/2006/metadata/properties" xmlns:ns2="efb4a6a7-40f5-4c55-b7cd-bfe5555b5884" xmlns:ns3="7c69e624-827f-471b-adea-ac070ddc6867" targetNamespace="http://schemas.microsoft.com/office/2006/metadata/properties" ma:root="true" ma:fieldsID="ba1af1dc4e05e63367f9f8439e025d4e" ns2:_="" ns3:_="">
    <xsd:import namespace="efb4a6a7-40f5-4c55-b7cd-bfe5555b5884"/>
    <xsd:import namespace="7c69e624-827f-471b-adea-ac070ddc6867"/>
    <xsd:element name="properties">
      <xsd:complexType>
        <xsd:sequence>
          <xsd:element name="documentManagement">
            <xsd:complexType>
              <xsd:all>
                <xsd:element ref="ns3:Summary" minOccurs="0"/>
                <xsd:element ref="ns3:Policy" minOccurs="0"/>
                <xsd:element ref="ns2:ContentType1_0" minOccurs="0"/>
                <xsd:element ref="ns3:Solution_0" minOccurs="0"/>
                <xsd:element ref="ns3:c60905045b3141dfb44ebee3a51fd0a7" minOccurs="0"/>
                <xsd:element ref="ns3:g7620f54b84d4877b8ce49e3874564d0" minOccurs="0"/>
                <xsd:element ref="ns3:MetaDescription" minOccurs="0"/>
                <xsd:element ref="ns3:m3946e80dba8470d9700658463930af8" minOccurs="0"/>
                <xsd:element ref="ns3:Industry_0" minOccurs="0"/>
                <xsd:element ref="ns3:l58a9cb184754a90a3d0c9fae6dfc0fc" minOccurs="0"/>
                <xsd:element ref="ns2:Location1_0" minOccurs="0"/>
                <xsd:element ref="ns3:e88edf6f69774249aa5a94de92e0b3ee" minOccurs="0"/>
                <xsd:element ref="ns3:h2f9ec3728094124b933b9cf7e867a92" minOccurs="0"/>
                <xsd:element ref="ns3:TaxCatchAll" minOccurs="0"/>
                <xsd:element ref="ns3:TaxCatchAllLabel" minOccurs="0"/>
                <xsd:element ref="ns3:Category1_0" minOccurs="0"/>
                <xsd:element ref="ns3:efbf5ec808454fc39dd6e73fb30f9800" minOccurs="0"/>
                <xsd:element ref="ns3:h847452f74b44b57bc4a2a741f9c94e9" minOccurs="0"/>
                <xsd:element ref="ns3:_dlc_DocId" minOccurs="0"/>
                <xsd:element ref="ns3:_dlc_DocIdUrl" minOccurs="0"/>
                <xsd:element ref="ns3:_dlc_DocIdPersistI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fb4a6a7-40f5-4c55-b7cd-bfe5555b5884" elementFormDefault="qualified">
    <xsd:import namespace="http://schemas.microsoft.com/office/2006/documentManagement/types"/>
    <xsd:import namespace="http://schemas.microsoft.com/office/infopath/2007/PartnerControls"/>
    <xsd:element name="ContentType1_0" ma:index="16" nillable="true" ma:taxonomy="true" ma:internalName="ContentType1_0" ma:taxonomyFieldName="ContentType1" ma:displayName="Content Type" ma:default="" ma:fieldId="{11444373-c56f-4b66-a200-4ad1b94ffae6}" ma:taxonomyMulti="true" ma:sspId="7b600b03-3399-40df-9d9c-caeefc5a4d97" ma:termSetId="5aa15f61-36bc-4410-840a-be7c2ccad282" ma:anchorId="00000000-0000-0000-0000-000000000000" ma:open="false" ma:isKeyword="false">
      <xsd:complexType>
        <xsd:sequence>
          <xsd:element ref="pc:Terms" minOccurs="0" maxOccurs="1"/>
        </xsd:sequence>
      </xsd:complexType>
    </xsd:element>
    <xsd:element name="Location1_0" ma:index="26" nillable="true" ma:taxonomy="true" ma:internalName="Location1_0" ma:taxonomyFieldName="Location1" ma:displayName="Location" ma:default="" ma:fieldId="{4a19d0fd-e2d8-4bdf-9d9f-62784e6d291e}" ma:taxonomyMulti="true" ma:sspId="7b600b03-3399-40df-9d9c-caeefc5a4d97" ma:termSetId="928ecf7e-5ffd-4d70-8570-4eabbc9f73ff" ma:anchorId="00000000-0000-0000-0000-000000000000" ma:open="fals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7c69e624-827f-471b-adea-ac070ddc6867" elementFormDefault="qualified">
    <xsd:import namespace="http://schemas.microsoft.com/office/2006/documentManagement/types"/>
    <xsd:import namespace="http://schemas.microsoft.com/office/infopath/2007/PartnerControls"/>
    <xsd:element name="Summary" ma:index="12" nillable="true" ma:displayName="Summary" ma:internalName="Summary">
      <xsd:simpleType>
        <xsd:restriction base="dms:Unknown"/>
      </xsd:simpleType>
    </xsd:element>
    <xsd:element name="Policy" ma:index="13" nillable="true" ma:displayName="Policy" ma:internalName="Policy">
      <xsd:simpleType>
        <xsd:restriction base="dms:Boolean"/>
      </xsd:simpleType>
    </xsd:element>
    <xsd:element name="Solution_0" ma:index="18" nillable="true" ma:taxonomy="true" ma:internalName="Solution_0" ma:taxonomyFieldName="Solution0" ma:displayName="Solution" ma:default="" ma:fieldId="{08ee8523-5519-4869-bd80-fd97b8eed69f}" ma:taxonomyMulti="true" ma:sspId="7b600b03-3399-40df-9d9c-caeefc5a4d97" ma:termSetId="3588f872-1047-4b04-ab77-d19bff164962" ma:anchorId="00000000-0000-0000-0000-000000000000" ma:open="false" ma:isKeyword="false">
      <xsd:complexType>
        <xsd:sequence>
          <xsd:element ref="pc:Terms" minOccurs="0" maxOccurs="1"/>
        </xsd:sequence>
      </xsd:complexType>
    </xsd:element>
    <xsd:element name="c60905045b3141dfb44ebee3a51fd0a7" ma:index="19" nillable="true" ma:taxonomy="true" ma:internalName="c60905045b3141dfb44ebee3a51fd0a7" ma:taxonomyFieldName="IndustrySolution" ma:displayName="IndustrySolution" ma:readOnly="false" ma:default="" ma:fieldId="{c6090504-5b31-41df-b44e-bee3a51fd0a7}" ma:taxonomyMulti="true" ma:sspId="7b600b03-3399-40df-9d9c-caeefc5a4d97" ma:termSetId="101cb54c-3813-433a-907a-450f34923821" ma:anchorId="00000000-0000-0000-0000-000000000000" ma:open="false" ma:isKeyword="false">
      <xsd:complexType>
        <xsd:sequence>
          <xsd:element ref="pc:Terms" minOccurs="0" maxOccurs="1"/>
        </xsd:sequence>
      </xsd:complexType>
    </xsd:element>
    <xsd:element name="g7620f54b84d4877b8ce49e3874564d0" ma:index="21" nillable="true" ma:taxonomy="true" ma:internalName="g7620f54b84d4877b8ce49e3874564d0" ma:taxonomyFieldName="OpenEdgeModule" ma:displayName="OpenEdgeModule" ma:default="" ma:fieldId="{07620f54-b84d-4877-b8ce-49e3874564d0}" ma:taxonomyMulti="true" ma:sspId="7b600b03-3399-40df-9d9c-caeefc5a4d97" ma:termSetId="7cd707e9-9176-4196-bd54-810649188952" ma:anchorId="00000000-0000-0000-0000-000000000000" ma:open="false" ma:isKeyword="false">
      <xsd:complexType>
        <xsd:sequence>
          <xsd:element ref="pc:Terms" minOccurs="0" maxOccurs="1"/>
        </xsd:sequence>
      </xsd:complexType>
    </xsd:element>
    <xsd:element name="MetaDescription" ma:index="22" nillable="true" ma:displayName="Meta Description" ma:hidden="true" ma:internalName="MetaDescription" ma:readOnly="false">
      <xsd:simpleType>
        <xsd:restriction base="dms:Note"/>
      </xsd:simpleType>
    </xsd:element>
    <xsd:element name="m3946e80dba8470d9700658463930af8" ma:index="23" nillable="true" ma:taxonomy="true" ma:internalName="m3946e80dba8470d9700658463930af8" ma:taxonomyFieldName="Portal_x0020_Audience" ma:displayName="Portal Audience" ma:default="" ma:fieldId="{63946e80-dba8-470d-9700-658463930af8}" ma:taxonomyMulti="true" ma:sspId="7b600b03-3399-40df-9d9c-caeefc5a4d97" ma:termSetId="bedc8d7a-d5a7-4c2c-80ef-eb0f41598430" ma:anchorId="00000000-0000-0000-0000-000000000000" ma:open="false" ma:isKeyword="false">
      <xsd:complexType>
        <xsd:sequence>
          <xsd:element ref="pc:Terms" minOccurs="0" maxOccurs="1"/>
        </xsd:sequence>
      </xsd:complexType>
    </xsd:element>
    <xsd:element name="Industry_0" ma:index="24" nillable="true" ma:taxonomy="true" ma:internalName="Industry_0" ma:taxonomyFieldName="Industry" ma:displayName="Industry" ma:default="" ma:fieldId="{54782f52-600e-43b5-a6fd-b215e0434802}" ma:taxonomyMulti="true" ma:sspId="7b600b03-3399-40df-9d9c-caeefc5a4d97" ma:termSetId="eb725fca-679b-44ad-aba0-523e9b641fbe" ma:anchorId="00000000-0000-0000-0000-000000000000" ma:open="false" ma:isKeyword="false">
      <xsd:complexType>
        <xsd:sequence>
          <xsd:element ref="pc:Terms" minOccurs="0" maxOccurs="1"/>
        </xsd:sequence>
      </xsd:complexType>
    </xsd:element>
    <xsd:element name="l58a9cb184754a90a3d0c9fae6dfc0fc" ma:index="25" nillable="true" ma:taxonomy="true" ma:internalName="l58a9cb184754a90a3d0c9fae6dfc0fc" ma:taxonomyFieldName="Partner_x0020_Empowerment" ma:displayName="Partner Empowerment" ma:default="" ma:fieldId="{558a9cb1-8475-4a90-a3d0-c9fae6dfc0fc}" ma:taxonomyMulti="true" ma:sspId="7b600b03-3399-40df-9d9c-caeefc5a4d97" ma:termSetId="8b46d00a-8700-4556-b3eb-8ef0f7a4bfc1" ma:anchorId="00000000-0000-0000-0000-000000000000" ma:open="false" ma:isKeyword="false">
      <xsd:complexType>
        <xsd:sequence>
          <xsd:element ref="pc:Terms" minOccurs="0" maxOccurs="1"/>
        </xsd:sequence>
      </xsd:complexType>
    </xsd:element>
    <xsd:element name="e88edf6f69774249aa5a94de92e0b3ee" ma:index="27" nillable="true" ma:taxonomy="true" ma:internalName="e88edf6f69774249aa5a94de92e0b3ee" ma:taxonomyFieldName="BusinessLine" ma:displayName="Business Line" ma:readOnly="false" ma:default="" ma:fieldId="{e88edf6f-6977-4249-aa5a-94de92e0b3ee}" ma:taxonomyMulti="true" ma:sspId="7b600b03-3399-40df-9d9c-caeefc5a4d97" ma:termSetId="cfc961ee-612e-4b05-aaf2-35411bb17891" ma:anchorId="00000000-0000-0000-0000-000000000000" ma:open="false" ma:isKeyword="false">
      <xsd:complexType>
        <xsd:sequence>
          <xsd:element ref="pc:Terms" minOccurs="0" maxOccurs="1"/>
        </xsd:sequence>
      </xsd:complexType>
    </xsd:element>
    <xsd:element name="h2f9ec3728094124b933b9cf7e867a92" ma:index="29" nillable="true" ma:taxonomy="true" ma:internalName="h2f9ec3728094124b933b9cf7e867a92" ma:taxonomyFieldName="HorizontalUseCase" ma:displayName="Horizontal Use Case" ma:default="" ma:fieldId="{12f9ec37-2809-4124-b933-b9cf7e867a92}" ma:taxonomyMulti="true" ma:sspId="7b600b03-3399-40df-9d9c-caeefc5a4d97" ma:termSetId="c7a844bb-8121-4652-bd19-c7a1b502d44a" ma:anchorId="00000000-0000-0000-0000-000000000000" ma:open="false" ma:isKeyword="false">
      <xsd:complexType>
        <xsd:sequence>
          <xsd:element ref="pc:Terms" minOccurs="0" maxOccurs="1"/>
        </xsd:sequence>
      </xsd:complexType>
    </xsd:element>
    <xsd:element name="TaxCatchAll" ma:index="31" nillable="true" ma:displayName="Taxonomy Catch All Column" ma:hidden="true" ma:list="{f9d269f6-3014-462f-9504-c656af7f5a48}" ma:internalName="TaxCatchAll" ma:showField="CatchAllData" ma:web="7c69e624-827f-471b-adea-ac070ddc6867">
      <xsd:complexType>
        <xsd:complexContent>
          <xsd:extension base="dms:MultiChoiceLookup">
            <xsd:sequence>
              <xsd:element name="Value" type="dms:Lookup" maxOccurs="unbounded" minOccurs="0" nillable="true"/>
            </xsd:sequence>
          </xsd:extension>
        </xsd:complexContent>
      </xsd:complexType>
    </xsd:element>
    <xsd:element name="TaxCatchAllLabel" ma:index="32" nillable="true" ma:displayName="Taxonomy Catch All Column1" ma:hidden="true" ma:list="{f9d269f6-3014-462f-9504-c656af7f5a48}" ma:internalName="TaxCatchAllLabel" ma:readOnly="true" ma:showField="CatchAllDataLabel" ma:web="7c69e624-827f-471b-adea-ac070ddc6867">
      <xsd:complexType>
        <xsd:complexContent>
          <xsd:extension base="dms:MultiChoiceLookup">
            <xsd:sequence>
              <xsd:element name="Value" type="dms:Lookup" maxOccurs="unbounded" minOccurs="0" nillable="true"/>
            </xsd:sequence>
          </xsd:extension>
        </xsd:complexContent>
      </xsd:complexType>
    </xsd:element>
    <xsd:element name="Category1_0" ma:index="34" nillable="true" ma:taxonomy="true" ma:internalName="Category1_0" ma:taxonomyFieldName="Category1" ma:displayName="Category" ma:readOnly="false" ma:default="" ma:fieldId="{76361ab5-a999-4bf4-b0a9-d3c0bdaba2c4}" ma:taxonomyMulti="true" ma:sspId="7b600b03-3399-40df-9d9c-caeefc5a4d97" ma:termSetId="cb52a124-ba58-44ba-aea0-e8392dfbd867" ma:anchorId="e0850434-8544-4c75-a3ba-67842db1fa28" ma:open="false" ma:isKeyword="false">
      <xsd:complexType>
        <xsd:sequence>
          <xsd:element ref="pc:Terms" minOccurs="0" maxOccurs="1"/>
        </xsd:sequence>
      </xsd:complexType>
    </xsd:element>
    <xsd:element name="efbf5ec808454fc39dd6e73fb30f9800" ma:index="35" nillable="true" ma:taxonomy="true" ma:internalName="efbf5ec808454fc39dd6e73fb30f9800" ma:taxonomyFieldName="GFOResourceTags" ma:displayName="GFO Resource Tags" ma:readOnly="false" ma:default="" ma:fieldId="{efbf5ec8-0845-4fc3-9dd6-e73fb30f9800}" ma:taxonomyMulti="true" ma:sspId="7b600b03-3399-40df-9d9c-caeefc5a4d97" ma:termSetId="42171f31-be76-463d-a933-eae23b9ef3f7" ma:anchorId="00000000-0000-0000-0000-000000000000" ma:open="false" ma:isKeyword="false">
      <xsd:complexType>
        <xsd:sequence>
          <xsd:element ref="pc:Terms" minOccurs="0" maxOccurs="1"/>
        </xsd:sequence>
      </xsd:complexType>
    </xsd:element>
    <xsd:element name="h847452f74b44b57bc4a2a741f9c94e9" ma:index="37" nillable="true" ma:taxonomy="true" ma:internalName="h847452f74b44b57bc4a2a741f9c94e9" ma:taxonomyFieldName="Visibility" ma:displayName="Visibility" ma:default="758;#Internal|52c39dec-86ec-4d25-bb10-18d2912cd0c4" ma:fieldId="{1847452f-74b4-4b57-bc4a-2a741f9c94e9}" ma:sspId="7b600b03-3399-40df-9d9c-caeefc5a4d97" ma:termSetId="35802469-5d1e-4d8e-8772-02bbe8856d7e" ma:anchorId="00000000-0000-0000-0000-000000000000" ma:open="false" ma:isKeyword="false">
      <xsd:complexType>
        <xsd:sequence>
          <xsd:element ref="pc:Terms" minOccurs="0" maxOccurs="1"/>
        </xsd:sequence>
      </xsd:complexType>
    </xsd:element>
    <xsd:element name="_dlc_DocId" ma:index="39" nillable="true" ma:displayName="Document ID Value" ma:description="The value of the document ID assigned to this item." ma:internalName="_dlc_DocId" ma:readOnly="true">
      <xsd:simpleType>
        <xsd:restriction base="dms:Text"/>
      </xsd:simpleType>
    </xsd:element>
    <xsd:element name="_dlc_DocIdUrl" ma:index="40"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41" nillable="true" ma:displayName="Persist ID" ma:description="Keep ID on add." ma:hidden="true" ma:internalName="_dlc_DocIdPersistId" ma:readOnly="true">
      <xsd:simpleType>
        <xsd:restriction base="dms:Boolea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0"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spe:Receivers xmlns:spe="http://schemas.microsoft.com/sharepoint/events">
  <Receiver>
    <Name>Document ID Generator</Name>
    <Synchronization>Synchronous</Synchronization>
    <Type>10001</Type>
    <SequenceNumber>1000</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10002</Type>
    <SequenceNumber>1001</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10004</Type>
    <SequenceNumber>1002</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10006</Type>
    <SequenceNumber>1003</SequenceNumber>
    <Assembly>Microsoft.Office.DocumentManagement, Version=14.0.0.0, Culture=neutral, PublicKeyToken=71e9bce111e9429c</Assembly>
    <Class>Microsoft.Office.DocumentManagement.Internal.DocIdHandler</Class>
    <Data/>
    <Filter/>
  </Receiver>
</spe:Receivers>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DA4C4B2-98B1-44DF-A244-E8FB7A2D1956}">
  <ds:schemaRefs>
    <ds:schemaRef ds:uri="http://schemas.microsoft.com/office/2006/documentManagement/types"/>
    <ds:schemaRef ds:uri="http://www.w3.org/XML/1998/namespace"/>
    <ds:schemaRef ds:uri="http://purl.org/dc/terms/"/>
    <ds:schemaRef ds:uri="http://schemas.openxmlformats.org/package/2006/metadata/core-properties"/>
    <ds:schemaRef ds:uri="http://purl.org/dc/dcmitype/"/>
    <ds:schemaRef ds:uri="http://purl.org/dc/elements/1.1/"/>
    <ds:schemaRef ds:uri="http://schemas.microsoft.com/office/infopath/2007/PartnerControls"/>
    <ds:schemaRef ds:uri="7c69e624-827f-471b-adea-ac070ddc6867"/>
    <ds:schemaRef ds:uri="efb4a6a7-40f5-4c55-b7cd-bfe5555b5884"/>
    <ds:schemaRef ds:uri="http://schemas.microsoft.com/office/2006/metadata/properties"/>
  </ds:schemaRefs>
</ds:datastoreItem>
</file>

<file path=customXml/itemProps2.xml><?xml version="1.0" encoding="utf-8"?>
<ds:datastoreItem xmlns:ds="http://schemas.openxmlformats.org/officeDocument/2006/customXml" ds:itemID="{B11BA582-BE3C-43B3-9930-1D1A8AAEA3A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fb4a6a7-40f5-4c55-b7cd-bfe5555b5884"/>
    <ds:schemaRef ds:uri="7c69e624-827f-471b-adea-ac070ddc686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859C7E5E-A5D4-423A-83C0-EA48CC3B7A8C}">
  <ds:schemaRefs>
    <ds:schemaRef ds:uri="http://schemas.microsoft.com/sharepoint/events"/>
  </ds:schemaRefs>
</ds:datastoreItem>
</file>

<file path=customXml/itemProps4.xml><?xml version="1.0" encoding="utf-8"?>
<ds:datastoreItem xmlns:ds="http://schemas.openxmlformats.org/officeDocument/2006/customXml" ds:itemID="{EEA8EEE7-F1C0-4377-82D1-E55A92F384C3}">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PUG_16x9_PPT_Template</Template>
  <TotalTime>3528</TotalTime>
  <Words>3910</Words>
  <Application>Microsoft Office PowerPoint</Application>
  <PresentationFormat>Custom</PresentationFormat>
  <Paragraphs>692</Paragraphs>
  <Slides>29</Slides>
  <Notes>21</Notes>
  <HiddenSlides>0</HiddenSlides>
  <MMClips>0</MMClips>
  <ScaleCrop>false</ScaleCrop>
  <HeadingPairs>
    <vt:vector size="4" baseType="variant">
      <vt:variant>
        <vt:lpstr>Theme</vt:lpstr>
      </vt:variant>
      <vt:variant>
        <vt:i4>1</vt:i4>
      </vt:variant>
      <vt:variant>
        <vt:lpstr>Slide Titles</vt:lpstr>
      </vt:variant>
      <vt:variant>
        <vt:i4>29</vt:i4>
      </vt:variant>
    </vt:vector>
  </HeadingPairs>
  <TitlesOfParts>
    <vt:vector size="30" baseType="lpstr">
      <vt:lpstr>PROGRESS_16x9_PPT_Template</vt:lpstr>
      <vt:lpstr>DataServer Best Practices and Performance Considerations with OpenEdge 11</vt:lpstr>
      <vt:lpstr>NOTES TO PRESENTER: </vt:lpstr>
      <vt:lpstr>Best practices generally revolve around techniques used to optimize the development effort, deployment effort, maintenance effort and foremost, the performance improvements that one can get out of his/her application</vt:lpstr>
      <vt:lpstr>Agenda</vt:lpstr>
      <vt:lpstr>Introduction: Architectural View of DataServer Components</vt:lpstr>
      <vt:lpstr>DataServer Components</vt:lpstr>
      <vt:lpstr>Schema holder deployment models</vt:lpstr>
      <vt:lpstr>Agenda</vt:lpstr>
      <vt:lpstr>ROWID Selection (MSS DataServer)</vt:lpstr>
      <vt:lpstr>Code reusability against schema changes - R-code safeguarded</vt:lpstr>
      <vt:lpstr>Programming Considerations: Record scope and Locks</vt:lpstr>
      <vt:lpstr>Transaction Boundaries</vt:lpstr>
      <vt:lpstr>Secure your identity and data: Network security </vt:lpstr>
      <vt:lpstr>Programming Considerations</vt:lpstr>
      <vt:lpstr>Handling lock conditions in DataServers</vt:lpstr>
      <vt:lpstr>Misc. best practices</vt:lpstr>
      <vt:lpstr>Agenda</vt:lpstr>
      <vt:lpstr>Performance Considerations</vt:lpstr>
      <vt:lpstr>Performance Considerations</vt:lpstr>
      <vt:lpstr>Performance Considerations</vt:lpstr>
      <vt:lpstr>Performance Considerations</vt:lpstr>
      <vt:lpstr>Performance Considerations</vt:lpstr>
      <vt:lpstr>Performance Considerations</vt:lpstr>
      <vt:lpstr>Performance Considerations</vt:lpstr>
      <vt:lpstr>Performance Considerations</vt:lpstr>
      <vt:lpstr>Agenda</vt:lpstr>
      <vt:lpstr>A glance to OpenEdge DataServer 11.6 Features</vt:lpstr>
      <vt:lpstr>Slide 28</vt:lpstr>
      <vt:lpstr>Slide 29</vt:lpstr>
    </vt:vector>
  </TitlesOfParts>
  <LinksUpToDate>false</LinksUpToDate>
  <SharedDoc>false</SharedDoc>
  <HyperlinkBase/>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Progress Corporate PowerPoint Template</dc:title>
  <dc:creator>Martin Tsekov</dc:creator>
  <cp:lastModifiedBy>saoconno</cp:lastModifiedBy>
  <cp:revision>174</cp:revision>
  <cp:lastPrinted>2013-09-18T03:48:20Z</cp:lastPrinted>
  <dcterms:created xsi:type="dcterms:W3CDTF">2016-05-13T13:52:00Z</dcterms:created>
  <dcterms:modified xsi:type="dcterms:W3CDTF">2016-06-01T19:22:10Z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0x0101007762244904354189B623A14C45C78D5B009BE410C6F004421E9B31CE4C3BF734AD008DF6C51CFB236842A026F88F613870DE</vt:lpwstr>
  </property>
  <property fmtid="{D5CDD505-2E9C-101B-9397-08002B2CF9AE}" pid="3" name="Category1">
    <vt:lpwstr>367;#PowerPoint|ef797fd0-0a2c-4c70-979e-7c4753a1af05</vt:lpwstr>
  </property>
  <property fmtid="{D5CDD505-2E9C-101B-9397-08002B2CF9AE}" pid="4" name="Doc ID">
    <vt:lpwstr>101816</vt:lpwstr>
  </property>
  <property fmtid="{D5CDD505-2E9C-101B-9397-08002B2CF9AE}" pid="5" name="Location1">
    <vt:lpwstr/>
  </property>
  <property fmtid="{D5CDD505-2E9C-101B-9397-08002B2CF9AE}" pid="6" name="Tagged Doc ID's">
    <vt:bool>false</vt:bool>
  </property>
  <property fmtid="{D5CDD505-2E9C-101B-9397-08002B2CF9AE}" pid="7" name="ContentType1">
    <vt:lpwstr/>
  </property>
  <property fmtid="{D5CDD505-2E9C-101B-9397-08002B2CF9AE}" pid="8" name="Solution0">
    <vt:lpwstr/>
  </property>
  <property fmtid="{D5CDD505-2E9C-101B-9397-08002B2CF9AE}" pid="9" name="Industry">
    <vt:lpwstr/>
  </property>
  <property fmtid="{D5CDD505-2E9C-101B-9397-08002B2CF9AE}" pid="10" name="IndustrySolution">
    <vt:lpwstr/>
  </property>
  <property fmtid="{D5CDD505-2E9C-101B-9397-08002B2CF9AE}" pid="11" name="Attachment Only ?">
    <vt:bool>true</vt:bool>
  </property>
  <property fmtid="{D5CDD505-2E9C-101B-9397-08002B2CF9AE}" pid="12" name="GFOAudience">
    <vt:lpwstr/>
  </property>
  <property fmtid="{D5CDD505-2E9C-101B-9397-08002B2CF9AE}" pid="13" name="OpenEdgeModule">
    <vt:lpwstr/>
  </property>
  <property fmtid="{D5CDD505-2E9C-101B-9397-08002B2CF9AE}" pid="14" name="HorizontalUseCase">
    <vt:lpwstr/>
  </property>
  <property fmtid="{D5CDD505-2E9C-101B-9397-08002B2CF9AE}" pid="15" name="GFOResourceTags">
    <vt:lpwstr/>
  </property>
  <property fmtid="{D5CDD505-2E9C-101B-9397-08002B2CF9AE}" pid="16" name="Partner Empowerment">
    <vt:lpwstr/>
  </property>
  <property fmtid="{D5CDD505-2E9C-101B-9397-08002B2CF9AE}" pid="17" name="BusinessLine">
    <vt:lpwstr/>
  </property>
  <property fmtid="{D5CDD505-2E9C-101B-9397-08002B2CF9AE}" pid="18" name="Portal Audience">
    <vt:lpwstr/>
  </property>
  <property fmtid="{D5CDD505-2E9C-101B-9397-08002B2CF9AE}" pid="19" name="kb2a064789314f00a60cb6c3cf784453">
    <vt:lpwstr/>
  </property>
  <property fmtid="{D5CDD505-2E9C-101B-9397-08002B2CF9AE}" pid="20" name="_dlc_DocIdItemGuid">
    <vt:lpwstr>8f308494-2ca7-4968-acf2-a8e53c479d10</vt:lpwstr>
  </property>
  <property fmtid="{D5CDD505-2E9C-101B-9397-08002B2CF9AE}" pid="21" name="Visibility">
    <vt:lpwstr>758;#Internal|52c39dec-86ec-4d25-bb10-18d2912cd0c4</vt:lpwstr>
  </property>
</Properties>
</file>