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 id="2147483778" r:id="rId6"/>
    <p:sldMasterId id="2147483792" r:id="rId7"/>
  </p:sldMasterIdLst>
  <p:notesMasterIdLst>
    <p:notesMasterId r:id="rId54"/>
  </p:notesMasterIdLst>
  <p:handoutMasterIdLst>
    <p:handoutMasterId r:id="rId55"/>
  </p:handoutMasterIdLst>
  <p:sldIdLst>
    <p:sldId id="1237" r:id="rId8"/>
    <p:sldId id="1185" r:id="rId9"/>
    <p:sldId id="1186" r:id="rId10"/>
    <p:sldId id="1225" r:id="rId11"/>
    <p:sldId id="1188" r:id="rId12"/>
    <p:sldId id="1189" r:id="rId13"/>
    <p:sldId id="1226" r:id="rId14"/>
    <p:sldId id="1191" r:id="rId15"/>
    <p:sldId id="1192" r:id="rId16"/>
    <p:sldId id="1193" r:id="rId17"/>
    <p:sldId id="1195" r:id="rId18"/>
    <p:sldId id="1196" r:id="rId19"/>
    <p:sldId id="1197" r:id="rId20"/>
    <p:sldId id="1198" r:id="rId21"/>
    <p:sldId id="1199" r:id="rId22"/>
    <p:sldId id="1200" r:id="rId23"/>
    <p:sldId id="1201" r:id="rId24"/>
    <p:sldId id="1202" r:id="rId25"/>
    <p:sldId id="1227" r:id="rId26"/>
    <p:sldId id="1206" r:id="rId27"/>
    <p:sldId id="1207" r:id="rId28"/>
    <p:sldId id="1220" r:id="rId29"/>
    <p:sldId id="1209" r:id="rId30"/>
    <p:sldId id="1210" r:id="rId31"/>
    <p:sldId id="1211" r:id="rId32"/>
    <p:sldId id="1212" r:id="rId33"/>
    <p:sldId id="1213" r:id="rId34"/>
    <p:sldId id="1215" r:id="rId35"/>
    <p:sldId id="1216" r:id="rId36"/>
    <p:sldId id="1217" r:id="rId37"/>
    <p:sldId id="1218" r:id="rId38"/>
    <p:sldId id="1228" r:id="rId39"/>
    <p:sldId id="1229" r:id="rId40"/>
    <p:sldId id="1230" r:id="rId41"/>
    <p:sldId id="1241" r:id="rId42"/>
    <p:sldId id="1242" r:id="rId43"/>
    <p:sldId id="1244" r:id="rId44"/>
    <p:sldId id="1243" r:id="rId45"/>
    <p:sldId id="1231" r:id="rId46"/>
    <p:sldId id="1232" r:id="rId47"/>
    <p:sldId id="1233" r:id="rId48"/>
    <p:sldId id="1234" r:id="rId49"/>
    <p:sldId id="1239" r:id="rId50"/>
    <p:sldId id="1240" r:id="rId51"/>
    <p:sldId id="1236" r:id="rId52"/>
    <p:sldId id="1238" r:id="rId53"/>
  </p:sldIdLst>
  <p:sldSz cx="12188825" cy="6858000"/>
  <p:notesSz cx="7027863" cy="9313863"/>
  <p:custDataLst>
    <p:tags r:id="rId56"/>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D806"/>
    <a:srgbClr val="FF40FF"/>
    <a:srgbClr val="373A3E"/>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2" autoAdjust="0"/>
    <p:restoredTop sz="67568" autoAdjust="0"/>
  </p:normalViewPr>
  <p:slideViewPr>
    <p:cSldViewPr snapToGrid="0" showGuides="1">
      <p:cViewPr varScale="1">
        <p:scale>
          <a:sx n="57" d="100"/>
          <a:sy n="57" d="100"/>
        </p:scale>
        <p:origin x="1686" y="60"/>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handoutMaster" Target="handoutMasters/handoutMaster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gs" Target="tags/tag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smtClean="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5038" rtl="0" eaLnBrk="0" fontAlgn="base" latinLnBrk="0" hangingPunct="0">
              <a:lnSpc>
                <a:spcPct val="100000"/>
              </a:lnSpc>
              <a:spcBef>
                <a:spcPct val="0"/>
              </a:spcBef>
              <a:spcAft>
                <a:spcPct val="0"/>
              </a:spcAft>
              <a:buClrTx/>
              <a:buSzTx/>
              <a:buFontTx/>
              <a:buNone/>
              <a:tabLst/>
              <a:defRPr/>
            </a:pPr>
            <a:fld id="{3BC3B10F-A77C-499D-8A55-4E7169A1E706}" type="slidenum">
              <a:rPr kumimoji="0" lang="en-US"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5038" rtl="0" eaLnBrk="0" fontAlgn="base" latinLnBrk="0" hangingPunct="0">
                <a:lnSpc>
                  <a:spcPct val="100000"/>
                </a:lnSpc>
                <a:spcBef>
                  <a:spcPct val="0"/>
                </a:spcBef>
                <a:spcAft>
                  <a:spcPct val="0"/>
                </a:spcAft>
                <a:buClrTx/>
                <a:buSzTx/>
                <a:buFontTx/>
                <a:buNone/>
                <a:tabLst/>
                <a:defRPr/>
              </a:pPr>
              <a:t>1</a:t>
            </a:fld>
            <a:endParaRPr kumimoji="0" lang="en-US" sz="12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35038"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smtClean="0">
                <a:ln>
                  <a:noFill/>
                </a:ln>
                <a:solidFill>
                  <a:srgbClr val="000000"/>
                </a:solidFill>
                <a:effectLst/>
                <a:uLnTx/>
                <a:uFillTx/>
                <a:latin typeface="Arial" charset="0"/>
                <a:ea typeface="+mn-ea"/>
                <a:cs typeface="+mn-cs"/>
              </a:rPr>
              <a:t>Progress</a:t>
            </a:r>
            <a:endParaRPr kumimoji="0" lang="en-US" sz="1200" b="1"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5497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can have any image that explains that PASOE</a:t>
            </a:r>
            <a:r>
              <a:rPr lang="en-US" baseline="0" dirty="0" smtClean="0"/>
              <a:t> is different from Classic </a:t>
            </a:r>
            <a:r>
              <a:rPr lang="en-US" baseline="0" dirty="0" err="1" smtClean="0"/>
              <a:t>AppServer</a:t>
            </a:r>
            <a:r>
              <a:rPr lang="en-US" baseline="0" dirty="0" smtClean="0"/>
              <a:t>.</a:t>
            </a:r>
          </a:p>
          <a:p>
            <a:endParaRPr lang="en-US" baseline="0" dirty="0" smtClean="0"/>
          </a:p>
          <a:p>
            <a:r>
              <a:rPr lang="en-US" baseline="0" dirty="0" smtClean="0"/>
              <a:t>Many of the problems we have handled with early adopters is people thinking, “I did it this way in Classic </a:t>
            </a:r>
            <a:r>
              <a:rPr lang="en-US" baseline="0" dirty="0" err="1" smtClean="0"/>
              <a:t>AppServer</a:t>
            </a:r>
            <a:r>
              <a:rPr lang="en-US" baseline="0" dirty="0" smtClean="0"/>
              <a:t> so it should work the same way in PASOE”.</a:t>
            </a:r>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1216683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CLASSIC</a:t>
            </a:r>
          </a:p>
          <a:p>
            <a:r>
              <a:rPr lang="en-US" dirty="0" smtClean="0"/>
              <a:t>Must have</a:t>
            </a:r>
            <a:r>
              <a:rPr lang="en-US" baseline="0" dirty="0" smtClean="0"/>
              <a:t> an AdminServer</a:t>
            </a:r>
          </a:p>
          <a:p>
            <a:r>
              <a:rPr lang="en-US" baseline="0" dirty="0" smtClean="0"/>
              <a:t>  -  AdminServer starts NameServer and AppServer</a:t>
            </a:r>
          </a:p>
          <a:p>
            <a:r>
              <a:rPr lang="en-US" baseline="0" dirty="0" smtClean="0"/>
              <a:t>  - then the AdminServer is just used to monitor and manage</a:t>
            </a:r>
          </a:p>
          <a:p>
            <a:r>
              <a:rPr lang="en-US" baseline="0" dirty="0" smtClean="0"/>
              <a:t>Client connects to NameServer (optional) and is then redirected to the AppServer</a:t>
            </a:r>
          </a:p>
          <a:p>
            <a:r>
              <a:rPr lang="en-US" baseline="0" dirty="0" smtClean="0"/>
              <a:t>If the Client needs to connect through the internet (HTTP/HTTPS)</a:t>
            </a:r>
          </a:p>
          <a:p>
            <a:r>
              <a:rPr lang="en-US" baseline="0" dirty="0" smtClean="0"/>
              <a:t>  - you must install and configure separate and distinct adapters AIA/WSA/REST/Mobile</a:t>
            </a:r>
          </a:p>
          <a:p>
            <a:endParaRPr lang="en-US" baseline="0" dirty="0" smtClean="0"/>
          </a:p>
          <a:p>
            <a:r>
              <a:rPr lang="en-US" dirty="0" smtClean="0"/>
              <a:t>PAS</a:t>
            </a:r>
            <a:r>
              <a:rPr lang="en-US" baseline="0" dirty="0" smtClean="0"/>
              <a:t> for OE</a:t>
            </a:r>
          </a:p>
          <a:p>
            <a:r>
              <a:rPr lang="en-US" baseline="0" dirty="0" smtClean="0"/>
              <a:t>Start the PAS for OE instance</a:t>
            </a:r>
          </a:p>
          <a:p>
            <a:r>
              <a:rPr lang="en-US" baseline="0" dirty="0" smtClean="0"/>
              <a:t>Client connects using HTTP/HTTPS always</a:t>
            </a:r>
          </a:p>
          <a:p>
            <a:pPr>
              <a:buFont typeface="Arial" charset="0"/>
              <a:buNone/>
            </a:pPr>
            <a:r>
              <a:rPr lang="en-US" baseline="0" dirty="0" smtClean="0"/>
              <a:t>+ AdminServer is not necessary (except for running OEMgmt on the same machine or publishing)</a:t>
            </a:r>
          </a:p>
          <a:p>
            <a:pPr>
              <a:buFont typeface="Arial" charset="0"/>
              <a:buNone/>
            </a:pPr>
            <a:r>
              <a:rPr lang="en-US" dirty="0" smtClean="0"/>
              <a:t>+ There is NO NameServer (load balancing</a:t>
            </a:r>
            <a:r>
              <a:rPr lang="en-US" baseline="0" dirty="0" smtClean="0"/>
              <a:t> and fault tolerance are handled another way)</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val="696625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697E29D2-C8A1-4F4E-8C86-FE5DB86CAA95}" type="slidenum">
              <a:rPr lang="en-US"/>
              <a:pPr/>
              <a:t>10</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prstDash val="solid"/>
          </a:ln>
        </p:spPr>
        <p:txBody>
          <a:bodyPr/>
          <a:lstStyle/>
          <a:p>
            <a:endParaRPr lang="en-US" smtClean="0">
              <a:latin typeface="Arial" pitchFamily="34" charset="0"/>
            </a:endParaRPr>
          </a:p>
        </p:txBody>
      </p:sp>
    </p:spTree>
    <p:extLst>
      <p:ext uri="{BB962C8B-B14F-4D97-AF65-F5344CB8AC3E}">
        <p14:creationId xmlns:p14="http://schemas.microsoft.com/office/powerpoint/2010/main" val="1281279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CLASSIC</a:t>
            </a:r>
          </a:p>
          <a:p>
            <a:r>
              <a:rPr lang="en-US" dirty="0" smtClean="0"/>
              <a:t>Must have</a:t>
            </a:r>
            <a:r>
              <a:rPr lang="en-US" baseline="0" dirty="0" smtClean="0"/>
              <a:t> an AdminServer</a:t>
            </a:r>
          </a:p>
          <a:p>
            <a:r>
              <a:rPr lang="en-US" baseline="0" dirty="0" smtClean="0"/>
              <a:t>  -  AdminServer starts NameServer and AppServer</a:t>
            </a:r>
          </a:p>
          <a:p>
            <a:r>
              <a:rPr lang="en-US" baseline="0" dirty="0" smtClean="0"/>
              <a:t>  - then the AdminServer is just used to monitor and manage</a:t>
            </a:r>
          </a:p>
          <a:p>
            <a:r>
              <a:rPr lang="en-US" baseline="0" dirty="0" smtClean="0"/>
              <a:t>Client connects to NameServer (optional) and is then redirected to the AppServer</a:t>
            </a:r>
          </a:p>
          <a:p>
            <a:r>
              <a:rPr lang="en-US" baseline="0" dirty="0" smtClean="0"/>
              <a:t>If the Client needs to connect through the internet (HTTP/HTTPS)</a:t>
            </a:r>
          </a:p>
          <a:p>
            <a:r>
              <a:rPr lang="en-US" baseline="0" dirty="0" smtClean="0"/>
              <a:t>  - you must install and configure separate and distinct adapters AIA/WSA/REST/Mobile</a:t>
            </a:r>
          </a:p>
          <a:p>
            <a:endParaRPr lang="en-US" baseline="0" dirty="0" smtClean="0"/>
          </a:p>
          <a:p>
            <a:r>
              <a:rPr lang="en-US" dirty="0" smtClean="0"/>
              <a:t>PAS</a:t>
            </a:r>
            <a:r>
              <a:rPr lang="en-US" baseline="0" dirty="0" smtClean="0"/>
              <a:t> for OE</a:t>
            </a:r>
          </a:p>
          <a:p>
            <a:r>
              <a:rPr lang="en-US" baseline="0" dirty="0" smtClean="0"/>
              <a:t>Start the PAS for OE instance</a:t>
            </a:r>
          </a:p>
          <a:p>
            <a:r>
              <a:rPr lang="en-US" baseline="0" dirty="0" smtClean="0"/>
              <a:t>Client connects using HTTP/HTTPS always</a:t>
            </a:r>
          </a:p>
          <a:p>
            <a:pPr>
              <a:buFont typeface="Arial" charset="0"/>
              <a:buNone/>
            </a:pPr>
            <a:r>
              <a:rPr lang="en-US" baseline="0" dirty="0" smtClean="0"/>
              <a:t>+ AdminServer is not necessary (except for running OEMgmt on the same machine or publishing)</a:t>
            </a:r>
          </a:p>
          <a:p>
            <a:pPr>
              <a:buFont typeface="Arial" charset="0"/>
              <a:buNone/>
            </a:pPr>
            <a:r>
              <a:rPr lang="en-US" dirty="0" smtClean="0"/>
              <a:t>+ There is NO NameServer (load balancing</a:t>
            </a:r>
            <a:r>
              <a:rPr lang="en-US" baseline="0" dirty="0" smtClean="0"/>
              <a:t> and fault tolerance are handled another way)</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val="518431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697E29D2-C8A1-4F4E-8C86-FE5DB86CAA95}" type="slidenum">
              <a:rPr lang="en-US">
                <a:solidFill>
                  <a:srgbClr val="000000"/>
                </a:solidFill>
              </a:rPr>
              <a:pPr/>
              <a:t>13</a:t>
            </a:fld>
            <a:endParaRPr lang="en-US">
              <a:solidFill>
                <a:srgbClr val="000000"/>
              </a:solidFill>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prstDash val="solid"/>
          </a:ln>
        </p:spPr>
        <p:txBody>
          <a:bodyPr/>
          <a:lstStyle/>
          <a:p>
            <a:endParaRPr lang="en-US" smtClean="0">
              <a:latin typeface="Arial" pitchFamily="34" charset="0"/>
            </a:endParaRPr>
          </a:p>
        </p:txBody>
      </p:sp>
    </p:spTree>
    <p:extLst>
      <p:ext uri="{BB962C8B-B14F-4D97-AF65-F5344CB8AC3E}">
        <p14:creationId xmlns:p14="http://schemas.microsoft.com/office/powerpoint/2010/main" val="2951812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a </a:t>
            </a:r>
            <a:r>
              <a:rPr lang="en-US" baseline="0" dirty="0" err="1" smtClean="0"/>
              <a:t>promon</a:t>
            </a:r>
            <a:r>
              <a:rPr lang="en-US" baseline="0" dirty="0" smtClean="0"/>
              <a:t> output from a database with PASOE connected in shared memory.  </a:t>
            </a:r>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val="563998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shows the PASOE administrator user logged into the database.</a:t>
            </a:r>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15</a:t>
            </a:fld>
            <a:endParaRPr lang="en-US" dirty="0"/>
          </a:p>
        </p:txBody>
      </p:sp>
    </p:spTree>
    <p:extLst>
      <p:ext uri="{BB962C8B-B14F-4D97-AF65-F5344CB8AC3E}">
        <p14:creationId xmlns:p14="http://schemas.microsoft.com/office/powerpoint/2010/main" val="1243891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shows the sessions logged into the database.</a:t>
            </a:r>
          </a:p>
          <a:p>
            <a:endParaRPr lang="en-US" baseline="0" dirty="0" smtClean="0"/>
          </a:p>
          <a:p>
            <a:r>
              <a:rPr lang="en-US" baseline="0" dirty="0" smtClean="0"/>
              <a:t>Big point, if you disconnect the administrator user, all the sessions will also disconnect.  So if the agent has 200 sessions and you inadvertently disconnect the administrator, 200 clients will be disconnected.</a:t>
            </a:r>
          </a:p>
          <a:p>
            <a:endParaRPr lang="en-US" baseline="0" dirty="0" smtClean="0"/>
          </a:p>
          <a:p>
            <a:r>
              <a:rPr lang="en-US" baseline="0" dirty="0" smtClean="0"/>
              <a:t>Be Careful!</a:t>
            </a:r>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16</a:t>
            </a:fld>
            <a:endParaRPr lang="en-US" dirty="0"/>
          </a:p>
        </p:txBody>
      </p:sp>
    </p:spTree>
    <p:extLst>
      <p:ext uri="{BB962C8B-B14F-4D97-AF65-F5344CB8AC3E}">
        <p14:creationId xmlns:p14="http://schemas.microsoft.com/office/powerpoint/2010/main" val="89427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697E29D2-C8A1-4F4E-8C86-FE5DB86CAA95}" type="slidenum">
              <a:rPr lang="en-US">
                <a:solidFill>
                  <a:srgbClr val="000000"/>
                </a:solidFill>
              </a:rPr>
              <a:pPr/>
              <a:t>17</a:t>
            </a:fld>
            <a:endParaRPr lang="en-US">
              <a:solidFill>
                <a:srgbClr val="000000"/>
              </a:solidFill>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prstDash val="solid"/>
          </a:ln>
        </p:spPr>
        <p:txBody>
          <a:bodyPr/>
          <a:lstStyle/>
          <a:p>
            <a:endParaRPr lang="en-US" smtClean="0">
              <a:latin typeface="Arial" pitchFamily="34" charset="0"/>
            </a:endParaRPr>
          </a:p>
        </p:txBody>
      </p:sp>
    </p:spTree>
    <p:extLst>
      <p:ext uri="{BB962C8B-B14F-4D97-AF65-F5344CB8AC3E}">
        <p14:creationId xmlns:p14="http://schemas.microsoft.com/office/powerpoint/2010/main" val="3215754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697E29D2-C8A1-4F4E-8C86-FE5DB86CAA95}" type="slidenum">
              <a:rPr lang="en-US">
                <a:solidFill>
                  <a:srgbClr val="000000"/>
                </a:solidFill>
              </a:rPr>
              <a:pPr/>
              <a:t>41</a:t>
            </a:fld>
            <a:endParaRPr lang="en-US">
              <a:solidFill>
                <a:srgbClr val="000000"/>
              </a:solidFill>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prstDash val="solid"/>
          </a:ln>
        </p:spPr>
        <p:txBody>
          <a:bodyPr/>
          <a:lstStyle/>
          <a:p>
            <a:endParaRPr lang="en-US" smtClean="0">
              <a:latin typeface="Arial" pitchFamily="34" charset="0"/>
            </a:endParaRPr>
          </a:p>
        </p:txBody>
      </p:sp>
    </p:spTree>
    <p:extLst>
      <p:ext uri="{BB962C8B-B14F-4D97-AF65-F5344CB8AC3E}">
        <p14:creationId xmlns:p14="http://schemas.microsoft.com/office/powerpoint/2010/main" val="3745616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Linux OS</a:t>
            </a:r>
          </a:p>
          <a:p>
            <a:r>
              <a:rPr lang="en-US" dirty="0" smtClean="0"/>
              <a:t>24 CPUs</a:t>
            </a:r>
          </a:p>
          <a:p>
            <a:r>
              <a:rPr lang="en-US" dirty="0" smtClean="0"/>
              <a:t>8 GB memory</a:t>
            </a:r>
          </a:p>
          <a:p>
            <a:r>
              <a:rPr lang="en-US" dirty="0" smtClean="0"/>
              <a:t>Shared memory database connections</a:t>
            </a:r>
          </a:p>
          <a:p>
            <a:r>
              <a:rPr lang="en-US" dirty="0" smtClean="0"/>
              <a:t>ABL clients</a:t>
            </a:r>
          </a:p>
          <a:p>
            <a:r>
              <a:rPr lang="en-US" dirty="0" smtClean="0"/>
              <a:t>ATM database test used for performance #s</a:t>
            </a:r>
          </a:p>
          <a:p>
            <a:r>
              <a:rPr lang="en-US" dirty="0" smtClean="0"/>
              <a:t>Using </a:t>
            </a:r>
            <a:r>
              <a:rPr lang="en-US" dirty="0" err="1" smtClean="0"/>
              <a:t>Statefull</a:t>
            </a:r>
            <a:r>
              <a:rPr lang="en-US" dirty="0" smtClean="0"/>
              <a:t> ABL application model</a:t>
            </a:r>
          </a:p>
          <a:p>
            <a:endParaRPr lang="en-US" dirty="0"/>
          </a:p>
        </p:txBody>
      </p:sp>
      <p:sp>
        <p:nvSpPr>
          <p:cNvPr id="4" name="Slide Number Placeholder 3"/>
          <p:cNvSpPr>
            <a:spLocks noGrp="1"/>
          </p:cNvSpPr>
          <p:nvPr>
            <p:ph type="sldNum" sz="quarter" idx="10"/>
          </p:nvPr>
        </p:nvSpPr>
        <p:spPr/>
        <p:txBody>
          <a:bodyPr/>
          <a:lstStyle/>
          <a:p>
            <a:fld id="{236FFF06-BD87-D746-8E29-00A5C0BF2906}" type="slidenum">
              <a:rPr lang="en-US" smtClean="0"/>
              <a:pPr/>
              <a:t>42</a:t>
            </a:fld>
            <a:endParaRPr lang="en-US"/>
          </a:p>
        </p:txBody>
      </p:sp>
    </p:spTree>
    <p:extLst>
      <p:ext uri="{BB962C8B-B14F-4D97-AF65-F5344CB8AC3E}">
        <p14:creationId xmlns:p14="http://schemas.microsoft.com/office/powerpoint/2010/main" val="4110996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 Complex</a:t>
            </a:r>
          </a:p>
          <a:p>
            <a:r>
              <a:rPr lang="en-US" dirty="0" smtClean="0"/>
              <a:t>	easy</a:t>
            </a:r>
            <a:r>
              <a:rPr lang="en-US" baseline="0" dirty="0" smtClean="0"/>
              <a:t> to deploy and replicate</a:t>
            </a:r>
          </a:p>
          <a:p>
            <a:r>
              <a:rPr lang="en-US" baseline="0" dirty="0" smtClean="0"/>
              <a:t>	each instance is self contained, can include all of the configuration and code</a:t>
            </a:r>
          </a:p>
          <a:p>
            <a:endParaRPr lang="en-US" baseline="0" dirty="0" smtClean="0"/>
          </a:p>
          <a:p>
            <a:r>
              <a:rPr lang="en-US" baseline="0" dirty="0" smtClean="0"/>
              <a:t>Performance</a:t>
            </a:r>
          </a:p>
          <a:p>
            <a:r>
              <a:rPr lang="en-US" baseline="0" dirty="0" smtClean="0"/>
              <a:t>	less memory</a:t>
            </a:r>
          </a:p>
          <a:p>
            <a:r>
              <a:rPr lang="en-US" baseline="0" dirty="0" smtClean="0"/>
              <a:t>	less CPU</a:t>
            </a:r>
          </a:p>
          <a:p>
            <a:r>
              <a:rPr lang="en-US" baseline="0" dirty="0" smtClean="0"/>
              <a:t>	multi-session agent in shared-memory configuration very fast</a:t>
            </a:r>
          </a:p>
          <a:p>
            <a:endParaRPr lang="en-US" baseline="0" dirty="0" smtClean="0"/>
          </a:p>
          <a:p>
            <a:r>
              <a:rPr lang="en-US" baseline="0" dirty="0" smtClean="0"/>
              <a:t>Web Application</a:t>
            </a:r>
          </a:p>
          <a:p>
            <a:r>
              <a:rPr lang="en-US" baseline="0" dirty="0" smtClean="0"/>
              <a:t>	PASOE written for web applications</a:t>
            </a:r>
          </a:p>
          <a:p>
            <a:r>
              <a:rPr lang="en-US" baseline="0" dirty="0" smtClean="0"/>
              <a:t>	if you are moving to web applications you need PASOE</a:t>
            </a:r>
          </a:p>
          <a:p>
            <a:r>
              <a:rPr lang="en-US" baseline="0" dirty="0" smtClean="0"/>
              <a:t>	security designed for web applications </a:t>
            </a:r>
          </a:p>
          <a:p>
            <a:endParaRPr lang="en-US" baseline="0" dirty="0" smtClean="0"/>
          </a:p>
          <a:p>
            <a:r>
              <a:rPr lang="en-US" baseline="0" dirty="0" err="1" smtClean="0"/>
              <a:t>WebSpeed</a:t>
            </a:r>
            <a:endParaRPr lang="en-US" baseline="0" dirty="0" smtClean="0"/>
          </a:p>
          <a:p>
            <a:r>
              <a:rPr lang="en-US" baseline="0" dirty="0" smtClean="0"/>
              <a:t>	New and improved!</a:t>
            </a:r>
          </a:p>
          <a:p>
            <a:r>
              <a:rPr lang="en-US" baseline="0" dirty="0" smtClean="0"/>
              <a:t>	</a:t>
            </a:r>
            <a:r>
              <a:rPr lang="en-US" baseline="0" dirty="0" err="1" smtClean="0"/>
              <a:t>Replacment</a:t>
            </a:r>
            <a:r>
              <a:rPr lang="en-US" baseline="0" dirty="0" smtClean="0"/>
              <a:t> for REST?</a:t>
            </a:r>
            <a:endParaRPr lang="en-US" dirty="0"/>
          </a:p>
        </p:txBody>
      </p:sp>
      <p:sp>
        <p:nvSpPr>
          <p:cNvPr id="4" name="Footer Placeholder 3"/>
          <p:cNvSpPr>
            <a:spLocks noGrp="1"/>
          </p:cNvSpPr>
          <p:nvPr>
            <p:ph type="ftr" sz="quarter" idx="10"/>
          </p:nvPr>
        </p:nvSpPr>
        <p:spPr/>
        <p:txBody>
          <a:bodyPr/>
          <a:lstStyle/>
          <a:p>
            <a:pPr>
              <a:defRPr/>
            </a:pPr>
            <a:r>
              <a:rPr lang="en-US" smtClean="0"/>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44</a:t>
            </a:fld>
            <a:endParaRPr lang="en-US" dirty="0"/>
          </a:p>
        </p:txBody>
      </p:sp>
    </p:spTree>
    <p:extLst>
      <p:ext uri="{BB962C8B-B14F-4D97-AF65-F5344CB8AC3E}">
        <p14:creationId xmlns:p14="http://schemas.microsoft.com/office/powerpoint/2010/main" val="129661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0"/>
            <a:ext cx="12183947" cy="6856899"/>
          </a:xfrm>
          <a:prstGeom prst="rect">
            <a:avLst/>
          </a:prstGeom>
        </p:spPr>
      </p:pic>
      <p:sp>
        <p:nvSpPr>
          <p:cNvPr id="9" name="Rectangle 3"/>
          <p:cNvSpPr>
            <a:spLocks noGrp="1" noChangeArrowheads="1"/>
          </p:cNvSpPr>
          <p:nvPr>
            <p:ph type="ctrTitle" hasCustomPrompt="1"/>
          </p:nvPr>
        </p:nvSpPr>
        <p:spPr bwMode="auto">
          <a:xfrm>
            <a:off x="5038725" y="2457778"/>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5038725" y="4613135"/>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val="2817904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2" name="Title 1"/>
          <p:cNvSpPr>
            <a:spLocks noGrp="1"/>
          </p:cNvSpPr>
          <p:nvPr>
            <p:ph type="title"/>
          </p:nvPr>
        </p:nvSpPr>
        <p:spPr>
          <a:xfrm>
            <a:off x="785008" y="3091870"/>
            <a:ext cx="6555592" cy="535531"/>
          </a:xfrm>
        </p:spPr>
        <p:txBody>
          <a:bodyPr anchor="t"/>
          <a:lstStyle>
            <a:lvl1pPr>
              <a:defRPr sz="3200">
                <a:solidFill>
                  <a:schemeClr val="accent2">
                    <a:lumMod val="75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7168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69320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97428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8"/>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accent1"/>
                </a:solidFill>
              </a:defRPr>
            </a:lvl1pPr>
            <a:lvl2pPr>
              <a:spcBef>
                <a:spcPts val="1800"/>
              </a:spcBef>
              <a:buClr>
                <a:schemeClr val="accent1"/>
              </a:buClr>
              <a:defRPr>
                <a:solidFill>
                  <a:schemeClr val="accent1"/>
                </a:solidFill>
              </a:defRPr>
            </a:lvl2pPr>
            <a:lvl3pPr>
              <a:spcBef>
                <a:spcPts val="1800"/>
              </a:spcBef>
              <a:buClr>
                <a:schemeClr val="accent1"/>
              </a:buClr>
              <a:defRPr>
                <a:solidFill>
                  <a:schemeClr val="accent1"/>
                </a:solidFill>
              </a:defRPr>
            </a:lvl3pPr>
            <a:lvl4pPr>
              <a:spcBef>
                <a:spcPts val="1800"/>
              </a:spcBef>
              <a:buClr>
                <a:schemeClr val="accent1"/>
              </a:buClr>
              <a:defRPr>
                <a:solidFill>
                  <a:schemeClr val="accent1"/>
                </a:solidFill>
              </a:defRPr>
            </a:lvl4pPr>
            <a:lvl5pPr>
              <a:spcBef>
                <a:spcPts val="1800"/>
              </a:spcBef>
              <a:buClr>
                <a:schemeClr val="accent1"/>
              </a:buClr>
              <a:defRPr>
                <a:solidFill>
                  <a:schemeClr val="accent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2291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170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Tree>
    <p:extLst>
      <p:ext uri="{BB962C8B-B14F-4D97-AF65-F5344CB8AC3E}">
        <p14:creationId xmlns:p14="http://schemas.microsoft.com/office/powerpoint/2010/main" val="2254445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67153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6"/>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9" y="0"/>
            <a:ext cx="12183947" cy="6856898"/>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120" y="2840458"/>
            <a:ext cx="771152" cy="96345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5341" y="2461457"/>
            <a:ext cx="981109"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120" y="3353747"/>
            <a:ext cx="315917"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4849" y="2813480"/>
            <a:ext cx="5029463" cy="1200893"/>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val="2930630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14000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4328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373A3E"/>
              </a:solidFill>
              <a:effectLst/>
              <a:uLnTx/>
              <a:uFillTx/>
              <a:latin typeface="Arial" charset="0"/>
              <a:ea typeface="+mn-ea"/>
              <a:cs typeface="+mn-cs"/>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52013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373A3E"/>
              </a:solidFill>
              <a:effectLst/>
              <a:uLnTx/>
              <a:uFillTx/>
              <a:latin typeface="Arial" charset="0"/>
              <a:ea typeface="+mn-ea"/>
              <a:cs typeface="+mn-cs"/>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1949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20436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59460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4406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320042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671768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70605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577008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12107525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val="199218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2707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74305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373A3E"/>
              </a:solidFill>
              <a:effectLst/>
              <a:uLnTx/>
              <a:uFillTx/>
              <a:latin typeface="Arial" charset="0"/>
              <a:ea typeface="+mn-ea"/>
              <a:cs typeface="+mn-cs"/>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404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1200" cap="none" spc="0" normalizeH="0" baseline="0" noProof="0" smtClean="0">
              <a:ln>
                <a:noFill/>
              </a:ln>
              <a:solidFill>
                <a:srgbClr val="373A3E"/>
              </a:solidFill>
              <a:effectLst/>
              <a:uLnTx/>
              <a:uFillTx/>
              <a:latin typeface="Arial" charset="0"/>
              <a:ea typeface="+mn-ea"/>
              <a:cs typeface="+mn-cs"/>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9583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015340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7418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69794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09345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39425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577838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542425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18299866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3.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3.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6544468"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smtClean="0">
                <a:solidFill>
                  <a:schemeClr val="tx1">
                    <a:lumMod val="50000"/>
                    <a:lumOff val="50000"/>
                  </a:schemeClr>
                </a:solidFill>
                <a:latin typeface="+mj-lt"/>
              </a:rPr>
              <a:t>© 2016 Progress Software Corporation and/or its subsidiaries or affiliates. All rights reserved.</a:t>
            </a:r>
            <a:endParaRPr lang="en-US" sz="7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6019419"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75" r:id="rId4"/>
    <p:sldLayoutId id="2147483734" r:id="rId5"/>
    <p:sldLayoutId id="2147483762" r:id="rId6"/>
    <p:sldLayoutId id="2147483739" r:id="rId7"/>
    <p:sldLayoutId id="2147483774" r:id="rId8"/>
    <p:sldLayoutId id="2147483755" r:id="rId9"/>
    <p:sldLayoutId id="2147483777" r:id="rId10"/>
    <p:sldLayoutId id="2147483714" r:id="rId11"/>
    <p:sldLayoutId id="2147483772" r:id="rId12"/>
    <p:sldLayoutId id="2147483776" r:id="rId13"/>
    <p:sldLayoutId id="2147483767" r:id="rId14"/>
    <p:sldLayoutId id="2147483770" r:id="rId15"/>
    <p:sldLayoutId id="2147483773" r:id="rId16"/>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marL="0" marR="0" lvl="0" indent="0" algn="l" defTabSz="1033463" rtl="0" eaLnBrk="0" fontAlgn="base" latinLnBrk="0" hangingPunct="0">
              <a:lnSpc>
                <a:spcPct val="100000"/>
              </a:lnSpc>
              <a:spcBef>
                <a:spcPct val="0"/>
              </a:spcBef>
              <a:spcAft>
                <a:spcPct val="0"/>
              </a:spcAft>
              <a:buClrTx/>
              <a:buSzTx/>
              <a:buFontTx/>
              <a:buNone/>
              <a:tabLst/>
              <a:defRPr/>
            </a:pPr>
            <a:fld id="{CE68E300-6CD8-4700-9D8F-1117408838C5}" type="slidenum">
              <a:rPr kumimoji="0" lang="en-US" sz="1000" b="0" i="0" u="none" strike="noStrike" kern="1200" cap="none" spc="0" normalizeH="0" baseline="0" noProof="0" smtClean="0">
                <a:ln>
                  <a:noFill/>
                </a:ln>
                <a:solidFill>
                  <a:srgbClr val="373A3E">
                    <a:lumMod val="50000"/>
                    <a:lumOff val="50000"/>
                  </a:srgbClr>
                </a:solidFill>
                <a:effectLst/>
                <a:uLnTx/>
                <a:uFillTx/>
                <a:latin typeface="Arial"/>
                <a:ea typeface="+mn-ea"/>
                <a:cs typeface="+mn-cs"/>
              </a:rPr>
              <a:pPr marL="0" marR="0" lvl="0" indent="0" algn="l" defTabSz="1033463"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373A3E">
                  <a:lumMod val="50000"/>
                  <a:lumOff val="50000"/>
                </a:srgbClr>
              </a:solidFill>
              <a:effectLst/>
              <a:uLnTx/>
              <a:uFillTx/>
              <a:latin typeface="Arial"/>
              <a:ea typeface="+mn-ea"/>
              <a:cs typeface="+mn-cs"/>
            </a:endParaRPr>
          </a:p>
        </p:txBody>
      </p:sp>
    </p:spTree>
    <p:extLst>
      <p:ext uri="{BB962C8B-B14F-4D97-AF65-F5344CB8AC3E}">
        <p14:creationId xmlns:p14="http://schemas.microsoft.com/office/powerpoint/2010/main" val="245332560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marL="0" marR="0" lvl="0" indent="0" algn="l" defTabSz="1033463" rtl="0" eaLnBrk="0" fontAlgn="base" latinLnBrk="0" hangingPunct="0">
              <a:lnSpc>
                <a:spcPct val="100000"/>
              </a:lnSpc>
              <a:spcBef>
                <a:spcPct val="0"/>
              </a:spcBef>
              <a:spcAft>
                <a:spcPct val="0"/>
              </a:spcAft>
              <a:buClrTx/>
              <a:buSzTx/>
              <a:buFontTx/>
              <a:buNone/>
              <a:tabLst/>
              <a:defRPr/>
            </a:pPr>
            <a:fld id="{CE68E300-6CD8-4700-9D8F-1117408838C5}" type="slidenum">
              <a:rPr kumimoji="0" lang="en-US" sz="1000" b="0" i="0" u="none" strike="noStrike" kern="1200" cap="none" spc="0" normalizeH="0" baseline="0" noProof="0" smtClean="0">
                <a:ln>
                  <a:noFill/>
                </a:ln>
                <a:solidFill>
                  <a:srgbClr val="373A3E">
                    <a:lumMod val="50000"/>
                    <a:lumOff val="50000"/>
                  </a:srgbClr>
                </a:solidFill>
                <a:effectLst/>
                <a:uLnTx/>
                <a:uFillTx/>
                <a:latin typeface="Arial"/>
                <a:ea typeface="+mn-ea"/>
                <a:cs typeface="+mn-cs"/>
              </a:rPr>
              <a:pPr marL="0" marR="0" lvl="0" indent="0" algn="l" defTabSz="1033463"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373A3E">
                  <a:lumMod val="50000"/>
                  <a:lumOff val="50000"/>
                </a:srgbClr>
              </a:solidFill>
              <a:effectLst/>
              <a:uLnTx/>
              <a:uFillTx/>
              <a:latin typeface="Arial"/>
              <a:ea typeface="+mn-ea"/>
              <a:cs typeface="+mn-cs"/>
            </a:endParaRPr>
          </a:p>
        </p:txBody>
      </p:sp>
    </p:spTree>
    <p:extLst>
      <p:ext uri="{BB962C8B-B14F-4D97-AF65-F5344CB8AC3E}">
        <p14:creationId xmlns:p14="http://schemas.microsoft.com/office/powerpoint/2010/main" val="306076168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gif"/><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gif"/><Relationship Id="rId4" Type="http://schemas.openxmlformats.org/officeDocument/2006/relationships/image" Target="../media/image24.gif"/></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myhost:8810/apsv" TargetMode="External"/><Relationship Id="rId2" Type="http://schemas.openxmlformats.org/officeDocument/2006/relationships/hyperlink" Target="http://myhost:8810/(appname)/apsv"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780" y="2745603"/>
            <a:ext cx="6800850" cy="2215991"/>
          </a:xfrm>
        </p:spPr>
        <p:txBody>
          <a:bodyPr/>
          <a:lstStyle/>
          <a:p>
            <a:r>
              <a:rPr lang="en-US" dirty="0" smtClean="0"/>
              <a:t>Why Progress Application Server for </a:t>
            </a:r>
            <a:r>
              <a:rPr lang="en-US" dirty="0" err="1" smtClean="0"/>
              <a:t>OpenEdge</a:t>
            </a:r>
            <a:r>
              <a:rPr lang="en-US" dirty="0" smtClean="0"/>
              <a:t>?</a:t>
            </a:r>
            <a:endParaRPr lang="en-US" dirty="0"/>
          </a:p>
        </p:txBody>
      </p:sp>
      <p:sp>
        <p:nvSpPr>
          <p:cNvPr id="5" name="Subtitle 8"/>
          <p:cNvSpPr>
            <a:spLocks noGrp="1"/>
          </p:cNvSpPr>
          <p:nvPr>
            <p:ph type="subTitle" idx="1"/>
          </p:nvPr>
        </p:nvSpPr>
        <p:spPr>
          <a:xfrm>
            <a:off x="4967780" y="5354000"/>
            <a:ext cx="5479648" cy="723098"/>
          </a:xfrm>
        </p:spPr>
        <p:txBody>
          <a:bodyPr/>
          <a:lstStyle/>
          <a:p>
            <a:r>
              <a:rPr lang="en-US" dirty="0" smtClean="0"/>
              <a:t>Roy Ellis</a:t>
            </a:r>
          </a:p>
          <a:p>
            <a:r>
              <a:rPr lang="en-US" dirty="0" smtClean="0"/>
              <a:t>ellis@progress.com</a:t>
            </a:r>
            <a:endParaRPr lang="en-US" dirty="0"/>
          </a:p>
        </p:txBody>
      </p:sp>
    </p:spTree>
    <p:extLst>
      <p:ext uri="{BB962C8B-B14F-4D97-AF65-F5344CB8AC3E}">
        <p14:creationId xmlns:p14="http://schemas.microsoft.com/office/powerpoint/2010/main" val="34720850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Introduction</a:t>
            </a:r>
          </a:p>
          <a:p>
            <a:r>
              <a:rPr lang="en-US" dirty="0" smtClean="0"/>
              <a:t>Architecture</a:t>
            </a:r>
          </a:p>
          <a:p>
            <a:r>
              <a:rPr lang="en-US" dirty="0" smtClean="0"/>
              <a:t>Configuration</a:t>
            </a:r>
          </a:p>
          <a:p>
            <a:r>
              <a:rPr lang="en-US" dirty="0" smtClean="0"/>
              <a:t>Administration</a:t>
            </a:r>
          </a:p>
          <a:p>
            <a:r>
              <a:rPr lang="en-US" dirty="0" smtClean="0"/>
              <a:t>Migration</a:t>
            </a:r>
          </a:p>
          <a:p>
            <a:r>
              <a:rPr lang="en-US" dirty="0" smtClean="0"/>
              <a:t>New in 11.6</a:t>
            </a:r>
          </a:p>
          <a:p>
            <a:r>
              <a:rPr lang="en-US" dirty="0" smtClean="0"/>
              <a:t>Why PASOE?</a:t>
            </a:r>
            <a:endParaRPr lang="en-US" dirty="0" smtClean="0"/>
          </a:p>
        </p:txBody>
      </p:sp>
    </p:spTree>
    <p:extLst>
      <p:ext uri="{BB962C8B-B14F-4D97-AF65-F5344CB8AC3E}">
        <p14:creationId xmlns:p14="http://schemas.microsoft.com/office/powerpoint/2010/main" val="22512566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tx1"/>
                </a:solidFill>
              </a:rPr>
              <a:t>PASOE is different from the Classic Application Server!</a:t>
            </a:r>
            <a:endParaRPr lang="en-US" dirty="0">
              <a:solidFill>
                <a:schemeClr val="tx1"/>
              </a:solidFill>
            </a:endParaRPr>
          </a:p>
        </p:txBody>
      </p:sp>
      <p:sp>
        <p:nvSpPr>
          <p:cNvPr id="5" name="Content Placeholder 4"/>
          <p:cNvSpPr>
            <a:spLocks noGrp="1"/>
          </p:cNvSpPr>
          <p:nvPr>
            <p:ph idx="1"/>
          </p:nvPr>
        </p:nvSpPr>
        <p:spPr/>
        <p:txBody>
          <a:bodyPr/>
          <a:lstStyle/>
          <a:p>
            <a:r>
              <a:rPr lang="en-US" dirty="0" smtClean="0"/>
              <a:t>Text goes here</a:t>
            </a:r>
          </a:p>
          <a:p>
            <a:endParaRPr lang="en-US" dirty="0"/>
          </a:p>
        </p:txBody>
      </p:sp>
      <p:pic>
        <p:nvPicPr>
          <p:cNvPr id="1026" name="Picture 2" descr="http://www.thebrevetgroup.com/wp-content/uploads/2014/07/smarter-selling-olds-1-680x3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544" y="1021974"/>
            <a:ext cx="9608357" cy="5369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4831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 to PAS Platform</a:t>
            </a:r>
            <a:endParaRPr lang="en-US" dirty="0"/>
          </a:p>
        </p:txBody>
      </p:sp>
    </p:spTree>
    <p:extLst>
      <p:ext uri="{BB962C8B-B14F-4D97-AF65-F5344CB8AC3E}">
        <p14:creationId xmlns:p14="http://schemas.microsoft.com/office/powerpoint/2010/main" val="4006675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Progress Application Server Platform</a:t>
            </a:r>
            <a:endParaRPr lang="en-US" dirty="0">
              <a:solidFill>
                <a:schemeClr val="tx1"/>
              </a:solidFill>
            </a:endParaRPr>
          </a:p>
        </p:txBody>
      </p:sp>
      <p:sp>
        <p:nvSpPr>
          <p:cNvPr id="5" name="Content Placeholder 4"/>
          <p:cNvSpPr>
            <a:spLocks noGrp="1"/>
          </p:cNvSpPr>
          <p:nvPr>
            <p:ph idx="1"/>
          </p:nvPr>
        </p:nvSpPr>
        <p:spPr>
          <a:xfrm>
            <a:off x="557814" y="1094062"/>
            <a:ext cx="10414650" cy="4982483"/>
          </a:xfrm>
        </p:spPr>
        <p:txBody>
          <a:bodyPr/>
          <a:lstStyle/>
          <a:p>
            <a:r>
              <a:rPr lang="en-US" sz="2400" dirty="0"/>
              <a:t>A single delivery platform for all Progress Web-based products</a:t>
            </a:r>
          </a:p>
          <a:p>
            <a:endParaRPr lang="en-US" sz="2400" dirty="0" smtClean="0"/>
          </a:p>
          <a:p>
            <a:endParaRPr lang="en-US" sz="2400" dirty="0"/>
          </a:p>
          <a:p>
            <a:r>
              <a:rPr lang="en-US" sz="2400" dirty="0" smtClean="0"/>
              <a:t>A standard deployment for web applications</a:t>
            </a:r>
            <a:endParaRPr lang="en-US" sz="2400" dirty="0"/>
          </a:p>
          <a:p>
            <a:endParaRPr lang="en-US" sz="2400" dirty="0" smtClean="0"/>
          </a:p>
          <a:p>
            <a:endParaRPr lang="en-US" sz="2400" dirty="0" smtClean="0"/>
          </a:p>
          <a:p>
            <a:r>
              <a:rPr lang="en-US" sz="2400" dirty="0" smtClean="0"/>
              <a:t>Architected </a:t>
            </a:r>
            <a:r>
              <a:rPr lang="en-US" sz="2400" dirty="0"/>
              <a:t>for secure operation</a:t>
            </a:r>
          </a:p>
          <a:p>
            <a:pPr lvl="1"/>
            <a:r>
              <a:rPr lang="en-US" sz="2000" dirty="0"/>
              <a:t>Spring Security Framework included</a:t>
            </a:r>
          </a:p>
          <a:p>
            <a:pPr marL="0" indent="0">
              <a:buNone/>
            </a:pPr>
            <a:endParaRPr lang="en-US" dirty="0"/>
          </a:p>
        </p:txBody>
      </p:sp>
      <p:pic>
        <p:nvPicPr>
          <p:cNvPr id="6" name="Picture 4" descr="http://www.gmt-holding.nl/image/picture/GMT10201_web.gif"/>
          <p:cNvPicPr>
            <a:picLocks noChangeAspect="1" noChangeArrowheads="1"/>
          </p:cNvPicPr>
          <p:nvPr/>
        </p:nvPicPr>
        <p:blipFill>
          <a:blip r:embed="rId2" cstate="print"/>
          <a:srcRect/>
          <a:stretch>
            <a:fillRect/>
          </a:stretch>
        </p:blipFill>
        <p:spPr bwMode="auto">
          <a:xfrm>
            <a:off x="1479862" y="1786539"/>
            <a:ext cx="952500" cy="714375"/>
          </a:xfrm>
          <a:prstGeom prst="rect">
            <a:avLst/>
          </a:prstGeom>
          <a:noFill/>
        </p:spPr>
      </p:pic>
      <p:pic>
        <p:nvPicPr>
          <p:cNvPr id="7" name="Picture 14" descr="http://www.businesscloudlive.com/images/rollbase.jpg"/>
          <p:cNvPicPr>
            <a:picLocks noChangeAspect="1" noChangeArrowheads="1"/>
          </p:cNvPicPr>
          <p:nvPr/>
        </p:nvPicPr>
        <p:blipFill>
          <a:blip r:embed="rId3" cstate="print"/>
          <a:srcRect/>
          <a:stretch>
            <a:fillRect/>
          </a:stretch>
        </p:blipFill>
        <p:spPr bwMode="auto">
          <a:xfrm>
            <a:off x="3354410" y="1658029"/>
            <a:ext cx="1905000" cy="952500"/>
          </a:xfrm>
          <a:prstGeom prst="rect">
            <a:avLst/>
          </a:prstGeom>
          <a:noFill/>
        </p:spPr>
      </p:pic>
      <p:pic>
        <p:nvPicPr>
          <p:cNvPr id="8" name="Picture 8" descr="https://community.emc.com/servlet/JiveServlet/showImage/102-9287-6-20089/corticon-logo.gif"/>
          <p:cNvPicPr>
            <a:picLocks noChangeAspect="1" noChangeArrowheads="1"/>
          </p:cNvPicPr>
          <p:nvPr/>
        </p:nvPicPr>
        <p:blipFill>
          <a:blip r:embed="rId4" cstate="print"/>
          <a:srcRect/>
          <a:stretch>
            <a:fillRect/>
          </a:stretch>
        </p:blipFill>
        <p:spPr bwMode="auto">
          <a:xfrm>
            <a:off x="5765139" y="1658029"/>
            <a:ext cx="2095500" cy="752476"/>
          </a:xfrm>
          <a:prstGeom prst="rect">
            <a:avLst/>
          </a:prstGeom>
          <a:noFill/>
        </p:spPr>
      </p:pic>
      <p:pic>
        <p:nvPicPr>
          <p:cNvPr id="9" name="Picture 16" descr="http://1.bp.blogspot.com/-ADqNs4NbD-A/TiT8obH5R4I/AAAAAAAABhk/mHHhScHZJ_k/s320/apachetomcat7.gif"/>
          <p:cNvPicPr>
            <a:picLocks noChangeAspect="1" noChangeArrowheads="1"/>
          </p:cNvPicPr>
          <p:nvPr/>
        </p:nvPicPr>
        <p:blipFill>
          <a:blip r:embed="rId5" cstate="print"/>
          <a:srcRect/>
          <a:stretch>
            <a:fillRect/>
          </a:stretch>
        </p:blipFill>
        <p:spPr bwMode="auto">
          <a:xfrm>
            <a:off x="1479862" y="2999454"/>
            <a:ext cx="1611086" cy="805543"/>
          </a:xfrm>
          <a:prstGeom prst="rect">
            <a:avLst/>
          </a:prstGeom>
          <a:noFill/>
        </p:spPr>
      </p:pic>
      <p:pic>
        <p:nvPicPr>
          <p:cNvPr id="10" name="Picture 18" descr="http://fruzenshtein.com/wp-content/uploads/2013/04/Spring-Security-logo.png"/>
          <p:cNvPicPr>
            <a:picLocks noChangeAspect="1" noChangeArrowheads="1"/>
          </p:cNvPicPr>
          <p:nvPr/>
        </p:nvPicPr>
        <p:blipFill>
          <a:blip r:embed="rId6" cstate="print"/>
          <a:srcRect/>
          <a:stretch>
            <a:fillRect/>
          </a:stretch>
        </p:blipFill>
        <p:spPr bwMode="auto">
          <a:xfrm>
            <a:off x="1479862" y="4841468"/>
            <a:ext cx="1455511" cy="1091633"/>
          </a:xfrm>
          <a:prstGeom prst="rect">
            <a:avLst/>
          </a:prstGeom>
          <a:noFill/>
        </p:spPr>
      </p:pic>
    </p:spTree>
    <p:extLst>
      <p:ext uri="{BB962C8B-B14F-4D97-AF65-F5344CB8AC3E}">
        <p14:creationId xmlns:p14="http://schemas.microsoft.com/office/powerpoint/2010/main" val="4818971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Progress Application Server Platform</a:t>
            </a:r>
            <a:endParaRPr lang="en-US" dirty="0">
              <a:solidFill>
                <a:schemeClr val="tx1"/>
              </a:solidFill>
            </a:endParaRPr>
          </a:p>
        </p:txBody>
      </p:sp>
      <p:sp>
        <p:nvSpPr>
          <p:cNvPr id="5" name="Content Placeholder 4"/>
          <p:cNvSpPr>
            <a:spLocks noGrp="1"/>
          </p:cNvSpPr>
          <p:nvPr>
            <p:ph idx="1"/>
          </p:nvPr>
        </p:nvSpPr>
        <p:spPr>
          <a:xfrm>
            <a:off x="557813" y="1112272"/>
            <a:ext cx="4897589" cy="1558548"/>
          </a:xfrm>
        </p:spPr>
        <p:txBody>
          <a:bodyPr/>
          <a:lstStyle/>
          <a:p>
            <a:r>
              <a:rPr lang="en-US" sz="2400" dirty="0"/>
              <a:t>Easy management</a:t>
            </a:r>
          </a:p>
          <a:p>
            <a:pPr lvl="1"/>
            <a:r>
              <a:rPr lang="en-US" sz="2000" dirty="0"/>
              <a:t>Common set of enhanced management tools </a:t>
            </a:r>
          </a:p>
          <a:p>
            <a:pPr lvl="1"/>
            <a:r>
              <a:rPr lang="en-US" sz="2000" dirty="0"/>
              <a:t>No Tomcat knowledge necessary</a:t>
            </a:r>
          </a:p>
          <a:p>
            <a:pPr marL="0" indent="0">
              <a:buNone/>
            </a:pPr>
            <a:endParaRPr lang="en-US" dirty="0"/>
          </a:p>
        </p:txBody>
      </p:sp>
      <p:pic>
        <p:nvPicPr>
          <p:cNvPr id="11" name="Picture 1"/>
          <p:cNvPicPr>
            <a:picLocks noChangeAspect="1" noChangeArrowheads="1"/>
          </p:cNvPicPr>
          <p:nvPr/>
        </p:nvPicPr>
        <p:blipFill>
          <a:blip r:embed="rId2" cstate="print"/>
          <a:srcRect/>
          <a:stretch>
            <a:fillRect/>
          </a:stretch>
        </p:blipFill>
        <p:spPr bwMode="auto">
          <a:xfrm>
            <a:off x="2077546" y="2983705"/>
            <a:ext cx="7546216" cy="3535574"/>
          </a:xfrm>
          <a:prstGeom prst="rect">
            <a:avLst/>
          </a:prstGeom>
          <a:noFill/>
          <a:ln w="9525">
            <a:noFill/>
            <a:miter lim="800000"/>
            <a:headEnd/>
            <a:tailEnd/>
          </a:ln>
          <a:effectLst/>
        </p:spPr>
      </p:pic>
      <p:sp>
        <p:nvSpPr>
          <p:cNvPr id="12" name="Content Placeholder 4"/>
          <p:cNvSpPr txBox="1">
            <a:spLocks/>
          </p:cNvSpPr>
          <p:nvPr/>
        </p:nvSpPr>
        <p:spPr bwMode="auto">
          <a:xfrm>
            <a:off x="6260567" y="1112272"/>
            <a:ext cx="4897589" cy="1558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600" i="0" dirty="0" smtClean="0"/>
              <a:t>Open monitoring </a:t>
            </a:r>
          </a:p>
          <a:p>
            <a:pPr lvl="1">
              <a:buSzTx/>
            </a:pPr>
            <a:r>
              <a:rPr lang="en-US" sz="2000" i="0" dirty="0" smtClean="0"/>
              <a:t>JMX console/scripting</a:t>
            </a:r>
          </a:p>
          <a:p>
            <a:pPr lvl="1">
              <a:buSzTx/>
            </a:pPr>
            <a:r>
              <a:rPr lang="en-US" sz="2000" i="0" dirty="0" smtClean="0"/>
              <a:t>Use any third party Tomcat monitoring tools</a:t>
            </a:r>
            <a:endParaRPr lang="en-US" sz="2000" b="1" i="0" dirty="0" smtClean="0"/>
          </a:p>
          <a:p>
            <a:pPr marL="0" indent="0">
              <a:buSzTx/>
              <a:buFont typeface="Wingdings" pitchFamily="2" charset="2"/>
              <a:buNone/>
            </a:pPr>
            <a:endParaRPr lang="en-US" i="0" dirty="0"/>
          </a:p>
        </p:txBody>
      </p:sp>
    </p:spTree>
    <p:extLst>
      <p:ext uri="{BB962C8B-B14F-4D97-AF65-F5344CB8AC3E}">
        <p14:creationId xmlns:p14="http://schemas.microsoft.com/office/powerpoint/2010/main" val="17835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Architecture</a:t>
            </a:r>
            <a:endParaRPr lang="en-US" dirty="0"/>
          </a:p>
        </p:txBody>
      </p:sp>
    </p:spTree>
    <p:extLst>
      <p:ext uri="{BB962C8B-B14F-4D97-AF65-F5344CB8AC3E}">
        <p14:creationId xmlns:p14="http://schemas.microsoft.com/office/powerpoint/2010/main" val="1881928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Architectural Drivers</a:t>
            </a:r>
            <a:endParaRPr lang="en-US" dirty="0">
              <a:solidFill>
                <a:schemeClr val="tx1"/>
              </a:solidFill>
            </a:endParaRPr>
          </a:p>
        </p:txBody>
      </p:sp>
      <p:sp>
        <p:nvSpPr>
          <p:cNvPr id="5" name="Content Placeholder 4"/>
          <p:cNvSpPr>
            <a:spLocks noGrp="1"/>
          </p:cNvSpPr>
          <p:nvPr>
            <p:ph idx="1"/>
          </p:nvPr>
        </p:nvSpPr>
        <p:spPr>
          <a:xfrm>
            <a:off x="557814" y="1094062"/>
            <a:ext cx="10414650" cy="4982483"/>
          </a:xfrm>
        </p:spPr>
        <p:txBody>
          <a:bodyPr/>
          <a:lstStyle/>
          <a:p>
            <a:pPr>
              <a:spcBef>
                <a:spcPts val="0"/>
              </a:spcBef>
              <a:spcAft>
                <a:spcPts val="600"/>
              </a:spcAft>
            </a:pPr>
            <a:r>
              <a:rPr lang="en-US" sz="2400" dirty="0" smtClean="0"/>
              <a:t>Security</a:t>
            </a:r>
            <a:endParaRPr lang="en-US" sz="2400" dirty="0"/>
          </a:p>
          <a:p>
            <a:pPr lvl="1">
              <a:spcBef>
                <a:spcPts val="0"/>
              </a:spcBef>
              <a:spcAft>
                <a:spcPts val="600"/>
              </a:spcAft>
            </a:pPr>
            <a:r>
              <a:rPr lang="en-US" sz="2000" dirty="0" smtClean="0"/>
              <a:t>Spring Security</a:t>
            </a:r>
          </a:p>
          <a:p>
            <a:pPr lvl="1">
              <a:spcBef>
                <a:spcPts val="0"/>
              </a:spcBef>
              <a:spcAft>
                <a:spcPts val="600"/>
              </a:spcAft>
            </a:pPr>
            <a:r>
              <a:rPr lang="en-US" sz="2000" dirty="0" smtClean="0"/>
              <a:t>Production license</a:t>
            </a:r>
            <a:endParaRPr lang="en-US" sz="2000" dirty="0"/>
          </a:p>
          <a:p>
            <a:pPr>
              <a:spcBef>
                <a:spcPts val="0"/>
              </a:spcBef>
              <a:spcAft>
                <a:spcPts val="600"/>
              </a:spcAft>
            </a:pPr>
            <a:r>
              <a:rPr lang="en-US" sz="2400" dirty="0" smtClean="0"/>
              <a:t>Simplicity</a:t>
            </a:r>
            <a:endParaRPr lang="en-US" sz="2400" dirty="0"/>
          </a:p>
          <a:p>
            <a:pPr lvl="1">
              <a:spcBef>
                <a:spcPts val="0"/>
              </a:spcBef>
              <a:spcAft>
                <a:spcPts val="600"/>
              </a:spcAft>
            </a:pPr>
            <a:r>
              <a:rPr lang="en-US" sz="2000" dirty="0"/>
              <a:t>Administration, scalability, application migration, deployment</a:t>
            </a:r>
          </a:p>
          <a:p>
            <a:pPr lvl="1">
              <a:spcBef>
                <a:spcPts val="0"/>
              </a:spcBef>
              <a:spcAft>
                <a:spcPts val="600"/>
              </a:spcAft>
            </a:pPr>
            <a:r>
              <a:rPr lang="en-US" sz="2000" dirty="0" err="1"/>
              <a:t>AppServer</a:t>
            </a:r>
            <a:r>
              <a:rPr lang="en-US" sz="2000" dirty="0"/>
              <a:t> connection and operating STATEs </a:t>
            </a:r>
          </a:p>
          <a:p>
            <a:pPr>
              <a:spcBef>
                <a:spcPts val="0"/>
              </a:spcBef>
              <a:spcAft>
                <a:spcPts val="600"/>
              </a:spcAft>
            </a:pPr>
            <a:r>
              <a:rPr lang="en-US" sz="2400" dirty="0" smtClean="0"/>
              <a:t>Better monitoring and management</a:t>
            </a:r>
            <a:endParaRPr lang="en-US" sz="2400" dirty="0"/>
          </a:p>
          <a:p>
            <a:pPr lvl="1">
              <a:spcBef>
                <a:spcPts val="0"/>
              </a:spcBef>
              <a:spcAft>
                <a:spcPts val="600"/>
              </a:spcAft>
            </a:pPr>
            <a:r>
              <a:rPr lang="en-US" sz="2000" dirty="0"/>
              <a:t>Built-in metrics gathering, current state queries</a:t>
            </a:r>
          </a:p>
          <a:p>
            <a:pPr>
              <a:spcBef>
                <a:spcPts val="0"/>
              </a:spcBef>
              <a:spcAft>
                <a:spcPts val="600"/>
              </a:spcAft>
            </a:pPr>
            <a:r>
              <a:rPr lang="en-US" sz="2400" dirty="0" smtClean="0"/>
              <a:t>Performance</a:t>
            </a:r>
            <a:endParaRPr lang="en-US" sz="2400" dirty="0"/>
          </a:p>
          <a:p>
            <a:pPr lvl="1">
              <a:spcBef>
                <a:spcPts val="0"/>
              </a:spcBef>
              <a:spcAft>
                <a:spcPts val="600"/>
              </a:spcAft>
            </a:pPr>
            <a:r>
              <a:rPr lang="en-US" sz="2000" dirty="0"/>
              <a:t>Runs same ABL application and client load with less memory and </a:t>
            </a:r>
            <a:r>
              <a:rPr lang="en-US" sz="2000" dirty="0" smtClean="0"/>
              <a:t>CPU</a:t>
            </a:r>
          </a:p>
          <a:p>
            <a:pPr>
              <a:spcBef>
                <a:spcPts val="0"/>
              </a:spcBef>
              <a:spcAft>
                <a:spcPts val="600"/>
              </a:spcAft>
            </a:pPr>
            <a:r>
              <a:rPr lang="en-US" sz="2400" dirty="0" err="1" smtClean="0"/>
              <a:t>WebSpeed</a:t>
            </a:r>
            <a:endParaRPr lang="en-US" sz="2400" dirty="0" smtClean="0"/>
          </a:p>
          <a:p>
            <a:pPr lvl="1">
              <a:spcBef>
                <a:spcPts val="0"/>
              </a:spcBef>
              <a:spcAft>
                <a:spcPts val="600"/>
              </a:spcAft>
            </a:pPr>
            <a:r>
              <a:rPr lang="en-US" sz="2000" dirty="0" smtClean="0"/>
              <a:t>Runs classic code but also new OOABL </a:t>
            </a:r>
            <a:r>
              <a:rPr lang="en-US" sz="2000" dirty="0" err="1" smtClean="0"/>
              <a:t>WebHandler</a:t>
            </a:r>
            <a:r>
              <a:rPr lang="en-US" sz="2000" dirty="0" smtClean="0"/>
              <a:t> </a:t>
            </a:r>
            <a:endParaRPr lang="en-US" sz="2000" dirty="0"/>
          </a:p>
        </p:txBody>
      </p:sp>
    </p:spTree>
    <p:extLst>
      <p:ext uri="{BB962C8B-B14F-4D97-AF65-F5344CB8AC3E}">
        <p14:creationId xmlns:p14="http://schemas.microsoft.com/office/powerpoint/2010/main" val="18562278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7902445" y="5076425"/>
            <a:ext cx="2345750" cy="1285933"/>
          </a:xfrm>
          <a:prstGeom prst="roundRect">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effectLst/>
                <a:latin typeface="Arial" charset="0"/>
              </a:rPr>
              <a:t>MSAgent</a:t>
            </a:r>
          </a:p>
        </p:txBody>
      </p:sp>
      <p:sp>
        <p:nvSpPr>
          <p:cNvPr id="19" name="Rounded Rectangle 18"/>
          <p:cNvSpPr/>
          <p:nvPr/>
        </p:nvSpPr>
        <p:spPr bwMode="auto">
          <a:xfrm>
            <a:off x="7850605" y="2529840"/>
            <a:ext cx="2358710" cy="223868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b="1" i="0" dirty="0" smtClean="0">
                <a:solidFill>
                  <a:srgbClr val="FFFFFF"/>
                </a:solidFill>
              </a:rPr>
              <a:t>PAS for </a:t>
            </a:r>
            <a:r>
              <a:rPr lang="en-US" sz="2000" i="0" dirty="0" smtClean="0">
                <a:solidFill>
                  <a:schemeClr val="bg1"/>
                </a:solidFill>
              </a:rPr>
              <a:t>OpenEdge</a:t>
            </a:r>
            <a:endParaRPr kumimoji="0" lang="en-US" sz="2000" b="1" i="0" u="none" strike="noStrike" cap="none" normalizeH="0" baseline="0" dirty="0" smtClean="0">
              <a:ln>
                <a:noFill/>
              </a:ln>
              <a:solidFill>
                <a:schemeClr val="bg1"/>
              </a:solidFill>
              <a:effectLst/>
            </a:endParaRPr>
          </a:p>
        </p:txBody>
      </p:sp>
      <p:sp>
        <p:nvSpPr>
          <p:cNvPr id="25" name="Rounded Rectangle 24"/>
          <p:cNvSpPr/>
          <p:nvPr/>
        </p:nvSpPr>
        <p:spPr bwMode="auto">
          <a:xfrm>
            <a:off x="8229324" y="3009901"/>
            <a:ext cx="1600476" cy="1074420"/>
          </a:xfrm>
          <a:prstGeom prst="roundRect">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400" i="0" dirty="0" smtClean="0"/>
              <a:t>APSV (AIA)</a:t>
            </a:r>
            <a:br>
              <a:rPr lang="en-US" sz="1400" i="0" dirty="0" smtClean="0"/>
            </a:br>
            <a:r>
              <a:rPr lang="en-US" sz="1400" i="0" dirty="0" smtClean="0"/>
              <a:t>SOAP (WSA)</a:t>
            </a:r>
            <a:br>
              <a:rPr lang="en-US" sz="1400" i="0" dirty="0" smtClean="0"/>
            </a:br>
            <a:r>
              <a:rPr lang="en-US" sz="1400" i="0" dirty="0" smtClean="0"/>
              <a:t>REST/Mobile</a:t>
            </a:r>
            <a:br>
              <a:rPr lang="en-US" sz="1400" i="0" dirty="0" smtClean="0"/>
            </a:br>
            <a:r>
              <a:rPr kumimoji="0" lang="en-US" sz="1400" b="0" i="0" u="none" strike="noStrike" cap="none" normalizeH="0" baseline="0" dirty="0" err="1" smtClean="0">
                <a:ln>
                  <a:noFill/>
                </a:ln>
                <a:solidFill>
                  <a:schemeClr val="tx1"/>
                </a:solidFill>
                <a:effectLst/>
              </a:rPr>
              <a:t>WebSpeed</a:t>
            </a:r>
            <a:endParaRPr kumimoji="0" lang="en-US" sz="1600" b="0" i="0" u="none" strike="noStrike" cap="none" normalizeH="0" baseline="0" dirty="0" smtClean="0">
              <a:ln>
                <a:noFill/>
              </a:ln>
              <a:solidFill>
                <a:schemeClr val="tx1"/>
              </a:solidFill>
              <a:effectLst/>
            </a:endParaRPr>
          </a:p>
        </p:txBody>
      </p:sp>
      <p:sp>
        <p:nvSpPr>
          <p:cNvPr id="2" name="Title 1"/>
          <p:cNvSpPr>
            <a:spLocks noGrp="1"/>
          </p:cNvSpPr>
          <p:nvPr>
            <p:ph type="title"/>
          </p:nvPr>
        </p:nvSpPr>
        <p:spPr/>
        <p:txBody>
          <a:bodyPr/>
          <a:lstStyle/>
          <a:p>
            <a:r>
              <a:rPr lang="en-US" b="1" dirty="0" smtClean="0"/>
              <a:t>Architecture: Components</a:t>
            </a:r>
            <a:endParaRPr lang="en-US" b="1" dirty="0"/>
          </a:p>
        </p:txBody>
      </p:sp>
      <p:sp>
        <p:nvSpPr>
          <p:cNvPr id="3" name="TextBox 2"/>
          <p:cNvSpPr txBox="1"/>
          <p:nvPr/>
        </p:nvSpPr>
        <p:spPr>
          <a:xfrm>
            <a:off x="189911" y="1002109"/>
            <a:ext cx="5464019" cy="369332"/>
          </a:xfrm>
          <a:prstGeom prst="rect">
            <a:avLst/>
          </a:prstGeom>
          <a:noFill/>
          <a:ln>
            <a:noFill/>
          </a:ln>
        </p:spPr>
        <p:txBody>
          <a:bodyPr wrap="square" rtlCol="0">
            <a:spAutoFit/>
          </a:bodyPr>
          <a:lstStyle/>
          <a:p>
            <a:r>
              <a:rPr lang="en-US" sz="1800" i="0" dirty="0" smtClean="0">
                <a:solidFill>
                  <a:srgbClr val="000000"/>
                </a:solidFill>
              </a:rPr>
              <a:t>Classic AppServer Components</a:t>
            </a:r>
          </a:p>
        </p:txBody>
      </p:sp>
      <p:sp>
        <p:nvSpPr>
          <p:cNvPr id="4" name="TextBox 3"/>
          <p:cNvSpPr txBox="1"/>
          <p:nvPr/>
        </p:nvSpPr>
        <p:spPr>
          <a:xfrm>
            <a:off x="6286871" y="1021874"/>
            <a:ext cx="5272041" cy="369332"/>
          </a:xfrm>
          <a:prstGeom prst="rect">
            <a:avLst/>
          </a:prstGeom>
          <a:noFill/>
          <a:ln>
            <a:noFill/>
          </a:ln>
        </p:spPr>
        <p:txBody>
          <a:bodyPr wrap="square" rtlCol="0">
            <a:spAutoFit/>
          </a:bodyPr>
          <a:lstStyle/>
          <a:p>
            <a:r>
              <a:rPr lang="en-US" sz="1800" i="0" dirty="0" smtClean="0">
                <a:solidFill>
                  <a:srgbClr val="000000"/>
                </a:solidFill>
              </a:rPr>
              <a:t>PAS</a:t>
            </a:r>
            <a:r>
              <a:rPr lang="en-US" sz="1800" i="0" dirty="0"/>
              <a:t> for </a:t>
            </a:r>
            <a:r>
              <a:rPr lang="en-US" sz="1800" i="0" dirty="0" smtClean="0">
                <a:solidFill>
                  <a:srgbClr val="000000"/>
                </a:solidFill>
              </a:rPr>
              <a:t>OpenEdge Components</a:t>
            </a:r>
          </a:p>
        </p:txBody>
      </p:sp>
      <p:sp>
        <p:nvSpPr>
          <p:cNvPr id="6" name="Rounded Rectangle 5"/>
          <p:cNvSpPr/>
          <p:nvPr/>
        </p:nvSpPr>
        <p:spPr bwMode="auto">
          <a:xfrm>
            <a:off x="1231194" y="4107673"/>
            <a:ext cx="2397590" cy="634941"/>
          </a:xfrm>
          <a:prstGeom prst="roundRect">
            <a:avLst/>
          </a:prstGeom>
          <a:solidFill>
            <a:schemeClr val="tx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i="0" dirty="0" smtClean="0"/>
              <a:t>AppServer</a:t>
            </a:r>
            <a:endParaRPr lang="en-US" sz="2000" i="0" dirty="0"/>
          </a:p>
        </p:txBody>
      </p:sp>
      <p:grpSp>
        <p:nvGrpSpPr>
          <p:cNvPr id="11" name="Group 53"/>
          <p:cNvGrpSpPr/>
          <p:nvPr/>
        </p:nvGrpSpPr>
        <p:grpSpPr>
          <a:xfrm>
            <a:off x="1283034" y="5079520"/>
            <a:ext cx="2725190" cy="1195803"/>
            <a:chOff x="1283034" y="5079520"/>
            <a:chExt cx="2725190" cy="1195803"/>
          </a:xfrm>
        </p:grpSpPr>
        <p:sp>
          <p:nvSpPr>
            <p:cNvPr id="10" name="Rounded Rectangle 9"/>
            <p:cNvSpPr/>
            <p:nvPr/>
          </p:nvSpPr>
          <p:spPr bwMode="auto">
            <a:xfrm>
              <a:off x="1662474" y="5433056"/>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9" name="Rounded Rectangle 8"/>
            <p:cNvSpPr/>
            <p:nvPr/>
          </p:nvSpPr>
          <p:spPr bwMode="auto">
            <a:xfrm>
              <a:off x="1535994" y="531953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8" name="Rounded Rectangle 7"/>
            <p:cNvSpPr/>
            <p:nvPr/>
          </p:nvSpPr>
          <p:spPr bwMode="auto">
            <a:xfrm>
              <a:off x="1409514" y="5206004"/>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7" name="Rounded Rectangle 6"/>
            <p:cNvSpPr/>
            <p:nvPr/>
          </p:nvSpPr>
          <p:spPr bwMode="auto">
            <a:xfrm>
              <a:off x="1283034" y="507952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FFFFFF"/>
                  </a:solidFill>
                  <a:effectLst/>
                  <a:latin typeface="Arial" charset="0"/>
                </a:rPr>
                <a:t>Agent</a:t>
              </a:r>
              <a:r>
                <a:rPr kumimoji="0" lang="en-US" sz="2000" b="0" i="0" u="none" strike="noStrike" cap="none" normalizeH="0" baseline="0" dirty="0" smtClean="0">
                  <a:ln>
                    <a:noFill/>
                  </a:ln>
                  <a:solidFill>
                    <a:schemeClr val="tx1"/>
                  </a:solidFill>
                  <a:effectLst/>
                  <a:latin typeface="Arial" charset="0"/>
                </a:rPr>
                <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grpSp>
      <p:sp>
        <p:nvSpPr>
          <p:cNvPr id="17" name="Up-Down Arrow 16"/>
          <p:cNvSpPr/>
          <p:nvPr/>
        </p:nvSpPr>
        <p:spPr bwMode="auto">
          <a:xfrm>
            <a:off x="2381510" y="4739518"/>
            <a:ext cx="166481"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18" name="Rounded Rectangle 17"/>
          <p:cNvSpPr/>
          <p:nvPr/>
        </p:nvSpPr>
        <p:spPr bwMode="auto">
          <a:xfrm>
            <a:off x="1409515" y="5529954"/>
            <a:ext cx="1998950" cy="301128"/>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grpSp>
        <p:nvGrpSpPr>
          <p:cNvPr id="16" name="Group 30"/>
          <p:cNvGrpSpPr/>
          <p:nvPr/>
        </p:nvGrpSpPr>
        <p:grpSpPr>
          <a:xfrm>
            <a:off x="8119645" y="5591650"/>
            <a:ext cx="1866231" cy="557191"/>
            <a:chOff x="5838695" y="5513902"/>
            <a:chExt cx="1866231" cy="557191"/>
          </a:xfrm>
        </p:grpSpPr>
        <p:sp>
          <p:nvSpPr>
            <p:cNvPr id="30" name="Rounded Rectangle 29"/>
            <p:cNvSpPr/>
            <p:nvPr/>
          </p:nvSpPr>
          <p:spPr bwMode="auto">
            <a:xfrm>
              <a:off x="6143495" y="5766870"/>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9" name="Rounded Rectangle 28"/>
            <p:cNvSpPr/>
            <p:nvPr/>
          </p:nvSpPr>
          <p:spPr bwMode="auto">
            <a:xfrm>
              <a:off x="6068855" y="5705176"/>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8" name="Rounded Rectangle 27"/>
            <p:cNvSpPr/>
            <p:nvPr/>
          </p:nvSpPr>
          <p:spPr bwMode="auto">
            <a:xfrm>
              <a:off x="6000935" y="5637290"/>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7" name="Rounded Rectangle 26"/>
            <p:cNvSpPr/>
            <p:nvPr/>
          </p:nvSpPr>
          <p:spPr bwMode="auto">
            <a:xfrm>
              <a:off x="5926295" y="5575596"/>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1" name="Rounded Rectangle 20"/>
            <p:cNvSpPr/>
            <p:nvPr/>
          </p:nvSpPr>
          <p:spPr bwMode="auto">
            <a:xfrm>
              <a:off x="5838695" y="5513902"/>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ABL Sessions</a:t>
              </a:r>
            </a:p>
          </p:txBody>
        </p:sp>
      </p:grpSp>
      <p:sp>
        <p:nvSpPr>
          <p:cNvPr id="22" name="Up-Down Arrow 21"/>
          <p:cNvSpPr/>
          <p:nvPr/>
        </p:nvSpPr>
        <p:spPr bwMode="auto">
          <a:xfrm>
            <a:off x="8962041" y="4749381"/>
            <a:ext cx="194399"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24" name="Rounded Rectangle 23"/>
          <p:cNvSpPr/>
          <p:nvPr/>
        </p:nvSpPr>
        <p:spPr bwMode="auto">
          <a:xfrm>
            <a:off x="7953504" y="4153831"/>
            <a:ext cx="2193350" cy="508456"/>
          </a:xfrm>
          <a:prstGeom prst="roundRect">
            <a:avLst/>
          </a:prstGeom>
          <a:solidFill>
            <a:schemeClr val="accent3">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solidFill>
                  <a:schemeClr val="tx1"/>
                </a:solidFill>
                <a:effectLst/>
                <a:latin typeface="Arial" charset="0"/>
              </a:rPr>
              <a:t>Session Manager</a:t>
            </a:r>
          </a:p>
        </p:txBody>
      </p:sp>
      <p:sp>
        <p:nvSpPr>
          <p:cNvPr id="59" name="Rounded Rectangle 58"/>
          <p:cNvSpPr/>
          <p:nvPr/>
        </p:nvSpPr>
        <p:spPr bwMode="auto">
          <a:xfrm>
            <a:off x="264234" y="2202694"/>
            <a:ext cx="1899846" cy="586226"/>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AdminServer</a:t>
            </a:r>
            <a:endParaRPr kumimoji="0" lang="en-US" sz="2000" b="0" i="0" u="none" strike="noStrike" cap="none" normalizeH="0" baseline="0" dirty="0" smtClean="0">
              <a:ln>
                <a:noFill/>
              </a:ln>
              <a:effectLst/>
            </a:endParaRPr>
          </a:p>
        </p:txBody>
      </p:sp>
      <p:sp>
        <p:nvSpPr>
          <p:cNvPr id="60" name="Rounded Rectangle 59"/>
          <p:cNvSpPr/>
          <p:nvPr/>
        </p:nvSpPr>
        <p:spPr bwMode="auto">
          <a:xfrm>
            <a:off x="1908831" y="1557554"/>
            <a:ext cx="1655753"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solidFill>
                  <a:schemeClr val="bg1"/>
                </a:solidFill>
              </a:rPr>
              <a:t>Client</a:t>
            </a:r>
            <a:endParaRPr kumimoji="0" lang="en-US" sz="1600" b="0" i="0" u="none" strike="noStrike" cap="none" normalizeH="0" baseline="0" dirty="0" smtClean="0">
              <a:ln>
                <a:noFill/>
              </a:ln>
              <a:solidFill>
                <a:schemeClr val="bg1"/>
              </a:solidFill>
              <a:effectLst/>
            </a:endParaRPr>
          </a:p>
        </p:txBody>
      </p:sp>
      <p:sp>
        <p:nvSpPr>
          <p:cNvPr id="61" name="Rounded Rectangle 60"/>
          <p:cNvSpPr/>
          <p:nvPr/>
        </p:nvSpPr>
        <p:spPr bwMode="auto">
          <a:xfrm>
            <a:off x="3601794" y="3086614"/>
            <a:ext cx="1899846" cy="586226"/>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NameServe</a:t>
            </a:r>
            <a:r>
              <a:rPr lang="en-US" sz="2000" i="0" dirty="0" smtClean="0">
                <a:solidFill>
                  <a:schemeClr val="bg1"/>
                </a:solidFill>
              </a:rPr>
              <a:t>r</a:t>
            </a:r>
            <a:endParaRPr kumimoji="0" lang="en-US" sz="2000" b="0" i="0" u="none" strike="noStrike" cap="none" normalizeH="0" baseline="0" dirty="0" smtClean="0">
              <a:ln>
                <a:noFill/>
              </a:ln>
              <a:solidFill>
                <a:schemeClr val="bg1"/>
              </a:solidFill>
              <a:effectLst/>
            </a:endParaRPr>
          </a:p>
        </p:txBody>
      </p:sp>
      <p:sp>
        <p:nvSpPr>
          <p:cNvPr id="62" name="Cloud 61"/>
          <p:cNvSpPr/>
          <p:nvPr/>
        </p:nvSpPr>
        <p:spPr bwMode="auto">
          <a:xfrm>
            <a:off x="3855720" y="1493520"/>
            <a:ext cx="1752600" cy="1097280"/>
          </a:xfrm>
          <a:prstGeom prst="cloud">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64" name="TextBox 63"/>
          <p:cNvSpPr txBox="1"/>
          <p:nvPr/>
        </p:nvSpPr>
        <p:spPr>
          <a:xfrm>
            <a:off x="3934460" y="1562100"/>
            <a:ext cx="1630680" cy="954107"/>
          </a:xfrm>
          <a:prstGeom prst="rect">
            <a:avLst/>
          </a:prstGeom>
          <a:noFill/>
        </p:spPr>
        <p:txBody>
          <a:bodyPr wrap="square" rtlCol="0">
            <a:spAutoFit/>
          </a:bodyPr>
          <a:lstStyle/>
          <a:p>
            <a:r>
              <a:rPr lang="en-US" sz="1400" i="0" dirty="0" smtClean="0">
                <a:solidFill>
                  <a:schemeClr val="bg1"/>
                </a:solidFill>
              </a:rPr>
              <a:t>AIA WSA</a:t>
            </a:r>
          </a:p>
          <a:p>
            <a:r>
              <a:rPr lang="en-US" sz="1400" i="0" dirty="0" err="1" smtClean="0">
                <a:solidFill>
                  <a:schemeClr val="bg1"/>
                </a:solidFill>
              </a:rPr>
              <a:t>WebSpeed</a:t>
            </a:r>
            <a:endParaRPr lang="en-US" sz="1400" i="0" dirty="0" smtClean="0">
              <a:solidFill>
                <a:schemeClr val="bg1"/>
              </a:solidFill>
            </a:endParaRPr>
          </a:p>
          <a:p>
            <a:r>
              <a:rPr lang="en-US" sz="1400" i="0" dirty="0" smtClean="0">
                <a:solidFill>
                  <a:schemeClr val="bg1"/>
                </a:solidFill>
              </a:rPr>
              <a:t>REST/Mobile</a:t>
            </a:r>
          </a:p>
        </p:txBody>
      </p:sp>
      <p:sp>
        <p:nvSpPr>
          <p:cNvPr id="65" name="Rounded Rectangle 64"/>
          <p:cNvSpPr/>
          <p:nvPr/>
        </p:nvSpPr>
        <p:spPr bwMode="auto">
          <a:xfrm>
            <a:off x="8233431" y="1664234"/>
            <a:ext cx="1655753"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solidFill>
                  <a:schemeClr val="bg1"/>
                </a:solidFill>
              </a:rPr>
              <a:t>Client</a:t>
            </a:r>
            <a:endParaRPr kumimoji="0" lang="en-US" sz="1600" b="0" i="0" u="none" strike="noStrike" cap="none" normalizeH="0" baseline="0" dirty="0" smtClean="0">
              <a:ln>
                <a:noFill/>
              </a:ln>
              <a:solidFill>
                <a:schemeClr val="bg1"/>
              </a:solidFill>
              <a:effectLst/>
            </a:endParaRPr>
          </a:p>
        </p:txBody>
      </p:sp>
      <p:sp>
        <p:nvSpPr>
          <p:cNvPr id="66" name="Up-Down Arrow 65"/>
          <p:cNvSpPr/>
          <p:nvPr/>
        </p:nvSpPr>
        <p:spPr bwMode="auto">
          <a:xfrm>
            <a:off x="2492814" y="1994605"/>
            <a:ext cx="188741" cy="2104783"/>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67" name="Up-Down Arrow 66"/>
          <p:cNvSpPr/>
          <p:nvPr/>
        </p:nvSpPr>
        <p:spPr bwMode="auto">
          <a:xfrm rot="5400000">
            <a:off x="3709747" y="1593275"/>
            <a:ext cx="154115" cy="440232"/>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68" name="Up-Down Arrow 67"/>
          <p:cNvSpPr/>
          <p:nvPr/>
        </p:nvSpPr>
        <p:spPr bwMode="auto">
          <a:xfrm rot="19121030">
            <a:off x="3065032" y="1803565"/>
            <a:ext cx="194100" cy="1513930"/>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69" name="Up-Down Arrow 68"/>
          <p:cNvSpPr/>
          <p:nvPr/>
        </p:nvSpPr>
        <p:spPr bwMode="auto">
          <a:xfrm rot="10800000">
            <a:off x="4429891" y="2506894"/>
            <a:ext cx="203754" cy="555413"/>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70" name="Up-Down Arrow 69"/>
          <p:cNvSpPr/>
          <p:nvPr/>
        </p:nvSpPr>
        <p:spPr bwMode="auto">
          <a:xfrm>
            <a:off x="8970603" y="2107210"/>
            <a:ext cx="163123" cy="399684"/>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cxnSp>
        <p:nvCxnSpPr>
          <p:cNvPr id="36" name="Straight Connector 35"/>
          <p:cNvCxnSpPr/>
          <p:nvPr/>
        </p:nvCxnSpPr>
        <p:spPr bwMode="auto">
          <a:xfrm>
            <a:off x="6189426" y="1282838"/>
            <a:ext cx="12960" cy="5001773"/>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Tree>
    <p:custDataLst>
      <p:tags r:id="rId1"/>
    </p:custDataLst>
    <p:extLst>
      <p:ext uri="{BB962C8B-B14F-4D97-AF65-F5344CB8AC3E}">
        <p14:creationId xmlns:p14="http://schemas.microsoft.com/office/powerpoint/2010/main" val="1790790300"/>
      </p:ext>
    </p:extLst>
  </p:cSld>
  <p:clrMapOvr>
    <a:masterClrMapping/>
  </p:clrMapOvr>
  <mc:AlternateContent xmlns:mc="http://schemas.openxmlformats.org/markup-compatibility/2006" xmlns:p14="http://schemas.microsoft.com/office/powerpoint/2010/main">
    <mc:Choice Requires="p14">
      <p:transition spd="med" p14:dur="700" advTm="107519">
        <p:fade/>
      </p:transition>
    </mc:Choice>
    <mc:Fallback xmlns="">
      <p:transition spd="med" advTm="107519">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7"/>
          <p:cNvSpPr>
            <a:spLocks noGrp="1" noChangeArrowheads="1"/>
          </p:cNvSpPr>
          <p:nvPr>
            <p:ph type="title"/>
          </p:nvPr>
        </p:nvSpPr>
        <p:spPr/>
        <p:txBody>
          <a:bodyPr/>
          <a:lstStyle/>
          <a:p>
            <a:r>
              <a:rPr lang="en-US" b="1" dirty="0" smtClean="0"/>
              <a:t>Architecture: Session Models</a:t>
            </a:r>
            <a:endParaRPr lang="en-US" dirty="0" smtClean="0"/>
          </a:p>
        </p:txBody>
      </p:sp>
      <p:graphicFrame>
        <p:nvGraphicFramePr>
          <p:cNvPr id="11267" name="Group 3"/>
          <p:cNvGraphicFramePr>
            <a:graphicFrameLocks noGrp="1"/>
          </p:cNvGraphicFramePr>
          <p:nvPr>
            <p:ph idx="1"/>
            <p:extLst>
              <p:ext uri="{D42A27DB-BD31-4B8C-83A1-F6EECF244321}">
                <p14:modId xmlns:p14="http://schemas.microsoft.com/office/powerpoint/2010/main" val="911227496"/>
              </p:ext>
            </p:extLst>
          </p:nvPr>
        </p:nvGraphicFramePr>
        <p:xfrm>
          <a:off x="685800" y="979489"/>
          <a:ext cx="10744200" cy="4378325"/>
        </p:xfrm>
        <a:graphic>
          <a:graphicData uri="http://schemas.openxmlformats.org/drawingml/2006/table">
            <a:tbl>
              <a:tblPr firstRow="1" bandRow="1">
                <a:tableStyleId>{B301B821-A1FF-4177-AEE7-76D212191A09}</a:tableStyleId>
              </a:tblPr>
              <a:tblGrid>
                <a:gridCol w="5372099">
                  <a:extLst>
                    <a:ext uri="{9D8B030D-6E8A-4147-A177-3AD203B41FA5}">
                      <a16:colId xmlns:a16="http://schemas.microsoft.com/office/drawing/2014/main" val="20000"/>
                    </a:ext>
                  </a:extLst>
                </a:gridCol>
                <a:gridCol w="5372101">
                  <a:extLst>
                    <a:ext uri="{9D8B030D-6E8A-4147-A177-3AD203B41FA5}">
                      <a16:colId xmlns:a16="http://schemas.microsoft.com/office/drawing/2014/main" val="20001"/>
                    </a:ext>
                  </a:extLst>
                </a:gridCol>
              </a:tblGrid>
              <a:tr h="492125">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smtClean="0">
                          <a:ln>
                            <a:noFill/>
                          </a:ln>
                          <a:solidFill>
                            <a:schemeClr val="tx1"/>
                          </a:solidFill>
                          <a:effectLst/>
                        </a:rPr>
                        <a:t>Classic </a:t>
                      </a:r>
                      <a:r>
                        <a:rPr kumimoji="0" lang="en-US" sz="2400" u="none" strike="noStrike" cap="none" normalizeH="0" baseline="0" dirty="0" err="1" smtClean="0">
                          <a:ln>
                            <a:noFill/>
                          </a:ln>
                          <a:solidFill>
                            <a:schemeClr val="tx1"/>
                          </a:solidFill>
                          <a:effectLst/>
                        </a:rPr>
                        <a:t>Appserver</a:t>
                      </a:r>
                      <a:endParaRPr kumimoji="0" lang="en-US" sz="2400" b="0" i="0" u="none" strike="noStrike" cap="none" normalizeH="0" baseline="0" dirty="0" smtClean="0">
                        <a:ln>
                          <a:noFill/>
                        </a:ln>
                        <a:solidFill>
                          <a:schemeClr val="tx1"/>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smtClean="0">
                          <a:ln>
                            <a:noFill/>
                          </a:ln>
                          <a:solidFill>
                            <a:schemeClr val="tx1"/>
                          </a:solidFill>
                          <a:effectLst/>
                        </a:rPr>
                        <a:t>PAS for OpenEdge </a:t>
                      </a:r>
                      <a:endParaRPr kumimoji="0" lang="en-US" sz="2400" b="0" i="0" u="none" strike="noStrike" cap="none" normalizeH="0" baseline="0" dirty="0" smtClean="0">
                        <a:ln>
                          <a:noFill/>
                        </a:ln>
                        <a:solidFill>
                          <a:schemeClr val="tx1"/>
                        </a:solidFill>
                        <a:effectLst/>
                        <a:latin typeface="Arial" pitchFamily="34" charset="0"/>
                        <a:ea typeface="MS PGothic"/>
                        <a:cs typeface="MS PGothic"/>
                      </a:endParaRPr>
                    </a:p>
                  </a:txBody>
                  <a:tcPr marL="118604" marR="118604" anchor="ctr" horzOverflow="overflow"/>
                </a:tc>
                <a:extLst>
                  <a:ext uri="{0D108BD9-81ED-4DB2-BD59-A6C34878D82A}">
                    <a16:rowId xmlns:a16="http://schemas.microsoft.com/office/drawing/2014/main" val="10000"/>
                  </a:ext>
                </a:extLst>
              </a:tr>
              <a:tr h="419100">
                <a:tc>
                  <a:txBody>
                    <a:bodyPr/>
                    <a:lstStyle/>
                    <a:p>
                      <a:pPr>
                        <a:lnSpc>
                          <a:spcPct val="150000"/>
                        </a:lnSpc>
                        <a:buFontTx/>
                        <a:buNone/>
                      </a:pPr>
                      <a:r>
                        <a:rPr lang="en-US" sz="2400" dirty="0" smtClean="0"/>
                        <a:t>AppServer sets connection state </a:t>
                      </a:r>
                    </a:p>
                    <a:p>
                      <a:pPr marL="914400" lvl="1" indent="-457200">
                        <a:lnSpc>
                          <a:spcPct val="150000"/>
                        </a:lnSpc>
                        <a:buFontTx/>
                        <a:buNone/>
                      </a:pPr>
                      <a:r>
                        <a:rPr lang="en-US" sz="2000" dirty="0" smtClean="0"/>
                        <a:t>State-aware,</a:t>
                      </a:r>
                      <a:r>
                        <a:rPr lang="en-US" sz="2000" baseline="0" dirty="0" smtClean="0"/>
                        <a:t> </a:t>
                      </a:r>
                      <a:r>
                        <a:rPr lang="en-US" sz="2000" dirty="0" smtClean="0"/>
                        <a:t>State-reset,</a:t>
                      </a:r>
                      <a:r>
                        <a:rPr lang="en-US" sz="2000" baseline="0" dirty="0" smtClean="0"/>
                        <a:t> </a:t>
                      </a:r>
                      <a:r>
                        <a:rPr lang="en-US" sz="2000" dirty="0" smtClean="0"/>
                        <a:t>Stateless</a:t>
                      </a:r>
                    </a:p>
                    <a:p>
                      <a:pPr marL="914400" lvl="1" indent="-457200">
                        <a:lnSpc>
                          <a:spcPct val="150000"/>
                        </a:lnSpc>
                        <a:buFontTx/>
                        <a:buNone/>
                      </a:pPr>
                      <a:r>
                        <a:rPr lang="en-US" sz="2000" dirty="0" smtClean="0"/>
                        <a:t>State-free</a:t>
                      </a:r>
                    </a:p>
                  </a:txBody>
                  <a:tcPr marL="118604" marR="118604" anchor="ctr" horzOverflow="overflow"/>
                </a:tc>
                <a:tc>
                  <a:txBody>
                    <a:bodyPr/>
                    <a:lstStyle/>
                    <a:p>
                      <a:pPr marL="342900" marR="0" lvl="0" indent="-342900" algn="l" defTabSz="914400" rtl="0" eaLnBrk="1" fontAlgn="base" latinLnBrk="0" hangingPunct="1">
                        <a:lnSpc>
                          <a:spcPct val="150000"/>
                        </a:lnSpc>
                        <a:spcBef>
                          <a:spcPts val="900"/>
                        </a:spcBef>
                        <a:spcAft>
                          <a:spcPct val="0"/>
                        </a:spcAft>
                        <a:buClr>
                          <a:schemeClr val="accent1"/>
                        </a:buClr>
                        <a:buSzTx/>
                        <a:buFont typeface="Wingdings" pitchFamily="2" charset="2"/>
                        <a:buNone/>
                        <a:tabLst/>
                        <a:defRPr/>
                      </a:pPr>
                      <a:r>
                        <a:rPr lang="en-US" sz="2400" i="0" dirty="0" smtClean="0">
                          <a:solidFill>
                            <a:srgbClr val="000000"/>
                          </a:solidFill>
                          <a:latin typeface="Arial" pitchFamily="34" charset="0"/>
                          <a:cs typeface="Arial" pitchFamily="34" charset="0"/>
                        </a:rPr>
                        <a:t>PAS</a:t>
                      </a:r>
                      <a:r>
                        <a:rPr lang="en-US" sz="2400" i="0" baseline="0" dirty="0" smtClean="0">
                          <a:solidFill>
                            <a:srgbClr val="000000"/>
                          </a:solidFill>
                          <a:latin typeface="Arial" pitchFamily="34" charset="0"/>
                          <a:cs typeface="Arial" pitchFamily="34" charset="0"/>
                        </a:rPr>
                        <a:t> for OE has no connection state</a:t>
                      </a:r>
                      <a:endParaRPr lang="en-US" sz="2400" i="0" dirty="0" smtClean="0">
                        <a:solidFill>
                          <a:srgbClr val="000000"/>
                        </a:solidFill>
                        <a:latin typeface="Arial" pitchFamily="34" charset="0"/>
                        <a:cs typeface="Arial" pitchFamily="34" charset="0"/>
                      </a:endParaRPr>
                    </a:p>
                  </a:txBody>
                  <a:tcPr marL="118604" marR="118604" anchor="ctr" horzOverflow="overflow"/>
                </a:tc>
                <a:extLst>
                  <a:ext uri="{0D108BD9-81ED-4DB2-BD59-A6C34878D82A}">
                    <a16:rowId xmlns:a16="http://schemas.microsoft.com/office/drawing/2014/main" val="10001"/>
                  </a:ext>
                </a:extLst>
              </a:tr>
              <a:tr h="419100">
                <a:tc>
                  <a:txBody>
                    <a:bodyPr/>
                    <a:lstStyle/>
                    <a:p>
                      <a:pPr marL="90488" marR="0" lvl="0" indent="0" algn="l" defTabSz="4572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dk1"/>
                          </a:solidFill>
                          <a:effectLst/>
                          <a:latin typeface="+mn-lt"/>
                          <a:ea typeface="+mn-ea"/>
                          <a:cs typeface="+mn-cs"/>
                        </a:rPr>
                        <a:t>Client must connect to AppServer with expected state</a:t>
                      </a:r>
                      <a:endParaRPr kumimoji="0" lang="en-US" sz="2400" b="1" i="0" u="none" strike="noStrike" cap="none" normalizeH="0" baseline="0" dirty="0" smtClean="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342900" marR="0" lvl="0" indent="-342900" algn="l" defTabSz="914400" rtl="0" eaLnBrk="1" fontAlgn="base" latinLnBrk="0" hangingPunct="1">
                        <a:lnSpc>
                          <a:spcPct val="150000"/>
                        </a:lnSpc>
                        <a:spcBef>
                          <a:spcPts val="900"/>
                        </a:spcBef>
                        <a:spcAft>
                          <a:spcPct val="0"/>
                        </a:spcAft>
                        <a:buClr>
                          <a:schemeClr val="accent1"/>
                        </a:buClr>
                        <a:buSzTx/>
                        <a:buFontTx/>
                        <a:buNone/>
                        <a:tabLst/>
                        <a:defRPr/>
                      </a:pPr>
                      <a:r>
                        <a:rPr kumimoji="0" lang="en-US" sz="24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Client controls ABL session model via CONNECT </a:t>
                      </a:r>
                      <a:r>
                        <a:rPr kumimoji="0" lang="en-US" sz="2400" b="0" i="1"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a:t>
                      </a:r>
                      <a:r>
                        <a:rPr kumimoji="0" lang="en-US" sz="2400" b="0" i="1"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rPr>
                        <a:t>sessionModel</a:t>
                      </a:r>
                      <a:endParaRPr kumimoji="0" lang="en-US" sz="24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50000"/>
                        </a:lnSpc>
                        <a:spcBef>
                          <a:spcPts val="900"/>
                        </a:spcBef>
                        <a:spcAft>
                          <a:spcPct val="0"/>
                        </a:spcAft>
                        <a:buClr>
                          <a:schemeClr val="accent1"/>
                        </a:buClr>
                        <a:buSzTx/>
                        <a:buFontTx/>
                        <a:buNone/>
                        <a:tabLst/>
                        <a:defRPr/>
                      </a:pPr>
                      <a:r>
                        <a:rPr kumimoji="0" lang="en-US" sz="2000" b="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rPr>
                        <a:t>Stateful</a:t>
                      </a: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  -</a:t>
                      </a:r>
                      <a:r>
                        <a:rPr kumimoji="0" lang="en-US" sz="2000" b="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rPr>
                        <a:t>sessionModel</a:t>
                      </a:r>
                      <a:r>
                        <a:rPr kumimoji="0" lang="en-US" sz="2000"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a:t>
                      </a: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Session-Managed</a:t>
                      </a:r>
                    </a:p>
                    <a:p>
                      <a:pPr marL="457200" lvl="1" indent="-457200" algn="l">
                        <a:lnSpc>
                          <a:spcPct val="150000"/>
                        </a:lnSpc>
                        <a:spcBef>
                          <a:spcPts val="900"/>
                        </a:spcBef>
                        <a:buClr>
                          <a:schemeClr val="accent1"/>
                        </a:buClr>
                        <a:buSzTx/>
                        <a:buFontTx/>
                        <a:buNone/>
                      </a:pPr>
                      <a:r>
                        <a:rPr lang="en-US" sz="2000" i="0" dirty="0" err="1" smtClean="0">
                          <a:solidFill>
                            <a:srgbClr val="000000"/>
                          </a:solidFill>
                          <a:latin typeface="Arial" pitchFamily="34" charset="0"/>
                          <a:cs typeface="Arial" pitchFamily="34" charset="0"/>
                        </a:rPr>
                        <a:t>Statefree</a:t>
                      </a:r>
                      <a:r>
                        <a:rPr lang="en-US" sz="2000" i="0" dirty="0" smtClean="0">
                          <a:solidFill>
                            <a:srgbClr val="000000"/>
                          </a:solidFill>
                          <a:latin typeface="Arial" pitchFamily="34" charset="0"/>
                          <a:cs typeface="Arial" pitchFamily="34" charset="0"/>
                        </a:rPr>
                        <a:t>:</a:t>
                      </a:r>
                      <a:r>
                        <a:rPr lang="en-US" sz="2000" i="0" baseline="0" dirty="0" smtClean="0">
                          <a:solidFill>
                            <a:srgbClr val="000000"/>
                          </a:solidFill>
                          <a:latin typeface="Arial" pitchFamily="34" charset="0"/>
                          <a:cs typeface="Arial" pitchFamily="34" charset="0"/>
                        </a:rPr>
                        <a:t>  </a:t>
                      </a:r>
                      <a:r>
                        <a:rPr lang="en-US" sz="2000" i="0" dirty="0" smtClean="0">
                          <a:solidFill>
                            <a:srgbClr val="000000"/>
                          </a:solidFill>
                          <a:latin typeface="Arial" pitchFamily="34" charset="0"/>
                          <a:cs typeface="Arial" pitchFamily="34" charset="0"/>
                        </a:rPr>
                        <a:t>-</a:t>
                      </a:r>
                      <a:r>
                        <a:rPr lang="en-US" sz="2000" i="0" dirty="0" err="1" smtClean="0">
                          <a:solidFill>
                            <a:srgbClr val="000000"/>
                          </a:solidFill>
                          <a:latin typeface="Arial" pitchFamily="34" charset="0"/>
                          <a:cs typeface="Arial" pitchFamily="34" charset="0"/>
                        </a:rPr>
                        <a:t>sessionModel</a:t>
                      </a:r>
                      <a:r>
                        <a:rPr lang="en-US" sz="2000" i="0" dirty="0" smtClean="0">
                          <a:solidFill>
                            <a:srgbClr val="000000"/>
                          </a:solidFill>
                          <a:latin typeface="Arial" pitchFamily="34" charset="0"/>
                          <a:cs typeface="Arial" pitchFamily="34" charset="0"/>
                        </a:rPr>
                        <a:t> Session-Free </a:t>
                      </a:r>
                      <a:endParaRPr kumimoji="0" lang="en-US" sz="1400" b="1" i="0" u="none" strike="noStrike" cap="none" normalizeH="0" baseline="0" dirty="0" smtClean="0">
                        <a:ln>
                          <a:noFill/>
                        </a:ln>
                        <a:solidFill>
                          <a:srgbClr val="000000"/>
                        </a:solidFill>
                        <a:effectLst/>
                        <a:latin typeface="Arial" pitchFamily="34" charset="0"/>
                        <a:ea typeface="MS PGothic"/>
                        <a:cs typeface="MS PGothic"/>
                      </a:endParaRPr>
                    </a:p>
                  </a:txBody>
                  <a:tcPr marL="118604" marR="118604" anchor="ctr" horzOverflow="overflow"/>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4865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7902445" y="5076425"/>
            <a:ext cx="2345750" cy="1285933"/>
          </a:xfrm>
          <a:prstGeom prst="roundRect">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effectLst/>
                <a:latin typeface="Arial" charset="0"/>
              </a:rPr>
              <a:t>MSAgent</a:t>
            </a:r>
          </a:p>
        </p:txBody>
      </p:sp>
      <p:sp>
        <p:nvSpPr>
          <p:cNvPr id="19" name="Rounded Rectangle 18"/>
          <p:cNvSpPr/>
          <p:nvPr/>
        </p:nvSpPr>
        <p:spPr bwMode="auto">
          <a:xfrm>
            <a:off x="7850605" y="2529840"/>
            <a:ext cx="2358710" cy="223868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b="1" i="0" dirty="0" smtClean="0">
                <a:solidFill>
                  <a:srgbClr val="FFFFFF"/>
                </a:solidFill>
              </a:rPr>
              <a:t>PAS for </a:t>
            </a:r>
            <a:r>
              <a:rPr lang="en-US" sz="2000" i="0" dirty="0" smtClean="0">
                <a:solidFill>
                  <a:schemeClr val="bg1"/>
                </a:solidFill>
              </a:rPr>
              <a:t>OpenEdge</a:t>
            </a:r>
            <a:endParaRPr kumimoji="0" lang="en-US" sz="2000" b="1" i="0" u="none" strike="noStrike" cap="none" normalizeH="0" baseline="0" dirty="0" smtClean="0">
              <a:ln>
                <a:noFill/>
              </a:ln>
              <a:solidFill>
                <a:schemeClr val="bg1"/>
              </a:solidFill>
              <a:effectLst/>
            </a:endParaRPr>
          </a:p>
        </p:txBody>
      </p:sp>
      <p:sp>
        <p:nvSpPr>
          <p:cNvPr id="2" name="Title 1"/>
          <p:cNvSpPr>
            <a:spLocks noGrp="1"/>
          </p:cNvSpPr>
          <p:nvPr>
            <p:ph type="title"/>
          </p:nvPr>
        </p:nvSpPr>
        <p:spPr/>
        <p:txBody>
          <a:bodyPr/>
          <a:lstStyle/>
          <a:p>
            <a:r>
              <a:rPr lang="en-US" b="1" dirty="0" smtClean="0"/>
              <a:t>Architecture: Sample</a:t>
            </a:r>
            <a:endParaRPr lang="en-US" b="1" dirty="0"/>
          </a:p>
        </p:txBody>
      </p:sp>
      <p:sp>
        <p:nvSpPr>
          <p:cNvPr id="3" name="TextBox 2"/>
          <p:cNvSpPr txBox="1"/>
          <p:nvPr/>
        </p:nvSpPr>
        <p:spPr>
          <a:xfrm>
            <a:off x="575684" y="1002109"/>
            <a:ext cx="6349448" cy="369332"/>
          </a:xfrm>
          <a:prstGeom prst="rect">
            <a:avLst/>
          </a:prstGeom>
          <a:noFill/>
          <a:ln>
            <a:noFill/>
          </a:ln>
        </p:spPr>
        <p:txBody>
          <a:bodyPr wrap="square" rtlCol="0">
            <a:spAutoFit/>
          </a:bodyPr>
          <a:lstStyle/>
          <a:p>
            <a:r>
              <a:rPr lang="en-US" sz="1800" i="0" dirty="0" smtClean="0">
                <a:solidFill>
                  <a:srgbClr val="000000"/>
                </a:solidFill>
              </a:rPr>
              <a:t>Classic AppServer Components</a:t>
            </a:r>
          </a:p>
        </p:txBody>
      </p:sp>
      <p:sp>
        <p:nvSpPr>
          <p:cNvPr id="4" name="TextBox 3"/>
          <p:cNvSpPr txBox="1"/>
          <p:nvPr/>
        </p:nvSpPr>
        <p:spPr>
          <a:xfrm>
            <a:off x="7518399" y="996474"/>
            <a:ext cx="3676973" cy="369332"/>
          </a:xfrm>
          <a:prstGeom prst="rect">
            <a:avLst/>
          </a:prstGeom>
          <a:noFill/>
          <a:ln>
            <a:noFill/>
          </a:ln>
        </p:spPr>
        <p:txBody>
          <a:bodyPr wrap="square" rtlCol="0">
            <a:spAutoFit/>
          </a:bodyPr>
          <a:lstStyle/>
          <a:p>
            <a:r>
              <a:rPr lang="en-US" sz="1800" i="0" dirty="0" smtClean="0">
                <a:solidFill>
                  <a:srgbClr val="000000"/>
                </a:solidFill>
              </a:rPr>
              <a:t>PAS</a:t>
            </a:r>
            <a:r>
              <a:rPr lang="en-US" sz="1800" i="0" dirty="0"/>
              <a:t> for </a:t>
            </a:r>
            <a:r>
              <a:rPr lang="en-US" sz="1800" i="0" dirty="0" smtClean="0">
                <a:solidFill>
                  <a:srgbClr val="000000"/>
                </a:solidFill>
              </a:rPr>
              <a:t>OpenEdge Components</a:t>
            </a:r>
          </a:p>
        </p:txBody>
      </p:sp>
      <p:grpSp>
        <p:nvGrpSpPr>
          <p:cNvPr id="31" name="Group 30"/>
          <p:cNvGrpSpPr/>
          <p:nvPr/>
        </p:nvGrpSpPr>
        <p:grpSpPr>
          <a:xfrm>
            <a:off x="2471057" y="4154168"/>
            <a:ext cx="2271423" cy="2167650"/>
            <a:chOff x="1231194" y="4107673"/>
            <a:chExt cx="2777030" cy="2167650"/>
          </a:xfrm>
        </p:grpSpPr>
        <p:sp>
          <p:nvSpPr>
            <p:cNvPr id="6" name="Rounded Rectangle 5"/>
            <p:cNvSpPr/>
            <p:nvPr/>
          </p:nvSpPr>
          <p:spPr bwMode="auto">
            <a:xfrm>
              <a:off x="1231194" y="4107673"/>
              <a:ext cx="2397590" cy="634941"/>
            </a:xfrm>
            <a:prstGeom prst="roundRect">
              <a:avLst/>
            </a:prstGeom>
            <a:solidFill>
              <a:schemeClr val="tx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i="0" dirty="0" smtClean="0"/>
                <a:t>AppServer</a:t>
              </a:r>
              <a:endParaRPr lang="en-US" sz="2000" i="0" dirty="0"/>
            </a:p>
          </p:txBody>
        </p:sp>
        <p:grpSp>
          <p:nvGrpSpPr>
            <p:cNvPr id="5" name="Group 53"/>
            <p:cNvGrpSpPr/>
            <p:nvPr/>
          </p:nvGrpSpPr>
          <p:grpSpPr>
            <a:xfrm>
              <a:off x="1283034" y="5079520"/>
              <a:ext cx="2725190" cy="1195803"/>
              <a:chOff x="1283034" y="5079520"/>
              <a:chExt cx="2725190" cy="1195803"/>
            </a:xfrm>
          </p:grpSpPr>
          <p:sp>
            <p:nvSpPr>
              <p:cNvPr id="10" name="Rounded Rectangle 9"/>
              <p:cNvSpPr/>
              <p:nvPr/>
            </p:nvSpPr>
            <p:spPr bwMode="auto">
              <a:xfrm>
                <a:off x="1662474" y="5433056"/>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9" name="Rounded Rectangle 8"/>
              <p:cNvSpPr/>
              <p:nvPr/>
            </p:nvSpPr>
            <p:spPr bwMode="auto">
              <a:xfrm>
                <a:off x="1535994" y="531953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8" name="Rounded Rectangle 7"/>
              <p:cNvSpPr/>
              <p:nvPr/>
            </p:nvSpPr>
            <p:spPr bwMode="auto">
              <a:xfrm>
                <a:off x="1409514" y="5206004"/>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7" name="Rounded Rectangle 6"/>
              <p:cNvSpPr/>
              <p:nvPr/>
            </p:nvSpPr>
            <p:spPr bwMode="auto">
              <a:xfrm>
                <a:off x="1283034" y="507952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FFFFFF"/>
                    </a:solidFill>
                    <a:effectLst/>
                    <a:latin typeface="Arial" charset="0"/>
                  </a:rPr>
                  <a:t>50 Agents</a:t>
                </a:r>
                <a:r>
                  <a:rPr kumimoji="0" lang="en-US" sz="2000" b="0" i="0" u="none" strike="noStrike" cap="none" normalizeH="0" baseline="0" dirty="0" smtClean="0">
                    <a:ln>
                      <a:noFill/>
                    </a:ln>
                    <a:solidFill>
                      <a:schemeClr val="tx1"/>
                    </a:solidFill>
                    <a:effectLst/>
                    <a:latin typeface="Arial" charset="0"/>
                  </a:rPr>
                  <a:t/>
                </a:r>
                <a:br>
                  <a:rPr kumimoji="0" lang="en-US" sz="2000" b="0" i="0" u="none" strike="noStrike" cap="none" normalizeH="0" baseline="0" dirty="0" smtClean="0">
                    <a:ln>
                      <a:noFill/>
                    </a:ln>
                    <a:solidFill>
                      <a:schemeClr val="tx1"/>
                    </a:solidFill>
                    <a:effectLst/>
                    <a:latin typeface="Arial" charset="0"/>
                  </a:rPr>
                </a:br>
                <a:endParaRPr kumimoji="0" lang="en-US" sz="2000" b="0" i="0" u="none" strike="noStrike" cap="none" normalizeH="0" baseline="0" dirty="0" smtClean="0">
                  <a:ln>
                    <a:noFill/>
                  </a:ln>
                  <a:solidFill>
                    <a:schemeClr val="tx1"/>
                  </a:solidFill>
                  <a:effectLst/>
                  <a:latin typeface="Arial" charset="0"/>
                </a:endParaRPr>
              </a:p>
            </p:txBody>
          </p:sp>
        </p:grpSp>
        <p:sp>
          <p:nvSpPr>
            <p:cNvPr id="17" name="Up-Down Arrow 16"/>
            <p:cNvSpPr/>
            <p:nvPr/>
          </p:nvSpPr>
          <p:spPr bwMode="auto">
            <a:xfrm>
              <a:off x="2381510" y="4739518"/>
              <a:ext cx="194399"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grpSp>
      <p:grpSp>
        <p:nvGrpSpPr>
          <p:cNvPr id="11" name="Group 30"/>
          <p:cNvGrpSpPr/>
          <p:nvPr/>
        </p:nvGrpSpPr>
        <p:grpSpPr>
          <a:xfrm>
            <a:off x="8119645" y="5591650"/>
            <a:ext cx="1866231" cy="557191"/>
            <a:chOff x="5838695" y="5513902"/>
            <a:chExt cx="1866231" cy="557191"/>
          </a:xfrm>
        </p:grpSpPr>
        <p:sp>
          <p:nvSpPr>
            <p:cNvPr id="30" name="Rounded Rectangle 29"/>
            <p:cNvSpPr/>
            <p:nvPr/>
          </p:nvSpPr>
          <p:spPr bwMode="auto">
            <a:xfrm>
              <a:off x="6143495" y="5766870"/>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9" name="Rounded Rectangle 28"/>
            <p:cNvSpPr/>
            <p:nvPr/>
          </p:nvSpPr>
          <p:spPr bwMode="auto">
            <a:xfrm>
              <a:off x="6068855" y="5705176"/>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8" name="Rounded Rectangle 27"/>
            <p:cNvSpPr/>
            <p:nvPr/>
          </p:nvSpPr>
          <p:spPr bwMode="auto">
            <a:xfrm>
              <a:off x="6000935" y="5637290"/>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7" name="Rounded Rectangle 26"/>
            <p:cNvSpPr/>
            <p:nvPr/>
          </p:nvSpPr>
          <p:spPr bwMode="auto">
            <a:xfrm>
              <a:off x="5926295" y="5575596"/>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 ABL Session</a:t>
              </a:r>
            </a:p>
          </p:txBody>
        </p:sp>
        <p:sp>
          <p:nvSpPr>
            <p:cNvPr id="21" name="Rounded Rectangle 20"/>
            <p:cNvSpPr/>
            <p:nvPr/>
          </p:nvSpPr>
          <p:spPr bwMode="auto">
            <a:xfrm>
              <a:off x="5838695" y="5513902"/>
              <a:ext cx="1561431"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150 ABL Sessions</a:t>
              </a:r>
            </a:p>
          </p:txBody>
        </p:sp>
      </p:grpSp>
      <p:sp>
        <p:nvSpPr>
          <p:cNvPr id="22" name="Up-Down Arrow 21"/>
          <p:cNvSpPr/>
          <p:nvPr/>
        </p:nvSpPr>
        <p:spPr bwMode="auto">
          <a:xfrm>
            <a:off x="8962041" y="4749381"/>
            <a:ext cx="194399"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24" name="Rounded Rectangle 23"/>
          <p:cNvSpPr/>
          <p:nvPr/>
        </p:nvSpPr>
        <p:spPr bwMode="auto">
          <a:xfrm>
            <a:off x="7928104" y="4115731"/>
            <a:ext cx="2193350" cy="508456"/>
          </a:xfrm>
          <a:prstGeom prst="roundRect">
            <a:avLst/>
          </a:prstGeom>
          <a:solidFill>
            <a:schemeClr val="accent3">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solidFill>
                  <a:schemeClr val="tx1"/>
                </a:solidFill>
                <a:effectLst/>
                <a:latin typeface="Arial" charset="0"/>
              </a:rPr>
              <a:t>Session Manager</a:t>
            </a:r>
          </a:p>
        </p:txBody>
      </p:sp>
      <p:sp>
        <p:nvSpPr>
          <p:cNvPr id="59" name="Rounded Rectangle 58"/>
          <p:cNvSpPr/>
          <p:nvPr/>
        </p:nvSpPr>
        <p:spPr bwMode="auto">
          <a:xfrm>
            <a:off x="264234" y="2202694"/>
            <a:ext cx="1899846" cy="586226"/>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AdminServer</a:t>
            </a:r>
            <a:endParaRPr kumimoji="0" lang="en-US" sz="2000" b="0" i="0" u="none" strike="noStrike" cap="none" normalizeH="0" baseline="0" dirty="0" smtClean="0">
              <a:ln>
                <a:noFill/>
              </a:ln>
              <a:effectLst/>
            </a:endParaRPr>
          </a:p>
        </p:txBody>
      </p:sp>
      <p:sp>
        <p:nvSpPr>
          <p:cNvPr id="60" name="Rounded Rectangle 59"/>
          <p:cNvSpPr/>
          <p:nvPr/>
        </p:nvSpPr>
        <p:spPr bwMode="auto">
          <a:xfrm>
            <a:off x="1908831" y="1557554"/>
            <a:ext cx="1655753"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solidFill>
                  <a:schemeClr val="bg1"/>
                </a:solidFill>
              </a:rPr>
              <a:t>Client</a:t>
            </a:r>
            <a:endParaRPr kumimoji="0" lang="en-US" sz="1600" b="0" i="0" u="none" strike="noStrike" cap="none" normalizeH="0" baseline="0" dirty="0" smtClean="0">
              <a:ln>
                <a:noFill/>
              </a:ln>
              <a:solidFill>
                <a:schemeClr val="bg1"/>
              </a:solidFill>
              <a:effectLst/>
            </a:endParaRPr>
          </a:p>
        </p:txBody>
      </p:sp>
      <p:sp>
        <p:nvSpPr>
          <p:cNvPr id="61" name="Rounded Rectangle 60"/>
          <p:cNvSpPr/>
          <p:nvPr/>
        </p:nvSpPr>
        <p:spPr bwMode="auto">
          <a:xfrm>
            <a:off x="5260112" y="2373692"/>
            <a:ext cx="1899846" cy="586226"/>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t>NameServer</a:t>
            </a:r>
            <a:endParaRPr kumimoji="0" lang="en-US" sz="2000" b="0" i="0" u="none" strike="noStrike" cap="none" normalizeH="0" baseline="0" dirty="0" smtClean="0">
              <a:ln>
                <a:noFill/>
              </a:ln>
              <a:effectLst/>
            </a:endParaRPr>
          </a:p>
        </p:txBody>
      </p:sp>
      <p:sp>
        <p:nvSpPr>
          <p:cNvPr id="62" name="Cloud 61"/>
          <p:cNvSpPr/>
          <p:nvPr/>
        </p:nvSpPr>
        <p:spPr bwMode="auto">
          <a:xfrm>
            <a:off x="3641542" y="1483619"/>
            <a:ext cx="1752600" cy="1097280"/>
          </a:xfrm>
          <a:prstGeom prst="cloud">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65" name="Rounded Rectangle 64"/>
          <p:cNvSpPr/>
          <p:nvPr/>
        </p:nvSpPr>
        <p:spPr bwMode="auto">
          <a:xfrm>
            <a:off x="8233431" y="1664234"/>
            <a:ext cx="1655753"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solidFill>
                  <a:schemeClr val="bg1"/>
                </a:solidFill>
              </a:rPr>
              <a:t>Client</a:t>
            </a:r>
            <a:endParaRPr kumimoji="0" lang="en-US" sz="1600" b="0" i="0" u="none" strike="noStrike" cap="none" normalizeH="0" baseline="0" dirty="0" smtClean="0">
              <a:ln>
                <a:noFill/>
              </a:ln>
              <a:solidFill>
                <a:schemeClr val="bg1"/>
              </a:solidFill>
              <a:effectLst/>
            </a:endParaRPr>
          </a:p>
        </p:txBody>
      </p:sp>
      <p:grpSp>
        <p:nvGrpSpPr>
          <p:cNvPr id="32" name="Group 31"/>
          <p:cNvGrpSpPr/>
          <p:nvPr/>
        </p:nvGrpSpPr>
        <p:grpSpPr>
          <a:xfrm>
            <a:off x="294468" y="4182582"/>
            <a:ext cx="2185261" cy="2167650"/>
            <a:chOff x="1262191" y="4107673"/>
            <a:chExt cx="2746033" cy="2167650"/>
          </a:xfrm>
        </p:grpSpPr>
        <p:sp>
          <p:nvSpPr>
            <p:cNvPr id="33" name="Rounded Rectangle 32"/>
            <p:cNvSpPr/>
            <p:nvPr/>
          </p:nvSpPr>
          <p:spPr bwMode="auto">
            <a:xfrm>
              <a:off x="1262191" y="4107673"/>
              <a:ext cx="2397590" cy="634941"/>
            </a:xfrm>
            <a:prstGeom prst="roundRect">
              <a:avLst/>
            </a:prstGeom>
            <a:solidFill>
              <a:schemeClr val="tx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i="0" dirty="0" smtClean="0"/>
                <a:t>AppServer</a:t>
              </a:r>
              <a:endParaRPr lang="en-US" sz="2000" i="0" dirty="0"/>
            </a:p>
          </p:txBody>
        </p:sp>
        <p:grpSp>
          <p:nvGrpSpPr>
            <p:cNvPr id="34" name="Group 53"/>
            <p:cNvGrpSpPr/>
            <p:nvPr/>
          </p:nvGrpSpPr>
          <p:grpSpPr>
            <a:xfrm>
              <a:off x="1283034" y="5079520"/>
              <a:ext cx="2725190" cy="1195803"/>
              <a:chOff x="1283034" y="5079520"/>
              <a:chExt cx="2725190" cy="1195803"/>
            </a:xfrm>
          </p:grpSpPr>
          <p:sp>
            <p:nvSpPr>
              <p:cNvPr id="37" name="Rounded Rectangle 36"/>
              <p:cNvSpPr/>
              <p:nvPr/>
            </p:nvSpPr>
            <p:spPr bwMode="auto">
              <a:xfrm>
                <a:off x="1662474" y="5433056"/>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38" name="Rounded Rectangle 37"/>
              <p:cNvSpPr/>
              <p:nvPr/>
            </p:nvSpPr>
            <p:spPr bwMode="auto">
              <a:xfrm>
                <a:off x="1535994" y="531953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39" name="Rounded Rectangle 38"/>
              <p:cNvSpPr/>
              <p:nvPr/>
            </p:nvSpPr>
            <p:spPr bwMode="auto">
              <a:xfrm>
                <a:off x="1409514" y="5206004"/>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40" name="Rounded Rectangle 39"/>
              <p:cNvSpPr/>
              <p:nvPr/>
            </p:nvSpPr>
            <p:spPr bwMode="auto">
              <a:xfrm>
                <a:off x="1283034" y="507952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FFFFFF"/>
                    </a:solidFill>
                    <a:effectLst/>
                    <a:latin typeface="Arial" charset="0"/>
                  </a:rPr>
                  <a:t>50 Agents</a:t>
                </a:r>
                <a:r>
                  <a:rPr kumimoji="0" lang="en-US" sz="2000" b="0" i="0" u="none" strike="noStrike" cap="none" normalizeH="0" baseline="0" dirty="0" smtClean="0">
                    <a:ln>
                      <a:noFill/>
                    </a:ln>
                    <a:solidFill>
                      <a:schemeClr val="tx1"/>
                    </a:solidFill>
                    <a:effectLst/>
                    <a:latin typeface="Arial" charset="0"/>
                  </a:rPr>
                  <a:t/>
                </a:r>
                <a:br>
                  <a:rPr kumimoji="0" lang="en-US" sz="2000" b="0" i="0" u="none" strike="noStrike" cap="none" normalizeH="0" baseline="0" dirty="0" smtClean="0">
                    <a:ln>
                      <a:noFill/>
                    </a:ln>
                    <a:solidFill>
                      <a:schemeClr val="tx1"/>
                    </a:solidFill>
                    <a:effectLst/>
                    <a:latin typeface="Arial" charset="0"/>
                  </a:rPr>
                </a:br>
                <a:endParaRPr kumimoji="0" lang="en-US" sz="2000" b="0" i="0" u="none" strike="noStrike" cap="none" normalizeH="0" baseline="0" dirty="0" smtClean="0">
                  <a:ln>
                    <a:noFill/>
                  </a:ln>
                  <a:solidFill>
                    <a:schemeClr val="tx1"/>
                  </a:solidFill>
                  <a:effectLst/>
                  <a:latin typeface="Arial" charset="0"/>
                </a:endParaRPr>
              </a:p>
            </p:txBody>
          </p:sp>
        </p:grpSp>
        <p:sp>
          <p:nvSpPr>
            <p:cNvPr id="35" name="Up-Down Arrow 34"/>
            <p:cNvSpPr/>
            <p:nvPr/>
          </p:nvSpPr>
          <p:spPr bwMode="auto">
            <a:xfrm>
              <a:off x="2381510" y="4739518"/>
              <a:ext cx="194399"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grpSp>
      <p:grpSp>
        <p:nvGrpSpPr>
          <p:cNvPr id="41" name="Group 40"/>
          <p:cNvGrpSpPr/>
          <p:nvPr/>
        </p:nvGrpSpPr>
        <p:grpSpPr>
          <a:xfrm>
            <a:off x="4790637" y="4149001"/>
            <a:ext cx="2121607" cy="2167650"/>
            <a:chOff x="1231194" y="4107673"/>
            <a:chExt cx="2777030" cy="2167650"/>
          </a:xfrm>
        </p:grpSpPr>
        <p:sp>
          <p:nvSpPr>
            <p:cNvPr id="42" name="Rounded Rectangle 41"/>
            <p:cNvSpPr/>
            <p:nvPr/>
          </p:nvSpPr>
          <p:spPr bwMode="auto">
            <a:xfrm>
              <a:off x="1231194" y="4107673"/>
              <a:ext cx="2397590" cy="634941"/>
            </a:xfrm>
            <a:prstGeom prst="roundRect">
              <a:avLst/>
            </a:prstGeom>
            <a:solidFill>
              <a:schemeClr val="tx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i="0" dirty="0" smtClean="0"/>
                <a:t>AppServer</a:t>
              </a:r>
              <a:endParaRPr lang="en-US" sz="2000" i="0" dirty="0"/>
            </a:p>
          </p:txBody>
        </p:sp>
        <p:grpSp>
          <p:nvGrpSpPr>
            <p:cNvPr id="43" name="Group 53"/>
            <p:cNvGrpSpPr/>
            <p:nvPr/>
          </p:nvGrpSpPr>
          <p:grpSpPr>
            <a:xfrm>
              <a:off x="1283034" y="5079520"/>
              <a:ext cx="2725190" cy="1195803"/>
              <a:chOff x="1283034" y="5079520"/>
              <a:chExt cx="2725190" cy="1195803"/>
            </a:xfrm>
          </p:grpSpPr>
          <p:sp>
            <p:nvSpPr>
              <p:cNvPr id="46" name="Rounded Rectangle 45"/>
              <p:cNvSpPr/>
              <p:nvPr/>
            </p:nvSpPr>
            <p:spPr bwMode="auto">
              <a:xfrm>
                <a:off x="1662474" y="5433056"/>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47" name="Rounded Rectangle 46"/>
              <p:cNvSpPr/>
              <p:nvPr/>
            </p:nvSpPr>
            <p:spPr bwMode="auto">
              <a:xfrm>
                <a:off x="1535994" y="531953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48" name="Rounded Rectangle 47"/>
              <p:cNvSpPr/>
              <p:nvPr/>
            </p:nvSpPr>
            <p:spPr bwMode="auto">
              <a:xfrm>
                <a:off x="1409514" y="5206004"/>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49" name="Rounded Rectangle 48"/>
              <p:cNvSpPr/>
              <p:nvPr/>
            </p:nvSpPr>
            <p:spPr bwMode="auto">
              <a:xfrm>
                <a:off x="1283034" y="507952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FFFFFF"/>
                    </a:solidFill>
                    <a:effectLst/>
                    <a:latin typeface="Arial" charset="0"/>
                  </a:rPr>
                  <a:t>50 Agents</a:t>
                </a:r>
                <a:r>
                  <a:rPr kumimoji="0" lang="en-US" sz="2000" b="0" i="0" u="none" strike="noStrike" cap="none" normalizeH="0" baseline="0" dirty="0" smtClean="0">
                    <a:ln>
                      <a:noFill/>
                    </a:ln>
                    <a:solidFill>
                      <a:schemeClr val="tx1"/>
                    </a:solidFill>
                    <a:effectLst/>
                    <a:latin typeface="Arial" charset="0"/>
                  </a:rPr>
                  <a:t/>
                </a:r>
                <a:br>
                  <a:rPr kumimoji="0" lang="en-US" sz="2000" b="0" i="0" u="none" strike="noStrike" cap="none" normalizeH="0" baseline="0" dirty="0" smtClean="0">
                    <a:ln>
                      <a:noFill/>
                    </a:ln>
                    <a:solidFill>
                      <a:schemeClr val="tx1"/>
                    </a:solidFill>
                    <a:effectLst/>
                    <a:latin typeface="Arial" charset="0"/>
                  </a:rPr>
                </a:br>
                <a:endParaRPr kumimoji="0" lang="en-US" sz="2000" b="0" i="0" u="none" strike="noStrike" cap="none" normalizeH="0" baseline="0" dirty="0" smtClean="0">
                  <a:ln>
                    <a:noFill/>
                  </a:ln>
                  <a:solidFill>
                    <a:schemeClr val="tx1"/>
                  </a:solidFill>
                  <a:effectLst/>
                  <a:latin typeface="Arial" charset="0"/>
                </a:endParaRPr>
              </a:p>
            </p:txBody>
          </p:sp>
        </p:grpSp>
        <p:sp>
          <p:nvSpPr>
            <p:cNvPr id="44" name="Up-Down Arrow 43"/>
            <p:cNvSpPr/>
            <p:nvPr/>
          </p:nvSpPr>
          <p:spPr bwMode="auto">
            <a:xfrm>
              <a:off x="2381510" y="4739518"/>
              <a:ext cx="194399"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grpSp>
      <p:sp>
        <p:nvSpPr>
          <p:cNvPr id="50" name="TextBox 49"/>
          <p:cNvSpPr txBox="1"/>
          <p:nvPr/>
        </p:nvSpPr>
        <p:spPr>
          <a:xfrm>
            <a:off x="309966" y="3254644"/>
            <a:ext cx="1890793" cy="400110"/>
          </a:xfrm>
          <a:prstGeom prst="rect">
            <a:avLst/>
          </a:prstGeom>
          <a:noFill/>
          <a:ln>
            <a:solidFill>
              <a:schemeClr val="tx1"/>
            </a:solidFill>
          </a:ln>
        </p:spPr>
        <p:txBody>
          <a:bodyPr wrap="square" rtlCol="0">
            <a:spAutoFit/>
          </a:bodyPr>
          <a:lstStyle/>
          <a:p>
            <a:r>
              <a:rPr lang="en-US" sz="2000" i="0" dirty="0" smtClean="0">
                <a:solidFill>
                  <a:srgbClr val="000000"/>
                </a:solidFill>
              </a:rPr>
              <a:t>State-Aware</a:t>
            </a:r>
          </a:p>
        </p:txBody>
      </p:sp>
      <p:sp>
        <p:nvSpPr>
          <p:cNvPr id="51" name="TextBox 50"/>
          <p:cNvSpPr txBox="1"/>
          <p:nvPr/>
        </p:nvSpPr>
        <p:spPr>
          <a:xfrm>
            <a:off x="2482370" y="3267733"/>
            <a:ext cx="1890793" cy="400110"/>
          </a:xfrm>
          <a:prstGeom prst="rect">
            <a:avLst/>
          </a:prstGeom>
          <a:noFill/>
          <a:ln>
            <a:solidFill>
              <a:schemeClr val="tx1"/>
            </a:solidFill>
          </a:ln>
        </p:spPr>
        <p:txBody>
          <a:bodyPr wrap="square" rtlCol="0">
            <a:spAutoFit/>
          </a:bodyPr>
          <a:lstStyle/>
          <a:p>
            <a:r>
              <a:rPr lang="en-US" sz="2000" i="0" dirty="0" smtClean="0">
                <a:solidFill>
                  <a:srgbClr val="000000"/>
                </a:solidFill>
              </a:rPr>
              <a:t>Stateless</a:t>
            </a:r>
          </a:p>
        </p:txBody>
      </p:sp>
      <p:sp>
        <p:nvSpPr>
          <p:cNvPr id="52" name="TextBox 51"/>
          <p:cNvSpPr txBox="1"/>
          <p:nvPr/>
        </p:nvSpPr>
        <p:spPr>
          <a:xfrm>
            <a:off x="4786393" y="3159072"/>
            <a:ext cx="1890793" cy="861774"/>
          </a:xfrm>
          <a:prstGeom prst="rect">
            <a:avLst/>
          </a:prstGeom>
          <a:noFill/>
          <a:ln>
            <a:solidFill>
              <a:schemeClr val="tx1"/>
            </a:solidFill>
          </a:ln>
        </p:spPr>
        <p:txBody>
          <a:bodyPr wrap="square" rtlCol="0">
            <a:spAutoFit/>
          </a:bodyPr>
          <a:lstStyle/>
          <a:p>
            <a:r>
              <a:rPr lang="en-US" sz="2000" i="0" dirty="0" smtClean="0">
                <a:solidFill>
                  <a:srgbClr val="000000"/>
                </a:solidFill>
              </a:rPr>
              <a:t>State-Free</a:t>
            </a:r>
          </a:p>
          <a:p>
            <a:r>
              <a:rPr lang="en-US" sz="2000" i="0" dirty="0" smtClean="0">
                <a:solidFill>
                  <a:srgbClr val="000000"/>
                </a:solidFill>
              </a:rPr>
              <a:t>Rest/Mobile</a:t>
            </a:r>
          </a:p>
        </p:txBody>
      </p:sp>
      <p:cxnSp>
        <p:nvCxnSpPr>
          <p:cNvPr id="53" name="Straight Connector 52"/>
          <p:cNvCxnSpPr/>
          <p:nvPr/>
        </p:nvCxnSpPr>
        <p:spPr bwMode="auto">
          <a:xfrm>
            <a:off x="7289997" y="1282838"/>
            <a:ext cx="12960" cy="5001773"/>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54" name="TextBox 53"/>
          <p:cNvSpPr txBox="1"/>
          <p:nvPr/>
        </p:nvSpPr>
        <p:spPr>
          <a:xfrm>
            <a:off x="3680460" y="1511300"/>
            <a:ext cx="1630680" cy="954107"/>
          </a:xfrm>
          <a:prstGeom prst="rect">
            <a:avLst/>
          </a:prstGeom>
          <a:noFill/>
        </p:spPr>
        <p:txBody>
          <a:bodyPr wrap="square" rtlCol="0">
            <a:spAutoFit/>
          </a:bodyPr>
          <a:lstStyle/>
          <a:p>
            <a:r>
              <a:rPr lang="en-US" sz="1400" i="0" dirty="0" smtClean="0">
                <a:solidFill>
                  <a:schemeClr val="bg1"/>
                </a:solidFill>
              </a:rPr>
              <a:t>AIA WSA</a:t>
            </a:r>
          </a:p>
          <a:p>
            <a:r>
              <a:rPr lang="en-US" sz="1400" i="0" dirty="0" err="1" smtClean="0">
                <a:solidFill>
                  <a:schemeClr val="bg1"/>
                </a:solidFill>
              </a:rPr>
              <a:t>WebSpeed</a:t>
            </a:r>
            <a:endParaRPr lang="en-US" sz="1400" i="0" dirty="0" smtClean="0">
              <a:solidFill>
                <a:schemeClr val="bg1"/>
              </a:solidFill>
            </a:endParaRPr>
          </a:p>
          <a:p>
            <a:r>
              <a:rPr lang="en-US" sz="1400" i="0" dirty="0" smtClean="0">
                <a:solidFill>
                  <a:schemeClr val="bg1"/>
                </a:solidFill>
              </a:rPr>
              <a:t>REST/Mobile</a:t>
            </a:r>
          </a:p>
        </p:txBody>
      </p:sp>
      <p:sp>
        <p:nvSpPr>
          <p:cNvPr id="55" name="Rounded Rectangle 54"/>
          <p:cNvSpPr/>
          <p:nvPr/>
        </p:nvSpPr>
        <p:spPr bwMode="auto">
          <a:xfrm>
            <a:off x="8267424" y="2997201"/>
            <a:ext cx="1600476" cy="1074420"/>
          </a:xfrm>
          <a:prstGeom prst="roundRect">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400" i="0" dirty="0" smtClean="0"/>
              <a:t>APSV (AIA)</a:t>
            </a:r>
            <a:br>
              <a:rPr lang="en-US" sz="1400" i="0" dirty="0" smtClean="0"/>
            </a:br>
            <a:r>
              <a:rPr lang="en-US" sz="1400" i="0" dirty="0" smtClean="0"/>
              <a:t>SOAP (WSA)</a:t>
            </a:r>
            <a:br>
              <a:rPr lang="en-US" sz="1400" i="0" dirty="0" smtClean="0"/>
            </a:br>
            <a:r>
              <a:rPr lang="en-US" sz="1400" i="0" dirty="0" smtClean="0"/>
              <a:t>REST/Mobile</a:t>
            </a:r>
            <a:br>
              <a:rPr lang="en-US" sz="1400" i="0" dirty="0" smtClean="0"/>
            </a:br>
            <a:r>
              <a:rPr kumimoji="0" lang="en-US" sz="1400" b="0" i="0" u="none" strike="noStrike" cap="none" normalizeH="0" baseline="0" dirty="0" err="1" smtClean="0">
                <a:ln>
                  <a:noFill/>
                </a:ln>
                <a:solidFill>
                  <a:schemeClr val="tx1"/>
                </a:solidFill>
                <a:effectLst/>
              </a:rPr>
              <a:t>WebSpeed</a:t>
            </a:r>
            <a:endParaRPr kumimoji="0" lang="en-US" sz="1600" b="0" i="0" u="none" strike="noStrike" cap="none" normalizeH="0" baseline="0" dirty="0" smtClean="0">
              <a:ln>
                <a:noFill/>
              </a:ln>
              <a:solidFill>
                <a:schemeClr val="tx1"/>
              </a:solidFill>
              <a:effectLst/>
            </a:endParaRPr>
          </a:p>
        </p:txBody>
      </p:sp>
    </p:spTree>
    <p:custDataLst>
      <p:tags r:id="rId1"/>
    </p:custDataLst>
    <p:extLst>
      <p:ext uri="{BB962C8B-B14F-4D97-AF65-F5344CB8AC3E}">
        <p14:creationId xmlns:p14="http://schemas.microsoft.com/office/powerpoint/2010/main" val="151646787"/>
      </p:ext>
    </p:extLst>
  </p:cSld>
  <p:clrMapOvr>
    <a:masterClrMapping/>
  </p:clrMapOvr>
  <mc:AlternateContent xmlns:mc="http://schemas.openxmlformats.org/markup-compatibility/2006" xmlns:p14="http://schemas.microsoft.com/office/powerpoint/2010/main">
    <mc:Choice Requires="p14">
      <p:transition spd="med" p14:dur="700" advTm="107519">
        <p:fade/>
      </p:transition>
    </mc:Choice>
    <mc:Fallback xmlns="">
      <p:transition spd="med" advTm="107519">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Architecture: Multi-Session Agent</a:t>
            </a:r>
            <a:endParaRPr lang="en-US" b="1" dirty="0"/>
          </a:p>
        </p:txBody>
      </p:sp>
      <p:sp>
        <p:nvSpPr>
          <p:cNvPr id="3" name="Content Placeholder 2"/>
          <p:cNvSpPr>
            <a:spLocks noGrp="1"/>
          </p:cNvSpPr>
          <p:nvPr>
            <p:ph idx="1"/>
          </p:nvPr>
        </p:nvSpPr>
        <p:spPr/>
        <p:txBody>
          <a:bodyPr/>
          <a:lstStyle/>
          <a:p>
            <a:pPr>
              <a:spcBef>
                <a:spcPts val="2100"/>
              </a:spcBef>
            </a:pPr>
            <a:r>
              <a:rPr lang="en-US" sz="2400" dirty="0" smtClean="0"/>
              <a:t>Multiple client requests at the same time</a:t>
            </a:r>
          </a:p>
          <a:p>
            <a:pPr>
              <a:spcBef>
                <a:spcPts val="2100"/>
              </a:spcBef>
            </a:pPr>
            <a:r>
              <a:rPr lang="en-US" sz="2400" dirty="0" smtClean="0"/>
              <a:t>Supports both Session-Managed and Session-Free request simultaneously</a:t>
            </a:r>
          </a:p>
          <a:p>
            <a:pPr>
              <a:spcBef>
                <a:spcPts val="2100"/>
              </a:spcBef>
            </a:pPr>
            <a:r>
              <a:rPr lang="en-US" sz="2400" dirty="0" smtClean="0"/>
              <a:t>Manages database shared memory connections</a:t>
            </a:r>
          </a:p>
          <a:p>
            <a:pPr>
              <a:spcBef>
                <a:spcPts val="2100"/>
              </a:spcBef>
            </a:pPr>
            <a:r>
              <a:rPr lang="en-US" sz="2400" dirty="0" smtClean="0"/>
              <a:t>Uses much less system resources</a:t>
            </a:r>
          </a:p>
          <a:p>
            <a:pPr>
              <a:spcBef>
                <a:spcPts val="2100"/>
              </a:spcBef>
            </a:pPr>
            <a:r>
              <a:rPr lang="en-US" sz="2400" dirty="0" smtClean="0"/>
              <a:t>Handles multiple times more transactions than the single session AppServer agents</a:t>
            </a:r>
            <a:endParaRPr lang="en-US" sz="2400" dirty="0"/>
          </a:p>
        </p:txBody>
      </p:sp>
    </p:spTree>
    <p:extLst>
      <p:ext uri="{BB962C8B-B14F-4D97-AF65-F5344CB8AC3E}">
        <p14:creationId xmlns:p14="http://schemas.microsoft.com/office/powerpoint/2010/main" val="2428054115"/>
      </p:ext>
    </p:extLst>
  </p:cSld>
  <p:clrMapOvr>
    <a:masterClrMapping/>
  </p:clrMapOvr>
  <mc:AlternateContent xmlns:mc="http://schemas.openxmlformats.org/markup-compatibility/2006" xmlns:p14="http://schemas.microsoft.com/office/powerpoint/2010/main">
    <mc:Choice Requires="p14">
      <p:transition spd="med" p14:dur="700" advTm="61480">
        <p:fade/>
      </p:transition>
    </mc:Choice>
    <mc:Fallback xmlns="">
      <p:transition spd="med" advTm="6148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7"/>
          <p:cNvSpPr>
            <a:spLocks noGrp="1" noChangeArrowheads="1"/>
          </p:cNvSpPr>
          <p:nvPr>
            <p:ph type="title"/>
          </p:nvPr>
        </p:nvSpPr>
        <p:spPr/>
        <p:txBody>
          <a:bodyPr/>
          <a:lstStyle/>
          <a:p>
            <a:r>
              <a:rPr lang="en-US" b="1" dirty="0" smtClean="0"/>
              <a:t>RDBMS Self-service Connections</a:t>
            </a:r>
          </a:p>
        </p:txBody>
      </p:sp>
      <p:graphicFrame>
        <p:nvGraphicFramePr>
          <p:cNvPr id="11267" name="Group 3"/>
          <p:cNvGraphicFramePr>
            <a:graphicFrameLocks noGrp="1"/>
          </p:cNvGraphicFramePr>
          <p:nvPr>
            <p:ph idx="1"/>
            <p:extLst>
              <p:ext uri="{D42A27DB-BD31-4B8C-83A1-F6EECF244321}">
                <p14:modId xmlns:p14="http://schemas.microsoft.com/office/powerpoint/2010/main" val="1940654372"/>
              </p:ext>
            </p:extLst>
          </p:nvPr>
        </p:nvGraphicFramePr>
        <p:xfrm>
          <a:off x="725026" y="1407913"/>
          <a:ext cx="10744200" cy="4289918"/>
        </p:xfrm>
        <a:graphic>
          <a:graphicData uri="http://schemas.openxmlformats.org/drawingml/2006/table">
            <a:tbl>
              <a:tblPr firstRow="1" bandRow="1">
                <a:tableStyleId>{B301B821-A1FF-4177-AEE7-76D212191A09}</a:tableStyleId>
              </a:tblPr>
              <a:tblGrid>
                <a:gridCol w="262608">
                  <a:extLst>
                    <a:ext uri="{9D8B030D-6E8A-4147-A177-3AD203B41FA5}">
                      <a16:colId xmlns:a16="http://schemas.microsoft.com/office/drawing/2014/main" val="20000"/>
                    </a:ext>
                  </a:extLst>
                </a:gridCol>
                <a:gridCol w="10481592">
                  <a:extLst>
                    <a:ext uri="{9D8B030D-6E8A-4147-A177-3AD203B41FA5}">
                      <a16:colId xmlns:a16="http://schemas.microsoft.com/office/drawing/2014/main" val="20001"/>
                    </a:ext>
                  </a:extLst>
                </a:gridCol>
              </a:tblGrid>
              <a:tr h="492125">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smtClean="0">
                          <a:ln>
                            <a:noFill/>
                          </a:ln>
                          <a:solidFill>
                            <a:schemeClr val="tx1"/>
                          </a:solidFill>
                          <a:effectLst/>
                        </a:rPr>
                        <a:t>PAS for OpenEdge</a:t>
                      </a:r>
                      <a:endParaRPr kumimoji="0" lang="en-US" sz="2400" b="0" i="0" u="none" strike="noStrike" cap="none" normalizeH="0" baseline="0" dirty="0" smtClean="0">
                        <a:ln>
                          <a:noFill/>
                        </a:ln>
                        <a:solidFill>
                          <a:schemeClr val="tx1"/>
                        </a:solidFill>
                        <a:effectLst/>
                        <a:latin typeface="Arial" pitchFamily="34" charset="0"/>
                        <a:ea typeface="MS PGothic"/>
                        <a:cs typeface="MS PGothic"/>
                      </a:endParaRPr>
                    </a:p>
                  </a:txBody>
                  <a:tcPr marL="118604" marR="118604" anchor="ctr" horzOverflow="overflow"/>
                </a:tc>
                <a:extLst>
                  <a:ext uri="{0D108BD9-81ED-4DB2-BD59-A6C34878D82A}">
                    <a16:rowId xmlns:a16="http://schemas.microsoft.com/office/drawing/2014/main" val="10000"/>
                  </a:ext>
                </a:extLst>
              </a:tr>
              <a:tr h="993633">
                <a:tc>
                  <a:txBody>
                    <a:bodyPr/>
                    <a:lstStyle/>
                    <a:p>
                      <a:endParaRPr lang="en-US" sz="2000" dirty="0" smtClean="0"/>
                    </a:p>
                  </a:txBody>
                  <a:tcPr marL="118604" marR="118604" anchor="ctr" horzOverflow="overflow"/>
                </a:tc>
                <a:tc>
                  <a:txBody>
                    <a:bodyPr/>
                    <a:lstStyle/>
                    <a:p>
                      <a:r>
                        <a:rPr lang="en-US" sz="2000" dirty="0" smtClean="0"/>
                        <a:t>One connection per DB per Agent process: shared by all ABL SESSIONs</a:t>
                      </a:r>
                    </a:p>
                  </a:txBody>
                  <a:tcPr marL="118604" marR="118604" anchor="ctr" horzOverflow="overflow"/>
                </a:tc>
                <a:extLst>
                  <a:ext uri="{0D108BD9-81ED-4DB2-BD59-A6C34878D82A}">
                    <a16:rowId xmlns:a16="http://schemas.microsoft.com/office/drawing/2014/main" val="10001"/>
                  </a:ext>
                </a:extLst>
              </a:tr>
              <a:tr h="41910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lang="en-US" sz="2000" dirty="0" smtClean="0"/>
                    </a:p>
                  </a:txBody>
                  <a:tcPr marL="118604" marR="118604" anchor="ctr" horzOverflow="overflow"/>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Connected on 1</a:t>
                      </a:r>
                      <a:r>
                        <a:rPr lang="en-US" sz="2000" baseline="30000" dirty="0" smtClean="0"/>
                        <a:t>st</a:t>
                      </a:r>
                      <a:r>
                        <a:rPr lang="en-US" sz="2000" dirty="0" smtClean="0"/>
                        <a:t> SESSION startup or CONNECT </a:t>
                      </a:r>
                      <a:r>
                        <a:rPr lang="en-US" sz="2000" dirty="0" smtClean="0"/>
                        <a:t>statement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118604" marR="118604" anchor="ctr" horzOverflow="overflow"/>
                </a:tc>
                <a:extLst>
                  <a:ext uri="{0D108BD9-81ED-4DB2-BD59-A6C34878D82A}">
                    <a16:rowId xmlns:a16="http://schemas.microsoft.com/office/drawing/2014/main" val="10002"/>
                  </a:ext>
                </a:extLst>
              </a:tr>
              <a:tr h="4206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118604" marR="118604" anchor="ct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000" dirty="0" smtClean="0"/>
                        <a:t>Disconnected when </a:t>
                      </a:r>
                      <a:r>
                        <a:rPr lang="en-US" sz="2000" b="1" dirty="0" smtClean="0"/>
                        <a:t>last</a:t>
                      </a:r>
                      <a:r>
                        <a:rPr lang="en-US" sz="2000" dirty="0" smtClean="0"/>
                        <a:t> SESSION shuts down or </a:t>
                      </a:r>
                      <a:r>
                        <a:rPr lang="en-US" sz="2000" b="1" dirty="0" smtClean="0"/>
                        <a:t>last</a:t>
                      </a:r>
                      <a:r>
                        <a:rPr lang="en-US" sz="2000" dirty="0" smtClean="0"/>
                        <a:t> </a:t>
                      </a:r>
                      <a:r>
                        <a:rPr lang="en-US" sz="2000" dirty="0" smtClean="0"/>
                        <a:t>DISCONNECT</a:t>
                      </a: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2000" dirty="0" smtClean="0"/>
                    </a:p>
                  </a:txBody>
                  <a:tcPr marL="118604" marR="118604" anchor="ctr" horzOverflow="overflow"/>
                </a:tc>
                <a:extLst>
                  <a:ext uri="{0D108BD9-81ED-4DB2-BD59-A6C34878D82A}">
                    <a16:rowId xmlns:a16="http://schemas.microsoft.com/office/drawing/2014/main" val="10003"/>
                  </a:ext>
                </a:extLst>
              </a:tr>
              <a:tr h="4191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118604" marR="118604" anchor="ctr" horzOverflow="overflow"/>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PROMON shows one connection per SESSION + 1 Agent (admin) </a:t>
                      </a:r>
                      <a:r>
                        <a:rPr lang="en-US" sz="2000" dirty="0" smtClean="0"/>
                        <a:t>SESSION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118604" marR="118604" anchor="ctr" horzOverflow="overflow"/>
                </a:tc>
                <a:extLst>
                  <a:ext uri="{0D108BD9-81ED-4DB2-BD59-A6C34878D82A}">
                    <a16:rowId xmlns:a16="http://schemas.microsoft.com/office/drawing/2014/main" val="10004"/>
                  </a:ext>
                </a:extLst>
              </a:tr>
              <a:tr h="4191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118604" marR="118604" anchor="ctr" horzOverflow="overflow"/>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PROMON disconnects ALL SESSIONs when Agent (admin) SESSION </a:t>
                      </a:r>
                      <a:r>
                        <a:rPr lang="en-US" sz="2000" dirty="0" smtClean="0"/>
                        <a:t>disconnected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118604" marR="118604"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72409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PROMON - RDBMS Self-service Connections</a:t>
            </a:r>
            <a:endParaRPr lang="en-US" b="1" dirty="0"/>
          </a:p>
        </p:txBody>
      </p:sp>
      <p:sp>
        <p:nvSpPr>
          <p:cNvPr id="3" name="Content Placeholder 2"/>
          <p:cNvSpPr>
            <a:spLocks noGrp="1"/>
          </p:cNvSpPr>
          <p:nvPr>
            <p:ph idx="1"/>
          </p:nvPr>
        </p:nvSpPr>
        <p:spPr/>
        <p:txBody>
          <a:bodyPr/>
          <a:lstStyle/>
          <a:p>
            <a:pPr>
              <a:buNone/>
            </a:pPr>
            <a:r>
              <a:rPr lang="en-US" sz="1800" dirty="0" smtClean="0"/>
              <a:t>User Control: by user number for all tenants</a:t>
            </a:r>
          </a:p>
          <a:p>
            <a:pPr>
              <a:buNone/>
            </a:pPr>
            <a:r>
              <a:rPr lang="en-US" sz="1800" dirty="0" smtClean="0"/>
              <a:t>  </a:t>
            </a:r>
            <a:r>
              <a:rPr lang="en-US" sz="1800" dirty="0" err="1" smtClean="0"/>
              <a:t>Usr:Ten</a:t>
            </a:r>
            <a:r>
              <a:rPr lang="en-US" sz="1800" dirty="0" smtClean="0"/>
              <a:t>  Name    Domain Type       Wait  </a:t>
            </a:r>
            <a:r>
              <a:rPr lang="en-US" sz="1800" dirty="0" err="1" smtClean="0"/>
              <a:t>Table:Part</a:t>
            </a:r>
            <a:r>
              <a:rPr lang="en-US" sz="1800" dirty="0" smtClean="0"/>
              <a:t>  </a:t>
            </a:r>
            <a:r>
              <a:rPr lang="en-US" sz="1800" dirty="0" err="1" smtClean="0"/>
              <a:t>Dbkey</a:t>
            </a:r>
            <a:r>
              <a:rPr lang="en-US" sz="1800" dirty="0" smtClean="0"/>
              <a:t>  Trans  PID  </a:t>
            </a:r>
            <a:r>
              <a:rPr lang="en-US" sz="1800" dirty="0" err="1" smtClean="0"/>
              <a:t>Sem</a:t>
            </a:r>
            <a:r>
              <a:rPr lang="en-US" sz="1800" dirty="0" smtClean="0"/>
              <a:t>  </a:t>
            </a:r>
            <a:r>
              <a:rPr lang="en-US" sz="1800" dirty="0" err="1" smtClean="0"/>
              <a:t>Srv</a:t>
            </a:r>
            <a:r>
              <a:rPr lang="en-US" sz="1800" dirty="0" smtClean="0"/>
              <a:t>  Login Time </a:t>
            </a:r>
          </a:p>
          <a:p>
            <a:pPr>
              <a:buNone/>
            </a:pPr>
            <a:r>
              <a:rPr lang="en-US" sz="1800" dirty="0" smtClean="0"/>
              <a:t>    0           root          0     BROK       	    --        0              0           0     8068   0      0   04/01/15 19:14</a:t>
            </a:r>
          </a:p>
          <a:p>
            <a:pPr>
              <a:buNone/>
            </a:pPr>
            <a:r>
              <a:rPr lang="en-US" sz="1800" dirty="0" smtClean="0"/>
              <a:t>    5           root         -4     SELF/PASA  --        0              0           0     9596   2      0   04/01/15 19:19</a:t>
            </a:r>
          </a:p>
          <a:p>
            <a:pPr>
              <a:buNone/>
            </a:pPr>
            <a:r>
              <a:rPr lang="en-US" sz="1800" dirty="0" smtClean="0"/>
              <a:t>    6           root          0     SELF/PASN  --        6       1412160      0     9596   3      0   04/01/15 19:19</a:t>
            </a:r>
          </a:p>
          <a:p>
            <a:pPr>
              <a:buNone/>
            </a:pPr>
            <a:r>
              <a:rPr lang="en-US" sz="1800" dirty="0" smtClean="0"/>
              <a:t>    7           root          0     SELF/PASN  --        6         924864      0     9596   3      0   04/01/15 19:19</a:t>
            </a:r>
          </a:p>
          <a:p>
            <a:pPr>
              <a:buNone/>
            </a:pPr>
            <a:r>
              <a:rPr lang="en-US" sz="1800" dirty="0" smtClean="0"/>
              <a:t>    8           root         -4     SELF/PASN  --        0              0           0     9596   4      0   04/01/15 19:19</a:t>
            </a:r>
          </a:p>
          <a:p>
            <a:pPr>
              <a:buNone/>
            </a:pPr>
            <a:r>
              <a:rPr lang="en-US" sz="1800" dirty="0" smtClean="0"/>
              <a:t>    9           root         -4     SELF/PASN  --        6         030912      0     9596   4      0   04/01/15 19:19</a:t>
            </a:r>
          </a:p>
          <a:p>
            <a:pPr>
              <a:buNone/>
            </a:pPr>
            <a:r>
              <a:rPr lang="en-US" sz="1800" dirty="0" smtClean="0"/>
              <a:t>   10          root         -4     SELF/PASN  --        6       1427776      0     9596   5      0   04/01/15 19:19</a:t>
            </a:r>
          </a:p>
          <a:p>
            <a:pPr>
              <a:buNone/>
            </a:pPr>
            <a:r>
              <a:rPr lang="en-US" sz="1800" dirty="0" smtClean="0"/>
              <a:t>   11          root          0     MON       	     --       0              0          0     1359   5      0   04/02/15 15:10</a:t>
            </a:r>
            <a:endParaRPr lang="en-US" sz="1800" dirty="0"/>
          </a:p>
        </p:txBody>
      </p:sp>
    </p:spTree>
    <p:extLst>
      <p:ext uri="{BB962C8B-B14F-4D97-AF65-F5344CB8AC3E}">
        <p14:creationId xmlns:p14="http://schemas.microsoft.com/office/powerpoint/2010/main" val="2636054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PROMON - RDBMS Self-service Connections</a:t>
            </a:r>
            <a:endParaRPr lang="en-US" b="1" dirty="0"/>
          </a:p>
        </p:txBody>
      </p:sp>
      <p:sp>
        <p:nvSpPr>
          <p:cNvPr id="3" name="Content Placeholder 2"/>
          <p:cNvSpPr>
            <a:spLocks noGrp="1"/>
          </p:cNvSpPr>
          <p:nvPr>
            <p:ph idx="1"/>
          </p:nvPr>
        </p:nvSpPr>
        <p:spPr/>
        <p:txBody>
          <a:bodyPr/>
          <a:lstStyle/>
          <a:p>
            <a:pPr>
              <a:buNone/>
            </a:pPr>
            <a:r>
              <a:rPr lang="en-US" sz="1800" dirty="0" smtClean="0"/>
              <a:t>User Control: by user number for all tenants</a:t>
            </a:r>
          </a:p>
          <a:p>
            <a:pPr>
              <a:buNone/>
            </a:pPr>
            <a:r>
              <a:rPr lang="en-US" sz="1800" dirty="0" smtClean="0"/>
              <a:t>  </a:t>
            </a:r>
            <a:r>
              <a:rPr lang="en-US" sz="1800" dirty="0" err="1" smtClean="0"/>
              <a:t>Usr:Ten</a:t>
            </a:r>
            <a:r>
              <a:rPr lang="en-US" sz="1800" dirty="0" smtClean="0"/>
              <a:t>  Name    Domain Type       Wait  </a:t>
            </a:r>
            <a:r>
              <a:rPr lang="en-US" sz="1800" dirty="0" err="1" smtClean="0"/>
              <a:t>Table:Part</a:t>
            </a:r>
            <a:r>
              <a:rPr lang="en-US" sz="1800" dirty="0" smtClean="0"/>
              <a:t>  </a:t>
            </a:r>
            <a:r>
              <a:rPr lang="en-US" sz="1800" dirty="0" err="1" smtClean="0"/>
              <a:t>Dbkey</a:t>
            </a:r>
            <a:r>
              <a:rPr lang="en-US" sz="1800" dirty="0" smtClean="0"/>
              <a:t>  Trans  PID  </a:t>
            </a:r>
            <a:r>
              <a:rPr lang="en-US" sz="1800" dirty="0" err="1" smtClean="0"/>
              <a:t>Sem</a:t>
            </a:r>
            <a:r>
              <a:rPr lang="en-US" sz="1800" dirty="0" smtClean="0"/>
              <a:t>  </a:t>
            </a:r>
            <a:r>
              <a:rPr lang="en-US" sz="1800" dirty="0" err="1" smtClean="0"/>
              <a:t>Srv</a:t>
            </a:r>
            <a:r>
              <a:rPr lang="en-US" sz="1800" dirty="0" smtClean="0"/>
              <a:t>  Login Time </a:t>
            </a:r>
          </a:p>
          <a:p>
            <a:pPr>
              <a:buNone/>
            </a:pPr>
            <a:r>
              <a:rPr lang="en-US" sz="1800" dirty="0" smtClean="0"/>
              <a:t>    0           root          0     BROK       	    --        0              0           0     8068   0      0   04/01/15 19:14</a:t>
            </a:r>
          </a:p>
          <a:p>
            <a:pPr>
              <a:buNone/>
            </a:pPr>
            <a:r>
              <a:rPr lang="en-US" sz="1800" dirty="0" smtClean="0"/>
              <a:t>    5           root         -4     SELF/PASA  --        0              0           0     9596   2      0   04/01/15 19:19</a:t>
            </a:r>
          </a:p>
          <a:p>
            <a:pPr>
              <a:buNone/>
            </a:pPr>
            <a:r>
              <a:rPr lang="en-US" sz="1800" dirty="0" smtClean="0"/>
              <a:t>    6           root          0     SELF/PASN  --        6       1412160      0     9596   3      0   04/01/15 19:19</a:t>
            </a:r>
          </a:p>
          <a:p>
            <a:pPr>
              <a:buNone/>
            </a:pPr>
            <a:r>
              <a:rPr lang="en-US" sz="1800" dirty="0" smtClean="0"/>
              <a:t>    7           root          0     SELF/PASN  --        6         924864      0     9596   3      0   04/01/15 19:19</a:t>
            </a:r>
          </a:p>
          <a:p>
            <a:pPr>
              <a:buNone/>
            </a:pPr>
            <a:r>
              <a:rPr lang="en-US" sz="1800" dirty="0" smtClean="0"/>
              <a:t>    8           root         -4     SELF/PASN  --        0              0           0     9596   4      0   04/01/15 19:19</a:t>
            </a:r>
          </a:p>
          <a:p>
            <a:pPr>
              <a:buNone/>
            </a:pPr>
            <a:r>
              <a:rPr lang="en-US" sz="1800" dirty="0" smtClean="0"/>
              <a:t>    9           root         -4     SELF/PASN  --        6         030912      0     9596   4      0   04/01/15 19:19</a:t>
            </a:r>
          </a:p>
          <a:p>
            <a:pPr>
              <a:buNone/>
            </a:pPr>
            <a:r>
              <a:rPr lang="en-US" sz="1800" dirty="0" smtClean="0"/>
              <a:t>   10          root         -4     SELF/PASN  --        6       1427776      0     9596   5      0   04/01/15 19:19</a:t>
            </a:r>
          </a:p>
          <a:p>
            <a:pPr>
              <a:buNone/>
            </a:pPr>
            <a:r>
              <a:rPr lang="en-US" sz="1800" dirty="0" smtClean="0"/>
              <a:t>   11          root          0     MON       	     --       0              0          0     1359   5      0   04/02/15 15:10</a:t>
            </a:r>
            <a:endParaRPr lang="en-US" sz="1800" dirty="0"/>
          </a:p>
        </p:txBody>
      </p:sp>
      <p:sp>
        <p:nvSpPr>
          <p:cNvPr id="4" name="Rounded Rectangle 3"/>
          <p:cNvSpPr/>
          <p:nvPr/>
        </p:nvSpPr>
        <p:spPr bwMode="auto">
          <a:xfrm>
            <a:off x="487083" y="2284898"/>
            <a:ext cx="10556111" cy="439837"/>
          </a:xfrm>
          <a:prstGeom prst="roundRect">
            <a:avLst/>
          </a:prstGeom>
          <a:solidFill>
            <a:schemeClr val="accent1">
              <a:alpha val="3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395755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PROMON - RDBMS Self-service Connections</a:t>
            </a:r>
            <a:endParaRPr lang="en-US" b="1" dirty="0"/>
          </a:p>
        </p:txBody>
      </p:sp>
      <p:sp>
        <p:nvSpPr>
          <p:cNvPr id="3" name="Content Placeholder 2"/>
          <p:cNvSpPr>
            <a:spLocks noGrp="1"/>
          </p:cNvSpPr>
          <p:nvPr>
            <p:ph idx="1"/>
          </p:nvPr>
        </p:nvSpPr>
        <p:spPr/>
        <p:txBody>
          <a:bodyPr/>
          <a:lstStyle/>
          <a:p>
            <a:pPr>
              <a:buNone/>
            </a:pPr>
            <a:r>
              <a:rPr lang="en-US" sz="1800" dirty="0" smtClean="0"/>
              <a:t>User Control: by user number for all tenants</a:t>
            </a:r>
          </a:p>
          <a:p>
            <a:pPr>
              <a:buNone/>
            </a:pPr>
            <a:r>
              <a:rPr lang="en-US" sz="1800" dirty="0" smtClean="0"/>
              <a:t>  </a:t>
            </a:r>
            <a:r>
              <a:rPr lang="en-US" sz="1800" dirty="0" err="1" smtClean="0"/>
              <a:t>Usr:Ten</a:t>
            </a:r>
            <a:r>
              <a:rPr lang="en-US" sz="1800" dirty="0" smtClean="0"/>
              <a:t>  Name    Domain Type       Wait  </a:t>
            </a:r>
            <a:r>
              <a:rPr lang="en-US" sz="1800" dirty="0" err="1" smtClean="0"/>
              <a:t>Table:Part</a:t>
            </a:r>
            <a:r>
              <a:rPr lang="en-US" sz="1800" dirty="0" smtClean="0"/>
              <a:t>  </a:t>
            </a:r>
            <a:r>
              <a:rPr lang="en-US" sz="1800" dirty="0" err="1" smtClean="0"/>
              <a:t>Dbkey</a:t>
            </a:r>
            <a:r>
              <a:rPr lang="en-US" sz="1800" dirty="0" smtClean="0"/>
              <a:t>  Trans  PID  </a:t>
            </a:r>
            <a:r>
              <a:rPr lang="en-US" sz="1800" dirty="0" err="1" smtClean="0"/>
              <a:t>Sem</a:t>
            </a:r>
            <a:r>
              <a:rPr lang="en-US" sz="1800" dirty="0" smtClean="0"/>
              <a:t>  </a:t>
            </a:r>
            <a:r>
              <a:rPr lang="en-US" sz="1800" dirty="0" err="1" smtClean="0"/>
              <a:t>Srv</a:t>
            </a:r>
            <a:r>
              <a:rPr lang="en-US" sz="1800" dirty="0" smtClean="0"/>
              <a:t>  Login Time </a:t>
            </a:r>
          </a:p>
          <a:p>
            <a:pPr>
              <a:buNone/>
            </a:pPr>
            <a:r>
              <a:rPr lang="en-US" sz="1800" dirty="0" smtClean="0"/>
              <a:t>    0           root          0     BROK       	    --        0              0           0     8068   0      0   04/01/15 19:14</a:t>
            </a:r>
          </a:p>
          <a:p>
            <a:pPr>
              <a:buNone/>
            </a:pPr>
            <a:r>
              <a:rPr lang="en-US" sz="1800" dirty="0" smtClean="0"/>
              <a:t>    5           root         -4     SELF/PASA  --        0              0           0     9596   2      0   04/01/15 19:19</a:t>
            </a:r>
          </a:p>
          <a:p>
            <a:pPr>
              <a:buNone/>
            </a:pPr>
            <a:r>
              <a:rPr lang="en-US" sz="1800" dirty="0" smtClean="0"/>
              <a:t>    6           root          0     SELF/PASN  --        6       1412160      0     9596   3      0   04/01/15 19:19</a:t>
            </a:r>
          </a:p>
          <a:p>
            <a:pPr>
              <a:buNone/>
            </a:pPr>
            <a:r>
              <a:rPr lang="en-US" sz="1800" dirty="0" smtClean="0"/>
              <a:t>    7           root          0     SELF/PASN  --        6         924864      0     9596   3      0   04/01/15 19:19</a:t>
            </a:r>
          </a:p>
          <a:p>
            <a:pPr>
              <a:buNone/>
            </a:pPr>
            <a:r>
              <a:rPr lang="en-US" sz="1800" dirty="0" smtClean="0"/>
              <a:t>    8           root         -4     SELF/PASN  --        0              0           0     9596   4      0   04/01/15 19:19</a:t>
            </a:r>
          </a:p>
          <a:p>
            <a:pPr>
              <a:buNone/>
            </a:pPr>
            <a:r>
              <a:rPr lang="en-US" sz="1800" dirty="0" smtClean="0"/>
              <a:t>    9           root         -4     SELF/PASN  --        6         030912      0     9596   4      0   04/01/15 19:19</a:t>
            </a:r>
          </a:p>
          <a:p>
            <a:pPr>
              <a:buNone/>
            </a:pPr>
            <a:r>
              <a:rPr lang="en-US" sz="1800" dirty="0" smtClean="0"/>
              <a:t>   10          root         -4     SELF/PASN  --        6       1427776      0     9596   5      0   04/01/15 19:19</a:t>
            </a:r>
          </a:p>
          <a:p>
            <a:pPr>
              <a:buNone/>
            </a:pPr>
            <a:r>
              <a:rPr lang="en-US" sz="1800" dirty="0" smtClean="0"/>
              <a:t>   11          root          0     MON       	     --       0              0          0     1359   5      0   04/02/15 15:10</a:t>
            </a:r>
            <a:endParaRPr lang="en-US" sz="1800" dirty="0"/>
          </a:p>
        </p:txBody>
      </p:sp>
      <p:sp>
        <p:nvSpPr>
          <p:cNvPr id="6" name="Rounded Rectangle 5"/>
          <p:cNvSpPr/>
          <p:nvPr/>
        </p:nvSpPr>
        <p:spPr bwMode="auto">
          <a:xfrm>
            <a:off x="485800" y="2692061"/>
            <a:ext cx="10486664" cy="1979271"/>
          </a:xfrm>
          <a:prstGeom prst="roundRect">
            <a:avLst/>
          </a:prstGeom>
          <a:solidFill>
            <a:schemeClr val="accent1">
              <a:alpha val="3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55779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7"/>
          <p:cNvSpPr>
            <a:spLocks noGrp="1" noChangeArrowheads="1"/>
          </p:cNvSpPr>
          <p:nvPr>
            <p:ph type="title"/>
          </p:nvPr>
        </p:nvSpPr>
        <p:spPr/>
        <p:txBody>
          <a:bodyPr/>
          <a:lstStyle/>
          <a:p>
            <a:r>
              <a:rPr lang="en-US" b="1" dirty="0" smtClean="0"/>
              <a:t>PAS for OpenEdge Production versus Development Products</a:t>
            </a:r>
          </a:p>
        </p:txBody>
      </p:sp>
      <p:graphicFrame>
        <p:nvGraphicFramePr>
          <p:cNvPr id="11267" name="Group 3"/>
          <p:cNvGraphicFramePr>
            <a:graphicFrameLocks noGrp="1"/>
          </p:cNvGraphicFramePr>
          <p:nvPr>
            <p:ph idx="1"/>
            <p:extLst>
              <p:ext uri="{D42A27DB-BD31-4B8C-83A1-F6EECF244321}">
                <p14:modId xmlns:p14="http://schemas.microsoft.com/office/powerpoint/2010/main" val="3899153499"/>
              </p:ext>
            </p:extLst>
          </p:nvPr>
        </p:nvGraphicFramePr>
        <p:xfrm>
          <a:off x="655577" y="1005658"/>
          <a:ext cx="10744200" cy="5275014"/>
        </p:xfrm>
        <a:graphic>
          <a:graphicData uri="http://schemas.openxmlformats.org/drawingml/2006/table">
            <a:tbl>
              <a:tblPr firstRow="1" bandRow="1">
                <a:tableStyleId>{B301B821-A1FF-4177-AEE7-76D212191A09}</a:tableStyleId>
              </a:tblPr>
              <a:tblGrid>
                <a:gridCol w="5259086">
                  <a:extLst>
                    <a:ext uri="{9D8B030D-6E8A-4147-A177-3AD203B41FA5}">
                      <a16:colId xmlns:a16="http://schemas.microsoft.com/office/drawing/2014/main" val="20000"/>
                    </a:ext>
                  </a:extLst>
                </a:gridCol>
                <a:gridCol w="5485114">
                  <a:extLst>
                    <a:ext uri="{9D8B030D-6E8A-4147-A177-3AD203B41FA5}">
                      <a16:colId xmlns:a16="http://schemas.microsoft.com/office/drawing/2014/main" val="20001"/>
                    </a:ext>
                  </a:extLst>
                </a:gridCol>
              </a:tblGrid>
              <a:tr h="468226">
                <a:tc>
                  <a:txBody>
                    <a:bodyPr/>
                    <a:lstStyle/>
                    <a:p>
                      <a:pPr algn="ctr"/>
                      <a:r>
                        <a:rPr lang="en-US" sz="2000" dirty="0" smtClean="0">
                          <a:solidFill>
                            <a:schemeClr val="tx1"/>
                          </a:solidFill>
                        </a:rPr>
                        <a:t>PAS for OE Development</a:t>
                      </a:r>
                      <a:endParaRPr lang="en-US" sz="2000" dirty="0">
                        <a:solidFill>
                          <a:schemeClr val="tx1"/>
                        </a:solidFill>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rPr>
                        <a:t>PAS for OE Production</a:t>
                      </a:r>
                      <a:endParaRPr kumimoji="0" lang="en-US" sz="2000" b="0" i="0" u="none" strike="noStrike" cap="none" normalizeH="0" baseline="0" dirty="0" smtClean="0">
                        <a:ln>
                          <a:noFill/>
                        </a:ln>
                        <a:solidFill>
                          <a:schemeClr val="tx1"/>
                        </a:solidFill>
                        <a:effectLst/>
                        <a:latin typeface="Arial" pitchFamily="34" charset="0"/>
                        <a:ea typeface="MS PGothic"/>
                        <a:cs typeface="MS PGothic"/>
                      </a:endParaRPr>
                    </a:p>
                  </a:txBody>
                  <a:tcPr marL="118604" marR="118604" anchor="ctr" horzOverflow="overflow"/>
                </a:tc>
                <a:extLst>
                  <a:ext uri="{0D108BD9-81ED-4DB2-BD59-A6C34878D82A}">
                    <a16:rowId xmlns:a16="http://schemas.microsoft.com/office/drawing/2014/main" val="10000"/>
                  </a:ext>
                </a:extLst>
              </a:tr>
              <a:tr h="435918">
                <a:tc>
                  <a:txBody>
                    <a:bodyPr/>
                    <a:lstStyle/>
                    <a:p>
                      <a:pPr>
                        <a:lnSpc>
                          <a:spcPct val="130000"/>
                        </a:lnSpc>
                      </a:pPr>
                      <a:r>
                        <a:rPr lang="en-US" sz="1800" dirty="0" smtClean="0"/>
                        <a:t>Can compile code</a:t>
                      </a:r>
                    </a:p>
                  </a:txBody>
                  <a:tcPr marL="118604" marR="118604" anchor="ctr" horzOverflow="overflow"/>
                </a:tc>
                <a:tc>
                  <a:txBody>
                    <a:bodyPr/>
                    <a:lstStyle/>
                    <a:p>
                      <a:pPr>
                        <a:lnSpc>
                          <a:spcPct val="130000"/>
                        </a:lnSpc>
                      </a:pPr>
                      <a:r>
                        <a:rPr lang="en-US" sz="1800" dirty="0" smtClean="0"/>
                        <a:t>Cannot compile code</a:t>
                      </a:r>
                    </a:p>
                  </a:txBody>
                  <a:tcPr marL="118604" marR="118604" anchor="ctr" horzOverflow="overflow"/>
                </a:tc>
                <a:extLst>
                  <a:ext uri="{0D108BD9-81ED-4DB2-BD59-A6C34878D82A}">
                    <a16:rowId xmlns:a16="http://schemas.microsoft.com/office/drawing/2014/main" val="10001"/>
                  </a:ext>
                </a:extLst>
              </a:tr>
              <a:tr h="435918">
                <a:tc>
                  <a:txBody>
                    <a:bodyPr/>
                    <a:lstStyle/>
                    <a:p>
                      <a:pPr>
                        <a:lnSpc>
                          <a:spcPct val="130000"/>
                        </a:lnSpc>
                      </a:pPr>
                      <a:r>
                        <a:rPr lang="en-US" sz="1800" dirty="0" smtClean="0"/>
                        <a:t>Non-secure configuration</a:t>
                      </a:r>
                    </a:p>
                  </a:txBody>
                  <a:tcPr marL="118604" marR="118604" anchor="ctr" horzOverflow="overflow"/>
                </a:tc>
                <a:tc>
                  <a:txBody>
                    <a:bodyPr/>
                    <a:lstStyle/>
                    <a:p>
                      <a:pPr>
                        <a:lnSpc>
                          <a:spcPct val="130000"/>
                        </a:lnSpc>
                      </a:pPr>
                      <a:r>
                        <a:rPr lang="en-US" sz="1800" dirty="0" smtClean="0"/>
                        <a:t>Secure configuration</a:t>
                      </a:r>
                    </a:p>
                  </a:txBody>
                  <a:tcPr marL="118604" marR="118604" anchor="ctr" horzOverflow="overflow"/>
                </a:tc>
                <a:extLst>
                  <a:ext uri="{0D108BD9-81ED-4DB2-BD59-A6C34878D82A}">
                    <a16:rowId xmlns:a16="http://schemas.microsoft.com/office/drawing/2014/main" val="10002"/>
                  </a:ext>
                </a:extLst>
              </a:tr>
              <a:tr h="435918">
                <a:tc>
                  <a:txBody>
                    <a:bodyPr/>
                    <a:lstStyle/>
                    <a:p>
                      <a:pPr>
                        <a:lnSpc>
                          <a:spcPct val="130000"/>
                        </a:lnSpc>
                      </a:pPr>
                      <a:r>
                        <a:rPr lang="en-US" sz="1800" dirty="0" smtClean="0"/>
                        <a:t>Test server instance in $WRKDIR</a:t>
                      </a:r>
                    </a:p>
                  </a:txBody>
                  <a:tcPr marL="118604" marR="118604" anchor="ctr" horzOverflow="overflow"/>
                </a:tc>
                <a:tc>
                  <a:txBody>
                    <a:bodyPr/>
                    <a:lstStyle/>
                    <a:p>
                      <a:pPr>
                        <a:lnSpc>
                          <a:spcPct val="130000"/>
                        </a:lnSpc>
                      </a:pPr>
                      <a:r>
                        <a:rPr lang="en-US" sz="1800" dirty="0" smtClean="0"/>
                        <a:t>No test server instances</a:t>
                      </a:r>
                    </a:p>
                  </a:txBody>
                  <a:tcPr marL="118604" marR="118604" anchor="ctr" horzOverflow="overflow"/>
                </a:tc>
                <a:extLst>
                  <a:ext uri="{0D108BD9-81ED-4DB2-BD59-A6C34878D82A}">
                    <a16:rowId xmlns:a16="http://schemas.microsoft.com/office/drawing/2014/main" val="10003"/>
                  </a:ext>
                </a:extLst>
              </a:tr>
              <a:tr h="1192443">
                <a:tc>
                  <a:txBody>
                    <a:bodyPr/>
                    <a:lstStyle/>
                    <a:p>
                      <a:pPr>
                        <a:lnSpc>
                          <a:spcPct val="130000"/>
                        </a:lnSpc>
                      </a:pPr>
                      <a:r>
                        <a:rPr lang="en-US" sz="1800" dirty="0" smtClean="0"/>
                        <a:t>Remote administration included</a:t>
                      </a:r>
                    </a:p>
                    <a:p>
                      <a:pPr lvl="1">
                        <a:lnSpc>
                          <a:spcPct val="130000"/>
                        </a:lnSpc>
                      </a:pPr>
                      <a:r>
                        <a:rPr lang="en-US" sz="1800" dirty="0" smtClean="0"/>
                        <a:t>Tomcat remote admin enabled</a:t>
                      </a:r>
                    </a:p>
                    <a:p>
                      <a:pPr lvl="1">
                        <a:lnSpc>
                          <a:spcPct val="130000"/>
                        </a:lnSpc>
                      </a:pPr>
                      <a:r>
                        <a:rPr lang="en-US" sz="1800" dirty="0" smtClean="0"/>
                        <a:t>OpenEdge remote admin enabled</a:t>
                      </a:r>
                    </a:p>
                  </a:txBody>
                  <a:tcPr marL="118604" marR="118604" anchor="ctr" horzOverflow="overflow"/>
                </a:tc>
                <a:tc>
                  <a:txBody>
                    <a:bodyPr/>
                    <a:lstStyle/>
                    <a:p>
                      <a:pPr>
                        <a:lnSpc>
                          <a:spcPct val="130000"/>
                        </a:lnSpc>
                      </a:pPr>
                      <a:r>
                        <a:rPr lang="en-US" sz="1800" dirty="0" smtClean="0"/>
                        <a:t>Remote administration optional</a:t>
                      </a:r>
                    </a:p>
                    <a:p>
                      <a:pPr lvl="1">
                        <a:lnSpc>
                          <a:spcPct val="130000"/>
                        </a:lnSpc>
                      </a:pPr>
                      <a:r>
                        <a:rPr lang="en-US" sz="1800" dirty="0" smtClean="0"/>
                        <a:t>Tomcat remote admin optional</a:t>
                      </a:r>
                    </a:p>
                    <a:p>
                      <a:pPr lvl="1">
                        <a:lnSpc>
                          <a:spcPct val="130000"/>
                        </a:lnSpc>
                      </a:pPr>
                      <a:r>
                        <a:rPr lang="en-US" sz="1800" dirty="0" smtClean="0"/>
                        <a:t>OpenEdge remote admin optional</a:t>
                      </a:r>
                    </a:p>
                  </a:txBody>
                  <a:tcPr marL="118604" marR="118604" anchor="ctr" horzOverflow="overflow"/>
                </a:tc>
                <a:extLst>
                  <a:ext uri="{0D108BD9-81ED-4DB2-BD59-A6C34878D82A}">
                    <a16:rowId xmlns:a16="http://schemas.microsoft.com/office/drawing/2014/main" val="10004"/>
                  </a:ext>
                </a:extLst>
              </a:tr>
              <a:tr h="949611">
                <a:tc>
                  <a:txBody>
                    <a:bodyPr/>
                    <a:lstStyle/>
                    <a:p>
                      <a:pPr>
                        <a:lnSpc>
                          <a:spcPct val="130000"/>
                        </a:lnSpc>
                      </a:pPr>
                      <a:r>
                        <a:rPr lang="en-US" sz="1800" dirty="0" smtClean="0"/>
                        <a:t>Built-in </a:t>
                      </a:r>
                      <a:r>
                        <a:rPr lang="en-US" sz="1800" dirty="0" err="1" smtClean="0"/>
                        <a:t>oeabl</a:t>
                      </a:r>
                      <a:r>
                        <a:rPr lang="en-US" sz="1800" dirty="0" smtClean="0"/>
                        <a:t> web application (ROOT)</a:t>
                      </a:r>
                    </a:p>
                    <a:p>
                      <a:pPr marL="0" marR="0" lvl="1" indent="0" algn="l" defTabSz="914400" rtl="0" eaLnBrk="1" fontAlgn="auto" latinLnBrk="0" hangingPunct="1">
                        <a:lnSpc>
                          <a:spcPct val="130000"/>
                        </a:lnSpc>
                        <a:spcBef>
                          <a:spcPts val="0"/>
                        </a:spcBef>
                        <a:spcAft>
                          <a:spcPts val="0"/>
                        </a:spcAft>
                        <a:buClrTx/>
                        <a:buSzTx/>
                        <a:buFontTx/>
                        <a:buNone/>
                        <a:tabLst/>
                        <a:defRPr/>
                      </a:pPr>
                      <a:r>
                        <a:rPr lang="en-US" sz="1800" baseline="0" dirty="0" smtClean="0"/>
                        <a:t>          </a:t>
                      </a:r>
                      <a:r>
                        <a:rPr lang="en-US" sz="1800" dirty="0" smtClean="0"/>
                        <a:t>All transport deployed and enabled</a:t>
                      </a:r>
                    </a:p>
                  </a:txBody>
                  <a:tcPr marL="118604" marR="118604" anchor="ctr" horzOverflow="overflow"/>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en-US" sz="1800" dirty="0" smtClean="0"/>
                        <a:t>Built-in </a:t>
                      </a:r>
                      <a:r>
                        <a:rPr lang="en-US" sz="1800" dirty="0" err="1" smtClean="0"/>
                        <a:t>oeabl</a:t>
                      </a:r>
                      <a:r>
                        <a:rPr lang="en-US" sz="1800" dirty="0" smtClean="0"/>
                        <a:t> web application (ROOT)</a:t>
                      </a:r>
                    </a:p>
                    <a:p>
                      <a:pPr>
                        <a:lnSpc>
                          <a:spcPct val="130000"/>
                        </a:lnSpc>
                      </a:pPr>
                      <a:r>
                        <a:rPr lang="en-US" sz="1800" dirty="0" smtClean="0"/>
                        <a:t>          All transports deployed but disabled</a:t>
                      </a:r>
                    </a:p>
                  </a:txBody>
                  <a:tcPr marL="118604" marR="118604" anchor="ctr" horzOverflow="overflow"/>
                </a:tc>
                <a:extLst>
                  <a:ext uri="{0D108BD9-81ED-4DB2-BD59-A6C34878D82A}">
                    <a16:rowId xmlns:a16="http://schemas.microsoft.com/office/drawing/2014/main" val="10005"/>
                  </a:ext>
                </a:extLst>
              </a:tr>
              <a:tr h="589392">
                <a:tc>
                  <a:txBody>
                    <a:bodyPr/>
                    <a:lstStyle/>
                    <a:p>
                      <a:pPr>
                        <a:lnSpc>
                          <a:spcPct val="130000"/>
                        </a:lnSpc>
                      </a:pPr>
                      <a:r>
                        <a:rPr lang="en-US" sz="1800" dirty="0" smtClean="0"/>
                        <a:t>Restricted: 5 concurrent requests</a:t>
                      </a:r>
                      <a:r>
                        <a:rPr lang="en-US" sz="1800" baseline="0" dirty="0" smtClean="0"/>
                        <a:t> and </a:t>
                      </a:r>
                      <a:r>
                        <a:rPr lang="en-US" sz="1800" dirty="0" smtClean="0"/>
                        <a:t>1</a:t>
                      </a:r>
                      <a:r>
                        <a:rPr lang="en-US" sz="1800" baseline="0" dirty="0" smtClean="0"/>
                        <a:t> agent</a:t>
                      </a:r>
                      <a:endParaRPr lang="en-US" sz="1800" dirty="0" smtClean="0"/>
                    </a:p>
                  </a:txBody>
                  <a:tcPr marL="118604" marR="118604" anchor="ctr" horzOverflow="overflow"/>
                </a:tc>
                <a:tc>
                  <a:txBody>
                    <a:bodyPr/>
                    <a:lstStyle/>
                    <a:p>
                      <a:pPr>
                        <a:lnSpc>
                          <a:spcPct val="130000"/>
                        </a:lnSpc>
                      </a:pPr>
                      <a:r>
                        <a:rPr lang="en-US" sz="1800" dirty="0" smtClean="0"/>
                        <a:t>Unrestricted:</a:t>
                      </a:r>
                      <a:r>
                        <a:rPr lang="en-US" sz="1800" baseline="0" dirty="0" smtClean="0"/>
                        <a:t> </a:t>
                      </a:r>
                      <a:r>
                        <a:rPr lang="en-US" sz="1800" dirty="0" smtClean="0"/>
                        <a:t>concurrent</a:t>
                      </a:r>
                      <a:r>
                        <a:rPr lang="en-US" sz="1800" baseline="0" dirty="0" smtClean="0"/>
                        <a:t> requests and agents                                                                        </a:t>
                      </a:r>
                      <a:endParaRPr lang="en-US" sz="1800" dirty="0"/>
                    </a:p>
                  </a:txBody>
                  <a:tcPr marL="118604" marR="118604" anchor="ctr" horzOverflow="overflow"/>
                </a:tc>
                <a:extLst>
                  <a:ext uri="{0D108BD9-81ED-4DB2-BD59-A6C34878D82A}">
                    <a16:rowId xmlns:a16="http://schemas.microsoft.com/office/drawing/2014/main" val="10006"/>
                  </a:ext>
                </a:extLst>
              </a:tr>
              <a:tr h="589392">
                <a:tc>
                  <a:txBody>
                    <a:bodyPr/>
                    <a:lstStyle/>
                    <a:p>
                      <a:pPr>
                        <a:lnSpc>
                          <a:spcPct val="130000"/>
                        </a:lnSpc>
                      </a:pPr>
                      <a:r>
                        <a:rPr lang="en-US" sz="1800" dirty="0" err="1" smtClean="0"/>
                        <a:t>default</a:t>
                      </a:r>
                      <a:r>
                        <a:rPr lang="en-US" sz="1800" baseline="0" dirty="0" err="1" smtClean="0"/>
                        <a:t>Handler</a:t>
                      </a:r>
                      <a:r>
                        <a:rPr lang="en-US" sz="1800" baseline="0" dirty="0" smtClean="0"/>
                        <a:t>=</a:t>
                      </a:r>
                    </a:p>
                    <a:p>
                      <a:pPr>
                        <a:lnSpc>
                          <a:spcPct val="130000"/>
                        </a:lnSpc>
                      </a:pPr>
                      <a:r>
                        <a:rPr lang="en-US" sz="1800" baseline="0" dirty="0" err="1" smtClean="0"/>
                        <a:t>OpenEdge.Web.CompatiblityWebHandler</a:t>
                      </a:r>
                      <a:endParaRPr lang="en-US" sz="1800" dirty="0" smtClean="0"/>
                    </a:p>
                  </a:txBody>
                  <a:tcPr marL="118604" marR="118604" anchor="ctr" horzOverflow="overflow"/>
                </a:tc>
                <a:tc>
                  <a:txBody>
                    <a:bodyPr/>
                    <a:lstStyle/>
                    <a:p>
                      <a:pPr>
                        <a:lnSpc>
                          <a:spcPct val="130000"/>
                        </a:lnSpc>
                      </a:pPr>
                      <a:r>
                        <a:rPr lang="en-US" sz="1800" dirty="0" err="1" smtClean="0"/>
                        <a:t>default</a:t>
                      </a:r>
                      <a:r>
                        <a:rPr lang="en-US" sz="1800" baseline="0" dirty="0" err="1" smtClean="0"/>
                        <a:t>Handler</a:t>
                      </a:r>
                      <a:r>
                        <a:rPr lang="en-US" sz="1800" baseline="0" dirty="0" smtClean="0"/>
                        <a:t>=</a:t>
                      </a:r>
                    </a:p>
                    <a:p>
                      <a:pPr>
                        <a:lnSpc>
                          <a:spcPct val="130000"/>
                        </a:lnSpc>
                      </a:pPr>
                      <a:r>
                        <a:rPr lang="en-US" sz="1800" baseline="0" dirty="0" err="1" smtClean="0"/>
                        <a:t>OpenEdge.Web.DefaultWebHandler</a:t>
                      </a:r>
                      <a:endParaRPr lang="en-US" sz="1800" dirty="0"/>
                    </a:p>
                  </a:txBody>
                  <a:tcPr marL="118604" marR="118604" anchor="ctr" horzOverflow="overflow"/>
                </a:tc>
                <a:extLst>
                  <a:ext uri="{0D108BD9-81ED-4DB2-BD59-A6C34878D82A}">
                    <a16:rowId xmlns:a16="http://schemas.microsoft.com/office/drawing/2014/main" val="3948486892"/>
                  </a:ext>
                </a:extLst>
              </a:tr>
            </a:tbl>
          </a:graphicData>
        </a:graphic>
      </p:graphicFrame>
    </p:spTree>
    <p:extLst>
      <p:ext uri="{BB962C8B-B14F-4D97-AF65-F5344CB8AC3E}">
        <p14:creationId xmlns:p14="http://schemas.microsoft.com/office/powerpoint/2010/main" val="61559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Architecture: NameServer and AdminServer</a:t>
            </a:r>
            <a:endParaRPr lang="en-US" b="1" dirty="0"/>
          </a:p>
        </p:txBody>
      </p:sp>
      <p:sp>
        <p:nvSpPr>
          <p:cNvPr id="3" name="Content Placeholder 2"/>
          <p:cNvSpPr>
            <a:spLocks noGrp="1"/>
          </p:cNvSpPr>
          <p:nvPr>
            <p:ph idx="1"/>
          </p:nvPr>
        </p:nvSpPr>
        <p:spPr>
          <a:xfrm>
            <a:off x="611962" y="1200150"/>
            <a:ext cx="11143064" cy="5303520"/>
          </a:xfrm>
        </p:spPr>
        <p:txBody>
          <a:bodyPr/>
          <a:lstStyle/>
          <a:p>
            <a:pPr>
              <a:lnSpc>
                <a:spcPct val="140000"/>
              </a:lnSpc>
            </a:pPr>
            <a:r>
              <a:rPr lang="en-US" sz="2400" dirty="0" smtClean="0"/>
              <a:t>There is </a:t>
            </a:r>
            <a:r>
              <a:rPr lang="en-US" sz="2400" b="1" dirty="0" smtClean="0"/>
              <a:t>_NO_ </a:t>
            </a:r>
            <a:r>
              <a:rPr lang="en-US" sz="2400" dirty="0" smtClean="0"/>
              <a:t>NameServer with PAS for OpenEdge</a:t>
            </a:r>
          </a:p>
          <a:p>
            <a:pPr lvl="1">
              <a:lnSpc>
                <a:spcPct val="140000"/>
              </a:lnSpc>
            </a:pPr>
            <a:r>
              <a:rPr lang="en-US" sz="2000" dirty="0" smtClean="0"/>
              <a:t>Load balancing will be handled _before_ the PAS for OpenEdge instance</a:t>
            </a:r>
          </a:p>
          <a:p>
            <a:pPr lvl="1">
              <a:lnSpc>
                <a:spcPct val="140000"/>
              </a:lnSpc>
            </a:pPr>
            <a:r>
              <a:rPr lang="en-US" sz="2000" dirty="0" smtClean="0"/>
              <a:t>Any HTTP/HTTPS load balancing product should work</a:t>
            </a:r>
          </a:p>
          <a:p>
            <a:pPr>
              <a:lnSpc>
                <a:spcPct val="140000"/>
              </a:lnSpc>
            </a:pPr>
            <a:r>
              <a:rPr lang="en-US" sz="2400" dirty="0" smtClean="0"/>
              <a:t>The AdminServer is </a:t>
            </a:r>
            <a:r>
              <a:rPr lang="en-US" sz="2400" b="1" dirty="0" smtClean="0"/>
              <a:t>_NOT_ </a:t>
            </a:r>
            <a:r>
              <a:rPr lang="en-US" sz="2400" dirty="0" smtClean="0"/>
              <a:t>required to manage PAS for OE unless:</a:t>
            </a:r>
          </a:p>
          <a:p>
            <a:pPr lvl="1">
              <a:lnSpc>
                <a:spcPct val="120000"/>
              </a:lnSpc>
            </a:pPr>
            <a:r>
              <a:rPr lang="en-US" sz="2000" dirty="0" smtClean="0"/>
              <a:t>you want to PUBLISH from Developer’s Studio (PDSOE)</a:t>
            </a:r>
          </a:p>
          <a:p>
            <a:pPr lvl="1">
              <a:lnSpc>
                <a:spcPct val="120000"/>
              </a:lnSpc>
            </a:pPr>
            <a:r>
              <a:rPr lang="en-US" sz="2000" dirty="0" smtClean="0"/>
              <a:t>you want to manage PAS for OpenEdge using OpenEdge Explorer</a:t>
            </a:r>
          </a:p>
          <a:p>
            <a:pPr lvl="1">
              <a:lnSpc>
                <a:spcPct val="120000"/>
              </a:lnSpc>
            </a:pPr>
            <a:r>
              <a:rPr lang="en-US" sz="2000" dirty="0" smtClean="0"/>
              <a:t>you want to monitor PAS for OpenEdge using OpenEdge Management</a:t>
            </a:r>
            <a:endParaRPr lang="en-US" sz="2400" dirty="0"/>
          </a:p>
        </p:txBody>
      </p:sp>
    </p:spTree>
    <p:extLst>
      <p:ext uri="{BB962C8B-B14F-4D97-AF65-F5344CB8AC3E}">
        <p14:creationId xmlns:p14="http://schemas.microsoft.com/office/powerpoint/2010/main" val="1774888425"/>
      </p:ext>
    </p:extLst>
  </p:cSld>
  <p:clrMapOvr>
    <a:masterClrMapping/>
  </p:clrMapOvr>
  <mc:AlternateContent xmlns:mc="http://schemas.openxmlformats.org/markup-compatibility/2006" xmlns:p14="http://schemas.microsoft.com/office/powerpoint/2010/main">
    <mc:Choice Requires="p14">
      <p:transition spd="med" p14:dur="700" advTm="61480">
        <p:fade/>
      </p:transition>
    </mc:Choice>
    <mc:Fallback xmlns="">
      <p:transition spd="med" advTm="6148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PAS for </a:t>
            </a:r>
            <a:r>
              <a:rPr lang="en-US" dirty="0" err="1" smtClean="0"/>
              <a:t>OpenEdge</a:t>
            </a:r>
            <a:r>
              <a:rPr lang="en-US" dirty="0" smtClean="0"/>
              <a:t> Configuration</a:t>
            </a:r>
            <a:endParaRPr lang="en-US" dirty="0"/>
          </a:p>
        </p:txBody>
      </p:sp>
    </p:spTree>
    <p:extLst>
      <p:ext uri="{BB962C8B-B14F-4D97-AF65-F5344CB8AC3E}">
        <p14:creationId xmlns:p14="http://schemas.microsoft.com/office/powerpoint/2010/main" val="1458424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Configuration</a:t>
            </a:r>
            <a:endParaRPr lang="en-US" b="1" dirty="0"/>
          </a:p>
        </p:txBody>
      </p:sp>
      <p:sp>
        <p:nvSpPr>
          <p:cNvPr id="4" name="Content Placeholder 3"/>
          <p:cNvSpPr>
            <a:spLocks noGrp="1"/>
          </p:cNvSpPr>
          <p:nvPr>
            <p:ph sz="half" idx="2"/>
          </p:nvPr>
        </p:nvSpPr>
        <p:spPr>
          <a:xfrm>
            <a:off x="609440" y="1356361"/>
            <a:ext cx="11189889" cy="4873198"/>
          </a:xfrm>
        </p:spPr>
        <p:txBody>
          <a:bodyPr/>
          <a:lstStyle/>
          <a:p>
            <a:pPr>
              <a:lnSpc>
                <a:spcPct val="120000"/>
              </a:lnSpc>
            </a:pPr>
            <a:r>
              <a:rPr lang="en-US" sz="2400" dirty="0" smtClean="0"/>
              <a:t>Create a new PAS for OpenEdge instance</a:t>
            </a:r>
          </a:p>
          <a:p>
            <a:pPr lvl="1">
              <a:lnSpc>
                <a:spcPct val="120000"/>
              </a:lnSpc>
            </a:pPr>
            <a:r>
              <a:rPr lang="en-US" dirty="0" smtClean="0"/>
              <a:t>In the Classic AppServer you created a new AppServer by adding a definition in the ubroker.properties file</a:t>
            </a:r>
          </a:p>
          <a:p>
            <a:pPr lvl="1">
              <a:lnSpc>
                <a:spcPct val="120000"/>
              </a:lnSpc>
            </a:pPr>
            <a:r>
              <a:rPr lang="en-US" dirty="0" smtClean="0"/>
              <a:t>With PAS for OpenEdge you create an working instance of the “read-only” instance in $DLC/servers/pasoe in a new location</a:t>
            </a:r>
          </a:p>
          <a:p>
            <a:pPr>
              <a:lnSpc>
                <a:spcPct val="120000"/>
              </a:lnSpc>
            </a:pPr>
            <a:r>
              <a:rPr lang="en-US" sz="2400" b="1" i="1" dirty="0" smtClean="0"/>
              <a:t>$DLC/servers/pasoe/bin/tcman.sh create /psc/115/wrk/oepas1</a:t>
            </a:r>
            <a:endParaRPr lang="en-US" sz="2400" b="1" i="1" dirty="0"/>
          </a:p>
          <a:p>
            <a:r>
              <a:rPr lang="en-US" sz="2400" dirty="0" smtClean="0"/>
              <a:t>Start the new PAS for OpenEdge instance</a:t>
            </a:r>
          </a:p>
          <a:p>
            <a:pPr lvl="1"/>
            <a:r>
              <a:rPr lang="en-US" b="1" i="1" dirty="0" smtClean="0"/>
              <a:t>&lt;</a:t>
            </a:r>
            <a:r>
              <a:rPr lang="en-US" b="1" i="1" dirty="0" err="1" smtClean="0"/>
              <a:t>pas_instance</a:t>
            </a:r>
            <a:r>
              <a:rPr lang="en-US" b="1" i="1" dirty="0" smtClean="0"/>
              <a:t>&gt;/bin/tcman.sh start</a:t>
            </a:r>
          </a:p>
        </p:txBody>
      </p:sp>
    </p:spTree>
    <p:extLst>
      <p:ext uri="{BB962C8B-B14F-4D97-AF65-F5344CB8AC3E}">
        <p14:creationId xmlns:p14="http://schemas.microsoft.com/office/powerpoint/2010/main" val="2289199978"/>
      </p:ext>
    </p:extLst>
  </p:cSld>
  <p:clrMapOvr>
    <a:masterClrMapping/>
  </p:clrMapOvr>
  <mc:AlternateContent xmlns:mc="http://schemas.openxmlformats.org/markup-compatibility/2006" xmlns:p14="http://schemas.microsoft.com/office/powerpoint/2010/main">
    <mc:Choice Requires="p14">
      <p:transition spd="med" p14:dur="700" advTm="67726">
        <p:fade/>
      </p:transition>
    </mc:Choice>
    <mc:Fallback xmlns="">
      <p:transition spd="med" advTm="67726">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Configuration: PAS </a:t>
            </a:r>
            <a:r>
              <a:rPr lang="en-US" b="1" dirty="0"/>
              <a:t>for </a:t>
            </a:r>
            <a:r>
              <a:rPr lang="en-US" b="1" dirty="0" smtClean="0"/>
              <a:t>OpenEdge at Instance Create and Run-time</a:t>
            </a:r>
            <a:endParaRPr lang="en-US" b="1" dirty="0"/>
          </a:p>
        </p:txBody>
      </p:sp>
      <p:grpSp>
        <p:nvGrpSpPr>
          <p:cNvPr id="7" name="Group 6"/>
          <p:cNvGrpSpPr/>
          <p:nvPr/>
        </p:nvGrpSpPr>
        <p:grpSpPr>
          <a:xfrm>
            <a:off x="1118114" y="1724264"/>
            <a:ext cx="2167209" cy="3437628"/>
            <a:chOff x="1118114" y="1491020"/>
            <a:chExt cx="2167209" cy="3437628"/>
          </a:xfrm>
        </p:grpSpPr>
        <p:sp>
          <p:nvSpPr>
            <p:cNvPr id="5" name="Rounded Rectangle 4"/>
            <p:cNvSpPr/>
            <p:nvPr/>
          </p:nvSpPr>
          <p:spPr bwMode="auto">
            <a:xfrm>
              <a:off x="1118114" y="1491020"/>
              <a:ext cx="2167209" cy="343762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1600" i="0" dirty="0" smtClean="0">
                  <a:solidFill>
                    <a:srgbClr val="FFFFFF"/>
                  </a:solidFill>
                </a:rPr>
                <a:t>PAS</a:t>
              </a:r>
              <a:r>
                <a:rPr lang="en-US" sz="1600" i="0" dirty="0"/>
                <a:t> </a:t>
              </a:r>
              <a:r>
                <a:rPr lang="en-US" sz="1600" i="0" dirty="0">
                  <a:solidFill>
                    <a:schemeClr val="bg1"/>
                  </a:solidFill>
                </a:rPr>
                <a:t>for </a:t>
              </a:r>
              <a:r>
                <a:rPr lang="en-US" sz="1600" i="0" dirty="0" smtClean="0">
                  <a:solidFill>
                    <a:srgbClr val="FFFFFF"/>
                  </a:solidFill>
                </a:rPr>
                <a:t>OE (template)</a:t>
              </a:r>
              <a:endParaRPr kumimoji="0" lang="en-US" sz="1600" b="0" i="0" u="none" strike="noStrike" cap="none" normalizeH="0" baseline="0" dirty="0" smtClean="0">
                <a:ln>
                  <a:noFill/>
                </a:ln>
                <a:solidFill>
                  <a:srgbClr val="FFFFFF"/>
                </a:solidFill>
                <a:effectLst/>
              </a:endParaRPr>
            </a:p>
          </p:txBody>
        </p:sp>
        <p:sp>
          <p:nvSpPr>
            <p:cNvPr id="6" name="TextBox 5"/>
            <p:cNvSpPr txBox="1"/>
            <p:nvPr/>
          </p:nvSpPr>
          <p:spPr>
            <a:xfrm>
              <a:off x="1269957" y="2057055"/>
              <a:ext cx="1891131" cy="2719730"/>
            </a:xfrm>
            <a:prstGeom prst="rect">
              <a:avLst/>
            </a:prstGeom>
            <a:noFill/>
          </p:spPr>
          <p:txBody>
            <a:bodyPr wrap="square" rtlCol="0">
              <a:noAutofit/>
            </a:bodyPr>
            <a:lstStyle/>
            <a:p>
              <a:pPr algn="l"/>
              <a:r>
                <a:rPr lang="en-US" sz="1600" i="0" dirty="0" smtClean="0">
                  <a:solidFill>
                    <a:srgbClr val="FFFFFF"/>
                  </a:solidFill>
                </a:rPr>
                <a:t>      lib</a:t>
              </a:r>
              <a:br>
                <a:rPr lang="en-US" sz="1600" i="0" dirty="0" smtClean="0">
                  <a:solidFill>
                    <a:srgbClr val="FFFFFF"/>
                  </a:solidFill>
                </a:rPr>
              </a:br>
              <a:r>
                <a:rPr lang="en-US" sz="1600" i="0" dirty="0" smtClean="0">
                  <a:solidFill>
                    <a:srgbClr val="FFFFFF"/>
                  </a:solidFill>
                </a:rPr>
                <a:t>      bin</a:t>
              </a:r>
              <a:br>
                <a:rPr lang="en-US" sz="1600" i="0" dirty="0" smtClean="0">
                  <a:solidFill>
                    <a:srgbClr val="FFFFFF"/>
                  </a:solidFill>
                </a:rPr>
              </a:br>
              <a:r>
                <a:rPr lang="en-US" sz="1600" i="0" dirty="0" smtClean="0">
                  <a:solidFill>
                    <a:srgbClr val="FFFFFF"/>
                  </a:solidFill>
                </a:rPr>
                <a:t>         *.sh</a:t>
              </a:r>
              <a:br>
                <a:rPr lang="en-US" sz="1600" i="0" dirty="0" smtClean="0">
                  <a:solidFill>
                    <a:srgbClr val="FFFFFF"/>
                  </a:solidFill>
                </a:rPr>
              </a:br>
              <a:r>
                <a:rPr lang="en-US" sz="1600" i="0" dirty="0" smtClean="0">
                  <a:solidFill>
                    <a:srgbClr val="FFFFFF"/>
                  </a:solidFill>
                </a:rPr>
                <a:t>     </a:t>
              </a:r>
              <a:r>
                <a:rPr lang="en-US" sz="1600" i="0" dirty="0">
                  <a:solidFill>
                    <a:srgbClr val="FFFFFF"/>
                  </a:solidFill>
                </a:rPr>
                <a:t> </a:t>
              </a:r>
              <a:r>
                <a:rPr lang="en-US" sz="1600" i="0" dirty="0" smtClean="0">
                  <a:solidFill>
                    <a:srgbClr val="FFFFFF"/>
                  </a:solidFill>
                </a:rPr>
                <a:t>conf</a:t>
              </a:r>
              <a:br>
                <a:rPr lang="en-US" sz="1600" i="0" dirty="0" smtClean="0">
                  <a:solidFill>
                    <a:srgbClr val="FFFFFF"/>
                  </a:solidFill>
                </a:rPr>
              </a:br>
              <a:r>
                <a:rPr lang="en-US" sz="1600" i="0" dirty="0" smtClean="0">
                  <a:solidFill>
                    <a:srgbClr val="FFFFFF"/>
                  </a:solidFill>
                </a:rPr>
                <a:t>     </a:t>
              </a:r>
              <a:r>
                <a:rPr lang="en-US" sz="1600" i="0" dirty="0">
                  <a:solidFill>
                    <a:srgbClr val="FFFFFF"/>
                  </a:solidFill>
                </a:rPr>
                <a:t> </a:t>
              </a:r>
              <a:r>
                <a:rPr lang="en-US" sz="1600" i="0" dirty="0" smtClean="0">
                  <a:solidFill>
                    <a:srgbClr val="FFFFFF"/>
                  </a:solidFill>
                </a:rPr>
                <a:t/>
              </a:r>
              <a:br>
                <a:rPr lang="en-US" sz="1600" i="0" dirty="0" smtClean="0">
                  <a:solidFill>
                    <a:srgbClr val="FFFFFF"/>
                  </a:solidFill>
                </a:rPr>
              </a:br>
              <a:r>
                <a:rPr lang="en-US" sz="1600" i="0" dirty="0" smtClean="0">
                  <a:solidFill>
                    <a:srgbClr val="FFFFFF"/>
                  </a:solidFill>
                </a:rPr>
                <a:t>      </a:t>
              </a:r>
              <a:br>
                <a:rPr lang="en-US" sz="1600" i="0" dirty="0" smtClean="0">
                  <a:solidFill>
                    <a:srgbClr val="FFFFFF"/>
                  </a:solidFill>
                </a:rPr>
              </a:br>
              <a:r>
                <a:rPr lang="en-US" sz="1600" i="0" dirty="0" smtClean="0">
                  <a:solidFill>
                    <a:srgbClr val="FFFFFF"/>
                  </a:solidFill>
                </a:rPr>
                <a:t>      </a:t>
              </a:r>
              <a:br>
                <a:rPr lang="en-US" sz="1600" i="0" dirty="0" smtClean="0">
                  <a:solidFill>
                    <a:srgbClr val="FFFFFF"/>
                  </a:solidFill>
                </a:rPr>
              </a:br>
              <a:r>
                <a:rPr lang="en-US" sz="1600" i="0" dirty="0" smtClean="0">
                  <a:solidFill>
                    <a:srgbClr val="FFFFFF"/>
                  </a:solidFill>
                </a:rPr>
                <a:t>      webapps</a:t>
              </a:r>
              <a:br>
                <a:rPr lang="en-US" sz="1600" i="0" dirty="0" smtClean="0">
                  <a:solidFill>
                    <a:srgbClr val="FFFFFF"/>
                  </a:solidFill>
                </a:rPr>
              </a:br>
              <a:r>
                <a:rPr lang="en-US" sz="1600" i="0" dirty="0" smtClean="0">
                  <a:solidFill>
                    <a:srgbClr val="FFFFFF"/>
                  </a:solidFill>
                </a:rPr>
                <a:t>      common/lib</a:t>
              </a:r>
              <a:br>
                <a:rPr lang="en-US" sz="1600" i="0" dirty="0" smtClean="0">
                  <a:solidFill>
                    <a:srgbClr val="FFFFFF"/>
                  </a:solidFill>
                </a:rPr>
              </a:br>
              <a:r>
                <a:rPr lang="en-US" sz="1600" i="0" dirty="0" smtClean="0">
                  <a:solidFill>
                    <a:srgbClr val="FFFFFF"/>
                  </a:solidFill>
                </a:rPr>
                <a:t>      openedge</a:t>
              </a:r>
              <a:br>
                <a:rPr lang="en-US" sz="1600" i="0" dirty="0" smtClean="0">
                  <a:solidFill>
                    <a:srgbClr val="FFFFFF"/>
                  </a:solidFill>
                </a:rPr>
              </a:br>
              <a:r>
                <a:rPr lang="en-US" sz="1600" i="0" dirty="0" smtClean="0">
                  <a:solidFill>
                    <a:srgbClr val="FFFFFF"/>
                  </a:solidFill>
                </a:rPr>
                <a:t>      extras </a:t>
              </a:r>
            </a:p>
          </p:txBody>
        </p:sp>
      </p:grpSp>
      <p:sp>
        <p:nvSpPr>
          <p:cNvPr id="4" name="TextBox 3"/>
          <p:cNvSpPr txBox="1"/>
          <p:nvPr/>
        </p:nvSpPr>
        <p:spPr>
          <a:xfrm>
            <a:off x="648776" y="1338552"/>
            <a:ext cx="2585111" cy="400110"/>
          </a:xfrm>
          <a:prstGeom prst="rect">
            <a:avLst/>
          </a:prstGeom>
          <a:noFill/>
        </p:spPr>
        <p:txBody>
          <a:bodyPr wrap="none" rtlCol="0">
            <a:spAutoFit/>
          </a:bodyPr>
          <a:lstStyle/>
          <a:p>
            <a:pPr algn="l"/>
            <a:r>
              <a:rPr lang="en-US" sz="2000" i="0" dirty="0" smtClean="0">
                <a:solidFill>
                  <a:srgbClr val="000000"/>
                </a:solidFill>
              </a:rPr>
              <a:t>$DLC/servers/pasoe</a:t>
            </a:r>
          </a:p>
        </p:txBody>
      </p:sp>
      <p:grpSp>
        <p:nvGrpSpPr>
          <p:cNvPr id="46" name="Group 45"/>
          <p:cNvGrpSpPr/>
          <p:nvPr/>
        </p:nvGrpSpPr>
        <p:grpSpPr>
          <a:xfrm>
            <a:off x="6736051" y="1371235"/>
            <a:ext cx="4779837" cy="4482668"/>
            <a:chOff x="6736051" y="1371235"/>
            <a:chExt cx="4779837" cy="4482668"/>
          </a:xfrm>
        </p:grpSpPr>
        <p:grpSp>
          <p:nvGrpSpPr>
            <p:cNvPr id="22" name="Group 21"/>
            <p:cNvGrpSpPr/>
            <p:nvPr/>
          </p:nvGrpSpPr>
          <p:grpSpPr>
            <a:xfrm>
              <a:off x="9348679" y="1734665"/>
              <a:ext cx="2167209" cy="3437628"/>
              <a:chOff x="1118114" y="1491020"/>
              <a:chExt cx="2167209" cy="3437628"/>
            </a:xfrm>
          </p:grpSpPr>
          <p:sp>
            <p:nvSpPr>
              <p:cNvPr id="23" name="Rounded Rectangle 22"/>
              <p:cNvSpPr/>
              <p:nvPr/>
            </p:nvSpPr>
            <p:spPr bwMode="auto">
              <a:xfrm>
                <a:off x="1118114" y="1491020"/>
                <a:ext cx="2167209" cy="3437628"/>
              </a:xfrm>
              <a:prstGeom prst="roundRect">
                <a:avLst/>
              </a:prstGeom>
              <a:solidFill>
                <a:schemeClr val="accent1">
                  <a:lumMod val="20000"/>
                  <a:lumOff val="80000"/>
                </a:schemeClr>
              </a:solidFill>
              <a:ln w="12700"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1600" i="0" dirty="0"/>
                  <a:t>PAS for OE </a:t>
                </a:r>
                <a:r>
                  <a:rPr lang="en-US" sz="1600" i="0" dirty="0" smtClean="0"/>
                  <a:t>Process</a:t>
                </a:r>
                <a:endParaRPr kumimoji="0" lang="en-US" sz="1600" b="0" i="0" u="none" strike="noStrike" cap="none" normalizeH="0" baseline="0" dirty="0" smtClean="0">
                  <a:ln>
                    <a:noFill/>
                  </a:ln>
                  <a:effectLst/>
                </a:endParaRPr>
              </a:p>
            </p:txBody>
          </p:sp>
          <p:sp>
            <p:nvSpPr>
              <p:cNvPr id="24" name="TextBox 23"/>
              <p:cNvSpPr txBox="1"/>
              <p:nvPr/>
            </p:nvSpPr>
            <p:spPr>
              <a:xfrm>
                <a:off x="1269957" y="2057055"/>
                <a:ext cx="1891131" cy="2719730"/>
              </a:xfrm>
              <a:prstGeom prst="rect">
                <a:avLst/>
              </a:prstGeom>
              <a:noFill/>
            </p:spPr>
            <p:txBody>
              <a:bodyPr wrap="square" rtlCol="0">
                <a:noAutofit/>
              </a:bodyPr>
              <a:lstStyle/>
              <a:p>
                <a:pPr algn="l"/>
                <a:r>
                  <a:rPr lang="en-US" sz="1600" i="0" dirty="0" smtClean="0">
                    <a:solidFill>
                      <a:srgbClr val="FFFFFF"/>
                    </a:solidFill>
                  </a:rPr>
                  <a:t>      </a:t>
                </a:r>
                <a:r>
                  <a:rPr lang="en-US" sz="1600" i="0" dirty="0" smtClean="0">
                    <a:solidFill>
                      <a:srgbClr val="000000"/>
                    </a:solidFill>
                  </a:rPr>
                  <a:t>lib</a:t>
                </a:r>
                <a:r>
                  <a:rPr lang="en-US" sz="1600" i="0" dirty="0" smtClean="0">
                    <a:solidFill>
                      <a:srgbClr val="FFFFFF"/>
                    </a:solidFill>
                  </a:rPr>
                  <a:t/>
                </a:r>
                <a:br>
                  <a:rPr lang="en-US" sz="1600" i="0" dirty="0" smtClean="0">
                    <a:solidFill>
                      <a:srgbClr val="FFFFFF"/>
                    </a:solidFill>
                  </a:rPr>
                </a:br>
                <a:r>
                  <a:rPr lang="en-US" sz="1600" i="0" dirty="0" smtClean="0">
                    <a:solidFill>
                      <a:srgbClr val="FFFFFF"/>
                    </a:solidFill>
                  </a:rPr>
                  <a:t>     </a:t>
                </a:r>
                <a:r>
                  <a:rPr lang="en-US" sz="1600" i="0" dirty="0" smtClean="0">
                    <a:solidFill>
                      <a:srgbClr val="000000"/>
                    </a:solidFill>
                  </a:rPr>
                  <a:t> bin</a:t>
                </a:r>
                <a:br>
                  <a:rPr lang="en-US" sz="1600" i="0" dirty="0" smtClean="0">
                    <a:solidFill>
                      <a:srgbClr val="000000"/>
                    </a:solidFill>
                  </a:rPr>
                </a:br>
                <a:r>
                  <a:rPr lang="en-US" sz="1600" i="0" dirty="0" smtClean="0">
                    <a:solidFill>
                      <a:srgbClr val="000000"/>
                    </a:solidFill>
                  </a:rPr>
                  <a:t>         *.sh   </a:t>
                </a:r>
                <a:br>
                  <a:rPr lang="en-US" sz="1600" i="0" dirty="0" smtClean="0">
                    <a:solidFill>
                      <a:srgbClr val="000000"/>
                    </a:solidFill>
                  </a:rPr>
                </a:br>
                <a:r>
                  <a:rPr lang="en-US" sz="1600" i="0" dirty="0" smtClean="0">
                    <a:solidFill>
                      <a:srgbClr val="000000"/>
                    </a:solidFill>
                  </a:rPr>
                  <a:t>      conf </a:t>
                </a:r>
                <a:br>
                  <a:rPr lang="en-US" sz="1600" i="0" dirty="0" smtClean="0">
                    <a:solidFill>
                      <a:srgbClr val="000000"/>
                    </a:solidFill>
                  </a:rPr>
                </a:br>
                <a:r>
                  <a:rPr lang="en-US" sz="1600" i="0" dirty="0" smtClean="0">
                    <a:solidFill>
                      <a:srgbClr val="000000"/>
                    </a:solidFill>
                  </a:rPr>
                  <a:t>      logs  </a:t>
                </a:r>
                <a:br>
                  <a:rPr lang="en-US" sz="1600" i="0" dirty="0" smtClean="0">
                    <a:solidFill>
                      <a:srgbClr val="000000"/>
                    </a:solidFill>
                  </a:rPr>
                </a:br>
                <a:r>
                  <a:rPr lang="en-US" sz="1600" i="0" dirty="0" smtClean="0">
                    <a:solidFill>
                      <a:srgbClr val="000000"/>
                    </a:solidFill>
                  </a:rPr>
                  <a:t>      temp </a:t>
                </a:r>
                <a:br>
                  <a:rPr lang="en-US" sz="1600" i="0" dirty="0" smtClean="0">
                    <a:solidFill>
                      <a:srgbClr val="000000"/>
                    </a:solidFill>
                  </a:rPr>
                </a:br>
                <a:r>
                  <a:rPr lang="en-US" sz="1600" i="0" dirty="0" smtClean="0">
                    <a:solidFill>
                      <a:srgbClr val="000000"/>
                    </a:solidFill>
                  </a:rPr>
                  <a:t>      work  </a:t>
                </a:r>
                <a:br>
                  <a:rPr lang="en-US" sz="1600" i="0" dirty="0" smtClean="0">
                    <a:solidFill>
                      <a:srgbClr val="000000"/>
                    </a:solidFill>
                  </a:rPr>
                </a:br>
                <a:r>
                  <a:rPr lang="en-US" sz="1600" i="0" dirty="0" smtClean="0">
                    <a:solidFill>
                      <a:srgbClr val="000000"/>
                    </a:solidFill>
                  </a:rPr>
                  <a:t>      webapps</a:t>
                </a:r>
                <a:br>
                  <a:rPr lang="en-US" sz="1600" i="0" dirty="0" smtClean="0">
                    <a:solidFill>
                      <a:srgbClr val="000000"/>
                    </a:solidFill>
                  </a:rPr>
                </a:br>
                <a:r>
                  <a:rPr lang="en-US" sz="1600" i="0" dirty="0" smtClean="0">
                    <a:solidFill>
                      <a:srgbClr val="000000"/>
                    </a:solidFill>
                  </a:rPr>
                  <a:t>      common/lib</a:t>
                </a:r>
                <a:br>
                  <a:rPr lang="en-US" sz="1600" i="0" dirty="0" smtClean="0">
                    <a:solidFill>
                      <a:srgbClr val="000000"/>
                    </a:solidFill>
                  </a:rPr>
                </a:br>
                <a:r>
                  <a:rPr lang="en-US" sz="1600" i="0" dirty="0" smtClean="0">
                    <a:solidFill>
                      <a:srgbClr val="000000"/>
                    </a:solidFill>
                  </a:rPr>
                  <a:t>      openedge</a:t>
                </a:r>
                <a:r>
                  <a:rPr lang="en-US" sz="1600" i="0" dirty="0" smtClean="0">
                    <a:solidFill>
                      <a:srgbClr val="FFFFFF"/>
                    </a:solidFill>
                  </a:rPr>
                  <a:t/>
                </a:r>
                <a:br>
                  <a:rPr lang="en-US" sz="1600" i="0" dirty="0" smtClean="0">
                    <a:solidFill>
                      <a:srgbClr val="FFFFFF"/>
                    </a:solidFill>
                  </a:rPr>
                </a:br>
                <a:r>
                  <a:rPr lang="en-US" sz="1600" i="0" dirty="0" smtClean="0">
                    <a:solidFill>
                      <a:srgbClr val="FFFFFF"/>
                    </a:solidFill>
                  </a:rPr>
                  <a:t>       </a:t>
                </a:r>
              </a:p>
            </p:txBody>
          </p:sp>
        </p:grpSp>
        <p:sp>
          <p:nvSpPr>
            <p:cNvPr id="25" name="Curved Up Arrow 24"/>
            <p:cNvSpPr/>
            <p:nvPr/>
          </p:nvSpPr>
          <p:spPr bwMode="auto">
            <a:xfrm>
              <a:off x="6736051" y="5309668"/>
              <a:ext cx="3913902" cy="544235"/>
            </a:xfrm>
            <a:prstGeom prst="curvedUpArrow">
              <a:avLst/>
            </a:prstGeom>
            <a:solidFill>
              <a:srgbClr val="FFDCCC"/>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27" name="TextBox 26"/>
            <p:cNvSpPr txBox="1"/>
            <p:nvPr/>
          </p:nvSpPr>
          <p:spPr>
            <a:xfrm>
              <a:off x="7979165" y="5249522"/>
              <a:ext cx="1568153" cy="400110"/>
            </a:xfrm>
            <a:prstGeom prst="rect">
              <a:avLst/>
            </a:prstGeom>
            <a:noFill/>
          </p:spPr>
          <p:txBody>
            <a:bodyPr wrap="square" rtlCol="0">
              <a:spAutoFit/>
            </a:bodyPr>
            <a:lstStyle/>
            <a:p>
              <a:r>
                <a:rPr lang="en-US" sz="2000" i="0" dirty="0" err="1" smtClean="0">
                  <a:solidFill>
                    <a:srgbClr val="000000"/>
                  </a:solidFill>
                </a:rPr>
                <a:t>tcman</a:t>
              </a:r>
              <a:r>
                <a:rPr lang="en-US" sz="2000" i="0" dirty="0" smtClean="0">
                  <a:solidFill>
                    <a:srgbClr val="000000"/>
                  </a:solidFill>
                </a:rPr>
                <a:t> start</a:t>
              </a:r>
            </a:p>
          </p:txBody>
        </p:sp>
        <p:sp>
          <p:nvSpPr>
            <p:cNvPr id="38" name="TextBox 37"/>
            <p:cNvSpPr txBox="1"/>
            <p:nvPr/>
          </p:nvSpPr>
          <p:spPr>
            <a:xfrm>
              <a:off x="9688580" y="1371235"/>
              <a:ext cx="1552979" cy="400110"/>
            </a:xfrm>
            <a:prstGeom prst="rect">
              <a:avLst/>
            </a:prstGeom>
            <a:noFill/>
          </p:spPr>
          <p:txBody>
            <a:bodyPr wrap="none" rtlCol="0">
              <a:spAutoFit/>
            </a:bodyPr>
            <a:lstStyle/>
            <a:p>
              <a:pPr algn="l"/>
              <a:r>
                <a:rPr lang="en-US" sz="2000" i="0" dirty="0" smtClean="0">
                  <a:solidFill>
                    <a:srgbClr val="000000"/>
                  </a:solidFill>
                </a:rPr>
                <a:t>OS Process</a:t>
              </a:r>
            </a:p>
          </p:txBody>
        </p:sp>
      </p:grpSp>
      <p:sp>
        <p:nvSpPr>
          <p:cNvPr id="39" name="TextBox 38"/>
          <p:cNvSpPr txBox="1"/>
          <p:nvPr/>
        </p:nvSpPr>
        <p:spPr>
          <a:xfrm>
            <a:off x="984954" y="5960661"/>
            <a:ext cx="2410549" cy="369332"/>
          </a:xfrm>
          <a:prstGeom prst="rect">
            <a:avLst/>
          </a:prstGeom>
          <a:noFill/>
        </p:spPr>
        <p:txBody>
          <a:bodyPr wrap="square" rtlCol="0">
            <a:spAutoFit/>
          </a:bodyPr>
          <a:lstStyle/>
          <a:p>
            <a:r>
              <a:rPr lang="en-US" sz="1800" i="0" dirty="0" smtClean="0">
                <a:solidFill>
                  <a:srgbClr val="000000"/>
                </a:solidFill>
              </a:rPr>
              <a:t>( CATALINA_HOME )</a:t>
            </a:r>
          </a:p>
        </p:txBody>
      </p:sp>
      <p:grpSp>
        <p:nvGrpSpPr>
          <p:cNvPr id="47" name="Group 46"/>
          <p:cNvGrpSpPr/>
          <p:nvPr/>
        </p:nvGrpSpPr>
        <p:grpSpPr>
          <a:xfrm>
            <a:off x="2296190" y="1259257"/>
            <a:ext cx="5141976" cy="5067640"/>
            <a:chOff x="2280950" y="1259257"/>
            <a:chExt cx="5141976" cy="5067640"/>
          </a:xfrm>
        </p:grpSpPr>
        <p:grpSp>
          <p:nvGrpSpPr>
            <p:cNvPr id="8" name="Group 7"/>
            <p:cNvGrpSpPr/>
            <p:nvPr/>
          </p:nvGrpSpPr>
          <p:grpSpPr>
            <a:xfrm>
              <a:off x="5204619" y="1724802"/>
              <a:ext cx="2167209" cy="3437628"/>
              <a:chOff x="1118114" y="1491020"/>
              <a:chExt cx="2167209" cy="3437628"/>
            </a:xfrm>
            <a:solidFill>
              <a:schemeClr val="accent1">
                <a:lumMod val="60000"/>
                <a:lumOff val="40000"/>
              </a:schemeClr>
            </a:solidFill>
          </p:grpSpPr>
          <p:sp>
            <p:nvSpPr>
              <p:cNvPr id="9" name="Rounded Rectangle 8"/>
              <p:cNvSpPr/>
              <p:nvPr/>
            </p:nvSpPr>
            <p:spPr bwMode="auto">
              <a:xfrm>
                <a:off x="1118114" y="1491020"/>
                <a:ext cx="2167209" cy="3437628"/>
              </a:xfrm>
              <a:prstGeom prst="roundRect">
                <a:avLst/>
              </a:prstGeom>
              <a:gr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1600" i="0" dirty="0" smtClean="0">
                    <a:solidFill>
                      <a:srgbClr val="000000"/>
                    </a:solidFill>
                  </a:rPr>
                  <a:t>PAS</a:t>
                </a:r>
                <a:r>
                  <a:rPr lang="en-US" sz="1600" i="0" dirty="0"/>
                  <a:t> for </a:t>
                </a:r>
                <a:r>
                  <a:rPr lang="en-US" sz="1600" i="0" dirty="0" smtClean="0">
                    <a:solidFill>
                      <a:srgbClr val="000000"/>
                    </a:solidFill>
                  </a:rPr>
                  <a:t>OE Instance</a:t>
                </a:r>
                <a:endParaRPr kumimoji="0" lang="en-US" sz="1600" b="0" i="0" u="none" strike="noStrike" cap="none" normalizeH="0" baseline="0" dirty="0" smtClean="0">
                  <a:ln>
                    <a:noFill/>
                  </a:ln>
                  <a:solidFill>
                    <a:srgbClr val="000000"/>
                  </a:solidFill>
                  <a:effectLst/>
                </a:endParaRPr>
              </a:p>
            </p:txBody>
          </p:sp>
          <p:sp>
            <p:nvSpPr>
              <p:cNvPr id="10" name="TextBox 9"/>
              <p:cNvSpPr txBox="1"/>
              <p:nvPr/>
            </p:nvSpPr>
            <p:spPr>
              <a:xfrm>
                <a:off x="1269957" y="2057055"/>
                <a:ext cx="1891131" cy="2719730"/>
              </a:xfrm>
              <a:prstGeom prst="rect">
                <a:avLst/>
              </a:prstGeom>
              <a:grpFill/>
            </p:spPr>
            <p:txBody>
              <a:bodyPr wrap="square" rtlCol="0">
                <a:noAutofit/>
              </a:bodyPr>
              <a:lstStyle/>
              <a:p>
                <a:pPr algn="l"/>
                <a:r>
                  <a:rPr lang="en-US" sz="1600" i="0" dirty="0" smtClean="0">
                    <a:solidFill>
                      <a:srgbClr val="FFFFFF"/>
                    </a:solidFill>
                  </a:rPr>
                  <a:t>      </a:t>
                </a:r>
                <a:br>
                  <a:rPr lang="en-US" sz="1600" i="0" dirty="0" smtClean="0">
                    <a:solidFill>
                      <a:srgbClr val="FFFFFF"/>
                    </a:solidFill>
                  </a:rPr>
                </a:br>
                <a:r>
                  <a:rPr lang="en-US" sz="1600" i="0" dirty="0" smtClean="0">
                    <a:solidFill>
                      <a:srgbClr val="FFFFFF"/>
                    </a:solidFill>
                  </a:rPr>
                  <a:t>      </a:t>
                </a:r>
                <a:br>
                  <a:rPr lang="en-US" sz="1600" i="0" dirty="0" smtClean="0">
                    <a:solidFill>
                      <a:srgbClr val="FFFFFF"/>
                    </a:solidFill>
                  </a:rPr>
                </a:br>
                <a:r>
                  <a:rPr lang="en-US" sz="1600" i="0" dirty="0" smtClean="0">
                    <a:solidFill>
                      <a:srgbClr val="FFFFFF"/>
                    </a:solidFill>
                  </a:rPr>
                  <a:t>         </a:t>
                </a:r>
                <a:r>
                  <a:rPr lang="en-US" sz="1600" i="0" dirty="0" smtClean="0">
                    <a:solidFill>
                      <a:srgbClr val="000000"/>
                    </a:solidFill>
                  </a:rPr>
                  <a:t>*.sh   </a:t>
                </a:r>
                <a:br>
                  <a:rPr lang="en-US" sz="1600" i="0" dirty="0" smtClean="0">
                    <a:solidFill>
                      <a:srgbClr val="000000"/>
                    </a:solidFill>
                  </a:rPr>
                </a:br>
                <a:r>
                  <a:rPr lang="en-US" sz="1600" i="0" dirty="0" smtClean="0">
                    <a:solidFill>
                      <a:srgbClr val="000000"/>
                    </a:solidFill>
                  </a:rPr>
                  <a:t>      conf </a:t>
                </a:r>
                <a:br>
                  <a:rPr lang="en-US" sz="1600" i="0" dirty="0" smtClean="0">
                    <a:solidFill>
                      <a:srgbClr val="000000"/>
                    </a:solidFill>
                  </a:rPr>
                </a:br>
                <a:r>
                  <a:rPr lang="en-US" sz="1600" i="0" dirty="0" smtClean="0">
                    <a:solidFill>
                      <a:srgbClr val="000000"/>
                    </a:solidFill>
                  </a:rPr>
                  <a:t>      logs  </a:t>
                </a:r>
                <a:br>
                  <a:rPr lang="en-US" sz="1600" i="0" dirty="0" smtClean="0">
                    <a:solidFill>
                      <a:srgbClr val="000000"/>
                    </a:solidFill>
                  </a:rPr>
                </a:br>
                <a:r>
                  <a:rPr lang="en-US" sz="1600" i="0" dirty="0" smtClean="0">
                    <a:solidFill>
                      <a:srgbClr val="000000"/>
                    </a:solidFill>
                  </a:rPr>
                  <a:t>      temp </a:t>
                </a:r>
                <a:br>
                  <a:rPr lang="en-US" sz="1600" i="0" dirty="0" smtClean="0">
                    <a:solidFill>
                      <a:srgbClr val="000000"/>
                    </a:solidFill>
                  </a:rPr>
                </a:br>
                <a:r>
                  <a:rPr lang="en-US" sz="1600" i="0" dirty="0" smtClean="0">
                    <a:solidFill>
                      <a:srgbClr val="000000"/>
                    </a:solidFill>
                  </a:rPr>
                  <a:t>      work  </a:t>
                </a:r>
                <a:br>
                  <a:rPr lang="en-US" sz="1600" i="0" dirty="0" smtClean="0">
                    <a:solidFill>
                      <a:srgbClr val="000000"/>
                    </a:solidFill>
                  </a:rPr>
                </a:br>
                <a:r>
                  <a:rPr lang="en-US" sz="1600" i="0" dirty="0" smtClean="0">
                    <a:solidFill>
                      <a:srgbClr val="000000"/>
                    </a:solidFill>
                  </a:rPr>
                  <a:t>      webapps</a:t>
                </a:r>
                <a:br>
                  <a:rPr lang="en-US" sz="1600" i="0" dirty="0" smtClean="0">
                    <a:solidFill>
                      <a:srgbClr val="000000"/>
                    </a:solidFill>
                  </a:rPr>
                </a:br>
                <a:r>
                  <a:rPr lang="en-US" sz="1600" i="0" dirty="0" smtClean="0">
                    <a:solidFill>
                      <a:srgbClr val="000000"/>
                    </a:solidFill>
                  </a:rPr>
                  <a:t>     </a:t>
                </a:r>
                <a:br>
                  <a:rPr lang="en-US" sz="1600" i="0" dirty="0" smtClean="0">
                    <a:solidFill>
                      <a:srgbClr val="000000"/>
                    </a:solidFill>
                  </a:rPr>
                </a:br>
                <a:r>
                  <a:rPr lang="en-US" sz="1600" i="0" dirty="0" smtClean="0">
                    <a:solidFill>
                      <a:srgbClr val="000000"/>
                    </a:solidFill>
                  </a:rPr>
                  <a:t>      openedge</a:t>
                </a:r>
                <a:br>
                  <a:rPr lang="en-US" sz="1600" i="0" dirty="0" smtClean="0">
                    <a:solidFill>
                      <a:srgbClr val="000000"/>
                    </a:solidFill>
                  </a:rPr>
                </a:br>
                <a:r>
                  <a:rPr lang="en-US" sz="1600" i="0" dirty="0" smtClean="0">
                    <a:solidFill>
                      <a:srgbClr val="FFFFFF"/>
                    </a:solidFill>
                  </a:rPr>
                  <a:t>       </a:t>
                </a:r>
              </a:p>
            </p:txBody>
          </p:sp>
        </p:grpSp>
        <p:sp>
          <p:nvSpPr>
            <p:cNvPr id="19" name="TextBox 18"/>
            <p:cNvSpPr txBox="1"/>
            <p:nvPr/>
          </p:nvSpPr>
          <p:spPr>
            <a:xfrm>
              <a:off x="5097637" y="1259257"/>
              <a:ext cx="2281394" cy="400110"/>
            </a:xfrm>
            <a:prstGeom prst="rect">
              <a:avLst/>
            </a:prstGeom>
            <a:noFill/>
          </p:spPr>
          <p:txBody>
            <a:bodyPr wrap="none" rtlCol="0">
              <a:spAutoFit/>
            </a:bodyPr>
            <a:lstStyle/>
            <a:p>
              <a:pPr algn="l"/>
              <a:r>
                <a:rPr lang="en-US" sz="2000" i="0" dirty="0" smtClean="0"/>
                <a:t>$WRKDIR/oepas1</a:t>
              </a:r>
              <a:endParaRPr lang="en-US" sz="2000" i="0" dirty="0" smtClean="0">
                <a:solidFill>
                  <a:srgbClr val="000000"/>
                </a:solidFill>
              </a:endParaRPr>
            </a:p>
          </p:txBody>
        </p:sp>
        <p:sp>
          <p:nvSpPr>
            <p:cNvPr id="14" name="Curved Up Arrow 13"/>
            <p:cNvSpPr/>
            <p:nvPr/>
          </p:nvSpPr>
          <p:spPr bwMode="auto">
            <a:xfrm>
              <a:off x="2280950" y="5312763"/>
              <a:ext cx="3913902" cy="544235"/>
            </a:xfrm>
            <a:prstGeom prst="curved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sp>
          <p:nvSpPr>
            <p:cNvPr id="26" name="TextBox 25"/>
            <p:cNvSpPr txBox="1"/>
            <p:nvPr/>
          </p:nvSpPr>
          <p:spPr>
            <a:xfrm>
              <a:off x="3223260" y="5278017"/>
              <a:ext cx="1905000" cy="400110"/>
            </a:xfrm>
            <a:prstGeom prst="rect">
              <a:avLst/>
            </a:prstGeom>
            <a:noFill/>
          </p:spPr>
          <p:txBody>
            <a:bodyPr wrap="square" rtlCol="0">
              <a:spAutoFit/>
            </a:bodyPr>
            <a:lstStyle/>
            <a:p>
              <a:r>
                <a:rPr lang="en-US" sz="2000" i="0" dirty="0" err="1" smtClean="0">
                  <a:solidFill>
                    <a:srgbClr val="000000"/>
                  </a:solidFill>
                </a:rPr>
                <a:t>tcman</a:t>
              </a:r>
              <a:r>
                <a:rPr lang="en-US" sz="2000" i="0" dirty="0" smtClean="0">
                  <a:solidFill>
                    <a:srgbClr val="000000"/>
                  </a:solidFill>
                </a:rPr>
                <a:t> create</a:t>
              </a:r>
            </a:p>
          </p:txBody>
        </p:sp>
        <p:sp>
          <p:nvSpPr>
            <p:cNvPr id="40" name="TextBox 39"/>
            <p:cNvSpPr txBox="1"/>
            <p:nvPr/>
          </p:nvSpPr>
          <p:spPr>
            <a:xfrm>
              <a:off x="5012377" y="5957565"/>
              <a:ext cx="2410549" cy="369332"/>
            </a:xfrm>
            <a:prstGeom prst="rect">
              <a:avLst/>
            </a:prstGeom>
            <a:noFill/>
          </p:spPr>
          <p:txBody>
            <a:bodyPr wrap="square" rtlCol="0">
              <a:spAutoFit/>
            </a:bodyPr>
            <a:lstStyle/>
            <a:p>
              <a:r>
                <a:rPr lang="en-US" sz="1800" i="0" dirty="0" smtClean="0">
                  <a:solidFill>
                    <a:srgbClr val="000000"/>
                  </a:solidFill>
                </a:rPr>
                <a:t>( CATALINA_BASE )</a:t>
              </a:r>
            </a:p>
          </p:txBody>
        </p:sp>
      </p:grpSp>
      <p:grpSp>
        <p:nvGrpSpPr>
          <p:cNvPr id="52" name="Group 51"/>
          <p:cNvGrpSpPr/>
          <p:nvPr/>
        </p:nvGrpSpPr>
        <p:grpSpPr>
          <a:xfrm>
            <a:off x="6708101" y="3231859"/>
            <a:ext cx="3173567" cy="1452715"/>
            <a:chOff x="6708101" y="3231859"/>
            <a:chExt cx="3173567" cy="1452715"/>
          </a:xfrm>
        </p:grpSpPr>
        <p:cxnSp>
          <p:nvCxnSpPr>
            <p:cNvPr id="41" name="Straight Arrow Connector 40"/>
            <p:cNvCxnSpPr/>
            <p:nvPr/>
          </p:nvCxnSpPr>
          <p:spPr bwMode="auto">
            <a:xfrm>
              <a:off x="6708101" y="4670768"/>
              <a:ext cx="3161088" cy="13806"/>
            </a:xfrm>
            <a:prstGeom prst="straightConnector1">
              <a:avLst/>
            </a:prstGeom>
            <a:solidFill>
              <a:schemeClr val="accent1"/>
            </a:solidFill>
            <a:ln w="19050" cap="flat" cmpd="sng" algn="ctr">
              <a:solidFill>
                <a:srgbClr val="008000"/>
              </a:solidFill>
              <a:prstDash val="solid"/>
              <a:round/>
              <a:headEnd type="none" w="med" len="med"/>
              <a:tailEnd type="arrow"/>
            </a:ln>
            <a:effectLst/>
          </p:spPr>
        </p:cxnSp>
        <p:cxnSp>
          <p:nvCxnSpPr>
            <p:cNvPr id="33" name="Straight Arrow Connector 32"/>
            <p:cNvCxnSpPr/>
            <p:nvPr/>
          </p:nvCxnSpPr>
          <p:spPr bwMode="auto">
            <a:xfrm>
              <a:off x="6720580" y="3231859"/>
              <a:ext cx="3161088" cy="13806"/>
            </a:xfrm>
            <a:prstGeom prst="straightConnector1">
              <a:avLst/>
            </a:prstGeom>
            <a:solidFill>
              <a:schemeClr val="accent1"/>
            </a:solidFill>
            <a:ln w="19050" cap="flat" cmpd="sng" algn="ctr">
              <a:solidFill>
                <a:srgbClr val="008000"/>
              </a:solidFill>
              <a:prstDash val="solid"/>
              <a:round/>
              <a:headEnd type="none" w="med" len="med"/>
              <a:tailEnd type="arrow"/>
            </a:ln>
            <a:effectLst/>
          </p:spPr>
        </p:cxnSp>
        <p:cxnSp>
          <p:nvCxnSpPr>
            <p:cNvPr id="34" name="Straight Arrow Connector 33"/>
            <p:cNvCxnSpPr/>
            <p:nvPr/>
          </p:nvCxnSpPr>
          <p:spPr bwMode="auto">
            <a:xfrm>
              <a:off x="6717461" y="3721166"/>
              <a:ext cx="3161088" cy="13806"/>
            </a:xfrm>
            <a:prstGeom prst="straightConnector1">
              <a:avLst/>
            </a:prstGeom>
            <a:solidFill>
              <a:schemeClr val="accent1"/>
            </a:solidFill>
            <a:ln w="19050" cap="flat" cmpd="sng" algn="ctr">
              <a:solidFill>
                <a:srgbClr val="008000"/>
              </a:solidFill>
              <a:prstDash val="solid"/>
              <a:round/>
              <a:headEnd type="none" w="med" len="med"/>
              <a:tailEnd type="arrow"/>
            </a:ln>
            <a:effectLst/>
          </p:spPr>
        </p:cxnSp>
        <p:cxnSp>
          <p:nvCxnSpPr>
            <p:cNvPr id="35" name="Straight Arrow Connector 34"/>
            <p:cNvCxnSpPr/>
            <p:nvPr/>
          </p:nvCxnSpPr>
          <p:spPr bwMode="auto">
            <a:xfrm>
              <a:off x="6714342" y="3445953"/>
              <a:ext cx="3161088" cy="13806"/>
            </a:xfrm>
            <a:prstGeom prst="straightConnector1">
              <a:avLst/>
            </a:prstGeom>
            <a:solidFill>
              <a:schemeClr val="accent1"/>
            </a:solidFill>
            <a:ln w="19050" cap="flat" cmpd="sng" algn="ctr">
              <a:solidFill>
                <a:srgbClr val="008000"/>
              </a:solidFill>
              <a:prstDash val="solid"/>
              <a:round/>
              <a:headEnd type="none" w="med" len="med"/>
              <a:tailEnd type="arrow"/>
            </a:ln>
            <a:effectLst/>
          </p:spPr>
        </p:cxnSp>
        <p:cxnSp>
          <p:nvCxnSpPr>
            <p:cNvPr id="36" name="Straight Arrow Connector 35"/>
            <p:cNvCxnSpPr/>
            <p:nvPr/>
          </p:nvCxnSpPr>
          <p:spPr bwMode="auto">
            <a:xfrm>
              <a:off x="6714341" y="3938355"/>
              <a:ext cx="3161088" cy="13806"/>
            </a:xfrm>
            <a:prstGeom prst="straightConnector1">
              <a:avLst/>
            </a:prstGeom>
            <a:solidFill>
              <a:schemeClr val="accent1"/>
            </a:solidFill>
            <a:ln w="19050" cap="flat" cmpd="sng" algn="ctr">
              <a:solidFill>
                <a:srgbClr val="008000"/>
              </a:solidFill>
              <a:prstDash val="solid"/>
              <a:round/>
              <a:headEnd type="none" w="med" len="med"/>
              <a:tailEnd type="arrow"/>
            </a:ln>
            <a:effectLst/>
          </p:spPr>
        </p:cxnSp>
        <p:cxnSp>
          <p:nvCxnSpPr>
            <p:cNvPr id="37" name="Straight Arrow Connector 36"/>
            <p:cNvCxnSpPr/>
            <p:nvPr/>
          </p:nvCxnSpPr>
          <p:spPr bwMode="auto">
            <a:xfrm>
              <a:off x="6711221" y="4207377"/>
              <a:ext cx="3161088" cy="13806"/>
            </a:xfrm>
            <a:prstGeom prst="straightConnector1">
              <a:avLst/>
            </a:prstGeom>
            <a:solidFill>
              <a:schemeClr val="accent1"/>
            </a:solidFill>
            <a:ln w="19050" cap="flat" cmpd="sng" algn="ctr">
              <a:solidFill>
                <a:srgbClr val="008000"/>
              </a:solidFill>
              <a:prstDash val="solid"/>
              <a:round/>
              <a:headEnd type="none" w="med" len="med"/>
              <a:tailEnd type="arrow"/>
            </a:ln>
            <a:effectLst/>
          </p:spPr>
        </p:cxnSp>
      </p:grpSp>
      <p:grpSp>
        <p:nvGrpSpPr>
          <p:cNvPr id="49" name="Group 48"/>
          <p:cNvGrpSpPr/>
          <p:nvPr/>
        </p:nvGrpSpPr>
        <p:grpSpPr>
          <a:xfrm>
            <a:off x="2560439" y="2444518"/>
            <a:ext cx="7315036" cy="2000063"/>
            <a:chOff x="2560439" y="2444518"/>
            <a:chExt cx="7315036" cy="2000063"/>
          </a:xfrm>
        </p:grpSpPr>
        <p:cxnSp>
          <p:nvCxnSpPr>
            <p:cNvPr id="28" name="Straight Arrow Connector 27"/>
            <p:cNvCxnSpPr/>
            <p:nvPr/>
          </p:nvCxnSpPr>
          <p:spPr bwMode="auto">
            <a:xfrm>
              <a:off x="2563559" y="2444518"/>
              <a:ext cx="7311916" cy="4536"/>
            </a:xfrm>
            <a:prstGeom prst="straightConnector1">
              <a:avLst/>
            </a:prstGeom>
            <a:solidFill>
              <a:schemeClr val="accent1"/>
            </a:solidFill>
            <a:ln w="19050" cap="flat" cmpd="sng" algn="ctr">
              <a:solidFill>
                <a:srgbClr val="000090"/>
              </a:solidFill>
              <a:prstDash val="solid"/>
              <a:round/>
              <a:headEnd type="none" w="med" len="med"/>
              <a:tailEnd type="arrow"/>
            </a:ln>
            <a:effectLst/>
          </p:spPr>
        </p:cxnSp>
        <p:cxnSp>
          <p:nvCxnSpPr>
            <p:cNvPr id="30" name="Straight Arrow Connector 29"/>
            <p:cNvCxnSpPr/>
            <p:nvPr/>
          </p:nvCxnSpPr>
          <p:spPr bwMode="auto">
            <a:xfrm>
              <a:off x="2767799" y="4436949"/>
              <a:ext cx="7107676" cy="7632"/>
            </a:xfrm>
            <a:prstGeom prst="straightConnector1">
              <a:avLst/>
            </a:prstGeom>
            <a:solidFill>
              <a:schemeClr val="accent1"/>
            </a:solidFill>
            <a:ln w="19050" cap="flat" cmpd="sng" algn="ctr">
              <a:solidFill>
                <a:srgbClr val="000090"/>
              </a:solidFill>
              <a:prstDash val="solid"/>
              <a:round/>
              <a:headEnd type="none" w="med" len="med"/>
              <a:tailEnd type="arrow"/>
            </a:ln>
            <a:effectLst/>
          </p:spPr>
        </p:cxnSp>
        <p:cxnSp>
          <p:nvCxnSpPr>
            <p:cNvPr id="42" name="Straight Arrow Connector 41"/>
            <p:cNvCxnSpPr/>
            <p:nvPr/>
          </p:nvCxnSpPr>
          <p:spPr bwMode="auto">
            <a:xfrm>
              <a:off x="2560439" y="2726497"/>
              <a:ext cx="7311916" cy="4536"/>
            </a:xfrm>
            <a:prstGeom prst="straightConnector1">
              <a:avLst/>
            </a:prstGeom>
            <a:solidFill>
              <a:schemeClr val="accent1"/>
            </a:solidFill>
            <a:ln w="19050" cap="flat" cmpd="sng" algn="ctr">
              <a:solidFill>
                <a:srgbClr val="000090"/>
              </a:solidFill>
              <a:prstDash val="solid"/>
              <a:round/>
              <a:headEnd type="none" w="med" len="med"/>
              <a:tailEnd type="arrow"/>
            </a:ln>
            <a:effectLst/>
          </p:spPr>
        </p:cxnSp>
      </p:grpSp>
      <p:grpSp>
        <p:nvGrpSpPr>
          <p:cNvPr id="48" name="Group 47"/>
          <p:cNvGrpSpPr/>
          <p:nvPr/>
        </p:nvGrpSpPr>
        <p:grpSpPr>
          <a:xfrm>
            <a:off x="2554274" y="2717708"/>
            <a:ext cx="3175449" cy="2001224"/>
            <a:chOff x="2554274" y="2717708"/>
            <a:chExt cx="3175449" cy="2001224"/>
          </a:xfrm>
        </p:grpSpPr>
        <p:cxnSp>
          <p:nvCxnSpPr>
            <p:cNvPr id="13" name="Straight Arrow Connector 12"/>
            <p:cNvCxnSpPr/>
            <p:nvPr/>
          </p:nvCxnSpPr>
          <p:spPr bwMode="auto">
            <a:xfrm>
              <a:off x="2554274" y="3227934"/>
              <a:ext cx="3161088" cy="13806"/>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 name="Straight Arrow Connector 14"/>
            <p:cNvCxnSpPr/>
            <p:nvPr/>
          </p:nvCxnSpPr>
          <p:spPr bwMode="auto">
            <a:xfrm>
              <a:off x="2568635" y="4209525"/>
              <a:ext cx="3161088" cy="13806"/>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7" name="TextBox 16"/>
            <p:cNvSpPr txBox="1"/>
            <p:nvPr/>
          </p:nvSpPr>
          <p:spPr>
            <a:xfrm>
              <a:off x="3540258" y="3965134"/>
              <a:ext cx="1410439" cy="299074"/>
            </a:xfrm>
            <a:prstGeom prst="rect">
              <a:avLst/>
            </a:prstGeom>
            <a:noFill/>
            <a:ln w="19050" cmpd="sng">
              <a:noFill/>
            </a:ln>
          </p:spPr>
          <p:txBody>
            <a:bodyPr wrap="square" rtlCol="0">
              <a:noAutofit/>
            </a:bodyPr>
            <a:lstStyle/>
            <a:p>
              <a:pPr algn="l"/>
              <a:r>
                <a:rPr lang="en-US" sz="1200" i="0" dirty="0" smtClean="0">
                  <a:solidFill>
                    <a:srgbClr val="000000"/>
                  </a:solidFill>
                </a:rPr>
                <a:t>( ROOT [ *.war ] )</a:t>
              </a:r>
            </a:p>
          </p:txBody>
        </p:sp>
        <p:sp>
          <p:nvSpPr>
            <p:cNvPr id="18" name="TextBox 17"/>
            <p:cNvSpPr txBox="1"/>
            <p:nvPr/>
          </p:nvSpPr>
          <p:spPr>
            <a:xfrm>
              <a:off x="3590123" y="2979964"/>
              <a:ext cx="1242349" cy="303726"/>
            </a:xfrm>
            <a:prstGeom prst="rect">
              <a:avLst/>
            </a:prstGeom>
            <a:noFill/>
            <a:ln w="19050" cmpd="sng">
              <a:noFill/>
            </a:ln>
          </p:spPr>
          <p:txBody>
            <a:bodyPr wrap="square" rtlCol="0">
              <a:noAutofit/>
            </a:bodyPr>
            <a:lstStyle/>
            <a:p>
              <a:pPr algn="l"/>
              <a:r>
                <a:rPr lang="en-US" sz="1200" i="0" dirty="0" smtClean="0">
                  <a:solidFill>
                    <a:srgbClr val="000000"/>
                  </a:solidFill>
                </a:rPr>
                <a:t>Full copy</a:t>
              </a:r>
            </a:p>
          </p:txBody>
        </p:sp>
        <p:cxnSp>
          <p:nvCxnSpPr>
            <p:cNvPr id="20" name="Straight Arrow Connector 19"/>
            <p:cNvCxnSpPr/>
            <p:nvPr/>
          </p:nvCxnSpPr>
          <p:spPr bwMode="auto">
            <a:xfrm flipV="1">
              <a:off x="2656788" y="4676982"/>
              <a:ext cx="3068414" cy="84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21" name="TextBox 20"/>
            <p:cNvSpPr txBox="1"/>
            <p:nvPr/>
          </p:nvSpPr>
          <p:spPr>
            <a:xfrm>
              <a:off x="3599963" y="4415206"/>
              <a:ext cx="1242349" cy="303726"/>
            </a:xfrm>
            <a:prstGeom prst="rect">
              <a:avLst/>
            </a:prstGeom>
            <a:noFill/>
            <a:ln w="19050" cmpd="sng">
              <a:noFill/>
            </a:ln>
          </p:spPr>
          <p:txBody>
            <a:bodyPr wrap="square" rtlCol="0">
              <a:noAutofit/>
            </a:bodyPr>
            <a:lstStyle/>
            <a:p>
              <a:pPr algn="l"/>
              <a:r>
                <a:rPr lang="en-US" sz="1200" i="0" dirty="0" smtClean="0">
                  <a:solidFill>
                    <a:srgbClr val="000000"/>
                  </a:solidFill>
                </a:rPr>
                <a:t>Full copy</a:t>
              </a:r>
            </a:p>
          </p:txBody>
        </p:sp>
        <p:cxnSp>
          <p:nvCxnSpPr>
            <p:cNvPr id="43" name="Straight Arrow Connector 42"/>
            <p:cNvCxnSpPr/>
            <p:nvPr/>
          </p:nvCxnSpPr>
          <p:spPr bwMode="auto">
            <a:xfrm>
              <a:off x="2564114" y="2965678"/>
              <a:ext cx="3161088" cy="13806"/>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45" name="TextBox 44"/>
            <p:cNvSpPr txBox="1"/>
            <p:nvPr/>
          </p:nvSpPr>
          <p:spPr>
            <a:xfrm>
              <a:off x="3587003" y="2717708"/>
              <a:ext cx="1242349" cy="303726"/>
            </a:xfrm>
            <a:prstGeom prst="rect">
              <a:avLst/>
            </a:prstGeom>
            <a:noFill/>
            <a:ln w="19050" cmpd="sng">
              <a:noFill/>
            </a:ln>
          </p:spPr>
          <p:txBody>
            <a:bodyPr wrap="square" rtlCol="0">
              <a:noAutofit/>
            </a:bodyPr>
            <a:lstStyle/>
            <a:p>
              <a:pPr algn="l"/>
              <a:r>
                <a:rPr lang="en-US" sz="1200" i="0" dirty="0" smtClean="0">
                  <a:solidFill>
                    <a:srgbClr val="000000"/>
                  </a:solidFill>
                </a:rPr>
                <a:t>Copy &amp; tailor</a:t>
              </a:r>
            </a:p>
          </p:txBody>
        </p:sp>
      </p:grpSp>
    </p:spTree>
    <p:custDataLst>
      <p:tags r:id="rId1"/>
    </p:custDataLst>
    <p:extLst>
      <p:ext uri="{BB962C8B-B14F-4D97-AF65-F5344CB8AC3E}">
        <p14:creationId xmlns:p14="http://schemas.microsoft.com/office/powerpoint/2010/main" val="1590253137"/>
      </p:ext>
    </p:extLst>
  </p:cSld>
  <p:clrMapOvr>
    <a:masterClrMapping/>
  </p:clrMapOvr>
  <mc:AlternateContent xmlns:mc="http://schemas.openxmlformats.org/markup-compatibility/2006" xmlns:p14="http://schemas.microsoft.com/office/powerpoint/2010/main">
    <mc:Choice Requires="p14">
      <p:transition spd="med" p14:dur="700" advTm="119860">
        <p:fade/>
      </p:transition>
    </mc:Choice>
    <mc:Fallback xmlns="">
      <p:transition spd="med" advTm="11986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PAS for </a:t>
            </a:r>
            <a:r>
              <a:rPr lang="en-US" dirty="0" err="1" smtClean="0"/>
              <a:t>OpenEdge</a:t>
            </a:r>
            <a:r>
              <a:rPr lang="en-US" dirty="0" smtClean="0"/>
              <a:t> </a:t>
            </a:r>
            <a:r>
              <a:rPr lang="en-US" dirty="0" err="1" smtClean="0"/>
              <a:t>Adminstration</a:t>
            </a:r>
            <a:endParaRPr lang="en-US" dirty="0"/>
          </a:p>
        </p:txBody>
      </p:sp>
    </p:spTree>
    <p:extLst>
      <p:ext uri="{BB962C8B-B14F-4D97-AF65-F5344CB8AC3E}">
        <p14:creationId xmlns:p14="http://schemas.microsoft.com/office/powerpoint/2010/main" val="2815466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Administration: tcman.sh/.bat</a:t>
            </a:r>
            <a:endParaRPr lang="en-US" b="1" dirty="0"/>
          </a:p>
        </p:txBody>
      </p:sp>
      <p:sp>
        <p:nvSpPr>
          <p:cNvPr id="3" name="Content Placeholder 2"/>
          <p:cNvSpPr>
            <a:spLocks noGrp="1"/>
          </p:cNvSpPr>
          <p:nvPr>
            <p:ph sz="half" idx="2"/>
          </p:nvPr>
        </p:nvSpPr>
        <p:spPr>
          <a:xfrm>
            <a:off x="744897" y="1286933"/>
            <a:ext cx="3979093" cy="4707468"/>
          </a:xfrm>
        </p:spPr>
        <p:style>
          <a:lnRef idx="2">
            <a:schemeClr val="accent1">
              <a:shade val="50000"/>
            </a:schemeClr>
          </a:lnRef>
          <a:fillRef idx="1">
            <a:schemeClr val="accent1"/>
          </a:fillRef>
          <a:effectRef idx="0">
            <a:schemeClr val="accent1"/>
          </a:effectRef>
          <a:fontRef idx="minor">
            <a:schemeClr val="lt1"/>
          </a:fontRef>
        </p:style>
        <p:txBody>
          <a:bodyPr lIns="365760" rIns="274320" anchor="ctr"/>
          <a:lstStyle/>
          <a:p>
            <a:pPr marL="0" indent="0">
              <a:buNone/>
            </a:pPr>
            <a:r>
              <a:rPr lang="en-US" b="1" dirty="0" smtClean="0"/>
              <a:t>TCMAN is your all-in-one administration tool</a:t>
            </a:r>
          </a:p>
          <a:p>
            <a:pPr marL="457200" lvl="1" indent="0">
              <a:buNone/>
            </a:pPr>
            <a:r>
              <a:rPr lang="en-US" dirty="0" smtClean="0"/>
              <a:t>tcman extends all Tomcat administration and enables PAS for OE administration</a:t>
            </a:r>
          </a:p>
          <a:p>
            <a:endParaRPr lang="en-US" b="1" dirty="0" smtClean="0"/>
          </a:p>
          <a:p>
            <a:pPr marL="0" indent="0">
              <a:buNone/>
            </a:pPr>
            <a:r>
              <a:rPr lang="en-US" b="1" dirty="0" smtClean="0"/>
              <a:t>For help with TCMAN:  </a:t>
            </a:r>
            <a:r>
              <a:rPr lang="en-US" i="1" dirty="0" smtClean="0"/>
              <a:t>tcman.sh/.bat help</a:t>
            </a:r>
          </a:p>
          <a:p>
            <a:pPr marL="0" indent="0">
              <a:buNone/>
            </a:pPr>
            <a:r>
              <a:rPr lang="en-US" i="1" dirty="0" smtClean="0"/>
              <a:t>tcman.sh/.bat help action</a:t>
            </a:r>
          </a:p>
        </p:txBody>
      </p:sp>
      <p:sp>
        <p:nvSpPr>
          <p:cNvPr id="6" name="Content Placeholder 5"/>
          <p:cNvSpPr>
            <a:spLocks noGrp="1"/>
          </p:cNvSpPr>
          <p:nvPr>
            <p:ph sz="quarter" idx="4"/>
          </p:nvPr>
        </p:nvSpPr>
        <p:spPr>
          <a:xfrm>
            <a:off x="5190038" y="1186858"/>
            <a:ext cx="2988762" cy="5247809"/>
          </a:xfrm>
        </p:spPr>
        <p:txBody>
          <a:bodyPr/>
          <a:lstStyle/>
          <a:p>
            <a:r>
              <a:rPr lang="en-US" sz="2400" dirty="0"/>
              <a:t>Server actions</a:t>
            </a:r>
          </a:p>
          <a:p>
            <a:pPr lvl="1"/>
            <a:r>
              <a:rPr lang="en-US" dirty="0"/>
              <a:t>c</a:t>
            </a:r>
            <a:r>
              <a:rPr lang="en-US" dirty="0" smtClean="0"/>
              <a:t>reate 	</a:t>
            </a:r>
            <a:endParaRPr lang="en-US" dirty="0"/>
          </a:p>
          <a:p>
            <a:pPr lvl="1"/>
            <a:r>
              <a:rPr lang="en-US" dirty="0" smtClean="0"/>
              <a:t>start</a:t>
            </a:r>
            <a:endParaRPr lang="en-US" dirty="0"/>
          </a:p>
          <a:p>
            <a:pPr lvl="1"/>
            <a:r>
              <a:rPr lang="en-US" dirty="0" smtClean="0"/>
              <a:t>clean </a:t>
            </a:r>
            <a:endParaRPr lang="en-US" dirty="0"/>
          </a:p>
          <a:p>
            <a:pPr lvl="1"/>
            <a:r>
              <a:rPr lang="en-US" dirty="0" smtClean="0"/>
              <a:t>feature (on/off)</a:t>
            </a:r>
            <a:endParaRPr lang="en-US" dirty="0"/>
          </a:p>
          <a:p>
            <a:pPr lvl="1"/>
            <a:r>
              <a:rPr lang="en-US" dirty="0" err="1" smtClean="0"/>
              <a:t>plist</a:t>
            </a:r>
            <a:endParaRPr lang="en-US" dirty="0" smtClean="0"/>
          </a:p>
          <a:p>
            <a:pPr lvl="1"/>
            <a:endParaRPr lang="en-US" dirty="0"/>
          </a:p>
          <a:p>
            <a:r>
              <a:rPr lang="en-US" sz="2400" dirty="0"/>
              <a:t>Manager actions</a:t>
            </a:r>
          </a:p>
          <a:p>
            <a:pPr lvl="1"/>
            <a:r>
              <a:rPr lang="en-US" dirty="0" smtClean="0"/>
              <a:t>deploy</a:t>
            </a:r>
          </a:p>
          <a:p>
            <a:pPr lvl="1"/>
            <a:r>
              <a:rPr lang="en-US" dirty="0" smtClean="0"/>
              <a:t>enable</a:t>
            </a:r>
            <a:endParaRPr lang="en-US" dirty="0"/>
          </a:p>
          <a:p>
            <a:endParaRPr lang="en-US" dirty="0"/>
          </a:p>
          <a:p>
            <a:endParaRPr lang="en-US" dirty="0"/>
          </a:p>
        </p:txBody>
      </p:sp>
      <p:sp>
        <p:nvSpPr>
          <p:cNvPr id="5" name="Content Placeholder 5"/>
          <p:cNvSpPr txBox="1">
            <a:spLocks/>
          </p:cNvSpPr>
          <p:nvPr/>
        </p:nvSpPr>
        <p:spPr bwMode="auto">
          <a:xfrm>
            <a:off x="8492038" y="1174158"/>
            <a:ext cx="3522162" cy="52478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800100" lvl="1" indent="-342900" algn="l">
              <a:spcBef>
                <a:spcPts val="900"/>
              </a:spcBef>
              <a:buClr>
                <a:schemeClr val="accent1"/>
              </a:buClr>
              <a:buSzTx/>
            </a:pPr>
            <a:endParaRPr kumimoji="0" lang="en-US" sz="2200" b="1"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lang="en-US" sz="2000" i="0" noProof="0" dirty="0" smtClean="0">
                <a:solidFill>
                  <a:srgbClr val="000000"/>
                </a:solidFill>
                <a:latin typeface="Arial" pitchFamily="34" charset="0"/>
                <a:cs typeface="Arial" pitchFamily="34" charset="0"/>
              </a:rPr>
              <a:t>delete</a:t>
            </a: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stop</a:t>
            </a:r>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clean –A</a:t>
            </a:r>
            <a:endParaRPr lang="en-US" sz="2000" i="0" dirty="0" smtClean="0">
              <a:solidFill>
                <a:srgbClr val="000000"/>
              </a:solidFill>
              <a:latin typeface="Arial" pitchFamily="34" charset="0"/>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lang="en-US" sz="2000" i="0" dirty="0" err="1" smtClean="0"/>
              <a:t>env</a:t>
            </a:r>
            <a:endParaRPr lang="en-US" sz="2000" i="0" dirty="0" smtClean="0"/>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lang="en-US" sz="2000" i="0" dirty="0" err="1" smtClean="0">
                <a:solidFill>
                  <a:srgbClr val="000000"/>
                </a:solidFill>
                <a:latin typeface="Arial" pitchFamily="34" charset="0"/>
                <a:cs typeface="Arial" pitchFamily="34" charset="0"/>
              </a:rPr>
              <a:t>c</a:t>
            </a:r>
            <a:r>
              <a:rPr kumimoji="0" lang="en-US" sz="2000" b="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rPr>
              <a:t>onfig</a:t>
            </a: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undeploy web apps</a:t>
            </a:r>
          </a:p>
          <a:p>
            <a:pPr marL="742950" marR="0" lvl="1" indent="-285750" algn="l" defTabSz="914400" rtl="0" eaLnBrk="1" fontAlgn="base" latinLnBrk="0" hangingPunct="1">
              <a:lnSpc>
                <a:spcPct val="100000"/>
              </a:lnSpc>
              <a:spcBef>
                <a:spcPts val="900"/>
              </a:spcBef>
              <a:spcAft>
                <a:spcPct val="0"/>
              </a:spcAft>
              <a:buClr>
                <a:schemeClr val="accent1"/>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disable web apps</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sz="22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sz="22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244914545"/>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Administration: More Command </a:t>
            </a:r>
            <a:r>
              <a:rPr lang="en-US" b="1" dirty="0"/>
              <a:t>L</a:t>
            </a:r>
            <a:r>
              <a:rPr lang="en-US" b="1" dirty="0" smtClean="0"/>
              <a:t>ine </a:t>
            </a:r>
            <a:r>
              <a:rPr lang="en-US" b="1" dirty="0"/>
              <a:t>T</a:t>
            </a:r>
            <a:r>
              <a:rPr lang="en-US" b="1" dirty="0" smtClean="0"/>
              <a:t>ools…</a:t>
            </a:r>
            <a:endParaRPr lang="en-US" b="1" dirty="0"/>
          </a:p>
        </p:txBody>
      </p:sp>
      <p:sp>
        <p:nvSpPr>
          <p:cNvPr id="3" name="Content Placeholder 2"/>
          <p:cNvSpPr>
            <a:spLocks noGrp="1"/>
          </p:cNvSpPr>
          <p:nvPr>
            <p:ph idx="1"/>
          </p:nvPr>
        </p:nvSpPr>
        <p:spPr>
          <a:xfrm>
            <a:off x="611962" y="1200150"/>
            <a:ext cx="11155683" cy="5303520"/>
          </a:xfrm>
        </p:spPr>
        <p:txBody>
          <a:bodyPr/>
          <a:lstStyle/>
          <a:p>
            <a:r>
              <a:rPr lang="en-US" sz="2400" dirty="0" smtClean="0"/>
              <a:t>deployREST.sh(.bat)</a:t>
            </a:r>
          </a:p>
          <a:p>
            <a:pPr lvl="1"/>
            <a:r>
              <a:rPr lang="en-US" sz="2000" i="1" dirty="0" smtClean="0"/>
              <a:t>deployREST.sh(bat) &lt;</a:t>
            </a:r>
            <a:r>
              <a:rPr lang="en-US" sz="2000" i="1" dirty="0" err="1" smtClean="0"/>
              <a:t>paar</a:t>
            </a:r>
            <a:r>
              <a:rPr lang="en-US" sz="2000" i="1" dirty="0" smtClean="0"/>
              <a:t>-file&gt; &lt;</a:t>
            </a:r>
            <a:r>
              <a:rPr lang="en-US" sz="2000" i="1" dirty="0" err="1" smtClean="0"/>
              <a:t>appname</a:t>
            </a:r>
            <a:r>
              <a:rPr lang="en-US" sz="2000" i="1" dirty="0" smtClean="0"/>
              <a:t>&gt;</a:t>
            </a:r>
          </a:p>
          <a:p>
            <a:r>
              <a:rPr lang="en-US" sz="2400" dirty="0" smtClean="0"/>
              <a:t>deploySOAP.sh (.bat)</a:t>
            </a:r>
          </a:p>
          <a:p>
            <a:pPr lvl="1"/>
            <a:r>
              <a:rPr lang="en-US" sz="2000" i="1" dirty="0" smtClean="0"/>
              <a:t>deploySOAP.sh(.bat) &lt;</a:t>
            </a:r>
            <a:r>
              <a:rPr lang="en-US" sz="2000" i="1" dirty="0" err="1" smtClean="0"/>
              <a:t>wsm</a:t>
            </a:r>
            <a:r>
              <a:rPr lang="en-US" sz="2000" i="1" dirty="0" smtClean="0"/>
              <a:t>-file&gt; &lt;</a:t>
            </a:r>
            <a:r>
              <a:rPr lang="en-US" sz="2000" i="1" dirty="0" err="1" smtClean="0"/>
              <a:t>appname</a:t>
            </a:r>
            <a:r>
              <a:rPr lang="en-US" sz="2000" i="1" dirty="0" smtClean="0"/>
              <a:t>&gt;</a:t>
            </a:r>
          </a:p>
          <a:p>
            <a:r>
              <a:rPr lang="en-US" sz="2400" dirty="0" smtClean="0"/>
              <a:t>oeprop.sh (.bat)</a:t>
            </a:r>
          </a:p>
          <a:p>
            <a:pPr lvl="1"/>
            <a:r>
              <a:rPr lang="en-US" sz="2000" i="1" dirty="0" smtClean="0"/>
              <a:t>oeprop.sh</a:t>
            </a:r>
            <a:r>
              <a:rPr lang="en-US" sz="2000" dirty="0" smtClean="0"/>
              <a:t> (.bat) </a:t>
            </a:r>
            <a:r>
              <a:rPr lang="en-US" sz="2000" i="1" dirty="0" smtClean="0"/>
              <a:t>oepas1.ROOT.SOAP.wsaUrl=http://localhost:8888/soap</a:t>
            </a:r>
          </a:p>
          <a:p>
            <a:pPr lvl="1"/>
            <a:r>
              <a:rPr lang="en-US" sz="2000" i="1" dirty="0" smtClean="0"/>
              <a:t>oeprop.sh</a:t>
            </a:r>
            <a:r>
              <a:rPr lang="en-US" sz="2000" dirty="0" smtClean="0"/>
              <a:t> (.bat) </a:t>
            </a:r>
            <a:r>
              <a:rPr lang="en-US" sz="2000" i="1" dirty="0" smtClean="0"/>
              <a:t>+AppServer.Agent.oepas1.PROPATH=.,${WRKDIR}</a:t>
            </a:r>
          </a:p>
          <a:p>
            <a:pPr lvl="1"/>
            <a:r>
              <a:rPr lang="en-US" sz="2000" i="1" dirty="0" smtClean="0"/>
              <a:t>oeprop.sh</a:t>
            </a:r>
            <a:r>
              <a:rPr lang="en-US" sz="2000" dirty="0" smtClean="0"/>
              <a:t> (.bat) </a:t>
            </a:r>
            <a:r>
              <a:rPr lang="en-US" sz="2000" i="1" dirty="0" smtClean="0"/>
              <a:t>~ AppServer.SessMgr.agentStartupParam="-db sports“</a:t>
            </a:r>
          </a:p>
          <a:p>
            <a:r>
              <a:rPr lang="en-US" sz="2200" dirty="0" smtClean="0"/>
              <a:t>$DLC/bin/</a:t>
            </a:r>
            <a:r>
              <a:rPr lang="en-US" sz="2200" dirty="0" err="1" smtClean="0"/>
              <a:t>pasman</a:t>
            </a:r>
            <a:r>
              <a:rPr lang="en-US" sz="2200" dirty="0" smtClean="0"/>
              <a:t>(.bat)</a:t>
            </a:r>
          </a:p>
          <a:p>
            <a:pPr lvl="1"/>
            <a:r>
              <a:rPr lang="en-US" dirty="0" smtClean="0"/>
              <a:t>Calls $DLC/servers/</a:t>
            </a:r>
            <a:r>
              <a:rPr lang="en-US" dirty="0" err="1" smtClean="0"/>
              <a:t>pasoe</a:t>
            </a:r>
            <a:r>
              <a:rPr lang="en-US" dirty="0" smtClean="0"/>
              <a:t>/bin/tcman.sh(.bat)</a:t>
            </a:r>
          </a:p>
          <a:p>
            <a:pPr lvl="1"/>
            <a:r>
              <a:rPr lang="en-US" dirty="0" smtClean="0"/>
              <a:t>Use –I &lt;alias&gt; if running for a specific instance</a:t>
            </a:r>
          </a:p>
          <a:p>
            <a:pPr lvl="1"/>
            <a:r>
              <a:rPr lang="en-US" dirty="0" smtClean="0"/>
              <a:t>Easy location for scripting </a:t>
            </a:r>
          </a:p>
        </p:txBody>
      </p:sp>
    </p:spTree>
    <p:extLst>
      <p:ext uri="{BB962C8B-B14F-4D97-AF65-F5344CB8AC3E}">
        <p14:creationId xmlns:p14="http://schemas.microsoft.com/office/powerpoint/2010/main" val="3891345981"/>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Administration: OpenEdge Explorer and Management</a:t>
            </a:r>
            <a:endParaRPr lang="en-US" b="1" dirty="0"/>
          </a:p>
        </p:txBody>
      </p:sp>
      <p:sp>
        <p:nvSpPr>
          <p:cNvPr id="3" name="Content Placeholder 2"/>
          <p:cNvSpPr>
            <a:spLocks noGrp="1"/>
          </p:cNvSpPr>
          <p:nvPr>
            <p:ph idx="1"/>
          </p:nvPr>
        </p:nvSpPr>
        <p:spPr>
          <a:xfrm>
            <a:off x="599262" y="971550"/>
            <a:ext cx="4518838" cy="5276850"/>
          </a:xfrm>
        </p:spPr>
        <p:txBody>
          <a:bodyPr/>
          <a:lstStyle/>
          <a:p>
            <a:r>
              <a:rPr lang="en-US" sz="2400" dirty="0" smtClean="0"/>
              <a:t>OpenEdge Explorer</a:t>
            </a:r>
          </a:p>
          <a:p>
            <a:pPr lvl="1"/>
            <a:r>
              <a:rPr lang="en-US" sz="2000" dirty="0" smtClean="0"/>
              <a:t>For full management AdminServer must be local</a:t>
            </a:r>
            <a:endParaRPr lang="en-US" sz="2400" b="1" dirty="0" smtClean="0"/>
          </a:p>
          <a:p>
            <a:r>
              <a:rPr lang="en-US" sz="2400" dirty="0" smtClean="0"/>
              <a:t>OpenEdge Management</a:t>
            </a:r>
          </a:p>
          <a:p>
            <a:pPr lvl="1"/>
            <a:r>
              <a:rPr lang="en-US" sz="2000" dirty="0" smtClean="0"/>
              <a:t>For full management AdminServer must be local</a:t>
            </a:r>
          </a:p>
          <a:p>
            <a:pPr lvl="1"/>
            <a:r>
              <a:rPr lang="en-US" sz="2000" dirty="0" smtClean="0"/>
              <a:t>Can monitor and alert</a:t>
            </a:r>
          </a:p>
          <a:p>
            <a:pPr lvl="1"/>
            <a:r>
              <a:rPr lang="en-US" sz="2000" dirty="0" smtClean="0"/>
              <a:t>But trending is not available yet</a:t>
            </a:r>
          </a:p>
          <a:p>
            <a:pPr>
              <a:buNone/>
            </a:pPr>
            <a:endParaRPr lang="en-US" dirty="0" smtClean="0">
              <a:solidFill>
                <a:srgbClr val="FF4E00"/>
              </a:solidFill>
            </a:endParaRPr>
          </a:p>
        </p:txBody>
      </p:sp>
      <p:pic>
        <p:nvPicPr>
          <p:cNvPr id="1026" name="Picture 2"/>
          <p:cNvPicPr>
            <a:picLocks noChangeAspect="1" noChangeArrowheads="1"/>
          </p:cNvPicPr>
          <p:nvPr/>
        </p:nvPicPr>
        <p:blipFill>
          <a:blip r:embed="rId2" cstate="print"/>
          <a:srcRect/>
          <a:stretch>
            <a:fillRect/>
          </a:stretch>
        </p:blipFill>
        <p:spPr bwMode="auto">
          <a:xfrm>
            <a:off x="5347671" y="1320800"/>
            <a:ext cx="6272830" cy="5092700"/>
          </a:xfrm>
          <a:prstGeom prst="rect">
            <a:avLst/>
          </a:prstGeom>
          <a:noFill/>
          <a:ln w="9525">
            <a:noFill/>
            <a:miter lim="800000"/>
            <a:headEnd/>
            <a:tailEnd/>
          </a:ln>
        </p:spPr>
      </p:pic>
    </p:spTree>
    <p:extLst>
      <p:ext uri="{BB962C8B-B14F-4D97-AF65-F5344CB8AC3E}">
        <p14:creationId xmlns:p14="http://schemas.microsoft.com/office/powerpoint/2010/main" val="376907092"/>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Administration: Where do I find my </a:t>
            </a:r>
            <a:r>
              <a:rPr lang="en-US" b="1" dirty="0" err="1" smtClean="0"/>
              <a:t>config</a:t>
            </a:r>
            <a:r>
              <a:rPr lang="en-US" b="1" dirty="0" smtClean="0"/>
              <a:t> and log files?</a:t>
            </a:r>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2357997741"/>
              </p:ext>
            </p:extLst>
          </p:nvPr>
        </p:nvGraphicFramePr>
        <p:xfrm>
          <a:off x="597852" y="1056931"/>
          <a:ext cx="10813018" cy="4935700"/>
        </p:xfrm>
        <a:graphic>
          <a:graphicData uri="http://schemas.openxmlformats.org/drawingml/2006/table">
            <a:tbl>
              <a:tblPr firstRow="1" bandRow="1">
                <a:tableStyleId>{5940675A-B579-460E-94D1-54222C63F5DA}</a:tableStyleId>
              </a:tblPr>
              <a:tblGrid>
                <a:gridCol w="5406509">
                  <a:extLst>
                    <a:ext uri="{9D8B030D-6E8A-4147-A177-3AD203B41FA5}">
                      <a16:colId xmlns:a16="http://schemas.microsoft.com/office/drawing/2014/main" val="20000"/>
                    </a:ext>
                  </a:extLst>
                </a:gridCol>
                <a:gridCol w="5406509">
                  <a:extLst>
                    <a:ext uri="{9D8B030D-6E8A-4147-A177-3AD203B41FA5}">
                      <a16:colId xmlns:a16="http://schemas.microsoft.com/office/drawing/2014/main" val="20001"/>
                    </a:ext>
                  </a:extLst>
                </a:gridCol>
              </a:tblGrid>
              <a:tr h="0">
                <a:tc>
                  <a:txBody>
                    <a:bodyPr/>
                    <a:lstStyle/>
                    <a:p>
                      <a:r>
                        <a:rPr lang="en-US" sz="1400" dirty="0" smtClean="0"/>
                        <a:t>PAS for OE’s DLC &amp; WRKDIR environment variable definition</a:t>
                      </a:r>
                      <a:endParaRPr lang="en-US" sz="1400" dirty="0"/>
                    </a:p>
                  </a:txBody>
                  <a:tcPr/>
                </a:tc>
                <a:tc>
                  <a:txBody>
                    <a:bodyPr/>
                    <a:lstStyle/>
                    <a:p>
                      <a:r>
                        <a:rPr lang="en-US" sz="1400" dirty="0" smtClean="0"/>
                        <a:t>$CATALINA_BASE/bin/</a:t>
                      </a:r>
                      <a:r>
                        <a:rPr lang="en-US" sz="1400" dirty="0" err="1" smtClean="0"/>
                        <a:t>openedge_setenv.sh</a:t>
                      </a:r>
                      <a:endParaRPr lang="en-US" sz="1400" dirty="0"/>
                    </a:p>
                  </a:txBody>
                  <a:tcPr/>
                </a:tc>
                <a:extLst>
                  <a:ext uri="{0D108BD9-81ED-4DB2-BD59-A6C34878D82A}">
                    <a16:rowId xmlns:a16="http://schemas.microsoft.com/office/drawing/2014/main" val="10000"/>
                  </a:ext>
                </a:extLst>
              </a:tr>
              <a:tr h="338122">
                <a:tc>
                  <a:txBody>
                    <a:bodyPr/>
                    <a:lstStyle/>
                    <a:p>
                      <a:r>
                        <a:rPr lang="en-US" sz="1400" dirty="0" smtClean="0"/>
                        <a:t>Application’s environment variable definitions</a:t>
                      </a:r>
                      <a:endParaRPr lang="en-US" sz="1400" dirty="0"/>
                    </a:p>
                  </a:txBody>
                  <a:tcPr>
                    <a:solidFill>
                      <a:srgbClr val="92D050">
                        <a:alpha val="50000"/>
                      </a:srgbClr>
                    </a:solidFill>
                  </a:tcPr>
                </a:tc>
                <a:tc>
                  <a:txBody>
                    <a:bodyPr/>
                    <a:lstStyle/>
                    <a:p>
                      <a:r>
                        <a:rPr lang="en-US" sz="1400" dirty="0" smtClean="0"/>
                        <a:t>$CATALINA_BASE/bin/&lt;app-name&gt;_</a:t>
                      </a:r>
                      <a:r>
                        <a:rPr lang="en-US" sz="1400" dirty="0" err="1" smtClean="0"/>
                        <a:t>setenv.sh</a:t>
                      </a:r>
                      <a:endParaRPr lang="en-US" sz="1400" dirty="0"/>
                    </a:p>
                  </a:txBody>
                  <a:tcPr>
                    <a:solidFill>
                      <a:srgbClr val="92D050">
                        <a:alpha val="50000"/>
                      </a:srgbClr>
                    </a:solidFill>
                  </a:tcPr>
                </a:tc>
                <a:extLst>
                  <a:ext uri="{0D108BD9-81ED-4DB2-BD59-A6C34878D82A}">
                    <a16:rowId xmlns:a16="http://schemas.microsoft.com/office/drawing/2014/main" val="10001"/>
                  </a:ext>
                </a:extLst>
              </a:tr>
              <a:tr h="338122">
                <a:tc>
                  <a:txBody>
                    <a:bodyPr/>
                    <a:lstStyle/>
                    <a:p>
                      <a:r>
                        <a:rPr lang="en-US" sz="1400" dirty="0" smtClean="0"/>
                        <a:t>PAS for OE installation path</a:t>
                      </a:r>
                      <a:r>
                        <a:rPr lang="en-US" sz="1400" baseline="0" dirty="0" smtClean="0"/>
                        <a:t> environment variable definition</a:t>
                      </a:r>
                    </a:p>
                    <a:p>
                      <a:r>
                        <a:rPr lang="en-US" sz="1400" baseline="0" dirty="0" smtClean="0"/>
                        <a:t>PAS</a:t>
                      </a:r>
                      <a:r>
                        <a:rPr lang="en-US" sz="1400" dirty="0" smtClean="0"/>
                        <a:t> for </a:t>
                      </a:r>
                      <a:r>
                        <a:rPr lang="en-US" sz="1400" baseline="0" dirty="0" smtClean="0"/>
                        <a:t>OE instance’s path environment variable definition</a:t>
                      </a:r>
                      <a:endParaRPr lang="en-US" sz="1400" dirty="0"/>
                    </a:p>
                  </a:txBody>
                  <a:tcPr/>
                </a:tc>
                <a:tc>
                  <a:txBody>
                    <a:bodyPr/>
                    <a:lstStyle/>
                    <a:p>
                      <a:r>
                        <a:rPr lang="en-US" sz="1400" dirty="0" smtClean="0"/>
                        <a:t>$CATALINA_BASE/bin/{</a:t>
                      </a:r>
                      <a:r>
                        <a:rPr lang="en-US" sz="1400" dirty="0" err="1" smtClean="0"/>
                        <a:t>tcman|startup|shutdown|configtest|version</a:t>
                      </a:r>
                      <a:r>
                        <a:rPr lang="en-US" sz="1400" dirty="0" smtClean="0"/>
                        <a:t>}.</a:t>
                      </a:r>
                      <a:r>
                        <a:rPr lang="en-US" sz="1400" dirty="0" err="1" smtClean="0"/>
                        <a:t>sh</a:t>
                      </a:r>
                      <a:endParaRPr lang="en-US" sz="1400" dirty="0"/>
                    </a:p>
                  </a:txBody>
                  <a:tcPr/>
                </a:tc>
                <a:extLst>
                  <a:ext uri="{0D108BD9-81ED-4DB2-BD59-A6C34878D82A}">
                    <a16:rowId xmlns:a16="http://schemas.microsoft.com/office/drawing/2014/main" val="10002"/>
                  </a:ext>
                </a:extLst>
              </a:tr>
              <a:tr h="338122">
                <a:tc>
                  <a:txBody>
                    <a:bodyPr/>
                    <a:lstStyle/>
                    <a:p>
                      <a:r>
                        <a:rPr lang="en-US" sz="1400" dirty="0" smtClean="0"/>
                        <a:t>PAS for OE</a:t>
                      </a:r>
                      <a:r>
                        <a:rPr lang="en-US" sz="1400" baseline="0" dirty="0" smtClean="0"/>
                        <a:t> configuration properties</a:t>
                      </a:r>
                      <a:endParaRPr lang="en-US" sz="1400" dirty="0"/>
                    </a:p>
                  </a:txBody>
                  <a:tcPr>
                    <a:solidFill>
                      <a:srgbClr val="92D050">
                        <a:alpha val="50000"/>
                      </a:srgbClr>
                    </a:solidFill>
                  </a:tcPr>
                </a:tc>
                <a:tc>
                  <a:txBody>
                    <a:bodyPr/>
                    <a:lstStyle/>
                    <a:p>
                      <a:r>
                        <a:rPr lang="en-US" sz="1400" dirty="0" smtClean="0"/>
                        <a:t>$CATALINA_BASE/</a:t>
                      </a:r>
                      <a:r>
                        <a:rPr lang="en-US" sz="1400" dirty="0" err="1" smtClean="0"/>
                        <a:t>conf</a:t>
                      </a:r>
                      <a:r>
                        <a:rPr lang="en-US" sz="1400" dirty="0" smtClean="0"/>
                        <a:t>/</a:t>
                      </a:r>
                      <a:r>
                        <a:rPr lang="en-US" sz="1400" dirty="0" err="1" smtClean="0"/>
                        <a:t>appserver.properties</a:t>
                      </a:r>
                      <a:r>
                        <a:rPr lang="en-US" sz="1400" dirty="0" smtClean="0"/>
                        <a:t/>
                      </a:r>
                      <a:br>
                        <a:rPr lang="en-US" sz="1400" dirty="0" smtClean="0"/>
                      </a:br>
                      <a:r>
                        <a:rPr lang="en-US" sz="1400" dirty="0" smtClean="0"/>
                        <a:t>$CATALINA_BASE/</a:t>
                      </a:r>
                      <a:r>
                        <a:rPr lang="en-US" sz="1400" dirty="0" err="1" smtClean="0"/>
                        <a:t>conf</a:t>
                      </a:r>
                      <a:r>
                        <a:rPr lang="en-US" sz="1400" dirty="0" smtClean="0"/>
                        <a:t>/</a:t>
                      </a:r>
                      <a:r>
                        <a:rPr lang="en-US" sz="1400" dirty="0" err="1" smtClean="0"/>
                        <a:t>catalina.properties</a:t>
                      </a:r>
                      <a:r>
                        <a:rPr lang="en-US" sz="1400" dirty="0" smtClean="0"/>
                        <a:t/>
                      </a:r>
                      <a:br>
                        <a:rPr lang="en-US" sz="1400" dirty="0" smtClean="0"/>
                      </a:br>
                      <a:r>
                        <a:rPr lang="en-US" sz="1400" dirty="0" smtClean="0"/>
                        <a:t>$CATALINA_BASE/</a:t>
                      </a:r>
                      <a:r>
                        <a:rPr lang="en-US" sz="1400" dirty="0" err="1" smtClean="0"/>
                        <a:t>conf</a:t>
                      </a:r>
                      <a:r>
                        <a:rPr lang="en-US" sz="1400" dirty="0" smtClean="0"/>
                        <a:t>/</a:t>
                      </a:r>
                      <a:r>
                        <a:rPr lang="en-US" sz="1400" dirty="0" err="1" smtClean="0"/>
                        <a:t>jvm.properties</a:t>
                      </a:r>
                      <a:endParaRPr lang="en-US" sz="1400" dirty="0"/>
                    </a:p>
                  </a:txBody>
                  <a:tcPr>
                    <a:solidFill>
                      <a:srgbClr val="92D050">
                        <a:alpha val="50000"/>
                      </a:srgbClr>
                    </a:solidFill>
                  </a:tcPr>
                </a:tc>
                <a:extLst>
                  <a:ext uri="{0D108BD9-81ED-4DB2-BD59-A6C34878D82A}">
                    <a16:rowId xmlns:a16="http://schemas.microsoft.com/office/drawing/2014/main" val="10003"/>
                  </a:ext>
                </a:extLst>
              </a:tr>
              <a:tr h="338122">
                <a:tc>
                  <a:txBody>
                    <a:bodyPr/>
                    <a:lstStyle/>
                    <a:p>
                      <a:r>
                        <a:rPr lang="en-US" sz="1400" dirty="0" smtClean="0"/>
                        <a:t>Optional deployment file</a:t>
                      </a:r>
                      <a:r>
                        <a:rPr lang="en-US" sz="1400" baseline="0" dirty="0" smtClean="0"/>
                        <a:t>s (</a:t>
                      </a:r>
                      <a:r>
                        <a:rPr lang="en-US" sz="1400" dirty="0" smtClean="0"/>
                        <a:t>web applications &amp; other files)</a:t>
                      </a:r>
                      <a:endParaRPr lang="en-US" sz="1400" dirty="0"/>
                    </a:p>
                  </a:txBody>
                  <a:tcPr/>
                </a:tc>
                <a:tc>
                  <a:txBody>
                    <a:bodyPr/>
                    <a:lstStyle/>
                    <a:p>
                      <a:r>
                        <a:rPr lang="en-US" sz="1400" dirty="0" smtClean="0"/>
                        <a:t>$CATALINA_HOME/extras</a:t>
                      </a:r>
                      <a:endParaRPr lang="en-US" sz="1400" dirty="0"/>
                    </a:p>
                  </a:txBody>
                  <a:tcPr/>
                </a:tc>
                <a:extLst>
                  <a:ext uri="{0D108BD9-81ED-4DB2-BD59-A6C34878D82A}">
                    <a16:rowId xmlns:a16="http://schemas.microsoft.com/office/drawing/2014/main" val="10004"/>
                  </a:ext>
                </a:extLst>
              </a:tr>
              <a:tr h="338122">
                <a:tc>
                  <a:txBody>
                    <a:bodyPr/>
                    <a:lstStyle/>
                    <a:p>
                      <a:r>
                        <a:rPr lang="en-US" sz="1400" dirty="0" smtClean="0"/>
                        <a:t>PAS for OE</a:t>
                      </a:r>
                      <a:r>
                        <a:rPr lang="en-US" sz="1400" baseline="0" dirty="0" smtClean="0"/>
                        <a:t> &amp; web application log files</a:t>
                      </a:r>
                      <a:endParaRPr lang="en-US" sz="1400" dirty="0"/>
                    </a:p>
                  </a:txBody>
                  <a:tcPr>
                    <a:solidFill>
                      <a:srgbClr val="92D050">
                        <a:alpha val="50000"/>
                      </a:srgbClr>
                    </a:solidFill>
                  </a:tcPr>
                </a:tc>
                <a:tc>
                  <a:txBody>
                    <a:bodyPr/>
                    <a:lstStyle/>
                    <a:p>
                      <a:r>
                        <a:rPr lang="en-US" sz="1400" dirty="0" smtClean="0"/>
                        <a:t>$CATALINA_BASE/logs</a:t>
                      </a:r>
                      <a:endParaRPr lang="en-US" sz="1400" dirty="0"/>
                    </a:p>
                  </a:txBody>
                  <a:tcPr>
                    <a:solidFill>
                      <a:srgbClr val="92D050">
                        <a:alpha val="50000"/>
                      </a:srgbClr>
                    </a:solidFill>
                  </a:tcPr>
                </a:tc>
                <a:extLst>
                  <a:ext uri="{0D108BD9-81ED-4DB2-BD59-A6C34878D82A}">
                    <a16:rowId xmlns:a16="http://schemas.microsoft.com/office/drawing/2014/main" val="10005"/>
                  </a:ext>
                </a:extLst>
              </a:tr>
              <a:tr h="338122">
                <a:tc>
                  <a:txBody>
                    <a:bodyPr/>
                    <a:lstStyle/>
                    <a:p>
                      <a:r>
                        <a:rPr lang="en-US" sz="1400" dirty="0" smtClean="0"/>
                        <a:t>PAS logging configuration</a:t>
                      </a:r>
                      <a:endParaRPr lang="en-US" sz="1400" dirty="0"/>
                    </a:p>
                  </a:txBody>
                  <a:tcPr/>
                </a:tc>
                <a:tc>
                  <a:txBody>
                    <a:bodyPr/>
                    <a:lstStyle/>
                    <a:p>
                      <a:r>
                        <a:rPr lang="en-US" sz="1400" dirty="0" smtClean="0"/>
                        <a:t>$CATALINA_BASE/</a:t>
                      </a:r>
                      <a:r>
                        <a:rPr lang="en-US" sz="1400" dirty="0" err="1" smtClean="0"/>
                        <a:t>conf</a:t>
                      </a:r>
                      <a:r>
                        <a:rPr lang="en-US" sz="1400" dirty="0" smtClean="0"/>
                        <a:t>/</a:t>
                      </a:r>
                      <a:r>
                        <a:rPr lang="en-US" sz="1400" dirty="0" err="1" smtClean="0"/>
                        <a:t>logging.xml</a:t>
                      </a:r>
                      <a:r>
                        <a:rPr lang="en-US" sz="1400" dirty="0" smtClean="0"/>
                        <a:t> (ref</a:t>
                      </a:r>
                      <a:r>
                        <a:rPr lang="en-US" sz="1400" baseline="0" dirty="0" smtClean="0"/>
                        <a:t> Tomcat logging)</a:t>
                      </a:r>
                      <a:endParaRPr lang="en-US" sz="1400" dirty="0"/>
                    </a:p>
                  </a:txBody>
                  <a:tcPr/>
                </a:tc>
                <a:extLst>
                  <a:ext uri="{0D108BD9-81ED-4DB2-BD59-A6C34878D82A}">
                    <a16:rowId xmlns:a16="http://schemas.microsoft.com/office/drawing/2014/main" val="10006"/>
                  </a:ext>
                </a:extLst>
              </a:tr>
              <a:tr h="338122">
                <a:tc>
                  <a:txBody>
                    <a:bodyPr/>
                    <a:lstStyle/>
                    <a:p>
                      <a:r>
                        <a:rPr lang="en-US" sz="1400" dirty="0" smtClean="0"/>
                        <a:t>PAS for OE session manager &amp; </a:t>
                      </a:r>
                      <a:r>
                        <a:rPr lang="en-US" sz="1400" dirty="0" err="1" smtClean="0"/>
                        <a:t>MSAgent</a:t>
                      </a:r>
                      <a:r>
                        <a:rPr lang="en-US" sz="1400" dirty="0" smtClean="0"/>
                        <a:t> logging configuration</a:t>
                      </a:r>
                      <a:endParaRPr lang="en-US" sz="1400" dirty="0"/>
                    </a:p>
                  </a:txBody>
                  <a:tcPr>
                    <a:solidFill>
                      <a:srgbClr val="92D050">
                        <a:alpha val="50000"/>
                      </a:srgbClr>
                    </a:solidFill>
                  </a:tcPr>
                </a:tc>
                <a:tc>
                  <a:txBody>
                    <a:bodyPr/>
                    <a:lstStyle/>
                    <a:p>
                      <a:r>
                        <a:rPr lang="en-US" sz="1400" dirty="0" smtClean="0"/>
                        <a:t>$CATALINA_BASE/</a:t>
                      </a:r>
                      <a:r>
                        <a:rPr lang="en-US" sz="1400" dirty="0" err="1" smtClean="0"/>
                        <a:t>conf</a:t>
                      </a:r>
                      <a:r>
                        <a:rPr lang="en-US" sz="1400" dirty="0" smtClean="0"/>
                        <a:t>/</a:t>
                      </a:r>
                      <a:r>
                        <a:rPr lang="en-US" sz="1400" dirty="0" err="1" smtClean="0"/>
                        <a:t>openedge.properties</a:t>
                      </a:r>
                      <a:endParaRPr lang="en-US" sz="1400" dirty="0"/>
                    </a:p>
                  </a:txBody>
                  <a:tcPr>
                    <a:solidFill>
                      <a:srgbClr val="92D050">
                        <a:alpha val="50000"/>
                      </a:srgbClr>
                    </a:solidFill>
                  </a:tcPr>
                </a:tc>
                <a:extLst>
                  <a:ext uri="{0D108BD9-81ED-4DB2-BD59-A6C34878D82A}">
                    <a16:rowId xmlns:a16="http://schemas.microsoft.com/office/drawing/2014/main" val="10007"/>
                  </a:ext>
                </a:extLst>
              </a:tr>
              <a:tr h="338122">
                <a:tc>
                  <a:txBody>
                    <a:bodyPr/>
                    <a:lstStyle/>
                    <a:p>
                      <a:r>
                        <a:rPr lang="en-US" sz="1400" dirty="0" err="1" smtClean="0"/>
                        <a:t>oeabl</a:t>
                      </a:r>
                      <a:r>
                        <a:rPr lang="en-US" sz="1400" dirty="0" smtClean="0"/>
                        <a:t> web application</a:t>
                      </a:r>
                      <a:r>
                        <a:rPr lang="en-US" sz="1400" baseline="0" dirty="0" smtClean="0"/>
                        <a:t> logging configuration</a:t>
                      </a:r>
                      <a:endParaRPr lang="en-US" sz="1400" dirty="0"/>
                    </a:p>
                  </a:txBody>
                  <a:tcPr/>
                </a:tc>
                <a:tc>
                  <a:txBody>
                    <a:bodyPr/>
                    <a:lstStyle/>
                    <a:p>
                      <a:r>
                        <a:rPr lang="en-US" sz="1400" dirty="0" smtClean="0"/>
                        <a:t>$CATALINA_BASE/ROOT/WEB-INF/</a:t>
                      </a:r>
                      <a:r>
                        <a:rPr lang="en-US" sz="1400" dirty="0" err="1" smtClean="0"/>
                        <a:t>logging.xml</a:t>
                      </a:r>
                      <a:endParaRPr lang="en-US" sz="1400" dirty="0"/>
                    </a:p>
                  </a:txBody>
                  <a:tcPr/>
                </a:tc>
                <a:extLst>
                  <a:ext uri="{0D108BD9-81ED-4DB2-BD59-A6C34878D82A}">
                    <a16:rowId xmlns:a16="http://schemas.microsoft.com/office/drawing/2014/main" val="10008"/>
                  </a:ext>
                </a:extLst>
              </a:tr>
              <a:tr h="338122">
                <a:tc>
                  <a:txBody>
                    <a:bodyPr/>
                    <a:lstStyle/>
                    <a:p>
                      <a:r>
                        <a:rPr lang="en-US" sz="1400" dirty="0" err="1" smtClean="0"/>
                        <a:t>oemanager</a:t>
                      </a:r>
                      <a:r>
                        <a:rPr lang="en-US" sz="1400" dirty="0" smtClean="0"/>
                        <a:t> remote admin web application </a:t>
                      </a:r>
                      <a:r>
                        <a:rPr lang="en-US" sz="1400" dirty="0" err="1" smtClean="0"/>
                        <a:t>loggin</a:t>
                      </a:r>
                      <a:r>
                        <a:rPr lang="en-US" sz="1400" dirty="0" smtClean="0"/>
                        <a:t> configuration</a:t>
                      </a:r>
                      <a:endParaRPr lang="en-US" sz="1400" dirty="0"/>
                    </a:p>
                  </a:txBody>
                  <a:tcPr>
                    <a:solidFill>
                      <a:srgbClr val="92D050">
                        <a:alpha val="50000"/>
                      </a:srgbClr>
                    </a:solidFill>
                  </a:tcPr>
                </a:tc>
                <a:tc>
                  <a:txBody>
                    <a:bodyPr/>
                    <a:lstStyle/>
                    <a:p>
                      <a:r>
                        <a:rPr lang="en-US" sz="1400" dirty="0" smtClean="0"/>
                        <a:t>$CATALINA_BASE/</a:t>
                      </a:r>
                      <a:r>
                        <a:rPr lang="en-US" sz="1400" dirty="0" err="1" smtClean="0"/>
                        <a:t>oemanager</a:t>
                      </a:r>
                      <a:r>
                        <a:rPr lang="en-US" sz="1400" dirty="0" smtClean="0"/>
                        <a:t>/WEB-INF/</a:t>
                      </a:r>
                      <a:r>
                        <a:rPr lang="en-US" sz="1400" dirty="0" err="1" smtClean="0"/>
                        <a:t>logging.xml</a:t>
                      </a:r>
                      <a:endParaRPr lang="en-US" sz="1400" dirty="0"/>
                    </a:p>
                  </a:txBody>
                  <a:tcPr>
                    <a:solidFill>
                      <a:srgbClr val="92D050">
                        <a:alpha val="50000"/>
                      </a:srgbClr>
                    </a:solidFill>
                  </a:tcPr>
                </a:tc>
                <a:extLst>
                  <a:ext uri="{0D108BD9-81ED-4DB2-BD59-A6C34878D82A}">
                    <a16:rowId xmlns:a16="http://schemas.microsoft.com/office/drawing/2014/main" val="10009"/>
                  </a:ext>
                </a:extLst>
              </a:tr>
              <a:tr h="338122">
                <a:tc>
                  <a:txBody>
                    <a:bodyPr/>
                    <a:lstStyle/>
                    <a:p>
                      <a:r>
                        <a:rPr lang="en-US" sz="1400" dirty="0" smtClean="0"/>
                        <a:t>Test</a:t>
                      </a:r>
                      <a:r>
                        <a:rPr lang="en-US" sz="1400" baseline="0" dirty="0" smtClean="0"/>
                        <a:t> user accounts and roles</a:t>
                      </a:r>
                      <a:endParaRPr lang="en-US" sz="1400" dirty="0"/>
                    </a:p>
                  </a:txBody>
                  <a:tcPr/>
                </a:tc>
                <a:tc>
                  <a:txBody>
                    <a:bodyPr/>
                    <a:lstStyle/>
                    <a:p>
                      <a:r>
                        <a:rPr lang="en-US" sz="1400" dirty="0" smtClean="0"/>
                        <a:t>$CATALINA_BASE/</a:t>
                      </a:r>
                      <a:r>
                        <a:rPr lang="en-US" sz="1400" dirty="0" err="1" smtClean="0"/>
                        <a:t>conf</a:t>
                      </a:r>
                      <a:r>
                        <a:rPr lang="en-US" sz="1400" dirty="0" smtClean="0"/>
                        <a:t>/tomcat-</a:t>
                      </a:r>
                      <a:r>
                        <a:rPr lang="en-US" sz="1400" dirty="0" err="1" smtClean="0"/>
                        <a:t>users.xml</a:t>
                      </a:r>
                      <a:endParaRPr lang="en-US" sz="1400" dirty="0"/>
                    </a:p>
                  </a:txBody>
                  <a:tcPr/>
                </a:tc>
                <a:extLst>
                  <a:ext uri="{0D108BD9-81ED-4DB2-BD59-A6C34878D82A}">
                    <a16:rowId xmlns:a16="http://schemas.microsoft.com/office/drawing/2014/main" val="10010"/>
                  </a:ext>
                </a:extLst>
              </a:tr>
              <a:tr h="338122">
                <a:tc>
                  <a:txBody>
                    <a:bodyPr/>
                    <a:lstStyle/>
                    <a:p>
                      <a:r>
                        <a:rPr lang="en-US" sz="1400" dirty="0" smtClean="0"/>
                        <a:t>PAS for OE instance registration list</a:t>
                      </a:r>
                      <a:endParaRPr lang="en-US" sz="1400" dirty="0"/>
                    </a:p>
                  </a:txBody>
                  <a:tcPr>
                    <a:solidFill>
                      <a:srgbClr val="92D050">
                        <a:alpha val="50000"/>
                      </a:srgbClr>
                    </a:solidFill>
                  </a:tcPr>
                </a:tc>
                <a:tc>
                  <a:txBody>
                    <a:bodyPr/>
                    <a:lstStyle/>
                    <a:p>
                      <a:r>
                        <a:rPr lang="en-US" sz="1400" dirty="0" smtClean="0"/>
                        <a:t>$CATALINA_HOME/</a:t>
                      </a:r>
                      <a:r>
                        <a:rPr lang="en-US" sz="1400" dirty="0" err="1" smtClean="0"/>
                        <a:t>conf</a:t>
                      </a:r>
                      <a:r>
                        <a:rPr lang="en-US" sz="1400" dirty="0" smtClean="0"/>
                        <a:t>/</a:t>
                      </a:r>
                      <a:r>
                        <a:rPr lang="en-US" sz="1400" dirty="0" err="1" smtClean="0"/>
                        <a:t>instances.unix</a:t>
                      </a:r>
                      <a:endParaRPr lang="en-US" sz="1400" dirty="0"/>
                    </a:p>
                  </a:txBody>
                  <a:tcPr>
                    <a:solidFill>
                      <a:srgbClr val="92D050">
                        <a:alpha val="50000"/>
                      </a:srgbClr>
                    </a:solidFill>
                  </a:tcPr>
                </a:tc>
                <a:extLst>
                  <a:ext uri="{0D108BD9-81ED-4DB2-BD59-A6C34878D82A}">
                    <a16:rowId xmlns:a16="http://schemas.microsoft.com/office/drawing/2014/main" val="10011"/>
                  </a:ext>
                </a:extLst>
              </a:tr>
              <a:tr h="338122">
                <a:tc>
                  <a:txBody>
                    <a:bodyPr/>
                    <a:lstStyle/>
                    <a:p>
                      <a:r>
                        <a:rPr lang="en-US" sz="1400" dirty="0" smtClean="0"/>
                        <a:t>JAVA_HOME &amp; JSE_HOME environment variable definition</a:t>
                      </a:r>
                      <a:endParaRPr lang="en-US" sz="1400" dirty="0"/>
                    </a:p>
                  </a:txBody>
                  <a:tcPr/>
                </a:tc>
                <a:tc>
                  <a:txBody>
                    <a:bodyPr/>
                    <a:lstStyle/>
                    <a:p>
                      <a:r>
                        <a:rPr lang="en-US" sz="1400" dirty="0" smtClean="0"/>
                        <a:t>$CATALINA_BASE/bin/</a:t>
                      </a:r>
                      <a:r>
                        <a:rPr lang="en-US" sz="1400" dirty="0" err="1" smtClean="0"/>
                        <a:t>javacfg.sh</a:t>
                      </a:r>
                      <a:endParaRPr lang="en-US" sz="1400" dirty="0"/>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356130954"/>
      </p:ext>
    </p:extLst>
  </p:cSld>
  <p:clrMapOvr>
    <a:masterClrMapping/>
  </p:clrMapOvr>
  <mc:AlternateContent xmlns:mc="http://schemas.openxmlformats.org/markup-compatibility/2006" xmlns:p14="http://schemas.microsoft.com/office/powerpoint/2010/main">
    <mc:Choice Requires="p14">
      <p:transition spd="med" p14:dur="700" advTm="15741">
        <p:fade/>
      </p:transition>
    </mc:Choice>
    <mc:Fallback xmlns="">
      <p:transition spd="med" advTm="15741">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Administration: New Monitoring Access!</a:t>
            </a:r>
            <a:endParaRPr lang="en-US" b="1" dirty="0"/>
          </a:p>
        </p:txBody>
      </p:sp>
      <p:sp>
        <p:nvSpPr>
          <p:cNvPr id="3" name="Content Placeholder 2"/>
          <p:cNvSpPr>
            <a:spLocks noGrp="1"/>
          </p:cNvSpPr>
          <p:nvPr>
            <p:ph idx="1"/>
          </p:nvPr>
        </p:nvSpPr>
        <p:spPr>
          <a:xfrm>
            <a:off x="624663" y="1022350"/>
            <a:ext cx="3744137" cy="5303520"/>
          </a:xfrm>
        </p:spPr>
        <p:txBody>
          <a:bodyPr/>
          <a:lstStyle/>
          <a:p>
            <a:pPr>
              <a:spcBef>
                <a:spcPts val="600"/>
              </a:spcBef>
              <a:buNone/>
            </a:pPr>
            <a:r>
              <a:rPr lang="en-US" sz="2400" dirty="0" smtClean="0">
                <a:solidFill>
                  <a:srgbClr val="0070C0"/>
                </a:solidFill>
              </a:rPr>
              <a:t>Classic AppServer tools</a:t>
            </a:r>
          </a:p>
          <a:p>
            <a:pPr>
              <a:spcBef>
                <a:spcPts val="600"/>
              </a:spcBef>
            </a:pPr>
            <a:r>
              <a:rPr lang="en-US" sz="2400" dirty="0" smtClean="0"/>
              <a:t>asbman –query</a:t>
            </a:r>
          </a:p>
          <a:p>
            <a:pPr>
              <a:spcBef>
                <a:spcPts val="600"/>
              </a:spcBef>
            </a:pPr>
            <a:r>
              <a:rPr lang="en-US" sz="2400" dirty="0" smtClean="0"/>
              <a:t>OpenEdge Explorer</a:t>
            </a:r>
          </a:p>
          <a:p>
            <a:pPr>
              <a:spcBef>
                <a:spcPts val="600"/>
              </a:spcBef>
            </a:pPr>
            <a:r>
              <a:rPr lang="en-US" sz="2400" dirty="0" smtClean="0"/>
              <a:t>OpenEdge Management</a:t>
            </a:r>
          </a:p>
          <a:p>
            <a:pPr marL="0" indent="0">
              <a:spcBef>
                <a:spcPts val="600"/>
              </a:spcBef>
              <a:buNone/>
            </a:pPr>
            <a:endParaRPr lang="en-US" sz="2400" b="1" dirty="0" smtClean="0"/>
          </a:p>
        </p:txBody>
      </p:sp>
      <p:sp>
        <p:nvSpPr>
          <p:cNvPr id="4" name="Content Placeholder 2"/>
          <p:cNvSpPr txBox="1">
            <a:spLocks/>
          </p:cNvSpPr>
          <p:nvPr/>
        </p:nvSpPr>
        <p:spPr bwMode="auto">
          <a:xfrm>
            <a:off x="4635500" y="1047750"/>
            <a:ext cx="6965949" cy="5303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ts val="600"/>
              </a:spcBef>
              <a:spcAft>
                <a:spcPct val="0"/>
              </a:spcAft>
              <a:buClr>
                <a:schemeClr val="accent1"/>
              </a:buClr>
              <a:buSzTx/>
              <a:tabLst/>
              <a:defRPr/>
            </a:pPr>
            <a:r>
              <a:rPr kumimoji="0" lang="en-US" sz="2400" i="0" u="none" strike="noStrike" kern="1200" cap="none" spc="0" normalizeH="0" baseline="0" noProof="0" dirty="0" smtClean="0">
                <a:ln>
                  <a:noFill/>
                </a:ln>
                <a:solidFill>
                  <a:srgbClr val="00B050"/>
                </a:solidFill>
                <a:effectLst/>
                <a:uLnTx/>
                <a:uFillTx/>
                <a:latin typeface="Arial" pitchFamily="34" charset="0"/>
                <a:ea typeface="+mn-ea"/>
                <a:cs typeface="Arial" pitchFamily="34" charset="0"/>
              </a:rPr>
              <a:t>PAS</a:t>
            </a:r>
            <a:r>
              <a:rPr kumimoji="0" lang="en-US" sz="2400" i="0" u="none" strike="noStrike" kern="1200" cap="none" spc="0" normalizeH="0" noProof="0" dirty="0" smtClean="0">
                <a:ln>
                  <a:noFill/>
                </a:ln>
                <a:solidFill>
                  <a:srgbClr val="00B050"/>
                </a:solidFill>
                <a:effectLst/>
                <a:uLnTx/>
                <a:uFillTx/>
                <a:latin typeface="Arial" pitchFamily="34" charset="0"/>
                <a:ea typeface="+mn-ea"/>
                <a:cs typeface="Arial" pitchFamily="34" charset="0"/>
              </a:rPr>
              <a:t> for OpenEdge</a:t>
            </a:r>
            <a:endParaRPr kumimoji="0" lang="en-US" sz="2400" i="0" u="none" strike="noStrike" kern="1200" cap="none" spc="0" normalizeH="0" baseline="0" noProof="0" dirty="0" smtClean="0">
              <a:ln>
                <a:noFill/>
              </a:ln>
              <a:solidFill>
                <a:srgbClr val="00B05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600"/>
              </a:spcBef>
              <a:spcAft>
                <a:spcPct val="0"/>
              </a:spcAft>
              <a:buClr>
                <a:schemeClr val="accent1"/>
              </a:buClr>
              <a:buSzTx/>
              <a:buFont typeface="Wingdings" pitchFamily="2" charset="2"/>
              <a:buChar char="§"/>
              <a:tabLst/>
              <a:defRPr/>
            </a:pPr>
            <a:r>
              <a:rPr kumimoji="0" lang="en-US" sz="240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Management REST API</a:t>
            </a:r>
          </a:p>
          <a:p>
            <a:pPr marL="742950" marR="0" lvl="1" indent="-285750" algn="l" defTabSz="914400" rtl="0" eaLnBrk="1" fontAlgn="base" latinLnBrk="0" hangingPunct="1">
              <a:lnSpc>
                <a:spcPct val="100000"/>
              </a:lnSpc>
              <a:spcBef>
                <a:spcPts val="600"/>
              </a:spcBef>
              <a:spcAft>
                <a:spcPct val="0"/>
              </a:spcAft>
              <a:buClr>
                <a:schemeClr val="accent1"/>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The “oemanager” application must be installed for access to the REST API</a:t>
            </a:r>
          </a:p>
          <a:p>
            <a:pPr marL="342900" marR="0" lvl="0" indent="-342900" algn="l" defTabSz="914400" rtl="0" eaLnBrk="1" fontAlgn="base" latinLnBrk="0" hangingPunct="1">
              <a:lnSpc>
                <a:spcPct val="100000"/>
              </a:lnSpc>
              <a:spcBef>
                <a:spcPts val="600"/>
              </a:spcBef>
              <a:spcAft>
                <a:spcPct val="0"/>
              </a:spcAft>
              <a:buClr>
                <a:schemeClr val="accent1"/>
              </a:buClr>
              <a:buSzTx/>
              <a:buFont typeface="Wingdings" pitchFamily="2" charset="2"/>
              <a:buChar char="§"/>
              <a:tabLst/>
              <a:defRPr/>
            </a:pPr>
            <a:r>
              <a:rPr kumimoji="0" lang="en-US" sz="240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JMX access</a:t>
            </a:r>
          </a:p>
          <a:p>
            <a:pPr marL="742950" marR="0" lvl="1" indent="-285750" algn="l" defTabSz="914400" rtl="0" eaLnBrk="1" fontAlgn="base" latinLnBrk="0" hangingPunct="1">
              <a:lnSpc>
                <a:spcPct val="100000"/>
              </a:lnSpc>
              <a:spcBef>
                <a:spcPts val="600"/>
              </a:spcBef>
              <a:spcAft>
                <a:spcPct val="0"/>
              </a:spcAft>
              <a:buClr>
                <a:schemeClr val="accent1"/>
              </a:buClr>
              <a:buSzTx/>
              <a:buFontTx/>
              <a:buChar char="•"/>
              <a:tabLst/>
              <a:defRPr/>
            </a:pPr>
            <a:r>
              <a:rPr kumimoji="0" lang="en-US" sz="22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Using Jconsole</a:t>
            </a:r>
          </a:p>
          <a:p>
            <a:pPr marL="742950" marR="0" lvl="1" indent="-285750" algn="l" defTabSz="914400" rtl="0" eaLnBrk="1" fontAlgn="base" latinLnBrk="0" hangingPunct="1">
              <a:lnSpc>
                <a:spcPct val="100000"/>
              </a:lnSpc>
              <a:spcBef>
                <a:spcPts val="600"/>
              </a:spcBef>
              <a:spcAft>
                <a:spcPct val="0"/>
              </a:spcAft>
              <a:buClr>
                <a:schemeClr val="accent1"/>
              </a:buClr>
              <a:buSzTx/>
              <a:buFontTx/>
              <a:buChar char="•"/>
              <a:tabLst/>
              <a:defRPr/>
            </a:pPr>
            <a:r>
              <a:rPr kumimoji="0" lang="en-US" sz="22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Locally by PID</a:t>
            </a:r>
          </a:p>
          <a:p>
            <a:pPr marL="742950" marR="0" lvl="1" indent="-285750" algn="l" defTabSz="914400" rtl="0" eaLnBrk="1" fontAlgn="base" latinLnBrk="0" hangingPunct="1">
              <a:lnSpc>
                <a:spcPct val="100000"/>
              </a:lnSpc>
              <a:spcBef>
                <a:spcPts val="600"/>
              </a:spcBef>
              <a:spcAft>
                <a:spcPct val="0"/>
              </a:spcAft>
              <a:buClr>
                <a:schemeClr val="accent1"/>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Remotely </a:t>
            </a:r>
            <a:r>
              <a:rPr lang="en-US" sz="2000" i="0" dirty="0">
                <a:solidFill>
                  <a:srgbClr val="000000"/>
                </a:solidFill>
                <a:latin typeface="Arial" pitchFamily="34" charset="0"/>
                <a:cs typeface="Arial" pitchFamily="34" charset="0"/>
              </a:rPr>
              <a:t>-</a:t>
            </a: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 </a:t>
            </a: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“tcman.sh/.bat feature JMXLifecycle=on”</a:t>
            </a:r>
          </a:p>
          <a:p>
            <a:pPr marL="342900" marR="0" lvl="0" indent="-342900" algn="l" defTabSz="914400" rtl="0" eaLnBrk="1" fontAlgn="base" latinLnBrk="0" hangingPunct="1">
              <a:lnSpc>
                <a:spcPct val="100000"/>
              </a:lnSpc>
              <a:spcBef>
                <a:spcPts val="600"/>
              </a:spcBef>
              <a:spcAft>
                <a:spcPct val="0"/>
              </a:spcAft>
              <a:buClr>
                <a:schemeClr val="accent1"/>
              </a:buClr>
              <a:buSzTx/>
              <a:buFont typeface="Wingdings" pitchFamily="2" charset="2"/>
              <a:buChar char="§"/>
              <a:tabLst/>
              <a:defRPr/>
            </a:pPr>
            <a:r>
              <a:rPr kumimoji="0" lang="en-US" sz="240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rPr>
              <a:t>Nagios</a:t>
            </a:r>
            <a:endParaRPr kumimoji="0" lang="en-US" sz="240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lvl="1" indent="-285750" algn="l">
              <a:spcBef>
                <a:spcPts val="600"/>
              </a:spcBef>
              <a:buClr>
                <a:schemeClr val="accent1"/>
              </a:buClr>
              <a:buSzTx/>
              <a:buFontTx/>
              <a:buChar char="•"/>
              <a:defRPr/>
            </a:pPr>
            <a:r>
              <a:rPr lang="en-US" sz="2000" i="0" dirty="0" smtClean="0">
                <a:solidFill>
                  <a:srgbClr val="000000"/>
                </a:solidFill>
                <a:latin typeface="Arial" pitchFamily="34" charset="0"/>
                <a:cs typeface="Arial" pitchFamily="34" charset="0"/>
              </a:rPr>
              <a:t>3</a:t>
            </a:r>
            <a:r>
              <a:rPr lang="en-US" sz="2000" i="0" baseline="30000" dirty="0" smtClean="0">
                <a:solidFill>
                  <a:srgbClr val="000000"/>
                </a:solidFill>
                <a:latin typeface="Arial" pitchFamily="34" charset="0"/>
                <a:cs typeface="Arial" pitchFamily="34" charset="0"/>
              </a:rPr>
              <a:t>rd</a:t>
            </a:r>
            <a:r>
              <a:rPr lang="en-US" sz="2000" i="0" dirty="0" smtClean="0">
                <a:solidFill>
                  <a:srgbClr val="000000"/>
                </a:solidFill>
                <a:latin typeface="Arial" pitchFamily="34" charset="0"/>
                <a:cs typeface="Arial" pitchFamily="34" charset="0"/>
              </a:rPr>
              <a:t> party tool recommended by Tomcat for monitoring</a:t>
            </a:r>
          </a:p>
          <a:p>
            <a:pPr marL="742950" lvl="1" indent="-285750" algn="l">
              <a:spcBef>
                <a:spcPts val="600"/>
              </a:spcBef>
              <a:buClr>
                <a:schemeClr val="accent1"/>
              </a:buClr>
              <a:buSzTx/>
              <a:buFontTx/>
              <a:buChar char="•"/>
              <a:defRPr/>
            </a:pPr>
            <a:r>
              <a:rPr lang="en-US" sz="2000" i="0" dirty="0" smtClean="0">
                <a:solidFill>
                  <a:srgbClr val="000000"/>
                </a:solidFill>
                <a:latin typeface="Arial" pitchFamily="34" charset="0"/>
                <a:cs typeface="Arial" pitchFamily="34" charset="0"/>
              </a:rPr>
              <a:t>Uses the tools above to monitor, alert and graph</a:t>
            </a:r>
          </a:p>
          <a:p>
            <a:pPr marL="285750" indent="-285750" algn="l">
              <a:spcBef>
                <a:spcPts val="600"/>
              </a:spcBef>
              <a:buClr>
                <a:schemeClr val="accent1"/>
              </a:buClr>
              <a:buSzTx/>
              <a:buFontTx/>
              <a:buChar char="•"/>
              <a:defRPr/>
            </a:pPr>
            <a:r>
              <a:rPr lang="en-US" i="0" dirty="0" err="1" smtClean="0">
                <a:solidFill>
                  <a:srgbClr val="000000"/>
                </a:solidFill>
                <a:latin typeface="Arial" pitchFamily="34" charset="0"/>
                <a:cs typeface="Arial" pitchFamily="34" charset="0"/>
              </a:rPr>
              <a:t>OpenEdge</a:t>
            </a:r>
            <a:r>
              <a:rPr lang="en-US" i="0" dirty="0" smtClean="0">
                <a:solidFill>
                  <a:srgbClr val="000000"/>
                </a:solidFill>
                <a:latin typeface="Arial" pitchFamily="34" charset="0"/>
                <a:cs typeface="Arial" pitchFamily="34" charset="0"/>
              </a:rPr>
              <a:t> Explorer and Management</a:t>
            </a:r>
            <a:endParaRPr kumimoji="0" lang="en-US"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cxnSp>
        <p:nvCxnSpPr>
          <p:cNvPr id="5" name="Straight Connector 4"/>
          <p:cNvCxnSpPr/>
          <p:nvPr/>
        </p:nvCxnSpPr>
        <p:spPr bwMode="auto">
          <a:xfrm>
            <a:off x="4394397" y="1181238"/>
            <a:ext cx="12960" cy="5001773"/>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Tree>
    <p:extLst>
      <p:ext uri="{BB962C8B-B14F-4D97-AF65-F5344CB8AC3E}">
        <p14:creationId xmlns:p14="http://schemas.microsoft.com/office/powerpoint/2010/main" val="995619965"/>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PAS for </a:t>
            </a:r>
            <a:r>
              <a:rPr lang="en-US" dirty="0" err="1" smtClean="0"/>
              <a:t>OpenEdge</a:t>
            </a:r>
            <a:r>
              <a:rPr lang="en-US" dirty="0" smtClean="0"/>
              <a:t> Migration</a:t>
            </a:r>
            <a:endParaRPr lang="en-US" dirty="0"/>
          </a:p>
        </p:txBody>
      </p:sp>
    </p:spTree>
    <p:extLst>
      <p:ext uri="{BB962C8B-B14F-4D97-AF65-F5344CB8AC3E}">
        <p14:creationId xmlns:p14="http://schemas.microsoft.com/office/powerpoint/2010/main" val="3526262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Migration: Connect Method</a:t>
            </a:r>
            <a:endParaRPr lang="en-US" b="1" dirty="0"/>
          </a:p>
        </p:txBody>
      </p:sp>
      <p:sp>
        <p:nvSpPr>
          <p:cNvPr id="3" name="Content Placeholder 2"/>
          <p:cNvSpPr>
            <a:spLocks noGrp="1"/>
          </p:cNvSpPr>
          <p:nvPr>
            <p:ph idx="1"/>
          </p:nvPr>
        </p:nvSpPr>
        <p:spPr>
          <a:xfrm>
            <a:off x="611961" y="1030820"/>
            <a:ext cx="11189547" cy="5303520"/>
          </a:xfrm>
        </p:spPr>
        <p:txBody>
          <a:bodyPr/>
          <a:lstStyle/>
          <a:p>
            <a:pPr>
              <a:lnSpc>
                <a:spcPct val="140000"/>
              </a:lnSpc>
            </a:pPr>
            <a:r>
              <a:rPr lang="en-US" sz="2300" dirty="0" smtClean="0"/>
              <a:t>REST</a:t>
            </a:r>
            <a:r>
              <a:rPr lang="en-US" sz="2300" dirty="0"/>
              <a:t>/Mobile </a:t>
            </a:r>
            <a:r>
              <a:rPr lang="en-US" sz="2300" dirty="0" smtClean="0"/>
              <a:t>clients: 	URL still uses ../rest/.. </a:t>
            </a:r>
            <a:endParaRPr lang="en-US" sz="2300" dirty="0"/>
          </a:p>
          <a:p>
            <a:pPr>
              <a:lnSpc>
                <a:spcPct val="140000"/>
              </a:lnSpc>
            </a:pPr>
            <a:r>
              <a:rPr lang="en-US" sz="2300" dirty="0"/>
              <a:t>SOAP </a:t>
            </a:r>
            <a:r>
              <a:rPr lang="en-US" sz="2300" dirty="0" smtClean="0"/>
              <a:t>clients</a:t>
            </a:r>
            <a:r>
              <a:rPr lang="en-US" sz="2300" b="1" dirty="0" smtClean="0"/>
              <a:t>: </a:t>
            </a:r>
            <a:r>
              <a:rPr lang="en-US" sz="2300" dirty="0" smtClean="0"/>
              <a:t>		../soap/.. instead of ../wsa/.. </a:t>
            </a:r>
            <a:endParaRPr lang="en-US" sz="2300" dirty="0" smtClean="0"/>
          </a:p>
          <a:p>
            <a:pPr>
              <a:lnSpc>
                <a:spcPct val="140000"/>
              </a:lnSpc>
            </a:pPr>
            <a:r>
              <a:rPr lang="en-US" sz="2300" dirty="0" err="1" smtClean="0"/>
              <a:t>WebSpeed</a:t>
            </a:r>
            <a:r>
              <a:rPr lang="en-US" sz="2300" dirty="0" smtClean="0"/>
              <a:t>:		../web/.. Instead of ../</a:t>
            </a:r>
            <a:r>
              <a:rPr lang="en-US" sz="2300" dirty="0" err="1" smtClean="0"/>
              <a:t>cgi</a:t>
            </a:r>
            <a:r>
              <a:rPr lang="en-US" sz="2300" dirty="0" smtClean="0"/>
              <a:t>-bin/cgii.sh/..</a:t>
            </a:r>
            <a:endParaRPr lang="en-US" sz="2300" dirty="0" smtClean="0"/>
          </a:p>
          <a:p>
            <a:pPr>
              <a:lnSpc>
                <a:spcPct val="140000"/>
              </a:lnSpc>
            </a:pPr>
            <a:r>
              <a:rPr lang="en-US" sz="2300" dirty="0" smtClean="0"/>
              <a:t>OpenEdge clients		URL connection format only</a:t>
            </a:r>
          </a:p>
          <a:p>
            <a:pPr lvl="2">
              <a:buNone/>
            </a:pPr>
            <a:r>
              <a:rPr lang="en-US" sz="2100" i="1" dirty="0" smtClean="0"/>
              <a:t>-URL </a:t>
            </a:r>
            <a:r>
              <a:rPr lang="en-US" sz="2100" i="1" dirty="0" smtClean="0">
                <a:solidFill>
                  <a:srgbClr val="FF0000"/>
                </a:solidFill>
                <a:hlinkClick r:id="rId2"/>
              </a:rPr>
              <a:t>http://myhost:8810/(appname)/apsv</a:t>
            </a:r>
            <a:endParaRPr lang="en-US" sz="2100" i="1" dirty="0" smtClean="0">
              <a:solidFill>
                <a:srgbClr val="FF0000"/>
              </a:solidFill>
            </a:endParaRPr>
          </a:p>
          <a:p>
            <a:pPr lvl="2">
              <a:buNone/>
            </a:pPr>
            <a:r>
              <a:rPr lang="en-US" sz="1800" dirty="0" smtClean="0"/>
              <a:t>		No (</a:t>
            </a:r>
            <a:r>
              <a:rPr lang="en-US" sz="1800" dirty="0" err="1" smtClean="0"/>
              <a:t>appname</a:t>
            </a:r>
            <a:r>
              <a:rPr lang="en-US" sz="1800" dirty="0" smtClean="0"/>
              <a:t>) assumes ROOT </a:t>
            </a:r>
            <a:r>
              <a:rPr lang="en-US" sz="1800" i="1" dirty="0" smtClean="0"/>
              <a:t>-URL </a:t>
            </a:r>
            <a:r>
              <a:rPr lang="en-US" sz="1800" i="1" dirty="0" smtClean="0">
                <a:solidFill>
                  <a:srgbClr val="FF0000"/>
                </a:solidFill>
                <a:hlinkClick r:id="rId3"/>
              </a:rPr>
              <a:t>http://myhost:8810/apsv</a:t>
            </a:r>
            <a:endParaRPr lang="en-US" sz="1800" dirty="0" smtClean="0"/>
          </a:p>
          <a:p>
            <a:r>
              <a:rPr lang="en-US" sz="2500" dirty="0" smtClean="0"/>
              <a:t>Reference:  </a:t>
            </a:r>
            <a:r>
              <a:rPr lang="en-US" sz="2500" i="1" dirty="0" smtClean="0"/>
              <a:t>Connecting to AppServers Using a URL</a:t>
            </a:r>
          </a:p>
          <a:p>
            <a:pPr>
              <a:buNone/>
            </a:pPr>
            <a:endParaRPr lang="en-US" sz="2400" dirty="0" smtClean="0"/>
          </a:p>
          <a:p>
            <a:pPr>
              <a:buNone/>
            </a:pPr>
            <a:r>
              <a:rPr lang="en-US" sz="2400" i="1" dirty="0" smtClean="0"/>
              <a:t>NOTE:  Since all of the old web servlets are now encapsulated </a:t>
            </a:r>
            <a:r>
              <a:rPr lang="en-US" sz="2400" i="1" dirty="0" smtClean="0"/>
              <a:t>in </a:t>
            </a:r>
            <a:r>
              <a:rPr lang="en-US" sz="2400" i="1" dirty="0" smtClean="0"/>
              <a:t>PASOE we use these “transports” to identify the communication: rest, soap, </a:t>
            </a:r>
            <a:r>
              <a:rPr lang="en-US" sz="2400" i="1" dirty="0" err="1" smtClean="0"/>
              <a:t>apsv</a:t>
            </a:r>
            <a:r>
              <a:rPr lang="en-US" sz="2400" i="1" dirty="0" smtClean="0"/>
              <a:t> and web</a:t>
            </a:r>
          </a:p>
        </p:txBody>
      </p:sp>
    </p:spTree>
    <p:extLst>
      <p:ext uri="{BB962C8B-B14F-4D97-AF65-F5344CB8AC3E}">
        <p14:creationId xmlns:p14="http://schemas.microsoft.com/office/powerpoint/2010/main" val="812462664"/>
      </p:ext>
    </p:extLst>
  </p:cSld>
  <p:clrMapOvr>
    <a:masterClrMapping/>
  </p:clrMapOvr>
  <mc:AlternateContent xmlns:mc="http://schemas.openxmlformats.org/markup-compatibility/2006" xmlns:p14="http://schemas.microsoft.com/office/powerpoint/2010/main">
    <mc:Choice Requires="p14">
      <p:transition spd="med" p14:dur="700" advTm="43326">
        <p:fade/>
      </p:transition>
    </mc:Choice>
    <mc:Fallback xmlns="">
      <p:transition spd="med" advTm="43326">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Migration: Configuring and Using AppServer Event Procedures</a:t>
            </a:r>
            <a:endParaRPr lang="en-US" b="1" dirty="0"/>
          </a:p>
        </p:txBody>
      </p:sp>
      <p:sp>
        <p:nvSpPr>
          <p:cNvPr id="3" name="Content Placeholder 2"/>
          <p:cNvSpPr>
            <a:spLocks noGrp="1"/>
          </p:cNvSpPr>
          <p:nvPr>
            <p:ph idx="1"/>
          </p:nvPr>
        </p:nvSpPr>
        <p:spPr>
          <a:xfrm>
            <a:off x="611962" y="1200150"/>
            <a:ext cx="11336193" cy="5303520"/>
          </a:xfrm>
        </p:spPr>
        <p:txBody>
          <a:bodyPr/>
          <a:lstStyle/>
          <a:p>
            <a:r>
              <a:rPr lang="en-US" dirty="0" err="1" smtClean="0"/>
              <a:t>agentStartupProc</a:t>
            </a:r>
            <a:r>
              <a:rPr lang="en-US" dirty="0" smtClean="0"/>
              <a:t> &amp; </a:t>
            </a:r>
            <a:r>
              <a:rPr lang="en-US" dirty="0" err="1" smtClean="0"/>
              <a:t>agentShutdownProc</a:t>
            </a:r>
            <a:endParaRPr lang="en-US" dirty="0" smtClean="0"/>
          </a:p>
          <a:p>
            <a:pPr lvl="1"/>
            <a:r>
              <a:rPr lang="en-US" dirty="0" smtClean="0"/>
              <a:t>Executes one time when starting / stopping an </a:t>
            </a:r>
            <a:r>
              <a:rPr lang="en-US" dirty="0" err="1" smtClean="0"/>
              <a:t>MSAgent</a:t>
            </a:r>
            <a:r>
              <a:rPr lang="en-US" dirty="0" smtClean="0"/>
              <a:t> OS process</a:t>
            </a:r>
          </a:p>
          <a:p>
            <a:pPr>
              <a:lnSpc>
                <a:spcPct val="120000"/>
              </a:lnSpc>
            </a:pPr>
            <a:r>
              <a:rPr lang="en-US" dirty="0"/>
              <a:t>PAS for </a:t>
            </a:r>
            <a:r>
              <a:rPr lang="en-US" dirty="0" err="1" smtClean="0"/>
              <a:t>OpenEdge</a:t>
            </a:r>
            <a:r>
              <a:rPr lang="en-US" dirty="0" smtClean="0"/>
              <a:t> renamed classic AppServer event procedures:   </a:t>
            </a:r>
            <a:endParaRPr lang="en-US" dirty="0" smtClean="0"/>
          </a:p>
          <a:p>
            <a:pPr lvl="1">
              <a:lnSpc>
                <a:spcPct val="120000"/>
              </a:lnSpc>
            </a:pPr>
            <a:r>
              <a:rPr lang="en-US" dirty="0" err="1" smtClean="0"/>
              <a:t>srvrXxxxx</a:t>
            </a:r>
            <a:r>
              <a:rPr lang="en-US" dirty="0" smtClean="0"/>
              <a:t> </a:t>
            </a:r>
            <a:r>
              <a:rPr lang="en-US" dirty="0" smtClean="0">
                <a:sym typeface="Wingdings"/>
              </a:rPr>
              <a:t> </a:t>
            </a:r>
            <a:r>
              <a:rPr lang="en-US" dirty="0" err="1" smtClean="0">
                <a:sym typeface="Wingdings"/>
              </a:rPr>
              <a:t>sessionXxxxx</a:t>
            </a:r>
            <a:endParaRPr lang="en-US" dirty="0" smtClean="0"/>
          </a:p>
          <a:p>
            <a:pPr>
              <a:lnSpc>
                <a:spcPct val="120000"/>
              </a:lnSpc>
            </a:pPr>
            <a:r>
              <a:rPr lang="en-US" dirty="0" err="1" smtClean="0"/>
              <a:t>sessionStartupProc</a:t>
            </a:r>
            <a:r>
              <a:rPr lang="en-US" dirty="0" smtClean="0"/>
              <a:t> &amp; </a:t>
            </a:r>
            <a:r>
              <a:rPr lang="en-US" dirty="0" err="1" smtClean="0"/>
              <a:t>sessionShutdownProc</a:t>
            </a:r>
            <a:r>
              <a:rPr lang="en-US" dirty="0" smtClean="0"/>
              <a:t>  </a:t>
            </a:r>
            <a:endParaRPr lang="en-US" dirty="0"/>
          </a:p>
          <a:p>
            <a:pPr lvl="1"/>
            <a:r>
              <a:rPr lang="en-US" dirty="0" smtClean="0"/>
              <a:t>Executes </a:t>
            </a:r>
            <a:r>
              <a:rPr lang="en-US" dirty="0" smtClean="0"/>
              <a:t>in </a:t>
            </a:r>
            <a:r>
              <a:rPr lang="en-US" dirty="0"/>
              <a:t>PAS for OE </a:t>
            </a:r>
            <a:r>
              <a:rPr lang="en-US" dirty="0" smtClean="0"/>
              <a:t>when the </a:t>
            </a:r>
            <a:r>
              <a:rPr lang="en-US" dirty="0" err="1" smtClean="0"/>
              <a:t>MSAgent</a:t>
            </a:r>
            <a:r>
              <a:rPr lang="en-US" dirty="0" smtClean="0"/>
              <a:t> starts/stops each ABL SESSION</a:t>
            </a:r>
          </a:p>
          <a:p>
            <a:pPr>
              <a:lnSpc>
                <a:spcPct val="120000"/>
              </a:lnSpc>
            </a:pPr>
            <a:r>
              <a:rPr lang="en-US" dirty="0" err="1" smtClean="0"/>
              <a:t>sessionConnectProc</a:t>
            </a:r>
            <a:r>
              <a:rPr lang="en-US" dirty="0" smtClean="0"/>
              <a:t> &amp; </a:t>
            </a:r>
            <a:r>
              <a:rPr lang="en-US" dirty="0" err="1" smtClean="0"/>
              <a:t>sessionDisconnectProc</a:t>
            </a:r>
            <a:r>
              <a:rPr lang="en-US" dirty="0" smtClean="0"/>
              <a:t>  </a:t>
            </a:r>
          </a:p>
          <a:p>
            <a:pPr lvl="1">
              <a:lnSpc>
                <a:spcPct val="120000"/>
              </a:lnSpc>
            </a:pPr>
            <a:r>
              <a:rPr lang="en-US" dirty="0" smtClean="0"/>
              <a:t>Same as classic AppServer</a:t>
            </a:r>
            <a:r>
              <a:rPr lang="en-US" dirty="0"/>
              <a:t> </a:t>
            </a:r>
            <a:r>
              <a:rPr lang="en-US" dirty="0" smtClean="0"/>
              <a:t>for all Session-Managed client connections</a:t>
            </a:r>
          </a:p>
          <a:p>
            <a:pPr>
              <a:lnSpc>
                <a:spcPct val="120000"/>
              </a:lnSpc>
            </a:pPr>
            <a:r>
              <a:rPr lang="en-US" dirty="0" err="1" smtClean="0"/>
              <a:t>sessionActivateProc</a:t>
            </a:r>
            <a:r>
              <a:rPr lang="en-US" dirty="0" smtClean="0"/>
              <a:t> &amp; </a:t>
            </a:r>
            <a:r>
              <a:rPr lang="en-US" dirty="0" err="1" smtClean="0"/>
              <a:t>sessionDeactivateProc</a:t>
            </a:r>
            <a:r>
              <a:rPr lang="en-US" dirty="0" smtClean="0"/>
              <a:t>  </a:t>
            </a:r>
          </a:p>
          <a:p>
            <a:pPr lvl="1"/>
            <a:r>
              <a:rPr lang="en-US" dirty="0"/>
              <a:t>Executed in classic AppServer on every Stateless &amp; State-Free client </a:t>
            </a:r>
            <a:r>
              <a:rPr lang="en-US" dirty="0" smtClean="0"/>
              <a:t>request</a:t>
            </a:r>
          </a:p>
          <a:p>
            <a:pPr lvl="1"/>
            <a:r>
              <a:rPr lang="en-US" dirty="0" smtClean="0"/>
              <a:t>Follows traditional Stateless model</a:t>
            </a:r>
            <a:endParaRPr lang="en-US" dirty="0"/>
          </a:p>
        </p:txBody>
      </p:sp>
    </p:spTree>
    <p:extLst>
      <p:ext uri="{BB962C8B-B14F-4D97-AF65-F5344CB8AC3E}">
        <p14:creationId xmlns:p14="http://schemas.microsoft.com/office/powerpoint/2010/main" val="2878560239"/>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Migration: Session state</a:t>
            </a:r>
            <a:endParaRPr lang="en-US" b="1" dirty="0"/>
          </a:p>
        </p:txBody>
      </p:sp>
      <p:sp>
        <p:nvSpPr>
          <p:cNvPr id="3" name="Content Placeholder 2"/>
          <p:cNvSpPr>
            <a:spLocks noGrp="1"/>
          </p:cNvSpPr>
          <p:nvPr>
            <p:ph idx="1"/>
          </p:nvPr>
        </p:nvSpPr>
        <p:spPr>
          <a:xfrm>
            <a:off x="649669" y="1105881"/>
            <a:ext cx="11321158" cy="5303520"/>
          </a:xfrm>
        </p:spPr>
        <p:txBody>
          <a:bodyPr/>
          <a:lstStyle/>
          <a:p>
            <a:pPr>
              <a:spcBef>
                <a:spcPts val="600"/>
              </a:spcBef>
            </a:pPr>
            <a:r>
              <a:rPr lang="en-US" sz="2400" dirty="0" smtClean="0"/>
              <a:t>Some current ABL applications will require no session state changes</a:t>
            </a:r>
          </a:p>
          <a:p>
            <a:pPr lvl="1">
              <a:spcBef>
                <a:spcPts val="600"/>
              </a:spcBef>
            </a:pPr>
            <a:r>
              <a:rPr lang="en-US" sz="2200" dirty="0" smtClean="0"/>
              <a:t>State-free is the same as –</a:t>
            </a:r>
            <a:r>
              <a:rPr lang="en-US" sz="2200" dirty="0" err="1" smtClean="0"/>
              <a:t>sessionModel</a:t>
            </a:r>
            <a:r>
              <a:rPr lang="en-US" sz="2200" dirty="0" smtClean="0"/>
              <a:t> Session-free</a:t>
            </a:r>
          </a:p>
          <a:p>
            <a:pPr lvl="1">
              <a:spcBef>
                <a:spcPts val="600"/>
              </a:spcBef>
            </a:pPr>
            <a:r>
              <a:rPr lang="en-US" sz="2200" dirty="0" smtClean="0"/>
              <a:t>Stateless </a:t>
            </a:r>
            <a:r>
              <a:rPr lang="en-US" sz="2200" dirty="0" smtClean="0"/>
              <a:t>is the same as –</a:t>
            </a:r>
            <a:r>
              <a:rPr lang="en-US" sz="2200" dirty="0" err="1" smtClean="0"/>
              <a:t>sessionModel</a:t>
            </a:r>
            <a:r>
              <a:rPr lang="en-US" sz="2200" dirty="0" smtClean="0"/>
              <a:t> Session-managed (without changes)</a:t>
            </a:r>
          </a:p>
          <a:p>
            <a:pPr lvl="1">
              <a:spcBef>
                <a:spcPts val="600"/>
              </a:spcBef>
            </a:pPr>
            <a:endParaRPr lang="en-US" sz="2200" dirty="0" smtClean="0"/>
          </a:p>
          <a:p>
            <a:pPr>
              <a:spcBef>
                <a:spcPts val="600"/>
              </a:spcBef>
            </a:pPr>
            <a:r>
              <a:rPr lang="en-US" sz="2400" dirty="0" smtClean="0"/>
              <a:t>However some ABL applications will require changes in the:</a:t>
            </a:r>
          </a:p>
          <a:p>
            <a:pPr lvl="1">
              <a:spcBef>
                <a:spcPts val="600"/>
              </a:spcBef>
            </a:pPr>
            <a:r>
              <a:rPr lang="en-US" sz="2200" dirty="0" err="1" smtClean="0"/>
              <a:t>sessionStartupProc</a:t>
            </a:r>
            <a:r>
              <a:rPr lang="en-US" sz="2200" dirty="0" smtClean="0"/>
              <a:t> &amp; </a:t>
            </a:r>
            <a:r>
              <a:rPr lang="en-US" sz="2200" dirty="0" err="1" smtClean="0"/>
              <a:t>sessionShutdownProc</a:t>
            </a:r>
            <a:endParaRPr lang="en-US" sz="2200" dirty="0" smtClean="0"/>
          </a:p>
          <a:p>
            <a:pPr lvl="1">
              <a:spcBef>
                <a:spcPts val="600"/>
              </a:spcBef>
            </a:pPr>
            <a:r>
              <a:rPr lang="en-US" sz="2200" dirty="0" smtClean="0"/>
              <a:t>While using the –</a:t>
            </a:r>
            <a:r>
              <a:rPr lang="en-US" sz="2200" dirty="0" err="1" smtClean="0"/>
              <a:t>sessionModel</a:t>
            </a:r>
            <a:r>
              <a:rPr lang="en-US" sz="2200" dirty="0" smtClean="0"/>
              <a:t> Session-managed</a:t>
            </a:r>
          </a:p>
          <a:p>
            <a:pPr lvl="2">
              <a:spcBef>
                <a:spcPts val="600"/>
              </a:spcBef>
            </a:pPr>
            <a:r>
              <a:rPr lang="en-US" sz="2000" dirty="0" smtClean="0"/>
              <a:t>State-Aware requires “binding a session” in PASOE</a:t>
            </a:r>
          </a:p>
          <a:p>
            <a:pPr lvl="2">
              <a:spcBef>
                <a:spcPts val="600"/>
              </a:spcBef>
            </a:pPr>
            <a:r>
              <a:rPr lang="en-US" sz="2000" dirty="0" smtClean="0"/>
              <a:t>State-Reset requires </a:t>
            </a:r>
            <a:r>
              <a:rPr lang="en-US" sz="2000" dirty="0" smtClean="0"/>
              <a:t>State-Aware and </a:t>
            </a:r>
            <a:r>
              <a:rPr lang="en-US" sz="2000" dirty="0" smtClean="0"/>
              <a:t>a </a:t>
            </a:r>
            <a:r>
              <a:rPr lang="en-US" sz="2000" dirty="0" smtClean="0"/>
              <a:t>QUIT in the shutdown to cleanup</a:t>
            </a:r>
            <a:endParaRPr lang="en-US" dirty="0" smtClean="0"/>
          </a:p>
        </p:txBody>
      </p:sp>
    </p:spTree>
    <p:extLst>
      <p:ext uri="{BB962C8B-B14F-4D97-AF65-F5344CB8AC3E}">
        <p14:creationId xmlns:p14="http://schemas.microsoft.com/office/powerpoint/2010/main" val="2641985416"/>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New in 11.6</a:t>
            </a:r>
            <a:endParaRPr lang="en-US" dirty="0"/>
          </a:p>
        </p:txBody>
      </p:sp>
    </p:spTree>
    <p:extLst>
      <p:ext uri="{BB962C8B-B14F-4D97-AF65-F5344CB8AC3E}">
        <p14:creationId xmlns:p14="http://schemas.microsoft.com/office/powerpoint/2010/main" val="2518412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 11.6</a:t>
            </a:r>
            <a:endParaRPr lang="en-US" dirty="0"/>
          </a:p>
        </p:txBody>
      </p:sp>
      <p:sp>
        <p:nvSpPr>
          <p:cNvPr id="3" name="Content Placeholder 2"/>
          <p:cNvSpPr>
            <a:spLocks noGrp="1"/>
          </p:cNvSpPr>
          <p:nvPr>
            <p:ph idx="1"/>
          </p:nvPr>
        </p:nvSpPr>
        <p:spPr>
          <a:xfrm>
            <a:off x="446469" y="1105881"/>
            <a:ext cx="11321158" cy="5303520"/>
          </a:xfrm>
        </p:spPr>
        <p:txBody>
          <a:bodyPr/>
          <a:lstStyle/>
          <a:p>
            <a:pPr lvl="1">
              <a:spcBef>
                <a:spcPts val="600"/>
              </a:spcBef>
            </a:pPr>
            <a:r>
              <a:rPr lang="en-US" sz="2200" dirty="0" smtClean="0"/>
              <a:t>APSV</a:t>
            </a:r>
          </a:p>
          <a:p>
            <a:pPr lvl="2">
              <a:spcBef>
                <a:spcPts val="600"/>
              </a:spcBef>
            </a:pPr>
            <a:r>
              <a:rPr lang="en-US" sz="2000" dirty="0" smtClean="0"/>
              <a:t>Chunking</a:t>
            </a:r>
          </a:p>
          <a:p>
            <a:pPr lvl="3">
              <a:spcBef>
                <a:spcPts val="600"/>
              </a:spcBef>
            </a:pPr>
            <a:r>
              <a:rPr lang="en-US" sz="1800" dirty="0" smtClean="0"/>
              <a:t>Performance as fast as </a:t>
            </a:r>
            <a:r>
              <a:rPr lang="en-US" sz="1800" dirty="0" err="1" smtClean="0"/>
              <a:t>DirectConnect</a:t>
            </a:r>
            <a:endParaRPr lang="en-US" sz="1800" dirty="0" smtClean="0"/>
          </a:p>
          <a:p>
            <a:pPr lvl="3">
              <a:spcBef>
                <a:spcPts val="600"/>
              </a:spcBef>
            </a:pPr>
            <a:r>
              <a:rPr lang="en-US" sz="1800" dirty="0" smtClean="0"/>
              <a:t>Faster than all other connections</a:t>
            </a:r>
          </a:p>
          <a:p>
            <a:pPr lvl="2">
              <a:spcBef>
                <a:spcPts val="600"/>
              </a:spcBef>
            </a:pPr>
            <a:r>
              <a:rPr lang="en-US" sz="2000" dirty="0" smtClean="0"/>
              <a:t>Session-Context support</a:t>
            </a:r>
          </a:p>
          <a:p>
            <a:pPr lvl="3">
              <a:spcBef>
                <a:spcPts val="600"/>
              </a:spcBef>
            </a:pPr>
            <a:r>
              <a:rPr lang="en-US" sz="1800" dirty="0" smtClean="0"/>
              <a:t>Cookies, JSESSIONID</a:t>
            </a:r>
          </a:p>
          <a:p>
            <a:pPr lvl="3">
              <a:spcBef>
                <a:spcPts val="600"/>
              </a:spcBef>
            </a:pPr>
            <a:r>
              <a:rPr lang="en-US" sz="1800" dirty="0" smtClean="0"/>
              <a:t>Enabling load balancing</a:t>
            </a:r>
          </a:p>
          <a:p>
            <a:pPr lvl="2">
              <a:spcBef>
                <a:spcPts val="600"/>
              </a:spcBef>
            </a:pPr>
            <a:r>
              <a:rPr lang="en-US" sz="2000" dirty="0" smtClean="0"/>
              <a:t>Load Balancing support</a:t>
            </a:r>
          </a:p>
          <a:p>
            <a:pPr lvl="3">
              <a:spcBef>
                <a:spcPts val="600"/>
              </a:spcBef>
            </a:pPr>
            <a:r>
              <a:rPr lang="en-US" sz="1800" dirty="0" smtClean="0"/>
              <a:t>Tested and documented</a:t>
            </a:r>
          </a:p>
          <a:p>
            <a:pPr lvl="3">
              <a:spcBef>
                <a:spcPts val="600"/>
              </a:spcBef>
            </a:pPr>
            <a:r>
              <a:rPr lang="en-US" sz="1800" dirty="0" smtClean="0"/>
              <a:t>Apache Proxy LB, Tomcat LB, and AWS ELB</a:t>
            </a:r>
          </a:p>
          <a:p>
            <a:pPr lvl="2">
              <a:spcBef>
                <a:spcPts val="600"/>
              </a:spcBef>
            </a:pPr>
            <a:r>
              <a:rPr lang="en-US" sz="2000" dirty="0" smtClean="0"/>
              <a:t>Multiple Applications in a single PASOE instance</a:t>
            </a:r>
          </a:p>
          <a:p>
            <a:pPr lvl="3">
              <a:spcBef>
                <a:spcPts val="600"/>
              </a:spcBef>
            </a:pPr>
            <a:r>
              <a:rPr lang="en-US" sz="1800" dirty="0" smtClean="0"/>
              <a:t>Ability to run different applications with different</a:t>
            </a:r>
          </a:p>
          <a:p>
            <a:pPr lvl="4">
              <a:spcBef>
                <a:spcPts val="600"/>
              </a:spcBef>
            </a:pPr>
            <a:r>
              <a:rPr lang="en-US" sz="1800" dirty="0" smtClean="0"/>
              <a:t>Environment Variables</a:t>
            </a:r>
          </a:p>
          <a:p>
            <a:pPr lvl="4">
              <a:spcBef>
                <a:spcPts val="600"/>
              </a:spcBef>
            </a:pPr>
            <a:r>
              <a:rPr lang="en-US" sz="1800" smtClean="0"/>
              <a:t>PROPATH</a:t>
            </a:r>
            <a:endParaRPr lang="en-US" sz="1800" dirty="0" smtClean="0"/>
          </a:p>
        </p:txBody>
      </p:sp>
    </p:spTree>
    <p:extLst>
      <p:ext uri="{BB962C8B-B14F-4D97-AF65-F5344CB8AC3E}">
        <p14:creationId xmlns:p14="http://schemas.microsoft.com/office/powerpoint/2010/main" val="1491828336"/>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 11.6</a:t>
            </a:r>
            <a:endParaRPr lang="en-US" dirty="0"/>
          </a:p>
        </p:txBody>
      </p:sp>
      <p:sp>
        <p:nvSpPr>
          <p:cNvPr id="3" name="Content Placeholder 2"/>
          <p:cNvSpPr>
            <a:spLocks noGrp="1"/>
          </p:cNvSpPr>
          <p:nvPr>
            <p:ph idx="1"/>
          </p:nvPr>
        </p:nvSpPr>
        <p:spPr>
          <a:xfrm>
            <a:off x="446469" y="1105881"/>
            <a:ext cx="11321158" cy="5303520"/>
          </a:xfrm>
        </p:spPr>
        <p:txBody>
          <a:bodyPr/>
          <a:lstStyle/>
          <a:p>
            <a:pPr lvl="1">
              <a:spcBef>
                <a:spcPts val="600"/>
              </a:spcBef>
            </a:pPr>
            <a:r>
              <a:rPr lang="en-US" sz="2200" dirty="0" err="1" smtClean="0"/>
              <a:t>WebSpeed</a:t>
            </a:r>
            <a:r>
              <a:rPr lang="en-US" sz="2200" dirty="0" smtClean="0"/>
              <a:t>!</a:t>
            </a:r>
            <a:endParaRPr lang="en-US" sz="2200" dirty="0" smtClean="0"/>
          </a:p>
          <a:p>
            <a:pPr lvl="2">
              <a:spcBef>
                <a:spcPts val="600"/>
              </a:spcBef>
            </a:pPr>
            <a:r>
              <a:rPr lang="en-US" sz="2000" dirty="0" smtClean="0"/>
              <a:t>Fully </a:t>
            </a:r>
            <a:r>
              <a:rPr lang="en-US" sz="2000" dirty="0" smtClean="0"/>
              <a:t>integrated into PASOE</a:t>
            </a:r>
          </a:p>
          <a:p>
            <a:pPr lvl="3">
              <a:spcBef>
                <a:spcPts val="600"/>
              </a:spcBef>
            </a:pPr>
            <a:r>
              <a:rPr lang="en-US" sz="1800" dirty="0" smtClean="0"/>
              <a:t>No messenger</a:t>
            </a:r>
          </a:p>
          <a:p>
            <a:pPr lvl="3">
              <a:spcBef>
                <a:spcPts val="600"/>
              </a:spcBef>
            </a:pPr>
            <a:r>
              <a:rPr lang="en-US" sz="1800" dirty="0" smtClean="0"/>
              <a:t>No separate broker or agent from </a:t>
            </a:r>
            <a:r>
              <a:rPr lang="en-US" sz="1800" dirty="0" err="1" smtClean="0"/>
              <a:t>AppServer</a:t>
            </a:r>
            <a:endParaRPr lang="en-US" sz="1800" dirty="0" smtClean="0"/>
          </a:p>
          <a:p>
            <a:pPr lvl="2">
              <a:spcBef>
                <a:spcPts val="600"/>
              </a:spcBef>
            </a:pPr>
            <a:r>
              <a:rPr lang="en-US" sz="2000" dirty="0" smtClean="0"/>
              <a:t>Compatibility </a:t>
            </a:r>
            <a:r>
              <a:rPr lang="en-US" sz="2000" dirty="0" smtClean="0"/>
              <a:t>Mode</a:t>
            </a:r>
          </a:p>
          <a:p>
            <a:pPr lvl="3">
              <a:spcBef>
                <a:spcPts val="600"/>
              </a:spcBef>
            </a:pPr>
            <a:r>
              <a:rPr lang="en-US" sz="1800" dirty="0" smtClean="0"/>
              <a:t>Runs Classic </a:t>
            </a:r>
            <a:r>
              <a:rPr lang="en-US" sz="1800" dirty="0" err="1" smtClean="0"/>
              <a:t>WebSpeed</a:t>
            </a:r>
            <a:r>
              <a:rPr lang="en-US" sz="1800" dirty="0" smtClean="0"/>
              <a:t> code</a:t>
            </a:r>
          </a:p>
          <a:p>
            <a:pPr lvl="3">
              <a:spcBef>
                <a:spcPts val="600"/>
              </a:spcBef>
            </a:pPr>
            <a:r>
              <a:rPr lang="en-US" sz="1800" dirty="0" smtClean="0"/>
              <a:t>Small print: </a:t>
            </a:r>
          </a:p>
          <a:p>
            <a:pPr lvl="4">
              <a:spcBef>
                <a:spcPts val="600"/>
              </a:spcBef>
            </a:pPr>
            <a:r>
              <a:rPr lang="en-US" sz="1800" dirty="0"/>
              <a:t>D</a:t>
            </a:r>
            <a:r>
              <a:rPr lang="en-US" sz="1800" dirty="0" smtClean="0"/>
              <a:t>oesn’t support Mapped Objects</a:t>
            </a:r>
          </a:p>
          <a:p>
            <a:pPr lvl="4">
              <a:spcBef>
                <a:spcPts val="600"/>
              </a:spcBef>
            </a:pPr>
            <a:r>
              <a:rPr lang="en-US" sz="1800" dirty="0" smtClean="0"/>
              <a:t>May need to modify </a:t>
            </a:r>
            <a:r>
              <a:rPr lang="en-US" sz="1800" dirty="0" err="1"/>
              <a:t>i</a:t>
            </a:r>
            <a:r>
              <a:rPr lang="en-US" sz="1800" dirty="0" err="1" smtClean="0"/>
              <a:t>WebHandler</a:t>
            </a:r>
            <a:r>
              <a:rPr lang="en-US" sz="1800" dirty="0" smtClean="0"/>
              <a:t> for web-</a:t>
            </a:r>
            <a:r>
              <a:rPr lang="en-US" sz="1800" dirty="0" err="1" smtClean="0"/>
              <a:t>disp.p</a:t>
            </a:r>
            <a:r>
              <a:rPr lang="en-US" sz="1800" dirty="0" smtClean="0"/>
              <a:t> changes </a:t>
            </a:r>
            <a:endParaRPr lang="en-US" sz="1800" dirty="0" smtClean="0"/>
          </a:p>
          <a:p>
            <a:pPr lvl="2">
              <a:spcBef>
                <a:spcPts val="600"/>
              </a:spcBef>
            </a:pPr>
            <a:r>
              <a:rPr lang="en-US" sz="2000" dirty="0" smtClean="0"/>
              <a:t>New </a:t>
            </a:r>
            <a:r>
              <a:rPr lang="en-US" sz="2000" dirty="0" err="1" smtClean="0"/>
              <a:t>WebHandler</a:t>
            </a:r>
            <a:r>
              <a:rPr lang="en-US" sz="2000" dirty="0" smtClean="0"/>
              <a:t> design</a:t>
            </a:r>
          </a:p>
          <a:p>
            <a:pPr lvl="3">
              <a:spcBef>
                <a:spcPts val="600"/>
              </a:spcBef>
            </a:pPr>
            <a:r>
              <a:rPr lang="en-US" sz="1800" dirty="0" smtClean="0"/>
              <a:t>OOABL </a:t>
            </a:r>
            <a:r>
              <a:rPr lang="en-US" sz="1800" dirty="0" err="1" smtClean="0"/>
              <a:t>OpenHTTP</a:t>
            </a:r>
            <a:r>
              <a:rPr lang="en-US" sz="1800" dirty="0" smtClean="0"/>
              <a:t> Classes</a:t>
            </a:r>
          </a:p>
          <a:p>
            <a:pPr lvl="3">
              <a:spcBef>
                <a:spcPts val="600"/>
              </a:spcBef>
            </a:pPr>
            <a:r>
              <a:rPr lang="en-US" sz="1800" dirty="0" smtClean="0"/>
              <a:t>JSON output</a:t>
            </a:r>
          </a:p>
          <a:p>
            <a:pPr lvl="3">
              <a:spcBef>
                <a:spcPts val="600"/>
              </a:spcBef>
            </a:pPr>
            <a:r>
              <a:rPr lang="en-US" sz="1800" dirty="0" smtClean="0"/>
              <a:t>Easily integrates with Kendo UI</a:t>
            </a:r>
          </a:p>
          <a:p>
            <a:pPr lvl="2">
              <a:spcBef>
                <a:spcPts val="600"/>
              </a:spcBef>
            </a:pPr>
            <a:r>
              <a:rPr lang="en-US" sz="2000" dirty="0" smtClean="0"/>
              <a:t>Better design for REST applications?</a:t>
            </a:r>
            <a:endParaRPr lang="en-US" sz="2000" dirty="0" smtClean="0"/>
          </a:p>
          <a:p>
            <a:pPr lvl="3">
              <a:spcBef>
                <a:spcPts val="600"/>
              </a:spcBef>
            </a:pPr>
            <a:endParaRPr lang="en-US" sz="1800" dirty="0" smtClean="0"/>
          </a:p>
          <a:p>
            <a:pPr lvl="3">
              <a:spcBef>
                <a:spcPts val="600"/>
              </a:spcBef>
            </a:pPr>
            <a:endParaRPr lang="en-US" sz="1800" dirty="0" smtClean="0"/>
          </a:p>
          <a:p>
            <a:pPr lvl="3">
              <a:spcBef>
                <a:spcPts val="600"/>
              </a:spcBef>
              <a:buNone/>
            </a:pPr>
            <a:endParaRPr lang="en-US" sz="2000" dirty="0" smtClean="0"/>
          </a:p>
          <a:p>
            <a:pPr lvl="1">
              <a:spcBef>
                <a:spcPts val="600"/>
              </a:spcBef>
              <a:buNone/>
            </a:pPr>
            <a:r>
              <a:rPr lang="en-US" dirty="0" smtClean="0"/>
              <a:t>	</a:t>
            </a:r>
          </a:p>
        </p:txBody>
      </p:sp>
    </p:spTree>
    <p:extLst>
      <p:ext uri="{BB962C8B-B14F-4D97-AF65-F5344CB8AC3E}">
        <p14:creationId xmlns:p14="http://schemas.microsoft.com/office/powerpoint/2010/main" val="1825964988"/>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 11.6</a:t>
            </a:r>
            <a:endParaRPr lang="en-US" dirty="0"/>
          </a:p>
        </p:txBody>
      </p:sp>
      <p:sp>
        <p:nvSpPr>
          <p:cNvPr id="3" name="Content Placeholder 2"/>
          <p:cNvSpPr>
            <a:spLocks noGrp="1"/>
          </p:cNvSpPr>
          <p:nvPr>
            <p:ph idx="1"/>
          </p:nvPr>
        </p:nvSpPr>
        <p:spPr>
          <a:xfrm>
            <a:off x="446469" y="1105881"/>
            <a:ext cx="11321158" cy="5303520"/>
          </a:xfrm>
        </p:spPr>
        <p:txBody>
          <a:bodyPr/>
          <a:lstStyle/>
          <a:p>
            <a:pPr lvl="1">
              <a:spcBef>
                <a:spcPts val="600"/>
              </a:spcBef>
            </a:pPr>
            <a:r>
              <a:rPr lang="en-US" sz="2200" dirty="0" err="1" smtClean="0"/>
              <a:t>WebHandler</a:t>
            </a:r>
            <a:r>
              <a:rPr lang="en-US" sz="2200" dirty="0" smtClean="0"/>
              <a:t> Design</a:t>
            </a:r>
          </a:p>
          <a:p>
            <a:pPr lvl="2">
              <a:spcBef>
                <a:spcPts val="600"/>
              </a:spcBef>
            </a:pPr>
            <a:r>
              <a:rPr lang="en-US" sz="2000" dirty="0" smtClean="0"/>
              <a:t>Allows you to design you URL naming first and then write the ABL code</a:t>
            </a:r>
            <a:endParaRPr lang="en-US" sz="2000" dirty="0" smtClean="0"/>
          </a:p>
          <a:p>
            <a:pPr lvl="2">
              <a:spcBef>
                <a:spcPts val="600"/>
              </a:spcBef>
            </a:pPr>
            <a:r>
              <a:rPr lang="en-US" sz="2000" dirty="0" smtClean="0"/>
              <a:t>Handler#=Class-to-run: /&lt;</a:t>
            </a:r>
            <a:r>
              <a:rPr lang="en-US" sz="2000" dirty="0"/>
              <a:t>reference-</a:t>
            </a:r>
            <a:r>
              <a:rPr lang="en-US" sz="2000" dirty="0" err="1"/>
              <a:t>url</a:t>
            </a:r>
            <a:r>
              <a:rPr lang="en-US" sz="2000" dirty="0"/>
              <a:t>&gt; </a:t>
            </a:r>
            <a:endParaRPr lang="en-US" sz="2000" dirty="0" smtClean="0"/>
          </a:p>
          <a:p>
            <a:pPr marL="914400" lvl="2" indent="0">
              <a:spcBef>
                <a:spcPts val="600"/>
              </a:spcBef>
              <a:buNone/>
            </a:pPr>
            <a:endParaRPr lang="en-US" sz="2000" dirty="0" smtClean="0"/>
          </a:p>
          <a:p>
            <a:pPr marL="914400" lvl="2" indent="0">
              <a:spcBef>
                <a:spcPts val="600"/>
              </a:spcBef>
              <a:buNone/>
            </a:pPr>
            <a:r>
              <a:rPr lang="en-US" sz="2000" dirty="0" smtClean="0"/>
              <a:t>[</a:t>
            </a:r>
            <a:r>
              <a:rPr lang="en-US" sz="2000" dirty="0"/>
              <a:t>oepas1.ROOT.WEB]</a:t>
            </a:r>
          </a:p>
          <a:p>
            <a:pPr marL="914400" lvl="2" indent="0">
              <a:spcBef>
                <a:spcPts val="600"/>
              </a:spcBef>
              <a:buNone/>
            </a:pPr>
            <a:r>
              <a:rPr lang="en-US" sz="2000" dirty="0" smtClean="0"/>
              <a:t>	handler1=</a:t>
            </a:r>
            <a:r>
              <a:rPr lang="en-US" sz="2000" dirty="0" err="1" smtClean="0"/>
              <a:t>handlers.HelloEmployees</a:t>
            </a:r>
            <a:r>
              <a:rPr lang="en-US" sz="2000" dirty="0"/>
              <a:t>: /</a:t>
            </a:r>
            <a:r>
              <a:rPr lang="en-US" sz="2000" dirty="0" err="1"/>
              <a:t>HelloEmployees</a:t>
            </a:r>
            <a:r>
              <a:rPr lang="en-US" sz="2000" dirty="0" smtClean="0"/>
              <a:t>    </a:t>
            </a:r>
          </a:p>
          <a:p>
            <a:pPr marL="914400" lvl="2" indent="0">
              <a:spcBef>
                <a:spcPts val="600"/>
              </a:spcBef>
              <a:buNone/>
            </a:pPr>
            <a:r>
              <a:rPr lang="en-US" sz="2000" dirty="0" smtClean="0"/>
              <a:t>	handler2=</a:t>
            </a:r>
            <a:r>
              <a:rPr lang="en-US" sz="2000" dirty="0" err="1" smtClean="0"/>
              <a:t>handlers.ImageHandler</a:t>
            </a:r>
            <a:r>
              <a:rPr lang="en-US" sz="2000" dirty="0"/>
              <a:t>: /image/</a:t>
            </a:r>
            <a:r>
              <a:rPr lang="en-US" sz="2000" dirty="0" err="1"/>
              <a:t>updateimage</a:t>
            </a:r>
            <a:r>
              <a:rPr lang="en-US" sz="2000" dirty="0"/>
              <a:t>/{</a:t>
            </a:r>
            <a:r>
              <a:rPr lang="en-US" sz="2000" dirty="0" err="1"/>
              <a:t>custid</a:t>
            </a:r>
            <a:r>
              <a:rPr lang="en-US" sz="2000" dirty="0"/>
              <a:t>}</a:t>
            </a:r>
          </a:p>
          <a:p>
            <a:pPr marL="914400" lvl="2" indent="0">
              <a:spcBef>
                <a:spcPts val="600"/>
              </a:spcBef>
              <a:buNone/>
            </a:pPr>
            <a:r>
              <a:rPr lang="en-US" sz="2000" dirty="0"/>
              <a:t>    </a:t>
            </a:r>
            <a:r>
              <a:rPr lang="en-US" sz="2000" dirty="0" smtClean="0"/>
              <a:t>	handler3=</a:t>
            </a:r>
            <a:r>
              <a:rPr lang="en-US" sz="2000" dirty="0" err="1" smtClean="0"/>
              <a:t>handlers.EmployeeHandler</a:t>
            </a:r>
            <a:r>
              <a:rPr lang="en-US" sz="2000" dirty="0"/>
              <a:t>: /employee/{</a:t>
            </a:r>
            <a:r>
              <a:rPr lang="en-US" sz="2000" dirty="0" err="1"/>
              <a:t>empid</a:t>
            </a:r>
            <a:r>
              <a:rPr lang="en-US" sz="2000" dirty="0"/>
              <a:t>}</a:t>
            </a:r>
          </a:p>
          <a:p>
            <a:pPr marL="914400" lvl="2" indent="0">
              <a:spcBef>
                <a:spcPts val="600"/>
              </a:spcBef>
              <a:buNone/>
            </a:pPr>
            <a:r>
              <a:rPr lang="en-US" sz="2000" dirty="0"/>
              <a:t>    </a:t>
            </a:r>
            <a:endParaRPr lang="en-US" sz="1800" dirty="0" smtClean="0"/>
          </a:p>
          <a:p>
            <a:pPr lvl="3">
              <a:spcBef>
                <a:spcPts val="600"/>
              </a:spcBef>
            </a:pPr>
            <a:endParaRPr lang="en-US" sz="1800" dirty="0" smtClean="0"/>
          </a:p>
          <a:p>
            <a:pPr lvl="3">
              <a:spcBef>
                <a:spcPts val="600"/>
              </a:spcBef>
              <a:buNone/>
            </a:pPr>
            <a:endParaRPr lang="en-US" sz="2000" dirty="0" smtClean="0"/>
          </a:p>
          <a:p>
            <a:pPr lvl="1">
              <a:spcBef>
                <a:spcPts val="600"/>
              </a:spcBef>
              <a:buNone/>
            </a:pPr>
            <a:r>
              <a:rPr lang="en-US" dirty="0" smtClean="0"/>
              <a:t>	</a:t>
            </a:r>
          </a:p>
        </p:txBody>
      </p:sp>
    </p:spTree>
    <p:extLst>
      <p:ext uri="{BB962C8B-B14F-4D97-AF65-F5344CB8AC3E}">
        <p14:creationId xmlns:p14="http://schemas.microsoft.com/office/powerpoint/2010/main" val="58547188"/>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 11.6</a:t>
            </a:r>
            <a:endParaRPr lang="en-US" dirty="0"/>
          </a:p>
        </p:txBody>
      </p:sp>
      <p:sp>
        <p:nvSpPr>
          <p:cNvPr id="3" name="Content Placeholder 2"/>
          <p:cNvSpPr>
            <a:spLocks noGrp="1"/>
          </p:cNvSpPr>
          <p:nvPr>
            <p:ph idx="1"/>
          </p:nvPr>
        </p:nvSpPr>
        <p:spPr>
          <a:xfrm>
            <a:off x="446469" y="1105881"/>
            <a:ext cx="11321158" cy="5303520"/>
          </a:xfrm>
        </p:spPr>
        <p:txBody>
          <a:bodyPr/>
          <a:lstStyle/>
          <a:p>
            <a:pPr>
              <a:spcBef>
                <a:spcPts val="600"/>
              </a:spcBef>
            </a:pPr>
            <a:r>
              <a:rPr lang="en-US" sz="2400" dirty="0" smtClean="0"/>
              <a:t>OOABL</a:t>
            </a:r>
          </a:p>
          <a:p>
            <a:pPr marL="0" indent="0">
              <a:buNone/>
            </a:pPr>
            <a:endParaRPr lang="en-US" sz="2400" dirty="0" smtClean="0">
              <a:solidFill>
                <a:srgbClr val="7F0055"/>
              </a:solidFill>
              <a:latin typeface="Consolas" panose="020B0609020204030204" pitchFamily="49" charset="0"/>
            </a:endParaRPr>
          </a:p>
          <a:p>
            <a:pPr marL="0" indent="0">
              <a:buNone/>
            </a:pPr>
            <a:r>
              <a:rPr lang="en-US" dirty="0">
                <a:solidFill>
                  <a:srgbClr val="7F0055"/>
                </a:solidFill>
                <a:latin typeface="Courier New" panose="02070309020205020404" pitchFamily="49" charset="0"/>
              </a:rPr>
              <a:t>CLASS</a:t>
            </a:r>
            <a:r>
              <a:rPr lang="en-US" dirty="0">
                <a:latin typeface="Courier New" panose="02070309020205020404" pitchFamily="49" charset="0"/>
              </a:rPr>
              <a:t> </a:t>
            </a:r>
            <a:r>
              <a:rPr lang="en-US" dirty="0" err="1">
                <a:latin typeface="Courier New" panose="02070309020205020404" pitchFamily="49" charset="0"/>
              </a:rPr>
              <a:t>handlers.HelloEmployees</a:t>
            </a:r>
            <a:r>
              <a:rPr lang="en-US" dirty="0">
                <a:latin typeface="Courier New" panose="02070309020205020404" pitchFamily="49" charset="0"/>
              </a:rPr>
              <a:t> </a:t>
            </a:r>
            <a:r>
              <a:rPr lang="en-US" dirty="0">
                <a:solidFill>
                  <a:srgbClr val="7F0055"/>
                </a:solidFill>
                <a:latin typeface="Courier New" panose="02070309020205020404" pitchFamily="49" charset="0"/>
              </a:rPr>
              <a:t>INHERITS</a:t>
            </a:r>
            <a:r>
              <a:rPr lang="en-US" dirty="0">
                <a:latin typeface="Courier New" panose="02070309020205020404" pitchFamily="49" charset="0"/>
              </a:rPr>
              <a:t> </a:t>
            </a:r>
            <a:r>
              <a:rPr lang="en-US" dirty="0" err="1">
                <a:latin typeface="Courier New" panose="02070309020205020404" pitchFamily="49" charset="0"/>
              </a:rPr>
              <a:t>WebHandler</a:t>
            </a:r>
            <a:r>
              <a:rPr lang="en-US" dirty="0">
                <a:latin typeface="Courier New" panose="02070309020205020404" pitchFamily="49" charset="0"/>
              </a:rPr>
              <a:t>: </a:t>
            </a:r>
          </a:p>
          <a:p>
            <a:pPr marL="0" indent="0">
              <a:buNone/>
            </a:pPr>
            <a:endParaRPr lang="en-US" dirty="0">
              <a:latin typeface="Courier New" panose="02070309020205020404" pitchFamily="49" charset="0"/>
            </a:endParaRPr>
          </a:p>
          <a:p>
            <a:pPr marL="0" indent="0">
              <a:buNone/>
            </a:pPr>
            <a:r>
              <a:rPr lang="en-US" dirty="0" smtClean="0">
                <a:solidFill>
                  <a:srgbClr val="7F0055"/>
                </a:solidFill>
                <a:latin typeface="Courier New" panose="02070309020205020404" pitchFamily="49" charset="0"/>
              </a:rPr>
              <a:t>METHOD</a:t>
            </a:r>
            <a:r>
              <a:rPr lang="en-US" dirty="0" smtClean="0">
                <a:latin typeface="Courier New" panose="02070309020205020404" pitchFamily="49" charset="0"/>
              </a:rPr>
              <a:t> </a:t>
            </a:r>
            <a:r>
              <a:rPr lang="en-US" dirty="0">
                <a:solidFill>
                  <a:srgbClr val="7F0055"/>
                </a:solidFill>
                <a:latin typeface="Courier New" panose="02070309020205020404" pitchFamily="49" charset="0"/>
              </a:rPr>
              <a:t>OVERRIDE</a:t>
            </a:r>
            <a:r>
              <a:rPr lang="en-US" dirty="0">
                <a:latin typeface="Courier New" panose="02070309020205020404" pitchFamily="49" charset="0"/>
              </a:rPr>
              <a:t> </a:t>
            </a:r>
            <a:r>
              <a:rPr lang="en-US" dirty="0">
                <a:solidFill>
                  <a:srgbClr val="7F0055"/>
                </a:solidFill>
                <a:latin typeface="Courier New" panose="02070309020205020404" pitchFamily="49" charset="0"/>
              </a:rPr>
              <a:t>PROTECTED</a:t>
            </a:r>
            <a:r>
              <a:rPr lang="en-US" dirty="0">
                <a:latin typeface="Courier New" panose="02070309020205020404" pitchFamily="49" charset="0"/>
              </a:rPr>
              <a:t> </a:t>
            </a:r>
            <a:r>
              <a:rPr lang="en-US" dirty="0">
                <a:solidFill>
                  <a:srgbClr val="CD3A3A"/>
                </a:solidFill>
                <a:latin typeface="Courier New" panose="02070309020205020404" pitchFamily="49" charset="0"/>
              </a:rPr>
              <a:t>INTEGER</a:t>
            </a:r>
            <a:r>
              <a:rPr lang="en-US" dirty="0">
                <a:latin typeface="Courier New" panose="02070309020205020404" pitchFamily="49" charset="0"/>
              </a:rPr>
              <a:t> </a:t>
            </a:r>
            <a:r>
              <a:rPr lang="en-US" dirty="0" err="1">
                <a:latin typeface="Courier New" panose="02070309020205020404" pitchFamily="49" charset="0"/>
              </a:rPr>
              <a:t>HandleGet</a:t>
            </a:r>
            <a:r>
              <a:rPr lang="en-US" dirty="0">
                <a:latin typeface="Courier New" panose="02070309020205020404" pitchFamily="49" charset="0"/>
              </a:rPr>
              <a:t>( </a:t>
            </a:r>
            <a:r>
              <a:rPr lang="en-US" dirty="0">
                <a:solidFill>
                  <a:srgbClr val="7F0055"/>
                </a:solidFill>
                <a:latin typeface="Courier New" panose="02070309020205020404" pitchFamily="49" charset="0"/>
              </a:rPr>
              <a:t>INPUT</a:t>
            </a:r>
            <a:r>
              <a:rPr lang="en-US" dirty="0">
                <a:latin typeface="Courier New" panose="02070309020205020404" pitchFamily="49" charset="0"/>
              </a:rPr>
              <a:t> </a:t>
            </a:r>
            <a:r>
              <a:rPr lang="en-US" dirty="0" err="1">
                <a:latin typeface="Courier New" panose="02070309020205020404" pitchFamily="49" charset="0"/>
              </a:rPr>
              <a:t>poRequest</a:t>
            </a:r>
            <a:r>
              <a:rPr lang="en-US" dirty="0">
                <a:latin typeface="Courier New" panose="02070309020205020404" pitchFamily="49" charset="0"/>
              </a:rPr>
              <a:t> </a:t>
            </a:r>
            <a:r>
              <a:rPr lang="en-US" dirty="0">
                <a:solidFill>
                  <a:srgbClr val="7F0055"/>
                </a:solidFill>
                <a:latin typeface="Courier New" panose="02070309020205020404" pitchFamily="49" charset="0"/>
              </a:rPr>
              <a:t>AS</a:t>
            </a:r>
            <a:r>
              <a:rPr lang="en-US" dirty="0">
                <a:latin typeface="Courier New" panose="02070309020205020404" pitchFamily="49" charset="0"/>
              </a:rPr>
              <a:t> </a:t>
            </a:r>
            <a:r>
              <a:rPr lang="en-US" dirty="0" err="1">
                <a:latin typeface="Courier New" panose="02070309020205020404" pitchFamily="49" charset="0"/>
              </a:rPr>
              <a:t>OpenEdge.Web.IWebRequest</a:t>
            </a:r>
            <a:r>
              <a:rPr lang="en-US" dirty="0">
                <a:latin typeface="Courier New" panose="02070309020205020404" pitchFamily="49" charset="0"/>
              </a:rPr>
              <a:t> ):</a:t>
            </a:r>
          </a:p>
          <a:p>
            <a:pPr marL="0" indent="0">
              <a:buNone/>
            </a:pPr>
            <a:r>
              <a:rPr lang="en-US" dirty="0">
                <a:latin typeface="Courier New" panose="02070309020205020404" pitchFamily="49" charset="0"/>
              </a:rPr>
              <a:t>        </a:t>
            </a:r>
          </a:p>
          <a:p>
            <a:pPr marL="0" indent="0">
              <a:buNone/>
            </a:pPr>
            <a:r>
              <a:rPr lang="pt-BR" dirty="0">
                <a:latin typeface="Courier New" panose="02070309020205020404" pitchFamily="49" charset="0"/>
              </a:rPr>
              <a:t>        </a:t>
            </a:r>
            <a:r>
              <a:rPr lang="pt-BR" dirty="0">
                <a:solidFill>
                  <a:srgbClr val="7F0055"/>
                </a:solidFill>
                <a:latin typeface="Courier New" panose="02070309020205020404" pitchFamily="49" charset="0"/>
              </a:rPr>
              <a:t>DEF</a:t>
            </a:r>
            <a:r>
              <a:rPr lang="pt-BR" dirty="0">
                <a:latin typeface="Courier New" panose="02070309020205020404" pitchFamily="49" charset="0"/>
              </a:rPr>
              <a:t>    </a:t>
            </a:r>
            <a:r>
              <a:rPr lang="pt-BR" dirty="0">
                <a:solidFill>
                  <a:srgbClr val="7F0055"/>
                </a:solidFill>
                <a:latin typeface="Courier New" panose="02070309020205020404" pitchFamily="49" charset="0"/>
              </a:rPr>
              <a:t>VAR</a:t>
            </a:r>
            <a:r>
              <a:rPr lang="pt-BR" dirty="0">
                <a:latin typeface="Courier New" panose="02070309020205020404" pitchFamily="49" charset="0"/>
              </a:rPr>
              <a:t>      response  </a:t>
            </a:r>
            <a:r>
              <a:rPr lang="pt-BR" dirty="0">
                <a:solidFill>
                  <a:srgbClr val="7F0055"/>
                </a:solidFill>
                <a:latin typeface="Courier New" panose="02070309020205020404" pitchFamily="49" charset="0"/>
              </a:rPr>
              <a:t>AS</a:t>
            </a:r>
            <a:r>
              <a:rPr lang="pt-BR" dirty="0">
                <a:latin typeface="Courier New" panose="02070309020205020404" pitchFamily="49" charset="0"/>
              </a:rPr>
              <a:t> WebResponse       </a:t>
            </a:r>
            <a:r>
              <a:rPr lang="pt-BR" dirty="0">
                <a:solidFill>
                  <a:srgbClr val="7F0055"/>
                </a:solidFill>
                <a:latin typeface="Courier New" panose="02070309020205020404" pitchFamily="49" charset="0"/>
              </a:rPr>
              <a:t>NO-UNDO</a:t>
            </a:r>
            <a:r>
              <a:rPr lang="pt-BR" dirty="0">
                <a:latin typeface="Courier New" panose="02070309020205020404" pitchFamily="49" charset="0"/>
              </a:rPr>
              <a:t>.</a:t>
            </a:r>
          </a:p>
          <a:p>
            <a:pPr marL="0" indent="0">
              <a:buNone/>
            </a:pPr>
            <a:r>
              <a:rPr lang="en-US" dirty="0">
                <a:latin typeface="Courier New" panose="02070309020205020404" pitchFamily="49" charset="0"/>
              </a:rPr>
              <a:t>        </a:t>
            </a:r>
            <a:r>
              <a:rPr lang="en-US" dirty="0">
                <a:solidFill>
                  <a:srgbClr val="7F0055"/>
                </a:solidFill>
                <a:latin typeface="Courier New" panose="02070309020205020404" pitchFamily="49" charset="0"/>
              </a:rPr>
              <a:t>DEF</a:t>
            </a:r>
            <a:r>
              <a:rPr lang="en-US" dirty="0">
                <a:latin typeface="Courier New" panose="02070309020205020404" pitchFamily="49" charset="0"/>
              </a:rPr>
              <a:t>    </a:t>
            </a:r>
            <a:r>
              <a:rPr lang="en-US" dirty="0">
                <a:solidFill>
                  <a:srgbClr val="7F0055"/>
                </a:solidFill>
                <a:latin typeface="Courier New" panose="02070309020205020404" pitchFamily="49" charset="0"/>
              </a:rPr>
              <a:t>VAR</a:t>
            </a:r>
            <a:r>
              <a:rPr lang="en-US" dirty="0">
                <a:latin typeface="Courier New" panose="02070309020205020404" pitchFamily="49" charset="0"/>
              </a:rPr>
              <a:t>      writer    </a:t>
            </a:r>
            <a:r>
              <a:rPr lang="en-US" dirty="0">
                <a:solidFill>
                  <a:srgbClr val="7F0055"/>
                </a:solidFill>
                <a:latin typeface="Courier New" panose="02070309020205020404" pitchFamily="49" charset="0"/>
              </a:rPr>
              <a:t>AS</a:t>
            </a:r>
            <a:r>
              <a:rPr lang="en-US" dirty="0">
                <a:latin typeface="Courier New" panose="02070309020205020404" pitchFamily="49" charset="0"/>
              </a:rPr>
              <a:t> </a:t>
            </a:r>
            <a:r>
              <a:rPr lang="en-US" dirty="0" err="1">
                <a:latin typeface="Courier New" panose="02070309020205020404" pitchFamily="49" charset="0"/>
              </a:rPr>
              <a:t>WebResponseWriter</a:t>
            </a:r>
            <a:r>
              <a:rPr lang="en-US" dirty="0">
                <a:latin typeface="Courier New" panose="02070309020205020404" pitchFamily="49" charset="0"/>
              </a:rPr>
              <a:t> </a:t>
            </a:r>
            <a:r>
              <a:rPr lang="en-US" dirty="0">
                <a:solidFill>
                  <a:srgbClr val="7F0055"/>
                </a:solidFill>
                <a:latin typeface="Courier New" panose="02070309020205020404" pitchFamily="49" charset="0"/>
              </a:rPr>
              <a:t>NO-UNDO</a:t>
            </a:r>
            <a:r>
              <a:rPr lang="en-US" dirty="0" smtClean="0">
                <a:latin typeface="Courier New" panose="02070309020205020404" pitchFamily="49" charset="0"/>
              </a:rPr>
              <a:t>.</a:t>
            </a:r>
            <a:endParaRPr lang="en-US" dirty="0" smtClean="0">
              <a:latin typeface="Consolas" panose="020B0609020204030204" pitchFamily="49" charset="0"/>
            </a:endParaRPr>
          </a:p>
          <a:p>
            <a:pPr marL="0" indent="0">
              <a:buNone/>
            </a:pPr>
            <a:r>
              <a:rPr lang="en-US" sz="2400" dirty="0" smtClean="0">
                <a:latin typeface="Consolas" panose="020B0609020204030204" pitchFamily="49" charset="0"/>
              </a:rPr>
              <a:t>  </a:t>
            </a:r>
            <a:endParaRPr lang="en-US" sz="2400" dirty="0" smtClean="0"/>
          </a:p>
          <a:p>
            <a:pPr lvl="2">
              <a:spcBef>
                <a:spcPts val="600"/>
              </a:spcBef>
            </a:pPr>
            <a:endParaRPr lang="en-US" sz="2000" dirty="0" smtClean="0"/>
          </a:p>
          <a:p>
            <a:pPr lvl="3">
              <a:spcBef>
                <a:spcPts val="600"/>
              </a:spcBef>
            </a:pPr>
            <a:endParaRPr lang="en-US" sz="1800" dirty="0" smtClean="0"/>
          </a:p>
          <a:p>
            <a:pPr lvl="3">
              <a:spcBef>
                <a:spcPts val="600"/>
              </a:spcBef>
              <a:buNone/>
            </a:pPr>
            <a:endParaRPr lang="en-US" sz="2000" dirty="0" smtClean="0"/>
          </a:p>
          <a:p>
            <a:pPr lvl="1">
              <a:spcBef>
                <a:spcPts val="600"/>
              </a:spcBef>
              <a:buNone/>
            </a:pPr>
            <a:r>
              <a:rPr lang="en-US" dirty="0" smtClean="0"/>
              <a:t>	</a:t>
            </a:r>
          </a:p>
        </p:txBody>
      </p:sp>
    </p:spTree>
    <p:extLst>
      <p:ext uri="{BB962C8B-B14F-4D97-AF65-F5344CB8AC3E}">
        <p14:creationId xmlns:p14="http://schemas.microsoft.com/office/powerpoint/2010/main" val="2444803126"/>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 11.6</a:t>
            </a:r>
            <a:endParaRPr lang="en-US" dirty="0"/>
          </a:p>
        </p:txBody>
      </p:sp>
      <p:sp>
        <p:nvSpPr>
          <p:cNvPr id="3" name="Content Placeholder 2"/>
          <p:cNvSpPr>
            <a:spLocks noGrp="1"/>
          </p:cNvSpPr>
          <p:nvPr>
            <p:ph idx="1"/>
          </p:nvPr>
        </p:nvSpPr>
        <p:spPr>
          <a:xfrm>
            <a:off x="446469" y="1105881"/>
            <a:ext cx="11321158" cy="5303520"/>
          </a:xfrm>
        </p:spPr>
        <p:txBody>
          <a:bodyPr/>
          <a:lstStyle/>
          <a:p>
            <a:pPr>
              <a:spcBef>
                <a:spcPts val="600"/>
              </a:spcBef>
            </a:pPr>
            <a:r>
              <a:rPr lang="en-US" sz="2400" dirty="0" smtClean="0"/>
              <a:t>JSON output</a:t>
            </a:r>
          </a:p>
        </p:txBody>
      </p:sp>
      <p:pic>
        <p:nvPicPr>
          <p:cNvPr id="4" name="Picture 3"/>
          <p:cNvPicPr>
            <a:picLocks noChangeAspect="1"/>
          </p:cNvPicPr>
          <p:nvPr/>
        </p:nvPicPr>
        <p:blipFill>
          <a:blip r:embed="rId2"/>
          <a:stretch>
            <a:fillRect/>
          </a:stretch>
        </p:blipFill>
        <p:spPr>
          <a:xfrm>
            <a:off x="1449352" y="1909505"/>
            <a:ext cx="7100287" cy="4499896"/>
          </a:xfrm>
          <a:prstGeom prst="rect">
            <a:avLst/>
          </a:prstGeom>
        </p:spPr>
      </p:pic>
    </p:spTree>
    <p:extLst>
      <p:ext uri="{BB962C8B-B14F-4D97-AF65-F5344CB8AC3E}">
        <p14:creationId xmlns:p14="http://schemas.microsoft.com/office/powerpoint/2010/main" val="3734894375"/>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 11.6</a:t>
            </a:r>
            <a:endParaRPr lang="en-US" dirty="0"/>
          </a:p>
        </p:txBody>
      </p:sp>
      <p:sp>
        <p:nvSpPr>
          <p:cNvPr id="3" name="Content Placeholder 2"/>
          <p:cNvSpPr>
            <a:spLocks noGrp="1"/>
          </p:cNvSpPr>
          <p:nvPr>
            <p:ph idx="1"/>
          </p:nvPr>
        </p:nvSpPr>
        <p:spPr>
          <a:xfrm>
            <a:off x="557813" y="957291"/>
            <a:ext cx="11321158" cy="5303520"/>
          </a:xfrm>
        </p:spPr>
        <p:txBody>
          <a:bodyPr/>
          <a:lstStyle/>
          <a:p>
            <a:pPr>
              <a:spcBef>
                <a:spcPts val="600"/>
              </a:spcBef>
            </a:pPr>
            <a:r>
              <a:rPr lang="en-US" sz="2400" dirty="0" smtClean="0"/>
              <a:t>Kendo UI</a:t>
            </a:r>
            <a:endParaRPr lang="en-US" sz="2400" dirty="0" smtClean="0"/>
          </a:p>
        </p:txBody>
      </p:sp>
      <p:pic>
        <p:nvPicPr>
          <p:cNvPr id="4" name="Picture 3"/>
          <p:cNvPicPr>
            <a:picLocks noChangeAspect="1"/>
          </p:cNvPicPr>
          <p:nvPr/>
        </p:nvPicPr>
        <p:blipFill>
          <a:blip r:embed="rId2"/>
          <a:stretch>
            <a:fillRect/>
          </a:stretch>
        </p:blipFill>
        <p:spPr>
          <a:xfrm>
            <a:off x="2548889" y="1001296"/>
            <a:ext cx="7941923" cy="5438023"/>
          </a:xfrm>
          <a:prstGeom prst="rect">
            <a:avLst/>
          </a:prstGeom>
        </p:spPr>
      </p:pic>
    </p:spTree>
    <p:extLst>
      <p:ext uri="{BB962C8B-B14F-4D97-AF65-F5344CB8AC3E}">
        <p14:creationId xmlns:p14="http://schemas.microsoft.com/office/powerpoint/2010/main" val="1652271300"/>
      </p:ext>
    </p:extLst>
  </p:cSld>
  <p:clrMapOvr>
    <a:masterClrMapping/>
  </p:clrMapOvr>
  <mc:AlternateContent xmlns:mc="http://schemas.openxmlformats.org/markup-compatibility/2006" xmlns:p14="http://schemas.microsoft.com/office/powerpoint/2010/main">
    <mc:Choice Requires="p14">
      <p:transition spd="med" p14:dur="700" advTm="17478">
        <p:fade/>
      </p:transition>
    </mc:Choice>
    <mc:Fallback xmlns="">
      <p:transition spd="med" advTm="17478">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Performance and Scalability</a:t>
            </a:r>
            <a:endParaRPr lang="en-US" dirty="0"/>
          </a:p>
        </p:txBody>
      </p:sp>
    </p:spTree>
    <p:extLst>
      <p:ext uri="{BB962C8B-B14F-4D97-AF65-F5344CB8AC3E}">
        <p14:creationId xmlns:p14="http://schemas.microsoft.com/office/powerpoint/2010/main" val="2457052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and Scalability Improvements</a:t>
            </a:r>
            <a:endParaRPr lang="en-US" dirty="0"/>
          </a:p>
        </p:txBody>
      </p:sp>
      <p:sp>
        <p:nvSpPr>
          <p:cNvPr id="3" name="Content Placeholder 2"/>
          <p:cNvSpPr>
            <a:spLocks noGrp="1"/>
          </p:cNvSpPr>
          <p:nvPr>
            <p:ph idx="1"/>
          </p:nvPr>
        </p:nvSpPr>
        <p:spPr/>
        <p:txBody>
          <a:bodyPr/>
          <a:lstStyle/>
          <a:p>
            <a:r>
              <a:rPr lang="en-US" dirty="0" smtClean="0"/>
              <a:t>Multi-Session Agent</a:t>
            </a:r>
            <a:endParaRPr lang="en-US" dirty="0" smtClean="0"/>
          </a:p>
          <a:p>
            <a:pPr lvl="1"/>
            <a:r>
              <a:rPr lang="en-US" dirty="0" smtClean="0"/>
              <a:t>Single </a:t>
            </a:r>
            <a:r>
              <a:rPr lang="en-US" dirty="0" smtClean="0"/>
              <a:t>process </a:t>
            </a:r>
            <a:r>
              <a:rPr lang="en-US" dirty="0" smtClean="0"/>
              <a:t>supports multiple, concurrent, ABL sessions</a:t>
            </a:r>
          </a:p>
          <a:p>
            <a:pPr lvl="1"/>
            <a:r>
              <a:rPr lang="en-US" dirty="0" smtClean="0"/>
              <a:t>Sessions share </a:t>
            </a:r>
            <a:r>
              <a:rPr lang="en-US" dirty="0" smtClean="0"/>
              <a:t>resources</a:t>
            </a:r>
          </a:p>
          <a:p>
            <a:pPr lvl="1"/>
            <a:r>
              <a:rPr lang="en-US" dirty="0" smtClean="0"/>
              <a:t>Manages shared memory connects</a:t>
            </a:r>
            <a:r>
              <a:rPr lang="en-US" dirty="0" smtClean="0"/>
              <a:t> </a:t>
            </a:r>
            <a:endParaRPr lang="en-US" dirty="0" smtClean="0"/>
          </a:p>
          <a:p>
            <a:r>
              <a:rPr lang="en-US" dirty="0" smtClean="0"/>
              <a:t>Session </a:t>
            </a:r>
            <a:r>
              <a:rPr lang="en-US" dirty="0" smtClean="0"/>
              <a:t>Manager integrated with Tomcat</a:t>
            </a:r>
          </a:p>
          <a:p>
            <a:pPr lvl="1"/>
            <a:r>
              <a:rPr lang="en-US" dirty="0" smtClean="0"/>
              <a:t>No separate Java </a:t>
            </a:r>
            <a:r>
              <a:rPr lang="en-US" dirty="0" smtClean="0"/>
              <a:t>processes for </a:t>
            </a:r>
            <a:r>
              <a:rPr lang="en-US" dirty="0" err="1" smtClean="0"/>
              <a:t>Ubroker</a:t>
            </a:r>
            <a:r>
              <a:rPr lang="en-US" dirty="0" smtClean="0"/>
              <a:t>, </a:t>
            </a:r>
            <a:r>
              <a:rPr lang="en-US" dirty="0" err="1" smtClean="0"/>
              <a:t>NameServer</a:t>
            </a:r>
            <a:r>
              <a:rPr lang="en-US" dirty="0" smtClean="0"/>
              <a:t> nor </a:t>
            </a:r>
            <a:r>
              <a:rPr lang="en-US" dirty="0" err="1" smtClean="0"/>
              <a:t>AdminServer</a:t>
            </a:r>
            <a:r>
              <a:rPr lang="en-US" dirty="0" smtClean="0"/>
              <a:t> (optional)</a:t>
            </a:r>
            <a:endParaRPr lang="en-US" dirty="0" smtClean="0"/>
          </a:p>
          <a:p>
            <a:pPr lvl="1"/>
            <a:r>
              <a:rPr lang="en-US" dirty="0" smtClean="0"/>
              <a:t>Removes one network copy in stack</a:t>
            </a:r>
          </a:p>
          <a:p>
            <a:r>
              <a:rPr lang="en-US" dirty="0" smtClean="0"/>
              <a:t>HTTP Chunking </a:t>
            </a:r>
            <a:r>
              <a:rPr lang="en-US" dirty="0" smtClean="0"/>
              <a:t>for APSV transport</a:t>
            </a:r>
            <a:endParaRPr lang="en-US" dirty="0"/>
          </a:p>
        </p:txBody>
      </p:sp>
    </p:spTree>
    <p:extLst>
      <p:ext uri="{BB962C8B-B14F-4D97-AF65-F5344CB8AC3E}">
        <p14:creationId xmlns:p14="http://schemas.microsoft.com/office/powerpoint/2010/main" val="3715267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7"/>
          <p:cNvSpPr>
            <a:spLocks noGrp="1" noChangeArrowheads="1"/>
          </p:cNvSpPr>
          <p:nvPr>
            <p:ph type="title"/>
          </p:nvPr>
        </p:nvSpPr>
        <p:spPr/>
        <p:txBody>
          <a:bodyPr/>
          <a:lstStyle/>
          <a:p>
            <a:r>
              <a:rPr lang="en-US" b="1" dirty="0" smtClean="0"/>
              <a:t>Resource Sharing in Initial Release</a:t>
            </a:r>
          </a:p>
        </p:txBody>
      </p:sp>
      <p:graphicFrame>
        <p:nvGraphicFramePr>
          <p:cNvPr id="11267" name="Group 3"/>
          <p:cNvGraphicFramePr>
            <a:graphicFrameLocks noGrp="1"/>
          </p:cNvGraphicFramePr>
          <p:nvPr>
            <p:ph idx="1"/>
            <p:extLst/>
          </p:nvPr>
        </p:nvGraphicFramePr>
        <p:xfrm>
          <a:off x="725026" y="1407913"/>
          <a:ext cx="10744200" cy="4090063"/>
        </p:xfrm>
        <a:graphic>
          <a:graphicData uri="http://schemas.openxmlformats.org/drawingml/2006/table">
            <a:tbl>
              <a:tblPr firstRow="1" bandRow="1">
                <a:tableStyleId>{B301B821-A1FF-4177-AEE7-76D212191A09}</a:tableStyleId>
              </a:tblPr>
              <a:tblGrid>
                <a:gridCol w="5372099">
                  <a:extLst>
                    <a:ext uri="{9D8B030D-6E8A-4147-A177-3AD203B41FA5}">
                      <a16:colId xmlns:a16="http://schemas.microsoft.com/office/drawing/2014/main" val="20000"/>
                    </a:ext>
                  </a:extLst>
                </a:gridCol>
                <a:gridCol w="5372101">
                  <a:extLst>
                    <a:ext uri="{9D8B030D-6E8A-4147-A177-3AD203B41FA5}">
                      <a16:colId xmlns:a16="http://schemas.microsoft.com/office/drawing/2014/main" val="20001"/>
                    </a:ext>
                  </a:extLst>
                </a:gridCol>
              </a:tblGrid>
              <a:tr h="584157">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smtClean="0">
                          <a:ln>
                            <a:noFill/>
                          </a:ln>
                          <a:effectLst/>
                        </a:rPr>
                        <a:t>Shared</a:t>
                      </a:r>
                      <a:endParaRPr kumimoji="0" lang="en-US" sz="2400" b="0" i="0" u="none" strike="noStrike" cap="none" normalizeH="0" baseline="0" dirty="0" smtClean="0">
                        <a:ln>
                          <a:noFill/>
                        </a:ln>
                        <a:solidFill>
                          <a:srgbClr val="FFFFFF"/>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smtClean="0">
                          <a:ln>
                            <a:noFill/>
                          </a:ln>
                          <a:effectLst/>
                        </a:rPr>
                        <a:t>Not Shared (yet)</a:t>
                      </a:r>
                      <a:endParaRPr kumimoji="0" lang="en-US" sz="2400" b="0" i="0" u="none" strike="noStrike" cap="none" normalizeH="0" baseline="0" dirty="0" smtClean="0">
                        <a:ln>
                          <a:noFill/>
                        </a:ln>
                        <a:solidFill>
                          <a:srgbClr val="FFFFFF"/>
                        </a:solidFill>
                        <a:effectLst/>
                        <a:latin typeface="Arial" pitchFamily="34" charset="0"/>
                        <a:ea typeface="MS PGothic"/>
                        <a:cs typeface="MS PGothic"/>
                      </a:endParaRPr>
                    </a:p>
                  </a:txBody>
                  <a:tcPr marL="118604" marR="118604" anchor="ctr" horzOverflow="overflow"/>
                </a:tc>
                <a:extLst>
                  <a:ext uri="{0D108BD9-81ED-4DB2-BD59-A6C34878D82A}">
                    <a16:rowId xmlns:a16="http://schemas.microsoft.com/office/drawing/2014/main" val="10000"/>
                  </a:ext>
                </a:extLst>
              </a:tr>
              <a:tr h="1179452">
                <a:tc>
                  <a:txBody>
                    <a:bodyPr/>
                    <a:lstStyle/>
                    <a:p>
                      <a:r>
                        <a:rPr lang="en-US" sz="2000" dirty="0" smtClean="0"/>
                        <a:t>Self-service OpenEdge database connections</a:t>
                      </a:r>
                    </a:p>
                  </a:txBody>
                  <a:tcPr marL="118604" marR="118604" anchor="ctr" horzOverflow="overflow"/>
                </a:tc>
                <a:tc>
                  <a:txBody>
                    <a:bodyPr/>
                    <a:lstStyle/>
                    <a:p>
                      <a:r>
                        <a:rPr lang="en-US" sz="2000" dirty="0" smtClean="0"/>
                        <a:t>Temp-tables / </a:t>
                      </a:r>
                      <a:r>
                        <a:rPr lang="en-US" sz="2000" dirty="0" err="1" smtClean="0"/>
                        <a:t>ProDatasets</a:t>
                      </a:r>
                      <a:endParaRPr lang="en-US" sz="2000" dirty="0" smtClean="0"/>
                    </a:p>
                  </a:txBody>
                  <a:tcPr marL="118604" marR="118604" anchor="ctr" horzOverflow="overflow"/>
                </a:tc>
                <a:extLst>
                  <a:ext uri="{0D108BD9-81ED-4DB2-BD59-A6C34878D82A}">
                    <a16:rowId xmlns:a16="http://schemas.microsoft.com/office/drawing/2014/main" val="10001"/>
                  </a:ext>
                </a:extLst>
              </a:tr>
              <a:tr h="832141">
                <a:tc>
                  <a:txBody>
                    <a:bodyPr/>
                    <a:lstStyle/>
                    <a:p>
                      <a:r>
                        <a:rPr lang="en-US" sz="2000" dirty="0" smtClean="0"/>
                        <a:t>Procedure libraries</a:t>
                      </a:r>
                    </a:p>
                  </a:txBody>
                  <a:tcPr marL="118604" marR="118604" anchor="ctr" horzOverflow="overflow"/>
                </a:tc>
                <a:tc>
                  <a:txBody>
                    <a:bodyPr/>
                    <a:lstStyle/>
                    <a:p>
                      <a:r>
                        <a:rPr lang="en-US" sz="2000" dirty="0" smtClean="0"/>
                        <a:t>Sockets (including SOAP and AppServer connections)</a:t>
                      </a:r>
                    </a:p>
                  </a:txBody>
                  <a:tcPr marL="118604" marR="118604" anchor="ctr" horzOverflow="overflow"/>
                </a:tc>
                <a:extLst>
                  <a:ext uri="{0D108BD9-81ED-4DB2-BD59-A6C34878D82A}">
                    <a16:rowId xmlns:a16="http://schemas.microsoft.com/office/drawing/2014/main" val="10002"/>
                  </a:ext>
                </a:extLst>
              </a:tr>
              <a:tr h="499361">
                <a:tc>
                  <a:txBody>
                    <a:bodyPr/>
                    <a:lstStyle/>
                    <a:p>
                      <a:r>
                        <a:rPr lang="en-US" sz="2000" dirty="0" smtClean="0"/>
                        <a:t>R-code</a:t>
                      </a:r>
                    </a:p>
                  </a:txBody>
                  <a:tcPr marL="118604" marR="118604" anchor="ctr" horzOverflow="overflow"/>
                </a:tc>
                <a:tc>
                  <a:txBody>
                    <a:bodyPr/>
                    <a:lstStyle/>
                    <a:p>
                      <a:r>
                        <a:rPr lang="en-US" sz="2000" dirty="0" smtClean="0"/>
                        <a:t>Network OpenEdge database connections</a:t>
                      </a:r>
                    </a:p>
                  </a:txBody>
                  <a:tcPr marL="118604" marR="118604" anchor="ctr" horzOverflow="overflow"/>
                </a:tc>
                <a:extLst>
                  <a:ext uri="{0D108BD9-81ED-4DB2-BD59-A6C34878D82A}">
                    <a16:rowId xmlns:a16="http://schemas.microsoft.com/office/drawing/2014/main" val="10003"/>
                  </a:ext>
                </a:extLst>
              </a:tr>
              <a:tr h="497476">
                <a:tc>
                  <a:txBody>
                    <a:bodyPr/>
                    <a:lstStyle/>
                    <a:p>
                      <a:r>
                        <a:rPr lang="en-US" sz="2000" dirty="0" err="1" smtClean="0"/>
                        <a:t>Promsg</a:t>
                      </a:r>
                      <a:r>
                        <a:rPr lang="en-US" sz="2000" dirty="0" smtClean="0"/>
                        <a:t> files</a:t>
                      </a:r>
                    </a:p>
                  </a:txBody>
                  <a:tcPr marL="118604" marR="118604" anchor="ctr" horzOverflow="overflow"/>
                </a:tc>
                <a:tc>
                  <a:txBody>
                    <a:bodyPr/>
                    <a:lstStyle/>
                    <a:p>
                      <a:r>
                        <a:rPr lang="en-US" sz="2000" dirty="0" smtClean="0"/>
                        <a:t>LBI &amp; DBI files</a:t>
                      </a:r>
                    </a:p>
                  </a:txBody>
                  <a:tcPr marL="118604" marR="118604" anchor="ctr" horzOverflow="overflow"/>
                </a:tc>
                <a:extLst>
                  <a:ext uri="{0D108BD9-81ED-4DB2-BD59-A6C34878D82A}">
                    <a16:rowId xmlns:a16="http://schemas.microsoft.com/office/drawing/2014/main" val="10004"/>
                  </a:ext>
                </a:extLst>
              </a:tr>
              <a:tr h="4974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OS threads</a:t>
                      </a:r>
                    </a:p>
                  </a:txBody>
                  <a:tcPr marL="118604" marR="118604" anchor="ctr" horzOverflow="overflow"/>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ABL session memory</a:t>
                      </a:r>
                    </a:p>
                  </a:txBody>
                  <a:tcPr marL="118604" marR="118604"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8781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Application Server for OpenEdge - Performance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884783436"/>
              </p:ext>
            </p:extLst>
          </p:nvPr>
        </p:nvGraphicFramePr>
        <p:xfrm>
          <a:off x="646719" y="925959"/>
          <a:ext cx="10770574" cy="4733872"/>
        </p:xfrm>
        <a:graphic>
          <a:graphicData uri="http://schemas.openxmlformats.org/drawingml/2006/table">
            <a:tbl>
              <a:tblPr firstRow="1" bandRow="1">
                <a:tableStyleId>{6E25E649-3F16-4E02-A733-19D2CDBF48F0}</a:tableStyleId>
              </a:tblPr>
              <a:tblGrid>
                <a:gridCol w="722181">
                  <a:extLst>
                    <a:ext uri="{9D8B030D-6E8A-4147-A177-3AD203B41FA5}">
                      <a16:colId xmlns:a16="http://schemas.microsoft.com/office/drawing/2014/main" val="20000"/>
                    </a:ext>
                  </a:extLst>
                </a:gridCol>
                <a:gridCol w="3035368">
                  <a:extLst>
                    <a:ext uri="{9D8B030D-6E8A-4147-A177-3AD203B41FA5}">
                      <a16:colId xmlns:a16="http://schemas.microsoft.com/office/drawing/2014/main" val="20001"/>
                    </a:ext>
                  </a:extLst>
                </a:gridCol>
                <a:gridCol w="3009420">
                  <a:extLst>
                    <a:ext uri="{9D8B030D-6E8A-4147-A177-3AD203B41FA5}">
                      <a16:colId xmlns:a16="http://schemas.microsoft.com/office/drawing/2014/main" val="20002"/>
                    </a:ext>
                  </a:extLst>
                </a:gridCol>
                <a:gridCol w="2109281">
                  <a:extLst>
                    <a:ext uri="{9D8B030D-6E8A-4147-A177-3AD203B41FA5}">
                      <a16:colId xmlns:a16="http://schemas.microsoft.com/office/drawing/2014/main" val="20003"/>
                    </a:ext>
                  </a:extLst>
                </a:gridCol>
                <a:gridCol w="1894324">
                  <a:extLst>
                    <a:ext uri="{9D8B030D-6E8A-4147-A177-3AD203B41FA5}">
                      <a16:colId xmlns:a16="http://schemas.microsoft.com/office/drawing/2014/main" val="20004"/>
                    </a:ext>
                  </a:extLst>
                </a:gridCol>
              </a:tblGrid>
              <a:tr h="454574">
                <a:tc gridSpan="2">
                  <a:txBody>
                    <a:bodyPr/>
                    <a:lstStyle/>
                    <a:p>
                      <a:endParaRPr lang="en-US" dirty="0"/>
                    </a:p>
                  </a:txBody>
                  <a:tcPr marL="121888" marR="121888"/>
                </a:tc>
                <a:tc hMerge="1">
                  <a:txBody>
                    <a:bodyPr/>
                    <a:lstStyle/>
                    <a:p>
                      <a:endParaRPr lang="en-US"/>
                    </a:p>
                  </a:txBody>
                  <a:tcPr/>
                </a:tc>
                <a:tc>
                  <a:txBody>
                    <a:bodyPr/>
                    <a:lstStyle/>
                    <a:p>
                      <a:pPr algn="ctr"/>
                      <a:r>
                        <a:rPr lang="en-US" dirty="0" smtClean="0"/>
                        <a:t>Classic</a:t>
                      </a:r>
                      <a:endParaRPr lang="en-US" dirty="0"/>
                    </a:p>
                  </a:txBody>
                  <a:tcPr marL="121888" marR="121888"/>
                </a:tc>
                <a:tc>
                  <a:txBody>
                    <a:bodyPr/>
                    <a:lstStyle/>
                    <a:p>
                      <a:pPr algn="ctr"/>
                      <a:r>
                        <a:rPr lang="en-US" dirty="0" smtClean="0"/>
                        <a:t>PAS</a:t>
                      </a:r>
                      <a:r>
                        <a:rPr lang="en-US" baseline="0" dirty="0" smtClean="0"/>
                        <a:t> for OE</a:t>
                      </a:r>
                      <a:endParaRPr lang="en-US" dirty="0"/>
                    </a:p>
                  </a:txBody>
                  <a:tcPr marL="121888" marR="121888"/>
                </a:tc>
                <a:tc>
                  <a:txBody>
                    <a:bodyPr/>
                    <a:lstStyle/>
                    <a:p>
                      <a:pPr algn="ctr"/>
                      <a:r>
                        <a:rPr lang="en-US" dirty="0" smtClean="0"/>
                        <a:t>Improvement</a:t>
                      </a:r>
                      <a:endParaRPr lang="en-US" dirty="0"/>
                    </a:p>
                  </a:txBody>
                  <a:tcPr marL="121888" marR="121888"/>
                </a:tc>
                <a:extLst>
                  <a:ext uri="{0D108BD9-81ED-4DB2-BD59-A6C34878D82A}">
                    <a16:rowId xmlns:a16="http://schemas.microsoft.com/office/drawing/2014/main" val="10000"/>
                  </a:ext>
                </a:extLst>
              </a:tr>
              <a:tr h="454574">
                <a:tc gridSpan="2">
                  <a:txBody>
                    <a:bodyPr/>
                    <a:lstStyle/>
                    <a:p>
                      <a:r>
                        <a:rPr lang="en-US" dirty="0" smtClean="0"/>
                        <a:t>Scalability</a:t>
                      </a:r>
                      <a:endParaRPr lang="en-US" dirty="0"/>
                    </a:p>
                  </a:txBody>
                  <a:tcPr marL="121888" marR="121888">
                    <a:solidFill>
                      <a:schemeClr val="accent1">
                        <a:lumMod val="20000"/>
                        <a:lumOff val="80000"/>
                      </a:schemeClr>
                    </a:solidFill>
                  </a:tcPr>
                </a:tc>
                <a:tc hMerge="1">
                  <a:txBody>
                    <a:bodyPr/>
                    <a:lstStyle/>
                    <a:p>
                      <a:endParaRPr lang="en-US"/>
                    </a:p>
                  </a:txBody>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extLst>
                  <a:ext uri="{0D108BD9-81ED-4DB2-BD59-A6C34878D82A}">
                    <a16:rowId xmlns:a16="http://schemas.microsoft.com/office/drawing/2014/main" val="10001"/>
                  </a:ext>
                </a:extLst>
              </a:tr>
              <a:tr h="454574">
                <a:tc>
                  <a:txBody>
                    <a:bodyPr/>
                    <a:lstStyle/>
                    <a:p>
                      <a:endParaRPr lang="en-US" dirty="0"/>
                    </a:p>
                  </a:txBody>
                  <a:tcPr marL="121888" marR="121888"/>
                </a:tc>
                <a:tc>
                  <a:txBody>
                    <a:bodyPr/>
                    <a:lstStyle/>
                    <a:p>
                      <a:r>
                        <a:rPr lang="en-US" dirty="0" smtClean="0"/>
                        <a:t>Client</a:t>
                      </a:r>
                      <a:r>
                        <a:rPr lang="en-US" baseline="0" dirty="0" smtClean="0"/>
                        <a:t> </a:t>
                      </a:r>
                      <a:r>
                        <a:rPr lang="en-US" dirty="0" smtClean="0"/>
                        <a:t>connections</a:t>
                      </a:r>
                      <a:endParaRPr lang="en-US" dirty="0"/>
                    </a:p>
                  </a:txBody>
                  <a:tcPr marL="121888" marR="121888"/>
                </a:tc>
                <a:tc>
                  <a:txBody>
                    <a:bodyPr/>
                    <a:lstStyle/>
                    <a:p>
                      <a:pPr algn="ctr"/>
                      <a:r>
                        <a:rPr lang="en-US" dirty="0" smtClean="0"/>
                        <a:t>221</a:t>
                      </a:r>
                      <a:endParaRPr lang="en-US" dirty="0"/>
                    </a:p>
                  </a:txBody>
                  <a:tcPr marL="121888" marR="121888"/>
                </a:tc>
                <a:tc>
                  <a:txBody>
                    <a:bodyPr/>
                    <a:lstStyle/>
                    <a:p>
                      <a:pPr algn="ctr"/>
                      <a:r>
                        <a:rPr lang="en-US" dirty="0" smtClean="0"/>
                        <a:t>1312</a:t>
                      </a:r>
                      <a:endParaRPr lang="en-US" dirty="0"/>
                    </a:p>
                  </a:txBody>
                  <a:tcPr marL="121888" marR="121888"/>
                </a:tc>
                <a:tc>
                  <a:txBody>
                    <a:bodyPr/>
                    <a:lstStyle/>
                    <a:p>
                      <a:pPr algn="ctr"/>
                      <a:r>
                        <a:rPr lang="en-US" dirty="0" smtClean="0"/>
                        <a:t>493%</a:t>
                      </a:r>
                      <a:endParaRPr lang="en-US" dirty="0"/>
                    </a:p>
                  </a:txBody>
                  <a:tcPr marL="121888" marR="121888"/>
                </a:tc>
                <a:extLst>
                  <a:ext uri="{0D108BD9-81ED-4DB2-BD59-A6C34878D82A}">
                    <a16:rowId xmlns:a16="http://schemas.microsoft.com/office/drawing/2014/main" val="10002"/>
                  </a:ext>
                </a:extLst>
              </a:tr>
              <a:tr h="454574">
                <a:tc gridSpan="2">
                  <a:txBody>
                    <a:bodyPr/>
                    <a:lstStyle/>
                    <a:p>
                      <a:r>
                        <a:rPr lang="en-US" dirty="0" smtClean="0"/>
                        <a:t>Server Resources</a:t>
                      </a:r>
                      <a:endParaRPr lang="en-US" dirty="0"/>
                    </a:p>
                  </a:txBody>
                  <a:tcPr marL="121888" marR="121888">
                    <a:solidFill>
                      <a:schemeClr val="accent1">
                        <a:lumMod val="20000"/>
                        <a:lumOff val="80000"/>
                      </a:schemeClr>
                    </a:solidFill>
                  </a:tcPr>
                </a:tc>
                <a:tc hMerge="1">
                  <a:txBody>
                    <a:bodyPr/>
                    <a:lstStyle/>
                    <a:p>
                      <a:endParaRPr lang="en-US"/>
                    </a:p>
                  </a:txBody>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extLst>
                  <a:ext uri="{0D108BD9-81ED-4DB2-BD59-A6C34878D82A}">
                    <a16:rowId xmlns:a16="http://schemas.microsoft.com/office/drawing/2014/main" val="10003"/>
                  </a:ext>
                </a:extLst>
              </a:tr>
              <a:tr h="454574">
                <a:tc>
                  <a:txBody>
                    <a:bodyPr/>
                    <a:lstStyle/>
                    <a:p>
                      <a:endParaRPr lang="en-US" dirty="0"/>
                    </a:p>
                  </a:txBody>
                  <a:tcPr marL="121888" marR="121888"/>
                </a:tc>
                <a:tc>
                  <a:txBody>
                    <a:bodyPr/>
                    <a:lstStyle/>
                    <a:p>
                      <a:r>
                        <a:rPr lang="en-US" dirty="0" smtClean="0"/>
                        <a:t>CPU</a:t>
                      </a:r>
                      <a:endParaRPr lang="en-US" dirty="0"/>
                    </a:p>
                  </a:txBody>
                  <a:tcPr marL="121888" marR="121888"/>
                </a:tc>
                <a:tc>
                  <a:txBody>
                    <a:bodyPr/>
                    <a:lstStyle/>
                    <a:p>
                      <a:pPr algn="ctr"/>
                      <a:r>
                        <a:rPr lang="en-US" dirty="0" smtClean="0"/>
                        <a:t>10 CPUs</a:t>
                      </a:r>
                      <a:endParaRPr lang="en-US" dirty="0"/>
                    </a:p>
                  </a:txBody>
                  <a:tcPr marL="121888" marR="121888"/>
                </a:tc>
                <a:tc>
                  <a:txBody>
                    <a:bodyPr/>
                    <a:lstStyle/>
                    <a:p>
                      <a:pPr algn="ctr"/>
                      <a:r>
                        <a:rPr lang="en-US" dirty="0" smtClean="0"/>
                        <a:t>5.2 CPUs</a:t>
                      </a:r>
                      <a:endParaRPr lang="en-US" dirty="0"/>
                    </a:p>
                  </a:txBody>
                  <a:tcPr marL="121888" marR="121888"/>
                </a:tc>
                <a:tc>
                  <a:txBody>
                    <a:bodyPr/>
                    <a:lstStyle/>
                    <a:p>
                      <a:pPr algn="ctr"/>
                      <a:r>
                        <a:rPr lang="en-US" dirty="0" smtClean="0"/>
                        <a:t>192%</a:t>
                      </a:r>
                      <a:endParaRPr lang="en-US" dirty="0"/>
                    </a:p>
                  </a:txBody>
                  <a:tcPr marL="121888" marR="121888"/>
                </a:tc>
                <a:extLst>
                  <a:ext uri="{0D108BD9-81ED-4DB2-BD59-A6C34878D82A}">
                    <a16:rowId xmlns:a16="http://schemas.microsoft.com/office/drawing/2014/main" val="10004"/>
                  </a:ext>
                </a:extLst>
              </a:tr>
              <a:tr h="454574">
                <a:tc>
                  <a:txBody>
                    <a:bodyPr/>
                    <a:lstStyle/>
                    <a:p>
                      <a:endParaRPr lang="en-US" dirty="0"/>
                    </a:p>
                  </a:txBody>
                  <a:tcPr marL="121888" marR="121888">
                    <a:solidFill>
                      <a:schemeClr val="accent1">
                        <a:lumMod val="20000"/>
                        <a:lumOff val="80000"/>
                      </a:schemeClr>
                    </a:solidFill>
                  </a:tcPr>
                </a:tc>
                <a:tc>
                  <a:txBody>
                    <a:bodyPr/>
                    <a:lstStyle/>
                    <a:p>
                      <a:r>
                        <a:rPr lang="en-US" dirty="0" smtClean="0"/>
                        <a:t>Memory</a:t>
                      </a:r>
                      <a:endParaRPr lang="en-US" dirty="0"/>
                    </a:p>
                  </a:txBody>
                  <a:tcPr marL="121888" marR="121888">
                    <a:solidFill>
                      <a:schemeClr val="accent1">
                        <a:lumMod val="20000"/>
                        <a:lumOff val="80000"/>
                      </a:schemeClr>
                    </a:solidFill>
                  </a:tcPr>
                </a:tc>
                <a:tc>
                  <a:txBody>
                    <a:bodyPr/>
                    <a:lstStyle/>
                    <a:p>
                      <a:pPr algn="ctr"/>
                      <a:r>
                        <a:rPr lang="en-US" dirty="0" smtClean="0"/>
                        <a:t>2.1</a:t>
                      </a:r>
                      <a:r>
                        <a:rPr lang="en-US" baseline="0" dirty="0" smtClean="0"/>
                        <a:t> G</a:t>
                      </a:r>
                      <a:r>
                        <a:rPr lang="en-US" dirty="0" smtClean="0"/>
                        <a:t>B</a:t>
                      </a:r>
                      <a:endParaRPr lang="en-US" dirty="0"/>
                    </a:p>
                  </a:txBody>
                  <a:tcPr marL="121888" marR="121888">
                    <a:solidFill>
                      <a:schemeClr val="accent1">
                        <a:lumMod val="20000"/>
                        <a:lumOff val="80000"/>
                      </a:schemeClr>
                    </a:solidFill>
                  </a:tcPr>
                </a:tc>
                <a:tc>
                  <a:txBody>
                    <a:bodyPr/>
                    <a:lstStyle/>
                    <a:p>
                      <a:pPr algn="ctr"/>
                      <a:r>
                        <a:rPr lang="en-US" dirty="0" smtClean="0"/>
                        <a:t>670 MB</a:t>
                      </a:r>
                      <a:endParaRPr lang="en-US" dirty="0"/>
                    </a:p>
                  </a:txBody>
                  <a:tcPr marL="121888" marR="121888">
                    <a:solidFill>
                      <a:schemeClr val="accent1">
                        <a:lumMod val="20000"/>
                        <a:lumOff val="80000"/>
                      </a:schemeClr>
                    </a:solidFill>
                  </a:tcPr>
                </a:tc>
                <a:tc>
                  <a:txBody>
                    <a:bodyPr/>
                    <a:lstStyle/>
                    <a:p>
                      <a:pPr algn="ctr"/>
                      <a:r>
                        <a:rPr lang="en-US" dirty="0" smtClean="0"/>
                        <a:t>313%</a:t>
                      </a:r>
                      <a:endParaRPr lang="en-US" dirty="0"/>
                    </a:p>
                  </a:txBody>
                  <a:tcPr marL="121888" marR="121888">
                    <a:solidFill>
                      <a:schemeClr val="accent1">
                        <a:lumMod val="20000"/>
                        <a:lumOff val="80000"/>
                      </a:schemeClr>
                    </a:solidFill>
                  </a:tcPr>
                </a:tc>
                <a:extLst>
                  <a:ext uri="{0D108BD9-81ED-4DB2-BD59-A6C34878D82A}">
                    <a16:rowId xmlns:a16="http://schemas.microsoft.com/office/drawing/2014/main" val="10005"/>
                  </a:ext>
                </a:extLst>
              </a:tr>
              <a:tr h="454574">
                <a:tc>
                  <a:txBody>
                    <a:bodyPr/>
                    <a:lstStyle/>
                    <a:p>
                      <a:endParaRPr lang="en-US" dirty="0"/>
                    </a:p>
                  </a:txBody>
                  <a:tcPr marL="121888" marR="121888"/>
                </a:tc>
                <a:tc>
                  <a:txBody>
                    <a:bodyPr/>
                    <a:lstStyle/>
                    <a:p>
                      <a:r>
                        <a:rPr lang="en-US" dirty="0" smtClean="0"/>
                        <a:t>Transactions</a:t>
                      </a:r>
                      <a:endParaRPr lang="en-US" dirty="0"/>
                    </a:p>
                  </a:txBody>
                  <a:tcPr marL="121888" marR="121888"/>
                </a:tc>
                <a:tc>
                  <a:txBody>
                    <a:bodyPr/>
                    <a:lstStyle/>
                    <a:p>
                      <a:pPr algn="ctr"/>
                      <a:r>
                        <a:rPr lang="en-US" dirty="0" smtClean="0"/>
                        <a:t>203 </a:t>
                      </a:r>
                      <a:r>
                        <a:rPr lang="en-US" dirty="0" err="1" smtClean="0"/>
                        <a:t>tps</a:t>
                      </a:r>
                      <a:endParaRPr lang="en-US" dirty="0"/>
                    </a:p>
                  </a:txBody>
                  <a:tcPr marL="121888" marR="121888"/>
                </a:tc>
                <a:tc>
                  <a:txBody>
                    <a:bodyPr/>
                    <a:lstStyle/>
                    <a:p>
                      <a:pPr algn="ctr"/>
                      <a:r>
                        <a:rPr lang="en-US" dirty="0" smtClean="0"/>
                        <a:t>1698 </a:t>
                      </a:r>
                      <a:r>
                        <a:rPr lang="en-US" dirty="0" err="1" smtClean="0"/>
                        <a:t>tps</a:t>
                      </a:r>
                      <a:endParaRPr lang="en-US" dirty="0"/>
                    </a:p>
                  </a:txBody>
                  <a:tcPr marL="121888" marR="121888"/>
                </a:tc>
                <a:tc>
                  <a:txBody>
                    <a:bodyPr/>
                    <a:lstStyle/>
                    <a:p>
                      <a:pPr algn="ctr"/>
                      <a:r>
                        <a:rPr lang="en-US" dirty="0" smtClean="0"/>
                        <a:t>736%</a:t>
                      </a:r>
                      <a:endParaRPr lang="en-US" dirty="0"/>
                    </a:p>
                  </a:txBody>
                  <a:tcPr marL="121888" marR="121888"/>
                </a:tc>
                <a:extLst>
                  <a:ext uri="{0D108BD9-81ED-4DB2-BD59-A6C34878D82A}">
                    <a16:rowId xmlns:a16="http://schemas.microsoft.com/office/drawing/2014/main" val="10006"/>
                  </a:ext>
                </a:extLst>
              </a:tr>
              <a:tr h="454574">
                <a:tc gridSpan="2">
                  <a:txBody>
                    <a:bodyPr/>
                    <a:lstStyle/>
                    <a:p>
                      <a:r>
                        <a:rPr lang="en-US" dirty="0" smtClean="0"/>
                        <a:t>C</a:t>
                      </a:r>
                      <a:r>
                        <a:rPr lang="en-US" baseline="0" dirty="0" smtClean="0"/>
                        <a:t>lient performance</a:t>
                      </a:r>
                      <a:endParaRPr lang="en-US" dirty="0"/>
                    </a:p>
                  </a:txBody>
                  <a:tcPr marL="121888" marR="121888">
                    <a:solidFill>
                      <a:schemeClr val="accent1">
                        <a:lumMod val="20000"/>
                        <a:lumOff val="80000"/>
                      </a:schemeClr>
                    </a:solidFill>
                  </a:tcPr>
                </a:tc>
                <a:tc hMerge="1">
                  <a:txBody>
                    <a:bodyPr/>
                    <a:lstStyle/>
                    <a:p>
                      <a:endParaRPr lang="en-US"/>
                    </a:p>
                  </a:txBody>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extLst>
                  <a:ext uri="{0D108BD9-81ED-4DB2-BD59-A6C34878D82A}">
                    <a16:rowId xmlns:a16="http://schemas.microsoft.com/office/drawing/2014/main" val="10007"/>
                  </a:ext>
                </a:extLst>
              </a:tr>
              <a:tr h="351402">
                <a:tc>
                  <a:txBody>
                    <a:bodyPr/>
                    <a:lstStyle/>
                    <a:p>
                      <a:endParaRPr lang="en-US" dirty="0"/>
                    </a:p>
                  </a:txBody>
                  <a:tcPr marL="121888" marR="121888"/>
                </a:tc>
                <a:tc>
                  <a:txBody>
                    <a:bodyPr/>
                    <a:lstStyle/>
                    <a:p>
                      <a:r>
                        <a:rPr lang="en-US" dirty="0" smtClean="0"/>
                        <a:t>OpenEdge</a:t>
                      </a:r>
                      <a:endParaRPr lang="en-US" dirty="0"/>
                    </a:p>
                  </a:txBody>
                  <a:tcPr marL="121888" marR="121888"/>
                </a:tc>
                <a:tc>
                  <a:txBody>
                    <a:bodyPr/>
                    <a:lstStyle/>
                    <a:p>
                      <a:pPr algn="ctr"/>
                      <a:endParaRPr lang="en-US" dirty="0"/>
                    </a:p>
                  </a:txBody>
                  <a:tcPr marL="121888" marR="121888"/>
                </a:tc>
                <a:tc>
                  <a:txBody>
                    <a:bodyPr/>
                    <a:lstStyle/>
                    <a:p>
                      <a:pPr algn="ctr"/>
                      <a:endParaRPr lang="en-US" dirty="0"/>
                    </a:p>
                  </a:txBody>
                  <a:tcPr marL="121888" marR="121888"/>
                </a:tc>
                <a:tc>
                  <a:txBody>
                    <a:bodyPr/>
                    <a:lstStyle/>
                    <a:p>
                      <a:pPr algn="ctr"/>
                      <a:r>
                        <a:rPr lang="en-US" dirty="0" smtClean="0"/>
                        <a:t>YMMV</a:t>
                      </a:r>
                      <a:endParaRPr lang="en-US" dirty="0" smtClean="0"/>
                    </a:p>
                  </a:txBody>
                  <a:tcPr marL="121888" marR="121888"/>
                </a:tc>
                <a:extLst>
                  <a:ext uri="{0D108BD9-81ED-4DB2-BD59-A6C34878D82A}">
                    <a16:rowId xmlns:a16="http://schemas.microsoft.com/office/drawing/2014/main" val="10008"/>
                  </a:ext>
                </a:extLst>
              </a:tr>
              <a:tr h="351402">
                <a:tc gridSpan="2">
                  <a:txBody>
                    <a:bodyPr/>
                    <a:lstStyle/>
                    <a:p>
                      <a:r>
                        <a:rPr lang="en-US" baseline="0" dirty="0" err="1" smtClean="0"/>
                        <a:t>WebSpeed</a:t>
                      </a:r>
                      <a:r>
                        <a:rPr lang="en-US" baseline="0" dirty="0" smtClean="0"/>
                        <a:t> performance</a:t>
                      </a:r>
                      <a:endParaRPr lang="en-US" dirty="0"/>
                    </a:p>
                  </a:txBody>
                  <a:tcPr marL="121888" marR="121888">
                    <a:solidFill>
                      <a:schemeClr val="accent1">
                        <a:lumMod val="20000"/>
                        <a:lumOff val="80000"/>
                      </a:schemeClr>
                    </a:solidFill>
                  </a:tcPr>
                </a:tc>
                <a:tc hMerge="1">
                  <a:txBody>
                    <a:bodyPr/>
                    <a:lstStyle/>
                    <a:p>
                      <a:endParaRPr lang="en-US"/>
                    </a:p>
                  </a:txBody>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tc>
                  <a:txBody>
                    <a:bodyPr/>
                    <a:lstStyle/>
                    <a:p>
                      <a:pPr algn="ctr"/>
                      <a:endParaRPr lang="en-US" dirty="0"/>
                    </a:p>
                  </a:txBody>
                  <a:tcPr marL="121888" marR="121888">
                    <a:solidFill>
                      <a:schemeClr val="accent1">
                        <a:lumMod val="20000"/>
                        <a:lumOff val="80000"/>
                      </a:schemeClr>
                    </a:solidFill>
                  </a:tcPr>
                </a:tc>
                <a:extLst>
                  <a:ext uri="{0D108BD9-81ED-4DB2-BD59-A6C34878D82A}">
                    <a16:rowId xmlns:a16="http://schemas.microsoft.com/office/drawing/2014/main" val="10009"/>
                  </a:ext>
                </a:extLst>
              </a:tr>
              <a:tr h="351402">
                <a:tc>
                  <a:txBody>
                    <a:bodyPr/>
                    <a:lstStyle/>
                    <a:p>
                      <a:endParaRPr lang="en-US" dirty="0"/>
                    </a:p>
                  </a:txBody>
                  <a:tcPr marL="121888" marR="121888"/>
                </a:tc>
                <a:tc>
                  <a:txBody>
                    <a:bodyPr/>
                    <a:lstStyle/>
                    <a:p>
                      <a:r>
                        <a:rPr lang="en-US" dirty="0" smtClean="0"/>
                        <a:t>Round trip</a:t>
                      </a:r>
                      <a:endParaRPr lang="en-US" dirty="0"/>
                    </a:p>
                  </a:txBody>
                  <a:tcPr marL="121888" marR="121888"/>
                </a:tc>
                <a:tc>
                  <a:txBody>
                    <a:bodyPr/>
                    <a:lstStyle/>
                    <a:p>
                      <a:pPr algn="ctr"/>
                      <a:endParaRPr lang="en-US" dirty="0"/>
                    </a:p>
                  </a:txBody>
                  <a:tcPr marL="121888" marR="121888"/>
                </a:tc>
                <a:tc>
                  <a:txBody>
                    <a:bodyPr/>
                    <a:lstStyle/>
                    <a:p>
                      <a:pPr algn="ctr"/>
                      <a:endParaRPr lang="en-US" dirty="0"/>
                    </a:p>
                  </a:txBody>
                  <a:tcPr marL="121888" marR="121888"/>
                </a:tc>
                <a:tc>
                  <a:txBody>
                    <a:bodyPr/>
                    <a:lstStyle/>
                    <a:p>
                      <a:pPr algn="ctr"/>
                      <a:r>
                        <a:rPr lang="en-US" dirty="0" smtClean="0"/>
                        <a:t>YMMV</a:t>
                      </a:r>
                      <a:endParaRPr lang="en-US" dirty="0" smtClean="0"/>
                    </a:p>
                  </a:txBody>
                  <a:tcPr marL="121888" marR="121888"/>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124765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Why PASOE?</a:t>
            </a:r>
            <a:endParaRPr lang="en-US" dirty="0"/>
          </a:p>
        </p:txBody>
      </p:sp>
    </p:spTree>
    <p:extLst>
      <p:ext uri="{BB962C8B-B14F-4D97-AF65-F5344CB8AC3E}">
        <p14:creationId xmlns:p14="http://schemas.microsoft.com/office/powerpoint/2010/main" val="560380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PASOE?</a:t>
            </a:r>
            <a:endParaRPr lang="en-US" dirty="0"/>
          </a:p>
        </p:txBody>
      </p:sp>
      <p:sp>
        <p:nvSpPr>
          <p:cNvPr id="3" name="Content Placeholder 2"/>
          <p:cNvSpPr>
            <a:spLocks noGrp="1"/>
          </p:cNvSpPr>
          <p:nvPr>
            <p:ph idx="1"/>
          </p:nvPr>
        </p:nvSpPr>
        <p:spPr/>
        <p:txBody>
          <a:bodyPr/>
          <a:lstStyle/>
          <a:p>
            <a:r>
              <a:rPr lang="en-US" sz="2800" dirty="0" smtClean="0"/>
              <a:t>Less Complex</a:t>
            </a:r>
          </a:p>
          <a:p>
            <a:r>
              <a:rPr lang="en-US" sz="2800" dirty="0" smtClean="0"/>
              <a:t>Performance</a:t>
            </a:r>
          </a:p>
          <a:p>
            <a:pPr lvl="1"/>
            <a:r>
              <a:rPr lang="en-US" sz="2400" dirty="0" smtClean="0"/>
              <a:t>Less resources</a:t>
            </a:r>
          </a:p>
          <a:p>
            <a:r>
              <a:rPr lang="en-US" sz="2800" dirty="0" smtClean="0"/>
              <a:t>Web Applications</a:t>
            </a:r>
          </a:p>
          <a:p>
            <a:r>
              <a:rPr lang="en-US" sz="2800" dirty="0" err="1" smtClean="0"/>
              <a:t>WebSpeed</a:t>
            </a:r>
            <a:endParaRPr lang="en-US" sz="2800" dirty="0" smtClean="0"/>
          </a:p>
        </p:txBody>
      </p:sp>
    </p:spTree>
    <p:extLst>
      <p:ext uri="{BB962C8B-B14F-4D97-AF65-F5344CB8AC3E}">
        <p14:creationId xmlns:p14="http://schemas.microsoft.com/office/powerpoint/2010/main" val="2703217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925" y="2692235"/>
            <a:ext cx="7286625" cy="1421928"/>
          </a:xfrm>
        </p:spPr>
        <p:txBody>
          <a:bodyPr/>
          <a:lstStyle/>
          <a:p>
            <a:r>
              <a:rPr lang="en-US" sz="9600" dirty="0" smtClean="0"/>
              <a:t>Q&amp;A</a:t>
            </a:r>
            <a:endParaRPr lang="en-US" sz="9600" dirty="0"/>
          </a:p>
        </p:txBody>
      </p:sp>
    </p:spTree>
    <p:extLst>
      <p:ext uri="{BB962C8B-B14F-4D97-AF65-F5344CB8AC3E}">
        <p14:creationId xmlns:p14="http://schemas.microsoft.com/office/powerpoint/2010/main" val="19047654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37412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IMING" val="|4.4|18.4|0.9|7.9|3.7|5.8|17.2|16.3|18.2|8.1"/>
</p:tagLst>
</file>

<file path=ppt/tags/tag3.xml><?xml version="1.0" encoding="utf-8"?>
<p:tagLst xmlns:a="http://schemas.openxmlformats.org/drawingml/2006/main" xmlns:r="http://schemas.openxmlformats.org/officeDocument/2006/relationships" xmlns:p="http://schemas.openxmlformats.org/presentationml/2006/main">
  <p:tag name="TIMING" val="|4.4|18.4|0.9|7.9|3.7|5.8|17.2|16.3|18.2|8.1"/>
</p:tagLst>
</file>

<file path=ppt/tags/tag4.xml><?xml version="1.0" encoding="utf-8"?>
<p:tagLst xmlns:a="http://schemas.openxmlformats.org/drawingml/2006/main" xmlns:r="http://schemas.openxmlformats.org/officeDocument/2006/relationships" xmlns:p="http://schemas.openxmlformats.org/presentationml/2006/main">
  <p:tag name="TIMING" val="|27.6|13.2|27.7|2.9|5.3|29.7"/>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1_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3.xml><?xml version="1.0" encoding="utf-8"?>
<a:theme xmlns:a="http://schemas.openxmlformats.org/drawingml/2006/main" name="2_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_dlc_DocId xmlns="7c69e624-827f-471b-adea-ac070ddc6867">V5TQT6NVCWRS-1348-1301</_dlc_DocId>
    <_dlc_DocIdUrl xmlns="7c69e624-827f-471b-adea-ac070ddc6867">
      <Url>https://myprogress.progress.com/departments/marketing/_layouts/DocIdRedir.aspx?ID=V5TQT6NVCWRS-1348-1301</Url>
      <Description>V5TQT6NVCWRS-1348-1301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DA4C4B2-98B1-44DF-A244-E8FB7A2D1956}">
  <ds:schemaRefs>
    <ds:schemaRef ds:uri="http://schemas.microsoft.com/office/2006/documentManagement/types"/>
    <ds:schemaRef ds:uri="efb4a6a7-40f5-4c55-b7cd-bfe5555b5884"/>
    <ds:schemaRef ds:uri="http://www.w3.org/XML/1998/namespace"/>
    <ds:schemaRef ds:uri="7c69e624-827f-471b-adea-ac070ddc6867"/>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4.xml><?xml version="1.0" encoding="utf-8"?>
<ds:datastoreItem xmlns:ds="http://schemas.openxmlformats.org/officeDocument/2006/customXml" ds:itemID="{859C7E5E-A5D4-423A-83C0-EA48CC3B7A8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PROGRESS_16x9_PPT_Template</Template>
  <TotalTime>3452</TotalTime>
  <Words>2131</Words>
  <Application>Microsoft Office PowerPoint</Application>
  <PresentationFormat>Custom</PresentationFormat>
  <Paragraphs>551</Paragraphs>
  <Slides>46</Slides>
  <Notes>13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46</vt:i4>
      </vt:variant>
    </vt:vector>
  </HeadingPairs>
  <TitlesOfParts>
    <vt:vector size="54" baseType="lpstr">
      <vt:lpstr>MS PGothic</vt:lpstr>
      <vt:lpstr>Arial</vt:lpstr>
      <vt:lpstr>Consolas</vt:lpstr>
      <vt:lpstr>Courier New</vt:lpstr>
      <vt:lpstr>Wingdings</vt:lpstr>
      <vt:lpstr>PROGRESS_16x9_PPT_Template</vt:lpstr>
      <vt:lpstr>1_PROGRESS_16x9_PPT_Template</vt:lpstr>
      <vt:lpstr>2_PROGRESS_16x9_PPT_Template</vt:lpstr>
      <vt:lpstr>Why Progress Application Server for OpenEdge?</vt:lpstr>
      <vt:lpstr>Agenda</vt:lpstr>
      <vt:lpstr>PASOE is different from the Classic Application Server!</vt:lpstr>
      <vt:lpstr>Introduction to PAS Platform</vt:lpstr>
      <vt:lpstr>Progress Application Server Platform</vt:lpstr>
      <vt:lpstr>Progress Application Server Platform</vt:lpstr>
      <vt:lpstr>Architecture</vt:lpstr>
      <vt:lpstr>Architectural Drivers</vt:lpstr>
      <vt:lpstr>Architecture: Components</vt:lpstr>
      <vt:lpstr>Architecture: Session Models</vt:lpstr>
      <vt:lpstr>Architecture: Sample</vt:lpstr>
      <vt:lpstr>Architecture: Multi-Session Agent</vt:lpstr>
      <vt:lpstr>RDBMS Self-service Connections</vt:lpstr>
      <vt:lpstr>PROMON - RDBMS Self-service Connections</vt:lpstr>
      <vt:lpstr>PROMON - RDBMS Self-service Connections</vt:lpstr>
      <vt:lpstr>PROMON - RDBMS Self-service Connections</vt:lpstr>
      <vt:lpstr>PAS for OpenEdge Production versus Development Products</vt:lpstr>
      <vt:lpstr>Architecture: NameServer and AdminServer</vt:lpstr>
      <vt:lpstr>PAS for OpenEdge Configuration</vt:lpstr>
      <vt:lpstr>Configuration</vt:lpstr>
      <vt:lpstr>Configuration: PAS for OpenEdge at Instance Create and Run-time</vt:lpstr>
      <vt:lpstr>PAS for OpenEdge Adminstration</vt:lpstr>
      <vt:lpstr>Administration: tcman.sh/.bat</vt:lpstr>
      <vt:lpstr>Administration: More Command Line Tools…</vt:lpstr>
      <vt:lpstr>Administration: OpenEdge Explorer and Management</vt:lpstr>
      <vt:lpstr>Administration: Where do I find my config and log files?</vt:lpstr>
      <vt:lpstr>Administration: New Monitoring Access!</vt:lpstr>
      <vt:lpstr>PAS for OpenEdge Migration</vt:lpstr>
      <vt:lpstr>Migration: Connect Method</vt:lpstr>
      <vt:lpstr>Migration: Configuring and Using AppServer Event Procedures</vt:lpstr>
      <vt:lpstr>Migration: Session state</vt:lpstr>
      <vt:lpstr>New in 11.6</vt:lpstr>
      <vt:lpstr>New in 11.6</vt:lpstr>
      <vt:lpstr>New in 11.6</vt:lpstr>
      <vt:lpstr>New in 11.6</vt:lpstr>
      <vt:lpstr>New in 11.6</vt:lpstr>
      <vt:lpstr>New in 11.6</vt:lpstr>
      <vt:lpstr>New in 11.6</vt:lpstr>
      <vt:lpstr>Performance and Scalability</vt:lpstr>
      <vt:lpstr>Performance and Scalability Improvements</vt:lpstr>
      <vt:lpstr>Resource Sharing in Initial Release</vt:lpstr>
      <vt:lpstr>Progress Application Server for OpenEdge - Performance</vt:lpstr>
      <vt:lpstr>Why PASOE?</vt:lpstr>
      <vt:lpstr>Why PASOE?</vt:lpstr>
      <vt:lpstr>Q&amp;A</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Roy Ellis</dc:creator>
  <cp:keywords/>
  <dc:description/>
  <cp:lastModifiedBy>Roy Ellis</cp:lastModifiedBy>
  <cp:revision>41</cp:revision>
  <cp:lastPrinted>2013-09-18T03:48:20Z</cp:lastPrinted>
  <dcterms:created xsi:type="dcterms:W3CDTF">2016-05-27T11:55:05Z</dcterms:created>
  <dcterms:modified xsi:type="dcterms:W3CDTF">2016-06-17T17:44:09Z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0772c8ec-cf53-4a88-9f11-7b3dc8d44f2d</vt:lpwstr>
  </property>
  <property fmtid="{D5CDD505-2E9C-101B-9397-08002B2CF9AE}" pid="22" name="Visibility">
    <vt:lpwstr>758;#Internal|52c39dec-86ec-4d25-bb10-18d2912cd0c4</vt:lpwstr>
  </property>
</Properties>
</file>