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vi" ContentType="video/x-msvide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 id="2147483778" r:id="rId6"/>
    <p:sldMasterId id="2147483792" r:id="rId7"/>
  </p:sldMasterIdLst>
  <p:notesMasterIdLst>
    <p:notesMasterId r:id="rId42"/>
  </p:notesMasterIdLst>
  <p:handoutMasterIdLst>
    <p:handoutMasterId r:id="rId43"/>
  </p:handoutMasterIdLst>
  <p:sldIdLst>
    <p:sldId id="1277" r:id="rId8"/>
    <p:sldId id="1185" r:id="rId9"/>
    <p:sldId id="1239" r:id="rId10"/>
    <p:sldId id="1243" r:id="rId11"/>
    <p:sldId id="1240" r:id="rId12"/>
    <p:sldId id="1241" r:id="rId13"/>
    <p:sldId id="1238" r:id="rId14"/>
    <p:sldId id="1237" r:id="rId15"/>
    <p:sldId id="1242" r:id="rId16"/>
    <p:sldId id="1244" r:id="rId17"/>
    <p:sldId id="1247" r:id="rId18"/>
    <p:sldId id="1245" r:id="rId19"/>
    <p:sldId id="1246" r:id="rId20"/>
    <p:sldId id="1250" r:id="rId21"/>
    <p:sldId id="1251" r:id="rId22"/>
    <p:sldId id="1252" r:id="rId23"/>
    <p:sldId id="1254" r:id="rId24"/>
    <p:sldId id="1255" r:id="rId25"/>
    <p:sldId id="1249" r:id="rId26"/>
    <p:sldId id="1275" r:id="rId27"/>
    <p:sldId id="1270" r:id="rId28"/>
    <p:sldId id="1269" r:id="rId29"/>
    <p:sldId id="1271" r:id="rId30"/>
    <p:sldId id="1248" r:id="rId31"/>
    <p:sldId id="1276" r:id="rId32"/>
    <p:sldId id="1274" r:id="rId33"/>
    <p:sldId id="1266" r:id="rId34"/>
    <p:sldId id="1267" r:id="rId35"/>
    <p:sldId id="1268" r:id="rId36"/>
    <p:sldId id="1273" r:id="rId37"/>
    <p:sldId id="1272" r:id="rId38"/>
    <p:sldId id="1253" r:id="rId39"/>
    <p:sldId id="1236" r:id="rId40"/>
    <p:sldId id="1278" r:id="rId41"/>
  </p:sldIdLst>
  <p:sldSz cx="12188825" cy="6858000"/>
  <p:notesSz cx="7027863" cy="9313863"/>
  <p:custDataLst>
    <p:tags r:id="rId44"/>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373A3E"/>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2" autoAdjust="0"/>
    <p:restoredTop sz="69597" autoAdjust="0"/>
  </p:normalViewPr>
  <p:slideViewPr>
    <p:cSldViewPr snapToGrid="0" showGuides="1">
      <p:cViewPr varScale="1">
        <p:scale>
          <a:sx n="65" d="100"/>
          <a:sy n="65" d="100"/>
        </p:scale>
        <p:origin x="810" y="60"/>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5038" rtl="0" eaLnBrk="0" fontAlgn="base" latinLnBrk="0" hangingPunct="0">
              <a:lnSpc>
                <a:spcPct val="100000"/>
              </a:lnSpc>
              <a:spcBef>
                <a:spcPct val="0"/>
              </a:spcBef>
              <a:spcAft>
                <a:spcPct val="0"/>
              </a:spcAft>
              <a:buClrTx/>
              <a:buSzTx/>
              <a:buFontTx/>
              <a:buNone/>
              <a:tabLst/>
              <a:defRPr/>
            </a:pPr>
            <a:fld id="{3BC3B10F-A77C-499D-8A55-4E7169A1E706}" type="slidenum">
              <a:rPr kumimoji="0" lang="en-US"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5038" rtl="0" eaLnBrk="0" fontAlgn="base" latinLnBrk="0" hangingPunct="0">
                <a:lnSpc>
                  <a:spcPct val="100000"/>
                </a:lnSpc>
                <a:spcBef>
                  <a:spcPct val="0"/>
                </a:spcBef>
                <a:spcAft>
                  <a:spcPct val="0"/>
                </a:spcAft>
                <a:buClrTx/>
                <a:buSzTx/>
                <a:buFontTx/>
                <a:buNone/>
                <a:tabLst/>
                <a:defRPr/>
              </a:pPr>
              <a:t>1</a:t>
            </a:fld>
            <a:endParaRPr kumimoji="0" lang="en-US"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35038"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charset="0"/>
                <a:ea typeface="+mn-ea"/>
                <a:cs typeface="+mn-cs"/>
              </a:rPr>
              <a:t>Progress</a:t>
            </a:r>
            <a:endParaRPr kumimoji="0" lang="en-US" sz="1200" b="1"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6361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a video.  As you can see </a:t>
            </a:r>
            <a:r>
              <a:rPr lang="en-US" dirty="0" err="1"/>
              <a:t>OpenEdge</a:t>
            </a:r>
            <a:r>
              <a:rPr lang="en-US" dirty="0"/>
              <a:t> Management,</a:t>
            </a:r>
            <a:r>
              <a:rPr lang="en-US" baseline="0" dirty="0"/>
              <a:t> which started out as Fathom Management, is so old it was in black and white! ;-)</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val="171114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Fathom</a:t>
            </a:r>
            <a:r>
              <a:rPr lang="en-US" baseline="0" dirty="0"/>
              <a:t>/</a:t>
            </a:r>
            <a:r>
              <a:rPr lang="en-US" baseline="0" dirty="0" err="1"/>
              <a:t>OpenEdge</a:t>
            </a:r>
            <a:r>
              <a:rPr lang="en-US" baseline="0" dirty="0"/>
              <a:t> Management started with html frames in the early millennium. </a:t>
            </a:r>
          </a:p>
          <a:p>
            <a:endParaRPr lang="en-US" baseline="0" dirty="0"/>
          </a:p>
          <a:p>
            <a:r>
              <a:rPr lang="en-US" baseline="0" dirty="0"/>
              <a:t>If this first picture is it’s baby picture then the next is it’s 8</a:t>
            </a:r>
            <a:r>
              <a:rPr lang="en-US" baseline="30000" dirty="0"/>
              <a:t>th</a:t>
            </a:r>
            <a:r>
              <a:rPr lang="en-US" baseline="0" dirty="0"/>
              <a:t> grade graduation picture!</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a:t>
            </a:fld>
            <a:endParaRPr lang="en-US" dirty="0"/>
          </a:p>
        </p:txBody>
      </p:sp>
    </p:spTree>
    <p:extLst>
      <p:ext uri="{BB962C8B-B14F-4D97-AF65-F5344CB8AC3E}">
        <p14:creationId xmlns:p14="http://schemas.microsoft.com/office/powerpoint/2010/main" val="214311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a:t>
            </a:r>
            <a:r>
              <a:rPr lang="en-US" baseline="0" dirty="0"/>
              <a:t> time to ask:</a:t>
            </a:r>
          </a:p>
          <a:p>
            <a:endParaRPr lang="en-US" baseline="0" dirty="0"/>
          </a:p>
          <a:p>
            <a:r>
              <a:rPr lang="en-US" baseline="0" dirty="0"/>
              <a:t>Who has seen </a:t>
            </a:r>
            <a:r>
              <a:rPr lang="en-US" baseline="0" dirty="0" err="1"/>
              <a:t>OpenEdge</a:t>
            </a:r>
            <a:r>
              <a:rPr lang="en-US" baseline="0" dirty="0"/>
              <a:t> Management?</a:t>
            </a:r>
          </a:p>
          <a:p>
            <a:endParaRPr lang="en-US" baseline="0" dirty="0"/>
          </a:p>
          <a:p>
            <a:r>
              <a:rPr lang="en-US" baseline="0" dirty="0"/>
              <a:t>Any of you using </a:t>
            </a:r>
            <a:r>
              <a:rPr lang="en-US" baseline="0" dirty="0" err="1"/>
              <a:t>OpenEdge</a:t>
            </a:r>
            <a:r>
              <a:rPr lang="en-US" baseline="0" dirty="0"/>
              <a:t> Management now?</a:t>
            </a:r>
          </a:p>
          <a:p>
            <a:endParaRPr lang="en-US" baseline="0" dirty="0"/>
          </a:p>
          <a:p>
            <a:r>
              <a:rPr lang="en-US" baseline="0" dirty="0"/>
              <a:t>Who uses </a:t>
            </a:r>
            <a:r>
              <a:rPr lang="en-US" baseline="0" dirty="0" err="1"/>
              <a:t>OpenEdge</a:t>
            </a:r>
            <a:r>
              <a:rPr lang="en-US" baseline="0" dirty="0"/>
              <a:t> Explorer?</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7</a:t>
            </a:fld>
            <a:endParaRPr lang="en-US" dirty="0"/>
          </a:p>
        </p:txBody>
      </p:sp>
    </p:spTree>
    <p:extLst>
      <p:ext uri="{BB962C8B-B14F-4D97-AF65-F5344CB8AC3E}">
        <p14:creationId xmlns:p14="http://schemas.microsoft.com/office/powerpoint/2010/main" val="1623990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16</a:t>
            </a:fld>
            <a:endParaRPr lang="en-US" dirty="0"/>
          </a:p>
        </p:txBody>
      </p:sp>
    </p:spTree>
    <p:extLst>
      <p:ext uri="{BB962C8B-B14F-4D97-AF65-F5344CB8AC3E}">
        <p14:creationId xmlns:p14="http://schemas.microsoft.com/office/powerpoint/2010/main" val="3417574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Manage Database Connection – does just</a:t>
            </a:r>
            <a:r>
              <a:rPr lang="en-US" baseline="0" dirty="0"/>
              <a:t> that, how to connect to the database with what </a:t>
            </a:r>
            <a:r>
              <a:rPr lang="en-US" baseline="0" dirty="0" err="1"/>
              <a:t>userid</a:t>
            </a:r>
            <a:endParaRPr lang="en-US" baseline="0" dirty="0"/>
          </a:p>
          <a:p>
            <a:endParaRPr lang="en-US" baseline="0" dirty="0"/>
          </a:p>
          <a:p>
            <a:r>
              <a:rPr lang="en-US" baseline="0" dirty="0"/>
              <a:t>Database Features – no only shows you enabled features but allows you to enable them</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17</a:t>
            </a:fld>
            <a:endParaRPr lang="en-US" dirty="0"/>
          </a:p>
        </p:txBody>
      </p:sp>
    </p:spTree>
    <p:extLst>
      <p:ext uri="{BB962C8B-B14F-4D97-AF65-F5344CB8AC3E}">
        <p14:creationId xmlns:p14="http://schemas.microsoft.com/office/powerpoint/2010/main" val="22289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Security Summary – again give</a:t>
            </a:r>
            <a:r>
              <a:rPr lang="en-US" baseline="0" dirty="0"/>
              <a:t>s you quick information but allows you to configure users, domains and authentication</a:t>
            </a:r>
          </a:p>
          <a:p>
            <a:endParaRPr lang="en-US" baseline="0" dirty="0"/>
          </a:p>
          <a:p>
            <a:r>
              <a:rPr lang="en-US" baseline="0" dirty="0"/>
              <a:t>Storage Management – allows you to modify Partitions, Multi-tenancy, tenants, groups, areas, schema</a:t>
            </a:r>
          </a:p>
          <a:p>
            <a:endParaRPr lang="en-US" baseline="0" dirty="0"/>
          </a:p>
          <a:p>
            <a:r>
              <a:rPr lang="en-US" baseline="0" dirty="0"/>
              <a:t>Data Administration – has many tools only available through the ABL before being </a:t>
            </a:r>
            <a:r>
              <a:rPr lang="en-US" baseline="0" dirty="0" err="1"/>
              <a:t>OpenEdge</a:t>
            </a:r>
            <a:r>
              <a:rPr lang="en-US" baseline="0" dirty="0"/>
              <a:t> Management</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18</a:t>
            </a:fld>
            <a:endParaRPr lang="en-US" dirty="0"/>
          </a:p>
        </p:txBody>
      </p:sp>
    </p:spTree>
    <p:extLst>
      <p:ext uri="{BB962C8B-B14F-4D97-AF65-F5344CB8AC3E}">
        <p14:creationId xmlns:p14="http://schemas.microsoft.com/office/powerpoint/2010/main" val="296103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Graphs allow</a:t>
            </a:r>
            <a:r>
              <a:rPr lang="en-US" baseline="0" dirty="0"/>
              <a:t> for quick overviews of resources.  Hovering over a section of the graph returns actual data.</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19</a:t>
            </a:fld>
            <a:endParaRPr lang="en-US" dirty="0"/>
          </a:p>
        </p:txBody>
      </p:sp>
    </p:spTree>
    <p:extLst>
      <p:ext uri="{BB962C8B-B14F-4D97-AF65-F5344CB8AC3E}">
        <p14:creationId xmlns:p14="http://schemas.microsoft.com/office/powerpoint/2010/main" val="3178366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Collections allow you to</a:t>
            </a:r>
            <a:r>
              <a:rPr lang="en-US" baseline="0" dirty="0"/>
              <a:t> add any set of resources and alerts to a single dashboard.  You can create several collections.  With collections you can add all the components to an Application and get an overall status of your Application in a single glance.</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20</a:t>
            </a:fld>
            <a:endParaRPr lang="en-US" dirty="0"/>
          </a:p>
        </p:txBody>
      </p:sp>
    </p:spTree>
    <p:extLst>
      <p:ext uri="{BB962C8B-B14F-4D97-AF65-F5344CB8AC3E}">
        <p14:creationId xmlns:p14="http://schemas.microsoft.com/office/powerpoint/2010/main" val="3582262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people are familiar with or using</a:t>
            </a:r>
            <a:r>
              <a:rPr lang="en-US" baseline="0" dirty="0"/>
              <a:t> </a:t>
            </a:r>
            <a:r>
              <a:rPr lang="en-US" baseline="0" dirty="0" err="1"/>
              <a:t>OpenEdge</a:t>
            </a:r>
            <a:r>
              <a:rPr lang="en-US" baseline="0" dirty="0"/>
              <a:t> Explorer now?</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21</a:t>
            </a:fld>
            <a:endParaRPr lang="en-US" dirty="0"/>
          </a:p>
        </p:txBody>
      </p:sp>
    </p:spTree>
    <p:extLst>
      <p:ext uri="{BB962C8B-B14F-4D97-AF65-F5344CB8AC3E}">
        <p14:creationId xmlns:p14="http://schemas.microsoft.com/office/powerpoint/2010/main" val="3491255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most obvious change is the UI.  It has really grown up lately, being more modern, cleaner and easier to navigate</a:t>
            </a:r>
          </a:p>
          <a:p>
            <a:endParaRPr lang="en-US" baseline="0"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24</a:t>
            </a:fld>
            <a:endParaRPr lang="en-US" dirty="0"/>
          </a:p>
        </p:txBody>
      </p:sp>
    </p:spTree>
    <p:extLst>
      <p:ext uri="{BB962C8B-B14F-4D97-AF65-F5344CB8AC3E}">
        <p14:creationId xmlns:p14="http://schemas.microsoft.com/office/powerpoint/2010/main" val="539177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New Resource Grid has many advantages</a:t>
            </a:r>
          </a:p>
          <a:p>
            <a:r>
              <a:rPr lang="en-US" baseline="0" dirty="0"/>
              <a:t>	easily scroll through resources</a:t>
            </a:r>
          </a:p>
          <a:p>
            <a:r>
              <a:rPr lang="en-US" baseline="0" dirty="0"/>
              <a:t>	easily group resources</a:t>
            </a:r>
          </a:p>
          <a:p>
            <a:r>
              <a:rPr lang="en-US" baseline="0" dirty="0"/>
              <a:t>	start and stop multiple resources</a:t>
            </a:r>
          </a:p>
          <a:p>
            <a:r>
              <a:rPr lang="en-US" baseline="0" dirty="0"/>
              <a:t>	start and stop a single resource from the summary page </a:t>
            </a:r>
          </a:p>
          <a:p>
            <a:r>
              <a:rPr lang="en-US" baseline="0" dirty="0"/>
              <a:t>	</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25</a:t>
            </a:fld>
            <a:endParaRPr lang="en-US" dirty="0"/>
          </a:p>
        </p:txBody>
      </p:sp>
    </p:spTree>
    <p:extLst>
      <p:ext uri="{BB962C8B-B14F-4D97-AF65-F5344CB8AC3E}">
        <p14:creationId xmlns:p14="http://schemas.microsoft.com/office/powerpoint/2010/main" val="2656143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tabs give more information</a:t>
            </a:r>
          </a:p>
          <a:p>
            <a:endParaRPr lang="en-US" baseline="0" dirty="0"/>
          </a:p>
          <a:p>
            <a:r>
              <a:rPr lang="en-US" baseline="0" dirty="0"/>
              <a:t>You can quickly add or discover new resources, but you also have a recently visited list for quicker navigation</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26</a:t>
            </a:fld>
            <a:endParaRPr lang="en-US" dirty="0"/>
          </a:p>
        </p:txBody>
      </p:sp>
    </p:spTree>
    <p:extLst>
      <p:ext uri="{BB962C8B-B14F-4D97-AF65-F5344CB8AC3E}">
        <p14:creationId xmlns:p14="http://schemas.microsoft.com/office/powerpoint/2010/main" val="384306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Security</a:t>
            </a:r>
            <a:r>
              <a:rPr lang="en-US" baseline="0" dirty="0"/>
              <a:t> – more modern, simpler/cleaner login, dual authentication configuration (form-based + HTTP-basic), ability to timeout, ability to logout, user information encrypted with stronger salted hashes</a:t>
            </a:r>
          </a:p>
          <a:p>
            <a:endParaRPr lang="en-US" baseline="0" dirty="0"/>
          </a:p>
          <a:p>
            <a:r>
              <a:rPr lang="en-US" baseline="0" dirty="0"/>
              <a:t>New OE Management Configuration Database – designed to scale to billions of documents, lightweight, very popular with a large group of contributors</a:t>
            </a:r>
          </a:p>
          <a:p>
            <a:endParaRPr lang="en-US" baseline="0" dirty="0"/>
          </a:p>
          <a:p>
            <a:r>
              <a:rPr lang="en-US" baseline="0" dirty="0"/>
              <a:t>Remote </a:t>
            </a:r>
            <a:r>
              <a:rPr lang="en-US" baseline="0" dirty="0" err="1"/>
              <a:t>Montioring</a:t>
            </a:r>
            <a:r>
              <a:rPr lang="en-US" baseline="0" dirty="0"/>
              <a:t> – old </a:t>
            </a:r>
            <a:r>
              <a:rPr lang="en-US" baseline="0" dirty="0" err="1"/>
              <a:t>SonicMQ</a:t>
            </a:r>
            <a:r>
              <a:rPr lang="en-US" baseline="0" dirty="0"/>
              <a:t> was very heavy weight and complex.  To set up remote monitoring you had to stop both OE </a:t>
            </a:r>
            <a:r>
              <a:rPr lang="en-US" baseline="0" dirty="0" err="1"/>
              <a:t>Mgmt</a:t>
            </a:r>
            <a:r>
              <a:rPr lang="en-US" baseline="0" dirty="0"/>
              <a:t> and the remote </a:t>
            </a:r>
            <a:r>
              <a:rPr lang="en-US" baseline="0" dirty="0" err="1"/>
              <a:t>AdminServer</a:t>
            </a:r>
            <a:r>
              <a:rPr lang="en-US" baseline="0" dirty="0"/>
              <a:t>, disrupting your Application.  </a:t>
            </a:r>
          </a:p>
          <a:p>
            <a:r>
              <a:rPr lang="en-US" baseline="0" dirty="0"/>
              <a:t>	</a:t>
            </a:r>
            <a:r>
              <a:rPr lang="en-US" baseline="0" dirty="0" err="1"/>
              <a:t>ActiveMQ</a:t>
            </a:r>
            <a:r>
              <a:rPr lang="en-US" baseline="0" dirty="0"/>
              <a:t> – provides reliable, secure, authenticated connections and reliable </a:t>
            </a:r>
            <a:r>
              <a:rPr lang="en-US" baseline="0" dirty="0" err="1"/>
              <a:t>async</a:t>
            </a:r>
            <a:r>
              <a:rPr lang="en-US" baseline="0" dirty="0"/>
              <a:t> messaging</a:t>
            </a:r>
          </a:p>
          <a:p>
            <a:r>
              <a:rPr lang="en-US" baseline="0" dirty="0"/>
              <a:t>	Camel – allows addressable services using camel routes and RPC over JMS</a:t>
            </a:r>
          </a:p>
          <a:p>
            <a:r>
              <a:rPr lang="en-US" baseline="0" dirty="0"/>
              <a:t>	Spring – provides hosting and is required for Camel</a:t>
            </a:r>
          </a:p>
          <a:p>
            <a:r>
              <a:rPr lang="en-US" baseline="0" dirty="0"/>
              <a:t>	</a:t>
            </a:r>
            <a:r>
              <a:rPr lang="en-US" baseline="0" dirty="0" err="1"/>
              <a:t>Shiro</a:t>
            </a:r>
            <a:r>
              <a:rPr lang="en-US" baseline="0" dirty="0"/>
              <a:t> – security</a:t>
            </a:r>
          </a:p>
          <a:p>
            <a:r>
              <a:rPr lang="en-US" baseline="0" dirty="0"/>
              <a:t>SNMP – new package supports version 3 SNMP</a:t>
            </a:r>
          </a:p>
          <a:p>
            <a:r>
              <a:rPr lang="en-US" baseline="0" dirty="0"/>
              <a:t>Graphing – with Kendo UI graphing, much lighter, more dynamic, more configurable</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27</a:t>
            </a:fld>
            <a:endParaRPr lang="en-US" dirty="0"/>
          </a:p>
        </p:txBody>
      </p:sp>
    </p:spTree>
    <p:extLst>
      <p:ext uri="{BB962C8B-B14F-4D97-AF65-F5344CB8AC3E}">
        <p14:creationId xmlns:p14="http://schemas.microsoft.com/office/powerpoint/2010/main" val="310141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small amount</a:t>
            </a:r>
            <a:r>
              <a:rPr lang="en-US" baseline="0" dirty="0"/>
              <a:t> of work you can get almost all the information </a:t>
            </a:r>
            <a:r>
              <a:rPr lang="en-US" baseline="0" dirty="0" err="1"/>
              <a:t>OpenEdge</a:t>
            </a:r>
            <a:r>
              <a:rPr lang="en-US" baseline="0" dirty="0"/>
              <a:t> Management uses</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29</a:t>
            </a:fld>
            <a:endParaRPr lang="en-US" dirty="0"/>
          </a:p>
        </p:txBody>
      </p:sp>
    </p:spTree>
    <p:extLst>
      <p:ext uri="{BB962C8B-B14F-4D97-AF65-F5344CB8AC3E}">
        <p14:creationId xmlns:p14="http://schemas.microsoft.com/office/powerpoint/2010/main" val="3754300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Database</a:t>
            </a:r>
            <a:r>
              <a:rPr lang="en-US" baseline="0" dirty="0"/>
              <a:t> Performance Summary page is completely reworked</a:t>
            </a:r>
          </a:p>
          <a:p>
            <a:endParaRPr lang="en-US" baseline="0" dirty="0"/>
          </a:p>
          <a:p>
            <a:r>
              <a:rPr lang="en-US" baseline="0" dirty="0"/>
              <a:t>Before you used to get just a snap shot of the data on this page, but now you can:</a:t>
            </a:r>
          </a:p>
          <a:p>
            <a:endParaRPr lang="en-US" baseline="0" dirty="0"/>
          </a:p>
          <a:p>
            <a:r>
              <a:rPr lang="en-US" baseline="0" dirty="0"/>
              <a:t>Quickly see current data and click a link to see a graph of recent data</a:t>
            </a:r>
          </a:p>
          <a:p>
            <a:r>
              <a:rPr lang="en-US" baseline="0" dirty="0"/>
              <a:t> </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30</a:t>
            </a:fld>
            <a:endParaRPr lang="en-US" dirty="0"/>
          </a:p>
        </p:txBody>
      </p:sp>
    </p:spTree>
    <p:extLst>
      <p:ext uri="{BB962C8B-B14F-4D97-AF65-F5344CB8AC3E}">
        <p14:creationId xmlns:p14="http://schemas.microsoft.com/office/powerpoint/2010/main" val="2161339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a:t>
            </a:r>
            <a:r>
              <a:rPr lang="en-US" dirty="0" err="1"/>
              <a:t>OpenEdge</a:t>
            </a:r>
            <a:r>
              <a:rPr lang="en-US" dirty="0"/>
              <a:t> Management is not free like</a:t>
            </a:r>
            <a:r>
              <a:rPr lang="en-US" baseline="0" dirty="0"/>
              <a:t> many tools out there (Cacti and Nagios).  It works right out of the box!  </a:t>
            </a:r>
          </a:p>
          <a:p>
            <a:endParaRPr lang="en-US" baseline="0" dirty="0"/>
          </a:p>
          <a:p>
            <a:r>
              <a:rPr lang="en-US" baseline="0" dirty="0"/>
              <a:t>I have used Nagios and it does work, but it is a lot of work.  And it did not have Alerts that can start jobs.  Tools like Nagios could take you weeks or months to get the most of the monitoring and alerting tools.</a:t>
            </a:r>
          </a:p>
          <a:p>
            <a:endParaRPr lang="en-US" baseline="0" dirty="0"/>
          </a:p>
          <a:p>
            <a:r>
              <a:rPr lang="en-US" baseline="0" dirty="0"/>
              <a:t>My understanding is that Advanced Enterprise Edition breaks even at any 2 components.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32</a:t>
            </a:fld>
            <a:endParaRPr lang="en-US" dirty="0"/>
          </a:p>
        </p:txBody>
      </p:sp>
    </p:spTree>
    <p:extLst>
      <p:ext uri="{BB962C8B-B14F-4D97-AF65-F5344CB8AC3E}">
        <p14:creationId xmlns:p14="http://schemas.microsoft.com/office/powerpoint/2010/main" val="123035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27" y="0"/>
            <a:ext cx="12183947" cy="6856899"/>
          </a:xfrm>
          <a:prstGeom prst="rect">
            <a:avLst/>
          </a:prstGeom>
        </p:spPr>
      </p:pic>
      <p:sp>
        <p:nvSpPr>
          <p:cNvPr id="9" name="Rectangle 3"/>
          <p:cNvSpPr>
            <a:spLocks noGrp="1" noChangeArrowheads="1"/>
          </p:cNvSpPr>
          <p:nvPr>
            <p:ph type="ctrTitle" hasCustomPrompt="1"/>
          </p:nvPr>
        </p:nvSpPr>
        <p:spPr bwMode="auto">
          <a:xfrm>
            <a:off x="5038725" y="2457778"/>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5038725" y="4613135"/>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2" name="Title 1"/>
          <p:cNvSpPr>
            <a:spLocks noGrp="1"/>
          </p:cNvSpPr>
          <p:nvPr>
            <p:ph type="title"/>
          </p:nvPr>
        </p:nvSpPr>
        <p:spPr>
          <a:xfrm>
            <a:off x="785008" y="3091870"/>
            <a:ext cx="6555592" cy="535531"/>
          </a:xfrm>
        </p:spPr>
        <p:txBody>
          <a:bodyPr anchor="t"/>
          <a:lstStyle>
            <a:lvl1pPr>
              <a:defRPr sz="3200">
                <a:solidFill>
                  <a:schemeClr val="accent2">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4716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932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742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8"/>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accent1"/>
                </a:solidFill>
              </a:defRPr>
            </a:lvl1pPr>
            <a:lvl2pPr>
              <a:spcBef>
                <a:spcPts val="1800"/>
              </a:spcBef>
              <a:buClr>
                <a:schemeClr val="accent1"/>
              </a:buClr>
              <a:defRPr>
                <a:solidFill>
                  <a:schemeClr val="accent1"/>
                </a:solidFill>
              </a:defRPr>
            </a:lvl2pPr>
            <a:lvl3pPr>
              <a:spcBef>
                <a:spcPts val="1800"/>
              </a:spcBef>
              <a:buClr>
                <a:schemeClr val="accent1"/>
              </a:buClr>
              <a:defRPr>
                <a:solidFill>
                  <a:schemeClr val="accent1"/>
                </a:solidFill>
              </a:defRPr>
            </a:lvl3pPr>
            <a:lvl4pPr>
              <a:spcBef>
                <a:spcPts val="1800"/>
              </a:spcBef>
              <a:buClr>
                <a:schemeClr val="accent1"/>
              </a:buClr>
              <a:defRPr>
                <a:solidFill>
                  <a:schemeClr val="accent1"/>
                </a:solidFill>
              </a:defRPr>
            </a:lvl4pPr>
            <a:lvl5pPr>
              <a:spcBef>
                <a:spcPts val="1800"/>
              </a:spcBef>
              <a:buClr>
                <a:schemeClr val="accent1"/>
              </a:buClr>
              <a:defRPr>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291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170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1307819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Tree>
    <p:extLst>
      <p:ext uri="{BB962C8B-B14F-4D97-AF65-F5344CB8AC3E}">
        <p14:creationId xmlns:p14="http://schemas.microsoft.com/office/powerpoint/2010/main" val="2254445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06715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6"/>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9" y="0"/>
            <a:ext cx="12183947" cy="6856898"/>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120" y="2840458"/>
            <a:ext cx="771152" cy="96345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5341" y="2461457"/>
            <a:ext cx="981109" cy="1287217"/>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76120" y="3353747"/>
            <a:ext cx="315917" cy="364973"/>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74849" y="2813480"/>
            <a:ext cx="5029463" cy="1200893"/>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90"/>
                                          </p:val>
                                        </p:tav>
                                        <p:tav tm="100000">
                                          <p:val>
                                            <p:fltVal val="0"/>
                                          </p:val>
                                        </p:tav>
                                      </p:tavLst>
                                    </p:anim>
                                    <p:animEffect transition="in" filter="fade">
                                      <p:cBhvr>
                                        <p:cTn id="15" dur="500"/>
                                        <p:tgtEl>
                                          <p:spTgt spid="3"/>
                                        </p:tgtEl>
                                      </p:cBhvr>
                                    </p:animEffect>
                                  </p:childTnLst>
                                </p:cTn>
                              </p:par>
                            </p:childTnLst>
                          </p:cTn>
                        </p:par>
                        <p:par>
                          <p:cTn id="16" fill="hold">
                            <p:stCondLst>
                              <p:cond delay="800"/>
                            </p:stCondLst>
                            <p:childTnLst>
                              <p:par>
                                <p:cTn id="17" presetID="31"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childTnLst>
                          </p:cTn>
                        </p:par>
                        <p:par>
                          <p:cTn id="23" fill="hold">
                            <p:stCondLst>
                              <p:cond delay="13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32771039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0998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763121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a:ln>
                <a:noFill/>
              </a:ln>
              <a:solidFill>
                <a:srgbClr val="373A3E"/>
              </a:solidFill>
              <a:effectLst/>
              <a:uLnTx/>
              <a:uFillTx/>
              <a:latin typeface="Arial" charset="0"/>
              <a:ea typeface="+mn-ea"/>
              <a:cs typeface="+mn-cs"/>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23271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a:ln>
                <a:noFill/>
              </a:ln>
              <a:solidFill>
                <a:srgbClr val="373A3E"/>
              </a:solidFill>
              <a:effectLst/>
              <a:uLnTx/>
              <a:uFillTx/>
              <a:latin typeface="Arial" charset="0"/>
              <a:ea typeface="+mn-ea"/>
              <a:cs typeface="+mn-cs"/>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1090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0427301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361865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75003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054836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41946981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7398676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4464663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val="38146078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5456058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7531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90394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a:ln>
                <a:noFill/>
              </a:ln>
              <a:solidFill>
                <a:srgbClr val="373A3E"/>
              </a:solidFill>
              <a:effectLst/>
              <a:uLnTx/>
              <a:uFillTx/>
              <a:latin typeface="Arial" charset="0"/>
              <a:ea typeface="+mn-ea"/>
              <a:cs typeface="+mn-cs"/>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14388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a:ln>
                <a:noFill/>
              </a:ln>
              <a:solidFill>
                <a:srgbClr val="373A3E"/>
              </a:solidFill>
              <a:effectLst/>
              <a:uLnTx/>
              <a:uFillTx/>
              <a:latin typeface="Arial" charset="0"/>
              <a:ea typeface="+mn-ea"/>
              <a:cs typeface="+mn-cs"/>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16499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1527625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23012648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92628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7496805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13540490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59521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3554954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val="42376373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13.pn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13.pn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7" name="Rectangle 5"/>
          <p:cNvSpPr>
            <a:spLocks noChangeArrowheads="1"/>
          </p:cNvSpPr>
          <p:nvPr/>
        </p:nvSpPr>
        <p:spPr bwMode="black">
          <a:xfrm>
            <a:off x="6544468" y="6621282"/>
            <a:ext cx="3696525"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2016 Progress Software Corporation and/or its subsidiaries or affiliates. All rights reserved.</a:t>
            </a:r>
          </a:p>
        </p:txBody>
      </p:sp>
      <p:sp>
        <p:nvSpPr>
          <p:cNvPr id="1713158" name="Rectangle 6"/>
          <p:cNvSpPr>
            <a:spLocks noChangeArrowheads="1"/>
          </p:cNvSpPr>
          <p:nvPr/>
        </p:nvSpPr>
        <p:spPr bwMode="auto">
          <a:xfrm>
            <a:off x="6019419"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75" r:id="rId4"/>
    <p:sldLayoutId id="2147483734" r:id="rId5"/>
    <p:sldLayoutId id="2147483762" r:id="rId6"/>
    <p:sldLayoutId id="2147483739" r:id="rId7"/>
    <p:sldLayoutId id="2147483774" r:id="rId8"/>
    <p:sldLayoutId id="2147483755" r:id="rId9"/>
    <p:sldLayoutId id="2147483777" r:id="rId10"/>
    <p:sldLayoutId id="2147483714" r:id="rId11"/>
    <p:sldLayoutId id="2147483772" r:id="rId12"/>
    <p:sldLayoutId id="2147483776" r:id="rId13"/>
    <p:sldLayoutId id="2147483767" r:id="rId14"/>
    <p:sldLayoutId id="2147483770" r:id="rId15"/>
    <p:sldLayoutId id="2147483773" r:id="rId16"/>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marL="0" marR="0" lvl="0" indent="0" algn="l" defTabSz="1033463" rtl="0" eaLnBrk="0" fontAlgn="base" latinLnBrk="0" hangingPunct="0">
              <a:lnSpc>
                <a:spcPct val="100000"/>
              </a:lnSpc>
              <a:spcBef>
                <a:spcPct val="0"/>
              </a:spcBef>
              <a:spcAft>
                <a:spcPct val="0"/>
              </a:spcAft>
              <a:buClrTx/>
              <a:buSzTx/>
              <a:buFontTx/>
              <a:buNone/>
              <a:tabLst/>
              <a:defRPr/>
            </a:pPr>
            <a:fld id="{CE68E300-6CD8-4700-9D8F-1117408838C5}" type="slidenum">
              <a:rPr kumimoji="0" lang="en-US" sz="1000" b="0" i="0" u="none" strike="noStrike" kern="1200" cap="none" spc="0" normalizeH="0" baseline="0" noProof="0" smtClean="0">
                <a:ln>
                  <a:noFill/>
                </a:ln>
                <a:solidFill>
                  <a:srgbClr val="373A3E">
                    <a:lumMod val="50000"/>
                    <a:lumOff val="50000"/>
                  </a:srgbClr>
                </a:solidFill>
                <a:effectLst/>
                <a:uLnTx/>
                <a:uFillTx/>
                <a:latin typeface="Arial"/>
                <a:ea typeface="+mn-ea"/>
                <a:cs typeface="+mn-cs"/>
              </a:rPr>
              <a:pPr marL="0" marR="0" lvl="0" indent="0" algn="l" defTabSz="1033463"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373A3E">
                  <a:lumMod val="50000"/>
                  <a:lumOff val="50000"/>
                </a:srgbClr>
              </a:solidFill>
              <a:effectLst/>
              <a:uLnTx/>
              <a:uFillTx/>
              <a:latin typeface="Arial"/>
              <a:ea typeface="+mn-ea"/>
              <a:cs typeface="+mn-cs"/>
            </a:endParaRPr>
          </a:p>
        </p:txBody>
      </p:sp>
    </p:spTree>
    <p:extLst>
      <p:ext uri="{BB962C8B-B14F-4D97-AF65-F5344CB8AC3E}">
        <p14:creationId xmlns:p14="http://schemas.microsoft.com/office/powerpoint/2010/main" val="335280887"/>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marL="0" marR="0" lvl="0" indent="0" algn="l" defTabSz="1033463" rtl="0" eaLnBrk="0" fontAlgn="base" latinLnBrk="0" hangingPunct="0">
              <a:lnSpc>
                <a:spcPct val="100000"/>
              </a:lnSpc>
              <a:spcBef>
                <a:spcPct val="0"/>
              </a:spcBef>
              <a:spcAft>
                <a:spcPct val="0"/>
              </a:spcAft>
              <a:buClrTx/>
              <a:buSzTx/>
              <a:buFontTx/>
              <a:buNone/>
              <a:tabLst/>
              <a:defRPr/>
            </a:pPr>
            <a:fld id="{CE68E300-6CD8-4700-9D8F-1117408838C5}" type="slidenum">
              <a:rPr kumimoji="0" lang="en-US" sz="1000" b="0" i="0" u="none" strike="noStrike" kern="1200" cap="none" spc="0" normalizeH="0" baseline="0" noProof="0" smtClean="0">
                <a:ln>
                  <a:noFill/>
                </a:ln>
                <a:solidFill>
                  <a:srgbClr val="373A3E">
                    <a:lumMod val="50000"/>
                    <a:lumOff val="50000"/>
                  </a:srgbClr>
                </a:solidFill>
                <a:effectLst/>
                <a:uLnTx/>
                <a:uFillTx/>
                <a:latin typeface="Arial"/>
                <a:ea typeface="+mn-ea"/>
                <a:cs typeface="+mn-cs"/>
              </a:rPr>
              <a:pPr marL="0" marR="0" lvl="0" indent="0" algn="l" defTabSz="1033463"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373A3E">
                  <a:lumMod val="50000"/>
                  <a:lumOff val="50000"/>
                </a:srgbClr>
              </a:solidFill>
              <a:effectLst/>
              <a:uLnTx/>
              <a:uFillTx/>
              <a:latin typeface="Arial"/>
              <a:ea typeface="+mn-ea"/>
              <a:cs typeface="+mn-cs"/>
            </a:endParaRPr>
          </a:p>
        </p:txBody>
      </p:sp>
    </p:spTree>
    <p:extLst>
      <p:ext uri="{BB962C8B-B14F-4D97-AF65-F5344CB8AC3E}">
        <p14:creationId xmlns:p14="http://schemas.microsoft.com/office/powerpoint/2010/main" val="32833639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0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hostname:port/oem/api"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7780" y="2575786"/>
            <a:ext cx="6800850" cy="2215991"/>
          </a:xfrm>
        </p:spPr>
        <p:txBody>
          <a:bodyPr/>
          <a:lstStyle/>
          <a:p>
            <a:r>
              <a:rPr lang="en-US" dirty="0"/>
              <a:t>Have You Seen </a:t>
            </a:r>
            <a:r>
              <a:rPr lang="en-US" dirty="0" err="1"/>
              <a:t>OpenEdge</a:t>
            </a:r>
            <a:r>
              <a:rPr lang="en-US" dirty="0"/>
              <a:t> Management Lately?</a:t>
            </a:r>
          </a:p>
        </p:txBody>
      </p:sp>
      <p:sp>
        <p:nvSpPr>
          <p:cNvPr id="5" name="Subtitle 8"/>
          <p:cNvSpPr>
            <a:spLocks noGrp="1"/>
          </p:cNvSpPr>
          <p:nvPr>
            <p:ph type="subTitle" idx="1"/>
          </p:nvPr>
        </p:nvSpPr>
        <p:spPr>
          <a:xfrm>
            <a:off x="4967780" y="5302591"/>
            <a:ext cx="5479648" cy="723098"/>
          </a:xfrm>
        </p:spPr>
        <p:txBody>
          <a:bodyPr/>
          <a:lstStyle/>
          <a:p>
            <a:r>
              <a:rPr lang="en-US" dirty="0"/>
              <a:t>Roy Ellis</a:t>
            </a:r>
          </a:p>
          <a:p>
            <a:r>
              <a:rPr lang="en-US" dirty="0"/>
              <a:t>ellis@progress.com</a:t>
            </a:r>
          </a:p>
        </p:txBody>
      </p:sp>
    </p:spTree>
    <p:extLst>
      <p:ext uri="{BB962C8B-B14F-4D97-AF65-F5344CB8AC3E}">
        <p14:creationId xmlns:p14="http://schemas.microsoft.com/office/powerpoint/2010/main" val="36408695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Introduction</a:t>
            </a:r>
          </a:p>
          <a:p>
            <a:r>
              <a:rPr lang="en-US" dirty="0"/>
              <a:t>What is </a:t>
            </a:r>
            <a:r>
              <a:rPr lang="en-US" dirty="0" err="1"/>
              <a:t>OpenEdge</a:t>
            </a:r>
            <a:r>
              <a:rPr lang="en-US" dirty="0"/>
              <a:t> Management?</a:t>
            </a:r>
          </a:p>
          <a:p>
            <a:r>
              <a:rPr lang="en-US" dirty="0"/>
              <a:t>What is </a:t>
            </a:r>
            <a:r>
              <a:rPr lang="en-US" dirty="0" err="1"/>
              <a:t>OpenEdge</a:t>
            </a:r>
            <a:r>
              <a:rPr lang="en-US" dirty="0"/>
              <a:t> Explorer?</a:t>
            </a:r>
          </a:p>
          <a:p>
            <a:r>
              <a:rPr lang="en-US" dirty="0"/>
              <a:t>What’s Changed Lately?</a:t>
            </a:r>
          </a:p>
          <a:p>
            <a:r>
              <a:rPr lang="en-US" dirty="0"/>
              <a:t>Why </a:t>
            </a:r>
            <a:r>
              <a:rPr lang="en-US" dirty="0" err="1"/>
              <a:t>OpenEdge</a:t>
            </a:r>
            <a:r>
              <a:rPr lang="en-US" dirty="0"/>
              <a:t> Management?</a:t>
            </a:r>
          </a:p>
          <a:p>
            <a:endParaRPr lang="en-US" dirty="0"/>
          </a:p>
        </p:txBody>
      </p:sp>
    </p:spTree>
    <p:extLst>
      <p:ext uri="{BB962C8B-B14F-4D97-AF65-F5344CB8AC3E}">
        <p14:creationId xmlns:p14="http://schemas.microsoft.com/office/powerpoint/2010/main" val="22512566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2455668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Twilight Zone</a:t>
            </a:r>
          </a:p>
        </p:txBody>
      </p:sp>
      <p:pic>
        <p:nvPicPr>
          <p:cNvPr id="4" name="Twilight Zone Intro_16_9">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68400" y="899984"/>
            <a:ext cx="9194800" cy="5172075"/>
          </a:xfrm>
        </p:spPr>
      </p:pic>
    </p:spTree>
    <p:extLst>
      <p:ext uri="{BB962C8B-B14F-4D97-AF65-F5344CB8AC3E}">
        <p14:creationId xmlns:p14="http://schemas.microsoft.com/office/powerpoint/2010/main" val="14933429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Introduction	</a:t>
            </a:r>
            <a:endParaRPr lang="en-US" dirty="0">
              <a:solidFill>
                <a:schemeClr val="tx1"/>
              </a:solidFill>
            </a:endParaRPr>
          </a:p>
        </p:txBody>
      </p:sp>
      <p:sp>
        <p:nvSpPr>
          <p:cNvPr id="5" name="Content Placeholder 4"/>
          <p:cNvSpPr>
            <a:spLocks noGrp="1"/>
          </p:cNvSpPr>
          <p:nvPr>
            <p:ph idx="1"/>
          </p:nvPr>
        </p:nvSpPr>
        <p:spPr>
          <a:xfrm>
            <a:off x="557814" y="1094062"/>
            <a:ext cx="10414650" cy="4982483"/>
          </a:xfrm>
        </p:spPr>
        <p:txBody>
          <a:bodyPr/>
          <a:lstStyle/>
          <a:p>
            <a:r>
              <a:rPr lang="en-US" sz="2400" dirty="0" err="1"/>
              <a:t>OpenEdge</a:t>
            </a:r>
            <a:r>
              <a:rPr lang="en-US" sz="2400" dirty="0"/>
              <a:t> Management is now a teenager!</a:t>
            </a:r>
          </a:p>
          <a:p>
            <a:pPr lvl="1"/>
            <a:r>
              <a:rPr lang="en-US" sz="2200" dirty="0"/>
              <a:t>Fathom 2.0A was released in 2002</a:t>
            </a:r>
          </a:p>
          <a:p>
            <a:pPr lvl="1"/>
            <a:r>
              <a:rPr lang="en-US" sz="2200" dirty="0"/>
              <a:t>It was a separately installed product that had to be “glued” to Progress Version 9 or Version 10 install</a:t>
            </a:r>
          </a:p>
          <a:p>
            <a:pPr lvl="1"/>
            <a:r>
              <a:rPr lang="en-US" sz="2200" dirty="0"/>
              <a:t>To support remote monitoring you had to stop both the Fathom Management process and the remote </a:t>
            </a:r>
            <a:r>
              <a:rPr lang="en-US" sz="2200" dirty="0" err="1"/>
              <a:t>AdminServer</a:t>
            </a:r>
            <a:r>
              <a:rPr lang="en-US" sz="2200" dirty="0"/>
              <a:t> and configure the remote install</a:t>
            </a:r>
          </a:p>
          <a:p>
            <a:pPr lvl="1"/>
            <a:r>
              <a:rPr lang="en-US" sz="2200" dirty="0"/>
              <a:t>Fathom became </a:t>
            </a:r>
            <a:r>
              <a:rPr lang="en-US" sz="2200" dirty="0" err="1"/>
              <a:t>OpenEdge</a:t>
            </a:r>
            <a:r>
              <a:rPr lang="en-US" sz="2200" dirty="0"/>
              <a:t> Management in 10.2B</a:t>
            </a:r>
          </a:p>
          <a:p>
            <a:pPr lvl="2"/>
            <a:r>
              <a:rPr lang="en-US" sz="2000" dirty="0" err="1"/>
              <a:t>OpenEdge</a:t>
            </a:r>
            <a:r>
              <a:rPr lang="en-US" sz="2000" dirty="0"/>
              <a:t> Management now installed with all other </a:t>
            </a:r>
            <a:r>
              <a:rPr lang="en-US" sz="2000" dirty="0" err="1"/>
              <a:t>OpenEdge</a:t>
            </a:r>
            <a:r>
              <a:rPr lang="en-US" sz="2000" dirty="0"/>
              <a:t> products</a:t>
            </a:r>
          </a:p>
          <a:p>
            <a:pPr lvl="2"/>
            <a:r>
              <a:rPr lang="en-US" sz="2000" dirty="0" err="1"/>
              <a:t>OpenEdge</a:t>
            </a:r>
            <a:r>
              <a:rPr lang="en-US" sz="2000" dirty="0"/>
              <a:t> Explorer (a subset of Management) was added to replace Progress Explorer </a:t>
            </a:r>
          </a:p>
          <a:p>
            <a:pPr lvl="1"/>
            <a:r>
              <a:rPr lang="en-US" sz="2200" dirty="0"/>
              <a:t>Release 11.2 </a:t>
            </a:r>
            <a:r>
              <a:rPr lang="en-US" sz="2200" dirty="0" err="1"/>
              <a:t>OpenEdge</a:t>
            </a:r>
            <a:r>
              <a:rPr lang="en-US" sz="2200" dirty="0"/>
              <a:t> Management transformation began</a:t>
            </a:r>
          </a:p>
          <a:p>
            <a:pPr marL="457200" lvl="1" indent="0">
              <a:buNone/>
            </a:pPr>
            <a:endParaRPr lang="en-US" sz="2200" dirty="0"/>
          </a:p>
          <a:p>
            <a:pPr marL="0" indent="0">
              <a:buNone/>
            </a:pPr>
            <a:endParaRPr lang="en-US" sz="2400" dirty="0"/>
          </a:p>
          <a:p>
            <a:pPr lvl="1"/>
            <a:endParaRPr lang="en-US" sz="2200" dirty="0"/>
          </a:p>
          <a:p>
            <a:pPr lvl="1"/>
            <a:endParaRPr lang="en-US" sz="2200" dirty="0"/>
          </a:p>
        </p:txBody>
      </p:sp>
    </p:spTree>
    <p:extLst>
      <p:ext uri="{BB962C8B-B14F-4D97-AF65-F5344CB8AC3E}">
        <p14:creationId xmlns:p14="http://schemas.microsoft.com/office/powerpoint/2010/main" val="37626401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Introduction	</a:t>
            </a:r>
            <a:endParaRPr lang="en-US" dirty="0">
              <a:solidFill>
                <a:schemeClr val="tx1"/>
              </a:solidFill>
            </a:endParaRPr>
          </a:p>
        </p:txBody>
      </p:sp>
      <p:sp>
        <p:nvSpPr>
          <p:cNvPr id="5" name="Content Placeholder 4"/>
          <p:cNvSpPr>
            <a:spLocks noGrp="1"/>
          </p:cNvSpPr>
          <p:nvPr>
            <p:ph idx="1"/>
          </p:nvPr>
        </p:nvSpPr>
        <p:spPr>
          <a:xfrm>
            <a:off x="557814" y="1094062"/>
            <a:ext cx="10414650" cy="4982483"/>
          </a:xfrm>
        </p:spPr>
        <p:txBody>
          <a:bodyPr/>
          <a:lstStyle/>
          <a:p>
            <a:r>
              <a:rPr lang="en-US" sz="2400" dirty="0" err="1"/>
              <a:t>OpenEdge</a:t>
            </a:r>
            <a:r>
              <a:rPr lang="en-US" sz="2400" dirty="0"/>
              <a:t> Management changes over 14 years</a:t>
            </a:r>
          </a:p>
          <a:p>
            <a:pPr marL="0" indent="0">
              <a:buNone/>
            </a:pPr>
            <a:endParaRPr lang="en-US" sz="2400" dirty="0"/>
          </a:p>
          <a:p>
            <a:pPr lvl="1"/>
            <a:endParaRPr lang="en-US" sz="2200" dirty="0"/>
          </a:p>
          <a:p>
            <a:pPr lvl="1"/>
            <a:endParaRPr lang="en-US" sz="2200" dirty="0"/>
          </a:p>
        </p:txBody>
      </p:sp>
      <p:pic>
        <p:nvPicPr>
          <p:cNvPr id="2" name="Picture 1"/>
          <p:cNvPicPr>
            <a:picLocks noChangeAspect="1"/>
          </p:cNvPicPr>
          <p:nvPr/>
        </p:nvPicPr>
        <p:blipFill>
          <a:blip r:embed="rId3"/>
          <a:stretch>
            <a:fillRect/>
          </a:stretch>
        </p:blipFill>
        <p:spPr>
          <a:xfrm>
            <a:off x="557813" y="1647223"/>
            <a:ext cx="6055339" cy="4725000"/>
          </a:xfrm>
          <a:prstGeom prst="rect">
            <a:avLst/>
          </a:prstGeom>
        </p:spPr>
      </p:pic>
      <p:pic>
        <p:nvPicPr>
          <p:cNvPr id="3" name="Picture 2"/>
          <p:cNvPicPr>
            <a:picLocks noChangeAspect="1"/>
          </p:cNvPicPr>
          <p:nvPr/>
        </p:nvPicPr>
        <p:blipFill>
          <a:blip r:embed="rId4"/>
          <a:stretch>
            <a:fillRect/>
          </a:stretch>
        </p:blipFill>
        <p:spPr>
          <a:xfrm>
            <a:off x="4223026" y="1647223"/>
            <a:ext cx="6021556" cy="4725000"/>
          </a:xfrm>
          <a:prstGeom prst="rect">
            <a:avLst/>
          </a:prstGeom>
        </p:spPr>
      </p:pic>
    </p:spTree>
    <p:extLst>
      <p:ext uri="{BB962C8B-B14F-4D97-AF65-F5344CB8AC3E}">
        <p14:creationId xmlns:p14="http://schemas.microsoft.com/office/powerpoint/2010/main" val="483456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decel="4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a:t>
            </a:r>
            <a:r>
              <a:rPr lang="en-US" dirty="0" err="1"/>
              <a:t>OpenEdge</a:t>
            </a:r>
            <a:r>
              <a:rPr lang="en-US" dirty="0"/>
              <a:t> Management?</a:t>
            </a:r>
          </a:p>
        </p:txBody>
      </p:sp>
    </p:spTree>
    <p:extLst>
      <p:ext uri="{BB962C8B-B14F-4D97-AF65-F5344CB8AC3E}">
        <p14:creationId xmlns:p14="http://schemas.microsoft.com/office/powerpoint/2010/main" val="1654321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a:t>
            </a:r>
            <a:r>
              <a:rPr lang="en-US" dirty="0" err="1"/>
              <a:t>OpenEdge</a:t>
            </a:r>
            <a:r>
              <a:rPr lang="en-US" dirty="0"/>
              <a:t> Management?</a:t>
            </a:r>
          </a:p>
        </p:txBody>
      </p:sp>
      <p:sp>
        <p:nvSpPr>
          <p:cNvPr id="5" name="Content Placeholder 4"/>
          <p:cNvSpPr>
            <a:spLocks noGrp="1"/>
          </p:cNvSpPr>
          <p:nvPr>
            <p:ph idx="1"/>
          </p:nvPr>
        </p:nvSpPr>
        <p:spPr>
          <a:xfrm>
            <a:off x="557814" y="1094062"/>
            <a:ext cx="10414650" cy="4982483"/>
          </a:xfrm>
        </p:spPr>
        <p:txBody>
          <a:bodyPr/>
          <a:lstStyle/>
          <a:p>
            <a:endParaRPr lang="en-US" sz="2400" dirty="0"/>
          </a:p>
          <a:p>
            <a:r>
              <a:rPr lang="en-US" sz="2400" dirty="0"/>
              <a:t>A web-based management and monitoring tool not only for all </a:t>
            </a:r>
            <a:r>
              <a:rPr lang="en-US" sz="2400" dirty="0" err="1"/>
              <a:t>OpenEdge</a:t>
            </a:r>
            <a:r>
              <a:rPr lang="en-US" sz="2400" dirty="0"/>
              <a:t> products but also system and network resources.  </a:t>
            </a:r>
          </a:p>
          <a:p>
            <a:r>
              <a:rPr lang="en-US" sz="2400" dirty="0"/>
              <a:t>It provides visibility, analysis and proactive monitoring for your </a:t>
            </a:r>
            <a:r>
              <a:rPr lang="en-US" sz="2400" dirty="0" err="1"/>
              <a:t>OpenEdge</a:t>
            </a:r>
            <a:r>
              <a:rPr lang="en-US" sz="2400" dirty="0"/>
              <a:t> Application</a:t>
            </a:r>
          </a:p>
          <a:p>
            <a:r>
              <a:rPr lang="en-US" sz="2400" dirty="0"/>
              <a:t>Auto-detects all </a:t>
            </a:r>
            <a:r>
              <a:rPr lang="en-US" sz="2400" dirty="0" err="1"/>
              <a:t>OpenEdge</a:t>
            </a:r>
            <a:r>
              <a:rPr lang="en-US" sz="2400" dirty="0"/>
              <a:t> components and system resources</a:t>
            </a:r>
          </a:p>
          <a:p>
            <a:r>
              <a:rPr lang="en-US" sz="2400" dirty="0"/>
              <a:t>Manages and monitors local and remote resources</a:t>
            </a:r>
          </a:p>
          <a:p>
            <a:r>
              <a:rPr lang="en-US" sz="2400" dirty="0"/>
              <a:t>Collects data for detailed problem analysis and proactive planning</a:t>
            </a:r>
          </a:p>
          <a:p>
            <a:r>
              <a:rPr lang="en-US" sz="2400" dirty="0"/>
              <a:t>It is a key component to high availability.</a:t>
            </a:r>
          </a:p>
          <a:p>
            <a:pPr lvl="1"/>
            <a:endParaRPr lang="en-US" sz="2200" dirty="0"/>
          </a:p>
          <a:p>
            <a:pPr lvl="1"/>
            <a:endParaRPr lang="en-US" sz="2200" dirty="0"/>
          </a:p>
          <a:p>
            <a:pPr lvl="1"/>
            <a:endParaRPr lang="en-US" sz="2200" dirty="0"/>
          </a:p>
        </p:txBody>
      </p:sp>
    </p:spTree>
    <p:extLst>
      <p:ext uri="{BB962C8B-B14F-4D97-AF65-F5344CB8AC3E}">
        <p14:creationId xmlns:p14="http://schemas.microsoft.com/office/powerpoint/2010/main" val="19886067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7813" y="798384"/>
            <a:ext cx="10021118" cy="5414176"/>
          </a:xfrm>
          <a:prstGeom prst="rect">
            <a:avLst/>
          </a:prstGeom>
        </p:spPr>
      </p:pic>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a:xfrm>
            <a:off x="414939" y="2100264"/>
            <a:ext cx="10414650" cy="2786062"/>
          </a:xfrm>
          <a:solidFill>
            <a:schemeClr val="bg1">
              <a:alpha val="85000"/>
            </a:schemeClr>
          </a:solidFill>
          <a:ln w="19050">
            <a:solidFill>
              <a:schemeClr val="tx1"/>
            </a:solidFill>
          </a:ln>
        </p:spPr>
        <p:txBody>
          <a:bodyPr/>
          <a:lstStyle/>
          <a:p>
            <a:r>
              <a:rPr lang="en-US" dirty="0"/>
              <a:t>Resources are anything you can monitor</a:t>
            </a:r>
          </a:p>
          <a:p>
            <a:pPr lvl="1"/>
            <a:r>
              <a:rPr lang="en-US" dirty="0" err="1"/>
              <a:t>OpenEdge</a:t>
            </a:r>
            <a:endParaRPr lang="en-US" dirty="0"/>
          </a:p>
          <a:p>
            <a:pPr lvl="2"/>
            <a:r>
              <a:rPr lang="en-US" dirty="0" err="1"/>
              <a:t>AdminServer</a:t>
            </a:r>
            <a:r>
              <a:rPr lang="en-US" dirty="0"/>
              <a:t>, </a:t>
            </a:r>
            <a:r>
              <a:rPr lang="en-US" dirty="0" err="1"/>
              <a:t>AppServers</a:t>
            </a:r>
            <a:r>
              <a:rPr lang="en-US" dirty="0"/>
              <a:t>, </a:t>
            </a:r>
            <a:r>
              <a:rPr lang="en-US" dirty="0" err="1"/>
              <a:t>AppServer</a:t>
            </a:r>
            <a:r>
              <a:rPr lang="en-US" dirty="0"/>
              <a:t> Internet Adapter, Databases, Messenger, </a:t>
            </a:r>
            <a:r>
              <a:rPr lang="en-US" dirty="0" err="1"/>
              <a:t>NameServer</a:t>
            </a:r>
            <a:r>
              <a:rPr lang="en-US" dirty="0"/>
              <a:t>, PAS for </a:t>
            </a:r>
            <a:r>
              <a:rPr lang="en-US" dirty="0" err="1"/>
              <a:t>OpenEdge</a:t>
            </a:r>
            <a:r>
              <a:rPr lang="en-US" dirty="0"/>
              <a:t>, Rest Web Server, </a:t>
            </a:r>
            <a:r>
              <a:rPr lang="en-US" dirty="0" err="1"/>
              <a:t>SonicMQ</a:t>
            </a:r>
            <a:r>
              <a:rPr lang="en-US" dirty="0"/>
              <a:t> Adapter, WSA, </a:t>
            </a:r>
            <a:r>
              <a:rPr lang="en-US" dirty="0" err="1"/>
              <a:t>WebSpeed</a:t>
            </a:r>
            <a:endParaRPr lang="en-US" dirty="0"/>
          </a:p>
          <a:p>
            <a:pPr lvl="1"/>
            <a:r>
              <a:rPr lang="en-US" dirty="0"/>
              <a:t>System</a:t>
            </a:r>
          </a:p>
          <a:p>
            <a:pPr lvl="2"/>
            <a:r>
              <a:rPr lang="en-US" dirty="0"/>
              <a:t>CPU, Disk, Log File, Memory, Network</a:t>
            </a:r>
          </a:p>
          <a:p>
            <a:pPr lvl="1"/>
            <a:r>
              <a:rPr lang="en-US" dirty="0"/>
              <a:t>Auto-detect and configuration</a:t>
            </a:r>
          </a:p>
          <a:p>
            <a:pPr lvl="2"/>
            <a:endParaRPr lang="en-US" dirty="0"/>
          </a:p>
        </p:txBody>
      </p:sp>
    </p:spTree>
    <p:extLst>
      <p:ext uri="{BB962C8B-B14F-4D97-AF65-F5344CB8AC3E}">
        <p14:creationId xmlns:p14="http://schemas.microsoft.com/office/powerpoint/2010/main" val="90286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3" end="3"/>
                                            </p:txEl>
                                          </p:spTgt>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 calcmode="lin" valueType="num">
                                      <p:cBhvr>
                                        <p:cTn id="4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7813" y="798384"/>
            <a:ext cx="7257450" cy="5527477"/>
          </a:xfrm>
          <a:prstGeom prst="rect">
            <a:avLst/>
          </a:prstGeom>
        </p:spPr>
      </p:pic>
      <p:sp>
        <p:nvSpPr>
          <p:cNvPr id="2" name="Title 1"/>
          <p:cNvSpPr>
            <a:spLocks noGrp="1"/>
          </p:cNvSpPr>
          <p:nvPr>
            <p:ph type="title"/>
          </p:nvPr>
        </p:nvSpPr>
        <p:spPr/>
        <p:txBody>
          <a:bodyPr/>
          <a:lstStyle/>
          <a:p>
            <a:r>
              <a:rPr lang="en-US" dirty="0"/>
              <a:t>Monitor and Rules</a:t>
            </a:r>
          </a:p>
        </p:txBody>
      </p:sp>
      <p:sp>
        <p:nvSpPr>
          <p:cNvPr id="3" name="Content Placeholder 2"/>
          <p:cNvSpPr>
            <a:spLocks noGrp="1"/>
          </p:cNvSpPr>
          <p:nvPr>
            <p:ph idx="1"/>
          </p:nvPr>
        </p:nvSpPr>
        <p:spPr>
          <a:xfrm>
            <a:off x="557813" y="1657350"/>
            <a:ext cx="9943500" cy="3586163"/>
          </a:xfrm>
          <a:solidFill>
            <a:schemeClr val="bg1">
              <a:alpha val="85000"/>
            </a:schemeClr>
          </a:solidFill>
          <a:ln w="19050">
            <a:solidFill>
              <a:schemeClr val="tx1"/>
            </a:solidFill>
          </a:ln>
        </p:spPr>
        <p:txBody>
          <a:bodyPr/>
          <a:lstStyle/>
          <a:p>
            <a:r>
              <a:rPr lang="en-US" dirty="0"/>
              <a:t>Monitors do just that</a:t>
            </a:r>
          </a:p>
          <a:p>
            <a:pPr lvl="1"/>
            <a:r>
              <a:rPr lang="en-US" dirty="0"/>
              <a:t>Monitoring Plans</a:t>
            </a:r>
          </a:p>
          <a:p>
            <a:r>
              <a:rPr lang="en-US" dirty="0"/>
              <a:t>Rules</a:t>
            </a:r>
          </a:p>
          <a:p>
            <a:pPr lvl="1"/>
            <a:r>
              <a:rPr lang="en-US" dirty="0"/>
              <a:t>Rules test a limit</a:t>
            </a:r>
          </a:p>
          <a:p>
            <a:pPr lvl="1"/>
            <a:r>
              <a:rPr lang="en-US" dirty="0"/>
              <a:t>If limit is exceeded an alert is set</a:t>
            </a:r>
          </a:p>
          <a:p>
            <a:pPr lvl="1"/>
            <a:r>
              <a:rPr lang="en-US" dirty="0"/>
              <a:t>Rule Sets make adding common rules easy</a:t>
            </a:r>
          </a:p>
          <a:p>
            <a:endParaRPr lang="en-US" dirty="0"/>
          </a:p>
        </p:txBody>
      </p:sp>
    </p:spTree>
    <p:extLst>
      <p:ext uri="{BB962C8B-B14F-4D97-AF65-F5344CB8AC3E}">
        <p14:creationId xmlns:p14="http://schemas.microsoft.com/office/powerpoint/2010/main" val="412593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2" end="2"/>
                                            </p:txEl>
                                          </p:spTgt>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3" end="3"/>
                                            </p:txEl>
                                          </p:spTgt>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4" end="4"/>
                                            </p:txEl>
                                          </p:spTgt>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5746" y="933201"/>
            <a:ext cx="11517332" cy="3562847"/>
          </a:xfrm>
          <a:prstGeom prst="rect">
            <a:avLst/>
          </a:prstGeom>
        </p:spPr>
      </p:pic>
      <p:sp>
        <p:nvSpPr>
          <p:cNvPr id="2" name="Title 1"/>
          <p:cNvSpPr>
            <a:spLocks noGrp="1"/>
          </p:cNvSpPr>
          <p:nvPr>
            <p:ph type="title"/>
          </p:nvPr>
        </p:nvSpPr>
        <p:spPr/>
        <p:txBody>
          <a:bodyPr/>
          <a:lstStyle/>
          <a:p>
            <a:r>
              <a:rPr lang="en-US" dirty="0"/>
              <a:t>Alerts</a:t>
            </a:r>
          </a:p>
        </p:txBody>
      </p:sp>
      <p:pic>
        <p:nvPicPr>
          <p:cNvPr id="5" name="Picture 4"/>
          <p:cNvPicPr>
            <a:picLocks noChangeAspect="1"/>
          </p:cNvPicPr>
          <p:nvPr/>
        </p:nvPicPr>
        <p:blipFill>
          <a:blip r:embed="rId3"/>
          <a:stretch>
            <a:fillRect/>
          </a:stretch>
        </p:blipFill>
        <p:spPr>
          <a:xfrm>
            <a:off x="2172299" y="798384"/>
            <a:ext cx="6585443" cy="4934445"/>
          </a:xfrm>
          <a:prstGeom prst="rect">
            <a:avLst/>
          </a:prstGeom>
        </p:spPr>
      </p:pic>
      <p:sp>
        <p:nvSpPr>
          <p:cNvPr id="3" name="Content Placeholder 2"/>
          <p:cNvSpPr>
            <a:spLocks noGrp="1"/>
          </p:cNvSpPr>
          <p:nvPr>
            <p:ph idx="1"/>
          </p:nvPr>
        </p:nvSpPr>
        <p:spPr>
          <a:xfrm>
            <a:off x="335746" y="2528886"/>
            <a:ext cx="11517332" cy="1800225"/>
          </a:xfrm>
          <a:solidFill>
            <a:schemeClr val="bg1">
              <a:alpha val="85000"/>
            </a:schemeClr>
          </a:solidFill>
          <a:ln w="19050">
            <a:solidFill>
              <a:schemeClr val="tx1"/>
            </a:solidFill>
          </a:ln>
        </p:spPr>
        <p:txBody>
          <a:bodyPr/>
          <a:lstStyle/>
          <a:p>
            <a:r>
              <a:rPr lang="en-US" dirty="0"/>
              <a:t>Alerts fire whenever a rule limit is exceeded</a:t>
            </a:r>
          </a:p>
          <a:p>
            <a:r>
              <a:rPr lang="en-US" dirty="0"/>
              <a:t>Alerts show on: Resource, Alert and Dashboard pages</a:t>
            </a:r>
          </a:p>
          <a:p>
            <a:r>
              <a:rPr lang="en-US" dirty="0"/>
              <a:t>Alerts can send: email, SMS text, pager</a:t>
            </a:r>
          </a:p>
          <a:p>
            <a:r>
              <a:rPr lang="en-US" dirty="0"/>
              <a:t>Alerts can run any job, add to a log, and send SNMP Traps</a:t>
            </a:r>
          </a:p>
        </p:txBody>
      </p:sp>
    </p:spTree>
    <p:extLst>
      <p:ext uri="{BB962C8B-B14F-4D97-AF65-F5344CB8AC3E}">
        <p14:creationId xmlns:p14="http://schemas.microsoft.com/office/powerpoint/2010/main" val="405063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p:cTn id="14" dur="1000" fill="hold"/>
                                        <p:tgtEl>
                                          <p:spTgt spid="3">
                                            <p:bg/>
                                          </p:spTgt>
                                        </p:tgtEl>
                                        <p:attrNameLst>
                                          <p:attrName>ppt_w</p:attrName>
                                        </p:attrNameLst>
                                      </p:cBhvr>
                                      <p:tavLst>
                                        <p:tav tm="0">
                                          <p:val>
                                            <p:fltVal val="0"/>
                                          </p:val>
                                        </p:tav>
                                        <p:tav tm="100000">
                                          <p:val>
                                            <p:strVal val="#ppt_w"/>
                                          </p:val>
                                        </p:tav>
                                      </p:tavLst>
                                    </p:anim>
                                    <p:anim calcmode="lin" valueType="num">
                                      <p:cBhvr>
                                        <p:cTn id="15" dur="1000" fill="hold"/>
                                        <p:tgtEl>
                                          <p:spTgt spid="3">
                                            <p:bg/>
                                          </p:spTgt>
                                        </p:tgtEl>
                                        <p:attrNameLst>
                                          <p:attrName>ppt_h</p:attrName>
                                        </p:attrNameLst>
                                      </p:cBhvr>
                                      <p:tavLst>
                                        <p:tav tm="0">
                                          <p:val>
                                            <p:fltVal val="0"/>
                                          </p:val>
                                        </p:tav>
                                        <p:tav tm="100000">
                                          <p:val>
                                            <p:strVal val="#ppt_h"/>
                                          </p:val>
                                        </p:tav>
                                      </p:tavLst>
                                    </p:anim>
                                    <p:anim calcmode="lin" valueType="num">
                                      <p:cBhvr>
                                        <p:cTn id="16" dur="1000" fill="hold"/>
                                        <p:tgtEl>
                                          <p:spTgt spid="3">
                                            <p:bg/>
                                          </p:spTgt>
                                        </p:tgtEl>
                                        <p:attrNameLst>
                                          <p:attrName>style.rotation</p:attrName>
                                        </p:attrNameLst>
                                      </p:cBhvr>
                                      <p:tavLst>
                                        <p:tav tm="0">
                                          <p:val>
                                            <p:fltVal val="90"/>
                                          </p:val>
                                        </p:tav>
                                        <p:tav tm="100000">
                                          <p:val>
                                            <p:fltVal val="0"/>
                                          </p:val>
                                        </p:tav>
                                      </p:tavLst>
                                    </p:anim>
                                    <p:animEffect transition="in" filter="fade">
                                      <p:cBhvr>
                                        <p:cTn id="17" dur="1000"/>
                                        <p:tgtEl>
                                          <p:spTgt spid="3">
                                            <p:bg/>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p:cTn id="2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 calcmode="lin" valueType="num">
                                      <p:cBhvr>
                                        <p:cTn id="3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 calcmode="lin" valueType="num">
                                      <p:cBhvr>
                                        <p:cTn id="3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 calcmode="lin" valueType="num">
                                      <p:cBhvr>
                                        <p:cTn id="4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7813" y="798384"/>
            <a:ext cx="7300312" cy="5418683"/>
          </a:xfrm>
          <a:prstGeom prst="rect">
            <a:avLst/>
          </a:prstGeom>
        </p:spPr>
      </p:pic>
      <p:sp>
        <p:nvSpPr>
          <p:cNvPr id="2" name="Title 1"/>
          <p:cNvSpPr>
            <a:spLocks noGrp="1"/>
          </p:cNvSpPr>
          <p:nvPr>
            <p:ph type="title"/>
          </p:nvPr>
        </p:nvSpPr>
        <p:spPr/>
        <p:txBody>
          <a:bodyPr/>
          <a:lstStyle/>
          <a:p>
            <a:r>
              <a:rPr lang="en-US" dirty="0"/>
              <a:t>Log File Monitor</a:t>
            </a:r>
          </a:p>
        </p:txBody>
      </p:sp>
      <p:sp>
        <p:nvSpPr>
          <p:cNvPr id="3" name="Content Placeholder 2"/>
          <p:cNvSpPr>
            <a:spLocks noGrp="1"/>
          </p:cNvSpPr>
          <p:nvPr>
            <p:ph idx="1"/>
          </p:nvPr>
        </p:nvSpPr>
        <p:spPr>
          <a:xfrm>
            <a:off x="557813" y="2414588"/>
            <a:ext cx="10414650" cy="1957387"/>
          </a:xfrm>
          <a:solidFill>
            <a:schemeClr val="bg1">
              <a:alpha val="85000"/>
            </a:schemeClr>
          </a:solidFill>
          <a:ln w="19050">
            <a:solidFill>
              <a:schemeClr val="tx1"/>
            </a:solidFill>
          </a:ln>
        </p:spPr>
        <p:txBody>
          <a:bodyPr/>
          <a:lstStyle/>
          <a:p>
            <a:r>
              <a:rPr lang="en-US" dirty="0"/>
              <a:t>Log File Monitor</a:t>
            </a:r>
          </a:p>
          <a:p>
            <a:pPr lvl="1"/>
            <a:r>
              <a:rPr lang="en-US" dirty="0"/>
              <a:t>Created automatically for all </a:t>
            </a:r>
            <a:r>
              <a:rPr lang="en-US" dirty="0" err="1"/>
              <a:t>OpenEdge</a:t>
            </a:r>
            <a:r>
              <a:rPr lang="en-US" dirty="0"/>
              <a:t> Resources</a:t>
            </a:r>
          </a:p>
          <a:p>
            <a:pPr lvl="1"/>
            <a:r>
              <a:rPr lang="en-US" dirty="0"/>
              <a:t>Default Rule Sets</a:t>
            </a:r>
          </a:p>
          <a:p>
            <a:pPr lvl="1"/>
            <a:r>
              <a:rPr lang="en-US" dirty="0"/>
              <a:t>Can define custom log file monitoring expressions and rules</a:t>
            </a:r>
          </a:p>
        </p:txBody>
      </p:sp>
    </p:spTree>
    <p:extLst>
      <p:ext uri="{BB962C8B-B14F-4D97-AF65-F5344CB8AC3E}">
        <p14:creationId xmlns:p14="http://schemas.microsoft.com/office/powerpoint/2010/main" val="404751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57813" y="798384"/>
            <a:ext cx="10427518" cy="5290182"/>
          </a:xfrm>
          <a:prstGeom prst="rect">
            <a:avLst/>
          </a:prstGeom>
        </p:spPr>
      </p:pic>
      <p:sp>
        <p:nvSpPr>
          <p:cNvPr id="2" name="Title 1"/>
          <p:cNvSpPr>
            <a:spLocks noGrp="1"/>
          </p:cNvSpPr>
          <p:nvPr>
            <p:ph type="title"/>
          </p:nvPr>
        </p:nvSpPr>
        <p:spPr/>
        <p:txBody>
          <a:bodyPr/>
          <a:lstStyle/>
          <a:p>
            <a:r>
              <a:rPr lang="en-US" dirty="0"/>
              <a:t>Log File Viewer</a:t>
            </a:r>
          </a:p>
        </p:txBody>
      </p:sp>
      <p:sp>
        <p:nvSpPr>
          <p:cNvPr id="4" name="Content Placeholder 2"/>
          <p:cNvSpPr txBox="1">
            <a:spLocks/>
          </p:cNvSpPr>
          <p:nvPr/>
        </p:nvSpPr>
        <p:spPr bwMode="auto">
          <a:xfrm>
            <a:off x="557813" y="2350481"/>
            <a:ext cx="10414650" cy="2185987"/>
          </a:xfrm>
          <a:prstGeom prst="rect">
            <a:avLst/>
          </a:prstGeom>
          <a:solidFill>
            <a:schemeClr val="bg1">
              <a:alpha val="85000"/>
            </a:schemeClr>
          </a:solidFill>
          <a:ln w="19050">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i="0" dirty="0"/>
              <a:t>Log File Viewer</a:t>
            </a:r>
          </a:p>
          <a:p>
            <a:pPr lvl="1">
              <a:buSzTx/>
            </a:pPr>
            <a:r>
              <a:rPr lang="en-US" i="0" dirty="0"/>
              <a:t>For all Log Files Monitored</a:t>
            </a:r>
          </a:p>
          <a:p>
            <a:pPr lvl="1">
              <a:buSzTx/>
            </a:pPr>
            <a:r>
              <a:rPr lang="en-US" i="0" dirty="0"/>
              <a:t>Can view the log files by: first, last, prior, go to line number</a:t>
            </a:r>
          </a:p>
          <a:p>
            <a:pPr lvl="1">
              <a:buSzTx/>
            </a:pPr>
            <a:r>
              <a:rPr lang="en-US" i="0" dirty="0"/>
              <a:t>Can search using browser FIND</a:t>
            </a:r>
          </a:p>
        </p:txBody>
      </p:sp>
    </p:spTree>
    <p:extLst>
      <p:ext uri="{BB962C8B-B14F-4D97-AF65-F5344CB8AC3E}">
        <p14:creationId xmlns:p14="http://schemas.microsoft.com/office/powerpoint/2010/main" val="79281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54480" y="894996"/>
            <a:ext cx="8345978" cy="5327334"/>
          </a:xfrm>
          <a:prstGeom prst="rect">
            <a:avLst/>
          </a:prstGeom>
        </p:spPr>
      </p:pic>
      <p:sp>
        <p:nvSpPr>
          <p:cNvPr id="2" name="Title 1"/>
          <p:cNvSpPr>
            <a:spLocks noGrp="1"/>
          </p:cNvSpPr>
          <p:nvPr>
            <p:ph type="title"/>
          </p:nvPr>
        </p:nvSpPr>
        <p:spPr/>
        <p:txBody>
          <a:bodyPr/>
          <a:lstStyle/>
          <a:p>
            <a:r>
              <a:rPr lang="en-US" dirty="0"/>
              <a:t>Trending</a:t>
            </a:r>
          </a:p>
        </p:txBody>
      </p:sp>
      <p:sp>
        <p:nvSpPr>
          <p:cNvPr id="3" name="Content Placeholder 2"/>
          <p:cNvSpPr>
            <a:spLocks noGrp="1"/>
          </p:cNvSpPr>
          <p:nvPr>
            <p:ph idx="1"/>
          </p:nvPr>
        </p:nvSpPr>
        <p:spPr>
          <a:xfrm>
            <a:off x="491312" y="1250026"/>
            <a:ext cx="10414650" cy="2648643"/>
          </a:xfrm>
          <a:solidFill>
            <a:schemeClr val="bg1">
              <a:alpha val="85000"/>
            </a:schemeClr>
          </a:solidFill>
          <a:ln w="19050">
            <a:solidFill>
              <a:schemeClr val="tx1"/>
            </a:solidFill>
          </a:ln>
        </p:spPr>
        <p:txBody>
          <a:bodyPr/>
          <a:lstStyle/>
          <a:p>
            <a:r>
              <a:rPr lang="en-US" dirty="0"/>
              <a:t>By default all monitored resources are trended</a:t>
            </a:r>
          </a:p>
          <a:p>
            <a:pPr lvl="1"/>
            <a:r>
              <a:rPr lang="en-US" dirty="0"/>
              <a:t>Saved to an </a:t>
            </a:r>
            <a:r>
              <a:rPr lang="en-US" dirty="0" err="1"/>
              <a:t>OpenEdge</a:t>
            </a:r>
            <a:r>
              <a:rPr lang="en-US" dirty="0"/>
              <a:t> Database</a:t>
            </a:r>
          </a:p>
          <a:p>
            <a:r>
              <a:rPr lang="en-US" dirty="0"/>
              <a:t>Report templates are included</a:t>
            </a:r>
          </a:p>
          <a:p>
            <a:r>
              <a:rPr lang="en-US" dirty="0"/>
              <a:t>Reports are ABL code and source is also included</a:t>
            </a:r>
          </a:p>
          <a:p>
            <a:r>
              <a:rPr lang="en-US" dirty="0"/>
              <a:t>Trending allows you to review the past to plan the future</a:t>
            </a:r>
          </a:p>
          <a:p>
            <a:r>
              <a:rPr lang="en-US" dirty="0"/>
              <a:t>Schedule reports or Run Now</a:t>
            </a:r>
          </a:p>
        </p:txBody>
      </p:sp>
    </p:spTree>
    <p:extLst>
      <p:ext uri="{BB962C8B-B14F-4D97-AF65-F5344CB8AC3E}">
        <p14:creationId xmlns:p14="http://schemas.microsoft.com/office/powerpoint/2010/main" val="210479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p:cTn id="3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8" dur="1000"/>
                                        <p:tgtEl>
                                          <p:spTgt spid="3">
                                            <p:txEl>
                                              <p:pRg st="4" end="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p:cTn id="5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374645" y="580627"/>
            <a:ext cx="5439534" cy="5696745"/>
          </a:xfrm>
          <a:prstGeom prst="rect">
            <a:avLst/>
          </a:prstGeom>
        </p:spPr>
      </p:pic>
      <p:sp>
        <p:nvSpPr>
          <p:cNvPr id="2" name="Title 1"/>
          <p:cNvSpPr>
            <a:spLocks noGrp="1"/>
          </p:cNvSpPr>
          <p:nvPr>
            <p:ph type="title"/>
          </p:nvPr>
        </p:nvSpPr>
        <p:spPr/>
        <p:txBody>
          <a:bodyPr/>
          <a:lstStyle/>
          <a:p>
            <a:r>
              <a:rPr lang="en-US" dirty="0"/>
              <a:t>Jobs</a:t>
            </a:r>
          </a:p>
        </p:txBody>
      </p:sp>
      <p:sp>
        <p:nvSpPr>
          <p:cNvPr id="3" name="Content Placeholder 2"/>
          <p:cNvSpPr>
            <a:spLocks noGrp="1"/>
          </p:cNvSpPr>
          <p:nvPr>
            <p:ph idx="1"/>
          </p:nvPr>
        </p:nvSpPr>
        <p:spPr>
          <a:xfrm>
            <a:off x="557814" y="1200150"/>
            <a:ext cx="10414650" cy="1704975"/>
          </a:xfrm>
          <a:solidFill>
            <a:schemeClr val="bg1">
              <a:alpha val="85000"/>
            </a:schemeClr>
          </a:solidFill>
          <a:ln w="19050" cap="sq">
            <a:solidFill>
              <a:schemeClr val="tx1"/>
            </a:solidFill>
            <a:miter lim="800000"/>
          </a:ln>
        </p:spPr>
        <p:txBody>
          <a:bodyPr/>
          <a:lstStyle/>
          <a:p>
            <a:r>
              <a:rPr lang="en-US" dirty="0"/>
              <a:t>Run any job </a:t>
            </a:r>
          </a:p>
          <a:p>
            <a:r>
              <a:rPr lang="en-US" dirty="0"/>
              <a:t>Schedule the job</a:t>
            </a:r>
          </a:p>
          <a:p>
            <a:r>
              <a:rPr lang="en-US" dirty="0"/>
              <a:t>Throw an alert if the job fails</a:t>
            </a:r>
          </a:p>
          <a:p>
            <a:r>
              <a:rPr lang="en-US" dirty="0"/>
              <a:t>Run a job as an action on an alert</a:t>
            </a:r>
          </a:p>
        </p:txBody>
      </p:sp>
    </p:spTree>
    <p:extLst>
      <p:ext uri="{BB962C8B-B14F-4D97-AF65-F5344CB8AC3E}">
        <p14:creationId xmlns:p14="http://schemas.microsoft.com/office/powerpoint/2010/main" val="145335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Administration Console</a:t>
            </a:r>
          </a:p>
        </p:txBody>
      </p:sp>
      <p:pic>
        <p:nvPicPr>
          <p:cNvPr id="4" name="Picture 3"/>
          <p:cNvPicPr>
            <a:picLocks noChangeAspect="1"/>
          </p:cNvPicPr>
          <p:nvPr/>
        </p:nvPicPr>
        <p:blipFill>
          <a:blip r:embed="rId3"/>
          <a:stretch>
            <a:fillRect/>
          </a:stretch>
        </p:blipFill>
        <p:spPr>
          <a:xfrm>
            <a:off x="259535" y="747338"/>
            <a:ext cx="11669754" cy="5363323"/>
          </a:xfrm>
          <a:prstGeom prst="rect">
            <a:avLst/>
          </a:prstGeom>
        </p:spPr>
      </p:pic>
    </p:spTree>
    <p:extLst>
      <p:ext uri="{BB962C8B-B14F-4D97-AF65-F5344CB8AC3E}">
        <p14:creationId xmlns:p14="http://schemas.microsoft.com/office/powerpoint/2010/main" val="1120625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73A3E">
                    <a:lumMod val="50000"/>
                  </a:srgbClr>
                </a:solidFill>
              </a:rPr>
              <a:t>Database Administration Console</a:t>
            </a:r>
            <a:endParaRPr lang="en-US" dirty="0"/>
          </a:p>
        </p:txBody>
      </p:sp>
      <p:pic>
        <p:nvPicPr>
          <p:cNvPr id="4" name="Picture 3"/>
          <p:cNvPicPr>
            <a:picLocks noChangeAspect="1"/>
          </p:cNvPicPr>
          <p:nvPr/>
        </p:nvPicPr>
        <p:blipFill>
          <a:blip r:embed="rId3"/>
          <a:stretch>
            <a:fillRect/>
          </a:stretch>
        </p:blipFill>
        <p:spPr>
          <a:xfrm>
            <a:off x="557813" y="928550"/>
            <a:ext cx="7609130" cy="2938600"/>
          </a:xfrm>
          <a:prstGeom prst="rect">
            <a:avLst/>
          </a:prstGeom>
        </p:spPr>
      </p:pic>
      <p:pic>
        <p:nvPicPr>
          <p:cNvPr id="5" name="Picture 4"/>
          <p:cNvPicPr>
            <a:picLocks noChangeAspect="1"/>
          </p:cNvPicPr>
          <p:nvPr/>
        </p:nvPicPr>
        <p:blipFill>
          <a:blip r:embed="rId4"/>
          <a:stretch>
            <a:fillRect/>
          </a:stretch>
        </p:blipFill>
        <p:spPr>
          <a:xfrm>
            <a:off x="5895542" y="1848217"/>
            <a:ext cx="4896283" cy="3886895"/>
          </a:xfrm>
          <a:prstGeom prst="rect">
            <a:avLst/>
          </a:prstGeom>
        </p:spPr>
      </p:pic>
    </p:spTree>
    <p:extLst>
      <p:ext uri="{BB962C8B-B14F-4D97-AF65-F5344CB8AC3E}">
        <p14:creationId xmlns:p14="http://schemas.microsoft.com/office/powerpoint/2010/main" val="305584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73A3E">
                    <a:lumMod val="50000"/>
                  </a:srgbClr>
                </a:solidFill>
              </a:rPr>
              <a:t>Database Administration Console</a:t>
            </a:r>
            <a:endParaRPr lang="en-US" dirty="0"/>
          </a:p>
        </p:txBody>
      </p:sp>
      <p:pic>
        <p:nvPicPr>
          <p:cNvPr id="3" name="Picture 2"/>
          <p:cNvPicPr>
            <a:picLocks noChangeAspect="1"/>
          </p:cNvPicPr>
          <p:nvPr/>
        </p:nvPicPr>
        <p:blipFill>
          <a:blip r:embed="rId3"/>
          <a:stretch>
            <a:fillRect/>
          </a:stretch>
        </p:blipFill>
        <p:spPr>
          <a:xfrm>
            <a:off x="557812" y="871386"/>
            <a:ext cx="6094177" cy="3357714"/>
          </a:xfrm>
          <a:prstGeom prst="rect">
            <a:avLst/>
          </a:prstGeom>
        </p:spPr>
      </p:pic>
      <p:pic>
        <p:nvPicPr>
          <p:cNvPr id="5" name="Picture 4"/>
          <p:cNvPicPr>
            <a:picLocks noChangeAspect="1"/>
          </p:cNvPicPr>
          <p:nvPr/>
        </p:nvPicPr>
        <p:blipFill>
          <a:blip r:embed="rId4"/>
          <a:stretch>
            <a:fillRect/>
          </a:stretch>
        </p:blipFill>
        <p:spPr>
          <a:xfrm>
            <a:off x="1860319" y="1461946"/>
            <a:ext cx="6024793" cy="3719654"/>
          </a:xfrm>
          <a:prstGeom prst="rect">
            <a:avLst/>
          </a:prstGeom>
        </p:spPr>
      </p:pic>
      <p:pic>
        <p:nvPicPr>
          <p:cNvPr id="6" name="Picture 5"/>
          <p:cNvPicPr>
            <a:picLocks noChangeAspect="1"/>
          </p:cNvPicPr>
          <p:nvPr/>
        </p:nvPicPr>
        <p:blipFill>
          <a:blip r:embed="rId5"/>
          <a:stretch>
            <a:fillRect/>
          </a:stretch>
        </p:blipFill>
        <p:spPr>
          <a:xfrm>
            <a:off x="4636883" y="2438261"/>
            <a:ext cx="5689376" cy="3867289"/>
          </a:xfrm>
          <a:prstGeom prst="rect">
            <a:avLst/>
          </a:prstGeom>
        </p:spPr>
      </p:pic>
    </p:spTree>
    <p:extLst>
      <p:ext uri="{BB962C8B-B14F-4D97-AF65-F5344CB8AC3E}">
        <p14:creationId xmlns:p14="http://schemas.microsoft.com/office/powerpoint/2010/main" val="111768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Graphs</a:t>
            </a:r>
          </a:p>
        </p:txBody>
      </p:sp>
      <p:pic>
        <p:nvPicPr>
          <p:cNvPr id="5" name="Picture 4"/>
          <p:cNvPicPr>
            <a:picLocks noChangeAspect="1"/>
          </p:cNvPicPr>
          <p:nvPr/>
        </p:nvPicPr>
        <p:blipFill>
          <a:blip r:embed="rId3"/>
          <a:stretch>
            <a:fillRect/>
          </a:stretch>
        </p:blipFill>
        <p:spPr>
          <a:xfrm>
            <a:off x="557813" y="1200150"/>
            <a:ext cx="10890846" cy="4508319"/>
          </a:xfrm>
          <a:prstGeom prst="rect">
            <a:avLst/>
          </a:prstGeom>
        </p:spPr>
      </p:pic>
    </p:spTree>
    <p:extLst>
      <p:ext uri="{BB962C8B-B14F-4D97-AF65-F5344CB8AC3E}">
        <p14:creationId xmlns:p14="http://schemas.microsoft.com/office/powerpoint/2010/main" val="1963539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Collections</a:t>
            </a:r>
          </a:p>
        </p:txBody>
      </p:sp>
      <p:pic>
        <p:nvPicPr>
          <p:cNvPr id="4" name="Content Placeholder 3"/>
          <p:cNvPicPr>
            <a:picLocks noGrp="1" noChangeAspect="1"/>
          </p:cNvPicPr>
          <p:nvPr>
            <p:ph idx="1"/>
          </p:nvPr>
        </p:nvPicPr>
        <p:blipFill>
          <a:blip r:embed="rId3"/>
          <a:stretch>
            <a:fillRect/>
          </a:stretch>
        </p:blipFill>
        <p:spPr>
          <a:xfrm>
            <a:off x="557814" y="787842"/>
            <a:ext cx="9900636" cy="5584383"/>
          </a:xfrm>
          <a:prstGeom prst="rect">
            <a:avLst/>
          </a:prstGeom>
        </p:spPr>
      </p:pic>
    </p:spTree>
    <p:extLst>
      <p:ext uri="{BB962C8B-B14F-4D97-AF65-F5344CB8AC3E}">
        <p14:creationId xmlns:p14="http://schemas.microsoft.com/office/powerpoint/2010/main" val="101664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a:t>
            </a:r>
            <a:r>
              <a:rPr lang="en-US" dirty="0" err="1"/>
              <a:t>OpenEdge</a:t>
            </a:r>
            <a:r>
              <a:rPr lang="en-US" dirty="0"/>
              <a:t> Explorer?</a:t>
            </a:r>
          </a:p>
        </p:txBody>
      </p:sp>
    </p:spTree>
    <p:extLst>
      <p:ext uri="{BB962C8B-B14F-4D97-AF65-F5344CB8AC3E}">
        <p14:creationId xmlns:p14="http://schemas.microsoft.com/office/powerpoint/2010/main" val="4107512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dirty="0" err="1"/>
              <a:t>OpenEdge</a:t>
            </a:r>
            <a:r>
              <a:rPr lang="en-US" dirty="0"/>
              <a:t> Explorer?</a:t>
            </a:r>
          </a:p>
        </p:txBody>
      </p:sp>
      <p:sp>
        <p:nvSpPr>
          <p:cNvPr id="3" name="Content Placeholder 2"/>
          <p:cNvSpPr>
            <a:spLocks noGrp="1"/>
          </p:cNvSpPr>
          <p:nvPr>
            <p:ph idx="1"/>
          </p:nvPr>
        </p:nvSpPr>
        <p:spPr>
          <a:xfrm>
            <a:off x="557813" y="964176"/>
            <a:ext cx="10414650" cy="5172075"/>
          </a:xfrm>
        </p:spPr>
        <p:txBody>
          <a:bodyPr/>
          <a:lstStyle/>
          <a:p>
            <a:r>
              <a:rPr lang="en-US" dirty="0"/>
              <a:t>It is a free Management and Configuration subset of </a:t>
            </a:r>
            <a:r>
              <a:rPr lang="en-US" dirty="0" err="1"/>
              <a:t>OpenEdge</a:t>
            </a:r>
            <a:r>
              <a:rPr lang="en-US" dirty="0"/>
              <a:t> Management</a:t>
            </a:r>
          </a:p>
          <a:p>
            <a:pPr lvl="1"/>
            <a:r>
              <a:rPr lang="en-US" dirty="0"/>
              <a:t>Included with many products</a:t>
            </a:r>
          </a:p>
          <a:p>
            <a:pPr lvl="2"/>
            <a:r>
              <a:rPr lang="en-US" dirty="0"/>
              <a:t>Databases, Developers Studio, </a:t>
            </a:r>
            <a:r>
              <a:rPr lang="en-US" dirty="0" err="1"/>
              <a:t>AppServers</a:t>
            </a:r>
            <a:r>
              <a:rPr lang="en-US" dirty="0"/>
              <a:t>, </a:t>
            </a:r>
            <a:r>
              <a:rPr lang="en-US" dirty="0" err="1"/>
              <a:t>NameServer</a:t>
            </a:r>
            <a:endParaRPr lang="en-US" dirty="0"/>
          </a:p>
          <a:p>
            <a:pPr lvl="1"/>
            <a:r>
              <a:rPr lang="en-US" dirty="0"/>
              <a:t>Allows web-based configuration of all </a:t>
            </a:r>
            <a:r>
              <a:rPr lang="en-US" dirty="0" err="1"/>
              <a:t>OpenEdge</a:t>
            </a:r>
            <a:r>
              <a:rPr lang="en-US" dirty="0"/>
              <a:t> products</a:t>
            </a:r>
          </a:p>
          <a:p>
            <a:pPr lvl="1"/>
            <a:r>
              <a:rPr lang="en-US" dirty="0"/>
              <a:t>Allows web-based management of all </a:t>
            </a:r>
            <a:r>
              <a:rPr lang="en-US" dirty="0" err="1"/>
              <a:t>OpenEdge</a:t>
            </a:r>
            <a:r>
              <a:rPr lang="en-US" dirty="0"/>
              <a:t> products (start, stop, status)</a:t>
            </a:r>
          </a:p>
          <a:p>
            <a:pPr lvl="1"/>
            <a:r>
              <a:rPr lang="en-US" dirty="0"/>
              <a:t>Includes the Database Administration Console</a:t>
            </a:r>
          </a:p>
          <a:p>
            <a:r>
              <a:rPr lang="en-US" dirty="0"/>
              <a:t>It does _NOT_ have</a:t>
            </a:r>
          </a:p>
          <a:p>
            <a:pPr lvl="1"/>
            <a:r>
              <a:rPr lang="en-US" dirty="0"/>
              <a:t>Monitoring</a:t>
            </a:r>
          </a:p>
          <a:p>
            <a:pPr lvl="1"/>
            <a:r>
              <a:rPr lang="en-US" dirty="0"/>
              <a:t>Alerting</a:t>
            </a:r>
          </a:p>
          <a:p>
            <a:pPr lvl="1"/>
            <a:r>
              <a:rPr lang="en-US" dirty="0"/>
              <a:t>Jobs</a:t>
            </a:r>
          </a:p>
          <a:p>
            <a:pPr lvl="1"/>
            <a:r>
              <a:rPr lang="en-US" dirty="0"/>
              <a:t>Scheduling</a:t>
            </a:r>
          </a:p>
          <a:p>
            <a:pPr lvl="1"/>
            <a:r>
              <a:rPr lang="en-US" dirty="0"/>
              <a:t>Trending</a:t>
            </a:r>
          </a:p>
          <a:p>
            <a:pPr lvl="1"/>
            <a:r>
              <a:rPr lang="en-US" dirty="0"/>
              <a:t>Graphs</a:t>
            </a:r>
          </a:p>
          <a:p>
            <a:pPr lvl="1"/>
            <a:r>
              <a:rPr lang="en-US" dirty="0"/>
              <a:t>Collections</a:t>
            </a:r>
          </a:p>
        </p:txBody>
      </p:sp>
    </p:spTree>
    <p:extLst>
      <p:ext uri="{BB962C8B-B14F-4D97-AF65-F5344CB8AC3E}">
        <p14:creationId xmlns:p14="http://schemas.microsoft.com/office/powerpoint/2010/main" val="1666981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What’s Changed Lately?</a:t>
            </a:r>
          </a:p>
        </p:txBody>
      </p:sp>
    </p:spTree>
    <p:extLst>
      <p:ext uri="{BB962C8B-B14F-4D97-AF65-F5344CB8AC3E}">
        <p14:creationId xmlns:p14="http://schemas.microsoft.com/office/powerpoint/2010/main" val="950816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changed lately?</a:t>
            </a:r>
          </a:p>
        </p:txBody>
      </p:sp>
      <p:sp>
        <p:nvSpPr>
          <p:cNvPr id="3" name="Content Placeholder 2"/>
          <p:cNvSpPr>
            <a:spLocks noGrp="1"/>
          </p:cNvSpPr>
          <p:nvPr>
            <p:ph idx="1"/>
          </p:nvPr>
        </p:nvSpPr>
        <p:spPr>
          <a:xfrm>
            <a:off x="557814" y="1343025"/>
            <a:ext cx="10414650" cy="5029200"/>
          </a:xfrm>
        </p:spPr>
        <p:txBody>
          <a:bodyPr/>
          <a:lstStyle/>
          <a:p>
            <a:r>
              <a:rPr lang="en-US" sz="2400" dirty="0"/>
              <a:t>UI</a:t>
            </a:r>
          </a:p>
          <a:p>
            <a:pPr lvl="1"/>
            <a:r>
              <a:rPr lang="en-US" sz="2200" dirty="0"/>
              <a:t>Better, cleaner, more modern</a:t>
            </a:r>
          </a:p>
          <a:p>
            <a:pPr lvl="1"/>
            <a:r>
              <a:rPr lang="en-US" sz="2200" dirty="0"/>
              <a:t>New Resource Grid</a:t>
            </a:r>
          </a:p>
          <a:p>
            <a:pPr lvl="1"/>
            <a:r>
              <a:rPr lang="en-US" sz="2200" dirty="0"/>
              <a:t>Kendo UI</a:t>
            </a:r>
          </a:p>
          <a:p>
            <a:pPr lvl="1"/>
            <a:r>
              <a:rPr lang="en-US" sz="2200" dirty="0"/>
              <a:t>New options page</a:t>
            </a:r>
          </a:p>
          <a:p>
            <a:pPr lvl="1"/>
            <a:endParaRPr lang="en-US" sz="2200" dirty="0"/>
          </a:p>
          <a:p>
            <a:r>
              <a:rPr lang="en-US" sz="2400" dirty="0"/>
              <a:t>Bread crumbs</a:t>
            </a:r>
          </a:p>
          <a:p>
            <a:pPr lvl="1"/>
            <a:r>
              <a:rPr lang="en-US" sz="2200" dirty="0"/>
              <a:t>a.k.a. Navigational links</a:t>
            </a:r>
            <a:endParaRPr lang="en-US" sz="2400" dirty="0"/>
          </a:p>
          <a:p>
            <a:endParaRPr lang="en-US" sz="1200" dirty="0"/>
          </a:p>
          <a:p>
            <a:endParaRPr lang="en-US" sz="1200" dirty="0"/>
          </a:p>
          <a:p>
            <a:endParaRPr lang="en-US" sz="1200" dirty="0"/>
          </a:p>
          <a:p>
            <a:endParaRPr lang="en-US" sz="1200" dirty="0"/>
          </a:p>
          <a:p>
            <a:endParaRPr lang="en-US" dirty="0"/>
          </a:p>
        </p:txBody>
      </p:sp>
      <p:pic>
        <p:nvPicPr>
          <p:cNvPr id="4" name="Picture 3"/>
          <p:cNvPicPr>
            <a:picLocks noChangeAspect="1"/>
          </p:cNvPicPr>
          <p:nvPr/>
        </p:nvPicPr>
        <p:blipFill>
          <a:blip r:embed="rId3"/>
          <a:stretch>
            <a:fillRect/>
          </a:stretch>
        </p:blipFill>
        <p:spPr>
          <a:xfrm>
            <a:off x="557813" y="5032436"/>
            <a:ext cx="9765597" cy="579694"/>
          </a:xfrm>
          <a:prstGeom prst="rect">
            <a:avLst/>
          </a:prstGeom>
        </p:spPr>
      </p:pic>
    </p:spTree>
    <p:extLst>
      <p:ext uri="{BB962C8B-B14F-4D97-AF65-F5344CB8AC3E}">
        <p14:creationId xmlns:p14="http://schemas.microsoft.com/office/powerpoint/2010/main" val="3935194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changed lately?</a:t>
            </a:r>
          </a:p>
        </p:txBody>
      </p:sp>
      <p:sp>
        <p:nvSpPr>
          <p:cNvPr id="3" name="Content Placeholder 2"/>
          <p:cNvSpPr>
            <a:spLocks noGrp="1"/>
          </p:cNvSpPr>
          <p:nvPr>
            <p:ph idx="1"/>
          </p:nvPr>
        </p:nvSpPr>
        <p:spPr>
          <a:xfrm>
            <a:off x="557813" y="1019364"/>
            <a:ext cx="10414650" cy="5029200"/>
          </a:xfrm>
        </p:spPr>
        <p:txBody>
          <a:bodyPr/>
          <a:lstStyle/>
          <a:p>
            <a:r>
              <a:rPr lang="en-US" sz="2400" dirty="0"/>
              <a:t>New Resource Grid</a:t>
            </a:r>
          </a:p>
          <a:p>
            <a:endParaRPr lang="en-US" sz="1200" dirty="0"/>
          </a:p>
          <a:p>
            <a:endParaRPr lang="en-US" sz="1200" dirty="0"/>
          </a:p>
          <a:p>
            <a:endParaRPr lang="en-US" sz="1200" dirty="0"/>
          </a:p>
          <a:p>
            <a:endParaRPr lang="en-US" dirty="0"/>
          </a:p>
        </p:txBody>
      </p:sp>
      <p:pic>
        <p:nvPicPr>
          <p:cNvPr id="6" name="Picture 5"/>
          <p:cNvPicPr>
            <a:picLocks noChangeAspect="1"/>
          </p:cNvPicPr>
          <p:nvPr/>
        </p:nvPicPr>
        <p:blipFill>
          <a:blip r:embed="rId3"/>
          <a:stretch>
            <a:fillRect/>
          </a:stretch>
        </p:blipFill>
        <p:spPr>
          <a:xfrm>
            <a:off x="557813" y="1427347"/>
            <a:ext cx="11189842" cy="4842197"/>
          </a:xfrm>
          <a:prstGeom prst="rect">
            <a:avLst/>
          </a:prstGeom>
        </p:spPr>
      </p:pic>
      <p:pic>
        <p:nvPicPr>
          <p:cNvPr id="7" name="Picture 6"/>
          <p:cNvPicPr>
            <a:picLocks noChangeAspect="1"/>
          </p:cNvPicPr>
          <p:nvPr/>
        </p:nvPicPr>
        <p:blipFill>
          <a:blip r:embed="rId4"/>
          <a:stretch>
            <a:fillRect/>
          </a:stretch>
        </p:blipFill>
        <p:spPr>
          <a:xfrm>
            <a:off x="557813" y="1981125"/>
            <a:ext cx="11187656" cy="1543125"/>
          </a:xfrm>
          <a:prstGeom prst="rect">
            <a:avLst/>
          </a:prstGeom>
          <a:ln w="25400">
            <a:solidFill>
              <a:schemeClr val="accent5"/>
            </a:solidFill>
          </a:ln>
        </p:spPr>
      </p:pic>
      <p:pic>
        <p:nvPicPr>
          <p:cNvPr id="8" name="Picture 7"/>
          <p:cNvPicPr>
            <a:picLocks noChangeAspect="1"/>
          </p:cNvPicPr>
          <p:nvPr/>
        </p:nvPicPr>
        <p:blipFill>
          <a:blip r:embed="rId5"/>
          <a:stretch>
            <a:fillRect/>
          </a:stretch>
        </p:blipFill>
        <p:spPr>
          <a:xfrm>
            <a:off x="6915150" y="1885875"/>
            <a:ext cx="4830319" cy="4448259"/>
          </a:xfrm>
          <a:prstGeom prst="rect">
            <a:avLst/>
          </a:prstGeom>
          <a:ln w="25400">
            <a:solidFill>
              <a:schemeClr val="accent5"/>
            </a:solidFill>
          </a:ln>
        </p:spPr>
      </p:pic>
    </p:spTree>
    <p:extLst>
      <p:ext uri="{BB962C8B-B14F-4D97-AF65-F5344CB8AC3E}">
        <p14:creationId xmlns:p14="http://schemas.microsoft.com/office/powerpoint/2010/main" val="59483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changed lately?</a:t>
            </a:r>
          </a:p>
        </p:txBody>
      </p:sp>
      <p:pic>
        <p:nvPicPr>
          <p:cNvPr id="4" name="Content Placeholder 3"/>
          <p:cNvPicPr>
            <a:picLocks noGrp="1" noChangeAspect="1"/>
          </p:cNvPicPr>
          <p:nvPr>
            <p:ph idx="1"/>
          </p:nvPr>
        </p:nvPicPr>
        <p:blipFill>
          <a:blip r:embed="rId3"/>
          <a:stretch>
            <a:fillRect/>
          </a:stretch>
        </p:blipFill>
        <p:spPr>
          <a:xfrm>
            <a:off x="557813" y="1111422"/>
            <a:ext cx="9814095" cy="5041182"/>
          </a:xfrm>
          <a:prstGeom prst="rect">
            <a:avLst/>
          </a:prstGeom>
        </p:spPr>
      </p:pic>
      <p:sp>
        <p:nvSpPr>
          <p:cNvPr id="5" name="Oval 4"/>
          <p:cNvSpPr/>
          <p:nvPr/>
        </p:nvSpPr>
        <p:spPr bwMode="auto">
          <a:xfrm>
            <a:off x="4441371" y="3425371"/>
            <a:ext cx="4153989" cy="1747520"/>
          </a:xfrm>
          <a:prstGeom prst="ellipse">
            <a:avLst/>
          </a:prstGeom>
          <a:noFill/>
          <a:ln w="25400" cap="flat" cmpd="sng" algn="ctr">
            <a:solidFill>
              <a:schemeClr val="accent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010263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changed lately?</a:t>
            </a:r>
          </a:p>
        </p:txBody>
      </p:sp>
      <p:sp>
        <p:nvSpPr>
          <p:cNvPr id="3" name="Content Placeholder 2"/>
          <p:cNvSpPr>
            <a:spLocks noGrp="1"/>
          </p:cNvSpPr>
          <p:nvPr>
            <p:ph idx="1"/>
          </p:nvPr>
        </p:nvSpPr>
        <p:spPr>
          <a:xfrm>
            <a:off x="557814" y="798384"/>
            <a:ext cx="10414650" cy="5573841"/>
          </a:xfrm>
        </p:spPr>
        <p:txBody>
          <a:bodyPr/>
          <a:lstStyle/>
          <a:p>
            <a:r>
              <a:rPr lang="en-US" sz="2200" dirty="0"/>
              <a:t>Security</a:t>
            </a:r>
          </a:p>
          <a:p>
            <a:pPr lvl="1"/>
            <a:r>
              <a:rPr lang="en-US" sz="2000" dirty="0" err="1"/>
              <a:t>JaaS</a:t>
            </a:r>
            <a:r>
              <a:rPr lang="en-US" sz="2000" dirty="0"/>
              <a:t> </a:t>
            </a:r>
            <a:r>
              <a:rPr lang="en-US" sz="2000" dirty="0">
                <a:sym typeface="Wingdings" panose="05000000000000000000" pitchFamily="2" charset="2"/>
              </a:rPr>
              <a:t></a:t>
            </a:r>
            <a:r>
              <a:rPr lang="en-US" sz="2000" dirty="0"/>
              <a:t> </a:t>
            </a:r>
            <a:r>
              <a:rPr lang="en-US" sz="2000" dirty="0" err="1"/>
              <a:t>Shiro</a:t>
            </a:r>
            <a:r>
              <a:rPr lang="en-US" sz="2000" dirty="0"/>
              <a:t> </a:t>
            </a:r>
          </a:p>
          <a:p>
            <a:r>
              <a:rPr lang="en-US" sz="2200" dirty="0"/>
              <a:t>New </a:t>
            </a:r>
            <a:r>
              <a:rPr lang="en-US" sz="2200" dirty="0" err="1"/>
              <a:t>OpenEdge</a:t>
            </a:r>
            <a:r>
              <a:rPr lang="en-US" sz="2200" dirty="0"/>
              <a:t> Management configuration and graph databases</a:t>
            </a:r>
          </a:p>
          <a:p>
            <a:pPr lvl="1"/>
            <a:r>
              <a:rPr lang="en-US" sz="2000" dirty="0" err="1"/>
              <a:t>PSEPro</a:t>
            </a:r>
            <a:r>
              <a:rPr lang="en-US" sz="2000" dirty="0"/>
              <a:t> </a:t>
            </a:r>
            <a:r>
              <a:rPr lang="en-US" sz="2000" dirty="0">
                <a:sym typeface="Wingdings" panose="05000000000000000000" pitchFamily="2" charset="2"/>
              </a:rPr>
              <a:t></a:t>
            </a:r>
            <a:r>
              <a:rPr lang="en-US" sz="2000" dirty="0"/>
              <a:t> </a:t>
            </a:r>
            <a:r>
              <a:rPr lang="en-US" sz="2000" dirty="0" err="1"/>
              <a:t>orientDB</a:t>
            </a:r>
            <a:endParaRPr lang="en-US" sz="2000" dirty="0"/>
          </a:p>
          <a:p>
            <a:r>
              <a:rPr lang="en-US" sz="2200" dirty="0"/>
              <a:t>New Remote monitoring framework</a:t>
            </a:r>
          </a:p>
          <a:p>
            <a:pPr lvl="1"/>
            <a:r>
              <a:rPr lang="en-US" sz="2000" dirty="0" err="1"/>
              <a:t>SonicMQ</a:t>
            </a:r>
            <a:r>
              <a:rPr lang="en-US" sz="2000" dirty="0"/>
              <a:t> </a:t>
            </a:r>
            <a:r>
              <a:rPr lang="en-US" sz="2000" dirty="0">
                <a:sym typeface="Wingdings" panose="05000000000000000000" pitchFamily="2" charset="2"/>
              </a:rPr>
              <a:t></a:t>
            </a:r>
            <a:r>
              <a:rPr lang="en-US" sz="2000" dirty="0" err="1"/>
              <a:t>ActiveMQ</a:t>
            </a:r>
            <a:r>
              <a:rPr lang="en-US" sz="2000" dirty="0"/>
              <a:t>, Camel, Spring, </a:t>
            </a:r>
            <a:r>
              <a:rPr lang="en-US" sz="2000" dirty="0" err="1"/>
              <a:t>Shiro</a:t>
            </a:r>
            <a:endParaRPr lang="en-US" sz="2000" dirty="0"/>
          </a:p>
          <a:p>
            <a:r>
              <a:rPr lang="en-US" sz="2200" dirty="0"/>
              <a:t>New SNMP</a:t>
            </a:r>
          </a:p>
          <a:p>
            <a:pPr lvl="1"/>
            <a:r>
              <a:rPr lang="en-US" sz="2000" dirty="0"/>
              <a:t>SNMP </a:t>
            </a:r>
            <a:r>
              <a:rPr lang="en-US" sz="2000" dirty="0" err="1"/>
              <a:t>Zoho</a:t>
            </a:r>
            <a:r>
              <a:rPr lang="en-US" sz="2000" dirty="0"/>
              <a:t> Adapter </a:t>
            </a:r>
            <a:r>
              <a:rPr lang="en-US" sz="2000" dirty="0">
                <a:sym typeface="Wingdings" panose="05000000000000000000" pitchFamily="2" charset="2"/>
              </a:rPr>
              <a:t> snm4j</a:t>
            </a:r>
            <a:r>
              <a:rPr lang="en-US" sz="2000" dirty="0"/>
              <a:t> </a:t>
            </a:r>
          </a:p>
          <a:p>
            <a:r>
              <a:rPr lang="en-US" sz="2200" dirty="0"/>
              <a:t>New Graphing </a:t>
            </a:r>
          </a:p>
          <a:p>
            <a:pPr lvl="1"/>
            <a:r>
              <a:rPr lang="en-US" sz="2000" dirty="0" err="1"/>
              <a:t>JavaGraphs</a:t>
            </a:r>
            <a:r>
              <a:rPr lang="en-US" sz="2000" dirty="0"/>
              <a:t> </a:t>
            </a:r>
            <a:r>
              <a:rPr lang="en-US" sz="2000" dirty="0">
                <a:sym typeface="Wingdings" panose="05000000000000000000" pitchFamily="2" charset="2"/>
              </a:rPr>
              <a:t> Kendo UI</a:t>
            </a:r>
            <a:endParaRPr lang="en-US" sz="2000" dirty="0"/>
          </a:p>
          <a:p>
            <a:pPr marL="0" indent="0">
              <a:buNone/>
            </a:pPr>
            <a:endParaRPr lang="en-US" sz="2200" dirty="0"/>
          </a:p>
          <a:p>
            <a:endParaRPr lang="en-US" dirty="0"/>
          </a:p>
        </p:txBody>
      </p:sp>
    </p:spTree>
    <p:extLst>
      <p:ext uri="{BB962C8B-B14F-4D97-AF65-F5344CB8AC3E}">
        <p14:creationId xmlns:p14="http://schemas.microsoft.com/office/powerpoint/2010/main" val="2929774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changed lately?</a:t>
            </a:r>
          </a:p>
        </p:txBody>
      </p:sp>
      <p:sp>
        <p:nvSpPr>
          <p:cNvPr id="3" name="Content Placeholder 2"/>
          <p:cNvSpPr>
            <a:spLocks noGrp="1"/>
          </p:cNvSpPr>
          <p:nvPr>
            <p:ph idx="1"/>
          </p:nvPr>
        </p:nvSpPr>
        <p:spPr>
          <a:xfrm>
            <a:off x="557814" y="1314450"/>
            <a:ext cx="10414650" cy="5057775"/>
          </a:xfrm>
        </p:spPr>
        <p:txBody>
          <a:bodyPr/>
          <a:lstStyle/>
          <a:p>
            <a:r>
              <a:rPr lang="en-US" sz="2400" dirty="0"/>
              <a:t>Data Administration Console</a:t>
            </a:r>
          </a:p>
          <a:p>
            <a:pPr lvl="1"/>
            <a:r>
              <a:rPr lang="en-US" sz="2400" dirty="0"/>
              <a:t>Multi-tenancy</a:t>
            </a:r>
          </a:p>
          <a:p>
            <a:pPr lvl="1"/>
            <a:r>
              <a:rPr lang="en-US" sz="2400" dirty="0"/>
              <a:t>Table partitioning</a:t>
            </a:r>
          </a:p>
          <a:p>
            <a:pPr lvl="1"/>
            <a:r>
              <a:rPr lang="en-US" sz="2400" dirty="0"/>
              <a:t>Dump and load of tables and schema</a:t>
            </a:r>
          </a:p>
          <a:p>
            <a:pPr lvl="1"/>
            <a:r>
              <a:rPr lang="en-US" sz="2400" dirty="0"/>
              <a:t>Security Administration</a:t>
            </a:r>
          </a:p>
          <a:p>
            <a:pPr lvl="1"/>
            <a:r>
              <a:rPr lang="en-US" sz="2400" dirty="0"/>
              <a:t>datadmin.pl (yes you can re-use or change)</a:t>
            </a:r>
          </a:p>
          <a:p>
            <a:pPr marL="457200" lvl="1" indent="0">
              <a:buNone/>
            </a:pPr>
            <a:endParaRPr lang="en-US" sz="2400" dirty="0"/>
          </a:p>
          <a:p>
            <a:pPr lvl="1"/>
            <a:r>
              <a:rPr lang="en-US" sz="2400" dirty="0"/>
              <a:t>(In 11.7 Change Data Capture)</a:t>
            </a:r>
          </a:p>
        </p:txBody>
      </p:sp>
    </p:spTree>
    <p:extLst>
      <p:ext uri="{BB962C8B-B14F-4D97-AF65-F5344CB8AC3E}">
        <p14:creationId xmlns:p14="http://schemas.microsoft.com/office/powerpoint/2010/main" val="1442104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changed lately?</a:t>
            </a:r>
          </a:p>
        </p:txBody>
      </p:sp>
      <p:sp>
        <p:nvSpPr>
          <p:cNvPr id="3" name="Content Placeholder 2"/>
          <p:cNvSpPr>
            <a:spLocks noGrp="1"/>
          </p:cNvSpPr>
          <p:nvPr>
            <p:ph idx="1"/>
          </p:nvPr>
        </p:nvSpPr>
        <p:spPr>
          <a:xfrm>
            <a:off x="557814" y="798384"/>
            <a:ext cx="10414650" cy="5573841"/>
          </a:xfrm>
        </p:spPr>
        <p:txBody>
          <a:bodyPr/>
          <a:lstStyle/>
          <a:p>
            <a:r>
              <a:rPr lang="en-US" sz="2200" dirty="0"/>
              <a:t>REST API</a:t>
            </a:r>
          </a:p>
          <a:p>
            <a:pPr lvl="1"/>
            <a:r>
              <a:rPr lang="en-US" sz="2000" dirty="0"/>
              <a:t>Help built-in</a:t>
            </a:r>
          </a:p>
          <a:p>
            <a:pPr lvl="1"/>
            <a:r>
              <a:rPr lang="en-US" sz="2000" dirty="0">
                <a:hlinkClick r:id="rId3"/>
              </a:rPr>
              <a:t>http://hostname:port/oem/api</a:t>
            </a:r>
            <a:endParaRPr lang="en-US" sz="2000" dirty="0"/>
          </a:p>
          <a:p>
            <a:pPr marL="0" indent="0">
              <a:buNone/>
            </a:pPr>
            <a:r>
              <a:rPr lang="en-US" sz="1000" b="1" dirty="0">
                <a:latin typeface="Courier New" panose="02070309020205020404" pitchFamily="49" charset="0"/>
              </a:rPr>
              <a:t>	key</a:t>
            </a:r>
            <a:r>
              <a:rPr lang="en-US" sz="1000" dirty="0">
                <a:latin typeface="Courier New" panose="02070309020205020404" pitchFamily="49" charset="0"/>
              </a:rPr>
              <a:t>: </a:t>
            </a:r>
            <a:r>
              <a:rPr lang="en-US" sz="1000" dirty="0">
                <a:solidFill>
                  <a:srgbClr val="008000"/>
                </a:solidFill>
                <a:latin typeface="Courier New" panose="02070309020205020404" pitchFamily="49" charset="0"/>
              </a:rPr>
              <a:t>"</a:t>
            </a:r>
            <a:r>
              <a:rPr lang="en-US" sz="1000" dirty="0" err="1">
                <a:solidFill>
                  <a:srgbClr val="008000"/>
                </a:solidFill>
                <a:latin typeface="Courier New" panose="02070309020205020404" pitchFamily="49" charset="0"/>
              </a:rPr>
              <a:t>localhost:resource.database.local.FathomTrendDatabase</a:t>
            </a:r>
            <a:r>
              <a:rPr lang="en-US" sz="1000" dirty="0">
                <a:solidFill>
                  <a:srgbClr val="008000"/>
                </a:solidFill>
                <a:latin typeface="Courier New" panose="02070309020205020404" pitchFamily="49" charset="0"/>
              </a:rPr>
              <a:t>"</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status</a:t>
            </a:r>
            <a:r>
              <a:rPr lang="en-US" sz="1000" dirty="0">
                <a:latin typeface="Courier New" panose="02070309020205020404" pitchFamily="49" charset="0"/>
              </a:rPr>
              <a:t>: </a:t>
            </a:r>
          </a:p>
          <a:p>
            <a:pPr marL="0" indent="0">
              <a:buNone/>
            </a:pPr>
            <a:r>
              <a:rPr lang="en-US" sz="1000" dirty="0">
                <a:latin typeface="Courier New" panose="02070309020205020404" pitchFamily="49" charset="0"/>
              </a:rPr>
              <a:t>	{</a:t>
            </a:r>
            <a:r>
              <a:rPr lang="en-US" sz="1000" b="1" dirty="0" err="1">
                <a:latin typeface="Courier New" panose="02070309020205020404" pitchFamily="49" charset="0"/>
              </a:rPr>
              <a:t>statusSeverity</a:t>
            </a:r>
            <a:r>
              <a:rPr lang="en-US" sz="1000" dirty="0">
                <a:latin typeface="Courier New" panose="02070309020205020404" pitchFamily="49" charset="0"/>
              </a:rPr>
              <a:t>: </a:t>
            </a:r>
            <a:r>
              <a:rPr lang="en-US" sz="1000" dirty="0">
                <a:solidFill>
                  <a:srgbClr val="008000"/>
                </a:solidFill>
                <a:latin typeface="Courier New" panose="02070309020205020404" pitchFamily="49" charset="0"/>
              </a:rPr>
              <a:t>"6"</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status</a:t>
            </a:r>
            <a:r>
              <a:rPr lang="en-US" sz="1000" dirty="0">
                <a:latin typeface="Courier New" panose="02070309020205020404" pitchFamily="49" charset="0"/>
              </a:rPr>
              <a:t>: </a:t>
            </a:r>
            <a:r>
              <a:rPr lang="en-US" sz="1000" dirty="0">
                <a:solidFill>
                  <a:srgbClr val="0000FF"/>
                </a:solidFill>
                <a:latin typeface="Courier New" panose="02070309020205020404" pitchFamily="49" charset="0"/>
              </a:rPr>
              <a:t>5</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description</a:t>
            </a:r>
            <a:r>
              <a:rPr lang="en-US" sz="1000" dirty="0">
                <a:latin typeface="Courier New" panose="02070309020205020404" pitchFamily="49" charset="0"/>
              </a:rPr>
              <a:t>: </a:t>
            </a:r>
            <a:r>
              <a:rPr lang="en-US" sz="1000" dirty="0">
                <a:solidFill>
                  <a:srgbClr val="008000"/>
                </a:solidFill>
                <a:latin typeface="Courier New" panose="02070309020205020404" pitchFamily="49" charset="0"/>
              </a:rPr>
              <a:t>""</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a:t>
            </a:r>
            <a:r>
              <a:rPr lang="en-US" sz="1000" b="1" dirty="0" err="1">
                <a:latin typeface="Courier New" panose="02070309020205020404" pitchFamily="49" charset="0"/>
              </a:rPr>
              <a:t>formattedDisplayName</a:t>
            </a:r>
            <a:r>
              <a:rPr lang="en-US" sz="1000" dirty="0">
                <a:latin typeface="Courier New" panose="02070309020205020404" pitchFamily="49" charset="0"/>
              </a:rPr>
              <a:t>: </a:t>
            </a:r>
            <a:r>
              <a:rPr lang="en-US" sz="1000" dirty="0">
                <a:solidFill>
                  <a:srgbClr val="008000"/>
                </a:solidFill>
                <a:latin typeface="Courier New" panose="02070309020205020404" pitchFamily="49" charset="0"/>
              </a:rPr>
              <a:t>"nbbedellis2.FathomTrendDatabase"</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enabled</a:t>
            </a:r>
            <a:r>
              <a:rPr lang="en-US" sz="1000" dirty="0">
                <a:latin typeface="Courier New" panose="02070309020205020404" pitchFamily="49" charset="0"/>
              </a:rPr>
              <a:t>: </a:t>
            </a:r>
            <a:r>
              <a:rPr lang="en-US" sz="1000" dirty="0">
                <a:solidFill>
                  <a:srgbClr val="B22222"/>
                </a:solidFill>
                <a:latin typeface="Courier New" panose="02070309020205020404" pitchFamily="49" charset="0"/>
              </a:rPr>
              <a:t>true</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a:t>
            </a:r>
            <a:r>
              <a:rPr lang="en-US" sz="1000" b="1" dirty="0" err="1">
                <a:latin typeface="Courier New" panose="02070309020205020404" pitchFamily="49" charset="0"/>
              </a:rPr>
              <a:t>detailUrl</a:t>
            </a:r>
            <a:r>
              <a:rPr lang="en-US" sz="1000" dirty="0">
                <a:latin typeface="Courier New" panose="02070309020205020404" pitchFamily="49" charset="0"/>
              </a:rPr>
              <a:t>: </a:t>
            </a:r>
            <a:r>
              <a:rPr lang="en-US" sz="1000" dirty="0">
                <a:solidFill>
                  <a:srgbClr val="008000"/>
                </a:solidFill>
                <a:latin typeface="Courier New" panose="02070309020205020404" pitchFamily="49" charset="0"/>
              </a:rPr>
              <a:t>"/database/</a:t>
            </a:r>
            <a:r>
              <a:rPr lang="en-US" sz="1000" dirty="0" err="1">
                <a:solidFill>
                  <a:srgbClr val="008000"/>
                </a:solidFill>
                <a:latin typeface="Courier New" panose="02070309020205020404" pitchFamily="49" charset="0"/>
              </a:rPr>
              <a:t>dbinsthome.jsp?key</a:t>
            </a:r>
            <a:r>
              <a:rPr lang="en-US" sz="1000" dirty="0">
                <a:solidFill>
                  <a:srgbClr val="008000"/>
                </a:solidFill>
                <a:latin typeface="Courier New" panose="02070309020205020404" pitchFamily="49" charset="0"/>
              </a:rPr>
              <a:t>=</a:t>
            </a:r>
            <a:r>
              <a:rPr lang="en-US" sz="1000" dirty="0" err="1">
                <a:solidFill>
                  <a:srgbClr val="008000"/>
                </a:solidFill>
                <a:latin typeface="Courier New" panose="02070309020205020404" pitchFamily="49" charset="0"/>
              </a:rPr>
              <a:t>localhost:resource.database.local.FathomTrendDatabase</a:t>
            </a:r>
            <a:r>
              <a:rPr lang="en-US" sz="1000" dirty="0">
                <a:solidFill>
                  <a:srgbClr val="008000"/>
                </a:solidFill>
                <a:latin typeface="Courier New" panose="02070309020205020404" pitchFamily="49" charset="0"/>
              </a:rPr>
              <a:t>"</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a:t>
            </a:r>
            <a:r>
              <a:rPr lang="en-US" sz="1000" b="1" dirty="0" err="1">
                <a:latin typeface="Courier New" panose="02070309020205020404" pitchFamily="49" charset="0"/>
              </a:rPr>
              <a:t>editUrl</a:t>
            </a:r>
            <a:r>
              <a:rPr lang="en-US" sz="1000" dirty="0">
                <a:latin typeface="Courier New" panose="02070309020205020404" pitchFamily="49" charset="0"/>
              </a:rPr>
              <a:t>: </a:t>
            </a:r>
            <a:r>
              <a:rPr lang="en-US" sz="1000" dirty="0">
                <a:solidFill>
                  <a:srgbClr val="008000"/>
                </a:solidFill>
                <a:latin typeface="Courier New" panose="02070309020205020404" pitchFamily="49" charset="0"/>
              </a:rPr>
              <a:t>"/database/</a:t>
            </a:r>
            <a:r>
              <a:rPr lang="en-US" sz="1000" dirty="0" err="1">
                <a:solidFill>
                  <a:srgbClr val="008000"/>
                </a:solidFill>
                <a:latin typeface="Courier New" panose="02070309020205020404" pitchFamily="49" charset="0"/>
              </a:rPr>
              <a:t>dbproperties.jsp?key</a:t>
            </a:r>
            <a:r>
              <a:rPr lang="en-US" sz="1000" dirty="0">
                <a:solidFill>
                  <a:srgbClr val="008000"/>
                </a:solidFill>
                <a:latin typeface="Courier New" panose="02070309020205020404" pitchFamily="49" charset="0"/>
              </a:rPr>
              <a:t>=</a:t>
            </a:r>
            <a:r>
              <a:rPr lang="en-US" sz="1000" dirty="0" err="1">
                <a:solidFill>
                  <a:srgbClr val="008000"/>
                </a:solidFill>
                <a:latin typeface="Courier New" panose="02070309020205020404" pitchFamily="49" charset="0"/>
              </a:rPr>
              <a:t>localhost:resource.database.local.FathomTrendDatabase</a:t>
            </a:r>
            <a:r>
              <a:rPr lang="en-US" sz="1000" dirty="0">
                <a:solidFill>
                  <a:srgbClr val="008000"/>
                </a:solidFill>
                <a:latin typeface="Courier New" panose="02070309020205020404" pitchFamily="49" charset="0"/>
              </a:rPr>
              <a:t>"</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container</a:t>
            </a:r>
            <a:r>
              <a:rPr lang="en-US" sz="1000" dirty="0">
                <a:latin typeface="Courier New" panose="02070309020205020404" pitchFamily="49" charset="0"/>
              </a:rPr>
              <a:t>: </a:t>
            </a:r>
            <a:r>
              <a:rPr lang="en-US" sz="1000" dirty="0">
                <a:solidFill>
                  <a:srgbClr val="008000"/>
                </a:solidFill>
                <a:latin typeface="Courier New" panose="02070309020205020404" pitchFamily="49" charset="0"/>
              </a:rPr>
              <a:t>"nbbedellis2"</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a:t>
            </a:r>
            <a:r>
              <a:rPr lang="en-US" sz="1000" b="1" dirty="0" err="1">
                <a:latin typeface="Courier New" panose="02070309020205020404" pitchFamily="49" charset="0"/>
              </a:rPr>
              <a:t>resrc_Type</a:t>
            </a:r>
            <a:r>
              <a:rPr lang="en-US" sz="1000" dirty="0">
                <a:latin typeface="Courier New" panose="02070309020205020404" pitchFamily="49" charset="0"/>
              </a:rPr>
              <a:t>: </a:t>
            </a:r>
            <a:r>
              <a:rPr lang="en-US" sz="1000" dirty="0">
                <a:solidFill>
                  <a:srgbClr val="008000"/>
                </a:solidFill>
                <a:latin typeface="Courier New" panose="02070309020205020404" pitchFamily="49" charset="0"/>
              </a:rPr>
              <a:t>"DATABASE"</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alerts</a:t>
            </a:r>
            <a:r>
              <a:rPr lang="en-US" sz="1000" dirty="0">
                <a:latin typeface="Courier New" panose="02070309020205020404" pitchFamily="49" charset="0"/>
              </a:rPr>
              <a:t>: </a:t>
            </a:r>
          </a:p>
          <a:p>
            <a:pPr marL="0" indent="0">
              <a:buNone/>
            </a:pPr>
            <a:r>
              <a:rPr lang="en-US" sz="1000" dirty="0">
                <a:latin typeface="Courier New" panose="02070309020205020404" pitchFamily="49" charset="0"/>
              </a:rPr>
              <a:t>	{</a:t>
            </a:r>
            <a:r>
              <a:rPr lang="en-US" sz="1000" b="1" dirty="0" err="1">
                <a:latin typeface="Courier New" panose="02070309020205020404" pitchFamily="49" charset="0"/>
              </a:rPr>
              <a:t>worseCaseSeverity</a:t>
            </a:r>
            <a:r>
              <a:rPr lang="en-US" sz="1000" dirty="0">
                <a:latin typeface="Courier New" panose="02070309020205020404" pitchFamily="49" charset="0"/>
              </a:rPr>
              <a:t>: </a:t>
            </a:r>
            <a:r>
              <a:rPr lang="en-US" sz="1000" dirty="0">
                <a:solidFill>
                  <a:srgbClr val="0000FF"/>
                </a:solidFill>
                <a:latin typeface="Courier New" panose="02070309020205020404" pitchFamily="49" charset="0"/>
              </a:rPr>
              <a:t>-1</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a:t>
            </a:r>
            <a:r>
              <a:rPr lang="en-US" sz="1000" b="1" dirty="0" err="1">
                <a:latin typeface="Courier New" panose="02070309020205020404" pitchFamily="49" charset="0"/>
              </a:rPr>
              <a:t>worseCaseSeverityIcon</a:t>
            </a:r>
            <a:r>
              <a:rPr lang="en-US" sz="1000" dirty="0">
                <a:latin typeface="Courier New" panose="02070309020205020404" pitchFamily="49" charset="0"/>
              </a:rPr>
              <a:t>: </a:t>
            </a:r>
            <a:r>
              <a:rPr lang="en-US" sz="1000" dirty="0">
                <a:solidFill>
                  <a:srgbClr val="008000"/>
                </a:solidFill>
                <a:latin typeface="Courier New" panose="02070309020205020404" pitchFamily="49" charset="0"/>
              </a:rPr>
              <a:t>"/images/propgood.gif"</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a:t>
            </a:r>
            <a:r>
              <a:rPr lang="en-US" sz="1000" b="1" dirty="0" err="1">
                <a:latin typeface="Courier New" panose="02070309020205020404" pitchFamily="49" charset="0"/>
              </a:rPr>
              <a:t>totalCount</a:t>
            </a:r>
            <a:r>
              <a:rPr lang="en-US" sz="1000" dirty="0">
                <a:latin typeface="Courier New" panose="02070309020205020404" pitchFamily="49" charset="0"/>
              </a:rPr>
              <a:t>: </a:t>
            </a:r>
            <a:r>
              <a:rPr lang="en-US" sz="1000" dirty="0">
                <a:solidFill>
                  <a:srgbClr val="0000FF"/>
                </a:solidFill>
                <a:latin typeface="Courier New" panose="02070309020205020404" pitchFamily="49" charset="0"/>
              </a:rPr>
              <a:t>0</a:t>
            </a:r>
            <a:r>
              <a:rPr lang="en-US" sz="1000" dirty="0">
                <a:latin typeface="Courier New" panose="02070309020205020404" pitchFamily="49" charset="0"/>
              </a:rPr>
              <a:t>,</a:t>
            </a:r>
          </a:p>
          <a:p>
            <a:pPr marL="0" indent="0">
              <a:buNone/>
            </a:pPr>
            <a:r>
              <a:rPr lang="en-US" sz="1000" b="1" dirty="0">
                <a:latin typeface="Courier New" panose="02070309020205020404" pitchFamily="49" charset="0"/>
              </a:rPr>
              <a:t>	</a:t>
            </a:r>
            <a:r>
              <a:rPr lang="en-US" sz="1000" b="1" dirty="0" err="1">
                <a:latin typeface="Courier New" panose="02070309020205020404" pitchFamily="49" charset="0"/>
              </a:rPr>
              <a:t>unseenCount</a:t>
            </a:r>
            <a:r>
              <a:rPr lang="en-US" sz="1000" dirty="0">
                <a:latin typeface="Courier New" panose="02070309020205020404" pitchFamily="49" charset="0"/>
              </a:rPr>
              <a:t>: </a:t>
            </a:r>
            <a:r>
              <a:rPr lang="en-US" sz="1000" dirty="0">
                <a:solidFill>
                  <a:srgbClr val="0000FF"/>
                </a:solidFill>
                <a:latin typeface="Courier New" panose="02070309020205020404" pitchFamily="49" charset="0"/>
              </a:rPr>
              <a:t>0</a:t>
            </a:r>
            <a:endParaRPr lang="en-US" sz="1000" dirty="0">
              <a:latin typeface="Courier New" panose="02070309020205020404" pitchFamily="49" charset="0"/>
            </a:endParaRPr>
          </a:p>
          <a:p>
            <a:pPr lvl="1"/>
            <a:endParaRPr lang="en-US" sz="2000" dirty="0"/>
          </a:p>
          <a:p>
            <a:pPr lvl="1"/>
            <a:endParaRPr lang="en-US" sz="2000" dirty="0"/>
          </a:p>
        </p:txBody>
      </p:sp>
    </p:spTree>
    <p:extLst>
      <p:ext uri="{BB962C8B-B14F-4D97-AF65-F5344CB8AC3E}">
        <p14:creationId xmlns:p14="http://schemas.microsoft.com/office/powerpoint/2010/main" val="33488570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changed lately?</a:t>
            </a:r>
          </a:p>
        </p:txBody>
      </p:sp>
      <p:sp>
        <p:nvSpPr>
          <p:cNvPr id="3" name="Content Placeholder 2"/>
          <p:cNvSpPr>
            <a:spLocks noGrp="1"/>
          </p:cNvSpPr>
          <p:nvPr>
            <p:ph idx="1"/>
          </p:nvPr>
        </p:nvSpPr>
        <p:spPr>
          <a:xfrm>
            <a:off x="557814" y="798384"/>
            <a:ext cx="10414650" cy="5573841"/>
          </a:xfrm>
        </p:spPr>
        <p:txBody>
          <a:bodyPr/>
          <a:lstStyle/>
          <a:p>
            <a:r>
              <a:rPr lang="en-US" sz="2200" dirty="0"/>
              <a:t>Database Performance Summary Page</a:t>
            </a:r>
            <a:endParaRPr lang="en-US" sz="2000" dirty="0"/>
          </a:p>
          <a:p>
            <a:pPr lvl="1"/>
            <a:endParaRPr lang="en-US" sz="2000" dirty="0"/>
          </a:p>
        </p:txBody>
      </p:sp>
      <p:pic>
        <p:nvPicPr>
          <p:cNvPr id="4" name="Picture 3"/>
          <p:cNvPicPr>
            <a:picLocks noChangeAspect="1"/>
          </p:cNvPicPr>
          <p:nvPr/>
        </p:nvPicPr>
        <p:blipFill>
          <a:blip r:embed="rId3"/>
          <a:stretch>
            <a:fillRect/>
          </a:stretch>
        </p:blipFill>
        <p:spPr>
          <a:xfrm>
            <a:off x="557813" y="1296135"/>
            <a:ext cx="10245170" cy="5262292"/>
          </a:xfrm>
          <a:prstGeom prst="rect">
            <a:avLst/>
          </a:prstGeom>
        </p:spPr>
      </p:pic>
      <p:pic>
        <p:nvPicPr>
          <p:cNvPr id="5" name="Picture 4"/>
          <p:cNvPicPr>
            <a:picLocks noChangeAspect="1"/>
          </p:cNvPicPr>
          <p:nvPr/>
        </p:nvPicPr>
        <p:blipFill>
          <a:blip r:embed="rId4"/>
          <a:stretch>
            <a:fillRect/>
          </a:stretch>
        </p:blipFill>
        <p:spPr>
          <a:xfrm>
            <a:off x="388332" y="2030413"/>
            <a:ext cx="10414651" cy="3793735"/>
          </a:xfrm>
          <a:prstGeom prst="rect">
            <a:avLst/>
          </a:prstGeom>
        </p:spPr>
      </p:pic>
    </p:spTree>
    <p:extLst>
      <p:ext uri="{BB962C8B-B14F-4D97-AF65-F5344CB8AC3E}">
        <p14:creationId xmlns:p14="http://schemas.microsoft.com/office/powerpoint/2010/main" val="217105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Why </a:t>
            </a:r>
            <a:r>
              <a:rPr lang="en-US" dirty="0" err="1"/>
              <a:t>OpenEdge</a:t>
            </a:r>
            <a:r>
              <a:rPr lang="en-US" dirty="0"/>
              <a:t> Management?</a:t>
            </a:r>
          </a:p>
        </p:txBody>
      </p:sp>
    </p:spTree>
    <p:extLst>
      <p:ext uri="{BB962C8B-B14F-4D97-AF65-F5344CB8AC3E}">
        <p14:creationId xmlns:p14="http://schemas.microsoft.com/office/powerpoint/2010/main" val="1659644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dirty="0" err="1"/>
              <a:t>OpenEdge</a:t>
            </a:r>
            <a:r>
              <a:rPr lang="en-US" dirty="0"/>
              <a:t> Management?	</a:t>
            </a:r>
          </a:p>
        </p:txBody>
      </p:sp>
      <p:sp>
        <p:nvSpPr>
          <p:cNvPr id="3" name="Content Placeholder 2"/>
          <p:cNvSpPr>
            <a:spLocks noGrp="1"/>
          </p:cNvSpPr>
          <p:nvPr>
            <p:ph idx="1"/>
          </p:nvPr>
        </p:nvSpPr>
        <p:spPr/>
        <p:txBody>
          <a:bodyPr/>
          <a:lstStyle/>
          <a:p>
            <a:r>
              <a:rPr lang="en-US" dirty="0"/>
              <a:t>Advantages of </a:t>
            </a:r>
            <a:r>
              <a:rPr lang="en-US" dirty="0" err="1"/>
              <a:t>Openedge</a:t>
            </a:r>
            <a:r>
              <a:rPr lang="en-US" dirty="0"/>
              <a:t> Management</a:t>
            </a:r>
          </a:p>
          <a:p>
            <a:pPr lvl="1"/>
            <a:r>
              <a:rPr lang="en-US" dirty="0"/>
              <a:t>Auto discovery at startup</a:t>
            </a:r>
          </a:p>
          <a:p>
            <a:pPr lvl="1"/>
            <a:r>
              <a:rPr lang="en-US" dirty="0"/>
              <a:t>Has 90% of what you need configured and available</a:t>
            </a:r>
          </a:p>
          <a:p>
            <a:pPr lvl="1"/>
            <a:r>
              <a:rPr lang="en-US" dirty="0"/>
              <a:t>Only tool to give you procedure statistics for </a:t>
            </a:r>
            <a:r>
              <a:rPr lang="en-US" dirty="0" err="1"/>
              <a:t>AppServer</a:t>
            </a:r>
            <a:endParaRPr lang="en-US" dirty="0"/>
          </a:p>
          <a:p>
            <a:pPr lvl="1"/>
            <a:r>
              <a:rPr lang="en-US" dirty="0"/>
              <a:t>Alerts that can start jobs</a:t>
            </a:r>
          </a:p>
          <a:p>
            <a:r>
              <a:rPr lang="en-US" dirty="0"/>
              <a:t>Included in the Advance Enterprise Edition Database Product</a:t>
            </a:r>
          </a:p>
          <a:p>
            <a:pPr lvl="1"/>
            <a:r>
              <a:rPr lang="en-US" dirty="0"/>
              <a:t>Multi-tenancy</a:t>
            </a:r>
          </a:p>
          <a:p>
            <a:pPr lvl="1"/>
            <a:r>
              <a:rPr lang="en-US" dirty="0"/>
              <a:t>Table Partitioning</a:t>
            </a:r>
          </a:p>
          <a:p>
            <a:pPr lvl="1"/>
            <a:r>
              <a:rPr lang="en-US" dirty="0"/>
              <a:t>Transparent Data Encryption</a:t>
            </a:r>
          </a:p>
          <a:p>
            <a:pPr lvl="1"/>
            <a:r>
              <a:rPr lang="en-US" dirty="0"/>
              <a:t>Database Replication</a:t>
            </a:r>
          </a:p>
          <a:p>
            <a:pPr lvl="1"/>
            <a:r>
              <a:rPr lang="en-US" dirty="0"/>
              <a:t>High Data Availability</a:t>
            </a:r>
          </a:p>
        </p:txBody>
      </p:sp>
    </p:spTree>
    <p:extLst>
      <p:ext uri="{BB962C8B-B14F-4D97-AF65-F5344CB8AC3E}">
        <p14:creationId xmlns:p14="http://schemas.microsoft.com/office/powerpoint/2010/main" val="712257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925" y="2692235"/>
            <a:ext cx="7286625" cy="1421928"/>
          </a:xfrm>
        </p:spPr>
        <p:txBody>
          <a:bodyPr/>
          <a:lstStyle/>
          <a:p>
            <a:r>
              <a:rPr lang="en-US" sz="9600" dirty="0"/>
              <a:t>Q&amp;A</a:t>
            </a:r>
          </a:p>
        </p:txBody>
      </p:sp>
    </p:spTree>
    <p:extLst>
      <p:ext uri="{BB962C8B-B14F-4D97-AF65-F5344CB8AC3E}">
        <p14:creationId xmlns:p14="http://schemas.microsoft.com/office/powerpoint/2010/main" val="19047654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9563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1_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3.xml><?xml version="1.0" encoding="utf-8"?>
<a:theme xmlns:a="http://schemas.openxmlformats.org/drawingml/2006/main" name="2_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_dlc_DocId xmlns="7c69e624-827f-471b-adea-ac070ddc6867">V5TQT6NVCWRS-1348-1301</_dlc_DocId>
    <_dlc_DocIdUrl xmlns="7c69e624-827f-471b-adea-ac070ddc6867">
      <Url>https://myprogress.progress.com/departments/marketing/_layouts/DocIdRedir.aspx?ID=V5TQT6NVCWRS-1348-1301</Url>
      <Description>V5TQT6NVCWRS-1348-1301</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2.xml><?xml version="1.0" encoding="utf-8"?>
<ds:datastoreItem xmlns:ds="http://schemas.openxmlformats.org/officeDocument/2006/customXml" ds:itemID="{DDA4C4B2-98B1-44DF-A244-E8FB7A2D1956}">
  <ds:schemaRefs>
    <ds:schemaRef ds:uri="http://purl.org/dc/terms/"/>
    <ds:schemaRef ds:uri="http://www.w3.org/XML/1998/namespace"/>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7c69e624-827f-471b-adea-ac070ddc6867"/>
    <ds:schemaRef ds:uri="efb4a6a7-40f5-4c55-b7cd-bfe5555b5884"/>
  </ds:schemaRefs>
</ds:datastoreItem>
</file>

<file path=customXml/itemProps3.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4.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PROGRESS_16x9_PPT_Template</Template>
  <TotalTime>17537</TotalTime>
  <Words>1300</Words>
  <Application>Microsoft Office PowerPoint</Application>
  <PresentationFormat>Custom</PresentationFormat>
  <Paragraphs>260</Paragraphs>
  <Slides>34</Slides>
  <Notes>17</Notes>
  <HiddenSlides>0</HiddenSlides>
  <MMClips>1</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34</vt:i4>
      </vt:variant>
    </vt:vector>
  </HeadingPairs>
  <TitlesOfParts>
    <vt:vector size="40" baseType="lpstr">
      <vt:lpstr>Arial</vt:lpstr>
      <vt:lpstr>Courier New</vt:lpstr>
      <vt:lpstr>Wingdings</vt:lpstr>
      <vt:lpstr>PROGRESS_16x9_PPT_Template</vt:lpstr>
      <vt:lpstr>1_PROGRESS_16x9_PPT_Template</vt:lpstr>
      <vt:lpstr>2_PROGRESS_16x9_PPT_Template</vt:lpstr>
      <vt:lpstr>Have You Seen OpenEdge Management Lately?</vt:lpstr>
      <vt:lpstr>Agenda</vt:lpstr>
      <vt:lpstr>Introduction</vt:lpstr>
      <vt:lpstr>Twilight Zone</vt:lpstr>
      <vt:lpstr>Introduction </vt:lpstr>
      <vt:lpstr>Introduction </vt:lpstr>
      <vt:lpstr>What is OpenEdge Management?</vt:lpstr>
      <vt:lpstr>What is OpenEdge Management?</vt:lpstr>
      <vt:lpstr>Resources</vt:lpstr>
      <vt:lpstr>Monitor and Rules</vt:lpstr>
      <vt:lpstr>Alerts</vt:lpstr>
      <vt:lpstr>Log File Monitor</vt:lpstr>
      <vt:lpstr>Log File Viewer</vt:lpstr>
      <vt:lpstr>Trending</vt:lpstr>
      <vt:lpstr>Jobs</vt:lpstr>
      <vt:lpstr>Database Administration Console</vt:lpstr>
      <vt:lpstr>Database Administration Console</vt:lpstr>
      <vt:lpstr>Database Administration Console</vt:lpstr>
      <vt:lpstr>Graphs</vt:lpstr>
      <vt:lpstr>Collections</vt:lpstr>
      <vt:lpstr>What is OpenEdge Explorer?</vt:lpstr>
      <vt:lpstr>What is OpenEdge Explorer?</vt:lpstr>
      <vt:lpstr>What’s Changed Lately?</vt:lpstr>
      <vt:lpstr>What’s changed lately?</vt:lpstr>
      <vt:lpstr>What’s changed lately?</vt:lpstr>
      <vt:lpstr>What’s changed lately?</vt:lpstr>
      <vt:lpstr>What’s changed lately?</vt:lpstr>
      <vt:lpstr>What’s changed lately?</vt:lpstr>
      <vt:lpstr>What’s changed lately?</vt:lpstr>
      <vt:lpstr>What’s changed lately?</vt:lpstr>
      <vt:lpstr>Why OpenEdge Management?</vt:lpstr>
      <vt:lpstr>Why OpenEdge Management? </vt:lpstr>
      <vt:lpstr>Q&amp;A</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subject/>
  <dc:creator>Roy Ellis</dc:creator>
  <cp:keywords/>
  <dc:description/>
  <cp:lastModifiedBy>Roy Ellis</cp:lastModifiedBy>
  <cp:revision>91</cp:revision>
  <cp:lastPrinted>2013-09-18T03:48:20Z</cp:lastPrinted>
  <dcterms:created xsi:type="dcterms:W3CDTF">2016-05-27T11:55:05Z</dcterms:created>
  <dcterms:modified xsi:type="dcterms:W3CDTF">2016-06-25T16:06:54Z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_dlc_DocIdItemGuid">
    <vt:lpwstr>0772c8ec-cf53-4a88-9f11-7b3dc8d44f2d</vt:lpwstr>
  </property>
  <property fmtid="{D5CDD505-2E9C-101B-9397-08002B2CF9AE}" pid="22" name="Visibility">
    <vt:lpwstr>758;#Internal|52c39dec-86ec-4d25-bb10-18d2912cd0c4</vt:lpwstr>
  </property>
</Properties>
</file>