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5"/>
  </p:sldMasterIdLst>
  <p:notesMasterIdLst>
    <p:notesMasterId r:id="rId52"/>
  </p:notesMasterIdLst>
  <p:handoutMasterIdLst>
    <p:handoutMasterId r:id="rId53"/>
  </p:handoutMasterIdLst>
  <p:sldIdLst>
    <p:sldId id="1099" r:id="rId6"/>
    <p:sldId id="1182" r:id="rId7"/>
    <p:sldId id="1183" r:id="rId8"/>
    <p:sldId id="1105" r:id="rId9"/>
    <p:sldId id="1184" r:id="rId10"/>
    <p:sldId id="1185" r:id="rId11"/>
    <p:sldId id="1186" r:id="rId12"/>
    <p:sldId id="1187" r:id="rId13"/>
    <p:sldId id="1188" r:id="rId14"/>
    <p:sldId id="1189" r:id="rId15"/>
    <p:sldId id="1190" r:id="rId16"/>
    <p:sldId id="1191" r:id="rId17"/>
    <p:sldId id="1192" r:id="rId18"/>
    <p:sldId id="1193" r:id="rId19"/>
    <p:sldId id="1194" r:id="rId20"/>
    <p:sldId id="1195" r:id="rId21"/>
    <p:sldId id="1196" r:id="rId22"/>
    <p:sldId id="1197" r:id="rId23"/>
    <p:sldId id="1198" r:id="rId24"/>
    <p:sldId id="1199" r:id="rId25"/>
    <p:sldId id="1200" r:id="rId26"/>
    <p:sldId id="1201" r:id="rId27"/>
    <p:sldId id="1202" r:id="rId28"/>
    <p:sldId id="1203" r:id="rId29"/>
    <p:sldId id="1204" r:id="rId30"/>
    <p:sldId id="1205" r:id="rId31"/>
    <p:sldId id="1206" r:id="rId32"/>
    <p:sldId id="1207" r:id="rId33"/>
    <p:sldId id="1208" r:id="rId34"/>
    <p:sldId id="1209" r:id="rId35"/>
    <p:sldId id="1210" r:id="rId36"/>
    <p:sldId id="1211" r:id="rId37"/>
    <p:sldId id="1212" r:id="rId38"/>
    <p:sldId id="1213" r:id="rId39"/>
    <p:sldId id="1214" r:id="rId40"/>
    <p:sldId id="1215" r:id="rId41"/>
    <p:sldId id="1216" r:id="rId42"/>
    <p:sldId id="1226" r:id="rId43"/>
    <p:sldId id="1217" r:id="rId44"/>
    <p:sldId id="1218" r:id="rId45"/>
    <p:sldId id="1219" r:id="rId46"/>
    <p:sldId id="1223" r:id="rId47"/>
    <p:sldId id="1224" r:id="rId48"/>
    <p:sldId id="1225" r:id="rId49"/>
    <p:sldId id="1227" r:id="rId50"/>
    <p:sldId id="1180" r:id="rId51"/>
  </p:sldIdLst>
  <p:sldSz cx="12188825" cy="6858000"/>
  <p:notesSz cx="7027863" cy="9313863"/>
  <p:custDataLst>
    <p:tags r:id="rId54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712" userDrawn="1">
          <p15:clr>
            <a:srgbClr val="A4A3A4"/>
          </p15:clr>
        </p15:guide>
        <p15:guide id="2" orient="horz" pos="1128" userDrawn="1">
          <p15:clr>
            <a:srgbClr val="A4A3A4"/>
          </p15:clr>
        </p15:guide>
        <p15:guide id="3" orient="horz" pos="4006">
          <p15:clr>
            <a:srgbClr val="A4A3A4"/>
          </p15:clr>
        </p15:guide>
        <p15:guide id="7" pos="359" userDrawn="1">
          <p15:clr>
            <a:srgbClr val="A4A3A4"/>
          </p15:clr>
        </p15:guide>
        <p15:guide id="8" pos="4175" userDrawn="1">
          <p15:clr>
            <a:srgbClr val="A4A3A4"/>
          </p15:clr>
        </p15:guide>
        <p15:guide id="9" pos="382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40FF"/>
    <a:srgbClr val="373A3E"/>
    <a:srgbClr val="B0D806"/>
    <a:srgbClr val="AAD204"/>
    <a:srgbClr val="FF4E00"/>
    <a:srgbClr val="2F5662"/>
    <a:srgbClr val="DD461E"/>
    <a:srgbClr val="24D997"/>
    <a:srgbClr val="23C78C"/>
    <a:srgbClr val="F199A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68" autoAdjust="0"/>
    <p:restoredTop sz="90812" autoAdjust="0"/>
  </p:normalViewPr>
  <p:slideViewPr>
    <p:cSldViewPr snapToGrid="0" showGuides="1">
      <p:cViewPr varScale="1">
        <p:scale>
          <a:sx n="80" d="100"/>
          <a:sy n="80" d="100"/>
        </p:scale>
        <p:origin x="-90" y="-708"/>
      </p:cViewPr>
      <p:guideLst>
        <p:guide orient="horz" pos="2712"/>
        <p:guide orient="horz" pos="1128"/>
        <p:guide orient="horz" pos="4006"/>
        <p:guide pos="359"/>
        <p:guide pos="4175"/>
        <p:guide pos="382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00" d="100"/>
          <a:sy n="100" d="100"/>
        </p:scale>
        <p:origin x="2652" y="78"/>
      </p:cViewPr>
      <p:guideLst>
        <p:guide orient="horz" pos="2933"/>
        <p:guide pos="2213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handoutMaster" Target="handoutMasters/handoutMaster1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smtClean="0"/>
              <a:t>Progress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=""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19454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49" y="36"/>
            <a:ext cx="12188890" cy="6857964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4967780" y="3354330"/>
            <a:ext cx="6800850" cy="1573302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967780" y="5066617"/>
            <a:ext cx="5479648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</p:spTree>
    <p:extLst>
      <p:ext uri="{BB962C8B-B14F-4D97-AF65-F5344CB8AC3E}">
        <p14:creationId xmlns="" xmlns:p14="http://schemas.microsoft.com/office/powerpoint/2010/main" val="28179042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693202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974282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22918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6024709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061023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078196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67497"/>
            <a:ext cx="11021571" cy="43088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813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813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3170618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00207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15673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160043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130888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054724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2450" y="1200150"/>
            <a:ext cx="10953750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557813" y="367497"/>
            <a:ext cx="1094838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6015201" y="6517228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8" r:id="rId2"/>
    <p:sldLayoutId id="2147483775" r:id="rId3"/>
    <p:sldLayoutId id="2147483734" r:id="rId4"/>
    <p:sldLayoutId id="2147483778" r:id="rId5"/>
    <p:sldLayoutId id="2147483774" r:id="rId6"/>
    <p:sldLayoutId id="2147483739" r:id="rId7"/>
    <p:sldLayoutId id="2147483762" r:id="rId8"/>
    <p:sldLayoutId id="2147483776" r:id="rId9"/>
    <p:sldLayoutId id="2147483772" r:id="rId10"/>
    <p:sldLayoutId id="2147483767" r:id="rId11"/>
    <p:sldLayoutId id="2147483770" r:id="rId12"/>
    <p:sldLayoutId id="2147483773" r:id="rId13"/>
  </p:sldLayoutIdLst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>
              <a:lumMod val="50000"/>
            </a:schemeClr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41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4967780" y="2470279"/>
            <a:ext cx="6800850" cy="2215991"/>
          </a:xfrm>
        </p:spPr>
        <p:txBody>
          <a:bodyPr/>
          <a:lstStyle/>
          <a:p>
            <a:r>
              <a:rPr lang="en-US" dirty="0"/>
              <a:t>A Simple Approach to Modernize </a:t>
            </a:r>
            <a:r>
              <a:rPr lang="en-US" dirty="0" err="1"/>
              <a:t>WebSpeed</a:t>
            </a:r>
            <a:r>
              <a:rPr lang="en-US" dirty="0"/>
              <a:t> with Kendo UI</a:t>
            </a:r>
          </a:p>
        </p:txBody>
      </p:sp>
      <p:sp>
        <p:nvSpPr>
          <p:cNvPr id="5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Jordi Sastre, June 2016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the Presenter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Discovered </a:t>
            </a:r>
            <a:r>
              <a:rPr lang="en-US" dirty="0"/>
              <a:t>Progress in 1991</a:t>
            </a:r>
          </a:p>
          <a:p>
            <a:r>
              <a:rPr lang="en-US" dirty="0"/>
              <a:t>Joined Progress Technical Support in 1995 in The Netherlands</a:t>
            </a:r>
          </a:p>
          <a:p>
            <a:r>
              <a:rPr lang="en-US" dirty="0"/>
              <a:t>Moved to IT and Bedford in 2001</a:t>
            </a:r>
          </a:p>
          <a:p>
            <a:r>
              <a:rPr lang="en-US" dirty="0"/>
              <a:t>Currently IT Software Architect in Progress IT</a:t>
            </a:r>
          </a:p>
          <a:p>
            <a:r>
              <a:rPr lang="en-US" dirty="0"/>
              <a:t>Always trying to find the simplest way to provide the most value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300547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Describe an approach to combine </a:t>
            </a:r>
            <a:r>
              <a:rPr lang="en-US" dirty="0" err="1"/>
              <a:t>WebSpeed</a:t>
            </a:r>
            <a:r>
              <a:rPr lang="en-US" dirty="0"/>
              <a:t> and Kendo UI where both technologies are used to their best abilities: OpenEdge ABL in the backend for business logic and Kendo UI in the frontend for rich web presentation</a:t>
            </a:r>
          </a:p>
          <a:p>
            <a:r>
              <a:rPr lang="en-US" dirty="0"/>
              <a:t>Based on real experience from business applications developed and used internally at Progress</a:t>
            </a:r>
          </a:p>
          <a:p>
            <a:r>
              <a:rPr lang="en-US" dirty="0"/>
              <a:t>The main idea is to communicate concepts, not code</a:t>
            </a:r>
          </a:p>
          <a:p>
            <a:r>
              <a:rPr lang="en-US" dirty="0" smtClean="0"/>
              <a:t>Provide some </a:t>
            </a:r>
            <a:r>
              <a:rPr lang="en-US" dirty="0"/>
              <a:t>hints </a:t>
            </a:r>
            <a:r>
              <a:rPr lang="en-US" dirty="0" smtClean="0"/>
              <a:t>(</a:t>
            </a:r>
            <a:r>
              <a:rPr lang="en-US" dirty="0"/>
              <a:t>yes, with code)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12846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0" y="1470398"/>
            <a:ext cx="11498081" cy="461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alpha val="47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JavaScript Frameworks &amp; Kendo UI</a:t>
            </a:r>
          </a:p>
          <a:p>
            <a:r>
              <a:rPr lang="en-US" dirty="0" smtClean="0"/>
              <a:t>Development Approach</a:t>
            </a:r>
          </a:p>
          <a:p>
            <a:r>
              <a:rPr lang="en-US" dirty="0" smtClean="0"/>
              <a:t>Architecture</a:t>
            </a:r>
          </a:p>
          <a:p>
            <a:r>
              <a:rPr lang="en-US" dirty="0" smtClean="0"/>
              <a:t>Demo of simple Kendo UI application</a:t>
            </a:r>
          </a:p>
          <a:p>
            <a:r>
              <a:rPr lang="en-US" dirty="0" smtClean="0"/>
              <a:t>Hints and code snippets</a:t>
            </a:r>
          </a:p>
          <a:p>
            <a:r>
              <a:rPr lang="en-US" dirty="0" smtClean="0"/>
              <a:t>Summary</a:t>
            </a:r>
          </a:p>
        </p:txBody>
      </p:sp>
    </p:spTree>
    <p:extLst>
      <p:ext uri="{BB962C8B-B14F-4D97-AF65-F5344CB8AC3E}">
        <p14:creationId xmlns="" xmlns:p14="http://schemas.microsoft.com/office/powerpoint/2010/main" val="20263858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JavaScript Frameworks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ym typeface="Wingdings" panose="05000000000000000000" pitchFamily="2" charset="2"/>
              </a:rPr>
              <a:t>Most common technology for developing Web rich applications (RIA)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Wikipedia lists 54 RIA frameworks, 29 of them based on JavaScript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How to choose a JavaScript framework?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1) Do your research, try them, and pick the one you like the most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2) Trust Progress and use Kendo UI 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You want to spend your effort on solving business needs, not technology challenges</a:t>
            </a:r>
          </a:p>
          <a:p>
            <a:pPr lvl="1"/>
            <a:endParaRPr lang="en-US" dirty="0" smtClean="0">
              <a:sym typeface="Wingdings" panose="05000000000000000000" pitchFamily="2" charset="2"/>
            </a:endParaRPr>
          </a:p>
          <a:p>
            <a:pPr lvl="1"/>
            <a:endParaRPr lang="en-US" dirty="0" smtClean="0">
              <a:sym typeface="Wingdings" panose="05000000000000000000" pitchFamily="2" charset="2"/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8295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Kendo UI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not easy – Ramp up may take a while depending on your background</a:t>
            </a:r>
          </a:p>
          <a:p>
            <a:r>
              <a:rPr lang="en-US" dirty="0" smtClean="0"/>
              <a:t>Requires HTML, JavaScript and jQuery knowledge, the more the better</a:t>
            </a:r>
          </a:p>
          <a:p>
            <a:r>
              <a:rPr lang="en-US" dirty="0" smtClean="0"/>
              <a:t>Normally used along with other frameworks such as AngularJS and Bootstrap</a:t>
            </a:r>
          </a:p>
          <a:p>
            <a:r>
              <a:rPr lang="en-US" dirty="0" smtClean="0"/>
              <a:t>There isn’t a single way to implement a functionality, often times there isn’t “the correct way”</a:t>
            </a:r>
          </a:p>
          <a:p>
            <a:r>
              <a:rPr lang="en-US" dirty="0" smtClean="0"/>
              <a:t>The outcome is good</a:t>
            </a:r>
          </a:p>
          <a:p>
            <a:r>
              <a:rPr lang="en-US" dirty="0" smtClean="0"/>
              <a:t>Kendo online help:</a:t>
            </a:r>
          </a:p>
          <a:p>
            <a:pPr lvl="1"/>
            <a:r>
              <a:rPr lang="en-US" dirty="0" smtClean="0"/>
              <a:t>Google</a:t>
            </a:r>
          </a:p>
          <a:p>
            <a:pPr lvl="1"/>
            <a:r>
              <a:rPr lang="en-US" dirty="0" smtClean="0"/>
              <a:t>http</a:t>
            </a:r>
            <a:r>
              <a:rPr lang="en-US" dirty="0"/>
              <a:t>://docs.telerik.com</a:t>
            </a:r>
          </a:p>
          <a:p>
            <a:pPr lvl="1"/>
            <a:r>
              <a:rPr lang="en-US" dirty="0" smtClean="0"/>
              <a:t>http</a:t>
            </a:r>
            <a:r>
              <a:rPr lang="en-US" dirty="0"/>
              <a:t>://</a:t>
            </a:r>
            <a:r>
              <a:rPr lang="en-US" dirty="0" smtClean="0"/>
              <a:t>www.telerik.com/support/demos</a:t>
            </a:r>
          </a:p>
          <a:p>
            <a:pPr lvl="1"/>
            <a:r>
              <a:rPr lang="en-US" dirty="0" smtClean="0"/>
              <a:t>http</a:t>
            </a:r>
            <a:r>
              <a:rPr lang="en-US" dirty="0"/>
              <a:t>://www.telerik.com/forums</a:t>
            </a:r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55990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Development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Approach </a:t>
            </a:r>
            <a:r>
              <a:rPr lang="en-US" dirty="0">
                <a:sym typeface="Wingdings" panose="05000000000000000000" pitchFamily="2" charset="2"/>
              </a:rPr>
              <a:t> Design  Development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Choose an approach for all </a:t>
            </a:r>
            <a:r>
              <a:rPr lang="en-US" dirty="0" smtClean="0">
                <a:sym typeface="Wingdings" panose="05000000000000000000" pitchFamily="2" charset="2"/>
              </a:rPr>
              <a:t>developments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Think first, code later</a:t>
            </a:r>
            <a:endParaRPr lang="en-US" dirty="0">
              <a:sym typeface="Wingdings" panose="05000000000000000000" pitchFamily="2" charset="2"/>
            </a:endParaRPr>
          </a:p>
          <a:p>
            <a:pPr lvl="2"/>
            <a:r>
              <a:rPr lang="en-US" dirty="0">
                <a:sym typeface="Wingdings" panose="05000000000000000000" pitchFamily="2" charset="2"/>
              </a:rPr>
              <a:t>There are </a:t>
            </a:r>
            <a:r>
              <a:rPr lang="en-US" dirty="0" smtClean="0">
                <a:sym typeface="Wingdings" panose="05000000000000000000" pitchFamily="2" charset="2"/>
              </a:rPr>
              <a:t>around 1,000,001 </a:t>
            </a:r>
            <a:r>
              <a:rPr lang="en-US" dirty="0">
                <a:sym typeface="Wingdings" panose="05000000000000000000" pitchFamily="2" charset="2"/>
              </a:rPr>
              <a:t>different ways to do </a:t>
            </a:r>
            <a:r>
              <a:rPr lang="en-US" dirty="0" smtClean="0">
                <a:sym typeface="Wingdings" panose="05000000000000000000" pitchFamily="2" charset="2"/>
              </a:rPr>
              <a:t>something (i.e. </a:t>
            </a:r>
            <a:r>
              <a:rPr lang="en-US" dirty="0">
                <a:sym typeface="Wingdings" panose="05000000000000000000" pitchFamily="2" charset="2"/>
              </a:rPr>
              <a:t>“there is my way and </a:t>
            </a:r>
            <a:r>
              <a:rPr lang="en-US" dirty="0" smtClean="0">
                <a:sym typeface="Wingdings" panose="05000000000000000000" pitchFamily="2" charset="2"/>
              </a:rPr>
              <a:t>around a </a:t>
            </a:r>
            <a:r>
              <a:rPr lang="en-US" dirty="0">
                <a:sym typeface="Wingdings" panose="05000000000000000000" pitchFamily="2" charset="2"/>
              </a:rPr>
              <a:t>million </a:t>
            </a:r>
            <a:r>
              <a:rPr lang="en-US" dirty="0" smtClean="0">
                <a:sym typeface="Wingdings" panose="05000000000000000000" pitchFamily="2" charset="2"/>
              </a:rPr>
              <a:t>more”)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Just </a:t>
            </a:r>
            <a:r>
              <a:rPr lang="en-US" dirty="0">
                <a:sym typeface="Wingdings" panose="05000000000000000000" pitchFamily="2" charset="2"/>
              </a:rPr>
              <a:t>choose your way and stick to </a:t>
            </a:r>
            <a:r>
              <a:rPr lang="en-US" dirty="0" smtClean="0">
                <a:sym typeface="Wingdings" panose="05000000000000000000" pitchFamily="2" charset="2"/>
              </a:rPr>
              <a:t>it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The approach should result in a list of principles</a:t>
            </a:r>
            <a:endParaRPr lang="en-US" dirty="0">
              <a:sym typeface="Wingdings" panose="05000000000000000000" pitchFamily="2" charset="2"/>
            </a:endParaRPr>
          </a:p>
          <a:p>
            <a:pPr lvl="1"/>
            <a:r>
              <a:rPr lang="en-US" dirty="0">
                <a:sym typeface="Wingdings" panose="05000000000000000000" pitchFamily="2" charset="2"/>
              </a:rPr>
              <a:t>Make sure all applications and components are designed following the principles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If the above is successful, development is easy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906437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Architecture Evolution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11962" y="1200150"/>
            <a:ext cx="10360501" cy="680901"/>
          </a:xfrm>
        </p:spPr>
        <p:txBody>
          <a:bodyPr/>
          <a:lstStyle/>
          <a:p>
            <a:r>
              <a:rPr lang="en-US" dirty="0" smtClean="0"/>
              <a:t>Progress/OpenEdge architectures have evolved</a:t>
            </a:r>
            <a:endParaRPr lang="en-US" dirty="0"/>
          </a:p>
        </p:txBody>
      </p:sp>
      <p:sp>
        <p:nvSpPr>
          <p:cNvPr id="5" name="AutoShape 5585"/>
          <p:cNvSpPr>
            <a:spLocks noChangeArrowheads="1"/>
          </p:cNvSpPr>
          <p:nvPr/>
        </p:nvSpPr>
        <p:spPr bwMode="auto">
          <a:xfrm>
            <a:off x="5819733" y="2315098"/>
            <a:ext cx="1106928" cy="1353176"/>
          </a:xfrm>
          <a:prstGeom prst="can">
            <a:avLst>
              <a:gd name="adj" fmla="val 25000"/>
            </a:avLst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err="1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Data.db</a:t>
            </a:r>
            <a:endParaRPr lang="en-US" sz="1800" b="1" i="0" dirty="0"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6" name="AutoShape 5913"/>
          <p:cNvSpPr>
            <a:spLocks noChangeArrowheads="1"/>
          </p:cNvSpPr>
          <p:nvPr/>
        </p:nvSpPr>
        <p:spPr bwMode="auto">
          <a:xfrm>
            <a:off x="3614518" y="2634016"/>
            <a:ext cx="1540061" cy="715340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smtClean="0"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4GL Programs</a:t>
            </a:r>
            <a:endParaRPr lang="en-US" sz="1800" i="0" dirty="0">
              <a:solidFill>
                <a:schemeClr val="accent3"/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7" name="AutoShape 5908"/>
          <p:cNvCxnSpPr>
            <a:cxnSpLocks noChangeShapeType="1"/>
            <a:stCxn id="6" idx="3"/>
            <a:endCxn id="5" idx="2"/>
          </p:cNvCxnSpPr>
          <p:nvPr/>
        </p:nvCxnSpPr>
        <p:spPr bwMode="auto">
          <a:xfrm>
            <a:off x="5154579" y="2991686"/>
            <a:ext cx="665154" cy="0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8" name="Content Placeholder 3"/>
          <p:cNvSpPr txBox="1">
            <a:spLocks/>
          </p:cNvSpPr>
          <p:nvPr/>
        </p:nvSpPr>
        <p:spPr bwMode="auto">
          <a:xfrm>
            <a:off x="2849137" y="4576605"/>
            <a:ext cx="4796476" cy="1263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lvl="1">
              <a:buSzTx/>
            </a:pPr>
            <a:r>
              <a:rPr lang="en-US" i="0" dirty="0" smtClean="0"/>
              <a:t>Character User Interface (CHUI)</a:t>
            </a:r>
          </a:p>
          <a:p>
            <a:pPr lvl="1">
              <a:buSzTx/>
            </a:pPr>
            <a:r>
              <a:rPr lang="en-US" i="0" dirty="0" smtClean="0"/>
              <a:t>Include files</a:t>
            </a:r>
          </a:p>
          <a:p>
            <a:pPr lvl="1">
              <a:buSzTx/>
            </a:pPr>
            <a:r>
              <a:rPr lang="en-US" i="0" dirty="0" smtClean="0"/>
              <a:t>Database triggers</a:t>
            </a:r>
            <a:endParaRPr lang="en-US" i="0" dirty="0"/>
          </a:p>
        </p:txBody>
      </p:sp>
    </p:spTree>
    <p:extLst>
      <p:ext uri="{BB962C8B-B14F-4D97-AF65-F5344CB8AC3E}">
        <p14:creationId xmlns="" xmlns:p14="http://schemas.microsoft.com/office/powerpoint/2010/main" val="34523685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 Evolution</a:t>
            </a:r>
          </a:p>
        </p:txBody>
      </p:sp>
      <p:sp>
        <p:nvSpPr>
          <p:cNvPr id="9" name="AutoShape 5585"/>
          <p:cNvSpPr>
            <a:spLocks noChangeArrowheads="1"/>
          </p:cNvSpPr>
          <p:nvPr/>
        </p:nvSpPr>
        <p:spPr bwMode="auto">
          <a:xfrm>
            <a:off x="6848671" y="2347157"/>
            <a:ext cx="1106928" cy="1353176"/>
          </a:xfrm>
          <a:prstGeom prst="can">
            <a:avLst>
              <a:gd name="adj" fmla="val 25000"/>
            </a:avLst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err="1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Data.db</a:t>
            </a:r>
            <a:endParaRPr lang="en-US" sz="1800" b="1" i="0" dirty="0"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0" name="AutoShape 5913"/>
          <p:cNvSpPr>
            <a:spLocks noChangeArrowheads="1"/>
          </p:cNvSpPr>
          <p:nvPr/>
        </p:nvSpPr>
        <p:spPr bwMode="auto">
          <a:xfrm>
            <a:off x="3225335" y="2887432"/>
            <a:ext cx="1540061" cy="715340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GUI Programs</a:t>
            </a:r>
          </a:p>
        </p:txBody>
      </p:sp>
      <p:cxnSp>
        <p:nvCxnSpPr>
          <p:cNvPr id="11" name="AutoShape 5908"/>
          <p:cNvCxnSpPr>
            <a:cxnSpLocks noChangeShapeType="1"/>
          </p:cNvCxnSpPr>
          <p:nvPr/>
        </p:nvCxnSpPr>
        <p:spPr bwMode="auto">
          <a:xfrm>
            <a:off x="4765396" y="3245102"/>
            <a:ext cx="2100237" cy="3566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12" name="AutoShape 5913"/>
          <p:cNvSpPr>
            <a:spLocks noChangeArrowheads="1"/>
          </p:cNvSpPr>
          <p:nvPr/>
        </p:nvSpPr>
        <p:spPr bwMode="auto">
          <a:xfrm>
            <a:off x="4642391" y="1967307"/>
            <a:ext cx="1540061" cy="715340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Common Procedures</a:t>
            </a:r>
          </a:p>
        </p:txBody>
      </p:sp>
      <p:cxnSp>
        <p:nvCxnSpPr>
          <p:cNvPr id="14" name="AutoShape 5908"/>
          <p:cNvCxnSpPr>
            <a:cxnSpLocks noChangeShapeType="1"/>
          </p:cNvCxnSpPr>
          <p:nvPr/>
        </p:nvCxnSpPr>
        <p:spPr bwMode="auto">
          <a:xfrm flipH="1" flipV="1">
            <a:off x="6182452" y="2384615"/>
            <a:ext cx="683181" cy="402441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17" name="AutoShape 5908"/>
          <p:cNvCxnSpPr>
            <a:cxnSpLocks noChangeShapeType="1"/>
            <a:stCxn id="12" idx="1"/>
            <a:endCxn id="10" idx="0"/>
          </p:cNvCxnSpPr>
          <p:nvPr/>
        </p:nvCxnSpPr>
        <p:spPr bwMode="auto">
          <a:xfrm rot="10800000" flipV="1">
            <a:off x="3995367" y="2324976"/>
            <a:ext cx="647025" cy="562455"/>
          </a:xfrm>
          <a:prstGeom prst="bentConnector2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20" name="Content Placeholder 3"/>
          <p:cNvSpPr txBox="1">
            <a:spLocks/>
          </p:cNvSpPr>
          <p:nvPr/>
        </p:nvSpPr>
        <p:spPr bwMode="auto">
          <a:xfrm>
            <a:off x="2864662" y="4117641"/>
            <a:ext cx="4389791" cy="2038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lvl="1">
              <a:buSzTx/>
            </a:pPr>
            <a:r>
              <a:rPr lang="en-US" i="0" dirty="0"/>
              <a:t>Graphical User Interfaces (GUI)</a:t>
            </a:r>
          </a:p>
          <a:p>
            <a:pPr lvl="1">
              <a:buSzTx/>
            </a:pPr>
            <a:r>
              <a:rPr lang="en-US" i="0" dirty="0" smtClean="0"/>
              <a:t>Event driven</a:t>
            </a:r>
          </a:p>
          <a:p>
            <a:pPr lvl="1">
              <a:buSzTx/>
            </a:pPr>
            <a:r>
              <a:rPr lang="en-US" i="0" dirty="0" smtClean="0"/>
              <a:t>Client/Server</a:t>
            </a:r>
          </a:p>
          <a:p>
            <a:pPr lvl="1">
              <a:buSzTx/>
            </a:pPr>
            <a:r>
              <a:rPr lang="en-US" i="0" dirty="0" smtClean="0"/>
              <a:t>Share code and data</a:t>
            </a:r>
          </a:p>
          <a:p>
            <a:pPr lvl="1">
              <a:buSzTx/>
            </a:pPr>
            <a:r>
              <a:rPr lang="en-US" i="0" dirty="0" err="1" smtClean="0"/>
              <a:t>SmartObjects</a:t>
            </a:r>
            <a:endParaRPr lang="en-US" i="0" dirty="0" smtClean="0"/>
          </a:p>
        </p:txBody>
      </p:sp>
    </p:spTree>
    <p:extLst>
      <p:ext uri="{BB962C8B-B14F-4D97-AF65-F5344CB8AC3E}">
        <p14:creationId xmlns="" xmlns:p14="http://schemas.microsoft.com/office/powerpoint/2010/main" val="23101024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5500984" y="1467854"/>
            <a:ext cx="2149408" cy="1708905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txBody>
          <a:bodyPr wrap="square" rtlCol="0">
            <a:noAutofit/>
          </a:bodyPr>
          <a:lstStyle/>
          <a:p>
            <a:pPr algn="l"/>
            <a:r>
              <a:rPr lang="en-US" sz="2000" b="1" i="0" dirty="0" err="1" smtClean="0">
                <a:solidFill>
                  <a:srgbClr val="000000"/>
                </a:solidFill>
                <a:latin typeface="Arial Narrow" panose="020B0606020202030204" pitchFamily="34" charset="0"/>
              </a:rPr>
              <a:t>AppServer</a:t>
            </a:r>
            <a:endParaRPr lang="en-US" sz="2000" b="1" i="0" dirty="0" smtClean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79759" y="1170883"/>
            <a:ext cx="2239042" cy="1509790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txBody>
          <a:bodyPr wrap="square" rtlCol="0">
            <a:noAutofit/>
          </a:bodyPr>
          <a:lstStyle/>
          <a:p>
            <a:pPr algn="l"/>
            <a:r>
              <a:rPr lang="en-US" sz="2000" b="1" i="0" dirty="0" err="1" smtClean="0">
                <a:solidFill>
                  <a:srgbClr val="000000"/>
                </a:solidFill>
                <a:latin typeface="Arial Narrow" panose="020B0606020202030204" pitchFamily="34" charset="0"/>
              </a:rPr>
              <a:t>WebSpeed</a:t>
            </a:r>
            <a:endParaRPr lang="en-US" sz="2000" b="1" i="0" dirty="0" smtClean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 Evolution</a:t>
            </a:r>
          </a:p>
        </p:txBody>
      </p:sp>
      <p:sp>
        <p:nvSpPr>
          <p:cNvPr id="9" name="AutoShape 5585"/>
          <p:cNvSpPr>
            <a:spLocks noChangeArrowheads="1"/>
          </p:cNvSpPr>
          <p:nvPr/>
        </p:nvSpPr>
        <p:spPr bwMode="auto">
          <a:xfrm>
            <a:off x="8671252" y="1755837"/>
            <a:ext cx="1106928" cy="1353176"/>
          </a:xfrm>
          <a:prstGeom prst="can">
            <a:avLst>
              <a:gd name="adj" fmla="val 25000"/>
            </a:avLst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err="1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Data.db</a:t>
            </a:r>
            <a:endParaRPr lang="en-US" sz="1800" b="1" i="0" dirty="0"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0" name="AutoShape 5913"/>
          <p:cNvSpPr>
            <a:spLocks noChangeArrowheads="1"/>
          </p:cNvSpPr>
          <p:nvPr/>
        </p:nvSpPr>
        <p:spPr bwMode="auto">
          <a:xfrm>
            <a:off x="2829249" y="1668262"/>
            <a:ext cx="1540061" cy="715340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Web Programs</a:t>
            </a:r>
          </a:p>
        </p:txBody>
      </p:sp>
      <p:cxnSp>
        <p:nvCxnSpPr>
          <p:cNvPr id="11" name="AutoShape 5908"/>
          <p:cNvCxnSpPr>
            <a:cxnSpLocks noChangeShapeType="1"/>
          </p:cNvCxnSpPr>
          <p:nvPr/>
        </p:nvCxnSpPr>
        <p:spPr bwMode="auto">
          <a:xfrm flipV="1">
            <a:off x="4369310" y="2823414"/>
            <a:ext cx="4301942" cy="523264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12" name="AutoShape 5913"/>
          <p:cNvSpPr>
            <a:spLocks noChangeArrowheads="1"/>
          </p:cNvSpPr>
          <p:nvPr/>
        </p:nvSpPr>
        <p:spPr bwMode="auto">
          <a:xfrm>
            <a:off x="5774583" y="2129958"/>
            <a:ext cx="1540061" cy="715340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err="1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AppServer</a:t>
            </a: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Procedures</a:t>
            </a:r>
          </a:p>
        </p:txBody>
      </p:sp>
      <p:cxnSp>
        <p:nvCxnSpPr>
          <p:cNvPr id="17" name="AutoShape 5908"/>
          <p:cNvCxnSpPr>
            <a:cxnSpLocks noChangeShapeType="1"/>
          </p:cNvCxnSpPr>
          <p:nvPr/>
        </p:nvCxnSpPr>
        <p:spPr bwMode="auto">
          <a:xfrm flipV="1">
            <a:off x="7314644" y="2497740"/>
            <a:ext cx="1356608" cy="2951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20" name="Content Placeholder 3"/>
          <p:cNvSpPr txBox="1">
            <a:spLocks/>
          </p:cNvSpPr>
          <p:nvPr/>
        </p:nvSpPr>
        <p:spPr bwMode="auto">
          <a:xfrm>
            <a:off x="2851482" y="4492272"/>
            <a:ext cx="5819770" cy="1930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lvl="1">
              <a:buSzTx/>
            </a:pPr>
            <a:r>
              <a:rPr lang="en-US" i="0" dirty="0" smtClean="0"/>
              <a:t>Web Browsers – HTML and form submission</a:t>
            </a:r>
          </a:p>
          <a:p>
            <a:pPr lvl="1">
              <a:buSzTx/>
            </a:pPr>
            <a:r>
              <a:rPr lang="en-US" i="0" dirty="0" err="1" smtClean="0"/>
              <a:t>WebSpeed</a:t>
            </a:r>
            <a:r>
              <a:rPr lang="en-US" i="0" dirty="0" smtClean="0"/>
              <a:t> broker</a:t>
            </a:r>
          </a:p>
          <a:p>
            <a:pPr lvl="1">
              <a:buSzTx/>
            </a:pPr>
            <a:r>
              <a:rPr lang="en-US" i="0" dirty="0" smtClean="0"/>
              <a:t>Separation of Logic – </a:t>
            </a:r>
            <a:r>
              <a:rPr lang="en-US" i="0" dirty="0" err="1" smtClean="0"/>
              <a:t>AppServer</a:t>
            </a:r>
            <a:endParaRPr lang="en-US" i="0" dirty="0" smtClean="0"/>
          </a:p>
          <a:p>
            <a:pPr lvl="1">
              <a:buSzTx/>
            </a:pPr>
            <a:r>
              <a:rPr lang="en-US" i="0" dirty="0"/>
              <a:t>OpenEdge Reference Architecture</a:t>
            </a:r>
          </a:p>
          <a:p>
            <a:pPr lvl="1">
              <a:buSzTx/>
            </a:pPr>
            <a:r>
              <a:rPr lang="en-US" i="0" dirty="0" smtClean="0"/>
              <a:t>Integration becoming more relevant</a:t>
            </a:r>
          </a:p>
        </p:txBody>
      </p:sp>
      <p:sp>
        <p:nvSpPr>
          <p:cNvPr id="15" name="AutoShape 5913"/>
          <p:cNvSpPr>
            <a:spLocks noChangeArrowheads="1"/>
          </p:cNvSpPr>
          <p:nvPr/>
        </p:nvSpPr>
        <p:spPr bwMode="auto">
          <a:xfrm>
            <a:off x="2829249" y="2823414"/>
            <a:ext cx="1540061" cy="715340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GUI Programs</a:t>
            </a:r>
          </a:p>
        </p:txBody>
      </p:sp>
      <p:cxnSp>
        <p:nvCxnSpPr>
          <p:cNvPr id="18" name="AutoShape 5908"/>
          <p:cNvCxnSpPr>
            <a:cxnSpLocks noChangeShapeType="1"/>
            <a:stCxn id="12" idx="2"/>
            <a:endCxn id="31" idx="0"/>
          </p:cNvCxnSpPr>
          <p:nvPr/>
        </p:nvCxnSpPr>
        <p:spPr bwMode="auto">
          <a:xfrm>
            <a:off x="6544614" y="2845298"/>
            <a:ext cx="1540061" cy="716507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26" name="AutoShape 5908"/>
          <p:cNvCxnSpPr>
            <a:cxnSpLocks noChangeShapeType="1"/>
          </p:cNvCxnSpPr>
          <p:nvPr/>
        </p:nvCxnSpPr>
        <p:spPr bwMode="auto">
          <a:xfrm>
            <a:off x="4346394" y="1881051"/>
            <a:ext cx="4324858" cy="248907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0" name="AutoShape 5913"/>
          <p:cNvSpPr>
            <a:spLocks noChangeArrowheads="1"/>
          </p:cNvSpPr>
          <p:nvPr/>
        </p:nvSpPr>
        <p:spPr bwMode="auto">
          <a:xfrm>
            <a:off x="4606385" y="3561805"/>
            <a:ext cx="1540061" cy="715340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Integration</a:t>
            </a:r>
          </a:p>
        </p:txBody>
      </p:sp>
      <p:sp>
        <p:nvSpPr>
          <p:cNvPr id="31" name="AutoShape 5913"/>
          <p:cNvSpPr>
            <a:spLocks noChangeArrowheads="1"/>
          </p:cNvSpPr>
          <p:nvPr/>
        </p:nvSpPr>
        <p:spPr bwMode="auto">
          <a:xfrm>
            <a:off x="7314644" y="3561805"/>
            <a:ext cx="1540061" cy="715340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Batch Processes</a:t>
            </a:r>
          </a:p>
        </p:txBody>
      </p:sp>
      <p:cxnSp>
        <p:nvCxnSpPr>
          <p:cNvPr id="32" name="AutoShape 5908"/>
          <p:cNvCxnSpPr>
            <a:cxnSpLocks noChangeShapeType="1"/>
            <a:stCxn id="30" idx="3"/>
            <a:endCxn id="31" idx="1"/>
          </p:cNvCxnSpPr>
          <p:nvPr/>
        </p:nvCxnSpPr>
        <p:spPr bwMode="auto">
          <a:xfrm>
            <a:off x="6146446" y="3919475"/>
            <a:ext cx="1168198" cy="0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34" name="AutoShape 5908"/>
          <p:cNvCxnSpPr>
            <a:cxnSpLocks noChangeShapeType="1"/>
            <a:stCxn id="12" idx="1"/>
          </p:cNvCxnSpPr>
          <p:nvPr/>
        </p:nvCxnSpPr>
        <p:spPr bwMode="auto">
          <a:xfrm flipH="1" flipV="1">
            <a:off x="4346394" y="2187917"/>
            <a:ext cx="1428189" cy="299711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41" name="Cloud 40"/>
          <p:cNvSpPr/>
          <p:nvPr/>
        </p:nvSpPr>
        <p:spPr bwMode="auto">
          <a:xfrm>
            <a:off x="1289188" y="3468240"/>
            <a:ext cx="1276152" cy="902469"/>
          </a:xfrm>
          <a:prstGeom prst="cloud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51" name="AutoShape 5908"/>
          <p:cNvCxnSpPr>
            <a:cxnSpLocks noChangeShapeType="1"/>
            <a:stCxn id="9" idx="3"/>
            <a:endCxn id="31" idx="3"/>
          </p:cNvCxnSpPr>
          <p:nvPr/>
        </p:nvCxnSpPr>
        <p:spPr bwMode="auto">
          <a:xfrm rot="5400000">
            <a:off x="8634480" y="3329239"/>
            <a:ext cx="810462" cy="370011"/>
          </a:xfrm>
          <a:prstGeom prst="bentConnector2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54" name="AutoShape 5908"/>
          <p:cNvCxnSpPr>
            <a:cxnSpLocks noChangeShapeType="1"/>
            <a:stCxn id="41" idx="0"/>
            <a:endCxn id="30" idx="1"/>
          </p:cNvCxnSpPr>
          <p:nvPr/>
        </p:nvCxnSpPr>
        <p:spPr bwMode="auto">
          <a:xfrm>
            <a:off x="2564277" y="3919475"/>
            <a:ext cx="2042108" cy="0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98" name="AutoShape 5908"/>
          <p:cNvCxnSpPr>
            <a:cxnSpLocks noChangeShapeType="1"/>
          </p:cNvCxnSpPr>
          <p:nvPr/>
        </p:nvCxnSpPr>
        <p:spPr bwMode="auto">
          <a:xfrm flipH="1">
            <a:off x="4369310" y="2640533"/>
            <a:ext cx="1405274" cy="350861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46" name="AutoShape 5908"/>
          <p:cNvCxnSpPr>
            <a:cxnSpLocks noChangeShapeType="1"/>
            <a:stCxn id="12" idx="2"/>
            <a:endCxn id="30" idx="0"/>
          </p:cNvCxnSpPr>
          <p:nvPr/>
        </p:nvCxnSpPr>
        <p:spPr bwMode="auto">
          <a:xfrm flipH="1">
            <a:off x="5376416" y="2845298"/>
            <a:ext cx="1168198" cy="716507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="" xmlns:p14="http://schemas.microsoft.com/office/powerpoint/2010/main" val="38118342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941274" y="1496170"/>
            <a:ext cx="2149408" cy="1708905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txBody>
          <a:bodyPr wrap="square" rtlCol="0">
            <a:noAutofit/>
          </a:bodyPr>
          <a:lstStyle/>
          <a:p>
            <a:pPr algn="l"/>
            <a:r>
              <a:rPr lang="en-US" sz="2000" b="1" i="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Web Browser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95354" y="1496170"/>
            <a:ext cx="2239042" cy="1699749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txBody>
          <a:bodyPr wrap="square" rtlCol="0">
            <a:noAutofit/>
          </a:bodyPr>
          <a:lstStyle/>
          <a:p>
            <a:pPr algn="l"/>
            <a:r>
              <a:rPr lang="en-US" sz="2000" b="1" i="0" dirty="0" err="1" smtClean="0">
                <a:solidFill>
                  <a:srgbClr val="000000"/>
                </a:solidFill>
                <a:latin typeface="Arial Narrow" panose="020B0606020202030204" pitchFamily="34" charset="0"/>
              </a:rPr>
              <a:t>WebSpeed</a:t>
            </a:r>
            <a:endParaRPr lang="en-US" sz="2000" b="1" i="0" dirty="0" smtClean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 </a:t>
            </a:r>
            <a:r>
              <a:rPr lang="en-US" dirty="0" smtClean="0"/>
              <a:t>Proposal</a:t>
            </a:r>
            <a:endParaRPr lang="en-US" dirty="0"/>
          </a:p>
        </p:txBody>
      </p:sp>
      <p:sp>
        <p:nvSpPr>
          <p:cNvPr id="9" name="AutoShape 5585"/>
          <p:cNvSpPr>
            <a:spLocks noChangeArrowheads="1"/>
          </p:cNvSpPr>
          <p:nvPr/>
        </p:nvSpPr>
        <p:spPr bwMode="auto">
          <a:xfrm>
            <a:off x="9700112" y="1871471"/>
            <a:ext cx="1106928" cy="1353176"/>
          </a:xfrm>
          <a:prstGeom prst="can">
            <a:avLst>
              <a:gd name="adj" fmla="val 25000"/>
            </a:avLst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err="1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Data.db</a:t>
            </a:r>
            <a:endParaRPr lang="en-US" sz="1800" b="1" i="0" dirty="0"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0" name="AutoShape 5913"/>
          <p:cNvSpPr>
            <a:spLocks noChangeArrowheads="1"/>
          </p:cNvSpPr>
          <p:nvPr/>
        </p:nvSpPr>
        <p:spPr bwMode="auto">
          <a:xfrm>
            <a:off x="4744845" y="2197847"/>
            <a:ext cx="1540061" cy="715340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Ajax Services</a:t>
            </a:r>
          </a:p>
        </p:txBody>
      </p:sp>
      <p:sp>
        <p:nvSpPr>
          <p:cNvPr id="12" name="AutoShape 5913"/>
          <p:cNvSpPr>
            <a:spLocks noChangeArrowheads="1"/>
          </p:cNvSpPr>
          <p:nvPr/>
        </p:nvSpPr>
        <p:spPr bwMode="auto">
          <a:xfrm>
            <a:off x="2245947" y="2201835"/>
            <a:ext cx="1540061" cy="715340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HTML</a:t>
            </a:r>
            <a:b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JavaScript</a:t>
            </a:r>
          </a:p>
        </p:txBody>
      </p:sp>
      <p:cxnSp>
        <p:nvCxnSpPr>
          <p:cNvPr id="14" name="AutoShape 5908"/>
          <p:cNvCxnSpPr>
            <a:cxnSpLocks noChangeShapeType="1"/>
            <a:stCxn id="9" idx="2"/>
            <a:endCxn id="19" idx="3"/>
          </p:cNvCxnSpPr>
          <p:nvPr/>
        </p:nvCxnSpPr>
        <p:spPr bwMode="auto">
          <a:xfrm flipH="1">
            <a:off x="8784484" y="2548059"/>
            <a:ext cx="915628" cy="0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17" name="AutoShape 5908"/>
          <p:cNvCxnSpPr>
            <a:cxnSpLocks noChangeShapeType="1"/>
            <a:stCxn id="12" idx="3"/>
            <a:endCxn id="10" idx="1"/>
          </p:cNvCxnSpPr>
          <p:nvPr/>
        </p:nvCxnSpPr>
        <p:spPr bwMode="auto">
          <a:xfrm flipV="1">
            <a:off x="3786008" y="2555517"/>
            <a:ext cx="958837" cy="3988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20" name="Content Placeholder 3"/>
          <p:cNvSpPr txBox="1">
            <a:spLocks/>
          </p:cNvSpPr>
          <p:nvPr/>
        </p:nvSpPr>
        <p:spPr bwMode="auto">
          <a:xfrm>
            <a:off x="2820528" y="4481839"/>
            <a:ext cx="4729497" cy="2010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lvl="1">
              <a:buSzTx/>
            </a:pPr>
            <a:r>
              <a:rPr lang="en-US" i="0" dirty="0" smtClean="0"/>
              <a:t>Rich Internet Applications (RIA)</a:t>
            </a:r>
          </a:p>
          <a:p>
            <a:pPr lvl="1">
              <a:buSzTx/>
            </a:pPr>
            <a:r>
              <a:rPr lang="en-US" i="0" dirty="0" smtClean="0"/>
              <a:t>JavaScript</a:t>
            </a:r>
          </a:p>
          <a:p>
            <a:pPr lvl="1">
              <a:buSzTx/>
            </a:pPr>
            <a:r>
              <a:rPr lang="en-US" i="0" dirty="0" smtClean="0"/>
              <a:t>Asynchronous Services – AJAX</a:t>
            </a:r>
          </a:p>
          <a:p>
            <a:pPr lvl="1">
              <a:buSzTx/>
            </a:pPr>
            <a:r>
              <a:rPr lang="en-US" i="0" dirty="0" smtClean="0"/>
              <a:t>Integration is critical</a:t>
            </a:r>
          </a:p>
        </p:txBody>
      </p:sp>
      <p:sp>
        <p:nvSpPr>
          <p:cNvPr id="19" name="AutoShape 5913"/>
          <p:cNvSpPr>
            <a:spLocks noChangeArrowheads="1"/>
          </p:cNvSpPr>
          <p:nvPr/>
        </p:nvSpPr>
        <p:spPr bwMode="auto">
          <a:xfrm>
            <a:off x="7244423" y="2190389"/>
            <a:ext cx="1540061" cy="715340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API Services</a:t>
            </a:r>
          </a:p>
        </p:txBody>
      </p:sp>
      <p:cxnSp>
        <p:nvCxnSpPr>
          <p:cNvPr id="24" name="AutoShape 5908"/>
          <p:cNvCxnSpPr>
            <a:cxnSpLocks noChangeShapeType="1"/>
            <a:stCxn id="10" idx="3"/>
            <a:endCxn id="19" idx="1"/>
          </p:cNvCxnSpPr>
          <p:nvPr/>
        </p:nvCxnSpPr>
        <p:spPr bwMode="auto">
          <a:xfrm flipV="1">
            <a:off x="6284906" y="2548059"/>
            <a:ext cx="959517" cy="7458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1" name="AutoShape 5913"/>
          <p:cNvSpPr>
            <a:spLocks noChangeArrowheads="1"/>
          </p:cNvSpPr>
          <p:nvPr/>
        </p:nvSpPr>
        <p:spPr bwMode="auto">
          <a:xfrm>
            <a:off x="8472006" y="3484991"/>
            <a:ext cx="1540061" cy="715340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Batch Processes</a:t>
            </a:r>
          </a:p>
        </p:txBody>
      </p:sp>
      <p:cxnSp>
        <p:nvCxnSpPr>
          <p:cNvPr id="32" name="AutoShape 5908"/>
          <p:cNvCxnSpPr>
            <a:cxnSpLocks noChangeShapeType="1"/>
            <a:endCxn id="31" idx="1"/>
          </p:cNvCxnSpPr>
          <p:nvPr/>
        </p:nvCxnSpPr>
        <p:spPr bwMode="auto">
          <a:xfrm rot="16200000" flipH="1">
            <a:off x="7899656" y="3270310"/>
            <a:ext cx="915219" cy="229482"/>
          </a:xfrm>
          <a:prstGeom prst="bentConnector2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7" name="AutoShape 5913"/>
          <p:cNvSpPr>
            <a:spLocks noChangeArrowheads="1"/>
          </p:cNvSpPr>
          <p:nvPr/>
        </p:nvSpPr>
        <p:spPr bwMode="auto">
          <a:xfrm>
            <a:off x="6009964" y="3491954"/>
            <a:ext cx="1540061" cy="715340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Integration</a:t>
            </a:r>
          </a:p>
        </p:txBody>
      </p:sp>
      <p:cxnSp>
        <p:nvCxnSpPr>
          <p:cNvPr id="39" name="AutoShape 5908"/>
          <p:cNvCxnSpPr>
            <a:cxnSpLocks noChangeShapeType="1"/>
            <a:endCxn id="37" idx="3"/>
          </p:cNvCxnSpPr>
          <p:nvPr/>
        </p:nvCxnSpPr>
        <p:spPr bwMode="auto">
          <a:xfrm rot="5400000">
            <a:off x="7209614" y="3248677"/>
            <a:ext cx="941358" cy="260536"/>
          </a:xfrm>
          <a:prstGeom prst="bentConnector2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44" name="AutoShape 5908"/>
          <p:cNvCxnSpPr>
            <a:cxnSpLocks noChangeShapeType="1"/>
          </p:cNvCxnSpPr>
          <p:nvPr/>
        </p:nvCxnSpPr>
        <p:spPr bwMode="auto">
          <a:xfrm>
            <a:off x="7550025" y="4001958"/>
            <a:ext cx="921980" cy="6899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49" name="Cloud 48"/>
          <p:cNvSpPr/>
          <p:nvPr/>
        </p:nvSpPr>
        <p:spPr bwMode="auto">
          <a:xfrm>
            <a:off x="968732" y="3394190"/>
            <a:ext cx="1276152" cy="902469"/>
          </a:xfrm>
          <a:prstGeom prst="cloud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50" name="AutoShape 5908"/>
          <p:cNvCxnSpPr>
            <a:cxnSpLocks noChangeShapeType="1"/>
            <a:stCxn id="37" idx="1"/>
            <a:endCxn id="49" idx="0"/>
          </p:cNvCxnSpPr>
          <p:nvPr/>
        </p:nvCxnSpPr>
        <p:spPr bwMode="auto">
          <a:xfrm flipH="1" flipV="1">
            <a:off x="2243821" y="3845425"/>
            <a:ext cx="3766143" cy="4199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="" xmlns:p14="http://schemas.microsoft.com/office/powerpoint/2010/main" val="21184257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6894933" y="1479005"/>
            <a:ext cx="2239042" cy="1699749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txBody>
          <a:bodyPr wrap="square" rtlCol="0">
            <a:noAutofit/>
          </a:bodyPr>
          <a:lstStyle/>
          <a:p>
            <a:pPr algn="l"/>
            <a:r>
              <a:rPr lang="en-US" sz="2000" b="1" i="0" dirty="0" err="1" smtClean="0">
                <a:solidFill>
                  <a:srgbClr val="000000"/>
                </a:solidFill>
                <a:latin typeface="Arial Narrow" panose="020B0606020202030204" pitchFamily="34" charset="0"/>
              </a:rPr>
              <a:t>AppServer</a:t>
            </a:r>
            <a:endParaRPr lang="en-US" sz="2000" b="1" i="0" dirty="0" smtClean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41274" y="1496170"/>
            <a:ext cx="2149408" cy="1708905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txBody>
          <a:bodyPr wrap="square" rtlCol="0">
            <a:noAutofit/>
          </a:bodyPr>
          <a:lstStyle/>
          <a:p>
            <a:pPr algn="l"/>
            <a:r>
              <a:rPr lang="en-US" sz="2000" b="1" i="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Web Browser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95355" y="1496170"/>
            <a:ext cx="2239042" cy="1699749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txBody>
          <a:bodyPr wrap="square" rtlCol="0">
            <a:noAutofit/>
          </a:bodyPr>
          <a:lstStyle/>
          <a:p>
            <a:pPr algn="l"/>
            <a:r>
              <a:rPr lang="en-US" sz="2000" b="1" i="0" dirty="0" err="1" smtClean="0">
                <a:solidFill>
                  <a:srgbClr val="000000"/>
                </a:solidFill>
                <a:latin typeface="Arial Narrow" panose="020B0606020202030204" pitchFamily="34" charset="0"/>
              </a:rPr>
              <a:t>WebSpeed</a:t>
            </a:r>
            <a:endParaRPr lang="en-US" sz="2000" b="1" i="0" dirty="0" smtClean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 </a:t>
            </a:r>
            <a:r>
              <a:rPr lang="en-US" dirty="0" smtClean="0"/>
              <a:t>Proposal</a:t>
            </a:r>
            <a:endParaRPr lang="en-US" dirty="0"/>
          </a:p>
        </p:txBody>
      </p:sp>
      <p:sp>
        <p:nvSpPr>
          <p:cNvPr id="9" name="AutoShape 5585"/>
          <p:cNvSpPr>
            <a:spLocks noChangeArrowheads="1"/>
          </p:cNvSpPr>
          <p:nvPr/>
        </p:nvSpPr>
        <p:spPr bwMode="auto">
          <a:xfrm>
            <a:off x="9700112" y="1871471"/>
            <a:ext cx="1106928" cy="1353176"/>
          </a:xfrm>
          <a:prstGeom prst="can">
            <a:avLst>
              <a:gd name="adj" fmla="val 25000"/>
            </a:avLst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err="1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Data.db</a:t>
            </a:r>
            <a:endParaRPr lang="en-US" sz="1800" b="1" i="0" dirty="0"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0" name="AutoShape 5913"/>
          <p:cNvSpPr>
            <a:spLocks noChangeArrowheads="1"/>
          </p:cNvSpPr>
          <p:nvPr/>
        </p:nvSpPr>
        <p:spPr bwMode="auto">
          <a:xfrm>
            <a:off x="4744845" y="2197847"/>
            <a:ext cx="1540061" cy="715340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Ajax Services</a:t>
            </a:r>
          </a:p>
        </p:txBody>
      </p:sp>
      <p:sp>
        <p:nvSpPr>
          <p:cNvPr id="12" name="AutoShape 5913"/>
          <p:cNvSpPr>
            <a:spLocks noChangeArrowheads="1"/>
          </p:cNvSpPr>
          <p:nvPr/>
        </p:nvSpPr>
        <p:spPr bwMode="auto">
          <a:xfrm>
            <a:off x="2245947" y="2201835"/>
            <a:ext cx="1540061" cy="715340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HTML</a:t>
            </a:r>
            <a:b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JavaScript</a:t>
            </a:r>
          </a:p>
        </p:txBody>
      </p:sp>
      <p:cxnSp>
        <p:nvCxnSpPr>
          <p:cNvPr id="14" name="AutoShape 5908"/>
          <p:cNvCxnSpPr>
            <a:cxnSpLocks noChangeShapeType="1"/>
            <a:stCxn id="9" idx="2"/>
            <a:endCxn id="19" idx="3"/>
          </p:cNvCxnSpPr>
          <p:nvPr/>
        </p:nvCxnSpPr>
        <p:spPr bwMode="auto">
          <a:xfrm flipH="1">
            <a:off x="8784484" y="2548059"/>
            <a:ext cx="915628" cy="0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17" name="AutoShape 5908"/>
          <p:cNvCxnSpPr>
            <a:cxnSpLocks noChangeShapeType="1"/>
            <a:stCxn id="12" idx="3"/>
            <a:endCxn id="10" idx="1"/>
          </p:cNvCxnSpPr>
          <p:nvPr/>
        </p:nvCxnSpPr>
        <p:spPr bwMode="auto">
          <a:xfrm flipV="1">
            <a:off x="3786008" y="2555517"/>
            <a:ext cx="958837" cy="3988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20" name="Content Placeholder 3"/>
          <p:cNvSpPr txBox="1">
            <a:spLocks/>
          </p:cNvSpPr>
          <p:nvPr/>
        </p:nvSpPr>
        <p:spPr bwMode="auto">
          <a:xfrm>
            <a:off x="2820528" y="4481839"/>
            <a:ext cx="4729497" cy="2010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lvl="1">
              <a:buSzTx/>
            </a:pPr>
            <a:r>
              <a:rPr lang="en-US" i="0" dirty="0" smtClean="0"/>
              <a:t>Rich Internet Applications (RIA)</a:t>
            </a:r>
          </a:p>
          <a:p>
            <a:pPr lvl="1">
              <a:buSzTx/>
            </a:pPr>
            <a:r>
              <a:rPr lang="en-US" i="0" dirty="0" smtClean="0"/>
              <a:t>JavaScript</a:t>
            </a:r>
          </a:p>
          <a:p>
            <a:pPr lvl="1">
              <a:buSzTx/>
            </a:pPr>
            <a:r>
              <a:rPr lang="en-US" i="0" dirty="0" smtClean="0"/>
              <a:t>Asynchronous Services – AJAX</a:t>
            </a:r>
          </a:p>
          <a:p>
            <a:pPr lvl="1">
              <a:buSzTx/>
            </a:pPr>
            <a:r>
              <a:rPr lang="en-US" i="0" dirty="0" smtClean="0"/>
              <a:t>Integration is critical</a:t>
            </a:r>
          </a:p>
        </p:txBody>
      </p:sp>
      <p:sp>
        <p:nvSpPr>
          <p:cNvPr id="19" name="AutoShape 5913"/>
          <p:cNvSpPr>
            <a:spLocks noChangeArrowheads="1"/>
          </p:cNvSpPr>
          <p:nvPr/>
        </p:nvSpPr>
        <p:spPr bwMode="auto">
          <a:xfrm>
            <a:off x="7244423" y="2190389"/>
            <a:ext cx="1540061" cy="715340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API Services</a:t>
            </a:r>
          </a:p>
        </p:txBody>
      </p:sp>
      <p:cxnSp>
        <p:nvCxnSpPr>
          <p:cNvPr id="24" name="AutoShape 5908"/>
          <p:cNvCxnSpPr>
            <a:cxnSpLocks noChangeShapeType="1"/>
            <a:stCxn id="10" idx="3"/>
            <a:endCxn id="19" idx="1"/>
          </p:cNvCxnSpPr>
          <p:nvPr/>
        </p:nvCxnSpPr>
        <p:spPr bwMode="auto">
          <a:xfrm flipV="1">
            <a:off x="6284906" y="2548059"/>
            <a:ext cx="959517" cy="7458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1" name="AutoShape 5913"/>
          <p:cNvSpPr>
            <a:spLocks noChangeArrowheads="1"/>
          </p:cNvSpPr>
          <p:nvPr/>
        </p:nvSpPr>
        <p:spPr bwMode="auto">
          <a:xfrm>
            <a:off x="8472006" y="3484991"/>
            <a:ext cx="1540061" cy="715340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Batch Processes</a:t>
            </a:r>
          </a:p>
        </p:txBody>
      </p:sp>
      <p:cxnSp>
        <p:nvCxnSpPr>
          <p:cNvPr id="32" name="AutoShape 5908"/>
          <p:cNvCxnSpPr>
            <a:cxnSpLocks noChangeShapeType="1"/>
            <a:endCxn id="31" idx="1"/>
          </p:cNvCxnSpPr>
          <p:nvPr/>
        </p:nvCxnSpPr>
        <p:spPr bwMode="auto">
          <a:xfrm rot="16200000" flipH="1">
            <a:off x="7899656" y="3270310"/>
            <a:ext cx="915219" cy="229482"/>
          </a:xfrm>
          <a:prstGeom prst="bentConnector2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7" name="AutoShape 5913"/>
          <p:cNvSpPr>
            <a:spLocks noChangeArrowheads="1"/>
          </p:cNvSpPr>
          <p:nvPr/>
        </p:nvSpPr>
        <p:spPr bwMode="auto">
          <a:xfrm>
            <a:off x="6009964" y="3491954"/>
            <a:ext cx="1540061" cy="715340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Integration</a:t>
            </a:r>
          </a:p>
        </p:txBody>
      </p:sp>
      <p:cxnSp>
        <p:nvCxnSpPr>
          <p:cNvPr id="39" name="AutoShape 5908"/>
          <p:cNvCxnSpPr>
            <a:cxnSpLocks noChangeShapeType="1"/>
            <a:endCxn id="37" idx="3"/>
          </p:cNvCxnSpPr>
          <p:nvPr/>
        </p:nvCxnSpPr>
        <p:spPr bwMode="auto">
          <a:xfrm rot="5400000">
            <a:off x="7209614" y="3248677"/>
            <a:ext cx="941358" cy="260536"/>
          </a:xfrm>
          <a:prstGeom prst="bentConnector2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44" name="AutoShape 5908"/>
          <p:cNvCxnSpPr>
            <a:cxnSpLocks noChangeShapeType="1"/>
          </p:cNvCxnSpPr>
          <p:nvPr/>
        </p:nvCxnSpPr>
        <p:spPr bwMode="auto">
          <a:xfrm>
            <a:off x="7550025" y="4001958"/>
            <a:ext cx="921980" cy="6899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49" name="Cloud 48"/>
          <p:cNvSpPr/>
          <p:nvPr/>
        </p:nvSpPr>
        <p:spPr bwMode="auto">
          <a:xfrm>
            <a:off x="968732" y="3394190"/>
            <a:ext cx="1276152" cy="902469"/>
          </a:xfrm>
          <a:prstGeom prst="cloud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50" name="AutoShape 5908"/>
          <p:cNvCxnSpPr>
            <a:cxnSpLocks noChangeShapeType="1"/>
            <a:stCxn id="37" idx="1"/>
            <a:endCxn id="49" idx="0"/>
          </p:cNvCxnSpPr>
          <p:nvPr/>
        </p:nvCxnSpPr>
        <p:spPr bwMode="auto">
          <a:xfrm flipH="1" flipV="1">
            <a:off x="2243821" y="3845425"/>
            <a:ext cx="3766143" cy="4199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="" xmlns:p14="http://schemas.microsoft.com/office/powerpoint/2010/main" val="29855055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941274" y="1496170"/>
            <a:ext cx="2149408" cy="1708905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txBody>
          <a:bodyPr wrap="square" rtlCol="0">
            <a:noAutofit/>
          </a:bodyPr>
          <a:lstStyle/>
          <a:p>
            <a:pPr algn="l"/>
            <a:r>
              <a:rPr lang="en-US" sz="2000" b="1" i="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Web Browser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95355" y="1496170"/>
            <a:ext cx="4735394" cy="1699749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txBody>
          <a:bodyPr wrap="square" rtlCol="0">
            <a:noAutofit/>
          </a:bodyPr>
          <a:lstStyle/>
          <a:p>
            <a:pPr algn="l"/>
            <a:r>
              <a:rPr lang="en-US" sz="2000" b="1" i="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PAS for OE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Architecture Proposal</a:t>
            </a:r>
            <a:endParaRPr lang="en-US" dirty="0"/>
          </a:p>
        </p:txBody>
      </p:sp>
      <p:sp>
        <p:nvSpPr>
          <p:cNvPr id="9" name="AutoShape 5585"/>
          <p:cNvSpPr>
            <a:spLocks noChangeArrowheads="1"/>
          </p:cNvSpPr>
          <p:nvPr/>
        </p:nvSpPr>
        <p:spPr bwMode="auto">
          <a:xfrm>
            <a:off x="9700112" y="1871471"/>
            <a:ext cx="1106928" cy="1353176"/>
          </a:xfrm>
          <a:prstGeom prst="can">
            <a:avLst>
              <a:gd name="adj" fmla="val 25000"/>
            </a:avLst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err="1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Data.db</a:t>
            </a:r>
            <a:endParaRPr lang="en-US" sz="1800" b="1" i="0" dirty="0"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0" name="AutoShape 5913"/>
          <p:cNvSpPr>
            <a:spLocks noChangeArrowheads="1"/>
          </p:cNvSpPr>
          <p:nvPr/>
        </p:nvSpPr>
        <p:spPr bwMode="auto">
          <a:xfrm>
            <a:off x="4744845" y="2197847"/>
            <a:ext cx="1540061" cy="715340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Ajax Services</a:t>
            </a:r>
          </a:p>
        </p:txBody>
      </p:sp>
      <p:sp>
        <p:nvSpPr>
          <p:cNvPr id="12" name="AutoShape 5913"/>
          <p:cNvSpPr>
            <a:spLocks noChangeArrowheads="1"/>
          </p:cNvSpPr>
          <p:nvPr/>
        </p:nvSpPr>
        <p:spPr bwMode="auto">
          <a:xfrm>
            <a:off x="2245947" y="2201835"/>
            <a:ext cx="1540061" cy="715340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HTML</a:t>
            </a:r>
            <a:b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JavaScript</a:t>
            </a:r>
          </a:p>
        </p:txBody>
      </p:sp>
      <p:cxnSp>
        <p:nvCxnSpPr>
          <p:cNvPr id="14" name="AutoShape 5908"/>
          <p:cNvCxnSpPr>
            <a:cxnSpLocks noChangeShapeType="1"/>
            <a:stCxn id="9" idx="2"/>
            <a:endCxn id="19" idx="3"/>
          </p:cNvCxnSpPr>
          <p:nvPr/>
        </p:nvCxnSpPr>
        <p:spPr bwMode="auto">
          <a:xfrm flipH="1">
            <a:off x="8784484" y="2548059"/>
            <a:ext cx="915628" cy="0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17" name="AutoShape 5908"/>
          <p:cNvCxnSpPr>
            <a:cxnSpLocks noChangeShapeType="1"/>
            <a:stCxn id="12" idx="3"/>
            <a:endCxn id="10" idx="1"/>
          </p:cNvCxnSpPr>
          <p:nvPr/>
        </p:nvCxnSpPr>
        <p:spPr bwMode="auto">
          <a:xfrm flipV="1">
            <a:off x="3786008" y="2555517"/>
            <a:ext cx="958837" cy="3988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19" name="AutoShape 5913"/>
          <p:cNvSpPr>
            <a:spLocks noChangeArrowheads="1"/>
          </p:cNvSpPr>
          <p:nvPr/>
        </p:nvSpPr>
        <p:spPr bwMode="auto">
          <a:xfrm>
            <a:off x="7244423" y="2190389"/>
            <a:ext cx="1540061" cy="715340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API Services</a:t>
            </a:r>
          </a:p>
        </p:txBody>
      </p:sp>
      <p:cxnSp>
        <p:nvCxnSpPr>
          <p:cNvPr id="24" name="AutoShape 5908"/>
          <p:cNvCxnSpPr>
            <a:cxnSpLocks noChangeShapeType="1"/>
            <a:stCxn id="10" idx="3"/>
            <a:endCxn id="19" idx="1"/>
          </p:cNvCxnSpPr>
          <p:nvPr/>
        </p:nvCxnSpPr>
        <p:spPr bwMode="auto">
          <a:xfrm flipV="1">
            <a:off x="6284906" y="2548059"/>
            <a:ext cx="959517" cy="7458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1" name="AutoShape 5913"/>
          <p:cNvSpPr>
            <a:spLocks noChangeArrowheads="1"/>
          </p:cNvSpPr>
          <p:nvPr/>
        </p:nvSpPr>
        <p:spPr bwMode="auto">
          <a:xfrm>
            <a:off x="8472006" y="3484991"/>
            <a:ext cx="1540061" cy="715340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Batch Processes</a:t>
            </a:r>
          </a:p>
        </p:txBody>
      </p:sp>
      <p:cxnSp>
        <p:nvCxnSpPr>
          <p:cNvPr id="32" name="AutoShape 5908"/>
          <p:cNvCxnSpPr>
            <a:cxnSpLocks noChangeShapeType="1"/>
            <a:endCxn id="31" idx="1"/>
          </p:cNvCxnSpPr>
          <p:nvPr/>
        </p:nvCxnSpPr>
        <p:spPr bwMode="auto">
          <a:xfrm rot="16200000" flipH="1">
            <a:off x="7899656" y="3270310"/>
            <a:ext cx="915219" cy="229482"/>
          </a:xfrm>
          <a:prstGeom prst="bentConnector2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7" name="AutoShape 5913"/>
          <p:cNvSpPr>
            <a:spLocks noChangeArrowheads="1"/>
          </p:cNvSpPr>
          <p:nvPr/>
        </p:nvSpPr>
        <p:spPr bwMode="auto">
          <a:xfrm>
            <a:off x="6009964" y="3491954"/>
            <a:ext cx="1540061" cy="715340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Integration</a:t>
            </a:r>
          </a:p>
        </p:txBody>
      </p:sp>
      <p:cxnSp>
        <p:nvCxnSpPr>
          <p:cNvPr id="39" name="AutoShape 5908"/>
          <p:cNvCxnSpPr>
            <a:cxnSpLocks noChangeShapeType="1"/>
            <a:endCxn id="37" idx="3"/>
          </p:cNvCxnSpPr>
          <p:nvPr/>
        </p:nvCxnSpPr>
        <p:spPr bwMode="auto">
          <a:xfrm rot="5400000">
            <a:off x="7209614" y="3248677"/>
            <a:ext cx="941358" cy="260536"/>
          </a:xfrm>
          <a:prstGeom prst="bentConnector2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44" name="AutoShape 5908"/>
          <p:cNvCxnSpPr>
            <a:cxnSpLocks noChangeShapeType="1"/>
          </p:cNvCxnSpPr>
          <p:nvPr/>
        </p:nvCxnSpPr>
        <p:spPr bwMode="auto">
          <a:xfrm>
            <a:off x="7550025" y="4001958"/>
            <a:ext cx="921980" cy="6899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49" name="Cloud 48"/>
          <p:cNvSpPr/>
          <p:nvPr/>
        </p:nvSpPr>
        <p:spPr bwMode="auto">
          <a:xfrm>
            <a:off x="968732" y="3394190"/>
            <a:ext cx="1276152" cy="902469"/>
          </a:xfrm>
          <a:prstGeom prst="cloud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50" name="AutoShape 5908"/>
          <p:cNvCxnSpPr>
            <a:cxnSpLocks noChangeShapeType="1"/>
            <a:stCxn id="37" idx="1"/>
            <a:endCxn id="49" idx="0"/>
          </p:cNvCxnSpPr>
          <p:nvPr/>
        </p:nvCxnSpPr>
        <p:spPr bwMode="auto">
          <a:xfrm flipH="1" flipV="1">
            <a:off x="2243821" y="3845425"/>
            <a:ext cx="3766143" cy="4199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22" name="Content Placeholder 3"/>
          <p:cNvSpPr txBox="1">
            <a:spLocks/>
          </p:cNvSpPr>
          <p:nvPr/>
        </p:nvSpPr>
        <p:spPr bwMode="auto">
          <a:xfrm>
            <a:off x="2820528" y="4481839"/>
            <a:ext cx="4729497" cy="2010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lvl="1">
              <a:buSzTx/>
            </a:pPr>
            <a:r>
              <a:rPr lang="en-US" i="0" dirty="0" smtClean="0"/>
              <a:t>Rich Internet Applications (RIA)</a:t>
            </a:r>
          </a:p>
          <a:p>
            <a:pPr lvl="1">
              <a:buSzTx/>
            </a:pPr>
            <a:r>
              <a:rPr lang="en-US" i="0" dirty="0" smtClean="0"/>
              <a:t>JavaScript</a:t>
            </a:r>
          </a:p>
          <a:p>
            <a:pPr lvl="1">
              <a:buSzTx/>
            </a:pPr>
            <a:r>
              <a:rPr lang="en-US" i="0" dirty="0" smtClean="0"/>
              <a:t>Asynchronous Services – AJAX</a:t>
            </a:r>
          </a:p>
          <a:p>
            <a:pPr lvl="1">
              <a:buSzTx/>
            </a:pPr>
            <a:r>
              <a:rPr lang="en-US" i="0" dirty="0" smtClean="0"/>
              <a:t>Integration is critical</a:t>
            </a:r>
          </a:p>
        </p:txBody>
      </p:sp>
    </p:spTree>
    <p:extLst>
      <p:ext uri="{BB962C8B-B14F-4D97-AF65-F5344CB8AC3E}">
        <p14:creationId xmlns="" xmlns:p14="http://schemas.microsoft.com/office/powerpoint/2010/main" val="21871258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941274" y="1496170"/>
            <a:ext cx="2149408" cy="1708905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txBody>
          <a:bodyPr wrap="square" rtlCol="0">
            <a:noAutofit/>
          </a:bodyPr>
          <a:lstStyle/>
          <a:p>
            <a:pPr algn="l"/>
            <a:r>
              <a:rPr lang="en-US" sz="2000" b="1" i="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Web Browser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95354" y="1496170"/>
            <a:ext cx="2239042" cy="1699749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txBody>
          <a:bodyPr wrap="square" rtlCol="0">
            <a:noAutofit/>
          </a:bodyPr>
          <a:lstStyle/>
          <a:p>
            <a:pPr algn="l"/>
            <a:r>
              <a:rPr lang="en-US" sz="2000" b="1" i="0" dirty="0" err="1" smtClean="0">
                <a:solidFill>
                  <a:srgbClr val="000000"/>
                </a:solidFill>
                <a:latin typeface="Arial Narrow" panose="020B0606020202030204" pitchFamily="34" charset="0"/>
              </a:rPr>
              <a:t>WebSpeed</a:t>
            </a:r>
            <a:endParaRPr lang="en-US" sz="2000" b="1" i="0" dirty="0" smtClean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 </a:t>
            </a:r>
            <a:r>
              <a:rPr lang="en-US" dirty="0" smtClean="0"/>
              <a:t>Proposal</a:t>
            </a:r>
            <a:endParaRPr lang="en-US" dirty="0"/>
          </a:p>
        </p:txBody>
      </p:sp>
      <p:sp>
        <p:nvSpPr>
          <p:cNvPr id="9" name="AutoShape 5585"/>
          <p:cNvSpPr>
            <a:spLocks noChangeArrowheads="1"/>
          </p:cNvSpPr>
          <p:nvPr/>
        </p:nvSpPr>
        <p:spPr bwMode="auto">
          <a:xfrm>
            <a:off x="9700112" y="1871471"/>
            <a:ext cx="1106928" cy="1353176"/>
          </a:xfrm>
          <a:prstGeom prst="can">
            <a:avLst>
              <a:gd name="adj" fmla="val 25000"/>
            </a:avLst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err="1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Data.db</a:t>
            </a:r>
            <a:endParaRPr lang="en-US" sz="1800" b="1" i="0" dirty="0"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0" name="AutoShape 5913"/>
          <p:cNvSpPr>
            <a:spLocks noChangeArrowheads="1"/>
          </p:cNvSpPr>
          <p:nvPr/>
        </p:nvSpPr>
        <p:spPr bwMode="auto">
          <a:xfrm>
            <a:off x="4744845" y="2197847"/>
            <a:ext cx="1540061" cy="715340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Ajax Services</a:t>
            </a:r>
          </a:p>
        </p:txBody>
      </p:sp>
      <p:sp>
        <p:nvSpPr>
          <p:cNvPr id="12" name="AutoShape 5913"/>
          <p:cNvSpPr>
            <a:spLocks noChangeArrowheads="1"/>
          </p:cNvSpPr>
          <p:nvPr/>
        </p:nvSpPr>
        <p:spPr bwMode="auto">
          <a:xfrm>
            <a:off x="2245947" y="2201835"/>
            <a:ext cx="1540061" cy="715340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HTML</a:t>
            </a:r>
            <a:b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JavaScript</a:t>
            </a:r>
          </a:p>
        </p:txBody>
      </p:sp>
      <p:cxnSp>
        <p:nvCxnSpPr>
          <p:cNvPr id="14" name="AutoShape 5908"/>
          <p:cNvCxnSpPr>
            <a:cxnSpLocks noChangeShapeType="1"/>
            <a:stCxn id="9" idx="2"/>
            <a:endCxn id="19" idx="3"/>
          </p:cNvCxnSpPr>
          <p:nvPr/>
        </p:nvCxnSpPr>
        <p:spPr bwMode="auto">
          <a:xfrm flipH="1">
            <a:off x="8784484" y="2548059"/>
            <a:ext cx="915628" cy="0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17" name="AutoShape 5908"/>
          <p:cNvCxnSpPr>
            <a:cxnSpLocks noChangeShapeType="1"/>
            <a:stCxn id="12" idx="3"/>
            <a:endCxn id="10" idx="1"/>
          </p:cNvCxnSpPr>
          <p:nvPr/>
        </p:nvCxnSpPr>
        <p:spPr bwMode="auto">
          <a:xfrm flipV="1">
            <a:off x="3786008" y="2555517"/>
            <a:ext cx="958837" cy="3988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20" name="Content Placeholder 3"/>
          <p:cNvSpPr txBox="1">
            <a:spLocks/>
          </p:cNvSpPr>
          <p:nvPr/>
        </p:nvSpPr>
        <p:spPr bwMode="auto">
          <a:xfrm>
            <a:off x="2820528" y="4481839"/>
            <a:ext cx="4729497" cy="2010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lvl="1">
              <a:buSzTx/>
            </a:pPr>
            <a:endParaRPr lang="en-US" i="0" dirty="0" smtClean="0"/>
          </a:p>
        </p:txBody>
      </p:sp>
      <p:sp>
        <p:nvSpPr>
          <p:cNvPr id="19" name="AutoShape 5913"/>
          <p:cNvSpPr>
            <a:spLocks noChangeArrowheads="1"/>
          </p:cNvSpPr>
          <p:nvPr/>
        </p:nvSpPr>
        <p:spPr bwMode="auto">
          <a:xfrm>
            <a:off x="7244423" y="2190389"/>
            <a:ext cx="1540061" cy="715340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API Services</a:t>
            </a:r>
          </a:p>
        </p:txBody>
      </p:sp>
      <p:cxnSp>
        <p:nvCxnSpPr>
          <p:cNvPr id="24" name="AutoShape 5908"/>
          <p:cNvCxnSpPr>
            <a:cxnSpLocks noChangeShapeType="1"/>
            <a:stCxn id="10" idx="3"/>
            <a:endCxn id="19" idx="1"/>
          </p:cNvCxnSpPr>
          <p:nvPr/>
        </p:nvCxnSpPr>
        <p:spPr bwMode="auto">
          <a:xfrm flipV="1">
            <a:off x="6284906" y="2548059"/>
            <a:ext cx="959517" cy="7458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1" name="AutoShape 5913"/>
          <p:cNvSpPr>
            <a:spLocks noChangeArrowheads="1"/>
          </p:cNvSpPr>
          <p:nvPr/>
        </p:nvSpPr>
        <p:spPr bwMode="auto">
          <a:xfrm>
            <a:off x="8472006" y="3484991"/>
            <a:ext cx="1540061" cy="715340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Batch Processes</a:t>
            </a:r>
          </a:p>
        </p:txBody>
      </p:sp>
      <p:cxnSp>
        <p:nvCxnSpPr>
          <p:cNvPr id="32" name="AutoShape 5908"/>
          <p:cNvCxnSpPr>
            <a:cxnSpLocks noChangeShapeType="1"/>
            <a:endCxn id="31" idx="1"/>
          </p:cNvCxnSpPr>
          <p:nvPr/>
        </p:nvCxnSpPr>
        <p:spPr bwMode="auto">
          <a:xfrm rot="16200000" flipH="1">
            <a:off x="7899656" y="3270310"/>
            <a:ext cx="915219" cy="229482"/>
          </a:xfrm>
          <a:prstGeom prst="bentConnector2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7" name="AutoShape 5913"/>
          <p:cNvSpPr>
            <a:spLocks noChangeArrowheads="1"/>
          </p:cNvSpPr>
          <p:nvPr/>
        </p:nvSpPr>
        <p:spPr bwMode="auto">
          <a:xfrm>
            <a:off x="6009964" y="3491954"/>
            <a:ext cx="1540061" cy="715340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Integration</a:t>
            </a:r>
          </a:p>
        </p:txBody>
      </p:sp>
      <p:cxnSp>
        <p:nvCxnSpPr>
          <p:cNvPr id="39" name="AutoShape 5908"/>
          <p:cNvCxnSpPr>
            <a:cxnSpLocks noChangeShapeType="1"/>
            <a:endCxn id="37" idx="3"/>
          </p:cNvCxnSpPr>
          <p:nvPr/>
        </p:nvCxnSpPr>
        <p:spPr bwMode="auto">
          <a:xfrm rot="5400000">
            <a:off x="7209614" y="3248677"/>
            <a:ext cx="941358" cy="260536"/>
          </a:xfrm>
          <a:prstGeom prst="bentConnector2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44" name="AutoShape 5908"/>
          <p:cNvCxnSpPr>
            <a:cxnSpLocks noChangeShapeType="1"/>
          </p:cNvCxnSpPr>
          <p:nvPr/>
        </p:nvCxnSpPr>
        <p:spPr bwMode="auto">
          <a:xfrm>
            <a:off x="7550025" y="4001958"/>
            <a:ext cx="921980" cy="6899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49" name="Cloud 48"/>
          <p:cNvSpPr/>
          <p:nvPr/>
        </p:nvSpPr>
        <p:spPr bwMode="auto">
          <a:xfrm>
            <a:off x="968732" y="3394190"/>
            <a:ext cx="1276152" cy="902469"/>
          </a:xfrm>
          <a:prstGeom prst="cloud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50" name="AutoShape 5908"/>
          <p:cNvCxnSpPr>
            <a:cxnSpLocks noChangeShapeType="1"/>
            <a:stCxn id="37" idx="1"/>
            <a:endCxn id="49" idx="0"/>
          </p:cNvCxnSpPr>
          <p:nvPr/>
        </p:nvCxnSpPr>
        <p:spPr bwMode="auto">
          <a:xfrm flipH="1" flipV="1">
            <a:off x="2243821" y="3845425"/>
            <a:ext cx="3766143" cy="4199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="" xmlns:p14="http://schemas.microsoft.com/office/powerpoint/2010/main" val="7092683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941274" y="1496170"/>
            <a:ext cx="2149408" cy="170890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85000"/>
              </a:schemeClr>
            </a:solidFill>
            <a:prstDash val="dash"/>
          </a:ln>
        </p:spPr>
        <p:txBody>
          <a:bodyPr wrap="square" rtlCol="0">
            <a:noAutofit/>
          </a:bodyPr>
          <a:lstStyle/>
          <a:p>
            <a:pPr algn="l"/>
            <a:r>
              <a:rPr lang="en-US" sz="2000" b="1" i="0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Web Browser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95355" y="1496170"/>
            <a:ext cx="2239042" cy="169974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85000"/>
              </a:schemeClr>
            </a:solidFill>
            <a:prstDash val="dash"/>
          </a:ln>
        </p:spPr>
        <p:txBody>
          <a:bodyPr wrap="square" rtlCol="0">
            <a:noAutofit/>
          </a:bodyPr>
          <a:lstStyle/>
          <a:p>
            <a:pPr algn="l"/>
            <a:r>
              <a:rPr lang="en-US" sz="2000" b="1" i="0" dirty="0" err="1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WebSpeed</a:t>
            </a:r>
            <a:endParaRPr lang="en-US" sz="2000" b="1" i="0" dirty="0" smtClean="0">
              <a:solidFill>
                <a:schemeClr val="bg1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Architecture</a:t>
            </a:r>
            <a:endParaRPr lang="en-US" dirty="0"/>
          </a:p>
        </p:txBody>
      </p:sp>
      <p:sp>
        <p:nvSpPr>
          <p:cNvPr id="10" name="AutoShape 5913"/>
          <p:cNvSpPr>
            <a:spLocks noChangeArrowheads="1"/>
          </p:cNvSpPr>
          <p:nvPr/>
        </p:nvSpPr>
        <p:spPr bwMode="auto">
          <a:xfrm>
            <a:off x="4744845" y="2197847"/>
            <a:ext cx="1540061" cy="715340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smtClean="0">
                <a:solidFill>
                  <a:schemeClr val="bg1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Ajax Services</a:t>
            </a:r>
            <a:endParaRPr lang="en-US" sz="1800" i="0" dirty="0"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2" name="AutoShape 5913"/>
          <p:cNvSpPr>
            <a:spLocks noChangeArrowheads="1"/>
          </p:cNvSpPr>
          <p:nvPr/>
        </p:nvSpPr>
        <p:spPr bwMode="auto">
          <a:xfrm>
            <a:off x="2245947" y="2201835"/>
            <a:ext cx="1540061" cy="715340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HTML</a:t>
            </a:r>
            <a:br>
              <a:rPr lang="en-US" sz="1800" b="1" i="0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n-US" sz="1800" b="1" i="0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JavaScript</a:t>
            </a:r>
            <a:endParaRPr lang="en-US" sz="1800" i="0" dirty="0"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14" name="AutoShape 5908"/>
          <p:cNvCxnSpPr>
            <a:cxnSpLocks noChangeShapeType="1"/>
            <a:stCxn id="9" idx="2"/>
            <a:endCxn id="19" idx="3"/>
          </p:cNvCxnSpPr>
          <p:nvPr/>
        </p:nvCxnSpPr>
        <p:spPr bwMode="auto">
          <a:xfrm flipH="1">
            <a:off x="8784484" y="2548059"/>
            <a:ext cx="915628" cy="0"/>
          </a:xfrm>
          <a:prstGeom prst="straightConnector1">
            <a:avLst/>
          </a:prstGeom>
          <a:noFill/>
          <a:ln w="38100">
            <a:solidFill>
              <a:schemeClr val="bg1">
                <a:lumMod val="8500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17" name="AutoShape 5908"/>
          <p:cNvCxnSpPr>
            <a:cxnSpLocks noChangeShapeType="1"/>
            <a:stCxn id="12" idx="3"/>
            <a:endCxn id="10" idx="1"/>
          </p:cNvCxnSpPr>
          <p:nvPr/>
        </p:nvCxnSpPr>
        <p:spPr bwMode="auto">
          <a:xfrm flipV="1">
            <a:off x="3786008" y="2555517"/>
            <a:ext cx="958837" cy="3988"/>
          </a:xfrm>
          <a:prstGeom prst="straightConnector1">
            <a:avLst/>
          </a:prstGeom>
          <a:noFill/>
          <a:ln w="38100">
            <a:solidFill>
              <a:schemeClr val="bg1">
                <a:lumMod val="8500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24" name="AutoShape 5908"/>
          <p:cNvCxnSpPr>
            <a:cxnSpLocks noChangeShapeType="1"/>
            <a:stCxn id="10" idx="3"/>
            <a:endCxn id="19" idx="1"/>
          </p:cNvCxnSpPr>
          <p:nvPr/>
        </p:nvCxnSpPr>
        <p:spPr bwMode="auto">
          <a:xfrm flipV="1">
            <a:off x="6284906" y="2548059"/>
            <a:ext cx="959517" cy="7458"/>
          </a:xfrm>
          <a:prstGeom prst="straightConnector1">
            <a:avLst/>
          </a:prstGeom>
          <a:noFill/>
          <a:ln w="38100">
            <a:solidFill>
              <a:schemeClr val="bg1">
                <a:lumMod val="8500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1" name="AutoShape 5913"/>
          <p:cNvSpPr>
            <a:spLocks noChangeArrowheads="1"/>
          </p:cNvSpPr>
          <p:nvPr/>
        </p:nvSpPr>
        <p:spPr bwMode="auto">
          <a:xfrm>
            <a:off x="8472006" y="3484991"/>
            <a:ext cx="1540061" cy="715340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smtClean="0">
                <a:solidFill>
                  <a:schemeClr val="bg1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Batch Processes</a:t>
            </a:r>
            <a:endParaRPr lang="en-US" sz="1800" i="0" dirty="0"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32" name="AutoShape 5908"/>
          <p:cNvCxnSpPr>
            <a:cxnSpLocks noChangeShapeType="1"/>
            <a:endCxn id="31" idx="1"/>
          </p:cNvCxnSpPr>
          <p:nvPr/>
        </p:nvCxnSpPr>
        <p:spPr bwMode="auto">
          <a:xfrm rot="16200000" flipH="1">
            <a:off x="7899656" y="3270310"/>
            <a:ext cx="915219" cy="229482"/>
          </a:xfrm>
          <a:prstGeom prst="bentConnector2">
            <a:avLst/>
          </a:prstGeom>
          <a:noFill/>
          <a:ln w="38100">
            <a:solidFill>
              <a:schemeClr val="bg1">
                <a:lumMod val="8500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7" name="AutoShape 5913"/>
          <p:cNvSpPr>
            <a:spLocks noChangeArrowheads="1"/>
          </p:cNvSpPr>
          <p:nvPr/>
        </p:nvSpPr>
        <p:spPr bwMode="auto">
          <a:xfrm>
            <a:off x="6009964" y="3491954"/>
            <a:ext cx="1540061" cy="715340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smtClean="0">
                <a:solidFill>
                  <a:schemeClr val="bg1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Integration</a:t>
            </a:r>
            <a:endParaRPr lang="en-US" sz="1800" i="0" dirty="0"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39" name="AutoShape 5908"/>
          <p:cNvCxnSpPr>
            <a:cxnSpLocks noChangeShapeType="1"/>
            <a:endCxn id="37" idx="3"/>
          </p:cNvCxnSpPr>
          <p:nvPr/>
        </p:nvCxnSpPr>
        <p:spPr bwMode="auto">
          <a:xfrm rot="5400000">
            <a:off x="7209614" y="3248677"/>
            <a:ext cx="941358" cy="260536"/>
          </a:xfrm>
          <a:prstGeom prst="bentConnector2">
            <a:avLst/>
          </a:prstGeom>
          <a:noFill/>
          <a:ln w="38100">
            <a:solidFill>
              <a:schemeClr val="bg1">
                <a:lumMod val="8500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44" name="AutoShape 5908"/>
          <p:cNvCxnSpPr>
            <a:cxnSpLocks noChangeShapeType="1"/>
          </p:cNvCxnSpPr>
          <p:nvPr/>
        </p:nvCxnSpPr>
        <p:spPr bwMode="auto">
          <a:xfrm>
            <a:off x="7550025" y="4001958"/>
            <a:ext cx="921980" cy="6899"/>
          </a:xfrm>
          <a:prstGeom prst="straightConnector1">
            <a:avLst/>
          </a:prstGeom>
          <a:noFill/>
          <a:ln w="38100">
            <a:solidFill>
              <a:schemeClr val="bg1">
                <a:lumMod val="8500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49" name="Cloud 48"/>
          <p:cNvSpPr/>
          <p:nvPr/>
        </p:nvSpPr>
        <p:spPr bwMode="auto">
          <a:xfrm>
            <a:off x="968732" y="3494041"/>
            <a:ext cx="1276152" cy="702766"/>
          </a:xfrm>
          <a:prstGeom prst="cloud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charset="0"/>
            </a:endParaRPr>
          </a:p>
        </p:txBody>
      </p:sp>
      <p:cxnSp>
        <p:nvCxnSpPr>
          <p:cNvPr id="50" name="AutoShape 5908"/>
          <p:cNvCxnSpPr>
            <a:cxnSpLocks noChangeShapeType="1"/>
            <a:stCxn id="37" idx="1"/>
            <a:endCxn id="49" idx="0"/>
          </p:cNvCxnSpPr>
          <p:nvPr/>
        </p:nvCxnSpPr>
        <p:spPr bwMode="auto">
          <a:xfrm flipH="1" flipV="1">
            <a:off x="2243821" y="3845425"/>
            <a:ext cx="3766143" cy="4199"/>
          </a:xfrm>
          <a:prstGeom prst="straightConnector1">
            <a:avLst/>
          </a:prstGeom>
          <a:noFill/>
          <a:ln w="38100">
            <a:solidFill>
              <a:schemeClr val="bg1">
                <a:lumMod val="8500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21" name="AutoShape 5585"/>
          <p:cNvSpPr>
            <a:spLocks noChangeArrowheads="1"/>
          </p:cNvSpPr>
          <p:nvPr/>
        </p:nvSpPr>
        <p:spPr bwMode="auto">
          <a:xfrm>
            <a:off x="9700112" y="1871471"/>
            <a:ext cx="1106928" cy="1353176"/>
          </a:xfrm>
          <a:prstGeom prst="can">
            <a:avLst>
              <a:gd name="adj" fmla="val 25000"/>
            </a:avLst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err="1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Data.db</a:t>
            </a:r>
            <a:endParaRPr lang="en-US" sz="1800" b="1" i="0" dirty="0"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2" name="Content Placeholder 3"/>
          <p:cNvSpPr txBox="1">
            <a:spLocks/>
          </p:cNvSpPr>
          <p:nvPr/>
        </p:nvSpPr>
        <p:spPr bwMode="auto">
          <a:xfrm>
            <a:off x="616817" y="4503329"/>
            <a:ext cx="10591114" cy="182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lvl="1"/>
            <a:r>
              <a:rPr lang="en-US" i="0" dirty="0" smtClean="0"/>
              <a:t>Database</a:t>
            </a:r>
            <a:endParaRPr lang="en-US" i="0" dirty="0"/>
          </a:p>
        </p:txBody>
      </p:sp>
      <p:sp>
        <p:nvSpPr>
          <p:cNvPr id="26" name="AutoShape 5913"/>
          <p:cNvSpPr>
            <a:spLocks noChangeArrowheads="1"/>
          </p:cNvSpPr>
          <p:nvPr/>
        </p:nvSpPr>
        <p:spPr bwMode="auto">
          <a:xfrm>
            <a:off x="7244423" y="2190389"/>
            <a:ext cx="1540061" cy="715340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smtClean="0">
                <a:solidFill>
                  <a:schemeClr val="bg1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API Services</a:t>
            </a:r>
            <a:endParaRPr lang="en-US" sz="1800" i="0" dirty="0"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9015077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941274" y="1496170"/>
            <a:ext cx="2149408" cy="170890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85000"/>
              </a:schemeClr>
            </a:solidFill>
            <a:prstDash val="dash"/>
          </a:ln>
        </p:spPr>
        <p:txBody>
          <a:bodyPr wrap="square" rtlCol="0">
            <a:noAutofit/>
          </a:bodyPr>
          <a:lstStyle/>
          <a:p>
            <a:pPr algn="l"/>
            <a:r>
              <a:rPr lang="en-US" sz="2000" b="1" i="0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Web Browser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95355" y="1496170"/>
            <a:ext cx="2239042" cy="169974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85000"/>
              </a:schemeClr>
            </a:solidFill>
            <a:prstDash val="dash"/>
          </a:ln>
        </p:spPr>
        <p:txBody>
          <a:bodyPr wrap="square" rtlCol="0">
            <a:noAutofit/>
          </a:bodyPr>
          <a:lstStyle/>
          <a:p>
            <a:pPr algn="l"/>
            <a:r>
              <a:rPr lang="en-US" sz="2000" b="1" i="0" dirty="0" err="1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WebSpeed</a:t>
            </a:r>
            <a:endParaRPr lang="en-US" sz="2000" b="1" i="0" dirty="0" smtClean="0">
              <a:solidFill>
                <a:schemeClr val="bg1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Architecture</a:t>
            </a:r>
            <a:endParaRPr lang="en-US" dirty="0"/>
          </a:p>
        </p:txBody>
      </p:sp>
      <p:sp>
        <p:nvSpPr>
          <p:cNvPr id="9" name="AutoShape 5585"/>
          <p:cNvSpPr>
            <a:spLocks noChangeArrowheads="1"/>
          </p:cNvSpPr>
          <p:nvPr/>
        </p:nvSpPr>
        <p:spPr bwMode="auto">
          <a:xfrm>
            <a:off x="9700112" y="1871471"/>
            <a:ext cx="1106928" cy="1353176"/>
          </a:xfrm>
          <a:prstGeom prst="can">
            <a:avLst>
              <a:gd name="adj" fmla="val 25000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85000"/>
              </a:schemeClr>
            </a:solidFill>
            <a:round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err="1" smtClean="0">
                <a:solidFill>
                  <a:schemeClr val="bg1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Data.db</a:t>
            </a:r>
            <a:endParaRPr lang="en-US" sz="1800" i="0" dirty="0"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0" name="AutoShape 5913"/>
          <p:cNvSpPr>
            <a:spLocks noChangeArrowheads="1"/>
          </p:cNvSpPr>
          <p:nvPr/>
        </p:nvSpPr>
        <p:spPr bwMode="auto">
          <a:xfrm>
            <a:off x="4744845" y="2197847"/>
            <a:ext cx="1540061" cy="715340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smtClean="0">
                <a:solidFill>
                  <a:schemeClr val="bg1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Ajax Services</a:t>
            </a:r>
            <a:endParaRPr lang="en-US" sz="1800" i="0" dirty="0"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2" name="AutoShape 5913"/>
          <p:cNvSpPr>
            <a:spLocks noChangeArrowheads="1"/>
          </p:cNvSpPr>
          <p:nvPr/>
        </p:nvSpPr>
        <p:spPr bwMode="auto">
          <a:xfrm>
            <a:off x="2245947" y="2201835"/>
            <a:ext cx="1540061" cy="715340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HTML</a:t>
            </a:r>
            <a:br>
              <a:rPr lang="en-US" sz="1800" b="1" i="0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n-US" sz="1800" b="1" i="0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JavaScript</a:t>
            </a:r>
            <a:endParaRPr lang="en-US" sz="1800" i="0" dirty="0"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14" name="AutoShape 5908"/>
          <p:cNvCxnSpPr>
            <a:cxnSpLocks noChangeShapeType="1"/>
            <a:stCxn id="9" idx="2"/>
            <a:endCxn id="19" idx="3"/>
          </p:cNvCxnSpPr>
          <p:nvPr/>
        </p:nvCxnSpPr>
        <p:spPr bwMode="auto">
          <a:xfrm flipH="1">
            <a:off x="8784484" y="2548059"/>
            <a:ext cx="915628" cy="0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17" name="AutoShape 5908"/>
          <p:cNvCxnSpPr>
            <a:cxnSpLocks noChangeShapeType="1"/>
            <a:stCxn id="12" idx="3"/>
            <a:endCxn id="10" idx="1"/>
          </p:cNvCxnSpPr>
          <p:nvPr/>
        </p:nvCxnSpPr>
        <p:spPr bwMode="auto">
          <a:xfrm flipV="1">
            <a:off x="3786008" y="2555517"/>
            <a:ext cx="958837" cy="3988"/>
          </a:xfrm>
          <a:prstGeom prst="straightConnector1">
            <a:avLst/>
          </a:prstGeom>
          <a:noFill/>
          <a:ln w="38100">
            <a:solidFill>
              <a:schemeClr val="bg1">
                <a:lumMod val="8500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20" name="Content Placeholder 3"/>
          <p:cNvSpPr txBox="1">
            <a:spLocks/>
          </p:cNvSpPr>
          <p:nvPr/>
        </p:nvSpPr>
        <p:spPr bwMode="auto">
          <a:xfrm>
            <a:off x="616817" y="4503329"/>
            <a:ext cx="10591114" cy="182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lvl="1"/>
            <a:r>
              <a:rPr lang="en-US" i="0" dirty="0"/>
              <a:t>Set of APIs to perform all database activity, from simple CRUD operations to complex business functions</a:t>
            </a:r>
          </a:p>
          <a:p>
            <a:pPr lvl="2"/>
            <a:r>
              <a:rPr lang="en-US" i="0" dirty="0"/>
              <a:t>Prepared to be called through an </a:t>
            </a:r>
            <a:r>
              <a:rPr lang="en-US" i="0" dirty="0" err="1"/>
              <a:t>AppServer</a:t>
            </a:r>
            <a:r>
              <a:rPr lang="en-US" i="0" dirty="0"/>
              <a:t> or local procedures</a:t>
            </a:r>
          </a:p>
          <a:p>
            <a:pPr lvl="2"/>
            <a:r>
              <a:rPr lang="en-US" i="0" dirty="0"/>
              <a:t>Contain strong validation of input </a:t>
            </a:r>
            <a:r>
              <a:rPr lang="en-US" i="0" dirty="0" smtClean="0"/>
              <a:t>parameters (business rules)</a:t>
            </a:r>
            <a:endParaRPr lang="en-US" i="0" dirty="0"/>
          </a:p>
          <a:p>
            <a:pPr lvl="2"/>
            <a:r>
              <a:rPr lang="en-US" i="0" dirty="0"/>
              <a:t>This is were the application business logic </a:t>
            </a:r>
            <a:r>
              <a:rPr lang="en-US" i="0" dirty="0" smtClean="0"/>
              <a:t>lives</a:t>
            </a:r>
            <a:endParaRPr lang="en-US" i="0" dirty="0"/>
          </a:p>
        </p:txBody>
      </p:sp>
      <p:cxnSp>
        <p:nvCxnSpPr>
          <p:cNvPr id="24" name="AutoShape 5908"/>
          <p:cNvCxnSpPr>
            <a:cxnSpLocks noChangeShapeType="1"/>
            <a:stCxn id="10" idx="3"/>
            <a:endCxn id="19" idx="1"/>
          </p:cNvCxnSpPr>
          <p:nvPr/>
        </p:nvCxnSpPr>
        <p:spPr bwMode="auto">
          <a:xfrm flipV="1">
            <a:off x="6284906" y="2548059"/>
            <a:ext cx="959517" cy="7458"/>
          </a:xfrm>
          <a:prstGeom prst="straightConnector1">
            <a:avLst/>
          </a:prstGeom>
          <a:noFill/>
          <a:ln w="38100">
            <a:solidFill>
              <a:schemeClr val="bg1">
                <a:lumMod val="8500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1" name="AutoShape 5913"/>
          <p:cNvSpPr>
            <a:spLocks noChangeArrowheads="1"/>
          </p:cNvSpPr>
          <p:nvPr/>
        </p:nvSpPr>
        <p:spPr bwMode="auto">
          <a:xfrm>
            <a:off x="8472006" y="3484991"/>
            <a:ext cx="1540061" cy="715340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smtClean="0">
                <a:solidFill>
                  <a:schemeClr val="bg1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Batch Processes</a:t>
            </a:r>
            <a:endParaRPr lang="en-US" sz="1800" i="0" dirty="0"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32" name="AutoShape 5908"/>
          <p:cNvCxnSpPr>
            <a:cxnSpLocks noChangeShapeType="1"/>
            <a:endCxn id="31" idx="1"/>
          </p:cNvCxnSpPr>
          <p:nvPr/>
        </p:nvCxnSpPr>
        <p:spPr bwMode="auto">
          <a:xfrm rot="16200000" flipH="1">
            <a:off x="7899656" y="3270310"/>
            <a:ext cx="915219" cy="229482"/>
          </a:xfrm>
          <a:prstGeom prst="bentConnector2">
            <a:avLst/>
          </a:prstGeom>
          <a:noFill/>
          <a:ln w="38100">
            <a:solidFill>
              <a:schemeClr val="bg1">
                <a:lumMod val="8500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7" name="AutoShape 5913"/>
          <p:cNvSpPr>
            <a:spLocks noChangeArrowheads="1"/>
          </p:cNvSpPr>
          <p:nvPr/>
        </p:nvSpPr>
        <p:spPr bwMode="auto">
          <a:xfrm>
            <a:off x="6009964" y="3491954"/>
            <a:ext cx="1540061" cy="715340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smtClean="0">
                <a:solidFill>
                  <a:schemeClr val="bg1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Integration</a:t>
            </a:r>
            <a:endParaRPr lang="en-US" sz="1800" i="0" dirty="0"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39" name="AutoShape 5908"/>
          <p:cNvCxnSpPr>
            <a:cxnSpLocks noChangeShapeType="1"/>
            <a:endCxn id="37" idx="3"/>
          </p:cNvCxnSpPr>
          <p:nvPr/>
        </p:nvCxnSpPr>
        <p:spPr bwMode="auto">
          <a:xfrm rot="5400000">
            <a:off x="7209614" y="3248677"/>
            <a:ext cx="941358" cy="260536"/>
          </a:xfrm>
          <a:prstGeom prst="bentConnector2">
            <a:avLst/>
          </a:prstGeom>
          <a:noFill/>
          <a:ln w="38100">
            <a:solidFill>
              <a:schemeClr val="bg1">
                <a:lumMod val="8500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44" name="AutoShape 5908"/>
          <p:cNvCxnSpPr>
            <a:cxnSpLocks noChangeShapeType="1"/>
          </p:cNvCxnSpPr>
          <p:nvPr/>
        </p:nvCxnSpPr>
        <p:spPr bwMode="auto">
          <a:xfrm>
            <a:off x="7550025" y="4001958"/>
            <a:ext cx="921980" cy="6899"/>
          </a:xfrm>
          <a:prstGeom prst="straightConnector1">
            <a:avLst/>
          </a:prstGeom>
          <a:noFill/>
          <a:ln w="38100">
            <a:solidFill>
              <a:schemeClr val="bg1">
                <a:lumMod val="8500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49" name="Cloud 48"/>
          <p:cNvSpPr/>
          <p:nvPr/>
        </p:nvSpPr>
        <p:spPr bwMode="auto">
          <a:xfrm>
            <a:off x="968732" y="3494041"/>
            <a:ext cx="1276152" cy="702766"/>
          </a:xfrm>
          <a:prstGeom prst="cloud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charset="0"/>
            </a:endParaRPr>
          </a:p>
        </p:txBody>
      </p:sp>
      <p:cxnSp>
        <p:nvCxnSpPr>
          <p:cNvPr id="50" name="AutoShape 5908"/>
          <p:cNvCxnSpPr>
            <a:cxnSpLocks noChangeShapeType="1"/>
            <a:stCxn id="37" idx="1"/>
            <a:endCxn id="49" idx="0"/>
          </p:cNvCxnSpPr>
          <p:nvPr/>
        </p:nvCxnSpPr>
        <p:spPr bwMode="auto">
          <a:xfrm flipH="1" flipV="1">
            <a:off x="2243821" y="3845425"/>
            <a:ext cx="3766143" cy="4199"/>
          </a:xfrm>
          <a:prstGeom prst="straightConnector1">
            <a:avLst/>
          </a:prstGeom>
          <a:noFill/>
          <a:ln w="38100">
            <a:solidFill>
              <a:schemeClr val="bg1">
                <a:lumMod val="8500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22" name="AutoShape 5913"/>
          <p:cNvSpPr>
            <a:spLocks noChangeArrowheads="1"/>
          </p:cNvSpPr>
          <p:nvPr/>
        </p:nvSpPr>
        <p:spPr bwMode="auto">
          <a:xfrm>
            <a:off x="7244423" y="2190389"/>
            <a:ext cx="1540061" cy="715340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API Services</a:t>
            </a:r>
          </a:p>
        </p:txBody>
      </p:sp>
    </p:spTree>
    <p:extLst>
      <p:ext uri="{BB962C8B-B14F-4D97-AF65-F5344CB8AC3E}">
        <p14:creationId xmlns="" xmlns:p14="http://schemas.microsoft.com/office/powerpoint/2010/main" val="31567221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941274" y="1496170"/>
            <a:ext cx="2149408" cy="170890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85000"/>
              </a:schemeClr>
            </a:solidFill>
            <a:prstDash val="dash"/>
          </a:ln>
        </p:spPr>
        <p:txBody>
          <a:bodyPr wrap="square" rtlCol="0">
            <a:noAutofit/>
          </a:bodyPr>
          <a:lstStyle/>
          <a:p>
            <a:pPr algn="l"/>
            <a:r>
              <a:rPr lang="en-US" sz="2000" b="1" i="0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Web Browser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Architecture</a:t>
            </a:r>
            <a:endParaRPr lang="en-US" dirty="0"/>
          </a:p>
        </p:txBody>
      </p:sp>
      <p:sp>
        <p:nvSpPr>
          <p:cNvPr id="9" name="AutoShape 5585"/>
          <p:cNvSpPr>
            <a:spLocks noChangeArrowheads="1"/>
          </p:cNvSpPr>
          <p:nvPr/>
        </p:nvSpPr>
        <p:spPr bwMode="auto">
          <a:xfrm>
            <a:off x="9700112" y="1871471"/>
            <a:ext cx="1106928" cy="1353176"/>
          </a:xfrm>
          <a:prstGeom prst="can">
            <a:avLst>
              <a:gd name="adj" fmla="val 25000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85000"/>
              </a:schemeClr>
            </a:solidFill>
            <a:round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err="1" smtClean="0">
                <a:solidFill>
                  <a:schemeClr val="bg1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Data.db</a:t>
            </a:r>
            <a:endParaRPr lang="en-US" sz="1800" i="0" dirty="0"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2" name="AutoShape 5913"/>
          <p:cNvSpPr>
            <a:spLocks noChangeArrowheads="1"/>
          </p:cNvSpPr>
          <p:nvPr/>
        </p:nvSpPr>
        <p:spPr bwMode="auto">
          <a:xfrm>
            <a:off x="2245947" y="2201835"/>
            <a:ext cx="1540061" cy="715340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HTML</a:t>
            </a:r>
            <a:br>
              <a:rPr lang="en-US" sz="1800" b="1" i="0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n-US" sz="1800" b="1" i="0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JavaScript</a:t>
            </a:r>
            <a:endParaRPr lang="en-US" sz="1800" i="0" dirty="0"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14" name="AutoShape 5908"/>
          <p:cNvCxnSpPr>
            <a:cxnSpLocks noChangeShapeType="1"/>
            <a:stCxn id="9" idx="2"/>
            <a:endCxn id="19" idx="3"/>
          </p:cNvCxnSpPr>
          <p:nvPr/>
        </p:nvCxnSpPr>
        <p:spPr bwMode="auto">
          <a:xfrm flipH="1">
            <a:off x="8784484" y="2548059"/>
            <a:ext cx="915628" cy="0"/>
          </a:xfrm>
          <a:prstGeom prst="straightConnector1">
            <a:avLst/>
          </a:prstGeom>
          <a:noFill/>
          <a:ln w="38100">
            <a:solidFill>
              <a:schemeClr val="bg1">
                <a:lumMod val="8500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19" name="AutoShape 5913"/>
          <p:cNvSpPr>
            <a:spLocks noChangeArrowheads="1"/>
          </p:cNvSpPr>
          <p:nvPr/>
        </p:nvSpPr>
        <p:spPr bwMode="auto">
          <a:xfrm>
            <a:off x="7244423" y="2190389"/>
            <a:ext cx="1540061" cy="715340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smtClean="0">
                <a:solidFill>
                  <a:schemeClr val="bg1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API Services</a:t>
            </a:r>
            <a:endParaRPr lang="en-US" sz="1800" i="0" dirty="0"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31" name="AutoShape 5913"/>
          <p:cNvSpPr>
            <a:spLocks noChangeArrowheads="1"/>
          </p:cNvSpPr>
          <p:nvPr/>
        </p:nvSpPr>
        <p:spPr bwMode="auto">
          <a:xfrm>
            <a:off x="8472006" y="3484991"/>
            <a:ext cx="1540061" cy="715340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smtClean="0">
                <a:solidFill>
                  <a:schemeClr val="bg1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Batch Processes</a:t>
            </a:r>
            <a:endParaRPr lang="en-US" sz="1800" i="0" dirty="0"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32" name="AutoShape 5908"/>
          <p:cNvCxnSpPr>
            <a:cxnSpLocks noChangeShapeType="1"/>
            <a:endCxn id="31" idx="1"/>
          </p:cNvCxnSpPr>
          <p:nvPr/>
        </p:nvCxnSpPr>
        <p:spPr bwMode="auto">
          <a:xfrm rot="16200000" flipH="1">
            <a:off x="7899656" y="3270310"/>
            <a:ext cx="915219" cy="229482"/>
          </a:xfrm>
          <a:prstGeom prst="bentConnector2">
            <a:avLst/>
          </a:prstGeom>
          <a:noFill/>
          <a:ln w="38100">
            <a:solidFill>
              <a:schemeClr val="bg1">
                <a:lumMod val="8500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7" name="AutoShape 5913"/>
          <p:cNvSpPr>
            <a:spLocks noChangeArrowheads="1"/>
          </p:cNvSpPr>
          <p:nvPr/>
        </p:nvSpPr>
        <p:spPr bwMode="auto">
          <a:xfrm>
            <a:off x="6009964" y="3491954"/>
            <a:ext cx="1540061" cy="715340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smtClean="0">
                <a:solidFill>
                  <a:schemeClr val="bg1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Integration</a:t>
            </a:r>
            <a:endParaRPr lang="en-US" sz="1800" i="0" dirty="0"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39" name="AutoShape 5908"/>
          <p:cNvCxnSpPr>
            <a:cxnSpLocks noChangeShapeType="1"/>
            <a:endCxn id="37" idx="3"/>
          </p:cNvCxnSpPr>
          <p:nvPr/>
        </p:nvCxnSpPr>
        <p:spPr bwMode="auto">
          <a:xfrm rot="5400000">
            <a:off x="7209614" y="3248677"/>
            <a:ext cx="941358" cy="260536"/>
          </a:xfrm>
          <a:prstGeom prst="bentConnector2">
            <a:avLst/>
          </a:prstGeom>
          <a:noFill/>
          <a:ln w="38100">
            <a:solidFill>
              <a:schemeClr val="bg1">
                <a:lumMod val="8500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44" name="AutoShape 5908"/>
          <p:cNvCxnSpPr>
            <a:cxnSpLocks noChangeShapeType="1"/>
          </p:cNvCxnSpPr>
          <p:nvPr/>
        </p:nvCxnSpPr>
        <p:spPr bwMode="auto">
          <a:xfrm>
            <a:off x="7550025" y="4001958"/>
            <a:ext cx="921980" cy="6899"/>
          </a:xfrm>
          <a:prstGeom prst="straightConnector1">
            <a:avLst/>
          </a:prstGeom>
          <a:noFill/>
          <a:ln w="38100">
            <a:solidFill>
              <a:schemeClr val="bg1">
                <a:lumMod val="8500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49" name="Cloud 48"/>
          <p:cNvSpPr/>
          <p:nvPr/>
        </p:nvSpPr>
        <p:spPr bwMode="auto">
          <a:xfrm>
            <a:off x="968732" y="3494041"/>
            <a:ext cx="1276152" cy="702766"/>
          </a:xfrm>
          <a:prstGeom prst="cloud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charset="0"/>
            </a:endParaRPr>
          </a:p>
        </p:txBody>
      </p:sp>
      <p:cxnSp>
        <p:nvCxnSpPr>
          <p:cNvPr id="50" name="AutoShape 5908"/>
          <p:cNvCxnSpPr>
            <a:cxnSpLocks noChangeShapeType="1"/>
            <a:stCxn id="37" idx="1"/>
            <a:endCxn id="49" idx="0"/>
          </p:cNvCxnSpPr>
          <p:nvPr/>
        </p:nvCxnSpPr>
        <p:spPr bwMode="auto">
          <a:xfrm flipH="1" flipV="1">
            <a:off x="2243821" y="3845425"/>
            <a:ext cx="3766143" cy="4199"/>
          </a:xfrm>
          <a:prstGeom prst="straightConnector1">
            <a:avLst/>
          </a:prstGeom>
          <a:noFill/>
          <a:ln w="38100">
            <a:solidFill>
              <a:schemeClr val="bg1">
                <a:lumMod val="8500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21" name="TextBox 20"/>
          <p:cNvSpPr txBox="1"/>
          <p:nvPr/>
        </p:nvSpPr>
        <p:spPr>
          <a:xfrm>
            <a:off x="4395355" y="1496170"/>
            <a:ext cx="2239042" cy="1699749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txBody>
          <a:bodyPr wrap="square" rtlCol="0">
            <a:noAutofit/>
          </a:bodyPr>
          <a:lstStyle/>
          <a:p>
            <a:pPr algn="l"/>
            <a:r>
              <a:rPr lang="en-US" sz="2000" b="1" i="0" dirty="0" err="1" smtClean="0">
                <a:solidFill>
                  <a:srgbClr val="000000"/>
                </a:solidFill>
                <a:latin typeface="Arial Narrow" panose="020B0606020202030204" pitchFamily="34" charset="0"/>
              </a:rPr>
              <a:t>WebSpeed</a:t>
            </a:r>
            <a:endParaRPr lang="en-US" sz="2000" b="1" i="0" dirty="0" smtClean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AutoShape 5913"/>
          <p:cNvSpPr>
            <a:spLocks noChangeArrowheads="1"/>
          </p:cNvSpPr>
          <p:nvPr/>
        </p:nvSpPr>
        <p:spPr bwMode="auto">
          <a:xfrm>
            <a:off x="4744845" y="2197847"/>
            <a:ext cx="1540061" cy="715340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Ajax Services</a:t>
            </a:r>
          </a:p>
        </p:txBody>
      </p:sp>
      <p:cxnSp>
        <p:nvCxnSpPr>
          <p:cNvPr id="25" name="AutoShape 5908"/>
          <p:cNvCxnSpPr>
            <a:cxnSpLocks noChangeShapeType="1"/>
            <a:endCxn id="22" idx="1"/>
          </p:cNvCxnSpPr>
          <p:nvPr/>
        </p:nvCxnSpPr>
        <p:spPr bwMode="auto">
          <a:xfrm flipV="1">
            <a:off x="3786008" y="2555517"/>
            <a:ext cx="958837" cy="3988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26" name="AutoShape 5908"/>
          <p:cNvCxnSpPr>
            <a:cxnSpLocks noChangeShapeType="1"/>
            <a:stCxn id="22" idx="3"/>
          </p:cNvCxnSpPr>
          <p:nvPr/>
        </p:nvCxnSpPr>
        <p:spPr bwMode="auto">
          <a:xfrm flipV="1">
            <a:off x="6284906" y="2548059"/>
            <a:ext cx="959517" cy="7458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27" name="Content Placeholder 3"/>
          <p:cNvSpPr txBox="1">
            <a:spLocks/>
          </p:cNvSpPr>
          <p:nvPr/>
        </p:nvSpPr>
        <p:spPr bwMode="auto">
          <a:xfrm>
            <a:off x="616817" y="4503329"/>
            <a:ext cx="10591114" cy="182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lvl="1"/>
            <a:r>
              <a:rPr lang="en-US" i="0" dirty="0"/>
              <a:t>Ajax components to expose some of the APIs </a:t>
            </a:r>
            <a:r>
              <a:rPr lang="en-US" i="0" dirty="0" smtClean="0"/>
              <a:t>as REST-like Web Services</a:t>
            </a:r>
            <a:endParaRPr lang="en-US" i="0" dirty="0"/>
          </a:p>
          <a:p>
            <a:pPr lvl="2"/>
            <a:r>
              <a:rPr lang="en-US" i="0" dirty="0" smtClean="0"/>
              <a:t>Their </a:t>
            </a:r>
            <a:r>
              <a:rPr lang="en-US" i="0" dirty="0"/>
              <a:t>main function is to convert OpenEdge input/output parameters to/from </a:t>
            </a:r>
            <a:r>
              <a:rPr lang="en-US" i="0" dirty="0" smtClean="0"/>
              <a:t>JSON</a:t>
            </a:r>
          </a:p>
          <a:p>
            <a:pPr lvl="2"/>
            <a:r>
              <a:rPr lang="en-US" i="0" dirty="0"/>
              <a:t>Contain little or no </a:t>
            </a:r>
            <a:r>
              <a:rPr lang="en-US" i="0" dirty="0" smtClean="0"/>
              <a:t>business logic</a:t>
            </a:r>
            <a:endParaRPr lang="en-US" i="0" dirty="0"/>
          </a:p>
          <a:p>
            <a:pPr lvl="2"/>
            <a:endParaRPr lang="en-US" i="0" dirty="0"/>
          </a:p>
        </p:txBody>
      </p:sp>
    </p:spTree>
    <p:extLst>
      <p:ext uri="{BB962C8B-B14F-4D97-AF65-F5344CB8AC3E}">
        <p14:creationId xmlns="" xmlns:p14="http://schemas.microsoft.com/office/powerpoint/2010/main" val="29386309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95355" y="1496170"/>
            <a:ext cx="2239042" cy="169974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85000"/>
              </a:schemeClr>
            </a:solidFill>
            <a:prstDash val="dash"/>
          </a:ln>
        </p:spPr>
        <p:txBody>
          <a:bodyPr wrap="square" rtlCol="0">
            <a:noAutofit/>
          </a:bodyPr>
          <a:lstStyle/>
          <a:p>
            <a:pPr algn="l"/>
            <a:r>
              <a:rPr lang="en-US" sz="2000" b="1" i="0" dirty="0" err="1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WebSpeed</a:t>
            </a:r>
            <a:endParaRPr lang="en-US" sz="2000" b="1" i="0" dirty="0" smtClean="0">
              <a:solidFill>
                <a:schemeClr val="bg1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Architecture</a:t>
            </a:r>
            <a:endParaRPr lang="en-US" dirty="0"/>
          </a:p>
        </p:txBody>
      </p:sp>
      <p:sp>
        <p:nvSpPr>
          <p:cNvPr id="9" name="AutoShape 5585"/>
          <p:cNvSpPr>
            <a:spLocks noChangeArrowheads="1"/>
          </p:cNvSpPr>
          <p:nvPr/>
        </p:nvSpPr>
        <p:spPr bwMode="auto">
          <a:xfrm>
            <a:off x="9700112" y="1871471"/>
            <a:ext cx="1106928" cy="1353176"/>
          </a:xfrm>
          <a:prstGeom prst="can">
            <a:avLst>
              <a:gd name="adj" fmla="val 25000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85000"/>
              </a:schemeClr>
            </a:solidFill>
            <a:round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err="1" smtClean="0">
                <a:solidFill>
                  <a:schemeClr val="bg1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Data.db</a:t>
            </a:r>
            <a:endParaRPr lang="en-US" sz="1800" i="0" dirty="0"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0" name="AutoShape 5913"/>
          <p:cNvSpPr>
            <a:spLocks noChangeArrowheads="1"/>
          </p:cNvSpPr>
          <p:nvPr/>
        </p:nvSpPr>
        <p:spPr bwMode="auto">
          <a:xfrm>
            <a:off x="4744845" y="2197847"/>
            <a:ext cx="1540061" cy="715340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smtClean="0">
                <a:solidFill>
                  <a:schemeClr val="bg1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Ajax Services</a:t>
            </a:r>
            <a:endParaRPr lang="en-US" sz="1800" i="0" dirty="0"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14" name="AutoShape 5908"/>
          <p:cNvCxnSpPr>
            <a:cxnSpLocks noChangeShapeType="1"/>
            <a:stCxn id="9" idx="2"/>
            <a:endCxn id="19" idx="3"/>
          </p:cNvCxnSpPr>
          <p:nvPr/>
        </p:nvCxnSpPr>
        <p:spPr bwMode="auto">
          <a:xfrm flipH="1">
            <a:off x="8784484" y="2548059"/>
            <a:ext cx="915628" cy="0"/>
          </a:xfrm>
          <a:prstGeom prst="straightConnector1">
            <a:avLst/>
          </a:prstGeom>
          <a:noFill/>
          <a:ln w="38100">
            <a:solidFill>
              <a:schemeClr val="bg1">
                <a:lumMod val="8500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17" name="AutoShape 5908"/>
          <p:cNvCxnSpPr>
            <a:cxnSpLocks noChangeShapeType="1"/>
            <a:stCxn id="12" idx="3"/>
            <a:endCxn id="10" idx="1"/>
          </p:cNvCxnSpPr>
          <p:nvPr/>
        </p:nvCxnSpPr>
        <p:spPr bwMode="auto">
          <a:xfrm flipV="1">
            <a:off x="3786008" y="2555517"/>
            <a:ext cx="958837" cy="3988"/>
          </a:xfrm>
          <a:prstGeom prst="straightConnector1">
            <a:avLst/>
          </a:prstGeom>
          <a:noFill/>
          <a:ln w="38100">
            <a:solidFill>
              <a:schemeClr val="bg1">
                <a:lumMod val="8500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19" name="AutoShape 5913"/>
          <p:cNvSpPr>
            <a:spLocks noChangeArrowheads="1"/>
          </p:cNvSpPr>
          <p:nvPr/>
        </p:nvSpPr>
        <p:spPr bwMode="auto">
          <a:xfrm>
            <a:off x="7244423" y="2190389"/>
            <a:ext cx="1540061" cy="715340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smtClean="0">
                <a:solidFill>
                  <a:schemeClr val="bg1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API Services</a:t>
            </a:r>
            <a:endParaRPr lang="en-US" sz="1800" i="0" dirty="0"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24" name="AutoShape 5908"/>
          <p:cNvCxnSpPr>
            <a:cxnSpLocks noChangeShapeType="1"/>
            <a:stCxn id="10" idx="3"/>
            <a:endCxn id="19" idx="1"/>
          </p:cNvCxnSpPr>
          <p:nvPr/>
        </p:nvCxnSpPr>
        <p:spPr bwMode="auto">
          <a:xfrm flipV="1">
            <a:off x="6284906" y="2548059"/>
            <a:ext cx="959517" cy="7458"/>
          </a:xfrm>
          <a:prstGeom prst="straightConnector1">
            <a:avLst/>
          </a:prstGeom>
          <a:noFill/>
          <a:ln w="38100">
            <a:solidFill>
              <a:schemeClr val="bg1">
                <a:lumMod val="8500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1" name="AutoShape 5913"/>
          <p:cNvSpPr>
            <a:spLocks noChangeArrowheads="1"/>
          </p:cNvSpPr>
          <p:nvPr/>
        </p:nvSpPr>
        <p:spPr bwMode="auto">
          <a:xfrm>
            <a:off x="8472006" y="3484991"/>
            <a:ext cx="1540061" cy="715340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smtClean="0">
                <a:solidFill>
                  <a:schemeClr val="bg1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Batch Processes</a:t>
            </a:r>
            <a:endParaRPr lang="en-US" sz="1800" i="0" dirty="0"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32" name="AutoShape 5908"/>
          <p:cNvCxnSpPr>
            <a:cxnSpLocks noChangeShapeType="1"/>
            <a:endCxn id="31" idx="1"/>
          </p:cNvCxnSpPr>
          <p:nvPr/>
        </p:nvCxnSpPr>
        <p:spPr bwMode="auto">
          <a:xfrm rot="16200000" flipH="1">
            <a:off x="7899656" y="3270310"/>
            <a:ext cx="915219" cy="229482"/>
          </a:xfrm>
          <a:prstGeom prst="bentConnector2">
            <a:avLst/>
          </a:prstGeom>
          <a:noFill/>
          <a:ln w="38100">
            <a:solidFill>
              <a:schemeClr val="bg1">
                <a:lumMod val="8500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7" name="AutoShape 5913"/>
          <p:cNvSpPr>
            <a:spLocks noChangeArrowheads="1"/>
          </p:cNvSpPr>
          <p:nvPr/>
        </p:nvSpPr>
        <p:spPr bwMode="auto">
          <a:xfrm>
            <a:off x="6009964" y="3491954"/>
            <a:ext cx="1540061" cy="715340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smtClean="0">
                <a:solidFill>
                  <a:schemeClr val="bg1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Integration</a:t>
            </a:r>
            <a:endParaRPr lang="en-US" sz="1800" i="0" dirty="0"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39" name="AutoShape 5908"/>
          <p:cNvCxnSpPr>
            <a:cxnSpLocks noChangeShapeType="1"/>
            <a:endCxn id="37" idx="3"/>
          </p:cNvCxnSpPr>
          <p:nvPr/>
        </p:nvCxnSpPr>
        <p:spPr bwMode="auto">
          <a:xfrm rot="5400000">
            <a:off x="7209614" y="3248677"/>
            <a:ext cx="941358" cy="260536"/>
          </a:xfrm>
          <a:prstGeom prst="bentConnector2">
            <a:avLst/>
          </a:prstGeom>
          <a:noFill/>
          <a:ln w="38100">
            <a:solidFill>
              <a:schemeClr val="bg1">
                <a:lumMod val="8500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44" name="AutoShape 5908"/>
          <p:cNvCxnSpPr>
            <a:cxnSpLocks noChangeShapeType="1"/>
          </p:cNvCxnSpPr>
          <p:nvPr/>
        </p:nvCxnSpPr>
        <p:spPr bwMode="auto">
          <a:xfrm>
            <a:off x="7550025" y="4001958"/>
            <a:ext cx="921980" cy="6899"/>
          </a:xfrm>
          <a:prstGeom prst="straightConnector1">
            <a:avLst/>
          </a:prstGeom>
          <a:noFill/>
          <a:ln w="38100">
            <a:solidFill>
              <a:schemeClr val="bg1">
                <a:lumMod val="8500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49" name="Cloud 48"/>
          <p:cNvSpPr/>
          <p:nvPr/>
        </p:nvSpPr>
        <p:spPr bwMode="auto">
          <a:xfrm>
            <a:off x="968732" y="3494041"/>
            <a:ext cx="1276152" cy="702766"/>
          </a:xfrm>
          <a:prstGeom prst="cloud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charset="0"/>
            </a:endParaRPr>
          </a:p>
        </p:txBody>
      </p:sp>
      <p:cxnSp>
        <p:nvCxnSpPr>
          <p:cNvPr id="50" name="AutoShape 5908"/>
          <p:cNvCxnSpPr>
            <a:cxnSpLocks noChangeShapeType="1"/>
            <a:stCxn id="37" idx="1"/>
            <a:endCxn id="49" idx="0"/>
          </p:cNvCxnSpPr>
          <p:nvPr/>
        </p:nvCxnSpPr>
        <p:spPr bwMode="auto">
          <a:xfrm flipH="1" flipV="1">
            <a:off x="2243821" y="3845425"/>
            <a:ext cx="3766143" cy="4199"/>
          </a:xfrm>
          <a:prstGeom prst="straightConnector1">
            <a:avLst/>
          </a:prstGeom>
          <a:noFill/>
          <a:ln w="38100">
            <a:solidFill>
              <a:schemeClr val="bg1">
                <a:lumMod val="8500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21" name="Content Placeholder 3"/>
          <p:cNvSpPr txBox="1">
            <a:spLocks/>
          </p:cNvSpPr>
          <p:nvPr/>
        </p:nvSpPr>
        <p:spPr bwMode="auto">
          <a:xfrm>
            <a:off x="616817" y="4503329"/>
            <a:ext cx="10591114" cy="182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lvl="1"/>
            <a:r>
              <a:rPr lang="en-US" i="0" dirty="0"/>
              <a:t>UI components made of </a:t>
            </a:r>
            <a:r>
              <a:rPr lang="en-US" i="0" dirty="0" err="1"/>
              <a:t>HTML+Kendo</a:t>
            </a:r>
            <a:r>
              <a:rPr lang="en-US" i="0" dirty="0"/>
              <a:t> UI</a:t>
            </a:r>
          </a:p>
          <a:p>
            <a:pPr lvl="2"/>
            <a:r>
              <a:rPr lang="en-US" i="0" dirty="0"/>
              <a:t>Contain look &amp; feel, user interaction and front end validation</a:t>
            </a:r>
          </a:p>
          <a:p>
            <a:pPr lvl="2"/>
            <a:r>
              <a:rPr lang="en-US" i="0" dirty="0" smtClean="0"/>
              <a:t>Should </a:t>
            </a:r>
            <a:r>
              <a:rPr lang="en-US" i="0" dirty="0"/>
              <a:t>not contain application business </a:t>
            </a:r>
            <a:r>
              <a:rPr lang="en-US" i="0" dirty="0" smtClean="0"/>
              <a:t>logic</a:t>
            </a:r>
            <a:endParaRPr lang="en-US" i="0" dirty="0"/>
          </a:p>
          <a:p>
            <a:pPr lvl="1"/>
            <a:endParaRPr lang="en-US" i="0" dirty="0"/>
          </a:p>
        </p:txBody>
      </p:sp>
      <p:sp>
        <p:nvSpPr>
          <p:cNvPr id="22" name="TextBox 21"/>
          <p:cNvSpPr txBox="1"/>
          <p:nvPr/>
        </p:nvSpPr>
        <p:spPr>
          <a:xfrm>
            <a:off x="1941274" y="1496170"/>
            <a:ext cx="2149408" cy="1708905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txBody>
          <a:bodyPr wrap="square" rtlCol="0">
            <a:noAutofit/>
          </a:bodyPr>
          <a:lstStyle/>
          <a:p>
            <a:pPr algn="l"/>
            <a:r>
              <a:rPr lang="en-US" sz="2000" b="1" i="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Web Browser</a:t>
            </a:r>
          </a:p>
        </p:txBody>
      </p:sp>
      <p:sp>
        <p:nvSpPr>
          <p:cNvPr id="25" name="AutoShape 5913"/>
          <p:cNvSpPr>
            <a:spLocks noChangeArrowheads="1"/>
          </p:cNvSpPr>
          <p:nvPr/>
        </p:nvSpPr>
        <p:spPr bwMode="auto">
          <a:xfrm>
            <a:off x="2245947" y="2201835"/>
            <a:ext cx="1540061" cy="715340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HTML</a:t>
            </a:r>
            <a:b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JavaScript</a:t>
            </a:r>
          </a:p>
        </p:txBody>
      </p:sp>
    </p:spTree>
    <p:extLst>
      <p:ext uri="{BB962C8B-B14F-4D97-AF65-F5344CB8AC3E}">
        <p14:creationId xmlns="" xmlns:p14="http://schemas.microsoft.com/office/powerpoint/2010/main" val="5800228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941274" y="1496170"/>
            <a:ext cx="2149408" cy="170890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85000"/>
              </a:schemeClr>
            </a:solidFill>
            <a:prstDash val="dash"/>
          </a:ln>
        </p:spPr>
        <p:txBody>
          <a:bodyPr wrap="square" rtlCol="0">
            <a:noAutofit/>
          </a:bodyPr>
          <a:lstStyle/>
          <a:p>
            <a:pPr algn="l"/>
            <a:r>
              <a:rPr lang="en-US" sz="2000" b="1" i="0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Web Browser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95355" y="1496170"/>
            <a:ext cx="2239042" cy="169974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85000"/>
              </a:schemeClr>
            </a:solidFill>
            <a:prstDash val="dash"/>
          </a:ln>
        </p:spPr>
        <p:txBody>
          <a:bodyPr wrap="square" rtlCol="0">
            <a:noAutofit/>
          </a:bodyPr>
          <a:lstStyle/>
          <a:p>
            <a:pPr algn="l"/>
            <a:r>
              <a:rPr lang="en-US" sz="2000" b="1" i="0" dirty="0" err="1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rPr>
              <a:t>WebSpeed</a:t>
            </a:r>
            <a:endParaRPr lang="en-US" sz="2000" b="1" i="0" dirty="0" smtClean="0">
              <a:solidFill>
                <a:schemeClr val="bg1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Architecture</a:t>
            </a:r>
            <a:endParaRPr lang="en-US" dirty="0"/>
          </a:p>
        </p:txBody>
      </p:sp>
      <p:sp>
        <p:nvSpPr>
          <p:cNvPr id="9" name="AutoShape 5585"/>
          <p:cNvSpPr>
            <a:spLocks noChangeArrowheads="1"/>
          </p:cNvSpPr>
          <p:nvPr/>
        </p:nvSpPr>
        <p:spPr bwMode="auto">
          <a:xfrm>
            <a:off x="9700112" y="1871471"/>
            <a:ext cx="1106928" cy="1353176"/>
          </a:xfrm>
          <a:prstGeom prst="can">
            <a:avLst>
              <a:gd name="adj" fmla="val 25000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85000"/>
              </a:schemeClr>
            </a:solidFill>
            <a:round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err="1" smtClean="0">
                <a:solidFill>
                  <a:schemeClr val="bg1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Data.db</a:t>
            </a:r>
            <a:endParaRPr lang="en-US" sz="1800" i="0" dirty="0"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0" name="AutoShape 5913"/>
          <p:cNvSpPr>
            <a:spLocks noChangeArrowheads="1"/>
          </p:cNvSpPr>
          <p:nvPr/>
        </p:nvSpPr>
        <p:spPr bwMode="auto">
          <a:xfrm>
            <a:off x="4744845" y="2197847"/>
            <a:ext cx="1540061" cy="715340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smtClean="0">
                <a:solidFill>
                  <a:schemeClr val="bg1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Ajax Services</a:t>
            </a:r>
            <a:endParaRPr lang="en-US" sz="1800" i="0" dirty="0"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2" name="AutoShape 5913"/>
          <p:cNvSpPr>
            <a:spLocks noChangeArrowheads="1"/>
          </p:cNvSpPr>
          <p:nvPr/>
        </p:nvSpPr>
        <p:spPr bwMode="auto">
          <a:xfrm>
            <a:off x="2245947" y="2201835"/>
            <a:ext cx="1540061" cy="715340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HTML</a:t>
            </a:r>
            <a:br>
              <a:rPr lang="en-US" sz="1800" b="1" i="0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n-US" sz="1800" b="1" i="0" dirty="0" smtClean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JavaScript</a:t>
            </a:r>
            <a:endParaRPr lang="en-US" sz="1800" i="0" dirty="0"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14" name="AutoShape 5908"/>
          <p:cNvCxnSpPr>
            <a:cxnSpLocks noChangeShapeType="1"/>
            <a:stCxn id="9" idx="2"/>
            <a:endCxn id="19" idx="3"/>
          </p:cNvCxnSpPr>
          <p:nvPr/>
        </p:nvCxnSpPr>
        <p:spPr bwMode="auto">
          <a:xfrm flipH="1">
            <a:off x="8784484" y="2548059"/>
            <a:ext cx="915628" cy="0"/>
          </a:xfrm>
          <a:prstGeom prst="straightConnector1">
            <a:avLst/>
          </a:prstGeom>
          <a:noFill/>
          <a:ln w="38100">
            <a:solidFill>
              <a:schemeClr val="bg1">
                <a:lumMod val="8500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17" name="AutoShape 5908"/>
          <p:cNvCxnSpPr>
            <a:cxnSpLocks noChangeShapeType="1"/>
            <a:stCxn id="12" idx="3"/>
            <a:endCxn id="10" idx="1"/>
          </p:cNvCxnSpPr>
          <p:nvPr/>
        </p:nvCxnSpPr>
        <p:spPr bwMode="auto">
          <a:xfrm flipV="1">
            <a:off x="3786008" y="2555517"/>
            <a:ext cx="958837" cy="3988"/>
          </a:xfrm>
          <a:prstGeom prst="straightConnector1">
            <a:avLst/>
          </a:prstGeom>
          <a:noFill/>
          <a:ln w="38100">
            <a:solidFill>
              <a:schemeClr val="bg1">
                <a:lumMod val="8500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19" name="AutoShape 5913"/>
          <p:cNvSpPr>
            <a:spLocks noChangeArrowheads="1"/>
          </p:cNvSpPr>
          <p:nvPr/>
        </p:nvSpPr>
        <p:spPr bwMode="auto">
          <a:xfrm>
            <a:off x="7244423" y="2190389"/>
            <a:ext cx="1540061" cy="715340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smtClean="0">
                <a:solidFill>
                  <a:schemeClr val="bg1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API Services</a:t>
            </a:r>
            <a:endParaRPr lang="en-US" sz="1800" i="0" dirty="0"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24" name="AutoShape 5908"/>
          <p:cNvCxnSpPr>
            <a:cxnSpLocks noChangeShapeType="1"/>
            <a:stCxn id="10" idx="3"/>
            <a:endCxn id="19" idx="1"/>
          </p:cNvCxnSpPr>
          <p:nvPr/>
        </p:nvCxnSpPr>
        <p:spPr bwMode="auto">
          <a:xfrm flipV="1">
            <a:off x="6284906" y="2548059"/>
            <a:ext cx="959517" cy="7458"/>
          </a:xfrm>
          <a:prstGeom prst="straightConnector1">
            <a:avLst/>
          </a:prstGeom>
          <a:noFill/>
          <a:ln w="38100">
            <a:solidFill>
              <a:schemeClr val="bg1">
                <a:lumMod val="8500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21" name="Content Placeholder 3"/>
          <p:cNvSpPr txBox="1">
            <a:spLocks/>
          </p:cNvSpPr>
          <p:nvPr/>
        </p:nvSpPr>
        <p:spPr bwMode="auto">
          <a:xfrm>
            <a:off x="616817" y="4503329"/>
            <a:ext cx="10591114" cy="182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lvl="1"/>
            <a:r>
              <a:rPr lang="en-US" i="0" dirty="0" smtClean="0"/>
              <a:t>Batch Processes and Integration</a:t>
            </a:r>
          </a:p>
          <a:p>
            <a:pPr lvl="2"/>
            <a:r>
              <a:rPr lang="en-US" i="0" dirty="0" smtClean="0"/>
              <a:t>Run from plan Progress clients or called by APIs</a:t>
            </a:r>
          </a:p>
          <a:p>
            <a:pPr lvl="2"/>
            <a:r>
              <a:rPr lang="en-US" i="0" dirty="0" smtClean="0"/>
              <a:t>Can use the APIs from </a:t>
            </a:r>
            <a:r>
              <a:rPr lang="en-US" i="0" dirty="0" err="1" smtClean="0"/>
              <a:t>AppServer</a:t>
            </a:r>
            <a:r>
              <a:rPr lang="en-US" i="0" dirty="0" smtClean="0"/>
              <a:t> or called locally</a:t>
            </a:r>
          </a:p>
          <a:p>
            <a:pPr lvl="2"/>
            <a:r>
              <a:rPr lang="en-US" i="0" dirty="0" smtClean="0"/>
              <a:t>Batch process can use direct database connection for queries for better performance</a:t>
            </a:r>
          </a:p>
        </p:txBody>
      </p:sp>
      <p:sp>
        <p:nvSpPr>
          <p:cNvPr id="22" name="AutoShape 5913"/>
          <p:cNvSpPr>
            <a:spLocks noChangeArrowheads="1"/>
          </p:cNvSpPr>
          <p:nvPr/>
        </p:nvSpPr>
        <p:spPr bwMode="auto">
          <a:xfrm>
            <a:off x="8472006" y="3484991"/>
            <a:ext cx="1540061" cy="715340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Batch Processes</a:t>
            </a:r>
          </a:p>
        </p:txBody>
      </p:sp>
      <p:cxnSp>
        <p:nvCxnSpPr>
          <p:cNvPr id="25" name="AutoShape 5908"/>
          <p:cNvCxnSpPr>
            <a:cxnSpLocks noChangeShapeType="1"/>
            <a:endCxn id="22" idx="1"/>
          </p:cNvCxnSpPr>
          <p:nvPr/>
        </p:nvCxnSpPr>
        <p:spPr bwMode="auto">
          <a:xfrm rot="16200000" flipH="1">
            <a:off x="7899656" y="3270310"/>
            <a:ext cx="915219" cy="229482"/>
          </a:xfrm>
          <a:prstGeom prst="bentConnector2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26" name="AutoShape 5913"/>
          <p:cNvSpPr>
            <a:spLocks noChangeArrowheads="1"/>
          </p:cNvSpPr>
          <p:nvPr/>
        </p:nvSpPr>
        <p:spPr bwMode="auto">
          <a:xfrm>
            <a:off x="6009964" y="3491954"/>
            <a:ext cx="1540061" cy="715340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Integration</a:t>
            </a:r>
          </a:p>
        </p:txBody>
      </p:sp>
      <p:cxnSp>
        <p:nvCxnSpPr>
          <p:cNvPr id="27" name="AutoShape 5908"/>
          <p:cNvCxnSpPr>
            <a:cxnSpLocks noChangeShapeType="1"/>
            <a:endCxn id="26" idx="3"/>
          </p:cNvCxnSpPr>
          <p:nvPr/>
        </p:nvCxnSpPr>
        <p:spPr bwMode="auto">
          <a:xfrm rot="5400000">
            <a:off x="7209614" y="3248677"/>
            <a:ext cx="941358" cy="260536"/>
          </a:xfrm>
          <a:prstGeom prst="bentConnector2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28" name="AutoShape 5908"/>
          <p:cNvCxnSpPr>
            <a:cxnSpLocks noChangeShapeType="1"/>
          </p:cNvCxnSpPr>
          <p:nvPr/>
        </p:nvCxnSpPr>
        <p:spPr bwMode="auto">
          <a:xfrm>
            <a:off x="7550025" y="4001958"/>
            <a:ext cx="921980" cy="6899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29" name="Cloud 28"/>
          <p:cNvSpPr/>
          <p:nvPr/>
        </p:nvSpPr>
        <p:spPr bwMode="auto">
          <a:xfrm>
            <a:off x="968732" y="3394190"/>
            <a:ext cx="1276152" cy="902469"/>
          </a:xfrm>
          <a:prstGeom prst="cloud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0" name="AutoShape 5908"/>
          <p:cNvCxnSpPr>
            <a:cxnSpLocks noChangeShapeType="1"/>
            <a:stCxn id="26" idx="1"/>
            <a:endCxn id="29" idx="0"/>
          </p:cNvCxnSpPr>
          <p:nvPr/>
        </p:nvCxnSpPr>
        <p:spPr bwMode="auto">
          <a:xfrm flipH="1" flipV="1">
            <a:off x="2243821" y="3845425"/>
            <a:ext cx="3766143" cy="4199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33" name="AutoShape 5908"/>
          <p:cNvCxnSpPr>
            <a:cxnSpLocks noChangeShapeType="1"/>
            <a:stCxn id="9" idx="3"/>
            <a:endCxn id="22" idx="3"/>
          </p:cNvCxnSpPr>
          <p:nvPr/>
        </p:nvCxnSpPr>
        <p:spPr bwMode="auto">
          <a:xfrm rot="5400000">
            <a:off x="9823815" y="3412900"/>
            <a:ext cx="618014" cy="241509"/>
          </a:xfrm>
          <a:prstGeom prst="bentConnector2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="" xmlns:p14="http://schemas.microsoft.com/office/powerpoint/2010/main" val="17245129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941274" y="1496170"/>
            <a:ext cx="2149408" cy="1708905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txBody>
          <a:bodyPr wrap="square" rtlCol="0">
            <a:noAutofit/>
          </a:bodyPr>
          <a:lstStyle/>
          <a:p>
            <a:pPr algn="l"/>
            <a:r>
              <a:rPr lang="en-US" sz="2000" b="1" i="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Web Browser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95355" y="1496170"/>
            <a:ext cx="2239042" cy="1699749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txBody>
          <a:bodyPr wrap="square" rtlCol="0">
            <a:noAutofit/>
          </a:bodyPr>
          <a:lstStyle/>
          <a:p>
            <a:pPr algn="l"/>
            <a:r>
              <a:rPr lang="en-US" sz="2000" b="1" i="0" dirty="0" err="1" smtClean="0">
                <a:solidFill>
                  <a:srgbClr val="000000"/>
                </a:solidFill>
                <a:latin typeface="Arial Narrow" panose="020B0606020202030204" pitchFamily="34" charset="0"/>
              </a:rPr>
              <a:t>WebSpeed</a:t>
            </a:r>
            <a:endParaRPr lang="en-US" sz="2000" b="1" i="0" dirty="0" smtClean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Architecture</a:t>
            </a:r>
            <a:endParaRPr lang="en-US" dirty="0"/>
          </a:p>
        </p:txBody>
      </p:sp>
      <p:sp>
        <p:nvSpPr>
          <p:cNvPr id="9" name="AutoShape 5585"/>
          <p:cNvSpPr>
            <a:spLocks noChangeArrowheads="1"/>
          </p:cNvSpPr>
          <p:nvPr/>
        </p:nvSpPr>
        <p:spPr bwMode="auto">
          <a:xfrm>
            <a:off x="9700112" y="1871471"/>
            <a:ext cx="1106928" cy="1353176"/>
          </a:xfrm>
          <a:prstGeom prst="can">
            <a:avLst>
              <a:gd name="adj" fmla="val 25000"/>
            </a:avLst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err="1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Data.db</a:t>
            </a:r>
            <a:endParaRPr lang="en-US" sz="1800" b="1" i="0" dirty="0"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0" name="AutoShape 5913"/>
          <p:cNvSpPr>
            <a:spLocks noChangeArrowheads="1"/>
          </p:cNvSpPr>
          <p:nvPr/>
        </p:nvSpPr>
        <p:spPr bwMode="auto">
          <a:xfrm>
            <a:off x="4744845" y="2197847"/>
            <a:ext cx="1540061" cy="715340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Ajax Services</a:t>
            </a:r>
          </a:p>
        </p:txBody>
      </p:sp>
      <p:sp>
        <p:nvSpPr>
          <p:cNvPr id="12" name="AutoShape 5913"/>
          <p:cNvSpPr>
            <a:spLocks noChangeArrowheads="1"/>
          </p:cNvSpPr>
          <p:nvPr/>
        </p:nvSpPr>
        <p:spPr bwMode="auto">
          <a:xfrm>
            <a:off x="2245947" y="2201835"/>
            <a:ext cx="1540061" cy="715340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HTML</a:t>
            </a:r>
            <a:b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JavaScript</a:t>
            </a:r>
          </a:p>
        </p:txBody>
      </p:sp>
      <p:cxnSp>
        <p:nvCxnSpPr>
          <p:cNvPr id="14" name="AutoShape 5908"/>
          <p:cNvCxnSpPr>
            <a:cxnSpLocks noChangeShapeType="1"/>
            <a:stCxn id="9" idx="2"/>
            <a:endCxn id="19" idx="3"/>
          </p:cNvCxnSpPr>
          <p:nvPr/>
        </p:nvCxnSpPr>
        <p:spPr bwMode="auto">
          <a:xfrm flipH="1">
            <a:off x="8784484" y="2548059"/>
            <a:ext cx="915628" cy="0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17" name="AutoShape 5908"/>
          <p:cNvCxnSpPr>
            <a:cxnSpLocks noChangeShapeType="1"/>
            <a:stCxn id="12" idx="3"/>
            <a:endCxn id="10" idx="1"/>
          </p:cNvCxnSpPr>
          <p:nvPr/>
        </p:nvCxnSpPr>
        <p:spPr bwMode="auto">
          <a:xfrm flipV="1">
            <a:off x="3786008" y="2555517"/>
            <a:ext cx="958837" cy="3988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19" name="AutoShape 5913"/>
          <p:cNvSpPr>
            <a:spLocks noChangeArrowheads="1"/>
          </p:cNvSpPr>
          <p:nvPr/>
        </p:nvSpPr>
        <p:spPr bwMode="auto">
          <a:xfrm>
            <a:off x="7244423" y="2190389"/>
            <a:ext cx="1540061" cy="715340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API Services</a:t>
            </a:r>
          </a:p>
        </p:txBody>
      </p:sp>
      <p:cxnSp>
        <p:nvCxnSpPr>
          <p:cNvPr id="24" name="AutoShape 5908"/>
          <p:cNvCxnSpPr>
            <a:cxnSpLocks noChangeShapeType="1"/>
            <a:stCxn id="10" idx="3"/>
            <a:endCxn id="19" idx="1"/>
          </p:cNvCxnSpPr>
          <p:nvPr/>
        </p:nvCxnSpPr>
        <p:spPr bwMode="auto">
          <a:xfrm flipV="1">
            <a:off x="6284906" y="2548059"/>
            <a:ext cx="959517" cy="7458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1" name="AutoShape 5913"/>
          <p:cNvSpPr>
            <a:spLocks noChangeArrowheads="1"/>
          </p:cNvSpPr>
          <p:nvPr/>
        </p:nvSpPr>
        <p:spPr bwMode="auto">
          <a:xfrm>
            <a:off x="8472006" y="3484991"/>
            <a:ext cx="1540061" cy="715340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Batch Processes</a:t>
            </a:r>
          </a:p>
        </p:txBody>
      </p:sp>
      <p:cxnSp>
        <p:nvCxnSpPr>
          <p:cNvPr id="32" name="AutoShape 5908"/>
          <p:cNvCxnSpPr>
            <a:cxnSpLocks noChangeShapeType="1"/>
            <a:endCxn id="31" idx="1"/>
          </p:cNvCxnSpPr>
          <p:nvPr/>
        </p:nvCxnSpPr>
        <p:spPr bwMode="auto">
          <a:xfrm rot="16200000" flipH="1">
            <a:off x="7899656" y="3270310"/>
            <a:ext cx="915219" cy="229482"/>
          </a:xfrm>
          <a:prstGeom prst="bentConnector2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7" name="AutoShape 5913"/>
          <p:cNvSpPr>
            <a:spLocks noChangeArrowheads="1"/>
          </p:cNvSpPr>
          <p:nvPr/>
        </p:nvSpPr>
        <p:spPr bwMode="auto">
          <a:xfrm>
            <a:off x="6009964" y="3491954"/>
            <a:ext cx="1540061" cy="715340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Integration</a:t>
            </a:r>
          </a:p>
        </p:txBody>
      </p:sp>
      <p:cxnSp>
        <p:nvCxnSpPr>
          <p:cNvPr id="39" name="AutoShape 5908"/>
          <p:cNvCxnSpPr>
            <a:cxnSpLocks noChangeShapeType="1"/>
            <a:endCxn id="37" idx="3"/>
          </p:cNvCxnSpPr>
          <p:nvPr/>
        </p:nvCxnSpPr>
        <p:spPr bwMode="auto">
          <a:xfrm rot="5400000">
            <a:off x="7209614" y="3248677"/>
            <a:ext cx="941358" cy="260536"/>
          </a:xfrm>
          <a:prstGeom prst="bentConnector2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44" name="AutoShape 5908"/>
          <p:cNvCxnSpPr>
            <a:cxnSpLocks noChangeShapeType="1"/>
          </p:cNvCxnSpPr>
          <p:nvPr/>
        </p:nvCxnSpPr>
        <p:spPr bwMode="auto">
          <a:xfrm>
            <a:off x="7550025" y="4001958"/>
            <a:ext cx="921980" cy="6899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49" name="Cloud 48"/>
          <p:cNvSpPr/>
          <p:nvPr/>
        </p:nvSpPr>
        <p:spPr bwMode="auto">
          <a:xfrm>
            <a:off x="968732" y="3394190"/>
            <a:ext cx="1276152" cy="902469"/>
          </a:xfrm>
          <a:prstGeom prst="cloud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50" name="AutoShape 5908"/>
          <p:cNvCxnSpPr>
            <a:cxnSpLocks noChangeShapeType="1"/>
            <a:stCxn id="37" idx="1"/>
            <a:endCxn id="49" idx="0"/>
          </p:cNvCxnSpPr>
          <p:nvPr/>
        </p:nvCxnSpPr>
        <p:spPr bwMode="auto">
          <a:xfrm flipH="1" flipV="1">
            <a:off x="2243821" y="3845425"/>
            <a:ext cx="3766143" cy="4199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AutoShape 5908"/>
          <p:cNvCxnSpPr>
            <a:cxnSpLocks noChangeShapeType="1"/>
          </p:cNvCxnSpPr>
          <p:nvPr/>
        </p:nvCxnSpPr>
        <p:spPr bwMode="auto">
          <a:xfrm rot="5400000">
            <a:off x="9823815" y="3412900"/>
            <a:ext cx="618014" cy="241509"/>
          </a:xfrm>
          <a:prstGeom prst="bentConnector2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="" xmlns:p14="http://schemas.microsoft.com/office/powerpoint/2010/main" val="24317821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Components Pass Data?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845" y="3302282"/>
            <a:ext cx="10360501" cy="3299485"/>
          </a:xfrm>
        </p:spPr>
        <p:txBody>
          <a:bodyPr/>
          <a:lstStyle/>
          <a:p>
            <a:r>
              <a:rPr lang="en-US" dirty="0" smtClean="0"/>
              <a:t>Kendo UI uses jQuery’s $.ajax, which uses JSON</a:t>
            </a:r>
          </a:p>
          <a:p>
            <a:r>
              <a:rPr lang="en-US" dirty="0" smtClean="0"/>
              <a:t>Query-string parameters for requests are good if there are few and can be public</a:t>
            </a:r>
          </a:p>
          <a:p>
            <a:r>
              <a:rPr lang="en-US" dirty="0" smtClean="0"/>
              <a:t>Parameters can also be sent in JSON format as POST</a:t>
            </a:r>
          </a:p>
          <a:p>
            <a:r>
              <a:rPr lang="en-US" dirty="0" smtClean="0"/>
              <a:t>Data should be sent in JSON as POST</a:t>
            </a:r>
          </a:p>
          <a:p>
            <a:r>
              <a:rPr lang="en-US" dirty="0" smtClean="0"/>
              <a:t>Ajax services receive query string parameters and/or JSON and return JSON</a:t>
            </a:r>
          </a:p>
          <a:p>
            <a:r>
              <a:rPr lang="en-US" dirty="0" smtClean="0"/>
              <a:t>Ajax services communicate with APIs using standard 4GL structures</a:t>
            </a:r>
          </a:p>
          <a:p>
            <a:r>
              <a:rPr lang="en-US" dirty="0" smtClean="0"/>
              <a:t>Ajax services can also return HTTP codes to Kendo UI (“200 OK”, “404 Not found”, “401 Unauthorized”,…) – You can choose the text</a:t>
            </a:r>
            <a:endParaRPr lang="en-US" dirty="0"/>
          </a:p>
        </p:txBody>
      </p:sp>
      <p:sp>
        <p:nvSpPr>
          <p:cNvPr id="4" name="AutoShape 5585"/>
          <p:cNvSpPr>
            <a:spLocks noChangeArrowheads="1"/>
          </p:cNvSpPr>
          <p:nvPr/>
        </p:nvSpPr>
        <p:spPr bwMode="auto">
          <a:xfrm>
            <a:off x="10311068" y="1373745"/>
            <a:ext cx="1106928" cy="1353176"/>
          </a:xfrm>
          <a:prstGeom prst="can">
            <a:avLst>
              <a:gd name="adj" fmla="val 25000"/>
            </a:avLst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err="1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Data.db</a:t>
            </a:r>
            <a:endParaRPr lang="en-US" sz="1800" b="1" i="0" dirty="0"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5" name="AutoShape 5913"/>
          <p:cNvSpPr>
            <a:spLocks noChangeArrowheads="1"/>
          </p:cNvSpPr>
          <p:nvPr/>
        </p:nvSpPr>
        <p:spPr bwMode="auto">
          <a:xfrm>
            <a:off x="3987356" y="1706311"/>
            <a:ext cx="1540061" cy="715340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Ajax Services</a:t>
            </a:r>
          </a:p>
        </p:txBody>
      </p:sp>
      <p:sp>
        <p:nvSpPr>
          <p:cNvPr id="6" name="AutoShape 5913"/>
          <p:cNvSpPr>
            <a:spLocks noChangeArrowheads="1"/>
          </p:cNvSpPr>
          <p:nvPr/>
        </p:nvSpPr>
        <p:spPr bwMode="auto">
          <a:xfrm>
            <a:off x="657426" y="1705142"/>
            <a:ext cx="1540061" cy="715340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JavaScript</a:t>
            </a:r>
          </a:p>
        </p:txBody>
      </p:sp>
      <p:cxnSp>
        <p:nvCxnSpPr>
          <p:cNvPr id="7" name="AutoShape 5908"/>
          <p:cNvCxnSpPr>
            <a:cxnSpLocks noChangeShapeType="1"/>
            <a:stCxn id="4" idx="2"/>
            <a:endCxn id="9" idx="3"/>
          </p:cNvCxnSpPr>
          <p:nvPr/>
        </p:nvCxnSpPr>
        <p:spPr bwMode="auto">
          <a:xfrm flipH="1">
            <a:off x="9208884" y="2050333"/>
            <a:ext cx="1102184" cy="22265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8" name="AutoShape 5908"/>
          <p:cNvCxnSpPr>
            <a:cxnSpLocks noChangeShapeType="1"/>
          </p:cNvCxnSpPr>
          <p:nvPr/>
        </p:nvCxnSpPr>
        <p:spPr bwMode="auto">
          <a:xfrm flipV="1">
            <a:off x="2205304" y="1911904"/>
            <a:ext cx="1782052" cy="15159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9" name="AutoShape 5913"/>
          <p:cNvSpPr>
            <a:spLocks noChangeArrowheads="1"/>
          </p:cNvSpPr>
          <p:nvPr/>
        </p:nvSpPr>
        <p:spPr bwMode="auto">
          <a:xfrm>
            <a:off x="7668823" y="1698588"/>
            <a:ext cx="1540061" cy="748020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API Services</a:t>
            </a:r>
          </a:p>
        </p:txBody>
      </p:sp>
      <p:cxnSp>
        <p:nvCxnSpPr>
          <p:cNvPr id="10" name="AutoShape 5908"/>
          <p:cNvCxnSpPr>
            <a:cxnSpLocks noChangeShapeType="1"/>
          </p:cNvCxnSpPr>
          <p:nvPr/>
        </p:nvCxnSpPr>
        <p:spPr bwMode="auto">
          <a:xfrm>
            <a:off x="5522166" y="1914192"/>
            <a:ext cx="2130008" cy="0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5874811" y="1150574"/>
            <a:ext cx="139595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0" dirty="0" smtClean="0">
                <a:solidFill>
                  <a:srgbClr val="000000"/>
                </a:solidFill>
              </a:rPr>
              <a:t>INPUT PARAM</a:t>
            </a:r>
            <a:br>
              <a:rPr lang="en-US" sz="1400" i="0" dirty="0" smtClean="0">
                <a:solidFill>
                  <a:srgbClr val="000000"/>
                </a:solidFill>
              </a:rPr>
            </a:br>
            <a:r>
              <a:rPr lang="en-US" sz="1400" i="0" dirty="0" smtClean="0">
                <a:solidFill>
                  <a:srgbClr val="000000"/>
                </a:solidFill>
              </a:rPr>
              <a:t>TEMP-TABLE</a:t>
            </a:r>
            <a:r>
              <a:rPr lang="en-US" sz="1400" i="0" dirty="0">
                <a:solidFill>
                  <a:srgbClr val="000000"/>
                </a:solidFill>
              </a:rPr>
              <a:t/>
            </a:r>
            <a:br>
              <a:rPr lang="en-US" sz="1400" i="0" dirty="0">
                <a:solidFill>
                  <a:srgbClr val="000000"/>
                </a:solidFill>
              </a:rPr>
            </a:br>
            <a:r>
              <a:rPr lang="en-US" sz="1400" i="0" dirty="0" smtClean="0">
                <a:solidFill>
                  <a:srgbClr val="000000"/>
                </a:solidFill>
              </a:rPr>
              <a:t>DATASET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012617" y="2503572"/>
            <a:ext cx="14205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0" dirty="0" smtClean="0">
                <a:solidFill>
                  <a:srgbClr val="000000"/>
                </a:solidFill>
                <a:sym typeface="Wingdings" panose="05000000000000000000" pitchFamily="2" charset="2"/>
              </a:rPr>
              <a:t>WRITE-JSON()</a:t>
            </a:r>
            <a:endParaRPr lang="en-US" sz="1400" i="0" dirty="0" smtClean="0">
              <a:solidFill>
                <a:srgbClr val="00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63483" y="1337010"/>
            <a:ext cx="11689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0" dirty="0" smtClean="0">
                <a:solidFill>
                  <a:srgbClr val="000000"/>
                </a:solidFill>
              </a:rPr>
              <a:t>Query-string</a:t>
            </a:r>
            <a:br>
              <a:rPr lang="en-US" sz="1400" i="0" dirty="0" smtClean="0">
                <a:solidFill>
                  <a:srgbClr val="000000"/>
                </a:solidFill>
              </a:rPr>
            </a:br>
            <a:r>
              <a:rPr lang="en-US" sz="1400" i="0" dirty="0" smtClean="0">
                <a:solidFill>
                  <a:srgbClr val="000000"/>
                </a:solidFill>
              </a:rPr>
              <a:t>JSON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08096" y="2304624"/>
            <a:ext cx="159473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0" dirty="0" smtClean="0">
                <a:solidFill>
                  <a:srgbClr val="000000"/>
                </a:solidFill>
              </a:rPr>
              <a:t>OUTPUT PARAM</a:t>
            </a:r>
            <a:br>
              <a:rPr lang="en-US" sz="1400" i="0" dirty="0" smtClean="0">
                <a:solidFill>
                  <a:srgbClr val="000000"/>
                </a:solidFill>
              </a:rPr>
            </a:br>
            <a:r>
              <a:rPr lang="en-US" sz="1400" i="0" dirty="0" smtClean="0">
                <a:solidFill>
                  <a:srgbClr val="000000"/>
                </a:solidFill>
              </a:rPr>
              <a:t>TEMP-TABLE</a:t>
            </a:r>
            <a:br>
              <a:rPr lang="en-US" sz="1400" i="0" dirty="0" smtClean="0">
                <a:solidFill>
                  <a:srgbClr val="000000"/>
                </a:solidFill>
              </a:rPr>
            </a:br>
            <a:r>
              <a:rPr lang="en-US" sz="1400" i="0" dirty="0" smtClean="0">
                <a:solidFill>
                  <a:srgbClr val="000000"/>
                </a:solidFill>
              </a:rPr>
              <a:t>DATASET</a:t>
            </a:r>
            <a:r>
              <a:rPr lang="en-US" sz="1400" i="0" dirty="0">
                <a:solidFill>
                  <a:srgbClr val="000000"/>
                </a:solidFill>
              </a:rPr>
              <a:t/>
            </a:r>
            <a:br>
              <a:rPr lang="en-US" sz="1400" i="0" dirty="0">
                <a:solidFill>
                  <a:srgbClr val="000000"/>
                </a:solidFill>
              </a:rPr>
            </a:br>
            <a:r>
              <a:rPr lang="en-US" sz="1400" i="0" dirty="0" smtClean="0">
                <a:solidFill>
                  <a:srgbClr val="000000"/>
                </a:solidFill>
              </a:rPr>
              <a:t>RETURN-VALUE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693608" y="2303795"/>
            <a:ext cx="6639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0" dirty="0" smtClean="0">
                <a:solidFill>
                  <a:srgbClr val="000000"/>
                </a:solidFill>
              </a:rPr>
              <a:t>JSON</a:t>
            </a:r>
          </a:p>
        </p:txBody>
      </p:sp>
      <p:cxnSp>
        <p:nvCxnSpPr>
          <p:cNvPr id="31" name="AutoShape 5908"/>
          <p:cNvCxnSpPr>
            <a:cxnSpLocks noChangeShapeType="1"/>
          </p:cNvCxnSpPr>
          <p:nvPr/>
        </p:nvCxnSpPr>
        <p:spPr bwMode="auto">
          <a:xfrm>
            <a:off x="2197487" y="2255602"/>
            <a:ext cx="1772783" cy="0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32" name="AutoShape 5908"/>
          <p:cNvCxnSpPr>
            <a:cxnSpLocks noChangeShapeType="1"/>
          </p:cNvCxnSpPr>
          <p:nvPr/>
        </p:nvCxnSpPr>
        <p:spPr bwMode="auto">
          <a:xfrm>
            <a:off x="5522166" y="2255602"/>
            <a:ext cx="2130008" cy="0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4086369" y="1169471"/>
            <a:ext cx="13420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0" dirty="0" smtClean="0">
                <a:solidFill>
                  <a:srgbClr val="000000"/>
                </a:solidFill>
              </a:rPr>
              <a:t>GET-FIELD()</a:t>
            </a:r>
            <a:br>
              <a:rPr lang="en-US" sz="1400" i="0" dirty="0" smtClean="0">
                <a:solidFill>
                  <a:srgbClr val="000000"/>
                </a:solidFill>
              </a:rPr>
            </a:br>
            <a:r>
              <a:rPr lang="en-US" sz="1400" i="0" dirty="0" smtClean="0">
                <a:solidFill>
                  <a:srgbClr val="000000"/>
                </a:solidFill>
                <a:sym typeface="Wingdings" panose="05000000000000000000" pitchFamily="2" charset="2"/>
              </a:rPr>
              <a:t>READ-JSON()</a:t>
            </a:r>
            <a:endParaRPr lang="en-US" sz="1400" i="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835166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3465233" y="2776603"/>
            <a:ext cx="8160710" cy="358718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1" i="1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Arial" charset="0"/>
              </a:rPr>
              <a:t>SubEngine</a:t>
            </a:r>
            <a:endParaRPr kumimoji="0" lang="en-US" sz="2400" b="1" i="1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OpenEdge Developer Kits (OEDK) Subscription Management</a:t>
            </a:r>
            <a:endParaRPr lang="en-US" dirty="0"/>
          </a:p>
        </p:txBody>
      </p:sp>
      <p:sp>
        <p:nvSpPr>
          <p:cNvPr id="5" name="AutoShape 5917"/>
          <p:cNvSpPr>
            <a:spLocks noChangeArrowheads="1"/>
          </p:cNvSpPr>
          <p:nvPr/>
        </p:nvSpPr>
        <p:spPr bwMode="auto">
          <a:xfrm>
            <a:off x="3682985" y="5218094"/>
            <a:ext cx="4922179" cy="1038735"/>
          </a:xfrm>
          <a:prstGeom prst="flowChartAlternateProcess">
            <a:avLst/>
          </a:prstGeom>
          <a:noFill/>
          <a:ln w="12700">
            <a:solidFill>
              <a:schemeClr val="dk1">
                <a:lumMod val="60000"/>
                <a:lumOff val="40000"/>
              </a:schemeClr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chemeClr val="lt1">
                        <a:lumMod val="100000"/>
                        <a:lumOff val="0"/>
                      </a:schemeClr>
                    </a:gs>
                    <a:gs pos="100000">
                      <a:schemeClr val="dk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l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1800" b="1" i="0" dirty="0" smtClean="0">
                <a:solidFill>
                  <a:srgbClr val="984806"/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OE Client</a:t>
            </a:r>
            <a:endParaRPr lang="en-US" sz="1800" i="0" dirty="0"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6" name="AutoShape 5901"/>
          <p:cNvSpPr>
            <a:spLocks noChangeArrowheads="1"/>
          </p:cNvSpPr>
          <p:nvPr/>
        </p:nvSpPr>
        <p:spPr bwMode="auto">
          <a:xfrm>
            <a:off x="3686244" y="2891685"/>
            <a:ext cx="4190276" cy="2214224"/>
          </a:xfrm>
          <a:prstGeom prst="flowChartAlternateProcess">
            <a:avLst/>
          </a:prstGeom>
          <a:noFill/>
          <a:ln w="12700">
            <a:solidFill>
              <a:schemeClr val="dk1">
                <a:lumMod val="60000"/>
                <a:lumOff val="40000"/>
              </a:schemeClr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chemeClr val="lt1">
                        <a:lumMod val="100000"/>
                        <a:lumOff val="0"/>
                      </a:schemeClr>
                    </a:gs>
                    <a:gs pos="100000">
                      <a:schemeClr val="dk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l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1800" b="1" i="0" dirty="0" smtClean="0">
                <a:solidFill>
                  <a:srgbClr val="984806"/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Apache + </a:t>
            </a:r>
            <a:r>
              <a:rPr lang="en-US" sz="1800" b="1" i="0" dirty="0" err="1" smtClean="0">
                <a:solidFill>
                  <a:srgbClr val="984806"/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WebSpeed</a:t>
            </a:r>
            <a:endParaRPr lang="en-US" sz="1800" i="0" dirty="0"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7" name="AutoShape 5910"/>
          <p:cNvSpPr>
            <a:spLocks noChangeArrowheads="1"/>
          </p:cNvSpPr>
          <p:nvPr/>
        </p:nvSpPr>
        <p:spPr bwMode="auto">
          <a:xfrm>
            <a:off x="8049524" y="2891685"/>
            <a:ext cx="1669462" cy="2214224"/>
          </a:xfrm>
          <a:prstGeom prst="flowChartAlternateProcess">
            <a:avLst/>
          </a:prstGeom>
          <a:noFill/>
          <a:ln w="12700">
            <a:solidFill>
              <a:schemeClr val="dk1">
                <a:lumMod val="60000"/>
                <a:lumOff val="40000"/>
              </a:schemeClr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chemeClr val="lt1">
                        <a:lumMod val="100000"/>
                        <a:lumOff val="0"/>
                      </a:schemeClr>
                    </a:gs>
                    <a:gs pos="100000">
                      <a:schemeClr val="dk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l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1800" b="1" i="0" dirty="0" smtClean="0">
                <a:solidFill>
                  <a:srgbClr val="984806"/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OE </a:t>
            </a:r>
            <a:r>
              <a:rPr lang="en-US" sz="1800" b="1" i="0" dirty="0" err="1" smtClean="0">
                <a:solidFill>
                  <a:srgbClr val="984806"/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AppServer</a:t>
            </a:r>
            <a:endParaRPr lang="en-US" sz="1800" i="0" dirty="0"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AutoShape 5585"/>
          <p:cNvSpPr>
            <a:spLocks noChangeArrowheads="1"/>
          </p:cNvSpPr>
          <p:nvPr/>
        </p:nvSpPr>
        <p:spPr bwMode="auto">
          <a:xfrm>
            <a:off x="10101003" y="3425032"/>
            <a:ext cx="1106928" cy="1353176"/>
          </a:xfrm>
          <a:prstGeom prst="can">
            <a:avLst>
              <a:gd name="adj" fmla="val 25000"/>
            </a:avLst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err="1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Data.db</a:t>
            </a:r>
            <a:endParaRPr lang="en-US" sz="1800" b="1" i="0" dirty="0"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237308" y="3535953"/>
            <a:ext cx="1988931" cy="351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chemeClr val="lt1">
                        <a:lumMod val="100000"/>
                        <a:lumOff val="0"/>
                      </a:schemeClr>
                    </a:gs>
                    <a:gs pos="100000">
                      <a:schemeClr val="accent5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accent5">
                    <a:lumMod val="60000"/>
                    <a:lumOff val="40000"/>
                  </a:schemeClr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smtClean="0"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Progress COM User</a:t>
            </a:r>
            <a:endParaRPr lang="en-US" sz="1800" i="0" dirty="0"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0" name="AutoShape 5851"/>
          <p:cNvSpPr>
            <a:spLocks noChangeArrowheads="1"/>
          </p:cNvSpPr>
          <p:nvPr/>
        </p:nvSpPr>
        <p:spPr bwMode="auto">
          <a:xfrm>
            <a:off x="4112403" y="3357719"/>
            <a:ext cx="1536192" cy="694944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Application UI</a:t>
            </a:r>
          </a:p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err="1">
                <a:solidFill>
                  <a:srgbClr val="0070C0"/>
                </a:solidFill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HTML+Kendo</a:t>
            </a:r>
            <a:endParaRPr lang="en-US" sz="1800" b="1" i="0" dirty="0">
              <a:solidFill>
                <a:srgbClr val="0070C0"/>
              </a:solidFill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1" name="AutoShape 5852"/>
          <p:cNvSpPr>
            <a:spLocks noChangeArrowheads="1"/>
          </p:cNvSpPr>
          <p:nvPr/>
        </p:nvSpPr>
        <p:spPr bwMode="auto">
          <a:xfrm>
            <a:off x="6058529" y="3343819"/>
            <a:ext cx="1536192" cy="694078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Ajax Services</a:t>
            </a:r>
          </a:p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solidFill>
                  <a:srgbClr val="0070C0"/>
                </a:solidFill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4GL</a:t>
            </a:r>
          </a:p>
        </p:txBody>
      </p:sp>
      <p:sp>
        <p:nvSpPr>
          <p:cNvPr id="12" name="AutoShape 5854"/>
          <p:cNvSpPr>
            <a:spLocks noChangeArrowheads="1"/>
          </p:cNvSpPr>
          <p:nvPr/>
        </p:nvSpPr>
        <p:spPr bwMode="auto">
          <a:xfrm>
            <a:off x="8293692" y="3328813"/>
            <a:ext cx="1204283" cy="1550565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APIs</a:t>
            </a:r>
          </a:p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solidFill>
                  <a:srgbClr val="0070C0"/>
                </a:solidFill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4GL</a:t>
            </a:r>
          </a:p>
        </p:txBody>
      </p:sp>
      <p:cxnSp>
        <p:nvCxnSpPr>
          <p:cNvPr id="14" name="AutoShape 5906"/>
          <p:cNvCxnSpPr>
            <a:cxnSpLocks noChangeShapeType="1"/>
            <a:stCxn id="12" idx="3"/>
            <a:endCxn id="8" idx="2"/>
          </p:cNvCxnSpPr>
          <p:nvPr/>
        </p:nvCxnSpPr>
        <p:spPr bwMode="auto">
          <a:xfrm flipV="1">
            <a:off x="9497975" y="4101620"/>
            <a:ext cx="603028" cy="2476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AutoShape 5907"/>
          <p:cNvCxnSpPr>
            <a:cxnSpLocks noChangeShapeType="1"/>
            <a:stCxn id="11" idx="1"/>
            <a:endCxn id="10" idx="3"/>
          </p:cNvCxnSpPr>
          <p:nvPr/>
        </p:nvCxnSpPr>
        <p:spPr bwMode="auto">
          <a:xfrm flipH="1">
            <a:off x="5648595" y="3690858"/>
            <a:ext cx="409934" cy="14333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16" name="AutoShape 5908"/>
          <p:cNvCxnSpPr>
            <a:cxnSpLocks noChangeShapeType="1"/>
            <a:stCxn id="9" idx="3"/>
            <a:endCxn id="10" idx="1"/>
          </p:cNvCxnSpPr>
          <p:nvPr/>
        </p:nvCxnSpPr>
        <p:spPr bwMode="auto">
          <a:xfrm flipV="1">
            <a:off x="3226239" y="3705191"/>
            <a:ext cx="886164" cy="6583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17" name="AutoShape 5909"/>
          <p:cNvCxnSpPr>
            <a:cxnSpLocks noChangeShapeType="1"/>
            <a:stCxn id="18" idx="3"/>
            <a:endCxn id="19" idx="1"/>
          </p:cNvCxnSpPr>
          <p:nvPr/>
        </p:nvCxnSpPr>
        <p:spPr bwMode="auto">
          <a:xfrm flipV="1">
            <a:off x="3226239" y="4551543"/>
            <a:ext cx="873227" cy="1311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2344731" y="4338829"/>
            <a:ext cx="881508" cy="42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chemeClr val="lt1">
                        <a:lumMod val="100000"/>
                        <a:lumOff val="0"/>
                      </a:schemeClr>
                    </a:gs>
                    <a:gs pos="100000">
                      <a:schemeClr val="accent5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accent5">
                    <a:lumMod val="60000"/>
                    <a:lumOff val="40000"/>
                  </a:schemeClr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smtClean="0"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IT User</a:t>
            </a:r>
            <a:endParaRPr lang="en-US" sz="1800" i="0" dirty="0"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9" name="AutoShape 5913"/>
          <p:cNvSpPr>
            <a:spLocks noChangeArrowheads="1"/>
          </p:cNvSpPr>
          <p:nvPr/>
        </p:nvSpPr>
        <p:spPr bwMode="auto">
          <a:xfrm>
            <a:off x="4099466" y="4204071"/>
            <a:ext cx="1540061" cy="694944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Unit Test UI</a:t>
            </a:r>
          </a:p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solidFill>
                  <a:srgbClr val="0070C0"/>
                </a:solidFill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4GL</a:t>
            </a:r>
          </a:p>
        </p:txBody>
      </p:sp>
      <p:cxnSp>
        <p:nvCxnSpPr>
          <p:cNvPr id="20" name="AutoShape 5914"/>
          <p:cNvCxnSpPr>
            <a:cxnSpLocks noChangeShapeType="1"/>
            <a:endCxn id="19" idx="3"/>
          </p:cNvCxnSpPr>
          <p:nvPr/>
        </p:nvCxnSpPr>
        <p:spPr bwMode="auto">
          <a:xfrm flipH="1" flipV="1">
            <a:off x="5639527" y="4551543"/>
            <a:ext cx="2641190" cy="22898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AutoShape 5915"/>
          <p:cNvCxnSpPr>
            <a:cxnSpLocks noChangeShapeType="1"/>
            <a:stCxn id="11" idx="3"/>
          </p:cNvCxnSpPr>
          <p:nvPr/>
        </p:nvCxnSpPr>
        <p:spPr bwMode="auto">
          <a:xfrm>
            <a:off x="7594721" y="3690858"/>
            <a:ext cx="685996" cy="6951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22" name="AutoShape 5916"/>
          <p:cNvSpPr>
            <a:spLocks noChangeArrowheads="1"/>
          </p:cNvSpPr>
          <p:nvPr/>
        </p:nvSpPr>
        <p:spPr bwMode="auto">
          <a:xfrm>
            <a:off x="6784313" y="5387499"/>
            <a:ext cx="1536764" cy="694078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Processes</a:t>
            </a:r>
          </a:p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solidFill>
                  <a:srgbClr val="0070C0"/>
                </a:solidFill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4GL</a:t>
            </a:r>
          </a:p>
        </p:txBody>
      </p:sp>
      <p:cxnSp>
        <p:nvCxnSpPr>
          <p:cNvPr id="23" name="AutoShape 5918"/>
          <p:cNvCxnSpPr>
            <a:cxnSpLocks noChangeShapeType="1"/>
          </p:cNvCxnSpPr>
          <p:nvPr/>
        </p:nvCxnSpPr>
        <p:spPr bwMode="auto">
          <a:xfrm rot="5400000">
            <a:off x="8240854" y="4951342"/>
            <a:ext cx="805323" cy="661394"/>
          </a:xfrm>
          <a:prstGeom prst="bentConnector2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24" name="AutoShape 5919"/>
          <p:cNvCxnSpPr>
            <a:cxnSpLocks noChangeShapeType="1"/>
            <a:endCxn id="8" idx="3"/>
          </p:cNvCxnSpPr>
          <p:nvPr/>
        </p:nvCxnSpPr>
        <p:spPr bwMode="auto">
          <a:xfrm flipV="1">
            <a:off x="8304739" y="4778208"/>
            <a:ext cx="2349728" cy="1024975"/>
          </a:xfrm>
          <a:prstGeom prst="bentConnector2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prstDash val="dash"/>
            <a:miter lim="800000"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43" name="AutoShape 5917"/>
          <p:cNvSpPr>
            <a:spLocks noChangeArrowheads="1"/>
          </p:cNvSpPr>
          <p:nvPr/>
        </p:nvSpPr>
        <p:spPr bwMode="auto">
          <a:xfrm>
            <a:off x="9891990" y="2891685"/>
            <a:ext cx="1526006" cy="2214224"/>
          </a:xfrm>
          <a:prstGeom prst="flowChartAlternateProcess">
            <a:avLst/>
          </a:prstGeom>
          <a:noFill/>
          <a:ln w="12700">
            <a:solidFill>
              <a:schemeClr val="dk1">
                <a:lumMod val="60000"/>
                <a:lumOff val="40000"/>
              </a:schemeClr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chemeClr val="lt1">
                        <a:lumMod val="100000"/>
                        <a:lumOff val="0"/>
                      </a:schemeClr>
                    </a:gs>
                    <a:gs pos="100000">
                      <a:schemeClr val="dk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l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1800" b="1" i="0" dirty="0" smtClean="0">
                <a:solidFill>
                  <a:srgbClr val="984806"/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OE Database</a:t>
            </a:r>
            <a:endParaRPr lang="en-US" sz="1800" i="0" dirty="0"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78" name="Rectangle 77"/>
          <p:cNvSpPr>
            <a:spLocks noChangeArrowheads="1"/>
          </p:cNvSpPr>
          <p:nvPr/>
        </p:nvSpPr>
        <p:spPr bwMode="auto">
          <a:xfrm>
            <a:off x="741324" y="2126524"/>
            <a:ext cx="2707019" cy="310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chemeClr val="lt1">
                        <a:lumMod val="100000"/>
                        <a:lumOff val="0"/>
                      </a:schemeClr>
                    </a:gs>
                    <a:gs pos="100000">
                      <a:schemeClr val="accent5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accent5">
                    <a:lumMod val="60000"/>
                    <a:lumOff val="40000"/>
                  </a:schemeClr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smtClean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Subscription Administrator</a:t>
            </a:r>
            <a:endParaRPr lang="en-US" sz="1800" i="0" dirty="0"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79" name="AutoShape 5851"/>
          <p:cNvSpPr>
            <a:spLocks noChangeArrowheads="1"/>
          </p:cNvSpPr>
          <p:nvPr/>
        </p:nvSpPr>
        <p:spPr bwMode="auto">
          <a:xfrm>
            <a:off x="4112403" y="1930356"/>
            <a:ext cx="1540061" cy="694944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CSS</a:t>
            </a:r>
          </a:p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err="1">
                <a:solidFill>
                  <a:srgbClr val="0070C0"/>
                </a:solidFill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Kendo+Java</a:t>
            </a:r>
            <a:endParaRPr lang="en-US" sz="1800" b="1" i="0" dirty="0">
              <a:solidFill>
                <a:srgbClr val="0070C0"/>
              </a:solidFill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80" name="AutoShape 5907"/>
          <p:cNvCxnSpPr>
            <a:cxnSpLocks noChangeShapeType="1"/>
          </p:cNvCxnSpPr>
          <p:nvPr/>
        </p:nvCxnSpPr>
        <p:spPr bwMode="auto">
          <a:xfrm rot="16200000" flipV="1">
            <a:off x="5686955" y="2243338"/>
            <a:ext cx="1065991" cy="1134972"/>
          </a:xfrm>
          <a:prstGeom prst="bentConnector2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81" name="AutoShape 5908"/>
          <p:cNvCxnSpPr>
            <a:cxnSpLocks noChangeShapeType="1"/>
            <a:stCxn id="78" idx="3"/>
            <a:endCxn id="79" idx="1"/>
          </p:cNvCxnSpPr>
          <p:nvPr/>
        </p:nvCxnSpPr>
        <p:spPr bwMode="auto">
          <a:xfrm flipV="1">
            <a:off x="3448343" y="2277828"/>
            <a:ext cx="664060" cy="4049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28" name="AutoShape 5916"/>
          <p:cNvSpPr>
            <a:spLocks noChangeArrowheads="1"/>
          </p:cNvSpPr>
          <p:nvPr/>
        </p:nvSpPr>
        <p:spPr bwMode="auto">
          <a:xfrm>
            <a:off x="4859309" y="5393400"/>
            <a:ext cx="1536192" cy="694944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Integration</a:t>
            </a:r>
          </a:p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solidFill>
                  <a:srgbClr val="0070C0"/>
                </a:solidFill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4GL</a:t>
            </a:r>
          </a:p>
        </p:txBody>
      </p:sp>
      <p:cxnSp>
        <p:nvCxnSpPr>
          <p:cNvPr id="53" name="AutoShape 5909"/>
          <p:cNvCxnSpPr>
            <a:cxnSpLocks noChangeShapeType="1"/>
            <a:stCxn id="56" idx="0"/>
            <a:endCxn id="28" idx="1"/>
          </p:cNvCxnSpPr>
          <p:nvPr/>
        </p:nvCxnSpPr>
        <p:spPr bwMode="auto">
          <a:xfrm flipV="1">
            <a:off x="3138498" y="5740872"/>
            <a:ext cx="1720811" cy="1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56" name="Cloud 55"/>
          <p:cNvSpPr/>
          <p:nvPr/>
        </p:nvSpPr>
        <p:spPr bwMode="auto">
          <a:xfrm>
            <a:off x="1863409" y="5289638"/>
            <a:ext cx="1276152" cy="902469"/>
          </a:xfrm>
          <a:prstGeom prst="cloud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2" name="AutoShape 5919"/>
          <p:cNvCxnSpPr>
            <a:cxnSpLocks noChangeShapeType="1"/>
            <a:stCxn id="22" idx="1"/>
            <a:endCxn id="28" idx="3"/>
          </p:cNvCxnSpPr>
          <p:nvPr/>
        </p:nvCxnSpPr>
        <p:spPr bwMode="auto">
          <a:xfrm flipH="1">
            <a:off x="6395501" y="5734538"/>
            <a:ext cx="388812" cy="6334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65" name="AutoShape 5919"/>
          <p:cNvCxnSpPr>
            <a:cxnSpLocks noChangeShapeType="1"/>
            <a:stCxn id="28" idx="0"/>
            <a:endCxn id="12" idx="2"/>
          </p:cNvCxnSpPr>
          <p:nvPr/>
        </p:nvCxnSpPr>
        <p:spPr bwMode="auto">
          <a:xfrm rot="5400000" flipH="1" flipV="1">
            <a:off x="7004608" y="3502175"/>
            <a:ext cx="514022" cy="3268429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2256616" y="1311613"/>
            <a:ext cx="1182861" cy="298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chemeClr val="lt1">
                        <a:lumMod val="100000"/>
                        <a:lumOff val="0"/>
                      </a:schemeClr>
                    </a:gs>
                    <a:gs pos="100000">
                      <a:schemeClr val="accent5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accent5">
                    <a:lumMod val="60000"/>
                    <a:lumOff val="40000"/>
                  </a:schemeClr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smtClean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Developer</a:t>
            </a:r>
            <a:endParaRPr lang="en-US" sz="1800" i="0" dirty="0"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34" name="AutoShape 5851"/>
          <p:cNvSpPr>
            <a:spLocks noChangeArrowheads="1"/>
          </p:cNvSpPr>
          <p:nvPr/>
        </p:nvSpPr>
        <p:spPr bwMode="auto">
          <a:xfrm>
            <a:off x="4087343" y="1115765"/>
            <a:ext cx="1540061" cy="694944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ESD</a:t>
            </a:r>
          </a:p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err="1">
                <a:solidFill>
                  <a:srgbClr val="0070C0"/>
                </a:solidFill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Kendo+Java</a:t>
            </a:r>
            <a:endParaRPr lang="en-US" sz="1800" b="1" i="0" dirty="0">
              <a:solidFill>
                <a:srgbClr val="0070C0"/>
              </a:solidFill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35" name="AutoShape 5908"/>
          <p:cNvCxnSpPr>
            <a:cxnSpLocks noChangeShapeType="1"/>
            <a:stCxn id="33" idx="3"/>
            <a:endCxn id="34" idx="1"/>
          </p:cNvCxnSpPr>
          <p:nvPr/>
        </p:nvCxnSpPr>
        <p:spPr bwMode="auto">
          <a:xfrm>
            <a:off x="3439477" y="1461091"/>
            <a:ext cx="647866" cy="2146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44" name="AutoShape 5907"/>
          <p:cNvCxnSpPr>
            <a:cxnSpLocks noChangeShapeType="1"/>
            <a:endCxn id="34" idx="3"/>
          </p:cNvCxnSpPr>
          <p:nvPr/>
        </p:nvCxnSpPr>
        <p:spPr bwMode="auto">
          <a:xfrm rot="16200000" flipV="1">
            <a:off x="5339553" y="1751089"/>
            <a:ext cx="1894481" cy="1318778"/>
          </a:xfrm>
          <a:prstGeom prst="bentConnector2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="" xmlns:p14="http://schemas.microsoft.com/office/powerpoint/2010/main" val="24288050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 Console</a:t>
            </a:r>
            <a:endParaRPr lang="en-US" dirty="0"/>
          </a:p>
        </p:txBody>
      </p:sp>
      <p:sp>
        <p:nvSpPr>
          <p:cNvPr id="8" name="AutoShape 5585"/>
          <p:cNvSpPr>
            <a:spLocks noChangeArrowheads="1"/>
          </p:cNvSpPr>
          <p:nvPr/>
        </p:nvSpPr>
        <p:spPr bwMode="auto">
          <a:xfrm>
            <a:off x="8676854" y="3026934"/>
            <a:ext cx="1106928" cy="1353176"/>
          </a:xfrm>
          <a:prstGeom prst="can">
            <a:avLst>
              <a:gd name="adj" fmla="val 25000"/>
            </a:avLst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err="1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Events.db</a:t>
            </a:r>
            <a:endParaRPr lang="en-US" sz="1800" b="1" i="0" dirty="0"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43" name="AutoShape 5917"/>
          <p:cNvSpPr>
            <a:spLocks noChangeArrowheads="1"/>
          </p:cNvSpPr>
          <p:nvPr/>
        </p:nvSpPr>
        <p:spPr bwMode="auto">
          <a:xfrm>
            <a:off x="7841116" y="2637964"/>
            <a:ext cx="2800088" cy="1959763"/>
          </a:xfrm>
          <a:prstGeom prst="flowChartAlternateProcess">
            <a:avLst/>
          </a:prstGeom>
          <a:noFill/>
          <a:ln w="12700">
            <a:solidFill>
              <a:schemeClr val="dk1">
                <a:lumMod val="60000"/>
                <a:lumOff val="40000"/>
              </a:schemeClr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chemeClr val="lt1">
                        <a:lumMod val="100000"/>
                        <a:lumOff val="0"/>
                      </a:schemeClr>
                    </a:gs>
                    <a:gs pos="100000">
                      <a:schemeClr val="dk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l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1800" b="1" i="0" dirty="0" smtClean="0">
                <a:solidFill>
                  <a:srgbClr val="984806"/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OE Database</a:t>
            </a:r>
            <a:endParaRPr lang="en-US" sz="1800" i="0" dirty="0"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34" name="AutoShape 5851"/>
          <p:cNvSpPr>
            <a:spLocks noChangeArrowheads="1"/>
          </p:cNvSpPr>
          <p:nvPr/>
        </p:nvSpPr>
        <p:spPr bwMode="auto">
          <a:xfrm>
            <a:off x="7657229" y="1085449"/>
            <a:ext cx="1540061" cy="1014732"/>
          </a:xfrm>
          <a:prstGeom prst="flowChartAlternateProcess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5400000" scaled="0"/>
            <a:tileRect/>
          </a:gradFill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Event</a:t>
            </a:r>
          </a:p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Receivers</a:t>
            </a:r>
          </a:p>
        </p:txBody>
      </p:sp>
      <p:cxnSp>
        <p:nvCxnSpPr>
          <p:cNvPr id="44" name="AutoShape 5907"/>
          <p:cNvCxnSpPr>
            <a:cxnSpLocks noChangeShapeType="1"/>
            <a:stCxn id="34" idx="2"/>
            <a:endCxn id="8" idx="1"/>
          </p:cNvCxnSpPr>
          <p:nvPr/>
        </p:nvCxnSpPr>
        <p:spPr bwMode="auto">
          <a:xfrm rot="16200000" flipH="1">
            <a:off x="8365413" y="2162028"/>
            <a:ext cx="926753" cy="803058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42" name="AutoShape 5851"/>
          <p:cNvSpPr>
            <a:spLocks noChangeArrowheads="1"/>
          </p:cNvSpPr>
          <p:nvPr/>
        </p:nvSpPr>
        <p:spPr bwMode="auto">
          <a:xfrm>
            <a:off x="7690257" y="5012825"/>
            <a:ext cx="1540061" cy="1014732"/>
          </a:xfrm>
          <a:prstGeom prst="flowChartAlternateProcess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5400000" scaled="0"/>
            <a:tileRect/>
          </a:gradFill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Event</a:t>
            </a:r>
          </a:p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Processors</a:t>
            </a:r>
          </a:p>
        </p:txBody>
      </p:sp>
      <p:cxnSp>
        <p:nvCxnSpPr>
          <p:cNvPr id="49" name="AutoShape 5907"/>
          <p:cNvCxnSpPr>
            <a:cxnSpLocks noChangeShapeType="1"/>
            <a:stCxn id="8" idx="3"/>
            <a:endCxn id="42" idx="0"/>
          </p:cNvCxnSpPr>
          <p:nvPr/>
        </p:nvCxnSpPr>
        <p:spPr bwMode="auto">
          <a:xfrm rot="5400000">
            <a:off x="8528946" y="4311452"/>
            <a:ext cx="632715" cy="770030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55" name="AutoShape 5907"/>
          <p:cNvCxnSpPr>
            <a:cxnSpLocks noChangeShapeType="1"/>
            <a:stCxn id="42" idx="1"/>
          </p:cNvCxnSpPr>
          <p:nvPr/>
        </p:nvCxnSpPr>
        <p:spPr bwMode="auto">
          <a:xfrm flipH="1">
            <a:off x="6789906" y="5520191"/>
            <a:ext cx="900351" cy="5120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59" name="AutoShape 5907"/>
          <p:cNvCxnSpPr>
            <a:cxnSpLocks noChangeShapeType="1"/>
            <a:endCxn id="34" idx="1"/>
          </p:cNvCxnSpPr>
          <p:nvPr/>
        </p:nvCxnSpPr>
        <p:spPr bwMode="auto">
          <a:xfrm>
            <a:off x="6712085" y="1643974"/>
            <a:ext cx="945144" cy="710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="" xmlns:p14="http://schemas.microsoft.com/office/powerpoint/2010/main" val="39992835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/>
          <p:cNvSpPr/>
          <p:nvPr/>
        </p:nvSpPr>
        <p:spPr bwMode="auto">
          <a:xfrm>
            <a:off x="1802673" y="2468880"/>
            <a:ext cx="5960845" cy="227293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 Console</a:t>
            </a:r>
            <a:endParaRPr lang="en-US" dirty="0"/>
          </a:p>
        </p:txBody>
      </p:sp>
      <p:sp>
        <p:nvSpPr>
          <p:cNvPr id="6" name="AutoShape 5901"/>
          <p:cNvSpPr>
            <a:spLocks noChangeArrowheads="1"/>
          </p:cNvSpPr>
          <p:nvPr/>
        </p:nvSpPr>
        <p:spPr bwMode="auto">
          <a:xfrm>
            <a:off x="1933303" y="2637964"/>
            <a:ext cx="5723926" cy="1959763"/>
          </a:xfrm>
          <a:prstGeom prst="flowChartAlternateProcess">
            <a:avLst/>
          </a:prstGeom>
          <a:noFill/>
          <a:ln w="12700">
            <a:solidFill>
              <a:schemeClr val="dk1">
                <a:lumMod val="60000"/>
                <a:lumOff val="40000"/>
              </a:schemeClr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chemeClr val="lt1">
                        <a:lumMod val="100000"/>
                        <a:lumOff val="0"/>
                      </a:schemeClr>
                    </a:gs>
                    <a:gs pos="100000">
                      <a:schemeClr val="dk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l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1800" b="1" i="0" dirty="0" smtClean="0">
                <a:solidFill>
                  <a:srgbClr val="984806"/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Apache + </a:t>
            </a:r>
            <a:r>
              <a:rPr lang="en-US" sz="1800" b="1" i="0" dirty="0" err="1" smtClean="0">
                <a:solidFill>
                  <a:srgbClr val="984806"/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WebSpeed</a:t>
            </a:r>
            <a:endParaRPr lang="en-US" sz="1800" i="0" dirty="0"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AutoShape 5585"/>
          <p:cNvSpPr>
            <a:spLocks noChangeArrowheads="1"/>
          </p:cNvSpPr>
          <p:nvPr/>
        </p:nvSpPr>
        <p:spPr bwMode="auto">
          <a:xfrm>
            <a:off x="8676854" y="3026934"/>
            <a:ext cx="1106928" cy="1353176"/>
          </a:xfrm>
          <a:prstGeom prst="can">
            <a:avLst>
              <a:gd name="adj" fmla="val 25000"/>
            </a:avLst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err="1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Events.db</a:t>
            </a:r>
            <a:endParaRPr lang="en-US" sz="1800" b="1" i="0" dirty="0"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861937" y="3542034"/>
            <a:ext cx="650028" cy="351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chemeClr val="lt1">
                        <a:lumMod val="100000"/>
                        <a:lumOff val="0"/>
                      </a:schemeClr>
                    </a:gs>
                    <a:gs pos="100000">
                      <a:schemeClr val="accent5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accent5">
                    <a:lumMod val="60000"/>
                    <a:lumOff val="40000"/>
                  </a:schemeClr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smtClean="0"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User</a:t>
            </a:r>
            <a:endParaRPr lang="en-US" sz="1800" i="0" dirty="0"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0" name="AutoShape 5851"/>
          <p:cNvSpPr>
            <a:spLocks noChangeArrowheads="1"/>
          </p:cNvSpPr>
          <p:nvPr/>
        </p:nvSpPr>
        <p:spPr bwMode="auto">
          <a:xfrm>
            <a:off x="2231348" y="3370383"/>
            <a:ext cx="1536192" cy="694944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Console UI</a:t>
            </a:r>
          </a:p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err="1">
                <a:solidFill>
                  <a:srgbClr val="0070C0"/>
                </a:solidFill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HTML+Kendo</a:t>
            </a:r>
            <a:endParaRPr lang="en-US" sz="1800" b="1" i="0" dirty="0">
              <a:solidFill>
                <a:srgbClr val="0070C0"/>
              </a:solidFill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1" name="AutoShape 5852"/>
          <p:cNvSpPr>
            <a:spLocks noChangeArrowheads="1"/>
          </p:cNvSpPr>
          <p:nvPr/>
        </p:nvSpPr>
        <p:spPr bwMode="auto">
          <a:xfrm>
            <a:off x="4177474" y="3356483"/>
            <a:ext cx="1536192" cy="694078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Ajax Services</a:t>
            </a:r>
          </a:p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solidFill>
                  <a:srgbClr val="0070C0"/>
                </a:solidFill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4GL</a:t>
            </a:r>
          </a:p>
        </p:txBody>
      </p:sp>
      <p:sp>
        <p:nvSpPr>
          <p:cNvPr id="12" name="AutoShape 5854"/>
          <p:cNvSpPr>
            <a:spLocks noChangeArrowheads="1"/>
          </p:cNvSpPr>
          <p:nvPr/>
        </p:nvSpPr>
        <p:spPr bwMode="auto">
          <a:xfrm>
            <a:off x="6138548" y="3354424"/>
            <a:ext cx="1204283" cy="710904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APIs</a:t>
            </a:r>
          </a:p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solidFill>
                  <a:srgbClr val="0070C0"/>
                </a:solidFill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4GL</a:t>
            </a:r>
          </a:p>
        </p:txBody>
      </p:sp>
      <p:cxnSp>
        <p:nvCxnSpPr>
          <p:cNvPr id="14" name="AutoShape 5906"/>
          <p:cNvCxnSpPr>
            <a:cxnSpLocks noChangeShapeType="1"/>
            <a:stCxn id="12" idx="3"/>
            <a:endCxn id="8" idx="2"/>
          </p:cNvCxnSpPr>
          <p:nvPr/>
        </p:nvCxnSpPr>
        <p:spPr bwMode="auto">
          <a:xfrm flipV="1">
            <a:off x="7342831" y="3703522"/>
            <a:ext cx="1334023" cy="6354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AutoShape 5907"/>
          <p:cNvCxnSpPr>
            <a:cxnSpLocks noChangeShapeType="1"/>
            <a:stCxn id="11" idx="1"/>
            <a:endCxn id="10" idx="3"/>
          </p:cNvCxnSpPr>
          <p:nvPr/>
        </p:nvCxnSpPr>
        <p:spPr bwMode="auto">
          <a:xfrm flipH="1">
            <a:off x="3767540" y="3703522"/>
            <a:ext cx="409934" cy="14333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16" name="AutoShape 5908"/>
          <p:cNvCxnSpPr>
            <a:cxnSpLocks noChangeShapeType="1"/>
            <a:stCxn id="9" idx="3"/>
            <a:endCxn id="10" idx="1"/>
          </p:cNvCxnSpPr>
          <p:nvPr/>
        </p:nvCxnSpPr>
        <p:spPr bwMode="auto">
          <a:xfrm>
            <a:off x="1511965" y="3717855"/>
            <a:ext cx="719383" cy="0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AutoShape 5915"/>
          <p:cNvCxnSpPr>
            <a:cxnSpLocks noChangeShapeType="1"/>
            <a:stCxn id="11" idx="3"/>
            <a:endCxn id="12" idx="1"/>
          </p:cNvCxnSpPr>
          <p:nvPr/>
        </p:nvCxnSpPr>
        <p:spPr bwMode="auto">
          <a:xfrm>
            <a:off x="5713666" y="3703522"/>
            <a:ext cx="424882" cy="6354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4" name="AutoShape 5851"/>
          <p:cNvSpPr>
            <a:spLocks noChangeArrowheads="1"/>
          </p:cNvSpPr>
          <p:nvPr/>
        </p:nvSpPr>
        <p:spPr bwMode="auto">
          <a:xfrm>
            <a:off x="7657229" y="1085449"/>
            <a:ext cx="1540061" cy="1014732"/>
          </a:xfrm>
          <a:prstGeom prst="flowChartAlternateProcess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5400000" scaled="0"/>
            <a:tileRect/>
          </a:gradFill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Event</a:t>
            </a:r>
          </a:p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Receivers</a:t>
            </a:r>
          </a:p>
        </p:txBody>
      </p:sp>
      <p:cxnSp>
        <p:nvCxnSpPr>
          <p:cNvPr id="44" name="AutoShape 5907"/>
          <p:cNvCxnSpPr>
            <a:cxnSpLocks noChangeShapeType="1"/>
            <a:stCxn id="34" idx="2"/>
            <a:endCxn id="8" idx="1"/>
          </p:cNvCxnSpPr>
          <p:nvPr/>
        </p:nvCxnSpPr>
        <p:spPr bwMode="auto">
          <a:xfrm rot="16200000" flipH="1">
            <a:off x="8365413" y="2162028"/>
            <a:ext cx="926753" cy="803058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42" name="AutoShape 5851"/>
          <p:cNvSpPr>
            <a:spLocks noChangeArrowheads="1"/>
          </p:cNvSpPr>
          <p:nvPr/>
        </p:nvSpPr>
        <p:spPr bwMode="auto">
          <a:xfrm>
            <a:off x="7690257" y="5012825"/>
            <a:ext cx="1540061" cy="1014732"/>
          </a:xfrm>
          <a:prstGeom prst="flowChartAlternateProcess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5400000" scaled="0"/>
            <a:tileRect/>
          </a:gradFill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Event</a:t>
            </a:r>
          </a:p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Processors</a:t>
            </a:r>
          </a:p>
        </p:txBody>
      </p:sp>
      <p:cxnSp>
        <p:nvCxnSpPr>
          <p:cNvPr id="49" name="AutoShape 5907"/>
          <p:cNvCxnSpPr>
            <a:cxnSpLocks noChangeShapeType="1"/>
            <a:stCxn id="8" idx="3"/>
            <a:endCxn id="42" idx="0"/>
          </p:cNvCxnSpPr>
          <p:nvPr/>
        </p:nvCxnSpPr>
        <p:spPr bwMode="auto">
          <a:xfrm rot="5400000">
            <a:off x="8528946" y="4311452"/>
            <a:ext cx="632715" cy="770030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55" name="AutoShape 5907"/>
          <p:cNvCxnSpPr>
            <a:cxnSpLocks noChangeShapeType="1"/>
            <a:stCxn id="42" idx="1"/>
          </p:cNvCxnSpPr>
          <p:nvPr/>
        </p:nvCxnSpPr>
        <p:spPr bwMode="auto">
          <a:xfrm flipH="1">
            <a:off x="6789906" y="5520191"/>
            <a:ext cx="900351" cy="5120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59" name="AutoShape 5907"/>
          <p:cNvCxnSpPr>
            <a:cxnSpLocks noChangeShapeType="1"/>
            <a:endCxn id="34" idx="1"/>
          </p:cNvCxnSpPr>
          <p:nvPr/>
        </p:nvCxnSpPr>
        <p:spPr bwMode="auto">
          <a:xfrm>
            <a:off x="6712085" y="1643974"/>
            <a:ext cx="945144" cy="710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22" name="AutoShape 5917"/>
          <p:cNvSpPr>
            <a:spLocks noChangeArrowheads="1"/>
          </p:cNvSpPr>
          <p:nvPr/>
        </p:nvSpPr>
        <p:spPr bwMode="auto">
          <a:xfrm>
            <a:off x="7841116" y="2637964"/>
            <a:ext cx="2800088" cy="1959763"/>
          </a:xfrm>
          <a:prstGeom prst="flowChartAlternateProcess">
            <a:avLst/>
          </a:prstGeom>
          <a:noFill/>
          <a:ln w="12700">
            <a:solidFill>
              <a:schemeClr val="dk1">
                <a:lumMod val="60000"/>
                <a:lumOff val="40000"/>
              </a:schemeClr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chemeClr val="lt1">
                        <a:lumMod val="100000"/>
                        <a:lumOff val="0"/>
                      </a:schemeClr>
                    </a:gs>
                    <a:gs pos="100000">
                      <a:schemeClr val="dk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l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1800" b="1" i="0" dirty="0" smtClean="0">
                <a:solidFill>
                  <a:srgbClr val="984806"/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OE Database</a:t>
            </a:r>
            <a:endParaRPr lang="en-US" sz="1800" i="0" dirty="0"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051107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15819" y="1327785"/>
            <a:ext cx="7591425" cy="49339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8284373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Box 65"/>
          <p:cNvSpPr txBox="1"/>
          <p:nvPr/>
        </p:nvSpPr>
        <p:spPr>
          <a:xfrm>
            <a:off x="6910610" y="1542595"/>
            <a:ext cx="2526223" cy="2663644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txBody>
          <a:bodyPr wrap="square" rtlCol="0">
            <a:noAutofit/>
          </a:bodyPr>
          <a:lstStyle/>
          <a:p>
            <a:pPr algn="l"/>
            <a:r>
              <a:rPr lang="en-US" sz="2000" b="1" i="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API Services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126092" y="1542595"/>
            <a:ext cx="2526223" cy="2663644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txBody>
          <a:bodyPr wrap="square" rtlCol="0">
            <a:noAutofit/>
          </a:bodyPr>
          <a:lstStyle/>
          <a:p>
            <a:pPr algn="l"/>
            <a:r>
              <a:rPr lang="en-US" sz="2000" b="1" i="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Ajax Services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333602" y="1561485"/>
            <a:ext cx="2526223" cy="2024626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txBody>
          <a:bodyPr wrap="square" rtlCol="0">
            <a:noAutofit/>
          </a:bodyPr>
          <a:lstStyle/>
          <a:p>
            <a:pPr algn="l"/>
            <a:r>
              <a:rPr lang="en-US" sz="2000" b="1" i="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Web Browser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 Console</a:t>
            </a:r>
            <a:endParaRPr lang="en-US" dirty="0"/>
          </a:p>
        </p:txBody>
      </p:sp>
      <p:sp>
        <p:nvSpPr>
          <p:cNvPr id="8" name="AutoShape 5585"/>
          <p:cNvSpPr>
            <a:spLocks noChangeArrowheads="1"/>
          </p:cNvSpPr>
          <p:nvPr/>
        </p:nvSpPr>
        <p:spPr bwMode="auto">
          <a:xfrm>
            <a:off x="9932245" y="2132874"/>
            <a:ext cx="1106928" cy="1353176"/>
          </a:xfrm>
          <a:prstGeom prst="can">
            <a:avLst>
              <a:gd name="adj" fmla="val 25000"/>
            </a:avLst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err="1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Events.db</a:t>
            </a:r>
            <a:endParaRPr lang="en-US" sz="1800" b="1" i="0" dirty="0"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2" name="AutoShape 5854"/>
          <p:cNvSpPr>
            <a:spLocks noChangeArrowheads="1"/>
          </p:cNvSpPr>
          <p:nvPr/>
        </p:nvSpPr>
        <p:spPr bwMode="auto">
          <a:xfrm>
            <a:off x="7299872" y="3125524"/>
            <a:ext cx="1699166" cy="710904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err="1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QueryEvents.p</a:t>
            </a:r>
            <a:endParaRPr lang="en-US" sz="1800" b="1" i="0" dirty="0"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14" name="AutoShape 5906"/>
          <p:cNvCxnSpPr>
            <a:cxnSpLocks noChangeShapeType="1"/>
            <a:endCxn id="24" idx="3"/>
          </p:cNvCxnSpPr>
          <p:nvPr/>
        </p:nvCxnSpPr>
        <p:spPr bwMode="auto">
          <a:xfrm flipH="1" flipV="1">
            <a:off x="8999038" y="2414788"/>
            <a:ext cx="933207" cy="176240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24" name="AutoShape 5854"/>
          <p:cNvSpPr>
            <a:spLocks noChangeArrowheads="1"/>
          </p:cNvSpPr>
          <p:nvPr/>
        </p:nvSpPr>
        <p:spPr bwMode="auto">
          <a:xfrm>
            <a:off x="7299872" y="2059336"/>
            <a:ext cx="1699166" cy="710904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err="1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UpdateEvent.p</a:t>
            </a:r>
            <a:endParaRPr lang="en-US" sz="1800" b="1" i="0" dirty="0"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27" name="AutoShape 5906"/>
          <p:cNvCxnSpPr>
            <a:cxnSpLocks noChangeShapeType="1"/>
            <a:stCxn id="12" idx="3"/>
          </p:cNvCxnSpPr>
          <p:nvPr/>
        </p:nvCxnSpPr>
        <p:spPr bwMode="auto">
          <a:xfrm flipV="1">
            <a:off x="8999038" y="3052154"/>
            <a:ext cx="933207" cy="428822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7" name="AutoShape 5854"/>
          <p:cNvSpPr>
            <a:spLocks noChangeArrowheads="1"/>
          </p:cNvSpPr>
          <p:nvPr/>
        </p:nvSpPr>
        <p:spPr bwMode="auto">
          <a:xfrm>
            <a:off x="4563888" y="2059336"/>
            <a:ext cx="1699166" cy="710904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err="1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UpdateStatus.w</a:t>
            </a:r>
            <a:endParaRPr lang="en-US" sz="1800" b="1" i="0" dirty="0"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38" name="AutoShape 5854"/>
          <p:cNvSpPr>
            <a:spLocks noChangeArrowheads="1"/>
          </p:cNvSpPr>
          <p:nvPr/>
        </p:nvSpPr>
        <p:spPr bwMode="auto">
          <a:xfrm>
            <a:off x="4563888" y="3125524"/>
            <a:ext cx="1699166" cy="710904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err="1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Query.w</a:t>
            </a:r>
            <a:endParaRPr lang="en-US" sz="1800" b="1" i="0" dirty="0"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39" name="AutoShape 5854"/>
          <p:cNvSpPr>
            <a:spLocks noChangeArrowheads="1"/>
          </p:cNvSpPr>
          <p:nvPr/>
        </p:nvSpPr>
        <p:spPr bwMode="auto">
          <a:xfrm>
            <a:off x="5163179" y="4888064"/>
            <a:ext cx="1699166" cy="710904"/>
          </a:xfrm>
          <a:prstGeom prst="flowChartAlternateProcess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err="1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ttEvent.i</a:t>
            </a:r>
            <a:endParaRPr lang="en-US" sz="1800" b="1" i="0" dirty="0"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40" name="AutoShape 5854"/>
          <p:cNvSpPr>
            <a:spLocks noChangeArrowheads="1"/>
          </p:cNvSpPr>
          <p:nvPr/>
        </p:nvSpPr>
        <p:spPr bwMode="auto">
          <a:xfrm>
            <a:off x="1762967" y="2591028"/>
            <a:ext cx="1699166" cy="710904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Main.html</a:t>
            </a:r>
          </a:p>
        </p:txBody>
      </p:sp>
      <p:sp>
        <p:nvSpPr>
          <p:cNvPr id="41" name="AutoShape 5854"/>
          <p:cNvSpPr>
            <a:spLocks noChangeArrowheads="1"/>
          </p:cNvSpPr>
          <p:nvPr/>
        </p:nvSpPr>
        <p:spPr bwMode="auto">
          <a:xfrm>
            <a:off x="1773023" y="3818673"/>
            <a:ext cx="1699166" cy="710904"/>
          </a:xfrm>
          <a:prstGeom prst="flowChartAlternateProcess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err="1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Main.w</a:t>
            </a:r>
            <a:endParaRPr lang="en-US" sz="1800" b="1" i="0" dirty="0"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45" name="AutoShape 5906"/>
          <p:cNvCxnSpPr>
            <a:cxnSpLocks noChangeShapeType="1"/>
            <a:stCxn id="12" idx="1"/>
            <a:endCxn id="38" idx="3"/>
          </p:cNvCxnSpPr>
          <p:nvPr/>
        </p:nvCxnSpPr>
        <p:spPr bwMode="auto">
          <a:xfrm flipH="1">
            <a:off x="6263054" y="3480976"/>
            <a:ext cx="1036818" cy="0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46" name="AutoShape 5906"/>
          <p:cNvCxnSpPr>
            <a:cxnSpLocks noChangeShapeType="1"/>
            <a:stCxn id="38" idx="1"/>
          </p:cNvCxnSpPr>
          <p:nvPr/>
        </p:nvCxnSpPr>
        <p:spPr bwMode="auto">
          <a:xfrm flipH="1" flipV="1">
            <a:off x="3462133" y="3086302"/>
            <a:ext cx="1101755" cy="394674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48" name="AutoShape 5908"/>
          <p:cNvCxnSpPr>
            <a:cxnSpLocks noChangeShapeType="1"/>
            <a:stCxn id="41" idx="0"/>
            <a:endCxn id="40" idx="2"/>
          </p:cNvCxnSpPr>
          <p:nvPr/>
        </p:nvCxnSpPr>
        <p:spPr bwMode="auto">
          <a:xfrm flipH="1" flipV="1">
            <a:off x="2612550" y="3301932"/>
            <a:ext cx="10056" cy="516741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51" name="AutoShape 5906"/>
          <p:cNvCxnSpPr>
            <a:cxnSpLocks noChangeShapeType="1"/>
            <a:stCxn id="24" idx="1"/>
            <a:endCxn id="37" idx="3"/>
          </p:cNvCxnSpPr>
          <p:nvPr/>
        </p:nvCxnSpPr>
        <p:spPr bwMode="auto">
          <a:xfrm flipH="1">
            <a:off x="6263054" y="2414788"/>
            <a:ext cx="1036818" cy="0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57" name="AutoShape 5906"/>
          <p:cNvCxnSpPr>
            <a:cxnSpLocks noChangeShapeType="1"/>
            <a:stCxn id="37" idx="1"/>
          </p:cNvCxnSpPr>
          <p:nvPr/>
        </p:nvCxnSpPr>
        <p:spPr bwMode="auto">
          <a:xfrm flipH="1">
            <a:off x="3462133" y="2414788"/>
            <a:ext cx="1101755" cy="394674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91" name="AutoShape 5906"/>
          <p:cNvCxnSpPr>
            <a:cxnSpLocks noChangeShapeType="1"/>
          </p:cNvCxnSpPr>
          <p:nvPr/>
        </p:nvCxnSpPr>
        <p:spPr bwMode="auto">
          <a:xfrm flipH="1" flipV="1">
            <a:off x="5389204" y="4206239"/>
            <a:ext cx="492934" cy="681825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prstDash val="sysDot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96" name="AutoShape 5906"/>
          <p:cNvCxnSpPr>
            <a:cxnSpLocks noChangeShapeType="1"/>
            <a:stCxn id="39" idx="0"/>
          </p:cNvCxnSpPr>
          <p:nvPr/>
        </p:nvCxnSpPr>
        <p:spPr bwMode="auto">
          <a:xfrm flipV="1">
            <a:off x="6012762" y="3836425"/>
            <a:ext cx="1913732" cy="1051639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prstDash val="sysDot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122" name="AutoShape 5854"/>
          <p:cNvSpPr>
            <a:spLocks noChangeArrowheads="1"/>
          </p:cNvSpPr>
          <p:nvPr/>
        </p:nvSpPr>
        <p:spPr bwMode="auto">
          <a:xfrm>
            <a:off x="3125900" y="4886750"/>
            <a:ext cx="1699166" cy="710904"/>
          </a:xfrm>
          <a:prstGeom prst="flowChartAlternateProcess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5400000" scaled="1"/>
            <a:tileRect/>
          </a:gra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EventConsole.ini</a:t>
            </a:r>
          </a:p>
        </p:txBody>
      </p:sp>
      <p:cxnSp>
        <p:nvCxnSpPr>
          <p:cNvPr id="123" name="AutoShape 5906"/>
          <p:cNvCxnSpPr>
            <a:cxnSpLocks noChangeShapeType="1"/>
          </p:cNvCxnSpPr>
          <p:nvPr/>
        </p:nvCxnSpPr>
        <p:spPr bwMode="auto">
          <a:xfrm flipH="1" flipV="1">
            <a:off x="2763681" y="4541105"/>
            <a:ext cx="949043" cy="345645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prstDash val="sysDot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126" name="AutoShape 5906"/>
          <p:cNvCxnSpPr>
            <a:cxnSpLocks noChangeShapeType="1"/>
          </p:cNvCxnSpPr>
          <p:nvPr/>
        </p:nvCxnSpPr>
        <p:spPr bwMode="auto">
          <a:xfrm flipV="1">
            <a:off x="4179258" y="4206239"/>
            <a:ext cx="855360" cy="674161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prstDash val="sysDot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156" name="AutoShape 5854"/>
          <p:cNvSpPr>
            <a:spLocks noChangeArrowheads="1"/>
          </p:cNvSpPr>
          <p:nvPr/>
        </p:nvSpPr>
        <p:spPr bwMode="auto">
          <a:xfrm>
            <a:off x="7242966" y="5272235"/>
            <a:ext cx="1699166" cy="710904"/>
          </a:xfrm>
          <a:prstGeom prst="flowChartAlternateProcess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4">
                  <a:lumMod val="40000"/>
                  <a:lumOff val="60000"/>
                </a:schemeClr>
              </a:gs>
            </a:gsLst>
            <a:lin ang="5400000" scaled="1"/>
            <a:tileRect/>
          </a:gradFill>
          <a:ln w="12700">
            <a:solidFill>
              <a:schemeClr val="accent4">
                <a:lumMod val="7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libPSCI2.p</a:t>
            </a:r>
          </a:p>
        </p:txBody>
      </p:sp>
      <p:cxnSp>
        <p:nvCxnSpPr>
          <p:cNvPr id="160" name="AutoShape 5906"/>
          <p:cNvCxnSpPr>
            <a:cxnSpLocks noChangeShapeType="1"/>
          </p:cNvCxnSpPr>
          <p:nvPr/>
        </p:nvCxnSpPr>
        <p:spPr bwMode="auto">
          <a:xfrm flipH="1" flipV="1">
            <a:off x="8445886" y="4220599"/>
            <a:ext cx="1991337" cy="1051636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prstDash val="sysDot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163" name="AutoShape 5906"/>
          <p:cNvCxnSpPr>
            <a:cxnSpLocks noChangeShapeType="1"/>
          </p:cNvCxnSpPr>
          <p:nvPr/>
        </p:nvCxnSpPr>
        <p:spPr bwMode="auto">
          <a:xfrm flipH="1" flipV="1">
            <a:off x="5855738" y="4206240"/>
            <a:ext cx="2080668" cy="1065995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prstDash val="sysDot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169" name="AutoShape 5854"/>
          <p:cNvSpPr>
            <a:spLocks noChangeArrowheads="1"/>
          </p:cNvSpPr>
          <p:nvPr/>
        </p:nvSpPr>
        <p:spPr bwMode="auto">
          <a:xfrm>
            <a:off x="9340007" y="5272235"/>
            <a:ext cx="1699166" cy="710904"/>
          </a:xfrm>
          <a:prstGeom prst="flowChartAlternateProcess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4">
                  <a:lumMod val="40000"/>
                  <a:lumOff val="60000"/>
                </a:schemeClr>
              </a:gs>
            </a:gsLst>
            <a:lin ang="5400000" scaled="1"/>
            <a:tileRect/>
          </a:gradFill>
          <a:ln w="12700">
            <a:solidFill>
              <a:schemeClr val="accent4">
                <a:lumMod val="7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err="1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libSuper.i</a:t>
            </a:r>
            <a:endParaRPr lang="en-US" sz="1800" b="1" i="0" dirty="0"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178" name="AutoShape 5906"/>
          <p:cNvCxnSpPr>
            <a:cxnSpLocks noChangeShapeType="1"/>
          </p:cNvCxnSpPr>
          <p:nvPr/>
        </p:nvCxnSpPr>
        <p:spPr bwMode="auto">
          <a:xfrm flipH="1" flipV="1">
            <a:off x="6263055" y="4220598"/>
            <a:ext cx="3669190" cy="1058450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prstDash val="sysDot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181" name="AutoShape 5906"/>
          <p:cNvCxnSpPr>
            <a:cxnSpLocks noChangeShapeType="1"/>
            <a:endCxn id="66" idx="2"/>
          </p:cNvCxnSpPr>
          <p:nvPr/>
        </p:nvCxnSpPr>
        <p:spPr bwMode="auto">
          <a:xfrm flipH="1" flipV="1">
            <a:off x="8173722" y="4206239"/>
            <a:ext cx="34848" cy="1058451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prstDash val="sysDot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2" name="AutoShape 5854"/>
          <p:cNvSpPr>
            <a:spLocks noChangeArrowheads="1"/>
          </p:cNvSpPr>
          <p:nvPr/>
        </p:nvSpPr>
        <p:spPr bwMode="auto">
          <a:xfrm>
            <a:off x="1012398" y="5272235"/>
            <a:ext cx="1699166" cy="710904"/>
          </a:xfrm>
          <a:prstGeom prst="flowChartAlternateProcess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4">
                  <a:lumMod val="40000"/>
                  <a:lumOff val="60000"/>
                </a:schemeClr>
              </a:gs>
            </a:gsLst>
            <a:lin ang="5400000" scaled="1"/>
            <a:tileRect/>
          </a:gradFill>
          <a:ln w="12700">
            <a:solidFill>
              <a:schemeClr val="accent4">
                <a:lumMod val="7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3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60120" algn="l"/>
              </a:tabLst>
            </a:pPr>
            <a:r>
              <a:rPr lang="en-US" sz="1800" b="1" i="0" dirty="0" err="1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wsbp.i</a:t>
            </a:r>
            <a:endParaRPr lang="en-US" sz="1800" b="1" i="0" dirty="0"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42" name="AutoShape 5906"/>
          <p:cNvCxnSpPr>
            <a:cxnSpLocks noChangeShapeType="1"/>
            <a:stCxn id="32" idx="0"/>
          </p:cNvCxnSpPr>
          <p:nvPr/>
        </p:nvCxnSpPr>
        <p:spPr bwMode="auto">
          <a:xfrm flipV="1">
            <a:off x="1861981" y="4541105"/>
            <a:ext cx="572755" cy="731130"/>
          </a:xfrm>
          <a:prstGeom prst="straightConnector1">
            <a:avLst/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prstDash val="sysDot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34" name="AutoShape 5906"/>
          <p:cNvCxnSpPr>
            <a:cxnSpLocks noChangeShapeType="1"/>
          </p:cNvCxnSpPr>
          <p:nvPr/>
        </p:nvCxnSpPr>
        <p:spPr bwMode="auto">
          <a:xfrm rot="16200000" flipH="1">
            <a:off x="5831046" y="3771876"/>
            <a:ext cx="355700" cy="4066826"/>
          </a:xfrm>
          <a:prstGeom prst="bentConnector3">
            <a:avLst>
              <a:gd name="adj1" fmla="val 164268"/>
            </a:avLst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prstDash val="sysDot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43" name="AutoShape 5906"/>
          <p:cNvCxnSpPr>
            <a:cxnSpLocks noChangeShapeType="1"/>
          </p:cNvCxnSpPr>
          <p:nvPr/>
        </p:nvCxnSpPr>
        <p:spPr bwMode="auto">
          <a:xfrm rot="16200000" flipH="1">
            <a:off x="4992337" y="2852783"/>
            <a:ext cx="12700" cy="6260712"/>
          </a:xfrm>
          <a:prstGeom prst="bentConnector3">
            <a:avLst>
              <a:gd name="adj1" fmla="val 2432961"/>
            </a:avLst>
          </a:prstGeom>
          <a:noFill/>
          <a:ln w="38100">
            <a:solidFill>
              <a:schemeClr val="bg1">
                <a:lumMod val="50000"/>
                <a:lumOff val="0"/>
              </a:schemeClr>
            </a:solidFill>
            <a:prstDash val="sysDot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="" xmlns:p14="http://schemas.microsoft.com/office/powerpoint/2010/main" val="9274147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033670"/>
            <a:ext cx="10987855" cy="5470000"/>
          </a:xfrm>
        </p:spPr>
        <p:txBody>
          <a:bodyPr/>
          <a:lstStyle/>
          <a:p>
            <a:pPr marL="0" indent="0">
              <a:spcBef>
                <a:spcPts val="300"/>
              </a:spcBef>
              <a:buNone/>
            </a:pPr>
            <a:r>
              <a:rPr lang="en-US" sz="1400" noProof="1" smtClean="0">
                <a:latin typeface="Courier New" panose="02070309020205020404" pitchFamily="49" charset="0"/>
                <a:cs typeface="Courier New" panose="02070309020205020404" pitchFamily="49" charset="0"/>
              </a:rPr>
              <a:t>Table: Event                   </a:t>
            </a:r>
          </a:p>
          <a:p>
            <a:pPr marL="0" indent="0">
              <a:spcBef>
                <a:spcPts val="300"/>
              </a:spcBef>
              <a:buNone/>
            </a:pPr>
            <a:endParaRPr lang="en-US" sz="1400" noProof="1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300"/>
              </a:spcBef>
              <a:buNone/>
            </a:pPr>
            <a:r>
              <a:rPr lang="en-US" sz="1400" noProof="1" smtClean="0">
                <a:latin typeface="Courier New" panose="02070309020205020404" pitchFamily="49" charset="0"/>
                <a:cs typeface="Courier New" panose="02070309020205020404" pitchFamily="49" charset="0"/>
              </a:rPr>
              <a:t>   10 EventID              I64 &gt;&gt;&gt;,&gt;&gt;&gt;,&gt;&gt;&gt;,&gt;&gt;9    Generated from DB sequence EventID               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400" noProof="1" smtClean="0">
                <a:latin typeface="Courier New" panose="02070309020205020404" pitchFamily="49" charset="0"/>
                <a:cs typeface="Courier New" panose="02070309020205020404" pitchFamily="49" charset="0"/>
              </a:rPr>
              <a:t>   20 AppSource            C   X(20)    w:40      Application or QDoc that has generated the event 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400" noProof="1" smtClean="0">
                <a:latin typeface="Courier New" panose="02070309020205020404" pitchFamily="49" charset="0"/>
                <a:cs typeface="Courier New" panose="02070309020205020404" pitchFamily="49" charset="0"/>
              </a:rPr>
              <a:t>   30 AppTarget            C   X(20)    w:40      Target for the event (system + "." + data entity)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400" noProof="1" smtClean="0">
                <a:latin typeface="Courier New" panose="02070309020205020404" pitchFamily="49" charset="0"/>
                <a:cs typeface="Courier New" panose="02070309020205020404" pitchFamily="49" charset="0"/>
              </a:rPr>
              <a:t>   40 EventText            C   X(65)    w:130     Event text                                       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400" noProof="1" smtClean="0">
                <a:latin typeface="Courier New" panose="02070309020205020404" pitchFamily="49" charset="0"/>
                <a:cs typeface="Courier New" panose="02070309020205020404" pitchFamily="49" charset="0"/>
              </a:rPr>
              <a:t>   50 SourceKey            C   X(30)    w:60      CHR(1)-delimited list of key fields, or blank    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400" noProof="1" smtClean="0">
                <a:latin typeface="Courier New" panose="02070309020205020404" pitchFamily="49" charset="0"/>
                <a:cs typeface="Courier New" panose="02070309020205020404" pitchFamily="49" charset="0"/>
              </a:rPr>
              <a:t>   60 TargetRef            C   X(20)    w:40      File name, return value or blank depending on tar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400" noProof="1" smtClean="0">
                <a:latin typeface="Courier New" panose="02070309020205020404" pitchFamily="49" charset="0"/>
                <a:cs typeface="Courier New" panose="02070309020205020404" pitchFamily="49" charset="0"/>
              </a:rPr>
              <a:t>   70 EventStatus          C   X(5)     w:10      NEW,OK,ERROR                                     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400" noProof="1" smtClean="0">
                <a:latin typeface="Courier New" panose="02070309020205020404" pitchFamily="49" charset="0"/>
                <a:cs typeface="Courier New" panose="02070309020205020404" pitchFamily="49" charset="0"/>
              </a:rPr>
              <a:t>   80 Created              DT  99/99/99 HH:MM:SS  When the event has been first created            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400" noProof="1" smtClean="0">
                <a:latin typeface="Courier New" panose="02070309020205020404" pitchFamily="49" charset="0"/>
                <a:cs typeface="Courier New" panose="02070309020205020404" pitchFamily="49" charset="0"/>
              </a:rPr>
              <a:t>   90 Updated              DT  99/99/99 HH:MM:SS  When a duplicate event has been last received    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400" noProof="1" smtClean="0">
                <a:latin typeface="Courier New" panose="02070309020205020404" pitchFamily="49" charset="0"/>
                <a:cs typeface="Courier New" panose="02070309020205020404" pitchFamily="49" charset="0"/>
              </a:rPr>
              <a:t>  100 Processed            DT  99/99/99 HH:MM:SS  When the event has been last processed (OK or ERR</a:t>
            </a:r>
          </a:p>
          <a:p>
            <a:pPr marL="0" indent="0">
              <a:spcBef>
                <a:spcPts val="300"/>
              </a:spcBef>
              <a:buNone/>
            </a:pPr>
            <a:endParaRPr lang="en-US" sz="1400" noProof="1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300"/>
              </a:spcBef>
              <a:buNone/>
            </a:pPr>
            <a:r>
              <a:rPr lang="en-US" sz="1400" noProof="1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PUA. idx1                 +EventID 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..A. idx2                 +AppSource +AppTarget +SourceKey 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..A. idx3                 +AppTarget 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..A. idx4                 +EventStatus 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..AW idx5                 +EventText 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..AW idx6                 +SourceKey 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..A. idx7                 +AppSource +Created 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..A. idx8                 +AppTarget +Processed </a:t>
            </a:r>
          </a:p>
        </p:txBody>
      </p:sp>
    </p:spTree>
    <p:extLst>
      <p:ext uri="{BB962C8B-B14F-4D97-AF65-F5344CB8AC3E}">
        <p14:creationId xmlns="" xmlns:p14="http://schemas.microsoft.com/office/powerpoint/2010/main" val="25106796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API Services – </a:t>
            </a:r>
            <a:r>
              <a:rPr lang="en-US" dirty="0" err="1" smtClean="0"/>
              <a:t>QueryEvents.p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Receives a query (WHERE clause) as parameter</a:t>
            </a:r>
          </a:p>
          <a:p>
            <a:r>
              <a:rPr lang="en-US" dirty="0" smtClean="0"/>
              <a:t>Receives paging parameters</a:t>
            </a:r>
          </a:p>
          <a:p>
            <a:r>
              <a:rPr lang="en-US" dirty="0" smtClean="0"/>
              <a:t>Executes dynamic query</a:t>
            </a:r>
          </a:p>
          <a:p>
            <a:r>
              <a:rPr lang="en-US" dirty="0" smtClean="0"/>
              <a:t>Returns TEMP-TABLE with records that match the query</a:t>
            </a:r>
          </a:p>
          <a:p>
            <a:r>
              <a:rPr lang="en-US" dirty="0" smtClean="0"/>
              <a:t>Decisions</a:t>
            </a:r>
          </a:p>
          <a:p>
            <a:pPr lvl="1"/>
            <a:r>
              <a:rPr lang="en-US" dirty="0" smtClean="0"/>
              <a:t>Parameters versus query</a:t>
            </a:r>
          </a:p>
          <a:p>
            <a:pPr lvl="1"/>
            <a:r>
              <a:rPr lang="en-US" dirty="0" smtClean="0"/>
              <a:t>Client paging versus server paging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833851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95196" y="4770083"/>
            <a:ext cx="9703594" cy="4762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API Services – </a:t>
            </a:r>
            <a:r>
              <a:rPr lang="en-US" dirty="0" err="1"/>
              <a:t>QueryEvents.p</a:t>
            </a:r>
            <a:r>
              <a:rPr lang="en-US" dirty="0"/>
              <a:t> – Paging</a:t>
            </a:r>
          </a:p>
        </p:txBody>
      </p:sp>
      <p:sp>
        <p:nvSpPr>
          <p:cNvPr id="23" name="Freeform 22"/>
          <p:cNvSpPr/>
          <p:nvPr/>
        </p:nvSpPr>
        <p:spPr bwMode="auto">
          <a:xfrm rot="19286310">
            <a:off x="5564028" y="1380470"/>
            <a:ext cx="416311" cy="3490580"/>
          </a:xfrm>
          <a:custGeom>
            <a:avLst/>
            <a:gdLst>
              <a:gd name="connsiteX0" fmla="*/ 209006 w 1320861"/>
              <a:gd name="connsiteY0" fmla="*/ 0 h 3291840"/>
              <a:gd name="connsiteX1" fmla="*/ 1319349 w 1320861"/>
              <a:gd name="connsiteY1" fmla="*/ 1463040 h 3291840"/>
              <a:gd name="connsiteX2" fmla="*/ 0 w 1320861"/>
              <a:gd name="connsiteY2" fmla="*/ 3291840 h 3291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20861" h="3291840">
                <a:moveTo>
                  <a:pt x="209006" y="0"/>
                </a:moveTo>
                <a:cubicBezTo>
                  <a:pt x="781594" y="457200"/>
                  <a:pt x="1354183" y="914400"/>
                  <a:pt x="1319349" y="1463040"/>
                </a:cubicBezTo>
                <a:cubicBezTo>
                  <a:pt x="1284515" y="2011680"/>
                  <a:pt x="642257" y="2651760"/>
                  <a:pt x="0" y="3291840"/>
                </a:cubicBezTo>
              </a:path>
            </a:pathLst>
          </a:custGeom>
          <a:noFill/>
          <a:ln w="57150">
            <a:solidFill>
              <a:srgbClr val="00B050"/>
            </a:solidFill>
            <a:miter lim="800000"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Freeform 23"/>
          <p:cNvSpPr/>
          <p:nvPr/>
        </p:nvSpPr>
        <p:spPr bwMode="auto">
          <a:xfrm rot="1473627" flipH="1">
            <a:off x="2213482" y="2169185"/>
            <a:ext cx="352277" cy="2528466"/>
          </a:xfrm>
          <a:custGeom>
            <a:avLst/>
            <a:gdLst>
              <a:gd name="connsiteX0" fmla="*/ 209006 w 1320861"/>
              <a:gd name="connsiteY0" fmla="*/ 0 h 3291840"/>
              <a:gd name="connsiteX1" fmla="*/ 1319349 w 1320861"/>
              <a:gd name="connsiteY1" fmla="*/ 1463040 h 3291840"/>
              <a:gd name="connsiteX2" fmla="*/ 0 w 1320861"/>
              <a:gd name="connsiteY2" fmla="*/ 3291840 h 3291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20861" h="3291840">
                <a:moveTo>
                  <a:pt x="209006" y="0"/>
                </a:moveTo>
                <a:cubicBezTo>
                  <a:pt x="781594" y="457200"/>
                  <a:pt x="1354183" y="914400"/>
                  <a:pt x="1319349" y="1463040"/>
                </a:cubicBezTo>
                <a:cubicBezTo>
                  <a:pt x="1284515" y="2011680"/>
                  <a:pt x="642257" y="2651760"/>
                  <a:pt x="0" y="3291840"/>
                </a:cubicBezTo>
              </a:path>
            </a:pathLst>
          </a:custGeom>
          <a:noFill/>
          <a:ln w="57150">
            <a:solidFill>
              <a:srgbClr val="00B050"/>
            </a:solidFill>
            <a:miter lim="800000"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Freeform 24"/>
          <p:cNvSpPr/>
          <p:nvPr/>
        </p:nvSpPr>
        <p:spPr bwMode="auto">
          <a:xfrm rot="6599569">
            <a:off x="6814297" y="1002316"/>
            <a:ext cx="322841" cy="5744383"/>
          </a:xfrm>
          <a:custGeom>
            <a:avLst/>
            <a:gdLst>
              <a:gd name="connsiteX0" fmla="*/ 209006 w 1320861"/>
              <a:gd name="connsiteY0" fmla="*/ 0 h 3291840"/>
              <a:gd name="connsiteX1" fmla="*/ 1319349 w 1320861"/>
              <a:gd name="connsiteY1" fmla="*/ 1463040 h 3291840"/>
              <a:gd name="connsiteX2" fmla="*/ 0 w 1320861"/>
              <a:gd name="connsiteY2" fmla="*/ 3291840 h 3291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20861" h="3291840">
                <a:moveTo>
                  <a:pt x="209006" y="0"/>
                </a:moveTo>
                <a:cubicBezTo>
                  <a:pt x="781594" y="457200"/>
                  <a:pt x="1354183" y="914400"/>
                  <a:pt x="1319349" y="1463040"/>
                </a:cubicBezTo>
                <a:cubicBezTo>
                  <a:pt x="1284515" y="2011680"/>
                  <a:pt x="642257" y="2651760"/>
                  <a:pt x="0" y="3291840"/>
                </a:cubicBezTo>
              </a:path>
            </a:pathLst>
          </a:custGeom>
          <a:noFill/>
          <a:ln w="57150">
            <a:solidFill>
              <a:srgbClr val="00B050"/>
            </a:solidFill>
            <a:miter lim="800000"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1585313" y="4656480"/>
            <a:ext cx="836022" cy="807697"/>
          </a:xfrm>
          <a:prstGeom prst="ellipse">
            <a:avLst/>
          </a:prstGeom>
          <a:noFill/>
          <a:ln w="57150">
            <a:solidFill>
              <a:srgbClr val="00B050"/>
            </a:solidFill>
            <a:miter lim="800000"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Oval 26"/>
          <p:cNvSpPr/>
          <p:nvPr/>
        </p:nvSpPr>
        <p:spPr bwMode="auto">
          <a:xfrm>
            <a:off x="6272076" y="4640623"/>
            <a:ext cx="836048" cy="823554"/>
          </a:xfrm>
          <a:prstGeom prst="ellipse">
            <a:avLst/>
          </a:prstGeom>
          <a:noFill/>
          <a:ln w="57150">
            <a:solidFill>
              <a:srgbClr val="00B050"/>
            </a:solidFill>
            <a:miter lim="800000"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" name="Oval 27"/>
          <p:cNvSpPr/>
          <p:nvPr/>
        </p:nvSpPr>
        <p:spPr bwMode="auto">
          <a:xfrm>
            <a:off x="9570122" y="4656480"/>
            <a:ext cx="836048" cy="823554"/>
          </a:xfrm>
          <a:prstGeom prst="ellipse">
            <a:avLst/>
          </a:prstGeom>
          <a:noFill/>
          <a:ln w="57150">
            <a:solidFill>
              <a:srgbClr val="00B050"/>
            </a:solidFill>
            <a:miter lim="800000"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28398" dir="3806097" algn="ctr" rotWithShape="0">
                    <a:schemeClr val="accent1">
                      <a:lumMod val="50000"/>
                      <a:lumOff val="0"/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414650" cy="1662320"/>
          </a:xfrm>
        </p:spPr>
        <p:txBody>
          <a:bodyPr/>
          <a:lstStyle/>
          <a:p>
            <a:pPr marL="0" indent="0">
              <a:buNone/>
            </a:pPr>
            <a:r>
              <a:rPr lang="en-US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DEF</a:t>
            </a:r>
            <a:r>
              <a:rPr lang="en-US" noProof="1" smtClean="0">
                <a:latin typeface="Consolas" panose="020B0609020204030204" pitchFamily="49" charset="0"/>
              </a:rPr>
              <a:t> </a:t>
            </a:r>
            <a:r>
              <a:rPr lang="en-US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INPUT</a:t>
            </a:r>
            <a:r>
              <a:rPr lang="en-US" noProof="1" smtClean="0">
                <a:latin typeface="Consolas" panose="020B0609020204030204" pitchFamily="49" charset="0"/>
              </a:rPr>
              <a:t>  </a:t>
            </a:r>
            <a:r>
              <a:rPr lang="en-US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PARAM</a:t>
            </a:r>
            <a:r>
              <a:rPr lang="en-US" noProof="1" smtClean="0">
                <a:latin typeface="Consolas" panose="020B0609020204030204" pitchFamily="49" charset="0"/>
              </a:rPr>
              <a:t> ipcQuery      </a:t>
            </a:r>
            <a:r>
              <a:rPr lang="en-US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AS</a:t>
            </a:r>
            <a:r>
              <a:rPr lang="en-US" noProof="1" smtClean="0">
                <a:latin typeface="Consolas" panose="020B0609020204030204" pitchFamily="49" charset="0"/>
              </a:rPr>
              <a:t> </a:t>
            </a:r>
            <a:r>
              <a:rPr lang="en-US" noProof="1" smtClean="0">
                <a:solidFill>
                  <a:srgbClr val="CD3A3A"/>
                </a:solidFill>
                <a:latin typeface="Consolas" panose="020B0609020204030204" pitchFamily="49" charset="0"/>
              </a:rPr>
              <a:t>CHAR</a:t>
            </a:r>
            <a:r>
              <a:rPr lang="en-US" noProof="1" smtClean="0">
                <a:latin typeface="Consolas" panose="020B0609020204030204" pitchFamily="49" charset="0"/>
              </a:rPr>
              <a:t> </a:t>
            </a:r>
            <a:r>
              <a:rPr lang="en-US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NO-UNDO</a:t>
            </a:r>
            <a:r>
              <a:rPr lang="en-US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buNone/>
            </a:pPr>
            <a:r>
              <a:rPr lang="en-US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DEF</a:t>
            </a:r>
            <a:r>
              <a:rPr lang="en-US" noProof="1" smtClean="0">
                <a:latin typeface="Consolas" panose="020B0609020204030204" pitchFamily="49" charset="0"/>
              </a:rPr>
              <a:t> </a:t>
            </a:r>
            <a:r>
              <a:rPr lang="en-US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INPUT</a:t>
            </a:r>
            <a:r>
              <a:rPr lang="en-US" noProof="1" smtClean="0">
                <a:latin typeface="Consolas" panose="020B0609020204030204" pitchFamily="49" charset="0"/>
              </a:rPr>
              <a:t>  </a:t>
            </a:r>
            <a:r>
              <a:rPr lang="en-US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PARAM</a:t>
            </a:r>
            <a:r>
              <a:rPr lang="en-US" noProof="1" smtClean="0">
                <a:latin typeface="Consolas" panose="020B0609020204030204" pitchFamily="49" charset="0"/>
              </a:rPr>
              <a:t> ipiPageSize   </a:t>
            </a:r>
            <a:r>
              <a:rPr lang="en-US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AS</a:t>
            </a:r>
            <a:r>
              <a:rPr lang="en-US" noProof="1" smtClean="0">
                <a:latin typeface="Consolas" panose="020B0609020204030204" pitchFamily="49" charset="0"/>
              </a:rPr>
              <a:t> </a:t>
            </a:r>
            <a:r>
              <a:rPr lang="en-US" noProof="1" smtClean="0">
                <a:solidFill>
                  <a:srgbClr val="CD3A3A"/>
                </a:solidFill>
                <a:latin typeface="Consolas" panose="020B0609020204030204" pitchFamily="49" charset="0"/>
              </a:rPr>
              <a:t>INT</a:t>
            </a:r>
            <a:r>
              <a:rPr lang="en-US" noProof="1" smtClean="0">
                <a:latin typeface="Consolas" panose="020B0609020204030204" pitchFamily="49" charset="0"/>
              </a:rPr>
              <a:t>  </a:t>
            </a:r>
            <a:r>
              <a:rPr lang="en-US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NO-UNDO</a:t>
            </a:r>
            <a:r>
              <a:rPr lang="en-US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buNone/>
            </a:pPr>
            <a:r>
              <a:rPr lang="en-US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DEF</a:t>
            </a:r>
            <a:r>
              <a:rPr lang="en-US" noProof="1" smtClean="0">
                <a:latin typeface="Consolas" panose="020B0609020204030204" pitchFamily="49" charset="0"/>
              </a:rPr>
              <a:t> </a:t>
            </a:r>
            <a:r>
              <a:rPr lang="en-US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INPUT</a:t>
            </a:r>
            <a:r>
              <a:rPr lang="en-US" noProof="1" smtClean="0">
                <a:latin typeface="Consolas" panose="020B0609020204030204" pitchFamily="49" charset="0"/>
              </a:rPr>
              <a:t>  </a:t>
            </a:r>
            <a:r>
              <a:rPr lang="en-US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PARAM</a:t>
            </a:r>
            <a:r>
              <a:rPr lang="en-US" noProof="1" smtClean="0">
                <a:latin typeface="Consolas" panose="020B0609020204030204" pitchFamily="49" charset="0"/>
              </a:rPr>
              <a:t> ipiPageNum    </a:t>
            </a:r>
            <a:r>
              <a:rPr lang="en-US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AS</a:t>
            </a:r>
            <a:r>
              <a:rPr lang="en-US" noProof="1" smtClean="0">
                <a:latin typeface="Consolas" panose="020B0609020204030204" pitchFamily="49" charset="0"/>
              </a:rPr>
              <a:t> </a:t>
            </a:r>
            <a:r>
              <a:rPr lang="en-US" noProof="1" smtClean="0">
                <a:solidFill>
                  <a:srgbClr val="CD3A3A"/>
                </a:solidFill>
                <a:latin typeface="Consolas" panose="020B0609020204030204" pitchFamily="49" charset="0"/>
              </a:rPr>
              <a:t>INT</a:t>
            </a:r>
            <a:r>
              <a:rPr lang="en-US" noProof="1" smtClean="0">
                <a:latin typeface="Consolas" panose="020B0609020204030204" pitchFamily="49" charset="0"/>
              </a:rPr>
              <a:t>  </a:t>
            </a:r>
            <a:r>
              <a:rPr lang="en-US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NO-UNDO</a:t>
            </a:r>
            <a:r>
              <a:rPr lang="en-US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buNone/>
            </a:pPr>
            <a:r>
              <a:rPr lang="en-US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DEF</a:t>
            </a:r>
            <a:r>
              <a:rPr lang="en-US" noProof="1" smtClean="0">
                <a:latin typeface="Consolas" panose="020B0609020204030204" pitchFamily="49" charset="0"/>
              </a:rPr>
              <a:t> </a:t>
            </a:r>
            <a:r>
              <a:rPr lang="en-US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OUTPUT</a:t>
            </a:r>
            <a:r>
              <a:rPr lang="en-US" noProof="1" smtClean="0">
                <a:latin typeface="Consolas" panose="020B0609020204030204" pitchFamily="49" charset="0"/>
              </a:rPr>
              <a:t> </a:t>
            </a:r>
            <a:r>
              <a:rPr lang="en-US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PARAM</a:t>
            </a:r>
            <a:r>
              <a:rPr lang="en-US" noProof="1" smtClean="0">
                <a:latin typeface="Consolas" panose="020B0609020204030204" pitchFamily="49" charset="0"/>
              </a:rPr>
              <a:t> opiTotRecords </a:t>
            </a:r>
            <a:r>
              <a:rPr lang="en-US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AS</a:t>
            </a:r>
            <a:r>
              <a:rPr lang="en-US" noProof="1" smtClean="0">
                <a:latin typeface="Consolas" panose="020B0609020204030204" pitchFamily="49" charset="0"/>
              </a:rPr>
              <a:t> </a:t>
            </a:r>
            <a:r>
              <a:rPr lang="en-US" noProof="1" smtClean="0">
                <a:solidFill>
                  <a:srgbClr val="CD3A3A"/>
                </a:solidFill>
                <a:latin typeface="Consolas" panose="020B0609020204030204" pitchFamily="49" charset="0"/>
              </a:rPr>
              <a:t>INT</a:t>
            </a:r>
            <a:r>
              <a:rPr lang="en-US" noProof="1" smtClean="0">
                <a:latin typeface="Consolas" panose="020B0609020204030204" pitchFamily="49" charset="0"/>
              </a:rPr>
              <a:t>  </a:t>
            </a:r>
            <a:r>
              <a:rPr lang="en-US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NO-UNDO</a:t>
            </a:r>
            <a:r>
              <a:rPr lang="en-US" noProof="1" smtClean="0">
                <a:latin typeface="Consolas" panose="020B0609020204030204" pitchFamily="49" charset="0"/>
              </a:rPr>
              <a:t>.</a:t>
            </a:r>
            <a:endParaRPr lang="en-US" noProof="1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noProof="1"/>
          </a:p>
        </p:txBody>
      </p:sp>
    </p:spTree>
    <p:extLst>
      <p:ext uri="{BB962C8B-B14F-4D97-AF65-F5344CB8AC3E}">
        <p14:creationId xmlns="" xmlns:p14="http://schemas.microsoft.com/office/powerpoint/2010/main" val="9644356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API Services – </a:t>
            </a:r>
            <a:r>
              <a:rPr lang="en-US" dirty="0" err="1" smtClean="0"/>
              <a:t>QueryEvents.p</a:t>
            </a:r>
            <a:r>
              <a:rPr lang="en-US" dirty="0" smtClean="0"/>
              <a:t> – Dynamic Query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iSkip = ipiPageSize * (ipiPageNum - </a:t>
            </a:r>
            <a:r>
              <a:rPr lang="en-US" sz="16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1</a:t>
            </a:r>
            <a:r>
              <a:rPr lang="en-US" sz="1600" noProof="1" smtClean="0">
                <a:latin typeface="Consolas" panose="020B0609020204030204" pitchFamily="49" charset="0"/>
              </a:rPr>
              <a:t>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hQuery: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QUERY-PREPARE</a:t>
            </a:r>
            <a:r>
              <a:rPr lang="en-US" sz="1600" noProof="1" smtClean="0">
                <a:latin typeface="Consolas" panose="020B0609020204030204" pitchFamily="49" charset="0"/>
              </a:rPr>
              <a:t>(</a:t>
            </a:r>
            <a:r>
              <a:rPr lang="en-US" sz="16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"FOR EACH Event NO-LOCK WHERE "</a:t>
            </a:r>
            <a:r>
              <a:rPr lang="en-US" sz="1600" noProof="1" smtClean="0">
                <a:latin typeface="Consolas" panose="020B0609020204030204" pitchFamily="49" charset="0"/>
              </a:rPr>
              <a:t> + ipcQuery)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NO-ERROR</a:t>
            </a:r>
            <a:r>
              <a:rPr lang="en-US" sz="16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IF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ERROR-STATUS</a:t>
            </a:r>
            <a:r>
              <a:rPr lang="en-US" sz="1600" noProof="1" smtClean="0">
                <a:latin typeface="Consolas" panose="020B0609020204030204" pitchFamily="49" charset="0"/>
              </a:rPr>
              <a:t>: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NUM-MESSAGES</a:t>
            </a:r>
            <a:r>
              <a:rPr lang="en-US" sz="1600" noProof="1" smtClean="0">
                <a:latin typeface="Consolas" panose="020B0609020204030204" pitchFamily="49" charset="0"/>
              </a:rPr>
              <a:t> = </a:t>
            </a:r>
            <a:r>
              <a:rPr lang="en-US" sz="16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0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THEN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DO</a:t>
            </a:r>
            <a:r>
              <a:rPr lang="en-US" sz="1600" noProof="1" smtClean="0">
                <a:latin typeface="Consolas" panose="020B0609020204030204" pitchFamily="49" charset="0"/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WriteLog(</a:t>
            </a:r>
            <a:r>
              <a:rPr lang="en-US" sz="16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"INFO"</a:t>
            </a:r>
            <a:r>
              <a:rPr lang="en-US" sz="1600" noProof="1" smtClean="0">
                <a:latin typeface="Consolas" panose="020B0609020204030204" pitchFamily="49" charset="0"/>
              </a:rPr>
              <a:t>,</a:t>
            </a:r>
            <a:r>
              <a:rPr lang="en-US" sz="16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"Query: "</a:t>
            </a:r>
            <a:r>
              <a:rPr lang="en-US" sz="1600" noProof="1" smtClean="0">
                <a:latin typeface="Consolas" panose="020B0609020204030204" pitchFamily="49" charset="0"/>
              </a:rPr>
              <a:t> + hQuery: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PREPARE-STRING</a:t>
            </a:r>
            <a:r>
              <a:rPr lang="en-US" sz="1600" noProof="1" smtClean="0">
                <a:latin typeface="Consolas" panose="020B0609020204030204" pitchFamily="49" charset="0"/>
              </a:rPr>
              <a:t>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WriteLog(</a:t>
            </a:r>
            <a:r>
              <a:rPr lang="en-US" sz="16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"INFO"</a:t>
            </a:r>
            <a:r>
              <a:rPr lang="en-US" sz="1600" noProof="1" smtClean="0">
                <a:latin typeface="Consolas" panose="020B0609020204030204" pitchFamily="49" charset="0"/>
              </a:rPr>
              <a:t>,</a:t>
            </a:r>
            <a:r>
              <a:rPr lang="en-US" sz="16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"Using indexes: "</a:t>
            </a:r>
            <a:r>
              <a:rPr lang="en-US" sz="1600" noProof="1" smtClean="0">
                <a:latin typeface="Consolas" panose="020B0609020204030204" pitchFamily="49" charset="0"/>
              </a:rPr>
              <a:t> + hQuery: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INDEX-INFORMATION</a:t>
            </a:r>
            <a:r>
              <a:rPr lang="en-US" sz="1600" noProof="1" smtClean="0">
                <a:latin typeface="Consolas" panose="020B0609020204030204" pitchFamily="49" charset="0"/>
              </a:rPr>
              <a:t>(</a:t>
            </a:r>
            <a:r>
              <a:rPr lang="en-US" sz="16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1</a:t>
            </a:r>
            <a:r>
              <a:rPr lang="en-US" sz="1600" noProof="1" smtClean="0">
                <a:latin typeface="Consolas" panose="020B0609020204030204" pitchFamily="49" charset="0"/>
              </a:rPr>
              <a:t>)).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hQuery: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QUERY-OPEN</a:t>
            </a:r>
            <a:r>
              <a:rPr lang="en-US" sz="16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IF</a:t>
            </a:r>
            <a:r>
              <a:rPr lang="en-US" sz="1600" noProof="1" smtClean="0">
                <a:latin typeface="Consolas" panose="020B0609020204030204" pitchFamily="49" charset="0"/>
              </a:rPr>
              <a:t> iSkip &gt; </a:t>
            </a:r>
            <a:r>
              <a:rPr lang="en-US" sz="16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0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   hQuery: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REPOSITION-TO-ROW</a:t>
            </a:r>
            <a:r>
              <a:rPr lang="en-US" sz="1600" noProof="1" smtClean="0">
                <a:latin typeface="Consolas" panose="020B0609020204030204" pitchFamily="49" charset="0"/>
              </a:rPr>
              <a:t>(iSkip + </a:t>
            </a:r>
            <a:r>
              <a:rPr lang="en-US" sz="16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1</a:t>
            </a:r>
            <a:r>
              <a:rPr lang="en-US" sz="1600" noProof="1" smtClean="0">
                <a:latin typeface="Consolas" panose="020B0609020204030204" pitchFamily="49" charset="0"/>
              </a:rPr>
              <a:t>)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NO-ERROR</a:t>
            </a:r>
            <a:r>
              <a:rPr lang="en-US" sz="16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iCount = </a:t>
            </a:r>
            <a:r>
              <a:rPr lang="en-US" sz="16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0</a:t>
            </a:r>
            <a:r>
              <a:rPr lang="en-US" sz="16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DO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WHILE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NOT</a:t>
            </a:r>
            <a:r>
              <a:rPr lang="en-US" sz="1600" noProof="1" smtClean="0">
                <a:latin typeface="Consolas" panose="020B0609020204030204" pitchFamily="49" charset="0"/>
              </a:rPr>
              <a:t> hQuery: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QUERY-OFF-END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        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AND</a:t>
            </a:r>
            <a:r>
              <a:rPr lang="en-US" sz="1600" noProof="1" smtClean="0">
                <a:latin typeface="Consolas" panose="020B0609020204030204" pitchFamily="49" charset="0"/>
              </a:rPr>
              <a:t> (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IF</a:t>
            </a:r>
            <a:r>
              <a:rPr lang="en-US" sz="1600" noProof="1" smtClean="0">
                <a:latin typeface="Consolas" panose="020B0609020204030204" pitchFamily="49" charset="0"/>
              </a:rPr>
              <a:t> ipiPageSize = </a:t>
            </a:r>
            <a:r>
              <a:rPr lang="en-US" sz="16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0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THEN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CD3A3A"/>
                </a:solidFill>
                <a:latin typeface="Consolas" panose="020B0609020204030204" pitchFamily="49" charset="0"/>
              </a:rPr>
              <a:t>TRUE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ELSE</a:t>
            </a:r>
            <a:r>
              <a:rPr lang="en-US" sz="1600" noProof="1" smtClean="0">
                <a:latin typeface="Consolas" panose="020B0609020204030204" pitchFamily="49" charset="0"/>
              </a:rPr>
              <a:t> iCount &lt; ipiPageSize):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   hQuery: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GET-NEXT</a:t>
            </a:r>
            <a:r>
              <a:rPr lang="en-US" sz="1600" noProof="1" smtClean="0">
                <a:latin typeface="Consolas" panose="020B0609020204030204" pitchFamily="49" charset="0"/>
              </a:rPr>
              <a:t>().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  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IF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AVAIL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Event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THEN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DO</a:t>
            </a:r>
            <a:r>
              <a:rPr lang="en-US" sz="1600" noProof="1" smtClean="0">
                <a:latin typeface="Consolas" panose="020B0609020204030204" pitchFamily="49" charset="0"/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     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CREATE</a:t>
            </a:r>
            <a:r>
              <a:rPr lang="en-US" sz="1600" noProof="1" smtClean="0">
                <a:latin typeface="Consolas" panose="020B0609020204030204" pitchFamily="49" charset="0"/>
              </a:rPr>
              <a:t> ttEvent.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     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BUFFER-COPY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Event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TO</a:t>
            </a:r>
            <a:r>
              <a:rPr lang="en-US" sz="1600" noProof="1" smtClean="0">
                <a:latin typeface="Consolas" panose="020B0609020204030204" pitchFamily="49" charset="0"/>
              </a:rPr>
              <a:t> ttEvent.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      iCount = iCount + </a:t>
            </a:r>
            <a:r>
              <a:rPr lang="en-US" sz="16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1</a:t>
            </a:r>
            <a:r>
              <a:rPr lang="en-US" sz="16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  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END</a:t>
            </a:r>
            <a:r>
              <a:rPr lang="en-US" sz="16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END</a:t>
            </a:r>
            <a:r>
              <a:rPr lang="en-US" sz="16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END</a:t>
            </a:r>
            <a:r>
              <a:rPr lang="en-US" sz="16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opiTotRecords = hQuery: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NUM-RESULTS</a:t>
            </a:r>
            <a:r>
              <a:rPr lang="en-US" sz="1600" noProof="1" smtClean="0">
                <a:latin typeface="Consolas" panose="020B0609020204030204" pitchFamily="49" charset="0"/>
              </a:rPr>
              <a:t>.</a:t>
            </a:r>
            <a:endParaRPr lang="en-US" sz="1200" noProof="1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6700196" y="1487555"/>
            <a:ext cx="999318" cy="27432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86733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API Services – </a:t>
            </a:r>
            <a:r>
              <a:rPr lang="en-US" dirty="0" err="1" smtClean="0"/>
              <a:t>QueryEvents.p</a:t>
            </a:r>
            <a:r>
              <a:rPr lang="en-US" dirty="0" smtClean="0"/>
              <a:t> – Paging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iSkip = ipiPageSize * (ipiPageNum - </a:t>
            </a:r>
            <a:r>
              <a:rPr lang="en-US" sz="16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1</a:t>
            </a:r>
            <a:r>
              <a:rPr lang="en-US" sz="1600" noProof="1" smtClean="0">
                <a:latin typeface="Consolas" panose="020B0609020204030204" pitchFamily="49" charset="0"/>
              </a:rPr>
              <a:t>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hQuery: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QUERY-PREPARE</a:t>
            </a:r>
            <a:r>
              <a:rPr lang="en-US" sz="1600" noProof="1" smtClean="0">
                <a:latin typeface="Consolas" panose="020B0609020204030204" pitchFamily="49" charset="0"/>
              </a:rPr>
              <a:t>(</a:t>
            </a:r>
            <a:r>
              <a:rPr lang="en-US" sz="16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"FOR EACH Event NO-LOCK WHERE "</a:t>
            </a:r>
            <a:r>
              <a:rPr lang="en-US" sz="1600" noProof="1" smtClean="0">
                <a:latin typeface="Consolas" panose="020B0609020204030204" pitchFamily="49" charset="0"/>
              </a:rPr>
              <a:t> + ipcQuery)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NO-ERROR</a:t>
            </a:r>
            <a:r>
              <a:rPr lang="en-US" sz="16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IF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ERROR-STATUS</a:t>
            </a:r>
            <a:r>
              <a:rPr lang="en-US" sz="1600" noProof="1" smtClean="0">
                <a:latin typeface="Consolas" panose="020B0609020204030204" pitchFamily="49" charset="0"/>
              </a:rPr>
              <a:t>: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NUM-MESSAGES</a:t>
            </a:r>
            <a:r>
              <a:rPr lang="en-US" sz="1600" noProof="1" smtClean="0">
                <a:latin typeface="Consolas" panose="020B0609020204030204" pitchFamily="49" charset="0"/>
              </a:rPr>
              <a:t> = </a:t>
            </a:r>
            <a:r>
              <a:rPr lang="en-US" sz="16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0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THEN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DO</a:t>
            </a:r>
            <a:r>
              <a:rPr lang="en-US" sz="1600" noProof="1" smtClean="0">
                <a:latin typeface="Consolas" panose="020B0609020204030204" pitchFamily="49" charset="0"/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WriteLog(</a:t>
            </a:r>
            <a:r>
              <a:rPr lang="en-US" sz="16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"INFO"</a:t>
            </a:r>
            <a:r>
              <a:rPr lang="en-US" sz="1600" noProof="1" smtClean="0">
                <a:latin typeface="Consolas" panose="020B0609020204030204" pitchFamily="49" charset="0"/>
              </a:rPr>
              <a:t>,</a:t>
            </a:r>
            <a:r>
              <a:rPr lang="en-US" sz="16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"Query: "</a:t>
            </a:r>
            <a:r>
              <a:rPr lang="en-US" sz="1600" noProof="1" smtClean="0">
                <a:latin typeface="Consolas" panose="020B0609020204030204" pitchFamily="49" charset="0"/>
              </a:rPr>
              <a:t> + hQuery: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PREPARE-STRING</a:t>
            </a:r>
            <a:r>
              <a:rPr lang="en-US" sz="1600" noProof="1" smtClean="0">
                <a:latin typeface="Consolas" panose="020B0609020204030204" pitchFamily="49" charset="0"/>
              </a:rPr>
              <a:t>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WriteLog(</a:t>
            </a:r>
            <a:r>
              <a:rPr lang="en-US" sz="16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"INFO"</a:t>
            </a:r>
            <a:r>
              <a:rPr lang="en-US" sz="1600" noProof="1" smtClean="0">
                <a:latin typeface="Consolas" panose="020B0609020204030204" pitchFamily="49" charset="0"/>
              </a:rPr>
              <a:t>,</a:t>
            </a:r>
            <a:r>
              <a:rPr lang="en-US" sz="16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"Using indexes: "</a:t>
            </a:r>
            <a:r>
              <a:rPr lang="en-US" sz="1600" noProof="1" smtClean="0">
                <a:latin typeface="Consolas" panose="020B0609020204030204" pitchFamily="49" charset="0"/>
              </a:rPr>
              <a:t> + hQuery: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INDEX-INFORMATION</a:t>
            </a:r>
            <a:r>
              <a:rPr lang="en-US" sz="1600" noProof="1" smtClean="0">
                <a:latin typeface="Consolas" panose="020B0609020204030204" pitchFamily="49" charset="0"/>
              </a:rPr>
              <a:t>(</a:t>
            </a:r>
            <a:r>
              <a:rPr lang="en-US" sz="16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1</a:t>
            </a:r>
            <a:r>
              <a:rPr lang="en-US" sz="1600" noProof="1" smtClean="0">
                <a:latin typeface="Consolas" panose="020B0609020204030204" pitchFamily="49" charset="0"/>
              </a:rPr>
              <a:t>)).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hQuery: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QUERY-OPEN</a:t>
            </a:r>
            <a:r>
              <a:rPr lang="en-US" sz="16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IF</a:t>
            </a:r>
            <a:r>
              <a:rPr lang="en-US" sz="1600" noProof="1" smtClean="0">
                <a:latin typeface="Consolas" panose="020B0609020204030204" pitchFamily="49" charset="0"/>
              </a:rPr>
              <a:t> iSkip &gt; </a:t>
            </a:r>
            <a:r>
              <a:rPr lang="en-US" sz="16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0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   hQuery: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REPOSITION-TO-ROW</a:t>
            </a:r>
            <a:r>
              <a:rPr lang="en-US" sz="1600" noProof="1" smtClean="0">
                <a:latin typeface="Consolas" panose="020B0609020204030204" pitchFamily="49" charset="0"/>
              </a:rPr>
              <a:t>(iSkip + </a:t>
            </a:r>
            <a:r>
              <a:rPr lang="en-US" sz="16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1</a:t>
            </a:r>
            <a:r>
              <a:rPr lang="en-US" sz="1600" noProof="1" smtClean="0">
                <a:latin typeface="Consolas" panose="020B0609020204030204" pitchFamily="49" charset="0"/>
              </a:rPr>
              <a:t>)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NO-ERROR</a:t>
            </a:r>
            <a:r>
              <a:rPr lang="en-US" sz="16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iCount = </a:t>
            </a:r>
            <a:r>
              <a:rPr lang="en-US" sz="16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0</a:t>
            </a:r>
            <a:r>
              <a:rPr lang="en-US" sz="16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DO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WHILE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NOT</a:t>
            </a:r>
            <a:r>
              <a:rPr lang="en-US" sz="1600" noProof="1" smtClean="0">
                <a:latin typeface="Consolas" panose="020B0609020204030204" pitchFamily="49" charset="0"/>
              </a:rPr>
              <a:t> hQuery: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QUERY-OFF-END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        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AND</a:t>
            </a:r>
            <a:r>
              <a:rPr lang="en-US" sz="1600" noProof="1" smtClean="0">
                <a:latin typeface="Consolas" panose="020B0609020204030204" pitchFamily="49" charset="0"/>
              </a:rPr>
              <a:t> (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IF</a:t>
            </a:r>
            <a:r>
              <a:rPr lang="en-US" sz="1600" noProof="1" smtClean="0">
                <a:latin typeface="Consolas" panose="020B0609020204030204" pitchFamily="49" charset="0"/>
              </a:rPr>
              <a:t> ipiPageSize = </a:t>
            </a:r>
            <a:r>
              <a:rPr lang="en-US" sz="16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0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THEN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CD3A3A"/>
                </a:solidFill>
                <a:latin typeface="Consolas" panose="020B0609020204030204" pitchFamily="49" charset="0"/>
              </a:rPr>
              <a:t>TRUE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ELSE</a:t>
            </a:r>
            <a:r>
              <a:rPr lang="en-US" sz="1600" noProof="1" smtClean="0">
                <a:latin typeface="Consolas" panose="020B0609020204030204" pitchFamily="49" charset="0"/>
              </a:rPr>
              <a:t> iCount &lt; ipiPageSize):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   hQuery: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GET-NEXT</a:t>
            </a:r>
            <a:r>
              <a:rPr lang="en-US" sz="1600" noProof="1" smtClean="0">
                <a:latin typeface="Consolas" panose="020B0609020204030204" pitchFamily="49" charset="0"/>
              </a:rPr>
              <a:t>().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  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IF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AVAIL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Event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THEN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DO</a:t>
            </a:r>
            <a:r>
              <a:rPr lang="en-US" sz="1600" noProof="1" smtClean="0">
                <a:latin typeface="Consolas" panose="020B0609020204030204" pitchFamily="49" charset="0"/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     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CREATE</a:t>
            </a:r>
            <a:r>
              <a:rPr lang="en-US" sz="1600" noProof="1" smtClean="0">
                <a:latin typeface="Consolas" panose="020B0609020204030204" pitchFamily="49" charset="0"/>
              </a:rPr>
              <a:t> ttEvent.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     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BUFFER-COPY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Event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TO</a:t>
            </a:r>
            <a:r>
              <a:rPr lang="en-US" sz="1600" noProof="1" smtClean="0">
                <a:latin typeface="Consolas" panose="020B0609020204030204" pitchFamily="49" charset="0"/>
              </a:rPr>
              <a:t> ttEvent.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      iCount = iCount + </a:t>
            </a:r>
            <a:r>
              <a:rPr lang="en-US" sz="16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1</a:t>
            </a:r>
            <a:r>
              <a:rPr lang="en-US" sz="16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  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END</a:t>
            </a:r>
            <a:r>
              <a:rPr lang="en-US" sz="16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END</a:t>
            </a:r>
            <a:r>
              <a:rPr lang="en-US" sz="16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END</a:t>
            </a:r>
            <a:r>
              <a:rPr lang="en-US" sz="16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opiTotRecords = hQuery: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NUM-RESULTS</a:t>
            </a:r>
            <a:r>
              <a:rPr lang="en-US" sz="1600" noProof="1" smtClean="0">
                <a:latin typeface="Consolas" panose="020B0609020204030204" pitchFamily="49" charset="0"/>
              </a:rPr>
              <a:t>.</a:t>
            </a:r>
            <a:endParaRPr lang="en-US" sz="1200" noProof="1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57813" y="1226654"/>
            <a:ext cx="4478013" cy="27432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075187" y="2935918"/>
            <a:ext cx="3132917" cy="27432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517913" y="3660292"/>
            <a:ext cx="6056245" cy="275604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474993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API Services – </a:t>
            </a:r>
            <a:r>
              <a:rPr lang="en-US" dirty="0" err="1" smtClean="0"/>
              <a:t>QueryEvents.p</a:t>
            </a:r>
            <a:r>
              <a:rPr lang="en-US" dirty="0" smtClean="0"/>
              <a:t> – Paging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iSkip = ipiPageSize * (ipiPageNum - </a:t>
            </a:r>
            <a:r>
              <a:rPr lang="en-US" sz="16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1</a:t>
            </a:r>
            <a:r>
              <a:rPr lang="en-US" sz="1600" noProof="1" smtClean="0">
                <a:latin typeface="Consolas" panose="020B0609020204030204" pitchFamily="49" charset="0"/>
              </a:rPr>
              <a:t>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hQuery: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QUERY-PREPARE</a:t>
            </a:r>
            <a:r>
              <a:rPr lang="en-US" sz="1600" noProof="1" smtClean="0">
                <a:latin typeface="Consolas" panose="020B0609020204030204" pitchFamily="49" charset="0"/>
              </a:rPr>
              <a:t>(</a:t>
            </a:r>
            <a:r>
              <a:rPr lang="en-US" sz="16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"FOR EACH Event NO-LOCK WHERE "</a:t>
            </a:r>
            <a:r>
              <a:rPr lang="en-US" sz="1600" noProof="1" smtClean="0">
                <a:latin typeface="Consolas" panose="020B0609020204030204" pitchFamily="49" charset="0"/>
              </a:rPr>
              <a:t> + ipcQuery)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NO-ERROR</a:t>
            </a:r>
            <a:r>
              <a:rPr lang="en-US" sz="16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IF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ERROR-STATUS</a:t>
            </a:r>
            <a:r>
              <a:rPr lang="en-US" sz="1600" noProof="1" smtClean="0">
                <a:latin typeface="Consolas" panose="020B0609020204030204" pitchFamily="49" charset="0"/>
              </a:rPr>
              <a:t>: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NUM-MESSAGES</a:t>
            </a:r>
            <a:r>
              <a:rPr lang="en-US" sz="1600" noProof="1" smtClean="0">
                <a:latin typeface="Consolas" panose="020B0609020204030204" pitchFamily="49" charset="0"/>
              </a:rPr>
              <a:t> = </a:t>
            </a:r>
            <a:r>
              <a:rPr lang="en-US" sz="16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0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THEN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DO</a:t>
            </a:r>
            <a:r>
              <a:rPr lang="en-US" sz="1600" noProof="1" smtClean="0">
                <a:latin typeface="Consolas" panose="020B0609020204030204" pitchFamily="49" charset="0"/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WriteLog(</a:t>
            </a:r>
            <a:r>
              <a:rPr lang="en-US" sz="16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"INFO"</a:t>
            </a:r>
            <a:r>
              <a:rPr lang="en-US" sz="1600" noProof="1" smtClean="0">
                <a:latin typeface="Consolas" panose="020B0609020204030204" pitchFamily="49" charset="0"/>
              </a:rPr>
              <a:t>,</a:t>
            </a:r>
            <a:r>
              <a:rPr lang="en-US" sz="16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"Query: "</a:t>
            </a:r>
            <a:r>
              <a:rPr lang="en-US" sz="1600" noProof="1" smtClean="0">
                <a:latin typeface="Consolas" panose="020B0609020204030204" pitchFamily="49" charset="0"/>
              </a:rPr>
              <a:t> + hQuery: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PREPARE-STRING</a:t>
            </a:r>
            <a:r>
              <a:rPr lang="en-US" sz="1600" noProof="1" smtClean="0">
                <a:latin typeface="Consolas" panose="020B0609020204030204" pitchFamily="49" charset="0"/>
              </a:rPr>
              <a:t>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WriteLog(</a:t>
            </a:r>
            <a:r>
              <a:rPr lang="en-US" sz="16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"INFO"</a:t>
            </a:r>
            <a:r>
              <a:rPr lang="en-US" sz="1600" noProof="1" smtClean="0">
                <a:latin typeface="Consolas" panose="020B0609020204030204" pitchFamily="49" charset="0"/>
              </a:rPr>
              <a:t>,</a:t>
            </a:r>
            <a:r>
              <a:rPr lang="en-US" sz="16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"Using indexes: "</a:t>
            </a:r>
            <a:r>
              <a:rPr lang="en-US" sz="1600" noProof="1" smtClean="0">
                <a:latin typeface="Consolas" panose="020B0609020204030204" pitchFamily="49" charset="0"/>
              </a:rPr>
              <a:t> + hQuery: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INDEX-INFORMATION</a:t>
            </a:r>
            <a:r>
              <a:rPr lang="en-US" sz="1600" noProof="1" smtClean="0">
                <a:latin typeface="Consolas" panose="020B0609020204030204" pitchFamily="49" charset="0"/>
              </a:rPr>
              <a:t>(</a:t>
            </a:r>
            <a:r>
              <a:rPr lang="en-US" sz="16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1</a:t>
            </a:r>
            <a:r>
              <a:rPr lang="en-US" sz="1600" noProof="1" smtClean="0">
                <a:latin typeface="Consolas" panose="020B0609020204030204" pitchFamily="49" charset="0"/>
              </a:rPr>
              <a:t>)).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hQuery: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QUERY-OPEN</a:t>
            </a:r>
            <a:r>
              <a:rPr lang="en-US" sz="16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IF</a:t>
            </a:r>
            <a:r>
              <a:rPr lang="en-US" sz="1600" noProof="1" smtClean="0">
                <a:latin typeface="Consolas" panose="020B0609020204030204" pitchFamily="49" charset="0"/>
              </a:rPr>
              <a:t> iSkip &gt; </a:t>
            </a:r>
            <a:r>
              <a:rPr lang="en-US" sz="16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0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   hQuery: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REPOSITION-TO-ROW</a:t>
            </a:r>
            <a:r>
              <a:rPr lang="en-US" sz="1600" noProof="1" smtClean="0">
                <a:latin typeface="Consolas" panose="020B0609020204030204" pitchFamily="49" charset="0"/>
              </a:rPr>
              <a:t>(iSkip + </a:t>
            </a:r>
            <a:r>
              <a:rPr lang="en-US" sz="16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1</a:t>
            </a:r>
            <a:r>
              <a:rPr lang="en-US" sz="1600" noProof="1" smtClean="0">
                <a:latin typeface="Consolas" panose="020B0609020204030204" pitchFamily="49" charset="0"/>
              </a:rPr>
              <a:t>)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NO-ERROR</a:t>
            </a:r>
            <a:r>
              <a:rPr lang="en-US" sz="16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iCount = </a:t>
            </a:r>
            <a:r>
              <a:rPr lang="en-US" sz="16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0</a:t>
            </a:r>
            <a:r>
              <a:rPr lang="en-US" sz="16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DO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WHILE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NOT</a:t>
            </a:r>
            <a:r>
              <a:rPr lang="en-US" sz="1600" noProof="1" smtClean="0">
                <a:latin typeface="Consolas" panose="020B0609020204030204" pitchFamily="49" charset="0"/>
              </a:rPr>
              <a:t> hQuery: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QUERY-OFF-END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        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AND</a:t>
            </a:r>
            <a:r>
              <a:rPr lang="en-US" sz="1600" noProof="1" smtClean="0">
                <a:latin typeface="Consolas" panose="020B0609020204030204" pitchFamily="49" charset="0"/>
              </a:rPr>
              <a:t> (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IF</a:t>
            </a:r>
            <a:r>
              <a:rPr lang="en-US" sz="1600" noProof="1" smtClean="0">
                <a:latin typeface="Consolas" panose="020B0609020204030204" pitchFamily="49" charset="0"/>
              </a:rPr>
              <a:t> ipiPageSize = </a:t>
            </a:r>
            <a:r>
              <a:rPr lang="en-US" sz="16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0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THEN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CD3A3A"/>
                </a:solidFill>
                <a:latin typeface="Consolas" panose="020B0609020204030204" pitchFamily="49" charset="0"/>
              </a:rPr>
              <a:t>TRUE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ELSE</a:t>
            </a:r>
            <a:r>
              <a:rPr lang="en-US" sz="1600" noProof="1" smtClean="0">
                <a:latin typeface="Consolas" panose="020B0609020204030204" pitchFamily="49" charset="0"/>
              </a:rPr>
              <a:t> iCount &lt; ipiPageSize):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   hQuery: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GET-NEXT</a:t>
            </a:r>
            <a:r>
              <a:rPr lang="en-US" sz="1600" noProof="1" smtClean="0">
                <a:latin typeface="Consolas" panose="020B0609020204030204" pitchFamily="49" charset="0"/>
              </a:rPr>
              <a:t>().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  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IF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AVAIL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Event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THEN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DO</a:t>
            </a:r>
            <a:r>
              <a:rPr lang="en-US" sz="1600" noProof="1" smtClean="0">
                <a:latin typeface="Consolas" panose="020B0609020204030204" pitchFamily="49" charset="0"/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     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CREATE</a:t>
            </a:r>
            <a:r>
              <a:rPr lang="en-US" sz="1600" noProof="1" smtClean="0">
                <a:latin typeface="Consolas" panose="020B0609020204030204" pitchFamily="49" charset="0"/>
              </a:rPr>
              <a:t> ttEvent.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     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BUFFER-COPY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Event</a:t>
            </a:r>
            <a:r>
              <a:rPr lang="en-US" sz="1600" noProof="1" smtClean="0">
                <a:latin typeface="Consolas" panose="020B0609020204030204" pitchFamily="49" charset="0"/>
              </a:rPr>
              <a:t>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TO</a:t>
            </a:r>
            <a:r>
              <a:rPr lang="en-US" sz="1600" noProof="1" smtClean="0">
                <a:latin typeface="Consolas" panose="020B0609020204030204" pitchFamily="49" charset="0"/>
              </a:rPr>
              <a:t> ttEvent.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      iCount = iCount + </a:t>
            </a:r>
            <a:r>
              <a:rPr lang="en-US" sz="16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1</a:t>
            </a:r>
            <a:r>
              <a:rPr lang="en-US" sz="16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  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END</a:t>
            </a:r>
            <a:r>
              <a:rPr lang="en-US" sz="16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   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END</a:t>
            </a:r>
            <a:r>
              <a:rPr lang="en-US" sz="16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END</a:t>
            </a:r>
            <a:r>
              <a:rPr lang="en-US" sz="16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noProof="1" smtClean="0">
                <a:latin typeface="Consolas" panose="020B0609020204030204" pitchFamily="49" charset="0"/>
              </a:rPr>
              <a:t>opiTotRecords = hQuery:</a:t>
            </a:r>
            <a:r>
              <a:rPr lang="en-US" sz="16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NUM-RESULTS</a:t>
            </a:r>
            <a:r>
              <a:rPr lang="en-US" sz="1600" noProof="1" smtClean="0">
                <a:latin typeface="Consolas" panose="020B0609020204030204" pitchFamily="49" charset="0"/>
              </a:rPr>
              <a:t>.</a:t>
            </a:r>
            <a:endParaRPr lang="en-US" sz="1200" noProof="1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84317" y="5858289"/>
            <a:ext cx="3974431" cy="27432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Line Callout 2 (Accent Bar) 10"/>
          <p:cNvSpPr/>
          <p:nvPr/>
        </p:nvSpPr>
        <p:spPr bwMode="auto">
          <a:xfrm>
            <a:off x="5645427" y="5075583"/>
            <a:ext cx="4982816" cy="1296642"/>
          </a:xfrm>
          <a:prstGeom prst="accentCallout2">
            <a:avLst>
              <a:gd name="adj1" fmla="val 20300"/>
              <a:gd name="adj2" fmla="val 137"/>
              <a:gd name="adj3" fmla="val 41223"/>
              <a:gd name="adj4" fmla="val -11020"/>
              <a:gd name="adj5" fmla="val 63941"/>
              <a:gd name="adj6" fmla="val -22358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>
              <a:spcBef>
                <a:spcPts val="900"/>
              </a:spcBef>
              <a:buClr>
                <a:schemeClr val="accent1"/>
              </a:buClr>
              <a:buSzTx/>
            </a:pPr>
            <a:r>
              <a:rPr lang="en-US" sz="2000" i="0" dirty="0">
                <a:solidFill>
                  <a:schemeClr val="accent2"/>
                </a:solidFill>
              </a:rPr>
              <a:t>NUM-RESULTS() returns the total number of records that match the query if the query can be bracketed with two or more indexes (WHERE and BY)</a:t>
            </a:r>
          </a:p>
          <a:p>
            <a:pPr algn="l"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None/>
            </a:pPr>
            <a:endParaRPr lang="en-US" sz="2000" i="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315512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API Services – </a:t>
            </a:r>
            <a:r>
              <a:rPr lang="en-US" dirty="0" err="1" smtClean="0"/>
              <a:t>UpdateEvent.p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00150"/>
            <a:ext cx="10360501" cy="4978581"/>
          </a:xfrm>
        </p:spPr>
        <p:txBody>
          <a:bodyPr/>
          <a:lstStyle/>
          <a:p>
            <a:r>
              <a:rPr lang="en-US" noProof="1" smtClean="0"/>
              <a:t>Receives an event ID and a new status as parameters</a:t>
            </a:r>
          </a:p>
          <a:p>
            <a:r>
              <a:rPr lang="en-US" noProof="1" smtClean="0"/>
              <a:t>Updates the database</a:t>
            </a:r>
          </a:p>
          <a:p>
            <a:pPr marL="0" indent="0">
              <a:buNone/>
            </a:pPr>
            <a:endParaRPr lang="en-US" noProof="1" smtClean="0"/>
          </a:p>
          <a:p>
            <a:pPr marL="0" indent="0">
              <a:buNone/>
            </a:pPr>
            <a:endParaRPr lang="en-US" noProof="1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DEF</a:t>
            </a:r>
            <a:r>
              <a:rPr lang="en-US" sz="1800" noProof="1" smtClean="0">
                <a:latin typeface="Consolas" panose="020B0609020204030204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INPUT</a:t>
            </a:r>
            <a:r>
              <a:rPr lang="en-US" sz="1800" noProof="1" smtClean="0">
                <a:latin typeface="Consolas" panose="020B0609020204030204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PARAM</a:t>
            </a:r>
            <a:r>
              <a:rPr lang="en-US" sz="1800" noProof="1" smtClean="0">
                <a:latin typeface="Consolas" panose="020B0609020204030204" pitchFamily="49" charset="0"/>
              </a:rPr>
              <a:t> ipiEventID  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AS</a:t>
            </a:r>
            <a:r>
              <a:rPr lang="en-US" sz="1800" noProof="1" smtClean="0">
                <a:latin typeface="Consolas" panose="020B0609020204030204" pitchFamily="49" charset="0"/>
              </a:rPr>
              <a:t> </a:t>
            </a:r>
            <a:r>
              <a:rPr lang="en-US" sz="1800" noProof="1" smtClean="0">
                <a:solidFill>
                  <a:srgbClr val="CD3A3A"/>
                </a:solidFill>
                <a:latin typeface="Consolas" panose="020B0609020204030204" pitchFamily="49" charset="0"/>
              </a:rPr>
              <a:t>INT64</a:t>
            </a:r>
            <a:r>
              <a:rPr lang="en-US" sz="1800" noProof="1" smtClean="0">
                <a:latin typeface="Consolas" panose="020B0609020204030204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NO-UNDO</a:t>
            </a:r>
            <a:r>
              <a:rPr lang="en-US" sz="18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DEF</a:t>
            </a:r>
            <a:r>
              <a:rPr lang="en-US" sz="1800" noProof="1" smtClean="0">
                <a:latin typeface="Consolas" panose="020B0609020204030204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INPUT</a:t>
            </a:r>
            <a:r>
              <a:rPr lang="en-US" sz="1800" noProof="1" smtClean="0">
                <a:latin typeface="Consolas" panose="020B0609020204030204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PARAM</a:t>
            </a:r>
            <a:r>
              <a:rPr lang="en-US" sz="1800" noProof="1" smtClean="0">
                <a:latin typeface="Consolas" panose="020B0609020204030204" pitchFamily="49" charset="0"/>
              </a:rPr>
              <a:t> ipcNewStatus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AS</a:t>
            </a:r>
            <a:r>
              <a:rPr lang="en-US" sz="1800" noProof="1" smtClean="0">
                <a:latin typeface="Consolas" panose="020B0609020204030204" pitchFamily="49" charset="0"/>
              </a:rPr>
              <a:t> </a:t>
            </a:r>
            <a:r>
              <a:rPr lang="en-US" sz="1800" noProof="1" smtClean="0">
                <a:solidFill>
                  <a:srgbClr val="CD3A3A"/>
                </a:solidFill>
                <a:latin typeface="Consolas" panose="020B0609020204030204" pitchFamily="49" charset="0"/>
              </a:rPr>
              <a:t>CHAR</a:t>
            </a:r>
            <a:r>
              <a:rPr lang="en-US" sz="1800" noProof="1" smtClean="0">
                <a:latin typeface="Consolas" panose="020B0609020204030204" pitchFamily="49" charset="0"/>
              </a:rPr>
              <a:t> 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NO-UNDO</a:t>
            </a:r>
            <a:r>
              <a:rPr lang="en-US" sz="18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noProof="1" smtClean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FIND</a:t>
            </a:r>
            <a:r>
              <a:rPr lang="en-US" sz="1800" noProof="1" smtClean="0">
                <a:latin typeface="Consolas" panose="020B0609020204030204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Event</a:t>
            </a:r>
            <a:r>
              <a:rPr lang="en-US" sz="1800" noProof="1" smtClean="0">
                <a:latin typeface="Consolas" panose="020B0609020204030204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EXCLUSIVE-LOCK</a:t>
            </a:r>
            <a:r>
              <a:rPr lang="en-US" sz="1800" noProof="1" smtClean="0">
                <a:latin typeface="Consolas" panose="020B0609020204030204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WHERE</a:t>
            </a:r>
            <a:r>
              <a:rPr lang="en-US" sz="1800" noProof="1" smtClean="0">
                <a:latin typeface="Consolas" panose="020B0609020204030204" pitchFamily="49" charset="0"/>
              </a:rPr>
              <a:t> Event.EventID = ipiEventID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NO-ERROR</a:t>
            </a:r>
            <a:r>
              <a:rPr lang="en-US" sz="18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IF</a:t>
            </a:r>
            <a:r>
              <a:rPr lang="en-US" sz="1800" noProof="1" smtClean="0">
                <a:latin typeface="Consolas" panose="020B0609020204030204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AVAIL</a:t>
            </a:r>
            <a:r>
              <a:rPr lang="en-US" sz="1800" noProof="1" smtClean="0">
                <a:latin typeface="Consolas" panose="020B0609020204030204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Event</a:t>
            </a:r>
            <a:r>
              <a:rPr lang="en-US" sz="1800" noProof="1" smtClean="0">
                <a:latin typeface="Consolas" panose="020B0609020204030204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THEN</a:t>
            </a:r>
            <a:r>
              <a:rPr lang="en-US" sz="1800" noProof="1" smtClean="0">
                <a:latin typeface="Consolas" panose="020B0609020204030204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DO</a:t>
            </a:r>
            <a:r>
              <a:rPr lang="en-US" sz="1800" noProof="1" smtClean="0">
                <a:latin typeface="Consolas" panose="020B0609020204030204" pitchFamily="49" charset="0"/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latin typeface="Consolas" panose="020B0609020204030204" pitchFamily="49" charset="0"/>
              </a:rPr>
              <a:t>   </a:t>
            </a:r>
            <a:r>
              <a:rPr lang="en-US" sz="1800" noProof="1" smtClean="0">
                <a:solidFill>
                  <a:srgbClr val="FF8000"/>
                </a:solidFill>
                <a:latin typeface="Consolas" panose="020B0609020204030204" pitchFamily="49" charset="0"/>
              </a:rPr>
              <a:t>Event.EventStatus</a:t>
            </a:r>
            <a:r>
              <a:rPr lang="en-US" sz="1800" noProof="1" smtClean="0">
                <a:latin typeface="Consolas" panose="020B0609020204030204" pitchFamily="49" charset="0"/>
              </a:rPr>
              <a:t> = ipcNewStatus.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latin typeface="Consolas" panose="020B0609020204030204" pitchFamily="49" charset="0"/>
              </a:rPr>
              <a:t>   </a:t>
            </a:r>
            <a:r>
              <a:rPr lang="en-US" sz="1800" noProof="1" smtClean="0">
                <a:solidFill>
                  <a:srgbClr val="FF8000"/>
                </a:solidFill>
                <a:latin typeface="Consolas" panose="020B0609020204030204" pitchFamily="49" charset="0"/>
              </a:rPr>
              <a:t>Event.Processed</a:t>
            </a:r>
            <a:r>
              <a:rPr lang="en-US" sz="1800" noProof="1" smtClean="0">
                <a:latin typeface="Consolas" panose="020B0609020204030204" pitchFamily="49" charset="0"/>
              </a:rPr>
              <a:t>   =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NOW</a:t>
            </a:r>
            <a:r>
              <a:rPr lang="en-US" sz="18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latin typeface="Consolas" panose="020B0609020204030204" pitchFamily="49" charset="0"/>
              </a:rPr>
              <a:t>  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RETURN</a:t>
            </a:r>
            <a:r>
              <a:rPr lang="en-US" sz="1800" noProof="1" smtClean="0">
                <a:latin typeface="Consolas" panose="020B0609020204030204" pitchFamily="49" charset="0"/>
              </a:rPr>
              <a:t> </a:t>
            </a:r>
            <a:r>
              <a:rPr lang="en-US" sz="18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"OK"</a:t>
            </a:r>
            <a:r>
              <a:rPr lang="en-US" sz="18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END</a:t>
            </a:r>
            <a:r>
              <a:rPr lang="en-US" sz="18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latin typeface="Consolas" panose="020B0609020204030204" pitchFamily="49" charset="0"/>
              </a:rPr>
              <a:t>  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RETURN</a:t>
            </a:r>
            <a:r>
              <a:rPr lang="en-US" sz="1800" noProof="1" smtClean="0">
                <a:latin typeface="Consolas" panose="020B0609020204030204" pitchFamily="49" charset="0"/>
              </a:rPr>
              <a:t> </a:t>
            </a:r>
            <a:r>
              <a:rPr lang="en-US" sz="18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"EventUpdate.p did not find event " </a:t>
            </a:r>
            <a:r>
              <a:rPr lang="en-US" sz="1800" noProof="1" smtClean="0">
                <a:latin typeface="Consolas" panose="020B0609020204030204" pitchFamily="49" charset="0"/>
              </a:rPr>
              <a:t>+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STRING</a:t>
            </a:r>
            <a:r>
              <a:rPr lang="en-US" sz="1800" noProof="1" smtClean="0">
                <a:latin typeface="Consolas" panose="020B0609020204030204" pitchFamily="49" charset="0"/>
              </a:rPr>
              <a:t>(ipiEventID).</a:t>
            </a:r>
            <a:endParaRPr lang="en-US" noProof="1" smtClean="0"/>
          </a:p>
          <a:p>
            <a:pPr lvl="1"/>
            <a:endParaRPr lang="en-US" noProof="1"/>
          </a:p>
        </p:txBody>
      </p:sp>
    </p:spTree>
    <p:extLst>
      <p:ext uri="{BB962C8B-B14F-4D97-AF65-F5344CB8AC3E}">
        <p14:creationId xmlns="" xmlns:p14="http://schemas.microsoft.com/office/powerpoint/2010/main" val="8247381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Ajax Services – </a:t>
            </a:r>
            <a:r>
              <a:rPr lang="en-US" dirty="0" err="1" smtClean="0"/>
              <a:t>Query.w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Receives filters, paging and sorting parameters in query-string</a:t>
            </a:r>
          </a:p>
          <a:p>
            <a:r>
              <a:rPr lang="en-US" dirty="0" smtClean="0"/>
              <a:t>Builds query for the WHERE clause</a:t>
            </a:r>
          </a:p>
          <a:p>
            <a:r>
              <a:rPr lang="en-US" dirty="0" smtClean="0"/>
              <a:t>Calls API </a:t>
            </a:r>
            <a:r>
              <a:rPr lang="en-US" dirty="0" err="1" smtClean="0"/>
              <a:t>QueryEvents.p</a:t>
            </a:r>
            <a:r>
              <a:rPr lang="en-US" dirty="0" smtClean="0"/>
              <a:t> passing query, paging and sorting parameters</a:t>
            </a:r>
          </a:p>
          <a:p>
            <a:r>
              <a:rPr lang="en-US" dirty="0" smtClean="0"/>
              <a:t>Converts returned TEMP-TABLE to JSON</a:t>
            </a:r>
          </a:p>
          <a:p>
            <a:r>
              <a:rPr lang="en-US" dirty="0" smtClean="0"/>
              <a:t>Returns the result or error message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326252071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Ajax Services – </a:t>
            </a:r>
            <a:r>
              <a:rPr lang="en-US" dirty="0" err="1" smtClean="0"/>
              <a:t>Query.w</a:t>
            </a:r>
            <a:r>
              <a:rPr lang="en-US" dirty="0" smtClean="0"/>
              <a:t> – Query-string parameters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5948"/>
            <a:ext cx="10414650" cy="5166277"/>
          </a:xfrm>
        </p:spPr>
        <p:txBody>
          <a:bodyPr/>
          <a:lstStyle/>
          <a:p>
            <a:pPr marL="0" lvl="1" indent="0">
              <a:buNone/>
            </a:pPr>
            <a:r>
              <a:rPr lang="en-US" sz="2400" noProof="1" smtClean="0">
                <a:latin typeface="Courier New" panose="02070309020205020404" pitchFamily="49" charset="0"/>
                <a:cs typeface="Courier New" panose="02070309020205020404" pitchFamily="49" charset="0"/>
              </a:rPr>
              <a:t>http://..../Query.w?</a:t>
            </a:r>
            <a:r>
              <a:rPr lang="en-US" sz="2400" noProof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event_id=</a:t>
            </a:r>
            <a:r>
              <a:rPr lang="en-US" sz="2400" noProof="1" smtClean="0"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sz="2400" noProof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app_source=</a:t>
            </a:r>
            <a:r>
              <a:rPr lang="en-US" sz="2400" noProof="1" smtClean="0"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sz="2400" noProof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app_target=</a:t>
            </a:r>
            <a:r>
              <a:rPr lang="en-US" sz="2400" noProof="1" smtClean="0"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sz="2400" noProof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source_key=</a:t>
            </a:r>
            <a:r>
              <a:rPr lang="en-US" sz="2400" noProof="1" smtClean="0"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sz="2400" noProof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status=NEW</a:t>
            </a:r>
            <a:r>
              <a:rPr lang="en-US" sz="2400" noProof="1" smtClean="0"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sz="2400" noProof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start_date=</a:t>
            </a:r>
            <a:r>
              <a:rPr lang="en-US" sz="2400" noProof="1" smtClean="0"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sz="2400" noProof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end_date=</a:t>
            </a:r>
            <a:r>
              <a:rPr lang="en-US" sz="2400" noProof="1" smtClean="0"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sz="2400" noProof="1" smtClean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take=10</a:t>
            </a:r>
            <a:r>
              <a:rPr lang="en-US" sz="2400" noProof="1" smtClean="0"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sz="2400" noProof="1" smtClean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skip=0</a:t>
            </a:r>
            <a:r>
              <a:rPr lang="en-US" sz="2400" noProof="1" smtClean="0"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sz="2400" noProof="1" smtClean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page=1</a:t>
            </a:r>
            <a:r>
              <a:rPr lang="en-US" sz="2400" noProof="1" smtClean="0"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sz="2400" noProof="1" smtClean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pageSize=10</a:t>
            </a:r>
            <a:r>
              <a:rPr lang="en-US" sz="2400" noProof="1" smtClean="0"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sz="2400" noProof="1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sort[0][field]=EventID</a:t>
            </a:r>
            <a:r>
              <a:rPr lang="en-US" sz="2400" noProof="1" smtClean="0"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sz="2400" noProof="1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sort[0][dir]=asc</a:t>
            </a:r>
            <a:r>
              <a:rPr lang="en-US" sz="2400" noProof="1" smtClean="0"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sz="2400" noProof="1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sor[1][field]=Created</a:t>
            </a:r>
            <a:r>
              <a:rPr lang="en-US" sz="2400" noProof="1" smtClean="0"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sz="2400" noProof="1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sort[1][dir]=desc</a:t>
            </a:r>
            <a:endParaRPr lang="en-US" sz="2400" noProof="1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noProof="1" smtClean="0"/>
          </a:p>
          <a:p>
            <a:pPr marL="0" indent="0">
              <a:spcBef>
                <a:spcPts val="0"/>
              </a:spcBef>
              <a:buNone/>
            </a:pPr>
            <a:r>
              <a:rPr lang="en-US" noProof="1" smtClean="0">
                <a:latin typeface="Consolas" panose="020B0609020204030204" pitchFamily="49" charset="0"/>
              </a:rPr>
              <a:t>serverPaging: </a:t>
            </a:r>
            <a:r>
              <a:rPr lang="en-US" noProof="1" smtClean="0">
                <a:solidFill>
                  <a:srgbClr val="CD3A3A"/>
                </a:solidFill>
                <a:latin typeface="Consolas" panose="020B0609020204030204" pitchFamily="49" charset="0"/>
              </a:rPr>
              <a:t>true</a:t>
            </a:r>
            <a:r>
              <a:rPr lang="en-US" noProof="1" smtClean="0">
                <a:latin typeface="Consolas" panose="020B0609020204030204" pitchFamily="49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noProof="1" smtClean="0">
                <a:latin typeface="Consolas" panose="020B0609020204030204" pitchFamily="49" charset="0"/>
              </a:rPr>
              <a:t>serverSorting: </a:t>
            </a:r>
            <a:r>
              <a:rPr lang="en-US" noProof="1" smtClean="0">
                <a:solidFill>
                  <a:srgbClr val="CD3A3A"/>
                </a:solidFill>
                <a:latin typeface="Consolas" panose="020B0609020204030204" pitchFamily="49" charset="0"/>
              </a:rPr>
              <a:t>true</a:t>
            </a:r>
            <a:r>
              <a:rPr lang="en-US" noProof="1" smtClean="0">
                <a:latin typeface="Consolas" panose="020B0609020204030204" pitchFamily="49" charset="0"/>
              </a:rPr>
              <a:t>,</a:t>
            </a:r>
            <a:endParaRPr lang="en-US" noProof="1" smtClean="0"/>
          </a:p>
          <a:p>
            <a:pPr marL="0" indent="0">
              <a:buNone/>
            </a:pPr>
            <a:endParaRPr lang="en-US" noProof="1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2600" noProof="1" smtClean="0">
                <a:latin typeface="Courier New" panose="02070309020205020404" pitchFamily="49" charset="0"/>
                <a:cs typeface="Courier New" panose="02070309020205020404" pitchFamily="49" charset="0"/>
              </a:rPr>
              <a:t>FOR EACH Event NO-LOCK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noProof="1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600" noProof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WHERE EventStatus = 'NEW'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noProof="1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600" noProof="1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BY EventID BY Created DESCENDING</a:t>
            </a:r>
            <a:endParaRPr lang="en-US" sz="2600" noProof="1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130276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Ajax Services – </a:t>
            </a:r>
            <a:r>
              <a:rPr lang="en-US" dirty="0" err="1" smtClean="0"/>
              <a:t>Query.w</a:t>
            </a:r>
            <a:r>
              <a:rPr lang="en-US" dirty="0" smtClean="0"/>
              <a:t> – Building query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3" y="1200150"/>
            <a:ext cx="11134833" cy="5172075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 err="1" smtClean="0">
                <a:latin typeface="Consolas" panose="020B0609020204030204" pitchFamily="49" charset="0"/>
              </a:rPr>
              <a:t>cAppSource</a:t>
            </a:r>
            <a:r>
              <a:rPr lang="en-US" sz="1800" dirty="0" smtClean="0">
                <a:latin typeface="Consolas" panose="020B0609020204030204" pitchFamily="49" charset="0"/>
              </a:rPr>
              <a:t>  </a:t>
            </a:r>
            <a:r>
              <a:rPr lang="en-US" sz="1800" dirty="0">
                <a:latin typeface="Consolas" panose="020B0609020204030204" pitchFamily="49" charset="0"/>
              </a:rPr>
              <a:t>= GET-FIELD(</a:t>
            </a:r>
            <a:r>
              <a:rPr lang="en-US" sz="1800" dirty="0">
                <a:solidFill>
                  <a:srgbClr val="2A00FF"/>
                </a:solidFill>
                <a:latin typeface="Consolas" panose="020B0609020204030204" pitchFamily="49" charset="0"/>
              </a:rPr>
              <a:t>"</a:t>
            </a:r>
            <a:r>
              <a:rPr lang="en-US" sz="1800" dirty="0" err="1">
                <a:solidFill>
                  <a:srgbClr val="2A00FF"/>
                </a:solidFill>
                <a:latin typeface="Consolas" panose="020B0609020204030204" pitchFamily="49" charset="0"/>
              </a:rPr>
              <a:t>app_source</a:t>
            </a:r>
            <a:r>
              <a:rPr lang="en-US" sz="1800" dirty="0">
                <a:solidFill>
                  <a:srgbClr val="2A00FF"/>
                </a:solidFill>
                <a:latin typeface="Consolas" panose="020B0609020204030204" pitchFamily="49" charset="0"/>
              </a:rPr>
              <a:t>"</a:t>
            </a:r>
            <a:r>
              <a:rPr lang="en-US" sz="1800" dirty="0">
                <a:latin typeface="Consolas" panose="020B0609020204030204" pitchFamily="49" charset="0"/>
              </a:rPr>
              <a:t>).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800" noProof="1" smtClean="0">
                <a:latin typeface="Consolas" panose="020B0609020204030204" pitchFamily="49" charset="0"/>
              </a:rPr>
              <a:t>(…)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latin typeface="Consolas" panose="020B0609020204030204" pitchFamily="49" charset="0"/>
              </a:rPr>
              <a:t>cQuery = </a:t>
            </a:r>
            <a:r>
              <a:rPr lang="en-US" sz="18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"TRUE"</a:t>
            </a:r>
            <a:r>
              <a:rPr lang="en-US" sz="18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IF</a:t>
            </a:r>
            <a:r>
              <a:rPr lang="en-US" sz="1800" noProof="1" smtClean="0">
                <a:latin typeface="Consolas" panose="020B0609020204030204" pitchFamily="49" charset="0"/>
              </a:rPr>
              <a:t> cAppSource &gt; </a:t>
            </a:r>
            <a:r>
              <a:rPr lang="en-US" sz="18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""</a:t>
            </a:r>
            <a:r>
              <a:rPr lang="en-US" sz="1800" noProof="1" smtClean="0">
                <a:latin typeface="Consolas" panose="020B0609020204030204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latin typeface="Consolas" panose="020B0609020204030204" pitchFamily="49" charset="0"/>
              </a:rPr>
              <a:t>   cQuery = cQuery + </a:t>
            </a:r>
            <a:r>
              <a:rPr lang="en-US" sz="18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 AND AppSource = '"</a:t>
            </a:r>
            <a:r>
              <a:rPr lang="en-US" sz="1800" noProof="1" smtClean="0">
                <a:latin typeface="Consolas" panose="020B0609020204030204" pitchFamily="49" charset="0"/>
              </a:rPr>
              <a:t> + cAppSource + </a:t>
            </a:r>
            <a:r>
              <a:rPr lang="en-US" sz="18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"'"</a:t>
            </a:r>
            <a:r>
              <a:rPr lang="en-US" sz="18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IF</a:t>
            </a:r>
            <a:r>
              <a:rPr lang="en-US" sz="1800" noProof="1" smtClean="0">
                <a:latin typeface="Consolas" panose="020B0609020204030204" pitchFamily="49" charset="0"/>
              </a:rPr>
              <a:t> cAppTarget &gt; </a:t>
            </a:r>
            <a:r>
              <a:rPr lang="en-US" sz="18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""</a:t>
            </a:r>
            <a:r>
              <a:rPr lang="en-US" sz="1800" noProof="1" smtClean="0">
                <a:latin typeface="Consolas" panose="020B0609020204030204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latin typeface="Consolas" panose="020B0609020204030204" pitchFamily="49" charset="0"/>
              </a:rPr>
              <a:t>   cQuery = cQuery + </a:t>
            </a:r>
            <a:r>
              <a:rPr lang="en-US" sz="18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 AND AppTarget = '"</a:t>
            </a:r>
            <a:r>
              <a:rPr lang="en-US" sz="1800" noProof="1" smtClean="0">
                <a:latin typeface="Consolas" panose="020B0609020204030204" pitchFamily="49" charset="0"/>
              </a:rPr>
              <a:t> + cAppTarget + </a:t>
            </a:r>
            <a:r>
              <a:rPr lang="en-US" sz="18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"'"</a:t>
            </a:r>
            <a:r>
              <a:rPr lang="en-US" sz="18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IF</a:t>
            </a:r>
            <a:r>
              <a:rPr lang="en-US" sz="1800" noProof="1" smtClean="0">
                <a:latin typeface="Consolas" panose="020B0609020204030204" pitchFamily="49" charset="0"/>
              </a:rPr>
              <a:t> cSourceKey &gt; </a:t>
            </a:r>
            <a:r>
              <a:rPr lang="en-US" sz="18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""</a:t>
            </a:r>
            <a:r>
              <a:rPr lang="en-US" sz="1800" noProof="1" smtClean="0">
                <a:latin typeface="Consolas" panose="020B0609020204030204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latin typeface="Consolas" panose="020B0609020204030204" pitchFamily="49" charset="0"/>
              </a:rPr>
              <a:t>   cQuery = cQuery + </a:t>
            </a:r>
            <a:r>
              <a:rPr lang="en-US" sz="18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 AND SourceKey CONTAINS '"</a:t>
            </a:r>
            <a:r>
              <a:rPr lang="en-US" sz="1800" noProof="1" smtClean="0">
                <a:latin typeface="Consolas" panose="020B0609020204030204" pitchFamily="49" charset="0"/>
              </a:rPr>
              <a:t> + cSourceKey + </a:t>
            </a:r>
            <a:r>
              <a:rPr lang="en-US" sz="18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"'"</a:t>
            </a:r>
            <a:r>
              <a:rPr lang="en-US" sz="18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IF</a:t>
            </a:r>
            <a:r>
              <a:rPr lang="en-US" sz="1800" noProof="1" smtClean="0">
                <a:latin typeface="Consolas" panose="020B0609020204030204" pitchFamily="49" charset="0"/>
              </a:rPr>
              <a:t> cStatus &gt; </a:t>
            </a:r>
            <a:r>
              <a:rPr lang="en-US" sz="18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""</a:t>
            </a:r>
            <a:r>
              <a:rPr lang="en-US" sz="1800" noProof="1" smtClean="0">
                <a:latin typeface="Consolas" panose="020B0609020204030204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latin typeface="Consolas" panose="020B0609020204030204" pitchFamily="49" charset="0"/>
              </a:rPr>
              <a:t>   cQuery = cQuery + </a:t>
            </a:r>
            <a:r>
              <a:rPr lang="en-US" sz="18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 AND EventStatus = '"</a:t>
            </a:r>
            <a:r>
              <a:rPr lang="en-US" sz="1800" noProof="1" smtClean="0">
                <a:latin typeface="Consolas" panose="020B0609020204030204" pitchFamily="49" charset="0"/>
              </a:rPr>
              <a:t> + cStatus + </a:t>
            </a:r>
            <a:r>
              <a:rPr lang="en-US" sz="18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"'"</a:t>
            </a:r>
            <a:r>
              <a:rPr lang="en-US" sz="18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IF</a:t>
            </a:r>
            <a:r>
              <a:rPr lang="en-US" sz="1800" noProof="1" smtClean="0">
                <a:latin typeface="Consolas" panose="020B0609020204030204" pitchFamily="49" charset="0"/>
              </a:rPr>
              <a:t> cStartDate &gt; </a:t>
            </a:r>
            <a:r>
              <a:rPr lang="en-US" sz="18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""</a:t>
            </a:r>
            <a:r>
              <a:rPr lang="en-US" sz="1800" noProof="1" smtClean="0">
                <a:latin typeface="Consolas" panose="020B0609020204030204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latin typeface="Consolas" panose="020B0609020204030204" pitchFamily="49" charset="0"/>
              </a:rPr>
              <a:t>   cQuery = cQuery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latin typeface="Consolas" panose="020B0609020204030204" pitchFamily="49" charset="0"/>
              </a:rPr>
              <a:t>          + </a:t>
            </a:r>
            <a:r>
              <a:rPr lang="en-US" sz="18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 AND Created &gt;= '"</a:t>
            </a:r>
            <a:r>
              <a:rPr lang="en-US" sz="1800" noProof="1" smtClean="0">
                <a:latin typeface="Consolas" panose="020B0609020204030204" pitchFamily="49" charset="0"/>
              </a:rPr>
              <a:t> +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STRING</a:t>
            </a:r>
            <a:r>
              <a:rPr lang="en-US" sz="1800" noProof="1" smtClean="0">
                <a:latin typeface="Consolas" panose="020B0609020204030204" pitchFamily="49" charset="0"/>
              </a:rPr>
              <a:t>(UnformatDate(cStartDate)) + </a:t>
            </a:r>
            <a:r>
              <a:rPr lang="en-US" sz="18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"'"</a:t>
            </a:r>
            <a:r>
              <a:rPr lang="en-US" sz="18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IF</a:t>
            </a:r>
            <a:r>
              <a:rPr lang="en-US" sz="1800" noProof="1" smtClean="0">
                <a:latin typeface="Consolas" panose="020B0609020204030204" pitchFamily="49" charset="0"/>
              </a:rPr>
              <a:t> cEndDate &gt; </a:t>
            </a:r>
            <a:r>
              <a:rPr lang="en-US" sz="18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""</a:t>
            </a:r>
            <a:r>
              <a:rPr lang="en-US" sz="1800" noProof="1" smtClean="0">
                <a:latin typeface="Consolas" panose="020B0609020204030204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latin typeface="Consolas" panose="020B0609020204030204" pitchFamily="49" charset="0"/>
              </a:rPr>
              <a:t>   cQuery = cQuery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latin typeface="Consolas" panose="020B0609020204030204" pitchFamily="49" charset="0"/>
              </a:rPr>
              <a:t>          + </a:t>
            </a:r>
            <a:r>
              <a:rPr lang="en-US" sz="18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 AND Created &lt; '"</a:t>
            </a:r>
            <a:r>
              <a:rPr lang="en-US" sz="1800" noProof="1" smtClean="0">
                <a:latin typeface="Consolas" panose="020B0609020204030204" pitchFamily="49" charset="0"/>
              </a:rPr>
              <a:t> +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STRING</a:t>
            </a:r>
            <a:r>
              <a:rPr lang="en-US" sz="1800" noProof="1" smtClean="0">
                <a:latin typeface="Consolas" panose="020B0609020204030204" pitchFamily="49" charset="0"/>
              </a:rPr>
              <a:t>(UnformatDate(cEndDate)) + </a:t>
            </a:r>
            <a:r>
              <a:rPr lang="en-US" sz="18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"'"</a:t>
            </a:r>
            <a:r>
              <a:rPr lang="en-US" sz="1800" noProof="1" smtClean="0">
                <a:latin typeface="Consolas" panose="020B0609020204030204" pitchFamily="49" charset="0"/>
              </a:rPr>
              <a:t>.</a:t>
            </a:r>
            <a:endParaRPr lang="en-US" sz="1800" noProof="1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234565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Ajax Services – </a:t>
            </a:r>
            <a:r>
              <a:rPr lang="en-US" dirty="0" err="1" smtClean="0"/>
              <a:t>Query.w</a:t>
            </a:r>
            <a:r>
              <a:rPr lang="en-US" dirty="0" smtClean="0"/>
              <a:t> – Parsing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3" y="1200150"/>
            <a:ext cx="11134833" cy="5172075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FUNCTION</a:t>
            </a:r>
            <a:r>
              <a:rPr lang="en-US" sz="1800" noProof="1" smtClean="0">
                <a:latin typeface="Consolas" panose="020B0609020204030204" pitchFamily="49" charset="0"/>
              </a:rPr>
              <a:t> ParseSort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RETURNS</a:t>
            </a:r>
            <a:r>
              <a:rPr lang="en-US" sz="1800" noProof="1" smtClean="0">
                <a:latin typeface="Consolas" panose="020B0609020204030204" pitchFamily="49" charset="0"/>
              </a:rPr>
              <a:t> </a:t>
            </a:r>
            <a:r>
              <a:rPr lang="en-US" sz="1800" noProof="1" smtClean="0">
                <a:solidFill>
                  <a:srgbClr val="CD3A3A"/>
                </a:solidFill>
                <a:latin typeface="Consolas" panose="020B0609020204030204" pitchFamily="49" charset="0"/>
              </a:rPr>
              <a:t>CHAR</a:t>
            </a:r>
            <a:r>
              <a:rPr lang="en-US" sz="1800" noProof="1" smtClean="0">
                <a:latin typeface="Consolas" panose="020B0609020204030204" pitchFamily="49" charset="0"/>
              </a:rPr>
              <a:t> (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INPUT</a:t>
            </a:r>
            <a:r>
              <a:rPr lang="en-US" sz="1800" noProof="1" smtClean="0">
                <a:latin typeface="Consolas" panose="020B0609020204030204" pitchFamily="49" charset="0"/>
              </a:rPr>
              <a:t> ipc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AS</a:t>
            </a:r>
            <a:r>
              <a:rPr lang="en-US" sz="1800" noProof="1" smtClean="0">
                <a:latin typeface="Consolas" panose="020B0609020204030204" pitchFamily="49" charset="0"/>
              </a:rPr>
              <a:t> </a:t>
            </a:r>
            <a:r>
              <a:rPr lang="en-US" sz="1800" noProof="1" smtClean="0">
                <a:solidFill>
                  <a:srgbClr val="CD3A3A"/>
                </a:solidFill>
                <a:latin typeface="Consolas" panose="020B0609020204030204" pitchFamily="49" charset="0"/>
              </a:rPr>
              <a:t>CHAR</a:t>
            </a:r>
            <a:r>
              <a:rPr lang="en-US" sz="1800" noProof="1" smtClean="0">
                <a:latin typeface="Consolas" panose="020B0609020204030204" pitchFamily="49" charset="0"/>
              </a:rPr>
              <a:t>):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latin typeface="Consolas" panose="020B0609020204030204" pitchFamily="49" charset="0"/>
              </a:rPr>
              <a:t>  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DEF</a:t>
            </a:r>
            <a:r>
              <a:rPr lang="en-US" sz="1800" noProof="1" smtClean="0">
                <a:latin typeface="Consolas" panose="020B0609020204030204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VAR</a:t>
            </a:r>
            <a:r>
              <a:rPr lang="en-US" sz="1800" noProof="1" smtClean="0">
                <a:latin typeface="Consolas" panose="020B0609020204030204" pitchFamily="49" charset="0"/>
              </a:rPr>
              <a:t> cSort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AS</a:t>
            </a:r>
            <a:r>
              <a:rPr lang="en-US" sz="1800" noProof="1" smtClean="0">
                <a:latin typeface="Consolas" panose="020B0609020204030204" pitchFamily="49" charset="0"/>
              </a:rPr>
              <a:t> </a:t>
            </a:r>
            <a:r>
              <a:rPr lang="en-US" sz="1800" noProof="1" smtClean="0">
                <a:solidFill>
                  <a:srgbClr val="CD3A3A"/>
                </a:solidFill>
                <a:latin typeface="Consolas" panose="020B0609020204030204" pitchFamily="49" charset="0"/>
              </a:rPr>
              <a:t>CHAR</a:t>
            </a:r>
            <a:r>
              <a:rPr lang="en-US" sz="1800" noProof="1" smtClean="0">
                <a:latin typeface="Consolas" panose="020B0609020204030204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NO-UNDO</a:t>
            </a:r>
            <a:r>
              <a:rPr lang="en-US" sz="1800" noProof="1" smtClean="0">
                <a:latin typeface="Consolas" panose="020B0609020204030204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INIT</a:t>
            </a:r>
            <a:r>
              <a:rPr lang="en-US" sz="1800" noProof="1" smtClean="0">
                <a:latin typeface="Consolas" panose="020B0609020204030204" pitchFamily="49" charset="0"/>
              </a:rPr>
              <a:t> </a:t>
            </a:r>
            <a:r>
              <a:rPr lang="en-US" sz="18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""</a:t>
            </a:r>
            <a:r>
              <a:rPr lang="en-US" sz="18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</a:t>
            </a:r>
            <a:r>
              <a:rPr lang="en-US" sz="1800" dirty="0">
                <a:solidFill>
                  <a:srgbClr val="7F0055"/>
                </a:solidFill>
                <a:latin typeface="Consolas" panose="020B0609020204030204" pitchFamily="49" charset="0"/>
              </a:rPr>
              <a:t>DEF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7F0055"/>
                </a:solidFill>
                <a:latin typeface="Consolas" panose="020B0609020204030204" pitchFamily="49" charset="0"/>
              </a:rPr>
              <a:t>VAR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</a:rPr>
              <a:t>     </a:t>
            </a:r>
            <a:r>
              <a:rPr lang="en-US" sz="1800" dirty="0">
                <a:solidFill>
                  <a:srgbClr val="7F0055"/>
                </a:solidFill>
                <a:latin typeface="Consolas" panose="020B0609020204030204" pitchFamily="49" charset="0"/>
              </a:rPr>
              <a:t>AS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CD3A3A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</a:rPr>
              <a:t>  </a:t>
            </a:r>
            <a:r>
              <a:rPr lang="en-US" sz="1800" dirty="0">
                <a:solidFill>
                  <a:srgbClr val="7F0055"/>
                </a:solidFill>
                <a:latin typeface="Consolas" panose="020B0609020204030204" pitchFamily="49" charset="0"/>
              </a:rPr>
              <a:t>NO-UNDO</a:t>
            </a:r>
            <a:r>
              <a:rPr lang="en-US" sz="1800" dirty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latin typeface="Consolas" panose="020B0609020204030204" pitchFamily="49" charset="0"/>
              </a:rPr>
              <a:t>  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DO</a:t>
            </a:r>
            <a:r>
              <a:rPr lang="en-US" sz="1800" noProof="1" smtClean="0">
                <a:latin typeface="Consolas" panose="020B0609020204030204" pitchFamily="49" charset="0"/>
              </a:rPr>
              <a:t> i = </a:t>
            </a:r>
            <a:r>
              <a:rPr lang="en-US" sz="18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1</a:t>
            </a:r>
            <a:r>
              <a:rPr lang="en-US" sz="1800" noProof="1" smtClean="0">
                <a:latin typeface="Consolas" panose="020B0609020204030204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TO</a:t>
            </a:r>
            <a:r>
              <a:rPr lang="en-US" sz="1800" noProof="1" smtClean="0">
                <a:latin typeface="Consolas" panose="020B0609020204030204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NUM-ENTRIES</a:t>
            </a:r>
            <a:r>
              <a:rPr lang="en-US" sz="1800" noProof="1" smtClean="0">
                <a:latin typeface="Consolas" panose="020B0609020204030204" pitchFamily="49" charset="0"/>
              </a:rPr>
              <a:t>(ipc):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latin typeface="Consolas" panose="020B0609020204030204" pitchFamily="49" charset="0"/>
              </a:rPr>
              <a:t>     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IF</a:t>
            </a:r>
            <a:r>
              <a:rPr lang="en-US" sz="1800" noProof="1" smtClean="0">
                <a:latin typeface="Consolas" panose="020B0609020204030204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ENTRY</a:t>
            </a:r>
            <a:r>
              <a:rPr lang="en-US" sz="1800" noProof="1" smtClean="0">
                <a:latin typeface="Consolas" panose="020B0609020204030204" pitchFamily="49" charset="0"/>
              </a:rPr>
              <a:t>(i,ipc)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MATCHES</a:t>
            </a:r>
            <a:r>
              <a:rPr lang="en-US" sz="1800" noProof="1" smtClean="0">
                <a:latin typeface="Consolas" panose="020B0609020204030204" pitchFamily="49" charset="0"/>
              </a:rPr>
              <a:t> </a:t>
            </a:r>
            <a:r>
              <a:rPr lang="en-US" sz="18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"sort[*][field]"</a:t>
            </a:r>
            <a:r>
              <a:rPr lang="en-US" sz="1800" noProof="1" smtClean="0">
                <a:latin typeface="Consolas" panose="020B0609020204030204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THEN</a:t>
            </a:r>
            <a:r>
              <a:rPr lang="en-US" sz="1800" noProof="1" smtClean="0">
                <a:latin typeface="Consolas" panose="020B0609020204030204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DO</a:t>
            </a:r>
            <a:r>
              <a:rPr lang="en-US" sz="1800" noProof="1" smtClean="0">
                <a:latin typeface="Consolas" panose="020B0609020204030204" pitchFamily="49" charset="0"/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latin typeface="Consolas" panose="020B0609020204030204" pitchFamily="49" charset="0"/>
              </a:rPr>
              <a:t>         cSort = cSort + </a:t>
            </a:r>
            <a:r>
              <a:rPr lang="en-US" sz="18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 BY "</a:t>
            </a:r>
            <a:r>
              <a:rPr lang="en-US" sz="1800" noProof="1" smtClean="0">
                <a:latin typeface="Consolas" panose="020B0609020204030204" pitchFamily="49" charset="0"/>
              </a:rPr>
              <a:t> + GET-VALUE(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ENTRY</a:t>
            </a:r>
            <a:r>
              <a:rPr lang="en-US" sz="1800" noProof="1" smtClean="0">
                <a:latin typeface="Consolas" panose="020B0609020204030204" pitchFamily="49" charset="0"/>
              </a:rPr>
              <a:t>(i,ipc)).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latin typeface="Consolas" panose="020B0609020204030204" pitchFamily="49" charset="0"/>
              </a:rPr>
              <a:t>        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IF</a:t>
            </a:r>
            <a:r>
              <a:rPr lang="en-US" sz="1800" noProof="1" smtClean="0">
                <a:latin typeface="Consolas" panose="020B0609020204030204" pitchFamily="49" charset="0"/>
              </a:rPr>
              <a:t> GET-VALUE(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REPLACE</a:t>
            </a:r>
            <a:r>
              <a:rPr lang="en-US" sz="1800" noProof="1" smtClean="0">
                <a:latin typeface="Consolas" panose="020B0609020204030204" pitchFamily="49" charset="0"/>
              </a:rPr>
              <a:t>(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ENTRY</a:t>
            </a:r>
            <a:r>
              <a:rPr lang="en-US" sz="1800" noProof="1" smtClean="0">
                <a:latin typeface="Consolas" panose="020B0609020204030204" pitchFamily="49" charset="0"/>
              </a:rPr>
              <a:t>(i,ipc),</a:t>
            </a:r>
            <a:r>
              <a:rPr lang="en-US" sz="18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"[field]"</a:t>
            </a:r>
            <a:r>
              <a:rPr lang="en-US" sz="1800" noProof="1" smtClean="0">
                <a:latin typeface="Consolas" panose="020B0609020204030204" pitchFamily="49" charset="0"/>
              </a:rPr>
              <a:t>,</a:t>
            </a:r>
            <a:r>
              <a:rPr lang="en-US" sz="18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"[dir]"</a:t>
            </a:r>
            <a:r>
              <a:rPr lang="en-US" sz="1800" noProof="1" smtClean="0">
                <a:latin typeface="Consolas" panose="020B0609020204030204" pitchFamily="49" charset="0"/>
              </a:rPr>
              <a:t>)) = </a:t>
            </a:r>
            <a:r>
              <a:rPr lang="en-US" sz="18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"desc"</a:t>
            </a:r>
            <a:r>
              <a:rPr lang="en-US" sz="1800" noProof="1" smtClean="0">
                <a:latin typeface="Consolas" panose="020B0609020204030204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latin typeface="Consolas" panose="020B0609020204030204" pitchFamily="49" charset="0"/>
              </a:rPr>
              <a:t>            cSort = cSort + </a:t>
            </a:r>
            <a:r>
              <a:rPr lang="en-US" sz="18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 DESCENDING"</a:t>
            </a:r>
            <a:r>
              <a:rPr lang="en-US" sz="18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latin typeface="Consolas" panose="020B0609020204030204" pitchFamily="49" charset="0"/>
              </a:rPr>
              <a:t>     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END</a:t>
            </a:r>
            <a:r>
              <a:rPr lang="en-US" sz="18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latin typeface="Consolas" panose="020B0609020204030204" pitchFamily="49" charset="0"/>
              </a:rPr>
              <a:t>  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END</a:t>
            </a:r>
            <a:r>
              <a:rPr lang="en-US" sz="18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latin typeface="Consolas" panose="020B0609020204030204" pitchFamily="49" charset="0"/>
              </a:rPr>
              <a:t>  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RETURN</a:t>
            </a:r>
            <a:r>
              <a:rPr lang="en-US" sz="1800" noProof="1" smtClean="0">
                <a:latin typeface="Consolas" panose="020B0609020204030204" pitchFamily="49" charset="0"/>
              </a:rPr>
              <a:t> cSort.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END</a:t>
            </a:r>
            <a:r>
              <a:rPr lang="en-US" sz="1800" noProof="1" smtClean="0">
                <a:latin typeface="Consolas" panose="020B0609020204030204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FUNCTION</a:t>
            </a:r>
            <a:r>
              <a:rPr lang="en-US" sz="18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noProof="1" smtClean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noProof="1" smtClean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noProof="1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latin typeface="Consolas" panose="020B0609020204030204" pitchFamily="49" charset="0"/>
              </a:rPr>
              <a:t>cSort = ParseSort(GET-VALUE(?)).</a:t>
            </a:r>
          </a:p>
        </p:txBody>
      </p:sp>
    </p:spTree>
    <p:extLst>
      <p:ext uri="{BB962C8B-B14F-4D97-AF65-F5344CB8AC3E}">
        <p14:creationId xmlns="" xmlns:p14="http://schemas.microsoft.com/office/powerpoint/2010/main" val="20832413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Ajax Services – </a:t>
            </a:r>
            <a:r>
              <a:rPr lang="en-US" dirty="0" err="1" smtClean="0"/>
              <a:t>Query.w</a:t>
            </a:r>
            <a:r>
              <a:rPr lang="en-US" dirty="0" smtClean="0"/>
              <a:t> – Returning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3" y="1200150"/>
            <a:ext cx="11134833" cy="5172075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latin typeface="Consolas" panose="020B0609020204030204" pitchFamily="49" charset="0"/>
              </a:rPr>
              <a:t>hTable =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TEMP-TABLE</a:t>
            </a:r>
            <a:r>
              <a:rPr lang="en-US" sz="1800" noProof="1" smtClean="0">
                <a:latin typeface="Consolas" panose="020B0609020204030204" pitchFamily="49" charset="0"/>
              </a:rPr>
              <a:t> ttEvent:</a:t>
            </a:r>
            <a:r>
              <a:rPr lang="en-US" sz="1800" noProof="1" smtClean="0">
                <a:solidFill>
                  <a:srgbClr val="CD3A3A"/>
                </a:solidFill>
                <a:latin typeface="Consolas" panose="020B0609020204030204" pitchFamily="49" charset="0"/>
              </a:rPr>
              <a:t>HANDLE</a:t>
            </a:r>
            <a:r>
              <a:rPr lang="en-US" sz="18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latin typeface="Consolas" panose="020B0609020204030204" pitchFamily="49" charset="0"/>
              </a:rPr>
              <a:t>hTable: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WRITE-JSON</a:t>
            </a:r>
            <a:r>
              <a:rPr lang="en-US" sz="1800" noProof="1" smtClean="0">
                <a:latin typeface="Consolas" panose="020B0609020204030204" pitchFamily="49" charset="0"/>
              </a:rPr>
              <a:t>(</a:t>
            </a:r>
            <a:r>
              <a:rPr lang="en-US" sz="18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"LONGCHAR"</a:t>
            </a:r>
            <a:r>
              <a:rPr lang="en-US" sz="1800" noProof="1" smtClean="0">
                <a:latin typeface="Consolas" panose="020B0609020204030204" pitchFamily="49" charset="0"/>
              </a:rPr>
              <a:t>,lcResponse).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latin typeface="Consolas" panose="020B0609020204030204" pitchFamily="49" charset="0"/>
              </a:rPr>
              <a:t>lcResponse = </a:t>
            </a:r>
            <a:r>
              <a:rPr lang="en-US" sz="18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'~{"TotalRecords":'</a:t>
            </a:r>
            <a:r>
              <a:rPr lang="en-US" sz="1800" noProof="1" smtClean="0">
                <a:latin typeface="Consolas" panose="020B0609020204030204" pitchFamily="49" charset="0"/>
              </a:rPr>
              <a:t> +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STRING</a:t>
            </a:r>
            <a:r>
              <a:rPr lang="en-US" sz="1800" noProof="1" smtClean="0">
                <a:latin typeface="Consolas" panose="020B0609020204030204" pitchFamily="49" charset="0"/>
              </a:rPr>
              <a:t>(iTotRecords) + </a:t>
            </a:r>
            <a:r>
              <a:rPr lang="en-US" sz="18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','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latin typeface="Consolas" panose="020B0609020204030204" pitchFamily="49" charset="0"/>
              </a:rPr>
              <a:t>           +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SUBSTR</a:t>
            </a:r>
            <a:r>
              <a:rPr lang="en-US" sz="1800" noProof="1" smtClean="0">
                <a:latin typeface="Consolas" panose="020B0609020204030204" pitchFamily="49" charset="0"/>
              </a:rPr>
              <a:t>(lcResponse,</a:t>
            </a:r>
            <a:r>
              <a:rPr lang="en-US" sz="18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2</a:t>
            </a:r>
            <a:r>
              <a:rPr lang="en-US" sz="1800" noProof="1" smtClean="0">
                <a:latin typeface="Consolas" panose="020B0609020204030204" pitchFamily="49" charset="0"/>
              </a:rPr>
              <a:t>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latin typeface="Consolas" panose="020B0609020204030204" pitchFamily="49" charset="0"/>
              </a:rPr>
              <a:t>output-content-type (</a:t>
            </a:r>
            <a:r>
              <a:rPr lang="en-US" sz="18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"text/json; charset="</a:t>
            </a:r>
            <a:r>
              <a:rPr lang="en-US" sz="1800" noProof="1" smtClean="0">
                <a:latin typeface="Consolas" panose="020B0609020204030204" pitchFamily="49" charset="0"/>
              </a:rPr>
              <a:t> + GetMimeCP(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SESSION</a:t>
            </a:r>
            <a:r>
              <a:rPr lang="en-US" sz="1800" noProof="1" smtClean="0">
                <a:latin typeface="Consolas" panose="020B0609020204030204" pitchFamily="49" charset="0"/>
              </a:rPr>
              <a:t>: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CPSTREAM</a:t>
            </a:r>
            <a:r>
              <a:rPr lang="en-US" sz="1800" noProof="1" smtClean="0">
                <a:latin typeface="Consolas" panose="020B0609020204030204" pitchFamily="49" charset="0"/>
              </a:rPr>
              <a:t>)).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solidFill>
                  <a:srgbClr val="8B7E66"/>
                </a:solidFill>
                <a:latin typeface="Consolas" panose="020B0609020204030204" pitchFamily="49" charset="0"/>
              </a:rPr>
              <a:t>{&amp;OUT-LONG}</a:t>
            </a:r>
            <a:r>
              <a:rPr lang="en-US" sz="1800" noProof="1" smtClean="0">
                <a:latin typeface="Consolas" panose="020B0609020204030204" pitchFamily="49" charset="0"/>
              </a:rPr>
              <a:t> lcResponse.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solidFill>
                  <a:srgbClr val="8B7E66"/>
                </a:solidFill>
                <a:latin typeface="Consolas" panose="020B0609020204030204" pitchFamily="49" charset="0"/>
              </a:rPr>
              <a:t>{&amp;OUT}</a:t>
            </a:r>
            <a:r>
              <a:rPr lang="en-US" sz="1800" noProof="1" smtClean="0">
                <a:latin typeface="Consolas" panose="020B0609020204030204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SKIP</a:t>
            </a:r>
            <a:r>
              <a:rPr lang="en-US" sz="1800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QUIT</a:t>
            </a:r>
            <a:r>
              <a:rPr lang="en-US" sz="1800" noProof="1" smtClean="0">
                <a:latin typeface="Consolas" panose="020B0609020204030204" pitchFamily="49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4060318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Ajax Services – </a:t>
            </a:r>
            <a:r>
              <a:rPr lang="en-US" dirty="0" err="1" smtClean="0"/>
              <a:t>UpdateStatus.w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Receives comma-delimited list of event IDs to update</a:t>
            </a:r>
          </a:p>
          <a:p>
            <a:r>
              <a:rPr lang="en-US" dirty="0" smtClean="0"/>
              <a:t>Receives new status</a:t>
            </a:r>
          </a:p>
          <a:p>
            <a:r>
              <a:rPr lang="en-US" dirty="0" smtClean="0"/>
              <a:t>Calls API </a:t>
            </a:r>
            <a:r>
              <a:rPr lang="en-US" dirty="0" err="1" smtClean="0"/>
              <a:t>UpdateEvent.p</a:t>
            </a:r>
            <a:r>
              <a:rPr lang="en-US" dirty="0" smtClean="0"/>
              <a:t> for each event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27029831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Ajax Services – HTTP errors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00150"/>
            <a:ext cx="11040107" cy="530352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RUN</a:t>
            </a:r>
            <a:r>
              <a:rPr lang="en-US" noProof="1" smtClean="0">
                <a:latin typeface="Consolas" panose="020B0609020204030204" pitchFamily="49" charset="0"/>
              </a:rPr>
              <a:t> QuitProgram(</a:t>
            </a:r>
            <a:r>
              <a:rPr lang="en-US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"Error ..."</a:t>
            </a:r>
            <a:r>
              <a:rPr lang="en-US" noProof="1" smtClean="0">
                <a:latin typeface="Consolas" panose="020B0609020204030204" pitchFamily="49" charset="0"/>
              </a:rPr>
              <a:t>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RUN</a:t>
            </a:r>
            <a:r>
              <a:rPr lang="en-US" noProof="1" smtClean="0">
                <a:latin typeface="Consolas" panose="020B0609020204030204" pitchFamily="49" charset="0"/>
              </a:rPr>
              <a:t> QuitProgram(</a:t>
            </a:r>
            <a:r>
              <a:rPr lang="en-US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""</a:t>
            </a:r>
            <a:r>
              <a:rPr lang="en-US" noProof="1" smtClean="0">
                <a:latin typeface="Consolas" panose="020B0609020204030204" pitchFamily="49" charset="0"/>
              </a:rPr>
              <a:t>). </a:t>
            </a:r>
          </a:p>
          <a:p>
            <a:pPr marL="0" indent="0">
              <a:spcBef>
                <a:spcPts val="0"/>
              </a:spcBef>
              <a:buNone/>
            </a:pPr>
            <a:endParaRPr lang="en-US" noProof="1" smtClean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PROCEDURE</a:t>
            </a:r>
            <a:r>
              <a:rPr lang="en-US" noProof="1" smtClean="0">
                <a:latin typeface="Consolas" panose="020B0609020204030204" pitchFamily="49" charset="0"/>
              </a:rPr>
              <a:t> QuitProgram: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noProof="1" smtClean="0">
                <a:latin typeface="Consolas" panose="020B0609020204030204" pitchFamily="49" charset="0"/>
              </a:rPr>
              <a:t>   </a:t>
            </a:r>
            <a:r>
              <a:rPr lang="en-US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DEF</a:t>
            </a:r>
            <a:r>
              <a:rPr lang="en-US" noProof="1" smtClean="0">
                <a:latin typeface="Consolas" panose="020B0609020204030204" pitchFamily="49" charset="0"/>
              </a:rPr>
              <a:t> </a:t>
            </a:r>
            <a:r>
              <a:rPr lang="en-US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INPUT</a:t>
            </a:r>
            <a:r>
              <a:rPr lang="en-US" noProof="1" smtClean="0">
                <a:latin typeface="Consolas" panose="020B0609020204030204" pitchFamily="49" charset="0"/>
              </a:rPr>
              <a:t> </a:t>
            </a:r>
            <a:r>
              <a:rPr lang="en-US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PARAM</a:t>
            </a:r>
            <a:r>
              <a:rPr lang="en-US" noProof="1" smtClean="0">
                <a:latin typeface="Consolas" panose="020B0609020204030204" pitchFamily="49" charset="0"/>
              </a:rPr>
              <a:t> ipcMessage </a:t>
            </a:r>
            <a:r>
              <a:rPr lang="en-US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AS</a:t>
            </a:r>
            <a:r>
              <a:rPr lang="en-US" noProof="1" smtClean="0">
                <a:latin typeface="Consolas" panose="020B0609020204030204" pitchFamily="49" charset="0"/>
              </a:rPr>
              <a:t> </a:t>
            </a:r>
            <a:r>
              <a:rPr lang="en-US" noProof="1" smtClean="0">
                <a:solidFill>
                  <a:srgbClr val="CD3A3A"/>
                </a:solidFill>
                <a:latin typeface="Consolas" panose="020B0609020204030204" pitchFamily="49" charset="0"/>
              </a:rPr>
              <a:t>CHAR</a:t>
            </a:r>
            <a:r>
              <a:rPr lang="en-US" noProof="1" smtClean="0">
                <a:latin typeface="Consolas" panose="020B0609020204030204" pitchFamily="49" charset="0"/>
              </a:rPr>
              <a:t> </a:t>
            </a:r>
            <a:r>
              <a:rPr lang="en-US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NO-UNDO</a:t>
            </a:r>
            <a:r>
              <a:rPr lang="en-US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noProof="1" smtClean="0">
                <a:latin typeface="Consolas" panose="020B0609020204030204" pitchFamily="49" charset="0"/>
              </a:rPr>
              <a:t>   </a:t>
            </a:r>
            <a:r>
              <a:rPr lang="en-US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IF</a:t>
            </a:r>
            <a:r>
              <a:rPr lang="en-US" noProof="1" smtClean="0">
                <a:latin typeface="Consolas" panose="020B0609020204030204" pitchFamily="49" charset="0"/>
              </a:rPr>
              <a:t> ipcMessage &lt;&gt; </a:t>
            </a:r>
            <a:r>
              <a:rPr lang="en-US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""</a:t>
            </a:r>
            <a:r>
              <a:rPr lang="en-US" noProof="1" smtClean="0">
                <a:latin typeface="Consolas" panose="020B0609020204030204" pitchFamily="49" charset="0"/>
              </a:rPr>
              <a:t> </a:t>
            </a:r>
            <a:r>
              <a:rPr lang="en-US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THEN</a:t>
            </a:r>
            <a:r>
              <a:rPr lang="en-US" noProof="1" smtClean="0">
                <a:latin typeface="Consolas" panose="020B0609020204030204" pitchFamily="49" charset="0"/>
              </a:rPr>
              <a:t> </a:t>
            </a:r>
            <a:r>
              <a:rPr lang="en-US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DO</a:t>
            </a:r>
            <a:r>
              <a:rPr lang="en-US" noProof="1" smtClean="0">
                <a:latin typeface="Consolas" panose="020B0609020204030204" pitchFamily="49" charset="0"/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noProof="1" smtClean="0">
                <a:latin typeface="Consolas" panose="020B0609020204030204" pitchFamily="49" charset="0"/>
              </a:rPr>
              <a:t>      ipcMessage = </a:t>
            </a:r>
            <a:r>
              <a:rPr lang="en-US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TRIM</a:t>
            </a:r>
            <a:r>
              <a:rPr lang="en-US" noProof="1" smtClean="0">
                <a:latin typeface="Consolas" panose="020B0609020204030204" pitchFamily="49" charset="0"/>
              </a:rPr>
              <a:t>(ipcMessage + </a:t>
            </a:r>
            <a:r>
              <a:rPr lang="en-US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CHR</a:t>
            </a:r>
            <a:r>
              <a:rPr lang="en-US" noProof="1" smtClean="0">
                <a:latin typeface="Consolas" panose="020B0609020204030204" pitchFamily="49" charset="0"/>
              </a:rPr>
              <a:t>(</a:t>
            </a:r>
            <a:r>
              <a:rPr lang="en-US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10</a:t>
            </a:r>
            <a:r>
              <a:rPr lang="en-US" noProof="1" smtClean="0">
                <a:latin typeface="Consolas" panose="020B0609020204030204" pitchFamily="49" charset="0"/>
              </a:rPr>
              <a:t>) + GetErrorStatus()).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noProof="1" smtClean="0">
                <a:latin typeface="Consolas" panose="020B0609020204030204" pitchFamily="49" charset="0"/>
              </a:rPr>
              <a:t>      WriteLog(</a:t>
            </a:r>
            <a:r>
              <a:rPr lang="en-US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"ERROR"</a:t>
            </a:r>
            <a:r>
              <a:rPr lang="en-US" noProof="1" smtClean="0">
                <a:latin typeface="Consolas" panose="020B0609020204030204" pitchFamily="49" charset="0"/>
              </a:rPr>
              <a:t>,ipcMessage).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noProof="1" smtClean="0">
                <a:latin typeface="Consolas" panose="020B0609020204030204" pitchFamily="49" charset="0"/>
              </a:rPr>
              <a:t>      output-http-header(</a:t>
            </a:r>
            <a:r>
              <a:rPr lang="en-US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"Status"</a:t>
            </a:r>
            <a:r>
              <a:rPr lang="en-US" noProof="1" smtClean="0">
                <a:latin typeface="Consolas" panose="020B0609020204030204" pitchFamily="49" charset="0"/>
              </a:rPr>
              <a:t>, </a:t>
            </a:r>
            <a:r>
              <a:rPr lang="en-US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"500 "</a:t>
            </a:r>
            <a:r>
              <a:rPr lang="en-US" noProof="1" smtClean="0">
                <a:latin typeface="Consolas" panose="020B0609020204030204" pitchFamily="49" charset="0"/>
              </a:rPr>
              <a:t> + ipcMessage).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noProof="1" smtClean="0">
                <a:latin typeface="Consolas" panose="020B0609020204030204" pitchFamily="49" charset="0"/>
              </a:rPr>
              <a:t>   </a:t>
            </a:r>
            <a:r>
              <a:rPr lang="en-US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END</a:t>
            </a:r>
            <a:r>
              <a:rPr lang="en-US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noProof="1" smtClean="0">
                <a:latin typeface="Consolas" panose="020B0609020204030204" pitchFamily="49" charset="0"/>
              </a:rPr>
              <a:t>   WriteLog(</a:t>
            </a:r>
            <a:r>
              <a:rPr lang="en-US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"INFO"</a:t>
            </a:r>
            <a:r>
              <a:rPr lang="en-US" noProof="1" smtClean="0">
                <a:latin typeface="Consolas" panose="020B0609020204030204" pitchFamily="49" charset="0"/>
              </a:rPr>
              <a:t>,</a:t>
            </a:r>
            <a:r>
              <a:rPr lang="en-US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THIS-PROCEDURE</a:t>
            </a:r>
            <a:r>
              <a:rPr lang="en-US" noProof="1" smtClean="0">
                <a:latin typeface="Consolas" panose="020B0609020204030204" pitchFamily="49" charset="0"/>
              </a:rPr>
              <a:t>:</a:t>
            </a:r>
            <a:r>
              <a:rPr lang="en-US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NAME</a:t>
            </a:r>
            <a:r>
              <a:rPr lang="en-US" noProof="1" smtClean="0">
                <a:latin typeface="Consolas" panose="020B0609020204030204" pitchFamily="49" charset="0"/>
              </a:rPr>
              <a:t> + </a:t>
            </a:r>
            <a:r>
              <a:rPr lang="en-US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 completed in 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noProof="1" smtClean="0">
                <a:latin typeface="Consolas" panose="020B0609020204030204" pitchFamily="49" charset="0"/>
              </a:rPr>
              <a:t>                 + FormatElapsed(</a:t>
            </a:r>
            <a:r>
              <a:rPr lang="en-US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ETIME</a:t>
            </a:r>
            <a:r>
              <a:rPr lang="en-US" noProof="1" smtClean="0">
                <a:latin typeface="Consolas" panose="020B0609020204030204" pitchFamily="49" charset="0"/>
              </a:rPr>
              <a:t> - iTime)).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   QUIT</a:t>
            </a:r>
            <a:r>
              <a:rPr lang="en-US" noProof="1" smtClean="0">
                <a:latin typeface="Consolas" panose="020B06090202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END</a:t>
            </a:r>
            <a:r>
              <a:rPr lang="en-US" noProof="1" smtClean="0">
                <a:latin typeface="Consolas" panose="020B0609020204030204" pitchFamily="49" charset="0"/>
              </a:rPr>
              <a:t> </a:t>
            </a:r>
            <a:r>
              <a:rPr lang="en-US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PROCEDURE</a:t>
            </a:r>
            <a:r>
              <a:rPr lang="en-US" noProof="1" smtClean="0">
                <a:latin typeface="Consolas" panose="020B0609020204030204" pitchFamily="49" charset="0"/>
              </a:rPr>
              <a:t>.</a:t>
            </a:r>
            <a:endParaRPr lang="en-US" noProof="1" smtClean="0"/>
          </a:p>
        </p:txBody>
      </p:sp>
      <p:sp>
        <p:nvSpPr>
          <p:cNvPr id="4" name="Rectangle 3"/>
          <p:cNvSpPr/>
          <p:nvPr/>
        </p:nvSpPr>
        <p:spPr bwMode="auto">
          <a:xfrm>
            <a:off x="3274508" y="2492236"/>
            <a:ext cx="1562535" cy="277467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458960" y="3714750"/>
            <a:ext cx="7075440" cy="27432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035806" y="4947570"/>
            <a:ext cx="846308" cy="27432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266287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HTML &amp; Kendo UI – Main.html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Look and feel defined by HTML and Kendo CSS</a:t>
            </a:r>
          </a:p>
          <a:p>
            <a:r>
              <a:rPr lang="en-US" dirty="0" smtClean="0"/>
              <a:t>HTML contains placeholders for Kendo widgets</a:t>
            </a:r>
          </a:p>
          <a:p>
            <a:r>
              <a:rPr lang="en-US" dirty="0" smtClean="0"/>
              <a:t>Ajax services defined in Kendo </a:t>
            </a:r>
            <a:r>
              <a:rPr lang="en-US" dirty="0" err="1" smtClean="0"/>
              <a:t>DataSources</a:t>
            </a:r>
            <a:endParaRPr lang="en-US" dirty="0"/>
          </a:p>
          <a:p>
            <a:r>
              <a:rPr lang="en-US" dirty="0" smtClean="0"/>
              <a:t>Kendo Grid bound to Kendo </a:t>
            </a:r>
            <a:r>
              <a:rPr lang="en-US" dirty="0" err="1" smtClean="0"/>
              <a:t>DataSource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157332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Kendo </a:t>
            </a:r>
            <a:r>
              <a:rPr lang="en-US" dirty="0" err="1" smtClean="0"/>
              <a:t>Datasource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6616709" cy="5172075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100" b="1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var</a:t>
            </a:r>
            <a:r>
              <a:rPr lang="en-US" sz="1100" b="1" noProof="1" smtClean="0">
                <a:latin typeface="Consolas" panose="020B0609020204030204" pitchFamily="49" charset="0"/>
              </a:rPr>
              <a:t> dsEvents = </a:t>
            </a:r>
            <a:r>
              <a:rPr lang="en-US" sz="1100" b="1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new</a:t>
            </a:r>
            <a:r>
              <a:rPr lang="en-US" sz="1100" b="1" noProof="1" smtClean="0">
                <a:latin typeface="Consolas" panose="020B0609020204030204" pitchFamily="49" charset="0"/>
              </a:rPr>
              <a:t> kendo.data.DataSource({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noProof="1" smtClean="0">
                <a:latin typeface="Consolas" panose="020B0609020204030204" pitchFamily="49" charset="0"/>
              </a:rPr>
              <a:t>      type: </a:t>
            </a:r>
            <a:r>
              <a:rPr lang="en-US" sz="11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"json"</a:t>
            </a:r>
            <a:r>
              <a:rPr lang="en-US" sz="1100" noProof="1" smtClean="0">
                <a:latin typeface="Consolas" panose="020B0609020204030204" pitchFamily="49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noProof="1" smtClean="0">
                <a:latin typeface="Consolas" panose="020B0609020204030204" pitchFamily="49" charset="0"/>
              </a:rPr>
              <a:t>      transport: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noProof="1" smtClean="0">
                <a:latin typeface="Consolas" panose="020B0609020204030204" pitchFamily="49" charset="0"/>
              </a:rPr>
              <a:t>        read: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noProof="1" smtClean="0">
                <a:latin typeface="Consolas" panose="020B0609020204030204" pitchFamily="49" charset="0"/>
              </a:rPr>
              <a:t>          url: </a:t>
            </a:r>
            <a:r>
              <a:rPr lang="en-US" sz="11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"[[WSBP-APPURL]]/Events/EventConsole/ax/Query.w"</a:t>
            </a:r>
            <a:r>
              <a:rPr lang="en-US" sz="1100" noProof="1" smtClean="0">
                <a:latin typeface="Consolas" panose="020B0609020204030204" pitchFamily="49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noProof="1" smtClean="0">
                <a:latin typeface="Consolas" panose="020B0609020204030204" pitchFamily="49" charset="0"/>
              </a:rPr>
              <a:t>          data: </a:t>
            </a:r>
            <a:r>
              <a:rPr lang="en-US" sz="1100" b="1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function</a:t>
            </a:r>
            <a:r>
              <a:rPr lang="en-US" sz="1100" b="1" noProof="1" smtClean="0">
                <a:latin typeface="Consolas" panose="020B0609020204030204" pitchFamily="49" charset="0"/>
              </a:rPr>
              <a:t>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noProof="1" smtClean="0">
                <a:latin typeface="Consolas" panose="020B0609020204030204" pitchFamily="49" charset="0"/>
              </a:rPr>
              <a:t>            </a:t>
            </a:r>
            <a:r>
              <a:rPr lang="en-US" sz="1100" b="1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return</a:t>
            </a:r>
            <a:r>
              <a:rPr lang="en-US" sz="1100" b="1" noProof="1" smtClean="0">
                <a:latin typeface="Consolas" panose="020B0609020204030204" pitchFamily="49" charset="0"/>
              </a:rPr>
              <a:t>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noProof="1" smtClean="0">
                <a:latin typeface="Consolas" panose="020B0609020204030204" pitchFamily="49" charset="0"/>
              </a:rPr>
              <a:t>              event_id: $(</a:t>
            </a:r>
            <a:r>
              <a:rPr lang="en-US" sz="11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"#event_id"</a:t>
            </a:r>
            <a:r>
              <a:rPr lang="en-US" sz="1100" noProof="1" smtClean="0">
                <a:latin typeface="Consolas" panose="020B0609020204030204" pitchFamily="49" charset="0"/>
              </a:rPr>
              <a:t>).val(),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noProof="1" smtClean="0">
                <a:latin typeface="Consolas" panose="020B0609020204030204" pitchFamily="49" charset="0"/>
              </a:rPr>
              <a:t>              app_source: $(</a:t>
            </a:r>
            <a:r>
              <a:rPr lang="en-US" sz="11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"#app_source"</a:t>
            </a:r>
            <a:r>
              <a:rPr lang="en-US" sz="1100" noProof="1" smtClean="0">
                <a:latin typeface="Consolas" panose="020B0609020204030204" pitchFamily="49" charset="0"/>
              </a:rPr>
              <a:t>).val(),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noProof="1" smtClean="0">
                <a:latin typeface="Consolas" panose="020B0609020204030204" pitchFamily="49" charset="0"/>
              </a:rPr>
              <a:t>              app_target: $(</a:t>
            </a:r>
            <a:r>
              <a:rPr lang="en-US" sz="11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"#app_target"</a:t>
            </a:r>
            <a:r>
              <a:rPr lang="en-US" sz="1100" noProof="1" smtClean="0">
                <a:latin typeface="Consolas" panose="020B0609020204030204" pitchFamily="49" charset="0"/>
              </a:rPr>
              <a:t>).val(),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noProof="1" smtClean="0">
                <a:latin typeface="Consolas" panose="020B0609020204030204" pitchFamily="49" charset="0"/>
              </a:rPr>
              <a:t>              source_key: $(</a:t>
            </a:r>
            <a:r>
              <a:rPr lang="en-US" sz="11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"#source_key"</a:t>
            </a:r>
            <a:r>
              <a:rPr lang="en-US" sz="1100" noProof="1" smtClean="0">
                <a:latin typeface="Consolas" panose="020B0609020204030204" pitchFamily="49" charset="0"/>
              </a:rPr>
              <a:t>).val(),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noProof="1" smtClean="0">
                <a:latin typeface="Consolas" panose="020B0609020204030204" pitchFamily="49" charset="0"/>
              </a:rPr>
              <a:t>              status: $(</a:t>
            </a:r>
            <a:r>
              <a:rPr lang="en-US" sz="11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"#status"</a:t>
            </a:r>
            <a:r>
              <a:rPr lang="en-US" sz="1100" noProof="1" smtClean="0">
                <a:latin typeface="Consolas" panose="020B0609020204030204" pitchFamily="49" charset="0"/>
              </a:rPr>
              <a:t>).val(),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noProof="1" smtClean="0">
                <a:latin typeface="Consolas" panose="020B0609020204030204" pitchFamily="49" charset="0"/>
              </a:rPr>
              <a:t>              start_date: $(</a:t>
            </a:r>
            <a:r>
              <a:rPr lang="en-US" sz="11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"#start_date"</a:t>
            </a:r>
            <a:r>
              <a:rPr lang="en-US" sz="1100" noProof="1" smtClean="0">
                <a:latin typeface="Consolas" panose="020B0609020204030204" pitchFamily="49" charset="0"/>
              </a:rPr>
              <a:t>).val(),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noProof="1" smtClean="0">
                <a:latin typeface="Consolas" panose="020B0609020204030204" pitchFamily="49" charset="0"/>
              </a:rPr>
              <a:t>              end_date: $(</a:t>
            </a:r>
            <a:r>
              <a:rPr lang="en-US" sz="11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"#end_date"</a:t>
            </a:r>
            <a:r>
              <a:rPr lang="en-US" sz="1100" noProof="1" smtClean="0">
                <a:latin typeface="Consolas" panose="020B0609020204030204" pitchFamily="49" charset="0"/>
              </a:rPr>
              <a:t>).val()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noProof="1" smtClean="0">
                <a:latin typeface="Consolas" panose="020B0609020204030204" pitchFamily="49" charset="0"/>
              </a:rPr>
              <a:t>            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noProof="1" smtClean="0">
                <a:latin typeface="Consolas" panose="020B0609020204030204" pitchFamily="49" charset="0"/>
              </a:rPr>
              <a:t>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noProof="1" smtClean="0">
                <a:latin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noProof="1" smtClean="0">
                <a:latin typeface="Consolas" panose="020B0609020204030204" pitchFamily="49" charset="0"/>
              </a:rPr>
              <a:t>      },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noProof="1" smtClean="0">
                <a:latin typeface="Consolas" panose="020B0609020204030204" pitchFamily="49" charset="0"/>
              </a:rPr>
              <a:t>      schema: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noProof="1" smtClean="0">
                <a:latin typeface="Consolas" panose="020B0609020204030204" pitchFamily="49" charset="0"/>
              </a:rPr>
              <a:t>        total: </a:t>
            </a:r>
            <a:r>
              <a:rPr lang="en-US" sz="11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"TotalRecords"</a:t>
            </a:r>
            <a:r>
              <a:rPr lang="en-US" sz="1100" noProof="1" smtClean="0">
                <a:latin typeface="Consolas" panose="020B0609020204030204" pitchFamily="49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noProof="1" smtClean="0">
                <a:latin typeface="Consolas" panose="020B0609020204030204" pitchFamily="49" charset="0"/>
              </a:rPr>
              <a:t>        data: </a:t>
            </a:r>
            <a:r>
              <a:rPr lang="en-US" sz="11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"ttEvent"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noProof="1" smtClean="0">
                <a:latin typeface="Consolas" panose="020B0609020204030204" pitchFamily="49" charset="0"/>
              </a:rPr>
              <a:t>      },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noProof="1" smtClean="0">
                <a:latin typeface="Consolas" panose="020B0609020204030204" pitchFamily="49" charset="0"/>
              </a:rPr>
              <a:t>      serverPaging: </a:t>
            </a:r>
            <a:r>
              <a:rPr lang="en-US" sz="1100" b="1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true</a:t>
            </a:r>
            <a:r>
              <a:rPr lang="en-US" sz="1100" b="1" noProof="1" smtClean="0">
                <a:latin typeface="Consolas" panose="020B0609020204030204" pitchFamily="49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noProof="1" smtClean="0">
                <a:latin typeface="Consolas" panose="020B0609020204030204" pitchFamily="49" charset="0"/>
              </a:rPr>
              <a:t>      pageSize: 25,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noProof="1" smtClean="0">
                <a:latin typeface="Consolas" panose="020B0609020204030204" pitchFamily="49" charset="0"/>
              </a:rPr>
              <a:t>      serverSorting: </a:t>
            </a:r>
            <a:r>
              <a:rPr lang="en-US" sz="1100" b="1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true</a:t>
            </a:r>
            <a:r>
              <a:rPr lang="en-US" sz="1100" b="1" noProof="1" smtClean="0">
                <a:latin typeface="Consolas" panose="020B0609020204030204" pitchFamily="49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noProof="1" smtClean="0">
                <a:latin typeface="Consolas" panose="020B0609020204030204" pitchFamily="49" charset="0"/>
              </a:rPr>
              <a:t>      sort: {field: </a:t>
            </a:r>
            <a:r>
              <a:rPr lang="en-US" sz="11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"EventID"</a:t>
            </a:r>
            <a:r>
              <a:rPr lang="en-US" sz="1100" noProof="1" smtClean="0">
                <a:latin typeface="Consolas" panose="020B0609020204030204" pitchFamily="49" charset="0"/>
              </a:rPr>
              <a:t>, dir: </a:t>
            </a:r>
            <a:r>
              <a:rPr lang="en-US" sz="1100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"asc"</a:t>
            </a:r>
            <a:r>
              <a:rPr lang="en-US" sz="1100" noProof="1" smtClean="0">
                <a:latin typeface="Consolas" panose="020B0609020204030204" pitchFamily="49" charset="0"/>
              </a:rPr>
              <a:t>},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noProof="1" smtClean="0">
                <a:latin typeface="Consolas" panose="020B0609020204030204" pitchFamily="49" charset="0"/>
              </a:rPr>
              <a:t>      requestStart: </a:t>
            </a:r>
            <a:r>
              <a:rPr lang="en-US" sz="1100" b="1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function</a:t>
            </a:r>
            <a:r>
              <a:rPr lang="en-US" sz="1100" b="1" noProof="1" smtClean="0">
                <a:latin typeface="Consolas" panose="020B0609020204030204" pitchFamily="49" charset="0"/>
              </a:rPr>
              <a:t>() { popupNotif.info(</a:t>
            </a:r>
            <a:r>
              <a:rPr lang="en-US" sz="1100" b="1" noProof="1" smtClean="0">
                <a:solidFill>
                  <a:srgbClr val="2A00FF"/>
                </a:solidFill>
                <a:latin typeface="Consolas" panose="020B0609020204030204" pitchFamily="49" charset="0"/>
              </a:rPr>
              <a:t>"Contacting server..."</a:t>
            </a:r>
            <a:r>
              <a:rPr lang="en-US" sz="1100" b="1" noProof="1" smtClean="0">
                <a:latin typeface="Consolas" panose="020B0609020204030204" pitchFamily="49" charset="0"/>
              </a:rPr>
              <a:t>); },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noProof="1" smtClean="0">
                <a:latin typeface="Consolas" panose="020B0609020204030204" pitchFamily="49" charset="0"/>
              </a:rPr>
              <a:t>      requestEnd: </a:t>
            </a:r>
            <a:r>
              <a:rPr lang="en-US" sz="1100" b="1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function</a:t>
            </a:r>
            <a:r>
              <a:rPr lang="en-US" sz="1100" b="1" noProof="1" smtClean="0">
                <a:latin typeface="Consolas" panose="020B0609020204030204" pitchFamily="49" charset="0"/>
              </a:rPr>
              <a:t>(e) { popupNotif.hide(); },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noProof="1" smtClean="0">
                <a:latin typeface="Consolas" panose="020B0609020204030204" pitchFamily="49" charset="0"/>
              </a:rPr>
              <a:t>      error: </a:t>
            </a:r>
            <a:r>
              <a:rPr lang="en-US" sz="1100" b="1" noProof="1" smtClean="0">
                <a:solidFill>
                  <a:srgbClr val="7F0055"/>
                </a:solidFill>
                <a:latin typeface="Consolas" panose="020B0609020204030204" pitchFamily="49" charset="0"/>
              </a:rPr>
              <a:t>function</a:t>
            </a:r>
            <a:r>
              <a:rPr lang="en-US" sz="1100" b="1" noProof="1" smtClean="0">
                <a:latin typeface="Consolas" panose="020B0609020204030204" pitchFamily="49" charset="0"/>
              </a:rPr>
              <a:t>(e) { KBPError(e);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noProof="1" smtClean="0">
                <a:latin typeface="Consolas" panose="020B0609020204030204" pitchFamily="49" charset="0"/>
              </a:rPr>
              <a:t>    });</a:t>
            </a:r>
            <a:endParaRPr lang="en-US" sz="1100" noProof="1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Line Callout 1 (Accent Bar) 4"/>
          <p:cNvSpPr/>
          <p:nvPr/>
        </p:nvSpPr>
        <p:spPr bwMode="auto">
          <a:xfrm>
            <a:off x="7616016" y="1468103"/>
            <a:ext cx="3489096" cy="461665"/>
          </a:xfrm>
          <a:prstGeom prst="accentCallout1">
            <a:avLst>
              <a:gd name="adj1" fmla="val 49222"/>
              <a:gd name="adj2" fmla="val 1171"/>
              <a:gd name="adj3" fmla="val 123382"/>
              <a:gd name="adj4" fmla="val -57341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Arial" charset="0"/>
              </a:rPr>
              <a:t>WebSpeed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Arial" charset="0"/>
              </a:rPr>
              <a:t> Ajax Service</a:t>
            </a:r>
          </a:p>
        </p:txBody>
      </p:sp>
      <p:sp>
        <p:nvSpPr>
          <p:cNvPr id="6" name="Line Callout 1 (Accent Bar) 5"/>
          <p:cNvSpPr/>
          <p:nvPr/>
        </p:nvSpPr>
        <p:spPr bwMode="auto">
          <a:xfrm>
            <a:off x="7616016" y="2222570"/>
            <a:ext cx="3522118" cy="461665"/>
          </a:xfrm>
          <a:prstGeom prst="accentCallout1">
            <a:avLst>
              <a:gd name="adj1" fmla="val 49222"/>
              <a:gd name="adj2" fmla="val 1171"/>
              <a:gd name="adj3" fmla="val 179973"/>
              <a:gd name="adj4" fmla="val -77714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Arial" charset="0"/>
              </a:rPr>
              <a:t>Query-string parameters</a:t>
            </a:r>
          </a:p>
        </p:txBody>
      </p:sp>
      <p:sp>
        <p:nvSpPr>
          <p:cNvPr id="7" name="Right Brace 6"/>
          <p:cNvSpPr/>
          <p:nvPr/>
        </p:nvSpPr>
        <p:spPr bwMode="auto">
          <a:xfrm>
            <a:off x="4503336" y="2453402"/>
            <a:ext cx="271306" cy="1235947"/>
          </a:xfrm>
          <a:prstGeom prst="rightBrac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Line Callout 1 (Accent Bar) 7"/>
          <p:cNvSpPr/>
          <p:nvPr/>
        </p:nvSpPr>
        <p:spPr bwMode="auto">
          <a:xfrm>
            <a:off x="7616016" y="3010247"/>
            <a:ext cx="2941832" cy="461665"/>
          </a:xfrm>
          <a:prstGeom prst="accentCallout1">
            <a:avLst>
              <a:gd name="adj1" fmla="val 49222"/>
              <a:gd name="adj2" fmla="val 1171"/>
              <a:gd name="adj3" fmla="val 321448"/>
              <a:gd name="adj4" fmla="val -158094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Arial" charset="0"/>
              </a:rPr>
              <a:t>Returned parameter</a:t>
            </a:r>
          </a:p>
        </p:txBody>
      </p:sp>
      <p:sp>
        <p:nvSpPr>
          <p:cNvPr id="9" name="Line Callout 1 (Accent Bar) 8"/>
          <p:cNvSpPr/>
          <p:nvPr/>
        </p:nvSpPr>
        <p:spPr bwMode="auto">
          <a:xfrm>
            <a:off x="7642978" y="3693752"/>
            <a:ext cx="2013693" cy="461665"/>
          </a:xfrm>
          <a:prstGeom prst="accentCallout1">
            <a:avLst>
              <a:gd name="adj1" fmla="val 49222"/>
              <a:gd name="adj2" fmla="val 1171"/>
              <a:gd name="adj3" fmla="val 221326"/>
              <a:gd name="adj4" fmla="val -255052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Arial" charset="0"/>
              </a:rPr>
              <a:t>Output JSON</a:t>
            </a:r>
          </a:p>
        </p:txBody>
      </p:sp>
      <p:sp>
        <p:nvSpPr>
          <p:cNvPr id="10" name="Line Callout 1 (Accent Bar) 9"/>
          <p:cNvSpPr/>
          <p:nvPr/>
        </p:nvSpPr>
        <p:spPr bwMode="auto">
          <a:xfrm>
            <a:off x="7658688" y="4385191"/>
            <a:ext cx="1144865" cy="461665"/>
          </a:xfrm>
          <a:prstGeom prst="accentCallout1">
            <a:avLst>
              <a:gd name="adj1" fmla="val 49222"/>
              <a:gd name="adj2" fmla="val 1171"/>
              <a:gd name="adj3" fmla="val 162559"/>
              <a:gd name="adj4" fmla="val -415053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Arial" charset="0"/>
              </a:rPr>
              <a:t>Paging</a:t>
            </a:r>
          </a:p>
        </p:txBody>
      </p:sp>
      <p:sp>
        <p:nvSpPr>
          <p:cNvPr id="11" name="Line Callout 1 (Accent Bar) 10"/>
          <p:cNvSpPr/>
          <p:nvPr/>
        </p:nvSpPr>
        <p:spPr bwMode="auto">
          <a:xfrm>
            <a:off x="7642658" y="5082657"/>
            <a:ext cx="1160895" cy="461665"/>
          </a:xfrm>
          <a:prstGeom prst="accentCallout1">
            <a:avLst>
              <a:gd name="adj1" fmla="val 49222"/>
              <a:gd name="adj2" fmla="val 1171"/>
              <a:gd name="adj3" fmla="val 79821"/>
              <a:gd name="adj4" fmla="val -290878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Arial" charset="0"/>
              </a:rPr>
              <a:t>Sorting</a:t>
            </a:r>
          </a:p>
        </p:txBody>
      </p:sp>
      <p:sp>
        <p:nvSpPr>
          <p:cNvPr id="13" name="Right Brace 12"/>
          <p:cNvSpPr/>
          <p:nvPr/>
        </p:nvSpPr>
        <p:spPr bwMode="auto">
          <a:xfrm>
            <a:off x="2595823" y="4988909"/>
            <a:ext cx="207667" cy="286475"/>
          </a:xfrm>
          <a:prstGeom prst="rightBrac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ight Brace 13"/>
          <p:cNvSpPr/>
          <p:nvPr/>
        </p:nvSpPr>
        <p:spPr bwMode="auto">
          <a:xfrm>
            <a:off x="3974122" y="5304969"/>
            <a:ext cx="207667" cy="286475"/>
          </a:xfrm>
          <a:prstGeom prst="rightBrac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Right Brace 14"/>
          <p:cNvSpPr/>
          <p:nvPr/>
        </p:nvSpPr>
        <p:spPr bwMode="auto">
          <a:xfrm>
            <a:off x="6440994" y="5658576"/>
            <a:ext cx="209862" cy="447615"/>
          </a:xfrm>
          <a:prstGeom prst="rightBrac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Line Callout 1 (Accent Bar) 15"/>
          <p:cNvSpPr/>
          <p:nvPr/>
        </p:nvSpPr>
        <p:spPr bwMode="auto">
          <a:xfrm>
            <a:off x="7624544" y="5734682"/>
            <a:ext cx="2050562" cy="461665"/>
          </a:xfrm>
          <a:prstGeom prst="accentCallout1">
            <a:avLst>
              <a:gd name="adj1" fmla="val 49222"/>
              <a:gd name="adj2" fmla="val 1171"/>
              <a:gd name="adj3" fmla="val 29761"/>
              <a:gd name="adj4" fmla="val -4384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Arial" charset="0"/>
              </a:rPr>
              <a:t>Custom logic </a:t>
            </a:r>
          </a:p>
        </p:txBody>
      </p:sp>
    </p:spTree>
    <p:extLst>
      <p:ext uri="{BB962C8B-B14F-4D97-AF65-F5344CB8AC3E}">
        <p14:creationId xmlns="" xmlns:p14="http://schemas.microsoft.com/office/powerpoint/2010/main" val="49636629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Kendo Grid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Consolas" panose="020B0609020204030204" pitchFamily="49" charset="0"/>
              </a:rPr>
              <a:t> </a:t>
            </a:r>
            <a:r>
              <a:rPr lang="en-US" sz="1400" b="1" dirty="0" err="1">
                <a:solidFill>
                  <a:srgbClr val="7F0055"/>
                </a:solidFill>
                <a:latin typeface="Consolas" panose="020B0609020204030204" pitchFamily="49" charset="0"/>
              </a:rPr>
              <a:t>var</a:t>
            </a:r>
            <a:r>
              <a:rPr lang="en-US" sz="1400" b="1" dirty="0">
                <a:latin typeface="Consolas" panose="020B0609020204030204" pitchFamily="49" charset="0"/>
              </a:rPr>
              <a:t> grid = $(</a:t>
            </a:r>
            <a:r>
              <a:rPr lang="en-US" sz="1400" b="1" dirty="0">
                <a:solidFill>
                  <a:srgbClr val="2A00FF"/>
                </a:solidFill>
                <a:latin typeface="Consolas" panose="020B0609020204030204" pitchFamily="49" charset="0"/>
              </a:rPr>
              <a:t>"#grid"</a:t>
            </a:r>
            <a:r>
              <a:rPr lang="en-US" sz="1400" b="1" dirty="0">
                <a:latin typeface="Consolas" panose="020B0609020204030204" pitchFamily="49" charset="0"/>
              </a:rPr>
              <a:t>).</a:t>
            </a:r>
            <a:r>
              <a:rPr lang="en-US" sz="1400" b="1" dirty="0" err="1">
                <a:latin typeface="Consolas" panose="020B0609020204030204" pitchFamily="49" charset="0"/>
              </a:rPr>
              <a:t>kendoGrid</a:t>
            </a:r>
            <a:r>
              <a:rPr lang="en-US" sz="1400" b="1" dirty="0">
                <a:latin typeface="Consolas" panose="020B0609020204030204" pitchFamily="49" charset="0"/>
              </a:rPr>
              <a:t>({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Consolas" panose="020B0609020204030204" pitchFamily="49" charset="0"/>
              </a:rPr>
              <a:t>      </a:t>
            </a:r>
            <a:r>
              <a:rPr lang="en-US" sz="1400" dirty="0" err="1">
                <a:latin typeface="Consolas" panose="020B0609020204030204" pitchFamily="49" charset="0"/>
              </a:rPr>
              <a:t>dataSource</a:t>
            </a:r>
            <a:r>
              <a:rPr lang="en-US" sz="1400" dirty="0">
                <a:latin typeface="Consolas" panose="020B0609020204030204" pitchFamily="49" charset="0"/>
              </a:rPr>
              <a:t>: </a:t>
            </a:r>
            <a:r>
              <a:rPr lang="en-US" sz="1400" dirty="0" err="1">
                <a:latin typeface="Consolas" panose="020B0609020204030204" pitchFamily="49" charset="0"/>
              </a:rPr>
              <a:t>dsEvents</a:t>
            </a:r>
            <a:r>
              <a:rPr lang="en-US" sz="1400" dirty="0">
                <a:latin typeface="Consolas" panose="020B0609020204030204" pitchFamily="49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Consolas" panose="020B0609020204030204" pitchFamily="49" charset="0"/>
              </a:rPr>
              <a:t>      height: 450,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Consolas" panose="020B0609020204030204" pitchFamily="49" charset="0"/>
              </a:rPr>
              <a:t>      </a:t>
            </a:r>
            <a:r>
              <a:rPr lang="en-US" sz="1400" dirty="0" err="1">
                <a:latin typeface="Consolas" panose="020B0609020204030204" pitchFamily="49" charset="0"/>
              </a:rPr>
              <a:t>noRecords</a:t>
            </a:r>
            <a:r>
              <a:rPr lang="en-US" sz="1400" dirty="0">
                <a:latin typeface="Consolas" panose="020B0609020204030204" pitchFamily="49" charset="0"/>
              </a:rPr>
              <a:t>: </a:t>
            </a:r>
            <a:r>
              <a:rPr lang="en-US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true</a:t>
            </a:r>
            <a:r>
              <a:rPr lang="en-US" sz="1400" b="1" dirty="0">
                <a:latin typeface="Consolas" panose="020B0609020204030204" pitchFamily="49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Consolas" panose="020B0609020204030204" pitchFamily="49" charset="0"/>
              </a:rPr>
              <a:t>      resizable: </a:t>
            </a:r>
            <a:r>
              <a:rPr lang="en-US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true</a:t>
            </a:r>
            <a:r>
              <a:rPr lang="en-US" sz="1400" b="1" dirty="0">
                <a:latin typeface="Consolas" panose="020B0609020204030204" pitchFamily="49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Consolas" panose="020B0609020204030204" pitchFamily="49" charset="0"/>
              </a:rPr>
              <a:t>      sortable: { mode: </a:t>
            </a:r>
            <a:r>
              <a:rPr lang="en-US" sz="1400" dirty="0">
                <a:solidFill>
                  <a:srgbClr val="2A00FF"/>
                </a:solidFill>
                <a:latin typeface="Consolas" panose="020B0609020204030204" pitchFamily="49" charset="0"/>
              </a:rPr>
              <a:t>"multiple"</a:t>
            </a:r>
            <a:r>
              <a:rPr lang="en-US" sz="1400" dirty="0">
                <a:latin typeface="Consolas" panose="020B0609020204030204" pitchFamily="49" charset="0"/>
              </a:rPr>
              <a:t> },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Consolas" panose="020B0609020204030204" pitchFamily="49" charset="0"/>
              </a:rPr>
              <a:t>      selectable: </a:t>
            </a:r>
            <a:r>
              <a:rPr lang="en-US" sz="1400" dirty="0">
                <a:solidFill>
                  <a:srgbClr val="2A00FF"/>
                </a:solidFill>
                <a:latin typeface="Consolas" panose="020B0609020204030204" pitchFamily="49" charset="0"/>
              </a:rPr>
              <a:t>"row"</a:t>
            </a:r>
            <a:r>
              <a:rPr lang="en-US" sz="1400" dirty="0">
                <a:latin typeface="Consolas" panose="020B0609020204030204" pitchFamily="49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Consolas" panose="020B0609020204030204" pitchFamily="49" charset="0"/>
              </a:rPr>
              <a:t>      </a:t>
            </a:r>
            <a:r>
              <a:rPr lang="en-US" sz="1400" dirty="0" err="1">
                <a:latin typeface="Consolas" panose="020B0609020204030204" pitchFamily="49" charset="0"/>
              </a:rPr>
              <a:t>pageable</a:t>
            </a:r>
            <a:r>
              <a:rPr lang="en-US" sz="1400" dirty="0">
                <a:latin typeface="Consolas" panose="020B0609020204030204" pitchFamily="49" charset="0"/>
              </a:rPr>
              <a:t>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de-DE" sz="1400" dirty="0">
                <a:latin typeface="Consolas" panose="020B0609020204030204" pitchFamily="49" charset="0"/>
              </a:rPr>
              <a:t>        pageSizes: [</a:t>
            </a:r>
            <a:r>
              <a:rPr lang="de-DE" sz="1400" dirty="0">
                <a:solidFill>
                  <a:srgbClr val="2A00FF"/>
                </a:solidFill>
                <a:latin typeface="Consolas" panose="020B0609020204030204" pitchFamily="49" charset="0"/>
              </a:rPr>
              <a:t>"10"</a:t>
            </a:r>
            <a:r>
              <a:rPr lang="de-DE" sz="1400" dirty="0">
                <a:latin typeface="Consolas" panose="020B0609020204030204" pitchFamily="49" charset="0"/>
              </a:rPr>
              <a:t>,</a:t>
            </a:r>
            <a:r>
              <a:rPr lang="de-DE" sz="1400" dirty="0">
                <a:solidFill>
                  <a:srgbClr val="2A00FF"/>
                </a:solidFill>
                <a:latin typeface="Consolas" panose="020B0609020204030204" pitchFamily="49" charset="0"/>
              </a:rPr>
              <a:t>"25"</a:t>
            </a:r>
            <a:r>
              <a:rPr lang="de-DE" sz="1400" dirty="0">
                <a:latin typeface="Consolas" panose="020B0609020204030204" pitchFamily="49" charset="0"/>
              </a:rPr>
              <a:t>,</a:t>
            </a:r>
            <a:r>
              <a:rPr lang="de-DE" sz="1400" dirty="0">
                <a:solidFill>
                  <a:srgbClr val="2A00FF"/>
                </a:solidFill>
                <a:latin typeface="Consolas" panose="020B0609020204030204" pitchFamily="49" charset="0"/>
              </a:rPr>
              <a:t>"50"</a:t>
            </a:r>
            <a:r>
              <a:rPr lang="de-DE" sz="1400" dirty="0">
                <a:latin typeface="Consolas" panose="020B0609020204030204" pitchFamily="49" charset="0"/>
              </a:rPr>
              <a:t>,</a:t>
            </a:r>
            <a:r>
              <a:rPr lang="de-DE" sz="1400" dirty="0">
                <a:solidFill>
                  <a:srgbClr val="2A00FF"/>
                </a:solidFill>
                <a:latin typeface="Consolas" panose="020B0609020204030204" pitchFamily="49" charset="0"/>
              </a:rPr>
              <a:t>"100"</a:t>
            </a:r>
            <a:r>
              <a:rPr lang="de-DE" sz="1400" dirty="0">
                <a:latin typeface="Consolas" panose="020B0609020204030204" pitchFamily="49" charset="0"/>
              </a:rPr>
              <a:t>,</a:t>
            </a:r>
            <a:r>
              <a:rPr lang="de-DE" sz="1400" dirty="0">
                <a:solidFill>
                  <a:srgbClr val="2A00FF"/>
                </a:solidFill>
                <a:latin typeface="Consolas" panose="020B0609020204030204" pitchFamily="49" charset="0"/>
              </a:rPr>
              <a:t>"500"</a:t>
            </a:r>
            <a:r>
              <a:rPr lang="de-DE" sz="1400" dirty="0">
                <a:latin typeface="Consolas" panose="020B0609020204030204" pitchFamily="49" charset="0"/>
              </a:rPr>
              <a:t>,</a:t>
            </a:r>
            <a:r>
              <a:rPr lang="de-DE" sz="1400" dirty="0">
                <a:solidFill>
                  <a:srgbClr val="2A00FF"/>
                </a:solidFill>
                <a:latin typeface="Consolas" panose="020B0609020204030204" pitchFamily="49" charset="0"/>
              </a:rPr>
              <a:t>"1000"</a:t>
            </a:r>
            <a:r>
              <a:rPr lang="de-DE" sz="1400" dirty="0">
                <a:latin typeface="Consolas" panose="020B0609020204030204" pitchFamily="49" charset="0"/>
              </a:rPr>
              <a:t>,</a:t>
            </a:r>
            <a:r>
              <a:rPr lang="de-DE" sz="1400" dirty="0">
                <a:solidFill>
                  <a:srgbClr val="2A00FF"/>
                </a:solidFill>
                <a:latin typeface="Consolas" panose="020B0609020204030204" pitchFamily="49" charset="0"/>
              </a:rPr>
              <a:t>"All"</a:t>
            </a:r>
            <a:r>
              <a:rPr lang="de-DE" sz="1400" dirty="0">
                <a:latin typeface="Consolas" panose="020B0609020204030204" pitchFamily="49" charset="0"/>
              </a:rPr>
              <a:t>],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Consolas" panose="020B0609020204030204" pitchFamily="49" charset="0"/>
              </a:rPr>
              <a:t>        </a:t>
            </a:r>
            <a:r>
              <a:rPr lang="en-US" sz="1400" dirty="0" err="1">
                <a:latin typeface="Consolas" panose="020B0609020204030204" pitchFamily="49" charset="0"/>
              </a:rPr>
              <a:t>buttonCount</a:t>
            </a:r>
            <a:r>
              <a:rPr lang="en-US" sz="1400" dirty="0">
                <a:latin typeface="Consolas" panose="020B0609020204030204" pitchFamily="49" charset="0"/>
              </a:rPr>
              <a:t>: 5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Consolas" panose="020B0609020204030204" pitchFamily="49" charset="0"/>
              </a:rPr>
              <a:t>      },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Consolas" panose="020B0609020204030204" pitchFamily="49" charset="0"/>
              </a:rPr>
              <a:t>      columns: [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Consolas" panose="020B0609020204030204" pitchFamily="49" charset="0"/>
              </a:rPr>
              <a:t>        { field: </a:t>
            </a:r>
            <a:r>
              <a:rPr lang="en-US" sz="1400" dirty="0">
                <a:solidFill>
                  <a:srgbClr val="2A00FF"/>
                </a:solidFill>
                <a:latin typeface="Consolas" panose="020B0609020204030204" pitchFamily="49" charset="0"/>
              </a:rPr>
              <a:t>""</a:t>
            </a:r>
            <a:r>
              <a:rPr lang="en-US" sz="1400" dirty="0">
                <a:latin typeface="Consolas" panose="020B0609020204030204" pitchFamily="49" charset="0"/>
              </a:rPr>
              <a:t>            ,title: </a:t>
            </a:r>
            <a:r>
              <a:rPr lang="en-US" sz="1400" dirty="0">
                <a:solidFill>
                  <a:srgbClr val="2A00FF"/>
                </a:solidFill>
                <a:latin typeface="Consolas" panose="020B0609020204030204" pitchFamily="49" charset="0"/>
              </a:rPr>
              <a:t>""</a:t>
            </a:r>
            <a:r>
              <a:rPr lang="en-US" sz="1400" dirty="0">
                <a:latin typeface="Consolas" panose="020B0609020204030204" pitchFamily="49" charset="0"/>
              </a:rPr>
              <a:t> },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Consolas" panose="020B0609020204030204" pitchFamily="49" charset="0"/>
              </a:rPr>
              <a:t>        { field: </a:t>
            </a:r>
            <a:r>
              <a:rPr lang="en-US" sz="1400" dirty="0">
                <a:solidFill>
                  <a:srgbClr val="2A00FF"/>
                </a:solidFill>
                <a:latin typeface="Consolas" panose="020B0609020204030204" pitchFamily="49" charset="0"/>
              </a:rPr>
              <a:t>"</a:t>
            </a:r>
            <a:r>
              <a:rPr lang="en-US" sz="1400" dirty="0" err="1">
                <a:solidFill>
                  <a:srgbClr val="2A00FF"/>
                </a:solidFill>
                <a:latin typeface="Consolas" panose="020B0609020204030204" pitchFamily="49" charset="0"/>
              </a:rPr>
              <a:t>EventID</a:t>
            </a:r>
            <a:r>
              <a:rPr lang="en-US" sz="1400" dirty="0">
                <a:solidFill>
                  <a:srgbClr val="2A00FF"/>
                </a:solidFill>
                <a:latin typeface="Consolas" panose="020B0609020204030204" pitchFamily="49" charset="0"/>
              </a:rPr>
              <a:t>"</a:t>
            </a:r>
            <a:r>
              <a:rPr lang="en-US" sz="1400" dirty="0">
                <a:latin typeface="Consolas" panose="020B0609020204030204" pitchFamily="49" charset="0"/>
              </a:rPr>
              <a:t>     ,title: </a:t>
            </a:r>
            <a:r>
              <a:rPr lang="en-US" sz="1400" dirty="0">
                <a:solidFill>
                  <a:srgbClr val="2A00FF"/>
                </a:solidFill>
                <a:latin typeface="Consolas" panose="020B0609020204030204" pitchFamily="49" charset="0"/>
              </a:rPr>
              <a:t>"Event ID"</a:t>
            </a:r>
            <a:r>
              <a:rPr lang="en-US" sz="1400" dirty="0">
                <a:latin typeface="Consolas" panose="020B0609020204030204" pitchFamily="49" charset="0"/>
              </a:rPr>
              <a:t>, width: 90 },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Consolas" panose="020B0609020204030204" pitchFamily="49" charset="0"/>
              </a:rPr>
              <a:t>        { field: </a:t>
            </a:r>
            <a:r>
              <a:rPr lang="en-US" sz="1400" dirty="0">
                <a:solidFill>
                  <a:srgbClr val="2A00FF"/>
                </a:solidFill>
                <a:latin typeface="Consolas" panose="020B0609020204030204" pitchFamily="49" charset="0"/>
              </a:rPr>
              <a:t>"</a:t>
            </a:r>
            <a:r>
              <a:rPr lang="en-US" sz="1400" dirty="0" err="1">
                <a:solidFill>
                  <a:srgbClr val="2A00FF"/>
                </a:solidFill>
                <a:latin typeface="Consolas" panose="020B0609020204030204" pitchFamily="49" charset="0"/>
              </a:rPr>
              <a:t>AppSource</a:t>
            </a:r>
            <a:r>
              <a:rPr lang="en-US" sz="1400" dirty="0">
                <a:solidFill>
                  <a:srgbClr val="2A00FF"/>
                </a:solidFill>
                <a:latin typeface="Consolas" panose="020B0609020204030204" pitchFamily="49" charset="0"/>
              </a:rPr>
              <a:t>"</a:t>
            </a:r>
            <a:r>
              <a:rPr lang="en-US" sz="1400" dirty="0">
                <a:latin typeface="Consolas" panose="020B0609020204030204" pitchFamily="49" charset="0"/>
              </a:rPr>
              <a:t>   ,title: </a:t>
            </a:r>
            <a:r>
              <a:rPr lang="en-US" sz="1400" dirty="0">
                <a:solidFill>
                  <a:srgbClr val="2A00FF"/>
                </a:solidFill>
                <a:latin typeface="Consolas" panose="020B0609020204030204" pitchFamily="49" charset="0"/>
              </a:rPr>
              <a:t>"Source"</a:t>
            </a:r>
            <a:r>
              <a:rPr lang="en-US" sz="1400" dirty="0">
                <a:latin typeface="Consolas" panose="020B0609020204030204" pitchFamily="49" charset="0"/>
              </a:rPr>
              <a:t> },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Consolas" panose="020B0609020204030204" pitchFamily="49" charset="0"/>
              </a:rPr>
              <a:t>        { field: </a:t>
            </a:r>
            <a:r>
              <a:rPr lang="en-US" sz="1400" dirty="0">
                <a:solidFill>
                  <a:srgbClr val="2A00FF"/>
                </a:solidFill>
                <a:latin typeface="Consolas" panose="020B0609020204030204" pitchFamily="49" charset="0"/>
              </a:rPr>
              <a:t>"</a:t>
            </a:r>
            <a:r>
              <a:rPr lang="en-US" sz="1400" dirty="0" err="1">
                <a:solidFill>
                  <a:srgbClr val="2A00FF"/>
                </a:solidFill>
                <a:latin typeface="Consolas" panose="020B0609020204030204" pitchFamily="49" charset="0"/>
              </a:rPr>
              <a:t>AppTarget</a:t>
            </a:r>
            <a:r>
              <a:rPr lang="en-US" sz="1400" dirty="0">
                <a:solidFill>
                  <a:srgbClr val="2A00FF"/>
                </a:solidFill>
                <a:latin typeface="Consolas" panose="020B0609020204030204" pitchFamily="49" charset="0"/>
              </a:rPr>
              <a:t>"</a:t>
            </a:r>
            <a:r>
              <a:rPr lang="en-US" sz="1400" dirty="0">
                <a:latin typeface="Consolas" panose="020B0609020204030204" pitchFamily="49" charset="0"/>
              </a:rPr>
              <a:t>   ,title: </a:t>
            </a:r>
            <a:r>
              <a:rPr lang="en-US" sz="1400" dirty="0">
                <a:solidFill>
                  <a:srgbClr val="2A00FF"/>
                </a:solidFill>
                <a:latin typeface="Consolas" panose="020B0609020204030204" pitchFamily="49" charset="0"/>
              </a:rPr>
              <a:t>"Target"</a:t>
            </a:r>
            <a:r>
              <a:rPr lang="en-US" sz="1400" dirty="0">
                <a:latin typeface="Consolas" panose="020B0609020204030204" pitchFamily="49" charset="0"/>
              </a:rPr>
              <a:t> },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Consolas" panose="020B0609020204030204" pitchFamily="49" charset="0"/>
              </a:rPr>
              <a:t>        { field: </a:t>
            </a:r>
            <a:r>
              <a:rPr lang="en-US" sz="1400" dirty="0">
                <a:solidFill>
                  <a:srgbClr val="2A00FF"/>
                </a:solidFill>
                <a:latin typeface="Consolas" panose="020B0609020204030204" pitchFamily="49" charset="0"/>
              </a:rPr>
              <a:t>"</a:t>
            </a:r>
            <a:r>
              <a:rPr lang="en-US" sz="1400" dirty="0" err="1">
                <a:solidFill>
                  <a:srgbClr val="2A00FF"/>
                </a:solidFill>
                <a:latin typeface="Consolas" panose="020B0609020204030204" pitchFamily="49" charset="0"/>
              </a:rPr>
              <a:t>SourceKey</a:t>
            </a:r>
            <a:r>
              <a:rPr lang="en-US" sz="1400" dirty="0">
                <a:solidFill>
                  <a:srgbClr val="2A00FF"/>
                </a:solidFill>
                <a:latin typeface="Consolas" panose="020B0609020204030204" pitchFamily="49" charset="0"/>
              </a:rPr>
              <a:t>"</a:t>
            </a:r>
            <a:r>
              <a:rPr lang="en-US" sz="1400" dirty="0">
                <a:latin typeface="Consolas" panose="020B0609020204030204" pitchFamily="49" charset="0"/>
              </a:rPr>
              <a:t>   ,</a:t>
            </a:r>
            <a:r>
              <a:rPr lang="en-US" sz="1400" u="sng" dirty="0">
                <a:latin typeface="Consolas" panose="020B0609020204030204" pitchFamily="49" charset="0"/>
              </a:rPr>
              <a:t>title: </a:t>
            </a:r>
            <a:r>
              <a:rPr lang="en-US" sz="1400" u="sng" dirty="0">
                <a:solidFill>
                  <a:srgbClr val="2A00FF"/>
                </a:solidFill>
                <a:latin typeface="Consolas" panose="020B0609020204030204" pitchFamily="49" charset="0"/>
              </a:rPr>
              <a:t>"Source key"</a:t>
            </a:r>
            <a:r>
              <a:rPr lang="en-US" sz="1400" u="sng" dirty="0">
                <a:latin typeface="Consolas" panose="020B0609020204030204" pitchFamily="49" charset="0"/>
              </a:rPr>
              <a:t> },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Consolas" panose="020B0609020204030204" pitchFamily="49" charset="0"/>
              </a:rPr>
              <a:t>        { field: </a:t>
            </a:r>
            <a:r>
              <a:rPr lang="en-US" sz="1400" dirty="0">
                <a:solidFill>
                  <a:srgbClr val="2A00FF"/>
                </a:solidFill>
                <a:latin typeface="Consolas" panose="020B0609020204030204" pitchFamily="49" charset="0"/>
              </a:rPr>
              <a:t>"</a:t>
            </a:r>
            <a:r>
              <a:rPr lang="en-US" sz="1400" dirty="0" err="1">
                <a:solidFill>
                  <a:srgbClr val="2A00FF"/>
                </a:solidFill>
                <a:latin typeface="Consolas" panose="020B0609020204030204" pitchFamily="49" charset="0"/>
              </a:rPr>
              <a:t>EventStatus</a:t>
            </a:r>
            <a:r>
              <a:rPr lang="en-US" sz="1400" dirty="0">
                <a:solidFill>
                  <a:srgbClr val="2A00FF"/>
                </a:solidFill>
                <a:latin typeface="Consolas" panose="020B0609020204030204" pitchFamily="49" charset="0"/>
              </a:rPr>
              <a:t>"</a:t>
            </a:r>
            <a:r>
              <a:rPr lang="en-US" sz="1400" dirty="0">
                <a:latin typeface="Consolas" panose="020B0609020204030204" pitchFamily="49" charset="0"/>
              </a:rPr>
              <a:t> ,title: </a:t>
            </a:r>
            <a:r>
              <a:rPr lang="en-US" sz="1400" dirty="0">
                <a:solidFill>
                  <a:srgbClr val="2A00FF"/>
                </a:solidFill>
                <a:latin typeface="Consolas" panose="020B0609020204030204" pitchFamily="49" charset="0"/>
              </a:rPr>
              <a:t>"Status"</a:t>
            </a:r>
            <a:r>
              <a:rPr lang="en-US" sz="1400" dirty="0">
                <a:latin typeface="Consolas" panose="020B0609020204030204" pitchFamily="49" charset="0"/>
              </a:rPr>
              <a:t>, width: 90 },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Consolas" panose="020B0609020204030204" pitchFamily="49" charset="0"/>
              </a:rPr>
              <a:t>        { field: </a:t>
            </a:r>
            <a:r>
              <a:rPr lang="en-US" sz="1400" dirty="0">
                <a:solidFill>
                  <a:srgbClr val="2A00FF"/>
                </a:solidFill>
                <a:latin typeface="Consolas" panose="020B0609020204030204" pitchFamily="49" charset="0"/>
              </a:rPr>
              <a:t>"Created"</a:t>
            </a:r>
            <a:r>
              <a:rPr lang="en-US" sz="1400" dirty="0">
                <a:latin typeface="Consolas" panose="020B0609020204030204" pitchFamily="49" charset="0"/>
              </a:rPr>
              <a:t>     ,title: </a:t>
            </a:r>
            <a:r>
              <a:rPr lang="en-US" sz="1400" dirty="0">
                <a:solidFill>
                  <a:srgbClr val="2A00FF"/>
                </a:solidFill>
                <a:latin typeface="Consolas" panose="020B0609020204030204" pitchFamily="49" charset="0"/>
              </a:rPr>
              <a:t>"Created"</a:t>
            </a:r>
            <a:r>
              <a:rPr lang="en-US" sz="1400" dirty="0">
                <a:latin typeface="Consolas" panose="020B0609020204030204" pitchFamily="49" charset="0"/>
              </a:rPr>
              <a:t>, type: </a:t>
            </a:r>
            <a:r>
              <a:rPr lang="en-US" sz="1400" dirty="0">
                <a:solidFill>
                  <a:srgbClr val="2A00FF"/>
                </a:solidFill>
                <a:latin typeface="Consolas" panose="020B0609020204030204" pitchFamily="49" charset="0"/>
              </a:rPr>
              <a:t>"date"</a:t>
            </a:r>
            <a:r>
              <a:rPr lang="en-US" sz="1400" dirty="0">
                <a:latin typeface="Consolas" panose="020B0609020204030204" pitchFamily="49" charset="0"/>
              </a:rPr>
              <a:t>, format: </a:t>
            </a:r>
            <a:r>
              <a:rPr lang="en-US" sz="1400" dirty="0">
                <a:solidFill>
                  <a:srgbClr val="2A00FF"/>
                </a:solidFill>
                <a:latin typeface="Consolas" panose="020B0609020204030204" pitchFamily="49" charset="0"/>
              </a:rPr>
              <a:t>"{0:dd-MMM-yy </a:t>
            </a:r>
            <a:r>
              <a:rPr lang="en-US" sz="1400" dirty="0" err="1">
                <a:solidFill>
                  <a:srgbClr val="2A00FF"/>
                </a:solidFill>
                <a:latin typeface="Consolas" panose="020B0609020204030204" pitchFamily="49" charset="0"/>
              </a:rPr>
              <a:t>HH:mm:ss</a:t>
            </a:r>
            <a:r>
              <a:rPr lang="en-US" sz="1400" dirty="0">
                <a:solidFill>
                  <a:srgbClr val="2A00FF"/>
                </a:solidFill>
                <a:latin typeface="Consolas" panose="020B0609020204030204" pitchFamily="49" charset="0"/>
              </a:rPr>
              <a:t>}"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Consolas" panose="020B0609020204030204" pitchFamily="49" charset="0"/>
              </a:rPr>
              <a:t>      ]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Consolas" panose="020B0609020204030204" pitchFamily="49" charset="0"/>
              </a:rPr>
              <a:t>    }).data(</a:t>
            </a:r>
            <a:r>
              <a:rPr lang="en-US" sz="1400" dirty="0">
                <a:solidFill>
                  <a:srgbClr val="2A00FF"/>
                </a:solidFill>
                <a:latin typeface="Consolas" panose="020B0609020204030204" pitchFamily="49" charset="0"/>
              </a:rPr>
              <a:t>"</a:t>
            </a:r>
            <a:r>
              <a:rPr lang="en-US" sz="1400" dirty="0" err="1">
                <a:solidFill>
                  <a:srgbClr val="2A00FF"/>
                </a:solidFill>
                <a:latin typeface="Consolas" panose="020B0609020204030204" pitchFamily="49" charset="0"/>
              </a:rPr>
              <a:t>kendoGrid</a:t>
            </a:r>
            <a:r>
              <a:rPr lang="en-US" sz="1400" dirty="0">
                <a:solidFill>
                  <a:srgbClr val="2A00FF"/>
                </a:solidFill>
                <a:latin typeface="Consolas" panose="020B0609020204030204" pitchFamily="49" charset="0"/>
              </a:rPr>
              <a:t>"</a:t>
            </a:r>
            <a:r>
              <a:rPr lang="en-US" sz="1400" dirty="0">
                <a:latin typeface="Consolas" panose="020B0609020204030204" pitchFamily="49" charset="0"/>
              </a:rPr>
              <a:t>);</a:t>
            </a:r>
            <a:endParaRPr lang="en-US" sz="1400" noProof="1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Line Callout 1 (Accent Bar) 3"/>
          <p:cNvSpPr/>
          <p:nvPr/>
        </p:nvSpPr>
        <p:spPr bwMode="auto">
          <a:xfrm>
            <a:off x="8438678" y="1408688"/>
            <a:ext cx="1811714" cy="461665"/>
          </a:xfrm>
          <a:prstGeom prst="accentCallout1">
            <a:avLst>
              <a:gd name="adj1" fmla="val 49222"/>
              <a:gd name="adj2" fmla="val 1171"/>
              <a:gd name="adj3" fmla="val 40673"/>
              <a:gd name="adj4" fmla="val -267279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Arial" charset="0"/>
              </a:rPr>
              <a:t>DataSource</a:t>
            </a: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charset="0"/>
            </a:endParaRPr>
          </a:p>
        </p:txBody>
      </p:sp>
      <p:sp>
        <p:nvSpPr>
          <p:cNvPr id="5" name="Line Callout 1 (Accent Bar) 4"/>
          <p:cNvSpPr/>
          <p:nvPr/>
        </p:nvSpPr>
        <p:spPr bwMode="auto">
          <a:xfrm>
            <a:off x="8454708" y="2631794"/>
            <a:ext cx="1144865" cy="461665"/>
          </a:xfrm>
          <a:prstGeom prst="accentCallout1">
            <a:avLst>
              <a:gd name="adj1" fmla="val 49222"/>
              <a:gd name="adj2" fmla="val 1171"/>
              <a:gd name="adj3" fmla="val 86380"/>
              <a:gd name="adj4" fmla="val -113129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Arial" charset="0"/>
              </a:rPr>
              <a:t>Paging</a:t>
            </a:r>
          </a:p>
        </p:txBody>
      </p:sp>
      <p:sp>
        <p:nvSpPr>
          <p:cNvPr id="6" name="Line Callout 1 (Accent Bar) 5"/>
          <p:cNvSpPr/>
          <p:nvPr/>
        </p:nvSpPr>
        <p:spPr bwMode="auto">
          <a:xfrm>
            <a:off x="8454708" y="3324522"/>
            <a:ext cx="1401346" cy="461665"/>
          </a:xfrm>
          <a:prstGeom prst="accentCallout1">
            <a:avLst>
              <a:gd name="adj1" fmla="val 49222"/>
              <a:gd name="adj2" fmla="val 1171"/>
              <a:gd name="adj3" fmla="val 79850"/>
              <a:gd name="adj4" fmla="val -429445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Arial" charset="0"/>
              </a:rPr>
              <a:t>Columns</a:t>
            </a:r>
          </a:p>
        </p:txBody>
      </p:sp>
      <p:sp>
        <p:nvSpPr>
          <p:cNvPr id="7" name="Line Callout 1 (Accent Bar) 6"/>
          <p:cNvSpPr/>
          <p:nvPr/>
        </p:nvSpPr>
        <p:spPr bwMode="auto">
          <a:xfrm>
            <a:off x="8438678" y="1999196"/>
            <a:ext cx="1160895" cy="461665"/>
          </a:xfrm>
          <a:prstGeom prst="accentCallout1">
            <a:avLst>
              <a:gd name="adj1" fmla="val 49222"/>
              <a:gd name="adj2" fmla="val 1171"/>
              <a:gd name="adj3" fmla="val 97233"/>
              <a:gd name="adj4" fmla="val -323770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Arial" charset="0"/>
              </a:rPr>
              <a:t>Sorting</a:t>
            </a:r>
          </a:p>
        </p:txBody>
      </p:sp>
      <p:sp>
        <p:nvSpPr>
          <p:cNvPr id="8" name="Line Callout 1 (Accent Bar) 7"/>
          <p:cNvSpPr/>
          <p:nvPr/>
        </p:nvSpPr>
        <p:spPr bwMode="auto">
          <a:xfrm>
            <a:off x="8438678" y="4085963"/>
            <a:ext cx="2220480" cy="461665"/>
          </a:xfrm>
          <a:prstGeom prst="accentCallout1">
            <a:avLst>
              <a:gd name="adj1" fmla="val 49222"/>
              <a:gd name="adj2" fmla="val 1171"/>
              <a:gd name="adj3" fmla="val 108145"/>
              <a:gd name="adj4" fmla="val -213176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Arial" charset="0"/>
              </a:rPr>
              <a:t>TT field names</a:t>
            </a:r>
          </a:p>
        </p:txBody>
      </p:sp>
    </p:spTree>
    <p:extLst>
      <p:ext uri="{BB962C8B-B14F-4D97-AF65-F5344CB8AC3E}">
        <p14:creationId xmlns="" xmlns:p14="http://schemas.microsoft.com/office/powerpoint/2010/main" val="6101082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Trapping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b="1" dirty="0">
                <a:solidFill>
                  <a:srgbClr val="7F0055"/>
                </a:solidFill>
                <a:latin typeface="Consolas" panose="020B0609020204030204" pitchFamily="49" charset="0"/>
              </a:rPr>
              <a:t>function</a:t>
            </a:r>
            <a:r>
              <a:rPr lang="en-US" b="1" dirty="0">
                <a:latin typeface="Consolas" panose="020B0609020204030204" pitchFamily="49" charset="0"/>
              </a:rPr>
              <a:t> </a:t>
            </a:r>
            <a:r>
              <a:rPr lang="en-US" b="1" dirty="0" err="1">
                <a:latin typeface="Consolas" panose="020B0609020204030204" pitchFamily="49" charset="0"/>
              </a:rPr>
              <a:t>KBPError</a:t>
            </a:r>
            <a:r>
              <a:rPr lang="en-US" b="1" dirty="0">
                <a:latin typeface="Consolas" panose="020B0609020204030204" pitchFamily="49" charset="0"/>
              </a:rPr>
              <a:t>(e)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</a:rPr>
              <a:t>      </a:t>
            </a:r>
            <a:r>
              <a:rPr lang="en-US" dirty="0" err="1">
                <a:latin typeface="Consolas" panose="020B0609020204030204" pitchFamily="49" charset="0"/>
              </a:rPr>
              <a:t>popupNotif.error</a:t>
            </a:r>
            <a:r>
              <a:rPr lang="en-US" dirty="0"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Consolas" panose="020B0609020204030204" pitchFamily="49" charset="0"/>
              </a:rPr>
              <a:t>"ERROR"</a:t>
            </a:r>
            <a:r>
              <a:rPr lang="en-US" dirty="0">
                <a:latin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</a:rPr>
              <a:t>      </a:t>
            </a:r>
            <a:r>
              <a:rPr lang="en-US" b="1" dirty="0">
                <a:solidFill>
                  <a:srgbClr val="7F0055"/>
                </a:solidFill>
                <a:latin typeface="Consolas" panose="020B0609020204030204" pitchFamily="49" charset="0"/>
              </a:rPr>
              <a:t>if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e.status</a:t>
            </a:r>
            <a:r>
              <a:rPr lang="en-US" b="1" dirty="0">
                <a:latin typeface="Consolas" panose="020B0609020204030204" pitchFamily="49" charset="0"/>
              </a:rPr>
              <a:t> != </a:t>
            </a:r>
            <a:r>
              <a:rPr lang="en-US" b="1" dirty="0">
                <a:solidFill>
                  <a:srgbClr val="7F0055"/>
                </a:solidFill>
                <a:latin typeface="Consolas" panose="020B0609020204030204" pitchFamily="49" charset="0"/>
              </a:rPr>
              <a:t>undefined</a:t>
            </a:r>
            <a:r>
              <a:rPr lang="en-US" b="1" dirty="0">
                <a:latin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</a:rPr>
              <a:t>        </a:t>
            </a:r>
            <a:r>
              <a:rPr lang="en-US" b="1" dirty="0">
                <a:solidFill>
                  <a:srgbClr val="7F0055"/>
                </a:solidFill>
                <a:latin typeface="Consolas" panose="020B0609020204030204" pitchFamily="49" charset="0"/>
              </a:rPr>
              <a:t>if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e.xhr.statusText</a:t>
            </a:r>
            <a:r>
              <a:rPr lang="en-US" b="1" dirty="0">
                <a:latin typeface="Consolas" panose="020B0609020204030204" pitchFamily="49" charset="0"/>
              </a:rPr>
              <a:t> != </a:t>
            </a:r>
            <a:r>
              <a:rPr lang="en-US" b="1" dirty="0">
                <a:solidFill>
                  <a:srgbClr val="2A00FF"/>
                </a:solidFill>
                <a:latin typeface="Consolas" panose="020B0609020204030204" pitchFamily="49" charset="0"/>
              </a:rPr>
              <a:t>"OK"</a:t>
            </a:r>
            <a:r>
              <a:rPr lang="en-US" b="1" dirty="0">
                <a:latin typeface="Consolas" panose="020B06090202040302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</a:rPr>
              <a:t>          </a:t>
            </a:r>
            <a:r>
              <a:rPr lang="en-US" dirty="0">
                <a:solidFill>
                  <a:srgbClr val="3F7F5F"/>
                </a:solidFill>
                <a:latin typeface="Consolas" panose="020B0609020204030204" pitchFamily="49" charset="0"/>
              </a:rPr>
              <a:t>/* Returns managed HTTP return code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</a:rPr>
              <a:t>          </a:t>
            </a:r>
            <a:r>
              <a:rPr lang="en-US" dirty="0" err="1">
                <a:latin typeface="Consolas" panose="020B0609020204030204" pitchFamily="49" charset="0"/>
              </a:rPr>
              <a:t>popupNotif.error</a:t>
            </a:r>
            <a:r>
              <a:rPr lang="en-US" dirty="0">
                <a:latin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</a:rPr>
              <a:t>e.xhr.statusText</a:t>
            </a:r>
            <a:r>
              <a:rPr lang="en-US" dirty="0">
                <a:latin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</a:rPr>
              <a:t>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</a:rPr>
              <a:t>      </a:t>
            </a:r>
            <a:r>
              <a:rPr lang="en-US" b="1" dirty="0">
                <a:solidFill>
                  <a:srgbClr val="7F0055"/>
                </a:solidFill>
                <a:latin typeface="Consolas" panose="020B0609020204030204" pitchFamily="49" charset="0"/>
              </a:rPr>
              <a:t>else</a:t>
            </a:r>
            <a:r>
              <a:rPr lang="en-US" b="1" dirty="0">
                <a:latin typeface="Consolas" panose="020B0609020204030204" pitchFamily="49" charset="0"/>
              </a:rPr>
              <a:t> </a:t>
            </a:r>
            <a:r>
              <a:rPr lang="en-US" b="1" dirty="0">
                <a:solidFill>
                  <a:srgbClr val="7F0055"/>
                </a:solidFill>
                <a:latin typeface="Consolas" panose="020B0609020204030204" pitchFamily="49" charset="0"/>
              </a:rPr>
              <a:t>if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e.xhr.responseText</a:t>
            </a:r>
            <a:r>
              <a:rPr lang="en-US" b="1" dirty="0">
                <a:latin typeface="Consolas" panose="020B0609020204030204" pitchFamily="49" charset="0"/>
              </a:rPr>
              <a:t> != </a:t>
            </a:r>
            <a:r>
              <a:rPr lang="en-US" b="1" dirty="0">
                <a:solidFill>
                  <a:srgbClr val="7F0055"/>
                </a:solidFill>
                <a:latin typeface="Consolas" panose="020B0609020204030204" pitchFamily="49" charset="0"/>
              </a:rPr>
              <a:t>undefined</a:t>
            </a:r>
            <a:r>
              <a:rPr lang="en-US" b="1" dirty="0">
                <a:latin typeface="Consolas" panose="020B06090202040302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3F7F5F"/>
                </a:solidFill>
                <a:latin typeface="Consolas" panose="020B0609020204030204" pitchFamily="49" charset="0"/>
              </a:rPr>
              <a:t>/* Returns runtime errors (see </a:t>
            </a:r>
            <a:r>
              <a:rPr lang="en-US" dirty="0" err="1">
                <a:solidFill>
                  <a:srgbClr val="3F7F5F"/>
                </a:solidFill>
                <a:latin typeface="Consolas" panose="020B0609020204030204" pitchFamily="49" charset="0"/>
              </a:rPr>
              <a:t>WebSpeed</a:t>
            </a:r>
            <a:r>
              <a:rPr lang="en-US" dirty="0">
                <a:solidFill>
                  <a:srgbClr val="3F7F5F"/>
                </a:solidFill>
                <a:latin typeface="Consolas" panose="020B0609020204030204" pitchFamily="49" charset="0"/>
              </a:rPr>
              <a:t> log for details)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</a:rPr>
              <a:t>        </a:t>
            </a:r>
            <a:r>
              <a:rPr lang="en-US" dirty="0" err="1">
                <a:latin typeface="Consolas" panose="020B0609020204030204" pitchFamily="49" charset="0"/>
              </a:rPr>
              <a:t>popupNotif.error</a:t>
            </a:r>
            <a:r>
              <a:rPr lang="en-US" dirty="0">
                <a:latin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</a:rPr>
              <a:t>e.xhr.responseText</a:t>
            </a:r>
            <a:r>
              <a:rPr lang="en-US" dirty="0">
                <a:latin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</a:rPr>
              <a:t>    }</a:t>
            </a:r>
            <a:endParaRPr lang="en-US" dirty="0"/>
          </a:p>
        </p:txBody>
      </p:sp>
      <p:sp>
        <p:nvSpPr>
          <p:cNvPr id="4" name="Line Callout 1 (Accent Bar) 3"/>
          <p:cNvSpPr/>
          <p:nvPr/>
        </p:nvSpPr>
        <p:spPr bwMode="auto">
          <a:xfrm>
            <a:off x="8781264" y="1323411"/>
            <a:ext cx="1745799" cy="461665"/>
          </a:xfrm>
          <a:prstGeom prst="accentCallout1">
            <a:avLst>
              <a:gd name="adj1" fmla="val 49222"/>
              <a:gd name="adj2" fmla="val 1171"/>
              <a:gd name="adj3" fmla="val 212590"/>
              <a:gd name="adj4" fmla="val -173681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Arial" charset="0"/>
              </a:rPr>
              <a:t>HTTP Error</a:t>
            </a:r>
          </a:p>
        </p:txBody>
      </p:sp>
      <p:sp>
        <p:nvSpPr>
          <p:cNvPr id="5" name="Line Callout 1 (Accent Bar) 4"/>
          <p:cNvSpPr/>
          <p:nvPr/>
        </p:nvSpPr>
        <p:spPr bwMode="auto">
          <a:xfrm>
            <a:off x="8781264" y="2186842"/>
            <a:ext cx="2133918" cy="461665"/>
          </a:xfrm>
          <a:prstGeom prst="accentCallout1">
            <a:avLst>
              <a:gd name="adj1" fmla="val 49222"/>
              <a:gd name="adj2" fmla="val 1171"/>
              <a:gd name="adj3" fmla="val 269180"/>
              <a:gd name="adj4" fmla="val -76442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dirty="0" smtClean="0">
                <a:solidFill>
                  <a:schemeClr val="accent2"/>
                </a:solidFill>
              </a:rPr>
              <a:t>System Errors</a:t>
            </a: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917561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JavaScript frameworks is a recommended option for application modernization</a:t>
            </a:r>
          </a:p>
          <a:p>
            <a:r>
              <a:rPr lang="en-US" dirty="0" smtClean="0"/>
              <a:t>Kendo UI is a good JavaScript framework</a:t>
            </a:r>
          </a:p>
          <a:p>
            <a:pPr lvl="1"/>
            <a:r>
              <a:rPr lang="en-US" dirty="0" smtClean="0"/>
              <a:t>It plays nice with the top two players:  jQuery and Angular</a:t>
            </a:r>
          </a:p>
          <a:p>
            <a:r>
              <a:rPr lang="en-US" dirty="0" smtClean="0"/>
              <a:t>Take your time to design the architecture</a:t>
            </a:r>
          </a:p>
          <a:p>
            <a:r>
              <a:rPr lang="en-US" dirty="0" smtClean="0"/>
              <a:t>Separate the code</a:t>
            </a:r>
          </a:p>
          <a:p>
            <a:pPr lvl="1"/>
            <a:r>
              <a:rPr lang="en-US" dirty="0" smtClean="0"/>
              <a:t>Front-end / Back-end</a:t>
            </a:r>
          </a:p>
          <a:p>
            <a:pPr lvl="1"/>
            <a:r>
              <a:rPr lang="en-US" dirty="0" smtClean="0"/>
              <a:t>User Interface / Application logic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130561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3922582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_16x9_PPT_Template">
  <a:themeElements>
    <a:clrScheme name="Progress Corporate Palette">
      <a:dk1>
        <a:srgbClr val="373A3E"/>
      </a:dk1>
      <a:lt1>
        <a:srgbClr val="FFFFFF"/>
      </a:lt1>
      <a:dk2>
        <a:srgbClr val="0D5257"/>
      </a:dk2>
      <a:lt2>
        <a:srgbClr val="FFFFFF"/>
      </a:lt2>
      <a:accent1>
        <a:srgbClr val="55D400"/>
      </a:accent1>
      <a:accent2>
        <a:srgbClr val="00A4A5"/>
      </a:accent2>
      <a:accent3>
        <a:srgbClr val="84329B"/>
      </a:accent3>
      <a:accent4>
        <a:srgbClr val="FFB419"/>
      </a:accent4>
      <a:accent5>
        <a:srgbClr val="DC3200"/>
      </a:accent5>
      <a:accent6>
        <a:srgbClr val="0072CE"/>
      </a:accent6>
      <a:hlink>
        <a:srgbClr val="0072CE"/>
      </a:hlink>
      <a:folHlink>
        <a:srgbClr val="5F236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buSzTx/>
          <a:defRPr i="0" dirty="0" smtClean="0"/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PROGRESS_16x9_PPT_Template" id="{8EF10D70-53BF-5F44-B6C0-F8A41F34556A}" vid="{D39FBD4F-1AFA-864E-AEE2-8C58E93B9AC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108" ma:contentTypeDescription="Create a new document." ma:contentTypeScope="" ma:versionID="bc6b4c8ff69be684063a922159c20b90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ba1af1dc4e05e63367f9f8439e025d4e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Policy" minOccurs="0"/>
                <xsd:element ref="ns2:ContentType1_0" minOccurs="0"/>
                <xsd:element ref="ns3:Solution_0" minOccurs="0"/>
                <xsd:element ref="ns3:c60905045b3141dfb44ebee3a51fd0a7" minOccurs="0"/>
                <xsd:element ref="ns3:g7620f54b84d4877b8ce49e3874564d0" minOccurs="0"/>
                <xsd:element ref="ns3:MetaDescription" minOccurs="0"/>
                <xsd:element ref="ns3:m3946e80dba8470d9700658463930af8" minOccurs="0"/>
                <xsd:element ref="ns3:Industry_0" minOccurs="0"/>
                <xsd:element ref="ns3:l58a9cb184754a90a3d0c9fae6dfc0fc" minOccurs="0"/>
                <xsd:element ref="ns2:Location1_0" minOccurs="0"/>
                <xsd:element ref="ns3:e88edf6f69774249aa5a94de92e0b3ee" minOccurs="0"/>
                <xsd:element ref="ns3:h2f9ec3728094124b933b9cf7e867a92" minOccurs="0"/>
                <xsd:element ref="ns3:TaxCatchAll" minOccurs="0"/>
                <xsd:element ref="ns3:TaxCatchAllLabel" minOccurs="0"/>
                <xsd:element ref="ns3:Category1_0" minOccurs="0"/>
                <xsd:element ref="ns3:efbf5ec808454fc39dd6e73fb30f9800" minOccurs="0"/>
                <xsd:element ref="ns3:h847452f74b44b57bc4a2a741f9c94e9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ContentType1_0" ma:index="16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ocation1_0" ma:index="26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12" nillable="true" ma:displayName="Summary" ma:internalName="Summary">
      <xsd:simpleType>
        <xsd:restriction base="dms:Unknown"/>
      </xsd:simpleType>
    </xsd:element>
    <xsd:element name="Policy" ma:index="13" nillable="true" ma:displayName="Policy" ma:internalName="Policy">
      <xsd:simpleType>
        <xsd:restriction base="dms:Boolean"/>
      </xsd:simpleType>
    </xsd:element>
    <xsd:element name="Solution_0" ma:index="18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19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1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taDescription" ma:index="22" nillable="true" ma:displayName="Meta Description" ma:hidden="true" ma:internalName="MetaDescription" ma:readOnly="false">
      <xsd:simpleType>
        <xsd:restriction base="dms:Note"/>
      </xsd:simpleType>
    </xsd:element>
    <xsd:element name="m3946e80dba8470d9700658463930af8" ma:index="23" nillable="true" ma:taxonomy="true" ma:internalName="m3946e80dba8470d9700658463930af8" ma:taxonomyFieldName="Portal_x0020_Audience" ma:displayName="Portal Audience" ma:default="" ma:fieldId="{63946e80-dba8-470d-9700-658463930af8}" ma:taxonomyMulti="true" ma:sspId="7b600b03-3399-40df-9d9c-caeefc5a4d97" ma:termSetId="bedc8d7a-d5a7-4c2c-80ef-eb0f415984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ustry_0" ma:index="24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8a9cb184754a90a3d0c9fae6dfc0fc" ma:index="25" nillable="true" ma:taxonomy="true" ma:internalName="l58a9cb184754a90a3d0c9fae6dfc0fc" ma:taxonomyFieldName="Partner_x0020_Empowerment" ma:displayName="Partner Empowerment" ma:default="" ma:fieldId="{558a9cb1-8475-4a90-a3d0-c9fae6dfc0fc}" ma:taxonomyMulti="true" ma:sspId="7b600b03-3399-40df-9d9c-caeefc5a4d97" ma:termSetId="8b46d00a-8700-4556-b3eb-8ef0f7a4bf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edf6f69774249aa5a94de92e0b3ee" ma:index="27" nillable="true" ma:taxonomy="true" ma:internalName="e88edf6f69774249aa5a94de92e0b3ee" ma:taxonomyFieldName="BusinessLine" ma:displayName="Business Line" ma:readOnly="false" ma:default="" ma:fieldId="{e88edf6f-6977-4249-aa5a-94de92e0b3ee}" ma:taxonomyMulti="true" ma:sspId="7b600b03-3399-40df-9d9c-caeefc5a4d97" ma:termSetId="cfc961ee-612e-4b05-aaf2-35411bb1789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f9ec3728094124b933b9cf7e867a92" ma:index="29" nillable="true" ma:taxonomy="true" ma:internalName="h2f9ec3728094124b933b9cf7e867a92" ma:taxonomyFieldName="HorizontalUseCase" ma:displayName="Horizontal Use Case" ma:default="" ma:fieldId="{12f9ec37-2809-4124-b933-b9cf7e867a92}" ma:taxonomyMulti="true" ma:sspId="7b600b03-3399-40df-9d9c-caeefc5a4d97" ma:termSetId="c7a844bb-8121-4652-bd19-c7a1b502d44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31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2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34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efbf5ec808454fc39dd6e73fb30f9800" ma:index="35" nillable="true" ma:taxonomy="true" ma:internalName="efbf5ec808454fc39dd6e73fb30f9800" ma:taxonomyFieldName="GFOResourceTags" ma:displayName="GFO Resource Tags" ma:readOnly="false" ma:default="" ma:fieldId="{efbf5ec8-0845-4fc3-9dd6-e73fb30f9800}" ma:taxonomyMulti="true" ma:sspId="7b600b03-3399-40df-9d9c-caeefc5a4d97" ma:termSetId="42171f31-be76-463d-a933-eae23b9ef3f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847452f74b44b57bc4a2a741f9c94e9" ma:index="37" nillable="true" ma:taxonomy="true" ma:internalName="h847452f74b44b57bc4a2a741f9c94e9" ma:taxonomyFieldName="Visibility" ma:displayName="Visibility" ma:default="758;#Internal|52c39dec-86ec-4d25-bb10-18d2912cd0c4" ma:fieldId="{1847452f-74b4-4b57-bc4a-2a741f9c94e9}" ma:sspId="7b600b03-3399-40df-9d9c-caeefc5a4d97" ma:termSetId="35802469-5d1e-4d8e-8772-02bbe8856d7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3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4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4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 xsi:nil="true"/>
    <Location1_0 xmlns="efb4a6a7-40f5-4c55-b7cd-bfe5555b5884" xsi:nil="true"/>
    <MetaDescription xmlns="7c69e624-827f-471b-adea-ac070ddc6867" xsi:nil="true"/>
    <Category1_0 xmlns="7c69e624-827f-471b-adea-ac070ddc6867" xsi:nil="true"/>
    <g7620f54b84d4877b8ce49e3874564d0 xmlns="7c69e624-827f-471b-adea-ac070ddc6867" xsi:nil="true"/>
    <c60905045b3141dfb44ebee3a51fd0a7 xmlns="7c69e624-827f-471b-adea-ac070ddc6867" xsi:nil="true"/>
    <Industry_0 xmlns="7c69e624-827f-471b-adea-ac070ddc6867" xsi:nil="true"/>
    <Summary xmlns="7c69e624-827f-471b-adea-ac070ddc6867" xsi:nil="true"/>
    <TaxCatchAll xmlns="7c69e624-827f-471b-adea-ac070ddc6867">
      <Value xmlns="7c69e624-827f-471b-adea-ac070ddc6867">237</Value>
    </TaxCatchAll>
    <ContentType1_0 xmlns="efb4a6a7-40f5-4c55-b7cd-bfe5555b5884" xsi:nil="true"/>
    <Solution_0 xmlns="7c69e624-827f-471b-adea-ac070ddc6867" xsi:nil="true"/>
    <efbf5ec808454fc39dd6e73fb30f9800 xmlns="7c69e624-827f-471b-adea-ac070ddc6867" xsi:nil="true"/>
    <e88edf6f69774249aa5a94de92e0b3ee xmlns="7c69e624-827f-471b-adea-ac070ddc6867" xsi:nil="true"/>
    <h2f9ec3728094124b933b9cf7e867a92 xmlns="7c69e624-827f-471b-adea-ac070ddc6867" xsi:nil="true"/>
    <m3946e80dba8470d9700658463930af8 xmlns="7c69e624-827f-471b-adea-ac070ddc6867" xsi:nil="true"/>
    <h847452f74b44b57bc4a2a741f9c94e9 xmlns="7c69e624-827f-471b-adea-ac070ddc6867" xsi:nil="true"/>
    <l58a9cb184754a90a3d0c9fae6dfc0fc xmlns="7c69e624-827f-471b-adea-ac070ddc6867" xsi:nil="true"/>
    <_dlc_DocId xmlns="7c69e624-827f-471b-adea-ac070ddc6867" xsi:nil="true"/>
    <_dlc_DocIdUrl xmlns="7c69e624-827f-471b-adea-ac070ddc6867">
      <Url xsi:nil="true"/>
      <Description xsi:nil="true"/>
    </_dlc_DocIdUrl>
  </documentManagement>
</p:properties>
</file>

<file path=customXml/itemProps1.xml><?xml version="1.0" encoding="utf-8"?>
<ds:datastoreItem xmlns:ds="http://schemas.openxmlformats.org/officeDocument/2006/customXml" ds:itemID="{B11BA582-BE3C-43B3-9930-1D1A8AAEA3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59C7E5E-A5D4-423A-83C0-EA48CC3B7A8C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DDA4C4B2-98B1-44DF-A244-E8FB7A2D1956}">
  <ds:schemaRefs>
    <ds:schemaRef ds:uri="efb4a6a7-40f5-4c55-b7cd-bfe5555b5884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infopath/2007/PartnerControls"/>
    <ds:schemaRef ds:uri="7c69e624-827f-471b-adea-ac070ddc6867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PUG_16x9_PPT_Template</Template>
  <TotalTime>477</TotalTime>
  <Words>2819</Words>
  <Application>Microsoft Office PowerPoint</Application>
  <PresentationFormat>Custom</PresentationFormat>
  <Paragraphs>568</Paragraphs>
  <Slides>46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PROGRESS_16x9_PPT_Template</vt:lpstr>
      <vt:lpstr>A Simple Approach to Modernize WebSpeed with Kendo UI</vt:lpstr>
      <vt:lpstr>About the Presenter</vt:lpstr>
      <vt:lpstr>Objective</vt:lpstr>
      <vt:lpstr>Agenda</vt:lpstr>
      <vt:lpstr>JavaScript Frameworks</vt:lpstr>
      <vt:lpstr>Kendo UI</vt:lpstr>
      <vt:lpstr>Development Approach</vt:lpstr>
      <vt:lpstr>Architecture Evolution</vt:lpstr>
      <vt:lpstr>Architecture Evolution</vt:lpstr>
      <vt:lpstr>Architecture Evolution</vt:lpstr>
      <vt:lpstr>Architecture Proposal</vt:lpstr>
      <vt:lpstr>Architecture Proposal</vt:lpstr>
      <vt:lpstr>Architecture Proposal</vt:lpstr>
      <vt:lpstr>Architecture Proposal</vt:lpstr>
      <vt:lpstr>Architecture</vt:lpstr>
      <vt:lpstr>Architecture</vt:lpstr>
      <vt:lpstr>Architecture</vt:lpstr>
      <vt:lpstr>Architecture</vt:lpstr>
      <vt:lpstr>Architecture</vt:lpstr>
      <vt:lpstr>Architecture</vt:lpstr>
      <vt:lpstr>How do Components Pass Data?</vt:lpstr>
      <vt:lpstr>OpenEdge Developer Kits (OEDK) Subscription Management</vt:lpstr>
      <vt:lpstr>Event Console</vt:lpstr>
      <vt:lpstr>Event Console</vt:lpstr>
      <vt:lpstr>Demo</vt:lpstr>
      <vt:lpstr>Event Console</vt:lpstr>
      <vt:lpstr>Database</vt:lpstr>
      <vt:lpstr>API Services – QueryEvents.p</vt:lpstr>
      <vt:lpstr>API Services – QueryEvents.p – Paging</vt:lpstr>
      <vt:lpstr>API Services – QueryEvents.p – Dynamic Query</vt:lpstr>
      <vt:lpstr>API Services – QueryEvents.p – Paging</vt:lpstr>
      <vt:lpstr>API Services – QueryEvents.p – Paging</vt:lpstr>
      <vt:lpstr>API Services – UpdateEvent.p</vt:lpstr>
      <vt:lpstr>Ajax Services – Query.w</vt:lpstr>
      <vt:lpstr>Ajax Services – Query.w – Query-string parameters</vt:lpstr>
      <vt:lpstr>Ajax Services – Query.w – Building query</vt:lpstr>
      <vt:lpstr>Ajax Services – Query.w – Parsing sort</vt:lpstr>
      <vt:lpstr>Ajax Services – Query.w – Returning Data</vt:lpstr>
      <vt:lpstr>Ajax Services – UpdateStatus.w</vt:lpstr>
      <vt:lpstr>Ajax Services – HTTP errors</vt:lpstr>
      <vt:lpstr>HTML &amp; Kendo UI – Main.html</vt:lpstr>
      <vt:lpstr>Kendo Datasource</vt:lpstr>
      <vt:lpstr>Kendo Grid</vt:lpstr>
      <vt:lpstr>Error Trapping</vt:lpstr>
      <vt:lpstr>Summary</vt:lpstr>
      <vt:lpstr>Slide 46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Corporate PowerPoint Template</dc:title>
  <dc:creator>Martin Tsekov</dc:creator>
  <cp:lastModifiedBy>saoconno</cp:lastModifiedBy>
  <cp:revision>33</cp:revision>
  <cp:lastPrinted>2013-09-18T03:48:20Z</cp:lastPrinted>
  <dcterms:created xsi:type="dcterms:W3CDTF">2016-05-13T13:52:00Z</dcterms:created>
  <dcterms:modified xsi:type="dcterms:W3CDTF">2016-06-01T19:13:20Z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Doc ID">
    <vt:lpwstr>101816</vt:lpwstr>
  </property>
  <property fmtid="{D5CDD505-2E9C-101B-9397-08002B2CF9AE}" pid="5" name="Location1">
    <vt:lpwstr/>
  </property>
  <property fmtid="{D5CDD505-2E9C-101B-9397-08002B2CF9AE}" pid="6" name="Tagged Doc ID's">
    <vt:bool>false</vt:bool>
  </property>
  <property fmtid="{D5CDD505-2E9C-101B-9397-08002B2CF9AE}" pid="7" name="ContentType1">
    <vt:lpwstr/>
  </property>
  <property fmtid="{D5CDD505-2E9C-101B-9397-08002B2CF9AE}" pid="8" name="Solution0">
    <vt:lpwstr/>
  </property>
  <property fmtid="{D5CDD505-2E9C-101B-9397-08002B2CF9AE}" pid="9" name="Industry">
    <vt:lpwstr/>
  </property>
  <property fmtid="{D5CDD505-2E9C-101B-9397-08002B2CF9AE}" pid="10" name="IndustrySolution">
    <vt:lpwstr/>
  </property>
  <property fmtid="{D5CDD505-2E9C-101B-9397-08002B2CF9AE}" pid="11" name="Attachment Only ?">
    <vt:bool>true</vt:bool>
  </property>
  <property fmtid="{D5CDD505-2E9C-101B-9397-08002B2CF9AE}" pid="12" name="GFOAudience">
    <vt:lpwstr/>
  </property>
  <property fmtid="{D5CDD505-2E9C-101B-9397-08002B2CF9AE}" pid="13" name="OpenEdgeModule">
    <vt:lpwstr/>
  </property>
  <property fmtid="{D5CDD505-2E9C-101B-9397-08002B2CF9AE}" pid="14" name="HorizontalUseCase">
    <vt:lpwstr/>
  </property>
  <property fmtid="{D5CDD505-2E9C-101B-9397-08002B2CF9AE}" pid="15" name="GFOResourceTags">
    <vt:lpwstr/>
  </property>
  <property fmtid="{D5CDD505-2E9C-101B-9397-08002B2CF9AE}" pid="16" name="Partner Empowerment">
    <vt:lpwstr/>
  </property>
  <property fmtid="{D5CDD505-2E9C-101B-9397-08002B2CF9AE}" pid="17" name="BusinessLine">
    <vt:lpwstr/>
  </property>
  <property fmtid="{D5CDD505-2E9C-101B-9397-08002B2CF9AE}" pid="18" name="Portal Audience">
    <vt:lpwstr/>
  </property>
  <property fmtid="{D5CDD505-2E9C-101B-9397-08002B2CF9AE}" pid="19" name="kb2a064789314f00a60cb6c3cf784453">
    <vt:lpwstr/>
  </property>
  <property fmtid="{D5CDD505-2E9C-101B-9397-08002B2CF9AE}" pid="20" name="_dlc_DocIdItemGuid">
    <vt:lpwstr>8f308494-2ca7-4968-acf2-a8e53c479d10</vt:lpwstr>
  </property>
  <property fmtid="{D5CDD505-2E9C-101B-9397-08002B2CF9AE}" pid="21" name="Visibility">
    <vt:lpwstr>758;#Internal|52c39dec-86ec-4d25-bb10-18d2912cd0c4</vt:lpwstr>
  </property>
</Properties>
</file>