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customXml/itemProps4.xml" ContentType="application/vnd.openxmlformats-officedocument.customXml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5"/>
  </p:sldMasterIdLst>
  <p:notesMasterIdLst>
    <p:notesMasterId r:id="rId26"/>
  </p:notesMasterIdLst>
  <p:handoutMasterIdLst>
    <p:handoutMasterId r:id="rId27"/>
  </p:handoutMasterIdLst>
  <p:sldIdLst>
    <p:sldId id="1099" r:id="rId6"/>
    <p:sldId id="1211" r:id="rId7"/>
    <p:sldId id="1212" r:id="rId8"/>
    <p:sldId id="1213" r:id="rId9"/>
    <p:sldId id="1186" r:id="rId10"/>
    <p:sldId id="1187" r:id="rId11"/>
    <p:sldId id="1188" r:id="rId12"/>
    <p:sldId id="1203" r:id="rId13"/>
    <p:sldId id="1191" r:id="rId14"/>
    <p:sldId id="1216" r:id="rId15"/>
    <p:sldId id="1218" r:id="rId16"/>
    <p:sldId id="1214" r:id="rId17"/>
    <p:sldId id="1219" r:id="rId18"/>
    <p:sldId id="1220" r:id="rId19"/>
    <p:sldId id="1221" r:id="rId20"/>
    <p:sldId id="1222" r:id="rId21"/>
    <p:sldId id="1223" r:id="rId22"/>
    <p:sldId id="1224" r:id="rId23"/>
    <p:sldId id="1225" r:id="rId24"/>
    <p:sldId id="1180" r:id="rId25"/>
  </p:sldIdLst>
  <p:sldSz cx="12188825" cy="6858000"/>
  <p:notesSz cx="7027863" cy="9313863"/>
  <p:custDataLst>
    <p:tags r:id="rId28"/>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712" userDrawn="1">
          <p15:clr>
            <a:srgbClr val="A4A3A4"/>
          </p15:clr>
        </p15:guide>
        <p15:guide id="2" orient="horz" pos="1128" userDrawn="1">
          <p15:clr>
            <a:srgbClr val="A4A3A4"/>
          </p15:clr>
        </p15:guide>
        <p15:guide id="3" orient="horz" pos="4006">
          <p15:clr>
            <a:srgbClr val="A4A3A4"/>
          </p15:clr>
        </p15:guide>
        <p15:guide id="7" pos="359" userDrawn="1">
          <p15:clr>
            <a:srgbClr val="A4A3A4"/>
          </p15:clr>
        </p15:guide>
        <p15:guide id="8" pos="4175" userDrawn="1">
          <p15:clr>
            <a:srgbClr val="A4A3A4"/>
          </p15:clr>
        </p15:guide>
        <p15:guide id="9" pos="3829">
          <p15:clr>
            <a:srgbClr val="A4A3A4"/>
          </p15:clr>
        </p15:guide>
      </p15:sldGuideLst>
    </p:ext>
    <p:ext uri="{2D200454-40CA-4A62-9FC3-DE9A4176ACB9}">
      <p15:notesGuideLst xmlns:p15="http://schemas.microsoft.com/office/powerpoint/2012/main" xmlns="">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40FF"/>
    <a:srgbClr val="373A3E"/>
    <a:srgbClr val="B0D806"/>
    <a:srgbClr val="AAD204"/>
    <a:srgbClr val="FF4E00"/>
    <a:srgbClr val="2F5662"/>
    <a:srgbClr val="DD461E"/>
    <a:srgbClr val="24D997"/>
    <a:srgbClr val="23C78C"/>
    <a:srgbClr val="F199A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68" autoAdjust="0"/>
    <p:restoredTop sz="74940" autoAdjust="0"/>
  </p:normalViewPr>
  <p:slideViewPr>
    <p:cSldViewPr snapToGrid="0" showGuides="1">
      <p:cViewPr varScale="1">
        <p:scale>
          <a:sx n="80" d="100"/>
          <a:sy n="80" d="100"/>
        </p:scale>
        <p:origin x="-114" y="-96"/>
      </p:cViewPr>
      <p:guideLst>
        <p:guide orient="horz" pos="2712"/>
        <p:guide orient="horz" pos="1128"/>
        <p:guide orient="horz" pos="4006"/>
        <p:guide pos="359"/>
        <p:guide pos="4175"/>
        <p:guide pos="3829"/>
      </p:guideLst>
    </p:cSldViewPr>
  </p:slideViewPr>
  <p:notesTextViewPr>
    <p:cViewPr>
      <p:scale>
        <a:sx n="100" d="100"/>
        <a:sy n="100" d="100"/>
      </p:scale>
      <p:origin x="0" y="0"/>
    </p:cViewPr>
  </p:notesTextViewPr>
  <p:sorterViewPr>
    <p:cViewPr>
      <p:scale>
        <a:sx n="100" d="100"/>
        <a:sy n="100" d="100"/>
      </p:scale>
      <p:origin x="0" y="-4099"/>
    </p:cViewPr>
  </p:sorterViewPr>
  <p:notesViewPr>
    <p:cSldViewPr snapToGrid="0" showGuides="1">
      <p:cViewPr varScale="1">
        <p:scale>
          <a:sx n="100" d="100"/>
          <a:sy n="100" d="100"/>
        </p:scale>
        <p:origin x="2652" y="78"/>
      </p:cViewPr>
      <p:guideLst>
        <p:guide orient="horz" pos="2933"/>
        <p:guide pos="2213"/>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jpeg"/></Relationships>
</file>

<file path=ppt/diagrams/_rels/data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 Id="rId4" Type="http://schemas.openxmlformats.org/officeDocument/2006/relationships/image" Target="../media/image3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 Id="rId4"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A65D73-C936-40EA-A41D-2A8AD1EE573C}" type="doc">
      <dgm:prSet loTypeId="urn:microsoft.com/office/officeart/2005/8/layout/vList4#1" loCatId="list" qsTypeId="urn:microsoft.com/office/officeart/2005/8/quickstyle/simple1" qsCatId="simple" csTypeId="urn:microsoft.com/office/officeart/2005/8/colors/accent1_2" csCatId="accent1" phldr="1"/>
      <dgm:spPr/>
      <dgm:t>
        <a:bodyPr/>
        <a:lstStyle/>
        <a:p>
          <a:endParaRPr lang="en-US"/>
        </a:p>
      </dgm:t>
    </dgm:pt>
    <dgm:pt modelId="{1EF73187-204C-4221-86EF-D571D72B9105}">
      <dgm:prSet phldrT="[Text]" custT="1"/>
      <dgm:spPr/>
      <dgm:t>
        <a:bodyPr/>
        <a:lstStyle/>
        <a:p>
          <a:r>
            <a:rPr lang="en-US" sz="3200" dirty="0" smtClean="0"/>
            <a:t>- BPM UI ( Form Editor and </a:t>
          </a:r>
          <a:r>
            <a:rPr lang="en-US" sz="3200" dirty="0" err="1" smtClean="0"/>
            <a:t>Webflow</a:t>
          </a:r>
          <a:r>
            <a:rPr lang="en-US" sz="3200" dirty="0" smtClean="0"/>
            <a:t>)</a:t>
          </a:r>
          <a:endParaRPr lang="en-US" sz="3200" dirty="0"/>
        </a:p>
      </dgm:t>
    </dgm:pt>
    <dgm:pt modelId="{EFD78620-1217-4B2A-B43A-629A15196F96}" type="parTrans" cxnId="{324B8BF6-D465-499E-921C-08F4206D3878}">
      <dgm:prSet/>
      <dgm:spPr/>
      <dgm:t>
        <a:bodyPr/>
        <a:lstStyle/>
        <a:p>
          <a:endParaRPr lang="en-US"/>
        </a:p>
      </dgm:t>
    </dgm:pt>
    <dgm:pt modelId="{F69863D4-7E48-4B38-9466-48F36FE981EA}" type="sibTrans" cxnId="{324B8BF6-D465-499E-921C-08F4206D3878}">
      <dgm:prSet/>
      <dgm:spPr/>
      <dgm:t>
        <a:bodyPr/>
        <a:lstStyle/>
        <a:p>
          <a:endParaRPr lang="en-US"/>
        </a:p>
      </dgm:t>
    </dgm:pt>
    <dgm:pt modelId="{D3260AA3-CDAA-4A4A-88CB-B070E69B8B63}">
      <dgm:prSet phldrT="[Text]" custT="1"/>
      <dgm:spPr/>
      <dgm:t>
        <a:bodyPr/>
        <a:lstStyle/>
        <a:p>
          <a:r>
            <a:rPr lang="en-US" sz="3200" dirty="0" smtClean="0"/>
            <a:t>- BPM UI / Mobile UI / GUI for .NET</a:t>
          </a:r>
          <a:endParaRPr lang="en-US" sz="3200" dirty="0"/>
        </a:p>
      </dgm:t>
    </dgm:pt>
    <dgm:pt modelId="{83081625-01E9-4494-B596-D8AF74D9CF9B}" type="parTrans" cxnId="{074B14B2-1A17-4A19-80CD-2010A03F4388}">
      <dgm:prSet/>
      <dgm:spPr/>
      <dgm:t>
        <a:bodyPr/>
        <a:lstStyle/>
        <a:p>
          <a:endParaRPr lang="en-US"/>
        </a:p>
      </dgm:t>
    </dgm:pt>
    <dgm:pt modelId="{EFA1E99E-33D6-4AB0-8238-DF1FC5AB2CFB}" type="sibTrans" cxnId="{074B14B2-1A17-4A19-80CD-2010A03F4388}">
      <dgm:prSet/>
      <dgm:spPr/>
      <dgm:t>
        <a:bodyPr/>
        <a:lstStyle/>
        <a:p>
          <a:endParaRPr lang="en-US"/>
        </a:p>
      </dgm:t>
    </dgm:pt>
    <dgm:pt modelId="{1B2DAE5E-ACF0-4D63-A925-999E11832734}">
      <dgm:prSet phldrT="[Text]" custT="1"/>
      <dgm:spPr/>
      <dgm:t>
        <a:bodyPr/>
        <a:lstStyle/>
        <a:p>
          <a:r>
            <a:rPr lang="en-US" sz="3200" dirty="0" smtClean="0"/>
            <a:t>- Monitoring Process</a:t>
          </a:r>
          <a:endParaRPr lang="en-US" sz="3200" dirty="0"/>
        </a:p>
      </dgm:t>
    </dgm:pt>
    <dgm:pt modelId="{22CA0980-BAA4-4331-9179-2D5AF6CE1DBD}" type="parTrans" cxnId="{B5B2E459-6F98-4F43-AAE0-0ABC444E2580}">
      <dgm:prSet/>
      <dgm:spPr/>
      <dgm:t>
        <a:bodyPr/>
        <a:lstStyle/>
        <a:p>
          <a:endParaRPr lang="en-US"/>
        </a:p>
      </dgm:t>
    </dgm:pt>
    <dgm:pt modelId="{C93BBA4D-E649-40AC-87DA-93452EF2E76D}" type="sibTrans" cxnId="{B5B2E459-6F98-4F43-AAE0-0ABC444E2580}">
      <dgm:prSet/>
      <dgm:spPr/>
      <dgm:t>
        <a:bodyPr/>
        <a:lstStyle/>
        <a:p>
          <a:endParaRPr lang="en-US"/>
        </a:p>
      </dgm:t>
    </dgm:pt>
    <dgm:pt modelId="{91D55D51-19C9-43CF-87D0-0F097C66858C}" type="pres">
      <dgm:prSet presAssocID="{B1A65D73-C936-40EA-A41D-2A8AD1EE573C}" presName="linear" presStyleCnt="0">
        <dgm:presLayoutVars>
          <dgm:dir/>
          <dgm:resizeHandles val="exact"/>
        </dgm:presLayoutVars>
      </dgm:prSet>
      <dgm:spPr/>
      <dgm:t>
        <a:bodyPr/>
        <a:lstStyle/>
        <a:p>
          <a:endParaRPr lang="en-US"/>
        </a:p>
      </dgm:t>
    </dgm:pt>
    <dgm:pt modelId="{03FE7359-D0EC-4528-8FFF-1478DC461FF5}" type="pres">
      <dgm:prSet presAssocID="{1EF73187-204C-4221-86EF-D571D72B9105}" presName="comp" presStyleCnt="0"/>
      <dgm:spPr/>
      <dgm:t>
        <a:bodyPr/>
        <a:lstStyle/>
        <a:p>
          <a:endParaRPr lang="en-US"/>
        </a:p>
      </dgm:t>
    </dgm:pt>
    <dgm:pt modelId="{186D9D78-16EE-4090-9F16-9E3CFB233CB1}" type="pres">
      <dgm:prSet presAssocID="{1EF73187-204C-4221-86EF-D571D72B9105}" presName="box" presStyleLbl="node1" presStyleIdx="0" presStyleCnt="3"/>
      <dgm:spPr/>
      <dgm:t>
        <a:bodyPr/>
        <a:lstStyle/>
        <a:p>
          <a:endParaRPr lang="en-US"/>
        </a:p>
      </dgm:t>
    </dgm:pt>
    <dgm:pt modelId="{E3052F26-EA09-407C-A856-6FBE695D7961}" type="pres">
      <dgm:prSet presAssocID="{1EF73187-204C-4221-86EF-D571D72B9105}" presName="img"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xmlns="" val="0"/>
              </a:ext>
            </a:extLst>
          </a:blip>
          <a:srcRect/>
          <a:stretch>
            <a:fillRect t="-19000" b="-19000"/>
          </a:stretch>
        </a:blipFill>
      </dgm:spPr>
      <dgm:t>
        <a:bodyPr/>
        <a:lstStyle/>
        <a:p>
          <a:endParaRPr lang="en-US"/>
        </a:p>
      </dgm:t>
    </dgm:pt>
    <dgm:pt modelId="{98CB08EA-6E9E-4A34-8D83-EF02E6BB8100}" type="pres">
      <dgm:prSet presAssocID="{1EF73187-204C-4221-86EF-D571D72B9105}" presName="text" presStyleLbl="node1" presStyleIdx="0" presStyleCnt="3">
        <dgm:presLayoutVars>
          <dgm:bulletEnabled val="1"/>
        </dgm:presLayoutVars>
      </dgm:prSet>
      <dgm:spPr/>
      <dgm:t>
        <a:bodyPr/>
        <a:lstStyle/>
        <a:p>
          <a:endParaRPr lang="en-US"/>
        </a:p>
      </dgm:t>
    </dgm:pt>
    <dgm:pt modelId="{62FCA7F0-18EE-498E-9873-E4793E0DC3B0}" type="pres">
      <dgm:prSet presAssocID="{F69863D4-7E48-4B38-9466-48F36FE981EA}" presName="spacer" presStyleCnt="0"/>
      <dgm:spPr/>
      <dgm:t>
        <a:bodyPr/>
        <a:lstStyle/>
        <a:p>
          <a:endParaRPr lang="en-US"/>
        </a:p>
      </dgm:t>
    </dgm:pt>
    <dgm:pt modelId="{929A7072-8F19-495C-84C4-19C6139F8283}" type="pres">
      <dgm:prSet presAssocID="{D3260AA3-CDAA-4A4A-88CB-B070E69B8B63}" presName="comp" presStyleCnt="0"/>
      <dgm:spPr/>
      <dgm:t>
        <a:bodyPr/>
        <a:lstStyle/>
        <a:p>
          <a:endParaRPr lang="en-US"/>
        </a:p>
      </dgm:t>
    </dgm:pt>
    <dgm:pt modelId="{FAE4BCAD-7396-402E-BE55-78ACB55B6749}" type="pres">
      <dgm:prSet presAssocID="{D3260AA3-CDAA-4A4A-88CB-B070E69B8B63}" presName="box" presStyleLbl="node1" presStyleIdx="1" presStyleCnt="3"/>
      <dgm:spPr/>
      <dgm:t>
        <a:bodyPr/>
        <a:lstStyle/>
        <a:p>
          <a:endParaRPr lang="en-US"/>
        </a:p>
      </dgm:t>
    </dgm:pt>
    <dgm:pt modelId="{F69A933C-5992-49E8-9436-13144C6B6378}" type="pres">
      <dgm:prSet presAssocID="{D3260AA3-CDAA-4A4A-88CB-B070E69B8B63}" presName="img" presStyleLbl="fgImgPlace1" presStyleIdx="1" presStyleCnt="3"/>
      <dgm:spPr>
        <a:blipFill rotWithShape="1">
          <a:blip xmlns:r="http://schemas.openxmlformats.org/officeDocument/2006/relationships" r:embed="rId2"/>
          <a:stretch>
            <a:fillRect/>
          </a:stretch>
        </a:blipFill>
      </dgm:spPr>
      <dgm:t>
        <a:bodyPr/>
        <a:lstStyle/>
        <a:p>
          <a:endParaRPr lang="en-US"/>
        </a:p>
      </dgm:t>
    </dgm:pt>
    <dgm:pt modelId="{1EA548A1-81C2-4874-B3D6-8DD4E0F0431A}" type="pres">
      <dgm:prSet presAssocID="{D3260AA3-CDAA-4A4A-88CB-B070E69B8B63}" presName="text" presStyleLbl="node1" presStyleIdx="1" presStyleCnt="3">
        <dgm:presLayoutVars>
          <dgm:bulletEnabled val="1"/>
        </dgm:presLayoutVars>
      </dgm:prSet>
      <dgm:spPr/>
      <dgm:t>
        <a:bodyPr/>
        <a:lstStyle/>
        <a:p>
          <a:endParaRPr lang="en-US"/>
        </a:p>
      </dgm:t>
    </dgm:pt>
    <dgm:pt modelId="{4E92C46A-2330-405B-885C-6EA85680F9A5}" type="pres">
      <dgm:prSet presAssocID="{EFA1E99E-33D6-4AB0-8238-DF1FC5AB2CFB}" presName="spacer" presStyleCnt="0"/>
      <dgm:spPr/>
      <dgm:t>
        <a:bodyPr/>
        <a:lstStyle/>
        <a:p>
          <a:endParaRPr lang="en-US"/>
        </a:p>
      </dgm:t>
    </dgm:pt>
    <dgm:pt modelId="{2BA75A37-38E5-472B-9CF9-519D3ACBE417}" type="pres">
      <dgm:prSet presAssocID="{1B2DAE5E-ACF0-4D63-A925-999E11832734}" presName="comp" presStyleCnt="0"/>
      <dgm:spPr/>
      <dgm:t>
        <a:bodyPr/>
        <a:lstStyle/>
        <a:p>
          <a:endParaRPr lang="en-US"/>
        </a:p>
      </dgm:t>
    </dgm:pt>
    <dgm:pt modelId="{AD1B85A8-5937-4318-85CB-DE8229ADF846}" type="pres">
      <dgm:prSet presAssocID="{1B2DAE5E-ACF0-4D63-A925-999E11832734}" presName="box" presStyleLbl="node1" presStyleIdx="2" presStyleCnt="3"/>
      <dgm:spPr/>
      <dgm:t>
        <a:bodyPr/>
        <a:lstStyle/>
        <a:p>
          <a:endParaRPr lang="en-US"/>
        </a:p>
      </dgm:t>
    </dgm:pt>
    <dgm:pt modelId="{97D805C3-175E-4117-A578-F047B089CE25}" type="pres">
      <dgm:prSet presAssocID="{1B2DAE5E-ACF0-4D63-A925-999E11832734}" presName="img" presStyleLbl="fgImgPlace1" presStyleIdx="2" presStyleCnt="3" custScaleY="98261" custLinFactNeighborY="0"/>
      <dgm:spPr>
        <a:blipFill rotWithShape="1">
          <a:blip xmlns:r="http://schemas.openxmlformats.org/officeDocument/2006/relationships" r:embed="rId3"/>
          <a:stretch>
            <a:fillRect/>
          </a:stretch>
        </a:blipFill>
      </dgm:spPr>
      <dgm:t>
        <a:bodyPr/>
        <a:lstStyle/>
        <a:p>
          <a:endParaRPr lang="en-US"/>
        </a:p>
      </dgm:t>
    </dgm:pt>
    <dgm:pt modelId="{0D6A5C91-B576-4727-ADBC-8783CFD00D04}" type="pres">
      <dgm:prSet presAssocID="{1B2DAE5E-ACF0-4D63-A925-999E11832734}" presName="text" presStyleLbl="node1" presStyleIdx="2" presStyleCnt="3">
        <dgm:presLayoutVars>
          <dgm:bulletEnabled val="1"/>
        </dgm:presLayoutVars>
      </dgm:prSet>
      <dgm:spPr/>
      <dgm:t>
        <a:bodyPr/>
        <a:lstStyle/>
        <a:p>
          <a:endParaRPr lang="en-US"/>
        </a:p>
      </dgm:t>
    </dgm:pt>
  </dgm:ptLst>
  <dgm:cxnLst>
    <dgm:cxn modelId="{A197931B-9531-4283-A36F-EA5E36C20D46}" type="presOf" srcId="{1B2DAE5E-ACF0-4D63-A925-999E11832734}" destId="{0D6A5C91-B576-4727-ADBC-8783CFD00D04}" srcOrd="1" destOrd="0" presId="urn:microsoft.com/office/officeart/2005/8/layout/vList4#1"/>
    <dgm:cxn modelId="{6347A476-3977-4E3B-8E6F-384595105454}" type="presOf" srcId="{D3260AA3-CDAA-4A4A-88CB-B070E69B8B63}" destId="{1EA548A1-81C2-4874-B3D6-8DD4E0F0431A}" srcOrd="1" destOrd="0" presId="urn:microsoft.com/office/officeart/2005/8/layout/vList4#1"/>
    <dgm:cxn modelId="{7BE0FBFB-2F38-4DAC-9D84-4206E27EAC18}" type="presOf" srcId="{D3260AA3-CDAA-4A4A-88CB-B070E69B8B63}" destId="{FAE4BCAD-7396-402E-BE55-78ACB55B6749}" srcOrd="0" destOrd="0" presId="urn:microsoft.com/office/officeart/2005/8/layout/vList4#1"/>
    <dgm:cxn modelId="{B5B2E459-6F98-4F43-AAE0-0ABC444E2580}" srcId="{B1A65D73-C936-40EA-A41D-2A8AD1EE573C}" destId="{1B2DAE5E-ACF0-4D63-A925-999E11832734}" srcOrd="2" destOrd="0" parTransId="{22CA0980-BAA4-4331-9179-2D5AF6CE1DBD}" sibTransId="{C93BBA4D-E649-40AC-87DA-93452EF2E76D}"/>
    <dgm:cxn modelId="{E9D62389-B28C-4843-BB44-7803CA615571}" type="presOf" srcId="{1EF73187-204C-4221-86EF-D571D72B9105}" destId="{98CB08EA-6E9E-4A34-8D83-EF02E6BB8100}" srcOrd="1" destOrd="0" presId="urn:microsoft.com/office/officeart/2005/8/layout/vList4#1"/>
    <dgm:cxn modelId="{0327C9F8-70EC-4C7D-803C-3D7F471DE9DE}" type="presOf" srcId="{B1A65D73-C936-40EA-A41D-2A8AD1EE573C}" destId="{91D55D51-19C9-43CF-87D0-0F097C66858C}" srcOrd="0" destOrd="0" presId="urn:microsoft.com/office/officeart/2005/8/layout/vList4#1"/>
    <dgm:cxn modelId="{B9FB7E45-8727-4FF5-832F-57E250DE5F05}" type="presOf" srcId="{1B2DAE5E-ACF0-4D63-A925-999E11832734}" destId="{AD1B85A8-5937-4318-85CB-DE8229ADF846}" srcOrd="0" destOrd="0" presId="urn:microsoft.com/office/officeart/2005/8/layout/vList4#1"/>
    <dgm:cxn modelId="{324B8BF6-D465-499E-921C-08F4206D3878}" srcId="{B1A65D73-C936-40EA-A41D-2A8AD1EE573C}" destId="{1EF73187-204C-4221-86EF-D571D72B9105}" srcOrd="0" destOrd="0" parTransId="{EFD78620-1217-4B2A-B43A-629A15196F96}" sibTransId="{F69863D4-7E48-4B38-9466-48F36FE981EA}"/>
    <dgm:cxn modelId="{074B14B2-1A17-4A19-80CD-2010A03F4388}" srcId="{B1A65D73-C936-40EA-A41D-2A8AD1EE573C}" destId="{D3260AA3-CDAA-4A4A-88CB-B070E69B8B63}" srcOrd="1" destOrd="0" parTransId="{83081625-01E9-4494-B596-D8AF74D9CF9B}" sibTransId="{EFA1E99E-33D6-4AB0-8238-DF1FC5AB2CFB}"/>
    <dgm:cxn modelId="{39776AF5-B97F-4430-AF1E-95C41BF4C42B}" type="presOf" srcId="{1EF73187-204C-4221-86EF-D571D72B9105}" destId="{186D9D78-16EE-4090-9F16-9E3CFB233CB1}" srcOrd="0" destOrd="0" presId="urn:microsoft.com/office/officeart/2005/8/layout/vList4#1"/>
    <dgm:cxn modelId="{EAE19AA0-420A-4ADB-80D7-9210A6B61ECC}" type="presParOf" srcId="{91D55D51-19C9-43CF-87D0-0F097C66858C}" destId="{03FE7359-D0EC-4528-8FFF-1478DC461FF5}" srcOrd="0" destOrd="0" presId="urn:microsoft.com/office/officeart/2005/8/layout/vList4#1"/>
    <dgm:cxn modelId="{514AACB0-D69D-4073-82C4-1B1D04CF329E}" type="presParOf" srcId="{03FE7359-D0EC-4528-8FFF-1478DC461FF5}" destId="{186D9D78-16EE-4090-9F16-9E3CFB233CB1}" srcOrd="0" destOrd="0" presId="urn:microsoft.com/office/officeart/2005/8/layout/vList4#1"/>
    <dgm:cxn modelId="{F293144D-0CC3-47E5-B77C-149F3AC921E9}" type="presParOf" srcId="{03FE7359-D0EC-4528-8FFF-1478DC461FF5}" destId="{E3052F26-EA09-407C-A856-6FBE695D7961}" srcOrd="1" destOrd="0" presId="urn:microsoft.com/office/officeart/2005/8/layout/vList4#1"/>
    <dgm:cxn modelId="{0773ADDB-A463-42C9-A8B2-04A557BBBF67}" type="presParOf" srcId="{03FE7359-D0EC-4528-8FFF-1478DC461FF5}" destId="{98CB08EA-6E9E-4A34-8D83-EF02E6BB8100}" srcOrd="2" destOrd="0" presId="urn:microsoft.com/office/officeart/2005/8/layout/vList4#1"/>
    <dgm:cxn modelId="{BB5926C4-9A31-42A5-BDC6-6F586087CF0F}" type="presParOf" srcId="{91D55D51-19C9-43CF-87D0-0F097C66858C}" destId="{62FCA7F0-18EE-498E-9873-E4793E0DC3B0}" srcOrd="1" destOrd="0" presId="urn:microsoft.com/office/officeart/2005/8/layout/vList4#1"/>
    <dgm:cxn modelId="{C96E91F9-1DA7-46BA-B56E-9769C0A2504B}" type="presParOf" srcId="{91D55D51-19C9-43CF-87D0-0F097C66858C}" destId="{929A7072-8F19-495C-84C4-19C6139F8283}" srcOrd="2" destOrd="0" presId="urn:microsoft.com/office/officeart/2005/8/layout/vList4#1"/>
    <dgm:cxn modelId="{6D741A5E-9BF0-4835-8FA5-D6FBAD30A706}" type="presParOf" srcId="{929A7072-8F19-495C-84C4-19C6139F8283}" destId="{FAE4BCAD-7396-402E-BE55-78ACB55B6749}" srcOrd="0" destOrd="0" presId="urn:microsoft.com/office/officeart/2005/8/layout/vList4#1"/>
    <dgm:cxn modelId="{7215113A-CF39-4E55-BE1C-8CC862DCBD42}" type="presParOf" srcId="{929A7072-8F19-495C-84C4-19C6139F8283}" destId="{F69A933C-5992-49E8-9436-13144C6B6378}" srcOrd="1" destOrd="0" presId="urn:microsoft.com/office/officeart/2005/8/layout/vList4#1"/>
    <dgm:cxn modelId="{1F524AA4-829C-4958-9ABE-4E52EB2A7C7B}" type="presParOf" srcId="{929A7072-8F19-495C-84C4-19C6139F8283}" destId="{1EA548A1-81C2-4874-B3D6-8DD4E0F0431A}" srcOrd="2" destOrd="0" presId="urn:microsoft.com/office/officeart/2005/8/layout/vList4#1"/>
    <dgm:cxn modelId="{FFED06B2-0ED2-4C38-BBEF-A62ECFB47C29}" type="presParOf" srcId="{91D55D51-19C9-43CF-87D0-0F097C66858C}" destId="{4E92C46A-2330-405B-885C-6EA85680F9A5}" srcOrd="3" destOrd="0" presId="urn:microsoft.com/office/officeart/2005/8/layout/vList4#1"/>
    <dgm:cxn modelId="{84A3A0D3-F863-4AAD-A1B7-8C3748FABAA6}" type="presParOf" srcId="{91D55D51-19C9-43CF-87D0-0F097C66858C}" destId="{2BA75A37-38E5-472B-9CF9-519D3ACBE417}" srcOrd="4" destOrd="0" presId="urn:microsoft.com/office/officeart/2005/8/layout/vList4#1"/>
    <dgm:cxn modelId="{1D8D6507-7217-4CB3-A56C-B6DD985D8B6D}" type="presParOf" srcId="{2BA75A37-38E5-472B-9CF9-519D3ACBE417}" destId="{AD1B85A8-5937-4318-85CB-DE8229ADF846}" srcOrd="0" destOrd="0" presId="urn:microsoft.com/office/officeart/2005/8/layout/vList4#1"/>
    <dgm:cxn modelId="{1310F923-C542-446C-A9D9-9CA3259EC523}" type="presParOf" srcId="{2BA75A37-38E5-472B-9CF9-519D3ACBE417}" destId="{97D805C3-175E-4117-A578-F047B089CE25}" srcOrd="1" destOrd="0" presId="urn:microsoft.com/office/officeart/2005/8/layout/vList4#1"/>
    <dgm:cxn modelId="{67C391F0-7411-40EB-9905-36D4EEA40677}" type="presParOf" srcId="{2BA75A37-38E5-472B-9CF9-519D3ACBE417}" destId="{0D6A5C91-B576-4727-ADBC-8783CFD00D04}" srcOrd="2" destOrd="0" presId="urn:microsoft.com/office/officeart/2005/8/layout/vList4#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612B4C-7305-4214-9705-5034D8F1A3C4}" type="doc">
      <dgm:prSet loTypeId="urn:microsoft.com/office/officeart/2005/8/layout/hProcess10#1" loCatId="process" qsTypeId="urn:microsoft.com/office/officeart/2005/8/quickstyle/simple1" qsCatId="simple" csTypeId="urn:microsoft.com/office/officeart/2005/8/colors/colorful1#4" csCatId="colorful" phldr="1"/>
      <dgm:spPr/>
      <dgm:t>
        <a:bodyPr/>
        <a:lstStyle/>
        <a:p>
          <a:endParaRPr lang="en-US"/>
        </a:p>
      </dgm:t>
    </dgm:pt>
    <dgm:pt modelId="{90F0DED8-84B8-4FEF-B978-DDABADAF3329}">
      <dgm:prSet phldrT="[Text]" custT="1"/>
      <dgm:spPr/>
      <dgm:t>
        <a:bodyPr/>
        <a:lstStyle/>
        <a:p>
          <a:r>
            <a:rPr lang="en-US" sz="2400" dirty="0" smtClean="0"/>
            <a:t>Modelling</a:t>
          </a:r>
          <a:endParaRPr lang="en-US" sz="2400" dirty="0"/>
        </a:p>
      </dgm:t>
    </dgm:pt>
    <dgm:pt modelId="{D5680623-3A24-482E-9416-6ED1CD7005EA}" type="parTrans" cxnId="{37BC600F-DE14-49FB-A070-195500DA47A0}">
      <dgm:prSet/>
      <dgm:spPr/>
      <dgm:t>
        <a:bodyPr/>
        <a:lstStyle/>
        <a:p>
          <a:endParaRPr lang="en-US"/>
        </a:p>
      </dgm:t>
    </dgm:pt>
    <dgm:pt modelId="{3D808461-90F1-43A8-9D64-30EC2183D119}" type="sibTrans" cxnId="{37BC600F-DE14-49FB-A070-195500DA47A0}">
      <dgm:prSet/>
      <dgm:spPr/>
      <dgm:t>
        <a:bodyPr/>
        <a:lstStyle/>
        <a:p>
          <a:endParaRPr lang="en-US"/>
        </a:p>
      </dgm:t>
    </dgm:pt>
    <dgm:pt modelId="{8F649FE5-CC88-48E6-AF45-D78A7F453D31}">
      <dgm:prSet phldrT="[Text]" custT="1"/>
      <dgm:spPr/>
      <dgm:t>
        <a:bodyPr/>
        <a:lstStyle/>
        <a:p>
          <a:r>
            <a:rPr lang="en-US" sz="1800" dirty="0" smtClean="0"/>
            <a:t>Follow Traditional Modelling Pattern</a:t>
          </a:r>
          <a:endParaRPr lang="en-US" sz="1800" dirty="0"/>
        </a:p>
      </dgm:t>
    </dgm:pt>
    <dgm:pt modelId="{CFD02242-9B5E-4FDD-B366-F5DA1483F6BB}" type="parTrans" cxnId="{DD2E32B0-4C0D-4565-8AD7-2A9448BDEA23}">
      <dgm:prSet/>
      <dgm:spPr/>
      <dgm:t>
        <a:bodyPr/>
        <a:lstStyle/>
        <a:p>
          <a:endParaRPr lang="en-US"/>
        </a:p>
      </dgm:t>
    </dgm:pt>
    <dgm:pt modelId="{7E3188B5-BE97-4387-820E-F53133D85D2F}" type="sibTrans" cxnId="{DD2E32B0-4C0D-4565-8AD7-2A9448BDEA23}">
      <dgm:prSet/>
      <dgm:spPr/>
      <dgm:t>
        <a:bodyPr/>
        <a:lstStyle/>
        <a:p>
          <a:endParaRPr lang="en-US"/>
        </a:p>
      </dgm:t>
    </dgm:pt>
    <dgm:pt modelId="{5E354323-695A-4881-858D-68BDFC0E04BB}">
      <dgm:prSet phldrT="[Text]" custT="1"/>
      <dgm:spPr/>
      <dgm:t>
        <a:bodyPr/>
        <a:lstStyle/>
        <a:p>
          <a:r>
            <a:rPr lang="en-US" sz="2400" dirty="0" smtClean="0"/>
            <a:t>Participants</a:t>
          </a:r>
          <a:endParaRPr lang="en-US" sz="2400" dirty="0"/>
        </a:p>
      </dgm:t>
    </dgm:pt>
    <dgm:pt modelId="{871CB5FC-067A-4E38-A4E9-78508243BD1A}" type="parTrans" cxnId="{2BC8E85C-2D57-4EAB-9897-3E03D392FADF}">
      <dgm:prSet/>
      <dgm:spPr/>
      <dgm:t>
        <a:bodyPr/>
        <a:lstStyle/>
        <a:p>
          <a:endParaRPr lang="en-US"/>
        </a:p>
      </dgm:t>
    </dgm:pt>
    <dgm:pt modelId="{511DCB2A-24EE-470C-BD49-7307DB51F0E3}" type="sibTrans" cxnId="{2BC8E85C-2D57-4EAB-9897-3E03D392FADF}">
      <dgm:prSet/>
      <dgm:spPr/>
      <dgm:t>
        <a:bodyPr/>
        <a:lstStyle/>
        <a:p>
          <a:endParaRPr lang="en-US"/>
        </a:p>
      </dgm:t>
    </dgm:pt>
    <dgm:pt modelId="{338AE2C8-BAEC-4EA0-A350-CDB107F1FB84}">
      <dgm:prSet phldrT="[Text]" custT="1"/>
      <dgm:spPr/>
      <dgm:t>
        <a:bodyPr/>
        <a:lstStyle/>
        <a:p>
          <a:r>
            <a:rPr lang="en-US" sz="1800" dirty="0" smtClean="0"/>
            <a:t>External </a:t>
          </a:r>
          <a:r>
            <a:rPr lang="en-US" sz="1800" dirty="0" err="1" smtClean="0"/>
            <a:t>Worksteps</a:t>
          </a:r>
          <a:endParaRPr lang="en-US" sz="1800" dirty="0"/>
        </a:p>
      </dgm:t>
    </dgm:pt>
    <dgm:pt modelId="{77C7212E-5D9B-40BF-8FD1-A3E370FA035F}" type="parTrans" cxnId="{04FCA294-53F8-4104-8C47-3EF8A5B3DD12}">
      <dgm:prSet/>
      <dgm:spPr/>
      <dgm:t>
        <a:bodyPr/>
        <a:lstStyle/>
        <a:p>
          <a:endParaRPr lang="en-US"/>
        </a:p>
      </dgm:t>
    </dgm:pt>
    <dgm:pt modelId="{6509BDF5-CE41-45F2-A970-29A17E1ADE8B}" type="sibTrans" cxnId="{04FCA294-53F8-4104-8C47-3EF8A5B3DD12}">
      <dgm:prSet/>
      <dgm:spPr/>
      <dgm:t>
        <a:bodyPr/>
        <a:lstStyle/>
        <a:p>
          <a:endParaRPr lang="en-US"/>
        </a:p>
      </dgm:t>
    </dgm:pt>
    <dgm:pt modelId="{483B8A14-4D02-4F3D-A41C-302DC3D44278}">
      <dgm:prSet phldrT="[Text]" custT="1"/>
      <dgm:spPr/>
      <dgm:t>
        <a:bodyPr/>
        <a:lstStyle/>
        <a:p>
          <a:r>
            <a:rPr lang="en-US" sz="1800" dirty="0" smtClean="0"/>
            <a:t>External Adapters</a:t>
          </a:r>
          <a:endParaRPr lang="en-US" sz="1800" dirty="0"/>
        </a:p>
      </dgm:t>
    </dgm:pt>
    <dgm:pt modelId="{2DA51E8E-56F2-4999-A20E-CAACD095A43C}" type="parTrans" cxnId="{52F7F0EA-78D7-46F1-8EB6-9A550A6395EC}">
      <dgm:prSet/>
      <dgm:spPr/>
      <dgm:t>
        <a:bodyPr/>
        <a:lstStyle/>
        <a:p>
          <a:endParaRPr lang="en-US"/>
        </a:p>
      </dgm:t>
    </dgm:pt>
    <dgm:pt modelId="{0F620FD9-3E66-4DF2-94EA-28C317F1BFB4}" type="sibTrans" cxnId="{52F7F0EA-78D7-46F1-8EB6-9A550A6395EC}">
      <dgm:prSet/>
      <dgm:spPr/>
      <dgm:t>
        <a:bodyPr/>
        <a:lstStyle/>
        <a:p>
          <a:endParaRPr lang="en-US"/>
        </a:p>
      </dgm:t>
    </dgm:pt>
    <dgm:pt modelId="{FE414264-F90F-4E53-AAA4-67FE57C50C1D}">
      <dgm:prSet phldrT="[Text]" custT="1"/>
      <dgm:spPr/>
      <dgm:t>
        <a:bodyPr/>
        <a:lstStyle/>
        <a:p>
          <a:r>
            <a:rPr lang="en-US" sz="2400" dirty="0" smtClean="0"/>
            <a:t>Hook</a:t>
          </a:r>
          <a:r>
            <a:rPr lang="en-US" sz="1900" dirty="0" smtClean="0"/>
            <a:t> </a:t>
          </a:r>
          <a:r>
            <a:rPr lang="en-US" sz="2400" dirty="0" smtClean="0"/>
            <a:t>Point</a:t>
          </a:r>
          <a:endParaRPr lang="en-US" sz="2400" dirty="0"/>
        </a:p>
      </dgm:t>
    </dgm:pt>
    <dgm:pt modelId="{A03628F8-683C-455D-B664-D5883932CAAF}" type="parTrans" cxnId="{65240D12-134D-4DA3-AB1D-A4AA460DA309}">
      <dgm:prSet/>
      <dgm:spPr/>
      <dgm:t>
        <a:bodyPr/>
        <a:lstStyle/>
        <a:p>
          <a:endParaRPr lang="en-US"/>
        </a:p>
      </dgm:t>
    </dgm:pt>
    <dgm:pt modelId="{87F268E1-4DB7-4E91-91FA-2E05E97D1E5D}" type="sibTrans" cxnId="{65240D12-134D-4DA3-AB1D-A4AA460DA309}">
      <dgm:prSet/>
      <dgm:spPr/>
      <dgm:t>
        <a:bodyPr/>
        <a:lstStyle/>
        <a:p>
          <a:endParaRPr lang="en-US"/>
        </a:p>
      </dgm:t>
    </dgm:pt>
    <dgm:pt modelId="{9ADCBBFD-6094-4085-981B-D4C926375731}">
      <dgm:prSet phldrT="[Text]" custT="1"/>
      <dgm:spPr/>
      <dgm:t>
        <a:bodyPr/>
        <a:lstStyle/>
        <a:p>
          <a:r>
            <a:rPr lang="en-US" sz="1800" dirty="0" smtClean="0"/>
            <a:t>Unique ID aka External Instance ID (EIID)</a:t>
          </a:r>
          <a:endParaRPr lang="en-US" sz="1800" dirty="0"/>
        </a:p>
      </dgm:t>
    </dgm:pt>
    <dgm:pt modelId="{5DDA1E31-0C31-433C-B69C-06FEB3B62AE5}" type="parTrans" cxnId="{73E1E369-E32E-46DA-8079-B9AACFE3773F}">
      <dgm:prSet/>
      <dgm:spPr/>
      <dgm:t>
        <a:bodyPr/>
        <a:lstStyle/>
        <a:p>
          <a:endParaRPr lang="en-US"/>
        </a:p>
      </dgm:t>
    </dgm:pt>
    <dgm:pt modelId="{6A0D9D10-33B6-4092-AC62-794CFA09F34F}" type="sibTrans" cxnId="{73E1E369-E32E-46DA-8079-B9AACFE3773F}">
      <dgm:prSet/>
      <dgm:spPr/>
      <dgm:t>
        <a:bodyPr/>
        <a:lstStyle/>
        <a:p>
          <a:endParaRPr lang="en-US"/>
        </a:p>
      </dgm:t>
    </dgm:pt>
    <dgm:pt modelId="{1B865379-6176-4B1F-8A96-536C3562E1B0}">
      <dgm:prSet phldrT="[Text]" custT="1"/>
      <dgm:spPr/>
      <dgm:t>
        <a:bodyPr/>
        <a:lstStyle/>
        <a:p>
          <a:r>
            <a:rPr lang="en-US" sz="2400" dirty="0" smtClean="0"/>
            <a:t>Adding</a:t>
          </a:r>
          <a:r>
            <a:rPr lang="en-US" sz="1900" dirty="0" smtClean="0"/>
            <a:t> </a:t>
          </a:r>
          <a:r>
            <a:rPr lang="en-US" sz="2400" dirty="0" smtClean="0"/>
            <a:t>ABL</a:t>
          </a:r>
          <a:r>
            <a:rPr lang="en-US" sz="1900" dirty="0" smtClean="0"/>
            <a:t> </a:t>
          </a:r>
          <a:r>
            <a:rPr lang="en-US" sz="2400" dirty="0" smtClean="0"/>
            <a:t>Code</a:t>
          </a:r>
          <a:endParaRPr lang="en-US" sz="2400" dirty="0"/>
        </a:p>
      </dgm:t>
    </dgm:pt>
    <dgm:pt modelId="{B28C5779-9721-4996-8F62-337AEBE42045}" type="parTrans" cxnId="{556BC42C-34A7-4FC2-BF5D-57BE2615CC47}">
      <dgm:prSet/>
      <dgm:spPr/>
      <dgm:t>
        <a:bodyPr/>
        <a:lstStyle/>
        <a:p>
          <a:endParaRPr lang="en-US"/>
        </a:p>
      </dgm:t>
    </dgm:pt>
    <dgm:pt modelId="{3229BF37-9101-46AB-944A-EC1511D16984}" type="sibTrans" cxnId="{556BC42C-34A7-4FC2-BF5D-57BE2615CC47}">
      <dgm:prSet/>
      <dgm:spPr/>
      <dgm:t>
        <a:bodyPr/>
        <a:lstStyle/>
        <a:p>
          <a:endParaRPr lang="en-US"/>
        </a:p>
      </dgm:t>
    </dgm:pt>
    <dgm:pt modelId="{0EDCCF6C-2856-4378-9BAE-5CAC812FE31B}">
      <dgm:prSet phldrT="[Text]" custT="1"/>
      <dgm:spPr/>
      <dgm:t>
        <a:bodyPr/>
        <a:lstStyle/>
        <a:p>
          <a:r>
            <a:rPr lang="en-US" sz="1800" dirty="0" err="1" smtClean="0"/>
            <a:t>Create,Activate</a:t>
          </a:r>
          <a:r>
            <a:rPr lang="en-US" sz="1800" dirty="0" smtClean="0"/>
            <a:t> and Complete Process Instances</a:t>
          </a:r>
          <a:br>
            <a:rPr lang="en-US" sz="1800" dirty="0" smtClean="0"/>
          </a:br>
          <a:endParaRPr lang="en-US" sz="1800" dirty="0" smtClean="0"/>
        </a:p>
        <a:p>
          <a:endParaRPr lang="en-US" sz="1500" dirty="0"/>
        </a:p>
      </dgm:t>
    </dgm:pt>
    <dgm:pt modelId="{157C135A-B67C-4B19-9595-A5EDE42A0BEB}" type="parTrans" cxnId="{DCC7D595-AECF-43C9-8730-486194F9F52F}">
      <dgm:prSet/>
      <dgm:spPr/>
      <dgm:t>
        <a:bodyPr/>
        <a:lstStyle/>
        <a:p>
          <a:endParaRPr lang="en-US"/>
        </a:p>
      </dgm:t>
    </dgm:pt>
    <dgm:pt modelId="{53D097E6-C1CC-4EEA-A154-0FC1FA4D68DB}" type="sibTrans" cxnId="{DCC7D595-AECF-43C9-8730-486194F9F52F}">
      <dgm:prSet/>
      <dgm:spPr/>
      <dgm:t>
        <a:bodyPr/>
        <a:lstStyle/>
        <a:p>
          <a:endParaRPr lang="en-US"/>
        </a:p>
      </dgm:t>
    </dgm:pt>
    <dgm:pt modelId="{AB5E8D2D-AACA-442D-90ED-8FFCD4DCFEAD}" type="pres">
      <dgm:prSet presAssocID="{EE612B4C-7305-4214-9705-5034D8F1A3C4}" presName="Name0" presStyleCnt="0">
        <dgm:presLayoutVars>
          <dgm:dir/>
          <dgm:resizeHandles val="exact"/>
        </dgm:presLayoutVars>
      </dgm:prSet>
      <dgm:spPr/>
      <dgm:t>
        <a:bodyPr/>
        <a:lstStyle/>
        <a:p>
          <a:endParaRPr lang="en-US"/>
        </a:p>
      </dgm:t>
    </dgm:pt>
    <dgm:pt modelId="{E1656F7E-0E07-4749-98DB-2490F559371B}" type="pres">
      <dgm:prSet presAssocID="{90F0DED8-84B8-4FEF-B978-DDABADAF3329}" presName="composite" presStyleCnt="0"/>
      <dgm:spPr/>
      <dgm:t>
        <a:bodyPr/>
        <a:lstStyle/>
        <a:p>
          <a:endParaRPr lang="en-US"/>
        </a:p>
      </dgm:t>
    </dgm:pt>
    <dgm:pt modelId="{2C8F1BC3-E87B-4D16-A75B-5951B8321558}" type="pres">
      <dgm:prSet presAssocID="{90F0DED8-84B8-4FEF-B978-DDABADAF3329}" presName="imagSh" presStyleLbl="bgImgPlace1" presStyleIdx="0" presStyleCnt="4" custLinFactNeighborX="1132" custLinFactNeighborY="-15848"/>
      <dgm:spPr>
        <a:blipFill rotWithShape="1">
          <a:blip xmlns:r="http://schemas.openxmlformats.org/officeDocument/2006/relationships" r:embed="rId1"/>
          <a:stretch>
            <a:fillRect/>
          </a:stretch>
        </a:blipFill>
      </dgm:spPr>
      <dgm:t>
        <a:bodyPr/>
        <a:lstStyle/>
        <a:p>
          <a:endParaRPr lang="en-US"/>
        </a:p>
      </dgm:t>
    </dgm:pt>
    <dgm:pt modelId="{FC60F023-65AF-4738-B7F4-B472D79BEB53}" type="pres">
      <dgm:prSet presAssocID="{90F0DED8-84B8-4FEF-B978-DDABADAF3329}" presName="txNode" presStyleLbl="node1" presStyleIdx="0" presStyleCnt="4" custLinFactNeighborX="-3668" custLinFactNeighborY="1444">
        <dgm:presLayoutVars>
          <dgm:bulletEnabled val="1"/>
        </dgm:presLayoutVars>
      </dgm:prSet>
      <dgm:spPr/>
      <dgm:t>
        <a:bodyPr/>
        <a:lstStyle/>
        <a:p>
          <a:endParaRPr lang="en-US"/>
        </a:p>
      </dgm:t>
    </dgm:pt>
    <dgm:pt modelId="{BC2AE613-24DA-44AA-9734-9E937107561A}" type="pres">
      <dgm:prSet presAssocID="{3D808461-90F1-43A8-9D64-30EC2183D119}" presName="sibTrans" presStyleLbl="sibTrans2D1" presStyleIdx="0" presStyleCnt="3"/>
      <dgm:spPr/>
      <dgm:t>
        <a:bodyPr/>
        <a:lstStyle/>
        <a:p>
          <a:endParaRPr lang="en-US"/>
        </a:p>
      </dgm:t>
    </dgm:pt>
    <dgm:pt modelId="{52B7FDD1-7752-4F62-BC4A-EB27CEAAB753}" type="pres">
      <dgm:prSet presAssocID="{3D808461-90F1-43A8-9D64-30EC2183D119}" presName="connTx" presStyleLbl="sibTrans2D1" presStyleIdx="0" presStyleCnt="3"/>
      <dgm:spPr/>
      <dgm:t>
        <a:bodyPr/>
        <a:lstStyle/>
        <a:p>
          <a:endParaRPr lang="en-US"/>
        </a:p>
      </dgm:t>
    </dgm:pt>
    <dgm:pt modelId="{558B11DD-CB98-490D-BDAB-6C2B748A7EE4}" type="pres">
      <dgm:prSet presAssocID="{5E354323-695A-4881-858D-68BDFC0E04BB}" presName="composite" presStyleCnt="0"/>
      <dgm:spPr/>
      <dgm:t>
        <a:bodyPr/>
        <a:lstStyle/>
        <a:p>
          <a:endParaRPr lang="en-US"/>
        </a:p>
      </dgm:t>
    </dgm:pt>
    <dgm:pt modelId="{72C43295-02B0-4457-B3D1-B7AEC7B6532C}" type="pres">
      <dgm:prSet presAssocID="{5E354323-695A-4881-858D-68BDFC0E04BB}" presName="imagSh" presStyleLbl="bgImgPlace1" presStyleIdx="1" presStyleCnt="4" custLinFactNeighborY="-15848"/>
      <dgm:spPr>
        <a:blipFill rotWithShape="1">
          <a:blip xmlns:r="http://schemas.openxmlformats.org/officeDocument/2006/relationships" r:embed="rId2"/>
          <a:stretch>
            <a:fillRect/>
          </a:stretch>
        </a:blipFill>
      </dgm:spPr>
      <dgm:t>
        <a:bodyPr/>
        <a:lstStyle/>
        <a:p>
          <a:endParaRPr lang="en-US"/>
        </a:p>
      </dgm:t>
    </dgm:pt>
    <dgm:pt modelId="{75F0FADF-A418-467F-B3F0-43FE937B10B7}" type="pres">
      <dgm:prSet presAssocID="{5E354323-695A-4881-858D-68BDFC0E04BB}" presName="txNode" presStyleLbl="node1" presStyleIdx="1" presStyleCnt="4" custLinFactNeighborX="-3668" custLinFactNeighborY="1444">
        <dgm:presLayoutVars>
          <dgm:bulletEnabled val="1"/>
        </dgm:presLayoutVars>
      </dgm:prSet>
      <dgm:spPr/>
      <dgm:t>
        <a:bodyPr/>
        <a:lstStyle/>
        <a:p>
          <a:endParaRPr lang="en-US"/>
        </a:p>
      </dgm:t>
    </dgm:pt>
    <dgm:pt modelId="{97DA52AE-7D88-4DCB-B743-26F7CAEE5444}" type="pres">
      <dgm:prSet presAssocID="{511DCB2A-24EE-470C-BD49-7307DB51F0E3}" presName="sibTrans" presStyleLbl="sibTrans2D1" presStyleIdx="1" presStyleCnt="3"/>
      <dgm:spPr/>
      <dgm:t>
        <a:bodyPr/>
        <a:lstStyle/>
        <a:p>
          <a:endParaRPr lang="en-US"/>
        </a:p>
      </dgm:t>
    </dgm:pt>
    <dgm:pt modelId="{3586EBA7-CD20-4DBA-85E0-1E9D80DFDC27}" type="pres">
      <dgm:prSet presAssocID="{511DCB2A-24EE-470C-BD49-7307DB51F0E3}" presName="connTx" presStyleLbl="sibTrans2D1" presStyleIdx="1" presStyleCnt="3"/>
      <dgm:spPr/>
      <dgm:t>
        <a:bodyPr/>
        <a:lstStyle/>
        <a:p>
          <a:endParaRPr lang="en-US"/>
        </a:p>
      </dgm:t>
    </dgm:pt>
    <dgm:pt modelId="{904485F4-F0CD-4E1F-9858-02CDF7E4B367}" type="pres">
      <dgm:prSet presAssocID="{FE414264-F90F-4E53-AAA4-67FE57C50C1D}" presName="composite" presStyleCnt="0"/>
      <dgm:spPr/>
      <dgm:t>
        <a:bodyPr/>
        <a:lstStyle/>
        <a:p>
          <a:endParaRPr lang="en-US"/>
        </a:p>
      </dgm:t>
    </dgm:pt>
    <dgm:pt modelId="{3EA16A2F-DF64-45F5-B7B0-21F34A59452A}" type="pres">
      <dgm:prSet presAssocID="{FE414264-F90F-4E53-AAA4-67FE57C50C1D}" presName="imagSh" presStyleLbl="bgImgPlace1" presStyleIdx="2" presStyleCnt="4" custLinFactNeighborY="-15848"/>
      <dgm:spPr>
        <a:blipFill rotWithShape="1">
          <a:blip xmlns:r="http://schemas.openxmlformats.org/officeDocument/2006/relationships" r:embed="rId3"/>
          <a:stretch>
            <a:fillRect/>
          </a:stretch>
        </a:blipFill>
      </dgm:spPr>
      <dgm:t>
        <a:bodyPr/>
        <a:lstStyle/>
        <a:p>
          <a:endParaRPr lang="en-US"/>
        </a:p>
      </dgm:t>
    </dgm:pt>
    <dgm:pt modelId="{D5D271DF-9C13-42C2-B7B9-BD2E9A7EAC50}" type="pres">
      <dgm:prSet presAssocID="{FE414264-F90F-4E53-AAA4-67FE57C50C1D}" presName="txNode" presStyleLbl="node1" presStyleIdx="2" presStyleCnt="4" custLinFactNeighborX="-3668" custLinFactNeighborY="1444">
        <dgm:presLayoutVars>
          <dgm:bulletEnabled val="1"/>
        </dgm:presLayoutVars>
      </dgm:prSet>
      <dgm:spPr/>
      <dgm:t>
        <a:bodyPr/>
        <a:lstStyle/>
        <a:p>
          <a:endParaRPr lang="en-US"/>
        </a:p>
      </dgm:t>
    </dgm:pt>
    <dgm:pt modelId="{FF6B2AAC-9DF4-4076-893D-7AACAC476B75}" type="pres">
      <dgm:prSet presAssocID="{87F268E1-4DB7-4E91-91FA-2E05E97D1E5D}" presName="sibTrans" presStyleLbl="sibTrans2D1" presStyleIdx="2" presStyleCnt="3"/>
      <dgm:spPr/>
      <dgm:t>
        <a:bodyPr/>
        <a:lstStyle/>
        <a:p>
          <a:endParaRPr lang="en-US"/>
        </a:p>
      </dgm:t>
    </dgm:pt>
    <dgm:pt modelId="{66F3EB1A-3A57-4521-908D-99994CAA233B}" type="pres">
      <dgm:prSet presAssocID="{87F268E1-4DB7-4E91-91FA-2E05E97D1E5D}" presName="connTx" presStyleLbl="sibTrans2D1" presStyleIdx="2" presStyleCnt="3"/>
      <dgm:spPr/>
      <dgm:t>
        <a:bodyPr/>
        <a:lstStyle/>
        <a:p>
          <a:endParaRPr lang="en-US"/>
        </a:p>
      </dgm:t>
    </dgm:pt>
    <dgm:pt modelId="{9E87DF22-E841-46C0-9A41-834BC5890174}" type="pres">
      <dgm:prSet presAssocID="{1B865379-6176-4B1F-8A96-536C3562E1B0}" presName="composite" presStyleCnt="0"/>
      <dgm:spPr/>
      <dgm:t>
        <a:bodyPr/>
        <a:lstStyle/>
        <a:p>
          <a:endParaRPr lang="en-US"/>
        </a:p>
      </dgm:t>
    </dgm:pt>
    <dgm:pt modelId="{E3A5F90B-BA2B-49AB-AF54-D410985525C3}" type="pres">
      <dgm:prSet presAssocID="{1B865379-6176-4B1F-8A96-536C3562E1B0}" presName="imagSh" presStyleLbl="bgImgPlace1" presStyleIdx="3" presStyleCnt="4" custLinFactNeighborY="-14716"/>
      <dgm:spPr>
        <a:blipFill rotWithShape="1">
          <a:blip xmlns:r="http://schemas.openxmlformats.org/officeDocument/2006/relationships" r:embed="rId4"/>
          <a:stretch>
            <a:fillRect/>
          </a:stretch>
        </a:blipFill>
      </dgm:spPr>
      <dgm:t>
        <a:bodyPr/>
        <a:lstStyle/>
        <a:p>
          <a:endParaRPr lang="en-US"/>
        </a:p>
      </dgm:t>
    </dgm:pt>
    <dgm:pt modelId="{78E71A19-551B-4766-BEAD-32E14BD12FB0}" type="pres">
      <dgm:prSet presAssocID="{1B865379-6176-4B1F-8A96-536C3562E1B0}" presName="txNode" presStyleLbl="node1" presStyleIdx="3" presStyleCnt="4" custLinFactNeighborY="122">
        <dgm:presLayoutVars>
          <dgm:bulletEnabled val="1"/>
        </dgm:presLayoutVars>
      </dgm:prSet>
      <dgm:spPr/>
      <dgm:t>
        <a:bodyPr/>
        <a:lstStyle/>
        <a:p>
          <a:endParaRPr lang="en-US"/>
        </a:p>
      </dgm:t>
    </dgm:pt>
  </dgm:ptLst>
  <dgm:cxnLst>
    <dgm:cxn modelId="{AAFC2A72-309E-4CD5-B577-6C39FC9C2E86}" type="presOf" srcId="{9ADCBBFD-6094-4085-981B-D4C926375731}" destId="{D5D271DF-9C13-42C2-B7B9-BD2E9A7EAC50}" srcOrd="0" destOrd="1" presId="urn:microsoft.com/office/officeart/2005/8/layout/hProcess10#1"/>
    <dgm:cxn modelId="{556BC42C-34A7-4FC2-BF5D-57BE2615CC47}" srcId="{EE612B4C-7305-4214-9705-5034D8F1A3C4}" destId="{1B865379-6176-4B1F-8A96-536C3562E1B0}" srcOrd="3" destOrd="0" parTransId="{B28C5779-9721-4996-8F62-337AEBE42045}" sibTransId="{3229BF37-9101-46AB-944A-EC1511D16984}"/>
    <dgm:cxn modelId="{B67911EF-01BB-49AE-8D06-0644A95959A8}" type="presOf" srcId="{483B8A14-4D02-4F3D-A41C-302DC3D44278}" destId="{75F0FADF-A418-467F-B3F0-43FE937B10B7}" srcOrd="0" destOrd="2" presId="urn:microsoft.com/office/officeart/2005/8/layout/hProcess10#1"/>
    <dgm:cxn modelId="{B76FA99C-CB77-4D62-9934-CB819F61B941}" type="presOf" srcId="{FE414264-F90F-4E53-AAA4-67FE57C50C1D}" destId="{D5D271DF-9C13-42C2-B7B9-BD2E9A7EAC50}" srcOrd="0" destOrd="0" presId="urn:microsoft.com/office/officeart/2005/8/layout/hProcess10#1"/>
    <dgm:cxn modelId="{37332C6F-CEB9-4C59-A24D-F8D26F83C740}" type="presOf" srcId="{5E354323-695A-4881-858D-68BDFC0E04BB}" destId="{75F0FADF-A418-467F-B3F0-43FE937B10B7}" srcOrd="0" destOrd="0" presId="urn:microsoft.com/office/officeart/2005/8/layout/hProcess10#1"/>
    <dgm:cxn modelId="{04FCA294-53F8-4104-8C47-3EF8A5B3DD12}" srcId="{5E354323-695A-4881-858D-68BDFC0E04BB}" destId="{338AE2C8-BAEC-4EA0-A350-CDB107F1FB84}" srcOrd="0" destOrd="0" parTransId="{77C7212E-5D9B-40BF-8FD1-A3E370FA035F}" sibTransId="{6509BDF5-CE41-45F2-A970-29A17E1ADE8B}"/>
    <dgm:cxn modelId="{2BC8E85C-2D57-4EAB-9897-3E03D392FADF}" srcId="{EE612B4C-7305-4214-9705-5034D8F1A3C4}" destId="{5E354323-695A-4881-858D-68BDFC0E04BB}" srcOrd="1" destOrd="0" parTransId="{871CB5FC-067A-4E38-A4E9-78508243BD1A}" sibTransId="{511DCB2A-24EE-470C-BD49-7307DB51F0E3}"/>
    <dgm:cxn modelId="{70992285-7D6B-4586-901C-E98040CFC7A9}" type="presOf" srcId="{3D808461-90F1-43A8-9D64-30EC2183D119}" destId="{52B7FDD1-7752-4F62-BC4A-EB27CEAAB753}" srcOrd="1" destOrd="0" presId="urn:microsoft.com/office/officeart/2005/8/layout/hProcess10#1"/>
    <dgm:cxn modelId="{9846AACB-F5E4-4F21-B30C-6FB6155C1EFE}" type="presOf" srcId="{87F268E1-4DB7-4E91-91FA-2E05E97D1E5D}" destId="{66F3EB1A-3A57-4521-908D-99994CAA233B}" srcOrd="1" destOrd="0" presId="urn:microsoft.com/office/officeart/2005/8/layout/hProcess10#1"/>
    <dgm:cxn modelId="{05489AB6-2201-4181-967E-4513F0E3C092}" type="presOf" srcId="{90F0DED8-84B8-4FEF-B978-DDABADAF3329}" destId="{FC60F023-65AF-4738-B7F4-B472D79BEB53}" srcOrd="0" destOrd="0" presId="urn:microsoft.com/office/officeart/2005/8/layout/hProcess10#1"/>
    <dgm:cxn modelId="{73E1E369-E32E-46DA-8079-B9AACFE3773F}" srcId="{FE414264-F90F-4E53-AAA4-67FE57C50C1D}" destId="{9ADCBBFD-6094-4085-981B-D4C926375731}" srcOrd="0" destOrd="0" parTransId="{5DDA1E31-0C31-433C-B69C-06FEB3B62AE5}" sibTransId="{6A0D9D10-33B6-4092-AC62-794CFA09F34F}"/>
    <dgm:cxn modelId="{86C7E12B-FE96-4F40-BFC0-29E68B021E31}" type="presOf" srcId="{87F268E1-4DB7-4E91-91FA-2E05E97D1E5D}" destId="{FF6B2AAC-9DF4-4076-893D-7AACAC476B75}" srcOrd="0" destOrd="0" presId="urn:microsoft.com/office/officeart/2005/8/layout/hProcess10#1"/>
    <dgm:cxn modelId="{4B26BBA6-194B-44CE-BD28-359435059B6D}" type="presOf" srcId="{1B865379-6176-4B1F-8A96-536C3562E1B0}" destId="{78E71A19-551B-4766-BEAD-32E14BD12FB0}" srcOrd="0" destOrd="0" presId="urn:microsoft.com/office/officeart/2005/8/layout/hProcess10#1"/>
    <dgm:cxn modelId="{91F4E087-99CF-4CEB-AD45-D0CF17087E3A}" type="presOf" srcId="{8F649FE5-CC88-48E6-AF45-D78A7F453D31}" destId="{FC60F023-65AF-4738-B7F4-B472D79BEB53}" srcOrd="0" destOrd="1" presId="urn:microsoft.com/office/officeart/2005/8/layout/hProcess10#1"/>
    <dgm:cxn modelId="{52F7F0EA-78D7-46F1-8EB6-9A550A6395EC}" srcId="{5E354323-695A-4881-858D-68BDFC0E04BB}" destId="{483B8A14-4D02-4F3D-A41C-302DC3D44278}" srcOrd="1" destOrd="0" parTransId="{2DA51E8E-56F2-4999-A20E-CAACD095A43C}" sibTransId="{0F620FD9-3E66-4DF2-94EA-28C317F1BFB4}"/>
    <dgm:cxn modelId="{C74DEB79-3ED1-436A-B055-E9218778121D}" type="presOf" srcId="{511DCB2A-24EE-470C-BD49-7307DB51F0E3}" destId="{3586EBA7-CD20-4DBA-85E0-1E9D80DFDC27}" srcOrd="1" destOrd="0" presId="urn:microsoft.com/office/officeart/2005/8/layout/hProcess10#1"/>
    <dgm:cxn modelId="{A50D1968-814A-4BE2-9551-ABA8A33ECC8E}" type="presOf" srcId="{338AE2C8-BAEC-4EA0-A350-CDB107F1FB84}" destId="{75F0FADF-A418-467F-B3F0-43FE937B10B7}" srcOrd="0" destOrd="1" presId="urn:microsoft.com/office/officeart/2005/8/layout/hProcess10#1"/>
    <dgm:cxn modelId="{87DE0659-C4FC-437E-93C1-D2C40127067D}" type="presOf" srcId="{511DCB2A-24EE-470C-BD49-7307DB51F0E3}" destId="{97DA52AE-7D88-4DCB-B743-26F7CAEE5444}" srcOrd="0" destOrd="0" presId="urn:microsoft.com/office/officeart/2005/8/layout/hProcess10#1"/>
    <dgm:cxn modelId="{37BC600F-DE14-49FB-A070-195500DA47A0}" srcId="{EE612B4C-7305-4214-9705-5034D8F1A3C4}" destId="{90F0DED8-84B8-4FEF-B978-DDABADAF3329}" srcOrd="0" destOrd="0" parTransId="{D5680623-3A24-482E-9416-6ED1CD7005EA}" sibTransId="{3D808461-90F1-43A8-9D64-30EC2183D119}"/>
    <dgm:cxn modelId="{DCC7D595-AECF-43C9-8730-486194F9F52F}" srcId="{1B865379-6176-4B1F-8A96-536C3562E1B0}" destId="{0EDCCF6C-2856-4378-9BAE-5CAC812FE31B}" srcOrd="0" destOrd="0" parTransId="{157C135A-B67C-4B19-9595-A5EDE42A0BEB}" sibTransId="{53D097E6-C1CC-4EEA-A154-0FC1FA4D68DB}"/>
    <dgm:cxn modelId="{65240D12-134D-4DA3-AB1D-A4AA460DA309}" srcId="{EE612B4C-7305-4214-9705-5034D8F1A3C4}" destId="{FE414264-F90F-4E53-AAA4-67FE57C50C1D}" srcOrd="2" destOrd="0" parTransId="{A03628F8-683C-455D-B664-D5883932CAAF}" sibTransId="{87F268E1-4DB7-4E91-91FA-2E05E97D1E5D}"/>
    <dgm:cxn modelId="{A2149BF7-9C15-4CE4-872B-D898839B9F61}" type="presOf" srcId="{0EDCCF6C-2856-4378-9BAE-5CAC812FE31B}" destId="{78E71A19-551B-4766-BEAD-32E14BD12FB0}" srcOrd="0" destOrd="1" presId="urn:microsoft.com/office/officeart/2005/8/layout/hProcess10#1"/>
    <dgm:cxn modelId="{F90EBBF2-0002-4F9E-8BDF-E7409F224104}" type="presOf" srcId="{3D808461-90F1-43A8-9D64-30EC2183D119}" destId="{BC2AE613-24DA-44AA-9734-9E937107561A}" srcOrd="0" destOrd="0" presId="urn:microsoft.com/office/officeart/2005/8/layout/hProcess10#1"/>
    <dgm:cxn modelId="{B608980D-DB06-4A56-A983-75C54890DE99}" type="presOf" srcId="{EE612B4C-7305-4214-9705-5034D8F1A3C4}" destId="{AB5E8D2D-AACA-442D-90ED-8FFCD4DCFEAD}" srcOrd="0" destOrd="0" presId="urn:microsoft.com/office/officeart/2005/8/layout/hProcess10#1"/>
    <dgm:cxn modelId="{DD2E32B0-4C0D-4565-8AD7-2A9448BDEA23}" srcId="{90F0DED8-84B8-4FEF-B978-DDABADAF3329}" destId="{8F649FE5-CC88-48E6-AF45-D78A7F453D31}" srcOrd="0" destOrd="0" parTransId="{CFD02242-9B5E-4FDD-B366-F5DA1483F6BB}" sibTransId="{7E3188B5-BE97-4387-820E-F53133D85D2F}"/>
    <dgm:cxn modelId="{A57EA70C-5D17-4D69-90C8-ABDE9404592F}" type="presParOf" srcId="{AB5E8D2D-AACA-442D-90ED-8FFCD4DCFEAD}" destId="{E1656F7E-0E07-4749-98DB-2490F559371B}" srcOrd="0" destOrd="0" presId="urn:microsoft.com/office/officeart/2005/8/layout/hProcess10#1"/>
    <dgm:cxn modelId="{CDCC95BC-5BAC-4757-A577-89F82D9D6CB9}" type="presParOf" srcId="{E1656F7E-0E07-4749-98DB-2490F559371B}" destId="{2C8F1BC3-E87B-4D16-A75B-5951B8321558}" srcOrd="0" destOrd="0" presId="urn:microsoft.com/office/officeart/2005/8/layout/hProcess10#1"/>
    <dgm:cxn modelId="{D1355E35-7A13-4BDB-B440-3F302421FFE7}" type="presParOf" srcId="{E1656F7E-0E07-4749-98DB-2490F559371B}" destId="{FC60F023-65AF-4738-B7F4-B472D79BEB53}" srcOrd="1" destOrd="0" presId="urn:microsoft.com/office/officeart/2005/8/layout/hProcess10#1"/>
    <dgm:cxn modelId="{A34E83C7-D631-44A5-9041-9B24D7136DFF}" type="presParOf" srcId="{AB5E8D2D-AACA-442D-90ED-8FFCD4DCFEAD}" destId="{BC2AE613-24DA-44AA-9734-9E937107561A}" srcOrd="1" destOrd="0" presId="urn:microsoft.com/office/officeart/2005/8/layout/hProcess10#1"/>
    <dgm:cxn modelId="{834F3FB2-2ABE-4D73-8D03-C89D5BF44C48}" type="presParOf" srcId="{BC2AE613-24DA-44AA-9734-9E937107561A}" destId="{52B7FDD1-7752-4F62-BC4A-EB27CEAAB753}" srcOrd="0" destOrd="0" presId="urn:microsoft.com/office/officeart/2005/8/layout/hProcess10#1"/>
    <dgm:cxn modelId="{387FB156-59EF-4B38-B223-E1AD4960F3BD}" type="presParOf" srcId="{AB5E8D2D-AACA-442D-90ED-8FFCD4DCFEAD}" destId="{558B11DD-CB98-490D-BDAB-6C2B748A7EE4}" srcOrd="2" destOrd="0" presId="urn:microsoft.com/office/officeart/2005/8/layout/hProcess10#1"/>
    <dgm:cxn modelId="{36ECC064-D4F2-416C-A98D-08763092CD71}" type="presParOf" srcId="{558B11DD-CB98-490D-BDAB-6C2B748A7EE4}" destId="{72C43295-02B0-4457-B3D1-B7AEC7B6532C}" srcOrd="0" destOrd="0" presId="urn:microsoft.com/office/officeart/2005/8/layout/hProcess10#1"/>
    <dgm:cxn modelId="{456A2F46-8CFD-4BE6-A613-36150DEB2F39}" type="presParOf" srcId="{558B11DD-CB98-490D-BDAB-6C2B748A7EE4}" destId="{75F0FADF-A418-467F-B3F0-43FE937B10B7}" srcOrd="1" destOrd="0" presId="urn:microsoft.com/office/officeart/2005/8/layout/hProcess10#1"/>
    <dgm:cxn modelId="{C7D967BE-A9BF-4242-8679-CD7D489A81DB}" type="presParOf" srcId="{AB5E8D2D-AACA-442D-90ED-8FFCD4DCFEAD}" destId="{97DA52AE-7D88-4DCB-B743-26F7CAEE5444}" srcOrd="3" destOrd="0" presId="urn:microsoft.com/office/officeart/2005/8/layout/hProcess10#1"/>
    <dgm:cxn modelId="{AF5528BA-06CC-457D-A9FE-28BA48DB8483}" type="presParOf" srcId="{97DA52AE-7D88-4DCB-B743-26F7CAEE5444}" destId="{3586EBA7-CD20-4DBA-85E0-1E9D80DFDC27}" srcOrd="0" destOrd="0" presId="urn:microsoft.com/office/officeart/2005/8/layout/hProcess10#1"/>
    <dgm:cxn modelId="{D0D2677F-FAA4-462D-858C-3B6830769F46}" type="presParOf" srcId="{AB5E8D2D-AACA-442D-90ED-8FFCD4DCFEAD}" destId="{904485F4-F0CD-4E1F-9858-02CDF7E4B367}" srcOrd="4" destOrd="0" presId="urn:microsoft.com/office/officeart/2005/8/layout/hProcess10#1"/>
    <dgm:cxn modelId="{D0B10307-7EFA-4996-BD41-4DC35C145CBC}" type="presParOf" srcId="{904485F4-F0CD-4E1F-9858-02CDF7E4B367}" destId="{3EA16A2F-DF64-45F5-B7B0-21F34A59452A}" srcOrd="0" destOrd="0" presId="urn:microsoft.com/office/officeart/2005/8/layout/hProcess10#1"/>
    <dgm:cxn modelId="{339F3BFB-9F99-44EC-B305-D0C85FD45E72}" type="presParOf" srcId="{904485F4-F0CD-4E1F-9858-02CDF7E4B367}" destId="{D5D271DF-9C13-42C2-B7B9-BD2E9A7EAC50}" srcOrd="1" destOrd="0" presId="urn:microsoft.com/office/officeart/2005/8/layout/hProcess10#1"/>
    <dgm:cxn modelId="{71340724-1F97-4E76-9503-010F2B4B5156}" type="presParOf" srcId="{AB5E8D2D-AACA-442D-90ED-8FFCD4DCFEAD}" destId="{FF6B2AAC-9DF4-4076-893D-7AACAC476B75}" srcOrd="5" destOrd="0" presId="urn:microsoft.com/office/officeart/2005/8/layout/hProcess10#1"/>
    <dgm:cxn modelId="{7211C01D-8C39-481B-9BF6-AB3CBFB0128E}" type="presParOf" srcId="{FF6B2AAC-9DF4-4076-893D-7AACAC476B75}" destId="{66F3EB1A-3A57-4521-908D-99994CAA233B}" srcOrd="0" destOrd="0" presId="urn:microsoft.com/office/officeart/2005/8/layout/hProcess10#1"/>
    <dgm:cxn modelId="{494149C5-57A3-4EE9-9621-347827F898A1}" type="presParOf" srcId="{AB5E8D2D-AACA-442D-90ED-8FFCD4DCFEAD}" destId="{9E87DF22-E841-46C0-9A41-834BC5890174}" srcOrd="6" destOrd="0" presId="urn:microsoft.com/office/officeart/2005/8/layout/hProcess10#1"/>
    <dgm:cxn modelId="{919678D4-267A-4EEB-86D9-07A5BE0633F6}" type="presParOf" srcId="{9E87DF22-E841-46C0-9A41-834BC5890174}" destId="{E3A5F90B-BA2B-49AB-AF54-D410985525C3}" srcOrd="0" destOrd="0" presId="urn:microsoft.com/office/officeart/2005/8/layout/hProcess10#1"/>
    <dgm:cxn modelId="{458A827C-1A0A-45A1-99C1-C592E6DE4B18}" type="presParOf" srcId="{9E87DF22-E841-46C0-9A41-834BC5890174}" destId="{78E71A19-551B-4766-BEAD-32E14BD12FB0}" srcOrd="1" destOrd="0" presId="urn:microsoft.com/office/officeart/2005/8/layout/hProcess10#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86D9D78-16EE-4090-9F16-9E3CFB233CB1}">
      <dsp:nvSpPr>
        <dsp:cNvPr id="0" name=""/>
        <dsp:cNvSpPr/>
      </dsp:nvSpPr>
      <dsp:spPr>
        <a:xfrm>
          <a:off x="0" y="0"/>
          <a:ext cx="10948987" cy="16162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t>- BPM UI ( Form Editor and </a:t>
          </a:r>
          <a:r>
            <a:rPr lang="en-US" sz="3200" kern="1200" dirty="0" err="1" smtClean="0"/>
            <a:t>Webflow</a:t>
          </a:r>
          <a:r>
            <a:rPr lang="en-US" sz="3200" kern="1200" dirty="0" smtClean="0"/>
            <a:t>)</a:t>
          </a:r>
          <a:endParaRPr lang="en-US" sz="3200" kern="1200" dirty="0"/>
        </a:p>
      </dsp:txBody>
      <dsp:txXfrm>
        <a:off x="2351424" y="0"/>
        <a:ext cx="8597562" cy="1616273"/>
      </dsp:txXfrm>
    </dsp:sp>
    <dsp:sp modelId="{E3052F26-EA09-407C-A856-6FBE695D7961}">
      <dsp:nvSpPr>
        <dsp:cNvPr id="0" name=""/>
        <dsp:cNvSpPr/>
      </dsp:nvSpPr>
      <dsp:spPr>
        <a:xfrm>
          <a:off x="161627" y="161627"/>
          <a:ext cx="2189797" cy="1293018"/>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xmlns="" val="0"/>
              </a:ext>
            </a:extLst>
          </a:blip>
          <a:srcRect/>
          <a:stretch>
            <a:fillRect t="-19000" b="-1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E4BCAD-7396-402E-BE55-78ACB55B6749}">
      <dsp:nvSpPr>
        <dsp:cNvPr id="0" name=""/>
        <dsp:cNvSpPr/>
      </dsp:nvSpPr>
      <dsp:spPr>
        <a:xfrm>
          <a:off x="0" y="1777900"/>
          <a:ext cx="10948987" cy="16162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t>- BPM UI / Mobile UI / GUI for .NET</a:t>
          </a:r>
          <a:endParaRPr lang="en-US" sz="3200" kern="1200" dirty="0"/>
        </a:p>
      </dsp:txBody>
      <dsp:txXfrm>
        <a:off x="2351424" y="1777900"/>
        <a:ext cx="8597562" cy="1616273"/>
      </dsp:txXfrm>
    </dsp:sp>
    <dsp:sp modelId="{F69A933C-5992-49E8-9436-13144C6B6378}">
      <dsp:nvSpPr>
        <dsp:cNvPr id="0" name=""/>
        <dsp:cNvSpPr/>
      </dsp:nvSpPr>
      <dsp:spPr>
        <a:xfrm>
          <a:off x="161627" y="1939528"/>
          <a:ext cx="2189797" cy="1293018"/>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1B85A8-5937-4318-85CB-DE8229ADF846}">
      <dsp:nvSpPr>
        <dsp:cNvPr id="0" name=""/>
        <dsp:cNvSpPr/>
      </dsp:nvSpPr>
      <dsp:spPr>
        <a:xfrm>
          <a:off x="0" y="3555801"/>
          <a:ext cx="10948987" cy="16162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t>- Monitoring Process</a:t>
          </a:r>
          <a:endParaRPr lang="en-US" sz="3200" kern="1200" dirty="0"/>
        </a:p>
      </dsp:txBody>
      <dsp:txXfrm>
        <a:off x="2351424" y="3555801"/>
        <a:ext cx="8597562" cy="1616273"/>
      </dsp:txXfrm>
    </dsp:sp>
    <dsp:sp modelId="{97D805C3-175E-4117-A578-F047B089CE25}">
      <dsp:nvSpPr>
        <dsp:cNvPr id="0" name=""/>
        <dsp:cNvSpPr/>
      </dsp:nvSpPr>
      <dsp:spPr>
        <a:xfrm>
          <a:off x="161627" y="3728671"/>
          <a:ext cx="2189797" cy="1270533"/>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C8F1BC3-E87B-4D16-A75B-5951B8321558}">
      <dsp:nvSpPr>
        <dsp:cNvPr id="0" name=""/>
        <dsp:cNvSpPr/>
      </dsp:nvSpPr>
      <dsp:spPr>
        <a:xfrm>
          <a:off x="25050" y="868290"/>
          <a:ext cx="2072321" cy="2072321"/>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60F023-65AF-4738-B7F4-B472D79BEB53}">
      <dsp:nvSpPr>
        <dsp:cNvPr id="0" name=""/>
        <dsp:cNvSpPr/>
      </dsp:nvSpPr>
      <dsp:spPr>
        <a:xfrm>
          <a:off x="262933" y="2470029"/>
          <a:ext cx="2072321" cy="207232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smtClean="0"/>
            <a:t>Modelling</a:t>
          </a:r>
          <a:endParaRPr lang="en-US" sz="2400" kern="1200" dirty="0"/>
        </a:p>
        <a:p>
          <a:pPr marL="171450" lvl="1" indent="-171450" algn="l" defTabSz="800100">
            <a:lnSpc>
              <a:spcPct val="90000"/>
            </a:lnSpc>
            <a:spcBef>
              <a:spcPct val="0"/>
            </a:spcBef>
            <a:spcAft>
              <a:spcPct val="15000"/>
            </a:spcAft>
            <a:buChar char="••"/>
          </a:pPr>
          <a:r>
            <a:rPr lang="en-US" sz="1800" kern="1200" dirty="0" smtClean="0"/>
            <a:t>Follow Traditional Modelling Pattern</a:t>
          </a:r>
          <a:endParaRPr lang="en-US" sz="1800" kern="1200" dirty="0"/>
        </a:p>
      </dsp:txBody>
      <dsp:txXfrm>
        <a:off x="262933" y="2470029"/>
        <a:ext cx="2072321" cy="2072321"/>
      </dsp:txXfrm>
    </dsp:sp>
    <dsp:sp modelId="{BC2AE613-24DA-44AA-9734-9E937107561A}">
      <dsp:nvSpPr>
        <dsp:cNvPr id="0" name=""/>
        <dsp:cNvSpPr/>
      </dsp:nvSpPr>
      <dsp:spPr>
        <a:xfrm>
          <a:off x="2488336" y="1655476"/>
          <a:ext cx="390964" cy="49794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a:off x="2488336" y="1655476"/>
        <a:ext cx="390964" cy="497949"/>
      </dsp:txXfrm>
    </dsp:sp>
    <dsp:sp modelId="{72C43295-02B0-4457-B3D1-B7AEC7B6532C}">
      <dsp:nvSpPr>
        <dsp:cNvPr id="0" name=""/>
        <dsp:cNvSpPr/>
      </dsp:nvSpPr>
      <dsp:spPr>
        <a:xfrm>
          <a:off x="3214412" y="868290"/>
          <a:ext cx="2072321" cy="2072321"/>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F0FADF-A418-467F-B3F0-43FE937B10B7}">
      <dsp:nvSpPr>
        <dsp:cNvPr id="0" name=""/>
        <dsp:cNvSpPr/>
      </dsp:nvSpPr>
      <dsp:spPr>
        <a:xfrm>
          <a:off x="3475754" y="2470029"/>
          <a:ext cx="2072321" cy="207232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smtClean="0"/>
            <a:t>Participants</a:t>
          </a:r>
          <a:endParaRPr lang="en-US" sz="2400" kern="1200" dirty="0"/>
        </a:p>
        <a:p>
          <a:pPr marL="171450" lvl="1" indent="-171450" algn="l" defTabSz="800100">
            <a:lnSpc>
              <a:spcPct val="90000"/>
            </a:lnSpc>
            <a:spcBef>
              <a:spcPct val="0"/>
            </a:spcBef>
            <a:spcAft>
              <a:spcPct val="15000"/>
            </a:spcAft>
            <a:buChar char="••"/>
          </a:pPr>
          <a:r>
            <a:rPr lang="en-US" sz="1800" kern="1200" dirty="0" smtClean="0"/>
            <a:t>External </a:t>
          </a:r>
          <a:r>
            <a:rPr lang="en-US" sz="1800" kern="1200" dirty="0" err="1" smtClean="0"/>
            <a:t>Worksteps</a:t>
          </a:r>
          <a:endParaRPr lang="en-US" sz="1800" kern="1200" dirty="0"/>
        </a:p>
        <a:p>
          <a:pPr marL="171450" lvl="1" indent="-171450" algn="l" defTabSz="800100">
            <a:lnSpc>
              <a:spcPct val="90000"/>
            </a:lnSpc>
            <a:spcBef>
              <a:spcPct val="0"/>
            </a:spcBef>
            <a:spcAft>
              <a:spcPct val="15000"/>
            </a:spcAft>
            <a:buChar char="••"/>
          </a:pPr>
          <a:r>
            <a:rPr lang="en-US" sz="1800" kern="1200" dirty="0" smtClean="0"/>
            <a:t>External Adapters</a:t>
          </a:r>
          <a:endParaRPr lang="en-US" sz="1800" kern="1200" dirty="0"/>
        </a:p>
      </dsp:txBody>
      <dsp:txXfrm>
        <a:off x="3475754" y="2470029"/>
        <a:ext cx="2072321" cy="2072321"/>
      </dsp:txXfrm>
    </dsp:sp>
    <dsp:sp modelId="{97DA52AE-7D88-4DCB-B743-26F7CAEE5444}">
      <dsp:nvSpPr>
        <dsp:cNvPr id="0" name=""/>
        <dsp:cNvSpPr/>
      </dsp:nvSpPr>
      <dsp:spPr>
        <a:xfrm>
          <a:off x="5685909" y="1655476"/>
          <a:ext cx="399174" cy="49794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a:off x="5685909" y="1655476"/>
        <a:ext cx="399174" cy="497949"/>
      </dsp:txXfrm>
    </dsp:sp>
    <dsp:sp modelId="{3EA16A2F-DF64-45F5-B7B0-21F34A59452A}">
      <dsp:nvSpPr>
        <dsp:cNvPr id="0" name=""/>
        <dsp:cNvSpPr/>
      </dsp:nvSpPr>
      <dsp:spPr>
        <a:xfrm>
          <a:off x="6427234" y="868290"/>
          <a:ext cx="2072321" cy="2072321"/>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D271DF-9C13-42C2-B7B9-BD2E9A7EAC50}">
      <dsp:nvSpPr>
        <dsp:cNvPr id="0" name=""/>
        <dsp:cNvSpPr/>
      </dsp:nvSpPr>
      <dsp:spPr>
        <a:xfrm>
          <a:off x="6688575" y="2470029"/>
          <a:ext cx="2072321" cy="207232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smtClean="0"/>
            <a:t>Hook</a:t>
          </a:r>
          <a:r>
            <a:rPr lang="en-US" sz="1900" kern="1200" dirty="0" smtClean="0"/>
            <a:t> </a:t>
          </a:r>
          <a:r>
            <a:rPr lang="en-US" sz="2400" kern="1200" dirty="0" smtClean="0"/>
            <a:t>Point</a:t>
          </a:r>
          <a:endParaRPr lang="en-US" sz="2400" kern="1200" dirty="0"/>
        </a:p>
        <a:p>
          <a:pPr marL="171450" lvl="1" indent="-171450" algn="l" defTabSz="800100">
            <a:lnSpc>
              <a:spcPct val="90000"/>
            </a:lnSpc>
            <a:spcBef>
              <a:spcPct val="0"/>
            </a:spcBef>
            <a:spcAft>
              <a:spcPct val="15000"/>
            </a:spcAft>
            <a:buChar char="••"/>
          </a:pPr>
          <a:r>
            <a:rPr lang="en-US" sz="1800" kern="1200" dirty="0" smtClean="0"/>
            <a:t>Unique ID aka External Instance ID (EIID)</a:t>
          </a:r>
          <a:endParaRPr lang="en-US" sz="1800" kern="1200" dirty="0"/>
        </a:p>
      </dsp:txBody>
      <dsp:txXfrm>
        <a:off x="6688575" y="2470029"/>
        <a:ext cx="2072321" cy="2072321"/>
      </dsp:txXfrm>
    </dsp:sp>
    <dsp:sp modelId="{FF6B2AAC-9DF4-4076-893D-7AACAC476B75}">
      <dsp:nvSpPr>
        <dsp:cNvPr id="0" name=""/>
        <dsp:cNvSpPr/>
      </dsp:nvSpPr>
      <dsp:spPr>
        <a:xfrm rot="25101">
          <a:off x="8898725" y="1667414"/>
          <a:ext cx="399185" cy="49794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rot="25101">
        <a:off x="8898725" y="1667414"/>
        <a:ext cx="399185" cy="497949"/>
      </dsp:txXfrm>
    </dsp:sp>
    <dsp:sp modelId="{E3A5F90B-BA2B-49AB-AF54-D410985525C3}">
      <dsp:nvSpPr>
        <dsp:cNvPr id="0" name=""/>
        <dsp:cNvSpPr/>
      </dsp:nvSpPr>
      <dsp:spPr>
        <a:xfrm>
          <a:off x="9640055" y="891749"/>
          <a:ext cx="2072321" cy="2072321"/>
        </a:xfrm>
        <a:prstGeom prst="roundRect">
          <a:avLst>
            <a:gd name="adj" fmla="val 10000"/>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E71A19-551B-4766-BEAD-32E14BD12FB0}">
      <dsp:nvSpPr>
        <dsp:cNvPr id="0" name=""/>
        <dsp:cNvSpPr/>
      </dsp:nvSpPr>
      <dsp:spPr>
        <a:xfrm>
          <a:off x="9977409" y="2442633"/>
          <a:ext cx="2072321" cy="207232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smtClean="0"/>
            <a:t>Adding</a:t>
          </a:r>
          <a:r>
            <a:rPr lang="en-US" sz="1900" kern="1200" dirty="0" smtClean="0"/>
            <a:t> </a:t>
          </a:r>
          <a:r>
            <a:rPr lang="en-US" sz="2400" kern="1200" dirty="0" smtClean="0"/>
            <a:t>ABL</a:t>
          </a:r>
          <a:r>
            <a:rPr lang="en-US" sz="1900" kern="1200" dirty="0" smtClean="0"/>
            <a:t> </a:t>
          </a:r>
          <a:r>
            <a:rPr lang="en-US" sz="2400" kern="1200" dirty="0" smtClean="0"/>
            <a:t>Code</a:t>
          </a:r>
          <a:endParaRPr lang="en-US" sz="2400" kern="1200" dirty="0"/>
        </a:p>
        <a:p>
          <a:pPr marL="171450" lvl="1" indent="-171450" algn="l" defTabSz="800100">
            <a:lnSpc>
              <a:spcPct val="90000"/>
            </a:lnSpc>
            <a:spcBef>
              <a:spcPct val="0"/>
            </a:spcBef>
            <a:spcAft>
              <a:spcPct val="15000"/>
            </a:spcAft>
            <a:buChar char="••"/>
          </a:pPr>
          <a:r>
            <a:rPr lang="en-US" sz="1800" kern="1200" dirty="0" err="1" smtClean="0"/>
            <a:t>Create,Activate</a:t>
          </a:r>
          <a:r>
            <a:rPr lang="en-US" sz="1800" kern="1200" dirty="0" smtClean="0"/>
            <a:t> and Complete Process Instances</a:t>
          </a:r>
          <a:br>
            <a:rPr lang="en-US" sz="1800" kern="1200" dirty="0" smtClean="0"/>
          </a:br>
          <a:endParaRPr lang="en-US" sz="1800" kern="1200" dirty="0" smtClean="0"/>
        </a:p>
        <a:p>
          <a:pPr marL="171450" lvl="1" indent="-171450" algn="l" defTabSz="800100">
            <a:lnSpc>
              <a:spcPct val="90000"/>
            </a:lnSpc>
            <a:spcBef>
              <a:spcPct val="0"/>
            </a:spcBef>
            <a:spcAft>
              <a:spcPct val="15000"/>
            </a:spcAft>
            <a:buChar char="••"/>
          </a:pPr>
          <a:endParaRPr lang="en-US" sz="1500" kern="1200" dirty="0"/>
        </a:p>
      </dsp:txBody>
      <dsp:txXfrm>
        <a:off x="9977409" y="2442633"/>
        <a:ext cx="2072321" cy="2072321"/>
      </dsp:txXfrm>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1">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smtClean="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xmlns=""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smtClean="0"/>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xmlns=""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
        <p:nvSpPr>
          <p:cNvPr id="5" name="Footer Placeholder 4"/>
          <p:cNvSpPr>
            <a:spLocks noGrp="1"/>
          </p:cNvSpPr>
          <p:nvPr>
            <p:ph type="ftr" sz="quarter" idx="11"/>
          </p:nvPr>
        </p:nvSpPr>
        <p:spPr/>
        <p:txBody>
          <a:bodyPr/>
          <a:lstStyle/>
          <a:p>
            <a:pPr>
              <a:defRPr/>
            </a:pPr>
            <a:r>
              <a:rPr lang="en-US" smtClean="0"/>
              <a:t>Progress</a:t>
            </a:r>
            <a:endParaRPr lang="en-US" dirty="0"/>
          </a:p>
        </p:txBody>
      </p:sp>
    </p:spTree>
    <p:extLst>
      <p:ext uri="{BB962C8B-B14F-4D97-AF65-F5344CB8AC3E}">
        <p14:creationId xmlns:p14="http://schemas.microsoft.com/office/powerpoint/2010/main" xmlns="" val="1219454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2750" y="700088"/>
            <a:ext cx="6205538" cy="3492500"/>
          </a:xfrm>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a:t>
            </a:fld>
            <a:endParaRPr lang="en-US" dirty="0"/>
          </a:p>
        </p:txBody>
      </p:sp>
    </p:spTree>
    <p:extLst>
      <p:ext uri="{BB962C8B-B14F-4D97-AF65-F5344CB8AC3E}">
        <p14:creationId xmlns:p14="http://schemas.microsoft.com/office/powerpoint/2010/main" xmlns="" val="2234984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9A281A-1569-49F4-90D7-C06CB28A20D0}" type="slidenum">
              <a:rPr lang="en-US"/>
              <a:pPr/>
              <a:t>4</a:t>
            </a:fld>
            <a:endParaRPr lang="en-US"/>
          </a:p>
        </p:txBody>
      </p:sp>
      <p:sp>
        <p:nvSpPr>
          <p:cNvPr id="2206722" name="Rectangle 2"/>
          <p:cNvSpPr>
            <a:spLocks noGrp="1" noRot="1" noChangeAspect="1" noChangeArrowheads="1" noTextEdit="1"/>
          </p:cNvSpPr>
          <p:nvPr>
            <p:ph type="sldImg"/>
          </p:nvPr>
        </p:nvSpPr>
        <p:spPr>
          <a:xfrm>
            <a:off x="412750" y="700088"/>
            <a:ext cx="6205538" cy="3492500"/>
          </a:xfrm>
          <a:ln/>
        </p:spPr>
      </p:sp>
      <p:sp>
        <p:nvSpPr>
          <p:cNvPr id="2206723"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ZA" dirty="0" smtClean="0"/>
          </a:p>
        </p:txBody>
      </p:sp>
    </p:spTree>
    <p:extLst>
      <p:ext uri="{BB962C8B-B14F-4D97-AF65-F5344CB8AC3E}">
        <p14:creationId xmlns:p14="http://schemas.microsoft.com/office/powerpoint/2010/main" xmlns="" val="3904986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From Progress, we offer</a:t>
            </a:r>
            <a:r>
              <a:rPr lang="en-IN" baseline="0" dirty="0" smtClean="0"/>
              <a:t> a BPM solution on top of OE platform, which is OE BPM</a:t>
            </a:r>
            <a:endParaRPr lang="en-IN" dirty="0" smtClean="0"/>
          </a:p>
          <a:p>
            <a:endParaRPr lang="en-IN" b="1" u="sng" dirty="0" smtClean="0"/>
          </a:p>
          <a:p>
            <a:r>
              <a:rPr lang="en-IN" b="1" u="sng" dirty="0" smtClean="0"/>
              <a:t>Business Process Applications</a:t>
            </a:r>
            <a:endParaRPr lang="en-IN" dirty="0" smtClean="0"/>
          </a:p>
          <a:p>
            <a:endParaRPr lang="en-IN" dirty="0" smtClean="0"/>
          </a:p>
          <a:p>
            <a:pPr lvl="0"/>
            <a:r>
              <a:rPr lang="en-IN" dirty="0" smtClean="0"/>
              <a:t>  OpenEdge BPM combines industry leading BPM solution with OpenEdge development platform. One installation process with unified security model and seamless integration of data to simplify development and deployment of dynamic business process applications</a:t>
            </a:r>
          </a:p>
          <a:p>
            <a:r>
              <a:rPr lang="en-IN" b="1" u="sng" dirty="0" smtClean="0"/>
              <a:t>Agile</a:t>
            </a:r>
            <a:endParaRPr lang="en-IN" dirty="0" smtClean="0"/>
          </a:p>
          <a:p>
            <a:pPr lvl="0"/>
            <a:r>
              <a:rPr lang="en-IN" dirty="0" smtClean="0"/>
              <a:t>With simple drag and drop offering, it allows to create or change custom applications to be simple workflow models by </a:t>
            </a:r>
            <a:r>
              <a:rPr lang="en-IN" dirty="0" err="1" smtClean="0"/>
              <a:t>avvoiding</a:t>
            </a:r>
            <a:r>
              <a:rPr lang="en-IN" dirty="0" smtClean="0"/>
              <a:t> costly repair replace cycles and reducing cost errors and time to market, while increasing business agility and speedy time value</a:t>
            </a:r>
          </a:p>
          <a:p>
            <a:pPr lvl="0"/>
            <a:r>
              <a:rPr lang="en-IN" dirty="0" smtClean="0"/>
              <a:t>It allows to create new business </a:t>
            </a:r>
            <a:r>
              <a:rPr lang="en-IN" dirty="0" err="1" smtClean="0"/>
              <a:t>oppurtunities</a:t>
            </a:r>
            <a:r>
              <a:rPr lang="en-IN" dirty="0" smtClean="0"/>
              <a:t> , slashing development time for custom applications and quickly tailor existing applications to meet volatile business demands</a:t>
            </a:r>
          </a:p>
          <a:p>
            <a:r>
              <a:rPr lang="en-IN" b="1" u="sng" dirty="0" smtClean="0"/>
              <a:t>Visibility</a:t>
            </a:r>
            <a:endParaRPr lang="en-IN" dirty="0" smtClean="0"/>
          </a:p>
          <a:p>
            <a:pPr lvl="0"/>
            <a:r>
              <a:rPr lang="en-IN" dirty="0" smtClean="0"/>
              <a:t>OEBPM is a single tool for developers , Business Analysts and managers that unlock the power of BPM to improve the process visibility and quickly respond to new business </a:t>
            </a:r>
            <a:r>
              <a:rPr lang="en-IN" dirty="0" err="1" smtClean="0"/>
              <a:t>oppurtunities</a:t>
            </a:r>
            <a:r>
              <a:rPr lang="en-IN" dirty="0" smtClean="0"/>
              <a:t>  and make better decisions and stream line existing applications</a:t>
            </a:r>
          </a:p>
          <a:p>
            <a:pPr lvl="0"/>
            <a:r>
              <a:rPr lang="en-IN" dirty="0" smtClean="0"/>
              <a:t>Using OEBPM, one can model and simulate  business process using BPMN </a:t>
            </a:r>
            <a:r>
              <a:rPr lang="en-IN" dirty="0" err="1" smtClean="0"/>
              <a:t>compilant</a:t>
            </a:r>
            <a:r>
              <a:rPr lang="en-IN" dirty="0" smtClean="0"/>
              <a:t> </a:t>
            </a:r>
          </a:p>
          <a:p>
            <a:r>
              <a:rPr lang="en-IN" b="1" u="sng" dirty="0" smtClean="0"/>
              <a:t>Continuous Improvement</a:t>
            </a:r>
            <a:endParaRPr lang="en-IN" dirty="0" smtClean="0"/>
          </a:p>
          <a:p>
            <a:pPr lvl="0"/>
            <a:r>
              <a:rPr lang="en-IN" dirty="0" smtClean="0"/>
              <a:t>With OEBPM, processes can be separated from application code and replaced with flexible configurable workflows that can be easily </a:t>
            </a:r>
            <a:r>
              <a:rPr lang="en-IN" dirty="0" err="1" smtClean="0"/>
              <a:t>modeled</a:t>
            </a:r>
            <a:r>
              <a:rPr lang="en-IN" dirty="0" smtClean="0"/>
              <a:t> with the simplified graphical tool we provide</a:t>
            </a:r>
          </a:p>
          <a:p>
            <a:pPr lvl="0"/>
            <a:r>
              <a:rPr lang="en-IN" dirty="0" smtClean="0"/>
              <a:t>This enables developers , BA to easily modify applications at the speed of business and independent of software development lifecycles</a:t>
            </a:r>
          </a:p>
          <a:p>
            <a:pPr lvl="0"/>
            <a:endParaRPr lang="en-IN" dirty="0" smtClean="0"/>
          </a:p>
          <a:p>
            <a:pPr lvl="0"/>
            <a:endParaRPr lang="en-IN" dirty="0" smtClean="0"/>
          </a:p>
          <a:p>
            <a:endParaRPr lang="en-IN" dirty="0" smtClean="0"/>
          </a:p>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5</a:t>
            </a:fld>
            <a:endParaRPr lang="en-US" dirty="0"/>
          </a:p>
        </p:txBody>
      </p:sp>
    </p:spTree>
    <p:extLst>
      <p:ext uri="{BB962C8B-B14F-4D97-AF65-F5344CB8AC3E}">
        <p14:creationId xmlns:p14="http://schemas.microsoft.com/office/powerpoint/2010/main" xmlns="" val="1354837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5038" rtl="0" eaLnBrk="0" fontAlgn="base" latinLnBrk="0" hangingPunct="0">
              <a:lnSpc>
                <a:spcPct val="100000"/>
              </a:lnSpc>
              <a:spcBef>
                <a:spcPct val="0"/>
              </a:spcBef>
              <a:spcAft>
                <a:spcPct val="0"/>
              </a:spcAft>
              <a:buClrTx/>
              <a:buSzTx/>
              <a:buFontTx/>
              <a:buNone/>
              <a:tabLst/>
              <a:defRPr/>
            </a:pPr>
            <a:fld id="{35B09749-0949-4B2A-BACC-2C4809A783E5}" type="slidenum">
              <a:rPr kumimoji="0" lang="en-US"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5038" rtl="0" eaLnBrk="0" fontAlgn="base" latinLnBrk="0" hangingPunct="0">
                <a:lnSpc>
                  <a:spcPct val="100000"/>
                </a:lnSpc>
                <a:spcBef>
                  <a:spcPct val="0"/>
                </a:spcBef>
                <a:spcAft>
                  <a:spcPct val="0"/>
                </a:spcAft>
                <a:buClrTx/>
                <a:buSzTx/>
                <a:buFontTx/>
                <a:buNone/>
                <a:tabLst/>
                <a:defRPr/>
              </a:pPr>
              <a:t>6</a:t>
            </a:fld>
            <a:endParaRPr kumimoji="0" lang="en-US" sz="1200" b="1"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xmlns="" val="1399573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7</a:t>
            </a:fld>
            <a:endParaRPr lang="en-US" dirty="0"/>
          </a:p>
        </p:txBody>
      </p:sp>
    </p:spTree>
    <p:extLst>
      <p:ext uri="{BB962C8B-B14F-4D97-AF65-F5344CB8AC3E}">
        <p14:creationId xmlns:p14="http://schemas.microsoft.com/office/powerpoint/2010/main" xmlns="" val="3084145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8</a:t>
            </a:fld>
            <a:endParaRPr lang="en-US" dirty="0"/>
          </a:p>
        </p:txBody>
      </p:sp>
    </p:spTree>
    <p:extLst>
      <p:ext uri="{BB962C8B-B14F-4D97-AF65-F5344CB8AC3E}">
        <p14:creationId xmlns:p14="http://schemas.microsoft.com/office/powerpoint/2010/main" xmlns="" val="954247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9</a:t>
            </a:fld>
            <a:endParaRPr lang="en-US" dirty="0"/>
          </a:p>
        </p:txBody>
      </p:sp>
    </p:spTree>
    <p:extLst>
      <p:ext uri="{BB962C8B-B14F-4D97-AF65-F5344CB8AC3E}">
        <p14:creationId xmlns:p14="http://schemas.microsoft.com/office/powerpoint/2010/main" xmlns="" val="4268896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10</a:t>
            </a:fld>
            <a:endParaRPr lang="en-US" dirty="0"/>
          </a:p>
        </p:txBody>
      </p:sp>
    </p:spTree>
    <p:extLst>
      <p:ext uri="{BB962C8B-B14F-4D97-AF65-F5344CB8AC3E}">
        <p14:creationId xmlns:p14="http://schemas.microsoft.com/office/powerpoint/2010/main" xmlns="" val="3046175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11</a:t>
            </a:fld>
            <a:endParaRPr lang="en-US" dirty="0"/>
          </a:p>
        </p:txBody>
      </p:sp>
    </p:spTree>
    <p:extLst>
      <p:ext uri="{BB962C8B-B14F-4D97-AF65-F5344CB8AC3E}">
        <p14:creationId xmlns:p14="http://schemas.microsoft.com/office/powerpoint/2010/main" xmlns="" val="3079757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12</a:t>
            </a:fld>
            <a:endParaRPr lang="en-US" dirty="0"/>
          </a:p>
        </p:txBody>
      </p:sp>
    </p:spTree>
    <p:extLst>
      <p:ext uri="{BB962C8B-B14F-4D97-AF65-F5344CB8AC3E}">
        <p14:creationId xmlns:p14="http://schemas.microsoft.com/office/powerpoint/2010/main" xmlns="" val="4017201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2750" y="700088"/>
            <a:ext cx="6205538" cy="3492500"/>
          </a:xfrm>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13</a:t>
            </a:fld>
            <a:endParaRPr lang="en-US" dirty="0"/>
          </a:p>
        </p:txBody>
      </p:sp>
    </p:spTree>
    <p:extLst>
      <p:ext uri="{BB962C8B-B14F-4D97-AF65-F5344CB8AC3E}">
        <p14:creationId xmlns:p14="http://schemas.microsoft.com/office/powerpoint/2010/main" xmlns="" val="331105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14</a:t>
            </a:fld>
            <a:endParaRPr lang="en-US" dirty="0"/>
          </a:p>
        </p:txBody>
      </p:sp>
    </p:spTree>
    <p:extLst>
      <p:ext uri="{BB962C8B-B14F-4D97-AF65-F5344CB8AC3E}">
        <p14:creationId xmlns:p14="http://schemas.microsoft.com/office/powerpoint/2010/main" xmlns="" val="2556656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15</a:t>
            </a:fld>
            <a:endParaRPr lang="en-US" dirty="0"/>
          </a:p>
        </p:txBody>
      </p:sp>
    </p:spTree>
    <p:extLst>
      <p:ext uri="{BB962C8B-B14F-4D97-AF65-F5344CB8AC3E}">
        <p14:creationId xmlns:p14="http://schemas.microsoft.com/office/powerpoint/2010/main" xmlns="" val="27441257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3649" y="36"/>
            <a:ext cx="12188890" cy="6857964"/>
          </a:xfrm>
          <a:prstGeom prst="rect">
            <a:avLst/>
          </a:prstGeom>
        </p:spPr>
      </p:pic>
      <p:sp>
        <p:nvSpPr>
          <p:cNvPr id="9" name="Rectangle 3"/>
          <p:cNvSpPr>
            <a:spLocks noGrp="1" noChangeArrowheads="1"/>
          </p:cNvSpPr>
          <p:nvPr>
            <p:ph type="ctrTitle" hasCustomPrompt="1"/>
          </p:nvPr>
        </p:nvSpPr>
        <p:spPr bwMode="auto">
          <a:xfrm>
            <a:off x="4967780" y="3354330"/>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4967780" y="5066617"/>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spTree>
    <p:extLst>
      <p:ext uri="{BB962C8B-B14F-4D97-AF65-F5344CB8AC3E}">
        <p14:creationId xmlns:p14="http://schemas.microsoft.com/office/powerpoint/2010/main" xmlns="" val="281790427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56932029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209742828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2229182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66024709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240610237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130781960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303170618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39002070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30156731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221600436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411308882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Tree>
    <p:extLst>
      <p:ext uri="{BB962C8B-B14F-4D97-AF65-F5344CB8AC3E}">
        <p14:creationId xmlns:p14="http://schemas.microsoft.com/office/powerpoint/2010/main" xmlns="" val="260547248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itle Only - no logo">
    <p:spTree>
      <p:nvGrpSpPr>
        <p:cNvPr id="1" name=""/>
        <p:cNvGrpSpPr/>
        <p:nvPr/>
      </p:nvGrpSpPr>
      <p:grpSpPr>
        <a:xfrm>
          <a:off x="0" y="0"/>
          <a:ext cx="0" cy="0"/>
          <a:chOff x="0" y="0"/>
          <a:chExt cx="0" cy="0"/>
        </a:xfrm>
      </p:grpSpPr>
      <p:sp>
        <p:nvSpPr>
          <p:cNvPr id="3" name="Title 1"/>
          <p:cNvSpPr>
            <a:spLocks noGrp="1"/>
          </p:cNvSpPr>
          <p:nvPr>
            <p:ph type="title"/>
          </p:nvPr>
        </p:nvSpPr>
        <p:spPr>
          <a:xfrm>
            <a:off x="616799" y="359802"/>
            <a:ext cx="9771655" cy="438582"/>
          </a:xfrm>
        </p:spPr>
        <p:txBody>
          <a:bodyPr/>
          <a:lstStyle>
            <a:lvl1pPr>
              <a:defRPr>
                <a:solidFill>
                  <a:schemeClr val="tx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3362400001"/>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6"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endParaRPr lang="en-US" dirty="0" smtClean="0"/>
          </a:p>
        </p:txBody>
      </p:sp>
      <p:sp>
        <p:nvSpPr>
          <p:cNvPr id="1713158" name="Rectangle 6"/>
          <p:cNvSpPr>
            <a:spLocks noChangeArrowheads="1"/>
          </p:cNvSpPr>
          <p:nvPr/>
        </p:nvSpPr>
        <p:spPr bwMode="auto">
          <a:xfrm>
            <a:off x="6015201" y="6517228"/>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38" r:id="rId2"/>
    <p:sldLayoutId id="2147483775" r:id="rId3"/>
    <p:sldLayoutId id="2147483734" r:id="rId4"/>
    <p:sldLayoutId id="2147483778" r:id="rId5"/>
    <p:sldLayoutId id="2147483774" r:id="rId6"/>
    <p:sldLayoutId id="2147483739" r:id="rId7"/>
    <p:sldLayoutId id="2147483762" r:id="rId8"/>
    <p:sldLayoutId id="2147483776" r:id="rId9"/>
    <p:sldLayoutId id="2147483772" r:id="rId10"/>
    <p:sldLayoutId id="2147483767" r:id="rId11"/>
    <p:sldLayoutId id="2147483770" r:id="rId12"/>
    <p:sldLayoutId id="2147483773" r:id="rId13"/>
    <p:sldLayoutId id="2147483781" r:id="rId14"/>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12.jpe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10.png"/><Relationship Id="rId2" Type="http://schemas.openxmlformats.org/officeDocument/2006/relationships/notesSlide" Target="../notesSlides/notesSlide8.xml"/><Relationship Id="rId16" Type="http://schemas.openxmlformats.org/officeDocument/2006/relationships/image" Target="../media/image32.png"/><Relationship Id="rId1" Type="http://schemas.openxmlformats.org/officeDocument/2006/relationships/slideLayout" Target="../slideLayouts/slideLayout14.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19" Type="http://schemas.openxmlformats.org/officeDocument/2006/relationships/image" Target="../media/image33.jpe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8"/>
          <p:cNvSpPr>
            <a:spLocks noGrp="1"/>
          </p:cNvSpPr>
          <p:nvPr>
            <p:ph type="subTitle" idx="1"/>
          </p:nvPr>
        </p:nvSpPr>
        <p:spPr>
          <a:xfrm>
            <a:off x="4533741" y="5559508"/>
            <a:ext cx="5479648" cy="708556"/>
          </a:xfrm>
        </p:spPr>
        <p:txBody>
          <a:bodyPr/>
          <a:lstStyle/>
          <a:p>
            <a:r>
              <a:rPr lang="en-US" sz="2000" dirty="0"/>
              <a:t>Jawahar Surapaneni</a:t>
            </a:r>
          </a:p>
          <a:p>
            <a:r>
              <a:rPr lang="en-US" sz="2000" dirty="0" smtClean="0"/>
              <a:t>26</a:t>
            </a:r>
            <a:r>
              <a:rPr lang="en-US" sz="2000" baseline="30000" dirty="0" smtClean="0"/>
              <a:t>th</a:t>
            </a:r>
            <a:r>
              <a:rPr lang="en-US" sz="2000" dirty="0" smtClean="0"/>
              <a:t> </a:t>
            </a:r>
            <a:r>
              <a:rPr lang="en-US" sz="2000" dirty="0"/>
              <a:t>June 2016</a:t>
            </a:r>
          </a:p>
          <a:p>
            <a:endParaRPr lang="en-US" dirty="0" smtClean="0"/>
          </a:p>
        </p:txBody>
      </p:sp>
      <p:sp>
        <p:nvSpPr>
          <p:cNvPr id="6" name="Title 4"/>
          <p:cNvSpPr>
            <a:spLocks noGrp="1"/>
          </p:cNvSpPr>
          <p:nvPr>
            <p:ph type="ctrTitle"/>
          </p:nvPr>
        </p:nvSpPr>
        <p:spPr>
          <a:xfrm>
            <a:off x="4533741" y="2592435"/>
            <a:ext cx="7566523" cy="1231106"/>
          </a:xfrm>
        </p:spPr>
        <p:txBody>
          <a:bodyPr/>
          <a:lstStyle/>
          <a:p>
            <a:r>
              <a:rPr lang="en-IN" sz="4000" dirty="0" smtClean="0"/>
              <a:t>Monitoring OpenEdge Applications using BPM</a:t>
            </a:r>
            <a:endParaRPr lang="en-US" sz="4000" dirty="0"/>
          </a:p>
        </p:txBody>
      </p:sp>
      <p:sp>
        <p:nvSpPr>
          <p:cNvPr id="2" name="TextBox 1"/>
          <p:cNvSpPr txBox="1"/>
          <p:nvPr/>
        </p:nvSpPr>
        <p:spPr bwMode="auto">
          <a:xfrm>
            <a:off x="4268269" y="4244279"/>
            <a:ext cx="2294762" cy="58477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IN" sz="3200" i="0" dirty="0" smtClean="0"/>
              <a:t>Workshop</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616817" y="367497"/>
            <a:ext cx="10801179" cy="430887"/>
          </a:xfrm>
        </p:spPr>
        <p:txBody>
          <a:bodyPr/>
          <a:lstStyle/>
          <a:p>
            <a:r>
              <a:rPr lang="en-US" dirty="0" smtClean="0"/>
              <a:t>The Support Team</a:t>
            </a:r>
            <a:endParaRPr lang="en-US" dirty="0"/>
          </a:p>
        </p:txBody>
      </p:sp>
      <p:sp>
        <p:nvSpPr>
          <p:cNvPr id="6" name="Rectangle 3"/>
          <p:cNvSpPr txBox="1">
            <a:spLocks noChangeArrowheads="1"/>
          </p:cNvSpPr>
          <p:nvPr/>
        </p:nvSpPr>
        <p:spPr>
          <a:xfrm>
            <a:off x="611962" y="1200150"/>
            <a:ext cx="10360501" cy="5303520"/>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IN" altLang="en-US" sz="2400" i="0" dirty="0" smtClean="0"/>
              <a:t>Jawahar Surapaneni, </a:t>
            </a:r>
            <a:r>
              <a:rPr lang="en-IN" altLang="en-US" sz="2400" i="0" dirty="0"/>
              <a:t>Principal</a:t>
            </a:r>
            <a:r>
              <a:rPr lang="en-IN" altLang="en-US" sz="2400" i="0" dirty="0" smtClean="0"/>
              <a:t> Engineer</a:t>
            </a:r>
          </a:p>
          <a:p>
            <a:pPr>
              <a:buSzTx/>
            </a:pPr>
            <a:r>
              <a:rPr lang="en-IN" altLang="en-US" sz="2400" i="0" dirty="0" smtClean="0"/>
              <a:t>Satyam Dhavala , Sr. Engineer</a:t>
            </a:r>
          </a:p>
          <a:p>
            <a:pPr>
              <a:buSzTx/>
            </a:pPr>
            <a:r>
              <a:rPr lang="en-IN" altLang="en-US" sz="2400" i="0" dirty="0" smtClean="0"/>
              <a:t>David Atkins, PhD, Principal Solution Engineer</a:t>
            </a:r>
          </a:p>
          <a:p>
            <a:pPr>
              <a:buSzTx/>
            </a:pPr>
            <a:endParaRPr lang="en-IN" altLang="en-US" sz="2400" i="0" dirty="0"/>
          </a:p>
        </p:txBody>
      </p:sp>
    </p:spTree>
    <p:extLst>
      <p:ext uri="{BB962C8B-B14F-4D97-AF65-F5344CB8AC3E}">
        <p14:creationId xmlns:p14="http://schemas.microsoft.com/office/powerpoint/2010/main" xmlns="" val="157793153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a:ea typeface="Arial"/>
                <a:cs typeface="Arial"/>
              </a:rPr>
              <a:t>Schedule</a:t>
            </a:r>
            <a:endParaRPr lang="en-IN" dirty="0">
              <a:latin typeface="Arial"/>
              <a:ea typeface="Arial"/>
              <a:cs typeface="Arial"/>
            </a:endParaRPr>
          </a:p>
        </p:txBody>
      </p:sp>
      <p:graphicFrame>
        <p:nvGraphicFramePr>
          <p:cNvPr id="5" name="Table 4"/>
          <p:cNvGraphicFramePr>
            <a:graphicFrameLocks noGrp="1"/>
          </p:cNvGraphicFramePr>
          <p:nvPr>
            <p:extLst>
              <p:ext uri="{D42A27DB-BD31-4B8C-83A1-F6EECF244321}">
                <p14:modId xmlns:p14="http://schemas.microsoft.com/office/powerpoint/2010/main" xmlns="" val="3297067689"/>
              </p:ext>
            </p:extLst>
          </p:nvPr>
        </p:nvGraphicFramePr>
        <p:xfrm>
          <a:off x="221227" y="1291871"/>
          <a:ext cx="11437374" cy="5045378"/>
        </p:xfrm>
        <a:graphic>
          <a:graphicData uri="http://schemas.openxmlformats.org/drawingml/2006/table">
            <a:tbl>
              <a:tblPr firstRow="1" bandRow="1">
                <a:tableStyleId>{B301B821-A1FF-4177-AEE7-76D212191A09}</a:tableStyleId>
              </a:tblPr>
              <a:tblGrid>
                <a:gridCol w="2436236">
                  <a:extLst>
                    <a:ext uri="{9D8B030D-6E8A-4147-A177-3AD203B41FA5}">
                      <a16:colId xmlns:a16="http://schemas.microsoft.com/office/drawing/2014/main" xmlns="" val="20000"/>
                    </a:ext>
                  </a:extLst>
                </a:gridCol>
                <a:gridCol w="1684543">
                  <a:extLst>
                    <a:ext uri="{9D8B030D-6E8A-4147-A177-3AD203B41FA5}">
                      <a16:colId xmlns:a16="http://schemas.microsoft.com/office/drawing/2014/main" xmlns="" val="20001"/>
                    </a:ext>
                  </a:extLst>
                </a:gridCol>
                <a:gridCol w="7316595">
                  <a:extLst>
                    <a:ext uri="{9D8B030D-6E8A-4147-A177-3AD203B41FA5}">
                      <a16:colId xmlns:a16="http://schemas.microsoft.com/office/drawing/2014/main" xmlns="" val="20002"/>
                    </a:ext>
                  </a:extLst>
                </a:gridCol>
              </a:tblGrid>
              <a:tr h="695722">
                <a:tc>
                  <a:txBody>
                    <a:bodyPr/>
                    <a:lstStyle/>
                    <a:p>
                      <a:pPr algn="ctr"/>
                      <a:r>
                        <a:rPr lang="en-US" sz="2000" dirty="0" smtClean="0"/>
                        <a:t>Time</a:t>
                      </a:r>
                      <a:endParaRPr lang="en-IN" sz="2000" dirty="0"/>
                    </a:p>
                  </a:txBody>
                  <a:tcPr/>
                </a:tc>
                <a:tc>
                  <a:txBody>
                    <a:bodyPr/>
                    <a:lstStyle/>
                    <a:p>
                      <a:pPr algn="ctr"/>
                      <a:r>
                        <a:rPr lang="en-US" sz="2000" dirty="0" smtClean="0"/>
                        <a:t>Type</a:t>
                      </a:r>
                      <a:endParaRPr lang="en-IN" sz="2000" dirty="0"/>
                    </a:p>
                  </a:txBody>
                  <a:tcPr/>
                </a:tc>
                <a:tc>
                  <a:txBody>
                    <a:bodyPr/>
                    <a:lstStyle/>
                    <a:p>
                      <a:pPr algn="ctr"/>
                      <a:r>
                        <a:rPr lang="en-US" sz="2000" dirty="0" smtClean="0"/>
                        <a:t>Description</a:t>
                      </a:r>
                      <a:endParaRPr lang="en-IN" sz="2000" dirty="0"/>
                    </a:p>
                  </a:txBody>
                  <a:tcPr/>
                </a:tc>
                <a:extLst>
                  <a:ext uri="{0D108BD9-81ED-4DB2-BD59-A6C34878D82A}">
                    <a16:rowId xmlns:a16="http://schemas.microsoft.com/office/drawing/2014/main" xmlns="" val="10000"/>
                  </a:ext>
                </a:extLst>
              </a:tr>
              <a:tr h="837062">
                <a:tc>
                  <a:txBody>
                    <a:bodyPr/>
                    <a:lstStyle/>
                    <a:p>
                      <a:r>
                        <a:rPr lang="en-US" sz="2000" dirty="0" smtClean="0"/>
                        <a:t>01:00 – 01:15 pm</a:t>
                      </a:r>
                      <a:endParaRPr lang="en-IN" sz="2000" dirty="0"/>
                    </a:p>
                  </a:txBody>
                  <a:tcPr/>
                </a:tc>
                <a:tc>
                  <a:txBody>
                    <a:bodyPr/>
                    <a:lstStyle/>
                    <a:p>
                      <a:r>
                        <a:rPr lang="en-US" sz="2000" dirty="0" smtClean="0"/>
                        <a:t>Presentation</a:t>
                      </a:r>
                      <a:endParaRPr lang="en-IN" sz="2000" dirty="0"/>
                    </a:p>
                  </a:txBody>
                  <a:tcPr/>
                </a:tc>
                <a:tc>
                  <a:txBody>
                    <a:bodyPr/>
                    <a:lstStyle/>
                    <a:p>
                      <a:r>
                        <a:rPr lang="en-US" sz="2000" dirty="0" smtClean="0"/>
                        <a:t>Introduction</a:t>
                      </a:r>
                      <a:r>
                        <a:rPr lang="en-US" sz="2000" baseline="0" dirty="0" smtClean="0"/>
                        <a:t> to OpenEdge BPM and Monitoring Process</a:t>
                      </a:r>
                      <a:endParaRPr lang="en-IN" sz="2000" dirty="0"/>
                    </a:p>
                  </a:txBody>
                  <a:tcPr/>
                </a:tc>
                <a:extLst>
                  <a:ext uri="{0D108BD9-81ED-4DB2-BD59-A6C34878D82A}">
                    <a16:rowId xmlns:a16="http://schemas.microsoft.com/office/drawing/2014/main" xmlns="" val="10001"/>
                  </a:ext>
                </a:extLst>
              </a:tr>
              <a:tr h="729706">
                <a:tc>
                  <a:txBody>
                    <a:bodyPr/>
                    <a:lstStyle/>
                    <a:p>
                      <a:endParaRPr lang="en-IN" sz="2000" dirty="0"/>
                    </a:p>
                  </a:txBody>
                  <a:tcPr/>
                </a:tc>
                <a:tc>
                  <a:txBody>
                    <a:bodyPr/>
                    <a:lstStyle/>
                    <a:p>
                      <a:r>
                        <a:rPr lang="en-US" sz="2000" dirty="0" smtClean="0"/>
                        <a:t>Lab 1</a:t>
                      </a:r>
                      <a:endParaRPr lang="en-IN" sz="2000" dirty="0"/>
                    </a:p>
                  </a:txBody>
                  <a:tcPr/>
                </a:tc>
                <a:tc>
                  <a:txBody>
                    <a:bodyPr/>
                    <a:lstStyle/>
                    <a:p>
                      <a:r>
                        <a:rPr lang="en-IN" sz="2000" dirty="0" smtClean="0"/>
                        <a:t>Understanding the LoanApproval ABL Application functionality</a:t>
                      </a:r>
                      <a:endParaRPr lang="en-IN" sz="2000" dirty="0"/>
                    </a:p>
                  </a:txBody>
                  <a:tcPr/>
                </a:tc>
                <a:extLst>
                  <a:ext uri="{0D108BD9-81ED-4DB2-BD59-A6C34878D82A}">
                    <a16:rowId xmlns:a16="http://schemas.microsoft.com/office/drawing/2014/main" xmlns="" val="10002"/>
                  </a:ext>
                </a:extLst>
              </a:tr>
              <a:tr h="695722">
                <a:tc>
                  <a:txBody>
                    <a:bodyPr/>
                    <a:lstStyle/>
                    <a:p>
                      <a:endParaRPr lang="en-IN" sz="2000" dirty="0" smtClean="0"/>
                    </a:p>
                  </a:txBody>
                  <a:tcPr/>
                </a:tc>
                <a:tc>
                  <a:txBody>
                    <a:bodyPr/>
                    <a:lstStyle/>
                    <a:p>
                      <a:r>
                        <a:rPr lang="en-US" sz="2000" dirty="0" smtClean="0"/>
                        <a:t>Lab 2</a:t>
                      </a:r>
                      <a:endParaRPr lang="en-IN" sz="2000" dirty="0"/>
                    </a:p>
                  </a:txBody>
                  <a:tcPr/>
                </a:tc>
                <a:tc>
                  <a:txBody>
                    <a:bodyPr/>
                    <a:lstStyle/>
                    <a:p>
                      <a:r>
                        <a:rPr lang="en-IN" sz="2000" dirty="0" smtClean="0"/>
                        <a:t>Model Loan Approval Monitoring Process in BPM</a:t>
                      </a:r>
                      <a:endParaRPr lang="en-IN" sz="2000" dirty="0"/>
                    </a:p>
                  </a:txBody>
                  <a:tcPr/>
                </a:tc>
                <a:extLst>
                  <a:ext uri="{0D108BD9-81ED-4DB2-BD59-A6C34878D82A}">
                    <a16:rowId xmlns:a16="http://schemas.microsoft.com/office/drawing/2014/main" xmlns="" val="10003"/>
                  </a:ext>
                </a:extLst>
              </a:tr>
              <a:tr h="695722">
                <a:tc>
                  <a:txBody>
                    <a:bodyPr/>
                    <a:lstStyle/>
                    <a:p>
                      <a:endParaRPr lang="en-IN" sz="2000" dirty="0"/>
                    </a:p>
                  </a:txBody>
                  <a:tcPr/>
                </a:tc>
                <a:tc>
                  <a:txBody>
                    <a:bodyPr/>
                    <a:lstStyle/>
                    <a:p>
                      <a:r>
                        <a:rPr lang="en-US" sz="2000" dirty="0" smtClean="0"/>
                        <a:t>Lab 3</a:t>
                      </a:r>
                      <a:endParaRPr lang="en-IN" sz="2000" dirty="0"/>
                    </a:p>
                  </a:txBody>
                  <a:tcPr/>
                </a:tc>
                <a:tc>
                  <a:txBody>
                    <a:bodyPr/>
                    <a:lstStyle/>
                    <a:p>
                      <a:r>
                        <a:rPr lang="en-IN" sz="2000" dirty="0" smtClean="0"/>
                        <a:t>Publishing Loan Approval Monitoring</a:t>
                      </a:r>
                      <a:r>
                        <a:rPr lang="en-IN" sz="2000" baseline="0" dirty="0" smtClean="0"/>
                        <a:t> Process</a:t>
                      </a:r>
                      <a:endParaRPr lang="en-IN" sz="2000" dirty="0"/>
                    </a:p>
                  </a:txBody>
                  <a:tcPr/>
                </a:tc>
                <a:extLst>
                  <a:ext uri="{0D108BD9-81ED-4DB2-BD59-A6C34878D82A}">
                    <a16:rowId xmlns:a16="http://schemas.microsoft.com/office/drawing/2014/main" xmlns="" val="10004"/>
                  </a:ext>
                </a:extLst>
              </a:tr>
              <a:tr h="695722">
                <a:tc>
                  <a:txBody>
                    <a:bodyPr/>
                    <a:lstStyle/>
                    <a:p>
                      <a:endParaRPr lang="en-IN" sz="2000" dirty="0"/>
                    </a:p>
                  </a:txBody>
                  <a:tcPr/>
                </a:tc>
                <a:tc>
                  <a:txBody>
                    <a:bodyPr/>
                    <a:lstStyle/>
                    <a:p>
                      <a:r>
                        <a:rPr lang="en-US" sz="2000" dirty="0" smtClean="0"/>
                        <a:t>Lab 4</a:t>
                      </a:r>
                      <a:endParaRPr lang="en-IN" sz="2000" dirty="0"/>
                    </a:p>
                  </a:txBody>
                  <a:tcPr/>
                </a:tc>
                <a:tc>
                  <a:txBody>
                    <a:bodyPr/>
                    <a:lstStyle/>
                    <a:p>
                      <a:r>
                        <a:rPr lang="en-IN" sz="2000" dirty="0" smtClean="0"/>
                        <a:t>Adding ABL code to update Monitoring Process</a:t>
                      </a:r>
                      <a:endParaRPr lang="en-IN" sz="2000" dirty="0"/>
                    </a:p>
                  </a:txBody>
                  <a:tcPr/>
                </a:tc>
                <a:extLst>
                  <a:ext uri="{0D108BD9-81ED-4DB2-BD59-A6C34878D82A}">
                    <a16:rowId xmlns:a16="http://schemas.microsoft.com/office/drawing/2014/main" xmlns="" val="10005"/>
                  </a:ext>
                </a:extLst>
              </a:tr>
              <a:tr h="695722">
                <a:tc>
                  <a:txBody>
                    <a:bodyPr/>
                    <a:lstStyle/>
                    <a:p>
                      <a:endParaRPr lang="en-IN" sz="2000" dirty="0"/>
                    </a:p>
                  </a:txBody>
                  <a:tcPr/>
                </a:tc>
                <a:tc>
                  <a:txBody>
                    <a:bodyPr/>
                    <a:lstStyle/>
                    <a:p>
                      <a:r>
                        <a:rPr lang="en-IN" sz="2000" dirty="0" smtClean="0"/>
                        <a:t>Lab 5</a:t>
                      </a:r>
                      <a:endParaRPr lang="en-IN" sz="2000" dirty="0"/>
                    </a:p>
                  </a:txBody>
                  <a:tcPr/>
                </a:tc>
                <a:tc>
                  <a:txBody>
                    <a:bodyPr/>
                    <a:lstStyle/>
                    <a:p>
                      <a:r>
                        <a:rPr lang="en-IN" sz="2000" dirty="0" smtClean="0"/>
                        <a:t>Monitoring Loan Approval</a:t>
                      </a:r>
                      <a:r>
                        <a:rPr lang="en-IN" sz="2000" baseline="0" dirty="0" smtClean="0"/>
                        <a:t> ABL Application in BPM</a:t>
                      </a:r>
                      <a:endParaRPr lang="en-IN" sz="2000" dirty="0"/>
                    </a:p>
                  </a:txBody>
                  <a:tcPr/>
                </a:tc>
                <a:extLst>
                  <a:ext uri="{0D108BD9-81ED-4DB2-BD59-A6C34878D82A}">
                    <a16:rowId xmlns:a16="http://schemas.microsoft.com/office/drawing/2014/main" xmlns="" val="2435408960"/>
                  </a:ext>
                </a:extLst>
              </a:tr>
            </a:tbl>
          </a:graphicData>
        </a:graphic>
      </p:graphicFrame>
    </p:spTree>
    <p:extLst>
      <p:ext uri="{BB962C8B-B14F-4D97-AF65-F5344CB8AC3E}">
        <p14:creationId xmlns:p14="http://schemas.microsoft.com/office/powerpoint/2010/main" xmlns="" val="4254640023"/>
      </p:ext>
    </p:extLst>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5698" name="Rectangle 2"/>
          <p:cNvSpPr>
            <a:spLocks noGrp="1" noChangeArrowheads="1"/>
          </p:cNvSpPr>
          <p:nvPr>
            <p:ph type="title"/>
          </p:nvPr>
        </p:nvSpPr>
        <p:spPr/>
        <p:txBody>
          <a:bodyPr/>
          <a:lstStyle/>
          <a:p>
            <a:r>
              <a:rPr lang="en-US" dirty="0" smtClean="0"/>
              <a:t>Introduction – In This Workshop You Will Learn</a:t>
            </a:r>
            <a:endParaRPr lang="en-US" dirty="0"/>
          </a:p>
        </p:txBody>
      </p:sp>
      <p:sp>
        <p:nvSpPr>
          <p:cNvPr id="2205699" name="Rectangle 3"/>
          <p:cNvSpPr>
            <a:spLocks noGrp="1" noChangeArrowheads="1"/>
          </p:cNvSpPr>
          <p:nvPr>
            <p:ph idx="1"/>
          </p:nvPr>
        </p:nvSpPr>
        <p:spPr/>
        <p:txBody>
          <a:bodyPr/>
          <a:lstStyle/>
          <a:p>
            <a:pPr>
              <a:lnSpc>
                <a:spcPct val="150000"/>
              </a:lnSpc>
            </a:pPr>
            <a:r>
              <a:rPr lang="en-US" altLang="en-US" sz="2800" dirty="0" smtClean="0"/>
              <a:t>Understand the basics of OpenEdge BPM</a:t>
            </a:r>
          </a:p>
          <a:p>
            <a:pPr>
              <a:lnSpc>
                <a:spcPct val="150000"/>
              </a:lnSpc>
            </a:pPr>
            <a:r>
              <a:rPr lang="en-US" altLang="en-US" sz="2800" dirty="0" smtClean="0"/>
              <a:t>How to design Monitoring Process using Progress Developer Studio for OpenEdge</a:t>
            </a:r>
          </a:p>
          <a:p>
            <a:pPr>
              <a:lnSpc>
                <a:spcPct val="150000"/>
              </a:lnSpc>
            </a:pPr>
            <a:r>
              <a:rPr lang="en-US" altLang="en-US" sz="2800" dirty="0" smtClean="0"/>
              <a:t>Adding ABL code to invoke, update the BPM Process</a:t>
            </a:r>
          </a:p>
          <a:p>
            <a:pPr>
              <a:lnSpc>
                <a:spcPct val="150000"/>
              </a:lnSpc>
            </a:pPr>
            <a:r>
              <a:rPr lang="en-US" altLang="en-US" sz="2800" dirty="0" smtClean="0"/>
              <a:t>Update the monitoring process using OpenEdge Application</a:t>
            </a:r>
          </a:p>
          <a:p>
            <a:pPr>
              <a:lnSpc>
                <a:spcPct val="150000"/>
              </a:lnSpc>
            </a:pPr>
            <a:r>
              <a:rPr lang="en-IN" altLang="en-US" sz="2800" dirty="0" smtClean="0"/>
              <a:t>Getting </a:t>
            </a:r>
            <a:r>
              <a:rPr lang="en-IN" altLang="en-US" sz="2800" dirty="0"/>
              <a:t>the visibility for OpenEdge Application and Identifying the bottle necks in the existing flow.</a:t>
            </a:r>
            <a:endParaRPr lang="en-US" altLang="en-US" sz="2800" dirty="0" smtClean="0"/>
          </a:p>
        </p:txBody>
      </p:sp>
    </p:spTree>
    <p:extLst>
      <p:ext uri="{BB962C8B-B14F-4D97-AF65-F5344CB8AC3E}">
        <p14:creationId xmlns:p14="http://schemas.microsoft.com/office/powerpoint/2010/main" xmlns="" val="898196125"/>
      </p:ext>
    </p:extLst>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Progress </a:t>
            </a:r>
            <a:r>
              <a:rPr lang="en-US" dirty="0" err="1"/>
              <a:t>OpenEdge</a:t>
            </a:r>
            <a:r>
              <a:rPr lang="en-US" dirty="0"/>
              <a:t> BPM</a:t>
            </a:r>
          </a:p>
        </p:txBody>
      </p:sp>
      <p:sp>
        <p:nvSpPr>
          <p:cNvPr id="3" name="Content Placeholder 2"/>
          <p:cNvSpPr>
            <a:spLocks noGrp="1"/>
          </p:cNvSpPr>
          <p:nvPr>
            <p:ph idx="1"/>
          </p:nvPr>
        </p:nvSpPr>
        <p:spPr>
          <a:xfrm>
            <a:off x="611962" y="1200150"/>
            <a:ext cx="2992624" cy="5303520"/>
          </a:xfrm>
        </p:spPr>
        <p:txBody>
          <a:bodyPr/>
          <a:lstStyle/>
          <a:p>
            <a:r>
              <a:rPr lang="en-US" sz="1800" dirty="0"/>
              <a:t>Provides ability to develop and deploy business process applications</a:t>
            </a:r>
          </a:p>
          <a:p>
            <a:r>
              <a:rPr lang="en-US" sz="1800" dirty="0"/>
              <a:t>Rapid development, easier customization, and modernization of existing applications</a:t>
            </a:r>
          </a:p>
          <a:p>
            <a:r>
              <a:rPr lang="en-US" sz="1800" dirty="0"/>
              <a:t>Identify and address bottlenecks and Streamline operations</a:t>
            </a:r>
          </a:p>
          <a:p>
            <a:r>
              <a:rPr lang="en-US" sz="1800" dirty="0"/>
              <a:t>Modify business apps at the speed of business and independent of SDLC</a:t>
            </a:r>
          </a:p>
          <a:p>
            <a:endParaRPr lang="en-US" sz="1800" dirty="0"/>
          </a:p>
        </p:txBody>
      </p:sp>
      <p:pic>
        <p:nvPicPr>
          <p:cNvPr id="4" name="Content Placeholder 24" descr="bpmflow.png"/>
          <p:cNvPicPr>
            <a:picLocks noChangeAspect="1"/>
          </p:cNvPicPr>
          <p:nvPr/>
        </p:nvPicPr>
        <p:blipFill>
          <a:blip r:embed="rId3" cstate="print"/>
          <a:stretch>
            <a:fillRect/>
          </a:stretch>
        </p:blipFill>
        <p:spPr bwMode="auto">
          <a:xfrm>
            <a:off x="3624955" y="1233528"/>
            <a:ext cx="7848673" cy="4201377"/>
          </a:xfrm>
          <a:prstGeom prst="rect">
            <a:avLst/>
          </a:prstGeom>
          <a:noFill/>
          <a:ln w="9525">
            <a:noFill/>
            <a:miter lim="800000"/>
            <a:headEnd/>
            <a:tailEnd/>
          </a:ln>
        </p:spPr>
      </p:pic>
      <p:sp>
        <p:nvSpPr>
          <p:cNvPr id="13" name="Oval Callout 12"/>
          <p:cNvSpPr/>
          <p:nvPr/>
        </p:nvSpPr>
        <p:spPr bwMode="auto">
          <a:xfrm>
            <a:off x="3126200" y="5690324"/>
            <a:ext cx="1355501" cy="692728"/>
          </a:xfrm>
          <a:prstGeom prst="wedgeEllipseCallout">
            <a:avLst>
              <a:gd name="adj1" fmla="val -1081"/>
              <a:gd name="adj2" fmla="val -76337"/>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none" lIns="91440" tIns="45720" rIns="91440" bIns="45720" numCol="1" rtlCol="0" anchor="ctr" anchorCtr="0" compatLnSpc="1">
            <a:prstTxWarp prst="textNoShape">
              <a:avLst/>
            </a:prstTxWarp>
            <a:noAutofit/>
          </a:bodyPr>
          <a:lstStyle/>
          <a:p>
            <a:r>
              <a:rPr lang="en-US" sz="1600" i="0" dirty="0">
                <a:solidFill>
                  <a:schemeClr val="bg1"/>
                </a:solidFill>
              </a:rPr>
              <a:t>Swim lane </a:t>
            </a:r>
            <a:r>
              <a:rPr lang="en-US" sz="1600" i="0" dirty="0" smtClean="0">
                <a:solidFill>
                  <a:schemeClr val="bg1"/>
                </a:solidFill>
              </a:rPr>
              <a:t/>
            </a:r>
            <a:br>
              <a:rPr lang="en-US" sz="1600" i="0" dirty="0" smtClean="0">
                <a:solidFill>
                  <a:schemeClr val="bg1"/>
                </a:solidFill>
              </a:rPr>
            </a:br>
            <a:r>
              <a:rPr lang="en-US" sz="1600" i="0" dirty="0" smtClean="0">
                <a:solidFill>
                  <a:schemeClr val="bg1"/>
                </a:solidFill>
              </a:rPr>
              <a:t>“</a:t>
            </a:r>
            <a:r>
              <a:rPr lang="en-US" sz="1600" i="0" dirty="0">
                <a:solidFill>
                  <a:schemeClr val="bg1"/>
                </a:solidFill>
              </a:rPr>
              <a:t>Performer” </a:t>
            </a:r>
          </a:p>
        </p:txBody>
      </p:sp>
      <p:sp>
        <p:nvSpPr>
          <p:cNvPr id="14" name="Oval Callout 13"/>
          <p:cNvSpPr/>
          <p:nvPr/>
        </p:nvSpPr>
        <p:spPr bwMode="auto">
          <a:xfrm>
            <a:off x="3968811" y="1978181"/>
            <a:ext cx="1379924" cy="692728"/>
          </a:xfrm>
          <a:prstGeom prst="wedgeEllipseCallout">
            <a:avLst>
              <a:gd name="adj1" fmla="val 15733"/>
              <a:gd name="adj2" fmla="val -69286"/>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none" lIns="91440" tIns="45720" rIns="91440" bIns="45720" numCol="1" rtlCol="0" anchor="ctr" anchorCtr="0" compatLnSpc="1">
            <a:prstTxWarp prst="textNoShape">
              <a:avLst/>
            </a:prstTxWarp>
            <a:noAutofit/>
          </a:bodyPr>
          <a:lstStyle/>
          <a:p>
            <a:r>
              <a:rPr lang="en-US" sz="1600" i="0" dirty="0">
                <a:solidFill>
                  <a:schemeClr val="bg1"/>
                </a:solidFill>
              </a:rPr>
              <a:t>User </a:t>
            </a:r>
            <a:r>
              <a:rPr lang="en-US" sz="1600" i="0" dirty="0" smtClean="0">
                <a:solidFill>
                  <a:schemeClr val="bg1"/>
                </a:solidFill>
              </a:rPr>
              <a:t>activity </a:t>
            </a:r>
            <a:br>
              <a:rPr lang="en-US" sz="1600" i="0" dirty="0" smtClean="0">
                <a:solidFill>
                  <a:schemeClr val="bg1"/>
                </a:solidFill>
              </a:rPr>
            </a:br>
            <a:r>
              <a:rPr lang="en-US" sz="1600" i="0" dirty="0" smtClean="0">
                <a:solidFill>
                  <a:schemeClr val="bg1"/>
                </a:solidFill>
              </a:rPr>
              <a:t>“</a:t>
            </a:r>
            <a:r>
              <a:rPr lang="en-US" sz="1600" i="0" dirty="0">
                <a:solidFill>
                  <a:schemeClr val="bg1"/>
                </a:solidFill>
              </a:rPr>
              <a:t>Task”</a:t>
            </a:r>
          </a:p>
        </p:txBody>
      </p:sp>
      <p:sp>
        <p:nvSpPr>
          <p:cNvPr id="15" name="Oval Callout 14"/>
          <p:cNvSpPr/>
          <p:nvPr/>
        </p:nvSpPr>
        <p:spPr bwMode="auto">
          <a:xfrm>
            <a:off x="6630965" y="3528978"/>
            <a:ext cx="1343289" cy="1172256"/>
          </a:xfrm>
          <a:prstGeom prst="wedgeEllipseCallout">
            <a:avLst>
              <a:gd name="adj1" fmla="val -1081"/>
              <a:gd name="adj2" fmla="val -76337"/>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none" lIns="91440" tIns="0" rIns="91440" bIns="45720" numCol="1" rtlCol="0" anchor="ctr" anchorCtr="0" compatLnSpc="1">
            <a:prstTxWarp prst="textNoShape">
              <a:avLst/>
            </a:prstTxWarp>
            <a:noAutofit/>
          </a:bodyPr>
          <a:lstStyle/>
          <a:p>
            <a:r>
              <a:rPr lang="en-US" sz="1600" i="0" dirty="0">
                <a:solidFill>
                  <a:schemeClr val="bg1"/>
                </a:solidFill>
              </a:rPr>
              <a:t>System step </a:t>
            </a:r>
            <a:br>
              <a:rPr lang="en-US" sz="1600" i="0" dirty="0">
                <a:solidFill>
                  <a:schemeClr val="bg1"/>
                </a:solidFill>
              </a:rPr>
            </a:br>
            <a:r>
              <a:rPr lang="en-US" sz="1600" i="0" dirty="0">
                <a:solidFill>
                  <a:schemeClr val="bg1"/>
                </a:solidFill>
              </a:rPr>
              <a:t>“Managed </a:t>
            </a:r>
            <a:r>
              <a:rPr lang="en-US" sz="1600" i="0" dirty="0" smtClean="0">
                <a:solidFill>
                  <a:schemeClr val="bg1"/>
                </a:solidFill>
              </a:rPr>
              <a:t/>
            </a:r>
            <a:br>
              <a:rPr lang="en-US" sz="1600" i="0" dirty="0" smtClean="0">
                <a:solidFill>
                  <a:schemeClr val="bg1"/>
                </a:solidFill>
              </a:rPr>
            </a:br>
            <a:r>
              <a:rPr lang="en-US" sz="1600" i="0" dirty="0" smtClean="0">
                <a:solidFill>
                  <a:schemeClr val="bg1"/>
                </a:solidFill>
              </a:rPr>
              <a:t>Adapter</a:t>
            </a:r>
            <a:r>
              <a:rPr lang="en-US" sz="1600" i="0" dirty="0">
                <a:solidFill>
                  <a:schemeClr val="bg1"/>
                </a:solidFill>
              </a:rPr>
              <a:t>” </a:t>
            </a:r>
          </a:p>
        </p:txBody>
      </p:sp>
      <p:sp>
        <p:nvSpPr>
          <p:cNvPr id="16" name="Oval Callout 15"/>
          <p:cNvSpPr/>
          <p:nvPr/>
        </p:nvSpPr>
        <p:spPr bwMode="auto">
          <a:xfrm>
            <a:off x="8731383" y="1526373"/>
            <a:ext cx="1379924" cy="472929"/>
          </a:xfrm>
          <a:prstGeom prst="wedgeEllipseCallout">
            <a:avLst>
              <a:gd name="adj1" fmla="val -196"/>
              <a:gd name="adj2" fmla="val 80547"/>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none" lIns="91440" tIns="45720" rIns="91440" bIns="45720" numCol="1" rtlCol="0" anchor="ctr" anchorCtr="0" compatLnSpc="1">
            <a:prstTxWarp prst="textNoShape">
              <a:avLst/>
            </a:prstTxWarp>
            <a:noAutofit/>
          </a:bodyPr>
          <a:lstStyle/>
          <a:p>
            <a:r>
              <a:rPr lang="en-US" sz="1600" i="0" dirty="0" smtClean="0">
                <a:solidFill>
                  <a:schemeClr val="bg1"/>
                </a:solidFill>
              </a:rPr>
              <a:t>“Decision”</a:t>
            </a:r>
            <a:endParaRPr lang="en-US" sz="1600" i="0" dirty="0">
              <a:solidFill>
                <a:schemeClr val="bg1"/>
              </a:solidFill>
            </a:endParaRPr>
          </a:p>
        </p:txBody>
      </p:sp>
    </p:spTree>
    <p:extLst>
      <p:ext uri="{BB962C8B-B14F-4D97-AF65-F5344CB8AC3E}">
        <p14:creationId xmlns:p14="http://schemas.microsoft.com/office/powerpoint/2010/main" xmlns="" val="4107554848"/>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39"/>
          <p:cNvSpPr>
            <a:spLocks noChangeArrowheads="1"/>
          </p:cNvSpPr>
          <p:nvPr/>
        </p:nvSpPr>
        <p:spPr bwMode="auto">
          <a:xfrm>
            <a:off x="3347864" y="3790509"/>
            <a:ext cx="5692181" cy="2220311"/>
          </a:xfrm>
          <a:prstGeom prst="roundRect">
            <a:avLst>
              <a:gd name="adj" fmla="val 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square" lIns="91440" tIns="0" rIns="91440" bIns="182880"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Narrow" pitchFamily="34" charset="0"/>
              <a:ea typeface="+mn-ea"/>
              <a:cs typeface="+mn-cs"/>
            </a:endParaRPr>
          </a:p>
        </p:txBody>
      </p:sp>
      <p:sp>
        <p:nvSpPr>
          <p:cNvPr id="2" name="Title 1"/>
          <p:cNvSpPr>
            <a:spLocks noGrp="1"/>
          </p:cNvSpPr>
          <p:nvPr>
            <p:ph type="title"/>
          </p:nvPr>
        </p:nvSpPr>
        <p:spPr/>
        <p:txBody>
          <a:bodyPr/>
          <a:lstStyle/>
          <a:p>
            <a:r>
              <a:rPr lang="en-US" dirty="0" smtClean="0"/>
              <a:t>Key Components of </a:t>
            </a:r>
            <a:r>
              <a:rPr lang="en-US" dirty="0" err="1" smtClean="0"/>
              <a:t>OpenEdge</a:t>
            </a:r>
            <a:r>
              <a:rPr lang="en-US" dirty="0" smtClean="0"/>
              <a:t> BPM</a:t>
            </a:r>
            <a:endParaRPr lang="en-US" dirty="0"/>
          </a:p>
        </p:txBody>
      </p:sp>
      <p:sp>
        <p:nvSpPr>
          <p:cNvPr id="3" name="Rounded Rectangle 38"/>
          <p:cNvSpPr>
            <a:spLocks noChangeArrowheads="1"/>
          </p:cNvSpPr>
          <p:nvPr/>
        </p:nvSpPr>
        <p:spPr bwMode="auto">
          <a:xfrm>
            <a:off x="6297559" y="1667420"/>
            <a:ext cx="2742486" cy="2012732"/>
          </a:xfrm>
          <a:prstGeom prst="roundRect">
            <a:avLst>
              <a:gd name="adj" fmla="val 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anchor="ctr"/>
          <a:lstStyle/>
          <a:p>
            <a:pPr marL="0" marR="0" lvl="0" indent="0" algn="ctr" defTabSz="914400" rtl="0" eaLnBrk="0" fontAlgn="base" latinLnBrk="0" hangingPunct="0">
              <a:lnSpc>
                <a:spcPct val="100000"/>
              </a:lnSpc>
              <a:spcBef>
                <a:spcPct val="50000"/>
              </a:spcBef>
              <a:spcAft>
                <a:spcPct val="0"/>
              </a:spcAft>
              <a:buClrTx/>
              <a:buSzPct val="130000"/>
              <a:buFontTx/>
              <a:buNone/>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grpSp>
        <p:nvGrpSpPr>
          <p:cNvPr id="5" name="Group 8"/>
          <p:cNvGrpSpPr/>
          <p:nvPr/>
        </p:nvGrpSpPr>
        <p:grpSpPr>
          <a:xfrm>
            <a:off x="9187802" y="1101726"/>
            <a:ext cx="2681119" cy="2413371"/>
            <a:chOff x="6892646" y="1101725"/>
            <a:chExt cx="2011363" cy="2413371"/>
          </a:xfrm>
        </p:grpSpPr>
        <p:sp>
          <p:nvSpPr>
            <p:cNvPr id="10" name="Rounded Rectangle 39"/>
            <p:cNvSpPr>
              <a:spLocks noChangeArrowheads="1"/>
            </p:cNvSpPr>
            <p:nvPr/>
          </p:nvSpPr>
          <p:spPr bwMode="auto">
            <a:xfrm>
              <a:off x="6892646" y="1101725"/>
              <a:ext cx="2011363" cy="2413371"/>
            </a:xfrm>
            <a:prstGeom prst="roundRect">
              <a:avLst>
                <a:gd name="adj" fmla="val 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pPr marL="0" marR="0" lvl="0" indent="0" algn="ctr" defTabSz="914400" rtl="0" eaLnBrk="0" fontAlgn="base" latinLnBrk="0" hangingPunct="0">
                <a:lnSpc>
                  <a:spcPct val="100000"/>
                </a:lnSpc>
                <a:spcBef>
                  <a:spcPct val="50000"/>
                </a:spcBef>
                <a:spcAft>
                  <a:spcPct val="0"/>
                </a:spcAft>
                <a:buClrTx/>
                <a:buSzPct val="130000"/>
                <a:buFontTx/>
                <a:buNone/>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Text Box 24"/>
            <p:cNvSpPr txBox="1">
              <a:spLocks noChangeArrowheads="1"/>
            </p:cNvSpPr>
            <p:nvPr/>
          </p:nvSpPr>
          <p:spPr bwMode="auto">
            <a:xfrm>
              <a:off x="6983928" y="1314357"/>
              <a:ext cx="1828800" cy="306467"/>
            </a:xfrm>
            <a:prstGeom prst="roundRect">
              <a:avLst/>
            </a:prstGeom>
            <a:ln>
              <a:noFill/>
              <a:headEnd/>
              <a:tailEnd/>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0" fontAlgn="base" latinLnBrk="0" hangingPunct="0">
                <a:lnSpc>
                  <a:spcPct val="100000"/>
                </a:lnSpc>
                <a:spcBef>
                  <a:spcPct val="50000"/>
                </a:spcBef>
                <a:spcAft>
                  <a:spcPct val="0"/>
                </a:spcAft>
                <a:buClrTx/>
                <a:buSzPct val="130000"/>
                <a:buFontTx/>
                <a:buNone/>
                <a:tabLst/>
                <a:defRPr/>
              </a:pPr>
              <a:r>
                <a:rPr kumimoji="0" lang="en-US" sz="1200" b="1" i="0" u="none" strike="noStrike" kern="1200" cap="none" spc="0" normalizeH="0" baseline="0" noProof="0" dirty="0" smtClean="0">
                  <a:ln>
                    <a:noFill/>
                  </a:ln>
                  <a:solidFill>
                    <a:srgbClr val="003366"/>
                  </a:solidFill>
                  <a:effectLst/>
                  <a:uLnTx/>
                  <a:uFillTx/>
                  <a:latin typeface="Arial Narrow" pitchFamily="34" charset="0"/>
                  <a:ea typeface="+mn-ea"/>
                  <a:cs typeface="Arial" pitchFamily="34" charset="0"/>
                </a:rPr>
                <a:t>Business Process </a:t>
              </a:r>
              <a:r>
                <a:rPr kumimoji="0" lang="en-US" sz="1200" b="1" i="0" u="none" strike="noStrike" kern="1200" cap="none" spc="0" normalizeH="0" baseline="0" noProof="0" dirty="0">
                  <a:ln>
                    <a:noFill/>
                  </a:ln>
                  <a:solidFill>
                    <a:srgbClr val="003366"/>
                  </a:solidFill>
                  <a:effectLst/>
                  <a:uLnTx/>
                  <a:uFillTx/>
                  <a:latin typeface="Arial Narrow" pitchFamily="34" charset="0"/>
                  <a:ea typeface="+mn-ea"/>
                  <a:cs typeface="Arial" pitchFamily="34" charset="0"/>
                </a:rPr>
                <a:t>Portal</a:t>
              </a:r>
            </a:p>
          </p:txBody>
        </p:sp>
      </p:grpSp>
      <p:grpSp>
        <p:nvGrpSpPr>
          <p:cNvPr id="6" name="Group 20"/>
          <p:cNvGrpSpPr/>
          <p:nvPr/>
        </p:nvGrpSpPr>
        <p:grpSpPr>
          <a:xfrm>
            <a:off x="6449920" y="1883321"/>
            <a:ext cx="2437765" cy="1503913"/>
            <a:chOff x="4808058" y="2349500"/>
            <a:chExt cx="1828800" cy="1503913"/>
          </a:xfrm>
        </p:grpSpPr>
        <p:sp>
          <p:nvSpPr>
            <p:cNvPr id="22" name="Text Box 4"/>
            <p:cNvSpPr txBox="1">
              <a:spLocks noChangeArrowheads="1"/>
            </p:cNvSpPr>
            <p:nvPr/>
          </p:nvSpPr>
          <p:spPr bwMode="auto">
            <a:xfrm>
              <a:off x="4808058" y="2349500"/>
              <a:ext cx="1828800" cy="306467"/>
            </a:xfrm>
            <a:prstGeom prst="roundRect">
              <a:avLst/>
            </a:prstGeom>
            <a:ln>
              <a:noFill/>
              <a:headEnd/>
              <a:tailEnd/>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0" fontAlgn="base" latinLnBrk="0" hangingPunct="0">
                <a:lnSpc>
                  <a:spcPct val="100000"/>
                </a:lnSpc>
                <a:spcBef>
                  <a:spcPct val="50000"/>
                </a:spcBef>
                <a:spcAft>
                  <a:spcPct val="0"/>
                </a:spcAft>
                <a:buClrTx/>
                <a:buSzPct val="130000"/>
                <a:buFontTx/>
                <a:buNone/>
                <a:tabLst/>
                <a:defRPr/>
              </a:pPr>
              <a:r>
                <a:rPr kumimoji="0" lang="en-US" sz="1200" b="1" i="0" u="none" strike="noStrike" kern="1200" cap="none" spc="0" normalizeH="0" baseline="0" noProof="0" dirty="0" smtClean="0">
                  <a:ln>
                    <a:noFill/>
                  </a:ln>
                  <a:solidFill>
                    <a:srgbClr val="003366"/>
                  </a:solidFill>
                  <a:effectLst/>
                  <a:uLnTx/>
                  <a:uFillTx/>
                  <a:latin typeface="Arial Narrow" pitchFamily="34" charset="0"/>
                  <a:ea typeface="+mn-ea"/>
                  <a:cs typeface="Arial" pitchFamily="34" charset="0"/>
                </a:rPr>
                <a:t>Business Process </a:t>
              </a:r>
              <a:r>
                <a:rPr kumimoji="0" lang="en-US" sz="1200" b="1" i="0" u="none" strike="noStrike" kern="1200" cap="none" spc="0" normalizeH="0" baseline="0" noProof="0" dirty="0">
                  <a:ln>
                    <a:noFill/>
                  </a:ln>
                  <a:solidFill>
                    <a:srgbClr val="003366"/>
                  </a:solidFill>
                  <a:effectLst/>
                  <a:uLnTx/>
                  <a:uFillTx/>
                  <a:latin typeface="Arial Narrow" pitchFamily="34" charset="0"/>
                  <a:ea typeface="+mn-ea"/>
                  <a:cs typeface="Arial" pitchFamily="34" charset="0"/>
                </a:rPr>
                <a:t>Server</a:t>
              </a:r>
            </a:p>
          </p:txBody>
        </p:sp>
        <p:sp>
          <p:nvSpPr>
            <p:cNvPr id="23" name="Rectangle 22"/>
            <p:cNvSpPr/>
            <p:nvPr/>
          </p:nvSpPr>
          <p:spPr bwMode="auto">
            <a:xfrm>
              <a:off x="5655232" y="3164258"/>
              <a:ext cx="138584" cy="461665"/>
            </a:xfrm>
            <a:prstGeom prst="rect">
              <a:avLst/>
            </a:prstGeom>
            <a:gradFill>
              <a:gsLst>
                <a:gs pos="0">
                  <a:schemeClr val="tx2"/>
                </a:gs>
                <a:gs pos="50000">
                  <a:schemeClr val="tx2">
                    <a:lumMod val="60000"/>
                    <a:lumOff val="40000"/>
                  </a:schemeClr>
                </a:gs>
                <a:gs pos="100000">
                  <a:schemeClr val="tx2">
                    <a:lumMod val="40000"/>
                    <a:lumOff val="60000"/>
                  </a:schemeClr>
                </a:gs>
              </a:gsLst>
              <a:lin ang="5400000" scaled="0"/>
            </a:gra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1200" cap="none" spc="0" normalizeH="0" baseline="0" noProof="0" smtClean="0">
                <a:ln>
                  <a:noFill/>
                </a:ln>
                <a:solidFill>
                  <a:srgbClr val="000000"/>
                </a:solidFill>
                <a:effectLst/>
                <a:uLnTx/>
                <a:uFillTx/>
                <a:latin typeface="Arial" charset="0"/>
                <a:ea typeface="+mn-ea"/>
                <a:cs typeface="+mn-cs"/>
              </a:endParaRPr>
            </a:p>
          </p:txBody>
        </p:sp>
        <p:pic>
          <p:nvPicPr>
            <p:cNvPr id="24" name="Picture 2"/>
            <p:cNvPicPr>
              <a:picLocks noChangeAspect="1" noChangeArrowheads="1"/>
            </p:cNvPicPr>
            <p:nvPr/>
          </p:nvPicPr>
          <p:blipFill>
            <a:blip r:embed="rId3" cstate="print"/>
            <a:srcRect/>
            <a:stretch>
              <a:fillRect/>
            </a:stretch>
          </p:blipFill>
          <p:spPr bwMode="auto">
            <a:xfrm>
              <a:off x="4972299" y="2875195"/>
              <a:ext cx="1112520" cy="521018"/>
            </a:xfrm>
            <a:prstGeom prst="rect">
              <a:avLst/>
            </a:prstGeom>
            <a:noFill/>
            <a:ln w="9525">
              <a:noFill/>
              <a:miter lim="800000"/>
              <a:headEnd/>
              <a:tailEnd/>
            </a:ln>
          </p:spPr>
        </p:pic>
        <p:pic>
          <p:nvPicPr>
            <p:cNvPr id="25" name="Picture 2"/>
            <p:cNvPicPr>
              <a:picLocks noChangeAspect="1" noChangeArrowheads="1"/>
            </p:cNvPicPr>
            <p:nvPr/>
          </p:nvPicPr>
          <p:blipFill>
            <a:blip r:embed="rId3" cstate="print"/>
            <a:srcRect/>
            <a:stretch>
              <a:fillRect/>
            </a:stretch>
          </p:blipFill>
          <p:spPr bwMode="auto">
            <a:xfrm>
              <a:off x="5124699" y="3027595"/>
              <a:ext cx="1112520" cy="521018"/>
            </a:xfrm>
            <a:prstGeom prst="rect">
              <a:avLst/>
            </a:prstGeom>
            <a:noFill/>
            <a:ln w="9525">
              <a:noFill/>
              <a:miter lim="800000"/>
              <a:headEnd/>
              <a:tailEnd/>
            </a:ln>
          </p:spPr>
        </p:pic>
        <p:pic>
          <p:nvPicPr>
            <p:cNvPr id="26" name="Picture 2"/>
            <p:cNvPicPr>
              <a:picLocks noChangeAspect="1" noChangeArrowheads="1"/>
            </p:cNvPicPr>
            <p:nvPr/>
          </p:nvPicPr>
          <p:blipFill>
            <a:blip r:embed="rId3" cstate="print"/>
            <a:srcRect/>
            <a:stretch>
              <a:fillRect/>
            </a:stretch>
          </p:blipFill>
          <p:spPr bwMode="auto">
            <a:xfrm>
              <a:off x="5277099" y="3179995"/>
              <a:ext cx="1112520" cy="521018"/>
            </a:xfrm>
            <a:prstGeom prst="rect">
              <a:avLst/>
            </a:prstGeom>
            <a:noFill/>
            <a:ln w="9525">
              <a:noFill/>
              <a:miter lim="800000"/>
              <a:headEnd/>
              <a:tailEnd/>
            </a:ln>
          </p:spPr>
        </p:pic>
        <p:pic>
          <p:nvPicPr>
            <p:cNvPr id="27" name="Picture 2"/>
            <p:cNvPicPr>
              <a:picLocks noChangeAspect="1" noChangeArrowheads="1"/>
            </p:cNvPicPr>
            <p:nvPr/>
          </p:nvPicPr>
          <p:blipFill>
            <a:blip r:embed="rId3" cstate="print"/>
            <a:srcRect/>
            <a:stretch>
              <a:fillRect/>
            </a:stretch>
          </p:blipFill>
          <p:spPr bwMode="auto">
            <a:xfrm>
              <a:off x="5429499" y="3332395"/>
              <a:ext cx="1112520" cy="521018"/>
            </a:xfrm>
            <a:prstGeom prst="rect">
              <a:avLst/>
            </a:prstGeom>
            <a:noFill/>
            <a:ln w="9525">
              <a:noFill/>
              <a:miter lim="800000"/>
              <a:headEnd/>
              <a:tailEnd/>
            </a:ln>
          </p:spPr>
        </p:pic>
      </p:grpSp>
      <p:sp>
        <p:nvSpPr>
          <p:cNvPr id="33" name="Text Box 4"/>
          <p:cNvSpPr txBox="1">
            <a:spLocks noChangeArrowheads="1"/>
          </p:cNvSpPr>
          <p:nvPr/>
        </p:nvSpPr>
        <p:spPr bwMode="auto">
          <a:xfrm>
            <a:off x="6406158" y="3901567"/>
            <a:ext cx="2437765" cy="347472"/>
          </a:xfrm>
          <a:prstGeom prst="roundRect">
            <a:avLst/>
          </a:prstGeom>
          <a:ln>
            <a:noFill/>
            <a:headEnd/>
            <a:tailEnd/>
          </a:ln>
        </p:spPr>
        <p:style>
          <a:lnRef idx="2">
            <a:schemeClr val="dk1"/>
          </a:lnRef>
          <a:fillRef idx="1">
            <a:schemeClr val="lt1"/>
          </a:fillRef>
          <a:effectRef idx="0">
            <a:schemeClr val="dk1"/>
          </a:effectRef>
          <a:fontRef idx="minor">
            <a:schemeClr val="dk1"/>
          </a:fontRef>
        </p:style>
        <p:txBody>
          <a:bodyPr tIns="0" bIns="0">
            <a:noAutofit/>
          </a:bodyPr>
          <a:lstStyle/>
          <a:p>
            <a:pPr marL="0" marR="0" lvl="0" indent="0" algn="ctr" defTabSz="914400" rtl="0" eaLnBrk="0" fontAlgn="base" latinLnBrk="0" hangingPunct="0">
              <a:lnSpc>
                <a:spcPct val="100000"/>
              </a:lnSpc>
              <a:spcBef>
                <a:spcPts val="0"/>
              </a:spcBef>
              <a:spcAft>
                <a:spcPct val="0"/>
              </a:spcAft>
              <a:buClrTx/>
              <a:buSzPct val="130000"/>
              <a:buFontTx/>
              <a:buNone/>
              <a:tabLst/>
              <a:defRPr/>
            </a:pPr>
            <a:r>
              <a:rPr kumimoji="0" lang="en-US" sz="1100" b="1" i="0" u="none" strike="noStrike" kern="1200" cap="none" spc="0" normalizeH="0" baseline="0" noProof="0" dirty="0" smtClean="0">
                <a:ln>
                  <a:noFill/>
                </a:ln>
                <a:solidFill>
                  <a:srgbClr val="003366"/>
                </a:solidFill>
                <a:effectLst/>
                <a:uLnTx/>
                <a:uFillTx/>
                <a:latin typeface="Arial Narrow" pitchFamily="34" charset="0"/>
                <a:ea typeface="+mn-ea"/>
                <a:cs typeface="Arial" pitchFamily="34" charset="0"/>
              </a:rPr>
              <a:t>OpenEdge </a:t>
            </a:r>
            <a:br>
              <a:rPr kumimoji="0" lang="en-US" sz="1100" b="1" i="0" u="none" strike="noStrike" kern="1200" cap="none" spc="0" normalizeH="0" baseline="0" noProof="0" dirty="0" smtClean="0">
                <a:ln>
                  <a:noFill/>
                </a:ln>
                <a:solidFill>
                  <a:srgbClr val="003366"/>
                </a:solidFill>
                <a:effectLst/>
                <a:uLnTx/>
                <a:uFillTx/>
                <a:latin typeface="Arial Narrow" pitchFamily="34" charset="0"/>
                <a:ea typeface="+mn-ea"/>
                <a:cs typeface="Arial" pitchFamily="34" charset="0"/>
              </a:rPr>
            </a:br>
            <a:r>
              <a:rPr kumimoji="0" lang="en-US" sz="1100" b="1" i="0" u="none" strike="noStrike" kern="1200" cap="none" spc="0" normalizeH="0" baseline="0" noProof="0" dirty="0" smtClean="0">
                <a:ln>
                  <a:noFill/>
                </a:ln>
                <a:solidFill>
                  <a:srgbClr val="003366"/>
                </a:solidFill>
                <a:effectLst/>
                <a:uLnTx/>
                <a:uFillTx/>
                <a:latin typeface="Arial Narrow" pitchFamily="34" charset="0"/>
                <a:ea typeface="+mn-ea"/>
                <a:cs typeface="Arial" pitchFamily="34" charset="0"/>
              </a:rPr>
              <a:t>AppServer</a:t>
            </a:r>
            <a:endParaRPr kumimoji="0" lang="en-US" sz="1100" b="1" i="0" u="none" strike="noStrike" kern="1200" cap="none" spc="0" normalizeH="0" baseline="0" noProof="0" dirty="0">
              <a:ln>
                <a:noFill/>
              </a:ln>
              <a:solidFill>
                <a:srgbClr val="003366"/>
              </a:solidFill>
              <a:effectLst/>
              <a:uLnTx/>
              <a:uFillTx/>
              <a:latin typeface="Arial Narrow" pitchFamily="34" charset="0"/>
              <a:ea typeface="+mn-ea"/>
              <a:cs typeface="Arial" pitchFamily="34" charset="0"/>
            </a:endParaRPr>
          </a:p>
        </p:txBody>
      </p:sp>
      <p:grpSp>
        <p:nvGrpSpPr>
          <p:cNvPr id="7" name="Group 90"/>
          <p:cNvGrpSpPr/>
          <p:nvPr/>
        </p:nvGrpSpPr>
        <p:grpSpPr>
          <a:xfrm>
            <a:off x="6406158" y="4284770"/>
            <a:ext cx="2437765" cy="1490472"/>
            <a:chOff x="4830191" y="4857750"/>
            <a:chExt cx="1737360" cy="1295400"/>
          </a:xfrm>
        </p:grpSpPr>
        <p:sp>
          <p:nvSpPr>
            <p:cNvPr id="36" name="Rectangle 35"/>
            <p:cNvSpPr/>
            <p:nvPr/>
          </p:nvSpPr>
          <p:spPr bwMode="auto">
            <a:xfrm>
              <a:off x="4830191" y="4857750"/>
              <a:ext cx="1737360" cy="1295400"/>
            </a:xfrm>
            <a:prstGeom prst="rect">
              <a:avLst/>
            </a:prstGeom>
            <a:gradFill>
              <a:gsLst>
                <a:gs pos="0">
                  <a:schemeClr val="accent4"/>
                </a:gs>
                <a:gs pos="50000">
                  <a:schemeClr val="accent4">
                    <a:lumMod val="60000"/>
                    <a:lumOff val="40000"/>
                  </a:schemeClr>
                </a:gs>
                <a:gs pos="100000">
                  <a:schemeClr val="accent4">
                    <a:lumMod val="20000"/>
                    <a:lumOff val="80000"/>
                  </a:schemeClr>
                </a:gs>
              </a:gsLst>
              <a:lin ang="5400000" scaled="0"/>
            </a:gra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1400" b="0" i="1" u="none" strike="noStrike" kern="1200" cap="none" spc="0" normalizeH="0" baseline="0" noProof="0" dirty="0" smtClean="0">
                <a:ln>
                  <a:noFill/>
                </a:ln>
                <a:solidFill>
                  <a:srgbClr val="000000"/>
                </a:solidFill>
                <a:effectLst/>
                <a:uLnTx/>
                <a:uFillTx/>
                <a:latin typeface="Arial" charset="0"/>
                <a:ea typeface="+mn-ea"/>
                <a:cs typeface="+mn-cs"/>
              </a:endParaRPr>
            </a:p>
          </p:txBody>
        </p:sp>
        <p:sp>
          <p:nvSpPr>
            <p:cNvPr id="37" name="Rounded Rectangle 36"/>
            <p:cNvSpPr/>
            <p:nvPr/>
          </p:nvSpPr>
          <p:spPr bwMode="auto">
            <a:xfrm>
              <a:off x="5626041" y="5206580"/>
              <a:ext cx="145660" cy="416764"/>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1200" cap="none" spc="0" normalizeH="0" baseline="0" noProof="0" smtClean="0">
                <a:ln>
                  <a:noFill/>
                </a:ln>
                <a:solidFill>
                  <a:srgbClr val="000000"/>
                </a:solidFill>
                <a:effectLst/>
                <a:uLnTx/>
                <a:uFillTx/>
                <a:latin typeface="Arial" charset="0"/>
                <a:ea typeface="+mn-ea"/>
                <a:cs typeface="+mn-cs"/>
              </a:endParaRPr>
            </a:p>
          </p:txBody>
        </p:sp>
        <p:sp>
          <p:nvSpPr>
            <p:cNvPr id="38" name="Rounded Rectangle 37"/>
            <p:cNvSpPr/>
            <p:nvPr/>
          </p:nvSpPr>
          <p:spPr bwMode="auto">
            <a:xfrm>
              <a:off x="5830829" y="5463756"/>
              <a:ext cx="145660" cy="416764"/>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1200" cap="none" spc="0" normalizeH="0" baseline="0" noProof="0" smtClean="0">
                <a:ln>
                  <a:noFill/>
                </a:ln>
                <a:solidFill>
                  <a:srgbClr val="000000"/>
                </a:solidFill>
                <a:effectLst/>
                <a:uLnTx/>
                <a:uFillTx/>
                <a:latin typeface="Arial" charset="0"/>
                <a:ea typeface="+mn-ea"/>
                <a:cs typeface="+mn-cs"/>
              </a:endParaRPr>
            </a:p>
          </p:txBody>
        </p:sp>
        <p:sp>
          <p:nvSpPr>
            <p:cNvPr id="39" name="Rounded Rectangle 38"/>
            <p:cNvSpPr/>
            <p:nvPr/>
          </p:nvSpPr>
          <p:spPr bwMode="auto">
            <a:xfrm>
              <a:off x="5421254" y="5463756"/>
              <a:ext cx="145660" cy="416764"/>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1200" cap="none" spc="0" normalizeH="0" baseline="0" noProof="0" smtClean="0">
                <a:ln>
                  <a:noFill/>
                </a:ln>
                <a:solidFill>
                  <a:srgbClr val="000000"/>
                </a:solidFill>
                <a:effectLst/>
                <a:uLnTx/>
                <a:uFillTx/>
                <a:latin typeface="Arial" charset="0"/>
                <a:ea typeface="+mn-ea"/>
                <a:cs typeface="+mn-cs"/>
              </a:endParaRPr>
            </a:p>
          </p:txBody>
        </p:sp>
        <p:cxnSp>
          <p:nvCxnSpPr>
            <p:cNvPr id="40" name="Straight Connector 39"/>
            <p:cNvCxnSpPr>
              <a:stCxn id="37" idx="2"/>
              <a:endCxn id="39" idx="0"/>
            </p:cNvCxnSpPr>
            <p:nvPr/>
          </p:nvCxnSpPr>
          <p:spPr bwMode="auto">
            <a:xfrm flipH="1" flipV="1">
              <a:off x="5494084" y="5463756"/>
              <a:ext cx="204787" cy="159589"/>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1" name="Straight Connector 40"/>
            <p:cNvCxnSpPr>
              <a:stCxn id="37" idx="2"/>
              <a:endCxn id="38" idx="0"/>
            </p:cNvCxnSpPr>
            <p:nvPr/>
          </p:nvCxnSpPr>
          <p:spPr bwMode="auto">
            <a:xfrm flipV="1">
              <a:off x="5698871" y="5463756"/>
              <a:ext cx="204788" cy="159589"/>
            </a:xfrm>
            <a:prstGeom prst="line">
              <a:avLst/>
            </a:prstGeom>
            <a:solidFill>
              <a:schemeClr val="accent1"/>
            </a:solidFill>
            <a:ln w="12700" cap="flat" cmpd="sng" algn="ctr">
              <a:solidFill>
                <a:schemeClr val="tx1"/>
              </a:solidFill>
              <a:prstDash val="solid"/>
              <a:round/>
              <a:headEnd type="none" w="med" len="med"/>
              <a:tailEnd type="none" w="med" len="med"/>
            </a:ln>
            <a:effectLst/>
          </p:spPr>
        </p:cxnSp>
      </p:grpSp>
      <p:grpSp>
        <p:nvGrpSpPr>
          <p:cNvPr id="8" name="Group 54"/>
          <p:cNvGrpSpPr/>
          <p:nvPr/>
        </p:nvGrpSpPr>
        <p:grpSpPr>
          <a:xfrm>
            <a:off x="1726751" y="2468890"/>
            <a:ext cx="7659758" cy="3012847"/>
            <a:chOff x="1295400" y="2468889"/>
            <a:chExt cx="5746315" cy="3012847"/>
          </a:xfrm>
        </p:grpSpPr>
        <p:cxnSp>
          <p:nvCxnSpPr>
            <p:cNvPr id="43" name="Straight Arrow Connector 42"/>
            <p:cNvCxnSpPr/>
            <p:nvPr/>
          </p:nvCxnSpPr>
          <p:spPr bwMode="auto">
            <a:xfrm>
              <a:off x="4533059" y="5480148"/>
              <a:ext cx="365760" cy="1588"/>
            </a:xfrm>
            <a:prstGeom prst="straightConnector1">
              <a:avLst/>
            </a:prstGeom>
            <a:solidFill>
              <a:schemeClr val="accent1"/>
            </a:solidFill>
            <a:ln w="44450" cap="flat" cmpd="sng" algn="ctr">
              <a:solidFill>
                <a:srgbClr val="002060"/>
              </a:solidFill>
              <a:prstDash val="solid"/>
              <a:round/>
              <a:headEnd type="none"/>
              <a:tailEnd type="triangle"/>
            </a:ln>
            <a:effectLst/>
          </p:spPr>
        </p:cxnSp>
        <p:cxnSp>
          <p:nvCxnSpPr>
            <p:cNvPr id="46" name="Straight Arrow Connector 45"/>
            <p:cNvCxnSpPr/>
            <p:nvPr/>
          </p:nvCxnSpPr>
          <p:spPr bwMode="auto">
            <a:xfrm>
              <a:off x="6528148" y="2468889"/>
              <a:ext cx="513567" cy="1588"/>
            </a:xfrm>
            <a:prstGeom prst="straightConnector1">
              <a:avLst/>
            </a:prstGeom>
            <a:solidFill>
              <a:schemeClr val="accent1"/>
            </a:solidFill>
            <a:ln w="44450" cap="flat" cmpd="sng" algn="ctr">
              <a:solidFill>
                <a:srgbClr val="002060"/>
              </a:solidFill>
              <a:prstDash val="solid"/>
              <a:round/>
              <a:headEnd type="triangle"/>
              <a:tailEnd type="triangle"/>
            </a:ln>
            <a:effectLst/>
          </p:spPr>
        </p:cxnSp>
        <p:cxnSp>
          <p:nvCxnSpPr>
            <p:cNvPr id="45" name="Straight Arrow Connector 44"/>
            <p:cNvCxnSpPr>
              <a:stCxn id="1026" idx="0"/>
            </p:cNvCxnSpPr>
            <p:nvPr/>
          </p:nvCxnSpPr>
          <p:spPr bwMode="auto">
            <a:xfrm flipV="1">
              <a:off x="3681754" y="2791558"/>
              <a:ext cx="1192268" cy="1542862"/>
            </a:xfrm>
            <a:prstGeom prst="straightConnector1">
              <a:avLst/>
            </a:prstGeom>
            <a:solidFill>
              <a:schemeClr val="accent1"/>
            </a:solidFill>
            <a:ln w="44450" cap="flat" cmpd="sng" algn="ctr">
              <a:solidFill>
                <a:srgbClr val="002060"/>
              </a:solidFill>
              <a:prstDash val="solid"/>
              <a:round/>
              <a:headEnd type="none"/>
              <a:tailEnd type="triangle"/>
            </a:ln>
            <a:effectLst/>
          </p:spPr>
        </p:cxnSp>
        <p:cxnSp>
          <p:nvCxnSpPr>
            <p:cNvPr id="28" name="Straight Arrow Connector 27"/>
            <p:cNvCxnSpPr>
              <a:endCxn id="1026" idx="1"/>
            </p:cNvCxnSpPr>
            <p:nvPr/>
          </p:nvCxnSpPr>
          <p:spPr bwMode="auto">
            <a:xfrm>
              <a:off x="1295400" y="2962820"/>
              <a:ext cx="1371600" cy="2057400"/>
            </a:xfrm>
            <a:prstGeom prst="straightConnector1">
              <a:avLst/>
            </a:prstGeom>
            <a:solidFill>
              <a:schemeClr val="accent1"/>
            </a:solidFill>
            <a:ln w="44450" cap="flat" cmpd="sng" algn="ctr">
              <a:solidFill>
                <a:srgbClr val="002060"/>
              </a:solidFill>
              <a:prstDash val="solid"/>
              <a:round/>
              <a:headEnd type="triangle"/>
              <a:tailEnd type="triangle"/>
            </a:ln>
            <a:effectLst/>
          </p:spPr>
        </p:cxnSp>
      </p:grpSp>
      <p:pic>
        <p:nvPicPr>
          <p:cNvPr id="62" name="Picture 6"/>
          <p:cNvPicPr>
            <a:picLocks noChangeArrowheads="1"/>
          </p:cNvPicPr>
          <p:nvPr/>
        </p:nvPicPr>
        <p:blipFill>
          <a:blip r:embed="rId4" cstate="print">
            <a:lum bright="-6000"/>
          </a:blip>
          <a:srcRect/>
          <a:stretch>
            <a:fillRect/>
          </a:stretch>
        </p:blipFill>
        <p:spPr bwMode="auto">
          <a:xfrm>
            <a:off x="3656647" y="4334420"/>
            <a:ext cx="2365315" cy="1295400"/>
          </a:xfrm>
          <a:prstGeom prst="rect">
            <a:avLst/>
          </a:prstGeom>
          <a:noFill/>
          <a:ln w="12700">
            <a:noFill/>
            <a:miter lim="800000"/>
            <a:headEnd/>
            <a:tailEnd/>
          </a:ln>
          <a:effectLst>
            <a:outerShdw dist="35921" dir="2700000" algn="ctr" rotWithShape="0">
              <a:srgbClr val="B2B2B2">
                <a:alpha val="50000"/>
              </a:srgbClr>
            </a:outerShdw>
          </a:effectLst>
        </p:spPr>
      </p:pic>
      <p:pic>
        <p:nvPicPr>
          <p:cNvPr id="1026" name="Picture 2" descr="C:\Users\clabarge\AppData\Local\Microsoft\Windows\Temporary Internet Files\Content.Outlook\5EIIEIHE\studiobpm.jpg"/>
          <p:cNvPicPr>
            <a:picLocks noChangeAspect="1" noChangeArrowheads="1"/>
          </p:cNvPicPr>
          <p:nvPr/>
        </p:nvPicPr>
        <p:blipFill>
          <a:blip r:embed="rId5" cstate="print"/>
          <a:srcRect/>
          <a:stretch>
            <a:fillRect/>
          </a:stretch>
        </p:blipFill>
        <p:spPr bwMode="auto">
          <a:xfrm>
            <a:off x="3555074" y="4334420"/>
            <a:ext cx="2705306" cy="1371600"/>
          </a:xfrm>
          <a:prstGeom prst="rect">
            <a:avLst/>
          </a:prstGeom>
          <a:noFill/>
        </p:spPr>
      </p:pic>
      <p:sp>
        <p:nvSpPr>
          <p:cNvPr id="60" name="Up-Down Arrow 59"/>
          <p:cNvSpPr/>
          <p:nvPr/>
        </p:nvSpPr>
        <p:spPr bwMode="auto">
          <a:xfrm>
            <a:off x="8024310" y="3388915"/>
            <a:ext cx="507868" cy="711696"/>
          </a:xfrm>
          <a:prstGeom prst="upDownArrow">
            <a:avLst/>
          </a:prstGeom>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1200" cap="none" spc="0" normalizeH="0" baseline="0" noProof="0" smtClean="0">
              <a:ln>
                <a:noFill/>
              </a:ln>
              <a:solidFill>
                <a:srgbClr val="000000"/>
              </a:solidFill>
              <a:effectLst/>
              <a:uLnTx/>
              <a:uFillTx/>
              <a:latin typeface="Arial" charset="0"/>
              <a:ea typeface="+mn-ea"/>
              <a:cs typeface="+mn-cs"/>
            </a:endParaRPr>
          </a:p>
        </p:txBody>
      </p:sp>
      <p:grpSp>
        <p:nvGrpSpPr>
          <p:cNvPr id="9" name="Group 14"/>
          <p:cNvGrpSpPr/>
          <p:nvPr/>
        </p:nvGrpSpPr>
        <p:grpSpPr>
          <a:xfrm>
            <a:off x="726943" y="1181100"/>
            <a:ext cx="2681119" cy="2409266"/>
            <a:chOff x="381000" y="1181099"/>
            <a:chExt cx="2011363" cy="2409266"/>
          </a:xfrm>
        </p:grpSpPr>
        <p:sp>
          <p:nvSpPr>
            <p:cNvPr id="16" name="Rounded Rectangle 15"/>
            <p:cNvSpPr/>
            <p:nvPr/>
          </p:nvSpPr>
          <p:spPr bwMode="auto">
            <a:xfrm>
              <a:off x="381000" y="1181099"/>
              <a:ext cx="2011363" cy="2409266"/>
            </a:xfrm>
            <a:prstGeom prst="roundRect">
              <a:avLst>
                <a:gd name="adj" fmla="val 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anchor="ctr"/>
            <a:lstStyle/>
            <a:p>
              <a:pPr marL="0" marR="0" lvl="0" indent="0" algn="ctr" defTabSz="914400" rtl="0" eaLnBrk="0" fontAlgn="base" latinLnBrk="0" hangingPunct="0">
                <a:lnSpc>
                  <a:spcPct val="100000"/>
                </a:lnSpc>
                <a:spcBef>
                  <a:spcPct val="50000"/>
                </a:spcBef>
                <a:spcAft>
                  <a:spcPct val="0"/>
                </a:spcAft>
                <a:buClrTx/>
                <a:buSzPct val="130000"/>
                <a:buFontTx/>
                <a:buNone/>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17" name="Text Box 7"/>
            <p:cNvSpPr txBox="1">
              <a:spLocks noChangeArrowheads="1"/>
            </p:cNvSpPr>
            <p:nvPr/>
          </p:nvSpPr>
          <p:spPr bwMode="auto">
            <a:xfrm>
              <a:off x="440531" y="1286733"/>
              <a:ext cx="1892300" cy="306467"/>
            </a:xfrm>
            <a:prstGeom prst="roundRect">
              <a:avLst/>
            </a:prstGeom>
            <a:ln>
              <a:noFill/>
              <a:headEnd/>
              <a:tailEnd/>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0" fontAlgn="base" latinLnBrk="0" hangingPunct="0">
                <a:lnSpc>
                  <a:spcPct val="100000"/>
                </a:lnSpc>
                <a:spcBef>
                  <a:spcPct val="50000"/>
                </a:spcBef>
                <a:spcAft>
                  <a:spcPct val="0"/>
                </a:spcAft>
                <a:buClrTx/>
                <a:buSzPct val="130000"/>
                <a:buFontTx/>
                <a:buNone/>
                <a:tabLst/>
                <a:defRPr/>
              </a:pPr>
              <a:r>
                <a:rPr kumimoji="0" lang="en-US" sz="1200" b="1" i="0" u="none" strike="noStrike" kern="1200" cap="none" spc="0" normalizeH="0" baseline="0" noProof="0" dirty="0" smtClean="0">
                  <a:ln>
                    <a:noFill/>
                  </a:ln>
                  <a:solidFill>
                    <a:srgbClr val="003366"/>
                  </a:solidFill>
                  <a:effectLst/>
                  <a:uLnTx/>
                  <a:uFillTx/>
                  <a:latin typeface="Arial Narrow" pitchFamily="34" charset="0"/>
                  <a:ea typeface="+mn-ea"/>
                  <a:cs typeface="Arial" pitchFamily="34" charset="0"/>
                </a:rPr>
                <a:t>Process </a:t>
              </a:r>
              <a:r>
                <a:rPr kumimoji="0" lang="en-US" sz="1200" b="1" i="0" u="none" strike="noStrike" kern="1200" cap="none" spc="0" normalizeH="0" baseline="0" noProof="0" dirty="0">
                  <a:ln>
                    <a:noFill/>
                  </a:ln>
                  <a:solidFill>
                    <a:srgbClr val="003366"/>
                  </a:solidFill>
                  <a:effectLst/>
                  <a:uLnTx/>
                  <a:uFillTx/>
                  <a:latin typeface="Arial Narrow" pitchFamily="34" charset="0"/>
                  <a:ea typeface="+mn-ea"/>
                  <a:cs typeface="Arial" pitchFamily="34" charset="0"/>
                </a:rPr>
                <a:t>Modeler</a:t>
              </a:r>
            </a:p>
          </p:txBody>
        </p:sp>
        <p:grpSp>
          <p:nvGrpSpPr>
            <p:cNvPr id="15" name="Group 87"/>
            <p:cNvGrpSpPr/>
            <p:nvPr/>
          </p:nvGrpSpPr>
          <p:grpSpPr>
            <a:xfrm>
              <a:off x="427038" y="1685925"/>
              <a:ext cx="1892300" cy="1774825"/>
              <a:chOff x="427038" y="1685925"/>
              <a:chExt cx="1892300" cy="1774825"/>
            </a:xfrm>
          </p:grpSpPr>
          <p:pic>
            <p:nvPicPr>
              <p:cNvPr id="19" name="Picture 2"/>
              <p:cNvPicPr>
                <a:picLocks noChangeAspect="1" noChangeArrowheads="1"/>
              </p:cNvPicPr>
              <p:nvPr/>
            </p:nvPicPr>
            <p:blipFill>
              <a:blip r:embed="rId6" cstate="print"/>
              <a:srcRect l="13193" t="10117" b="33720"/>
              <a:stretch>
                <a:fillRect/>
              </a:stretch>
            </p:blipFill>
            <p:spPr bwMode="auto">
              <a:xfrm>
                <a:off x="477838" y="2130425"/>
                <a:ext cx="1819275" cy="1330325"/>
              </a:xfrm>
              <a:prstGeom prst="rect">
                <a:avLst/>
              </a:prstGeom>
              <a:ln>
                <a:noFill/>
              </a:ln>
              <a:effectLst/>
            </p:spPr>
          </p:pic>
          <p:pic>
            <p:nvPicPr>
              <p:cNvPr id="20" name="Picture 3"/>
              <p:cNvPicPr>
                <a:picLocks noChangeAspect="1" noChangeArrowheads="1"/>
              </p:cNvPicPr>
              <p:nvPr/>
            </p:nvPicPr>
            <p:blipFill>
              <a:blip r:embed="rId7" cstate="print"/>
              <a:srcRect/>
              <a:stretch>
                <a:fillRect/>
              </a:stretch>
            </p:blipFill>
            <p:spPr bwMode="auto">
              <a:xfrm>
                <a:off x="427038" y="1685925"/>
                <a:ext cx="1892300" cy="1393825"/>
              </a:xfrm>
              <a:prstGeom prst="rect">
                <a:avLst/>
              </a:prstGeom>
              <a:ln>
                <a:noFill/>
              </a:ln>
              <a:effectLst/>
            </p:spPr>
          </p:pic>
        </p:grpSp>
      </p:grpSp>
      <p:sp>
        <p:nvSpPr>
          <p:cNvPr id="66" name="Text Box 10"/>
          <p:cNvSpPr txBox="1">
            <a:spLocks noChangeArrowheads="1"/>
          </p:cNvSpPr>
          <p:nvPr/>
        </p:nvSpPr>
        <p:spPr bwMode="auto">
          <a:xfrm>
            <a:off x="3551011" y="3877220"/>
            <a:ext cx="2644975" cy="384048"/>
          </a:xfrm>
          <a:prstGeom prst="roundRect">
            <a:avLst/>
          </a:prstGeom>
          <a:ln>
            <a:noFill/>
            <a:headEnd/>
            <a:tailEnd/>
          </a:ln>
        </p:spPr>
        <p:style>
          <a:lnRef idx="2">
            <a:schemeClr val="dk1"/>
          </a:lnRef>
          <a:fillRef idx="1">
            <a:schemeClr val="lt1"/>
          </a:fillRef>
          <a:effectRef idx="0">
            <a:schemeClr val="dk1"/>
          </a:effectRef>
          <a:fontRef idx="minor">
            <a:schemeClr val="dk1"/>
          </a:fontRef>
        </p:style>
        <p:txBody>
          <a:bodyPr wrap="square" tIns="0" bIns="9144">
            <a:noAutofit/>
          </a:bodyPr>
          <a:lstStyle/>
          <a:p>
            <a:pPr marL="0" marR="0" lvl="0" indent="0" algn="ctr" defTabSz="914400" rtl="0" eaLnBrk="0" fontAlgn="base" latinLnBrk="0" hangingPunct="0">
              <a:lnSpc>
                <a:spcPct val="100000"/>
              </a:lnSpc>
              <a:spcBef>
                <a:spcPct val="50000"/>
              </a:spcBef>
              <a:spcAft>
                <a:spcPct val="0"/>
              </a:spcAft>
              <a:buClrTx/>
              <a:buSzPct val="130000"/>
              <a:buFontTx/>
              <a:buNone/>
              <a:tabLst/>
              <a:defRPr/>
            </a:pPr>
            <a:r>
              <a:rPr kumimoji="0" lang="en-US" sz="1100" b="1" i="0" u="none" strike="noStrike" kern="1200" cap="none" spc="0" normalizeH="0" baseline="0" noProof="0" dirty="0" smtClean="0">
                <a:ln>
                  <a:noFill/>
                </a:ln>
                <a:solidFill>
                  <a:srgbClr val="003366"/>
                </a:solidFill>
                <a:effectLst/>
                <a:uLnTx/>
                <a:uFillTx/>
                <a:latin typeface="Arial Narrow" pitchFamily="34" charset="0"/>
                <a:ea typeface="+mn-ea"/>
                <a:cs typeface="Arial" pitchFamily="34" charset="0"/>
              </a:rPr>
              <a:t>Progress Developer Studio for OpenEdge</a:t>
            </a:r>
            <a:endParaRPr kumimoji="0" lang="en-US" sz="1100" b="1" i="0" u="none" strike="noStrike" kern="1200" cap="none" spc="0" normalizeH="0" baseline="0" noProof="0" dirty="0">
              <a:ln>
                <a:noFill/>
              </a:ln>
              <a:solidFill>
                <a:srgbClr val="003366"/>
              </a:solidFill>
              <a:effectLst/>
              <a:uLnTx/>
              <a:uFillTx/>
              <a:latin typeface="Arial Narrow" pitchFamily="34" charset="0"/>
              <a:ea typeface="+mn-ea"/>
              <a:cs typeface="Arial" pitchFamily="34" charset="0"/>
            </a:endParaRPr>
          </a:p>
        </p:txBody>
      </p:sp>
      <p:sp>
        <p:nvSpPr>
          <p:cNvPr id="31" name="Text Box 10"/>
          <p:cNvSpPr txBox="1">
            <a:spLocks noChangeArrowheads="1"/>
          </p:cNvSpPr>
          <p:nvPr/>
        </p:nvSpPr>
        <p:spPr bwMode="auto">
          <a:xfrm>
            <a:off x="3551011" y="3877220"/>
            <a:ext cx="2644975" cy="384048"/>
          </a:xfrm>
          <a:prstGeom prst="roundRect">
            <a:avLst/>
          </a:prstGeom>
          <a:ln>
            <a:noFill/>
            <a:headEnd/>
            <a:tailEnd/>
          </a:ln>
        </p:spPr>
        <p:style>
          <a:lnRef idx="2">
            <a:schemeClr val="dk1"/>
          </a:lnRef>
          <a:fillRef idx="1">
            <a:schemeClr val="lt1"/>
          </a:fillRef>
          <a:effectRef idx="0">
            <a:schemeClr val="dk1"/>
          </a:effectRef>
          <a:fontRef idx="minor">
            <a:schemeClr val="dk1"/>
          </a:fontRef>
        </p:style>
        <p:txBody>
          <a:bodyPr wrap="square" tIns="0" bIns="9144">
            <a:noAutofit/>
          </a:bodyPr>
          <a:lstStyle/>
          <a:p>
            <a:pPr marL="0" marR="0" lvl="0" indent="0" algn="ctr" defTabSz="914400" rtl="0" eaLnBrk="0" fontAlgn="base" latinLnBrk="0" hangingPunct="0">
              <a:lnSpc>
                <a:spcPct val="100000"/>
              </a:lnSpc>
              <a:spcBef>
                <a:spcPct val="50000"/>
              </a:spcBef>
              <a:spcAft>
                <a:spcPct val="0"/>
              </a:spcAft>
              <a:buClrTx/>
              <a:buSzPct val="130000"/>
              <a:buFontTx/>
              <a:buNone/>
              <a:tabLst/>
              <a:defRPr/>
            </a:pPr>
            <a:r>
              <a:rPr kumimoji="0" lang="en-US" sz="1100" b="1" i="0" u="none" strike="noStrike" kern="1200" cap="none" spc="0" normalizeH="0" baseline="0" noProof="0" dirty="0" smtClean="0">
                <a:ln>
                  <a:noFill/>
                </a:ln>
                <a:solidFill>
                  <a:srgbClr val="003366"/>
                </a:solidFill>
                <a:effectLst/>
                <a:uLnTx/>
                <a:uFillTx/>
                <a:latin typeface="Arial Narrow" pitchFamily="34" charset="0"/>
                <a:ea typeface="+mn-ea"/>
                <a:cs typeface="Arial" pitchFamily="34" charset="0"/>
              </a:rPr>
              <a:t>Progress Developer Studio for OpenEdge</a:t>
            </a:r>
            <a:endParaRPr kumimoji="0" lang="en-US" sz="1100" b="1" i="0" u="none" strike="noStrike" kern="1200" cap="none" spc="0" normalizeH="0" baseline="0" noProof="0" dirty="0">
              <a:ln>
                <a:noFill/>
              </a:ln>
              <a:solidFill>
                <a:srgbClr val="003366"/>
              </a:solidFill>
              <a:effectLst/>
              <a:uLnTx/>
              <a:uFillTx/>
              <a:latin typeface="Arial Narrow" pitchFamily="34" charset="0"/>
              <a:ea typeface="+mn-ea"/>
              <a:cs typeface="Arial" pitchFamily="34" charset="0"/>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9339837" y="1667420"/>
            <a:ext cx="2444852" cy="1631689"/>
          </a:xfrm>
          <a:prstGeom prst="rect">
            <a:avLst/>
          </a:prstGeom>
        </p:spPr>
      </p:pic>
    </p:spTree>
    <p:extLst>
      <p:ext uri="{BB962C8B-B14F-4D97-AF65-F5344CB8AC3E}">
        <p14:creationId xmlns:p14="http://schemas.microsoft.com/office/powerpoint/2010/main" xmlns="" val="197975906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How to Enable BPM for OE Applications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1165291035"/>
              </p:ext>
            </p:extLst>
          </p:nvPr>
        </p:nvGraphicFramePr>
        <p:xfrm>
          <a:off x="557213" y="1200150"/>
          <a:ext cx="10948987" cy="5172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54998912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Process</a:t>
            </a:r>
            <a:endParaRPr lang="en-US" dirty="0"/>
          </a:p>
        </p:txBody>
      </p:sp>
    </p:spTree>
    <p:extLst>
      <p:ext uri="{BB962C8B-B14F-4D97-AF65-F5344CB8AC3E}">
        <p14:creationId xmlns:p14="http://schemas.microsoft.com/office/powerpoint/2010/main" xmlns="" val="3327859745"/>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288" y="373450"/>
            <a:ext cx="9771655" cy="438582"/>
          </a:xfrm>
        </p:spPr>
        <p:txBody>
          <a:bodyPr/>
          <a:lstStyle/>
          <a:p>
            <a:r>
              <a:rPr lang="en-IN" dirty="0" smtClean="0"/>
              <a:t>Monitoring Process Evolution</a:t>
            </a:r>
            <a:endParaRPr lang="en-IN" dirty="0"/>
          </a:p>
        </p:txBody>
      </p:sp>
      <p:sp>
        <p:nvSpPr>
          <p:cNvPr id="18" name="Rectangle 17"/>
          <p:cNvSpPr/>
          <p:nvPr/>
        </p:nvSpPr>
        <p:spPr>
          <a:xfrm>
            <a:off x="1645617" y="4479829"/>
            <a:ext cx="734496" cy="246221"/>
          </a:xfrm>
          <a:prstGeom prst="rect">
            <a:avLst/>
          </a:prstGeom>
          <a:noFill/>
        </p:spPr>
        <p:txBody>
          <a:bodyPr wrap="none" lIns="91440" tIns="45720" rIns="91440" bIns="45720">
            <a:spAutoFit/>
          </a:bodyPr>
          <a:lstStyle/>
          <a:p>
            <a:pPr algn="ctr"/>
            <a:r>
              <a:rPr lang="en-US" sz="1000" b="1" i="0" spc="50" dirty="0" smtClean="0">
                <a:ln w="0"/>
                <a:solidFill>
                  <a:schemeClr val="bg2"/>
                </a:solidFill>
                <a:effectLst>
                  <a:innerShdw blurRad="63500" dist="50800" dir="13500000">
                    <a:srgbClr val="000000">
                      <a:alpha val="50000"/>
                    </a:srgbClr>
                  </a:innerShdw>
                </a:effectLst>
              </a:rPr>
              <a:t>Banking</a:t>
            </a:r>
            <a:endParaRPr lang="en-US" sz="1000" b="1" i="0" spc="50" dirty="0">
              <a:ln w="0"/>
              <a:solidFill>
                <a:schemeClr val="bg2"/>
              </a:solidFill>
              <a:effectLst>
                <a:innerShdw blurRad="63500" dist="50800" dir="13500000">
                  <a:srgbClr val="000000">
                    <a:alpha val="50000"/>
                  </a:srgbClr>
                </a:innerShdw>
              </a:effectLst>
            </a:endParaRPr>
          </a:p>
        </p:txBody>
      </p:sp>
      <p:pic>
        <p:nvPicPr>
          <p:cNvPr id="39" name="Picture 7" descr="Lower"/>
          <p:cNvPicPr>
            <a:picLocks noChangeAspect="1" noChangeArrowheads="1"/>
          </p:cNvPicPr>
          <p:nvPr/>
        </p:nvPicPr>
        <p:blipFill>
          <a:blip r:embed="rId3" cstate="print"/>
          <a:srcRect/>
          <a:stretch>
            <a:fillRect/>
          </a:stretch>
        </p:blipFill>
        <p:spPr bwMode="auto">
          <a:xfrm>
            <a:off x="-10035" y="4535308"/>
            <a:ext cx="6189673" cy="1754417"/>
          </a:xfrm>
          <a:prstGeom prst="rect">
            <a:avLst/>
          </a:prstGeom>
          <a:noFill/>
          <a:ln w="9525">
            <a:noFill/>
            <a:miter lim="800000"/>
            <a:headEnd/>
            <a:tailEnd/>
          </a:ln>
        </p:spPr>
      </p:pic>
      <p:sp>
        <p:nvSpPr>
          <p:cNvPr id="40" name="Freeform 2"/>
          <p:cNvSpPr>
            <a:spLocks/>
          </p:cNvSpPr>
          <p:nvPr/>
        </p:nvSpPr>
        <p:spPr bwMode="auto">
          <a:xfrm>
            <a:off x="1472894" y="5725187"/>
            <a:ext cx="1095375" cy="349250"/>
          </a:xfrm>
          <a:custGeom>
            <a:avLst/>
            <a:gdLst>
              <a:gd name="T0" fmla="*/ 0 w 3099"/>
              <a:gd name="T1" fmla="*/ 2147483647 h 989"/>
              <a:gd name="T2" fmla="*/ 2147483647 w 3099"/>
              <a:gd name="T3" fmla="*/ 2147483647 h 989"/>
              <a:gd name="T4" fmla="*/ 2147483647 w 3099"/>
              <a:gd name="T5" fmla="*/ 2147483647 h 989"/>
              <a:gd name="T6" fmla="*/ 2147483647 w 3099"/>
              <a:gd name="T7" fmla="*/ 0 h 989"/>
              <a:gd name="T8" fmla="*/ 0 w 3099"/>
              <a:gd name="T9" fmla="*/ 2147483647 h 9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9" h="989">
                <a:moveTo>
                  <a:pt x="0" y="260"/>
                </a:moveTo>
                <a:lnTo>
                  <a:pt x="1264" y="989"/>
                </a:lnTo>
                <a:lnTo>
                  <a:pt x="3099" y="729"/>
                </a:lnTo>
                <a:lnTo>
                  <a:pt x="1850" y="0"/>
                </a:lnTo>
                <a:lnTo>
                  <a:pt x="0" y="260"/>
                </a:lnTo>
                <a:close/>
              </a:path>
            </a:pathLst>
          </a:custGeom>
          <a:solidFill>
            <a:srgbClr val="4072A8"/>
          </a:solidFill>
          <a:ln w="19050" cap="flat" cmpd="sng">
            <a:noFill/>
            <a:prstDash val="sysDot"/>
            <a:round/>
            <a:headEnd type="none" w="med" len="med"/>
            <a:tailEnd type="none" w="med" len="med"/>
          </a:ln>
          <a:effectLst/>
        </p:spPr>
        <p:txBody>
          <a:bodyPr/>
          <a:lstStyle/>
          <a:p>
            <a:endParaRPr lang="en-US"/>
          </a:p>
        </p:txBody>
      </p:sp>
      <p:sp>
        <p:nvSpPr>
          <p:cNvPr id="41" name="Freeform 3"/>
          <p:cNvSpPr>
            <a:spLocks/>
          </p:cNvSpPr>
          <p:nvPr/>
        </p:nvSpPr>
        <p:spPr bwMode="auto">
          <a:xfrm>
            <a:off x="2787344" y="4747287"/>
            <a:ext cx="1095375" cy="349250"/>
          </a:xfrm>
          <a:custGeom>
            <a:avLst/>
            <a:gdLst>
              <a:gd name="T0" fmla="*/ 0 w 3099"/>
              <a:gd name="T1" fmla="*/ 2147483647 h 989"/>
              <a:gd name="T2" fmla="*/ 2147483647 w 3099"/>
              <a:gd name="T3" fmla="*/ 2147483647 h 989"/>
              <a:gd name="T4" fmla="*/ 2147483647 w 3099"/>
              <a:gd name="T5" fmla="*/ 2147483647 h 989"/>
              <a:gd name="T6" fmla="*/ 2147483647 w 3099"/>
              <a:gd name="T7" fmla="*/ 0 h 989"/>
              <a:gd name="T8" fmla="*/ 0 w 3099"/>
              <a:gd name="T9" fmla="*/ 2147483647 h 9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9" h="989">
                <a:moveTo>
                  <a:pt x="0" y="260"/>
                </a:moveTo>
                <a:lnTo>
                  <a:pt x="1264" y="989"/>
                </a:lnTo>
                <a:lnTo>
                  <a:pt x="3099" y="729"/>
                </a:lnTo>
                <a:lnTo>
                  <a:pt x="1850" y="0"/>
                </a:lnTo>
                <a:lnTo>
                  <a:pt x="0" y="260"/>
                </a:lnTo>
                <a:close/>
              </a:path>
            </a:pathLst>
          </a:custGeom>
          <a:solidFill>
            <a:srgbClr val="4072A8"/>
          </a:solidFill>
          <a:ln w="19050" cap="flat" cmpd="sng">
            <a:noFill/>
            <a:prstDash val="sysDot"/>
            <a:round/>
            <a:headEnd type="none" w="med" len="med"/>
            <a:tailEnd type="none" w="med" len="med"/>
          </a:ln>
          <a:effectLst/>
        </p:spPr>
        <p:txBody>
          <a:bodyPr/>
          <a:lstStyle/>
          <a:p>
            <a:endParaRPr lang="en-US"/>
          </a:p>
        </p:txBody>
      </p:sp>
      <p:sp>
        <p:nvSpPr>
          <p:cNvPr id="42" name="Freeform 4"/>
          <p:cNvSpPr>
            <a:spLocks/>
          </p:cNvSpPr>
          <p:nvPr/>
        </p:nvSpPr>
        <p:spPr bwMode="auto">
          <a:xfrm>
            <a:off x="3903356" y="5396575"/>
            <a:ext cx="1095375" cy="349250"/>
          </a:xfrm>
          <a:custGeom>
            <a:avLst/>
            <a:gdLst>
              <a:gd name="T0" fmla="*/ 0 w 3099"/>
              <a:gd name="T1" fmla="*/ 2147483647 h 989"/>
              <a:gd name="T2" fmla="*/ 2147483647 w 3099"/>
              <a:gd name="T3" fmla="*/ 2147483647 h 989"/>
              <a:gd name="T4" fmla="*/ 2147483647 w 3099"/>
              <a:gd name="T5" fmla="*/ 2147483647 h 989"/>
              <a:gd name="T6" fmla="*/ 2147483647 w 3099"/>
              <a:gd name="T7" fmla="*/ 0 h 989"/>
              <a:gd name="T8" fmla="*/ 0 w 3099"/>
              <a:gd name="T9" fmla="*/ 2147483647 h 9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9" h="989">
                <a:moveTo>
                  <a:pt x="0" y="260"/>
                </a:moveTo>
                <a:lnTo>
                  <a:pt x="1264" y="989"/>
                </a:lnTo>
                <a:lnTo>
                  <a:pt x="3099" y="729"/>
                </a:lnTo>
                <a:lnTo>
                  <a:pt x="1850" y="0"/>
                </a:lnTo>
                <a:lnTo>
                  <a:pt x="0" y="260"/>
                </a:lnTo>
                <a:close/>
              </a:path>
            </a:pathLst>
          </a:custGeom>
          <a:solidFill>
            <a:srgbClr val="4072A8"/>
          </a:solidFill>
          <a:ln w="19050" cap="flat" cmpd="sng">
            <a:noFill/>
            <a:prstDash val="sysDot"/>
            <a:round/>
            <a:headEnd type="none" w="med" len="med"/>
            <a:tailEnd type="none" w="med" len="med"/>
          </a:ln>
          <a:effectLst/>
        </p:spPr>
        <p:txBody>
          <a:bodyPr/>
          <a:lstStyle/>
          <a:p>
            <a:endParaRPr lang="en-US"/>
          </a:p>
        </p:txBody>
      </p:sp>
      <p:sp>
        <p:nvSpPr>
          <p:cNvPr id="43" name="Freeform 5"/>
          <p:cNvSpPr>
            <a:spLocks/>
          </p:cNvSpPr>
          <p:nvPr/>
        </p:nvSpPr>
        <p:spPr bwMode="auto">
          <a:xfrm>
            <a:off x="272744" y="4985412"/>
            <a:ext cx="1095375" cy="349250"/>
          </a:xfrm>
          <a:custGeom>
            <a:avLst/>
            <a:gdLst>
              <a:gd name="T0" fmla="*/ 0 w 3099"/>
              <a:gd name="T1" fmla="*/ 2147483647 h 989"/>
              <a:gd name="T2" fmla="*/ 2147483647 w 3099"/>
              <a:gd name="T3" fmla="*/ 2147483647 h 989"/>
              <a:gd name="T4" fmla="*/ 2147483647 w 3099"/>
              <a:gd name="T5" fmla="*/ 2147483647 h 989"/>
              <a:gd name="T6" fmla="*/ 2147483647 w 3099"/>
              <a:gd name="T7" fmla="*/ 0 h 989"/>
              <a:gd name="T8" fmla="*/ 0 w 3099"/>
              <a:gd name="T9" fmla="*/ 2147483647 h 9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9" h="989">
                <a:moveTo>
                  <a:pt x="0" y="260"/>
                </a:moveTo>
                <a:lnTo>
                  <a:pt x="1264" y="989"/>
                </a:lnTo>
                <a:lnTo>
                  <a:pt x="3099" y="729"/>
                </a:lnTo>
                <a:lnTo>
                  <a:pt x="1850" y="0"/>
                </a:lnTo>
                <a:lnTo>
                  <a:pt x="0" y="260"/>
                </a:lnTo>
                <a:close/>
              </a:path>
            </a:pathLst>
          </a:custGeom>
          <a:solidFill>
            <a:srgbClr val="4072A8"/>
          </a:solidFill>
          <a:ln w="19050" cap="flat" cmpd="sng">
            <a:noFill/>
            <a:prstDash val="sysDot"/>
            <a:round/>
            <a:headEnd type="none" w="med" len="med"/>
            <a:tailEnd type="none" w="med" len="med"/>
          </a:ln>
          <a:effectLst/>
        </p:spPr>
        <p:txBody>
          <a:bodyPr/>
          <a:lstStyle/>
          <a:p>
            <a:endParaRPr lang="en-US"/>
          </a:p>
        </p:txBody>
      </p:sp>
      <p:grpSp>
        <p:nvGrpSpPr>
          <p:cNvPr id="44" name="Group 6"/>
          <p:cNvGrpSpPr>
            <a:grpSpLocks/>
          </p:cNvGrpSpPr>
          <p:nvPr/>
        </p:nvGrpSpPr>
        <p:grpSpPr bwMode="auto">
          <a:xfrm>
            <a:off x="3050869" y="3802725"/>
            <a:ext cx="598487" cy="1216025"/>
            <a:chOff x="3034" y="2128"/>
            <a:chExt cx="422" cy="971"/>
          </a:xfrm>
        </p:grpSpPr>
        <p:pic>
          <p:nvPicPr>
            <p:cNvPr id="45" name="Picture 7" descr="SiloPlain"/>
            <p:cNvPicPr>
              <a:picLocks noChangeAspect="1" noChangeArrowheads="1"/>
            </p:cNvPicPr>
            <p:nvPr/>
          </p:nvPicPr>
          <p:blipFill>
            <a:blip r:embed="rId4" cstate="print"/>
            <a:srcRect/>
            <a:stretch>
              <a:fillRect/>
            </a:stretch>
          </p:blipFill>
          <p:spPr bwMode="auto">
            <a:xfrm>
              <a:off x="3034" y="2128"/>
              <a:ext cx="422" cy="971"/>
            </a:xfrm>
            <a:prstGeom prst="rect">
              <a:avLst/>
            </a:prstGeom>
            <a:noFill/>
            <a:ln w="9525">
              <a:noFill/>
              <a:miter lim="800000"/>
              <a:headEnd/>
              <a:tailEnd/>
            </a:ln>
          </p:spPr>
        </p:pic>
        <p:pic>
          <p:nvPicPr>
            <p:cNvPr id="46" name="Picture 8" descr="Imaging"/>
            <p:cNvPicPr>
              <a:picLocks noChangeAspect="1" noChangeArrowheads="1"/>
            </p:cNvPicPr>
            <p:nvPr/>
          </p:nvPicPr>
          <p:blipFill>
            <a:blip r:embed="rId5" cstate="print"/>
            <a:srcRect/>
            <a:stretch>
              <a:fillRect/>
            </a:stretch>
          </p:blipFill>
          <p:spPr bwMode="auto">
            <a:xfrm>
              <a:off x="3169" y="2293"/>
              <a:ext cx="279" cy="120"/>
            </a:xfrm>
            <a:prstGeom prst="rect">
              <a:avLst/>
            </a:prstGeom>
            <a:noFill/>
            <a:ln w="9525">
              <a:noFill/>
              <a:miter lim="800000"/>
              <a:headEnd/>
              <a:tailEnd/>
            </a:ln>
          </p:spPr>
        </p:pic>
      </p:grpSp>
      <p:sp>
        <p:nvSpPr>
          <p:cNvPr id="47" name="Line 9"/>
          <p:cNvSpPr>
            <a:spLocks noChangeShapeType="1"/>
          </p:cNvSpPr>
          <p:nvPr/>
        </p:nvSpPr>
        <p:spPr bwMode="auto">
          <a:xfrm flipH="1">
            <a:off x="3366781" y="3156612"/>
            <a:ext cx="0" cy="558800"/>
          </a:xfrm>
          <a:prstGeom prst="line">
            <a:avLst/>
          </a:prstGeom>
          <a:noFill/>
          <a:ln w="19050">
            <a:solidFill>
              <a:srgbClr val="40587C"/>
            </a:solidFill>
            <a:prstDash val="sysDot"/>
            <a:round/>
            <a:headEnd type="triangle" w="med" len="med"/>
            <a:tailEnd type="triangle" w="med" len="med"/>
          </a:ln>
          <a:effectLst/>
        </p:spPr>
        <p:txBody>
          <a:bodyPr/>
          <a:lstStyle/>
          <a:p>
            <a:endParaRPr lang="en-US"/>
          </a:p>
        </p:txBody>
      </p:sp>
      <p:grpSp>
        <p:nvGrpSpPr>
          <p:cNvPr id="48" name="Group 10"/>
          <p:cNvGrpSpPr>
            <a:grpSpLocks/>
          </p:cNvGrpSpPr>
          <p:nvPr/>
        </p:nvGrpSpPr>
        <p:grpSpPr bwMode="auto">
          <a:xfrm>
            <a:off x="4120844" y="4491700"/>
            <a:ext cx="598487" cy="1212850"/>
            <a:chOff x="3729" y="2533"/>
            <a:chExt cx="422" cy="970"/>
          </a:xfrm>
        </p:grpSpPr>
        <p:pic>
          <p:nvPicPr>
            <p:cNvPr id="49" name="Picture 11" descr="SiloPlain"/>
            <p:cNvPicPr>
              <a:picLocks noChangeAspect="1" noChangeArrowheads="1"/>
            </p:cNvPicPr>
            <p:nvPr/>
          </p:nvPicPr>
          <p:blipFill>
            <a:blip r:embed="rId4" cstate="print"/>
            <a:srcRect/>
            <a:stretch>
              <a:fillRect/>
            </a:stretch>
          </p:blipFill>
          <p:spPr bwMode="auto">
            <a:xfrm>
              <a:off x="3729" y="2533"/>
              <a:ext cx="422" cy="970"/>
            </a:xfrm>
            <a:prstGeom prst="rect">
              <a:avLst/>
            </a:prstGeom>
            <a:noFill/>
            <a:ln w="9525">
              <a:noFill/>
              <a:miter lim="800000"/>
              <a:headEnd/>
              <a:tailEnd/>
            </a:ln>
          </p:spPr>
        </p:pic>
        <p:pic>
          <p:nvPicPr>
            <p:cNvPr id="50" name="Picture 12" descr="ERP"/>
            <p:cNvPicPr>
              <a:picLocks noChangeAspect="1" noChangeArrowheads="1"/>
            </p:cNvPicPr>
            <p:nvPr/>
          </p:nvPicPr>
          <p:blipFill>
            <a:blip r:embed="rId6" cstate="print"/>
            <a:srcRect/>
            <a:stretch>
              <a:fillRect/>
            </a:stretch>
          </p:blipFill>
          <p:spPr bwMode="auto">
            <a:xfrm>
              <a:off x="3904" y="2699"/>
              <a:ext cx="200" cy="141"/>
            </a:xfrm>
            <a:prstGeom prst="rect">
              <a:avLst/>
            </a:prstGeom>
            <a:noFill/>
            <a:ln w="9525">
              <a:noFill/>
              <a:miter lim="800000"/>
              <a:headEnd/>
              <a:tailEnd/>
            </a:ln>
          </p:spPr>
        </p:pic>
      </p:grpSp>
      <p:sp>
        <p:nvSpPr>
          <p:cNvPr id="51" name="Line 13"/>
          <p:cNvSpPr>
            <a:spLocks noChangeShapeType="1"/>
          </p:cNvSpPr>
          <p:nvPr/>
        </p:nvSpPr>
        <p:spPr bwMode="auto">
          <a:xfrm flipH="1">
            <a:off x="4398656" y="3135975"/>
            <a:ext cx="1588" cy="1392237"/>
          </a:xfrm>
          <a:prstGeom prst="line">
            <a:avLst/>
          </a:prstGeom>
          <a:noFill/>
          <a:ln w="19050">
            <a:solidFill>
              <a:srgbClr val="40587C"/>
            </a:solidFill>
            <a:prstDash val="sysDot"/>
            <a:round/>
            <a:headEnd type="triangle" w="med" len="med"/>
            <a:tailEnd type="triangle" w="med" len="med"/>
          </a:ln>
          <a:effectLst/>
        </p:spPr>
        <p:txBody>
          <a:bodyPr/>
          <a:lstStyle/>
          <a:p>
            <a:endParaRPr lang="en-US"/>
          </a:p>
        </p:txBody>
      </p:sp>
      <p:grpSp>
        <p:nvGrpSpPr>
          <p:cNvPr id="52" name="Group 14"/>
          <p:cNvGrpSpPr>
            <a:grpSpLocks/>
          </p:cNvGrpSpPr>
          <p:nvPr/>
        </p:nvGrpSpPr>
        <p:grpSpPr bwMode="auto">
          <a:xfrm>
            <a:off x="1757056" y="4806025"/>
            <a:ext cx="598488" cy="1203325"/>
            <a:chOff x="2192" y="2740"/>
            <a:chExt cx="422" cy="971"/>
          </a:xfrm>
        </p:grpSpPr>
        <p:pic>
          <p:nvPicPr>
            <p:cNvPr id="53" name="Picture 15" descr="SiloPlain"/>
            <p:cNvPicPr>
              <a:picLocks noChangeAspect="1" noChangeArrowheads="1"/>
            </p:cNvPicPr>
            <p:nvPr/>
          </p:nvPicPr>
          <p:blipFill>
            <a:blip r:embed="rId4" cstate="print"/>
            <a:srcRect/>
            <a:stretch>
              <a:fillRect/>
            </a:stretch>
          </p:blipFill>
          <p:spPr bwMode="auto">
            <a:xfrm>
              <a:off x="2192" y="2740"/>
              <a:ext cx="422" cy="971"/>
            </a:xfrm>
            <a:prstGeom prst="rect">
              <a:avLst/>
            </a:prstGeom>
            <a:noFill/>
            <a:ln w="9525">
              <a:noFill/>
              <a:miter lim="800000"/>
              <a:headEnd/>
              <a:tailEnd/>
            </a:ln>
          </p:spPr>
        </p:pic>
        <p:pic>
          <p:nvPicPr>
            <p:cNvPr id="54" name="Picture 16" descr="CRM"/>
            <p:cNvPicPr>
              <a:picLocks noChangeAspect="1" noChangeArrowheads="1"/>
            </p:cNvPicPr>
            <p:nvPr/>
          </p:nvPicPr>
          <p:blipFill>
            <a:blip r:embed="rId7" cstate="print"/>
            <a:srcRect/>
            <a:stretch>
              <a:fillRect/>
            </a:stretch>
          </p:blipFill>
          <p:spPr bwMode="auto">
            <a:xfrm>
              <a:off x="2345" y="2918"/>
              <a:ext cx="233" cy="145"/>
            </a:xfrm>
            <a:prstGeom prst="rect">
              <a:avLst/>
            </a:prstGeom>
            <a:noFill/>
            <a:ln w="9525">
              <a:noFill/>
              <a:miter lim="800000"/>
              <a:headEnd/>
              <a:tailEnd/>
            </a:ln>
          </p:spPr>
        </p:pic>
      </p:grpSp>
      <p:sp>
        <p:nvSpPr>
          <p:cNvPr id="55" name="Line 17"/>
          <p:cNvSpPr>
            <a:spLocks noChangeShapeType="1"/>
          </p:cNvSpPr>
          <p:nvPr/>
        </p:nvSpPr>
        <p:spPr bwMode="auto">
          <a:xfrm flipH="1">
            <a:off x="1539569" y="3836062"/>
            <a:ext cx="401637" cy="687388"/>
          </a:xfrm>
          <a:prstGeom prst="line">
            <a:avLst/>
          </a:prstGeom>
          <a:noFill/>
          <a:ln w="19050">
            <a:solidFill>
              <a:srgbClr val="40587C"/>
            </a:solidFill>
            <a:prstDash val="sysDot"/>
            <a:round/>
            <a:headEnd type="triangle" w="med" len="med"/>
            <a:tailEnd/>
          </a:ln>
          <a:effectLst/>
        </p:spPr>
        <p:txBody>
          <a:bodyPr/>
          <a:lstStyle/>
          <a:p>
            <a:endParaRPr lang="en-US"/>
          </a:p>
        </p:txBody>
      </p:sp>
      <p:grpSp>
        <p:nvGrpSpPr>
          <p:cNvPr id="56" name="Group 18"/>
          <p:cNvGrpSpPr>
            <a:grpSpLocks/>
          </p:cNvGrpSpPr>
          <p:nvPr/>
        </p:nvGrpSpPr>
        <p:grpSpPr bwMode="auto">
          <a:xfrm>
            <a:off x="498169" y="4009100"/>
            <a:ext cx="598487" cy="1212850"/>
            <a:chOff x="1487" y="2332"/>
            <a:chExt cx="422" cy="970"/>
          </a:xfrm>
        </p:grpSpPr>
        <p:pic>
          <p:nvPicPr>
            <p:cNvPr id="57" name="Picture 19" descr="SiloPlain"/>
            <p:cNvPicPr>
              <a:picLocks noChangeAspect="1" noChangeArrowheads="1"/>
            </p:cNvPicPr>
            <p:nvPr/>
          </p:nvPicPr>
          <p:blipFill>
            <a:blip r:embed="rId4" cstate="print"/>
            <a:srcRect/>
            <a:stretch>
              <a:fillRect/>
            </a:stretch>
          </p:blipFill>
          <p:spPr bwMode="auto">
            <a:xfrm>
              <a:off x="1487" y="2332"/>
              <a:ext cx="422" cy="970"/>
            </a:xfrm>
            <a:prstGeom prst="rect">
              <a:avLst/>
            </a:prstGeom>
            <a:noFill/>
            <a:ln w="9525">
              <a:noFill/>
              <a:miter lim="800000"/>
              <a:headEnd/>
              <a:tailEnd/>
            </a:ln>
          </p:spPr>
        </p:pic>
        <p:pic>
          <p:nvPicPr>
            <p:cNvPr id="58" name="Picture 20" descr="Billing"/>
            <p:cNvPicPr>
              <a:picLocks noChangeAspect="1" noChangeArrowheads="1"/>
            </p:cNvPicPr>
            <p:nvPr/>
          </p:nvPicPr>
          <p:blipFill>
            <a:blip r:embed="rId8" cstate="print"/>
            <a:srcRect/>
            <a:stretch>
              <a:fillRect/>
            </a:stretch>
          </p:blipFill>
          <p:spPr bwMode="auto">
            <a:xfrm>
              <a:off x="1635" y="2511"/>
              <a:ext cx="259" cy="121"/>
            </a:xfrm>
            <a:prstGeom prst="rect">
              <a:avLst/>
            </a:prstGeom>
            <a:noFill/>
            <a:ln w="9525">
              <a:noFill/>
              <a:miter lim="800000"/>
              <a:headEnd/>
              <a:tailEnd/>
            </a:ln>
          </p:spPr>
        </p:pic>
      </p:grpSp>
      <p:sp>
        <p:nvSpPr>
          <p:cNvPr id="59" name="Line 21"/>
          <p:cNvSpPr>
            <a:spLocks noChangeShapeType="1"/>
          </p:cNvSpPr>
          <p:nvPr/>
        </p:nvSpPr>
        <p:spPr bwMode="auto">
          <a:xfrm flipH="1" flipV="1">
            <a:off x="1107769" y="4391687"/>
            <a:ext cx="415925" cy="139700"/>
          </a:xfrm>
          <a:prstGeom prst="line">
            <a:avLst/>
          </a:prstGeom>
          <a:noFill/>
          <a:ln w="19050">
            <a:solidFill>
              <a:srgbClr val="40587C"/>
            </a:solidFill>
            <a:prstDash val="sysDot"/>
            <a:round/>
            <a:headEnd/>
            <a:tailEnd type="triangle" w="med" len="med"/>
          </a:ln>
          <a:effectLst/>
        </p:spPr>
        <p:txBody>
          <a:bodyPr/>
          <a:lstStyle/>
          <a:p>
            <a:endParaRPr lang="en-US"/>
          </a:p>
        </p:txBody>
      </p:sp>
      <p:pic>
        <p:nvPicPr>
          <p:cNvPr id="60" name="Picture 22" descr="DocSymbol"/>
          <p:cNvPicPr>
            <a:picLocks noChangeAspect="1" noChangeArrowheads="1"/>
          </p:cNvPicPr>
          <p:nvPr/>
        </p:nvPicPr>
        <p:blipFill>
          <a:blip r:embed="rId9" cstate="print"/>
          <a:srcRect/>
          <a:stretch>
            <a:fillRect/>
          </a:stretch>
        </p:blipFill>
        <p:spPr bwMode="auto">
          <a:xfrm>
            <a:off x="3562044" y="3636037"/>
            <a:ext cx="263525" cy="384175"/>
          </a:xfrm>
          <a:prstGeom prst="rect">
            <a:avLst/>
          </a:prstGeom>
          <a:noFill/>
          <a:ln w="9525">
            <a:noFill/>
            <a:miter lim="800000"/>
            <a:headEnd/>
            <a:tailEnd/>
          </a:ln>
        </p:spPr>
      </p:pic>
      <p:pic>
        <p:nvPicPr>
          <p:cNvPr id="61" name="Picture 23" descr="Upper"/>
          <p:cNvPicPr>
            <a:picLocks noChangeAspect="1" noChangeArrowheads="1"/>
          </p:cNvPicPr>
          <p:nvPr/>
        </p:nvPicPr>
        <p:blipFill>
          <a:blip r:embed="rId10" cstate="print"/>
          <a:srcRect/>
          <a:stretch>
            <a:fillRect/>
          </a:stretch>
        </p:blipFill>
        <p:spPr bwMode="auto">
          <a:xfrm>
            <a:off x="66569" y="2429538"/>
            <a:ext cx="5903060" cy="1596635"/>
          </a:xfrm>
          <a:prstGeom prst="rect">
            <a:avLst/>
          </a:prstGeom>
          <a:noFill/>
          <a:ln w="9525">
            <a:noFill/>
            <a:miter lim="800000"/>
            <a:headEnd/>
            <a:tailEnd/>
          </a:ln>
        </p:spPr>
      </p:pic>
      <p:grpSp>
        <p:nvGrpSpPr>
          <p:cNvPr id="62" name="Group 24"/>
          <p:cNvGrpSpPr>
            <a:grpSpLocks/>
          </p:cNvGrpSpPr>
          <p:nvPr/>
        </p:nvGrpSpPr>
        <p:grpSpPr bwMode="auto">
          <a:xfrm>
            <a:off x="1542744" y="2558125"/>
            <a:ext cx="3217862" cy="1284287"/>
            <a:chOff x="2129" y="1829"/>
            <a:chExt cx="2027" cy="809"/>
          </a:xfrm>
        </p:grpSpPr>
        <p:sp>
          <p:nvSpPr>
            <p:cNvPr id="63" name="Freeform 25"/>
            <p:cNvSpPr>
              <a:spLocks/>
            </p:cNvSpPr>
            <p:nvPr/>
          </p:nvSpPr>
          <p:spPr bwMode="auto">
            <a:xfrm>
              <a:off x="2589" y="2299"/>
              <a:ext cx="475" cy="225"/>
            </a:xfrm>
            <a:custGeom>
              <a:avLst/>
              <a:gdLst>
                <a:gd name="T0" fmla="*/ 0 w 475"/>
                <a:gd name="T1" fmla="*/ 225 h 225"/>
                <a:gd name="T2" fmla="*/ 475 w 475"/>
                <a:gd name="T3" fmla="*/ 166 h 225"/>
                <a:gd name="T4" fmla="*/ 174 w 475"/>
                <a:gd name="T5" fmla="*/ 0 h 225"/>
                <a:gd name="T6" fmla="*/ 0 60000 65536"/>
                <a:gd name="T7" fmla="*/ 0 60000 65536"/>
                <a:gd name="T8" fmla="*/ 0 60000 65536"/>
              </a:gdLst>
              <a:ahLst/>
              <a:cxnLst>
                <a:cxn ang="T6">
                  <a:pos x="T0" y="T1"/>
                </a:cxn>
                <a:cxn ang="T7">
                  <a:pos x="T2" y="T3"/>
                </a:cxn>
                <a:cxn ang="T8">
                  <a:pos x="T4" y="T5"/>
                </a:cxn>
              </a:cxnLst>
              <a:rect l="0" t="0" r="r" b="b"/>
              <a:pathLst>
                <a:path w="475" h="225">
                  <a:moveTo>
                    <a:pt x="0" y="225"/>
                  </a:moveTo>
                  <a:lnTo>
                    <a:pt x="475" y="166"/>
                  </a:lnTo>
                  <a:lnTo>
                    <a:pt x="174" y="0"/>
                  </a:lnTo>
                </a:path>
              </a:pathLst>
            </a:custGeom>
            <a:noFill/>
            <a:ln w="19050" cap="flat" cmpd="sng">
              <a:solidFill>
                <a:srgbClr val="839BBF"/>
              </a:solidFill>
              <a:prstDash val="solid"/>
              <a:round/>
              <a:headEnd type="none" w="med" len="med"/>
              <a:tailEnd type="none" w="med" len="med"/>
            </a:ln>
            <a:effectLst/>
          </p:spPr>
          <p:txBody>
            <a:bodyPr/>
            <a:lstStyle/>
            <a:p>
              <a:endParaRPr lang="en-US"/>
            </a:p>
          </p:txBody>
        </p:sp>
        <p:sp>
          <p:nvSpPr>
            <p:cNvPr id="64" name="Freeform 26"/>
            <p:cNvSpPr>
              <a:spLocks/>
            </p:cNvSpPr>
            <p:nvPr/>
          </p:nvSpPr>
          <p:spPr bwMode="auto">
            <a:xfrm>
              <a:off x="2129" y="2448"/>
              <a:ext cx="596" cy="190"/>
            </a:xfrm>
            <a:custGeom>
              <a:avLst/>
              <a:gdLst>
                <a:gd name="T0" fmla="*/ 0 w 3099"/>
                <a:gd name="T1" fmla="*/ 0 h 989"/>
                <a:gd name="T2" fmla="*/ 0 w 3099"/>
                <a:gd name="T3" fmla="*/ 0 h 989"/>
                <a:gd name="T4" fmla="*/ 1 w 3099"/>
                <a:gd name="T5" fmla="*/ 0 h 989"/>
                <a:gd name="T6" fmla="*/ 1 w 3099"/>
                <a:gd name="T7" fmla="*/ 0 h 989"/>
                <a:gd name="T8" fmla="*/ 0 w 3099"/>
                <a:gd name="T9" fmla="*/ 0 h 9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9" h="989">
                  <a:moveTo>
                    <a:pt x="0" y="260"/>
                  </a:moveTo>
                  <a:lnTo>
                    <a:pt x="1264" y="989"/>
                  </a:lnTo>
                  <a:lnTo>
                    <a:pt x="3099" y="729"/>
                  </a:lnTo>
                  <a:lnTo>
                    <a:pt x="1850" y="0"/>
                  </a:lnTo>
                  <a:lnTo>
                    <a:pt x="0" y="260"/>
                  </a:lnTo>
                  <a:close/>
                </a:path>
              </a:pathLst>
            </a:custGeom>
            <a:solidFill>
              <a:srgbClr val="6391C3"/>
            </a:solidFill>
            <a:ln w="19050" cap="flat" cmpd="sng">
              <a:noFill/>
              <a:prstDash val="sysDot"/>
              <a:round/>
              <a:headEnd type="none" w="med" len="med"/>
              <a:tailEnd type="none" w="med" len="med"/>
            </a:ln>
            <a:effectLst/>
          </p:spPr>
          <p:txBody>
            <a:bodyPr/>
            <a:lstStyle/>
            <a:p>
              <a:endParaRPr lang="en-US"/>
            </a:p>
          </p:txBody>
        </p:sp>
        <p:sp>
          <p:nvSpPr>
            <p:cNvPr id="65" name="Freeform 27"/>
            <p:cNvSpPr>
              <a:spLocks/>
            </p:cNvSpPr>
            <p:nvPr/>
          </p:nvSpPr>
          <p:spPr bwMode="auto">
            <a:xfrm>
              <a:off x="3681" y="2241"/>
              <a:ext cx="475" cy="144"/>
            </a:xfrm>
            <a:custGeom>
              <a:avLst/>
              <a:gdLst>
                <a:gd name="T0" fmla="*/ 0 w 1402"/>
                <a:gd name="T1" fmla="*/ 2 h 454"/>
                <a:gd name="T2" fmla="*/ 6 w 1402"/>
                <a:gd name="T3" fmla="*/ 1 h 454"/>
                <a:gd name="T4" fmla="*/ 4 w 1402"/>
                <a:gd name="T5" fmla="*/ 0 h 454"/>
                <a:gd name="T6" fmla="*/ 0 60000 65536"/>
                <a:gd name="T7" fmla="*/ 0 60000 65536"/>
                <a:gd name="T8" fmla="*/ 0 60000 65536"/>
              </a:gdLst>
              <a:ahLst/>
              <a:cxnLst>
                <a:cxn ang="T6">
                  <a:pos x="T0" y="T1"/>
                </a:cxn>
                <a:cxn ang="T7">
                  <a:pos x="T2" y="T3"/>
                </a:cxn>
                <a:cxn ang="T8">
                  <a:pos x="T4" y="T5"/>
                </a:cxn>
              </a:cxnLst>
              <a:rect l="0" t="0" r="r" b="b"/>
              <a:pathLst>
                <a:path w="1402" h="454">
                  <a:moveTo>
                    <a:pt x="0" y="454"/>
                  </a:moveTo>
                  <a:lnTo>
                    <a:pt x="1402" y="269"/>
                  </a:lnTo>
                  <a:lnTo>
                    <a:pt x="933" y="0"/>
                  </a:lnTo>
                </a:path>
              </a:pathLst>
            </a:custGeom>
            <a:noFill/>
            <a:ln w="19050" cap="flat" cmpd="sng">
              <a:solidFill>
                <a:srgbClr val="839BBF"/>
              </a:solidFill>
              <a:prstDash val="solid"/>
              <a:round/>
              <a:headEnd type="none" w="med" len="med"/>
              <a:tailEnd type="none" w="med" len="med"/>
            </a:ln>
            <a:effectLst/>
          </p:spPr>
          <p:txBody>
            <a:bodyPr/>
            <a:lstStyle/>
            <a:p>
              <a:endParaRPr lang="en-US"/>
            </a:p>
          </p:txBody>
        </p:sp>
        <p:sp>
          <p:nvSpPr>
            <p:cNvPr id="66" name="Oval 28"/>
            <p:cNvSpPr>
              <a:spLocks noChangeArrowheads="1"/>
            </p:cNvSpPr>
            <p:nvPr/>
          </p:nvSpPr>
          <p:spPr bwMode="auto">
            <a:xfrm rot="342102">
              <a:off x="3711" y="2072"/>
              <a:ext cx="379" cy="180"/>
            </a:xfrm>
            <a:prstGeom prst="ellipse">
              <a:avLst/>
            </a:prstGeom>
            <a:solidFill>
              <a:srgbClr val="6391C3"/>
            </a:solidFill>
            <a:ln w="19050" algn="ctr">
              <a:noFill/>
              <a:prstDash val="sysDot"/>
              <a:round/>
              <a:headEnd/>
              <a:tailEnd/>
            </a:ln>
            <a:effectLst/>
          </p:spPr>
          <p:txBody>
            <a:bodyPr wrap="none" anchor="ctr"/>
            <a:lstStyle/>
            <a:p>
              <a:endParaRPr lang="en-US"/>
            </a:p>
          </p:txBody>
        </p:sp>
        <p:sp>
          <p:nvSpPr>
            <p:cNvPr id="67" name="Freeform 29"/>
            <p:cNvSpPr>
              <a:spLocks/>
            </p:cNvSpPr>
            <p:nvPr/>
          </p:nvSpPr>
          <p:spPr bwMode="auto">
            <a:xfrm>
              <a:off x="2728" y="1948"/>
              <a:ext cx="475" cy="59"/>
            </a:xfrm>
            <a:custGeom>
              <a:avLst/>
              <a:gdLst>
                <a:gd name="T0" fmla="*/ 0 w 475"/>
                <a:gd name="T1" fmla="*/ 59 h 59"/>
                <a:gd name="T2" fmla="*/ 475 w 475"/>
                <a:gd name="T3" fmla="*/ 0 h 59"/>
                <a:gd name="T4" fmla="*/ 0 60000 65536"/>
                <a:gd name="T5" fmla="*/ 0 60000 65536"/>
              </a:gdLst>
              <a:ahLst/>
              <a:cxnLst>
                <a:cxn ang="T4">
                  <a:pos x="T0" y="T1"/>
                </a:cxn>
                <a:cxn ang="T5">
                  <a:pos x="T2" y="T3"/>
                </a:cxn>
              </a:cxnLst>
              <a:rect l="0" t="0" r="r" b="b"/>
              <a:pathLst>
                <a:path w="475" h="59">
                  <a:moveTo>
                    <a:pt x="0" y="59"/>
                  </a:moveTo>
                  <a:lnTo>
                    <a:pt x="475" y="0"/>
                  </a:lnTo>
                </a:path>
              </a:pathLst>
            </a:custGeom>
            <a:noFill/>
            <a:ln w="19050" cap="flat" cmpd="sng">
              <a:solidFill>
                <a:srgbClr val="839BBF"/>
              </a:solidFill>
              <a:prstDash val="solid"/>
              <a:round/>
              <a:headEnd type="none" w="med" len="med"/>
              <a:tailEnd type="none" w="med" len="med"/>
            </a:ln>
            <a:effectLst/>
          </p:spPr>
          <p:txBody>
            <a:bodyPr/>
            <a:lstStyle/>
            <a:p>
              <a:endParaRPr lang="en-US"/>
            </a:p>
          </p:txBody>
        </p:sp>
        <p:sp>
          <p:nvSpPr>
            <p:cNvPr id="68" name="Freeform 30"/>
            <p:cNvSpPr>
              <a:spLocks/>
            </p:cNvSpPr>
            <p:nvPr/>
          </p:nvSpPr>
          <p:spPr bwMode="auto">
            <a:xfrm>
              <a:off x="3265" y="2187"/>
              <a:ext cx="307" cy="171"/>
            </a:xfrm>
            <a:custGeom>
              <a:avLst/>
              <a:gdLst>
                <a:gd name="T0" fmla="*/ 4269 w 159"/>
                <a:gd name="T1" fmla="*/ 2800 h 85"/>
                <a:gd name="T2" fmla="*/ 0 w 159"/>
                <a:gd name="T3" fmla="*/ 0 h 85"/>
                <a:gd name="T4" fmla="*/ 0 60000 65536"/>
                <a:gd name="T5" fmla="*/ 0 60000 65536"/>
              </a:gdLst>
              <a:ahLst/>
              <a:cxnLst>
                <a:cxn ang="T4">
                  <a:pos x="T0" y="T1"/>
                </a:cxn>
                <a:cxn ang="T5">
                  <a:pos x="T2" y="T3"/>
                </a:cxn>
              </a:cxnLst>
              <a:rect l="0" t="0" r="r" b="b"/>
              <a:pathLst>
                <a:path w="159" h="85">
                  <a:moveTo>
                    <a:pt x="159" y="85"/>
                  </a:moveTo>
                  <a:lnTo>
                    <a:pt x="0" y="0"/>
                  </a:lnTo>
                </a:path>
              </a:pathLst>
            </a:custGeom>
            <a:noFill/>
            <a:ln w="19050" cap="flat" cmpd="sng">
              <a:solidFill>
                <a:srgbClr val="839BBF"/>
              </a:solidFill>
              <a:prstDash val="solid"/>
              <a:round/>
              <a:headEnd type="none" w="med" len="med"/>
              <a:tailEnd type="none" w="med" len="med"/>
            </a:ln>
            <a:effectLst/>
          </p:spPr>
          <p:txBody>
            <a:bodyPr/>
            <a:lstStyle/>
            <a:p>
              <a:endParaRPr lang="en-US"/>
            </a:p>
          </p:txBody>
        </p:sp>
        <p:sp>
          <p:nvSpPr>
            <p:cNvPr id="69" name="Freeform 31"/>
            <p:cNvSpPr>
              <a:spLocks/>
            </p:cNvSpPr>
            <p:nvPr/>
          </p:nvSpPr>
          <p:spPr bwMode="auto">
            <a:xfrm>
              <a:off x="3002" y="1829"/>
              <a:ext cx="596" cy="190"/>
            </a:xfrm>
            <a:custGeom>
              <a:avLst/>
              <a:gdLst>
                <a:gd name="T0" fmla="*/ 0 w 3099"/>
                <a:gd name="T1" fmla="*/ 0 h 989"/>
                <a:gd name="T2" fmla="*/ 0 w 3099"/>
                <a:gd name="T3" fmla="*/ 0 h 989"/>
                <a:gd name="T4" fmla="*/ 1 w 3099"/>
                <a:gd name="T5" fmla="*/ 0 h 989"/>
                <a:gd name="T6" fmla="*/ 1 w 3099"/>
                <a:gd name="T7" fmla="*/ 0 h 989"/>
                <a:gd name="T8" fmla="*/ 0 w 3099"/>
                <a:gd name="T9" fmla="*/ 0 h 9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9" h="989">
                  <a:moveTo>
                    <a:pt x="0" y="260"/>
                  </a:moveTo>
                  <a:lnTo>
                    <a:pt x="1264" y="989"/>
                  </a:lnTo>
                  <a:lnTo>
                    <a:pt x="3099" y="729"/>
                  </a:lnTo>
                  <a:lnTo>
                    <a:pt x="1850" y="0"/>
                  </a:lnTo>
                  <a:lnTo>
                    <a:pt x="0" y="260"/>
                  </a:lnTo>
                  <a:close/>
                </a:path>
              </a:pathLst>
            </a:custGeom>
            <a:solidFill>
              <a:srgbClr val="6391C3"/>
            </a:solidFill>
            <a:ln w="19050" cap="flat" cmpd="sng">
              <a:noFill/>
              <a:prstDash val="sysDot"/>
              <a:round/>
              <a:headEnd type="none" w="med" len="med"/>
              <a:tailEnd type="none" w="med" len="med"/>
            </a:ln>
            <a:effectLst/>
          </p:spPr>
          <p:txBody>
            <a:bodyPr/>
            <a:lstStyle/>
            <a:p>
              <a:endParaRPr lang="en-US"/>
            </a:p>
          </p:txBody>
        </p:sp>
        <p:sp>
          <p:nvSpPr>
            <p:cNvPr id="70" name="Freeform 32"/>
            <p:cNvSpPr>
              <a:spLocks/>
            </p:cNvSpPr>
            <p:nvPr/>
          </p:nvSpPr>
          <p:spPr bwMode="auto">
            <a:xfrm>
              <a:off x="3327" y="2319"/>
              <a:ext cx="596" cy="190"/>
            </a:xfrm>
            <a:custGeom>
              <a:avLst/>
              <a:gdLst>
                <a:gd name="T0" fmla="*/ 0 w 3099"/>
                <a:gd name="T1" fmla="*/ 0 h 989"/>
                <a:gd name="T2" fmla="*/ 0 w 3099"/>
                <a:gd name="T3" fmla="*/ 0 h 989"/>
                <a:gd name="T4" fmla="*/ 1 w 3099"/>
                <a:gd name="T5" fmla="*/ 0 h 989"/>
                <a:gd name="T6" fmla="*/ 1 w 3099"/>
                <a:gd name="T7" fmla="*/ 0 h 989"/>
                <a:gd name="T8" fmla="*/ 0 w 3099"/>
                <a:gd name="T9" fmla="*/ 0 h 9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9" h="989">
                  <a:moveTo>
                    <a:pt x="0" y="260"/>
                  </a:moveTo>
                  <a:lnTo>
                    <a:pt x="1264" y="989"/>
                  </a:lnTo>
                  <a:lnTo>
                    <a:pt x="3099" y="729"/>
                  </a:lnTo>
                  <a:lnTo>
                    <a:pt x="1850" y="0"/>
                  </a:lnTo>
                  <a:lnTo>
                    <a:pt x="0" y="260"/>
                  </a:lnTo>
                  <a:close/>
                </a:path>
              </a:pathLst>
            </a:custGeom>
            <a:solidFill>
              <a:srgbClr val="6391C3"/>
            </a:solidFill>
            <a:ln w="19050" cap="flat" cmpd="sng">
              <a:noFill/>
              <a:prstDash val="sysDot"/>
              <a:round/>
              <a:headEnd type="none" w="med" len="med"/>
              <a:tailEnd type="none" w="med" len="med"/>
            </a:ln>
            <a:effectLst/>
          </p:spPr>
          <p:txBody>
            <a:bodyPr/>
            <a:lstStyle/>
            <a:p>
              <a:endParaRPr lang="en-US"/>
            </a:p>
          </p:txBody>
        </p:sp>
        <p:sp>
          <p:nvSpPr>
            <p:cNvPr id="71" name="Freeform 33"/>
            <p:cNvSpPr>
              <a:spLocks/>
            </p:cNvSpPr>
            <p:nvPr/>
          </p:nvSpPr>
          <p:spPr bwMode="auto">
            <a:xfrm>
              <a:off x="2391" y="2044"/>
              <a:ext cx="280" cy="168"/>
            </a:xfrm>
            <a:custGeom>
              <a:avLst/>
              <a:gdLst>
                <a:gd name="T0" fmla="*/ 236 w 280"/>
                <a:gd name="T1" fmla="*/ 168 h 168"/>
                <a:gd name="T2" fmla="*/ 0 w 280"/>
                <a:gd name="T3" fmla="*/ 36 h 168"/>
                <a:gd name="T4" fmla="*/ 280 w 280"/>
                <a:gd name="T5" fmla="*/ 0 h 168"/>
                <a:gd name="T6" fmla="*/ 0 60000 65536"/>
                <a:gd name="T7" fmla="*/ 0 60000 65536"/>
                <a:gd name="T8" fmla="*/ 0 60000 65536"/>
              </a:gdLst>
              <a:ahLst/>
              <a:cxnLst>
                <a:cxn ang="T6">
                  <a:pos x="T0" y="T1"/>
                </a:cxn>
                <a:cxn ang="T7">
                  <a:pos x="T2" y="T3"/>
                </a:cxn>
                <a:cxn ang="T8">
                  <a:pos x="T4" y="T5"/>
                </a:cxn>
              </a:cxnLst>
              <a:rect l="0" t="0" r="r" b="b"/>
              <a:pathLst>
                <a:path w="280" h="168">
                  <a:moveTo>
                    <a:pt x="236" y="168"/>
                  </a:moveTo>
                  <a:lnTo>
                    <a:pt x="0" y="36"/>
                  </a:lnTo>
                  <a:lnTo>
                    <a:pt x="280" y="0"/>
                  </a:lnTo>
                </a:path>
              </a:pathLst>
            </a:custGeom>
            <a:noFill/>
            <a:ln w="19050" cap="flat" cmpd="sng">
              <a:solidFill>
                <a:srgbClr val="839BBF"/>
              </a:solidFill>
              <a:prstDash val="solid"/>
              <a:round/>
              <a:headEnd type="none" w="med" len="med"/>
              <a:tailEnd type="none" w="med" len="med"/>
            </a:ln>
            <a:effectLst/>
          </p:spPr>
          <p:txBody>
            <a:bodyPr/>
            <a:lstStyle/>
            <a:p>
              <a:endParaRPr lang="en-US"/>
            </a:p>
          </p:txBody>
        </p:sp>
        <p:sp>
          <p:nvSpPr>
            <p:cNvPr id="72" name="Freeform 34"/>
            <p:cNvSpPr>
              <a:spLocks/>
            </p:cNvSpPr>
            <p:nvPr/>
          </p:nvSpPr>
          <p:spPr bwMode="auto">
            <a:xfrm>
              <a:off x="2736" y="2193"/>
              <a:ext cx="475" cy="59"/>
            </a:xfrm>
            <a:custGeom>
              <a:avLst/>
              <a:gdLst>
                <a:gd name="T0" fmla="*/ 0 w 475"/>
                <a:gd name="T1" fmla="*/ 59 h 59"/>
                <a:gd name="T2" fmla="*/ 475 w 475"/>
                <a:gd name="T3" fmla="*/ 0 h 59"/>
                <a:gd name="T4" fmla="*/ 0 60000 65536"/>
                <a:gd name="T5" fmla="*/ 0 60000 65536"/>
              </a:gdLst>
              <a:ahLst/>
              <a:cxnLst>
                <a:cxn ang="T4">
                  <a:pos x="T0" y="T1"/>
                </a:cxn>
                <a:cxn ang="T5">
                  <a:pos x="T2" y="T3"/>
                </a:cxn>
              </a:cxnLst>
              <a:rect l="0" t="0" r="r" b="b"/>
              <a:pathLst>
                <a:path w="475" h="59">
                  <a:moveTo>
                    <a:pt x="0" y="59"/>
                  </a:moveTo>
                  <a:lnTo>
                    <a:pt x="475" y="0"/>
                  </a:lnTo>
                </a:path>
              </a:pathLst>
            </a:custGeom>
            <a:noFill/>
            <a:ln w="19050" cap="flat" cmpd="sng">
              <a:solidFill>
                <a:srgbClr val="839BBF"/>
              </a:solidFill>
              <a:prstDash val="solid"/>
              <a:round/>
              <a:headEnd type="none" w="med" len="med"/>
              <a:tailEnd type="none" w="med" len="med"/>
            </a:ln>
            <a:effectLst/>
          </p:spPr>
          <p:txBody>
            <a:bodyPr/>
            <a:lstStyle/>
            <a:p>
              <a:endParaRPr lang="en-US"/>
            </a:p>
          </p:txBody>
        </p:sp>
        <p:sp>
          <p:nvSpPr>
            <p:cNvPr id="73" name="Freeform 35"/>
            <p:cNvSpPr>
              <a:spLocks/>
            </p:cNvSpPr>
            <p:nvPr/>
          </p:nvSpPr>
          <p:spPr bwMode="auto">
            <a:xfrm>
              <a:off x="2535" y="2190"/>
              <a:ext cx="374" cy="175"/>
            </a:xfrm>
            <a:custGeom>
              <a:avLst/>
              <a:gdLst>
                <a:gd name="T0" fmla="*/ 116 w 316"/>
                <a:gd name="T1" fmla="*/ 0 h 148"/>
                <a:gd name="T2" fmla="*/ 0 w 316"/>
                <a:gd name="T3" fmla="*/ 251 h 148"/>
                <a:gd name="T4" fmla="*/ 673 w 316"/>
                <a:gd name="T5" fmla="*/ 343 h 148"/>
                <a:gd name="T6" fmla="*/ 734 w 316"/>
                <a:gd name="T7" fmla="*/ 84 h 148"/>
                <a:gd name="T8" fmla="*/ 116 w 316"/>
                <a:gd name="T9" fmla="*/ 0 h 1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6" h="148">
                  <a:moveTo>
                    <a:pt x="50" y="0"/>
                  </a:moveTo>
                  <a:lnTo>
                    <a:pt x="0" y="108"/>
                  </a:lnTo>
                  <a:lnTo>
                    <a:pt x="290" y="148"/>
                  </a:lnTo>
                  <a:lnTo>
                    <a:pt x="316" y="36"/>
                  </a:lnTo>
                  <a:lnTo>
                    <a:pt x="50" y="0"/>
                  </a:lnTo>
                  <a:close/>
                </a:path>
              </a:pathLst>
            </a:custGeom>
            <a:solidFill>
              <a:srgbClr val="6391C3"/>
            </a:solidFill>
            <a:ln w="19050" cap="flat" cmpd="sng">
              <a:noFill/>
              <a:prstDash val="sysDot"/>
              <a:round/>
              <a:headEnd type="none" w="med" len="med"/>
              <a:tailEnd type="none" w="med" len="med"/>
            </a:ln>
            <a:effectLst/>
          </p:spPr>
          <p:txBody>
            <a:bodyPr/>
            <a:lstStyle/>
            <a:p>
              <a:endParaRPr lang="en-US"/>
            </a:p>
          </p:txBody>
        </p:sp>
        <p:sp>
          <p:nvSpPr>
            <p:cNvPr id="74" name="Freeform 36"/>
            <p:cNvSpPr>
              <a:spLocks/>
            </p:cNvSpPr>
            <p:nvPr/>
          </p:nvSpPr>
          <p:spPr bwMode="auto">
            <a:xfrm>
              <a:off x="2973" y="2091"/>
              <a:ext cx="596" cy="190"/>
            </a:xfrm>
            <a:custGeom>
              <a:avLst/>
              <a:gdLst>
                <a:gd name="T0" fmla="*/ 0 w 3099"/>
                <a:gd name="T1" fmla="*/ 0 h 989"/>
                <a:gd name="T2" fmla="*/ 0 w 3099"/>
                <a:gd name="T3" fmla="*/ 0 h 989"/>
                <a:gd name="T4" fmla="*/ 1 w 3099"/>
                <a:gd name="T5" fmla="*/ 0 h 989"/>
                <a:gd name="T6" fmla="*/ 1 w 3099"/>
                <a:gd name="T7" fmla="*/ 0 h 989"/>
                <a:gd name="T8" fmla="*/ 0 w 3099"/>
                <a:gd name="T9" fmla="*/ 0 h 9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9" h="989">
                  <a:moveTo>
                    <a:pt x="0" y="260"/>
                  </a:moveTo>
                  <a:lnTo>
                    <a:pt x="1264" y="989"/>
                  </a:lnTo>
                  <a:lnTo>
                    <a:pt x="3099" y="729"/>
                  </a:lnTo>
                  <a:lnTo>
                    <a:pt x="1850" y="0"/>
                  </a:lnTo>
                  <a:lnTo>
                    <a:pt x="0" y="260"/>
                  </a:lnTo>
                  <a:close/>
                </a:path>
              </a:pathLst>
            </a:custGeom>
            <a:solidFill>
              <a:srgbClr val="6391C3"/>
            </a:solidFill>
            <a:ln w="19050" cap="flat" cmpd="sng">
              <a:noFill/>
              <a:prstDash val="sysDot"/>
              <a:round/>
              <a:headEnd type="none" w="med" len="med"/>
              <a:tailEnd type="none" w="med" len="med"/>
            </a:ln>
            <a:effectLst/>
          </p:spPr>
          <p:txBody>
            <a:bodyPr/>
            <a:lstStyle/>
            <a:p>
              <a:endParaRPr lang="en-US"/>
            </a:p>
          </p:txBody>
        </p:sp>
        <p:sp>
          <p:nvSpPr>
            <p:cNvPr id="75" name="Freeform 37"/>
            <p:cNvSpPr>
              <a:spLocks/>
            </p:cNvSpPr>
            <p:nvPr/>
          </p:nvSpPr>
          <p:spPr bwMode="auto">
            <a:xfrm>
              <a:off x="2468" y="1950"/>
              <a:ext cx="374" cy="175"/>
            </a:xfrm>
            <a:custGeom>
              <a:avLst/>
              <a:gdLst>
                <a:gd name="T0" fmla="*/ 116 w 316"/>
                <a:gd name="T1" fmla="*/ 0 h 148"/>
                <a:gd name="T2" fmla="*/ 0 w 316"/>
                <a:gd name="T3" fmla="*/ 251 h 148"/>
                <a:gd name="T4" fmla="*/ 673 w 316"/>
                <a:gd name="T5" fmla="*/ 343 h 148"/>
                <a:gd name="T6" fmla="*/ 734 w 316"/>
                <a:gd name="T7" fmla="*/ 84 h 148"/>
                <a:gd name="T8" fmla="*/ 116 w 316"/>
                <a:gd name="T9" fmla="*/ 0 h 1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6" h="148">
                  <a:moveTo>
                    <a:pt x="50" y="0"/>
                  </a:moveTo>
                  <a:lnTo>
                    <a:pt x="0" y="108"/>
                  </a:lnTo>
                  <a:lnTo>
                    <a:pt x="290" y="148"/>
                  </a:lnTo>
                  <a:lnTo>
                    <a:pt x="316" y="36"/>
                  </a:lnTo>
                  <a:lnTo>
                    <a:pt x="50" y="0"/>
                  </a:lnTo>
                  <a:close/>
                </a:path>
              </a:pathLst>
            </a:custGeom>
            <a:solidFill>
              <a:srgbClr val="6391C3"/>
            </a:solidFill>
            <a:ln w="19050" cap="flat" cmpd="sng">
              <a:noFill/>
              <a:prstDash val="sysDot"/>
              <a:round/>
              <a:headEnd type="none" w="med" len="med"/>
              <a:tailEnd type="none" w="med" len="med"/>
            </a:ln>
            <a:effectLst/>
          </p:spPr>
          <p:txBody>
            <a:bodyPr/>
            <a:lstStyle/>
            <a:p>
              <a:endParaRPr lang="en-US"/>
            </a:p>
          </p:txBody>
        </p:sp>
      </p:grpSp>
      <p:sp>
        <p:nvSpPr>
          <p:cNvPr id="76" name="Freeform 38"/>
          <p:cNvSpPr>
            <a:spLocks/>
          </p:cNvSpPr>
          <p:nvPr/>
        </p:nvSpPr>
        <p:spPr bwMode="auto">
          <a:xfrm>
            <a:off x="1868181" y="1880262"/>
            <a:ext cx="946150" cy="301625"/>
          </a:xfrm>
          <a:custGeom>
            <a:avLst/>
            <a:gdLst>
              <a:gd name="T0" fmla="*/ 0 w 3099"/>
              <a:gd name="T1" fmla="*/ 2147483647 h 989"/>
              <a:gd name="T2" fmla="*/ 2147483647 w 3099"/>
              <a:gd name="T3" fmla="*/ 2147483647 h 989"/>
              <a:gd name="T4" fmla="*/ 2147483647 w 3099"/>
              <a:gd name="T5" fmla="*/ 2147483647 h 989"/>
              <a:gd name="T6" fmla="*/ 2147483647 w 3099"/>
              <a:gd name="T7" fmla="*/ 0 h 989"/>
              <a:gd name="T8" fmla="*/ 0 w 3099"/>
              <a:gd name="T9" fmla="*/ 2147483647 h 9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9" h="989">
                <a:moveTo>
                  <a:pt x="0" y="260"/>
                </a:moveTo>
                <a:lnTo>
                  <a:pt x="1264" y="989"/>
                </a:lnTo>
                <a:lnTo>
                  <a:pt x="3099" y="729"/>
                </a:lnTo>
                <a:lnTo>
                  <a:pt x="1850" y="0"/>
                </a:lnTo>
                <a:lnTo>
                  <a:pt x="0" y="260"/>
                </a:lnTo>
                <a:close/>
              </a:path>
            </a:pathLst>
          </a:custGeom>
          <a:solidFill>
            <a:srgbClr val="4072A8">
              <a:alpha val="72940"/>
            </a:srgbClr>
          </a:solidFill>
          <a:ln w="19050" cap="flat" cmpd="sng">
            <a:noFill/>
            <a:prstDash val="sysDot"/>
            <a:round/>
            <a:headEnd type="none" w="med" len="med"/>
            <a:tailEnd type="none" w="med" len="med"/>
          </a:ln>
          <a:effectLst/>
        </p:spPr>
        <p:txBody>
          <a:bodyPr/>
          <a:lstStyle/>
          <a:p>
            <a:endParaRPr lang="en-US"/>
          </a:p>
        </p:txBody>
      </p:sp>
      <p:sp>
        <p:nvSpPr>
          <p:cNvPr id="77" name="Freeform 39"/>
          <p:cNvSpPr>
            <a:spLocks/>
          </p:cNvSpPr>
          <p:nvPr/>
        </p:nvSpPr>
        <p:spPr bwMode="auto">
          <a:xfrm>
            <a:off x="2700050" y="1317727"/>
            <a:ext cx="946150" cy="301625"/>
          </a:xfrm>
          <a:custGeom>
            <a:avLst/>
            <a:gdLst>
              <a:gd name="T0" fmla="*/ 0 w 3099"/>
              <a:gd name="T1" fmla="*/ 2147483647 h 989"/>
              <a:gd name="T2" fmla="*/ 2147483647 w 3099"/>
              <a:gd name="T3" fmla="*/ 2147483647 h 989"/>
              <a:gd name="T4" fmla="*/ 2147483647 w 3099"/>
              <a:gd name="T5" fmla="*/ 2147483647 h 989"/>
              <a:gd name="T6" fmla="*/ 2147483647 w 3099"/>
              <a:gd name="T7" fmla="*/ 0 h 989"/>
              <a:gd name="T8" fmla="*/ 0 w 3099"/>
              <a:gd name="T9" fmla="*/ 2147483647 h 9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9" h="989">
                <a:moveTo>
                  <a:pt x="0" y="260"/>
                </a:moveTo>
                <a:lnTo>
                  <a:pt x="1264" y="989"/>
                </a:lnTo>
                <a:lnTo>
                  <a:pt x="3099" y="729"/>
                </a:lnTo>
                <a:lnTo>
                  <a:pt x="1850" y="0"/>
                </a:lnTo>
                <a:lnTo>
                  <a:pt x="0" y="260"/>
                </a:lnTo>
                <a:close/>
              </a:path>
            </a:pathLst>
          </a:custGeom>
          <a:solidFill>
            <a:srgbClr val="4072A8">
              <a:alpha val="72940"/>
            </a:srgbClr>
          </a:solidFill>
          <a:ln w="19050" cap="flat" cmpd="sng">
            <a:noFill/>
            <a:prstDash val="sysDot"/>
            <a:round/>
            <a:headEnd type="none" w="med" len="med"/>
            <a:tailEnd type="none" w="med" len="med"/>
          </a:ln>
          <a:effectLst/>
        </p:spPr>
        <p:txBody>
          <a:bodyPr/>
          <a:lstStyle/>
          <a:p>
            <a:endParaRPr lang="en-US"/>
          </a:p>
        </p:txBody>
      </p:sp>
      <p:sp>
        <p:nvSpPr>
          <p:cNvPr id="78" name="Freeform 40"/>
          <p:cNvSpPr>
            <a:spLocks/>
          </p:cNvSpPr>
          <p:nvPr/>
        </p:nvSpPr>
        <p:spPr bwMode="auto">
          <a:xfrm>
            <a:off x="3462031" y="2073937"/>
            <a:ext cx="946150" cy="357188"/>
          </a:xfrm>
          <a:custGeom>
            <a:avLst/>
            <a:gdLst>
              <a:gd name="T0" fmla="*/ 0 w 3099"/>
              <a:gd name="T1" fmla="*/ 2147483647 h 989"/>
              <a:gd name="T2" fmla="*/ 2147483647 w 3099"/>
              <a:gd name="T3" fmla="*/ 2147483647 h 989"/>
              <a:gd name="T4" fmla="*/ 2147483647 w 3099"/>
              <a:gd name="T5" fmla="*/ 2147483647 h 989"/>
              <a:gd name="T6" fmla="*/ 2147483647 w 3099"/>
              <a:gd name="T7" fmla="*/ 0 h 989"/>
              <a:gd name="T8" fmla="*/ 0 w 3099"/>
              <a:gd name="T9" fmla="*/ 2147483647 h 9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9" h="989">
                <a:moveTo>
                  <a:pt x="0" y="260"/>
                </a:moveTo>
                <a:lnTo>
                  <a:pt x="1264" y="989"/>
                </a:lnTo>
                <a:lnTo>
                  <a:pt x="3099" y="729"/>
                </a:lnTo>
                <a:lnTo>
                  <a:pt x="1850" y="0"/>
                </a:lnTo>
                <a:lnTo>
                  <a:pt x="0" y="260"/>
                </a:lnTo>
                <a:close/>
              </a:path>
            </a:pathLst>
          </a:custGeom>
          <a:solidFill>
            <a:srgbClr val="4072A8">
              <a:alpha val="72940"/>
            </a:srgbClr>
          </a:solidFill>
          <a:ln w="19050" cap="flat" cmpd="sng">
            <a:noFill/>
            <a:prstDash val="sysDot"/>
            <a:round/>
            <a:headEnd type="none" w="med" len="med"/>
            <a:tailEnd type="none" w="med" len="med"/>
          </a:ln>
          <a:effectLst/>
        </p:spPr>
        <p:txBody>
          <a:bodyPr/>
          <a:lstStyle/>
          <a:p>
            <a:endParaRPr lang="en-US"/>
          </a:p>
        </p:txBody>
      </p:sp>
      <p:sp>
        <p:nvSpPr>
          <p:cNvPr id="79" name="Freeform 41"/>
          <p:cNvSpPr>
            <a:spLocks/>
          </p:cNvSpPr>
          <p:nvPr/>
        </p:nvSpPr>
        <p:spPr bwMode="auto">
          <a:xfrm>
            <a:off x="1261756" y="2391437"/>
            <a:ext cx="946150" cy="301625"/>
          </a:xfrm>
          <a:custGeom>
            <a:avLst/>
            <a:gdLst>
              <a:gd name="T0" fmla="*/ 0 w 3099"/>
              <a:gd name="T1" fmla="*/ 2147483647 h 989"/>
              <a:gd name="T2" fmla="*/ 2147483647 w 3099"/>
              <a:gd name="T3" fmla="*/ 2147483647 h 989"/>
              <a:gd name="T4" fmla="*/ 2147483647 w 3099"/>
              <a:gd name="T5" fmla="*/ 2147483647 h 989"/>
              <a:gd name="T6" fmla="*/ 2147483647 w 3099"/>
              <a:gd name="T7" fmla="*/ 0 h 989"/>
              <a:gd name="T8" fmla="*/ 0 w 3099"/>
              <a:gd name="T9" fmla="*/ 2147483647 h 9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9" h="989">
                <a:moveTo>
                  <a:pt x="0" y="260"/>
                </a:moveTo>
                <a:lnTo>
                  <a:pt x="1264" y="989"/>
                </a:lnTo>
                <a:lnTo>
                  <a:pt x="3099" y="729"/>
                </a:lnTo>
                <a:lnTo>
                  <a:pt x="1850" y="0"/>
                </a:lnTo>
                <a:lnTo>
                  <a:pt x="0" y="260"/>
                </a:lnTo>
                <a:close/>
              </a:path>
            </a:pathLst>
          </a:custGeom>
          <a:solidFill>
            <a:srgbClr val="4072A8">
              <a:alpha val="72940"/>
            </a:srgbClr>
          </a:solidFill>
          <a:ln w="19050" cap="flat" cmpd="sng">
            <a:noFill/>
            <a:prstDash val="sysDot"/>
            <a:round/>
            <a:headEnd type="none" w="med" len="med"/>
            <a:tailEnd type="none" w="med" len="med"/>
          </a:ln>
          <a:effectLst/>
        </p:spPr>
        <p:txBody>
          <a:bodyPr/>
          <a:lstStyle/>
          <a:p>
            <a:endParaRPr lang="en-US"/>
          </a:p>
        </p:txBody>
      </p:sp>
      <p:pic>
        <p:nvPicPr>
          <p:cNvPr id="80" name="Picture 42" descr="icon05"/>
          <p:cNvPicPr>
            <a:picLocks noChangeAspect="1" noChangeArrowheads="1"/>
          </p:cNvPicPr>
          <p:nvPr/>
        </p:nvPicPr>
        <p:blipFill>
          <a:blip r:embed="rId11" cstate="print"/>
          <a:srcRect/>
          <a:stretch>
            <a:fillRect/>
          </a:stretch>
        </p:blipFill>
        <p:spPr bwMode="auto">
          <a:xfrm>
            <a:off x="1485594" y="1981862"/>
            <a:ext cx="515937" cy="644525"/>
          </a:xfrm>
          <a:prstGeom prst="rect">
            <a:avLst/>
          </a:prstGeom>
          <a:noFill/>
          <a:ln w="9525">
            <a:noFill/>
            <a:miter lim="800000"/>
            <a:headEnd/>
            <a:tailEnd/>
          </a:ln>
        </p:spPr>
      </p:pic>
      <p:pic>
        <p:nvPicPr>
          <p:cNvPr id="81" name="Picture 43" descr="icon01"/>
          <p:cNvPicPr>
            <a:picLocks noChangeAspect="1" noChangeArrowheads="1"/>
          </p:cNvPicPr>
          <p:nvPr/>
        </p:nvPicPr>
        <p:blipFill>
          <a:blip r:embed="rId12" cstate="print"/>
          <a:srcRect/>
          <a:stretch>
            <a:fillRect/>
          </a:stretch>
        </p:blipFill>
        <p:spPr bwMode="auto">
          <a:xfrm>
            <a:off x="2980067" y="1018669"/>
            <a:ext cx="408408" cy="510196"/>
          </a:xfrm>
          <a:prstGeom prst="rect">
            <a:avLst/>
          </a:prstGeom>
          <a:noFill/>
          <a:ln w="9525">
            <a:noFill/>
            <a:miter lim="800000"/>
            <a:headEnd/>
            <a:tailEnd/>
          </a:ln>
        </p:spPr>
      </p:pic>
      <p:pic>
        <p:nvPicPr>
          <p:cNvPr id="82" name="Picture 44" descr="icon03"/>
          <p:cNvPicPr>
            <a:picLocks noChangeAspect="1" noChangeArrowheads="1"/>
          </p:cNvPicPr>
          <p:nvPr/>
        </p:nvPicPr>
        <p:blipFill>
          <a:blip r:embed="rId13" cstate="print"/>
          <a:srcRect/>
          <a:stretch>
            <a:fillRect/>
          </a:stretch>
        </p:blipFill>
        <p:spPr bwMode="auto">
          <a:xfrm>
            <a:off x="2115831" y="1450050"/>
            <a:ext cx="503238" cy="628650"/>
          </a:xfrm>
          <a:prstGeom prst="rect">
            <a:avLst/>
          </a:prstGeom>
          <a:noFill/>
          <a:ln w="9525">
            <a:noFill/>
            <a:miter lim="800000"/>
            <a:headEnd/>
            <a:tailEnd/>
          </a:ln>
        </p:spPr>
      </p:pic>
      <p:sp>
        <p:nvSpPr>
          <p:cNvPr id="83" name="Line 45"/>
          <p:cNvSpPr>
            <a:spLocks noChangeShapeType="1"/>
          </p:cNvSpPr>
          <p:nvPr/>
        </p:nvSpPr>
        <p:spPr bwMode="auto">
          <a:xfrm>
            <a:off x="3235019" y="1618325"/>
            <a:ext cx="22225" cy="1068387"/>
          </a:xfrm>
          <a:prstGeom prst="line">
            <a:avLst/>
          </a:prstGeom>
          <a:noFill/>
          <a:ln w="19050">
            <a:solidFill>
              <a:srgbClr val="40587C"/>
            </a:solidFill>
            <a:prstDash val="sysDot"/>
            <a:round/>
            <a:headEnd type="triangle" w="med" len="med"/>
            <a:tailEnd type="triangle" w="med" len="med"/>
          </a:ln>
          <a:effectLst/>
        </p:spPr>
        <p:txBody>
          <a:bodyPr/>
          <a:lstStyle/>
          <a:p>
            <a:endParaRPr lang="en-US"/>
          </a:p>
        </p:txBody>
      </p:sp>
      <p:pic>
        <p:nvPicPr>
          <p:cNvPr id="97" name="Picture 63" descr="icon10"/>
          <p:cNvPicPr>
            <a:picLocks noChangeAspect="1" noChangeArrowheads="1"/>
          </p:cNvPicPr>
          <p:nvPr/>
        </p:nvPicPr>
        <p:blipFill>
          <a:blip r:embed="rId14" cstate="print"/>
          <a:srcRect/>
          <a:stretch>
            <a:fillRect/>
          </a:stretch>
        </p:blipFill>
        <p:spPr bwMode="auto">
          <a:xfrm>
            <a:off x="3706506" y="1764375"/>
            <a:ext cx="450850" cy="561975"/>
          </a:xfrm>
          <a:prstGeom prst="rect">
            <a:avLst/>
          </a:prstGeom>
          <a:noFill/>
          <a:ln w="9525">
            <a:noFill/>
            <a:miter lim="800000"/>
            <a:headEnd/>
            <a:tailEnd/>
          </a:ln>
        </p:spPr>
      </p:pic>
      <p:sp>
        <p:nvSpPr>
          <p:cNvPr id="98" name="Freeform 64"/>
          <p:cNvSpPr>
            <a:spLocks/>
          </p:cNvSpPr>
          <p:nvPr/>
        </p:nvSpPr>
        <p:spPr bwMode="auto">
          <a:xfrm>
            <a:off x="4011325" y="1409802"/>
            <a:ext cx="946150" cy="301625"/>
          </a:xfrm>
          <a:custGeom>
            <a:avLst/>
            <a:gdLst>
              <a:gd name="T0" fmla="*/ 0 w 3099"/>
              <a:gd name="T1" fmla="*/ 2147483647 h 989"/>
              <a:gd name="T2" fmla="*/ 2147483647 w 3099"/>
              <a:gd name="T3" fmla="*/ 2147483647 h 989"/>
              <a:gd name="T4" fmla="*/ 2147483647 w 3099"/>
              <a:gd name="T5" fmla="*/ 2147483647 h 989"/>
              <a:gd name="T6" fmla="*/ 2147483647 w 3099"/>
              <a:gd name="T7" fmla="*/ 0 h 989"/>
              <a:gd name="T8" fmla="*/ 0 w 3099"/>
              <a:gd name="T9" fmla="*/ 2147483647 h 9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9" h="989">
                <a:moveTo>
                  <a:pt x="0" y="260"/>
                </a:moveTo>
                <a:lnTo>
                  <a:pt x="1264" y="989"/>
                </a:lnTo>
                <a:lnTo>
                  <a:pt x="3099" y="729"/>
                </a:lnTo>
                <a:lnTo>
                  <a:pt x="1850" y="0"/>
                </a:lnTo>
                <a:lnTo>
                  <a:pt x="0" y="260"/>
                </a:lnTo>
                <a:close/>
              </a:path>
            </a:pathLst>
          </a:custGeom>
          <a:solidFill>
            <a:srgbClr val="4072A8">
              <a:alpha val="72940"/>
            </a:srgbClr>
          </a:solidFill>
          <a:ln w="19050" cap="flat" cmpd="sng">
            <a:noFill/>
            <a:prstDash val="sysDot"/>
            <a:round/>
            <a:headEnd type="none" w="med" len="med"/>
            <a:tailEnd type="none" w="med" len="med"/>
          </a:ln>
          <a:effectLst/>
        </p:spPr>
        <p:txBody>
          <a:bodyPr/>
          <a:lstStyle/>
          <a:p>
            <a:endParaRPr lang="en-US"/>
          </a:p>
        </p:txBody>
      </p:sp>
      <p:sp>
        <p:nvSpPr>
          <p:cNvPr id="99" name="Line 65"/>
          <p:cNvSpPr>
            <a:spLocks noChangeShapeType="1"/>
          </p:cNvSpPr>
          <p:nvPr/>
        </p:nvSpPr>
        <p:spPr bwMode="auto">
          <a:xfrm>
            <a:off x="2357131" y="2178712"/>
            <a:ext cx="0" cy="669925"/>
          </a:xfrm>
          <a:prstGeom prst="line">
            <a:avLst/>
          </a:prstGeom>
          <a:noFill/>
          <a:ln w="19050">
            <a:solidFill>
              <a:srgbClr val="40587C"/>
            </a:solidFill>
            <a:prstDash val="sysDot"/>
            <a:round/>
            <a:headEnd type="triangle" w="med" len="med"/>
            <a:tailEnd type="triangle" w="med" len="med"/>
          </a:ln>
          <a:effectLst/>
        </p:spPr>
        <p:txBody>
          <a:bodyPr/>
          <a:lstStyle/>
          <a:p>
            <a:endParaRPr lang="en-US"/>
          </a:p>
        </p:txBody>
      </p:sp>
      <p:sp>
        <p:nvSpPr>
          <p:cNvPr id="100" name="Line 66"/>
          <p:cNvSpPr>
            <a:spLocks noChangeShapeType="1"/>
          </p:cNvSpPr>
          <p:nvPr/>
        </p:nvSpPr>
        <p:spPr bwMode="auto">
          <a:xfrm>
            <a:off x="1534806" y="4542500"/>
            <a:ext cx="280988" cy="241300"/>
          </a:xfrm>
          <a:prstGeom prst="line">
            <a:avLst/>
          </a:prstGeom>
          <a:noFill/>
          <a:ln w="19050">
            <a:solidFill>
              <a:srgbClr val="40587C"/>
            </a:solidFill>
            <a:prstDash val="sysDot"/>
            <a:round/>
            <a:headEnd/>
            <a:tailEnd type="triangle" w="med" len="med"/>
          </a:ln>
          <a:effectLst/>
        </p:spPr>
        <p:txBody>
          <a:bodyPr/>
          <a:lstStyle/>
          <a:p>
            <a:endParaRPr lang="en-US"/>
          </a:p>
        </p:txBody>
      </p:sp>
      <p:sp>
        <p:nvSpPr>
          <p:cNvPr id="101" name="Line 67"/>
          <p:cNvSpPr>
            <a:spLocks noChangeShapeType="1"/>
          </p:cNvSpPr>
          <p:nvPr/>
        </p:nvSpPr>
        <p:spPr bwMode="auto">
          <a:xfrm>
            <a:off x="1863419" y="2686712"/>
            <a:ext cx="22225" cy="992188"/>
          </a:xfrm>
          <a:prstGeom prst="line">
            <a:avLst/>
          </a:prstGeom>
          <a:noFill/>
          <a:ln w="19050">
            <a:solidFill>
              <a:srgbClr val="40587C"/>
            </a:solidFill>
            <a:prstDash val="sysDot"/>
            <a:round/>
            <a:headEnd type="triangle" w="med" len="med"/>
            <a:tailEnd type="triangle" w="med" len="med"/>
          </a:ln>
          <a:effectLst/>
        </p:spPr>
        <p:txBody>
          <a:bodyPr/>
          <a:lstStyle/>
          <a:p>
            <a:endParaRPr lang="en-US"/>
          </a:p>
        </p:txBody>
      </p:sp>
      <p:pic>
        <p:nvPicPr>
          <p:cNvPr id="103" name="Picture 69" descr="icon04"/>
          <p:cNvPicPr>
            <a:picLocks noChangeAspect="1" noChangeArrowheads="1"/>
          </p:cNvPicPr>
          <p:nvPr/>
        </p:nvPicPr>
        <p:blipFill>
          <a:blip r:embed="rId15" cstate="print"/>
          <a:srcRect/>
          <a:stretch>
            <a:fillRect/>
          </a:stretch>
        </p:blipFill>
        <p:spPr bwMode="auto">
          <a:xfrm>
            <a:off x="4216112" y="1057046"/>
            <a:ext cx="503238" cy="628650"/>
          </a:xfrm>
          <a:prstGeom prst="rect">
            <a:avLst/>
          </a:prstGeom>
          <a:noFill/>
          <a:ln w="9525">
            <a:noFill/>
            <a:miter lim="800000"/>
            <a:headEnd/>
            <a:tailEnd/>
          </a:ln>
        </p:spPr>
      </p:pic>
      <p:grpSp>
        <p:nvGrpSpPr>
          <p:cNvPr id="22" name="Group 21"/>
          <p:cNvGrpSpPr/>
          <p:nvPr/>
        </p:nvGrpSpPr>
        <p:grpSpPr>
          <a:xfrm>
            <a:off x="2068206" y="1088230"/>
            <a:ext cx="9501274" cy="5250921"/>
            <a:chOff x="2068206" y="1088230"/>
            <a:chExt cx="9501274" cy="5250921"/>
          </a:xfrm>
        </p:grpSpPr>
        <p:grpSp>
          <p:nvGrpSpPr>
            <p:cNvPr id="5" name="Group 4"/>
            <p:cNvGrpSpPr/>
            <p:nvPr/>
          </p:nvGrpSpPr>
          <p:grpSpPr>
            <a:xfrm>
              <a:off x="2068206" y="1088230"/>
              <a:ext cx="9501274" cy="5250921"/>
              <a:chOff x="2068206" y="1088230"/>
              <a:chExt cx="9501274" cy="5250921"/>
            </a:xfrm>
          </p:grpSpPr>
          <p:sp>
            <p:nvSpPr>
              <p:cNvPr id="173" name="Rounded Rectangle 172"/>
              <p:cNvSpPr/>
              <p:nvPr/>
            </p:nvSpPr>
            <p:spPr bwMode="auto">
              <a:xfrm>
                <a:off x="9581848" y="3097566"/>
                <a:ext cx="1911382" cy="956052"/>
              </a:xfrm>
              <a:prstGeom prst="roundRect">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cxnSp>
            <p:nvCxnSpPr>
              <p:cNvPr id="182" name="Curved Connector 181"/>
              <p:cNvCxnSpPr>
                <a:stCxn id="103" idx="3"/>
              </p:cNvCxnSpPr>
              <p:nvPr/>
            </p:nvCxnSpPr>
            <p:spPr bwMode="auto">
              <a:xfrm>
                <a:off x="4719350" y="1371371"/>
                <a:ext cx="2048647" cy="1285342"/>
              </a:xfrm>
              <a:prstGeom prst="curvedConnector3">
                <a:avLst/>
              </a:prstGeom>
              <a:solidFill>
                <a:schemeClr val="accent1"/>
              </a:solidFill>
              <a:ln w="12700" cap="flat" cmpd="sng" algn="ctr">
                <a:solidFill>
                  <a:schemeClr val="tx1"/>
                </a:solidFill>
                <a:prstDash val="sysDot"/>
                <a:round/>
                <a:headEnd type="none" w="med" len="med"/>
                <a:tailEnd type="triangle"/>
              </a:ln>
              <a:effectLst/>
            </p:spPr>
          </p:cxnSp>
          <p:cxnSp>
            <p:nvCxnSpPr>
              <p:cNvPr id="184" name="Curved Connector 183"/>
              <p:cNvCxnSpPr>
                <a:stCxn id="97" idx="3"/>
                <a:endCxn id="4" idx="1"/>
              </p:cNvCxnSpPr>
              <p:nvPr/>
            </p:nvCxnSpPr>
            <p:spPr bwMode="auto">
              <a:xfrm>
                <a:off x="4157356" y="2045363"/>
                <a:ext cx="2610660" cy="1501161"/>
              </a:xfrm>
              <a:prstGeom prst="curvedConnector3">
                <a:avLst/>
              </a:prstGeom>
              <a:solidFill>
                <a:schemeClr val="accent1"/>
              </a:solidFill>
              <a:ln w="12700" cap="flat" cmpd="sng" algn="ctr">
                <a:solidFill>
                  <a:schemeClr val="tx1"/>
                </a:solidFill>
                <a:prstDash val="sysDot"/>
                <a:round/>
                <a:headEnd type="none" w="med" len="med"/>
                <a:tailEnd type="triangle"/>
              </a:ln>
              <a:effectLst/>
            </p:spPr>
          </p:cxnSp>
          <p:cxnSp>
            <p:nvCxnSpPr>
              <p:cNvPr id="190" name="Curved Connector 189"/>
              <p:cNvCxnSpPr/>
              <p:nvPr/>
            </p:nvCxnSpPr>
            <p:spPr bwMode="auto">
              <a:xfrm>
                <a:off x="4510853" y="1618325"/>
                <a:ext cx="2241256" cy="1581781"/>
              </a:xfrm>
              <a:prstGeom prst="curvedConnector3">
                <a:avLst/>
              </a:prstGeom>
              <a:solidFill>
                <a:schemeClr val="accent1"/>
              </a:solidFill>
              <a:ln w="12700" cap="flat" cmpd="sng" algn="ctr">
                <a:solidFill>
                  <a:schemeClr val="tx1"/>
                </a:solidFill>
                <a:prstDash val="sysDot"/>
                <a:round/>
                <a:headEnd type="none" w="med" len="med"/>
                <a:tailEnd type="triangle"/>
              </a:ln>
              <a:effectLst/>
            </p:spPr>
          </p:cxnSp>
          <p:cxnSp>
            <p:nvCxnSpPr>
              <p:cNvPr id="192" name="Curved Connector 191"/>
              <p:cNvCxnSpPr>
                <a:stCxn id="49" idx="3"/>
              </p:cNvCxnSpPr>
              <p:nvPr/>
            </p:nvCxnSpPr>
            <p:spPr bwMode="auto">
              <a:xfrm flipV="1">
                <a:off x="4719331" y="4048092"/>
                <a:ext cx="2048666" cy="1050033"/>
              </a:xfrm>
              <a:prstGeom prst="curvedConnector3">
                <a:avLst/>
              </a:prstGeom>
              <a:solidFill>
                <a:schemeClr val="accent1"/>
              </a:solidFill>
              <a:ln w="12700" cap="flat" cmpd="sng" algn="ctr">
                <a:solidFill>
                  <a:schemeClr val="tx1"/>
                </a:solidFill>
                <a:prstDash val="sysDot"/>
                <a:round/>
                <a:headEnd type="none" w="med" len="med"/>
                <a:tailEnd type="triangle"/>
              </a:ln>
              <a:effectLst/>
            </p:spPr>
          </p:cxnSp>
          <p:cxnSp>
            <p:nvCxnSpPr>
              <p:cNvPr id="194" name="Curved Connector 193"/>
              <p:cNvCxnSpPr/>
              <p:nvPr/>
            </p:nvCxnSpPr>
            <p:spPr bwMode="auto">
              <a:xfrm flipV="1">
                <a:off x="2068206" y="5278494"/>
                <a:ext cx="4693122" cy="864530"/>
              </a:xfrm>
              <a:prstGeom prst="curvedConnector3">
                <a:avLst/>
              </a:prstGeom>
              <a:solidFill>
                <a:schemeClr val="accent1"/>
              </a:solidFill>
              <a:ln w="12700" cap="flat" cmpd="sng" algn="ctr">
                <a:solidFill>
                  <a:schemeClr val="tx1"/>
                </a:solidFill>
                <a:prstDash val="sysDot"/>
                <a:round/>
                <a:headEnd type="none" w="med" len="med"/>
                <a:tailEnd type="triangle"/>
              </a:ln>
              <a:effectLst/>
            </p:spPr>
          </p:cxnSp>
          <p:cxnSp>
            <p:nvCxnSpPr>
              <p:cNvPr id="196" name="Curved Connector 195"/>
              <p:cNvCxnSpPr>
                <a:stCxn id="45" idx="3"/>
              </p:cNvCxnSpPr>
              <p:nvPr/>
            </p:nvCxnSpPr>
            <p:spPr bwMode="auto">
              <a:xfrm flipV="1">
                <a:off x="3649356" y="3717000"/>
                <a:ext cx="3118641" cy="693738"/>
              </a:xfrm>
              <a:prstGeom prst="curvedConnector3">
                <a:avLst/>
              </a:prstGeom>
              <a:solidFill>
                <a:schemeClr val="accent1"/>
              </a:solidFill>
              <a:ln w="12700" cap="flat" cmpd="sng" algn="ctr">
                <a:solidFill>
                  <a:schemeClr val="tx1"/>
                </a:solidFill>
                <a:prstDash val="sysDot"/>
                <a:round/>
                <a:headEnd type="none" w="med" len="med"/>
                <a:tailEnd type="triangle"/>
              </a:ln>
              <a:effectLst/>
            </p:spPr>
          </p:cxnSp>
          <p:pic>
            <p:nvPicPr>
              <p:cNvPr id="197" name="Picture 196" descr="... sur mon système de veille et réflexions sur le web des API"/>
              <p:cNvPicPr>
                <a:picLocks noChangeAspect="1"/>
              </p:cNvPicPr>
              <p:nvPr/>
            </p:nvPicPr>
            <p:blipFill>
              <a:blip r:embed="rId16" cstate="print">
                <a:extLst>
                  <a:ext uri="{28A0092B-C50C-407E-A947-70E740481C1C}">
                    <a14:useLocalDpi xmlns:a14="http://schemas.microsoft.com/office/drawing/2010/main" xmlns="" val="0"/>
                  </a:ext>
                </a:extLst>
              </a:blip>
              <a:stretch>
                <a:fillRect/>
              </a:stretch>
            </p:blipFill>
            <p:spPr>
              <a:xfrm>
                <a:off x="8382190" y="3378939"/>
                <a:ext cx="564996" cy="564996"/>
              </a:xfrm>
              <a:prstGeom prst="rect">
                <a:avLst/>
              </a:prstGeom>
            </p:spPr>
          </p:pic>
          <p:cxnSp>
            <p:nvCxnSpPr>
              <p:cNvPr id="199" name="Curved Connector 198"/>
              <p:cNvCxnSpPr>
                <a:endCxn id="197" idx="0"/>
              </p:cNvCxnSpPr>
              <p:nvPr/>
            </p:nvCxnSpPr>
            <p:spPr bwMode="auto">
              <a:xfrm>
                <a:off x="7030006" y="2466858"/>
                <a:ext cx="1634682" cy="912081"/>
              </a:xfrm>
              <a:prstGeom prst="curvedConnector2">
                <a:avLst/>
              </a:prstGeom>
              <a:solidFill>
                <a:schemeClr val="accent1"/>
              </a:solidFill>
              <a:ln w="12700" cap="flat" cmpd="sng" algn="ctr">
                <a:solidFill>
                  <a:schemeClr val="tx1"/>
                </a:solidFill>
                <a:prstDash val="lgDash"/>
                <a:round/>
                <a:headEnd type="none" w="med" len="med"/>
                <a:tailEnd type="triangle"/>
              </a:ln>
              <a:effectLst/>
            </p:spPr>
          </p:cxnSp>
          <p:cxnSp>
            <p:nvCxnSpPr>
              <p:cNvPr id="201" name="Curved Connector 200"/>
              <p:cNvCxnSpPr>
                <a:endCxn id="197" idx="1"/>
              </p:cNvCxnSpPr>
              <p:nvPr/>
            </p:nvCxnSpPr>
            <p:spPr bwMode="auto">
              <a:xfrm>
                <a:off x="7030006" y="3229637"/>
                <a:ext cx="1352184" cy="431800"/>
              </a:xfrm>
              <a:prstGeom prst="curvedConnector3">
                <a:avLst>
                  <a:gd name="adj1" fmla="val 50000"/>
                </a:avLst>
              </a:prstGeom>
              <a:solidFill>
                <a:schemeClr val="accent1"/>
              </a:solidFill>
              <a:ln w="12700" cap="flat" cmpd="sng" algn="ctr">
                <a:solidFill>
                  <a:schemeClr val="tx1"/>
                </a:solidFill>
                <a:prstDash val="lgDash"/>
                <a:round/>
                <a:headEnd type="none" w="med" len="med"/>
                <a:tailEnd type="triangle"/>
              </a:ln>
              <a:effectLst/>
            </p:spPr>
          </p:cxnSp>
          <p:cxnSp>
            <p:nvCxnSpPr>
              <p:cNvPr id="203" name="Curved Connector 202"/>
              <p:cNvCxnSpPr>
                <a:endCxn id="197" idx="2"/>
              </p:cNvCxnSpPr>
              <p:nvPr/>
            </p:nvCxnSpPr>
            <p:spPr bwMode="auto">
              <a:xfrm flipV="1">
                <a:off x="7006122" y="3943935"/>
                <a:ext cx="1658566" cy="763033"/>
              </a:xfrm>
              <a:prstGeom prst="curvedConnector2">
                <a:avLst/>
              </a:prstGeom>
              <a:solidFill>
                <a:schemeClr val="accent1"/>
              </a:solidFill>
              <a:ln w="12700" cap="flat" cmpd="sng" algn="ctr">
                <a:solidFill>
                  <a:schemeClr val="tx1"/>
                </a:solidFill>
                <a:prstDash val="lgDash"/>
                <a:round/>
                <a:headEnd type="none" w="med" len="med"/>
                <a:tailEnd type="triangle"/>
              </a:ln>
              <a:effectLst/>
            </p:spPr>
          </p:cxnSp>
          <p:cxnSp>
            <p:nvCxnSpPr>
              <p:cNvPr id="207" name="Curved Connector 206"/>
              <p:cNvCxnSpPr/>
              <p:nvPr/>
            </p:nvCxnSpPr>
            <p:spPr bwMode="auto">
              <a:xfrm flipV="1">
                <a:off x="7030006" y="3842412"/>
                <a:ext cx="1451649" cy="101523"/>
              </a:xfrm>
              <a:prstGeom prst="curvedConnector3">
                <a:avLst>
                  <a:gd name="adj1" fmla="val 50000"/>
                </a:avLst>
              </a:prstGeom>
              <a:solidFill>
                <a:schemeClr val="accent1"/>
              </a:solidFill>
              <a:ln w="12700" cap="flat" cmpd="sng" algn="ctr">
                <a:solidFill>
                  <a:schemeClr val="tx1"/>
                </a:solidFill>
                <a:prstDash val="lgDash"/>
                <a:round/>
                <a:headEnd type="none" w="med" len="med"/>
                <a:tailEnd type="triangle"/>
              </a:ln>
              <a:effectLst/>
            </p:spPr>
          </p:cxnSp>
          <p:sp>
            <p:nvSpPr>
              <p:cNvPr id="210" name="Right Arrow 209"/>
              <p:cNvSpPr/>
              <p:nvPr/>
            </p:nvSpPr>
            <p:spPr bwMode="auto">
              <a:xfrm>
                <a:off x="9029074" y="3513491"/>
                <a:ext cx="530523" cy="261938"/>
              </a:xfrm>
              <a:prstGeom prst="rightArrow">
                <a:avLst/>
              </a:prstGeom>
              <a:solidFill>
                <a:schemeClr val="bg1">
                  <a:lumMod val="65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sp>
            <p:nvSpPr>
              <p:cNvPr id="211" name="Rounded Rectangle 210"/>
              <p:cNvSpPr/>
              <p:nvPr/>
            </p:nvSpPr>
            <p:spPr bwMode="auto">
              <a:xfrm>
                <a:off x="9597755" y="3278718"/>
                <a:ext cx="1911382" cy="956052"/>
              </a:xfrm>
              <a:prstGeom prst="roundRect">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sp>
            <p:nvSpPr>
              <p:cNvPr id="212" name="Rounded Rectangle 211"/>
              <p:cNvSpPr/>
              <p:nvPr/>
            </p:nvSpPr>
            <p:spPr bwMode="auto">
              <a:xfrm>
                <a:off x="9597768" y="3454686"/>
                <a:ext cx="1911382" cy="956052"/>
              </a:xfrm>
              <a:prstGeom prst="roundRect">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pic>
            <p:nvPicPr>
              <p:cNvPr id="214" name="Picture 2"/>
              <p:cNvPicPr>
                <a:picLocks noChangeAspect="1" noChangeArrowheads="1"/>
              </p:cNvPicPr>
              <p:nvPr/>
            </p:nvPicPr>
            <p:blipFill>
              <a:blip r:embed="rId17" cstate="print"/>
              <a:srcRect/>
              <a:stretch>
                <a:fillRect/>
              </a:stretch>
            </p:blipFill>
            <p:spPr bwMode="auto">
              <a:xfrm>
                <a:off x="9689210" y="3541781"/>
                <a:ext cx="1603415" cy="563333"/>
              </a:xfrm>
              <a:prstGeom prst="rect">
                <a:avLst/>
              </a:prstGeom>
              <a:noFill/>
              <a:ln w="9525">
                <a:noFill/>
                <a:miter lim="800000"/>
                <a:headEnd/>
                <a:tailEnd/>
              </a:ln>
            </p:spPr>
          </p:pic>
          <p:pic>
            <p:nvPicPr>
              <p:cNvPr id="215" name="Picture 2"/>
              <p:cNvPicPr>
                <a:picLocks noChangeAspect="1" noChangeArrowheads="1"/>
              </p:cNvPicPr>
              <p:nvPr/>
            </p:nvPicPr>
            <p:blipFill>
              <a:blip r:embed="rId17" cstate="print"/>
              <a:srcRect/>
              <a:stretch>
                <a:fillRect/>
              </a:stretch>
            </p:blipFill>
            <p:spPr bwMode="auto">
              <a:xfrm>
                <a:off x="9851413" y="3707829"/>
                <a:ext cx="1603415" cy="563333"/>
              </a:xfrm>
              <a:prstGeom prst="rect">
                <a:avLst/>
              </a:prstGeom>
              <a:noFill/>
              <a:ln w="9525">
                <a:noFill/>
                <a:miter lim="800000"/>
                <a:headEnd/>
                <a:tailEnd/>
              </a:ln>
            </p:spPr>
          </p:pic>
          <p:pic>
            <p:nvPicPr>
              <p:cNvPr id="218" name="Picture 2" descr="C:\Users\clabarge\AppData\Local\Microsoft\Windows\Temporary Internet Files\Content.Outlook\5EIIEIHE\studiobpm.jpg"/>
              <p:cNvPicPr>
                <a:picLocks noChangeAspect="1" noChangeArrowheads="1"/>
              </p:cNvPicPr>
              <p:nvPr/>
            </p:nvPicPr>
            <p:blipFill>
              <a:blip r:embed="rId18" cstate="print"/>
              <a:srcRect/>
              <a:stretch>
                <a:fillRect/>
              </a:stretch>
            </p:blipFill>
            <p:spPr bwMode="auto">
              <a:xfrm>
                <a:off x="9689475" y="5385982"/>
                <a:ext cx="1880005" cy="953169"/>
              </a:xfrm>
              <a:prstGeom prst="rect">
                <a:avLst/>
              </a:prstGeom>
              <a:noFill/>
            </p:spPr>
          </p:pic>
          <p:cxnSp>
            <p:nvCxnSpPr>
              <p:cNvPr id="220" name="Straight Arrow Connector 219"/>
              <p:cNvCxnSpPr/>
              <p:nvPr/>
            </p:nvCxnSpPr>
            <p:spPr bwMode="auto">
              <a:xfrm flipH="1" flipV="1">
                <a:off x="10555884" y="4491700"/>
                <a:ext cx="15907" cy="73025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221" name="Up Arrow 220"/>
              <p:cNvSpPr/>
              <p:nvPr/>
            </p:nvSpPr>
            <p:spPr bwMode="auto">
              <a:xfrm>
                <a:off x="10357862" y="2499427"/>
                <a:ext cx="427858" cy="445363"/>
              </a:xfrm>
              <a:prstGeom prst="upArrow">
                <a:avLst/>
              </a:prstGeom>
              <a:solidFill>
                <a:schemeClr val="bg1">
                  <a:lumMod val="6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sp>
            <p:nvSpPr>
              <p:cNvPr id="222" name="TextBox 221"/>
              <p:cNvSpPr txBox="1"/>
              <p:nvPr/>
            </p:nvSpPr>
            <p:spPr>
              <a:xfrm>
                <a:off x="7936063" y="4699801"/>
                <a:ext cx="2124945" cy="707886"/>
              </a:xfrm>
              <a:prstGeom prst="rect">
                <a:avLst/>
              </a:prstGeom>
              <a:noFill/>
            </p:spPr>
            <p:txBody>
              <a:bodyPr wrap="square" rtlCol="0">
                <a:spAutoFit/>
              </a:bodyPr>
              <a:lstStyle/>
              <a:p>
                <a:pPr algn="l"/>
                <a:r>
                  <a:rPr lang="en-IN" sz="2000" i="0" dirty="0" err="1" smtClean="0">
                    <a:solidFill>
                      <a:srgbClr val="000000"/>
                    </a:solidFill>
                  </a:rPr>
                  <a:t>WebServices</a:t>
                </a:r>
                <a:r>
                  <a:rPr lang="en-IN" sz="2000" i="0" dirty="0" smtClean="0">
                    <a:solidFill>
                      <a:srgbClr val="000000"/>
                    </a:solidFill>
                  </a:rPr>
                  <a:t> Enabled ABL API</a:t>
                </a:r>
              </a:p>
            </p:txBody>
          </p:sp>
          <p:pic>
            <p:nvPicPr>
              <p:cNvPr id="3" name="Picture 2"/>
              <p:cNvPicPr>
                <a:picLocks noChangeAspect="1"/>
              </p:cNvPicPr>
              <p:nvPr/>
            </p:nvPicPr>
            <p:blipFill>
              <a:blip r:embed="rId19" cstate="print">
                <a:extLst>
                  <a:ext uri="{28A0092B-C50C-407E-A947-70E740481C1C}">
                    <a14:useLocalDpi xmlns:a14="http://schemas.microsoft.com/office/drawing/2010/main" xmlns="" val="0"/>
                  </a:ext>
                </a:extLst>
              </a:blip>
              <a:stretch>
                <a:fillRect/>
              </a:stretch>
            </p:blipFill>
            <p:spPr>
              <a:xfrm>
                <a:off x="9747825" y="1088230"/>
                <a:ext cx="1603415" cy="1365070"/>
              </a:xfrm>
              <a:prstGeom prst="rect">
                <a:avLst/>
              </a:prstGeom>
            </p:spPr>
          </p:pic>
        </p:grpSp>
        <p:sp>
          <p:nvSpPr>
            <p:cNvPr id="4" name="Rectangle 3"/>
            <p:cNvSpPr/>
            <p:nvPr/>
          </p:nvSpPr>
          <p:spPr bwMode="auto">
            <a:xfrm>
              <a:off x="6768016" y="1332475"/>
              <a:ext cx="239506" cy="4428098"/>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grpSp>
      <p:sp>
        <p:nvSpPr>
          <p:cNvPr id="20" name="TextBox 19"/>
          <p:cNvSpPr txBox="1"/>
          <p:nvPr/>
        </p:nvSpPr>
        <p:spPr>
          <a:xfrm>
            <a:off x="6988682" y="1290900"/>
            <a:ext cx="1587765" cy="400110"/>
          </a:xfrm>
          <a:prstGeom prst="rect">
            <a:avLst/>
          </a:prstGeom>
          <a:noFill/>
        </p:spPr>
        <p:txBody>
          <a:bodyPr wrap="square" rtlCol="0">
            <a:spAutoFit/>
          </a:bodyPr>
          <a:lstStyle/>
          <a:p>
            <a:pPr algn="l"/>
            <a:r>
              <a:rPr lang="en-IN" sz="2000" i="0" dirty="0" smtClean="0">
                <a:solidFill>
                  <a:srgbClr val="000000"/>
                </a:solidFill>
              </a:rPr>
              <a:t>Application</a:t>
            </a:r>
          </a:p>
        </p:txBody>
      </p:sp>
      <p:sp>
        <p:nvSpPr>
          <p:cNvPr id="23" name="TextBox 22"/>
          <p:cNvSpPr txBox="1"/>
          <p:nvPr/>
        </p:nvSpPr>
        <p:spPr>
          <a:xfrm>
            <a:off x="7002399" y="2598011"/>
            <a:ext cx="1515192" cy="707886"/>
          </a:xfrm>
          <a:prstGeom prst="rect">
            <a:avLst/>
          </a:prstGeom>
          <a:noFill/>
        </p:spPr>
        <p:txBody>
          <a:bodyPr wrap="square" rtlCol="0">
            <a:spAutoFit/>
          </a:bodyPr>
          <a:lstStyle/>
          <a:p>
            <a:pPr algn="l"/>
            <a:r>
              <a:rPr lang="en-IN" sz="2000" i="0" dirty="0" smtClean="0">
                <a:solidFill>
                  <a:srgbClr val="000000"/>
                </a:solidFill>
              </a:rPr>
              <a:t>Business Events</a:t>
            </a:r>
          </a:p>
        </p:txBody>
      </p:sp>
    </p:spTree>
    <p:extLst>
      <p:ext uri="{BB962C8B-B14F-4D97-AF65-F5344CB8AC3E}">
        <p14:creationId xmlns:p14="http://schemas.microsoft.com/office/powerpoint/2010/main" xmlns="" val="3798027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Designing Monitoring Process</a:t>
            </a:r>
          </a:p>
        </p:txBody>
      </p:sp>
      <p:graphicFrame>
        <p:nvGraphicFramePr>
          <p:cNvPr id="4" name="Content Placeholder 3"/>
          <p:cNvGraphicFramePr>
            <a:graphicFrameLocks noGrp="1"/>
          </p:cNvGraphicFramePr>
          <p:nvPr>
            <p:ph idx="1"/>
            <p:extLst/>
          </p:nvPr>
        </p:nvGraphicFramePr>
        <p:xfrm>
          <a:off x="0" y="961292"/>
          <a:ext cx="12051323" cy="57091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50708583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utoShape 3"/>
          <p:cNvSpPr>
            <a:spLocks noChangeArrowheads="1"/>
          </p:cNvSpPr>
          <p:nvPr/>
        </p:nvSpPr>
        <p:spPr bwMode="auto">
          <a:xfrm>
            <a:off x="5790048" y="4576253"/>
            <a:ext cx="3298718" cy="1617348"/>
          </a:xfrm>
          <a:prstGeom prst="roundRect">
            <a:avLst>
              <a:gd name="adj" fmla="val 8326"/>
            </a:avLst>
          </a:prstGeom>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ln w="9525">
            <a:noFill/>
            <a:round/>
            <a:headEnd/>
            <a:tailEnd/>
          </a:ln>
          <a:effectLst>
            <a:outerShdw blurRad="50800" dist="38100" dir="2700000" algn="tl" rotWithShape="0">
              <a:prstClr val="black">
                <a:alpha val="40000"/>
              </a:prstClr>
            </a:outerShdw>
          </a:effectLst>
        </p:spPr>
        <p:txBody>
          <a:bodyPr wrap="square" anchor="ctr"/>
          <a:lstStyle/>
          <a:p>
            <a:endParaRPr lang="en-US" i="0" dirty="0">
              <a:solidFill>
                <a:srgbClr val="000000"/>
              </a:solidFill>
            </a:endParaRPr>
          </a:p>
        </p:txBody>
      </p:sp>
      <p:sp>
        <p:nvSpPr>
          <p:cNvPr id="20" name="AutoShape 3"/>
          <p:cNvSpPr>
            <a:spLocks noChangeArrowheads="1"/>
          </p:cNvSpPr>
          <p:nvPr/>
        </p:nvSpPr>
        <p:spPr bwMode="auto">
          <a:xfrm>
            <a:off x="5774427" y="1302096"/>
            <a:ext cx="3324443" cy="2889894"/>
          </a:xfrm>
          <a:prstGeom prst="roundRect">
            <a:avLst>
              <a:gd name="adj" fmla="val 8326"/>
            </a:avLst>
          </a:prstGeom>
          <a:gradFill flip="none" rotWithShape="1">
            <a:gsLst>
              <a:gs pos="0">
                <a:schemeClr val="accent1">
                  <a:lumMod val="40000"/>
                  <a:lumOff val="60000"/>
                  <a:tint val="66000"/>
                  <a:satMod val="160000"/>
                </a:schemeClr>
              </a:gs>
              <a:gs pos="50000">
                <a:schemeClr val="accent1">
                  <a:lumMod val="40000"/>
                  <a:lumOff val="60000"/>
                  <a:tint val="44500"/>
                  <a:satMod val="160000"/>
                </a:schemeClr>
              </a:gs>
              <a:gs pos="100000">
                <a:schemeClr val="accent1">
                  <a:lumMod val="40000"/>
                  <a:lumOff val="60000"/>
                  <a:tint val="23500"/>
                  <a:satMod val="160000"/>
                </a:schemeClr>
              </a:gs>
            </a:gsLst>
            <a:lin ang="0" scaled="1"/>
            <a:tileRect/>
          </a:gradFill>
          <a:ln>
            <a:headEnd/>
            <a:tailEnd/>
          </a:ln>
        </p:spPr>
        <p:style>
          <a:lnRef idx="1">
            <a:schemeClr val="accent5"/>
          </a:lnRef>
          <a:fillRef idx="2">
            <a:schemeClr val="accent5"/>
          </a:fillRef>
          <a:effectRef idx="1">
            <a:schemeClr val="accent5"/>
          </a:effectRef>
          <a:fontRef idx="minor">
            <a:schemeClr val="dk1"/>
          </a:fontRef>
        </p:style>
        <p:txBody>
          <a:bodyPr wrap="square" anchor="ctr"/>
          <a:lstStyle/>
          <a:p>
            <a:endParaRPr lang="en-US" i="0" dirty="0">
              <a:solidFill>
                <a:srgbClr val="000000"/>
              </a:solidFill>
            </a:endParaRPr>
          </a:p>
        </p:txBody>
      </p:sp>
      <p:sp>
        <p:nvSpPr>
          <p:cNvPr id="21" name="Content Placeholder 4"/>
          <p:cNvSpPr>
            <a:spLocks noGrp="1"/>
          </p:cNvSpPr>
          <p:nvPr>
            <p:ph idx="1"/>
          </p:nvPr>
        </p:nvSpPr>
        <p:spPr>
          <a:xfrm>
            <a:off x="5905771" y="1414924"/>
            <a:ext cx="3072371" cy="2836443"/>
          </a:xfrm>
          <a:prstGeom prst="rect">
            <a:avLst/>
          </a:prstGeom>
        </p:spPr>
        <p:txBody>
          <a:bodyPr/>
          <a:lstStyle/>
          <a:p>
            <a:pPr>
              <a:spcBef>
                <a:spcPts val="0"/>
              </a:spcBef>
            </a:pPr>
            <a:r>
              <a:rPr lang="en-US" sz="1600" dirty="0" err="1">
                <a:solidFill>
                  <a:schemeClr val="tx2">
                    <a:lumMod val="50000"/>
                  </a:schemeClr>
                </a:solidFill>
              </a:rPr>
              <a:t>Progress.BPM.UserSession</a:t>
            </a:r>
            <a:endParaRPr lang="en-US" sz="1600" dirty="0">
              <a:solidFill>
                <a:schemeClr val="tx2">
                  <a:lumMod val="50000"/>
                </a:schemeClr>
              </a:solidFill>
            </a:endParaRPr>
          </a:p>
          <a:p>
            <a:pPr lvl="1">
              <a:spcBef>
                <a:spcPts val="0"/>
              </a:spcBef>
            </a:pPr>
            <a:r>
              <a:rPr lang="en-US" sz="1600" dirty="0" err="1">
                <a:solidFill>
                  <a:schemeClr val="tx2">
                    <a:lumMod val="50000"/>
                  </a:schemeClr>
                </a:solidFill>
              </a:rPr>
              <a:t>IsValidSession</a:t>
            </a:r>
            <a:r>
              <a:rPr lang="en-US" sz="1600" dirty="0">
                <a:solidFill>
                  <a:schemeClr val="tx2">
                    <a:lumMod val="50000"/>
                  </a:schemeClr>
                </a:solidFill>
              </a:rPr>
              <a:t>()</a:t>
            </a:r>
          </a:p>
          <a:p>
            <a:pPr lvl="1">
              <a:spcBef>
                <a:spcPts val="0"/>
              </a:spcBef>
            </a:pPr>
            <a:r>
              <a:rPr lang="en-US" sz="1600" dirty="0" err="1">
                <a:solidFill>
                  <a:schemeClr val="tx2">
                    <a:lumMod val="50000"/>
                  </a:schemeClr>
                </a:solidFill>
              </a:rPr>
              <a:t>GetMyInstances</a:t>
            </a:r>
            <a:r>
              <a:rPr lang="en-US" sz="1600" dirty="0">
                <a:solidFill>
                  <a:schemeClr val="tx2">
                    <a:lumMod val="50000"/>
                  </a:schemeClr>
                </a:solidFill>
              </a:rPr>
              <a:t>()</a:t>
            </a:r>
          </a:p>
          <a:p>
            <a:pPr lvl="1">
              <a:spcBef>
                <a:spcPts val="0"/>
              </a:spcBef>
            </a:pPr>
            <a:r>
              <a:rPr lang="en-US" sz="1600" dirty="0" err="1">
                <a:solidFill>
                  <a:schemeClr val="tx2">
                    <a:lumMod val="50000"/>
                  </a:schemeClr>
                </a:solidFill>
              </a:rPr>
              <a:t>GetActivityNames</a:t>
            </a:r>
            <a:r>
              <a:rPr lang="en-US" sz="1600" dirty="0">
                <a:solidFill>
                  <a:schemeClr val="tx2">
                    <a:lumMod val="50000"/>
                  </a:schemeClr>
                </a:solidFill>
              </a:rPr>
              <a:t>() </a:t>
            </a:r>
          </a:p>
          <a:p>
            <a:pPr lvl="1">
              <a:spcBef>
                <a:spcPts val="0"/>
              </a:spcBef>
            </a:pPr>
            <a:r>
              <a:rPr lang="en-US" sz="1600" dirty="0" err="1">
                <a:solidFill>
                  <a:schemeClr val="tx2">
                    <a:lumMod val="50000"/>
                  </a:schemeClr>
                </a:solidFill>
              </a:rPr>
              <a:t>GetNextAvailableTask</a:t>
            </a:r>
            <a:r>
              <a:rPr lang="en-US" sz="1600" dirty="0">
                <a:solidFill>
                  <a:schemeClr val="tx2">
                    <a:lumMod val="50000"/>
                  </a:schemeClr>
                </a:solidFill>
              </a:rPr>
              <a:t>() </a:t>
            </a:r>
          </a:p>
          <a:p>
            <a:pPr lvl="1">
              <a:spcBef>
                <a:spcPts val="0"/>
              </a:spcBef>
            </a:pPr>
            <a:endParaRPr lang="en-US" sz="1600" dirty="0" err="1">
              <a:solidFill>
                <a:schemeClr val="tx2">
                  <a:lumMod val="50000"/>
                </a:schemeClr>
              </a:solidFill>
            </a:endParaRPr>
          </a:p>
          <a:p>
            <a:pPr>
              <a:spcBef>
                <a:spcPts val="0"/>
              </a:spcBef>
            </a:pPr>
            <a:r>
              <a:rPr lang="en-US" sz="1600" dirty="0" err="1">
                <a:solidFill>
                  <a:schemeClr val="tx2">
                    <a:lumMod val="50000"/>
                  </a:schemeClr>
                </a:solidFill>
              </a:rPr>
              <a:t>Progress.BPM.Process</a:t>
            </a:r>
          </a:p>
          <a:p>
            <a:pPr lvl="1">
              <a:spcBef>
                <a:spcPts val="0"/>
              </a:spcBef>
            </a:pPr>
            <a:r>
              <a:rPr lang="en-US" sz="1600" dirty="0">
                <a:solidFill>
                  <a:schemeClr val="tx2">
                    <a:lumMod val="50000"/>
                  </a:schemeClr>
                </a:solidFill>
              </a:rPr>
              <a:t>Remove() </a:t>
            </a:r>
          </a:p>
          <a:p>
            <a:pPr lvl="1">
              <a:spcBef>
                <a:spcPts val="0"/>
              </a:spcBef>
            </a:pPr>
            <a:r>
              <a:rPr lang="en-US" sz="1600" dirty="0" err="1">
                <a:solidFill>
                  <a:schemeClr val="tx2">
                    <a:lumMod val="50000"/>
                  </a:schemeClr>
                </a:solidFill>
              </a:rPr>
              <a:t>GetAvailableTasks</a:t>
            </a:r>
            <a:r>
              <a:rPr lang="en-US" sz="1600" dirty="0">
                <a:solidFill>
                  <a:schemeClr val="tx2">
                    <a:lumMod val="50000"/>
                  </a:schemeClr>
                </a:solidFill>
              </a:rPr>
              <a:t>() </a:t>
            </a:r>
          </a:p>
        </p:txBody>
      </p:sp>
      <p:sp>
        <p:nvSpPr>
          <p:cNvPr id="17" name="Content Placeholder 4"/>
          <p:cNvSpPr>
            <a:spLocks noGrp="1"/>
          </p:cNvSpPr>
          <p:nvPr>
            <p:ph sz="half" idx="4294967295"/>
          </p:nvPr>
        </p:nvSpPr>
        <p:spPr>
          <a:xfrm>
            <a:off x="5931138" y="4647500"/>
            <a:ext cx="2835275" cy="1468438"/>
          </a:xfrm>
          <a:prstGeom prst="rect">
            <a:avLst/>
          </a:prstGeom>
        </p:spPr>
        <p:txBody>
          <a:bodyPr/>
          <a:lstStyle/>
          <a:p>
            <a:r>
              <a:rPr lang="en-US" sz="1600" dirty="0"/>
              <a:t>Built in ABL classes</a:t>
            </a:r>
          </a:p>
          <a:p>
            <a:r>
              <a:rPr lang="en-US" sz="1600" dirty="0"/>
              <a:t>Implement ITaskFilter Interface</a:t>
            </a:r>
          </a:p>
          <a:p>
            <a:r>
              <a:rPr lang="en-US" sz="1600" dirty="0"/>
              <a:t>Implements filter on one property of the task class</a:t>
            </a:r>
          </a:p>
        </p:txBody>
      </p:sp>
      <p:pic>
        <p:nvPicPr>
          <p:cNvPr id="2050" name="Picture 2"/>
          <p:cNvPicPr>
            <a:picLocks noChangeAspect="1" noChangeArrowheads="1"/>
          </p:cNvPicPr>
          <p:nvPr/>
        </p:nvPicPr>
        <p:blipFill>
          <a:blip r:embed="rId3" cstate="print"/>
          <a:srcRect/>
          <a:stretch>
            <a:fillRect/>
          </a:stretch>
        </p:blipFill>
        <p:spPr bwMode="auto">
          <a:xfrm>
            <a:off x="1700170" y="1348964"/>
            <a:ext cx="2862325" cy="4409528"/>
          </a:xfrm>
          <a:prstGeom prst="rect">
            <a:avLst/>
          </a:prstGeom>
          <a:noFill/>
          <a:ln w="9525">
            <a:solidFill>
              <a:schemeClr val="accent1"/>
            </a:solidFill>
            <a:miter lim="800000"/>
            <a:headEnd/>
            <a:tailEnd/>
          </a:ln>
        </p:spPr>
      </p:pic>
      <p:sp>
        <p:nvSpPr>
          <p:cNvPr id="8" name="Right Brace 7"/>
          <p:cNvSpPr/>
          <p:nvPr/>
        </p:nvSpPr>
        <p:spPr bwMode="auto">
          <a:xfrm>
            <a:off x="4849354" y="4269109"/>
            <a:ext cx="518818" cy="510778"/>
          </a:xfrm>
          <a:prstGeom prst="rightBrace">
            <a:avLst>
              <a:gd name="adj1" fmla="val 26904"/>
              <a:gd name="adj2" fmla="val 64851"/>
            </a:avLst>
          </a:prstGeom>
          <a:ln>
            <a:solidFill>
              <a:schemeClr val="accent3">
                <a:lumMod val="75000"/>
              </a:schemeClr>
            </a:solidFill>
            <a:headEnd type="none" w="med" len="med"/>
            <a:tailEnd type="none" w="med" len="med"/>
          </a:ln>
        </p:spPr>
        <p:style>
          <a:lnRef idx="2">
            <a:schemeClr val="accent2"/>
          </a:lnRef>
          <a:fillRef idx="0">
            <a:schemeClr val="accent2"/>
          </a:fillRef>
          <a:effectRef idx="1">
            <a:schemeClr val="accent2"/>
          </a:effectRef>
          <a:fontRef idx="minor">
            <a:schemeClr val="tx1"/>
          </a:fontRef>
        </p:style>
        <p:txBody>
          <a:bodyPr vert="horz" wrap="none" lIns="91440" tIns="45720" rIns="91440" bIns="45720" numCol="1" rtlCol="0" anchor="ctr" anchorCtr="0" compatLnSpc="1">
            <a:prstTxWarp prst="textNoShape">
              <a:avLst/>
            </a:prstTxWarp>
            <a:spAutoFit/>
          </a:bodyPr>
          <a:lstStyle/>
          <a:p>
            <a:endParaRPr lang="en-US">
              <a:latin typeface="Arial" charset="0"/>
            </a:endParaRPr>
          </a:p>
        </p:txBody>
      </p:sp>
      <p:sp>
        <p:nvSpPr>
          <p:cNvPr id="19" name="Right Brace 18"/>
          <p:cNvSpPr/>
          <p:nvPr/>
        </p:nvSpPr>
        <p:spPr bwMode="auto">
          <a:xfrm>
            <a:off x="4861226" y="2092933"/>
            <a:ext cx="518818" cy="528638"/>
          </a:xfrm>
          <a:prstGeom prst="rightBrace">
            <a:avLst>
              <a:gd name="adj1" fmla="val 22619"/>
              <a:gd name="adj2" fmla="val 50000"/>
            </a:avLst>
          </a:prstGeom>
          <a:ln>
            <a:solidFill>
              <a:schemeClr val="accent3">
                <a:lumMod val="75000"/>
              </a:schemeClr>
            </a:solidFill>
            <a:headEnd type="none" w="med" len="med"/>
            <a:tailEnd type="none" w="med" len="med"/>
          </a:ln>
        </p:spPr>
        <p:style>
          <a:lnRef idx="2">
            <a:schemeClr val="accent3"/>
          </a:lnRef>
          <a:fillRef idx="0">
            <a:schemeClr val="accent3"/>
          </a:fillRef>
          <a:effectRef idx="1">
            <a:schemeClr val="accent3"/>
          </a:effectRef>
          <a:fontRef idx="minor">
            <a:schemeClr val="tx1"/>
          </a:fontRef>
        </p:style>
        <p:txBody>
          <a:bodyPr vert="horz" wrap="none" lIns="91440" tIns="45720" rIns="91440" bIns="45720" numCol="1" rtlCol="0" anchor="ctr" anchorCtr="0" compatLnSpc="1">
            <a:prstTxWarp prst="textNoShape">
              <a:avLst/>
            </a:prstTxWarp>
            <a:spAutoFit/>
          </a:bodyPr>
          <a:lstStyle/>
          <a:p>
            <a:endParaRPr lang="en-US">
              <a:latin typeface="Arial" charset="0"/>
            </a:endParaRPr>
          </a:p>
        </p:txBody>
      </p:sp>
      <p:sp>
        <p:nvSpPr>
          <p:cNvPr id="11" name="Title 1"/>
          <p:cNvSpPr txBox="1">
            <a:spLocks/>
          </p:cNvSpPr>
          <p:nvPr/>
        </p:nvSpPr>
        <p:spPr bwMode="white">
          <a:xfrm>
            <a:off x="769217" y="519897"/>
            <a:ext cx="1080117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i="0" kern="0" dirty="0" smtClean="0"/>
              <a:t>ABL Calling BPM: ABL Classes</a:t>
            </a:r>
            <a:endParaRPr lang="en-AU" i="0" kern="0" dirty="0"/>
          </a:p>
        </p:txBody>
      </p:sp>
    </p:spTree>
    <p:extLst>
      <p:ext uri="{BB962C8B-B14F-4D97-AF65-F5344CB8AC3E}">
        <p14:creationId xmlns:p14="http://schemas.microsoft.com/office/powerpoint/2010/main" xmlns="" val="2564283549"/>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Machine details</a:t>
            </a:r>
            <a:endParaRPr lang="en-IN" dirty="0"/>
          </a:p>
        </p:txBody>
      </p:sp>
      <p:sp>
        <p:nvSpPr>
          <p:cNvPr id="3" name="Content Placeholder 2"/>
          <p:cNvSpPr>
            <a:spLocks noGrp="1"/>
          </p:cNvSpPr>
          <p:nvPr>
            <p:ph idx="1"/>
          </p:nvPr>
        </p:nvSpPr>
        <p:spPr/>
        <p:txBody>
          <a:bodyPr/>
          <a:lstStyle/>
          <a:p>
            <a:r>
              <a:rPr lang="en-US" sz="2800" dirty="0" smtClean="0"/>
              <a:t>User name: &lt;TBD&gt;</a:t>
            </a:r>
          </a:p>
          <a:p>
            <a:r>
              <a:rPr lang="en-US" sz="2800" dirty="0" smtClean="0"/>
              <a:t>Password: &lt;TBD&gt;</a:t>
            </a:r>
          </a:p>
          <a:p>
            <a:r>
              <a:rPr lang="en-US" sz="2800" dirty="0" smtClean="0"/>
              <a:t>Workshop document: &lt;TBD&gt;</a:t>
            </a:r>
          </a:p>
          <a:p>
            <a:endParaRPr lang="en-US" sz="2800" dirty="0" smtClean="0"/>
          </a:p>
          <a:p>
            <a:endParaRPr lang="en-US" sz="2800" dirty="0" smtClean="0"/>
          </a:p>
          <a:p>
            <a:endParaRPr lang="en-IN" sz="2800" dirty="0" smtClean="0"/>
          </a:p>
        </p:txBody>
      </p:sp>
    </p:spTree>
    <p:extLst>
      <p:ext uri="{BB962C8B-B14F-4D97-AF65-F5344CB8AC3E}">
        <p14:creationId xmlns:p14="http://schemas.microsoft.com/office/powerpoint/2010/main" xmlns="" val="2617276860"/>
      </p:ext>
    </p:extLst>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a:ea typeface="Arial"/>
                <a:cs typeface="Arial"/>
              </a:rPr>
              <a:t>Schedule</a:t>
            </a:r>
            <a:endParaRPr lang="en-IN" dirty="0">
              <a:latin typeface="Arial"/>
              <a:ea typeface="Arial"/>
              <a:cs typeface="Arial"/>
            </a:endParaRPr>
          </a:p>
        </p:txBody>
      </p:sp>
      <p:graphicFrame>
        <p:nvGraphicFramePr>
          <p:cNvPr id="5" name="Table 4"/>
          <p:cNvGraphicFramePr>
            <a:graphicFrameLocks noGrp="1"/>
          </p:cNvGraphicFramePr>
          <p:nvPr>
            <p:extLst>
              <p:ext uri="{D42A27DB-BD31-4B8C-83A1-F6EECF244321}">
                <p14:modId xmlns:p14="http://schemas.microsoft.com/office/powerpoint/2010/main" xmlns="" val="3459961681"/>
              </p:ext>
            </p:extLst>
          </p:nvPr>
        </p:nvGraphicFramePr>
        <p:xfrm>
          <a:off x="206479" y="937909"/>
          <a:ext cx="11429998" cy="5359651"/>
        </p:xfrm>
        <a:graphic>
          <a:graphicData uri="http://schemas.openxmlformats.org/drawingml/2006/table">
            <a:tbl>
              <a:tblPr firstRow="1" bandRow="1">
                <a:tableStyleId>{B301B821-A1FF-4177-AEE7-76D212191A09}</a:tableStyleId>
              </a:tblPr>
              <a:tblGrid>
                <a:gridCol w="2434665">
                  <a:extLst>
                    <a:ext uri="{9D8B030D-6E8A-4147-A177-3AD203B41FA5}">
                      <a16:colId xmlns:a16="http://schemas.microsoft.com/office/drawing/2014/main" xmlns="" val="20000"/>
                    </a:ext>
                  </a:extLst>
                </a:gridCol>
                <a:gridCol w="1683457">
                  <a:extLst>
                    <a:ext uri="{9D8B030D-6E8A-4147-A177-3AD203B41FA5}">
                      <a16:colId xmlns:a16="http://schemas.microsoft.com/office/drawing/2014/main" xmlns="" val="20001"/>
                    </a:ext>
                  </a:extLst>
                </a:gridCol>
                <a:gridCol w="7311876">
                  <a:extLst>
                    <a:ext uri="{9D8B030D-6E8A-4147-A177-3AD203B41FA5}">
                      <a16:colId xmlns:a16="http://schemas.microsoft.com/office/drawing/2014/main" xmlns="" val="20002"/>
                    </a:ext>
                  </a:extLst>
                </a:gridCol>
              </a:tblGrid>
              <a:tr h="649497">
                <a:tc>
                  <a:txBody>
                    <a:bodyPr/>
                    <a:lstStyle/>
                    <a:p>
                      <a:pPr algn="ctr"/>
                      <a:r>
                        <a:rPr lang="en-US" sz="2000" dirty="0" smtClean="0"/>
                        <a:t>Time</a:t>
                      </a:r>
                      <a:endParaRPr lang="en-IN" sz="2000" dirty="0"/>
                    </a:p>
                  </a:txBody>
                  <a:tcPr/>
                </a:tc>
                <a:tc>
                  <a:txBody>
                    <a:bodyPr/>
                    <a:lstStyle/>
                    <a:p>
                      <a:pPr algn="ctr"/>
                      <a:r>
                        <a:rPr lang="en-US" sz="2000" dirty="0" smtClean="0"/>
                        <a:t>Type</a:t>
                      </a:r>
                      <a:endParaRPr lang="en-IN" sz="2000" dirty="0"/>
                    </a:p>
                  </a:txBody>
                  <a:tcPr/>
                </a:tc>
                <a:tc>
                  <a:txBody>
                    <a:bodyPr/>
                    <a:lstStyle/>
                    <a:p>
                      <a:pPr algn="ctr"/>
                      <a:r>
                        <a:rPr lang="en-US" sz="2000" dirty="0" smtClean="0"/>
                        <a:t>Description</a:t>
                      </a:r>
                      <a:endParaRPr lang="en-IN" sz="2000" dirty="0"/>
                    </a:p>
                  </a:txBody>
                  <a:tcPr/>
                </a:tc>
                <a:extLst>
                  <a:ext uri="{0D108BD9-81ED-4DB2-BD59-A6C34878D82A}">
                    <a16:rowId xmlns:a16="http://schemas.microsoft.com/office/drawing/2014/main" xmlns="" val="10000"/>
                  </a:ext>
                </a:extLst>
              </a:tr>
              <a:tr h="781446">
                <a:tc>
                  <a:txBody>
                    <a:bodyPr/>
                    <a:lstStyle/>
                    <a:p>
                      <a:r>
                        <a:rPr lang="en-US" sz="2000" dirty="0" smtClean="0"/>
                        <a:t>01:00 – 01:15 pm</a:t>
                      </a:r>
                      <a:endParaRPr lang="en-IN" sz="2000" dirty="0"/>
                    </a:p>
                  </a:txBody>
                  <a:tcPr>
                    <a:solidFill>
                      <a:schemeClr val="tx1">
                        <a:lumMod val="60000"/>
                        <a:lumOff val="40000"/>
                      </a:schemeClr>
                    </a:solidFill>
                  </a:tcPr>
                </a:tc>
                <a:tc>
                  <a:txBody>
                    <a:bodyPr/>
                    <a:lstStyle/>
                    <a:p>
                      <a:r>
                        <a:rPr lang="en-US" sz="2000" dirty="0" smtClean="0"/>
                        <a:t>Presentation</a:t>
                      </a:r>
                      <a:endParaRPr lang="en-IN" sz="2000" dirty="0"/>
                    </a:p>
                  </a:txBody>
                  <a:tcPr>
                    <a:solidFill>
                      <a:schemeClr val="tx1">
                        <a:lumMod val="60000"/>
                        <a:lumOff val="40000"/>
                      </a:schemeClr>
                    </a:solidFill>
                  </a:tcPr>
                </a:tc>
                <a:tc>
                  <a:txBody>
                    <a:bodyPr/>
                    <a:lstStyle/>
                    <a:p>
                      <a:r>
                        <a:rPr lang="en-US" sz="2000" dirty="0" smtClean="0"/>
                        <a:t>Introduction</a:t>
                      </a:r>
                      <a:r>
                        <a:rPr lang="en-US" sz="2000" baseline="0" dirty="0" smtClean="0"/>
                        <a:t> to OpenEdge BPM and Monitoring Process</a:t>
                      </a:r>
                      <a:endParaRPr lang="en-IN" sz="2000" dirty="0"/>
                    </a:p>
                  </a:txBody>
                  <a:tcPr>
                    <a:solidFill>
                      <a:schemeClr val="tx1">
                        <a:lumMod val="60000"/>
                        <a:lumOff val="40000"/>
                      </a:schemeClr>
                    </a:solidFill>
                  </a:tcPr>
                </a:tc>
                <a:extLst>
                  <a:ext uri="{0D108BD9-81ED-4DB2-BD59-A6C34878D82A}">
                    <a16:rowId xmlns:a16="http://schemas.microsoft.com/office/drawing/2014/main" xmlns="" val="10001"/>
                  </a:ext>
                </a:extLst>
              </a:tr>
              <a:tr h="681223">
                <a:tc>
                  <a:txBody>
                    <a:bodyPr/>
                    <a:lstStyle/>
                    <a:p>
                      <a:endParaRPr lang="en-IN" sz="2000" dirty="0"/>
                    </a:p>
                  </a:txBody>
                  <a:tcPr/>
                </a:tc>
                <a:tc>
                  <a:txBody>
                    <a:bodyPr/>
                    <a:lstStyle/>
                    <a:p>
                      <a:r>
                        <a:rPr lang="en-US" sz="2000" dirty="0" smtClean="0"/>
                        <a:t>Lab 1</a:t>
                      </a:r>
                      <a:endParaRPr lang="en-IN" sz="2000" dirty="0"/>
                    </a:p>
                  </a:txBody>
                  <a:tcPr/>
                </a:tc>
                <a:tc>
                  <a:txBody>
                    <a:bodyPr/>
                    <a:lstStyle/>
                    <a:p>
                      <a:r>
                        <a:rPr lang="en-IN" sz="2000" dirty="0" smtClean="0"/>
                        <a:t>Understanding the LoanApproval ABL Application functionality</a:t>
                      </a:r>
                      <a:endParaRPr lang="en-IN" sz="2000" dirty="0"/>
                    </a:p>
                  </a:txBody>
                  <a:tcPr/>
                </a:tc>
                <a:extLst>
                  <a:ext uri="{0D108BD9-81ED-4DB2-BD59-A6C34878D82A}">
                    <a16:rowId xmlns:a16="http://schemas.microsoft.com/office/drawing/2014/main" xmlns="" val="10002"/>
                  </a:ext>
                </a:extLst>
              </a:tr>
              <a:tr h="649497">
                <a:tc>
                  <a:txBody>
                    <a:bodyPr/>
                    <a:lstStyle/>
                    <a:p>
                      <a:endParaRPr lang="en-IN" sz="2000" dirty="0" smtClean="0"/>
                    </a:p>
                  </a:txBody>
                  <a:tcPr>
                    <a:solidFill>
                      <a:schemeClr val="tx1">
                        <a:lumMod val="60000"/>
                        <a:lumOff val="40000"/>
                      </a:schemeClr>
                    </a:solidFill>
                  </a:tcPr>
                </a:tc>
                <a:tc>
                  <a:txBody>
                    <a:bodyPr/>
                    <a:lstStyle/>
                    <a:p>
                      <a:r>
                        <a:rPr lang="en-US" sz="2000" dirty="0" smtClean="0"/>
                        <a:t>Lab 2</a:t>
                      </a:r>
                      <a:endParaRPr lang="en-IN" sz="2000" dirty="0"/>
                    </a:p>
                  </a:txBody>
                  <a:tcPr>
                    <a:solidFill>
                      <a:schemeClr val="tx1">
                        <a:lumMod val="60000"/>
                        <a:lumOff val="40000"/>
                      </a:schemeClr>
                    </a:solidFill>
                  </a:tcPr>
                </a:tc>
                <a:tc>
                  <a:txBody>
                    <a:bodyPr/>
                    <a:lstStyle/>
                    <a:p>
                      <a:r>
                        <a:rPr lang="en-IN" sz="2000" dirty="0" smtClean="0"/>
                        <a:t>Model Loan Approval Monitoring Process in BPM</a:t>
                      </a:r>
                      <a:endParaRPr lang="en-IN" sz="2000" dirty="0"/>
                    </a:p>
                  </a:txBody>
                  <a:tcPr>
                    <a:solidFill>
                      <a:schemeClr val="tx1">
                        <a:lumMod val="60000"/>
                        <a:lumOff val="40000"/>
                      </a:schemeClr>
                    </a:solidFill>
                  </a:tcPr>
                </a:tc>
                <a:extLst>
                  <a:ext uri="{0D108BD9-81ED-4DB2-BD59-A6C34878D82A}">
                    <a16:rowId xmlns:a16="http://schemas.microsoft.com/office/drawing/2014/main" xmlns="" val="10003"/>
                  </a:ext>
                </a:extLst>
              </a:tr>
              <a:tr h="649497">
                <a:tc>
                  <a:txBody>
                    <a:bodyPr/>
                    <a:lstStyle/>
                    <a:p>
                      <a:endParaRPr lang="en-IN" sz="2000" dirty="0"/>
                    </a:p>
                  </a:txBody>
                  <a:tcPr>
                    <a:solidFill>
                      <a:schemeClr val="tx1">
                        <a:lumMod val="60000"/>
                        <a:lumOff val="40000"/>
                      </a:schemeClr>
                    </a:solidFill>
                  </a:tcPr>
                </a:tc>
                <a:tc>
                  <a:txBody>
                    <a:bodyPr/>
                    <a:lstStyle/>
                    <a:p>
                      <a:r>
                        <a:rPr lang="en-US" sz="2000" dirty="0" smtClean="0"/>
                        <a:t>Lab 3</a:t>
                      </a:r>
                      <a:endParaRPr lang="en-IN" sz="2000" dirty="0"/>
                    </a:p>
                  </a:txBody>
                  <a:tcPr>
                    <a:solidFill>
                      <a:schemeClr val="tx1">
                        <a:lumMod val="60000"/>
                        <a:lumOff val="40000"/>
                      </a:schemeClr>
                    </a:solidFill>
                  </a:tcPr>
                </a:tc>
                <a:tc>
                  <a:txBody>
                    <a:bodyPr/>
                    <a:lstStyle/>
                    <a:p>
                      <a:r>
                        <a:rPr lang="en-IN" sz="2000" dirty="0" smtClean="0"/>
                        <a:t>Publishing Loan Approval Monitoring</a:t>
                      </a:r>
                      <a:r>
                        <a:rPr lang="en-IN" sz="2000" baseline="0" dirty="0" smtClean="0"/>
                        <a:t> Process</a:t>
                      </a:r>
                      <a:endParaRPr lang="en-IN" sz="2000" dirty="0"/>
                    </a:p>
                  </a:txBody>
                  <a:tcPr>
                    <a:solidFill>
                      <a:schemeClr val="tx1">
                        <a:lumMod val="60000"/>
                        <a:lumOff val="40000"/>
                      </a:schemeClr>
                    </a:solidFill>
                  </a:tcPr>
                </a:tc>
                <a:extLst>
                  <a:ext uri="{0D108BD9-81ED-4DB2-BD59-A6C34878D82A}">
                    <a16:rowId xmlns:a16="http://schemas.microsoft.com/office/drawing/2014/main" xmlns="" val="10004"/>
                  </a:ext>
                </a:extLst>
              </a:tr>
              <a:tr h="649497">
                <a:tc>
                  <a:txBody>
                    <a:bodyPr/>
                    <a:lstStyle/>
                    <a:p>
                      <a:endParaRPr lang="en-IN" sz="2000" dirty="0"/>
                    </a:p>
                  </a:txBody>
                  <a:tcPr>
                    <a:solidFill>
                      <a:schemeClr val="tx1">
                        <a:lumMod val="60000"/>
                        <a:lumOff val="40000"/>
                      </a:schemeClr>
                    </a:solidFill>
                  </a:tcPr>
                </a:tc>
                <a:tc>
                  <a:txBody>
                    <a:bodyPr/>
                    <a:lstStyle/>
                    <a:p>
                      <a:r>
                        <a:rPr lang="en-US" sz="2000" dirty="0" smtClean="0"/>
                        <a:t>Lab 4</a:t>
                      </a:r>
                      <a:endParaRPr lang="en-IN" sz="2000" dirty="0"/>
                    </a:p>
                  </a:txBody>
                  <a:tcPr>
                    <a:solidFill>
                      <a:schemeClr val="tx1">
                        <a:lumMod val="60000"/>
                        <a:lumOff val="40000"/>
                      </a:schemeClr>
                    </a:solidFill>
                  </a:tcPr>
                </a:tc>
                <a:tc>
                  <a:txBody>
                    <a:bodyPr/>
                    <a:lstStyle/>
                    <a:p>
                      <a:r>
                        <a:rPr lang="en-IN" sz="2000" dirty="0" smtClean="0"/>
                        <a:t>Adding ABL code to update Monitoring Process</a:t>
                      </a:r>
                      <a:endParaRPr lang="en-IN" sz="2000" dirty="0"/>
                    </a:p>
                  </a:txBody>
                  <a:tcPr>
                    <a:solidFill>
                      <a:schemeClr val="tx1">
                        <a:lumMod val="60000"/>
                        <a:lumOff val="40000"/>
                      </a:schemeClr>
                    </a:solidFill>
                  </a:tcPr>
                </a:tc>
                <a:extLst>
                  <a:ext uri="{0D108BD9-81ED-4DB2-BD59-A6C34878D82A}">
                    <a16:rowId xmlns:a16="http://schemas.microsoft.com/office/drawing/2014/main" xmlns="" val="10005"/>
                  </a:ext>
                </a:extLst>
              </a:tr>
              <a:tr h="649497">
                <a:tc>
                  <a:txBody>
                    <a:bodyPr/>
                    <a:lstStyle/>
                    <a:p>
                      <a:endParaRPr lang="en-IN" sz="2000" dirty="0"/>
                    </a:p>
                  </a:txBody>
                  <a:tcPr>
                    <a:solidFill>
                      <a:schemeClr val="tx1">
                        <a:lumMod val="60000"/>
                        <a:lumOff val="40000"/>
                      </a:schemeClr>
                    </a:solidFill>
                  </a:tcPr>
                </a:tc>
                <a:tc>
                  <a:txBody>
                    <a:bodyPr/>
                    <a:lstStyle/>
                    <a:p>
                      <a:r>
                        <a:rPr lang="en-IN" sz="2000" dirty="0" smtClean="0"/>
                        <a:t>Lab 5</a:t>
                      </a:r>
                      <a:endParaRPr lang="en-IN" sz="2000" dirty="0"/>
                    </a:p>
                  </a:txBody>
                  <a:tcPr>
                    <a:solidFill>
                      <a:schemeClr val="tx1">
                        <a:lumMod val="60000"/>
                        <a:lumOff val="40000"/>
                      </a:schemeClr>
                    </a:solidFill>
                  </a:tcPr>
                </a:tc>
                <a:tc>
                  <a:txBody>
                    <a:bodyPr/>
                    <a:lstStyle/>
                    <a:p>
                      <a:r>
                        <a:rPr lang="en-IN" sz="2000" dirty="0" smtClean="0"/>
                        <a:t>Monitoring Loan Approval</a:t>
                      </a:r>
                      <a:r>
                        <a:rPr lang="en-IN" sz="2000" baseline="0" dirty="0" smtClean="0"/>
                        <a:t> ABL Application in BPM</a:t>
                      </a:r>
                      <a:endParaRPr lang="en-IN" sz="2000" dirty="0"/>
                    </a:p>
                  </a:txBody>
                  <a:tcPr>
                    <a:solidFill>
                      <a:schemeClr val="tx1">
                        <a:lumMod val="60000"/>
                        <a:lumOff val="40000"/>
                      </a:schemeClr>
                    </a:solidFill>
                  </a:tcPr>
                </a:tc>
                <a:extLst>
                  <a:ext uri="{0D108BD9-81ED-4DB2-BD59-A6C34878D82A}">
                    <a16:rowId xmlns:a16="http://schemas.microsoft.com/office/drawing/2014/main" xmlns="" val="2435408960"/>
                  </a:ext>
                </a:extLst>
              </a:tr>
              <a:tr h="649497">
                <a:tc>
                  <a:txBody>
                    <a:bodyPr/>
                    <a:lstStyle/>
                    <a:p>
                      <a:endParaRPr lang="en-IN" sz="2000" dirty="0"/>
                    </a:p>
                  </a:txBody>
                  <a:tcPr>
                    <a:solidFill>
                      <a:schemeClr val="tx1">
                        <a:lumMod val="60000"/>
                        <a:lumOff val="40000"/>
                      </a:schemeClr>
                    </a:solidFill>
                  </a:tcPr>
                </a:tc>
                <a:tc>
                  <a:txBody>
                    <a:bodyPr/>
                    <a:lstStyle/>
                    <a:p>
                      <a:r>
                        <a:rPr lang="en-IN" sz="2000" dirty="0" smtClean="0"/>
                        <a:t>                                    </a:t>
                      </a:r>
                      <a:endParaRPr lang="en-IN" sz="2000" dirty="0"/>
                    </a:p>
                  </a:txBody>
                  <a:tcPr>
                    <a:solidFill>
                      <a:schemeClr val="tx1">
                        <a:lumMod val="60000"/>
                        <a:lumOff val="40000"/>
                      </a:schemeClr>
                    </a:solidFill>
                  </a:tcPr>
                </a:tc>
                <a:tc>
                  <a:txBody>
                    <a:bodyPr/>
                    <a:lstStyle/>
                    <a:p>
                      <a:pPr algn="l"/>
                      <a:r>
                        <a:rPr lang="en-IN" sz="2000" dirty="0" smtClean="0"/>
                        <a:t>          Q&amp;A</a:t>
                      </a:r>
                      <a:endParaRPr lang="en-IN" sz="2000" dirty="0"/>
                    </a:p>
                  </a:txBody>
                  <a:tcPr>
                    <a:solidFill>
                      <a:schemeClr val="tx1">
                        <a:lumMod val="60000"/>
                        <a:lumOff val="40000"/>
                      </a:schemeClr>
                    </a:solidFill>
                  </a:tcPr>
                </a:tc>
                <a:extLst>
                  <a:ext uri="{0D108BD9-81ED-4DB2-BD59-A6C34878D82A}">
                    <a16:rowId xmlns:a16="http://schemas.microsoft.com/office/drawing/2014/main" xmlns="" val="1681441806"/>
                  </a:ext>
                </a:extLst>
              </a:tr>
            </a:tbl>
          </a:graphicData>
        </a:graphic>
      </p:graphicFrame>
    </p:spTree>
    <p:extLst>
      <p:ext uri="{BB962C8B-B14F-4D97-AF65-F5344CB8AC3E}">
        <p14:creationId xmlns:p14="http://schemas.microsoft.com/office/powerpoint/2010/main" xmlns="" val="486430216"/>
      </p:ext>
    </p:extLst>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3022" y="2758044"/>
            <a:ext cx="9262294" cy="1607479"/>
          </a:xfrm>
        </p:spPr>
        <p:txBody>
          <a:bodyPr/>
          <a:lstStyle/>
          <a:p>
            <a:r>
              <a:rPr lang="en-US" dirty="0" smtClean="0"/>
              <a:t>Lab 1 - </a:t>
            </a:r>
            <a:r>
              <a:rPr lang="en-IN" dirty="0"/>
              <a:t>Understanding the LoanApproval ABL Application functionality</a:t>
            </a:r>
            <a:br>
              <a:rPr lang="en-IN" dirty="0"/>
            </a:br>
            <a:r>
              <a:rPr lang="en-US" dirty="0" smtClean="0"/>
              <a:t> </a:t>
            </a:r>
            <a:endParaRPr lang="en-US" dirty="0"/>
          </a:p>
        </p:txBody>
      </p:sp>
    </p:spTree>
    <p:extLst>
      <p:ext uri="{BB962C8B-B14F-4D97-AF65-F5344CB8AC3E}">
        <p14:creationId xmlns:p14="http://schemas.microsoft.com/office/powerpoint/2010/main" xmlns="" val="1224166483"/>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6465" y="3004497"/>
            <a:ext cx="8543446" cy="962822"/>
          </a:xfrm>
        </p:spPr>
        <p:txBody>
          <a:bodyPr/>
          <a:lstStyle/>
          <a:p>
            <a:r>
              <a:rPr lang="en-US" dirty="0" smtClean="0"/>
              <a:t>Lab 2 - </a:t>
            </a:r>
            <a:r>
              <a:rPr lang="en-IN" dirty="0"/>
              <a:t>Model Loan Approval Monitoring Process in BPM</a:t>
            </a:r>
          </a:p>
        </p:txBody>
      </p:sp>
    </p:spTree>
    <p:extLst>
      <p:ext uri="{BB962C8B-B14F-4D97-AF65-F5344CB8AC3E}">
        <p14:creationId xmlns:p14="http://schemas.microsoft.com/office/powerpoint/2010/main" xmlns="" val="831517558"/>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572768" y="3010197"/>
            <a:ext cx="8351519" cy="915627"/>
          </a:xfrm>
        </p:spPr>
        <p:txBody>
          <a:bodyPr/>
          <a:lstStyle/>
          <a:p>
            <a:r>
              <a:rPr lang="en-US" dirty="0" smtClean="0"/>
              <a:t>Lab 3 - </a:t>
            </a:r>
            <a:r>
              <a:rPr lang="en-IN" dirty="0"/>
              <a:t>Publishing Loan Approval Monitoring </a:t>
            </a:r>
            <a:r>
              <a:rPr lang="en-IN" dirty="0" smtClean="0"/>
              <a:t>Process</a:t>
            </a:r>
            <a:endParaRPr lang="en-IN" dirty="0"/>
          </a:p>
        </p:txBody>
      </p:sp>
    </p:spTree>
    <p:extLst>
      <p:ext uri="{BB962C8B-B14F-4D97-AF65-F5344CB8AC3E}">
        <p14:creationId xmlns:p14="http://schemas.microsoft.com/office/powerpoint/2010/main" xmlns="" val="17301807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563022" y="3017019"/>
            <a:ext cx="9262294" cy="1089529"/>
          </a:xfrm>
        </p:spPr>
        <p:txBody>
          <a:bodyPr/>
          <a:lstStyle/>
          <a:p>
            <a:r>
              <a:rPr lang="en-US" dirty="0" smtClean="0"/>
              <a:t>Lab 4 - </a:t>
            </a:r>
            <a:r>
              <a:rPr lang="en-IN" dirty="0"/>
              <a:t>Adding ABL code to update Monitoring </a:t>
            </a:r>
            <a:r>
              <a:rPr lang="en-IN" dirty="0" smtClean="0"/>
              <a:t>Process</a:t>
            </a:r>
            <a:endParaRPr lang="en-IN" dirty="0"/>
          </a:p>
        </p:txBody>
      </p:sp>
    </p:spTree>
    <p:extLst>
      <p:ext uri="{BB962C8B-B14F-4D97-AF65-F5344CB8AC3E}">
        <p14:creationId xmlns:p14="http://schemas.microsoft.com/office/powerpoint/2010/main" xmlns="" val="250962864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2447925" y="2609135"/>
            <a:ext cx="8156165" cy="1815381"/>
          </a:xfrm>
        </p:spPr>
        <p:txBody>
          <a:bodyPr/>
          <a:lstStyle/>
          <a:p>
            <a:r>
              <a:rPr lang="en-US" dirty="0" smtClean="0"/>
              <a:t>Lab 5 - </a:t>
            </a:r>
            <a:r>
              <a:rPr lang="en-IN" dirty="0"/>
              <a:t>Monitoring Loan Approval ABL Application in </a:t>
            </a:r>
            <a:r>
              <a:rPr lang="en-IN" dirty="0" smtClean="0"/>
              <a:t>BPM</a:t>
            </a:r>
            <a:endParaRPr lang="en-IN" dirty="0"/>
          </a:p>
        </p:txBody>
      </p:sp>
    </p:spTree>
    <p:extLst>
      <p:ext uri="{BB962C8B-B14F-4D97-AF65-F5344CB8AC3E}">
        <p14:creationId xmlns:p14="http://schemas.microsoft.com/office/powerpoint/2010/main" xmlns="" val="391026481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N" dirty="0" smtClean="0"/>
              <a:t>Questions</a:t>
            </a:r>
            <a:endParaRPr lang="en-IN" dirty="0"/>
          </a:p>
        </p:txBody>
      </p:sp>
    </p:spTree>
    <p:extLst>
      <p:ext uri="{BB962C8B-B14F-4D97-AF65-F5344CB8AC3E}">
        <p14:creationId xmlns:p14="http://schemas.microsoft.com/office/powerpoint/2010/main" xmlns="" val="161682710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92258292"/>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PROGRESS_16x9_PPT_Template" id="{8EF10D70-53BF-5F44-B6C0-F8A41F34556A}" vid="{D39FBD4F-1AFA-864E-AEE2-8C58E93B9AC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olicy xmlns="7c69e624-827f-471b-adea-ac070ddc6867" xsi:nil="true"/>
    <Location1_0 xmlns="efb4a6a7-40f5-4c55-b7cd-bfe5555b5884" xsi:nil="true"/>
    <MetaDescription xmlns="7c69e624-827f-471b-adea-ac070ddc6867" xsi:nil="true"/>
    <Category1_0 xmlns="7c69e624-827f-471b-adea-ac070ddc6867" xsi:nil="true"/>
    <g7620f54b84d4877b8ce49e3874564d0 xmlns="7c69e624-827f-471b-adea-ac070ddc6867" xsi:nil="true"/>
    <c60905045b3141dfb44ebee3a51fd0a7 xmlns="7c69e624-827f-471b-adea-ac070ddc6867" xsi:nil="true"/>
    <Industry_0 xmlns="7c69e624-827f-471b-adea-ac070ddc6867" xsi:nil="true"/>
    <Summary xmlns="7c69e624-827f-471b-adea-ac070ddc6867" xsi:nil="true"/>
    <TaxCatchAll xmlns="7c69e624-827f-471b-adea-ac070ddc6867">
      <Value xmlns="7c69e624-827f-471b-adea-ac070ddc6867">237</Value>
    </TaxCatchAll>
    <ContentType1_0 xmlns="efb4a6a7-40f5-4c55-b7cd-bfe5555b5884" xsi:nil="true"/>
    <Solution_0 xmlns="7c69e624-827f-471b-adea-ac070ddc6867" xsi:nil="true"/>
    <efbf5ec808454fc39dd6e73fb30f9800 xmlns="7c69e624-827f-471b-adea-ac070ddc6867" xsi:nil="true"/>
    <e88edf6f69774249aa5a94de92e0b3ee xmlns="7c69e624-827f-471b-adea-ac070ddc6867" xsi:nil="true"/>
    <h2f9ec3728094124b933b9cf7e867a92 xmlns="7c69e624-827f-471b-adea-ac070ddc6867" xsi:nil="true"/>
    <m3946e80dba8470d9700658463930af8 xmlns="7c69e624-827f-471b-adea-ac070ddc6867" xsi:nil="true"/>
    <h847452f74b44b57bc4a2a741f9c94e9 xmlns="7c69e624-827f-471b-adea-ac070ddc6867" xsi:nil="true"/>
    <l58a9cb184754a90a3d0c9fae6dfc0fc xmlns="7c69e624-827f-471b-adea-ac070ddc6867" xsi:nil="true"/>
    <_dlc_DocId xmlns="7c69e624-827f-471b-adea-ac070ddc6867" xsi:nil="true"/>
    <_dlc_DocIdUrl xmlns="7c69e624-827f-471b-adea-ac070ddc6867">
      <Url xsi:nil="true"/>
      <Description xsi:nil="true"/>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bc6b4c8ff69be684063a922159c20b90">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ba1af1dc4e05e63367f9f8439e025d4e"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Url" ma:index="4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9C7E5E-A5D4-423A-83C0-EA48CC3B7A8C}">
  <ds:schemaRefs>
    <ds:schemaRef ds:uri="http://schemas.microsoft.com/sharepoint/events"/>
  </ds:schemaRefs>
</ds:datastoreItem>
</file>

<file path=customXml/itemProps2.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3.xml><?xml version="1.0" encoding="utf-8"?>
<ds:datastoreItem xmlns:ds="http://schemas.openxmlformats.org/officeDocument/2006/customXml" ds:itemID="{DDA4C4B2-98B1-44DF-A244-E8FB7A2D1956}">
  <ds:schemaRefs>
    <ds:schemaRef ds:uri="http://schemas.microsoft.com/office/infopath/2007/PartnerControls"/>
    <ds:schemaRef ds:uri="http://purl.org/dc/dcmitype/"/>
    <ds:schemaRef ds:uri="http://schemas.microsoft.com/office/2006/documentManagement/types"/>
    <ds:schemaRef ds:uri="http://purl.org/dc/terms/"/>
    <ds:schemaRef ds:uri="http://purl.org/dc/elements/1.1/"/>
    <ds:schemaRef ds:uri="7c69e624-827f-471b-adea-ac070ddc6867"/>
    <ds:schemaRef ds:uri="http://schemas.openxmlformats.org/package/2006/metadata/core-properties"/>
    <ds:schemaRef ds:uri="efb4a6a7-40f5-4c55-b7cd-bfe5555b5884"/>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B11BA582-BE3C-43B3-9930-1D1A8AAEA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PUG_16x9_PPT_Template</Template>
  <TotalTime>10933</TotalTime>
  <Words>503</Words>
  <Application>Microsoft Office PowerPoint</Application>
  <PresentationFormat>Custom</PresentationFormat>
  <Paragraphs>145</Paragraphs>
  <Slides>20</Slides>
  <Notes>14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PROGRESS_16x9_PPT_Template</vt:lpstr>
      <vt:lpstr>Monitoring OpenEdge Applications using BPM</vt:lpstr>
      <vt:lpstr>The Support Team</vt:lpstr>
      <vt:lpstr>Schedule</vt:lpstr>
      <vt:lpstr>Introduction – In This Workshop You Will Learn</vt:lpstr>
      <vt:lpstr>Progress OpenEdge BPM</vt:lpstr>
      <vt:lpstr>Key Components of OpenEdge BPM</vt:lpstr>
      <vt:lpstr>How to Enable BPM for OE Applications</vt:lpstr>
      <vt:lpstr>Monitoring Process</vt:lpstr>
      <vt:lpstr>Monitoring Process Evolution</vt:lpstr>
      <vt:lpstr>Designing Monitoring Process</vt:lpstr>
      <vt:lpstr>Slide 11</vt:lpstr>
      <vt:lpstr>Machine details</vt:lpstr>
      <vt:lpstr>Schedule</vt:lpstr>
      <vt:lpstr>Lab 1 - Understanding the LoanApproval ABL Application functionality  </vt:lpstr>
      <vt:lpstr>Lab 2 - Model Loan Approval Monitoring Process in BPM</vt:lpstr>
      <vt:lpstr>Lab 3 - Publishing Loan Approval Monitoring Process</vt:lpstr>
      <vt:lpstr>Lab 4 - Adding ABL code to update Monitoring Process</vt:lpstr>
      <vt:lpstr>Lab 5 - Monitoring Loan Approval ABL Application in BPM</vt:lpstr>
      <vt:lpstr>Questions</vt:lpstr>
      <vt:lpstr>Slide 20</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creator>Martin Tsekov</dc:creator>
  <cp:lastModifiedBy>saoconno</cp:lastModifiedBy>
  <cp:revision>35</cp:revision>
  <cp:lastPrinted>2013-09-18T03:48:20Z</cp:lastPrinted>
  <dcterms:created xsi:type="dcterms:W3CDTF">2016-05-13T13:52:00Z</dcterms:created>
  <dcterms:modified xsi:type="dcterms:W3CDTF">2016-06-08T15:30:38Z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Doc ID">
    <vt:lpwstr>101816</vt:lpwstr>
  </property>
  <property fmtid="{D5CDD505-2E9C-101B-9397-08002B2CF9AE}" pid="5" name="Location1">
    <vt:lpwstr/>
  </property>
  <property fmtid="{D5CDD505-2E9C-101B-9397-08002B2CF9AE}" pid="6" name="Tagged Doc ID's">
    <vt:bool>false</vt:bool>
  </property>
  <property fmtid="{D5CDD505-2E9C-101B-9397-08002B2CF9AE}" pid="7" name="ContentType1">
    <vt:lpwstr/>
  </property>
  <property fmtid="{D5CDD505-2E9C-101B-9397-08002B2CF9AE}" pid="8" name="Solution0">
    <vt:lpwstr/>
  </property>
  <property fmtid="{D5CDD505-2E9C-101B-9397-08002B2CF9AE}" pid="9" name="Industry">
    <vt:lpwstr/>
  </property>
  <property fmtid="{D5CDD505-2E9C-101B-9397-08002B2CF9AE}" pid="10" name="IndustrySolution">
    <vt:lpwstr/>
  </property>
  <property fmtid="{D5CDD505-2E9C-101B-9397-08002B2CF9AE}" pid="11" name="Attachment Only ?">
    <vt:bool>true</vt:bool>
  </property>
  <property fmtid="{D5CDD505-2E9C-101B-9397-08002B2CF9AE}" pid="12" name="GFOAudience">
    <vt:lpwstr/>
  </property>
  <property fmtid="{D5CDD505-2E9C-101B-9397-08002B2CF9AE}" pid="13" name="OpenEdgeModule">
    <vt:lpwstr/>
  </property>
  <property fmtid="{D5CDD505-2E9C-101B-9397-08002B2CF9AE}" pid="14" name="HorizontalUseCase">
    <vt:lpwstr/>
  </property>
  <property fmtid="{D5CDD505-2E9C-101B-9397-08002B2CF9AE}" pid="15" name="GFOResourceTags">
    <vt:lpwstr/>
  </property>
  <property fmtid="{D5CDD505-2E9C-101B-9397-08002B2CF9AE}" pid="16" name="Partner Empowerment">
    <vt:lpwstr/>
  </property>
  <property fmtid="{D5CDD505-2E9C-101B-9397-08002B2CF9AE}" pid="17" name="BusinessLine">
    <vt:lpwstr/>
  </property>
  <property fmtid="{D5CDD505-2E9C-101B-9397-08002B2CF9AE}" pid="18" name="Portal Audience">
    <vt:lpwstr/>
  </property>
  <property fmtid="{D5CDD505-2E9C-101B-9397-08002B2CF9AE}" pid="19" name="kb2a064789314f00a60cb6c3cf784453">
    <vt:lpwstr/>
  </property>
  <property fmtid="{D5CDD505-2E9C-101B-9397-08002B2CF9AE}" pid="20" name="_dlc_DocIdItemGuid">
    <vt:lpwstr>8f308494-2ca7-4968-acf2-a8e53c479d10</vt:lpwstr>
  </property>
  <property fmtid="{D5CDD505-2E9C-101B-9397-08002B2CF9AE}" pid="21" name="Visibility">
    <vt:lpwstr>758;#Internal|52c39dec-86ec-4d25-bb10-18d2912cd0c4</vt:lpwstr>
  </property>
</Properties>
</file>