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17"/>
  </p:notesMasterIdLst>
  <p:handoutMasterIdLst>
    <p:handoutMasterId r:id="rId18"/>
  </p:handoutMasterIdLst>
  <p:sldIdLst>
    <p:sldId id="1099" r:id="rId6"/>
    <p:sldId id="1105" r:id="rId7"/>
    <p:sldId id="1140" r:id="rId8"/>
    <p:sldId id="1182" r:id="rId9"/>
    <p:sldId id="1183" r:id="rId10"/>
    <p:sldId id="1185" r:id="rId11"/>
    <p:sldId id="1184" r:id="rId12"/>
    <p:sldId id="1186" r:id="rId13"/>
    <p:sldId id="1187" r:id="rId14"/>
    <p:sldId id="1196" r:id="rId15"/>
    <p:sldId id="1180" r:id="rId16"/>
  </p:sldIdLst>
  <p:sldSz cx="12188825" cy="6858000"/>
  <p:notesSz cx="7027863" cy="9313863"/>
  <p:custDataLst>
    <p:tags r:id="rId19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37">
          <p15:clr>
            <a:srgbClr val="A4A3A4"/>
          </p15:clr>
        </p15:guide>
        <p15:guide id="2" orient="horz" pos="954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1914">
          <p15:clr>
            <a:srgbClr val="A4A3A4"/>
          </p15:clr>
        </p15:guide>
        <p15:guide id="8" pos="573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73A3E"/>
    <a:srgbClr val="B0D806"/>
    <a:srgbClr val="AAD204"/>
    <a:srgbClr val="FF4E00"/>
    <a:srgbClr val="2F5662"/>
    <a:srgbClr val="DD461E"/>
    <a:srgbClr val="24D997"/>
    <a:srgbClr val="23C78C"/>
    <a:srgbClr val="F199AE"/>
    <a:srgbClr val="A2163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8" autoAdjust="0"/>
    <p:restoredTop sz="80725" autoAdjust="0"/>
  </p:normalViewPr>
  <p:slideViewPr>
    <p:cSldViewPr snapToGrid="0" showGuides="1">
      <p:cViewPr>
        <p:scale>
          <a:sx n="100" d="100"/>
          <a:sy n="100" d="100"/>
        </p:scale>
        <p:origin x="1398" y="-24"/>
      </p:cViewPr>
      <p:guideLst>
        <p:guide orient="horz" pos="2637"/>
        <p:guide orient="horz" pos="954"/>
        <p:guide orient="horz" pos="4006"/>
        <p:guide pos="1914"/>
        <p:guide pos="573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A4B819-34B3-4D4B-8B0E-D1B73C39D894}" type="doc">
      <dgm:prSet loTypeId="urn:microsoft.com/office/officeart/2005/8/layout/venn1" loCatId="" qsTypeId="urn:microsoft.com/office/officeart/2005/8/quickstyle/3D3" qsCatId="3D" csTypeId="urn:microsoft.com/office/officeart/2005/8/colors/colorful1#1" csCatId="colorful" phldr="1"/>
      <dgm:spPr/>
    </dgm:pt>
    <dgm:pt modelId="{40C056CB-604C-634B-A7A0-6756CDE5F026}">
      <dgm:prSet phldrT="[Text]" custT="1"/>
      <dgm:spPr/>
      <dgm:t>
        <a:bodyPr/>
        <a:lstStyle/>
        <a:p>
          <a:r>
            <a:rPr lang="en-US" sz="2400" dirty="0" smtClean="0"/>
            <a:t>Complete Set Of BI Tools</a:t>
          </a:r>
          <a:endParaRPr lang="en-US" sz="2400" dirty="0"/>
        </a:p>
      </dgm:t>
    </dgm:pt>
    <dgm:pt modelId="{D5B3F75B-0D9F-C043-824E-5280DDDEACFC}" type="parTrans" cxnId="{90177E18-26FB-F349-893D-843A93AD1981}">
      <dgm:prSet/>
      <dgm:spPr/>
      <dgm:t>
        <a:bodyPr/>
        <a:lstStyle/>
        <a:p>
          <a:endParaRPr lang="en-US"/>
        </a:p>
      </dgm:t>
    </dgm:pt>
    <dgm:pt modelId="{4540E952-7655-F046-B902-A0B47A96CF5D}" type="sibTrans" cxnId="{90177E18-26FB-F349-893D-843A93AD1981}">
      <dgm:prSet/>
      <dgm:spPr/>
      <dgm:t>
        <a:bodyPr/>
        <a:lstStyle/>
        <a:p>
          <a:endParaRPr lang="en-US"/>
        </a:p>
      </dgm:t>
    </dgm:pt>
    <dgm:pt modelId="{6409971C-C962-5D46-A24D-A9B54FB81380}">
      <dgm:prSet phldrT="[Text]" custT="1"/>
      <dgm:spPr/>
      <dgm:t>
        <a:bodyPr/>
        <a:lstStyle/>
        <a:p>
          <a:r>
            <a:rPr lang="en-US" sz="2400" dirty="0" smtClean="0"/>
            <a:t>Professional Services &amp; Training</a:t>
          </a:r>
          <a:endParaRPr lang="en-US" sz="2400" dirty="0"/>
        </a:p>
      </dgm:t>
    </dgm:pt>
    <dgm:pt modelId="{7548D2EE-C2AF-8C42-8EEB-36291FF8A714}" type="parTrans" cxnId="{C05C3AAB-B596-D540-8B02-48D33180EA00}">
      <dgm:prSet/>
      <dgm:spPr/>
      <dgm:t>
        <a:bodyPr/>
        <a:lstStyle/>
        <a:p>
          <a:endParaRPr lang="en-US"/>
        </a:p>
      </dgm:t>
    </dgm:pt>
    <dgm:pt modelId="{4924ABF3-A437-174B-9B7E-492BA12A8EEA}" type="sibTrans" cxnId="{C05C3AAB-B596-D540-8B02-48D33180EA00}">
      <dgm:prSet/>
      <dgm:spPr/>
      <dgm:t>
        <a:bodyPr/>
        <a:lstStyle/>
        <a:p>
          <a:endParaRPr lang="en-US"/>
        </a:p>
      </dgm:t>
    </dgm:pt>
    <dgm:pt modelId="{D7D76651-5B45-F94D-91CA-6679C569C451}">
      <dgm:prSet phldrT="[Text]" custT="1"/>
      <dgm:spPr/>
      <dgm:t>
        <a:bodyPr/>
        <a:lstStyle/>
        <a:p>
          <a:r>
            <a:rPr lang="en-US" sz="2400" dirty="0" smtClean="0"/>
            <a:t>Framework &amp; Pre-Built Content</a:t>
          </a:r>
          <a:endParaRPr lang="en-US" sz="2400" dirty="0"/>
        </a:p>
      </dgm:t>
    </dgm:pt>
    <dgm:pt modelId="{0CCA8D88-B842-8448-8107-C32375FF3754}" type="parTrans" cxnId="{0E012341-AF68-3A41-A61F-911E34A8A99D}">
      <dgm:prSet/>
      <dgm:spPr/>
      <dgm:t>
        <a:bodyPr/>
        <a:lstStyle/>
        <a:p>
          <a:endParaRPr lang="en-US"/>
        </a:p>
      </dgm:t>
    </dgm:pt>
    <dgm:pt modelId="{7446ECCC-4133-314C-85B1-0FB3465A6403}" type="sibTrans" cxnId="{0E012341-AF68-3A41-A61F-911E34A8A99D}">
      <dgm:prSet/>
      <dgm:spPr/>
      <dgm:t>
        <a:bodyPr/>
        <a:lstStyle/>
        <a:p>
          <a:endParaRPr lang="en-US"/>
        </a:p>
      </dgm:t>
    </dgm:pt>
    <dgm:pt modelId="{32EFE740-499D-9E49-A508-616DFEFEC618}" type="pres">
      <dgm:prSet presAssocID="{D1A4B819-34B3-4D4B-8B0E-D1B73C39D894}" presName="compositeShape" presStyleCnt="0">
        <dgm:presLayoutVars>
          <dgm:chMax val="7"/>
          <dgm:dir/>
          <dgm:resizeHandles val="exact"/>
        </dgm:presLayoutVars>
      </dgm:prSet>
      <dgm:spPr/>
    </dgm:pt>
    <dgm:pt modelId="{D4B4252C-DA86-3F49-9D25-C9365FCA6EC1}" type="pres">
      <dgm:prSet presAssocID="{40C056CB-604C-634B-A7A0-6756CDE5F026}" presName="circ1" presStyleLbl="vennNode1" presStyleIdx="0" presStyleCnt="3"/>
      <dgm:spPr/>
      <dgm:t>
        <a:bodyPr/>
        <a:lstStyle/>
        <a:p>
          <a:endParaRPr lang="en-US"/>
        </a:p>
      </dgm:t>
    </dgm:pt>
    <dgm:pt modelId="{90DF2596-5ECA-894E-8240-0615A0661E31}" type="pres">
      <dgm:prSet presAssocID="{40C056CB-604C-634B-A7A0-6756CDE5F02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B571C0-44BC-124E-93A4-EA441A4D11A6}" type="pres">
      <dgm:prSet presAssocID="{6409971C-C962-5D46-A24D-A9B54FB81380}" presName="circ2" presStyleLbl="vennNode1" presStyleIdx="1" presStyleCnt="3"/>
      <dgm:spPr/>
      <dgm:t>
        <a:bodyPr/>
        <a:lstStyle/>
        <a:p>
          <a:endParaRPr lang="en-US"/>
        </a:p>
      </dgm:t>
    </dgm:pt>
    <dgm:pt modelId="{9023CDAA-3F1F-0549-A9AB-382016B2A4A3}" type="pres">
      <dgm:prSet presAssocID="{6409971C-C962-5D46-A24D-A9B54FB8138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0A2E2E-FFF1-0848-978C-2B46ED32A994}" type="pres">
      <dgm:prSet presAssocID="{D7D76651-5B45-F94D-91CA-6679C569C451}" presName="circ3" presStyleLbl="vennNode1" presStyleIdx="2" presStyleCnt="3"/>
      <dgm:spPr/>
      <dgm:t>
        <a:bodyPr/>
        <a:lstStyle/>
        <a:p>
          <a:endParaRPr lang="en-US"/>
        </a:p>
      </dgm:t>
    </dgm:pt>
    <dgm:pt modelId="{55B9FFCD-588F-7D48-9064-A27009551AE9}" type="pres">
      <dgm:prSet presAssocID="{D7D76651-5B45-F94D-91CA-6679C569C45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EBF3A4-17E3-7D4D-BCB6-A5DC089700E7}" type="presOf" srcId="{D7D76651-5B45-F94D-91CA-6679C569C451}" destId="{55B9FFCD-588F-7D48-9064-A27009551AE9}" srcOrd="1" destOrd="0" presId="urn:microsoft.com/office/officeart/2005/8/layout/venn1"/>
    <dgm:cxn modelId="{0E012341-AF68-3A41-A61F-911E34A8A99D}" srcId="{D1A4B819-34B3-4D4B-8B0E-D1B73C39D894}" destId="{D7D76651-5B45-F94D-91CA-6679C569C451}" srcOrd="2" destOrd="0" parTransId="{0CCA8D88-B842-8448-8107-C32375FF3754}" sibTransId="{7446ECCC-4133-314C-85B1-0FB3465A6403}"/>
    <dgm:cxn modelId="{D6C1AD72-C6EE-7444-BF6B-D6702EAFE19D}" type="presOf" srcId="{6409971C-C962-5D46-A24D-A9B54FB81380}" destId="{1CB571C0-44BC-124E-93A4-EA441A4D11A6}" srcOrd="0" destOrd="0" presId="urn:microsoft.com/office/officeart/2005/8/layout/venn1"/>
    <dgm:cxn modelId="{48AE7817-F3F3-B549-B78B-FE74E23518EC}" type="presOf" srcId="{40C056CB-604C-634B-A7A0-6756CDE5F026}" destId="{D4B4252C-DA86-3F49-9D25-C9365FCA6EC1}" srcOrd="0" destOrd="0" presId="urn:microsoft.com/office/officeart/2005/8/layout/venn1"/>
    <dgm:cxn modelId="{8DDB928A-6016-FD48-A827-7F724A81C1EA}" type="presOf" srcId="{40C056CB-604C-634B-A7A0-6756CDE5F026}" destId="{90DF2596-5ECA-894E-8240-0615A0661E31}" srcOrd="1" destOrd="0" presId="urn:microsoft.com/office/officeart/2005/8/layout/venn1"/>
    <dgm:cxn modelId="{C05C3AAB-B596-D540-8B02-48D33180EA00}" srcId="{D1A4B819-34B3-4D4B-8B0E-D1B73C39D894}" destId="{6409971C-C962-5D46-A24D-A9B54FB81380}" srcOrd="1" destOrd="0" parTransId="{7548D2EE-C2AF-8C42-8EEB-36291FF8A714}" sibTransId="{4924ABF3-A437-174B-9B7E-492BA12A8EEA}"/>
    <dgm:cxn modelId="{90177E18-26FB-F349-893D-843A93AD1981}" srcId="{D1A4B819-34B3-4D4B-8B0E-D1B73C39D894}" destId="{40C056CB-604C-634B-A7A0-6756CDE5F026}" srcOrd="0" destOrd="0" parTransId="{D5B3F75B-0D9F-C043-824E-5280DDDEACFC}" sibTransId="{4540E952-7655-F046-B902-A0B47A96CF5D}"/>
    <dgm:cxn modelId="{1F7BFDCF-D3DB-2E45-A521-1A24F304519B}" type="presOf" srcId="{D1A4B819-34B3-4D4B-8B0E-D1B73C39D894}" destId="{32EFE740-499D-9E49-A508-616DFEFEC618}" srcOrd="0" destOrd="0" presId="urn:microsoft.com/office/officeart/2005/8/layout/venn1"/>
    <dgm:cxn modelId="{15AD215B-AA28-214F-8E6B-F4A0D907963C}" type="presOf" srcId="{6409971C-C962-5D46-A24D-A9B54FB81380}" destId="{9023CDAA-3F1F-0549-A9AB-382016B2A4A3}" srcOrd="1" destOrd="0" presId="urn:microsoft.com/office/officeart/2005/8/layout/venn1"/>
    <dgm:cxn modelId="{6CC31E28-34C5-884D-824F-16695C244167}" type="presOf" srcId="{D7D76651-5B45-F94D-91CA-6679C569C451}" destId="{110A2E2E-FFF1-0848-978C-2B46ED32A994}" srcOrd="0" destOrd="0" presId="urn:microsoft.com/office/officeart/2005/8/layout/venn1"/>
    <dgm:cxn modelId="{03240283-DA9B-7C46-8DD3-B83E48014DED}" type="presParOf" srcId="{32EFE740-499D-9E49-A508-616DFEFEC618}" destId="{D4B4252C-DA86-3F49-9D25-C9365FCA6EC1}" srcOrd="0" destOrd="0" presId="urn:microsoft.com/office/officeart/2005/8/layout/venn1"/>
    <dgm:cxn modelId="{7A40B3D9-8B56-0F45-A3D0-13753372BEDF}" type="presParOf" srcId="{32EFE740-499D-9E49-A508-616DFEFEC618}" destId="{90DF2596-5ECA-894E-8240-0615A0661E31}" srcOrd="1" destOrd="0" presId="urn:microsoft.com/office/officeart/2005/8/layout/venn1"/>
    <dgm:cxn modelId="{7F392F9E-2E5D-A84B-A03C-4DC95EAB9F0A}" type="presParOf" srcId="{32EFE740-499D-9E49-A508-616DFEFEC618}" destId="{1CB571C0-44BC-124E-93A4-EA441A4D11A6}" srcOrd="2" destOrd="0" presId="urn:microsoft.com/office/officeart/2005/8/layout/venn1"/>
    <dgm:cxn modelId="{4C89BECA-543B-444B-91F3-DBD893CCD4A7}" type="presParOf" srcId="{32EFE740-499D-9E49-A508-616DFEFEC618}" destId="{9023CDAA-3F1F-0549-A9AB-382016B2A4A3}" srcOrd="3" destOrd="0" presId="urn:microsoft.com/office/officeart/2005/8/layout/venn1"/>
    <dgm:cxn modelId="{7B16CA17-3A29-A74E-86FF-0DE0D7765556}" type="presParOf" srcId="{32EFE740-499D-9E49-A508-616DFEFEC618}" destId="{110A2E2E-FFF1-0848-978C-2B46ED32A994}" srcOrd="4" destOrd="0" presId="urn:microsoft.com/office/officeart/2005/8/layout/venn1"/>
    <dgm:cxn modelId="{A7F083C3-5888-4A40-BCB8-F6F287C9DA86}" type="presParOf" srcId="{32EFE740-499D-9E49-A508-616DFEFEC618}" destId="{55B9FFCD-588F-7D48-9064-A27009551AE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838D9A-506D-214A-B45D-FC4F3CC1452C}" type="doc">
      <dgm:prSet loTypeId="urn:microsoft.com/office/officeart/2005/8/layout/venn1" loCatId="" qsTypeId="urn:microsoft.com/office/officeart/2005/8/quickstyle/3D3" qsCatId="3D" csTypeId="urn:microsoft.com/office/officeart/2005/8/colors/colorful1#2" csCatId="colorful" phldr="1"/>
      <dgm:spPr/>
    </dgm:pt>
    <dgm:pt modelId="{2361104B-5F98-4D42-8455-2D414E5333C9}">
      <dgm:prSet phldrT="[Text]" custT="1"/>
      <dgm:spPr/>
      <dgm:t>
        <a:bodyPr/>
        <a:lstStyle/>
        <a:p>
          <a:r>
            <a:rPr lang="en-US" sz="1600" dirty="0" smtClean="0"/>
            <a:t>Complete Set Of BI Tools</a:t>
          </a:r>
          <a:endParaRPr lang="en-US" sz="1600" dirty="0"/>
        </a:p>
      </dgm:t>
    </dgm:pt>
    <dgm:pt modelId="{40929500-25FF-3A48-A172-71A35C37F07F}" type="sibTrans" cxnId="{8B362BAC-A05B-3848-98BE-5766230BCA62}">
      <dgm:prSet/>
      <dgm:spPr/>
      <dgm:t>
        <a:bodyPr/>
        <a:lstStyle/>
        <a:p>
          <a:endParaRPr lang="en-US"/>
        </a:p>
      </dgm:t>
    </dgm:pt>
    <dgm:pt modelId="{35AE2E0C-629B-964A-A264-BE14FACABFB1}" type="parTrans" cxnId="{8B362BAC-A05B-3848-98BE-5766230BCA62}">
      <dgm:prSet/>
      <dgm:spPr/>
      <dgm:t>
        <a:bodyPr/>
        <a:lstStyle/>
        <a:p>
          <a:endParaRPr lang="en-US"/>
        </a:p>
      </dgm:t>
    </dgm:pt>
    <dgm:pt modelId="{B061EEB3-6956-1C40-A0F0-C942BDDCA71B}" type="pres">
      <dgm:prSet presAssocID="{12838D9A-506D-214A-B45D-FC4F3CC1452C}" presName="compositeShape" presStyleCnt="0">
        <dgm:presLayoutVars>
          <dgm:chMax val="7"/>
          <dgm:dir/>
          <dgm:resizeHandles val="exact"/>
        </dgm:presLayoutVars>
      </dgm:prSet>
      <dgm:spPr/>
    </dgm:pt>
    <dgm:pt modelId="{6AC319E5-4253-5740-B4D4-BD92514632D8}" type="pres">
      <dgm:prSet presAssocID="{2361104B-5F98-4D42-8455-2D414E5333C9}" presName="circ1TxSh" presStyleLbl="vennNode1" presStyleIdx="0" presStyleCnt="1"/>
      <dgm:spPr/>
      <dgm:t>
        <a:bodyPr/>
        <a:lstStyle/>
        <a:p>
          <a:endParaRPr lang="en-US"/>
        </a:p>
      </dgm:t>
    </dgm:pt>
  </dgm:ptLst>
  <dgm:cxnLst>
    <dgm:cxn modelId="{366FF5CA-345B-C84A-B9CF-2A520C3C17B6}" type="presOf" srcId="{12838D9A-506D-214A-B45D-FC4F3CC1452C}" destId="{B061EEB3-6956-1C40-A0F0-C942BDDCA71B}" srcOrd="0" destOrd="0" presId="urn:microsoft.com/office/officeart/2005/8/layout/venn1"/>
    <dgm:cxn modelId="{8B362BAC-A05B-3848-98BE-5766230BCA62}" srcId="{12838D9A-506D-214A-B45D-FC4F3CC1452C}" destId="{2361104B-5F98-4D42-8455-2D414E5333C9}" srcOrd="0" destOrd="0" parTransId="{35AE2E0C-629B-964A-A264-BE14FACABFB1}" sibTransId="{40929500-25FF-3A48-A172-71A35C37F07F}"/>
    <dgm:cxn modelId="{75ED93B1-A92C-2147-B966-A899862DDD13}" type="presOf" srcId="{2361104B-5F98-4D42-8455-2D414E5333C9}" destId="{6AC319E5-4253-5740-B4D4-BD92514632D8}" srcOrd="0" destOrd="0" presId="urn:microsoft.com/office/officeart/2005/8/layout/venn1"/>
    <dgm:cxn modelId="{62AC76ED-F3F9-C54B-AC27-3FC9DDEE3A86}" type="presParOf" srcId="{B061EEB3-6956-1C40-A0F0-C942BDDCA71B}" destId="{6AC319E5-4253-5740-B4D4-BD92514632D8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4B4252C-DA86-3F49-9D25-C9365FCA6EC1}">
      <dsp:nvSpPr>
        <dsp:cNvPr id="0" name=""/>
        <dsp:cNvSpPr/>
      </dsp:nvSpPr>
      <dsp:spPr>
        <a:xfrm>
          <a:off x="2449829" y="65404"/>
          <a:ext cx="3139440" cy="313944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Complete Set Of BI Tools</a:t>
          </a:r>
          <a:endParaRPr lang="en-US" sz="2400" kern="1200" dirty="0"/>
        </a:p>
      </dsp:txBody>
      <dsp:txXfrm>
        <a:off x="2868422" y="614806"/>
        <a:ext cx="2302256" cy="1412748"/>
      </dsp:txXfrm>
    </dsp:sp>
    <dsp:sp modelId="{1CB571C0-44BC-124E-93A4-EA441A4D11A6}">
      <dsp:nvSpPr>
        <dsp:cNvPr id="0" name=""/>
        <dsp:cNvSpPr/>
      </dsp:nvSpPr>
      <dsp:spPr>
        <a:xfrm>
          <a:off x="3582644" y="2027554"/>
          <a:ext cx="3139440" cy="313944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Professional Services &amp; Training</a:t>
          </a:r>
          <a:endParaRPr lang="en-US" sz="2400" kern="1200" dirty="0"/>
        </a:p>
      </dsp:txBody>
      <dsp:txXfrm>
        <a:off x="4542790" y="2838576"/>
        <a:ext cx="1883664" cy="1726692"/>
      </dsp:txXfrm>
    </dsp:sp>
    <dsp:sp modelId="{110A2E2E-FFF1-0848-978C-2B46ED32A994}">
      <dsp:nvSpPr>
        <dsp:cNvPr id="0" name=""/>
        <dsp:cNvSpPr/>
      </dsp:nvSpPr>
      <dsp:spPr>
        <a:xfrm>
          <a:off x="1317015" y="2027554"/>
          <a:ext cx="3139440" cy="313944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Framework &amp; Pre-Built Content</a:t>
          </a:r>
          <a:endParaRPr lang="en-US" sz="2400" kern="1200" dirty="0"/>
        </a:p>
      </dsp:txBody>
      <dsp:txXfrm>
        <a:off x="1612645" y="2838576"/>
        <a:ext cx="1883664" cy="172669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AC319E5-4253-5740-B4D4-BD92514632D8}">
      <dsp:nvSpPr>
        <dsp:cNvPr id="0" name=""/>
        <dsp:cNvSpPr/>
      </dsp:nvSpPr>
      <dsp:spPr>
        <a:xfrm>
          <a:off x="114299" y="0"/>
          <a:ext cx="2222500" cy="222250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Complete Set Of BI Tools</a:t>
          </a:r>
          <a:endParaRPr lang="en-US" sz="1600" kern="1200" dirty="0"/>
        </a:p>
      </dsp:txBody>
      <dsp:txXfrm>
        <a:off x="114299" y="0"/>
        <a:ext cx="2222500" cy="222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smtClean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945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8977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9913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8063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D0D909-72AC-47C5-9BA7-95161C88BD54}" type="slidenum">
              <a:rPr lang="en-US"/>
              <a:pPr/>
              <a:t>6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04368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8204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D0D909-72AC-47C5-9BA7-95161C88BD54}" type="slidenum">
              <a:rPr lang="en-US"/>
              <a:pPr/>
              <a:t>9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04368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927" y="0"/>
            <a:ext cx="12183947" cy="6856899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5038725" y="2457778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38725" y="4613135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40" y="0"/>
            <a:ext cx="12183945" cy="6856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008" y="3091870"/>
            <a:ext cx="6555592" cy="535531"/>
          </a:xfrm>
        </p:spPr>
        <p:txBody>
          <a:bodyPr anchor="t"/>
          <a:lstStyle>
            <a:lvl1pPr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168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414650" cy="5172075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414650" cy="5172075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7428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4" y="283"/>
            <a:ext cx="12186859" cy="68585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6102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62648" y="283"/>
            <a:ext cx="1926177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4445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7153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4" y="283"/>
            <a:ext cx="12186859" cy="685853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567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5" y="282"/>
            <a:ext cx="12185400" cy="6857716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020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5" y="282"/>
            <a:ext cx="12185400" cy="685771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9" y="0"/>
            <a:ext cx="12183947" cy="6856898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3088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6120" y="2840458"/>
            <a:ext cx="771152" cy="963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5341" y="2461457"/>
            <a:ext cx="981109" cy="1287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6120" y="3353747"/>
            <a:ext cx="315917" cy="364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74849" y="2813480"/>
            <a:ext cx="5029463" cy="120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547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40" y="0"/>
            <a:ext cx="12183945" cy="6856897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6544468" y="6621282"/>
            <a:ext cx="369652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2016 Progress Software Corporation and/or its subsidiaries or affiliates. All rights reserved.</a:t>
            </a:r>
            <a:endParaRPr lang="en-US" sz="7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9419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75" r:id="rId4"/>
    <p:sldLayoutId id="2147483734" r:id="rId5"/>
    <p:sldLayoutId id="2147483762" r:id="rId6"/>
    <p:sldLayoutId id="2147483739" r:id="rId7"/>
    <p:sldLayoutId id="2147483774" r:id="rId8"/>
    <p:sldLayoutId id="2147483755" r:id="rId9"/>
    <p:sldLayoutId id="2147483777" r:id="rId10"/>
    <p:sldLayoutId id="2147483714" r:id="rId11"/>
    <p:sldLayoutId id="2147483772" r:id="rId12"/>
    <p:sldLayoutId id="2147483776" r:id="rId13"/>
    <p:sldLayoutId id="2147483767" r:id="rId14"/>
    <p:sldLayoutId id="2147483770" r:id="rId15"/>
    <p:sldLayoutId id="2147483773" r:id="rId16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media" Target="file:///C:\Users\awong\Documents\Events\Gartner%20BI%202015\Gartner\Fieldology%20for%20Gartner-HD.mp4" TargetMode="External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3.xml"/><Relationship Id="rId1" Type="http://schemas.openxmlformats.org/officeDocument/2006/relationships/video" Target="file:///C:\Users\awong\Documents\Events\Gartner%20BI%202015\Gartner\Fieldology%20for%20Gartner-HD.mp4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13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diagramDrawing" Target="../diagrams/drawing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QuickStyle" Target="../diagrams/quickStyle2.xml"/><Relationship Id="rId5" Type="http://schemas.openxmlformats.org/officeDocument/2006/relationships/diagramQuickStyle" Target="../diagrams/quickStyle1.xml"/><Relationship Id="rId10" Type="http://schemas.openxmlformats.org/officeDocument/2006/relationships/diagramLayout" Target="../diagrams/layout2.xml"/><Relationship Id="rId4" Type="http://schemas.openxmlformats.org/officeDocument/2006/relationships/diagramLayout" Target="../diagrams/layout1.xml"/><Relationship Id="rId9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5" Type="http://schemas.openxmlformats.org/officeDocument/2006/relationships/image" Target="../media/image49.jpeg"/><Relationship Id="rId10" Type="http://schemas.openxmlformats.org/officeDocument/2006/relationships/image" Target="../media/image44.png"/><Relationship Id="rId4" Type="http://schemas.openxmlformats.org/officeDocument/2006/relationships/image" Target="../media/image38.jpeg"/><Relationship Id="rId9" Type="http://schemas.openxmlformats.org/officeDocument/2006/relationships/image" Target="../media/image43.png"/><Relationship Id="rId14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7446" y="5331298"/>
            <a:ext cx="2877711" cy="709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60000"/>
              </a:lnSpc>
            </a:pPr>
            <a:r>
              <a:rPr lang="en-US" sz="1400" i="0" dirty="0" smtClean="0"/>
              <a:t>Michael Marriage</a:t>
            </a:r>
          </a:p>
          <a:p>
            <a:pPr algn="l">
              <a:lnSpc>
                <a:spcPct val="60000"/>
              </a:lnSpc>
            </a:pPr>
            <a:r>
              <a:rPr lang="en-US" sz="1400" i="0" dirty="0" smtClean="0"/>
              <a:t>Senior Principal Product Manager</a:t>
            </a:r>
          </a:p>
          <a:p>
            <a:pPr algn="l">
              <a:lnSpc>
                <a:spcPct val="60000"/>
              </a:lnSpc>
            </a:pPr>
            <a:r>
              <a:rPr lang="en-US" sz="1400" i="0" dirty="0" err="1" smtClean="0"/>
              <a:t>mmarriag@progress.com</a:t>
            </a:r>
            <a:endParaRPr lang="en-US" sz="1400" i="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697426" y="5565525"/>
            <a:ext cx="32304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 smtClean="0">
                <a:solidFill>
                  <a:srgbClr val="373A3E"/>
                </a:solidFill>
              </a:rPr>
              <a:t>www.progress.com</a:t>
            </a:r>
            <a:endParaRPr lang="en-US" sz="2800" i="0" dirty="0" smtClean="0">
              <a:solidFill>
                <a:srgbClr val="373A3E"/>
              </a:solidFill>
            </a:endParaRPr>
          </a:p>
        </p:txBody>
      </p:sp>
      <p:pic>
        <p:nvPicPr>
          <p:cNvPr id="3" name="Picture 2" descr="OE_Analytics360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2232992"/>
            <a:ext cx="7286625" cy="22997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470398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Introduction</a:t>
            </a:r>
          </a:p>
          <a:p>
            <a:pPr>
              <a:lnSpc>
                <a:spcPct val="120000"/>
              </a:lnSpc>
            </a:pPr>
            <a:r>
              <a:rPr lang="en-US" dirty="0"/>
              <a:t>Analytics360 Overview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Solution Examples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smtClean="0"/>
              <a:t>Architecture Recap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Development Example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Questions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38002" y="2416301"/>
            <a:ext cx="4207412" cy="161202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schemeClr val="tx1">
                <a:alpha val="43000"/>
              </a:scheme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9503" y="4225120"/>
            <a:ext cx="3749322" cy="201813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schemeClr val="tx1">
                <a:alpha val="43000"/>
              </a:scheme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15549" y="3616876"/>
            <a:ext cx="4032269" cy="1961151"/>
          </a:xfrm>
          <a:prstGeom prst="rect">
            <a:avLst/>
          </a:prstGeom>
          <a:ln>
            <a:solidFill>
              <a:schemeClr val="bg2">
                <a:lumMod val="65000"/>
              </a:schemeClr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03383" y="4248150"/>
            <a:ext cx="112183" cy="11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6385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A Few Industry Statistics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buFont typeface="Arial"/>
              <a:buChar char="•"/>
            </a:pPr>
            <a:r>
              <a:rPr lang="en-US" sz="2400" dirty="0"/>
              <a:t>For every dollar spent on a business intelligence solution, a company will receive an average return of $13.</a:t>
            </a:r>
          </a:p>
          <a:p>
            <a:pPr>
              <a:spcBef>
                <a:spcPts val="600"/>
              </a:spcBef>
              <a:buFont typeface="Arial"/>
              <a:buChar char="•"/>
            </a:pPr>
            <a:r>
              <a:rPr lang="en-US" sz="2400" dirty="0"/>
              <a:t>Yet, Only 27% of companies use any form of BI.</a:t>
            </a:r>
          </a:p>
          <a:p>
            <a:pPr>
              <a:spcBef>
                <a:spcPts val="600"/>
              </a:spcBef>
              <a:buFont typeface="Arial"/>
              <a:buChar char="•"/>
            </a:pPr>
            <a:r>
              <a:rPr lang="en-US" sz="2400" dirty="0"/>
              <a:t>Why?</a:t>
            </a:r>
          </a:p>
          <a:p>
            <a:pPr>
              <a:spcBef>
                <a:spcPts val="600"/>
              </a:spcBef>
              <a:buFont typeface="Arial"/>
              <a:buChar char="•"/>
            </a:pPr>
            <a:r>
              <a:rPr lang="en-US" sz="2400" dirty="0"/>
              <a:t>Only 43% of in-house BI projects are successful.</a:t>
            </a:r>
          </a:p>
          <a:p>
            <a:pPr>
              <a:spcBef>
                <a:spcPts val="600"/>
              </a:spcBef>
              <a:buFont typeface="Arial"/>
              <a:buChar char="•"/>
            </a:pPr>
            <a:r>
              <a:rPr lang="en-US" sz="2400" dirty="0"/>
              <a:t>Stakeholder satisfaction of these teams is 3.6/10.</a:t>
            </a:r>
          </a:p>
          <a:p>
            <a:pPr>
              <a:spcBef>
                <a:spcPts val="600"/>
              </a:spcBef>
              <a:buFont typeface="Arial"/>
              <a:buChar char="•"/>
            </a:pPr>
            <a:r>
              <a:rPr lang="en-US" sz="2400" dirty="0"/>
              <a:t>Average total cost of a BI solution is well into 6 figures.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60716" y="4230039"/>
            <a:ext cx="2846262" cy="15825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1200" y="6134100"/>
            <a:ext cx="497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00" i="0" dirty="0" smtClean="0">
                <a:solidFill>
                  <a:srgbClr val="000000"/>
                </a:solidFill>
              </a:rPr>
              <a:t>Statistics provided by Nucleus Research Group, Forrester Research, and </a:t>
            </a:r>
            <a:r>
              <a:rPr lang="en-US" sz="1000" i="0" dirty="0" err="1" smtClean="0">
                <a:solidFill>
                  <a:srgbClr val="000000"/>
                </a:solidFill>
              </a:rPr>
              <a:t>Ambrysoft</a:t>
            </a:r>
            <a:r>
              <a:rPr lang="en-US" sz="1000" i="0" dirty="0" smtClean="0">
                <a:solidFill>
                  <a:srgbClr val="000000"/>
                </a:solidFill>
              </a:rPr>
              <a:t>.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 flipV="1">
            <a:off x="659073" y="835900"/>
            <a:ext cx="10979185" cy="482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55D4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Picture 8" descr="OE_Analytics360_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5700" y="0"/>
            <a:ext cx="2930525" cy="92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5719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Build vs. Buy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 l="10596" r="37764" b="26316"/>
          <a:stretch>
            <a:fillRect/>
          </a:stretch>
        </p:blipFill>
        <p:spPr bwMode="auto">
          <a:xfrm>
            <a:off x="6272165" y="1968880"/>
            <a:ext cx="5093728" cy="2330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62200" y="1194567"/>
            <a:ext cx="6773649" cy="502573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2666" dirty="0"/>
              <a:t>Conventional approaches are problematic…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8724" b="28086"/>
          <a:stretch/>
        </p:blipFill>
        <p:spPr>
          <a:xfrm>
            <a:off x="753039" y="2466870"/>
            <a:ext cx="5081163" cy="117821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53038" y="1943052"/>
            <a:ext cx="5081162" cy="540286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199" i="0" dirty="0"/>
              <a:t>Coding Yourself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53039" y="3664131"/>
            <a:ext cx="5081163" cy="174812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/>
          </a:p>
        </p:txBody>
      </p:sp>
      <p:sp>
        <p:nvSpPr>
          <p:cNvPr id="13" name="Rectangle 12"/>
          <p:cNvSpPr/>
          <p:nvPr/>
        </p:nvSpPr>
        <p:spPr>
          <a:xfrm>
            <a:off x="835413" y="3783017"/>
            <a:ext cx="4902922" cy="1441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2775" indent="-232775" algn="l">
              <a:spcAft>
                <a:spcPts val="1066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733" dirty="0"/>
              <a:t>Takes too long</a:t>
            </a:r>
          </a:p>
          <a:p>
            <a:pPr marL="232775" indent="-232775" algn="l">
              <a:spcAft>
                <a:spcPts val="1066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733" dirty="0"/>
              <a:t>Distracts from core software development</a:t>
            </a:r>
          </a:p>
          <a:p>
            <a:pPr marL="232775" indent="-232775" algn="l">
              <a:spcAft>
                <a:spcPts val="1066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733" dirty="0"/>
              <a:t>Can’t keep up with evolving market demands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9306" y="5674943"/>
            <a:ext cx="7420300" cy="502573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r"/>
            <a:r>
              <a:rPr lang="en-US" sz="2666" dirty="0"/>
              <a:t>… and you need expertise in addition to software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78443" y="1955748"/>
            <a:ext cx="5081162" cy="540286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199" i="0" dirty="0"/>
              <a:t>BI Apps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78443" y="3664131"/>
            <a:ext cx="5081163" cy="174262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/>
          </a:p>
        </p:txBody>
      </p:sp>
      <p:sp>
        <p:nvSpPr>
          <p:cNvPr id="17" name="Rectangle 16"/>
          <p:cNvSpPr/>
          <p:nvPr/>
        </p:nvSpPr>
        <p:spPr>
          <a:xfrm>
            <a:off x="6360818" y="3783016"/>
            <a:ext cx="4902922" cy="1441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2775" indent="-232775" algn="l">
              <a:spcAft>
                <a:spcPts val="1066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733" dirty="0"/>
              <a:t>Disjointed user experience</a:t>
            </a:r>
          </a:p>
          <a:p>
            <a:pPr marL="232775" indent="-232775" algn="l">
              <a:spcAft>
                <a:spcPts val="1066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733" dirty="0"/>
              <a:t>Not aligned to brand</a:t>
            </a:r>
          </a:p>
          <a:p>
            <a:pPr marL="232775" indent="-232775" algn="l">
              <a:spcAft>
                <a:spcPts val="1066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733" dirty="0"/>
              <a:t>Difficult to integrate and scale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78443" y="3603186"/>
            <a:ext cx="5081162" cy="60943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/>
          </a:p>
        </p:txBody>
      </p:sp>
      <p:sp>
        <p:nvSpPr>
          <p:cNvPr id="19" name="Rectangle 18"/>
          <p:cNvSpPr/>
          <p:nvPr/>
        </p:nvSpPr>
        <p:spPr>
          <a:xfrm>
            <a:off x="755381" y="3603186"/>
            <a:ext cx="5081162" cy="60943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/>
          </a:p>
        </p:txBody>
      </p:sp>
      <p:cxnSp>
        <p:nvCxnSpPr>
          <p:cNvPr id="20" name="Straight Connector 19"/>
          <p:cNvCxnSpPr/>
          <p:nvPr/>
        </p:nvCxnSpPr>
        <p:spPr bwMode="auto">
          <a:xfrm flipV="1">
            <a:off x="659073" y="835900"/>
            <a:ext cx="10979185" cy="482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55D4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" name="Picture 20" descr="OE_Analytics360_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5700" y="0"/>
            <a:ext cx="2930525" cy="92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1371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BI User Personas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 flipV="1">
            <a:off x="659073" y="835900"/>
            <a:ext cx="10979185" cy="482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55D4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7648" y="3143851"/>
            <a:ext cx="3468876" cy="22164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Freeform 21"/>
          <p:cNvSpPr>
            <a:spLocks noChangeAspect="1" noEditPoints="1"/>
          </p:cNvSpPr>
          <p:nvPr/>
        </p:nvSpPr>
        <p:spPr bwMode="auto">
          <a:xfrm>
            <a:off x="1290097" y="1347203"/>
            <a:ext cx="595754" cy="487546"/>
          </a:xfrm>
          <a:custGeom>
            <a:avLst/>
            <a:gdLst>
              <a:gd name="T0" fmla="*/ 774 w 980"/>
              <a:gd name="T1" fmla="*/ 604 h 802"/>
              <a:gd name="T2" fmla="*/ 730 w 980"/>
              <a:gd name="T3" fmla="*/ 738 h 802"/>
              <a:gd name="T4" fmla="*/ 832 w 980"/>
              <a:gd name="T5" fmla="*/ 620 h 802"/>
              <a:gd name="T6" fmla="*/ 858 w 980"/>
              <a:gd name="T7" fmla="*/ 626 h 802"/>
              <a:gd name="T8" fmla="*/ 914 w 980"/>
              <a:gd name="T9" fmla="*/ 618 h 802"/>
              <a:gd name="T10" fmla="*/ 831 w 980"/>
              <a:gd name="T11" fmla="*/ 506 h 802"/>
              <a:gd name="T12" fmla="*/ 74 w 980"/>
              <a:gd name="T13" fmla="*/ 595 h 802"/>
              <a:gd name="T14" fmla="*/ 119 w 980"/>
              <a:gd name="T15" fmla="*/ 631 h 802"/>
              <a:gd name="T16" fmla="*/ 143 w 980"/>
              <a:gd name="T17" fmla="*/ 618 h 802"/>
              <a:gd name="T18" fmla="*/ 158 w 980"/>
              <a:gd name="T19" fmla="*/ 738 h 802"/>
              <a:gd name="T20" fmla="*/ 206 w 980"/>
              <a:gd name="T21" fmla="*/ 671 h 802"/>
              <a:gd name="T22" fmla="*/ 149 w 980"/>
              <a:gd name="T23" fmla="*/ 506 h 802"/>
              <a:gd name="T24" fmla="*/ 304 w 980"/>
              <a:gd name="T25" fmla="*/ 499 h 802"/>
              <a:gd name="T26" fmla="*/ 303 w 980"/>
              <a:gd name="T27" fmla="*/ 500 h 802"/>
              <a:gd name="T28" fmla="*/ 271 w 980"/>
              <a:gd name="T29" fmla="*/ 604 h 802"/>
              <a:gd name="T30" fmla="*/ 355 w 980"/>
              <a:gd name="T31" fmla="*/ 589 h 802"/>
              <a:gd name="T32" fmla="*/ 378 w 980"/>
              <a:gd name="T33" fmla="*/ 576 h 802"/>
              <a:gd name="T34" fmla="*/ 392 w 980"/>
              <a:gd name="T35" fmla="*/ 707 h 802"/>
              <a:gd name="T36" fmla="*/ 588 w 980"/>
              <a:gd name="T37" fmla="*/ 594 h 802"/>
              <a:gd name="T38" fmla="*/ 608 w 980"/>
              <a:gd name="T39" fmla="*/ 576 h 802"/>
              <a:gd name="T40" fmla="*/ 626 w 980"/>
              <a:gd name="T41" fmla="*/ 594 h 802"/>
              <a:gd name="T42" fmla="*/ 707 w 980"/>
              <a:gd name="T43" fmla="*/ 568 h 802"/>
              <a:gd name="T44" fmla="*/ 677 w 980"/>
              <a:gd name="T45" fmla="*/ 500 h 802"/>
              <a:gd name="T46" fmla="*/ 667 w 980"/>
              <a:gd name="T47" fmla="*/ 489 h 802"/>
              <a:gd name="T48" fmla="*/ 525 w 980"/>
              <a:gd name="T49" fmla="*/ 433 h 802"/>
              <a:gd name="T50" fmla="*/ 739 w 980"/>
              <a:gd name="T51" fmla="*/ 242 h 802"/>
              <a:gd name="T52" fmla="*/ 704 w 980"/>
              <a:gd name="T53" fmla="*/ 257 h 802"/>
              <a:gd name="T54" fmla="*/ 702 w 980"/>
              <a:gd name="T55" fmla="*/ 269 h 802"/>
              <a:gd name="T56" fmla="*/ 644 w 980"/>
              <a:gd name="T57" fmla="*/ 372 h 802"/>
              <a:gd name="T58" fmla="*/ 721 w 980"/>
              <a:gd name="T59" fmla="*/ 454 h 802"/>
              <a:gd name="T60" fmla="*/ 799 w 980"/>
              <a:gd name="T61" fmla="*/ 452 h 802"/>
              <a:gd name="T62" fmla="*/ 864 w 980"/>
              <a:gd name="T63" fmla="*/ 372 h 802"/>
              <a:gd name="T64" fmla="*/ 817 w 980"/>
              <a:gd name="T65" fmla="*/ 260 h 802"/>
              <a:gd name="T66" fmla="*/ 181 w 980"/>
              <a:gd name="T67" fmla="*/ 248 h 802"/>
              <a:gd name="T68" fmla="*/ 114 w 980"/>
              <a:gd name="T69" fmla="*/ 350 h 802"/>
              <a:gd name="T70" fmla="*/ 163 w 980"/>
              <a:gd name="T71" fmla="*/ 441 h 802"/>
              <a:gd name="T72" fmla="*/ 246 w 980"/>
              <a:gd name="T73" fmla="*/ 458 h 802"/>
              <a:gd name="T74" fmla="*/ 338 w 980"/>
              <a:gd name="T75" fmla="*/ 374 h 802"/>
              <a:gd name="T76" fmla="*/ 278 w 980"/>
              <a:gd name="T77" fmla="*/ 269 h 802"/>
              <a:gd name="T78" fmla="*/ 276 w 980"/>
              <a:gd name="T79" fmla="*/ 257 h 802"/>
              <a:gd name="T80" fmla="*/ 241 w 980"/>
              <a:gd name="T81" fmla="*/ 242 h 802"/>
              <a:gd name="T82" fmla="*/ 381 w 980"/>
              <a:gd name="T83" fmla="*/ 110 h 802"/>
              <a:gd name="T84" fmla="*/ 346 w 980"/>
              <a:gd name="T85" fmla="*/ 278 h 802"/>
              <a:gd name="T86" fmla="*/ 464 w 980"/>
              <a:gd name="T87" fmla="*/ 367 h 802"/>
              <a:gd name="T88" fmla="*/ 605 w 980"/>
              <a:gd name="T89" fmla="*/ 323 h 802"/>
              <a:gd name="T90" fmla="*/ 633 w 980"/>
              <a:gd name="T91" fmla="*/ 158 h 802"/>
              <a:gd name="T92" fmla="*/ 490 w 980"/>
              <a:gd name="T93" fmla="*/ 64 h 802"/>
              <a:gd name="T94" fmla="*/ 659 w 980"/>
              <a:gd name="T95" fmla="*/ 80 h 802"/>
              <a:gd name="T96" fmla="*/ 791 w 980"/>
              <a:gd name="T97" fmla="*/ 180 h 802"/>
              <a:gd name="T98" fmla="*/ 926 w 980"/>
              <a:gd name="T99" fmla="*/ 315 h 802"/>
              <a:gd name="T100" fmla="*/ 924 w 980"/>
              <a:gd name="T101" fmla="*/ 510 h 802"/>
              <a:gd name="T102" fmla="*/ 980 w 980"/>
              <a:gd name="T103" fmla="*/ 644 h 802"/>
              <a:gd name="T104" fmla="*/ 945 w 980"/>
              <a:gd name="T105" fmla="*/ 752 h 802"/>
              <a:gd name="T106" fmla="*/ 884 w 980"/>
              <a:gd name="T107" fmla="*/ 783 h 802"/>
              <a:gd name="T108" fmla="*/ 103 w 980"/>
              <a:gd name="T109" fmla="*/ 793 h 802"/>
              <a:gd name="T110" fmla="*/ 50 w 980"/>
              <a:gd name="T111" fmla="*/ 757 h 802"/>
              <a:gd name="T112" fmla="*/ 0 w 980"/>
              <a:gd name="T113" fmla="*/ 695 h 802"/>
              <a:gd name="T114" fmla="*/ 39 w 980"/>
              <a:gd name="T115" fmla="*/ 529 h 802"/>
              <a:gd name="T116" fmla="*/ 50 w 980"/>
              <a:gd name="T117" fmla="*/ 350 h 802"/>
              <a:gd name="T118" fmla="*/ 157 w 980"/>
              <a:gd name="T119" fmla="*/ 190 h 802"/>
              <a:gd name="T120" fmla="*/ 300 w 980"/>
              <a:gd name="T121" fmla="*/ 112 h 802"/>
              <a:gd name="T122" fmla="*/ 490 w 980"/>
              <a:gd name="T123" fmla="*/ 0 h 8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80" h="802">
                <a:moveTo>
                  <a:pt x="831" y="506"/>
                </a:moveTo>
                <a:lnTo>
                  <a:pt x="809" y="515"/>
                </a:lnTo>
                <a:lnTo>
                  <a:pt x="785" y="521"/>
                </a:lnTo>
                <a:lnTo>
                  <a:pt x="760" y="524"/>
                </a:lnTo>
                <a:lnTo>
                  <a:pt x="770" y="562"/>
                </a:lnTo>
                <a:lnTo>
                  <a:pt x="774" y="604"/>
                </a:lnTo>
                <a:lnTo>
                  <a:pt x="774" y="671"/>
                </a:lnTo>
                <a:lnTo>
                  <a:pt x="771" y="687"/>
                </a:lnTo>
                <a:lnTo>
                  <a:pt x="768" y="702"/>
                </a:lnTo>
                <a:lnTo>
                  <a:pt x="759" y="716"/>
                </a:lnTo>
                <a:lnTo>
                  <a:pt x="747" y="729"/>
                </a:lnTo>
                <a:lnTo>
                  <a:pt x="730" y="738"/>
                </a:lnTo>
                <a:lnTo>
                  <a:pt x="823" y="738"/>
                </a:lnTo>
                <a:lnTo>
                  <a:pt x="823" y="636"/>
                </a:lnTo>
                <a:lnTo>
                  <a:pt x="823" y="631"/>
                </a:lnTo>
                <a:lnTo>
                  <a:pt x="826" y="626"/>
                </a:lnTo>
                <a:lnTo>
                  <a:pt x="828" y="623"/>
                </a:lnTo>
                <a:lnTo>
                  <a:pt x="832" y="620"/>
                </a:lnTo>
                <a:lnTo>
                  <a:pt x="837" y="618"/>
                </a:lnTo>
                <a:lnTo>
                  <a:pt x="842" y="618"/>
                </a:lnTo>
                <a:lnTo>
                  <a:pt x="847" y="618"/>
                </a:lnTo>
                <a:lnTo>
                  <a:pt x="852" y="620"/>
                </a:lnTo>
                <a:lnTo>
                  <a:pt x="856" y="623"/>
                </a:lnTo>
                <a:lnTo>
                  <a:pt x="858" y="626"/>
                </a:lnTo>
                <a:lnTo>
                  <a:pt x="861" y="631"/>
                </a:lnTo>
                <a:lnTo>
                  <a:pt x="861" y="636"/>
                </a:lnTo>
                <a:lnTo>
                  <a:pt x="861" y="693"/>
                </a:lnTo>
                <a:lnTo>
                  <a:pt x="916" y="693"/>
                </a:lnTo>
                <a:lnTo>
                  <a:pt x="916" y="644"/>
                </a:lnTo>
                <a:lnTo>
                  <a:pt x="914" y="618"/>
                </a:lnTo>
                <a:lnTo>
                  <a:pt x="907" y="595"/>
                </a:lnTo>
                <a:lnTo>
                  <a:pt x="908" y="595"/>
                </a:lnTo>
                <a:lnTo>
                  <a:pt x="907" y="595"/>
                </a:lnTo>
                <a:lnTo>
                  <a:pt x="895" y="573"/>
                </a:lnTo>
                <a:lnTo>
                  <a:pt x="879" y="555"/>
                </a:lnTo>
                <a:lnTo>
                  <a:pt x="831" y="506"/>
                </a:lnTo>
                <a:close/>
                <a:moveTo>
                  <a:pt x="149" y="506"/>
                </a:moveTo>
                <a:lnTo>
                  <a:pt x="101" y="555"/>
                </a:lnTo>
                <a:lnTo>
                  <a:pt x="85" y="573"/>
                </a:lnTo>
                <a:lnTo>
                  <a:pt x="74" y="595"/>
                </a:lnTo>
                <a:lnTo>
                  <a:pt x="74" y="595"/>
                </a:lnTo>
                <a:lnTo>
                  <a:pt x="74" y="595"/>
                </a:lnTo>
                <a:lnTo>
                  <a:pt x="66" y="618"/>
                </a:lnTo>
                <a:lnTo>
                  <a:pt x="64" y="644"/>
                </a:lnTo>
                <a:lnTo>
                  <a:pt x="64" y="693"/>
                </a:lnTo>
                <a:lnTo>
                  <a:pt x="119" y="693"/>
                </a:lnTo>
                <a:lnTo>
                  <a:pt x="119" y="636"/>
                </a:lnTo>
                <a:lnTo>
                  <a:pt x="119" y="631"/>
                </a:lnTo>
                <a:lnTo>
                  <a:pt x="122" y="626"/>
                </a:lnTo>
                <a:lnTo>
                  <a:pt x="124" y="623"/>
                </a:lnTo>
                <a:lnTo>
                  <a:pt x="128" y="620"/>
                </a:lnTo>
                <a:lnTo>
                  <a:pt x="133" y="618"/>
                </a:lnTo>
                <a:lnTo>
                  <a:pt x="138" y="618"/>
                </a:lnTo>
                <a:lnTo>
                  <a:pt x="143" y="618"/>
                </a:lnTo>
                <a:lnTo>
                  <a:pt x="148" y="620"/>
                </a:lnTo>
                <a:lnTo>
                  <a:pt x="152" y="623"/>
                </a:lnTo>
                <a:lnTo>
                  <a:pt x="154" y="626"/>
                </a:lnTo>
                <a:lnTo>
                  <a:pt x="157" y="631"/>
                </a:lnTo>
                <a:lnTo>
                  <a:pt x="158" y="636"/>
                </a:lnTo>
                <a:lnTo>
                  <a:pt x="158" y="738"/>
                </a:lnTo>
                <a:lnTo>
                  <a:pt x="250" y="738"/>
                </a:lnTo>
                <a:lnTo>
                  <a:pt x="233" y="729"/>
                </a:lnTo>
                <a:lnTo>
                  <a:pt x="221" y="716"/>
                </a:lnTo>
                <a:lnTo>
                  <a:pt x="214" y="702"/>
                </a:lnTo>
                <a:lnTo>
                  <a:pt x="209" y="687"/>
                </a:lnTo>
                <a:lnTo>
                  <a:pt x="206" y="671"/>
                </a:lnTo>
                <a:lnTo>
                  <a:pt x="206" y="604"/>
                </a:lnTo>
                <a:lnTo>
                  <a:pt x="210" y="562"/>
                </a:lnTo>
                <a:lnTo>
                  <a:pt x="220" y="524"/>
                </a:lnTo>
                <a:lnTo>
                  <a:pt x="195" y="521"/>
                </a:lnTo>
                <a:lnTo>
                  <a:pt x="172" y="515"/>
                </a:lnTo>
                <a:lnTo>
                  <a:pt x="149" y="506"/>
                </a:lnTo>
                <a:close/>
                <a:moveTo>
                  <a:pt x="390" y="411"/>
                </a:moveTo>
                <a:lnTo>
                  <a:pt x="321" y="479"/>
                </a:lnTo>
                <a:lnTo>
                  <a:pt x="321" y="479"/>
                </a:lnTo>
                <a:lnTo>
                  <a:pt x="321" y="479"/>
                </a:lnTo>
                <a:lnTo>
                  <a:pt x="313" y="489"/>
                </a:lnTo>
                <a:lnTo>
                  <a:pt x="304" y="499"/>
                </a:lnTo>
                <a:lnTo>
                  <a:pt x="304" y="499"/>
                </a:lnTo>
                <a:lnTo>
                  <a:pt x="304" y="500"/>
                </a:lnTo>
                <a:lnTo>
                  <a:pt x="304" y="500"/>
                </a:lnTo>
                <a:lnTo>
                  <a:pt x="303" y="500"/>
                </a:lnTo>
                <a:lnTo>
                  <a:pt x="303" y="500"/>
                </a:lnTo>
                <a:lnTo>
                  <a:pt x="303" y="500"/>
                </a:lnTo>
                <a:lnTo>
                  <a:pt x="292" y="517"/>
                </a:lnTo>
                <a:lnTo>
                  <a:pt x="283" y="536"/>
                </a:lnTo>
                <a:lnTo>
                  <a:pt x="283" y="536"/>
                </a:lnTo>
                <a:lnTo>
                  <a:pt x="283" y="536"/>
                </a:lnTo>
                <a:lnTo>
                  <a:pt x="273" y="568"/>
                </a:lnTo>
                <a:lnTo>
                  <a:pt x="271" y="604"/>
                </a:lnTo>
                <a:lnTo>
                  <a:pt x="271" y="671"/>
                </a:lnTo>
                <a:lnTo>
                  <a:pt x="271" y="675"/>
                </a:lnTo>
                <a:lnTo>
                  <a:pt x="272" y="679"/>
                </a:lnTo>
                <a:lnTo>
                  <a:pt x="354" y="679"/>
                </a:lnTo>
                <a:lnTo>
                  <a:pt x="354" y="594"/>
                </a:lnTo>
                <a:lnTo>
                  <a:pt x="355" y="589"/>
                </a:lnTo>
                <a:lnTo>
                  <a:pt x="356" y="586"/>
                </a:lnTo>
                <a:lnTo>
                  <a:pt x="360" y="581"/>
                </a:lnTo>
                <a:lnTo>
                  <a:pt x="364" y="578"/>
                </a:lnTo>
                <a:lnTo>
                  <a:pt x="367" y="576"/>
                </a:lnTo>
                <a:lnTo>
                  <a:pt x="374" y="576"/>
                </a:lnTo>
                <a:lnTo>
                  <a:pt x="378" y="576"/>
                </a:lnTo>
                <a:lnTo>
                  <a:pt x="382" y="578"/>
                </a:lnTo>
                <a:lnTo>
                  <a:pt x="386" y="581"/>
                </a:lnTo>
                <a:lnTo>
                  <a:pt x="390" y="586"/>
                </a:lnTo>
                <a:lnTo>
                  <a:pt x="391" y="589"/>
                </a:lnTo>
                <a:lnTo>
                  <a:pt x="392" y="594"/>
                </a:lnTo>
                <a:lnTo>
                  <a:pt x="392" y="707"/>
                </a:lnTo>
                <a:lnTo>
                  <a:pt x="392" y="711"/>
                </a:lnTo>
                <a:lnTo>
                  <a:pt x="392" y="738"/>
                </a:lnTo>
                <a:lnTo>
                  <a:pt x="588" y="738"/>
                </a:lnTo>
                <a:lnTo>
                  <a:pt x="588" y="711"/>
                </a:lnTo>
                <a:lnTo>
                  <a:pt x="588" y="707"/>
                </a:lnTo>
                <a:lnTo>
                  <a:pt x="588" y="594"/>
                </a:lnTo>
                <a:lnTo>
                  <a:pt x="589" y="589"/>
                </a:lnTo>
                <a:lnTo>
                  <a:pt x="590" y="586"/>
                </a:lnTo>
                <a:lnTo>
                  <a:pt x="594" y="581"/>
                </a:lnTo>
                <a:lnTo>
                  <a:pt x="598" y="578"/>
                </a:lnTo>
                <a:lnTo>
                  <a:pt x="603" y="576"/>
                </a:lnTo>
                <a:lnTo>
                  <a:pt x="608" y="576"/>
                </a:lnTo>
                <a:lnTo>
                  <a:pt x="613" y="576"/>
                </a:lnTo>
                <a:lnTo>
                  <a:pt x="616" y="578"/>
                </a:lnTo>
                <a:lnTo>
                  <a:pt x="621" y="581"/>
                </a:lnTo>
                <a:lnTo>
                  <a:pt x="624" y="586"/>
                </a:lnTo>
                <a:lnTo>
                  <a:pt x="625" y="589"/>
                </a:lnTo>
                <a:lnTo>
                  <a:pt x="626" y="594"/>
                </a:lnTo>
                <a:lnTo>
                  <a:pt x="626" y="679"/>
                </a:lnTo>
                <a:lnTo>
                  <a:pt x="708" y="679"/>
                </a:lnTo>
                <a:lnTo>
                  <a:pt x="709" y="675"/>
                </a:lnTo>
                <a:lnTo>
                  <a:pt x="709" y="671"/>
                </a:lnTo>
                <a:lnTo>
                  <a:pt x="709" y="604"/>
                </a:lnTo>
                <a:lnTo>
                  <a:pt x="707" y="568"/>
                </a:lnTo>
                <a:lnTo>
                  <a:pt x="697" y="536"/>
                </a:lnTo>
                <a:lnTo>
                  <a:pt x="697" y="536"/>
                </a:lnTo>
                <a:lnTo>
                  <a:pt x="697" y="536"/>
                </a:lnTo>
                <a:lnTo>
                  <a:pt x="688" y="517"/>
                </a:lnTo>
                <a:lnTo>
                  <a:pt x="677" y="500"/>
                </a:lnTo>
                <a:lnTo>
                  <a:pt x="677" y="500"/>
                </a:lnTo>
                <a:lnTo>
                  <a:pt x="677" y="500"/>
                </a:lnTo>
                <a:lnTo>
                  <a:pt x="676" y="500"/>
                </a:lnTo>
                <a:lnTo>
                  <a:pt x="676" y="500"/>
                </a:lnTo>
                <a:lnTo>
                  <a:pt x="676" y="499"/>
                </a:lnTo>
                <a:lnTo>
                  <a:pt x="676" y="499"/>
                </a:lnTo>
                <a:lnTo>
                  <a:pt x="667" y="489"/>
                </a:lnTo>
                <a:lnTo>
                  <a:pt x="659" y="479"/>
                </a:lnTo>
                <a:lnTo>
                  <a:pt x="659" y="479"/>
                </a:lnTo>
                <a:lnTo>
                  <a:pt x="659" y="479"/>
                </a:lnTo>
                <a:lnTo>
                  <a:pt x="590" y="411"/>
                </a:lnTo>
                <a:lnTo>
                  <a:pt x="558" y="424"/>
                </a:lnTo>
                <a:lnTo>
                  <a:pt x="525" y="433"/>
                </a:lnTo>
                <a:lnTo>
                  <a:pt x="490" y="436"/>
                </a:lnTo>
                <a:lnTo>
                  <a:pt x="455" y="433"/>
                </a:lnTo>
                <a:lnTo>
                  <a:pt x="422" y="424"/>
                </a:lnTo>
                <a:lnTo>
                  <a:pt x="390" y="411"/>
                </a:lnTo>
                <a:close/>
                <a:moveTo>
                  <a:pt x="757" y="240"/>
                </a:moveTo>
                <a:lnTo>
                  <a:pt x="739" y="242"/>
                </a:lnTo>
                <a:lnTo>
                  <a:pt x="723" y="246"/>
                </a:lnTo>
                <a:lnTo>
                  <a:pt x="714" y="248"/>
                </a:lnTo>
                <a:lnTo>
                  <a:pt x="704" y="253"/>
                </a:lnTo>
                <a:lnTo>
                  <a:pt x="704" y="255"/>
                </a:lnTo>
                <a:lnTo>
                  <a:pt x="704" y="256"/>
                </a:lnTo>
                <a:lnTo>
                  <a:pt x="704" y="257"/>
                </a:lnTo>
                <a:lnTo>
                  <a:pt x="704" y="257"/>
                </a:lnTo>
                <a:lnTo>
                  <a:pt x="702" y="266"/>
                </a:lnTo>
                <a:lnTo>
                  <a:pt x="702" y="267"/>
                </a:lnTo>
                <a:lnTo>
                  <a:pt x="702" y="267"/>
                </a:lnTo>
                <a:lnTo>
                  <a:pt x="702" y="268"/>
                </a:lnTo>
                <a:lnTo>
                  <a:pt x="702" y="269"/>
                </a:lnTo>
                <a:lnTo>
                  <a:pt x="693" y="298"/>
                </a:lnTo>
                <a:lnTo>
                  <a:pt x="680" y="324"/>
                </a:lnTo>
                <a:lnTo>
                  <a:pt x="664" y="349"/>
                </a:lnTo>
                <a:lnTo>
                  <a:pt x="644" y="372"/>
                </a:lnTo>
                <a:lnTo>
                  <a:pt x="644" y="372"/>
                </a:lnTo>
                <a:lnTo>
                  <a:pt x="644" y="372"/>
                </a:lnTo>
                <a:lnTo>
                  <a:pt x="644" y="372"/>
                </a:lnTo>
                <a:lnTo>
                  <a:pt x="642" y="374"/>
                </a:lnTo>
                <a:lnTo>
                  <a:pt x="703" y="434"/>
                </a:lnTo>
                <a:lnTo>
                  <a:pt x="703" y="434"/>
                </a:lnTo>
                <a:lnTo>
                  <a:pt x="713" y="444"/>
                </a:lnTo>
                <a:lnTo>
                  <a:pt x="721" y="454"/>
                </a:lnTo>
                <a:lnTo>
                  <a:pt x="728" y="457"/>
                </a:lnTo>
                <a:lnTo>
                  <a:pt x="734" y="458"/>
                </a:lnTo>
                <a:lnTo>
                  <a:pt x="734" y="458"/>
                </a:lnTo>
                <a:lnTo>
                  <a:pt x="757" y="460"/>
                </a:lnTo>
                <a:lnTo>
                  <a:pt x="779" y="458"/>
                </a:lnTo>
                <a:lnTo>
                  <a:pt x="799" y="452"/>
                </a:lnTo>
                <a:lnTo>
                  <a:pt x="817" y="441"/>
                </a:lnTo>
                <a:lnTo>
                  <a:pt x="835" y="428"/>
                </a:lnTo>
                <a:lnTo>
                  <a:pt x="835" y="428"/>
                </a:lnTo>
                <a:lnTo>
                  <a:pt x="847" y="412"/>
                </a:lnTo>
                <a:lnTo>
                  <a:pt x="857" y="393"/>
                </a:lnTo>
                <a:lnTo>
                  <a:pt x="864" y="372"/>
                </a:lnTo>
                <a:lnTo>
                  <a:pt x="866" y="350"/>
                </a:lnTo>
                <a:lnTo>
                  <a:pt x="864" y="328"/>
                </a:lnTo>
                <a:lnTo>
                  <a:pt x="857" y="308"/>
                </a:lnTo>
                <a:lnTo>
                  <a:pt x="847" y="289"/>
                </a:lnTo>
                <a:lnTo>
                  <a:pt x="835" y="272"/>
                </a:lnTo>
                <a:lnTo>
                  <a:pt x="817" y="260"/>
                </a:lnTo>
                <a:lnTo>
                  <a:pt x="799" y="248"/>
                </a:lnTo>
                <a:lnTo>
                  <a:pt x="779" y="242"/>
                </a:lnTo>
                <a:lnTo>
                  <a:pt x="757" y="240"/>
                </a:lnTo>
                <a:close/>
                <a:moveTo>
                  <a:pt x="224" y="240"/>
                </a:moveTo>
                <a:lnTo>
                  <a:pt x="201" y="242"/>
                </a:lnTo>
                <a:lnTo>
                  <a:pt x="181" y="248"/>
                </a:lnTo>
                <a:lnTo>
                  <a:pt x="163" y="260"/>
                </a:lnTo>
                <a:lnTo>
                  <a:pt x="147" y="272"/>
                </a:lnTo>
                <a:lnTo>
                  <a:pt x="133" y="289"/>
                </a:lnTo>
                <a:lnTo>
                  <a:pt x="123" y="308"/>
                </a:lnTo>
                <a:lnTo>
                  <a:pt x="117" y="328"/>
                </a:lnTo>
                <a:lnTo>
                  <a:pt x="114" y="350"/>
                </a:lnTo>
                <a:lnTo>
                  <a:pt x="117" y="372"/>
                </a:lnTo>
                <a:lnTo>
                  <a:pt x="123" y="393"/>
                </a:lnTo>
                <a:lnTo>
                  <a:pt x="133" y="412"/>
                </a:lnTo>
                <a:lnTo>
                  <a:pt x="147" y="428"/>
                </a:lnTo>
                <a:lnTo>
                  <a:pt x="147" y="428"/>
                </a:lnTo>
                <a:lnTo>
                  <a:pt x="163" y="441"/>
                </a:lnTo>
                <a:lnTo>
                  <a:pt x="181" y="452"/>
                </a:lnTo>
                <a:lnTo>
                  <a:pt x="201" y="458"/>
                </a:lnTo>
                <a:lnTo>
                  <a:pt x="224" y="460"/>
                </a:lnTo>
                <a:lnTo>
                  <a:pt x="246" y="458"/>
                </a:lnTo>
                <a:lnTo>
                  <a:pt x="246" y="458"/>
                </a:lnTo>
                <a:lnTo>
                  <a:pt x="246" y="458"/>
                </a:lnTo>
                <a:lnTo>
                  <a:pt x="252" y="457"/>
                </a:lnTo>
                <a:lnTo>
                  <a:pt x="260" y="454"/>
                </a:lnTo>
                <a:lnTo>
                  <a:pt x="268" y="444"/>
                </a:lnTo>
                <a:lnTo>
                  <a:pt x="277" y="434"/>
                </a:lnTo>
                <a:lnTo>
                  <a:pt x="277" y="434"/>
                </a:lnTo>
                <a:lnTo>
                  <a:pt x="338" y="374"/>
                </a:lnTo>
                <a:lnTo>
                  <a:pt x="336" y="372"/>
                </a:lnTo>
                <a:lnTo>
                  <a:pt x="336" y="372"/>
                </a:lnTo>
                <a:lnTo>
                  <a:pt x="317" y="349"/>
                </a:lnTo>
                <a:lnTo>
                  <a:pt x="300" y="324"/>
                </a:lnTo>
                <a:lnTo>
                  <a:pt x="288" y="298"/>
                </a:lnTo>
                <a:lnTo>
                  <a:pt x="278" y="269"/>
                </a:lnTo>
                <a:lnTo>
                  <a:pt x="278" y="268"/>
                </a:lnTo>
                <a:lnTo>
                  <a:pt x="278" y="267"/>
                </a:lnTo>
                <a:lnTo>
                  <a:pt x="278" y="267"/>
                </a:lnTo>
                <a:lnTo>
                  <a:pt x="278" y="266"/>
                </a:lnTo>
                <a:lnTo>
                  <a:pt x="276" y="257"/>
                </a:lnTo>
                <a:lnTo>
                  <a:pt x="276" y="257"/>
                </a:lnTo>
                <a:lnTo>
                  <a:pt x="276" y="256"/>
                </a:lnTo>
                <a:lnTo>
                  <a:pt x="276" y="255"/>
                </a:lnTo>
                <a:lnTo>
                  <a:pt x="276" y="253"/>
                </a:lnTo>
                <a:lnTo>
                  <a:pt x="266" y="248"/>
                </a:lnTo>
                <a:lnTo>
                  <a:pt x="257" y="246"/>
                </a:lnTo>
                <a:lnTo>
                  <a:pt x="241" y="242"/>
                </a:lnTo>
                <a:lnTo>
                  <a:pt x="224" y="240"/>
                </a:lnTo>
                <a:close/>
                <a:moveTo>
                  <a:pt x="490" y="64"/>
                </a:moveTo>
                <a:lnTo>
                  <a:pt x="459" y="67"/>
                </a:lnTo>
                <a:lnTo>
                  <a:pt x="431" y="76"/>
                </a:lnTo>
                <a:lnTo>
                  <a:pt x="405" y="91"/>
                </a:lnTo>
                <a:lnTo>
                  <a:pt x="381" y="110"/>
                </a:lnTo>
                <a:lnTo>
                  <a:pt x="362" y="132"/>
                </a:lnTo>
                <a:lnTo>
                  <a:pt x="348" y="158"/>
                </a:lnTo>
                <a:lnTo>
                  <a:pt x="339" y="188"/>
                </a:lnTo>
                <a:lnTo>
                  <a:pt x="336" y="219"/>
                </a:lnTo>
                <a:lnTo>
                  <a:pt x="339" y="250"/>
                </a:lnTo>
                <a:lnTo>
                  <a:pt x="346" y="278"/>
                </a:lnTo>
                <a:lnTo>
                  <a:pt x="359" y="302"/>
                </a:lnTo>
                <a:lnTo>
                  <a:pt x="375" y="323"/>
                </a:lnTo>
                <a:lnTo>
                  <a:pt x="395" y="339"/>
                </a:lnTo>
                <a:lnTo>
                  <a:pt x="416" y="353"/>
                </a:lnTo>
                <a:lnTo>
                  <a:pt x="439" y="361"/>
                </a:lnTo>
                <a:lnTo>
                  <a:pt x="464" y="367"/>
                </a:lnTo>
                <a:lnTo>
                  <a:pt x="490" y="369"/>
                </a:lnTo>
                <a:lnTo>
                  <a:pt x="516" y="367"/>
                </a:lnTo>
                <a:lnTo>
                  <a:pt x="541" y="361"/>
                </a:lnTo>
                <a:lnTo>
                  <a:pt x="564" y="353"/>
                </a:lnTo>
                <a:lnTo>
                  <a:pt x="587" y="339"/>
                </a:lnTo>
                <a:lnTo>
                  <a:pt x="605" y="323"/>
                </a:lnTo>
                <a:lnTo>
                  <a:pt x="621" y="302"/>
                </a:lnTo>
                <a:lnTo>
                  <a:pt x="634" y="278"/>
                </a:lnTo>
                <a:lnTo>
                  <a:pt x="641" y="250"/>
                </a:lnTo>
                <a:lnTo>
                  <a:pt x="644" y="219"/>
                </a:lnTo>
                <a:lnTo>
                  <a:pt x="641" y="188"/>
                </a:lnTo>
                <a:lnTo>
                  <a:pt x="633" y="158"/>
                </a:lnTo>
                <a:lnTo>
                  <a:pt x="618" y="132"/>
                </a:lnTo>
                <a:lnTo>
                  <a:pt x="599" y="110"/>
                </a:lnTo>
                <a:lnTo>
                  <a:pt x="577" y="91"/>
                </a:lnTo>
                <a:lnTo>
                  <a:pt x="550" y="76"/>
                </a:lnTo>
                <a:lnTo>
                  <a:pt x="521" y="67"/>
                </a:lnTo>
                <a:lnTo>
                  <a:pt x="490" y="64"/>
                </a:lnTo>
                <a:close/>
                <a:moveTo>
                  <a:pt x="490" y="0"/>
                </a:moveTo>
                <a:lnTo>
                  <a:pt x="530" y="4"/>
                </a:lnTo>
                <a:lnTo>
                  <a:pt x="567" y="14"/>
                </a:lnTo>
                <a:lnTo>
                  <a:pt x="600" y="31"/>
                </a:lnTo>
                <a:lnTo>
                  <a:pt x="631" y="54"/>
                </a:lnTo>
                <a:lnTo>
                  <a:pt x="659" y="80"/>
                </a:lnTo>
                <a:lnTo>
                  <a:pt x="680" y="112"/>
                </a:lnTo>
                <a:lnTo>
                  <a:pt x="696" y="147"/>
                </a:lnTo>
                <a:lnTo>
                  <a:pt x="706" y="185"/>
                </a:lnTo>
                <a:lnTo>
                  <a:pt x="730" y="179"/>
                </a:lnTo>
                <a:lnTo>
                  <a:pt x="757" y="176"/>
                </a:lnTo>
                <a:lnTo>
                  <a:pt x="791" y="180"/>
                </a:lnTo>
                <a:lnTo>
                  <a:pt x="823" y="190"/>
                </a:lnTo>
                <a:lnTo>
                  <a:pt x="853" y="206"/>
                </a:lnTo>
                <a:lnTo>
                  <a:pt x="879" y="227"/>
                </a:lnTo>
                <a:lnTo>
                  <a:pt x="900" y="253"/>
                </a:lnTo>
                <a:lnTo>
                  <a:pt x="916" y="283"/>
                </a:lnTo>
                <a:lnTo>
                  <a:pt x="926" y="315"/>
                </a:lnTo>
                <a:lnTo>
                  <a:pt x="930" y="350"/>
                </a:lnTo>
                <a:lnTo>
                  <a:pt x="926" y="383"/>
                </a:lnTo>
                <a:lnTo>
                  <a:pt x="918" y="414"/>
                </a:lnTo>
                <a:lnTo>
                  <a:pt x="903" y="443"/>
                </a:lnTo>
                <a:lnTo>
                  <a:pt x="883" y="468"/>
                </a:lnTo>
                <a:lnTo>
                  <a:pt x="924" y="510"/>
                </a:lnTo>
                <a:lnTo>
                  <a:pt x="941" y="529"/>
                </a:lnTo>
                <a:lnTo>
                  <a:pt x="955" y="548"/>
                </a:lnTo>
                <a:lnTo>
                  <a:pt x="966" y="571"/>
                </a:lnTo>
                <a:lnTo>
                  <a:pt x="966" y="571"/>
                </a:lnTo>
                <a:lnTo>
                  <a:pt x="976" y="605"/>
                </a:lnTo>
                <a:lnTo>
                  <a:pt x="980" y="644"/>
                </a:lnTo>
                <a:lnTo>
                  <a:pt x="980" y="695"/>
                </a:lnTo>
                <a:lnTo>
                  <a:pt x="978" y="708"/>
                </a:lnTo>
                <a:lnTo>
                  <a:pt x="975" y="722"/>
                </a:lnTo>
                <a:lnTo>
                  <a:pt x="967" y="733"/>
                </a:lnTo>
                <a:lnTo>
                  <a:pt x="957" y="744"/>
                </a:lnTo>
                <a:lnTo>
                  <a:pt x="945" y="752"/>
                </a:lnTo>
                <a:lnTo>
                  <a:pt x="930" y="757"/>
                </a:lnTo>
                <a:lnTo>
                  <a:pt x="926" y="757"/>
                </a:lnTo>
                <a:lnTo>
                  <a:pt x="926" y="757"/>
                </a:lnTo>
                <a:lnTo>
                  <a:pt x="887" y="757"/>
                </a:lnTo>
                <a:lnTo>
                  <a:pt x="887" y="770"/>
                </a:lnTo>
                <a:lnTo>
                  <a:pt x="884" y="783"/>
                </a:lnTo>
                <a:lnTo>
                  <a:pt x="878" y="793"/>
                </a:lnTo>
                <a:lnTo>
                  <a:pt x="868" y="800"/>
                </a:lnTo>
                <a:lnTo>
                  <a:pt x="856" y="802"/>
                </a:lnTo>
                <a:lnTo>
                  <a:pt x="126" y="802"/>
                </a:lnTo>
                <a:lnTo>
                  <a:pt x="113" y="800"/>
                </a:lnTo>
                <a:lnTo>
                  <a:pt x="103" y="793"/>
                </a:lnTo>
                <a:lnTo>
                  <a:pt x="96" y="783"/>
                </a:lnTo>
                <a:lnTo>
                  <a:pt x="93" y="770"/>
                </a:lnTo>
                <a:lnTo>
                  <a:pt x="93" y="757"/>
                </a:lnTo>
                <a:lnTo>
                  <a:pt x="54" y="757"/>
                </a:lnTo>
                <a:lnTo>
                  <a:pt x="54" y="757"/>
                </a:lnTo>
                <a:lnTo>
                  <a:pt x="50" y="757"/>
                </a:lnTo>
                <a:lnTo>
                  <a:pt x="35" y="752"/>
                </a:lnTo>
                <a:lnTo>
                  <a:pt x="23" y="744"/>
                </a:lnTo>
                <a:lnTo>
                  <a:pt x="13" y="733"/>
                </a:lnTo>
                <a:lnTo>
                  <a:pt x="7" y="722"/>
                </a:lnTo>
                <a:lnTo>
                  <a:pt x="2" y="708"/>
                </a:lnTo>
                <a:lnTo>
                  <a:pt x="0" y="695"/>
                </a:lnTo>
                <a:lnTo>
                  <a:pt x="0" y="644"/>
                </a:lnTo>
                <a:lnTo>
                  <a:pt x="4" y="605"/>
                </a:lnTo>
                <a:lnTo>
                  <a:pt x="15" y="571"/>
                </a:lnTo>
                <a:lnTo>
                  <a:pt x="15" y="571"/>
                </a:lnTo>
                <a:lnTo>
                  <a:pt x="25" y="548"/>
                </a:lnTo>
                <a:lnTo>
                  <a:pt x="39" y="529"/>
                </a:lnTo>
                <a:lnTo>
                  <a:pt x="56" y="510"/>
                </a:lnTo>
                <a:lnTo>
                  <a:pt x="97" y="468"/>
                </a:lnTo>
                <a:lnTo>
                  <a:pt x="77" y="443"/>
                </a:lnTo>
                <a:lnTo>
                  <a:pt x="64" y="414"/>
                </a:lnTo>
                <a:lnTo>
                  <a:pt x="54" y="383"/>
                </a:lnTo>
                <a:lnTo>
                  <a:pt x="50" y="350"/>
                </a:lnTo>
                <a:lnTo>
                  <a:pt x="54" y="315"/>
                </a:lnTo>
                <a:lnTo>
                  <a:pt x="64" y="283"/>
                </a:lnTo>
                <a:lnTo>
                  <a:pt x="80" y="253"/>
                </a:lnTo>
                <a:lnTo>
                  <a:pt x="101" y="227"/>
                </a:lnTo>
                <a:lnTo>
                  <a:pt x="127" y="206"/>
                </a:lnTo>
                <a:lnTo>
                  <a:pt x="157" y="190"/>
                </a:lnTo>
                <a:lnTo>
                  <a:pt x="189" y="180"/>
                </a:lnTo>
                <a:lnTo>
                  <a:pt x="224" y="176"/>
                </a:lnTo>
                <a:lnTo>
                  <a:pt x="250" y="179"/>
                </a:lnTo>
                <a:lnTo>
                  <a:pt x="276" y="185"/>
                </a:lnTo>
                <a:lnTo>
                  <a:pt x="284" y="147"/>
                </a:lnTo>
                <a:lnTo>
                  <a:pt x="300" y="112"/>
                </a:lnTo>
                <a:lnTo>
                  <a:pt x="321" y="80"/>
                </a:lnTo>
                <a:lnTo>
                  <a:pt x="349" y="54"/>
                </a:lnTo>
                <a:lnTo>
                  <a:pt x="380" y="31"/>
                </a:lnTo>
                <a:lnTo>
                  <a:pt x="413" y="14"/>
                </a:lnTo>
                <a:lnTo>
                  <a:pt x="450" y="4"/>
                </a:lnTo>
                <a:lnTo>
                  <a:pt x="49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88" tIns="60944" rIns="121888" bIns="60944" numCol="1" anchor="t" anchorCtr="0" compatLnSpc="1">
            <a:prstTxWarp prst="textNoShape">
              <a:avLst/>
            </a:prstTxWarp>
          </a:bodyPr>
          <a:lstStyle/>
          <a:p>
            <a:endParaRPr lang="en-US" sz="3199"/>
          </a:p>
        </p:txBody>
      </p:sp>
      <p:sp>
        <p:nvSpPr>
          <p:cNvPr id="23" name="TextBox 22"/>
          <p:cNvSpPr txBox="1"/>
          <p:nvPr/>
        </p:nvSpPr>
        <p:spPr>
          <a:xfrm>
            <a:off x="1811379" y="1502091"/>
            <a:ext cx="2188623" cy="4205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133" dirty="0"/>
              <a:t>“Consumers”</a:t>
            </a:r>
          </a:p>
        </p:txBody>
      </p:sp>
      <p:pic>
        <p:nvPicPr>
          <p:cNvPr id="24" name="Picture 23" descr="Screen Shot 2015-03-24 at 3.36.21 P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442" y="3143851"/>
            <a:ext cx="3467807" cy="22164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Picture 9"/>
          <p:cNvPicPr>
            <a:picLocks noChangeAspect="1" noChangeArrowheads="1"/>
          </p:cNvPicPr>
          <p:nvPr/>
        </p:nvPicPr>
        <p:blipFill rotWithShape="1">
          <a:blip r:embed="rId6" cstate="print"/>
          <a:srcRect r="-202" b="4335"/>
          <a:stretch/>
        </p:blipFill>
        <p:spPr bwMode="auto">
          <a:xfrm>
            <a:off x="4359080" y="3143852"/>
            <a:ext cx="3467807" cy="2216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50959" y="3269915"/>
            <a:ext cx="787257" cy="1125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Fieldology for Gartner-HD.mp4">
            <a:hlinkClick r:id="" action="ppaction://media"/>
          </p:cNvPr>
          <p:cNvPicPr>
            <a:picLocks noRot="1"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link="rId8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11523978" y="5739433"/>
            <a:ext cx="387826" cy="245176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609442" y="2045169"/>
            <a:ext cx="3467807" cy="5633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1866" dirty="0">
                <a:solidFill>
                  <a:schemeClr val="bg1"/>
                </a:solidFill>
              </a:rPr>
              <a:t>Defined Experience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59080" y="2045169"/>
            <a:ext cx="3467807" cy="5633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1866" dirty="0">
                <a:solidFill>
                  <a:schemeClr val="bg1"/>
                </a:solidFill>
              </a:rPr>
              <a:t>Managed Experience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08717" y="2045169"/>
            <a:ext cx="3467807" cy="5633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1866" dirty="0">
                <a:solidFill>
                  <a:schemeClr val="bg1"/>
                </a:solidFill>
              </a:rPr>
              <a:t>Self-Directed Experience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609442" y="2656161"/>
            <a:ext cx="3467807" cy="332941"/>
            <a:chOff x="457200" y="1983348"/>
            <a:chExt cx="2601533" cy="249771"/>
          </a:xfrm>
        </p:grpSpPr>
        <p:sp>
          <p:nvSpPr>
            <p:cNvPr id="32" name="Rectangle 31"/>
            <p:cNvSpPr/>
            <p:nvPr/>
          </p:nvSpPr>
          <p:spPr>
            <a:xfrm>
              <a:off x="457200" y="1983348"/>
              <a:ext cx="838459" cy="2497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466" dirty="0">
                  <a:latin typeface="Arial Narrow" panose="020B0606020202030204" pitchFamily="34" charset="0"/>
                </a:rPr>
                <a:t>Consume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338738" y="1983348"/>
              <a:ext cx="838459" cy="2497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466" dirty="0">
                  <a:latin typeface="Arial Narrow" panose="020B0606020202030204" pitchFamily="34" charset="0"/>
                </a:rPr>
                <a:t>Interact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220274" y="1983348"/>
              <a:ext cx="838459" cy="2497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466" dirty="0">
                  <a:latin typeface="Arial Narrow" panose="020B0606020202030204" pitchFamily="34" charset="0"/>
                </a:rPr>
                <a:t>Personalize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359080" y="2656161"/>
            <a:ext cx="3467807" cy="332941"/>
            <a:chOff x="457200" y="1983348"/>
            <a:chExt cx="2601533" cy="249771"/>
          </a:xfrm>
          <a:solidFill>
            <a:schemeClr val="accent3"/>
          </a:solidFill>
        </p:grpSpPr>
        <p:sp>
          <p:nvSpPr>
            <p:cNvPr id="36" name="Rectangle 35"/>
            <p:cNvSpPr/>
            <p:nvPr/>
          </p:nvSpPr>
          <p:spPr>
            <a:xfrm>
              <a:off x="457200" y="1983348"/>
              <a:ext cx="838459" cy="2497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466" dirty="0">
                  <a:latin typeface="Arial Narrow" panose="020B0606020202030204" pitchFamily="34" charset="0"/>
                </a:rPr>
                <a:t>Query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338738" y="1983348"/>
              <a:ext cx="838459" cy="2497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466" dirty="0">
                  <a:latin typeface="Arial Narrow" panose="020B0606020202030204" pitchFamily="34" charset="0"/>
                </a:rPr>
                <a:t>Author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220274" y="1983348"/>
              <a:ext cx="838459" cy="2497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466" dirty="0">
                  <a:latin typeface="Arial Narrow" panose="020B0606020202030204" pitchFamily="34" charset="0"/>
                </a:rPr>
                <a:t>Share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108716" y="2656161"/>
            <a:ext cx="3467807" cy="332941"/>
            <a:chOff x="457200" y="1983348"/>
            <a:chExt cx="2601533" cy="249771"/>
          </a:xfrm>
          <a:solidFill>
            <a:schemeClr val="accent2"/>
          </a:solidFill>
        </p:grpSpPr>
        <p:sp>
          <p:nvSpPr>
            <p:cNvPr id="40" name="Rectangle 39"/>
            <p:cNvSpPr/>
            <p:nvPr/>
          </p:nvSpPr>
          <p:spPr>
            <a:xfrm>
              <a:off x="457200" y="1983348"/>
              <a:ext cx="838459" cy="2497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466" dirty="0">
                  <a:latin typeface="Arial Narrow" panose="020B0606020202030204" pitchFamily="34" charset="0"/>
                </a:rPr>
                <a:t>Connect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338738" y="1983348"/>
              <a:ext cx="838459" cy="2497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466" dirty="0">
                  <a:latin typeface="Arial Narrow" panose="020B0606020202030204" pitchFamily="34" charset="0"/>
                </a:rPr>
                <a:t>Discover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220274" y="1983348"/>
              <a:ext cx="838459" cy="2497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466" dirty="0">
                  <a:latin typeface="Arial Narrow" panose="020B0606020202030204" pitchFamily="34" charset="0"/>
                </a:rPr>
                <a:t>Collaborate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564062" y="1502090"/>
            <a:ext cx="1919585" cy="4205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133" dirty="0"/>
              <a:t>“Creators”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452583" y="1502091"/>
            <a:ext cx="1829406" cy="4205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133" dirty="0"/>
              <a:t>“Analysts”</a:t>
            </a:r>
          </a:p>
        </p:txBody>
      </p:sp>
      <p:sp>
        <p:nvSpPr>
          <p:cNvPr id="45" name="Freeform 44"/>
          <p:cNvSpPr>
            <a:spLocks noChangeAspect="1" noEditPoints="1"/>
          </p:cNvSpPr>
          <p:nvPr/>
        </p:nvSpPr>
        <p:spPr bwMode="auto">
          <a:xfrm>
            <a:off x="5104771" y="1347203"/>
            <a:ext cx="595754" cy="487546"/>
          </a:xfrm>
          <a:custGeom>
            <a:avLst/>
            <a:gdLst>
              <a:gd name="T0" fmla="*/ 774 w 980"/>
              <a:gd name="T1" fmla="*/ 604 h 802"/>
              <a:gd name="T2" fmla="*/ 730 w 980"/>
              <a:gd name="T3" fmla="*/ 738 h 802"/>
              <a:gd name="T4" fmla="*/ 832 w 980"/>
              <a:gd name="T5" fmla="*/ 620 h 802"/>
              <a:gd name="T6" fmla="*/ 858 w 980"/>
              <a:gd name="T7" fmla="*/ 626 h 802"/>
              <a:gd name="T8" fmla="*/ 914 w 980"/>
              <a:gd name="T9" fmla="*/ 618 h 802"/>
              <a:gd name="T10" fmla="*/ 831 w 980"/>
              <a:gd name="T11" fmla="*/ 506 h 802"/>
              <a:gd name="T12" fmla="*/ 74 w 980"/>
              <a:gd name="T13" fmla="*/ 595 h 802"/>
              <a:gd name="T14" fmla="*/ 119 w 980"/>
              <a:gd name="T15" fmla="*/ 631 h 802"/>
              <a:gd name="T16" fmla="*/ 143 w 980"/>
              <a:gd name="T17" fmla="*/ 618 h 802"/>
              <a:gd name="T18" fmla="*/ 158 w 980"/>
              <a:gd name="T19" fmla="*/ 738 h 802"/>
              <a:gd name="T20" fmla="*/ 206 w 980"/>
              <a:gd name="T21" fmla="*/ 671 h 802"/>
              <a:gd name="T22" fmla="*/ 149 w 980"/>
              <a:gd name="T23" fmla="*/ 506 h 802"/>
              <a:gd name="T24" fmla="*/ 304 w 980"/>
              <a:gd name="T25" fmla="*/ 499 h 802"/>
              <a:gd name="T26" fmla="*/ 303 w 980"/>
              <a:gd name="T27" fmla="*/ 500 h 802"/>
              <a:gd name="T28" fmla="*/ 271 w 980"/>
              <a:gd name="T29" fmla="*/ 604 h 802"/>
              <a:gd name="T30" fmla="*/ 355 w 980"/>
              <a:gd name="T31" fmla="*/ 589 h 802"/>
              <a:gd name="T32" fmla="*/ 378 w 980"/>
              <a:gd name="T33" fmla="*/ 576 h 802"/>
              <a:gd name="T34" fmla="*/ 392 w 980"/>
              <a:gd name="T35" fmla="*/ 707 h 802"/>
              <a:gd name="T36" fmla="*/ 588 w 980"/>
              <a:gd name="T37" fmla="*/ 594 h 802"/>
              <a:gd name="T38" fmla="*/ 608 w 980"/>
              <a:gd name="T39" fmla="*/ 576 h 802"/>
              <a:gd name="T40" fmla="*/ 626 w 980"/>
              <a:gd name="T41" fmla="*/ 594 h 802"/>
              <a:gd name="T42" fmla="*/ 707 w 980"/>
              <a:gd name="T43" fmla="*/ 568 h 802"/>
              <a:gd name="T44" fmla="*/ 677 w 980"/>
              <a:gd name="T45" fmla="*/ 500 h 802"/>
              <a:gd name="T46" fmla="*/ 667 w 980"/>
              <a:gd name="T47" fmla="*/ 489 h 802"/>
              <a:gd name="T48" fmla="*/ 525 w 980"/>
              <a:gd name="T49" fmla="*/ 433 h 802"/>
              <a:gd name="T50" fmla="*/ 739 w 980"/>
              <a:gd name="T51" fmla="*/ 242 h 802"/>
              <a:gd name="T52" fmla="*/ 704 w 980"/>
              <a:gd name="T53" fmla="*/ 257 h 802"/>
              <a:gd name="T54" fmla="*/ 702 w 980"/>
              <a:gd name="T55" fmla="*/ 269 h 802"/>
              <a:gd name="T56" fmla="*/ 644 w 980"/>
              <a:gd name="T57" fmla="*/ 372 h 802"/>
              <a:gd name="T58" fmla="*/ 721 w 980"/>
              <a:gd name="T59" fmla="*/ 454 h 802"/>
              <a:gd name="T60" fmla="*/ 799 w 980"/>
              <a:gd name="T61" fmla="*/ 452 h 802"/>
              <a:gd name="T62" fmla="*/ 864 w 980"/>
              <a:gd name="T63" fmla="*/ 372 h 802"/>
              <a:gd name="T64" fmla="*/ 817 w 980"/>
              <a:gd name="T65" fmla="*/ 260 h 802"/>
              <a:gd name="T66" fmla="*/ 181 w 980"/>
              <a:gd name="T67" fmla="*/ 248 h 802"/>
              <a:gd name="T68" fmla="*/ 114 w 980"/>
              <a:gd name="T69" fmla="*/ 350 h 802"/>
              <a:gd name="T70" fmla="*/ 163 w 980"/>
              <a:gd name="T71" fmla="*/ 441 h 802"/>
              <a:gd name="T72" fmla="*/ 246 w 980"/>
              <a:gd name="T73" fmla="*/ 458 h 802"/>
              <a:gd name="T74" fmla="*/ 338 w 980"/>
              <a:gd name="T75" fmla="*/ 374 h 802"/>
              <a:gd name="T76" fmla="*/ 278 w 980"/>
              <a:gd name="T77" fmla="*/ 269 h 802"/>
              <a:gd name="T78" fmla="*/ 276 w 980"/>
              <a:gd name="T79" fmla="*/ 257 h 802"/>
              <a:gd name="T80" fmla="*/ 241 w 980"/>
              <a:gd name="T81" fmla="*/ 242 h 802"/>
              <a:gd name="T82" fmla="*/ 381 w 980"/>
              <a:gd name="T83" fmla="*/ 110 h 802"/>
              <a:gd name="T84" fmla="*/ 346 w 980"/>
              <a:gd name="T85" fmla="*/ 278 h 802"/>
              <a:gd name="T86" fmla="*/ 464 w 980"/>
              <a:gd name="T87" fmla="*/ 367 h 802"/>
              <a:gd name="T88" fmla="*/ 605 w 980"/>
              <a:gd name="T89" fmla="*/ 323 h 802"/>
              <a:gd name="T90" fmla="*/ 633 w 980"/>
              <a:gd name="T91" fmla="*/ 158 h 802"/>
              <a:gd name="T92" fmla="*/ 490 w 980"/>
              <a:gd name="T93" fmla="*/ 64 h 802"/>
              <a:gd name="T94" fmla="*/ 659 w 980"/>
              <a:gd name="T95" fmla="*/ 80 h 802"/>
              <a:gd name="T96" fmla="*/ 791 w 980"/>
              <a:gd name="T97" fmla="*/ 180 h 802"/>
              <a:gd name="T98" fmla="*/ 926 w 980"/>
              <a:gd name="T99" fmla="*/ 315 h 802"/>
              <a:gd name="T100" fmla="*/ 924 w 980"/>
              <a:gd name="T101" fmla="*/ 510 h 802"/>
              <a:gd name="T102" fmla="*/ 980 w 980"/>
              <a:gd name="T103" fmla="*/ 644 h 802"/>
              <a:gd name="T104" fmla="*/ 945 w 980"/>
              <a:gd name="T105" fmla="*/ 752 h 802"/>
              <a:gd name="T106" fmla="*/ 884 w 980"/>
              <a:gd name="T107" fmla="*/ 783 h 802"/>
              <a:gd name="T108" fmla="*/ 103 w 980"/>
              <a:gd name="T109" fmla="*/ 793 h 802"/>
              <a:gd name="T110" fmla="*/ 50 w 980"/>
              <a:gd name="T111" fmla="*/ 757 h 802"/>
              <a:gd name="T112" fmla="*/ 0 w 980"/>
              <a:gd name="T113" fmla="*/ 695 h 802"/>
              <a:gd name="T114" fmla="*/ 39 w 980"/>
              <a:gd name="T115" fmla="*/ 529 h 802"/>
              <a:gd name="T116" fmla="*/ 50 w 980"/>
              <a:gd name="T117" fmla="*/ 350 h 802"/>
              <a:gd name="T118" fmla="*/ 157 w 980"/>
              <a:gd name="T119" fmla="*/ 190 h 802"/>
              <a:gd name="T120" fmla="*/ 300 w 980"/>
              <a:gd name="T121" fmla="*/ 112 h 802"/>
              <a:gd name="T122" fmla="*/ 490 w 980"/>
              <a:gd name="T123" fmla="*/ 0 h 8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80" h="802">
                <a:moveTo>
                  <a:pt x="831" y="506"/>
                </a:moveTo>
                <a:lnTo>
                  <a:pt x="809" y="515"/>
                </a:lnTo>
                <a:lnTo>
                  <a:pt x="785" y="521"/>
                </a:lnTo>
                <a:lnTo>
                  <a:pt x="760" y="524"/>
                </a:lnTo>
                <a:lnTo>
                  <a:pt x="770" y="562"/>
                </a:lnTo>
                <a:lnTo>
                  <a:pt x="774" y="604"/>
                </a:lnTo>
                <a:lnTo>
                  <a:pt x="774" y="671"/>
                </a:lnTo>
                <a:lnTo>
                  <a:pt x="771" y="687"/>
                </a:lnTo>
                <a:lnTo>
                  <a:pt x="768" y="702"/>
                </a:lnTo>
                <a:lnTo>
                  <a:pt x="759" y="716"/>
                </a:lnTo>
                <a:lnTo>
                  <a:pt x="747" y="729"/>
                </a:lnTo>
                <a:lnTo>
                  <a:pt x="730" y="738"/>
                </a:lnTo>
                <a:lnTo>
                  <a:pt x="823" y="738"/>
                </a:lnTo>
                <a:lnTo>
                  <a:pt x="823" y="636"/>
                </a:lnTo>
                <a:lnTo>
                  <a:pt x="823" y="631"/>
                </a:lnTo>
                <a:lnTo>
                  <a:pt x="826" y="626"/>
                </a:lnTo>
                <a:lnTo>
                  <a:pt x="828" y="623"/>
                </a:lnTo>
                <a:lnTo>
                  <a:pt x="832" y="620"/>
                </a:lnTo>
                <a:lnTo>
                  <a:pt x="837" y="618"/>
                </a:lnTo>
                <a:lnTo>
                  <a:pt x="842" y="618"/>
                </a:lnTo>
                <a:lnTo>
                  <a:pt x="847" y="618"/>
                </a:lnTo>
                <a:lnTo>
                  <a:pt x="852" y="620"/>
                </a:lnTo>
                <a:lnTo>
                  <a:pt x="856" y="623"/>
                </a:lnTo>
                <a:lnTo>
                  <a:pt x="858" y="626"/>
                </a:lnTo>
                <a:lnTo>
                  <a:pt x="861" y="631"/>
                </a:lnTo>
                <a:lnTo>
                  <a:pt x="861" y="636"/>
                </a:lnTo>
                <a:lnTo>
                  <a:pt x="861" y="693"/>
                </a:lnTo>
                <a:lnTo>
                  <a:pt x="916" y="693"/>
                </a:lnTo>
                <a:lnTo>
                  <a:pt x="916" y="644"/>
                </a:lnTo>
                <a:lnTo>
                  <a:pt x="914" y="618"/>
                </a:lnTo>
                <a:lnTo>
                  <a:pt x="907" y="595"/>
                </a:lnTo>
                <a:lnTo>
                  <a:pt x="908" y="595"/>
                </a:lnTo>
                <a:lnTo>
                  <a:pt x="907" y="595"/>
                </a:lnTo>
                <a:lnTo>
                  <a:pt x="895" y="573"/>
                </a:lnTo>
                <a:lnTo>
                  <a:pt x="879" y="555"/>
                </a:lnTo>
                <a:lnTo>
                  <a:pt x="831" y="506"/>
                </a:lnTo>
                <a:close/>
                <a:moveTo>
                  <a:pt x="149" y="506"/>
                </a:moveTo>
                <a:lnTo>
                  <a:pt x="101" y="555"/>
                </a:lnTo>
                <a:lnTo>
                  <a:pt x="85" y="573"/>
                </a:lnTo>
                <a:lnTo>
                  <a:pt x="74" y="595"/>
                </a:lnTo>
                <a:lnTo>
                  <a:pt x="74" y="595"/>
                </a:lnTo>
                <a:lnTo>
                  <a:pt x="74" y="595"/>
                </a:lnTo>
                <a:lnTo>
                  <a:pt x="66" y="618"/>
                </a:lnTo>
                <a:lnTo>
                  <a:pt x="64" y="644"/>
                </a:lnTo>
                <a:lnTo>
                  <a:pt x="64" y="693"/>
                </a:lnTo>
                <a:lnTo>
                  <a:pt x="119" y="693"/>
                </a:lnTo>
                <a:lnTo>
                  <a:pt x="119" y="636"/>
                </a:lnTo>
                <a:lnTo>
                  <a:pt x="119" y="631"/>
                </a:lnTo>
                <a:lnTo>
                  <a:pt x="122" y="626"/>
                </a:lnTo>
                <a:lnTo>
                  <a:pt x="124" y="623"/>
                </a:lnTo>
                <a:lnTo>
                  <a:pt x="128" y="620"/>
                </a:lnTo>
                <a:lnTo>
                  <a:pt x="133" y="618"/>
                </a:lnTo>
                <a:lnTo>
                  <a:pt x="138" y="618"/>
                </a:lnTo>
                <a:lnTo>
                  <a:pt x="143" y="618"/>
                </a:lnTo>
                <a:lnTo>
                  <a:pt x="148" y="620"/>
                </a:lnTo>
                <a:lnTo>
                  <a:pt x="152" y="623"/>
                </a:lnTo>
                <a:lnTo>
                  <a:pt x="154" y="626"/>
                </a:lnTo>
                <a:lnTo>
                  <a:pt x="157" y="631"/>
                </a:lnTo>
                <a:lnTo>
                  <a:pt x="158" y="636"/>
                </a:lnTo>
                <a:lnTo>
                  <a:pt x="158" y="738"/>
                </a:lnTo>
                <a:lnTo>
                  <a:pt x="250" y="738"/>
                </a:lnTo>
                <a:lnTo>
                  <a:pt x="233" y="729"/>
                </a:lnTo>
                <a:lnTo>
                  <a:pt x="221" y="716"/>
                </a:lnTo>
                <a:lnTo>
                  <a:pt x="214" y="702"/>
                </a:lnTo>
                <a:lnTo>
                  <a:pt x="209" y="687"/>
                </a:lnTo>
                <a:lnTo>
                  <a:pt x="206" y="671"/>
                </a:lnTo>
                <a:lnTo>
                  <a:pt x="206" y="604"/>
                </a:lnTo>
                <a:lnTo>
                  <a:pt x="210" y="562"/>
                </a:lnTo>
                <a:lnTo>
                  <a:pt x="220" y="524"/>
                </a:lnTo>
                <a:lnTo>
                  <a:pt x="195" y="521"/>
                </a:lnTo>
                <a:lnTo>
                  <a:pt x="172" y="515"/>
                </a:lnTo>
                <a:lnTo>
                  <a:pt x="149" y="506"/>
                </a:lnTo>
                <a:close/>
                <a:moveTo>
                  <a:pt x="390" y="411"/>
                </a:moveTo>
                <a:lnTo>
                  <a:pt x="321" y="479"/>
                </a:lnTo>
                <a:lnTo>
                  <a:pt x="321" y="479"/>
                </a:lnTo>
                <a:lnTo>
                  <a:pt x="321" y="479"/>
                </a:lnTo>
                <a:lnTo>
                  <a:pt x="313" y="489"/>
                </a:lnTo>
                <a:lnTo>
                  <a:pt x="304" y="499"/>
                </a:lnTo>
                <a:lnTo>
                  <a:pt x="304" y="499"/>
                </a:lnTo>
                <a:lnTo>
                  <a:pt x="304" y="500"/>
                </a:lnTo>
                <a:lnTo>
                  <a:pt x="304" y="500"/>
                </a:lnTo>
                <a:lnTo>
                  <a:pt x="303" y="500"/>
                </a:lnTo>
                <a:lnTo>
                  <a:pt x="303" y="500"/>
                </a:lnTo>
                <a:lnTo>
                  <a:pt x="303" y="500"/>
                </a:lnTo>
                <a:lnTo>
                  <a:pt x="292" y="517"/>
                </a:lnTo>
                <a:lnTo>
                  <a:pt x="283" y="536"/>
                </a:lnTo>
                <a:lnTo>
                  <a:pt x="283" y="536"/>
                </a:lnTo>
                <a:lnTo>
                  <a:pt x="283" y="536"/>
                </a:lnTo>
                <a:lnTo>
                  <a:pt x="273" y="568"/>
                </a:lnTo>
                <a:lnTo>
                  <a:pt x="271" y="604"/>
                </a:lnTo>
                <a:lnTo>
                  <a:pt x="271" y="671"/>
                </a:lnTo>
                <a:lnTo>
                  <a:pt x="271" y="675"/>
                </a:lnTo>
                <a:lnTo>
                  <a:pt x="272" y="679"/>
                </a:lnTo>
                <a:lnTo>
                  <a:pt x="354" y="679"/>
                </a:lnTo>
                <a:lnTo>
                  <a:pt x="354" y="594"/>
                </a:lnTo>
                <a:lnTo>
                  <a:pt x="355" y="589"/>
                </a:lnTo>
                <a:lnTo>
                  <a:pt x="356" y="586"/>
                </a:lnTo>
                <a:lnTo>
                  <a:pt x="360" y="581"/>
                </a:lnTo>
                <a:lnTo>
                  <a:pt x="364" y="578"/>
                </a:lnTo>
                <a:lnTo>
                  <a:pt x="367" y="576"/>
                </a:lnTo>
                <a:lnTo>
                  <a:pt x="374" y="576"/>
                </a:lnTo>
                <a:lnTo>
                  <a:pt x="378" y="576"/>
                </a:lnTo>
                <a:lnTo>
                  <a:pt x="382" y="578"/>
                </a:lnTo>
                <a:lnTo>
                  <a:pt x="386" y="581"/>
                </a:lnTo>
                <a:lnTo>
                  <a:pt x="390" y="586"/>
                </a:lnTo>
                <a:lnTo>
                  <a:pt x="391" y="589"/>
                </a:lnTo>
                <a:lnTo>
                  <a:pt x="392" y="594"/>
                </a:lnTo>
                <a:lnTo>
                  <a:pt x="392" y="707"/>
                </a:lnTo>
                <a:lnTo>
                  <a:pt x="392" y="711"/>
                </a:lnTo>
                <a:lnTo>
                  <a:pt x="392" y="738"/>
                </a:lnTo>
                <a:lnTo>
                  <a:pt x="588" y="738"/>
                </a:lnTo>
                <a:lnTo>
                  <a:pt x="588" y="711"/>
                </a:lnTo>
                <a:lnTo>
                  <a:pt x="588" y="707"/>
                </a:lnTo>
                <a:lnTo>
                  <a:pt x="588" y="594"/>
                </a:lnTo>
                <a:lnTo>
                  <a:pt x="589" y="589"/>
                </a:lnTo>
                <a:lnTo>
                  <a:pt x="590" y="586"/>
                </a:lnTo>
                <a:lnTo>
                  <a:pt x="594" y="581"/>
                </a:lnTo>
                <a:lnTo>
                  <a:pt x="598" y="578"/>
                </a:lnTo>
                <a:lnTo>
                  <a:pt x="603" y="576"/>
                </a:lnTo>
                <a:lnTo>
                  <a:pt x="608" y="576"/>
                </a:lnTo>
                <a:lnTo>
                  <a:pt x="613" y="576"/>
                </a:lnTo>
                <a:lnTo>
                  <a:pt x="616" y="578"/>
                </a:lnTo>
                <a:lnTo>
                  <a:pt x="621" y="581"/>
                </a:lnTo>
                <a:lnTo>
                  <a:pt x="624" y="586"/>
                </a:lnTo>
                <a:lnTo>
                  <a:pt x="625" y="589"/>
                </a:lnTo>
                <a:lnTo>
                  <a:pt x="626" y="594"/>
                </a:lnTo>
                <a:lnTo>
                  <a:pt x="626" y="679"/>
                </a:lnTo>
                <a:lnTo>
                  <a:pt x="708" y="679"/>
                </a:lnTo>
                <a:lnTo>
                  <a:pt x="709" y="675"/>
                </a:lnTo>
                <a:lnTo>
                  <a:pt x="709" y="671"/>
                </a:lnTo>
                <a:lnTo>
                  <a:pt x="709" y="604"/>
                </a:lnTo>
                <a:lnTo>
                  <a:pt x="707" y="568"/>
                </a:lnTo>
                <a:lnTo>
                  <a:pt x="697" y="536"/>
                </a:lnTo>
                <a:lnTo>
                  <a:pt x="697" y="536"/>
                </a:lnTo>
                <a:lnTo>
                  <a:pt x="697" y="536"/>
                </a:lnTo>
                <a:lnTo>
                  <a:pt x="688" y="517"/>
                </a:lnTo>
                <a:lnTo>
                  <a:pt x="677" y="500"/>
                </a:lnTo>
                <a:lnTo>
                  <a:pt x="677" y="500"/>
                </a:lnTo>
                <a:lnTo>
                  <a:pt x="677" y="500"/>
                </a:lnTo>
                <a:lnTo>
                  <a:pt x="676" y="500"/>
                </a:lnTo>
                <a:lnTo>
                  <a:pt x="676" y="500"/>
                </a:lnTo>
                <a:lnTo>
                  <a:pt x="676" y="499"/>
                </a:lnTo>
                <a:lnTo>
                  <a:pt x="676" y="499"/>
                </a:lnTo>
                <a:lnTo>
                  <a:pt x="667" y="489"/>
                </a:lnTo>
                <a:lnTo>
                  <a:pt x="659" y="479"/>
                </a:lnTo>
                <a:lnTo>
                  <a:pt x="659" y="479"/>
                </a:lnTo>
                <a:lnTo>
                  <a:pt x="659" y="479"/>
                </a:lnTo>
                <a:lnTo>
                  <a:pt x="590" y="411"/>
                </a:lnTo>
                <a:lnTo>
                  <a:pt x="558" y="424"/>
                </a:lnTo>
                <a:lnTo>
                  <a:pt x="525" y="433"/>
                </a:lnTo>
                <a:lnTo>
                  <a:pt x="490" y="436"/>
                </a:lnTo>
                <a:lnTo>
                  <a:pt x="455" y="433"/>
                </a:lnTo>
                <a:lnTo>
                  <a:pt x="422" y="424"/>
                </a:lnTo>
                <a:lnTo>
                  <a:pt x="390" y="411"/>
                </a:lnTo>
                <a:close/>
                <a:moveTo>
                  <a:pt x="757" y="240"/>
                </a:moveTo>
                <a:lnTo>
                  <a:pt x="739" y="242"/>
                </a:lnTo>
                <a:lnTo>
                  <a:pt x="723" y="246"/>
                </a:lnTo>
                <a:lnTo>
                  <a:pt x="714" y="248"/>
                </a:lnTo>
                <a:lnTo>
                  <a:pt x="704" y="253"/>
                </a:lnTo>
                <a:lnTo>
                  <a:pt x="704" y="255"/>
                </a:lnTo>
                <a:lnTo>
                  <a:pt x="704" y="256"/>
                </a:lnTo>
                <a:lnTo>
                  <a:pt x="704" y="257"/>
                </a:lnTo>
                <a:lnTo>
                  <a:pt x="704" y="257"/>
                </a:lnTo>
                <a:lnTo>
                  <a:pt x="702" y="266"/>
                </a:lnTo>
                <a:lnTo>
                  <a:pt x="702" y="267"/>
                </a:lnTo>
                <a:lnTo>
                  <a:pt x="702" y="267"/>
                </a:lnTo>
                <a:lnTo>
                  <a:pt x="702" y="268"/>
                </a:lnTo>
                <a:lnTo>
                  <a:pt x="702" y="269"/>
                </a:lnTo>
                <a:lnTo>
                  <a:pt x="693" y="298"/>
                </a:lnTo>
                <a:lnTo>
                  <a:pt x="680" y="324"/>
                </a:lnTo>
                <a:lnTo>
                  <a:pt x="664" y="349"/>
                </a:lnTo>
                <a:lnTo>
                  <a:pt x="644" y="372"/>
                </a:lnTo>
                <a:lnTo>
                  <a:pt x="644" y="372"/>
                </a:lnTo>
                <a:lnTo>
                  <a:pt x="644" y="372"/>
                </a:lnTo>
                <a:lnTo>
                  <a:pt x="644" y="372"/>
                </a:lnTo>
                <a:lnTo>
                  <a:pt x="642" y="374"/>
                </a:lnTo>
                <a:lnTo>
                  <a:pt x="703" y="434"/>
                </a:lnTo>
                <a:lnTo>
                  <a:pt x="703" y="434"/>
                </a:lnTo>
                <a:lnTo>
                  <a:pt x="713" y="444"/>
                </a:lnTo>
                <a:lnTo>
                  <a:pt x="721" y="454"/>
                </a:lnTo>
                <a:lnTo>
                  <a:pt x="728" y="457"/>
                </a:lnTo>
                <a:lnTo>
                  <a:pt x="734" y="458"/>
                </a:lnTo>
                <a:lnTo>
                  <a:pt x="734" y="458"/>
                </a:lnTo>
                <a:lnTo>
                  <a:pt x="757" y="460"/>
                </a:lnTo>
                <a:lnTo>
                  <a:pt x="779" y="458"/>
                </a:lnTo>
                <a:lnTo>
                  <a:pt x="799" y="452"/>
                </a:lnTo>
                <a:lnTo>
                  <a:pt x="817" y="441"/>
                </a:lnTo>
                <a:lnTo>
                  <a:pt x="835" y="428"/>
                </a:lnTo>
                <a:lnTo>
                  <a:pt x="835" y="428"/>
                </a:lnTo>
                <a:lnTo>
                  <a:pt x="847" y="412"/>
                </a:lnTo>
                <a:lnTo>
                  <a:pt x="857" y="393"/>
                </a:lnTo>
                <a:lnTo>
                  <a:pt x="864" y="372"/>
                </a:lnTo>
                <a:lnTo>
                  <a:pt x="866" y="350"/>
                </a:lnTo>
                <a:lnTo>
                  <a:pt x="864" y="328"/>
                </a:lnTo>
                <a:lnTo>
                  <a:pt x="857" y="308"/>
                </a:lnTo>
                <a:lnTo>
                  <a:pt x="847" y="289"/>
                </a:lnTo>
                <a:lnTo>
                  <a:pt x="835" y="272"/>
                </a:lnTo>
                <a:lnTo>
                  <a:pt x="817" y="260"/>
                </a:lnTo>
                <a:lnTo>
                  <a:pt x="799" y="248"/>
                </a:lnTo>
                <a:lnTo>
                  <a:pt x="779" y="242"/>
                </a:lnTo>
                <a:lnTo>
                  <a:pt x="757" y="240"/>
                </a:lnTo>
                <a:close/>
                <a:moveTo>
                  <a:pt x="224" y="240"/>
                </a:moveTo>
                <a:lnTo>
                  <a:pt x="201" y="242"/>
                </a:lnTo>
                <a:lnTo>
                  <a:pt x="181" y="248"/>
                </a:lnTo>
                <a:lnTo>
                  <a:pt x="163" y="260"/>
                </a:lnTo>
                <a:lnTo>
                  <a:pt x="147" y="272"/>
                </a:lnTo>
                <a:lnTo>
                  <a:pt x="133" y="289"/>
                </a:lnTo>
                <a:lnTo>
                  <a:pt x="123" y="308"/>
                </a:lnTo>
                <a:lnTo>
                  <a:pt x="117" y="328"/>
                </a:lnTo>
                <a:lnTo>
                  <a:pt x="114" y="350"/>
                </a:lnTo>
                <a:lnTo>
                  <a:pt x="117" y="372"/>
                </a:lnTo>
                <a:lnTo>
                  <a:pt x="123" y="393"/>
                </a:lnTo>
                <a:lnTo>
                  <a:pt x="133" y="412"/>
                </a:lnTo>
                <a:lnTo>
                  <a:pt x="147" y="428"/>
                </a:lnTo>
                <a:lnTo>
                  <a:pt x="147" y="428"/>
                </a:lnTo>
                <a:lnTo>
                  <a:pt x="163" y="441"/>
                </a:lnTo>
                <a:lnTo>
                  <a:pt x="181" y="452"/>
                </a:lnTo>
                <a:lnTo>
                  <a:pt x="201" y="458"/>
                </a:lnTo>
                <a:lnTo>
                  <a:pt x="224" y="460"/>
                </a:lnTo>
                <a:lnTo>
                  <a:pt x="246" y="458"/>
                </a:lnTo>
                <a:lnTo>
                  <a:pt x="246" y="458"/>
                </a:lnTo>
                <a:lnTo>
                  <a:pt x="246" y="458"/>
                </a:lnTo>
                <a:lnTo>
                  <a:pt x="252" y="457"/>
                </a:lnTo>
                <a:lnTo>
                  <a:pt x="260" y="454"/>
                </a:lnTo>
                <a:lnTo>
                  <a:pt x="268" y="444"/>
                </a:lnTo>
                <a:lnTo>
                  <a:pt x="277" y="434"/>
                </a:lnTo>
                <a:lnTo>
                  <a:pt x="277" y="434"/>
                </a:lnTo>
                <a:lnTo>
                  <a:pt x="338" y="374"/>
                </a:lnTo>
                <a:lnTo>
                  <a:pt x="336" y="372"/>
                </a:lnTo>
                <a:lnTo>
                  <a:pt x="336" y="372"/>
                </a:lnTo>
                <a:lnTo>
                  <a:pt x="317" y="349"/>
                </a:lnTo>
                <a:lnTo>
                  <a:pt x="300" y="324"/>
                </a:lnTo>
                <a:lnTo>
                  <a:pt x="288" y="298"/>
                </a:lnTo>
                <a:lnTo>
                  <a:pt x="278" y="269"/>
                </a:lnTo>
                <a:lnTo>
                  <a:pt x="278" y="268"/>
                </a:lnTo>
                <a:lnTo>
                  <a:pt x="278" y="267"/>
                </a:lnTo>
                <a:lnTo>
                  <a:pt x="278" y="267"/>
                </a:lnTo>
                <a:lnTo>
                  <a:pt x="278" y="266"/>
                </a:lnTo>
                <a:lnTo>
                  <a:pt x="276" y="257"/>
                </a:lnTo>
                <a:lnTo>
                  <a:pt x="276" y="257"/>
                </a:lnTo>
                <a:lnTo>
                  <a:pt x="276" y="256"/>
                </a:lnTo>
                <a:lnTo>
                  <a:pt x="276" y="255"/>
                </a:lnTo>
                <a:lnTo>
                  <a:pt x="276" y="253"/>
                </a:lnTo>
                <a:lnTo>
                  <a:pt x="266" y="248"/>
                </a:lnTo>
                <a:lnTo>
                  <a:pt x="257" y="246"/>
                </a:lnTo>
                <a:lnTo>
                  <a:pt x="241" y="242"/>
                </a:lnTo>
                <a:lnTo>
                  <a:pt x="224" y="240"/>
                </a:lnTo>
                <a:close/>
                <a:moveTo>
                  <a:pt x="490" y="64"/>
                </a:moveTo>
                <a:lnTo>
                  <a:pt x="459" y="67"/>
                </a:lnTo>
                <a:lnTo>
                  <a:pt x="431" y="76"/>
                </a:lnTo>
                <a:lnTo>
                  <a:pt x="405" y="91"/>
                </a:lnTo>
                <a:lnTo>
                  <a:pt x="381" y="110"/>
                </a:lnTo>
                <a:lnTo>
                  <a:pt x="362" y="132"/>
                </a:lnTo>
                <a:lnTo>
                  <a:pt x="348" y="158"/>
                </a:lnTo>
                <a:lnTo>
                  <a:pt x="339" y="188"/>
                </a:lnTo>
                <a:lnTo>
                  <a:pt x="336" y="219"/>
                </a:lnTo>
                <a:lnTo>
                  <a:pt x="339" y="250"/>
                </a:lnTo>
                <a:lnTo>
                  <a:pt x="346" y="278"/>
                </a:lnTo>
                <a:lnTo>
                  <a:pt x="359" y="302"/>
                </a:lnTo>
                <a:lnTo>
                  <a:pt x="375" y="323"/>
                </a:lnTo>
                <a:lnTo>
                  <a:pt x="395" y="339"/>
                </a:lnTo>
                <a:lnTo>
                  <a:pt x="416" y="353"/>
                </a:lnTo>
                <a:lnTo>
                  <a:pt x="439" y="361"/>
                </a:lnTo>
                <a:lnTo>
                  <a:pt x="464" y="367"/>
                </a:lnTo>
                <a:lnTo>
                  <a:pt x="490" y="369"/>
                </a:lnTo>
                <a:lnTo>
                  <a:pt x="516" y="367"/>
                </a:lnTo>
                <a:lnTo>
                  <a:pt x="541" y="361"/>
                </a:lnTo>
                <a:lnTo>
                  <a:pt x="564" y="353"/>
                </a:lnTo>
                <a:lnTo>
                  <a:pt x="587" y="339"/>
                </a:lnTo>
                <a:lnTo>
                  <a:pt x="605" y="323"/>
                </a:lnTo>
                <a:lnTo>
                  <a:pt x="621" y="302"/>
                </a:lnTo>
                <a:lnTo>
                  <a:pt x="634" y="278"/>
                </a:lnTo>
                <a:lnTo>
                  <a:pt x="641" y="250"/>
                </a:lnTo>
                <a:lnTo>
                  <a:pt x="644" y="219"/>
                </a:lnTo>
                <a:lnTo>
                  <a:pt x="641" y="188"/>
                </a:lnTo>
                <a:lnTo>
                  <a:pt x="633" y="158"/>
                </a:lnTo>
                <a:lnTo>
                  <a:pt x="618" y="132"/>
                </a:lnTo>
                <a:lnTo>
                  <a:pt x="599" y="110"/>
                </a:lnTo>
                <a:lnTo>
                  <a:pt x="577" y="91"/>
                </a:lnTo>
                <a:lnTo>
                  <a:pt x="550" y="76"/>
                </a:lnTo>
                <a:lnTo>
                  <a:pt x="521" y="67"/>
                </a:lnTo>
                <a:lnTo>
                  <a:pt x="490" y="64"/>
                </a:lnTo>
                <a:close/>
                <a:moveTo>
                  <a:pt x="490" y="0"/>
                </a:moveTo>
                <a:lnTo>
                  <a:pt x="530" y="4"/>
                </a:lnTo>
                <a:lnTo>
                  <a:pt x="567" y="14"/>
                </a:lnTo>
                <a:lnTo>
                  <a:pt x="600" y="31"/>
                </a:lnTo>
                <a:lnTo>
                  <a:pt x="631" y="54"/>
                </a:lnTo>
                <a:lnTo>
                  <a:pt x="659" y="80"/>
                </a:lnTo>
                <a:lnTo>
                  <a:pt x="680" y="112"/>
                </a:lnTo>
                <a:lnTo>
                  <a:pt x="696" y="147"/>
                </a:lnTo>
                <a:lnTo>
                  <a:pt x="706" y="185"/>
                </a:lnTo>
                <a:lnTo>
                  <a:pt x="730" y="179"/>
                </a:lnTo>
                <a:lnTo>
                  <a:pt x="757" y="176"/>
                </a:lnTo>
                <a:lnTo>
                  <a:pt x="791" y="180"/>
                </a:lnTo>
                <a:lnTo>
                  <a:pt x="823" y="190"/>
                </a:lnTo>
                <a:lnTo>
                  <a:pt x="853" y="206"/>
                </a:lnTo>
                <a:lnTo>
                  <a:pt x="879" y="227"/>
                </a:lnTo>
                <a:lnTo>
                  <a:pt x="900" y="253"/>
                </a:lnTo>
                <a:lnTo>
                  <a:pt x="916" y="283"/>
                </a:lnTo>
                <a:lnTo>
                  <a:pt x="926" y="315"/>
                </a:lnTo>
                <a:lnTo>
                  <a:pt x="930" y="350"/>
                </a:lnTo>
                <a:lnTo>
                  <a:pt x="926" y="383"/>
                </a:lnTo>
                <a:lnTo>
                  <a:pt x="918" y="414"/>
                </a:lnTo>
                <a:lnTo>
                  <a:pt x="903" y="443"/>
                </a:lnTo>
                <a:lnTo>
                  <a:pt x="883" y="468"/>
                </a:lnTo>
                <a:lnTo>
                  <a:pt x="924" y="510"/>
                </a:lnTo>
                <a:lnTo>
                  <a:pt x="941" y="529"/>
                </a:lnTo>
                <a:lnTo>
                  <a:pt x="955" y="548"/>
                </a:lnTo>
                <a:lnTo>
                  <a:pt x="966" y="571"/>
                </a:lnTo>
                <a:lnTo>
                  <a:pt x="966" y="571"/>
                </a:lnTo>
                <a:lnTo>
                  <a:pt x="976" y="605"/>
                </a:lnTo>
                <a:lnTo>
                  <a:pt x="980" y="644"/>
                </a:lnTo>
                <a:lnTo>
                  <a:pt x="980" y="695"/>
                </a:lnTo>
                <a:lnTo>
                  <a:pt x="978" y="708"/>
                </a:lnTo>
                <a:lnTo>
                  <a:pt x="975" y="722"/>
                </a:lnTo>
                <a:lnTo>
                  <a:pt x="967" y="733"/>
                </a:lnTo>
                <a:lnTo>
                  <a:pt x="957" y="744"/>
                </a:lnTo>
                <a:lnTo>
                  <a:pt x="945" y="752"/>
                </a:lnTo>
                <a:lnTo>
                  <a:pt x="930" y="757"/>
                </a:lnTo>
                <a:lnTo>
                  <a:pt x="926" y="757"/>
                </a:lnTo>
                <a:lnTo>
                  <a:pt x="926" y="757"/>
                </a:lnTo>
                <a:lnTo>
                  <a:pt x="887" y="757"/>
                </a:lnTo>
                <a:lnTo>
                  <a:pt x="887" y="770"/>
                </a:lnTo>
                <a:lnTo>
                  <a:pt x="884" y="783"/>
                </a:lnTo>
                <a:lnTo>
                  <a:pt x="878" y="793"/>
                </a:lnTo>
                <a:lnTo>
                  <a:pt x="868" y="800"/>
                </a:lnTo>
                <a:lnTo>
                  <a:pt x="856" y="802"/>
                </a:lnTo>
                <a:lnTo>
                  <a:pt x="126" y="802"/>
                </a:lnTo>
                <a:lnTo>
                  <a:pt x="113" y="800"/>
                </a:lnTo>
                <a:lnTo>
                  <a:pt x="103" y="793"/>
                </a:lnTo>
                <a:lnTo>
                  <a:pt x="96" y="783"/>
                </a:lnTo>
                <a:lnTo>
                  <a:pt x="93" y="770"/>
                </a:lnTo>
                <a:lnTo>
                  <a:pt x="93" y="757"/>
                </a:lnTo>
                <a:lnTo>
                  <a:pt x="54" y="757"/>
                </a:lnTo>
                <a:lnTo>
                  <a:pt x="54" y="757"/>
                </a:lnTo>
                <a:lnTo>
                  <a:pt x="50" y="757"/>
                </a:lnTo>
                <a:lnTo>
                  <a:pt x="35" y="752"/>
                </a:lnTo>
                <a:lnTo>
                  <a:pt x="23" y="744"/>
                </a:lnTo>
                <a:lnTo>
                  <a:pt x="13" y="733"/>
                </a:lnTo>
                <a:lnTo>
                  <a:pt x="7" y="722"/>
                </a:lnTo>
                <a:lnTo>
                  <a:pt x="2" y="708"/>
                </a:lnTo>
                <a:lnTo>
                  <a:pt x="0" y="695"/>
                </a:lnTo>
                <a:lnTo>
                  <a:pt x="0" y="644"/>
                </a:lnTo>
                <a:lnTo>
                  <a:pt x="4" y="605"/>
                </a:lnTo>
                <a:lnTo>
                  <a:pt x="15" y="571"/>
                </a:lnTo>
                <a:lnTo>
                  <a:pt x="15" y="571"/>
                </a:lnTo>
                <a:lnTo>
                  <a:pt x="25" y="548"/>
                </a:lnTo>
                <a:lnTo>
                  <a:pt x="39" y="529"/>
                </a:lnTo>
                <a:lnTo>
                  <a:pt x="56" y="510"/>
                </a:lnTo>
                <a:lnTo>
                  <a:pt x="97" y="468"/>
                </a:lnTo>
                <a:lnTo>
                  <a:pt x="77" y="443"/>
                </a:lnTo>
                <a:lnTo>
                  <a:pt x="64" y="414"/>
                </a:lnTo>
                <a:lnTo>
                  <a:pt x="54" y="383"/>
                </a:lnTo>
                <a:lnTo>
                  <a:pt x="50" y="350"/>
                </a:lnTo>
                <a:lnTo>
                  <a:pt x="54" y="315"/>
                </a:lnTo>
                <a:lnTo>
                  <a:pt x="64" y="283"/>
                </a:lnTo>
                <a:lnTo>
                  <a:pt x="80" y="253"/>
                </a:lnTo>
                <a:lnTo>
                  <a:pt x="101" y="227"/>
                </a:lnTo>
                <a:lnTo>
                  <a:pt x="127" y="206"/>
                </a:lnTo>
                <a:lnTo>
                  <a:pt x="157" y="190"/>
                </a:lnTo>
                <a:lnTo>
                  <a:pt x="189" y="180"/>
                </a:lnTo>
                <a:lnTo>
                  <a:pt x="224" y="176"/>
                </a:lnTo>
                <a:lnTo>
                  <a:pt x="250" y="179"/>
                </a:lnTo>
                <a:lnTo>
                  <a:pt x="276" y="185"/>
                </a:lnTo>
                <a:lnTo>
                  <a:pt x="284" y="147"/>
                </a:lnTo>
                <a:lnTo>
                  <a:pt x="300" y="112"/>
                </a:lnTo>
                <a:lnTo>
                  <a:pt x="321" y="80"/>
                </a:lnTo>
                <a:lnTo>
                  <a:pt x="349" y="54"/>
                </a:lnTo>
                <a:lnTo>
                  <a:pt x="380" y="31"/>
                </a:lnTo>
                <a:lnTo>
                  <a:pt x="413" y="14"/>
                </a:lnTo>
                <a:lnTo>
                  <a:pt x="450" y="4"/>
                </a:lnTo>
                <a:lnTo>
                  <a:pt x="49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88" tIns="60944" rIns="121888" bIns="60944" numCol="1" anchor="t" anchorCtr="0" compatLnSpc="1">
            <a:prstTxWarp prst="textNoShape">
              <a:avLst/>
            </a:prstTxWarp>
          </a:bodyPr>
          <a:lstStyle/>
          <a:p>
            <a:endParaRPr lang="en-US" sz="3199"/>
          </a:p>
        </p:txBody>
      </p:sp>
      <p:sp>
        <p:nvSpPr>
          <p:cNvPr id="46" name="Freeform 45"/>
          <p:cNvSpPr>
            <a:spLocks noChangeAspect="1" noEditPoints="1"/>
          </p:cNvSpPr>
          <p:nvPr/>
        </p:nvSpPr>
        <p:spPr bwMode="auto">
          <a:xfrm>
            <a:off x="8931836" y="1347203"/>
            <a:ext cx="595754" cy="487546"/>
          </a:xfrm>
          <a:custGeom>
            <a:avLst/>
            <a:gdLst>
              <a:gd name="T0" fmla="*/ 774 w 980"/>
              <a:gd name="T1" fmla="*/ 604 h 802"/>
              <a:gd name="T2" fmla="*/ 730 w 980"/>
              <a:gd name="T3" fmla="*/ 738 h 802"/>
              <a:gd name="T4" fmla="*/ 832 w 980"/>
              <a:gd name="T5" fmla="*/ 620 h 802"/>
              <a:gd name="T6" fmla="*/ 858 w 980"/>
              <a:gd name="T7" fmla="*/ 626 h 802"/>
              <a:gd name="T8" fmla="*/ 914 w 980"/>
              <a:gd name="T9" fmla="*/ 618 h 802"/>
              <a:gd name="T10" fmla="*/ 831 w 980"/>
              <a:gd name="T11" fmla="*/ 506 h 802"/>
              <a:gd name="T12" fmla="*/ 74 w 980"/>
              <a:gd name="T13" fmla="*/ 595 h 802"/>
              <a:gd name="T14" fmla="*/ 119 w 980"/>
              <a:gd name="T15" fmla="*/ 631 h 802"/>
              <a:gd name="T16" fmla="*/ 143 w 980"/>
              <a:gd name="T17" fmla="*/ 618 h 802"/>
              <a:gd name="T18" fmla="*/ 158 w 980"/>
              <a:gd name="T19" fmla="*/ 738 h 802"/>
              <a:gd name="T20" fmla="*/ 206 w 980"/>
              <a:gd name="T21" fmla="*/ 671 h 802"/>
              <a:gd name="T22" fmla="*/ 149 w 980"/>
              <a:gd name="T23" fmla="*/ 506 h 802"/>
              <a:gd name="T24" fmla="*/ 304 w 980"/>
              <a:gd name="T25" fmla="*/ 499 h 802"/>
              <a:gd name="T26" fmla="*/ 303 w 980"/>
              <a:gd name="T27" fmla="*/ 500 h 802"/>
              <a:gd name="T28" fmla="*/ 271 w 980"/>
              <a:gd name="T29" fmla="*/ 604 h 802"/>
              <a:gd name="T30" fmla="*/ 355 w 980"/>
              <a:gd name="T31" fmla="*/ 589 h 802"/>
              <a:gd name="T32" fmla="*/ 378 w 980"/>
              <a:gd name="T33" fmla="*/ 576 h 802"/>
              <a:gd name="T34" fmla="*/ 392 w 980"/>
              <a:gd name="T35" fmla="*/ 707 h 802"/>
              <a:gd name="T36" fmla="*/ 588 w 980"/>
              <a:gd name="T37" fmla="*/ 594 h 802"/>
              <a:gd name="T38" fmla="*/ 608 w 980"/>
              <a:gd name="T39" fmla="*/ 576 h 802"/>
              <a:gd name="T40" fmla="*/ 626 w 980"/>
              <a:gd name="T41" fmla="*/ 594 h 802"/>
              <a:gd name="T42" fmla="*/ 707 w 980"/>
              <a:gd name="T43" fmla="*/ 568 h 802"/>
              <a:gd name="T44" fmla="*/ 677 w 980"/>
              <a:gd name="T45" fmla="*/ 500 h 802"/>
              <a:gd name="T46" fmla="*/ 667 w 980"/>
              <a:gd name="T47" fmla="*/ 489 h 802"/>
              <a:gd name="T48" fmla="*/ 525 w 980"/>
              <a:gd name="T49" fmla="*/ 433 h 802"/>
              <a:gd name="T50" fmla="*/ 739 w 980"/>
              <a:gd name="T51" fmla="*/ 242 h 802"/>
              <a:gd name="T52" fmla="*/ 704 w 980"/>
              <a:gd name="T53" fmla="*/ 257 h 802"/>
              <a:gd name="T54" fmla="*/ 702 w 980"/>
              <a:gd name="T55" fmla="*/ 269 h 802"/>
              <a:gd name="T56" fmla="*/ 644 w 980"/>
              <a:gd name="T57" fmla="*/ 372 h 802"/>
              <a:gd name="T58" fmla="*/ 721 w 980"/>
              <a:gd name="T59" fmla="*/ 454 h 802"/>
              <a:gd name="T60" fmla="*/ 799 w 980"/>
              <a:gd name="T61" fmla="*/ 452 h 802"/>
              <a:gd name="T62" fmla="*/ 864 w 980"/>
              <a:gd name="T63" fmla="*/ 372 h 802"/>
              <a:gd name="T64" fmla="*/ 817 w 980"/>
              <a:gd name="T65" fmla="*/ 260 h 802"/>
              <a:gd name="T66" fmla="*/ 181 w 980"/>
              <a:gd name="T67" fmla="*/ 248 h 802"/>
              <a:gd name="T68" fmla="*/ 114 w 980"/>
              <a:gd name="T69" fmla="*/ 350 h 802"/>
              <a:gd name="T70" fmla="*/ 163 w 980"/>
              <a:gd name="T71" fmla="*/ 441 h 802"/>
              <a:gd name="T72" fmla="*/ 246 w 980"/>
              <a:gd name="T73" fmla="*/ 458 h 802"/>
              <a:gd name="T74" fmla="*/ 338 w 980"/>
              <a:gd name="T75" fmla="*/ 374 h 802"/>
              <a:gd name="T76" fmla="*/ 278 w 980"/>
              <a:gd name="T77" fmla="*/ 269 h 802"/>
              <a:gd name="T78" fmla="*/ 276 w 980"/>
              <a:gd name="T79" fmla="*/ 257 h 802"/>
              <a:gd name="T80" fmla="*/ 241 w 980"/>
              <a:gd name="T81" fmla="*/ 242 h 802"/>
              <a:gd name="T82" fmla="*/ 381 w 980"/>
              <a:gd name="T83" fmla="*/ 110 h 802"/>
              <a:gd name="T84" fmla="*/ 346 w 980"/>
              <a:gd name="T85" fmla="*/ 278 h 802"/>
              <a:gd name="T86" fmla="*/ 464 w 980"/>
              <a:gd name="T87" fmla="*/ 367 h 802"/>
              <a:gd name="T88" fmla="*/ 605 w 980"/>
              <a:gd name="T89" fmla="*/ 323 h 802"/>
              <a:gd name="T90" fmla="*/ 633 w 980"/>
              <a:gd name="T91" fmla="*/ 158 h 802"/>
              <a:gd name="T92" fmla="*/ 490 w 980"/>
              <a:gd name="T93" fmla="*/ 64 h 802"/>
              <a:gd name="T94" fmla="*/ 659 w 980"/>
              <a:gd name="T95" fmla="*/ 80 h 802"/>
              <a:gd name="T96" fmla="*/ 791 w 980"/>
              <a:gd name="T97" fmla="*/ 180 h 802"/>
              <a:gd name="T98" fmla="*/ 926 w 980"/>
              <a:gd name="T99" fmla="*/ 315 h 802"/>
              <a:gd name="T100" fmla="*/ 924 w 980"/>
              <a:gd name="T101" fmla="*/ 510 h 802"/>
              <a:gd name="T102" fmla="*/ 980 w 980"/>
              <a:gd name="T103" fmla="*/ 644 h 802"/>
              <a:gd name="T104" fmla="*/ 945 w 980"/>
              <a:gd name="T105" fmla="*/ 752 h 802"/>
              <a:gd name="T106" fmla="*/ 884 w 980"/>
              <a:gd name="T107" fmla="*/ 783 h 802"/>
              <a:gd name="T108" fmla="*/ 103 w 980"/>
              <a:gd name="T109" fmla="*/ 793 h 802"/>
              <a:gd name="T110" fmla="*/ 50 w 980"/>
              <a:gd name="T111" fmla="*/ 757 h 802"/>
              <a:gd name="T112" fmla="*/ 0 w 980"/>
              <a:gd name="T113" fmla="*/ 695 h 802"/>
              <a:gd name="T114" fmla="*/ 39 w 980"/>
              <a:gd name="T115" fmla="*/ 529 h 802"/>
              <a:gd name="T116" fmla="*/ 50 w 980"/>
              <a:gd name="T117" fmla="*/ 350 h 802"/>
              <a:gd name="T118" fmla="*/ 157 w 980"/>
              <a:gd name="T119" fmla="*/ 190 h 802"/>
              <a:gd name="T120" fmla="*/ 300 w 980"/>
              <a:gd name="T121" fmla="*/ 112 h 802"/>
              <a:gd name="T122" fmla="*/ 490 w 980"/>
              <a:gd name="T123" fmla="*/ 0 h 8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80" h="802">
                <a:moveTo>
                  <a:pt x="831" y="506"/>
                </a:moveTo>
                <a:lnTo>
                  <a:pt x="809" y="515"/>
                </a:lnTo>
                <a:lnTo>
                  <a:pt x="785" y="521"/>
                </a:lnTo>
                <a:lnTo>
                  <a:pt x="760" y="524"/>
                </a:lnTo>
                <a:lnTo>
                  <a:pt x="770" y="562"/>
                </a:lnTo>
                <a:lnTo>
                  <a:pt x="774" y="604"/>
                </a:lnTo>
                <a:lnTo>
                  <a:pt x="774" y="671"/>
                </a:lnTo>
                <a:lnTo>
                  <a:pt x="771" y="687"/>
                </a:lnTo>
                <a:lnTo>
                  <a:pt x="768" y="702"/>
                </a:lnTo>
                <a:lnTo>
                  <a:pt x="759" y="716"/>
                </a:lnTo>
                <a:lnTo>
                  <a:pt x="747" y="729"/>
                </a:lnTo>
                <a:lnTo>
                  <a:pt x="730" y="738"/>
                </a:lnTo>
                <a:lnTo>
                  <a:pt x="823" y="738"/>
                </a:lnTo>
                <a:lnTo>
                  <a:pt x="823" y="636"/>
                </a:lnTo>
                <a:lnTo>
                  <a:pt x="823" y="631"/>
                </a:lnTo>
                <a:lnTo>
                  <a:pt x="826" y="626"/>
                </a:lnTo>
                <a:lnTo>
                  <a:pt x="828" y="623"/>
                </a:lnTo>
                <a:lnTo>
                  <a:pt x="832" y="620"/>
                </a:lnTo>
                <a:lnTo>
                  <a:pt x="837" y="618"/>
                </a:lnTo>
                <a:lnTo>
                  <a:pt x="842" y="618"/>
                </a:lnTo>
                <a:lnTo>
                  <a:pt x="847" y="618"/>
                </a:lnTo>
                <a:lnTo>
                  <a:pt x="852" y="620"/>
                </a:lnTo>
                <a:lnTo>
                  <a:pt x="856" y="623"/>
                </a:lnTo>
                <a:lnTo>
                  <a:pt x="858" y="626"/>
                </a:lnTo>
                <a:lnTo>
                  <a:pt x="861" y="631"/>
                </a:lnTo>
                <a:lnTo>
                  <a:pt x="861" y="636"/>
                </a:lnTo>
                <a:lnTo>
                  <a:pt x="861" y="693"/>
                </a:lnTo>
                <a:lnTo>
                  <a:pt x="916" y="693"/>
                </a:lnTo>
                <a:lnTo>
                  <a:pt x="916" y="644"/>
                </a:lnTo>
                <a:lnTo>
                  <a:pt x="914" y="618"/>
                </a:lnTo>
                <a:lnTo>
                  <a:pt x="907" y="595"/>
                </a:lnTo>
                <a:lnTo>
                  <a:pt x="908" y="595"/>
                </a:lnTo>
                <a:lnTo>
                  <a:pt x="907" y="595"/>
                </a:lnTo>
                <a:lnTo>
                  <a:pt x="895" y="573"/>
                </a:lnTo>
                <a:lnTo>
                  <a:pt x="879" y="555"/>
                </a:lnTo>
                <a:lnTo>
                  <a:pt x="831" y="506"/>
                </a:lnTo>
                <a:close/>
                <a:moveTo>
                  <a:pt x="149" y="506"/>
                </a:moveTo>
                <a:lnTo>
                  <a:pt x="101" y="555"/>
                </a:lnTo>
                <a:lnTo>
                  <a:pt x="85" y="573"/>
                </a:lnTo>
                <a:lnTo>
                  <a:pt x="74" y="595"/>
                </a:lnTo>
                <a:lnTo>
                  <a:pt x="74" y="595"/>
                </a:lnTo>
                <a:lnTo>
                  <a:pt x="74" y="595"/>
                </a:lnTo>
                <a:lnTo>
                  <a:pt x="66" y="618"/>
                </a:lnTo>
                <a:lnTo>
                  <a:pt x="64" y="644"/>
                </a:lnTo>
                <a:lnTo>
                  <a:pt x="64" y="693"/>
                </a:lnTo>
                <a:lnTo>
                  <a:pt x="119" y="693"/>
                </a:lnTo>
                <a:lnTo>
                  <a:pt x="119" y="636"/>
                </a:lnTo>
                <a:lnTo>
                  <a:pt x="119" y="631"/>
                </a:lnTo>
                <a:lnTo>
                  <a:pt x="122" y="626"/>
                </a:lnTo>
                <a:lnTo>
                  <a:pt x="124" y="623"/>
                </a:lnTo>
                <a:lnTo>
                  <a:pt x="128" y="620"/>
                </a:lnTo>
                <a:lnTo>
                  <a:pt x="133" y="618"/>
                </a:lnTo>
                <a:lnTo>
                  <a:pt x="138" y="618"/>
                </a:lnTo>
                <a:lnTo>
                  <a:pt x="143" y="618"/>
                </a:lnTo>
                <a:lnTo>
                  <a:pt x="148" y="620"/>
                </a:lnTo>
                <a:lnTo>
                  <a:pt x="152" y="623"/>
                </a:lnTo>
                <a:lnTo>
                  <a:pt x="154" y="626"/>
                </a:lnTo>
                <a:lnTo>
                  <a:pt x="157" y="631"/>
                </a:lnTo>
                <a:lnTo>
                  <a:pt x="158" y="636"/>
                </a:lnTo>
                <a:lnTo>
                  <a:pt x="158" y="738"/>
                </a:lnTo>
                <a:lnTo>
                  <a:pt x="250" y="738"/>
                </a:lnTo>
                <a:lnTo>
                  <a:pt x="233" y="729"/>
                </a:lnTo>
                <a:lnTo>
                  <a:pt x="221" y="716"/>
                </a:lnTo>
                <a:lnTo>
                  <a:pt x="214" y="702"/>
                </a:lnTo>
                <a:lnTo>
                  <a:pt x="209" y="687"/>
                </a:lnTo>
                <a:lnTo>
                  <a:pt x="206" y="671"/>
                </a:lnTo>
                <a:lnTo>
                  <a:pt x="206" y="604"/>
                </a:lnTo>
                <a:lnTo>
                  <a:pt x="210" y="562"/>
                </a:lnTo>
                <a:lnTo>
                  <a:pt x="220" y="524"/>
                </a:lnTo>
                <a:lnTo>
                  <a:pt x="195" y="521"/>
                </a:lnTo>
                <a:lnTo>
                  <a:pt x="172" y="515"/>
                </a:lnTo>
                <a:lnTo>
                  <a:pt x="149" y="506"/>
                </a:lnTo>
                <a:close/>
                <a:moveTo>
                  <a:pt x="390" y="411"/>
                </a:moveTo>
                <a:lnTo>
                  <a:pt x="321" y="479"/>
                </a:lnTo>
                <a:lnTo>
                  <a:pt x="321" y="479"/>
                </a:lnTo>
                <a:lnTo>
                  <a:pt x="321" y="479"/>
                </a:lnTo>
                <a:lnTo>
                  <a:pt x="313" y="489"/>
                </a:lnTo>
                <a:lnTo>
                  <a:pt x="304" y="499"/>
                </a:lnTo>
                <a:lnTo>
                  <a:pt x="304" y="499"/>
                </a:lnTo>
                <a:lnTo>
                  <a:pt x="304" y="500"/>
                </a:lnTo>
                <a:lnTo>
                  <a:pt x="304" y="500"/>
                </a:lnTo>
                <a:lnTo>
                  <a:pt x="303" y="500"/>
                </a:lnTo>
                <a:lnTo>
                  <a:pt x="303" y="500"/>
                </a:lnTo>
                <a:lnTo>
                  <a:pt x="303" y="500"/>
                </a:lnTo>
                <a:lnTo>
                  <a:pt x="292" y="517"/>
                </a:lnTo>
                <a:lnTo>
                  <a:pt x="283" y="536"/>
                </a:lnTo>
                <a:lnTo>
                  <a:pt x="283" y="536"/>
                </a:lnTo>
                <a:lnTo>
                  <a:pt x="283" y="536"/>
                </a:lnTo>
                <a:lnTo>
                  <a:pt x="273" y="568"/>
                </a:lnTo>
                <a:lnTo>
                  <a:pt x="271" y="604"/>
                </a:lnTo>
                <a:lnTo>
                  <a:pt x="271" y="671"/>
                </a:lnTo>
                <a:lnTo>
                  <a:pt x="271" y="675"/>
                </a:lnTo>
                <a:lnTo>
                  <a:pt x="272" y="679"/>
                </a:lnTo>
                <a:lnTo>
                  <a:pt x="354" y="679"/>
                </a:lnTo>
                <a:lnTo>
                  <a:pt x="354" y="594"/>
                </a:lnTo>
                <a:lnTo>
                  <a:pt x="355" y="589"/>
                </a:lnTo>
                <a:lnTo>
                  <a:pt x="356" y="586"/>
                </a:lnTo>
                <a:lnTo>
                  <a:pt x="360" y="581"/>
                </a:lnTo>
                <a:lnTo>
                  <a:pt x="364" y="578"/>
                </a:lnTo>
                <a:lnTo>
                  <a:pt x="367" y="576"/>
                </a:lnTo>
                <a:lnTo>
                  <a:pt x="374" y="576"/>
                </a:lnTo>
                <a:lnTo>
                  <a:pt x="378" y="576"/>
                </a:lnTo>
                <a:lnTo>
                  <a:pt x="382" y="578"/>
                </a:lnTo>
                <a:lnTo>
                  <a:pt x="386" y="581"/>
                </a:lnTo>
                <a:lnTo>
                  <a:pt x="390" y="586"/>
                </a:lnTo>
                <a:lnTo>
                  <a:pt x="391" y="589"/>
                </a:lnTo>
                <a:lnTo>
                  <a:pt x="392" y="594"/>
                </a:lnTo>
                <a:lnTo>
                  <a:pt x="392" y="707"/>
                </a:lnTo>
                <a:lnTo>
                  <a:pt x="392" y="711"/>
                </a:lnTo>
                <a:lnTo>
                  <a:pt x="392" y="738"/>
                </a:lnTo>
                <a:lnTo>
                  <a:pt x="588" y="738"/>
                </a:lnTo>
                <a:lnTo>
                  <a:pt x="588" y="711"/>
                </a:lnTo>
                <a:lnTo>
                  <a:pt x="588" y="707"/>
                </a:lnTo>
                <a:lnTo>
                  <a:pt x="588" y="594"/>
                </a:lnTo>
                <a:lnTo>
                  <a:pt x="589" y="589"/>
                </a:lnTo>
                <a:lnTo>
                  <a:pt x="590" y="586"/>
                </a:lnTo>
                <a:lnTo>
                  <a:pt x="594" y="581"/>
                </a:lnTo>
                <a:lnTo>
                  <a:pt x="598" y="578"/>
                </a:lnTo>
                <a:lnTo>
                  <a:pt x="603" y="576"/>
                </a:lnTo>
                <a:lnTo>
                  <a:pt x="608" y="576"/>
                </a:lnTo>
                <a:lnTo>
                  <a:pt x="613" y="576"/>
                </a:lnTo>
                <a:lnTo>
                  <a:pt x="616" y="578"/>
                </a:lnTo>
                <a:lnTo>
                  <a:pt x="621" y="581"/>
                </a:lnTo>
                <a:lnTo>
                  <a:pt x="624" y="586"/>
                </a:lnTo>
                <a:lnTo>
                  <a:pt x="625" y="589"/>
                </a:lnTo>
                <a:lnTo>
                  <a:pt x="626" y="594"/>
                </a:lnTo>
                <a:lnTo>
                  <a:pt x="626" y="679"/>
                </a:lnTo>
                <a:lnTo>
                  <a:pt x="708" y="679"/>
                </a:lnTo>
                <a:lnTo>
                  <a:pt x="709" y="675"/>
                </a:lnTo>
                <a:lnTo>
                  <a:pt x="709" y="671"/>
                </a:lnTo>
                <a:lnTo>
                  <a:pt x="709" y="604"/>
                </a:lnTo>
                <a:lnTo>
                  <a:pt x="707" y="568"/>
                </a:lnTo>
                <a:lnTo>
                  <a:pt x="697" y="536"/>
                </a:lnTo>
                <a:lnTo>
                  <a:pt x="697" y="536"/>
                </a:lnTo>
                <a:lnTo>
                  <a:pt x="697" y="536"/>
                </a:lnTo>
                <a:lnTo>
                  <a:pt x="688" y="517"/>
                </a:lnTo>
                <a:lnTo>
                  <a:pt x="677" y="500"/>
                </a:lnTo>
                <a:lnTo>
                  <a:pt x="677" y="500"/>
                </a:lnTo>
                <a:lnTo>
                  <a:pt x="677" y="500"/>
                </a:lnTo>
                <a:lnTo>
                  <a:pt x="676" y="500"/>
                </a:lnTo>
                <a:lnTo>
                  <a:pt x="676" y="500"/>
                </a:lnTo>
                <a:lnTo>
                  <a:pt x="676" y="499"/>
                </a:lnTo>
                <a:lnTo>
                  <a:pt x="676" y="499"/>
                </a:lnTo>
                <a:lnTo>
                  <a:pt x="667" y="489"/>
                </a:lnTo>
                <a:lnTo>
                  <a:pt x="659" y="479"/>
                </a:lnTo>
                <a:lnTo>
                  <a:pt x="659" y="479"/>
                </a:lnTo>
                <a:lnTo>
                  <a:pt x="659" y="479"/>
                </a:lnTo>
                <a:lnTo>
                  <a:pt x="590" y="411"/>
                </a:lnTo>
                <a:lnTo>
                  <a:pt x="558" y="424"/>
                </a:lnTo>
                <a:lnTo>
                  <a:pt x="525" y="433"/>
                </a:lnTo>
                <a:lnTo>
                  <a:pt x="490" y="436"/>
                </a:lnTo>
                <a:lnTo>
                  <a:pt x="455" y="433"/>
                </a:lnTo>
                <a:lnTo>
                  <a:pt x="422" y="424"/>
                </a:lnTo>
                <a:lnTo>
                  <a:pt x="390" y="411"/>
                </a:lnTo>
                <a:close/>
                <a:moveTo>
                  <a:pt x="757" y="240"/>
                </a:moveTo>
                <a:lnTo>
                  <a:pt x="739" y="242"/>
                </a:lnTo>
                <a:lnTo>
                  <a:pt x="723" y="246"/>
                </a:lnTo>
                <a:lnTo>
                  <a:pt x="714" y="248"/>
                </a:lnTo>
                <a:lnTo>
                  <a:pt x="704" y="253"/>
                </a:lnTo>
                <a:lnTo>
                  <a:pt x="704" y="255"/>
                </a:lnTo>
                <a:lnTo>
                  <a:pt x="704" y="256"/>
                </a:lnTo>
                <a:lnTo>
                  <a:pt x="704" y="257"/>
                </a:lnTo>
                <a:lnTo>
                  <a:pt x="704" y="257"/>
                </a:lnTo>
                <a:lnTo>
                  <a:pt x="702" y="266"/>
                </a:lnTo>
                <a:lnTo>
                  <a:pt x="702" y="267"/>
                </a:lnTo>
                <a:lnTo>
                  <a:pt x="702" y="267"/>
                </a:lnTo>
                <a:lnTo>
                  <a:pt x="702" y="268"/>
                </a:lnTo>
                <a:lnTo>
                  <a:pt x="702" y="269"/>
                </a:lnTo>
                <a:lnTo>
                  <a:pt x="693" y="298"/>
                </a:lnTo>
                <a:lnTo>
                  <a:pt x="680" y="324"/>
                </a:lnTo>
                <a:lnTo>
                  <a:pt x="664" y="349"/>
                </a:lnTo>
                <a:lnTo>
                  <a:pt x="644" y="372"/>
                </a:lnTo>
                <a:lnTo>
                  <a:pt x="644" y="372"/>
                </a:lnTo>
                <a:lnTo>
                  <a:pt x="644" y="372"/>
                </a:lnTo>
                <a:lnTo>
                  <a:pt x="644" y="372"/>
                </a:lnTo>
                <a:lnTo>
                  <a:pt x="642" y="374"/>
                </a:lnTo>
                <a:lnTo>
                  <a:pt x="703" y="434"/>
                </a:lnTo>
                <a:lnTo>
                  <a:pt x="703" y="434"/>
                </a:lnTo>
                <a:lnTo>
                  <a:pt x="713" y="444"/>
                </a:lnTo>
                <a:lnTo>
                  <a:pt x="721" y="454"/>
                </a:lnTo>
                <a:lnTo>
                  <a:pt x="728" y="457"/>
                </a:lnTo>
                <a:lnTo>
                  <a:pt x="734" y="458"/>
                </a:lnTo>
                <a:lnTo>
                  <a:pt x="734" y="458"/>
                </a:lnTo>
                <a:lnTo>
                  <a:pt x="757" y="460"/>
                </a:lnTo>
                <a:lnTo>
                  <a:pt x="779" y="458"/>
                </a:lnTo>
                <a:lnTo>
                  <a:pt x="799" y="452"/>
                </a:lnTo>
                <a:lnTo>
                  <a:pt x="817" y="441"/>
                </a:lnTo>
                <a:lnTo>
                  <a:pt x="835" y="428"/>
                </a:lnTo>
                <a:lnTo>
                  <a:pt x="835" y="428"/>
                </a:lnTo>
                <a:lnTo>
                  <a:pt x="847" y="412"/>
                </a:lnTo>
                <a:lnTo>
                  <a:pt x="857" y="393"/>
                </a:lnTo>
                <a:lnTo>
                  <a:pt x="864" y="372"/>
                </a:lnTo>
                <a:lnTo>
                  <a:pt x="866" y="350"/>
                </a:lnTo>
                <a:lnTo>
                  <a:pt x="864" y="328"/>
                </a:lnTo>
                <a:lnTo>
                  <a:pt x="857" y="308"/>
                </a:lnTo>
                <a:lnTo>
                  <a:pt x="847" y="289"/>
                </a:lnTo>
                <a:lnTo>
                  <a:pt x="835" y="272"/>
                </a:lnTo>
                <a:lnTo>
                  <a:pt x="817" y="260"/>
                </a:lnTo>
                <a:lnTo>
                  <a:pt x="799" y="248"/>
                </a:lnTo>
                <a:lnTo>
                  <a:pt x="779" y="242"/>
                </a:lnTo>
                <a:lnTo>
                  <a:pt x="757" y="240"/>
                </a:lnTo>
                <a:close/>
                <a:moveTo>
                  <a:pt x="224" y="240"/>
                </a:moveTo>
                <a:lnTo>
                  <a:pt x="201" y="242"/>
                </a:lnTo>
                <a:lnTo>
                  <a:pt x="181" y="248"/>
                </a:lnTo>
                <a:lnTo>
                  <a:pt x="163" y="260"/>
                </a:lnTo>
                <a:lnTo>
                  <a:pt x="147" y="272"/>
                </a:lnTo>
                <a:lnTo>
                  <a:pt x="133" y="289"/>
                </a:lnTo>
                <a:lnTo>
                  <a:pt x="123" y="308"/>
                </a:lnTo>
                <a:lnTo>
                  <a:pt x="117" y="328"/>
                </a:lnTo>
                <a:lnTo>
                  <a:pt x="114" y="350"/>
                </a:lnTo>
                <a:lnTo>
                  <a:pt x="117" y="372"/>
                </a:lnTo>
                <a:lnTo>
                  <a:pt x="123" y="393"/>
                </a:lnTo>
                <a:lnTo>
                  <a:pt x="133" y="412"/>
                </a:lnTo>
                <a:lnTo>
                  <a:pt x="147" y="428"/>
                </a:lnTo>
                <a:lnTo>
                  <a:pt x="147" y="428"/>
                </a:lnTo>
                <a:lnTo>
                  <a:pt x="163" y="441"/>
                </a:lnTo>
                <a:lnTo>
                  <a:pt x="181" y="452"/>
                </a:lnTo>
                <a:lnTo>
                  <a:pt x="201" y="458"/>
                </a:lnTo>
                <a:lnTo>
                  <a:pt x="224" y="460"/>
                </a:lnTo>
                <a:lnTo>
                  <a:pt x="246" y="458"/>
                </a:lnTo>
                <a:lnTo>
                  <a:pt x="246" y="458"/>
                </a:lnTo>
                <a:lnTo>
                  <a:pt x="246" y="458"/>
                </a:lnTo>
                <a:lnTo>
                  <a:pt x="252" y="457"/>
                </a:lnTo>
                <a:lnTo>
                  <a:pt x="260" y="454"/>
                </a:lnTo>
                <a:lnTo>
                  <a:pt x="268" y="444"/>
                </a:lnTo>
                <a:lnTo>
                  <a:pt x="277" y="434"/>
                </a:lnTo>
                <a:lnTo>
                  <a:pt x="277" y="434"/>
                </a:lnTo>
                <a:lnTo>
                  <a:pt x="338" y="374"/>
                </a:lnTo>
                <a:lnTo>
                  <a:pt x="336" y="372"/>
                </a:lnTo>
                <a:lnTo>
                  <a:pt x="336" y="372"/>
                </a:lnTo>
                <a:lnTo>
                  <a:pt x="317" y="349"/>
                </a:lnTo>
                <a:lnTo>
                  <a:pt x="300" y="324"/>
                </a:lnTo>
                <a:lnTo>
                  <a:pt x="288" y="298"/>
                </a:lnTo>
                <a:lnTo>
                  <a:pt x="278" y="269"/>
                </a:lnTo>
                <a:lnTo>
                  <a:pt x="278" y="268"/>
                </a:lnTo>
                <a:lnTo>
                  <a:pt x="278" y="267"/>
                </a:lnTo>
                <a:lnTo>
                  <a:pt x="278" y="267"/>
                </a:lnTo>
                <a:lnTo>
                  <a:pt x="278" y="266"/>
                </a:lnTo>
                <a:lnTo>
                  <a:pt x="276" y="257"/>
                </a:lnTo>
                <a:lnTo>
                  <a:pt x="276" y="257"/>
                </a:lnTo>
                <a:lnTo>
                  <a:pt x="276" y="256"/>
                </a:lnTo>
                <a:lnTo>
                  <a:pt x="276" y="255"/>
                </a:lnTo>
                <a:lnTo>
                  <a:pt x="276" y="253"/>
                </a:lnTo>
                <a:lnTo>
                  <a:pt x="266" y="248"/>
                </a:lnTo>
                <a:lnTo>
                  <a:pt x="257" y="246"/>
                </a:lnTo>
                <a:lnTo>
                  <a:pt x="241" y="242"/>
                </a:lnTo>
                <a:lnTo>
                  <a:pt x="224" y="240"/>
                </a:lnTo>
                <a:close/>
                <a:moveTo>
                  <a:pt x="490" y="64"/>
                </a:moveTo>
                <a:lnTo>
                  <a:pt x="459" y="67"/>
                </a:lnTo>
                <a:lnTo>
                  <a:pt x="431" y="76"/>
                </a:lnTo>
                <a:lnTo>
                  <a:pt x="405" y="91"/>
                </a:lnTo>
                <a:lnTo>
                  <a:pt x="381" y="110"/>
                </a:lnTo>
                <a:lnTo>
                  <a:pt x="362" y="132"/>
                </a:lnTo>
                <a:lnTo>
                  <a:pt x="348" y="158"/>
                </a:lnTo>
                <a:lnTo>
                  <a:pt x="339" y="188"/>
                </a:lnTo>
                <a:lnTo>
                  <a:pt x="336" y="219"/>
                </a:lnTo>
                <a:lnTo>
                  <a:pt x="339" y="250"/>
                </a:lnTo>
                <a:lnTo>
                  <a:pt x="346" y="278"/>
                </a:lnTo>
                <a:lnTo>
                  <a:pt x="359" y="302"/>
                </a:lnTo>
                <a:lnTo>
                  <a:pt x="375" y="323"/>
                </a:lnTo>
                <a:lnTo>
                  <a:pt x="395" y="339"/>
                </a:lnTo>
                <a:lnTo>
                  <a:pt x="416" y="353"/>
                </a:lnTo>
                <a:lnTo>
                  <a:pt x="439" y="361"/>
                </a:lnTo>
                <a:lnTo>
                  <a:pt x="464" y="367"/>
                </a:lnTo>
                <a:lnTo>
                  <a:pt x="490" y="369"/>
                </a:lnTo>
                <a:lnTo>
                  <a:pt x="516" y="367"/>
                </a:lnTo>
                <a:lnTo>
                  <a:pt x="541" y="361"/>
                </a:lnTo>
                <a:lnTo>
                  <a:pt x="564" y="353"/>
                </a:lnTo>
                <a:lnTo>
                  <a:pt x="587" y="339"/>
                </a:lnTo>
                <a:lnTo>
                  <a:pt x="605" y="323"/>
                </a:lnTo>
                <a:lnTo>
                  <a:pt x="621" y="302"/>
                </a:lnTo>
                <a:lnTo>
                  <a:pt x="634" y="278"/>
                </a:lnTo>
                <a:lnTo>
                  <a:pt x="641" y="250"/>
                </a:lnTo>
                <a:lnTo>
                  <a:pt x="644" y="219"/>
                </a:lnTo>
                <a:lnTo>
                  <a:pt x="641" y="188"/>
                </a:lnTo>
                <a:lnTo>
                  <a:pt x="633" y="158"/>
                </a:lnTo>
                <a:lnTo>
                  <a:pt x="618" y="132"/>
                </a:lnTo>
                <a:lnTo>
                  <a:pt x="599" y="110"/>
                </a:lnTo>
                <a:lnTo>
                  <a:pt x="577" y="91"/>
                </a:lnTo>
                <a:lnTo>
                  <a:pt x="550" y="76"/>
                </a:lnTo>
                <a:lnTo>
                  <a:pt x="521" y="67"/>
                </a:lnTo>
                <a:lnTo>
                  <a:pt x="490" y="64"/>
                </a:lnTo>
                <a:close/>
                <a:moveTo>
                  <a:pt x="490" y="0"/>
                </a:moveTo>
                <a:lnTo>
                  <a:pt x="530" y="4"/>
                </a:lnTo>
                <a:lnTo>
                  <a:pt x="567" y="14"/>
                </a:lnTo>
                <a:lnTo>
                  <a:pt x="600" y="31"/>
                </a:lnTo>
                <a:lnTo>
                  <a:pt x="631" y="54"/>
                </a:lnTo>
                <a:lnTo>
                  <a:pt x="659" y="80"/>
                </a:lnTo>
                <a:lnTo>
                  <a:pt x="680" y="112"/>
                </a:lnTo>
                <a:lnTo>
                  <a:pt x="696" y="147"/>
                </a:lnTo>
                <a:lnTo>
                  <a:pt x="706" y="185"/>
                </a:lnTo>
                <a:lnTo>
                  <a:pt x="730" y="179"/>
                </a:lnTo>
                <a:lnTo>
                  <a:pt x="757" y="176"/>
                </a:lnTo>
                <a:lnTo>
                  <a:pt x="791" y="180"/>
                </a:lnTo>
                <a:lnTo>
                  <a:pt x="823" y="190"/>
                </a:lnTo>
                <a:lnTo>
                  <a:pt x="853" y="206"/>
                </a:lnTo>
                <a:lnTo>
                  <a:pt x="879" y="227"/>
                </a:lnTo>
                <a:lnTo>
                  <a:pt x="900" y="253"/>
                </a:lnTo>
                <a:lnTo>
                  <a:pt x="916" y="283"/>
                </a:lnTo>
                <a:lnTo>
                  <a:pt x="926" y="315"/>
                </a:lnTo>
                <a:lnTo>
                  <a:pt x="930" y="350"/>
                </a:lnTo>
                <a:lnTo>
                  <a:pt x="926" y="383"/>
                </a:lnTo>
                <a:lnTo>
                  <a:pt x="918" y="414"/>
                </a:lnTo>
                <a:lnTo>
                  <a:pt x="903" y="443"/>
                </a:lnTo>
                <a:lnTo>
                  <a:pt x="883" y="468"/>
                </a:lnTo>
                <a:lnTo>
                  <a:pt x="924" y="510"/>
                </a:lnTo>
                <a:lnTo>
                  <a:pt x="941" y="529"/>
                </a:lnTo>
                <a:lnTo>
                  <a:pt x="955" y="548"/>
                </a:lnTo>
                <a:lnTo>
                  <a:pt x="966" y="571"/>
                </a:lnTo>
                <a:lnTo>
                  <a:pt x="966" y="571"/>
                </a:lnTo>
                <a:lnTo>
                  <a:pt x="976" y="605"/>
                </a:lnTo>
                <a:lnTo>
                  <a:pt x="980" y="644"/>
                </a:lnTo>
                <a:lnTo>
                  <a:pt x="980" y="695"/>
                </a:lnTo>
                <a:lnTo>
                  <a:pt x="978" y="708"/>
                </a:lnTo>
                <a:lnTo>
                  <a:pt x="975" y="722"/>
                </a:lnTo>
                <a:lnTo>
                  <a:pt x="967" y="733"/>
                </a:lnTo>
                <a:lnTo>
                  <a:pt x="957" y="744"/>
                </a:lnTo>
                <a:lnTo>
                  <a:pt x="945" y="752"/>
                </a:lnTo>
                <a:lnTo>
                  <a:pt x="930" y="757"/>
                </a:lnTo>
                <a:lnTo>
                  <a:pt x="926" y="757"/>
                </a:lnTo>
                <a:lnTo>
                  <a:pt x="926" y="757"/>
                </a:lnTo>
                <a:lnTo>
                  <a:pt x="887" y="757"/>
                </a:lnTo>
                <a:lnTo>
                  <a:pt x="887" y="770"/>
                </a:lnTo>
                <a:lnTo>
                  <a:pt x="884" y="783"/>
                </a:lnTo>
                <a:lnTo>
                  <a:pt x="878" y="793"/>
                </a:lnTo>
                <a:lnTo>
                  <a:pt x="868" y="800"/>
                </a:lnTo>
                <a:lnTo>
                  <a:pt x="856" y="802"/>
                </a:lnTo>
                <a:lnTo>
                  <a:pt x="126" y="802"/>
                </a:lnTo>
                <a:lnTo>
                  <a:pt x="113" y="800"/>
                </a:lnTo>
                <a:lnTo>
                  <a:pt x="103" y="793"/>
                </a:lnTo>
                <a:lnTo>
                  <a:pt x="96" y="783"/>
                </a:lnTo>
                <a:lnTo>
                  <a:pt x="93" y="770"/>
                </a:lnTo>
                <a:lnTo>
                  <a:pt x="93" y="757"/>
                </a:lnTo>
                <a:lnTo>
                  <a:pt x="54" y="757"/>
                </a:lnTo>
                <a:lnTo>
                  <a:pt x="54" y="757"/>
                </a:lnTo>
                <a:lnTo>
                  <a:pt x="50" y="757"/>
                </a:lnTo>
                <a:lnTo>
                  <a:pt x="35" y="752"/>
                </a:lnTo>
                <a:lnTo>
                  <a:pt x="23" y="744"/>
                </a:lnTo>
                <a:lnTo>
                  <a:pt x="13" y="733"/>
                </a:lnTo>
                <a:lnTo>
                  <a:pt x="7" y="722"/>
                </a:lnTo>
                <a:lnTo>
                  <a:pt x="2" y="708"/>
                </a:lnTo>
                <a:lnTo>
                  <a:pt x="0" y="695"/>
                </a:lnTo>
                <a:lnTo>
                  <a:pt x="0" y="644"/>
                </a:lnTo>
                <a:lnTo>
                  <a:pt x="4" y="605"/>
                </a:lnTo>
                <a:lnTo>
                  <a:pt x="15" y="571"/>
                </a:lnTo>
                <a:lnTo>
                  <a:pt x="15" y="571"/>
                </a:lnTo>
                <a:lnTo>
                  <a:pt x="25" y="548"/>
                </a:lnTo>
                <a:lnTo>
                  <a:pt x="39" y="529"/>
                </a:lnTo>
                <a:lnTo>
                  <a:pt x="56" y="510"/>
                </a:lnTo>
                <a:lnTo>
                  <a:pt x="97" y="468"/>
                </a:lnTo>
                <a:lnTo>
                  <a:pt x="77" y="443"/>
                </a:lnTo>
                <a:lnTo>
                  <a:pt x="64" y="414"/>
                </a:lnTo>
                <a:lnTo>
                  <a:pt x="54" y="383"/>
                </a:lnTo>
                <a:lnTo>
                  <a:pt x="50" y="350"/>
                </a:lnTo>
                <a:lnTo>
                  <a:pt x="54" y="315"/>
                </a:lnTo>
                <a:lnTo>
                  <a:pt x="64" y="283"/>
                </a:lnTo>
                <a:lnTo>
                  <a:pt x="80" y="253"/>
                </a:lnTo>
                <a:lnTo>
                  <a:pt x="101" y="227"/>
                </a:lnTo>
                <a:lnTo>
                  <a:pt x="127" y="206"/>
                </a:lnTo>
                <a:lnTo>
                  <a:pt x="157" y="190"/>
                </a:lnTo>
                <a:lnTo>
                  <a:pt x="189" y="180"/>
                </a:lnTo>
                <a:lnTo>
                  <a:pt x="224" y="176"/>
                </a:lnTo>
                <a:lnTo>
                  <a:pt x="250" y="179"/>
                </a:lnTo>
                <a:lnTo>
                  <a:pt x="276" y="185"/>
                </a:lnTo>
                <a:lnTo>
                  <a:pt x="284" y="147"/>
                </a:lnTo>
                <a:lnTo>
                  <a:pt x="300" y="112"/>
                </a:lnTo>
                <a:lnTo>
                  <a:pt x="321" y="80"/>
                </a:lnTo>
                <a:lnTo>
                  <a:pt x="349" y="54"/>
                </a:lnTo>
                <a:lnTo>
                  <a:pt x="380" y="31"/>
                </a:lnTo>
                <a:lnTo>
                  <a:pt x="413" y="14"/>
                </a:lnTo>
                <a:lnTo>
                  <a:pt x="450" y="4"/>
                </a:lnTo>
                <a:lnTo>
                  <a:pt x="49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88" tIns="60944" rIns="121888" bIns="60944" numCol="1" anchor="t" anchorCtr="0" compatLnSpc="1">
            <a:prstTxWarp prst="textNoShape">
              <a:avLst/>
            </a:prstTxWarp>
          </a:bodyPr>
          <a:lstStyle/>
          <a:p>
            <a:endParaRPr lang="en-US" sz="3199"/>
          </a:p>
        </p:txBody>
      </p:sp>
      <p:pic>
        <p:nvPicPr>
          <p:cNvPr id="47" name="Picture 46" descr="OE_Analytics360_logo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5700" y="0"/>
            <a:ext cx="2930525" cy="92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4520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video fullScrn="1"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Business Intelligence Trifecta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659073" y="835900"/>
            <a:ext cx="10979185" cy="482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55D4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xmlns="" val="4023163184"/>
              </p:ext>
            </p:extLst>
          </p:nvPr>
        </p:nvGraphicFramePr>
        <p:xfrm>
          <a:off x="-203200" y="1054100"/>
          <a:ext cx="8039100" cy="523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" name="Picture 19" descr="OE_Analytics360_logo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5700" y="0"/>
            <a:ext cx="2930525" cy="9249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7579272" y="3644900"/>
            <a:ext cx="410472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i="0" dirty="0" smtClean="0"/>
              <a:t>All required tools from data extraction and preparation to the presentation of that information are included with Analytics360.</a:t>
            </a:r>
          </a:p>
        </p:txBody>
      </p:sp>
      <p:graphicFrame>
        <p:nvGraphicFramePr>
          <p:cNvPr id="25" name="Diagram 24"/>
          <p:cNvGraphicFramePr/>
          <p:nvPr>
            <p:extLst>
              <p:ext uri="{D42A27DB-BD31-4B8C-83A1-F6EECF244321}">
                <p14:modId xmlns:p14="http://schemas.microsoft.com/office/powerpoint/2010/main" xmlns="" val="4176827314"/>
              </p:ext>
            </p:extLst>
          </p:nvPr>
        </p:nvGraphicFramePr>
        <p:xfrm>
          <a:off x="2616200" y="1600200"/>
          <a:ext cx="2451100" cy="2222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pSp>
        <p:nvGrpSpPr>
          <p:cNvPr id="32" name="Group 31"/>
          <p:cNvGrpSpPr/>
          <p:nvPr/>
        </p:nvGrpSpPr>
        <p:grpSpPr>
          <a:xfrm>
            <a:off x="1562099" y="3530600"/>
            <a:ext cx="2273300" cy="2209800"/>
            <a:chOff x="8647854" y="1576677"/>
            <a:chExt cx="2942198" cy="290565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3" name="Oval 32"/>
            <p:cNvSpPr/>
            <p:nvPr/>
          </p:nvSpPr>
          <p:spPr>
            <a:xfrm>
              <a:off x="8647854" y="1576677"/>
              <a:ext cx="2942198" cy="2905652"/>
            </a:xfrm>
            <a:prstGeom prst="ellipse">
              <a:avLst/>
            </a:prstGeom>
            <a:sp3d contourW="12700" prstMaterial="clear">
              <a:bevelT w="177800" h="254000"/>
              <a:bevelB w="1524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34" name="Oval 4"/>
            <p:cNvSpPr/>
            <p:nvPr/>
          </p:nvSpPr>
          <p:spPr>
            <a:xfrm flipH="1">
              <a:off x="9033336" y="2077717"/>
              <a:ext cx="2227979" cy="20038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Framework &amp; Pre-Built Content</a:t>
              </a:r>
              <a:endParaRPr lang="en-US" sz="1600" kern="1200" dirty="0"/>
            </a:p>
          </p:txBody>
        </p:sp>
      </p:grpSp>
      <p:sp>
        <p:nvSpPr>
          <p:cNvPr id="35" name="TextBox 34"/>
          <p:cNvSpPr txBox="1"/>
          <p:nvPr/>
        </p:nvSpPr>
        <p:spPr bwMode="auto">
          <a:xfrm>
            <a:off x="7528472" y="3644900"/>
            <a:ext cx="404122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i="0" dirty="0" smtClean="0"/>
              <a:t>Framework manages security, multi-language, multi-currency support, etc.  The pre-built content will springboard your BI project which means a faster ROI.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3810000" y="3573780"/>
            <a:ext cx="2324100" cy="2293620"/>
            <a:chOff x="3582644" y="2027554"/>
            <a:chExt cx="3139440" cy="313944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2" name="Oval 41"/>
            <p:cNvSpPr/>
            <p:nvPr/>
          </p:nvSpPr>
          <p:spPr>
            <a:xfrm>
              <a:off x="3582644" y="2027554"/>
              <a:ext cx="3139440" cy="3139440"/>
            </a:xfrm>
            <a:prstGeom prst="ellipse">
              <a:avLst/>
            </a:prstGeom>
            <a:sp3d contourW="12700" prstMaterial="clear">
              <a:bevelT w="177800" h="254000"/>
              <a:bevelB w="1524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43" name="Oval 4"/>
            <p:cNvSpPr/>
            <p:nvPr/>
          </p:nvSpPr>
          <p:spPr>
            <a:xfrm>
              <a:off x="4199890" y="2775076"/>
              <a:ext cx="1883664" cy="172669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Professional Services &amp; Training</a:t>
              </a:r>
              <a:endParaRPr lang="en-US" sz="1600" kern="1200" dirty="0"/>
            </a:p>
          </p:txBody>
        </p:sp>
      </p:grpSp>
      <p:sp>
        <p:nvSpPr>
          <p:cNvPr id="44" name="TextBox 43"/>
          <p:cNvSpPr txBox="1"/>
          <p:nvPr/>
        </p:nvSpPr>
        <p:spPr bwMode="auto">
          <a:xfrm>
            <a:off x="7604672" y="3810000"/>
            <a:ext cx="404122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i="0" dirty="0" smtClean="0"/>
              <a:t>BI </a:t>
            </a:r>
            <a:r>
              <a:rPr lang="en-US" i="0" dirty="0" err="1" smtClean="0"/>
              <a:t>ProServ</a:t>
            </a:r>
            <a:r>
              <a:rPr lang="en-US" i="0" dirty="0" smtClean="0"/>
              <a:t> will help design, develop, and implement your BI solution, while training and mentoring your team.</a:t>
            </a:r>
          </a:p>
        </p:txBody>
      </p:sp>
    </p:spTree>
    <p:extLst>
      <p:ext uri="{BB962C8B-B14F-4D97-AF65-F5344CB8AC3E}">
        <p14:creationId xmlns:p14="http://schemas.microsoft.com/office/powerpoint/2010/main" xmlns="" val="729422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7 L 0.46355 -0.0518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77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-1.85185E-6 L 0.5573 -0.33148 " pathEditMode="relative" ptsTypes="AA">
                                      <p:cBhvr>
                                        <p:cTn id="2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2.96296E-6 L 0.37188 -0.33148 " pathEditMode="relative" ptsTypes="AA">
                                      <p:cBhvr>
                                        <p:cTn id="3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Graphic spid="25" grpId="0">
        <p:bldAsOne/>
      </p:bldGraphic>
      <p:bldGraphic spid="25" grpId="1">
        <p:bldAsOne/>
      </p:bldGraphic>
      <p:bldGraphic spid="25" grpId="2">
        <p:bldAsOne/>
      </p:bldGraphic>
      <p:bldP spid="35" grpId="1"/>
      <p:bldP spid="35" grpId="2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A Complete Set of BI Tools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 flipV="1">
            <a:off x="659073" y="835900"/>
            <a:ext cx="10979185" cy="482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55D4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83392" y="1201208"/>
            <a:ext cx="9236458" cy="5010301"/>
          </a:xfrm>
          <a:prstGeom prst="rect">
            <a:avLst/>
          </a:prstGeom>
        </p:spPr>
      </p:pic>
      <p:cxnSp>
        <p:nvCxnSpPr>
          <p:cNvPr id="48" name="Straight Connector 47"/>
          <p:cNvCxnSpPr/>
          <p:nvPr/>
        </p:nvCxnSpPr>
        <p:spPr bwMode="auto">
          <a:xfrm flipV="1">
            <a:off x="2438400" y="5956300"/>
            <a:ext cx="6350" cy="31115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9" name="Oval 48"/>
          <p:cNvSpPr/>
          <p:nvPr/>
        </p:nvSpPr>
        <p:spPr bwMode="auto">
          <a:xfrm>
            <a:off x="2368550" y="5905500"/>
            <a:ext cx="146050" cy="1651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6100" y="1752600"/>
            <a:ext cx="1447800" cy="1447800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54201" y="3225800"/>
            <a:ext cx="1282700" cy="1422631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78000" y="4597686"/>
            <a:ext cx="1451459" cy="96491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91300" y="3175000"/>
            <a:ext cx="1447800" cy="144780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429749" y="2019300"/>
            <a:ext cx="781050" cy="1041400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 bwMode="auto">
          <a:xfrm>
            <a:off x="9169400" y="3149600"/>
            <a:ext cx="1435100" cy="12573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017000" y="3030036"/>
            <a:ext cx="1675826" cy="1376864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</p:pic>
      <p:sp>
        <p:nvSpPr>
          <p:cNvPr id="57" name="Rectangle 56"/>
          <p:cNvSpPr/>
          <p:nvPr/>
        </p:nvSpPr>
        <p:spPr bwMode="auto">
          <a:xfrm>
            <a:off x="4851400" y="2451100"/>
            <a:ext cx="762000" cy="30353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071100" y="2430908"/>
            <a:ext cx="370191" cy="71869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28150" y="3206750"/>
            <a:ext cx="1074135" cy="692150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0104967" y="2516149"/>
            <a:ext cx="313865" cy="510683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525000" y="2133599"/>
            <a:ext cx="563855" cy="749301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607146" y="3100067"/>
            <a:ext cx="1399954" cy="1446533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4635500" y="4787900"/>
            <a:ext cx="12065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0" dirty="0" smtClean="0">
                <a:solidFill>
                  <a:srgbClr val="000000"/>
                </a:solidFill>
              </a:rPr>
              <a:t>Data Extraction &amp; Preparation.</a:t>
            </a:r>
          </a:p>
          <a:p>
            <a:r>
              <a:rPr lang="en-US" sz="1400" i="0" dirty="0" smtClean="0">
                <a:solidFill>
                  <a:srgbClr val="000000"/>
                </a:solidFill>
              </a:rPr>
              <a:t>(ETL)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527800" y="4800600"/>
            <a:ext cx="1600200" cy="64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50000"/>
              </a:lnSpc>
            </a:pPr>
            <a:r>
              <a:rPr lang="en-US" sz="1400" i="0" dirty="0" smtClean="0">
                <a:solidFill>
                  <a:srgbClr val="000000"/>
                </a:solidFill>
              </a:rPr>
              <a:t>Data Warehouse</a:t>
            </a:r>
          </a:p>
          <a:p>
            <a:pPr>
              <a:lnSpc>
                <a:spcPct val="50000"/>
              </a:lnSpc>
            </a:pPr>
            <a:r>
              <a:rPr lang="en-US" sz="1400" i="0" dirty="0" smtClean="0">
                <a:solidFill>
                  <a:srgbClr val="000000"/>
                </a:solidFill>
              </a:rPr>
              <a:t>(Includes OE</a:t>
            </a:r>
          </a:p>
          <a:p>
            <a:pPr>
              <a:lnSpc>
                <a:spcPct val="50000"/>
              </a:lnSpc>
            </a:pPr>
            <a:r>
              <a:rPr lang="en-US" sz="1400" i="0" dirty="0" smtClean="0">
                <a:solidFill>
                  <a:srgbClr val="000000"/>
                </a:solidFill>
              </a:rPr>
              <a:t> AEE DB License)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232900" y="4711700"/>
            <a:ext cx="1244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0" dirty="0" smtClean="0">
                <a:solidFill>
                  <a:srgbClr val="000000"/>
                </a:solidFill>
              </a:rPr>
              <a:t>Business Intelligence Server</a:t>
            </a:r>
          </a:p>
        </p:txBody>
      </p:sp>
      <p:sp>
        <p:nvSpPr>
          <p:cNvPr id="66" name="Rounded Rectangle 65"/>
          <p:cNvSpPr/>
          <p:nvPr/>
        </p:nvSpPr>
        <p:spPr bwMode="auto">
          <a:xfrm>
            <a:off x="4546600" y="1473200"/>
            <a:ext cx="1485900" cy="4483100"/>
          </a:xfrm>
          <a:prstGeom prst="roundRect">
            <a:avLst/>
          </a:prstGeom>
          <a:noFill/>
          <a:ln w="57150" cap="flat" cmpd="sng" algn="ctr">
            <a:solidFill>
              <a:srgbClr val="55D4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7" name="Straight Arrow Connector 66"/>
          <p:cNvCxnSpPr/>
          <p:nvPr/>
        </p:nvCxnSpPr>
        <p:spPr bwMode="auto">
          <a:xfrm>
            <a:off x="3048000" y="2451100"/>
            <a:ext cx="2032000" cy="736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8" name="Straight Arrow Connector 67"/>
          <p:cNvCxnSpPr/>
          <p:nvPr/>
        </p:nvCxnSpPr>
        <p:spPr bwMode="auto">
          <a:xfrm>
            <a:off x="2971800" y="3860800"/>
            <a:ext cx="1571846" cy="1333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9" name="Straight Arrow Connector 68"/>
          <p:cNvCxnSpPr/>
          <p:nvPr/>
        </p:nvCxnSpPr>
        <p:spPr bwMode="auto">
          <a:xfrm flipV="1">
            <a:off x="3073400" y="4495800"/>
            <a:ext cx="1714500" cy="5334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55D4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Straight Arrow Connector 69"/>
          <p:cNvCxnSpPr/>
          <p:nvPr/>
        </p:nvCxnSpPr>
        <p:spPr bwMode="auto">
          <a:xfrm>
            <a:off x="5854700" y="3810000"/>
            <a:ext cx="9144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55D4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1" name="Straight Arrow Connector 70"/>
          <p:cNvCxnSpPr/>
          <p:nvPr/>
        </p:nvCxnSpPr>
        <p:spPr bwMode="auto">
          <a:xfrm>
            <a:off x="7861300" y="3721100"/>
            <a:ext cx="14224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55D4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Straight Arrow Connector 71"/>
          <p:cNvCxnSpPr/>
          <p:nvPr/>
        </p:nvCxnSpPr>
        <p:spPr bwMode="auto">
          <a:xfrm rot="10800000">
            <a:off x="7835900" y="4076700"/>
            <a:ext cx="14351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55D4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Elbow Connector 72"/>
          <p:cNvCxnSpPr/>
          <p:nvPr/>
        </p:nvCxnSpPr>
        <p:spPr bwMode="auto">
          <a:xfrm rot="10800000" flipV="1">
            <a:off x="2451100" y="5511800"/>
            <a:ext cx="7531100" cy="749300"/>
          </a:xfrm>
          <a:prstGeom prst="bentConnector3">
            <a:avLst>
              <a:gd name="adj1" fmla="val 253"/>
            </a:avLst>
          </a:prstGeom>
          <a:solidFill>
            <a:schemeClr val="accent1"/>
          </a:solidFill>
          <a:ln w="12700" cap="flat" cmpd="sng" algn="ctr">
            <a:solidFill>
              <a:srgbClr val="55D400"/>
            </a:solidFill>
            <a:prstDash val="solid"/>
            <a:round/>
            <a:headEnd type="triangle" w="lg" len="lg"/>
            <a:tailEnd type="none" w="med" len="med"/>
          </a:ln>
          <a:effectLst/>
        </p:spPr>
      </p:cxnSp>
      <p:sp>
        <p:nvSpPr>
          <p:cNvPr id="74" name="Rectangular Callout 73"/>
          <p:cNvSpPr/>
          <p:nvPr/>
        </p:nvSpPr>
        <p:spPr bwMode="auto">
          <a:xfrm>
            <a:off x="95749" y="1295765"/>
            <a:ext cx="1834651" cy="1027974"/>
          </a:xfrm>
          <a:prstGeom prst="wedgeRectCallout">
            <a:avLst>
              <a:gd name="adj1" fmla="val 14461"/>
              <a:gd name="adj2" fmla="val 50239"/>
            </a:avLst>
          </a:prstGeom>
          <a:ln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i="0" dirty="0" smtClean="0">
                <a:solidFill>
                  <a:srgbClr val="373A3E"/>
                </a:solidFill>
              </a:rPr>
              <a:t>Databases such as </a:t>
            </a:r>
          </a:p>
          <a:p>
            <a:pPr marL="0" marR="0" indent="0" algn="l" defTabSz="914400" rtl="0" eaLnBrk="1" fontAlgn="base" latinLnBrk="0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73A3E"/>
                </a:solidFill>
                <a:effectLst/>
                <a:latin typeface="Arial" charset="0"/>
              </a:rPr>
              <a:t>OpenEdge,</a:t>
            </a:r>
            <a:r>
              <a:rPr kumimoji="0" lang="en-US" sz="1200" b="0" i="0" u="none" strike="noStrike" cap="none" normalizeH="0" dirty="0" smtClean="0">
                <a:ln>
                  <a:noFill/>
                </a:ln>
                <a:solidFill>
                  <a:srgbClr val="373A3E"/>
                </a:solidFill>
                <a:effectLst/>
                <a:latin typeface="Arial" charset="0"/>
              </a:rPr>
              <a:t> Oracle, </a:t>
            </a:r>
          </a:p>
          <a:p>
            <a:pPr marL="0" marR="0" indent="0" algn="l" defTabSz="914400" rtl="0" eaLnBrk="1" fontAlgn="base" latinLnBrk="0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0" u="none" strike="noStrike" cap="none" normalizeH="0" dirty="0" smtClean="0">
                <a:ln>
                  <a:noFill/>
                </a:ln>
                <a:solidFill>
                  <a:srgbClr val="373A3E"/>
                </a:solidFill>
                <a:effectLst/>
                <a:latin typeface="Arial" charset="0"/>
              </a:rPr>
              <a:t>SQL Server.  </a:t>
            </a:r>
            <a:endParaRPr lang="en-US" sz="1200" i="0" dirty="0">
              <a:solidFill>
                <a:srgbClr val="373A3E"/>
              </a:solidFill>
            </a:endParaRPr>
          </a:p>
          <a:p>
            <a:pPr marL="0" marR="0" indent="0" algn="l" defTabSz="914400" rtl="0" eaLnBrk="1" fontAlgn="base" latinLnBrk="0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373A3E"/>
                </a:solidFill>
                <a:effectLst/>
                <a:latin typeface="Arial" charset="0"/>
              </a:rPr>
              <a:t>Big</a:t>
            </a:r>
            <a:r>
              <a:rPr kumimoji="0" lang="en-US" sz="1200" b="0" i="0" u="none" strike="noStrike" cap="none" normalizeH="0" dirty="0" smtClean="0">
                <a:ln>
                  <a:noFill/>
                </a:ln>
                <a:solidFill>
                  <a:srgbClr val="373A3E"/>
                </a:solidFill>
                <a:effectLst/>
                <a:latin typeface="Arial" charset="0"/>
              </a:rPr>
              <a:t> data sources such</a:t>
            </a:r>
          </a:p>
          <a:p>
            <a:pPr marL="0" marR="0" indent="0" algn="l" defTabSz="914400" rtl="0" eaLnBrk="1" fontAlgn="base" latinLnBrk="0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0" u="none" strike="noStrike" cap="none" normalizeH="0" dirty="0" smtClean="0">
                <a:ln>
                  <a:noFill/>
                </a:ln>
                <a:solidFill>
                  <a:srgbClr val="373A3E"/>
                </a:solidFill>
                <a:effectLst/>
                <a:latin typeface="Arial" charset="0"/>
              </a:rPr>
              <a:t>as </a:t>
            </a:r>
            <a:r>
              <a:rPr kumimoji="0" lang="en-US" sz="1200" b="0" i="0" u="none" strike="noStrike" cap="none" normalizeH="0" dirty="0" err="1" smtClean="0">
                <a:ln>
                  <a:noFill/>
                </a:ln>
                <a:solidFill>
                  <a:srgbClr val="373A3E"/>
                </a:solidFill>
                <a:effectLst/>
                <a:latin typeface="Arial" charset="0"/>
              </a:rPr>
              <a:t>MongoDB</a:t>
            </a:r>
            <a:r>
              <a:rPr kumimoji="0" lang="en-US" sz="1200" b="0" i="0" u="none" strike="noStrike" cap="none" normalizeH="0" dirty="0" smtClean="0">
                <a:ln>
                  <a:noFill/>
                </a:ln>
                <a:solidFill>
                  <a:srgbClr val="373A3E"/>
                </a:solidFill>
                <a:effectLst/>
                <a:latin typeface="Arial" charset="0"/>
              </a:rPr>
              <a:t>, </a:t>
            </a:r>
            <a:r>
              <a:rPr kumimoji="0" lang="en-US" sz="1200" b="0" i="0" u="none" strike="noStrike" cap="none" normalizeH="0" dirty="0" err="1" smtClean="0">
                <a:ln>
                  <a:noFill/>
                </a:ln>
                <a:solidFill>
                  <a:srgbClr val="373A3E"/>
                </a:solidFill>
                <a:effectLst/>
                <a:latin typeface="Arial" charset="0"/>
              </a:rPr>
              <a:t>Hadoop</a:t>
            </a:r>
            <a:r>
              <a:rPr kumimoji="0" lang="en-US" sz="1200" b="0" i="0" u="none" strike="noStrike" cap="none" normalizeH="0" dirty="0" smtClean="0">
                <a:ln>
                  <a:noFill/>
                </a:ln>
                <a:solidFill>
                  <a:srgbClr val="373A3E"/>
                </a:solidFill>
                <a:effectLst/>
                <a:latin typeface="Arial" charset="0"/>
              </a:rPr>
              <a:t>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373A3E"/>
              </a:solidFill>
              <a:effectLst/>
              <a:latin typeface="Arial" charset="0"/>
            </a:endParaRPr>
          </a:p>
        </p:txBody>
      </p:sp>
      <p:sp>
        <p:nvSpPr>
          <p:cNvPr id="75" name="Rectangular Callout 74"/>
          <p:cNvSpPr/>
          <p:nvPr/>
        </p:nvSpPr>
        <p:spPr bwMode="auto">
          <a:xfrm>
            <a:off x="95749" y="3557448"/>
            <a:ext cx="1834651" cy="594009"/>
          </a:xfrm>
          <a:prstGeom prst="wedgeRectCallout">
            <a:avLst>
              <a:gd name="adj1" fmla="val 14461"/>
              <a:gd name="adj2" fmla="val 50239"/>
            </a:avLst>
          </a:prstGeom>
          <a:ln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i="0" dirty="0" smtClean="0">
                <a:solidFill>
                  <a:srgbClr val="373A3E"/>
                </a:solidFill>
              </a:rPr>
              <a:t>Flat files.  CSV &amp; Excel files.  XML files.  JSON files. Etc.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373A3E"/>
              </a:solidFill>
              <a:effectLst/>
              <a:latin typeface="Arial" charset="0"/>
            </a:endParaRPr>
          </a:p>
        </p:txBody>
      </p:sp>
      <p:sp>
        <p:nvSpPr>
          <p:cNvPr id="76" name="Rectangular Callout 75"/>
          <p:cNvSpPr/>
          <p:nvPr/>
        </p:nvSpPr>
        <p:spPr bwMode="auto">
          <a:xfrm>
            <a:off x="95749" y="4940581"/>
            <a:ext cx="1834651" cy="520142"/>
          </a:xfrm>
          <a:prstGeom prst="wedgeRectCallout">
            <a:avLst>
              <a:gd name="adj1" fmla="val 14461"/>
              <a:gd name="adj2" fmla="val 50239"/>
            </a:avLst>
          </a:prstGeom>
          <a:ln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i="0" dirty="0" smtClean="0">
                <a:solidFill>
                  <a:schemeClr val="tx1"/>
                </a:solidFill>
              </a:rPr>
              <a:t>Web services &amp; API </a:t>
            </a:r>
          </a:p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i="0" dirty="0">
                <a:solidFill>
                  <a:schemeClr val="tx1"/>
                </a:solidFill>
              </a:rPr>
              <a:t>c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alls.</a:t>
            </a:r>
          </a:p>
        </p:txBody>
      </p:sp>
      <p:pic>
        <p:nvPicPr>
          <p:cNvPr id="35" name="Picture 34" descr="OE_Analytics360_logo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5700" y="0"/>
            <a:ext cx="2930525" cy="92490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 bwMode="auto">
          <a:xfrm>
            <a:off x="4978400" y="1055290"/>
            <a:ext cx="5156200" cy="340519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Included With OpenEdge Analytics360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4953000" y="6121400"/>
            <a:ext cx="51943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45714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771 0.00555 " pathEditMode="relative" ptsTypes="AA">
                                      <p:cBhvr>
                                        <p:cTn id="3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771 0.00555 L 0.37605 0.005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17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22" presetClass="entr" presetSubtype="8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66" grpId="0" animBg="1"/>
      <p:bldP spid="66" grpId="1" animBg="1"/>
      <p:bldP spid="66" grpId="2" animBg="1"/>
      <p:bldP spid="74" grpId="0" animBg="1"/>
      <p:bldP spid="75" grpId="0" animBg="1"/>
      <p:bldP spid="7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3103116"/>
            <a:ext cx="7286625" cy="60016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Analytics360 Demonstration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430783" y="3784600"/>
            <a:ext cx="29563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 smtClean="0">
                <a:solidFill>
                  <a:schemeClr val="bg1"/>
                </a:solidFill>
              </a:rPr>
              <a:t>Sample Applications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4149410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    Architecture Recap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659073" y="835900"/>
            <a:ext cx="10979185" cy="482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55D4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Rectangle 13"/>
          <p:cNvSpPr/>
          <p:nvPr/>
        </p:nvSpPr>
        <p:spPr>
          <a:xfrm>
            <a:off x="610848" y="298365"/>
            <a:ext cx="505643" cy="5053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spcBef>
                <a:spcPct val="50000"/>
              </a:spcBef>
              <a:buSzPct val="130000"/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1</a:t>
            </a:r>
          </a:p>
        </p:txBody>
      </p:sp>
      <p:cxnSp>
        <p:nvCxnSpPr>
          <p:cNvPr id="17" name="Straight Connector 16"/>
          <p:cNvCxnSpPr>
            <a:stCxn id="64" idx="19"/>
            <a:endCxn id="21" idx="2"/>
          </p:cNvCxnSpPr>
          <p:nvPr/>
        </p:nvCxnSpPr>
        <p:spPr>
          <a:xfrm flipH="1" flipV="1">
            <a:off x="6251684" y="3714231"/>
            <a:ext cx="6969" cy="140568"/>
          </a:xfrm>
          <a:prstGeom prst="lin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TextBox 17"/>
          <p:cNvSpPr txBox="1"/>
          <p:nvPr/>
        </p:nvSpPr>
        <p:spPr>
          <a:xfrm>
            <a:off x="3937256" y="1539875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sz="2000" i="0" dirty="0" err="1" smtClean="0">
              <a:solidFill>
                <a:srgbClr val="00000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7996240" y="3143061"/>
            <a:ext cx="689590" cy="1171"/>
          </a:xfrm>
          <a:prstGeom prst="straightConnector1">
            <a:avLst/>
          </a:prstGeom>
          <a:ln w="1905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646571" y="2651012"/>
            <a:ext cx="1207496" cy="960579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rtlCol="0" anchor="t"/>
          <a:lstStyle/>
          <a:p>
            <a:pPr>
              <a:spcAft>
                <a:spcPts val="600"/>
              </a:spcAft>
              <a:buClr>
                <a:schemeClr val="accent1"/>
              </a:buClr>
              <a:tabLst>
                <a:tab pos="228600" algn="l"/>
              </a:tabLst>
              <a:defRPr/>
            </a:pPr>
            <a:endParaRPr lang="en-US" sz="1400" dirty="0">
              <a:solidFill>
                <a:schemeClr val="accent3"/>
              </a:solidFill>
              <a:latin typeface="Arial Narrow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48127" y="2462264"/>
            <a:ext cx="3607113" cy="1251967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rtlCol="0" anchor="t"/>
          <a:lstStyle/>
          <a:p>
            <a:pPr>
              <a:spcAft>
                <a:spcPts val="600"/>
              </a:spcAft>
              <a:buClr>
                <a:schemeClr val="accent1"/>
              </a:buClr>
              <a:tabLst>
                <a:tab pos="228600" algn="l"/>
              </a:tabLst>
              <a:defRPr/>
            </a:pPr>
            <a:endParaRPr lang="en-US" sz="1400" dirty="0">
              <a:solidFill>
                <a:schemeClr val="accent3"/>
              </a:solidFill>
              <a:latin typeface="Arial Narrow" pitchFamily="34" charset="0"/>
            </a:endParaRPr>
          </a:p>
        </p:txBody>
      </p:sp>
      <p:sp>
        <p:nvSpPr>
          <p:cNvPr id="22" name="Rectangle 4"/>
          <p:cNvSpPr/>
          <p:nvPr/>
        </p:nvSpPr>
        <p:spPr>
          <a:xfrm>
            <a:off x="1646571" y="2359623"/>
            <a:ext cx="1207496" cy="347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5720"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Studio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2951345" y="2988247"/>
            <a:ext cx="1365909" cy="0"/>
          </a:xfrm>
          <a:prstGeom prst="straightConnector1">
            <a:avLst/>
          </a:prstGeom>
          <a:ln w="19050">
            <a:solidFill>
              <a:schemeClr val="accent2"/>
            </a:solidFill>
            <a:headEnd type="arrow" w="lg" len="sm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4"/>
          <p:cNvSpPr/>
          <p:nvPr/>
        </p:nvSpPr>
        <p:spPr>
          <a:xfrm>
            <a:off x="4448126" y="2462263"/>
            <a:ext cx="3607113" cy="347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5720"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BI Server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59942" y="2797001"/>
            <a:ext cx="980754" cy="3149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accent2"/>
                </a:solidFill>
              </a:rPr>
              <a:t>Develop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759942" y="3187276"/>
            <a:ext cx="980754" cy="3149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rgbClr val="00A4A5"/>
                </a:solidFill>
              </a:rPr>
              <a:t>Deploy</a:t>
            </a:r>
            <a:endParaRPr lang="en-US" sz="1100" b="1" dirty="0">
              <a:solidFill>
                <a:srgbClr val="00A4A5"/>
              </a:solidFill>
            </a:endParaRPr>
          </a:p>
        </p:txBody>
      </p:sp>
      <p:grpSp>
        <p:nvGrpSpPr>
          <p:cNvPr id="27" name="Group 93"/>
          <p:cNvGrpSpPr/>
          <p:nvPr/>
        </p:nvGrpSpPr>
        <p:grpSpPr>
          <a:xfrm>
            <a:off x="3303967" y="2651012"/>
            <a:ext cx="710948" cy="728770"/>
            <a:chOff x="2864386" y="2302524"/>
            <a:chExt cx="876054" cy="1131601"/>
          </a:xfrm>
          <a:solidFill>
            <a:schemeClr val="accent2"/>
          </a:solidFill>
        </p:grpSpPr>
        <p:sp>
          <p:nvSpPr>
            <p:cNvPr id="28" name="Snip Single Corner Rectangle 27"/>
            <p:cNvSpPr/>
            <p:nvPr/>
          </p:nvSpPr>
          <p:spPr>
            <a:xfrm flipV="1">
              <a:off x="3079428" y="2482338"/>
              <a:ext cx="661012" cy="951787"/>
            </a:xfrm>
            <a:prstGeom prst="snip1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9" name="Snip Single Corner Rectangle 28"/>
            <p:cNvSpPr/>
            <p:nvPr/>
          </p:nvSpPr>
          <p:spPr>
            <a:xfrm flipV="1">
              <a:off x="2971907" y="2392431"/>
              <a:ext cx="661012" cy="951787"/>
            </a:xfrm>
            <a:prstGeom prst="snip1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0" name="Snip Single Corner Rectangle 29"/>
            <p:cNvSpPr/>
            <p:nvPr/>
          </p:nvSpPr>
          <p:spPr>
            <a:xfrm flipV="1">
              <a:off x="2864386" y="2302524"/>
              <a:ext cx="661012" cy="951787"/>
            </a:xfrm>
            <a:prstGeom prst="snip1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3337562" y="2897634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Arial Narrow" pitchFamily="34" charset="0"/>
              </a:rPr>
              <a:t>APPS</a:t>
            </a:r>
            <a:endParaRPr lang="en-US" sz="11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550967" y="2907997"/>
            <a:ext cx="1665113" cy="3149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00A4A5"/>
                </a:solidFill>
              </a:rPr>
              <a:t>Presentation Engine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93802" y="2906874"/>
            <a:ext cx="1665113" cy="3149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00A4A5"/>
                </a:solidFill>
              </a:rPr>
              <a:t>Process Engine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50967" y="3297849"/>
            <a:ext cx="1665113" cy="3149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rgbClr val="00A4A5"/>
                </a:solidFill>
              </a:rPr>
              <a:t>Data </a:t>
            </a:r>
            <a:r>
              <a:rPr lang="en-US" sz="1000" b="1" dirty="0">
                <a:solidFill>
                  <a:srgbClr val="00A4A5"/>
                </a:solidFill>
              </a:rPr>
              <a:t>Engine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293802" y="3296727"/>
            <a:ext cx="1665113" cy="3149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00A4A5"/>
                </a:solidFill>
              </a:rPr>
              <a:t>Security </a:t>
            </a:r>
            <a:r>
              <a:rPr lang="en-US" sz="1000" b="1" dirty="0" smtClean="0">
                <a:solidFill>
                  <a:srgbClr val="00A4A5"/>
                </a:solidFill>
              </a:rPr>
              <a:t>Engine</a:t>
            </a:r>
            <a:endParaRPr lang="en-US" sz="1000" b="1" dirty="0">
              <a:solidFill>
                <a:srgbClr val="00A4A5"/>
              </a:solidFill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37598" y="3460534"/>
            <a:ext cx="275314" cy="24932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53" r="9314" b="8160"/>
          <a:stretch/>
        </p:blipFill>
        <p:spPr>
          <a:xfrm>
            <a:off x="3214280" y="3423052"/>
            <a:ext cx="421316" cy="26842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8783916" y="2780382"/>
            <a:ext cx="11701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 smtClean="0">
                <a:solidFill>
                  <a:srgbClr val="00A4A5"/>
                </a:solidFill>
                <a:latin typeface="+mj-lt"/>
              </a:rPr>
              <a:t>IN THE CLOUD</a:t>
            </a:r>
            <a:endParaRPr lang="en-US" sz="1050" dirty="0">
              <a:solidFill>
                <a:srgbClr val="00A4A5"/>
              </a:solidFill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830152" y="3805547"/>
            <a:ext cx="10776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 smtClean="0">
                <a:solidFill>
                  <a:srgbClr val="00A4A5"/>
                </a:solidFill>
                <a:latin typeface="+mj-lt"/>
              </a:rPr>
              <a:t>ON-PREMISE</a:t>
            </a:r>
            <a:endParaRPr lang="en-US" sz="1050" dirty="0">
              <a:solidFill>
                <a:srgbClr val="00A4A5"/>
              </a:solidFill>
              <a:latin typeface="+mj-lt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8688524" y="2685997"/>
            <a:ext cx="282683" cy="916470"/>
          </a:xfrm>
          <a:custGeom>
            <a:avLst/>
            <a:gdLst>
              <a:gd name="connsiteX0" fmla="*/ 3530600 w 3530600"/>
              <a:gd name="connsiteY0" fmla="*/ 0 h 787400"/>
              <a:gd name="connsiteX1" fmla="*/ 0 w 3530600"/>
              <a:gd name="connsiteY1" fmla="*/ 0 h 787400"/>
              <a:gd name="connsiteX2" fmla="*/ 0 w 3530600"/>
              <a:gd name="connsiteY2" fmla="*/ 787400 h 787400"/>
              <a:gd name="connsiteX3" fmla="*/ 3530600 w 3530600"/>
              <a:gd name="connsiteY3" fmla="*/ 7874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0600" h="787400">
                <a:moveTo>
                  <a:pt x="3530600" y="0"/>
                </a:moveTo>
                <a:lnTo>
                  <a:pt x="0" y="0"/>
                </a:lnTo>
                <a:lnTo>
                  <a:pt x="0" y="787400"/>
                </a:lnTo>
                <a:lnTo>
                  <a:pt x="3530600" y="787400"/>
                </a:lnTo>
              </a:path>
            </a:pathLst>
          </a:custGeom>
          <a:ln w="19050">
            <a:solidFill>
              <a:schemeClr val="accent2"/>
            </a:solidFill>
            <a:headEnd type="arrow" w="lg" len="sm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2" name="Rectangle 41"/>
          <p:cNvSpPr/>
          <p:nvPr/>
        </p:nvSpPr>
        <p:spPr>
          <a:xfrm>
            <a:off x="3540069" y="1601926"/>
            <a:ext cx="1539181" cy="285411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Browsers</a:t>
            </a:r>
            <a:endParaRPr lang="en-US" sz="1400" dirty="0"/>
          </a:p>
        </p:txBody>
      </p:sp>
      <p:sp>
        <p:nvSpPr>
          <p:cNvPr id="43" name="Rectangle 42"/>
          <p:cNvSpPr/>
          <p:nvPr/>
        </p:nvSpPr>
        <p:spPr>
          <a:xfrm>
            <a:off x="3540069" y="1887758"/>
            <a:ext cx="1539181" cy="33302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44" name="Picture 12" descr="https://encrypted-tbn0.gstatic.com/images?q=tbn:ANd9GcT1mR9lUq3N_JS2vCpEVypbdh-U7Lvrxvkipjp3wJT6kV-vsEWe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723071" y="1939926"/>
            <a:ext cx="272883" cy="223147"/>
          </a:xfrm>
          <a:prstGeom prst="rect">
            <a:avLst/>
          </a:prstGeom>
          <a:noFill/>
        </p:spPr>
      </p:pic>
      <p:pic>
        <p:nvPicPr>
          <p:cNvPr id="45" name="Picture 6" descr="https://encrypted-tbn2.gstatic.com/images?q=tbn:ANd9GcQ11Pj5onhNlCr_6rCJ9QIqtJuWcQ0hfoEj4jx1jwGzOJrS2Rk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613351" y="1923951"/>
            <a:ext cx="270758" cy="262198"/>
          </a:xfrm>
          <a:prstGeom prst="rect">
            <a:avLst/>
          </a:prstGeom>
          <a:noFill/>
        </p:spPr>
      </p:pic>
      <p:pic>
        <p:nvPicPr>
          <p:cNvPr id="46" name="Picture 10" descr="https://encrypted-tbn2.gstatic.com/images?q=tbn:ANd9GcTuAyIvsvR4xnVM1teuTKwUhTNS_4UWVikzJ98jA_AxW2cOJh_I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1818" r="18182"/>
          <a:stretch>
            <a:fillRect/>
          </a:stretch>
        </p:blipFill>
        <p:spPr bwMode="auto">
          <a:xfrm>
            <a:off x="4006268" y="1928211"/>
            <a:ext cx="255690" cy="257735"/>
          </a:xfrm>
          <a:prstGeom prst="rect">
            <a:avLst/>
          </a:prstGeom>
          <a:noFill/>
        </p:spPr>
      </p:pic>
      <p:pic>
        <p:nvPicPr>
          <p:cNvPr id="47" name="Picture 8" descr="https://encrypted-tbn0.gstatic.com/images?q=tbn:ANd9GcQKSw4eQNP1VSjcWkeOwVc6ob381XUa0lZvlQE0sYtVhiNTDxaM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384117" y="1945260"/>
            <a:ext cx="216795" cy="217559"/>
          </a:xfrm>
          <a:prstGeom prst="rect">
            <a:avLst/>
          </a:prstGeom>
          <a:noFill/>
        </p:spPr>
      </p:pic>
      <p:sp>
        <p:nvSpPr>
          <p:cNvPr id="48" name="Rectangle 47"/>
          <p:cNvSpPr/>
          <p:nvPr/>
        </p:nvSpPr>
        <p:spPr>
          <a:xfrm>
            <a:off x="5465899" y="1601926"/>
            <a:ext cx="1539181" cy="285411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Desktop</a:t>
            </a:r>
            <a:endParaRPr lang="en-US" sz="1400" dirty="0"/>
          </a:p>
        </p:txBody>
      </p:sp>
      <p:sp>
        <p:nvSpPr>
          <p:cNvPr id="49" name="Rectangle 48"/>
          <p:cNvSpPr/>
          <p:nvPr/>
        </p:nvSpPr>
        <p:spPr>
          <a:xfrm>
            <a:off x="5465899" y="1887758"/>
            <a:ext cx="1539181" cy="33302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50" name="Picture 2" descr="http://smarterer.com/blog/wp-content/uploads/2012/07/ms-office1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310691" y="1940907"/>
            <a:ext cx="229001" cy="230833"/>
          </a:xfrm>
          <a:prstGeom prst="rect">
            <a:avLst/>
          </a:prstGeom>
          <a:noFill/>
        </p:spPr>
      </p:pic>
      <p:pic>
        <p:nvPicPr>
          <p:cNvPr id="51" name="Picture 4" descr="http://www.mswordhelp.com/wp-content/uploads/2011/04/word-logo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932656" y="1925385"/>
            <a:ext cx="245358" cy="247321"/>
          </a:xfrm>
          <a:prstGeom prst="rect">
            <a:avLst/>
          </a:prstGeom>
          <a:noFill/>
        </p:spPr>
      </p:pic>
      <p:pic>
        <p:nvPicPr>
          <p:cNvPr id="52" name="Picture 6" descr="http://www.ifv-bahntechnik.de/pdf-logo.jp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672370" y="1941673"/>
            <a:ext cx="212643" cy="214345"/>
          </a:xfrm>
          <a:prstGeom prst="rect">
            <a:avLst/>
          </a:prstGeom>
          <a:noFill/>
        </p:spPr>
      </p:pic>
      <p:pic>
        <p:nvPicPr>
          <p:cNvPr id="53" name="Picture 8" descr="http://www6.carleton.ca/ccs/ccms/wp-content/ccms-files/outlook_2007_logo.jpg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576075" y="1946819"/>
            <a:ext cx="223904" cy="220949"/>
          </a:xfrm>
          <a:prstGeom prst="rect">
            <a:avLst/>
          </a:prstGeom>
          <a:noFill/>
        </p:spPr>
      </p:pic>
      <p:sp>
        <p:nvSpPr>
          <p:cNvPr id="54" name="Rectangle 53"/>
          <p:cNvSpPr/>
          <p:nvPr/>
        </p:nvSpPr>
        <p:spPr>
          <a:xfrm>
            <a:off x="7432026" y="1601926"/>
            <a:ext cx="1539181" cy="285411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Mobile</a:t>
            </a:r>
            <a:endParaRPr lang="en-US" sz="1400" dirty="0"/>
          </a:p>
        </p:txBody>
      </p:sp>
      <p:sp>
        <p:nvSpPr>
          <p:cNvPr id="55" name="Rectangle 54"/>
          <p:cNvSpPr/>
          <p:nvPr/>
        </p:nvSpPr>
        <p:spPr>
          <a:xfrm>
            <a:off x="7432026" y="1887758"/>
            <a:ext cx="1539181" cy="33302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56" name="Picture 67" descr="http://i.telegraph.co.uk/multimedia/archive/02421/windows_2421293b.jp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458736" y="1948460"/>
            <a:ext cx="347152" cy="218424"/>
          </a:xfrm>
          <a:prstGeom prst="rect">
            <a:avLst/>
          </a:prstGeom>
          <a:noFill/>
        </p:spPr>
      </p:pic>
      <p:pic>
        <p:nvPicPr>
          <p:cNvPr id="57" name="Picture 4" descr="https://encrypted-tbn0.gstatic.com/images?q=tbn:ANd9GcSrn0RVns9_btwuYu9JuLy7uCK1h48_pckbgTsfHNZqdmCbii60ig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613009" y="1917952"/>
            <a:ext cx="216626" cy="264386"/>
          </a:xfrm>
          <a:prstGeom prst="rect">
            <a:avLst/>
          </a:prstGeom>
          <a:noFill/>
        </p:spPr>
      </p:pic>
      <p:pic>
        <p:nvPicPr>
          <p:cNvPr id="58" name="Picture 2" descr="http://wallpaperswide.com/download/google_android_robot-wallpaper-1600x1200.jpg"/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35726" t="15626" r="13177" b="23746"/>
          <a:stretch>
            <a:fillRect/>
          </a:stretch>
        </p:blipFill>
        <p:spPr bwMode="auto">
          <a:xfrm>
            <a:off x="7999211" y="1926221"/>
            <a:ext cx="304134" cy="272816"/>
          </a:xfrm>
          <a:prstGeom prst="rect">
            <a:avLst/>
          </a:prstGeom>
          <a:noFill/>
        </p:spPr>
      </p:pic>
      <p:cxnSp>
        <p:nvCxnSpPr>
          <p:cNvPr id="59" name="Straight Arrow Connector 58"/>
          <p:cNvCxnSpPr>
            <a:stCxn id="24" idx="2"/>
            <a:endCxn id="49" idx="2"/>
          </p:cNvCxnSpPr>
          <p:nvPr/>
        </p:nvCxnSpPr>
        <p:spPr>
          <a:xfrm flipH="1" flipV="1">
            <a:off x="6235490" y="2220786"/>
            <a:ext cx="16193" cy="589291"/>
          </a:xfrm>
          <a:prstGeom prst="straightConnector1">
            <a:avLst/>
          </a:prstGeom>
          <a:ln w="1905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/>
          <p:cNvCxnSpPr>
            <a:stCxn id="43" idx="2"/>
          </p:cNvCxnSpPr>
          <p:nvPr/>
        </p:nvCxnSpPr>
        <p:spPr>
          <a:xfrm rot="16200000" flipH="1">
            <a:off x="4504538" y="2025907"/>
            <a:ext cx="348428" cy="738185"/>
          </a:xfrm>
          <a:prstGeom prst="bentConnector2">
            <a:avLst/>
          </a:prstGeom>
          <a:ln w="1905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>
            <a:stCxn id="55" idx="2"/>
          </p:cNvCxnSpPr>
          <p:nvPr/>
        </p:nvCxnSpPr>
        <p:spPr>
          <a:xfrm rot="5400000">
            <a:off x="7670471" y="1982342"/>
            <a:ext cx="292703" cy="769590"/>
          </a:xfrm>
          <a:prstGeom prst="bentConnector2">
            <a:avLst/>
          </a:prstGeom>
          <a:ln w="1905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Freeform 10"/>
          <p:cNvSpPr>
            <a:spLocks noEditPoints="1"/>
          </p:cNvSpPr>
          <p:nvPr/>
        </p:nvSpPr>
        <p:spPr bwMode="auto">
          <a:xfrm>
            <a:off x="9111702" y="2389548"/>
            <a:ext cx="514582" cy="383936"/>
          </a:xfrm>
          <a:custGeom>
            <a:avLst/>
            <a:gdLst>
              <a:gd name="T0" fmla="*/ 80 w 384"/>
              <a:gd name="T1" fmla="*/ 288 h 288"/>
              <a:gd name="T2" fmla="*/ 39 w 384"/>
              <a:gd name="T3" fmla="*/ 278 h 288"/>
              <a:gd name="T4" fmla="*/ 11 w 384"/>
              <a:gd name="T5" fmla="*/ 248 h 288"/>
              <a:gd name="T6" fmla="*/ 0 w 384"/>
              <a:gd name="T7" fmla="*/ 208 h 288"/>
              <a:gd name="T8" fmla="*/ 11 w 384"/>
              <a:gd name="T9" fmla="*/ 168 h 288"/>
              <a:gd name="T10" fmla="*/ 36 w 384"/>
              <a:gd name="T11" fmla="*/ 142 h 288"/>
              <a:gd name="T12" fmla="*/ 64 w 384"/>
              <a:gd name="T13" fmla="*/ 130 h 288"/>
              <a:gd name="T14" fmla="*/ 68 w 384"/>
              <a:gd name="T15" fmla="*/ 99 h 288"/>
              <a:gd name="T16" fmla="*/ 93 w 384"/>
              <a:gd name="T17" fmla="*/ 48 h 288"/>
              <a:gd name="T18" fmla="*/ 136 w 384"/>
              <a:gd name="T19" fmla="*/ 13 h 288"/>
              <a:gd name="T20" fmla="*/ 192 w 384"/>
              <a:gd name="T21" fmla="*/ 0 h 288"/>
              <a:gd name="T22" fmla="*/ 249 w 384"/>
              <a:gd name="T23" fmla="*/ 13 h 288"/>
              <a:gd name="T24" fmla="*/ 292 w 384"/>
              <a:gd name="T25" fmla="*/ 48 h 288"/>
              <a:gd name="T26" fmla="*/ 317 w 384"/>
              <a:gd name="T27" fmla="*/ 99 h 288"/>
              <a:gd name="T28" fmla="*/ 320 w 384"/>
              <a:gd name="T29" fmla="*/ 130 h 288"/>
              <a:gd name="T30" fmla="*/ 358 w 384"/>
              <a:gd name="T31" fmla="*/ 150 h 288"/>
              <a:gd name="T32" fmla="*/ 381 w 384"/>
              <a:gd name="T33" fmla="*/ 186 h 288"/>
              <a:gd name="T34" fmla="*/ 381 w 384"/>
              <a:gd name="T35" fmla="*/ 229 h 288"/>
              <a:gd name="T36" fmla="*/ 361 w 384"/>
              <a:gd name="T37" fmla="*/ 264 h 288"/>
              <a:gd name="T38" fmla="*/ 326 w 384"/>
              <a:gd name="T39" fmla="*/ 286 h 288"/>
              <a:gd name="T40" fmla="*/ 81 w 384"/>
              <a:gd name="T41" fmla="*/ 160 h 288"/>
              <a:gd name="T42" fmla="*/ 56 w 384"/>
              <a:gd name="T43" fmla="*/ 167 h 288"/>
              <a:gd name="T44" fmla="*/ 38 w 384"/>
              <a:gd name="T45" fmla="*/ 184 h 288"/>
              <a:gd name="T46" fmla="*/ 32 w 384"/>
              <a:gd name="T47" fmla="*/ 208 h 288"/>
              <a:gd name="T48" fmla="*/ 42 w 384"/>
              <a:gd name="T49" fmla="*/ 236 h 288"/>
              <a:gd name="T50" fmla="*/ 64 w 384"/>
              <a:gd name="T51" fmla="*/ 254 h 288"/>
              <a:gd name="T52" fmla="*/ 304 w 384"/>
              <a:gd name="T53" fmla="*/ 256 h 288"/>
              <a:gd name="T54" fmla="*/ 332 w 384"/>
              <a:gd name="T55" fmla="*/ 247 h 288"/>
              <a:gd name="T56" fmla="*/ 349 w 384"/>
              <a:gd name="T57" fmla="*/ 224 h 288"/>
              <a:gd name="T58" fmla="*/ 349 w 384"/>
              <a:gd name="T59" fmla="*/ 193 h 288"/>
              <a:gd name="T60" fmla="*/ 332 w 384"/>
              <a:gd name="T61" fmla="*/ 169 h 288"/>
              <a:gd name="T62" fmla="*/ 304 w 384"/>
              <a:gd name="T63" fmla="*/ 160 h 288"/>
              <a:gd name="T64" fmla="*/ 287 w 384"/>
              <a:gd name="T65" fmla="*/ 141 h 288"/>
              <a:gd name="T66" fmla="*/ 288 w 384"/>
              <a:gd name="T67" fmla="*/ 129 h 288"/>
              <a:gd name="T68" fmla="*/ 275 w 384"/>
              <a:gd name="T69" fmla="*/ 80 h 288"/>
              <a:gd name="T70" fmla="*/ 241 w 384"/>
              <a:gd name="T71" fmla="*/ 45 h 288"/>
              <a:gd name="T72" fmla="*/ 192 w 384"/>
              <a:gd name="T73" fmla="*/ 33 h 288"/>
              <a:gd name="T74" fmla="*/ 143 w 384"/>
              <a:gd name="T75" fmla="*/ 45 h 288"/>
              <a:gd name="T76" fmla="*/ 110 w 384"/>
              <a:gd name="T77" fmla="*/ 80 h 288"/>
              <a:gd name="T78" fmla="*/ 96 w 384"/>
              <a:gd name="T79" fmla="*/ 129 h 288"/>
              <a:gd name="T80" fmla="*/ 97 w 384"/>
              <a:gd name="T81" fmla="*/ 141 h 288"/>
              <a:gd name="T82" fmla="*/ 81 w 384"/>
              <a:gd name="T83" fmla="*/ 16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84" h="288">
                <a:moveTo>
                  <a:pt x="304" y="288"/>
                </a:moveTo>
                <a:lnTo>
                  <a:pt x="80" y="288"/>
                </a:lnTo>
                <a:lnTo>
                  <a:pt x="59" y="286"/>
                </a:lnTo>
                <a:lnTo>
                  <a:pt x="39" y="278"/>
                </a:lnTo>
                <a:lnTo>
                  <a:pt x="24" y="264"/>
                </a:lnTo>
                <a:lnTo>
                  <a:pt x="11" y="248"/>
                </a:lnTo>
                <a:lnTo>
                  <a:pt x="3" y="229"/>
                </a:lnTo>
                <a:lnTo>
                  <a:pt x="0" y="208"/>
                </a:lnTo>
                <a:lnTo>
                  <a:pt x="2" y="187"/>
                </a:lnTo>
                <a:lnTo>
                  <a:pt x="11" y="168"/>
                </a:lnTo>
                <a:lnTo>
                  <a:pt x="24" y="151"/>
                </a:lnTo>
                <a:lnTo>
                  <a:pt x="36" y="142"/>
                </a:lnTo>
                <a:lnTo>
                  <a:pt x="50" y="134"/>
                </a:lnTo>
                <a:lnTo>
                  <a:pt x="64" y="130"/>
                </a:lnTo>
                <a:lnTo>
                  <a:pt x="64" y="129"/>
                </a:lnTo>
                <a:lnTo>
                  <a:pt x="68" y="99"/>
                </a:lnTo>
                <a:lnTo>
                  <a:pt x="77" y="72"/>
                </a:lnTo>
                <a:lnTo>
                  <a:pt x="93" y="48"/>
                </a:lnTo>
                <a:lnTo>
                  <a:pt x="112" y="28"/>
                </a:lnTo>
                <a:lnTo>
                  <a:pt x="136" y="13"/>
                </a:lnTo>
                <a:lnTo>
                  <a:pt x="163" y="3"/>
                </a:lnTo>
                <a:lnTo>
                  <a:pt x="192" y="0"/>
                </a:lnTo>
                <a:lnTo>
                  <a:pt x="222" y="3"/>
                </a:lnTo>
                <a:lnTo>
                  <a:pt x="249" y="13"/>
                </a:lnTo>
                <a:lnTo>
                  <a:pt x="272" y="28"/>
                </a:lnTo>
                <a:lnTo>
                  <a:pt x="292" y="48"/>
                </a:lnTo>
                <a:lnTo>
                  <a:pt x="307" y="72"/>
                </a:lnTo>
                <a:lnTo>
                  <a:pt x="317" y="99"/>
                </a:lnTo>
                <a:lnTo>
                  <a:pt x="320" y="129"/>
                </a:lnTo>
                <a:lnTo>
                  <a:pt x="320" y="130"/>
                </a:lnTo>
                <a:lnTo>
                  <a:pt x="341" y="138"/>
                </a:lnTo>
                <a:lnTo>
                  <a:pt x="358" y="150"/>
                </a:lnTo>
                <a:lnTo>
                  <a:pt x="372" y="166"/>
                </a:lnTo>
                <a:lnTo>
                  <a:pt x="381" y="186"/>
                </a:lnTo>
                <a:lnTo>
                  <a:pt x="384" y="208"/>
                </a:lnTo>
                <a:lnTo>
                  <a:pt x="381" y="229"/>
                </a:lnTo>
                <a:lnTo>
                  <a:pt x="373" y="248"/>
                </a:lnTo>
                <a:lnTo>
                  <a:pt x="361" y="264"/>
                </a:lnTo>
                <a:lnTo>
                  <a:pt x="345" y="278"/>
                </a:lnTo>
                <a:lnTo>
                  <a:pt x="326" y="286"/>
                </a:lnTo>
                <a:lnTo>
                  <a:pt x="304" y="288"/>
                </a:lnTo>
                <a:close/>
                <a:moveTo>
                  <a:pt x="81" y="160"/>
                </a:moveTo>
                <a:lnTo>
                  <a:pt x="68" y="161"/>
                </a:lnTo>
                <a:lnTo>
                  <a:pt x="56" y="167"/>
                </a:lnTo>
                <a:lnTo>
                  <a:pt x="46" y="174"/>
                </a:lnTo>
                <a:lnTo>
                  <a:pt x="38" y="184"/>
                </a:lnTo>
                <a:lnTo>
                  <a:pt x="34" y="195"/>
                </a:lnTo>
                <a:lnTo>
                  <a:pt x="32" y="208"/>
                </a:lnTo>
                <a:lnTo>
                  <a:pt x="34" y="224"/>
                </a:lnTo>
                <a:lnTo>
                  <a:pt x="42" y="236"/>
                </a:lnTo>
                <a:lnTo>
                  <a:pt x="52" y="247"/>
                </a:lnTo>
                <a:lnTo>
                  <a:pt x="64" y="254"/>
                </a:lnTo>
                <a:lnTo>
                  <a:pt x="80" y="256"/>
                </a:lnTo>
                <a:lnTo>
                  <a:pt x="304" y="256"/>
                </a:lnTo>
                <a:lnTo>
                  <a:pt x="320" y="254"/>
                </a:lnTo>
                <a:lnTo>
                  <a:pt x="332" y="247"/>
                </a:lnTo>
                <a:lnTo>
                  <a:pt x="343" y="236"/>
                </a:lnTo>
                <a:lnTo>
                  <a:pt x="349" y="224"/>
                </a:lnTo>
                <a:lnTo>
                  <a:pt x="353" y="208"/>
                </a:lnTo>
                <a:lnTo>
                  <a:pt x="349" y="193"/>
                </a:lnTo>
                <a:lnTo>
                  <a:pt x="343" y="180"/>
                </a:lnTo>
                <a:lnTo>
                  <a:pt x="332" y="169"/>
                </a:lnTo>
                <a:lnTo>
                  <a:pt x="320" y="163"/>
                </a:lnTo>
                <a:lnTo>
                  <a:pt x="304" y="160"/>
                </a:lnTo>
                <a:lnTo>
                  <a:pt x="285" y="160"/>
                </a:lnTo>
                <a:lnTo>
                  <a:pt x="287" y="141"/>
                </a:lnTo>
                <a:lnTo>
                  <a:pt x="288" y="135"/>
                </a:lnTo>
                <a:lnTo>
                  <a:pt x="288" y="129"/>
                </a:lnTo>
                <a:lnTo>
                  <a:pt x="285" y="103"/>
                </a:lnTo>
                <a:lnTo>
                  <a:pt x="275" y="80"/>
                </a:lnTo>
                <a:lnTo>
                  <a:pt x="260" y="61"/>
                </a:lnTo>
                <a:lnTo>
                  <a:pt x="241" y="45"/>
                </a:lnTo>
                <a:lnTo>
                  <a:pt x="218" y="36"/>
                </a:lnTo>
                <a:lnTo>
                  <a:pt x="192" y="33"/>
                </a:lnTo>
                <a:lnTo>
                  <a:pt x="166" y="36"/>
                </a:lnTo>
                <a:lnTo>
                  <a:pt x="143" y="45"/>
                </a:lnTo>
                <a:lnTo>
                  <a:pt x="124" y="61"/>
                </a:lnTo>
                <a:lnTo>
                  <a:pt x="110" y="80"/>
                </a:lnTo>
                <a:lnTo>
                  <a:pt x="99" y="103"/>
                </a:lnTo>
                <a:lnTo>
                  <a:pt x="96" y="129"/>
                </a:lnTo>
                <a:lnTo>
                  <a:pt x="96" y="135"/>
                </a:lnTo>
                <a:lnTo>
                  <a:pt x="97" y="141"/>
                </a:lnTo>
                <a:lnTo>
                  <a:pt x="101" y="160"/>
                </a:lnTo>
                <a:lnTo>
                  <a:pt x="81" y="16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26"/>
          <p:cNvSpPr>
            <a:spLocks noEditPoints="1"/>
          </p:cNvSpPr>
          <p:nvPr/>
        </p:nvSpPr>
        <p:spPr bwMode="auto">
          <a:xfrm>
            <a:off x="9119184" y="3289926"/>
            <a:ext cx="499618" cy="506964"/>
          </a:xfrm>
          <a:custGeom>
            <a:avLst/>
            <a:gdLst>
              <a:gd name="T0" fmla="*/ 358 w 409"/>
              <a:gd name="T1" fmla="*/ 309 h 415"/>
              <a:gd name="T2" fmla="*/ 358 w 409"/>
              <a:gd name="T3" fmla="*/ 323 h 415"/>
              <a:gd name="T4" fmla="*/ 296 w 409"/>
              <a:gd name="T5" fmla="*/ 325 h 415"/>
              <a:gd name="T6" fmla="*/ 290 w 409"/>
              <a:gd name="T7" fmla="*/ 312 h 415"/>
              <a:gd name="T8" fmla="*/ 199 w 409"/>
              <a:gd name="T9" fmla="*/ 306 h 415"/>
              <a:gd name="T10" fmla="*/ 262 w 409"/>
              <a:gd name="T11" fmla="*/ 312 h 415"/>
              <a:gd name="T12" fmla="*/ 257 w 409"/>
              <a:gd name="T13" fmla="*/ 325 h 415"/>
              <a:gd name="T14" fmla="*/ 193 w 409"/>
              <a:gd name="T15" fmla="*/ 323 h 415"/>
              <a:gd name="T16" fmla="*/ 193 w 409"/>
              <a:gd name="T17" fmla="*/ 309 h 415"/>
              <a:gd name="T18" fmla="*/ 108 w 409"/>
              <a:gd name="T19" fmla="*/ 306 h 415"/>
              <a:gd name="T20" fmla="*/ 118 w 409"/>
              <a:gd name="T21" fmla="*/ 316 h 415"/>
              <a:gd name="T22" fmla="*/ 108 w 409"/>
              <a:gd name="T23" fmla="*/ 326 h 415"/>
              <a:gd name="T24" fmla="*/ 47 w 409"/>
              <a:gd name="T25" fmla="*/ 319 h 415"/>
              <a:gd name="T26" fmla="*/ 52 w 409"/>
              <a:gd name="T27" fmla="*/ 307 h 415"/>
              <a:gd name="T28" fmla="*/ 355 w 409"/>
              <a:gd name="T29" fmla="*/ 231 h 415"/>
              <a:gd name="T30" fmla="*/ 360 w 409"/>
              <a:gd name="T31" fmla="*/ 243 h 415"/>
              <a:gd name="T32" fmla="*/ 299 w 409"/>
              <a:gd name="T33" fmla="*/ 249 h 415"/>
              <a:gd name="T34" fmla="*/ 289 w 409"/>
              <a:gd name="T35" fmla="*/ 240 h 415"/>
              <a:gd name="T36" fmla="*/ 299 w 409"/>
              <a:gd name="T37" fmla="*/ 230 h 415"/>
              <a:gd name="T38" fmla="*/ 260 w 409"/>
              <a:gd name="T39" fmla="*/ 233 h 415"/>
              <a:gd name="T40" fmla="*/ 260 w 409"/>
              <a:gd name="T41" fmla="*/ 246 h 415"/>
              <a:gd name="T42" fmla="*/ 196 w 409"/>
              <a:gd name="T43" fmla="*/ 248 h 415"/>
              <a:gd name="T44" fmla="*/ 191 w 409"/>
              <a:gd name="T45" fmla="*/ 236 h 415"/>
              <a:gd name="T46" fmla="*/ 56 w 409"/>
              <a:gd name="T47" fmla="*/ 230 h 415"/>
              <a:gd name="T48" fmla="*/ 118 w 409"/>
              <a:gd name="T49" fmla="*/ 236 h 415"/>
              <a:gd name="T50" fmla="*/ 113 w 409"/>
              <a:gd name="T51" fmla="*/ 248 h 415"/>
              <a:gd name="T52" fmla="*/ 49 w 409"/>
              <a:gd name="T53" fmla="*/ 246 h 415"/>
              <a:gd name="T54" fmla="*/ 49 w 409"/>
              <a:gd name="T55" fmla="*/ 233 h 415"/>
              <a:gd name="T56" fmla="*/ 31 w 409"/>
              <a:gd name="T57" fmla="*/ 383 h 415"/>
              <a:gd name="T58" fmla="*/ 299 w 409"/>
              <a:gd name="T59" fmla="*/ 153 h 415"/>
              <a:gd name="T60" fmla="*/ 360 w 409"/>
              <a:gd name="T61" fmla="*/ 159 h 415"/>
              <a:gd name="T62" fmla="*/ 355 w 409"/>
              <a:gd name="T63" fmla="*/ 172 h 415"/>
              <a:gd name="T64" fmla="*/ 293 w 409"/>
              <a:gd name="T65" fmla="*/ 170 h 415"/>
              <a:gd name="T66" fmla="*/ 293 w 409"/>
              <a:gd name="T67" fmla="*/ 156 h 415"/>
              <a:gd name="T68" fmla="*/ 253 w 409"/>
              <a:gd name="T69" fmla="*/ 153 h 415"/>
              <a:gd name="T70" fmla="*/ 262 w 409"/>
              <a:gd name="T71" fmla="*/ 163 h 415"/>
              <a:gd name="T72" fmla="*/ 253 w 409"/>
              <a:gd name="T73" fmla="*/ 173 h 415"/>
              <a:gd name="T74" fmla="*/ 191 w 409"/>
              <a:gd name="T75" fmla="*/ 167 h 415"/>
              <a:gd name="T76" fmla="*/ 196 w 409"/>
              <a:gd name="T77" fmla="*/ 154 h 415"/>
              <a:gd name="T78" fmla="*/ 355 w 409"/>
              <a:gd name="T79" fmla="*/ 78 h 415"/>
              <a:gd name="T80" fmla="*/ 360 w 409"/>
              <a:gd name="T81" fmla="*/ 90 h 415"/>
              <a:gd name="T82" fmla="*/ 299 w 409"/>
              <a:gd name="T83" fmla="*/ 96 h 415"/>
              <a:gd name="T84" fmla="*/ 289 w 409"/>
              <a:gd name="T85" fmla="*/ 86 h 415"/>
              <a:gd name="T86" fmla="*/ 299 w 409"/>
              <a:gd name="T87" fmla="*/ 77 h 415"/>
              <a:gd name="T88" fmla="*/ 260 w 409"/>
              <a:gd name="T89" fmla="*/ 80 h 415"/>
              <a:gd name="T90" fmla="*/ 260 w 409"/>
              <a:gd name="T91" fmla="*/ 94 h 415"/>
              <a:gd name="T92" fmla="*/ 196 w 409"/>
              <a:gd name="T93" fmla="*/ 96 h 415"/>
              <a:gd name="T94" fmla="*/ 191 w 409"/>
              <a:gd name="T95" fmla="*/ 83 h 415"/>
              <a:gd name="T96" fmla="*/ 175 w 409"/>
              <a:gd name="T97" fmla="*/ 31 h 415"/>
              <a:gd name="T98" fmla="*/ 175 w 409"/>
              <a:gd name="T99" fmla="*/ 31 h 415"/>
              <a:gd name="T100" fmla="*/ 401 w 409"/>
              <a:gd name="T101" fmla="*/ 2 h 415"/>
              <a:gd name="T102" fmla="*/ 409 w 409"/>
              <a:gd name="T103" fmla="*/ 15 h 415"/>
              <a:gd name="T104" fmla="*/ 404 w 409"/>
              <a:gd name="T105" fmla="*/ 410 h 415"/>
              <a:gd name="T106" fmla="*/ 15 w 409"/>
              <a:gd name="T107" fmla="*/ 415 h 415"/>
              <a:gd name="T108" fmla="*/ 2 w 409"/>
              <a:gd name="T109" fmla="*/ 407 h 415"/>
              <a:gd name="T110" fmla="*/ 0 w 409"/>
              <a:gd name="T111" fmla="*/ 168 h 415"/>
              <a:gd name="T112" fmla="*/ 11 w 409"/>
              <a:gd name="T113" fmla="*/ 156 h 415"/>
              <a:gd name="T114" fmla="*/ 144 w 409"/>
              <a:gd name="T115" fmla="*/ 11 h 415"/>
              <a:gd name="T116" fmla="*/ 154 w 409"/>
              <a:gd name="T117" fmla="*/ 0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9" h="415">
                <a:moveTo>
                  <a:pt x="299" y="306"/>
                </a:moveTo>
                <a:lnTo>
                  <a:pt x="352" y="306"/>
                </a:lnTo>
                <a:lnTo>
                  <a:pt x="355" y="307"/>
                </a:lnTo>
                <a:lnTo>
                  <a:pt x="358" y="309"/>
                </a:lnTo>
                <a:lnTo>
                  <a:pt x="360" y="312"/>
                </a:lnTo>
                <a:lnTo>
                  <a:pt x="362" y="316"/>
                </a:lnTo>
                <a:lnTo>
                  <a:pt x="360" y="319"/>
                </a:lnTo>
                <a:lnTo>
                  <a:pt x="358" y="323"/>
                </a:lnTo>
                <a:lnTo>
                  <a:pt x="355" y="325"/>
                </a:lnTo>
                <a:lnTo>
                  <a:pt x="352" y="326"/>
                </a:lnTo>
                <a:lnTo>
                  <a:pt x="299" y="326"/>
                </a:lnTo>
                <a:lnTo>
                  <a:pt x="296" y="325"/>
                </a:lnTo>
                <a:lnTo>
                  <a:pt x="293" y="323"/>
                </a:lnTo>
                <a:lnTo>
                  <a:pt x="290" y="319"/>
                </a:lnTo>
                <a:lnTo>
                  <a:pt x="289" y="316"/>
                </a:lnTo>
                <a:lnTo>
                  <a:pt x="290" y="312"/>
                </a:lnTo>
                <a:lnTo>
                  <a:pt x="293" y="309"/>
                </a:lnTo>
                <a:lnTo>
                  <a:pt x="296" y="307"/>
                </a:lnTo>
                <a:lnTo>
                  <a:pt x="299" y="306"/>
                </a:lnTo>
                <a:close/>
                <a:moveTo>
                  <a:pt x="199" y="306"/>
                </a:moveTo>
                <a:lnTo>
                  <a:pt x="253" y="306"/>
                </a:lnTo>
                <a:lnTo>
                  <a:pt x="257" y="307"/>
                </a:lnTo>
                <a:lnTo>
                  <a:pt x="260" y="309"/>
                </a:lnTo>
                <a:lnTo>
                  <a:pt x="262" y="312"/>
                </a:lnTo>
                <a:lnTo>
                  <a:pt x="262" y="316"/>
                </a:lnTo>
                <a:lnTo>
                  <a:pt x="262" y="319"/>
                </a:lnTo>
                <a:lnTo>
                  <a:pt x="260" y="323"/>
                </a:lnTo>
                <a:lnTo>
                  <a:pt x="257" y="325"/>
                </a:lnTo>
                <a:lnTo>
                  <a:pt x="253" y="326"/>
                </a:lnTo>
                <a:lnTo>
                  <a:pt x="199" y="326"/>
                </a:lnTo>
                <a:lnTo>
                  <a:pt x="196" y="325"/>
                </a:lnTo>
                <a:lnTo>
                  <a:pt x="193" y="323"/>
                </a:lnTo>
                <a:lnTo>
                  <a:pt x="191" y="319"/>
                </a:lnTo>
                <a:lnTo>
                  <a:pt x="190" y="316"/>
                </a:lnTo>
                <a:lnTo>
                  <a:pt x="191" y="312"/>
                </a:lnTo>
                <a:lnTo>
                  <a:pt x="193" y="309"/>
                </a:lnTo>
                <a:lnTo>
                  <a:pt x="196" y="307"/>
                </a:lnTo>
                <a:lnTo>
                  <a:pt x="199" y="306"/>
                </a:lnTo>
                <a:close/>
                <a:moveTo>
                  <a:pt x="56" y="306"/>
                </a:moveTo>
                <a:lnTo>
                  <a:pt x="108" y="306"/>
                </a:lnTo>
                <a:lnTo>
                  <a:pt x="113" y="307"/>
                </a:lnTo>
                <a:lnTo>
                  <a:pt x="116" y="309"/>
                </a:lnTo>
                <a:lnTo>
                  <a:pt x="118" y="312"/>
                </a:lnTo>
                <a:lnTo>
                  <a:pt x="118" y="316"/>
                </a:lnTo>
                <a:lnTo>
                  <a:pt x="118" y="319"/>
                </a:lnTo>
                <a:lnTo>
                  <a:pt x="116" y="323"/>
                </a:lnTo>
                <a:lnTo>
                  <a:pt x="113" y="325"/>
                </a:lnTo>
                <a:lnTo>
                  <a:pt x="108" y="326"/>
                </a:lnTo>
                <a:lnTo>
                  <a:pt x="56" y="326"/>
                </a:lnTo>
                <a:lnTo>
                  <a:pt x="52" y="325"/>
                </a:lnTo>
                <a:lnTo>
                  <a:pt x="49" y="323"/>
                </a:lnTo>
                <a:lnTo>
                  <a:pt x="47" y="319"/>
                </a:lnTo>
                <a:lnTo>
                  <a:pt x="46" y="316"/>
                </a:lnTo>
                <a:lnTo>
                  <a:pt x="47" y="312"/>
                </a:lnTo>
                <a:lnTo>
                  <a:pt x="49" y="309"/>
                </a:lnTo>
                <a:lnTo>
                  <a:pt x="52" y="307"/>
                </a:lnTo>
                <a:lnTo>
                  <a:pt x="56" y="306"/>
                </a:lnTo>
                <a:close/>
                <a:moveTo>
                  <a:pt x="299" y="230"/>
                </a:moveTo>
                <a:lnTo>
                  <a:pt x="352" y="230"/>
                </a:lnTo>
                <a:lnTo>
                  <a:pt x="355" y="231"/>
                </a:lnTo>
                <a:lnTo>
                  <a:pt x="358" y="233"/>
                </a:lnTo>
                <a:lnTo>
                  <a:pt x="360" y="236"/>
                </a:lnTo>
                <a:lnTo>
                  <a:pt x="362" y="240"/>
                </a:lnTo>
                <a:lnTo>
                  <a:pt x="360" y="243"/>
                </a:lnTo>
                <a:lnTo>
                  <a:pt x="358" y="246"/>
                </a:lnTo>
                <a:lnTo>
                  <a:pt x="355" y="248"/>
                </a:lnTo>
                <a:lnTo>
                  <a:pt x="352" y="249"/>
                </a:lnTo>
                <a:lnTo>
                  <a:pt x="299" y="249"/>
                </a:lnTo>
                <a:lnTo>
                  <a:pt x="296" y="248"/>
                </a:lnTo>
                <a:lnTo>
                  <a:pt x="293" y="246"/>
                </a:lnTo>
                <a:lnTo>
                  <a:pt x="290" y="243"/>
                </a:lnTo>
                <a:lnTo>
                  <a:pt x="289" y="240"/>
                </a:lnTo>
                <a:lnTo>
                  <a:pt x="290" y="236"/>
                </a:lnTo>
                <a:lnTo>
                  <a:pt x="293" y="233"/>
                </a:lnTo>
                <a:lnTo>
                  <a:pt x="296" y="231"/>
                </a:lnTo>
                <a:lnTo>
                  <a:pt x="299" y="230"/>
                </a:lnTo>
                <a:close/>
                <a:moveTo>
                  <a:pt x="199" y="230"/>
                </a:moveTo>
                <a:lnTo>
                  <a:pt x="253" y="230"/>
                </a:lnTo>
                <a:lnTo>
                  <a:pt x="257" y="231"/>
                </a:lnTo>
                <a:lnTo>
                  <a:pt x="260" y="233"/>
                </a:lnTo>
                <a:lnTo>
                  <a:pt x="262" y="236"/>
                </a:lnTo>
                <a:lnTo>
                  <a:pt x="262" y="240"/>
                </a:lnTo>
                <a:lnTo>
                  <a:pt x="262" y="243"/>
                </a:lnTo>
                <a:lnTo>
                  <a:pt x="260" y="246"/>
                </a:lnTo>
                <a:lnTo>
                  <a:pt x="257" y="248"/>
                </a:lnTo>
                <a:lnTo>
                  <a:pt x="253" y="249"/>
                </a:lnTo>
                <a:lnTo>
                  <a:pt x="199" y="249"/>
                </a:lnTo>
                <a:lnTo>
                  <a:pt x="196" y="248"/>
                </a:lnTo>
                <a:lnTo>
                  <a:pt x="193" y="246"/>
                </a:lnTo>
                <a:lnTo>
                  <a:pt x="191" y="243"/>
                </a:lnTo>
                <a:lnTo>
                  <a:pt x="190" y="240"/>
                </a:lnTo>
                <a:lnTo>
                  <a:pt x="191" y="236"/>
                </a:lnTo>
                <a:lnTo>
                  <a:pt x="193" y="233"/>
                </a:lnTo>
                <a:lnTo>
                  <a:pt x="196" y="231"/>
                </a:lnTo>
                <a:lnTo>
                  <a:pt x="199" y="230"/>
                </a:lnTo>
                <a:close/>
                <a:moveTo>
                  <a:pt x="56" y="230"/>
                </a:moveTo>
                <a:lnTo>
                  <a:pt x="108" y="230"/>
                </a:lnTo>
                <a:lnTo>
                  <a:pt x="113" y="231"/>
                </a:lnTo>
                <a:lnTo>
                  <a:pt x="116" y="233"/>
                </a:lnTo>
                <a:lnTo>
                  <a:pt x="118" y="236"/>
                </a:lnTo>
                <a:lnTo>
                  <a:pt x="118" y="240"/>
                </a:lnTo>
                <a:lnTo>
                  <a:pt x="118" y="243"/>
                </a:lnTo>
                <a:lnTo>
                  <a:pt x="116" y="246"/>
                </a:lnTo>
                <a:lnTo>
                  <a:pt x="113" y="248"/>
                </a:lnTo>
                <a:lnTo>
                  <a:pt x="108" y="249"/>
                </a:lnTo>
                <a:lnTo>
                  <a:pt x="56" y="249"/>
                </a:lnTo>
                <a:lnTo>
                  <a:pt x="52" y="248"/>
                </a:lnTo>
                <a:lnTo>
                  <a:pt x="49" y="246"/>
                </a:lnTo>
                <a:lnTo>
                  <a:pt x="47" y="243"/>
                </a:lnTo>
                <a:lnTo>
                  <a:pt x="46" y="240"/>
                </a:lnTo>
                <a:lnTo>
                  <a:pt x="47" y="236"/>
                </a:lnTo>
                <a:lnTo>
                  <a:pt x="49" y="233"/>
                </a:lnTo>
                <a:lnTo>
                  <a:pt x="52" y="231"/>
                </a:lnTo>
                <a:lnTo>
                  <a:pt x="56" y="230"/>
                </a:lnTo>
                <a:close/>
                <a:moveTo>
                  <a:pt x="31" y="188"/>
                </a:moveTo>
                <a:lnTo>
                  <a:pt x="31" y="383"/>
                </a:lnTo>
                <a:lnTo>
                  <a:pt x="143" y="383"/>
                </a:lnTo>
                <a:lnTo>
                  <a:pt x="143" y="188"/>
                </a:lnTo>
                <a:lnTo>
                  <a:pt x="31" y="188"/>
                </a:lnTo>
                <a:close/>
                <a:moveTo>
                  <a:pt x="299" y="153"/>
                </a:moveTo>
                <a:lnTo>
                  <a:pt x="352" y="153"/>
                </a:lnTo>
                <a:lnTo>
                  <a:pt x="355" y="154"/>
                </a:lnTo>
                <a:lnTo>
                  <a:pt x="358" y="156"/>
                </a:lnTo>
                <a:lnTo>
                  <a:pt x="360" y="159"/>
                </a:lnTo>
                <a:lnTo>
                  <a:pt x="362" y="163"/>
                </a:lnTo>
                <a:lnTo>
                  <a:pt x="360" y="167"/>
                </a:lnTo>
                <a:lnTo>
                  <a:pt x="358" y="170"/>
                </a:lnTo>
                <a:lnTo>
                  <a:pt x="355" y="172"/>
                </a:lnTo>
                <a:lnTo>
                  <a:pt x="352" y="173"/>
                </a:lnTo>
                <a:lnTo>
                  <a:pt x="299" y="173"/>
                </a:lnTo>
                <a:lnTo>
                  <a:pt x="296" y="172"/>
                </a:lnTo>
                <a:lnTo>
                  <a:pt x="293" y="170"/>
                </a:lnTo>
                <a:lnTo>
                  <a:pt x="290" y="167"/>
                </a:lnTo>
                <a:lnTo>
                  <a:pt x="289" y="163"/>
                </a:lnTo>
                <a:lnTo>
                  <a:pt x="290" y="159"/>
                </a:lnTo>
                <a:lnTo>
                  <a:pt x="293" y="156"/>
                </a:lnTo>
                <a:lnTo>
                  <a:pt x="296" y="154"/>
                </a:lnTo>
                <a:lnTo>
                  <a:pt x="299" y="153"/>
                </a:lnTo>
                <a:close/>
                <a:moveTo>
                  <a:pt x="199" y="153"/>
                </a:moveTo>
                <a:lnTo>
                  <a:pt x="253" y="153"/>
                </a:lnTo>
                <a:lnTo>
                  <a:pt x="257" y="154"/>
                </a:lnTo>
                <a:lnTo>
                  <a:pt x="260" y="156"/>
                </a:lnTo>
                <a:lnTo>
                  <a:pt x="262" y="159"/>
                </a:lnTo>
                <a:lnTo>
                  <a:pt x="262" y="163"/>
                </a:lnTo>
                <a:lnTo>
                  <a:pt x="262" y="167"/>
                </a:lnTo>
                <a:lnTo>
                  <a:pt x="260" y="170"/>
                </a:lnTo>
                <a:lnTo>
                  <a:pt x="257" y="172"/>
                </a:lnTo>
                <a:lnTo>
                  <a:pt x="253" y="173"/>
                </a:lnTo>
                <a:lnTo>
                  <a:pt x="199" y="173"/>
                </a:lnTo>
                <a:lnTo>
                  <a:pt x="196" y="172"/>
                </a:lnTo>
                <a:lnTo>
                  <a:pt x="193" y="170"/>
                </a:lnTo>
                <a:lnTo>
                  <a:pt x="191" y="167"/>
                </a:lnTo>
                <a:lnTo>
                  <a:pt x="190" y="163"/>
                </a:lnTo>
                <a:lnTo>
                  <a:pt x="191" y="159"/>
                </a:lnTo>
                <a:lnTo>
                  <a:pt x="193" y="156"/>
                </a:lnTo>
                <a:lnTo>
                  <a:pt x="196" y="154"/>
                </a:lnTo>
                <a:lnTo>
                  <a:pt x="199" y="153"/>
                </a:lnTo>
                <a:close/>
                <a:moveTo>
                  <a:pt x="299" y="77"/>
                </a:moveTo>
                <a:lnTo>
                  <a:pt x="352" y="77"/>
                </a:lnTo>
                <a:lnTo>
                  <a:pt x="355" y="78"/>
                </a:lnTo>
                <a:lnTo>
                  <a:pt x="358" y="80"/>
                </a:lnTo>
                <a:lnTo>
                  <a:pt x="360" y="83"/>
                </a:lnTo>
                <a:lnTo>
                  <a:pt x="362" y="86"/>
                </a:lnTo>
                <a:lnTo>
                  <a:pt x="360" y="90"/>
                </a:lnTo>
                <a:lnTo>
                  <a:pt x="358" y="94"/>
                </a:lnTo>
                <a:lnTo>
                  <a:pt x="355" y="96"/>
                </a:lnTo>
                <a:lnTo>
                  <a:pt x="352" y="96"/>
                </a:lnTo>
                <a:lnTo>
                  <a:pt x="299" y="96"/>
                </a:lnTo>
                <a:lnTo>
                  <a:pt x="296" y="96"/>
                </a:lnTo>
                <a:lnTo>
                  <a:pt x="293" y="94"/>
                </a:lnTo>
                <a:lnTo>
                  <a:pt x="290" y="90"/>
                </a:lnTo>
                <a:lnTo>
                  <a:pt x="289" y="86"/>
                </a:lnTo>
                <a:lnTo>
                  <a:pt x="290" y="83"/>
                </a:lnTo>
                <a:lnTo>
                  <a:pt x="293" y="80"/>
                </a:lnTo>
                <a:lnTo>
                  <a:pt x="296" y="78"/>
                </a:lnTo>
                <a:lnTo>
                  <a:pt x="299" y="77"/>
                </a:lnTo>
                <a:close/>
                <a:moveTo>
                  <a:pt x="199" y="77"/>
                </a:moveTo>
                <a:lnTo>
                  <a:pt x="253" y="77"/>
                </a:lnTo>
                <a:lnTo>
                  <a:pt x="257" y="78"/>
                </a:lnTo>
                <a:lnTo>
                  <a:pt x="260" y="80"/>
                </a:lnTo>
                <a:lnTo>
                  <a:pt x="262" y="83"/>
                </a:lnTo>
                <a:lnTo>
                  <a:pt x="262" y="86"/>
                </a:lnTo>
                <a:lnTo>
                  <a:pt x="262" y="90"/>
                </a:lnTo>
                <a:lnTo>
                  <a:pt x="260" y="94"/>
                </a:lnTo>
                <a:lnTo>
                  <a:pt x="257" y="96"/>
                </a:lnTo>
                <a:lnTo>
                  <a:pt x="253" y="96"/>
                </a:lnTo>
                <a:lnTo>
                  <a:pt x="199" y="96"/>
                </a:lnTo>
                <a:lnTo>
                  <a:pt x="196" y="96"/>
                </a:lnTo>
                <a:lnTo>
                  <a:pt x="193" y="94"/>
                </a:lnTo>
                <a:lnTo>
                  <a:pt x="191" y="90"/>
                </a:lnTo>
                <a:lnTo>
                  <a:pt x="190" y="86"/>
                </a:lnTo>
                <a:lnTo>
                  <a:pt x="191" y="83"/>
                </a:lnTo>
                <a:lnTo>
                  <a:pt x="193" y="80"/>
                </a:lnTo>
                <a:lnTo>
                  <a:pt x="196" y="78"/>
                </a:lnTo>
                <a:lnTo>
                  <a:pt x="199" y="77"/>
                </a:lnTo>
                <a:close/>
                <a:moveTo>
                  <a:pt x="175" y="31"/>
                </a:moveTo>
                <a:lnTo>
                  <a:pt x="175" y="383"/>
                </a:lnTo>
                <a:lnTo>
                  <a:pt x="377" y="383"/>
                </a:lnTo>
                <a:lnTo>
                  <a:pt x="377" y="31"/>
                </a:lnTo>
                <a:lnTo>
                  <a:pt x="175" y="31"/>
                </a:lnTo>
                <a:close/>
                <a:moveTo>
                  <a:pt x="159" y="0"/>
                </a:moveTo>
                <a:lnTo>
                  <a:pt x="393" y="0"/>
                </a:lnTo>
                <a:lnTo>
                  <a:pt x="397" y="0"/>
                </a:lnTo>
                <a:lnTo>
                  <a:pt x="401" y="2"/>
                </a:lnTo>
                <a:lnTo>
                  <a:pt x="404" y="4"/>
                </a:lnTo>
                <a:lnTo>
                  <a:pt x="406" y="7"/>
                </a:lnTo>
                <a:lnTo>
                  <a:pt x="409" y="11"/>
                </a:lnTo>
                <a:lnTo>
                  <a:pt x="409" y="15"/>
                </a:lnTo>
                <a:lnTo>
                  <a:pt x="409" y="399"/>
                </a:lnTo>
                <a:lnTo>
                  <a:pt x="409" y="403"/>
                </a:lnTo>
                <a:lnTo>
                  <a:pt x="406" y="407"/>
                </a:lnTo>
                <a:lnTo>
                  <a:pt x="404" y="410"/>
                </a:lnTo>
                <a:lnTo>
                  <a:pt x="401" y="413"/>
                </a:lnTo>
                <a:lnTo>
                  <a:pt x="397" y="415"/>
                </a:lnTo>
                <a:lnTo>
                  <a:pt x="393" y="415"/>
                </a:lnTo>
                <a:lnTo>
                  <a:pt x="15" y="415"/>
                </a:lnTo>
                <a:lnTo>
                  <a:pt x="11" y="415"/>
                </a:lnTo>
                <a:lnTo>
                  <a:pt x="7" y="413"/>
                </a:lnTo>
                <a:lnTo>
                  <a:pt x="4" y="410"/>
                </a:lnTo>
                <a:lnTo>
                  <a:pt x="2" y="407"/>
                </a:lnTo>
                <a:lnTo>
                  <a:pt x="0" y="403"/>
                </a:lnTo>
                <a:lnTo>
                  <a:pt x="0" y="399"/>
                </a:lnTo>
                <a:lnTo>
                  <a:pt x="0" y="172"/>
                </a:lnTo>
                <a:lnTo>
                  <a:pt x="0" y="168"/>
                </a:lnTo>
                <a:lnTo>
                  <a:pt x="2" y="164"/>
                </a:lnTo>
                <a:lnTo>
                  <a:pt x="4" y="161"/>
                </a:lnTo>
                <a:lnTo>
                  <a:pt x="7" y="158"/>
                </a:lnTo>
                <a:lnTo>
                  <a:pt x="11" y="156"/>
                </a:lnTo>
                <a:lnTo>
                  <a:pt x="15" y="155"/>
                </a:lnTo>
                <a:lnTo>
                  <a:pt x="143" y="155"/>
                </a:lnTo>
                <a:lnTo>
                  <a:pt x="143" y="15"/>
                </a:lnTo>
                <a:lnTo>
                  <a:pt x="144" y="11"/>
                </a:lnTo>
                <a:lnTo>
                  <a:pt x="145" y="7"/>
                </a:lnTo>
                <a:lnTo>
                  <a:pt x="148" y="4"/>
                </a:lnTo>
                <a:lnTo>
                  <a:pt x="151" y="2"/>
                </a:lnTo>
                <a:lnTo>
                  <a:pt x="154" y="0"/>
                </a:lnTo>
                <a:lnTo>
                  <a:pt x="15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55"/>
          <p:cNvSpPr>
            <a:spLocks noEditPoints="1"/>
          </p:cNvSpPr>
          <p:nvPr/>
        </p:nvSpPr>
        <p:spPr bwMode="auto">
          <a:xfrm>
            <a:off x="5909787" y="3807567"/>
            <a:ext cx="697731" cy="551038"/>
          </a:xfrm>
          <a:custGeom>
            <a:avLst/>
            <a:gdLst>
              <a:gd name="T0" fmla="*/ 147 w 352"/>
              <a:gd name="T1" fmla="*/ 1 h 385"/>
              <a:gd name="T2" fmla="*/ 92 w 352"/>
              <a:gd name="T3" fmla="*/ 8 h 385"/>
              <a:gd name="T4" fmla="*/ 45 w 352"/>
              <a:gd name="T5" fmla="*/ 22 h 385"/>
              <a:gd name="T6" fmla="*/ 13 w 352"/>
              <a:gd name="T7" fmla="*/ 41 h 385"/>
              <a:gd name="T8" fmla="*/ 0 w 352"/>
              <a:gd name="T9" fmla="*/ 64 h 385"/>
              <a:gd name="T10" fmla="*/ 4 w 352"/>
              <a:gd name="T11" fmla="*/ 333 h 385"/>
              <a:gd name="T12" fmla="*/ 27 w 352"/>
              <a:gd name="T13" fmla="*/ 355 h 385"/>
              <a:gd name="T14" fmla="*/ 68 w 352"/>
              <a:gd name="T15" fmla="*/ 371 h 385"/>
              <a:gd name="T16" fmla="*/ 119 w 352"/>
              <a:gd name="T17" fmla="*/ 382 h 385"/>
              <a:gd name="T18" fmla="*/ 176 w 352"/>
              <a:gd name="T19" fmla="*/ 385 h 385"/>
              <a:gd name="T20" fmla="*/ 232 w 352"/>
              <a:gd name="T21" fmla="*/ 382 h 385"/>
              <a:gd name="T22" fmla="*/ 285 w 352"/>
              <a:gd name="T23" fmla="*/ 371 h 385"/>
              <a:gd name="T24" fmla="*/ 325 w 352"/>
              <a:gd name="T25" fmla="*/ 355 h 385"/>
              <a:gd name="T26" fmla="*/ 349 w 352"/>
              <a:gd name="T27" fmla="*/ 333 h 385"/>
              <a:gd name="T28" fmla="*/ 352 w 352"/>
              <a:gd name="T29" fmla="*/ 64 h 385"/>
              <a:gd name="T30" fmla="*/ 340 w 352"/>
              <a:gd name="T31" fmla="*/ 41 h 385"/>
              <a:gd name="T32" fmla="*/ 306 w 352"/>
              <a:gd name="T33" fmla="*/ 22 h 385"/>
              <a:gd name="T34" fmla="*/ 259 w 352"/>
              <a:gd name="T35" fmla="*/ 8 h 385"/>
              <a:gd name="T36" fmla="*/ 205 w 352"/>
              <a:gd name="T37" fmla="*/ 1 h 385"/>
              <a:gd name="T38" fmla="*/ 176 w 352"/>
              <a:gd name="T39" fmla="*/ 33 h 385"/>
              <a:gd name="T40" fmla="*/ 240 w 352"/>
              <a:gd name="T41" fmla="*/ 37 h 385"/>
              <a:gd name="T42" fmla="*/ 287 w 352"/>
              <a:gd name="T43" fmla="*/ 49 h 385"/>
              <a:gd name="T44" fmla="*/ 314 w 352"/>
              <a:gd name="T45" fmla="*/ 61 h 385"/>
              <a:gd name="T46" fmla="*/ 319 w 352"/>
              <a:gd name="T47" fmla="*/ 96 h 385"/>
              <a:gd name="T48" fmla="*/ 302 w 352"/>
              <a:gd name="T49" fmla="*/ 106 h 385"/>
              <a:gd name="T50" fmla="*/ 265 w 352"/>
              <a:gd name="T51" fmla="*/ 118 h 385"/>
              <a:gd name="T52" fmla="*/ 209 w 352"/>
              <a:gd name="T53" fmla="*/ 127 h 385"/>
              <a:gd name="T54" fmla="*/ 142 w 352"/>
              <a:gd name="T55" fmla="*/ 127 h 385"/>
              <a:gd name="T56" fmla="*/ 87 w 352"/>
              <a:gd name="T57" fmla="*/ 118 h 385"/>
              <a:gd name="T58" fmla="*/ 49 w 352"/>
              <a:gd name="T59" fmla="*/ 106 h 385"/>
              <a:gd name="T60" fmla="*/ 32 w 352"/>
              <a:gd name="T61" fmla="*/ 96 h 385"/>
              <a:gd name="T62" fmla="*/ 37 w 352"/>
              <a:gd name="T63" fmla="*/ 61 h 385"/>
              <a:gd name="T64" fmla="*/ 65 w 352"/>
              <a:gd name="T65" fmla="*/ 49 h 385"/>
              <a:gd name="T66" fmla="*/ 113 w 352"/>
              <a:gd name="T67" fmla="*/ 37 h 385"/>
              <a:gd name="T68" fmla="*/ 176 w 352"/>
              <a:gd name="T69" fmla="*/ 33 h 385"/>
              <a:gd name="T70" fmla="*/ 314 w 352"/>
              <a:gd name="T71" fmla="*/ 213 h 385"/>
              <a:gd name="T72" fmla="*/ 287 w 352"/>
              <a:gd name="T73" fmla="*/ 225 h 385"/>
              <a:gd name="T74" fmla="*/ 240 w 352"/>
              <a:gd name="T75" fmla="*/ 236 h 385"/>
              <a:gd name="T76" fmla="*/ 176 w 352"/>
              <a:gd name="T77" fmla="*/ 241 h 385"/>
              <a:gd name="T78" fmla="*/ 113 w 352"/>
              <a:gd name="T79" fmla="*/ 236 h 385"/>
              <a:gd name="T80" fmla="*/ 65 w 352"/>
              <a:gd name="T81" fmla="*/ 225 h 385"/>
              <a:gd name="T82" fmla="*/ 37 w 352"/>
              <a:gd name="T83" fmla="*/ 213 h 385"/>
              <a:gd name="T84" fmla="*/ 32 w 352"/>
              <a:gd name="T85" fmla="*/ 134 h 385"/>
              <a:gd name="T86" fmla="*/ 82 w 352"/>
              <a:gd name="T87" fmla="*/ 151 h 385"/>
              <a:gd name="T88" fmla="*/ 144 w 352"/>
              <a:gd name="T89" fmla="*/ 160 h 385"/>
              <a:gd name="T90" fmla="*/ 208 w 352"/>
              <a:gd name="T91" fmla="*/ 160 h 385"/>
              <a:gd name="T92" fmla="*/ 270 w 352"/>
              <a:gd name="T93" fmla="*/ 151 h 385"/>
              <a:gd name="T94" fmla="*/ 319 w 352"/>
              <a:gd name="T95" fmla="*/ 134 h 385"/>
              <a:gd name="T96" fmla="*/ 176 w 352"/>
              <a:gd name="T97" fmla="*/ 352 h 385"/>
              <a:gd name="T98" fmla="*/ 113 w 352"/>
              <a:gd name="T99" fmla="*/ 348 h 385"/>
              <a:gd name="T100" fmla="*/ 65 w 352"/>
              <a:gd name="T101" fmla="*/ 337 h 385"/>
              <a:gd name="T102" fmla="*/ 37 w 352"/>
              <a:gd name="T103" fmla="*/ 324 h 385"/>
              <a:gd name="T104" fmla="*/ 32 w 352"/>
              <a:gd name="T105" fmla="*/ 245 h 385"/>
              <a:gd name="T106" fmla="*/ 82 w 352"/>
              <a:gd name="T107" fmla="*/ 262 h 385"/>
              <a:gd name="T108" fmla="*/ 144 w 352"/>
              <a:gd name="T109" fmla="*/ 271 h 385"/>
              <a:gd name="T110" fmla="*/ 208 w 352"/>
              <a:gd name="T111" fmla="*/ 271 h 385"/>
              <a:gd name="T112" fmla="*/ 270 w 352"/>
              <a:gd name="T113" fmla="*/ 262 h 385"/>
              <a:gd name="T114" fmla="*/ 319 w 352"/>
              <a:gd name="T115" fmla="*/ 245 h 385"/>
              <a:gd name="T116" fmla="*/ 314 w 352"/>
              <a:gd name="T117" fmla="*/ 324 h 385"/>
              <a:gd name="T118" fmla="*/ 287 w 352"/>
              <a:gd name="T119" fmla="*/ 337 h 385"/>
              <a:gd name="T120" fmla="*/ 240 w 352"/>
              <a:gd name="T121" fmla="*/ 348 h 385"/>
              <a:gd name="T122" fmla="*/ 176 w 352"/>
              <a:gd name="T123" fmla="*/ 352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52" h="385">
                <a:moveTo>
                  <a:pt x="176" y="0"/>
                </a:moveTo>
                <a:lnTo>
                  <a:pt x="147" y="1"/>
                </a:lnTo>
                <a:lnTo>
                  <a:pt x="119" y="5"/>
                </a:lnTo>
                <a:lnTo>
                  <a:pt x="92" y="8"/>
                </a:lnTo>
                <a:lnTo>
                  <a:pt x="68" y="15"/>
                </a:lnTo>
                <a:lnTo>
                  <a:pt x="45" y="22"/>
                </a:lnTo>
                <a:lnTo>
                  <a:pt x="27" y="31"/>
                </a:lnTo>
                <a:lnTo>
                  <a:pt x="13" y="41"/>
                </a:lnTo>
                <a:lnTo>
                  <a:pt x="4" y="52"/>
                </a:lnTo>
                <a:lnTo>
                  <a:pt x="0" y="64"/>
                </a:lnTo>
                <a:lnTo>
                  <a:pt x="0" y="321"/>
                </a:lnTo>
                <a:lnTo>
                  <a:pt x="4" y="333"/>
                </a:lnTo>
                <a:lnTo>
                  <a:pt x="13" y="344"/>
                </a:lnTo>
                <a:lnTo>
                  <a:pt x="27" y="355"/>
                </a:lnTo>
                <a:lnTo>
                  <a:pt x="45" y="364"/>
                </a:lnTo>
                <a:lnTo>
                  <a:pt x="68" y="371"/>
                </a:lnTo>
                <a:lnTo>
                  <a:pt x="92" y="377"/>
                </a:lnTo>
                <a:lnTo>
                  <a:pt x="119" y="382"/>
                </a:lnTo>
                <a:lnTo>
                  <a:pt x="147" y="384"/>
                </a:lnTo>
                <a:lnTo>
                  <a:pt x="176" y="385"/>
                </a:lnTo>
                <a:lnTo>
                  <a:pt x="205" y="384"/>
                </a:lnTo>
                <a:lnTo>
                  <a:pt x="232" y="382"/>
                </a:lnTo>
                <a:lnTo>
                  <a:pt x="259" y="377"/>
                </a:lnTo>
                <a:lnTo>
                  <a:pt x="285" y="371"/>
                </a:lnTo>
                <a:lnTo>
                  <a:pt x="306" y="364"/>
                </a:lnTo>
                <a:lnTo>
                  <a:pt x="325" y="355"/>
                </a:lnTo>
                <a:lnTo>
                  <a:pt x="340" y="344"/>
                </a:lnTo>
                <a:lnTo>
                  <a:pt x="349" y="333"/>
                </a:lnTo>
                <a:lnTo>
                  <a:pt x="352" y="321"/>
                </a:lnTo>
                <a:lnTo>
                  <a:pt x="352" y="64"/>
                </a:lnTo>
                <a:lnTo>
                  <a:pt x="349" y="52"/>
                </a:lnTo>
                <a:lnTo>
                  <a:pt x="340" y="41"/>
                </a:lnTo>
                <a:lnTo>
                  <a:pt x="325" y="31"/>
                </a:lnTo>
                <a:lnTo>
                  <a:pt x="306" y="22"/>
                </a:lnTo>
                <a:lnTo>
                  <a:pt x="285" y="15"/>
                </a:lnTo>
                <a:lnTo>
                  <a:pt x="259" y="8"/>
                </a:lnTo>
                <a:lnTo>
                  <a:pt x="232" y="5"/>
                </a:lnTo>
                <a:lnTo>
                  <a:pt x="205" y="1"/>
                </a:lnTo>
                <a:lnTo>
                  <a:pt x="176" y="0"/>
                </a:lnTo>
                <a:close/>
                <a:moveTo>
                  <a:pt x="176" y="33"/>
                </a:moveTo>
                <a:lnTo>
                  <a:pt x="209" y="34"/>
                </a:lnTo>
                <a:lnTo>
                  <a:pt x="240" y="37"/>
                </a:lnTo>
                <a:lnTo>
                  <a:pt x="265" y="43"/>
                </a:lnTo>
                <a:lnTo>
                  <a:pt x="287" y="49"/>
                </a:lnTo>
                <a:lnTo>
                  <a:pt x="302" y="55"/>
                </a:lnTo>
                <a:lnTo>
                  <a:pt x="314" y="61"/>
                </a:lnTo>
                <a:lnTo>
                  <a:pt x="319" y="65"/>
                </a:lnTo>
                <a:lnTo>
                  <a:pt x="319" y="96"/>
                </a:lnTo>
                <a:lnTo>
                  <a:pt x="314" y="100"/>
                </a:lnTo>
                <a:lnTo>
                  <a:pt x="302" y="106"/>
                </a:lnTo>
                <a:lnTo>
                  <a:pt x="287" y="113"/>
                </a:lnTo>
                <a:lnTo>
                  <a:pt x="265" y="118"/>
                </a:lnTo>
                <a:lnTo>
                  <a:pt x="240" y="124"/>
                </a:lnTo>
                <a:lnTo>
                  <a:pt x="209" y="127"/>
                </a:lnTo>
                <a:lnTo>
                  <a:pt x="176" y="128"/>
                </a:lnTo>
                <a:lnTo>
                  <a:pt x="142" y="127"/>
                </a:lnTo>
                <a:lnTo>
                  <a:pt x="113" y="124"/>
                </a:lnTo>
                <a:lnTo>
                  <a:pt x="87" y="118"/>
                </a:lnTo>
                <a:lnTo>
                  <a:pt x="65" y="113"/>
                </a:lnTo>
                <a:lnTo>
                  <a:pt x="49" y="106"/>
                </a:lnTo>
                <a:lnTo>
                  <a:pt x="37" y="100"/>
                </a:lnTo>
                <a:lnTo>
                  <a:pt x="32" y="96"/>
                </a:lnTo>
                <a:lnTo>
                  <a:pt x="32" y="65"/>
                </a:lnTo>
                <a:lnTo>
                  <a:pt x="37" y="61"/>
                </a:lnTo>
                <a:lnTo>
                  <a:pt x="49" y="55"/>
                </a:lnTo>
                <a:lnTo>
                  <a:pt x="65" y="49"/>
                </a:lnTo>
                <a:lnTo>
                  <a:pt x="87" y="43"/>
                </a:lnTo>
                <a:lnTo>
                  <a:pt x="113" y="37"/>
                </a:lnTo>
                <a:lnTo>
                  <a:pt x="142" y="34"/>
                </a:lnTo>
                <a:lnTo>
                  <a:pt x="176" y="33"/>
                </a:lnTo>
                <a:close/>
                <a:moveTo>
                  <a:pt x="319" y="207"/>
                </a:moveTo>
                <a:lnTo>
                  <a:pt x="314" y="213"/>
                </a:lnTo>
                <a:lnTo>
                  <a:pt x="302" y="218"/>
                </a:lnTo>
                <a:lnTo>
                  <a:pt x="287" y="225"/>
                </a:lnTo>
                <a:lnTo>
                  <a:pt x="265" y="231"/>
                </a:lnTo>
                <a:lnTo>
                  <a:pt x="240" y="236"/>
                </a:lnTo>
                <a:lnTo>
                  <a:pt x="209" y="240"/>
                </a:lnTo>
                <a:lnTo>
                  <a:pt x="176" y="241"/>
                </a:lnTo>
                <a:lnTo>
                  <a:pt x="142" y="240"/>
                </a:lnTo>
                <a:lnTo>
                  <a:pt x="113" y="236"/>
                </a:lnTo>
                <a:lnTo>
                  <a:pt x="87" y="231"/>
                </a:lnTo>
                <a:lnTo>
                  <a:pt x="65" y="225"/>
                </a:lnTo>
                <a:lnTo>
                  <a:pt x="49" y="218"/>
                </a:lnTo>
                <a:lnTo>
                  <a:pt x="37" y="213"/>
                </a:lnTo>
                <a:lnTo>
                  <a:pt x="32" y="207"/>
                </a:lnTo>
                <a:lnTo>
                  <a:pt x="32" y="134"/>
                </a:lnTo>
                <a:lnTo>
                  <a:pt x="55" y="143"/>
                </a:lnTo>
                <a:lnTo>
                  <a:pt x="82" y="151"/>
                </a:lnTo>
                <a:lnTo>
                  <a:pt x="111" y="157"/>
                </a:lnTo>
                <a:lnTo>
                  <a:pt x="144" y="160"/>
                </a:lnTo>
                <a:lnTo>
                  <a:pt x="176" y="161"/>
                </a:lnTo>
                <a:lnTo>
                  <a:pt x="208" y="160"/>
                </a:lnTo>
                <a:lnTo>
                  <a:pt x="240" y="157"/>
                </a:lnTo>
                <a:lnTo>
                  <a:pt x="270" y="151"/>
                </a:lnTo>
                <a:lnTo>
                  <a:pt x="297" y="143"/>
                </a:lnTo>
                <a:lnTo>
                  <a:pt x="319" y="134"/>
                </a:lnTo>
                <a:lnTo>
                  <a:pt x="319" y="207"/>
                </a:lnTo>
                <a:close/>
                <a:moveTo>
                  <a:pt x="176" y="352"/>
                </a:moveTo>
                <a:lnTo>
                  <a:pt x="142" y="351"/>
                </a:lnTo>
                <a:lnTo>
                  <a:pt x="113" y="348"/>
                </a:lnTo>
                <a:lnTo>
                  <a:pt x="87" y="343"/>
                </a:lnTo>
                <a:lnTo>
                  <a:pt x="65" y="337"/>
                </a:lnTo>
                <a:lnTo>
                  <a:pt x="49" y="331"/>
                </a:lnTo>
                <a:lnTo>
                  <a:pt x="37" y="324"/>
                </a:lnTo>
                <a:lnTo>
                  <a:pt x="32" y="320"/>
                </a:lnTo>
                <a:lnTo>
                  <a:pt x="32" y="245"/>
                </a:lnTo>
                <a:lnTo>
                  <a:pt x="55" y="256"/>
                </a:lnTo>
                <a:lnTo>
                  <a:pt x="82" y="262"/>
                </a:lnTo>
                <a:lnTo>
                  <a:pt x="111" y="268"/>
                </a:lnTo>
                <a:lnTo>
                  <a:pt x="144" y="271"/>
                </a:lnTo>
                <a:lnTo>
                  <a:pt x="176" y="272"/>
                </a:lnTo>
                <a:lnTo>
                  <a:pt x="208" y="271"/>
                </a:lnTo>
                <a:lnTo>
                  <a:pt x="240" y="268"/>
                </a:lnTo>
                <a:lnTo>
                  <a:pt x="270" y="262"/>
                </a:lnTo>
                <a:lnTo>
                  <a:pt x="297" y="256"/>
                </a:lnTo>
                <a:lnTo>
                  <a:pt x="319" y="245"/>
                </a:lnTo>
                <a:lnTo>
                  <a:pt x="319" y="320"/>
                </a:lnTo>
                <a:lnTo>
                  <a:pt x="314" y="324"/>
                </a:lnTo>
                <a:lnTo>
                  <a:pt x="302" y="331"/>
                </a:lnTo>
                <a:lnTo>
                  <a:pt x="287" y="337"/>
                </a:lnTo>
                <a:lnTo>
                  <a:pt x="265" y="343"/>
                </a:lnTo>
                <a:lnTo>
                  <a:pt x="240" y="348"/>
                </a:lnTo>
                <a:lnTo>
                  <a:pt x="209" y="351"/>
                </a:lnTo>
                <a:lnTo>
                  <a:pt x="176" y="35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4"/>
          <p:cNvSpPr>
            <a:spLocks noEditPoints="1"/>
          </p:cNvSpPr>
          <p:nvPr/>
        </p:nvSpPr>
        <p:spPr bwMode="auto">
          <a:xfrm>
            <a:off x="4871075" y="5507550"/>
            <a:ext cx="677814" cy="496365"/>
          </a:xfrm>
          <a:custGeom>
            <a:avLst/>
            <a:gdLst>
              <a:gd name="T0" fmla="*/ 91 w 499"/>
              <a:gd name="T1" fmla="*/ 384 h 483"/>
              <a:gd name="T2" fmla="*/ 98 w 499"/>
              <a:gd name="T3" fmla="*/ 401 h 483"/>
              <a:gd name="T4" fmla="*/ 113 w 499"/>
              <a:gd name="T5" fmla="*/ 394 h 483"/>
              <a:gd name="T6" fmla="*/ 106 w 499"/>
              <a:gd name="T7" fmla="*/ 379 h 483"/>
              <a:gd name="T8" fmla="*/ 126 w 499"/>
              <a:gd name="T9" fmla="*/ 365 h 483"/>
              <a:gd name="T10" fmla="*/ 126 w 499"/>
              <a:gd name="T11" fmla="*/ 415 h 483"/>
              <a:gd name="T12" fmla="*/ 77 w 499"/>
              <a:gd name="T13" fmla="*/ 415 h 483"/>
              <a:gd name="T14" fmla="*/ 77 w 499"/>
              <a:gd name="T15" fmla="*/ 365 h 483"/>
              <a:gd name="T16" fmla="*/ 50 w 499"/>
              <a:gd name="T17" fmla="*/ 338 h 483"/>
              <a:gd name="T18" fmla="*/ 40 w 499"/>
              <a:gd name="T19" fmla="*/ 350 h 483"/>
              <a:gd name="T20" fmla="*/ 44 w 499"/>
              <a:gd name="T21" fmla="*/ 438 h 483"/>
              <a:gd name="T22" fmla="*/ 61 w 499"/>
              <a:gd name="T23" fmla="*/ 445 h 483"/>
              <a:gd name="T24" fmla="*/ 454 w 499"/>
              <a:gd name="T25" fmla="*/ 438 h 483"/>
              <a:gd name="T26" fmla="*/ 461 w 499"/>
              <a:gd name="T27" fmla="*/ 356 h 483"/>
              <a:gd name="T28" fmla="*/ 454 w 499"/>
              <a:gd name="T29" fmla="*/ 341 h 483"/>
              <a:gd name="T30" fmla="*/ 102 w 499"/>
              <a:gd name="T31" fmla="*/ 230 h 483"/>
              <a:gd name="T32" fmla="*/ 89 w 499"/>
              <a:gd name="T33" fmla="*/ 242 h 483"/>
              <a:gd name="T34" fmla="*/ 102 w 499"/>
              <a:gd name="T35" fmla="*/ 253 h 483"/>
              <a:gd name="T36" fmla="*/ 113 w 499"/>
              <a:gd name="T37" fmla="*/ 242 h 483"/>
              <a:gd name="T38" fmla="*/ 102 w 499"/>
              <a:gd name="T39" fmla="*/ 230 h 483"/>
              <a:gd name="T40" fmla="*/ 133 w 499"/>
              <a:gd name="T41" fmla="*/ 228 h 483"/>
              <a:gd name="T42" fmla="*/ 115 w 499"/>
              <a:gd name="T43" fmla="*/ 274 h 483"/>
              <a:gd name="T44" fmla="*/ 70 w 499"/>
              <a:gd name="T45" fmla="*/ 254 h 483"/>
              <a:gd name="T46" fmla="*/ 88 w 499"/>
              <a:gd name="T47" fmla="*/ 209 h 483"/>
              <a:gd name="T48" fmla="*/ 46 w 499"/>
              <a:gd name="T49" fmla="*/ 193 h 483"/>
              <a:gd name="T50" fmla="*/ 39 w 499"/>
              <a:gd name="T51" fmla="*/ 208 h 483"/>
              <a:gd name="T52" fmla="*/ 46 w 499"/>
              <a:gd name="T53" fmla="*/ 290 h 483"/>
              <a:gd name="T54" fmla="*/ 440 w 499"/>
              <a:gd name="T55" fmla="*/ 297 h 483"/>
              <a:gd name="T56" fmla="*/ 454 w 499"/>
              <a:gd name="T57" fmla="*/ 290 h 483"/>
              <a:gd name="T58" fmla="*/ 459 w 499"/>
              <a:gd name="T59" fmla="*/ 202 h 483"/>
              <a:gd name="T60" fmla="*/ 450 w 499"/>
              <a:gd name="T61" fmla="*/ 190 h 483"/>
              <a:gd name="T62" fmla="*/ 98 w 499"/>
              <a:gd name="T63" fmla="*/ 83 h 483"/>
              <a:gd name="T64" fmla="*/ 91 w 499"/>
              <a:gd name="T65" fmla="*/ 98 h 483"/>
              <a:gd name="T66" fmla="*/ 106 w 499"/>
              <a:gd name="T67" fmla="*/ 104 h 483"/>
              <a:gd name="T68" fmla="*/ 113 w 499"/>
              <a:gd name="T69" fmla="*/ 89 h 483"/>
              <a:gd name="T70" fmla="*/ 102 w 499"/>
              <a:gd name="T71" fmla="*/ 58 h 483"/>
              <a:gd name="T72" fmla="*/ 136 w 499"/>
              <a:gd name="T73" fmla="*/ 93 h 483"/>
              <a:gd name="T74" fmla="*/ 102 w 499"/>
              <a:gd name="T75" fmla="*/ 128 h 483"/>
              <a:gd name="T76" fmla="*/ 67 w 499"/>
              <a:gd name="T77" fmla="*/ 93 h 483"/>
              <a:gd name="T78" fmla="*/ 102 w 499"/>
              <a:gd name="T79" fmla="*/ 58 h 483"/>
              <a:gd name="T80" fmla="*/ 46 w 499"/>
              <a:gd name="T81" fmla="*/ 45 h 483"/>
              <a:gd name="T82" fmla="*/ 39 w 499"/>
              <a:gd name="T83" fmla="*/ 127 h 483"/>
              <a:gd name="T84" fmla="*/ 46 w 499"/>
              <a:gd name="T85" fmla="*/ 142 h 483"/>
              <a:gd name="T86" fmla="*/ 446 w 499"/>
              <a:gd name="T87" fmla="*/ 147 h 483"/>
              <a:gd name="T88" fmla="*/ 458 w 499"/>
              <a:gd name="T89" fmla="*/ 138 h 483"/>
              <a:gd name="T90" fmla="*/ 458 w 499"/>
              <a:gd name="T91" fmla="*/ 49 h 483"/>
              <a:gd name="T92" fmla="*/ 446 w 499"/>
              <a:gd name="T93" fmla="*/ 39 h 483"/>
              <a:gd name="T94" fmla="*/ 455 w 499"/>
              <a:gd name="T95" fmla="*/ 2 h 483"/>
              <a:gd name="T96" fmla="*/ 496 w 499"/>
              <a:gd name="T97" fmla="*/ 43 h 483"/>
              <a:gd name="T98" fmla="*/ 483 w 499"/>
              <a:gd name="T99" fmla="*/ 168 h 483"/>
              <a:gd name="T100" fmla="*/ 498 w 499"/>
              <a:gd name="T101" fmla="*/ 290 h 483"/>
              <a:gd name="T102" fmla="*/ 499 w 499"/>
              <a:gd name="T103" fmla="*/ 356 h 483"/>
              <a:gd name="T104" fmla="*/ 481 w 499"/>
              <a:gd name="T105" fmla="*/ 465 h 483"/>
              <a:gd name="T106" fmla="*/ 44 w 499"/>
              <a:gd name="T107" fmla="*/ 480 h 483"/>
              <a:gd name="T108" fmla="*/ 3 w 499"/>
              <a:gd name="T109" fmla="*/ 439 h 483"/>
              <a:gd name="T110" fmla="*/ 17 w 499"/>
              <a:gd name="T111" fmla="*/ 316 h 483"/>
              <a:gd name="T112" fmla="*/ 2 w 499"/>
              <a:gd name="T113" fmla="*/ 193 h 483"/>
              <a:gd name="T114" fmla="*/ 0 w 499"/>
              <a:gd name="T115" fmla="*/ 127 h 483"/>
              <a:gd name="T116" fmla="*/ 18 w 499"/>
              <a:gd name="T117" fmla="*/ 17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99" h="483">
                <a:moveTo>
                  <a:pt x="102" y="378"/>
                </a:moveTo>
                <a:lnTo>
                  <a:pt x="98" y="379"/>
                </a:lnTo>
                <a:lnTo>
                  <a:pt x="93" y="382"/>
                </a:lnTo>
                <a:lnTo>
                  <a:pt x="93" y="382"/>
                </a:lnTo>
                <a:lnTo>
                  <a:pt x="91" y="384"/>
                </a:lnTo>
                <a:lnTo>
                  <a:pt x="89" y="390"/>
                </a:lnTo>
                <a:lnTo>
                  <a:pt x="91" y="394"/>
                </a:lnTo>
                <a:lnTo>
                  <a:pt x="93" y="398"/>
                </a:lnTo>
                <a:lnTo>
                  <a:pt x="93" y="398"/>
                </a:lnTo>
                <a:lnTo>
                  <a:pt x="98" y="401"/>
                </a:lnTo>
                <a:lnTo>
                  <a:pt x="102" y="401"/>
                </a:lnTo>
                <a:lnTo>
                  <a:pt x="106" y="401"/>
                </a:lnTo>
                <a:lnTo>
                  <a:pt x="110" y="398"/>
                </a:lnTo>
                <a:lnTo>
                  <a:pt x="110" y="398"/>
                </a:lnTo>
                <a:lnTo>
                  <a:pt x="113" y="394"/>
                </a:lnTo>
                <a:lnTo>
                  <a:pt x="113" y="390"/>
                </a:lnTo>
                <a:lnTo>
                  <a:pt x="113" y="384"/>
                </a:lnTo>
                <a:lnTo>
                  <a:pt x="110" y="382"/>
                </a:lnTo>
                <a:lnTo>
                  <a:pt x="110" y="382"/>
                </a:lnTo>
                <a:lnTo>
                  <a:pt x="106" y="379"/>
                </a:lnTo>
                <a:lnTo>
                  <a:pt x="102" y="378"/>
                </a:lnTo>
                <a:close/>
                <a:moveTo>
                  <a:pt x="102" y="356"/>
                </a:moveTo>
                <a:lnTo>
                  <a:pt x="115" y="358"/>
                </a:lnTo>
                <a:lnTo>
                  <a:pt x="126" y="365"/>
                </a:lnTo>
                <a:lnTo>
                  <a:pt x="126" y="365"/>
                </a:lnTo>
                <a:lnTo>
                  <a:pt x="133" y="376"/>
                </a:lnTo>
                <a:lnTo>
                  <a:pt x="136" y="390"/>
                </a:lnTo>
                <a:lnTo>
                  <a:pt x="133" y="404"/>
                </a:lnTo>
                <a:lnTo>
                  <a:pt x="126" y="415"/>
                </a:lnTo>
                <a:lnTo>
                  <a:pt x="126" y="415"/>
                </a:lnTo>
                <a:lnTo>
                  <a:pt x="115" y="421"/>
                </a:lnTo>
                <a:lnTo>
                  <a:pt x="102" y="424"/>
                </a:lnTo>
                <a:lnTo>
                  <a:pt x="88" y="421"/>
                </a:lnTo>
                <a:lnTo>
                  <a:pt x="77" y="415"/>
                </a:lnTo>
                <a:lnTo>
                  <a:pt x="77" y="415"/>
                </a:lnTo>
                <a:lnTo>
                  <a:pt x="70" y="404"/>
                </a:lnTo>
                <a:lnTo>
                  <a:pt x="67" y="390"/>
                </a:lnTo>
                <a:lnTo>
                  <a:pt x="70" y="376"/>
                </a:lnTo>
                <a:lnTo>
                  <a:pt x="77" y="365"/>
                </a:lnTo>
                <a:lnTo>
                  <a:pt x="77" y="365"/>
                </a:lnTo>
                <a:lnTo>
                  <a:pt x="88" y="358"/>
                </a:lnTo>
                <a:lnTo>
                  <a:pt x="102" y="356"/>
                </a:lnTo>
                <a:close/>
                <a:moveTo>
                  <a:pt x="59" y="335"/>
                </a:moveTo>
                <a:lnTo>
                  <a:pt x="54" y="335"/>
                </a:lnTo>
                <a:lnTo>
                  <a:pt x="50" y="338"/>
                </a:lnTo>
                <a:lnTo>
                  <a:pt x="46" y="341"/>
                </a:lnTo>
                <a:lnTo>
                  <a:pt x="46" y="341"/>
                </a:lnTo>
                <a:lnTo>
                  <a:pt x="46" y="341"/>
                </a:lnTo>
                <a:lnTo>
                  <a:pt x="41" y="345"/>
                </a:lnTo>
                <a:lnTo>
                  <a:pt x="40" y="350"/>
                </a:lnTo>
                <a:lnTo>
                  <a:pt x="39" y="356"/>
                </a:lnTo>
                <a:lnTo>
                  <a:pt x="39" y="423"/>
                </a:lnTo>
                <a:lnTo>
                  <a:pt x="40" y="428"/>
                </a:lnTo>
                <a:lnTo>
                  <a:pt x="41" y="434"/>
                </a:lnTo>
                <a:lnTo>
                  <a:pt x="44" y="438"/>
                </a:lnTo>
                <a:lnTo>
                  <a:pt x="46" y="438"/>
                </a:lnTo>
                <a:lnTo>
                  <a:pt x="46" y="438"/>
                </a:lnTo>
                <a:lnTo>
                  <a:pt x="50" y="442"/>
                </a:lnTo>
                <a:lnTo>
                  <a:pt x="54" y="443"/>
                </a:lnTo>
                <a:lnTo>
                  <a:pt x="61" y="445"/>
                </a:lnTo>
                <a:lnTo>
                  <a:pt x="439" y="445"/>
                </a:lnTo>
                <a:lnTo>
                  <a:pt x="446" y="443"/>
                </a:lnTo>
                <a:lnTo>
                  <a:pt x="450" y="442"/>
                </a:lnTo>
                <a:lnTo>
                  <a:pt x="454" y="439"/>
                </a:lnTo>
                <a:lnTo>
                  <a:pt x="454" y="438"/>
                </a:lnTo>
                <a:lnTo>
                  <a:pt x="454" y="438"/>
                </a:lnTo>
                <a:lnTo>
                  <a:pt x="458" y="434"/>
                </a:lnTo>
                <a:lnTo>
                  <a:pt x="459" y="430"/>
                </a:lnTo>
                <a:lnTo>
                  <a:pt x="461" y="423"/>
                </a:lnTo>
                <a:lnTo>
                  <a:pt x="461" y="356"/>
                </a:lnTo>
                <a:lnTo>
                  <a:pt x="459" y="350"/>
                </a:lnTo>
                <a:lnTo>
                  <a:pt x="458" y="346"/>
                </a:lnTo>
                <a:lnTo>
                  <a:pt x="455" y="341"/>
                </a:lnTo>
                <a:lnTo>
                  <a:pt x="454" y="341"/>
                </a:lnTo>
                <a:lnTo>
                  <a:pt x="454" y="341"/>
                </a:lnTo>
                <a:lnTo>
                  <a:pt x="450" y="338"/>
                </a:lnTo>
                <a:lnTo>
                  <a:pt x="446" y="335"/>
                </a:lnTo>
                <a:lnTo>
                  <a:pt x="440" y="335"/>
                </a:lnTo>
                <a:lnTo>
                  <a:pt x="59" y="335"/>
                </a:lnTo>
                <a:close/>
                <a:moveTo>
                  <a:pt x="102" y="230"/>
                </a:moveTo>
                <a:lnTo>
                  <a:pt x="98" y="231"/>
                </a:lnTo>
                <a:lnTo>
                  <a:pt x="93" y="234"/>
                </a:lnTo>
                <a:lnTo>
                  <a:pt x="93" y="234"/>
                </a:lnTo>
                <a:lnTo>
                  <a:pt x="91" y="237"/>
                </a:lnTo>
                <a:lnTo>
                  <a:pt x="89" y="242"/>
                </a:lnTo>
                <a:lnTo>
                  <a:pt x="91" y="246"/>
                </a:lnTo>
                <a:lnTo>
                  <a:pt x="93" y="250"/>
                </a:lnTo>
                <a:lnTo>
                  <a:pt x="93" y="250"/>
                </a:lnTo>
                <a:lnTo>
                  <a:pt x="98" y="252"/>
                </a:lnTo>
                <a:lnTo>
                  <a:pt x="102" y="253"/>
                </a:lnTo>
                <a:lnTo>
                  <a:pt x="106" y="252"/>
                </a:lnTo>
                <a:lnTo>
                  <a:pt x="110" y="250"/>
                </a:lnTo>
                <a:lnTo>
                  <a:pt x="110" y="250"/>
                </a:lnTo>
                <a:lnTo>
                  <a:pt x="113" y="246"/>
                </a:lnTo>
                <a:lnTo>
                  <a:pt x="113" y="242"/>
                </a:lnTo>
                <a:lnTo>
                  <a:pt x="113" y="237"/>
                </a:lnTo>
                <a:lnTo>
                  <a:pt x="110" y="234"/>
                </a:lnTo>
                <a:lnTo>
                  <a:pt x="110" y="234"/>
                </a:lnTo>
                <a:lnTo>
                  <a:pt x="106" y="231"/>
                </a:lnTo>
                <a:lnTo>
                  <a:pt x="102" y="230"/>
                </a:lnTo>
                <a:close/>
                <a:moveTo>
                  <a:pt x="102" y="206"/>
                </a:moveTo>
                <a:lnTo>
                  <a:pt x="115" y="209"/>
                </a:lnTo>
                <a:lnTo>
                  <a:pt x="126" y="217"/>
                </a:lnTo>
                <a:lnTo>
                  <a:pt x="126" y="217"/>
                </a:lnTo>
                <a:lnTo>
                  <a:pt x="133" y="228"/>
                </a:lnTo>
                <a:lnTo>
                  <a:pt x="136" y="242"/>
                </a:lnTo>
                <a:lnTo>
                  <a:pt x="133" y="254"/>
                </a:lnTo>
                <a:lnTo>
                  <a:pt x="126" y="265"/>
                </a:lnTo>
                <a:lnTo>
                  <a:pt x="126" y="265"/>
                </a:lnTo>
                <a:lnTo>
                  <a:pt x="115" y="274"/>
                </a:lnTo>
                <a:lnTo>
                  <a:pt x="102" y="276"/>
                </a:lnTo>
                <a:lnTo>
                  <a:pt x="88" y="274"/>
                </a:lnTo>
                <a:lnTo>
                  <a:pt x="77" y="265"/>
                </a:lnTo>
                <a:lnTo>
                  <a:pt x="77" y="265"/>
                </a:lnTo>
                <a:lnTo>
                  <a:pt x="70" y="254"/>
                </a:lnTo>
                <a:lnTo>
                  <a:pt x="67" y="242"/>
                </a:lnTo>
                <a:lnTo>
                  <a:pt x="70" y="228"/>
                </a:lnTo>
                <a:lnTo>
                  <a:pt x="77" y="217"/>
                </a:lnTo>
                <a:lnTo>
                  <a:pt x="77" y="217"/>
                </a:lnTo>
                <a:lnTo>
                  <a:pt x="88" y="209"/>
                </a:lnTo>
                <a:lnTo>
                  <a:pt x="102" y="206"/>
                </a:lnTo>
                <a:close/>
                <a:moveTo>
                  <a:pt x="59" y="187"/>
                </a:moveTo>
                <a:lnTo>
                  <a:pt x="54" y="187"/>
                </a:lnTo>
                <a:lnTo>
                  <a:pt x="50" y="190"/>
                </a:lnTo>
                <a:lnTo>
                  <a:pt x="46" y="193"/>
                </a:lnTo>
                <a:lnTo>
                  <a:pt x="46" y="193"/>
                </a:lnTo>
                <a:lnTo>
                  <a:pt x="46" y="193"/>
                </a:lnTo>
                <a:lnTo>
                  <a:pt x="41" y="197"/>
                </a:lnTo>
                <a:lnTo>
                  <a:pt x="40" y="202"/>
                </a:lnTo>
                <a:lnTo>
                  <a:pt x="39" y="208"/>
                </a:lnTo>
                <a:lnTo>
                  <a:pt x="39" y="275"/>
                </a:lnTo>
                <a:lnTo>
                  <a:pt x="40" y="280"/>
                </a:lnTo>
                <a:lnTo>
                  <a:pt x="41" y="286"/>
                </a:lnTo>
                <a:lnTo>
                  <a:pt x="44" y="290"/>
                </a:lnTo>
                <a:lnTo>
                  <a:pt x="46" y="290"/>
                </a:lnTo>
                <a:lnTo>
                  <a:pt x="46" y="290"/>
                </a:lnTo>
                <a:lnTo>
                  <a:pt x="50" y="294"/>
                </a:lnTo>
                <a:lnTo>
                  <a:pt x="54" y="295"/>
                </a:lnTo>
                <a:lnTo>
                  <a:pt x="59" y="297"/>
                </a:lnTo>
                <a:lnTo>
                  <a:pt x="440" y="297"/>
                </a:lnTo>
                <a:lnTo>
                  <a:pt x="446" y="295"/>
                </a:lnTo>
                <a:lnTo>
                  <a:pt x="450" y="294"/>
                </a:lnTo>
                <a:lnTo>
                  <a:pt x="454" y="290"/>
                </a:lnTo>
                <a:lnTo>
                  <a:pt x="454" y="290"/>
                </a:lnTo>
                <a:lnTo>
                  <a:pt x="454" y="290"/>
                </a:lnTo>
                <a:lnTo>
                  <a:pt x="458" y="286"/>
                </a:lnTo>
                <a:lnTo>
                  <a:pt x="459" y="280"/>
                </a:lnTo>
                <a:lnTo>
                  <a:pt x="461" y="275"/>
                </a:lnTo>
                <a:lnTo>
                  <a:pt x="461" y="208"/>
                </a:lnTo>
                <a:lnTo>
                  <a:pt x="459" y="202"/>
                </a:lnTo>
                <a:lnTo>
                  <a:pt x="458" y="197"/>
                </a:lnTo>
                <a:lnTo>
                  <a:pt x="455" y="193"/>
                </a:lnTo>
                <a:lnTo>
                  <a:pt x="454" y="193"/>
                </a:lnTo>
                <a:lnTo>
                  <a:pt x="454" y="193"/>
                </a:lnTo>
                <a:lnTo>
                  <a:pt x="450" y="190"/>
                </a:lnTo>
                <a:lnTo>
                  <a:pt x="446" y="187"/>
                </a:lnTo>
                <a:lnTo>
                  <a:pt x="440" y="187"/>
                </a:lnTo>
                <a:lnTo>
                  <a:pt x="59" y="187"/>
                </a:lnTo>
                <a:close/>
                <a:moveTo>
                  <a:pt x="102" y="82"/>
                </a:moveTo>
                <a:lnTo>
                  <a:pt x="98" y="83"/>
                </a:lnTo>
                <a:lnTo>
                  <a:pt x="93" y="84"/>
                </a:lnTo>
                <a:lnTo>
                  <a:pt x="93" y="84"/>
                </a:lnTo>
                <a:lnTo>
                  <a:pt x="91" y="89"/>
                </a:lnTo>
                <a:lnTo>
                  <a:pt x="89" y="93"/>
                </a:lnTo>
                <a:lnTo>
                  <a:pt x="91" y="98"/>
                </a:lnTo>
                <a:lnTo>
                  <a:pt x="93" y="101"/>
                </a:lnTo>
                <a:lnTo>
                  <a:pt x="93" y="101"/>
                </a:lnTo>
                <a:lnTo>
                  <a:pt x="98" y="104"/>
                </a:lnTo>
                <a:lnTo>
                  <a:pt x="102" y="105"/>
                </a:lnTo>
                <a:lnTo>
                  <a:pt x="106" y="104"/>
                </a:lnTo>
                <a:lnTo>
                  <a:pt x="110" y="101"/>
                </a:lnTo>
                <a:lnTo>
                  <a:pt x="110" y="101"/>
                </a:lnTo>
                <a:lnTo>
                  <a:pt x="113" y="98"/>
                </a:lnTo>
                <a:lnTo>
                  <a:pt x="113" y="93"/>
                </a:lnTo>
                <a:lnTo>
                  <a:pt x="113" y="89"/>
                </a:lnTo>
                <a:lnTo>
                  <a:pt x="110" y="84"/>
                </a:lnTo>
                <a:lnTo>
                  <a:pt x="110" y="84"/>
                </a:lnTo>
                <a:lnTo>
                  <a:pt x="106" y="83"/>
                </a:lnTo>
                <a:lnTo>
                  <a:pt x="102" y="82"/>
                </a:lnTo>
                <a:close/>
                <a:moveTo>
                  <a:pt x="102" y="58"/>
                </a:moveTo>
                <a:lnTo>
                  <a:pt x="115" y="61"/>
                </a:lnTo>
                <a:lnTo>
                  <a:pt x="126" y="69"/>
                </a:lnTo>
                <a:lnTo>
                  <a:pt x="126" y="69"/>
                </a:lnTo>
                <a:lnTo>
                  <a:pt x="133" y="80"/>
                </a:lnTo>
                <a:lnTo>
                  <a:pt x="136" y="93"/>
                </a:lnTo>
                <a:lnTo>
                  <a:pt x="133" y="106"/>
                </a:lnTo>
                <a:lnTo>
                  <a:pt x="126" y="117"/>
                </a:lnTo>
                <a:lnTo>
                  <a:pt x="126" y="117"/>
                </a:lnTo>
                <a:lnTo>
                  <a:pt x="115" y="126"/>
                </a:lnTo>
                <a:lnTo>
                  <a:pt x="102" y="128"/>
                </a:lnTo>
                <a:lnTo>
                  <a:pt x="88" y="126"/>
                </a:lnTo>
                <a:lnTo>
                  <a:pt x="77" y="117"/>
                </a:lnTo>
                <a:lnTo>
                  <a:pt x="77" y="117"/>
                </a:lnTo>
                <a:lnTo>
                  <a:pt x="70" y="106"/>
                </a:lnTo>
                <a:lnTo>
                  <a:pt x="67" y="93"/>
                </a:lnTo>
                <a:lnTo>
                  <a:pt x="70" y="80"/>
                </a:lnTo>
                <a:lnTo>
                  <a:pt x="77" y="69"/>
                </a:lnTo>
                <a:lnTo>
                  <a:pt x="77" y="69"/>
                </a:lnTo>
                <a:lnTo>
                  <a:pt x="88" y="61"/>
                </a:lnTo>
                <a:lnTo>
                  <a:pt x="102" y="58"/>
                </a:lnTo>
                <a:close/>
                <a:moveTo>
                  <a:pt x="61" y="38"/>
                </a:moveTo>
                <a:lnTo>
                  <a:pt x="54" y="39"/>
                </a:lnTo>
                <a:lnTo>
                  <a:pt x="50" y="41"/>
                </a:lnTo>
                <a:lnTo>
                  <a:pt x="46" y="45"/>
                </a:lnTo>
                <a:lnTo>
                  <a:pt x="46" y="45"/>
                </a:lnTo>
                <a:lnTo>
                  <a:pt x="46" y="45"/>
                </a:lnTo>
                <a:lnTo>
                  <a:pt x="41" y="49"/>
                </a:lnTo>
                <a:lnTo>
                  <a:pt x="40" y="54"/>
                </a:lnTo>
                <a:lnTo>
                  <a:pt x="39" y="60"/>
                </a:lnTo>
                <a:lnTo>
                  <a:pt x="39" y="127"/>
                </a:lnTo>
                <a:lnTo>
                  <a:pt x="40" y="132"/>
                </a:lnTo>
                <a:lnTo>
                  <a:pt x="41" y="138"/>
                </a:lnTo>
                <a:lnTo>
                  <a:pt x="44" y="142"/>
                </a:lnTo>
                <a:lnTo>
                  <a:pt x="46" y="142"/>
                </a:lnTo>
                <a:lnTo>
                  <a:pt x="46" y="142"/>
                </a:lnTo>
                <a:lnTo>
                  <a:pt x="50" y="145"/>
                </a:lnTo>
                <a:lnTo>
                  <a:pt x="54" y="147"/>
                </a:lnTo>
                <a:lnTo>
                  <a:pt x="59" y="147"/>
                </a:lnTo>
                <a:lnTo>
                  <a:pt x="440" y="147"/>
                </a:lnTo>
                <a:lnTo>
                  <a:pt x="446" y="147"/>
                </a:lnTo>
                <a:lnTo>
                  <a:pt x="450" y="145"/>
                </a:lnTo>
                <a:lnTo>
                  <a:pt x="454" y="142"/>
                </a:lnTo>
                <a:lnTo>
                  <a:pt x="454" y="142"/>
                </a:lnTo>
                <a:lnTo>
                  <a:pt x="454" y="142"/>
                </a:lnTo>
                <a:lnTo>
                  <a:pt x="458" y="138"/>
                </a:lnTo>
                <a:lnTo>
                  <a:pt x="459" y="132"/>
                </a:lnTo>
                <a:lnTo>
                  <a:pt x="461" y="127"/>
                </a:lnTo>
                <a:lnTo>
                  <a:pt x="461" y="60"/>
                </a:lnTo>
                <a:lnTo>
                  <a:pt x="459" y="54"/>
                </a:lnTo>
                <a:lnTo>
                  <a:pt x="458" y="49"/>
                </a:lnTo>
                <a:lnTo>
                  <a:pt x="455" y="45"/>
                </a:lnTo>
                <a:lnTo>
                  <a:pt x="454" y="45"/>
                </a:lnTo>
                <a:lnTo>
                  <a:pt x="454" y="45"/>
                </a:lnTo>
                <a:lnTo>
                  <a:pt x="450" y="41"/>
                </a:lnTo>
                <a:lnTo>
                  <a:pt x="446" y="39"/>
                </a:lnTo>
                <a:lnTo>
                  <a:pt x="439" y="38"/>
                </a:lnTo>
                <a:lnTo>
                  <a:pt x="61" y="38"/>
                </a:lnTo>
                <a:close/>
                <a:moveTo>
                  <a:pt x="61" y="0"/>
                </a:moveTo>
                <a:lnTo>
                  <a:pt x="439" y="0"/>
                </a:lnTo>
                <a:lnTo>
                  <a:pt x="455" y="2"/>
                </a:lnTo>
                <a:lnTo>
                  <a:pt x="469" y="8"/>
                </a:lnTo>
                <a:lnTo>
                  <a:pt x="481" y="17"/>
                </a:lnTo>
                <a:lnTo>
                  <a:pt x="481" y="17"/>
                </a:lnTo>
                <a:lnTo>
                  <a:pt x="491" y="30"/>
                </a:lnTo>
                <a:lnTo>
                  <a:pt x="496" y="43"/>
                </a:lnTo>
                <a:lnTo>
                  <a:pt x="499" y="60"/>
                </a:lnTo>
                <a:lnTo>
                  <a:pt x="499" y="127"/>
                </a:lnTo>
                <a:lnTo>
                  <a:pt x="498" y="142"/>
                </a:lnTo>
                <a:lnTo>
                  <a:pt x="492" y="156"/>
                </a:lnTo>
                <a:lnTo>
                  <a:pt x="483" y="168"/>
                </a:lnTo>
                <a:lnTo>
                  <a:pt x="492" y="179"/>
                </a:lnTo>
                <a:lnTo>
                  <a:pt x="498" y="193"/>
                </a:lnTo>
                <a:lnTo>
                  <a:pt x="499" y="208"/>
                </a:lnTo>
                <a:lnTo>
                  <a:pt x="499" y="275"/>
                </a:lnTo>
                <a:lnTo>
                  <a:pt x="498" y="290"/>
                </a:lnTo>
                <a:lnTo>
                  <a:pt x="492" y="304"/>
                </a:lnTo>
                <a:lnTo>
                  <a:pt x="483" y="316"/>
                </a:lnTo>
                <a:lnTo>
                  <a:pt x="492" y="327"/>
                </a:lnTo>
                <a:lnTo>
                  <a:pt x="498" y="341"/>
                </a:lnTo>
                <a:lnTo>
                  <a:pt x="499" y="356"/>
                </a:lnTo>
                <a:lnTo>
                  <a:pt x="499" y="423"/>
                </a:lnTo>
                <a:lnTo>
                  <a:pt x="496" y="439"/>
                </a:lnTo>
                <a:lnTo>
                  <a:pt x="491" y="453"/>
                </a:lnTo>
                <a:lnTo>
                  <a:pt x="481" y="465"/>
                </a:lnTo>
                <a:lnTo>
                  <a:pt x="481" y="465"/>
                </a:lnTo>
                <a:lnTo>
                  <a:pt x="469" y="475"/>
                </a:lnTo>
                <a:lnTo>
                  <a:pt x="455" y="480"/>
                </a:lnTo>
                <a:lnTo>
                  <a:pt x="439" y="483"/>
                </a:lnTo>
                <a:lnTo>
                  <a:pt x="61" y="483"/>
                </a:lnTo>
                <a:lnTo>
                  <a:pt x="44" y="480"/>
                </a:lnTo>
                <a:lnTo>
                  <a:pt x="30" y="475"/>
                </a:lnTo>
                <a:lnTo>
                  <a:pt x="18" y="465"/>
                </a:lnTo>
                <a:lnTo>
                  <a:pt x="18" y="465"/>
                </a:lnTo>
                <a:lnTo>
                  <a:pt x="9" y="453"/>
                </a:lnTo>
                <a:lnTo>
                  <a:pt x="3" y="439"/>
                </a:lnTo>
                <a:lnTo>
                  <a:pt x="0" y="423"/>
                </a:lnTo>
                <a:lnTo>
                  <a:pt x="0" y="356"/>
                </a:lnTo>
                <a:lnTo>
                  <a:pt x="2" y="341"/>
                </a:lnTo>
                <a:lnTo>
                  <a:pt x="7" y="327"/>
                </a:lnTo>
                <a:lnTo>
                  <a:pt x="17" y="316"/>
                </a:lnTo>
                <a:lnTo>
                  <a:pt x="7" y="304"/>
                </a:lnTo>
                <a:lnTo>
                  <a:pt x="2" y="290"/>
                </a:lnTo>
                <a:lnTo>
                  <a:pt x="0" y="275"/>
                </a:lnTo>
                <a:lnTo>
                  <a:pt x="0" y="208"/>
                </a:lnTo>
                <a:lnTo>
                  <a:pt x="2" y="193"/>
                </a:lnTo>
                <a:lnTo>
                  <a:pt x="7" y="179"/>
                </a:lnTo>
                <a:lnTo>
                  <a:pt x="17" y="168"/>
                </a:lnTo>
                <a:lnTo>
                  <a:pt x="7" y="156"/>
                </a:lnTo>
                <a:lnTo>
                  <a:pt x="2" y="142"/>
                </a:lnTo>
                <a:lnTo>
                  <a:pt x="0" y="127"/>
                </a:lnTo>
                <a:lnTo>
                  <a:pt x="0" y="60"/>
                </a:lnTo>
                <a:lnTo>
                  <a:pt x="3" y="43"/>
                </a:lnTo>
                <a:lnTo>
                  <a:pt x="9" y="30"/>
                </a:lnTo>
                <a:lnTo>
                  <a:pt x="18" y="17"/>
                </a:lnTo>
                <a:lnTo>
                  <a:pt x="18" y="17"/>
                </a:lnTo>
                <a:lnTo>
                  <a:pt x="30" y="8"/>
                </a:lnTo>
                <a:lnTo>
                  <a:pt x="44" y="2"/>
                </a:lnTo>
                <a:lnTo>
                  <a:pt x="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5"/>
          <p:cNvSpPr>
            <a:spLocks noEditPoints="1"/>
          </p:cNvSpPr>
          <p:nvPr/>
        </p:nvSpPr>
        <p:spPr bwMode="auto">
          <a:xfrm>
            <a:off x="6625545" y="5496969"/>
            <a:ext cx="677814" cy="511777"/>
          </a:xfrm>
          <a:custGeom>
            <a:avLst/>
            <a:gdLst>
              <a:gd name="T0" fmla="*/ 333 w 499"/>
              <a:gd name="T1" fmla="*/ 442 h 498"/>
              <a:gd name="T2" fmla="*/ 366 w 499"/>
              <a:gd name="T3" fmla="*/ 412 h 498"/>
              <a:gd name="T4" fmla="*/ 135 w 499"/>
              <a:gd name="T5" fmla="*/ 412 h 498"/>
              <a:gd name="T6" fmla="*/ 168 w 499"/>
              <a:gd name="T7" fmla="*/ 442 h 498"/>
              <a:gd name="T8" fmla="*/ 262 w 499"/>
              <a:gd name="T9" fmla="*/ 379 h 498"/>
              <a:gd name="T10" fmla="*/ 302 w 499"/>
              <a:gd name="T11" fmla="*/ 444 h 498"/>
              <a:gd name="T12" fmla="*/ 335 w 499"/>
              <a:gd name="T13" fmla="*/ 396 h 498"/>
              <a:gd name="T14" fmla="*/ 262 w 499"/>
              <a:gd name="T15" fmla="*/ 379 h 498"/>
              <a:gd name="T16" fmla="*/ 174 w 499"/>
              <a:gd name="T17" fmla="*/ 392 h 498"/>
              <a:gd name="T18" fmla="*/ 184 w 499"/>
              <a:gd name="T19" fmla="*/ 427 h 498"/>
              <a:gd name="T20" fmla="*/ 239 w 499"/>
              <a:gd name="T21" fmla="*/ 460 h 498"/>
              <a:gd name="T22" fmla="*/ 384 w 499"/>
              <a:gd name="T23" fmla="*/ 305 h 498"/>
              <a:gd name="T24" fmla="*/ 394 w 499"/>
              <a:gd name="T25" fmla="*/ 403 h 498"/>
              <a:gd name="T26" fmla="*/ 443 w 499"/>
              <a:gd name="T27" fmla="*/ 335 h 498"/>
              <a:gd name="T28" fmla="*/ 388 w 499"/>
              <a:gd name="T29" fmla="*/ 260 h 498"/>
              <a:gd name="T30" fmla="*/ 299 w 499"/>
              <a:gd name="T31" fmla="*/ 360 h 498"/>
              <a:gd name="T32" fmla="*/ 355 w 499"/>
              <a:gd name="T33" fmla="*/ 340 h 498"/>
              <a:gd name="T34" fmla="*/ 262 w 499"/>
              <a:gd name="T35" fmla="*/ 260 h 498"/>
              <a:gd name="T36" fmla="*/ 146 w 499"/>
              <a:gd name="T37" fmla="*/ 340 h 498"/>
              <a:gd name="T38" fmla="*/ 202 w 499"/>
              <a:gd name="T39" fmla="*/ 360 h 498"/>
              <a:gd name="T40" fmla="*/ 135 w 499"/>
              <a:gd name="T41" fmla="*/ 260 h 498"/>
              <a:gd name="T42" fmla="*/ 58 w 499"/>
              <a:gd name="T43" fmla="*/ 335 h 498"/>
              <a:gd name="T44" fmla="*/ 106 w 499"/>
              <a:gd name="T45" fmla="*/ 403 h 498"/>
              <a:gd name="T46" fmla="*/ 116 w 499"/>
              <a:gd name="T47" fmla="*/ 305 h 498"/>
              <a:gd name="T48" fmla="*/ 344 w 499"/>
              <a:gd name="T49" fmla="*/ 123 h 498"/>
              <a:gd name="T50" fmla="*/ 262 w 499"/>
              <a:gd name="T51" fmla="*/ 142 h 498"/>
              <a:gd name="T52" fmla="*/ 362 w 499"/>
              <a:gd name="T53" fmla="*/ 196 h 498"/>
              <a:gd name="T54" fmla="*/ 157 w 499"/>
              <a:gd name="T55" fmla="*/ 123 h 498"/>
              <a:gd name="T56" fmla="*/ 135 w 499"/>
              <a:gd name="T57" fmla="*/ 237 h 498"/>
              <a:gd name="T58" fmla="*/ 202 w 499"/>
              <a:gd name="T59" fmla="*/ 137 h 498"/>
              <a:gd name="T60" fmla="*/ 394 w 499"/>
              <a:gd name="T61" fmla="*/ 94 h 498"/>
              <a:gd name="T62" fmla="*/ 384 w 499"/>
              <a:gd name="T63" fmla="*/ 193 h 498"/>
              <a:gd name="T64" fmla="*/ 455 w 499"/>
              <a:gd name="T65" fmla="*/ 198 h 498"/>
              <a:gd name="T66" fmla="*/ 399 w 499"/>
              <a:gd name="T67" fmla="*/ 100 h 498"/>
              <a:gd name="T68" fmla="*/ 100 w 499"/>
              <a:gd name="T69" fmla="*/ 100 h 498"/>
              <a:gd name="T70" fmla="*/ 46 w 499"/>
              <a:gd name="T71" fmla="*/ 198 h 498"/>
              <a:gd name="T72" fmla="*/ 116 w 499"/>
              <a:gd name="T73" fmla="*/ 193 h 498"/>
              <a:gd name="T74" fmla="*/ 106 w 499"/>
              <a:gd name="T75" fmla="*/ 94 h 498"/>
              <a:gd name="T76" fmla="*/ 355 w 499"/>
              <a:gd name="T77" fmla="*/ 92 h 498"/>
              <a:gd name="T78" fmla="*/ 355 w 499"/>
              <a:gd name="T79" fmla="*/ 66 h 498"/>
              <a:gd name="T80" fmla="*/ 146 w 499"/>
              <a:gd name="T81" fmla="*/ 66 h 498"/>
              <a:gd name="T82" fmla="*/ 144 w 499"/>
              <a:gd name="T83" fmla="*/ 92 h 498"/>
              <a:gd name="T84" fmla="*/ 262 w 499"/>
              <a:gd name="T85" fmla="*/ 38 h 498"/>
              <a:gd name="T86" fmla="*/ 327 w 499"/>
              <a:gd name="T87" fmla="*/ 105 h 498"/>
              <a:gd name="T88" fmla="*/ 317 w 499"/>
              <a:gd name="T89" fmla="*/ 71 h 498"/>
              <a:gd name="T90" fmla="*/ 262 w 499"/>
              <a:gd name="T91" fmla="*/ 38 h 498"/>
              <a:gd name="T92" fmla="*/ 199 w 499"/>
              <a:gd name="T93" fmla="*/ 53 h 498"/>
              <a:gd name="T94" fmla="*/ 165 w 499"/>
              <a:gd name="T95" fmla="*/ 103 h 498"/>
              <a:gd name="T96" fmla="*/ 239 w 499"/>
              <a:gd name="T97" fmla="*/ 119 h 498"/>
              <a:gd name="T98" fmla="*/ 291 w 499"/>
              <a:gd name="T99" fmla="*/ 3 h 498"/>
              <a:gd name="T100" fmla="*/ 398 w 499"/>
              <a:gd name="T101" fmla="*/ 48 h 498"/>
              <a:gd name="T102" fmla="*/ 472 w 499"/>
              <a:gd name="T103" fmla="*/ 134 h 498"/>
              <a:gd name="T104" fmla="*/ 499 w 499"/>
              <a:gd name="T105" fmla="*/ 249 h 498"/>
              <a:gd name="T106" fmla="*/ 472 w 499"/>
              <a:gd name="T107" fmla="*/ 363 h 498"/>
              <a:gd name="T108" fmla="*/ 398 w 499"/>
              <a:gd name="T109" fmla="*/ 451 h 498"/>
              <a:gd name="T110" fmla="*/ 291 w 499"/>
              <a:gd name="T111" fmla="*/ 494 h 498"/>
              <a:gd name="T112" fmla="*/ 172 w 499"/>
              <a:gd name="T113" fmla="*/ 486 h 498"/>
              <a:gd name="T114" fmla="*/ 74 w 499"/>
              <a:gd name="T115" fmla="*/ 425 h 498"/>
              <a:gd name="T116" fmla="*/ 14 w 499"/>
              <a:gd name="T117" fmla="*/ 327 h 498"/>
              <a:gd name="T118" fmla="*/ 5 w 499"/>
              <a:gd name="T119" fmla="*/ 208 h 498"/>
              <a:gd name="T120" fmla="*/ 50 w 499"/>
              <a:gd name="T121" fmla="*/ 101 h 498"/>
              <a:gd name="T122" fmla="*/ 136 w 499"/>
              <a:gd name="T123" fmla="*/ 27 h 498"/>
              <a:gd name="T124" fmla="*/ 250 w 499"/>
              <a:gd name="T125" fmla="*/ 0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99" h="498">
                <a:moveTo>
                  <a:pt x="355" y="405"/>
                </a:moveTo>
                <a:lnTo>
                  <a:pt x="350" y="418"/>
                </a:lnTo>
                <a:lnTo>
                  <a:pt x="333" y="442"/>
                </a:lnTo>
                <a:lnTo>
                  <a:pt x="355" y="431"/>
                </a:lnTo>
                <a:lnTo>
                  <a:pt x="376" y="418"/>
                </a:lnTo>
                <a:lnTo>
                  <a:pt x="366" y="412"/>
                </a:lnTo>
                <a:lnTo>
                  <a:pt x="355" y="405"/>
                </a:lnTo>
                <a:close/>
                <a:moveTo>
                  <a:pt x="144" y="405"/>
                </a:moveTo>
                <a:lnTo>
                  <a:pt x="135" y="412"/>
                </a:lnTo>
                <a:lnTo>
                  <a:pt x="125" y="418"/>
                </a:lnTo>
                <a:lnTo>
                  <a:pt x="146" y="431"/>
                </a:lnTo>
                <a:lnTo>
                  <a:pt x="168" y="442"/>
                </a:lnTo>
                <a:lnTo>
                  <a:pt x="151" y="418"/>
                </a:lnTo>
                <a:lnTo>
                  <a:pt x="144" y="405"/>
                </a:lnTo>
                <a:close/>
                <a:moveTo>
                  <a:pt x="262" y="379"/>
                </a:moveTo>
                <a:lnTo>
                  <a:pt x="262" y="460"/>
                </a:lnTo>
                <a:lnTo>
                  <a:pt x="285" y="457"/>
                </a:lnTo>
                <a:lnTo>
                  <a:pt x="302" y="444"/>
                </a:lnTo>
                <a:lnTo>
                  <a:pt x="317" y="427"/>
                </a:lnTo>
                <a:lnTo>
                  <a:pt x="329" y="407"/>
                </a:lnTo>
                <a:lnTo>
                  <a:pt x="335" y="396"/>
                </a:lnTo>
                <a:lnTo>
                  <a:pt x="327" y="392"/>
                </a:lnTo>
                <a:lnTo>
                  <a:pt x="295" y="383"/>
                </a:lnTo>
                <a:lnTo>
                  <a:pt x="262" y="379"/>
                </a:lnTo>
                <a:close/>
                <a:moveTo>
                  <a:pt x="239" y="379"/>
                </a:moveTo>
                <a:lnTo>
                  <a:pt x="206" y="383"/>
                </a:lnTo>
                <a:lnTo>
                  <a:pt x="174" y="392"/>
                </a:lnTo>
                <a:lnTo>
                  <a:pt x="165" y="396"/>
                </a:lnTo>
                <a:lnTo>
                  <a:pt x="170" y="407"/>
                </a:lnTo>
                <a:lnTo>
                  <a:pt x="184" y="427"/>
                </a:lnTo>
                <a:lnTo>
                  <a:pt x="199" y="444"/>
                </a:lnTo>
                <a:lnTo>
                  <a:pt x="216" y="457"/>
                </a:lnTo>
                <a:lnTo>
                  <a:pt x="239" y="460"/>
                </a:lnTo>
                <a:lnTo>
                  <a:pt x="239" y="379"/>
                </a:lnTo>
                <a:close/>
                <a:moveTo>
                  <a:pt x="388" y="260"/>
                </a:moveTo>
                <a:lnTo>
                  <a:pt x="384" y="305"/>
                </a:lnTo>
                <a:lnTo>
                  <a:pt x="377" y="346"/>
                </a:lnTo>
                <a:lnTo>
                  <a:pt x="365" y="385"/>
                </a:lnTo>
                <a:lnTo>
                  <a:pt x="394" y="403"/>
                </a:lnTo>
                <a:lnTo>
                  <a:pt x="399" y="398"/>
                </a:lnTo>
                <a:lnTo>
                  <a:pt x="424" y="370"/>
                </a:lnTo>
                <a:lnTo>
                  <a:pt x="443" y="335"/>
                </a:lnTo>
                <a:lnTo>
                  <a:pt x="455" y="300"/>
                </a:lnTo>
                <a:lnTo>
                  <a:pt x="461" y="260"/>
                </a:lnTo>
                <a:lnTo>
                  <a:pt x="388" y="260"/>
                </a:lnTo>
                <a:close/>
                <a:moveTo>
                  <a:pt x="262" y="260"/>
                </a:moveTo>
                <a:lnTo>
                  <a:pt x="262" y="356"/>
                </a:lnTo>
                <a:lnTo>
                  <a:pt x="299" y="360"/>
                </a:lnTo>
                <a:lnTo>
                  <a:pt x="335" y="371"/>
                </a:lnTo>
                <a:lnTo>
                  <a:pt x="344" y="374"/>
                </a:lnTo>
                <a:lnTo>
                  <a:pt x="355" y="340"/>
                </a:lnTo>
                <a:lnTo>
                  <a:pt x="362" y="301"/>
                </a:lnTo>
                <a:lnTo>
                  <a:pt x="365" y="260"/>
                </a:lnTo>
                <a:lnTo>
                  <a:pt x="262" y="260"/>
                </a:lnTo>
                <a:close/>
                <a:moveTo>
                  <a:pt x="135" y="260"/>
                </a:moveTo>
                <a:lnTo>
                  <a:pt x="139" y="301"/>
                </a:lnTo>
                <a:lnTo>
                  <a:pt x="146" y="340"/>
                </a:lnTo>
                <a:lnTo>
                  <a:pt x="157" y="374"/>
                </a:lnTo>
                <a:lnTo>
                  <a:pt x="166" y="371"/>
                </a:lnTo>
                <a:lnTo>
                  <a:pt x="202" y="360"/>
                </a:lnTo>
                <a:lnTo>
                  <a:pt x="239" y="356"/>
                </a:lnTo>
                <a:lnTo>
                  <a:pt x="239" y="260"/>
                </a:lnTo>
                <a:lnTo>
                  <a:pt x="135" y="260"/>
                </a:lnTo>
                <a:close/>
                <a:moveTo>
                  <a:pt x="40" y="260"/>
                </a:moveTo>
                <a:lnTo>
                  <a:pt x="46" y="300"/>
                </a:lnTo>
                <a:lnTo>
                  <a:pt x="58" y="335"/>
                </a:lnTo>
                <a:lnTo>
                  <a:pt x="77" y="370"/>
                </a:lnTo>
                <a:lnTo>
                  <a:pt x="100" y="398"/>
                </a:lnTo>
                <a:lnTo>
                  <a:pt x="106" y="403"/>
                </a:lnTo>
                <a:lnTo>
                  <a:pt x="136" y="385"/>
                </a:lnTo>
                <a:lnTo>
                  <a:pt x="124" y="346"/>
                </a:lnTo>
                <a:lnTo>
                  <a:pt x="116" y="305"/>
                </a:lnTo>
                <a:lnTo>
                  <a:pt x="113" y="260"/>
                </a:lnTo>
                <a:lnTo>
                  <a:pt x="40" y="260"/>
                </a:lnTo>
                <a:close/>
                <a:moveTo>
                  <a:pt x="344" y="123"/>
                </a:moveTo>
                <a:lnTo>
                  <a:pt x="335" y="127"/>
                </a:lnTo>
                <a:lnTo>
                  <a:pt x="299" y="137"/>
                </a:lnTo>
                <a:lnTo>
                  <a:pt x="262" y="142"/>
                </a:lnTo>
                <a:lnTo>
                  <a:pt x="262" y="237"/>
                </a:lnTo>
                <a:lnTo>
                  <a:pt x="365" y="237"/>
                </a:lnTo>
                <a:lnTo>
                  <a:pt x="362" y="196"/>
                </a:lnTo>
                <a:lnTo>
                  <a:pt x="355" y="157"/>
                </a:lnTo>
                <a:lnTo>
                  <a:pt x="344" y="123"/>
                </a:lnTo>
                <a:close/>
                <a:moveTo>
                  <a:pt x="157" y="123"/>
                </a:moveTo>
                <a:lnTo>
                  <a:pt x="146" y="157"/>
                </a:lnTo>
                <a:lnTo>
                  <a:pt x="139" y="196"/>
                </a:lnTo>
                <a:lnTo>
                  <a:pt x="135" y="237"/>
                </a:lnTo>
                <a:lnTo>
                  <a:pt x="239" y="237"/>
                </a:lnTo>
                <a:lnTo>
                  <a:pt x="239" y="142"/>
                </a:lnTo>
                <a:lnTo>
                  <a:pt x="202" y="137"/>
                </a:lnTo>
                <a:lnTo>
                  <a:pt x="166" y="127"/>
                </a:lnTo>
                <a:lnTo>
                  <a:pt x="157" y="123"/>
                </a:lnTo>
                <a:close/>
                <a:moveTo>
                  <a:pt x="394" y="94"/>
                </a:moveTo>
                <a:lnTo>
                  <a:pt x="365" y="114"/>
                </a:lnTo>
                <a:lnTo>
                  <a:pt x="377" y="151"/>
                </a:lnTo>
                <a:lnTo>
                  <a:pt x="384" y="193"/>
                </a:lnTo>
                <a:lnTo>
                  <a:pt x="388" y="237"/>
                </a:lnTo>
                <a:lnTo>
                  <a:pt x="461" y="237"/>
                </a:lnTo>
                <a:lnTo>
                  <a:pt x="455" y="198"/>
                </a:lnTo>
                <a:lnTo>
                  <a:pt x="443" y="161"/>
                </a:lnTo>
                <a:lnTo>
                  <a:pt x="424" y="129"/>
                </a:lnTo>
                <a:lnTo>
                  <a:pt x="399" y="100"/>
                </a:lnTo>
                <a:lnTo>
                  <a:pt x="394" y="94"/>
                </a:lnTo>
                <a:close/>
                <a:moveTo>
                  <a:pt x="106" y="94"/>
                </a:moveTo>
                <a:lnTo>
                  <a:pt x="100" y="100"/>
                </a:lnTo>
                <a:lnTo>
                  <a:pt x="77" y="129"/>
                </a:lnTo>
                <a:lnTo>
                  <a:pt x="58" y="161"/>
                </a:lnTo>
                <a:lnTo>
                  <a:pt x="46" y="198"/>
                </a:lnTo>
                <a:lnTo>
                  <a:pt x="40" y="237"/>
                </a:lnTo>
                <a:lnTo>
                  <a:pt x="113" y="237"/>
                </a:lnTo>
                <a:lnTo>
                  <a:pt x="116" y="193"/>
                </a:lnTo>
                <a:lnTo>
                  <a:pt x="124" y="151"/>
                </a:lnTo>
                <a:lnTo>
                  <a:pt x="136" y="114"/>
                </a:lnTo>
                <a:lnTo>
                  <a:pt x="106" y="94"/>
                </a:lnTo>
                <a:close/>
                <a:moveTo>
                  <a:pt x="333" y="55"/>
                </a:moveTo>
                <a:lnTo>
                  <a:pt x="350" y="81"/>
                </a:lnTo>
                <a:lnTo>
                  <a:pt x="355" y="92"/>
                </a:lnTo>
                <a:lnTo>
                  <a:pt x="366" y="86"/>
                </a:lnTo>
                <a:lnTo>
                  <a:pt x="376" y="79"/>
                </a:lnTo>
                <a:lnTo>
                  <a:pt x="355" y="66"/>
                </a:lnTo>
                <a:lnTo>
                  <a:pt x="333" y="55"/>
                </a:lnTo>
                <a:close/>
                <a:moveTo>
                  <a:pt x="168" y="55"/>
                </a:moveTo>
                <a:lnTo>
                  <a:pt x="146" y="66"/>
                </a:lnTo>
                <a:lnTo>
                  <a:pt x="125" y="79"/>
                </a:lnTo>
                <a:lnTo>
                  <a:pt x="135" y="86"/>
                </a:lnTo>
                <a:lnTo>
                  <a:pt x="144" y="92"/>
                </a:lnTo>
                <a:lnTo>
                  <a:pt x="151" y="81"/>
                </a:lnTo>
                <a:lnTo>
                  <a:pt x="168" y="55"/>
                </a:lnTo>
                <a:close/>
                <a:moveTo>
                  <a:pt x="262" y="38"/>
                </a:moveTo>
                <a:lnTo>
                  <a:pt x="262" y="119"/>
                </a:lnTo>
                <a:lnTo>
                  <a:pt x="295" y="115"/>
                </a:lnTo>
                <a:lnTo>
                  <a:pt x="327" y="105"/>
                </a:lnTo>
                <a:lnTo>
                  <a:pt x="335" y="103"/>
                </a:lnTo>
                <a:lnTo>
                  <a:pt x="329" y="92"/>
                </a:lnTo>
                <a:lnTo>
                  <a:pt x="317" y="71"/>
                </a:lnTo>
                <a:lnTo>
                  <a:pt x="302" y="53"/>
                </a:lnTo>
                <a:lnTo>
                  <a:pt x="285" y="41"/>
                </a:lnTo>
                <a:lnTo>
                  <a:pt x="262" y="38"/>
                </a:lnTo>
                <a:close/>
                <a:moveTo>
                  <a:pt x="239" y="38"/>
                </a:moveTo>
                <a:lnTo>
                  <a:pt x="216" y="41"/>
                </a:lnTo>
                <a:lnTo>
                  <a:pt x="199" y="53"/>
                </a:lnTo>
                <a:lnTo>
                  <a:pt x="184" y="71"/>
                </a:lnTo>
                <a:lnTo>
                  <a:pt x="170" y="92"/>
                </a:lnTo>
                <a:lnTo>
                  <a:pt x="165" y="103"/>
                </a:lnTo>
                <a:lnTo>
                  <a:pt x="174" y="105"/>
                </a:lnTo>
                <a:lnTo>
                  <a:pt x="206" y="115"/>
                </a:lnTo>
                <a:lnTo>
                  <a:pt x="239" y="119"/>
                </a:lnTo>
                <a:lnTo>
                  <a:pt x="239" y="38"/>
                </a:lnTo>
                <a:close/>
                <a:moveTo>
                  <a:pt x="250" y="0"/>
                </a:moveTo>
                <a:lnTo>
                  <a:pt x="291" y="3"/>
                </a:lnTo>
                <a:lnTo>
                  <a:pt x="329" y="12"/>
                </a:lnTo>
                <a:lnTo>
                  <a:pt x="365" y="27"/>
                </a:lnTo>
                <a:lnTo>
                  <a:pt x="398" y="48"/>
                </a:lnTo>
                <a:lnTo>
                  <a:pt x="427" y="72"/>
                </a:lnTo>
                <a:lnTo>
                  <a:pt x="451" y="101"/>
                </a:lnTo>
                <a:lnTo>
                  <a:pt x="472" y="134"/>
                </a:lnTo>
                <a:lnTo>
                  <a:pt x="487" y="170"/>
                </a:lnTo>
                <a:lnTo>
                  <a:pt x="496" y="208"/>
                </a:lnTo>
                <a:lnTo>
                  <a:pt x="499" y="249"/>
                </a:lnTo>
                <a:lnTo>
                  <a:pt x="496" y="289"/>
                </a:lnTo>
                <a:lnTo>
                  <a:pt x="487" y="327"/>
                </a:lnTo>
                <a:lnTo>
                  <a:pt x="472" y="363"/>
                </a:lnTo>
                <a:lnTo>
                  <a:pt x="451" y="396"/>
                </a:lnTo>
                <a:lnTo>
                  <a:pt x="427" y="425"/>
                </a:lnTo>
                <a:lnTo>
                  <a:pt x="398" y="451"/>
                </a:lnTo>
                <a:lnTo>
                  <a:pt x="365" y="470"/>
                </a:lnTo>
                <a:lnTo>
                  <a:pt x="329" y="486"/>
                </a:lnTo>
                <a:lnTo>
                  <a:pt x="291" y="494"/>
                </a:lnTo>
                <a:lnTo>
                  <a:pt x="250" y="498"/>
                </a:lnTo>
                <a:lnTo>
                  <a:pt x="210" y="494"/>
                </a:lnTo>
                <a:lnTo>
                  <a:pt x="172" y="486"/>
                </a:lnTo>
                <a:lnTo>
                  <a:pt x="136" y="470"/>
                </a:lnTo>
                <a:lnTo>
                  <a:pt x="103" y="451"/>
                </a:lnTo>
                <a:lnTo>
                  <a:pt x="74" y="425"/>
                </a:lnTo>
                <a:lnTo>
                  <a:pt x="50" y="396"/>
                </a:lnTo>
                <a:lnTo>
                  <a:pt x="29" y="363"/>
                </a:lnTo>
                <a:lnTo>
                  <a:pt x="14" y="327"/>
                </a:lnTo>
                <a:lnTo>
                  <a:pt x="5" y="289"/>
                </a:lnTo>
                <a:lnTo>
                  <a:pt x="0" y="249"/>
                </a:lnTo>
                <a:lnTo>
                  <a:pt x="5" y="208"/>
                </a:lnTo>
                <a:lnTo>
                  <a:pt x="14" y="170"/>
                </a:lnTo>
                <a:lnTo>
                  <a:pt x="29" y="134"/>
                </a:lnTo>
                <a:lnTo>
                  <a:pt x="50" y="101"/>
                </a:lnTo>
                <a:lnTo>
                  <a:pt x="74" y="72"/>
                </a:lnTo>
                <a:lnTo>
                  <a:pt x="103" y="48"/>
                </a:lnTo>
                <a:lnTo>
                  <a:pt x="136" y="27"/>
                </a:lnTo>
                <a:lnTo>
                  <a:pt x="172" y="12"/>
                </a:lnTo>
                <a:lnTo>
                  <a:pt x="210" y="3"/>
                </a:lnTo>
                <a:lnTo>
                  <a:pt x="25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7517283" y="5537187"/>
            <a:ext cx="600694" cy="453201"/>
          </a:xfrm>
          <a:custGeom>
            <a:avLst/>
            <a:gdLst>
              <a:gd name="T0" fmla="*/ 39 w 446"/>
              <a:gd name="T1" fmla="*/ 117 h 441"/>
              <a:gd name="T2" fmla="*/ 39 w 446"/>
              <a:gd name="T3" fmla="*/ 402 h 441"/>
              <a:gd name="T4" fmla="*/ 407 w 446"/>
              <a:gd name="T5" fmla="*/ 402 h 441"/>
              <a:gd name="T6" fmla="*/ 407 w 446"/>
              <a:gd name="T7" fmla="*/ 117 h 441"/>
              <a:gd name="T8" fmla="*/ 39 w 446"/>
              <a:gd name="T9" fmla="*/ 117 h 441"/>
              <a:gd name="T10" fmla="*/ 39 w 446"/>
              <a:gd name="T11" fmla="*/ 38 h 441"/>
              <a:gd name="T12" fmla="*/ 39 w 446"/>
              <a:gd name="T13" fmla="*/ 79 h 441"/>
              <a:gd name="T14" fmla="*/ 178 w 446"/>
              <a:gd name="T15" fmla="*/ 79 h 441"/>
              <a:gd name="T16" fmla="*/ 140 w 446"/>
              <a:gd name="T17" fmla="*/ 38 h 441"/>
              <a:gd name="T18" fmla="*/ 39 w 446"/>
              <a:gd name="T19" fmla="*/ 38 h 441"/>
              <a:gd name="T20" fmla="*/ 19 w 446"/>
              <a:gd name="T21" fmla="*/ 0 h 441"/>
              <a:gd name="T22" fmla="*/ 148 w 446"/>
              <a:gd name="T23" fmla="*/ 0 h 441"/>
              <a:gd name="T24" fmla="*/ 155 w 446"/>
              <a:gd name="T25" fmla="*/ 1 h 441"/>
              <a:gd name="T26" fmla="*/ 159 w 446"/>
              <a:gd name="T27" fmla="*/ 4 h 441"/>
              <a:gd name="T28" fmla="*/ 163 w 446"/>
              <a:gd name="T29" fmla="*/ 8 h 441"/>
              <a:gd name="T30" fmla="*/ 232 w 446"/>
              <a:gd name="T31" fmla="*/ 79 h 441"/>
              <a:gd name="T32" fmla="*/ 426 w 446"/>
              <a:gd name="T33" fmla="*/ 79 h 441"/>
              <a:gd name="T34" fmla="*/ 432 w 446"/>
              <a:gd name="T35" fmla="*/ 80 h 441"/>
              <a:gd name="T36" fmla="*/ 437 w 446"/>
              <a:gd name="T37" fmla="*/ 83 h 441"/>
              <a:gd name="T38" fmla="*/ 441 w 446"/>
              <a:gd name="T39" fmla="*/ 87 h 441"/>
              <a:gd name="T40" fmla="*/ 444 w 446"/>
              <a:gd name="T41" fmla="*/ 93 h 441"/>
              <a:gd name="T42" fmla="*/ 446 w 446"/>
              <a:gd name="T43" fmla="*/ 98 h 441"/>
              <a:gd name="T44" fmla="*/ 446 w 446"/>
              <a:gd name="T45" fmla="*/ 422 h 441"/>
              <a:gd name="T46" fmla="*/ 444 w 446"/>
              <a:gd name="T47" fmla="*/ 428 h 441"/>
              <a:gd name="T48" fmla="*/ 441 w 446"/>
              <a:gd name="T49" fmla="*/ 434 h 441"/>
              <a:gd name="T50" fmla="*/ 437 w 446"/>
              <a:gd name="T51" fmla="*/ 438 h 441"/>
              <a:gd name="T52" fmla="*/ 432 w 446"/>
              <a:gd name="T53" fmla="*/ 441 h 441"/>
              <a:gd name="T54" fmla="*/ 426 w 446"/>
              <a:gd name="T55" fmla="*/ 441 h 441"/>
              <a:gd name="T56" fmla="*/ 19 w 446"/>
              <a:gd name="T57" fmla="*/ 441 h 441"/>
              <a:gd name="T58" fmla="*/ 14 w 446"/>
              <a:gd name="T59" fmla="*/ 441 h 441"/>
              <a:gd name="T60" fmla="*/ 9 w 446"/>
              <a:gd name="T61" fmla="*/ 438 h 441"/>
              <a:gd name="T62" fmla="*/ 4 w 446"/>
              <a:gd name="T63" fmla="*/ 434 h 441"/>
              <a:gd name="T64" fmla="*/ 2 w 446"/>
              <a:gd name="T65" fmla="*/ 428 h 441"/>
              <a:gd name="T66" fmla="*/ 0 w 446"/>
              <a:gd name="T67" fmla="*/ 422 h 441"/>
              <a:gd name="T68" fmla="*/ 0 w 446"/>
              <a:gd name="T69" fmla="*/ 19 h 441"/>
              <a:gd name="T70" fmla="*/ 2 w 446"/>
              <a:gd name="T71" fmla="*/ 13 h 441"/>
              <a:gd name="T72" fmla="*/ 4 w 446"/>
              <a:gd name="T73" fmla="*/ 8 h 441"/>
              <a:gd name="T74" fmla="*/ 9 w 446"/>
              <a:gd name="T75" fmla="*/ 4 h 441"/>
              <a:gd name="T76" fmla="*/ 14 w 446"/>
              <a:gd name="T77" fmla="*/ 1 h 441"/>
              <a:gd name="T78" fmla="*/ 19 w 446"/>
              <a:gd name="T79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6" h="441">
                <a:moveTo>
                  <a:pt x="39" y="117"/>
                </a:moveTo>
                <a:lnTo>
                  <a:pt x="39" y="402"/>
                </a:lnTo>
                <a:lnTo>
                  <a:pt x="407" y="402"/>
                </a:lnTo>
                <a:lnTo>
                  <a:pt x="407" y="117"/>
                </a:lnTo>
                <a:lnTo>
                  <a:pt x="39" y="117"/>
                </a:lnTo>
                <a:close/>
                <a:moveTo>
                  <a:pt x="39" y="38"/>
                </a:moveTo>
                <a:lnTo>
                  <a:pt x="39" y="79"/>
                </a:lnTo>
                <a:lnTo>
                  <a:pt x="178" y="79"/>
                </a:lnTo>
                <a:lnTo>
                  <a:pt x="140" y="38"/>
                </a:lnTo>
                <a:lnTo>
                  <a:pt x="39" y="38"/>
                </a:lnTo>
                <a:close/>
                <a:moveTo>
                  <a:pt x="19" y="0"/>
                </a:moveTo>
                <a:lnTo>
                  <a:pt x="148" y="0"/>
                </a:lnTo>
                <a:lnTo>
                  <a:pt x="155" y="1"/>
                </a:lnTo>
                <a:lnTo>
                  <a:pt x="159" y="4"/>
                </a:lnTo>
                <a:lnTo>
                  <a:pt x="163" y="8"/>
                </a:lnTo>
                <a:lnTo>
                  <a:pt x="232" y="79"/>
                </a:lnTo>
                <a:lnTo>
                  <a:pt x="426" y="79"/>
                </a:lnTo>
                <a:lnTo>
                  <a:pt x="432" y="80"/>
                </a:lnTo>
                <a:lnTo>
                  <a:pt x="437" y="83"/>
                </a:lnTo>
                <a:lnTo>
                  <a:pt x="441" y="87"/>
                </a:lnTo>
                <a:lnTo>
                  <a:pt x="444" y="93"/>
                </a:lnTo>
                <a:lnTo>
                  <a:pt x="446" y="98"/>
                </a:lnTo>
                <a:lnTo>
                  <a:pt x="446" y="422"/>
                </a:lnTo>
                <a:lnTo>
                  <a:pt x="444" y="428"/>
                </a:lnTo>
                <a:lnTo>
                  <a:pt x="441" y="434"/>
                </a:lnTo>
                <a:lnTo>
                  <a:pt x="437" y="438"/>
                </a:lnTo>
                <a:lnTo>
                  <a:pt x="432" y="441"/>
                </a:lnTo>
                <a:lnTo>
                  <a:pt x="426" y="441"/>
                </a:lnTo>
                <a:lnTo>
                  <a:pt x="19" y="441"/>
                </a:lnTo>
                <a:lnTo>
                  <a:pt x="14" y="441"/>
                </a:lnTo>
                <a:lnTo>
                  <a:pt x="9" y="438"/>
                </a:lnTo>
                <a:lnTo>
                  <a:pt x="4" y="434"/>
                </a:lnTo>
                <a:lnTo>
                  <a:pt x="2" y="428"/>
                </a:lnTo>
                <a:lnTo>
                  <a:pt x="0" y="422"/>
                </a:lnTo>
                <a:lnTo>
                  <a:pt x="0" y="19"/>
                </a:lnTo>
                <a:lnTo>
                  <a:pt x="2" y="13"/>
                </a:lnTo>
                <a:lnTo>
                  <a:pt x="4" y="8"/>
                </a:lnTo>
                <a:lnTo>
                  <a:pt x="9" y="4"/>
                </a:lnTo>
                <a:lnTo>
                  <a:pt x="14" y="1"/>
                </a:lnTo>
                <a:lnTo>
                  <a:pt x="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8" name="Group 135"/>
          <p:cNvGrpSpPr/>
          <p:nvPr/>
        </p:nvGrpSpPr>
        <p:grpSpPr>
          <a:xfrm>
            <a:off x="4724400" y="4669418"/>
            <a:ext cx="3086100" cy="318652"/>
            <a:chOff x="1282453" y="2716588"/>
            <a:chExt cx="5276028" cy="353055"/>
          </a:xfrm>
        </p:grpSpPr>
        <p:sp>
          <p:nvSpPr>
            <p:cNvPr id="69" name="Rectangle 68"/>
            <p:cNvSpPr/>
            <p:nvPr/>
          </p:nvSpPr>
          <p:spPr>
            <a:xfrm>
              <a:off x="1282455" y="2716588"/>
              <a:ext cx="5276026" cy="35305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t"/>
            <a:lstStyle/>
            <a:p>
              <a:pPr>
                <a:spcAft>
                  <a:spcPts val="600"/>
                </a:spcAft>
                <a:buClr>
                  <a:schemeClr val="accent1"/>
                </a:buClr>
                <a:tabLst>
                  <a:tab pos="228600" algn="l"/>
                </a:tabLst>
                <a:defRPr/>
              </a:pPr>
              <a:endParaRPr lang="en-US" sz="1400" dirty="0">
                <a:solidFill>
                  <a:schemeClr val="accent3"/>
                </a:solidFill>
                <a:latin typeface="Arial Narrow" pitchFamily="34" charset="0"/>
              </a:endParaRPr>
            </a:p>
          </p:txBody>
        </p:sp>
        <p:sp>
          <p:nvSpPr>
            <p:cNvPr id="70" name="Rectangle 4"/>
            <p:cNvSpPr/>
            <p:nvPr/>
          </p:nvSpPr>
          <p:spPr>
            <a:xfrm>
              <a:off x="1282453" y="2721222"/>
              <a:ext cx="5276028" cy="338779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5720" rtlCol="0" anchor="ctr"/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</a:rPr>
                <a:t>ETL Tool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71" name="Straight Connector 70"/>
          <p:cNvCxnSpPr>
            <a:stCxn id="69" idx="0"/>
            <a:endCxn id="64" idx="9"/>
          </p:cNvCxnSpPr>
          <p:nvPr/>
        </p:nvCxnSpPr>
        <p:spPr>
          <a:xfrm flipH="1" flipV="1">
            <a:off x="6258653" y="4358605"/>
            <a:ext cx="8798" cy="310813"/>
          </a:xfrm>
          <a:prstGeom prst="lin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2" name="Freeform 55"/>
          <p:cNvSpPr>
            <a:spLocks noEditPoints="1"/>
          </p:cNvSpPr>
          <p:nvPr/>
        </p:nvSpPr>
        <p:spPr bwMode="auto">
          <a:xfrm>
            <a:off x="3955219" y="5488091"/>
            <a:ext cx="607290" cy="506104"/>
          </a:xfrm>
          <a:custGeom>
            <a:avLst/>
            <a:gdLst>
              <a:gd name="T0" fmla="*/ 147 w 352"/>
              <a:gd name="T1" fmla="*/ 1 h 385"/>
              <a:gd name="T2" fmla="*/ 92 w 352"/>
              <a:gd name="T3" fmla="*/ 8 h 385"/>
              <a:gd name="T4" fmla="*/ 45 w 352"/>
              <a:gd name="T5" fmla="*/ 22 h 385"/>
              <a:gd name="T6" fmla="*/ 13 w 352"/>
              <a:gd name="T7" fmla="*/ 41 h 385"/>
              <a:gd name="T8" fmla="*/ 0 w 352"/>
              <a:gd name="T9" fmla="*/ 64 h 385"/>
              <a:gd name="T10" fmla="*/ 4 w 352"/>
              <a:gd name="T11" fmla="*/ 333 h 385"/>
              <a:gd name="T12" fmla="*/ 27 w 352"/>
              <a:gd name="T13" fmla="*/ 355 h 385"/>
              <a:gd name="T14" fmla="*/ 68 w 352"/>
              <a:gd name="T15" fmla="*/ 371 h 385"/>
              <a:gd name="T16" fmla="*/ 119 w 352"/>
              <a:gd name="T17" fmla="*/ 382 h 385"/>
              <a:gd name="T18" fmla="*/ 176 w 352"/>
              <a:gd name="T19" fmla="*/ 385 h 385"/>
              <a:gd name="T20" fmla="*/ 232 w 352"/>
              <a:gd name="T21" fmla="*/ 382 h 385"/>
              <a:gd name="T22" fmla="*/ 285 w 352"/>
              <a:gd name="T23" fmla="*/ 371 h 385"/>
              <a:gd name="T24" fmla="*/ 325 w 352"/>
              <a:gd name="T25" fmla="*/ 355 h 385"/>
              <a:gd name="T26" fmla="*/ 349 w 352"/>
              <a:gd name="T27" fmla="*/ 333 h 385"/>
              <a:gd name="T28" fmla="*/ 352 w 352"/>
              <a:gd name="T29" fmla="*/ 64 h 385"/>
              <a:gd name="T30" fmla="*/ 340 w 352"/>
              <a:gd name="T31" fmla="*/ 41 h 385"/>
              <a:gd name="T32" fmla="*/ 306 w 352"/>
              <a:gd name="T33" fmla="*/ 22 h 385"/>
              <a:gd name="T34" fmla="*/ 259 w 352"/>
              <a:gd name="T35" fmla="*/ 8 h 385"/>
              <a:gd name="T36" fmla="*/ 205 w 352"/>
              <a:gd name="T37" fmla="*/ 1 h 385"/>
              <a:gd name="T38" fmla="*/ 176 w 352"/>
              <a:gd name="T39" fmla="*/ 33 h 385"/>
              <a:gd name="T40" fmla="*/ 240 w 352"/>
              <a:gd name="T41" fmla="*/ 37 h 385"/>
              <a:gd name="T42" fmla="*/ 287 w 352"/>
              <a:gd name="T43" fmla="*/ 49 h 385"/>
              <a:gd name="T44" fmla="*/ 314 w 352"/>
              <a:gd name="T45" fmla="*/ 61 h 385"/>
              <a:gd name="T46" fmla="*/ 319 w 352"/>
              <a:gd name="T47" fmla="*/ 96 h 385"/>
              <a:gd name="T48" fmla="*/ 302 w 352"/>
              <a:gd name="T49" fmla="*/ 106 h 385"/>
              <a:gd name="T50" fmla="*/ 265 w 352"/>
              <a:gd name="T51" fmla="*/ 118 h 385"/>
              <a:gd name="T52" fmla="*/ 209 w 352"/>
              <a:gd name="T53" fmla="*/ 127 h 385"/>
              <a:gd name="T54" fmla="*/ 142 w 352"/>
              <a:gd name="T55" fmla="*/ 127 h 385"/>
              <a:gd name="T56" fmla="*/ 87 w 352"/>
              <a:gd name="T57" fmla="*/ 118 h 385"/>
              <a:gd name="T58" fmla="*/ 49 w 352"/>
              <a:gd name="T59" fmla="*/ 106 h 385"/>
              <a:gd name="T60" fmla="*/ 32 w 352"/>
              <a:gd name="T61" fmla="*/ 96 h 385"/>
              <a:gd name="T62" fmla="*/ 37 w 352"/>
              <a:gd name="T63" fmla="*/ 61 h 385"/>
              <a:gd name="T64" fmla="*/ 65 w 352"/>
              <a:gd name="T65" fmla="*/ 49 h 385"/>
              <a:gd name="T66" fmla="*/ 113 w 352"/>
              <a:gd name="T67" fmla="*/ 37 h 385"/>
              <a:gd name="T68" fmla="*/ 176 w 352"/>
              <a:gd name="T69" fmla="*/ 33 h 385"/>
              <a:gd name="T70" fmla="*/ 314 w 352"/>
              <a:gd name="T71" fmla="*/ 213 h 385"/>
              <a:gd name="T72" fmla="*/ 287 w 352"/>
              <a:gd name="T73" fmla="*/ 225 h 385"/>
              <a:gd name="T74" fmla="*/ 240 w 352"/>
              <a:gd name="T75" fmla="*/ 236 h 385"/>
              <a:gd name="T76" fmla="*/ 176 w 352"/>
              <a:gd name="T77" fmla="*/ 241 h 385"/>
              <a:gd name="T78" fmla="*/ 113 w 352"/>
              <a:gd name="T79" fmla="*/ 236 h 385"/>
              <a:gd name="T80" fmla="*/ 65 w 352"/>
              <a:gd name="T81" fmla="*/ 225 h 385"/>
              <a:gd name="T82" fmla="*/ 37 w 352"/>
              <a:gd name="T83" fmla="*/ 213 h 385"/>
              <a:gd name="T84" fmla="*/ 32 w 352"/>
              <a:gd name="T85" fmla="*/ 134 h 385"/>
              <a:gd name="T86" fmla="*/ 82 w 352"/>
              <a:gd name="T87" fmla="*/ 151 h 385"/>
              <a:gd name="T88" fmla="*/ 144 w 352"/>
              <a:gd name="T89" fmla="*/ 160 h 385"/>
              <a:gd name="T90" fmla="*/ 208 w 352"/>
              <a:gd name="T91" fmla="*/ 160 h 385"/>
              <a:gd name="T92" fmla="*/ 270 w 352"/>
              <a:gd name="T93" fmla="*/ 151 h 385"/>
              <a:gd name="T94" fmla="*/ 319 w 352"/>
              <a:gd name="T95" fmla="*/ 134 h 385"/>
              <a:gd name="T96" fmla="*/ 176 w 352"/>
              <a:gd name="T97" fmla="*/ 352 h 385"/>
              <a:gd name="T98" fmla="*/ 113 w 352"/>
              <a:gd name="T99" fmla="*/ 348 h 385"/>
              <a:gd name="T100" fmla="*/ 65 w 352"/>
              <a:gd name="T101" fmla="*/ 337 h 385"/>
              <a:gd name="T102" fmla="*/ 37 w 352"/>
              <a:gd name="T103" fmla="*/ 324 h 385"/>
              <a:gd name="T104" fmla="*/ 32 w 352"/>
              <a:gd name="T105" fmla="*/ 245 h 385"/>
              <a:gd name="T106" fmla="*/ 82 w 352"/>
              <a:gd name="T107" fmla="*/ 262 h 385"/>
              <a:gd name="T108" fmla="*/ 144 w 352"/>
              <a:gd name="T109" fmla="*/ 271 h 385"/>
              <a:gd name="T110" fmla="*/ 208 w 352"/>
              <a:gd name="T111" fmla="*/ 271 h 385"/>
              <a:gd name="T112" fmla="*/ 270 w 352"/>
              <a:gd name="T113" fmla="*/ 262 h 385"/>
              <a:gd name="T114" fmla="*/ 319 w 352"/>
              <a:gd name="T115" fmla="*/ 245 h 385"/>
              <a:gd name="T116" fmla="*/ 314 w 352"/>
              <a:gd name="T117" fmla="*/ 324 h 385"/>
              <a:gd name="T118" fmla="*/ 287 w 352"/>
              <a:gd name="T119" fmla="*/ 337 h 385"/>
              <a:gd name="T120" fmla="*/ 240 w 352"/>
              <a:gd name="T121" fmla="*/ 348 h 385"/>
              <a:gd name="T122" fmla="*/ 176 w 352"/>
              <a:gd name="T123" fmla="*/ 352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52" h="385">
                <a:moveTo>
                  <a:pt x="176" y="0"/>
                </a:moveTo>
                <a:lnTo>
                  <a:pt x="147" y="1"/>
                </a:lnTo>
                <a:lnTo>
                  <a:pt x="119" y="5"/>
                </a:lnTo>
                <a:lnTo>
                  <a:pt x="92" y="8"/>
                </a:lnTo>
                <a:lnTo>
                  <a:pt x="68" y="15"/>
                </a:lnTo>
                <a:lnTo>
                  <a:pt x="45" y="22"/>
                </a:lnTo>
                <a:lnTo>
                  <a:pt x="27" y="31"/>
                </a:lnTo>
                <a:lnTo>
                  <a:pt x="13" y="41"/>
                </a:lnTo>
                <a:lnTo>
                  <a:pt x="4" y="52"/>
                </a:lnTo>
                <a:lnTo>
                  <a:pt x="0" y="64"/>
                </a:lnTo>
                <a:lnTo>
                  <a:pt x="0" y="321"/>
                </a:lnTo>
                <a:lnTo>
                  <a:pt x="4" y="333"/>
                </a:lnTo>
                <a:lnTo>
                  <a:pt x="13" y="344"/>
                </a:lnTo>
                <a:lnTo>
                  <a:pt x="27" y="355"/>
                </a:lnTo>
                <a:lnTo>
                  <a:pt x="45" y="364"/>
                </a:lnTo>
                <a:lnTo>
                  <a:pt x="68" y="371"/>
                </a:lnTo>
                <a:lnTo>
                  <a:pt x="92" y="377"/>
                </a:lnTo>
                <a:lnTo>
                  <a:pt x="119" y="382"/>
                </a:lnTo>
                <a:lnTo>
                  <a:pt x="147" y="384"/>
                </a:lnTo>
                <a:lnTo>
                  <a:pt x="176" y="385"/>
                </a:lnTo>
                <a:lnTo>
                  <a:pt x="205" y="384"/>
                </a:lnTo>
                <a:lnTo>
                  <a:pt x="232" y="382"/>
                </a:lnTo>
                <a:lnTo>
                  <a:pt x="259" y="377"/>
                </a:lnTo>
                <a:lnTo>
                  <a:pt x="285" y="371"/>
                </a:lnTo>
                <a:lnTo>
                  <a:pt x="306" y="364"/>
                </a:lnTo>
                <a:lnTo>
                  <a:pt x="325" y="355"/>
                </a:lnTo>
                <a:lnTo>
                  <a:pt x="340" y="344"/>
                </a:lnTo>
                <a:lnTo>
                  <a:pt x="349" y="333"/>
                </a:lnTo>
                <a:lnTo>
                  <a:pt x="352" y="321"/>
                </a:lnTo>
                <a:lnTo>
                  <a:pt x="352" y="64"/>
                </a:lnTo>
                <a:lnTo>
                  <a:pt x="349" y="52"/>
                </a:lnTo>
                <a:lnTo>
                  <a:pt x="340" y="41"/>
                </a:lnTo>
                <a:lnTo>
                  <a:pt x="325" y="31"/>
                </a:lnTo>
                <a:lnTo>
                  <a:pt x="306" y="22"/>
                </a:lnTo>
                <a:lnTo>
                  <a:pt x="285" y="15"/>
                </a:lnTo>
                <a:lnTo>
                  <a:pt x="259" y="8"/>
                </a:lnTo>
                <a:lnTo>
                  <a:pt x="232" y="5"/>
                </a:lnTo>
                <a:lnTo>
                  <a:pt x="205" y="1"/>
                </a:lnTo>
                <a:lnTo>
                  <a:pt x="176" y="0"/>
                </a:lnTo>
                <a:close/>
                <a:moveTo>
                  <a:pt x="176" y="33"/>
                </a:moveTo>
                <a:lnTo>
                  <a:pt x="209" y="34"/>
                </a:lnTo>
                <a:lnTo>
                  <a:pt x="240" y="37"/>
                </a:lnTo>
                <a:lnTo>
                  <a:pt x="265" y="43"/>
                </a:lnTo>
                <a:lnTo>
                  <a:pt x="287" y="49"/>
                </a:lnTo>
                <a:lnTo>
                  <a:pt x="302" y="55"/>
                </a:lnTo>
                <a:lnTo>
                  <a:pt x="314" y="61"/>
                </a:lnTo>
                <a:lnTo>
                  <a:pt x="319" y="65"/>
                </a:lnTo>
                <a:lnTo>
                  <a:pt x="319" y="96"/>
                </a:lnTo>
                <a:lnTo>
                  <a:pt x="314" y="100"/>
                </a:lnTo>
                <a:lnTo>
                  <a:pt x="302" y="106"/>
                </a:lnTo>
                <a:lnTo>
                  <a:pt x="287" y="113"/>
                </a:lnTo>
                <a:lnTo>
                  <a:pt x="265" y="118"/>
                </a:lnTo>
                <a:lnTo>
                  <a:pt x="240" y="124"/>
                </a:lnTo>
                <a:lnTo>
                  <a:pt x="209" y="127"/>
                </a:lnTo>
                <a:lnTo>
                  <a:pt x="176" y="128"/>
                </a:lnTo>
                <a:lnTo>
                  <a:pt x="142" y="127"/>
                </a:lnTo>
                <a:lnTo>
                  <a:pt x="113" y="124"/>
                </a:lnTo>
                <a:lnTo>
                  <a:pt x="87" y="118"/>
                </a:lnTo>
                <a:lnTo>
                  <a:pt x="65" y="113"/>
                </a:lnTo>
                <a:lnTo>
                  <a:pt x="49" y="106"/>
                </a:lnTo>
                <a:lnTo>
                  <a:pt x="37" y="100"/>
                </a:lnTo>
                <a:lnTo>
                  <a:pt x="32" y="96"/>
                </a:lnTo>
                <a:lnTo>
                  <a:pt x="32" y="65"/>
                </a:lnTo>
                <a:lnTo>
                  <a:pt x="37" y="61"/>
                </a:lnTo>
                <a:lnTo>
                  <a:pt x="49" y="55"/>
                </a:lnTo>
                <a:lnTo>
                  <a:pt x="65" y="49"/>
                </a:lnTo>
                <a:lnTo>
                  <a:pt x="87" y="43"/>
                </a:lnTo>
                <a:lnTo>
                  <a:pt x="113" y="37"/>
                </a:lnTo>
                <a:lnTo>
                  <a:pt x="142" y="34"/>
                </a:lnTo>
                <a:lnTo>
                  <a:pt x="176" y="33"/>
                </a:lnTo>
                <a:close/>
                <a:moveTo>
                  <a:pt x="319" y="207"/>
                </a:moveTo>
                <a:lnTo>
                  <a:pt x="314" y="213"/>
                </a:lnTo>
                <a:lnTo>
                  <a:pt x="302" y="218"/>
                </a:lnTo>
                <a:lnTo>
                  <a:pt x="287" y="225"/>
                </a:lnTo>
                <a:lnTo>
                  <a:pt x="265" y="231"/>
                </a:lnTo>
                <a:lnTo>
                  <a:pt x="240" y="236"/>
                </a:lnTo>
                <a:lnTo>
                  <a:pt x="209" y="240"/>
                </a:lnTo>
                <a:lnTo>
                  <a:pt x="176" y="241"/>
                </a:lnTo>
                <a:lnTo>
                  <a:pt x="142" y="240"/>
                </a:lnTo>
                <a:lnTo>
                  <a:pt x="113" y="236"/>
                </a:lnTo>
                <a:lnTo>
                  <a:pt x="87" y="231"/>
                </a:lnTo>
                <a:lnTo>
                  <a:pt x="65" y="225"/>
                </a:lnTo>
                <a:lnTo>
                  <a:pt x="49" y="218"/>
                </a:lnTo>
                <a:lnTo>
                  <a:pt x="37" y="213"/>
                </a:lnTo>
                <a:lnTo>
                  <a:pt x="32" y="207"/>
                </a:lnTo>
                <a:lnTo>
                  <a:pt x="32" y="134"/>
                </a:lnTo>
                <a:lnTo>
                  <a:pt x="55" y="143"/>
                </a:lnTo>
                <a:lnTo>
                  <a:pt x="82" y="151"/>
                </a:lnTo>
                <a:lnTo>
                  <a:pt x="111" y="157"/>
                </a:lnTo>
                <a:lnTo>
                  <a:pt x="144" y="160"/>
                </a:lnTo>
                <a:lnTo>
                  <a:pt x="176" y="161"/>
                </a:lnTo>
                <a:lnTo>
                  <a:pt x="208" y="160"/>
                </a:lnTo>
                <a:lnTo>
                  <a:pt x="240" y="157"/>
                </a:lnTo>
                <a:lnTo>
                  <a:pt x="270" y="151"/>
                </a:lnTo>
                <a:lnTo>
                  <a:pt x="297" y="143"/>
                </a:lnTo>
                <a:lnTo>
                  <a:pt x="319" y="134"/>
                </a:lnTo>
                <a:lnTo>
                  <a:pt x="319" y="207"/>
                </a:lnTo>
                <a:close/>
                <a:moveTo>
                  <a:pt x="176" y="352"/>
                </a:moveTo>
                <a:lnTo>
                  <a:pt x="142" y="351"/>
                </a:lnTo>
                <a:lnTo>
                  <a:pt x="113" y="348"/>
                </a:lnTo>
                <a:lnTo>
                  <a:pt x="87" y="343"/>
                </a:lnTo>
                <a:lnTo>
                  <a:pt x="65" y="337"/>
                </a:lnTo>
                <a:lnTo>
                  <a:pt x="49" y="331"/>
                </a:lnTo>
                <a:lnTo>
                  <a:pt x="37" y="324"/>
                </a:lnTo>
                <a:lnTo>
                  <a:pt x="32" y="320"/>
                </a:lnTo>
                <a:lnTo>
                  <a:pt x="32" y="245"/>
                </a:lnTo>
                <a:lnTo>
                  <a:pt x="55" y="256"/>
                </a:lnTo>
                <a:lnTo>
                  <a:pt x="82" y="262"/>
                </a:lnTo>
                <a:lnTo>
                  <a:pt x="111" y="268"/>
                </a:lnTo>
                <a:lnTo>
                  <a:pt x="144" y="271"/>
                </a:lnTo>
                <a:lnTo>
                  <a:pt x="176" y="272"/>
                </a:lnTo>
                <a:lnTo>
                  <a:pt x="208" y="271"/>
                </a:lnTo>
                <a:lnTo>
                  <a:pt x="240" y="268"/>
                </a:lnTo>
                <a:lnTo>
                  <a:pt x="270" y="262"/>
                </a:lnTo>
                <a:lnTo>
                  <a:pt x="297" y="256"/>
                </a:lnTo>
                <a:lnTo>
                  <a:pt x="319" y="245"/>
                </a:lnTo>
                <a:lnTo>
                  <a:pt x="319" y="320"/>
                </a:lnTo>
                <a:lnTo>
                  <a:pt x="314" y="324"/>
                </a:lnTo>
                <a:lnTo>
                  <a:pt x="302" y="331"/>
                </a:lnTo>
                <a:lnTo>
                  <a:pt x="287" y="337"/>
                </a:lnTo>
                <a:lnTo>
                  <a:pt x="265" y="343"/>
                </a:lnTo>
                <a:lnTo>
                  <a:pt x="240" y="348"/>
                </a:lnTo>
                <a:lnTo>
                  <a:pt x="209" y="351"/>
                </a:lnTo>
                <a:lnTo>
                  <a:pt x="176" y="35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4689945" y="3926307"/>
            <a:ext cx="12280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 smtClean="0">
                <a:solidFill>
                  <a:srgbClr val="00A4A5"/>
                </a:solidFill>
                <a:latin typeface="+mj-lt"/>
              </a:rPr>
              <a:t>Data Warehouse</a:t>
            </a:r>
            <a:endParaRPr lang="en-US" sz="1050" dirty="0">
              <a:solidFill>
                <a:srgbClr val="00A4A5"/>
              </a:solidFill>
              <a:latin typeface="+mj-lt"/>
            </a:endParaRPr>
          </a:p>
        </p:txBody>
      </p:sp>
      <p:sp>
        <p:nvSpPr>
          <p:cNvPr id="74" name="Rounded Rectangle 73"/>
          <p:cNvSpPr/>
          <p:nvPr/>
        </p:nvSpPr>
        <p:spPr bwMode="auto">
          <a:xfrm>
            <a:off x="3018342" y="1336135"/>
            <a:ext cx="6482014" cy="1006225"/>
          </a:xfrm>
          <a:prstGeom prst="roundRect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506682" y="1580151"/>
            <a:ext cx="105203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 smtClean="0">
                <a:solidFill>
                  <a:srgbClr val="00A4A5"/>
                </a:solidFill>
                <a:latin typeface="+mj-lt"/>
              </a:rPr>
              <a:t>End User Tier</a:t>
            </a:r>
            <a:endParaRPr lang="en-US" sz="1050" dirty="0">
              <a:solidFill>
                <a:srgbClr val="00A4A5"/>
              </a:solidFill>
              <a:latin typeface="+mj-lt"/>
            </a:endParaRPr>
          </a:p>
        </p:txBody>
      </p:sp>
      <p:sp>
        <p:nvSpPr>
          <p:cNvPr id="76" name="Rounded Rectangle 75"/>
          <p:cNvSpPr/>
          <p:nvPr/>
        </p:nvSpPr>
        <p:spPr bwMode="auto">
          <a:xfrm>
            <a:off x="3644831" y="5387765"/>
            <a:ext cx="5179014" cy="820834"/>
          </a:xfrm>
          <a:prstGeom prst="roundRect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7" name="Straight Connector 76"/>
          <p:cNvCxnSpPr>
            <a:stCxn id="69" idx="2"/>
            <a:endCxn id="76" idx="0"/>
          </p:cNvCxnSpPr>
          <p:nvPr/>
        </p:nvCxnSpPr>
        <p:spPr>
          <a:xfrm flipH="1">
            <a:off x="6234338" y="4988070"/>
            <a:ext cx="33113" cy="399695"/>
          </a:xfrm>
          <a:prstGeom prst="lin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8" name="TextBox 77"/>
          <p:cNvSpPr txBox="1"/>
          <p:nvPr/>
        </p:nvSpPr>
        <p:spPr>
          <a:xfrm>
            <a:off x="8843986" y="5799346"/>
            <a:ext cx="10358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 smtClean="0">
                <a:solidFill>
                  <a:srgbClr val="00A4A5"/>
                </a:solidFill>
                <a:latin typeface="+mj-lt"/>
              </a:rPr>
              <a:t>Data Sources</a:t>
            </a:r>
            <a:endParaRPr lang="en-US" sz="1050" dirty="0">
              <a:solidFill>
                <a:srgbClr val="00A4A5"/>
              </a:solidFill>
              <a:latin typeface="+mj-lt"/>
            </a:endParaRPr>
          </a:p>
        </p:txBody>
      </p:sp>
      <p:cxnSp>
        <p:nvCxnSpPr>
          <p:cNvPr id="79" name="Straight Arrow Connector 78"/>
          <p:cNvCxnSpPr/>
          <p:nvPr/>
        </p:nvCxnSpPr>
        <p:spPr bwMode="auto">
          <a:xfrm>
            <a:off x="8039100" y="3695700"/>
            <a:ext cx="15760" cy="170212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80" name="TextBox 79"/>
          <p:cNvSpPr txBox="1"/>
          <p:nvPr/>
        </p:nvSpPr>
        <p:spPr>
          <a:xfrm>
            <a:off x="8006786" y="4351647"/>
            <a:ext cx="1403627" cy="496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 smtClean="0">
                <a:solidFill>
                  <a:srgbClr val="00A4A5"/>
                </a:solidFill>
                <a:latin typeface="+mj-lt"/>
              </a:rPr>
              <a:t>Direct Connection</a:t>
            </a:r>
          </a:p>
          <a:p>
            <a:pPr algn="ctr"/>
            <a:r>
              <a:rPr lang="en-US" sz="1050" dirty="0" smtClean="0">
                <a:solidFill>
                  <a:srgbClr val="00A4A5"/>
                </a:solidFill>
                <a:latin typeface="+mj-lt"/>
              </a:rPr>
              <a:t>Real Time Analytics</a:t>
            </a:r>
            <a:endParaRPr lang="en-US" sz="1050" dirty="0">
              <a:solidFill>
                <a:srgbClr val="00A4A5"/>
              </a:solidFill>
              <a:latin typeface="+mj-lt"/>
            </a:endParaRPr>
          </a:p>
        </p:txBody>
      </p:sp>
      <p:sp>
        <p:nvSpPr>
          <p:cNvPr id="81" name="Freeform 55"/>
          <p:cNvSpPr>
            <a:spLocks noEditPoints="1"/>
          </p:cNvSpPr>
          <p:nvPr/>
        </p:nvSpPr>
        <p:spPr bwMode="auto">
          <a:xfrm>
            <a:off x="5845597" y="5490088"/>
            <a:ext cx="607290" cy="506104"/>
          </a:xfrm>
          <a:custGeom>
            <a:avLst/>
            <a:gdLst>
              <a:gd name="T0" fmla="*/ 147 w 352"/>
              <a:gd name="T1" fmla="*/ 1 h 385"/>
              <a:gd name="T2" fmla="*/ 92 w 352"/>
              <a:gd name="T3" fmla="*/ 8 h 385"/>
              <a:gd name="T4" fmla="*/ 45 w 352"/>
              <a:gd name="T5" fmla="*/ 22 h 385"/>
              <a:gd name="T6" fmla="*/ 13 w 352"/>
              <a:gd name="T7" fmla="*/ 41 h 385"/>
              <a:gd name="T8" fmla="*/ 0 w 352"/>
              <a:gd name="T9" fmla="*/ 64 h 385"/>
              <a:gd name="T10" fmla="*/ 4 w 352"/>
              <a:gd name="T11" fmla="*/ 333 h 385"/>
              <a:gd name="T12" fmla="*/ 27 w 352"/>
              <a:gd name="T13" fmla="*/ 355 h 385"/>
              <a:gd name="T14" fmla="*/ 68 w 352"/>
              <a:gd name="T15" fmla="*/ 371 h 385"/>
              <a:gd name="T16" fmla="*/ 119 w 352"/>
              <a:gd name="T17" fmla="*/ 382 h 385"/>
              <a:gd name="T18" fmla="*/ 176 w 352"/>
              <a:gd name="T19" fmla="*/ 385 h 385"/>
              <a:gd name="T20" fmla="*/ 232 w 352"/>
              <a:gd name="T21" fmla="*/ 382 h 385"/>
              <a:gd name="T22" fmla="*/ 285 w 352"/>
              <a:gd name="T23" fmla="*/ 371 h 385"/>
              <a:gd name="T24" fmla="*/ 325 w 352"/>
              <a:gd name="T25" fmla="*/ 355 h 385"/>
              <a:gd name="T26" fmla="*/ 349 w 352"/>
              <a:gd name="T27" fmla="*/ 333 h 385"/>
              <a:gd name="T28" fmla="*/ 352 w 352"/>
              <a:gd name="T29" fmla="*/ 64 h 385"/>
              <a:gd name="T30" fmla="*/ 340 w 352"/>
              <a:gd name="T31" fmla="*/ 41 h 385"/>
              <a:gd name="T32" fmla="*/ 306 w 352"/>
              <a:gd name="T33" fmla="*/ 22 h 385"/>
              <a:gd name="T34" fmla="*/ 259 w 352"/>
              <a:gd name="T35" fmla="*/ 8 h 385"/>
              <a:gd name="T36" fmla="*/ 205 w 352"/>
              <a:gd name="T37" fmla="*/ 1 h 385"/>
              <a:gd name="T38" fmla="*/ 176 w 352"/>
              <a:gd name="T39" fmla="*/ 33 h 385"/>
              <a:gd name="T40" fmla="*/ 240 w 352"/>
              <a:gd name="T41" fmla="*/ 37 h 385"/>
              <a:gd name="T42" fmla="*/ 287 w 352"/>
              <a:gd name="T43" fmla="*/ 49 h 385"/>
              <a:gd name="T44" fmla="*/ 314 w 352"/>
              <a:gd name="T45" fmla="*/ 61 h 385"/>
              <a:gd name="T46" fmla="*/ 319 w 352"/>
              <a:gd name="T47" fmla="*/ 96 h 385"/>
              <a:gd name="T48" fmla="*/ 302 w 352"/>
              <a:gd name="T49" fmla="*/ 106 h 385"/>
              <a:gd name="T50" fmla="*/ 265 w 352"/>
              <a:gd name="T51" fmla="*/ 118 h 385"/>
              <a:gd name="T52" fmla="*/ 209 w 352"/>
              <a:gd name="T53" fmla="*/ 127 h 385"/>
              <a:gd name="T54" fmla="*/ 142 w 352"/>
              <a:gd name="T55" fmla="*/ 127 h 385"/>
              <a:gd name="T56" fmla="*/ 87 w 352"/>
              <a:gd name="T57" fmla="*/ 118 h 385"/>
              <a:gd name="T58" fmla="*/ 49 w 352"/>
              <a:gd name="T59" fmla="*/ 106 h 385"/>
              <a:gd name="T60" fmla="*/ 32 w 352"/>
              <a:gd name="T61" fmla="*/ 96 h 385"/>
              <a:gd name="T62" fmla="*/ 37 w 352"/>
              <a:gd name="T63" fmla="*/ 61 h 385"/>
              <a:gd name="T64" fmla="*/ 65 w 352"/>
              <a:gd name="T65" fmla="*/ 49 h 385"/>
              <a:gd name="T66" fmla="*/ 113 w 352"/>
              <a:gd name="T67" fmla="*/ 37 h 385"/>
              <a:gd name="T68" fmla="*/ 176 w 352"/>
              <a:gd name="T69" fmla="*/ 33 h 385"/>
              <a:gd name="T70" fmla="*/ 314 w 352"/>
              <a:gd name="T71" fmla="*/ 213 h 385"/>
              <a:gd name="T72" fmla="*/ 287 w 352"/>
              <a:gd name="T73" fmla="*/ 225 h 385"/>
              <a:gd name="T74" fmla="*/ 240 w 352"/>
              <a:gd name="T75" fmla="*/ 236 h 385"/>
              <a:gd name="T76" fmla="*/ 176 w 352"/>
              <a:gd name="T77" fmla="*/ 241 h 385"/>
              <a:gd name="T78" fmla="*/ 113 w 352"/>
              <a:gd name="T79" fmla="*/ 236 h 385"/>
              <a:gd name="T80" fmla="*/ 65 w 352"/>
              <a:gd name="T81" fmla="*/ 225 h 385"/>
              <a:gd name="T82" fmla="*/ 37 w 352"/>
              <a:gd name="T83" fmla="*/ 213 h 385"/>
              <a:gd name="T84" fmla="*/ 32 w 352"/>
              <a:gd name="T85" fmla="*/ 134 h 385"/>
              <a:gd name="T86" fmla="*/ 82 w 352"/>
              <a:gd name="T87" fmla="*/ 151 h 385"/>
              <a:gd name="T88" fmla="*/ 144 w 352"/>
              <a:gd name="T89" fmla="*/ 160 h 385"/>
              <a:gd name="T90" fmla="*/ 208 w 352"/>
              <a:gd name="T91" fmla="*/ 160 h 385"/>
              <a:gd name="T92" fmla="*/ 270 w 352"/>
              <a:gd name="T93" fmla="*/ 151 h 385"/>
              <a:gd name="T94" fmla="*/ 319 w 352"/>
              <a:gd name="T95" fmla="*/ 134 h 385"/>
              <a:gd name="T96" fmla="*/ 176 w 352"/>
              <a:gd name="T97" fmla="*/ 352 h 385"/>
              <a:gd name="T98" fmla="*/ 113 w 352"/>
              <a:gd name="T99" fmla="*/ 348 h 385"/>
              <a:gd name="T100" fmla="*/ 65 w 352"/>
              <a:gd name="T101" fmla="*/ 337 h 385"/>
              <a:gd name="T102" fmla="*/ 37 w 352"/>
              <a:gd name="T103" fmla="*/ 324 h 385"/>
              <a:gd name="T104" fmla="*/ 32 w 352"/>
              <a:gd name="T105" fmla="*/ 245 h 385"/>
              <a:gd name="T106" fmla="*/ 82 w 352"/>
              <a:gd name="T107" fmla="*/ 262 h 385"/>
              <a:gd name="T108" fmla="*/ 144 w 352"/>
              <a:gd name="T109" fmla="*/ 271 h 385"/>
              <a:gd name="T110" fmla="*/ 208 w 352"/>
              <a:gd name="T111" fmla="*/ 271 h 385"/>
              <a:gd name="T112" fmla="*/ 270 w 352"/>
              <a:gd name="T113" fmla="*/ 262 h 385"/>
              <a:gd name="T114" fmla="*/ 319 w 352"/>
              <a:gd name="T115" fmla="*/ 245 h 385"/>
              <a:gd name="T116" fmla="*/ 314 w 352"/>
              <a:gd name="T117" fmla="*/ 324 h 385"/>
              <a:gd name="T118" fmla="*/ 287 w 352"/>
              <a:gd name="T119" fmla="*/ 337 h 385"/>
              <a:gd name="T120" fmla="*/ 240 w 352"/>
              <a:gd name="T121" fmla="*/ 348 h 385"/>
              <a:gd name="T122" fmla="*/ 176 w 352"/>
              <a:gd name="T123" fmla="*/ 352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52" h="385">
                <a:moveTo>
                  <a:pt x="176" y="0"/>
                </a:moveTo>
                <a:lnTo>
                  <a:pt x="147" y="1"/>
                </a:lnTo>
                <a:lnTo>
                  <a:pt x="119" y="5"/>
                </a:lnTo>
                <a:lnTo>
                  <a:pt x="92" y="8"/>
                </a:lnTo>
                <a:lnTo>
                  <a:pt x="68" y="15"/>
                </a:lnTo>
                <a:lnTo>
                  <a:pt x="45" y="22"/>
                </a:lnTo>
                <a:lnTo>
                  <a:pt x="27" y="31"/>
                </a:lnTo>
                <a:lnTo>
                  <a:pt x="13" y="41"/>
                </a:lnTo>
                <a:lnTo>
                  <a:pt x="4" y="52"/>
                </a:lnTo>
                <a:lnTo>
                  <a:pt x="0" y="64"/>
                </a:lnTo>
                <a:lnTo>
                  <a:pt x="0" y="321"/>
                </a:lnTo>
                <a:lnTo>
                  <a:pt x="4" y="333"/>
                </a:lnTo>
                <a:lnTo>
                  <a:pt x="13" y="344"/>
                </a:lnTo>
                <a:lnTo>
                  <a:pt x="27" y="355"/>
                </a:lnTo>
                <a:lnTo>
                  <a:pt x="45" y="364"/>
                </a:lnTo>
                <a:lnTo>
                  <a:pt x="68" y="371"/>
                </a:lnTo>
                <a:lnTo>
                  <a:pt x="92" y="377"/>
                </a:lnTo>
                <a:lnTo>
                  <a:pt x="119" y="382"/>
                </a:lnTo>
                <a:lnTo>
                  <a:pt x="147" y="384"/>
                </a:lnTo>
                <a:lnTo>
                  <a:pt x="176" y="385"/>
                </a:lnTo>
                <a:lnTo>
                  <a:pt x="205" y="384"/>
                </a:lnTo>
                <a:lnTo>
                  <a:pt x="232" y="382"/>
                </a:lnTo>
                <a:lnTo>
                  <a:pt x="259" y="377"/>
                </a:lnTo>
                <a:lnTo>
                  <a:pt x="285" y="371"/>
                </a:lnTo>
                <a:lnTo>
                  <a:pt x="306" y="364"/>
                </a:lnTo>
                <a:lnTo>
                  <a:pt x="325" y="355"/>
                </a:lnTo>
                <a:lnTo>
                  <a:pt x="340" y="344"/>
                </a:lnTo>
                <a:lnTo>
                  <a:pt x="349" y="333"/>
                </a:lnTo>
                <a:lnTo>
                  <a:pt x="352" y="321"/>
                </a:lnTo>
                <a:lnTo>
                  <a:pt x="352" y="64"/>
                </a:lnTo>
                <a:lnTo>
                  <a:pt x="349" y="52"/>
                </a:lnTo>
                <a:lnTo>
                  <a:pt x="340" y="41"/>
                </a:lnTo>
                <a:lnTo>
                  <a:pt x="325" y="31"/>
                </a:lnTo>
                <a:lnTo>
                  <a:pt x="306" y="22"/>
                </a:lnTo>
                <a:lnTo>
                  <a:pt x="285" y="15"/>
                </a:lnTo>
                <a:lnTo>
                  <a:pt x="259" y="8"/>
                </a:lnTo>
                <a:lnTo>
                  <a:pt x="232" y="5"/>
                </a:lnTo>
                <a:lnTo>
                  <a:pt x="205" y="1"/>
                </a:lnTo>
                <a:lnTo>
                  <a:pt x="176" y="0"/>
                </a:lnTo>
                <a:close/>
                <a:moveTo>
                  <a:pt x="176" y="33"/>
                </a:moveTo>
                <a:lnTo>
                  <a:pt x="209" y="34"/>
                </a:lnTo>
                <a:lnTo>
                  <a:pt x="240" y="37"/>
                </a:lnTo>
                <a:lnTo>
                  <a:pt x="265" y="43"/>
                </a:lnTo>
                <a:lnTo>
                  <a:pt x="287" y="49"/>
                </a:lnTo>
                <a:lnTo>
                  <a:pt x="302" y="55"/>
                </a:lnTo>
                <a:lnTo>
                  <a:pt x="314" y="61"/>
                </a:lnTo>
                <a:lnTo>
                  <a:pt x="319" y="65"/>
                </a:lnTo>
                <a:lnTo>
                  <a:pt x="319" y="96"/>
                </a:lnTo>
                <a:lnTo>
                  <a:pt x="314" y="100"/>
                </a:lnTo>
                <a:lnTo>
                  <a:pt x="302" y="106"/>
                </a:lnTo>
                <a:lnTo>
                  <a:pt x="287" y="113"/>
                </a:lnTo>
                <a:lnTo>
                  <a:pt x="265" y="118"/>
                </a:lnTo>
                <a:lnTo>
                  <a:pt x="240" y="124"/>
                </a:lnTo>
                <a:lnTo>
                  <a:pt x="209" y="127"/>
                </a:lnTo>
                <a:lnTo>
                  <a:pt x="176" y="128"/>
                </a:lnTo>
                <a:lnTo>
                  <a:pt x="142" y="127"/>
                </a:lnTo>
                <a:lnTo>
                  <a:pt x="113" y="124"/>
                </a:lnTo>
                <a:lnTo>
                  <a:pt x="87" y="118"/>
                </a:lnTo>
                <a:lnTo>
                  <a:pt x="65" y="113"/>
                </a:lnTo>
                <a:lnTo>
                  <a:pt x="49" y="106"/>
                </a:lnTo>
                <a:lnTo>
                  <a:pt x="37" y="100"/>
                </a:lnTo>
                <a:lnTo>
                  <a:pt x="32" y="96"/>
                </a:lnTo>
                <a:lnTo>
                  <a:pt x="32" y="65"/>
                </a:lnTo>
                <a:lnTo>
                  <a:pt x="37" y="61"/>
                </a:lnTo>
                <a:lnTo>
                  <a:pt x="49" y="55"/>
                </a:lnTo>
                <a:lnTo>
                  <a:pt x="65" y="49"/>
                </a:lnTo>
                <a:lnTo>
                  <a:pt x="87" y="43"/>
                </a:lnTo>
                <a:lnTo>
                  <a:pt x="113" y="37"/>
                </a:lnTo>
                <a:lnTo>
                  <a:pt x="142" y="34"/>
                </a:lnTo>
                <a:lnTo>
                  <a:pt x="176" y="33"/>
                </a:lnTo>
                <a:close/>
                <a:moveTo>
                  <a:pt x="319" y="207"/>
                </a:moveTo>
                <a:lnTo>
                  <a:pt x="314" y="213"/>
                </a:lnTo>
                <a:lnTo>
                  <a:pt x="302" y="218"/>
                </a:lnTo>
                <a:lnTo>
                  <a:pt x="287" y="225"/>
                </a:lnTo>
                <a:lnTo>
                  <a:pt x="265" y="231"/>
                </a:lnTo>
                <a:lnTo>
                  <a:pt x="240" y="236"/>
                </a:lnTo>
                <a:lnTo>
                  <a:pt x="209" y="240"/>
                </a:lnTo>
                <a:lnTo>
                  <a:pt x="176" y="241"/>
                </a:lnTo>
                <a:lnTo>
                  <a:pt x="142" y="240"/>
                </a:lnTo>
                <a:lnTo>
                  <a:pt x="113" y="236"/>
                </a:lnTo>
                <a:lnTo>
                  <a:pt x="87" y="231"/>
                </a:lnTo>
                <a:lnTo>
                  <a:pt x="65" y="225"/>
                </a:lnTo>
                <a:lnTo>
                  <a:pt x="49" y="218"/>
                </a:lnTo>
                <a:lnTo>
                  <a:pt x="37" y="213"/>
                </a:lnTo>
                <a:lnTo>
                  <a:pt x="32" y="207"/>
                </a:lnTo>
                <a:lnTo>
                  <a:pt x="32" y="134"/>
                </a:lnTo>
                <a:lnTo>
                  <a:pt x="55" y="143"/>
                </a:lnTo>
                <a:lnTo>
                  <a:pt x="82" y="151"/>
                </a:lnTo>
                <a:lnTo>
                  <a:pt x="111" y="157"/>
                </a:lnTo>
                <a:lnTo>
                  <a:pt x="144" y="160"/>
                </a:lnTo>
                <a:lnTo>
                  <a:pt x="176" y="161"/>
                </a:lnTo>
                <a:lnTo>
                  <a:pt x="208" y="160"/>
                </a:lnTo>
                <a:lnTo>
                  <a:pt x="240" y="157"/>
                </a:lnTo>
                <a:lnTo>
                  <a:pt x="270" y="151"/>
                </a:lnTo>
                <a:lnTo>
                  <a:pt x="297" y="143"/>
                </a:lnTo>
                <a:lnTo>
                  <a:pt x="319" y="134"/>
                </a:lnTo>
                <a:lnTo>
                  <a:pt x="319" y="207"/>
                </a:lnTo>
                <a:close/>
                <a:moveTo>
                  <a:pt x="176" y="352"/>
                </a:moveTo>
                <a:lnTo>
                  <a:pt x="142" y="351"/>
                </a:lnTo>
                <a:lnTo>
                  <a:pt x="113" y="348"/>
                </a:lnTo>
                <a:lnTo>
                  <a:pt x="87" y="343"/>
                </a:lnTo>
                <a:lnTo>
                  <a:pt x="65" y="337"/>
                </a:lnTo>
                <a:lnTo>
                  <a:pt x="49" y="331"/>
                </a:lnTo>
                <a:lnTo>
                  <a:pt x="37" y="324"/>
                </a:lnTo>
                <a:lnTo>
                  <a:pt x="32" y="320"/>
                </a:lnTo>
                <a:lnTo>
                  <a:pt x="32" y="245"/>
                </a:lnTo>
                <a:lnTo>
                  <a:pt x="55" y="256"/>
                </a:lnTo>
                <a:lnTo>
                  <a:pt x="82" y="262"/>
                </a:lnTo>
                <a:lnTo>
                  <a:pt x="111" y="268"/>
                </a:lnTo>
                <a:lnTo>
                  <a:pt x="144" y="271"/>
                </a:lnTo>
                <a:lnTo>
                  <a:pt x="176" y="272"/>
                </a:lnTo>
                <a:lnTo>
                  <a:pt x="208" y="271"/>
                </a:lnTo>
                <a:lnTo>
                  <a:pt x="240" y="268"/>
                </a:lnTo>
                <a:lnTo>
                  <a:pt x="270" y="262"/>
                </a:lnTo>
                <a:lnTo>
                  <a:pt x="297" y="256"/>
                </a:lnTo>
                <a:lnTo>
                  <a:pt x="319" y="245"/>
                </a:lnTo>
                <a:lnTo>
                  <a:pt x="319" y="320"/>
                </a:lnTo>
                <a:lnTo>
                  <a:pt x="314" y="324"/>
                </a:lnTo>
                <a:lnTo>
                  <a:pt x="302" y="331"/>
                </a:lnTo>
                <a:lnTo>
                  <a:pt x="287" y="337"/>
                </a:lnTo>
                <a:lnTo>
                  <a:pt x="265" y="343"/>
                </a:lnTo>
                <a:lnTo>
                  <a:pt x="240" y="348"/>
                </a:lnTo>
                <a:lnTo>
                  <a:pt x="209" y="351"/>
                </a:lnTo>
                <a:lnTo>
                  <a:pt x="176" y="35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81"/>
          <p:cNvSpPr/>
          <p:nvPr/>
        </p:nvSpPr>
        <p:spPr bwMode="auto">
          <a:xfrm>
            <a:off x="1788112" y="4629097"/>
            <a:ext cx="919123" cy="384365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789793" y="4687874"/>
            <a:ext cx="90571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 err="1" smtClean="0">
                <a:solidFill>
                  <a:srgbClr val="00A4A5"/>
                </a:solidFill>
                <a:latin typeface="+mj-lt"/>
              </a:rPr>
              <a:t>AppServer</a:t>
            </a:r>
            <a:endParaRPr lang="en-US" sz="1050" b="1" dirty="0">
              <a:solidFill>
                <a:srgbClr val="00A4A5"/>
              </a:solidFill>
              <a:latin typeface="+mj-lt"/>
            </a:endParaRPr>
          </a:p>
        </p:txBody>
      </p:sp>
      <p:cxnSp>
        <p:nvCxnSpPr>
          <p:cNvPr id="84" name="Elbow Connector 83"/>
          <p:cNvCxnSpPr>
            <a:endCxn id="82" idx="2"/>
          </p:cNvCxnSpPr>
          <p:nvPr/>
        </p:nvCxnSpPr>
        <p:spPr bwMode="auto">
          <a:xfrm rot="10800000">
            <a:off x="2247674" y="5013463"/>
            <a:ext cx="1629354" cy="919135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85" name="Elbow Connector 84"/>
          <p:cNvCxnSpPr>
            <a:stCxn id="69" idx="1"/>
            <a:endCxn id="82" idx="3"/>
          </p:cNvCxnSpPr>
          <p:nvPr/>
        </p:nvCxnSpPr>
        <p:spPr bwMode="auto">
          <a:xfrm rot="10800000">
            <a:off x="2707235" y="4821280"/>
            <a:ext cx="2017166" cy="7464"/>
          </a:xfrm>
          <a:prstGeom prst="bentConnector3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86" name="Straight Arrow Connector 85"/>
          <p:cNvCxnSpPr/>
          <p:nvPr/>
        </p:nvCxnSpPr>
        <p:spPr bwMode="auto">
          <a:xfrm flipH="1">
            <a:off x="2757369" y="3709963"/>
            <a:ext cx="1671135" cy="100269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87" name="Picture 86" descr="OE_Analytics360_logo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5700" y="0"/>
            <a:ext cx="2930525" cy="92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6218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86025" y="631318"/>
            <a:ext cx="7286625" cy="1098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Development Example In 30 Minutes Or Less! 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86200" y="3144179"/>
            <a:ext cx="5265319" cy="37138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37700" y="622300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2251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2258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OGRESS_16x9_PPT_Template_Final" id="{5D910FF2-05AB-0F4F-883F-3D6FEB518B20}" vid="{78C3F78D-4B3E-464D-A907-BA67820418B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  <_dlc_DocId xmlns="7c69e624-827f-471b-adea-ac070ddc6867">V5TQT6NVCWRS-1348-956</_dlc_DocId>
    <_dlc_DocIdUrl xmlns="7c69e624-827f-471b-adea-ac070ddc6867">
      <Url>https://myprogress.progress.com/departments/marketing/_layouts/DocIdRedir.aspx?ID=V5TQT6NVCWRS-1348-956</Url>
      <Description>V5TQT6NVCWRS-1348-956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A4C4B2-98B1-44DF-A244-E8FB7A2D1956}">
  <ds:schemaRefs>
    <ds:schemaRef ds:uri="http://schemas.microsoft.com/office/2006/metadata/properties"/>
    <ds:schemaRef ds:uri="efb4a6a7-40f5-4c55-b7cd-bfe5555b588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7c69e624-827f-471b-adea-ac070ddc686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3014</TotalTime>
  <Words>411</Words>
  <Application>Microsoft Office PowerPoint</Application>
  <PresentationFormat>Custom</PresentationFormat>
  <Paragraphs>112</Paragraphs>
  <Slides>11</Slides>
  <Notes>7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PROGRESS_16x9_PPT_Template</vt:lpstr>
      <vt:lpstr>Slide 1</vt:lpstr>
      <vt:lpstr>Agenda</vt:lpstr>
      <vt:lpstr>A Few Industry Statistics</vt:lpstr>
      <vt:lpstr>Build vs. Buy</vt:lpstr>
      <vt:lpstr>BI User Personas</vt:lpstr>
      <vt:lpstr>Business Intelligence Trifecta</vt:lpstr>
      <vt:lpstr>A Complete Set of BI Tools</vt:lpstr>
      <vt:lpstr>Analytics360 Demonstration</vt:lpstr>
      <vt:lpstr>       Architecture Recap</vt:lpstr>
      <vt:lpstr>Development Example In 30 Minutes Or Less!  </vt:lpstr>
      <vt:lpstr>Slide 11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Chuck Provancher</dc:creator>
  <cp:lastModifiedBy>saoconno</cp:lastModifiedBy>
  <cp:revision>63</cp:revision>
  <cp:lastPrinted>2016-06-26T16:14:43Z</cp:lastPrinted>
  <dcterms:created xsi:type="dcterms:W3CDTF">2016-04-28T14:25:19Z</dcterms:created>
  <dcterms:modified xsi:type="dcterms:W3CDTF">2016-07-05T14:35:42Z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8f308494-2ca7-4968-acf2-a8e53c479d10</vt:lpwstr>
  </property>
  <property fmtid="{D5CDD505-2E9C-101B-9397-08002B2CF9AE}" pid="22" name="Visibility">
    <vt:lpwstr>758;#Internal|52c39dec-86ec-4d25-bb10-18d2912cd0c4</vt:lpwstr>
  </property>
</Properties>
</file>