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36"/>
  </p:notesMasterIdLst>
  <p:handoutMasterIdLst>
    <p:handoutMasterId r:id="rId37"/>
  </p:handoutMasterIdLst>
  <p:sldIdLst>
    <p:sldId id="1099" r:id="rId6"/>
    <p:sldId id="1105" r:id="rId7"/>
    <p:sldId id="1182" r:id="rId8"/>
    <p:sldId id="1183" r:id="rId9"/>
    <p:sldId id="1184" r:id="rId10"/>
    <p:sldId id="1185" r:id="rId11"/>
    <p:sldId id="1186" r:id="rId12"/>
    <p:sldId id="1187" r:id="rId13"/>
    <p:sldId id="1196" r:id="rId14"/>
    <p:sldId id="1206" r:id="rId15"/>
    <p:sldId id="1188" r:id="rId16"/>
    <p:sldId id="1189" r:id="rId17"/>
    <p:sldId id="1198" r:id="rId18"/>
    <p:sldId id="1190" r:id="rId19"/>
    <p:sldId id="1199" r:id="rId20"/>
    <p:sldId id="1191" r:id="rId21"/>
    <p:sldId id="1200" r:id="rId22"/>
    <p:sldId id="1205" r:id="rId23"/>
    <p:sldId id="1192" r:id="rId24"/>
    <p:sldId id="1201" r:id="rId25"/>
    <p:sldId id="1193" r:id="rId26"/>
    <p:sldId id="1202" r:id="rId27"/>
    <p:sldId id="1194" r:id="rId28"/>
    <p:sldId id="1203" r:id="rId29"/>
    <p:sldId id="1195" r:id="rId30"/>
    <p:sldId id="1204" r:id="rId31"/>
    <p:sldId id="1164" r:id="rId32"/>
    <p:sldId id="1175" r:id="rId33"/>
    <p:sldId id="1181" r:id="rId34"/>
    <p:sldId id="1180" r:id="rId35"/>
  </p:sldIdLst>
  <p:sldSz cx="12188825" cy="6858000"/>
  <p:notesSz cx="7027863" cy="9313863"/>
  <p:custDataLst>
    <p:tags r:id="rId38"/>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3" autoAdjust="0"/>
    <p:restoredTop sz="90812" autoAdjust="0"/>
  </p:normalViewPr>
  <p:slideViewPr>
    <p:cSldViewPr snapToGrid="0" showGuides="1">
      <p:cViewPr varScale="1">
        <p:scale>
          <a:sx n="78" d="100"/>
          <a:sy n="78" d="100"/>
        </p:scale>
        <p:origin x="192" y="272"/>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notesMaster" Target="notesMasters/notesMaster1.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handoutMaster" Target="handoutMasters/handoutMaster1.xml"/><Relationship Id="rId38" Type="http://schemas.openxmlformats.org/officeDocument/2006/relationships/tags" Target="tags/tag1.xml"/><Relationship Id="rId39" Type="http://schemas.openxmlformats.org/officeDocument/2006/relationships/commentAuthors" Target="commentAuthor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128682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5.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8.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0.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2.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4.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3494650"/>
            <a:ext cx="6800850" cy="1292662"/>
          </a:xfrm>
        </p:spPr>
        <p:txBody>
          <a:bodyPr/>
          <a:lstStyle/>
          <a:p>
            <a:r>
              <a:rPr lang="en-US" sz="3600" b="1" dirty="0"/>
              <a:t>Case Study: </a:t>
            </a:r>
            <a:br>
              <a:rPr lang="en-US" sz="3600" b="1" dirty="0"/>
            </a:br>
            <a:r>
              <a:rPr lang="en-US" sz="3600" b="1" dirty="0"/>
              <a:t>Application Modernization</a:t>
            </a:r>
            <a:r>
              <a:rPr lang="en-US" b="1" dirty="0"/>
              <a:t>	</a:t>
            </a:r>
          </a:p>
        </p:txBody>
      </p:sp>
      <p:sp>
        <p:nvSpPr>
          <p:cNvPr id="5" name="Subtitle 8"/>
          <p:cNvSpPr>
            <a:spLocks noGrp="1"/>
          </p:cNvSpPr>
          <p:nvPr>
            <p:ph type="subTitle" idx="1"/>
          </p:nvPr>
        </p:nvSpPr>
        <p:spPr/>
        <p:txBody>
          <a:bodyPr/>
          <a:lstStyle/>
          <a:p>
            <a:r>
              <a:rPr lang="en-US" dirty="0"/>
              <a:t>June 27, 2016</a:t>
            </a:r>
          </a:p>
          <a:p>
            <a:r>
              <a:rPr lang="en-US" dirty="0"/>
              <a:t>Rob Marshall</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1470398"/>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is Modernization</a:t>
            </a:r>
          </a:p>
          <a:p>
            <a:r>
              <a:rPr lang="en-US" dirty="0"/>
              <a:t>Why we did the effort</a:t>
            </a:r>
          </a:p>
          <a:p>
            <a:r>
              <a:rPr lang="en-US" dirty="0"/>
              <a:t>How long did this take</a:t>
            </a:r>
          </a:p>
          <a:p>
            <a:r>
              <a:rPr lang="en-US" dirty="0"/>
              <a:t>The old and the new</a:t>
            </a:r>
          </a:p>
          <a:p>
            <a:r>
              <a:rPr lang="en-US" dirty="0"/>
              <a:t>What we learned and how we worked around issues</a:t>
            </a:r>
          </a:p>
          <a:p>
            <a:r>
              <a:rPr lang="en-US" dirty="0"/>
              <a:t>Questions</a:t>
            </a:r>
          </a:p>
          <a:p>
            <a:endParaRPr lang="en-US" dirty="0"/>
          </a:p>
        </p:txBody>
      </p:sp>
    </p:spTree>
    <p:extLst>
      <p:ext uri="{BB962C8B-B14F-4D97-AF65-F5344CB8AC3E}">
        <p14:creationId xmlns:p14="http://schemas.microsoft.com/office/powerpoint/2010/main" val="20263858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7925" y="864042"/>
            <a:ext cx="7286625" cy="5078313"/>
          </a:xfrm>
        </p:spPr>
        <p:txBody>
          <a:bodyPr/>
          <a:lstStyle/>
          <a:p>
            <a:r>
              <a:rPr lang="en-US" dirty="0"/>
              <a:t>What is Modernization ?</a:t>
            </a:r>
            <a:br>
              <a:rPr lang="en-US" dirty="0"/>
            </a:br>
            <a:r>
              <a:rPr lang="en-US" dirty="0"/>
              <a:t/>
            </a:r>
            <a:br>
              <a:rPr lang="en-US" dirty="0"/>
            </a:br>
            <a:r>
              <a:rPr lang="en-US" dirty="0"/>
              <a:t>A New UI ?</a:t>
            </a:r>
            <a:br>
              <a:rPr lang="en-US" dirty="0"/>
            </a:br>
            <a:r>
              <a:rPr lang="en-US" dirty="0"/>
              <a:t/>
            </a:r>
            <a:br>
              <a:rPr lang="en-US" dirty="0"/>
            </a:br>
            <a:r>
              <a:rPr lang="en-US" dirty="0"/>
              <a:t>Move to OO ?</a:t>
            </a:r>
            <a:br>
              <a:rPr lang="en-US" dirty="0"/>
            </a:br>
            <a:r>
              <a:rPr lang="en-US" dirty="0"/>
              <a:t/>
            </a:r>
            <a:br>
              <a:rPr lang="en-US" dirty="0"/>
            </a:br>
            <a:r>
              <a:rPr lang="en-US" dirty="0"/>
              <a:t>A Re-write ?</a:t>
            </a:r>
            <a:br>
              <a:rPr lang="en-US" dirty="0"/>
            </a:br>
            <a:r>
              <a:rPr lang="en-US" dirty="0"/>
              <a:t/>
            </a:r>
            <a:br>
              <a:rPr lang="en-US" dirty="0"/>
            </a:br>
            <a:r>
              <a:rPr lang="en-US"/>
              <a:t>Something else</a:t>
            </a:r>
            <a:br>
              <a:rPr lang="en-US"/>
            </a:br>
            <a:endParaRPr lang="en-US" dirty="0"/>
          </a:p>
        </p:txBody>
      </p:sp>
    </p:spTree>
    <p:extLst>
      <p:ext uri="{BB962C8B-B14F-4D97-AF65-F5344CB8AC3E}">
        <p14:creationId xmlns:p14="http://schemas.microsoft.com/office/powerpoint/2010/main" val="1943354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69572" y="589066"/>
            <a:ext cx="9731828" cy="2917722"/>
          </a:xfrm>
        </p:spPr>
        <p:txBody>
          <a:bodyPr/>
          <a:lstStyle/>
          <a:p>
            <a:pPr algn="l"/>
            <a:r>
              <a:rPr lang="en-US" dirty="0">
                <a:solidFill>
                  <a:schemeClr val="bg1"/>
                </a:solidFill>
              </a:rPr>
              <a:t>		Why we did this</a:t>
            </a:r>
            <a:br>
              <a:rPr lang="en-US" dirty="0">
                <a:solidFill>
                  <a:schemeClr val="bg1"/>
                </a:solidFill>
              </a:rPr>
            </a:br>
            <a:r>
              <a:rPr lang="en-US" sz="2400" dirty="0">
                <a:solidFill>
                  <a:schemeClr val="bg1"/>
                </a:solidFill>
              </a:rPr>
              <a:t/>
            </a:r>
            <a:br>
              <a:rPr lang="en-US" sz="2400" dirty="0">
                <a:solidFill>
                  <a:schemeClr val="bg1"/>
                </a:solidFill>
              </a:rPr>
            </a:br>
            <a:r>
              <a:rPr lang="en-US" sz="2400" dirty="0"/>
              <a:t>We wanted to expose our new consultants to a real application to 	get some practical experience</a:t>
            </a:r>
            <a:br>
              <a:rPr lang="en-US" sz="2400" dirty="0"/>
            </a:br>
            <a:r>
              <a:rPr lang="en-US" sz="2400" dirty="0"/>
              <a:t/>
            </a:r>
            <a:br>
              <a:rPr lang="en-US" sz="2400" dirty="0"/>
            </a:br>
            <a:r>
              <a:rPr lang="en-US" sz="2400" dirty="0"/>
              <a:t>We wanted to prove the process </a:t>
            </a:r>
            <a:br>
              <a:rPr lang="en-US" sz="2400" dirty="0"/>
            </a:br>
            <a:r>
              <a:rPr lang="en-US" sz="2400" dirty="0"/>
              <a:t/>
            </a:r>
            <a:br>
              <a:rPr lang="en-US" sz="2400" dirty="0"/>
            </a:br>
            <a:r>
              <a:rPr lang="en-US" sz="2400" dirty="0"/>
              <a:t>We had a subject matter expert who could work with the team</a:t>
            </a:r>
            <a:endParaRPr lang="en-US" sz="2400" dirty="0">
              <a:solidFill>
                <a:schemeClr val="bg1"/>
              </a:solidFill>
            </a:endParaRPr>
          </a:p>
        </p:txBody>
      </p:sp>
      <p:pic>
        <p:nvPicPr>
          <p:cNvPr id="4" name="image8.jpeg"/>
          <p:cNvPicPr>
            <a:picLocks noChangeAspect="1"/>
          </p:cNvPicPr>
          <p:nvPr/>
        </p:nvPicPr>
        <p:blipFill>
          <a:blip r:embed="rId2" cstate="print">
            <a:extLst/>
          </a:blip>
          <a:stretch>
            <a:fillRect/>
          </a:stretch>
        </p:blipFill>
        <p:spPr>
          <a:xfrm>
            <a:off x="2163734" y="3984935"/>
            <a:ext cx="7855006" cy="2410059"/>
          </a:xfrm>
          <a:prstGeom prst="rect">
            <a:avLst/>
          </a:prstGeom>
          <a:ln w="12700">
            <a:miter lim="400000"/>
          </a:ln>
        </p:spPr>
      </p:pic>
    </p:spTree>
    <p:extLst>
      <p:ext uri="{BB962C8B-B14F-4D97-AF65-F5344CB8AC3E}">
        <p14:creationId xmlns:p14="http://schemas.microsoft.com/office/powerpoint/2010/main" val="7640403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229" y="1501139"/>
            <a:ext cx="11544300" cy="3804118"/>
          </a:xfrm>
        </p:spPr>
        <p:txBody>
          <a:bodyPr/>
          <a:lstStyle/>
          <a:p>
            <a:pPr algn="l"/>
            <a:r>
              <a:rPr lang="en-US" dirty="0"/>
              <a:t>				The “old” application</a:t>
            </a:r>
            <a:br>
              <a:rPr lang="en-US" dirty="0"/>
            </a:br>
            <a:r>
              <a:rPr lang="en-US" dirty="0"/>
              <a:t/>
            </a:r>
            <a:br>
              <a:rPr lang="en-US" dirty="0"/>
            </a:br>
            <a:r>
              <a:rPr lang="en-US" sz="2800" dirty="0"/>
              <a:t>Character procedural code with embedded UI and business logic</a:t>
            </a:r>
            <a:br>
              <a:rPr lang="en-US" sz="2800" dirty="0"/>
            </a:br>
            <a:r>
              <a:rPr lang="en-US" sz="2800" dirty="0"/>
              <a:t/>
            </a:r>
            <a:br>
              <a:rPr lang="en-US" sz="2800" dirty="0"/>
            </a:br>
            <a:r>
              <a:rPr lang="en-US" sz="2800" dirty="0"/>
              <a:t>The user interface is 80x25 terminal</a:t>
            </a:r>
            <a:br>
              <a:rPr lang="en-US" sz="2800" dirty="0"/>
            </a:br>
            <a:r>
              <a:rPr lang="en-US" sz="2800" dirty="0"/>
              <a:t/>
            </a:r>
            <a:br>
              <a:rPr lang="en-US" sz="2800" dirty="0"/>
            </a:br>
            <a:r>
              <a:rPr lang="en-US" sz="2800" dirty="0"/>
              <a:t>There were database issues (field names) that were outdated</a:t>
            </a:r>
            <a:br>
              <a:rPr lang="en-US" sz="2800" dirty="0"/>
            </a:br>
            <a:r>
              <a:rPr lang="en-US" sz="2800" dirty="0"/>
              <a:t/>
            </a:r>
            <a:br>
              <a:rPr lang="en-US" sz="2800" dirty="0"/>
            </a:br>
            <a:r>
              <a:rPr lang="en-US" sz="2800" dirty="0"/>
              <a:t>The code constructs and style were Progress v6 based </a:t>
            </a:r>
          </a:p>
        </p:txBody>
      </p:sp>
    </p:spTree>
    <p:extLst>
      <p:ext uri="{BB962C8B-B14F-4D97-AF65-F5344CB8AC3E}">
        <p14:creationId xmlns:p14="http://schemas.microsoft.com/office/powerpoint/2010/main" val="8634269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6187" y="282345"/>
            <a:ext cx="11168742" cy="6241709"/>
          </a:xfrm>
        </p:spPr>
        <p:txBody>
          <a:bodyPr/>
          <a:lstStyle/>
          <a:p>
            <a:pPr algn="l"/>
            <a:r>
              <a:rPr lang="en-US" dirty="0"/>
              <a:t>			The New Environment</a:t>
            </a:r>
            <a:br>
              <a:rPr lang="en-US" dirty="0"/>
            </a:br>
            <a:r>
              <a:rPr lang="en-US" sz="2400" dirty="0"/>
              <a:t/>
            </a:r>
            <a:br>
              <a:rPr lang="en-US" sz="2400" dirty="0"/>
            </a:br>
            <a:r>
              <a:rPr lang="en-US" sz="2400" dirty="0"/>
              <a:t>PDSOE was used for development, currently using </a:t>
            </a:r>
            <a:r>
              <a:rPr lang="en-US" sz="2400" dirty="0" err="1"/>
              <a:t>restbroker</a:t>
            </a:r>
            <a:r>
              <a:rPr lang="en-US" sz="2400" dirty="0"/>
              <a:t> but 	designed to support the Progress Application Server.</a:t>
            </a:r>
            <a:br>
              <a:rPr lang="en-US" sz="2400" dirty="0"/>
            </a:br>
            <a:r>
              <a:rPr lang="en-US" sz="2400" dirty="0"/>
              <a:t/>
            </a:r>
            <a:br>
              <a:rPr lang="en-US" sz="2400" dirty="0"/>
            </a:br>
            <a:r>
              <a:rPr lang="en-US" sz="2400" dirty="0"/>
              <a:t>Developed in OpenEdge 11.5.1</a:t>
            </a:r>
            <a:br>
              <a:rPr lang="en-US" sz="2400" dirty="0"/>
            </a:br>
            <a:r>
              <a:rPr lang="en-US" sz="2400" dirty="0"/>
              <a:t/>
            </a:r>
            <a:br>
              <a:rPr lang="en-US" sz="2400" dirty="0"/>
            </a:br>
            <a:r>
              <a:rPr lang="en-US" sz="2400" dirty="0"/>
              <a:t>The existing business logic was harvested into new Object Oriented 	Business Entities</a:t>
            </a:r>
            <a:br>
              <a:rPr lang="en-US" sz="2400" dirty="0"/>
            </a:br>
            <a:r>
              <a:rPr lang="en-US" sz="2400" dirty="0"/>
              <a:t/>
            </a:r>
            <a:br>
              <a:rPr lang="en-US" sz="2400" dirty="0"/>
            </a:br>
            <a:r>
              <a:rPr lang="en-US" sz="2400" dirty="0"/>
              <a:t>The new application uses REST services and JSON datasets</a:t>
            </a:r>
            <a:br>
              <a:rPr lang="en-US" sz="2400" dirty="0"/>
            </a:br>
            <a:r>
              <a:rPr lang="en-US" sz="2400" dirty="0"/>
              <a:t/>
            </a:r>
            <a:br>
              <a:rPr lang="en-US" sz="2400" dirty="0"/>
            </a:br>
            <a:r>
              <a:rPr lang="en-US" sz="2400" dirty="0"/>
              <a:t>The UI is Kendo, jQuery and Bootstrap</a:t>
            </a:r>
            <a:br>
              <a:rPr lang="en-US" sz="2400" dirty="0"/>
            </a:br>
            <a:r>
              <a:rPr lang="en-US" sz="2400" dirty="0"/>
              <a:t/>
            </a:r>
            <a:br>
              <a:rPr lang="en-US" sz="2400" dirty="0"/>
            </a:br>
            <a:r>
              <a:rPr lang="en-US" sz="2400" dirty="0"/>
              <a:t>The UX team provided a vision to the team</a:t>
            </a:r>
            <a:br>
              <a:rPr lang="en-US" sz="2400" dirty="0"/>
            </a:br>
            <a:r>
              <a:rPr lang="en-US" sz="2400" dirty="0"/>
              <a:t/>
            </a:r>
            <a:br>
              <a:rPr lang="en-US" sz="2400" dirty="0"/>
            </a:br>
            <a:r>
              <a:rPr lang="en-US" sz="2400" dirty="0"/>
              <a:t>ABL Unit was used to perform reproducible unit test cases of each 	condition in the new Business Entities</a:t>
            </a:r>
            <a:endParaRPr lang="en-US" dirty="0"/>
          </a:p>
        </p:txBody>
      </p:sp>
    </p:spTree>
    <p:extLst>
      <p:ext uri="{BB962C8B-B14F-4D97-AF65-F5344CB8AC3E}">
        <p14:creationId xmlns:p14="http://schemas.microsoft.com/office/powerpoint/2010/main" val="6636096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213" y="334246"/>
            <a:ext cx="11185071" cy="5909310"/>
          </a:xfrm>
        </p:spPr>
        <p:txBody>
          <a:bodyPr/>
          <a:lstStyle/>
          <a:p>
            <a:pPr algn="l"/>
            <a:r>
              <a:rPr lang="en-US" dirty="0">
                <a:solidFill>
                  <a:schemeClr val="bg1"/>
                </a:solidFill>
              </a:rPr>
              <a:t>				The Benefits</a:t>
            </a:r>
            <a:br>
              <a:rPr lang="en-US" dirty="0">
                <a:solidFill>
                  <a:schemeClr val="bg1"/>
                </a:solidFill>
              </a:rPr>
            </a:br>
            <a:r>
              <a:rPr lang="en-US" sz="2400" dirty="0">
                <a:solidFill>
                  <a:schemeClr val="bg1"/>
                </a:solidFill>
              </a:rPr>
              <a:t/>
            </a:r>
            <a:br>
              <a:rPr lang="en-US" sz="2400" dirty="0">
                <a:solidFill>
                  <a:schemeClr val="bg1"/>
                </a:solidFill>
              </a:rPr>
            </a:br>
            <a:r>
              <a:rPr lang="en-US" sz="2400" dirty="0"/>
              <a:t>Runs on any computer using just the browser</a:t>
            </a:r>
            <a:br>
              <a:rPr lang="en-US" sz="2400" dirty="0"/>
            </a:br>
            <a:r>
              <a:rPr lang="en-US" sz="2400" dirty="0"/>
              <a:t/>
            </a:r>
            <a:br>
              <a:rPr lang="en-US" sz="2400" dirty="0"/>
            </a:br>
            <a:r>
              <a:rPr lang="en-US" sz="2400" dirty="0"/>
              <a:t>Mobility can be leveraged by using Tablets</a:t>
            </a:r>
            <a:br>
              <a:rPr lang="en-US" sz="2400" dirty="0"/>
            </a:br>
            <a:r>
              <a:rPr lang="en-US" sz="2400" dirty="0"/>
              <a:t/>
            </a:r>
            <a:br>
              <a:rPr lang="en-US" sz="2400" dirty="0"/>
            </a:br>
            <a:r>
              <a:rPr lang="en-US" sz="2400" dirty="0"/>
              <a:t>Interface is self-explanatory and extremely easy to use</a:t>
            </a:r>
            <a:br>
              <a:rPr lang="en-US" sz="2400" dirty="0"/>
            </a:br>
            <a:r>
              <a:rPr lang="en-US" sz="2400" dirty="0"/>
              <a:t/>
            </a:r>
            <a:br>
              <a:rPr lang="en-US" sz="2400" dirty="0"/>
            </a:br>
            <a:r>
              <a:rPr lang="en-US" sz="2400" dirty="0"/>
              <a:t>User Interface relies on technologies with wide availability of professionals 	(JavaScript, HTML5, CSS)</a:t>
            </a:r>
            <a:br>
              <a:rPr lang="en-US" sz="2400" dirty="0"/>
            </a:br>
            <a:r>
              <a:rPr lang="en-US" sz="2400" dirty="0"/>
              <a:t/>
            </a:r>
            <a:br>
              <a:rPr lang="en-US" sz="2400" dirty="0"/>
            </a:br>
            <a:r>
              <a:rPr lang="en-US" sz="2400" dirty="0"/>
              <a:t>Modern User Experience can improve end-user productivity</a:t>
            </a:r>
            <a:br>
              <a:rPr lang="en-US" sz="2400" dirty="0"/>
            </a:br>
            <a:r>
              <a:rPr lang="en-US" sz="2400" dirty="0"/>
              <a:t/>
            </a:r>
            <a:br>
              <a:rPr lang="en-US" sz="2400" dirty="0"/>
            </a:br>
            <a:r>
              <a:rPr lang="en-US" sz="2400" dirty="0"/>
              <a:t>Architecture can help reduce infrastructure costs</a:t>
            </a:r>
            <a:br>
              <a:rPr lang="en-US" sz="2400" dirty="0"/>
            </a:br>
            <a:r>
              <a:rPr lang="en-US" sz="2400" dirty="0"/>
              <a:t/>
            </a:r>
            <a:br>
              <a:rPr lang="en-US" sz="2400" dirty="0"/>
            </a:br>
            <a:r>
              <a:rPr lang="en-US" sz="2400" dirty="0"/>
              <a:t>Uses current IT leading Security Technology </a:t>
            </a:r>
            <a:br>
              <a:rPr lang="en-US" sz="2400" dirty="0"/>
            </a:br>
            <a:r>
              <a:rPr lang="en-US" sz="2400" dirty="0"/>
              <a:t>	(Tomcat &amp; Spring Security framework)</a:t>
            </a:r>
          </a:p>
        </p:txBody>
      </p:sp>
    </p:spTree>
    <p:extLst>
      <p:ext uri="{BB962C8B-B14F-4D97-AF65-F5344CB8AC3E}">
        <p14:creationId xmlns:p14="http://schemas.microsoft.com/office/powerpoint/2010/main" val="6110315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229" y="1030242"/>
            <a:ext cx="11544300" cy="4745915"/>
          </a:xfrm>
        </p:spPr>
        <p:txBody>
          <a:bodyPr/>
          <a:lstStyle/>
          <a:p>
            <a:pPr algn="l"/>
            <a:r>
              <a:rPr lang="en-US" sz="2800" dirty="0"/>
              <a:t>					What was done:</a:t>
            </a:r>
            <a:br>
              <a:rPr lang="en-US" sz="2800" dirty="0"/>
            </a:br>
            <a:r>
              <a:rPr lang="en-US" sz="2800" dirty="0"/>
              <a:t>Login page</a:t>
            </a:r>
            <a:br>
              <a:rPr lang="en-US" sz="2800" dirty="0"/>
            </a:br>
            <a:r>
              <a:rPr lang="en-US" sz="2800" dirty="0"/>
              <a:t/>
            </a:r>
            <a:br>
              <a:rPr lang="en-US" sz="2800" dirty="0"/>
            </a:br>
            <a:r>
              <a:rPr lang="en-US" sz="2800" dirty="0"/>
              <a:t>Single Page Application Landing Page with Menu</a:t>
            </a:r>
            <a:br>
              <a:rPr lang="en-US" sz="2800" dirty="0"/>
            </a:br>
            <a:r>
              <a:rPr lang="en-US" sz="2800" dirty="0"/>
              <a:t/>
            </a:r>
            <a:br>
              <a:rPr lang="en-US" sz="2800" dirty="0"/>
            </a:br>
            <a:r>
              <a:rPr lang="en-US" sz="2800" dirty="0"/>
              <a:t>6 Maintenance screens (CRUD) converted</a:t>
            </a:r>
            <a:br>
              <a:rPr lang="en-US" sz="2800" dirty="0"/>
            </a:br>
            <a:r>
              <a:rPr lang="en-US" sz="2800" dirty="0"/>
              <a:t/>
            </a:r>
            <a:br>
              <a:rPr lang="en-US" sz="2800" dirty="0"/>
            </a:br>
            <a:r>
              <a:rPr lang="en-US" sz="2800" dirty="0"/>
              <a:t>Patron Inquiry function migrated (approx. 130 character screens)</a:t>
            </a:r>
            <a:br>
              <a:rPr lang="en-US" sz="2800" dirty="0"/>
            </a:br>
            <a:r>
              <a:rPr lang="en-US" sz="2800" dirty="0"/>
              <a:t/>
            </a:r>
            <a:br>
              <a:rPr lang="en-US" sz="2800" dirty="0"/>
            </a:br>
            <a:r>
              <a:rPr lang="en-US" sz="2800" dirty="0"/>
              <a:t>88 new web template pages created</a:t>
            </a:r>
            <a:br>
              <a:rPr lang="en-US" sz="2800" dirty="0"/>
            </a:br>
            <a:r>
              <a:rPr lang="en-US" sz="2800" dirty="0"/>
              <a:t/>
            </a:r>
            <a:br>
              <a:rPr lang="en-US" sz="2800" dirty="0"/>
            </a:br>
            <a:r>
              <a:rPr lang="en-US" sz="2800" dirty="0"/>
              <a:t>34 new Business Entities created</a:t>
            </a:r>
          </a:p>
        </p:txBody>
      </p:sp>
    </p:spTree>
    <p:extLst>
      <p:ext uri="{BB962C8B-B14F-4D97-AF65-F5344CB8AC3E}">
        <p14:creationId xmlns:p14="http://schemas.microsoft.com/office/powerpoint/2010/main" val="4549291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44" y="1030242"/>
            <a:ext cx="10940142" cy="4745915"/>
          </a:xfrm>
        </p:spPr>
        <p:txBody>
          <a:bodyPr/>
          <a:lstStyle/>
          <a:p>
            <a:pPr algn="l"/>
            <a:r>
              <a:rPr lang="en-US" dirty="0"/>
              <a:t>			How long did it take ?	</a:t>
            </a:r>
            <a:br>
              <a:rPr lang="en-US" dirty="0"/>
            </a:br>
            <a:r>
              <a:rPr lang="en-US" dirty="0"/>
              <a:t/>
            </a:r>
            <a:br>
              <a:rPr lang="en-US" dirty="0"/>
            </a:br>
            <a:r>
              <a:rPr lang="en-US" dirty="0"/>
              <a:t>Good question.</a:t>
            </a:r>
            <a:br>
              <a:rPr lang="en-US" dirty="0"/>
            </a:br>
            <a:r>
              <a:rPr lang="en-US" dirty="0"/>
              <a:t/>
            </a:r>
            <a:br>
              <a:rPr lang="en-US" dirty="0"/>
            </a:br>
            <a:r>
              <a:rPr lang="en-US" sz="3200" dirty="0"/>
              <a:t>Staff:  </a:t>
            </a:r>
            <a:br>
              <a:rPr lang="en-US" sz="3200" dirty="0"/>
            </a:br>
            <a:r>
              <a:rPr lang="en-US" sz="3200" dirty="0"/>
              <a:t>1 Senior developer who knew the application very well</a:t>
            </a:r>
            <a:br>
              <a:rPr lang="en-US" sz="3200" dirty="0"/>
            </a:br>
            <a:r>
              <a:rPr lang="en-US" sz="3200" dirty="0"/>
              <a:t>5 Junior developers</a:t>
            </a:r>
            <a:br>
              <a:rPr lang="en-US" sz="3200" dirty="0"/>
            </a:br>
            <a:r>
              <a:rPr lang="en-US" sz="3200" dirty="0"/>
              <a:t/>
            </a:r>
            <a:br>
              <a:rPr lang="en-US" sz="3200" dirty="0"/>
            </a:br>
            <a:r>
              <a:rPr lang="en-US" sz="3200" dirty="0"/>
              <a:t>Time:</a:t>
            </a:r>
            <a:br>
              <a:rPr lang="en-US" sz="3200" dirty="0"/>
            </a:br>
            <a:r>
              <a:rPr lang="en-US" sz="3200" dirty="0"/>
              <a:t>Total of 10 weeks elapsed time</a:t>
            </a:r>
          </a:p>
        </p:txBody>
      </p:sp>
    </p:spTree>
    <p:extLst>
      <p:ext uri="{BB962C8B-B14F-4D97-AF65-F5344CB8AC3E}">
        <p14:creationId xmlns:p14="http://schemas.microsoft.com/office/powerpoint/2010/main" val="20664350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3047954"/>
            <a:ext cx="11495314"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What is Modernization</a:t>
            </a:r>
          </a:p>
          <a:p>
            <a:r>
              <a:rPr lang="en-US" dirty="0"/>
              <a:t>Why we did the effort</a:t>
            </a:r>
          </a:p>
          <a:p>
            <a:r>
              <a:rPr lang="en-US" dirty="0"/>
              <a:t>How long did this take</a:t>
            </a:r>
          </a:p>
          <a:p>
            <a:r>
              <a:rPr lang="en-US" dirty="0"/>
              <a:t>The old and the new</a:t>
            </a:r>
          </a:p>
          <a:p>
            <a:r>
              <a:rPr lang="en-US" dirty="0"/>
              <a:t>What we learned and how we worked around issues</a:t>
            </a:r>
          </a:p>
          <a:p>
            <a:r>
              <a:rPr lang="en-US" dirty="0"/>
              <a:t>Questions</a:t>
            </a:r>
          </a:p>
          <a:p>
            <a:endParaRPr lang="en-US" dirty="0"/>
          </a:p>
        </p:txBody>
      </p:sp>
    </p:spTree>
    <p:extLst>
      <p:ext uri="{BB962C8B-B14F-4D97-AF65-F5344CB8AC3E}">
        <p14:creationId xmlns:p14="http://schemas.microsoft.com/office/powerpoint/2010/main" val="647071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816" y="415294"/>
            <a:ext cx="10940142" cy="590931"/>
          </a:xfrm>
        </p:spPr>
        <p:txBody>
          <a:bodyPr/>
          <a:lstStyle/>
          <a:p>
            <a:pPr algn="l"/>
            <a:r>
              <a:rPr lang="en-US" dirty="0"/>
              <a:t>	The current look of </a:t>
            </a:r>
            <a:r>
              <a:rPr lang="en-US"/>
              <a:t>the application	</a:t>
            </a:r>
            <a:endParaRPr lang="en-US" dirty="0"/>
          </a:p>
        </p:txBody>
      </p:sp>
      <p:pic>
        <p:nvPicPr>
          <p:cNvPr id="3" name="image9.tif"/>
          <p:cNvPicPr>
            <a:picLocks noChangeAspect="1"/>
          </p:cNvPicPr>
          <p:nvPr/>
        </p:nvPicPr>
        <p:blipFill>
          <a:blip r:embed="rId2" cstate="print">
            <a:extLst/>
          </a:blip>
          <a:stretch>
            <a:fillRect/>
          </a:stretch>
        </p:blipFill>
        <p:spPr>
          <a:xfrm>
            <a:off x="458854" y="1121042"/>
            <a:ext cx="10910034" cy="5149129"/>
          </a:xfrm>
          <a:prstGeom prst="rect">
            <a:avLst/>
          </a:prstGeom>
          <a:ln w="12700">
            <a:miter lim="400000"/>
          </a:ln>
        </p:spPr>
      </p:pic>
    </p:spTree>
    <p:extLst>
      <p:ext uri="{BB962C8B-B14F-4D97-AF65-F5344CB8AC3E}">
        <p14:creationId xmlns:p14="http://schemas.microsoft.com/office/powerpoint/2010/main" val="8102890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a:t>
            </a:r>
            <a:r>
              <a:rPr lang="en-US"/>
              <a:t>	The vision from the UX team</a:t>
            </a:r>
            <a:endParaRPr lang="en-US" dirty="0"/>
          </a:p>
        </p:txBody>
      </p:sp>
      <p:pic>
        <p:nvPicPr>
          <p:cNvPr id="3" name="pasted-image.tiff"/>
          <p:cNvPicPr>
            <a:picLocks noChangeAspect="1"/>
          </p:cNvPicPr>
          <p:nvPr/>
        </p:nvPicPr>
        <p:blipFill>
          <a:blip r:embed="rId2" cstate="print">
            <a:extLst/>
          </a:blip>
          <a:stretch>
            <a:fillRect/>
          </a:stretch>
        </p:blipFill>
        <p:spPr>
          <a:xfrm>
            <a:off x="745671" y="922808"/>
            <a:ext cx="10276114" cy="5627396"/>
          </a:xfrm>
          <a:prstGeom prst="rect">
            <a:avLst/>
          </a:prstGeom>
          <a:ln w="12700">
            <a:miter lim="400000"/>
          </a:ln>
        </p:spPr>
      </p:pic>
    </p:spTree>
    <p:extLst>
      <p:ext uri="{BB962C8B-B14F-4D97-AF65-F5344CB8AC3E}">
        <p14:creationId xmlns:p14="http://schemas.microsoft.com/office/powerpoint/2010/main" val="1135598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414" y="922807"/>
            <a:ext cx="10770307" cy="5037121"/>
          </a:xfrm>
          <a:prstGeom prst="rect">
            <a:avLst/>
          </a:prstGeom>
        </p:spPr>
      </p:pic>
    </p:spTree>
    <p:extLst>
      <p:ext uri="{BB962C8B-B14F-4D97-AF65-F5344CB8AC3E}">
        <p14:creationId xmlns:p14="http://schemas.microsoft.com/office/powerpoint/2010/main" val="7527308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786" y="376492"/>
            <a:ext cx="10940142" cy="1089529"/>
          </a:xfrm>
        </p:spPr>
        <p:txBody>
          <a:bodyPr/>
          <a:lstStyle/>
          <a:p>
            <a:pPr algn="l"/>
            <a:r>
              <a:rPr lang="en-US" dirty="0"/>
              <a:t>		Current Maintenance Screens</a:t>
            </a:r>
            <a:br>
              <a:rPr lang="en-US" dirty="0"/>
            </a:br>
            <a:endParaRPr lang="en-US" dirty="0"/>
          </a:p>
        </p:txBody>
      </p:sp>
      <p:pic>
        <p:nvPicPr>
          <p:cNvPr id="3" name="image11.tif"/>
          <p:cNvPicPr>
            <a:picLocks noChangeAspect="1"/>
          </p:cNvPicPr>
          <p:nvPr/>
        </p:nvPicPr>
        <p:blipFill>
          <a:blip r:embed="rId2" cstate="print">
            <a:extLst/>
          </a:blip>
          <a:stretch>
            <a:fillRect/>
          </a:stretch>
        </p:blipFill>
        <p:spPr>
          <a:xfrm>
            <a:off x="734786" y="1091776"/>
            <a:ext cx="10678885" cy="5006769"/>
          </a:xfrm>
          <a:prstGeom prst="rect">
            <a:avLst/>
          </a:prstGeom>
          <a:ln w="12700">
            <a:miter lim="400000"/>
          </a:ln>
        </p:spPr>
      </p:pic>
    </p:spTree>
    <p:extLst>
      <p:ext uri="{BB962C8B-B14F-4D97-AF65-F5344CB8AC3E}">
        <p14:creationId xmlns:p14="http://schemas.microsoft.com/office/powerpoint/2010/main" val="11664530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922808"/>
            <a:ext cx="10923814" cy="5765578"/>
          </a:xfrm>
          <a:prstGeom prst="rect">
            <a:avLst/>
          </a:prstGeom>
        </p:spPr>
      </p:pic>
    </p:spTree>
    <p:extLst>
      <p:ext uri="{BB962C8B-B14F-4D97-AF65-F5344CB8AC3E}">
        <p14:creationId xmlns:p14="http://schemas.microsoft.com/office/powerpoint/2010/main" val="1502675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815" y="250234"/>
            <a:ext cx="10940142" cy="590931"/>
          </a:xfrm>
        </p:spPr>
        <p:txBody>
          <a:bodyPr/>
          <a:lstStyle/>
          <a:p>
            <a:pPr algn="l"/>
            <a:r>
              <a:rPr lang="en-US" dirty="0"/>
              <a:t>			Current </a:t>
            </a:r>
            <a:r>
              <a:rPr lang="en-US"/>
              <a:t>Patron Search</a:t>
            </a:r>
            <a:endParaRPr lang="en-US" dirty="0"/>
          </a:p>
        </p:txBody>
      </p:sp>
      <p:pic>
        <p:nvPicPr>
          <p:cNvPr id="3" name="image12.tif"/>
          <p:cNvPicPr>
            <a:picLocks noChangeAspect="1"/>
          </p:cNvPicPr>
          <p:nvPr/>
        </p:nvPicPr>
        <p:blipFill>
          <a:blip r:embed="rId2" cstate="print">
            <a:extLst/>
          </a:blip>
          <a:stretch>
            <a:fillRect/>
          </a:stretch>
        </p:blipFill>
        <p:spPr>
          <a:xfrm>
            <a:off x="636815" y="1163775"/>
            <a:ext cx="10655682" cy="4910453"/>
          </a:xfrm>
          <a:prstGeom prst="rect">
            <a:avLst/>
          </a:prstGeom>
          <a:ln w="12700">
            <a:miter lim="400000"/>
          </a:ln>
        </p:spPr>
      </p:pic>
    </p:spTree>
    <p:extLst>
      <p:ext uri="{BB962C8B-B14F-4D97-AF65-F5344CB8AC3E}">
        <p14:creationId xmlns:p14="http://schemas.microsoft.com/office/powerpoint/2010/main" val="18316063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514" y="922808"/>
            <a:ext cx="10923815" cy="5559763"/>
          </a:xfrm>
          <a:prstGeom prst="rect">
            <a:avLst/>
          </a:prstGeom>
        </p:spPr>
      </p:pic>
    </p:spTree>
    <p:extLst>
      <p:ext uri="{BB962C8B-B14F-4D97-AF65-F5344CB8AC3E}">
        <p14:creationId xmlns:p14="http://schemas.microsoft.com/office/powerpoint/2010/main" val="7924858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922808"/>
            <a:ext cx="11348356" cy="5807231"/>
          </a:xfrm>
          <a:prstGeom prst="rect">
            <a:avLst/>
          </a:prstGeom>
        </p:spPr>
      </p:pic>
    </p:spTree>
    <p:extLst>
      <p:ext uri="{BB962C8B-B14F-4D97-AF65-F5344CB8AC3E}">
        <p14:creationId xmlns:p14="http://schemas.microsoft.com/office/powerpoint/2010/main" val="6367253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787" y="243844"/>
            <a:ext cx="10940142" cy="590931"/>
          </a:xfrm>
        </p:spPr>
        <p:txBody>
          <a:bodyPr/>
          <a:lstStyle/>
          <a:p>
            <a:pPr algn="l"/>
            <a:r>
              <a:rPr lang="en-US" dirty="0"/>
              <a:t>		</a:t>
            </a:r>
            <a:r>
              <a:rPr lang="en-US"/>
              <a:t>	Patron Landing Screen	</a:t>
            </a:r>
            <a:endParaRPr lang="en-US" dirty="0"/>
          </a:p>
        </p:txBody>
      </p:sp>
      <p:pic>
        <p:nvPicPr>
          <p:cNvPr id="3" name="image13.tif"/>
          <p:cNvPicPr>
            <a:picLocks noChangeAspect="1"/>
          </p:cNvPicPr>
          <p:nvPr/>
        </p:nvPicPr>
        <p:blipFill>
          <a:blip r:embed="rId2" cstate="print">
            <a:extLst/>
          </a:blip>
          <a:stretch>
            <a:fillRect/>
          </a:stretch>
        </p:blipFill>
        <p:spPr>
          <a:xfrm>
            <a:off x="734786" y="1000489"/>
            <a:ext cx="10594415" cy="4959440"/>
          </a:xfrm>
          <a:prstGeom prst="rect">
            <a:avLst/>
          </a:prstGeom>
          <a:ln w="12700">
            <a:miter lim="400000"/>
          </a:ln>
        </p:spPr>
      </p:pic>
    </p:spTree>
    <p:extLst>
      <p:ext uri="{BB962C8B-B14F-4D97-AF65-F5344CB8AC3E}">
        <p14:creationId xmlns:p14="http://schemas.microsoft.com/office/powerpoint/2010/main" val="2302391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157" y="922808"/>
            <a:ext cx="10907485" cy="5759104"/>
          </a:xfrm>
          <a:prstGeom prst="rect">
            <a:avLst/>
          </a:prstGeom>
        </p:spPr>
      </p:pic>
    </p:spTree>
    <p:extLst>
      <p:ext uri="{BB962C8B-B14F-4D97-AF65-F5344CB8AC3E}">
        <p14:creationId xmlns:p14="http://schemas.microsoft.com/office/powerpoint/2010/main" val="9678874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1" y="462505"/>
            <a:ext cx="10940142" cy="590931"/>
          </a:xfrm>
        </p:spPr>
        <p:txBody>
          <a:bodyPr/>
          <a:lstStyle/>
          <a:p>
            <a:pPr algn="l"/>
            <a:r>
              <a:rPr lang="en-US" dirty="0"/>
              <a:t>			</a:t>
            </a:r>
            <a:r>
              <a:rPr lang="en-US"/>
              <a:t>Patron Activity Screen</a:t>
            </a:r>
            <a:endParaRPr lang="en-US" dirty="0"/>
          </a:p>
        </p:txBody>
      </p:sp>
      <p:pic>
        <p:nvPicPr>
          <p:cNvPr id="3" name="image14.tif"/>
          <p:cNvPicPr>
            <a:picLocks noChangeAspect="1"/>
          </p:cNvPicPr>
          <p:nvPr/>
        </p:nvPicPr>
        <p:blipFill>
          <a:blip r:embed="rId2" cstate="print">
            <a:extLst/>
          </a:blip>
          <a:stretch>
            <a:fillRect/>
          </a:stretch>
        </p:blipFill>
        <p:spPr>
          <a:xfrm>
            <a:off x="800101" y="1277406"/>
            <a:ext cx="10389280" cy="4894794"/>
          </a:xfrm>
          <a:prstGeom prst="rect">
            <a:avLst/>
          </a:prstGeom>
          <a:ln w="12700">
            <a:miter lim="400000"/>
          </a:ln>
        </p:spPr>
      </p:pic>
    </p:spTree>
    <p:extLst>
      <p:ext uri="{BB962C8B-B14F-4D97-AF65-F5344CB8AC3E}">
        <p14:creationId xmlns:p14="http://schemas.microsoft.com/office/powerpoint/2010/main" val="18227336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186" y="922808"/>
            <a:ext cx="11087100" cy="5624949"/>
          </a:xfrm>
          <a:prstGeom prst="rect">
            <a:avLst/>
          </a:prstGeom>
        </p:spPr>
      </p:pic>
    </p:spTree>
    <p:extLst>
      <p:ext uri="{BB962C8B-B14F-4D97-AF65-F5344CB8AC3E}">
        <p14:creationId xmlns:p14="http://schemas.microsoft.com/office/powerpoint/2010/main" val="18152924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1" y="380863"/>
            <a:ext cx="10940142" cy="590931"/>
          </a:xfrm>
        </p:spPr>
        <p:txBody>
          <a:bodyPr/>
          <a:lstStyle/>
          <a:p>
            <a:pPr algn="l"/>
            <a:r>
              <a:rPr lang="en-US" dirty="0"/>
              <a:t>			Patron </a:t>
            </a:r>
            <a:r>
              <a:rPr lang="en-US"/>
              <a:t>Club Screen</a:t>
            </a:r>
            <a:endParaRPr lang="en-US" dirty="0"/>
          </a:p>
        </p:txBody>
      </p:sp>
      <p:pic>
        <p:nvPicPr>
          <p:cNvPr id="3" name="image15.tif"/>
          <p:cNvPicPr>
            <a:picLocks noChangeAspect="1"/>
          </p:cNvPicPr>
          <p:nvPr/>
        </p:nvPicPr>
        <p:blipFill>
          <a:blip r:embed="rId2" cstate="print">
            <a:extLst/>
          </a:blip>
          <a:stretch>
            <a:fillRect/>
          </a:stretch>
        </p:blipFill>
        <p:spPr>
          <a:xfrm>
            <a:off x="800101" y="1153272"/>
            <a:ext cx="10545036" cy="4871971"/>
          </a:xfrm>
          <a:prstGeom prst="rect">
            <a:avLst/>
          </a:prstGeom>
          <a:ln w="12700">
            <a:miter lim="400000"/>
          </a:ln>
        </p:spPr>
      </p:pic>
    </p:spTree>
    <p:extLst>
      <p:ext uri="{BB962C8B-B14F-4D97-AF65-F5344CB8AC3E}">
        <p14:creationId xmlns:p14="http://schemas.microsoft.com/office/powerpoint/2010/main" val="11524452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171" y="830142"/>
            <a:ext cx="11087100" cy="5844919"/>
          </a:xfrm>
          <a:prstGeom prst="rect">
            <a:avLst/>
          </a:prstGeom>
        </p:spPr>
      </p:pic>
    </p:spTree>
    <p:extLst>
      <p:ext uri="{BB962C8B-B14F-4D97-AF65-F5344CB8AC3E}">
        <p14:creationId xmlns:p14="http://schemas.microsoft.com/office/powerpoint/2010/main" val="19653736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66562"/>
            <a:ext cx="10940142" cy="590931"/>
          </a:xfrm>
        </p:spPr>
        <p:txBody>
          <a:bodyPr/>
          <a:lstStyle/>
          <a:p>
            <a:pPr algn="l"/>
            <a:r>
              <a:rPr lang="en-US" dirty="0"/>
              <a:t>		</a:t>
            </a:r>
            <a:r>
              <a:rPr lang="en-US"/>
              <a:t>	Patron Summary Screen</a:t>
            </a:r>
            <a:endParaRPr lang="en-US" dirty="0"/>
          </a:p>
        </p:txBody>
      </p:sp>
      <p:pic>
        <p:nvPicPr>
          <p:cNvPr id="3" name="image16.tif"/>
          <p:cNvPicPr>
            <a:picLocks noChangeAspect="1"/>
          </p:cNvPicPr>
          <p:nvPr/>
        </p:nvPicPr>
        <p:blipFill>
          <a:blip r:embed="rId2" cstate="print">
            <a:extLst/>
          </a:blip>
          <a:stretch>
            <a:fillRect/>
          </a:stretch>
        </p:blipFill>
        <p:spPr>
          <a:xfrm>
            <a:off x="685801" y="973512"/>
            <a:ext cx="10703546" cy="5002745"/>
          </a:xfrm>
          <a:prstGeom prst="rect">
            <a:avLst/>
          </a:prstGeom>
          <a:ln w="12700">
            <a:miter lim="400000"/>
          </a:ln>
        </p:spPr>
      </p:pic>
    </p:spTree>
    <p:extLst>
      <p:ext uri="{BB962C8B-B14F-4D97-AF65-F5344CB8AC3E}">
        <p14:creationId xmlns:p14="http://schemas.microsoft.com/office/powerpoint/2010/main" val="9769162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15" y="331877"/>
            <a:ext cx="10940142" cy="590931"/>
          </a:xfrm>
        </p:spPr>
        <p:txBody>
          <a:bodyPr/>
          <a:lstStyle/>
          <a:p>
            <a:pPr algn="l"/>
            <a:r>
              <a:rPr lang="en-US" dirty="0"/>
              <a:t>				The reality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571" y="922808"/>
            <a:ext cx="11280172" cy="5608621"/>
          </a:xfrm>
          <a:prstGeom prst="rect">
            <a:avLst/>
          </a:prstGeom>
        </p:spPr>
      </p:pic>
    </p:spTree>
    <p:extLst>
      <p:ext uri="{BB962C8B-B14F-4D97-AF65-F5344CB8AC3E}">
        <p14:creationId xmlns:p14="http://schemas.microsoft.com/office/powerpoint/2010/main" val="7493551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0587" y="2858434"/>
            <a:ext cx="9339942" cy="1089529"/>
          </a:xfrm>
        </p:spPr>
        <p:txBody>
          <a:bodyPr/>
          <a:lstStyle/>
          <a:p>
            <a:r>
              <a:rPr lang="en-US" dirty="0"/>
              <a:t>What we learned and how we worked around issues</a:t>
            </a:r>
          </a:p>
        </p:txBody>
      </p:sp>
    </p:spTree>
    <p:extLst>
      <p:ext uri="{BB962C8B-B14F-4D97-AF65-F5344CB8AC3E}">
        <p14:creationId xmlns:p14="http://schemas.microsoft.com/office/powerpoint/2010/main" val="10683670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44" y="864043"/>
            <a:ext cx="10940142" cy="5078313"/>
          </a:xfrm>
        </p:spPr>
        <p:txBody>
          <a:bodyPr/>
          <a:lstStyle/>
          <a:p>
            <a:pPr algn="l"/>
            <a:r>
              <a:rPr lang="en-US" dirty="0"/>
              <a:t>			Related Sessions:</a:t>
            </a:r>
            <a:br>
              <a:rPr lang="en-US" dirty="0"/>
            </a:br>
            <a:r>
              <a:rPr lang="en-US" dirty="0"/>
              <a:t/>
            </a:r>
            <a:br>
              <a:rPr lang="en-US" dirty="0"/>
            </a:br>
            <a:r>
              <a:rPr lang="en-US" dirty="0"/>
              <a:t>484: Give Your Project a Spark	</a:t>
            </a:r>
            <a:br>
              <a:rPr lang="en-US" dirty="0"/>
            </a:br>
            <a:r>
              <a:rPr lang="en-US" dirty="0"/>
              <a:t/>
            </a:r>
            <a:br>
              <a:rPr lang="en-US" dirty="0"/>
            </a:br>
            <a:r>
              <a:rPr lang="en-US" dirty="0"/>
              <a:t>380: A Simple Approach to Modernize </a:t>
            </a:r>
            <a:r>
              <a:rPr lang="en-US" dirty="0" err="1"/>
              <a:t>WebSpeed</a:t>
            </a:r>
            <a:r>
              <a:rPr lang="en-US" dirty="0"/>
              <a:t> 		with Kendo UI	</a:t>
            </a:r>
            <a:br>
              <a:rPr lang="en-US" dirty="0"/>
            </a:br>
            <a:r>
              <a:rPr lang="en-US" dirty="0"/>
              <a:t/>
            </a:r>
            <a:br>
              <a:rPr lang="en-US" dirty="0"/>
            </a:br>
            <a:r>
              <a:rPr lang="en-US" dirty="0"/>
              <a:t>844: Pulling Back the Curtain on Application 			Modernization	</a:t>
            </a:r>
            <a:br>
              <a:rPr lang="en-US" dirty="0"/>
            </a:br>
            <a:endParaRPr lang="en-US" dirty="0"/>
          </a:p>
        </p:txBody>
      </p:sp>
    </p:spTree>
    <p:extLst>
      <p:ext uri="{BB962C8B-B14F-4D97-AF65-F5344CB8AC3E}">
        <p14:creationId xmlns:p14="http://schemas.microsoft.com/office/powerpoint/2010/main" val="10853580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925" y="3107733"/>
            <a:ext cx="7286625" cy="590931"/>
          </a:xfrm>
        </p:spPr>
        <p:txBody>
          <a:bodyPr/>
          <a:lstStyle/>
          <a:p>
            <a:r>
              <a:rPr lang="en-US" dirty="0"/>
              <a:t>Questions ?</a:t>
            </a:r>
          </a:p>
        </p:txBody>
      </p:sp>
    </p:spTree>
    <p:extLst>
      <p:ext uri="{BB962C8B-B14F-4D97-AF65-F5344CB8AC3E}">
        <p14:creationId xmlns:p14="http://schemas.microsoft.com/office/powerpoint/2010/main" val="7209076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DDA4C4B2-98B1-44DF-A244-E8FB7A2D1956}">
  <ds:schemaRefs>
    <ds:schemaRef ds:uri="efb4a6a7-40f5-4c55-b7cd-bfe5555b5884"/>
    <ds:schemaRef ds:uri="http://schemas.microsoft.com/office/2006/metadata/properties"/>
    <ds:schemaRef ds:uri="http://schemas.openxmlformats.org/package/2006/metadata/core-properties"/>
    <ds:schemaRef ds:uri="http://purl.org/dc/terms/"/>
    <ds:schemaRef ds:uri="http://purl.org/dc/dcmitype/"/>
    <ds:schemaRef ds:uri="http://schemas.microsoft.com/office/infopath/2007/PartnerControls"/>
    <ds:schemaRef ds:uri="7c69e624-827f-471b-adea-ac070ddc6867"/>
    <ds:schemaRef ds:uri="http://schemas.microsoft.com/office/2006/documentManagement/types"/>
    <ds:schemaRef ds:uri="http://www.w3.org/XML/1998/namespace"/>
    <ds:schemaRef ds:uri="http://purl.org/dc/elements/1.1/"/>
  </ds:schemaRefs>
</ds:datastoreItem>
</file>

<file path=customXml/itemProps3.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59C7E5E-A5D4-423A-83C0-EA48CC3B7A8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214</TotalTime>
  <Words>86</Words>
  <Application>Microsoft Macintosh PowerPoint</Application>
  <PresentationFormat>Custom</PresentationFormat>
  <Paragraphs>47</Paragraphs>
  <Slides>30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Courier New</vt:lpstr>
      <vt:lpstr>Wingdings</vt:lpstr>
      <vt:lpstr>PROGRESS_16x9_PPT_Template</vt:lpstr>
      <vt:lpstr>Case Study:  Application Modernization </vt:lpstr>
      <vt:lpstr>Agenda</vt:lpstr>
      <vt:lpstr>What is Modernization ?  A New UI ?  Move to OO ?  A Re-write ?  Something else </vt:lpstr>
      <vt:lpstr>  Why we did this  We wanted to expose our new consultants to a real application to  get some practical experience  We wanted to prove the process   We had a subject matter expert who could work with the team</vt:lpstr>
      <vt:lpstr>    The “old” application  Character procedural code with embedded UI and business logic  The user interface is 80x25 terminal  There were database issues (field names) that were outdated  The code constructs and style were Progress v6 based </vt:lpstr>
      <vt:lpstr>   The New Environment  PDSOE was used for development, currently using restbroker but  designed to support the Progress Application Server.  Developed in OpenEdge 11.5.1  The existing business logic was harvested into new Object Oriented  Business Entities  The new application uses REST services and JSON datasets  The UI is Kendo, jQuery and Bootstrap  The UX team provided a vision to the team  ABL Unit was used to perform reproducible unit test cases of each  condition in the new Business Entities</vt:lpstr>
      <vt:lpstr>    The Benefits  Runs on any computer using just the browser  Mobility can be leveraged by using Tablets  Interface is self-explanatory and extremely easy to use  User Interface relies on technologies with wide availability of professionals  (JavaScript, HTML5, CSS)  Modern User Experience can improve end-user productivity  Architecture can help reduce infrastructure costs  Uses current IT leading Security Technology   (Tomcat &amp; Spring Security framework)</vt:lpstr>
      <vt:lpstr>     What was done: Login page  Single Page Application Landing Page with Menu  6 Maintenance screens (CRUD) converted  Patron Inquiry function migrated (approx. 130 character screens)  88 new web template pages created  34 new Business Entities created</vt:lpstr>
      <vt:lpstr>   How long did it take ?   Good question.  Staff:   1 Senior developer who knew the application very well 5 Junior developers  Time: Total of 10 weeks elapsed time</vt:lpstr>
      <vt:lpstr>Agenda</vt:lpstr>
      <vt:lpstr> The current look of the application </vt:lpstr>
      <vt:lpstr>  The vision from the UX team</vt:lpstr>
      <vt:lpstr>    The reality</vt:lpstr>
      <vt:lpstr>  Current Maintenance Screens </vt:lpstr>
      <vt:lpstr>    The reality</vt:lpstr>
      <vt:lpstr>   Current Patron Search</vt:lpstr>
      <vt:lpstr>    The reality</vt:lpstr>
      <vt:lpstr>    The reality</vt:lpstr>
      <vt:lpstr>   Patron Landing Screen </vt:lpstr>
      <vt:lpstr>    The reality</vt:lpstr>
      <vt:lpstr>   Patron Activity Screen</vt:lpstr>
      <vt:lpstr>    The reality</vt:lpstr>
      <vt:lpstr>   Patron Club Screen</vt:lpstr>
      <vt:lpstr>    The reality</vt:lpstr>
      <vt:lpstr>   Patron Summary Screen</vt:lpstr>
      <vt:lpstr>    The reality</vt:lpstr>
      <vt:lpstr>What we learned and how we worked around issues</vt:lpstr>
      <vt:lpstr>   Related Sessions:  484: Give Your Project a Spark   380: A Simple Approach to Modernize WebSpeed   with Kendo UI   844: Pulling Back the Curtain on Application    Modernization  </vt:lpstr>
      <vt:lpstr>Questions ?</vt:lpstr>
      <vt:lpstr>PowerPoint Presentation</vt:lpstr>
    </vt:vector>
  </TitlesOfParts>
  <LinksUpToDate>false</LinksUpToDate>
  <SharedDoc>false</SharedDoc>
  <HyperlinkBase/>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Rob Marshall</cp:lastModifiedBy>
  <cp:revision>20</cp:revision>
  <cp:lastPrinted>2013-09-18T03:48:20Z</cp:lastPrinted>
  <dcterms:created xsi:type="dcterms:W3CDTF">2016-05-13T13:52:00Z</dcterms:created>
  <dcterms:modified xsi:type="dcterms:W3CDTF">2016-06-06T18:01:46Z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