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customXml/itemProps4.xml" ContentType="application/vnd.openxmlformats-officedocument.customXml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3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7" r:id="rId5"/>
  </p:sldMasterIdLst>
  <p:notesMasterIdLst>
    <p:notesMasterId r:id="rId42"/>
  </p:notesMasterIdLst>
  <p:handoutMasterIdLst>
    <p:handoutMasterId r:id="rId43"/>
  </p:handoutMasterIdLst>
  <p:sldIdLst>
    <p:sldId id="1099" r:id="rId6"/>
    <p:sldId id="1105" r:id="rId7"/>
    <p:sldId id="1193" r:id="rId8"/>
    <p:sldId id="1231" r:id="rId9"/>
    <p:sldId id="1245" r:id="rId10"/>
    <p:sldId id="1202" r:id="rId11"/>
    <p:sldId id="1246" r:id="rId12"/>
    <p:sldId id="1203" r:id="rId13"/>
    <p:sldId id="1204" r:id="rId14"/>
    <p:sldId id="1209" r:id="rId15"/>
    <p:sldId id="1205" r:id="rId16"/>
    <p:sldId id="1185" r:id="rId17"/>
    <p:sldId id="1233" r:id="rId18"/>
    <p:sldId id="1206" r:id="rId19"/>
    <p:sldId id="1235" r:id="rId20"/>
    <p:sldId id="1247" r:id="rId21"/>
    <p:sldId id="1239" r:id="rId22"/>
    <p:sldId id="1240" r:id="rId23"/>
    <p:sldId id="1236" r:id="rId24"/>
    <p:sldId id="1210" r:id="rId25"/>
    <p:sldId id="1234" r:id="rId26"/>
    <p:sldId id="1212" r:id="rId27"/>
    <p:sldId id="1211" r:id="rId28"/>
    <p:sldId id="1214" r:id="rId29"/>
    <p:sldId id="1215" r:id="rId30"/>
    <p:sldId id="1243" r:id="rId31"/>
    <p:sldId id="1241" r:id="rId32"/>
    <p:sldId id="1242" r:id="rId33"/>
    <p:sldId id="1237" r:id="rId34"/>
    <p:sldId id="1238" r:id="rId35"/>
    <p:sldId id="1223" r:id="rId36"/>
    <p:sldId id="1224" r:id="rId37"/>
    <p:sldId id="1244" r:id="rId38"/>
    <p:sldId id="1225" r:id="rId39"/>
    <p:sldId id="1248" r:id="rId40"/>
    <p:sldId id="1180" r:id="rId41"/>
  </p:sldIdLst>
  <p:sldSz cx="12188825" cy="6858000"/>
  <p:notesSz cx="7027863" cy="9313863"/>
  <p:custDataLst>
    <p:tags r:id="rId44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712" userDrawn="1">
          <p15:clr>
            <a:srgbClr val="A4A3A4"/>
          </p15:clr>
        </p15:guide>
        <p15:guide id="2" orient="horz" pos="1128" userDrawn="1">
          <p15:clr>
            <a:srgbClr val="A4A3A4"/>
          </p15:clr>
        </p15:guide>
        <p15:guide id="3" orient="horz" pos="4006">
          <p15:clr>
            <a:srgbClr val="A4A3A4"/>
          </p15:clr>
        </p15:guide>
        <p15:guide id="7" pos="359" userDrawn="1">
          <p15:clr>
            <a:srgbClr val="A4A3A4"/>
          </p15:clr>
        </p15:guide>
        <p15:guide id="8" pos="4175" userDrawn="1">
          <p15:clr>
            <a:srgbClr val="A4A3A4"/>
          </p15:clr>
        </p15:guide>
        <p15:guide id="9" pos="382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33">
          <p15:clr>
            <a:srgbClr val="A4A3A4"/>
          </p15:clr>
        </p15:guide>
        <p15:guide id="2" pos="2213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  <p:cmAuthor id="4" name="Kumar Navneet" initials="KN" lastIdx="0" clrIdx="4">
    <p:extLst>
      <p:ext uri="{19B8F6BF-5375-455C-9EA6-DF929625EA0E}">
        <p15:presenceInfo xmlns:p15="http://schemas.microsoft.com/office/powerpoint/2012/main" xmlns="" userId="S-1-5-21-2089814041-428609448-1854500012-6035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3C78C"/>
    <a:srgbClr val="FF4E00"/>
    <a:srgbClr val="FF40FF"/>
    <a:srgbClr val="373A3E"/>
    <a:srgbClr val="B0D806"/>
    <a:srgbClr val="AAD204"/>
    <a:srgbClr val="2F5662"/>
    <a:srgbClr val="DD461E"/>
    <a:srgbClr val="24D997"/>
    <a:srgbClr val="F199A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8" autoAdjust="0"/>
    <p:restoredTop sz="90812" autoAdjust="0"/>
  </p:normalViewPr>
  <p:slideViewPr>
    <p:cSldViewPr snapToGrid="0" showGuides="1">
      <p:cViewPr varScale="1">
        <p:scale>
          <a:sx n="80" d="100"/>
          <a:sy n="80" d="100"/>
        </p:scale>
        <p:origin x="-90" y="-708"/>
      </p:cViewPr>
      <p:guideLst>
        <p:guide orient="horz" pos="2712"/>
        <p:guide orient="horz" pos="1128"/>
        <p:guide orient="horz" pos="4006"/>
        <p:guide pos="359"/>
        <p:guide pos="4175"/>
        <p:guide pos="382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100" d="100"/>
          <a:sy n="100" d="100"/>
        </p:scale>
        <p:origin x="2652" y="78"/>
      </p:cViewPr>
      <p:guideLst>
        <p:guide orient="horz" pos="2933"/>
        <p:guide pos="2213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notesMaster" Target="notesMasters/notesMaster1.xml"/><Relationship Id="rId47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commentAuthors" Target="commentAuthor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ags" Target="tags/tag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handoutMaster" Target="handoutMasters/handoutMaster1.xml"/><Relationship Id="rId48" Type="http://schemas.openxmlformats.org/officeDocument/2006/relationships/theme" Target="theme/theme1.xml"/><Relationship Id="rId8" Type="http://schemas.openxmlformats.org/officeDocument/2006/relationships/slide" Target="slides/slide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A361C7-272E-4562-816A-A451443A7CBE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</dgm:pt>
    <dgm:pt modelId="{95CE17E0-7DCB-4B04-90D8-0B1A00427AF0}">
      <dgm:prSet phldrT="[Text]" custT="1"/>
      <dgm:spPr/>
      <dgm:t>
        <a:bodyPr/>
        <a:lstStyle/>
        <a:p>
          <a:r>
            <a:rPr lang="en-US" sz="1200" dirty="0"/>
            <a:t>SSL 1.0 </a:t>
          </a:r>
        </a:p>
        <a:p>
          <a:r>
            <a:rPr lang="en-US" sz="1200" dirty="0"/>
            <a:t>(Never released)</a:t>
          </a:r>
        </a:p>
      </dgm:t>
    </dgm:pt>
    <dgm:pt modelId="{7CCF9FF8-A0A0-4A35-AE18-256878942971}" type="parTrans" cxnId="{7BE70424-035F-4BB9-9497-F6CF2AEF3CF7}">
      <dgm:prSet/>
      <dgm:spPr/>
      <dgm:t>
        <a:bodyPr/>
        <a:lstStyle/>
        <a:p>
          <a:endParaRPr lang="en-US"/>
        </a:p>
      </dgm:t>
    </dgm:pt>
    <dgm:pt modelId="{C2E373FC-A67E-43DF-9361-CCA482CE8436}" type="sibTrans" cxnId="{7BE70424-035F-4BB9-9497-F6CF2AEF3CF7}">
      <dgm:prSet/>
      <dgm:spPr/>
      <dgm:t>
        <a:bodyPr/>
        <a:lstStyle/>
        <a:p>
          <a:endParaRPr lang="en-US"/>
        </a:p>
      </dgm:t>
    </dgm:pt>
    <dgm:pt modelId="{70CABB90-72CB-4101-8FCE-6BDA223C90AF}">
      <dgm:prSet phldrT="[Text]" custT="1"/>
      <dgm:spPr/>
      <dgm:t>
        <a:bodyPr/>
        <a:lstStyle/>
        <a:p>
          <a:r>
            <a:rPr lang="en-US" sz="1200" dirty="0"/>
            <a:t>SSL 2.0 (1995)</a:t>
          </a:r>
        </a:p>
        <a:p>
          <a:r>
            <a:rPr lang="en-US" sz="1200" dirty="0"/>
            <a:t>Security Flaws</a:t>
          </a:r>
        </a:p>
      </dgm:t>
    </dgm:pt>
    <dgm:pt modelId="{AA14730B-C83B-427C-89DF-AFF43851D3E1}" type="parTrans" cxnId="{016FE415-7744-4F04-80B0-39C3173144CC}">
      <dgm:prSet/>
      <dgm:spPr/>
      <dgm:t>
        <a:bodyPr/>
        <a:lstStyle/>
        <a:p>
          <a:endParaRPr lang="en-US"/>
        </a:p>
      </dgm:t>
    </dgm:pt>
    <dgm:pt modelId="{5AB6EEEC-56B0-49FC-9FC5-C5F3A1B6FAB8}" type="sibTrans" cxnId="{016FE415-7744-4F04-80B0-39C3173144CC}">
      <dgm:prSet/>
      <dgm:spPr/>
      <dgm:t>
        <a:bodyPr/>
        <a:lstStyle/>
        <a:p>
          <a:endParaRPr lang="en-US"/>
        </a:p>
      </dgm:t>
    </dgm:pt>
    <dgm:pt modelId="{B9FB45EA-7B86-435F-8F7B-410DC51157A4}">
      <dgm:prSet phldrT="[Text]" custT="1"/>
      <dgm:spPr/>
      <dgm:t>
        <a:bodyPr/>
        <a:lstStyle/>
        <a:p>
          <a:r>
            <a:rPr lang="en-US" sz="1200" dirty="0"/>
            <a:t>SSL 3.0 (1996)</a:t>
          </a:r>
        </a:p>
        <a:p>
          <a:r>
            <a:rPr lang="en-US" sz="1200" dirty="0"/>
            <a:t>Obsolete</a:t>
          </a:r>
        </a:p>
      </dgm:t>
    </dgm:pt>
    <dgm:pt modelId="{3C9A5CA7-705E-4822-8113-0169C7EA862B}" type="parTrans" cxnId="{D138AF73-D601-4E34-B1F1-E963A8EACF9A}">
      <dgm:prSet/>
      <dgm:spPr/>
      <dgm:t>
        <a:bodyPr/>
        <a:lstStyle/>
        <a:p>
          <a:endParaRPr lang="en-US"/>
        </a:p>
      </dgm:t>
    </dgm:pt>
    <dgm:pt modelId="{48B07318-1ABF-4378-B6AD-749545176104}" type="sibTrans" cxnId="{D138AF73-D601-4E34-B1F1-E963A8EACF9A}">
      <dgm:prSet/>
      <dgm:spPr/>
      <dgm:t>
        <a:bodyPr/>
        <a:lstStyle/>
        <a:p>
          <a:endParaRPr lang="en-US"/>
        </a:p>
      </dgm:t>
    </dgm:pt>
    <dgm:pt modelId="{40E0CAD7-03B8-4E76-BC29-83F328CD0708}" type="pres">
      <dgm:prSet presAssocID="{E5A361C7-272E-4562-816A-A451443A7CBE}" presName="Name0" presStyleCnt="0">
        <dgm:presLayoutVars>
          <dgm:dir/>
          <dgm:resizeHandles val="exact"/>
        </dgm:presLayoutVars>
      </dgm:prSet>
      <dgm:spPr/>
    </dgm:pt>
    <dgm:pt modelId="{2E291C5B-4C3B-4B3D-9852-AE076D70E1C9}" type="pres">
      <dgm:prSet presAssocID="{E5A361C7-272E-4562-816A-A451443A7CBE}" presName="arrow" presStyleLbl="bgShp" presStyleIdx="0" presStyleCnt="1" custLinFactNeighborY="2732"/>
      <dgm:spPr/>
    </dgm:pt>
    <dgm:pt modelId="{311428FC-5E2F-492A-895C-2C565E18D223}" type="pres">
      <dgm:prSet presAssocID="{E5A361C7-272E-4562-816A-A451443A7CBE}" presName="points" presStyleCnt="0"/>
      <dgm:spPr/>
    </dgm:pt>
    <dgm:pt modelId="{6B176250-32C1-4AE2-91F3-4D32B6AB4440}" type="pres">
      <dgm:prSet presAssocID="{95CE17E0-7DCB-4B04-90D8-0B1A00427AF0}" presName="compositeA" presStyleCnt="0"/>
      <dgm:spPr/>
    </dgm:pt>
    <dgm:pt modelId="{E7B138F7-05BE-4014-88BD-58638918D2F3}" type="pres">
      <dgm:prSet presAssocID="{95CE17E0-7DCB-4B04-90D8-0B1A00427AF0}" presName="textA" presStyleLbl="revTx" presStyleIdx="0" presStyleCnt="3" custScaleX="10602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F8D7F9-EF6D-4A10-8BFD-51ACDE01582A}" type="pres">
      <dgm:prSet presAssocID="{95CE17E0-7DCB-4B04-90D8-0B1A00427AF0}" presName="circleA" presStyleLbl="node1" presStyleIdx="0" presStyleCnt="3"/>
      <dgm:spPr/>
    </dgm:pt>
    <dgm:pt modelId="{ACB14572-2431-4E0F-9A80-878EEC014735}" type="pres">
      <dgm:prSet presAssocID="{95CE17E0-7DCB-4B04-90D8-0B1A00427AF0}" presName="spaceA" presStyleCnt="0"/>
      <dgm:spPr/>
    </dgm:pt>
    <dgm:pt modelId="{D001A632-2A07-43F0-BF05-0F933C5F1086}" type="pres">
      <dgm:prSet presAssocID="{C2E373FC-A67E-43DF-9361-CCA482CE8436}" presName="space" presStyleCnt="0"/>
      <dgm:spPr/>
    </dgm:pt>
    <dgm:pt modelId="{09386459-69BD-4EC6-9DDA-16F3C55D7738}" type="pres">
      <dgm:prSet presAssocID="{70CABB90-72CB-4101-8FCE-6BDA223C90AF}" presName="compositeB" presStyleCnt="0"/>
      <dgm:spPr/>
    </dgm:pt>
    <dgm:pt modelId="{B843EB3D-0C38-42EC-BC6C-64B501975905}" type="pres">
      <dgm:prSet presAssocID="{70CABB90-72CB-4101-8FCE-6BDA223C90AF}" presName="textB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59CDF4-C304-4D85-9ED6-21C0197F286A}" type="pres">
      <dgm:prSet presAssocID="{70CABB90-72CB-4101-8FCE-6BDA223C90AF}" presName="circleB" presStyleLbl="node1" presStyleIdx="1" presStyleCnt="3"/>
      <dgm:spPr/>
    </dgm:pt>
    <dgm:pt modelId="{3B35C05F-5E27-48CF-A8B1-EA993007930F}" type="pres">
      <dgm:prSet presAssocID="{70CABB90-72CB-4101-8FCE-6BDA223C90AF}" presName="spaceB" presStyleCnt="0"/>
      <dgm:spPr/>
    </dgm:pt>
    <dgm:pt modelId="{42E57063-89F0-440A-AE0D-95D4AB9B1639}" type="pres">
      <dgm:prSet presAssocID="{5AB6EEEC-56B0-49FC-9FC5-C5F3A1B6FAB8}" presName="space" presStyleCnt="0"/>
      <dgm:spPr/>
    </dgm:pt>
    <dgm:pt modelId="{A27A6030-4A7D-4EBA-ACE8-FB0C86FCB350}" type="pres">
      <dgm:prSet presAssocID="{B9FB45EA-7B86-435F-8F7B-410DC51157A4}" presName="compositeA" presStyleCnt="0"/>
      <dgm:spPr/>
    </dgm:pt>
    <dgm:pt modelId="{277E4425-82EC-4389-9E9F-26B286EEA226}" type="pres">
      <dgm:prSet presAssocID="{B9FB45EA-7B86-435F-8F7B-410DC51157A4}" presName="textA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86F093-FCB4-4027-9A4E-9933114E3C99}" type="pres">
      <dgm:prSet presAssocID="{B9FB45EA-7B86-435F-8F7B-410DC51157A4}" presName="circleA" presStyleLbl="node1" presStyleIdx="2" presStyleCnt="3"/>
      <dgm:spPr/>
    </dgm:pt>
    <dgm:pt modelId="{5122E250-B215-4099-AED2-EB226F571CA3}" type="pres">
      <dgm:prSet presAssocID="{B9FB45EA-7B86-435F-8F7B-410DC51157A4}" presName="spaceA" presStyleCnt="0"/>
      <dgm:spPr/>
    </dgm:pt>
  </dgm:ptLst>
  <dgm:cxnLst>
    <dgm:cxn modelId="{D138AF73-D601-4E34-B1F1-E963A8EACF9A}" srcId="{E5A361C7-272E-4562-816A-A451443A7CBE}" destId="{B9FB45EA-7B86-435F-8F7B-410DC51157A4}" srcOrd="2" destOrd="0" parTransId="{3C9A5CA7-705E-4822-8113-0169C7EA862B}" sibTransId="{48B07318-1ABF-4378-B6AD-749545176104}"/>
    <dgm:cxn modelId="{016FE415-7744-4F04-80B0-39C3173144CC}" srcId="{E5A361C7-272E-4562-816A-A451443A7CBE}" destId="{70CABB90-72CB-4101-8FCE-6BDA223C90AF}" srcOrd="1" destOrd="0" parTransId="{AA14730B-C83B-427C-89DF-AFF43851D3E1}" sibTransId="{5AB6EEEC-56B0-49FC-9FC5-C5F3A1B6FAB8}"/>
    <dgm:cxn modelId="{2BC35862-FA28-476A-91F3-2579508627C7}" type="presOf" srcId="{70CABB90-72CB-4101-8FCE-6BDA223C90AF}" destId="{B843EB3D-0C38-42EC-BC6C-64B501975905}" srcOrd="0" destOrd="0" presId="urn:microsoft.com/office/officeart/2005/8/layout/hProcess11"/>
    <dgm:cxn modelId="{0ED63DF1-EED0-4C44-8755-678F6841C962}" type="presOf" srcId="{B9FB45EA-7B86-435F-8F7B-410DC51157A4}" destId="{277E4425-82EC-4389-9E9F-26B286EEA226}" srcOrd="0" destOrd="0" presId="urn:microsoft.com/office/officeart/2005/8/layout/hProcess11"/>
    <dgm:cxn modelId="{2F5F32E4-B5E3-4C4A-8090-D352205F6932}" type="presOf" srcId="{E5A361C7-272E-4562-816A-A451443A7CBE}" destId="{40E0CAD7-03B8-4E76-BC29-83F328CD0708}" srcOrd="0" destOrd="0" presId="urn:microsoft.com/office/officeart/2005/8/layout/hProcess11"/>
    <dgm:cxn modelId="{7BE70424-035F-4BB9-9497-F6CF2AEF3CF7}" srcId="{E5A361C7-272E-4562-816A-A451443A7CBE}" destId="{95CE17E0-7DCB-4B04-90D8-0B1A00427AF0}" srcOrd="0" destOrd="0" parTransId="{7CCF9FF8-A0A0-4A35-AE18-256878942971}" sibTransId="{C2E373FC-A67E-43DF-9361-CCA482CE8436}"/>
    <dgm:cxn modelId="{9CE98842-2589-4442-AAB8-9C7BF9E3CD6A}" type="presOf" srcId="{95CE17E0-7DCB-4B04-90D8-0B1A00427AF0}" destId="{E7B138F7-05BE-4014-88BD-58638918D2F3}" srcOrd="0" destOrd="0" presId="urn:microsoft.com/office/officeart/2005/8/layout/hProcess11"/>
    <dgm:cxn modelId="{135332DA-66BF-41F2-AFCB-54A95C29F35F}" type="presParOf" srcId="{40E0CAD7-03B8-4E76-BC29-83F328CD0708}" destId="{2E291C5B-4C3B-4B3D-9852-AE076D70E1C9}" srcOrd="0" destOrd="0" presId="urn:microsoft.com/office/officeart/2005/8/layout/hProcess11"/>
    <dgm:cxn modelId="{4E904AB4-A2BB-4988-B143-C17CC2C36878}" type="presParOf" srcId="{40E0CAD7-03B8-4E76-BC29-83F328CD0708}" destId="{311428FC-5E2F-492A-895C-2C565E18D223}" srcOrd="1" destOrd="0" presId="urn:microsoft.com/office/officeart/2005/8/layout/hProcess11"/>
    <dgm:cxn modelId="{20834499-E608-42DE-954B-88D2514CF8FB}" type="presParOf" srcId="{311428FC-5E2F-492A-895C-2C565E18D223}" destId="{6B176250-32C1-4AE2-91F3-4D32B6AB4440}" srcOrd="0" destOrd="0" presId="urn:microsoft.com/office/officeart/2005/8/layout/hProcess11"/>
    <dgm:cxn modelId="{036F3787-2EC2-44DA-ABDD-9465D5B7FBFC}" type="presParOf" srcId="{6B176250-32C1-4AE2-91F3-4D32B6AB4440}" destId="{E7B138F7-05BE-4014-88BD-58638918D2F3}" srcOrd="0" destOrd="0" presId="urn:microsoft.com/office/officeart/2005/8/layout/hProcess11"/>
    <dgm:cxn modelId="{F5C2F8C0-F85A-4437-9989-81471E7A232F}" type="presParOf" srcId="{6B176250-32C1-4AE2-91F3-4D32B6AB4440}" destId="{4DF8D7F9-EF6D-4A10-8BFD-51ACDE01582A}" srcOrd="1" destOrd="0" presId="urn:microsoft.com/office/officeart/2005/8/layout/hProcess11"/>
    <dgm:cxn modelId="{666C986E-E8EE-45A6-B3F7-2DA4835D23EB}" type="presParOf" srcId="{6B176250-32C1-4AE2-91F3-4D32B6AB4440}" destId="{ACB14572-2431-4E0F-9A80-878EEC014735}" srcOrd="2" destOrd="0" presId="urn:microsoft.com/office/officeart/2005/8/layout/hProcess11"/>
    <dgm:cxn modelId="{9C1651EC-D33B-476D-B32E-2CA1E19BA534}" type="presParOf" srcId="{311428FC-5E2F-492A-895C-2C565E18D223}" destId="{D001A632-2A07-43F0-BF05-0F933C5F1086}" srcOrd="1" destOrd="0" presId="urn:microsoft.com/office/officeart/2005/8/layout/hProcess11"/>
    <dgm:cxn modelId="{C7B8E592-31FA-4D9B-81F1-7A8771DEF176}" type="presParOf" srcId="{311428FC-5E2F-492A-895C-2C565E18D223}" destId="{09386459-69BD-4EC6-9DDA-16F3C55D7738}" srcOrd="2" destOrd="0" presId="urn:microsoft.com/office/officeart/2005/8/layout/hProcess11"/>
    <dgm:cxn modelId="{9965C7D6-7289-47D9-80E1-52F8EFA426F6}" type="presParOf" srcId="{09386459-69BD-4EC6-9DDA-16F3C55D7738}" destId="{B843EB3D-0C38-42EC-BC6C-64B501975905}" srcOrd="0" destOrd="0" presId="urn:microsoft.com/office/officeart/2005/8/layout/hProcess11"/>
    <dgm:cxn modelId="{FF7722BD-768F-4EB3-8987-FE51D4CAF640}" type="presParOf" srcId="{09386459-69BD-4EC6-9DDA-16F3C55D7738}" destId="{F359CDF4-C304-4D85-9ED6-21C0197F286A}" srcOrd="1" destOrd="0" presId="urn:microsoft.com/office/officeart/2005/8/layout/hProcess11"/>
    <dgm:cxn modelId="{26005E34-1347-4D34-9854-94CC2AEADE79}" type="presParOf" srcId="{09386459-69BD-4EC6-9DDA-16F3C55D7738}" destId="{3B35C05F-5E27-48CF-A8B1-EA993007930F}" srcOrd="2" destOrd="0" presId="urn:microsoft.com/office/officeart/2005/8/layout/hProcess11"/>
    <dgm:cxn modelId="{557B61F1-760F-4CA9-8C82-03F29B2FF94E}" type="presParOf" srcId="{311428FC-5E2F-492A-895C-2C565E18D223}" destId="{42E57063-89F0-440A-AE0D-95D4AB9B1639}" srcOrd="3" destOrd="0" presId="urn:microsoft.com/office/officeart/2005/8/layout/hProcess11"/>
    <dgm:cxn modelId="{4638974E-8457-4AA3-A652-2C25D6FD9C18}" type="presParOf" srcId="{311428FC-5E2F-492A-895C-2C565E18D223}" destId="{A27A6030-4A7D-4EBA-ACE8-FB0C86FCB350}" srcOrd="4" destOrd="0" presId="urn:microsoft.com/office/officeart/2005/8/layout/hProcess11"/>
    <dgm:cxn modelId="{A1BE4782-21DC-401D-9305-3BD5623C4E84}" type="presParOf" srcId="{A27A6030-4A7D-4EBA-ACE8-FB0C86FCB350}" destId="{277E4425-82EC-4389-9E9F-26B286EEA226}" srcOrd="0" destOrd="0" presId="urn:microsoft.com/office/officeart/2005/8/layout/hProcess11"/>
    <dgm:cxn modelId="{C4DEE475-3348-4F14-859D-D0A57D6EAE66}" type="presParOf" srcId="{A27A6030-4A7D-4EBA-ACE8-FB0C86FCB350}" destId="{A486F093-FCB4-4027-9A4E-9933114E3C99}" srcOrd="1" destOrd="0" presId="urn:microsoft.com/office/officeart/2005/8/layout/hProcess11"/>
    <dgm:cxn modelId="{033446EB-F46E-468F-8228-7F1996DE3069}" type="presParOf" srcId="{A27A6030-4A7D-4EBA-ACE8-FB0C86FCB350}" destId="{5122E250-B215-4099-AED2-EB226F571CA3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5A361C7-272E-4562-816A-A451443A7CBE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</dgm:pt>
    <dgm:pt modelId="{95CE17E0-7DCB-4B04-90D8-0B1A00427AF0}">
      <dgm:prSet phldrT="[Text]" custT="1"/>
      <dgm:spPr/>
      <dgm:t>
        <a:bodyPr/>
        <a:lstStyle/>
        <a:p>
          <a:r>
            <a:rPr lang="en-US" sz="1200" dirty="0"/>
            <a:t>TLS 1.0 (1999)</a:t>
          </a:r>
        </a:p>
        <a:p>
          <a:r>
            <a:rPr lang="en-US" sz="1200" dirty="0"/>
            <a:t>(slight upgrade of SSL 3.0)</a:t>
          </a:r>
        </a:p>
      </dgm:t>
    </dgm:pt>
    <dgm:pt modelId="{7CCF9FF8-A0A0-4A35-AE18-256878942971}" type="parTrans" cxnId="{7BE70424-035F-4BB9-9497-F6CF2AEF3CF7}">
      <dgm:prSet/>
      <dgm:spPr/>
      <dgm:t>
        <a:bodyPr/>
        <a:lstStyle/>
        <a:p>
          <a:endParaRPr lang="en-US"/>
        </a:p>
      </dgm:t>
    </dgm:pt>
    <dgm:pt modelId="{C2E373FC-A67E-43DF-9361-CCA482CE8436}" type="sibTrans" cxnId="{7BE70424-035F-4BB9-9497-F6CF2AEF3CF7}">
      <dgm:prSet/>
      <dgm:spPr/>
      <dgm:t>
        <a:bodyPr/>
        <a:lstStyle/>
        <a:p>
          <a:endParaRPr lang="en-US"/>
        </a:p>
      </dgm:t>
    </dgm:pt>
    <dgm:pt modelId="{70CABB90-72CB-4101-8FCE-6BDA223C90AF}">
      <dgm:prSet phldrT="[Text]" custT="1"/>
      <dgm:spPr/>
      <dgm:t>
        <a:bodyPr/>
        <a:lstStyle/>
        <a:p>
          <a:r>
            <a:rPr lang="en-US" sz="1200" dirty="0"/>
            <a:t>TLS 1.1 (2006)</a:t>
          </a:r>
        </a:p>
      </dgm:t>
    </dgm:pt>
    <dgm:pt modelId="{AA14730B-C83B-427C-89DF-AFF43851D3E1}" type="parTrans" cxnId="{016FE415-7744-4F04-80B0-39C3173144CC}">
      <dgm:prSet/>
      <dgm:spPr/>
      <dgm:t>
        <a:bodyPr/>
        <a:lstStyle/>
        <a:p>
          <a:endParaRPr lang="en-US"/>
        </a:p>
      </dgm:t>
    </dgm:pt>
    <dgm:pt modelId="{5AB6EEEC-56B0-49FC-9FC5-C5F3A1B6FAB8}" type="sibTrans" cxnId="{016FE415-7744-4F04-80B0-39C3173144CC}">
      <dgm:prSet/>
      <dgm:spPr/>
      <dgm:t>
        <a:bodyPr/>
        <a:lstStyle/>
        <a:p>
          <a:endParaRPr lang="en-US"/>
        </a:p>
      </dgm:t>
    </dgm:pt>
    <dgm:pt modelId="{B9FB45EA-7B86-435F-8F7B-410DC51157A4}">
      <dgm:prSet phldrT="[Text]" custT="1"/>
      <dgm:spPr/>
      <dgm:t>
        <a:bodyPr/>
        <a:lstStyle/>
        <a:p>
          <a:r>
            <a:rPr lang="en-US" sz="1200" dirty="0"/>
            <a:t>TLS 1.2 (2008)</a:t>
          </a:r>
        </a:p>
      </dgm:t>
    </dgm:pt>
    <dgm:pt modelId="{3C9A5CA7-705E-4822-8113-0169C7EA862B}" type="parTrans" cxnId="{D138AF73-D601-4E34-B1F1-E963A8EACF9A}">
      <dgm:prSet/>
      <dgm:spPr/>
      <dgm:t>
        <a:bodyPr/>
        <a:lstStyle/>
        <a:p>
          <a:endParaRPr lang="en-US"/>
        </a:p>
      </dgm:t>
    </dgm:pt>
    <dgm:pt modelId="{48B07318-1ABF-4378-B6AD-749545176104}" type="sibTrans" cxnId="{D138AF73-D601-4E34-B1F1-E963A8EACF9A}">
      <dgm:prSet/>
      <dgm:spPr/>
      <dgm:t>
        <a:bodyPr/>
        <a:lstStyle/>
        <a:p>
          <a:endParaRPr lang="en-US"/>
        </a:p>
      </dgm:t>
    </dgm:pt>
    <dgm:pt modelId="{81E99CF6-DC72-4436-A43E-345E29E01FC8}">
      <dgm:prSet phldrT="[Text]" custT="1"/>
      <dgm:spPr/>
      <dgm:t>
        <a:bodyPr/>
        <a:lstStyle/>
        <a:p>
          <a:r>
            <a:rPr lang="en-US" sz="1200" dirty="0"/>
            <a:t>TLS 1.3</a:t>
          </a:r>
        </a:p>
        <a:p>
          <a:r>
            <a:rPr lang="en-US" sz="1200" dirty="0"/>
            <a:t>(currently in draft)</a:t>
          </a:r>
        </a:p>
      </dgm:t>
    </dgm:pt>
    <dgm:pt modelId="{02F928AF-F342-4E9E-8C0C-B6EAF8A38404}" type="parTrans" cxnId="{E8AB6471-A156-4298-94B9-F1485AED9B00}">
      <dgm:prSet/>
      <dgm:spPr/>
      <dgm:t>
        <a:bodyPr/>
        <a:lstStyle/>
        <a:p>
          <a:endParaRPr lang="en-US"/>
        </a:p>
      </dgm:t>
    </dgm:pt>
    <dgm:pt modelId="{AC77E5AB-039A-4226-BF3D-6BB4215A4616}" type="sibTrans" cxnId="{E8AB6471-A156-4298-94B9-F1485AED9B00}">
      <dgm:prSet/>
      <dgm:spPr/>
      <dgm:t>
        <a:bodyPr/>
        <a:lstStyle/>
        <a:p>
          <a:endParaRPr lang="en-US"/>
        </a:p>
      </dgm:t>
    </dgm:pt>
    <dgm:pt modelId="{40E0CAD7-03B8-4E76-BC29-83F328CD0708}" type="pres">
      <dgm:prSet presAssocID="{E5A361C7-272E-4562-816A-A451443A7CBE}" presName="Name0" presStyleCnt="0">
        <dgm:presLayoutVars>
          <dgm:dir/>
          <dgm:resizeHandles val="exact"/>
        </dgm:presLayoutVars>
      </dgm:prSet>
      <dgm:spPr/>
    </dgm:pt>
    <dgm:pt modelId="{2E291C5B-4C3B-4B3D-9852-AE076D70E1C9}" type="pres">
      <dgm:prSet presAssocID="{E5A361C7-272E-4562-816A-A451443A7CBE}" presName="arrow" presStyleLbl="bgShp" presStyleIdx="0" presStyleCnt="1" custLinFactNeighborY="2732"/>
      <dgm:spPr/>
    </dgm:pt>
    <dgm:pt modelId="{311428FC-5E2F-492A-895C-2C565E18D223}" type="pres">
      <dgm:prSet presAssocID="{E5A361C7-272E-4562-816A-A451443A7CBE}" presName="points" presStyleCnt="0"/>
      <dgm:spPr/>
    </dgm:pt>
    <dgm:pt modelId="{6B176250-32C1-4AE2-91F3-4D32B6AB4440}" type="pres">
      <dgm:prSet presAssocID="{95CE17E0-7DCB-4B04-90D8-0B1A00427AF0}" presName="compositeA" presStyleCnt="0"/>
      <dgm:spPr/>
    </dgm:pt>
    <dgm:pt modelId="{E7B138F7-05BE-4014-88BD-58638918D2F3}" type="pres">
      <dgm:prSet presAssocID="{95CE17E0-7DCB-4B04-90D8-0B1A00427AF0}" presName="textA" presStyleLbl="revTx" presStyleIdx="0" presStyleCnt="4" custScaleX="1934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F8D7F9-EF6D-4A10-8BFD-51ACDE01582A}" type="pres">
      <dgm:prSet presAssocID="{95CE17E0-7DCB-4B04-90D8-0B1A00427AF0}" presName="circleA" presStyleLbl="node1" presStyleIdx="0" presStyleCnt="4"/>
      <dgm:spPr/>
    </dgm:pt>
    <dgm:pt modelId="{ACB14572-2431-4E0F-9A80-878EEC014735}" type="pres">
      <dgm:prSet presAssocID="{95CE17E0-7DCB-4B04-90D8-0B1A00427AF0}" presName="spaceA" presStyleCnt="0"/>
      <dgm:spPr/>
    </dgm:pt>
    <dgm:pt modelId="{D001A632-2A07-43F0-BF05-0F933C5F1086}" type="pres">
      <dgm:prSet presAssocID="{C2E373FC-A67E-43DF-9361-CCA482CE8436}" presName="space" presStyleCnt="0"/>
      <dgm:spPr/>
    </dgm:pt>
    <dgm:pt modelId="{09386459-69BD-4EC6-9DDA-16F3C55D7738}" type="pres">
      <dgm:prSet presAssocID="{70CABB90-72CB-4101-8FCE-6BDA223C90AF}" presName="compositeB" presStyleCnt="0"/>
      <dgm:spPr/>
    </dgm:pt>
    <dgm:pt modelId="{B843EB3D-0C38-42EC-BC6C-64B501975905}" type="pres">
      <dgm:prSet presAssocID="{70CABB90-72CB-4101-8FCE-6BDA223C90AF}" presName="textB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59CDF4-C304-4D85-9ED6-21C0197F286A}" type="pres">
      <dgm:prSet presAssocID="{70CABB90-72CB-4101-8FCE-6BDA223C90AF}" presName="circleB" presStyleLbl="node1" presStyleIdx="1" presStyleCnt="4"/>
      <dgm:spPr/>
    </dgm:pt>
    <dgm:pt modelId="{3B35C05F-5E27-48CF-A8B1-EA993007930F}" type="pres">
      <dgm:prSet presAssocID="{70CABB90-72CB-4101-8FCE-6BDA223C90AF}" presName="spaceB" presStyleCnt="0"/>
      <dgm:spPr/>
    </dgm:pt>
    <dgm:pt modelId="{42E57063-89F0-440A-AE0D-95D4AB9B1639}" type="pres">
      <dgm:prSet presAssocID="{5AB6EEEC-56B0-49FC-9FC5-C5F3A1B6FAB8}" presName="space" presStyleCnt="0"/>
      <dgm:spPr/>
    </dgm:pt>
    <dgm:pt modelId="{A27A6030-4A7D-4EBA-ACE8-FB0C86FCB350}" type="pres">
      <dgm:prSet presAssocID="{B9FB45EA-7B86-435F-8F7B-410DC51157A4}" presName="compositeA" presStyleCnt="0"/>
      <dgm:spPr/>
    </dgm:pt>
    <dgm:pt modelId="{277E4425-82EC-4389-9E9F-26B286EEA226}" type="pres">
      <dgm:prSet presAssocID="{B9FB45EA-7B86-435F-8F7B-410DC51157A4}" presName="textA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86F093-FCB4-4027-9A4E-9933114E3C99}" type="pres">
      <dgm:prSet presAssocID="{B9FB45EA-7B86-435F-8F7B-410DC51157A4}" presName="circleA" presStyleLbl="node1" presStyleIdx="2" presStyleCnt="4"/>
      <dgm:spPr/>
    </dgm:pt>
    <dgm:pt modelId="{5122E250-B215-4099-AED2-EB226F571CA3}" type="pres">
      <dgm:prSet presAssocID="{B9FB45EA-7B86-435F-8F7B-410DC51157A4}" presName="spaceA" presStyleCnt="0"/>
      <dgm:spPr/>
    </dgm:pt>
    <dgm:pt modelId="{C62C38E1-9D5F-4177-A56D-93BA38CA3AD4}" type="pres">
      <dgm:prSet presAssocID="{48B07318-1ABF-4378-B6AD-749545176104}" presName="space" presStyleCnt="0"/>
      <dgm:spPr/>
    </dgm:pt>
    <dgm:pt modelId="{3ADB8828-AFDE-4C61-85E3-C4C02BFCC89A}" type="pres">
      <dgm:prSet presAssocID="{81E99CF6-DC72-4436-A43E-345E29E01FC8}" presName="compositeB" presStyleCnt="0"/>
      <dgm:spPr/>
    </dgm:pt>
    <dgm:pt modelId="{DEF8E139-6523-446B-AAF5-11E99B82D647}" type="pres">
      <dgm:prSet presAssocID="{81E99CF6-DC72-4436-A43E-345E29E01FC8}" presName="textB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77A40F-7C4B-49E6-B697-C38E11619CCD}" type="pres">
      <dgm:prSet presAssocID="{81E99CF6-DC72-4436-A43E-345E29E01FC8}" presName="circleB" presStyleLbl="node1" presStyleIdx="3" presStyleCnt="4"/>
      <dgm:spPr/>
    </dgm:pt>
    <dgm:pt modelId="{D636E73A-7F9E-44BB-B260-1E635237D756}" type="pres">
      <dgm:prSet presAssocID="{81E99CF6-DC72-4436-A43E-345E29E01FC8}" presName="spaceB" presStyleCnt="0"/>
      <dgm:spPr/>
    </dgm:pt>
  </dgm:ptLst>
  <dgm:cxnLst>
    <dgm:cxn modelId="{0ED63DF1-EED0-4C44-8755-678F6841C962}" type="presOf" srcId="{B9FB45EA-7B86-435F-8F7B-410DC51157A4}" destId="{277E4425-82EC-4389-9E9F-26B286EEA226}" srcOrd="0" destOrd="0" presId="urn:microsoft.com/office/officeart/2005/8/layout/hProcess11"/>
    <dgm:cxn modelId="{016FE415-7744-4F04-80B0-39C3173144CC}" srcId="{E5A361C7-272E-4562-816A-A451443A7CBE}" destId="{70CABB90-72CB-4101-8FCE-6BDA223C90AF}" srcOrd="1" destOrd="0" parTransId="{AA14730B-C83B-427C-89DF-AFF43851D3E1}" sibTransId="{5AB6EEEC-56B0-49FC-9FC5-C5F3A1B6FAB8}"/>
    <dgm:cxn modelId="{2BC35862-FA28-476A-91F3-2579508627C7}" type="presOf" srcId="{70CABB90-72CB-4101-8FCE-6BDA223C90AF}" destId="{B843EB3D-0C38-42EC-BC6C-64B501975905}" srcOrd="0" destOrd="0" presId="urn:microsoft.com/office/officeart/2005/8/layout/hProcess11"/>
    <dgm:cxn modelId="{7BE70424-035F-4BB9-9497-F6CF2AEF3CF7}" srcId="{E5A361C7-272E-4562-816A-A451443A7CBE}" destId="{95CE17E0-7DCB-4B04-90D8-0B1A00427AF0}" srcOrd="0" destOrd="0" parTransId="{7CCF9FF8-A0A0-4A35-AE18-256878942971}" sibTransId="{C2E373FC-A67E-43DF-9361-CCA482CE8436}"/>
    <dgm:cxn modelId="{D138AF73-D601-4E34-B1F1-E963A8EACF9A}" srcId="{E5A361C7-272E-4562-816A-A451443A7CBE}" destId="{B9FB45EA-7B86-435F-8F7B-410DC51157A4}" srcOrd="2" destOrd="0" parTransId="{3C9A5CA7-705E-4822-8113-0169C7EA862B}" sibTransId="{48B07318-1ABF-4378-B6AD-749545176104}"/>
    <dgm:cxn modelId="{E8AB6471-A156-4298-94B9-F1485AED9B00}" srcId="{E5A361C7-272E-4562-816A-A451443A7CBE}" destId="{81E99CF6-DC72-4436-A43E-345E29E01FC8}" srcOrd="3" destOrd="0" parTransId="{02F928AF-F342-4E9E-8C0C-B6EAF8A38404}" sibTransId="{AC77E5AB-039A-4226-BF3D-6BB4215A4616}"/>
    <dgm:cxn modelId="{2F5F32E4-B5E3-4C4A-8090-D352205F6932}" type="presOf" srcId="{E5A361C7-272E-4562-816A-A451443A7CBE}" destId="{40E0CAD7-03B8-4E76-BC29-83F328CD0708}" srcOrd="0" destOrd="0" presId="urn:microsoft.com/office/officeart/2005/8/layout/hProcess11"/>
    <dgm:cxn modelId="{B5B36674-81C0-4E12-A1B2-823E53DAFC86}" type="presOf" srcId="{81E99CF6-DC72-4436-A43E-345E29E01FC8}" destId="{DEF8E139-6523-446B-AAF5-11E99B82D647}" srcOrd="0" destOrd="0" presId="urn:microsoft.com/office/officeart/2005/8/layout/hProcess11"/>
    <dgm:cxn modelId="{9CE98842-2589-4442-AAB8-9C7BF9E3CD6A}" type="presOf" srcId="{95CE17E0-7DCB-4B04-90D8-0B1A00427AF0}" destId="{E7B138F7-05BE-4014-88BD-58638918D2F3}" srcOrd="0" destOrd="0" presId="urn:microsoft.com/office/officeart/2005/8/layout/hProcess11"/>
    <dgm:cxn modelId="{135332DA-66BF-41F2-AFCB-54A95C29F35F}" type="presParOf" srcId="{40E0CAD7-03B8-4E76-BC29-83F328CD0708}" destId="{2E291C5B-4C3B-4B3D-9852-AE076D70E1C9}" srcOrd="0" destOrd="0" presId="urn:microsoft.com/office/officeart/2005/8/layout/hProcess11"/>
    <dgm:cxn modelId="{4E904AB4-A2BB-4988-B143-C17CC2C36878}" type="presParOf" srcId="{40E0CAD7-03B8-4E76-BC29-83F328CD0708}" destId="{311428FC-5E2F-492A-895C-2C565E18D223}" srcOrd="1" destOrd="0" presId="urn:microsoft.com/office/officeart/2005/8/layout/hProcess11"/>
    <dgm:cxn modelId="{20834499-E608-42DE-954B-88D2514CF8FB}" type="presParOf" srcId="{311428FC-5E2F-492A-895C-2C565E18D223}" destId="{6B176250-32C1-4AE2-91F3-4D32B6AB4440}" srcOrd="0" destOrd="0" presId="urn:microsoft.com/office/officeart/2005/8/layout/hProcess11"/>
    <dgm:cxn modelId="{036F3787-2EC2-44DA-ABDD-9465D5B7FBFC}" type="presParOf" srcId="{6B176250-32C1-4AE2-91F3-4D32B6AB4440}" destId="{E7B138F7-05BE-4014-88BD-58638918D2F3}" srcOrd="0" destOrd="0" presId="urn:microsoft.com/office/officeart/2005/8/layout/hProcess11"/>
    <dgm:cxn modelId="{F5C2F8C0-F85A-4437-9989-81471E7A232F}" type="presParOf" srcId="{6B176250-32C1-4AE2-91F3-4D32B6AB4440}" destId="{4DF8D7F9-EF6D-4A10-8BFD-51ACDE01582A}" srcOrd="1" destOrd="0" presId="urn:microsoft.com/office/officeart/2005/8/layout/hProcess11"/>
    <dgm:cxn modelId="{666C986E-E8EE-45A6-B3F7-2DA4835D23EB}" type="presParOf" srcId="{6B176250-32C1-4AE2-91F3-4D32B6AB4440}" destId="{ACB14572-2431-4E0F-9A80-878EEC014735}" srcOrd="2" destOrd="0" presId="urn:microsoft.com/office/officeart/2005/8/layout/hProcess11"/>
    <dgm:cxn modelId="{9C1651EC-D33B-476D-B32E-2CA1E19BA534}" type="presParOf" srcId="{311428FC-5E2F-492A-895C-2C565E18D223}" destId="{D001A632-2A07-43F0-BF05-0F933C5F1086}" srcOrd="1" destOrd="0" presId="urn:microsoft.com/office/officeart/2005/8/layout/hProcess11"/>
    <dgm:cxn modelId="{C7B8E592-31FA-4D9B-81F1-7A8771DEF176}" type="presParOf" srcId="{311428FC-5E2F-492A-895C-2C565E18D223}" destId="{09386459-69BD-4EC6-9DDA-16F3C55D7738}" srcOrd="2" destOrd="0" presId="urn:microsoft.com/office/officeart/2005/8/layout/hProcess11"/>
    <dgm:cxn modelId="{9965C7D6-7289-47D9-80E1-52F8EFA426F6}" type="presParOf" srcId="{09386459-69BD-4EC6-9DDA-16F3C55D7738}" destId="{B843EB3D-0C38-42EC-BC6C-64B501975905}" srcOrd="0" destOrd="0" presId="urn:microsoft.com/office/officeart/2005/8/layout/hProcess11"/>
    <dgm:cxn modelId="{FF7722BD-768F-4EB3-8987-FE51D4CAF640}" type="presParOf" srcId="{09386459-69BD-4EC6-9DDA-16F3C55D7738}" destId="{F359CDF4-C304-4D85-9ED6-21C0197F286A}" srcOrd="1" destOrd="0" presId="urn:microsoft.com/office/officeart/2005/8/layout/hProcess11"/>
    <dgm:cxn modelId="{26005E34-1347-4D34-9854-94CC2AEADE79}" type="presParOf" srcId="{09386459-69BD-4EC6-9DDA-16F3C55D7738}" destId="{3B35C05F-5E27-48CF-A8B1-EA993007930F}" srcOrd="2" destOrd="0" presId="urn:microsoft.com/office/officeart/2005/8/layout/hProcess11"/>
    <dgm:cxn modelId="{557B61F1-760F-4CA9-8C82-03F29B2FF94E}" type="presParOf" srcId="{311428FC-5E2F-492A-895C-2C565E18D223}" destId="{42E57063-89F0-440A-AE0D-95D4AB9B1639}" srcOrd="3" destOrd="0" presId="urn:microsoft.com/office/officeart/2005/8/layout/hProcess11"/>
    <dgm:cxn modelId="{4638974E-8457-4AA3-A652-2C25D6FD9C18}" type="presParOf" srcId="{311428FC-5E2F-492A-895C-2C565E18D223}" destId="{A27A6030-4A7D-4EBA-ACE8-FB0C86FCB350}" srcOrd="4" destOrd="0" presId="urn:microsoft.com/office/officeart/2005/8/layout/hProcess11"/>
    <dgm:cxn modelId="{A1BE4782-21DC-401D-9305-3BD5623C4E84}" type="presParOf" srcId="{A27A6030-4A7D-4EBA-ACE8-FB0C86FCB350}" destId="{277E4425-82EC-4389-9E9F-26B286EEA226}" srcOrd="0" destOrd="0" presId="urn:microsoft.com/office/officeart/2005/8/layout/hProcess11"/>
    <dgm:cxn modelId="{C4DEE475-3348-4F14-859D-D0A57D6EAE66}" type="presParOf" srcId="{A27A6030-4A7D-4EBA-ACE8-FB0C86FCB350}" destId="{A486F093-FCB4-4027-9A4E-9933114E3C99}" srcOrd="1" destOrd="0" presId="urn:microsoft.com/office/officeart/2005/8/layout/hProcess11"/>
    <dgm:cxn modelId="{033446EB-F46E-468F-8228-7F1996DE3069}" type="presParOf" srcId="{A27A6030-4A7D-4EBA-ACE8-FB0C86FCB350}" destId="{5122E250-B215-4099-AED2-EB226F571CA3}" srcOrd="2" destOrd="0" presId="urn:microsoft.com/office/officeart/2005/8/layout/hProcess11"/>
    <dgm:cxn modelId="{FB47763A-9D1A-4699-AFF1-7A1DA2DA6641}" type="presParOf" srcId="{311428FC-5E2F-492A-895C-2C565E18D223}" destId="{C62C38E1-9D5F-4177-A56D-93BA38CA3AD4}" srcOrd="5" destOrd="0" presId="urn:microsoft.com/office/officeart/2005/8/layout/hProcess11"/>
    <dgm:cxn modelId="{0C726041-FCEF-49E2-9026-299399981324}" type="presParOf" srcId="{311428FC-5E2F-492A-895C-2C565E18D223}" destId="{3ADB8828-AFDE-4C61-85E3-C4C02BFCC89A}" srcOrd="6" destOrd="0" presId="urn:microsoft.com/office/officeart/2005/8/layout/hProcess11"/>
    <dgm:cxn modelId="{A5F53A0F-BFC7-41D2-AA98-16AEDC8C0CA7}" type="presParOf" srcId="{3ADB8828-AFDE-4C61-85E3-C4C02BFCC89A}" destId="{DEF8E139-6523-446B-AAF5-11E99B82D647}" srcOrd="0" destOrd="0" presId="urn:microsoft.com/office/officeart/2005/8/layout/hProcess11"/>
    <dgm:cxn modelId="{91B6C32A-99EE-4D55-B8B4-95B78D6AA7AC}" type="presParOf" srcId="{3ADB8828-AFDE-4C61-85E3-C4C02BFCC89A}" destId="{6877A40F-7C4B-49E6-B697-C38E11619CCD}" srcOrd="1" destOrd="0" presId="urn:microsoft.com/office/officeart/2005/8/layout/hProcess11"/>
    <dgm:cxn modelId="{492593F6-D40D-4992-AC57-975D4E07B8ED}" type="presParOf" srcId="{3ADB8828-AFDE-4C61-85E3-C4C02BFCC89A}" destId="{D636E73A-7F9E-44BB-B260-1E635237D756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FB01E28-AE0B-4D90-ABF3-217CEAB0FDA1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4F7A103-676E-416B-BBDF-D0D819C97239}">
      <dgm:prSet/>
      <dgm:spPr/>
      <dgm:t>
        <a:bodyPr/>
        <a:lstStyle/>
        <a:p>
          <a:pPr rtl="0"/>
          <a:r>
            <a:rPr lang="en-US"/>
            <a:t>Generate public and private key pair</a:t>
          </a:r>
        </a:p>
      </dgm:t>
    </dgm:pt>
    <dgm:pt modelId="{9D95A4A0-9D41-4994-816F-CAFE0DB02F18}" type="parTrans" cxnId="{737B1D00-6B95-419E-BB72-680B6A9A6FE2}">
      <dgm:prSet/>
      <dgm:spPr/>
      <dgm:t>
        <a:bodyPr/>
        <a:lstStyle/>
        <a:p>
          <a:endParaRPr lang="en-US"/>
        </a:p>
      </dgm:t>
    </dgm:pt>
    <dgm:pt modelId="{E30F0F17-DED3-481B-8E29-6D996C6F5A6C}" type="sibTrans" cxnId="{737B1D00-6B95-419E-BB72-680B6A9A6FE2}">
      <dgm:prSet/>
      <dgm:spPr/>
      <dgm:t>
        <a:bodyPr/>
        <a:lstStyle/>
        <a:p>
          <a:endParaRPr lang="en-US"/>
        </a:p>
      </dgm:t>
    </dgm:pt>
    <dgm:pt modelId="{F72F3CC9-38EA-4E91-B2F9-F31691B01E40}">
      <dgm:prSet/>
      <dgm:spPr/>
      <dgm:t>
        <a:bodyPr/>
        <a:lstStyle/>
        <a:p>
          <a:pPr rtl="0"/>
          <a:r>
            <a:rPr lang="en-US" dirty="0"/>
            <a:t>Get a CA signed digital certificate</a:t>
          </a:r>
        </a:p>
      </dgm:t>
    </dgm:pt>
    <dgm:pt modelId="{F0E26C61-45A7-40ED-BB26-69E9416DCA38}" type="parTrans" cxnId="{D6A5B03D-7CF5-4C66-9AF3-2E23F7E2684F}">
      <dgm:prSet/>
      <dgm:spPr/>
      <dgm:t>
        <a:bodyPr/>
        <a:lstStyle/>
        <a:p>
          <a:endParaRPr lang="en-US"/>
        </a:p>
      </dgm:t>
    </dgm:pt>
    <dgm:pt modelId="{D4300987-D3CC-42E9-853C-59D6436BCE6C}" type="sibTrans" cxnId="{D6A5B03D-7CF5-4C66-9AF3-2E23F7E2684F}">
      <dgm:prSet/>
      <dgm:spPr/>
      <dgm:t>
        <a:bodyPr/>
        <a:lstStyle/>
        <a:p>
          <a:endParaRPr lang="en-US"/>
        </a:p>
      </dgm:t>
    </dgm:pt>
    <dgm:pt modelId="{8A101626-8ED9-4AB7-A06B-0D86626598AE}">
      <dgm:prSet/>
      <dgm:spPr/>
      <dgm:t>
        <a:bodyPr/>
        <a:lstStyle/>
        <a:p>
          <a:pPr rtl="0"/>
          <a:r>
            <a:rPr lang="en-US"/>
            <a:t>Combine private key with digital signature to get server certificate</a:t>
          </a:r>
        </a:p>
      </dgm:t>
    </dgm:pt>
    <dgm:pt modelId="{7A4A4181-F9FA-4ED7-8FCB-5CC8ADED79F2}" type="parTrans" cxnId="{852171AE-A1D0-4671-8C1B-A6581D614041}">
      <dgm:prSet/>
      <dgm:spPr/>
      <dgm:t>
        <a:bodyPr/>
        <a:lstStyle/>
        <a:p>
          <a:endParaRPr lang="en-US"/>
        </a:p>
      </dgm:t>
    </dgm:pt>
    <dgm:pt modelId="{2E815DA1-FF2E-4AC2-9D38-3D3DD62151FC}" type="sibTrans" cxnId="{852171AE-A1D0-4671-8C1B-A6581D614041}">
      <dgm:prSet/>
      <dgm:spPr/>
      <dgm:t>
        <a:bodyPr/>
        <a:lstStyle/>
        <a:p>
          <a:endParaRPr lang="en-US"/>
        </a:p>
      </dgm:t>
    </dgm:pt>
    <dgm:pt modelId="{6CFB2EDF-61B4-4294-99F7-2B1EB8F1EDF2}">
      <dgm:prSet/>
      <dgm:spPr/>
      <dgm:t>
        <a:bodyPr/>
        <a:lstStyle/>
        <a:p>
          <a:pPr rtl="0"/>
          <a:r>
            <a:rPr lang="en-US"/>
            <a:t>Import the CA’s digital certificate in the client’s cert store.</a:t>
          </a:r>
        </a:p>
      </dgm:t>
    </dgm:pt>
    <dgm:pt modelId="{3E01DDB4-C812-4AD2-B00A-17EDA4E0D93D}" type="parTrans" cxnId="{5A74B32A-FF88-41AD-AFDA-8F9BF08F8C22}">
      <dgm:prSet/>
      <dgm:spPr/>
      <dgm:t>
        <a:bodyPr/>
        <a:lstStyle/>
        <a:p>
          <a:endParaRPr lang="en-US"/>
        </a:p>
      </dgm:t>
    </dgm:pt>
    <dgm:pt modelId="{1D3797B5-774C-44CD-94E5-08D635AFEDCF}" type="sibTrans" cxnId="{5A74B32A-FF88-41AD-AFDA-8F9BF08F8C22}">
      <dgm:prSet/>
      <dgm:spPr/>
      <dgm:t>
        <a:bodyPr/>
        <a:lstStyle/>
        <a:p>
          <a:endParaRPr lang="en-US"/>
        </a:p>
      </dgm:t>
    </dgm:pt>
    <dgm:pt modelId="{1E08CCA1-0C9F-4CCE-99E9-64DDB853FC82}">
      <dgm:prSet/>
      <dgm:spPr/>
      <dgm:t>
        <a:bodyPr/>
        <a:lstStyle/>
        <a:p>
          <a:r>
            <a:rPr lang="en-US" b="1" dirty="0">
              <a:solidFill>
                <a:srgbClr val="00B050"/>
              </a:solidFill>
            </a:rPr>
            <a:t>PKIUTIL</a:t>
          </a:r>
          <a:r>
            <a:rPr lang="en-US" dirty="0"/>
            <a:t> –</a:t>
          </a:r>
          <a:r>
            <a:rPr lang="en-US" dirty="0" err="1"/>
            <a:t>newreq</a:t>
          </a:r>
          <a:endParaRPr lang="en-US" dirty="0"/>
        </a:p>
      </dgm:t>
    </dgm:pt>
    <dgm:pt modelId="{4130B8AE-E30D-4D44-B80B-089432DD8FC3}" type="parTrans" cxnId="{F0997AE2-8856-4DF5-97B9-80CC274764FD}">
      <dgm:prSet/>
      <dgm:spPr/>
      <dgm:t>
        <a:bodyPr/>
        <a:lstStyle/>
        <a:p>
          <a:endParaRPr lang="en-US"/>
        </a:p>
      </dgm:t>
    </dgm:pt>
    <dgm:pt modelId="{C770084B-E2F1-4B4E-BA31-CDD544FC922C}" type="sibTrans" cxnId="{F0997AE2-8856-4DF5-97B9-80CC274764FD}">
      <dgm:prSet/>
      <dgm:spPr/>
      <dgm:t>
        <a:bodyPr/>
        <a:lstStyle/>
        <a:p>
          <a:endParaRPr lang="en-US"/>
        </a:p>
      </dgm:t>
    </dgm:pt>
    <dgm:pt modelId="{FE367438-922A-4E6E-9CC8-4CAA8613A9D3}">
      <dgm:prSet/>
      <dgm:spPr/>
      <dgm:t>
        <a:bodyPr/>
        <a:lstStyle/>
        <a:p>
          <a:r>
            <a:rPr lang="en-US" dirty="0"/>
            <a:t>Creates pk1 &amp; pk10 in </a:t>
          </a:r>
          <a:r>
            <a:rPr lang="en-US" dirty="0">
              <a:solidFill>
                <a:srgbClr val="00B050"/>
              </a:solidFill>
            </a:rPr>
            <a:t>DLC/keys/request</a:t>
          </a:r>
          <a:endParaRPr lang="en-US" dirty="0"/>
        </a:p>
      </dgm:t>
    </dgm:pt>
    <dgm:pt modelId="{2386C29E-A653-4A12-9E9E-0E3EFDFECF7C}" type="parTrans" cxnId="{1A5A8802-2236-4A81-AD1E-C4675AFB22CF}">
      <dgm:prSet/>
      <dgm:spPr/>
      <dgm:t>
        <a:bodyPr/>
        <a:lstStyle/>
        <a:p>
          <a:endParaRPr lang="en-US"/>
        </a:p>
      </dgm:t>
    </dgm:pt>
    <dgm:pt modelId="{1BF39DB3-D031-4200-884B-17EEEB92D79A}" type="sibTrans" cxnId="{1A5A8802-2236-4A81-AD1E-C4675AFB22CF}">
      <dgm:prSet/>
      <dgm:spPr/>
      <dgm:t>
        <a:bodyPr/>
        <a:lstStyle/>
        <a:p>
          <a:endParaRPr lang="en-US"/>
        </a:p>
      </dgm:t>
    </dgm:pt>
    <dgm:pt modelId="{A3DE9ED7-438D-4994-BEF0-FD0509FCADC9}">
      <dgm:prSet/>
      <dgm:spPr/>
      <dgm:t>
        <a:bodyPr/>
        <a:lstStyle/>
        <a:p>
          <a:r>
            <a:rPr lang="en-US" dirty="0"/>
            <a:t>.pk10 = public key + user identity in PKCS10 format</a:t>
          </a:r>
        </a:p>
      </dgm:t>
    </dgm:pt>
    <dgm:pt modelId="{8E044FE1-77BC-4CEC-B844-C633FEA30E71}" type="parTrans" cxnId="{8B3F80C6-DF42-4600-A1B5-4F445E24F52C}">
      <dgm:prSet/>
      <dgm:spPr/>
      <dgm:t>
        <a:bodyPr/>
        <a:lstStyle/>
        <a:p>
          <a:endParaRPr lang="en-US"/>
        </a:p>
      </dgm:t>
    </dgm:pt>
    <dgm:pt modelId="{5D8EEF32-DF44-4C8C-80B8-273FAD19FF8B}" type="sibTrans" cxnId="{8B3F80C6-DF42-4600-A1B5-4F445E24F52C}">
      <dgm:prSet/>
      <dgm:spPr/>
      <dgm:t>
        <a:bodyPr/>
        <a:lstStyle/>
        <a:p>
          <a:endParaRPr lang="en-US"/>
        </a:p>
      </dgm:t>
    </dgm:pt>
    <dgm:pt modelId="{9237A655-F89F-46E6-9111-626775FFE6D0}">
      <dgm:prSet/>
      <dgm:spPr/>
      <dgm:t>
        <a:bodyPr/>
        <a:lstStyle/>
        <a:p>
          <a:r>
            <a:rPr lang="en-US" dirty="0"/>
            <a:t>CA Signs .pk10 (Certificate Sign Request ) with its private key</a:t>
          </a:r>
        </a:p>
      </dgm:t>
    </dgm:pt>
    <dgm:pt modelId="{5E45D933-D51C-43FD-984F-9D41ED6DDD3B}" type="parTrans" cxnId="{F01DD01B-4C06-4590-969F-C46CCBDBAB0D}">
      <dgm:prSet/>
      <dgm:spPr/>
      <dgm:t>
        <a:bodyPr/>
        <a:lstStyle/>
        <a:p>
          <a:endParaRPr lang="en-US"/>
        </a:p>
      </dgm:t>
    </dgm:pt>
    <dgm:pt modelId="{55B99F00-6AA3-4144-89CF-8B9781731C43}" type="sibTrans" cxnId="{F01DD01B-4C06-4590-969F-C46CCBDBAB0D}">
      <dgm:prSet/>
      <dgm:spPr/>
      <dgm:t>
        <a:bodyPr/>
        <a:lstStyle/>
        <a:p>
          <a:endParaRPr lang="en-US"/>
        </a:p>
      </dgm:t>
    </dgm:pt>
    <dgm:pt modelId="{FDF39FBE-78DD-481C-B435-BC5872DD6BFF}">
      <dgm:prSet/>
      <dgm:spPr/>
      <dgm:t>
        <a:bodyPr/>
        <a:lstStyle/>
        <a:p>
          <a:endParaRPr lang="en-US" dirty="0"/>
        </a:p>
      </dgm:t>
    </dgm:pt>
    <dgm:pt modelId="{D4AA67C9-DC03-4D41-84DF-78CDB9341CC9}" type="parTrans" cxnId="{954B6C70-315A-493E-AF88-DB57B6111F4B}">
      <dgm:prSet/>
      <dgm:spPr/>
      <dgm:t>
        <a:bodyPr/>
        <a:lstStyle/>
        <a:p>
          <a:endParaRPr lang="en-US"/>
        </a:p>
      </dgm:t>
    </dgm:pt>
    <dgm:pt modelId="{DFFFD9E4-D4C8-4809-A99B-2555B2B0231F}" type="sibTrans" cxnId="{954B6C70-315A-493E-AF88-DB57B6111F4B}">
      <dgm:prSet/>
      <dgm:spPr/>
      <dgm:t>
        <a:bodyPr/>
        <a:lstStyle/>
        <a:p>
          <a:endParaRPr lang="en-US"/>
        </a:p>
      </dgm:t>
    </dgm:pt>
    <dgm:pt modelId="{FAE0B9B6-B0C3-4C8F-8932-272249B9A85B}">
      <dgm:prSet/>
      <dgm:spPr/>
      <dgm:t>
        <a:bodyPr/>
        <a:lstStyle/>
        <a:p>
          <a:r>
            <a:rPr lang="en-US" dirty="0"/>
            <a:t>Generates a digital certificate</a:t>
          </a:r>
        </a:p>
      </dgm:t>
    </dgm:pt>
    <dgm:pt modelId="{16EDC669-DD9E-476F-B2D5-95B344F0A192}" type="parTrans" cxnId="{9B55AEEE-45E3-49A0-A0A7-1415AC9FA211}">
      <dgm:prSet/>
      <dgm:spPr/>
      <dgm:t>
        <a:bodyPr/>
        <a:lstStyle/>
        <a:p>
          <a:endParaRPr lang="en-US"/>
        </a:p>
      </dgm:t>
    </dgm:pt>
    <dgm:pt modelId="{B0B0602F-7995-4D3E-8915-C11F95B3EC65}" type="sibTrans" cxnId="{9B55AEEE-45E3-49A0-A0A7-1415AC9FA211}">
      <dgm:prSet/>
      <dgm:spPr/>
      <dgm:t>
        <a:bodyPr/>
        <a:lstStyle/>
        <a:p>
          <a:endParaRPr lang="en-US"/>
        </a:p>
      </dgm:t>
    </dgm:pt>
    <dgm:pt modelId="{1B25F5D1-24E2-45AB-A351-0BE05E7EAD47}">
      <dgm:prSet/>
      <dgm:spPr/>
      <dgm:t>
        <a:bodyPr/>
        <a:lstStyle/>
        <a:p>
          <a:r>
            <a:rPr lang="en-US" dirty="0"/>
            <a:t>Use </a:t>
          </a:r>
          <a:r>
            <a:rPr lang="en-US" dirty="0">
              <a:solidFill>
                <a:srgbClr val="00B050"/>
              </a:solidFill>
            </a:rPr>
            <a:t>PKIUTIL –import </a:t>
          </a:r>
          <a:r>
            <a:rPr lang="en-US" dirty="0"/>
            <a:t>to combine .pk1 and .</a:t>
          </a:r>
          <a:r>
            <a:rPr lang="en-US" dirty="0" err="1"/>
            <a:t>cer</a:t>
          </a:r>
          <a:r>
            <a:rPr lang="en-US" dirty="0"/>
            <a:t> into </a:t>
          </a:r>
          <a:r>
            <a:rPr lang="en-US" dirty="0" err="1"/>
            <a:t>alias.pem</a:t>
          </a:r>
          <a:endParaRPr lang="en-US" dirty="0"/>
        </a:p>
      </dgm:t>
    </dgm:pt>
    <dgm:pt modelId="{EF17349B-69C7-4A79-992D-0C916609C600}" type="parTrans" cxnId="{2280F2B4-32DA-48F4-8D48-58078790DCB1}">
      <dgm:prSet/>
      <dgm:spPr/>
      <dgm:t>
        <a:bodyPr/>
        <a:lstStyle/>
        <a:p>
          <a:endParaRPr lang="en-US"/>
        </a:p>
      </dgm:t>
    </dgm:pt>
    <dgm:pt modelId="{4AFF4B89-6BC8-4953-A762-7220D11961F1}" type="sibTrans" cxnId="{2280F2B4-32DA-48F4-8D48-58078790DCB1}">
      <dgm:prSet/>
      <dgm:spPr/>
      <dgm:t>
        <a:bodyPr/>
        <a:lstStyle/>
        <a:p>
          <a:endParaRPr lang="en-US"/>
        </a:p>
      </dgm:t>
    </dgm:pt>
    <dgm:pt modelId="{47BF7547-A656-4C69-93C2-EEF0DC8D62D7}">
      <dgm:prSet/>
      <dgm:spPr/>
      <dgm:t>
        <a:bodyPr/>
        <a:lstStyle/>
        <a:p>
          <a:r>
            <a:rPr lang="en-US" dirty="0"/>
            <a:t>OE Servers need to be configured with </a:t>
          </a:r>
          <a:r>
            <a:rPr lang="en-US" dirty="0" err="1"/>
            <a:t>alias.pem</a:t>
          </a:r>
          <a:endParaRPr lang="en-US" dirty="0"/>
        </a:p>
      </dgm:t>
    </dgm:pt>
    <dgm:pt modelId="{29933DFE-AE1F-4BEB-BB83-D47EECD0BCFF}" type="parTrans" cxnId="{917B92C8-07BA-4970-A997-FDD8404864A7}">
      <dgm:prSet/>
      <dgm:spPr/>
      <dgm:t>
        <a:bodyPr/>
        <a:lstStyle/>
        <a:p>
          <a:endParaRPr lang="en-US"/>
        </a:p>
      </dgm:t>
    </dgm:pt>
    <dgm:pt modelId="{61840872-1914-44F5-BA73-6564D34AF7DA}" type="sibTrans" cxnId="{917B92C8-07BA-4970-A997-FDD8404864A7}">
      <dgm:prSet/>
      <dgm:spPr/>
      <dgm:t>
        <a:bodyPr/>
        <a:lstStyle/>
        <a:p>
          <a:endParaRPr lang="en-US"/>
        </a:p>
      </dgm:t>
    </dgm:pt>
    <dgm:pt modelId="{C654B012-1A5C-463F-8993-A69EA33942D4}">
      <dgm:prSet/>
      <dgm:spPr/>
      <dgm:t>
        <a:bodyPr/>
        <a:lstStyle/>
        <a:p>
          <a:r>
            <a:rPr lang="en-US" dirty="0"/>
            <a:t>For OE clients use </a:t>
          </a:r>
          <a:r>
            <a:rPr lang="en-US" b="1" dirty="0">
              <a:solidFill>
                <a:srgbClr val="00B050"/>
              </a:solidFill>
            </a:rPr>
            <a:t>CERTUTIL – import</a:t>
          </a:r>
        </a:p>
      </dgm:t>
    </dgm:pt>
    <dgm:pt modelId="{36104FA1-10A4-4F68-9CC5-94AAF29BA305}" type="parTrans" cxnId="{270578F7-862E-4BDF-BE66-20810C03FD2E}">
      <dgm:prSet/>
      <dgm:spPr/>
      <dgm:t>
        <a:bodyPr/>
        <a:lstStyle/>
        <a:p>
          <a:endParaRPr lang="en-US"/>
        </a:p>
      </dgm:t>
    </dgm:pt>
    <dgm:pt modelId="{592AF28E-8016-4D13-8E5D-FB2699B0F959}" type="sibTrans" cxnId="{270578F7-862E-4BDF-BE66-20810C03FD2E}">
      <dgm:prSet/>
      <dgm:spPr/>
      <dgm:t>
        <a:bodyPr/>
        <a:lstStyle/>
        <a:p>
          <a:endParaRPr lang="en-US"/>
        </a:p>
      </dgm:t>
    </dgm:pt>
    <dgm:pt modelId="{F3CEF3E1-FC26-4226-B10C-D23928876313}">
      <dgm:prSet/>
      <dgm:spPr/>
      <dgm:t>
        <a:bodyPr/>
        <a:lstStyle/>
        <a:p>
          <a:r>
            <a:rPr lang="en-US" dirty="0"/>
            <a:t>The CA’s public certificate goes as .0 in $DLC/certs</a:t>
          </a:r>
        </a:p>
      </dgm:t>
    </dgm:pt>
    <dgm:pt modelId="{C3DB67E8-E13F-4EED-B2A8-C0CAE157C2AC}" type="parTrans" cxnId="{3C9E8F03-3D1B-4C5D-8312-3ABED4A76FB1}">
      <dgm:prSet/>
      <dgm:spPr/>
      <dgm:t>
        <a:bodyPr/>
        <a:lstStyle/>
        <a:p>
          <a:endParaRPr lang="en-US"/>
        </a:p>
      </dgm:t>
    </dgm:pt>
    <dgm:pt modelId="{15363C00-6101-4A33-93F7-82395204D4D6}" type="sibTrans" cxnId="{3C9E8F03-3D1B-4C5D-8312-3ABED4A76FB1}">
      <dgm:prSet/>
      <dgm:spPr/>
      <dgm:t>
        <a:bodyPr/>
        <a:lstStyle/>
        <a:p>
          <a:endParaRPr lang="en-US"/>
        </a:p>
      </dgm:t>
    </dgm:pt>
    <dgm:pt modelId="{0693A622-970D-46D0-82EA-3F2C1F3123A8}">
      <dgm:prSet/>
      <dgm:spPr/>
      <dgm:t>
        <a:bodyPr/>
        <a:lstStyle/>
        <a:p>
          <a:endParaRPr lang="en-US" dirty="0"/>
        </a:p>
      </dgm:t>
    </dgm:pt>
    <dgm:pt modelId="{DE3D374C-773C-4ABD-BB84-CF164C124E48}" type="parTrans" cxnId="{AEB47DE5-3B6B-4686-AC05-80F7B5A573E0}">
      <dgm:prSet/>
      <dgm:spPr/>
      <dgm:t>
        <a:bodyPr/>
        <a:lstStyle/>
        <a:p>
          <a:endParaRPr lang="en-US"/>
        </a:p>
      </dgm:t>
    </dgm:pt>
    <dgm:pt modelId="{40CFAC88-EC68-4C9E-A2AD-FDE649FA7403}" type="sibTrans" cxnId="{AEB47DE5-3B6B-4686-AC05-80F7B5A573E0}">
      <dgm:prSet/>
      <dgm:spPr/>
      <dgm:t>
        <a:bodyPr/>
        <a:lstStyle/>
        <a:p>
          <a:endParaRPr lang="en-US"/>
        </a:p>
      </dgm:t>
    </dgm:pt>
    <dgm:pt modelId="{79D0B829-6985-4684-9687-37BBF266C668}">
      <dgm:prSet/>
      <dgm:spPr/>
      <dgm:t>
        <a:bodyPr/>
        <a:lstStyle/>
        <a:p>
          <a:r>
            <a:rPr lang="en-US" dirty="0"/>
            <a:t>pk1 = private key</a:t>
          </a:r>
        </a:p>
      </dgm:t>
    </dgm:pt>
    <dgm:pt modelId="{8B701C05-135C-4A4E-A8B8-3D909EF3FAF6}" type="parTrans" cxnId="{EDE531E4-0B9C-4044-90B5-7FE23345FCAE}">
      <dgm:prSet/>
      <dgm:spPr/>
      <dgm:t>
        <a:bodyPr/>
        <a:lstStyle/>
        <a:p>
          <a:endParaRPr lang="en-US"/>
        </a:p>
      </dgm:t>
    </dgm:pt>
    <dgm:pt modelId="{3BD018E8-CEB3-481B-AE95-B58A84A125E3}" type="sibTrans" cxnId="{EDE531E4-0B9C-4044-90B5-7FE23345FCAE}">
      <dgm:prSet/>
      <dgm:spPr/>
      <dgm:t>
        <a:bodyPr/>
        <a:lstStyle/>
        <a:p>
          <a:endParaRPr lang="en-US"/>
        </a:p>
      </dgm:t>
    </dgm:pt>
    <dgm:pt modelId="{6A79DF31-8F53-43A1-8D19-1D3EED963A67}" type="pres">
      <dgm:prSet presAssocID="{2FB01E28-AE0B-4D90-ABF3-217CEAB0FDA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8DD3765-D3FA-4101-A4CF-818847294373}" type="pres">
      <dgm:prSet presAssocID="{74F7A103-676E-416B-BBDF-D0D819C97239}" presName="composite" presStyleCnt="0"/>
      <dgm:spPr/>
    </dgm:pt>
    <dgm:pt modelId="{C45EC48B-E8A8-469C-B4E4-9C4786B444B4}" type="pres">
      <dgm:prSet presAssocID="{74F7A103-676E-416B-BBDF-D0D819C97239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D98946-9725-4ABD-8F32-FBCF205F26BE}" type="pres">
      <dgm:prSet presAssocID="{74F7A103-676E-416B-BBDF-D0D819C97239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89A5B9-EB64-4484-8AAC-367CC0E7C1A9}" type="pres">
      <dgm:prSet presAssocID="{E30F0F17-DED3-481B-8E29-6D996C6F5A6C}" presName="space" presStyleCnt="0"/>
      <dgm:spPr/>
    </dgm:pt>
    <dgm:pt modelId="{5135001A-7F8B-4F2D-98D1-098ED2CD19E5}" type="pres">
      <dgm:prSet presAssocID="{F72F3CC9-38EA-4E91-B2F9-F31691B01E40}" presName="composite" presStyleCnt="0"/>
      <dgm:spPr/>
    </dgm:pt>
    <dgm:pt modelId="{5D9F0BC1-A5AE-455B-A02D-16FF550BF8B4}" type="pres">
      <dgm:prSet presAssocID="{F72F3CC9-38EA-4E91-B2F9-F31691B01E40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9E173D-1269-4140-96B3-50FC41D5FFEB}" type="pres">
      <dgm:prSet presAssocID="{F72F3CC9-38EA-4E91-B2F9-F31691B01E40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D5572D-7BA2-4739-A624-9E6BAC0353C9}" type="pres">
      <dgm:prSet presAssocID="{D4300987-D3CC-42E9-853C-59D6436BCE6C}" presName="space" presStyleCnt="0"/>
      <dgm:spPr/>
    </dgm:pt>
    <dgm:pt modelId="{E89FA4B5-0344-4AA3-AFD1-59C4F6BF288F}" type="pres">
      <dgm:prSet presAssocID="{8A101626-8ED9-4AB7-A06B-0D86626598AE}" presName="composite" presStyleCnt="0"/>
      <dgm:spPr/>
    </dgm:pt>
    <dgm:pt modelId="{5979DBCA-CA30-4559-A204-DF0B7F1EC004}" type="pres">
      <dgm:prSet presAssocID="{8A101626-8ED9-4AB7-A06B-0D86626598AE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7E952B-1DA1-4858-A568-C75CEC326DB9}" type="pres">
      <dgm:prSet presAssocID="{8A101626-8ED9-4AB7-A06B-0D86626598AE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662B3C-2236-4220-908F-2DBA138CF5E6}" type="pres">
      <dgm:prSet presAssocID="{2E815DA1-FF2E-4AC2-9D38-3D3DD62151FC}" presName="space" presStyleCnt="0"/>
      <dgm:spPr/>
    </dgm:pt>
    <dgm:pt modelId="{C8374ADC-5387-4EA5-9D5F-27979B47369A}" type="pres">
      <dgm:prSet presAssocID="{6CFB2EDF-61B4-4294-99F7-2B1EB8F1EDF2}" presName="composite" presStyleCnt="0"/>
      <dgm:spPr/>
    </dgm:pt>
    <dgm:pt modelId="{76E38866-F0D7-4F7B-8F3B-C0B9FD5E153C}" type="pres">
      <dgm:prSet presAssocID="{6CFB2EDF-61B4-4294-99F7-2B1EB8F1EDF2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DC3364-8A85-495A-A974-D4475923D8F9}" type="pres">
      <dgm:prSet presAssocID="{6CFB2EDF-61B4-4294-99F7-2B1EB8F1EDF2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EB47DE5-3B6B-4686-AC05-80F7B5A573E0}" srcId="{74F7A103-676E-416B-BBDF-D0D819C97239}" destId="{0693A622-970D-46D0-82EA-3F2C1F3123A8}" srcOrd="4" destOrd="0" parTransId="{DE3D374C-773C-4ABD-BB84-CF164C124E48}" sibTransId="{40CFAC88-EC68-4C9E-A2AD-FDE649FA7403}"/>
    <dgm:cxn modelId="{B3814BAD-302E-459C-AE29-6CEBB69F085D}" type="presOf" srcId="{C654B012-1A5C-463F-8993-A69EA33942D4}" destId="{02DC3364-8A85-495A-A974-D4475923D8F9}" srcOrd="0" destOrd="0" presId="urn:microsoft.com/office/officeart/2005/8/layout/hList1"/>
    <dgm:cxn modelId="{04CB06F1-FC77-4ADF-B494-2C9577E0F486}" type="presOf" srcId="{74F7A103-676E-416B-BBDF-D0D819C97239}" destId="{C45EC48B-E8A8-469C-B4E4-9C4786B444B4}" srcOrd="0" destOrd="0" presId="urn:microsoft.com/office/officeart/2005/8/layout/hList1"/>
    <dgm:cxn modelId="{9B55AEEE-45E3-49A0-A0A7-1415AC9FA211}" srcId="{F72F3CC9-38EA-4E91-B2F9-F31691B01E40}" destId="{FAE0B9B6-B0C3-4C8F-8932-272249B9A85B}" srcOrd="1" destOrd="0" parTransId="{16EDC669-DD9E-476F-B2D5-95B344F0A192}" sibTransId="{B0B0602F-7995-4D3E-8915-C11F95B3EC65}"/>
    <dgm:cxn modelId="{917B92C8-07BA-4970-A997-FDD8404864A7}" srcId="{8A101626-8ED9-4AB7-A06B-0D86626598AE}" destId="{47BF7547-A656-4C69-93C2-EEF0DC8D62D7}" srcOrd="1" destOrd="0" parTransId="{29933DFE-AE1F-4BEB-BB83-D47EECD0BCFF}" sibTransId="{61840872-1914-44F5-BA73-6564D34AF7DA}"/>
    <dgm:cxn modelId="{F0997AE2-8856-4DF5-97B9-80CC274764FD}" srcId="{74F7A103-676E-416B-BBDF-D0D819C97239}" destId="{1E08CCA1-0C9F-4CCE-99E9-64DDB853FC82}" srcOrd="0" destOrd="0" parTransId="{4130B8AE-E30D-4D44-B80B-089432DD8FC3}" sibTransId="{C770084B-E2F1-4B4E-BA31-CDD544FC922C}"/>
    <dgm:cxn modelId="{954B6C70-315A-493E-AF88-DB57B6111F4B}" srcId="{F72F3CC9-38EA-4E91-B2F9-F31691B01E40}" destId="{FDF39FBE-78DD-481C-B435-BC5872DD6BFF}" srcOrd="2" destOrd="0" parTransId="{D4AA67C9-DC03-4D41-84DF-78CDB9341CC9}" sibTransId="{DFFFD9E4-D4C8-4809-A99B-2555B2B0231F}"/>
    <dgm:cxn modelId="{9BB20CE5-78CD-4121-BD0A-BDE804CFC87D}" type="presOf" srcId="{6CFB2EDF-61B4-4294-99F7-2B1EB8F1EDF2}" destId="{76E38866-F0D7-4F7B-8F3B-C0B9FD5E153C}" srcOrd="0" destOrd="0" presId="urn:microsoft.com/office/officeart/2005/8/layout/hList1"/>
    <dgm:cxn modelId="{852171AE-A1D0-4671-8C1B-A6581D614041}" srcId="{2FB01E28-AE0B-4D90-ABF3-217CEAB0FDA1}" destId="{8A101626-8ED9-4AB7-A06B-0D86626598AE}" srcOrd="2" destOrd="0" parTransId="{7A4A4181-F9FA-4ED7-8FCB-5CC8ADED79F2}" sibTransId="{2E815DA1-FF2E-4AC2-9D38-3D3DD62151FC}"/>
    <dgm:cxn modelId="{19DB2AA7-7D6D-4C6E-9584-4E87EE497812}" type="presOf" srcId="{8A101626-8ED9-4AB7-A06B-0D86626598AE}" destId="{5979DBCA-CA30-4559-A204-DF0B7F1EC004}" srcOrd="0" destOrd="0" presId="urn:microsoft.com/office/officeart/2005/8/layout/hList1"/>
    <dgm:cxn modelId="{1F7E4AC8-A235-4F11-B207-C188EA738453}" type="presOf" srcId="{FDF39FBE-78DD-481C-B435-BC5872DD6BFF}" destId="{AC9E173D-1269-4140-96B3-50FC41D5FFEB}" srcOrd="0" destOrd="2" presId="urn:microsoft.com/office/officeart/2005/8/layout/hList1"/>
    <dgm:cxn modelId="{FC1928AF-98F3-4E3A-865A-BCCC416F5B0A}" type="presOf" srcId="{47BF7547-A656-4C69-93C2-EEF0DC8D62D7}" destId="{F37E952B-1DA1-4858-A568-C75CEC326DB9}" srcOrd="0" destOrd="1" presId="urn:microsoft.com/office/officeart/2005/8/layout/hList1"/>
    <dgm:cxn modelId="{D6A5B03D-7CF5-4C66-9AF3-2E23F7E2684F}" srcId="{2FB01E28-AE0B-4D90-ABF3-217CEAB0FDA1}" destId="{F72F3CC9-38EA-4E91-B2F9-F31691B01E40}" srcOrd="1" destOrd="0" parTransId="{F0E26C61-45A7-40ED-BB26-69E9416DCA38}" sibTransId="{D4300987-D3CC-42E9-853C-59D6436BCE6C}"/>
    <dgm:cxn modelId="{7239EFBB-91AB-4B69-9CBA-7856A564DB7D}" type="presOf" srcId="{F72F3CC9-38EA-4E91-B2F9-F31691B01E40}" destId="{5D9F0BC1-A5AE-455B-A02D-16FF550BF8B4}" srcOrd="0" destOrd="0" presId="urn:microsoft.com/office/officeart/2005/8/layout/hList1"/>
    <dgm:cxn modelId="{663473EB-2881-4491-A653-7C6ABE5433A6}" type="presOf" srcId="{79D0B829-6985-4684-9687-37BBF266C668}" destId="{E3D98946-9725-4ABD-8F32-FBCF205F26BE}" srcOrd="0" destOrd="2" presId="urn:microsoft.com/office/officeart/2005/8/layout/hList1"/>
    <dgm:cxn modelId="{8C5DD29A-B4DC-495A-99C2-AB212F18B653}" type="presOf" srcId="{F3CEF3E1-FC26-4226-B10C-D23928876313}" destId="{02DC3364-8A85-495A-A974-D4475923D8F9}" srcOrd="0" destOrd="1" presId="urn:microsoft.com/office/officeart/2005/8/layout/hList1"/>
    <dgm:cxn modelId="{EDE531E4-0B9C-4044-90B5-7FE23345FCAE}" srcId="{74F7A103-676E-416B-BBDF-D0D819C97239}" destId="{79D0B829-6985-4684-9687-37BBF266C668}" srcOrd="2" destOrd="0" parTransId="{8B701C05-135C-4A4E-A8B8-3D909EF3FAF6}" sibTransId="{3BD018E8-CEB3-481B-AE95-B58A84A125E3}"/>
    <dgm:cxn modelId="{01967804-EC31-4E64-B3B4-946B1E7AD1ED}" type="presOf" srcId="{9237A655-F89F-46E6-9111-626775FFE6D0}" destId="{AC9E173D-1269-4140-96B3-50FC41D5FFEB}" srcOrd="0" destOrd="0" presId="urn:microsoft.com/office/officeart/2005/8/layout/hList1"/>
    <dgm:cxn modelId="{F7444BA9-F4CF-4373-9DED-74AB7AA09527}" type="presOf" srcId="{0693A622-970D-46D0-82EA-3F2C1F3123A8}" destId="{E3D98946-9725-4ABD-8F32-FBCF205F26BE}" srcOrd="0" destOrd="4" presId="urn:microsoft.com/office/officeart/2005/8/layout/hList1"/>
    <dgm:cxn modelId="{E0F90B34-35F7-4B4E-9D5A-272149551442}" type="presOf" srcId="{FE367438-922A-4E6E-9CC8-4CAA8613A9D3}" destId="{E3D98946-9725-4ABD-8F32-FBCF205F26BE}" srcOrd="0" destOrd="1" presId="urn:microsoft.com/office/officeart/2005/8/layout/hList1"/>
    <dgm:cxn modelId="{270578F7-862E-4BDF-BE66-20810C03FD2E}" srcId="{6CFB2EDF-61B4-4294-99F7-2B1EB8F1EDF2}" destId="{C654B012-1A5C-463F-8993-A69EA33942D4}" srcOrd="0" destOrd="0" parTransId="{36104FA1-10A4-4F68-9CC5-94AAF29BA305}" sibTransId="{592AF28E-8016-4D13-8E5D-FB2699B0F959}"/>
    <dgm:cxn modelId="{5A74B32A-FF88-41AD-AFDA-8F9BF08F8C22}" srcId="{2FB01E28-AE0B-4D90-ABF3-217CEAB0FDA1}" destId="{6CFB2EDF-61B4-4294-99F7-2B1EB8F1EDF2}" srcOrd="3" destOrd="0" parTransId="{3E01DDB4-C812-4AD2-B00A-17EDA4E0D93D}" sibTransId="{1D3797B5-774C-44CD-94E5-08D635AFEDCF}"/>
    <dgm:cxn modelId="{3C9E8F03-3D1B-4C5D-8312-3ABED4A76FB1}" srcId="{6CFB2EDF-61B4-4294-99F7-2B1EB8F1EDF2}" destId="{F3CEF3E1-FC26-4226-B10C-D23928876313}" srcOrd="1" destOrd="0" parTransId="{C3DB67E8-E13F-4EED-B2A8-C0CAE157C2AC}" sibTransId="{15363C00-6101-4A33-93F7-82395204D4D6}"/>
    <dgm:cxn modelId="{96199124-7104-47A6-806C-305013C7D329}" type="presOf" srcId="{1E08CCA1-0C9F-4CCE-99E9-64DDB853FC82}" destId="{E3D98946-9725-4ABD-8F32-FBCF205F26BE}" srcOrd="0" destOrd="0" presId="urn:microsoft.com/office/officeart/2005/8/layout/hList1"/>
    <dgm:cxn modelId="{F01DD01B-4C06-4590-969F-C46CCBDBAB0D}" srcId="{F72F3CC9-38EA-4E91-B2F9-F31691B01E40}" destId="{9237A655-F89F-46E6-9111-626775FFE6D0}" srcOrd="0" destOrd="0" parTransId="{5E45D933-D51C-43FD-984F-9D41ED6DDD3B}" sibTransId="{55B99F00-6AA3-4144-89CF-8B9781731C43}"/>
    <dgm:cxn modelId="{35C86AB8-3D29-4B8B-8E78-44490FF5C684}" type="presOf" srcId="{2FB01E28-AE0B-4D90-ABF3-217CEAB0FDA1}" destId="{6A79DF31-8F53-43A1-8D19-1D3EED963A67}" srcOrd="0" destOrd="0" presId="urn:microsoft.com/office/officeart/2005/8/layout/hList1"/>
    <dgm:cxn modelId="{2280F2B4-32DA-48F4-8D48-58078790DCB1}" srcId="{8A101626-8ED9-4AB7-A06B-0D86626598AE}" destId="{1B25F5D1-24E2-45AB-A351-0BE05E7EAD47}" srcOrd="0" destOrd="0" parTransId="{EF17349B-69C7-4A79-992D-0C916609C600}" sibTransId="{4AFF4B89-6BC8-4953-A762-7220D11961F1}"/>
    <dgm:cxn modelId="{1A5A8802-2236-4A81-AD1E-C4675AFB22CF}" srcId="{74F7A103-676E-416B-BBDF-D0D819C97239}" destId="{FE367438-922A-4E6E-9CC8-4CAA8613A9D3}" srcOrd="1" destOrd="0" parTransId="{2386C29E-A653-4A12-9E9E-0E3EFDFECF7C}" sibTransId="{1BF39DB3-D031-4200-884B-17EEEB92D79A}"/>
    <dgm:cxn modelId="{11B28FD7-0F30-4540-8EDA-ACCDDB8CC879}" type="presOf" srcId="{A3DE9ED7-438D-4994-BEF0-FD0509FCADC9}" destId="{E3D98946-9725-4ABD-8F32-FBCF205F26BE}" srcOrd="0" destOrd="3" presId="urn:microsoft.com/office/officeart/2005/8/layout/hList1"/>
    <dgm:cxn modelId="{8B3F80C6-DF42-4600-A1B5-4F445E24F52C}" srcId="{74F7A103-676E-416B-BBDF-D0D819C97239}" destId="{A3DE9ED7-438D-4994-BEF0-FD0509FCADC9}" srcOrd="3" destOrd="0" parTransId="{8E044FE1-77BC-4CEC-B844-C633FEA30E71}" sibTransId="{5D8EEF32-DF44-4C8C-80B8-273FAD19FF8B}"/>
    <dgm:cxn modelId="{8460EF00-2FBC-4B51-BED8-20C2A81C8666}" type="presOf" srcId="{FAE0B9B6-B0C3-4C8F-8932-272249B9A85B}" destId="{AC9E173D-1269-4140-96B3-50FC41D5FFEB}" srcOrd="0" destOrd="1" presId="urn:microsoft.com/office/officeart/2005/8/layout/hList1"/>
    <dgm:cxn modelId="{737B1D00-6B95-419E-BB72-680B6A9A6FE2}" srcId="{2FB01E28-AE0B-4D90-ABF3-217CEAB0FDA1}" destId="{74F7A103-676E-416B-BBDF-D0D819C97239}" srcOrd="0" destOrd="0" parTransId="{9D95A4A0-9D41-4994-816F-CAFE0DB02F18}" sibTransId="{E30F0F17-DED3-481B-8E29-6D996C6F5A6C}"/>
    <dgm:cxn modelId="{0E06BFB0-3B16-452C-B86C-32A5AA4F3E5A}" type="presOf" srcId="{1B25F5D1-24E2-45AB-A351-0BE05E7EAD47}" destId="{F37E952B-1DA1-4858-A568-C75CEC326DB9}" srcOrd="0" destOrd="0" presId="urn:microsoft.com/office/officeart/2005/8/layout/hList1"/>
    <dgm:cxn modelId="{390F0898-29E3-4F7F-9BB7-0CF13E883311}" type="presParOf" srcId="{6A79DF31-8F53-43A1-8D19-1D3EED963A67}" destId="{88DD3765-D3FA-4101-A4CF-818847294373}" srcOrd="0" destOrd="0" presId="urn:microsoft.com/office/officeart/2005/8/layout/hList1"/>
    <dgm:cxn modelId="{BE656E05-39AB-4C2A-9DFC-213737E64C5C}" type="presParOf" srcId="{88DD3765-D3FA-4101-A4CF-818847294373}" destId="{C45EC48B-E8A8-469C-B4E4-9C4786B444B4}" srcOrd="0" destOrd="0" presId="urn:microsoft.com/office/officeart/2005/8/layout/hList1"/>
    <dgm:cxn modelId="{93454AC4-7288-4F0E-A615-AEE9F9C62271}" type="presParOf" srcId="{88DD3765-D3FA-4101-A4CF-818847294373}" destId="{E3D98946-9725-4ABD-8F32-FBCF205F26BE}" srcOrd="1" destOrd="0" presId="urn:microsoft.com/office/officeart/2005/8/layout/hList1"/>
    <dgm:cxn modelId="{38F25CED-BD6F-42E0-B32D-22B6E1677B53}" type="presParOf" srcId="{6A79DF31-8F53-43A1-8D19-1D3EED963A67}" destId="{1789A5B9-EB64-4484-8AAC-367CC0E7C1A9}" srcOrd="1" destOrd="0" presId="urn:microsoft.com/office/officeart/2005/8/layout/hList1"/>
    <dgm:cxn modelId="{BC11A60D-98B8-43A1-9151-D5981CAD6DB8}" type="presParOf" srcId="{6A79DF31-8F53-43A1-8D19-1D3EED963A67}" destId="{5135001A-7F8B-4F2D-98D1-098ED2CD19E5}" srcOrd="2" destOrd="0" presId="urn:microsoft.com/office/officeart/2005/8/layout/hList1"/>
    <dgm:cxn modelId="{38FBFDA3-9317-4E27-957F-A9B9B1E98B95}" type="presParOf" srcId="{5135001A-7F8B-4F2D-98D1-098ED2CD19E5}" destId="{5D9F0BC1-A5AE-455B-A02D-16FF550BF8B4}" srcOrd="0" destOrd="0" presId="urn:microsoft.com/office/officeart/2005/8/layout/hList1"/>
    <dgm:cxn modelId="{AEEFCF80-67C1-4A77-B622-4178CD511964}" type="presParOf" srcId="{5135001A-7F8B-4F2D-98D1-098ED2CD19E5}" destId="{AC9E173D-1269-4140-96B3-50FC41D5FFEB}" srcOrd="1" destOrd="0" presId="urn:microsoft.com/office/officeart/2005/8/layout/hList1"/>
    <dgm:cxn modelId="{23875611-F378-4FE0-9461-FCE6A825EB12}" type="presParOf" srcId="{6A79DF31-8F53-43A1-8D19-1D3EED963A67}" destId="{8AD5572D-7BA2-4739-A624-9E6BAC0353C9}" srcOrd="3" destOrd="0" presId="urn:microsoft.com/office/officeart/2005/8/layout/hList1"/>
    <dgm:cxn modelId="{3443B292-5D9A-4622-83F9-26FCA5919C86}" type="presParOf" srcId="{6A79DF31-8F53-43A1-8D19-1D3EED963A67}" destId="{E89FA4B5-0344-4AA3-AFD1-59C4F6BF288F}" srcOrd="4" destOrd="0" presId="urn:microsoft.com/office/officeart/2005/8/layout/hList1"/>
    <dgm:cxn modelId="{FCEAFC08-1D30-4BCC-A2E0-E091B90D4AF7}" type="presParOf" srcId="{E89FA4B5-0344-4AA3-AFD1-59C4F6BF288F}" destId="{5979DBCA-CA30-4559-A204-DF0B7F1EC004}" srcOrd="0" destOrd="0" presId="urn:microsoft.com/office/officeart/2005/8/layout/hList1"/>
    <dgm:cxn modelId="{E613BB1E-0A13-4779-A154-F12B1ADE18D9}" type="presParOf" srcId="{E89FA4B5-0344-4AA3-AFD1-59C4F6BF288F}" destId="{F37E952B-1DA1-4858-A568-C75CEC326DB9}" srcOrd="1" destOrd="0" presId="urn:microsoft.com/office/officeart/2005/8/layout/hList1"/>
    <dgm:cxn modelId="{62C04791-799E-4424-B51D-7246D1157E6C}" type="presParOf" srcId="{6A79DF31-8F53-43A1-8D19-1D3EED963A67}" destId="{86662B3C-2236-4220-908F-2DBA138CF5E6}" srcOrd="5" destOrd="0" presId="urn:microsoft.com/office/officeart/2005/8/layout/hList1"/>
    <dgm:cxn modelId="{6FBA3D70-0DA3-43E8-9F3E-55FEF2381E15}" type="presParOf" srcId="{6A79DF31-8F53-43A1-8D19-1D3EED963A67}" destId="{C8374ADC-5387-4EA5-9D5F-27979B47369A}" srcOrd="6" destOrd="0" presId="urn:microsoft.com/office/officeart/2005/8/layout/hList1"/>
    <dgm:cxn modelId="{CFCBBD2E-95C5-4D7F-9901-B32C7ED4B064}" type="presParOf" srcId="{C8374ADC-5387-4EA5-9D5F-27979B47369A}" destId="{76E38866-F0D7-4F7B-8F3B-C0B9FD5E153C}" srcOrd="0" destOrd="0" presId="urn:microsoft.com/office/officeart/2005/8/layout/hList1"/>
    <dgm:cxn modelId="{634A99AB-843A-4F7D-B118-8C1E80F58CC8}" type="presParOf" srcId="{C8374ADC-5387-4EA5-9D5F-27979B47369A}" destId="{02DC3364-8A85-495A-A974-D4475923D8F9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E291C5B-4C3B-4B3D-9852-AE076D70E1C9}">
      <dsp:nvSpPr>
        <dsp:cNvPr id="0" name=""/>
        <dsp:cNvSpPr/>
      </dsp:nvSpPr>
      <dsp:spPr>
        <a:xfrm>
          <a:off x="0" y="650449"/>
          <a:ext cx="8125883" cy="836784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B138F7-05BE-4014-88BD-58638918D2F3}">
      <dsp:nvSpPr>
        <dsp:cNvPr id="0" name=""/>
        <dsp:cNvSpPr/>
      </dsp:nvSpPr>
      <dsp:spPr>
        <a:xfrm>
          <a:off x="328" y="0"/>
          <a:ext cx="2453296" cy="8367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b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/>
            <a:t>SSL 1.0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/>
            <a:t>(Never released)</a:t>
          </a:r>
        </a:p>
      </dsp:txBody>
      <dsp:txXfrm>
        <a:off x="328" y="0"/>
        <a:ext cx="2453296" cy="836784"/>
      </dsp:txXfrm>
    </dsp:sp>
    <dsp:sp modelId="{4DF8D7F9-EF6D-4A10-8BFD-51ACDE01582A}">
      <dsp:nvSpPr>
        <dsp:cNvPr id="0" name=""/>
        <dsp:cNvSpPr/>
      </dsp:nvSpPr>
      <dsp:spPr>
        <a:xfrm>
          <a:off x="1122378" y="941382"/>
          <a:ext cx="209196" cy="2091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43EB3D-0C38-42EC-BC6C-64B501975905}">
      <dsp:nvSpPr>
        <dsp:cNvPr id="0" name=""/>
        <dsp:cNvSpPr/>
      </dsp:nvSpPr>
      <dsp:spPr>
        <a:xfrm>
          <a:off x="2569323" y="1255176"/>
          <a:ext cx="2313972" cy="8367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/>
            <a:t>SSL 2.0 (1995)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/>
            <a:t>Security Flaws</a:t>
          </a:r>
        </a:p>
      </dsp:txBody>
      <dsp:txXfrm>
        <a:off x="2569323" y="1255176"/>
        <a:ext cx="2313972" cy="836784"/>
      </dsp:txXfrm>
    </dsp:sp>
    <dsp:sp modelId="{F359CDF4-C304-4D85-9ED6-21C0197F286A}">
      <dsp:nvSpPr>
        <dsp:cNvPr id="0" name=""/>
        <dsp:cNvSpPr/>
      </dsp:nvSpPr>
      <dsp:spPr>
        <a:xfrm>
          <a:off x="3621711" y="941382"/>
          <a:ext cx="209196" cy="2091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7E4425-82EC-4389-9E9F-26B286EEA226}">
      <dsp:nvSpPr>
        <dsp:cNvPr id="0" name=""/>
        <dsp:cNvSpPr/>
      </dsp:nvSpPr>
      <dsp:spPr>
        <a:xfrm>
          <a:off x="4998994" y="0"/>
          <a:ext cx="2313972" cy="8367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b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/>
            <a:t>SSL 3.0 (1996)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/>
            <a:t>Obsolete</a:t>
          </a:r>
        </a:p>
      </dsp:txBody>
      <dsp:txXfrm>
        <a:off x="4998994" y="0"/>
        <a:ext cx="2313972" cy="836784"/>
      </dsp:txXfrm>
    </dsp:sp>
    <dsp:sp modelId="{A486F093-FCB4-4027-9A4E-9933114E3C99}">
      <dsp:nvSpPr>
        <dsp:cNvPr id="0" name=""/>
        <dsp:cNvSpPr/>
      </dsp:nvSpPr>
      <dsp:spPr>
        <a:xfrm>
          <a:off x="6051382" y="941382"/>
          <a:ext cx="209196" cy="2091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E291C5B-4C3B-4B3D-9852-AE076D70E1C9}">
      <dsp:nvSpPr>
        <dsp:cNvPr id="0" name=""/>
        <dsp:cNvSpPr/>
      </dsp:nvSpPr>
      <dsp:spPr>
        <a:xfrm>
          <a:off x="0" y="650449"/>
          <a:ext cx="8125883" cy="836784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B138F7-05BE-4014-88BD-58638918D2F3}">
      <dsp:nvSpPr>
        <dsp:cNvPr id="0" name=""/>
        <dsp:cNvSpPr/>
      </dsp:nvSpPr>
      <dsp:spPr>
        <a:xfrm>
          <a:off x="2780" y="0"/>
          <a:ext cx="2780222" cy="8367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b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/>
            <a:t>TLS 1.0 (1999)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/>
            <a:t>(slight upgrade of SSL 3.0)</a:t>
          </a:r>
        </a:p>
      </dsp:txBody>
      <dsp:txXfrm>
        <a:off x="2780" y="0"/>
        <a:ext cx="2780222" cy="836784"/>
      </dsp:txXfrm>
    </dsp:sp>
    <dsp:sp modelId="{4DF8D7F9-EF6D-4A10-8BFD-51ACDE01582A}">
      <dsp:nvSpPr>
        <dsp:cNvPr id="0" name=""/>
        <dsp:cNvSpPr/>
      </dsp:nvSpPr>
      <dsp:spPr>
        <a:xfrm>
          <a:off x="1288293" y="941382"/>
          <a:ext cx="209196" cy="2091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43EB3D-0C38-42EC-BC6C-64B501975905}">
      <dsp:nvSpPr>
        <dsp:cNvPr id="0" name=""/>
        <dsp:cNvSpPr/>
      </dsp:nvSpPr>
      <dsp:spPr>
        <a:xfrm>
          <a:off x="2854868" y="1255176"/>
          <a:ext cx="1437305" cy="8367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/>
            <a:t>TLS 1.1 (2006)</a:t>
          </a:r>
        </a:p>
      </dsp:txBody>
      <dsp:txXfrm>
        <a:off x="2854868" y="1255176"/>
        <a:ext cx="1437305" cy="836784"/>
      </dsp:txXfrm>
    </dsp:sp>
    <dsp:sp modelId="{F359CDF4-C304-4D85-9ED6-21C0197F286A}">
      <dsp:nvSpPr>
        <dsp:cNvPr id="0" name=""/>
        <dsp:cNvSpPr/>
      </dsp:nvSpPr>
      <dsp:spPr>
        <a:xfrm>
          <a:off x="3468922" y="941382"/>
          <a:ext cx="209196" cy="2091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7E4425-82EC-4389-9E9F-26B286EEA226}">
      <dsp:nvSpPr>
        <dsp:cNvPr id="0" name=""/>
        <dsp:cNvSpPr/>
      </dsp:nvSpPr>
      <dsp:spPr>
        <a:xfrm>
          <a:off x="4364038" y="0"/>
          <a:ext cx="1437305" cy="8367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b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/>
            <a:t>TLS 1.2 (2008)</a:t>
          </a:r>
        </a:p>
      </dsp:txBody>
      <dsp:txXfrm>
        <a:off x="4364038" y="0"/>
        <a:ext cx="1437305" cy="836784"/>
      </dsp:txXfrm>
    </dsp:sp>
    <dsp:sp modelId="{A486F093-FCB4-4027-9A4E-9933114E3C99}">
      <dsp:nvSpPr>
        <dsp:cNvPr id="0" name=""/>
        <dsp:cNvSpPr/>
      </dsp:nvSpPr>
      <dsp:spPr>
        <a:xfrm>
          <a:off x="4978093" y="941382"/>
          <a:ext cx="209196" cy="2091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F8E139-6523-446B-AAF5-11E99B82D647}">
      <dsp:nvSpPr>
        <dsp:cNvPr id="0" name=""/>
        <dsp:cNvSpPr/>
      </dsp:nvSpPr>
      <dsp:spPr>
        <a:xfrm>
          <a:off x="5873209" y="1255176"/>
          <a:ext cx="1437305" cy="8367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/>
            <a:t>TLS 1.3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/>
            <a:t>(currently in draft)</a:t>
          </a:r>
        </a:p>
      </dsp:txBody>
      <dsp:txXfrm>
        <a:off x="5873209" y="1255176"/>
        <a:ext cx="1437305" cy="836784"/>
      </dsp:txXfrm>
    </dsp:sp>
    <dsp:sp modelId="{6877A40F-7C4B-49E6-B697-C38E11619CCD}">
      <dsp:nvSpPr>
        <dsp:cNvPr id="0" name=""/>
        <dsp:cNvSpPr/>
      </dsp:nvSpPr>
      <dsp:spPr>
        <a:xfrm>
          <a:off x="6487263" y="941382"/>
          <a:ext cx="209196" cy="2091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/>
              <a:t>Progress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xmlns="" val="414071364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2750" y="700088"/>
            <a:ext cx="6205538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3644665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19454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3649" y="36"/>
            <a:ext cx="12188890" cy="6857964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4967780" y="3354330"/>
            <a:ext cx="6800850" cy="1573302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967780" y="5066617"/>
            <a:ext cx="5479648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2817904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10948386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69320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10948386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97428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4" y="467575"/>
            <a:ext cx="9858039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1470398"/>
            <a:ext cx="9858039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2291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4" y="467575"/>
            <a:ext cx="9858039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1470398"/>
            <a:ext cx="9858039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60247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06102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1307819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67497"/>
            <a:ext cx="11021571" cy="430887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7813" y="1200150"/>
            <a:ext cx="5385514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813" y="1991189"/>
            <a:ext cx="5385514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200150"/>
            <a:ext cx="5387630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1991189"/>
            <a:ext cx="5387630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31706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020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1567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160043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130888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05472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2450" y="1200150"/>
            <a:ext cx="10953750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557813" y="367497"/>
            <a:ext cx="1094838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6015201" y="6517228"/>
            <a:ext cx="156731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8" r:id="rId2"/>
    <p:sldLayoutId id="2147483775" r:id="rId3"/>
    <p:sldLayoutId id="2147483734" r:id="rId4"/>
    <p:sldLayoutId id="2147483778" r:id="rId5"/>
    <p:sldLayoutId id="2147483774" r:id="rId6"/>
    <p:sldLayoutId id="2147483739" r:id="rId7"/>
    <p:sldLayoutId id="2147483762" r:id="rId8"/>
    <p:sldLayoutId id="2147483776" r:id="rId9"/>
    <p:sldLayoutId id="2147483772" r:id="rId10"/>
    <p:sldLayoutId id="2147483767" r:id="rId11"/>
    <p:sldLayoutId id="2147483770" r:id="rId12"/>
    <p:sldLayoutId id="2147483773" r:id="rId13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>
              <a:lumMod val="50000"/>
            </a:schemeClr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410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6.png"/><Relationship Id="rId7" Type="http://schemas.openxmlformats.org/officeDocument/2006/relationships/image" Target="../media/image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11" Type="http://schemas.openxmlformats.org/officeDocument/2006/relationships/image" Target="../media/image13.png"/><Relationship Id="rId5" Type="http://schemas.openxmlformats.org/officeDocument/2006/relationships/image" Target="../media/image10.png"/><Relationship Id="rId10" Type="http://schemas.openxmlformats.org/officeDocument/2006/relationships/image" Target="../media/image11.png"/><Relationship Id="rId4" Type="http://schemas.openxmlformats.org/officeDocument/2006/relationships/image" Target="../media/image17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9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10" Type="http://schemas.openxmlformats.org/officeDocument/2006/relationships/image" Target="../media/image24.pn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4"/>
          <p:cNvSpPr txBox="1">
            <a:spLocks/>
          </p:cNvSpPr>
          <p:nvPr/>
        </p:nvSpPr>
        <p:spPr bwMode="auto">
          <a:xfrm>
            <a:off x="4132038" y="5066617"/>
            <a:ext cx="3075007" cy="1068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Tx/>
              <a:buFontTx/>
              <a:buNone/>
              <a:defRPr lang="en-US" sz="2400" i="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buSzTx/>
            </a:pPr>
            <a:r>
              <a:rPr lang="en-US" sz="1400" dirty="0"/>
              <a:t>Sharath Gabbeta</a:t>
            </a:r>
          </a:p>
          <a:p>
            <a:pPr algn="just">
              <a:buSzTx/>
            </a:pPr>
            <a:r>
              <a:rPr lang="en-US" sz="1400" dirty="0"/>
              <a:t>Principal Software Engineer</a:t>
            </a:r>
          </a:p>
          <a:p>
            <a:pPr algn="just">
              <a:buSzTx/>
            </a:pPr>
            <a:r>
              <a:rPr lang="en-US" sz="1400" dirty="0"/>
              <a:t>PSC</a:t>
            </a:r>
          </a:p>
        </p:txBody>
      </p:sp>
      <p:sp>
        <p:nvSpPr>
          <p:cNvPr id="7" name="Subtitle 4"/>
          <p:cNvSpPr txBox="1">
            <a:spLocks/>
          </p:cNvSpPr>
          <p:nvPr/>
        </p:nvSpPr>
        <p:spPr bwMode="auto">
          <a:xfrm>
            <a:off x="8690308" y="5066617"/>
            <a:ext cx="3075007" cy="1068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Tx/>
              <a:buFontTx/>
              <a:buNone/>
              <a:defRPr lang="en-US" sz="2400" i="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buSzTx/>
            </a:pPr>
            <a:r>
              <a:rPr lang="en-US" sz="1400" dirty="0"/>
              <a:t>Kumar Navneet</a:t>
            </a:r>
          </a:p>
          <a:p>
            <a:pPr algn="just">
              <a:buSzTx/>
            </a:pPr>
            <a:r>
              <a:rPr lang="en-US" sz="1400" dirty="0"/>
              <a:t>Principal  Software Engineer</a:t>
            </a:r>
          </a:p>
          <a:p>
            <a:pPr algn="just">
              <a:buSzTx/>
            </a:pPr>
            <a:r>
              <a:rPr lang="en-US" sz="1400" dirty="0"/>
              <a:t>PSC</a:t>
            </a:r>
          </a:p>
        </p:txBody>
      </p:sp>
      <p:sp>
        <p:nvSpPr>
          <p:cNvPr id="10" name="Title 3"/>
          <p:cNvSpPr>
            <a:spLocks noGrp="1"/>
          </p:cNvSpPr>
          <p:nvPr>
            <p:ph type="ctrTitle"/>
          </p:nvPr>
        </p:nvSpPr>
        <p:spPr>
          <a:xfrm>
            <a:off x="4967780" y="3574647"/>
            <a:ext cx="6800850" cy="369332"/>
          </a:xfrm>
        </p:spPr>
        <p:txBody>
          <a:bodyPr/>
          <a:lstStyle/>
          <a:p>
            <a:r>
              <a:rPr lang="en-US" sz="2400" b="1" dirty="0"/>
              <a:t>SSL/TLS configuration in OpenEdge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Challenges for Data in Transit followed by Lab 1</a:t>
            </a:r>
          </a:p>
          <a:p>
            <a:r>
              <a:rPr lang="en-US" dirty="0"/>
              <a:t>SSL/TLS communication followed by Lab 2</a:t>
            </a:r>
          </a:p>
          <a:p>
            <a:r>
              <a:rPr lang="en-US" dirty="0"/>
              <a:t>Digital certificates followed by Lab 3</a:t>
            </a:r>
          </a:p>
          <a:p>
            <a:r>
              <a:rPr lang="en-US" dirty="0"/>
              <a:t>SSL/TLS configuration followed by Lab 4</a:t>
            </a:r>
          </a:p>
          <a:p>
            <a:r>
              <a:rPr lang="en-US" dirty="0"/>
              <a:t>Client Authentication followed by Lab 5</a:t>
            </a:r>
          </a:p>
          <a:p>
            <a:r>
              <a:rPr lang="en-US" dirty="0"/>
              <a:t>Trouble shooting tips followed by 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263858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/>
          <a:p>
            <a:r>
              <a:rPr lang="en-US" dirty="0"/>
              <a:t>Challenges for Data in transit</a:t>
            </a:r>
          </a:p>
        </p:txBody>
      </p:sp>
    </p:spTree>
    <p:extLst>
      <p:ext uri="{BB962C8B-B14F-4D97-AF65-F5344CB8AC3E}">
        <p14:creationId xmlns:p14="http://schemas.microsoft.com/office/powerpoint/2010/main" xmlns="" val="19217174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 bwMode="auto">
          <a:xfrm>
            <a:off x="989789" y="3542270"/>
            <a:ext cx="1161938" cy="65211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852578" y="355477"/>
            <a:ext cx="4720402" cy="430887"/>
          </a:xfrm>
        </p:spPr>
        <p:txBody>
          <a:bodyPr/>
          <a:lstStyle/>
          <a:p>
            <a:r>
              <a:rPr lang="en-US" u="sng" dirty="0"/>
              <a:t>Bob, Alice, their friends and foes </a:t>
            </a:r>
          </a:p>
        </p:txBody>
      </p:sp>
      <p:pic>
        <p:nvPicPr>
          <p:cNvPr id="4" name="Content Placeholder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267951" y="2506761"/>
            <a:ext cx="1162050" cy="15144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08804" y="2432966"/>
            <a:ext cx="1162050" cy="15811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67226" y="4436679"/>
            <a:ext cx="857250" cy="16002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auto">
          <a:xfrm>
            <a:off x="4728042" y="6274781"/>
            <a:ext cx="1335622" cy="276999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Message Stealer</a:t>
            </a:r>
          </a:p>
        </p:txBody>
      </p:sp>
      <p:sp>
        <p:nvSpPr>
          <p:cNvPr id="11" name="TextBox 10"/>
          <p:cNvSpPr txBox="1"/>
          <p:nvPr/>
        </p:nvSpPr>
        <p:spPr bwMode="auto">
          <a:xfrm>
            <a:off x="989789" y="3928716"/>
            <a:ext cx="113157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i="0" dirty="0">
                <a:solidFill>
                  <a:schemeClr val="accent3">
                    <a:lumMod val="75000"/>
                  </a:schemeClr>
                </a:solidFill>
              </a:rPr>
              <a:t>Je </a:t>
            </a:r>
            <a:r>
              <a:rPr lang="en-US" sz="1200" i="0" dirty="0" err="1">
                <a:solidFill>
                  <a:schemeClr val="accent3">
                    <a:lumMod val="75000"/>
                  </a:schemeClr>
                </a:solidFill>
              </a:rPr>
              <a:t>t’aime</a:t>
            </a:r>
            <a:endParaRPr lang="en-US" sz="1200" i="0" dirty="0">
              <a:solidFill>
                <a:schemeClr val="accent3">
                  <a:lumMod val="75000"/>
                </a:schemeClr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 bwMode="auto">
          <a:xfrm>
            <a:off x="977317" y="3544825"/>
            <a:ext cx="622516" cy="349549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 bwMode="auto">
          <a:xfrm flipH="1">
            <a:off x="1591404" y="3578163"/>
            <a:ext cx="557611" cy="316211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12686" y="4397347"/>
            <a:ext cx="485775" cy="47625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78431" y="3625055"/>
            <a:ext cx="250599" cy="33904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49800" y="4760529"/>
            <a:ext cx="485775" cy="47625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606089" y="4761469"/>
            <a:ext cx="485775" cy="476250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 bwMode="auto">
          <a:xfrm>
            <a:off x="3478981" y="5315161"/>
            <a:ext cx="1249061" cy="276999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Copy of original</a:t>
            </a:r>
          </a:p>
        </p:txBody>
      </p:sp>
      <p:sp>
        <p:nvSpPr>
          <p:cNvPr id="28" name="Rectangle 27"/>
          <p:cNvSpPr/>
          <p:nvPr/>
        </p:nvSpPr>
        <p:spPr bwMode="auto">
          <a:xfrm>
            <a:off x="4168417" y="3662012"/>
            <a:ext cx="1161938" cy="65211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TextBox 28"/>
          <p:cNvSpPr txBox="1"/>
          <p:nvPr/>
        </p:nvSpPr>
        <p:spPr bwMode="auto">
          <a:xfrm>
            <a:off x="4146645" y="4048458"/>
            <a:ext cx="113157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i="0" dirty="0">
                <a:solidFill>
                  <a:schemeClr val="accent3">
                    <a:lumMod val="75000"/>
                  </a:schemeClr>
                </a:solidFill>
              </a:rPr>
              <a:t>Je </a:t>
            </a:r>
            <a:r>
              <a:rPr lang="en-US" sz="1200" i="0" dirty="0" err="1">
                <a:solidFill>
                  <a:schemeClr val="accent3">
                    <a:lumMod val="75000"/>
                  </a:schemeClr>
                </a:solidFill>
              </a:rPr>
              <a:t>t’aime</a:t>
            </a:r>
            <a:endParaRPr lang="en-US" sz="1200" i="0" dirty="0">
              <a:solidFill>
                <a:schemeClr val="accent3">
                  <a:lumMod val="75000"/>
                </a:schemeClr>
              </a:solidFill>
            </a:endParaRPr>
          </a:p>
        </p:txBody>
      </p:sp>
      <p:cxnSp>
        <p:nvCxnSpPr>
          <p:cNvPr id="30" name="Straight Connector 29"/>
          <p:cNvCxnSpPr/>
          <p:nvPr/>
        </p:nvCxnSpPr>
        <p:spPr bwMode="auto">
          <a:xfrm>
            <a:off x="4134173" y="3664567"/>
            <a:ext cx="622516" cy="349549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 bwMode="auto">
          <a:xfrm flipH="1">
            <a:off x="4748260" y="3697905"/>
            <a:ext cx="557611" cy="316211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Picture 3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635287" y="3744797"/>
            <a:ext cx="250599" cy="339046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 bwMode="auto">
          <a:xfrm>
            <a:off x="5420275" y="3672894"/>
            <a:ext cx="1161938" cy="65211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4" name="TextBox 33"/>
          <p:cNvSpPr txBox="1"/>
          <p:nvPr/>
        </p:nvSpPr>
        <p:spPr bwMode="auto">
          <a:xfrm>
            <a:off x="5398503" y="4059340"/>
            <a:ext cx="113157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i="0" dirty="0">
                <a:solidFill>
                  <a:schemeClr val="accent3">
                    <a:lumMod val="75000"/>
                  </a:schemeClr>
                </a:solidFill>
              </a:rPr>
              <a:t>Je </a:t>
            </a:r>
            <a:r>
              <a:rPr lang="en-US" sz="1200" i="0" dirty="0" err="1">
                <a:solidFill>
                  <a:schemeClr val="accent3">
                    <a:lumMod val="75000"/>
                  </a:schemeClr>
                </a:solidFill>
              </a:rPr>
              <a:t>te</a:t>
            </a:r>
            <a:r>
              <a:rPr lang="en-US" sz="1200" i="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1200" i="0" dirty="0" err="1">
                <a:solidFill>
                  <a:schemeClr val="accent3">
                    <a:lumMod val="75000"/>
                  </a:schemeClr>
                </a:solidFill>
              </a:rPr>
              <a:t>deteste</a:t>
            </a:r>
            <a:endParaRPr lang="en-US" sz="1200" i="0" dirty="0">
              <a:solidFill>
                <a:schemeClr val="accent3">
                  <a:lumMod val="75000"/>
                </a:schemeClr>
              </a:solidFill>
            </a:endParaRPr>
          </a:p>
        </p:txBody>
      </p:sp>
      <p:cxnSp>
        <p:nvCxnSpPr>
          <p:cNvPr id="35" name="Straight Connector 34"/>
          <p:cNvCxnSpPr/>
          <p:nvPr/>
        </p:nvCxnSpPr>
        <p:spPr bwMode="auto">
          <a:xfrm>
            <a:off x="5386031" y="3675449"/>
            <a:ext cx="622516" cy="349549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 bwMode="auto">
          <a:xfrm flipH="1">
            <a:off x="6000118" y="3708787"/>
            <a:ext cx="557611" cy="316211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36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887145" y="3755679"/>
            <a:ext cx="250599" cy="339046"/>
          </a:xfrm>
          <a:prstGeom prst="rect">
            <a:avLst/>
          </a:prstGeom>
        </p:spPr>
      </p:pic>
      <p:sp>
        <p:nvSpPr>
          <p:cNvPr id="41" name="Rectangle 40"/>
          <p:cNvSpPr/>
          <p:nvPr/>
        </p:nvSpPr>
        <p:spPr bwMode="auto">
          <a:xfrm>
            <a:off x="9513302" y="4021236"/>
            <a:ext cx="1161938" cy="65211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2" name="TextBox 41"/>
          <p:cNvSpPr txBox="1"/>
          <p:nvPr/>
        </p:nvSpPr>
        <p:spPr bwMode="auto">
          <a:xfrm>
            <a:off x="9491530" y="4407682"/>
            <a:ext cx="113157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i="0" dirty="0">
                <a:solidFill>
                  <a:schemeClr val="accent3">
                    <a:lumMod val="75000"/>
                  </a:schemeClr>
                </a:solidFill>
              </a:rPr>
              <a:t>Je </a:t>
            </a:r>
            <a:r>
              <a:rPr lang="en-US" sz="1200" i="0" dirty="0" err="1">
                <a:solidFill>
                  <a:schemeClr val="accent3">
                    <a:lumMod val="75000"/>
                  </a:schemeClr>
                </a:solidFill>
              </a:rPr>
              <a:t>te</a:t>
            </a:r>
            <a:r>
              <a:rPr lang="en-US" sz="1200" i="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1200" i="0" dirty="0" err="1">
                <a:solidFill>
                  <a:schemeClr val="accent3">
                    <a:lumMod val="75000"/>
                  </a:schemeClr>
                </a:solidFill>
              </a:rPr>
              <a:t>deteste</a:t>
            </a:r>
            <a:endParaRPr lang="en-US" sz="1200" i="0" dirty="0">
              <a:solidFill>
                <a:schemeClr val="accent3">
                  <a:lumMod val="75000"/>
                </a:schemeClr>
              </a:solidFill>
            </a:endParaRPr>
          </a:p>
        </p:txBody>
      </p:sp>
      <p:cxnSp>
        <p:nvCxnSpPr>
          <p:cNvPr id="43" name="Straight Connector 42"/>
          <p:cNvCxnSpPr/>
          <p:nvPr/>
        </p:nvCxnSpPr>
        <p:spPr bwMode="auto">
          <a:xfrm>
            <a:off x="9479058" y="4023791"/>
            <a:ext cx="622516" cy="349549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 bwMode="auto">
          <a:xfrm flipH="1">
            <a:off x="10093145" y="4057129"/>
            <a:ext cx="557611" cy="316211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Picture 4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980172" y="4104021"/>
            <a:ext cx="250599" cy="339046"/>
          </a:xfrm>
          <a:prstGeom prst="rect">
            <a:avLst/>
          </a:prstGeom>
        </p:spPr>
      </p:pic>
      <p:cxnSp>
        <p:nvCxnSpPr>
          <p:cNvPr id="50" name="Straight Arrow Connector 49"/>
          <p:cNvCxnSpPr/>
          <p:nvPr/>
        </p:nvCxnSpPr>
        <p:spPr bwMode="auto">
          <a:xfrm>
            <a:off x="3878311" y="3200130"/>
            <a:ext cx="5223642" cy="21020"/>
          </a:xfrm>
          <a:prstGeom prst="straightConnector1">
            <a:avLst/>
          </a:prstGeom>
          <a:ln>
            <a:headEnd type="none" w="med" len="med"/>
            <a:tailEnd type="stealth" w="lg" len="lg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54" name="Picture 53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527137" y="2293740"/>
            <a:ext cx="765144" cy="650372"/>
          </a:xfrm>
          <a:prstGeom prst="rect">
            <a:avLst/>
          </a:prstGeom>
        </p:spPr>
      </p:pic>
      <p:sp>
        <p:nvSpPr>
          <p:cNvPr id="55" name="Curved Down Arrow 54"/>
          <p:cNvSpPr/>
          <p:nvPr/>
        </p:nvSpPr>
        <p:spPr bwMode="auto">
          <a:xfrm>
            <a:off x="4835575" y="3362445"/>
            <a:ext cx="1051570" cy="262610"/>
          </a:xfrm>
          <a:prstGeom prst="curvedDown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3902324" y="2061400"/>
            <a:ext cx="4928232" cy="9144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3878311" y="2087409"/>
            <a:ext cx="516427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indent="-285750" algn="l">
              <a:buSzTx/>
              <a:buFont typeface="Arial" panose="020B0604020202020204" pitchFamily="34" charset="0"/>
              <a:buChar char="•"/>
            </a:pPr>
            <a:r>
              <a:rPr lang="en-US" sz="1600" i="0" dirty="0"/>
              <a:t>The key (</a:t>
            </a:r>
            <a:r>
              <a:rPr lang="en-US" sz="1600" i="0" dirty="0" err="1"/>
              <a:t>a.k.a</a:t>
            </a:r>
            <a:r>
              <a:rPr lang="en-US" sz="1600" i="0" dirty="0"/>
              <a:t> </a:t>
            </a:r>
            <a:r>
              <a:rPr lang="en-US" sz="1600" i="0" dirty="0">
                <a:solidFill>
                  <a:srgbClr val="FF0000"/>
                </a:solidFill>
              </a:rPr>
              <a:t>symmetric key</a:t>
            </a:r>
            <a:r>
              <a:rPr lang="en-US" sz="1600" i="0" dirty="0"/>
              <a:t>) can be stolen </a:t>
            </a:r>
          </a:p>
          <a:p>
            <a:pPr marL="285750" indent="-285750" algn="l">
              <a:buSzTx/>
              <a:buFont typeface="Arial" panose="020B0604020202020204" pitchFamily="34" charset="0"/>
              <a:buChar char="•"/>
            </a:pPr>
            <a:r>
              <a:rPr lang="en-US" sz="1600" i="0" dirty="0"/>
              <a:t>Alice doesn’t know if she’s talking to Bob or an imposter</a:t>
            </a: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268711" y="1304732"/>
            <a:ext cx="609600" cy="1057275"/>
          </a:xfrm>
          <a:prstGeom prst="rect">
            <a:avLst/>
          </a:prstGeom>
        </p:spPr>
      </p:pic>
      <p:sp>
        <p:nvSpPr>
          <p:cNvPr id="40" name="Rectangle 39"/>
          <p:cNvSpPr/>
          <p:nvPr/>
        </p:nvSpPr>
        <p:spPr bwMode="auto">
          <a:xfrm>
            <a:off x="3902324" y="1085723"/>
            <a:ext cx="4928232" cy="9144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6" name="TextBox 45"/>
          <p:cNvSpPr txBox="1"/>
          <p:nvPr/>
        </p:nvSpPr>
        <p:spPr bwMode="auto">
          <a:xfrm>
            <a:off x="3902324" y="1087587"/>
            <a:ext cx="516427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indent="-285750" algn="l">
              <a:buSzTx/>
              <a:buFont typeface="Arial" panose="020B0604020202020204" pitchFamily="34" charset="0"/>
              <a:buChar char="•"/>
            </a:pPr>
            <a:r>
              <a:rPr lang="en-US" sz="1600" i="0" dirty="0"/>
              <a:t>AES, RC4 are some examples of such keys</a:t>
            </a:r>
          </a:p>
          <a:p>
            <a:pPr marL="285750" indent="-285750" algn="l">
              <a:buSzTx/>
              <a:buFont typeface="Arial" panose="020B0604020202020204" pitchFamily="34" charset="0"/>
              <a:buChar char="•"/>
            </a:pPr>
            <a:r>
              <a:rPr lang="en-US" sz="1600" i="0" dirty="0"/>
              <a:t>Use smaller key – faster encryption/decryption</a:t>
            </a:r>
          </a:p>
        </p:txBody>
      </p:sp>
    </p:spTree>
    <p:extLst>
      <p:ext uri="{BB962C8B-B14F-4D97-AF65-F5344CB8AC3E}">
        <p14:creationId xmlns:p14="http://schemas.microsoft.com/office/powerpoint/2010/main" xmlns="" val="3846272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0" grpId="0" animBg="1"/>
      <p:bldP spid="11" grpId="0"/>
      <p:bldP spid="24" grpId="0" animBg="1"/>
      <p:bldP spid="28" grpId="0" animBg="1"/>
      <p:bldP spid="29" grpId="0"/>
      <p:bldP spid="33" grpId="0" animBg="1"/>
      <p:bldP spid="34" grpId="0"/>
      <p:bldP spid="41" grpId="0" animBg="1"/>
      <p:bldP spid="42" grpId="0"/>
      <p:bldP spid="55" grpId="0" animBg="1"/>
      <p:bldP spid="14" grpId="0" animBg="1"/>
      <p:bldP spid="16" grpId="0"/>
      <p:bldP spid="40" grpId="0" animBg="1"/>
      <p:bldP spid="4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704167" y="290719"/>
            <a:ext cx="3494877" cy="430887"/>
          </a:xfrm>
        </p:spPr>
        <p:txBody>
          <a:bodyPr/>
          <a:lstStyle/>
          <a:p>
            <a:r>
              <a:rPr lang="en-US" dirty="0"/>
              <a:t>    </a:t>
            </a:r>
            <a:r>
              <a:rPr lang="en-US" u="sng" dirty="0"/>
              <a:t>Crypto Nerds advice</a:t>
            </a:r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40579" y="345"/>
            <a:ext cx="609600" cy="105727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10407" y="3020785"/>
            <a:ext cx="333375" cy="6858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24579" y="2821440"/>
            <a:ext cx="785085" cy="885145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62007" y="2563234"/>
            <a:ext cx="1162050" cy="158115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605812" y="2948997"/>
            <a:ext cx="785085" cy="809625"/>
          </a:xfrm>
          <a:prstGeom prst="rect">
            <a:avLst/>
          </a:prstGeom>
        </p:spPr>
      </p:pic>
      <p:pic>
        <p:nvPicPr>
          <p:cNvPr id="51" name="Content Placeholder 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877316" y="2606447"/>
            <a:ext cx="1162050" cy="1514475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46921" y="1290459"/>
            <a:ext cx="785085" cy="885145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2007" y="4343379"/>
            <a:ext cx="785085" cy="885145"/>
          </a:xfrm>
          <a:prstGeom prst="rect">
            <a:avLst/>
          </a:prstGeom>
        </p:spPr>
      </p:pic>
      <p:sp>
        <p:nvSpPr>
          <p:cNvPr id="57" name="Rectangle 56"/>
          <p:cNvSpPr/>
          <p:nvPr/>
        </p:nvSpPr>
        <p:spPr bwMode="auto">
          <a:xfrm>
            <a:off x="2208989" y="4282498"/>
            <a:ext cx="1161938" cy="65211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58" name="Straight Connector 57"/>
          <p:cNvCxnSpPr/>
          <p:nvPr/>
        </p:nvCxnSpPr>
        <p:spPr bwMode="auto">
          <a:xfrm>
            <a:off x="2196517" y="4285053"/>
            <a:ext cx="622516" cy="349549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 bwMode="auto">
          <a:xfrm flipH="1">
            <a:off x="2810604" y="4318391"/>
            <a:ext cx="557611" cy="316211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Picture 55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250179" y="4565196"/>
            <a:ext cx="295629" cy="28983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641814" y="4367933"/>
            <a:ext cx="313831" cy="433007"/>
          </a:xfrm>
          <a:prstGeom prst="rect">
            <a:avLst/>
          </a:prstGeom>
        </p:spPr>
      </p:pic>
      <p:cxnSp>
        <p:nvCxnSpPr>
          <p:cNvPr id="61" name="Straight Arrow Connector 60"/>
          <p:cNvCxnSpPr/>
          <p:nvPr/>
        </p:nvCxnSpPr>
        <p:spPr bwMode="auto">
          <a:xfrm>
            <a:off x="3466933" y="4590838"/>
            <a:ext cx="5223642" cy="21020"/>
          </a:xfrm>
          <a:prstGeom prst="straightConnector1">
            <a:avLst/>
          </a:prstGeom>
          <a:ln>
            <a:headEnd type="none" w="med" len="med"/>
            <a:tailEnd type="stealth" w="lg" len="lg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62" name="Picture 61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301720" y="5198680"/>
            <a:ext cx="857250" cy="1600200"/>
          </a:xfrm>
          <a:prstGeom prst="rect">
            <a:avLst/>
          </a:prstGeom>
        </p:spPr>
      </p:pic>
      <p:sp>
        <p:nvSpPr>
          <p:cNvPr id="63" name="Explosion 1 62"/>
          <p:cNvSpPr/>
          <p:nvPr/>
        </p:nvSpPr>
        <p:spPr bwMode="auto">
          <a:xfrm>
            <a:off x="4052689" y="5128903"/>
            <a:ext cx="1249032" cy="864394"/>
          </a:xfrm>
          <a:prstGeom prst="irregularSeal1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Grrr</a:t>
            </a:r>
            <a:r>
              <a:rPr kumimoji="0" lang="en-US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..</a:t>
            </a:r>
          </a:p>
        </p:txBody>
      </p:sp>
      <p:sp>
        <p:nvSpPr>
          <p:cNvPr id="64" name="Rectangle 63"/>
          <p:cNvSpPr/>
          <p:nvPr/>
        </p:nvSpPr>
        <p:spPr bwMode="auto">
          <a:xfrm>
            <a:off x="4571186" y="3585812"/>
            <a:ext cx="1161938" cy="65211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5" name="TextBox 64"/>
          <p:cNvSpPr txBox="1"/>
          <p:nvPr/>
        </p:nvSpPr>
        <p:spPr bwMode="auto">
          <a:xfrm>
            <a:off x="4571186" y="3972258"/>
            <a:ext cx="113157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i="0" dirty="0">
                <a:solidFill>
                  <a:schemeClr val="accent3">
                    <a:lumMod val="75000"/>
                  </a:schemeClr>
                </a:solidFill>
              </a:rPr>
              <a:t>Je </a:t>
            </a:r>
            <a:r>
              <a:rPr lang="en-US" sz="1200" i="0" dirty="0" err="1">
                <a:solidFill>
                  <a:schemeClr val="accent3">
                    <a:lumMod val="75000"/>
                  </a:schemeClr>
                </a:solidFill>
              </a:rPr>
              <a:t>t’aime</a:t>
            </a:r>
            <a:endParaRPr lang="en-US" sz="1200" i="0" dirty="0">
              <a:solidFill>
                <a:schemeClr val="accent3">
                  <a:lumMod val="75000"/>
                </a:schemeClr>
              </a:solidFill>
            </a:endParaRPr>
          </a:p>
        </p:txBody>
      </p:sp>
      <p:cxnSp>
        <p:nvCxnSpPr>
          <p:cNvPr id="66" name="Straight Connector 65"/>
          <p:cNvCxnSpPr/>
          <p:nvPr/>
        </p:nvCxnSpPr>
        <p:spPr bwMode="auto">
          <a:xfrm flipH="1">
            <a:off x="5172801" y="3621705"/>
            <a:ext cx="557611" cy="316211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9" name="Picture 6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971385" y="4608554"/>
            <a:ext cx="295629" cy="289832"/>
          </a:xfrm>
          <a:prstGeom prst="rect">
            <a:avLst/>
          </a:prstGeom>
        </p:spPr>
      </p:pic>
      <p:cxnSp>
        <p:nvCxnSpPr>
          <p:cNvPr id="70" name="Straight Connector 69"/>
          <p:cNvCxnSpPr/>
          <p:nvPr/>
        </p:nvCxnSpPr>
        <p:spPr bwMode="auto">
          <a:xfrm>
            <a:off x="4569993" y="3588367"/>
            <a:ext cx="622516" cy="349549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" name="Picture 67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059828" y="3668597"/>
            <a:ext cx="250599" cy="33904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 bwMode="auto">
          <a:xfrm>
            <a:off x="7413170" y="4116160"/>
            <a:ext cx="225334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i="0" dirty="0"/>
              <a:t>Public padlock and private key</a:t>
            </a:r>
          </a:p>
        </p:txBody>
      </p:sp>
      <p:sp>
        <p:nvSpPr>
          <p:cNvPr id="71" name="TextBox 70"/>
          <p:cNvSpPr txBox="1"/>
          <p:nvPr/>
        </p:nvSpPr>
        <p:spPr bwMode="auto">
          <a:xfrm>
            <a:off x="391892" y="5226503"/>
            <a:ext cx="166550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i="0" dirty="0"/>
              <a:t>Alice’s public padlock</a:t>
            </a:r>
          </a:p>
        </p:txBody>
      </p:sp>
      <p:sp>
        <p:nvSpPr>
          <p:cNvPr id="73" name="TextBox 72"/>
          <p:cNvSpPr txBox="1"/>
          <p:nvPr/>
        </p:nvSpPr>
        <p:spPr bwMode="auto">
          <a:xfrm>
            <a:off x="2223138" y="4722262"/>
            <a:ext cx="1230887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900" i="0" dirty="0">
                <a:solidFill>
                  <a:srgbClr val="FF0000"/>
                </a:solidFill>
              </a:rPr>
              <a:t>symmetric Key</a:t>
            </a: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48562" y="1486630"/>
            <a:ext cx="609600" cy="1057275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 bwMode="auto">
          <a:xfrm>
            <a:off x="3982175" y="1340774"/>
            <a:ext cx="4928232" cy="9144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" name="TextBox 29"/>
          <p:cNvSpPr txBox="1"/>
          <p:nvPr/>
        </p:nvSpPr>
        <p:spPr bwMode="auto">
          <a:xfrm>
            <a:off x="3982175" y="1298962"/>
            <a:ext cx="517245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indent="-285750" algn="l">
              <a:buSzTx/>
              <a:buFont typeface="Arial" panose="020B0604020202020204" pitchFamily="34" charset="0"/>
              <a:buChar char="•"/>
            </a:pPr>
            <a:r>
              <a:rPr lang="en-US" sz="1600" i="0" dirty="0"/>
              <a:t> </a:t>
            </a:r>
            <a:r>
              <a:rPr lang="en-US" sz="1600" i="0" dirty="0">
                <a:solidFill>
                  <a:srgbClr val="FF0000"/>
                </a:solidFill>
              </a:rPr>
              <a:t>Asymmetric key </a:t>
            </a:r>
            <a:r>
              <a:rPr lang="en-US" sz="1600" i="0" dirty="0" err="1"/>
              <a:t>a.k.a</a:t>
            </a:r>
            <a:r>
              <a:rPr lang="en-US" sz="1600" i="0" dirty="0"/>
              <a:t> PKI (RSA, DH w/RSA, ECDHE)</a:t>
            </a:r>
          </a:p>
          <a:p>
            <a:pPr marL="285750" indent="-285750" algn="l">
              <a:buSzTx/>
              <a:buFont typeface="Arial" panose="020B0604020202020204" pitchFamily="34" charset="0"/>
              <a:buChar char="•"/>
            </a:pPr>
            <a:r>
              <a:rPr lang="en-US" sz="1600" i="0" dirty="0"/>
              <a:t>Bigger key size – slower encryption/decryption</a:t>
            </a:r>
          </a:p>
        </p:txBody>
      </p:sp>
    </p:spTree>
    <p:extLst>
      <p:ext uri="{BB962C8B-B14F-4D97-AF65-F5344CB8AC3E}">
        <p14:creationId xmlns:p14="http://schemas.microsoft.com/office/powerpoint/2010/main" xmlns="" val="332870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63" grpId="0" animBg="1"/>
      <p:bldP spid="64" grpId="0" animBg="1"/>
      <p:bldP spid="65" grpId="0"/>
      <p:bldP spid="19" grpId="0"/>
      <p:bldP spid="71" grpId="0"/>
      <p:bldP spid="73" grpId="0"/>
      <p:bldP spid="29" grpId="0" animBg="1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I've discovered a way to get computer scientists to listen to any boring story.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75149" y="1209675"/>
            <a:ext cx="3438525" cy="44386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 bwMode="auto">
          <a:xfrm>
            <a:off x="2975653" y="5853211"/>
            <a:ext cx="623751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000" i="0" dirty="0"/>
              <a:t>Courtesy:  https://xkcd.com/1323/</a:t>
            </a:r>
          </a:p>
        </p:txBody>
      </p:sp>
    </p:spTree>
    <p:extLst>
      <p:ext uri="{BB962C8B-B14F-4D97-AF65-F5344CB8AC3E}">
        <p14:creationId xmlns:p14="http://schemas.microsoft.com/office/powerpoint/2010/main" xmlns="" val="6174218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/>
          <a:p>
            <a:r>
              <a:rPr lang="en-US" dirty="0"/>
              <a:t>Reference slides</a:t>
            </a:r>
          </a:p>
        </p:txBody>
      </p:sp>
    </p:spTree>
    <p:extLst>
      <p:ext uri="{BB962C8B-B14F-4D97-AF65-F5344CB8AC3E}">
        <p14:creationId xmlns:p14="http://schemas.microsoft.com/office/powerpoint/2010/main" xmlns="" val="264348444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359229" y="1200150"/>
            <a:ext cx="11059885" cy="291465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Jokes apart… Data in transit needs to be secured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Challenges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557813" y="1991190"/>
            <a:ext cx="5385514" cy="1699068"/>
          </a:xfrm>
        </p:spPr>
        <p:txBody>
          <a:bodyPr/>
          <a:lstStyle/>
          <a:p>
            <a:r>
              <a:rPr lang="en-US" dirty="0"/>
              <a:t>Confidentiality</a:t>
            </a:r>
          </a:p>
          <a:p>
            <a:r>
              <a:rPr lang="en-US" dirty="0"/>
              <a:t>Message Integrity</a:t>
            </a:r>
          </a:p>
          <a:p>
            <a:r>
              <a:rPr lang="en-US" dirty="0"/>
              <a:t>End Point authentication &amp; Non-repudiation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097486" y="1200150"/>
            <a:ext cx="3429000" cy="639762"/>
          </a:xfrm>
        </p:spPr>
        <p:txBody>
          <a:bodyPr/>
          <a:lstStyle/>
          <a:p>
            <a:r>
              <a:rPr lang="en-US" dirty="0"/>
              <a:t>Solution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93240" y="2012066"/>
            <a:ext cx="4552446" cy="1775268"/>
          </a:xfrm>
        </p:spPr>
        <p:txBody>
          <a:bodyPr/>
          <a:lstStyle/>
          <a:p>
            <a:r>
              <a:rPr lang="en-US" dirty="0"/>
              <a:t>Encryption &amp; Decryption</a:t>
            </a:r>
          </a:p>
          <a:p>
            <a:r>
              <a:rPr lang="en-US" dirty="0"/>
              <a:t>Hashing</a:t>
            </a:r>
          </a:p>
          <a:p>
            <a:r>
              <a:rPr lang="en-US" dirty="0"/>
              <a:t>Digital Certificate &amp; Certificate authority</a:t>
            </a:r>
          </a:p>
        </p:txBody>
      </p:sp>
      <p:sp>
        <p:nvSpPr>
          <p:cNvPr id="8" name="Right Arrow 7"/>
          <p:cNvSpPr/>
          <p:nvPr/>
        </p:nvSpPr>
        <p:spPr bwMode="auto">
          <a:xfrm>
            <a:off x="5441611" y="2176364"/>
            <a:ext cx="751115" cy="163286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ight Arrow 8"/>
          <p:cNvSpPr/>
          <p:nvPr/>
        </p:nvSpPr>
        <p:spPr bwMode="auto">
          <a:xfrm>
            <a:off x="5441611" y="2594459"/>
            <a:ext cx="751115" cy="163286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ight Arrow 9"/>
          <p:cNvSpPr/>
          <p:nvPr/>
        </p:nvSpPr>
        <p:spPr bwMode="auto">
          <a:xfrm>
            <a:off x="5445805" y="3012554"/>
            <a:ext cx="751115" cy="163286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65170836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402771" y="4607368"/>
            <a:ext cx="11647715" cy="179121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5431971" y="669368"/>
            <a:ext cx="6531429" cy="373591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402771" y="645478"/>
            <a:ext cx="4474029" cy="375980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250570" y="214591"/>
            <a:ext cx="5094514" cy="430887"/>
          </a:xfrm>
        </p:spPr>
        <p:txBody>
          <a:bodyPr/>
          <a:lstStyle/>
          <a:p>
            <a:r>
              <a:rPr lang="en-US" u="sng" dirty="0">
                <a:solidFill>
                  <a:schemeClr val="tx1"/>
                </a:solidFill>
              </a:rPr>
              <a:t>Encryption/Decryption and Hashing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557813" y="933450"/>
            <a:ext cx="5385514" cy="269421"/>
          </a:xfrm>
        </p:spPr>
        <p:txBody>
          <a:bodyPr/>
          <a:lstStyle/>
          <a:p>
            <a:r>
              <a:rPr lang="en-US" dirty="0"/>
              <a:t>Symmetric Key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557813" y="1347926"/>
            <a:ext cx="4318987" cy="3057357"/>
          </a:xfrm>
        </p:spPr>
        <p:txBody>
          <a:bodyPr/>
          <a:lstStyle/>
          <a:p>
            <a:r>
              <a:rPr lang="en-US" sz="1600" dirty="0"/>
              <a:t>One key to encrypt </a:t>
            </a:r>
          </a:p>
          <a:p>
            <a:r>
              <a:rPr lang="en-US" sz="1600" dirty="0"/>
              <a:t>Same key to decrypt</a:t>
            </a:r>
          </a:p>
          <a:p>
            <a:r>
              <a:rPr lang="en-US" sz="1600" dirty="0"/>
              <a:t>Smaller key size</a:t>
            </a:r>
          </a:p>
          <a:p>
            <a:r>
              <a:rPr lang="en-US" sz="1600" dirty="0"/>
              <a:t>Faster</a:t>
            </a:r>
          </a:p>
          <a:p>
            <a:r>
              <a:rPr lang="en-US" sz="1600" dirty="0"/>
              <a:t>Compromise of key breaks message integrity</a:t>
            </a:r>
          </a:p>
          <a:p>
            <a:r>
              <a:rPr lang="en-US" sz="1600" dirty="0"/>
              <a:t>Used for encryption/decryption after SSL Handshake</a:t>
            </a:r>
          </a:p>
          <a:p>
            <a:r>
              <a:rPr lang="en-US" sz="1600" dirty="0"/>
              <a:t>E.g.: AES, RC4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3"/>
          </p:nvPr>
        </p:nvSpPr>
        <p:spPr>
          <a:xfrm>
            <a:off x="5617029" y="933449"/>
            <a:ext cx="5387630" cy="269421"/>
          </a:xfrm>
        </p:spPr>
        <p:txBody>
          <a:bodyPr/>
          <a:lstStyle/>
          <a:p>
            <a:r>
              <a:rPr lang="en-US" dirty="0"/>
              <a:t>Asymmetric Key  </a:t>
            </a:r>
            <a:r>
              <a:rPr lang="en-US" dirty="0" err="1"/>
              <a:t>a.k.a</a:t>
            </a:r>
            <a:r>
              <a:rPr lang="en-US" dirty="0"/>
              <a:t> PKI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4"/>
          </p:nvPr>
        </p:nvSpPr>
        <p:spPr>
          <a:xfrm>
            <a:off x="5617029" y="1202870"/>
            <a:ext cx="6346371" cy="3202413"/>
          </a:xfrm>
        </p:spPr>
        <p:txBody>
          <a:bodyPr/>
          <a:lstStyle/>
          <a:p>
            <a:r>
              <a:rPr lang="en-US" sz="1600" dirty="0"/>
              <a:t>One key to encrypt (public padlock) </a:t>
            </a:r>
          </a:p>
          <a:p>
            <a:r>
              <a:rPr lang="en-US" sz="1600" dirty="0"/>
              <a:t>Another mathematically related key to decrypt (private key)</a:t>
            </a:r>
          </a:p>
          <a:p>
            <a:r>
              <a:rPr lang="en-US" sz="1600" dirty="0"/>
              <a:t>Bigger size keys</a:t>
            </a:r>
          </a:p>
          <a:p>
            <a:r>
              <a:rPr lang="en-US" sz="1600" dirty="0"/>
              <a:t>Slower</a:t>
            </a:r>
          </a:p>
          <a:p>
            <a:r>
              <a:rPr lang="en-US" sz="1600" dirty="0"/>
              <a:t>Private key never gets transported. Thus safe.</a:t>
            </a:r>
          </a:p>
          <a:p>
            <a:r>
              <a:rPr lang="en-US" sz="1600" dirty="0"/>
              <a:t>Forward secrecy accounts for protection even after private key compromise </a:t>
            </a:r>
          </a:p>
          <a:p>
            <a:r>
              <a:rPr lang="en-US" sz="1600" dirty="0"/>
              <a:t>Used to transport symmetric key during SSL Handshake</a:t>
            </a:r>
          </a:p>
          <a:p>
            <a:r>
              <a:rPr lang="en-US" sz="1600" dirty="0"/>
              <a:t>E.g. : RSA, DH w/RSA, ECDHE</a:t>
            </a:r>
          </a:p>
          <a:p>
            <a:endParaRPr lang="en-US" sz="1600" dirty="0"/>
          </a:p>
        </p:txBody>
      </p:sp>
      <p:sp>
        <p:nvSpPr>
          <p:cNvPr id="14" name="Text Placeholder 8"/>
          <p:cNvSpPr txBox="1">
            <a:spLocks/>
          </p:cNvSpPr>
          <p:nvPr/>
        </p:nvSpPr>
        <p:spPr bwMode="auto">
          <a:xfrm>
            <a:off x="759284" y="4607368"/>
            <a:ext cx="5385514" cy="36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0" indent="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None/>
              <a:defRPr lang="en-US" sz="2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None/>
              <a:defRPr lang="en-US" sz="2000" b="1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None/>
              <a:defRPr lang="en-US" sz="1800" b="1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None/>
              <a:defRPr lang="en-US" sz="1600" b="1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None/>
              <a:defRPr lang="en-US" sz="1600" b="1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None/>
              <a:defRPr sz="1600" b="1">
                <a:solidFill>
                  <a:schemeClr val="tx1"/>
                </a:solidFill>
                <a:latin typeface="+mn-lt"/>
              </a:defRPr>
            </a:lvl6pPr>
            <a:lvl7pPr marL="274320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None/>
              <a:defRPr sz="1600" b="1">
                <a:solidFill>
                  <a:schemeClr val="tx1"/>
                </a:solidFill>
                <a:latin typeface="+mn-lt"/>
              </a:defRPr>
            </a:lvl7pPr>
            <a:lvl8pPr marL="320040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None/>
              <a:defRPr sz="1600" b="1">
                <a:solidFill>
                  <a:schemeClr val="tx1"/>
                </a:solidFill>
                <a:latin typeface="+mn-lt"/>
              </a:defRPr>
            </a:lvl8pPr>
            <a:lvl9pPr marL="365760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None/>
              <a:defRPr sz="1600" b="1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SzTx/>
            </a:pPr>
            <a:r>
              <a:rPr lang="en-US" i="0" dirty="0"/>
              <a:t>Hashing</a:t>
            </a:r>
          </a:p>
        </p:txBody>
      </p:sp>
      <p:sp>
        <p:nvSpPr>
          <p:cNvPr id="16" name="Content Placeholder 9"/>
          <p:cNvSpPr txBox="1">
            <a:spLocks/>
          </p:cNvSpPr>
          <p:nvPr/>
        </p:nvSpPr>
        <p:spPr bwMode="auto">
          <a:xfrm>
            <a:off x="1357640" y="4790816"/>
            <a:ext cx="2207158" cy="2048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2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SzTx/>
            </a:pPr>
            <a:endParaRPr lang="en-US" i="0" dirty="0"/>
          </a:p>
        </p:txBody>
      </p:sp>
      <p:sp>
        <p:nvSpPr>
          <p:cNvPr id="17" name="Content Placeholder 9"/>
          <p:cNvSpPr txBox="1">
            <a:spLocks/>
          </p:cNvSpPr>
          <p:nvPr/>
        </p:nvSpPr>
        <p:spPr bwMode="auto">
          <a:xfrm>
            <a:off x="557813" y="4997645"/>
            <a:ext cx="9206673" cy="1377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2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SzTx/>
            </a:pPr>
            <a:r>
              <a:rPr lang="en-US" sz="1600" i="0" dirty="0"/>
              <a:t>Produces one way hash. Can’t recover original text from hash</a:t>
            </a:r>
          </a:p>
          <a:p>
            <a:pPr>
              <a:buSzTx/>
            </a:pPr>
            <a:r>
              <a:rPr lang="en-US" sz="1600" i="0" dirty="0"/>
              <a:t>Used as message authentication code (MAC) for data integrity</a:t>
            </a:r>
          </a:p>
          <a:p>
            <a:pPr>
              <a:buSzTx/>
            </a:pPr>
            <a:r>
              <a:rPr lang="en-US" sz="1600" i="0" dirty="0"/>
              <a:t>E.g.: MD5, SHA</a:t>
            </a:r>
          </a:p>
        </p:txBody>
      </p:sp>
    </p:spTree>
    <p:extLst>
      <p:ext uri="{BB962C8B-B14F-4D97-AF65-F5344CB8AC3E}">
        <p14:creationId xmlns:p14="http://schemas.microsoft.com/office/powerpoint/2010/main" xmlns="" val="3610576604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447925" y="2609135"/>
            <a:ext cx="7286625" cy="1588127"/>
          </a:xfrm>
        </p:spPr>
        <p:txBody>
          <a:bodyPr/>
          <a:lstStyle/>
          <a:p>
            <a:r>
              <a:rPr lang="en-US" dirty="0"/>
              <a:t>LAB 1: </a:t>
            </a:r>
            <a:br>
              <a:rPr lang="en-US" dirty="0"/>
            </a:br>
            <a:r>
              <a:rPr lang="en-US" dirty="0"/>
              <a:t>Is your Private conversation PRIVATE?</a:t>
            </a:r>
          </a:p>
        </p:txBody>
      </p:sp>
    </p:spTree>
    <p:extLst>
      <p:ext uri="{BB962C8B-B14F-4D97-AF65-F5344CB8AC3E}">
        <p14:creationId xmlns:p14="http://schemas.microsoft.com/office/powerpoint/2010/main" xmlns="" val="39221021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/>
          <a:p>
            <a:r>
              <a:rPr lang="en-US" dirty="0"/>
              <a:t>SSL/TLS communication</a:t>
            </a:r>
          </a:p>
        </p:txBody>
      </p:sp>
    </p:spTree>
    <p:extLst>
      <p:ext uri="{BB962C8B-B14F-4D97-AF65-F5344CB8AC3E}">
        <p14:creationId xmlns:p14="http://schemas.microsoft.com/office/powerpoint/2010/main" xmlns="" val="42831234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9411" y="238666"/>
            <a:ext cx="10948387" cy="430887"/>
          </a:xfrm>
        </p:spPr>
        <p:txBody>
          <a:bodyPr/>
          <a:lstStyle/>
          <a:p>
            <a:r>
              <a:rPr lang="en-US" dirty="0"/>
              <a:t>SSL/TLS – A brief history lesson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xmlns="" val="3494666905"/>
              </p:ext>
            </p:extLst>
          </p:nvPr>
        </p:nvGraphicFramePr>
        <p:xfrm>
          <a:off x="1969064" y="1301303"/>
          <a:ext cx="8125883" cy="20919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xmlns="" val="1295384673"/>
              </p:ext>
            </p:extLst>
          </p:nvPr>
        </p:nvGraphicFramePr>
        <p:xfrm>
          <a:off x="1984304" y="3896183"/>
          <a:ext cx="8125883" cy="20919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2" name="Rectangle 11"/>
          <p:cNvSpPr/>
          <p:nvPr/>
        </p:nvSpPr>
        <p:spPr bwMode="auto">
          <a:xfrm>
            <a:off x="1221533" y="957029"/>
            <a:ext cx="9284145" cy="46166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Secure Socket</a:t>
            </a:r>
            <a:r>
              <a:rPr kumimoji="0" lang="en-US" sz="2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Layer (SSL) – Originated in Netscape Web browser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1221533" y="3506705"/>
            <a:ext cx="7716984" cy="46166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Transport</a:t>
            </a:r>
            <a:r>
              <a:rPr kumimoji="0" lang="en-US" sz="2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Layer Security(TLS) – Standardized by IETF 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867092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 bwMode="auto">
          <a:xfrm flipH="1">
            <a:off x="3511740" y="717696"/>
            <a:ext cx="38081" cy="6026004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 bwMode="auto">
          <a:xfrm>
            <a:off x="8488945" y="706810"/>
            <a:ext cx="58412" cy="5945994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 bwMode="auto">
          <a:xfrm>
            <a:off x="1073276" y="144712"/>
            <a:ext cx="898724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u="sng" dirty="0">
                <a:solidFill>
                  <a:schemeClr val="accent1"/>
                </a:solidFill>
              </a:rPr>
              <a:t>SSL Handshake</a:t>
            </a:r>
          </a:p>
        </p:txBody>
      </p:sp>
      <p:pic>
        <p:nvPicPr>
          <p:cNvPr id="47" name="Content Placeholder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07051" y="219847"/>
            <a:ext cx="784132" cy="1021943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20298" y="72910"/>
            <a:ext cx="784132" cy="106693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500112" y="1012106"/>
            <a:ext cx="165810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i="0" dirty="0"/>
              <a:t>(Client)</a:t>
            </a:r>
          </a:p>
        </p:txBody>
      </p:sp>
      <p:sp>
        <p:nvSpPr>
          <p:cNvPr id="51" name="TextBox 50"/>
          <p:cNvSpPr txBox="1"/>
          <p:nvPr/>
        </p:nvSpPr>
        <p:spPr bwMode="auto">
          <a:xfrm>
            <a:off x="8751654" y="900732"/>
            <a:ext cx="165810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i="0" dirty="0"/>
              <a:t>(Server)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38950" y="141922"/>
            <a:ext cx="918210" cy="561975"/>
          </a:xfrm>
          <a:prstGeom prst="rect">
            <a:avLst/>
          </a:prstGeom>
        </p:spPr>
      </p:pic>
      <p:cxnSp>
        <p:nvCxnSpPr>
          <p:cNvPr id="39" name="Straight Arrow Connector 38"/>
          <p:cNvCxnSpPr/>
          <p:nvPr/>
        </p:nvCxnSpPr>
        <p:spPr bwMode="auto">
          <a:xfrm>
            <a:off x="3625371" y="1600122"/>
            <a:ext cx="4572000" cy="0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 bwMode="auto">
          <a:xfrm>
            <a:off x="4338536" y="1225685"/>
            <a:ext cx="326849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b="1" i="0" dirty="0"/>
              <a:t>Non Secure Transport connection</a:t>
            </a:r>
          </a:p>
        </p:txBody>
      </p:sp>
      <p:cxnSp>
        <p:nvCxnSpPr>
          <p:cNvPr id="41" name="Straight Arrow Connector 40"/>
          <p:cNvCxnSpPr/>
          <p:nvPr/>
        </p:nvCxnSpPr>
        <p:spPr bwMode="auto">
          <a:xfrm flipV="1">
            <a:off x="3625371" y="2393007"/>
            <a:ext cx="4572000" cy="2918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6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 bwMode="auto">
          <a:xfrm>
            <a:off x="3578007" y="2078319"/>
            <a:ext cx="505390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200" b="1" i="0" dirty="0"/>
              <a:t>1</a:t>
            </a:r>
            <a:r>
              <a:rPr lang="en-US" sz="1200" i="0" dirty="0"/>
              <a:t>. </a:t>
            </a:r>
            <a:r>
              <a:rPr lang="en-US" sz="1200" b="1" i="0" dirty="0"/>
              <a:t>Client Hello –</a:t>
            </a:r>
            <a:r>
              <a:rPr lang="en-US" sz="1200" i="0" dirty="0"/>
              <a:t> Alice sends supported SSL version, ciphers suites etc. </a:t>
            </a:r>
          </a:p>
        </p:txBody>
      </p:sp>
      <p:cxnSp>
        <p:nvCxnSpPr>
          <p:cNvPr id="43" name="Straight Arrow Connector 42"/>
          <p:cNvCxnSpPr/>
          <p:nvPr/>
        </p:nvCxnSpPr>
        <p:spPr bwMode="auto">
          <a:xfrm flipH="1">
            <a:off x="3625371" y="3317132"/>
            <a:ext cx="457200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3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4" name="TextBox 43"/>
          <p:cNvSpPr txBox="1"/>
          <p:nvPr/>
        </p:nvSpPr>
        <p:spPr bwMode="auto">
          <a:xfrm>
            <a:off x="3607500" y="2788595"/>
            <a:ext cx="46822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200" b="1" i="0" dirty="0"/>
              <a:t>2</a:t>
            </a:r>
            <a:r>
              <a:rPr lang="en-US" sz="1200" i="0" dirty="0"/>
              <a:t>. </a:t>
            </a:r>
            <a:r>
              <a:rPr lang="en-US" sz="1200" b="1" i="0" dirty="0"/>
              <a:t>Server Hello – </a:t>
            </a:r>
            <a:r>
              <a:rPr lang="en-US" sz="1200" i="0" dirty="0"/>
              <a:t>Bob sends compatible SSL protocol &amp; cipher,          &amp; his (server) certificate containing its public key (NOT private!) </a:t>
            </a:r>
          </a:p>
        </p:txBody>
      </p:sp>
      <p:cxnSp>
        <p:nvCxnSpPr>
          <p:cNvPr id="45" name="Straight Arrow Connector 44"/>
          <p:cNvCxnSpPr/>
          <p:nvPr/>
        </p:nvCxnSpPr>
        <p:spPr bwMode="auto">
          <a:xfrm flipV="1">
            <a:off x="3662624" y="4285471"/>
            <a:ext cx="4572000" cy="2918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6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9" name="TextBox 48"/>
          <p:cNvSpPr txBox="1"/>
          <p:nvPr/>
        </p:nvSpPr>
        <p:spPr bwMode="auto">
          <a:xfrm>
            <a:off x="3551322" y="3630391"/>
            <a:ext cx="497909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200" b="1" i="0" dirty="0"/>
              <a:t>4</a:t>
            </a:r>
            <a:r>
              <a:rPr lang="en-US" sz="1200" i="0" dirty="0"/>
              <a:t>. </a:t>
            </a:r>
            <a:r>
              <a:rPr lang="en-US" sz="1200" b="1" i="0" dirty="0"/>
              <a:t>Key Exchange </a:t>
            </a:r>
            <a:r>
              <a:rPr lang="en-US" sz="1200" i="0" dirty="0"/>
              <a:t>- Alice creates a pre-master secret for the session, encrypts it with Bob’s public key &amp; send the encrypted pre-master secret to Bob</a:t>
            </a:r>
          </a:p>
        </p:txBody>
      </p:sp>
      <p:cxnSp>
        <p:nvCxnSpPr>
          <p:cNvPr id="50" name="Straight Arrow Connector 49"/>
          <p:cNvCxnSpPr/>
          <p:nvPr/>
        </p:nvCxnSpPr>
        <p:spPr bwMode="auto">
          <a:xfrm flipV="1">
            <a:off x="3622123" y="5810188"/>
            <a:ext cx="4572000" cy="9728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triangle" w="med" len="med"/>
            <a:tailEnd type="triangle"/>
          </a:ln>
          <a:effectLst/>
        </p:spPr>
      </p:cxnSp>
      <p:sp>
        <p:nvSpPr>
          <p:cNvPr id="53" name="TextBox 52"/>
          <p:cNvSpPr txBox="1"/>
          <p:nvPr/>
        </p:nvSpPr>
        <p:spPr bwMode="auto">
          <a:xfrm>
            <a:off x="3551322" y="5124866"/>
            <a:ext cx="49790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200" b="1" i="0" dirty="0"/>
              <a:t>6</a:t>
            </a:r>
            <a:r>
              <a:rPr lang="en-US" sz="1200" i="0" dirty="0"/>
              <a:t>. </a:t>
            </a:r>
            <a:r>
              <a:rPr lang="en-US" sz="1200" b="1" i="0" dirty="0"/>
              <a:t>SSL Session Established </a:t>
            </a:r>
            <a:r>
              <a:rPr lang="en-US" sz="1200" i="0" dirty="0"/>
              <a:t>Messages encrypted with shared secret key are exchanged between client &amp; server. </a:t>
            </a:r>
          </a:p>
        </p:txBody>
      </p:sp>
      <p:sp>
        <p:nvSpPr>
          <p:cNvPr id="54" name="TextBox 53"/>
          <p:cNvSpPr txBox="1"/>
          <p:nvPr/>
        </p:nvSpPr>
        <p:spPr bwMode="auto">
          <a:xfrm>
            <a:off x="923278" y="2707061"/>
            <a:ext cx="2380123" cy="184665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200" b="1" i="0" dirty="0"/>
              <a:t>3</a:t>
            </a:r>
            <a:r>
              <a:rPr lang="en-US" sz="1200" i="0" dirty="0"/>
              <a:t>. </a:t>
            </a:r>
            <a:r>
              <a:rPr lang="en-US" sz="1200" b="1" i="0" dirty="0"/>
              <a:t>Client Validation</a:t>
            </a:r>
            <a:r>
              <a:rPr lang="en-US" sz="1200" i="0" dirty="0"/>
              <a:t>: Client checks crypto parameters &amp;  validates server public key (checking signature from trusted CA from its certificate store), and successfully authenticates server.</a:t>
            </a:r>
          </a:p>
          <a:p>
            <a:pPr algn="l">
              <a:buSzTx/>
            </a:pPr>
            <a:r>
              <a:rPr lang="en-US" sz="1200" i="0" dirty="0"/>
              <a:t>OE client uses </a:t>
            </a:r>
            <a:r>
              <a:rPr lang="en-US" sz="1200" b="1" i="0" dirty="0"/>
              <a:t>DLC/certs</a:t>
            </a:r>
            <a:r>
              <a:rPr lang="en-US" sz="1200" i="0" dirty="0"/>
              <a:t> as certificate store.</a:t>
            </a:r>
          </a:p>
        </p:txBody>
      </p:sp>
      <p:sp>
        <p:nvSpPr>
          <p:cNvPr id="55" name="TextBox 54"/>
          <p:cNvSpPr txBox="1"/>
          <p:nvPr/>
        </p:nvSpPr>
        <p:spPr bwMode="auto">
          <a:xfrm>
            <a:off x="9066369" y="4909809"/>
            <a:ext cx="2386492" cy="64633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200" b="1" i="0" dirty="0"/>
              <a:t>5</a:t>
            </a:r>
            <a:r>
              <a:rPr lang="en-US" sz="1200" i="0" dirty="0"/>
              <a:t>. </a:t>
            </a:r>
            <a:r>
              <a:rPr lang="en-US" sz="1200" b="1" i="0" dirty="0"/>
              <a:t>Session</a:t>
            </a:r>
            <a:r>
              <a:rPr lang="en-US" sz="1200" i="0" dirty="0"/>
              <a:t> </a:t>
            </a:r>
            <a:r>
              <a:rPr lang="en-US" sz="1200" b="1" i="0" dirty="0"/>
              <a:t>Key Exchange </a:t>
            </a:r>
            <a:r>
              <a:rPr lang="en-US" sz="1200" i="0" dirty="0"/>
              <a:t>Server generate session keys* from pre-master secret.</a:t>
            </a:r>
          </a:p>
        </p:txBody>
      </p:sp>
      <p:sp>
        <p:nvSpPr>
          <p:cNvPr id="56" name="TextBox 55"/>
          <p:cNvSpPr txBox="1"/>
          <p:nvPr/>
        </p:nvSpPr>
        <p:spPr bwMode="auto">
          <a:xfrm>
            <a:off x="903994" y="4966395"/>
            <a:ext cx="2439832" cy="64633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200" b="1" i="0" dirty="0"/>
              <a:t>5</a:t>
            </a:r>
            <a:r>
              <a:rPr lang="en-US" sz="1200" i="0" dirty="0"/>
              <a:t>. </a:t>
            </a:r>
            <a:r>
              <a:rPr lang="en-US" sz="1200" b="1" i="0" dirty="0"/>
              <a:t>Session</a:t>
            </a:r>
            <a:r>
              <a:rPr lang="en-US" sz="1200" i="0" dirty="0"/>
              <a:t> </a:t>
            </a:r>
            <a:r>
              <a:rPr lang="en-US" sz="1200" b="1" i="0" dirty="0"/>
              <a:t>Key Exchange </a:t>
            </a:r>
            <a:r>
              <a:rPr lang="en-US" sz="1200" i="0" dirty="0"/>
              <a:t>Client generate session keys* from pre-master secret.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923278" y="2707061"/>
            <a:ext cx="2380123" cy="1944949"/>
          </a:xfrm>
          <a:prstGeom prst="rect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" name="Rectangle 29"/>
          <p:cNvSpPr/>
          <p:nvPr/>
        </p:nvSpPr>
        <p:spPr bwMode="auto">
          <a:xfrm>
            <a:off x="898774" y="4915252"/>
            <a:ext cx="2393084" cy="646331"/>
          </a:xfrm>
          <a:prstGeom prst="rect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9058985" y="4887811"/>
            <a:ext cx="2226471" cy="664815"/>
          </a:xfrm>
          <a:prstGeom prst="rect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504987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2" grpId="0"/>
      <p:bldP spid="44" grpId="0"/>
      <p:bldP spid="49" grpId="0"/>
      <p:bldP spid="53" grpId="0"/>
      <p:bldP spid="54" grpId="0" animBg="1"/>
      <p:bldP spid="55" grpId="0" animBg="1"/>
      <p:bldP spid="56" grpId="0" animBg="1"/>
      <p:bldP spid="2" grpId="0" animBg="1"/>
      <p:bldP spid="30" grpId="0" animBg="1"/>
      <p:bldP spid="3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447925" y="2858434"/>
            <a:ext cx="7286625" cy="1089529"/>
          </a:xfrm>
        </p:spPr>
        <p:txBody>
          <a:bodyPr/>
          <a:lstStyle/>
          <a:p>
            <a:r>
              <a:rPr lang="en-US" dirty="0"/>
              <a:t>LAB 2:</a:t>
            </a:r>
            <a:br>
              <a:rPr lang="en-US" dirty="0"/>
            </a:br>
            <a:r>
              <a:rPr lang="en-US" dirty="0"/>
              <a:t>Demonstrate SSL Handshake</a:t>
            </a:r>
          </a:p>
        </p:txBody>
      </p:sp>
    </p:spTree>
    <p:extLst>
      <p:ext uri="{BB962C8B-B14F-4D97-AF65-F5344CB8AC3E}">
        <p14:creationId xmlns:p14="http://schemas.microsoft.com/office/powerpoint/2010/main" xmlns="" val="12468225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Certificates</a:t>
            </a:r>
          </a:p>
        </p:txBody>
      </p:sp>
    </p:spTree>
    <p:extLst>
      <p:ext uri="{BB962C8B-B14F-4D97-AF65-F5344CB8AC3E}">
        <p14:creationId xmlns:p14="http://schemas.microsoft.com/office/powerpoint/2010/main" xmlns="" val="27222877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852577" y="192356"/>
            <a:ext cx="5344365" cy="757130"/>
          </a:xfrm>
        </p:spPr>
        <p:txBody>
          <a:bodyPr/>
          <a:lstStyle/>
          <a:p>
            <a:r>
              <a:rPr lang="en-US" u="sng" dirty="0"/>
              <a:t>Is Alice talking to Bob or an imposter?</a:t>
            </a:r>
          </a:p>
        </p:txBody>
      </p:sp>
      <p:pic>
        <p:nvPicPr>
          <p:cNvPr id="4" name="Content Placeholder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08760" y="4231535"/>
            <a:ext cx="1162050" cy="15144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16357" y="4231535"/>
            <a:ext cx="1162050" cy="1581150"/>
          </a:xfrm>
          <a:prstGeom prst="rect">
            <a:avLst/>
          </a:prstGeom>
        </p:spPr>
      </p:pic>
      <p:cxnSp>
        <p:nvCxnSpPr>
          <p:cNvPr id="56" name="Straight Arrow Connector 55"/>
          <p:cNvCxnSpPr/>
          <p:nvPr/>
        </p:nvCxnSpPr>
        <p:spPr bwMode="auto">
          <a:xfrm>
            <a:off x="3303648" y="5022110"/>
            <a:ext cx="5223642" cy="21020"/>
          </a:xfrm>
          <a:prstGeom prst="straightConnector1">
            <a:avLst/>
          </a:prstGeom>
          <a:ln>
            <a:headEnd type="stealth" w="lg" len="lg"/>
            <a:tailEnd type="stealth" w="lg" len="lg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50539" y="1441834"/>
            <a:ext cx="847725" cy="13049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4655127" y="2698436"/>
            <a:ext cx="152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CA</a:t>
            </a:r>
          </a:p>
        </p:txBody>
      </p:sp>
      <p:cxnSp>
        <p:nvCxnSpPr>
          <p:cNvPr id="64" name="Straight Arrow Connector 63"/>
          <p:cNvCxnSpPr/>
          <p:nvPr/>
        </p:nvCxnSpPr>
        <p:spPr bwMode="auto">
          <a:xfrm flipV="1">
            <a:off x="1818382" y="2094297"/>
            <a:ext cx="2724990" cy="1741715"/>
          </a:xfrm>
          <a:prstGeom prst="straightConnector1">
            <a:avLst/>
          </a:prstGeom>
          <a:solidFill>
            <a:schemeClr val="accent1"/>
          </a:solidFill>
          <a:ln w="38100" cap="flat" cmpd="dbl" algn="ctr">
            <a:solidFill>
              <a:schemeClr val="accent3"/>
            </a:solidFill>
            <a:prstDash val="sysDash"/>
            <a:round/>
            <a:headEnd type="none" w="med" len="med"/>
            <a:tailEnd type="triangle" w="lg" len="lg"/>
          </a:ln>
          <a:effectLst/>
        </p:spPr>
      </p:cxnSp>
      <p:pic>
        <p:nvPicPr>
          <p:cNvPr id="65" name="Picture 6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64057" y="3682138"/>
            <a:ext cx="635640" cy="549397"/>
          </a:xfrm>
          <a:prstGeom prst="rect">
            <a:avLst/>
          </a:prstGeom>
        </p:spPr>
      </p:pic>
      <p:cxnSp>
        <p:nvCxnSpPr>
          <p:cNvPr id="69" name="Straight Arrow Connector 68"/>
          <p:cNvCxnSpPr/>
          <p:nvPr/>
        </p:nvCxnSpPr>
        <p:spPr bwMode="auto">
          <a:xfrm>
            <a:off x="6009224" y="2342387"/>
            <a:ext cx="2829976" cy="1748385"/>
          </a:xfrm>
          <a:prstGeom prst="straightConnector1">
            <a:avLst/>
          </a:prstGeom>
          <a:ln>
            <a:headEnd type="triangle" w="med" len="med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 bwMode="auto">
          <a:xfrm rot="1918862">
            <a:off x="6321303" y="2993408"/>
            <a:ext cx="266007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400" i="0" dirty="0">
                <a:solidFill>
                  <a:schemeClr val="accent1"/>
                </a:solidFill>
              </a:rPr>
              <a:t> Trust</a:t>
            </a:r>
          </a:p>
        </p:txBody>
      </p:sp>
      <p:pic>
        <p:nvPicPr>
          <p:cNvPr id="73" name="Picture 72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672511" y="2060959"/>
            <a:ext cx="333375" cy="685800"/>
          </a:xfrm>
          <a:prstGeom prst="rect">
            <a:avLst/>
          </a:prstGeom>
        </p:spPr>
      </p:pic>
      <p:pic>
        <p:nvPicPr>
          <p:cNvPr id="74" name="Picture 73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446657" y="1131011"/>
            <a:ext cx="785085" cy="885145"/>
          </a:xfrm>
          <a:prstGeom prst="rect">
            <a:avLst/>
          </a:prstGeom>
        </p:spPr>
      </p:pic>
      <p:sp>
        <p:nvSpPr>
          <p:cNvPr id="75" name="TextBox 74"/>
          <p:cNvSpPr txBox="1"/>
          <p:nvPr/>
        </p:nvSpPr>
        <p:spPr bwMode="auto">
          <a:xfrm>
            <a:off x="9150506" y="1441834"/>
            <a:ext cx="214641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i="0" dirty="0"/>
              <a:t>Public key = any one can encrypt data with this </a:t>
            </a:r>
          </a:p>
        </p:txBody>
      </p:sp>
      <p:sp>
        <p:nvSpPr>
          <p:cNvPr id="76" name="TextBox 75"/>
          <p:cNvSpPr txBox="1"/>
          <p:nvPr/>
        </p:nvSpPr>
        <p:spPr bwMode="auto">
          <a:xfrm>
            <a:off x="3459877" y="5346706"/>
            <a:ext cx="5226923" cy="465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Peer can’t be trusted</a:t>
            </a:r>
          </a:p>
        </p:txBody>
      </p:sp>
      <p:cxnSp>
        <p:nvCxnSpPr>
          <p:cNvPr id="18" name="Straight Arrow Connector 17"/>
          <p:cNvCxnSpPr/>
          <p:nvPr/>
        </p:nvCxnSpPr>
        <p:spPr bwMode="auto">
          <a:xfrm flipV="1">
            <a:off x="1970782" y="2246697"/>
            <a:ext cx="2724990" cy="1741715"/>
          </a:xfrm>
          <a:prstGeom prst="straightConnector1">
            <a:avLst/>
          </a:prstGeom>
          <a:solidFill>
            <a:schemeClr val="accent1"/>
          </a:solidFill>
          <a:ln w="38100" cap="flat" cmpd="dbl" algn="ctr">
            <a:solidFill>
              <a:schemeClr val="accent1"/>
            </a:solidFill>
            <a:prstDash val="sysDash"/>
            <a:round/>
            <a:headEnd type="triangle" w="lg" len="lg"/>
            <a:tailEnd type="none"/>
          </a:ln>
          <a:effectLst/>
        </p:spPr>
      </p:cxnSp>
      <p:sp>
        <p:nvSpPr>
          <p:cNvPr id="21" name="TextBox 20"/>
          <p:cNvSpPr txBox="1"/>
          <p:nvPr/>
        </p:nvSpPr>
        <p:spPr bwMode="auto">
          <a:xfrm rot="19664365">
            <a:off x="1464151" y="2587267"/>
            <a:ext cx="326657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i="0" dirty="0">
                <a:solidFill>
                  <a:schemeClr val="accent3"/>
                </a:solidFill>
              </a:rPr>
              <a:t>Request to vouch identity</a:t>
            </a:r>
            <a:endParaRPr lang="en-US" sz="1200" i="0" dirty="0"/>
          </a:p>
        </p:txBody>
      </p:sp>
      <p:sp>
        <p:nvSpPr>
          <p:cNvPr id="23" name="TextBox 22"/>
          <p:cNvSpPr txBox="1"/>
          <p:nvPr/>
        </p:nvSpPr>
        <p:spPr bwMode="auto">
          <a:xfrm rot="19664365">
            <a:off x="1340352" y="3003783"/>
            <a:ext cx="434612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i="0" dirty="0">
                <a:solidFill>
                  <a:schemeClr val="accent1"/>
                </a:solidFill>
              </a:rPr>
              <a:t>Background check and issue an ID</a:t>
            </a:r>
          </a:p>
        </p:txBody>
      </p:sp>
      <p:sp>
        <p:nvSpPr>
          <p:cNvPr id="26" name="TextBox 25"/>
          <p:cNvSpPr txBox="1"/>
          <p:nvPr/>
        </p:nvSpPr>
        <p:spPr bwMode="auto">
          <a:xfrm>
            <a:off x="2451368" y="4185012"/>
            <a:ext cx="16291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i="0" dirty="0">
                <a:solidFill>
                  <a:schemeClr val="accent1"/>
                </a:solidFill>
              </a:rPr>
              <a:t>Bob’s public cert</a:t>
            </a:r>
          </a:p>
        </p:txBody>
      </p:sp>
      <p:sp>
        <p:nvSpPr>
          <p:cNvPr id="27" name="TextBox 26"/>
          <p:cNvSpPr txBox="1"/>
          <p:nvPr/>
        </p:nvSpPr>
        <p:spPr bwMode="auto">
          <a:xfrm>
            <a:off x="9016769" y="2225606"/>
            <a:ext cx="269667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i="0" dirty="0"/>
              <a:t>Private key  = Only this can decrypt data encrypted by public key</a:t>
            </a:r>
          </a:p>
        </p:txBody>
      </p:sp>
    </p:spTree>
    <p:extLst>
      <p:ext uri="{BB962C8B-B14F-4D97-AF65-F5344CB8AC3E}">
        <p14:creationId xmlns:p14="http://schemas.microsoft.com/office/powerpoint/2010/main" xmlns="" val="27609640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Content Placeholder 32"/>
          <p:cNvSpPr>
            <a:spLocks noGrp="1"/>
          </p:cNvSpPr>
          <p:nvPr>
            <p:ph idx="1"/>
          </p:nvPr>
        </p:nvSpPr>
        <p:spPr>
          <a:xfrm>
            <a:off x="581510" y="924024"/>
            <a:ext cx="11468975" cy="5172075"/>
          </a:xfrm>
        </p:spPr>
        <p:txBody>
          <a:bodyPr/>
          <a:lstStyle/>
          <a:p>
            <a:r>
              <a:rPr lang="en-US" dirty="0"/>
              <a:t>Issued by a Certificate Authority</a:t>
            </a:r>
          </a:p>
          <a:p>
            <a:r>
              <a:rPr lang="en-US" dirty="0"/>
              <a:t>Clients must be able validate server certificate using chain of trust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ROOT CA certificates are self signed</a:t>
            </a:r>
          </a:p>
          <a:p>
            <a:r>
              <a:rPr lang="en-US" dirty="0"/>
              <a:t>Self signed end user certificates are EVIL!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 bwMode="auto">
          <a:xfrm>
            <a:off x="1073276" y="144712"/>
            <a:ext cx="898724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u="sng" dirty="0"/>
              <a:t>Digital Certificate – your ID on a network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23083" y="2789511"/>
            <a:ext cx="635640" cy="54939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 bwMode="auto">
          <a:xfrm>
            <a:off x="1007277" y="3338908"/>
            <a:ext cx="186725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i="0" dirty="0">
                <a:solidFill>
                  <a:schemeClr val="accent2"/>
                </a:solidFill>
              </a:rPr>
              <a:t>My server’s certificate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82511" y="2789512"/>
            <a:ext cx="635640" cy="54939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 bwMode="auto">
          <a:xfrm>
            <a:off x="2832780" y="3338908"/>
            <a:ext cx="228020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i="0" dirty="0">
                <a:solidFill>
                  <a:schemeClr val="accent2"/>
                </a:solidFill>
              </a:rPr>
              <a:t>Intermediate CA 1’s certificate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37884" y="2778622"/>
            <a:ext cx="635640" cy="54939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 bwMode="auto">
          <a:xfrm>
            <a:off x="5122078" y="3328019"/>
            <a:ext cx="228020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i="0" dirty="0">
                <a:solidFill>
                  <a:schemeClr val="accent2"/>
                </a:solidFill>
              </a:rPr>
              <a:t>Intermediate CA 2’s certificate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81820" y="2822166"/>
            <a:ext cx="635640" cy="54939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 bwMode="auto">
          <a:xfrm>
            <a:off x="8066656" y="3371563"/>
            <a:ext cx="228020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i="0" dirty="0">
                <a:solidFill>
                  <a:schemeClr val="accent2"/>
                </a:solidFill>
              </a:rPr>
              <a:t>ROOT certificate</a:t>
            </a:r>
          </a:p>
        </p:txBody>
      </p:sp>
      <p:sp>
        <p:nvSpPr>
          <p:cNvPr id="16" name="Flowchart: Connector 15"/>
          <p:cNvSpPr/>
          <p:nvPr/>
        </p:nvSpPr>
        <p:spPr bwMode="auto">
          <a:xfrm>
            <a:off x="7543800" y="3012333"/>
            <a:ext cx="163286" cy="166292"/>
          </a:xfrm>
          <a:prstGeom prst="flowChartConnector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Flowchart: Connector 16"/>
          <p:cNvSpPr/>
          <p:nvPr/>
        </p:nvSpPr>
        <p:spPr bwMode="auto">
          <a:xfrm>
            <a:off x="7903370" y="3012333"/>
            <a:ext cx="163286" cy="166292"/>
          </a:xfrm>
          <a:prstGeom prst="flowChartConnector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Flowchart: Connector 17"/>
          <p:cNvSpPr/>
          <p:nvPr/>
        </p:nvSpPr>
        <p:spPr bwMode="auto">
          <a:xfrm>
            <a:off x="8268595" y="3022543"/>
            <a:ext cx="163286" cy="166292"/>
          </a:xfrm>
          <a:prstGeom prst="flowChartConnector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Curved Up Arrow 20"/>
          <p:cNvSpPr/>
          <p:nvPr/>
        </p:nvSpPr>
        <p:spPr bwMode="auto">
          <a:xfrm>
            <a:off x="1828800" y="3615907"/>
            <a:ext cx="2009455" cy="488006"/>
          </a:xfrm>
          <a:prstGeom prst="curvedUp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Curved Up Arrow 21"/>
          <p:cNvSpPr/>
          <p:nvPr/>
        </p:nvSpPr>
        <p:spPr bwMode="auto">
          <a:xfrm>
            <a:off x="7061928" y="3666409"/>
            <a:ext cx="2009455" cy="488006"/>
          </a:xfrm>
          <a:prstGeom prst="curvedUp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3" name="Curved Down Arrow 22"/>
          <p:cNvSpPr/>
          <p:nvPr/>
        </p:nvSpPr>
        <p:spPr bwMode="auto">
          <a:xfrm>
            <a:off x="3900331" y="2303465"/>
            <a:ext cx="2032383" cy="383711"/>
          </a:xfrm>
          <a:prstGeom prst="curvedDown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Curved Down Arrow 26"/>
          <p:cNvSpPr/>
          <p:nvPr/>
        </p:nvSpPr>
        <p:spPr bwMode="auto">
          <a:xfrm rot="5400000">
            <a:off x="9739146" y="2901631"/>
            <a:ext cx="827314" cy="325157"/>
          </a:xfrm>
          <a:prstGeom prst="curvedDown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TextBox 27"/>
          <p:cNvSpPr txBox="1"/>
          <p:nvPr/>
        </p:nvSpPr>
        <p:spPr bwMode="auto">
          <a:xfrm>
            <a:off x="1755094" y="4209766"/>
            <a:ext cx="228020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i="0" dirty="0"/>
              <a:t>Issued by intermediate CA 1</a:t>
            </a:r>
          </a:p>
        </p:txBody>
      </p:sp>
      <p:sp>
        <p:nvSpPr>
          <p:cNvPr id="29" name="TextBox 28"/>
          <p:cNvSpPr txBox="1"/>
          <p:nvPr/>
        </p:nvSpPr>
        <p:spPr bwMode="auto">
          <a:xfrm>
            <a:off x="3703640" y="1956425"/>
            <a:ext cx="228020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i="0" dirty="0"/>
              <a:t>Issued by intermediate CA 2</a:t>
            </a:r>
          </a:p>
        </p:txBody>
      </p:sp>
      <p:sp>
        <p:nvSpPr>
          <p:cNvPr id="30" name="TextBox 29"/>
          <p:cNvSpPr txBox="1"/>
          <p:nvPr/>
        </p:nvSpPr>
        <p:spPr bwMode="auto">
          <a:xfrm>
            <a:off x="7019431" y="4215331"/>
            <a:ext cx="228020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i="0" dirty="0"/>
              <a:t>Issued by ROOT CA</a:t>
            </a:r>
          </a:p>
        </p:txBody>
      </p:sp>
      <p:sp>
        <p:nvSpPr>
          <p:cNvPr id="31" name="TextBox 30"/>
          <p:cNvSpPr txBox="1"/>
          <p:nvPr/>
        </p:nvSpPr>
        <p:spPr bwMode="auto">
          <a:xfrm>
            <a:off x="9850543" y="2683457"/>
            <a:ext cx="269290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i="0" dirty="0"/>
              <a:t>Issued by ROOT CA to</a:t>
            </a:r>
          </a:p>
          <a:p>
            <a:pPr>
              <a:buSzTx/>
            </a:pPr>
            <a:r>
              <a:rPr lang="en-US" sz="1200" i="0" dirty="0"/>
              <a:t>ROOT CA (self signed)</a:t>
            </a:r>
          </a:p>
        </p:txBody>
      </p:sp>
    </p:spTree>
    <p:extLst>
      <p:ext uri="{BB962C8B-B14F-4D97-AF65-F5344CB8AC3E}">
        <p14:creationId xmlns:p14="http://schemas.microsoft.com/office/powerpoint/2010/main" xmlns="" val="7232584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1414" y="327747"/>
            <a:ext cx="4956459" cy="430887"/>
          </a:xfrm>
        </p:spPr>
        <p:txBody>
          <a:bodyPr/>
          <a:lstStyle/>
          <a:p>
            <a:r>
              <a:rPr lang="en-US" u="sng" dirty="0">
                <a:solidFill>
                  <a:schemeClr val="tx1"/>
                </a:solidFill>
              </a:rPr>
              <a:t>Obtaining Digital Server certificate</a:t>
            </a:r>
          </a:p>
        </p:txBody>
      </p:sp>
      <p:graphicFrame>
        <p:nvGraphicFramePr>
          <p:cNvPr id="32" name="Content Placeholder 31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2140889206"/>
              </p:ext>
            </p:extLst>
          </p:nvPr>
        </p:nvGraphicFramePr>
        <p:xfrm>
          <a:off x="557813" y="936158"/>
          <a:ext cx="10948988" cy="5172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2" name="Content Placeholder 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551910" y="936158"/>
            <a:ext cx="784132" cy="1021943"/>
          </a:xfrm>
          <a:prstGeom prst="rect">
            <a:avLst/>
          </a:prstGeom>
        </p:spPr>
      </p:pic>
      <p:sp>
        <p:nvSpPr>
          <p:cNvPr id="86" name="TextBox 85"/>
          <p:cNvSpPr txBox="1"/>
          <p:nvPr/>
        </p:nvSpPr>
        <p:spPr bwMode="auto">
          <a:xfrm>
            <a:off x="9848095" y="1763426"/>
            <a:ext cx="165810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b="1" i="0" dirty="0"/>
              <a:t>(Client)</a:t>
            </a:r>
          </a:p>
        </p:txBody>
      </p:sp>
      <p:pic>
        <p:nvPicPr>
          <p:cNvPr id="87" name="Picture 86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685329" y="891719"/>
            <a:ext cx="784132" cy="1066934"/>
          </a:xfrm>
          <a:prstGeom prst="rect">
            <a:avLst/>
          </a:prstGeom>
        </p:spPr>
      </p:pic>
      <p:sp>
        <p:nvSpPr>
          <p:cNvPr id="88" name="TextBox 87"/>
          <p:cNvSpPr txBox="1"/>
          <p:nvPr/>
        </p:nvSpPr>
        <p:spPr bwMode="auto">
          <a:xfrm>
            <a:off x="6968821" y="1722094"/>
            <a:ext cx="165810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b="1" i="0" dirty="0"/>
              <a:t>(Server)</a:t>
            </a:r>
          </a:p>
        </p:txBody>
      </p:sp>
      <p:pic>
        <p:nvPicPr>
          <p:cNvPr id="89" name="Picture 8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306702" y="927514"/>
            <a:ext cx="569198" cy="876182"/>
          </a:xfrm>
          <a:prstGeom prst="rect">
            <a:avLst/>
          </a:prstGeom>
        </p:spPr>
      </p:pic>
      <p:sp>
        <p:nvSpPr>
          <p:cNvPr id="91" name="TextBox 90"/>
          <p:cNvSpPr txBox="1"/>
          <p:nvPr/>
        </p:nvSpPr>
        <p:spPr bwMode="auto">
          <a:xfrm>
            <a:off x="3856168" y="1763426"/>
            <a:ext cx="165810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b="1" i="0" dirty="0"/>
              <a:t>CA</a:t>
            </a: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515978" y="1085240"/>
            <a:ext cx="708275" cy="628787"/>
          </a:xfrm>
          <a:prstGeom prst="rect">
            <a:avLst/>
          </a:prstGeom>
        </p:spPr>
      </p:pic>
      <p:sp>
        <p:nvSpPr>
          <p:cNvPr id="92" name="TextBox 91"/>
          <p:cNvSpPr txBox="1"/>
          <p:nvPr/>
        </p:nvSpPr>
        <p:spPr bwMode="auto">
          <a:xfrm>
            <a:off x="1040600" y="1714027"/>
            <a:ext cx="165810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b="1" i="0" dirty="0"/>
              <a:t>Admin</a:t>
            </a:r>
          </a:p>
        </p:txBody>
      </p:sp>
    </p:spTree>
    <p:extLst>
      <p:ext uri="{BB962C8B-B14F-4D97-AF65-F5344CB8AC3E}">
        <p14:creationId xmlns:p14="http://schemas.microsoft.com/office/powerpoint/2010/main" xmlns="" val="34887926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447925" y="2858434"/>
            <a:ext cx="7286625" cy="1089529"/>
          </a:xfrm>
        </p:spPr>
        <p:txBody>
          <a:bodyPr/>
          <a:lstStyle/>
          <a:p>
            <a:r>
              <a:rPr lang="en-US" dirty="0"/>
              <a:t>LAB 3:</a:t>
            </a:r>
            <a:br>
              <a:rPr lang="en-US" dirty="0"/>
            </a:br>
            <a:r>
              <a:rPr lang="en-US" dirty="0"/>
              <a:t>Creating Digital Certificate</a:t>
            </a:r>
          </a:p>
        </p:txBody>
      </p:sp>
    </p:spTree>
    <p:extLst>
      <p:ext uri="{BB962C8B-B14F-4D97-AF65-F5344CB8AC3E}">
        <p14:creationId xmlns:p14="http://schemas.microsoft.com/office/powerpoint/2010/main" xmlns="" val="29443822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SSL/TLS Configuration</a:t>
            </a:r>
          </a:p>
        </p:txBody>
      </p:sp>
    </p:spTree>
    <p:extLst>
      <p:ext uri="{BB962C8B-B14F-4D97-AF65-F5344CB8AC3E}">
        <p14:creationId xmlns:p14="http://schemas.microsoft.com/office/powerpoint/2010/main" xmlns="" val="38283255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auto">
          <a:xfrm>
            <a:off x="413657" y="1023257"/>
            <a:ext cx="11277600" cy="465908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SSL Protocol</a:t>
            </a:r>
          </a:p>
          <a:p>
            <a:pPr lvl="1"/>
            <a:r>
              <a:rPr lang="en-US" dirty="0"/>
              <a:t>SSLv3, TLSv1, TLSv1.0, TLSv1.2</a:t>
            </a:r>
          </a:p>
          <a:p>
            <a:r>
              <a:rPr lang="en-US" dirty="0"/>
              <a:t>SSL Cipher Suites</a:t>
            </a:r>
          </a:p>
          <a:p>
            <a:pPr lvl="1"/>
            <a:r>
              <a:rPr lang="en-US" dirty="0"/>
              <a:t>collection of symmetric &amp; asymmetric encryption algorithms used to establish a secure communication. </a:t>
            </a:r>
          </a:p>
          <a:p>
            <a:pPr lvl="1"/>
            <a:r>
              <a:rPr lang="en-US" dirty="0"/>
              <a:t>cipher suites are classified based on encryption algorithm strength, key length, key exchange and authentication mechanisms</a:t>
            </a:r>
          </a:p>
          <a:p>
            <a:r>
              <a:rPr lang="en-US" dirty="0"/>
              <a:t>Install CA signed Server Certificate on Server</a:t>
            </a:r>
          </a:p>
          <a:p>
            <a:r>
              <a:rPr lang="en-US" dirty="0"/>
              <a:t>Import ROOT CA’s certificate in Client’s cert store</a:t>
            </a:r>
          </a:p>
          <a:p>
            <a:r>
              <a:rPr lang="en-US" dirty="0"/>
              <a:t>Optionally - Logging</a:t>
            </a:r>
            <a:br>
              <a:rPr lang="en-US" dirty="0"/>
            </a:br>
            <a:endParaRPr lang="en-US" dirty="0"/>
          </a:p>
        </p:txBody>
      </p:sp>
      <p:sp>
        <p:nvSpPr>
          <p:cNvPr id="6" name="TextBox 5"/>
          <p:cNvSpPr txBox="1"/>
          <p:nvPr/>
        </p:nvSpPr>
        <p:spPr bwMode="auto">
          <a:xfrm>
            <a:off x="1073276" y="144712"/>
            <a:ext cx="898724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u="sng" dirty="0">
                <a:solidFill>
                  <a:schemeClr val="accent1"/>
                </a:solidFill>
              </a:rPr>
              <a:t>Configure What?</a:t>
            </a:r>
          </a:p>
        </p:txBody>
      </p:sp>
    </p:spTree>
    <p:extLst>
      <p:ext uri="{BB962C8B-B14F-4D97-AF65-F5344CB8AC3E}">
        <p14:creationId xmlns:p14="http://schemas.microsoft.com/office/powerpoint/2010/main" xmlns="" val="15601066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468086" y="1110343"/>
            <a:ext cx="10776857" cy="4691743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more than 200 known cipher suites</a:t>
            </a:r>
          </a:p>
          <a:p>
            <a:r>
              <a:rPr lang="en-US" dirty="0"/>
              <a:t>Format :</a:t>
            </a:r>
          </a:p>
          <a:p>
            <a:pPr lvl="1"/>
            <a:r>
              <a:rPr lang="en-US" dirty="0" err="1">
                <a:solidFill>
                  <a:srgbClr val="00B050"/>
                </a:solidFill>
              </a:rPr>
              <a:t>Protocol_Kx</a:t>
            </a:r>
            <a:r>
              <a:rPr lang="en-US" dirty="0">
                <a:solidFill>
                  <a:srgbClr val="00B050"/>
                </a:solidFill>
              </a:rPr>
              <a:t>_[Au]_</a:t>
            </a:r>
            <a:r>
              <a:rPr lang="en-US" dirty="0" err="1">
                <a:solidFill>
                  <a:srgbClr val="00B050"/>
                </a:solidFill>
              </a:rPr>
              <a:t>WITH_Enc</a:t>
            </a:r>
            <a:r>
              <a:rPr lang="en-US" dirty="0">
                <a:solidFill>
                  <a:srgbClr val="00B050"/>
                </a:solidFill>
              </a:rPr>
              <a:t>_[Bits]_Mac </a:t>
            </a:r>
          </a:p>
          <a:p>
            <a:r>
              <a:rPr lang="en-US" dirty="0" err="1">
                <a:solidFill>
                  <a:srgbClr val="00B050"/>
                </a:solidFill>
              </a:rPr>
              <a:t>Kx</a:t>
            </a:r>
            <a:r>
              <a:rPr lang="en-US" dirty="0"/>
              <a:t> = Key Exchange </a:t>
            </a:r>
            <a:r>
              <a:rPr lang="en-US" dirty="0" err="1"/>
              <a:t>Algo</a:t>
            </a:r>
            <a:r>
              <a:rPr lang="en-US" dirty="0"/>
              <a:t>. E.g. RSA &amp; </a:t>
            </a:r>
            <a:r>
              <a:rPr lang="en-US" dirty="0" err="1"/>
              <a:t>Diffie</a:t>
            </a:r>
            <a:r>
              <a:rPr lang="en-US" dirty="0"/>
              <a:t>-Hellman (DH/DHE), Kerberos (KRB5), Pre- 	Shared Key (PSK) </a:t>
            </a:r>
            <a:r>
              <a:rPr lang="en-US" dirty="0" err="1"/>
              <a:t>etc</a:t>
            </a:r>
            <a:endParaRPr lang="en-US" dirty="0"/>
          </a:p>
          <a:p>
            <a:r>
              <a:rPr lang="en-US" dirty="0">
                <a:solidFill>
                  <a:srgbClr val="00B050"/>
                </a:solidFill>
              </a:rPr>
              <a:t>Au</a:t>
            </a:r>
            <a:r>
              <a:rPr lang="en-US" dirty="0"/>
              <a:t> = Authentication algorithm. RSA is commonly used for key authentication.</a:t>
            </a:r>
          </a:p>
          <a:p>
            <a:r>
              <a:rPr lang="en-US" dirty="0" err="1">
                <a:solidFill>
                  <a:srgbClr val="00B050"/>
                </a:solidFill>
              </a:rPr>
              <a:t>Enc</a:t>
            </a:r>
            <a:r>
              <a:rPr lang="en-US" dirty="0"/>
              <a:t> = Symmetric encryption algorithm (e.g. DES, 3DES, AES, RC4, etc.)</a:t>
            </a:r>
          </a:p>
          <a:p>
            <a:r>
              <a:rPr lang="en-US" dirty="0">
                <a:solidFill>
                  <a:srgbClr val="00B050"/>
                </a:solidFill>
              </a:rPr>
              <a:t>Bits</a:t>
            </a:r>
            <a:r>
              <a:rPr lang="en-US" dirty="0"/>
              <a:t> = Effective symmetric encryption key size in bits. Export for export outside US are limited to 40-56 bits.</a:t>
            </a:r>
          </a:p>
          <a:p>
            <a:r>
              <a:rPr lang="en-US" dirty="0">
                <a:solidFill>
                  <a:srgbClr val="00B050"/>
                </a:solidFill>
              </a:rPr>
              <a:t>MAC</a:t>
            </a:r>
            <a:r>
              <a:rPr lang="en-US" dirty="0"/>
              <a:t> = Hashing algorithm used for TLS/SSL data packets integrity and authentication checks. (Common hashing algorithms are SHA, MD5)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1062391" y="372942"/>
            <a:ext cx="898724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u="sng" dirty="0">
                <a:solidFill>
                  <a:schemeClr val="accent1"/>
                </a:solidFill>
              </a:rPr>
              <a:t>Understanding Cipher Suites</a:t>
            </a:r>
          </a:p>
        </p:txBody>
      </p:sp>
    </p:spTree>
    <p:extLst>
      <p:ext uri="{BB962C8B-B14F-4D97-AF65-F5344CB8AC3E}">
        <p14:creationId xmlns:p14="http://schemas.microsoft.com/office/powerpoint/2010/main" xmlns="" val="10107578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99311367"/>
              </p:ext>
            </p:extLst>
          </p:nvPr>
        </p:nvGraphicFramePr>
        <p:xfrm>
          <a:off x="557813" y="1404256"/>
          <a:ext cx="11492672" cy="71102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449772">
                  <a:extLst>
                    <a:ext uri="{9D8B030D-6E8A-4147-A177-3AD203B41FA5}">
                      <a16:colId xmlns:a16="http://schemas.microsoft.com/office/drawing/2014/main" xmlns="" val="605818026"/>
                    </a:ext>
                  </a:extLst>
                </a:gridCol>
                <a:gridCol w="2171357">
                  <a:extLst>
                    <a:ext uri="{9D8B030D-6E8A-4147-A177-3AD203B41FA5}">
                      <a16:colId xmlns:a16="http://schemas.microsoft.com/office/drawing/2014/main" xmlns="" val="1471285607"/>
                    </a:ext>
                  </a:extLst>
                </a:gridCol>
                <a:gridCol w="1246221">
                  <a:extLst>
                    <a:ext uri="{9D8B030D-6E8A-4147-A177-3AD203B41FA5}">
                      <a16:colId xmlns:a16="http://schemas.microsoft.com/office/drawing/2014/main" xmlns="" val="1244936742"/>
                    </a:ext>
                  </a:extLst>
                </a:gridCol>
                <a:gridCol w="1475119">
                  <a:extLst>
                    <a:ext uri="{9D8B030D-6E8A-4147-A177-3AD203B41FA5}">
                      <a16:colId xmlns:a16="http://schemas.microsoft.com/office/drawing/2014/main" xmlns="" val="266413410"/>
                    </a:ext>
                  </a:extLst>
                </a:gridCol>
                <a:gridCol w="1416404">
                  <a:extLst>
                    <a:ext uri="{9D8B030D-6E8A-4147-A177-3AD203B41FA5}">
                      <a16:colId xmlns:a16="http://schemas.microsoft.com/office/drawing/2014/main" xmlns="" val="4236199545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xmlns="" val="271988474"/>
                    </a:ext>
                  </a:extLst>
                </a:gridCol>
                <a:gridCol w="1317172">
                  <a:extLst>
                    <a:ext uri="{9D8B030D-6E8A-4147-A177-3AD203B41FA5}">
                      <a16:colId xmlns:a16="http://schemas.microsoft.com/office/drawing/2014/main" xmlns="" val="2746000411"/>
                    </a:ext>
                  </a:extLst>
                </a:gridCol>
                <a:gridCol w="914399">
                  <a:extLst>
                    <a:ext uri="{9D8B030D-6E8A-4147-A177-3AD203B41FA5}">
                      <a16:colId xmlns:a16="http://schemas.microsoft.com/office/drawing/2014/main" xmlns="" val="4051842683"/>
                    </a:ext>
                  </a:extLst>
                </a:gridCol>
              </a:tblGrid>
              <a:tr h="711029">
                <a:tc>
                  <a:txBody>
                    <a:bodyPr/>
                    <a:lstStyle/>
                    <a:p>
                      <a:r>
                        <a:rPr lang="en-US" sz="1400" dirty="0"/>
                        <a:t>Cipher-id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/>
                        <a:t>Protocol</a:t>
                      </a:r>
                      <a:endParaRPr lang="en-US" sz="1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/>
                        <a:t>Key</a:t>
                      </a:r>
                      <a:r>
                        <a:rPr lang="en-US" sz="1400" kern="1200" baseline="0" dirty="0"/>
                        <a:t> Exchange (</a:t>
                      </a:r>
                      <a:r>
                        <a:rPr lang="en-US" sz="1400" kern="1200" baseline="0" dirty="0" err="1"/>
                        <a:t>Kx</a:t>
                      </a:r>
                      <a:r>
                        <a:rPr lang="en-US" sz="1400" kern="1200" baseline="0" dirty="0"/>
                        <a:t>)</a:t>
                      </a:r>
                      <a:endParaRPr lang="en-US" sz="1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kern="1200" dirty="0"/>
                        <a:t>Authentication</a:t>
                      </a:r>
                    </a:p>
                    <a:p>
                      <a:r>
                        <a:rPr lang="en-US" sz="1300" kern="1200" dirty="0"/>
                        <a:t>(Au)</a:t>
                      </a:r>
                      <a:endParaRPr lang="en-US" sz="13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/>
                        <a:t>Encryption (</a:t>
                      </a:r>
                      <a:r>
                        <a:rPr lang="en-US" sz="1400" kern="1200" dirty="0" err="1"/>
                        <a:t>Enc</a:t>
                      </a:r>
                      <a:r>
                        <a:rPr lang="en-US" sz="1400" kern="1200" dirty="0"/>
                        <a:t>)</a:t>
                      </a:r>
                      <a:endParaRPr lang="en-US" sz="1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/>
                        <a:t>Bits </a:t>
                      </a:r>
                      <a:endParaRPr lang="en-US" sz="1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/>
                        <a:t>Mac</a:t>
                      </a:r>
                      <a:endParaRPr lang="en-US" sz="1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3891182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8739401"/>
              </p:ext>
            </p:extLst>
          </p:nvPr>
        </p:nvGraphicFramePr>
        <p:xfrm>
          <a:off x="568699" y="2125433"/>
          <a:ext cx="11481784" cy="21695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23387">
                  <a:extLst>
                    <a:ext uri="{9D8B030D-6E8A-4147-A177-3AD203B41FA5}">
                      <a16:colId xmlns:a16="http://schemas.microsoft.com/office/drawing/2014/main" xmlns="" val="3643078713"/>
                    </a:ext>
                  </a:extLst>
                </a:gridCol>
                <a:gridCol w="2198914">
                  <a:extLst>
                    <a:ext uri="{9D8B030D-6E8A-4147-A177-3AD203B41FA5}">
                      <a16:colId xmlns:a16="http://schemas.microsoft.com/office/drawing/2014/main" xmlns="" val="4182724266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xmlns="" val="958639842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xmlns="" val="1704341417"/>
                    </a:ext>
                  </a:extLst>
                </a:gridCol>
                <a:gridCol w="1404257">
                  <a:extLst>
                    <a:ext uri="{9D8B030D-6E8A-4147-A177-3AD203B41FA5}">
                      <a16:colId xmlns:a16="http://schemas.microsoft.com/office/drawing/2014/main" xmlns="" val="1121175996"/>
                    </a:ext>
                  </a:extLst>
                </a:gridCol>
                <a:gridCol w="1513114">
                  <a:extLst>
                    <a:ext uri="{9D8B030D-6E8A-4147-A177-3AD203B41FA5}">
                      <a16:colId xmlns:a16="http://schemas.microsoft.com/office/drawing/2014/main" xmlns="" val="849880311"/>
                    </a:ext>
                  </a:extLst>
                </a:gridCol>
                <a:gridCol w="1338943">
                  <a:extLst>
                    <a:ext uri="{9D8B030D-6E8A-4147-A177-3AD203B41FA5}">
                      <a16:colId xmlns:a16="http://schemas.microsoft.com/office/drawing/2014/main" xmlns="" val="3739369631"/>
                    </a:ext>
                  </a:extLst>
                </a:gridCol>
                <a:gridCol w="881740">
                  <a:extLst>
                    <a:ext uri="{9D8B030D-6E8A-4147-A177-3AD203B41FA5}">
                      <a16:colId xmlns:a16="http://schemas.microsoft.com/office/drawing/2014/main" xmlns="" val="2938238661"/>
                    </a:ext>
                  </a:extLst>
                </a:gridCol>
              </a:tblGrid>
              <a:tr h="698863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accent2"/>
                          </a:solidFill>
                        </a:rPr>
                        <a:t>0x000000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accent2"/>
                          </a:solidFill>
                          <a:effectLst/>
                        </a:rPr>
                        <a:t>TLS_NULL_WITH_NULL_NULL</a:t>
                      </a:r>
                      <a:endParaRPr lang="en-US" sz="140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accent2"/>
                          </a:solidFill>
                          <a:effectLst/>
                        </a:rPr>
                        <a:t>TLS</a:t>
                      </a:r>
                      <a:endParaRPr lang="en-US" sz="1400" b="1" kern="1200" dirty="0">
                        <a:solidFill>
                          <a:schemeClr val="accent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accent2"/>
                          </a:solidFill>
                          <a:effectLst/>
                        </a:rPr>
                        <a:t>NULL</a:t>
                      </a:r>
                      <a:endParaRPr lang="en-US" sz="1400" b="0" i="0" kern="1200" dirty="0">
                        <a:solidFill>
                          <a:schemeClr val="accent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accent2"/>
                          </a:solidFill>
                          <a:effectLst/>
                        </a:rPr>
                        <a:t>NULL</a:t>
                      </a:r>
                      <a:endParaRPr lang="en-US" sz="1400" b="0" i="0" kern="1200" dirty="0">
                        <a:solidFill>
                          <a:schemeClr val="accent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accent2"/>
                          </a:solidFill>
                          <a:effectLst/>
                        </a:rPr>
                        <a:t>NULL</a:t>
                      </a:r>
                      <a:endParaRPr lang="en-US" sz="1400" b="0" i="0" kern="1200" dirty="0">
                        <a:solidFill>
                          <a:schemeClr val="accent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accent2"/>
                          </a:solidFill>
                          <a:effectLst/>
                        </a:rPr>
                        <a:t>NULL</a:t>
                      </a:r>
                      <a:endParaRPr lang="en-US" sz="1400" b="0" i="0" kern="1200" dirty="0">
                        <a:solidFill>
                          <a:schemeClr val="accent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accent2"/>
                          </a:solidFill>
                          <a:effectLst/>
                        </a:rPr>
                        <a:t>NULL</a:t>
                      </a:r>
                      <a:endParaRPr lang="en-US" sz="1400" b="0" i="0" kern="1200" dirty="0">
                        <a:solidFill>
                          <a:schemeClr val="accent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53513108"/>
                  </a:ext>
                </a:extLst>
              </a:tr>
              <a:tr h="698863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1400" kern="1200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</a:rPr>
                        <a:t>0x00001A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1400" kern="1200" dirty="0" err="1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TLS_DH_Anon_WITH_DES_CBC</a:t>
                      </a:r>
                      <a:endParaRPr lang="en-US" sz="1400" kern="1200" dirty="0">
                        <a:solidFill>
                          <a:schemeClr val="accent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fontAlgn="t" latinLnBrk="0" hangingPunct="1"/>
                      <a:r>
                        <a:rPr lang="en-US" sz="140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_SHA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140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TLS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140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DH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140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Anon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140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DES_CBC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1400" kern="1200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1400" kern="1200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</a:rPr>
                        <a:t>SHA</a:t>
                      </a: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xmlns="" val="1384386517"/>
                  </a:ext>
                </a:extLst>
              </a:tr>
              <a:tr h="698863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1400" kern="1200" dirty="0">
                          <a:solidFill>
                            <a:schemeClr val="accent2"/>
                          </a:solidFill>
                        </a:rPr>
                        <a:t>0x000067</a:t>
                      </a:r>
                      <a:endParaRPr lang="en-US" sz="1400" kern="1200" dirty="0">
                        <a:solidFill>
                          <a:schemeClr val="accent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kern="1200" dirty="0">
                          <a:solidFill>
                            <a:schemeClr val="accent2"/>
                          </a:solidFill>
                          <a:effectLst/>
                        </a:rPr>
                        <a:t>TLS_DHE_RSA_WITH_AES_128</a:t>
                      </a:r>
                    </a:p>
                    <a:p>
                      <a:pPr algn="l" fontAlgn="t"/>
                      <a:r>
                        <a:rPr lang="en-US" sz="1400" kern="1200" dirty="0">
                          <a:solidFill>
                            <a:schemeClr val="accent2"/>
                          </a:solidFill>
                          <a:effectLst/>
                        </a:rPr>
                        <a:t>_CBC_SHA256</a:t>
                      </a:r>
                      <a:endParaRPr lang="en-US" sz="1400" b="0" i="0" kern="1200" dirty="0">
                        <a:solidFill>
                          <a:schemeClr val="accent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kern="1200" dirty="0">
                          <a:solidFill>
                            <a:schemeClr val="accent2"/>
                          </a:solidFill>
                          <a:effectLst/>
                        </a:rPr>
                        <a:t>TLS</a:t>
                      </a:r>
                      <a:endParaRPr lang="en-US" sz="1400" b="0" i="0" kern="1200" dirty="0">
                        <a:solidFill>
                          <a:schemeClr val="accent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kern="1200" dirty="0">
                          <a:solidFill>
                            <a:schemeClr val="accent2"/>
                          </a:solidFill>
                          <a:effectLst/>
                        </a:rPr>
                        <a:t>DHE</a:t>
                      </a:r>
                      <a:endParaRPr lang="en-US" sz="1400" b="0" i="0" kern="1200" dirty="0">
                        <a:solidFill>
                          <a:schemeClr val="accent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kern="1200" dirty="0">
                          <a:solidFill>
                            <a:schemeClr val="accent2"/>
                          </a:solidFill>
                          <a:effectLst/>
                        </a:rPr>
                        <a:t>RSA</a:t>
                      </a:r>
                      <a:endParaRPr lang="en-US" sz="1400" b="0" i="0" kern="1200" dirty="0">
                        <a:solidFill>
                          <a:schemeClr val="accent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kern="1200" dirty="0">
                          <a:solidFill>
                            <a:schemeClr val="accent2"/>
                          </a:solidFill>
                          <a:effectLst/>
                        </a:rPr>
                        <a:t>AES_128_CBC</a:t>
                      </a:r>
                      <a:endParaRPr lang="en-US" sz="1400" b="0" i="0" kern="1200" dirty="0">
                        <a:solidFill>
                          <a:schemeClr val="accent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kern="1200" dirty="0">
                          <a:solidFill>
                            <a:schemeClr val="accent2"/>
                          </a:solidFill>
                          <a:effectLst/>
                        </a:rPr>
                        <a:t>128</a:t>
                      </a:r>
                      <a:endParaRPr lang="en-US" sz="1400" b="0" i="0" kern="1200" dirty="0">
                        <a:solidFill>
                          <a:schemeClr val="accent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kern="1200" dirty="0">
                          <a:solidFill>
                            <a:schemeClr val="accent2"/>
                          </a:solidFill>
                          <a:effectLst/>
                        </a:rPr>
                        <a:t>SHA256</a:t>
                      </a:r>
                      <a:endParaRPr lang="en-US" sz="1400" b="0" i="0" kern="1200" dirty="0">
                        <a:solidFill>
                          <a:schemeClr val="accent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xmlns="" val="1888872770"/>
                  </a:ext>
                </a:extLst>
              </a:tr>
            </a:tbl>
          </a:graphicData>
        </a:graphic>
      </p:graphicFrame>
      <p:sp>
        <p:nvSpPr>
          <p:cNvPr id="10" name="Rectangle 9"/>
          <p:cNvSpPr/>
          <p:nvPr/>
        </p:nvSpPr>
        <p:spPr bwMode="auto">
          <a:xfrm>
            <a:off x="653143" y="4593771"/>
            <a:ext cx="8860971" cy="1556658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TextBox 10"/>
          <p:cNvSpPr txBox="1"/>
          <p:nvPr/>
        </p:nvSpPr>
        <p:spPr bwMode="auto">
          <a:xfrm>
            <a:off x="827314" y="4789714"/>
            <a:ext cx="8436429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indent="-285750" algn="l">
              <a:buSzTx/>
              <a:buFont typeface="Arial" panose="020B0604020202020204" pitchFamily="34" charset="0"/>
              <a:buChar char="•"/>
            </a:pPr>
            <a:r>
              <a:rPr lang="en-US" sz="1400" i="0" dirty="0"/>
              <a:t>Anon = Anonymous cipher w/ no key authentication. Vulnerable to MITMA</a:t>
            </a:r>
          </a:p>
          <a:p>
            <a:pPr marL="285750" indent="-285750" algn="l">
              <a:buSzTx/>
              <a:buFont typeface="Arial" panose="020B0604020202020204" pitchFamily="34" charset="0"/>
              <a:buChar char="•"/>
            </a:pPr>
            <a:r>
              <a:rPr lang="en-US" sz="1400" i="0" dirty="0"/>
              <a:t>Null  = cipher suites don’t provide data encryption and/or data integrity. </a:t>
            </a:r>
          </a:p>
          <a:p>
            <a:pPr marL="285750" indent="-285750" algn="l">
              <a:buSzTx/>
              <a:buFont typeface="Arial" panose="020B0604020202020204" pitchFamily="34" charset="0"/>
              <a:buChar char="•"/>
            </a:pPr>
            <a:r>
              <a:rPr lang="en-US" sz="1400" i="0" dirty="0"/>
              <a:t>Export = Intentionally crippled cipher suite to conform to US export laws (quite strict before 2000 AD). </a:t>
            </a:r>
          </a:p>
        </p:txBody>
      </p:sp>
      <p:sp>
        <p:nvSpPr>
          <p:cNvPr id="7" name="TextBox 6"/>
          <p:cNvSpPr txBox="1"/>
          <p:nvPr/>
        </p:nvSpPr>
        <p:spPr bwMode="auto">
          <a:xfrm>
            <a:off x="1062391" y="372942"/>
            <a:ext cx="898724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u="sng" dirty="0">
                <a:solidFill>
                  <a:schemeClr val="accent1"/>
                </a:solidFill>
              </a:rPr>
              <a:t>Understanding Cipher Suites - Examples</a:t>
            </a:r>
          </a:p>
        </p:txBody>
      </p:sp>
    </p:spTree>
    <p:extLst>
      <p:ext uri="{BB962C8B-B14F-4D97-AF65-F5344CB8AC3E}">
        <p14:creationId xmlns:p14="http://schemas.microsoft.com/office/powerpoint/2010/main" xmlns="" val="32603466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925" y="327965"/>
            <a:ext cx="10380018" cy="424732"/>
          </a:xfrm>
        </p:spPr>
        <p:txBody>
          <a:bodyPr/>
          <a:lstStyle/>
          <a:p>
            <a:r>
              <a:rPr lang="en-US" u="sng" dirty="0">
                <a:solidFill>
                  <a:srgbClr val="92D050"/>
                </a:solidFill>
              </a:rPr>
              <a:t>OpenEdge Uses different  SSL Vendors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51096" y="752697"/>
            <a:ext cx="11122238" cy="5657105"/>
          </a:xfrm>
          <a:solidFill>
            <a:srgbClr val="F2EEF6"/>
          </a:solidFill>
        </p:spPr>
        <p:txBody>
          <a:bodyPr/>
          <a:lstStyle/>
          <a:p>
            <a:pPr marL="0" indent="0">
              <a:buNone/>
            </a:pPr>
            <a:endParaRPr lang="en-US" sz="1500" dirty="0"/>
          </a:p>
          <a:p>
            <a:pPr lvl="1"/>
            <a:endParaRPr lang="en-US" sz="1300" dirty="0"/>
          </a:p>
          <a:p>
            <a:endParaRPr lang="en-US" sz="15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21" name="Rectangle 220"/>
          <p:cNvSpPr/>
          <p:nvPr/>
        </p:nvSpPr>
        <p:spPr>
          <a:xfrm>
            <a:off x="1311615" y="849545"/>
            <a:ext cx="1143000" cy="838200"/>
          </a:xfrm>
          <a:prstGeom prst="rect">
            <a:avLst/>
          </a:prstGeom>
          <a:solidFill>
            <a:srgbClr val="7030A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bg1"/>
                </a:solidFill>
              </a:rPr>
              <a:t>OpenEdge</a:t>
            </a:r>
          </a:p>
          <a:p>
            <a:pPr algn="ctr"/>
            <a:r>
              <a:rPr lang="en-US" sz="800" dirty="0">
                <a:solidFill>
                  <a:schemeClr val="bg1"/>
                </a:solidFill>
              </a:rPr>
              <a:t>ABL</a:t>
            </a:r>
          </a:p>
          <a:p>
            <a:pPr algn="ctr"/>
            <a:r>
              <a:rPr lang="en-US" sz="800" dirty="0">
                <a:solidFill>
                  <a:schemeClr val="bg1"/>
                </a:solidFill>
              </a:rPr>
              <a:t>applications</a:t>
            </a:r>
          </a:p>
          <a:p>
            <a:pPr algn="ctr"/>
            <a:r>
              <a:rPr lang="en-US" sz="800" dirty="0">
                <a:solidFill>
                  <a:schemeClr val="bg1"/>
                </a:solidFill>
              </a:rPr>
              <a:t>(GUI,Char,AppServer,WebSpeed)</a:t>
            </a:r>
          </a:p>
        </p:txBody>
      </p:sp>
      <p:sp>
        <p:nvSpPr>
          <p:cNvPr id="222" name="Rectangle 221"/>
          <p:cNvSpPr/>
          <p:nvPr/>
        </p:nvSpPr>
        <p:spPr>
          <a:xfrm>
            <a:off x="2607015" y="849545"/>
            <a:ext cx="1143000" cy="838200"/>
          </a:xfrm>
          <a:prstGeom prst="rect">
            <a:avLst/>
          </a:prstGeom>
          <a:solidFill>
            <a:srgbClr val="7030A0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bg1"/>
                </a:solidFill>
              </a:rPr>
              <a:t>OpenEdge</a:t>
            </a:r>
          </a:p>
          <a:p>
            <a:pPr algn="ctr"/>
            <a:r>
              <a:rPr lang="en-US" sz="800" dirty="0">
                <a:solidFill>
                  <a:schemeClr val="bg1"/>
                </a:solidFill>
              </a:rPr>
              <a:t>ABL</a:t>
            </a:r>
          </a:p>
          <a:p>
            <a:pPr algn="ctr"/>
            <a:r>
              <a:rPr lang="en-US" sz="800" dirty="0">
                <a:solidFill>
                  <a:schemeClr val="bg1"/>
                </a:solidFill>
              </a:rPr>
              <a:t>applications</a:t>
            </a:r>
          </a:p>
          <a:p>
            <a:pPr algn="ctr"/>
            <a:r>
              <a:rPr lang="en-US" sz="800" dirty="0">
                <a:solidFill>
                  <a:schemeClr val="bg1"/>
                </a:solidFill>
              </a:rPr>
              <a:t>(GUI,WebClient)</a:t>
            </a:r>
          </a:p>
        </p:txBody>
      </p:sp>
      <p:sp>
        <p:nvSpPr>
          <p:cNvPr id="223" name="Rectangle 222"/>
          <p:cNvSpPr/>
          <p:nvPr/>
        </p:nvSpPr>
        <p:spPr>
          <a:xfrm>
            <a:off x="4601203" y="992669"/>
            <a:ext cx="596187" cy="5354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sz="800" dirty="0">
                <a:solidFill>
                  <a:srgbClr val="FF0000"/>
                </a:solidFill>
              </a:rPr>
              <a:t>Java Open Clients</a:t>
            </a:r>
          </a:p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224" name="Rectangle 223"/>
          <p:cNvSpPr/>
          <p:nvPr/>
        </p:nvSpPr>
        <p:spPr>
          <a:xfrm>
            <a:off x="6106034" y="849545"/>
            <a:ext cx="1078846" cy="838200"/>
          </a:xfrm>
          <a:prstGeom prst="rect">
            <a:avLst/>
          </a:prstGeom>
          <a:solidFill>
            <a:srgbClr val="7030A0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bg1"/>
                </a:solidFill>
              </a:rPr>
              <a:t>OpenEdge</a:t>
            </a:r>
          </a:p>
          <a:p>
            <a:pPr algn="ctr"/>
            <a:r>
              <a:rPr lang="en-US" sz="900" dirty="0">
                <a:solidFill>
                  <a:schemeClr val="bg1"/>
                </a:solidFill>
              </a:rPr>
              <a:t>ABL</a:t>
            </a:r>
          </a:p>
          <a:p>
            <a:pPr algn="ctr"/>
            <a:r>
              <a:rPr lang="en-US" sz="900" dirty="0">
                <a:solidFill>
                  <a:schemeClr val="bg1"/>
                </a:solidFill>
              </a:rPr>
              <a:t>applications</a:t>
            </a:r>
          </a:p>
          <a:p>
            <a:pPr algn="ctr"/>
            <a:r>
              <a:rPr lang="en-US" sz="900" dirty="0">
                <a:solidFill>
                  <a:schemeClr val="bg1"/>
                </a:solidFill>
              </a:rPr>
              <a:t>(GUI,WebClient</a:t>
            </a:r>
            <a:r>
              <a:rPr lang="en-US" sz="10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225" name="Rectangle 224"/>
          <p:cNvSpPr/>
          <p:nvPr/>
        </p:nvSpPr>
        <p:spPr>
          <a:xfrm>
            <a:off x="7483815" y="849545"/>
            <a:ext cx="838200" cy="8382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Web browser clients</a:t>
            </a:r>
          </a:p>
        </p:txBody>
      </p:sp>
      <p:sp>
        <p:nvSpPr>
          <p:cNvPr id="226" name="Rectangle 225"/>
          <p:cNvSpPr/>
          <p:nvPr/>
        </p:nvSpPr>
        <p:spPr>
          <a:xfrm>
            <a:off x="2720159" y="2060634"/>
            <a:ext cx="914400" cy="37573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FF0000"/>
                </a:solidFill>
              </a:rPr>
              <a:t>AppServer (Broker)</a:t>
            </a:r>
          </a:p>
        </p:txBody>
      </p:sp>
      <p:cxnSp>
        <p:nvCxnSpPr>
          <p:cNvPr id="227" name="Straight Arrow Connector 226"/>
          <p:cNvCxnSpPr>
            <a:stCxn id="222" idx="2"/>
          </p:cNvCxnSpPr>
          <p:nvPr/>
        </p:nvCxnSpPr>
        <p:spPr>
          <a:xfrm flipH="1">
            <a:off x="3177937" y="1687745"/>
            <a:ext cx="578" cy="381000"/>
          </a:xfrm>
          <a:prstGeom prst="straightConnector1">
            <a:avLst/>
          </a:prstGeom>
          <a:ln w="254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Straight Connector 227"/>
          <p:cNvCxnSpPr/>
          <p:nvPr/>
        </p:nvCxnSpPr>
        <p:spPr>
          <a:xfrm flipH="1">
            <a:off x="2100831" y="2146568"/>
            <a:ext cx="609600" cy="0"/>
          </a:xfrm>
          <a:prstGeom prst="line">
            <a:avLst/>
          </a:prstGeom>
          <a:ln w="25400">
            <a:solidFill>
              <a:schemeClr val="tx1">
                <a:lumMod val="50000"/>
              </a:schemeClr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Straight Connector 228"/>
          <p:cNvCxnSpPr/>
          <p:nvPr/>
        </p:nvCxnSpPr>
        <p:spPr>
          <a:xfrm flipH="1" flipV="1">
            <a:off x="2101323" y="1687745"/>
            <a:ext cx="9236" cy="458823"/>
          </a:xfrm>
          <a:prstGeom prst="line">
            <a:avLst/>
          </a:prstGeom>
          <a:ln w="2540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Can 231"/>
          <p:cNvSpPr/>
          <p:nvPr/>
        </p:nvSpPr>
        <p:spPr>
          <a:xfrm>
            <a:off x="865767" y="5557729"/>
            <a:ext cx="1219200" cy="762000"/>
          </a:xfrm>
          <a:prstGeom prst="can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bg1"/>
                </a:solidFill>
              </a:rPr>
              <a:t>OpenEdge RDBMS (SQL or ABL database server)</a:t>
            </a:r>
          </a:p>
        </p:txBody>
      </p:sp>
      <p:sp>
        <p:nvSpPr>
          <p:cNvPr id="233" name="Rectangle 232"/>
          <p:cNvSpPr/>
          <p:nvPr/>
        </p:nvSpPr>
        <p:spPr>
          <a:xfrm>
            <a:off x="639670" y="2537490"/>
            <a:ext cx="1143000" cy="838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FF0000"/>
                </a:solidFill>
              </a:rPr>
              <a:t>OpenEdge Generic JMS Adapter</a:t>
            </a:r>
          </a:p>
        </p:txBody>
      </p:sp>
      <p:cxnSp>
        <p:nvCxnSpPr>
          <p:cNvPr id="234" name="Straight Connector 233"/>
          <p:cNvCxnSpPr/>
          <p:nvPr/>
        </p:nvCxnSpPr>
        <p:spPr>
          <a:xfrm flipH="1">
            <a:off x="1031060" y="1459145"/>
            <a:ext cx="280555" cy="0"/>
          </a:xfrm>
          <a:prstGeom prst="line">
            <a:avLst/>
          </a:prstGeom>
          <a:ln w="2540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Straight Connector 234"/>
          <p:cNvCxnSpPr/>
          <p:nvPr/>
        </p:nvCxnSpPr>
        <p:spPr>
          <a:xfrm>
            <a:off x="1031060" y="1459145"/>
            <a:ext cx="0" cy="1078345"/>
          </a:xfrm>
          <a:prstGeom prst="line">
            <a:avLst/>
          </a:prstGeom>
          <a:ln w="254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Rectangle 235"/>
          <p:cNvSpPr/>
          <p:nvPr/>
        </p:nvSpPr>
        <p:spPr>
          <a:xfrm rot="5400000">
            <a:off x="537419" y="4561037"/>
            <a:ext cx="914400" cy="355689"/>
          </a:xfrm>
          <a:prstGeom prst="rect">
            <a:avLst/>
          </a:prstGeom>
          <a:solidFill>
            <a:schemeClr val="accent4">
              <a:lumMod val="75000"/>
            </a:scheme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JDBC</a:t>
            </a:r>
          </a:p>
        </p:txBody>
      </p:sp>
      <p:cxnSp>
        <p:nvCxnSpPr>
          <p:cNvPr id="238" name="Straight Connector 237"/>
          <p:cNvCxnSpPr>
            <a:stCxn id="221" idx="2"/>
          </p:cNvCxnSpPr>
          <p:nvPr/>
        </p:nvCxnSpPr>
        <p:spPr>
          <a:xfrm>
            <a:off x="1883115" y="1687745"/>
            <a:ext cx="0" cy="4011452"/>
          </a:xfrm>
          <a:prstGeom prst="line">
            <a:avLst/>
          </a:prstGeom>
          <a:ln w="25400">
            <a:solidFill>
              <a:schemeClr val="tx1">
                <a:lumMod val="50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9" name="Group 238"/>
          <p:cNvGrpSpPr/>
          <p:nvPr/>
        </p:nvGrpSpPr>
        <p:grpSpPr>
          <a:xfrm>
            <a:off x="4652867" y="2278873"/>
            <a:ext cx="1450113" cy="712355"/>
            <a:chOff x="4851404" y="2414688"/>
            <a:chExt cx="1678345" cy="914400"/>
          </a:xfrm>
        </p:grpSpPr>
        <p:pic>
          <p:nvPicPr>
            <p:cNvPr id="240" name="Picture 239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51404" y="2414688"/>
              <a:ext cx="1678345" cy="914400"/>
            </a:xfrm>
            <a:prstGeom prst="rect">
              <a:avLst/>
            </a:prstGeom>
          </p:spPr>
        </p:pic>
        <p:sp>
          <p:nvSpPr>
            <p:cNvPr id="241" name="TextBox 240"/>
            <p:cNvSpPr txBox="1"/>
            <p:nvPr/>
          </p:nvSpPr>
          <p:spPr>
            <a:xfrm>
              <a:off x="5300340" y="2664767"/>
              <a:ext cx="780471" cy="513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Internet HTTPS</a:t>
              </a:r>
            </a:p>
          </p:txBody>
        </p:sp>
      </p:grpSp>
      <p:sp>
        <p:nvSpPr>
          <p:cNvPr id="243" name="Rectangle 242"/>
          <p:cNvSpPr/>
          <p:nvPr/>
        </p:nvSpPr>
        <p:spPr>
          <a:xfrm rot="5400000">
            <a:off x="494198" y="3523474"/>
            <a:ext cx="528779" cy="219364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Sonic MQ</a:t>
            </a:r>
          </a:p>
        </p:txBody>
      </p:sp>
      <p:sp>
        <p:nvSpPr>
          <p:cNvPr id="244" name="Rectangle 243"/>
          <p:cNvSpPr/>
          <p:nvPr/>
        </p:nvSpPr>
        <p:spPr>
          <a:xfrm rot="5400000">
            <a:off x="967847" y="3522609"/>
            <a:ext cx="518391" cy="213014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WS MQ</a:t>
            </a:r>
          </a:p>
        </p:txBody>
      </p:sp>
      <p:sp>
        <p:nvSpPr>
          <p:cNvPr id="245" name="Rectangle 244"/>
          <p:cNvSpPr/>
          <p:nvPr/>
        </p:nvSpPr>
        <p:spPr>
          <a:xfrm rot="5400000">
            <a:off x="1415525" y="3530402"/>
            <a:ext cx="528780" cy="20551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Active MQ</a:t>
            </a:r>
          </a:p>
        </p:txBody>
      </p:sp>
      <p:cxnSp>
        <p:nvCxnSpPr>
          <p:cNvPr id="246" name="Straight Connector 245"/>
          <p:cNvCxnSpPr/>
          <p:nvPr/>
        </p:nvCxnSpPr>
        <p:spPr>
          <a:xfrm flipH="1">
            <a:off x="5543404" y="1535345"/>
            <a:ext cx="4611" cy="762000"/>
          </a:xfrm>
          <a:prstGeom prst="line">
            <a:avLst/>
          </a:prstGeom>
          <a:ln w="254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7" name="Straight Connector 246"/>
          <p:cNvCxnSpPr/>
          <p:nvPr/>
        </p:nvCxnSpPr>
        <p:spPr>
          <a:xfrm flipH="1">
            <a:off x="5883615" y="1459145"/>
            <a:ext cx="228600" cy="0"/>
          </a:xfrm>
          <a:prstGeom prst="line">
            <a:avLst/>
          </a:prstGeom>
          <a:ln w="25400">
            <a:solidFill>
              <a:schemeClr val="tx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8" name="Straight Connector 247"/>
          <p:cNvCxnSpPr/>
          <p:nvPr/>
        </p:nvCxnSpPr>
        <p:spPr>
          <a:xfrm>
            <a:off x="5883615" y="1459145"/>
            <a:ext cx="0" cy="1014550"/>
          </a:xfrm>
          <a:prstGeom prst="line">
            <a:avLst/>
          </a:prstGeom>
          <a:ln w="254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9" name="Straight Connector 248"/>
          <p:cNvCxnSpPr/>
          <p:nvPr/>
        </p:nvCxnSpPr>
        <p:spPr>
          <a:xfrm flipH="1">
            <a:off x="7255215" y="1535345"/>
            <a:ext cx="228600" cy="0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0" name="Straight Connector 249"/>
          <p:cNvCxnSpPr/>
          <p:nvPr/>
        </p:nvCxnSpPr>
        <p:spPr>
          <a:xfrm>
            <a:off x="7255215" y="1535345"/>
            <a:ext cx="0" cy="533400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1" name="Straight Connector 250"/>
          <p:cNvCxnSpPr/>
          <p:nvPr/>
        </p:nvCxnSpPr>
        <p:spPr>
          <a:xfrm flipH="1">
            <a:off x="6038328" y="2068745"/>
            <a:ext cx="1216887" cy="0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2" name="Straight Connector 251"/>
          <p:cNvCxnSpPr/>
          <p:nvPr/>
        </p:nvCxnSpPr>
        <p:spPr>
          <a:xfrm>
            <a:off x="6042937" y="2071057"/>
            <a:ext cx="0" cy="471634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3" name="Rectangle 252"/>
          <p:cNvSpPr/>
          <p:nvPr/>
        </p:nvSpPr>
        <p:spPr>
          <a:xfrm>
            <a:off x="2087469" y="3478445"/>
            <a:ext cx="4329546" cy="952499"/>
          </a:xfrm>
          <a:prstGeom prst="rect">
            <a:avLst/>
          </a:prstGeom>
          <a:noFill/>
          <a:ln w="1270">
            <a:solidFill>
              <a:schemeClr val="accent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54" name="Rectangle 253"/>
          <p:cNvSpPr/>
          <p:nvPr/>
        </p:nvSpPr>
        <p:spPr>
          <a:xfrm>
            <a:off x="2085163" y="3486525"/>
            <a:ext cx="902852" cy="94442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55" name="Rectangle 254"/>
          <p:cNvSpPr/>
          <p:nvPr/>
        </p:nvSpPr>
        <p:spPr>
          <a:xfrm>
            <a:off x="2082851" y="3940263"/>
            <a:ext cx="781627" cy="49068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rgbClr val="FF0000"/>
                </a:solidFill>
              </a:rPr>
              <a:t>OpenEdge Adapter for Sonic ESB</a:t>
            </a:r>
          </a:p>
        </p:txBody>
      </p:sp>
      <p:sp>
        <p:nvSpPr>
          <p:cNvPr id="256" name="TextBox 255"/>
          <p:cNvSpPr txBox="1"/>
          <p:nvPr/>
        </p:nvSpPr>
        <p:spPr>
          <a:xfrm>
            <a:off x="2082851" y="3532707"/>
            <a:ext cx="685800" cy="41549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700" dirty="0">
                <a:solidFill>
                  <a:srgbClr val="FF0000"/>
                </a:solidFill>
              </a:rPr>
              <a:t>Sonic ESB (SSL Server)</a:t>
            </a:r>
          </a:p>
        </p:txBody>
      </p:sp>
      <p:sp>
        <p:nvSpPr>
          <p:cNvPr id="257" name="Rectangle 256"/>
          <p:cNvSpPr/>
          <p:nvPr/>
        </p:nvSpPr>
        <p:spPr>
          <a:xfrm>
            <a:off x="4740615" y="3849107"/>
            <a:ext cx="762001" cy="5552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rgbClr val="FF0000"/>
                </a:solidFill>
              </a:rPr>
              <a:t>AppServer Internet Adapter (AIA)</a:t>
            </a:r>
          </a:p>
        </p:txBody>
      </p:sp>
      <p:sp>
        <p:nvSpPr>
          <p:cNvPr id="258" name="Rectangle 257"/>
          <p:cNvSpPr/>
          <p:nvPr/>
        </p:nvSpPr>
        <p:spPr>
          <a:xfrm>
            <a:off x="3064210" y="3820190"/>
            <a:ext cx="762001" cy="6107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rgbClr val="FF0000"/>
                </a:solidFill>
              </a:rPr>
              <a:t>Web Service Adapter</a:t>
            </a:r>
          </a:p>
          <a:p>
            <a:pPr algn="ctr"/>
            <a:r>
              <a:rPr lang="en-US" sz="800" dirty="0">
                <a:solidFill>
                  <a:srgbClr val="FF0000"/>
                </a:solidFill>
              </a:rPr>
              <a:t>(WSA)</a:t>
            </a:r>
          </a:p>
        </p:txBody>
      </p:sp>
      <p:sp>
        <p:nvSpPr>
          <p:cNvPr id="259" name="Rectangle 258"/>
          <p:cNvSpPr/>
          <p:nvPr/>
        </p:nvSpPr>
        <p:spPr>
          <a:xfrm>
            <a:off x="5627307" y="3821345"/>
            <a:ext cx="762001" cy="610754"/>
          </a:xfrm>
          <a:prstGeom prst="rect">
            <a:avLst/>
          </a:prstGeom>
          <a:solidFill>
            <a:srgbClr val="7030A0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bg1"/>
                </a:solidFill>
              </a:rPr>
              <a:t>WebSpeed Messenger</a:t>
            </a:r>
          </a:p>
        </p:txBody>
      </p:sp>
      <p:sp>
        <p:nvSpPr>
          <p:cNvPr id="260" name="Rectangle 259"/>
          <p:cNvSpPr/>
          <p:nvPr/>
        </p:nvSpPr>
        <p:spPr>
          <a:xfrm>
            <a:off x="3909339" y="3820191"/>
            <a:ext cx="762001" cy="6107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rgbClr val="FF0000"/>
                </a:solidFill>
              </a:rPr>
              <a:t>OpenEdgeREST Adapter</a:t>
            </a:r>
          </a:p>
        </p:txBody>
      </p:sp>
      <p:sp>
        <p:nvSpPr>
          <p:cNvPr id="261" name="TextBox 260"/>
          <p:cNvSpPr txBox="1"/>
          <p:nvPr/>
        </p:nvSpPr>
        <p:spPr>
          <a:xfrm>
            <a:off x="4352691" y="3529701"/>
            <a:ext cx="13600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WebServer (SSL Server)</a:t>
            </a:r>
          </a:p>
        </p:txBody>
      </p:sp>
      <p:cxnSp>
        <p:nvCxnSpPr>
          <p:cNvPr id="262" name="Straight Connector 261"/>
          <p:cNvCxnSpPr/>
          <p:nvPr/>
        </p:nvCxnSpPr>
        <p:spPr>
          <a:xfrm>
            <a:off x="2864478" y="3211745"/>
            <a:ext cx="3173850" cy="0"/>
          </a:xfrm>
          <a:prstGeom prst="line">
            <a:avLst/>
          </a:prstGeom>
          <a:ln>
            <a:solidFill>
              <a:schemeClr val="accent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3" name="Straight Connector 262"/>
          <p:cNvCxnSpPr/>
          <p:nvPr/>
        </p:nvCxnSpPr>
        <p:spPr>
          <a:xfrm>
            <a:off x="5264779" y="2908097"/>
            <a:ext cx="0" cy="296717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4" name="Straight Arrow Connector 263"/>
          <p:cNvCxnSpPr/>
          <p:nvPr/>
        </p:nvCxnSpPr>
        <p:spPr>
          <a:xfrm>
            <a:off x="2864478" y="3211745"/>
            <a:ext cx="0" cy="728518"/>
          </a:xfrm>
          <a:prstGeom prst="straightConnector1">
            <a:avLst/>
          </a:prstGeom>
          <a:ln>
            <a:solidFill>
              <a:schemeClr val="tx2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Straight Arrow Connector 264"/>
          <p:cNvCxnSpPr>
            <a:endCxn id="258" idx="0"/>
          </p:cNvCxnSpPr>
          <p:nvPr/>
        </p:nvCxnSpPr>
        <p:spPr>
          <a:xfrm flipH="1">
            <a:off x="3445211" y="3211745"/>
            <a:ext cx="4" cy="608445"/>
          </a:xfrm>
          <a:prstGeom prst="straightConnector1">
            <a:avLst/>
          </a:prstGeom>
          <a:ln>
            <a:solidFill>
              <a:schemeClr val="tx2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Straight Arrow Connector 265"/>
          <p:cNvCxnSpPr/>
          <p:nvPr/>
        </p:nvCxnSpPr>
        <p:spPr>
          <a:xfrm flipH="1">
            <a:off x="4396559" y="3211745"/>
            <a:ext cx="4" cy="608445"/>
          </a:xfrm>
          <a:prstGeom prst="straightConnector1">
            <a:avLst/>
          </a:prstGeom>
          <a:ln>
            <a:solidFill>
              <a:schemeClr val="tx2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Straight Arrow Connector 266"/>
          <p:cNvCxnSpPr/>
          <p:nvPr/>
        </p:nvCxnSpPr>
        <p:spPr>
          <a:xfrm flipH="1">
            <a:off x="6042935" y="3211745"/>
            <a:ext cx="4" cy="608445"/>
          </a:xfrm>
          <a:prstGeom prst="straightConnector1">
            <a:avLst/>
          </a:prstGeom>
          <a:ln>
            <a:solidFill>
              <a:schemeClr val="tx2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Straight Arrow Connector 267"/>
          <p:cNvCxnSpPr/>
          <p:nvPr/>
        </p:nvCxnSpPr>
        <p:spPr>
          <a:xfrm flipH="1">
            <a:off x="5435647" y="3211745"/>
            <a:ext cx="4" cy="608445"/>
          </a:xfrm>
          <a:prstGeom prst="straightConnector1">
            <a:avLst/>
          </a:prstGeom>
          <a:ln>
            <a:solidFill>
              <a:schemeClr val="tx2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9" name="Rectangle 268"/>
          <p:cNvSpPr/>
          <p:nvPr/>
        </p:nvSpPr>
        <p:spPr>
          <a:xfrm>
            <a:off x="2427055" y="5293461"/>
            <a:ext cx="914400" cy="3659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FF0000"/>
                </a:solidFill>
              </a:rPr>
              <a:t>AppServer (Broker)</a:t>
            </a:r>
          </a:p>
        </p:txBody>
      </p:sp>
      <p:grpSp>
        <p:nvGrpSpPr>
          <p:cNvPr id="270" name="Group 269"/>
          <p:cNvGrpSpPr/>
          <p:nvPr/>
        </p:nvGrpSpPr>
        <p:grpSpPr>
          <a:xfrm>
            <a:off x="4500673" y="5649653"/>
            <a:ext cx="914400" cy="660348"/>
            <a:chOff x="3401292" y="5114636"/>
            <a:chExt cx="914400" cy="838200"/>
          </a:xfrm>
        </p:grpSpPr>
        <p:sp>
          <p:nvSpPr>
            <p:cNvPr id="271" name="Rectangle 270"/>
            <p:cNvSpPr/>
            <p:nvPr/>
          </p:nvSpPr>
          <p:spPr>
            <a:xfrm>
              <a:off x="3401292" y="5114636"/>
              <a:ext cx="914400" cy="5334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srgbClr val="FF0000"/>
                  </a:solidFill>
                </a:rPr>
                <a:t>OpenEdge Generic JMS Adapter</a:t>
              </a:r>
            </a:p>
          </p:txBody>
        </p:sp>
        <p:sp>
          <p:nvSpPr>
            <p:cNvPr id="272" name="Rectangle 271"/>
            <p:cNvSpPr/>
            <p:nvPr/>
          </p:nvSpPr>
          <p:spPr>
            <a:xfrm>
              <a:off x="3401292" y="5641112"/>
              <a:ext cx="914400" cy="31172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srgbClr val="FF0000"/>
                  </a:solidFill>
                </a:rPr>
                <a:t>MQ Broker</a:t>
              </a:r>
            </a:p>
          </p:txBody>
        </p:sp>
      </p:grpSp>
      <p:sp>
        <p:nvSpPr>
          <p:cNvPr id="273" name="Rectangle 272"/>
          <p:cNvSpPr/>
          <p:nvPr/>
        </p:nvSpPr>
        <p:spPr>
          <a:xfrm>
            <a:off x="5557736" y="5190632"/>
            <a:ext cx="914400" cy="4299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FF0000"/>
                </a:solidFill>
              </a:rPr>
              <a:t>WebSpeed (Broker)</a:t>
            </a:r>
          </a:p>
        </p:txBody>
      </p:sp>
      <p:cxnSp>
        <p:nvCxnSpPr>
          <p:cNvPr id="274" name="Straight Arrow Connector 273"/>
          <p:cNvCxnSpPr/>
          <p:nvPr/>
        </p:nvCxnSpPr>
        <p:spPr>
          <a:xfrm>
            <a:off x="2710923" y="4430944"/>
            <a:ext cx="0" cy="860903"/>
          </a:xfrm>
          <a:prstGeom prst="straightConnector1">
            <a:avLst/>
          </a:prstGeom>
          <a:ln w="254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5" name="Straight Arrow Connector 274"/>
          <p:cNvCxnSpPr/>
          <p:nvPr/>
        </p:nvCxnSpPr>
        <p:spPr>
          <a:xfrm>
            <a:off x="4969215" y="4430944"/>
            <a:ext cx="0" cy="1228437"/>
          </a:xfrm>
          <a:prstGeom prst="straightConnector1">
            <a:avLst/>
          </a:prstGeom>
          <a:ln w="254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Straight Connector 275"/>
          <p:cNvCxnSpPr/>
          <p:nvPr/>
        </p:nvCxnSpPr>
        <p:spPr>
          <a:xfrm>
            <a:off x="2999563" y="4765765"/>
            <a:ext cx="1842652" cy="0"/>
          </a:xfrm>
          <a:prstGeom prst="line">
            <a:avLst/>
          </a:prstGeom>
          <a:ln w="25400">
            <a:solidFill>
              <a:schemeClr val="tx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Straight Arrow Connector 276"/>
          <p:cNvCxnSpPr/>
          <p:nvPr/>
        </p:nvCxnSpPr>
        <p:spPr>
          <a:xfrm>
            <a:off x="2988015" y="4756529"/>
            <a:ext cx="0" cy="535318"/>
          </a:xfrm>
          <a:prstGeom prst="straightConnector1">
            <a:avLst/>
          </a:prstGeom>
          <a:ln w="254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8" name="Straight Connector 277"/>
          <p:cNvCxnSpPr/>
          <p:nvPr/>
        </p:nvCxnSpPr>
        <p:spPr>
          <a:xfrm>
            <a:off x="4258017" y="4426329"/>
            <a:ext cx="0" cy="339436"/>
          </a:xfrm>
          <a:prstGeom prst="line">
            <a:avLst/>
          </a:prstGeom>
          <a:ln w="2540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9" name="Straight Connector 278"/>
          <p:cNvCxnSpPr/>
          <p:nvPr/>
        </p:nvCxnSpPr>
        <p:spPr>
          <a:xfrm>
            <a:off x="4846835" y="4430945"/>
            <a:ext cx="0" cy="339436"/>
          </a:xfrm>
          <a:prstGeom prst="line">
            <a:avLst/>
          </a:prstGeom>
          <a:ln w="2540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0" name="Straight Connector 279"/>
          <p:cNvCxnSpPr/>
          <p:nvPr/>
        </p:nvCxnSpPr>
        <p:spPr>
          <a:xfrm>
            <a:off x="3445211" y="4426329"/>
            <a:ext cx="0" cy="339436"/>
          </a:xfrm>
          <a:prstGeom prst="line">
            <a:avLst/>
          </a:prstGeom>
          <a:ln w="2540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1" name="Straight Arrow Connector 280"/>
          <p:cNvCxnSpPr/>
          <p:nvPr/>
        </p:nvCxnSpPr>
        <p:spPr>
          <a:xfrm>
            <a:off x="6001972" y="4430945"/>
            <a:ext cx="0" cy="744852"/>
          </a:xfrm>
          <a:prstGeom prst="straightConnector1">
            <a:avLst/>
          </a:prstGeom>
          <a:ln w="254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2" name="Rectangle 281"/>
          <p:cNvSpPr/>
          <p:nvPr/>
        </p:nvSpPr>
        <p:spPr>
          <a:xfrm>
            <a:off x="6664827" y="3486525"/>
            <a:ext cx="2666759" cy="939804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83" name="TextBox 282"/>
          <p:cNvSpPr txBox="1"/>
          <p:nvPr/>
        </p:nvSpPr>
        <p:spPr>
          <a:xfrm>
            <a:off x="7145165" y="3522735"/>
            <a:ext cx="17864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accent3">
                    <a:lumMod val="75000"/>
                  </a:schemeClr>
                </a:solidFill>
              </a:rPr>
              <a:t>PAS for OpenEdge</a:t>
            </a:r>
          </a:p>
        </p:txBody>
      </p:sp>
      <p:sp>
        <p:nvSpPr>
          <p:cNvPr id="284" name="Rectangle 283"/>
          <p:cNvSpPr/>
          <p:nvPr/>
        </p:nvSpPr>
        <p:spPr>
          <a:xfrm>
            <a:off x="6787719" y="3821345"/>
            <a:ext cx="794322" cy="604984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HTTP</a:t>
            </a:r>
          </a:p>
        </p:txBody>
      </p:sp>
      <p:sp>
        <p:nvSpPr>
          <p:cNvPr id="285" name="Rectangle 284"/>
          <p:cNvSpPr/>
          <p:nvPr/>
        </p:nvSpPr>
        <p:spPr>
          <a:xfrm>
            <a:off x="8398214" y="3821345"/>
            <a:ext cx="860857" cy="604984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APSV(AIA)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SOAP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REST/Mobile</a:t>
            </a:r>
          </a:p>
        </p:txBody>
      </p:sp>
      <p:cxnSp>
        <p:nvCxnSpPr>
          <p:cNvPr id="286" name="Straight Connector 285"/>
          <p:cNvCxnSpPr/>
          <p:nvPr/>
        </p:nvCxnSpPr>
        <p:spPr>
          <a:xfrm>
            <a:off x="7255215" y="2068745"/>
            <a:ext cx="0" cy="141778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7" name="Rectangle 286"/>
          <p:cNvSpPr/>
          <p:nvPr/>
        </p:nvSpPr>
        <p:spPr>
          <a:xfrm>
            <a:off x="6789777" y="4740361"/>
            <a:ext cx="794322" cy="440052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Session Manager</a:t>
            </a:r>
          </a:p>
        </p:txBody>
      </p:sp>
      <p:sp>
        <p:nvSpPr>
          <p:cNvPr id="288" name="Rectangle 287"/>
          <p:cNvSpPr/>
          <p:nvPr/>
        </p:nvSpPr>
        <p:spPr>
          <a:xfrm>
            <a:off x="8518293" y="4735745"/>
            <a:ext cx="794322" cy="440052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Session Manager</a:t>
            </a:r>
          </a:p>
        </p:txBody>
      </p:sp>
      <p:cxnSp>
        <p:nvCxnSpPr>
          <p:cNvPr id="289" name="Straight Connector 288"/>
          <p:cNvCxnSpPr>
            <a:stCxn id="284" idx="2"/>
            <a:endCxn id="287" idx="0"/>
          </p:cNvCxnSpPr>
          <p:nvPr/>
        </p:nvCxnSpPr>
        <p:spPr>
          <a:xfrm>
            <a:off x="7184880" y="4426329"/>
            <a:ext cx="2058" cy="314032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0" name="Straight Connector 289"/>
          <p:cNvCxnSpPr/>
          <p:nvPr/>
        </p:nvCxnSpPr>
        <p:spPr>
          <a:xfrm>
            <a:off x="8931615" y="4430945"/>
            <a:ext cx="2058" cy="314032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2" name="Straight Arrow Connector 291"/>
          <p:cNvCxnSpPr/>
          <p:nvPr/>
        </p:nvCxnSpPr>
        <p:spPr>
          <a:xfrm flipH="1">
            <a:off x="7794975" y="2473695"/>
            <a:ext cx="13589" cy="1004750"/>
          </a:xfrm>
          <a:prstGeom prst="straightConnector1">
            <a:avLst/>
          </a:prstGeom>
          <a:ln w="254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3" name="Straight Arrow Connector 292"/>
          <p:cNvCxnSpPr/>
          <p:nvPr/>
        </p:nvCxnSpPr>
        <p:spPr>
          <a:xfrm>
            <a:off x="6933784" y="1687745"/>
            <a:ext cx="19370" cy="1790700"/>
          </a:xfrm>
          <a:prstGeom prst="straightConnector1">
            <a:avLst/>
          </a:prstGeom>
          <a:ln w="254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4" name="Rectangle 293"/>
          <p:cNvSpPr/>
          <p:nvPr/>
        </p:nvSpPr>
        <p:spPr>
          <a:xfrm>
            <a:off x="5239981" y="987427"/>
            <a:ext cx="596187" cy="5471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Dot Net Open Client</a:t>
            </a:r>
          </a:p>
        </p:txBody>
      </p:sp>
      <p:cxnSp>
        <p:nvCxnSpPr>
          <p:cNvPr id="295" name="Straight Connector 294"/>
          <p:cNvCxnSpPr/>
          <p:nvPr/>
        </p:nvCxnSpPr>
        <p:spPr>
          <a:xfrm>
            <a:off x="4918071" y="1532419"/>
            <a:ext cx="7648" cy="993527"/>
          </a:xfrm>
          <a:prstGeom prst="line">
            <a:avLst/>
          </a:prstGeom>
          <a:ln w="254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6" name="Rectangle 295"/>
          <p:cNvSpPr/>
          <p:nvPr/>
        </p:nvSpPr>
        <p:spPr>
          <a:xfrm>
            <a:off x="7516677" y="1934252"/>
            <a:ext cx="596187" cy="5354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sz="800" dirty="0">
                <a:solidFill>
                  <a:srgbClr val="FF0000"/>
                </a:solidFill>
              </a:rPr>
              <a:t>Java Open Clients</a:t>
            </a:r>
          </a:p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297" name="Rectangle 296"/>
          <p:cNvSpPr/>
          <p:nvPr/>
        </p:nvSpPr>
        <p:spPr>
          <a:xfrm>
            <a:off x="8188992" y="1937681"/>
            <a:ext cx="596187" cy="5471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Dot Net Open Client</a:t>
            </a:r>
          </a:p>
        </p:txBody>
      </p:sp>
      <p:cxnSp>
        <p:nvCxnSpPr>
          <p:cNvPr id="298" name="Straight Arrow Connector 297"/>
          <p:cNvCxnSpPr/>
          <p:nvPr/>
        </p:nvCxnSpPr>
        <p:spPr>
          <a:xfrm flipH="1">
            <a:off x="8504704" y="2488853"/>
            <a:ext cx="13589" cy="1004750"/>
          </a:xfrm>
          <a:prstGeom prst="straightConnector1">
            <a:avLst/>
          </a:prstGeom>
          <a:ln w="254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9" name="Rectangle 298"/>
          <p:cNvSpPr/>
          <p:nvPr/>
        </p:nvSpPr>
        <p:spPr>
          <a:xfrm>
            <a:off x="8894188" y="1922523"/>
            <a:ext cx="596187" cy="547132"/>
          </a:xfrm>
          <a:prstGeom prst="rect">
            <a:avLst/>
          </a:prstGeom>
          <a:solidFill>
            <a:schemeClr val="accent4">
              <a:lumMod val="75000"/>
            </a:scheme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schemeClr val="accent3">
                    <a:lumMod val="50000"/>
                  </a:schemeClr>
                </a:solidFill>
              </a:rPr>
              <a:t>OEM</a:t>
            </a:r>
          </a:p>
        </p:txBody>
      </p:sp>
      <p:cxnSp>
        <p:nvCxnSpPr>
          <p:cNvPr id="300" name="Straight Arrow Connector 299"/>
          <p:cNvCxnSpPr/>
          <p:nvPr/>
        </p:nvCxnSpPr>
        <p:spPr>
          <a:xfrm flipH="1">
            <a:off x="9179971" y="2480770"/>
            <a:ext cx="13589" cy="1004750"/>
          </a:xfrm>
          <a:prstGeom prst="straightConnector1">
            <a:avLst/>
          </a:prstGeom>
          <a:ln w="254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1" name="Rectangle 300"/>
          <p:cNvSpPr/>
          <p:nvPr/>
        </p:nvSpPr>
        <p:spPr>
          <a:xfrm>
            <a:off x="8739152" y="835961"/>
            <a:ext cx="838200" cy="838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FF0000"/>
                </a:solidFill>
              </a:rPr>
              <a:t>PDSOE</a:t>
            </a:r>
          </a:p>
        </p:txBody>
      </p:sp>
      <p:cxnSp>
        <p:nvCxnSpPr>
          <p:cNvPr id="302" name="Straight Connector 301"/>
          <p:cNvCxnSpPr/>
          <p:nvPr/>
        </p:nvCxnSpPr>
        <p:spPr>
          <a:xfrm>
            <a:off x="9158252" y="1669941"/>
            <a:ext cx="0" cy="261547"/>
          </a:xfrm>
          <a:prstGeom prst="line">
            <a:avLst/>
          </a:prstGeom>
          <a:ln w="254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5" name="Rectangle 304"/>
          <p:cNvSpPr/>
          <p:nvPr/>
        </p:nvSpPr>
        <p:spPr>
          <a:xfrm>
            <a:off x="7522651" y="5603313"/>
            <a:ext cx="1155523" cy="533400"/>
          </a:xfrm>
          <a:prstGeom prst="rect">
            <a:avLst/>
          </a:prstGeom>
          <a:solidFill>
            <a:srgbClr val="7030A0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Multi-Session Agent</a:t>
            </a:r>
          </a:p>
        </p:txBody>
      </p:sp>
      <p:cxnSp>
        <p:nvCxnSpPr>
          <p:cNvPr id="306" name="Straight Connector 305"/>
          <p:cNvCxnSpPr/>
          <p:nvPr/>
        </p:nvCxnSpPr>
        <p:spPr>
          <a:xfrm>
            <a:off x="7564403" y="5023244"/>
            <a:ext cx="979653" cy="0"/>
          </a:xfrm>
          <a:prstGeom prst="line">
            <a:avLst/>
          </a:prstGeom>
          <a:ln w="25400">
            <a:solidFill>
              <a:schemeClr val="tx1">
                <a:lumMod val="50000"/>
              </a:schemeClr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7" name="Straight Arrow Connector 306"/>
          <p:cNvCxnSpPr/>
          <p:nvPr/>
        </p:nvCxnSpPr>
        <p:spPr>
          <a:xfrm flipH="1">
            <a:off x="8086856" y="5038927"/>
            <a:ext cx="16284" cy="574114"/>
          </a:xfrm>
          <a:prstGeom prst="straightConnector1">
            <a:avLst/>
          </a:prstGeom>
          <a:ln w="254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8" name="Rectangle 307"/>
          <p:cNvSpPr/>
          <p:nvPr/>
        </p:nvSpPr>
        <p:spPr>
          <a:xfrm>
            <a:off x="2406653" y="5923365"/>
            <a:ext cx="914400" cy="381000"/>
          </a:xfrm>
          <a:prstGeom prst="rect">
            <a:avLst/>
          </a:prstGeom>
          <a:solidFill>
            <a:srgbClr val="7030A0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AppServer (Agent)</a:t>
            </a:r>
          </a:p>
        </p:txBody>
      </p:sp>
      <p:cxnSp>
        <p:nvCxnSpPr>
          <p:cNvPr id="309" name="Straight Arrow Connector 308"/>
          <p:cNvCxnSpPr/>
          <p:nvPr/>
        </p:nvCxnSpPr>
        <p:spPr>
          <a:xfrm flipH="1">
            <a:off x="2847900" y="5674779"/>
            <a:ext cx="3586" cy="224418"/>
          </a:xfrm>
          <a:prstGeom prst="straightConnector1">
            <a:avLst/>
          </a:prstGeom>
          <a:ln w="254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0" name="Rectangle 309"/>
          <p:cNvSpPr/>
          <p:nvPr/>
        </p:nvSpPr>
        <p:spPr>
          <a:xfrm>
            <a:off x="5546540" y="5839805"/>
            <a:ext cx="914400" cy="429986"/>
          </a:xfrm>
          <a:prstGeom prst="rect">
            <a:avLst/>
          </a:prstGeom>
          <a:solidFill>
            <a:srgbClr val="7030A0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WebSpeed (Agent)</a:t>
            </a:r>
          </a:p>
        </p:txBody>
      </p:sp>
      <p:cxnSp>
        <p:nvCxnSpPr>
          <p:cNvPr id="311" name="Straight Arrow Connector 310"/>
          <p:cNvCxnSpPr/>
          <p:nvPr/>
        </p:nvCxnSpPr>
        <p:spPr>
          <a:xfrm flipH="1">
            <a:off x="5996818" y="5622769"/>
            <a:ext cx="3586" cy="224418"/>
          </a:xfrm>
          <a:prstGeom prst="straightConnector1">
            <a:avLst/>
          </a:prstGeom>
          <a:ln w="254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6" name="Rectangle 315"/>
          <p:cNvSpPr/>
          <p:nvPr/>
        </p:nvSpPr>
        <p:spPr>
          <a:xfrm>
            <a:off x="2720159" y="2652057"/>
            <a:ext cx="914400" cy="381000"/>
          </a:xfrm>
          <a:prstGeom prst="rect">
            <a:avLst/>
          </a:prstGeom>
          <a:solidFill>
            <a:srgbClr val="7030A0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AppServer (Agent)</a:t>
            </a:r>
          </a:p>
        </p:txBody>
      </p:sp>
      <p:cxnSp>
        <p:nvCxnSpPr>
          <p:cNvPr id="317" name="Straight Arrow Connector 316"/>
          <p:cNvCxnSpPr/>
          <p:nvPr/>
        </p:nvCxnSpPr>
        <p:spPr>
          <a:xfrm flipH="1">
            <a:off x="3155882" y="2432469"/>
            <a:ext cx="3586" cy="224418"/>
          </a:xfrm>
          <a:prstGeom prst="straightConnector1">
            <a:avLst/>
          </a:prstGeom>
          <a:ln w="254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8" name="Straight Arrow Connector 317"/>
          <p:cNvCxnSpPr/>
          <p:nvPr/>
        </p:nvCxnSpPr>
        <p:spPr>
          <a:xfrm flipH="1" flipV="1">
            <a:off x="3641366" y="2290026"/>
            <a:ext cx="1280529" cy="7319"/>
          </a:xfrm>
          <a:prstGeom prst="straightConnector1">
            <a:avLst/>
          </a:prstGeom>
          <a:ln w="254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3" name="Straight Connector 322"/>
          <p:cNvCxnSpPr/>
          <p:nvPr/>
        </p:nvCxnSpPr>
        <p:spPr bwMode="auto">
          <a:xfrm flipH="1">
            <a:off x="3641366" y="2068745"/>
            <a:ext cx="1916370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324" name="Straight Arrow Connector 323"/>
          <p:cNvCxnSpPr>
            <a:stCxn id="236" idx="3"/>
          </p:cNvCxnSpPr>
          <p:nvPr/>
        </p:nvCxnSpPr>
        <p:spPr>
          <a:xfrm flipH="1">
            <a:off x="989081" y="5196082"/>
            <a:ext cx="5538" cy="503115"/>
          </a:xfrm>
          <a:prstGeom prst="straightConnector1">
            <a:avLst/>
          </a:prstGeom>
          <a:ln w="254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6" name="Rectangle 325"/>
          <p:cNvSpPr/>
          <p:nvPr/>
        </p:nvSpPr>
        <p:spPr>
          <a:xfrm rot="5400000">
            <a:off x="1080662" y="4567133"/>
            <a:ext cx="914400" cy="355689"/>
          </a:xfrm>
          <a:prstGeom prst="rect">
            <a:avLst/>
          </a:prstGeom>
          <a:solidFill>
            <a:srgbClr val="7030A0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ODBC</a:t>
            </a:r>
          </a:p>
        </p:txBody>
      </p:sp>
      <p:cxnSp>
        <p:nvCxnSpPr>
          <p:cNvPr id="327" name="Straight Arrow Connector 326"/>
          <p:cNvCxnSpPr/>
          <p:nvPr/>
        </p:nvCxnSpPr>
        <p:spPr>
          <a:xfrm flipH="1">
            <a:off x="1531283" y="5158944"/>
            <a:ext cx="5538" cy="503115"/>
          </a:xfrm>
          <a:prstGeom prst="straightConnector1">
            <a:avLst/>
          </a:prstGeom>
          <a:ln w="254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8" name="Picture 32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682740" y="2583095"/>
            <a:ext cx="1895475" cy="165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93602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Hence,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OpenEdge uses abbreviated names, not the vendor specific cipher names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20043867"/>
              </p:ext>
            </p:extLst>
          </p:nvPr>
        </p:nvGraphicFramePr>
        <p:xfrm>
          <a:off x="1546825" y="2247327"/>
          <a:ext cx="6764593" cy="2595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628774">
                  <a:extLst>
                    <a:ext uri="{9D8B030D-6E8A-4147-A177-3AD203B41FA5}">
                      <a16:colId xmlns:a16="http://schemas.microsoft.com/office/drawing/2014/main" xmlns="" val="2848977120"/>
                    </a:ext>
                  </a:extLst>
                </a:gridCol>
                <a:gridCol w="4135819">
                  <a:extLst>
                    <a:ext uri="{9D8B030D-6E8A-4147-A177-3AD203B41FA5}">
                      <a16:colId xmlns:a16="http://schemas.microsoft.com/office/drawing/2014/main" xmlns="" val="41962652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OE Cipher Suite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32897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900" dirty="0"/>
                        <a:t>AES256-SHA256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TLS_RSA_WITH_AES_128_CBC_SHA256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79094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900" dirty="0"/>
                        <a:t>DHE-RSA-AES128-GCM-SHA256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TLS_DHE_RSA_WITH_AES_128_GCM_SHA256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50209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900" dirty="0"/>
                        <a:t>AES128-GCM-SHA256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TLS_RSA_WITH_AES_128_GCM_SHA256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09672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900" dirty="0"/>
                        <a:t>DHE-RSA-AES128-SHA256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TLS_DHE_RSA_WITH_AES_128_CBC_SHA256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34326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900" dirty="0"/>
                        <a:t>ADH-AES128-GCM-SHA256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TLS_DH_anon_WITH_AES_128_GCM_SHA256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31999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900" dirty="0"/>
                        <a:t>RC4-MD5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SSL_RSA_WITH_RC4_128_MD5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45771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3720183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7925" y="2858434"/>
            <a:ext cx="7286625" cy="1089529"/>
          </a:xfrm>
        </p:spPr>
        <p:txBody>
          <a:bodyPr/>
          <a:lstStyle/>
          <a:p>
            <a:r>
              <a:rPr lang="en-US" dirty="0"/>
              <a:t>Reference slides on default SSL protocol and ciphers</a:t>
            </a:r>
          </a:p>
        </p:txBody>
      </p:sp>
      <p:sp>
        <p:nvSpPr>
          <p:cNvPr id="3" name="TextBox 2"/>
          <p:cNvSpPr txBox="1"/>
          <p:nvPr/>
        </p:nvSpPr>
        <p:spPr bwMode="auto">
          <a:xfrm>
            <a:off x="809297" y="6053959"/>
            <a:ext cx="729417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*Refer OpenEdge documentation for complete list</a:t>
            </a:r>
          </a:p>
        </p:txBody>
      </p:sp>
    </p:spTree>
    <p:extLst>
      <p:ext uri="{BB962C8B-B14F-4D97-AF65-F5344CB8AC3E}">
        <p14:creationId xmlns:p14="http://schemas.microsoft.com/office/powerpoint/2010/main" xmlns="" val="10544005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141" y="370575"/>
            <a:ext cx="7375699" cy="424732"/>
          </a:xfrm>
        </p:spPr>
        <p:txBody>
          <a:bodyPr/>
          <a:lstStyle/>
          <a:p>
            <a:r>
              <a:rPr lang="en-US" u="sng" dirty="0">
                <a:solidFill>
                  <a:srgbClr val="92D050"/>
                </a:solidFill>
              </a:rPr>
              <a:t>Default SSL protocols &amp; ciphers for OE Clients</a:t>
            </a:r>
            <a:endParaRPr lang="en-US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705390" y="859737"/>
          <a:ext cx="11212290" cy="53897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87174">
                  <a:extLst>
                    <a:ext uri="{9D8B030D-6E8A-4147-A177-3AD203B41FA5}">
                      <a16:colId xmlns:a16="http://schemas.microsoft.com/office/drawing/2014/main" xmlns="" val="655300148"/>
                    </a:ext>
                  </a:extLst>
                </a:gridCol>
                <a:gridCol w="1091697">
                  <a:extLst>
                    <a:ext uri="{9D8B030D-6E8A-4147-A177-3AD203B41FA5}">
                      <a16:colId xmlns:a16="http://schemas.microsoft.com/office/drawing/2014/main" xmlns="" val="654882082"/>
                    </a:ext>
                  </a:extLst>
                </a:gridCol>
                <a:gridCol w="1091697">
                  <a:extLst>
                    <a:ext uri="{9D8B030D-6E8A-4147-A177-3AD203B41FA5}">
                      <a16:colId xmlns:a16="http://schemas.microsoft.com/office/drawing/2014/main" xmlns="" val="2098867240"/>
                    </a:ext>
                  </a:extLst>
                </a:gridCol>
                <a:gridCol w="2523923">
                  <a:extLst>
                    <a:ext uri="{9D8B030D-6E8A-4147-A177-3AD203B41FA5}">
                      <a16:colId xmlns:a16="http://schemas.microsoft.com/office/drawing/2014/main" xmlns="" val="2492043148"/>
                    </a:ext>
                  </a:extLst>
                </a:gridCol>
                <a:gridCol w="2634094">
                  <a:extLst>
                    <a:ext uri="{9D8B030D-6E8A-4147-A177-3AD203B41FA5}">
                      <a16:colId xmlns:a16="http://schemas.microsoft.com/office/drawing/2014/main" xmlns="" val="3242815297"/>
                    </a:ext>
                  </a:extLst>
                </a:gridCol>
                <a:gridCol w="2383705">
                  <a:extLst>
                    <a:ext uri="{9D8B030D-6E8A-4147-A177-3AD203B41FA5}">
                      <a16:colId xmlns:a16="http://schemas.microsoft.com/office/drawing/2014/main" xmlns="" val="2568913"/>
                    </a:ext>
                  </a:extLst>
                </a:gridCol>
              </a:tblGrid>
              <a:tr h="426142">
                <a:tc>
                  <a:txBody>
                    <a:bodyPr/>
                    <a:lstStyle/>
                    <a:p>
                      <a:r>
                        <a:rPr lang="en-US" sz="1200" b="1" dirty="0"/>
                        <a:t>OE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Default SSL</a:t>
                      </a:r>
                      <a:r>
                        <a:rPr lang="en-US" sz="1200" b="1" baseline="0" dirty="0"/>
                        <a:t> protocols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Supported protocols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Default SSL ciphers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/>
                        <a:t>Supported SSL ciphers</a:t>
                      </a:r>
                    </a:p>
                    <a:p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/>
                        <a:t>Mitigates</a:t>
                      </a:r>
                      <a:r>
                        <a:rPr lang="en-US" sz="1200" b="1" baseline="0" dirty="0"/>
                        <a:t> </a:t>
                      </a:r>
                      <a:endParaRPr lang="en-US" sz="1200" b="1" dirty="0"/>
                    </a:p>
                    <a:p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1847477"/>
                  </a:ext>
                </a:extLst>
              </a:tr>
              <a:tr h="146940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/>
                        <a:t>11.6.X</a:t>
                      </a:r>
                    </a:p>
                    <a:p>
                      <a:endParaRPr lang="en-US" sz="1000" b="1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TLSv1.2</a:t>
                      </a:r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TLSv1.2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TLSv.1.1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TLSv1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SSLv3</a:t>
                      </a:r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AES128-SHA256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AES128-GCM-SHA256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AES256-SHA256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DHE-RSA-AES256-SHA256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DHE-RSA-AES128-GCM-SHA256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DHE-RSA-AES128-SHA256</a:t>
                      </a:r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en-US" sz="1000" dirty="0"/>
                        <a:t>AES128-SHA256,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1000" dirty="0"/>
                        <a:t>AES128-GCM-SHA256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1000" dirty="0"/>
                        <a:t>AES256-SHA256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1000" dirty="0"/>
                        <a:t>DHE-RSA-AES256-SHA256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1000" dirty="0"/>
                        <a:t>DHE-RSA-AES128-GCM-SHA256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1000" dirty="0"/>
                        <a:t>DHE-RSA-AES128-SHA256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1000" dirty="0"/>
                        <a:t>AES256-GCM-SHA384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1000" dirty="0"/>
                        <a:t>DHE-RSA-AES256-GCM-SHA384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1000" dirty="0"/>
                        <a:t>ADH-AES256-GCM-SHA384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1000" dirty="0"/>
                        <a:t>AES128-SHA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1000" dirty="0"/>
                        <a:t>RC4-SHA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1000" dirty="0"/>
                        <a:t>RC4-MD5</a:t>
                      </a:r>
                      <a:endParaRPr lang="en-US" sz="1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64860865"/>
                  </a:ext>
                </a:extLst>
              </a:tr>
              <a:tr h="676724">
                <a:tc>
                  <a:txBody>
                    <a:bodyPr/>
                    <a:lstStyle/>
                    <a:p>
                      <a:r>
                        <a:rPr lang="en-US" sz="1000" b="1" dirty="0"/>
                        <a:t>11.5.1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TLSv1</a:t>
                      </a:r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TLSv1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SSLv3</a:t>
                      </a:r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kern="1200" dirty="0"/>
                        <a:t>AES128-SHA</a:t>
                      </a:r>
                      <a:endParaRPr lang="en-US" sz="1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en-US" sz="1000" dirty="0"/>
                        <a:t>AES128-SHA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1000" dirty="0"/>
                        <a:t>RC4-SHA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1000" dirty="0"/>
                        <a:t>RC4-MD5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1000" kern="1200" dirty="0"/>
                        <a:t>DES-CBC3-SHA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1000" kern="1200" dirty="0"/>
                        <a:t>DES-CBC-SHA</a:t>
                      </a:r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endParaRPr lang="en-US" sz="1000" b="1" dirty="0"/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endParaRPr lang="en-US" sz="1000" b="1" dirty="0"/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endParaRPr lang="en-US" sz="1000" b="1" dirty="0"/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endParaRPr lang="en-US" sz="1000" b="1" dirty="0"/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endParaRPr lang="en-US" sz="1000" b="1" dirty="0"/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800" b="1" dirty="0"/>
                    </a:p>
                    <a:p>
                      <a:endParaRPr lang="en-US" sz="1000" b="1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17531811"/>
                  </a:ext>
                </a:extLst>
              </a:tr>
              <a:tr h="632272">
                <a:tc>
                  <a:txBody>
                    <a:bodyPr/>
                    <a:lstStyle/>
                    <a:p>
                      <a:r>
                        <a:rPr lang="en-US" sz="1000" b="1" dirty="0"/>
                        <a:t>11.4.0 (Latest</a:t>
                      </a:r>
                      <a:r>
                        <a:rPr lang="en-US" sz="1000" b="1" baseline="0" dirty="0"/>
                        <a:t> HF)</a:t>
                      </a:r>
                    </a:p>
                    <a:p>
                      <a:endParaRPr lang="en-US" sz="1000" b="1" baseline="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en-US" sz="1000" dirty="0"/>
                    </a:p>
                    <a:p>
                      <a:endParaRPr lang="en-US" sz="1000" dirty="0"/>
                    </a:p>
                    <a:p>
                      <a:pPr algn="ctr"/>
                      <a:endParaRPr lang="en-US" sz="1000" dirty="0"/>
                    </a:p>
                    <a:p>
                      <a:pPr algn="ctr"/>
                      <a:endParaRPr lang="en-US" sz="1000" dirty="0"/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US" sz="1000" dirty="0"/>
                        <a:t>TLSv1</a:t>
                      </a:r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US" sz="1000" dirty="0"/>
                        <a:t>SSLv3</a:t>
                      </a:r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US" sz="1000" dirty="0"/>
                        <a:t>SSLv2</a:t>
                      </a:r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/>
                    </a:p>
                    <a:p>
                      <a:pPr marL="228600" marR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1000" dirty="0"/>
                        <a:t>TLSv1</a:t>
                      </a:r>
                    </a:p>
                    <a:p>
                      <a:pPr marL="228600" marR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1000" dirty="0"/>
                        <a:t>SSLv3</a:t>
                      </a:r>
                    </a:p>
                    <a:p>
                      <a:pPr marL="228600" marR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1000" dirty="0"/>
                        <a:t>SSLv2</a:t>
                      </a:r>
                    </a:p>
                    <a:p>
                      <a:pPr algn="ctr"/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  <a:p>
                      <a:pPr algn="ctr"/>
                      <a:endParaRPr lang="en-US" sz="1000" dirty="0"/>
                    </a:p>
                    <a:p>
                      <a:pPr algn="ctr"/>
                      <a:endParaRPr lang="en-US" sz="1000" dirty="0"/>
                    </a:p>
                    <a:p>
                      <a:pPr algn="ctr"/>
                      <a:endParaRPr lang="en-US" sz="1000" dirty="0"/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US" sz="1000" dirty="0"/>
                        <a:t>RC4-SHA</a:t>
                      </a:r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US" sz="1000" dirty="0"/>
                        <a:t>RC4-MD5</a:t>
                      </a:r>
                    </a:p>
                    <a:p>
                      <a:pPr algn="ctr"/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  <a:p>
                      <a:pPr algn="ctr"/>
                      <a:endParaRPr lang="en-US" sz="1000" dirty="0"/>
                    </a:p>
                    <a:p>
                      <a:pPr algn="l"/>
                      <a:endParaRPr lang="en-US" sz="1000" dirty="0"/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US" sz="1000" dirty="0"/>
                        <a:t>AES128-SHA</a:t>
                      </a:r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US" sz="1000" dirty="0"/>
                        <a:t>RC4-SHA</a:t>
                      </a:r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US" sz="1000" dirty="0"/>
                        <a:t>RC4-MD5</a:t>
                      </a:r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US" sz="1000" kern="1200" dirty="0"/>
                        <a:t>DES-CBC3-SHA</a:t>
                      </a:r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US" sz="1000" kern="1200" dirty="0"/>
                        <a:t>DES-CBC-SHA</a:t>
                      </a:r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67278511"/>
                  </a:ext>
                </a:extLst>
              </a:tr>
              <a:tr h="70279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baseline="0" dirty="0"/>
                        <a:t>11.3.3 (Latest HF)</a:t>
                      </a:r>
                      <a:endParaRPr lang="en-US" sz="1000" b="1" dirty="0"/>
                    </a:p>
                    <a:p>
                      <a:endParaRPr lang="en-US" sz="1000" b="1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16929654"/>
                  </a:ext>
                </a:extLst>
              </a:tr>
              <a:tr h="823838">
                <a:tc>
                  <a:txBody>
                    <a:bodyPr/>
                    <a:lstStyle/>
                    <a:p>
                      <a:r>
                        <a:rPr lang="en-US" sz="1000" b="1" dirty="0"/>
                        <a:t>102b08</a:t>
                      </a:r>
                      <a:r>
                        <a:rPr lang="en-US" sz="1000" b="1" baseline="0" dirty="0"/>
                        <a:t> (Latest HF)</a:t>
                      </a:r>
                      <a:endParaRPr lang="en-US" sz="1000" b="1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4469737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 bwMode="auto">
          <a:xfrm>
            <a:off x="9540240" y="1452880"/>
            <a:ext cx="2288596" cy="1685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en-US" sz="900" b="1" dirty="0"/>
              <a:t>TLS POODLE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en-US" sz="900" b="1" dirty="0"/>
              <a:t>SSL POODLE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en-US" sz="900" b="1" dirty="0"/>
              <a:t>FREAK     (no export ciphers)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en-US" sz="900" b="1" dirty="0"/>
              <a:t>CRIME      (No TLS compression)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en-US" sz="900" b="1" dirty="0"/>
              <a:t>BREACH   (No HTTP compression)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en-US" sz="900" b="1" dirty="0"/>
              <a:t>RC4 attack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en-US" sz="900" b="1" dirty="0"/>
              <a:t>BEAST</a:t>
            </a:r>
          </a:p>
          <a:p>
            <a:pPr algn="l">
              <a:buSzTx/>
            </a:pPr>
            <a:endParaRPr lang="en-US" sz="900" i="0" dirty="0"/>
          </a:p>
        </p:txBody>
      </p:sp>
      <p:sp>
        <p:nvSpPr>
          <p:cNvPr id="6" name="TextBox 5"/>
          <p:cNvSpPr txBox="1"/>
          <p:nvPr/>
        </p:nvSpPr>
        <p:spPr bwMode="auto">
          <a:xfrm>
            <a:off x="9670589" y="3720933"/>
            <a:ext cx="2115011" cy="1269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en-US" sz="900" b="1" dirty="0"/>
              <a:t>SSL POODLE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en-US" sz="900" b="1" dirty="0"/>
              <a:t>FREAK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en-US" sz="900" b="1" dirty="0"/>
              <a:t>CRIME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en-US" sz="900" b="1" dirty="0"/>
              <a:t>BREACH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en-US" sz="900" b="1" dirty="0"/>
              <a:t>RC4 attack</a:t>
            </a:r>
          </a:p>
          <a:p>
            <a:pPr algn="l">
              <a:buSzTx/>
            </a:pPr>
            <a:endParaRPr lang="en-US" sz="900" i="0" dirty="0"/>
          </a:p>
        </p:txBody>
      </p:sp>
    </p:spTree>
    <p:extLst>
      <p:ext uri="{BB962C8B-B14F-4D97-AF65-F5344CB8AC3E}">
        <p14:creationId xmlns:p14="http://schemas.microsoft.com/office/powerpoint/2010/main" xmlns="" val="15000700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3636" y="367497"/>
            <a:ext cx="7837255" cy="430887"/>
          </a:xfrm>
        </p:spPr>
        <p:txBody>
          <a:bodyPr/>
          <a:lstStyle/>
          <a:p>
            <a:r>
              <a:rPr lang="en-US" u="sng" dirty="0">
                <a:solidFill>
                  <a:srgbClr val="92D050"/>
                </a:solidFill>
              </a:rPr>
              <a:t>Default SSL protocols &amp; ciphers for OpenEdge Servers</a:t>
            </a:r>
            <a:endParaRPr lang="en-US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573934" y="1001984"/>
          <a:ext cx="11254901" cy="48942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30390">
                  <a:extLst>
                    <a:ext uri="{9D8B030D-6E8A-4147-A177-3AD203B41FA5}">
                      <a16:colId xmlns:a16="http://schemas.microsoft.com/office/drawing/2014/main" xmlns="" val="655300148"/>
                    </a:ext>
                  </a:extLst>
                </a:gridCol>
                <a:gridCol w="1053161">
                  <a:extLst>
                    <a:ext uri="{9D8B030D-6E8A-4147-A177-3AD203B41FA5}">
                      <a16:colId xmlns:a16="http://schemas.microsoft.com/office/drawing/2014/main" xmlns="" val="654882082"/>
                    </a:ext>
                  </a:extLst>
                </a:gridCol>
                <a:gridCol w="1072846">
                  <a:extLst>
                    <a:ext uri="{9D8B030D-6E8A-4147-A177-3AD203B41FA5}">
                      <a16:colId xmlns:a16="http://schemas.microsoft.com/office/drawing/2014/main" xmlns="" val="2098867240"/>
                    </a:ext>
                  </a:extLst>
                </a:gridCol>
                <a:gridCol w="2384478">
                  <a:extLst>
                    <a:ext uri="{9D8B030D-6E8A-4147-A177-3AD203B41FA5}">
                      <a16:colId xmlns:a16="http://schemas.microsoft.com/office/drawing/2014/main" xmlns="" val="2492043148"/>
                    </a:ext>
                  </a:extLst>
                </a:gridCol>
                <a:gridCol w="2850204">
                  <a:extLst>
                    <a:ext uri="{9D8B030D-6E8A-4147-A177-3AD203B41FA5}">
                      <a16:colId xmlns:a16="http://schemas.microsoft.com/office/drawing/2014/main" xmlns="" val="3242815297"/>
                    </a:ext>
                  </a:extLst>
                </a:gridCol>
                <a:gridCol w="2363822">
                  <a:extLst>
                    <a:ext uri="{9D8B030D-6E8A-4147-A177-3AD203B41FA5}">
                      <a16:colId xmlns:a16="http://schemas.microsoft.com/office/drawing/2014/main" xmlns="" val="1274988531"/>
                    </a:ext>
                  </a:extLst>
                </a:gridCol>
              </a:tblGrid>
              <a:tr h="489228">
                <a:tc>
                  <a:txBody>
                    <a:bodyPr/>
                    <a:lstStyle/>
                    <a:p>
                      <a:r>
                        <a:rPr lang="en-US" sz="1200" b="1" dirty="0"/>
                        <a:t>OE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Default SSL</a:t>
                      </a:r>
                      <a:r>
                        <a:rPr lang="en-US" sz="1200" b="1" baseline="0" dirty="0"/>
                        <a:t> protocols</a:t>
                      </a:r>
                      <a:endParaRPr lang="en-US" sz="1200" b="1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Supported protocols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Default SSL ciphers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/>
                        <a:t>Supported SSL ciphers</a:t>
                      </a:r>
                    </a:p>
                    <a:p>
                      <a:endParaRPr lang="en-US" sz="1200" b="1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Mitigates</a:t>
                      </a:r>
                      <a:r>
                        <a:rPr lang="en-US" sz="1200" b="1" baseline="0" dirty="0"/>
                        <a:t> </a:t>
                      </a:r>
                      <a:endParaRPr lang="en-US" sz="1200" b="1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1847477"/>
                  </a:ext>
                </a:extLst>
              </a:tr>
              <a:tr h="193292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/>
                        <a:t>11.6.X</a:t>
                      </a:r>
                    </a:p>
                    <a:p>
                      <a:endParaRPr lang="en-US" sz="1200" b="1" dirty="0">
                        <a:solidFill>
                          <a:srgbClr val="F5F4EF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TLSv1.2 </a:t>
                      </a:r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TLSv1.2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TLSv1.1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TLSv1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SSLv3</a:t>
                      </a:r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AES128-SHA256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AES128-GCM-SHA256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AES256-SHA256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DHE-RSA-AES256-SHA256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DHE-RSA-AES128-GCM-SHA256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DHE-RSA-AES128-SHA256</a:t>
                      </a:r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AES128-SHA256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AES128-GCM-SHA256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AES256-SHA256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DHE-RSA-AES256-SHA256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DHE-RSA-AES128-GCM-SHA256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DHE-RSA-AES128-SHA256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AES256-GCM-SHA384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DHE-RSA-AES256-GCM-SHA384             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ADH-AES256-GCM-SHA384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AES128-SHA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RC4-SHA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RC4-MD5</a:t>
                      </a:r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200" b="1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64860865"/>
                  </a:ext>
                </a:extLst>
              </a:tr>
              <a:tr h="1085969">
                <a:tc>
                  <a:txBody>
                    <a:bodyPr/>
                    <a:lstStyle/>
                    <a:p>
                      <a:r>
                        <a:rPr lang="en-US" sz="1200" b="1" dirty="0"/>
                        <a:t>11.5.1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TLSv1</a:t>
                      </a:r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TLSv1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SSLv3</a:t>
                      </a:r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kern="1200" dirty="0"/>
                        <a:t>AES128-SHA</a:t>
                      </a:r>
                      <a:endParaRPr lang="en-US" sz="1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AES128-SHA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RC4-SHA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RC4-MD5</a:t>
                      </a:r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00" b="1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17531811"/>
                  </a:ext>
                </a:extLst>
              </a:tr>
              <a:tr h="328301">
                <a:tc>
                  <a:txBody>
                    <a:bodyPr/>
                    <a:lstStyle/>
                    <a:p>
                      <a:r>
                        <a:rPr lang="en-US" sz="1200" b="1" dirty="0"/>
                        <a:t>11.4.0 (Latest</a:t>
                      </a:r>
                      <a:r>
                        <a:rPr lang="en-US" sz="1200" b="1" baseline="0" dirty="0"/>
                        <a:t> HF)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  <a:p>
                      <a:pPr algn="ctr"/>
                      <a:endParaRPr lang="en-US" sz="1000" dirty="0"/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US" sz="1000" dirty="0"/>
                        <a:t>TLSv1</a:t>
                      </a:r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US" sz="1000" dirty="0"/>
                        <a:t>SSLv3</a:t>
                      </a:r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US" sz="1000" dirty="0"/>
                        <a:t>SSLv2</a:t>
                      </a:r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/>
                    </a:p>
                    <a:p>
                      <a:pPr marL="228600" marR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1000" dirty="0"/>
                        <a:t>TLSv1</a:t>
                      </a:r>
                    </a:p>
                    <a:p>
                      <a:pPr marL="228600" marR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1000" dirty="0"/>
                        <a:t>SSLv3</a:t>
                      </a:r>
                    </a:p>
                    <a:p>
                      <a:pPr marL="228600" marR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1000" dirty="0"/>
                        <a:t>SSLv2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  <a:p>
                      <a:pPr algn="ctr"/>
                      <a:endParaRPr lang="en-US" sz="1000" dirty="0"/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US" sz="1000" dirty="0"/>
                        <a:t>RC4-SHA</a:t>
                      </a:r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US" sz="1000" dirty="0"/>
                        <a:t>RC4-MD5</a:t>
                      </a:r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/>
                      <a:endParaRPr lang="en-US" sz="1000" dirty="0"/>
                    </a:p>
                    <a:p>
                      <a:pPr algn="l"/>
                      <a:endParaRPr lang="en-US" sz="1000" dirty="0"/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US" sz="1000" dirty="0"/>
                        <a:t>AES128-SHA</a:t>
                      </a:r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US" sz="1000" dirty="0"/>
                        <a:t>RC4-SHA</a:t>
                      </a:r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US" sz="1000" dirty="0"/>
                        <a:t>RC4-MD5</a:t>
                      </a:r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67278511"/>
                  </a:ext>
                </a:extLst>
              </a:tr>
              <a:tr h="401273">
                <a:tc>
                  <a:txBody>
                    <a:bodyPr/>
                    <a:lstStyle/>
                    <a:p>
                      <a:r>
                        <a:rPr lang="en-US" sz="1200" b="1" baseline="0" dirty="0"/>
                        <a:t>11.3.3 (Latest HF)</a:t>
                      </a:r>
                      <a:endParaRPr lang="en-US" sz="1200" b="1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08257183"/>
                  </a:ext>
                </a:extLst>
              </a:tr>
              <a:tr h="656604">
                <a:tc>
                  <a:txBody>
                    <a:bodyPr/>
                    <a:lstStyle/>
                    <a:p>
                      <a:r>
                        <a:rPr lang="en-US" sz="1200" b="1" dirty="0"/>
                        <a:t>102b08</a:t>
                      </a:r>
                      <a:r>
                        <a:rPr lang="en-US" sz="1200" b="1" baseline="0" dirty="0"/>
                        <a:t> (</a:t>
                      </a:r>
                      <a:r>
                        <a:rPr lang="en-US" sz="1100" b="1" baseline="0" dirty="0"/>
                        <a:t>Latest HF</a:t>
                      </a:r>
                      <a:r>
                        <a:rPr lang="en-US" sz="1200" b="1" baseline="0" dirty="0"/>
                        <a:t>)</a:t>
                      </a:r>
                      <a:endParaRPr lang="en-US" sz="1200" b="1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4469737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 bwMode="auto">
          <a:xfrm>
            <a:off x="9479280" y="1584960"/>
            <a:ext cx="2288596" cy="1685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en-US" sz="900" b="1" dirty="0"/>
              <a:t>TLS POODLE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en-US" sz="900" b="1" dirty="0"/>
              <a:t>SSL POODLE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en-US" sz="900" b="1" dirty="0"/>
              <a:t>FREAK     (no export ciphers)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en-US" sz="900" b="1" dirty="0"/>
              <a:t>CRIME      (No TLS compression)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en-US" sz="900" b="1" dirty="0"/>
              <a:t>BREACH   (No HTTP compression)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en-US" sz="900" b="1" dirty="0"/>
              <a:t>RC4 attack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en-US" sz="900" b="1" dirty="0"/>
              <a:t>BEAST</a:t>
            </a:r>
          </a:p>
          <a:p>
            <a:pPr algn="l">
              <a:buSzTx/>
            </a:pPr>
            <a:endParaRPr lang="en-US" sz="900" i="0" dirty="0"/>
          </a:p>
        </p:txBody>
      </p:sp>
      <p:sp>
        <p:nvSpPr>
          <p:cNvPr id="6" name="TextBox 5"/>
          <p:cNvSpPr txBox="1"/>
          <p:nvPr/>
        </p:nvSpPr>
        <p:spPr bwMode="auto">
          <a:xfrm>
            <a:off x="9579149" y="3853013"/>
            <a:ext cx="2115011" cy="1269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en-US" sz="900" b="1" dirty="0"/>
              <a:t>SSL POODLE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en-US" sz="900" b="1" dirty="0"/>
              <a:t>FREAK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en-US" sz="900" b="1" dirty="0"/>
              <a:t>CRIME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en-US" sz="900" b="1" dirty="0"/>
              <a:t>BREACH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en-US" sz="900" b="1" dirty="0"/>
              <a:t>RC4 attack</a:t>
            </a:r>
          </a:p>
          <a:p>
            <a:pPr algn="l">
              <a:buSzTx/>
            </a:pPr>
            <a:endParaRPr lang="en-US" sz="900" i="0" dirty="0"/>
          </a:p>
        </p:txBody>
      </p:sp>
    </p:spTree>
    <p:extLst>
      <p:ext uri="{BB962C8B-B14F-4D97-AF65-F5344CB8AC3E}">
        <p14:creationId xmlns:p14="http://schemas.microsoft.com/office/powerpoint/2010/main" xmlns="" val="4643649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447925" y="2858434"/>
            <a:ext cx="7286625" cy="1089529"/>
          </a:xfrm>
        </p:spPr>
        <p:txBody>
          <a:bodyPr/>
          <a:lstStyle/>
          <a:p>
            <a:r>
              <a:rPr lang="en-US" dirty="0"/>
              <a:t>LAB 4:</a:t>
            </a:r>
            <a:br>
              <a:rPr lang="en-US" dirty="0"/>
            </a:br>
            <a:r>
              <a:rPr lang="en-US" dirty="0"/>
              <a:t>Enabling &amp; Configuring SSL</a:t>
            </a:r>
          </a:p>
        </p:txBody>
      </p:sp>
    </p:spTree>
    <p:extLst>
      <p:ext uri="{BB962C8B-B14F-4D97-AF65-F5344CB8AC3E}">
        <p14:creationId xmlns:p14="http://schemas.microsoft.com/office/powerpoint/2010/main" xmlns="" val="14804378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 bwMode="auto">
          <a:xfrm flipH="1">
            <a:off x="3511740" y="717696"/>
            <a:ext cx="38081" cy="6026004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 bwMode="auto">
          <a:xfrm>
            <a:off x="8488945" y="706810"/>
            <a:ext cx="58412" cy="5945994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 bwMode="auto">
          <a:xfrm>
            <a:off x="1073276" y="144712"/>
            <a:ext cx="898724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u="sng" dirty="0">
                <a:solidFill>
                  <a:schemeClr val="accent1"/>
                </a:solidFill>
              </a:rPr>
              <a:t>Client Authentication</a:t>
            </a:r>
          </a:p>
        </p:txBody>
      </p:sp>
      <p:pic>
        <p:nvPicPr>
          <p:cNvPr id="47" name="Content Placeholder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07051" y="219847"/>
            <a:ext cx="784132" cy="1021943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20298" y="72910"/>
            <a:ext cx="784132" cy="106693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500112" y="1012106"/>
            <a:ext cx="165810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i="0" dirty="0"/>
              <a:t>(Client)</a:t>
            </a:r>
          </a:p>
        </p:txBody>
      </p:sp>
      <p:sp>
        <p:nvSpPr>
          <p:cNvPr id="51" name="TextBox 50"/>
          <p:cNvSpPr txBox="1"/>
          <p:nvPr/>
        </p:nvSpPr>
        <p:spPr bwMode="auto">
          <a:xfrm>
            <a:off x="8751654" y="900732"/>
            <a:ext cx="165810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i="0" dirty="0"/>
              <a:t>(Server)</a:t>
            </a:r>
          </a:p>
        </p:txBody>
      </p:sp>
      <p:cxnSp>
        <p:nvCxnSpPr>
          <p:cNvPr id="39" name="Straight Arrow Connector 38"/>
          <p:cNvCxnSpPr/>
          <p:nvPr/>
        </p:nvCxnSpPr>
        <p:spPr bwMode="auto">
          <a:xfrm>
            <a:off x="3625371" y="1600122"/>
            <a:ext cx="4572000" cy="0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 bwMode="auto">
          <a:xfrm>
            <a:off x="4338536" y="1225685"/>
            <a:ext cx="326849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b="1" i="0" dirty="0"/>
              <a:t>Non Secure Transport connection</a:t>
            </a:r>
          </a:p>
        </p:txBody>
      </p:sp>
      <p:cxnSp>
        <p:nvCxnSpPr>
          <p:cNvPr id="41" name="Straight Arrow Connector 40"/>
          <p:cNvCxnSpPr/>
          <p:nvPr/>
        </p:nvCxnSpPr>
        <p:spPr bwMode="auto">
          <a:xfrm flipV="1">
            <a:off x="3625371" y="2393007"/>
            <a:ext cx="4572000" cy="2918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6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 bwMode="auto">
          <a:xfrm>
            <a:off x="3578007" y="2078319"/>
            <a:ext cx="505390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200" b="1" i="0" dirty="0"/>
              <a:t>1</a:t>
            </a:r>
            <a:r>
              <a:rPr lang="en-US" sz="1200" i="0" dirty="0"/>
              <a:t>. </a:t>
            </a:r>
            <a:r>
              <a:rPr lang="en-US" sz="1200" b="1" i="0" dirty="0"/>
              <a:t>Client Hello –</a:t>
            </a:r>
            <a:r>
              <a:rPr lang="en-US" sz="1200" i="0" dirty="0"/>
              <a:t> Alice sends supported SSL version, ciphers suites etc. </a:t>
            </a:r>
          </a:p>
        </p:txBody>
      </p:sp>
      <p:cxnSp>
        <p:nvCxnSpPr>
          <p:cNvPr id="43" name="Straight Arrow Connector 42"/>
          <p:cNvCxnSpPr/>
          <p:nvPr/>
        </p:nvCxnSpPr>
        <p:spPr bwMode="auto">
          <a:xfrm flipH="1">
            <a:off x="3625371" y="3317132"/>
            <a:ext cx="457200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3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4" name="TextBox 43"/>
          <p:cNvSpPr txBox="1"/>
          <p:nvPr/>
        </p:nvSpPr>
        <p:spPr bwMode="auto">
          <a:xfrm>
            <a:off x="3607500" y="2788595"/>
            <a:ext cx="46822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200" b="1" i="0" dirty="0"/>
              <a:t>2</a:t>
            </a:r>
            <a:r>
              <a:rPr lang="en-US" sz="1200" i="0" dirty="0"/>
              <a:t>. </a:t>
            </a:r>
            <a:r>
              <a:rPr lang="en-US" sz="1200" b="1" i="0" dirty="0"/>
              <a:t>Server Hello – </a:t>
            </a:r>
            <a:r>
              <a:rPr lang="en-US" sz="1200" i="0" dirty="0"/>
              <a:t>Bob sends compatible SSL protocol &amp; cipher,          &amp; his (server) certificate containing its public key (NOT private!) </a:t>
            </a:r>
          </a:p>
        </p:txBody>
      </p:sp>
      <p:cxnSp>
        <p:nvCxnSpPr>
          <p:cNvPr id="45" name="Straight Arrow Connector 44"/>
          <p:cNvCxnSpPr/>
          <p:nvPr/>
        </p:nvCxnSpPr>
        <p:spPr bwMode="auto">
          <a:xfrm flipV="1">
            <a:off x="3662624" y="4285471"/>
            <a:ext cx="4572000" cy="2918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6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9" name="TextBox 48"/>
          <p:cNvSpPr txBox="1"/>
          <p:nvPr/>
        </p:nvSpPr>
        <p:spPr bwMode="auto">
          <a:xfrm>
            <a:off x="3551322" y="3630391"/>
            <a:ext cx="497909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200" b="1" i="0" dirty="0"/>
              <a:t>4</a:t>
            </a:r>
            <a:r>
              <a:rPr lang="en-US" sz="1200" i="0" dirty="0"/>
              <a:t>. </a:t>
            </a:r>
            <a:r>
              <a:rPr lang="en-US" sz="1200" b="1" i="0" dirty="0"/>
              <a:t>Key Exchange </a:t>
            </a:r>
            <a:r>
              <a:rPr lang="en-US" sz="1200" i="0" dirty="0"/>
              <a:t>- Alice creates a pre-master secret for the session, encrypts it with Bob’s public key &amp; send the encrypted pre-master secret to Bob</a:t>
            </a:r>
          </a:p>
        </p:txBody>
      </p:sp>
      <p:cxnSp>
        <p:nvCxnSpPr>
          <p:cNvPr id="50" name="Straight Arrow Connector 49"/>
          <p:cNvCxnSpPr/>
          <p:nvPr/>
        </p:nvCxnSpPr>
        <p:spPr bwMode="auto">
          <a:xfrm flipV="1">
            <a:off x="3622123" y="6147645"/>
            <a:ext cx="4572000" cy="9728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triangle" w="med" len="med"/>
            <a:tailEnd type="triangle"/>
          </a:ln>
          <a:effectLst/>
        </p:spPr>
      </p:cxnSp>
      <p:sp>
        <p:nvSpPr>
          <p:cNvPr id="53" name="TextBox 52"/>
          <p:cNvSpPr txBox="1"/>
          <p:nvPr/>
        </p:nvSpPr>
        <p:spPr bwMode="auto">
          <a:xfrm>
            <a:off x="3551322" y="5462323"/>
            <a:ext cx="49790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200" b="1" i="0" dirty="0"/>
              <a:t>6</a:t>
            </a:r>
            <a:r>
              <a:rPr lang="en-US" sz="1200" i="0" dirty="0"/>
              <a:t>. </a:t>
            </a:r>
            <a:r>
              <a:rPr lang="en-US" sz="1200" b="1" i="0" dirty="0"/>
              <a:t>SSL Session Established </a:t>
            </a:r>
            <a:r>
              <a:rPr lang="en-US" sz="1200" i="0" dirty="0"/>
              <a:t>Messages encrypted with shared secret key are exchanged between client &amp; server. </a:t>
            </a:r>
          </a:p>
        </p:txBody>
      </p:sp>
      <p:sp>
        <p:nvSpPr>
          <p:cNvPr id="54" name="TextBox 53"/>
          <p:cNvSpPr txBox="1"/>
          <p:nvPr/>
        </p:nvSpPr>
        <p:spPr bwMode="auto">
          <a:xfrm>
            <a:off x="923278" y="2707061"/>
            <a:ext cx="2380123" cy="184665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200" b="1" i="0" dirty="0"/>
              <a:t>3</a:t>
            </a:r>
            <a:r>
              <a:rPr lang="en-US" sz="1200" i="0" dirty="0"/>
              <a:t>. </a:t>
            </a:r>
            <a:r>
              <a:rPr lang="en-US" sz="1200" b="1" i="0" dirty="0"/>
              <a:t>Client Validation</a:t>
            </a:r>
            <a:r>
              <a:rPr lang="en-US" sz="1200" i="0" dirty="0"/>
              <a:t>: Client checks crypto parameters &amp;  validates server public key (checking signature from trusted CA from its certificate store), and successfully authenticates server.</a:t>
            </a:r>
          </a:p>
          <a:p>
            <a:pPr algn="l">
              <a:buSzTx/>
            </a:pPr>
            <a:r>
              <a:rPr lang="en-US" sz="1200" i="0" dirty="0"/>
              <a:t>OE client uses </a:t>
            </a:r>
            <a:r>
              <a:rPr lang="en-US" sz="1200" b="1" i="0" dirty="0"/>
              <a:t>DLC/certs</a:t>
            </a:r>
            <a:r>
              <a:rPr lang="en-US" sz="1200" i="0" dirty="0"/>
              <a:t> as certificate store.</a:t>
            </a:r>
          </a:p>
        </p:txBody>
      </p:sp>
      <p:sp>
        <p:nvSpPr>
          <p:cNvPr id="55" name="TextBox 54"/>
          <p:cNvSpPr txBox="1"/>
          <p:nvPr/>
        </p:nvSpPr>
        <p:spPr bwMode="auto">
          <a:xfrm>
            <a:off x="9066369" y="5323468"/>
            <a:ext cx="2386492" cy="64633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200" b="1" i="0" dirty="0"/>
              <a:t>5</a:t>
            </a:r>
            <a:r>
              <a:rPr lang="en-US" sz="1200" i="0" dirty="0"/>
              <a:t>. </a:t>
            </a:r>
            <a:r>
              <a:rPr lang="en-US" sz="1200" b="1" i="0" dirty="0"/>
              <a:t>Session</a:t>
            </a:r>
            <a:r>
              <a:rPr lang="en-US" sz="1200" i="0" dirty="0"/>
              <a:t> </a:t>
            </a:r>
            <a:r>
              <a:rPr lang="en-US" sz="1200" b="1" i="0" dirty="0"/>
              <a:t>Key Exchange </a:t>
            </a:r>
            <a:r>
              <a:rPr lang="en-US" sz="1200" i="0" dirty="0"/>
              <a:t>Server generate session keys* from pre-master secret.</a:t>
            </a:r>
          </a:p>
        </p:txBody>
      </p:sp>
      <p:sp>
        <p:nvSpPr>
          <p:cNvPr id="56" name="TextBox 55"/>
          <p:cNvSpPr txBox="1"/>
          <p:nvPr/>
        </p:nvSpPr>
        <p:spPr bwMode="auto">
          <a:xfrm>
            <a:off x="903994" y="5282080"/>
            <a:ext cx="2439832" cy="64633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200" b="1" i="0" dirty="0"/>
              <a:t>5</a:t>
            </a:r>
            <a:r>
              <a:rPr lang="en-US" sz="1200" i="0" dirty="0"/>
              <a:t>. </a:t>
            </a:r>
            <a:r>
              <a:rPr lang="en-US" sz="1200" b="1" i="0" dirty="0"/>
              <a:t>Session</a:t>
            </a:r>
            <a:r>
              <a:rPr lang="en-US" sz="1200" i="0" dirty="0"/>
              <a:t> </a:t>
            </a:r>
            <a:r>
              <a:rPr lang="en-US" sz="1200" b="1" i="0" dirty="0"/>
              <a:t>Key Exchange </a:t>
            </a:r>
            <a:r>
              <a:rPr lang="en-US" sz="1200" i="0" dirty="0"/>
              <a:t>Client generate session keys* from pre-master secret.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923278" y="2707061"/>
            <a:ext cx="2380123" cy="1944949"/>
          </a:xfrm>
          <a:prstGeom prst="rect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" name="Rectangle 29"/>
          <p:cNvSpPr/>
          <p:nvPr/>
        </p:nvSpPr>
        <p:spPr bwMode="auto">
          <a:xfrm>
            <a:off x="898774" y="5230937"/>
            <a:ext cx="2393084" cy="646331"/>
          </a:xfrm>
          <a:prstGeom prst="rect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9058985" y="5301470"/>
            <a:ext cx="2226471" cy="664815"/>
          </a:xfrm>
          <a:prstGeom prst="rect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57" name="Straight Arrow Connector 56"/>
          <p:cNvCxnSpPr/>
          <p:nvPr/>
        </p:nvCxnSpPr>
        <p:spPr bwMode="auto">
          <a:xfrm>
            <a:off x="3746588" y="4967341"/>
            <a:ext cx="4572000" cy="11430"/>
          </a:xfrm>
          <a:prstGeom prst="straightConnector1">
            <a:avLst/>
          </a:prstGeom>
          <a:ln>
            <a:prstDash val="sysDash"/>
            <a:headEnd type="none" w="med" len="med"/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 bwMode="auto">
          <a:xfrm>
            <a:off x="4813009" y="4615326"/>
            <a:ext cx="264370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600" i="0" dirty="0">
                <a:solidFill>
                  <a:srgbClr val="FF4E00"/>
                </a:solidFill>
              </a:rPr>
              <a:t>Alice’s Client Certificate</a:t>
            </a:r>
          </a:p>
        </p:txBody>
      </p:sp>
      <p:sp>
        <p:nvSpPr>
          <p:cNvPr id="59" name="TextBox 58"/>
          <p:cNvSpPr txBox="1"/>
          <p:nvPr/>
        </p:nvSpPr>
        <p:spPr bwMode="auto">
          <a:xfrm>
            <a:off x="9069384" y="4221123"/>
            <a:ext cx="1809749" cy="43088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100" b="1" i="0" dirty="0">
                <a:solidFill>
                  <a:srgbClr val="FF4E00"/>
                </a:solidFill>
              </a:rPr>
              <a:t>Server authenticates client</a:t>
            </a:r>
          </a:p>
        </p:txBody>
      </p:sp>
    </p:spTree>
    <p:extLst>
      <p:ext uri="{BB962C8B-B14F-4D97-AF65-F5344CB8AC3E}">
        <p14:creationId xmlns:p14="http://schemas.microsoft.com/office/powerpoint/2010/main" xmlns="" val="2463787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447925" y="2609135"/>
            <a:ext cx="7286625" cy="1588127"/>
          </a:xfrm>
        </p:spPr>
        <p:txBody>
          <a:bodyPr/>
          <a:lstStyle/>
          <a:p>
            <a:r>
              <a:rPr lang="en-US" dirty="0"/>
              <a:t>LAB 5:</a:t>
            </a:r>
            <a:br>
              <a:rPr lang="en-US" dirty="0"/>
            </a:br>
            <a:r>
              <a:rPr lang="en-US" dirty="0"/>
              <a:t>PASOE Round trip with Client Authentication</a:t>
            </a:r>
          </a:p>
        </p:txBody>
      </p:sp>
    </p:spTree>
    <p:extLst>
      <p:ext uri="{BB962C8B-B14F-4D97-AF65-F5344CB8AC3E}">
        <p14:creationId xmlns:p14="http://schemas.microsoft.com/office/powerpoint/2010/main" xmlns="" val="12117230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Troubleshooting tips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Check ciphers and protocol settings</a:t>
            </a:r>
          </a:p>
          <a:p>
            <a:pPr lvl="1"/>
            <a:r>
              <a:rPr lang="en-US" dirty="0"/>
              <a:t>Protocol and ciphers set using environment variable may be overridden by component specific parameters. </a:t>
            </a:r>
          </a:p>
          <a:p>
            <a:pPr lvl="1"/>
            <a:r>
              <a:rPr lang="en-US" dirty="0"/>
              <a:t> Check if you use SSL protocol compatible cipher suite </a:t>
            </a:r>
          </a:p>
          <a:p>
            <a:r>
              <a:rPr lang="en-US" dirty="0"/>
              <a:t>Certificates</a:t>
            </a:r>
          </a:p>
          <a:p>
            <a:pPr lvl="1"/>
            <a:r>
              <a:rPr lang="en-US" dirty="0"/>
              <a:t>Server certificate validity</a:t>
            </a:r>
          </a:p>
          <a:p>
            <a:pPr lvl="1"/>
            <a:r>
              <a:rPr lang="en-US" dirty="0"/>
              <a:t>Cert store of client has root certificate imported.</a:t>
            </a:r>
          </a:p>
          <a:p>
            <a:pPr lvl="1"/>
            <a:r>
              <a:rPr lang="en-US" dirty="0"/>
              <a:t>Intermediate certificates are either merged in .</a:t>
            </a:r>
            <a:r>
              <a:rPr lang="en-US" dirty="0" err="1"/>
              <a:t>pem</a:t>
            </a:r>
            <a:r>
              <a:rPr lang="en-US" dirty="0"/>
              <a:t> file or imported in client cert store</a:t>
            </a:r>
          </a:p>
          <a:p>
            <a:pPr lvl="1"/>
            <a:r>
              <a:rPr lang="en-US" dirty="0"/>
              <a:t>Be wary of self signed certificates</a:t>
            </a:r>
          </a:p>
          <a:p>
            <a:r>
              <a:rPr lang="en-US" dirty="0" err="1"/>
              <a:t>sslc</a:t>
            </a:r>
            <a:r>
              <a:rPr lang="en-US" dirty="0"/>
              <a:t> = </a:t>
            </a:r>
            <a:r>
              <a:rPr lang="en-US" dirty="0" err="1"/>
              <a:t>openssl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s_server</a:t>
            </a:r>
            <a:r>
              <a:rPr lang="en-US" dirty="0"/>
              <a:t> and </a:t>
            </a:r>
            <a:r>
              <a:rPr lang="en-US" dirty="0" err="1"/>
              <a:t>s_client</a:t>
            </a:r>
            <a:endParaRPr lang="en-US" dirty="0"/>
          </a:p>
          <a:p>
            <a:r>
              <a:rPr lang="en-US" dirty="0"/>
              <a:t>External tools</a:t>
            </a:r>
          </a:p>
          <a:p>
            <a:pPr lvl="1"/>
            <a:r>
              <a:rPr lang="en-US" dirty="0" err="1"/>
              <a:t>sslyze</a:t>
            </a:r>
            <a:r>
              <a:rPr lang="en-US" dirty="0"/>
              <a:t>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942789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Logging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Components using OpenSSL Stack (agents, database broker, ABL clients)</a:t>
            </a:r>
          </a:p>
          <a:p>
            <a:pPr lvl="1"/>
            <a:r>
              <a:rPr lang="en-US" dirty="0"/>
              <a:t>Environment variable SSLSYS_DEBUG_LOGGING to 1 to 5</a:t>
            </a:r>
          </a:p>
          <a:p>
            <a:pPr lvl="1"/>
            <a:r>
              <a:rPr lang="en-US" dirty="0"/>
              <a:t>Creates cert.client.log and cert.server.log</a:t>
            </a:r>
          </a:p>
          <a:p>
            <a:r>
              <a:rPr lang="en-US" dirty="0"/>
              <a:t>Components using BSAFE-RSA &amp; JSSE stack (</a:t>
            </a:r>
            <a:r>
              <a:rPr lang="en-US" dirty="0" err="1"/>
              <a:t>AppServer</a:t>
            </a:r>
            <a:r>
              <a:rPr lang="en-US" dirty="0"/>
              <a:t> Broker, PASOE, Adapters, OEE/OEM)</a:t>
            </a:r>
          </a:p>
          <a:p>
            <a:pPr lvl="1"/>
            <a:r>
              <a:rPr lang="en-US" dirty="0"/>
              <a:t>-</a:t>
            </a:r>
            <a:r>
              <a:rPr lang="en-US" dirty="0" err="1"/>
              <a:t>Djavax.net.debug</a:t>
            </a:r>
            <a:r>
              <a:rPr lang="en-US" dirty="0"/>
              <a:t>=</a:t>
            </a:r>
            <a:r>
              <a:rPr lang="en-US" dirty="0" err="1"/>
              <a:t>ssl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881710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 6: Troubleshoot</a:t>
            </a:r>
          </a:p>
        </p:txBody>
      </p:sp>
    </p:spTree>
    <p:extLst>
      <p:ext uri="{BB962C8B-B14F-4D97-AF65-F5344CB8AC3E}">
        <p14:creationId xmlns:p14="http://schemas.microsoft.com/office/powerpoint/2010/main" xmlns="" val="36485976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427184" y="2079172"/>
            <a:ext cx="10948387" cy="1785257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Craving for more? You might want to attend…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57814" y="2212521"/>
            <a:ext cx="10948386" cy="5172075"/>
          </a:xfrm>
        </p:spPr>
        <p:txBody>
          <a:bodyPr/>
          <a:lstStyle/>
          <a:p>
            <a:r>
              <a:rPr lang="en-US" b="1" dirty="0">
                <a:solidFill>
                  <a:schemeClr val="accent4"/>
                </a:solidFill>
              </a:rPr>
              <a:t>Integrating &amp; Troubleshooting SSL/TLS Connections with Various OpenEdge Clients and Servers - Arun Kumar Mohapatra, Mike Jacobs, Progress </a:t>
            </a:r>
          </a:p>
          <a:p>
            <a:r>
              <a:rPr lang="en-US" b="1" dirty="0">
                <a:solidFill>
                  <a:schemeClr val="accent4"/>
                </a:solidFill>
              </a:rPr>
              <a:t>When: Tuesday, June 28</a:t>
            </a:r>
            <a:r>
              <a:rPr lang="en-US" b="1" baseline="30000" dirty="0">
                <a:solidFill>
                  <a:schemeClr val="accent4"/>
                </a:solidFill>
              </a:rPr>
              <a:t>th</a:t>
            </a:r>
            <a:r>
              <a:rPr lang="en-US" b="1" dirty="0">
                <a:solidFill>
                  <a:schemeClr val="accent4"/>
                </a:solidFill>
              </a:rPr>
              <a:t> at 3:30 PM</a:t>
            </a:r>
          </a:p>
          <a:p>
            <a:r>
              <a:rPr lang="en-US" b="1" dirty="0">
                <a:solidFill>
                  <a:schemeClr val="accent4"/>
                </a:solidFill>
              </a:rPr>
              <a:t>Where: Salon A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473165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392258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PROGRESS_16x9_PPT_Template">
  <a:themeElements>
    <a:clrScheme name="Progress Corporate Palette">
      <a:dk1>
        <a:srgbClr val="373A3E"/>
      </a:dk1>
      <a:lt1>
        <a:srgbClr val="FFFFFF"/>
      </a:lt1>
      <a:dk2>
        <a:srgbClr val="0D5257"/>
      </a:dk2>
      <a:lt2>
        <a:srgbClr val="FFFFFF"/>
      </a:lt2>
      <a:accent1>
        <a:srgbClr val="55D400"/>
      </a:accent1>
      <a:accent2>
        <a:srgbClr val="00A4A5"/>
      </a:accent2>
      <a:accent3>
        <a:srgbClr val="84329B"/>
      </a:accent3>
      <a:accent4>
        <a:srgbClr val="FFB419"/>
      </a:accent4>
      <a:accent5>
        <a:srgbClr val="DC3200"/>
      </a:accent5>
      <a:accent6>
        <a:srgbClr val="0072CE"/>
      </a:accent6>
      <a:hlink>
        <a:srgbClr val="0072CE"/>
      </a:hlink>
      <a:folHlink>
        <a:srgbClr val="5F2367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buSzTx/>
          <a:defRPr i="0" dirty="0" smtClean="0"/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PROGRESS_16x9_PPT_Template" id="{8EF10D70-53BF-5F44-B6C0-F8A41F34556A}" vid="{D39FBD4F-1AFA-864E-AEE2-8C58E93B9AC1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Marketing Document" ma:contentTypeID="0x0101007762244904354189B623A14C45C78D5B009BE410C6F004421E9B31CE4C3BF734AD008DF6C51CFB236842A026F88F613870DE" ma:contentTypeVersion="108" ma:contentTypeDescription="Create a new document." ma:contentTypeScope="" ma:versionID="bc6b4c8ff69be684063a922159c20b90">
  <xsd:schema xmlns:xsd="http://www.w3.org/2001/XMLSchema" xmlns:xs="http://www.w3.org/2001/XMLSchema" xmlns:p="http://schemas.microsoft.com/office/2006/metadata/properties" xmlns:ns2="efb4a6a7-40f5-4c55-b7cd-bfe5555b5884" xmlns:ns3="7c69e624-827f-471b-adea-ac070ddc6867" targetNamespace="http://schemas.microsoft.com/office/2006/metadata/properties" ma:root="true" ma:fieldsID="ba1af1dc4e05e63367f9f8439e025d4e" ns2:_="" ns3:_="">
    <xsd:import namespace="efb4a6a7-40f5-4c55-b7cd-bfe5555b5884"/>
    <xsd:import namespace="7c69e624-827f-471b-adea-ac070ddc6867"/>
    <xsd:element name="properties">
      <xsd:complexType>
        <xsd:sequence>
          <xsd:element name="documentManagement">
            <xsd:complexType>
              <xsd:all>
                <xsd:element ref="ns3:Summary" minOccurs="0"/>
                <xsd:element ref="ns3:Policy" minOccurs="0"/>
                <xsd:element ref="ns2:ContentType1_0" minOccurs="0"/>
                <xsd:element ref="ns3:Solution_0" minOccurs="0"/>
                <xsd:element ref="ns3:c60905045b3141dfb44ebee3a51fd0a7" minOccurs="0"/>
                <xsd:element ref="ns3:g7620f54b84d4877b8ce49e3874564d0" minOccurs="0"/>
                <xsd:element ref="ns3:MetaDescription" minOccurs="0"/>
                <xsd:element ref="ns3:m3946e80dba8470d9700658463930af8" minOccurs="0"/>
                <xsd:element ref="ns3:Industry_0" minOccurs="0"/>
                <xsd:element ref="ns3:l58a9cb184754a90a3d0c9fae6dfc0fc" minOccurs="0"/>
                <xsd:element ref="ns2:Location1_0" minOccurs="0"/>
                <xsd:element ref="ns3:e88edf6f69774249aa5a94de92e0b3ee" minOccurs="0"/>
                <xsd:element ref="ns3:h2f9ec3728094124b933b9cf7e867a92" minOccurs="0"/>
                <xsd:element ref="ns3:TaxCatchAll" minOccurs="0"/>
                <xsd:element ref="ns3:TaxCatchAllLabel" minOccurs="0"/>
                <xsd:element ref="ns3:Category1_0" minOccurs="0"/>
                <xsd:element ref="ns3:efbf5ec808454fc39dd6e73fb30f9800" minOccurs="0"/>
                <xsd:element ref="ns3:h847452f74b44b57bc4a2a741f9c94e9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b4a6a7-40f5-4c55-b7cd-bfe5555b5884" elementFormDefault="qualified">
    <xsd:import namespace="http://schemas.microsoft.com/office/2006/documentManagement/types"/>
    <xsd:import namespace="http://schemas.microsoft.com/office/infopath/2007/PartnerControls"/>
    <xsd:element name="ContentType1_0" ma:index="16" nillable="true" ma:taxonomy="true" ma:internalName="ContentType1_0" ma:taxonomyFieldName="ContentType1" ma:displayName="Content Type" ma:default="" ma:fieldId="{11444373-c56f-4b66-a200-4ad1b94ffae6}" ma:taxonomyMulti="true" ma:sspId="7b600b03-3399-40df-9d9c-caeefc5a4d97" ma:termSetId="5aa15f61-36bc-4410-840a-be7c2ccad2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ocation1_0" ma:index="26" nillable="true" ma:taxonomy="true" ma:internalName="Location1_0" ma:taxonomyFieldName="Location1" ma:displayName="Location" ma:default="" ma:fieldId="{4a19d0fd-e2d8-4bdf-9d9f-62784e6d291e}" ma:taxonomyMulti="true" ma:sspId="7b600b03-3399-40df-9d9c-caeefc5a4d97" ma:termSetId="928ecf7e-5ffd-4d70-8570-4eabbc9f73ff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9e624-827f-471b-adea-ac070ddc6867" elementFormDefault="qualified">
    <xsd:import namespace="http://schemas.microsoft.com/office/2006/documentManagement/types"/>
    <xsd:import namespace="http://schemas.microsoft.com/office/infopath/2007/PartnerControls"/>
    <xsd:element name="Summary" ma:index="12" nillable="true" ma:displayName="Summary" ma:internalName="Summary">
      <xsd:simpleType>
        <xsd:restriction base="dms:Unknown"/>
      </xsd:simpleType>
    </xsd:element>
    <xsd:element name="Policy" ma:index="13" nillable="true" ma:displayName="Policy" ma:internalName="Policy">
      <xsd:simpleType>
        <xsd:restriction base="dms:Boolean"/>
      </xsd:simpleType>
    </xsd:element>
    <xsd:element name="Solution_0" ma:index="18" nillable="true" ma:taxonomy="true" ma:internalName="Solution_0" ma:taxonomyFieldName="Solution0" ma:displayName="Solution" ma:default="" ma:fieldId="{08ee8523-5519-4869-bd80-fd97b8eed69f}" ma:taxonomyMulti="true" ma:sspId="7b600b03-3399-40df-9d9c-caeefc5a4d97" ma:termSetId="3588f872-1047-4b04-ab77-d19bff16496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0905045b3141dfb44ebee3a51fd0a7" ma:index="19" nillable="true" ma:taxonomy="true" ma:internalName="c60905045b3141dfb44ebee3a51fd0a7" ma:taxonomyFieldName="IndustrySolution" ma:displayName="IndustrySolution" ma:readOnly="false" ma:default="" ma:fieldId="{c6090504-5b31-41df-b44e-bee3a51fd0a7}" ma:taxonomyMulti="true" ma:sspId="7b600b03-3399-40df-9d9c-caeefc5a4d97" ma:termSetId="101cb54c-3813-433a-907a-450f3492382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7620f54b84d4877b8ce49e3874564d0" ma:index="21" nillable="true" ma:taxonomy="true" ma:internalName="g7620f54b84d4877b8ce49e3874564d0" ma:taxonomyFieldName="OpenEdgeModule" ma:displayName="OpenEdgeModule" ma:default="" ma:fieldId="{07620f54-b84d-4877-b8ce-49e3874564d0}" ma:taxonomyMulti="true" ma:sspId="7b600b03-3399-40df-9d9c-caeefc5a4d97" ma:termSetId="7cd707e9-9176-4196-bd54-81064918895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taDescription" ma:index="22" nillable="true" ma:displayName="Meta Description" ma:hidden="true" ma:internalName="MetaDescription" ma:readOnly="false">
      <xsd:simpleType>
        <xsd:restriction base="dms:Note"/>
      </xsd:simpleType>
    </xsd:element>
    <xsd:element name="m3946e80dba8470d9700658463930af8" ma:index="23" nillable="true" ma:taxonomy="true" ma:internalName="m3946e80dba8470d9700658463930af8" ma:taxonomyFieldName="Portal_x0020_Audience" ma:displayName="Portal Audience" ma:default="" ma:fieldId="{63946e80-dba8-470d-9700-658463930af8}" ma:taxonomyMulti="true" ma:sspId="7b600b03-3399-40df-9d9c-caeefc5a4d97" ma:termSetId="bedc8d7a-d5a7-4c2c-80ef-eb0f415984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dustry_0" ma:index="24" nillable="true" ma:taxonomy="true" ma:internalName="Industry_0" ma:taxonomyFieldName="Industry" ma:displayName="Industry" ma:default="" ma:fieldId="{54782f52-600e-43b5-a6fd-b215e0434802}" ma:taxonomyMulti="true" ma:sspId="7b600b03-3399-40df-9d9c-caeefc5a4d97" ma:termSetId="eb725fca-679b-44ad-aba0-523e9b641fb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58a9cb184754a90a3d0c9fae6dfc0fc" ma:index="25" nillable="true" ma:taxonomy="true" ma:internalName="l58a9cb184754a90a3d0c9fae6dfc0fc" ma:taxonomyFieldName="Partner_x0020_Empowerment" ma:displayName="Partner Empowerment" ma:default="" ma:fieldId="{558a9cb1-8475-4a90-a3d0-c9fae6dfc0fc}" ma:taxonomyMulti="true" ma:sspId="7b600b03-3399-40df-9d9c-caeefc5a4d97" ma:termSetId="8b46d00a-8700-4556-b3eb-8ef0f7a4bfc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88edf6f69774249aa5a94de92e0b3ee" ma:index="27" nillable="true" ma:taxonomy="true" ma:internalName="e88edf6f69774249aa5a94de92e0b3ee" ma:taxonomyFieldName="BusinessLine" ma:displayName="Business Line" ma:readOnly="false" ma:default="" ma:fieldId="{e88edf6f-6977-4249-aa5a-94de92e0b3ee}" ma:taxonomyMulti="true" ma:sspId="7b600b03-3399-40df-9d9c-caeefc5a4d97" ma:termSetId="cfc961ee-612e-4b05-aaf2-35411bb1789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2f9ec3728094124b933b9cf7e867a92" ma:index="29" nillable="true" ma:taxonomy="true" ma:internalName="h2f9ec3728094124b933b9cf7e867a92" ma:taxonomyFieldName="HorizontalUseCase" ma:displayName="Horizontal Use Case" ma:default="" ma:fieldId="{12f9ec37-2809-4124-b933-b9cf7e867a92}" ma:taxonomyMulti="true" ma:sspId="7b600b03-3399-40df-9d9c-caeefc5a4d97" ma:termSetId="c7a844bb-8121-4652-bd19-c7a1b502d44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31" nillable="true" ma:displayName="Taxonomy Catch All Column" ma:hidden="true" ma:list="{f9d269f6-3014-462f-9504-c656af7f5a48}" ma:internalName="TaxCatchAll" ma:showField="CatchAllData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32" nillable="true" ma:displayName="Taxonomy Catch All Column1" ma:hidden="true" ma:list="{f9d269f6-3014-462f-9504-c656af7f5a48}" ma:internalName="TaxCatchAllLabel" ma:readOnly="true" ma:showField="CatchAllDataLabel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1_0" ma:index="34" nillable="true" ma:taxonomy="true" ma:internalName="Category1_0" ma:taxonomyFieldName="Category1" ma:displayName="Category" ma:readOnly="false" ma:default="" ma:fieldId="{76361ab5-a999-4bf4-b0a9-d3c0bdaba2c4}" ma:taxonomyMulti="true" ma:sspId="7b600b03-3399-40df-9d9c-caeefc5a4d97" ma:termSetId="cb52a124-ba58-44ba-aea0-e8392dfbd867" ma:anchorId="e0850434-8544-4c75-a3ba-67842db1fa28" ma:open="false" ma:isKeyword="false">
      <xsd:complexType>
        <xsd:sequence>
          <xsd:element ref="pc:Terms" minOccurs="0" maxOccurs="1"/>
        </xsd:sequence>
      </xsd:complexType>
    </xsd:element>
    <xsd:element name="efbf5ec808454fc39dd6e73fb30f9800" ma:index="35" nillable="true" ma:taxonomy="true" ma:internalName="efbf5ec808454fc39dd6e73fb30f9800" ma:taxonomyFieldName="GFOResourceTags" ma:displayName="GFO Resource Tags" ma:readOnly="false" ma:default="" ma:fieldId="{efbf5ec8-0845-4fc3-9dd6-e73fb30f9800}" ma:taxonomyMulti="true" ma:sspId="7b600b03-3399-40df-9d9c-caeefc5a4d97" ma:termSetId="42171f31-be76-463d-a933-eae23b9ef3f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847452f74b44b57bc4a2a741f9c94e9" ma:index="37" nillable="true" ma:taxonomy="true" ma:internalName="h847452f74b44b57bc4a2a741f9c94e9" ma:taxonomyFieldName="Visibility" ma:displayName="Visibility" ma:default="758;#Internal|52c39dec-86ec-4d25-bb10-18d2912cd0c4" ma:fieldId="{1847452f-74b4-4b57-bc4a-2a741f9c94e9}" ma:sspId="7b600b03-3399-40df-9d9c-caeefc5a4d97" ma:termSetId="35802469-5d1e-4d8e-8772-02bbe8856d7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39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40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41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olicy xmlns="7c69e624-827f-471b-adea-ac070ddc6867" xsi:nil="true"/>
    <Location1_0 xmlns="efb4a6a7-40f5-4c55-b7cd-bfe5555b5884" xsi:nil="true"/>
    <MetaDescription xmlns="7c69e624-827f-471b-adea-ac070ddc6867" xsi:nil="true"/>
    <Category1_0 xmlns="7c69e624-827f-471b-adea-ac070ddc6867" xsi:nil="true"/>
    <g7620f54b84d4877b8ce49e3874564d0 xmlns="7c69e624-827f-471b-adea-ac070ddc6867" xsi:nil="true"/>
    <c60905045b3141dfb44ebee3a51fd0a7 xmlns="7c69e624-827f-471b-adea-ac070ddc6867" xsi:nil="true"/>
    <Industry_0 xmlns="7c69e624-827f-471b-adea-ac070ddc6867" xsi:nil="true"/>
    <Summary xmlns="7c69e624-827f-471b-adea-ac070ddc6867" xsi:nil="true"/>
    <TaxCatchAll xmlns="7c69e624-827f-471b-adea-ac070ddc6867">
      <Value xmlns="7c69e624-827f-471b-adea-ac070ddc6867">237</Value>
    </TaxCatchAll>
    <ContentType1_0 xmlns="efb4a6a7-40f5-4c55-b7cd-bfe5555b5884" xsi:nil="true"/>
    <Solution_0 xmlns="7c69e624-827f-471b-adea-ac070ddc6867" xsi:nil="true"/>
    <efbf5ec808454fc39dd6e73fb30f9800 xmlns="7c69e624-827f-471b-adea-ac070ddc6867" xsi:nil="true"/>
    <e88edf6f69774249aa5a94de92e0b3ee xmlns="7c69e624-827f-471b-adea-ac070ddc6867" xsi:nil="true"/>
    <h2f9ec3728094124b933b9cf7e867a92 xmlns="7c69e624-827f-471b-adea-ac070ddc6867" xsi:nil="true"/>
    <m3946e80dba8470d9700658463930af8 xmlns="7c69e624-827f-471b-adea-ac070ddc6867" xsi:nil="true"/>
    <h847452f74b44b57bc4a2a741f9c94e9 xmlns="7c69e624-827f-471b-adea-ac070ddc6867" xsi:nil="true"/>
    <l58a9cb184754a90a3d0c9fae6dfc0fc xmlns="7c69e624-827f-471b-adea-ac070ddc6867" xsi:nil="true"/>
    <_dlc_DocId xmlns="7c69e624-827f-471b-adea-ac070ddc6867" xsi:nil="true"/>
    <_dlc_DocIdUrl xmlns="7c69e624-827f-471b-adea-ac070ddc6867">
      <Url xsi:nil="true"/>
      <Description xsi:nil="true"/>
    </_dlc_DocIdUrl>
  </documentManagement>
</p:properties>
</file>

<file path=customXml/itemProps1.xml><?xml version="1.0" encoding="utf-8"?>
<ds:datastoreItem xmlns:ds="http://schemas.openxmlformats.org/officeDocument/2006/customXml" ds:itemID="{B11BA582-BE3C-43B3-9930-1D1A8AAEA3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b4a6a7-40f5-4c55-b7cd-bfe5555b5884"/>
    <ds:schemaRef ds:uri="7c69e624-827f-471b-adea-ac070ddc6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59C7E5E-A5D4-423A-83C0-EA48CC3B7A8C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DDA4C4B2-98B1-44DF-A244-E8FB7A2D1956}">
  <ds:schemaRefs>
    <ds:schemaRef ds:uri="http://purl.org/dc/elements/1.1/"/>
    <ds:schemaRef ds:uri="http://schemas.microsoft.com/office/2006/documentManagement/types"/>
    <ds:schemaRef ds:uri="http://purl.org/dc/dcmitype/"/>
    <ds:schemaRef ds:uri="efb4a6a7-40f5-4c55-b7cd-bfe5555b5884"/>
    <ds:schemaRef ds:uri="7c69e624-827f-471b-adea-ac070ddc6867"/>
    <ds:schemaRef ds:uri="http://purl.org/dc/terms/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PUG_16x9_PPT_Template</Template>
  <TotalTime>8695</TotalTime>
  <Words>1782</Words>
  <Application>Microsoft Office PowerPoint</Application>
  <PresentationFormat>Custom</PresentationFormat>
  <Paragraphs>488</Paragraphs>
  <Slides>36</Slides>
  <Notes>1</Notes>
  <HiddenSlides>3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PROGRESS_16x9_PPT_Template</vt:lpstr>
      <vt:lpstr>SSL/TLS configuration in OpenEdge</vt:lpstr>
      <vt:lpstr>Agenda</vt:lpstr>
      <vt:lpstr>Challenges for Data in transit</vt:lpstr>
      <vt:lpstr>Bob, Alice, their friends and foes </vt:lpstr>
      <vt:lpstr>    Crypto Nerds advice</vt:lpstr>
      <vt:lpstr>I've discovered a way to get computer scientists to listen to any boring story.</vt:lpstr>
      <vt:lpstr>Reference slides</vt:lpstr>
      <vt:lpstr>Jokes apart… Data in transit needs to be secured</vt:lpstr>
      <vt:lpstr>Encryption/Decryption and Hashing</vt:lpstr>
      <vt:lpstr>LAB 1:  Is your Private conversation PRIVATE?</vt:lpstr>
      <vt:lpstr>SSL/TLS communication</vt:lpstr>
      <vt:lpstr>SSL/TLS – A brief history lesson</vt:lpstr>
      <vt:lpstr>Slide 13</vt:lpstr>
      <vt:lpstr>LAB 2: Demonstrate SSL Handshake</vt:lpstr>
      <vt:lpstr>Digital Certificates</vt:lpstr>
      <vt:lpstr>Is Alice talking to Bob or an imposter?</vt:lpstr>
      <vt:lpstr>Slide 17</vt:lpstr>
      <vt:lpstr>Obtaining Digital Server certificate</vt:lpstr>
      <vt:lpstr>LAB 3: Creating Digital Certificate</vt:lpstr>
      <vt:lpstr>SSL/TLS Configuration</vt:lpstr>
      <vt:lpstr>Slide 21</vt:lpstr>
      <vt:lpstr>Slide 22</vt:lpstr>
      <vt:lpstr>Slide 23</vt:lpstr>
      <vt:lpstr>OpenEdge Uses different  SSL Vendors</vt:lpstr>
      <vt:lpstr>Hence, </vt:lpstr>
      <vt:lpstr>Reference slides on default SSL protocol and ciphers</vt:lpstr>
      <vt:lpstr>Default SSL protocols &amp; ciphers for OE Clients</vt:lpstr>
      <vt:lpstr>Default SSL protocols &amp; ciphers for OpenEdge Servers</vt:lpstr>
      <vt:lpstr>LAB 4: Enabling &amp; Configuring SSL</vt:lpstr>
      <vt:lpstr>Slide 30</vt:lpstr>
      <vt:lpstr>LAB 5: PASOE Round trip with Client Authentication</vt:lpstr>
      <vt:lpstr>Troubleshooting tips</vt:lpstr>
      <vt:lpstr>Logging</vt:lpstr>
      <vt:lpstr>LAB 6: Troubleshoot</vt:lpstr>
      <vt:lpstr>Craving for more? You might want to attend…</vt:lpstr>
      <vt:lpstr>Slide 36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Corporate PowerPoint Template</dc:title>
  <dc:creator>Martin Tsekov</dc:creator>
  <cp:lastModifiedBy>saoconno</cp:lastModifiedBy>
  <cp:revision>76</cp:revision>
  <cp:lastPrinted>2013-09-18T03:48:20Z</cp:lastPrinted>
  <dcterms:created xsi:type="dcterms:W3CDTF">2016-05-13T13:52:00Z</dcterms:created>
  <dcterms:modified xsi:type="dcterms:W3CDTF">2016-07-05T14:41:44Z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0x0101007762244904354189B623A14C45C78D5B009BE410C6F004421E9B31CE4C3BF734AD008DF6C51CFB236842A026F88F613870DE</vt:lpwstr>
  </property>
  <property fmtid="{D5CDD505-2E9C-101B-9397-08002B2CF9AE}" pid="3" name="Category1">
    <vt:lpwstr>367;#PowerPoint|ef797fd0-0a2c-4c70-979e-7c4753a1af05</vt:lpwstr>
  </property>
  <property fmtid="{D5CDD505-2E9C-101B-9397-08002B2CF9AE}" pid="4" name="Doc ID">
    <vt:lpwstr>101816</vt:lpwstr>
  </property>
  <property fmtid="{D5CDD505-2E9C-101B-9397-08002B2CF9AE}" pid="5" name="Location1">
    <vt:lpwstr/>
  </property>
  <property fmtid="{D5CDD505-2E9C-101B-9397-08002B2CF9AE}" pid="6" name="Tagged Doc ID's">
    <vt:bool>false</vt:bool>
  </property>
  <property fmtid="{D5CDD505-2E9C-101B-9397-08002B2CF9AE}" pid="7" name="ContentType1">
    <vt:lpwstr/>
  </property>
  <property fmtid="{D5CDD505-2E9C-101B-9397-08002B2CF9AE}" pid="8" name="Solution0">
    <vt:lpwstr/>
  </property>
  <property fmtid="{D5CDD505-2E9C-101B-9397-08002B2CF9AE}" pid="9" name="Industry">
    <vt:lpwstr/>
  </property>
  <property fmtid="{D5CDD505-2E9C-101B-9397-08002B2CF9AE}" pid="10" name="IndustrySolution">
    <vt:lpwstr/>
  </property>
  <property fmtid="{D5CDD505-2E9C-101B-9397-08002B2CF9AE}" pid="11" name="Attachment Only ?">
    <vt:bool>true</vt:bool>
  </property>
  <property fmtid="{D5CDD505-2E9C-101B-9397-08002B2CF9AE}" pid="12" name="GFOAudience">
    <vt:lpwstr/>
  </property>
  <property fmtid="{D5CDD505-2E9C-101B-9397-08002B2CF9AE}" pid="13" name="OpenEdgeModule">
    <vt:lpwstr/>
  </property>
  <property fmtid="{D5CDD505-2E9C-101B-9397-08002B2CF9AE}" pid="14" name="HorizontalUseCase">
    <vt:lpwstr/>
  </property>
  <property fmtid="{D5CDD505-2E9C-101B-9397-08002B2CF9AE}" pid="15" name="GFOResourceTags">
    <vt:lpwstr/>
  </property>
  <property fmtid="{D5CDD505-2E9C-101B-9397-08002B2CF9AE}" pid="16" name="Partner Empowerment">
    <vt:lpwstr/>
  </property>
  <property fmtid="{D5CDD505-2E9C-101B-9397-08002B2CF9AE}" pid="17" name="BusinessLine">
    <vt:lpwstr/>
  </property>
  <property fmtid="{D5CDD505-2E9C-101B-9397-08002B2CF9AE}" pid="18" name="Portal Audience">
    <vt:lpwstr/>
  </property>
  <property fmtid="{D5CDD505-2E9C-101B-9397-08002B2CF9AE}" pid="19" name="kb2a064789314f00a60cb6c3cf784453">
    <vt:lpwstr/>
  </property>
  <property fmtid="{D5CDD505-2E9C-101B-9397-08002B2CF9AE}" pid="20" name="_dlc_DocIdItemGuid">
    <vt:lpwstr>8f308494-2ca7-4968-acf2-a8e53c479d10</vt:lpwstr>
  </property>
  <property fmtid="{D5CDD505-2E9C-101B-9397-08002B2CF9AE}" pid="21" name="Visibility">
    <vt:lpwstr>758;#Internal|52c39dec-86ec-4d25-bb10-18d2912cd0c4</vt:lpwstr>
  </property>
</Properties>
</file>