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667" r:id="rId5"/>
  </p:sldMasterIdLst>
  <p:notesMasterIdLst>
    <p:notesMasterId r:id="rId44"/>
  </p:notesMasterIdLst>
  <p:handoutMasterIdLst>
    <p:handoutMasterId r:id="rId45"/>
  </p:handoutMasterIdLst>
  <p:sldIdLst>
    <p:sldId id="295" r:id="rId6"/>
    <p:sldId id="257" r:id="rId7"/>
    <p:sldId id="258" r:id="rId8"/>
    <p:sldId id="313" r:id="rId9"/>
    <p:sldId id="306" r:id="rId10"/>
    <p:sldId id="260" r:id="rId11"/>
    <p:sldId id="316" r:id="rId12"/>
    <p:sldId id="301" r:id="rId13"/>
    <p:sldId id="265" r:id="rId14"/>
    <p:sldId id="321" r:id="rId15"/>
    <p:sldId id="303" r:id="rId16"/>
    <p:sldId id="262" r:id="rId17"/>
    <p:sldId id="305" r:id="rId18"/>
    <p:sldId id="302" r:id="rId19"/>
    <p:sldId id="271" r:id="rId20"/>
    <p:sldId id="322" r:id="rId21"/>
    <p:sldId id="273" r:id="rId22"/>
    <p:sldId id="311" r:id="rId23"/>
    <p:sldId id="309" r:id="rId24"/>
    <p:sldId id="276" r:id="rId25"/>
    <p:sldId id="323" r:id="rId26"/>
    <p:sldId id="278" r:id="rId27"/>
    <p:sldId id="279" r:id="rId28"/>
    <p:sldId id="280" r:id="rId29"/>
    <p:sldId id="281" r:id="rId30"/>
    <p:sldId id="282" r:id="rId31"/>
    <p:sldId id="283" r:id="rId32"/>
    <p:sldId id="319" r:id="rId33"/>
    <p:sldId id="285" r:id="rId34"/>
    <p:sldId id="320" r:id="rId35"/>
    <p:sldId id="325" r:id="rId36"/>
    <p:sldId id="324" r:id="rId37"/>
    <p:sldId id="288" r:id="rId38"/>
    <p:sldId id="290" r:id="rId39"/>
    <p:sldId id="291" r:id="rId40"/>
    <p:sldId id="292" r:id="rId41"/>
    <p:sldId id="308" r:id="rId42"/>
    <p:sldId id="297" r:id="rId43"/>
  </p:sldIdLst>
  <p:sldSz cx="12188825" cy="6858000"/>
  <p:notesSz cx="7027863" cy="9313863"/>
  <p:custDataLst>
    <p:tags r:id="rId46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12" userDrawn="1">
          <p15:clr>
            <a:srgbClr val="A4A3A4"/>
          </p15:clr>
        </p15:guide>
        <p15:guide id="2" orient="horz" pos="1128" userDrawn="1">
          <p15:clr>
            <a:srgbClr val="A4A3A4"/>
          </p15:clr>
        </p15:guide>
        <p15:guide id="3" orient="horz" pos="4006">
          <p15:clr>
            <a:srgbClr val="A4A3A4"/>
          </p15:clr>
        </p15:guide>
        <p15:guide id="7" pos="359" userDrawn="1">
          <p15:clr>
            <a:srgbClr val="A4A3A4"/>
          </p15:clr>
        </p15:guide>
        <p15:guide id="8" pos="4175" userDrawn="1">
          <p15:clr>
            <a:srgbClr val="A4A3A4"/>
          </p15:clr>
        </p15:guide>
        <p15:guide id="9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2EEF6"/>
    <a:srgbClr val="F7F2ED"/>
    <a:srgbClr val="D3B5E9"/>
    <a:srgbClr val="F5F4EF"/>
    <a:srgbClr val="373A3E"/>
    <a:srgbClr val="A86ED4"/>
    <a:srgbClr val="FF40FF"/>
    <a:srgbClr val="EBEBF9"/>
    <a:srgbClr val="EAE9FB"/>
    <a:srgbClr val="DD461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5343" autoAdjust="0"/>
  </p:normalViewPr>
  <p:slideViewPr>
    <p:cSldViewPr snapToGrid="0" showGuides="1">
      <p:cViewPr varScale="1">
        <p:scale>
          <a:sx n="76" d="100"/>
          <a:sy n="76" d="100"/>
        </p:scale>
        <p:origin x="-120" y="-798"/>
      </p:cViewPr>
      <p:guideLst>
        <p:guide orient="horz" pos="2712"/>
        <p:guide orient="horz" pos="1128"/>
        <p:guide orient="horz" pos="4006"/>
        <p:guide pos="359"/>
        <p:guide pos="4175"/>
        <p:guide pos="3829"/>
      </p:guideLst>
    </p:cSldViewPr>
  </p:slideViewPr>
  <p:outlineViewPr>
    <p:cViewPr>
      <p:scale>
        <a:sx n="33" d="100"/>
        <a:sy n="33" d="100"/>
      </p:scale>
      <p:origin x="0" y="-1163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0" d="100"/>
          <a:sy n="100" d="100"/>
        </p:scale>
        <p:origin x="2652" y="78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en.wikipedia.org/wiki/Cryptographic_protocol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en.wikipedia.org/wiki/Cryptographic_protoco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111414-2379-4F95-9825-AE741E3E8384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4603EF-5212-4AD6-897F-40CBCD565092}">
      <dgm:prSet phldrT="[Text]"/>
      <dgm:spPr/>
      <dgm:t>
        <a:bodyPr/>
        <a:lstStyle/>
        <a:p>
          <a:r>
            <a:rPr lang="en-US" dirty="0" smtClean="0"/>
            <a:t>Provides</a:t>
          </a:r>
          <a:endParaRPr lang="en-US" dirty="0"/>
        </a:p>
      </dgm:t>
    </dgm:pt>
    <dgm:pt modelId="{B4FF068C-C633-40D5-BF22-B9EF51AC1F4D}" type="parTrans" cxnId="{FE11C3B1-1F1C-44E2-935C-A773DE6AF16E}">
      <dgm:prSet/>
      <dgm:spPr/>
      <dgm:t>
        <a:bodyPr/>
        <a:lstStyle/>
        <a:p>
          <a:endParaRPr lang="en-US"/>
        </a:p>
      </dgm:t>
    </dgm:pt>
    <dgm:pt modelId="{00ED7742-1F5F-4966-BA75-0135076EB652}" type="sibTrans" cxnId="{FE11C3B1-1F1C-44E2-935C-A773DE6AF16E}">
      <dgm:prSet/>
      <dgm:spPr/>
      <dgm:t>
        <a:bodyPr/>
        <a:lstStyle/>
        <a:p>
          <a:endParaRPr lang="en-US"/>
        </a:p>
      </dgm:t>
    </dgm:pt>
    <dgm:pt modelId="{AD2FED06-9C97-4668-82F3-EA4A3B8515FD}">
      <dgm:prSet phldrT="[Text]" custT="1"/>
      <dgm:spPr/>
      <dgm:t>
        <a:bodyPr/>
        <a:lstStyle/>
        <a:p>
          <a:pPr algn="l">
            <a:spcAft>
              <a:spcPts val="0"/>
            </a:spcAft>
          </a:pPr>
          <a:r>
            <a:rPr lang="en-US" sz="1800" b="1" dirty="0" smtClean="0"/>
            <a:t>Authenticity </a:t>
          </a:r>
        </a:p>
        <a:p>
          <a:pPr algn="l">
            <a:spcAft>
              <a:spcPts val="0"/>
            </a:spcAft>
          </a:pPr>
          <a:r>
            <a:rPr lang="en-US" sz="1400" dirty="0" smtClean="0"/>
            <a:t>The ability to identify user/application/system before making communication</a:t>
          </a:r>
        </a:p>
        <a:p>
          <a:pPr algn="ctr">
            <a:spcAft>
              <a:spcPts val="0"/>
            </a:spcAft>
          </a:pPr>
          <a:endParaRPr lang="en-US" sz="1400" dirty="0" smtClean="0"/>
        </a:p>
        <a:p>
          <a:pPr algn="l">
            <a:spcAft>
              <a:spcPts val="0"/>
            </a:spcAft>
          </a:pPr>
          <a:r>
            <a:rPr lang="en-US" sz="1400" dirty="0" smtClean="0">
              <a:solidFill>
                <a:schemeClr val="accent5">
                  <a:lumMod val="75000"/>
                </a:schemeClr>
              </a:solidFill>
            </a:rPr>
            <a:t>Using digital certificate </a:t>
          </a:r>
          <a:endParaRPr lang="en-US" sz="1400" dirty="0">
            <a:solidFill>
              <a:schemeClr val="accent5">
                <a:lumMod val="75000"/>
              </a:schemeClr>
            </a:solidFill>
          </a:endParaRPr>
        </a:p>
      </dgm:t>
    </dgm:pt>
    <dgm:pt modelId="{313B4946-5184-4B76-BCEC-E8E43EBBF7C9}" type="parTrans" cxnId="{29FEFAFB-A114-4C4B-B35D-538B4F21C3D4}">
      <dgm:prSet/>
      <dgm:spPr/>
      <dgm:t>
        <a:bodyPr/>
        <a:lstStyle/>
        <a:p>
          <a:endParaRPr lang="en-US"/>
        </a:p>
      </dgm:t>
    </dgm:pt>
    <dgm:pt modelId="{7DCB5AB7-8937-4BD6-ABAF-CEF710BA3870}" type="sibTrans" cxnId="{29FEFAFB-A114-4C4B-B35D-538B4F21C3D4}">
      <dgm:prSet/>
      <dgm:spPr/>
      <dgm:t>
        <a:bodyPr/>
        <a:lstStyle/>
        <a:p>
          <a:endParaRPr lang="en-US"/>
        </a:p>
      </dgm:t>
    </dgm:pt>
    <dgm:pt modelId="{EA036AFE-987A-453D-A4C7-F94C54FADD49}">
      <dgm:prSet phldrT="[Text]" custT="1"/>
      <dgm:spPr/>
      <dgm:t>
        <a:bodyPr/>
        <a:lstStyle/>
        <a:p>
          <a:pPr algn="l">
            <a:spcAft>
              <a:spcPts val="0"/>
            </a:spcAft>
          </a:pPr>
          <a:r>
            <a:rPr lang="en-US" sz="1800" b="1" dirty="0" smtClean="0"/>
            <a:t>Confidentiality</a:t>
          </a:r>
        </a:p>
        <a:p>
          <a:pPr algn="l">
            <a:spcAft>
              <a:spcPts val="0"/>
            </a:spcAft>
          </a:pPr>
          <a:r>
            <a:rPr lang="en-US" sz="1400" dirty="0" smtClean="0"/>
            <a:t>Protecting sensitive data/information from unauthorized user</a:t>
          </a:r>
        </a:p>
        <a:p>
          <a:pPr algn="l">
            <a:spcAft>
              <a:spcPts val="0"/>
            </a:spcAft>
          </a:pPr>
          <a:endParaRPr lang="en-US" sz="1400" dirty="0" smtClean="0"/>
        </a:p>
        <a:p>
          <a:pPr algn="l">
            <a:spcAft>
              <a:spcPts val="0"/>
            </a:spcAft>
          </a:pPr>
          <a:r>
            <a:rPr lang="en-US" sz="1400" dirty="0" smtClean="0">
              <a:solidFill>
                <a:schemeClr val="accent5">
                  <a:lumMod val="75000"/>
                </a:schemeClr>
              </a:solidFill>
            </a:rPr>
            <a:t>Using encryption</a:t>
          </a:r>
        </a:p>
      </dgm:t>
    </dgm:pt>
    <dgm:pt modelId="{A33B1EC1-0D22-4A39-836B-0F8955257B93}" type="parTrans" cxnId="{4F9DF9E8-F687-4884-A093-FD7D1903E7B9}">
      <dgm:prSet/>
      <dgm:spPr/>
      <dgm:t>
        <a:bodyPr/>
        <a:lstStyle/>
        <a:p>
          <a:endParaRPr lang="en-US"/>
        </a:p>
      </dgm:t>
    </dgm:pt>
    <dgm:pt modelId="{1C5F1F0E-1C55-4A75-AEA6-2F0657220544}" type="sibTrans" cxnId="{4F9DF9E8-F687-4884-A093-FD7D1903E7B9}">
      <dgm:prSet/>
      <dgm:spPr/>
      <dgm:t>
        <a:bodyPr/>
        <a:lstStyle/>
        <a:p>
          <a:endParaRPr lang="en-US"/>
        </a:p>
      </dgm:t>
    </dgm:pt>
    <dgm:pt modelId="{6268A8B1-1B78-4CA1-8031-79ABD98CD90C}">
      <dgm:prSet phldrT="[Text]"/>
      <dgm:spPr/>
      <dgm:t>
        <a:bodyPr/>
        <a:lstStyle/>
        <a:p>
          <a:r>
            <a:rPr lang="en-US" dirty="0" smtClean="0"/>
            <a:t>Configuration</a:t>
          </a:r>
        </a:p>
        <a:p>
          <a:r>
            <a:rPr lang="en-US" dirty="0" smtClean="0">
              <a:solidFill>
                <a:schemeClr val="accent5">
                  <a:lumMod val="75000"/>
                </a:schemeClr>
              </a:solidFill>
            </a:rPr>
            <a:t>Comprises of three things</a:t>
          </a:r>
          <a:endParaRPr lang="en-US" dirty="0">
            <a:solidFill>
              <a:schemeClr val="accent5">
                <a:lumMod val="75000"/>
              </a:schemeClr>
            </a:solidFill>
          </a:endParaRPr>
        </a:p>
      </dgm:t>
    </dgm:pt>
    <dgm:pt modelId="{400C26BC-C542-4163-9CB7-2F00DF237EB7}" type="parTrans" cxnId="{1242BA62-9C61-4D4B-9B6C-CCE5722DAF78}">
      <dgm:prSet/>
      <dgm:spPr/>
      <dgm:t>
        <a:bodyPr/>
        <a:lstStyle/>
        <a:p>
          <a:endParaRPr lang="en-US"/>
        </a:p>
      </dgm:t>
    </dgm:pt>
    <dgm:pt modelId="{DA466402-54A1-43F9-A4BC-0B9C4530F322}" type="sibTrans" cxnId="{1242BA62-9C61-4D4B-9B6C-CCE5722DAF78}">
      <dgm:prSet/>
      <dgm:spPr/>
      <dgm:t>
        <a:bodyPr/>
        <a:lstStyle/>
        <a:p>
          <a:endParaRPr lang="en-US"/>
        </a:p>
      </dgm:t>
    </dgm:pt>
    <dgm:pt modelId="{2819B373-2A5E-48A9-BB75-B5AD52E6F325}">
      <dgm:prSet phldrT="[Text]" custT="1"/>
      <dgm:spPr/>
      <dgm:t>
        <a:bodyPr/>
        <a:lstStyle/>
        <a:p>
          <a:pPr algn="l">
            <a:spcAft>
              <a:spcPct val="35000"/>
            </a:spcAft>
          </a:pPr>
          <a:r>
            <a:rPr lang="en-US" sz="1800" b="1" dirty="0" smtClean="0"/>
            <a:t>Standard ( </a:t>
          </a:r>
          <a:r>
            <a:rPr lang="en-US" sz="1800" dirty="0" smtClean="0">
              <a:hlinkClick xmlns:r="http://schemas.openxmlformats.org/officeDocument/2006/relationships" r:id="rId1" tooltip="Cryptographic protocol"/>
            </a:rPr>
            <a:t>cryptographic protocols</a:t>
          </a:r>
          <a:r>
            <a:rPr lang="en-US" sz="1800" dirty="0" smtClean="0"/>
            <a:t>)</a:t>
          </a:r>
          <a:endParaRPr lang="en-US" sz="1800" b="1" dirty="0" smtClean="0"/>
        </a:p>
        <a:p>
          <a:pPr algn="l">
            <a:spcAft>
              <a:spcPts val="0"/>
            </a:spcAft>
          </a:pPr>
          <a:r>
            <a:rPr lang="en-US" sz="1400" dirty="0" smtClean="0"/>
            <a:t>i.e. TLSv1.2/TLSv1.1/TLSv1.0/SSLv3)</a:t>
          </a:r>
          <a:endParaRPr lang="en-US" sz="1400" dirty="0"/>
        </a:p>
      </dgm:t>
    </dgm:pt>
    <dgm:pt modelId="{6777D5E8-1137-4ABB-AE00-92669BB074D9}" type="parTrans" cxnId="{9B54F249-B6A4-4434-B523-798555DE15C2}">
      <dgm:prSet/>
      <dgm:spPr/>
      <dgm:t>
        <a:bodyPr/>
        <a:lstStyle/>
        <a:p>
          <a:endParaRPr lang="en-US"/>
        </a:p>
      </dgm:t>
    </dgm:pt>
    <dgm:pt modelId="{8D382A07-26A0-4BE9-88C8-C4F867AD9027}" type="sibTrans" cxnId="{9B54F249-B6A4-4434-B523-798555DE15C2}">
      <dgm:prSet/>
      <dgm:spPr/>
      <dgm:t>
        <a:bodyPr/>
        <a:lstStyle/>
        <a:p>
          <a:endParaRPr lang="en-US"/>
        </a:p>
      </dgm:t>
    </dgm:pt>
    <dgm:pt modelId="{73621352-F381-4123-852D-CBB4695DF2ED}">
      <dgm:prSet phldrT="[Text]" custT="1"/>
      <dgm:spPr/>
      <dgm:t>
        <a:bodyPr/>
        <a:lstStyle/>
        <a:p>
          <a:pPr algn="l">
            <a:spcAft>
              <a:spcPct val="35000"/>
            </a:spcAft>
          </a:pPr>
          <a:r>
            <a:rPr lang="en-US" sz="1800" b="1" dirty="0" smtClean="0"/>
            <a:t>        Cipher</a:t>
          </a:r>
        </a:p>
      </dgm:t>
    </dgm:pt>
    <dgm:pt modelId="{18D513F7-EEDB-45D5-988F-7B1E56D61EE7}" type="parTrans" cxnId="{3F540BC1-6C11-42A4-8C3A-019D27C1AEA8}">
      <dgm:prSet/>
      <dgm:spPr/>
      <dgm:t>
        <a:bodyPr/>
        <a:lstStyle/>
        <a:p>
          <a:endParaRPr lang="en-US"/>
        </a:p>
      </dgm:t>
    </dgm:pt>
    <dgm:pt modelId="{CED129CD-79D3-4EDB-9553-C0E4A9C1FE82}" type="sibTrans" cxnId="{3F540BC1-6C11-42A4-8C3A-019D27C1AEA8}">
      <dgm:prSet/>
      <dgm:spPr/>
      <dgm:t>
        <a:bodyPr/>
        <a:lstStyle/>
        <a:p>
          <a:endParaRPr lang="en-US"/>
        </a:p>
      </dgm:t>
    </dgm:pt>
    <dgm:pt modelId="{7B5FB795-A716-447D-8F31-0091F8F3AAC9}">
      <dgm:prSet phldrT="[Text]" custT="1"/>
      <dgm:spPr/>
      <dgm:t>
        <a:bodyPr/>
        <a:lstStyle/>
        <a:p>
          <a:pPr algn="l">
            <a:spcAft>
              <a:spcPts val="0"/>
            </a:spcAft>
          </a:pPr>
          <a:r>
            <a:rPr lang="en-US" sz="1800" b="1" dirty="0" smtClean="0"/>
            <a:t>Integrity</a:t>
          </a:r>
        </a:p>
        <a:p>
          <a:pPr algn="l">
            <a:spcAft>
              <a:spcPts val="0"/>
            </a:spcAft>
          </a:pPr>
          <a:r>
            <a:rPr lang="en-US" sz="1400" dirty="0" smtClean="0"/>
            <a:t>Process to identify the unauthorized modification of data during transit</a:t>
          </a:r>
        </a:p>
        <a:p>
          <a:pPr algn="l">
            <a:spcAft>
              <a:spcPts val="0"/>
            </a:spcAft>
          </a:pPr>
          <a:r>
            <a:rPr lang="en-US" sz="1400" dirty="0" smtClean="0">
              <a:solidFill>
                <a:schemeClr val="accent5">
                  <a:lumMod val="75000"/>
                </a:schemeClr>
              </a:solidFill>
            </a:rPr>
            <a:t>Using MAC (Message Authentication Code)</a:t>
          </a:r>
          <a:endParaRPr lang="en-US" sz="1400" dirty="0">
            <a:solidFill>
              <a:schemeClr val="accent5">
                <a:lumMod val="75000"/>
              </a:schemeClr>
            </a:solidFill>
          </a:endParaRPr>
        </a:p>
      </dgm:t>
    </dgm:pt>
    <dgm:pt modelId="{00FBBCCB-93A0-49D1-B184-4DC482E1773C}" type="parTrans" cxnId="{C67B2A9C-BF5C-4A5B-981A-C0C7F1B1322C}">
      <dgm:prSet/>
      <dgm:spPr/>
      <dgm:t>
        <a:bodyPr/>
        <a:lstStyle/>
        <a:p>
          <a:endParaRPr lang="en-US"/>
        </a:p>
      </dgm:t>
    </dgm:pt>
    <dgm:pt modelId="{C0736418-53B0-4654-9CF8-91C3B5DA6FE2}" type="sibTrans" cxnId="{C67B2A9C-BF5C-4A5B-981A-C0C7F1B1322C}">
      <dgm:prSet/>
      <dgm:spPr/>
      <dgm:t>
        <a:bodyPr/>
        <a:lstStyle/>
        <a:p>
          <a:endParaRPr lang="en-US"/>
        </a:p>
      </dgm:t>
    </dgm:pt>
    <dgm:pt modelId="{78F5774A-336C-46A4-BFF9-92108703BCCE}">
      <dgm:prSet custT="1"/>
      <dgm:spPr/>
      <dgm:t>
        <a:bodyPr/>
        <a:lstStyle/>
        <a:p>
          <a:r>
            <a:rPr lang="en-US" sz="1800" b="1" u="none" dirty="0" smtClean="0"/>
            <a:t>      Certificate</a:t>
          </a:r>
          <a:endParaRPr lang="en-US" sz="1800" b="1" u="none" dirty="0"/>
        </a:p>
      </dgm:t>
    </dgm:pt>
    <dgm:pt modelId="{1C072D39-6627-486A-AF7E-3797BEFE6259}" type="parTrans" cxnId="{F2E3195F-C309-429F-A252-941F22D0A5DC}">
      <dgm:prSet/>
      <dgm:spPr/>
      <dgm:t>
        <a:bodyPr/>
        <a:lstStyle/>
        <a:p>
          <a:endParaRPr lang="en-US"/>
        </a:p>
      </dgm:t>
    </dgm:pt>
    <dgm:pt modelId="{E42B1E75-B82D-4BD9-95C1-F5932BA900AE}" type="sibTrans" cxnId="{F2E3195F-C309-429F-A252-941F22D0A5DC}">
      <dgm:prSet/>
      <dgm:spPr/>
      <dgm:t>
        <a:bodyPr/>
        <a:lstStyle/>
        <a:p>
          <a:endParaRPr lang="en-US"/>
        </a:p>
      </dgm:t>
    </dgm:pt>
    <dgm:pt modelId="{D7FAB953-D6B0-4E37-9BD4-D0BF6E6353FF}" type="pres">
      <dgm:prSet presAssocID="{A0111414-2379-4F95-9825-AE741E3E8384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9DC5571-6685-41B8-B177-8CDA55FB9D3E}" type="pres">
      <dgm:prSet presAssocID="{F34603EF-5212-4AD6-897F-40CBCD565092}" presName="posSpace" presStyleCnt="0"/>
      <dgm:spPr/>
    </dgm:pt>
    <dgm:pt modelId="{AC9BA6A4-D835-400D-9321-8AB7455B8F74}" type="pres">
      <dgm:prSet presAssocID="{F34603EF-5212-4AD6-897F-40CBCD565092}" presName="vertFlow" presStyleCnt="0"/>
      <dgm:spPr/>
    </dgm:pt>
    <dgm:pt modelId="{A86AC0A6-CE73-40E3-A493-A36067B45599}" type="pres">
      <dgm:prSet presAssocID="{F34603EF-5212-4AD6-897F-40CBCD565092}" presName="topSpace" presStyleCnt="0"/>
      <dgm:spPr/>
    </dgm:pt>
    <dgm:pt modelId="{91C3399C-1F96-47E9-9255-C0A30DCC88F5}" type="pres">
      <dgm:prSet presAssocID="{F34603EF-5212-4AD6-897F-40CBCD565092}" presName="firstComp" presStyleCnt="0"/>
      <dgm:spPr/>
    </dgm:pt>
    <dgm:pt modelId="{68FEB17D-06F5-42D3-A4B8-D41E41A2D30C}" type="pres">
      <dgm:prSet presAssocID="{F34603EF-5212-4AD6-897F-40CBCD565092}" presName="firstChild" presStyleLbl="bgAccFollowNode1" presStyleIdx="0" presStyleCnt="6" custScaleX="126847" custScaleY="90002" custLinFactNeighborX="3523" custLinFactNeighborY="-19010"/>
      <dgm:spPr/>
      <dgm:t>
        <a:bodyPr/>
        <a:lstStyle/>
        <a:p>
          <a:endParaRPr lang="en-US"/>
        </a:p>
      </dgm:t>
    </dgm:pt>
    <dgm:pt modelId="{96BE676C-7BE6-4230-A951-DFB20F8A7C79}" type="pres">
      <dgm:prSet presAssocID="{F34603EF-5212-4AD6-897F-40CBCD565092}" presName="firstChildTx" presStyleLbl="b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14C14E-0EFB-4B19-BEB4-46F40CDE9026}" type="pres">
      <dgm:prSet presAssocID="{EA036AFE-987A-453D-A4C7-F94C54FADD49}" presName="comp" presStyleCnt="0"/>
      <dgm:spPr/>
    </dgm:pt>
    <dgm:pt modelId="{44A227D5-6A59-4994-AF97-9E4AA0D91C6F}" type="pres">
      <dgm:prSet presAssocID="{EA036AFE-987A-453D-A4C7-F94C54FADD49}" presName="child" presStyleLbl="bgAccFollowNode1" presStyleIdx="1" presStyleCnt="6" custScaleX="128028" custScaleY="94963" custLinFactNeighborX="3183" custLinFactNeighborY="-15039"/>
      <dgm:spPr/>
      <dgm:t>
        <a:bodyPr/>
        <a:lstStyle/>
        <a:p>
          <a:endParaRPr lang="en-US"/>
        </a:p>
      </dgm:t>
    </dgm:pt>
    <dgm:pt modelId="{14339D97-B0EC-43B3-8A6C-421C802CA6D9}" type="pres">
      <dgm:prSet presAssocID="{EA036AFE-987A-453D-A4C7-F94C54FADD49}" presName="childTx" presStyleLbl="b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FB7A2F-B72A-4E42-AE77-0034F6DDB623}" type="pres">
      <dgm:prSet presAssocID="{7B5FB795-A716-447D-8F31-0091F8F3AAC9}" presName="comp" presStyleCnt="0"/>
      <dgm:spPr/>
    </dgm:pt>
    <dgm:pt modelId="{67FF08AA-4D76-4886-B13E-7A6E95510EAA}" type="pres">
      <dgm:prSet presAssocID="{7B5FB795-A716-447D-8F31-0091F8F3AAC9}" presName="child" presStyleLbl="bgAccFollowNode1" presStyleIdx="2" presStyleCnt="6" custScaleX="129286" custScaleY="75346" custLinFactNeighborX="3045" custLinFactNeighborY="-9866"/>
      <dgm:spPr/>
      <dgm:t>
        <a:bodyPr/>
        <a:lstStyle/>
        <a:p>
          <a:endParaRPr lang="en-US"/>
        </a:p>
      </dgm:t>
    </dgm:pt>
    <dgm:pt modelId="{F2CFA7B2-579E-4475-ACFD-5870ADB1BB0E}" type="pres">
      <dgm:prSet presAssocID="{7B5FB795-A716-447D-8F31-0091F8F3AAC9}" presName="childTx" presStyleLbl="b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61274-7839-408D-ACDC-8A0304B5D005}" type="pres">
      <dgm:prSet presAssocID="{F34603EF-5212-4AD6-897F-40CBCD565092}" presName="negSpace" presStyleCnt="0"/>
      <dgm:spPr/>
    </dgm:pt>
    <dgm:pt modelId="{2B2F81E7-CC6B-476A-AA1E-EE1567F6C2C9}" type="pres">
      <dgm:prSet presAssocID="{F34603EF-5212-4AD6-897F-40CBCD565092}" presName="circle" presStyleLbl="node1" presStyleIdx="0" presStyleCnt="2" custLinFactNeighborX="-49955" custLinFactNeighborY="-1568"/>
      <dgm:spPr/>
      <dgm:t>
        <a:bodyPr/>
        <a:lstStyle/>
        <a:p>
          <a:endParaRPr lang="en-US"/>
        </a:p>
      </dgm:t>
    </dgm:pt>
    <dgm:pt modelId="{3E088CF6-145A-43D8-B9C1-D737682D78F3}" type="pres">
      <dgm:prSet presAssocID="{00ED7742-1F5F-4966-BA75-0135076EB652}" presName="transSpace" presStyleCnt="0"/>
      <dgm:spPr/>
    </dgm:pt>
    <dgm:pt modelId="{027945E8-062E-44A8-9D58-8F1F916D17F7}" type="pres">
      <dgm:prSet presAssocID="{6268A8B1-1B78-4CA1-8031-79ABD98CD90C}" presName="posSpace" presStyleCnt="0"/>
      <dgm:spPr/>
    </dgm:pt>
    <dgm:pt modelId="{CCA1605A-D407-4826-A29B-B8E230426FF8}" type="pres">
      <dgm:prSet presAssocID="{6268A8B1-1B78-4CA1-8031-79ABD98CD90C}" presName="vertFlow" presStyleCnt="0"/>
      <dgm:spPr/>
    </dgm:pt>
    <dgm:pt modelId="{5CC2FD31-BA42-4095-A935-4A8477AD0540}" type="pres">
      <dgm:prSet presAssocID="{6268A8B1-1B78-4CA1-8031-79ABD98CD90C}" presName="topSpace" presStyleCnt="0"/>
      <dgm:spPr/>
    </dgm:pt>
    <dgm:pt modelId="{27EAA502-21F3-49DE-BB85-96F1294718CC}" type="pres">
      <dgm:prSet presAssocID="{6268A8B1-1B78-4CA1-8031-79ABD98CD90C}" presName="firstComp" presStyleCnt="0"/>
      <dgm:spPr/>
    </dgm:pt>
    <dgm:pt modelId="{20916633-BB2E-4C02-B10A-355CA49C0710}" type="pres">
      <dgm:prSet presAssocID="{6268A8B1-1B78-4CA1-8031-79ABD98CD90C}" presName="firstChild" presStyleLbl="bgAccFollowNode1" presStyleIdx="3" presStyleCnt="6" custScaleX="111140" custScaleY="80566" custLinFactNeighborX="-4328" custLinFactNeighborY="-18512"/>
      <dgm:spPr/>
      <dgm:t>
        <a:bodyPr/>
        <a:lstStyle/>
        <a:p>
          <a:endParaRPr lang="en-US"/>
        </a:p>
      </dgm:t>
    </dgm:pt>
    <dgm:pt modelId="{EB735466-DA04-4B3A-9F5C-90DAA5076CA5}" type="pres">
      <dgm:prSet presAssocID="{6268A8B1-1B78-4CA1-8031-79ABD98CD90C}" presName="firstChildTx" presStyleLbl="b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B4D905-FBA0-49D1-BB54-221A9734F9CB}" type="pres">
      <dgm:prSet presAssocID="{73621352-F381-4123-852D-CBB4695DF2ED}" presName="comp" presStyleCnt="0"/>
      <dgm:spPr/>
    </dgm:pt>
    <dgm:pt modelId="{5DF8842B-D37F-4E7E-BB17-FC62A43CF82A}" type="pres">
      <dgm:prSet presAssocID="{73621352-F381-4123-852D-CBB4695DF2ED}" presName="child" presStyleLbl="bgAccFollowNode1" presStyleIdx="4" presStyleCnt="6" custScaleX="111723" custScaleY="66386" custLinFactNeighborX="-3454" custLinFactNeighborY="-13834"/>
      <dgm:spPr/>
      <dgm:t>
        <a:bodyPr/>
        <a:lstStyle/>
        <a:p>
          <a:endParaRPr lang="en-US"/>
        </a:p>
      </dgm:t>
    </dgm:pt>
    <dgm:pt modelId="{F460EF11-0E35-4F50-BD42-865FF7F89D83}" type="pres">
      <dgm:prSet presAssocID="{73621352-F381-4123-852D-CBB4695DF2ED}" presName="childTx" presStyleLbl="b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82B714-BD70-49F5-B48B-8D16B374ADDA}" type="pres">
      <dgm:prSet presAssocID="{78F5774A-336C-46A4-BFF9-92108703BCCE}" presName="comp" presStyleCnt="0"/>
      <dgm:spPr/>
    </dgm:pt>
    <dgm:pt modelId="{20CB94D6-0E14-424D-81A5-37C5D69B82F1}" type="pres">
      <dgm:prSet presAssocID="{78F5774A-336C-46A4-BFF9-92108703BCCE}" presName="child" presStyleLbl="bgAccFollowNode1" presStyleIdx="5" presStyleCnt="6" custScaleX="112753" custScaleY="75662" custLinFactNeighborX="-2474" custLinFactNeighborY="-10012"/>
      <dgm:spPr/>
      <dgm:t>
        <a:bodyPr/>
        <a:lstStyle/>
        <a:p>
          <a:endParaRPr lang="en-US"/>
        </a:p>
      </dgm:t>
    </dgm:pt>
    <dgm:pt modelId="{2ABB9B9C-EF21-4CD3-808F-10111C2E1076}" type="pres">
      <dgm:prSet presAssocID="{78F5774A-336C-46A4-BFF9-92108703BCCE}" presName="childTx" presStyleLbl="b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8B1F4C-2E7D-4553-A614-A79B8B9CFAAC}" type="pres">
      <dgm:prSet presAssocID="{6268A8B1-1B78-4CA1-8031-79ABD98CD90C}" presName="negSpace" presStyleCnt="0"/>
      <dgm:spPr/>
    </dgm:pt>
    <dgm:pt modelId="{360973F9-D475-4272-826F-F54B32AD01B8}" type="pres">
      <dgm:prSet presAssocID="{6268A8B1-1B78-4CA1-8031-79ABD98CD90C}" presName="circle" presStyleLbl="node1" presStyleIdx="1" presStyleCnt="2" custLinFactNeighborX="-21732" custLinFactNeighborY="-171"/>
      <dgm:spPr/>
      <dgm:t>
        <a:bodyPr/>
        <a:lstStyle/>
        <a:p>
          <a:endParaRPr lang="en-US"/>
        </a:p>
      </dgm:t>
    </dgm:pt>
  </dgm:ptLst>
  <dgm:cxnLst>
    <dgm:cxn modelId="{FE11C3B1-1F1C-44E2-935C-A773DE6AF16E}" srcId="{A0111414-2379-4F95-9825-AE741E3E8384}" destId="{F34603EF-5212-4AD6-897F-40CBCD565092}" srcOrd="0" destOrd="0" parTransId="{B4FF068C-C633-40D5-BF22-B9EF51AC1F4D}" sibTransId="{00ED7742-1F5F-4966-BA75-0135076EB652}"/>
    <dgm:cxn modelId="{3ECC8882-560D-404A-818B-AF796802B18A}" type="presOf" srcId="{73621352-F381-4123-852D-CBB4695DF2ED}" destId="{5DF8842B-D37F-4E7E-BB17-FC62A43CF82A}" srcOrd="0" destOrd="0" presId="urn:microsoft.com/office/officeart/2005/8/layout/hList9"/>
    <dgm:cxn modelId="{AD175F19-CCF8-4652-8B1F-84F482A35F0E}" type="presOf" srcId="{7B5FB795-A716-447D-8F31-0091F8F3AAC9}" destId="{F2CFA7B2-579E-4475-ACFD-5870ADB1BB0E}" srcOrd="1" destOrd="0" presId="urn:microsoft.com/office/officeart/2005/8/layout/hList9"/>
    <dgm:cxn modelId="{4412A4BF-7FE0-4492-A679-4D6B0A0002A7}" type="presOf" srcId="{A0111414-2379-4F95-9825-AE741E3E8384}" destId="{D7FAB953-D6B0-4E37-9BD4-D0BF6E6353FF}" srcOrd="0" destOrd="0" presId="urn:microsoft.com/office/officeart/2005/8/layout/hList9"/>
    <dgm:cxn modelId="{C67B2A9C-BF5C-4A5B-981A-C0C7F1B1322C}" srcId="{F34603EF-5212-4AD6-897F-40CBCD565092}" destId="{7B5FB795-A716-447D-8F31-0091F8F3AAC9}" srcOrd="2" destOrd="0" parTransId="{00FBBCCB-93A0-49D1-B184-4DC482E1773C}" sibTransId="{C0736418-53B0-4654-9CF8-91C3B5DA6FE2}"/>
    <dgm:cxn modelId="{57AE1F1B-0B76-4439-BDFE-21ED7AA2595B}" type="presOf" srcId="{F34603EF-5212-4AD6-897F-40CBCD565092}" destId="{2B2F81E7-CC6B-476A-AA1E-EE1567F6C2C9}" srcOrd="0" destOrd="0" presId="urn:microsoft.com/office/officeart/2005/8/layout/hList9"/>
    <dgm:cxn modelId="{29FEFAFB-A114-4C4B-B35D-538B4F21C3D4}" srcId="{F34603EF-5212-4AD6-897F-40CBCD565092}" destId="{AD2FED06-9C97-4668-82F3-EA4A3B8515FD}" srcOrd="0" destOrd="0" parTransId="{313B4946-5184-4B76-BCEC-E8E43EBBF7C9}" sibTransId="{7DCB5AB7-8937-4BD6-ABAF-CEF710BA3870}"/>
    <dgm:cxn modelId="{65AB2A35-0C8C-4127-86EC-0005F06983A5}" type="presOf" srcId="{2819B373-2A5E-48A9-BB75-B5AD52E6F325}" destId="{EB735466-DA04-4B3A-9F5C-90DAA5076CA5}" srcOrd="1" destOrd="0" presId="urn:microsoft.com/office/officeart/2005/8/layout/hList9"/>
    <dgm:cxn modelId="{803D7A95-5E67-48D4-8B08-E4C07A163B8F}" type="presOf" srcId="{6268A8B1-1B78-4CA1-8031-79ABD98CD90C}" destId="{360973F9-D475-4272-826F-F54B32AD01B8}" srcOrd="0" destOrd="0" presId="urn:microsoft.com/office/officeart/2005/8/layout/hList9"/>
    <dgm:cxn modelId="{0037B545-DB0D-4163-BA19-AE9E7760F1E1}" type="presOf" srcId="{AD2FED06-9C97-4668-82F3-EA4A3B8515FD}" destId="{68FEB17D-06F5-42D3-A4B8-D41E41A2D30C}" srcOrd="0" destOrd="0" presId="urn:microsoft.com/office/officeart/2005/8/layout/hList9"/>
    <dgm:cxn modelId="{14766A61-B6ED-4195-A35B-5174707030C8}" type="presOf" srcId="{EA036AFE-987A-453D-A4C7-F94C54FADD49}" destId="{44A227D5-6A59-4994-AF97-9E4AA0D91C6F}" srcOrd="0" destOrd="0" presId="urn:microsoft.com/office/officeart/2005/8/layout/hList9"/>
    <dgm:cxn modelId="{BBF19791-BD39-4A93-82C2-E234AC4AC747}" type="presOf" srcId="{78F5774A-336C-46A4-BFF9-92108703BCCE}" destId="{2ABB9B9C-EF21-4CD3-808F-10111C2E1076}" srcOrd="1" destOrd="0" presId="urn:microsoft.com/office/officeart/2005/8/layout/hList9"/>
    <dgm:cxn modelId="{3107FF98-BB9B-4887-82E3-6DBCA301CCA6}" type="presOf" srcId="{AD2FED06-9C97-4668-82F3-EA4A3B8515FD}" destId="{96BE676C-7BE6-4230-A951-DFB20F8A7C79}" srcOrd="1" destOrd="0" presId="urn:microsoft.com/office/officeart/2005/8/layout/hList9"/>
    <dgm:cxn modelId="{4F9DF9E8-F687-4884-A093-FD7D1903E7B9}" srcId="{F34603EF-5212-4AD6-897F-40CBCD565092}" destId="{EA036AFE-987A-453D-A4C7-F94C54FADD49}" srcOrd="1" destOrd="0" parTransId="{A33B1EC1-0D22-4A39-836B-0F8955257B93}" sibTransId="{1C5F1F0E-1C55-4A75-AEA6-2F0657220544}"/>
    <dgm:cxn modelId="{F2E3195F-C309-429F-A252-941F22D0A5DC}" srcId="{6268A8B1-1B78-4CA1-8031-79ABD98CD90C}" destId="{78F5774A-336C-46A4-BFF9-92108703BCCE}" srcOrd="2" destOrd="0" parTransId="{1C072D39-6627-486A-AF7E-3797BEFE6259}" sibTransId="{E42B1E75-B82D-4BD9-95C1-F5932BA900AE}"/>
    <dgm:cxn modelId="{F3A132EE-D154-43B3-AF37-9BCBC7BFAD8D}" type="presOf" srcId="{EA036AFE-987A-453D-A4C7-F94C54FADD49}" destId="{14339D97-B0EC-43B3-8A6C-421C802CA6D9}" srcOrd="1" destOrd="0" presId="urn:microsoft.com/office/officeart/2005/8/layout/hList9"/>
    <dgm:cxn modelId="{9B54F249-B6A4-4434-B523-798555DE15C2}" srcId="{6268A8B1-1B78-4CA1-8031-79ABD98CD90C}" destId="{2819B373-2A5E-48A9-BB75-B5AD52E6F325}" srcOrd="0" destOrd="0" parTransId="{6777D5E8-1137-4ABB-AE00-92669BB074D9}" sibTransId="{8D382A07-26A0-4BE9-88C8-C4F867AD9027}"/>
    <dgm:cxn modelId="{ABEA6528-5D62-4CC1-B6BF-19080295D38E}" type="presOf" srcId="{78F5774A-336C-46A4-BFF9-92108703BCCE}" destId="{20CB94D6-0E14-424D-81A5-37C5D69B82F1}" srcOrd="0" destOrd="0" presId="urn:microsoft.com/office/officeart/2005/8/layout/hList9"/>
    <dgm:cxn modelId="{5BD2362F-EFC2-4F32-8D49-2F64D0C8F2B9}" type="presOf" srcId="{2819B373-2A5E-48A9-BB75-B5AD52E6F325}" destId="{20916633-BB2E-4C02-B10A-355CA49C0710}" srcOrd="0" destOrd="0" presId="urn:microsoft.com/office/officeart/2005/8/layout/hList9"/>
    <dgm:cxn modelId="{1242BA62-9C61-4D4B-9B6C-CCE5722DAF78}" srcId="{A0111414-2379-4F95-9825-AE741E3E8384}" destId="{6268A8B1-1B78-4CA1-8031-79ABD98CD90C}" srcOrd="1" destOrd="0" parTransId="{400C26BC-C542-4163-9CB7-2F00DF237EB7}" sibTransId="{DA466402-54A1-43F9-A4BC-0B9C4530F322}"/>
    <dgm:cxn modelId="{3F540BC1-6C11-42A4-8C3A-019D27C1AEA8}" srcId="{6268A8B1-1B78-4CA1-8031-79ABD98CD90C}" destId="{73621352-F381-4123-852D-CBB4695DF2ED}" srcOrd="1" destOrd="0" parTransId="{18D513F7-EEDB-45D5-988F-7B1E56D61EE7}" sibTransId="{CED129CD-79D3-4EDB-9553-C0E4A9C1FE82}"/>
    <dgm:cxn modelId="{00210257-CD66-4352-A583-AFD86E955B2C}" type="presOf" srcId="{73621352-F381-4123-852D-CBB4695DF2ED}" destId="{F460EF11-0E35-4F50-BD42-865FF7F89D83}" srcOrd="1" destOrd="0" presId="urn:microsoft.com/office/officeart/2005/8/layout/hList9"/>
    <dgm:cxn modelId="{C316396B-E46A-4B36-94C4-D85D848B49C4}" type="presOf" srcId="{7B5FB795-A716-447D-8F31-0091F8F3AAC9}" destId="{67FF08AA-4D76-4886-B13E-7A6E95510EAA}" srcOrd="0" destOrd="0" presId="urn:microsoft.com/office/officeart/2005/8/layout/hList9"/>
    <dgm:cxn modelId="{7942594F-D68D-4249-BD48-174D87573CBF}" type="presParOf" srcId="{D7FAB953-D6B0-4E37-9BD4-D0BF6E6353FF}" destId="{39DC5571-6685-41B8-B177-8CDA55FB9D3E}" srcOrd="0" destOrd="0" presId="urn:microsoft.com/office/officeart/2005/8/layout/hList9"/>
    <dgm:cxn modelId="{AABD9F12-6776-4FFB-935B-781BF76FA202}" type="presParOf" srcId="{D7FAB953-D6B0-4E37-9BD4-D0BF6E6353FF}" destId="{AC9BA6A4-D835-400D-9321-8AB7455B8F74}" srcOrd="1" destOrd="0" presId="urn:microsoft.com/office/officeart/2005/8/layout/hList9"/>
    <dgm:cxn modelId="{C3E25B91-DC18-4E36-9304-8E42D49CEB7F}" type="presParOf" srcId="{AC9BA6A4-D835-400D-9321-8AB7455B8F74}" destId="{A86AC0A6-CE73-40E3-A493-A36067B45599}" srcOrd="0" destOrd="0" presId="urn:microsoft.com/office/officeart/2005/8/layout/hList9"/>
    <dgm:cxn modelId="{B1A552D4-13E6-4017-BEF5-D91D8308871C}" type="presParOf" srcId="{AC9BA6A4-D835-400D-9321-8AB7455B8F74}" destId="{91C3399C-1F96-47E9-9255-C0A30DCC88F5}" srcOrd="1" destOrd="0" presId="urn:microsoft.com/office/officeart/2005/8/layout/hList9"/>
    <dgm:cxn modelId="{7859A62A-166A-48FF-8F99-5416D2879B43}" type="presParOf" srcId="{91C3399C-1F96-47E9-9255-C0A30DCC88F5}" destId="{68FEB17D-06F5-42D3-A4B8-D41E41A2D30C}" srcOrd="0" destOrd="0" presId="urn:microsoft.com/office/officeart/2005/8/layout/hList9"/>
    <dgm:cxn modelId="{F2385084-40EE-4514-910A-C3D96590D505}" type="presParOf" srcId="{91C3399C-1F96-47E9-9255-C0A30DCC88F5}" destId="{96BE676C-7BE6-4230-A951-DFB20F8A7C79}" srcOrd="1" destOrd="0" presId="urn:microsoft.com/office/officeart/2005/8/layout/hList9"/>
    <dgm:cxn modelId="{E5E476BC-79E5-4B48-B0AD-F36C2AB84E35}" type="presParOf" srcId="{AC9BA6A4-D835-400D-9321-8AB7455B8F74}" destId="{1614C14E-0EFB-4B19-BEB4-46F40CDE9026}" srcOrd="2" destOrd="0" presId="urn:microsoft.com/office/officeart/2005/8/layout/hList9"/>
    <dgm:cxn modelId="{4AB83CB4-65AE-4502-8DD5-69FFFF0FD8E2}" type="presParOf" srcId="{1614C14E-0EFB-4B19-BEB4-46F40CDE9026}" destId="{44A227D5-6A59-4994-AF97-9E4AA0D91C6F}" srcOrd="0" destOrd="0" presId="urn:microsoft.com/office/officeart/2005/8/layout/hList9"/>
    <dgm:cxn modelId="{4D7092FA-7081-47CB-A24E-90DFF2E8128C}" type="presParOf" srcId="{1614C14E-0EFB-4B19-BEB4-46F40CDE9026}" destId="{14339D97-B0EC-43B3-8A6C-421C802CA6D9}" srcOrd="1" destOrd="0" presId="urn:microsoft.com/office/officeart/2005/8/layout/hList9"/>
    <dgm:cxn modelId="{120A48D0-CF82-47DC-97C4-C0748648B54B}" type="presParOf" srcId="{AC9BA6A4-D835-400D-9321-8AB7455B8F74}" destId="{03FB7A2F-B72A-4E42-AE77-0034F6DDB623}" srcOrd="3" destOrd="0" presId="urn:microsoft.com/office/officeart/2005/8/layout/hList9"/>
    <dgm:cxn modelId="{DDA59BB0-A4D3-4A97-B669-D9C9CE5A9A58}" type="presParOf" srcId="{03FB7A2F-B72A-4E42-AE77-0034F6DDB623}" destId="{67FF08AA-4D76-4886-B13E-7A6E95510EAA}" srcOrd="0" destOrd="0" presId="urn:microsoft.com/office/officeart/2005/8/layout/hList9"/>
    <dgm:cxn modelId="{E1A9ADCB-FCE2-4C94-A76A-07D6107B1C4E}" type="presParOf" srcId="{03FB7A2F-B72A-4E42-AE77-0034F6DDB623}" destId="{F2CFA7B2-579E-4475-ACFD-5870ADB1BB0E}" srcOrd="1" destOrd="0" presId="urn:microsoft.com/office/officeart/2005/8/layout/hList9"/>
    <dgm:cxn modelId="{3FA3AB38-7D5A-44E7-96A4-F0579B13D81C}" type="presParOf" srcId="{D7FAB953-D6B0-4E37-9BD4-D0BF6E6353FF}" destId="{26461274-7839-408D-ACDC-8A0304B5D005}" srcOrd="2" destOrd="0" presId="urn:microsoft.com/office/officeart/2005/8/layout/hList9"/>
    <dgm:cxn modelId="{302D160E-89BC-4AE2-9DDA-72D021A0FEAC}" type="presParOf" srcId="{D7FAB953-D6B0-4E37-9BD4-D0BF6E6353FF}" destId="{2B2F81E7-CC6B-476A-AA1E-EE1567F6C2C9}" srcOrd="3" destOrd="0" presId="urn:microsoft.com/office/officeart/2005/8/layout/hList9"/>
    <dgm:cxn modelId="{5AD50265-57C7-42DF-98B4-F3645B0D919B}" type="presParOf" srcId="{D7FAB953-D6B0-4E37-9BD4-D0BF6E6353FF}" destId="{3E088CF6-145A-43D8-B9C1-D737682D78F3}" srcOrd="4" destOrd="0" presId="urn:microsoft.com/office/officeart/2005/8/layout/hList9"/>
    <dgm:cxn modelId="{2225E6C1-ED95-442B-8178-F30D1F09BB26}" type="presParOf" srcId="{D7FAB953-D6B0-4E37-9BD4-D0BF6E6353FF}" destId="{027945E8-062E-44A8-9D58-8F1F916D17F7}" srcOrd="5" destOrd="0" presId="urn:microsoft.com/office/officeart/2005/8/layout/hList9"/>
    <dgm:cxn modelId="{921B9AA4-0892-4895-9986-500843BA0C8C}" type="presParOf" srcId="{D7FAB953-D6B0-4E37-9BD4-D0BF6E6353FF}" destId="{CCA1605A-D407-4826-A29B-B8E230426FF8}" srcOrd="6" destOrd="0" presId="urn:microsoft.com/office/officeart/2005/8/layout/hList9"/>
    <dgm:cxn modelId="{B7BDBFB9-E1C3-426C-86C0-43B7DA3E05DB}" type="presParOf" srcId="{CCA1605A-D407-4826-A29B-B8E230426FF8}" destId="{5CC2FD31-BA42-4095-A935-4A8477AD0540}" srcOrd="0" destOrd="0" presId="urn:microsoft.com/office/officeart/2005/8/layout/hList9"/>
    <dgm:cxn modelId="{B5848F5A-3BA6-462D-8093-0CFB92E22417}" type="presParOf" srcId="{CCA1605A-D407-4826-A29B-B8E230426FF8}" destId="{27EAA502-21F3-49DE-BB85-96F1294718CC}" srcOrd="1" destOrd="0" presId="urn:microsoft.com/office/officeart/2005/8/layout/hList9"/>
    <dgm:cxn modelId="{DE2A1FA1-4B40-4FC2-9C15-707E98BF2029}" type="presParOf" srcId="{27EAA502-21F3-49DE-BB85-96F1294718CC}" destId="{20916633-BB2E-4C02-B10A-355CA49C0710}" srcOrd="0" destOrd="0" presId="urn:microsoft.com/office/officeart/2005/8/layout/hList9"/>
    <dgm:cxn modelId="{5296CA29-2804-4F7E-B30D-6431652D991A}" type="presParOf" srcId="{27EAA502-21F3-49DE-BB85-96F1294718CC}" destId="{EB735466-DA04-4B3A-9F5C-90DAA5076CA5}" srcOrd="1" destOrd="0" presId="urn:microsoft.com/office/officeart/2005/8/layout/hList9"/>
    <dgm:cxn modelId="{ED1F2463-6EA6-4D16-9180-84FBCEA39E2E}" type="presParOf" srcId="{CCA1605A-D407-4826-A29B-B8E230426FF8}" destId="{D5B4D905-FBA0-49D1-BB54-221A9734F9CB}" srcOrd="2" destOrd="0" presId="urn:microsoft.com/office/officeart/2005/8/layout/hList9"/>
    <dgm:cxn modelId="{973C670F-74FF-48C5-A7F8-62ACB2E0C459}" type="presParOf" srcId="{D5B4D905-FBA0-49D1-BB54-221A9734F9CB}" destId="{5DF8842B-D37F-4E7E-BB17-FC62A43CF82A}" srcOrd="0" destOrd="0" presId="urn:microsoft.com/office/officeart/2005/8/layout/hList9"/>
    <dgm:cxn modelId="{F86E36BB-137E-413F-9C63-CBC64C1F1798}" type="presParOf" srcId="{D5B4D905-FBA0-49D1-BB54-221A9734F9CB}" destId="{F460EF11-0E35-4F50-BD42-865FF7F89D83}" srcOrd="1" destOrd="0" presId="urn:microsoft.com/office/officeart/2005/8/layout/hList9"/>
    <dgm:cxn modelId="{2FE747D9-F60E-4073-8DA5-ACBC7A3A52E2}" type="presParOf" srcId="{CCA1605A-D407-4826-A29B-B8E230426FF8}" destId="{6882B714-BD70-49F5-B48B-8D16B374ADDA}" srcOrd="3" destOrd="0" presId="urn:microsoft.com/office/officeart/2005/8/layout/hList9"/>
    <dgm:cxn modelId="{7D58474A-895E-4A3A-AE23-3CE571DA69F2}" type="presParOf" srcId="{6882B714-BD70-49F5-B48B-8D16B374ADDA}" destId="{20CB94D6-0E14-424D-81A5-37C5D69B82F1}" srcOrd="0" destOrd="0" presId="urn:microsoft.com/office/officeart/2005/8/layout/hList9"/>
    <dgm:cxn modelId="{F8FE2021-340B-422D-92CE-3A2A2EF2357D}" type="presParOf" srcId="{6882B714-BD70-49F5-B48B-8D16B374ADDA}" destId="{2ABB9B9C-EF21-4CD3-808F-10111C2E1076}" srcOrd="1" destOrd="0" presId="urn:microsoft.com/office/officeart/2005/8/layout/hList9"/>
    <dgm:cxn modelId="{AB7C13B5-0D07-4D11-8D80-1FBDBD5344BE}" type="presParOf" srcId="{D7FAB953-D6B0-4E37-9BD4-D0BF6E6353FF}" destId="{228B1F4C-2E7D-4553-A614-A79B8B9CFAAC}" srcOrd="7" destOrd="0" presId="urn:microsoft.com/office/officeart/2005/8/layout/hList9"/>
    <dgm:cxn modelId="{C7F6A117-A6EC-406C-90A8-ACE541301556}" type="presParOf" srcId="{D7FAB953-D6B0-4E37-9BD4-D0BF6E6353FF}" destId="{360973F9-D475-4272-826F-F54B32AD01B8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6B1AA3-B1ED-40B2-8570-83D6A63144F0}" type="doc">
      <dgm:prSet loTypeId="urn:microsoft.com/office/officeart/2005/8/layout/vList5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374A06D1-1E9D-4ADC-A35E-8F78E59F9B86}">
      <dgm:prSet phldrT="[Text]" custT="1"/>
      <dgm:spPr/>
      <dgm:t>
        <a:bodyPr/>
        <a:lstStyle/>
        <a:p>
          <a:r>
            <a:rPr lang="en-US" sz="1800" b="0" u="none" dirty="0" smtClean="0"/>
            <a:t>SSL Endpoint Vulnerability</a:t>
          </a:r>
          <a:endParaRPr lang="en-US" sz="1800" b="0" u="none" dirty="0"/>
        </a:p>
      </dgm:t>
    </dgm:pt>
    <dgm:pt modelId="{E96D8720-9041-4027-B81D-F826F133CF3E}" type="parTrans" cxnId="{CA880D70-E6F5-48CD-B54B-7F574B9BD0DA}">
      <dgm:prSet/>
      <dgm:spPr/>
      <dgm:t>
        <a:bodyPr/>
        <a:lstStyle/>
        <a:p>
          <a:endParaRPr lang="en-US"/>
        </a:p>
      </dgm:t>
    </dgm:pt>
    <dgm:pt modelId="{D2F5DA80-6744-4A9B-8B59-DA9088535ABA}" type="sibTrans" cxnId="{CA880D70-E6F5-48CD-B54B-7F574B9BD0DA}">
      <dgm:prSet/>
      <dgm:spPr/>
      <dgm:t>
        <a:bodyPr/>
        <a:lstStyle/>
        <a:p>
          <a:endParaRPr lang="en-US"/>
        </a:p>
      </dgm:t>
    </dgm:pt>
    <dgm:pt modelId="{CE9D4D33-FB3B-48E5-BAC6-A2099FF744B4}">
      <dgm:prSet phldrT="[Text]" custT="1"/>
      <dgm:spPr/>
      <dgm:t>
        <a:bodyPr/>
        <a:lstStyle/>
        <a:p>
          <a:r>
            <a:rPr lang="en-US" sz="1200" b="1" dirty="0" smtClean="0"/>
            <a:t>BEAST</a:t>
          </a:r>
          <a:r>
            <a:rPr lang="en-US" sz="1200" dirty="0" smtClean="0"/>
            <a:t> (Brower Exploit Agent SSL/TLS )</a:t>
          </a:r>
          <a:endParaRPr lang="en-US" sz="1200" dirty="0"/>
        </a:p>
      </dgm:t>
    </dgm:pt>
    <dgm:pt modelId="{73288D82-8682-4B5C-8786-DC5C56666888}" type="parTrans" cxnId="{50C10FA5-8998-4404-9822-6829C719A8C7}">
      <dgm:prSet/>
      <dgm:spPr/>
      <dgm:t>
        <a:bodyPr/>
        <a:lstStyle/>
        <a:p>
          <a:endParaRPr lang="en-US"/>
        </a:p>
      </dgm:t>
    </dgm:pt>
    <dgm:pt modelId="{CE647011-D865-497C-AC21-20157FC7C92A}" type="sibTrans" cxnId="{50C10FA5-8998-4404-9822-6829C719A8C7}">
      <dgm:prSet/>
      <dgm:spPr/>
      <dgm:t>
        <a:bodyPr/>
        <a:lstStyle/>
        <a:p>
          <a:endParaRPr lang="en-US"/>
        </a:p>
      </dgm:t>
    </dgm:pt>
    <dgm:pt modelId="{BE5036E2-D56F-44F6-9950-AFF6B515F5BF}">
      <dgm:prSet phldrT="[Text]" custT="1"/>
      <dgm:spPr/>
      <dgm:t>
        <a:bodyPr/>
        <a:lstStyle/>
        <a:p>
          <a:r>
            <a:rPr lang="en-US" sz="1200" b="1" dirty="0" smtClean="0"/>
            <a:t>FREAK </a:t>
          </a:r>
          <a:r>
            <a:rPr lang="en-US" sz="1200" dirty="0" smtClean="0"/>
            <a:t>(Factoring Attack on RSA-Export keys)</a:t>
          </a:r>
          <a:endParaRPr lang="en-US" sz="1200" dirty="0"/>
        </a:p>
      </dgm:t>
    </dgm:pt>
    <dgm:pt modelId="{F20A86FC-ECC5-40F0-B943-E70F248E55AB}" type="parTrans" cxnId="{2686B918-ECCA-49DE-BB5C-979FB09BD351}">
      <dgm:prSet/>
      <dgm:spPr/>
      <dgm:t>
        <a:bodyPr/>
        <a:lstStyle/>
        <a:p>
          <a:endParaRPr lang="en-US"/>
        </a:p>
      </dgm:t>
    </dgm:pt>
    <dgm:pt modelId="{61F5795B-6556-4BCF-900D-251A9EA8DA18}" type="sibTrans" cxnId="{2686B918-ECCA-49DE-BB5C-979FB09BD351}">
      <dgm:prSet/>
      <dgm:spPr/>
      <dgm:t>
        <a:bodyPr/>
        <a:lstStyle/>
        <a:p>
          <a:endParaRPr lang="en-US"/>
        </a:p>
      </dgm:t>
    </dgm:pt>
    <dgm:pt modelId="{C2B6408B-F199-43C9-BEF5-73038B5135B3}">
      <dgm:prSet phldrT="[Text]" custT="1"/>
      <dgm:spPr/>
      <dgm:t>
        <a:bodyPr/>
        <a:lstStyle/>
        <a:p>
          <a:r>
            <a:rPr lang="en-US" sz="1800" b="0" u="none" dirty="0" smtClean="0"/>
            <a:t>SSL Certificate Vulnerability </a:t>
          </a:r>
          <a:endParaRPr lang="en-US" sz="1800" b="0" u="none" dirty="0"/>
        </a:p>
      </dgm:t>
    </dgm:pt>
    <dgm:pt modelId="{B3AA4A2B-91EF-49BC-8BF3-BF06A8E59EA9}" type="parTrans" cxnId="{ACA84C64-9BEA-4540-99B9-0DFE5417164C}">
      <dgm:prSet/>
      <dgm:spPr/>
      <dgm:t>
        <a:bodyPr/>
        <a:lstStyle/>
        <a:p>
          <a:endParaRPr lang="en-US"/>
        </a:p>
      </dgm:t>
    </dgm:pt>
    <dgm:pt modelId="{2F3931D6-4425-48E8-BCA1-F392518D148D}" type="sibTrans" cxnId="{ACA84C64-9BEA-4540-99B9-0DFE5417164C}">
      <dgm:prSet/>
      <dgm:spPr/>
      <dgm:t>
        <a:bodyPr/>
        <a:lstStyle/>
        <a:p>
          <a:endParaRPr lang="en-US"/>
        </a:p>
      </dgm:t>
    </dgm:pt>
    <dgm:pt modelId="{0E587978-C1E3-4CCB-95CF-C3CB4D8A68EC}">
      <dgm:prSet phldrT="[Text]" custT="1"/>
      <dgm:spPr/>
      <dgm:t>
        <a:bodyPr/>
        <a:lstStyle/>
        <a:p>
          <a:r>
            <a:rPr lang="en-US" sz="1200" b="0" dirty="0" smtClean="0"/>
            <a:t>Exploits</a:t>
          </a:r>
          <a:r>
            <a:rPr lang="en-US" sz="1200" b="1" dirty="0" smtClean="0"/>
            <a:t> SHA1 &amp; MD5 </a:t>
          </a:r>
          <a:r>
            <a:rPr lang="en-US" sz="1200" dirty="0" smtClean="0"/>
            <a:t>singed</a:t>
          </a:r>
          <a:r>
            <a:rPr lang="en-US" sz="1200" b="1" dirty="0" smtClean="0"/>
            <a:t>  </a:t>
          </a:r>
          <a:r>
            <a:rPr lang="en-US" sz="1200" b="0" dirty="0" smtClean="0"/>
            <a:t>certificates</a:t>
          </a:r>
          <a:endParaRPr lang="en-US" sz="1200" b="0" dirty="0"/>
        </a:p>
      </dgm:t>
    </dgm:pt>
    <dgm:pt modelId="{F12FE341-80B4-44C0-A77B-FA16096AC220}" type="parTrans" cxnId="{B851EF60-2453-4082-BFFC-71F1BC2D65F9}">
      <dgm:prSet/>
      <dgm:spPr/>
      <dgm:t>
        <a:bodyPr/>
        <a:lstStyle/>
        <a:p>
          <a:endParaRPr lang="en-US"/>
        </a:p>
      </dgm:t>
    </dgm:pt>
    <dgm:pt modelId="{5C8957D7-A993-412F-8D5B-B92731F04C22}" type="sibTrans" cxnId="{B851EF60-2453-4082-BFFC-71F1BC2D65F9}">
      <dgm:prSet/>
      <dgm:spPr/>
      <dgm:t>
        <a:bodyPr/>
        <a:lstStyle/>
        <a:p>
          <a:endParaRPr lang="en-US"/>
        </a:p>
      </dgm:t>
    </dgm:pt>
    <dgm:pt modelId="{8B1547BE-D45F-4838-9118-5C694605EC49}">
      <dgm:prSet custT="1"/>
      <dgm:spPr/>
      <dgm:t>
        <a:bodyPr/>
        <a:lstStyle/>
        <a:p>
          <a:r>
            <a:rPr lang="en-US" sz="1200" b="1" dirty="0" smtClean="0"/>
            <a:t>BREACH </a:t>
          </a:r>
          <a:r>
            <a:rPr lang="en-US" sz="1200" dirty="0" smtClean="0"/>
            <a:t>(Browser Reconnaissance &amp; Exfiltration via Adaptive Compression of Hypertext)</a:t>
          </a:r>
        </a:p>
      </dgm:t>
    </dgm:pt>
    <dgm:pt modelId="{C280CEAF-C8EB-4450-A809-E2EE955A1BAF}" type="parTrans" cxnId="{218E640F-B646-4FF8-B123-4DD15FE51FAC}">
      <dgm:prSet/>
      <dgm:spPr/>
      <dgm:t>
        <a:bodyPr/>
        <a:lstStyle/>
        <a:p>
          <a:endParaRPr lang="en-US"/>
        </a:p>
      </dgm:t>
    </dgm:pt>
    <dgm:pt modelId="{9D5563E5-3336-44E4-ACB1-50508AC8FE05}" type="sibTrans" cxnId="{218E640F-B646-4FF8-B123-4DD15FE51FAC}">
      <dgm:prSet/>
      <dgm:spPr/>
      <dgm:t>
        <a:bodyPr/>
        <a:lstStyle/>
        <a:p>
          <a:endParaRPr lang="en-US"/>
        </a:p>
      </dgm:t>
    </dgm:pt>
    <dgm:pt modelId="{D009CCC2-06D9-4FCB-97D8-3BADFE8180BC}">
      <dgm:prSet custT="1"/>
      <dgm:spPr/>
      <dgm:t>
        <a:bodyPr/>
        <a:lstStyle/>
        <a:p>
          <a:r>
            <a:rPr lang="en-US" sz="1200" b="1" dirty="0" smtClean="0"/>
            <a:t>CRIME</a:t>
          </a:r>
          <a:r>
            <a:rPr lang="en-US" sz="1200" dirty="0" smtClean="0"/>
            <a:t> (Compression Ratio Info-leak Made Easy)</a:t>
          </a:r>
        </a:p>
      </dgm:t>
    </dgm:pt>
    <dgm:pt modelId="{E9A985F0-9A2B-4427-9139-BB9D394C758B}" type="parTrans" cxnId="{51D17C21-A7BA-43FB-94EA-8A17D75481A5}">
      <dgm:prSet/>
      <dgm:spPr/>
      <dgm:t>
        <a:bodyPr/>
        <a:lstStyle/>
        <a:p>
          <a:endParaRPr lang="en-US"/>
        </a:p>
      </dgm:t>
    </dgm:pt>
    <dgm:pt modelId="{7459C893-55B4-44C4-B026-87D470307331}" type="sibTrans" cxnId="{51D17C21-A7BA-43FB-94EA-8A17D75481A5}">
      <dgm:prSet/>
      <dgm:spPr/>
      <dgm:t>
        <a:bodyPr/>
        <a:lstStyle/>
        <a:p>
          <a:endParaRPr lang="en-US"/>
        </a:p>
      </dgm:t>
    </dgm:pt>
    <dgm:pt modelId="{2871111C-3BBB-48DF-8757-5A6720F7B1DD}">
      <dgm:prSet custT="1"/>
      <dgm:spPr/>
      <dgm:t>
        <a:bodyPr/>
        <a:lstStyle/>
        <a:p>
          <a:r>
            <a:rPr lang="en-US" sz="1200" b="1" dirty="0" smtClean="0"/>
            <a:t>RC4 attack</a:t>
          </a:r>
          <a:endParaRPr lang="en-US" sz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A3B0D74-81D4-42FF-A302-890564B8D982}" type="parTrans" cxnId="{0793D0F0-E3C3-493F-8C3F-F1D3F055AFEF}">
      <dgm:prSet/>
      <dgm:spPr/>
      <dgm:t>
        <a:bodyPr/>
        <a:lstStyle/>
        <a:p>
          <a:endParaRPr lang="en-US"/>
        </a:p>
      </dgm:t>
    </dgm:pt>
    <dgm:pt modelId="{FA1EB1A1-A71E-49B7-A9AC-F585EFA52027}" type="sibTrans" cxnId="{0793D0F0-E3C3-493F-8C3F-F1D3F055AFEF}">
      <dgm:prSet/>
      <dgm:spPr/>
      <dgm:t>
        <a:bodyPr/>
        <a:lstStyle/>
        <a:p>
          <a:endParaRPr lang="en-US"/>
        </a:p>
      </dgm:t>
    </dgm:pt>
    <dgm:pt modelId="{8ADE1253-7687-44FB-A5AF-F6CABCEA2D95}">
      <dgm:prSet custT="1"/>
      <dgm:spPr/>
      <dgm:t>
        <a:bodyPr/>
        <a:lstStyle/>
        <a:p>
          <a:r>
            <a:rPr lang="en-US" sz="1200" b="1" dirty="0" smtClean="0"/>
            <a:t>Weak Public Keys </a:t>
          </a:r>
          <a:endParaRPr lang="en-US" sz="1200" dirty="0"/>
        </a:p>
      </dgm:t>
    </dgm:pt>
    <dgm:pt modelId="{6313B25D-F37D-40A5-BFDE-1EC44294E5D6}" type="parTrans" cxnId="{BECBDE2F-00B2-448D-B023-53D842A30DA9}">
      <dgm:prSet/>
      <dgm:spPr/>
      <dgm:t>
        <a:bodyPr/>
        <a:lstStyle/>
        <a:p>
          <a:endParaRPr lang="en-US"/>
        </a:p>
      </dgm:t>
    </dgm:pt>
    <dgm:pt modelId="{D28C87E6-EFCE-418F-9139-828C409CEE7F}" type="sibTrans" cxnId="{BECBDE2F-00B2-448D-B023-53D842A30DA9}">
      <dgm:prSet/>
      <dgm:spPr/>
      <dgm:t>
        <a:bodyPr/>
        <a:lstStyle/>
        <a:p>
          <a:endParaRPr lang="en-US"/>
        </a:p>
      </dgm:t>
    </dgm:pt>
    <dgm:pt modelId="{EE9CDB28-7C9D-4B12-AB7A-F8F85F6E8C0A}">
      <dgm:prSet custT="1"/>
      <dgm:spPr/>
      <dgm:t>
        <a:bodyPr/>
        <a:lstStyle/>
        <a:p>
          <a:r>
            <a:rPr lang="en-US" sz="1200" dirty="0" smtClean="0"/>
            <a:t>Certificate generated with a weak key (less than 2048 bits), has more chance to vulnerable.</a:t>
          </a:r>
          <a:endParaRPr lang="en-US" sz="1200" dirty="0"/>
        </a:p>
      </dgm:t>
    </dgm:pt>
    <dgm:pt modelId="{60F1FCD4-451F-4732-9930-A457029B1765}" type="parTrans" cxnId="{A37C6E1F-5481-4212-A240-5E70B15A5331}">
      <dgm:prSet/>
      <dgm:spPr/>
      <dgm:t>
        <a:bodyPr/>
        <a:lstStyle/>
        <a:p>
          <a:endParaRPr lang="en-US"/>
        </a:p>
      </dgm:t>
    </dgm:pt>
    <dgm:pt modelId="{C837C6B4-3994-4CB2-8DFF-0A8706C21BA5}" type="sibTrans" cxnId="{A37C6E1F-5481-4212-A240-5E70B15A5331}">
      <dgm:prSet/>
      <dgm:spPr/>
      <dgm:t>
        <a:bodyPr/>
        <a:lstStyle/>
        <a:p>
          <a:endParaRPr lang="en-US"/>
        </a:p>
      </dgm:t>
    </dgm:pt>
    <dgm:pt modelId="{58A5F534-7E07-43D8-B397-EA66FEA824C2}">
      <dgm:prSet phldrT="[Text]" custT="1"/>
      <dgm:spPr/>
      <dgm:t>
        <a:bodyPr/>
        <a:lstStyle/>
        <a:p>
          <a:r>
            <a:rPr lang="en-US" sz="1200" b="0" dirty="0" smtClean="0">
              <a:solidFill>
                <a:srgbClr val="C00000"/>
              </a:solidFill>
            </a:rPr>
            <a:t>Exploits</a:t>
          </a:r>
          <a:r>
            <a:rPr lang="en-US" sz="1200" dirty="0" smtClean="0">
              <a:solidFill>
                <a:srgbClr val="C00000"/>
              </a:solidFill>
            </a:rPr>
            <a:t> TLSv1.0/SSLv3 with CBC ( i.e. block-cipher-suite) ciphers</a:t>
          </a:r>
          <a:endParaRPr lang="en-US" sz="1200" dirty="0">
            <a:solidFill>
              <a:srgbClr val="C00000"/>
            </a:solidFill>
          </a:endParaRPr>
        </a:p>
      </dgm:t>
    </dgm:pt>
    <dgm:pt modelId="{2ADDF528-03EF-43D1-A1DE-7E6C85899544}" type="parTrans" cxnId="{16BA36E5-0481-47C8-83F1-CA97843841A4}">
      <dgm:prSet/>
      <dgm:spPr/>
      <dgm:t>
        <a:bodyPr/>
        <a:lstStyle/>
        <a:p>
          <a:endParaRPr lang="en-US"/>
        </a:p>
      </dgm:t>
    </dgm:pt>
    <dgm:pt modelId="{1FDF147C-08CC-4CBB-B1BB-0F2EAA232AFF}" type="sibTrans" cxnId="{16BA36E5-0481-47C8-83F1-CA97843841A4}">
      <dgm:prSet/>
      <dgm:spPr/>
      <dgm:t>
        <a:bodyPr/>
        <a:lstStyle/>
        <a:p>
          <a:endParaRPr lang="en-US"/>
        </a:p>
      </dgm:t>
    </dgm:pt>
    <dgm:pt modelId="{50D645FB-8B5A-40CF-B1D6-0B23EF0A6C42}">
      <dgm:prSet phldrT="[Text]" custT="1"/>
      <dgm:spPr/>
      <dgm:t>
        <a:bodyPr/>
        <a:lstStyle/>
        <a:p>
          <a:r>
            <a:rPr lang="en-US" sz="1200" b="0" dirty="0" smtClean="0">
              <a:solidFill>
                <a:srgbClr val="C00000"/>
              </a:solidFill>
            </a:rPr>
            <a:t>Exploits</a:t>
          </a:r>
          <a:r>
            <a:rPr lang="en-US" sz="1200" dirty="0" smtClean="0">
              <a:solidFill>
                <a:srgbClr val="C00000"/>
              </a:solidFill>
            </a:rPr>
            <a:t> Export ciphers suite (i.e. TLS_RSA_EXPORT_XXXX_XXXX)</a:t>
          </a:r>
          <a:endParaRPr lang="en-US" sz="1200" dirty="0">
            <a:solidFill>
              <a:srgbClr val="C00000"/>
            </a:solidFill>
          </a:endParaRPr>
        </a:p>
      </dgm:t>
    </dgm:pt>
    <dgm:pt modelId="{DA1CAE73-30C6-4949-B719-89C1FD14D197}" type="parTrans" cxnId="{AD71B479-96BB-4BD1-9661-4525B21E4922}">
      <dgm:prSet/>
      <dgm:spPr/>
      <dgm:t>
        <a:bodyPr/>
        <a:lstStyle/>
        <a:p>
          <a:endParaRPr lang="en-US"/>
        </a:p>
      </dgm:t>
    </dgm:pt>
    <dgm:pt modelId="{395F21BE-5DB5-406D-A34E-675BDEA13E09}" type="sibTrans" cxnId="{AD71B479-96BB-4BD1-9661-4525B21E4922}">
      <dgm:prSet/>
      <dgm:spPr/>
      <dgm:t>
        <a:bodyPr/>
        <a:lstStyle/>
        <a:p>
          <a:endParaRPr lang="en-US"/>
        </a:p>
      </dgm:t>
    </dgm:pt>
    <dgm:pt modelId="{06020841-656D-4D5A-A2FE-16A25177AB28}">
      <dgm:prSet custT="1"/>
      <dgm:spPr/>
      <dgm:t>
        <a:bodyPr/>
        <a:lstStyle/>
        <a:p>
          <a:r>
            <a:rPr lang="en-US" sz="1200" dirty="0" smtClean="0">
              <a:solidFill>
                <a:srgbClr val="C00000"/>
              </a:solidFill>
            </a:rPr>
            <a:t>Exploits HTTP Layer compression</a:t>
          </a:r>
        </a:p>
      </dgm:t>
    </dgm:pt>
    <dgm:pt modelId="{54CB3C92-36E7-49EA-A210-231A78D1EE65}" type="parTrans" cxnId="{98ACA49E-98FE-46EF-9126-477346D920DE}">
      <dgm:prSet/>
      <dgm:spPr/>
      <dgm:t>
        <a:bodyPr/>
        <a:lstStyle/>
        <a:p>
          <a:endParaRPr lang="en-US"/>
        </a:p>
      </dgm:t>
    </dgm:pt>
    <dgm:pt modelId="{041BC1B6-6DA2-4468-A384-7548ED71F0D9}" type="sibTrans" cxnId="{98ACA49E-98FE-46EF-9126-477346D920DE}">
      <dgm:prSet/>
      <dgm:spPr/>
      <dgm:t>
        <a:bodyPr/>
        <a:lstStyle/>
        <a:p>
          <a:endParaRPr lang="en-US"/>
        </a:p>
      </dgm:t>
    </dgm:pt>
    <dgm:pt modelId="{5296174C-A833-41B4-B6BF-A5AC14CB2AB5}">
      <dgm:prSet custT="1"/>
      <dgm:spPr/>
      <dgm:t>
        <a:bodyPr/>
        <a:lstStyle/>
        <a:p>
          <a:r>
            <a:rPr lang="en-US" sz="1200" dirty="0" smtClean="0">
              <a:solidFill>
                <a:srgbClr val="C00000"/>
              </a:solidFill>
            </a:rPr>
            <a:t>Affect TLS layer data compression</a:t>
          </a:r>
        </a:p>
      </dgm:t>
    </dgm:pt>
    <dgm:pt modelId="{40A3B842-F589-4E9A-A39E-E4DB0E02F487}" type="parTrans" cxnId="{31C6AFE9-7E90-49AC-AE4D-35007C9D576F}">
      <dgm:prSet/>
      <dgm:spPr/>
      <dgm:t>
        <a:bodyPr/>
        <a:lstStyle/>
        <a:p>
          <a:endParaRPr lang="en-US"/>
        </a:p>
      </dgm:t>
    </dgm:pt>
    <dgm:pt modelId="{DB62307B-1936-495E-A66A-82E19A4D5FFB}" type="sibTrans" cxnId="{31C6AFE9-7E90-49AC-AE4D-35007C9D576F}">
      <dgm:prSet/>
      <dgm:spPr/>
      <dgm:t>
        <a:bodyPr/>
        <a:lstStyle/>
        <a:p>
          <a:endParaRPr lang="en-US"/>
        </a:p>
      </dgm:t>
    </dgm:pt>
    <dgm:pt modelId="{8A467AD6-5CF8-4D1B-9B0A-FD683FF600EC}">
      <dgm:prSet custT="1"/>
      <dgm:spPr/>
      <dgm:t>
        <a:bodyPr/>
        <a:lstStyle/>
        <a:p>
          <a:r>
            <a:rPr lang="en-US" sz="1200" dirty="0" smtClean="0">
              <a:solidFill>
                <a:srgbClr val="C00000"/>
              </a:solidFill>
            </a:rPr>
            <a:t>RC4 ciphers with all SSL/TLS version</a:t>
          </a:r>
          <a:endParaRPr lang="en-US" sz="1200" dirty="0">
            <a:solidFill>
              <a:srgbClr val="C00000"/>
            </a:solidFill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1BF3CE98-86F0-487A-9D62-60F781FCBBB3}" type="parTrans" cxnId="{DB2E087F-D9F2-440A-A9EA-03D8EBF232D4}">
      <dgm:prSet/>
      <dgm:spPr/>
      <dgm:t>
        <a:bodyPr/>
        <a:lstStyle/>
        <a:p>
          <a:endParaRPr lang="en-US"/>
        </a:p>
      </dgm:t>
    </dgm:pt>
    <dgm:pt modelId="{5B18B738-664F-4259-B7F5-5475C640AD73}" type="sibTrans" cxnId="{DB2E087F-D9F2-440A-A9EA-03D8EBF232D4}">
      <dgm:prSet/>
      <dgm:spPr/>
      <dgm:t>
        <a:bodyPr/>
        <a:lstStyle/>
        <a:p>
          <a:endParaRPr lang="en-US"/>
        </a:p>
      </dgm:t>
    </dgm:pt>
    <dgm:pt modelId="{E790170C-1230-4AAD-9786-FD47FFF28752}">
      <dgm:prSet phldrT="[Text]" custT="1"/>
      <dgm:spPr/>
      <dgm:t>
        <a:bodyPr/>
        <a:lstStyle/>
        <a:p>
          <a:endParaRPr lang="en-US" sz="1200" dirty="0"/>
        </a:p>
      </dgm:t>
    </dgm:pt>
    <dgm:pt modelId="{F13B0B0D-92DB-40FA-A7F0-FB78563787F3}" type="parTrans" cxnId="{FDC978DC-87A5-4E6C-B3C4-0F12F153C668}">
      <dgm:prSet/>
      <dgm:spPr/>
      <dgm:t>
        <a:bodyPr/>
        <a:lstStyle/>
        <a:p>
          <a:endParaRPr lang="en-US"/>
        </a:p>
      </dgm:t>
    </dgm:pt>
    <dgm:pt modelId="{216D30FE-B848-49A2-B780-73E002AA9090}" type="sibTrans" cxnId="{FDC978DC-87A5-4E6C-B3C4-0F12F153C668}">
      <dgm:prSet/>
      <dgm:spPr/>
      <dgm:t>
        <a:bodyPr/>
        <a:lstStyle/>
        <a:p>
          <a:endParaRPr lang="en-US"/>
        </a:p>
      </dgm:t>
    </dgm:pt>
    <dgm:pt modelId="{EDF76CCC-9A4D-4C4C-B524-612DA5612A48}">
      <dgm:prSet phldrT="[Text]" custT="1"/>
      <dgm:spPr/>
      <dgm:t>
        <a:bodyPr/>
        <a:lstStyle/>
        <a:p>
          <a:r>
            <a:rPr lang="en-US" sz="1200" b="1" dirty="0" smtClean="0"/>
            <a:t>POODLE </a:t>
          </a:r>
          <a:r>
            <a:rPr lang="en-US" sz="1200" b="0" dirty="0" smtClean="0"/>
            <a:t>(Padding Oracle On Downgraded Legacy Encryption)</a:t>
          </a:r>
          <a:endParaRPr lang="en-US" sz="1200" b="1" dirty="0"/>
        </a:p>
      </dgm:t>
    </dgm:pt>
    <dgm:pt modelId="{F764AB80-2880-401E-B857-A9B954231354}" type="parTrans" cxnId="{438946E7-52F3-46DA-8F8C-2A5B6B9D818C}">
      <dgm:prSet/>
      <dgm:spPr/>
      <dgm:t>
        <a:bodyPr/>
        <a:lstStyle/>
        <a:p>
          <a:endParaRPr lang="en-US"/>
        </a:p>
      </dgm:t>
    </dgm:pt>
    <dgm:pt modelId="{666D9D28-F9DC-4AE5-9AF5-80874F1F6F7F}" type="sibTrans" cxnId="{438946E7-52F3-46DA-8F8C-2A5B6B9D818C}">
      <dgm:prSet/>
      <dgm:spPr/>
      <dgm:t>
        <a:bodyPr/>
        <a:lstStyle/>
        <a:p>
          <a:endParaRPr lang="en-US"/>
        </a:p>
      </dgm:t>
    </dgm:pt>
    <dgm:pt modelId="{F132A79B-8750-49D9-B993-AB10E71AD25E}">
      <dgm:prSet phldrT="[Text]" custT="1"/>
      <dgm:spPr/>
      <dgm:t>
        <a:bodyPr/>
        <a:lstStyle/>
        <a:p>
          <a:r>
            <a:rPr lang="en-US" sz="1200" b="0" dirty="0" smtClean="0">
              <a:solidFill>
                <a:srgbClr val="C00000"/>
              </a:solidFill>
            </a:rPr>
            <a:t>Exploits SSLv3/TLSv1.0 protocols</a:t>
          </a:r>
          <a:endParaRPr lang="en-US" sz="1200" b="0" dirty="0">
            <a:solidFill>
              <a:srgbClr val="C00000"/>
            </a:solidFill>
          </a:endParaRPr>
        </a:p>
      </dgm:t>
    </dgm:pt>
    <dgm:pt modelId="{5193A056-50AD-4928-B05E-9CE20097719C}" type="parTrans" cxnId="{B1C6D63E-6919-43FF-80B2-761368BA445B}">
      <dgm:prSet/>
      <dgm:spPr/>
      <dgm:t>
        <a:bodyPr/>
        <a:lstStyle/>
        <a:p>
          <a:endParaRPr lang="en-US"/>
        </a:p>
      </dgm:t>
    </dgm:pt>
    <dgm:pt modelId="{E1742835-98DE-4C7A-8E1F-33AE68B0D91C}" type="sibTrans" cxnId="{B1C6D63E-6919-43FF-80B2-761368BA445B}">
      <dgm:prSet/>
      <dgm:spPr/>
      <dgm:t>
        <a:bodyPr/>
        <a:lstStyle/>
        <a:p>
          <a:endParaRPr lang="en-US"/>
        </a:p>
      </dgm:t>
    </dgm:pt>
    <dgm:pt modelId="{CA2C46E4-F214-4440-AF85-281C1B6E9768}" type="pres">
      <dgm:prSet presAssocID="{CC6B1AA3-B1ED-40B2-8570-83D6A63144F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FC06DF-E14C-489E-8439-9CF3346799C8}" type="pres">
      <dgm:prSet presAssocID="{374A06D1-1E9D-4ADC-A35E-8F78E59F9B86}" presName="linNode" presStyleCnt="0"/>
      <dgm:spPr/>
    </dgm:pt>
    <dgm:pt modelId="{9173BA31-D270-4575-AF25-EA6EEFEFB3F2}" type="pres">
      <dgm:prSet presAssocID="{374A06D1-1E9D-4ADC-A35E-8F78E59F9B86}" presName="parentText" presStyleLbl="node1" presStyleIdx="0" presStyleCnt="2" custScaleX="59800" custScaleY="19969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E3F2E8-BA9D-446D-9F61-C1B48005A227}" type="pres">
      <dgm:prSet presAssocID="{374A06D1-1E9D-4ADC-A35E-8F78E59F9B86}" presName="descendantText" presStyleLbl="alignAccFollowNode1" presStyleIdx="0" presStyleCnt="2" custScaleX="98277" custScaleY="222518" custLinFactNeighborX="0" custLinFactNeighborY="6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BF7CDC-96B2-4CB5-8A66-599C063F0193}" type="pres">
      <dgm:prSet presAssocID="{D2F5DA80-6744-4A9B-8B59-DA9088535ABA}" presName="sp" presStyleCnt="0"/>
      <dgm:spPr/>
    </dgm:pt>
    <dgm:pt modelId="{1173FE54-8F3F-4CA8-AD21-105BF5C9211A}" type="pres">
      <dgm:prSet presAssocID="{C2B6408B-F199-43C9-BEF5-73038B5135B3}" presName="linNode" presStyleCnt="0"/>
      <dgm:spPr/>
    </dgm:pt>
    <dgm:pt modelId="{3BC80F60-52CE-4A1A-BDFF-61CED50743C3}" type="pres">
      <dgm:prSet presAssocID="{C2B6408B-F199-43C9-BEF5-73038B5135B3}" presName="parentText" presStyleLbl="node1" presStyleIdx="1" presStyleCnt="2" custScaleX="5967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024C37-64B8-4786-A8B5-2370EF17A0D4}" type="pres">
      <dgm:prSet presAssocID="{C2B6408B-F199-43C9-BEF5-73038B5135B3}" presName="descendantText" presStyleLbl="alignAccFollowNode1" presStyleIdx="1" presStyleCnt="2" custScaleX="99150" custLinFactNeighborX="-554" custLinFactNeighborY="38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CBDE2F-00B2-448D-B023-53D842A30DA9}" srcId="{C2B6408B-F199-43C9-BEF5-73038B5135B3}" destId="{8ADE1253-7687-44FB-A5AF-F6CABCEA2D95}" srcOrd="1" destOrd="0" parTransId="{6313B25D-F37D-40A5-BFDE-1EC44294E5D6}" sibTransId="{D28C87E6-EFCE-418F-9139-828C409CEE7F}"/>
    <dgm:cxn modelId="{FE318668-7F5F-4135-8C01-CFD16FE1BE77}" type="presOf" srcId="{C2B6408B-F199-43C9-BEF5-73038B5135B3}" destId="{3BC80F60-52CE-4A1A-BDFF-61CED50743C3}" srcOrd="0" destOrd="0" presId="urn:microsoft.com/office/officeart/2005/8/layout/vList5"/>
    <dgm:cxn modelId="{4E8D27D9-1437-4EA5-A2CC-D171E86DC190}" type="presOf" srcId="{BE5036E2-D56F-44F6-9950-AFF6B515F5BF}" destId="{D7E3F2E8-BA9D-446D-9F61-C1B48005A227}" srcOrd="0" destOrd="5" presId="urn:microsoft.com/office/officeart/2005/8/layout/vList5"/>
    <dgm:cxn modelId="{2686B918-ECCA-49DE-BB5C-979FB09BD351}" srcId="{374A06D1-1E9D-4ADC-A35E-8F78E59F9B86}" destId="{BE5036E2-D56F-44F6-9950-AFF6B515F5BF}" srcOrd="3" destOrd="0" parTransId="{F20A86FC-ECC5-40F0-B943-E70F248E55AB}" sibTransId="{61F5795B-6556-4BCF-900D-251A9EA8DA18}"/>
    <dgm:cxn modelId="{5EC28717-4BAC-4D83-AF42-0B29D71255A0}" type="presOf" srcId="{8ADE1253-7687-44FB-A5AF-F6CABCEA2D95}" destId="{06024C37-64B8-4786-A8B5-2370EF17A0D4}" srcOrd="0" destOrd="1" presId="urn:microsoft.com/office/officeart/2005/8/layout/vList5"/>
    <dgm:cxn modelId="{CA880D70-E6F5-48CD-B54B-7F574B9BD0DA}" srcId="{CC6B1AA3-B1ED-40B2-8570-83D6A63144F0}" destId="{374A06D1-1E9D-4ADC-A35E-8F78E59F9B86}" srcOrd="0" destOrd="0" parTransId="{E96D8720-9041-4027-B81D-F826F133CF3E}" sibTransId="{D2F5DA80-6744-4A9B-8B59-DA9088535ABA}"/>
    <dgm:cxn modelId="{A37C6E1F-5481-4212-A240-5E70B15A5331}" srcId="{8ADE1253-7687-44FB-A5AF-F6CABCEA2D95}" destId="{EE9CDB28-7C9D-4B12-AB7A-F8F85F6E8C0A}" srcOrd="0" destOrd="0" parTransId="{60F1FCD4-451F-4732-9930-A457029B1765}" sibTransId="{C837C6B4-3994-4CB2-8DFF-0A8706C21BA5}"/>
    <dgm:cxn modelId="{438946E7-52F3-46DA-8F8C-2A5B6B9D818C}" srcId="{374A06D1-1E9D-4ADC-A35E-8F78E59F9B86}" destId="{EDF76CCC-9A4D-4C4C-B524-612DA5612A48}" srcOrd="1" destOrd="0" parTransId="{F764AB80-2880-401E-B857-A9B954231354}" sibTransId="{666D9D28-F9DC-4AE5-9AF5-80874F1F6F7F}"/>
    <dgm:cxn modelId="{FDC978DC-87A5-4E6C-B3C4-0F12F153C668}" srcId="{374A06D1-1E9D-4ADC-A35E-8F78E59F9B86}" destId="{E790170C-1230-4AAD-9786-FD47FFF28752}" srcOrd="0" destOrd="0" parTransId="{F13B0B0D-92DB-40FA-A7F0-FB78563787F3}" sibTransId="{216D30FE-B848-49A2-B780-73E002AA9090}"/>
    <dgm:cxn modelId="{CBC607B3-6B50-4F2C-9F78-B842FD4332E3}" type="presOf" srcId="{EDF76CCC-9A4D-4C4C-B524-612DA5612A48}" destId="{D7E3F2E8-BA9D-446D-9F61-C1B48005A227}" srcOrd="0" destOrd="1" presId="urn:microsoft.com/office/officeart/2005/8/layout/vList5"/>
    <dgm:cxn modelId="{16BA36E5-0481-47C8-83F1-CA97843841A4}" srcId="{CE9D4D33-FB3B-48E5-BAC6-A2099FF744B4}" destId="{58A5F534-7E07-43D8-B397-EA66FEA824C2}" srcOrd="0" destOrd="0" parTransId="{2ADDF528-03EF-43D1-A1DE-7E6C85899544}" sibTransId="{1FDF147C-08CC-4CBB-B1BB-0F2EAA232AFF}"/>
    <dgm:cxn modelId="{4A54E2C0-F434-4777-9D52-3C9E8B5BAB5D}" type="presOf" srcId="{8B1547BE-D45F-4838-9118-5C694605EC49}" destId="{D7E3F2E8-BA9D-446D-9F61-C1B48005A227}" srcOrd="0" destOrd="7" presId="urn:microsoft.com/office/officeart/2005/8/layout/vList5"/>
    <dgm:cxn modelId="{BD986A9F-55B5-43D8-BB1B-8D89B36D6441}" type="presOf" srcId="{E790170C-1230-4AAD-9786-FD47FFF28752}" destId="{D7E3F2E8-BA9D-446D-9F61-C1B48005A227}" srcOrd="0" destOrd="0" presId="urn:microsoft.com/office/officeart/2005/8/layout/vList5"/>
    <dgm:cxn modelId="{71A20037-B03A-4EDB-9574-0EDAC9E20670}" type="presOf" srcId="{D009CCC2-06D9-4FCB-97D8-3BADFE8180BC}" destId="{D7E3F2E8-BA9D-446D-9F61-C1B48005A227}" srcOrd="0" destOrd="9" presId="urn:microsoft.com/office/officeart/2005/8/layout/vList5"/>
    <dgm:cxn modelId="{0793D0F0-E3C3-493F-8C3F-F1D3F055AFEF}" srcId="{374A06D1-1E9D-4ADC-A35E-8F78E59F9B86}" destId="{2871111C-3BBB-48DF-8757-5A6720F7B1DD}" srcOrd="6" destOrd="0" parTransId="{2A3B0D74-81D4-42FF-A302-890564B8D982}" sibTransId="{FA1EB1A1-A71E-49B7-A9AC-F585EFA52027}"/>
    <dgm:cxn modelId="{8BF8684C-EC7B-40CF-B975-C7AD350E7728}" type="presOf" srcId="{2871111C-3BBB-48DF-8757-5A6720F7B1DD}" destId="{D7E3F2E8-BA9D-446D-9F61-C1B48005A227}" srcOrd="0" destOrd="11" presId="urn:microsoft.com/office/officeart/2005/8/layout/vList5"/>
    <dgm:cxn modelId="{E3554FDB-3C01-4B19-A5E7-4440ECCCCCBA}" type="presOf" srcId="{50D645FB-8B5A-40CF-B1D6-0B23EF0A6C42}" destId="{D7E3F2E8-BA9D-446D-9F61-C1B48005A227}" srcOrd="0" destOrd="6" presId="urn:microsoft.com/office/officeart/2005/8/layout/vList5"/>
    <dgm:cxn modelId="{808123F0-AEAB-49DD-9926-7893DD0B70B1}" type="presOf" srcId="{F132A79B-8750-49D9-B993-AB10E71AD25E}" destId="{D7E3F2E8-BA9D-446D-9F61-C1B48005A227}" srcOrd="0" destOrd="2" presId="urn:microsoft.com/office/officeart/2005/8/layout/vList5"/>
    <dgm:cxn modelId="{218E640F-B646-4FF8-B123-4DD15FE51FAC}" srcId="{374A06D1-1E9D-4ADC-A35E-8F78E59F9B86}" destId="{8B1547BE-D45F-4838-9118-5C694605EC49}" srcOrd="4" destOrd="0" parTransId="{C280CEAF-C8EB-4450-A809-E2EE955A1BAF}" sibTransId="{9D5563E5-3336-44E4-ACB1-50508AC8FE05}"/>
    <dgm:cxn modelId="{ACA84C64-9BEA-4540-99B9-0DFE5417164C}" srcId="{CC6B1AA3-B1ED-40B2-8570-83D6A63144F0}" destId="{C2B6408B-F199-43C9-BEF5-73038B5135B3}" srcOrd="1" destOrd="0" parTransId="{B3AA4A2B-91EF-49BC-8BF3-BF06A8E59EA9}" sibTransId="{2F3931D6-4425-48E8-BCA1-F392518D148D}"/>
    <dgm:cxn modelId="{09B3167F-C819-4FDB-9D13-C8A956FCD54E}" type="presOf" srcId="{8A467AD6-5CF8-4D1B-9B0A-FD683FF600EC}" destId="{D7E3F2E8-BA9D-446D-9F61-C1B48005A227}" srcOrd="0" destOrd="12" presId="urn:microsoft.com/office/officeart/2005/8/layout/vList5"/>
    <dgm:cxn modelId="{98ACA49E-98FE-46EF-9126-477346D920DE}" srcId="{8B1547BE-D45F-4838-9118-5C694605EC49}" destId="{06020841-656D-4D5A-A2FE-16A25177AB28}" srcOrd="0" destOrd="0" parTransId="{54CB3C92-36E7-49EA-A210-231A78D1EE65}" sibTransId="{041BC1B6-6DA2-4468-A384-7548ED71F0D9}"/>
    <dgm:cxn modelId="{51D17C21-A7BA-43FB-94EA-8A17D75481A5}" srcId="{374A06D1-1E9D-4ADC-A35E-8F78E59F9B86}" destId="{D009CCC2-06D9-4FCB-97D8-3BADFE8180BC}" srcOrd="5" destOrd="0" parTransId="{E9A985F0-9A2B-4427-9139-BB9D394C758B}" sibTransId="{7459C893-55B4-44C4-B026-87D470307331}"/>
    <dgm:cxn modelId="{3BB01FE7-F524-45CC-B82A-296415FCABDD}" type="presOf" srcId="{EE9CDB28-7C9D-4B12-AB7A-F8F85F6E8C0A}" destId="{06024C37-64B8-4786-A8B5-2370EF17A0D4}" srcOrd="0" destOrd="2" presId="urn:microsoft.com/office/officeart/2005/8/layout/vList5"/>
    <dgm:cxn modelId="{DB2E087F-D9F2-440A-A9EA-03D8EBF232D4}" srcId="{2871111C-3BBB-48DF-8757-5A6720F7B1DD}" destId="{8A467AD6-5CF8-4D1B-9B0A-FD683FF600EC}" srcOrd="0" destOrd="0" parTransId="{1BF3CE98-86F0-487A-9D62-60F781FCBBB3}" sibTransId="{5B18B738-664F-4259-B7F5-5475C640AD73}"/>
    <dgm:cxn modelId="{635836F0-859D-41F9-BE07-FFA726E08D72}" type="presOf" srcId="{374A06D1-1E9D-4ADC-A35E-8F78E59F9B86}" destId="{9173BA31-D270-4575-AF25-EA6EEFEFB3F2}" srcOrd="0" destOrd="0" presId="urn:microsoft.com/office/officeart/2005/8/layout/vList5"/>
    <dgm:cxn modelId="{31C6AFE9-7E90-49AC-AE4D-35007C9D576F}" srcId="{D009CCC2-06D9-4FCB-97D8-3BADFE8180BC}" destId="{5296174C-A833-41B4-B6BF-A5AC14CB2AB5}" srcOrd="0" destOrd="0" parTransId="{40A3B842-F589-4E9A-A39E-E4DB0E02F487}" sibTransId="{DB62307B-1936-495E-A66A-82E19A4D5FFB}"/>
    <dgm:cxn modelId="{AD71B479-96BB-4BD1-9661-4525B21E4922}" srcId="{BE5036E2-D56F-44F6-9950-AFF6B515F5BF}" destId="{50D645FB-8B5A-40CF-B1D6-0B23EF0A6C42}" srcOrd="0" destOrd="0" parTransId="{DA1CAE73-30C6-4949-B719-89C1FD14D197}" sibTransId="{395F21BE-5DB5-406D-A34E-675BDEA13E09}"/>
    <dgm:cxn modelId="{50C10FA5-8998-4404-9822-6829C719A8C7}" srcId="{374A06D1-1E9D-4ADC-A35E-8F78E59F9B86}" destId="{CE9D4D33-FB3B-48E5-BAC6-A2099FF744B4}" srcOrd="2" destOrd="0" parTransId="{73288D82-8682-4B5C-8786-DC5C56666888}" sibTransId="{CE647011-D865-497C-AC21-20157FC7C92A}"/>
    <dgm:cxn modelId="{5A019DCC-4E46-4F80-AD9A-C26EF0BAB502}" type="presOf" srcId="{5296174C-A833-41B4-B6BF-A5AC14CB2AB5}" destId="{D7E3F2E8-BA9D-446D-9F61-C1B48005A227}" srcOrd="0" destOrd="10" presId="urn:microsoft.com/office/officeart/2005/8/layout/vList5"/>
    <dgm:cxn modelId="{0CCC4289-C2E7-4BB9-A564-64377F7688C6}" type="presOf" srcId="{06020841-656D-4D5A-A2FE-16A25177AB28}" destId="{D7E3F2E8-BA9D-446D-9F61-C1B48005A227}" srcOrd="0" destOrd="8" presId="urn:microsoft.com/office/officeart/2005/8/layout/vList5"/>
    <dgm:cxn modelId="{BEC01302-B976-4FBC-86B2-D79FD1F93D4C}" type="presOf" srcId="{CC6B1AA3-B1ED-40B2-8570-83D6A63144F0}" destId="{CA2C46E4-F214-4440-AF85-281C1B6E9768}" srcOrd="0" destOrd="0" presId="urn:microsoft.com/office/officeart/2005/8/layout/vList5"/>
    <dgm:cxn modelId="{3784E1B8-BA0D-41E1-9BF0-9DD7C0CD5580}" type="presOf" srcId="{0E587978-C1E3-4CCB-95CF-C3CB4D8A68EC}" destId="{06024C37-64B8-4786-A8B5-2370EF17A0D4}" srcOrd="0" destOrd="0" presId="urn:microsoft.com/office/officeart/2005/8/layout/vList5"/>
    <dgm:cxn modelId="{B851EF60-2453-4082-BFFC-71F1BC2D65F9}" srcId="{C2B6408B-F199-43C9-BEF5-73038B5135B3}" destId="{0E587978-C1E3-4CCB-95CF-C3CB4D8A68EC}" srcOrd="0" destOrd="0" parTransId="{F12FE341-80B4-44C0-A77B-FA16096AC220}" sibTransId="{5C8957D7-A993-412F-8D5B-B92731F04C22}"/>
    <dgm:cxn modelId="{B1C6D63E-6919-43FF-80B2-761368BA445B}" srcId="{EDF76CCC-9A4D-4C4C-B524-612DA5612A48}" destId="{F132A79B-8750-49D9-B993-AB10E71AD25E}" srcOrd="0" destOrd="0" parTransId="{5193A056-50AD-4928-B05E-9CE20097719C}" sibTransId="{E1742835-98DE-4C7A-8E1F-33AE68B0D91C}"/>
    <dgm:cxn modelId="{4536F023-B479-44D2-A6FA-7EDE2395F9B2}" type="presOf" srcId="{CE9D4D33-FB3B-48E5-BAC6-A2099FF744B4}" destId="{D7E3F2E8-BA9D-446D-9F61-C1B48005A227}" srcOrd="0" destOrd="3" presId="urn:microsoft.com/office/officeart/2005/8/layout/vList5"/>
    <dgm:cxn modelId="{59D67C4D-0FC4-4F8F-AFB1-2AD72A0E03A9}" type="presOf" srcId="{58A5F534-7E07-43D8-B397-EA66FEA824C2}" destId="{D7E3F2E8-BA9D-446D-9F61-C1B48005A227}" srcOrd="0" destOrd="4" presId="urn:microsoft.com/office/officeart/2005/8/layout/vList5"/>
    <dgm:cxn modelId="{B6653B52-FC71-4BBD-8D48-EE700E8E67AF}" type="presParOf" srcId="{CA2C46E4-F214-4440-AF85-281C1B6E9768}" destId="{43FC06DF-E14C-489E-8439-9CF3346799C8}" srcOrd="0" destOrd="0" presId="urn:microsoft.com/office/officeart/2005/8/layout/vList5"/>
    <dgm:cxn modelId="{3064A6DD-89EE-4CB0-A606-4EC077A6C014}" type="presParOf" srcId="{43FC06DF-E14C-489E-8439-9CF3346799C8}" destId="{9173BA31-D270-4575-AF25-EA6EEFEFB3F2}" srcOrd="0" destOrd="0" presId="urn:microsoft.com/office/officeart/2005/8/layout/vList5"/>
    <dgm:cxn modelId="{214373A0-3545-412C-8793-80DD9BA572EB}" type="presParOf" srcId="{43FC06DF-E14C-489E-8439-9CF3346799C8}" destId="{D7E3F2E8-BA9D-446D-9F61-C1B48005A227}" srcOrd="1" destOrd="0" presId="urn:microsoft.com/office/officeart/2005/8/layout/vList5"/>
    <dgm:cxn modelId="{FB212209-692E-45E4-8364-AE8F4CEED891}" type="presParOf" srcId="{CA2C46E4-F214-4440-AF85-281C1B6E9768}" destId="{02BF7CDC-96B2-4CB5-8A66-599C063F0193}" srcOrd="1" destOrd="0" presId="urn:microsoft.com/office/officeart/2005/8/layout/vList5"/>
    <dgm:cxn modelId="{1E80F1FE-7EE9-4F06-8AEF-B243DA494DA5}" type="presParOf" srcId="{CA2C46E4-F214-4440-AF85-281C1B6E9768}" destId="{1173FE54-8F3F-4CA8-AD21-105BF5C9211A}" srcOrd="2" destOrd="0" presId="urn:microsoft.com/office/officeart/2005/8/layout/vList5"/>
    <dgm:cxn modelId="{88904355-8B42-4A67-BE10-51ECA0193C66}" type="presParOf" srcId="{1173FE54-8F3F-4CA8-AD21-105BF5C9211A}" destId="{3BC80F60-52CE-4A1A-BDFF-61CED50743C3}" srcOrd="0" destOrd="0" presId="urn:microsoft.com/office/officeart/2005/8/layout/vList5"/>
    <dgm:cxn modelId="{9B80F421-851F-4789-9448-3A878A6DE94D}" type="presParOf" srcId="{1173FE54-8F3F-4CA8-AD21-105BF5C9211A}" destId="{06024C37-64B8-4786-A8B5-2370EF17A0D4}" srcOrd="1" destOrd="0" presId="urn:microsoft.com/office/officeart/2005/8/layout/vList5"/>
  </dgm:cxnLst>
  <dgm:bg/>
  <dgm:whole/>
  <dgm:extLst>
    <a:ext uri="{C62137D5-CB1D-491B-B009-E17868A290BF}">
      <dgm14:recolorImg xmlns:dgm14="http://schemas.microsoft.com/office/drawing/2010/diagram" xmlns="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D863E8-9072-4DB9-A6F2-F30B318B2264}" type="doc">
      <dgm:prSet loTypeId="urn:microsoft.com/office/officeart/2009/3/layout/IncreasingArrowsProcess" loCatId="process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05A4D62-9735-4EA2-98C6-3DD49392AEA8}">
      <dgm:prSet phldrT="[Text]"/>
      <dgm:spPr/>
      <dgm:t>
        <a:bodyPr/>
        <a:lstStyle/>
        <a:p>
          <a:r>
            <a:rPr lang="en-US" dirty="0" smtClean="0"/>
            <a:t>Pre 11.x releases OE supported only SHA1 &amp; MD5 singed certificates.</a:t>
          </a:r>
          <a:r>
            <a:rPr lang="en-US" b="1" dirty="0" smtClean="0"/>
            <a:t> </a:t>
          </a:r>
          <a:endParaRPr lang="en-US" dirty="0"/>
        </a:p>
      </dgm:t>
    </dgm:pt>
    <dgm:pt modelId="{69B06F95-0BE9-49BE-AA5E-D1AFC6C8A3A5}" type="parTrans" cxnId="{5068B0E5-6A78-41A2-A978-B9C9460B6E73}">
      <dgm:prSet/>
      <dgm:spPr/>
      <dgm:t>
        <a:bodyPr/>
        <a:lstStyle/>
        <a:p>
          <a:endParaRPr lang="en-US"/>
        </a:p>
      </dgm:t>
    </dgm:pt>
    <dgm:pt modelId="{790E3D6E-9DE0-4D2A-97AE-FC0FC3A88120}" type="sibTrans" cxnId="{5068B0E5-6A78-41A2-A978-B9C9460B6E73}">
      <dgm:prSet/>
      <dgm:spPr/>
      <dgm:t>
        <a:bodyPr/>
        <a:lstStyle/>
        <a:p>
          <a:endParaRPr lang="en-US"/>
        </a:p>
      </dgm:t>
    </dgm:pt>
    <dgm:pt modelId="{ACD3C185-D328-4A51-A6DB-C87F7EFAAD74}">
      <dgm:prSet phldrT="[Text]" custT="1"/>
      <dgm:spPr/>
      <dgm:t>
        <a:bodyPr/>
        <a:lstStyle/>
        <a:p>
          <a:pPr algn="ctr"/>
          <a:r>
            <a:rPr lang="en-US" sz="1400" b="1" dirty="0" smtClean="0"/>
            <a:t>OpenEdge extended supporting SHA2 singed certificate to mitigate “SSL certificate vulnerability”.</a:t>
          </a:r>
          <a:endParaRPr lang="en-US" sz="1400" b="1" dirty="0"/>
        </a:p>
      </dgm:t>
    </dgm:pt>
    <dgm:pt modelId="{E16F818D-038F-416F-87E2-204803D2D784}" type="parTrans" cxnId="{396ABE9E-86A0-449E-8AE8-0ECBDB93F056}">
      <dgm:prSet/>
      <dgm:spPr/>
      <dgm:t>
        <a:bodyPr/>
        <a:lstStyle/>
        <a:p>
          <a:endParaRPr lang="en-US"/>
        </a:p>
      </dgm:t>
    </dgm:pt>
    <dgm:pt modelId="{F45F428C-910B-40C7-9044-1E2070F5AB48}" type="sibTrans" cxnId="{396ABE9E-86A0-449E-8AE8-0ECBDB93F056}">
      <dgm:prSet/>
      <dgm:spPr/>
      <dgm:t>
        <a:bodyPr/>
        <a:lstStyle/>
        <a:p>
          <a:endParaRPr lang="en-US"/>
        </a:p>
      </dgm:t>
    </dgm:pt>
    <dgm:pt modelId="{B997FDFE-B979-461D-A71B-16C292A0ADB0}">
      <dgm:prSet phldrT="[Text]"/>
      <dgm:spPr/>
      <dgm:t>
        <a:bodyPr/>
        <a:lstStyle/>
        <a:p>
          <a:r>
            <a:rPr lang="en-US" dirty="0" smtClean="0"/>
            <a:t>OpenEdge releases support SHA2 family.</a:t>
          </a:r>
          <a:endParaRPr lang="en-US" dirty="0"/>
        </a:p>
      </dgm:t>
    </dgm:pt>
    <dgm:pt modelId="{FE4E8266-13D9-4415-9064-505A6194DBE9}" type="parTrans" cxnId="{6BFFD3F1-5FC7-4CF6-BD18-9B8C877D21F5}">
      <dgm:prSet/>
      <dgm:spPr/>
      <dgm:t>
        <a:bodyPr/>
        <a:lstStyle/>
        <a:p>
          <a:endParaRPr lang="en-US"/>
        </a:p>
      </dgm:t>
    </dgm:pt>
    <dgm:pt modelId="{1BCBBD1B-809E-4700-97D2-54A41C07F146}" type="sibTrans" cxnId="{6BFFD3F1-5FC7-4CF6-BD18-9B8C877D21F5}">
      <dgm:prSet/>
      <dgm:spPr/>
      <dgm:t>
        <a:bodyPr/>
        <a:lstStyle/>
        <a:p>
          <a:endParaRPr lang="en-US"/>
        </a:p>
      </dgm:t>
    </dgm:pt>
    <dgm:pt modelId="{EBD8B322-BF39-4044-98EB-BC9C329CF5C8}">
      <dgm:prSet phldrT="[Text]" custT="1"/>
      <dgm:spPr/>
      <dgm:t>
        <a:bodyPr/>
        <a:lstStyle/>
        <a:p>
          <a:r>
            <a:rPr lang="en-US" sz="1400" b="1" dirty="0" smtClean="0"/>
            <a:t>11.6.0</a:t>
          </a:r>
          <a:endParaRPr lang="en-US" sz="1400" dirty="0"/>
        </a:p>
      </dgm:t>
    </dgm:pt>
    <dgm:pt modelId="{502361BE-42AA-40E2-B71A-24466C28C649}" type="parTrans" cxnId="{87C491D8-A51F-4034-91E5-7162686B4C2C}">
      <dgm:prSet/>
      <dgm:spPr/>
      <dgm:t>
        <a:bodyPr/>
        <a:lstStyle/>
        <a:p>
          <a:endParaRPr lang="en-US"/>
        </a:p>
      </dgm:t>
    </dgm:pt>
    <dgm:pt modelId="{C7537D00-E7C1-4C83-8B3B-DEBC9B21C324}" type="sibTrans" cxnId="{87C491D8-A51F-4034-91E5-7162686B4C2C}">
      <dgm:prSet/>
      <dgm:spPr/>
      <dgm:t>
        <a:bodyPr/>
        <a:lstStyle/>
        <a:p>
          <a:endParaRPr lang="en-US"/>
        </a:p>
      </dgm:t>
    </dgm:pt>
    <dgm:pt modelId="{E2EF1BA1-FB39-4435-8C9E-B0517336361A}">
      <dgm:prSet phldrT="[Text]"/>
      <dgm:spPr/>
      <dgm:t>
        <a:bodyPr/>
        <a:lstStyle/>
        <a:p>
          <a:r>
            <a:rPr lang="en-US" dirty="0" smtClean="0"/>
            <a:t>OE supports complete SHA2 family</a:t>
          </a:r>
          <a:endParaRPr lang="en-US" dirty="0"/>
        </a:p>
      </dgm:t>
    </dgm:pt>
    <dgm:pt modelId="{0EE2634C-0185-44F6-A41B-120036229885}" type="parTrans" cxnId="{C6FBC8FE-3D03-4FCB-B7A7-C3AB2C431AF0}">
      <dgm:prSet/>
      <dgm:spPr/>
      <dgm:t>
        <a:bodyPr/>
        <a:lstStyle/>
        <a:p>
          <a:endParaRPr lang="en-US"/>
        </a:p>
      </dgm:t>
    </dgm:pt>
    <dgm:pt modelId="{4B403176-A71E-49C4-899B-2C0216B7B3C4}" type="sibTrans" cxnId="{C6FBC8FE-3D03-4FCB-B7A7-C3AB2C431AF0}">
      <dgm:prSet/>
      <dgm:spPr/>
      <dgm:t>
        <a:bodyPr/>
        <a:lstStyle/>
        <a:p>
          <a:endParaRPr lang="en-US"/>
        </a:p>
      </dgm:t>
    </dgm:pt>
    <dgm:pt modelId="{53972695-7E28-43B0-9994-79EDC9977539}">
      <dgm:prSet phldrT="[Text]" custT="1"/>
      <dgm:spPr/>
      <dgm:t>
        <a:bodyPr/>
        <a:lstStyle/>
        <a:p>
          <a:r>
            <a:rPr lang="en-US" sz="1400" b="1" dirty="0" smtClean="0"/>
            <a:t>SHA256</a:t>
          </a:r>
          <a:endParaRPr lang="en-US" sz="1400" b="1" dirty="0"/>
        </a:p>
      </dgm:t>
    </dgm:pt>
    <dgm:pt modelId="{E79972C3-08F9-456D-877B-B3371B510158}" type="parTrans" cxnId="{C805F86C-CA1B-4E56-BA95-57FD6993699D}">
      <dgm:prSet/>
      <dgm:spPr/>
      <dgm:t>
        <a:bodyPr/>
        <a:lstStyle/>
        <a:p>
          <a:endParaRPr lang="en-US"/>
        </a:p>
      </dgm:t>
    </dgm:pt>
    <dgm:pt modelId="{C10B6434-F92C-4A0B-B2C3-76E4476F2E46}" type="sibTrans" cxnId="{C805F86C-CA1B-4E56-BA95-57FD6993699D}">
      <dgm:prSet/>
      <dgm:spPr/>
      <dgm:t>
        <a:bodyPr/>
        <a:lstStyle/>
        <a:p>
          <a:endParaRPr lang="en-US"/>
        </a:p>
      </dgm:t>
    </dgm:pt>
    <dgm:pt modelId="{072A6265-4E87-4620-858A-418933B2984D}">
      <dgm:prSet custT="1"/>
      <dgm:spPr/>
      <dgm:t>
        <a:bodyPr/>
        <a:lstStyle/>
        <a:p>
          <a:r>
            <a:rPr lang="en-US" sz="1400" b="1" dirty="0" smtClean="0"/>
            <a:t>11.5.1 (11.5 Service Pack-1)</a:t>
          </a:r>
        </a:p>
      </dgm:t>
    </dgm:pt>
    <dgm:pt modelId="{FB16FBBE-D392-46E4-8D78-702822157F07}" type="parTrans" cxnId="{6A2F17EB-E776-453C-A5EB-11D9F2AFD07A}">
      <dgm:prSet/>
      <dgm:spPr/>
      <dgm:t>
        <a:bodyPr/>
        <a:lstStyle/>
        <a:p>
          <a:endParaRPr lang="en-US"/>
        </a:p>
      </dgm:t>
    </dgm:pt>
    <dgm:pt modelId="{83B03B16-734C-4A3C-A351-8BCAA7FD02EA}" type="sibTrans" cxnId="{6A2F17EB-E776-453C-A5EB-11D9F2AFD07A}">
      <dgm:prSet/>
      <dgm:spPr/>
      <dgm:t>
        <a:bodyPr/>
        <a:lstStyle/>
        <a:p>
          <a:endParaRPr lang="en-US"/>
        </a:p>
      </dgm:t>
    </dgm:pt>
    <dgm:pt modelId="{509045A3-F4A4-4427-ADD5-D4BF7E64B673}">
      <dgm:prSet custT="1"/>
      <dgm:spPr/>
      <dgm:t>
        <a:bodyPr/>
        <a:lstStyle/>
        <a:p>
          <a:r>
            <a:rPr lang="en-US" sz="1400" b="1" dirty="0" smtClean="0"/>
            <a:t>102b08 (latest HF)</a:t>
          </a:r>
        </a:p>
      </dgm:t>
    </dgm:pt>
    <dgm:pt modelId="{79E626B2-A1C8-47B0-9FF7-C658B873CC2B}" type="parTrans" cxnId="{C13BD0AA-E785-494B-B6D5-36D03EF77FE1}">
      <dgm:prSet/>
      <dgm:spPr/>
      <dgm:t>
        <a:bodyPr/>
        <a:lstStyle/>
        <a:p>
          <a:endParaRPr lang="en-US"/>
        </a:p>
      </dgm:t>
    </dgm:pt>
    <dgm:pt modelId="{7AFD03C1-8D3B-47BA-9517-1FD244C2678F}" type="sibTrans" cxnId="{C13BD0AA-E785-494B-B6D5-36D03EF77FE1}">
      <dgm:prSet/>
      <dgm:spPr/>
      <dgm:t>
        <a:bodyPr/>
        <a:lstStyle/>
        <a:p>
          <a:endParaRPr lang="en-US"/>
        </a:p>
      </dgm:t>
    </dgm:pt>
    <dgm:pt modelId="{73C9A787-F424-4B10-A460-7988DEB16C0B}">
      <dgm:prSet custT="1"/>
      <dgm:spPr/>
      <dgm:t>
        <a:bodyPr/>
        <a:lstStyle/>
        <a:p>
          <a:r>
            <a:rPr lang="en-US" sz="1400" b="1" dirty="0" smtClean="0"/>
            <a:t>11.3.3  (latest HF)</a:t>
          </a:r>
        </a:p>
      </dgm:t>
    </dgm:pt>
    <dgm:pt modelId="{5B55A06D-BD59-4278-98B9-52AF4001EFB2}" type="parTrans" cxnId="{A359C311-73E1-4AEB-ABDD-B6D8B7BF73D4}">
      <dgm:prSet/>
      <dgm:spPr/>
      <dgm:t>
        <a:bodyPr/>
        <a:lstStyle/>
        <a:p>
          <a:endParaRPr lang="en-US"/>
        </a:p>
      </dgm:t>
    </dgm:pt>
    <dgm:pt modelId="{C735E095-055D-4BF6-9338-659D4F823980}" type="sibTrans" cxnId="{A359C311-73E1-4AEB-ABDD-B6D8B7BF73D4}">
      <dgm:prSet/>
      <dgm:spPr/>
      <dgm:t>
        <a:bodyPr/>
        <a:lstStyle/>
        <a:p>
          <a:endParaRPr lang="en-US"/>
        </a:p>
      </dgm:t>
    </dgm:pt>
    <dgm:pt modelId="{DAF9CE62-0C48-40E7-AE0A-8A67082F50F4}">
      <dgm:prSet custT="1"/>
      <dgm:spPr/>
      <dgm:t>
        <a:bodyPr/>
        <a:lstStyle/>
        <a:p>
          <a:r>
            <a:rPr lang="en-US" sz="1400" b="1" dirty="0" smtClean="0"/>
            <a:t>11.4.0  (latest HF)</a:t>
          </a:r>
        </a:p>
      </dgm:t>
    </dgm:pt>
    <dgm:pt modelId="{A03044ED-FA5A-4827-BF27-0541FD1D8647}" type="parTrans" cxnId="{1EA68EE9-C88B-4C1C-88DF-7294E8C29070}">
      <dgm:prSet/>
      <dgm:spPr/>
      <dgm:t>
        <a:bodyPr/>
        <a:lstStyle/>
        <a:p>
          <a:endParaRPr lang="en-US"/>
        </a:p>
      </dgm:t>
    </dgm:pt>
    <dgm:pt modelId="{5B3C04FE-46E3-41E7-BD79-8F774F93EB25}" type="sibTrans" cxnId="{1EA68EE9-C88B-4C1C-88DF-7294E8C29070}">
      <dgm:prSet/>
      <dgm:spPr/>
      <dgm:t>
        <a:bodyPr/>
        <a:lstStyle/>
        <a:p>
          <a:endParaRPr lang="en-US"/>
        </a:p>
      </dgm:t>
    </dgm:pt>
    <dgm:pt modelId="{A0C11EFA-9C53-4030-9DCB-B22FEC6B9E7C}">
      <dgm:prSet custT="1"/>
      <dgm:spPr/>
      <dgm:t>
        <a:bodyPr/>
        <a:lstStyle/>
        <a:p>
          <a:r>
            <a:rPr lang="en-US" sz="1400" b="1" smtClean="0"/>
            <a:t>SHA224</a:t>
          </a:r>
          <a:endParaRPr lang="en-US" sz="1400" b="1" dirty="0" smtClean="0"/>
        </a:p>
      </dgm:t>
    </dgm:pt>
    <dgm:pt modelId="{321366F0-0BAD-4950-88CD-3FCF01DB7B9B}" type="parTrans" cxnId="{35DD4071-8E81-4B90-B05C-8B9EDA279BF1}">
      <dgm:prSet/>
      <dgm:spPr/>
      <dgm:t>
        <a:bodyPr/>
        <a:lstStyle/>
        <a:p>
          <a:endParaRPr lang="en-US"/>
        </a:p>
      </dgm:t>
    </dgm:pt>
    <dgm:pt modelId="{C937C6BB-93B8-4C67-87C2-DBDD87A393D7}" type="sibTrans" cxnId="{35DD4071-8E81-4B90-B05C-8B9EDA279BF1}">
      <dgm:prSet/>
      <dgm:spPr/>
      <dgm:t>
        <a:bodyPr/>
        <a:lstStyle/>
        <a:p>
          <a:endParaRPr lang="en-US"/>
        </a:p>
      </dgm:t>
    </dgm:pt>
    <dgm:pt modelId="{554BD6EF-1977-44FA-A313-A3B72DE3F19B}">
      <dgm:prSet custT="1"/>
      <dgm:spPr/>
      <dgm:t>
        <a:bodyPr/>
        <a:lstStyle/>
        <a:p>
          <a:r>
            <a:rPr lang="en-US" sz="1400" b="1" dirty="0" smtClean="0"/>
            <a:t>SHA384</a:t>
          </a:r>
        </a:p>
      </dgm:t>
    </dgm:pt>
    <dgm:pt modelId="{5898619C-BCE6-4742-8600-0F09F5B337A5}" type="parTrans" cxnId="{35A84EF4-FC83-4E8A-B6A0-FCC70C2A2DAC}">
      <dgm:prSet/>
      <dgm:spPr/>
      <dgm:t>
        <a:bodyPr/>
        <a:lstStyle/>
        <a:p>
          <a:endParaRPr lang="en-US"/>
        </a:p>
      </dgm:t>
    </dgm:pt>
    <dgm:pt modelId="{B7D7BF00-93D2-4A74-AF47-8537053E1705}" type="sibTrans" cxnId="{35A84EF4-FC83-4E8A-B6A0-FCC70C2A2DAC}">
      <dgm:prSet/>
      <dgm:spPr/>
      <dgm:t>
        <a:bodyPr/>
        <a:lstStyle/>
        <a:p>
          <a:endParaRPr lang="en-US"/>
        </a:p>
      </dgm:t>
    </dgm:pt>
    <dgm:pt modelId="{1254C42A-AF9C-4004-BB57-A0498F40DF73}">
      <dgm:prSet custT="1"/>
      <dgm:spPr/>
      <dgm:t>
        <a:bodyPr/>
        <a:lstStyle/>
        <a:p>
          <a:r>
            <a:rPr lang="en-US" sz="1400" b="1" dirty="0" smtClean="0"/>
            <a:t>SHA512</a:t>
          </a:r>
        </a:p>
      </dgm:t>
    </dgm:pt>
    <dgm:pt modelId="{E91C350F-8DEF-458A-9E23-0613CC35AB79}" type="parTrans" cxnId="{975CCDD2-6B13-48E0-AB46-4ED6CF5AB0F7}">
      <dgm:prSet/>
      <dgm:spPr/>
      <dgm:t>
        <a:bodyPr/>
        <a:lstStyle/>
        <a:p>
          <a:endParaRPr lang="en-US"/>
        </a:p>
      </dgm:t>
    </dgm:pt>
    <dgm:pt modelId="{C9BDD886-37C9-435F-A004-D3029C660FC2}" type="sibTrans" cxnId="{975CCDD2-6B13-48E0-AB46-4ED6CF5AB0F7}">
      <dgm:prSet/>
      <dgm:spPr/>
      <dgm:t>
        <a:bodyPr/>
        <a:lstStyle/>
        <a:p>
          <a:endParaRPr lang="en-US"/>
        </a:p>
      </dgm:t>
    </dgm:pt>
    <dgm:pt modelId="{EB4DF23A-EF4D-4F2C-BA2D-53096850D83F}" type="pres">
      <dgm:prSet presAssocID="{8CD863E8-9072-4DB9-A6F2-F30B318B2264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11E9A10-1A09-4F62-8B8E-8462E11BA4B5}" type="pres">
      <dgm:prSet presAssocID="{105A4D62-9735-4EA2-98C6-3DD49392AEA8}" presName="parentText1" presStyleLbl="node1" presStyleIdx="0" presStyleCnt="3" custLinFactNeighborX="-352" custLinFactNeighborY="1186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91994F-67DA-412F-BCC9-834E0FF444DD}" type="pres">
      <dgm:prSet presAssocID="{105A4D62-9735-4EA2-98C6-3DD49392AEA8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9D22A-3C7F-4474-AF8C-952867D611FB}" type="pres">
      <dgm:prSet presAssocID="{B997FDFE-B979-461D-A71B-16C292A0ADB0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C1D574-6048-482A-A74C-AB62AE48CC4C}" type="pres">
      <dgm:prSet presAssocID="{B997FDFE-B979-461D-A71B-16C292A0ADB0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A3023B-AFB1-47DA-B706-FD511770D7F2}" type="pres">
      <dgm:prSet presAssocID="{E2EF1BA1-FB39-4435-8C9E-B0517336361A}" presName="parentText3" presStyleLbl="node1" presStyleIdx="2" presStyleCnt="3" custScaleX="10414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8E6ED3-7343-482A-8F70-F3732A52451F}" type="pres">
      <dgm:prSet presAssocID="{E2EF1BA1-FB39-4435-8C9E-B0517336361A}" presName="childText3" presStyleLbl="solidAlignAcc1" presStyleIdx="2" presStyleCnt="3" custLinFactNeighborX="-1904" custLinFactNeighborY="-3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DCFC63-EF05-4DC1-938E-2A52F877565B}" type="presOf" srcId="{EBD8B322-BF39-4044-98EB-BC9C329CF5C8}" destId="{91C1D574-6048-482A-A74C-AB62AE48CC4C}" srcOrd="0" destOrd="0" presId="urn:microsoft.com/office/officeart/2009/3/layout/IncreasingArrowsProcess"/>
    <dgm:cxn modelId="{6BFFD3F1-5FC7-4CF6-BD18-9B8C877D21F5}" srcId="{8CD863E8-9072-4DB9-A6F2-F30B318B2264}" destId="{B997FDFE-B979-461D-A71B-16C292A0ADB0}" srcOrd="1" destOrd="0" parTransId="{FE4E8266-13D9-4415-9064-505A6194DBE9}" sibTransId="{1BCBBD1B-809E-4700-97D2-54A41C07F146}"/>
    <dgm:cxn modelId="{35DD4071-8E81-4B90-B05C-8B9EDA279BF1}" srcId="{E2EF1BA1-FB39-4435-8C9E-B0517336361A}" destId="{A0C11EFA-9C53-4030-9DCB-B22FEC6B9E7C}" srcOrd="1" destOrd="0" parTransId="{321366F0-0BAD-4950-88CD-3FCF01DB7B9B}" sibTransId="{C937C6BB-93B8-4C67-87C2-DBDD87A393D7}"/>
    <dgm:cxn modelId="{C13BD0AA-E785-494B-B6D5-36D03EF77FE1}" srcId="{B997FDFE-B979-461D-A71B-16C292A0ADB0}" destId="{509045A3-F4A4-4427-ADD5-D4BF7E64B673}" srcOrd="2" destOrd="0" parTransId="{79E626B2-A1C8-47B0-9FF7-C658B873CC2B}" sibTransId="{7AFD03C1-8D3B-47BA-9517-1FD244C2678F}"/>
    <dgm:cxn modelId="{F652756B-9305-4BB5-87A5-73A8AF601F6B}" type="presOf" srcId="{73C9A787-F424-4B10-A460-7988DEB16C0B}" destId="{91C1D574-6048-482A-A74C-AB62AE48CC4C}" srcOrd="0" destOrd="3" presId="urn:microsoft.com/office/officeart/2009/3/layout/IncreasingArrowsProcess"/>
    <dgm:cxn modelId="{FE9C6718-2D16-4C4B-982C-15CF25240E0F}" type="presOf" srcId="{072A6265-4E87-4620-858A-418933B2984D}" destId="{91C1D574-6048-482A-A74C-AB62AE48CC4C}" srcOrd="0" destOrd="1" presId="urn:microsoft.com/office/officeart/2009/3/layout/IncreasingArrowsProcess"/>
    <dgm:cxn modelId="{AE9DE662-1259-4419-BFB6-7FB8E793324A}" type="presOf" srcId="{8CD863E8-9072-4DB9-A6F2-F30B318B2264}" destId="{EB4DF23A-EF4D-4F2C-BA2D-53096850D83F}" srcOrd="0" destOrd="0" presId="urn:microsoft.com/office/officeart/2009/3/layout/IncreasingArrowsProcess"/>
    <dgm:cxn modelId="{6A2F17EB-E776-453C-A5EB-11D9F2AFD07A}" srcId="{B997FDFE-B979-461D-A71B-16C292A0ADB0}" destId="{072A6265-4E87-4620-858A-418933B2984D}" srcOrd="1" destOrd="0" parTransId="{FB16FBBE-D392-46E4-8D78-702822157F07}" sibTransId="{83B03B16-734C-4A3C-A351-8BCAA7FD02EA}"/>
    <dgm:cxn modelId="{D859FD86-ED40-4911-B0AD-2B422D5C370A}" type="presOf" srcId="{1254C42A-AF9C-4004-BB57-A0498F40DF73}" destId="{FE8E6ED3-7343-482A-8F70-F3732A52451F}" srcOrd="0" destOrd="3" presId="urn:microsoft.com/office/officeart/2009/3/layout/IncreasingArrowsProcess"/>
    <dgm:cxn modelId="{87C491D8-A51F-4034-91E5-7162686B4C2C}" srcId="{B997FDFE-B979-461D-A71B-16C292A0ADB0}" destId="{EBD8B322-BF39-4044-98EB-BC9C329CF5C8}" srcOrd="0" destOrd="0" parTransId="{502361BE-42AA-40E2-B71A-24466C28C649}" sibTransId="{C7537D00-E7C1-4C83-8B3B-DEBC9B21C324}"/>
    <dgm:cxn modelId="{C805F86C-CA1B-4E56-BA95-57FD6993699D}" srcId="{E2EF1BA1-FB39-4435-8C9E-B0517336361A}" destId="{53972695-7E28-43B0-9994-79EDC9977539}" srcOrd="0" destOrd="0" parTransId="{E79972C3-08F9-456D-877B-B3371B510158}" sibTransId="{C10B6434-F92C-4A0B-B2C3-76E4476F2E46}"/>
    <dgm:cxn modelId="{5068B0E5-6A78-41A2-A978-B9C9460B6E73}" srcId="{8CD863E8-9072-4DB9-A6F2-F30B318B2264}" destId="{105A4D62-9735-4EA2-98C6-3DD49392AEA8}" srcOrd="0" destOrd="0" parTransId="{69B06F95-0BE9-49BE-AA5E-D1AFC6C8A3A5}" sibTransId="{790E3D6E-9DE0-4D2A-97AE-FC0FC3A88120}"/>
    <dgm:cxn modelId="{35A84EF4-FC83-4E8A-B6A0-FCC70C2A2DAC}" srcId="{E2EF1BA1-FB39-4435-8C9E-B0517336361A}" destId="{554BD6EF-1977-44FA-A313-A3B72DE3F19B}" srcOrd="2" destOrd="0" parTransId="{5898619C-BCE6-4742-8600-0F09F5B337A5}" sibTransId="{B7D7BF00-93D2-4A74-AF47-8537053E1705}"/>
    <dgm:cxn modelId="{83A86C09-86F2-410E-A288-72FC5D0124B7}" type="presOf" srcId="{509045A3-F4A4-4427-ADD5-D4BF7E64B673}" destId="{91C1D574-6048-482A-A74C-AB62AE48CC4C}" srcOrd="0" destOrd="2" presId="urn:microsoft.com/office/officeart/2009/3/layout/IncreasingArrowsProcess"/>
    <dgm:cxn modelId="{C6FBC8FE-3D03-4FCB-B7A7-C3AB2C431AF0}" srcId="{8CD863E8-9072-4DB9-A6F2-F30B318B2264}" destId="{E2EF1BA1-FB39-4435-8C9E-B0517336361A}" srcOrd="2" destOrd="0" parTransId="{0EE2634C-0185-44F6-A41B-120036229885}" sibTransId="{4B403176-A71E-49C4-899B-2C0216B7B3C4}"/>
    <dgm:cxn modelId="{975CCDD2-6B13-48E0-AB46-4ED6CF5AB0F7}" srcId="{E2EF1BA1-FB39-4435-8C9E-B0517336361A}" destId="{1254C42A-AF9C-4004-BB57-A0498F40DF73}" srcOrd="3" destOrd="0" parTransId="{E91C350F-8DEF-458A-9E23-0613CC35AB79}" sibTransId="{C9BDD886-37C9-435F-A004-D3029C660FC2}"/>
    <dgm:cxn modelId="{4F6F39A4-4A9B-4BAF-B245-8CEED5EF12E0}" type="presOf" srcId="{B997FDFE-B979-461D-A71B-16C292A0ADB0}" destId="{AF19D22A-3C7F-4474-AF8C-952867D611FB}" srcOrd="0" destOrd="0" presId="urn:microsoft.com/office/officeart/2009/3/layout/IncreasingArrowsProcess"/>
    <dgm:cxn modelId="{7EF44A06-9B8F-4A87-B0F3-28E3DD9BF48A}" type="presOf" srcId="{554BD6EF-1977-44FA-A313-A3B72DE3F19B}" destId="{FE8E6ED3-7343-482A-8F70-F3732A52451F}" srcOrd="0" destOrd="2" presId="urn:microsoft.com/office/officeart/2009/3/layout/IncreasingArrowsProcess"/>
    <dgm:cxn modelId="{6621B45F-C6C2-417C-9D4E-E8B83ACCCEC0}" type="presOf" srcId="{A0C11EFA-9C53-4030-9DCB-B22FEC6B9E7C}" destId="{FE8E6ED3-7343-482A-8F70-F3732A52451F}" srcOrd="0" destOrd="1" presId="urn:microsoft.com/office/officeart/2009/3/layout/IncreasingArrowsProcess"/>
    <dgm:cxn modelId="{CC2E5554-F8B6-4777-AFF1-F53B0F8FBCAE}" type="presOf" srcId="{105A4D62-9735-4EA2-98C6-3DD49392AEA8}" destId="{C11E9A10-1A09-4F62-8B8E-8462E11BA4B5}" srcOrd="0" destOrd="0" presId="urn:microsoft.com/office/officeart/2009/3/layout/IncreasingArrowsProcess"/>
    <dgm:cxn modelId="{4B87F561-1B04-4CDF-891B-302CA192AC63}" type="presOf" srcId="{E2EF1BA1-FB39-4435-8C9E-B0517336361A}" destId="{9FA3023B-AFB1-47DA-B706-FD511770D7F2}" srcOrd="0" destOrd="0" presId="urn:microsoft.com/office/officeart/2009/3/layout/IncreasingArrowsProcess"/>
    <dgm:cxn modelId="{A359C311-73E1-4AEB-ABDD-B6D8B7BF73D4}" srcId="{B997FDFE-B979-461D-A71B-16C292A0ADB0}" destId="{73C9A787-F424-4B10-A460-7988DEB16C0B}" srcOrd="3" destOrd="0" parTransId="{5B55A06D-BD59-4278-98B9-52AF4001EFB2}" sibTransId="{C735E095-055D-4BF6-9338-659D4F823980}"/>
    <dgm:cxn modelId="{6BF32E7B-F508-432F-9E05-0D3B3813AA77}" type="presOf" srcId="{ACD3C185-D328-4A51-A6DB-C87F7EFAAD74}" destId="{3C91994F-67DA-412F-BCC9-834E0FF444DD}" srcOrd="0" destOrd="0" presId="urn:microsoft.com/office/officeart/2009/3/layout/IncreasingArrowsProcess"/>
    <dgm:cxn modelId="{1EA68EE9-C88B-4C1C-88DF-7294E8C29070}" srcId="{B997FDFE-B979-461D-A71B-16C292A0ADB0}" destId="{DAF9CE62-0C48-40E7-AE0A-8A67082F50F4}" srcOrd="4" destOrd="0" parTransId="{A03044ED-FA5A-4827-BF27-0541FD1D8647}" sibTransId="{5B3C04FE-46E3-41E7-BD79-8F774F93EB25}"/>
    <dgm:cxn modelId="{5E8E01BF-02DF-4B91-BF31-76D859077AAD}" type="presOf" srcId="{DAF9CE62-0C48-40E7-AE0A-8A67082F50F4}" destId="{91C1D574-6048-482A-A74C-AB62AE48CC4C}" srcOrd="0" destOrd="4" presId="urn:microsoft.com/office/officeart/2009/3/layout/IncreasingArrowsProcess"/>
    <dgm:cxn modelId="{396ABE9E-86A0-449E-8AE8-0ECBDB93F056}" srcId="{105A4D62-9735-4EA2-98C6-3DD49392AEA8}" destId="{ACD3C185-D328-4A51-A6DB-C87F7EFAAD74}" srcOrd="0" destOrd="0" parTransId="{E16F818D-038F-416F-87E2-204803D2D784}" sibTransId="{F45F428C-910B-40C7-9044-1E2070F5AB48}"/>
    <dgm:cxn modelId="{247B98F0-B1CC-48F4-A344-8A1B8248951F}" type="presOf" srcId="{53972695-7E28-43B0-9994-79EDC9977539}" destId="{FE8E6ED3-7343-482A-8F70-F3732A52451F}" srcOrd="0" destOrd="0" presId="urn:microsoft.com/office/officeart/2009/3/layout/IncreasingArrowsProcess"/>
    <dgm:cxn modelId="{94483963-D3F9-46EA-8334-ACF7C56931D5}" type="presParOf" srcId="{EB4DF23A-EF4D-4F2C-BA2D-53096850D83F}" destId="{C11E9A10-1A09-4F62-8B8E-8462E11BA4B5}" srcOrd="0" destOrd="0" presId="urn:microsoft.com/office/officeart/2009/3/layout/IncreasingArrowsProcess"/>
    <dgm:cxn modelId="{472960A0-A572-4084-B1F6-13686604925B}" type="presParOf" srcId="{EB4DF23A-EF4D-4F2C-BA2D-53096850D83F}" destId="{3C91994F-67DA-412F-BCC9-834E0FF444DD}" srcOrd="1" destOrd="0" presId="urn:microsoft.com/office/officeart/2009/3/layout/IncreasingArrowsProcess"/>
    <dgm:cxn modelId="{78FD25DE-1234-4099-ACB8-E7F88BBABF47}" type="presParOf" srcId="{EB4DF23A-EF4D-4F2C-BA2D-53096850D83F}" destId="{AF19D22A-3C7F-4474-AF8C-952867D611FB}" srcOrd="2" destOrd="0" presId="urn:microsoft.com/office/officeart/2009/3/layout/IncreasingArrowsProcess"/>
    <dgm:cxn modelId="{DF060041-5279-41CB-84DB-B3571D224658}" type="presParOf" srcId="{EB4DF23A-EF4D-4F2C-BA2D-53096850D83F}" destId="{91C1D574-6048-482A-A74C-AB62AE48CC4C}" srcOrd="3" destOrd="0" presId="urn:microsoft.com/office/officeart/2009/3/layout/IncreasingArrowsProcess"/>
    <dgm:cxn modelId="{953A1C2D-3E77-466B-89FE-89B2B7D578F5}" type="presParOf" srcId="{EB4DF23A-EF4D-4F2C-BA2D-53096850D83F}" destId="{9FA3023B-AFB1-47DA-B706-FD511770D7F2}" srcOrd="4" destOrd="0" presId="urn:microsoft.com/office/officeart/2009/3/layout/IncreasingArrowsProcess"/>
    <dgm:cxn modelId="{75211226-F7F6-40E6-A861-81EC66D873A9}" type="presParOf" srcId="{EB4DF23A-EF4D-4F2C-BA2D-53096850D83F}" destId="{FE8E6ED3-7343-482A-8F70-F3732A52451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08CC36-854E-4019-BA1F-B96F438870F9}" type="doc">
      <dgm:prSet loTypeId="urn:microsoft.com/office/officeart/2005/8/layout/vProcess5" loCatId="process" qsTypeId="urn:microsoft.com/office/officeart/2005/8/quickstyle/simple3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088A878A-3643-4C39-A29B-712B7E431C64}" type="pres">
      <dgm:prSet presAssocID="{9A08CC36-854E-4019-BA1F-B96F438870F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65D7E2-29B9-4B2D-8C02-5C7B539B467C}" type="pres">
      <dgm:prSet presAssocID="{9A08CC36-854E-4019-BA1F-B96F438870F9}" presName="dummyMaxCanvas" presStyleCnt="0">
        <dgm:presLayoutVars/>
      </dgm:prSet>
      <dgm:spPr/>
    </dgm:pt>
  </dgm:ptLst>
  <dgm:cxnLst>
    <dgm:cxn modelId="{14BDBBCD-9E47-43FD-B603-A26F2A04C1AE}" type="presOf" srcId="{9A08CC36-854E-4019-BA1F-B96F438870F9}" destId="{088A878A-3643-4C39-A29B-712B7E431C64}" srcOrd="0" destOrd="0" presId="urn:microsoft.com/office/officeart/2005/8/layout/vProcess5"/>
    <dgm:cxn modelId="{EEE86177-85F3-4C05-9115-0E168EC2ABED}" type="presParOf" srcId="{088A878A-3643-4C39-A29B-712B7E431C64}" destId="{8665D7E2-29B9-4B2D-8C02-5C7B539B467C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08CC36-854E-4019-BA1F-B96F438870F9}" type="doc">
      <dgm:prSet loTypeId="urn:microsoft.com/office/officeart/2005/8/layout/vProcess5" loCatId="process" qsTypeId="urn:microsoft.com/office/officeart/2005/8/quickstyle/simple3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C105346B-9C62-445F-BC93-1BBCA02E6999}">
      <dgm:prSet phldrT="[Text]"/>
      <dgm:spPr/>
      <dgm:t>
        <a:bodyPr anchor="ctr"/>
        <a:lstStyle/>
        <a:p>
          <a:pPr algn="just"/>
          <a:r>
            <a:rPr lang="en-US" dirty="0" smtClean="0"/>
            <a:t>OpenEdge components which are build on top OpenSSL library has support of environment variable “</a:t>
          </a:r>
          <a:r>
            <a:rPr lang="en-US" b="1" u="sng" dirty="0" smtClean="0"/>
            <a:t>SSLSYS_DEBUG_LOGGING</a:t>
          </a:r>
          <a:r>
            <a:rPr lang="en-US" dirty="0" smtClean="0"/>
            <a:t>” to generate SSL layer logs.</a:t>
          </a:r>
        </a:p>
        <a:p>
          <a:pPr algn="just"/>
          <a:endParaRPr lang="en-US" dirty="0" smtClean="0"/>
        </a:p>
        <a:p>
          <a:pPr algn="just"/>
          <a:r>
            <a:rPr lang="en-US" dirty="0" smtClean="0"/>
            <a:t>There are 2 separate log files are created “</a:t>
          </a:r>
          <a:r>
            <a:rPr lang="en-US" b="1" u="sng" dirty="0" smtClean="0"/>
            <a:t>cert.client.log</a:t>
          </a:r>
          <a:r>
            <a:rPr lang="en-US" dirty="0" smtClean="0"/>
            <a:t>” &amp; “</a:t>
          </a:r>
          <a:r>
            <a:rPr lang="en-US" b="1" u="sng" dirty="0" smtClean="0"/>
            <a:t>cert.server.log</a:t>
          </a:r>
          <a:r>
            <a:rPr lang="en-US" dirty="0" smtClean="0"/>
            <a:t>” for client and server components.</a:t>
          </a:r>
        </a:p>
        <a:p>
          <a:pPr algn="just"/>
          <a:endParaRPr lang="en-US" dirty="0" smtClean="0"/>
        </a:p>
        <a:p>
          <a:pPr algn="just"/>
          <a:r>
            <a:rPr lang="en-US" dirty="0" smtClean="0"/>
            <a:t>ABL client and when AppServer/</a:t>
          </a:r>
          <a:r>
            <a:rPr lang="en-US" dirty="0" err="1" smtClean="0"/>
            <a:t>WebSpeed</a:t>
          </a:r>
          <a:r>
            <a:rPr lang="en-US" dirty="0" smtClean="0"/>
            <a:t> agent running as a client to other AppServer or OE Database then it will generate “cert.server.log” file.</a:t>
          </a:r>
        </a:p>
        <a:p>
          <a:pPr algn="just"/>
          <a:endParaRPr lang="en-US" dirty="0" smtClean="0"/>
        </a:p>
        <a:p>
          <a:pPr algn="just"/>
          <a:r>
            <a:rPr lang="en-US" dirty="0" smtClean="0"/>
            <a:t>All other server components like </a:t>
          </a:r>
          <a:r>
            <a:rPr lang="en-US" dirty="0" err="1" smtClean="0"/>
            <a:t>AppServer</a:t>
          </a:r>
          <a:r>
            <a:rPr lang="en-US" dirty="0" smtClean="0"/>
            <a:t>/</a:t>
          </a:r>
          <a:r>
            <a:rPr lang="en-US" dirty="0" err="1" smtClean="0"/>
            <a:t>WebSpeed</a:t>
          </a:r>
          <a:r>
            <a:rPr lang="en-US" dirty="0" smtClean="0"/>
            <a:t> agent, OE </a:t>
          </a:r>
          <a:r>
            <a:rPr lang="en-US" dirty="0" err="1" smtClean="0"/>
            <a:t>DataBase</a:t>
          </a:r>
          <a:r>
            <a:rPr lang="en-US" dirty="0" smtClean="0"/>
            <a:t> &amp; OE SQL database generate “cert.server.log” file.</a:t>
          </a:r>
          <a:endParaRPr lang="en-US" dirty="0"/>
        </a:p>
      </dgm:t>
    </dgm:pt>
    <dgm:pt modelId="{938DDB0A-E673-4AD9-8C30-F5D180C2CA86}" type="parTrans" cxnId="{A4AFF1F7-6B4D-4294-A423-CF74DD1AE4B9}">
      <dgm:prSet/>
      <dgm:spPr/>
      <dgm:t>
        <a:bodyPr/>
        <a:lstStyle/>
        <a:p>
          <a:endParaRPr lang="en-US"/>
        </a:p>
      </dgm:t>
    </dgm:pt>
    <dgm:pt modelId="{7CC9BAD1-F510-45AB-9C04-CF34CD18C996}" type="sibTrans" cxnId="{A4AFF1F7-6B4D-4294-A423-CF74DD1AE4B9}">
      <dgm:prSet/>
      <dgm:spPr>
        <a:solidFill>
          <a:schemeClr val="tx1">
            <a:lumMod val="60000"/>
            <a:lumOff val="40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D4AF25C8-1072-4C78-BC19-D582D4DE2004}">
      <dgm:prSet phldrT="[Text]" custT="1"/>
      <dgm:spPr/>
      <dgm:t>
        <a:bodyPr lIns="72000" rIns="36000" anchor="t" anchorCtr="1"/>
        <a:lstStyle/>
        <a:p>
          <a:pPr marL="0" indent="0" defTabSz="596900">
            <a:tabLst/>
          </a:pPr>
          <a:r>
            <a:rPr lang="en-US" sz="1200" i="0" dirty="0" smtClean="0"/>
            <a:t>SSLSYS_DEBUG_LOGGING=1, logs only errors.</a:t>
          </a:r>
        </a:p>
        <a:p>
          <a:pPr marL="0" indent="0" defTabSz="622300"/>
          <a:r>
            <a:rPr lang="en-US" sz="1200" i="0" dirty="0" smtClean="0"/>
            <a:t>SSLSYS_DEBUG_LOGGING=2, </a:t>
          </a:r>
        </a:p>
        <a:p>
          <a:pPr defTabSz="622300"/>
          <a:r>
            <a:rPr lang="en-US" sz="1200" i="0" dirty="0" smtClean="0"/>
            <a:t>SSLSYS_DEBUG_LOGGING=3, </a:t>
          </a:r>
        </a:p>
        <a:p>
          <a:pPr defTabSz="622300"/>
          <a:r>
            <a:rPr lang="en-US" sz="1200" i="0" dirty="0" smtClean="0"/>
            <a:t>SSLSYS_DEBUG_LOGGING=4, </a:t>
          </a:r>
        </a:p>
        <a:p>
          <a:pPr defTabSz="622300"/>
          <a:r>
            <a:rPr lang="en-US" sz="1200" i="0" dirty="0" smtClean="0"/>
            <a:t>SSLSYS_DEBUG_LOGGING=5, </a:t>
          </a:r>
          <a:endParaRPr lang="en-US" sz="1200" dirty="0"/>
        </a:p>
      </dgm:t>
    </dgm:pt>
    <dgm:pt modelId="{32462EAB-E470-4CB7-AAFC-789B6C394205}" type="parTrans" cxnId="{3A0AD049-E424-4D1E-9834-F9D37E5B4335}">
      <dgm:prSet/>
      <dgm:spPr/>
      <dgm:t>
        <a:bodyPr/>
        <a:lstStyle/>
        <a:p>
          <a:endParaRPr lang="en-US"/>
        </a:p>
      </dgm:t>
    </dgm:pt>
    <dgm:pt modelId="{1B595C36-0DE6-4EEE-B0E6-3E5DD12D7E79}" type="sibTrans" cxnId="{3A0AD049-E424-4D1E-9834-F9D37E5B4335}">
      <dgm:prSet/>
      <dgm:spPr/>
      <dgm:t>
        <a:bodyPr/>
        <a:lstStyle/>
        <a:p>
          <a:endParaRPr lang="en-US"/>
        </a:p>
      </dgm:t>
    </dgm:pt>
    <dgm:pt modelId="{088A878A-3643-4C39-A29B-712B7E431C64}" type="pres">
      <dgm:prSet presAssocID="{9A08CC36-854E-4019-BA1F-B96F438870F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65D7E2-29B9-4B2D-8C02-5C7B539B467C}" type="pres">
      <dgm:prSet presAssocID="{9A08CC36-854E-4019-BA1F-B96F438870F9}" presName="dummyMaxCanvas" presStyleCnt="0">
        <dgm:presLayoutVars/>
      </dgm:prSet>
      <dgm:spPr/>
    </dgm:pt>
    <dgm:pt modelId="{640F5BC8-159B-4A43-ABB8-2AE3098A7219}" type="pres">
      <dgm:prSet presAssocID="{9A08CC36-854E-4019-BA1F-B96F438870F9}" presName="TwoNodes_1" presStyleLbl="node1" presStyleIdx="0" presStyleCnt="2" custScaleX="112923" custScaleY="114004" custLinFactNeighborX="3310" custLinFactNeighborY="41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881BA9-1EE6-4A5F-B48B-FC21C45AAA90}" type="pres">
      <dgm:prSet presAssocID="{9A08CC36-854E-4019-BA1F-B96F438870F9}" presName="TwoNodes_2" presStyleLbl="node1" presStyleIdx="1" presStyleCnt="2" custScaleX="68377" custScaleY="58309" custLinFactNeighborX="8981" custLinFactNeighborY="6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0E90D-20B6-4BF2-8C9A-436DF82D1EF1}" type="pres">
      <dgm:prSet presAssocID="{9A08CC36-854E-4019-BA1F-B96F438870F9}" presName="TwoConn_1-2" presStyleLbl="fgAccFollowNode1" presStyleIdx="0" presStyleCnt="1" custLinFactNeighborX="43881" custLinFactNeighborY="16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7AA056-8646-49EA-AAA2-A5FB135D1676}" type="pres">
      <dgm:prSet presAssocID="{9A08CC36-854E-4019-BA1F-B96F438870F9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36318A-1D68-4A5B-A651-D471BF61BFEC}" type="pres">
      <dgm:prSet presAssocID="{9A08CC36-854E-4019-BA1F-B96F438870F9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AFF1F7-6B4D-4294-A423-CF74DD1AE4B9}" srcId="{9A08CC36-854E-4019-BA1F-B96F438870F9}" destId="{C105346B-9C62-445F-BC93-1BBCA02E6999}" srcOrd="0" destOrd="0" parTransId="{938DDB0A-E673-4AD9-8C30-F5D180C2CA86}" sibTransId="{7CC9BAD1-F510-45AB-9C04-CF34CD18C996}"/>
    <dgm:cxn modelId="{2E9D189A-88D0-408F-A7B0-9AF3236A3B50}" type="presOf" srcId="{D4AF25C8-1072-4C78-BC19-D582D4DE2004}" destId="{3D36318A-1D68-4A5B-A651-D471BF61BFEC}" srcOrd="1" destOrd="0" presId="urn:microsoft.com/office/officeart/2005/8/layout/vProcess5"/>
    <dgm:cxn modelId="{3A0AD049-E424-4D1E-9834-F9D37E5B4335}" srcId="{9A08CC36-854E-4019-BA1F-B96F438870F9}" destId="{D4AF25C8-1072-4C78-BC19-D582D4DE2004}" srcOrd="1" destOrd="0" parTransId="{32462EAB-E470-4CB7-AAFC-789B6C394205}" sibTransId="{1B595C36-0DE6-4EEE-B0E6-3E5DD12D7E79}"/>
    <dgm:cxn modelId="{407A26C3-3374-44AF-9064-84E6EEC90B44}" type="presOf" srcId="{D4AF25C8-1072-4C78-BC19-D582D4DE2004}" destId="{8C881BA9-1EE6-4A5F-B48B-FC21C45AAA90}" srcOrd="0" destOrd="0" presId="urn:microsoft.com/office/officeart/2005/8/layout/vProcess5"/>
    <dgm:cxn modelId="{D66C1C94-C899-4E95-8979-0C68EE71E107}" type="presOf" srcId="{C105346B-9C62-445F-BC93-1BBCA02E6999}" destId="{640F5BC8-159B-4A43-ABB8-2AE3098A7219}" srcOrd="0" destOrd="0" presId="urn:microsoft.com/office/officeart/2005/8/layout/vProcess5"/>
    <dgm:cxn modelId="{3C4BC407-6F67-4900-B46E-13766334527B}" type="presOf" srcId="{7CC9BAD1-F510-45AB-9C04-CF34CD18C996}" destId="{4820E90D-20B6-4BF2-8C9A-436DF82D1EF1}" srcOrd="0" destOrd="0" presId="urn:microsoft.com/office/officeart/2005/8/layout/vProcess5"/>
    <dgm:cxn modelId="{14BDBBCD-9E47-43FD-B603-A26F2A04C1AE}" type="presOf" srcId="{9A08CC36-854E-4019-BA1F-B96F438870F9}" destId="{088A878A-3643-4C39-A29B-712B7E431C64}" srcOrd="0" destOrd="0" presId="urn:microsoft.com/office/officeart/2005/8/layout/vProcess5"/>
    <dgm:cxn modelId="{24CCAEB9-DFD6-4B11-86D2-05B4D713EE7E}" type="presOf" srcId="{C105346B-9C62-445F-BC93-1BBCA02E6999}" destId="{D07AA056-8646-49EA-AAA2-A5FB135D1676}" srcOrd="1" destOrd="0" presId="urn:microsoft.com/office/officeart/2005/8/layout/vProcess5"/>
    <dgm:cxn modelId="{EEE86177-85F3-4C05-9115-0E168EC2ABED}" type="presParOf" srcId="{088A878A-3643-4C39-A29B-712B7E431C64}" destId="{8665D7E2-29B9-4B2D-8C02-5C7B539B467C}" srcOrd="0" destOrd="0" presId="urn:microsoft.com/office/officeart/2005/8/layout/vProcess5"/>
    <dgm:cxn modelId="{A91B9DBD-C64A-4E9C-BEFE-32631D78BDF8}" type="presParOf" srcId="{088A878A-3643-4C39-A29B-712B7E431C64}" destId="{640F5BC8-159B-4A43-ABB8-2AE3098A7219}" srcOrd="1" destOrd="0" presId="urn:microsoft.com/office/officeart/2005/8/layout/vProcess5"/>
    <dgm:cxn modelId="{FE29D815-F801-40F3-9A20-FED40470E6EF}" type="presParOf" srcId="{088A878A-3643-4C39-A29B-712B7E431C64}" destId="{8C881BA9-1EE6-4A5F-B48B-FC21C45AAA90}" srcOrd="2" destOrd="0" presId="urn:microsoft.com/office/officeart/2005/8/layout/vProcess5"/>
    <dgm:cxn modelId="{95FA5EA6-7C1B-413F-922C-952ECCFB832A}" type="presParOf" srcId="{088A878A-3643-4C39-A29B-712B7E431C64}" destId="{4820E90D-20B6-4BF2-8C9A-436DF82D1EF1}" srcOrd="3" destOrd="0" presId="urn:microsoft.com/office/officeart/2005/8/layout/vProcess5"/>
    <dgm:cxn modelId="{D68CEB2A-89C4-44E1-B7D2-FE803673C196}" type="presParOf" srcId="{088A878A-3643-4C39-A29B-712B7E431C64}" destId="{D07AA056-8646-49EA-AAA2-A5FB135D1676}" srcOrd="4" destOrd="0" presId="urn:microsoft.com/office/officeart/2005/8/layout/vProcess5"/>
    <dgm:cxn modelId="{BEB46B22-F18B-4BC0-B0AB-2D0C3E32319D}" type="presParOf" srcId="{088A878A-3643-4C39-A29B-712B7E431C64}" destId="{3D36318A-1D68-4A5B-A651-D471BF61BFEC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FEB17D-06F5-42D3-A4B8-D41E41A2D30C}">
      <dsp:nvSpPr>
        <dsp:cNvPr id="0" name=""/>
        <dsp:cNvSpPr/>
      </dsp:nvSpPr>
      <dsp:spPr>
        <a:xfrm>
          <a:off x="1769507" y="404204"/>
          <a:ext cx="4700887" cy="17207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b="1" kern="1200" dirty="0" smtClean="0"/>
            <a:t>Authenticity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The ability to identify user/application/system before making communication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sz="14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>
              <a:solidFill>
                <a:schemeClr val="accent5">
                  <a:lumMod val="75000"/>
                </a:schemeClr>
              </a:solidFill>
            </a:rPr>
            <a:t>Using digital certificate </a:t>
          </a:r>
          <a:endParaRPr lang="en-US" sz="14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2521649" y="404204"/>
        <a:ext cx="3948745" cy="1720783"/>
      </dsp:txXfrm>
    </dsp:sp>
    <dsp:sp modelId="{44A227D5-6A59-4994-AF97-9E4AA0D91C6F}">
      <dsp:nvSpPr>
        <dsp:cNvPr id="0" name=""/>
        <dsp:cNvSpPr/>
      </dsp:nvSpPr>
      <dsp:spPr>
        <a:xfrm>
          <a:off x="1735023" y="2200910"/>
          <a:ext cx="4744654" cy="18156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b="1" kern="1200" dirty="0" smtClean="0"/>
            <a:t>Confidentiality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Protecting sensitive data/information from unauthorized user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sz="14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>
              <a:solidFill>
                <a:schemeClr val="accent5">
                  <a:lumMod val="75000"/>
                </a:schemeClr>
              </a:solidFill>
            </a:rPr>
            <a:t>Using encryption</a:t>
          </a:r>
        </a:p>
      </dsp:txBody>
      <dsp:txXfrm>
        <a:off x="2494168" y="2200910"/>
        <a:ext cx="3985509" cy="1815634"/>
      </dsp:txXfrm>
    </dsp:sp>
    <dsp:sp modelId="{67FF08AA-4D76-4886-B13E-7A6E95510EAA}">
      <dsp:nvSpPr>
        <dsp:cNvPr id="0" name=""/>
        <dsp:cNvSpPr/>
      </dsp:nvSpPr>
      <dsp:spPr>
        <a:xfrm>
          <a:off x="1706598" y="4115449"/>
          <a:ext cx="4791275" cy="14405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b="1" kern="1200" dirty="0" smtClean="0"/>
            <a:t>Integrity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Process to identify the unauthorized modification of data during transit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>
              <a:solidFill>
                <a:schemeClr val="accent5">
                  <a:lumMod val="75000"/>
                </a:schemeClr>
              </a:solidFill>
            </a:rPr>
            <a:t>Using MAC (Message Authentication Code)</a:t>
          </a:r>
          <a:endParaRPr lang="en-US" sz="14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2473202" y="4115449"/>
        <a:ext cx="4024671" cy="1440569"/>
      </dsp:txXfrm>
    </dsp:sp>
    <dsp:sp modelId="{2B2F81E7-CC6B-476A-AA1E-EE1567F6C2C9}">
      <dsp:nvSpPr>
        <dsp:cNvPr id="0" name=""/>
        <dsp:cNvSpPr/>
      </dsp:nvSpPr>
      <dsp:spPr>
        <a:xfrm>
          <a:off x="557819" y="0"/>
          <a:ext cx="1910983" cy="19109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Provides</a:t>
          </a:r>
          <a:endParaRPr lang="en-US" sz="1700" kern="1200" dirty="0"/>
        </a:p>
      </dsp:txBody>
      <dsp:txXfrm>
        <a:off x="557819" y="0"/>
        <a:ext cx="1910983" cy="1910983"/>
      </dsp:txXfrm>
    </dsp:sp>
    <dsp:sp modelId="{20916633-BB2E-4C02-B10A-355CA49C0710}">
      <dsp:nvSpPr>
        <dsp:cNvPr id="0" name=""/>
        <dsp:cNvSpPr/>
      </dsp:nvSpPr>
      <dsp:spPr>
        <a:xfrm>
          <a:off x="8182194" y="413725"/>
          <a:ext cx="3592085" cy="15403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Standard ( </a:t>
          </a:r>
          <a:r>
            <a:rPr lang="en-US" sz="1800" kern="1200" dirty="0" smtClean="0">
              <a:hlinkClick xmlns:r="http://schemas.openxmlformats.org/officeDocument/2006/relationships" r:id="rId1" tooltip="Cryptographic protocol"/>
            </a:rPr>
            <a:t>cryptographic protocols</a:t>
          </a:r>
          <a:r>
            <a:rPr lang="en-US" sz="1800" kern="1200" dirty="0" smtClean="0"/>
            <a:t>)</a:t>
          </a:r>
          <a:endParaRPr lang="en-US" sz="1800" b="1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i.e. TLSv1.2/TLSv1.1/TLSv1.0/SSLv3)</a:t>
          </a:r>
          <a:endParaRPr lang="en-US" sz="1400" kern="1200" dirty="0"/>
        </a:p>
      </dsp:txBody>
      <dsp:txXfrm>
        <a:off x="8756928" y="413725"/>
        <a:ext cx="3017351" cy="1540372"/>
      </dsp:txXfrm>
    </dsp:sp>
    <dsp:sp modelId="{5DF8842B-D37F-4E7E-BB17-FC62A43CF82A}">
      <dsp:nvSpPr>
        <dsp:cNvPr id="0" name=""/>
        <dsp:cNvSpPr/>
      </dsp:nvSpPr>
      <dsp:spPr>
        <a:xfrm>
          <a:off x="8201021" y="2043538"/>
          <a:ext cx="3610927" cy="12692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        Cipher</a:t>
          </a:r>
        </a:p>
      </dsp:txBody>
      <dsp:txXfrm>
        <a:off x="8778769" y="2043538"/>
        <a:ext cx="3033179" cy="1269259"/>
      </dsp:txXfrm>
    </dsp:sp>
    <dsp:sp modelId="{20CB94D6-0E14-424D-81A5-37C5D69B82F1}">
      <dsp:nvSpPr>
        <dsp:cNvPr id="0" name=""/>
        <dsp:cNvSpPr/>
      </dsp:nvSpPr>
      <dsp:spPr>
        <a:xfrm>
          <a:off x="8216050" y="3385872"/>
          <a:ext cx="3644217" cy="14466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u="none" kern="1200" dirty="0" smtClean="0"/>
            <a:t>      Certificate</a:t>
          </a:r>
          <a:endParaRPr lang="en-US" sz="1800" b="1" u="none" kern="1200" dirty="0"/>
        </a:p>
      </dsp:txBody>
      <dsp:txXfrm>
        <a:off x="8799125" y="3385872"/>
        <a:ext cx="3061143" cy="1446611"/>
      </dsp:txXfrm>
    </dsp:sp>
    <dsp:sp modelId="{360973F9-D475-4272-826F-F54B32AD01B8}">
      <dsp:nvSpPr>
        <dsp:cNvPr id="0" name=""/>
        <dsp:cNvSpPr/>
      </dsp:nvSpPr>
      <dsp:spPr>
        <a:xfrm>
          <a:off x="6589789" y="2"/>
          <a:ext cx="1910983" cy="19109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Configuration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accent5">
                  <a:lumMod val="75000"/>
                </a:schemeClr>
              </a:solidFill>
            </a:rPr>
            <a:t>Comprises of three things</a:t>
          </a:r>
          <a:endParaRPr lang="en-US" sz="17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6589789" y="2"/>
        <a:ext cx="1910983" cy="191098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9682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814" y="1200150"/>
            <a:ext cx="10948386" cy="517207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42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4" y="467575"/>
            <a:ext cx="9858039" cy="53553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470398"/>
            <a:ext cx="9858039" cy="4858048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spcBef>
                <a:spcPts val="18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247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102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11021571" cy="43088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13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13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02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567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08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547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247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2450" y="1200150"/>
            <a:ext cx="1095375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57813" y="367497"/>
            <a:ext cx="109483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6015201" y="6517228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75" r:id="rId3"/>
    <p:sldLayoutId id="2147483734" r:id="rId4"/>
    <p:sldLayoutId id="2147483778" r:id="rId5"/>
    <p:sldLayoutId id="2147483774" r:id="rId6"/>
    <p:sldLayoutId id="2147483739" r:id="rId7"/>
    <p:sldLayoutId id="2147483762" r:id="rId8"/>
    <p:sldLayoutId id="2147483776" r:id="rId9"/>
    <p:sldLayoutId id="2147483772" r:id="rId10"/>
    <p:sldLayoutId id="2147483767" r:id="rId11"/>
    <p:sldLayoutId id="2147483770" r:id="rId12"/>
    <p:sldLayoutId id="2147483773" r:id="rId13"/>
    <p:sldLayoutId id="2147483779" r:id="rId14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s.msdn.microsoft.com/asiatech/2009/04/08/using-system-net-trace-to-troubleshooting-ssl-problem-in-net-2-0-application/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vertwriteservices.com/assets/docs/API/certc_reference/Reference/Cert-C_ErrorCodes_AlphaList.html" TargetMode="External"/><Relationship Id="rId2" Type="http://schemas.openxmlformats.org/officeDocument/2006/relationships/hyperlink" Target="https://www.mkssoftware.com/docs/man1/openssl_verify.1.asp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sdn.microsoft.com/en-us/library/windows/desktop/dd721886(v=vs.85).aspx" TargetMode="External"/><Relationship Id="rId4" Type="http://schemas.openxmlformats.org/officeDocument/2006/relationships/hyperlink" Target="http://docs.oracle.com/javase/7/docs/technotes/guides/security/jsse/JSSERefGuide.html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odletest.com/" TargetMode="External"/><Relationship Id="rId2" Type="http://schemas.openxmlformats.org/officeDocument/2006/relationships/hyperlink" Target="https://www.ssllabs.com/ssltest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hyperlink" Target="http://poodletest.ntt-security.com/" TargetMode="External"/><Relationship Id="rId4" Type="http://schemas.openxmlformats.org/officeDocument/2006/relationships/hyperlink" Target="http://www.whodig.com/poodle/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967780" y="3205315"/>
            <a:ext cx="6800850" cy="1107996"/>
          </a:xfrm>
        </p:spPr>
        <p:txBody>
          <a:bodyPr/>
          <a:lstStyle/>
          <a:p>
            <a:r>
              <a:rPr lang="en-US" sz="2400" b="1" dirty="0"/>
              <a:t>Integrating &amp; Troubleshooting SSL/TLS Connections with Various OpenEdge Clients and </a:t>
            </a:r>
            <a:r>
              <a:rPr lang="en-US" sz="2400" b="1" dirty="0" smtClean="0"/>
              <a:t>Servers.</a:t>
            </a:r>
            <a:endParaRPr lang="en-US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132038" y="5066617"/>
            <a:ext cx="3075007" cy="1068712"/>
          </a:xfrm>
        </p:spPr>
        <p:txBody>
          <a:bodyPr/>
          <a:lstStyle/>
          <a:p>
            <a:pPr algn="just"/>
            <a:r>
              <a:rPr lang="en-US" sz="1400" dirty="0" smtClean="0"/>
              <a:t>Mike Jacobs</a:t>
            </a:r>
          </a:p>
          <a:p>
            <a:pPr algn="just"/>
            <a:r>
              <a:rPr lang="en-US" sz="1400" dirty="0" smtClean="0"/>
              <a:t>Senior Software Architect</a:t>
            </a:r>
          </a:p>
          <a:p>
            <a:pPr algn="just"/>
            <a:r>
              <a:rPr lang="en-US" sz="1400" dirty="0" smtClean="0"/>
              <a:t>Progress</a:t>
            </a:r>
            <a:endParaRPr lang="en-US" sz="1400" dirty="0"/>
          </a:p>
        </p:txBody>
      </p:sp>
      <p:sp>
        <p:nvSpPr>
          <p:cNvPr id="6" name="Subtitle 4"/>
          <p:cNvSpPr txBox="1">
            <a:spLocks/>
          </p:cNvSpPr>
          <p:nvPr/>
        </p:nvSpPr>
        <p:spPr bwMode="auto">
          <a:xfrm>
            <a:off x="8826941" y="5066617"/>
            <a:ext cx="3075007" cy="106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Tx/>
              <a:buFontTx/>
              <a:buNone/>
              <a:defRPr lang="en-US" sz="2400" i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SzTx/>
            </a:pPr>
            <a:r>
              <a:rPr lang="en-US" sz="1400" dirty="0" smtClean="0"/>
              <a:t>Arun Kumar Mohapatra</a:t>
            </a:r>
          </a:p>
          <a:p>
            <a:pPr algn="just">
              <a:buSzTx/>
            </a:pPr>
            <a:r>
              <a:rPr lang="en-US" sz="1400" dirty="0" smtClean="0"/>
              <a:t>Principal  Software Engineer</a:t>
            </a:r>
          </a:p>
          <a:p>
            <a:pPr algn="just">
              <a:buSzTx/>
            </a:pPr>
            <a:r>
              <a:rPr lang="en-US" sz="1400" dirty="0" smtClean="0"/>
              <a:t>Progress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772285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4424" y="1097280"/>
            <a:ext cx="9858039" cy="3925096"/>
          </a:xfrm>
        </p:spPr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Essentials of SSL/TLS</a:t>
            </a:r>
          </a:p>
          <a:p>
            <a:endParaRPr lang="en-US" sz="2400" dirty="0" smtClean="0"/>
          </a:p>
          <a:p>
            <a:r>
              <a:rPr lang="en-US" sz="2400" dirty="0" smtClean="0"/>
              <a:t>SSL/TLS in OpenEdge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Configuration &amp; Debugging SSL/TLS in OpenEdge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782544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2950719"/>
            <a:ext cx="7286625" cy="590931"/>
          </a:xfrm>
        </p:spPr>
        <p:txBody>
          <a:bodyPr/>
          <a:lstStyle/>
          <a:p>
            <a:r>
              <a:rPr lang="en-US" dirty="0"/>
              <a:t>SSL/TLS Layers of Security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9007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0422" y="837798"/>
            <a:ext cx="6033408" cy="462914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7814" y="202121"/>
            <a:ext cx="4218468" cy="430887"/>
          </a:xfrm>
        </p:spPr>
        <p:txBody>
          <a:bodyPr/>
          <a:lstStyle/>
          <a:p>
            <a:r>
              <a:rPr lang="en-US" u="sng" dirty="0">
                <a:solidFill>
                  <a:schemeClr val="accent1"/>
                </a:solidFill>
              </a:rPr>
              <a:t>SSL/TLS Layers of </a:t>
            </a:r>
            <a:r>
              <a:rPr lang="en-US" u="sng" dirty="0" smtClean="0">
                <a:solidFill>
                  <a:schemeClr val="accent1"/>
                </a:solidFill>
              </a:rPr>
              <a:t>Security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557814" y="652461"/>
            <a:ext cx="8471886" cy="433390"/>
          </a:xfrm>
          <a:solidFill>
            <a:srgbClr val="F2EEF6"/>
          </a:solidFill>
        </p:spPr>
        <p:txBody>
          <a:bodyPr/>
          <a:lstStyle/>
          <a:p>
            <a:r>
              <a:rPr lang="en-US" dirty="0" smtClean="0"/>
              <a:t>Widely used protocols for transport layer security. 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557813" y="1105304"/>
            <a:ext cx="4366611" cy="17081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500" dirty="0" smtClean="0"/>
              <a:t>SSL (Secure Socket Layer)</a:t>
            </a:r>
          </a:p>
          <a:p>
            <a:pPr marL="538163" lvl="1" indent="-285750" algn="l">
              <a:buFont typeface="Wingdings" panose="05000000000000000000" pitchFamily="2" charset="2"/>
              <a:buChar char="§"/>
            </a:pPr>
            <a:r>
              <a:rPr lang="en-US" sz="1500" dirty="0" smtClean="0"/>
              <a:t>Developed by Netscape in mid 1990s.</a:t>
            </a:r>
          </a:p>
          <a:p>
            <a:pPr marL="1077913" lvl="2" indent="-285750" algn="l">
              <a:buFont typeface="Wingdings" panose="05000000000000000000" pitchFamily="2" charset="2"/>
              <a:buChar char="§"/>
            </a:pPr>
            <a:r>
              <a:rPr lang="en-US" sz="1500" dirty="0" smtClean="0"/>
              <a:t>SSLv1.0 (never publicly released)</a:t>
            </a:r>
          </a:p>
          <a:p>
            <a:pPr marL="1077913" lvl="2" indent="-285750" algn="l">
              <a:buFont typeface="Wingdings" panose="05000000000000000000" pitchFamily="2" charset="2"/>
              <a:buChar char="§"/>
            </a:pPr>
            <a:r>
              <a:rPr lang="en-US" sz="1500" dirty="0" smtClean="0"/>
              <a:t>SSLv2.0 (is deprecated now)</a:t>
            </a:r>
          </a:p>
          <a:p>
            <a:pPr marL="1077913" lvl="2" indent="-285750" algn="l">
              <a:buFont typeface="Wingdings" panose="05000000000000000000" pitchFamily="2" charset="2"/>
              <a:buChar char="§"/>
            </a:pPr>
            <a:r>
              <a:rPr lang="en-US" sz="1500" dirty="0" smtClean="0"/>
              <a:t>SSLv3.0 (is widely supported.)</a:t>
            </a:r>
            <a:endParaRPr lang="en-US" sz="1500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6631770" y="3838912"/>
            <a:ext cx="4550580" cy="19774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500" dirty="0" smtClean="0"/>
              <a:t>TLS (Transport Layer Security)</a:t>
            </a:r>
          </a:p>
          <a:p>
            <a:pPr marL="538163" lvl="1" indent="-285750" algn="l">
              <a:buFont typeface="Wingdings" panose="05000000000000000000" pitchFamily="2" charset="2"/>
              <a:buChar char="§"/>
            </a:pPr>
            <a:r>
              <a:rPr lang="en-US" sz="1600" dirty="0"/>
              <a:t>Internet Engineering Task Force (IETF) </a:t>
            </a:r>
            <a:r>
              <a:rPr lang="en-US" sz="1600" dirty="0" smtClean="0"/>
              <a:t>enhanced SSL to TLS.</a:t>
            </a:r>
            <a:endParaRPr lang="en-US" sz="1500" dirty="0" smtClean="0"/>
          </a:p>
          <a:p>
            <a:pPr marL="1077913" lvl="2" indent="-285750" algn="l">
              <a:buSzPct val="100000"/>
              <a:buFont typeface="Wingdings" panose="05000000000000000000" pitchFamily="2" charset="2"/>
              <a:buChar char="Ø"/>
            </a:pPr>
            <a:r>
              <a:rPr lang="en-US" sz="1500" dirty="0" smtClean="0"/>
              <a:t>TLSv1.0 ( released in 1999)</a:t>
            </a:r>
          </a:p>
          <a:p>
            <a:pPr marL="1077913" lvl="2" indent="-285750" algn="l">
              <a:buSzPct val="100000"/>
              <a:buFont typeface="Wingdings" panose="05000000000000000000" pitchFamily="2" charset="2"/>
              <a:buChar char="Ø"/>
            </a:pPr>
            <a:r>
              <a:rPr lang="en-US" sz="1500" dirty="0" smtClean="0"/>
              <a:t>TLSv1.1 (</a:t>
            </a:r>
            <a:r>
              <a:rPr lang="en-US" sz="1500" dirty="0"/>
              <a:t>released </a:t>
            </a:r>
            <a:r>
              <a:rPr lang="en-US" sz="1500" dirty="0" smtClean="0"/>
              <a:t>in 2006)</a:t>
            </a:r>
          </a:p>
          <a:p>
            <a:pPr marL="1077913" lvl="2" indent="-285750" algn="l">
              <a:buSzPct val="100000"/>
              <a:buFont typeface="Wingdings" panose="05000000000000000000" pitchFamily="2" charset="2"/>
              <a:buChar char="Ø"/>
            </a:pPr>
            <a:r>
              <a:rPr lang="en-US" sz="1500" dirty="0" smtClean="0"/>
              <a:t>TLSv1.2 </a:t>
            </a:r>
            <a:r>
              <a:rPr lang="en-US" sz="1500" dirty="0"/>
              <a:t>(released in </a:t>
            </a:r>
            <a:r>
              <a:rPr lang="en-US" sz="1500" dirty="0" smtClean="0"/>
              <a:t>2008)</a:t>
            </a:r>
            <a:endParaRPr lang="en-US" sz="1500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628650" y="5843153"/>
            <a:ext cx="10553700" cy="461665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lvl="1" algn="just">
              <a:buSzTx/>
            </a:pPr>
            <a:r>
              <a:rPr lang="en-GB" sz="1200" i="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1200" i="0" dirty="0">
                <a:solidFill>
                  <a:schemeClr val="accent5">
                    <a:lumMod val="75000"/>
                  </a:schemeClr>
                </a:solidFill>
              </a:rPr>
              <a:t>IETF is a large open international community of network designers, operators, vendors, and researchers concerned with the evolution of the Internet architecture and the smooth operation of the Internet</a:t>
            </a:r>
            <a:r>
              <a:rPr lang="en-GB" sz="1200" i="0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en-GB" sz="1200" i="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185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6115361" cy="430887"/>
          </a:xfrm>
        </p:spPr>
        <p:txBody>
          <a:bodyPr/>
          <a:lstStyle/>
          <a:p>
            <a:r>
              <a:rPr lang="en-US" u="sng" dirty="0">
                <a:solidFill>
                  <a:schemeClr val="accent1"/>
                </a:solidFill>
              </a:rPr>
              <a:t>SSL/TLS Layers of </a:t>
            </a:r>
            <a:r>
              <a:rPr lang="en-US" u="sng" dirty="0" smtClean="0">
                <a:solidFill>
                  <a:schemeClr val="accent1"/>
                </a:solidFill>
              </a:rPr>
              <a:t>Security… continue</a:t>
            </a:r>
            <a:endParaRPr lang="en-US" dirty="0"/>
          </a:p>
        </p:txBody>
      </p:sp>
      <p:sp>
        <p:nvSpPr>
          <p:cNvPr id="3" name="Content Placeholder 3"/>
          <p:cNvSpPr txBox="1">
            <a:spLocks/>
          </p:cNvSpPr>
          <p:nvPr/>
        </p:nvSpPr>
        <p:spPr bwMode="auto">
          <a:xfrm>
            <a:off x="634619" y="771694"/>
            <a:ext cx="11370575" cy="5690066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SzTx/>
              <a:buNone/>
            </a:pPr>
            <a:endParaRPr lang="en-US" b="1" i="0" dirty="0" smtClean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endParaRPr lang="en-US" b="1" i="0" dirty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endParaRPr lang="en-US" b="1" i="0" dirty="0" smtClean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endParaRPr lang="en-US" b="1" i="0" dirty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endParaRPr lang="en-US" b="1" i="0" dirty="0" smtClean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endParaRPr lang="en-US" b="1" i="0" dirty="0" smtClean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r>
              <a:rPr lang="en-US" i="0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SzTx/>
              <a:buFont typeface="Wingdings" pitchFamily="2" charset="2"/>
              <a:buNone/>
            </a:pPr>
            <a:endParaRPr lang="en-US" sz="1600" i="1" dirty="0">
              <a:solidFill>
                <a:srgbClr val="00B0F0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844572176"/>
              </p:ext>
            </p:extLst>
          </p:nvPr>
        </p:nvGraphicFramePr>
        <p:xfrm>
          <a:off x="-1" y="798384"/>
          <a:ext cx="12005195" cy="5747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87159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20216" y="3014476"/>
            <a:ext cx="7286625" cy="590931"/>
          </a:xfrm>
        </p:spPr>
        <p:txBody>
          <a:bodyPr/>
          <a:lstStyle/>
          <a:p>
            <a:r>
              <a:rPr lang="en-US" dirty="0" smtClean="0"/>
              <a:t>Cipher.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9170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7832561" cy="424732"/>
          </a:xfrm>
        </p:spPr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Cipher</a:t>
            </a:r>
            <a:r>
              <a:rPr lang="en-US" dirty="0" smtClean="0">
                <a:solidFill>
                  <a:schemeClr val="tx1"/>
                </a:solidFill>
              </a:rPr>
              <a:t> - </a:t>
            </a:r>
            <a:r>
              <a:rPr lang="en-US" dirty="0">
                <a:solidFill>
                  <a:schemeClr val="tx1"/>
                </a:solidFill>
              </a:rPr>
              <a:t>An assortment of cryptographic algorithms. 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07988" y="3453314"/>
            <a:ext cx="4554524" cy="1708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1500" dirty="0" smtClean="0"/>
              <a:t>Basic elements of a cipher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200" dirty="0" smtClean="0"/>
              <a:t>Protocol (SSL/TLS) 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200" dirty="0" smtClean="0"/>
              <a:t>Key Exchange </a:t>
            </a:r>
            <a:r>
              <a:rPr lang="en-US" sz="1200" dirty="0"/>
              <a:t>Algorithm (</a:t>
            </a:r>
            <a:r>
              <a:rPr lang="en-US" sz="1200" dirty="0" smtClean="0"/>
              <a:t>RSA/DH/ECDH/ECDHE)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200" dirty="0"/>
              <a:t>Authentication Algorithm (</a:t>
            </a:r>
            <a:r>
              <a:rPr lang="en-US" sz="1200" dirty="0" smtClean="0"/>
              <a:t>RSA/DSA/ECDSA)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200" dirty="0" smtClean="0"/>
              <a:t>Data Encryption Algorithm (AES/RC4/3DES)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200" dirty="0" smtClean="0"/>
              <a:t>MAC Algorithm (SHA/MD5/SHA2 family) </a:t>
            </a:r>
            <a:endParaRPr lang="en-US" sz="1500" dirty="0" smtClean="0"/>
          </a:p>
        </p:txBody>
      </p:sp>
      <p:sp>
        <p:nvSpPr>
          <p:cNvPr id="8" name="Left-Right Arrow Callout 7"/>
          <p:cNvSpPr/>
          <p:nvPr/>
        </p:nvSpPr>
        <p:spPr bwMode="auto">
          <a:xfrm>
            <a:off x="4546147" y="1217150"/>
            <a:ext cx="3771899" cy="1692771"/>
          </a:xfrm>
          <a:prstGeom prst="leftRightArrowCallout">
            <a:avLst>
              <a:gd name="adj1" fmla="val 25000"/>
              <a:gd name="adj2" fmla="val 25000"/>
              <a:gd name="adj3" fmla="val 25000"/>
              <a:gd name="adj4" fmla="val 6327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/>
              <a:t>During </a:t>
            </a:r>
            <a:r>
              <a:rPr lang="en-US" sz="1600" dirty="0"/>
              <a:t>SSL handshake, both Client and Server should agree on a </a:t>
            </a:r>
            <a:r>
              <a:rPr lang="en-US" sz="1600" b="1" dirty="0"/>
              <a:t>common cipher</a:t>
            </a:r>
            <a:r>
              <a:rPr lang="en-US" sz="1600" dirty="0"/>
              <a:t> suite/cipher suite name.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IN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64039" y="1533320"/>
            <a:ext cx="1140391" cy="1027379"/>
          </a:xfrm>
          <a:prstGeom prst="rect">
            <a:avLst/>
          </a:prstGeom>
          <a:effectLst>
            <a:glow rad="127000">
              <a:schemeClr val="accent5">
                <a:lumMod val="60000"/>
                <a:lumOff val="40000"/>
              </a:schemeClr>
            </a:glo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4754" y="1700018"/>
            <a:ext cx="995400" cy="774497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90966" y="1883669"/>
            <a:ext cx="622976" cy="182191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19884" y="1521534"/>
            <a:ext cx="1028700" cy="2857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52871" y="3453311"/>
            <a:ext cx="7320196" cy="29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6146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3719219" cy="430887"/>
          </a:xfrm>
        </p:spPr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OpenEdge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9954" y="798383"/>
            <a:ext cx="10948988" cy="5622081"/>
          </a:xfrm>
          <a:solidFill>
            <a:srgbClr val="F2EEF6"/>
          </a:solidFill>
        </p:spPr>
        <p:txBody>
          <a:bodyPr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	</a:t>
            </a:r>
          </a:p>
          <a:p>
            <a:pPr marL="0" indent="0">
              <a:buNone/>
            </a:pPr>
            <a:endParaRPr lang="en-US" sz="1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</a:rPr>
              <a:t>	</a:t>
            </a:r>
            <a:r>
              <a:rPr lang="en-US" sz="1600" b="1" dirty="0" smtClean="0">
                <a:solidFill>
                  <a:srgbClr val="FF0000"/>
                </a:solidFill>
              </a:rPr>
              <a:t>		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	     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</a:rPr>
              <a:t>	</a:t>
            </a:r>
            <a:endParaRPr lang="en-US" sz="1500" dirty="0" smtClean="0"/>
          </a:p>
          <a:p>
            <a:endParaRPr lang="en-US" sz="1500" dirty="0" smtClean="0"/>
          </a:p>
          <a:p>
            <a:endParaRPr lang="en-US" sz="1500" dirty="0" smtClean="0"/>
          </a:p>
          <a:p>
            <a:pPr marL="0" indent="0">
              <a:buNone/>
            </a:pPr>
            <a:endParaRPr lang="en-US" sz="1500" dirty="0"/>
          </a:p>
          <a:p>
            <a:endParaRPr lang="en-US" sz="1500" dirty="0" smtClean="0"/>
          </a:p>
          <a:p>
            <a:endParaRPr lang="en-US" sz="1500" dirty="0"/>
          </a:p>
          <a:p>
            <a:endParaRPr lang="en-US" sz="1500" dirty="0" smtClean="0"/>
          </a:p>
          <a:p>
            <a:endParaRPr lang="en-US" sz="1500" dirty="0"/>
          </a:p>
          <a:p>
            <a:endParaRPr lang="en-US" sz="15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5" name="TextBox 44"/>
          <p:cNvSpPr txBox="1"/>
          <p:nvPr/>
        </p:nvSpPr>
        <p:spPr bwMode="auto">
          <a:xfrm>
            <a:off x="12261866" y="2472816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 smtClean="0"/>
          </a:p>
        </p:txBody>
      </p:sp>
      <p:sp>
        <p:nvSpPr>
          <p:cNvPr id="46" name="TextBox 45"/>
          <p:cNvSpPr txBox="1"/>
          <p:nvPr/>
        </p:nvSpPr>
        <p:spPr bwMode="auto">
          <a:xfrm>
            <a:off x="859187" y="1061641"/>
            <a:ext cx="5557379" cy="3231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accent6">
                    <a:lumMod val="50000"/>
                  </a:schemeClr>
                </a:solidFill>
              </a:rPr>
              <a:t>OpenEdge uses abbreviated  names for </a:t>
            </a:r>
            <a:r>
              <a:rPr lang="en-US" sz="1500" dirty="0" smtClean="0">
                <a:solidFill>
                  <a:schemeClr val="accent6">
                    <a:lumMod val="50000"/>
                  </a:schemeClr>
                </a:solidFill>
              </a:rPr>
              <a:t>cipher.</a:t>
            </a:r>
          </a:p>
        </p:txBody>
      </p:sp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0471172"/>
              </p:ext>
            </p:extLst>
          </p:nvPr>
        </p:nvGraphicFramePr>
        <p:xfrm>
          <a:off x="1705997" y="1797808"/>
          <a:ext cx="7976680" cy="401717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99801">
                  <a:extLst>
                    <a:ext uri="{9D8B030D-6E8A-4147-A177-3AD203B41FA5}">
                      <a16:colId xmlns:a16="http://schemas.microsoft.com/office/drawing/2014/main" xmlns="" val="2848977120"/>
                    </a:ext>
                  </a:extLst>
                </a:gridCol>
                <a:gridCol w="4876879">
                  <a:extLst>
                    <a:ext uri="{9D8B030D-6E8A-4147-A177-3AD203B41FA5}">
                      <a16:colId xmlns:a16="http://schemas.microsoft.com/office/drawing/2014/main" xmlns="" val="4196265227"/>
                    </a:ext>
                  </a:extLst>
                </a:gridCol>
              </a:tblGrid>
              <a:tr h="40968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OE Cipher Suite Name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Fully Qualified Name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2897856"/>
                  </a:ext>
                </a:extLst>
              </a:tr>
              <a:tr h="298120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AES256-SHA256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TLS_RSA_WITH_AES_256_CBC_SHA256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9094637"/>
                  </a:ext>
                </a:extLst>
              </a:tr>
              <a:tr h="27271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DHE-RSA-AES128-GCM-SHA256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TLS_DHE_RSA_WITH_AES_128_GCM_SHA256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0209746"/>
                  </a:ext>
                </a:extLst>
              </a:tr>
              <a:tr h="26469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AES128-GCM-SHA256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TLS_RSA_WITH_AES_128_GCM_SHA256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9672335"/>
                  </a:ext>
                </a:extLst>
              </a:tr>
              <a:tr h="280737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DHE-RSA-AES128-SHA256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TLS_DHE_RSA_WITH_AES_128_CBC_SHA256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4326765"/>
                  </a:ext>
                </a:extLst>
              </a:tr>
              <a:tr h="256674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ADH-AES128-GCM-SHA256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TLS_DH_anon_WITH_AES_128_GCM_SHA256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1999570"/>
                  </a:ext>
                </a:extLst>
              </a:tr>
              <a:tr h="23822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100" b="1" dirty="0" smtClean="0"/>
                        <a:t>DHE-RSA-AES256-SHA256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TLS_RSA_WITH_AES_256_GCM_SHA256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82384635"/>
                  </a:ext>
                </a:extLst>
              </a:tr>
              <a:tr h="2488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AES128-SHA256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TLS_RSA_WITH_AES_128_CBC_SHA256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16960940"/>
                  </a:ext>
                </a:extLst>
              </a:tr>
              <a:tr h="260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AES256-GCM-SHA384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TLS_RSA_WITH_AES_256_GCM_SHA384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4089142"/>
                  </a:ext>
                </a:extLst>
              </a:tr>
              <a:tr h="260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DHE-RSA-AES256-GCM-SHA384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TLS_DHE_RSA_WITH_AES_256_GCM_SHA384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7151905"/>
                  </a:ext>
                </a:extLst>
              </a:tr>
              <a:tr h="260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ADH-AES256-GCM-SHA384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TLS_ADH_WITH_AES_256_GCM_SHA384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1450031"/>
                  </a:ext>
                </a:extLst>
              </a:tr>
              <a:tr h="260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AES128-SHA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TLS_RSA_WITH_AES_128_CBC_SHA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1270579"/>
                  </a:ext>
                </a:extLst>
              </a:tr>
              <a:tr h="260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RC4-SHA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SSL_RSA_WITH_RC4_128_SHA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26553924"/>
                  </a:ext>
                </a:extLst>
              </a:tr>
              <a:tr h="4096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RC4-MD5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SSL_RSA_WITH_RC4_128_MD5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577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54381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2562873"/>
            <a:ext cx="7286625" cy="1089529"/>
          </a:xfrm>
        </p:spPr>
        <p:txBody>
          <a:bodyPr/>
          <a:lstStyle/>
          <a:p>
            <a:r>
              <a:rPr lang="en-US" b="1" dirty="0"/>
              <a:t>Digital </a:t>
            </a:r>
            <a:r>
              <a:rPr lang="en-US" b="1" dirty="0" smtClean="0"/>
              <a:t>Server Certificates </a:t>
            </a:r>
            <a:r>
              <a:rPr lang="en-US" b="1" dirty="0"/>
              <a:t>and </a:t>
            </a:r>
            <a:r>
              <a:rPr lang="en-US" b="1" dirty="0" smtClean="0"/>
              <a:t>it’s content.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118327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4" y="367497"/>
            <a:ext cx="3748716" cy="430887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Digital </a:t>
            </a:r>
            <a:r>
              <a:rPr lang="en-US" u="sng" dirty="0" smtClean="0">
                <a:solidFill>
                  <a:srgbClr val="92D050"/>
                </a:solidFill>
              </a:rPr>
              <a:t> Server Certificate</a:t>
            </a:r>
            <a:endParaRPr lang="en-US" u="sng" dirty="0">
              <a:solidFill>
                <a:srgbClr val="92D05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106" y="2347849"/>
            <a:ext cx="4552335" cy="339190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67538" y="2347849"/>
            <a:ext cx="4488529" cy="3391907"/>
          </a:xfrm>
          <a:prstGeom prst="rect">
            <a:avLst/>
          </a:prstGeom>
        </p:spPr>
      </p:pic>
      <p:sp>
        <p:nvSpPr>
          <p:cNvPr id="20" name="Down Arrow 19"/>
          <p:cNvSpPr/>
          <p:nvPr/>
        </p:nvSpPr>
        <p:spPr bwMode="auto">
          <a:xfrm>
            <a:off x="1291676" y="2320600"/>
            <a:ext cx="261257" cy="322217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57106" y="778162"/>
            <a:ext cx="10198961" cy="15004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1500" dirty="0" smtClean="0"/>
              <a:t>Identity of application (server) on network (just like personal ID cards)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1500" dirty="0" smtClean="0"/>
              <a:t>Digital Server Certificate contains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200" b="1" dirty="0" smtClean="0"/>
              <a:t>Public Key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200" b="1" dirty="0" smtClean="0"/>
              <a:t>Identity of Certificate Owner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200" b="1" dirty="0" smtClean="0"/>
              <a:t>Identity of  CA </a:t>
            </a:r>
            <a:r>
              <a:rPr lang="en-US" sz="1200" dirty="0" smtClean="0"/>
              <a:t>( Certificate Authority who validates identity of certificate holder and issue the certificate)</a:t>
            </a:r>
            <a:endParaRPr lang="en-US" sz="1500" dirty="0" smtClean="0"/>
          </a:p>
        </p:txBody>
      </p:sp>
      <p:sp>
        <p:nvSpPr>
          <p:cNvPr id="10" name="Left-Right Arrow Callout 9"/>
          <p:cNvSpPr/>
          <p:nvPr/>
        </p:nvSpPr>
        <p:spPr bwMode="auto">
          <a:xfrm>
            <a:off x="4589774" y="3866335"/>
            <a:ext cx="2115826" cy="830997"/>
          </a:xfrm>
          <a:prstGeom prst="leftRightArrowCallout">
            <a:avLst>
              <a:gd name="adj1" fmla="val 25000"/>
              <a:gd name="adj2" fmla="val 25000"/>
              <a:gd name="adj3" fmla="val 25000"/>
              <a:gd name="adj4" fmla="val 6327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600" i="0" dirty="0"/>
              <a:t>Windows Certificate </a:t>
            </a:r>
            <a:r>
              <a:rPr lang="en-US" sz="1600" i="0" dirty="0" smtClean="0"/>
              <a:t>Viewer info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657106" y="5809032"/>
            <a:ext cx="10198961" cy="6309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 smtClean="0"/>
              <a:t>Digital Server Certificate contents can also be viewed using </a:t>
            </a:r>
            <a:r>
              <a:rPr lang="en-US" sz="1400" dirty="0" err="1" smtClean="0"/>
              <a:t>proenv</a:t>
            </a:r>
            <a:r>
              <a:rPr lang="en-US" sz="1400" dirty="0" smtClean="0"/>
              <a:t> command </a:t>
            </a:r>
          </a:p>
          <a:p>
            <a:pPr marL="742950" lvl="1" indent="-285750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500" dirty="0" err="1" smtClean="0"/>
              <a:t>sslc</a:t>
            </a:r>
            <a:r>
              <a:rPr lang="en-US" sz="1500" dirty="0" smtClean="0"/>
              <a:t> x509 –text –</a:t>
            </a:r>
            <a:r>
              <a:rPr lang="en-US" sz="1500" dirty="0" err="1" smtClean="0"/>
              <a:t>noout</a:t>
            </a:r>
            <a:r>
              <a:rPr lang="en-US" sz="1500" dirty="0" smtClean="0"/>
              <a:t> –in &lt;cert name&gt; </a:t>
            </a:r>
            <a:r>
              <a:rPr lang="en-US" sz="1500" dirty="0" smtClean="0">
                <a:solidFill>
                  <a:schemeClr val="accent6">
                    <a:lumMod val="50000"/>
                  </a:schemeClr>
                </a:solidFill>
              </a:rPr>
              <a:t>i.e</a:t>
            </a:r>
            <a:r>
              <a:rPr lang="en-US" sz="1500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US" sz="1500" dirty="0" err="1">
                <a:solidFill>
                  <a:schemeClr val="accent6">
                    <a:lumMod val="50000"/>
                  </a:schemeClr>
                </a:solidFill>
              </a:rPr>
              <a:t>sslc</a:t>
            </a:r>
            <a:r>
              <a:rPr lang="en-US" sz="1500" dirty="0">
                <a:solidFill>
                  <a:schemeClr val="accent6">
                    <a:lumMod val="50000"/>
                  </a:schemeClr>
                </a:solidFill>
              </a:rPr>
              <a:t> x509 –text –</a:t>
            </a:r>
            <a:r>
              <a:rPr lang="en-US" sz="1500" dirty="0" err="1">
                <a:solidFill>
                  <a:schemeClr val="accent6">
                    <a:lumMod val="50000"/>
                  </a:schemeClr>
                </a:solidFill>
              </a:rPr>
              <a:t>noout</a:t>
            </a:r>
            <a:r>
              <a:rPr lang="en-US" sz="1500" dirty="0">
                <a:solidFill>
                  <a:schemeClr val="accent6">
                    <a:lumMod val="50000"/>
                  </a:schemeClr>
                </a:solidFill>
              </a:rPr>
              <a:t> –in </a:t>
            </a:r>
            <a:r>
              <a:rPr lang="en-US" sz="1500" dirty="0" err="1" smtClean="0">
                <a:solidFill>
                  <a:schemeClr val="accent6">
                    <a:lumMod val="50000"/>
                  </a:schemeClr>
                </a:solidFill>
              </a:rPr>
              <a:t>defaultxx</a:t>
            </a:r>
            <a:endParaRPr lang="en-US" sz="15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1219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390" y="327965"/>
            <a:ext cx="5279569" cy="424732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How to get </a:t>
            </a:r>
            <a:r>
              <a:rPr lang="en-US" u="sng" dirty="0" smtClean="0">
                <a:solidFill>
                  <a:srgbClr val="92D050"/>
                </a:solidFill>
              </a:rPr>
              <a:t>Digital </a:t>
            </a:r>
            <a:r>
              <a:rPr lang="en-US" u="sng" dirty="0">
                <a:solidFill>
                  <a:srgbClr val="92D050"/>
                </a:solidFill>
              </a:rPr>
              <a:t>Server certificate?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3018" y="768574"/>
            <a:ext cx="11122238" cy="5573841"/>
          </a:xfrm>
          <a:solidFill>
            <a:srgbClr val="F2EEF6"/>
          </a:solidFill>
        </p:spPr>
        <p:txBody>
          <a:bodyPr/>
          <a:lstStyle/>
          <a:p>
            <a:pPr marL="0" indent="0">
              <a:buNone/>
            </a:pPr>
            <a:endParaRPr lang="en-US" sz="1500" dirty="0" smtClean="0"/>
          </a:p>
          <a:p>
            <a:endParaRPr lang="en-US" sz="1500" dirty="0" smtClean="0"/>
          </a:p>
          <a:p>
            <a:pPr lvl="1"/>
            <a:endParaRPr lang="en-US" sz="1300" dirty="0" smtClean="0"/>
          </a:p>
          <a:p>
            <a:endParaRPr lang="en-US" sz="15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3990053" y="1457006"/>
            <a:ext cx="2243493" cy="2442475"/>
            <a:chOff x="3990053" y="1457006"/>
            <a:chExt cx="2243493" cy="2442475"/>
          </a:xfrm>
        </p:grpSpPr>
        <p:sp>
          <p:nvSpPr>
            <p:cNvPr id="17" name="Rectangle 16"/>
            <p:cNvSpPr/>
            <p:nvPr/>
          </p:nvSpPr>
          <p:spPr>
            <a:xfrm>
              <a:off x="3990053" y="1765392"/>
              <a:ext cx="2243493" cy="213408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72642" y="1457006"/>
              <a:ext cx="1813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dirty="0" smtClean="0"/>
                <a:t>Certificate Authority</a:t>
              </a:r>
              <a:endParaRPr lang="en-US" sz="12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071454" y="2002972"/>
              <a:ext cx="1068709" cy="144323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/>
                <a:t>Verify </a:t>
              </a:r>
            </a:p>
            <a:p>
              <a:pPr algn="ctr"/>
              <a:r>
                <a:rPr lang="en-US" sz="1100" b="1" dirty="0" smtClean="0"/>
                <a:t>User Identification</a:t>
              </a:r>
              <a:endParaRPr lang="en-US" sz="110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187439" y="1999640"/>
              <a:ext cx="1008088" cy="145674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/>
                <a:t>Build Certificate for user</a:t>
              </a:r>
              <a:endParaRPr lang="en-US" sz="1200" b="1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05691" y="1421374"/>
            <a:ext cx="2488843" cy="2461856"/>
            <a:chOff x="905691" y="1421374"/>
            <a:chExt cx="2488843" cy="2461856"/>
          </a:xfrm>
        </p:grpSpPr>
        <p:sp>
          <p:nvSpPr>
            <p:cNvPr id="18" name="TextBox 17"/>
            <p:cNvSpPr txBox="1"/>
            <p:nvPr/>
          </p:nvSpPr>
          <p:spPr>
            <a:xfrm>
              <a:off x="1306573" y="1421374"/>
              <a:ext cx="13417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OE User</a:t>
              </a:r>
              <a:endParaRPr lang="en-US" sz="1400" dirty="0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905691" y="1774838"/>
              <a:ext cx="2488843" cy="2108392"/>
              <a:chOff x="905691" y="2047972"/>
              <a:chExt cx="2488843" cy="2108392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905691" y="2047972"/>
                <a:ext cx="2488843" cy="2108392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057529" y="2100521"/>
                <a:ext cx="1069489" cy="560338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sz="900" b="1" dirty="0" smtClean="0"/>
                  <a:t>Private Key (*.pk1 format)</a:t>
                </a:r>
                <a:endParaRPr lang="en-US" sz="900" b="1" dirty="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057529" y="2748244"/>
                <a:ext cx="1069489" cy="1338448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900" b="1" dirty="0" smtClean="0"/>
              </a:p>
              <a:p>
                <a:pPr algn="l"/>
                <a:r>
                  <a:rPr lang="en-US" sz="900" b="1" dirty="0" smtClean="0"/>
                  <a:t>Public Key </a:t>
                </a:r>
              </a:p>
              <a:p>
                <a:pPr algn="l"/>
                <a:r>
                  <a:rPr lang="en-US" sz="900" b="1" dirty="0" smtClean="0"/>
                  <a:t>+ </a:t>
                </a:r>
              </a:p>
              <a:p>
                <a:pPr algn="l"/>
                <a:r>
                  <a:rPr lang="en-US" sz="900" b="1" dirty="0" smtClean="0"/>
                  <a:t>User Identification</a:t>
                </a:r>
              </a:p>
              <a:p>
                <a:pPr algn="l"/>
                <a:r>
                  <a:rPr lang="en-US" sz="900" b="1" dirty="0" smtClean="0"/>
                  <a:t> (*.pk10 format)</a:t>
                </a:r>
              </a:p>
              <a:p>
                <a:pPr algn="l"/>
                <a:r>
                  <a:rPr lang="en-US" sz="900" b="1" dirty="0" smtClean="0"/>
                  <a:t>          </a:t>
                </a:r>
                <a:endParaRPr lang="en-US" sz="900" b="1" dirty="0"/>
              </a:p>
            </p:txBody>
          </p:sp>
          <p:sp>
            <p:nvSpPr>
              <p:cNvPr id="34" name="Rectangle 33"/>
              <p:cNvSpPr/>
              <p:nvPr/>
            </p:nvSpPr>
            <p:spPr>
              <a:xfrm rot="16200000">
                <a:off x="712903" y="2420642"/>
                <a:ext cx="1187340" cy="606977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b="1" dirty="0" smtClean="0"/>
                  <a:t>OE PKIUTIL</a:t>
                </a:r>
                <a:endParaRPr lang="en-US" sz="900" b="1" dirty="0"/>
              </a:p>
            </p:txBody>
          </p:sp>
          <p:cxnSp>
            <p:nvCxnSpPr>
              <p:cNvPr id="36" name="Straight Arrow Connector 35"/>
              <p:cNvCxnSpPr/>
              <p:nvPr/>
            </p:nvCxnSpPr>
            <p:spPr bwMode="auto">
              <a:xfrm flipV="1">
                <a:off x="1610061" y="2525486"/>
                <a:ext cx="447467" cy="381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625052" y="3069376"/>
                <a:ext cx="447467" cy="381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sp>
        <p:nvSpPr>
          <p:cNvPr id="43" name="Right Arrow 42"/>
          <p:cNvSpPr/>
          <p:nvPr/>
        </p:nvSpPr>
        <p:spPr bwMode="auto">
          <a:xfrm>
            <a:off x="3174294" y="2796242"/>
            <a:ext cx="818841" cy="550247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dirty="0" smtClean="0"/>
              <a:t>*.pk10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740275" y="1294792"/>
            <a:ext cx="1341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OE User</a:t>
            </a:r>
            <a:endParaRPr lang="en-US" sz="1400" dirty="0"/>
          </a:p>
        </p:txBody>
      </p:sp>
      <p:grpSp>
        <p:nvGrpSpPr>
          <p:cNvPr id="72" name="Group 71"/>
          <p:cNvGrpSpPr/>
          <p:nvPr/>
        </p:nvGrpSpPr>
        <p:grpSpPr>
          <a:xfrm>
            <a:off x="6955277" y="1716349"/>
            <a:ext cx="3002258" cy="2234974"/>
            <a:chOff x="905692" y="2047972"/>
            <a:chExt cx="2488843" cy="2108392"/>
          </a:xfrm>
        </p:grpSpPr>
        <p:sp>
          <p:nvSpPr>
            <p:cNvPr id="73" name="Rectangle 72"/>
            <p:cNvSpPr/>
            <p:nvPr/>
          </p:nvSpPr>
          <p:spPr>
            <a:xfrm>
              <a:off x="905692" y="2047972"/>
              <a:ext cx="2488843" cy="2108392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158505" y="2113223"/>
              <a:ext cx="1069489" cy="51265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900" b="1" dirty="0" smtClean="0"/>
                <a:t>Private Key (*.pk1 format)</a:t>
              </a:r>
              <a:endParaRPr lang="en-US" sz="900" b="1" dirty="0"/>
            </a:p>
          </p:txBody>
        </p:sp>
        <p:sp>
          <p:nvSpPr>
            <p:cNvPr id="75" name="Rectangle 74"/>
            <p:cNvSpPr/>
            <p:nvPr/>
          </p:nvSpPr>
          <p:spPr>
            <a:xfrm rot="16200000">
              <a:off x="2349417" y="2605402"/>
              <a:ext cx="1187340" cy="606977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b="1" dirty="0" smtClean="0"/>
                <a:t>OE PKIUTIL</a:t>
              </a:r>
              <a:endParaRPr lang="en-US" sz="900" b="1" dirty="0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7024170" y="2397457"/>
            <a:ext cx="1645942" cy="1488988"/>
            <a:chOff x="3669309" y="1534016"/>
            <a:chExt cx="1981200" cy="1981200"/>
          </a:xfrm>
        </p:grpSpPr>
        <p:sp>
          <p:nvSpPr>
            <p:cNvPr id="77" name="Vertical Scroll 76"/>
            <p:cNvSpPr/>
            <p:nvPr/>
          </p:nvSpPr>
          <p:spPr>
            <a:xfrm>
              <a:off x="3669309" y="1534016"/>
              <a:ext cx="1981200" cy="1981200"/>
            </a:xfrm>
            <a:prstGeom prst="verticalScroll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191000" y="1981200"/>
              <a:ext cx="1069489" cy="364186"/>
            </a:xfrm>
            <a:prstGeom prst="rect">
              <a:avLst/>
            </a:prstGeom>
            <a:solidFill>
              <a:srgbClr val="7030A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 smtClean="0"/>
                <a:t>Public Key</a:t>
              </a:r>
              <a:endParaRPr lang="en-US" sz="900" b="1" dirty="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132074" y="2412987"/>
              <a:ext cx="1187340" cy="60697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b="1" dirty="0" smtClean="0"/>
                <a:t>Certificate Authority Identification</a:t>
              </a:r>
              <a:endParaRPr lang="en-US" sz="900" b="1" dirty="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4129045" y="3072737"/>
              <a:ext cx="1163771" cy="43702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b="1" dirty="0" smtClean="0"/>
                <a:t>User Identification</a:t>
              </a:r>
              <a:endParaRPr lang="en-US" sz="900" b="1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419600" y="1706419"/>
              <a:ext cx="609600" cy="30713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b="1" dirty="0" smtClean="0"/>
                <a:t>*.cer</a:t>
              </a:r>
              <a:endParaRPr lang="en-US" sz="900" b="1" dirty="0"/>
            </a:p>
          </p:txBody>
        </p:sp>
      </p:grpSp>
      <p:sp>
        <p:nvSpPr>
          <p:cNvPr id="54" name="Right Arrow 53"/>
          <p:cNvSpPr/>
          <p:nvPr/>
        </p:nvSpPr>
        <p:spPr bwMode="auto">
          <a:xfrm>
            <a:off x="6245402" y="2835567"/>
            <a:ext cx="819688" cy="418199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83" name="Straight Arrow Connector 82"/>
          <p:cNvCxnSpPr/>
          <p:nvPr/>
        </p:nvCxnSpPr>
        <p:spPr bwMode="auto">
          <a:xfrm>
            <a:off x="8550354" y="2178996"/>
            <a:ext cx="49651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4" name="Straight Arrow Connector 83"/>
          <p:cNvCxnSpPr/>
          <p:nvPr/>
        </p:nvCxnSpPr>
        <p:spPr bwMode="auto">
          <a:xfrm>
            <a:off x="8517927" y="3002608"/>
            <a:ext cx="49651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Vertical Scroll 84"/>
          <p:cNvSpPr/>
          <p:nvPr/>
        </p:nvSpPr>
        <p:spPr>
          <a:xfrm>
            <a:off x="9449771" y="4621600"/>
            <a:ext cx="2352544" cy="1247485"/>
          </a:xfrm>
          <a:prstGeom prst="verticalScroll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US" sz="1500" dirty="0" smtClean="0"/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1500" dirty="0" smtClean="0">
                <a:solidFill>
                  <a:srgbClr val="7030A0"/>
                </a:solidFill>
              </a:rPr>
              <a:t>Digital Server Certificate(*.pem)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1500" dirty="0" smtClean="0">
                <a:solidFill>
                  <a:srgbClr val="7030A0"/>
                </a:solidFill>
              </a:rPr>
              <a:t>DLC/keys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500" dirty="0" smtClean="0"/>
          </a:p>
          <a:p>
            <a:endParaRPr lang="en-US" sz="1500" dirty="0"/>
          </a:p>
        </p:txBody>
      </p:sp>
      <p:grpSp>
        <p:nvGrpSpPr>
          <p:cNvPr id="87" name="Group 86"/>
          <p:cNvGrpSpPr/>
          <p:nvPr/>
        </p:nvGrpSpPr>
        <p:grpSpPr>
          <a:xfrm>
            <a:off x="905691" y="4511112"/>
            <a:ext cx="2514600" cy="1447800"/>
            <a:chOff x="1752600" y="1600200"/>
            <a:chExt cx="2514600" cy="1447800"/>
          </a:xfrm>
        </p:grpSpPr>
        <p:sp>
          <p:nvSpPr>
            <p:cNvPr id="88" name="Rectangle 87"/>
            <p:cNvSpPr/>
            <p:nvPr/>
          </p:nvSpPr>
          <p:spPr>
            <a:xfrm>
              <a:off x="1752600" y="1600200"/>
              <a:ext cx="2514600" cy="1447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7401" y="1828801"/>
              <a:ext cx="685799" cy="380999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800" y="1885227"/>
              <a:ext cx="914400" cy="324573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4375" y="2514600"/>
              <a:ext cx="962025" cy="238125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0" y="2490787"/>
              <a:ext cx="933452" cy="261938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9765327" y="2488391"/>
            <a:ext cx="535744" cy="2133211"/>
            <a:chOff x="9765327" y="2488391"/>
            <a:chExt cx="535744" cy="2133211"/>
          </a:xfrm>
        </p:grpSpPr>
        <p:sp>
          <p:nvSpPr>
            <p:cNvPr id="4" name="Bent Arrow 3"/>
            <p:cNvSpPr/>
            <p:nvPr/>
          </p:nvSpPr>
          <p:spPr bwMode="auto">
            <a:xfrm rot="5400000">
              <a:off x="8966593" y="3287125"/>
              <a:ext cx="2133211" cy="535744"/>
            </a:xfrm>
            <a:prstGeom prst="bentArrow">
              <a:avLst>
                <a:gd name="adj1" fmla="val 29426"/>
                <a:gd name="adj2" fmla="val 25000"/>
                <a:gd name="adj3" fmla="val 25000"/>
                <a:gd name="adj4" fmla="val 43750"/>
              </a:avLst>
            </a:prstGeom>
            <a:solidFill>
              <a:schemeClr val="tx1">
                <a:lumMod val="60000"/>
                <a:lumOff val="40000"/>
              </a:schemeClr>
            </a:solidFill>
            <a:ln w="63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 bwMode="auto">
            <a:xfrm rot="5400000">
              <a:off x="9806605" y="3594734"/>
              <a:ext cx="74271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1000" b="1" i="0" dirty="0" smtClean="0">
                  <a:solidFill>
                    <a:srgbClr val="002060"/>
                  </a:solidFill>
                </a:rPr>
                <a:t>import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083245" y="3899481"/>
            <a:ext cx="3977070" cy="1764157"/>
            <a:chOff x="4083245" y="3899481"/>
            <a:chExt cx="3977070" cy="1764157"/>
          </a:xfrm>
        </p:grpSpPr>
        <p:sp>
          <p:nvSpPr>
            <p:cNvPr id="44" name="Rectangle 43"/>
            <p:cNvSpPr/>
            <p:nvPr/>
          </p:nvSpPr>
          <p:spPr>
            <a:xfrm>
              <a:off x="4083245" y="4914726"/>
              <a:ext cx="1159145" cy="60697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b="1" dirty="0" smtClean="0"/>
                <a:t>OE </a:t>
              </a:r>
              <a:r>
                <a:rPr lang="en-US" sz="1000" b="1" dirty="0" smtClean="0"/>
                <a:t>CERTUTIL</a:t>
              </a:r>
              <a:endParaRPr lang="en-US" sz="1000" b="1" dirty="0"/>
            </a:p>
          </p:txBody>
        </p:sp>
        <p:sp>
          <p:nvSpPr>
            <p:cNvPr id="7" name="Down Arrow 6"/>
            <p:cNvSpPr/>
            <p:nvPr/>
          </p:nvSpPr>
          <p:spPr bwMode="auto">
            <a:xfrm>
              <a:off x="4462648" y="3899481"/>
              <a:ext cx="343423" cy="996818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Vertical Scroll 46"/>
            <p:cNvSpPr/>
            <p:nvPr/>
          </p:nvSpPr>
          <p:spPr>
            <a:xfrm>
              <a:off x="4782403" y="4089200"/>
              <a:ext cx="909080" cy="488216"/>
            </a:xfrm>
            <a:prstGeom prst="verticalScroll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b="1" dirty="0" smtClean="0">
                  <a:solidFill>
                    <a:srgbClr val="002060"/>
                  </a:solidFill>
                </a:rPr>
                <a:t>CA Root </a:t>
              </a:r>
            </a:p>
            <a:p>
              <a:r>
                <a:rPr lang="en-US" sz="900" b="1" dirty="0" smtClean="0">
                  <a:solidFill>
                    <a:srgbClr val="002060"/>
                  </a:solidFill>
                </a:rPr>
                <a:t>Certificate</a:t>
              </a:r>
              <a:endParaRPr lang="en-US" sz="9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Right Arrow 9"/>
            <p:cNvSpPr/>
            <p:nvPr/>
          </p:nvSpPr>
          <p:spPr bwMode="auto">
            <a:xfrm>
              <a:off x="5236943" y="5083267"/>
              <a:ext cx="958584" cy="303489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5311299" y="5126473"/>
              <a:ext cx="657680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900" b="1" i="0" dirty="0" smtClean="0">
                  <a:solidFill>
                    <a:srgbClr val="002060"/>
                  </a:solidFill>
                </a:rPr>
                <a:t>import</a:t>
              </a:r>
              <a:endParaRPr lang="en-US" sz="900" i="0" dirty="0" smtClean="0"/>
            </a:p>
          </p:txBody>
        </p:sp>
        <p:sp>
          <p:nvSpPr>
            <p:cNvPr id="50" name="Vertical Scroll 49"/>
            <p:cNvSpPr/>
            <p:nvPr/>
          </p:nvSpPr>
          <p:spPr>
            <a:xfrm>
              <a:off x="6085714" y="4666208"/>
              <a:ext cx="1974601" cy="997430"/>
            </a:xfrm>
            <a:prstGeom prst="verticalScroll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endParaRPr lang="en-US" sz="1500" dirty="0" smtClean="0"/>
            </a:p>
            <a:p>
              <a:pPr marL="285750" indent="-285750" algn="l">
                <a:buFont typeface="Wingdings" panose="05000000000000000000" pitchFamily="2" charset="2"/>
                <a:buChar char="q"/>
              </a:pPr>
              <a:endParaRPr lang="en-US" sz="1200" dirty="0" smtClean="0">
                <a:solidFill>
                  <a:srgbClr val="7030A0"/>
                </a:solidFill>
              </a:endParaRPr>
            </a:p>
            <a:p>
              <a:pPr marL="285750" indent="-285750" algn="l">
                <a:buFont typeface="Wingdings" panose="05000000000000000000" pitchFamily="2" charset="2"/>
                <a:buChar char="q"/>
              </a:pPr>
              <a:r>
                <a:rPr lang="en-US" sz="1200" dirty="0" smtClean="0">
                  <a:solidFill>
                    <a:srgbClr val="7030A0"/>
                  </a:solidFill>
                </a:rPr>
                <a:t>*.0</a:t>
              </a:r>
            </a:p>
            <a:p>
              <a:pPr marL="285750" indent="-285750" algn="l">
                <a:buFont typeface="Wingdings" panose="05000000000000000000" pitchFamily="2" charset="2"/>
                <a:buChar char="q"/>
              </a:pPr>
              <a:r>
                <a:rPr lang="en-US" sz="1200" dirty="0" smtClean="0">
                  <a:solidFill>
                    <a:srgbClr val="7030A0"/>
                  </a:solidFill>
                </a:rPr>
                <a:t>Inside DLC/certs 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endParaRPr lang="en-US" sz="1500" dirty="0" smtClean="0"/>
            </a:p>
            <a:p>
              <a:endParaRPr lang="en-US" sz="1500" dirty="0"/>
            </a:p>
          </p:txBody>
        </p:sp>
      </p:grpSp>
      <p:sp>
        <p:nvSpPr>
          <p:cNvPr id="51" name="TextBox 50"/>
          <p:cNvSpPr txBox="1"/>
          <p:nvPr/>
        </p:nvSpPr>
        <p:spPr bwMode="auto">
          <a:xfrm>
            <a:off x="881085" y="869139"/>
            <a:ext cx="7033205" cy="3231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500" dirty="0"/>
              <a:t>OpenEdge ‘</a:t>
            </a:r>
            <a:r>
              <a:rPr lang="en-US" sz="1500" b="1" dirty="0" err="1"/>
              <a:t>pkiutil</a:t>
            </a:r>
            <a:r>
              <a:rPr lang="en-US" sz="1500" dirty="0"/>
              <a:t>’ command-line tool helps to get digital server certificate.</a:t>
            </a:r>
          </a:p>
        </p:txBody>
      </p:sp>
      <p:sp>
        <p:nvSpPr>
          <p:cNvPr id="8" name="Striped Right Arrow 7"/>
          <p:cNvSpPr/>
          <p:nvPr/>
        </p:nvSpPr>
        <p:spPr bwMode="auto">
          <a:xfrm rot="7977285">
            <a:off x="3312786" y="4057189"/>
            <a:ext cx="804751" cy="315877"/>
          </a:xfrm>
          <a:prstGeom prst="stripedRightArrow">
            <a:avLst/>
          </a:prstGeom>
          <a:solidFill>
            <a:srgbClr val="F7F2E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3935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8" grpId="0"/>
      <p:bldP spid="54" grpId="0" animBg="1"/>
      <p:bldP spid="85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2821409"/>
            <a:ext cx="7286625" cy="590931"/>
          </a:xfrm>
        </p:spPr>
        <p:txBody>
          <a:bodyPr/>
          <a:lstStyle/>
          <a:p>
            <a:r>
              <a:rPr lang="en-US" dirty="0" smtClean="0"/>
              <a:t>SSL/TLS Handshake</a:t>
            </a:r>
            <a:endParaRPr lang="en-US" dirty="0"/>
          </a:p>
        </p:txBody>
      </p:sp>
      <p:pic>
        <p:nvPicPr>
          <p:cNvPr id="3" name="Picture 2" descr="Handshake 2 Animatio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6862" y="1158600"/>
            <a:ext cx="2281238" cy="12668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2353939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4" y="367497"/>
            <a:ext cx="3459710" cy="430887"/>
          </a:xfrm>
        </p:spPr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SSL/TLS </a:t>
            </a:r>
            <a:r>
              <a:rPr lang="en-US" u="sng" dirty="0">
                <a:solidFill>
                  <a:srgbClr val="92D050"/>
                </a:solidFill>
              </a:rPr>
              <a:t>Handshake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66882" y="852625"/>
            <a:ext cx="11161993" cy="5622081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SzTx/>
              <a:buFont typeface="Wingdings" pitchFamily="2" charset="2"/>
              <a:buNone/>
            </a:pPr>
            <a:endParaRPr lang="en-US" sz="900" i="0" dirty="0">
              <a:solidFill>
                <a:schemeClr val="tx1"/>
              </a:solidFill>
              <a:latin typeface="Arial" charset="0"/>
              <a:cs typeface="+mn-cs"/>
            </a:endParaRPr>
          </a:p>
          <a:p>
            <a:pPr marL="0" indent="0">
              <a:buSzTx/>
              <a:buFont typeface="Wingdings" pitchFamily="2" charset="2"/>
              <a:buNone/>
            </a:pPr>
            <a:endParaRPr lang="en-US" sz="1600" b="1" i="0" dirty="0" smtClean="0">
              <a:solidFill>
                <a:srgbClr val="FF0000"/>
              </a:solidFill>
            </a:endParaRPr>
          </a:p>
          <a:p>
            <a:pPr marL="0" indent="0">
              <a:buSzTx/>
              <a:buFont typeface="Wingdings" pitchFamily="2" charset="2"/>
              <a:buNone/>
            </a:pPr>
            <a:r>
              <a:rPr lang="en-US" sz="1600" b="1" i="0" dirty="0" smtClean="0">
                <a:solidFill>
                  <a:srgbClr val="FF0000"/>
                </a:solidFill>
              </a:rPr>
              <a:t>			</a:t>
            </a:r>
          </a:p>
          <a:p>
            <a:pPr marL="0" indent="0">
              <a:buSzTx/>
              <a:buFont typeface="Wingdings" pitchFamily="2" charset="2"/>
              <a:buNone/>
            </a:pPr>
            <a:r>
              <a:rPr lang="en-US" sz="1600" b="1" i="0" dirty="0" smtClean="0">
                <a:solidFill>
                  <a:srgbClr val="FF0000"/>
                </a:solidFill>
              </a:rPr>
              <a:t>	     </a:t>
            </a:r>
          </a:p>
          <a:p>
            <a:pPr marL="0" indent="0">
              <a:buSzTx/>
              <a:buFont typeface="Wingdings" pitchFamily="2" charset="2"/>
              <a:buNone/>
            </a:pPr>
            <a:r>
              <a:rPr lang="en-US" sz="1600" b="1" i="0" dirty="0" smtClean="0">
                <a:solidFill>
                  <a:srgbClr val="FF0000"/>
                </a:solidFill>
              </a:rPr>
              <a:t>	</a:t>
            </a: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 marL="0" indent="0">
              <a:buSzTx/>
              <a:buFont typeface="Wingdings" pitchFamily="2" charset="2"/>
              <a:buNone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 marL="0" indent="0">
              <a:buSzTx/>
              <a:buFont typeface="Wingdings" pitchFamily="2" charset="2"/>
              <a:buNone/>
            </a:pPr>
            <a:endParaRPr lang="en-US" i="0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844731" y="1132114"/>
            <a:ext cx="2560320" cy="522514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981785" y="1051095"/>
            <a:ext cx="2560320" cy="522514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184364" y="880157"/>
            <a:ext cx="1909032" cy="817245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SSL/TLS Client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dirty="0" smtClean="0"/>
              <a:t>(</a:t>
            </a:r>
            <a:r>
              <a:rPr lang="en-US" sz="1200" b="1" dirty="0" smtClean="0"/>
              <a:t>Ex: OE Client or Web Browser</a:t>
            </a:r>
            <a:r>
              <a:rPr lang="en-US" sz="1200" dirty="0" smtClean="0"/>
              <a:t>)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9323171" y="880157"/>
            <a:ext cx="1909032" cy="817245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SSL/TLS Server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dirty="0" smtClean="0"/>
              <a:t>(</a:t>
            </a:r>
            <a:r>
              <a:rPr lang="en-US" sz="1200" b="1" dirty="0" smtClean="0"/>
              <a:t>Ex: OE AppServer or any Web Server</a:t>
            </a:r>
            <a:r>
              <a:rPr lang="en-US" sz="1200" dirty="0" smtClean="0"/>
              <a:t>)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3405051" y="1600122"/>
            <a:ext cx="5576734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4338536" y="1225685"/>
            <a:ext cx="326849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1200" b="1" i="0" dirty="0" smtClean="0"/>
              <a:t>Non Secure Transport connection</a:t>
            </a:r>
          </a:p>
        </p:txBody>
      </p:sp>
      <p:cxnSp>
        <p:nvCxnSpPr>
          <p:cNvPr id="16" name="Straight Arrow Connector 15"/>
          <p:cNvCxnSpPr/>
          <p:nvPr/>
        </p:nvCxnSpPr>
        <p:spPr bwMode="auto">
          <a:xfrm flipV="1">
            <a:off x="3405051" y="2393007"/>
            <a:ext cx="5576734" cy="291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/>
          <p:cNvSpPr txBox="1"/>
          <p:nvPr/>
        </p:nvSpPr>
        <p:spPr bwMode="auto">
          <a:xfrm>
            <a:off x="3800271" y="2078480"/>
            <a:ext cx="49109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 smtClean="0"/>
              <a:t>1</a:t>
            </a:r>
            <a:r>
              <a:rPr lang="en-US" sz="1200" i="0" dirty="0" smtClean="0"/>
              <a:t>. </a:t>
            </a:r>
            <a:r>
              <a:rPr lang="en-US" sz="1200" b="1" i="0" dirty="0" smtClean="0"/>
              <a:t>Client Request</a:t>
            </a:r>
            <a:r>
              <a:rPr lang="en-US" sz="1200" i="0" dirty="0"/>
              <a:t> </a:t>
            </a:r>
            <a:r>
              <a:rPr lang="en-US" sz="1200" i="0" dirty="0" smtClean="0"/>
              <a:t>includes supported SSL version, ciphers suites etc. 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3405051" y="3317132"/>
            <a:ext cx="5576734" cy="4863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 bwMode="auto">
          <a:xfrm>
            <a:off x="3806755" y="2872905"/>
            <a:ext cx="4682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 smtClean="0"/>
              <a:t>2</a:t>
            </a:r>
            <a:r>
              <a:rPr lang="en-US" sz="1200" i="0" dirty="0" smtClean="0"/>
              <a:t>. </a:t>
            </a:r>
            <a:r>
              <a:rPr lang="en-US" sz="1200" b="1" i="0" dirty="0" smtClean="0"/>
              <a:t>Client Response</a:t>
            </a:r>
            <a:r>
              <a:rPr lang="en-US" sz="1200" i="0" dirty="0" smtClean="0"/>
              <a:t> includes compatible SSL protocol &amp; cipher,          AND server certificate containing its public key (NOT private!) 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933849" y="2872905"/>
            <a:ext cx="2380123" cy="18466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 smtClean="0"/>
              <a:t>3</a:t>
            </a:r>
            <a:r>
              <a:rPr lang="en-US" sz="1200" i="0" dirty="0" smtClean="0"/>
              <a:t>. </a:t>
            </a:r>
            <a:r>
              <a:rPr lang="en-US" sz="1200" b="1" i="0" dirty="0" smtClean="0"/>
              <a:t>Client Validation</a:t>
            </a:r>
            <a:r>
              <a:rPr lang="en-US" sz="1200" i="0" dirty="0" smtClean="0"/>
              <a:t>: Client checks crypto parameters &amp;  validates server public key (checking signature from trusted CA from its certificate store), and successfully authenticates server.</a:t>
            </a:r>
          </a:p>
          <a:p>
            <a:pPr algn="l">
              <a:buSzTx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OE client uses DLC/certs as certificate store.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 flipV="1">
            <a:off x="3401803" y="4452041"/>
            <a:ext cx="5576734" cy="291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" name="TextBox 23"/>
          <p:cNvSpPr txBox="1"/>
          <p:nvPr/>
        </p:nvSpPr>
        <p:spPr bwMode="auto">
          <a:xfrm>
            <a:off x="3813240" y="3852157"/>
            <a:ext cx="49790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 smtClean="0"/>
              <a:t>4</a:t>
            </a:r>
            <a:r>
              <a:rPr lang="en-US" sz="1200" i="0" dirty="0" smtClean="0"/>
              <a:t>. </a:t>
            </a:r>
            <a:r>
              <a:rPr lang="en-US" sz="1200" b="1" i="0" dirty="0" smtClean="0"/>
              <a:t>Key Exchange </a:t>
            </a:r>
            <a:r>
              <a:rPr lang="en-US" sz="1200" i="0" dirty="0" smtClean="0"/>
              <a:t>client creates a pre-master secret for the session, encrypts it with the server public key and send the encrypted pre-master secret to server ** </a:t>
            </a:r>
          </a:p>
        </p:txBody>
      </p:sp>
      <p:sp>
        <p:nvSpPr>
          <p:cNvPr id="25" name="TextBox 24"/>
          <p:cNvSpPr txBox="1"/>
          <p:nvPr/>
        </p:nvSpPr>
        <p:spPr bwMode="auto">
          <a:xfrm>
            <a:off x="9066369" y="4980567"/>
            <a:ext cx="243983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5</a:t>
            </a:r>
            <a:r>
              <a:rPr lang="en-US" sz="1200" i="0" dirty="0" smtClean="0"/>
              <a:t>. </a:t>
            </a:r>
            <a:r>
              <a:rPr lang="en-US" sz="1200" b="1" i="0" dirty="0" smtClean="0"/>
              <a:t>Session</a:t>
            </a:r>
            <a:r>
              <a:rPr lang="en-US" sz="1200" i="0" dirty="0" smtClean="0"/>
              <a:t> </a:t>
            </a:r>
            <a:r>
              <a:rPr lang="en-US" sz="1200" b="1" i="0" dirty="0" smtClean="0"/>
              <a:t>Key Exchange </a:t>
            </a:r>
            <a:r>
              <a:rPr lang="en-US" sz="1200" i="0" dirty="0" smtClean="0"/>
              <a:t>Server generate session keys* from pre-master secret.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903994" y="4999051"/>
            <a:ext cx="243983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5</a:t>
            </a:r>
            <a:r>
              <a:rPr lang="en-US" sz="1200" i="0" dirty="0" smtClean="0"/>
              <a:t>. </a:t>
            </a:r>
            <a:r>
              <a:rPr lang="en-US" sz="1200" b="1" i="0" dirty="0" smtClean="0"/>
              <a:t>Session</a:t>
            </a:r>
            <a:r>
              <a:rPr lang="en-US" sz="1200" i="0" dirty="0" smtClean="0"/>
              <a:t> </a:t>
            </a:r>
            <a:r>
              <a:rPr lang="en-US" sz="1200" b="1" i="0" dirty="0" smtClean="0"/>
              <a:t>Key Exchange </a:t>
            </a:r>
            <a:r>
              <a:rPr lang="en-US" sz="1200" i="0" dirty="0" smtClean="0"/>
              <a:t>Client generate session keys* from pre-master secret.</a:t>
            </a:r>
          </a:p>
        </p:txBody>
      </p:sp>
      <p:cxnSp>
        <p:nvCxnSpPr>
          <p:cNvPr id="28" name="Straight Arrow Connector 27"/>
          <p:cNvCxnSpPr/>
          <p:nvPr/>
        </p:nvCxnSpPr>
        <p:spPr bwMode="auto">
          <a:xfrm flipV="1">
            <a:off x="3401803" y="5953335"/>
            <a:ext cx="5576734" cy="972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9" name="TextBox 28"/>
          <p:cNvSpPr txBox="1"/>
          <p:nvPr/>
        </p:nvSpPr>
        <p:spPr bwMode="auto">
          <a:xfrm>
            <a:off x="3732173" y="5288611"/>
            <a:ext cx="4979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b="1" i="0" dirty="0"/>
              <a:t>6</a:t>
            </a:r>
            <a:r>
              <a:rPr lang="en-US" sz="1200" i="0" dirty="0" smtClean="0"/>
              <a:t>. </a:t>
            </a:r>
            <a:r>
              <a:rPr lang="en-US" sz="1200" b="1" i="0" dirty="0" smtClean="0"/>
              <a:t>SSL Session Established </a:t>
            </a:r>
            <a:r>
              <a:rPr lang="en-US" sz="1200" i="0" dirty="0" smtClean="0"/>
              <a:t>Messages encrypted with shared secrete key are exchanged between client &amp; server. 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95145" y="1920405"/>
            <a:ext cx="2114550" cy="1905000"/>
          </a:xfrm>
          <a:prstGeom prst="rect">
            <a:avLst/>
          </a:prstGeom>
          <a:effectLst>
            <a:glow rad="127000">
              <a:schemeClr val="accent5">
                <a:lumMod val="60000"/>
                <a:lumOff val="40000"/>
              </a:schemeClr>
            </a:glo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1290" y="1837145"/>
            <a:ext cx="1151580" cy="89601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38070" y="1987834"/>
            <a:ext cx="1028700" cy="28575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02255" y="2013392"/>
            <a:ext cx="1009650" cy="295275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31831" y="5706536"/>
            <a:ext cx="752242" cy="54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6984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2" y="204376"/>
            <a:ext cx="6825481" cy="757130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SSL/TLS </a:t>
            </a:r>
            <a:r>
              <a:rPr lang="en-US" u="sng" dirty="0" smtClean="0">
                <a:solidFill>
                  <a:srgbClr val="92D050"/>
                </a:solidFill>
              </a:rPr>
              <a:t>Handshake (Host Name Verification)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45480" y="760133"/>
            <a:ext cx="10948988" cy="5622081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SzTx/>
              <a:buFont typeface="Wingdings" pitchFamily="2" charset="2"/>
              <a:buNone/>
            </a:pPr>
            <a:endParaRPr lang="en-US" sz="1600" b="1" i="0" dirty="0" smtClean="0">
              <a:solidFill>
                <a:srgbClr val="FF0000"/>
              </a:solidFill>
            </a:endParaRPr>
          </a:p>
          <a:p>
            <a:pPr marL="0" indent="0">
              <a:buSzTx/>
              <a:buFont typeface="Wingdings" pitchFamily="2" charset="2"/>
              <a:buNone/>
            </a:pPr>
            <a:r>
              <a:rPr lang="en-US" sz="1600" b="1" i="0" dirty="0" smtClean="0">
                <a:solidFill>
                  <a:srgbClr val="FF0000"/>
                </a:solidFill>
              </a:rPr>
              <a:t>			</a:t>
            </a:r>
          </a:p>
          <a:p>
            <a:pPr marL="0" indent="0">
              <a:buSzTx/>
              <a:buFont typeface="Wingdings" pitchFamily="2" charset="2"/>
              <a:buNone/>
            </a:pPr>
            <a:r>
              <a:rPr lang="en-US" sz="1600" b="1" i="0" dirty="0" smtClean="0">
                <a:solidFill>
                  <a:srgbClr val="FF0000"/>
                </a:solidFill>
              </a:rPr>
              <a:t>	     </a:t>
            </a:r>
          </a:p>
          <a:p>
            <a:pPr marL="0" indent="0">
              <a:buSzTx/>
              <a:buFont typeface="Wingdings" pitchFamily="2" charset="2"/>
              <a:buNone/>
            </a:pPr>
            <a:r>
              <a:rPr lang="en-US" sz="1600" b="1" i="0" dirty="0" smtClean="0">
                <a:solidFill>
                  <a:srgbClr val="FF0000"/>
                </a:solidFill>
              </a:rPr>
              <a:t>	</a:t>
            </a: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 marL="0" indent="0">
              <a:buSzTx/>
              <a:buFont typeface="Wingdings" pitchFamily="2" charset="2"/>
              <a:buNone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>
              <a:buSzTx/>
            </a:pPr>
            <a:endParaRPr lang="en-US" sz="1500" i="0" dirty="0" smtClean="0"/>
          </a:p>
          <a:p>
            <a:pPr marL="0" indent="0">
              <a:buSzTx/>
              <a:buFont typeface="Wingdings" pitchFamily="2" charset="2"/>
              <a:buNone/>
            </a:pPr>
            <a:endParaRPr lang="en-US" i="0" dirty="0"/>
          </a:p>
        </p:txBody>
      </p:sp>
      <p:sp>
        <p:nvSpPr>
          <p:cNvPr id="30" name="Rounded Rectangle 29"/>
          <p:cNvSpPr/>
          <p:nvPr/>
        </p:nvSpPr>
        <p:spPr bwMode="auto">
          <a:xfrm>
            <a:off x="803536" y="2856092"/>
            <a:ext cx="3184803" cy="329184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1412491" y="2693130"/>
            <a:ext cx="1909032" cy="306467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b="1" dirty="0" smtClean="0"/>
              <a:t>OE SSL/TLS Client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8" name="Rounded Rectangle 37"/>
          <p:cNvSpPr/>
          <p:nvPr/>
        </p:nvSpPr>
        <p:spPr bwMode="auto">
          <a:xfrm>
            <a:off x="8482519" y="2826907"/>
            <a:ext cx="2850643" cy="329184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67734" y="3515166"/>
            <a:ext cx="1231838" cy="1109764"/>
          </a:xfrm>
          <a:prstGeom prst="rect">
            <a:avLst/>
          </a:prstGeom>
          <a:effectLst>
            <a:glow rad="127000">
              <a:schemeClr val="accent5">
                <a:lumMod val="60000"/>
                <a:lumOff val="40000"/>
              </a:schemeClr>
            </a:glow>
          </a:effectLst>
        </p:spPr>
      </p:pic>
      <p:sp>
        <p:nvSpPr>
          <p:cNvPr id="41" name="Rounded Rectangle 40"/>
          <p:cNvSpPr/>
          <p:nvPr/>
        </p:nvSpPr>
        <p:spPr bwMode="auto">
          <a:xfrm>
            <a:off x="8951315" y="2494845"/>
            <a:ext cx="1909032" cy="817245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SSL/TLS Server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dirty="0" smtClean="0"/>
              <a:t>(</a:t>
            </a:r>
            <a:r>
              <a:rPr lang="en-US" sz="1200" b="1" dirty="0" smtClean="0"/>
              <a:t>Ex: OE AppServer or any Web Server</a:t>
            </a:r>
            <a:r>
              <a:rPr lang="en-US" sz="1200" dirty="0" smtClean="0"/>
              <a:t>)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4009464" y="3312090"/>
            <a:ext cx="4494180" cy="972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9" name="TextBox 18"/>
          <p:cNvSpPr txBox="1"/>
          <p:nvPr/>
        </p:nvSpPr>
        <p:spPr bwMode="auto">
          <a:xfrm>
            <a:off x="3933490" y="2885005"/>
            <a:ext cx="4480616" cy="457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950" dirty="0" err="1"/>
              <a:t>hServer:CONNECT</a:t>
            </a:r>
            <a:r>
              <a:rPr lang="en-US" sz="950" dirty="0"/>
              <a:t> ("</a:t>
            </a:r>
            <a:r>
              <a:rPr lang="en-US" sz="950" b="1" dirty="0">
                <a:solidFill>
                  <a:schemeClr val="accent6"/>
                </a:solidFill>
              </a:rPr>
              <a:t>-</a:t>
            </a:r>
            <a:r>
              <a:rPr lang="en-US" sz="950" b="1" dirty="0" err="1">
                <a:solidFill>
                  <a:schemeClr val="accent6"/>
                </a:solidFill>
              </a:rPr>
              <a:t>AppService</a:t>
            </a:r>
            <a:r>
              <a:rPr lang="en-US" sz="950" b="1" dirty="0">
                <a:solidFill>
                  <a:schemeClr val="accent6"/>
                </a:solidFill>
              </a:rPr>
              <a:t> </a:t>
            </a:r>
            <a:r>
              <a:rPr lang="en-US" sz="950" b="1" dirty="0" err="1" smtClean="0">
                <a:solidFill>
                  <a:schemeClr val="accent6"/>
                </a:solidFill>
              </a:rPr>
              <a:t>ASName</a:t>
            </a:r>
            <a:r>
              <a:rPr lang="en-US" sz="950" b="1" dirty="0" smtClean="0">
                <a:solidFill>
                  <a:schemeClr val="accent6"/>
                </a:solidFill>
              </a:rPr>
              <a:t> </a:t>
            </a:r>
            <a:r>
              <a:rPr lang="en-US" sz="950" b="1" dirty="0">
                <a:solidFill>
                  <a:schemeClr val="accent6"/>
                </a:solidFill>
              </a:rPr>
              <a:t>-H alias1a.mydomain.com </a:t>
            </a:r>
            <a:endParaRPr lang="en-US" sz="950" b="1" dirty="0" smtClean="0">
              <a:solidFill>
                <a:schemeClr val="accent6"/>
              </a:solidFill>
            </a:endParaRPr>
          </a:p>
          <a:p>
            <a:pPr>
              <a:buSzTx/>
            </a:pPr>
            <a:r>
              <a:rPr lang="en-US" sz="950" b="1" dirty="0" smtClean="0">
                <a:solidFill>
                  <a:schemeClr val="accent6"/>
                </a:solidFill>
              </a:rPr>
              <a:t>-</a:t>
            </a:r>
            <a:r>
              <a:rPr lang="en-US" sz="950" b="1" dirty="0">
                <a:solidFill>
                  <a:schemeClr val="accent6"/>
                </a:solidFill>
              </a:rPr>
              <a:t>S 12345 </a:t>
            </a:r>
            <a:r>
              <a:rPr lang="en-US" sz="950" b="1" dirty="0" smtClean="0">
                <a:solidFill>
                  <a:schemeClr val="accent6"/>
                </a:solidFill>
              </a:rPr>
              <a:t>–</a:t>
            </a:r>
            <a:r>
              <a:rPr lang="en-US" sz="950" b="1" dirty="0" err="1" smtClean="0">
                <a:solidFill>
                  <a:schemeClr val="accent6"/>
                </a:solidFill>
              </a:rPr>
              <a:t>ssl</a:t>
            </a:r>
            <a:r>
              <a:rPr lang="en-US" sz="950" b="1" dirty="0" smtClean="0"/>
              <a:t>…</a:t>
            </a:r>
            <a:r>
              <a:rPr lang="en-US" sz="950" dirty="0" smtClean="0"/>
              <a:t>)</a:t>
            </a:r>
            <a:endParaRPr lang="en-US" sz="950" i="0" dirty="0" smtClean="0"/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3988339" y="4105072"/>
            <a:ext cx="4515305" cy="1945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 bwMode="auto">
          <a:xfrm>
            <a:off x="5304595" y="3785995"/>
            <a:ext cx="12518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000" b="1" dirty="0" smtClean="0"/>
              <a:t>SSL Handshake</a:t>
            </a:r>
            <a:endParaRPr lang="en-US" sz="1000" b="1" i="0" dirty="0" smtClean="0"/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3988339" y="5266208"/>
            <a:ext cx="4474724" cy="61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6" name="Round Diagonal Corner Rectangle 45"/>
          <p:cNvSpPr/>
          <p:nvPr/>
        </p:nvSpPr>
        <p:spPr bwMode="auto">
          <a:xfrm rot="5400000">
            <a:off x="6081537" y="4315348"/>
            <a:ext cx="914400" cy="1856232"/>
          </a:xfrm>
          <a:prstGeom prst="round2Diag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TextBox 46"/>
          <p:cNvSpPr txBox="1"/>
          <p:nvPr/>
        </p:nvSpPr>
        <p:spPr bwMode="auto">
          <a:xfrm>
            <a:off x="5659262" y="4917510"/>
            <a:ext cx="17726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000" i="0" dirty="0" smtClean="0"/>
              <a:t>CN: </a:t>
            </a:r>
            <a:r>
              <a:rPr lang="en-US" sz="1000" b="1" i="0" dirty="0" smtClean="0"/>
              <a:t>alias1a.mydomain.com</a:t>
            </a:r>
          </a:p>
        </p:txBody>
      </p:sp>
      <p:sp>
        <p:nvSpPr>
          <p:cNvPr id="48" name="TextBox 47"/>
          <p:cNvSpPr txBox="1"/>
          <p:nvPr/>
        </p:nvSpPr>
        <p:spPr bwMode="auto">
          <a:xfrm>
            <a:off x="953307" y="3258760"/>
            <a:ext cx="2850205" cy="25853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SzTx/>
              <a:buFont typeface="Wingdings" panose="05000000000000000000" pitchFamily="2" charset="2"/>
              <a:buChar char="§"/>
            </a:pPr>
            <a:r>
              <a:rPr lang="en-US" sz="1200" i="0" dirty="0" smtClean="0"/>
              <a:t>Client matches the CN name (from server certificate) to the host it is connecting.</a:t>
            </a:r>
          </a:p>
          <a:p>
            <a:pPr marL="171450" indent="-171450" algn="l">
              <a:buSzTx/>
              <a:buFont typeface="Wingdings" panose="05000000000000000000" pitchFamily="2" charset="2"/>
              <a:buChar char="§"/>
            </a:pPr>
            <a:r>
              <a:rPr lang="en-US" sz="1200" i="0" dirty="0" smtClean="0"/>
              <a:t>If that matches then SSL handshake will be successful.</a:t>
            </a:r>
          </a:p>
          <a:p>
            <a:pPr marL="171450" indent="-171450" algn="l">
              <a:buSzTx/>
              <a:buFont typeface="Wingdings" panose="05000000000000000000" pitchFamily="2" charset="2"/>
              <a:buChar char="§"/>
            </a:pPr>
            <a:r>
              <a:rPr lang="en-US" sz="1200" i="0" dirty="0" smtClean="0"/>
              <a:t>If not then client will terminate the connection with 9991 authentication error.</a:t>
            </a:r>
          </a:p>
          <a:p>
            <a:pPr marL="171450" indent="-171450" algn="l">
              <a:buSzTx/>
              <a:buFont typeface="Wingdings" panose="05000000000000000000" pitchFamily="2" charset="2"/>
              <a:buChar char="§"/>
            </a:pPr>
            <a:r>
              <a:rPr lang="en-US" sz="1200" i="0" dirty="0" smtClean="0"/>
              <a:t>Host verification is an optional process, if anyone wants to disable it , then use ”</a:t>
            </a:r>
            <a:r>
              <a:rPr lang="en-US" sz="1200" b="1" i="0" dirty="0" smtClean="0"/>
              <a:t>-</a:t>
            </a:r>
            <a:r>
              <a:rPr lang="en-US" sz="1200" b="1" i="0" dirty="0" err="1" smtClean="0"/>
              <a:t>nohostverify</a:t>
            </a:r>
            <a:r>
              <a:rPr lang="en-US" sz="1200" i="0" dirty="0" smtClean="0"/>
              <a:t>”, connection parameter.</a:t>
            </a:r>
          </a:p>
        </p:txBody>
      </p:sp>
      <p:sp>
        <p:nvSpPr>
          <p:cNvPr id="49" name="TextBox 48"/>
          <p:cNvSpPr txBox="1"/>
          <p:nvPr/>
        </p:nvSpPr>
        <p:spPr bwMode="auto">
          <a:xfrm>
            <a:off x="5680954" y="5697003"/>
            <a:ext cx="18120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i="0" dirty="0" smtClean="0"/>
              <a:t>Digital Server certificate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845804" y="814163"/>
            <a:ext cx="9670299" cy="1246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SzTx/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accent6">
                    <a:lumMod val="50000"/>
                  </a:schemeClr>
                </a:solidFill>
              </a:rPr>
              <a:t>Apart from standard SSL handshake , OpenEdge Client does host name verification to validate </a:t>
            </a:r>
            <a:r>
              <a:rPr lang="en-US" sz="1500" dirty="0" smtClean="0">
                <a:solidFill>
                  <a:schemeClr val="accent6">
                    <a:lumMod val="50000"/>
                  </a:schemeClr>
                </a:solidFill>
              </a:rPr>
              <a:t>server.</a:t>
            </a:r>
          </a:p>
          <a:p>
            <a:pPr marL="285750" indent="-285750" algn="l">
              <a:buSzTx/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accent6">
                    <a:lumMod val="50000"/>
                  </a:schemeClr>
                </a:solidFill>
              </a:rPr>
              <a:t>OpenEdge verifies the host name against the Common Name listed in the server </a:t>
            </a:r>
            <a:r>
              <a:rPr lang="en-US" sz="1500" dirty="0" smtClean="0">
                <a:solidFill>
                  <a:schemeClr val="accent6">
                    <a:lumMod val="50000"/>
                  </a:schemeClr>
                </a:solidFill>
              </a:rPr>
              <a:t>certificate.</a:t>
            </a:r>
          </a:p>
          <a:p>
            <a:pPr marL="285750" indent="-285750" algn="l">
              <a:buSzTx/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accent6">
                    <a:lumMod val="50000"/>
                  </a:schemeClr>
                </a:solidFill>
              </a:rPr>
              <a:t>If that does not match , it returns authentication error (9991) in handshake and terminate the connection in between</a:t>
            </a:r>
            <a:r>
              <a:rPr lang="en-US" sz="15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xmlns="" val="1634806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5184" y="3091967"/>
            <a:ext cx="7286625" cy="590931"/>
          </a:xfrm>
        </p:spPr>
        <p:txBody>
          <a:bodyPr/>
          <a:lstStyle/>
          <a:p>
            <a:r>
              <a:rPr lang="en-US" dirty="0"/>
              <a:t>SSL/TLS Vendors in </a:t>
            </a:r>
            <a:r>
              <a:rPr lang="en-US" dirty="0" smtClean="0"/>
              <a:t>OpenEdge.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440397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925" y="327965"/>
            <a:ext cx="5279569" cy="424732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OpenEdge communication endpoint.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1096" y="752697"/>
            <a:ext cx="11122238" cy="5657105"/>
          </a:xfrm>
          <a:solidFill>
            <a:srgbClr val="F2EEF6"/>
          </a:solidFill>
        </p:spPr>
        <p:txBody>
          <a:bodyPr/>
          <a:lstStyle/>
          <a:p>
            <a:pPr marL="0" indent="0">
              <a:buNone/>
            </a:pPr>
            <a:endParaRPr lang="en-US" sz="1500" dirty="0" smtClean="0"/>
          </a:p>
          <a:p>
            <a:pPr lvl="1"/>
            <a:endParaRPr lang="en-US" sz="1300" dirty="0" smtClean="0"/>
          </a:p>
          <a:p>
            <a:endParaRPr lang="en-US" sz="15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21" name="Rectangle 220"/>
          <p:cNvSpPr/>
          <p:nvPr/>
        </p:nvSpPr>
        <p:spPr>
          <a:xfrm>
            <a:off x="1311615" y="849545"/>
            <a:ext cx="1143000" cy="838200"/>
          </a:xfrm>
          <a:prstGeom prst="rect">
            <a:avLst/>
          </a:prstGeom>
          <a:solidFill>
            <a:srgbClr val="7030A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OpenEdge</a:t>
            </a:r>
          </a:p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ABL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</a:t>
            </a:r>
            <a:r>
              <a:rPr lang="en-US" sz="800" dirty="0" smtClean="0">
                <a:solidFill>
                  <a:schemeClr val="bg1"/>
                </a:solidFill>
              </a:rPr>
              <a:t>pplications</a:t>
            </a:r>
          </a:p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(GUI,Char,AppServer,WebSpeed)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2607015" y="849545"/>
            <a:ext cx="1143000" cy="8382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OpenEdge</a:t>
            </a:r>
          </a:p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ABL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</a:t>
            </a:r>
            <a:r>
              <a:rPr lang="en-US" sz="800" dirty="0" smtClean="0">
                <a:solidFill>
                  <a:schemeClr val="bg1"/>
                </a:solidFill>
              </a:rPr>
              <a:t>pplications</a:t>
            </a:r>
          </a:p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(GUI,WebClient)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4601203" y="992669"/>
            <a:ext cx="596187" cy="5354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Java Open Clients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6106034" y="849545"/>
            <a:ext cx="1078846" cy="8382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OpenEdge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ABL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applications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(GUI,WebClient</a:t>
            </a:r>
            <a:r>
              <a:rPr lang="en-US" sz="10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25" name="Rectangle 224"/>
          <p:cNvSpPr/>
          <p:nvPr/>
        </p:nvSpPr>
        <p:spPr>
          <a:xfrm>
            <a:off x="7483815" y="849545"/>
            <a:ext cx="838200" cy="8382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Web browser clients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6" name="Rectangle 225"/>
          <p:cNvSpPr/>
          <p:nvPr/>
        </p:nvSpPr>
        <p:spPr>
          <a:xfrm>
            <a:off x="2720159" y="2060634"/>
            <a:ext cx="914400" cy="3757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AppServer (Broker)</a:t>
            </a:r>
            <a:endParaRPr lang="en-US" sz="1000" dirty="0">
              <a:solidFill>
                <a:srgbClr val="FF0000"/>
              </a:solidFill>
            </a:endParaRPr>
          </a:p>
        </p:txBody>
      </p:sp>
      <p:cxnSp>
        <p:nvCxnSpPr>
          <p:cNvPr id="227" name="Straight Arrow Connector 226"/>
          <p:cNvCxnSpPr>
            <a:stCxn id="222" idx="2"/>
          </p:cNvCxnSpPr>
          <p:nvPr/>
        </p:nvCxnSpPr>
        <p:spPr>
          <a:xfrm flipH="1">
            <a:off x="3177937" y="1687745"/>
            <a:ext cx="578" cy="381000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flipH="1">
            <a:off x="2100831" y="2146568"/>
            <a:ext cx="609600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flipH="1" flipV="1">
            <a:off x="2101323" y="1687745"/>
            <a:ext cx="9236" cy="458823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Can 231"/>
          <p:cNvSpPr/>
          <p:nvPr/>
        </p:nvSpPr>
        <p:spPr>
          <a:xfrm>
            <a:off x="865767" y="5557729"/>
            <a:ext cx="1219200" cy="762000"/>
          </a:xfrm>
          <a:prstGeom prst="ca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</a:rPr>
              <a:t>OpenEdge RDBMS (SQL or ABL database server)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33" name="Rectangle 232"/>
          <p:cNvSpPr/>
          <p:nvPr/>
        </p:nvSpPr>
        <p:spPr>
          <a:xfrm>
            <a:off x="639670" y="2537490"/>
            <a:ext cx="1143000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OpenEdge Generic JMS Adapter</a:t>
            </a:r>
            <a:endParaRPr lang="en-US" sz="1000" dirty="0">
              <a:solidFill>
                <a:srgbClr val="FF0000"/>
              </a:solidFill>
            </a:endParaRPr>
          </a:p>
        </p:txBody>
      </p:sp>
      <p:cxnSp>
        <p:nvCxnSpPr>
          <p:cNvPr id="234" name="Straight Connector 233"/>
          <p:cNvCxnSpPr/>
          <p:nvPr/>
        </p:nvCxnSpPr>
        <p:spPr>
          <a:xfrm flipH="1">
            <a:off x="1031060" y="1459145"/>
            <a:ext cx="280555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/>
          <p:cNvCxnSpPr/>
          <p:nvPr/>
        </p:nvCxnSpPr>
        <p:spPr>
          <a:xfrm>
            <a:off x="1031060" y="1459145"/>
            <a:ext cx="0" cy="1078345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Rectangle 235"/>
          <p:cNvSpPr/>
          <p:nvPr/>
        </p:nvSpPr>
        <p:spPr>
          <a:xfrm rot="5400000">
            <a:off x="537419" y="4561037"/>
            <a:ext cx="914400" cy="35568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JDBC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238" name="Straight Connector 237"/>
          <p:cNvCxnSpPr>
            <a:stCxn id="221" idx="2"/>
          </p:cNvCxnSpPr>
          <p:nvPr/>
        </p:nvCxnSpPr>
        <p:spPr>
          <a:xfrm>
            <a:off x="1883115" y="1687745"/>
            <a:ext cx="0" cy="4011452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9" name="Group 238"/>
          <p:cNvGrpSpPr/>
          <p:nvPr/>
        </p:nvGrpSpPr>
        <p:grpSpPr>
          <a:xfrm>
            <a:off x="4652867" y="2278873"/>
            <a:ext cx="1450113" cy="712355"/>
            <a:chOff x="4851404" y="2414688"/>
            <a:chExt cx="1678345" cy="914400"/>
          </a:xfrm>
        </p:grpSpPr>
        <p:pic>
          <p:nvPicPr>
            <p:cNvPr id="240" name="Picture 23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1404" y="2414688"/>
              <a:ext cx="1678345" cy="914400"/>
            </a:xfrm>
            <a:prstGeom prst="rect">
              <a:avLst/>
            </a:prstGeom>
          </p:spPr>
        </p:pic>
        <p:sp>
          <p:nvSpPr>
            <p:cNvPr id="241" name="TextBox 240"/>
            <p:cNvSpPr txBox="1"/>
            <p:nvPr/>
          </p:nvSpPr>
          <p:spPr>
            <a:xfrm>
              <a:off x="5300340" y="2664767"/>
              <a:ext cx="780471" cy="513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Internet HTTPS</a:t>
              </a:r>
              <a:endParaRPr lang="en-US" sz="1000" dirty="0"/>
            </a:p>
          </p:txBody>
        </p:sp>
      </p:grpSp>
      <p:sp>
        <p:nvSpPr>
          <p:cNvPr id="243" name="Rectangle 242"/>
          <p:cNvSpPr/>
          <p:nvPr/>
        </p:nvSpPr>
        <p:spPr>
          <a:xfrm rot="5400000">
            <a:off x="494198" y="3523474"/>
            <a:ext cx="528779" cy="2193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Sonic MQ</a:t>
            </a:r>
          </a:p>
        </p:txBody>
      </p:sp>
      <p:sp>
        <p:nvSpPr>
          <p:cNvPr id="244" name="Rectangle 243"/>
          <p:cNvSpPr/>
          <p:nvPr/>
        </p:nvSpPr>
        <p:spPr>
          <a:xfrm rot="5400000">
            <a:off x="967847" y="3522609"/>
            <a:ext cx="518391" cy="21301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WS MQ</a:t>
            </a:r>
          </a:p>
        </p:txBody>
      </p:sp>
      <p:sp>
        <p:nvSpPr>
          <p:cNvPr id="245" name="Rectangle 244"/>
          <p:cNvSpPr/>
          <p:nvPr/>
        </p:nvSpPr>
        <p:spPr>
          <a:xfrm rot="5400000">
            <a:off x="1415525" y="3530402"/>
            <a:ext cx="528780" cy="20551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Active MQ</a:t>
            </a:r>
          </a:p>
        </p:txBody>
      </p:sp>
      <p:cxnSp>
        <p:nvCxnSpPr>
          <p:cNvPr id="246" name="Straight Connector 245"/>
          <p:cNvCxnSpPr/>
          <p:nvPr/>
        </p:nvCxnSpPr>
        <p:spPr>
          <a:xfrm flipH="1">
            <a:off x="5543404" y="1535345"/>
            <a:ext cx="4611" cy="76200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/>
          <p:cNvCxnSpPr/>
          <p:nvPr/>
        </p:nvCxnSpPr>
        <p:spPr>
          <a:xfrm flipH="1">
            <a:off x="5883615" y="1459145"/>
            <a:ext cx="228600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/>
          <p:cNvCxnSpPr/>
          <p:nvPr/>
        </p:nvCxnSpPr>
        <p:spPr>
          <a:xfrm>
            <a:off x="5883615" y="1459145"/>
            <a:ext cx="0" cy="101455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/>
          <p:cNvCxnSpPr/>
          <p:nvPr/>
        </p:nvCxnSpPr>
        <p:spPr>
          <a:xfrm flipH="1">
            <a:off x="7255215" y="1535345"/>
            <a:ext cx="2286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/>
          <p:cNvCxnSpPr/>
          <p:nvPr/>
        </p:nvCxnSpPr>
        <p:spPr>
          <a:xfrm>
            <a:off x="7255215" y="1535345"/>
            <a:ext cx="0" cy="53340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/>
          <p:cNvCxnSpPr/>
          <p:nvPr/>
        </p:nvCxnSpPr>
        <p:spPr>
          <a:xfrm flipH="1">
            <a:off x="6038328" y="2068745"/>
            <a:ext cx="1216887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/>
          <p:cNvCxnSpPr/>
          <p:nvPr/>
        </p:nvCxnSpPr>
        <p:spPr>
          <a:xfrm>
            <a:off x="6042937" y="2071057"/>
            <a:ext cx="0" cy="471634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Rectangle 252"/>
          <p:cNvSpPr/>
          <p:nvPr/>
        </p:nvSpPr>
        <p:spPr>
          <a:xfrm>
            <a:off x="2087469" y="3478445"/>
            <a:ext cx="4329546" cy="952499"/>
          </a:xfrm>
          <a:prstGeom prst="rect">
            <a:avLst/>
          </a:prstGeom>
          <a:noFill/>
          <a:ln w="127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54" name="Rectangle 253"/>
          <p:cNvSpPr/>
          <p:nvPr/>
        </p:nvSpPr>
        <p:spPr>
          <a:xfrm>
            <a:off x="2085163" y="3486525"/>
            <a:ext cx="902852" cy="94442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55" name="Rectangle 254"/>
          <p:cNvSpPr/>
          <p:nvPr/>
        </p:nvSpPr>
        <p:spPr>
          <a:xfrm>
            <a:off x="2082851" y="3940263"/>
            <a:ext cx="781627" cy="4906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OpenEdge Adapter for Sonic ESB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2082851" y="3532707"/>
            <a:ext cx="685800" cy="4154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rgbClr val="FF0000"/>
                </a:solidFill>
              </a:rPr>
              <a:t>Sonic ESB (SSL Server)</a:t>
            </a:r>
            <a:endParaRPr lang="en-US" sz="700" dirty="0">
              <a:solidFill>
                <a:srgbClr val="FF0000"/>
              </a:solidFill>
            </a:endParaRPr>
          </a:p>
        </p:txBody>
      </p:sp>
      <p:sp>
        <p:nvSpPr>
          <p:cNvPr id="257" name="Rectangle 256"/>
          <p:cNvSpPr/>
          <p:nvPr/>
        </p:nvSpPr>
        <p:spPr>
          <a:xfrm>
            <a:off x="4740615" y="3849107"/>
            <a:ext cx="762001" cy="5552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AppServer Internet Adapter (AIA)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258" name="Rectangle 257"/>
          <p:cNvSpPr/>
          <p:nvPr/>
        </p:nvSpPr>
        <p:spPr>
          <a:xfrm>
            <a:off x="3064210" y="3820190"/>
            <a:ext cx="762001" cy="6107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Web Service Adapter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(WSA)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259" name="Rectangle 258"/>
          <p:cNvSpPr/>
          <p:nvPr/>
        </p:nvSpPr>
        <p:spPr>
          <a:xfrm>
            <a:off x="5627307" y="3821345"/>
            <a:ext cx="762001" cy="610754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bg1"/>
                </a:solidFill>
              </a:rPr>
              <a:t>WebSpeed Messenger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60" name="Rectangle 259"/>
          <p:cNvSpPr/>
          <p:nvPr/>
        </p:nvSpPr>
        <p:spPr>
          <a:xfrm>
            <a:off x="3909339" y="3820191"/>
            <a:ext cx="762001" cy="6107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OpenEdgeREST Adapter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4352691" y="3529701"/>
            <a:ext cx="13600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WebServer (SSL Server)</a:t>
            </a:r>
            <a:endParaRPr lang="en-US" sz="800" dirty="0"/>
          </a:p>
        </p:txBody>
      </p:sp>
      <p:cxnSp>
        <p:nvCxnSpPr>
          <p:cNvPr id="262" name="Straight Connector 261"/>
          <p:cNvCxnSpPr/>
          <p:nvPr/>
        </p:nvCxnSpPr>
        <p:spPr>
          <a:xfrm>
            <a:off x="2864478" y="3211745"/>
            <a:ext cx="3173850" cy="0"/>
          </a:xfrm>
          <a:prstGeom prst="line">
            <a:avLst/>
          </a:prstGeom>
          <a:ln>
            <a:solidFill>
              <a:schemeClr val="accent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62"/>
          <p:cNvCxnSpPr/>
          <p:nvPr/>
        </p:nvCxnSpPr>
        <p:spPr>
          <a:xfrm>
            <a:off x="5264779" y="2908097"/>
            <a:ext cx="0" cy="296717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>
            <a:off x="2864478" y="3211745"/>
            <a:ext cx="0" cy="728518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/>
          <p:cNvCxnSpPr>
            <a:endCxn id="258" idx="0"/>
          </p:cNvCxnSpPr>
          <p:nvPr/>
        </p:nvCxnSpPr>
        <p:spPr>
          <a:xfrm flipH="1">
            <a:off x="3445211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/>
          <p:cNvCxnSpPr/>
          <p:nvPr/>
        </p:nvCxnSpPr>
        <p:spPr>
          <a:xfrm flipH="1">
            <a:off x="4396559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 flipH="1">
            <a:off x="6042935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/>
          <p:cNvCxnSpPr/>
          <p:nvPr/>
        </p:nvCxnSpPr>
        <p:spPr>
          <a:xfrm flipH="1">
            <a:off x="5435647" y="3211745"/>
            <a:ext cx="4" cy="60844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Rectangle 268"/>
          <p:cNvSpPr/>
          <p:nvPr/>
        </p:nvSpPr>
        <p:spPr>
          <a:xfrm>
            <a:off x="2427055" y="5293461"/>
            <a:ext cx="914400" cy="3659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AppServer (Broker)</a:t>
            </a:r>
            <a:endParaRPr lang="en-US" sz="1000" dirty="0">
              <a:solidFill>
                <a:srgbClr val="FF0000"/>
              </a:solidFill>
            </a:endParaRPr>
          </a:p>
        </p:txBody>
      </p:sp>
      <p:grpSp>
        <p:nvGrpSpPr>
          <p:cNvPr id="270" name="Group 269"/>
          <p:cNvGrpSpPr/>
          <p:nvPr/>
        </p:nvGrpSpPr>
        <p:grpSpPr>
          <a:xfrm>
            <a:off x="4500673" y="5649653"/>
            <a:ext cx="914400" cy="660348"/>
            <a:chOff x="3401292" y="5114636"/>
            <a:chExt cx="914400" cy="838200"/>
          </a:xfrm>
        </p:grpSpPr>
        <p:sp>
          <p:nvSpPr>
            <p:cNvPr id="271" name="Rectangle 270"/>
            <p:cNvSpPr/>
            <p:nvPr/>
          </p:nvSpPr>
          <p:spPr>
            <a:xfrm>
              <a:off x="3401292" y="5114636"/>
              <a:ext cx="914400" cy="533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rgbClr val="FF0000"/>
                  </a:solidFill>
                </a:rPr>
                <a:t>OpenEdge Generic JMS Adapter</a:t>
              </a:r>
              <a:endParaRPr lang="en-US" sz="900" dirty="0">
                <a:solidFill>
                  <a:srgbClr val="FF0000"/>
                </a:solidFill>
              </a:endParaRPr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3401292" y="5641112"/>
              <a:ext cx="914400" cy="31172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srgbClr val="FF0000"/>
                  </a:solidFill>
                </a:rPr>
                <a:t>MQ Broker</a:t>
              </a:r>
              <a:endParaRPr lang="en-US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3" name="Rectangle 272"/>
          <p:cNvSpPr/>
          <p:nvPr/>
        </p:nvSpPr>
        <p:spPr>
          <a:xfrm>
            <a:off x="5557736" y="5190632"/>
            <a:ext cx="914400" cy="4299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FF0000"/>
                </a:solidFill>
              </a:rPr>
              <a:t>WebSpeed (Broker)</a:t>
            </a:r>
            <a:endParaRPr lang="en-US" sz="1000" dirty="0">
              <a:solidFill>
                <a:srgbClr val="FF0000"/>
              </a:solidFill>
            </a:endParaRPr>
          </a:p>
        </p:txBody>
      </p:sp>
      <p:cxnSp>
        <p:nvCxnSpPr>
          <p:cNvPr id="274" name="Straight Arrow Connector 273"/>
          <p:cNvCxnSpPr/>
          <p:nvPr/>
        </p:nvCxnSpPr>
        <p:spPr>
          <a:xfrm>
            <a:off x="2710923" y="4430944"/>
            <a:ext cx="0" cy="860903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/>
          <p:cNvCxnSpPr/>
          <p:nvPr/>
        </p:nvCxnSpPr>
        <p:spPr>
          <a:xfrm>
            <a:off x="4969215" y="4430944"/>
            <a:ext cx="0" cy="1228437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/>
          <p:cNvCxnSpPr/>
          <p:nvPr/>
        </p:nvCxnSpPr>
        <p:spPr>
          <a:xfrm>
            <a:off x="2999563" y="4765765"/>
            <a:ext cx="1842652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/>
          <p:cNvCxnSpPr/>
          <p:nvPr/>
        </p:nvCxnSpPr>
        <p:spPr>
          <a:xfrm>
            <a:off x="2988015" y="4756529"/>
            <a:ext cx="0" cy="5353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/>
          <p:cNvCxnSpPr/>
          <p:nvPr/>
        </p:nvCxnSpPr>
        <p:spPr>
          <a:xfrm>
            <a:off x="4258017" y="4426329"/>
            <a:ext cx="0" cy="339436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/>
          <p:cNvCxnSpPr/>
          <p:nvPr/>
        </p:nvCxnSpPr>
        <p:spPr>
          <a:xfrm>
            <a:off x="4846835" y="4430945"/>
            <a:ext cx="0" cy="339436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/>
          <p:cNvCxnSpPr/>
          <p:nvPr/>
        </p:nvCxnSpPr>
        <p:spPr>
          <a:xfrm>
            <a:off x="3445211" y="4426329"/>
            <a:ext cx="0" cy="339436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/>
          <p:nvPr/>
        </p:nvCxnSpPr>
        <p:spPr>
          <a:xfrm>
            <a:off x="6001972" y="4430945"/>
            <a:ext cx="0" cy="744852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Rectangle 281"/>
          <p:cNvSpPr/>
          <p:nvPr/>
        </p:nvSpPr>
        <p:spPr>
          <a:xfrm>
            <a:off x="6664827" y="3486525"/>
            <a:ext cx="2666759" cy="93980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7145165" y="3522735"/>
            <a:ext cx="1786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accent3">
                    <a:lumMod val="75000"/>
                  </a:schemeClr>
                </a:solidFill>
              </a:rPr>
              <a:t>PAS for OpenEdge</a:t>
            </a:r>
            <a:endParaRPr lang="en-US" sz="1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84" name="Rectangle 283"/>
          <p:cNvSpPr/>
          <p:nvPr/>
        </p:nvSpPr>
        <p:spPr>
          <a:xfrm>
            <a:off x="6787719" y="3821345"/>
            <a:ext cx="794322" cy="60498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HTTP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85" name="Rectangle 284"/>
          <p:cNvSpPr/>
          <p:nvPr/>
        </p:nvSpPr>
        <p:spPr>
          <a:xfrm>
            <a:off x="8398214" y="3821345"/>
            <a:ext cx="860857" cy="60498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APSV(AIA)</a:t>
            </a:r>
          </a:p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SOAP</a:t>
            </a:r>
          </a:p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REST/Mobile</a:t>
            </a:r>
            <a:endParaRPr lang="en-US" sz="900" dirty="0">
              <a:solidFill>
                <a:schemeClr val="tx1"/>
              </a:solidFill>
            </a:endParaRPr>
          </a:p>
        </p:txBody>
      </p:sp>
      <p:cxnSp>
        <p:nvCxnSpPr>
          <p:cNvPr id="286" name="Straight Connector 285"/>
          <p:cNvCxnSpPr/>
          <p:nvPr/>
        </p:nvCxnSpPr>
        <p:spPr>
          <a:xfrm>
            <a:off x="7255215" y="2068745"/>
            <a:ext cx="0" cy="141778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Rectangle 286"/>
          <p:cNvSpPr/>
          <p:nvPr/>
        </p:nvSpPr>
        <p:spPr>
          <a:xfrm>
            <a:off x="6789777" y="4740361"/>
            <a:ext cx="794322" cy="44005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Session Manager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88" name="Rectangle 287"/>
          <p:cNvSpPr/>
          <p:nvPr/>
        </p:nvSpPr>
        <p:spPr>
          <a:xfrm>
            <a:off x="8518293" y="4735745"/>
            <a:ext cx="794322" cy="44005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Session Manager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289" name="Straight Connector 288"/>
          <p:cNvCxnSpPr>
            <a:stCxn id="284" idx="2"/>
            <a:endCxn id="287" idx="0"/>
          </p:cNvCxnSpPr>
          <p:nvPr/>
        </p:nvCxnSpPr>
        <p:spPr>
          <a:xfrm>
            <a:off x="7184880" y="4426329"/>
            <a:ext cx="2058" cy="31403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89"/>
          <p:cNvCxnSpPr/>
          <p:nvPr/>
        </p:nvCxnSpPr>
        <p:spPr>
          <a:xfrm>
            <a:off x="8931615" y="4430945"/>
            <a:ext cx="2058" cy="31403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7794975" y="2473695"/>
            <a:ext cx="13589" cy="100475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6933784" y="1687745"/>
            <a:ext cx="19370" cy="1790700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/>
          <p:cNvSpPr/>
          <p:nvPr/>
        </p:nvSpPr>
        <p:spPr>
          <a:xfrm>
            <a:off x="5239981" y="987427"/>
            <a:ext cx="596187" cy="5471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Dot Net Open Client</a:t>
            </a:r>
            <a:endParaRPr lang="en-US" sz="800" dirty="0">
              <a:solidFill>
                <a:schemeClr val="tx1"/>
              </a:solidFill>
            </a:endParaRPr>
          </a:p>
        </p:txBody>
      </p:sp>
      <p:cxnSp>
        <p:nvCxnSpPr>
          <p:cNvPr id="295" name="Straight Connector 294"/>
          <p:cNvCxnSpPr/>
          <p:nvPr/>
        </p:nvCxnSpPr>
        <p:spPr>
          <a:xfrm>
            <a:off x="4918071" y="1532419"/>
            <a:ext cx="7648" cy="993527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Rectangle 295"/>
          <p:cNvSpPr/>
          <p:nvPr/>
        </p:nvSpPr>
        <p:spPr>
          <a:xfrm>
            <a:off x="7516677" y="1934252"/>
            <a:ext cx="596187" cy="5354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Java Open Clients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97" name="Rectangle 296"/>
          <p:cNvSpPr/>
          <p:nvPr/>
        </p:nvSpPr>
        <p:spPr>
          <a:xfrm>
            <a:off x="8188992" y="1937681"/>
            <a:ext cx="596187" cy="5471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Dot Net Open Client</a:t>
            </a:r>
            <a:endParaRPr lang="en-US" sz="800" dirty="0">
              <a:solidFill>
                <a:schemeClr val="tx1"/>
              </a:solidFill>
            </a:endParaRPr>
          </a:p>
        </p:txBody>
      </p:sp>
      <p:cxnSp>
        <p:nvCxnSpPr>
          <p:cNvPr id="298" name="Straight Arrow Connector 297"/>
          <p:cNvCxnSpPr/>
          <p:nvPr/>
        </p:nvCxnSpPr>
        <p:spPr>
          <a:xfrm flipH="1">
            <a:off x="8504704" y="2488853"/>
            <a:ext cx="13589" cy="100475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Rectangle 298"/>
          <p:cNvSpPr/>
          <p:nvPr/>
        </p:nvSpPr>
        <p:spPr>
          <a:xfrm>
            <a:off x="8894188" y="1922523"/>
            <a:ext cx="596187" cy="5471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accent3">
                    <a:lumMod val="50000"/>
                  </a:schemeClr>
                </a:solidFill>
              </a:rPr>
              <a:t>OEM</a:t>
            </a:r>
            <a:endParaRPr lang="en-US" sz="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300" name="Straight Arrow Connector 299"/>
          <p:cNvCxnSpPr/>
          <p:nvPr/>
        </p:nvCxnSpPr>
        <p:spPr>
          <a:xfrm flipH="1">
            <a:off x="9179971" y="2480770"/>
            <a:ext cx="13589" cy="100475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Rectangle 300"/>
          <p:cNvSpPr/>
          <p:nvPr/>
        </p:nvSpPr>
        <p:spPr>
          <a:xfrm>
            <a:off x="8739152" y="835961"/>
            <a:ext cx="838200" cy="838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PDSOE</a:t>
            </a:r>
            <a:endParaRPr lang="en-US" sz="1000" b="1" dirty="0">
              <a:solidFill>
                <a:schemeClr val="tx1"/>
              </a:solidFill>
            </a:endParaRPr>
          </a:p>
        </p:txBody>
      </p:sp>
      <p:cxnSp>
        <p:nvCxnSpPr>
          <p:cNvPr id="302" name="Straight Connector 301"/>
          <p:cNvCxnSpPr/>
          <p:nvPr/>
        </p:nvCxnSpPr>
        <p:spPr>
          <a:xfrm>
            <a:off x="9158252" y="1669941"/>
            <a:ext cx="0" cy="261547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Rectangle 304"/>
          <p:cNvSpPr/>
          <p:nvPr/>
        </p:nvSpPr>
        <p:spPr>
          <a:xfrm>
            <a:off x="7522651" y="5603313"/>
            <a:ext cx="1155523" cy="5334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Multi-Session Agent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306" name="Straight Connector 305"/>
          <p:cNvCxnSpPr/>
          <p:nvPr/>
        </p:nvCxnSpPr>
        <p:spPr>
          <a:xfrm>
            <a:off x="7564403" y="5023244"/>
            <a:ext cx="979653" cy="0"/>
          </a:xfrm>
          <a:prstGeom prst="line">
            <a:avLst/>
          </a:prstGeom>
          <a:ln w="25400">
            <a:solidFill>
              <a:schemeClr val="tx1">
                <a:lumMod val="5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/>
          <p:nvPr/>
        </p:nvCxnSpPr>
        <p:spPr>
          <a:xfrm flipH="1">
            <a:off x="8086856" y="5038927"/>
            <a:ext cx="16284" cy="574114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Rectangle 307"/>
          <p:cNvSpPr/>
          <p:nvPr/>
        </p:nvSpPr>
        <p:spPr>
          <a:xfrm>
            <a:off x="2406653" y="5923365"/>
            <a:ext cx="914400" cy="3810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AppServer (Agent)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309" name="Straight Arrow Connector 308"/>
          <p:cNvCxnSpPr/>
          <p:nvPr/>
        </p:nvCxnSpPr>
        <p:spPr>
          <a:xfrm flipH="1">
            <a:off x="2847900" y="5674779"/>
            <a:ext cx="3586" cy="2244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Rectangle 309"/>
          <p:cNvSpPr/>
          <p:nvPr/>
        </p:nvSpPr>
        <p:spPr>
          <a:xfrm>
            <a:off x="5546540" y="5839805"/>
            <a:ext cx="914400" cy="429986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WebSpeed (Agent)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311" name="Straight Arrow Connector 310"/>
          <p:cNvCxnSpPr/>
          <p:nvPr/>
        </p:nvCxnSpPr>
        <p:spPr>
          <a:xfrm flipH="1">
            <a:off x="5996818" y="5622769"/>
            <a:ext cx="3586" cy="2244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Rectangle 315"/>
          <p:cNvSpPr/>
          <p:nvPr/>
        </p:nvSpPr>
        <p:spPr>
          <a:xfrm>
            <a:off x="2720159" y="2652057"/>
            <a:ext cx="914400" cy="381000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AppServer (Agent)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317" name="Straight Arrow Connector 316"/>
          <p:cNvCxnSpPr/>
          <p:nvPr/>
        </p:nvCxnSpPr>
        <p:spPr>
          <a:xfrm flipH="1">
            <a:off x="3155882" y="2432469"/>
            <a:ext cx="3586" cy="224418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/>
          <p:cNvCxnSpPr/>
          <p:nvPr/>
        </p:nvCxnSpPr>
        <p:spPr>
          <a:xfrm flipH="1" flipV="1">
            <a:off x="3641366" y="2290026"/>
            <a:ext cx="1280529" cy="731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Connector 322"/>
          <p:cNvCxnSpPr/>
          <p:nvPr/>
        </p:nvCxnSpPr>
        <p:spPr bwMode="auto">
          <a:xfrm flipH="1">
            <a:off x="3641366" y="2068745"/>
            <a:ext cx="191637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24" name="Straight Arrow Connector 323"/>
          <p:cNvCxnSpPr>
            <a:stCxn id="236" idx="3"/>
          </p:cNvCxnSpPr>
          <p:nvPr/>
        </p:nvCxnSpPr>
        <p:spPr>
          <a:xfrm flipH="1">
            <a:off x="989081" y="5196082"/>
            <a:ext cx="5538" cy="503115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Rectangle 325"/>
          <p:cNvSpPr/>
          <p:nvPr/>
        </p:nvSpPr>
        <p:spPr>
          <a:xfrm rot="5400000">
            <a:off x="1080662" y="4567133"/>
            <a:ext cx="914400" cy="355689"/>
          </a:xfrm>
          <a:prstGeom prst="rect">
            <a:avLst/>
          </a:prstGeom>
          <a:solidFill>
            <a:srgbClr val="7030A0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ODBC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327" name="Straight Arrow Connector 326"/>
          <p:cNvCxnSpPr/>
          <p:nvPr/>
        </p:nvCxnSpPr>
        <p:spPr>
          <a:xfrm flipH="1">
            <a:off x="1531283" y="5158944"/>
            <a:ext cx="5538" cy="503115"/>
          </a:xfrm>
          <a:prstGeom prst="straightConnector1">
            <a:avLst/>
          </a:prstGeom>
          <a:ln w="254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8" name="Picture 3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82740" y="2583095"/>
            <a:ext cx="1895475" cy="1657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10797700" y="2825165"/>
            <a:ext cx="5350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900" i="0" dirty="0" smtClean="0">
                <a:solidFill>
                  <a:schemeClr val="bg1"/>
                </a:solidFill>
              </a:rPr>
              <a:t>1.0.1m</a:t>
            </a:r>
          </a:p>
        </p:txBody>
      </p:sp>
      <p:sp>
        <p:nvSpPr>
          <p:cNvPr id="97" name="TextBox 96"/>
          <p:cNvSpPr txBox="1"/>
          <p:nvPr/>
        </p:nvSpPr>
        <p:spPr bwMode="auto">
          <a:xfrm>
            <a:off x="10797700" y="3142348"/>
            <a:ext cx="5350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900" i="0" dirty="0" smtClean="0"/>
              <a:t>6.1.2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43136" y="3468718"/>
            <a:ext cx="950129" cy="3212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24465" y="3810461"/>
            <a:ext cx="978528" cy="366467"/>
          </a:xfrm>
          <a:prstGeom prst="rect">
            <a:avLst/>
          </a:prstGeom>
        </p:spPr>
      </p:pic>
      <p:sp>
        <p:nvSpPr>
          <p:cNvPr id="100" name="TextBox 99"/>
          <p:cNvSpPr txBox="1"/>
          <p:nvPr/>
        </p:nvSpPr>
        <p:spPr bwMode="auto">
          <a:xfrm>
            <a:off x="10797700" y="3878278"/>
            <a:ext cx="5350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900" i="0" dirty="0" smtClean="0"/>
              <a:t>4.0/4.5</a:t>
            </a:r>
          </a:p>
        </p:txBody>
      </p:sp>
      <p:sp>
        <p:nvSpPr>
          <p:cNvPr id="101" name="TextBox 100"/>
          <p:cNvSpPr txBox="1"/>
          <p:nvPr/>
        </p:nvSpPr>
        <p:spPr bwMode="auto">
          <a:xfrm>
            <a:off x="10786370" y="3509624"/>
            <a:ext cx="64363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r>
              <a:rPr lang="en-US" sz="900" i="0" dirty="0"/>
              <a:t>1.7.0_45</a:t>
            </a:r>
            <a:endParaRPr lang="en-US" sz="900" i="0" dirty="0" smtClean="0"/>
          </a:p>
        </p:txBody>
      </p:sp>
    </p:spTree>
    <p:extLst>
      <p:ext uri="{BB962C8B-B14F-4D97-AF65-F5344CB8AC3E}">
        <p14:creationId xmlns:p14="http://schemas.microsoft.com/office/powerpoint/2010/main" xmlns="" val="3680072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66925" y="2991784"/>
            <a:ext cx="7286625" cy="1089529"/>
          </a:xfrm>
        </p:spPr>
        <p:txBody>
          <a:bodyPr/>
          <a:lstStyle/>
          <a:p>
            <a:r>
              <a:rPr lang="en-US" dirty="0" smtClean="0"/>
              <a:t>SSL/TLS Known Vulnerabilities.</a:t>
            </a:r>
            <a:r>
              <a:rPr lang="en-US" dirty="0"/>
              <a:t/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892311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rgbClr val="92D050"/>
                </a:solidFill>
              </a:rPr>
              <a:t>SSL/TLS Known Vulnerabilities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616211" y="772130"/>
            <a:ext cx="9937489" cy="5694919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 smtClean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868444436"/>
              </p:ext>
            </p:extLst>
          </p:nvPr>
        </p:nvGraphicFramePr>
        <p:xfrm>
          <a:off x="-88639" y="954883"/>
          <a:ext cx="9594589" cy="4659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Zero-Day Flaws Force Fast Fixes From Microsoft And Adob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19629" y="5589158"/>
            <a:ext cx="2172145" cy="82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834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rgbClr val="92D050"/>
                </a:solidFill>
              </a:rPr>
              <a:t>SSL/TLS </a:t>
            </a:r>
            <a:r>
              <a:rPr lang="en-US" b="1" u="sng" dirty="0" smtClean="0">
                <a:solidFill>
                  <a:srgbClr val="92D050"/>
                </a:solidFill>
              </a:rPr>
              <a:t>Known Vulnerabilities…continue</a:t>
            </a:r>
            <a:endParaRPr lang="en-US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12059" y="752697"/>
            <a:ext cx="11122238" cy="5657105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sz="1600" i="0" dirty="0" smtClean="0"/>
              <a:t>Industries best practices to avoid SSL/TLS vulnerabilities</a:t>
            </a:r>
          </a:p>
          <a:p>
            <a:pPr marL="0" indent="0">
              <a:buSzTx/>
              <a:buNone/>
            </a:pPr>
            <a:endParaRPr lang="en-US" sz="1600" i="0" dirty="0"/>
          </a:p>
          <a:p>
            <a:pPr marL="0" indent="0">
              <a:buSzTx/>
              <a:buNone/>
            </a:pPr>
            <a:endParaRPr lang="en-US" sz="1600" i="0" dirty="0" smtClean="0"/>
          </a:p>
          <a:p>
            <a:pPr marL="0" indent="0">
              <a:buSzTx/>
              <a:buNone/>
            </a:pPr>
            <a:endParaRPr lang="en-US" sz="1600" i="0" dirty="0"/>
          </a:p>
          <a:p>
            <a:pPr marL="0" indent="0">
              <a:buSzTx/>
              <a:buNone/>
            </a:pPr>
            <a:endParaRPr lang="en-US" sz="1600" i="0" dirty="0" smtClean="0"/>
          </a:p>
          <a:p>
            <a:pPr marL="0" indent="0">
              <a:buSzTx/>
              <a:buNone/>
            </a:pPr>
            <a:endParaRPr lang="en-US" sz="1600" i="0" dirty="0"/>
          </a:p>
          <a:p>
            <a:pPr marL="0" indent="0">
              <a:buSzTx/>
              <a:buNone/>
            </a:pPr>
            <a:endParaRPr lang="en-US" sz="1600" i="0" dirty="0" smtClean="0"/>
          </a:p>
          <a:p>
            <a:pPr marL="0" indent="0">
              <a:buSzTx/>
              <a:buNone/>
            </a:pPr>
            <a:endParaRPr lang="en-US" sz="1600" i="0" dirty="0"/>
          </a:p>
          <a:p>
            <a:pPr marL="457200" lvl="1" indent="0">
              <a:buClr>
                <a:schemeClr val="tx1"/>
              </a:buClr>
              <a:buSzTx/>
              <a:buNone/>
            </a:pPr>
            <a:r>
              <a:rPr lang="en-US" sz="1400" i="0" dirty="0" smtClean="0"/>
              <a:t>	</a:t>
            </a:r>
            <a:endParaRPr lang="en-US" sz="1400" i="0" dirty="0"/>
          </a:p>
          <a:p>
            <a:pPr lvl="1">
              <a:buClr>
                <a:schemeClr val="tx1"/>
              </a:buClr>
              <a:buSzTx/>
              <a:buFont typeface="Wingdings" panose="05000000000000000000" pitchFamily="2" charset="2"/>
              <a:buChar char="Ø"/>
            </a:pPr>
            <a:endParaRPr lang="en-US" sz="1400" i="0" dirty="0"/>
          </a:p>
          <a:p>
            <a:pPr lvl="1">
              <a:buClr>
                <a:schemeClr val="tx1"/>
              </a:buClr>
              <a:buSzTx/>
              <a:buFont typeface="Wingdings" panose="05000000000000000000" pitchFamily="2" charset="2"/>
              <a:buChar char="Ø"/>
            </a:pPr>
            <a:endParaRPr lang="en-US" sz="1400" i="0" dirty="0" smtClean="0"/>
          </a:p>
          <a:p>
            <a:pPr lvl="1">
              <a:buClr>
                <a:schemeClr val="tx1"/>
              </a:buClr>
              <a:buSzTx/>
              <a:buFont typeface="Wingdings" panose="05000000000000000000" pitchFamily="2" charset="2"/>
              <a:buChar char="Ø"/>
            </a:pPr>
            <a:endParaRPr lang="en-US" sz="1400" i="0" dirty="0"/>
          </a:p>
          <a:p>
            <a:pPr marL="0" indent="0">
              <a:buSzTx/>
              <a:buNone/>
            </a:pPr>
            <a:r>
              <a:rPr lang="en-US" sz="1600" i="0" dirty="0" smtClean="0"/>
              <a:t>	</a:t>
            </a:r>
            <a:endParaRPr lang="en-US" sz="1600" i="0" dirty="0"/>
          </a:p>
          <a:p>
            <a:pPr marL="0" indent="0">
              <a:buSzTx/>
              <a:buNone/>
            </a:pPr>
            <a:endParaRPr lang="en-US" sz="1600" i="0" dirty="0" smtClean="0"/>
          </a:p>
          <a:p>
            <a:pPr lvl="1">
              <a:buSzTx/>
            </a:pPr>
            <a:endParaRPr lang="en-US" sz="1300" i="0" dirty="0" smtClean="0"/>
          </a:p>
          <a:p>
            <a:pPr lvl="1">
              <a:buSzTx/>
            </a:pPr>
            <a:endParaRPr lang="en-US" sz="1300" i="0" dirty="0"/>
          </a:p>
          <a:p>
            <a:pPr lvl="1">
              <a:buSzTx/>
            </a:pPr>
            <a:endParaRPr lang="en-US" sz="1300" i="0" dirty="0" smtClean="0"/>
          </a:p>
          <a:p>
            <a:pPr lvl="1">
              <a:buSzTx/>
            </a:pPr>
            <a:endParaRPr lang="en-US" sz="1300" i="0" dirty="0" smtClean="0"/>
          </a:p>
          <a:p>
            <a:pPr>
              <a:buSzTx/>
            </a:pPr>
            <a:r>
              <a:rPr lang="en-US" sz="1500" i="0" dirty="0" smtClean="0"/>
              <a:t>s</a:t>
            </a:r>
          </a:p>
          <a:p>
            <a:pPr marL="0" indent="0">
              <a:buSzTx/>
              <a:buFont typeface="Wingdings" pitchFamily="2" charset="2"/>
              <a:buNone/>
            </a:pPr>
            <a:endParaRPr lang="en-US" i="0" dirty="0" smtClean="0"/>
          </a:p>
          <a:p>
            <a:pPr marL="0" indent="0">
              <a:buSzTx/>
              <a:buFont typeface="Wingdings" pitchFamily="2" charset="2"/>
              <a:buNone/>
            </a:pPr>
            <a:endParaRPr lang="en-US" i="0" dirty="0" smtClean="0"/>
          </a:p>
          <a:p>
            <a:pPr>
              <a:buSzTx/>
            </a:pPr>
            <a:endParaRPr lang="en-US" i="0" dirty="0" smtClean="0"/>
          </a:p>
          <a:p>
            <a:pPr marL="0" indent="0">
              <a:buSzTx/>
              <a:buFont typeface="Wingdings" pitchFamily="2" charset="2"/>
              <a:buNone/>
            </a:pPr>
            <a:endParaRPr lang="en-US" i="0" dirty="0"/>
          </a:p>
        </p:txBody>
      </p:sp>
      <p:sp>
        <p:nvSpPr>
          <p:cNvPr id="8" name="TextBox 7"/>
          <p:cNvSpPr txBox="1"/>
          <p:nvPr/>
        </p:nvSpPr>
        <p:spPr bwMode="auto">
          <a:xfrm>
            <a:off x="1033870" y="1096032"/>
            <a:ext cx="9042363" cy="205440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500" b="1" dirty="0" smtClean="0"/>
              <a:t>Update the systems regularly (Regular system updates can fix most know vulnerabilities)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500" b="1" dirty="0" smtClean="0"/>
              <a:t>Use safer protocols</a:t>
            </a:r>
          </a:p>
          <a:p>
            <a:pPr marL="742950" lvl="1" indent="-285750" algn="l">
              <a:buSzPct val="100000"/>
              <a:buFont typeface="Wingdings" panose="05000000000000000000" pitchFamily="2" charset="2"/>
              <a:buChar char="Ø"/>
            </a:pPr>
            <a:r>
              <a:rPr lang="en-US" sz="1200" b="1" dirty="0" smtClean="0"/>
              <a:t>TLSv1.2 – Safest ; Supports the newest cipher suites</a:t>
            </a:r>
          </a:p>
          <a:p>
            <a:pPr marL="742950" lvl="1" indent="-285750" algn="l">
              <a:buSzPct val="100000"/>
              <a:buFont typeface="Wingdings" panose="05000000000000000000" pitchFamily="2" charset="2"/>
              <a:buChar char="Ø"/>
            </a:pPr>
            <a:r>
              <a:rPr lang="en-US" sz="1200" b="1" dirty="0" smtClean="0"/>
              <a:t>TLSv1.1 – Safe; Some ciphers are not supported</a:t>
            </a:r>
          </a:p>
          <a:p>
            <a:pPr marL="742950" lvl="1" indent="-285750" algn="l">
              <a:buSzPct val="100000"/>
              <a:buFont typeface="Wingdings" panose="05000000000000000000" pitchFamily="2" charset="2"/>
              <a:buChar char="Ø"/>
            </a:pPr>
            <a:r>
              <a:rPr lang="en-US" sz="1200" b="1" dirty="0" smtClean="0"/>
              <a:t>TLSv1.0 – SSL/TLS baseline; BEAST vulnerability </a:t>
            </a:r>
          </a:p>
          <a:p>
            <a:pPr marL="742950" lvl="1" indent="-285750" algn="l">
              <a:buSzPct val="100000"/>
              <a:buFont typeface="Wingdings" panose="05000000000000000000" pitchFamily="2" charset="2"/>
              <a:buChar char="Ø"/>
            </a:pPr>
            <a:r>
              <a:rPr lang="en-US" sz="1200" b="1" dirty="0" smtClean="0"/>
              <a:t>SSLv3 – Unsafe/outdated; POODLE vulnerability</a:t>
            </a:r>
          </a:p>
          <a:p>
            <a:pPr marL="742950" lvl="1" indent="-285750" algn="l">
              <a:buSzPct val="100000"/>
              <a:buFont typeface="Wingdings" panose="05000000000000000000" pitchFamily="2" charset="2"/>
              <a:buChar char="Ø"/>
            </a:pPr>
            <a:r>
              <a:rPr lang="en-US" sz="1200" b="1" dirty="0" smtClean="0"/>
              <a:t>SSLv2 – Unsafe/outdated; multiple vulnerability </a:t>
            </a:r>
            <a:endParaRPr lang="en-US" sz="1000" dirty="0" smtClean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5670873" y="3294702"/>
            <a:ext cx="5985603" cy="8771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500" b="1" dirty="0" smtClean="0"/>
              <a:t>Use Secure Digital Certificates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200" b="1" dirty="0" smtClean="0"/>
              <a:t>Use newer SHA2/SHA-256 singed certificates</a:t>
            </a:r>
            <a:r>
              <a:rPr lang="en-US" sz="1200" dirty="0" smtClean="0"/>
              <a:t>. 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200" b="1" dirty="0" smtClean="0"/>
              <a:t>Public key size of 2048 bits (or higher)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995196" y="4301419"/>
            <a:ext cx="9042363" cy="136191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500" b="1" dirty="0" smtClean="0"/>
              <a:t>Use Safe cipher suites</a:t>
            </a:r>
          </a:p>
          <a:p>
            <a:pPr algn="l"/>
            <a:endParaRPr lang="en-US" sz="1500" b="1" dirty="0"/>
          </a:p>
          <a:p>
            <a:pPr algn="l"/>
            <a:endParaRPr lang="en-US" sz="1500" b="1" dirty="0" smtClean="0"/>
          </a:p>
          <a:p>
            <a:pPr algn="l"/>
            <a:endParaRPr lang="en-US" sz="1500" b="1" dirty="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48895783"/>
              </p:ext>
            </p:extLst>
          </p:nvPr>
        </p:nvGraphicFramePr>
        <p:xfrm>
          <a:off x="1314357" y="4667980"/>
          <a:ext cx="8542495" cy="8663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08628">
                  <a:extLst>
                    <a:ext uri="{9D8B030D-6E8A-4147-A177-3AD203B41FA5}">
                      <a16:colId xmlns:a16="http://schemas.microsoft.com/office/drawing/2014/main" xmlns="" val="885407915"/>
                    </a:ext>
                  </a:extLst>
                </a:gridCol>
                <a:gridCol w="2708628">
                  <a:extLst>
                    <a:ext uri="{9D8B030D-6E8A-4147-A177-3AD203B41FA5}">
                      <a16:colId xmlns:a16="http://schemas.microsoft.com/office/drawing/2014/main" xmlns="" val="4100407085"/>
                    </a:ext>
                  </a:extLst>
                </a:gridCol>
                <a:gridCol w="3125239">
                  <a:extLst>
                    <a:ext uri="{9D8B030D-6E8A-4147-A177-3AD203B41FA5}">
                      <a16:colId xmlns:a16="http://schemas.microsoft.com/office/drawing/2014/main" xmlns="" val="1884318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Algorithm to be replaced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Algorithm to be used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9891674"/>
                  </a:ext>
                </a:extLst>
              </a:tr>
              <a:tr h="259002">
                <a:tc>
                  <a:txBody>
                    <a:bodyPr/>
                    <a:lstStyle/>
                    <a:p>
                      <a:r>
                        <a:rPr lang="en-US" sz="1200" dirty="0"/>
                        <a:t>Encryption algorithm</a:t>
                      </a: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MD5, RC4, DES, 3DES</a:t>
                      </a: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AES128, AES256 (CBC &amp; GCM mode)</a:t>
                      </a:r>
                    </a:p>
                  </a:txBody>
                  <a:tcPr marL="7620" marR="7620" marT="7620" marB="7620" anchor="ctr"/>
                </a:tc>
                <a:extLst>
                  <a:ext uri="{0D108BD9-81ED-4DB2-BD59-A6C34878D82A}">
                    <a16:rowId xmlns:a16="http://schemas.microsoft.com/office/drawing/2014/main" xmlns="" val="4097536978"/>
                  </a:ext>
                </a:extLst>
              </a:tr>
              <a:tr h="236505">
                <a:tc>
                  <a:txBody>
                    <a:bodyPr/>
                    <a:lstStyle/>
                    <a:p>
                      <a:r>
                        <a:rPr lang="en-US" sz="1200" dirty="0"/>
                        <a:t>Hash algorithm</a:t>
                      </a: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SHA1</a:t>
                      </a: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SHA256, SHA384</a:t>
                      </a:r>
                    </a:p>
                  </a:txBody>
                  <a:tcPr marL="7620" marR="7620" marT="7620" marB="7620" anchor="ctr"/>
                </a:tc>
                <a:extLst>
                  <a:ext uri="{0D108BD9-81ED-4DB2-BD59-A6C34878D82A}">
                    <a16:rowId xmlns:a16="http://schemas.microsoft.com/office/drawing/2014/main" xmlns="" val="4186721377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 bwMode="auto">
          <a:xfrm>
            <a:off x="5657900" y="5849841"/>
            <a:ext cx="5985603" cy="4924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300" b="1" dirty="0"/>
              <a:t>Disable SSL/TLS compression settings on server/client side, however using SSL/TLS compression is susceptible to CRIME </a:t>
            </a:r>
            <a:r>
              <a:rPr lang="en-US" sz="1300" b="1" dirty="0" smtClean="0"/>
              <a:t>attacks.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696395" y="1841921"/>
            <a:ext cx="597602" cy="56263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5372072" y="3547677"/>
            <a:ext cx="597602" cy="56263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669272" y="4701059"/>
            <a:ext cx="597602" cy="56263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5217576" y="5792884"/>
            <a:ext cx="597602" cy="56263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1451037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24025" y="3237684"/>
            <a:ext cx="9486900" cy="978729"/>
          </a:xfrm>
        </p:spPr>
        <p:txBody>
          <a:bodyPr/>
          <a:lstStyle/>
          <a:p>
            <a:r>
              <a:rPr lang="en-US" sz="3200" dirty="0" smtClean="0"/>
              <a:t>Does OpenEdge mitigates </a:t>
            </a:r>
            <a:r>
              <a:rPr lang="en-US" sz="3200" dirty="0"/>
              <a:t>SSL/TLS POODLE &amp; recent </a:t>
            </a:r>
            <a:r>
              <a:rPr lang="en-US" sz="3200" dirty="0" smtClean="0"/>
              <a:t>vulnerabilities?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34550" y="4619732"/>
            <a:ext cx="1409524" cy="1714286"/>
          </a:xfrm>
          <a:prstGeom prst="rect">
            <a:avLst/>
          </a:prstGeom>
        </p:spPr>
      </p:pic>
      <p:pic>
        <p:nvPicPr>
          <p:cNvPr id="6" name="Picture 5" descr="Vulnerability Management Service Annual Subscription 3000+ Internal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4031" y="299422"/>
            <a:ext cx="2614412" cy="261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560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141" y="370575"/>
            <a:ext cx="7031340" cy="424732"/>
          </a:xfrm>
        </p:spPr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OpenEdge changes to </a:t>
            </a:r>
            <a:r>
              <a:rPr lang="en-US" u="sng" dirty="0">
                <a:solidFill>
                  <a:srgbClr val="92D050"/>
                </a:solidFill>
              </a:rPr>
              <a:t>mitigate </a:t>
            </a:r>
            <a:r>
              <a:rPr lang="en-US" u="sng" dirty="0" smtClean="0">
                <a:solidFill>
                  <a:srgbClr val="92D050"/>
                </a:solidFill>
              </a:rPr>
              <a:t>vulnerabilities</a:t>
            </a:r>
            <a:endParaRPr lang="en-US" u="sng" dirty="0">
              <a:solidFill>
                <a:srgbClr val="92D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576811" y="798384"/>
            <a:ext cx="11453808" cy="5447645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endParaRPr lang="en-US" i="0" dirty="0"/>
          </a:p>
          <a:p>
            <a:pPr algn="l">
              <a:buSzTx/>
            </a:pPr>
            <a:endParaRPr lang="en-US" i="0" dirty="0"/>
          </a:p>
          <a:p>
            <a:pPr marL="342900" indent="-342900" algn="l">
              <a:buSzTx/>
              <a:buFont typeface="Wingdings" panose="05000000000000000000" pitchFamily="2" charset="2"/>
              <a:buChar char="§"/>
            </a:pPr>
            <a:endParaRPr lang="en-US" i="0" dirty="0" smtClean="0"/>
          </a:p>
          <a:p>
            <a:pPr marL="342900" indent="-342900" algn="l">
              <a:buSzTx/>
              <a:buFont typeface="Wingdings" panose="05000000000000000000" pitchFamily="2" charset="2"/>
              <a:buChar char="§"/>
            </a:pPr>
            <a:endParaRPr lang="en-US" i="0" dirty="0"/>
          </a:p>
          <a:p>
            <a:pPr marL="342900" indent="-342900" algn="l">
              <a:buSzTx/>
              <a:buFont typeface="Wingdings" panose="05000000000000000000" pitchFamily="2" charset="2"/>
              <a:buChar char="§"/>
            </a:pPr>
            <a:endParaRPr lang="en-US" i="0" dirty="0" smtClean="0"/>
          </a:p>
          <a:p>
            <a:pPr marL="342900" indent="-342900" algn="l">
              <a:buSzTx/>
              <a:buFont typeface="Wingdings" panose="05000000000000000000" pitchFamily="2" charset="2"/>
              <a:buChar char="§"/>
            </a:pPr>
            <a:endParaRPr lang="en-US" i="0" dirty="0"/>
          </a:p>
          <a:p>
            <a:pPr marL="342900" indent="-342900" algn="l">
              <a:buSzTx/>
              <a:buFont typeface="Wingdings" panose="05000000000000000000" pitchFamily="2" charset="2"/>
              <a:buChar char="§"/>
            </a:pPr>
            <a:endParaRPr lang="en-US" i="0" dirty="0" smtClean="0"/>
          </a:p>
          <a:p>
            <a:pPr marL="342900" indent="-342900" algn="l">
              <a:buSzTx/>
              <a:buFont typeface="Wingdings" panose="05000000000000000000" pitchFamily="2" charset="2"/>
              <a:buChar char="§"/>
            </a:pPr>
            <a:endParaRPr lang="en-US" i="0" dirty="0"/>
          </a:p>
          <a:p>
            <a:pPr marL="342900" indent="-342900" algn="l">
              <a:buSzTx/>
              <a:buFont typeface="Wingdings" panose="05000000000000000000" pitchFamily="2" charset="2"/>
              <a:buChar char="§"/>
            </a:pPr>
            <a:endParaRPr lang="en-US" i="0" dirty="0" smtClean="0"/>
          </a:p>
          <a:p>
            <a:pPr marL="342900" indent="-342900" algn="l">
              <a:buSzTx/>
              <a:buFont typeface="Wingdings" panose="05000000000000000000" pitchFamily="2" charset="2"/>
              <a:buChar char="§"/>
            </a:pPr>
            <a:endParaRPr lang="en-US" i="0" dirty="0" smtClean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15214" y="896008"/>
            <a:ext cx="603392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800" b="1" dirty="0" smtClean="0"/>
              <a:t>Changed default SSL protocol to TLSv1.2 (Servers &amp; Clients)</a:t>
            </a:r>
            <a:endParaRPr lang="en-US" sz="1000" dirty="0" smtClean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715214" y="2096818"/>
            <a:ext cx="603392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800" b="1" dirty="0" smtClean="0"/>
              <a:t>Supported safe ciphers suites (like AES128-SHA256 &amp; AES256-SHA256) as default. </a:t>
            </a:r>
            <a:endParaRPr lang="en-US" sz="1000" dirty="0" smtClean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715214" y="4337680"/>
            <a:ext cx="6033929" cy="16158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800" b="1" dirty="0" smtClean="0"/>
              <a:t>Changes default server certificate (DLC/keys/default-</a:t>
            </a:r>
            <a:r>
              <a:rPr lang="en-US" sz="1800" b="1" dirty="0" err="1" smtClean="0"/>
              <a:t>server.pem</a:t>
            </a:r>
            <a:r>
              <a:rPr lang="en-US" sz="1800" b="1" dirty="0" smtClean="0"/>
              <a:t>) to singed with SHA256.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800" b="1" dirty="0" smtClean="0"/>
              <a:t>Supported complete SHA2 family singed certificates.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715213" y="3270558"/>
            <a:ext cx="603392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>
                <a:alpha val="87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800" b="1" dirty="0" smtClean="0"/>
              <a:t>Disabled SSL/TLS compression setting (at server &amp; client). </a:t>
            </a:r>
            <a:endParaRPr lang="en-US" sz="10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26356" y="1171425"/>
            <a:ext cx="2609850" cy="18097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9126356" y="2984664"/>
            <a:ext cx="2609849" cy="323165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5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SSL End</a:t>
            </a:r>
            <a:r>
              <a:rPr lang="en-US" sz="1500" b="1" dirty="0" smtClean="0">
                <a:solidFill>
                  <a:schemeClr val="bg1"/>
                </a:solidFill>
              </a:rPr>
              <a:t>point vulnerability</a:t>
            </a:r>
            <a:endParaRPr kumimoji="0" lang="en-US" sz="15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2" name="Multiply 11"/>
          <p:cNvSpPr/>
          <p:nvPr/>
        </p:nvSpPr>
        <p:spPr bwMode="auto">
          <a:xfrm>
            <a:off x="9395284" y="1454790"/>
            <a:ext cx="2071992" cy="1438836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Striped Right Arrow 12"/>
          <p:cNvSpPr/>
          <p:nvPr/>
        </p:nvSpPr>
        <p:spPr bwMode="auto">
          <a:xfrm>
            <a:off x="7238589" y="1990628"/>
            <a:ext cx="1787483" cy="917079"/>
          </a:xfrm>
          <a:prstGeom prst="strip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 smtClean="0"/>
              <a:t>Mitigates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7036526" y="896008"/>
            <a:ext cx="0" cy="3020881"/>
          </a:xfrm>
          <a:prstGeom prst="line">
            <a:avLst/>
          </a:prstGeom>
          <a:ln w="5397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6749142" y="1171425"/>
            <a:ext cx="287384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 bwMode="auto">
          <a:xfrm>
            <a:off x="6755630" y="2452237"/>
            <a:ext cx="287384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 bwMode="auto">
          <a:xfrm>
            <a:off x="6745898" y="3551465"/>
            <a:ext cx="287384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 bwMode="auto">
          <a:xfrm>
            <a:off x="6959909" y="2452238"/>
            <a:ext cx="287384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auto">
          <a:xfrm>
            <a:off x="7064691" y="4369378"/>
            <a:ext cx="9913" cy="1552429"/>
          </a:xfrm>
          <a:prstGeom prst="line">
            <a:avLst/>
          </a:prstGeom>
          <a:ln w="5397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 bwMode="auto">
          <a:xfrm>
            <a:off x="6762110" y="5104651"/>
            <a:ext cx="287384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triped Right Arrow 24"/>
          <p:cNvSpPr/>
          <p:nvPr/>
        </p:nvSpPr>
        <p:spPr bwMode="auto">
          <a:xfrm>
            <a:off x="7274257" y="4604132"/>
            <a:ext cx="1787483" cy="917079"/>
          </a:xfrm>
          <a:prstGeom prst="striped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dirty="0" smtClean="0"/>
              <a:t>Mitigates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7050700" y="5111134"/>
            <a:ext cx="287384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 bwMode="auto">
          <a:xfrm>
            <a:off x="9120109" y="5637080"/>
            <a:ext cx="2729588" cy="323165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5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SSL Certificate</a:t>
            </a:r>
            <a:r>
              <a:rPr lang="en-US" sz="1500" b="1" dirty="0" smtClean="0">
                <a:solidFill>
                  <a:schemeClr val="bg1"/>
                </a:solidFill>
              </a:rPr>
              <a:t> vulnerability</a:t>
            </a:r>
            <a:endParaRPr kumimoji="0" lang="en-US" sz="15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81479" y="3916888"/>
            <a:ext cx="2609850" cy="1720191"/>
          </a:xfrm>
          <a:prstGeom prst="rect">
            <a:avLst/>
          </a:prstGeom>
        </p:spPr>
      </p:pic>
      <p:sp>
        <p:nvSpPr>
          <p:cNvPr id="29" name="Multiply 28"/>
          <p:cNvSpPr/>
          <p:nvPr/>
        </p:nvSpPr>
        <p:spPr bwMode="auto">
          <a:xfrm>
            <a:off x="9481830" y="4057565"/>
            <a:ext cx="2071992" cy="1438836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3672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 bwMode="auto">
          <a:xfrm>
            <a:off x="452847" y="798384"/>
            <a:ext cx="11453808" cy="5573233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636" y="367497"/>
            <a:ext cx="7837255" cy="430887"/>
          </a:xfrm>
        </p:spPr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Default </a:t>
            </a:r>
            <a:r>
              <a:rPr lang="en-US" u="sng" dirty="0">
                <a:solidFill>
                  <a:srgbClr val="92D050"/>
                </a:solidFill>
              </a:rPr>
              <a:t>SSL </a:t>
            </a:r>
            <a:r>
              <a:rPr lang="en-US" u="sng" dirty="0" smtClean="0">
                <a:solidFill>
                  <a:srgbClr val="92D050"/>
                </a:solidFill>
              </a:rPr>
              <a:t>protocols </a:t>
            </a:r>
            <a:r>
              <a:rPr lang="en-US" u="sng" dirty="0">
                <a:solidFill>
                  <a:srgbClr val="92D050"/>
                </a:solidFill>
              </a:rPr>
              <a:t>&amp; ciphers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- OpenEdge </a:t>
            </a:r>
            <a:r>
              <a:rPr lang="en-US" b="1" dirty="0" smtClean="0">
                <a:solidFill>
                  <a:schemeClr val="tx1"/>
                </a:solidFill>
              </a:rPr>
              <a:t>Server 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78598365"/>
              </p:ext>
            </p:extLst>
          </p:nvPr>
        </p:nvGraphicFramePr>
        <p:xfrm>
          <a:off x="573934" y="1001984"/>
          <a:ext cx="11254901" cy="4894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0390">
                  <a:extLst>
                    <a:ext uri="{9D8B030D-6E8A-4147-A177-3AD203B41FA5}">
                      <a16:colId xmlns:a16="http://schemas.microsoft.com/office/drawing/2014/main" xmlns="" val="655300148"/>
                    </a:ext>
                  </a:extLst>
                </a:gridCol>
                <a:gridCol w="1053161">
                  <a:extLst>
                    <a:ext uri="{9D8B030D-6E8A-4147-A177-3AD203B41FA5}">
                      <a16:colId xmlns:a16="http://schemas.microsoft.com/office/drawing/2014/main" xmlns="" val="654882082"/>
                    </a:ext>
                  </a:extLst>
                </a:gridCol>
                <a:gridCol w="1072846">
                  <a:extLst>
                    <a:ext uri="{9D8B030D-6E8A-4147-A177-3AD203B41FA5}">
                      <a16:colId xmlns:a16="http://schemas.microsoft.com/office/drawing/2014/main" xmlns="" val="2098867240"/>
                    </a:ext>
                  </a:extLst>
                </a:gridCol>
                <a:gridCol w="2384478">
                  <a:extLst>
                    <a:ext uri="{9D8B030D-6E8A-4147-A177-3AD203B41FA5}">
                      <a16:colId xmlns:a16="http://schemas.microsoft.com/office/drawing/2014/main" xmlns="" val="2492043148"/>
                    </a:ext>
                  </a:extLst>
                </a:gridCol>
                <a:gridCol w="2850204">
                  <a:extLst>
                    <a:ext uri="{9D8B030D-6E8A-4147-A177-3AD203B41FA5}">
                      <a16:colId xmlns:a16="http://schemas.microsoft.com/office/drawing/2014/main" xmlns="" val="3242815297"/>
                    </a:ext>
                  </a:extLst>
                </a:gridCol>
                <a:gridCol w="2363822">
                  <a:extLst>
                    <a:ext uri="{9D8B030D-6E8A-4147-A177-3AD203B41FA5}">
                      <a16:colId xmlns:a16="http://schemas.microsoft.com/office/drawing/2014/main" xmlns="" val="1274988531"/>
                    </a:ext>
                  </a:extLst>
                </a:gridCol>
              </a:tblGrid>
              <a:tr h="48922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OE</a:t>
                      </a:r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Default SSL</a:t>
                      </a:r>
                      <a:r>
                        <a:rPr lang="en-US" sz="1200" b="1" baseline="0" dirty="0" smtClean="0"/>
                        <a:t> protocols</a:t>
                      </a:r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Supported protocols</a:t>
                      </a:r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Default SSL ciphers</a:t>
                      </a:r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Supported SSL ciphers</a:t>
                      </a:r>
                    </a:p>
                    <a:p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Mitigates</a:t>
                      </a:r>
                      <a:r>
                        <a:rPr lang="en-US" sz="1200" b="1" baseline="0" dirty="0" smtClean="0"/>
                        <a:t> </a:t>
                      </a:r>
                      <a:endParaRPr lang="en-US" sz="12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1847477"/>
                  </a:ext>
                </a:extLst>
              </a:tr>
              <a:tr h="19329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11.6.X</a:t>
                      </a:r>
                    </a:p>
                    <a:p>
                      <a:endParaRPr lang="en-US" sz="1200" b="1" dirty="0">
                        <a:solidFill>
                          <a:srgbClr val="F5F4E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TLSv1.2 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TLSv1.2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TLSv1.1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DHE-RSA-AES256-SHA256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DHE-RSA-AES128-GCM-SHA256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DHE-RSA-AES128-SHA256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DHE-RSA-AES256-SHA256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DHE-RSA-AES128-GCM-SHA256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DHE-RSA-AES128-SHA256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AES256-GCM-SHA384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DHE-RSA-AES256-GCM-SHA384             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ADH-AES256-GCM-SHA384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AES128-SHA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TLS POODLE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SSL POODLE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FREAK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b="1" dirty="0" smtClean="0"/>
                        <a:t>           (</a:t>
                      </a:r>
                      <a:r>
                        <a:rPr lang="en-US" sz="1000" b="1" dirty="0" smtClean="0"/>
                        <a:t>no export</a:t>
                      </a:r>
                      <a:r>
                        <a:rPr lang="en-US" sz="1000" b="1" baseline="0" dirty="0" smtClean="0"/>
                        <a:t> ciphers</a:t>
                      </a:r>
                      <a:r>
                        <a:rPr lang="en-US" sz="1200" b="1" dirty="0" smtClean="0"/>
                        <a:t>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CRIME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b="1" dirty="0" smtClean="0"/>
                        <a:t>          (</a:t>
                      </a:r>
                      <a:r>
                        <a:rPr lang="en-US" sz="1000" b="1" dirty="0" smtClean="0"/>
                        <a:t>No TLS compression</a:t>
                      </a:r>
                      <a:r>
                        <a:rPr lang="en-US" sz="1200" b="1" dirty="0" smtClean="0"/>
                        <a:t>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BREACH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b="1" dirty="0" smtClean="0"/>
                        <a:t>          (</a:t>
                      </a:r>
                      <a:r>
                        <a:rPr lang="en-US" sz="1000" b="1" dirty="0" smtClean="0"/>
                        <a:t>No HTTP compression</a:t>
                      </a:r>
                      <a:r>
                        <a:rPr lang="en-US" sz="1200" b="1" dirty="0" smtClean="0"/>
                        <a:t>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RC4 attack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BEAST</a:t>
                      </a:r>
                      <a:endParaRPr lang="en-US" sz="12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4860865"/>
                  </a:ext>
                </a:extLst>
              </a:tr>
              <a:tr h="1085969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11.5.1</a:t>
                      </a:r>
                      <a:endParaRPr lang="en-US" sz="12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TLSv1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/>
                        <a:t>AES128-SHA</a:t>
                      </a:r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AES128-SHA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RC4-SHA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SSL POODLE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FREAK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CRIME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BREACH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200" b="1" dirty="0" smtClean="0"/>
                        <a:t>RC4 attack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1" dirty="0" smtClean="0"/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Note:</a:t>
                      </a:r>
                      <a:r>
                        <a:rPr lang="en-US" sz="1000" b="1" baseline="0" dirty="0" smtClean="0">
                          <a:solidFill>
                            <a:srgbClr val="FF0000"/>
                          </a:solidFill>
                        </a:rPr>
                        <a:t> BEAST affected.</a:t>
                      </a:r>
                      <a:endParaRPr 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7531811"/>
                  </a:ext>
                </a:extLst>
              </a:tr>
              <a:tr h="32830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11.4.0 (Latest</a:t>
                      </a:r>
                      <a:r>
                        <a:rPr lang="en-US" sz="1200" b="1" baseline="0" dirty="0" smtClean="0"/>
                        <a:t> HF)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algn="ctr"/>
                      <a:endParaRPr lang="en-US" sz="1000" dirty="0" smtClean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TLSv1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SSLv3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SSLv2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/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 smtClean="0"/>
                        <a:t>TLSv1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 smtClean="0"/>
                        <a:t>SSLv3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 smtClean="0"/>
                        <a:t>SSLv2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algn="ctr"/>
                      <a:endParaRPr lang="en-US" sz="1000" dirty="0" smtClean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endParaRPr lang="en-US" sz="1000" dirty="0" smtClean="0"/>
                    </a:p>
                    <a:p>
                      <a:pPr algn="l"/>
                      <a:endParaRPr lang="en-US" sz="1000" dirty="0" smtClean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AES128-SHA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RC4-MD5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7278511"/>
                  </a:ext>
                </a:extLst>
              </a:tr>
              <a:tr h="401273">
                <a:tc>
                  <a:txBody>
                    <a:bodyPr/>
                    <a:lstStyle/>
                    <a:p>
                      <a:r>
                        <a:rPr lang="en-US" sz="1200" b="1" baseline="0" dirty="0" smtClean="0"/>
                        <a:t>11.3.3 (Latest HF)</a:t>
                      </a:r>
                      <a:endParaRPr lang="en-US" sz="12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8257183"/>
                  </a:ext>
                </a:extLst>
              </a:tr>
              <a:tr h="65660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102b08</a:t>
                      </a:r>
                      <a:r>
                        <a:rPr lang="en-US" sz="1200" b="1" baseline="0" dirty="0" smtClean="0"/>
                        <a:t> (</a:t>
                      </a:r>
                      <a:r>
                        <a:rPr lang="en-US" sz="1100" b="1" baseline="0" dirty="0" smtClean="0"/>
                        <a:t>Latest HF</a:t>
                      </a:r>
                      <a:r>
                        <a:rPr lang="en-US" sz="1200" b="1" baseline="0" dirty="0" smtClean="0"/>
                        <a:t>)</a:t>
                      </a:r>
                      <a:endParaRPr lang="en-US" sz="12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4469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84458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 bwMode="auto">
          <a:xfrm>
            <a:off x="583482" y="798384"/>
            <a:ext cx="11268100" cy="5573233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141" y="370575"/>
            <a:ext cx="7375699" cy="424732"/>
          </a:xfrm>
        </p:spPr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Default </a:t>
            </a:r>
            <a:r>
              <a:rPr lang="en-US" u="sng" dirty="0">
                <a:solidFill>
                  <a:srgbClr val="92D050"/>
                </a:solidFill>
              </a:rPr>
              <a:t>SSL </a:t>
            </a:r>
            <a:r>
              <a:rPr lang="en-US" u="sng" dirty="0" smtClean="0">
                <a:solidFill>
                  <a:srgbClr val="92D050"/>
                </a:solidFill>
              </a:rPr>
              <a:t>protocols </a:t>
            </a:r>
            <a:r>
              <a:rPr lang="en-US" u="sng" dirty="0">
                <a:solidFill>
                  <a:srgbClr val="92D050"/>
                </a:solidFill>
              </a:rPr>
              <a:t>&amp; ciphers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- OpenEdge </a:t>
            </a:r>
            <a:r>
              <a:rPr lang="en-US" b="1" dirty="0" smtClean="0">
                <a:solidFill>
                  <a:schemeClr val="tx1"/>
                </a:solidFill>
              </a:rPr>
              <a:t>Client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55057835"/>
              </p:ext>
            </p:extLst>
          </p:nvPr>
        </p:nvGraphicFramePr>
        <p:xfrm>
          <a:off x="705390" y="859737"/>
          <a:ext cx="10889979" cy="5389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4423">
                  <a:extLst>
                    <a:ext uri="{9D8B030D-6E8A-4147-A177-3AD203B41FA5}">
                      <a16:colId xmlns:a16="http://schemas.microsoft.com/office/drawing/2014/main" xmlns="" val="655300148"/>
                    </a:ext>
                  </a:extLst>
                </a:gridCol>
                <a:gridCol w="1060315">
                  <a:extLst>
                    <a:ext uri="{9D8B030D-6E8A-4147-A177-3AD203B41FA5}">
                      <a16:colId xmlns:a16="http://schemas.microsoft.com/office/drawing/2014/main" xmlns="" val="654882082"/>
                    </a:ext>
                  </a:extLst>
                </a:gridCol>
                <a:gridCol w="1060315">
                  <a:extLst>
                    <a:ext uri="{9D8B030D-6E8A-4147-A177-3AD203B41FA5}">
                      <a16:colId xmlns:a16="http://schemas.microsoft.com/office/drawing/2014/main" xmlns="" val="2098867240"/>
                    </a:ext>
                  </a:extLst>
                </a:gridCol>
                <a:gridCol w="2451370">
                  <a:extLst>
                    <a:ext uri="{9D8B030D-6E8A-4147-A177-3AD203B41FA5}">
                      <a16:colId xmlns:a16="http://schemas.microsoft.com/office/drawing/2014/main" xmlns="" val="2492043148"/>
                    </a:ext>
                  </a:extLst>
                </a:gridCol>
                <a:gridCol w="2558374">
                  <a:extLst>
                    <a:ext uri="{9D8B030D-6E8A-4147-A177-3AD203B41FA5}">
                      <a16:colId xmlns:a16="http://schemas.microsoft.com/office/drawing/2014/main" xmlns="" val="3242815297"/>
                    </a:ext>
                  </a:extLst>
                </a:gridCol>
                <a:gridCol w="2315182">
                  <a:extLst>
                    <a:ext uri="{9D8B030D-6E8A-4147-A177-3AD203B41FA5}">
                      <a16:colId xmlns:a16="http://schemas.microsoft.com/office/drawing/2014/main" xmlns="" val="2568913"/>
                    </a:ext>
                  </a:extLst>
                </a:gridCol>
              </a:tblGrid>
              <a:tr h="426142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OE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Default SSL</a:t>
                      </a:r>
                      <a:r>
                        <a:rPr lang="en-US" sz="1200" b="1" baseline="0" dirty="0" smtClean="0"/>
                        <a:t> protocols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Supported protocols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Default SSL ciphers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Supported SSL ciphers</a:t>
                      </a:r>
                    </a:p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Mitigates</a:t>
                      </a:r>
                      <a:r>
                        <a:rPr lang="en-US" sz="1200" b="1" baseline="0" dirty="0" smtClean="0"/>
                        <a:t> </a:t>
                      </a:r>
                      <a:endParaRPr lang="en-US" sz="1200" b="1" dirty="0" smtClean="0"/>
                    </a:p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1847477"/>
                  </a:ext>
                </a:extLst>
              </a:tr>
              <a:tr h="14694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11.6.X</a:t>
                      </a:r>
                    </a:p>
                    <a:p>
                      <a:endParaRPr lang="en-US" sz="1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TLSv1.2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TLSv1.2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TLSv.1.1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AES128-SHA256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DHE-RSA-AES256-SHA256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DHE-RSA-AES128-GCM-SHA256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DHE-RSA-AES128-SHA256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AES128-SHA256,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AES128-GCM-SHA256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AES256-SHA256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DHE-RSA-AES256-SHA256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DHE-RSA-AES128-GCM-SHA256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DHE-RSA-AES128-SHA256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AES256-GCM-SHA384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DHE-RSA-AES256-GCM-SHA384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ADH-AES256-GCM-SHA384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AES128-SHA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RC4-SHA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RC4-MD5</a:t>
                      </a:r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TLS POODLE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SSL POODLE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FREAK (</a:t>
                      </a:r>
                      <a:r>
                        <a:rPr lang="en-US" sz="800" b="1" dirty="0" smtClean="0"/>
                        <a:t>no export</a:t>
                      </a:r>
                      <a:r>
                        <a:rPr lang="en-US" sz="800" b="1" baseline="0" dirty="0" smtClean="0"/>
                        <a:t> ciphers</a:t>
                      </a:r>
                      <a:r>
                        <a:rPr lang="en-US" sz="1000" b="1" dirty="0" smtClean="0"/>
                        <a:t>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CRIME (</a:t>
                      </a:r>
                      <a:r>
                        <a:rPr lang="en-US" sz="800" b="1" dirty="0" smtClean="0"/>
                        <a:t>No TLS compression</a:t>
                      </a:r>
                      <a:r>
                        <a:rPr lang="en-US" sz="1000" b="1" dirty="0" smtClean="0"/>
                        <a:t>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BREACH (</a:t>
                      </a:r>
                      <a:r>
                        <a:rPr lang="en-US" sz="800" b="1" dirty="0" smtClean="0"/>
                        <a:t>No HTTP compression</a:t>
                      </a:r>
                      <a:r>
                        <a:rPr lang="en-US" sz="1000" b="1" dirty="0" smtClean="0"/>
                        <a:t>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RC4 attack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BEAST</a:t>
                      </a:r>
                    </a:p>
                    <a:p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4860865"/>
                  </a:ext>
                </a:extLst>
              </a:tr>
              <a:tr h="676724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11.5.1</a:t>
                      </a:r>
                      <a:endParaRPr lang="en-US" sz="1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TLSv1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TLSv1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SSLv3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/>
                        <a:t>AES128-SHA</a:t>
                      </a:r>
                      <a:endParaRPr lang="en-US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AES128-SHA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RC4-SHA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 smtClean="0"/>
                        <a:t>RC4-MD5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kern="1200" dirty="0" smtClean="0"/>
                        <a:t>DES-CBC3-SHA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kern="1200" dirty="0" smtClean="0"/>
                        <a:t>DES-CBC-SHA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 smtClean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 smtClean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 smtClean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 smtClean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en-US" sz="1000" b="1" dirty="0" smtClean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SSL POODLE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FREAK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CRIME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BREACH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000" b="1" dirty="0" smtClean="0"/>
                        <a:t>RC4 attack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800" b="1" dirty="0" smtClean="0"/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800" b="1" dirty="0" smtClean="0">
                          <a:solidFill>
                            <a:srgbClr val="FF0000"/>
                          </a:solidFill>
                        </a:rPr>
                        <a:t>Note:</a:t>
                      </a:r>
                      <a:r>
                        <a:rPr lang="en-US" sz="800" b="1" baseline="0" dirty="0" smtClean="0">
                          <a:solidFill>
                            <a:srgbClr val="FF0000"/>
                          </a:solidFill>
                        </a:rPr>
                        <a:t> BEAST affected.</a:t>
                      </a:r>
                      <a:endParaRPr lang="en-US" sz="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7531811"/>
                  </a:ext>
                </a:extLst>
              </a:tr>
              <a:tr h="632272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11.4.0 (Latest</a:t>
                      </a:r>
                      <a:r>
                        <a:rPr lang="en-US" sz="1000" b="1" baseline="0" dirty="0" smtClean="0"/>
                        <a:t> HF)</a:t>
                      </a:r>
                    </a:p>
                    <a:p>
                      <a:endParaRPr lang="en-US" sz="1000" b="1" baseline="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000" dirty="0" smtClean="0"/>
                    </a:p>
                    <a:p>
                      <a:endParaRPr lang="en-US" sz="1000" dirty="0" smtClean="0"/>
                    </a:p>
                    <a:p>
                      <a:pPr algn="ctr"/>
                      <a:endParaRPr lang="en-US" sz="1000" dirty="0" smtClean="0"/>
                    </a:p>
                    <a:p>
                      <a:pPr algn="ctr"/>
                      <a:endParaRPr lang="en-US" sz="1000" dirty="0" smtClean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TLSv1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SSLv3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SSLv2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/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 smtClean="0"/>
                        <a:t>TLSv1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 smtClean="0"/>
                        <a:t>SSLv3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000" dirty="0" smtClean="0"/>
                        <a:t>SSLv2</a:t>
                      </a:r>
                    </a:p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algn="ctr"/>
                      <a:endParaRPr lang="en-US" sz="1000" dirty="0" smtClean="0"/>
                    </a:p>
                    <a:p>
                      <a:pPr algn="ctr"/>
                      <a:endParaRPr lang="en-US" sz="1000" dirty="0" smtClean="0"/>
                    </a:p>
                    <a:p>
                      <a:pPr algn="ctr"/>
                      <a:endParaRPr lang="en-US" sz="1000" dirty="0" smtClean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RC4-MD5</a:t>
                      </a:r>
                    </a:p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algn="ctr"/>
                      <a:endParaRPr lang="en-US" sz="1000" dirty="0" smtClean="0"/>
                    </a:p>
                    <a:p>
                      <a:pPr algn="l"/>
                      <a:endParaRPr lang="en-US" sz="1000" dirty="0" smtClean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AES128-SHA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dirty="0" smtClean="0"/>
                        <a:t>RC4-MD5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kern="1200" dirty="0" smtClean="0"/>
                        <a:t>DES-CBC3-SHA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00" kern="1200" dirty="0" smtClean="0"/>
                        <a:t>DES-CBC-SHA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7278511"/>
                  </a:ext>
                </a:extLst>
              </a:tr>
              <a:tr h="7027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 smtClean="0"/>
                        <a:t>11.3.3 (Latest HF)</a:t>
                      </a:r>
                      <a:endParaRPr lang="en-US" sz="1000" b="1" dirty="0" smtClean="0"/>
                    </a:p>
                    <a:p>
                      <a:endParaRPr lang="en-US" sz="1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6929654"/>
                  </a:ext>
                </a:extLst>
              </a:tr>
              <a:tr h="823838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102b08</a:t>
                      </a:r>
                      <a:r>
                        <a:rPr lang="en-US" sz="1000" b="1" baseline="0" dirty="0" smtClean="0"/>
                        <a:t> (Latest HF)</a:t>
                      </a:r>
                      <a:endParaRPr lang="en-US" sz="1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4469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84030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9262462" cy="424732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Changing default protocols &amp; ciphers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- OpenEdge </a:t>
            </a:r>
            <a:r>
              <a:rPr lang="en-US" b="1" dirty="0" smtClean="0">
                <a:solidFill>
                  <a:schemeClr val="tx1"/>
                </a:solidFill>
              </a:rPr>
              <a:t> Server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49148" y="950976"/>
            <a:ext cx="11109325" cy="5508190"/>
          </a:xfrm>
          <a:solidFill>
            <a:srgbClr val="F7F2ED"/>
          </a:solidFill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35913763"/>
              </p:ext>
            </p:extLst>
          </p:nvPr>
        </p:nvGraphicFramePr>
        <p:xfrm>
          <a:off x="692266" y="1176601"/>
          <a:ext cx="10620167" cy="39668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01959">
                  <a:extLst>
                    <a:ext uri="{9D8B030D-6E8A-4147-A177-3AD203B41FA5}">
                      <a16:colId xmlns:a16="http://schemas.microsoft.com/office/drawing/2014/main" xmlns="" val="732090716"/>
                    </a:ext>
                  </a:extLst>
                </a:gridCol>
                <a:gridCol w="2796969">
                  <a:extLst>
                    <a:ext uri="{9D8B030D-6E8A-4147-A177-3AD203B41FA5}">
                      <a16:colId xmlns:a16="http://schemas.microsoft.com/office/drawing/2014/main" xmlns="" val="1317486912"/>
                    </a:ext>
                  </a:extLst>
                </a:gridCol>
                <a:gridCol w="5321239">
                  <a:extLst>
                    <a:ext uri="{9D8B030D-6E8A-4147-A177-3AD203B41FA5}">
                      <a16:colId xmlns:a16="http://schemas.microsoft.com/office/drawing/2014/main" xmlns="" val="1279186109"/>
                    </a:ext>
                  </a:extLst>
                </a:gridCol>
              </a:tblGrid>
              <a:tr h="633164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Servers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Options (to change default ciphers &amp; protocols)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Description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657"/>
                  </a:ext>
                </a:extLst>
              </a:tr>
              <a:tr h="369346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AppServer Broker</a:t>
                      </a:r>
                      <a:endParaRPr lang="en-US" sz="15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en-US" sz="1200" dirty="0" smtClean="0"/>
                        <a:t>PSC_SSLSERVER_PROTOCOLS</a:t>
                      </a:r>
                    </a:p>
                    <a:p>
                      <a:r>
                        <a:rPr lang="en-US" sz="1200" dirty="0" smtClean="0"/>
                        <a:t>PSC_SSLSERVER_CIPHERS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noFill/>
                  </a:tcPr>
                </a:tc>
                <a:tc rowSpan="5"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en-US" sz="1200" dirty="0" smtClean="0"/>
                        <a:t>Environment variable need to be</a:t>
                      </a:r>
                      <a:r>
                        <a:rPr lang="en-US" sz="1200" baseline="0" dirty="0" smtClean="0"/>
                        <a:t> set in Environment variable section of ubroker.properties file.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   [Environment.&lt;Broker_Name&gt;]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          PSC_SSLSERVER_PROTOCOLS=TLSv1.1,SSLv3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          PSC_SSLSERVER_CIPHERS=AES128-SHA,RC4-MD5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dirty="0" smtClean="0"/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dirty="0" smtClean="0"/>
                        <a:t>Set these environment variables before start the database in SSL mode to set ciphers &amp; protocols other than</a:t>
                      </a:r>
                      <a:r>
                        <a:rPr lang="en-US" sz="1200" baseline="0" dirty="0" smtClean="0"/>
                        <a:t> default.</a:t>
                      </a:r>
                      <a:endParaRPr lang="en-US" sz="1200" dirty="0" smtClean="0">
                        <a:solidFill>
                          <a:srgbClr val="7030A0"/>
                        </a:solidFill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4571763"/>
                  </a:ext>
                </a:extLst>
              </a:tr>
              <a:tr h="369346">
                <a:tc>
                  <a:txBody>
                    <a:bodyPr/>
                    <a:lstStyle/>
                    <a:p>
                      <a:r>
                        <a:rPr lang="en-US" sz="1500" kern="1200" dirty="0" smtClean="0"/>
                        <a:t>WebSpeed Broker</a:t>
                      </a:r>
                      <a:endParaRPr lang="en-US" sz="15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0558798"/>
                  </a:ext>
                </a:extLst>
              </a:tr>
              <a:tr h="369346">
                <a:tc>
                  <a:txBody>
                    <a:bodyPr/>
                    <a:lstStyle/>
                    <a:p>
                      <a:r>
                        <a:rPr lang="en-US" sz="1500" kern="1200" dirty="0" smtClean="0"/>
                        <a:t>REST Broker</a:t>
                      </a:r>
                      <a:endParaRPr lang="en-US" sz="15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8138897"/>
                  </a:ext>
                </a:extLst>
              </a:tr>
              <a:tr h="417856">
                <a:tc>
                  <a:txBody>
                    <a:bodyPr/>
                    <a:lstStyle/>
                    <a:p>
                      <a:r>
                        <a:rPr lang="en-US" sz="1500" kern="1200" dirty="0" smtClean="0"/>
                        <a:t>ESB Broker</a:t>
                      </a:r>
                      <a:endParaRPr lang="en-US" sz="15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4797040"/>
                  </a:ext>
                </a:extLst>
              </a:tr>
              <a:tr h="527637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OpenEdge Database</a:t>
                      </a:r>
                      <a:endParaRPr 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92435920"/>
                  </a:ext>
                </a:extLst>
              </a:tr>
              <a:tr h="527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OpenEdge</a:t>
                      </a:r>
                      <a:r>
                        <a:rPr lang="en-US" sz="15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PAS Server</a:t>
                      </a:r>
                      <a:endParaRPr lang="en-US" sz="1500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endParaRPr 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psc.as.https.protocol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psc.as.https.ciphers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tcman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config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psc.as.https.protocol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=TLSv1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tcman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config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psc.as.https.ciphers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=AES128-SHA256</a:t>
                      </a:r>
                      <a:endParaRPr lang="en-US" sz="1200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69326400"/>
                  </a:ext>
                </a:extLst>
              </a:tr>
              <a:tr h="527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PDSOE</a:t>
                      </a:r>
                      <a:endParaRPr lang="en-US" sz="15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defaultHttpProtocol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configuredCipherSuites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7F2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dlc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oeide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\eclipse\plugins\com.openedge.pdt.debug.core_11.x.x.00\</a:t>
                      </a: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clientProtocols.properties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51042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5077344"/>
              </p:ext>
            </p:extLst>
          </p:nvPr>
        </p:nvGraphicFramePr>
        <p:xfrm>
          <a:off x="700972" y="5131777"/>
          <a:ext cx="10620169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8681">
                  <a:extLst>
                    <a:ext uri="{9D8B030D-6E8A-4147-A177-3AD203B41FA5}">
                      <a16:colId xmlns:a16="http://schemas.microsoft.com/office/drawing/2014/main" xmlns="" val="4042096554"/>
                    </a:ext>
                  </a:extLst>
                </a:gridCol>
                <a:gridCol w="2811293">
                  <a:extLst>
                    <a:ext uri="{9D8B030D-6E8A-4147-A177-3AD203B41FA5}">
                      <a16:colId xmlns:a16="http://schemas.microsoft.com/office/drawing/2014/main" xmlns="" val="3596216568"/>
                    </a:ext>
                  </a:extLst>
                </a:gridCol>
                <a:gridCol w="5320195">
                  <a:extLst>
                    <a:ext uri="{9D8B030D-6E8A-4147-A177-3AD203B41FA5}">
                      <a16:colId xmlns:a16="http://schemas.microsoft.com/office/drawing/2014/main" xmlns="" val="314830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OpenEdge</a:t>
                      </a:r>
                      <a:r>
                        <a:rPr lang="en-US" sz="1500" b="0" baseline="0" dirty="0" smtClean="0">
                          <a:solidFill>
                            <a:schemeClr val="tx1"/>
                          </a:solidFill>
                        </a:rPr>
                        <a:t> SQL Database</a:t>
                      </a:r>
                    </a:p>
                    <a:p>
                      <a:endParaRPr lang="en-US" sz="1200" b="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PSC_SSLSERVER_PROTOCOLS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</a:rPr>
                        <a:t>PSC_SQL_SSLSERVER_CIPHERS</a:t>
                      </a:r>
                    </a:p>
                    <a:p>
                      <a:endParaRPr lang="en-US" sz="12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OE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 SQL DB uses same environment variable for SSL protocol change but different environment variable for ciphers</a:t>
                      </a:r>
                      <a:r>
                        <a:rPr lang="en-US" sz="1200" b="0" baseline="0" dirty="0" smtClean="0"/>
                        <a:t>.</a:t>
                      </a:r>
                    </a:p>
                    <a:p>
                      <a:endParaRPr lang="en-US" sz="1200" b="0" dirty="0"/>
                    </a:p>
                  </a:txBody>
                  <a:tcPr>
                    <a:solidFill>
                      <a:srgbClr val="F7F2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8087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13826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4" y="370575"/>
            <a:ext cx="9481536" cy="424732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Changing default protocols &amp; ciphers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- OpenEdge </a:t>
            </a:r>
            <a:r>
              <a:rPr lang="en-US" b="1" dirty="0" smtClean="0">
                <a:solidFill>
                  <a:schemeClr val="tx1"/>
                </a:solidFill>
              </a:rPr>
              <a:t>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16082" y="885306"/>
            <a:ext cx="11209960" cy="5354347"/>
          </a:xfrm>
          <a:solidFill>
            <a:srgbClr val="F2EEF6"/>
          </a:solidFill>
        </p:spPr>
        <p:txBody>
          <a:bodyPr/>
          <a:lstStyle/>
          <a:p>
            <a:r>
              <a:rPr lang="en-US" sz="1500" b="1" dirty="0"/>
              <a:t>Client </a:t>
            </a:r>
            <a:r>
              <a:rPr lang="en-US" sz="1500" b="1" dirty="0" smtClean="0"/>
              <a:t>Environment variables:</a:t>
            </a:r>
            <a:endParaRPr lang="en-US" sz="1500" b="1" dirty="0"/>
          </a:p>
          <a:p>
            <a:pPr lvl="1"/>
            <a:r>
              <a:rPr lang="en-US" sz="1500" i="1" dirty="0"/>
              <a:t>PSC_SSLCLIENT_PROTOCOLS</a:t>
            </a:r>
          </a:p>
          <a:p>
            <a:pPr lvl="1"/>
            <a:r>
              <a:rPr lang="en-US" sz="1500" i="1" dirty="0" smtClean="0"/>
              <a:t>PSC_SSLCLIENT_CIPHERS</a:t>
            </a:r>
          </a:p>
          <a:p>
            <a:r>
              <a:rPr lang="en-US" sz="1500" b="1" dirty="0" smtClean="0"/>
              <a:t>Connection </a:t>
            </a:r>
            <a:r>
              <a:rPr lang="en-US" sz="1500" b="1" dirty="0"/>
              <a:t>specific </a:t>
            </a:r>
            <a:r>
              <a:rPr lang="en-US" sz="1500" b="1" dirty="0" smtClean="0"/>
              <a:t>configuration:</a:t>
            </a:r>
            <a:endParaRPr lang="en-US" sz="15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34391870"/>
              </p:ext>
            </p:extLst>
          </p:nvPr>
        </p:nvGraphicFramePr>
        <p:xfrm>
          <a:off x="1064233" y="2396246"/>
          <a:ext cx="10393868" cy="332499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06900">
                  <a:extLst>
                    <a:ext uri="{9D8B030D-6E8A-4147-A177-3AD203B41FA5}">
                      <a16:colId xmlns:a16="http://schemas.microsoft.com/office/drawing/2014/main" xmlns="" val="732090716"/>
                    </a:ext>
                  </a:extLst>
                </a:gridCol>
                <a:gridCol w="3778241">
                  <a:extLst>
                    <a:ext uri="{9D8B030D-6E8A-4147-A177-3AD203B41FA5}">
                      <a16:colId xmlns:a16="http://schemas.microsoft.com/office/drawing/2014/main" xmlns="" val="1317486912"/>
                    </a:ext>
                  </a:extLst>
                </a:gridCol>
                <a:gridCol w="4908727">
                  <a:extLst>
                    <a:ext uri="{9D8B030D-6E8A-4147-A177-3AD203B41FA5}">
                      <a16:colId xmlns:a16="http://schemas.microsoft.com/office/drawing/2014/main" xmlns="" val="1279186109"/>
                    </a:ext>
                  </a:extLst>
                </a:gridCol>
              </a:tblGrid>
              <a:tr h="592007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Clients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Options (to change default ciphers &amp; protocols)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Description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657"/>
                  </a:ext>
                </a:extLst>
              </a:tr>
              <a:tr h="592007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ABL</a:t>
                      </a:r>
                      <a:endParaRPr 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-sslprotocols, -sslciphers 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As</a:t>
                      </a:r>
                      <a:r>
                        <a:rPr lang="en-US" sz="1200" baseline="0" dirty="0" smtClean="0"/>
                        <a:t> connection parameters to OE AppServer or any external Webserver.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04571763"/>
                  </a:ext>
                </a:extLst>
              </a:tr>
              <a:tr h="592007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ABL (SOAP out)</a:t>
                      </a:r>
                      <a:endParaRPr 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-sslWSDLProtocols,-sslWSDLCiphers,</a:t>
                      </a:r>
                    </a:p>
                    <a:p>
                      <a:r>
                        <a:rPr lang="en-US" sz="1200" dirty="0" smtClean="0"/>
                        <a:t>-sslSOAPProtocols,</a:t>
                      </a:r>
                      <a:r>
                        <a:rPr lang="en-US" sz="1200" baseline="0" dirty="0" smtClean="0"/>
                        <a:t> -sslSOAPCiphers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As connection parameter to external SOAP services.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2435920"/>
                  </a:ext>
                </a:extLst>
              </a:tr>
              <a:tr h="812681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Java Open Client</a:t>
                      </a:r>
                      <a:endParaRPr 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/>
                        <a:t>PROGRESS.Session.sslprotocols</a:t>
                      </a:r>
                    </a:p>
                    <a:p>
                      <a:r>
                        <a:rPr lang="en-US" sz="1200" dirty="0" smtClean="0"/>
                        <a:t>PROGRESS.Session.sslciphers</a:t>
                      </a:r>
                      <a:endParaRPr lang="en-US" sz="120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As system property to Java client process. Example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-D</a:t>
                      </a:r>
                      <a:r>
                        <a:rPr lang="en-US" sz="1200" kern="1200" dirty="0" smtClean="0"/>
                        <a:t>PROGRESS.Session.sslprotocols=TLSv1.2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/>
                        <a:t>-D</a:t>
                      </a:r>
                      <a:r>
                        <a:rPr lang="en-US" sz="1200" dirty="0" smtClean="0"/>
                        <a:t>PROGRESS.Session.sslciphers=AES128-SHA256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69326400"/>
                  </a:ext>
                </a:extLst>
              </a:tr>
              <a:tr h="736296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Dot</a:t>
                      </a:r>
                      <a:r>
                        <a:rPr lang="en-US" sz="1500" baseline="0" dirty="0" smtClean="0"/>
                        <a:t> </a:t>
                      </a:r>
                      <a:r>
                        <a:rPr lang="en-US" sz="1500" dirty="0" smtClean="0"/>
                        <a:t>Net Open Client</a:t>
                      </a:r>
                      <a:endParaRPr 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/>
                        <a:t>PROGRESS.Session.sslprotocols</a:t>
                      </a:r>
                    </a:p>
                    <a:p>
                      <a:r>
                        <a:rPr lang="en-US" sz="1200" dirty="0" smtClean="0"/>
                        <a:t>PROGRESS.Session.sslciphers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Need</a:t>
                      </a:r>
                      <a:r>
                        <a:rPr lang="en-US" sz="1200" baseline="0" dirty="0" smtClean="0"/>
                        <a:t> to set these properties inside application config file.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80010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5928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612666" y="789148"/>
            <a:ext cx="11268100" cy="5573233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SzTx/>
            </a:pPr>
            <a:endParaRPr lang="en-US" i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2" y="370575"/>
            <a:ext cx="8382987" cy="424732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Changing default protocols &amp; ciphers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- </a:t>
            </a:r>
            <a:r>
              <a:rPr lang="en-US" b="1" dirty="0" smtClean="0">
                <a:solidFill>
                  <a:schemeClr val="tx1"/>
                </a:solidFill>
              </a:rPr>
              <a:t>Adapters &amp; OEM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817137752"/>
              </p:ext>
            </p:extLst>
          </p:nvPr>
        </p:nvGraphicFramePr>
        <p:xfrm>
          <a:off x="1023794" y="1293901"/>
          <a:ext cx="10291862" cy="43041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81902">
                  <a:extLst>
                    <a:ext uri="{9D8B030D-6E8A-4147-A177-3AD203B41FA5}">
                      <a16:colId xmlns:a16="http://schemas.microsoft.com/office/drawing/2014/main" xmlns="" val="3422032966"/>
                    </a:ext>
                  </a:extLst>
                </a:gridCol>
                <a:gridCol w="2270250">
                  <a:extLst>
                    <a:ext uri="{9D8B030D-6E8A-4147-A177-3AD203B41FA5}">
                      <a16:colId xmlns:a16="http://schemas.microsoft.com/office/drawing/2014/main" xmlns="" val="1412182494"/>
                    </a:ext>
                  </a:extLst>
                </a:gridCol>
                <a:gridCol w="3328947">
                  <a:extLst>
                    <a:ext uri="{9D8B030D-6E8A-4147-A177-3AD203B41FA5}">
                      <a16:colId xmlns:a16="http://schemas.microsoft.com/office/drawing/2014/main" xmlns="" val="3229492335"/>
                    </a:ext>
                  </a:extLst>
                </a:gridCol>
                <a:gridCol w="3110763">
                  <a:extLst>
                    <a:ext uri="{9D8B030D-6E8A-4147-A177-3AD203B41FA5}">
                      <a16:colId xmlns:a16="http://schemas.microsoft.com/office/drawing/2014/main" xmlns="" val="796529697"/>
                    </a:ext>
                  </a:extLst>
                </a:gridCol>
              </a:tblGrid>
              <a:tr h="701150">
                <a:tc gridSpan="2">
                  <a:txBody>
                    <a:bodyPr/>
                    <a:lstStyle/>
                    <a:p>
                      <a:r>
                        <a:rPr lang="en-US" sz="1500" dirty="0" smtClean="0"/>
                        <a:t>Adapters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Options (to change default ciphers &amp; protocols)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Description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07376767"/>
                  </a:ext>
                </a:extLst>
              </a:tr>
              <a:tr h="537084">
                <a:tc gridSpan="2">
                  <a:txBody>
                    <a:bodyPr/>
                    <a:lstStyle/>
                    <a:p>
                      <a:r>
                        <a:rPr lang="en-US" sz="1500" baseline="0" dirty="0" smtClean="0"/>
                        <a:t>REST Adapter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sz="1200" dirty="0" smtClean="0"/>
                    </a:p>
                    <a:p>
                      <a:endParaRPr lang="en-US" sz="1200" dirty="0" smtClean="0"/>
                    </a:p>
                    <a:p>
                      <a:endParaRPr lang="en-US" sz="1200" dirty="0" smtClean="0"/>
                    </a:p>
                    <a:p>
                      <a:endParaRPr lang="en-US" sz="1200" dirty="0" smtClean="0"/>
                    </a:p>
                    <a:p>
                      <a:r>
                        <a:rPr lang="en-US" sz="1200" dirty="0" smtClean="0"/>
                        <a:t>PSC_SSLCLIENT_PROTOCOLS</a:t>
                      </a:r>
                    </a:p>
                    <a:p>
                      <a:r>
                        <a:rPr lang="en-US" sz="1200" dirty="0" smtClean="0"/>
                        <a:t>PSC_SSLCLIENT_CIPHERS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noFill/>
                  </a:tcPr>
                </a:tc>
                <a:tc rowSpan="4">
                  <a:txBody>
                    <a:bodyPr/>
                    <a:lstStyle/>
                    <a:p>
                      <a:r>
                        <a:rPr lang="en-US" sz="1200" dirty="0" smtClean="0"/>
                        <a:t>Set these environment before stating the web server in which AIA,WSA, REST &amp; Messengers are configured.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3459691"/>
                  </a:ext>
                </a:extLst>
              </a:tr>
              <a:tr h="70664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Approver</a:t>
                      </a:r>
                      <a:r>
                        <a:rPr lang="en-US" sz="1500" baseline="0" dirty="0" smtClean="0"/>
                        <a:t> Internet Adapter(AIA)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3475314"/>
                  </a:ext>
                </a:extLst>
              </a:tr>
              <a:tr h="537084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aseline="0" dirty="0" smtClean="0"/>
                        <a:t>Web Service Adapter (WSA)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2940052"/>
                  </a:ext>
                </a:extLst>
              </a:tr>
              <a:tr h="507896">
                <a:tc gridSpan="2">
                  <a:txBody>
                    <a:bodyPr/>
                    <a:lstStyle/>
                    <a:p>
                      <a:r>
                        <a:rPr lang="en-US" sz="1500" baseline="0" dirty="0" smtClean="0"/>
                        <a:t>WebSpeed Messenger </a:t>
                      </a:r>
                      <a:r>
                        <a:rPr lang="en-US" sz="1500" dirty="0" smtClean="0"/>
                        <a:t>(Cgiip, wsasp etc.)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0786336"/>
                  </a:ext>
                </a:extLst>
              </a:tr>
              <a:tr h="537084">
                <a:tc rowSpan="2">
                  <a:txBody>
                    <a:bodyPr/>
                    <a:lstStyle/>
                    <a:p>
                      <a:r>
                        <a:rPr lang="en-US" sz="1500" dirty="0" smtClean="0"/>
                        <a:t>OEM</a:t>
                      </a:r>
                    </a:p>
                    <a:p>
                      <a:r>
                        <a:rPr lang="en-US" sz="1300" i="0" dirty="0" smtClean="0"/>
                        <a:t>(</a:t>
                      </a:r>
                      <a:r>
                        <a:rPr lang="en-US" sz="1300" i="1" dirty="0" smtClean="0"/>
                        <a:t>Makes uses of SSL in two places</a:t>
                      </a:r>
                      <a:r>
                        <a:rPr lang="en-US" sz="1500" i="0" dirty="0" smtClean="0"/>
                        <a:t>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Jetty Web Server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SSLEnabledProtocols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SSLEnabledCipherSuites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$DLC/properties/</a:t>
                      </a:r>
                      <a:r>
                        <a:rPr lang="en-US" sz="1200" dirty="0" err="1" smtClean="0"/>
                        <a:t>fathom.properties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4298917"/>
                  </a:ext>
                </a:extLst>
              </a:tr>
              <a:tr h="5370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ActiveMQ</a:t>
                      </a:r>
                      <a:r>
                        <a:rPr lang="en-US" sz="1500" baseline="0" dirty="0" smtClean="0"/>
                        <a:t> transport connector for remote monitoring.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enabledProtocols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enabledCipherSuites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$DLC/properties/</a:t>
                      </a:r>
                      <a:r>
                        <a:rPr lang="en-US" sz="1200" dirty="0" err="1" smtClean="0"/>
                        <a:t>management.properties</a:t>
                      </a:r>
                      <a:endParaRPr 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80845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8834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52625" y="2951934"/>
            <a:ext cx="8591550" cy="978729"/>
          </a:xfrm>
        </p:spPr>
        <p:txBody>
          <a:bodyPr/>
          <a:lstStyle/>
          <a:p>
            <a:r>
              <a:rPr lang="en-US" sz="3200" dirty="0" smtClean="0"/>
              <a:t>OpenEdge SHA2 singed </a:t>
            </a:r>
            <a:r>
              <a:rPr lang="en-US" sz="3200" dirty="0"/>
              <a:t>certificate </a:t>
            </a:r>
            <a:r>
              <a:rPr lang="en-US" sz="3200" dirty="0" smtClean="0"/>
              <a:t>Support to mitigate SSL Certificate vulnerability.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398313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SHA2 </a:t>
            </a:r>
            <a:r>
              <a:rPr lang="en-US" u="sng" dirty="0" smtClean="0">
                <a:solidFill>
                  <a:srgbClr val="92D050"/>
                </a:solidFill>
              </a:rPr>
              <a:t>Support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630335" y="4746831"/>
            <a:ext cx="8675589" cy="14080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500" dirty="0" smtClean="0"/>
              <a:t>‘SSLC’ command to check supported message digest (</a:t>
            </a:r>
            <a:r>
              <a:rPr lang="en-US" sz="1500" dirty="0" err="1" smtClean="0"/>
              <a:t>sslc</a:t>
            </a:r>
            <a:r>
              <a:rPr lang="en-US" sz="1500" dirty="0" smtClean="0"/>
              <a:t> </a:t>
            </a:r>
            <a:r>
              <a:rPr lang="en-US" sz="1500" dirty="0" err="1" smtClean="0"/>
              <a:t>dgst</a:t>
            </a:r>
            <a:r>
              <a:rPr lang="en-US" sz="1500" dirty="0" smtClean="0"/>
              <a:t> -h)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en-US" sz="1500" dirty="0" smtClean="0"/>
          </a:p>
          <a:p>
            <a:pPr lvl="1" algn="l"/>
            <a:endParaRPr lang="en-US" sz="1600" dirty="0" smtClean="0"/>
          </a:p>
          <a:p>
            <a:pPr marL="742950" lvl="1" indent="-285750" algn="l">
              <a:buFont typeface="Wingdings" panose="05000000000000000000" pitchFamily="2" charset="2"/>
              <a:buChar char="v"/>
            </a:pPr>
            <a:endParaRPr lang="en-US" sz="16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2123" y="5305020"/>
            <a:ext cx="5562600" cy="7060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2500724669"/>
              </p:ext>
            </p:extLst>
          </p:nvPr>
        </p:nvGraphicFramePr>
        <p:xfrm>
          <a:off x="630336" y="395859"/>
          <a:ext cx="8675589" cy="4243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40451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2969233"/>
            <a:ext cx="7286625" cy="867930"/>
          </a:xfrm>
        </p:spPr>
        <p:txBody>
          <a:bodyPr/>
          <a:lstStyle/>
          <a:p>
            <a:r>
              <a:rPr lang="en-US" sz="2800" dirty="0"/>
              <a:t>Troubleshooting</a:t>
            </a:r>
            <a:br>
              <a:rPr lang="en-US" sz="2800" dirty="0"/>
            </a:br>
            <a:r>
              <a:rPr lang="en-US" sz="2800" dirty="0" smtClean="0"/>
              <a:t> </a:t>
            </a:r>
            <a:r>
              <a:rPr lang="en-US" sz="2800" dirty="0"/>
              <a:t>SSL/TLS errors in OpenEdge</a:t>
            </a:r>
          </a:p>
        </p:txBody>
      </p:sp>
    </p:spTree>
    <p:extLst>
      <p:ext uri="{BB962C8B-B14F-4D97-AF65-F5344CB8AC3E}">
        <p14:creationId xmlns:p14="http://schemas.microsoft.com/office/powerpoint/2010/main" xmlns="" val="104966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70575"/>
            <a:ext cx="1483423" cy="424732"/>
          </a:xfrm>
        </p:spPr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Logging</a:t>
            </a:r>
            <a:endParaRPr lang="en-US" u="sng" dirty="0">
              <a:solidFill>
                <a:srgbClr val="92D050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994741029"/>
              </p:ext>
            </p:extLst>
          </p:nvPr>
        </p:nvGraphicFramePr>
        <p:xfrm>
          <a:off x="557813" y="795307"/>
          <a:ext cx="10376887" cy="5567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734203" y="1110712"/>
            <a:ext cx="2460931" cy="132343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1" u="none" strike="noStrike" normalizeH="0" baseline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charset="0"/>
              </a:rPr>
              <a:t>OE Components build on top-</a:t>
            </a: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charset="0"/>
              </a:rPr>
              <a:t>up“OpenSSL</a:t>
            </a:r>
            <a:r>
              <a:rPr kumimoji="0" lang="en-US" sz="2000" b="1" i="1" u="none" strike="noStrike" normalizeH="0" baseline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charset="0"/>
              </a:rPr>
              <a:t>” library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4734798" y="1755726"/>
            <a:ext cx="2460931" cy="1477328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OE Components </a:t>
            </a:r>
            <a:r>
              <a:rPr lang="en-US" sz="20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build </a:t>
            </a:r>
            <a:r>
              <a:rPr kumimoji="0" lang="en-US" sz="2000" b="1" i="1" u="none" strike="noStrike" normalizeH="0" baseline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on top-up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1" u="none" strike="noStrike" normalizeH="0" baseline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“BSAFE-RSA</a:t>
            </a:r>
            <a:r>
              <a:rPr kumimoji="0" lang="en-US" sz="2000" b="1" i="1" u="none" strike="noStrike" normalizeH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&amp; JSSE</a:t>
            </a:r>
            <a:r>
              <a:rPr kumimoji="0" lang="en-US" sz="2000" b="1" i="1" u="none" strike="noStrike" normalizeH="0" baseline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” library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8742602" y="3148567"/>
            <a:ext cx="2460931" cy="116955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OE Components </a:t>
            </a:r>
            <a:r>
              <a:rPr lang="en-US" sz="2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build </a:t>
            </a:r>
            <a:r>
              <a:rPr kumimoji="0" lang="en-US" sz="2000" b="1" i="1" u="none" strike="noStrike" normalizeH="0" baseline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on top-up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.Net</a:t>
            </a:r>
            <a:r>
              <a:rPr kumimoji="0" lang="en-US" sz="2000" b="1" i="1" u="none" strike="noStrike" normalizeH="0" baseline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Framework</a:t>
            </a:r>
          </a:p>
        </p:txBody>
      </p:sp>
      <p:sp>
        <p:nvSpPr>
          <p:cNvPr id="5" name="Striped Right Arrow 4"/>
          <p:cNvSpPr/>
          <p:nvPr/>
        </p:nvSpPr>
        <p:spPr bwMode="auto">
          <a:xfrm rot="5400000">
            <a:off x="1226026" y="2605959"/>
            <a:ext cx="1344168" cy="1051560"/>
          </a:xfrm>
          <a:prstGeom prst="stripedRightArrow">
            <a:avLst/>
          </a:prstGeom>
          <a:solidFill>
            <a:schemeClr val="tx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Striped Right Arrow 9"/>
          <p:cNvSpPr/>
          <p:nvPr/>
        </p:nvSpPr>
        <p:spPr bwMode="auto">
          <a:xfrm rot="5400000">
            <a:off x="5308732" y="3311623"/>
            <a:ext cx="1137963" cy="1051560"/>
          </a:xfrm>
          <a:prstGeom prst="stripedRightArrow">
            <a:avLst/>
          </a:prstGeom>
          <a:solidFill>
            <a:schemeClr val="tx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Striped Right Arrow 10"/>
          <p:cNvSpPr/>
          <p:nvPr/>
        </p:nvSpPr>
        <p:spPr bwMode="auto">
          <a:xfrm rot="5400000">
            <a:off x="9372410" y="4371766"/>
            <a:ext cx="1137963" cy="1051560"/>
          </a:xfrm>
          <a:prstGeom prst="stripedRightArrow">
            <a:avLst/>
          </a:prstGeom>
          <a:solidFill>
            <a:schemeClr val="tx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51752" y="3813240"/>
            <a:ext cx="3165030" cy="707886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600" i="0" dirty="0" smtClean="0"/>
              <a:t>Environment Variable:</a:t>
            </a:r>
          </a:p>
          <a:p>
            <a:pPr marL="285750" indent="-285750" algn="l">
              <a:buSzTx/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7030A0"/>
                </a:solidFill>
              </a:rPr>
              <a:t>SSLSYS_DEBUG_LOGGING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4131795" y="4406385"/>
            <a:ext cx="3630599" cy="107721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600" i="0" dirty="0" smtClean="0"/>
              <a:t>Java System Properties:</a:t>
            </a:r>
          </a:p>
          <a:p>
            <a:pPr marL="285750" indent="-285750" algn="l">
              <a:buSzTx/>
              <a:buFont typeface="Wingdings" panose="05000000000000000000" pitchFamily="2" charset="2"/>
              <a:buChar char="v"/>
            </a:pPr>
            <a:r>
              <a:rPr lang="en-US" sz="1600" dirty="0" err="1" smtClean="0">
                <a:solidFill>
                  <a:srgbClr val="7030A0"/>
                </a:solidFill>
              </a:rPr>
              <a:t>javax.net.debug</a:t>
            </a:r>
            <a:endParaRPr lang="en-US" sz="1600" dirty="0" smtClean="0">
              <a:solidFill>
                <a:srgbClr val="7030A0"/>
              </a:solidFill>
            </a:endParaRPr>
          </a:p>
          <a:p>
            <a:pPr marL="285750" indent="-285750" algn="l">
              <a:buSzTx/>
              <a:buFont typeface="Wingdings" panose="05000000000000000000" pitchFamily="2" charset="2"/>
              <a:buChar char="v"/>
            </a:pPr>
            <a:r>
              <a:rPr lang="en-US" sz="1600" dirty="0" err="1">
                <a:solidFill>
                  <a:srgbClr val="7030A0"/>
                </a:solidFill>
              </a:rPr>
              <a:t>com.rsa.jsse.logFile</a:t>
            </a:r>
            <a:r>
              <a:rPr lang="en-US" sz="1600" dirty="0">
                <a:solidFill>
                  <a:srgbClr val="7030A0"/>
                </a:solidFill>
              </a:rPr>
              <a:t>(=&lt;log file </a:t>
            </a:r>
            <a:r>
              <a:rPr lang="en-US" sz="1600" dirty="0" smtClean="0">
                <a:solidFill>
                  <a:srgbClr val="7030A0"/>
                </a:solidFill>
              </a:rPr>
              <a:t>&gt;)</a:t>
            </a:r>
            <a:endParaRPr lang="en-US" sz="1600" i="0" dirty="0" smtClean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8223485" y="5490761"/>
            <a:ext cx="3630599" cy="707886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600" i="0" dirty="0" err="1" smtClean="0"/>
              <a:t>.Net</a:t>
            </a:r>
            <a:r>
              <a:rPr lang="en-US" sz="1600" i="0" dirty="0" smtClean="0"/>
              <a:t> Framework:</a:t>
            </a:r>
          </a:p>
          <a:p>
            <a:pPr marL="285750" indent="-285750" algn="l">
              <a:buSzTx/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rgbClr val="7030A0"/>
                </a:solidFill>
              </a:rPr>
              <a:t>Application </a:t>
            </a:r>
            <a:r>
              <a:rPr lang="en-US" sz="1600" dirty="0">
                <a:solidFill>
                  <a:srgbClr val="7030A0"/>
                </a:solidFill>
              </a:rPr>
              <a:t>Configuration file</a:t>
            </a:r>
          </a:p>
        </p:txBody>
      </p:sp>
    </p:spTree>
    <p:extLst>
      <p:ext uri="{BB962C8B-B14F-4D97-AF65-F5344CB8AC3E}">
        <p14:creationId xmlns:p14="http://schemas.microsoft.com/office/powerpoint/2010/main" xmlns="" val="3942091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2" y="370575"/>
            <a:ext cx="9043388" cy="424732"/>
          </a:xfrm>
        </p:spPr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Logging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(Using SSLSYS_DEBUG_LOGGING)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3694397811"/>
              </p:ext>
            </p:extLst>
          </p:nvPr>
        </p:nvGraphicFramePr>
        <p:xfrm>
          <a:off x="557813" y="795307"/>
          <a:ext cx="10376887" cy="5567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7026441" y="4724399"/>
            <a:ext cx="338488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0" algn="l">
              <a:buSzTx/>
            </a:pPr>
            <a:r>
              <a:rPr lang="en-US" sz="1200" i="0" dirty="0"/>
              <a:t>logs errors and progress internal </a:t>
            </a:r>
            <a:r>
              <a:rPr lang="en-US" sz="1200" i="0" dirty="0" err="1"/>
              <a:t>ssl</a:t>
            </a:r>
            <a:r>
              <a:rPr lang="en-US" sz="1200" i="0" dirty="0"/>
              <a:t> messages</a:t>
            </a:r>
            <a:r>
              <a:rPr lang="en-US" sz="1200" i="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7018420" y="4947256"/>
            <a:ext cx="338488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i="0" dirty="0"/>
              <a:t>adds </a:t>
            </a:r>
            <a:r>
              <a:rPr lang="en-US" sz="1200" i="0" dirty="0" err="1"/>
              <a:t>rsa</a:t>
            </a:r>
            <a:r>
              <a:rPr lang="en-US" sz="1200" i="0" dirty="0"/>
              <a:t> state information</a:t>
            </a:r>
            <a:r>
              <a:rPr lang="en-US" sz="1200" i="0" dirty="0" smtClean="0"/>
              <a:t>.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7018420" y="5162092"/>
            <a:ext cx="26950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0" algn="l" defTabSz="622300"/>
            <a:r>
              <a:rPr lang="en-US" sz="1200" i="0" dirty="0"/>
              <a:t>adds </a:t>
            </a:r>
            <a:r>
              <a:rPr lang="en-US" sz="1200" i="0" dirty="0" err="1"/>
              <a:t>rsa</a:t>
            </a:r>
            <a:r>
              <a:rPr lang="en-US" sz="1200" i="0" dirty="0"/>
              <a:t> buffer information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7018420" y="5377841"/>
            <a:ext cx="26950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0" algn="l"/>
            <a:r>
              <a:rPr lang="en-US" sz="1200" i="0" dirty="0"/>
              <a:t>adds </a:t>
            </a:r>
            <a:r>
              <a:rPr lang="en-US" sz="1200" i="0" dirty="0" err="1"/>
              <a:t>rsa</a:t>
            </a:r>
            <a:r>
              <a:rPr lang="en-US" sz="1200" i="0" dirty="0"/>
              <a:t> buffer dumps.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141387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88" y="370575"/>
            <a:ext cx="5896749" cy="424732"/>
          </a:xfrm>
        </p:spPr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Logging 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(Using Java System properties)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96339" y="884099"/>
            <a:ext cx="135214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Classic AppServer</a:t>
            </a: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Broker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60372" y="3340128"/>
            <a:ext cx="1388113" cy="5539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lang="en-US" sz="1200" dirty="0" smtClean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lang="en-US" sz="1200" dirty="0" smtClean="0"/>
          </a:p>
        </p:txBody>
      </p:sp>
      <p:sp>
        <p:nvSpPr>
          <p:cNvPr id="20" name="Rectangle 19"/>
          <p:cNvSpPr/>
          <p:nvPr/>
        </p:nvSpPr>
        <p:spPr bwMode="auto">
          <a:xfrm>
            <a:off x="560372" y="4109500"/>
            <a:ext cx="1388113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dirty="0"/>
              <a:t>Adapters (AIA/WSA/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dirty="0"/>
              <a:t>REST)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96339" y="2538470"/>
            <a:ext cx="1352146" cy="532599"/>
            <a:chOff x="739295" y="3469030"/>
            <a:chExt cx="1352146" cy="70788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8" name="Rectangle 17"/>
            <p:cNvSpPr/>
            <p:nvPr/>
          </p:nvSpPr>
          <p:spPr bwMode="auto">
            <a:xfrm>
              <a:off x="739295" y="3469030"/>
              <a:ext cx="1352146" cy="707886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 bwMode="auto">
            <a:xfrm>
              <a:off x="972766" y="3571269"/>
              <a:ext cx="894945" cy="27699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1200" dirty="0"/>
                <a:t>PDSOE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96339" y="1714364"/>
            <a:ext cx="1352146" cy="555047"/>
            <a:chOff x="739295" y="3469030"/>
            <a:chExt cx="1352146" cy="70788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 21"/>
            <p:cNvSpPr/>
            <p:nvPr/>
          </p:nvSpPr>
          <p:spPr bwMode="auto">
            <a:xfrm>
              <a:off x="739295" y="3469030"/>
              <a:ext cx="1352146" cy="70788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972766" y="3560321"/>
              <a:ext cx="894945" cy="4616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buSzTx/>
              </a:pPr>
              <a:r>
                <a:rPr lang="en-US" sz="1200" dirty="0"/>
                <a:t>PAS Server</a:t>
              </a:r>
            </a:p>
          </p:txBody>
        </p:sp>
      </p:grpSp>
      <p:sp>
        <p:nvSpPr>
          <p:cNvPr id="30" name="Rectangle 29"/>
          <p:cNvSpPr/>
          <p:nvPr/>
        </p:nvSpPr>
        <p:spPr bwMode="auto">
          <a:xfrm>
            <a:off x="1990971" y="1049401"/>
            <a:ext cx="5796214" cy="276999"/>
          </a:xfrm>
          <a:prstGeom prst="rect">
            <a:avLst/>
          </a:prstGeom>
          <a:solidFill>
            <a:schemeClr val="bg1"/>
          </a:solidFill>
          <a:ln cap="sq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 typeface="Wingdings" panose="05000000000000000000" pitchFamily="2" charset="2"/>
              <a:buChar char="§"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DLC/properties/</a:t>
            </a:r>
            <a:r>
              <a:rPr kumimoji="0" lang="en-US" sz="1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ubroker.properties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file in ‘</a:t>
            </a:r>
            <a:r>
              <a:rPr kumimoji="0" lang="en-US" sz="1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jvmArgs</a:t>
            </a:r>
            <a:r>
              <a:rPr lang="en-US" sz="1200" dirty="0" smtClean="0">
                <a:solidFill>
                  <a:schemeClr val="tx1"/>
                </a:solidFill>
                <a:latin typeface="Arial" charset="0"/>
              </a:rPr>
              <a:t>’ properties of the broker.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1991331" y="1853387"/>
            <a:ext cx="528354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en-US" sz="1200" b="1" dirty="0" err="1" smtClean="0"/>
              <a:t>pasinstance</a:t>
            </a:r>
            <a:r>
              <a:rPr lang="en-US" sz="1200" b="1" dirty="0" smtClean="0"/>
              <a:t>/</a:t>
            </a:r>
            <a:r>
              <a:rPr lang="en-US" sz="1200" b="1" dirty="0" err="1" smtClean="0"/>
              <a:t>conf</a:t>
            </a:r>
            <a:r>
              <a:rPr lang="en-US" sz="1200" b="1" dirty="0" smtClean="0"/>
              <a:t>/</a:t>
            </a:r>
            <a:r>
              <a:rPr lang="en-US" sz="1200" b="1" dirty="0" err="1" smtClean="0"/>
              <a:t>jvm.properties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1990971" y="2675412"/>
            <a:ext cx="457649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71450" lvl="1" indent="-171450" algn="l">
              <a:buFont typeface="Wingdings" panose="05000000000000000000" pitchFamily="2" charset="2"/>
              <a:buChar char="§"/>
            </a:pPr>
            <a:r>
              <a:rPr lang="en-US" sz="1200" b="1" dirty="0" smtClean="0"/>
              <a:t>DLC/</a:t>
            </a:r>
            <a:r>
              <a:rPr lang="en-US" sz="1200" b="1" dirty="0" err="1" smtClean="0"/>
              <a:t>oeide</a:t>
            </a:r>
            <a:r>
              <a:rPr lang="en-US" sz="1200" b="1" dirty="0" smtClean="0"/>
              <a:t>/eclipse/eclipse.ini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051619" y="3477917"/>
            <a:ext cx="4219377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 typeface="Wingdings" panose="05000000000000000000" pitchFamily="2" charset="2"/>
              <a:buChar char="§"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Command line argument to Java Open Client application.</a:t>
            </a:r>
            <a:r>
              <a:rPr lang="en-US" sz="1200" dirty="0" smtClean="0">
                <a:solidFill>
                  <a:schemeClr val="tx1"/>
                </a:solidFill>
                <a:latin typeface="Arial" charset="0"/>
              </a:rPr>
              <a:t>    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001379" y="4168267"/>
            <a:ext cx="4037542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§"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If deployed</a:t>
            </a: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inside PAS Server then define the java system properties in </a:t>
            </a:r>
            <a:r>
              <a:rPr lang="en-US" sz="1200" b="1" dirty="0" err="1" smtClean="0"/>
              <a:t>pasinstance</a:t>
            </a:r>
            <a:r>
              <a:rPr lang="en-US" sz="1200" b="1" dirty="0" smtClean="0"/>
              <a:t>/</a:t>
            </a:r>
            <a:r>
              <a:rPr lang="en-US" sz="1200" b="1" dirty="0" err="1" smtClean="0"/>
              <a:t>conf</a:t>
            </a:r>
            <a:r>
              <a:rPr lang="en-US" sz="1200" b="1" dirty="0" smtClean="0"/>
              <a:t>/</a:t>
            </a:r>
            <a:r>
              <a:rPr lang="en-US" sz="1200" b="1" dirty="0" err="1" smtClean="0"/>
              <a:t>jvm.properties</a:t>
            </a:r>
            <a:endParaRPr lang="en-US" sz="1200" b="1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596339" y="5202748"/>
            <a:ext cx="1372130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dirty="0"/>
              <a:t>OpenEdge Management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200" dirty="0"/>
              <a:t>(OEM)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2011427" y="5234775"/>
            <a:ext cx="3351852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71450" lvl="1" indent="-171450" algn="l"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latin typeface="Arial" charset="0"/>
              </a:rPr>
              <a:t>Using </a:t>
            </a:r>
            <a:r>
              <a:rPr lang="en-US" sz="1200" dirty="0">
                <a:solidFill>
                  <a:schemeClr val="tx1"/>
                </a:solidFill>
                <a:latin typeface="Arial" charset="0"/>
              </a:rPr>
              <a:t>java properties </a:t>
            </a:r>
            <a:r>
              <a:rPr lang="en-US" sz="1200" dirty="0" smtClean="0">
                <a:solidFill>
                  <a:schemeClr val="tx1"/>
                </a:solidFill>
                <a:latin typeface="Arial" charset="0"/>
              </a:rPr>
              <a:t>in </a:t>
            </a:r>
            <a:r>
              <a:rPr lang="en-US" sz="1200" dirty="0" err="1" smtClean="0">
                <a:solidFill>
                  <a:schemeClr val="tx1"/>
                </a:solidFill>
                <a:latin typeface="Arial" charset="0"/>
              </a:rPr>
              <a:t>AdminServerPlugins.properties</a:t>
            </a:r>
            <a:r>
              <a:rPr lang="en-US" sz="1200" dirty="0" smtClean="0">
                <a:solidFill>
                  <a:schemeClr val="tx1"/>
                </a:solidFill>
                <a:latin typeface="Arial" charset="0"/>
              </a:rPr>
              <a:t>” file </a:t>
            </a:r>
            <a:r>
              <a:rPr lang="en-US" sz="1200" dirty="0">
                <a:solidFill>
                  <a:schemeClr val="tx1"/>
                </a:solidFill>
                <a:latin typeface="Arial" charset="0"/>
              </a:rPr>
              <a:t>in “</a:t>
            </a:r>
            <a:r>
              <a:rPr lang="en-US" sz="1200" b="1" dirty="0" err="1" smtClean="0">
                <a:solidFill>
                  <a:schemeClr val="tx1"/>
                </a:solidFill>
                <a:latin typeface="Arial" charset="0"/>
              </a:rPr>
              <a:t>PluginPolicy.Fathom</a:t>
            </a:r>
            <a:r>
              <a:rPr lang="en-US" sz="1200" dirty="0" smtClean="0">
                <a:solidFill>
                  <a:schemeClr val="tx1"/>
                </a:solidFill>
                <a:latin typeface="Arial" charset="0"/>
              </a:rPr>
              <a:t>”</a:t>
            </a:r>
            <a:endParaRPr lang="en-US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606084" y="3388195"/>
            <a:ext cx="1303101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200" dirty="0" smtClean="0"/>
              <a:t>Java </a:t>
            </a:r>
            <a:r>
              <a:rPr lang="en-US" sz="1200" dirty="0" err="1" smtClean="0"/>
              <a:t>OpenClient</a:t>
            </a:r>
            <a:endParaRPr lang="en-US" sz="1200" dirty="0"/>
          </a:p>
        </p:txBody>
      </p:sp>
      <p:grpSp>
        <p:nvGrpSpPr>
          <p:cNvPr id="9" name="Group 8"/>
          <p:cNvGrpSpPr/>
          <p:nvPr/>
        </p:nvGrpSpPr>
        <p:grpSpPr>
          <a:xfrm>
            <a:off x="6512154" y="3336663"/>
            <a:ext cx="5505672" cy="2973701"/>
            <a:chOff x="6512154" y="3497436"/>
            <a:chExt cx="5505672" cy="2973701"/>
          </a:xfrm>
        </p:grpSpPr>
        <p:sp>
          <p:nvSpPr>
            <p:cNvPr id="26" name="Rounded Rectangle 25"/>
            <p:cNvSpPr/>
            <p:nvPr/>
          </p:nvSpPr>
          <p:spPr>
            <a:xfrm>
              <a:off x="6512154" y="3497436"/>
              <a:ext cx="5505672" cy="2973701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" name="TextBox 3"/>
            <p:cNvSpPr txBox="1"/>
            <p:nvPr/>
          </p:nvSpPr>
          <p:spPr bwMode="auto">
            <a:xfrm>
              <a:off x="6688044" y="3627183"/>
              <a:ext cx="5098670" cy="27032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buSzTx/>
              </a:pPr>
              <a:r>
                <a:rPr lang="en-US" sz="1200" b="1" i="0" dirty="0" smtClean="0"/>
                <a:t>Debugging Option:</a:t>
              </a:r>
            </a:p>
            <a:p>
              <a:pPr algn="l">
                <a:buSzTx/>
              </a:pPr>
              <a:r>
                <a:rPr lang="en-US" sz="1200" i="0" dirty="0" smtClean="0"/>
                <a:t>	-</a:t>
              </a:r>
              <a:r>
                <a:rPr lang="en-US" sz="1200" i="0" dirty="0" err="1" smtClean="0"/>
                <a:t>Djavax.net.debug</a:t>
              </a:r>
              <a:r>
                <a:rPr lang="en-US" sz="1200" i="0" dirty="0" smtClean="0"/>
                <a:t>=</a:t>
              </a:r>
              <a:r>
                <a:rPr lang="en-US" sz="1200" i="0" dirty="0" err="1" smtClean="0"/>
                <a:t>ssl</a:t>
              </a:r>
              <a:r>
                <a:rPr lang="en-US" sz="1200" i="0" dirty="0" smtClean="0"/>
                <a:t>   ~ turn on </a:t>
              </a:r>
              <a:r>
                <a:rPr lang="en-US" sz="1200" i="0" dirty="0" err="1" smtClean="0"/>
                <a:t>ssl</a:t>
              </a:r>
              <a:r>
                <a:rPr lang="en-US" sz="1200" i="0" dirty="0" smtClean="0"/>
                <a:t> debugging</a:t>
              </a:r>
            </a:p>
            <a:p>
              <a:pPr algn="l">
                <a:buSzTx/>
              </a:pPr>
              <a:r>
                <a:rPr lang="en-US" sz="1200" b="1" i="0" dirty="0" smtClean="0"/>
                <a:t>The following options can be use with </a:t>
              </a:r>
              <a:r>
                <a:rPr lang="en-US" sz="1200" b="1" i="0" dirty="0" err="1" smtClean="0"/>
                <a:t>ssl</a:t>
              </a:r>
              <a:r>
                <a:rPr lang="en-US" sz="1200" b="1" i="0" dirty="0" smtClean="0"/>
                <a:t>:</a:t>
              </a:r>
            </a:p>
            <a:p>
              <a:pPr algn="l">
                <a:spcBef>
                  <a:spcPts val="0"/>
                </a:spcBef>
                <a:buSzTx/>
              </a:pPr>
              <a:r>
                <a:rPr lang="en-US" sz="1200" i="0" dirty="0"/>
                <a:t>	</a:t>
              </a:r>
              <a:r>
                <a:rPr lang="en-US" sz="1200" i="0" dirty="0" smtClean="0"/>
                <a:t>handshake       	print </a:t>
              </a:r>
              <a:r>
                <a:rPr lang="en-US" sz="1200" i="0" dirty="0"/>
                <a:t>each handshake message</a:t>
              </a:r>
            </a:p>
            <a:p>
              <a:pPr algn="l">
                <a:spcBef>
                  <a:spcPts val="0"/>
                </a:spcBef>
                <a:buSzTx/>
              </a:pPr>
              <a:r>
                <a:rPr lang="en-US" sz="1200" i="0" dirty="0" smtClean="0"/>
                <a:t>	</a:t>
              </a:r>
              <a:r>
                <a:rPr lang="en-US" sz="1200" i="0" dirty="0" err="1" smtClean="0"/>
                <a:t>keygen</a:t>
              </a:r>
              <a:r>
                <a:rPr lang="en-US" sz="1200" i="0" dirty="0" smtClean="0"/>
                <a:t>           	print </a:t>
              </a:r>
              <a:r>
                <a:rPr lang="en-US" sz="1200" i="0" dirty="0"/>
                <a:t>key generation data</a:t>
              </a:r>
            </a:p>
            <a:p>
              <a:pPr algn="l">
                <a:spcBef>
                  <a:spcPts val="0"/>
                </a:spcBef>
                <a:buSzTx/>
              </a:pPr>
              <a:r>
                <a:rPr lang="en-US" sz="1200" i="0" dirty="0" smtClean="0"/>
                <a:t>	session         		print </a:t>
              </a:r>
              <a:r>
                <a:rPr lang="en-US" sz="1200" i="0" dirty="0"/>
                <a:t>session activity</a:t>
              </a:r>
            </a:p>
            <a:p>
              <a:pPr algn="l">
                <a:spcBef>
                  <a:spcPts val="0"/>
                </a:spcBef>
                <a:buSzTx/>
              </a:pPr>
              <a:r>
                <a:rPr lang="en-US" sz="1200" i="0" dirty="0" smtClean="0"/>
                <a:t>	</a:t>
              </a:r>
              <a:r>
                <a:rPr lang="en-US" sz="1200" i="0" dirty="0" err="1" smtClean="0"/>
                <a:t>defaultctx</a:t>
              </a:r>
              <a:r>
                <a:rPr lang="en-US" sz="1200" i="0" dirty="0" smtClean="0"/>
                <a:t>      		print </a:t>
              </a:r>
              <a:r>
                <a:rPr lang="en-US" sz="1200" i="0" dirty="0"/>
                <a:t>default SSL initialization</a:t>
              </a:r>
            </a:p>
            <a:p>
              <a:pPr algn="l">
                <a:spcBef>
                  <a:spcPts val="0"/>
                </a:spcBef>
                <a:buSzTx/>
              </a:pPr>
              <a:r>
                <a:rPr lang="en-US" sz="1200" i="0" dirty="0" smtClean="0"/>
                <a:t>	</a:t>
              </a:r>
              <a:r>
                <a:rPr lang="en-US" sz="1200" i="0" dirty="0" err="1" smtClean="0"/>
                <a:t>sslctx</a:t>
              </a:r>
              <a:r>
                <a:rPr lang="en-US" sz="1200" i="0" dirty="0" smtClean="0"/>
                <a:t>          		print </a:t>
              </a:r>
              <a:r>
                <a:rPr lang="en-US" sz="1200" i="0" dirty="0" err="1"/>
                <a:t>SSLContext</a:t>
              </a:r>
              <a:r>
                <a:rPr lang="en-US" sz="1200" i="0" dirty="0"/>
                <a:t> tracing</a:t>
              </a:r>
            </a:p>
            <a:p>
              <a:pPr algn="l">
                <a:spcBef>
                  <a:spcPts val="0"/>
                </a:spcBef>
                <a:buSzTx/>
              </a:pPr>
              <a:r>
                <a:rPr lang="en-US" sz="1200" i="0" dirty="0" smtClean="0"/>
                <a:t>	</a:t>
              </a:r>
              <a:r>
                <a:rPr lang="en-US" sz="1200" i="0" dirty="0" err="1" smtClean="0"/>
                <a:t>sessioncache</a:t>
              </a:r>
              <a:r>
                <a:rPr lang="en-US" sz="1200" i="0" dirty="0" smtClean="0"/>
                <a:t>   	print </a:t>
              </a:r>
              <a:r>
                <a:rPr lang="en-US" sz="1200" i="0" dirty="0"/>
                <a:t>session cache tracing</a:t>
              </a:r>
            </a:p>
            <a:p>
              <a:pPr algn="l">
                <a:spcBef>
                  <a:spcPts val="0"/>
                </a:spcBef>
                <a:buSzTx/>
              </a:pPr>
              <a:r>
                <a:rPr lang="en-US" sz="1200" i="0" dirty="0" smtClean="0"/>
                <a:t>	</a:t>
              </a:r>
              <a:r>
                <a:rPr lang="en-US" sz="1200" i="0" dirty="0" err="1" smtClean="0"/>
                <a:t>keymanager</a:t>
              </a:r>
              <a:r>
                <a:rPr lang="en-US" sz="1200" i="0" dirty="0" smtClean="0"/>
                <a:t>      	print </a:t>
              </a:r>
              <a:r>
                <a:rPr lang="en-US" sz="1200" i="0" dirty="0"/>
                <a:t>key manager tracing</a:t>
              </a:r>
            </a:p>
            <a:p>
              <a:pPr algn="l">
                <a:spcBef>
                  <a:spcPts val="0"/>
                </a:spcBef>
                <a:buSzTx/>
              </a:pPr>
              <a:r>
                <a:rPr lang="en-US" sz="1200" i="0" dirty="0" smtClean="0"/>
                <a:t>	</a:t>
              </a:r>
              <a:r>
                <a:rPr lang="en-US" sz="1200" i="0" dirty="0" err="1" smtClean="0"/>
                <a:t>trustmanager</a:t>
              </a:r>
              <a:r>
                <a:rPr lang="en-US" sz="1200" i="0" dirty="0" smtClean="0"/>
                <a:t>    	print </a:t>
              </a:r>
              <a:r>
                <a:rPr lang="en-US" sz="1200" i="0" dirty="0"/>
                <a:t>trust manager </a:t>
              </a:r>
              <a:r>
                <a:rPr lang="en-US" sz="1200" i="0" dirty="0" smtClean="0"/>
                <a:t>tracing</a:t>
              </a:r>
            </a:p>
            <a:p>
              <a:pPr algn="l">
                <a:spcBef>
                  <a:spcPts val="0"/>
                </a:spcBef>
                <a:buSzTx/>
              </a:pPr>
              <a:r>
                <a:rPr lang="en-US" sz="1200" b="1" i="0" dirty="0" smtClean="0"/>
                <a:t>Example:</a:t>
              </a:r>
            </a:p>
            <a:p>
              <a:pPr algn="l">
                <a:spcBef>
                  <a:spcPts val="0"/>
                </a:spcBef>
                <a:buSzTx/>
              </a:pPr>
              <a:r>
                <a:rPr lang="en-US" sz="1200" b="1" i="0" dirty="0" smtClean="0"/>
                <a:t>	</a:t>
              </a:r>
              <a:r>
                <a:rPr lang="en-US" sz="1200" i="0" dirty="0" smtClean="0"/>
                <a:t>-</a:t>
              </a:r>
              <a:r>
                <a:rPr lang="en-US" sz="1200" i="0" dirty="0" err="1" smtClean="0"/>
                <a:t>Djavax.net.debug</a:t>
              </a:r>
              <a:r>
                <a:rPr lang="en-US" sz="1200" i="0" dirty="0" smtClean="0"/>
                <a:t>=</a:t>
              </a:r>
              <a:r>
                <a:rPr lang="en-US" sz="1200" i="0" dirty="0" err="1" smtClean="0"/>
                <a:t>ssl:handshake</a:t>
              </a:r>
              <a:r>
                <a:rPr lang="en-US" sz="1200" i="0" dirty="0" smtClean="0"/>
                <a:t> ~ handshake debugging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61400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4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2" y="370575"/>
            <a:ext cx="5056925" cy="424732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Logging 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(Using </a:t>
            </a:r>
            <a:r>
              <a:rPr lang="en-US" dirty="0" err="1" smtClean="0">
                <a:solidFill>
                  <a:schemeClr val="tx1">
                    <a:lumMod val="75000"/>
                  </a:schemeClr>
                </a:solidFill>
              </a:rPr>
              <a:t>.Net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 Framework)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557212" y="798384"/>
            <a:ext cx="11222984" cy="5641327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buSzTx/>
            </a:pPr>
            <a:endParaRPr lang="en-US" sz="14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SzTx/>
            </a:pP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SzTx/>
            </a:pPr>
            <a:endParaRPr lang="en-US" sz="14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SzTx/>
            </a:pP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SzTx/>
            </a:pPr>
            <a:endParaRPr lang="en-US" sz="14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SzTx/>
              <a:buNone/>
            </a:pPr>
            <a:r>
              <a:rPr lang="en-US" i="0" dirty="0" smtClean="0"/>
              <a:t>	</a:t>
            </a:r>
          </a:p>
          <a:p>
            <a:pPr marL="0" indent="0">
              <a:buSzTx/>
              <a:buNone/>
            </a:pPr>
            <a:endParaRPr lang="en-US" i="0" dirty="0"/>
          </a:p>
          <a:p>
            <a:pPr marL="0" indent="0">
              <a:buSzTx/>
              <a:buNone/>
            </a:pPr>
            <a:endParaRPr lang="en-US" i="0" dirty="0" smtClean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1674135" y="2566609"/>
            <a:ext cx="9708204" cy="13388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1500" dirty="0" smtClean="0"/>
              <a:t>Dot-Net Open Client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600" dirty="0" smtClean="0"/>
              <a:t>Enable “</a:t>
            </a:r>
            <a:r>
              <a:rPr lang="en-US" sz="1600" dirty="0" err="1" smtClean="0"/>
              <a:t>System.Net</a:t>
            </a:r>
            <a:r>
              <a:rPr lang="en-US" sz="1600" dirty="0" smtClean="0"/>
              <a:t>” trace in application configuration file.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1600" b="1" dirty="0" smtClean="0"/>
              <a:t>Refer this link</a:t>
            </a:r>
          </a:p>
          <a:p>
            <a:pPr lvl="1" algn="l"/>
            <a:r>
              <a:rPr lang="en-US" sz="1200" i="0" dirty="0" smtClean="0">
                <a:hlinkClick r:id="rId2"/>
              </a:rPr>
              <a:t>https</a:t>
            </a:r>
            <a:r>
              <a:rPr lang="en-US" sz="1200" i="0" dirty="0">
                <a:hlinkClick r:id="rId2"/>
              </a:rPr>
              <a:t>://</a:t>
            </a:r>
            <a:r>
              <a:rPr lang="en-US" sz="1200" i="0" dirty="0" smtClean="0">
                <a:hlinkClick r:id="rId2"/>
              </a:rPr>
              <a:t>blogs.msdn.microsoft.com/asiatech/2009/04/08/using-system-net-trace-to-troubleshooting-ssl-problem-in-net-2-0-application</a:t>
            </a:r>
            <a:r>
              <a:rPr lang="en-US" sz="1200" i="0" dirty="0">
                <a:hlinkClick r:id="rId2"/>
              </a:rPr>
              <a:t>/</a:t>
            </a:r>
            <a:r>
              <a:rPr lang="en-US" sz="1200" i="0" dirty="0"/>
              <a:t> </a:t>
            </a:r>
            <a:endParaRPr lang="en-US" sz="15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02984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5159699" cy="430887"/>
          </a:xfrm>
        </p:spPr>
        <p:txBody>
          <a:bodyPr/>
          <a:lstStyle/>
          <a:p>
            <a:r>
              <a:rPr lang="en-US" u="sng" dirty="0">
                <a:solidFill>
                  <a:srgbClr val="92D050"/>
                </a:solidFill>
              </a:rPr>
              <a:t>Common SSL </a:t>
            </a:r>
            <a:r>
              <a:rPr lang="en-US" u="sng" dirty="0" smtClean="0">
                <a:solidFill>
                  <a:srgbClr val="92D050"/>
                </a:solidFill>
              </a:rPr>
              <a:t>Errors Codes</a:t>
            </a:r>
            <a:endParaRPr lang="en-US" u="sng" dirty="0">
              <a:solidFill>
                <a:srgbClr val="92D05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3273514"/>
              </p:ext>
            </p:extLst>
          </p:nvPr>
        </p:nvGraphicFramePr>
        <p:xfrm>
          <a:off x="819482" y="1076964"/>
          <a:ext cx="5720114" cy="446397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621639">
                  <a:extLst>
                    <a:ext uri="{9D8B030D-6E8A-4147-A177-3AD203B41FA5}">
                      <a16:colId xmlns:a16="http://schemas.microsoft.com/office/drawing/2014/main" xmlns="" val="228336700"/>
                    </a:ext>
                  </a:extLst>
                </a:gridCol>
                <a:gridCol w="4098475">
                  <a:extLst>
                    <a:ext uri="{9D8B030D-6E8A-4147-A177-3AD203B41FA5}">
                      <a16:colId xmlns:a16="http://schemas.microsoft.com/office/drawing/2014/main" xmlns="" val="1028116129"/>
                    </a:ext>
                  </a:extLst>
                </a:gridCol>
              </a:tblGrid>
              <a:tr h="349174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OpenEdge</a:t>
                      </a:r>
                      <a:r>
                        <a:rPr lang="en-US" sz="1500" baseline="0" dirty="0" smtClean="0"/>
                        <a:t> SSL Error Code</a:t>
                      </a:r>
                      <a:endParaRPr lang="en-US" sz="15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Description</a:t>
                      </a:r>
                      <a:endParaRPr lang="en-US" sz="15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2009654"/>
                  </a:ext>
                </a:extLst>
              </a:tr>
              <a:tr h="26648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12056 </a:t>
                      </a:r>
                      <a:endParaRPr lang="en-US" sz="12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Invalid SSL parameter.</a:t>
                      </a:r>
                      <a:endParaRPr lang="en-US" sz="12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8587487"/>
                  </a:ext>
                </a:extLst>
              </a:tr>
              <a:tr h="2582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12061 </a:t>
                      </a:r>
                      <a:endParaRPr lang="en-US" sz="1200" dirty="0" smtClean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Threading failure. 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9790783"/>
                  </a:ext>
                </a:extLst>
              </a:tr>
              <a:tr h="25829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12063</a:t>
                      </a:r>
                      <a:endParaRPr lang="en-US" sz="1200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Server initialization error.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7233410"/>
                  </a:ext>
                </a:extLst>
              </a:tr>
              <a:tr h="25829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12064</a:t>
                      </a:r>
                      <a:endParaRPr lang="en-US" sz="1200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is not supported on this platform.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17110533"/>
                  </a:ext>
                </a:extLst>
              </a:tr>
              <a:tr h="23610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12065</a:t>
                      </a:r>
                      <a:endParaRPr lang="en-US" sz="12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Server Unable to load private key.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54031326"/>
                  </a:ext>
                </a:extLst>
              </a:tr>
              <a:tr h="22304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12066</a:t>
                      </a:r>
                      <a:endParaRPr lang="en-US" sz="12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Server private key check failure.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62980830"/>
                  </a:ext>
                </a:extLst>
              </a:tr>
              <a:tr h="24264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12067 </a:t>
                      </a:r>
                      <a:endParaRPr lang="en-US" sz="12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Server create client error.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9864985"/>
                  </a:ext>
                </a:extLst>
              </a:tr>
              <a:tr h="2214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12068 </a:t>
                      </a:r>
                      <a:endParaRPr lang="en-US" sz="12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Server accept error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4144619"/>
                  </a:ext>
                </a:extLst>
              </a:tr>
              <a:tr h="21651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12069 </a:t>
                      </a:r>
                      <a:endParaRPr lang="en-US" sz="12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write error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944668"/>
                  </a:ext>
                </a:extLst>
              </a:tr>
              <a:tr h="20345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12070 </a:t>
                      </a:r>
                      <a:endParaRPr lang="en-US" sz="12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read error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487772"/>
                  </a:ext>
                </a:extLst>
              </a:tr>
              <a:tr h="23121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12071</a:t>
                      </a:r>
                      <a:endParaRPr lang="en-US" sz="12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Client initialization error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6258083"/>
                  </a:ext>
                </a:extLst>
              </a:tr>
              <a:tr h="24264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12072</a:t>
                      </a:r>
                      <a:endParaRPr lang="en-US" sz="12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Client server authentication error.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0580917"/>
                  </a:ext>
                </a:extLst>
              </a:tr>
              <a:tr h="25407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12073</a:t>
                      </a:r>
                      <a:endParaRPr lang="en-US" sz="12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Client handshake error.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38590746"/>
                  </a:ext>
                </a:extLst>
              </a:tr>
              <a:tr h="34917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12193</a:t>
                      </a:r>
                      <a:endParaRPr lang="en-US" sz="12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dirty="0" smtClean="0"/>
                        <a:t>SSL Server certificate expired or not yet valid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771209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6906987" y="1660277"/>
            <a:ext cx="4498521" cy="373948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OpenSSL</a:t>
            </a:r>
          </a:p>
          <a:p>
            <a:pPr algn="l"/>
            <a:r>
              <a:rPr lang="en-US" sz="1200" b="1" i="0" dirty="0">
                <a:hlinkClick r:id="rId2"/>
              </a:rPr>
              <a:t>https://</a:t>
            </a:r>
            <a:r>
              <a:rPr lang="en-US" sz="1200" b="1" i="0" dirty="0" smtClean="0">
                <a:hlinkClick r:id="rId2"/>
              </a:rPr>
              <a:t>www.mkssoftware.com/docs/man1/openssl_verify.1.asp</a:t>
            </a:r>
            <a:endParaRPr lang="en-US" sz="1200" b="1" i="0" dirty="0" smtClean="0"/>
          </a:p>
          <a:p>
            <a:pPr algn="l"/>
            <a:endParaRPr lang="en-US" sz="1000" b="1" i="0" dirty="0"/>
          </a:p>
          <a:p>
            <a:pPr algn="l"/>
            <a:r>
              <a:rPr lang="en-US" sz="1200" b="1" i="0" dirty="0" smtClean="0"/>
              <a:t>BSAFE RSA</a:t>
            </a:r>
          </a:p>
          <a:p>
            <a:pPr algn="l"/>
            <a:r>
              <a:rPr lang="en-US" sz="1200" b="1" i="0" dirty="0">
                <a:hlinkClick r:id="rId3"/>
              </a:rPr>
              <a:t>http://</a:t>
            </a:r>
            <a:r>
              <a:rPr lang="en-US" sz="1200" b="1" i="0" dirty="0" smtClean="0">
                <a:hlinkClick r:id="rId3"/>
              </a:rPr>
              <a:t>www.convertwriteservices.com/assets/docs/API/certc_reference/Reference/Cert-C_ErrorCodes_AlphaList.html</a:t>
            </a:r>
            <a:r>
              <a:rPr lang="en-US" sz="1200" b="1" i="0" dirty="0" smtClean="0"/>
              <a:t> </a:t>
            </a:r>
            <a:endParaRPr lang="en-US" sz="1200" b="1" i="0" dirty="0"/>
          </a:p>
          <a:p>
            <a:pPr algn="l"/>
            <a:endParaRPr kumimoji="0" lang="en-US" sz="12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algn="l"/>
            <a:r>
              <a:rPr lang="en-US" sz="1200" b="1" i="0" dirty="0" smtClean="0"/>
              <a:t>JSSE</a:t>
            </a:r>
          </a:p>
          <a:p>
            <a:pPr algn="l"/>
            <a:r>
              <a:rPr lang="en-US" sz="1200" b="1" i="0" dirty="0">
                <a:hlinkClick r:id="rId4"/>
              </a:rPr>
              <a:t>http://</a:t>
            </a:r>
            <a:r>
              <a:rPr lang="en-US" sz="1200" b="1" i="0" dirty="0" smtClean="0">
                <a:hlinkClick r:id="rId4"/>
              </a:rPr>
              <a:t>docs.oracle.com/javase/7/docs/technotes/guides/security/jsse/JSSERefGuide.html</a:t>
            </a:r>
            <a:r>
              <a:rPr lang="en-US" sz="1200" b="1" i="0" dirty="0" smtClean="0"/>
              <a:t> </a:t>
            </a:r>
          </a:p>
          <a:p>
            <a:pPr algn="l"/>
            <a:endParaRPr lang="en-US" sz="1200" b="1" i="0" dirty="0"/>
          </a:p>
          <a:p>
            <a:pPr algn="l"/>
            <a:r>
              <a:rPr lang="en-US" sz="1200" b="1" i="0" dirty="0" err="1" smtClean="0"/>
              <a:t>.Net</a:t>
            </a:r>
            <a:r>
              <a:rPr lang="en-US" sz="1200" b="1" i="0" dirty="0" smtClean="0"/>
              <a:t> Framework </a:t>
            </a:r>
          </a:p>
          <a:p>
            <a:pPr algn="l"/>
            <a:r>
              <a:rPr lang="en-US" sz="1200" b="1" i="0" dirty="0">
                <a:hlinkClick r:id="rId5"/>
              </a:rPr>
              <a:t>https://msdn.microsoft.com/en-us/library/windows/desktop/dd721886(v=vs.85).</a:t>
            </a:r>
            <a:r>
              <a:rPr lang="en-US" sz="1200" b="1" i="0" dirty="0" smtClean="0">
                <a:hlinkClick r:id="rId5"/>
              </a:rPr>
              <a:t>aspx</a:t>
            </a:r>
            <a:r>
              <a:rPr lang="en-US" sz="1200" b="1" i="0" dirty="0" smtClean="0"/>
              <a:t> </a:t>
            </a:r>
            <a:endParaRPr kumimoji="0" lang="en-US" sz="12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6906988" y="1076964"/>
            <a:ext cx="2377690" cy="3231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buSzTx/>
            </a:pPr>
            <a:r>
              <a:rPr lang="en-US" sz="1500" i="0" dirty="0" smtClean="0"/>
              <a:t>Channel Error Codes</a:t>
            </a:r>
          </a:p>
        </p:txBody>
      </p:sp>
    </p:spTree>
    <p:extLst>
      <p:ext uri="{BB962C8B-B14F-4D97-AF65-F5344CB8AC3E}">
        <p14:creationId xmlns:p14="http://schemas.microsoft.com/office/powerpoint/2010/main" xmlns="" val="2742944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7925" y="3163133"/>
            <a:ext cx="7286625" cy="480131"/>
          </a:xfrm>
        </p:spPr>
        <p:txBody>
          <a:bodyPr/>
          <a:lstStyle/>
          <a:p>
            <a:r>
              <a:rPr lang="en-US" sz="2800" dirty="0" smtClean="0"/>
              <a:t>Tools for debugging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1644538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Tools</a:t>
            </a:r>
            <a:endParaRPr lang="en-US" u="sng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2576" y="859676"/>
            <a:ext cx="10948988" cy="5570307"/>
          </a:xfrm>
          <a:solidFill>
            <a:srgbClr val="F2EEF6"/>
          </a:solidFill>
        </p:spPr>
        <p:txBody>
          <a:bodyPr/>
          <a:lstStyle/>
          <a:p>
            <a:r>
              <a:rPr lang="en-US" dirty="0" smtClean="0"/>
              <a:t>Command line tools</a:t>
            </a:r>
          </a:p>
          <a:p>
            <a:pPr lvl="1"/>
            <a:r>
              <a:rPr lang="en-US" dirty="0" smtClean="0"/>
              <a:t>DLC/bin/sslc</a:t>
            </a:r>
          </a:p>
          <a:p>
            <a:pPr lvl="1"/>
            <a:r>
              <a:rPr lang="en-US" dirty="0" smtClean="0"/>
              <a:t>SSLyze</a:t>
            </a:r>
          </a:p>
          <a:p>
            <a:r>
              <a:rPr lang="en-US" dirty="0" smtClean="0"/>
              <a:t>DLC/bin/</a:t>
            </a:r>
            <a:r>
              <a:rPr lang="en-US" dirty="0" err="1" smtClean="0"/>
              <a:t>sslc</a:t>
            </a:r>
            <a:r>
              <a:rPr lang="en-US" dirty="0" smtClean="0"/>
              <a:t> tool use to check </a:t>
            </a:r>
            <a:r>
              <a:rPr lang="en-US" dirty="0" err="1" smtClean="0"/>
              <a:t>ssl</a:t>
            </a:r>
            <a:r>
              <a:rPr lang="en-US" dirty="0" smtClean="0"/>
              <a:t> connection and cipher suites/protocols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463" y="2530593"/>
            <a:ext cx="7279600" cy="34032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04806" y="3493735"/>
            <a:ext cx="6666758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79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13" y="367497"/>
            <a:ext cx="3391617" cy="430887"/>
          </a:xfrm>
        </p:spPr>
        <p:txBody>
          <a:bodyPr/>
          <a:lstStyle/>
          <a:p>
            <a:r>
              <a:rPr lang="en-US" u="sng" dirty="0" smtClean="0">
                <a:solidFill>
                  <a:srgbClr val="92D050"/>
                </a:solidFill>
              </a:rPr>
              <a:t>Tools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22576" y="859676"/>
            <a:ext cx="10948988" cy="5570307"/>
          </a:xfrm>
          <a:prstGeom prst="rect">
            <a:avLst/>
          </a:prstGeom>
          <a:solidFill>
            <a:srgbClr val="F2EEF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i="0" dirty="0" err="1" smtClean="0"/>
              <a:t>SSLyze</a:t>
            </a:r>
            <a:r>
              <a:rPr lang="en-US" i="0" dirty="0" smtClean="0"/>
              <a:t> tool for checking preferable cipher suites.</a:t>
            </a:r>
          </a:p>
          <a:p>
            <a:pPr>
              <a:buSzTx/>
            </a:pPr>
            <a:endParaRPr lang="en-US" i="0" dirty="0"/>
          </a:p>
          <a:p>
            <a:pPr marL="0" indent="0">
              <a:buSzTx/>
              <a:buNone/>
            </a:pPr>
            <a:endParaRPr lang="en-US" i="0" dirty="0" smtClean="0"/>
          </a:p>
          <a:p>
            <a:pPr>
              <a:buSzTx/>
            </a:pPr>
            <a:endParaRPr lang="en-US" i="0" dirty="0"/>
          </a:p>
          <a:p>
            <a:pPr>
              <a:buSzTx/>
            </a:pPr>
            <a:endParaRPr lang="en-US" i="0" dirty="0" smtClean="0"/>
          </a:p>
          <a:p>
            <a:pPr>
              <a:buSzTx/>
            </a:pPr>
            <a:endParaRPr lang="en-US" i="0" dirty="0"/>
          </a:p>
          <a:p>
            <a:pPr>
              <a:buSzTx/>
            </a:pPr>
            <a:endParaRPr lang="en-US" i="0" dirty="0" smtClean="0"/>
          </a:p>
          <a:p>
            <a:pPr>
              <a:buSzTx/>
            </a:pPr>
            <a:endParaRPr lang="en-US" i="0" dirty="0"/>
          </a:p>
          <a:p>
            <a:pPr>
              <a:buSzTx/>
            </a:pPr>
            <a:r>
              <a:rPr lang="en-US" i="0" dirty="0" smtClean="0"/>
              <a:t>Online tools</a:t>
            </a:r>
          </a:p>
          <a:p>
            <a:pPr lvl="1">
              <a:buSzTx/>
            </a:pPr>
            <a:r>
              <a:rPr lang="en-US" i="0" dirty="0" smtClean="0">
                <a:hlinkClick r:id="rId2"/>
              </a:rPr>
              <a:t>https://www.ssllabs.com/ssltest/</a:t>
            </a:r>
            <a:endParaRPr lang="en-US" i="0" dirty="0" smtClean="0"/>
          </a:p>
          <a:p>
            <a:pPr lvl="1">
              <a:buSzTx/>
            </a:pPr>
            <a:r>
              <a:rPr lang="en-US" i="0" dirty="0" smtClean="0">
                <a:hlinkClick r:id="rId3"/>
              </a:rPr>
              <a:t>https://www.poodletest.com/</a:t>
            </a:r>
            <a:r>
              <a:rPr lang="en-US" i="0" dirty="0" smtClean="0"/>
              <a:t> </a:t>
            </a:r>
          </a:p>
          <a:p>
            <a:pPr lvl="1">
              <a:buSzTx/>
            </a:pPr>
            <a:r>
              <a:rPr lang="en-US" i="0" dirty="0" smtClean="0">
                <a:hlinkClick r:id="rId4"/>
              </a:rPr>
              <a:t>http://www.whodig.com/poodle/</a:t>
            </a:r>
            <a:endParaRPr lang="en-US" i="0" dirty="0" smtClean="0"/>
          </a:p>
          <a:p>
            <a:pPr lvl="1">
              <a:buSzTx/>
            </a:pPr>
            <a:r>
              <a:rPr lang="en-US" i="0" dirty="0" smtClean="0">
                <a:hlinkClick r:id="rId5"/>
              </a:rPr>
              <a:t>http://poodletest.ntt-security.com/</a:t>
            </a:r>
            <a:endParaRPr lang="en-US" i="0" dirty="0" smtClean="0"/>
          </a:p>
          <a:p>
            <a:pPr lvl="1">
              <a:buSzTx/>
            </a:pPr>
            <a:endParaRPr lang="en-US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87159" y="1220619"/>
            <a:ext cx="5324542" cy="302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3014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nceUSave | Policies For A Strong Economic Recovery…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8994" y="4119118"/>
            <a:ext cx="2113431" cy="260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6749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">
  <a:themeElements>
    <a:clrScheme name="Progress Corporate Palette">
      <a:dk1>
        <a:srgbClr val="373A3E"/>
      </a:dk1>
      <a:lt1>
        <a:srgbClr val="FFFFFF"/>
      </a:lt1>
      <a:dk2>
        <a:srgbClr val="0D5257"/>
      </a:dk2>
      <a:lt2>
        <a:srgbClr val="FFFFFF"/>
      </a:lt2>
      <a:accent1>
        <a:srgbClr val="55D400"/>
      </a:accent1>
      <a:accent2>
        <a:srgbClr val="00A4A5"/>
      </a:accent2>
      <a:accent3>
        <a:srgbClr val="84329B"/>
      </a:accent3>
      <a:accent4>
        <a:srgbClr val="FFB419"/>
      </a:accent4>
      <a:accent5>
        <a:srgbClr val="DC3200"/>
      </a:accent5>
      <a:accent6>
        <a:srgbClr val="0072CE"/>
      </a:accent6>
      <a:hlink>
        <a:srgbClr val="0072CE"/>
      </a:hlink>
      <a:folHlink>
        <a:srgbClr val="5F236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buSzTx/>
          <a:defRPr i="0" dirty="0" smtClean="0"/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OGRESS_16x9_PPT_Template" id="{8EF10D70-53BF-5F44-B6C0-F8A41F34556A}" vid="{D39FBD4F-1AFA-864E-AEE2-8C58E93B9A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ogress Corporate Palette">
    <a:dk1>
      <a:srgbClr val="373A3E"/>
    </a:dk1>
    <a:lt1>
      <a:srgbClr val="FFFFFF"/>
    </a:lt1>
    <a:dk2>
      <a:srgbClr val="0D5257"/>
    </a:dk2>
    <a:lt2>
      <a:srgbClr val="FFFFFF"/>
    </a:lt2>
    <a:accent1>
      <a:srgbClr val="55D400"/>
    </a:accent1>
    <a:accent2>
      <a:srgbClr val="00A4A5"/>
    </a:accent2>
    <a:accent3>
      <a:srgbClr val="84329B"/>
    </a:accent3>
    <a:accent4>
      <a:srgbClr val="FFB419"/>
    </a:accent4>
    <a:accent5>
      <a:srgbClr val="DC3200"/>
    </a:accent5>
    <a:accent6>
      <a:srgbClr val="0072CE"/>
    </a:accent6>
    <a:hlink>
      <a:srgbClr val="0072CE"/>
    </a:hlink>
    <a:folHlink>
      <a:srgbClr val="5F236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bc6b4c8ff69be684063a922159c20b90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ba1af1dc4e05e63367f9f8439e025d4e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 xsi:nil="true"/>
    <Location1_0 xmlns="efb4a6a7-40f5-4c55-b7cd-bfe5555b5884" xsi:nil="true"/>
    <MetaDescription xmlns="7c69e624-827f-471b-adea-ac070ddc6867" xsi:nil="true"/>
    <Category1_0 xmlns="7c69e624-827f-471b-adea-ac070ddc6867" xsi:nil="true"/>
    <g7620f54b84d4877b8ce49e3874564d0 xmlns="7c69e624-827f-471b-adea-ac070ddc6867" xsi:nil="true"/>
    <c60905045b3141dfb44ebee3a51fd0a7 xmlns="7c69e624-827f-471b-adea-ac070ddc6867" xsi:nil="true"/>
    <Industry_0 xmlns="7c69e624-827f-471b-adea-ac070ddc6867" xsi:nil="true"/>
    <Summary xmlns="7c69e624-827f-471b-adea-ac070ddc6867" xsi:nil="true"/>
    <TaxCatchAll xmlns="7c69e624-827f-471b-adea-ac070ddc6867">
      <Value xmlns="7c69e624-827f-471b-adea-ac070ddc6867">237</Value>
    </TaxCatchAll>
    <ContentType1_0 xmlns="efb4a6a7-40f5-4c55-b7cd-bfe5555b5884" xsi:nil="true"/>
    <Solution_0 xmlns="7c69e624-827f-471b-adea-ac070ddc6867" xsi:nil="true"/>
    <efbf5ec808454fc39dd6e73fb30f9800 xmlns="7c69e624-827f-471b-adea-ac070ddc6867" xsi:nil="true"/>
    <e88edf6f69774249aa5a94de92e0b3ee xmlns="7c69e624-827f-471b-adea-ac070ddc6867" xsi:nil="true"/>
    <h2f9ec3728094124b933b9cf7e867a92 xmlns="7c69e624-827f-471b-adea-ac070ddc6867" xsi:nil="true"/>
    <m3946e80dba8470d9700658463930af8 xmlns="7c69e624-827f-471b-adea-ac070ddc6867" xsi:nil="true"/>
    <h847452f74b44b57bc4a2a741f9c94e9 xmlns="7c69e624-827f-471b-adea-ac070ddc6867" xsi:nil="true"/>
    <l58a9cb184754a90a3d0c9fae6dfc0fc xmlns="7c69e624-827f-471b-adea-ac070ddc6867" xsi:nil="true"/>
    <_dlc_DocId xmlns="7c69e624-827f-471b-adea-ac070ddc6867" xsi:nil="true"/>
    <_dlc_DocIdUrl xmlns="7c69e624-827f-471b-adea-ac070ddc6867">
      <Url xsi:nil="true"/>
      <Description xsi:nil="true"/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C7E5E-A5D4-423A-83C0-EA48CC3B7A8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11BA582-BE3C-43B3-9930-1D1A8AAEA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efb4a6a7-40f5-4c55-b7cd-bfe5555b5884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7c69e624-827f-471b-adea-ac070ddc6867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16800</TotalTime>
  <Words>2408</Words>
  <Application>Microsoft Office PowerPoint</Application>
  <PresentationFormat>Custom</PresentationFormat>
  <Paragraphs>764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PROGRESS_16x9_PPT_Template</vt:lpstr>
      <vt:lpstr>Integrating &amp; Troubleshooting SSL/TLS Connections with Various OpenEdge Clients and Servers.</vt:lpstr>
      <vt:lpstr>Agenda</vt:lpstr>
      <vt:lpstr>SSL/TLS Layers of Security.</vt:lpstr>
      <vt:lpstr>SSL/TLS Layers of Security</vt:lpstr>
      <vt:lpstr>SSL/TLS Layers of Security… continue</vt:lpstr>
      <vt:lpstr>Cipher.</vt:lpstr>
      <vt:lpstr>Cipher - An assortment of cryptographic algorithms. </vt:lpstr>
      <vt:lpstr>OpenEdge Ciphers</vt:lpstr>
      <vt:lpstr>Digital Server Certificates and it’s content.</vt:lpstr>
      <vt:lpstr>Digital  Server Certificate</vt:lpstr>
      <vt:lpstr>How to get Digital Server certificate?</vt:lpstr>
      <vt:lpstr>SSL/TLS Handshake</vt:lpstr>
      <vt:lpstr>SSL/TLS Handshake</vt:lpstr>
      <vt:lpstr>SSL/TLS Handshake (Host Name Verification)</vt:lpstr>
      <vt:lpstr>SSL/TLS Vendors in OpenEdge.</vt:lpstr>
      <vt:lpstr>OpenEdge communication endpoint.</vt:lpstr>
      <vt:lpstr>SSL/TLS Known Vulnerabilities. </vt:lpstr>
      <vt:lpstr>SSL/TLS Known Vulnerabilities</vt:lpstr>
      <vt:lpstr>SSL/TLS Known Vulnerabilities…continue</vt:lpstr>
      <vt:lpstr>Does OpenEdge mitigates SSL/TLS POODLE &amp; recent vulnerabilities?</vt:lpstr>
      <vt:lpstr>OpenEdge changes to mitigate vulnerabilities</vt:lpstr>
      <vt:lpstr>Default SSL protocols &amp; ciphers - OpenEdge Server </vt:lpstr>
      <vt:lpstr>Default SSL protocols &amp; ciphers - OpenEdge Client</vt:lpstr>
      <vt:lpstr>Changing default protocols &amp; ciphers - OpenEdge  Server</vt:lpstr>
      <vt:lpstr>Changing default protocols &amp; ciphers - OpenEdge  Clients</vt:lpstr>
      <vt:lpstr>Changing default protocols &amp; ciphers - Adapters &amp; OEM</vt:lpstr>
      <vt:lpstr>OpenEdge SHA2 singed certificate Support to mitigate SSL Certificate vulnerability.</vt:lpstr>
      <vt:lpstr>SHA2 Support</vt:lpstr>
      <vt:lpstr>Troubleshooting  SSL/TLS errors in OpenEdge</vt:lpstr>
      <vt:lpstr>Logging</vt:lpstr>
      <vt:lpstr>Logging(Using SSLSYS_DEBUG_LOGGING)</vt:lpstr>
      <vt:lpstr>Logging (Using Java System properties)</vt:lpstr>
      <vt:lpstr>Logging (Using .Net Framework)</vt:lpstr>
      <vt:lpstr>Common SSL Errors Codes</vt:lpstr>
      <vt:lpstr>Tools for debugging</vt:lpstr>
      <vt:lpstr>Tools</vt:lpstr>
      <vt:lpstr>Tools</vt:lpstr>
      <vt:lpstr>Slide 38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Corporate PowerPoint Template</dc:title>
  <dc:creator>Martin Tsekov</dc:creator>
  <cp:lastModifiedBy>saoconno</cp:lastModifiedBy>
  <cp:revision>704</cp:revision>
  <cp:lastPrinted>2013-09-18T03:48:20Z</cp:lastPrinted>
  <dcterms:created xsi:type="dcterms:W3CDTF">2016-05-13T13:52:00Z</dcterms:created>
  <dcterms:modified xsi:type="dcterms:W3CDTF">2016-06-17T15:21:21Z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Doc ID">
    <vt:lpwstr>101816</vt:lpwstr>
  </property>
  <property fmtid="{D5CDD505-2E9C-101B-9397-08002B2CF9AE}" pid="5" name="Location1">
    <vt:lpwstr/>
  </property>
  <property fmtid="{D5CDD505-2E9C-101B-9397-08002B2CF9AE}" pid="6" name="Tagged Doc ID's">
    <vt:bool>false</vt:bool>
  </property>
  <property fmtid="{D5CDD505-2E9C-101B-9397-08002B2CF9AE}" pid="7" name="ContentType1">
    <vt:lpwstr/>
  </property>
  <property fmtid="{D5CDD505-2E9C-101B-9397-08002B2CF9AE}" pid="8" name="Solution0">
    <vt:lpwstr/>
  </property>
  <property fmtid="{D5CDD505-2E9C-101B-9397-08002B2CF9AE}" pid="9" name="Industry">
    <vt:lpwstr/>
  </property>
  <property fmtid="{D5CDD505-2E9C-101B-9397-08002B2CF9AE}" pid="10" name="IndustrySolution">
    <vt:lpwstr/>
  </property>
  <property fmtid="{D5CDD505-2E9C-101B-9397-08002B2CF9AE}" pid="11" name="Attachment Only ?">
    <vt:bool>true</vt:bool>
  </property>
  <property fmtid="{D5CDD505-2E9C-101B-9397-08002B2CF9AE}" pid="12" name="GFOAudience">
    <vt:lpwstr/>
  </property>
  <property fmtid="{D5CDD505-2E9C-101B-9397-08002B2CF9AE}" pid="13" name="OpenEdgeModule">
    <vt:lpwstr/>
  </property>
  <property fmtid="{D5CDD505-2E9C-101B-9397-08002B2CF9AE}" pid="14" name="HorizontalUseCase">
    <vt:lpwstr/>
  </property>
  <property fmtid="{D5CDD505-2E9C-101B-9397-08002B2CF9AE}" pid="15" name="GFOResourceTags">
    <vt:lpwstr/>
  </property>
  <property fmtid="{D5CDD505-2E9C-101B-9397-08002B2CF9AE}" pid="16" name="Partner Empowerment">
    <vt:lpwstr/>
  </property>
  <property fmtid="{D5CDD505-2E9C-101B-9397-08002B2CF9AE}" pid="17" name="BusinessLine">
    <vt:lpwstr/>
  </property>
  <property fmtid="{D5CDD505-2E9C-101B-9397-08002B2CF9AE}" pid="18" name="Portal Audience">
    <vt:lpwstr/>
  </property>
  <property fmtid="{D5CDD505-2E9C-101B-9397-08002B2CF9AE}" pid="19" name="kb2a064789314f00a60cb6c3cf784453">
    <vt:lpwstr/>
  </property>
  <property fmtid="{D5CDD505-2E9C-101B-9397-08002B2CF9AE}" pid="20" name="_dlc_DocIdItemGuid">
    <vt:lpwstr>8f308494-2ca7-4968-acf2-a8e53c479d10</vt:lpwstr>
  </property>
  <property fmtid="{D5CDD505-2E9C-101B-9397-08002B2CF9AE}" pid="21" name="Visibility">
    <vt:lpwstr>758;#Internal|52c39dec-86ec-4d25-bb10-18d2912cd0c4</vt:lpwstr>
  </property>
</Properties>
</file>