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64"/>
  </p:notesMasterIdLst>
  <p:handoutMasterIdLst>
    <p:handoutMasterId r:id="rId65"/>
  </p:handoutMasterIdLst>
  <p:sldIdLst>
    <p:sldId id="414" r:id="rId2"/>
    <p:sldId id="357" r:id="rId3"/>
    <p:sldId id="257" r:id="rId4"/>
    <p:sldId id="477" r:id="rId5"/>
    <p:sldId id="463" r:id="rId6"/>
    <p:sldId id="523" r:id="rId7"/>
    <p:sldId id="522" r:id="rId8"/>
    <p:sldId id="524" r:id="rId9"/>
    <p:sldId id="521" r:id="rId10"/>
    <p:sldId id="580" r:id="rId11"/>
    <p:sldId id="501" r:id="rId12"/>
    <p:sldId id="571" r:id="rId13"/>
    <p:sldId id="570" r:id="rId14"/>
    <p:sldId id="526" r:id="rId15"/>
    <p:sldId id="525" r:id="rId16"/>
    <p:sldId id="527" r:id="rId17"/>
    <p:sldId id="528" r:id="rId18"/>
    <p:sldId id="529" r:id="rId19"/>
    <p:sldId id="530" r:id="rId20"/>
    <p:sldId id="531" r:id="rId21"/>
    <p:sldId id="535" r:id="rId22"/>
    <p:sldId id="576" r:id="rId23"/>
    <p:sldId id="552" r:id="rId24"/>
    <p:sldId id="575" r:id="rId25"/>
    <p:sldId id="532" r:id="rId26"/>
    <p:sldId id="553" r:id="rId27"/>
    <p:sldId id="554" r:id="rId28"/>
    <p:sldId id="555" r:id="rId29"/>
    <p:sldId id="556" r:id="rId30"/>
    <p:sldId id="557" r:id="rId31"/>
    <p:sldId id="558" r:id="rId32"/>
    <p:sldId id="559" r:id="rId33"/>
    <p:sldId id="561" r:id="rId34"/>
    <p:sldId id="560" r:id="rId35"/>
    <p:sldId id="562" r:id="rId36"/>
    <p:sldId id="563" r:id="rId37"/>
    <p:sldId id="567" r:id="rId38"/>
    <p:sldId id="536" r:id="rId39"/>
    <p:sldId id="564" r:id="rId40"/>
    <p:sldId id="534" r:id="rId41"/>
    <p:sldId id="537" r:id="rId42"/>
    <p:sldId id="568" r:id="rId43"/>
    <p:sldId id="538" r:id="rId44"/>
    <p:sldId id="539" r:id="rId45"/>
    <p:sldId id="572" r:id="rId46"/>
    <p:sldId id="540" r:id="rId47"/>
    <p:sldId id="550" r:id="rId48"/>
    <p:sldId id="566" r:id="rId49"/>
    <p:sldId id="565" r:id="rId50"/>
    <p:sldId id="542" r:id="rId51"/>
    <p:sldId id="543" r:id="rId52"/>
    <p:sldId id="544" r:id="rId53"/>
    <p:sldId id="548" r:id="rId54"/>
    <p:sldId id="546" r:id="rId55"/>
    <p:sldId id="547" r:id="rId56"/>
    <p:sldId id="551" r:id="rId57"/>
    <p:sldId id="579" r:id="rId58"/>
    <p:sldId id="549" r:id="rId59"/>
    <p:sldId id="578" r:id="rId60"/>
    <p:sldId id="573" r:id="rId61"/>
    <p:sldId id="518" r:id="rId62"/>
    <p:sldId id="519" r:id="rId63"/>
  </p:sldIdLst>
  <p:sldSz cx="9144000" cy="6858000" type="screen4x3"/>
  <p:notesSz cx="7019925" cy="93059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8722D"/>
    <a:srgbClr val="D0D8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44" autoAdjust="0"/>
    <p:restoredTop sz="97000" autoAdjust="0"/>
  </p:normalViewPr>
  <p:slideViewPr>
    <p:cSldViewPr>
      <p:cViewPr>
        <p:scale>
          <a:sx n="100" d="100"/>
          <a:sy n="100" d="100"/>
        </p:scale>
        <p:origin x="3312" y="132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299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slide" Target="slides/slide62.xml"/><Relationship Id="rId64" Type="http://schemas.openxmlformats.org/officeDocument/2006/relationships/notesMaster" Target="notesMasters/notesMaster1.xml"/><Relationship Id="rId65" Type="http://schemas.openxmlformats.org/officeDocument/2006/relationships/handoutMaster" Target="handoutMasters/handoutMaster1.xml"/><Relationship Id="rId66" Type="http://schemas.openxmlformats.org/officeDocument/2006/relationships/presProps" Target="presProps.xml"/><Relationship Id="rId67" Type="http://schemas.openxmlformats.org/officeDocument/2006/relationships/viewProps" Target="viewProps.xml"/><Relationship Id="rId68" Type="http://schemas.openxmlformats.org/officeDocument/2006/relationships/theme" Target="theme/theme1.xml"/><Relationship Id="rId69" Type="http://schemas.openxmlformats.org/officeDocument/2006/relationships/tableStyles" Target="tableStyles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tom:sar.txt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sar.txt!$B$1</c:f>
              <c:strCache>
                <c:ptCount val="1"/>
                <c:pt idx="0">
                  <c:v>%usr</c:v>
                </c:pt>
              </c:strCache>
            </c:strRef>
          </c:tx>
          <c:marker>
            <c:symbol val="none"/>
          </c:marker>
          <c:cat>
            <c:numRef>
              <c:f>sar.txt!$A$2:$A$24</c:f>
              <c:numCache>
                <c:formatCode>h:mm</c:formatCode>
                <c:ptCount val="23"/>
                <c:pt idx="0">
                  <c:v>0.0416666666666667</c:v>
                </c:pt>
                <c:pt idx="1">
                  <c:v>0.0833333333333333</c:v>
                </c:pt>
                <c:pt idx="2">
                  <c:v>0.125694444444444</c:v>
                </c:pt>
                <c:pt idx="3">
                  <c:v>0.167361111111111</c:v>
                </c:pt>
                <c:pt idx="4">
                  <c:v>0.209027777777778</c:v>
                </c:pt>
                <c:pt idx="5">
                  <c:v>0.250694444444444</c:v>
                </c:pt>
                <c:pt idx="6">
                  <c:v>0.293055555555556</c:v>
                </c:pt>
                <c:pt idx="7">
                  <c:v>0.334722222222222</c:v>
                </c:pt>
                <c:pt idx="8">
                  <c:v>0.376388888888889</c:v>
                </c:pt>
                <c:pt idx="9">
                  <c:v>0.418055555555556</c:v>
                </c:pt>
                <c:pt idx="10">
                  <c:v>0.460416666666667</c:v>
                </c:pt>
                <c:pt idx="11">
                  <c:v>0.502083333333333</c:v>
                </c:pt>
                <c:pt idx="12">
                  <c:v>0.54375</c:v>
                </c:pt>
                <c:pt idx="13">
                  <c:v>0.586111111111111</c:v>
                </c:pt>
                <c:pt idx="14">
                  <c:v>0.627777777777778</c:v>
                </c:pt>
                <c:pt idx="15">
                  <c:v>0.669444444444444</c:v>
                </c:pt>
                <c:pt idx="16">
                  <c:v>0.711805555555555</c:v>
                </c:pt>
                <c:pt idx="17">
                  <c:v>0.753472222222222</c:v>
                </c:pt>
                <c:pt idx="18">
                  <c:v>0.795138888888889</c:v>
                </c:pt>
                <c:pt idx="19">
                  <c:v>0.8375</c:v>
                </c:pt>
                <c:pt idx="20">
                  <c:v>0.879166666666667</c:v>
                </c:pt>
                <c:pt idx="21">
                  <c:v>0.920833333333333</c:v>
                </c:pt>
                <c:pt idx="22">
                  <c:v>0.9625</c:v>
                </c:pt>
              </c:numCache>
            </c:numRef>
          </c:cat>
          <c:val>
            <c:numRef>
              <c:f>sar.txt!$B$2:$B$24</c:f>
              <c:numCache>
                <c:formatCode>General</c:formatCode>
                <c:ptCount val="23"/>
                <c:pt idx="0">
                  <c:v>10.05</c:v>
                </c:pt>
                <c:pt idx="1">
                  <c:v>6.149999999999999</c:v>
                </c:pt>
                <c:pt idx="2">
                  <c:v>2.85</c:v>
                </c:pt>
                <c:pt idx="3">
                  <c:v>2.62</c:v>
                </c:pt>
                <c:pt idx="4">
                  <c:v>3.49</c:v>
                </c:pt>
                <c:pt idx="5">
                  <c:v>2.74</c:v>
                </c:pt>
                <c:pt idx="6">
                  <c:v>3.04</c:v>
                </c:pt>
                <c:pt idx="7">
                  <c:v>4.2</c:v>
                </c:pt>
                <c:pt idx="8">
                  <c:v>6.01</c:v>
                </c:pt>
                <c:pt idx="9">
                  <c:v>6.24</c:v>
                </c:pt>
                <c:pt idx="10">
                  <c:v>10.38</c:v>
                </c:pt>
                <c:pt idx="11">
                  <c:v>11.79</c:v>
                </c:pt>
                <c:pt idx="12">
                  <c:v>11.49</c:v>
                </c:pt>
                <c:pt idx="13">
                  <c:v>11.25</c:v>
                </c:pt>
                <c:pt idx="14">
                  <c:v>8.65</c:v>
                </c:pt>
                <c:pt idx="15">
                  <c:v>9.69</c:v>
                </c:pt>
                <c:pt idx="16">
                  <c:v>12.1</c:v>
                </c:pt>
                <c:pt idx="17">
                  <c:v>13.0</c:v>
                </c:pt>
                <c:pt idx="18">
                  <c:v>8.630000000000001</c:v>
                </c:pt>
                <c:pt idx="19">
                  <c:v>7.78</c:v>
                </c:pt>
                <c:pt idx="20">
                  <c:v>4.46</c:v>
                </c:pt>
                <c:pt idx="21">
                  <c:v>4.26</c:v>
                </c:pt>
                <c:pt idx="22">
                  <c:v>6.24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sar.txt!$C$1</c:f>
              <c:strCache>
                <c:ptCount val="1"/>
                <c:pt idx="0">
                  <c:v>%sys</c:v>
                </c:pt>
              </c:strCache>
            </c:strRef>
          </c:tx>
          <c:marker>
            <c:symbol val="none"/>
          </c:marker>
          <c:cat>
            <c:numRef>
              <c:f>sar.txt!$A$2:$A$24</c:f>
              <c:numCache>
                <c:formatCode>h:mm</c:formatCode>
                <c:ptCount val="23"/>
                <c:pt idx="0">
                  <c:v>0.0416666666666667</c:v>
                </c:pt>
                <c:pt idx="1">
                  <c:v>0.0833333333333333</c:v>
                </c:pt>
                <c:pt idx="2">
                  <c:v>0.125694444444444</c:v>
                </c:pt>
                <c:pt idx="3">
                  <c:v>0.167361111111111</c:v>
                </c:pt>
                <c:pt idx="4">
                  <c:v>0.209027777777778</c:v>
                </c:pt>
                <c:pt idx="5">
                  <c:v>0.250694444444444</c:v>
                </c:pt>
                <c:pt idx="6">
                  <c:v>0.293055555555556</c:v>
                </c:pt>
                <c:pt idx="7">
                  <c:v>0.334722222222222</c:v>
                </c:pt>
                <c:pt idx="8">
                  <c:v>0.376388888888889</c:v>
                </c:pt>
                <c:pt idx="9">
                  <c:v>0.418055555555556</c:v>
                </c:pt>
                <c:pt idx="10">
                  <c:v>0.460416666666667</c:v>
                </c:pt>
                <c:pt idx="11">
                  <c:v>0.502083333333333</c:v>
                </c:pt>
                <c:pt idx="12">
                  <c:v>0.54375</c:v>
                </c:pt>
                <c:pt idx="13">
                  <c:v>0.586111111111111</c:v>
                </c:pt>
                <c:pt idx="14">
                  <c:v>0.627777777777778</c:v>
                </c:pt>
                <c:pt idx="15">
                  <c:v>0.669444444444444</c:v>
                </c:pt>
                <c:pt idx="16">
                  <c:v>0.711805555555555</c:v>
                </c:pt>
                <c:pt idx="17">
                  <c:v>0.753472222222222</c:v>
                </c:pt>
                <c:pt idx="18">
                  <c:v>0.795138888888889</c:v>
                </c:pt>
                <c:pt idx="19">
                  <c:v>0.8375</c:v>
                </c:pt>
                <c:pt idx="20">
                  <c:v>0.879166666666667</c:v>
                </c:pt>
                <c:pt idx="21">
                  <c:v>0.920833333333333</c:v>
                </c:pt>
                <c:pt idx="22">
                  <c:v>0.9625</c:v>
                </c:pt>
              </c:numCache>
            </c:numRef>
          </c:cat>
          <c:val>
            <c:numRef>
              <c:f>sar.txt!$C$2:$C$24</c:f>
              <c:numCache>
                <c:formatCode>General</c:formatCode>
                <c:ptCount val="23"/>
                <c:pt idx="0">
                  <c:v>0.32</c:v>
                </c:pt>
                <c:pt idx="1">
                  <c:v>0.85</c:v>
                </c:pt>
                <c:pt idx="2">
                  <c:v>0.38</c:v>
                </c:pt>
                <c:pt idx="3">
                  <c:v>0.31</c:v>
                </c:pt>
                <c:pt idx="4">
                  <c:v>0.4</c:v>
                </c:pt>
                <c:pt idx="5">
                  <c:v>0.39</c:v>
                </c:pt>
                <c:pt idx="6">
                  <c:v>0.35</c:v>
                </c:pt>
                <c:pt idx="7">
                  <c:v>0.48</c:v>
                </c:pt>
                <c:pt idx="8">
                  <c:v>0.93</c:v>
                </c:pt>
                <c:pt idx="9">
                  <c:v>1.26</c:v>
                </c:pt>
                <c:pt idx="10">
                  <c:v>2.41</c:v>
                </c:pt>
                <c:pt idx="11">
                  <c:v>2.52</c:v>
                </c:pt>
                <c:pt idx="12">
                  <c:v>2.32</c:v>
                </c:pt>
                <c:pt idx="13">
                  <c:v>2.28</c:v>
                </c:pt>
                <c:pt idx="14">
                  <c:v>1.89</c:v>
                </c:pt>
                <c:pt idx="15">
                  <c:v>1.96</c:v>
                </c:pt>
                <c:pt idx="16">
                  <c:v>2.49</c:v>
                </c:pt>
                <c:pt idx="17">
                  <c:v>2.25</c:v>
                </c:pt>
                <c:pt idx="18">
                  <c:v>1.73</c:v>
                </c:pt>
                <c:pt idx="19">
                  <c:v>1.26</c:v>
                </c:pt>
                <c:pt idx="20">
                  <c:v>0.38</c:v>
                </c:pt>
                <c:pt idx="21">
                  <c:v>0.24</c:v>
                </c:pt>
                <c:pt idx="22">
                  <c:v>0.23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109500000"/>
        <c:axId val="2109535920"/>
      </c:lineChart>
      <c:catAx>
        <c:axId val="2109500000"/>
        <c:scaling>
          <c:orientation val="minMax"/>
        </c:scaling>
        <c:delete val="0"/>
        <c:axPos val="b"/>
        <c:numFmt formatCode="h:mm" sourceLinked="1"/>
        <c:majorTickMark val="out"/>
        <c:minorTickMark val="none"/>
        <c:tickLblPos val="nextTo"/>
        <c:crossAx val="2109535920"/>
        <c:crosses val="autoZero"/>
        <c:auto val="1"/>
        <c:lblAlgn val="ctr"/>
        <c:lblOffset val="100"/>
        <c:noMultiLvlLbl val="0"/>
      </c:catAx>
      <c:valAx>
        <c:axId val="210953592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109500000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1968" cy="465296"/>
          </a:xfrm>
          <a:prstGeom prst="rect">
            <a:avLst/>
          </a:prstGeom>
        </p:spPr>
        <p:txBody>
          <a:bodyPr vert="horz" lIns="93287" tIns="46644" rIns="93287" bIns="46644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6333" y="0"/>
            <a:ext cx="3041968" cy="465296"/>
          </a:xfrm>
          <a:prstGeom prst="rect">
            <a:avLst/>
          </a:prstGeom>
        </p:spPr>
        <p:txBody>
          <a:bodyPr vert="horz" lIns="93287" tIns="46644" rIns="93287" bIns="46644" rtlCol="0"/>
          <a:lstStyle>
            <a:lvl1pPr algn="r">
              <a:defRPr sz="1200"/>
            </a:lvl1pPr>
          </a:lstStyle>
          <a:p>
            <a:fld id="{2849E7B9-D898-43B0-B4B2-69EC92E90E43}" type="datetimeFigureOut">
              <a:rPr lang="en-US" smtClean="0"/>
              <a:pPr/>
              <a:t>6/20/16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39014"/>
            <a:ext cx="3041968" cy="465296"/>
          </a:xfrm>
          <a:prstGeom prst="rect">
            <a:avLst/>
          </a:prstGeom>
        </p:spPr>
        <p:txBody>
          <a:bodyPr vert="horz" lIns="93287" tIns="46644" rIns="93287" bIns="46644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6333" y="8839014"/>
            <a:ext cx="3041968" cy="465296"/>
          </a:xfrm>
          <a:prstGeom prst="rect">
            <a:avLst/>
          </a:prstGeom>
        </p:spPr>
        <p:txBody>
          <a:bodyPr vert="horz" lIns="93287" tIns="46644" rIns="93287" bIns="46644" rtlCol="0" anchor="b"/>
          <a:lstStyle>
            <a:lvl1pPr algn="r">
              <a:defRPr sz="1200"/>
            </a:lvl1pPr>
          </a:lstStyle>
          <a:p>
            <a:fld id="{5E25DA51-128B-458D-B469-824D0575C5E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201781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1968" cy="465296"/>
          </a:xfrm>
          <a:prstGeom prst="rect">
            <a:avLst/>
          </a:prstGeom>
        </p:spPr>
        <p:txBody>
          <a:bodyPr vert="horz" lIns="93287" tIns="46644" rIns="93287" bIns="46644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6333" y="0"/>
            <a:ext cx="3041968" cy="465296"/>
          </a:xfrm>
          <a:prstGeom prst="rect">
            <a:avLst/>
          </a:prstGeom>
        </p:spPr>
        <p:txBody>
          <a:bodyPr vert="horz" lIns="93287" tIns="46644" rIns="93287" bIns="46644" rtlCol="0"/>
          <a:lstStyle>
            <a:lvl1pPr algn="r">
              <a:defRPr sz="1200"/>
            </a:lvl1pPr>
          </a:lstStyle>
          <a:p>
            <a:fld id="{68BFFF94-97B2-48EC-911E-527AD01EF67A}" type="datetimeFigureOut">
              <a:rPr lang="en-US" smtClean="0"/>
              <a:pPr/>
              <a:t>6/20/16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1375" cy="34893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287" tIns="46644" rIns="93287" bIns="46644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993" y="4420315"/>
            <a:ext cx="5615940" cy="4187666"/>
          </a:xfrm>
          <a:prstGeom prst="rect">
            <a:avLst/>
          </a:prstGeom>
        </p:spPr>
        <p:txBody>
          <a:bodyPr vert="horz" lIns="93287" tIns="46644" rIns="93287" bIns="46644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39014"/>
            <a:ext cx="3041968" cy="465296"/>
          </a:xfrm>
          <a:prstGeom prst="rect">
            <a:avLst/>
          </a:prstGeom>
        </p:spPr>
        <p:txBody>
          <a:bodyPr vert="horz" lIns="93287" tIns="46644" rIns="93287" bIns="46644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6333" y="8839014"/>
            <a:ext cx="3041968" cy="465296"/>
          </a:xfrm>
          <a:prstGeom prst="rect">
            <a:avLst/>
          </a:prstGeom>
        </p:spPr>
        <p:txBody>
          <a:bodyPr vert="horz" lIns="93287" tIns="46644" rIns="93287" bIns="46644" rtlCol="0" anchor="b"/>
          <a:lstStyle>
            <a:lvl1pPr algn="r">
              <a:defRPr sz="1200"/>
            </a:lvl1pPr>
          </a:lstStyle>
          <a:p>
            <a:fld id="{0246C732-F687-4D21-B311-47CCDE8F8EA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66628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1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46C732-F687-4D21-B311-47CCDE8F8EA1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24022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55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dirty="0"/>
              <a:t>I have been working with Progress since 1987</a:t>
            </a:r>
          </a:p>
          <a:p>
            <a:endParaRPr lang="en-US" dirty="0"/>
          </a:p>
          <a:p>
            <a:r>
              <a:rPr lang="en-US" dirty="0"/>
              <a:t>… and today I am both President of </a:t>
            </a:r>
            <a:r>
              <a:rPr lang="en-US" dirty="0" err="1"/>
              <a:t>DBAppraise</a:t>
            </a:r>
            <a:r>
              <a:rPr lang="en-US" dirty="0"/>
              <a:t>;</a:t>
            </a:r>
          </a:p>
          <a:p>
            <a:endParaRPr lang="en-US" dirty="0"/>
          </a:p>
          <a:p>
            <a:r>
              <a:rPr lang="en-US" dirty="0"/>
              <a:t>The remote database management service…</a:t>
            </a:r>
          </a:p>
          <a:p>
            <a:endParaRPr lang="en-US" dirty="0"/>
          </a:p>
          <a:p>
            <a:r>
              <a:rPr lang="en-US" dirty="0"/>
              <a:t>where we simplify the job of managing and monitoring the worlds best business applications;</a:t>
            </a:r>
          </a:p>
          <a:p>
            <a:endParaRPr lang="en-US" dirty="0"/>
          </a:p>
          <a:p>
            <a:r>
              <a:rPr lang="en-US" dirty="0"/>
              <a:t>and Vice President of White Star Software;</a:t>
            </a:r>
          </a:p>
          <a:p>
            <a:endParaRPr lang="en-US" dirty="0"/>
          </a:p>
          <a:p>
            <a:r>
              <a:rPr lang="en-US" dirty="0"/>
              <a:t>where we offer </a:t>
            </a:r>
            <a:r>
              <a:rPr lang="en-US" b="1" dirty="0"/>
              <a:t>expert</a:t>
            </a:r>
            <a:r>
              <a:rPr lang="en-US" dirty="0"/>
              <a:t> consulting services covering all aspects of Progress and </a:t>
            </a:r>
            <a:r>
              <a:rPr lang="en-US" dirty="0" err="1"/>
              <a:t>OpenEdge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DB85A48-3AFF-49F6-96A2-49BBDF67B810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63993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# ping -M do -s 8800 traxnode1          # force 8k packets, verifies jumbo frames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PING traxnode1.intcomex.com (172.16.51.53) 8800(8828) bytes of data.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8808 bytes from traxnode1.intcomex.com (172.16.51.53):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icmp_seq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=1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ttl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=64 time=0.048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ms</a:t>
            </a:r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8808 bytes from traxnode1.intcomex.com (172.16.51.53):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icmp_seq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=2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ttl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=64 time=0.018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ms</a:t>
            </a:r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de-DE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     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# ping -M do -s 8800 172.16.51.47       # jumbo frames being fragmented :(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PING 172.16.51.47 (172.16.51.47) 8800(8828) bytes of data.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ping: local error: Message too long,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mtu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=1500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ping: local error: Message too long,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mtu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=1500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46C732-F687-4D21-B311-47CCDE8F8EA1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71820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08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b="1" dirty="0" smtClean="0"/>
              <a:t>And now we have some time for questions…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122DC46-84AA-49F0-B8FB-33CFD583CB07}" type="slidenum">
              <a:rPr lang="en-US" smtClean="0"/>
              <a:pPr>
                <a:defRPr/>
              </a:pPr>
              <a:t>61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78393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18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AA7FFCB-3543-4500-A429-DE0CA12336C5}" type="slidenum">
              <a:rPr lang="en-US" smtClean="0"/>
              <a:pPr>
                <a:defRPr/>
              </a:pPr>
              <a:t>62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26211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BEF1F1-3CFC-498C-B1F2-A93561D8D53A}" type="datetime1">
              <a:rPr lang="en-US" smtClean="0"/>
              <a:pPr/>
              <a:t>6/20/16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162800" cy="1143000"/>
          </a:xfrm>
          <a:ln>
            <a:noFill/>
          </a:ln>
        </p:spPr>
        <p:txBody>
          <a:bodyPr/>
          <a:lstStyle>
            <a:lvl1pPr algn="l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  <a:lvl2pPr>
              <a:defRPr>
                <a:solidFill>
                  <a:schemeClr val="tx2">
                    <a:lumMod val="75000"/>
                  </a:schemeClr>
                </a:solidFill>
              </a:defRPr>
            </a:lvl2pPr>
            <a:lvl3pPr>
              <a:defRPr>
                <a:solidFill>
                  <a:schemeClr val="tx2">
                    <a:lumMod val="75000"/>
                  </a:schemeClr>
                </a:solidFill>
              </a:defRPr>
            </a:lvl3pPr>
            <a:lvl4pPr>
              <a:defRPr>
                <a:solidFill>
                  <a:schemeClr val="tx2">
                    <a:lumMod val="75000"/>
                  </a:schemeClr>
                </a:solidFill>
              </a:defRPr>
            </a:lvl4pPr>
            <a:lvl5pPr>
              <a:defRPr>
                <a:solidFill>
                  <a:schemeClr val="tx2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752600" y="6400800"/>
            <a:ext cx="914400" cy="381000"/>
          </a:xfrm>
        </p:spPr>
        <p:txBody>
          <a:bodyPr/>
          <a:lstStyle/>
          <a:p>
            <a:fld id="{C9BF2A9B-326D-4761-BF7B-BD928EE5BD80}" type="datetime1">
              <a:rPr lang="en-US" smtClean="0"/>
              <a:pPr/>
              <a:t>6/20/16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457200" y="1522412"/>
            <a:ext cx="8229600" cy="158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1000" y="304800"/>
            <a:ext cx="990600" cy="9906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A0252-BC0F-47B6-B2AF-C40178B96FF1}" type="datetime1">
              <a:rPr lang="en-US" smtClean="0"/>
              <a:pPr/>
              <a:t>6/20/16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21DBC-C237-4DD0-BB53-E371E32A1918}" type="datetime1">
              <a:rPr lang="en-US" smtClean="0"/>
              <a:pPr/>
              <a:t>6/20/16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25B2D-6711-49A3-AAE7-282B9DF28284}" type="datetime1">
              <a:rPr lang="en-US" smtClean="0"/>
              <a:pPr/>
              <a:t>6/20/16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FEFC7-BA64-404B-A0F4-19DBB1A052FA}" type="datetime1">
              <a:rPr lang="en-US" smtClean="0"/>
              <a:pPr/>
              <a:t>6/20/16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86D1E-1B7D-4FB0-A4E9-C48E71D26E51}" type="datetime1">
              <a:rPr lang="en-US" smtClean="0"/>
              <a:pPr/>
              <a:t>6/20/16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FBE419-F7AA-4BD7-8026-5D09B3E156DD}" type="datetime1">
              <a:rPr lang="en-US" smtClean="0"/>
              <a:pPr/>
              <a:t>6/20/16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F9FE5-E6BA-4ADE-A038-A07030ADC282}" type="datetime1">
              <a:rPr lang="en-US" smtClean="0"/>
              <a:pPr/>
              <a:t>6/20/16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5370D-84A6-4036-AAB8-6618D0D0CFC6}" type="datetime1">
              <a:rPr lang="en-US" smtClean="0"/>
              <a:pPr/>
              <a:t>6/20/16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0C6DF-50BB-4580-9B67-22C9A96B73BC}" type="datetime1">
              <a:rPr lang="en-US" smtClean="0"/>
              <a:pPr/>
              <a:t>6/20/16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914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B3A03D-05D2-4F31-AA15-8458782F72F2}" type="datetime1">
              <a:rPr lang="en-US" smtClean="0"/>
              <a:pPr/>
              <a:t>6/20/16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00" y="6356350"/>
            <a:ext cx="457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7C8AD-9CD5-4FD6-B96A-EC63C8DD4688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6400800"/>
            <a:ext cx="2286000" cy="32841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dbappraise.com/protop.html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4" Type="http://schemas.openxmlformats.org/officeDocument/2006/relationships/image" Target="../media/image20.png"/><Relationship Id="rId5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Relationship Id="rId3" Type="http://schemas.openxmlformats.org/officeDocument/2006/relationships/image" Target="../media/image22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png"/><Relationship Id="rId3" Type="http://schemas.openxmlformats.org/officeDocument/2006/relationships/image" Target="../media/image29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34.png"/><Relationship Id="rId3" Type="http://schemas.openxmlformats.org/officeDocument/2006/relationships/image" Target="../media/image35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36.pn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PNG"/><Relationship Id="rId3" Type="http://schemas.openxmlformats.org/officeDocument/2006/relationships/image" Target="../media/image38.PN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9.PNG"/><Relationship Id="rId3" Type="http://schemas.openxmlformats.org/officeDocument/2006/relationships/image" Target="../media/image40.pn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1.PNG"/><Relationship Id="rId3" Type="http://schemas.openxmlformats.org/officeDocument/2006/relationships/image" Target="../media/image42.PN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3.PN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4.PNG"/><Relationship Id="rId3" Type="http://schemas.openxmlformats.org/officeDocument/2006/relationships/image" Target="../media/image45.PN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6.PNG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7.png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8.png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57200" y="685800"/>
            <a:ext cx="8229600" cy="525780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sz="2400" b="1" dirty="0"/>
              <a:t>A Migration Story: From Big Iron to a "Commodity Server"</a:t>
            </a:r>
            <a:endParaRPr lang="en-US" sz="2400" b="1" dirty="0"/>
          </a:p>
          <a:p>
            <a:endParaRPr lang="en-US" dirty="0"/>
          </a:p>
          <a:p>
            <a:r>
              <a:rPr lang="en-US" b="1" dirty="0" smtClean="0"/>
              <a:t>Abstract:</a:t>
            </a:r>
            <a:r>
              <a:rPr lang="en-US" dirty="0" smtClean="0"/>
              <a:t>  This </a:t>
            </a:r>
            <a:r>
              <a:rPr lang="en-US" dirty="0"/>
              <a:t>real-life case-study of the migration of a 1,500+ user system from</a:t>
            </a:r>
          </a:p>
          <a:p>
            <a:r>
              <a:rPr lang="en-US" dirty="0"/>
              <a:t>Solaris to Linux will examine the question of how large a user load a Linux</a:t>
            </a:r>
          </a:p>
          <a:p>
            <a:r>
              <a:rPr lang="en-US" dirty="0"/>
              <a:t>Server can support. We will explore the reasons for the migration, the</a:t>
            </a:r>
          </a:p>
          <a:p>
            <a:r>
              <a:rPr lang="en-US" dirty="0"/>
              <a:t>tools used to benchmark and validate the target system, discuss tuning</a:t>
            </a:r>
          </a:p>
          <a:p>
            <a:r>
              <a:rPr lang="en-US" dirty="0"/>
              <a:t>adjustments and changes, the methodology used to ensure a successful</a:t>
            </a:r>
          </a:p>
          <a:p>
            <a:r>
              <a:rPr lang="en-US" dirty="0"/>
              <a:t>migration, share the results of this project and talk about where projects</a:t>
            </a:r>
          </a:p>
          <a:p>
            <a:r>
              <a:rPr lang="en-US" dirty="0"/>
              <a:t>like this might go in the future!</a:t>
            </a:r>
          </a:p>
          <a:p>
            <a:endParaRPr lang="en-US" dirty="0" smtClean="0">
              <a:sym typeface="Wingdings"/>
            </a:endParaRPr>
          </a:p>
          <a:p>
            <a:endParaRPr lang="en-US" dirty="0">
              <a:sym typeface="Wingdings"/>
            </a:endParaRPr>
          </a:p>
        </p:txBody>
      </p:sp>
    </p:spTree>
    <p:extLst>
      <p:ext uri="{BB962C8B-B14F-4D97-AF65-F5344CB8AC3E}">
        <p14:creationId xmlns:p14="http://schemas.microsoft.com/office/powerpoint/2010/main" val="1779887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08927" y="0"/>
            <a:ext cx="5911273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" y="228600"/>
            <a:ext cx="4495800" cy="2895600"/>
          </a:xfrm>
        </p:spPr>
        <p:txBody>
          <a:bodyPr>
            <a:noAutofit/>
          </a:bodyPr>
          <a:lstStyle/>
          <a:p>
            <a:r>
              <a:rPr lang="en-US" sz="5400" b="1" dirty="0">
                <a:solidFill>
                  <a:schemeClr val="accent1"/>
                </a:solidFill>
              </a:rPr>
              <a:t>A Migration </a:t>
            </a:r>
            <a:r>
              <a:rPr lang="en-US" sz="5400" b="1" dirty="0" smtClean="0">
                <a:solidFill>
                  <a:schemeClr val="accent1"/>
                </a:solidFill>
              </a:rPr>
              <a:t>Story</a:t>
            </a:r>
            <a:endParaRPr lang="en-US" sz="5400" b="1" dirty="0">
              <a:solidFill>
                <a:schemeClr val="accent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" y="3429000"/>
            <a:ext cx="4038600" cy="1828800"/>
          </a:xfrm>
        </p:spPr>
        <p:txBody>
          <a:bodyPr>
            <a:normAutofit/>
          </a:bodyPr>
          <a:lstStyle/>
          <a:p>
            <a:r>
              <a:rPr lang="en-US" b="1" dirty="0"/>
              <a:t>From Big </a:t>
            </a:r>
            <a:r>
              <a:rPr lang="en-US" b="1" dirty="0" smtClean="0"/>
              <a:t>Iron</a:t>
            </a:r>
            <a:br>
              <a:rPr lang="en-US" b="1" dirty="0" smtClean="0"/>
            </a:br>
            <a:r>
              <a:rPr lang="en-US" b="1" dirty="0" smtClean="0"/>
              <a:t>to a</a:t>
            </a:r>
            <a:br>
              <a:rPr lang="en-US" b="1" dirty="0" smtClean="0"/>
            </a:br>
            <a:r>
              <a:rPr lang="en-US" b="1" dirty="0" smtClean="0"/>
              <a:t> </a:t>
            </a:r>
            <a:r>
              <a:rPr lang="en-US" b="1" dirty="0"/>
              <a:t>"Commodity Server"</a:t>
            </a:r>
            <a:endParaRPr lang="en-US" b="1" dirty="0"/>
          </a:p>
        </p:txBody>
      </p:sp>
      <p:sp>
        <p:nvSpPr>
          <p:cNvPr id="4" name="TextBox 3"/>
          <p:cNvSpPr txBox="1"/>
          <p:nvPr/>
        </p:nvSpPr>
        <p:spPr>
          <a:xfrm>
            <a:off x="613405" y="5080337"/>
            <a:ext cx="3348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</a:rPr>
              <a:t>Tom Bascom</a:t>
            </a:r>
            <a:br>
              <a:rPr lang="en-US" sz="2000" dirty="0" smtClean="0">
                <a:solidFill>
                  <a:srgbClr val="FF0000"/>
                </a:solidFill>
              </a:rPr>
            </a:br>
            <a:r>
              <a:rPr lang="en-US" sz="2000" dirty="0" smtClean="0">
                <a:solidFill>
                  <a:srgbClr val="FF0000"/>
                </a:solidFill>
              </a:rPr>
              <a:t> White Star Software</a:t>
            </a:r>
          </a:p>
          <a:p>
            <a:pPr algn="ctr"/>
            <a:r>
              <a:rPr lang="en-US" sz="2000" b="1" dirty="0" smtClean="0">
                <a:solidFill>
                  <a:srgbClr val="FF0000"/>
                </a:solidFill>
              </a:rPr>
              <a:t>tom@wss.com</a:t>
            </a:r>
            <a:endParaRPr lang="en-US" sz="2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7848600" cy="1143000"/>
          </a:xfrm>
          <a:ln>
            <a:noFill/>
          </a:ln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A Few Words about the Speaker</a:t>
            </a:r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>
          <a:xfrm>
            <a:off x="381000" y="1676400"/>
            <a:ext cx="8610600" cy="4724400"/>
          </a:xfrm>
        </p:spPr>
        <p:txBody>
          <a:bodyPr>
            <a:normAutofit fontScale="92500" lnSpcReduction="20000"/>
          </a:bodyPr>
          <a:lstStyle/>
          <a:p>
            <a:pPr>
              <a:defRPr/>
            </a:pPr>
            <a:r>
              <a:rPr lang="en-US" sz="3600" dirty="0" smtClean="0"/>
              <a:t>Tom </a:t>
            </a:r>
            <a:r>
              <a:rPr lang="en-US" sz="3600" dirty="0" err="1" smtClean="0"/>
              <a:t>Bascom</a:t>
            </a:r>
            <a:r>
              <a:rPr lang="en-US" sz="3600" dirty="0" smtClean="0"/>
              <a:t>; Progress user &amp; roaming DBA since 1987</a:t>
            </a:r>
          </a:p>
          <a:p>
            <a:pPr eaLnBrk="1" hangingPunct="1">
              <a:defRPr/>
            </a:pPr>
            <a:r>
              <a:rPr lang="en-US" sz="3600" dirty="0" smtClean="0"/>
              <a:t>Partner, White Star Software, LLC</a:t>
            </a:r>
          </a:p>
          <a:p>
            <a:pPr lvl="1">
              <a:defRPr/>
            </a:pPr>
            <a:r>
              <a:rPr lang="en-US" dirty="0" smtClean="0"/>
              <a:t>Expert consulting services related to all aspects of Progress and OpenEdge.</a:t>
            </a:r>
          </a:p>
          <a:p>
            <a:pPr lvl="1">
              <a:defRPr/>
            </a:pPr>
            <a:r>
              <a:rPr lang="en-US" b="1" dirty="0" smtClean="0">
                <a:solidFill>
                  <a:schemeClr val="accent5"/>
                </a:solidFill>
              </a:rPr>
              <a:t>tom@wss.com </a:t>
            </a:r>
          </a:p>
          <a:p>
            <a:pPr>
              <a:defRPr/>
            </a:pPr>
            <a:r>
              <a:rPr lang="en-US" sz="3600" dirty="0" smtClean="0"/>
              <a:t>Partner, </a:t>
            </a:r>
            <a:r>
              <a:rPr lang="en-US" sz="3600" dirty="0" err="1"/>
              <a:t>DBAppraise</a:t>
            </a:r>
            <a:r>
              <a:rPr lang="en-US" sz="3600" dirty="0"/>
              <a:t>, LLC</a:t>
            </a:r>
          </a:p>
          <a:p>
            <a:pPr lvl="1">
              <a:defRPr/>
            </a:pPr>
            <a:r>
              <a:rPr lang="en-US" dirty="0"/>
              <a:t>Remote database management service for </a:t>
            </a:r>
            <a:r>
              <a:rPr lang="en-US" dirty="0" err="1"/>
              <a:t>OpenEdge</a:t>
            </a:r>
            <a:r>
              <a:rPr lang="en-US" dirty="0"/>
              <a:t>.</a:t>
            </a:r>
          </a:p>
          <a:p>
            <a:pPr lvl="1">
              <a:defRPr/>
            </a:pPr>
            <a:r>
              <a:rPr lang="en-US" dirty="0"/>
              <a:t>Simplifying the job of managing and monitoring the world’s best business applications.</a:t>
            </a:r>
          </a:p>
          <a:p>
            <a:pPr lvl="1">
              <a:defRPr/>
            </a:pP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tom@dbappraise.com</a:t>
            </a:r>
            <a:endParaRPr lang="en-US" dirty="0"/>
          </a:p>
          <a:p>
            <a:pPr>
              <a:defRPr/>
            </a:pPr>
            <a:endParaRPr lang="en-US" b="1" dirty="0" smtClean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eaLnBrk="1" hangingPunct="1"/>
            <a:endParaRPr lang="en-US" sz="1600" dirty="0" smtClean="0"/>
          </a:p>
          <a:p>
            <a:pPr eaLnBrk="1" hangingPunct="1"/>
            <a:r>
              <a:rPr lang="en-US" dirty="0" smtClean="0"/>
              <a:t>The oldest and most respected independent </a:t>
            </a:r>
            <a:r>
              <a:rPr lang="en-US" dirty="0" err="1" smtClean="0"/>
              <a:t>OpenEdge</a:t>
            </a:r>
            <a:r>
              <a:rPr lang="en-US" dirty="0" smtClean="0"/>
              <a:t> DBA consulting firm in the world!</a:t>
            </a:r>
            <a:br>
              <a:rPr lang="en-US" dirty="0" smtClean="0"/>
            </a:br>
            <a:endParaRPr lang="en-US" sz="1600" dirty="0" smtClean="0"/>
          </a:p>
          <a:p>
            <a:pPr eaLnBrk="1" hangingPunct="1"/>
            <a:r>
              <a:rPr lang="en-US" dirty="0" smtClean="0"/>
              <a:t>Four of the world’s top independent </a:t>
            </a:r>
            <a:r>
              <a:rPr lang="en-US" dirty="0" err="1" smtClean="0"/>
              <a:t>OpenEdge</a:t>
            </a:r>
            <a:r>
              <a:rPr lang="en-US" dirty="0" smtClean="0"/>
              <a:t> DBAs!</a:t>
            </a:r>
            <a:br>
              <a:rPr lang="en-US" dirty="0" smtClean="0"/>
            </a:br>
            <a:endParaRPr lang="en-US" sz="1600" dirty="0" smtClean="0"/>
          </a:p>
          <a:p>
            <a:pPr eaLnBrk="1" hangingPunct="1"/>
            <a:r>
              <a:rPr lang="en-US" dirty="0" smtClean="0"/>
              <a:t>Author of ProTop, the #1 FREE OpenEdge Database Monitoring Tool:</a:t>
            </a:r>
          </a:p>
          <a:p>
            <a:pPr marL="1371600" lvl="3" indent="0">
              <a:buNone/>
            </a:pPr>
            <a:r>
              <a:rPr lang="en-US" sz="2800" dirty="0" smtClean="0">
                <a:hlinkClick r:id="rId2"/>
              </a:rPr>
              <a:t>http://dbappraise.com/protop.html</a:t>
            </a:r>
            <a:r>
              <a:rPr lang="en-US" dirty="0" smtClean="0"/>
              <a:t> </a:t>
            </a:r>
          </a:p>
          <a:p>
            <a:endParaRPr lang="en-US" dirty="0" smtClean="0"/>
          </a:p>
          <a:p>
            <a:pPr eaLnBrk="1" hangingPunct="1">
              <a:buFont typeface="Wingdings" pitchFamily="2" charset="2"/>
              <a:buNone/>
            </a:pPr>
            <a:endParaRPr lang="en-US" dirty="0" smtClean="0"/>
          </a:p>
        </p:txBody>
      </p:sp>
      <p:sp>
        <p:nvSpPr>
          <p:cNvPr id="5124" name="Rectangle 3"/>
          <p:cNvSpPr>
            <a:spLocks noGrp="1" noChangeArrowheads="1"/>
          </p:cNvSpPr>
          <p:nvPr>
            <p:ph type="title"/>
          </p:nvPr>
        </p:nvSpPr>
        <p:spPr>
          <a:xfrm>
            <a:off x="467544" y="330003"/>
            <a:ext cx="8610600" cy="965397"/>
          </a:xfrm>
        </p:spPr>
        <p:txBody>
          <a:bodyPr>
            <a:normAutofit/>
          </a:bodyPr>
          <a:lstStyle/>
          <a:p>
            <a:pPr eaLnBrk="1" hangingPunct="1"/>
            <a:r>
              <a:rPr lang="en-US" dirty="0" smtClean="0"/>
              <a:t>Who is White Star Software?</a:t>
            </a:r>
          </a:p>
        </p:txBody>
      </p:sp>
      <p:pic>
        <p:nvPicPr>
          <p:cNvPr id="2" name="Picture 1" descr="PROTOP logo_RGB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200" y="5867400"/>
            <a:ext cx="2819400" cy="667709"/>
          </a:xfrm>
          <a:prstGeom prst="rect">
            <a:avLst/>
          </a:prstGeom>
        </p:spPr>
      </p:pic>
      <p:pic>
        <p:nvPicPr>
          <p:cNvPr id="3" name="Picture 2" descr="favicon-192x192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57400" y="3505200"/>
            <a:ext cx="585216" cy="585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9333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Starting Point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 large, international distribution center</a:t>
            </a:r>
          </a:p>
          <a:p>
            <a:r>
              <a:rPr lang="en-US" dirty="0" smtClean="0"/>
              <a:t>Approximately 1,500 users all over Latin America</a:t>
            </a:r>
          </a:p>
          <a:p>
            <a:r>
              <a:rPr lang="en-US" dirty="0" smtClean="0"/>
              <a:t>Running </a:t>
            </a:r>
            <a:r>
              <a:rPr lang="en-US" dirty="0" err="1" smtClean="0"/>
              <a:t>OpenEdge</a:t>
            </a:r>
            <a:r>
              <a:rPr lang="en-US" dirty="0" smtClean="0"/>
              <a:t> 11.3 on Solaris</a:t>
            </a:r>
          </a:p>
          <a:p>
            <a:r>
              <a:rPr lang="en-US" dirty="0" smtClean="0"/>
              <a:t>The bulk of users are “green screen” TTY users</a:t>
            </a:r>
          </a:p>
          <a:p>
            <a:r>
              <a:rPr lang="en-US" dirty="0" smtClean="0"/>
              <a:t>There is a “web store” and various bolt-</a:t>
            </a:r>
            <a:r>
              <a:rPr lang="en-US" dirty="0" err="1" smtClean="0"/>
              <a:t>ons</a:t>
            </a:r>
            <a:endParaRPr lang="en-US" dirty="0" smtClean="0"/>
          </a:p>
          <a:p>
            <a:r>
              <a:rPr lang="en-US" dirty="0" smtClean="0"/>
              <a:t>A GUI transformation project is underway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9780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Production Server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SUN M5000</a:t>
            </a:r>
          </a:p>
          <a:p>
            <a:r>
              <a:rPr lang="en-US" dirty="0" smtClean="0"/>
              <a:t>Introduced in 2007, live in 2010</a:t>
            </a:r>
          </a:p>
          <a:p>
            <a:r>
              <a:rPr lang="en-US" dirty="0" smtClean="0"/>
              <a:t>48 cores @ 2.5GHz, 128GB RAM</a:t>
            </a:r>
          </a:p>
          <a:p>
            <a:r>
              <a:rPr lang="en-US" dirty="0" smtClean="0"/>
              <a:t>10 U of rack space</a:t>
            </a:r>
          </a:p>
          <a:p>
            <a:r>
              <a:rPr lang="en-US" dirty="0" smtClean="0"/>
              <a:t>List price $150,000 (stripped)</a:t>
            </a:r>
          </a:p>
          <a:p>
            <a:r>
              <a:rPr lang="en-US" dirty="0" smtClean="0"/>
              <a:t>E-bay now has them for $4,000</a:t>
            </a:r>
            <a:endParaRPr lang="en-US" dirty="0"/>
          </a:p>
        </p:txBody>
      </p:sp>
      <p:pic>
        <p:nvPicPr>
          <p:cNvPr id="8" name="Content Placeholder 4"/>
          <p:cNvPicPr>
            <a:picLocks noChangeAspect="1"/>
          </p:cNvPicPr>
          <p:nvPr/>
        </p:nvPicPr>
        <p:blipFill>
          <a:blip r:embed="rId2"/>
          <a:srcRect l="-35150" r="-35150"/>
          <a:stretch>
            <a:fillRect/>
          </a:stretch>
        </p:blipFill>
        <p:spPr>
          <a:xfrm>
            <a:off x="5257800" y="4061619"/>
            <a:ext cx="4807576" cy="2643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38059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Replication Target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SUN V890</a:t>
            </a:r>
          </a:p>
          <a:p>
            <a:r>
              <a:rPr lang="en-US" dirty="0" smtClean="0"/>
              <a:t>First shipped in 2001, EOL 2009</a:t>
            </a:r>
          </a:p>
          <a:p>
            <a:r>
              <a:rPr lang="en-US" dirty="0" smtClean="0"/>
              <a:t>16 cores @ 1.5GHz, 64GB RAM</a:t>
            </a:r>
          </a:p>
          <a:p>
            <a:r>
              <a:rPr lang="en-US" dirty="0" smtClean="0"/>
              <a:t>17 U of rack space</a:t>
            </a:r>
          </a:p>
          <a:p>
            <a:r>
              <a:rPr lang="en-US" dirty="0"/>
              <a:t>List price </a:t>
            </a:r>
            <a:r>
              <a:rPr lang="en-US" dirty="0" smtClean="0"/>
              <a:t>$50,000 </a:t>
            </a:r>
            <a:r>
              <a:rPr lang="en-US" dirty="0"/>
              <a:t>(stripped)</a:t>
            </a:r>
          </a:p>
          <a:p>
            <a:r>
              <a:rPr lang="en-US" dirty="0"/>
              <a:t>E-bay </a:t>
            </a:r>
            <a:r>
              <a:rPr lang="en-US" dirty="0" smtClean="0"/>
              <a:t>now has </a:t>
            </a:r>
            <a:r>
              <a:rPr lang="en-US" dirty="0"/>
              <a:t>them for </a:t>
            </a:r>
            <a:r>
              <a:rPr lang="en-US" dirty="0" smtClean="0"/>
              <a:t>$80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34200" y="4038600"/>
            <a:ext cx="1981200" cy="243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0433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607273">
            <a:off x="3352800" y="4114800"/>
            <a:ext cx="1905000" cy="245340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9800" y="3733800"/>
            <a:ext cx="2882900" cy="28194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NetApp</a:t>
            </a:r>
            <a:r>
              <a:rPr lang="en-US" dirty="0" smtClean="0"/>
              <a:t> Filers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Ugh </a:t>
            </a:r>
            <a:r>
              <a:rPr lang="en-US" dirty="0" smtClean="0">
                <a:sym typeface="Wingdings"/>
              </a:rPr>
              <a:t></a:t>
            </a:r>
          </a:p>
          <a:p>
            <a:r>
              <a:rPr lang="en-US" dirty="0" smtClean="0">
                <a:sym typeface="Wingdings"/>
              </a:rPr>
              <a:t>Expensive, proprietary and slow</a:t>
            </a:r>
          </a:p>
          <a:p>
            <a:r>
              <a:rPr lang="en-US" dirty="0" smtClean="0">
                <a:sym typeface="Wingdings"/>
              </a:rPr>
              <a:t>Not Appropriate Storage</a:t>
            </a:r>
          </a:p>
          <a:p>
            <a:r>
              <a:rPr lang="en-US" dirty="0" smtClean="0">
                <a:sym typeface="Wingdings"/>
              </a:rPr>
              <a:t>You couldn’t </a:t>
            </a:r>
            <a:r>
              <a:rPr lang="en-US" dirty="0">
                <a:sym typeface="Wingdings"/>
              </a:rPr>
              <a:t>p</a:t>
            </a:r>
            <a:r>
              <a:rPr lang="en-US" dirty="0" smtClean="0">
                <a:sym typeface="Wingdings"/>
              </a:rPr>
              <a:t>ay me to take one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7792" y="2133600"/>
            <a:ext cx="1355170" cy="1558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2549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Pain Points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Expensive, proprietary and aging servers</a:t>
            </a:r>
          </a:p>
          <a:p>
            <a:r>
              <a:rPr lang="en-US" dirty="0" smtClean="0"/>
              <a:t>Expensive, proprietary and aging storage</a:t>
            </a:r>
          </a:p>
          <a:p>
            <a:r>
              <a:rPr lang="en-US" dirty="0"/>
              <a:t>No in-house Solaris or </a:t>
            </a:r>
            <a:r>
              <a:rPr lang="en-US" dirty="0" err="1"/>
              <a:t>Netapp</a:t>
            </a:r>
            <a:r>
              <a:rPr lang="en-US" dirty="0"/>
              <a:t> expertise</a:t>
            </a:r>
          </a:p>
          <a:p>
            <a:r>
              <a:rPr lang="en-US" dirty="0"/>
              <a:t>Poor support from the HW vendors</a:t>
            </a:r>
          </a:p>
          <a:p>
            <a:r>
              <a:rPr lang="en-US" dirty="0" smtClean="0"/>
              <a:t>Business growth is being limited by the hardware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9038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5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68461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33400" y="2600325"/>
            <a:ext cx="7772400" cy="1362075"/>
          </a:xfrm>
        </p:spPr>
        <p:txBody>
          <a:bodyPr>
            <a:normAutofit/>
          </a:bodyPr>
          <a:lstStyle/>
          <a:p>
            <a:pPr algn="ctr"/>
            <a:r>
              <a:rPr lang="en-US" sz="6000" cap="none" dirty="0" smtClean="0">
                <a:solidFill>
                  <a:schemeClr val="tx2"/>
                </a:solidFill>
              </a:rPr>
              <a:t>What to Do?</a:t>
            </a:r>
            <a:endParaRPr lang="en-US" sz="6000" cap="none" dirty="0">
              <a:solidFill>
                <a:schemeClr val="tx2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6671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33400" y="2971800"/>
            <a:ext cx="7772400" cy="1362075"/>
          </a:xfrm>
        </p:spPr>
        <p:txBody>
          <a:bodyPr>
            <a:normAutofit/>
          </a:bodyPr>
          <a:lstStyle/>
          <a:p>
            <a:pPr algn="ctr"/>
            <a:r>
              <a:rPr lang="en-US" sz="3200" b="0" cap="none" dirty="0" smtClean="0">
                <a:solidFill>
                  <a:schemeClr val="tx2"/>
                </a:solidFill>
              </a:rPr>
              <a:t>(Important Planning Meeting)</a:t>
            </a:r>
            <a:endParaRPr lang="en-US" sz="3200" b="0" cap="none" dirty="0">
              <a:solidFill>
                <a:schemeClr val="tx2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2566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Important Planning Meeting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13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6200" y="-95250"/>
            <a:ext cx="9271000" cy="6953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7426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Business Goals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Reduce </a:t>
            </a:r>
            <a:r>
              <a:rPr lang="en-US" dirty="0"/>
              <a:t>capital expense</a:t>
            </a:r>
          </a:p>
          <a:p>
            <a:r>
              <a:rPr lang="en-US" dirty="0" smtClean="0"/>
              <a:t>Reduce operating costs (power, data center space, specialized staff)</a:t>
            </a:r>
          </a:p>
          <a:p>
            <a:r>
              <a:rPr lang="en-US" dirty="0" smtClean="0"/>
              <a:t>More nimble growth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4735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Technical Goals: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Avoid proprietary systems</a:t>
            </a:r>
          </a:p>
          <a:p>
            <a:r>
              <a:rPr lang="en-US" dirty="0" smtClean="0"/>
              <a:t>Use commodity hardware</a:t>
            </a:r>
          </a:p>
          <a:p>
            <a:r>
              <a:rPr lang="en-US" dirty="0" smtClean="0"/>
              <a:t>Reduce the footprint of systems</a:t>
            </a:r>
          </a:p>
          <a:p>
            <a:r>
              <a:rPr lang="en-US" dirty="0" smtClean="0"/>
              <a:t>Leverage easily found admin skills</a:t>
            </a:r>
          </a:p>
          <a:p>
            <a:r>
              <a:rPr lang="en-US" dirty="0" smtClean="0"/>
              <a:t>Improve DR capabilities</a:t>
            </a:r>
          </a:p>
          <a:p>
            <a:r>
              <a:rPr lang="en-US" dirty="0" smtClean="0"/>
              <a:t>Consider cloud platforms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9262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Plan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16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791242"/>
            <a:ext cx="8229599" cy="3662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3168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4600" y="4572000"/>
            <a:ext cx="2418835" cy="20574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Plan (explained a bit)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Linux (RHEL6.6) on Intel Servers</a:t>
            </a:r>
          </a:p>
          <a:p>
            <a:pPr lvl="1"/>
            <a:r>
              <a:rPr lang="en-US" dirty="0" smtClean="0"/>
              <a:t>Focus on </a:t>
            </a:r>
            <a:r>
              <a:rPr lang="en-US" b="1" dirty="0" smtClean="0"/>
              <a:t>FAST</a:t>
            </a:r>
            <a:r>
              <a:rPr lang="en-US" dirty="0" smtClean="0"/>
              <a:t> cores (Xeon 3.32GHz)</a:t>
            </a:r>
          </a:p>
          <a:p>
            <a:pPr lvl="1"/>
            <a:r>
              <a:rPr lang="en-US" dirty="0"/>
              <a:t>N</a:t>
            </a:r>
            <a:r>
              <a:rPr lang="en-US" dirty="0" smtClean="0"/>
              <a:t>ot lots of cores!</a:t>
            </a:r>
          </a:p>
          <a:p>
            <a:pPr lvl="1"/>
            <a:r>
              <a:rPr lang="en-US" dirty="0" smtClean="0"/>
              <a:t>We ended up with 4x6 = 24 (plus HT)</a:t>
            </a:r>
          </a:p>
          <a:p>
            <a:r>
              <a:rPr lang="en-US" dirty="0" smtClean="0"/>
              <a:t>With on-board </a:t>
            </a:r>
            <a:r>
              <a:rPr lang="en-US" dirty="0" err="1" smtClean="0"/>
              <a:t>FusionIO</a:t>
            </a:r>
            <a:r>
              <a:rPr lang="en-US" dirty="0" smtClean="0"/>
              <a:t> SSD storage</a:t>
            </a:r>
          </a:p>
          <a:p>
            <a:pPr lvl="1"/>
            <a:r>
              <a:rPr lang="en-US" dirty="0" smtClean="0"/>
              <a:t>No “filer” for the </a:t>
            </a:r>
            <a:r>
              <a:rPr lang="en-US" dirty="0" err="1" smtClean="0"/>
              <a:t>db</a:t>
            </a:r>
            <a:r>
              <a:rPr lang="en-US" dirty="0" smtClean="0"/>
              <a:t>!!!</a:t>
            </a:r>
          </a:p>
          <a:p>
            <a:r>
              <a:rPr lang="en-US" dirty="0" smtClean="0"/>
              <a:t>Lots of RAM – 512GB</a:t>
            </a:r>
          </a:p>
          <a:p>
            <a:r>
              <a:rPr lang="en-US" dirty="0" smtClean="0"/>
              <a:t>No virtualization</a:t>
            </a:r>
          </a:p>
          <a:p>
            <a:r>
              <a:rPr lang="en-US" dirty="0" smtClean="0"/>
              <a:t>Consider client/server </a:t>
            </a:r>
            <a:r>
              <a:rPr lang="en-US" dirty="0" err="1" smtClean="0"/>
              <a:t>vs</a:t>
            </a:r>
            <a:r>
              <a:rPr lang="en-US" dirty="0" smtClean="0"/>
              <a:t> shared memory</a:t>
            </a:r>
          </a:p>
          <a:p>
            <a:pPr lvl="1"/>
            <a:r>
              <a:rPr lang="en-US" dirty="0" smtClean="0"/>
              <a:t>Performance tested well</a:t>
            </a:r>
          </a:p>
          <a:p>
            <a:pPr lvl="1"/>
            <a:r>
              <a:rPr lang="en-US" dirty="0" smtClean="0"/>
              <a:t>Deferred due to cost of client networking licenses</a:t>
            </a:r>
          </a:p>
          <a:p>
            <a:r>
              <a:rPr lang="en-US" dirty="0" smtClean="0"/>
              <a:t>Consider cloud (Amazon)</a:t>
            </a:r>
          </a:p>
          <a:p>
            <a:pPr lvl="1"/>
            <a:r>
              <a:rPr lang="en-US" dirty="0" smtClean="0"/>
              <a:t>Deferred until we build confidence on</a:t>
            </a:r>
            <a:br>
              <a:rPr lang="en-US" dirty="0" smtClean="0"/>
            </a:br>
            <a:r>
              <a:rPr lang="en-US" dirty="0" smtClean="0"/>
              <a:t>Intel HW scalability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17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5249" y="1600200"/>
            <a:ext cx="2561551" cy="29718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86200" y="3200400"/>
            <a:ext cx="1382233" cy="99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5946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Challenges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534400" cy="4525963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Application testing</a:t>
            </a:r>
          </a:p>
          <a:p>
            <a:pPr lvl="1"/>
            <a:r>
              <a:rPr lang="en-US" dirty="0" smtClean="0"/>
              <a:t>The initial port </a:t>
            </a:r>
            <a:r>
              <a:rPr lang="en-US" dirty="0"/>
              <a:t>i</a:t>
            </a:r>
            <a:r>
              <a:rPr lang="en-US" dirty="0" smtClean="0"/>
              <a:t>s easy, the application vendor supports Linux</a:t>
            </a:r>
          </a:p>
          <a:p>
            <a:pPr lvl="1"/>
            <a:r>
              <a:rPr lang="en-US" dirty="0" smtClean="0"/>
              <a:t>But “the devil is in the details” and there are a lot of customizations</a:t>
            </a:r>
          </a:p>
          <a:p>
            <a:pPr lvl="1"/>
            <a:r>
              <a:rPr lang="en-US" dirty="0" smtClean="0"/>
              <a:t>“Testers” are in limited supply</a:t>
            </a:r>
          </a:p>
          <a:p>
            <a:r>
              <a:rPr lang="en-US" dirty="0" smtClean="0"/>
              <a:t>Data center space</a:t>
            </a:r>
          </a:p>
          <a:p>
            <a:pPr lvl="1"/>
            <a:r>
              <a:rPr lang="en-US" dirty="0" smtClean="0"/>
              <a:t>Not enough space in the data center for the new gear</a:t>
            </a:r>
          </a:p>
          <a:p>
            <a:pPr lvl="1"/>
            <a:r>
              <a:rPr lang="en-US" dirty="0" smtClean="0"/>
              <a:t>Many unknowns related to retiring old gear to make room</a:t>
            </a:r>
          </a:p>
          <a:p>
            <a:pPr lvl="1"/>
            <a:r>
              <a:rPr lang="en-US" dirty="0" smtClean="0"/>
              <a:t>Limited network bandwidth from office to data center (new gear started out in the office)</a:t>
            </a:r>
          </a:p>
          <a:p>
            <a:r>
              <a:rPr lang="en-US" dirty="0" smtClean="0"/>
              <a:t>Scheduling</a:t>
            </a:r>
          </a:p>
          <a:p>
            <a:pPr lvl="1"/>
            <a:r>
              <a:rPr lang="en-US" dirty="0" smtClean="0"/>
              <a:t>Difficult to get commitment to a long outage window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18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48800" y="228600"/>
            <a:ext cx="1765300" cy="1322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7237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Will it even work?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Can Linux support 1,500 to 2,000 users on Intel HW?</a:t>
            </a:r>
          </a:p>
          <a:p>
            <a:r>
              <a:rPr lang="en-US" dirty="0" smtClean="0"/>
              <a:t>How many TRX/sec can the proposed HW perform?</a:t>
            </a:r>
          </a:p>
          <a:p>
            <a:r>
              <a:rPr lang="en-US" dirty="0" smtClean="0"/>
              <a:t>How many Record Reads/sec?</a:t>
            </a:r>
          </a:p>
          <a:p>
            <a:r>
              <a:rPr lang="en-US" dirty="0" smtClean="0"/>
              <a:t>Simultaneous users?</a:t>
            </a:r>
          </a:p>
          <a:p>
            <a:r>
              <a:rPr lang="en-US" dirty="0" smtClean="0"/>
              <a:t>CPU and memory?</a:t>
            </a:r>
          </a:p>
          <a:p>
            <a:r>
              <a:rPr lang="en-US" dirty="0" smtClean="0"/>
              <a:t>NUMA </a:t>
            </a:r>
            <a:r>
              <a:rPr lang="en-US" dirty="0" smtClean="0">
                <a:sym typeface="Wingdings"/>
              </a:rPr>
              <a:t></a:t>
            </a:r>
            <a:endParaRPr lang="en-US" dirty="0" smtClean="0"/>
          </a:p>
          <a:p>
            <a:r>
              <a:rPr lang="en-US" dirty="0" smtClean="0"/>
              <a:t>Network?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19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96400" y="5181600"/>
            <a:ext cx="4914900" cy="1651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581400" y="3581400"/>
            <a:ext cx="3289300" cy="24638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38800" y="3962400"/>
            <a:ext cx="3479800" cy="23368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3048000" y="38100"/>
            <a:ext cx="285750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0887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			     Historical Data!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Luckily we have historical data – so we know what our main targets are:</a:t>
            </a:r>
          </a:p>
          <a:p>
            <a:pPr lvl="1"/>
            <a:r>
              <a:rPr lang="en-US" dirty="0" smtClean="0"/>
              <a:t>1,000 TRX/sec</a:t>
            </a:r>
          </a:p>
          <a:p>
            <a:pPr lvl="1"/>
            <a:r>
              <a:rPr lang="en-US" dirty="0" smtClean="0"/>
              <a:t>500,000 </a:t>
            </a:r>
            <a:r>
              <a:rPr lang="en-US" dirty="0" err="1" smtClean="0"/>
              <a:t>RecRd</a:t>
            </a:r>
            <a:r>
              <a:rPr lang="en-US" dirty="0" smtClean="0"/>
              <a:t>/sec</a:t>
            </a:r>
          </a:p>
          <a:p>
            <a:pPr lvl="1"/>
            <a:r>
              <a:rPr lang="en-US" dirty="0" smtClean="0"/>
              <a:t>2,000 users</a:t>
            </a:r>
          </a:p>
          <a:p>
            <a:r>
              <a:rPr lang="en-US" dirty="0" smtClean="0"/>
              <a:t>At a minimum we </a:t>
            </a:r>
            <a:r>
              <a:rPr lang="en-US" b="1" dirty="0" smtClean="0"/>
              <a:t>must</a:t>
            </a:r>
            <a:r>
              <a:rPr lang="en-US" dirty="0" smtClean="0"/>
              <a:t> be able to reliably hit those metrics!</a:t>
            </a:r>
          </a:p>
          <a:p>
            <a:r>
              <a:rPr lang="en-US" dirty="0" smtClean="0"/>
              <a:t>(But everyone expects big improvements)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20</a:t>
            </a:fld>
            <a:endParaRPr lang="en-US" dirty="0"/>
          </a:p>
        </p:txBody>
      </p:sp>
      <p:pic>
        <p:nvPicPr>
          <p:cNvPr id="6" name="Picture 5" descr="PROTOP logo_RGB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8800" y="1524000"/>
            <a:ext cx="2819400" cy="66770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401828"/>
            <a:ext cx="3505200" cy="969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5389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Benchmarks!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ATM – ensure that we can write data fast enough</a:t>
            </a:r>
          </a:p>
          <a:p>
            <a:r>
              <a:rPr lang="en-US" dirty="0" err="1" smtClean="0"/>
              <a:t>Readprobe</a:t>
            </a:r>
            <a:r>
              <a:rPr lang="en-US" dirty="0" smtClean="0"/>
              <a:t> – verify that we can read data fast enough</a:t>
            </a:r>
          </a:p>
          <a:p>
            <a:r>
              <a:rPr lang="en-US" dirty="0" smtClean="0"/>
              <a:t>Spawn – make sure that everyone can login and perform useful work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21</a:t>
            </a:fld>
            <a:endParaRPr lang="en-US" dirty="0"/>
          </a:p>
        </p:txBody>
      </p:sp>
      <p:pic>
        <p:nvPicPr>
          <p:cNvPr id="5" name="Picture 4" descr="PROTOP logo_RGB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5123491"/>
            <a:ext cx="2819400" cy="667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6854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22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2559"/>
            <a:ext cx="9144000" cy="587995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81000" y="2590800"/>
            <a:ext cx="8305800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Benchmarks are just benchmarks!</a:t>
            </a:r>
            <a:r>
              <a:rPr lang="en-US" sz="1000" b="1" dirty="0" smtClean="0"/>
              <a:t/>
            </a:r>
            <a:br>
              <a:rPr lang="en-US" sz="1000" b="1" dirty="0" smtClean="0"/>
            </a:br>
            <a:endParaRPr lang="en-US" sz="1000" b="1" dirty="0" smtClean="0"/>
          </a:p>
          <a:p>
            <a:pPr algn="ctr"/>
            <a:r>
              <a:rPr lang="en-US" sz="2800" b="1" dirty="0" smtClean="0"/>
              <a:t>What worked well for one particular customer on a certain configuration at a particular point in time may, or may not, also work well for you.</a:t>
            </a:r>
            <a:r>
              <a:rPr lang="en-US" sz="1000" b="1" dirty="0" smtClean="0"/>
              <a:t/>
            </a:r>
            <a:br>
              <a:rPr lang="en-US" sz="1000" b="1" dirty="0" smtClean="0"/>
            </a:br>
            <a:endParaRPr lang="en-US" sz="1000" b="1" dirty="0" smtClean="0"/>
          </a:p>
          <a:p>
            <a:pPr algn="ctr"/>
            <a:r>
              <a:rPr lang="en-US" sz="2800" b="1" dirty="0" smtClean="0"/>
              <a:t>You are strongly advised to do your own benchmarking and testing!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1603104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Benchmark 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ATM; not very interesting.</a:t>
            </a:r>
            <a:r>
              <a:rPr lang="en-US" dirty="0"/>
              <a:t> </a:t>
            </a:r>
            <a:r>
              <a:rPr lang="en-US" dirty="0" smtClean="0"/>
              <a:t> Bunker</a:t>
            </a:r>
            <a:r>
              <a:rPr lang="en-US" dirty="0"/>
              <a:t>-tested to death.</a:t>
            </a:r>
            <a:r>
              <a:rPr lang="en-US" dirty="0" smtClean="0"/>
              <a:t>  The server is plenty fast enough.</a:t>
            </a:r>
          </a:p>
          <a:p>
            <a:r>
              <a:rPr lang="en-US" dirty="0" err="1" smtClean="0"/>
              <a:t>Readprobe</a:t>
            </a:r>
            <a:r>
              <a:rPr lang="en-US" dirty="0"/>
              <a:t>;</a:t>
            </a:r>
            <a:r>
              <a:rPr lang="en-US" dirty="0" smtClean="0"/>
              <a:t> 20+ iterations, </a:t>
            </a:r>
            <a:r>
              <a:rPr lang="en-US" dirty="0"/>
              <a:t>f</a:t>
            </a:r>
            <a:r>
              <a:rPr lang="en-US" dirty="0" smtClean="0"/>
              <a:t>astest </a:t>
            </a:r>
            <a:r>
              <a:rPr lang="en-US" dirty="0" err="1" smtClean="0"/>
              <a:t>config</a:t>
            </a:r>
            <a:r>
              <a:rPr lang="en-US" dirty="0" smtClean="0"/>
              <a:t>:</a:t>
            </a:r>
          </a:p>
          <a:p>
            <a:pPr marL="457200" lvl="1" indent="0">
              <a:buNone/>
            </a:pPr>
            <a:r>
              <a:rPr lang="en-US" sz="2000" dirty="0" smtClean="0"/>
              <a:t>-spin 7500</a:t>
            </a:r>
          </a:p>
          <a:p>
            <a:pPr marL="457200" lvl="1" indent="0">
              <a:buNone/>
            </a:pPr>
            <a:r>
              <a:rPr lang="en-US" sz="2000" dirty="0" smtClean="0"/>
              <a:t>1.3M records/sec (328K single session)</a:t>
            </a:r>
          </a:p>
          <a:p>
            <a:pPr marL="457200" lvl="1" indent="0">
              <a:buNone/>
            </a:pPr>
            <a:r>
              <a:rPr lang="en-US" sz="2000" dirty="0" smtClean="0"/>
              <a:t>25% CPU utilization, load average ~4</a:t>
            </a:r>
          </a:p>
          <a:p>
            <a:r>
              <a:rPr lang="en-US" dirty="0" smtClean="0"/>
              <a:t>Spawn</a:t>
            </a:r>
          </a:p>
          <a:p>
            <a:pPr marL="457200" lvl="1" indent="0">
              <a:buNone/>
            </a:pPr>
            <a:r>
              <a:rPr lang="de-DE" sz="2000" dirty="0" err="1"/>
              <a:t>sysctl</a:t>
            </a:r>
            <a:r>
              <a:rPr lang="de-DE" sz="2000" dirty="0"/>
              <a:t> -</a:t>
            </a:r>
            <a:r>
              <a:rPr lang="de-DE" sz="2000" dirty="0" err="1"/>
              <a:t>w</a:t>
            </a:r>
            <a:r>
              <a:rPr lang="de-DE" sz="2000" dirty="0"/>
              <a:t> </a:t>
            </a:r>
            <a:r>
              <a:rPr lang="de-DE" sz="2000" dirty="0" err="1"/>
              <a:t>kernel.sem</a:t>
            </a:r>
            <a:r>
              <a:rPr lang="de-DE" sz="2000" dirty="0"/>
              <a:t>="8192 32000 32 </a:t>
            </a:r>
            <a:r>
              <a:rPr lang="de-DE" sz="2000" dirty="0" smtClean="0"/>
              <a:t>8192“</a:t>
            </a:r>
          </a:p>
          <a:p>
            <a:pPr marL="457200" lvl="1" indent="0">
              <a:buNone/>
            </a:pPr>
            <a:r>
              <a:rPr lang="de-DE" sz="2000" dirty="0" err="1"/>
              <a:t>u</a:t>
            </a:r>
            <a:r>
              <a:rPr lang="de-DE" sz="2000" dirty="0" err="1" smtClean="0"/>
              <a:t>limit</a:t>
            </a:r>
            <a:r>
              <a:rPr lang="de-DE" sz="2000" dirty="0" smtClean="0"/>
              <a:t> -</a:t>
            </a:r>
            <a:r>
              <a:rPr lang="de-DE" sz="2000" dirty="0" err="1" smtClean="0"/>
              <a:t>n</a:t>
            </a:r>
            <a:r>
              <a:rPr lang="de-DE" sz="2000" dirty="0" smtClean="0"/>
              <a:t> 1024 -</a:t>
            </a:r>
            <a:r>
              <a:rPr lang="de-DE" sz="2000" dirty="0" err="1" smtClean="0"/>
              <a:t>u</a:t>
            </a:r>
            <a:r>
              <a:rPr lang="de-DE" sz="2000" dirty="0" smtClean="0"/>
              <a:t> 4096		# </a:t>
            </a:r>
            <a:r>
              <a:rPr lang="de-DE" sz="2000" dirty="0" err="1" smtClean="0"/>
              <a:t>numfiles</a:t>
            </a:r>
            <a:r>
              <a:rPr lang="de-DE" sz="2000" dirty="0" smtClean="0"/>
              <a:t>, </a:t>
            </a:r>
            <a:r>
              <a:rPr lang="de-DE" sz="2000" dirty="0" err="1" smtClean="0"/>
              <a:t>numproc</a:t>
            </a:r>
            <a:endParaRPr lang="de-DE" sz="2000" dirty="0" smtClean="0"/>
          </a:p>
          <a:p>
            <a:pPr marL="457200" lvl="1" indent="0">
              <a:buNone/>
            </a:pPr>
            <a:r>
              <a:rPr lang="en-US" sz="2000" dirty="0" err="1"/>
              <a:t>ip</a:t>
            </a:r>
            <a:r>
              <a:rPr lang="en-US" sz="2000" dirty="0"/>
              <a:t> link set eth0 </a:t>
            </a:r>
            <a:r>
              <a:rPr lang="en-US" sz="2000" dirty="0" err="1"/>
              <a:t>mtu</a:t>
            </a:r>
            <a:r>
              <a:rPr lang="en-US" sz="2000" dirty="0"/>
              <a:t> </a:t>
            </a:r>
            <a:r>
              <a:rPr lang="en-US" sz="2000" dirty="0" smtClean="0"/>
              <a:t>9000</a:t>
            </a:r>
          </a:p>
          <a:p>
            <a:pPr marL="457200" lvl="1" indent="0">
              <a:buNone/>
            </a:pPr>
            <a:endParaRPr lang="de-DE" sz="2000" dirty="0" smtClean="0"/>
          </a:p>
          <a:p>
            <a:pPr marL="457200" lvl="1" indent="0">
              <a:buNone/>
            </a:pP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2969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Bonus Benchmark Result!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447800"/>
          </a:xfrm>
        </p:spPr>
        <p:txBody>
          <a:bodyPr/>
          <a:lstStyle/>
          <a:p>
            <a:r>
              <a:rPr lang="en-US" dirty="0" smtClean="0"/>
              <a:t>The Impact of –Mm</a:t>
            </a:r>
            <a:r>
              <a:rPr lang="is-IS" dirty="0" smtClean="0"/>
              <a:t>…</a:t>
            </a:r>
            <a:endParaRPr lang="en-US" dirty="0" smtClean="0"/>
          </a:p>
          <a:p>
            <a:r>
              <a:rPr lang="is-IS" dirty="0" smtClean="0"/>
              <a:t>…</a:t>
            </a:r>
            <a:r>
              <a:rPr lang="en-US" dirty="0"/>
              <a:t>a</a:t>
            </a:r>
            <a:r>
              <a:rPr lang="en-US" dirty="0" smtClean="0"/>
              <a:t>nd Jumbo Frames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24</a:t>
            </a:fld>
            <a:endParaRPr lang="en-US" dirty="0"/>
          </a:p>
        </p:txBody>
      </p:sp>
      <p:graphicFrame>
        <p:nvGraphicFramePr>
          <p:cNvPr id="5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26850018"/>
              </p:ext>
            </p:extLst>
          </p:nvPr>
        </p:nvGraphicFramePr>
        <p:xfrm>
          <a:off x="533400" y="3108960"/>
          <a:ext cx="8077201" cy="222504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758423"/>
                <a:gridCol w="1147465"/>
                <a:gridCol w="1165723"/>
                <a:gridCol w="1137634"/>
                <a:gridCol w="758423"/>
                <a:gridCol w="758423"/>
                <a:gridCol w="1137634"/>
                <a:gridCol w="1213476"/>
              </a:tblGrid>
              <a:tr h="370840"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 smtClean="0">
                          <a:effectLst/>
                        </a:rPr>
                        <a:t>-Mm</a:t>
                      </a:r>
                      <a:endParaRPr 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T="12700" marB="9144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effectLst/>
                        </a:rPr>
                        <a:t>Records</a:t>
                      </a:r>
                      <a:endParaRPr 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T="12700" marB="9144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effectLst/>
                        </a:rPr>
                        <a:t>Messages</a:t>
                      </a:r>
                      <a:endParaRPr 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T="12700" marB="9144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effectLst/>
                        </a:rPr>
                        <a:t>Rec/</a:t>
                      </a:r>
                      <a:r>
                        <a:rPr lang="en-US" sz="1600" u="none" strike="noStrike" dirty="0" err="1">
                          <a:effectLst/>
                        </a:rPr>
                        <a:t>Msg</a:t>
                      </a:r>
                      <a:endParaRPr 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T="12700" marB="9144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effectLst/>
                        </a:rPr>
                        <a:t>MB</a:t>
                      </a:r>
                      <a:endParaRPr 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T="12700" marB="9144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effectLst/>
                        </a:rPr>
                        <a:t>Mbit</a:t>
                      </a:r>
                      <a:endParaRPr 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T="12700" marB="9144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 smtClean="0">
                          <a:effectLst/>
                        </a:rPr>
                        <a:t>%Improve</a:t>
                      </a:r>
                      <a:endParaRPr 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T="12700" marB="9144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Note</a:t>
                      </a:r>
                      <a:endParaRPr 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T="12700" marB="91440" anchor="b"/>
                </a:tc>
              </a:tr>
              <a:tr h="370840">
                <a:tc>
                  <a:txBody>
                    <a:bodyPr/>
                    <a:lstStyle/>
                    <a:p>
                      <a:pPr algn="r" fontAlgn="b"/>
                      <a:r>
                        <a:rPr lang="fi-FI" sz="1600" u="none" strike="noStrike" dirty="0">
                          <a:effectLst/>
                        </a:rPr>
                        <a:t>1024</a:t>
                      </a:r>
                      <a:endParaRPr lang="fi-F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T="12700" marB="9144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s-IS" sz="1600" u="none" strike="noStrike" dirty="0" smtClean="0">
                          <a:effectLst/>
                        </a:rPr>
                        <a:t>216,380</a:t>
                      </a:r>
                      <a:endParaRPr lang="is-I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T="12700" marB="9144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s-IS" sz="1600" u="none" strike="noStrike" dirty="0" smtClean="0">
                          <a:effectLst/>
                        </a:rPr>
                        <a:t>63,584</a:t>
                      </a:r>
                      <a:endParaRPr lang="is-I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T="12700" marB="9144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600" u="none" strike="noStrike">
                          <a:effectLst/>
                        </a:rPr>
                        <a:t>3.40</a:t>
                      </a:r>
                      <a:endParaRPr lang="hr-HR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T="12700" marB="9144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600" u="none" strike="noStrike" dirty="0">
                          <a:effectLst/>
                        </a:rPr>
                        <a:t>52.31</a:t>
                      </a:r>
                      <a:endParaRPr lang="hr-HR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T="12700" marB="9144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600" u="none" strike="noStrike" dirty="0" smtClean="0">
                          <a:effectLst/>
                        </a:rPr>
                        <a:t>418</a:t>
                      </a:r>
                      <a:endParaRPr lang="hr-HR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T="12700" marB="9144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T="12700" marB="9144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Default Mm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T="12700" marB="91440" anchor="b"/>
                </a:tc>
              </a:tr>
              <a:tr h="370840">
                <a:tc>
                  <a:txBody>
                    <a:bodyPr/>
                    <a:lstStyle/>
                    <a:p>
                      <a:pPr algn="r" fontAlgn="b"/>
                      <a:r>
                        <a:rPr lang="is-IS" sz="1600" u="none" strike="noStrike">
                          <a:effectLst/>
                        </a:rPr>
                        <a:t>4096</a:t>
                      </a:r>
                      <a:endParaRPr lang="is-IS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T="12700" marB="9144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i-FI" sz="1600" u="none" strike="noStrike" dirty="0" smtClean="0">
                          <a:effectLst/>
                        </a:rPr>
                        <a:t>430,687</a:t>
                      </a:r>
                      <a:endParaRPr lang="fi-F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T="12700" marB="9144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s-IS" sz="1600" u="none" strike="noStrike" dirty="0" smtClean="0">
                          <a:effectLst/>
                        </a:rPr>
                        <a:t>25,652</a:t>
                      </a:r>
                      <a:endParaRPr lang="is-I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T="12700" marB="9144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i-FI" sz="1600" u="none" strike="noStrike" dirty="0">
                          <a:effectLst/>
                        </a:rPr>
                        <a:t>16.79</a:t>
                      </a:r>
                      <a:endParaRPr lang="fi-F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T="12700" marB="9144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600" u="none" strike="noStrike" dirty="0">
                          <a:effectLst/>
                        </a:rPr>
                        <a:t>96.08</a:t>
                      </a:r>
                      <a:endParaRPr lang="hr-HR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T="12700" marB="9144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600" u="none" strike="noStrike" dirty="0" smtClean="0">
                          <a:effectLst/>
                        </a:rPr>
                        <a:t>768</a:t>
                      </a:r>
                      <a:endParaRPr lang="hr-HR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T="12700" marB="9144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600" u="none" strike="noStrike">
                          <a:effectLst/>
                        </a:rPr>
                        <a:t>183.67%</a:t>
                      </a:r>
                      <a:endParaRPr lang="hr-HR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T="12700" marB="9144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T="12700" marB="91440" anchor="b"/>
                </a:tc>
              </a:tr>
              <a:tr h="370840">
                <a:tc>
                  <a:txBody>
                    <a:bodyPr/>
                    <a:lstStyle/>
                    <a:p>
                      <a:pPr algn="r" fontAlgn="b"/>
                      <a:r>
                        <a:rPr lang="is-IS" sz="1600" u="none" strike="noStrike">
                          <a:effectLst/>
                        </a:rPr>
                        <a:t>8192</a:t>
                      </a:r>
                      <a:endParaRPr lang="is-IS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T="12700" marB="9144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u="none" strike="noStrike" dirty="0" smtClean="0">
                          <a:effectLst/>
                        </a:rPr>
                        <a:t>492,149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T="12700" marB="9144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s-IS" sz="1600" u="none" strike="noStrike" dirty="0" smtClean="0">
                          <a:effectLst/>
                        </a:rPr>
                        <a:t>14,420</a:t>
                      </a:r>
                      <a:endParaRPr lang="is-I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T="12700" marB="9144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600" u="none" strike="noStrike">
                          <a:effectLst/>
                        </a:rPr>
                        <a:t>34.13</a:t>
                      </a:r>
                      <a:endParaRPr lang="hr-HR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T="12700" marB="9144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600" u="none" strike="noStrike" dirty="0">
                          <a:effectLst/>
                        </a:rPr>
                        <a:t>109.35</a:t>
                      </a:r>
                      <a:endParaRPr lang="hr-HR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T="12700" marB="9144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i-FI" sz="1600" u="none" strike="noStrike" dirty="0" smtClean="0">
                          <a:effectLst/>
                        </a:rPr>
                        <a:t>874</a:t>
                      </a:r>
                      <a:endParaRPr lang="fi-F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T="12700" marB="9144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s-IS" sz="1600" u="none" strike="noStrike">
                          <a:effectLst/>
                        </a:rPr>
                        <a:t>209.04%</a:t>
                      </a:r>
                      <a:endParaRPr lang="is-IS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T="12700" marB="9144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T="12700" marB="91440" anchor="b"/>
                </a:tc>
              </a:tr>
              <a:tr h="370840">
                <a:tc>
                  <a:txBody>
                    <a:bodyPr/>
                    <a:lstStyle/>
                    <a:p>
                      <a:pPr algn="r" fontAlgn="b"/>
                      <a:r>
                        <a:rPr lang="is-IS" sz="1600" u="none" strike="noStrike">
                          <a:effectLst/>
                        </a:rPr>
                        <a:t>16384</a:t>
                      </a:r>
                      <a:endParaRPr lang="is-IS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T="12700" marB="9144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s-IS" sz="1600" u="none" strike="noStrike" dirty="0" smtClean="0">
                          <a:effectLst/>
                        </a:rPr>
                        <a:t>519,634</a:t>
                      </a:r>
                      <a:endParaRPr lang="is-I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T="12700" marB="9144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s-IS" sz="1600" u="none" strike="noStrike" dirty="0" smtClean="0">
                          <a:effectLst/>
                        </a:rPr>
                        <a:t>7,358</a:t>
                      </a:r>
                      <a:endParaRPr lang="is-I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T="12700" marB="9144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u="none" strike="noStrike">
                          <a:effectLst/>
                        </a:rPr>
                        <a:t>70.62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T="12700" marB="9144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u="none" strike="noStrike" dirty="0">
                          <a:effectLst/>
                        </a:rPr>
                        <a:t>111.36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T="12700" marB="9144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600" u="none" strike="noStrike" dirty="0" smtClean="0">
                          <a:effectLst/>
                        </a:rPr>
                        <a:t>890</a:t>
                      </a:r>
                      <a:endParaRPr lang="it-IT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T="12700" marB="9144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s-IS" sz="1600" u="none" strike="noStrike">
                          <a:effectLst/>
                        </a:rPr>
                        <a:t>212.88%</a:t>
                      </a:r>
                      <a:endParaRPr lang="is-IS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T="12700" marB="9144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T="12700" marB="91440" anchor="b"/>
                </a:tc>
              </a:tr>
              <a:tr h="370840">
                <a:tc>
                  <a:txBody>
                    <a:bodyPr/>
                    <a:lstStyle/>
                    <a:p>
                      <a:pPr algn="r" fontAlgn="b"/>
                      <a:r>
                        <a:rPr lang="is-IS" sz="1600" u="none" strike="noStrike">
                          <a:effectLst/>
                        </a:rPr>
                        <a:t>8192</a:t>
                      </a:r>
                      <a:endParaRPr lang="is-IS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T="12700" marB="9144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s-IS" sz="1600" u="none" strike="noStrike" dirty="0" smtClean="0">
                          <a:effectLst/>
                        </a:rPr>
                        <a:t>533,143</a:t>
                      </a:r>
                      <a:endParaRPr lang="is-I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T="12700" marB="9144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s-IS" sz="1600" u="none" strike="noStrike" dirty="0" smtClean="0">
                          <a:effectLst/>
                        </a:rPr>
                        <a:t>15,135</a:t>
                      </a:r>
                      <a:endParaRPr lang="is-I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T="12700" marB="9144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600" u="none" strike="noStrike">
                          <a:effectLst/>
                        </a:rPr>
                        <a:t>35.23</a:t>
                      </a:r>
                      <a:endParaRPr lang="hr-HR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T="12700" marB="9144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600" u="none" strike="noStrike" dirty="0">
                          <a:effectLst/>
                        </a:rPr>
                        <a:t>114.61</a:t>
                      </a:r>
                      <a:endParaRPr lang="hr-HR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T="12700" marB="9144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600" u="none" strike="noStrike" dirty="0" smtClean="0">
                          <a:effectLst/>
                        </a:rPr>
                        <a:t>916</a:t>
                      </a:r>
                      <a:endParaRPr lang="hr-HR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T="12700" marB="9144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s-IS" sz="1600" u="none" strike="noStrike">
                          <a:effectLst/>
                        </a:rPr>
                        <a:t>219.10%</a:t>
                      </a:r>
                      <a:endParaRPr lang="is-IS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T="12700" marB="9144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MTU = </a:t>
                      </a:r>
                      <a:r>
                        <a:rPr lang="en-US" sz="1600" u="none" strike="noStrike" dirty="0" smtClean="0">
                          <a:effectLst/>
                        </a:rPr>
                        <a:t>9000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T="12700" marB="9144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53873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Migration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770437"/>
            <a:ext cx="8229600" cy="1554163"/>
          </a:xfrm>
        </p:spPr>
        <p:txBody>
          <a:bodyPr/>
          <a:lstStyle/>
          <a:p>
            <a:r>
              <a:rPr lang="en-US" dirty="0" smtClean="0"/>
              <a:t>How long will it take?</a:t>
            </a:r>
          </a:p>
          <a:p>
            <a:r>
              <a:rPr lang="en-US" dirty="0" smtClean="0"/>
              <a:t>What do we do if it fails?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25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47800"/>
            <a:ext cx="9144000" cy="32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986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Long Will it Take?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Dry run #1</a:t>
            </a:r>
          </a:p>
          <a:p>
            <a:r>
              <a:rPr lang="en-US" dirty="0" smtClean="0"/>
              <a:t>Dump</a:t>
            </a:r>
            <a:r>
              <a:rPr lang="is-IS" dirty="0" smtClean="0"/>
              <a:t>…</a:t>
            </a:r>
          </a:p>
          <a:p>
            <a:r>
              <a:rPr lang="is-IS" dirty="0" smtClean="0"/>
              <a:t>Load...</a:t>
            </a:r>
          </a:p>
          <a:p>
            <a:r>
              <a:rPr lang="is-IS" dirty="0" smtClean="0"/>
              <a:t>Index Rebuild...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446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Long Will it Take?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Dry run #1</a:t>
            </a:r>
          </a:p>
          <a:p>
            <a:r>
              <a:rPr lang="en-US" dirty="0" smtClean="0"/>
              <a:t>Dump</a:t>
            </a:r>
            <a:r>
              <a:rPr lang="is-IS" dirty="0" smtClean="0"/>
              <a:t>…  24 hours</a:t>
            </a:r>
          </a:p>
          <a:p>
            <a:r>
              <a:rPr lang="is-IS" dirty="0" smtClean="0"/>
              <a:t>Load...  6 hours</a:t>
            </a:r>
          </a:p>
          <a:p>
            <a:r>
              <a:rPr lang="is-IS" dirty="0" smtClean="0"/>
              <a:t>Index Rebuild...  3 hours</a:t>
            </a:r>
          </a:p>
          <a:p>
            <a:endParaRPr lang="is-IS" dirty="0"/>
          </a:p>
          <a:p>
            <a:r>
              <a:rPr lang="is-IS" dirty="0" smtClean="0"/>
              <a:t>Total Time:  33 hours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27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7800" y="3581400"/>
            <a:ext cx="3448696" cy="2583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459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Possible Dump Improvements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5638800" cy="4525963"/>
          </a:xfrm>
        </p:spPr>
        <p:txBody>
          <a:bodyPr/>
          <a:lstStyle/>
          <a:p>
            <a:r>
              <a:rPr lang="en-US" dirty="0"/>
              <a:t>Transfer of dumped data to target</a:t>
            </a:r>
          </a:p>
          <a:p>
            <a:r>
              <a:rPr lang="en-US" dirty="0" smtClean="0"/>
              <a:t>Selection of index to dump with</a:t>
            </a:r>
          </a:p>
          <a:p>
            <a:r>
              <a:rPr lang="en-US" dirty="0" smtClean="0"/>
              <a:t>Number of simultaneous dump sessions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28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9800" y="3355919"/>
            <a:ext cx="2717799" cy="2828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5316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Transfer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534400" cy="4525963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Using a shared NFS </a:t>
            </a:r>
            <a:r>
              <a:rPr lang="en-US" dirty="0" err="1" smtClean="0"/>
              <a:t>filesystem</a:t>
            </a:r>
            <a:endParaRPr lang="en-US" dirty="0" smtClean="0"/>
          </a:p>
          <a:p>
            <a:r>
              <a:rPr lang="en-US" dirty="0" smtClean="0"/>
              <a:t>Poor (50Mbit) network between sites:</a:t>
            </a:r>
          </a:p>
          <a:p>
            <a:pPr lvl="1"/>
            <a:r>
              <a:rPr lang="en-US" dirty="0" smtClean="0"/>
              <a:t>Dump process completely saturates network</a:t>
            </a:r>
          </a:p>
          <a:p>
            <a:pPr lvl="1"/>
            <a:r>
              <a:rPr lang="en-US" dirty="0" smtClean="0"/>
              <a:t>Other transfer methods do not help</a:t>
            </a:r>
          </a:p>
          <a:p>
            <a:pPr lvl="1"/>
            <a:r>
              <a:rPr lang="en-US" dirty="0" smtClean="0"/>
              <a:t>Compression adds too much time on both ends</a:t>
            </a:r>
          </a:p>
          <a:p>
            <a:r>
              <a:rPr lang="en-US" dirty="0" smtClean="0"/>
              <a:t>If we can get the servers co-located we can use </a:t>
            </a:r>
            <a:r>
              <a:rPr lang="en-US" dirty="0" err="1" smtClean="0"/>
              <a:t>Gbit</a:t>
            </a:r>
            <a:r>
              <a:rPr lang="en-US" dirty="0" smtClean="0"/>
              <a:t> network</a:t>
            </a:r>
            <a:r>
              <a:rPr lang="is-IS" dirty="0" smtClean="0"/>
              <a:t>…</a:t>
            </a:r>
          </a:p>
          <a:p>
            <a:r>
              <a:rPr lang="is-IS" dirty="0" smtClean="0"/>
              <a:t>But there are space problems at the data center </a:t>
            </a:r>
            <a:r>
              <a:rPr lang="is-IS" dirty="0" smtClean="0">
                <a:sym typeface="Wingdings"/>
              </a:rPr>
              <a:t></a:t>
            </a:r>
          </a:p>
          <a:p>
            <a:r>
              <a:rPr lang="is-IS" dirty="0" smtClean="0">
                <a:sym typeface="Wingdings"/>
              </a:rPr>
              <a:t>Eventually resolved in late summer – 12 hour improvement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4594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Selection of Index to Dump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“Smallest Index” helps some tables</a:t>
            </a:r>
          </a:p>
          <a:p>
            <a:r>
              <a:rPr lang="en-US" dirty="0" smtClean="0"/>
              <a:t>But not the “long pole” table because it only has one index </a:t>
            </a:r>
            <a:r>
              <a:rPr lang="en-US" dirty="0" smtClean="0">
                <a:sym typeface="Wingdings"/>
              </a:rPr>
              <a:t></a:t>
            </a:r>
            <a:endParaRPr lang="is-IS" dirty="0" smtClean="0"/>
          </a:p>
          <a:p>
            <a:r>
              <a:rPr lang="is-IS" dirty="0" smtClean="0"/>
              <a:t>“No index” works much better</a:t>
            </a:r>
          </a:p>
          <a:p>
            <a:pPr lvl="1"/>
            <a:r>
              <a:rPr lang="is-IS" dirty="0" smtClean="0"/>
              <a:t>2 hr improvement!</a:t>
            </a:r>
          </a:p>
          <a:p>
            <a:pPr lvl="1"/>
            <a:r>
              <a:rPr lang="is-IS" dirty="0" smtClean="0"/>
              <a:t>(Requires type 2 storage areas)</a:t>
            </a:r>
          </a:p>
          <a:p>
            <a:r>
              <a:rPr lang="is-IS" dirty="0" smtClean="0"/>
              <a:t>Using “dump specified” ranges was awful</a:t>
            </a:r>
          </a:p>
          <a:p>
            <a:pPr lvl="1"/>
            <a:r>
              <a:rPr lang="en-US" dirty="0" smtClean="0"/>
              <a:t>L</a:t>
            </a:r>
            <a:r>
              <a:rPr lang="is-IS" dirty="0" smtClean="0"/>
              <a:t>argest table took 16 hr vs 2hr 23min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11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Number of Dump Sessions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Reducing sessions from 16 to 8 helped a lot (</a:t>
            </a:r>
            <a:r>
              <a:rPr lang="en-US" dirty="0" err="1" smtClean="0"/>
              <a:t>Netapp</a:t>
            </a:r>
            <a:r>
              <a:rPr lang="en-US" dirty="0" smtClean="0"/>
              <a:t> appeared to be overwhelmed)</a:t>
            </a:r>
          </a:p>
          <a:p>
            <a:r>
              <a:rPr lang="en-US" dirty="0" smtClean="0"/>
              <a:t>p</a:t>
            </a:r>
            <a:r>
              <a:rPr lang="is-IS" dirty="0" smtClean="0"/>
              <a:t>routil </a:t>
            </a:r>
            <a:r>
              <a:rPr lang="is-IS" dirty="0"/>
              <a:t>multi-threaded dump was </a:t>
            </a:r>
            <a:r>
              <a:rPr lang="is-IS" dirty="0" smtClean="0"/>
              <a:t>a very minor improvement</a:t>
            </a:r>
          </a:p>
          <a:p>
            <a:pPr lvl="1"/>
            <a:r>
              <a:rPr lang="is-IS" dirty="0" smtClean="0"/>
              <a:t>6 minutes</a:t>
            </a:r>
          </a:p>
          <a:p>
            <a:pPr lvl="1"/>
            <a:r>
              <a:rPr lang="en-US" dirty="0" smtClean="0"/>
              <a:t>N</a:t>
            </a:r>
            <a:r>
              <a:rPr lang="is-IS" dirty="0" smtClean="0"/>
              <a:t>ot worth the added complexity on the load</a:t>
            </a:r>
          </a:p>
          <a:p>
            <a:r>
              <a:rPr lang="is-IS" dirty="0" smtClean="0"/>
              <a:t>Dump is now down to 7hr 45min...</a:t>
            </a:r>
          </a:p>
          <a:p>
            <a:r>
              <a:rPr lang="is-IS" dirty="0" smtClean="0"/>
              <a:t>Total time 13 hr 5min</a:t>
            </a:r>
            <a:endParaRPr lang="is-I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6691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Load Configuration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Tested single user </a:t>
            </a:r>
            <a:r>
              <a:rPr lang="en-US" dirty="0" err="1" smtClean="0"/>
              <a:t>vs</a:t>
            </a:r>
            <a:r>
              <a:rPr lang="en-US" dirty="0" smtClean="0"/>
              <a:t> MT with and without server</a:t>
            </a:r>
          </a:p>
          <a:p>
            <a:r>
              <a:rPr lang="en-US" dirty="0" smtClean="0"/>
              <a:t>One single user session was fastest</a:t>
            </a:r>
          </a:p>
          <a:p>
            <a:pPr lvl="1"/>
            <a:r>
              <a:rPr lang="en-US" dirty="0" smtClean="0"/>
              <a:t>MT:  6hr</a:t>
            </a:r>
          </a:p>
          <a:p>
            <a:pPr lvl="1"/>
            <a:r>
              <a:rPr lang="en-US" dirty="0" smtClean="0"/>
              <a:t>Single session, with server: 3hr 26min</a:t>
            </a:r>
          </a:p>
          <a:p>
            <a:pPr lvl="1"/>
            <a:r>
              <a:rPr lang="en-US" dirty="0" smtClean="0"/>
              <a:t>Single session, no server:  2hr 20min</a:t>
            </a:r>
          </a:p>
          <a:p>
            <a:r>
              <a:rPr lang="en-US" dirty="0" smtClean="0"/>
              <a:t>Overlapping load with dump works best – why wait to start loading?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874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One </a:t>
            </a:r>
            <a:r>
              <a:rPr lang="en-US" dirty="0"/>
              <a:t>L</a:t>
            </a:r>
            <a:r>
              <a:rPr lang="en-US" dirty="0" smtClean="0"/>
              <a:t>ast Trick</a:t>
            </a:r>
            <a:r>
              <a:rPr lang="is-IS" dirty="0" smtClean="0"/>
              <a:t>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33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4038600"/>
            <a:ext cx="1701970" cy="198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213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One </a:t>
            </a:r>
            <a:r>
              <a:rPr lang="en-US" dirty="0"/>
              <a:t>L</a:t>
            </a:r>
            <a:r>
              <a:rPr lang="en-US" dirty="0" smtClean="0"/>
              <a:t>ast Trick</a:t>
            </a:r>
            <a:r>
              <a:rPr lang="is-IS" dirty="0" smtClean="0"/>
              <a:t>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OpenEdge</a:t>
            </a:r>
            <a:r>
              <a:rPr lang="en-US" dirty="0" smtClean="0"/>
              <a:t> Replication is in use</a:t>
            </a:r>
            <a:r>
              <a:rPr lang="is-IS" dirty="0" smtClean="0"/>
              <a:t>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2034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One </a:t>
            </a:r>
            <a:r>
              <a:rPr lang="en-US" dirty="0"/>
              <a:t>L</a:t>
            </a:r>
            <a:r>
              <a:rPr lang="en-US" dirty="0" smtClean="0"/>
              <a:t>ast Trick</a:t>
            </a:r>
            <a:r>
              <a:rPr lang="is-IS" dirty="0" smtClean="0"/>
              <a:t>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OpenEdge</a:t>
            </a:r>
            <a:r>
              <a:rPr lang="en-US" dirty="0" smtClean="0"/>
              <a:t> Replication is in use</a:t>
            </a:r>
            <a:r>
              <a:rPr lang="is-IS" dirty="0" smtClean="0"/>
              <a:t>…</a:t>
            </a:r>
          </a:p>
          <a:p>
            <a:r>
              <a:rPr lang="is-IS" dirty="0" smtClean="0"/>
              <a:t>Use the replication target to off-load some work</a:t>
            </a:r>
          </a:p>
          <a:p>
            <a:r>
              <a:rPr lang="is-IS" dirty="0" smtClean="0"/>
              <a:t>Specifically move the </a:t>
            </a:r>
            <a:r>
              <a:rPr lang="is-IS" dirty="0" smtClean="0"/>
              <a:t>dump of the 8 </a:t>
            </a:r>
            <a:r>
              <a:rPr lang="is-IS" dirty="0" smtClean="0"/>
              <a:t>largest tables to the replication server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9134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One </a:t>
            </a:r>
            <a:r>
              <a:rPr lang="en-US" dirty="0"/>
              <a:t>L</a:t>
            </a:r>
            <a:r>
              <a:rPr lang="en-US" dirty="0" smtClean="0"/>
              <a:t>ast Trick</a:t>
            </a:r>
            <a:r>
              <a:rPr lang="is-IS" dirty="0" smtClean="0"/>
              <a:t>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OpenEdge</a:t>
            </a:r>
            <a:r>
              <a:rPr lang="en-US" dirty="0" smtClean="0"/>
              <a:t> Replication is in use</a:t>
            </a:r>
            <a:r>
              <a:rPr lang="is-IS" dirty="0" smtClean="0"/>
              <a:t>…</a:t>
            </a:r>
          </a:p>
          <a:p>
            <a:r>
              <a:rPr lang="is-IS" dirty="0" smtClean="0"/>
              <a:t>Use the replication target to off-load some work</a:t>
            </a:r>
          </a:p>
          <a:p>
            <a:r>
              <a:rPr lang="is-IS" dirty="0" smtClean="0"/>
              <a:t>Specifically move the </a:t>
            </a:r>
            <a:r>
              <a:rPr lang="is-IS" dirty="0" smtClean="0"/>
              <a:t>dump of the 8 </a:t>
            </a:r>
            <a:r>
              <a:rPr lang="is-IS" dirty="0" smtClean="0"/>
              <a:t>largest tables to the replication server</a:t>
            </a:r>
          </a:p>
          <a:p>
            <a:r>
              <a:rPr lang="is-IS" dirty="0" smtClean="0"/>
              <a:t>Dump time reduced to 2hr 31min</a:t>
            </a:r>
          </a:p>
          <a:p>
            <a:r>
              <a:rPr lang="is-IS" dirty="0" smtClean="0"/>
              <a:t>Total time:  5hr 30min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4328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 </a:t>
            </a:r>
            <a:r>
              <a:rPr lang="en-US" dirty="0"/>
              <a:t>T</a:t>
            </a:r>
            <a:r>
              <a:rPr lang="en-US" dirty="0" smtClean="0"/>
              <a:t>here More?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Maybe</a:t>
            </a:r>
            <a:r>
              <a:rPr lang="is-IS" dirty="0" smtClean="0"/>
              <a:t>…</a:t>
            </a:r>
          </a:p>
          <a:p>
            <a:r>
              <a:rPr lang="is-IS" dirty="0" smtClean="0"/>
              <a:t>There is 25-30 minutes of waiting for the longest dump to finish</a:t>
            </a:r>
          </a:p>
          <a:p>
            <a:r>
              <a:rPr lang="is-IS" dirty="0" smtClean="0"/>
              <a:t>By re-arranging the dumps and moving that one to the server with faster CPUs I could probably eliminate that wait.</a:t>
            </a:r>
          </a:p>
          <a:p>
            <a:r>
              <a:rPr lang="is-IS" dirty="0" smtClean="0"/>
              <a:t>Testing the “in-line” index rebuild might be interesting too.</a:t>
            </a:r>
          </a:p>
          <a:p>
            <a:r>
              <a:rPr lang="is-IS" dirty="0" smtClean="0"/>
              <a:t>But we are out of time for experiments </a:t>
            </a:r>
            <a:r>
              <a:rPr lang="is-IS" dirty="0" smtClean="0">
                <a:sym typeface="Wingdings"/>
              </a:rPr>
              <a:t>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5206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Final Dry Run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Use both Production and Replication Target servers</a:t>
            </a:r>
          </a:p>
          <a:p>
            <a:r>
              <a:rPr lang="en-US" dirty="0" smtClean="0"/>
              <a:t>Use no-index binary dumps</a:t>
            </a:r>
          </a:p>
          <a:p>
            <a:r>
              <a:rPr lang="en-US" dirty="0" smtClean="0"/>
              <a:t>Use a pre-built database with fixed extents</a:t>
            </a:r>
          </a:p>
          <a:p>
            <a:r>
              <a:rPr lang="en-US" dirty="0" smtClean="0"/>
              <a:t>Use a single-user, single-thread binary load</a:t>
            </a:r>
          </a:p>
          <a:p>
            <a:r>
              <a:rPr lang="en-US" dirty="0" smtClean="0"/>
              <a:t>Leverage the new(</a:t>
            </a:r>
            <a:r>
              <a:rPr lang="en-US" dirty="0" err="1" smtClean="0"/>
              <a:t>ish</a:t>
            </a:r>
            <a:r>
              <a:rPr lang="en-US" dirty="0" smtClean="0"/>
              <a:t>) </a:t>
            </a:r>
            <a:r>
              <a:rPr lang="en-US" dirty="0" err="1" smtClean="0"/>
              <a:t>idxbuild</a:t>
            </a:r>
            <a:r>
              <a:rPr lang="en-US" dirty="0" smtClean="0"/>
              <a:t> parameters</a:t>
            </a:r>
          </a:p>
          <a:p>
            <a:r>
              <a:rPr lang="en-US" dirty="0" smtClean="0"/>
              <a:t>Overlap the dumping &amp; loading</a:t>
            </a:r>
          </a:p>
          <a:p>
            <a:r>
              <a:rPr lang="en-US" dirty="0" smtClean="0"/>
              <a:t>Improved from 33hrs to under 6 hours!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1751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33400" y="2600325"/>
            <a:ext cx="7772400" cy="1362075"/>
          </a:xfrm>
        </p:spPr>
        <p:txBody>
          <a:bodyPr>
            <a:normAutofit/>
          </a:bodyPr>
          <a:lstStyle/>
          <a:p>
            <a:pPr algn="ctr"/>
            <a:r>
              <a:rPr lang="en-US" sz="6000" cap="none" dirty="0" smtClean="0">
                <a:solidFill>
                  <a:schemeClr val="tx2"/>
                </a:solidFill>
              </a:rPr>
              <a:t>Are We Ready?</a:t>
            </a:r>
            <a:endParaRPr lang="en-US" sz="6000" cap="none" dirty="0">
              <a:solidFill>
                <a:schemeClr val="tx2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9088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if it Fails?</a:t>
            </a:r>
            <a:br>
              <a:rPr lang="en-US" dirty="0" smtClean="0"/>
            </a:br>
            <a:r>
              <a:rPr lang="en-US" sz="2700" dirty="0" smtClean="0"/>
              <a:t>(and we don’t notice problems right away?)</a:t>
            </a:r>
            <a:endParaRPr lang="en-US" sz="27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is-IS" dirty="0" smtClean="0"/>
              <a:t>Rekey?</a:t>
            </a:r>
          </a:p>
          <a:p>
            <a:pPr lvl="1"/>
            <a:r>
              <a:rPr lang="is-IS" dirty="0"/>
              <a:t>F</a:t>
            </a:r>
            <a:r>
              <a:rPr lang="is-IS" dirty="0" smtClean="0"/>
              <a:t>easible for a short period...</a:t>
            </a:r>
          </a:p>
          <a:p>
            <a:pPr lvl="1"/>
            <a:r>
              <a:rPr lang="is-IS" dirty="0" smtClean="0"/>
              <a:t>Especially if inventory and financial transactions are carefully controlled</a:t>
            </a:r>
          </a:p>
          <a:p>
            <a:r>
              <a:rPr lang="is-IS" dirty="0" smtClean="0"/>
              <a:t>Dump &amp; Load in Reverse?</a:t>
            </a:r>
          </a:p>
          <a:p>
            <a:pPr lvl="1"/>
            <a:r>
              <a:rPr lang="is-IS" dirty="0" smtClean="0"/>
              <a:t>The dump will be fast </a:t>
            </a:r>
            <a:r>
              <a:rPr lang="is-IS" dirty="0" smtClean="0">
                <a:sym typeface="Wingdings"/>
              </a:rPr>
              <a:t></a:t>
            </a:r>
          </a:p>
          <a:p>
            <a:pPr lvl="1"/>
            <a:r>
              <a:rPr lang="is-IS" dirty="0" smtClean="0">
                <a:sym typeface="Wingdings"/>
              </a:rPr>
              <a:t>The load and index rebuild will not be described as “fast”</a:t>
            </a:r>
            <a:endParaRPr lang="is-IS" dirty="0" smtClean="0"/>
          </a:p>
          <a:p>
            <a:r>
              <a:rPr lang="is-IS" dirty="0" smtClean="0"/>
              <a:t>Subvert Auditing?</a:t>
            </a:r>
          </a:p>
          <a:p>
            <a:pPr lvl="1"/>
            <a:r>
              <a:rPr lang="is-IS" dirty="0" smtClean="0"/>
              <a:t>Maybe someday ;)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0993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Actual Migration #1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Started out fast!  The dumps were going very well!</a:t>
            </a:r>
          </a:p>
          <a:p>
            <a:r>
              <a:rPr lang="en-US" dirty="0" smtClean="0"/>
              <a:t>But the loads seemed to </a:t>
            </a:r>
            <a:r>
              <a:rPr lang="en-US" dirty="0" err="1" smtClean="0"/>
              <a:t>draaaaag</a:t>
            </a:r>
            <a:r>
              <a:rPr lang="is-IS" dirty="0" smtClean="0"/>
              <a:t>…</a:t>
            </a:r>
          </a:p>
          <a:p>
            <a:r>
              <a:rPr lang="is-IS" dirty="0" smtClean="0"/>
              <a:t>3x slower than dry runs </a:t>
            </a:r>
            <a:r>
              <a:rPr lang="is-IS" dirty="0" smtClean="0">
                <a:sym typeface="Wingdings"/>
              </a:rPr>
              <a:t></a:t>
            </a:r>
          </a:p>
          <a:p>
            <a:r>
              <a:rPr lang="is-IS" dirty="0" smtClean="0">
                <a:sym typeface="Wingdings"/>
              </a:rPr>
              <a:t>Idxbuild awful  </a:t>
            </a:r>
          </a:p>
          <a:p>
            <a:r>
              <a:rPr lang="is-IS" dirty="0" smtClean="0">
                <a:sym typeface="Wingdings"/>
              </a:rPr>
              <a:t>Record count mismatch  </a:t>
            </a:r>
            <a:r>
              <a:rPr lang="en-US" dirty="0" smtClean="0">
                <a:sym typeface="Wingdings"/>
              </a:rPr>
              <a:t> </a:t>
            </a:r>
          </a:p>
          <a:p>
            <a:r>
              <a:rPr lang="en-US" dirty="0" smtClean="0">
                <a:sym typeface="Wingdings"/>
              </a:rPr>
              <a:t>Transaction and inventory data is wrong!!!</a:t>
            </a:r>
            <a:endParaRPr lang="is-IS" dirty="0" smtClean="0">
              <a:sym typeface="Wingding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41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2600" y="2123544"/>
            <a:ext cx="1371600" cy="59529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10400" y="2794000"/>
            <a:ext cx="1318437" cy="78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6926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Oh The Humanity!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42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600201"/>
            <a:ext cx="7569129" cy="4760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5559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</a:t>
            </a:r>
            <a:r>
              <a:rPr lang="en-US" dirty="0"/>
              <a:t>W</a:t>
            </a:r>
            <a:r>
              <a:rPr lang="en-US" dirty="0" smtClean="0"/>
              <a:t>ent Wrong?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A lot of last minute configuration changes on the target server – it should have been rebooted</a:t>
            </a:r>
          </a:p>
          <a:p>
            <a:r>
              <a:rPr lang="en-US" dirty="0" smtClean="0"/>
              <a:t>I was persuaded to allow some read-only batch jobs to run during the dump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43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2671" y="4343400"/>
            <a:ext cx="2605129" cy="2438400"/>
          </a:xfrm>
          <a:prstGeom prst="rect">
            <a:avLst/>
          </a:prstGeom>
          <a:scene3d>
            <a:camera prst="orthographicFront">
              <a:rot lat="0" lon="10800000" rev="0"/>
            </a:camera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119714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94676" y="4178300"/>
            <a:ext cx="2020724" cy="19939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 the bright side</a:t>
            </a:r>
            <a:r>
              <a:rPr lang="is-IS" dirty="0" smtClean="0"/>
              <a:t>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The source database is untouched.  We can revert to it at any time.</a:t>
            </a:r>
          </a:p>
          <a:p>
            <a:r>
              <a:rPr lang="en-US" dirty="0" smtClean="0"/>
              <a:t>We caught it – just imagine if we had not </a:t>
            </a:r>
            <a:r>
              <a:rPr lang="en-US" dirty="0" smtClean="0">
                <a:sym typeface="Wingdings"/>
              </a:rPr>
              <a:t></a:t>
            </a:r>
            <a:endParaRPr lang="en-US" dirty="0" smtClean="0"/>
          </a:p>
          <a:p>
            <a:r>
              <a:rPr lang="en-US" dirty="0" smtClean="0"/>
              <a:t>Even though it was a lot slower than hoped it is still only Saturday afternoon!</a:t>
            </a:r>
          </a:p>
          <a:p>
            <a:r>
              <a:rPr lang="en-US" dirty="0" smtClean="0"/>
              <a:t>We have plenty of time to do it again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44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8983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45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090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6015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Actual Migration #2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Target server rebooted, no extra processes running</a:t>
            </a:r>
            <a:r>
              <a:rPr lang="is-IS" dirty="0" smtClean="0"/>
              <a:t>…</a:t>
            </a:r>
            <a:endParaRPr lang="en-US" dirty="0" smtClean="0"/>
          </a:p>
          <a:p>
            <a:r>
              <a:rPr lang="en-US" dirty="0" smtClean="0"/>
              <a:t>Servers are all responding properly</a:t>
            </a:r>
          </a:p>
          <a:p>
            <a:r>
              <a:rPr lang="en-US" dirty="0" smtClean="0"/>
              <a:t>Dump and load completes in 5hr 27min</a:t>
            </a:r>
          </a:p>
          <a:p>
            <a:r>
              <a:rPr lang="en-US" dirty="0" smtClean="0"/>
              <a:t>Records counts match!</a:t>
            </a:r>
          </a:p>
          <a:p>
            <a:r>
              <a:rPr lang="en-US" dirty="0">
                <a:sym typeface="Wingdings"/>
              </a:rPr>
              <a:t>Transaction and inventory data is </a:t>
            </a:r>
            <a:r>
              <a:rPr lang="en-US" dirty="0" smtClean="0">
                <a:sym typeface="Wingdings"/>
              </a:rPr>
              <a:t>right!!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We are good to go live!!!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46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3503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47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8300" y="3657600"/>
            <a:ext cx="3327400" cy="24384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219200"/>
            <a:ext cx="2476500" cy="30480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914400"/>
            <a:ext cx="2476500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07196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48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7400" y="1625600"/>
            <a:ext cx="5016500" cy="359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2844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33400" y="2600325"/>
            <a:ext cx="7772400" cy="1362075"/>
          </a:xfrm>
        </p:spPr>
        <p:txBody>
          <a:bodyPr>
            <a:normAutofit/>
          </a:bodyPr>
          <a:lstStyle/>
          <a:p>
            <a:pPr algn="ctr"/>
            <a:r>
              <a:rPr lang="en-US" sz="6000" cap="none" dirty="0" smtClean="0">
                <a:solidFill>
                  <a:schemeClr val="tx2"/>
                </a:solidFill>
              </a:rPr>
              <a:t>Before and After</a:t>
            </a:r>
            <a:endParaRPr lang="en-US" sz="6000" cap="none" dirty="0">
              <a:solidFill>
                <a:schemeClr val="tx2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49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3792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Connections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50</a:t>
            </a:fld>
            <a:endParaRPr lang="en-US" dirty="0"/>
          </a:p>
        </p:txBody>
      </p:sp>
      <p:pic>
        <p:nvPicPr>
          <p:cNvPr id="5" name="Picture 4" descr="cnx_sep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676400"/>
            <a:ext cx="4114800" cy="3847301"/>
          </a:xfrm>
          <a:prstGeom prst="rect">
            <a:avLst/>
          </a:prstGeom>
        </p:spPr>
      </p:pic>
      <p:pic>
        <p:nvPicPr>
          <p:cNvPr id="6" name="Picture 5" descr="cnx_oc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2400" y="1713601"/>
            <a:ext cx="4648200" cy="3925199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4267200" y="2057400"/>
            <a:ext cx="3657600" cy="457200"/>
          </a:xfrm>
          <a:prstGeom prst="roundRect">
            <a:avLst/>
          </a:prstGeom>
          <a:solidFill>
            <a:srgbClr val="F79646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17375E"/>
                </a:solidFill>
              </a:rPr>
              <a:t>Fewer users with multiple sessions</a:t>
            </a:r>
            <a:endParaRPr lang="en-US" dirty="0">
              <a:solidFill>
                <a:srgbClr val="17375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4336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Record Reads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51</a:t>
            </a:fld>
            <a:endParaRPr lang="en-US" dirty="0"/>
          </a:p>
        </p:txBody>
      </p:sp>
      <p:sp>
        <p:nvSpPr>
          <p:cNvPr id="7" name="Rounded Rectangle 6"/>
          <p:cNvSpPr/>
          <p:nvPr/>
        </p:nvSpPr>
        <p:spPr>
          <a:xfrm>
            <a:off x="457200" y="1828800"/>
            <a:ext cx="3276600" cy="2209800"/>
          </a:xfrm>
          <a:prstGeom prst="roundRect">
            <a:avLst/>
          </a:prstGeom>
          <a:solidFill>
            <a:schemeClr val="accent6">
              <a:alpha val="72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Same amount of “core” work is being done.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Peaks are 3x!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Valleys are 0!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Big jobs are getting done much faster.</a:t>
            </a:r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3" name="Picture 2" descr="recRd_sep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4267200"/>
            <a:ext cx="3962400" cy="21336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2400" y="1600200"/>
            <a:ext cx="4724400" cy="495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625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recUpd_sep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600201"/>
            <a:ext cx="4191000" cy="5016818"/>
          </a:xfrm>
          <a:prstGeom prst="rect">
            <a:avLst/>
          </a:prstGeom>
        </p:spPr>
      </p:pic>
      <p:pic>
        <p:nvPicPr>
          <p:cNvPr id="5" name="Picture 4" descr="recUpd_oc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800" y="1828800"/>
            <a:ext cx="4495800" cy="4267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Updates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52</a:t>
            </a:fld>
            <a:endParaRPr lang="en-US" dirty="0"/>
          </a:p>
        </p:txBody>
      </p:sp>
      <p:sp>
        <p:nvSpPr>
          <p:cNvPr id="7" name="Rounded Rectangle 6"/>
          <p:cNvSpPr/>
          <p:nvPr/>
        </p:nvSpPr>
        <p:spPr>
          <a:xfrm>
            <a:off x="2438400" y="2667000"/>
            <a:ext cx="3657600" cy="609600"/>
          </a:xfrm>
          <a:prstGeom prst="roundRect">
            <a:avLst/>
          </a:prstGeom>
          <a:solidFill>
            <a:srgbClr val="F79646">
              <a:alpha val="72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17375E"/>
                </a:solidFill>
              </a:rPr>
              <a:t>Higher peaks, more valleys</a:t>
            </a:r>
            <a:r>
              <a:rPr lang="is-IS" dirty="0" smtClean="0">
                <a:solidFill>
                  <a:srgbClr val="17375E"/>
                </a:solidFill>
              </a:rPr>
              <a:t>…</a:t>
            </a:r>
          </a:p>
          <a:p>
            <a:pPr algn="ctr"/>
            <a:r>
              <a:rPr lang="is-IS" dirty="0" smtClean="0">
                <a:solidFill>
                  <a:srgbClr val="17375E"/>
                </a:solidFill>
              </a:rPr>
              <a:t>Stuff is getting done faster.</a:t>
            </a:r>
            <a:endParaRPr lang="en-US" dirty="0">
              <a:solidFill>
                <a:srgbClr val="17375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3582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ORespons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828800"/>
            <a:ext cx="8096250" cy="44386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IO Response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53</a:t>
            </a:fld>
            <a:endParaRPr lang="en-US" dirty="0"/>
          </a:p>
        </p:txBody>
      </p:sp>
      <p:sp>
        <p:nvSpPr>
          <p:cNvPr id="7" name="Rounded Rectangle 6"/>
          <p:cNvSpPr/>
          <p:nvPr/>
        </p:nvSpPr>
        <p:spPr>
          <a:xfrm>
            <a:off x="3048000" y="4419600"/>
            <a:ext cx="3657600" cy="609600"/>
          </a:xfrm>
          <a:prstGeom prst="roundRect">
            <a:avLst/>
          </a:prstGeom>
          <a:solidFill>
            <a:srgbClr val="F79646">
              <a:alpha val="72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17375E"/>
                </a:solidFill>
              </a:rPr>
              <a:t>What happened to the IO?</a:t>
            </a:r>
          </a:p>
          <a:p>
            <a:pPr algn="ctr"/>
            <a:r>
              <a:rPr lang="en-US" dirty="0" smtClean="0">
                <a:solidFill>
                  <a:srgbClr val="17375E"/>
                </a:solidFill>
              </a:rPr>
              <a:t>Is it broken?</a:t>
            </a:r>
            <a:endParaRPr lang="en-US" dirty="0">
              <a:solidFill>
                <a:srgbClr val="17375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3582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o_sep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776299"/>
            <a:ext cx="3657600" cy="4387645"/>
          </a:xfrm>
          <a:prstGeom prst="rect">
            <a:avLst/>
          </a:prstGeom>
        </p:spPr>
      </p:pic>
      <p:pic>
        <p:nvPicPr>
          <p:cNvPr id="5" name="Picture 4" descr="io_oc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1752599"/>
            <a:ext cx="4038600" cy="434149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IO Response (magnified)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54</a:t>
            </a:fld>
            <a:endParaRPr lang="en-US" dirty="0"/>
          </a:p>
        </p:txBody>
      </p:sp>
      <p:sp>
        <p:nvSpPr>
          <p:cNvPr id="7" name="Rounded Rectangle 6"/>
          <p:cNvSpPr/>
          <p:nvPr/>
        </p:nvSpPr>
        <p:spPr>
          <a:xfrm>
            <a:off x="2133600" y="2286000"/>
            <a:ext cx="4191000" cy="457200"/>
          </a:xfrm>
          <a:prstGeom prst="roundRect">
            <a:avLst/>
          </a:prstGeom>
          <a:solidFill>
            <a:srgbClr val="F79646">
              <a:alpha val="72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17375E"/>
                </a:solidFill>
              </a:rPr>
              <a:t>Average IO response is </a:t>
            </a:r>
            <a:r>
              <a:rPr lang="en-US" sz="2400" b="1" dirty="0" smtClean="0">
                <a:solidFill>
                  <a:srgbClr val="17375E"/>
                </a:solidFill>
              </a:rPr>
              <a:t>5,000x</a:t>
            </a:r>
            <a:r>
              <a:rPr lang="en-US" dirty="0" smtClean="0">
                <a:solidFill>
                  <a:srgbClr val="17375E"/>
                </a:solidFill>
              </a:rPr>
              <a:t> faster!</a:t>
            </a:r>
            <a:endParaRPr lang="en-US" dirty="0">
              <a:solidFill>
                <a:srgbClr val="17375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3582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bogoMIP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676400"/>
            <a:ext cx="7686675" cy="446722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BogoMIPS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55</a:t>
            </a:fld>
            <a:endParaRPr lang="en-US" dirty="0"/>
          </a:p>
        </p:txBody>
      </p:sp>
      <p:sp>
        <p:nvSpPr>
          <p:cNvPr id="7" name="Rounded Rectangle 6"/>
          <p:cNvSpPr/>
          <p:nvPr/>
        </p:nvSpPr>
        <p:spPr>
          <a:xfrm>
            <a:off x="1066800" y="4038600"/>
            <a:ext cx="4953000" cy="457200"/>
          </a:xfrm>
          <a:prstGeom prst="roundRect">
            <a:avLst/>
          </a:prstGeom>
          <a:solidFill>
            <a:srgbClr val="F79646">
              <a:alpha val="72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17375E"/>
                </a:solidFill>
              </a:rPr>
              <a:t>The new server is &gt; 3x faster at pure execution!</a:t>
            </a:r>
            <a:endParaRPr lang="en-US" dirty="0">
              <a:solidFill>
                <a:srgbClr val="17375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3582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Comparisons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5015078"/>
              </p:ext>
            </p:extLst>
          </p:nvPr>
        </p:nvGraphicFramePr>
        <p:xfrm>
          <a:off x="914400" y="1828800"/>
          <a:ext cx="6934200" cy="18542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133600"/>
                <a:gridCol w="1676400"/>
                <a:gridCol w="1371600"/>
                <a:gridCol w="1752600"/>
              </a:tblGrid>
              <a:tr h="370840">
                <a:tc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Before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After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Note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dirty="0" err="1" smtClean="0"/>
                        <a:t>bigrow</a:t>
                      </a:r>
                      <a:r>
                        <a:rPr lang="en-US" dirty="0" smtClean="0"/>
                        <a:t> 1MB (synch)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12sec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3sec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3x faster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Create 16GB extent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116sec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47sec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2.5x faster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Backup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8hr 31min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56min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9x faster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DB Analysis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12hr 14min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22min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33x faster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56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1466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CPU Utilization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12394967"/>
              </p:ext>
            </p:extLst>
          </p:nvPr>
        </p:nvGraphicFramePr>
        <p:xfrm>
          <a:off x="457200" y="1600200"/>
          <a:ext cx="8229600" cy="445008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1645920"/>
                <a:gridCol w="1645920"/>
                <a:gridCol w="1645920"/>
                <a:gridCol w="1645920"/>
                <a:gridCol w="1645920"/>
              </a:tblGrid>
              <a:tr h="370840"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dirty="0">
                          <a:effectLst/>
                        </a:rPr>
                        <a:t>Time</a:t>
                      </a:r>
                      <a:endParaRPr lang="en-US" sz="2000" b="0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T="1270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dirty="0">
                          <a:effectLst/>
                        </a:rPr>
                        <a:t>%</a:t>
                      </a:r>
                      <a:r>
                        <a:rPr lang="en-US" sz="2000" u="none" strike="noStrike" dirty="0" err="1">
                          <a:effectLst/>
                        </a:rPr>
                        <a:t>usr</a:t>
                      </a:r>
                      <a:endParaRPr lang="en-US" sz="2000" b="0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T="1270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dirty="0">
                          <a:effectLst/>
                        </a:rPr>
                        <a:t>%sys</a:t>
                      </a:r>
                      <a:endParaRPr lang="en-US" sz="2000" b="0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T="1270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dirty="0">
                          <a:effectLst/>
                        </a:rPr>
                        <a:t>%</a:t>
                      </a:r>
                      <a:r>
                        <a:rPr lang="en-US" sz="2000" u="none" strike="noStrike" dirty="0" err="1">
                          <a:effectLst/>
                        </a:rPr>
                        <a:t>iowt</a:t>
                      </a:r>
                      <a:endParaRPr lang="en-US" sz="2000" b="0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T="1270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dirty="0">
                          <a:effectLst/>
                        </a:rPr>
                        <a:t>%idle</a:t>
                      </a:r>
                      <a:endParaRPr lang="en-US" sz="2000" b="0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T="12700" anchor="b"/>
                </a:tc>
              </a:tr>
              <a:tr h="370840">
                <a:tc>
                  <a:txBody>
                    <a:bodyPr/>
                    <a:lstStyle/>
                    <a:p>
                      <a:pPr algn="r" fontAlgn="b"/>
                      <a:r>
                        <a:rPr lang="is-IS" sz="2000" u="none" strike="noStrike" dirty="0">
                          <a:effectLst/>
                        </a:rPr>
                        <a:t>9:02</a:t>
                      </a:r>
                      <a:endParaRPr lang="is-I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T="1270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2000" u="none" strike="noStrike">
                          <a:effectLst/>
                        </a:rPr>
                        <a:t>6.01</a:t>
                      </a:r>
                      <a:endParaRPr lang="hr-HR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T="1270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2000" u="none" strike="noStrike">
                          <a:effectLst/>
                        </a:rPr>
                        <a:t>0.93</a:t>
                      </a:r>
                      <a:endParaRPr lang="nb-NO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T="1270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2000" u="none" strike="noStrike">
                          <a:effectLst/>
                        </a:rPr>
                        <a:t>0.02</a:t>
                      </a:r>
                      <a:endParaRPr lang="nb-NO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T="1270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2000" u="none" strike="noStrike">
                          <a:effectLst/>
                        </a:rPr>
                        <a:t>93.05</a:t>
                      </a:r>
                      <a:endParaRPr lang="hr-HR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T="12700" anchor="b"/>
                </a:tc>
              </a:tr>
              <a:tr h="370840">
                <a:tc>
                  <a:txBody>
                    <a:bodyPr/>
                    <a:lstStyle/>
                    <a:p>
                      <a:pPr algn="r" fontAlgn="b"/>
                      <a:r>
                        <a:rPr lang="is-IS" sz="2000" u="none" strike="noStrike" dirty="0">
                          <a:effectLst/>
                        </a:rPr>
                        <a:t>10:02</a:t>
                      </a:r>
                      <a:endParaRPr lang="is-I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T="1270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2000" u="none" strike="noStrike">
                          <a:effectLst/>
                        </a:rPr>
                        <a:t>6.24</a:t>
                      </a:r>
                      <a:endParaRPr lang="hr-HR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T="1270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2000" u="none" strike="noStrike">
                          <a:effectLst/>
                        </a:rPr>
                        <a:t>1.26</a:t>
                      </a:r>
                      <a:endParaRPr lang="hr-HR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T="1270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2000" u="none" strike="noStrike">
                          <a:effectLst/>
                        </a:rPr>
                        <a:t>0.02</a:t>
                      </a:r>
                      <a:endParaRPr lang="nb-NO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T="1270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2000" u="none" strike="noStrike">
                          <a:effectLst/>
                        </a:rPr>
                        <a:t>92.49</a:t>
                      </a:r>
                      <a:endParaRPr lang="hr-HR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T="12700" anchor="b"/>
                </a:tc>
              </a:tr>
              <a:tr h="370840">
                <a:tc>
                  <a:txBody>
                    <a:bodyPr/>
                    <a:lstStyle/>
                    <a:p>
                      <a:pPr algn="r" fontAlgn="b"/>
                      <a:r>
                        <a:rPr lang="is-IS" sz="2000" u="none" strike="noStrike" dirty="0">
                          <a:effectLst/>
                        </a:rPr>
                        <a:t>11:03</a:t>
                      </a:r>
                      <a:endParaRPr lang="is-I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T="1270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2000" u="none" strike="noStrike">
                          <a:effectLst/>
                        </a:rPr>
                        <a:t>10.38</a:t>
                      </a:r>
                      <a:endParaRPr lang="nb-NO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T="1270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2000" u="none" strike="noStrike">
                          <a:effectLst/>
                        </a:rPr>
                        <a:t>2.41</a:t>
                      </a:r>
                      <a:endParaRPr lang="hr-HR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T="1270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2000" u="none" strike="noStrike">
                          <a:effectLst/>
                        </a:rPr>
                        <a:t>0.02</a:t>
                      </a:r>
                      <a:endParaRPr lang="nb-NO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T="1270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i-FI" sz="2000" u="none" strike="noStrike">
                          <a:effectLst/>
                        </a:rPr>
                        <a:t>87.18</a:t>
                      </a:r>
                      <a:endParaRPr lang="fi-FI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T="12700" anchor="b"/>
                </a:tc>
              </a:tr>
              <a:tr h="370840">
                <a:tc>
                  <a:txBody>
                    <a:bodyPr/>
                    <a:lstStyle/>
                    <a:p>
                      <a:pPr algn="r" fontAlgn="b"/>
                      <a:r>
                        <a:rPr lang="is-IS" sz="2000" u="none" strike="noStrike" dirty="0">
                          <a:effectLst/>
                        </a:rPr>
                        <a:t>12:03</a:t>
                      </a:r>
                      <a:endParaRPr lang="is-I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T="1270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i-FI" sz="2000" u="none" strike="noStrike">
                          <a:effectLst/>
                        </a:rPr>
                        <a:t>11.79</a:t>
                      </a:r>
                      <a:endParaRPr lang="fi-FI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T="1270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2000" u="none" strike="noStrike">
                          <a:effectLst/>
                        </a:rPr>
                        <a:t>2.52</a:t>
                      </a:r>
                      <a:endParaRPr lang="hr-HR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T="1270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2000" u="none" strike="noStrike">
                          <a:effectLst/>
                        </a:rPr>
                        <a:t>0.03</a:t>
                      </a:r>
                      <a:endParaRPr lang="nb-NO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T="1270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2000" u="none" strike="noStrike">
                          <a:effectLst/>
                        </a:rPr>
                        <a:t>85.67</a:t>
                      </a:r>
                      <a:endParaRPr lang="nb-NO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T="12700" anchor="b"/>
                </a:tc>
              </a:tr>
              <a:tr h="370840">
                <a:tc>
                  <a:txBody>
                    <a:bodyPr/>
                    <a:lstStyle/>
                    <a:p>
                      <a:pPr algn="r" fontAlgn="b"/>
                      <a:r>
                        <a:rPr lang="is-IS" sz="2000" u="none" strike="noStrike" dirty="0">
                          <a:effectLst/>
                        </a:rPr>
                        <a:t>13:03</a:t>
                      </a:r>
                      <a:endParaRPr lang="is-I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T="1270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2000" u="none" strike="noStrike">
                          <a:effectLst/>
                        </a:rPr>
                        <a:t>11.49</a:t>
                      </a:r>
                      <a:endParaRPr lang="nb-NO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T="1270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2000" u="none" strike="noStrike">
                          <a:effectLst/>
                        </a:rPr>
                        <a:t>2.32</a:t>
                      </a:r>
                      <a:endParaRPr lang="hr-HR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T="1270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2000" u="none" strike="noStrike">
                          <a:effectLst/>
                        </a:rPr>
                        <a:t>0.02</a:t>
                      </a:r>
                      <a:endParaRPr lang="nb-NO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T="1270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2000" u="none" strike="noStrike">
                          <a:effectLst/>
                        </a:rPr>
                        <a:t>86.17</a:t>
                      </a:r>
                      <a:endParaRPr lang="hr-HR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T="12700" anchor="b"/>
                </a:tc>
              </a:tr>
              <a:tr h="370840">
                <a:tc>
                  <a:txBody>
                    <a:bodyPr/>
                    <a:lstStyle/>
                    <a:p>
                      <a:pPr algn="r" fontAlgn="b"/>
                      <a:r>
                        <a:rPr lang="is-IS" sz="2000" u="none" strike="noStrike" dirty="0">
                          <a:effectLst/>
                        </a:rPr>
                        <a:t>14:04</a:t>
                      </a:r>
                      <a:endParaRPr lang="is-I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T="1270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2000" u="none" strike="noStrike">
                          <a:effectLst/>
                        </a:rPr>
                        <a:t>11.25</a:t>
                      </a:r>
                      <a:endParaRPr lang="nb-NO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T="1270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2000" u="none" strike="noStrike">
                          <a:effectLst/>
                        </a:rPr>
                        <a:t>2.28</a:t>
                      </a:r>
                      <a:endParaRPr lang="hr-HR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T="1270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2000" u="none" strike="noStrike">
                          <a:effectLst/>
                        </a:rPr>
                        <a:t>0.03</a:t>
                      </a:r>
                      <a:endParaRPr lang="nb-NO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T="1270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2000" u="none" strike="noStrike">
                          <a:effectLst/>
                        </a:rPr>
                        <a:t>86.44</a:t>
                      </a:r>
                      <a:endParaRPr lang="hr-HR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T="12700" anchor="b"/>
                </a:tc>
              </a:tr>
              <a:tr h="370840">
                <a:tc>
                  <a:txBody>
                    <a:bodyPr/>
                    <a:lstStyle/>
                    <a:p>
                      <a:pPr algn="r" fontAlgn="b"/>
                      <a:r>
                        <a:rPr lang="is-IS" sz="2000" u="none" strike="noStrike" dirty="0">
                          <a:effectLst/>
                        </a:rPr>
                        <a:t>15:04</a:t>
                      </a:r>
                      <a:endParaRPr lang="is-I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T="1270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2000" u="none" strike="noStrike">
                          <a:effectLst/>
                        </a:rPr>
                        <a:t>8.65</a:t>
                      </a:r>
                      <a:endParaRPr lang="hr-HR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T="1270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2000" u="none" strike="noStrike">
                          <a:effectLst/>
                        </a:rPr>
                        <a:t>1.89</a:t>
                      </a:r>
                      <a:endParaRPr lang="nb-NO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T="1270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2000" u="none" strike="noStrike">
                          <a:effectLst/>
                        </a:rPr>
                        <a:t>0.02</a:t>
                      </a:r>
                      <a:endParaRPr lang="nb-NO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T="1270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2000" u="none" strike="noStrike">
                          <a:effectLst/>
                        </a:rPr>
                        <a:t>89.44</a:t>
                      </a:r>
                      <a:endParaRPr lang="hr-HR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T="12700" anchor="b"/>
                </a:tc>
              </a:tr>
              <a:tr h="370840">
                <a:tc>
                  <a:txBody>
                    <a:bodyPr/>
                    <a:lstStyle/>
                    <a:p>
                      <a:pPr algn="r" fontAlgn="b"/>
                      <a:r>
                        <a:rPr lang="is-IS" sz="2000" u="none" strike="noStrike" dirty="0">
                          <a:effectLst/>
                        </a:rPr>
                        <a:t>16:04</a:t>
                      </a:r>
                      <a:endParaRPr lang="is-I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T="1270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2000" u="none" strike="noStrike">
                          <a:effectLst/>
                        </a:rPr>
                        <a:t>9.69</a:t>
                      </a:r>
                      <a:endParaRPr lang="hr-HR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T="1270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2000" u="none" strike="noStrike">
                          <a:effectLst/>
                        </a:rPr>
                        <a:t>1.96</a:t>
                      </a:r>
                      <a:endParaRPr lang="nb-NO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T="1270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2000" u="none" strike="noStrike">
                          <a:effectLst/>
                        </a:rPr>
                        <a:t>0.02</a:t>
                      </a:r>
                      <a:endParaRPr lang="nb-NO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T="1270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2000" u="none" strike="noStrike">
                          <a:effectLst/>
                        </a:rPr>
                        <a:t>88.33</a:t>
                      </a:r>
                      <a:endParaRPr lang="hr-HR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T="12700" anchor="b"/>
                </a:tc>
              </a:tr>
              <a:tr h="370840">
                <a:tc>
                  <a:txBody>
                    <a:bodyPr/>
                    <a:lstStyle/>
                    <a:p>
                      <a:pPr algn="r" fontAlgn="b"/>
                      <a:r>
                        <a:rPr lang="is-IS" sz="2000" u="none" strike="noStrike" dirty="0">
                          <a:effectLst/>
                        </a:rPr>
                        <a:t>17:05</a:t>
                      </a:r>
                      <a:endParaRPr lang="is-I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T="1270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2000" u="none" strike="noStrike" dirty="0" smtClean="0">
                          <a:effectLst/>
                        </a:rPr>
                        <a:t>12.10</a:t>
                      </a:r>
                      <a:endParaRPr lang="hr-H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T="1270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2000" u="none" strike="noStrike">
                          <a:effectLst/>
                        </a:rPr>
                        <a:t>2.49</a:t>
                      </a:r>
                      <a:endParaRPr lang="hr-HR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T="1270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2000" u="none" strike="noStrike">
                          <a:effectLst/>
                        </a:rPr>
                        <a:t>0.03</a:t>
                      </a:r>
                      <a:endParaRPr lang="nb-NO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T="1270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2000" u="none" strike="noStrike">
                          <a:effectLst/>
                        </a:rPr>
                        <a:t>85.37</a:t>
                      </a:r>
                      <a:endParaRPr lang="nb-NO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T="12700" anchor="b"/>
                </a:tc>
              </a:tr>
              <a:tr h="370840">
                <a:tc>
                  <a:txBody>
                    <a:bodyPr/>
                    <a:lstStyle/>
                    <a:p>
                      <a:pPr algn="r" fontAlgn="b"/>
                      <a:r>
                        <a:rPr lang="is-IS" sz="2000" u="none" strike="noStrike" dirty="0">
                          <a:effectLst/>
                        </a:rPr>
                        <a:t>18:05</a:t>
                      </a:r>
                      <a:endParaRPr lang="is-I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T="1270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s-IS" sz="2000" u="none" strike="noStrike" dirty="0" smtClean="0">
                          <a:effectLst/>
                        </a:rPr>
                        <a:t>13.00</a:t>
                      </a:r>
                      <a:endParaRPr lang="is-I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T="1270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2000" u="none" strike="noStrike">
                          <a:effectLst/>
                        </a:rPr>
                        <a:t>2.25</a:t>
                      </a:r>
                      <a:endParaRPr lang="hr-HR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T="1270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2000" u="none" strike="noStrike">
                          <a:effectLst/>
                        </a:rPr>
                        <a:t>0.03</a:t>
                      </a:r>
                      <a:endParaRPr lang="nb-NO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T="1270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2000" u="none" strike="noStrike">
                          <a:effectLst/>
                        </a:rPr>
                        <a:t>84.72</a:t>
                      </a:r>
                      <a:endParaRPr lang="hr-HR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T="12700" anchor="b"/>
                </a:tc>
              </a:tr>
              <a:tr h="370840"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dirty="0" err="1">
                          <a:effectLst/>
                        </a:rPr>
                        <a:t>Avg</a:t>
                      </a:r>
                      <a:r>
                        <a:rPr lang="en-US" sz="2000" u="none" strike="noStrike" dirty="0">
                          <a:effectLst/>
                        </a:rPr>
                        <a:t>: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T="1270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2000" u="none" strike="noStrike">
                          <a:effectLst/>
                        </a:rPr>
                        <a:t>7.27</a:t>
                      </a:r>
                      <a:endParaRPr lang="nb-NO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T="1270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2000" u="none" strike="noStrike" dirty="0" smtClean="0">
                          <a:effectLst/>
                        </a:rPr>
                        <a:t>1.20</a:t>
                      </a:r>
                      <a:endParaRPr lang="nb-NO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T="1270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2000" u="none" strike="noStrike">
                          <a:effectLst/>
                        </a:rPr>
                        <a:t>0.02</a:t>
                      </a:r>
                      <a:endParaRPr lang="nb-NO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T="1270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2000" u="none" strike="noStrike" dirty="0">
                          <a:effectLst/>
                        </a:rPr>
                        <a:t>91.51</a:t>
                      </a:r>
                      <a:endParaRPr lang="nb-NO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T="12700" anchor="b"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57</a:t>
            </a:fld>
            <a:endParaRPr lang="en-US" dirty="0"/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04783006"/>
              </p:ext>
            </p:extLst>
          </p:nvPr>
        </p:nvGraphicFramePr>
        <p:xfrm>
          <a:off x="9296400" y="1676400"/>
          <a:ext cx="7391400" cy="4806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78439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Observations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Memory Utilization is around 50%</a:t>
            </a:r>
          </a:p>
          <a:p>
            <a:r>
              <a:rPr lang="en-US" dirty="0" smtClean="0"/>
              <a:t>CPU Utilization is less than 20%</a:t>
            </a:r>
          </a:p>
          <a:p>
            <a:pPr lvl="1"/>
            <a:r>
              <a:rPr lang="en-US" dirty="0" smtClean="0"/>
              <a:t>CPU affinity is sometimes visible via “</a:t>
            </a:r>
            <a:r>
              <a:rPr lang="en-US" dirty="0" err="1" smtClean="0"/>
              <a:t>nmon</a:t>
            </a:r>
            <a:r>
              <a:rPr lang="en-US" dirty="0" smtClean="0"/>
              <a:t>”</a:t>
            </a:r>
          </a:p>
          <a:p>
            <a:pPr lvl="1"/>
            <a:r>
              <a:rPr lang="en-US" dirty="0"/>
              <a:t>Probably </a:t>
            </a:r>
            <a:r>
              <a:rPr lang="en-US" dirty="0" smtClean="0"/>
              <a:t>really only </a:t>
            </a:r>
            <a:r>
              <a:rPr lang="en-US" dirty="0"/>
              <a:t>need </a:t>
            </a:r>
            <a:r>
              <a:rPr lang="en-US" dirty="0" smtClean="0"/>
              <a:t>6-8 </a:t>
            </a:r>
            <a:r>
              <a:rPr lang="en-US" dirty="0"/>
              <a:t>cores</a:t>
            </a:r>
            <a:r>
              <a:rPr lang="en-US" dirty="0" smtClean="0"/>
              <a:t>.</a:t>
            </a:r>
          </a:p>
          <a:p>
            <a:r>
              <a:rPr lang="en-US" dirty="0" smtClean="0"/>
              <a:t>“Go live surprise!”</a:t>
            </a:r>
          </a:p>
          <a:p>
            <a:pPr lvl="1"/>
            <a:r>
              <a:rPr lang="en-US" sz="2400" dirty="0" smtClean="0"/>
              <a:t>SSH Daemon needed to</a:t>
            </a:r>
            <a:br>
              <a:rPr lang="en-US" sz="2400" dirty="0" smtClean="0"/>
            </a:br>
            <a:r>
              <a:rPr lang="en-US" sz="2400" dirty="0" smtClean="0"/>
              <a:t>be tweaked to permit</a:t>
            </a:r>
            <a:br>
              <a:rPr lang="en-US" sz="2400" dirty="0" smtClean="0"/>
            </a:br>
            <a:r>
              <a:rPr lang="en-US" sz="2400" dirty="0" smtClean="0"/>
              <a:t>hundreds of simultaneous</a:t>
            </a:r>
            <a:br>
              <a:rPr lang="en-US" sz="2400" dirty="0" smtClean="0"/>
            </a:br>
            <a:r>
              <a:rPr lang="en-US" sz="2400" dirty="0" smtClean="0"/>
              <a:t>logins.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58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0" y="4114800"/>
            <a:ext cx="3543300" cy="167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0135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1" y="3657600"/>
            <a:ext cx="3367386" cy="265246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User Feedback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59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81000" y="1600200"/>
            <a:ext cx="7848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What have you done to the system?  It is flying!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1295400" y="2438400"/>
            <a:ext cx="52529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The web store is amazingly faster!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3657600" y="3342144"/>
            <a:ext cx="518160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I used to start running a report and go get coffee and come back and it is still running</a:t>
            </a:r>
            <a:r>
              <a:rPr lang="is-IS" sz="2800" dirty="0" smtClean="0"/>
              <a:t>…</a:t>
            </a:r>
            <a:endParaRPr lang="is-IS" sz="1400" dirty="0" smtClean="0"/>
          </a:p>
          <a:p>
            <a:endParaRPr lang="is-IS" sz="1400" dirty="0"/>
          </a:p>
          <a:p>
            <a:r>
              <a:rPr lang="is-IS" sz="2800" dirty="0" smtClean="0"/>
              <a:t>Now I don’t even have a chance to go get coffee.</a:t>
            </a:r>
            <a:endParaRPr lang="is-IS" sz="1400" dirty="0" smtClean="0"/>
          </a:p>
          <a:p>
            <a:endParaRPr lang="is-IS" sz="1400" dirty="0"/>
          </a:p>
          <a:p>
            <a:r>
              <a:rPr lang="is-IS" sz="2800" dirty="0" smtClean="0"/>
              <a:t>Amazing!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083200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7" grpId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Yes, Linux can support thousands of users</a:t>
            </a:r>
          </a:p>
          <a:p>
            <a:pPr lvl="1"/>
            <a:r>
              <a:rPr lang="en-US" dirty="0" smtClean="0"/>
              <a:t>at least 2,500</a:t>
            </a:r>
          </a:p>
          <a:p>
            <a:pPr lvl="1"/>
            <a:r>
              <a:rPr lang="en-US" dirty="0"/>
              <a:t>t</a:t>
            </a:r>
            <a:r>
              <a:rPr lang="en-US" dirty="0" smtClean="0"/>
              <a:t>his particular configuration seems to be at about half capacity or less</a:t>
            </a:r>
          </a:p>
          <a:p>
            <a:r>
              <a:rPr lang="en-US" dirty="0" smtClean="0"/>
              <a:t>Fast CPUs are very helpful</a:t>
            </a:r>
          </a:p>
          <a:p>
            <a:r>
              <a:rPr lang="en-US" dirty="0"/>
              <a:t>Large numbers of CPUs are a waste of silicon</a:t>
            </a:r>
          </a:p>
          <a:p>
            <a:r>
              <a:rPr lang="en-US" dirty="0" smtClean="0"/>
              <a:t>Eliminating inappropriate storage is a big win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60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3568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extBox 3"/>
          <p:cNvSpPr txBox="1">
            <a:spLocks noChangeArrowheads="1"/>
          </p:cNvSpPr>
          <p:nvPr/>
        </p:nvSpPr>
        <p:spPr bwMode="auto">
          <a:xfrm>
            <a:off x="1676400" y="2514600"/>
            <a:ext cx="6096000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9600" dirty="0">
                <a:latin typeface="Calibri" pitchFamily="34" charset="0"/>
              </a:rPr>
              <a:t>Questions?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61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9580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extBox 3"/>
          <p:cNvSpPr txBox="1">
            <a:spLocks noChangeArrowheads="1"/>
          </p:cNvSpPr>
          <p:nvPr/>
        </p:nvSpPr>
        <p:spPr bwMode="auto">
          <a:xfrm>
            <a:off x="1905000" y="2514600"/>
            <a:ext cx="5257800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8000" dirty="0" smtClean="0">
                <a:latin typeface="Calibri" pitchFamily="34" charset="0"/>
              </a:rPr>
              <a:t>Thank You</a:t>
            </a:r>
            <a:r>
              <a:rPr lang="en-US" sz="8000" dirty="0">
                <a:latin typeface="Calibri" pitchFamily="34" charset="0"/>
              </a:rPr>
              <a:t>!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62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6803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SS Master 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DBAppraise Master Template</Template>
  <TotalTime>34862</TotalTime>
  <Words>2162</Words>
  <Application>Microsoft Macintosh PowerPoint</Application>
  <PresentationFormat>On-screen Show (4:3)</PresentationFormat>
  <Paragraphs>499</Paragraphs>
  <Slides>62</Slides>
  <Notes>5</Notes>
  <HiddenSlides>1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62</vt:i4>
      </vt:variant>
    </vt:vector>
  </HeadingPairs>
  <TitlesOfParts>
    <vt:vector size="66" baseType="lpstr">
      <vt:lpstr>Calibri</vt:lpstr>
      <vt:lpstr>Wingdings</vt:lpstr>
      <vt:lpstr>Arial</vt:lpstr>
      <vt:lpstr>WSS Master Template</vt:lpstr>
      <vt:lpstr>PowerPoint Presentation</vt:lpstr>
      <vt:lpstr>A Migration Story</vt:lpstr>
      <vt:lpstr>A Few Words about the Speaker</vt:lpstr>
      <vt:lpstr>Who is White Star Software?</vt:lpstr>
      <vt:lpstr>The Starting Point</vt:lpstr>
      <vt:lpstr>Production Server</vt:lpstr>
      <vt:lpstr>Replication Target</vt:lpstr>
      <vt:lpstr>NetApp Filers</vt:lpstr>
      <vt:lpstr>Pain Points</vt:lpstr>
      <vt:lpstr>PowerPoint Presentation</vt:lpstr>
      <vt:lpstr>What to Do?</vt:lpstr>
      <vt:lpstr>(Important Planning Meeting)</vt:lpstr>
      <vt:lpstr>Important Planning Meeting</vt:lpstr>
      <vt:lpstr>Business Goals</vt:lpstr>
      <vt:lpstr>Technical Goals:</vt:lpstr>
      <vt:lpstr>The Plan</vt:lpstr>
      <vt:lpstr>The Plan (explained a bit)</vt:lpstr>
      <vt:lpstr>Challenges</vt:lpstr>
      <vt:lpstr>Will it even work?</vt:lpstr>
      <vt:lpstr>        Historical Data!</vt:lpstr>
      <vt:lpstr>Benchmarks!</vt:lpstr>
      <vt:lpstr>PowerPoint Presentation</vt:lpstr>
      <vt:lpstr>Benchmark Results</vt:lpstr>
      <vt:lpstr>Bonus Benchmark Result!</vt:lpstr>
      <vt:lpstr>The Migration</vt:lpstr>
      <vt:lpstr>How Long Will it Take?</vt:lpstr>
      <vt:lpstr>How Long Will it Take?</vt:lpstr>
      <vt:lpstr>Possible Dump Improvements</vt:lpstr>
      <vt:lpstr>Data Transfer</vt:lpstr>
      <vt:lpstr>Selection of Index to Dump</vt:lpstr>
      <vt:lpstr>Number of Dump Sessions</vt:lpstr>
      <vt:lpstr>Load Configuration</vt:lpstr>
      <vt:lpstr>One Last Trick…</vt:lpstr>
      <vt:lpstr>One Last Trick…</vt:lpstr>
      <vt:lpstr>One Last Trick…</vt:lpstr>
      <vt:lpstr>One Last Trick…</vt:lpstr>
      <vt:lpstr>Is There More?</vt:lpstr>
      <vt:lpstr>Final Dry Run</vt:lpstr>
      <vt:lpstr>Are We Ready?</vt:lpstr>
      <vt:lpstr>What if it Fails? (and we don’t notice problems right away?)</vt:lpstr>
      <vt:lpstr>Actual Migration #1</vt:lpstr>
      <vt:lpstr>Oh The Humanity!</vt:lpstr>
      <vt:lpstr>What Went Wrong?</vt:lpstr>
      <vt:lpstr>On the bright side…</vt:lpstr>
      <vt:lpstr>PowerPoint Presentation</vt:lpstr>
      <vt:lpstr>Actual Migration #2</vt:lpstr>
      <vt:lpstr>PowerPoint Presentation</vt:lpstr>
      <vt:lpstr>PowerPoint Presentation</vt:lpstr>
      <vt:lpstr>Before and After</vt:lpstr>
      <vt:lpstr>Connections</vt:lpstr>
      <vt:lpstr>Record Reads</vt:lpstr>
      <vt:lpstr>Updates</vt:lpstr>
      <vt:lpstr>IO Response</vt:lpstr>
      <vt:lpstr>IO Response (magnified)</vt:lpstr>
      <vt:lpstr>BogoMIPS</vt:lpstr>
      <vt:lpstr>Other Comparisons</vt:lpstr>
      <vt:lpstr>CPU Utilization</vt:lpstr>
      <vt:lpstr>Other Observations</vt:lpstr>
      <vt:lpstr>User Feedback</vt:lpstr>
      <vt:lpstr>Conclusion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15.0023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Progress OpenEdge DBA Worst Practices</dc:title>
  <dc:creator>Tom Bascom</dc:creator>
  <cp:lastModifiedBy>Tom Bascom</cp:lastModifiedBy>
  <cp:revision>612</cp:revision>
  <cp:lastPrinted>2016-06-21T00:59:27Z</cp:lastPrinted>
  <dcterms:created xsi:type="dcterms:W3CDTF">2009-05-28T13:01:27Z</dcterms:created>
  <dcterms:modified xsi:type="dcterms:W3CDTF">2016-06-22T20:03:35Z</dcterms:modified>
</cp:coreProperties>
</file>