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539" r:id="rId2"/>
    <p:sldId id="479" r:id="rId3"/>
    <p:sldId id="493" r:id="rId4"/>
    <p:sldId id="500" r:id="rId5"/>
    <p:sldId id="482" r:id="rId6"/>
    <p:sldId id="483" r:id="rId7"/>
    <p:sldId id="484" r:id="rId8"/>
    <p:sldId id="485" r:id="rId9"/>
    <p:sldId id="501" r:id="rId10"/>
    <p:sldId id="496" r:id="rId11"/>
    <p:sldId id="497" r:id="rId12"/>
    <p:sldId id="502" r:id="rId13"/>
    <p:sldId id="486" r:id="rId14"/>
    <p:sldId id="487" r:id="rId15"/>
    <p:sldId id="503" r:id="rId16"/>
    <p:sldId id="488" r:id="rId17"/>
    <p:sldId id="504" r:id="rId18"/>
    <p:sldId id="489" r:id="rId19"/>
    <p:sldId id="505" r:id="rId20"/>
    <p:sldId id="498" r:id="rId21"/>
    <p:sldId id="506" r:id="rId22"/>
    <p:sldId id="536" r:id="rId23"/>
    <p:sldId id="494" r:id="rId24"/>
    <p:sldId id="495" r:id="rId25"/>
    <p:sldId id="499" r:id="rId26"/>
    <p:sldId id="507" r:id="rId27"/>
    <p:sldId id="492" r:id="rId28"/>
    <p:sldId id="540" r:id="rId29"/>
    <p:sldId id="508" r:id="rId30"/>
    <p:sldId id="509" r:id="rId31"/>
    <p:sldId id="510" r:id="rId32"/>
    <p:sldId id="514" r:id="rId33"/>
    <p:sldId id="511" r:id="rId34"/>
    <p:sldId id="515" r:id="rId35"/>
    <p:sldId id="512" r:id="rId36"/>
    <p:sldId id="516" r:id="rId37"/>
    <p:sldId id="513" r:id="rId38"/>
    <p:sldId id="517" r:id="rId39"/>
    <p:sldId id="541" r:id="rId40"/>
    <p:sldId id="542" r:id="rId41"/>
    <p:sldId id="518" r:id="rId42"/>
    <p:sldId id="519" r:id="rId43"/>
    <p:sldId id="535" r:id="rId44"/>
    <p:sldId id="521" r:id="rId45"/>
    <p:sldId id="522" r:id="rId46"/>
    <p:sldId id="523" r:id="rId47"/>
    <p:sldId id="524" r:id="rId48"/>
    <p:sldId id="525" r:id="rId49"/>
    <p:sldId id="526" r:id="rId50"/>
    <p:sldId id="527" r:id="rId51"/>
    <p:sldId id="531" r:id="rId52"/>
    <p:sldId id="532" r:id="rId53"/>
    <p:sldId id="528" r:id="rId54"/>
    <p:sldId id="529" r:id="rId55"/>
    <p:sldId id="530" r:id="rId56"/>
    <p:sldId id="545" r:id="rId57"/>
    <p:sldId id="538" r:id="rId58"/>
    <p:sldId id="543" r:id="rId59"/>
    <p:sldId id="544" r:id="rId60"/>
    <p:sldId id="537" r:id="rId61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722D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1" autoAdjust="0"/>
    <p:restoredTop sz="92994" autoAdjust="0"/>
  </p:normalViewPr>
  <p:slideViewPr>
    <p:cSldViewPr>
      <p:cViewPr>
        <p:scale>
          <a:sx n="100" d="100"/>
          <a:sy n="100" d="100"/>
        </p:scale>
        <p:origin x="-576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7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handoutMaster" Target="handoutMasters/handout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2849E7B9-D898-43B0-B4B2-69EC92E90E43}" type="datetimeFigureOut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5E25DA51-128B-458D-B469-824D0575C5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17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8BFFF94-97B2-48EC-911E-527AD01EF67A}" type="datetimeFigureOut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0246C732-F687-4D21-B311-47CCDE8F8E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6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WIO – processes could have been scheduled to run but were NOT because they were blocked on</a:t>
            </a:r>
            <a:r>
              <a:rPr lang="en-US" baseline="0" dirty="0" smtClean="0"/>
              <a:t> IO.  As a result they did NOT consume x% CPU.  You do NOT need more CPU to cure </a:t>
            </a:r>
            <a:r>
              <a:rPr lang="en-US" baseline="0" dirty="0" err="1" smtClean="0"/>
              <a:t>wio</a:t>
            </a:r>
            <a:r>
              <a:rPr lang="en-US" baseline="0" dirty="0" smtClean="0"/>
              <a:t> – you need faster 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999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F1F1-3CFC-498C-B1F2-A93561D8D53A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2600" y="6400800"/>
            <a:ext cx="914400" cy="381000"/>
          </a:xfrm>
        </p:spPr>
        <p:txBody>
          <a:bodyPr/>
          <a:lstStyle/>
          <a:p>
            <a:fld id="{C9BF2A9B-326D-4761-BF7B-BD928EE5BD80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522412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04800"/>
            <a:ext cx="990600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A0252-BC0F-47B6-B2AF-C40178B96FF1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1DBC-C237-4DD0-BB53-E371E32A1918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5B2D-6711-49A3-AAE7-282B9DF28284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EFC7-BA64-404B-A0F4-19DBB1A052FA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6D1E-1B7D-4FB0-A4E9-C48E71D26E51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BE419-F7AA-4BD7-8026-5D09B3E156DD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9FE5-E6BA-4ADE-A038-A07030ADC282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5370D-84A6-4036-AAB8-6618D0D0CFC6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C6DF-50BB-4580-9B67-22C9A96B73BC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A03D-05D2-4F31-AA15-8458782F72F2}" type="datetime1">
              <a:rPr lang="en-US" smtClean="0"/>
              <a:pPr/>
              <a:t>6/22/16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00800"/>
            <a:ext cx="2286000" cy="3284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tif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Relationship Id="rId3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066800"/>
            <a:ext cx="8382000" cy="2646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214: The </a:t>
            </a:r>
            <a:r>
              <a:rPr lang="en-US" sz="2200" dirty="0" err="1"/>
              <a:t>OpenEdge</a:t>
            </a:r>
            <a:r>
              <a:rPr lang="en-US" sz="2200" dirty="0"/>
              <a:t> DBA Checklist, Things an OE DBA </a:t>
            </a:r>
            <a:r>
              <a:rPr lang="en-US" sz="2200" dirty="0" smtClean="0"/>
              <a:t>Ought </a:t>
            </a:r>
            <a:r>
              <a:rPr lang="en-US" sz="2200" dirty="0"/>
              <a:t>to be D</a:t>
            </a:r>
            <a:r>
              <a:rPr lang="en-US" sz="2200" dirty="0" smtClean="0"/>
              <a:t>oing</a:t>
            </a:r>
          </a:p>
          <a:p>
            <a:endParaRPr lang="en-US" dirty="0"/>
          </a:p>
          <a:p>
            <a:r>
              <a:rPr lang="en-US" dirty="0"/>
              <a:t>People often ask what tasks an </a:t>
            </a:r>
            <a:r>
              <a:rPr lang="en-US" dirty="0" err="1"/>
              <a:t>OpenEdge</a:t>
            </a:r>
            <a:r>
              <a:rPr lang="en-US" dirty="0"/>
              <a:t> DBA should be performing? </a:t>
            </a:r>
            <a:r>
              <a:rPr lang="en-US" dirty="0" smtClean="0"/>
              <a:t> What should </a:t>
            </a:r>
            <a:r>
              <a:rPr lang="en-US" dirty="0"/>
              <a:t>my daily, weekly, monthly </a:t>
            </a:r>
            <a:r>
              <a:rPr lang="en-US" dirty="0" err="1"/>
              <a:t>etc</a:t>
            </a:r>
            <a:r>
              <a:rPr lang="en-US" dirty="0"/>
              <a:t> checklist have on it?  In this </a:t>
            </a:r>
            <a:r>
              <a:rPr lang="en-US" dirty="0" smtClean="0"/>
              <a:t>session</a:t>
            </a:r>
            <a:r>
              <a:rPr lang="en-US" dirty="0"/>
              <a:t> </a:t>
            </a:r>
            <a:r>
              <a:rPr lang="en-US" dirty="0" smtClean="0"/>
              <a:t>we </a:t>
            </a:r>
            <a:r>
              <a:rPr lang="en-US" dirty="0"/>
              <a:t>will explore that question and provide recommendations for the </a:t>
            </a:r>
            <a:r>
              <a:rPr lang="en-US" dirty="0" smtClean="0"/>
              <a:t>tasks that </a:t>
            </a:r>
            <a:r>
              <a:rPr lang="en-US" dirty="0"/>
              <a:t>an </a:t>
            </a:r>
            <a:r>
              <a:rPr lang="en-US" dirty="0" err="1"/>
              <a:t>OpenEdge</a:t>
            </a:r>
            <a:r>
              <a:rPr lang="en-US" dirty="0"/>
              <a:t> DBA should be regularly executing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And then, just for fun, we will discuss some of the frequently useful numbers that a DBA might want to monitor on a regular basis.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265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4572000" cy="3581400"/>
          </a:xfrm>
        </p:spPr>
        <p:txBody>
          <a:bodyPr>
            <a:noAutofit/>
          </a:bodyPr>
          <a:lstStyle/>
          <a:p>
            <a:r>
              <a:rPr lang="en-US" sz="7200" b="1" dirty="0" err="1" smtClean="0">
                <a:solidFill>
                  <a:schemeClr val="tx2"/>
                </a:solidFill>
              </a:rPr>
              <a:t>OpenEdge</a:t>
            </a:r>
            <a:r>
              <a:rPr lang="en-US" sz="7200" b="1" dirty="0" smtClean="0">
                <a:solidFill>
                  <a:schemeClr val="tx2"/>
                </a:solidFill>
              </a:rPr>
              <a:t> DBA Checklist</a:t>
            </a:r>
            <a:endParaRPr lang="en-US" sz="7200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953000"/>
            <a:ext cx="7315200" cy="6096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Things an OE DBA </a:t>
            </a:r>
            <a:r>
              <a:rPr lang="en-US" dirty="0" smtClean="0">
                <a:solidFill>
                  <a:schemeClr val="tx2"/>
                </a:solidFill>
              </a:rPr>
              <a:t>Ought </a:t>
            </a:r>
            <a:r>
              <a:rPr lang="en-US" dirty="0" smtClean="0">
                <a:solidFill>
                  <a:schemeClr val="tx2"/>
                </a:solidFill>
              </a:rPr>
              <a:t>to be </a:t>
            </a:r>
            <a:r>
              <a:rPr lang="en-US" dirty="0" smtClean="0">
                <a:solidFill>
                  <a:schemeClr val="tx2"/>
                </a:solidFill>
              </a:rPr>
              <a:t>Doing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889000"/>
            <a:ext cx="34544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6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Mornings</a:t>
            </a:r>
          </a:p>
          <a:p>
            <a:r>
              <a:rPr lang="en-US" dirty="0" smtClean="0"/>
              <a:t>During the Day</a:t>
            </a:r>
          </a:p>
          <a:p>
            <a:r>
              <a:rPr lang="en-US" dirty="0" smtClean="0"/>
              <a:t>Weekly</a:t>
            </a:r>
          </a:p>
          <a:p>
            <a:r>
              <a:rPr lang="en-US" dirty="0" smtClean="0"/>
              <a:t>Monthly</a:t>
            </a:r>
          </a:p>
          <a:p>
            <a:r>
              <a:rPr lang="en-US" dirty="0" smtClean="0"/>
              <a:t>Quarterly</a:t>
            </a:r>
          </a:p>
          <a:p>
            <a:r>
              <a:rPr lang="en-US" dirty="0" smtClean="0"/>
              <a:t>Annually</a:t>
            </a:r>
          </a:p>
          <a:p>
            <a:r>
              <a:rPr lang="en-US" dirty="0" smtClean="0"/>
              <a:t>Upgrades &amp; Service Packs</a:t>
            </a:r>
          </a:p>
          <a:p>
            <a:r>
              <a:rPr lang="en-US" dirty="0" smtClean="0"/>
              <a:t>Pre</a:t>
            </a:r>
            <a:r>
              <a:rPr lang="en-US" dirty="0"/>
              <a:t>-Release</a:t>
            </a:r>
          </a:p>
          <a:p>
            <a:r>
              <a:rPr lang="en-US" dirty="0"/>
              <a:t>Post-</a:t>
            </a:r>
            <a:r>
              <a:rPr lang="en-US" dirty="0" smtClean="0"/>
              <a:t>Release</a:t>
            </a:r>
          </a:p>
          <a:p>
            <a:r>
              <a:rPr lang="en-US" dirty="0" smtClean="0"/>
              <a:t>Post-</a:t>
            </a:r>
            <a:r>
              <a:rPr lang="en-US" dirty="0" smtClean="0"/>
              <a:t>Outage</a:t>
            </a:r>
          </a:p>
          <a:p>
            <a:r>
              <a:rPr lang="en-US" dirty="0" smtClean="0"/>
              <a:t>Free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67640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35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Mornings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308100"/>
            <a:ext cx="63500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25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Verify successful backup</a:t>
            </a:r>
          </a:p>
          <a:p>
            <a:r>
              <a:rPr lang="en-US" dirty="0" smtClean="0"/>
              <a:t>Verify that after-imaging is enabled and properly switching extents</a:t>
            </a:r>
          </a:p>
          <a:p>
            <a:r>
              <a:rPr lang="en-US" dirty="0" smtClean="0"/>
              <a:t>Verify that warm spare is available and up to date</a:t>
            </a:r>
          </a:p>
          <a:p>
            <a:r>
              <a:rPr lang="en-US" dirty="0" smtClean="0"/>
              <a:t>Verify that monitors are running and that alerts are flowing</a:t>
            </a:r>
          </a:p>
          <a:p>
            <a:r>
              <a:rPr lang="en-US" dirty="0" smtClean="0"/>
              <a:t>Verify sufficient file system free space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9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Check bi file size</a:t>
            </a:r>
          </a:p>
          <a:p>
            <a:r>
              <a:rPr lang="en-US" dirty="0" smtClean="0"/>
              <a:t>Check fixed extent free space</a:t>
            </a:r>
          </a:p>
          <a:p>
            <a:r>
              <a:rPr lang="en-US" dirty="0" smtClean="0"/>
              <a:t>Check free space in </a:t>
            </a:r>
            <a:r>
              <a:rPr lang="en-US" dirty="0" err="1" smtClean="0"/>
              <a:t>ai</a:t>
            </a:r>
            <a:r>
              <a:rPr lang="en-US" dirty="0" smtClean="0"/>
              <a:t> archive </a:t>
            </a:r>
            <a:r>
              <a:rPr lang="en-US" dirty="0" err="1" smtClean="0"/>
              <a:t>filesystem</a:t>
            </a:r>
            <a:endParaRPr lang="en-US" dirty="0" smtClean="0"/>
          </a:p>
          <a:p>
            <a:r>
              <a:rPr lang="en-US" dirty="0" smtClean="0"/>
              <a:t>Check free space in backup </a:t>
            </a:r>
            <a:r>
              <a:rPr lang="en-US" dirty="0" err="1" smtClean="0"/>
              <a:t>filesystem</a:t>
            </a:r>
            <a:endParaRPr lang="en-US" dirty="0" smtClean="0"/>
          </a:p>
          <a:p>
            <a:r>
              <a:rPr lang="en-US" dirty="0" smtClean="0"/>
              <a:t>Check for “runaway” processes</a:t>
            </a:r>
          </a:p>
          <a:p>
            <a:r>
              <a:rPr lang="en-US" dirty="0" smtClean="0"/>
              <a:t>Check for overnight processes that may still be running (but should not be)</a:t>
            </a:r>
          </a:p>
          <a:p>
            <a:r>
              <a:rPr lang="en-US" dirty="0" smtClean="0"/>
              <a:t>Check for long open transactions</a:t>
            </a:r>
          </a:p>
        </p:txBody>
      </p:sp>
    </p:spTree>
    <p:extLst>
      <p:ext uri="{BB962C8B-B14F-4D97-AF65-F5344CB8AC3E}">
        <p14:creationId xmlns:p14="http://schemas.microsoft.com/office/powerpoint/2010/main" val="211733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</a:t>
            </a:r>
            <a:r>
              <a:rPr lang="en-US" dirty="0" err="1" smtClean="0"/>
              <a:t>db</a:t>
            </a:r>
            <a:r>
              <a:rPr lang="en-US" dirty="0" smtClean="0"/>
              <a:t> log file for overnight messages</a:t>
            </a:r>
          </a:p>
          <a:p>
            <a:r>
              <a:rPr lang="en-US" dirty="0" smtClean="0"/>
              <a:t>Review B2, ensure that there are free blocks and that lru2 is disabled</a:t>
            </a:r>
          </a:p>
          <a:p>
            <a:r>
              <a:rPr lang="en-US" dirty="0" smtClean="0"/>
              <a:t>Check monitored metrics for trends that are approaching actionable thresholds</a:t>
            </a:r>
          </a:p>
          <a:p>
            <a:r>
              <a:rPr lang="en-US" dirty="0" smtClean="0"/>
              <a:t>Read Progress PANS alerts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53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OS logs</a:t>
            </a:r>
          </a:p>
          <a:p>
            <a:r>
              <a:rPr lang="en-US" dirty="0" smtClean="0"/>
              <a:t>Review OS free memory</a:t>
            </a:r>
          </a:p>
          <a:p>
            <a:r>
              <a:rPr lang="en-US" dirty="0" smtClean="0"/>
              <a:t>Review summary of previous day’s CPU and disk utilization</a:t>
            </a:r>
          </a:p>
          <a:p>
            <a:r>
              <a:rPr lang="en-US" dirty="0" smtClean="0"/>
              <a:t>Check OS configuration for unwelcome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9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During the Day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51000"/>
            <a:ext cx="4813300" cy="446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1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AI switching &amp; warm spare apply</a:t>
            </a:r>
          </a:p>
          <a:p>
            <a:r>
              <a:rPr lang="en-US" dirty="0" smtClean="0"/>
              <a:t>Number of users/connections</a:t>
            </a:r>
          </a:p>
          <a:p>
            <a:r>
              <a:rPr lang="en-US" dirty="0" smtClean="0"/>
              <a:t>High disk IO rates, low buffer hit ratio</a:t>
            </a:r>
          </a:p>
          <a:p>
            <a:r>
              <a:rPr lang="en-US" dirty="0" smtClean="0"/>
              <a:t>Unusually active tables or indexes</a:t>
            </a:r>
          </a:p>
          <a:p>
            <a:r>
              <a:rPr lang="en-US" dirty="0" smtClean="0"/>
              <a:t>Unusual log file messages and alerts</a:t>
            </a:r>
          </a:p>
          <a:p>
            <a:r>
              <a:rPr lang="en-US" dirty="0" smtClean="0"/>
              <a:t>Lock Table HWM, active locks</a:t>
            </a:r>
          </a:p>
          <a:p>
            <a:r>
              <a:rPr lang="en-US" dirty="0" smtClean="0"/>
              <a:t>Time between checkpoints</a:t>
            </a:r>
          </a:p>
          <a:p>
            <a:r>
              <a:rPr lang="en-US" dirty="0" smtClean="0"/>
              <a:t>OS bottlenecks and constraints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90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Long open TRX &amp; BI file growth</a:t>
            </a:r>
          </a:p>
          <a:p>
            <a:pPr lvl="1"/>
            <a:r>
              <a:rPr lang="en-US" dirty="0" smtClean="0"/>
              <a:t>Find the oldest transaction (usually a code problem)</a:t>
            </a:r>
          </a:p>
          <a:p>
            <a:r>
              <a:rPr lang="en-US" dirty="0" smtClean="0"/>
              <a:t>Blocked users/connections</a:t>
            </a:r>
          </a:p>
          <a:p>
            <a:pPr lvl="1"/>
            <a:r>
              <a:rPr lang="en-US" dirty="0" smtClean="0"/>
              <a:t>REC = record locking, coding issue</a:t>
            </a:r>
          </a:p>
          <a:p>
            <a:pPr lvl="1"/>
            <a:r>
              <a:rPr lang="en-US" dirty="0" smtClean="0"/>
              <a:t>BK*, TX* </a:t>
            </a:r>
            <a:r>
              <a:rPr lang="en-US" dirty="0" err="1" smtClean="0"/>
              <a:t>etc</a:t>
            </a:r>
            <a:r>
              <a:rPr lang="en-US" dirty="0" smtClean="0"/>
              <a:t> indicate system resource constraints</a:t>
            </a:r>
          </a:p>
          <a:p>
            <a:r>
              <a:rPr lang="en-US" dirty="0" smtClean="0"/>
              <a:t>Excessively active connections or “rapid readers”</a:t>
            </a:r>
          </a:p>
          <a:p>
            <a:pPr lvl="1"/>
            <a:r>
              <a:rPr lang="en-US" dirty="0" smtClean="0"/>
              <a:t>What are they doing?</a:t>
            </a:r>
          </a:p>
          <a:p>
            <a:pPr lvl="1"/>
            <a:r>
              <a:rPr lang="en-US" dirty="0" smtClean="0"/>
              <a:t>Is it legitimate?</a:t>
            </a:r>
          </a:p>
          <a:p>
            <a:pPr lvl="1"/>
            <a:r>
              <a:rPr lang="en-US" dirty="0" smtClean="0"/>
              <a:t>Is there a better way?</a:t>
            </a:r>
          </a:p>
          <a:p>
            <a:r>
              <a:rPr lang="en-US" dirty="0"/>
              <a:t>U</a:t>
            </a:r>
            <a:r>
              <a:rPr lang="en-US" dirty="0" smtClean="0"/>
              <a:t>se the “client statement cache” or “</a:t>
            </a:r>
            <a:r>
              <a:rPr lang="en-US" dirty="0" err="1" smtClean="0"/>
              <a:t>proGetStack</a:t>
            </a:r>
            <a:r>
              <a:rPr lang="en-US" dirty="0" smtClean="0"/>
              <a:t>” to identify specific code causing a problem.</a:t>
            </a:r>
          </a:p>
          <a:p>
            <a:pPr lvl="1"/>
            <a:r>
              <a:rPr lang="en-US" dirty="0" smtClean="0"/>
              <a:t>Work with development to get it fixed.</a:t>
            </a:r>
          </a:p>
        </p:txBody>
      </p:sp>
    </p:spTree>
    <p:extLst>
      <p:ext uri="{BB962C8B-B14F-4D97-AF65-F5344CB8AC3E}">
        <p14:creationId xmlns:p14="http://schemas.microsoft.com/office/powerpoint/2010/main" val="362892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Weekly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727200"/>
            <a:ext cx="38354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1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Rotate/Truncate the .</a:t>
            </a:r>
            <a:r>
              <a:rPr lang="en-US" dirty="0" err="1" smtClean="0"/>
              <a:t>lg</a:t>
            </a:r>
            <a:r>
              <a:rPr lang="en-US" dirty="0" smtClean="0"/>
              <a:t> file</a:t>
            </a:r>
          </a:p>
          <a:p>
            <a:r>
              <a:rPr lang="en-US" dirty="0" smtClean="0"/>
              <a:t>Cleanup trash in </a:t>
            </a:r>
            <a:r>
              <a:rPr lang="en-US" dirty="0" err="1" smtClean="0"/>
              <a:t>db</a:t>
            </a:r>
            <a:r>
              <a:rPr lang="en-US" dirty="0" smtClean="0"/>
              <a:t> directories</a:t>
            </a:r>
          </a:p>
          <a:p>
            <a:pPr lvl="1"/>
            <a:r>
              <a:rPr lang="en-US" dirty="0" err="1"/>
              <a:t>p</a:t>
            </a:r>
            <a:r>
              <a:rPr lang="en-US" dirty="0" err="1" smtClean="0"/>
              <a:t>rotrace</a:t>
            </a:r>
            <a:r>
              <a:rPr lang="en-US" dirty="0" smtClean="0"/>
              <a:t>, leftover scratch files, core files, </a:t>
            </a:r>
            <a:r>
              <a:rPr lang="en-US" dirty="0" err="1" smtClean="0"/>
              <a:t>etc</a:t>
            </a:r>
            <a:endParaRPr lang="en-US" dirty="0"/>
          </a:p>
          <a:p>
            <a:pPr lvl="1"/>
            <a:r>
              <a:rPr lang="en-US" dirty="0" smtClean="0"/>
              <a:t>Don’t forget –T!</a:t>
            </a:r>
          </a:p>
          <a:p>
            <a:r>
              <a:rPr lang="en-US" dirty="0" smtClean="0"/>
              <a:t>Refresh </a:t>
            </a:r>
            <a:r>
              <a:rPr lang="en-US" dirty="0" err="1" smtClean="0"/>
              <a:t>dbanalys</a:t>
            </a:r>
            <a:endParaRPr lang="en-US" dirty="0" smtClean="0"/>
          </a:p>
          <a:p>
            <a:r>
              <a:rPr lang="en-US" dirty="0" smtClean="0"/>
              <a:t>Refresh “</a:t>
            </a:r>
            <a:r>
              <a:rPr lang="en-US" dirty="0" err="1" smtClean="0"/>
              <a:t>prostrct</a:t>
            </a:r>
            <a:r>
              <a:rPr lang="en-US" dirty="0" smtClean="0"/>
              <a:t> list”</a:t>
            </a:r>
          </a:p>
          <a:p>
            <a:r>
              <a:rPr lang="en-US" dirty="0" smtClean="0"/>
              <a:t>Refresh DEV/TEST/QA/Training etc.</a:t>
            </a:r>
          </a:p>
          <a:p>
            <a:pPr lvl="1"/>
            <a:r>
              <a:rPr lang="en-US" dirty="0" smtClean="0"/>
              <a:t>This may involve restoring a PROD backup which will verify that backups are good.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3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refreshing </a:t>
            </a:r>
            <a:r>
              <a:rPr lang="en-US" dirty="0" err="1" smtClean="0"/>
              <a:t>dbanalys</a:t>
            </a:r>
            <a:r>
              <a:rPr lang="en-US" dirty="0"/>
              <a:t> </a:t>
            </a:r>
            <a:r>
              <a:rPr lang="en-US" dirty="0" smtClean="0"/>
              <a:t>review:</a:t>
            </a:r>
          </a:p>
          <a:p>
            <a:pPr lvl="1"/>
            <a:r>
              <a:rPr lang="en-US" dirty="0" smtClean="0"/>
              <a:t>Index utilization, identify </a:t>
            </a:r>
            <a:r>
              <a:rPr lang="en-US" dirty="0" err="1" smtClean="0"/>
              <a:t>idxcompact</a:t>
            </a:r>
            <a:r>
              <a:rPr lang="en-US" dirty="0" smtClean="0"/>
              <a:t> targets</a:t>
            </a:r>
          </a:p>
          <a:p>
            <a:pPr lvl="1"/>
            <a:r>
              <a:rPr lang="en-US" dirty="0" smtClean="0"/>
              <a:t>Check rows per block settings</a:t>
            </a:r>
          </a:p>
          <a:p>
            <a:pPr lvl="1"/>
            <a:r>
              <a:rPr lang="en-US" dirty="0" smtClean="0"/>
              <a:t>Check RM chains</a:t>
            </a:r>
          </a:p>
          <a:p>
            <a:pPr lvl="1"/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Scatter</a:t>
            </a:r>
          </a:p>
          <a:p>
            <a:r>
              <a:rPr lang="en-US" dirty="0" smtClean="0"/>
              <a:t>Schedule appropriate remediation activities </a:t>
            </a:r>
          </a:p>
        </p:txBody>
      </p:sp>
    </p:spTree>
    <p:extLst>
      <p:ext uri="{BB962C8B-B14F-4D97-AF65-F5344CB8AC3E}">
        <p14:creationId xmlns:p14="http://schemas.microsoft.com/office/powerpoint/2010/main" val="158121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Monthly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718" y="1676400"/>
            <a:ext cx="5719482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1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Outage summary: planned and </a:t>
            </a:r>
            <a:r>
              <a:rPr lang="en-US" dirty="0" smtClean="0"/>
              <a:t>unplanned</a:t>
            </a:r>
          </a:p>
          <a:p>
            <a:r>
              <a:rPr lang="en-US" dirty="0" smtClean="0"/>
              <a:t>Capacity Planning Reports:</a:t>
            </a:r>
          </a:p>
          <a:p>
            <a:pPr lvl="1"/>
            <a:r>
              <a:rPr lang="en-US" dirty="0" smtClean="0"/>
              <a:t>Basic CRUD &amp; TRX trends</a:t>
            </a:r>
          </a:p>
          <a:p>
            <a:pPr lvl="1"/>
            <a:r>
              <a:rPr lang="en-US" dirty="0" smtClean="0"/>
              <a:t>Overall DB growth</a:t>
            </a:r>
          </a:p>
          <a:p>
            <a:pPr lvl="1"/>
            <a:r>
              <a:rPr lang="en-US" dirty="0" smtClean="0"/>
              <a:t>User/Connection trends</a:t>
            </a:r>
          </a:p>
          <a:p>
            <a:pPr lvl="1"/>
            <a:r>
              <a:rPr lang="en-US" dirty="0" smtClean="0"/>
              <a:t>IO response</a:t>
            </a:r>
          </a:p>
          <a:p>
            <a:pPr lvl="1"/>
            <a:r>
              <a:rPr lang="en-US" dirty="0" smtClean="0"/>
              <a:t>Project disk space needs</a:t>
            </a:r>
          </a:p>
          <a:p>
            <a:pPr lvl="1"/>
            <a:r>
              <a:rPr lang="en-US" dirty="0" smtClean="0"/>
              <a:t>Project disk throughput needs</a:t>
            </a:r>
          </a:p>
          <a:p>
            <a:pPr lvl="1"/>
            <a:r>
              <a:rPr lang="en-US" dirty="0" smtClean="0"/>
              <a:t>Project memory &amp; CPU utilization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31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Quarterly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28750"/>
            <a:ext cx="6324600" cy="47434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9200" y="5943600"/>
            <a:ext cx="67056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85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Review all startup parameters and </a:t>
            </a:r>
            <a:r>
              <a:rPr lang="en-US" dirty="0" err="1" smtClean="0"/>
              <a:t>config</a:t>
            </a:r>
            <a:r>
              <a:rPr lang="en-US" dirty="0" smtClean="0"/>
              <a:t> options</a:t>
            </a:r>
          </a:p>
          <a:p>
            <a:r>
              <a:rPr lang="en-US" dirty="0" smtClean="0"/>
              <a:t>Review storage area configuration</a:t>
            </a:r>
          </a:p>
          <a:p>
            <a:r>
              <a:rPr lang="en-US" dirty="0" smtClean="0"/>
              <a:t>If allowing SQL-92 connections:</a:t>
            </a:r>
          </a:p>
          <a:p>
            <a:pPr lvl="1"/>
            <a:r>
              <a:rPr lang="en-US" dirty="0" smtClean="0"/>
              <a:t>Run </a:t>
            </a:r>
            <a:r>
              <a:rPr lang="en-US" dirty="0" err="1" smtClean="0"/>
              <a:t>dbtool</a:t>
            </a:r>
            <a:r>
              <a:rPr lang="en-US" dirty="0" smtClean="0"/>
              <a:t> to adjust SQL-width</a:t>
            </a:r>
          </a:p>
          <a:p>
            <a:pPr lvl="1"/>
            <a:r>
              <a:rPr lang="en-US" dirty="0" smtClean="0"/>
              <a:t>Run “update statistics” for the optimizer</a:t>
            </a:r>
          </a:p>
          <a:p>
            <a:r>
              <a:rPr lang="en-US" dirty="0" smtClean="0"/>
              <a:t>If using SSL </a:t>
            </a:r>
            <a:r>
              <a:rPr lang="en-US" dirty="0" err="1" smtClean="0"/>
              <a:t>etc</a:t>
            </a:r>
            <a:r>
              <a:rPr lang="en-US" dirty="0" smtClean="0"/>
              <a:t> – review certificate validity &amp; expiration</a:t>
            </a:r>
          </a:p>
          <a:p>
            <a:r>
              <a:rPr lang="en-US" dirty="0" smtClean="0"/>
              <a:t>Review OS configuration, kernel </a:t>
            </a:r>
            <a:r>
              <a:rPr lang="en-US" dirty="0" err="1" smtClean="0"/>
              <a:t>params</a:t>
            </a:r>
            <a:r>
              <a:rPr lang="en-US" dirty="0" smtClean="0"/>
              <a:t> etc.</a:t>
            </a:r>
          </a:p>
          <a:p>
            <a:pPr lvl="1"/>
            <a:r>
              <a:rPr lang="en-US" dirty="0" smtClean="0"/>
              <a:t>Test IO throughput: random reads &amp; </a:t>
            </a:r>
            <a:r>
              <a:rPr lang="en-US" dirty="0" smtClean="0"/>
              <a:t>synchronous writes</a:t>
            </a:r>
            <a:endParaRPr lang="en-US" dirty="0" smtClean="0"/>
          </a:p>
          <a:p>
            <a:r>
              <a:rPr lang="en-US" dirty="0" smtClean="0"/>
              <a:t>Review Progress release level</a:t>
            </a:r>
          </a:p>
          <a:p>
            <a:r>
              <a:rPr lang="en-US" dirty="0" smtClean="0"/>
              <a:t>Review monitored metrics and alerts</a:t>
            </a:r>
          </a:p>
          <a:p>
            <a:r>
              <a:rPr lang="en-US" dirty="0" smtClean="0"/>
              <a:t>Review any new business growth plans</a:t>
            </a:r>
          </a:p>
        </p:txBody>
      </p:sp>
    </p:spTree>
    <p:extLst>
      <p:ext uri="{BB962C8B-B14F-4D97-AF65-F5344CB8AC3E}">
        <p14:creationId xmlns:p14="http://schemas.microsoft.com/office/powerpoint/2010/main" val="3692611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Annually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1549400"/>
            <a:ext cx="51435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1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 Test</a:t>
            </a:r>
          </a:p>
          <a:p>
            <a:r>
              <a:rPr lang="en-US" dirty="0" smtClean="0"/>
              <a:t>License review &amp; “true-up”</a:t>
            </a:r>
          </a:p>
          <a:p>
            <a:r>
              <a:rPr lang="en-US" dirty="0"/>
              <a:t>Review HW landscape and potential </a:t>
            </a:r>
            <a:r>
              <a:rPr lang="en-US" dirty="0" smtClean="0"/>
              <a:t>upgrades</a:t>
            </a:r>
          </a:p>
          <a:p>
            <a:r>
              <a:rPr lang="en-US" dirty="0" smtClean="0"/>
              <a:t>Review business growth plans &amp; projections</a:t>
            </a:r>
          </a:p>
          <a:p>
            <a:r>
              <a:rPr lang="en-US" dirty="0" smtClean="0"/>
              <a:t>PUG </a:t>
            </a:r>
            <a:r>
              <a:rPr lang="en-US" dirty="0" smtClean="0"/>
              <a:t>Challenge/Exchange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928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Special Events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50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1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Upgrades &amp; Service Packs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Shutdown</a:t>
            </a:r>
          </a:p>
          <a:p>
            <a:r>
              <a:rPr lang="en-US" dirty="0" smtClean="0"/>
              <a:t>Truncate the bi</a:t>
            </a:r>
          </a:p>
          <a:p>
            <a:r>
              <a:rPr lang="en-US" dirty="0" smtClean="0"/>
              <a:t>Backup</a:t>
            </a:r>
          </a:p>
          <a:p>
            <a:r>
              <a:rPr lang="en-US" dirty="0" smtClean="0"/>
              <a:t>Install the </a:t>
            </a:r>
            <a:r>
              <a:rPr lang="en-US" dirty="0"/>
              <a:t>u</a:t>
            </a:r>
            <a:r>
              <a:rPr lang="en-US" dirty="0" smtClean="0"/>
              <a:t>pgrade or SP (or change $DLC)</a:t>
            </a:r>
          </a:p>
          <a:p>
            <a:r>
              <a:rPr lang="en-US" dirty="0" err="1" smtClean="0"/>
              <a:t>proutil</a:t>
            </a:r>
            <a:r>
              <a:rPr lang="en-US" dirty="0" smtClean="0"/>
              <a:t> –C </a:t>
            </a:r>
            <a:r>
              <a:rPr lang="en-US" dirty="0" err="1" smtClean="0"/>
              <a:t>updatevst</a:t>
            </a:r>
            <a:endParaRPr lang="en-US" dirty="0" smtClean="0"/>
          </a:p>
          <a:p>
            <a:r>
              <a:rPr lang="en-US" dirty="0" err="1"/>
              <a:t>proutil</a:t>
            </a:r>
            <a:r>
              <a:rPr lang="en-US" dirty="0"/>
              <a:t> –C </a:t>
            </a:r>
            <a:r>
              <a:rPr lang="en-US" dirty="0" err="1" smtClean="0"/>
              <a:t>updateschema</a:t>
            </a:r>
            <a:endParaRPr lang="en-US" dirty="0" smtClean="0"/>
          </a:p>
          <a:p>
            <a:r>
              <a:rPr lang="en-US" dirty="0" smtClean="0"/>
              <a:t>Restart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21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</a:t>
            </a:r>
            <a:r>
              <a:rPr lang="en-US" dirty="0" smtClean="0"/>
              <a:t>Release or Upgrade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dirty="0" smtClean="0"/>
              <a:t>Review any online changes that should be made permanent:  -spin, -L, etc.</a:t>
            </a:r>
          </a:p>
          <a:p>
            <a:r>
              <a:rPr lang="en-US" sz="2200" dirty="0" smtClean="0"/>
              <a:t>Run “</a:t>
            </a:r>
            <a:r>
              <a:rPr lang="en-US" sz="2200" dirty="0" err="1" smtClean="0"/>
              <a:t>proutil</a:t>
            </a:r>
            <a:r>
              <a:rPr lang="en-US" sz="2200" dirty="0" smtClean="0"/>
              <a:t> –C describe” and confirm that you have the </a:t>
            </a:r>
            <a:r>
              <a:rPr lang="en-US" sz="2200" dirty="0" err="1" smtClean="0"/>
              <a:t>config</a:t>
            </a:r>
            <a:r>
              <a:rPr lang="en-US" sz="2200" dirty="0" smtClean="0"/>
              <a:t> options that you need (large files </a:t>
            </a:r>
            <a:r>
              <a:rPr lang="en-US" sz="2200" dirty="0" err="1" smtClean="0"/>
              <a:t>etc</a:t>
            </a:r>
            <a:r>
              <a:rPr lang="en-US" sz="2200" dirty="0" smtClean="0"/>
              <a:t>). </a:t>
            </a:r>
          </a:p>
          <a:p>
            <a:r>
              <a:rPr lang="en-US" sz="2200" dirty="0" smtClean="0"/>
              <a:t>Review all startup parameters &amp; </a:t>
            </a:r>
            <a:r>
              <a:rPr lang="en-US" sz="2200" dirty="0" err="1" smtClean="0"/>
              <a:t>config</a:t>
            </a:r>
            <a:r>
              <a:rPr lang="en-US" sz="2200" dirty="0" smtClean="0"/>
              <a:t> options:</a:t>
            </a:r>
          </a:p>
          <a:p>
            <a:pPr lvl="1"/>
            <a:r>
              <a:rPr lang="en-US" sz="1800" dirty="0" smtClean="0"/>
              <a:t>General:  -n, -L, -B, -B2, -</a:t>
            </a:r>
            <a:r>
              <a:rPr lang="en-US" sz="1800" dirty="0" err="1" smtClean="0"/>
              <a:t>lruskips</a:t>
            </a:r>
            <a:r>
              <a:rPr lang="en-US" sz="1800" dirty="0" smtClean="0"/>
              <a:t>, -lru2skips, -spin, -M* (if used)</a:t>
            </a:r>
          </a:p>
          <a:p>
            <a:pPr lvl="1"/>
            <a:r>
              <a:rPr lang="en-US" sz="1800" dirty="0" smtClean="0"/>
              <a:t>Schema related:  -</a:t>
            </a:r>
            <a:r>
              <a:rPr lang="en-US" sz="1800" dirty="0" err="1" smtClean="0"/>
              <a:t>omsize</a:t>
            </a:r>
            <a:r>
              <a:rPr lang="en-US" sz="1800" dirty="0" smtClean="0"/>
              <a:t>, -*</a:t>
            </a:r>
            <a:r>
              <a:rPr lang="en-US" sz="1800" dirty="0" err="1" smtClean="0"/>
              <a:t>rangesize</a:t>
            </a:r>
            <a:endParaRPr lang="en-US" sz="1800" dirty="0" smtClean="0"/>
          </a:p>
          <a:p>
            <a:pPr lvl="1"/>
            <a:r>
              <a:rPr lang="en-US" sz="1800" dirty="0" smtClean="0"/>
              <a:t>Other </a:t>
            </a:r>
            <a:r>
              <a:rPr lang="en-US" sz="1800" dirty="0" err="1" smtClean="0"/>
              <a:t>Config</a:t>
            </a:r>
            <a:r>
              <a:rPr lang="en-US" sz="1800" dirty="0" smtClean="0"/>
              <a:t>:  bi cluster &amp; block size</a:t>
            </a:r>
          </a:p>
          <a:p>
            <a:r>
              <a:rPr lang="en-US" sz="2200" dirty="0" smtClean="0"/>
              <a:t>Review storage areas – are any new areas needed?  (Perhaps a table should be split out?)</a:t>
            </a:r>
          </a:p>
          <a:p>
            <a:r>
              <a:rPr lang="en-US" sz="2200" dirty="0" smtClean="0"/>
              <a:t>Review .</a:t>
            </a:r>
            <a:r>
              <a:rPr lang="en-US" sz="2200" dirty="0" err="1" smtClean="0"/>
              <a:t>df</a:t>
            </a:r>
            <a:r>
              <a:rPr lang="en-US" sz="2200" dirty="0" smtClean="0"/>
              <a:t> for problems – i.e. RECID fields, no storage area </a:t>
            </a:r>
            <a:r>
              <a:rPr lang="en-US" sz="2200" dirty="0" err="1" smtClean="0"/>
              <a:t>etc</a:t>
            </a:r>
            <a:endParaRPr lang="en-US" sz="2200" dirty="0" smtClean="0"/>
          </a:p>
          <a:p>
            <a:r>
              <a:rPr lang="en-US" sz="2200" dirty="0" smtClean="0"/>
              <a:t>Review Progress service packs – should a SP be applied?</a:t>
            </a:r>
          </a:p>
        </p:txBody>
      </p:sp>
    </p:spTree>
    <p:extLst>
      <p:ext uri="{BB962C8B-B14F-4D97-AF65-F5344CB8AC3E}">
        <p14:creationId xmlns:p14="http://schemas.microsoft.com/office/powerpoint/2010/main" val="491517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schema area for stray objects</a:t>
            </a:r>
          </a:p>
          <a:p>
            <a:r>
              <a:rPr lang="en-US" dirty="0" smtClean="0"/>
              <a:t>Check that no RECID fields have snuck in</a:t>
            </a:r>
          </a:p>
          <a:p>
            <a:r>
              <a:rPr lang="en-US" dirty="0" smtClean="0"/>
              <a:t>Verify that tables, indexes and LOBs are all in proper storage areas</a:t>
            </a:r>
          </a:p>
          <a:p>
            <a:r>
              <a:rPr lang="en-US" dirty="0" smtClean="0"/>
              <a:t>Verify –</a:t>
            </a:r>
            <a:r>
              <a:rPr lang="en-US" dirty="0" err="1" smtClean="0"/>
              <a:t>omsize</a:t>
            </a:r>
            <a:r>
              <a:rPr lang="en-US" dirty="0" smtClean="0"/>
              <a:t>, -*</a:t>
            </a:r>
            <a:r>
              <a:rPr lang="en-US" dirty="0" err="1" smtClean="0"/>
              <a:t>rangesize</a:t>
            </a:r>
            <a:r>
              <a:rPr lang="en-US" dirty="0" smtClean="0"/>
              <a:t> etc.</a:t>
            </a:r>
          </a:p>
          <a:p>
            <a:r>
              <a:rPr lang="en-US" dirty="0" smtClean="0"/>
              <a:t>Verify B2 assignments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080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Post-Outage (unplanned)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Root cause analysis</a:t>
            </a:r>
          </a:p>
          <a:p>
            <a:r>
              <a:rPr lang="en-US" dirty="0" smtClean="0"/>
              <a:t>Remediation plan</a:t>
            </a:r>
          </a:p>
          <a:p>
            <a:r>
              <a:rPr lang="en-US" dirty="0" smtClean="0"/>
              <a:t>Lessons learned</a:t>
            </a:r>
          </a:p>
          <a:p>
            <a:pPr lvl="1"/>
            <a:r>
              <a:rPr lang="en-US" dirty="0" smtClean="0"/>
              <a:t>New or improved alerts</a:t>
            </a:r>
          </a:p>
          <a:p>
            <a:pPr lvl="1"/>
            <a:r>
              <a:rPr lang="en-US" dirty="0" smtClean="0"/>
              <a:t>Additional instrumentation</a:t>
            </a:r>
          </a:p>
          <a:p>
            <a:pPr lvl="1"/>
            <a:r>
              <a:rPr lang="en-US" dirty="0" smtClean="0"/>
              <a:t>Improved procedures</a:t>
            </a:r>
          </a:p>
          <a:p>
            <a:pPr lvl="1"/>
            <a:r>
              <a:rPr lang="en-US" dirty="0" smtClean="0"/>
              <a:t>Additional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427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Free Time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399921"/>
            <a:ext cx="6172200" cy="461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1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Planning, Testing &amp; Optimizing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Benchmarking and stress testing</a:t>
            </a:r>
          </a:p>
          <a:p>
            <a:r>
              <a:rPr lang="en-US" dirty="0" smtClean="0"/>
              <a:t>Alternative configurations</a:t>
            </a:r>
          </a:p>
          <a:p>
            <a:r>
              <a:rPr lang="en-US" dirty="0"/>
              <a:t>New </a:t>
            </a:r>
            <a:r>
              <a:rPr lang="en-US" dirty="0" err="1"/>
              <a:t>OpenEdge</a:t>
            </a:r>
            <a:r>
              <a:rPr lang="en-US" dirty="0"/>
              <a:t> releases and </a:t>
            </a:r>
            <a:r>
              <a:rPr lang="en-US" dirty="0" smtClean="0"/>
              <a:t>features</a:t>
            </a:r>
          </a:p>
          <a:p>
            <a:r>
              <a:rPr lang="en-US" dirty="0" smtClean="0"/>
              <a:t>Reducing required downtime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871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1066800"/>
            <a:ext cx="7772400" cy="3340101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>
                <a:solidFill>
                  <a:schemeClr val="tx2"/>
                </a:solidFill>
              </a:rPr>
              <a:t>Bonus Slides!</a:t>
            </a:r>
          </a:p>
          <a:p>
            <a:pPr algn="ctr"/>
            <a:endParaRPr lang="en-US" sz="3200" dirty="0" smtClean="0">
              <a:solidFill>
                <a:schemeClr val="tx2"/>
              </a:solidFill>
            </a:endParaRPr>
          </a:p>
          <a:p>
            <a:pPr algn="ctr"/>
            <a:r>
              <a:rPr lang="en-US" sz="6600" dirty="0" smtClean="0">
                <a:solidFill>
                  <a:schemeClr val="tx2"/>
                </a:solidFill>
              </a:rPr>
              <a:t>Monitoring Checklist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099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What to Monitor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1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Monitor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Business</a:t>
            </a:r>
          </a:p>
          <a:p>
            <a:r>
              <a:rPr lang="en-US" dirty="0" smtClean="0"/>
              <a:t>The Application</a:t>
            </a:r>
          </a:p>
          <a:p>
            <a:r>
              <a:rPr lang="en-US" dirty="0" smtClean="0"/>
              <a:t>The Infrastructure</a:t>
            </a:r>
          </a:p>
          <a:p>
            <a:r>
              <a:rPr lang="en-US" dirty="0"/>
              <a:t>The </a:t>
            </a:r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267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The Business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561147"/>
            <a:ext cx="6553200" cy="438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58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Business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 does your company make money?</a:t>
            </a:r>
          </a:p>
          <a:p>
            <a:pPr lvl="1"/>
            <a:r>
              <a:rPr lang="en-US" dirty="0" smtClean="0"/>
              <a:t>What are your products or services?</a:t>
            </a:r>
          </a:p>
          <a:p>
            <a:pPr lvl="1"/>
            <a:r>
              <a:rPr lang="en-US" dirty="0" smtClean="0"/>
              <a:t>Who are the customers?</a:t>
            </a:r>
          </a:p>
          <a:p>
            <a:r>
              <a:rPr lang="en-US" dirty="0" smtClean="0"/>
              <a:t>What are the industry trends?</a:t>
            </a:r>
          </a:p>
          <a:p>
            <a:pPr lvl="1"/>
            <a:r>
              <a:rPr lang="en-US" dirty="0" smtClean="0"/>
              <a:t>Are there looming threats?  Opportunities?</a:t>
            </a:r>
          </a:p>
          <a:p>
            <a:pPr lvl="1"/>
            <a:r>
              <a:rPr lang="en-US" dirty="0" smtClean="0"/>
              <a:t>Waves of consolidation?</a:t>
            </a:r>
          </a:p>
          <a:p>
            <a:r>
              <a:rPr lang="en-US" dirty="0" smtClean="0"/>
              <a:t>Key Suppliers?</a:t>
            </a:r>
          </a:p>
          <a:p>
            <a:r>
              <a:rPr lang="en-US" dirty="0" smtClean="0"/>
              <a:t>Competitors?</a:t>
            </a:r>
          </a:p>
          <a:p>
            <a:r>
              <a:rPr lang="en-US" dirty="0"/>
              <a:t>How is your company special?</a:t>
            </a:r>
          </a:p>
          <a:p>
            <a:r>
              <a:rPr lang="en-US" dirty="0" smtClean="0"/>
              <a:t>What are the company’s future plans?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686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The Application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652472"/>
            <a:ext cx="6521471" cy="429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587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Application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does your application support the business?</a:t>
            </a:r>
          </a:p>
          <a:p>
            <a:r>
              <a:rPr lang="en-US" dirty="0" smtClean="0"/>
              <a:t>Who are the users</a:t>
            </a:r>
            <a:r>
              <a:rPr lang="en-US" dirty="0" smtClean="0"/>
              <a:t>?</a:t>
            </a:r>
          </a:p>
          <a:p>
            <a:r>
              <a:rPr lang="en-US" dirty="0"/>
              <a:t>What business processes drive the workload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/>
              <a:t>What business processes cannot proceed without the application?</a:t>
            </a:r>
          </a:p>
          <a:p>
            <a:r>
              <a:rPr lang="en-US" dirty="0" smtClean="0"/>
              <a:t>What </a:t>
            </a:r>
            <a:r>
              <a:rPr lang="en-US" dirty="0" smtClean="0"/>
              <a:t>are the critical inputs</a:t>
            </a:r>
            <a:r>
              <a:rPr lang="en-US" dirty="0" smtClean="0"/>
              <a:t>?  Outputs?</a:t>
            </a:r>
            <a:endParaRPr lang="en-US" dirty="0" smtClean="0"/>
          </a:p>
          <a:p>
            <a:r>
              <a:rPr lang="en-US" dirty="0" smtClean="0"/>
              <a:t>How are 3</a:t>
            </a:r>
            <a:r>
              <a:rPr lang="en-US" baseline="30000" dirty="0" smtClean="0"/>
              <a:t>rd</a:t>
            </a:r>
            <a:r>
              <a:rPr lang="en-US" dirty="0" smtClean="0"/>
              <a:t> party inputs and outputs reconciled if there is an outage?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49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The Infrastructure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0" y="1524000"/>
            <a:ext cx="7086600" cy="480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752599"/>
            <a:ext cx="6934200" cy="379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58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Infrastructure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users access the application?</a:t>
            </a:r>
          </a:p>
          <a:p>
            <a:pPr lvl="1"/>
            <a:r>
              <a:rPr lang="en-US" dirty="0" smtClean="0"/>
              <a:t>Local Network?  WAN?  Internet?</a:t>
            </a:r>
          </a:p>
          <a:p>
            <a:pPr lvl="1"/>
            <a:r>
              <a:rPr lang="en-US" dirty="0" smtClean="0"/>
              <a:t>Green Screen?  Client/Server?  Web?</a:t>
            </a:r>
          </a:p>
          <a:p>
            <a:r>
              <a:rPr lang="en-US" dirty="0" smtClean="0"/>
              <a:t>How is data stored?</a:t>
            </a:r>
          </a:p>
          <a:p>
            <a:pPr lvl="1"/>
            <a:r>
              <a:rPr lang="en-US" dirty="0" smtClean="0"/>
              <a:t>Internal disks?  SAN?  NAS?</a:t>
            </a:r>
          </a:p>
          <a:p>
            <a:r>
              <a:rPr lang="en-US" dirty="0" smtClean="0"/>
              <a:t>What is the DR/High Availability Strategy?</a:t>
            </a:r>
          </a:p>
          <a:p>
            <a:r>
              <a:rPr lang="en-US" dirty="0" smtClean="0"/>
              <a:t>Virtualization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Is the tail wagging the dog?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49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The Database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48713"/>
            <a:ext cx="5867400" cy="439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58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Database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1676400"/>
            <a:ext cx="66548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49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Top 10 Metrics?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2520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2209800"/>
            <a:ext cx="693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There is no</a:t>
            </a:r>
            <a:br>
              <a:rPr lang="en-US" sz="4800" b="1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rgbClr val="FF0000"/>
                </a:solidFill>
              </a:rPr>
              <a:t>“one size fits all”</a:t>
            </a:r>
            <a:br>
              <a:rPr lang="en-US" sz="4800" b="1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rgbClr val="FF0000"/>
                </a:solidFill>
              </a:rPr>
              <a:t>answer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20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accent1"/>
                </a:solidFill>
              </a:rPr>
              <a:t>Frequently Useful Numbers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Is the DB </a:t>
            </a:r>
            <a:r>
              <a:rPr lang="en-US" sz="2400" dirty="0" smtClean="0"/>
              <a:t>up?</a:t>
            </a:r>
          </a:p>
          <a:p>
            <a:r>
              <a:rPr lang="en-US" sz="2400" dirty="0" smtClean="0"/>
              <a:t>Backup Age</a:t>
            </a:r>
            <a:endParaRPr lang="en-US" sz="2400" dirty="0" smtClean="0"/>
          </a:p>
          <a:p>
            <a:r>
              <a:rPr lang="en-US" sz="2400" dirty="0" smtClean="0"/>
              <a:t>Number of connections</a:t>
            </a:r>
          </a:p>
          <a:p>
            <a:r>
              <a:rPr lang="en-US" sz="2400" dirty="0" smtClean="0"/>
              <a:t>Oldest active transaction</a:t>
            </a:r>
          </a:p>
          <a:p>
            <a:r>
              <a:rPr lang="en-US" sz="2400" dirty="0" smtClean="0"/>
              <a:t>Commits/sec</a:t>
            </a:r>
          </a:p>
          <a:p>
            <a:r>
              <a:rPr lang="en-US" sz="2400" dirty="0" smtClean="0"/>
              <a:t>Logical Reads/sec</a:t>
            </a:r>
          </a:p>
          <a:p>
            <a:r>
              <a:rPr lang="en-US" sz="2400" dirty="0" smtClean="0"/>
              <a:t>After-image # of full </a:t>
            </a:r>
            <a:r>
              <a:rPr lang="en-US" sz="2400" dirty="0" smtClean="0"/>
              <a:t>extents</a:t>
            </a:r>
          </a:p>
          <a:p>
            <a:r>
              <a:rPr lang="en-US" sz="2400" dirty="0"/>
              <a:t>Busy users, tables and indexes</a:t>
            </a:r>
          </a:p>
          <a:p>
            <a:endParaRPr lang="en-US" sz="24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2578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Latch timeouts</a:t>
            </a:r>
          </a:p>
          <a:p>
            <a:r>
              <a:rPr lang="en-US" sz="2400" dirty="0"/>
              <a:t>Locks in use</a:t>
            </a:r>
          </a:p>
          <a:p>
            <a:r>
              <a:rPr lang="en-US" sz="2400" dirty="0"/>
              <a:t>Blocked users</a:t>
            </a:r>
          </a:p>
          <a:p>
            <a:r>
              <a:rPr lang="en-US" sz="2400" dirty="0" smtClean="0"/>
              <a:t>IO response</a:t>
            </a:r>
            <a:endParaRPr lang="en-US" sz="2400" dirty="0"/>
          </a:p>
          <a:p>
            <a:r>
              <a:rPr lang="en-US" sz="2400" dirty="0"/>
              <a:t>CPU </a:t>
            </a:r>
            <a:r>
              <a:rPr lang="en-US" sz="2400" dirty="0" smtClean="0"/>
              <a:t>performance</a:t>
            </a:r>
            <a:endParaRPr lang="en-US" sz="2400" dirty="0"/>
          </a:p>
          <a:p>
            <a:r>
              <a:rPr lang="en-US" sz="2400" dirty="0"/>
              <a:t>Disk </a:t>
            </a:r>
            <a:r>
              <a:rPr lang="en-US" sz="2400" dirty="0" smtClean="0"/>
              <a:t>Space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59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DB up?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the users call you first?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8630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was the last successful </a:t>
            </a:r>
            <a:r>
              <a:rPr lang="en-US" dirty="0" err="1" smtClean="0"/>
              <a:t>probkup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Where is it?</a:t>
            </a:r>
          </a:p>
          <a:p>
            <a:r>
              <a:rPr lang="en-US" dirty="0" smtClean="0"/>
              <a:t>When was it successfully restored?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069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Connections &lt;&gt; </a:t>
            </a:r>
            <a:r>
              <a:rPr lang="en-US" dirty="0" smtClean="0"/>
              <a:t>Users &lt;&gt; Licenses</a:t>
            </a:r>
            <a:endParaRPr lang="en-US" dirty="0" smtClean="0"/>
          </a:p>
          <a:p>
            <a:r>
              <a:rPr lang="en-US" dirty="0" smtClean="0"/>
              <a:t>A useful proxy </a:t>
            </a:r>
            <a:r>
              <a:rPr lang="en-US" dirty="0" smtClean="0"/>
              <a:t>for workload</a:t>
            </a:r>
          </a:p>
          <a:p>
            <a:r>
              <a:rPr lang="en-US" dirty="0" smtClean="0"/>
              <a:t>Often an indicator of other problems:</a:t>
            </a:r>
          </a:p>
          <a:p>
            <a:pPr lvl="1"/>
            <a:r>
              <a:rPr lang="en-US" dirty="0" smtClean="0"/>
              <a:t>Suddenly 1/3</a:t>
            </a:r>
            <a:r>
              <a:rPr lang="en-US" baseline="30000" dirty="0" smtClean="0"/>
              <a:t>rd</a:t>
            </a:r>
            <a:r>
              <a:rPr lang="en-US" dirty="0" smtClean="0"/>
              <a:t> of connections disappear</a:t>
            </a:r>
            <a:r>
              <a:rPr lang="is-IS" dirty="0" smtClean="0"/>
              <a:t>…</a:t>
            </a:r>
          </a:p>
          <a:p>
            <a:pPr lvl="1"/>
            <a:r>
              <a:rPr lang="is-IS" dirty="0" smtClean="0"/>
              <a:t>... </a:t>
            </a:r>
            <a:r>
              <a:rPr lang="en-US" dirty="0" smtClean="0"/>
              <a:t>O</a:t>
            </a:r>
            <a:r>
              <a:rPr lang="is-IS" dirty="0" smtClean="0"/>
              <a:t>r suddenly there are 200 more than </a:t>
            </a:r>
            <a:r>
              <a:rPr lang="is-IS" dirty="0" smtClean="0"/>
              <a:t>usual</a:t>
            </a:r>
            <a:endParaRPr lang="is-IS" dirty="0" smtClean="0"/>
          </a:p>
          <a:p>
            <a:r>
              <a:rPr lang="is-IS" dirty="0" smtClean="0"/>
              <a:t>Capacity management</a:t>
            </a:r>
          </a:p>
          <a:p>
            <a:r>
              <a:rPr lang="is-IS" dirty="0"/>
              <a:t>Licensing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31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Oldest active TRX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Drives abnormal BI growth – old transactions are the *cause*, bi growth is the *symptom*</a:t>
            </a:r>
          </a:p>
          <a:p>
            <a:r>
              <a:rPr lang="en-US" dirty="0" smtClean="0"/>
              <a:t>Uncontrolled BI growth can put in you in a (very) difficult recovery situation</a:t>
            </a:r>
          </a:p>
          <a:p>
            <a:r>
              <a:rPr lang="en-US" dirty="0" smtClean="0"/>
              <a:t>Even well behaved applications sometimes have bugs</a:t>
            </a:r>
            <a:r>
              <a:rPr lang="is-IS" dirty="0" smtClean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4363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Commits/sec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Indicator of activity &amp; workload</a:t>
            </a:r>
          </a:p>
          <a:p>
            <a:r>
              <a:rPr lang="en-US" dirty="0" smtClean="0"/>
              <a:t>Very sensitive to IO responsiveness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6840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Reads/sec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Driven by inquiries &amp; lookups</a:t>
            </a:r>
          </a:p>
          <a:p>
            <a:r>
              <a:rPr lang="en-US" dirty="0" smtClean="0"/>
              <a:t>Very sensitive to code quality</a:t>
            </a:r>
            <a:r>
              <a:rPr lang="is-IS" dirty="0" smtClean="0"/>
              <a:t>…</a:t>
            </a:r>
          </a:p>
          <a:p>
            <a:pPr lvl="1"/>
            <a:r>
              <a:rPr lang="is-IS" dirty="0" smtClean="0"/>
              <a:t>Poor index selection leads to very slow, inefficient queries and user complaints</a:t>
            </a:r>
          </a:p>
          <a:p>
            <a:pPr lvl="1"/>
            <a:r>
              <a:rPr lang="is-IS" dirty="0" smtClean="0"/>
              <a:t>Lack of appropriate indexes</a:t>
            </a:r>
          </a:p>
          <a:p>
            <a:pPr lvl="1"/>
            <a:r>
              <a:rPr lang="is-IS" dirty="0" smtClean="0"/>
              <a:t>Inappropriate use of CAN-DO, MATCHES</a:t>
            </a:r>
            <a:endParaRPr lang="en-US" dirty="0" smtClean="0"/>
          </a:p>
          <a:p>
            <a:r>
              <a:rPr lang="en-US" dirty="0" smtClean="0"/>
              <a:t>Why not record reads?</a:t>
            </a:r>
          </a:p>
          <a:p>
            <a:pPr lvl="1"/>
            <a:r>
              <a:rPr lang="en-US" dirty="0" smtClean="0"/>
              <a:t># of levels in an index influences # of reads per record</a:t>
            </a:r>
          </a:p>
          <a:p>
            <a:pPr lvl="1"/>
            <a:r>
              <a:rPr lang="en-US" dirty="0" smtClean="0"/>
              <a:t>The upper limit within the </a:t>
            </a:r>
            <a:r>
              <a:rPr lang="en-US" dirty="0" err="1" smtClean="0"/>
              <a:t>db</a:t>
            </a:r>
            <a:r>
              <a:rPr lang="en-US" dirty="0" smtClean="0"/>
              <a:t> engine is logical reads – not record reads</a:t>
            </a:r>
          </a:p>
          <a:p>
            <a:pPr lvl="1"/>
            <a:r>
              <a:rPr lang="en-US" dirty="0" smtClean="0"/>
              <a:t>Searching for things that aren’t there shows up as logical reads – not record reads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116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Image # of Full Extents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always be 0 or 1</a:t>
            </a:r>
          </a:p>
          <a:p>
            <a:r>
              <a:rPr lang="en-US" dirty="0" smtClean="0"/>
              <a:t>If it is larger than 1 this is your first indication that your recoverability is potentially compromised.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7152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Latch Timeouts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Latches are supposed to be very fast!</a:t>
            </a:r>
          </a:p>
          <a:p>
            <a:r>
              <a:rPr lang="en-US" dirty="0" smtClean="0"/>
              <a:t>Timeouts mean that people are waiting or that the engine is approaching a limit:</a:t>
            </a:r>
          </a:p>
          <a:p>
            <a:pPr lvl="1"/>
            <a:r>
              <a:rPr lang="en-US" dirty="0" smtClean="0"/>
              <a:t>LRU – read activity, may indicate table scans</a:t>
            </a:r>
          </a:p>
          <a:p>
            <a:pPr lvl="1"/>
            <a:r>
              <a:rPr lang="en-US" dirty="0" smtClean="0"/>
              <a:t>BHT/BUF – read activity, the same data being read over and over </a:t>
            </a:r>
            <a:r>
              <a:rPr lang="en-US" dirty="0" smtClean="0"/>
              <a:t>and over at </a:t>
            </a:r>
            <a:r>
              <a:rPr lang="en-US" dirty="0" smtClean="0"/>
              <a:t>a very high rate</a:t>
            </a:r>
          </a:p>
          <a:p>
            <a:pPr lvl="1"/>
            <a:r>
              <a:rPr lang="en-US" dirty="0" smtClean="0"/>
              <a:t>LKP – “lock purge”</a:t>
            </a:r>
          </a:p>
          <a:p>
            <a:pPr lvl="1"/>
            <a:r>
              <a:rPr lang="en-US" dirty="0" smtClean="0"/>
              <a:t>MTX – micro transactions, you may have your BI or AI on RAID5 </a:t>
            </a:r>
            <a:r>
              <a:rPr lang="en-US" dirty="0" smtClean="0">
                <a:sym typeface="Wingdings"/>
              </a:rPr>
              <a:t> </a:t>
            </a:r>
            <a:r>
              <a:rPr lang="en-US" dirty="0" smtClean="0"/>
              <a:t>or, even worse, </a:t>
            </a:r>
            <a:r>
              <a:rPr lang="en-US" dirty="0" smtClean="0"/>
              <a:t>RAID 6 </a:t>
            </a:r>
            <a:r>
              <a:rPr lang="en-US" dirty="0" smtClean="0">
                <a:sym typeface="Wingdings"/>
              </a:rPr>
              <a:t> </a:t>
            </a:r>
            <a:endParaRPr lang="en-US" dirty="0" smtClean="0"/>
          </a:p>
          <a:p>
            <a:pPr lvl="1"/>
            <a:r>
              <a:rPr lang="en-US" dirty="0" smtClean="0"/>
              <a:t>OM – object manager, your schema may have a lot of tables, indexes &amp; LOBs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0086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Locks in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locks does a user really need?</a:t>
            </a:r>
          </a:p>
          <a:p>
            <a:r>
              <a:rPr lang="en-US" dirty="0" smtClean="0"/>
              <a:t>How many users are actually busy at any given moment?</a:t>
            </a:r>
          </a:p>
          <a:p>
            <a:r>
              <a:rPr lang="en-US" dirty="0" smtClean="0"/>
              <a:t>How many of those busy users are updating something </a:t>
            </a:r>
            <a:r>
              <a:rPr lang="en-US" dirty="0" err="1" smtClean="0"/>
              <a:t>vs</a:t>
            </a:r>
            <a:r>
              <a:rPr lang="en-US" dirty="0" smtClean="0"/>
              <a:t> inquiries?</a:t>
            </a:r>
          </a:p>
          <a:p>
            <a:r>
              <a:rPr lang="en-US" dirty="0" smtClean="0"/>
              <a:t>Does your lock usage grow as your data grows?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5033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they waiting for?</a:t>
            </a:r>
          </a:p>
          <a:p>
            <a:pPr lvl="1"/>
            <a:r>
              <a:rPr lang="en-US" dirty="0" smtClean="0"/>
              <a:t>REC – could be a </a:t>
            </a:r>
            <a:r>
              <a:rPr lang="en-US" dirty="0" smtClean="0"/>
              <a:t>deadlock or other coding issue</a:t>
            </a:r>
            <a:endParaRPr lang="en-US" dirty="0" smtClean="0"/>
          </a:p>
          <a:p>
            <a:pPr lvl="1"/>
            <a:r>
              <a:rPr lang="en-US" dirty="0" smtClean="0"/>
              <a:t>Sequences</a:t>
            </a:r>
          </a:p>
          <a:p>
            <a:pPr lvl="1"/>
            <a:r>
              <a:rPr lang="en-US" dirty="0" smtClean="0"/>
              <a:t>BKSH, BKEX</a:t>
            </a:r>
          </a:p>
          <a:p>
            <a:pPr lvl="1"/>
            <a:r>
              <a:rPr lang="en-US" dirty="0" smtClean="0"/>
              <a:t>TXE</a:t>
            </a:r>
          </a:p>
          <a:p>
            <a:pPr lvl="1"/>
            <a:r>
              <a:rPr lang="en-US" dirty="0" smtClean="0"/>
              <a:t>STCA </a:t>
            </a:r>
            <a:r>
              <a:rPr lang="en-US" dirty="0" smtClean="0">
                <a:sym typeface="Wingdings"/>
              </a:rPr>
              <a:t>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9897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Busy users, tables and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what is “normal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Be on the lookout for changes</a:t>
            </a:r>
          </a:p>
          <a:p>
            <a:r>
              <a:rPr lang="en-US" dirty="0" smtClean="0"/>
              <a:t>Meaningful “user” names are very helpful!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698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IO </a:t>
            </a:r>
            <a:r>
              <a:rPr lang="en-US" dirty="0" smtClean="0"/>
              <a:t>Response </a:t>
            </a:r>
            <a:r>
              <a:rPr lang="en-US" dirty="0" smtClean="0"/>
              <a:t>Time </a:t>
            </a:r>
            <a:r>
              <a:rPr lang="en-US" sz="2800" dirty="0" smtClean="0"/>
              <a:t>(random reads)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Indicator that disks are under stress</a:t>
            </a:r>
          </a:p>
          <a:p>
            <a:r>
              <a:rPr lang="is-IS" dirty="0" smtClean="0"/>
              <a:t>… perhaps due to other applications (SAN)</a:t>
            </a:r>
          </a:p>
          <a:p>
            <a:r>
              <a:rPr lang="is-IS" dirty="0" smtClean="0"/>
              <a:t>Even if you have low IO rates you want to know:</a:t>
            </a:r>
          </a:p>
          <a:p>
            <a:pPr lvl="1"/>
            <a:r>
              <a:rPr lang="is-IS" dirty="0" smtClean="0"/>
              <a:t>There is no such thing as a “high performance SAN” – but 5ms is usually “acceptable</a:t>
            </a:r>
            <a:r>
              <a:rPr lang="is-IS" dirty="0" smtClean="0"/>
              <a:t>” for a SAN</a:t>
            </a:r>
            <a:endParaRPr lang="is-IS" dirty="0" smtClean="0"/>
          </a:p>
          <a:p>
            <a:pPr lvl="1"/>
            <a:r>
              <a:rPr lang="is-IS" dirty="0" smtClean="0"/>
              <a:t>Internal disks should have response times of 2 or </a:t>
            </a:r>
            <a:r>
              <a:rPr lang="is-IS" dirty="0" smtClean="0"/>
              <a:t>3ms</a:t>
            </a:r>
            <a:endParaRPr lang="is-IS" dirty="0" smtClean="0"/>
          </a:p>
          <a:p>
            <a:pPr lvl="1"/>
            <a:r>
              <a:rPr lang="is-IS" dirty="0" smtClean="0"/>
              <a:t>Internal SSD should be </a:t>
            </a:r>
            <a:r>
              <a:rPr lang="is-IS" dirty="0" smtClean="0"/>
              <a:t>0.1ms or less</a:t>
            </a:r>
            <a:endParaRPr lang="is-IS" dirty="0" smtClean="0"/>
          </a:p>
          <a:p>
            <a:r>
              <a:rPr lang="en-US" dirty="0" smtClean="0"/>
              <a:t>Consistency is critical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948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Utilization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BOGOMIPS = bogus millions of instructions per second</a:t>
            </a:r>
            <a:r>
              <a:rPr lang="is-IS" dirty="0"/>
              <a:t>:</a:t>
            </a:r>
            <a:endParaRPr lang="is-IS" dirty="0" smtClean="0"/>
          </a:p>
          <a:p>
            <a:pPr lvl="1"/>
            <a:r>
              <a:rPr lang="is-IS" dirty="0" smtClean="0"/>
              <a:t>Circa 2016 CPUs should be 4 or better</a:t>
            </a:r>
          </a:p>
          <a:p>
            <a:pPr lvl="1"/>
            <a:r>
              <a:rPr lang="is-IS" dirty="0" smtClean="0"/>
              <a:t>Large variation potentially indicates overcommitted virtual machine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 smtClean="0"/>
              <a:t>is normal?</a:t>
            </a:r>
          </a:p>
          <a:p>
            <a:r>
              <a:rPr lang="en-US" dirty="0" smtClean="0"/>
              <a:t>%USR </a:t>
            </a:r>
            <a:r>
              <a:rPr lang="en-US" dirty="0" err="1" smtClean="0"/>
              <a:t>vs</a:t>
            </a:r>
            <a:r>
              <a:rPr lang="en-US" dirty="0" smtClean="0"/>
              <a:t> %SYS</a:t>
            </a:r>
          </a:p>
          <a:p>
            <a:r>
              <a:rPr lang="en-US" dirty="0" smtClean="0"/>
              <a:t>What is %WIO all about?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19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 &amp; AI</a:t>
            </a:r>
          </a:p>
          <a:p>
            <a:r>
              <a:rPr lang="en-US" dirty="0" smtClean="0"/>
              <a:t>Data extents</a:t>
            </a:r>
          </a:p>
          <a:p>
            <a:r>
              <a:rPr lang="en-US" dirty="0" smtClean="0"/>
              <a:t>-T space</a:t>
            </a:r>
          </a:p>
          <a:p>
            <a:r>
              <a:rPr lang="en-US" dirty="0" smtClean="0"/>
              <a:t>Archived after-image logs</a:t>
            </a:r>
          </a:p>
          <a:p>
            <a:r>
              <a:rPr lang="en-US" dirty="0" smtClean="0"/>
              <a:t>Backups</a:t>
            </a:r>
          </a:p>
          <a:p>
            <a:r>
              <a:rPr lang="en-US" dirty="0" smtClean="0"/>
              <a:t>Application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48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325"/>
            <a:ext cx="7772400" cy="1362075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accent1"/>
                </a:solidFill>
                <a:latin typeface="+mn-lt"/>
              </a:rPr>
              <a:t>Shameless Plugs</a:t>
            </a:r>
            <a:endParaRPr lang="en-US" sz="5400" cap="non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676400"/>
            <a:ext cx="4343400" cy="434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33800"/>
            <a:ext cx="3162300" cy="2565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1676400"/>
            <a:ext cx="419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Session 1201: </a:t>
            </a:r>
            <a:r>
              <a:rPr lang="en-US" sz="2400" dirty="0" err="1" smtClean="0"/>
              <a:t>DBAppraise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Monday at 3:30pm in Curriers</a:t>
            </a:r>
          </a:p>
          <a:p>
            <a:endParaRPr lang="en-US" sz="2400" dirty="0"/>
          </a:p>
          <a:p>
            <a:r>
              <a:rPr lang="en-US" sz="2400" dirty="0" smtClean="0"/>
              <a:t>Visit the White Star Software booth in the Expo!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1245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1855885"/>
            <a:ext cx="5867400" cy="507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 err="1">
                <a:latin typeface="Consolas"/>
                <a:cs typeface="Consolas"/>
              </a:rPr>
              <a:t>trax</a:t>
            </a:r>
            <a:r>
              <a:rPr lang="de-DE" sz="600" dirty="0">
                <a:latin typeface="Consolas"/>
                <a:cs typeface="Consolas"/>
              </a:rPr>
              <a:t> Auto </a:t>
            </a:r>
            <a:r>
              <a:rPr lang="de-DE" sz="600" dirty="0" err="1">
                <a:latin typeface="Consolas"/>
                <a:cs typeface="Consolas"/>
              </a:rPr>
              <a:t>Interval</a:t>
            </a:r>
            <a:r>
              <a:rPr lang="de-DE" sz="600" dirty="0">
                <a:latin typeface="Consolas"/>
                <a:cs typeface="Consolas"/>
              </a:rPr>
              <a:t> Rate JSON 83588 0 1.071             </a:t>
            </a:r>
            <a:r>
              <a:rPr lang="de-DE" sz="600" dirty="0" err="1">
                <a:latin typeface="Consolas"/>
                <a:cs typeface="Consolas"/>
              </a:rPr>
              <a:t>ProTop</a:t>
            </a:r>
            <a:r>
              <a:rPr lang="de-DE" sz="600" dirty="0">
                <a:latin typeface="Consolas"/>
                <a:cs typeface="Consolas"/>
              </a:rPr>
              <a:t> Version 3.3mx                                      2016/06/23 10:23:03</a:t>
            </a:r>
          </a:p>
          <a:p>
            <a:r>
              <a:rPr lang="de-DE" sz="600" dirty="0">
                <a:latin typeface="Consolas"/>
                <a:cs typeface="Consolas"/>
              </a:rPr>
              <a:t>xus61t2 0 0                                              /</a:t>
            </a:r>
            <a:r>
              <a:rPr lang="de-DE" sz="600" dirty="0" err="1">
                <a:latin typeface="Consolas"/>
                <a:cs typeface="Consolas"/>
              </a:rPr>
              <a:t>db</a:t>
            </a:r>
            <a:r>
              <a:rPr lang="de-DE" sz="600" dirty="0">
                <a:latin typeface="Consolas"/>
                <a:cs typeface="Consolas"/>
              </a:rPr>
              <a:t>/</a:t>
            </a:r>
            <a:r>
              <a:rPr lang="de-DE" sz="600" dirty="0" err="1">
                <a:latin typeface="Consolas"/>
                <a:cs typeface="Consolas"/>
              </a:rPr>
              <a:t>trax</a:t>
            </a:r>
            <a:r>
              <a:rPr lang="de-DE" sz="600" dirty="0">
                <a:latin typeface="Consolas"/>
                <a:cs typeface="Consolas"/>
              </a:rPr>
              <a:t>/xus61t2                                                  traxnode1</a:t>
            </a:r>
          </a:p>
          <a:p>
            <a:endParaRPr lang="de-DE" sz="600" dirty="0">
              <a:latin typeface="Consolas"/>
              <a:cs typeface="Consolas"/>
            </a:endParaRPr>
          </a:p>
          <a:p>
            <a:r>
              <a:rPr lang="de-DE" sz="600" dirty="0">
                <a:latin typeface="Consolas"/>
                <a:cs typeface="Consolas"/>
              </a:rPr>
              <a:t>         Hit%     99.88          </a:t>
            </a:r>
            <a:r>
              <a:rPr lang="de-DE" sz="600" dirty="0" err="1">
                <a:latin typeface="Consolas"/>
                <a:cs typeface="Consolas"/>
              </a:rPr>
              <a:t>Commits</a:t>
            </a:r>
            <a:r>
              <a:rPr lang="de-DE" sz="600" dirty="0">
                <a:latin typeface="Consolas"/>
                <a:cs typeface="Consolas"/>
              </a:rPr>
              <a:t>:       200         New RM:      487       </a:t>
            </a:r>
            <a:r>
              <a:rPr lang="de-DE" sz="600" dirty="0" err="1">
                <a:latin typeface="Consolas"/>
                <a:cs typeface="Consolas"/>
              </a:rPr>
              <a:t>Oldest</a:t>
            </a:r>
            <a:r>
              <a:rPr lang="de-DE" sz="600" dirty="0">
                <a:latin typeface="Consolas"/>
                <a:cs typeface="Consolas"/>
              </a:rPr>
              <a:t> TRX:  00:46:27   Connections:   1,439</a:t>
            </a:r>
          </a:p>
          <a:p>
            <a:r>
              <a:rPr lang="de-DE" sz="600" dirty="0">
                <a:latin typeface="Consolas"/>
                <a:cs typeface="Consolas"/>
              </a:rPr>
              <a:t>   Log Reads: 1,469,962            </a:t>
            </a:r>
            <a:r>
              <a:rPr lang="de-DE" sz="600" dirty="0" err="1">
                <a:latin typeface="Consolas"/>
                <a:cs typeface="Consolas"/>
              </a:rPr>
              <a:t>Undos</a:t>
            </a:r>
            <a:r>
              <a:rPr lang="de-DE" sz="600" dirty="0">
                <a:latin typeface="Consolas"/>
                <a:cs typeface="Consolas"/>
              </a:rPr>
              <a:t>:       938        </a:t>
            </a:r>
            <a:r>
              <a:rPr lang="de-DE" sz="600" dirty="0" err="1">
                <a:latin typeface="Consolas"/>
                <a:cs typeface="Consolas"/>
              </a:rPr>
              <a:t>From</a:t>
            </a:r>
            <a:r>
              <a:rPr lang="de-DE" sz="600" dirty="0">
                <a:latin typeface="Consolas"/>
                <a:cs typeface="Consolas"/>
              </a:rPr>
              <a:t> RM:      487     </a:t>
            </a:r>
            <a:r>
              <a:rPr lang="de-DE" sz="600" dirty="0" err="1">
                <a:latin typeface="Consolas"/>
                <a:cs typeface="Consolas"/>
              </a:rPr>
              <a:t>Curr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BIClstr</a:t>
            </a:r>
            <a:r>
              <a:rPr lang="de-DE" sz="600" dirty="0">
                <a:latin typeface="Consolas"/>
                <a:cs typeface="Consolas"/>
              </a:rPr>
              <a:t>:    11,214       Brokers:      10</a:t>
            </a:r>
          </a:p>
          <a:p>
            <a:r>
              <a:rPr lang="de-DE" sz="600" dirty="0">
                <a:latin typeface="Consolas"/>
                <a:cs typeface="Consolas"/>
              </a:rPr>
              <a:t>    OS Reads:     1,809     Lock </a:t>
            </a:r>
            <a:r>
              <a:rPr lang="de-DE" sz="600" dirty="0" err="1">
                <a:latin typeface="Consolas"/>
                <a:cs typeface="Consolas"/>
              </a:rPr>
              <a:t>Tbl</a:t>
            </a:r>
            <a:r>
              <a:rPr lang="de-DE" sz="600" dirty="0">
                <a:latin typeface="Consolas"/>
                <a:cs typeface="Consolas"/>
              </a:rPr>
              <a:t> HWM: 1,000,014      </a:t>
            </a:r>
            <a:r>
              <a:rPr lang="de-DE" sz="600" dirty="0" err="1">
                <a:latin typeface="Consolas"/>
                <a:cs typeface="Consolas"/>
              </a:rPr>
              <a:t>From</a:t>
            </a:r>
            <a:r>
              <a:rPr lang="de-DE" sz="600" dirty="0">
                <a:latin typeface="Consolas"/>
                <a:cs typeface="Consolas"/>
              </a:rPr>
              <a:t> Free:        0   </a:t>
            </a:r>
            <a:r>
              <a:rPr lang="de-DE" sz="600" dirty="0" err="1">
                <a:latin typeface="Consolas"/>
                <a:cs typeface="Consolas"/>
              </a:rPr>
              <a:t>Oldest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BIClstr</a:t>
            </a:r>
            <a:r>
              <a:rPr lang="de-DE" sz="600" dirty="0">
                <a:latin typeface="Consolas"/>
                <a:cs typeface="Consolas"/>
              </a:rPr>
              <a:t>:    11,191   4gl Servers:      73</a:t>
            </a:r>
          </a:p>
          <a:p>
            <a:r>
              <a:rPr lang="de-DE" sz="600" dirty="0">
                <a:latin typeface="Consolas"/>
                <a:cs typeface="Consolas"/>
              </a:rPr>
              <a:t>   </a:t>
            </a:r>
            <a:r>
              <a:rPr lang="de-DE" sz="600" dirty="0" err="1">
                <a:latin typeface="Consolas"/>
                <a:cs typeface="Consolas"/>
              </a:rPr>
              <a:t>Rec</a:t>
            </a:r>
            <a:r>
              <a:rPr lang="de-DE" sz="600" dirty="0">
                <a:latin typeface="Consolas"/>
                <a:cs typeface="Consolas"/>
              </a:rPr>
              <a:t> Reads:   332,262     </a:t>
            </a:r>
            <a:r>
              <a:rPr lang="de-DE" sz="600" dirty="0" err="1">
                <a:latin typeface="Consolas"/>
                <a:cs typeface="Consolas"/>
              </a:rPr>
              <a:t>Curr</a:t>
            </a:r>
            <a:r>
              <a:rPr lang="de-DE" sz="600" dirty="0">
                <a:latin typeface="Consolas"/>
                <a:cs typeface="Consolas"/>
              </a:rPr>
              <a:t> # Locks:       663       </a:t>
            </a:r>
            <a:r>
              <a:rPr lang="de-DE" sz="600" dirty="0" err="1">
                <a:latin typeface="Consolas"/>
                <a:cs typeface="Consolas"/>
              </a:rPr>
              <a:t>Examined</a:t>
            </a:r>
            <a:r>
              <a:rPr lang="de-DE" sz="600" dirty="0">
                <a:latin typeface="Consolas"/>
                <a:cs typeface="Consolas"/>
              </a:rPr>
              <a:t>:      502     </a:t>
            </a:r>
            <a:r>
              <a:rPr lang="de-DE" sz="600" dirty="0" err="1">
                <a:latin typeface="Consolas"/>
                <a:cs typeface="Consolas"/>
              </a:rPr>
              <a:t>Num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BIClstrs</a:t>
            </a:r>
            <a:r>
              <a:rPr lang="de-DE" sz="600" dirty="0">
                <a:latin typeface="Consolas"/>
                <a:cs typeface="Consolas"/>
              </a:rPr>
              <a:t>:        23   SQL Servers:      20</a:t>
            </a:r>
          </a:p>
          <a:p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LogRd</a:t>
            </a:r>
            <a:r>
              <a:rPr lang="de-DE" sz="600" dirty="0">
                <a:latin typeface="Consolas"/>
                <a:cs typeface="Consolas"/>
              </a:rPr>
              <a:t>/</a:t>
            </a:r>
            <a:r>
              <a:rPr lang="de-DE" sz="600" dirty="0" err="1">
                <a:latin typeface="Consolas"/>
                <a:cs typeface="Consolas"/>
              </a:rPr>
              <a:t>RecRd</a:t>
            </a:r>
            <a:r>
              <a:rPr lang="de-DE" sz="600" dirty="0">
                <a:latin typeface="Consolas"/>
                <a:cs typeface="Consolas"/>
              </a:rPr>
              <a:t>:      4.42    </a:t>
            </a:r>
            <a:r>
              <a:rPr lang="de-DE" sz="600" dirty="0" err="1">
                <a:latin typeface="Consolas"/>
                <a:cs typeface="Consolas"/>
              </a:rPr>
              <a:t>Modified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Bufs</a:t>
            </a:r>
            <a:r>
              <a:rPr lang="de-DE" sz="600" dirty="0">
                <a:latin typeface="Consolas"/>
                <a:cs typeface="Consolas"/>
              </a:rPr>
              <a:t>:     4,486       Front2Bk:       14       BI MB </a:t>
            </a:r>
            <a:r>
              <a:rPr lang="de-DE" sz="600" dirty="0" err="1">
                <a:latin typeface="Consolas"/>
                <a:cs typeface="Consolas"/>
              </a:rPr>
              <a:t>Used</a:t>
            </a:r>
            <a:r>
              <a:rPr lang="de-DE" sz="600" dirty="0">
                <a:latin typeface="Consolas"/>
                <a:cs typeface="Consolas"/>
              </a:rPr>
              <a:t>:     1,472   4gl Clients:   1,281</a:t>
            </a:r>
          </a:p>
          <a:p>
            <a:r>
              <a:rPr lang="de-DE" sz="600" dirty="0">
                <a:latin typeface="Consolas"/>
                <a:cs typeface="Consolas"/>
              </a:rPr>
              <a:t>  Log </a:t>
            </a:r>
            <a:r>
              <a:rPr lang="de-DE" sz="600" dirty="0" err="1">
                <a:latin typeface="Consolas"/>
                <a:cs typeface="Consolas"/>
              </a:rPr>
              <a:t>Writes</a:t>
            </a:r>
            <a:r>
              <a:rPr lang="de-DE" sz="600" dirty="0">
                <a:latin typeface="Consolas"/>
                <a:cs typeface="Consolas"/>
              </a:rPr>
              <a:t>:     2,797      IO Response:      0.11      Remove </a:t>
            </a:r>
            <a:r>
              <a:rPr lang="de-DE" sz="600" dirty="0" err="1">
                <a:latin typeface="Consolas"/>
                <a:cs typeface="Consolas"/>
              </a:rPr>
              <a:t>Lk</a:t>
            </a:r>
            <a:r>
              <a:rPr lang="de-DE" sz="600" dirty="0">
                <a:latin typeface="Consolas"/>
                <a:cs typeface="Consolas"/>
              </a:rPr>
              <a:t>:      494   </a:t>
            </a:r>
            <a:r>
              <a:rPr lang="de-DE" sz="600" dirty="0" err="1">
                <a:latin typeface="Consolas"/>
                <a:cs typeface="Consolas"/>
              </a:rPr>
              <a:t>Curr</a:t>
            </a:r>
            <a:r>
              <a:rPr lang="de-DE" sz="600" dirty="0">
                <a:latin typeface="Consolas"/>
                <a:cs typeface="Consolas"/>
              </a:rPr>
              <a:t> AI </a:t>
            </a:r>
            <a:r>
              <a:rPr lang="de-DE" sz="600" dirty="0" err="1">
                <a:latin typeface="Consolas"/>
                <a:cs typeface="Consolas"/>
              </a:rPr>
              <a:t>Extent</a:t>
            </a:r>
            <a:r>
              <a:rPr lang="de-DE" sz="600" dirty="0">
                <a:latin typeface="Consolas"/>
                <a:cs typeface="Consolas"/>
              </a:rPr>
              <a:t>:  12 </a:t>
            </a:r>
            <a:r>
              <a:rPr lang="de-DE" sz="600" dirty="0" err="1">
                <a:latin typeface="Consolas"/>
                <a:cs typeface="Consolas"/>
              </a:rPr>
              <a:t>of</a:t>
            </a:r>
            <a:r>
              <a:rPr lang="de-DE" sz="600" dirty="0">
                <a:latin typeface="Consolas"/>
                <a:cs typeface="Consolas"/>
              </a:rPr>
              <a:t> 12   SQL Clients:       4</a:t>
            </a:r>
          </a:p>
          <a:p>
            <a:r>
              <a:rPr lang="de-DE" sz="600" dirty="0">
                <a:latin typeface="Consolas"/>
                <a:cs typeface="Consolas"/>
              </a:rPr>
              <a:t>   OS </a:t>
            </a:r>
            <a:r>
              <a:rPr lang="de-DE" sz="600" dirty="0" err="1">
                <a:latin typeface="Consolas"/>
                <a:cs typeface="Consolas"/>
              </a:rPr>
              <a:t>Writes</a:t>
            </a:r>
            <a:r>
              <a:rPr lang="de-DE" sz="600" dirty="0">
                <a:latin typeface="Consolas"/>
                <a:cs typeface="Consolas"/>
              </a:rPr>
              <a:t>:        54         </a:t>
            </a:r>
            <a:r>
              <a:rPr lang="de-DE" sz="600" dirty="0" err="1">
                <a:latin typeface="Consolas"/>
                <a:cs typeface="Consolas"/>
              </a:rPr>
              <a:t>BogoMIPS</a:t>
            </a:r>
            <a:r>
              <a:rPr lang="de-DE" sz="600" dirty="0">
                <a:latin typeface="Consolas"/>
                <a:cs typeface="Consolas"/>
              </a:rPr>
              <a:t>:      4.69                              </a:t>
            </a:r>
            <a:r>
              <a:rPr lang="de-DE" sz="600" dirty="0" err="1">
                <a:latin typeface="Consolas"/>
                <a:cs typeface="Consolas"/>
              </a:rPr>
              <a:t>Curr</a:t>
            </a:r>
            <a:r>
              <a:rPr lang="de-DE" sz="600" dirty="0">
                <a:latin typeface="Consolas"/>
                <a:cs typeface="Consolas"/>
              </a:rPr>
              <a:t> AI </a:t>
            </a:r>
            <a:r>
              <a:rPr lang="de-DE" sz="600" dirty="0" err="1">
                <a:latin typeface="Consolas"/>
                <a:cs typeface="Consolas"/>
              </a:rPr>
              <a:t>Seq</a:t>
            </a:r>
            <a:r>
              <a:rPr lang="de-DE" sz="600" dirty="0">
                <a:latin typeface="Consolas"/>
                <a:cs typeface="Consolas"/>
              </a:rPr>
              <a:t>#:     2,664    App Server:      52</a:t>
            </a:r>
          </a:p>
          <a:p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Rec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Creates</a:t>
            </a:r>
            <a:r>
              <a:rPr lang="de-DE" sz="600" dirty="0">
                <a:latin typeface="Consolas"/>
                <a:cs typeface="Consolas"/>
              </a:rPr>
              <a:t>:       487         </a:t>
            </a:r>
            <a:r>
              <a:rPr lang="de-DE" sz="600" dirty="0" err="1">
                <a:latin typeface="Consolas"/>
                <a:cs typeface="Consolas"/>
              </a:rPr>
              <a:t>BogoMIP</a:t>
            </a:r>
            <a:r>
              <a:rPr lang="de-DE" sz="600" dirty="0">
                <a:latin typeface="Consolas"/>
                <a:cs typeface="Consolas"/>
              </a:rPr>
              <a:t>%:     86.38                             Empty AI </a:t>
            </a:r>
            <a:r>
              <a:rPr lang="de-DE" sz="600" dirty="0" err="1">
                <a:latin typeface="Consolas"/>
                <a:cs typeface="Consolas"/>
              </a:rPr>
              <a:t>Exts</a:t>
            </a:r>
            <a:r>
              <a:rPr lang="de-DE" sz="600" dirty="0">
                <a:latin typeface="Consolas"/>
                <a:cs typeface="Consolas"/>
              </a:rPr>
              <a:t>:        10     Web Speed:       0</a:t>
            </a:r>
          </a:p>
          <a:p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Rec</a:t>
            </a:r>
            <a:r>
              <a:rPr lang="de-DE" sz="600" dirty="0">
                <a:latin typeface="Consolas"/>
                <a:cs typeface="Consolas"/>
              </a:rPr>
              <a:t> Updates:       363                                                          </a:t>
            </a:r>
            <a:r>
              <a:rPr lang="de-DE" sz="600" dirty="0" err="1">
                <a:latin typeface="Consolas"/>
                <a:cs typeface="Consolas"/>
              </a:rPr>
              <a:t>Full</a:t>
            </a:r>
            <a:r>
              <a:rPr lang="de-DE" sz="600" dirty="0">
                <a:latin typeface="Consolas"/>
                <a:cs typeface="Consolas"/>
              </a:rPr>
              <a:t> AI </a:t>
            </a:r>
            <a:r>
              <a:rPr lang="de-DE" sz="600" dirty="0" err="1">
                <a:latin typeface="Consolas"/>
                <a:cs typeface="Consolas"/>
              </a:rPr>
              <a:t>Exts</a:t>
            </a:r>
            <a:r>
              <a:rPr lang="de-DE" sz="600" dirty="0">
                <a:latin typeface="Consolas"/>
                <a:cs typeface="Consolas"/>
              </a:rPr>
              <a:t>:         0           BIW:       1</a:t>
            </a:r>
          </a:p>
          <a:p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Rec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Deletes</a:t>
            </a:r>
            <a:r>
              <a:rPr lang="de-DE" sz="600" dirty="0">
                <a:latin typeface="Consolas"/>
                <a:cs typeface="Consolas"/>
              </a:rPr>
              <a:t>:         8                                                        </a:t>
            </a:r>
            <a:r>
              <a:rPr lang="de-DE" sz="600" dirty="0" err="1">
                <a:latin typeface="Consolas"/>
                <a:cs typeface="Consolas"/>
              </a:rPr>
              <a:t>Locked</a:t>
            </a:r>
            <a:r>
              <a:rPr lang="de-DE" sz="600" dirty="0">
                <a:latin typeface="Consolas"/>
                <a:cs typeface="Consolas"/>
              </a:rPr>
              <a:t> AI </a:t>
            </a:r>
            <a:r>
              <a:rPr lang="de-DE" sz="600" dirty="0" err="1">
                <a:latin typeface="Consolas"/>
                <a:cs typeface="Consolas"/>
              </a:rPr>
              <a:t>Exts</a:t>
            </a:r>
            <a:r>
              <a:rPr lang="de-DE" sz="600" dirty="0">
                <a:latin typeface="Consolas"/>
                <a:cs typeface="Consolas"/>
              </a:rPr>
              <a:t>:         1           AIW:       1</a:t>
            </a:r>
          </a:p>
          <a:p>
            <a:r>
              <a:rPr lang="de-DE" sz="600" dirty="0">
                <a:latin typeface="Consolas"/>
                <a:cs typeface="Consolas"/>
              </a:rPr>
              <a:t>   </a:t>
            </a:r>
            <a:r>
              <a:rPr lang="de-DE" sz="600" dirty="0" err="1">
                <a:latin typeface="Consolas"/>
                <a:cs typeface="Consolas"/>
              </a:rPr>
              <a:t>Rec</a:t>
            </a:r>
            <a:r>
              <a:rPr lang="de-DE" sz="600" dirty="0">
                <a:latin typeface="Consolas"/>
                <a:cs typeface="Consolas"/>
              </a:rPr>
              <a:t> Locks:   196,926            Notes:     6,765           6,765                APW </a:t>
            </a:r>
            <a:r>
              <a:rPr lang="de-DE" sz="600" dirty="0" err="1">
                <a:latin typeface="Consolas"/>
                <a:cs typeface="Consolas"/>
              </a:rPr>
              <a:t>Writes</a:t>
            </a:r>
            <a:r>
              <a:rPr lang="de-DE" sz="600" dirty="0">
                <a:latin typeface="Consolas"/>
                <a:cs typeface="Consolas"/>
              </a:rPr>
              <a:t>:        54          APWs:       4</a:t>
            </a:r>
          </a:p>
          <a:p>
            <a:r>
              <a:rPr lang="de-DE" sz="600" dirty="0">
                <a:latin typeface="Consolas"/>
                <a:cs typeface="Consolas"/>
              </a:rPr>
              <a:t>   </a:t>
            </a:r>
            <a:r>
              <a:rPr lang="de-DE" sz="600" dirty="0" err="1">
                <a:latin typeface="Consolas"/>
                <a:cs typeface="Consolas"/>
              </a:rPr>
              <a:t>Rec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Waits</a:t>
            </a:r>
            <a:r>
              <a:rPr lang="de-DE" sz="600" dirty="0">
                <a:latin typeface="Consolas"/>
                <a:cs typeface="Consolas"/>
              </a:rPr>
              <a:t>:         0    BIW/AIW Write%        77              99                 APW Write%       100          WDOG:       1</a:t>
            </a:r>
          </a:p>
          <a:p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Idx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Blk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Spl</a:t>
            </a:r>
            <a:r>
              <a:rPr lang="de-DE" sz="600" dirty="0">
                <a:latin typeface="Consolas"/>
                <a:cs typeface="Consolas"/>
              </a:rPr>
              <a:t>:         0    </a:t>
            </a:r>
            <a:r>
              <a:rPr lang="de-DE" sz="600" dirty="0" err="1">
                <a:latin typeface="Consolas"/>
                <a:cs typeface="Consolas"/>
              </a:rPr>
              <a:t>Writes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to</a:t>
            </a:r>
            <a:r>
              <a:rPr lang="de-DE" sz="600" dirty="0">
                <a:latin typeface="Consolas"/>
                <a:cs typeface="Consolas"/>
              </a:rPr>
              <a:t> Log:        39              35              </a:t>
            </a:r>
            <a:r>
              <a:rPr lang="de-DE" sz="600" dirty="0" err="1">
                <a:latin typeface="Consolas"/>
                <a:cs typeface="Consolas"/>
              </a:rPr>
              <a:t>Bufs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Scanned</a:t>
            </a:r>
            <a:r>
              <a:rPr lang="de-DE" sz="600" dirty="0">
                <a:latin typeface="Consolas"/>
                <a:cs typeface="Consolas"/>
              </a:rPr>
              <a:t>:    16,014         </a:t>
            </a:r>
            <a:r>
              <a:rPr lang="de-DE" sz="600" dirty="0" err="1">
                <a:latin typeface="Consolas"/>
                <a:cs typeface="Consolas"/>
              </a:rPr>
              <a:t>Local</a:t>
            </a:r>
            <a:r>
              <a:rPr lang="de-DE" sz="600" dirty="0">
                <a:latin typeface="Consolas"/>
                <a:cs typeface="Consolas"/>
              </a:rPr>
              <a:t>:   1,264</a:t>
            </a:r>
          </a:p>
          <a:p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Resrc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Waits</a:t>
            </a:r>
            <a:r>
              <a:rPr lang="de-DE" sz="600" dirty="0">
                <a:latin typeface="Consolas"/>
                <a:cs typeface="Consolas"/>
              </a:rPr>
              <a:t>:         5   BIW/AIW </a:t>
            </a:r>
            <a:r>
              <a:rPr lang="de-DE" sz="600" dirty="0" err="1">
                <a:latin typeface="Consolas"/>
                <a:cs typeface="Consolas"/>
              </a:rPr>
              <a:t>Writes</a:t>
            </a:r>
            <a:r>
              <a:rPr lang="de-DE" sz="600" dirty="0">
                <a:latin typeface="Consolas"/>
                <a:cs typeface="Consolas"/>
              </a:rPr>
              <a:t>:        30              35             APW Scan </a:t>
            </a:r>
            <a:r>
              <a:rPr lang="de-DE" sz="600" dirty="0" err="1">
                <a:latin typeface="Consolas"/>
                <a:cs typeface="Consolas"/>
              </a:rPr>
              <a:t>Wrts</a:t>
            </a:r>
            <a:r>
              <a:rPr lang="de-DE" sz="600" dirty="0">
                <a:latin typeface="Consolas"/>
                <a:cs typeface="Consolas"/>
              </a:rPr>
              <a:t>:         7        Remote:       4</a:t>
            </a:r>
          </a:p>
          <a:p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Latch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Waits</a:t>
            </a:r>
            <a:r>
              <a:rPr lang="de-DE" sz="600" dirty="0">
                <a:latin typeface="Consolas"/>
                <a:cs typeface="Consolas"/>
              </a:rPr>
              <a:t>:       273   Partial </a:t>
            </a:r>
            <a:r>
              <a:rPr lang="de-DE" sz="600" dirty="0" err="1">
                <a:latin typeface="Consolas"/>
                <a:cs typeface="Consolas"/>
              </a:rPr>
              <a:t>Buf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Wr</a:t>
            </a:r>
            <a:r>
              <a:rPr lang="de-DE" sz="600" dirty="0">
                <a:latin typeface="Consolas"/>
                <a:cs typeface="Consolas"/>
              </a:rPr>
              <a:t>:         4               0                APW Q </a:t>
            </a:r>
            <a:r>
              <a:rPr lang="de-DE" sz="600" dirty="0" err="1">
                <a:latin typeface="Consolas"/>
                <a:cs typeface="Consolas"/>
              </a:rPr>
              <a:t>Wrts</a:t>
            </a:r>
            <a:r>
              <a:rPr lang="de-DE" sz="600" dirty="0">
                <a:latin typeface="Consolas"/>
                <a:cs typeface="Consolas"/>
              </a:rPr>
              <a:t>:         0         Batch:      69</a:t>
            </a:r>
          </a:p>
          <a:p>
            <a:r>
              <a:rPr lang="de-DE" sz="600" dirty="0">
                <a:latin typeface="Consolas"/>
                <a:cs typeface="Consolas"/>
              </a:rPr>
              <a:t>   </a:t>
            </a:r>
            <a:r>
              <a:rPr lang="de-DE" sz="600" dirty="0" err="1">
                <a:latin typeface="Consolas"/>
                <a:cs typeface="Consolas"/>
              </a:rPr>
              <a:t>pica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Used</a:t>
            </a:r>
            <a:r>
              <a:rPr lang="de-DE" sz="600" dirty="0">
                <a:latin typeface="Consolas"/>
                <a:cs typeface="Consolas"/>
              </a:rPr>
              <a:t>:         0   </a:t>
            </a:r>
            <a:r>
              <a:rPr lang="de-DE" sz="600" dirty="0" err="1">
                <a:latin typeface="Consolas"/>
                <a:cs typeface="Consolas"/>
              </a:rPr>
              <a:t>Busy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Buf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Waits</a:t>
            </a:r>
            <a:r>
              <a:rPr lang="de-DE" sz="600" dirty="0">
                <a:latin typeface="Consolas"/>
                <a:cs typeface="Consolas"/>
              </a:rPr>
              <a:t>:         2               0              </a:t>
            </a:r>
            <a:r>
              <a:rPr lang="de-DE" sz="600" dirty="0" err="1">
                <a:latin typeface="Consolas"/>
                <a:cs typeface="Consolas"/>
              </a:rPr>
              <a:t>Chkpt</a:t>
            </a:r>
            <a:r>
              <a:rPr lang="de-DE" sz="600" dirty="0">
                <a:latin typeface="Consolas"/>
                <a:cs typeface="Consolas"/>
              </a:rPr>
              <a:t> Q </a:t>
            </a:r>
            <a:r>
              <a:rPr lang="de-DE" sz="600" dirty="0" err="1">
                <a:latin typeface="Consolas"/>
                <a:cs typeface="Consolas"/>
              </a:rPr>
              <a:t>Wrts</a:t>
            </a:r>
            <a:r>
              <a:rPr lang="de-DE" sz="600" dirty="0">
                <a:latin typeface="Consolas"/>
                <a:cs typeface="Consolas"/>
              </a:rPr>
              <a:t>:        47           TRX:     525</a:t>
            </a:r>
          </a:p>
          <a:p>
            <a:r>
              <a:rPr lang="de-DE" sz="600" dirty="0">
                <a:latin typeface="Consolas"/>
                <a:cs typeface="Consolas"/>
              </a:rPr>
              <a:t>   </a:t>
            </a:r>
            <a:r>
              <a:rPr lang="de-DE" sz="600" dirty="0" err="1">
                <a:latin typeface="Consolas"/>
                <a:cs typeface="Consolas"/>
              </a:rPr>
              <a:t>pica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Used</a:t>
            </a:r>
            <a:r>
              <a:rPr lang="de-DE" sz="600" dirty="0">
                <a:latin typeface="Consolas"/>
                <a:cs typeface="Consolas"/>
              </a:rPr>
              <a:t>%      0.00    Empty </a:t>
            </a:r>
            <a:r>
              <a:rPr lang="de-DE" sz="600" dirty="0" err="1">
                <a:latin typeface="Consolas"/>
                <a:cs typeface="Consolas"/>
              </a:rPr>
              <a:t>Buf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Wts</a:t>
            </a:r>
            <a:r>
              <a:rPr lang="de-DE" sz="600" dirty="0">
                <a:latin typeface="Consolas"/>
                <a:cs typeface="Consolas"/>
              </a:rPr>
              <a:t>:         0               0              </a:t>
            </a:r>
            <a:r>
              <a:rPr lang="de-DE" sz="600" dirty="0" err="1">
                <a:latin typeface="Consolas"/>
                <a:cs typeface="Consolas"/>
              </a:rPr>
              <a:t>Flushed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Bufs</a:t>
            </a:r>
            <a:r>
              <a:rPr lang="de-DE" sz="600" dirty="0">
                <a:latin typeface="Consolas"/>
                <a:cs typeface="Consolas"/>
              </a:rPr>
              <a:t>:         0       </a:t>
            </a:r>
            <a:r>
              <a:rPr lang="de-DE" sz="600" dirty="0" err="1">
                <a:latin typeface="Consolas"/>
                <a:cs typeface="Consolas"/>
              </a:rPr>
              <a:t>Blocked</a:t>
            </a:r>
            <a:r>
              <a:rPr lang="de-DE" sz="600" dirty="0">
                <a:latin typeface="Consolas"/>
                <a:cs typeface="Consolas"/>
              </a:rPr>
              <a:t>:       0</a:t>
            </a:r>
          </a:p>
          <a:p>
            <a:r>
              <a:rPr lang="en-US" sz="600" dirty="0">
                <a:latin typeface="Consolas"/>
                <a:cs typeface="Consolas"/>
              </a:rPr>
              <a:t>.......................................................... Table Activity ..........................................................</a:t>
            </a:r>
          </a:p>
          <a:p>
            <a:r>
              <a:rPr lang="de-DE" sz="600" dirty="0">
                <a:latin typeface="Consolas"/>
                <a:cs typeface="Consolas"/>
              </a:rPr>
              <a:t>.    </a:t>
            </a:r>
            <a:r>
              <a:rPr lang="de-DE" sz="600" dirty="0" err="1">
                <a:latin typeface="Consolas"/>
                <a:cs typeface="Consolas"/>
              </a:rPr>
              <a:t>Tbl</a:t>
            </a:r>
            <a:r>
              <a:rPr lang="de-DE" sz="600" dirty="0">
                <a:latin typeface="Consolas"/>
                <a:cs typeface="Consolas"/>
              </a:rPr>
              <a:t># Area# Table Name                           RM Chain     #Records      Turns   Create   Read v   Update   Delete  OS Read .</a:t>
            </a:r>
          </a:p>
          <a:p>
            <a:r>
              <a:rPr lang="de-DE" sz="600" dirty="0">
                <a:latin typeface="Consolas"/>
                <a:cs typeface="Consolas"/>
              </a:rPr>
              <a:t>.  ............................................................................................................................... .</a:t>
            </a:r>
          </a:p>
          <a:p>
            <a:r>
              <a:rPr lang="de-DE" sz="600" dirty="0">
                <a:latin typeface="Consolas"/>
                <a:cs typeface="Consolas"/>
              </a:rPr>
              <a:t>. &gt;   790    20 </a:t>
            </a:r>
            <a:r>
              <a:rPr lang="de-DE" sz="600" dirty="0" err="1">
                <a:latin typeface="Consolas"/>
                <a:cs typeface="Consolas"/>
              </a:rPr>
              <a:t>s_crm</a:t>
            </a:r>
            <a:r>
              <a:rPr lang="de-DE" sz="600" dirty="0">
                <a:latin typeface="Consolas"/>
                <a:cs typeface="Consolas"/>
              </a:rPr>
              <a:t>-valid-queue                          60      1193966       0.16        0   194743        0        0        0 .</a:t>
            </a:r>
          </a:p>
          <a:p>
            <a:r>
              <a:rPr lang="de-DE" sz="600" dirty="0">
                <a:latin typeface="Consolas"/>
                <a:cs typeface="Consolas"/>
              </a:rPr>
              <a:t>.     670   112 so-trans                                93793     18779417       0.00        1    27955       10        0     1790 .</a:t>
            </a:r>
          </a:p>
          <a:p>
            <a:r>
              <a:rPr lang="de-DE" sz="600" dirty="0">
                <a:latin typeface="Consolas"/>
                <a:cs typeface="Consolas"/>
              </a:rPr>
              <a:t>.     699   130 so-trans-s                                407     45720437       0.00        2    26867        2        0        0 .</a:t>
            </a:r>
          </a:p>
          <a:p>
            <a:r>
              <a:rPr lang="de-DE" sz="600" dirty="0">
                <a:latin typeface="Consolas"/>
                <a:cs typeface="Consolas"/>
              </a:rPr>
              <a:t>.     450   174 </a:t>
            </a:r>
            <a:r>
              <a:rPr lang="de-DE" sz="600" dirty="0" err="1">
                <a:latin typeface="Consolas"/>
                <a:cs typeface="Consolas"/>
              </a:rPr>
              <a:t>loc</a:t>
            </a:r>
            <a:r>
              <a:rPr lang="de-DE" sz="600" dirty="0">
                <a:latin typeface="Consolas"/>
                <a:cs typeface="Consolas"/>
              </a:rPr>
              <a:t>-group                                  35           25     782.75        0    19569        0        0        0 .</a:t>
            </a:r>
          </a:p>
          <a:p>
            <a:r>
              <a:rPr lang="de-DE" sz="600" dirty="0">
                <a:latin typeface="Consolas"/>
                <a:cs typeface="Consolas"/>
              </a:rPr>
              <a:t>.     468    22 </a:t>
            </a:r>
            <a:r>
              <a:rPr lang="de-DE" sz="600" dirty="0" err="1">
                <a:latin typeface="Consolas"/>
                <a:cs typeface="Consolas"/>
              </a:rPr>
              <a:t>oper-param</a:t>
            </a:r>
            <a:r>
              <a:rPr lang="de-DE" sz="600" dirty="0">
                <a:latin typeface="Consolas"/>
                <a:cs typeface="Consolas"/>
              </a:rPr>
              <a:t>                                100       179732       0.01        0     2675        0        0        0 .</a:t>
            </a:r>
          </a:p>
          <a:p>
            <a:r>
              <a:rPr lang="en-US" sz="600" dirty="0">
                <a:latin typeface="Consolas"/>
                <a:cs typeface="Consolas"/>
              </a:rPr>
              <a:t>.......................................................... Index Activity ..........................................................</a:t>
            </a:r>
          </a:p>
          <a:p>
            <a:r>
              <a:rPr lang="en-US" sz="600" dirty="0">
                <a:latin typeface="Consolas"/>
                <a:cs typeface="Consolas"/>
              </a:rPr>
              <a:t>.    </a:t>
            </a:r>
            <a:r>
              <a:rPr lang="en-US" sz="600" dirty="0" err="1">
                <a:latin typeface="Consolas"/>
                <a:cs typeface="Consolas"/>
              </a:rPr>
              <a:t>Idx</a:t>
            </a:r>
            <a:r>
              <a:rPr lang="en-US" sz="600" dirty="0">
                <a:latin typeface="Consolas"/>
                <a:cs typeface="Consolas"/>
              </a:rPr>
              <a:t># Area# Index Name                      </a:t>
            </a:r>
            <a:r>
              <a:rPr lang="en-US" sz="600" dirty="0" err="1">
                <a:latin typeface="Consolas"/>
                <a:cs typeface="Consolas"/>
              </a:rPr>
              <a:t>Lvls</a:t>
            </a:r>
            <a:r>
              <a:rPr lang="en-US" sz="600" dirty="0">
                <a:latin typeface="Consolas"/>
                <a:cs typeface="Consolas"/>
              </a:rPr>
              <a:t>      Blocks </a:t>
            </a:r>
            <a:r>
              <a:rPr lang="en-US" sz="600" dirty="0" err="1">
                <a:latin typeface="Consolas"/>
                <a:cs typeface="Consolas"/>
              </a:rPr>
              <a:t>Util</a:t>
            </a:r>
            <a:r>
              <a:rPr lang="en-US" sz="600" dirty="0">
                <a:latin typeface="Consolas"/>
                <a:cs typeface="Consolas"/>
              </a:rPr>
              <a:t> </a:t>
            </a:r>
            <a:r>
              <a:rPr lang="en-US" sz="600" dirty="0" err="1">
                <a:latin typeface="Consolas"/>
                <a:cs typeface="Consolas"/>
              </a:rPr>
              <a:t>Idx</a:t>
            </a:r>
            <a:r>
              <a:rPr lang="en-US" sz="600" dirty="0">
                <a:latin typeface="Consolas"/>
                <a:cs typeface="Consolas"/>
              </a:rPr>
              <a:t> Root    Create     Read v     Split    Delete </a:t>
            </a:r>
            <a:r>
              <a:rPr lang="en-US" sz="600" dirty="0" err="1">
                <a:latin typeface="Consolas"/>
                <a:cs typeface="Consolas"/>
              </a:rPr>
              <a:t>BlkDl</a:t>
            </a:r>
            <a:r>
              <a:rPr lang="en-US" sz="600" dirty="0">
                <a:latin typeface="Consolas"/>
                <a:cs typeface="Consolas"/>
              </a:rPr>
              <a:t> Note .</a:t>
            </a:r>
          </a:p>
          <a:p>
            <a:r>
              <a:rPr lang="de-DE" sz="600" dirty="0">
                <a:latin typeface="Consolas"/>
                <a:cs typeface="Consolas"/>
              </a:rPr>
              <a:t>.  ............................................................................................................................... .</a:t>
            </a:r>
          </a:p>
          <a:p>
            <a:r>
              <a:rPr lang="de-DE" sz="600" dirty="0">
                <a:latin typeface="Consolas"/>
                <a:cs typeface="Consolas"/>
              </a:rPr>
              <a:t>. &gt;  1744    21 </a:t>
            </a:r>
            <a:r>
              <a:rPr lang="de-DE" sz="600" dirty="0" err="1">
                <a:latin typeface="Consolas"/>
                <a:cs typeface="Consolas"/>
              </a:rPr>
              <a:t>s_crm</a:t>
            </a:r>
            <a:r>
              <a:rPr lang="de-DE" sz="600" dirty="0">
                <a:latin typeface="Consolas"/>
                <a:cs typeface="Consolas"/>
              </a:rPr>
              <a:t>-valid-</a:t>
            </a:r>
            <a:r>
              <a:rPr lang="de-DE" sz="600" dirty="0" err="1">
                <a:latin typeface="Consolas"/>
                <a:cs typeface="Consolas"/>
              </a:rPr>
              <a:t>queue.s_crm</a:t>
            </a:r>
            <a:r>
              <a:rPr lang="de-DE" sz="600" dirty="0">
                <a:latin typeface="Consolas"/>
                <a:cs typeface="Consolas"/>
              </a:rPr>
              <a:t>-</a:t>
            </a:r>
            <a:r>
              <a:rPr lang="de-DE" sz="600" dirty="0" err="1">
                <a:latin typeface="Consolas"/>
                <a:cs typeface="Consolas"/>
              </a:rPr>
              <a:t>changes</a:t>
            </a:r>
            <a:r>
              <a:rPr lang="de-DE" sz="600" dirty="0">
                <a:latin typeface="Consolas"/>
                <a:cs typeface="Consolas"/>
              </a:rPr>
              <a:t>    3       1,872  90%    35839         0    194,436         0         0     0      .</a:t>
            </a:r>
          </a:p>
          <a:p>
            <a:r>
              <a:rPr lang="de-DE" sz="600" dirty="0">
                <a:latin typeface="Consolas"/>
                <a:cs typeface="Consolas"/>
              </a:rPr>
              <a:t>.    1506   113 so-</a:t>
            </a:r>
            <a:r>
              <a:rPr lang="de-DE" sz="600" dirty="0" err="1">
                <a:latin typeface="Consolas"/>
                <a:cs typeface="Consolas"/>
              </a:rPr>
              <a:t>trans.complete</a:t>
            </a:r>
            <a:r>
              <a:rPr lang="de-DE" sz="600" dirty="0">
                <a:latin typeface="Consolas"/>
                <a:cs typeface="Consolas"/>
              </a:rPr>
              <a:t>                  3       1,228  74%      191         1    148,052         0         0     0      .</a:t>
            </a:r>
          </a:p>
          <a:p>
            <a:r>
              <a:rPr lang="de-DE" sz="600" dirty="0">
                <a:latin typeface="Consolas"/>
                <a:cs typeface="Consolas"/>
              </a:rPr>
              <a:t>.    1507   113 so-</a:t>
            </a:r>
            <a:r>
              <a:rPr lang="de-DE" sz="600" dirty="0" err="1">
                <a:latin typeface="Consolas"/>
                <a:cs typeface="Consolas"/>
              </a:rPr>
              <a:t>trans.ctrl</a:t>
            </a:r>
            <a:r>
              <a:rPr lang="de-DE" sz="600" dirty="0">
                <a:latin typeface="Consolas"/>
                <a:cs typeface="Consolas"/>
              </a:rPr>
              <a:t>-</a:t>
            </a:r>
            <a:r>
              <a:rPr lang="de-DE" sz="600" dirty="0" err="1">
                <a:latin typeface="Consolas"/>
                <a:cs typeface="Consolas"/>
              </a:rPr>
              <a:t>machine</a:t>
            </a:r>
            <a:r>
              <a:rPr lang="de-DE" sz="600" dirty="0">
                <a:latin typeface="Consolas"/>
                <a:cs typeface="Consolas"/>
              </a:rPr>
              <a:t>              3       3,216  60%      255         1    135,468         0         0     0      .</a:t>
            </a:r>
          </a:p>
          <a:p>
            <a:r>
              <a:rPr lang="de-DE" sz="600" dirty="0">
                <a:latin typeface="Consolas"/>
                <a:cs typeface="Consolas"/>
              </a:rPr>
              <a:t>.    1582   131 so-trans-</a:t>
            </a:r>
            <a:r>
              <a:rPr lang="de-DE" sz="600" dirty="0" err="1">
                <a:latin typeface="Consolas"/>
                <a:cs typeface="Consolas"/>
              </a:rPr>
              <a:t>s.so</a:t>
            </a:r>
            <a:r>
              <a:rPr lang="de-DE" sz="600" dirty="0">
                <a:latin typeface="Consolas"/>
                <a:cs typeface="Consolas"/>
              </a:rPr>
              <a:t>-trans-s              3      65,206  96%      127         2     29,357         0         0     0 PU   .</a:t>
            </a:r>
          </a:p>
          <a:p>
            <a:r>
              <a:rPr lang="de-DE" sz="600" dirty="0">
                <a:latin typeface="Consolas"/>
                <a:cs typeface="Consolas"/>
              </a:rPr>
              <a:t>.    1518   113 so-</a:t>
            </a:r>
            <a:r>
              <a:rPr lang="de-DE" sz="600" dirty="0" err="1">
                <a:latin typeface="Consolas"/>
                <a:cs typeface="Consolas"/>
              </a:rPr>
              <a:t>trans.trans</a:t>
            </a:r>
            <a:r>
              <a:rPr lang="de-DE" sz="600" dirty="0">
                <a:latin typeface="Consolas"/>
                <a:cs typeface="Consolas"/>
              </a:rPr>
              <a:t>-code                3       1,437  71%      831         1     26,062         0         0     0      .</a:t>
            </a:r>
          </a:p>
          <a:p>
            <a:r>
              <a:rPr lang="de-DE" sz="600" dirty="0">
                <a:latin typeface="Consolas"/>
                <a:cs typeface="Consolas"/>
              </a:rPr>
              <a:t>.     908   175 </a:t>
            </a:r>
            <a:r>
              <a:rPr lang="de-DE" sz="600" dirty="0" err="1">
                <a:latin typeface="Consolas"/>
                <a:cs typeface="Consolas"/>
              </a:rPr>
              <a:t>loc</a:t>
            </a:r>
            <a:r>
              <a:rPr lang="de-DE" sz="600" dirty="0">
                <a:latin typeface="Consolas"/>
                <a:cs typeface="Consolas"/>
              </a:rPr>
              <a:t>-</a:t>
            </a:r>
            <a:r>
              <a:rPr lang="de-DE" sz="600" dirty="0" err="1">
                <a:latin typeface="Consolas"/>
                <a:cs typeface="Consolas"/>
              </a:rPr>
              <a:t>group.loc</a:t>
            </a:r>
            <a:r>
              <a:rPr lang="de-DE" sz="600" dirty="0">
                <a:latin typeface="Consolas"/>
                <a:cs typeface="Consolas"/>
              </a:rPr>
              <a:t>-group                1           1   3%       68         0     21,898         0         0     0 PU   .</a:t>
            </a:r>
          </a:p>
          <a:p>
            <a:r>
              <a:rPr lang="de-DE" sz="600" dirty="0">
                <a:latin typeface="Consolas"/>
                <a:cs typeface="Consolas"/>
              </a:rPr>
              <a:t>.       3     6 _</a:t>
            </a:r>
            <a:r>
              <a:rPr lang="de-DE" sz="600" dirty="0" err="1">
                <a:latin typeface="Consolas"/>
                <a:cs typeface="Consolas"/>
              </a:rPr>
              <a:t>Field._Field</a:t>
            </a:r>
            <a:r>
              <a:rPr lang="de-DE" sz="600" dirty="0">
                <a:latin typeface="Consolas"/>
                <a:cs typeface="Consolas"/>
              </a:rPr>
              <a:t>-Name                 0           0   0%    68352         0     12,558         0         0     0 U    </a:t>
            </a:r>
            <a:r>
              <a:rPr lang="de-DE" sz="600" dirty="0" smtClean="0">
                <a:latin typeface="Consolas"/>
                <a:cs typeface="Consolas"/>
              </a:rPr>
              <a:t>.</a:t>
            </a:r>
          </a:p>
          <a:p>
            <a:r>
              <a:rPr lang="en-US" sz="600" dirty="0">
                <a:latin typeface="Consolas"/>
                <a:cs typeface="Consolas"/>
              </a:rPr>
              <a:t>......................................................... User IO Activity .........................................................</a:t>
            </a:r>
          </a:p>
          <a:p>
            <a:r>
              <a:rPr lang="de-DE" sz="600" dirty="0">
                <a:latin typeface="Consolas"/>
                <a:cs typeface="Consolas"/>
              </a:rPr>
              <a:t>.   </a:t>
            </a:r>
            <a:r>
              <a:rPr lang="de-DE" sz="600" dirty="0" err="1">
                <a:latin typeface="Consolas"/>
                <a:cs typeface="Consolas"/>
              </a:rPr>
              <a:t>Usr</a:t>
            </a:r>
            <a:r>
              <a:rPr lang="de-DE" sz="600" dirty="0">
                <a:latin typeface="Consolas"/>
                <a:cs typeface="Consolas"/>
              </a:rPr>
              <a:t># </a:t>
            </a:r>
            <a:r>
              <a:rPr lang="de-DE" sz="600" dirty="0" err="1">
                <a:latin typeface="Consolas"/>
                <a:cs typeface="Consolas"/>
              </a:rPr>
              <a:t>Tenant</a:t>
            </a:r>
            <a:r>
              <a:rPr lang="de-DE" sz="600" dirty="0">
                <a:latin typeface="Consolas"/>
                <a:cs typeface="Consolas"/>
              </a:rPr>
              <a:t> Name            PID      Flags </a:t>
            </a:r>
            <a:r>
              <a:rPr lang="de-DE" sz="600" dirty="0" err="1">
                <a:latin typeface="Consolas"/>
                <a:cs typeface="Consolas"/>
              </a:rPr>
              <a:t>Blk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Ac</a:t>
            </a:r>
            <a:r>
              <a:rPr lang="de-DE" sz="600" dirty="0">
                <a:latin typeface="Consolas"/>
                <a:cs typeface="Consolas"/>
              </a:rPr>
              <a:t> v    OS </a:t>
            </a:r>
            <a:r>
              <a:rPr lang="de-DE" sz="600" dirty="0" err="1">
                <a:latin typeface="Consolas"/>
                <a:cs typeface="Consolas"/>
              </a:rPr>
              <a:t>Rd</a:t>
            </a:r>
            <a:r>
              <a:rPr lang="de-DE" sz="600" dirty="0">
                <a:latin typeface="Consolas"/>
                <a:cs typeface="Consolas"/>
              </a:rPr>
              <a:t>    OS </a:t>
            </a:r>
            <a:r>
              <a:rPr lang="de-DE" sz="600" dirty="0" err="1">
                <a:latin typeface="Consolas"/>
                <a:cs typeface="Consolas"/>
              </a:rPr>
              <a:t>Wr</a:t>
            </a:r>
            <a:r>
              <a:rPr lang="de-DE" sz="600" dirty="0">
                <a:latin typeface="Consolas"/>
                <a:cs typeface="Consolas"/>
              </a:rPr>
              <a:t>     Hit%  </a:t>
            </a:r>
            <a:r>
              <a:rPr lang="de-DE" sz="600" dirty="0" err="1">
                <a:latin typeface="Consolas"/>
                <a:cs typeface="Consolas"/>
              </a:rPr>
              <a:t>Rec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Lck</a:t>
            </a:r>
            <a:r>
              <a:rPr lang="de-DE" sz="600" dirty="0">
                <a:latin typeface="Consolas"/>
                <a:cs typeface="Consolas"/>
              </a:rPr>
              <a:t>  </a:t>
            </a:r>
            <a:r>
              <a:rPr lang="de-DE" sz="600" dirty="0" err="1">
                <a:latin typeface="Consolas"/>
                <a:cs typeface="Consolas"/>
              </a:rPr>
              <a:t>Rec</a:t>
            </a:r>
            <a:r>
              <a:rPr lang="de-DE" sz="600" dirty="0">
                <a:latin typeface="Consolas"/>
                <a:cs typeface="Consolas"/>
              </a:rPr>
              <a:t> </a:t>
            </a:r>
            <a:r>
              <a:rPr lang="de-DE" sz="600" dirty="0" err="1">
                <a:latin typeface="Consolas"/>
                <a:cs typeface="Consolas"/>
              </a:rPr>
              <a:t>Wts</a:t>
            </a:r>
            <a:r>
              <a:rPr lang="de-DE" sz="600" dirty="0">
                <a:latin typeface="Consolas"/>
                <a:cs typeface="Consolas"/>
              </a:rPr>
              <a:t>  Line# </a:t>
            </a:r>
            <a:r>
              <a:rPr lang="de-DE" sz="600" dirty="0" err="1">
                <a:latin typeface="Consolas"/>
                <a:cs typeface="Consolas"/>
              </a:rPr>
              <a:t>Program</a:t>
            </a:r>
            <a:r>
              <a:rPr lang="de-DE" sz="600" dirty="0">
                <a:latin typeface="Consolas"/>
                <a:cs typeface="Consolas"/>
              </a:rPr>
              <a:t> Name           .</a:t>
            </a:r>
          </a:p>
          <a:p>
            <a:r>
              <a:rPr lang="de-DE" sz="600" dirty="0">
                <a:latin typeface="Consolas"/>
                <a:cs typeface="Consolas"/>
              </a:rPr>
              <a:t>.  ............................................................................................................................... .</a:t>
            </a:r>
          </a:p>
          <a:p>
            <a:r>
              <a:rPr lang="de-DE" sz="600" dirty="0">
                <a:latin typeface="Consolas"/>
                <a:cs typeface="Consolas"/>
              </a:rPr>
              <a:t>. &gt;  780      0 </a:t>
            </a:r>
            <a:r>
              <a:rPr lang="de-DE" sz="600" dirty="0" err="1">
                <a:latin typeface="Consolas"/>
                <a:cs typeface="Consolas"/>
              </a:rPr>
              <a:t>traxcrm</a:t>
            </a:r>
            <a:r>
              <a:rPr lang="de-DE" sz="600" dirty="0">
                <a:latin typeface="Consolas"/>
                <a:cs typeface="Consolas"/>
              </a:rPr>
              <a:t>         40626    SXB*    390486        0        0  100.00%   194551        0    582 </a:t>
            </a:r>
            <a:r>
              <a:rPr lang="de-DE" sz="600" dirty="0" err="1">
                <a:latin typeface="Consolas"/>
                <a:cs typeface="Consolas"/>
              </a:rPr>
              <a:t>crmim</a:t>
            </a:r>
            <a:r>
              <a:rPr lang="de-DE" sz="600" dirty="0">
                <a:latin typeface="Consolas"/>
                <a:cs typeface="Consolas"/>
              </a:rPr>
              <a:t>/</a:t>
            </a:r>
            <a:r>
              <a:rPr lang="de-DE" sz="600" dirty="0" err="1">
                <a:latin typeface="Consolas"/>
                <a:cs typeface="Consolas"/>
              </a:rPr>
              <a:t>apply.p</a:t>
            </a:r>
            <a:r>
              <a:rPr lang="de-DE" sz="600" dirty="0">
                <a:latin typeface="Consolas"/>
                <a:cs typeface="Consolas"/>
              </a:rPr>
              <a:t>          .</a:t>
            </a:r>
          </a:p>
          <a:p>
            <a:r>
              <a:rPr lang="de-DE" sz="600" dirty="0">
                <a:latin typeface="Consolas"/>
                <a:cs typeface="Consolas"/>
              </a:rPr>
              <a:t>.   1047      0 </a:t>
            </a:r>
            <a:r>
              <a:rPr lang="de-DE" sz="600" dirty="0" err="1">
                <a:latin typeface="Consolas"/>
                <a:cs typeface="Consolas"/>
              </a:rPr>
              <a:t>xclasaav</a:t>
            </a:r>
            <a:r>
              <a:rPr lang="de-DE" sz="600" dirty="0">
                <a:latin typeface="Consolas"/>
                <a:cs typeface="Consolas"/>
              </a:rPr>
              <a:t>        16049    SX      337960     1785        0   99.47%        1        0   4421 so/</a:t>
            </a:r>
            <a:r>
              <a:rPr lang="de-DE" sz="600" dirty="0" err="1">
                <a:latin typeface="Consolas"/>
                <a:cs typeface="Consolas"/>
              </a:rPr>
              <a:t>waveoro.p</a:t>
            </a:r>
            <a:r>
              <a:rPr lang="de-DE" sz="600" dirty="0">
                <a:latin typeface="Consolas"/>
                <a:cs typeface="Consolas"/>
              </a:rPr>
              <a:t>           .</a:t>
            </a:r>
          </a:p>
          <a:p>
            <a:r>
              <a:rPr lang="de-DE" sz="600" dirty="0">
                <a:latin typeface="Consolas"/>
                <a:cs typeface="Consolas"/>
              </a:rPr>
              <a:t>.   1956      0 </a:t>
            </a:r>
            <a:r>
              <a:rPr lang="de-DE" sz="600" dirty="0" err="1">
                <a:latin typeface="Consolas"/>
                <a:cs typeface="Consolas"/>
              </a:rPr>
              <a:t>xgterfig</a:t>
            </a:r>
            <a:r>
              <a:rPr lang="de-DE" sz="600" dirty="0">
                <a:latin typeface="Consolas"/>
                <a:cs typeface="Consolas"/>
              </a:rPr>
              <a:t>        19594    SX *     26535        5        0   99.98%        8        0  98168 so/orderle4.p          .</a:t>
            </a:r>
          </a:p>
          <a:p>
            <a:r>
              <a:rPr lang="en-US" sz="600" dirty="0">
                <a:latin typeface="Consolas"/>
                <a:cs typeface="Consolas"/>
              </a:rPr>
              <a:t>.......................................................... Storage Areas ...........................................................</a:t>
            </a:r>
          </a:p>
          <a:p>
            <a:r>
              <a:rPr lang="en-US" sz="600" dirty="0">
                <a:latin typeface="Consolas"/>
                <a:cs typeface="Consolas"/>
              </a:rPr>
              <a:t>.     # Area Name             Allocated  Variable    Tot KB  Hi Water   Free KB %</a:t>
            </a:r>
            <a:r>
              <a:rPr lang="en-US" sz="600" dirty="0" err="1">
                <a:latin typeface="Consolas"/>
                <a:cs typeface="Consolas"/>
              </a:rPr>
              <a:t>Allo</a:t>
            </a:r>
            <a:r>
              <a:rPr lang="en-US" sz="600" dirty="0">
                <a:latin typeface="Consolas"/>
                <a:cs typeface="Consolas"/>
              </a:rPr>
              <a:t> v BSZ RPB CSZ #</a:t>
            </a:r>
            <a:r>
              <a:rPr lang="en-US" sz="600" dirty="0" err="1">
                <a:latin typeface="Consolas"/>
                <a:cs typeface="Consolas"/>
              </a:rPr>
              <a:t>Tbls</a:t>
            </a:r>
            <a:r>
              <a:rPr lang="en-US" sz="600" dirty="0">
                <a:latin typeface="Consolas"/>
                <a:cs typeface="Consolas"/>
              </a:rPr>
              <a:t> #</a:t>
            </a:r>
            <a:r>
              <a:rPr lang="en-US" sz="600" dirty="0" err="1">
                <a:latin typeface="Consolas"/>
                <a:cs typeface="Consolas"/>
              </a:rPr>
              <a:t>Idxs</a:t>
            </a:r>
            <a:r>
              <a:rPr lang="en-US" sz="600" dirty="0">
                <a:latin typeface="Consolas"/>
                <a:cs typeface="Consolas"/>
              </a:rPr>
              <a:t> #LOBs #</a:t>
            </a:r>
            <a:r>
              <a:rPr lang="en-US" sz="600" dirty="0" err="1">
                <a:latin typeface="Consolas"/>
                <a:cs typeface="Consolas"/>
              </a:rPr>
              <a:t>Exts</a:t>
            </a:r>
            <a:r>
              <a:rPr lang="en-US" sz="600" dirty="0">
                <a:latin typeface="Consolas"/>
                <a:cs typeface="Consolas"/>
              </a:rPr>
              <a:t> </a:t>
            </a:r>
            <a:r>
              <a:rPr lang="en-US" sz="600" dirty="0" err="1">
                <a:latin typeface="Consolas"/>
                <a:cs typeface="Consolas"/>
              </a:rPr>
              <a:t>Var</a:t>
            </a:r>
            <a:r>
              <a:rPr lang="en-US" sz="600" dirty="0">
                <a:latin typeface="Consolas"/>
                <a:cs typeface="Consolas"/>
              </a:rPr>
              <a:t>? * .</a:t>
            </a:r>
          </a:p>
          <a:p>
            <a:r>
              <a:rPr lang="de-DE" sz="600" dirty="0">
                <a:latin typeface="Consolas"/>
                <a:cs typeface="Consolas"/>
              </a:rPr>
              <a:t>.  ............................................................................................................................... .</a:t>
            </a:r>
          </a:p>
          <a:p>
            <a:r>
              <a:rPr lang="de-DE" sz="600" dirty="0">
                <a:latin typeface="Consolas"/>
                <a:cs typeface="Consolas"/>
              </a:rPr>
              <a:t>. &gt;  19 misc64_idx              4096000       496   4096496   3351032    745464     82%   8   1  64     0   211     0     2 </a:t>
            </a:r>
            <a:r>
              <a:rPr lang="de-DE" sz="600" dirty="0" err="1">
                <a:latin typeface="Consolas"/>
                <a:cs typeface="Consolas"/>
              </a:rPr>
              <a:t>yes</a:t>
            </a:r>
            <a:r>
              <a:rPr lang="de-DE" sz="600" dirty="0">
                <a:latin typeface="Consolas"/>
                <a:cs typeface="Consolas"/>
              </a:rPr>
              <a:t>    .</a:t>
            </a:r>
          </a:p>
          <a:p>
            <a:r>
              <a:rPr lang="de-DE" sz="600" dirty="0">
                <a:latin typeface="Consolas"/>
                <a:cs typeface="Consolas"/>
              </a:rPr>
              <a:t>.   157 </a:t>
            </a:r>
            <a:r>
              <a:rPr lang="de-DE" sz="600" dirty="0" err="1">
                <a:latin typeface="Consolas"/>
                <a:cs typeface="Consolas"/>
              </a:rPr>
              <a:t>price-lp_idx</a:t>
            </a:r>
            <a:r>
              <a:rPr lang="de-DE" sz="600" dirty="0">
                <a:latin typeface="Consolas"/>
                <a:cs typeface="Consolas"/>
              </a:rPr>
              <a:t>            2048000       496   2048496   1608696    439800     79%   8   1  64     0     4     0     2 </a:t>
            </a:r>
            <a:r>
              <a:rPr lang="de-DE" sz="600" dirty="0" err="1">
                <a:latin typeface="Consolas"/>
                <a:cs typeface="Consolas"/>
              </a:rPr>
              <a:t>yes</a:t>
            </a:r>
            <a:r>
              <a:rPr lang="de-DE" sz="600" dirty="0">
                <a:latin typeface="Consolas"/>
                <a:cs typeface="Consolas"/>
              </a:rPr>
              <a:t>    .</a:t>
            </a:r>
          </a:p>
          <a:p>
            <a:r>
              <a:rPr lang="de-DE" sz="600" dirty="0">
                <a:latin typeface="Consolas"/>
                <a:cs typeface="Consolas"/>
              </a:rPr>
              <a:t>.   162 </a:t>
            </a:r>
            <a:r>
              <a:rPr lang="de-DE" sz="600" dirty="0" err="1">
                <a:latin typeface="Consolas"/>
                <a:cs typeface="Consolas"/>
              </a:rPr>
              <a:t>prod-exp-loc-ql_dat</a:t>
            </a:r>
            <a:r>
              <a:rPr lang="de-DE" sz="600" dirty="0">
                <a:latin typeface="Consolas"/>
                <a:cs typeface="Consolas"/>
              </a:rPr>
              <a:t>     4096000      4080   4100080   3158008    942072     77%   8 128 512     1     0     0     2 </a:t>
            </a:r>
            <a:r>
              <a:rPr lang="de-DE" sz="600" dirty="0" err="1">
                <a:latin typeface="Consolas"/>
                <a:cs typeface="Consolas"/>
              </a:rPr>
              <a:t>yes</a:t>
            </a:r>
            <a:r>
              <a:rPr lang="de-DE" sz="600" dirty="0">
                <a:latin typeface="Consolas"/>
                <a:cs typeface="Consolas"/>
              </a:rPr>
              <a:t>    .</a:t>
            </a:r>
          </a:p>
          <a:p>
            <a:r>
              <a:rPr lang="de-DE" sz="600" dirty="0" smtClean="0">
                <a:latin typeface="Consolas"/>
                <a:cs typeface="Consolas"/>
              </a:rPr>
              <a:t>....................................................................................................................................</a:t>
            </a:r>
          </a:p>
          <a:p>
            <a:endParaRPr lang="en-US" sz="600" dirty="0">
              <a:latin typeface="Consolas"/>
              <a:cs typeface="Consolas"/>
            </a:endParaRPr>
          </a:p>
        </p:txBody>
      </p:sp>
      <p:pic>
        <p:nvPicPr>
          <p:cNvPr id="8" name="Picture 7" descr="pt3_logo_10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3204881" cy="76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86200" y="3048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tx2"/>
                </a:solidFill>
                <a:latin typeface="+mj-lt"/>
              </a:rPr>
              <a:t>“Classic”</a:t>
            </a:r>
            <a:endParaRPr lang="en-US" sz="5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8288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Discerning Tastes in Elegant and Understated  UI Design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427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6" name="Picture 5" descr="pt3_logo_10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3204881" cy="762000"/>
          </a:xfrm>
          <a:prstGeom prst="rect">
            <a:avLst/>
          </a:prstGeom>
        </p:spPr>
      </p:pic>
      <p:pic>
        <p:nvPicPr>
          <p:cNvPr id="8" name="Picture 7" descr="dashboard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26212"/>
            <a:ext cx="8229600" cy="355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73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3" name="Picture 2" descr="dash7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81200"/>
            <a:ext cx="5844357" cy="3868129"/>
          </a:xfrm>
          <a:prstGeom prst="rect">
            <a:avLst/>
          </a:prstGeom>
        </p:spPr>
      </p:pic>
      <p:pic>
        <p:nvPicPr>
          <p:cNvPr id="6" name="Picture 5" descr="pt3_logo_10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3204881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38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320" y="-1"/>
            <a:ext cx="9352715" cy="701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45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SS Master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DBAppraise Master Template</Template>
  <TotalTime>41557</TotalTime>
  <Words>3783</Words>
  <Application>Microsoft Macintosh PowerPoint</Application>
  <PresentationFormat>On-screen Show (4:3)</PresentationFormat>
  <Paragraphs>399</Paragraphs>
  <Slides>60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WSS Master Template</vt:lpstr>
      <vt:lpstr>PowerPoint Presentation</vt:lpstr>
      <vt:lpstr>OpenEdge DBA Checklist</vt:lpstr>
      <vt:lpstr>Categories</vt:lpstr>
      <vt:lpstr>Mornings</vt:lpstr>
      <vt:lpstr>Mornings</vt:lpstr>
      <vt:lpstr>Mornings</vt:lpstr>
      <vt:lpstr>Mornings</vt:lpstr>
      <vt:lpstr>Mornings</vt:lpstr>
      <vt:lpstr>During the Day</vt:lpstr>
      <vt:lpstr>During the Day</vt:lpstr>
      <vt:lpstr>During the Day</vt:lpstr>
      <vt:lpstr>Weekly</vt:lpstr>
      <vt:lpstr>Weekly</vt:lpstr>
      <vt:lpstr>Weekly</vt:lpstr>
      <vt:lpstr>Monthly</vt:lpstr>
      <vt:lpstr>Monthly</vt:lpstr>
      <vt:lpstr>Quarterly</vt:lpstr>
      <vt:lpstr>Quarterly</vt:lpstr>
      <vt:lpstr>Annually</vt:lpstr>
      <vt:lpstr>Annually</vt:lpstr>
      <vt:lpstr>Special Events</vt:lpstr>
      <vt:lpstr>Upgrades &amp; Service Packs</vt:lpstr>
      <vt:lpstr>Pre-Release or Upgrade</vt:lpstr>
      <vt:lpstr>Post-Release</vt:lpstr>
      <vt:lpstr>Post-Outage (unplanned)</vt:lpstr>
      <vt:lpstr>Free Time</vt:lpstr>
      <vt:lpstr>Planning, Testing &amp; Optimizing</vt:lpstr>
      <vt:lpstr>PowerPoint Presentation</vt:lpstr>
      <vt:lpstr>What to Monitor</vt:lpstr>
      <vt:lpstr>What to Monitor</vt:lpstr>
      <vt:lpstr>The Business</vt:lpstr>
      <vt:lpstr>The Business</vt:lpstr>
      <vt:lpstr>The Application</vt:lpstr>
      <vt:lpstr>The Application</vt:lpstr>
      <vt:lpstr>The Infrastructure</vt:lpstr>
      <vt:lpstr>The Infrastructure</vt:lpstr>
      <vt:lpstr>The Database</vt:lpstr>
      <vt:lpstr>The Database</vt:lpstr>
      <vt:lpstr>What are the Top 10 Metrics?</vt:lpstr>
      <vt:lpstr>Top 10?</vt:lpstr>
      <vt:lpstr>Frequently Useful Numbers</vt:lpstr>
      <vt:lpstr>Is the DB up?</vt:lpstr>
      <vt:lpstr>Backup Age?</vt:lpstr>
      <vt:lpstr>Number of connections</vt:lpstr>
      <vt:lpstr>Oldest active TRX</vt:lpstr>
      <vt:lpstr>Commits/sec</vt:lpstr>
      <vt:lpstr>Logical Reads/sec</vt:lpstr>
      <vt:lpstr>After Image # of Full Extents</vt:lpstr>
      <vt:lpstr>Latch Timeouts</vt:lpstr>
      <vt:lpstr>Locks in Use</vt:lpstr>
      <vt:lpstr>Blocked Users</vt:lpstr>
      <vt:lpstr>Busy users, tables and indexes</vt:lpstr>
      <vt:lpstr>IO Response Time (random reads)</vt:lpstr>
      <vt:lpstr>CPU Utilization</vt:lpstr>
      <vt:lpstr>Disk Space</vt:lpstr>
      <vt:lpstr>Shameless Plugs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OpenEdge DBA Worst Practices</dc:title>
  <dc:creator>Tom Bascom</dc:creator>
  <cp:lastModifiedBy>Thomas Bascom</cp:lastModifiedBy>
  <cp:revision>581</cp:revision>
  <cp:lastPrinted>2011-03-14T21:39:45Z</cp:lastPrinted>
  <dcterms:created xsi:type="dcterms:W3CDTF">2009-05-28T13:01:27Z</dcterms:created>
  <dcterms:modified xsi:type="dcterms:W3CDTF">2016-06-24T19:55:52Z</dcterms:modified>
</cp:coreProperties>
</file>