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1" r:id="rId4"/>
  </p:sldMasterIdLst>
  <p:notesMasterIdLst>
    <p:notesMasterId r:id="rId23"/>
  </p:notesMasterIdLst>
  <p:handoutMasterIdLst>
    <p:handoutMasterId r:id="rId24"/>
  </p:handoutMasterIdLst>
  <p:sldIdLst>
    <p:sldId id="1191" r:id="rId5"/>
    <p:sldId id="1226" r:id="rId6"/>
    <p:sldId id="1242" r:id="rId7"/>
    <p:sldId id="1243" r:id="rId8"/>
    <p:sldId id="1237" r:id="rId9"/>
    <p:sldId id="1238" r:id="rId10"/>
    <p:sldId id="1239" r:id="rId11"/>
    <p:sldId id="1240" r:id="rId12"/>
    <p:sldId id="1241" r:id="rId13"/>
    <p:sldId id="1199" r:id="rId14"/>
    <p:sldId id="1231" r:id="rId15"/>
    <p:sldId id="1232" r:id="rId16"/>
    <p:sldId id="1234" r:id="rId17"/>
    <p:sldId id="1233" r:id="rId18"/>
    <p:sldId id="1230" r:id="rId19"/>
    <p:sldId id="1235" r:id="rId20"/>
    <p:sldId id="1236" r:id="rId21"/>
    <p:sldId id="1212" r:id="rId22"/>
  </p:sldIdLst>
  <p:sldSz cx="12188825" cy="6858000"/>
  <p:notesSz cx="7027863" cy="9313863"/>
  <p:custDataLst>
    <p:tags r:id="rId2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7">
          <p15:clr>
            <a:srgbClr val="A4A3A4"/>
          </p15:clr>
        </p15:guide>
        <p15:guide id="2" orient="horz" pos="756">
          <p15:clr>
            <a:srgbClr val="A4A3A4"/>
          </p15:clr>
        </p15:guide>
        <p15:guide id="3" orient="horz" pos="3403">
          <p15:clr>
            <a:srgbClr val="A4A3A4"/>
          </p15:clr>
        </p15:guide>
        <p15:guide id="4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86449" autoAdjust="0"/>
  </p:normalViewPr>
  <p:slideViewPr>
    <p:cSldViewPr snapToGrid="0" showGuides="1">
      <p:cViewPr varScale="1">
        <p:scale>
          <a:sx n="61" d="100"/>
          <a:sy n="61" d="100"/>
        </p:scale>
        <p:origin x="1248" y="64"/>
      </p:cViewPr>
      <p:guideLst>
        <p:guide orient="horz" pos="437"/>
        <p:guide orient="horz" pos="756"/>
        <p:guide orient="horz" pos="3403"/>
        <p:guide pos="3829"/>
      </p:guideLst>
    </p:cSldViewPr>
  </p:slideViewPr>
  <p:outlineViewPr>
    <p:cViewPr>
      <p:scale>
        <a:sx n="33" d="100"/>
        <a:sy n="33" d="100"/>
      </p:scale>
      <p:origin x="0" y="7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2899" y="53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tags" Target="tags/tag1.xml"/><Relationship Id="rId26" Type="http://schemas.openxmlformats.org/officeDocument/2006/relationships/commentAuthors" Target="commentAuthor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Overview Slide.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48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Database</a:t>
            </a:r>
            <a:r>
              <a:rPr lang="en-US" baseline="0" dirty="0" smtClean="0"/>
              <a:t> Health Check Process – A </a:t>
            </a:r>
            <a:r>
              <a:rPr lang="en-US" dirty="0" smtClean="0"/>
              <a:t>24 Hour engagement</a:t>
            </a:r>
          </a:p>
          <a:p>
            <a:r>
              <a:rPr lang="en-US" dirty="0" smtClean="0"/>
              <a:t>Install performance collection scripts</a:t>
            </a:r>
          </a:p>
          <a:p>
            <a:pPr lvl="1"/>
            <a:r>
              <a:rPr lang="en-US" dirty="0" smtClean="0"/>
              <a:t>No special software</a:t>
            </a:r>
          </a:p>
          <a:p>
            <a:r>
              <a:rPr lang="en-US" dirty="0" smtClean="0"/>
              <a:t>Learn about the environment</a:t>
            </a:r>
          </a:p>
          <a:p>
            <a:r>
              <a:rPr lang="en-US" dirty="0" smtClean="0"/>
              <a:t>Create the Health Check report</a:t>
            </a:r>
          </a:p>
          <a:p>
            <a:r>
              <a:rPr lang="en-US" dirty="0" smtClean="0"/>
              <a:t>Collaborate on what to fix and when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986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 smtClean="0">
                <a:solidFill>
                  <a:srgbClr val="000000"/>
                </a:solidFill>
              </a:rPr>
              <a:t>Thresholds are tested and</a:t>
            </a:r>
            <a:r>
              <a:rPr lang="en-US" sz="1200" i="0" baseline="0" dirty="0" smtClean="0">
                <a:solidFill>
                  <a:srgbClr val="000000"/>
                </a:solidFill>
              </a:rPr>
              <a:t> </a:t>
            </a:r>
            <a:r>
              <a:rPr lang="en-US" sz="1200" i="0" dirty="0" smtClean="0">
                <a:solidFill>
                  <a:srgbClr val="000000"/>
                </a:solidFill>
              </a:rPr>
              <a:t>alerts are sent out to the team</a:t>
            </a:r>
            <a:r>
              <a:rPr lang="en-US" sz="1200" i="0" baseline="0" dirty="0" smtClean="0">
                <a:solidFill>
                  <a:srgbClr val="000000"/>
                </a:solidFill>
              </a:rPr>
              <a:t> </a:t>
            </a:r>
            <a:r>
              <a:rPr lang="en-US" sz="1200" i="0" dirty="0" smtClean="0">
                <a:solidFill>
                  <a:srgbClr val="000000"/>
                </a:solidFill>
              </a:rPr>
              <a:t>by email.  Both local DBA support 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and Progress DBA team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 smtClean="0">
                <a:solidFill>
                  <a:srgbClr val="000000"/>
                </a:solidFill>
              </a:rPr>
              <a:t>Daily metrics are uploaded to the backend database at Progress. 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This is where reporting takes place. There is also an external dashboard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based on this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4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SOURCE: </a:t>
            </a:r>
            <a:r>
              <a:rPr lang="en-GB" dirty="0" err="1" smtClean="0"/>
              <a:t>TechValidate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04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>
                <a:latin typeface="Times New Roman" panose="02020603050405020304" pitchFamily="18" charset="0"/>
              </a:rPr>
              <a:t>Introduction to Web Services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>
                <a:latin typeface="Times New Roman" panose="02020603050405020304" pitchFamily="18" charset="0"/>
              </a:rPr>
              <a:t>Chapter Title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/>
              <a:t>Version 2.01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marL="1142880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marL="1600033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marL="2057185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2F7919-F2F7-44A7-A258-BF4C4A63DDCD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1229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0050" y="696913"/>
            <a:ext cx="6059488" cy="3409950"/>
          </a:xfrm>
          <a:solidFill>
            <a:srgbClr val="FFFFFF"/>
          </a:solidFill>
          <a:ln/>
        </p:spPr>
      </p:sp>
      <p:sp>
        <p:nvSpPr>
          <p:cNvPr id="238899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915989" y="4340226"/>
            <a:ext cx="5026025" cy="4183063"/>
          </a:xfrm>
          <a:solidFill>
            <a:srgbClr val="FFFFFF"/>
          </a:solidFill>
          <a:ln/>
        </p:spPr>
        <p:txBody>
          <a:bodyPr lIns="91103" tIns="45551" rIns="91103" bIns="45551"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389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9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7" y="0"/>
            <a:ext cx="12183947" cy="6856899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038725" y="2457778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38725" y="4613135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8718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1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55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0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8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9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7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2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9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8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0924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9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91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8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" y="0"/>
            <a:ext cx="12183947" cy="68568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83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1" y="2461457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49" y="2813480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9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263384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055149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500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544468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2016 Progress Software Corporation and/or its subsidiaries or affiliates. All rights reserved.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9419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245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4" Type="http://schemas.openxmlformats.org/officeDocument/2006/relationships/image" Target="../media/image18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gress.com/mdba" TargetMode="External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Progress OpenEdge</a:t>
            </a:r>
            <a:br>
              <a:rPr lang="en-US" dirty="0" smtClean="0"/>
            </a:br>
            <a:r>
              <a:rPr lang="en-US" dirty="0" smtClean="0"/>
              <a:t>MDBA Services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117h1jjiq768j.cloudfront.net/images/default-source/default-album/consulting-services-trainings/mdba/banner-background.jpg?sfvrsn=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14450" y="1"/>
            <a:ext cx="14316075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81225" y="899547"/>
            <a:ext cx="802004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0" dirty="0" smtClean="0">
                <a:solidFill>
                  <a:schemeClr val="bg1"/>
                </a:solidFill>
                <a:latin typeface="+mn-lt"/>
              </a:rPr>
              <a:t>Progress MDBA</a:t>
            </a:r>
          </a:p>
          <a:p>
            <a:r>
              <a:rPr lang="en-US" sz="4800" b="1" i="0" dirty="0" smtClean="0">
                <a:solidFill>
                  <a:schemeClr val="bg1"/>
                </a:solidFill>
                <a:latin typeface="+mn-lt"/>
              </a:rPr>
              <a:t>Database Administration</a:t>
            </a:r>
            <a:br>
              <a:rPr lang="en-US" sz="4800" b="1" i="0" dirty="0" smtClean="0">
                <a:solidFill>
                  <a:schemeClr val="bg1"/>
                </a:solidFill>
                <a:latin typeface="+mn-lt"/>
              </a:rPr>
            </a:br>
            <a:r>
              <a:rPr lang="en-US" sz="4800" b="1" i="0" dirty="0" smtClean="0">
                <a:solidFill>
                  <a:schemeClr val="bg1"/>
                </a:solidFill>
                <a:latin typeface="+mn-lt"/>
              </a:rPr>
              <a:t>With Peace of Mind</a:t>
            </a:r>
          </a:p>
          <a:p>
            <a:r>
              <a:rPr lang="en-US" i="0" dirty="0" smtClean="0">
                <a:solidFill>
                  <a:schemeClr val="bg1"/>
                </a:solidFill>
                <a:latin typeface="+mn-lt"/>
              </a:rPr>
              <a:t>Comprehensive database expertise at your service from the people</a:t>
            </a:r>
            <a:r>
              <a:rPr lang="en-US" i="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i="0" dirty="0" smtClean="0">
                <a:solidFill>
                  <a:schemeClr val="bg1"/>
                </a:solidFill>
                <a:latin typeface="+mn-lt"/>
              </a:rPr>
              <a:t>who helped build it. </a:t>
            </a:r>
            <a:endParaRPr lang="en-US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Health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Comprehensive look at the application environment</a:t>
            </a:r>
          </a:p>
          <a:p>
            <a:pPr lvl="1"/>
            <a:r>
              <a:rPr lang="en-US" dirty="0" smtClean="0"/>
              <a:t>Collect performance metrics for 24 hours or more</a:t>
            </a:r>
          </a:p>
          <a:p>
            <a:pPr lvl="1"/>
            <a:r>
              <a:rPr lang="en-US" dirty="0" smtClean="0"/>
              <a:t>Machine configuration and speed of various components</a:t>
            </a:r>
          </a:p>
          <a:p>
            <a:pPr lvl="1"/>
            <a:r>
              <a:rPr lang="en-US" dirty="0" smtClean="0"/>
              <a:t>Database configuration</a:t>
            </a:r>
          </a:p>
          <a:p>
            <a:pPr lvl="1"/>
            <a:r>
              <a:rPr lang="en-US" dirty="0" err="1" smtClean="0"/>
              <a:t>AppServer</a:t>
            </a:r>
            <a:r>
              <a:rPr lang="en-US" dirty="0" smtClean="0"/>
              <a:t> and </a:t>
            </a:r>
            <a:r>
              <a:rPr lang="en-US" dirty="0" err="1" smtClean="0"/>
              <a:t>WebSpeed</a:t>
            </a:r>
            <a:r>
              <a:rPr lang="en-US" dirty="0" smtClean="0"/>
              <a:t> configuration</a:t>
            </a:r>
          </a:p>
          <a:p>
            <a:pPr lvl="1"/>
            <a:r>
              <a:rPr lang="en-US" dirty="0" smtClean="0"/>
              <a:t>Client configuration</a:t>
            </a:r>
          </a:p>
          <a:p>
            <a:r>
              <a:rPr lang="en-US" dirty="0" smtClean="0"/>
              <a:t>DB Health Check Report</a:t>
            </a:r>
          </a:p>
          <a:p>
            <a:pPr lvl="1"/>
            <a:r>
              <a:rPr lang="en-US" dirty="0" smtClean="0"/>
              <a:t>Comprehensive – 30+ page reports</a:t>
            </a:r>
          </a:p>
          <a:p>
            <a:pPr lvl="1"/>
            <a:r>
              <a:rPr lang="en-US" dirty="0" smtClean="0"/>
              <a:t>Shows key metrics and graphs</a:t>
            </a:r>
          </a:p>
          <a:p>
            <a:pPr lvl="1"/>
            <a:r>
              <a:rPr lang="en-US" dirty="0" smtClean="0"/>
              <a:t>Value based recommendations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72" y="1692372"/>
            <a:ext cx="4023028" cy="352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Disaster Recovery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7120801" cy="51720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Create a DR strategy for your OpenEdge database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Built on the knowledge from the MDBA Service</a:t>
            </a:r>
            <a:endParaRPr lang="en-US" dirty="0" smtClean="0"/>
          </a:p>
          <a:p>
            <a:r>
              <a:rPr lang="en-US" dirty="0" smtClean="0"/>
              <a:t>Database experts provide the know-how to ensure continuous service and availability with zero latency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Uses OpenEdge Replication and Replication Plus</a:t>
            </a:r>
          </a:p>
          <a:p>
            <a:r>
              <a:rPr lang="en-US" dirty="0" smtClean="0"/>
              <a:t>Flexible, affordable and specifically designed to support your Progress-based systems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37" y="1340679"/>
            <a:ext cx="4023028" cy="352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4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 – On Premise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9305" y="1652337"/>
            <a:ext cx="57109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You have control of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Tried and True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Infrastructure exists already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Need to maintain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Need to have resources to maintain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May be difficult to find talent</a:t>
            </a:r>
          </a:p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 - Cloud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69305" y="1652337"/>
            <a:ext cx="57109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Lower cost then </a:t>
            </a:r>
            <a:r>
              <a:rPr lang="en-US" sz="2000" i="0" dirty="0" err="1" smtClean="0">
                <a:solidFill>
                  <a:srgbClr val="000000"/>
                </a:solidFill>
              </a:rPr>
              <a:t>on-premise</a:t>
            </a:r>
            <a:endParaRPr lang="en-US" sz="2000" i="0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longer need to worry about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longer need to find talent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A growing trend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Data Security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WAN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FUD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47" y="2453398"/>
            <a:ext cx="2844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4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475" y="2478798"/>
            <a:ext cx="2844800" cy="36957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 bwMode="auto">
          <a:xfrm>
            <a:off x="3529263" y="3737811"/>
            <a:ext cx="4347411" cy="1122947"/>
          </a:xfrm>
          <a:prstGeom prst="rightArrow">
            <a:avLst>
              <a:gd name="adj1" fmla="val 50000"/>
              <a:gd name="adj2" fmla="val 4142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408" y="2679031"/>
            <a:ext cx="3249195" cy="32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475" y="2414630"/>
            <a:ext cx="2844800" cy="369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246" y="2430672"/>
            <a:ext cx="29083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69305" y="1652337"/>
            <a:ext cx="57109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You have control of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Tried and True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Infrastructure exists already </a:t>
            </a:r>
            <a:endParaRPr lang="en-US" sz="2000" i="0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need to find talent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Lower cost than traditional </a:t>
            </a:r>
            <a:r>
              <a:rPr lang="en-US" sz="2000" i="0" dirty="0" err="1" smtClean="0">
                <a:solidFill>
                  <a:srgbClr val="000000"/>
                </a:solidFill>
              </a:rPr>
              <a:t>on-premise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Need to maintain Infrastructure</a:t>
            </a:r>
          </a:p>
          <a:p>
            <a:pPr algn="l"/>
            <a:endParaRPr lang="en-US" sz="2000" i="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00" y="2478798"/>
            <a:ext cx="29083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3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</a:t>
            </a:r>
            <a:r>
              <a:rPr lang="en-US" baseline="0" dirty="0" smtClean="0"/>
              <a:t> Database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5673091" cy="506404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Software based solution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Sampling and monitoring software installed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Sends email alerts to on-call</a:t>
            </a:r>
            <a:r>
              <a:rPr lang="en-US" baseline="0" dirty="0" smtClean="0"/>
              <a:t> DBA</a:t>
            </a:r>
          </a:p>
          <a:p>
            <a:pPr lvl="1">
              <a:spcBef>
                <a:spcPts val="1200"/>
              </a:spcBef>
            </a:pPr>
            <a:r>
              <a:rPr lang="en-US" baseline="0" dirty="0" smtClean="0"/>
              <a:t>Each database has it’s own thresholds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Each</a:t>
            </a:r>
            <a:r>
              <a:rPr lang="en-US" baseline="0" dirty="0" smtClean="0"/>
              <a:t> customer has a Primary DBA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Clear documentation for on-call rotation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On-call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level 1 support – DBA Team is on-call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403163" y="1197864"/>
            <a:ext cx="5064938" cy="506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On-boarding Service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GB" sz="18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Install the management software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Document the environment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Make stability and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tuning recommendations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GB" sz="1800" i="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GB" sz="18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Mini DB Health Check</a:t>
            </a:r>
          </a:p>
          <a:p>
            <a:pPr marL="342900" lvl="0" indent="-342900" algn="l">
              <a:spcBef>
                <a:spcPts val="12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Web based monitoring dashboard</a:t>
            </a:r>
          </a:p>
          <a:p>
            <a:pPr marL="342900" lvl="0" indent="-342900" algn="l">
              <a:spcBef>
                <a:spcPts val="12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Monthly Reports</a:t>
            </a:r>
            <a:endParaRPr lang="en-US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5934075" y="1047750"/>
            <a:ext cx="19050" cy="521017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7"/>
          <p:cNvSpPr/>
          <p:nvPr/>
        </p:nvSpPr>
        <p:spPr bwMode="auto">
          <a:xfrm>
            <a:off x="6438900" y="5057775"/>
            <a:ext cx="5276850" cy="11620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All for a valued-based monthly Subscription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2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service includes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1" y="1197864"/>
            <a:ext cx="6141263" cy="51305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Included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Any Reactive Service for business critical issues</a:t>
            </a:r>
          </a:p>
          <a:p>
            <a:pPr lvl="2">
              <a:spcBef>
                <a:spcPts val="1200"/>
              </a:spcBef>
            </a:pPr>
            <a:r>
              <a:rPr lang="en-US" dirty="0" smtClean="0"/>
              <a:t>Normal billing rates start after the 1</a:t>
            </a:r>
            <a:r>
              <a:rPr lang="en-US" baseline="30000" dirty="0" smtClean="0"/>
              <a:t>st</a:t>
            </a:r>
            <a:r>
              <a:rPr lang="en-US" dirty="0" smtClean="0"/>
              <a:t> hour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Web Based Dashboard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Proactive Analysis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Monthly Reports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Provide 6 month trend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Capacity planning forecast for next 6 month period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Identifies upcoming maintenance items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Technical Advice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722114" y="1148299"/>
            <a:ext cx="5065091" cy="5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Not Included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Planned Maintenance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Non-production Issues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Project work</a:t>
            </a:r>
          </a:p>
          <a:p>
            <a:pPr lvl="1">
              <a:spcBef>
                <a:spcPts val="1200"/>
              </a:spcBef>
            </a:pPr>
            <a:r>
              <a:rPr lang="en-GB" i="0" dirty="0" smtClean="0">
                <a:solidFill>
                  <a:schemeClr val="bg1"/>
                </a:solidFill>
              </a:rPr>
              <a:t>Database Health Checks</a:t>
            </a:r>
          </a:p>
          <a:p>
            <a:pPr lvl="1">
              <a:spcBef>
                <a:spcPts val="1200"/>
              </a:spcBef>
            </a:pPr>
            <a:r>
              <a:rPr lang="en-GB" i="0" dirty="0" smtClean="0">
                <a:solidFill>
                  <a:schemeClr val="bg1"/>
                </a:solidFill>
              </a:rPr>
              <a:t>Disaster Recovery</a:t>
            </a:r>
            <a:endParaRPr lang="en-US" i="0" dirty="0" smtClean="0">
              <a:solidFill>
                <a:schemeClr val="bg1"/>
              </a:solidFill>
            </a:endParaRPr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2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" y="1205258"/>
            <a:ext cx="1200813" cy="15604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Heartbeat Process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407473" y="5369715"/>
            <a:ext cx="204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6"/>
                </a:solidFill>
              </a:rPr>
              <a:t>Periodic Sampling</a:t>
            </a:r>
            <a:br>
              <a:rPr lang="en-US" sz="1800" i="0" dirty="0" smtClean="0">
                <a:solidFill>
                  <a:schemeClr val="accent6"/>
                </a:solidFill>
              </a:rPr>
            </a:br>
            <a:r>
              <a:rPr lang="en-US" sz="1800" i="0" dirty="0">
                <a:solidFill>
                  <a:schemeClr val="accent6"/>
                </a:solidFill>
              </a:rPr>
              <a:t>E</a:t>
            </a:r>
            <a:r>
              <a:rPr lang="en-US" sz="1800" i="0" dirty="0" smtClean="0">
                <a:solidFill>
                  <a:schemeClr val="accent6"/>
                </a:solidFill>
              </a:rPr>
              <a:t>very 15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72043" y="1149438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6"/>
                </a:solidFill>
              </a:rPr>
              <a:t>Heartbeat process</a:t>
            </a:r>
            <a:br>
              <a:rPr lang="en-US" sz="1800" i="0" dirty="0" smtClean="0">
                <a:solidFill>
                  <a:schemeClr val="accent6"/>
                </a:solidFill>
              </a:rPr>
            </a:br>
            <a:r>
              <a:rPr lang="en-US" sz="1800" i="0" dirty="0">
                <a:solidFill>
                  <a:schemeClr val="accent6"/>
                </a:solidFill>
              </a:rPr>
              <a:t>r</a:t>
            </a:r>
            <a:r>
              <a:rPr lang="en-US" sz="1800" i="0" dirty="0" smtClean="0">
                <a:solidFill>
                  <a:schemeClr val="accent6"/>
                </a:solidFill>
              </a:rPr>
              <a:t>uns every minute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025" y="1533525"/>
            <a:ext cx="7056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mfgprod</a:t>
            </a:r>
            <a:endParaRPr lang="en-US" sz="1000" b="1" i="0" dirty="0" err="1" smtClean="0"/>
          </a:p>
        </p:txBody>
      </p:sp>
      <p:sp>
        <p:nvSpPr>
          <p:cNvPr id="26" name="TextBox 25"/>
          <p:cNvSpPr txBox="1"/>
          <p:nvPr/>
        </p:nvSpPr>
        <p:spPr>
          <a:xfrm>
            <a:off x="942975" y="280035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admprod</a:t>
            </a:r>
            <a:endParaRPr lang="en-US" sz="1000" b="1" i="0" dirty="0" err="1" smtClean="0"/>
          </a:p>
        </p:txBody>
      </p:sp>
      <p:sp>
        <p:nvSpPr>
          <p:cNvPr id="27" name="TextBox 26"/>
          <p:cNvSpPr txBox="1"/>
          <p:nvPr/>
        </p:nvSpPr>
        <p:spPr>
          <a:xfrm>
            <a:off x="942975" y="4067175"/>
            <a:ext cx="689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cusprod</a:t>
            </a:r>
            <a:endParaRPr lang="en-US" sz="1000" b="1" i="0" dirty="0" err="1" smtClean="0"/>
          </a:p>
        </p:txBody>
      </p:sp>
      <p:sp>
        <p:nvSpPr>
          <p:cNvPr id="28" name="TextBox 27"/>
          <p:cNvSpPr txBox="1"/>
          <p:nvPr/>
        </p:nvSpPr>
        <p:spPr>
          <a:xfrm>
            <a:off x="952500" y="5353050"/>
            <a:ext cx="662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hipprod</a:t>
            </a:r>
            <a:endParaRPr lang="en-US" sz="1000" b="1" i="0" dirty="0" err="1" smtClean="0"/>
          </a:p>
        </p:txBody>
      </p:sp>
      <p:sp>
        <p:nvSpPr>
          <p:cNvPr id="29" name="TextBox 28"/>
          <p:cNvSpPr txBox="1"/>
          <p:nvPr/>
        </p:nvSpPr>
        <p:spPr>
          <a:xfrm>
            <a:off x="4171950" y="3200400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smtClean="0"/>
              <a:t>Monitoring</a:t>
            </a:r>
            <a:endParaRPr lang="en-US" sz="1000" b="1" i="0" dirty="0" err="1" smtClean="0"/>
          </a:p>
        </p:txBody>
      </p:sp>
      <p:sp>
        <p:nvSpPr>
          <p:cNvPr id="35" name="TextBox 34"/>
          <p:cNvSpPr txBox="1"/>
          <p:nvPr/>
        </p:nvSpPr>
        <p:spPr>
          <a:xfrm>
            <a:off x="4479033" y="1317908"/>
            <a:ext cx="257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chemeClr val="accent6"/>
                </a:solidFill>
              </a:rPr>
              <a:t>Thresholds are tested and</a:t>
            </a:r>
            <a:br>
              <a:rPr lang="en-US" sz="1600" i="0" dirty="0" smtClean="0">
                <a:solidFill>
                  <a:schemeClr val="accent6"/>
                </a:solidFill>
              </a:rPr>
            </a:br>
            <a:r>
              <a:rPr lang="en-US" sz="1600" i="0" dirty="0" smtClean="0">
                <a:solidFill>
                  <a:schemeClr val="accent6"/>
                </a:solidFill>
              </a:rPr>
              <a:t>alerts are sent out to the team by email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2750" y="5581650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smtClean="0"/>
              <a:t>Monitoring</a:t>
            </a:r>
            <a:endParaRPr lang="en-US" sz="1000" b="1" i="0" dirty="0" err="1" smtClean="0"/>
          </a:p>
        </p:txBody>
      </p:sp>
      <p:cxnSp>
        <p:nvCxnSpPr>
          <p:cNvPr id="49" name="Elbow Connector 48"/>
          <p:cNvCxnSpPr/>
          <p:nvPr/>
        </p:nvCxnSpPr>
        <p:spPr bwMode="auto">
          <a:xfrm rot="16200000" flipH="1">
            <a:off x="4383670" y="4136019"/>
            <a:ext cx="956143" cy="56351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/>
          <p:nvPr/>
        </p:nvCxnSpPr>
        <p:spPr bwMode="auto">
          <a:xfrm>
            <a:off x="6191070" y="5258134"/>
            <a:ext cx="608188" cy="6913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58" name="Group 57"/>
          <p:cNvGrpSpPr/>
          <p:nvPr/>
        </p:nvGrpSpPr>
        <p:grpSpPr>
          <a:xfrm>
            <a:off x="2236953" y="3913708"/>
            <a:ext cx="1800000" cy="1494546"/>
            <a:chOff x="4846803" y="2751658"/>
            <a:chExt cx="1800000" cy="149454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6803" y="2751658"/>
              <a:ext cx="1800000" cy="1494546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5286375" y="3781425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i="0" dirty="0" err="1" smtClean="0">
                  <a:solidFill>
                    <a:schemeClr val="accent6"/>
                  </a:solidFill>
                </a:rPr>
                <a:t>Webspeed</a:t>
              </a:r>
              <a:endParaRPr lang="en-US" sz="1000" i="0" dirty="0" err="1" smtClean="0">
                <a:solidFill>
                  <a:schemeClr val="accent6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236953" y="1894408"/>
            <a:ext cx="1800000" cy="1494546"/>
            <a:chOff x="2446503" y="2770708"/>
            <a:chExt cx="1800000" cy="1494546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503" y="2770708"/>
              <a:ext cx="1800000" cy="1494546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2914650" y="3790950"/>
              <a:ext cx="7665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i="0" dirty="0" err="1" smtClean="0">
                  <a:solidFill>
                    <a:schemeClr val="accent6"/>
                  </a:solidFill>
                </a:rPr>
                <a:t>Appserver</a:t>
              </a:r>
              <a:endParaRPr lang="en-US" sz="1000" i="0" dirty="0" err="1" smtClean="0">
                <a:solidFill>
                  <a:schemeClr val="accent6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541290" y="4588895"/>
            <a:ext cx="2412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chemeClr val="accent6"/>
                </a:solidFill>
              </a:rPr>
              <a:t>Daily upload of metrics to PSC for Dashboards and Reporting</a:t>
            </a:r>
          </a:p>
        </p:txBody>
      </p:sp>
      <p:cxnSp>
        <p:nvCxnSpPr>
          <p:cNvPr id="61" name="Elbow Connector 60"/>
          <p:cNvCxnSpPr>
            <a:stCxn id="29" idx="0"/>
          </p:cNvCxnSpPr>
          <p:nvPr/>
        </p:nvCxnSpPr>
        <p:spPr bwMode="auto">
          <a:xfrm rot="5400000" flipH="1" flipV="1">
            <a:off x="4752308" y="2096607"/>
            <a:ext cx="947590" cy="1259996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10" name="Group 109"/>
          <p:cNvGrpSpPr/>
          <p:nvPr/>
        </p:nvGrpSpPr>
        <p:grpSpPr>
          <a:xfrm>
            <a:off x="1666878" y="1885950"/>
            <a:ext cx="2762247" cy="3825359"/>
            <a:chOff x="1666878" y="1885950"/>
            <a:chExt cx="2762247" cy="3825359"/>
          </a:xfrm>
        </p:grpSpPr>
        <p:cxnSp>
          <p:nvCxnSpPr>
            <p:cNvPr id="70" name="Shape 69"/>
            <p:cNvCxnSpPr>
              <a:stCxn id="53" idx="3"/>
            </p:cNvCxnSpPr>
            <p:nvPr/>
          </p:nvCxnSpPr>
          <p:spPr bwMode="auto">
            <a:xfrm>
              <a:off x="4036953" y="2641681"/>
              <a:ext cx="363597" cy="55871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5" name="Shape 74"/>
            <p:cNvCxnSpPr>
              <a:stCxn id="54" idx="3"/>
            </p:cNvCxnSpPr>
            <p:nvPr/>
          </p:nvCxnSpPr>
          <p:spPr bwMode="auto">
            <a:xfrm flipV="1">
              <a:off x="4036953" y="3952877"/>
              <a:ext cx="392172" cy="70810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9" name="Shape 78"/>
            <p:cNvCxnSpPr>
              <a:endCxn id="29" idx="1"/>
            </p:cNvCxnSpPr>
            <p:nvPr/>
          </p:nvCxnSpPr>
          <p:spPr bwMode="auto">
            <a:xfrm>
              <a:off x="1666878" y="1885950"/>
              <a:ext cx="2505072" cy="1437561"/>
            </a:xfrm>
            <a:prstGeom prst="bentConnector3">
              <a:avLst>
                <a:gd name="adj1" fmla="val 27947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hape 78"/>
            <p:cNvCxnSpPr/>
            <p:nvPr/>
          </p:nvCxnSpPr>
          <p:spPr bwMode="auto">
            <a:xfrm>
              <a:off x="1674905" y="3158609"/>
              <a:ext cx="2487520" cy="346591"/>
            </a:xfrm>
            <a:prstGeom prst="bentConnector3">
              <a:avLst>
                <a:gd name="adj1" fmla="val 15538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1" name="Shape 78"/>
            <p:cNvCxnSpPr/>
            <p:nvPr/>
          </p:nvCxnSpPr>
          <p:spPr bwMode="auto">
            <a:xfrm flipV="1">
              <a:off x="1703480" y="3705225"/>
              <a:ext cx="2468470" cy="729734"/>
            </a:xfrm>
            <a:prstGeom prst="bentConnector3">
              <a:avLst>
                <a:gd name="adj1" fmla="val 15272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hape 78"/>
            <p:cNvCxnSpPr/>
            <p:nvPr/>
          </p:nvCxnSpPr>
          <p:spPr bwMode="auto">
            <a:xfrm flipV="1">
              <a:off x="1674905" y="3895725"/>
              <a:ext cx="2506570" cy="1815584"/>
            </a:xfrm>
            <a:prstGeom prst="bentConnector3">
              <a:avLst>
                <a:gd name="adj1" fmla="val 2644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3169" y="709467"/>
            <a:ext cx="4741817" cy="41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25" y="2802269"/>
            <a:ext cx="1320894" cy="171649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7" y="2472129"/>
            <a:ext cx="1200813" cy="156044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5" y="3732075"/>
            <a:ext cx="1200813" cy="156044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" y="4997256"/>
            <a:ext cx="1200813" cy="156044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47" y="5200527"/>
            <a:ext cx="1320894" cy="1716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876" y="1820734"/>
            <a:ext cx="1091648" cy="1418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098" y="4888458"/>
            <a:ext cx="2035896" cy="14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ad iStock_000005635442Larg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91" r="6985" b="-7291"/>
          <a:stretch/>
        </p:blipFill>
        <p:spPr>
          <a:xfrm>
            <a:off x="0" y="0"/>
            <a:ext cx="12227169" cy="7396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63" y="467575"/>
            <a:ext cx="9858039" cy="53553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Managed Database Services Team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570892"/>
            <a:ext cx="6876858" cy="475755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10 DBAs in North American each with</a:t>
            </a:r>
            <a:r>
              <a:rPr lang="en-US" baseline="0" dirty="0" smtClean="0">
                <a:solidFill>
                  <a:schemeClr val="tx1"/>
                </a:solidFill>
              </a:rPr>
              <a:t> 20+ years of experience</a:t>
            </a:r>
          </a:p>
          <a:p>
            <a:pPr lvl="1">
              <a:spcBef>
                <a:spcPts val="600"/>
              </a:spcBef>
            </a:pPr>
            <a:r>
              <a:rPr lang="en-US" baseline="0" dirty="0" smtClean="0">
                <a:solidFill>
                  <a:schemeClr val="tx1"/>
                </a:solidFill>
              </a:rPr>
              <a:t>Gus Bjorklund, Mike </a:t>
            </a:r>
            <a:r>
              <a:rPr lang="en-US" baseline="0" dirty="0" err="1" smtClean="0">
                <a:solidFill>
                  <a:schemeClr val="tx1"/>
                </a:solidFill>
              </a:rPr>
              <a:t>Furgal</a:t>
            </a:r>
            <a:endParaRPr lang="en-US" dirty="0">
              <a:solidFill>
                <a:schemeClr val="tx1"/>
              </a:solidFill>
            </a:endParaRPr>
          </a:p>
          <a:p>
            <a:pPr lvl="2">
              <a:spcBef>
                <a:spcPts val="600"/>
              </a:spcBef>
            </a:pPr>
            <a:r>
              <a:rPr lang="en-US" baseline="0" dirty="0" smtClean="0">
                <a:solidFill>
                  <a:schemeClr val="tx1"/>
                </a:solidFill>
              </a:rPr>
              <a:t>Developers </a:t>
            </a:r>
            <a:r>
              <a:rPr lang="en-US" baseline="0" dirty="0" smtClean="0">
                <a:solidFill>
                  <a:schemeClr val="tx1"/>
                </a:solidFill>
              </a:rPr>
              <a:t>of the database</a:t>
            </a:r>
            <a:endParaRPr lang="en-US" sz="1800" baseline="0" dirty="0" smtClean="0">
              <a:solidFill>
                <a:schemeClr val="tx1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Tom </a:t>
            </a:r>
            <a:r>
              <a:rPr lang="en-US" dirty="0" err="1" smtClean="0">
                <a:solidFill>
                  <a:schemeClr val="tx1"/>
                </a:solidFill>
              </a:rPr>
              <a:t>Cattigan</a:t>
            </a:r>
            <a:r>
              <a:rPr lang="en-US" dirty="0" smtClean="0">
                <a:solidFill>
                  <a:schemeClr val="tx1"/>
                </a:solidFill>
              </a:rPr>
              <a:t>, Darren </a:t>
            </a:r>
            <a:r>
              <a:rPr lang="en-US" dirty="0" smtClean="0">
                <a:solidFill>
                  <a:schemeClr val="tx1"/>
                </a:solidFill>
              </a:rPr>
              <a:t>Rhoads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Technical Support Background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Dan Foreman </a:t>
            </a:r>
            <a:r>
              <a:rPr lang="en-US" sz="1600" dirty="0" smtClean="0">
                <a:solidFill>
                  <a:schemeClr val="tx1"/>
                </a:solidFill>
              </a:rPr>
              <a:t>– Recognized OpenEdge DB Expert</a:t>
            </a:r>
            <a:endParaRPr lang="en-US" baseline="0" dirty="0" smtClean="0">
              <a:solidFill>
                <a:schemeClr val="tx1"/>
              </a:solidFill>
            </a:endParaRPr>
          </a:p>
          <a:p>
            <a:pPr lvl="0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Follow the Sun support</a:t>
            </a:r>
          </a:p>
          <a:p>
            <a:pPr lvl="1">
              <a:spcBef>
                <a:spcPts val="600"/>
              </a:spcBef>
            </a:pPr>
            <a:r>
              <a:rPr lang="en-US" baseline="0" dirty="0" smtClean="0">
                <a:solidFill>
                  <a:schemeClr val="tx1"/>
                </a:solidFill>
              </a:rPr>
              <a:t>Australia Support </a:t>
            </a:r>
          </a:p>
          <a:p>
            <a:pPr lvl="2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3</a:t>
            </a:r>
            <a:r>
              <a:rPr lang="en-US" baseline="0" dirty="0" smtClean="0">
                <a:solidFill>
                  <a:schemeClr val="tx1"/>
                </a:solidFill>
              </a:rPr>
              <a:t> former PSC Tech.</a:t>
            </a:r>
            <a:r>
              <a:rPr lang="en-US" dirty="0" smtClean="0">
                <a:solidFill>
                  <a:schemeClr val="tx1"/>
                </a:solidFill>
              </a:rPr>
              <a:t> Support reps, each with 20+ years exp.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EMEA Support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former PSC </a:t>
            </a:r>
            <a:r>
              <a:rPr lang="en-US" dirty="0" smtClean="0">
                <a:solidFill>
                  <a:schemeClr val="tx1"/>
                </a:solidFill>
              </a:rPr>
              <a:t>Tech. </a:t>
            </a:r>
            <a:r>
              <a:rPr lang="en-US" dirty="0">
                <a:solidFill>
                  <a:schemeClr val="tx1"/>
                </a:solidFill>
              </a:rPr>
              <a:t>Support reps, each with 20+ years </a:t>
            </a:r>
            <a:r>
              <a:rPr lang="en-US" dirty="0" smtClean="0">
                <a:solidFill>
                  <a:schemeClr val="tx1"/>
                </a:solidFill>
              </a:rPr>
              <a:t>exp.</a:t>
            </a: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296" y="735340"/>
            <a:ext cx="3757290" cy="302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755806" y="3835456"/>
            <a:ext cx="4041491" cy="2231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i="0" dirty="0"/>
              <a:t>95% of surveyed businesses </a:t>
            </a:r>
            <a:r>
              <a:rPr lang="en-US" sz="1600" b="1" i="0" dirty="0" smtClean="0"/>
              <a:t>using</a:t>
            </a:r>
          </a:p>
          <a:p>
            <a:pPr algn="l"/>
            <a:r>
              <a:rPr lang="en-US" sz="1600" b="1" i="0" dirty="0" smtClean="0"/>
              <a:t>Progress </a:t>
            </a:r>
            <a:r>
              <a:rPr lang="en-US" sz="1600" b="1" i="0" dirty="0"/>
              <a:t>Managed DBA describe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the </a:t>
            </a:r>
            <a:r>
              <a:rPr lang="en-US" sz="1600" b="1" i="0" dirty="0"/>
              <a:t>knowledge and experience of their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Progress </a:t>
            </a:r>
            <a:r>
              <a:rPr lang="en-US" sz="1600" b="1" i="0" dirty="0"/>
              <a:t>consultants as really great or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“</a:t>
            </a:r>
            <a:r>
              <a:rPr lang="en-US" sz="1600" b="1" i="0" dirty="0"/>
              <a:t>off the charts amazing!”</a:t>
            </a:r>
            <a:endParaRPr lang="en-US" sz="1100" b="1" i="0" dirty="0"/>
          </a:p>
          <a:p>
            <a:pPr algn="l"/>
            <a:endParaRPr lang="en-US" sz="16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2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 Database Metrics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66724"/>
              </p:ext>
            </p:extLst>
          </p:nvPr>
        </p:nvGraphicFramePr>
        <p:xfrm>
          <a:off x="684372" y="1798029"/>
          <a:ext cx="9861474" cy="25603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511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103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Customers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100+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Number of Databases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1,800+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Total Database</a:t>
                      </a:r>
                      <a:r>
                        <a:rPr lang="en-US" sz="3600" b="1" baseline="0" dirty="0" smtClean="0"/>
                        <a:t> Size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72+Terabytes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Total Connected</a:t>
                      </a:r>
                      <a:r>
                        <a:rPr lang="en-US" sz="3600" b="1" baseline="0" dirty="0" smtClean="0"/>
                        <a:t> Users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138,000+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0526" y="4887919"/>
            <a:ext cx="3462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accent6"/>
                </a:solidFill>
              </a:rPr>
              <a:t>Metrics as of June 21</a:t>
            </a:r>
            <a:r>
              <a:rPr lang="en-US" sz="2000" i="0" baseline="30000" dirty="0" smtClean="0">
                <a:solidFill>
                  <a:schemeClr val="accent6"/>
                </a:solidFill>
              </a:rPr>
              <a:t>st</a:t>
            </a:r>
            <a:r>
              <a:rPr lang="en-US" sz="2000" i="0" dirty="0">
                <a:solidFill>
                  <a:schemeClr val="accent6"/>
                </a:solidFill>
              </a:rPr>
              <a:t>,</a:t>
            </a:r>
            <a:r>
              <a:rPr lang="en-US" sz="2000" i="0" dirty="0" smtClean="0">
                <a:solidFill>
                  <a:schemeClr val="accent6"/>
                </a:solidFill>
              </a:rPr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8680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</a:t>
            </a:r>
            <a:r>
              <a:rPr lang="en-US" dirty="0" smtClean="0"/>
              <a:t>MDBA Customers</a:t>
            </a:r>
            <a:endParaRPr lang="en-US" dirty="0"/>
          </a:p>
        </p:txBody>
      </p:sp>
      <p:sp>
        <p:nvSpPr>
          <p:cNvPr id="31" name="Rounded Rectangle 78"/>
          <p:cNvSpPr>
            <a:spLocks noChangeArrowheads="1"/>
          </p:cNvSpPr>
          <p:nvPr/>
        </p:nvSpPr>
        <p:spPr bwMode="auto">
          <a:xfrm>
            <a:off x="110874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MANUFACTURING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43" name="Rounded Rectangle 78"/>
          <p:cNvSpPr>
            <a:spLocks noChangeArrowheads="1"/>
          </p:cNvSpPr>
          <p:nvPr/>
        </p:nvSpPr>
        <p:spPr bwMode="auto">
          <a:xfrm>
            <a:off x="3159827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HEALTHCARE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48" name="Rounded Rectangle 78"/>
          <p:cNvSpPr>
            <a:spLocks noChangeArrowheads="1"/>
          </p:cNvSpPr>
          <p:nvPr/>
        </p:nvSpPr>
        <p:spPr bwMode="auto">
          <a:xfrm>
            <a:off x="9257732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FINANCIAL</a:t>
            </a:r>
            <a:br>
              <a:rPr lang="en-US" sz="1400" b="1" i="0" dirty="0" smtClean="0">
                <a:solidFill>
                  <a:schemeClr val="bg1"/>
                </a:solidFill>
              </a:rPr>
            </a:br>
            <a:r>
              <a:rPr lang="en-US" sz="1400" b="1" i="0" dirty="0" smtClean="0">
                <a:solidFill>
                  <a:schemeClr val="bg1"/>
                </a:solidFill>
              </a:rPr>
              <a:t>SERVICES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54" name="Rounded Rectangle 78"/>
          <p:cNvSpPr>
            <a:spLocks noChangeArrowheads="1"/>
          </p:cNvSpPr>
          <p:nvPr/>
        </p:nvSpPr>
        <p:spPr bwMode="auto">
          <a:xfrm>
            <a:off x="6208780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WAREHOUSING &amp; DISTRIBUTION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72" name="Line 67"/>
          <p:cNvSpPr>
            <a:spLocks noChangeShapeType="1"/>
          </p:cNvSpPr>
          <p:nvPr/>
        </p:nvSpPr>
        <p:spPr bwMode="auto">
          <a:xfrm>
            <a:off x="3019421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67"/>
          <p:cNvSpPr>
            <a:spLocks noChangeShapeType="1"/>
          </p:cNvSpPr>
          <p:nvPr/>
        </p:nvSpPr>
        <p:spPr bwMode="auto">
          <a:xfrm>
            <a:off x="6071850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67"/>
          <p:cNvSpPr>
            <a:spLocks noChangeShapeType="1"/>
          </p:cNvSpPr>
          <p:nvPr/>
        </p:nvSpPr>
        <p:spPr bwMode="auto">
          <a:xfrm>
            <a:off x="9129954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0" name="Picture 69" descr="MedExpress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095" y="2596042"/>
            <a:ext cx="1133554" cy="904247"/>
          </a:xfrm>
          <a:prstGeom prst="rect">
            <a:avLst/>
          </a:prstGeom>
        </p:spPr>
      </p:pic>
      <p:pic>
        <p:nvPicPr>
          <p:cNvPr id="77" name="Picture 76" descr="Screen Shot 2014-12-02 at 11.55.05 A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783" y="2402884"/>
            <a:ext cx="1384435" cy="831368"/>
          </a:xfrm>
          <a:prstGeom prst="rect">
            <a:avLst/>
          </a:prstGeom>
        </p:spPr>
      </p:pic>
      <p:pic>
        <p:nvPicPr>
          <p:cNvPr id="78" name="Picture 77" descr="A222A602-1E66-4E30-BA11-9D7348238D0F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99" y="3497070"/>
            <a:ext cx="1388419" cy="626937"/>
          </a:xfrm>
          <a:prstGeom prst="rect">
            <a:avLst/>
          </a:prstGeom>
        </p:spPr>
      </p:pic>
      <p:pic>
        <p:nvPicPr>
          <p:cNvPr id="79" name="Picture 78" descr="200px-TD_Banknorth_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616" y="4512678"/>
            <a:ext cx="2162785" cy="486626"/>
          </a:xfrm>
          <a:prstGeom prst="rect">
            <a:avLst/>
          </a:prstGeom>
        </p:spPr>
      </p:pic>
      <p:pic>
        <p:nvPicPr>
          <p:cNvPr id="80" name="Picture 12" descr="C:\Documents and Settings\mdean\Desktop\fifththird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119" y="5325139"/>
            <a:ext cx="1747778" cy="68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Screen Shot 2014-12-02 at 11.14.16 AM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903" y="2531527"/>
            <a:ext cx="2025703" cy="776695"/>
          </a:xfrm>
          <a:prstGeom prst="rect">
            <a:avLst/>
          </a:prstGeom>
        </p:spPr>
      </p:pic>
      <p:pic>
        <p:nvPicPr>
          <p:cNvPr id="82" name="Picture 81" descr="Screen Shot 2014-12-02 at 11.08.45 AM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77" y="3839607"/>
            <a:ext cx="2017629" cy="713719"/>
          </a:xfrm>
          <a:prstGeom prst="rect">
            <a:avLst/>
          </a:prstGeom>
        </p:spPr>
      </p:pic>
      <p:pic>
        <p:nvPicPr>
          <p:cNvPr id="83" name="Picture 82" descr="CDFD24F7-5EF4-4B1D-B154-7F1E69A290A1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2" y="2461603"/>
            <a:ext cx="2244207" cy="467543"/>
          </a:xfrm>
          <a:prstGeom prst="rect">
            <a:avLst/>
          </a:prstGeom>
        </p:spPr>
      </p:pic>
      <p:pic>
        <p:nvPicPr>
          <p:cNvPr id="84" name="Picture 83" descr="HP_Blue_RGB_150_L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31" y="3253166"/>
            <a:ext cx="830128" cy="830128"/>
          </a:xfrm>
          <a:prstGeom prst="rect">
            <a:avLst/>
          </a:prstGeom>
        </p:spPr>
      </p:pic>
      <p:pic>
        <p:nvPicPr>
          <p:cNvPr id="85" name="Picture 84" descr="Screen Shot 2014-12-02 at 11.11.08 AM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9" y="4400864"/>
            <a:ext cx="1431255" cy="555413"/>
          </a:xfrm>
          <a:prstGeom prst="rect">
            <a:avLst/>
          </a:prstGeom>
        </p:spPr>
      </p:pic>
      <p:pic>
        <p:nvPicPr>
          <p:cNvPr id="86" name="Picture 85" descr="Screen Shot 2014-12-02 at 11.18.37 AM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2" y="5443698"/>
            <a:ext cx="1836962" cy="449513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6214242" y="402514"/>
            <a:ext cx="5904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800" i="0" dirty="0" smtClean="0">
                <a:solidFill>
                  <a:schemeClr val="accent6"/>
                </a:solidFill>
              </a:rPr>
              <a:t>Direct Customers and End-users of Application Partners</a:t>
            </a:r>
            <a:endParaRPr lang="en-US" sz="1800" i="0" dirty="0" err="1" smtClean="0">
              <a:solidFill>
                <a:schemeClr val="accent6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96599" y="3821834"/>
            <a:ext cx="26924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95755" y="5139353"/>
            <a:ext cx="2919508" cy="52910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1913" y="5018998"/>
            <a:ext cx="2393487" cy="54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75701"/>
      </p:ext>
    </p:extLst>
  </p:cSld>
  <p:clrMapOvr>
    <a:masterClrMapping/>
  </p:clrMapOvr>
  <p:transition advTm="11328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94" y="467575"/>
            <a:ext cx="10784498" cy="535531"/>
          </a:xfrm>
        </p:spPr>
        <p:txBody>
          <a:bodyPr/>
          <a:lstStyle/>
          <a:p>
            <a:pPr lvl="0"/>
            <a:r>
              <a:rPr lang="en-US" dirty="0" smtClean="0"/>
              <a:t>Database Consulting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397" y="2953602"/>
            <a:ext cx="5353754" cy="350748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DBA team</a:t>
            </a:r>
            <a:r>
              <a:rPr lang="en-US" baseline="0" dirty="0" smtClean="0"/>
              <a:t> is available for database projects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Platform Migration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 do</a:t>
            </a:r>
            <a:r>
              <a:rPr lang="en-US" baseline="0" dirty="0" smtClean="0"/>
              <a:t> this once a month for a customer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Dump</a:t>
            </a:r>
            <a:r>
              <a:rPr lang="en-US" baseline="0" dirty="0" smtClean="0"/>
              <a:t> and Loads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 do this every weekend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OpenEdge Version</a:t>
            </a:r>
            <a:r>
              <a:rPr lang="en-US" baseline="0" dirty="0" smtClean="0"/>
              <a:t> Upgrades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84643" y="1424137"/>
            <a:ext cx="5353754" cy="5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i="0" dirty="0" smtClean="0">
                <a:solidFill>
                  <a:schemeClr val="bg1"/>
                </a:solidFill>
              </a:rPr>
              <a:t>OpenEdge Feature Implementation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OpenEdge Management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OpenEdge Auditing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Transparent Data Encryption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Table Partitioning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OpenEdge Replication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OpenEdge Multi-tenancy</a:t>
            </a:r>
          </a:p>
          <a:p>
            <a:pPr lvl="1"/>
            <a:r>
              <a:rPr lang="en-US" i="0" dirty="0" smtClean="0">
                <a:solidFill>
                  <a:schemeClr val="bg1"/>
                </a:solidFill>
              </a:rPr>
              <a:t>OpenEdge SSL</a:t>
            </a:r>
          </a:p>
          <a:p>
            <a:pPr lvl="1"/>
            <a:r>
              <a:rPr lang="en-US" i="0" dirty="0" err="1" smtClean="0">
                <a:solidFill>
                  <a:schemeClr val="bg1"/>
                </a:solidFill>
              </a:rPr>
              <a:t>etc</a:t>
            </a:r>
            <a:endParaRPr lang="en-US" i="0" dirty="0" smtClean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97" y="992375"/>
            <a:ext cx="4035998" cy="19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9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467575"/>
            <a:ext cx="9858039" cy="535531"/>
          </a:xfrm>
        </p:spPr>
        <p:txBody>
          <a:bodyPr/>
          <a:lstStyle/>
          <a:p>
            <a:r>
              <a:rPr lang="en-US" dirty="0" smtClean="0"/>
              <a:t>MDBA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470398"/>
            <a:ext cx="9858039" cy="485804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Comprehensive Database</a:t>
            </a:r>
            <a:r>
              <a:rPr lang="en-US" baseline="0" dirty="0" smtClean="0"/>
              <a:t> Management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Extension of the existing team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Alerting, Trending,</a:t>
            </a:r>
            <a:r>
              <a:rPr lang="en-US" baseline="0" dirty="0" smtClean="0"/>
              <a:t> Planning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Database Health Checks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Complete Analysis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Educational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Largest</a:t>
            </a:r>
            <a:r>
              <a:rPr lang="en-US" baseline="0" dirty="0" smtClean="0"/>
              <a:t> and Strongest team in the industry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Includes follow the sun support</a:t>
            </a:r>
            <a:endParaRPr lang="en-US" dirty="0"/>
          </a:p>
        </p:txBody>
      </p:sp>
      <p:sp>
        <p:nvSpPr>
          <p:cNvPr id="5" name="Rectangle 4">
            <a:hlinkClick r:id="rId3"/>
          </p:cNvPr>
          <p:cNvSpPr/>
          <p:nvPr/>
        </p:nvSpPr>
        <p:spPr bwMode="auto">
          <a:xfrm>
            <a:off x="704850" y="5441889"/>
            <a:ext cx="5276850" cy="6286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www.progress.com/mdba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47" y="1470398"/>
            <a:ext cx="4425331" cy="387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0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10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_Final" id="{5D910FF2-05AB-0F4F-883F-3D6FEB518B20}" vid="{78C3F78D-4B3E-464D-A907-BA67820418B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6b3c8aecd5478500eeca6489becb0705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414a7d9475335aaaf62ee57295d671c2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CACBB6-6B71-4043-9F5E-883E493A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c69e624-827f-471b-adea-ac070ddc686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8305</TotalTime>
  <Words>649</Words>
  <Application>Microsoft Macintosh PowerPoint</Application>
  <PresentationFormat>Custom</PresentationFormat>
  <Paragraphs>176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Courier New</vt:lpstr>
      <vt:lpstr>ＭＳ Ｐゴシック</vt:lpstr>
      <vt:lpstr>Times New Roman</vt:lpstr>
      <vt:lpstr>Wingdings</vt:lpstr>
      <vt:lpstr>Arial</vt:lpstr>
      <vt:lpstr>PROGRESS_16x9_PPT_Template</vt:lpstr>
      <vt:lpstr>Progress OpenEdge MDBA Services</vt:lpstr>
      <vt:lpstr>PowerPoint Presentation</vt:lpstr>
      <vt:lpstr>Database Health Checks</vt:lpstr>
      <vt:lpstr>Disaster Recovery Planning</vt:lpstr>
      <vt:lpstr>Operation Evolution – On Premise</vt:lpstr>
      <vt:lpstr>Operation Evolution - Cloud</vt:lpstr>
      <vt:lpstr>Operation Evolution</vt:lpstr>
      <vt:lpstr>Operation Evolution</vt:lpstr>
      <vt:lpstr>Operation Evolution</vt:lpstr>
      <vt:lpstr>Managed Database Administration</vt:lpstr>
      <vt:lpstr>What the service includes</vt:lpstr>
      <vt:lpstr>The Heartbeat Process</vt:lpstr>
      <vt:lpstr>The Managed Database Services Team</vt:lpstr>
      <vt:lpstr>Managed Database Metrics</vt:lpstr>
      <vt:lpstr>Progress MDBA Customers</vt:lpstr>
      <vt:lpstr>Database Consulting</vt:lpstr>
      <vt:lpstr>MDBA Services</vt:lpstr>
      <vt:lpstr>PowerPoint Presentation</vt:lpstr>
    </vt:vector>
  </TitlesOfParts>
  <Company>Progress Software Corporation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Michael Furgal</cp:lastModifiedBy>
  <cp:revision>1069</cp:revision>
  <cp:lastPrinted>2016-04-01T18:52:34Z</cp:lastPrinted>
  <dcterms:created xsi:type="dcterms:W3CDTF">2010-07-07T00:59:08Z</dcterms:created>
  <dcterms:modified xsi:type="dcterms:W3CDTF">2016-06-29T12:40:48Z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</Properties>
</file>