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9"/>
  </p:notesMasterIdLst>
  <p:handoutMasterIdLst>
    <p:handoutMasterId r:id="rId40"/>
  </p:handoutMasterIdLst>
  <p:sldIdLst>
    <p:sldId id="1099" r:id="rId6"/>
    <p:sldId id="1105" r:id="rId7"/>
    <p:sldId id="1164" r:id="rId8"/>
    <p:sldId id="1183" r:id="rId9"/>
    <p:sldId id="1215" r:id="rId10"/>
    <p:sldId id="1212" r:id="rId11"/>
    <p:sldId id="1213" r:id="rId12"/>
    <p:sldId id="1214" r:id="rId13"/>
    <p:sldId id="1355" r:id="rId14"/>
    <p:sldId id="1288" r:id="rId15"/>
    <p:sldId id="1289" r:id="rId16"/>
    <p:sldId id="1353" r:id="rId17"/>
    <p:sldId id="1218" r:id="rId18"/>
    <p:sldId id="1319" r:id="rId19"/>
    <p:sldId id="1315" r:id="rId20"/>
    <p:sldId id="1349" r:id="rId21"/>
    <p:sldId id="1262" r:id="rId22"/>
    <p:sldId id="1263" r:id="rId23"/>
    <p:sldId id="1292" r:id="rId24"/>
    <p:sldId id="1347" r:id="rId25"/>
    <p:sldId id="1303" r:id="rId26"/>
    <p:sldId id="1331" r:id="rId27"/>
    <p:sldId id="1357" r:id="rId28"/>
    <p:sldId id="1358" r:id="rId29"/>
    <p:sldId id="1359" r:id="rId30"/>
    <p:sldId id="1335" r:id="rId31"/>
    <p:sldId id="1339" r:id="rId32"/>
    <p:sldId id="1361" r:id="rId33"/>
    <p:sldId id="1360" r:id="rId34"/>
    <p:sldId id="1350" r:id="rId35"/>
    <p:sldId id="1351" r:id="rId36"/>
    <p:sldId id="1197" r:id="rId37"/>
    <p:sldId id="1180" r:id="rId38"/>
  </p:sldIdLst>
  <p:sldSz cx="12188825" cy="6858000"/>
  <p:notesSz cx="7027863" cy="9313863"/>
  <p:custDataLst>
    <p:tags r:id="rId4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F5359"/>
    <a:srgbClr val="FF4E00"/>
    <a:srgbClr val="24D997"/>
    <a:srgbClr val="F199AE"/>
    <a:srgbClr val="AAD204"/>
    <a:srgbClr val="DD461E"/>
    <a:srgbClr val="23C78C"/>
    <a:srgbClr val="FF40FF"/>
    <a:srgbClr val="373A3E"/>
    <a:srgbClr val="B0D80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84" autoAdjust="0"/>
    <p:restoredTop sz="75581" autoAdjust="0"/>
  </p:normalViewPr>
  <p:slideViewPr>
    <p:cSldViewPr snapToGrid="0" showGuides="1">
      <p:cViewPr varScale="1">
        <p:scale>
          <a:sx n="78" d="100"/>
          <a:sy n="78" d="100"/>
        </p:scale>
        <p:origin x="-90" y="-108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5" d="100"/>
          <a:sy n="75" d="100"/>
        </p:scale>
        <p:origin x="2556" y="60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3CAC92-6EFE-4535-8F08-829A44DBDFAB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A7509B-FD5F-49DC-A1CE-1CA65A81029B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dbtool</a:t>
          </a:r>
          <a:endParaRPr lang="en-US" dirty="0">
            <a:solidFill>
              <a:schemeClr val="tx1"/>
            </a:solidFill>
          </a:endParaRPr>
        </a:p>
      </dgm:t>
    </dgm:pt>
    <dgm:pt modelId="{11333E37-27C3-44D4-8E27-C2A40D9B58F8}" type="parTrans" cxnId="{9BD74652-20ED-4F32-B155-9753F94B238A}">
      <dgm:prSet/>
      <dgm:spPr/>
      <dgm:t>
        <a:bodyPr/>
        <a:lstStyle/>
        <a:p>
          <a:endParaRPr lang="en-US"/>
        </a:p>
      </dgm:t>
    </dgm:pt>
    <dgm:pt modelId="{FAC326DE-5B79-4912-B063-9C0CF19B3F0D}" type="sibTrans" cxnId="{9BD74652-20ED-4F32-B155-9753F94B238A}">
      <dgm:prSet/>
      <dgm:spPr/>
      <dgm:t>
        <a:bodyPr/>
        <a:lstStyle/>
        <a:p>
          <a:endParaRPr lang="en-US"/>
        </a:p>
      </dgm:t>
    </dgm:pt>
    <dgm:pt modelId="{3D3C870A-DDB7-4051-AD29-D27E04E4A22F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Opt 2:scan and fix</a:t>
          </a:r>
        </a:p>
      </dgm:t>
    </dgm:pt>
    <dgm:pt modelId="{9D94A9DC-B85E-4EEA-995A-6068F977E9E5}" type="parTrans" cxnId="{0DDE29C6-E2F6-427C-8C6C-4D25FA0679A1}">
      <dgm:prSet/>
      <dgm:spPr/>
      <dgm:t>
        <a:bodyPr/>
        <a:lstStyle/>
        <a:p>
          <a:endParaRPr lang="en-US"/>
        </a:p>
      </dgm:t>
    </dgm:pt>
    <dgm:pt modelId="{C25128E6-A7E4-41BC-A8AA-D5B48DF0C461}" type="sibTrans" cxnId="{0DDE29C6-E2F6-427C-8C6C-4D25FA0679A1}">
      <dgm:prSet/>
      <dgm:spPr/>
      <dgm:t>
        <a:bodyPr/>
        <a:lstStyle/>
        <a:p>
          <a:endParaRPr lang="en-US"/>
        </a:p>
      </dgm:t>
    </dgm:pt>
    <dgm:pt modelId="{54E4AC7B-3C27-40B8-9BBA-20BA0AB17B25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done</a:t>
          </a:r>
        </a:p>
      </dgm:t>
    </dgm:pt>
    <dgm:pt modelId="{A29117FF-D13E-4898-A59B-D9A449FC7D3A}" type="parTrans" cxnId="{09FC8B0E-9A74-47EC-B48A-7432B641085F}">
      <dgm:prSet/>
      <dgm:spPr/>
      <dgm:t>
        <a:bodyPr/>
        <a:lstStyle/>
        <a:p>
          <a:endParaRPr lang="en-US"/>
        </a:p>
      </dgm:t>
    </dgm:pt>
    <dgm:pt modelId="{38252073-7179-4317-B50A-E9745CEC7EAC}" type="sibTrans" cxnId="{09FC8B0E-9A74-47EC-B48A-7432B641085F}">
      <dgm:prSet/>
      <dgm:spPr/>
      <dgm:t>
        <a:bodyPr/>
        <a:lstStyle/>
        <a:p>
          <a:endParaRPr lang="en-US"/>
        </a:p>
      </dgm:t>
    </dgm:pt>
    <dgm:pt modelId="{3C02C4D4-C2C3-4333-96AA-12F04414C8D0}" type="pres">
      <dgm:prSet presAssocID="{D93CAC92-6EFE-4535-8F08-829A44DBDFA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ABF3FB-2A7C-41DB-BC84-C6CBB9F86316}" type="pres">
      <dgm:prSet presAssocID="{43A7509B-FD5F-49DC-A1CE-1CA65A81029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2CF3C8-C496-4F3C-BB32-546509278F21}" type="pres">
      <dgm:prSet presAssocID="{43A7509B-FD5F-49DC-A1CE-1CA65A81029B}" presName="spNode" presStyleCnt="0"/>
      <dgm:spPr/>
    </dgm:pt>
    <dgm:pt modelId="{662826FA-E219-4247-8688-75BCB035C327}" type="pres">
      <dgm:prSet presAssocID="{FAC326DE-5B79-4912-B063-9C0CF19B3F0D}" presName="sibTrans" presStyleLbl="sibTrans1D1" presStyleIdx="0" presStyleCnt="3"/>
      <dgm:spPr/>
      <dgm:t>
        <a:bodyPr/>
        <a:lstStyle/>
        <a:p>
          <a:endParaRPr lang="en-US"/>
        </a:p>
      </dgm:t>
    </dgm:pt>
    <dgm:pt modelId="{58732153-C0A5-491C-849D-4C6B591FA7F1}" type="pres">
      <dgm:prSet presAssocID="{3D3C870A-DDB7-4051-AD29-D27E04E4A22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E164CC-DE05-44A6-9FE5-CA4B6D4403BC}" type="pres">
      <dgm:prSet presAssocID="{3D3C870A-DDB7-4051-AD29-D27E04E4A22F}" presName="spNode" presStyleCnt="0"/>
      <dgm:spPr/>
    </dgm:pt>
    <dgm:pt modelId="{188A434A-0773-48FA-81A0-190785DECFB2}" type="pres">
      <dgm:prSet presAssocID="{C25128E6-A7E4-41BC-A8AA-D5B48DF0C461}" presName="sibTrans" presStyleLbl="sibTrans1D1" presStyleIdx="1" presStyleCnt="3"/>
      <dgm:spPr/>
      <dgm:t>
        <a:bodyPr/>
        <a:lstStyle/>
        <a:p>
          <a:endParaRPr lang="en-US"/>
        </a:p>
      </dgm:t>
    </dgm:pt>
    <dgm:pt modelId="{57CB77C9-D675-4A93-B647-DAFB0FEE3E7C}" type="pres">
      <dgm:prSet presAssocID="{54E4AC7B-3C27-40B8-9BBA-20BA0AB17B2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5F53C3-D8D6-4575-8407-E84A85A9FC05}" type="pres">
      <dgm:prSet presAssocID="{54E4AC7B-3C27-40B8-9BBA-20BA0AB17B25}" presName="spNode" presStyleCnt="0"/>
      <dgm:spPr/>
    </dgm:pt>
    <dgm:pt modelId="{990BA7D4-A8DF-4A2F-BFF3-7C9CBFA4A8C6}" type="pres">
      <dgm:prSet presAssocID="{38252073-7179-4317-B50A-E9745CEC7EAC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0DDE29C6-E2F6-427C-8C6C-4D25FA0679A1}" srcId="{D93CAC92-6EFE-4535-8F08-829A44DBDFAB}" destId="{3D3C870A-DDB7-4051-AD29-D27E04E4A22F}" srcOrd="1" destOrd="0" parTransId="{9D94A9DC-B85E-4EEA-995A-6068F977E9E5}" sibTransId="{C25128E6-A7E4-41BC-A8AA-D5B48DF0C461}"/>
    <dgm:cxn modelId="{B72114A3-F83A-49A1-8CBF-3F5FC06A4DA3}" type="presOf" srcId="{43A7509B-FD5F-49DC-A1CE-1CA65A81029B}" destId="{D4ABF3FB-2A7C-41DB-BC84-C6CBB9F86316}" srcOrd="0" destOrd="0" presId="urn:microsoft.com/office/officeart/2005/8/layout/cycle5"/>
    <dgm:cxn modelId="{A74E51EF-8173-40AD-8DF3-778E4C7BDBFE}" type="presOf" srcId="{3D3C870A-DDB7-4051-AD29-D27E04E4A22F}" destId="{58732153-C0A5-491C-849D-4C6B591FA7F1}" srcOrd="0" destOrd="0" presId="urn:microsoft.com/office/officeart/2005/8/layout/cycle5"/>
    <dgm:cxn modelId="{52747B9F-3FB7-4B18-9822-A6139C283056}" type="presOf" srcId="{D93CAC92-6EFE-4535-8F08-829A44DBDFAB}" destId="{3C02C4D4-C2C3-4333-96AA-12F04414C8D0}" srcOrd="0" destOrd="0" presId="urn:microsoft.com/office/officeart/2005/8/layout/cycle5"/>
    <dgm:cxn modelId="{17584EA2-6029-4471-A923-4039473026E9}" type="presOf" srcId="{C25128E6-A7E4-41BC-A8AA-D5B48DF0C461}" destId="{188A434A-0773-48FA-81A0-190785DECFB2}" srcOrd="0" destOrd="0" presId="urn:microsoft.com/office/officeart/2005/8/layout/cycle5"/>
    <dgm:cxn modelId="{C3C341E6-BA16-4B12-85DA-38A5272FCD8C}" type="presOf" srcId="{38252073-7179-4317-B50A-E9745CEC7EAC}" destId="{990BA7D4-A8DF-4A2F-BFF3-7C9CBFA4A8C6}" srcOrd="0" destOrd="0" presId="urn:microsoft.com/office/officeart/2005/8/layout/cycle5"/>
    <dgm:cxn modelId="{9BD74652-20ED-4F32-B155-9753F94B238A}" srcId="{D93CAC92-6EFE-4535-8F08-829A44DBDFAB}" destId="{43A7509B-FD5F-49DC-A1CE-1CA65A81029B}" srcOrd="0" destOrd="0" parTransId="{11333E37-27C3-44D4-8E27-C2A40D9B58F8}" sibTransId="{FAC326DE-5B79-4912-B063-9C0CF19B3F0D}"/>
    <dgm:cxn modelId="{09FC8B0E-9A74-47EC-B48A-7432B641085F}" srcId="{D93CAC92-6EFE-4535-8F08-829A44DBDFAB}" destId="{54E4AC7B-3C27-40B8-9BBA-20BA0AB17B25}" srcOrd="2" destOrd="0" parTransId="{A29117FF-D13E-4898-A59B-D9A449FC7D3A}" sibTransId="{38252073-7179-4317-B50A-E9745CEC7EAC}"/>
    <dgm:cxn modelId="{67E699FF-9795-447B-B5B1-DAE9E5C08E85}" type="presOf" srcId="{54E4AC7B-3C27-40B8-9BBA-20BA0AB17B25}" destId="{57CB77C9-D675-4A93-B647-DAFB0FEE3E7C}" srcOrd="0" destOrd="0" presId="urn:microsoft.com/office/officeart/2005/8/layout/cycle5"/>
    <dgm:cxn modelId="{7748EF88-6BF8-4ADD-91F4-CD63EFA015CD}" type="presOf" srcId="{FAC326DE-5B79-4912-B063-9C0CF19B3F0D}" destId="{662826FA-E219-4247-8688-75BCB035C327}" srcOrd="0" destOrd="0" presId="urn:microsoft.com/office/officeart/2005/8/layout/cycle5"/>
    <dgm:cxn modelId="{AE55C884-EC0C-42E7-A0C4-D78C1FACCD2E}" type="presParOf" srcId="{3C02C4D4-C2C3-4333-96AA-12F04414C8D0}" destId="{D4ABF3FB-2A7C-41DB-BC84-C6CBB9F86316}" srcOrd="0" destOrd="0" presId="urn:microsoft.com/office/officeart/2005/8/layout/cycle5"/>
    <dgm:cxn modelId="{F031D88C-77BA-4C0C-A02C-D069956E516A}" type="presParOf" srcId="{3C02C4D4-C2C3-4333-96AA-12F04414C8D0}" destId="{5E2CF3C8-C496-4F3C-BB32-546509278F21}" srcOrd="1" destOrd="0" presId="urn:microsoft.com/office/officeart/2005/8/layout/cycle5"/>
    <dgm:cxn modelId="{0A7D57B0-1191-4C37-BE2C-441A318CF9C8}" type="presParOf" srcId="{3C02C4D4-C2C3-4333-96AA-12F04414C8D0}" destId="{662826FA-E219-4247-8688-75BCB035C327}" srcOrd="2" destOrd="0" presId="urn:microsoft.com/office/officeart/2005/8/layout/cycle5"/>
    <dgm:cxn modelId="{842C86F9-7E30-4417-BE41-990760301452}" type="presParOf" srcId="{3C02C4D4-C2C3-4333-96AA-12F04414C8D0}" destId="{58732153-C0A5-491C-849D-4C6B591FA7F1}" srcOrd="3" destOrd="0" presId="urn:microsoft.com/office/officeart/2005/8/layout/cycle5"/>
    <dgm:cxn modelId="{AD103110-86DF-4D2F-8D2F-F6065BAB20A5}" type="presParOf" srcId="{3C02C4D4-C2C3-4333-96AA-12F04414C8D0}" destId="{48E164CC-DE05-44A6-9FE5-CA4B6D4403BC}" srcOrd="4" destOrd="0" presId="urn:microsoft.com/office/officeart/2005/8/layout/cycle5"/>
    <dgm:cxn modelId="{FF7BA15A-3B07-4860-87E5-D61D4A0B1961}" type="presParOf" srcId="{3C02C4D4-C2C3-4333-96AA-12F04414C8D0}" destId="{188A434A-0773-48FA-81A0-190785DECFB2}" srcOrd="5" destOrd="0" presId="urn:microsoft.com/office/officeart/2005/8/layout/cycle5"/>
    <dgm:cxn modelId="{E4219717-7298-408B-99B1-8DFBAB2AB02C}" type="presParOf" srcId="{3C02C4D4-C2C3-4333-96AA-12F04414C8D0}" destId="{57CB77C9-D675-4A93-B647-DAFB0FEE3E7C}" srcOrd="6" destOrd="0" presId="urn:microsoft.com/office/officeart/2005/8/layout/cycle5"/>
    <dgm:cxn modelId="{63A22165-25F0-4CF2-8976-79BFDA24EEDB}" type="presParOf" srcId="{3C02C4D4-C2C3-4333-96AA-12F04414C8D0}" destId="{DE5F53C3-D8D6-4575-8407-E84A85A9FC05}" srcOrd="7" destOrd="0" presId="urn:microsoft.com/office/officeart/2005/8/layout/cycle5"/>
    <dgm:cxn modelId="{851514A7-BD21-4FE2-9222-C97662C3DAA7}" type="presParOf" srcId="{3C02C4D4-C2C3-4333-96AA-12F04414C8D0}" destId="{990BA7D4-A8DF-4A2F-BFF3-7C9CBFA4A8C6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ABF3FB-2A7C-41DB-BC84-C6CBB9F86316}">
      <dsp:nvSpPr>
        <dsp:cNvPr id="0" name=""/>
        <dsp:cNvSpPr/>
      </dsp:nvSpPr>
      <dsp:spPr>
        <a:xfrm>
          <a:off x="925285" y="118847"/>
          <a:ext cx="1230704" cy="799958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tx1"/>
              </a:solidFill>
            </a:rPr>
            <a:t>dbtool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925285" y="118847"/>
        <a:ext cx="1230704" cy="799958"/>
      </dsp:txXfrm>
    </dsp:sp>
    <dsp:sp modelId="{662826FA-E219-4247-8688-75BCB035C327}">
      <dsp:nvSpPr>
        <dsp:cNvPr id="0" name=""/>
        <dsp:cNvSpPr/>
      </dsp:nvSpPr>
      <dsp:spPr>
        <a:xfrm>
          <a:off x="473034" y="518827"/>
          <a:ext cx="2135206" cy="2135206"/>
        </a:xfrm>
        <a:custGeom>
          <a:avLst/>
          <a:gdLst/>
          <a:ahLst/>
          <a:cxnLst/>
          <a:rect l="0" t="0" r="0" b="0"/>
          <a:pathLst>
            <a:path>
              <a:moveTo>
                <a:pt x="1848415" y="339517"/>
              </a:moveTo>
              <a:arcTo wR="1067603" hR="1067603" stAng="19020079" swAng="230370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32153-C0A5-491C-849D-4C6B591FA7F1}">
      <dsp:nvSpPr>
        <dsp:cNvPr id="0" name=""/>
        <dsp:cNvSpPr/>
      </dsp:nvSpPr>
      <dsp:spPr>
        <a:xfrm>
          <a:off x="1849856" y="1720252"/>
          <a:ext cx="1230704" cy="799958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Opt 2:scan and fix</a:t>
          </a:r>
        </a:p>
      </dsp:txBody>
      <dsp:txXfrm>
        <a:off x="1849856" y="1720252"/>
        <a:ext cx="1230704" cy="799958"/>
      </dsp:txXfrm>
    </dsp:sp>
    <dsp:sp modelId="{188A434A-0773-48FA-81A0-190785DECFB2}">
      <dsp:nvSpPr>
        <dsp:cNvPr id="0" name=""/>
        <dsp:cNvSpPr/>
      </dsp:nvSpPr>
      <dsp:spPr>
        <a:xfrm>
          <a:off x="473034" y="518827"/>
          <a:ext cx="2135206" cy="2135206"/>
        </a:xfrm>
        <a:custGeom>
          <a:avLst/>
          <a:gdLst/>
          <a:ahLst/>
          <a:cxnLst/>
          <a:rect l="0" t="0" r="0" b="0"/>
          <a:pathLst>
            <a:path>
              <a:moveTo>
                <a:pt x="1395499" y="2083605"/>
              </a:moveTo>
              <a:arcTo wR="1067603" hR="1067603" stAng="4326808" swAng="21463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B77C9-D675-4A93-B647-DAFB0FEE3E7C}">
      <dsp:nvSpPr>
        <dsp:cNvPr id="0" name=""/>
        <dsp:cNvSpPr/>
      </dsp:nvSpPr>
      <dsp:spPr>
        <a:xfrm>
          <a:off x="714" y="1720252"/>
          <a:ext cx="1230704" cy="799958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done</a:t>
          </a:r>
        </a:p>
      </dsp:txBody>
      <dsp:txXfrm>
        <a:off x="714" y="1720252"/>
        <a:ext cx="1230704" cy="799958"/>
      </dsp:txXfrm>
    </dsp:sp>
    <dsp:sp modelId="{990BA7D4-A8DF-4A2F-BFF3-7C9CBFA4A8C6}">
      <dsp:nvSpPr>
        <dsp:cNvPr id="0" name=""/>
        <dsp:cNvSpPr/>
      </dsp:nvSpPr>
      <dsp:spPr>
        <a:xfrm>
          <a:off x="473034" y="518827"/>
          <a:ext cx="2135206" cy="2135206"/>
        </a:xfrm>
        <a:custGeom>
          <a:avLst/>
          <a:gdLst/>
          <a:ahLst/>
          <a:cxnLst/>
          <a:rect l="0" t="0" r="0" b="0"/>
          <a:pathLst>
            <a:path>
              <a:moveTo>
                <a:pt x="3444" y="981915"/>
              </a:moveTo>
              <a:arcTo wR="1067603" hR="1067603" stAng="11076217" swAng="230370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5847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6049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3432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6366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0355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0939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3204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8395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7103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464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4094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2638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9042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3589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8591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0611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7486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8806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9733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2057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42875"/>
            <a:ext cx="10948387" cy="480131"/>
          </a:xfrm>
          <a:noFill/>
        </p:spPr>
        <p:txBody>
          <a:bodyPr/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7813" y="342875"/>
            <a:ext cx="10948387" cy="480131"/>
          </a:xfrm>
        </p:spPr>
        <p:txBody>
          <a:bodyPr/>
          <a:lstStyle>
            <a:lvl1pPr>
              <a:defRPr sz="28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771649"/>
            <a:ext cx="6800850" cy="738664"/>
          </a:xfrm>
        </p:spPr>
        <p:txBody>
          <a:bodyPr/>
          <a:lstStyle/>
          <a:p>
            <a:r>
              <a:rPr lang="en-US" dirty="0"/>
              <a:t>SQL Debugging</a:t>
            </a:r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600" dirty="0"/>
              <a:t>28/06/2016</a:t>
            </a:r>
          </a:p>
          <a:p>
            <a:r>
              <a:rPr lang="en-US" sz="2000" dirty="0"/>
              <a:t>Chandra Sekhar</a:t>
            </a:r>
          </a:p>
          <a:p>
            <a:r>
              <a:rPr lang="en-US" sz="2000" dirty="0"/>
              <a:t>Santhosh Kumar Duvvuru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How to debug some of the common SQL errors?</a:t>
            </a:r>
          </a:p>
          <a:p>
            <a:r>
              <a:rPr lang="en-US" dirty="0"/>
              <a:t>How to troubleshoot performance issues?</a:t>
            </a:r>
          </a:p>
          <a:p>
            <a:r>
              <a:rPr lang="en-US" dirty="0"/>
              <a:t>Importance of statistics</a:t>
            </a:r>
          </a:p>
          <a:p>
            <a:r>
              <a:rPr lang="en-US" dirty="0"/>
              <a:t>Using Query plan to find out bad things</a:t>
            </a:r>
          </a:p>
          <a:p>
            <a:r>
              <a:rPr lang="en-US" dirty="0"/>
              <a:t>Optimizer hints</a:t>
            </a:r>
          </a:p>
          <a:p>
            <a:r>
              <a:rPr lang="en-US" dirty="0"/>
              <a:t>Enabling logging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638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pPr lvl="0"/>
            <a:r>
              <a:rPr lang="en-US" dirty="0"/>
              <a:t>Debugging Common SQL errors</a:t>
            </a:r>
          </a:p>
        </p:txBody>
      </p:sp>
    </p:spTree>
    <p:extLst>
      <p:ext uri="{BB962C8B-B14F-4D97-AF65-F5344CB8AC3E}">
        <p14:creationId xmlns:p14="http://schemas.microsoft.com/office/powerpoint/2010/main" xmlns="" val="106836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6"/>
            <a:ext cx="9858039" cy="535531"/>
          </a:xfrm>
        </p:spPr>
        <p:txBody>
          <a:bodyPr/>
          <a:lstStyle/>
          <a:p>
            <a:pPr lvl="0"/>
            <a:r>
              <a:rPr lang="en-US" dirty="0"/>
              <a:t>Debugging Common SQL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4408071" cy="4858048"/>
          </a:xfrm>
        </p:spPr>
        <p:txBody>
          <a:bodyPr/>
          <a:lstStyle/>
          <a:p>
            <a:pPr lvl="0"/>
            <a:r>
              <a:rPr lang="en-US" dirty="0"/>
              <a:t>Lock Errors</a:t>
            </a:r>
          </a:p>
          <a:p>
            <a:pPr lvl="0"/>
            <a:r>
              <a:rPr lang="en-US" dirty="0"/>
              <a:t>Query timeouts</a:t>
            </a:r>
          </a:p>
          <a:p>
            <a:pPr lvl="0"/>
            <a:r>
              <a:rPr lang="en-US" dirty="0"/>
              <a:t>Connection problems </a:t>
            </a:r>
          </a:p>
          <a:p>
            <a:pPr>
              <a:buSzTx/>
            </a:pPr>
            <a:r>
              <a:rPr lang="en-US" dirty="0"/>
              <a:t>Incompatible data types</a:t>
            </a:r>
          </a:p>
          <a:p>
            <a:pPr>
              <a:buSzTx/>
            </a:pPr>
            <a:r>
              <a:rPr lang="en-US" dirty="0"/>
              <a:t>Max width problems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19380" y="1470398"/>
            <a:ext cx="4925429" cy="485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buClr>
                <a:srgbClr val="55D400"/>
              </a:buClr>
              <a:buSzTx/>
            </a:pPr>
            <a:r>
              <a:rPr lang="en-US" i="0" dirty="0">
                <a:solidFill>
                  <a:srgbClr val="FFFFFF"/>
                </a:solidFill>
              </a:rPr>
              <a:t>Running out of cursors</a:t>
            </a:r>
          </a:p>
          <a:p>
            <a:pPr lvl="0">
              <a:buClr>
                <a:srgbClr val="55D400"/>
              </a:buClr>
              <a:buSzTx/>
            </a:pPr>
            <a:r>
              <a:rPr lang="en-US" i="0" dirty="0">
                <a:solidFill>
                  <a:srgbClr val="FFFFFF"/>
                </a:solidFill>
              </a:rPr>
              <a:t>Code page conversion problems</a:t>
            </a:r>
          </a:p>
        </p:txBody>
      </p:sp>
    </p:spTree>
    <p:extLst>
      <p:ext uri="{BB962C8B-B14F-4D97-AF65-F5344CB8AC3E}">
        <p14:creationId xmlns:p14="http://schemas.microsoft.com/office/powerpoint/2010/main" xmlns="" val="1269715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lvl="0"/>
            <a:r>
              <a:rPr lang="en-US" dirty="0"/>
              <a:t>Common Lock Errors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530509" y="2499052"/>
            <a:ext cx="2367966" cy="1631083"/>
            <a:chOff x="345154" y="2499052"/>
            <a:chExt cx="2877776" cy="384048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345154" y="2499052"/>
              <a:ext cx="2877776" cy="384048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597793" y="3562281"/>
              <a:ext cx="2352565" cy="1202657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2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Transaction  </a:t>
              </a:r>
              <a:r>
                <a:rPr lang="en-US" sz="1200" dirty="0">
                  <a:solidFill>
                    <a:schemeClr val="tx1"/>
                  </a:solidFill>
                  <a:latin typeface="Arial" charset="0"/>
                </a:rPr>
                <a:t>Management</a:t>
              </a:r>
              <a:endPara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1007714" y="2564040"/>
              <a:ext cx="1552659" cy="881949"/>
            </a:xfrm>
            <a:prstGeom prst="round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SQL Server</a:t>
              </a:r>
            </a:p>
          </p:txBody>
        </p:sp>
      </p:grpSp>
      <p:sp>
        <p:nvSpPr>
          <p:cNvPr id="12" name="Rounded Rectangle 11"/>
          <p:cNvSpPr/>
          <p:nvPr/>
        </p:nvSpPr>
        <p:spPr bwMode="auto">
          <a:xfrm>
            <a:off x="201364" y="978911"/>
            <a:ext cx="763738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>
                <a:solidFill>
                  <a:schemeClr val="tx1"/>
                </a:solidFill>
                <a:latin typeface="Arial" charset="0"/>
              </a:rPr>
              <a:t>Client</a:t>
            </a:r>
            <a:endParaRPr kumimoji="0" lang="en-US" sz="1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348320" y="996623"/>
            <a:ext cx="746220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>
                <a:solidFill>
                  <a:schemeClr val="tx1"/>
                </a:solidFill>
                <a:latin typeface="Arial" charset="0"/>
              </a:rPr>
              <a:t>Client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2391719" y="978910"/>
            <a:ext cx="699103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tx1"/>
                </a:solidFill>
                <a:latin typeface="Arial" charset="0"/>
              </a:rPr>
              <a:t>SQL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tx1"/>
                </a:solidFill>
                <a:latin typeface="Arial" charset="0"/>
              </a:rPr>
              <a:t>Client</a:t>
            </a:r>
          </a:p>
        </p:txBody>
      </p:sp>
      <p:cxnSp>
        <p:nvCxnSpPr>
          <p:cNvPr id="25" name="Straight Arrow Connector 24"/>
          <p:cNvCxnSpPr>
            <a:stCxn id="13" idx="2"/>
            <a:endCxn id="7" idx="0"/>
          </p:cNvCxnSpPr>
          <p:nvPr/>
        </p:nvCxnSpPr>
        <p:spPr bwMode="auto">
          <a:xfrm flipH="1">
            <a:off x="1714492" y="1575505"/>
            <a:ext cx="6938" cy="92354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Flowchart: Multidocument 26"/>
          <p:cNvSpPr/>
          <p:nvPr/>
        </p:nvSpPr>
        <p:spPr bwMode="auto">
          <a:xfrm>
            <a:off x="2127824" y="4710136"/>
            <a:ext cx="1307547" cy="982176"/>
          </a:xfrm>
          <a:prstGeom prst="flowChartMultidocumen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5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_</a:t>
            </a: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Locks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>
                <a:solidFill>
                  <a:schemeClr val="tx1"/>
                </a:solidFill>
                <a:latin typeface="Arial" charset="0"/>
              </a:rPr>
              <a:t>_</a:t>
            </a:r>
            <a:r>
              <a:rPr lang="en-US" sz="1400" dirty="0" err="1">
                <a:solidFill>
                  <a:schemeClr val="tx1"/>
                </a:solidFill>
                <a:latin typeface="Arial" charset="0"/>
              </a:rPr>
              <a:t>LockReq</a:t>
            </a:r>
            <a:endParaRPr lang="en-US" sz="1400" dirty="0">
              <a:solidFill>
                <a:schemeClr val="tx1"/>
              </a:solidFill>
              <a:latin typeface="Arial" charset="0"/>
            </a:endParaRPr>
          </a:p>
          <a:p>
            <a:pPr>
              <a:spcBef>
                <a:spcPts val="0"/>
              </a:spcBef>
            </a:pPr>
            <a:r>
              <a:rPr lang="en-US" sz="1400" i="0" dirty="0"/>
              <a:t>_</a:t>
            </a:r>
            <a:r>
              <a:rPr lang="en-US" sz="1400" i="0" dirty="0" err="1"/>
              <a:t>ActLock</a:t>
            </a:r>
            <a:endParaRPr kumimoji="0" lang="en-US" sz="14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460214" y="983648"/>
            <a:ext cx="7390814" cy="830997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b="1" i="0" dirty="0">
                <a:solidFill>
                  <a:schemeClr val="tx1"/>
                </a:solidFill>
              </a:rPr>
              <a:t>Lock table overflow</a:t>
            </a:r>
          </a:p>
          <a:p>
            <a:pPr>
              <a:spcBef>
                <a:spcPts val="0"/>
              </a:spcBef>
            </a:pPr>
            <a:r>
              <a:rPr lang="en-US" b="1" i="0" dirty="0" err="1">
                <a:solidFill>
                  <a:schemeClr val="tx1"/>
                </a:solidFill>
              </a:rPr>
              <a:t>ErrorCode</a:t>
            </a:r>
            <a:r>
              <a:rPr lang="en-US" b="1" i="0" dirty="0">
                <a:solidFill>
                  <a:schemeClr val="tx1"/>
                </a:solidFill>
              </a:rPr>
              <a:t>=-210016, Lock table is full. (7870)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11970" y="2108522"/>
            <a:ext cx="6994230" cy="461665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Bigger Lock Table (-L) size !!!!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04727" y="2780293"/>
            <a:ext cx="7001473" cy="400110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NO LOCK !!!!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02486" y="3420663"/>
            <a:ext cx="7003714" cy="461665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Isolation level !!!!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13955" y="4130135"/>
            <a:ext cx="7002856" cy="461665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b="1" i="0" dirty="0">
                <a:solidFill>
                  <a:schemeClr val="tx1"/>
                </a:solidFill>
              </a:rPr>
              <a:t>Failure in Getting record Lock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47390" y="4902672"/>
            <a:ext cx="4571644" cy="461665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Lock wait timeout !!!!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</p:txBody>
      </p:sp>
      <p:sp>
        <p:nvSpPr>
          <p:cNvPr id="30" name="Flowchart: Magnetic Disk 29"/>
          <p:cNvSpPr/>
          <p:nvPr/>
        </p:nvSpPr>
        <p:spPr bwMode="auto">
          <a:xfrm>
            <a:off x="1097529" y="4511633"/>
            <a:ext cx="1157624" cy="937612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sp>
        <p:nvSpPr>
          <p:cNvPr id="10" name="Down Arrow 9"/>
          <p:cNvSpPr/>
          <p:nvPr/>
        </p:nvSpPr>
        <p:spPr bwMode="auto">
          <a:xfrm>
            <a:off x="1603050" y="4189065"/>
            <a:ext cx="148876" cy="286044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/>
          <p:cNvCxnSpPr>
            <a:stCxn id="12" idx="2"/>
          </p:cNvCxnSpPr>
          <p:nvPr/>
        </p:nvCxnSpPr>
        <p:spPr bwMode="auto">
          <a:xfrm>
            <a:off x="583233" y="1557793"/>
            <a:ext cx="643945" cy="94125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4" idx="2"/>
          </p:cNvCxnSpPr>
          <p:nvPr/>
        </p:nvCxnSpPr>
        <p:spPr bwMode="auto">
          <a:xfrm flipH="1">
            <a:off x="2208744" y="1557792"/>
            <a:ext cx="532527" cy="91706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6324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20" grpId="0" animBg="1"/>
      <p:bldP spid="22" grpId="0" animBg="1"/>
      <p:bldP spid="26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Query timeout </a:t>
            </a:r>
          </a:p>
        </p:txBody>
      </p:sp>
      <p:sp>
        <p:nvSpPr>
          <p:cNvPr id="4" name="Rectangle 3"/>
          <p:cNvSpPr/>
          <p:nvPr/>
        </p:nvSpPr>
        <p:spPr>
          <a:xfrm>
            <a:off x="5034576" y="889201"/>
            <a:ext cx="6830015" cy="461665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b="1" i="0" dirty="0">
                <a:latin typeface="+mn-lt"/>
              </a:rPr>
              <a:t>“ Query aborted on user request (7495).”</a:t>
            </a:r>
          </a:p>
        </p:txBody>
      </p:sp>
      <p:pic>
        <p:nvPicPr>
          <p:cNvPr id="1026" name="Picture 2" descr="http://www.clker.com/cliparts/5/1/b/d/11954315391526924611beastie_freebsd_daemon_r_02.svg.m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59820" y="1650595"/>
            <a:ext cx="1328675" cy="147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/>
          <p:cNvSpPr/>
          <p:nvPr/>
        </p:nvSpPr>
        <p:spPr bwMode="auto">
          <a:xfrm>
            <a:off x="1488496" y="918683"/>
            <a:ext cx="2557293" cy="908864"/>
          </a:xfrm>
          <a:prstGeom prst="wedgeEllipseCallout">
            <a:avLst>
              <a:gd name="adj1" fmla="val -43644"/>
              <a:gd name="adj2" fmla="val 60725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i="0" dirty="0"/>
              <a:t>Lets make server busy</a:t>
            </a:r>
            <a:r>
              <a:rPr kumimoji="0" lang="en-US" sz="1800" b="0" i="1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!!</a:t>
            </a:r>
            <a:endParaRPr kumimoji="0" lang="en-US" sz="18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028" name="Picture 4" descr="http://sr.photos3.fotosearch.com/bthumb/CSP/CSP990/k111451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1624" y="4516473"/>
            <a:ext cx="1045701" cy="126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034576" y="1554533"/>
            <a:ext cx="6417059" cy="400110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SET PRO_SERVER QUERY_TIMEOUT n</a:t>
            </a:r>
          </a:p>
        </p:txBody>
      </p:sp>
      <p:sp>
        <p:nvSpPr>
          <p:cNvPr id="16" name="Oval Callout 15"/>
          <p:cNvSpPr/>
          <p:nvPr/>
        </p:nvSpPr>
        <p:spPr bwMode="auto">
          <a:xfrm>
            <a:off x="774710" y="3445883"/>
            <a:ext cx="3262455" cy="822305"/>
          </a:xfrm>
          <a:prstGeom prst="wedgeEllipseCallout">
            <a:avLst>
              <a:gd name="adj1" fmla="val -10336"/>
              <a:gd name="adj2" fmla="val 77058"/>
            </a:avLst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i="0" dirty="0">
                <a:solidFill>
                  <a:schemeClr val="bg1"/>
                </a:solidFill>
                <a:latin typeface="Open Sans"/>
              </a:rPr>
              <a:t>Why did my query timeout?</a:t>
            </a:r>
            <a:endParaRPr kumimoji="0" lang="en-US" sz="16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34576" y="2118681"/>
            <a:ext cx="6417059" cy="400110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SET PRO_CONNECT QUERY_TIMEOUT 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34578" y="3729934"/>
            <a:ext cx="5282565" cy="400110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l"/>
            <a:r>
              <a:rPr lang="en-US" sz="2000" dirty="0"/>
              <a:t>Is your time out value too low?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34578" y="4279798"/>
            <a:ext cx="5299036" cy="400110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l"/>
            <a:r>
              <a:rPr lang="en-US" sz="2000" dirty="0"/>
              <a:t>Data might have built up over time?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34577" y="4823155"/>
            <a:ext cx="5282565" cy="400110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l"/>
            <a:r>
              <a:rPr lang="en-US" sz="2000" dirty="0"/>
              <a:t>Is your server over loaded?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34576" y="5377138"/>
            <a:ext cx="5282565" cy="400110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l"/>
            <a:r>
              <a:rPr lang="en-US" sz="2000" dirty="0"/>
              <a:t>Is Query plan bad?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824157" y="2518791"/>
            <a:ext cx="2184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Malicious User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1518902" y="5775605"/>
            <a:ext cx="2184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Normal User</a:t>
            </a:r>
          </a:p>
        </p:txBody>
      </p:sp>
    </p:spTree>
    <p:extLst>
      <p:ext uri="{BB962C8B-B14F-4D97-AF65-F5344CB8AC3E}">
        <p14:creationId xmlns:p14="http://schemas.microsoft.com/office/powerpoint/2010/main" xmlns="" val="309846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5" grpId="0" animBg="1"/>
      <p:bldP spid="16" grpId="0" animBg="1"/>
      <p:bldP spid="14" grpId="0" animBg="1"/>
      <p:bldP spid="19" grpId="0" animBg="1"/>
      <p:bldP spid="21" grpId="0" animBg="1"/>
      <p:bldP spid="22" grpId="0" animBg="1"/>
      <p:bldP spid="24" grpId="0" animBg="1"/>
      <p:bldP spid="3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Connection Problem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57813" y="3754895"/>
            <a:ext cx="2174956" cy="1869528"/>
            <a:chOff x="557813" y="3754895"/>
            <a:chExt cx="2286000" cy="2377440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557813" y="3754895"/>
              <a:ext cx="2286000" cy="2377440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690403" y="4061760"/>
              <a:ext cx="1208686" cy="433031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SQL Server</a:t>
              </a:r>
            </a:p>
          </p:txBody>
        </p:sp>
        <p:sp>
          <p:nvSpPr>
            <p:cNvPr id="8" name="Flowchart: Magnetic Disk 7"/>
            <p:cNvSpPr/>
            <p:nvPr/>
          </p:nvSpPr>
          <p:spPr bwMode="auto">
            <a:xfrm>
              <a:off x="1152727" y="4741730"/>
              <a:ext cx="1005840" cy="1188720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DB</a:t>
              </a:r>
            </a:p>
          </p:txBody>
        </p:sp>
      </p:grpSp>
      <p:sp>
        <p:nvSpPr>
          <p:cNvPr id="9" name="Rounded Rectangle 8"/>
          <p:cNvSpPr/>
          <p:nvPr/>
        </p:nvSpPr>
        <p:spPr bwMode="auto">
          <a:xfrm>
            <a:off x="1264217" y="1072619"/>
            <a:ext cx="841990" cy="7150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Client</a:t>
            </a:r>
            <a:endParaRPr kumimoji="0" lang="en-US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/>
          <p:cNvCxnSpPr>
            <a:stCxn id="9" idx="2"/>
            <a:endCxn id="6" idx="0"/>
          </p:cNvCxnSpPr>
          <p:nvPr/>
        </p:nvCxnSpPr>
        <p:spPr bwMode="auto">
          <a:xfrm flipH="1">
            <a:off x="1645291" y="1787708"/>
            <a:ext cx="39921" cy="196718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static1.squarespace.com/static/52ad1d91e4b00a98a27ba20e/52ae5168e4b0988b43f4361f/551196a8e4b0748e8e70b276/1427236855564/?format=1000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2985" y="2170981"/>
            <a:ext cx="900955" cy="90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Multiply 11"/>
          <p:cNvSpPr/>
          <p:nvPr/>
        </p:nvSpPr>
        <p:spPr bwMode="auto">
          <a:xfrm>
            <a:off x="1358086" y="3149693"/>
            <a:ext cx="669851" cy="510363"/>
          </a:xfrm>
          <a:prstGeom prst="mathMultiply">
            <a:avLst/>
          </a:prstGeom>
          <a:solidFill>
            <a:srgbClr val="FF4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30687" y="914476"/>
            <a:ext cx="7390814" cy="461665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i="0" dirty="0">
                <a:latin typeface="+mn-lt"/>
              </a:rPr>
              <a:t>SSL Configuration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30686" y="1650076"/>
            <a:ext cx="6417059" cy="461665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pPr lvl="1" algn="l"/>
            <a:r>
              <a:rPr lang="en-US" dirty="0"/>
              <a:t>Mismatched ciphers!!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30686" y="2309636"/>
            <a:ext cx="6417059" cy="461665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pPr lvl="1" algn="l"/>
            <a:r>
              <a:rPr lang="en-US" dirty="0"/>
              <a:t>Protocol Version mismatch!!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1144667" y="4301156"/>
            <a:ext cx="1149973" cy="34051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 Server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1417552" y="4566260"/>
            <a:ext cx="1297468" cy="34051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 Server</a:t>
            </a:r>
          </a:p>
        </p:txBody>
      </p:sp>
      <p:sp>
        <p:nvSpPr>
          <p:cNvPr id="26" name="Multiply 25"/>
          <p:cNvSpPr/>
          <p:nvPr/>
        </p:nvSpPr>
        <p:spPr bwMode="auto">
          <a:xfrm>
            <a:off x="1269979" y="4631108"/>
            <a:ext cx="669851" cy="510363"/>
          </a:xfrm>
          <a:prstGeom prst="mathMultiply">
            <a:avLst/>
          </a:prstGeom>
          <a:solidFill>
            <a:srgbClr val="FF4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30687" y="2958530"/>
            <a:ext cx="7390814" cy="461665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i="0" dirty="0">
                <a:latin typeface="+mn-lt"/>
              </a:rPr>
              <a:t>Cannot spawn </a:t>
            </a:r>
            <a:r>
              <a:rPr lang="en-US" b="1" i="0" dirty="0" err="1">
                <a:latin typeface="+mn-lt"/>
              </a:rPr>
              <a:t>sql</a:t>
            </a:r>
            <a:r>
              <a:rPr lang="en-US" b="1" i="0" dirty="0">
                <a:latin typeface="+mn-lt"/>
              </a:rPr>
              <a:t> server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30687" y="3704796"/>
            <a:ext cx="6417059" cy="461665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pPr lvl="1" algn="l"/>
            <a:r>
              <a:rPr lang="en-US" dirty="0"/>
              <a:t>Adjust –Ma, –</a:t>
            </a:r>
            <a:r>
              <a:rPr lang="en-US" dirty="0" err="1"/>
              <a:t>Mi</a:t>
            </a:r>
            <a:r>
              <a:rPr lang="en-US" dirty="0"/>
              <a:t>, –</a:t>
            </a:r>
            <a:r>
              <a:rPr lang="en-US" dirty="0" err="1"/>
              <a:t>Mn</a:t>
            </a:r>
            <a:r>
              <a:rPr lang="en-US" dirty="0"/>
              <a:t>!!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2981919" y="2042304"/>
            <a:ext cx="841990" cy="7150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SQL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Client</a:t>
            </a:r>
          </a:p>
        </p:txBody>
      </p:sp>
      <p:cxnSp>
        <p:nvCxnSpPr>
          <p:cNvPr id="31" name="Straight Arrow Connector 30"/>
          <p:cNvCxnSpPr>
            <a:stCxn id="30" idx="2"/>
            <a:endCxn id="6" idx="0"/>
          </p:cNvCxnSpPr>
          <p:nvPr/>
        </p:nvCxnSpPr>
        <p:spPr bwMode="auto">
          <a:xfrm flipH="1">
            <a:off x="1645291" y="2757393"/>
            <a:ext cx="1757623" cy="99750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Multiply 33"/>
          <p:cNvSpPr/>
          <p:nvPr/>
        </p:nvSpPr>
        <p:spPr bwMode="auto">
          <a:xfrm rot="2469554">
            <a:off x="1977734" y="3187470"/>
            <a:ext cx="669851" cy="510363"/>
          </a:xfrm>
          <a:prstGeom prst="mathMultiply">
            <a:avLst/>
          </a:prstGeom>
          <a:solidFill>
            <a:srgbClr val="FF4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530686" y="4471415"/>
            <a:ext cx="7390815" cy="461665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i="0" dirty="0">
                <a:latin typeface="+mn-lt"/>
              </a:rPr>
              <a:t>Schema Lock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30685" y="5153303"/>
            <a:ext cx="6417060" cy="461665"/>
          </a:xfrm>
          <a:prstGeom prst="rect">
            <a:avLst/>
          </a:prstGeom>
          <a:solidFill>
            <a:srgbClr val="AAD204">
              <a:alpha val="40000"/>
            </a:srgbClr>
          </a:solidFill>
        </p:spPr>
        <p:txBody>
          <a:bodyPr wrap="square">
            <a:spAutoFit/>
          </a:bodyPr>
          <a:lstStyle/>
          <a:p>
            <a:pPr lvl="1" algn="l"/>
            <a:r>
              <a:rPr lang="en-US" dirty="0"/>
              <a:t>Offline operation on different connection</a:t>
            </a:r>
          </a:p>
        </p:txBody>
      </p:sp>
    </p:spTree>
    <p:extLst>
      <p:ext uri="{BB962C8B-B14F-4D97-AF65-F5344CB8AC3E}">
        <p14:creationId xmlns:p14="http://schemas.microsoft.com/office/powerpoint/2010/main" xmlns="" val="145031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6" grpId="0" animBg="1"/>
      <p:bldP spid="27" grpId="0" animBg="1"/>
      <p:bldP spid="29" grpId="0" animBg="1"/>
      <p:bldP spid="30" grpId="0" animBg="1"/>
      <p:bldP spid="34" grpId="0" animBg="1"/>
      <p:bldP spid="36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Incompatible data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Order</a:t>
            </a:r>
            <a:r>
              <a:rPr lang="en-US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4176081"/>
              </p:ext>
            </p:extLst>
          </p:nvPr>
        </p:nvGraphicFramePr>
        <p:xfrm>
          <a:off x="622549" y="1581242"/>
          <a:ext cx="2679395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287">
                  <a:extLst>
                    <a:ext uri="{9D8B030D-6E8A-4147-A177-3AD203B41FA5}">
                      <a16:colId xmlns:a16="http://schemas.microsoft.com/office/drawing/2014/main" xmlns="" val="4259575250"/>
                    </a:ext>
                  </a:extLst>
                </a:gridCol>
                <a:gridCol w="1368108">
                  <a:extLst>
                    <a:ext uri="{9D8B030D-6E8A-4147-A177-3AD203B41FA5}">
                      <a16:colId xmlns:a16="http://schemas.microsoft.com/office/drawing/2014/main" xmlns="" val="3914907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CustNum</a:t>
                      </a:r>
                      <a:r>
                        <a:rPr lang="en-US" dirty="0"/>
                        <a:t>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integer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OrderDate</a:t>
                      </a:r>
                      <a:endParaRPr lang="en-US" sz="18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705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1998-02-11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14295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1997-09-27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2268499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 bwMode="auto">
          <a:xfrm>
            <a:off x="5745306" y="1062872"/>
            <a:ext cx="6328208" cy="1569660"/>
          </a:xfrm>
          <a:prstGeom prst="rect">
            <a:avLst/>
          </a:prstGeom>
          <a:solidFill>
            <a:srgbClr val="AAD204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SELECT CASE WHEN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</a:rPr>
              <a:t>Order.Orderdate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 IS NOT NULL THEN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</a:rPr>
              <a:t>Order.Orderdate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 ELSE '01/01/01' END AS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</a:rPr>
              <a:t>Orderdate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 from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</a:rPr>
              <a:t>Pub.Order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;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534994" y="3443741"/>
            <a:ext cx="5358305" cy="1323439"/>
          </a:xfrm>
          <a:prstGeom prst="rect">
            <a:avLst/>
          </a:prstGeom>
          <a:solidFill>
            <a:srgbClr val="AAD204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</a:rPr>
              <a:t>SELECT CASE WHEN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</a:rPr>
              <a:t>Order.Orderdate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</a:rPr>
              <a:t> IS NULL THEN '01/01/01'  ELSE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</a:rPr>
              <a:t>Order.Orderdate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</a:rPr>
              <a:t> END AS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</a:rPr>
              <a:t>Orderdate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</a:rPr>
              <a:t> from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</a:rPr>
              <a:t>Pub.Order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</a:rPr>
              <a:t>;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88393517"/>
              </p:ext>
            </p:extLst>
          </p:nvPr>
        </p:nvGraphicFramePr>
        <p:xfrm>
          <a:off x="8900406" y="2803068"/>
          <a:ext cx="144998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9988">
                  <a:extLst>
                    <a:ext uri="{9D8B030D-6E8A-4147-A177-3AD203B41FA5}">
                      <a16:colId xmlns:a16="http://schemas.microsoft.com/office/drawing/2014/main" xmlns="" val="1002429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1998-02-11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841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1997-09-27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267466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37297"/>
              </p:ext>
            </p:extLst>
          </p:nvPr>
        </p:nvGraphicFramePr>
        <p:xfrm>
          <a:off x="6176961" y="3681622"/>
          <a:ext cx="144998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9988">
                  <a:extLst>
                    <a:ext uri="{9D8B030D-6E8A-4147-A177-3AD203B41FA5}">
                      <a16:colId xmlns:a16="http://schemas.microsoft.com/office/drawing/2014/main" xmlns="" val="1002429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02/11/19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841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09/27/19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267466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3390723" y="5034326"/>
            <a:ext cx="5282565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/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cast( Value as Target Data Type)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390723" y="5696448"/>
            <a:ext cx="5282565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/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cast('01/01/01' as date)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396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3263083" y="5000709"/>
            <a:ext cx="463529" cy="365760"/>
          </a:xfrm>
          <a:prstGeom prst="rect">
            <a:avLst/>
          </a:prstGeom>
          <a:solidFill>
            <a:srgbClr val="FF4E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138876" y="5000712"/>
            <a:ext cx="1158237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2122098" y="5000709"/>
            <a:ext cx="1604514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width problem &amp; classic solution</a:t>
            </a: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xmlns="" val="442902665"/>
              </p:ext>
            </p:extLst>
          </p:nvPr>
        </p:nvGraphicFramePr>
        <p:xfrm>
          <a:off x="6347854" y="1527468"/>
          <a:ext cx="3081276" cy="2920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Flowchart: Magnetic Disk 15"/>
          <p:cNvSpPr/>
          <p:nvPr/>
        </p:nvSpPr>
        <p:spPr bwMode="auto">
          <a:xfrm>
            <a:off x="1729681" y="3764784"/>
            <a:ext cx="2488640" cy="2011680"/>
          </a:xfrm>
          <a:prstGeom prst="flowChartMagneticDisk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2667667" y="3891440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DB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2122098" y="4995514"/>
            <a:ext cx="1158237" cy="36576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901110" y="2794624"/>
            <a:ext cx="766557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</a:p>
        </p:txBody>
      </p:sp>
      <p:sp>
        <p:nvSpPr>
          <p:cNvPr id="25" name="Down Arrow 24"/>
          <p:cNvSpPr/>
          <p:nvPr/>
        </p:nvSpPr>
        <p:spPr bwMode="auto">
          <a:xfrm>
            <a:off x="2122098" y="3414626"/>
            <a:ext cx="287030" cy="871268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2174602" y="4469398"/>
            <a:ext cx="1617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X Varchar(3)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2122098" y="983150"/>
            <a:ext cx="29490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Select X from DB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2667667" y="2014586"/>
            <a:ext cx="173736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32" name="Down Arrow 31"/>
          <p:cNvSpPr/>
          <p:nvPr/>
        </p:nvSpPr>
        <p:spPr bwMode="auto">
          <a:xfrm>
            <a:off x="3308125" y="2936919"/>
            <a:ext cx="230749" cy="95452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2801545" y="3841925"/>
            <a:ext cx="25102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Too Large</a:t>
            </a:r>
          </a:p>
        </p:txBody>
      </p:sp>
      <p:sp>
        <p:nvSpPr>
          <p:cNvPr id="35" name="Down Arrow 34"/>
          <p:cNvSpPr/>
          <p:nvPr/>
        </p:nvSpPr>
        <p:spPr bwMode="auto">
          <a:xfrm>
            <a:off x="3329728" y="1432525"/>
            <a:ext cx="243823" cy="469699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2152383" y="4471291"/>
            <a:ext cx="1617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X Varchar(5)</a:t>
            </a:r>
          </a:p>
        </p:txBody>
      </p:sp>
    </p:spTree>
    <p:extLst>
      <p:ext uri="{BB962C8B-B14F-4D97-AF65-F5344CB8AC3E}">
        <p14:creationId xmlns:p14="http://schemas.microsoft.com/office/powerpoint/2010/main" xmlns="" val="415999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975E-6 1.11022E-16 L -0.00091 -0.2233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0.22338 L 0.0224 -0.3597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7442E-6 2.96296E-6 L -0.01967 -0.3965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7 -0.39653 L -0.03478 -0.5217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7" grpId="0" animBg="1"/>
      <p:bldP spid="37" grpId="0" animBg="1"/>
      <p:bldP spid="37" grpId="1" animBg="1"/>
      <p:bldP spid="37" grpId="2" animBg="1"/>
      <p:bldGraphic spid="15" grpId="0">
        <p:bldAsOne/>
      </p:bldGraphic>
      <p:bldP spid="16" grpId="0" animBg="1"/>
      <p:bldP spid="20" grpId="0"/>
      <p:bldP spid="21" grpId="0" animBg="1"/>
      <p:bldP spid="21" grpId="1" animBg="1"/>
      <p:bldP spid="24" grpId="0" animBg="1"/>
      <p:bldP spid="25" grpId="0" animBg="1"/>
      <p:bldP spid="26" grpId="0"/>
      <p:bldP spid="26" grpId="1"/>
      <p:bldP spid="30" grpId="0"/>
      <p:bldP spid="31" grpId="0" animBg="1"/>
      <p:bldP spid="32" grpId="0" animBg="1"/>
      <p:bldP spid="33" grpId="0"/>
      <p:bldP spid="33" grpId="1"/>
      <p:bldP spid="33" grpId="2"/>
      <p:bldP spid="33" grpId="3"/>
      <p:bldP spid="35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width problem &amp; other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Server side fixes</a:t>
            </a:r>
          </a:p>
          <a:p>
            <a:pPr lvl="1"/>
            <a:r>
              <a:rPr lang="en-US" sz="2000" dirty="0"/>
              <a:t>Data Dictionary: </a:t>
            </a:r>
            <a:r>
              <a:rPr lang="en-US" i="1" dirty="0"/>
              <a:t>Options -&gt; SQL Properties -&gt; Adjust Field Width</a:t>
            </a:r>
          </a:p>
          <a:p>
            <a:pPr lvl="1"/>
            <a:r>
              <a:rPr lang="en-US" sz="2000" dirty="0"/>
              <a:t>OE SQL as DBA:  </a:t>
            </a:r>
            <a:r>
              <a:rPr lang="en-US" i="1" dirty="0"/>
              <a:t>ALTER TABLE ALTER COL SET PRO_SQL_WIDTH …..</a:t>
            </a:r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66922" y="5870301"/>
            <a:ext cx="3816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32K * 100 cols * 50 rows = 160M</a:t>
            </a:r>
          </a:p>
        </p:txBody>
      </p:sp>
      <p:grpSp>
        <p:nvGrpSpPr>
          <p:cNvPr id="6" name="Group 29"/>
          <p:cNvGrpSpPr/>
          <p:nvPr/>
        </p:nvGrpSpPr>
        <p:grpSpPr>
          <a:xfrm>
            <a:off x="2429069" y="3056351"/>
            <a:ext cx="1324563" cy="914400"/>
            <a:chOff x="320635" y="4940135"/>
            <a:chExt cx="890649" cy="1365663"/>
          </a:xfrm>
        </p:grpSpPr>
        <p:sp>
          <p:nvSpPr>
            <p:cNvPr id="21" name="Rounded Rectangle 20"/>
            <p:cNvSpPr/>
            <p:nvPr/>
          </p:nvSpPr>
          <p:spPr>
            <a:xfrm>
              <a:off x="320635" y="4940135"/>
              <a:ext cx="890649" cy="136566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8136" y="5279151"/>
              <a:ext cx="7956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App</a:t>
              </a:r>
            </a:p>
          </p:txBody>
        </p:sp>
      </p:grpSp>
      <p:grpSp>
        <p:nvGrpSpPr>
          <p:cNvPr id="7" name="Group 8"/>
          <p:cNvGrpSpPr/>
          <p:nvPr/>
        </p:nvGrpSpPr>
        <p:grpSpPr>
          <a:xfrm>
            <a:off x="8637800" y="4525354"/>
            <a:ext cx="1118675" cy="1159455"/>
            <a:chOff x="926276" y="2291938"/>
            <a:chExt cx="1151906" cy="1353787"/>
          </a:xfrm>
        </p:grpSpPr>
        <p:sp>
          <p:nvSpPr>
            <p:cNvPr id="19" name="Flowchart: Magnetic Disk 18"/>
            <p:cNvSpPr/>
            <p:nvPr/>
          </p:nvSpPr>
          <p:spPr>
            <a:xfrm>
              <a:off x="926276" y="2291938"/>
              <a:ext cx="1151906" cy="1353787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63781" y="2885703"/>
              <a:ext cx="724395" cy="539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0" dirty="0"/>
                <a:t>DB</a:t>
              </a:r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9136205" y="3810186"/>
            <a:ext cx="990" cy="766856"/>
          </a:xfrm>
          <a:prstGeom prst="line">
            <a:avLst/>
          </a:prstGeom>
          <a:ln w="127000">
            <a:headEnd type="triangle"/>
            <a:tailEnd type="non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4676646" y="2693462"/>
            <a:ext cx="3113030" cy="2544107"/>
            <a:chOff x="4235470" y="1041747"/>
            <a:chExt cx="3816000" cy="2544107"/>
          </a:xfrm>
        </p:grpSpPr>
        <p:sp>
          <p:nvSpPr>
            <p:cNvPr id="16" name="TextBox 15"/>
            <p:cNvSpPr txBox="1"/>
            <p:nvPr/>
          </p:nvSpPr>
          <p:spPr>
            <a:xfrm>
              <a:off x="5672947" y="1055602"/>
              <a:ext cx="1202867" cy="830997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/>
                <a:t>Table2 result set rows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35470" y="1062086"/>
              <a:ext cx="1440936" cy="2523768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/>
                <a:t>Table1 result set rows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sz="1800" dirty="0"/>
            </a:p>
            <a:p>
              <a:endParaRPr lang="en-US" sz="1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875813" y="1041747"/>
              <a:ext cx="1175657" cy="1384995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/>
                <a:t>Table3 result set rows</a:t>
              </a:r>
            </a:p>
            <a:p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603381" y="3383264"/>
            <a:ext cx="1007520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000" b="1" i="0" dirty="0"/>
              <a:t>Query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36028" y="2474367"/>
            <a:ext cx="3253648" cy="3081042"/>
          </a:xfrm>
          <a:prstGeom prst="rect">
            <a:avLst/>
          </a:prstGeom>
          <a:noFill/>
          <a:ln w="25400"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11998" y="4790075"/>
            <a:ext cx="3021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u="sng" dirty="0"/>
              <a:t>output buffers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862521" y="3566218"/>
            <a:ext cx="679753" cy="1979"/>
          </a:xfrm>
          <a:prstGeom prst="line">
            <a:avLst/>
          </a:prstGeom>
          <a:ln w="127000">
            <a:headEnd type="triangle"/>
            <a:tailEnd type="non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775598" y="3564239"/>
            <a:ext cx="679753" cy="1979"/>
          </a:xfrm>
          <a:prstGeom prst="line">
            <a:avLst/>
          </a:prstGeom>
          <a:ln w="127000">
            <a:headEnd type="triangle"/>
            <a:tailEnd type="non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24-Point Star 14"/>
          <p:cNvSpPr/>
          <p:nvPr/>
        </p:nvSpPr>
        <p:spPr bwMode="auto">
          <a:xfrm rot="19754638">
            <a:off x="2230841" y="4960144"/>
            <a:ext cx="2262265" cy="1093768"/>
          </a:xfrm>
          <a:prstGeom prst="star24">
            <a:avLst/>
          </a:prstGeom>
          <a:solidFill>
            <a:srgbClr val="FF0000">
              <a:alpha val="37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Do not always set</a:t>
            </a:r>
            <a:r>
              <a:rPr kumimoji="0" lang="en-US" sz="16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to 32k!!</a:t>
            </a:r>
            <a:endParaRPr kumimoji="0" 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697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1" grpId="0" animBg="1"/>
      <p:bldP spid="12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SQL width problem &amp; other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Client side fixes</a:t>
            </a:r>
          </a:p>
          <a:p>
            <a:pPr lvl="1"/>
            <a:r>
              <a:rPr lang="en-US" sz="2400" dirty="0"/>
              <a:t>Find column which has size problem from error text</a:t>
            </a:r>
          </a:p>
          <a:p>
            <a:pPr lvl="2"/>
            <a:r>
              <a:rPr lang="en-US" sz="1800" dirty="0"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800" u="sng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  city, state, country FROM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pub.customer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……</a:t>
            </a:r>
          </a:p>
          <a:p>
            <a:pPr lvl="2"/>
            <a:r>
              <a:rPr lang="en-US" sz="1800" dirty="0">
                <a:latin typeface="Courier New" pitchFamily="49" charset="0"/>
                <a:cs typeface="Courier New" pitchFamily="49" charset="0"/>
              </a:rPr>
              <a:t>“Column </a:t>
            </a:r>
            <a:r>
              <a:rPr lang="en-US" sz="1800" u="sng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in table </a:t>
            </a:r>
            <a:r>
              <a:rPr lang="en-US" sz="1800" u="sng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PUB.Customer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has value exceeding its max length or precision.”</a:t>
            </a:r>
          </a:p>
          <a:p>
            <a:pPr lvl="2"/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2400" dirty="0"/>
              <a:t>Change </a:t>
            </a:r>
            <a:r>
              <a:rPr lang="en-US" sz="2400" dirty="0" err="1"/>
              <a:t>sql</a:t>
            </a:r>
            <a:r>
              <a:rPr lang="en-US" sz="2400" dirty="0"/>
              <a:t> statement column reference to “substring()”</a:t>
            </a:r>
          </a:p>
          <a:p>
            <a:pPr lvl="2"/>
            <a:r>
              <a:rPr lang="en-US" dirty="0">
                <a:latin typeface="Courier New" pitchFamily="49" charset="0"/>
                <a:cs typeface="Courier New" pitchFamily="49" charset="0"/>
              </a:rPr>
              <a:t>SELECT SUBSTR( </a:t>
            </a:r>
            <a:r>
              <a:rPr lang="en-US" u="sng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, 1, 84) AS ‘Name’, city, state, country,  ……</a:t>
            </a:r>
          </a:p>
          <a:p>
            <a:pPr lvl="2"/>
            <a:endParaRPr lang="en-US" dirty="0"/>
          </a:p>
          <a:p>
            <a:pPr lvl="1"/>
            <a:r>
              <a:rPr lang="en-US" sz="2400" dirty="0"/>
              <a:t>OR,   truncate over-stuffed value to column defined size</a:t>
            </a:r>
          </a:p>
          <a:p>
            <a:pPr lvl="2"/>
            <a:r>
              <a:rPr lang="en-US" dirty="0">
                <a:latin typeface="Courier New" pitchFamily="49" charset="0"/>
                <a:cs typeface="Courier New" pitchFamily="49" charset="0"/>
              </a:rPr>
              <a:t>SELECT SUBSTR( </a:t>
            </a:r>
            <a:r>
              <a:rPr lang="en-US" u="sng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, 1) AS ‘Name’, city, state, country, ……</a:t>
            </a:r>
          </a:p>
          <a:p>
            <a:pPr lvl="2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481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263083" y="5000709"/>
            <a:ext cx="463529" cy="365760"/>
          </a:xfrm>
          <a:prstGeom prst="rect">
            <a:avLst/>
          </a:prstGeom>
          <a:solidFill>
            <a:srgbClr val="FF4E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138876" y="5009213"/>
            <a:ext cx="1604514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width problems &amp; Modern solution</a:t>
            </a:r>
          </a:p>
        </p:txBody>
      </p:sp>
      <p:sp>
        <p:nvSpPr>
          <p:cNvPr id="4" name="Flowchart: Magnetic Disk 3"/>
          <p:cNvSpPr/>
          <p:nvPr/>
        </p:nvSpPr>
        <p:spPr bwMode="auto">
          <a:xfrm>
            <a:off x="1729681" y="3764784"/>
            <a:ext cx="2488640" cy="2011680"/>
          </a:xfrm>
          <a:prstGeom prst="flowChartMagneticDisk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667667" y="3891440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DB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901110" y="2794624"/>
            <a:ext cx="766557" cy="46166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ABL</a:t>
            </a:r>
          </a:p>
        </p:txBody>
      </p:sp>
      <p:sp>
        <p:nvSpPr>
          <p:cNvPr id="8" name="Down Arrow 7"/>
          <p:cNvSpPr/>
          <p:nvPr/>
        </p:nvSpPr>
        <p:spPr bwMode="auto">
          <a:xfrm>
            <a:off x="2122098" y="3414626"/>
            <a:ext cx="287030" cy="871268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174602" y="4469398"/>
            <a:ext cx="1617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X Varchar(3)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138876" y="5000709"/>
            <a:ext cx="1158237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122098" y="983150"/>
            <a:ext cx="29490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Select X from DB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667667" y="2014586"/>
            <a:ext cx="173736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15" name="Down Arrow 14"/>
          <p:cNvSpPr/>
          <p:nvPr/>
        </p:nvSpPr>
        <p:spPr bwMode="auto">
          <a:xfrm>
            <a:off x="3308125" y="2936919"/>
            <a:ext cx="230749" cy="95452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149885" y="1481844"/>
            <a:ext cx="25102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Too Large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6766886" y="1022016"/>
            <a:ext cx="4585074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SQLTruncateTooLarge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134337" y="5006974"/>
            <a:ext cx="1161288" cy="36576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>
            <a:off x="3329728" y="1432525"/>
            <a:ext cx="243823" cy="469699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7254544" y="1879675"/>
            <a:ext cx="3609758" cy="64918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SQLWidthUpdate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2165029" y="4469398"/>
            <a:ext cx="1617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X Varchar(5)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5071184" y="4386473"/>
            <a:ext cx="47439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i="0" dirty="0" err="1"/>
              <a:t>SQLTruncateTooLarge</a:t>
            </a:r>
            <a:r>
              <a:rPr lang="en-US" sz="1600" i="0" dirty="0"/>
              <a:t>: Available from OE11.5.1</a:t>
            </a:r>
          </a:p>
          <a:p>
            <a:pPr lvl="0" algn="l">
              <a:buSzTx/>
            </a:pPr>
            <a:r>
              <a:rPr lang="en-US" sz="1600" i="0" dirty="0" err="1">
                <a:solidFill>
                  <a:srgbClr val="373A3E"/>
                </a:solidFill>
              </a:rPr>
              <a:t>SQLWidthUpdate</a:t>
            </a:r>
            <a:r>
              <a:rPr lang="en-US" sz="1600" i="0" dirty="0">
                <a:solidFill>
                  <a:srgbClr val="373A3E"/>
                </a:solidFill>
              </a:rPr>
              <a:t>: Available from OE11.6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24210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485E-6 -2.96296E-6 L -0.00104 -0.397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39745 L -0.00247 -0.5192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5191E-6 -4.44444E-6 L -0.01967 -0.3965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7 -0.39652 L -0.03478 -0.5217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  <p:bldP spid="23" grpId="0" animBg="1"/>
      <p:bldP spid="23" grpId="1" animBg="1"/>
      <p:bldP spid="23" grpId="2" animBg="1"/>
      <p:bldP spid="9" grpId="1"/>
      <p:bldP spid="16" grpId="3"/>
      <p:bldP spid="17" grpId="0" animBg="1"/>
      <p:bldP spid="19" grpId="0" animBg="1"/>
      <p:bldP spid="19" grpId="1" animBg="1"/>
      <p:bldP spid="19" grpId="2" animBg="1"/>
      <p:bldP spid="19" grpId="3" animBg="1"/>
      <p:bldP spid="21" grpId="0" animBg="1"/>
      <p:bldP spid="2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width problems &amp; Modern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538557" y="3806128"/>
            <a:ext cx="42221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dirty="0" err="1">
                <a:solidFill>
                  <a:srgbClr val="0070C0"/>
                </a:solidFill>
              </a:rPr>
              <a:t>proserve</a:t>
            </a:r>
            <a:r>
              <a:rPr lang="en-US" sz="1600" i="0" dirty="0"/>
              <a:t> </a:t>
            </a:r>
            <a:r>
              <a:rPr lang="en-US" sz="1600" i="0" dirty="0">
                <a:solidFill>
                  <a:schemeClr val="accent3">
                    <a:lumMod val="75000"/>
                  </a:schemeClr>
                </a:solidFill>
              </a:rPr>
              <a:t>–</a:t>
            </a:r>
            <a:r>
              <a:rPr lang="en-US" sz="1600" i="0" dirty="0" err="1">
                <a:solidFill>
                  <a:schemeClr val="accent3">
                    <a:lumMod val="75000"/>
                  </a:schemeClr>
                </a:solidFill>
              </a:rPr>
              <a:t>db</a:t>
            </a:r>
            <a:r>
              <a:rPr lang="en-US" sz="1600" i="0" dirty="0"/>
              <a:t> &lt;</a:t>
            </a:r>
            <a:r>
              <a:rPr lang="en-US" sz="1600" i="0" dirty="0" err="1"/>
              <a:t>dbname</a:t>
            </a:r>
            <a:r>
              <a:rPr lang="en-US" sz="1600" i="0" dirty="0"/>
              <a:t>&gt; </a:t>
            </a:r>
            <a:r>
              <a:rPr lang="en-US" sz="1600" i="0" dirty="0">
                <a:solidFill>
                  <a:schemeClr val="accent3">
                    <a:lumMod val="75000"/>
                  </a:schemeClr>
                </a:solidFill>
              </a:rPr>
              <a:t>-S</a:t>
            </a:r>
            <a:r>
              <a:rPr lang="en-US" sz="1600" i="0" dirty="0"/>
              <a:t> &lt;port-number&gt; -</a:t>
            </a:r>
            <a:r>
              <a:rPr lang="en-US" sz="1600" i="0" dirty="0" err="1">
                <a:solidFill>
                  <a:srgbClr val="00B0F0"/>
                </a:solidFill>
              </a:rPr>
              <a:t>SQLTruncateTooLarge</a:t>
            </a:r>
            <a:r>
              <a:rPr lang="en-US" sz="1600" i="0" dirty="0"/>
              <a:t> &lt;</a:t>
            </a:r>
            <a:r>
              <a:rPr lang="en-US" sz="1600" i="0" dirty="0">
                <a:solidFill>
                  <a:srgbClr val="00B050"/>
                </a:solidFill>
              </a:rPr>
              <a:t>on</a:t>
            </a:r>
            <a:r>
              <a:rPr lang="en-US" sz="1600" i="0" dirty="0"/>
              <a:t>/</a:t>
            </a:r>
            <a:r>
              <a:rPr lang="en-US" sz="1600" i="0" dirty="0">
                <a:solidFill>
                  <a:srgbClr val="FF0000"/>
                </a:solidFill>
              </a:rPr>
              <a:t>off</a:t>
            </a:r>
            <a:r>
              <a:rPr lang="en-US" sz="1600" i="0" dirty="0"/>
              <a:t>&gt;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02975" y="4747105"/>
            <a:ext cx="62461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dirty="0" err="1">
                <a:solidFill>
                  <a:srgbClr val="0070C0"/>
                </a:solidFill>
              </a:rPr>
              <a:t>jdbc:datadirect:openedge</a:t>
            </a:r>
            <a:r>
              <a:rPr lang="en-US" sz="1600" i="0" dirty="0"/>
              <a:t>://&lt;</a:t>
            </a:r>
            <a:r>
              <a:rPr lang="en-US" sz="1600" i="0" dirty="0" err="1"/>
              <a:t>ip</a:t>
            </a:r>
            <a:r>
              <a:rPr lang="en-US" sz="1600" i="0" dirty="0"/>
              <a:t>&gt;:&lt;port&gt;;</a:t>
            </a:r>
            <a:r>
              <a:rPr lang="en-US" sz="1600" i="0" dirty="0" err="1">
                <a:solidFill>
                  <a:schemeClr val="accent3">
                    <a:lumMod val="75000"/>
                  </a:schemeClr>
                </a:solidFill>
              </a:rPr>
              <a:t>databaseName</a:t>
            </a:r>
            <a:r>
              <a:rPr lang="en-US" sz="1600" i="0" dirty="0"/>
              <a:t>=&lt;</a:t>
            </a:r>
            <a:r>
              <a:rPr lang="en-US" sz="1600" i="0" dirty="0" err="1"/>
              <a:t>dbname</a:t>
            </a:r>
            <a:r>
              <a:rPr lang="en-US" sz="1600" i="0" dirty="0"/>
              <a:t>&gt;; </a:t>
            </a:r>
            <a:r>
              <a:rPr lang="en-US" sz="1600" i="0" dirty="0" err="1">
                <a:solidFill>
                  <a:srgbClr val="00B0F0"/>
                </a:solidFill>
              </a:rPr>
              <a:t>truncateTooLarge</a:t>
            </a:r>
            <a:r>
              <a:rPr lang="en-US" sz="1600" i="0" dirty="0"/>
              <a:t>=&lt;</a:t>
            </a:r>
            <a:r>
              <a:rPr lang="en-US" sz="1600" i="0" dirty="0">
                <a:solidFill>
                  <a:srgbClr val="00B050"/>
                </a:solidFill>
              </a:rPr>
              <a:t>on</a:t>
            </a:r>
            <a:r>
              <a:rPr lang="en-US" sz="1600" i="0" dirty="0"/>
              <a:t>/</a:t>
            </a:r>
            <a:r>
              <a:rPr lang="en-US" sz="1600" i="0" dirty="0">
                <a:solidFill>
                  <a:srgbClr val="FF0000"/>
                </a:solidFill>
              </a:rPr>
              <a:t>off</a:t>
            </a:r>
            <a:r>
              <a:rPr lang="en-US" sz="1600" i="0" dirty="0"/>
              <a:t>&gt;;</a:t>
            </a:r>
          </a:p>
        </p:txBody>
      </p:sp>
      <p:pic>
        <p:nvPicPr>
          <p:cNvPr id="6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0789" y="1584091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loud Callout 6"/>
          <p:cNvSpPr/>
          <p:nvPr/>
        </p:nvSpPr>
        <p:spPr bwMode="auto">
          <a:xfrm>
            <a:off x="4618721" y="1382407"/>
            <a:ext cx="3225672" cy="1264980"/>
          </a:xfrm>
          <a:prstGeom prst="cloudCallout">
            <a:avLst>
              <a:gd name="adj1" fmla="val -55124"/>
              <a:gd name="adj2" fmla="val 5084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How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should I configure???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120752" y="3856930"/>
            <a:ext cx="42221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dirty="0" err="1">
                <a:solidFill>
                  <a:srgbClr val="0070C0"/>
                </a:solidFill>
              </a:rPr>
              <a:t>proserve</a:t>
            </a:r>
            <a:r>
              <a:rPr lang="en-US" sz="1600" i="0" dirty="0"/>
              <a:t> </a:t>
            </a:r>
            <a:r>
              <a:rPr lang="en-US" sz="1600" i="0" dirty="0">
                <a:solidFill>
                  <a:schemeClr val="accent3">
                    <a:lumMod val="75000"/>
                  </a:schemeClr>
                </a:solidFill>
              </a:rPr>
              <a:t>–</a:t>
            </a:r>
            <a:r>
              <a:rPr lang="en-US" sz="1600" i="0" dirty="0" err="1">
                <a:solidFill>
                  <a:schemeClr val="accent3">
                    <a:lumMod val="75000"/>
                  </a:schemeClr>
                </a:solidFill>
              </a:rPr>
              <a:t>db</a:t>
            </a:r>
            <a:r>
              <a:rPr lang="en-US" sz="1600" i="0" dirty="0"/>
              <a:t> &lt;</a:t>
            </a:r>
            <a:r>
              <a:rPr lang="en-US" sz="1600" i="0" dirty="0" err="1"/>
              <a:t>dbname</a:t>
            </a:r>
            <a:r>
              <a:rPr lang="en-US" sz="1600" i="0" dirty="0"/>
              <a:t>&gt; </a:t>
            </a:r>
            <a:r>
              <a:rPr lang="en-US" sz="1600" i="0" dirty="0">
                <a:solidFill>
                  <a:schemeClr val="accent3">
                    <a:lumMod val="75000"/>
                  </a:schemeClr>
                </a:solidFill>
              </a:rPr>
              <a:t>-S</a:t>
            </a:r>
            <a:r>
              <a:rPr lang="en-US" sz="1600" i="0" dirty="0"/>
              <a:t> &lt;port-number&gt; -</a:t>
            </a:r>
            <a:r>
              <a:rPr lang="en-US" sz="1600" i="0" dirty="0" err="1">
                <a:solidFill>
                  <a:srgbClr val="00B0F0"/>
                </a:solidFill>
              </a:rPr>
              <a:t>SQLWidthUpdate</a:t>
            </a:r>
            <a:r>
              <a:rPr lang="en-US" sz="1600" i="0" dirty="0"/>
              <a:t> &lt;</a:t>
            </a:r>
            <a:r>
              <a:rPr lang="en-US" sz="1600" i="0" dirty="0">
                <a:solidFill>
                  <a:srgbClr val="00B050"/>
                </a:solidFill>
              </a:rPr>
              <a:t>on</a:t>
            </a:r>
            <a:r>
              <a:rPr lang="en-US" sz="1600" i="0" dirty="0"/>
              <a:t>/</a:t>
            </a:r>
            <a:r>
              <a:rPr lang="en-US" sz="1600" i="0" dirty="0">
                <a:solidFill>
                  <a:srgbClr val="FF0000"/>
                </a:solidFill>
              </a:rPr>
              <a:t>off</a:t>
            </a:r>
            <a:r>
              <a:rPr lang="en-US" sz="1600" i="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xmlns="" val="358631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out of cursors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966211" y="963920"/>
            <a:ext cx="7888622" cy="461665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i="0" dirty="0">
                <a:solidFill>
                  <a:schemeClr val="dk1"/>
                </a:solidFill>
                <a:latin typeface="+mn-lt"/>
              </a:rPr>
              <a:t>Number of open cursors exceeds limit (7612)</a:t>
            </a:r>
          </a:p>
        </p:txBody>
      </p:sp>
      <p:sp>
        <p:nvSpPr>
          <p:cNvPr id="5" name="Arc 4"/>
          <p:cNvSpPr/>
          <p:nvPr/>
        </p:nvSpPr>
        <p:spPr bwMode="auto">
          <a:xfrm rot="6677976">
            <a:off x="1160835" y="1809345"/>
            <a:ext cx="1595336" cy="1316476"/>
          </a:xfrm>
          <a:prstGeom prst="arc">
            <a:avLst>
              <a:gd name="adj1" fmla="val 17469070"/>
              <a:gd name="adj2" fmla="val 11879243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511030" y="1955259"/>
            <a:ext cx="23605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Create Cursor</a:t>
            </a:r>
          </a:p>
        </p:txBody>
      </p:sp>
      <p:sp>
        <p:nvSpPr>
          <p:cNvPr id="8" name="Rectangle 7"/>
          <p:cNvSpPr/>
          <p:nvPr/>
        </p:nvSpPr>
        <p:spPr>
          <a:xfrm>
            <a:off x="766828" y="1219309"/>
            <a:ext cx="609282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dirty="0"/>
              <a:t>Application: 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66211" y="1680974"/>
            <a:ext cx="7888622" cy="461665"/>
          </a:xfrm>
          <a:prstGeom prst="rect">
            <a:avLst/>
          </a:prstGeom>
          <a:solidFill>
            <a:srgbClr val="B0D806">
              <a:alpha val="18000"/>
            </a:srgbClr>
          </a:solidFill>
        </p:spPr>
        <p:txBody>
          <a:bodyPr wrap="square">
            <a:spAutoFit/>
          </a:bodyPr>
          <a:lstStyle/>
          <a:p>
            <a:pPr marL="0" lvl="1" algn="l"/>
            <a:r>
              <a:rPr lang="en-US" dirty="0"/>
              <a:t>Increase the number of max SQL cursors per connection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66211" y="2310869"/>
            <a:ext cx="7888622" cy="461665"/>
          </a:xfrm>
          <a:prstGeom prst="rect">
            <a:avLst/>
          </a:prstGeom>
          <a:solidFill>
            <a:srgbClr val="B0D806">
              <a:alpha val="18000"/>
            </a:srgbClr>
          </a:solidFill>
        </p:spPr>
        <p:txBody>
          <a:bodyPr wrap="square">
            <a:spAutoFit/>
          </a:bodyPr>
          <a:lstStyle/>
          <a:p>
            <a:pPr marL="0" lvl="1" algn="l"/>
            <a:r>
              <a:rPr lang="en-US" dirty="0" err="1"/>
              <a:t>OpenEdge</a:t>
            </a:r>
            <a:r>
              <a:rPr lang="en-US" dirty="0"/>
              <a:t> database Startup parameter -</a:t>
            </a:r>
            <a:r>
              <a:rPr lang="en-US" dirty="0" err="1"/>
              <a:t>SQLCursors</a:t>
            </a:r>
            <a:r>
              <a:rPr lang="en-US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66211" y="2997713"/>
            <a:ext cx="7888622" cy="461665"/>
          </a:xfrm>
          <a:prstGeom prst="rect">
            <a:avLst/>
          </a:prstGeom>
          <a:solidFill>
            <a:srgbClr val="B0D806">
              <a:alpha val="18000"/>
            </a:srgbClr>
          </a:solidFill>
        </p:spPr>
        <p:txBody>
          <a:bodyPr wrap="square">
            <a:spAutoFit/>
          </a:bodyPr>
          <a:lstStyle/>
          <a:p>
            <a:pPr marL="0" lvl="1" algn="l"/>
            <a:r>
              <a:rPr lang="en-US" dirty="0"/>
              <a:t>Valid range: 16 - 512, Default: 50</a:t>
            </a:r>
          </a:p>
        </p:txBody>
      </p:sp>
      <p:sp>
        <p:nvSpPr>
          <p:cNvPr id="14" name="Explosion 1 13"/>
          <p:cNvSpPr/>
          <p:nvPr/>
        </p:nvSpPr>
        <p:spPr bwMode="auto">
          <a:xfrm>
            <a:off x="734403" y="2255025"/>
            <a:ext cx="1148615" cy="777954"/>
          </a:xfrm>
          <a:prstGeom prst="irregularSeal1">
            <a:avLst/>
          </a:prstGeom>
          <a:solidFill>
            <a:srgbClr val="FF4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Oops!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488127" y="4651119"/>
            <a:ext cx="1928488" cy="510778"/>
            <a:chOff x="9488127" y="4651119"/>
            <a:chExt cx="1928488" cy="510778"/>
          </a:xfrm>
        </p:grpSpPr>
        <p:sp>
          <p:nvSpPr>
            <p:cNvPr id="19" name="Rounded Rectangle 18"/>
            <p:cNvSpPr/>
            <p:nvPr/>
          </p:nvSpPr>
          <p:spPr bwMode="auto">
            <a:xfrm>
              <a:off x="10036873" y="4651119"/>
              <a:ext cx="1379742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Close</a:t>
              </a:r>
            </a:p>
          </p:txBody>
        </p:sp>
        <p:cxnSp>
          <p:nvCxnSpPr>
            <p:cNvPr id="34" name="Straight Arrow Connector 33"/>
            <p:cNvCxnSpPr>
              <a:stCxn id="18" idx="3"/>
              <a:endCxn id="19" idx="1"/>
            </p:cNvCxnSpPr>
            <p:nvPr/>
          </p:nvCxnSpPr>
          <p:spPr bwMode="auto">
            <a:xfrm>
              <a:off x="9488127" y="4906508"/>
              <a:ext cx="548746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734403" y="4266428"/>
            <a:ext cx="8753724" cy="1280161"/>
            <a:chOff x="734403" y="4266428"/>
            <a:chExt cx="8753724" cy="1280161"/>
          </a:xfrm>
        </p:grpSpPr>
        <p:sp>
          <p:nvSpPr>
            <p:cNvPr id="15" name="Rounded Rectangle 14"/>
            <p:cNvSpPr/>
            <p:nvPr/>
          </p:nvSpPr>
          <p:spPr bwMode="auto">
            <a:xfrm>
              <a:off x="734403" y="4651119"/>
              <a:ext cx="1379742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Declare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3018370" y="4651119"/>
              <a:ext cx="1379742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Open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5087983" y="4651119"/>
              <a:ext cx="1379742" cy="51077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Fetch</a:t>
              </a:r>
            </a:p>
          </p:txBody>
        </p:sp>
        <p:sp>
          <p:nvSpPr>
            <p:cNvPr id="18" name="Flowchart: Decision 17"/>
            <p:cNvSpPr/>
            <p:nvPr/>
          </p:nvSpPr>
          <p:spPr bwMode="auto">
            <a:xfrm>
              <a:off x="7016471" y="4266428"/>
              <a:ext cx="2471656" cy="1280160"/>
            </a:xfrm>
            <a:prstGeom prst="flowChartDecision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EMPTY</a:t>
              </a:r>
            </a:p>
          </p:txBody>
        </p:sp>
        <p:cxnSp>
          <p:nvCxnSpPr>
            <p:cNvPr id="21" name="Straight Arrow Connector 20"/>
            <p:cNvCxnSpPr>
              <a:stCxn id="15" idx="3"/>
              <a:endCxn id="16" idx="1"/>
            </p:cNvCxnSpPr>
            <p:nvPr/>
          </p:nvCxnSpPr>
          <p:spPr bwMode="auto">
            <a:xfrm>
              <a:off x="2114145" y="4906508"/>
              <a:ext cx="904225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6" idx="3"/>
              <a:endCxn id="17" idx="1"/>
            </p:cNvCxnSpPr>
            <p:nvPr/>
          </p:nvCxnSpPr>
          <p:spPr bwMode="auto">
            <a:xfrm>
              <a:off x="4398112" y="4906508"/>
              <a:ext cx="689871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7" idx="3"/>
              <a:endCxn id="18" idx="1"/>
            </p:cNvCxnSpPr>
            <p:nvPr/>
          </p:nvCxnSpPr>
          <p:spPr bwMode="auto">
            <a:xfrm>
              <a:off x="6467725" y="4906508"/>
              <a:ext cx="548746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>
              <a:stCxn id="18" idx="2"/>
              <a:endCxn id="17" idx="2"/>
            </p:cNvCxnSpPr>
            <p:nvPr/>
          </p:nvCxnSpPr>
          <p:spPr bwMode="auto">
            <a:xfrm rot="5400000" flipH="1">
              <a:off x="6822731" y="4117021"/>
              <a:ext cx="384691" cy="2474445"/>
            </a:xfrm>
            <a:prstGeom prst="bentConnector3">
              <a:avLst>
                <a:gd name="adj1" fmla="val -59424"/>
              </a:avLst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407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8" grpId="0"/>
      <p:bldP spid="9" grpId="0" animBg="1"/>
      <p:bldP spid="11" grpId="0" animBg="1"/>
      <p:bldP spid="1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Page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 OE ODBC returning ‘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0x1A</a:t>
            </a:r>
            <a:r>
              <a:rPr lang="en-US" dirty="0"/>
              <a:t>’  instead of characters</a:t>
            </a:r>
          </a:p>
          <a:p>
            <a:pPr lvl="1"/>
            <a:r>
              <a:rPr lang="en-US" dirty="0" err="1"/>
              <a:t>Codepage</a:t>
            </a:r>
            <a:r>
              <a:rPr lang="en-US" dirty="0"/>
              <a:t> of database set </a:t>
            </a:r>
            <a:r>
              <a:rPr lang="en-US"/>
              <a:t>to </a:t>
            </a:r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UTF-8</a:t>
            </a:r>
            <a:endParaRPr lang="en-US" dirty="0"/>
          </a:p>
          <a:p>
            <a:pPr lvl="1"/>
            <a:r>
              <a:rPr lang="en-US" dirty="0" err="1"/>
              <a:t>OpenEdge</a:t>
            </a:r>
            <a:r>
              <a:rPr lang="en-US" dirty="0"/>
              <a:t> ODBC attribute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ReportCodePageConversionErrors</a:t>
            </a:r>
            <a:r>
              <a:rPr lang="en-US" dirty="0"/>
              <a:t> was not set.</a:t>
            </a:r>
          </a:p>
          <a:p>
            <a:pPr lvl="1"/>
            <a:r>
              <a:rPr lang="en-US" dirty="0" err="1"/>
              <a:t>ReportCodePageConversionErrors</a:t>
            </a:r>
            <a:r>
              <a:rPr lang="en-US" dirty="0"/>
              <a:t> attribute defaults to 0, means ignore error and substitute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‘0x1A’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Find out application code page (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EUC-JP(18))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Setting the driver attribute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IANAAppCodePage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=18 </a:t>
            </a:r>
            <a:r>
              <a:rPr lang="en-US" dirty="0">
                <a:solidFill>
                  <a:schemeClr val="tx1"/>
                </a:solidFill>
              </a:rPr>
              <a:t>will fix the conversion problem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This attribute can be specified in driver GUI or .</a:t>
            </a:r>
            <a:r>
              <a:rPr lang="en-US" dirty="0" err="1">
                <a:solidFill>
                  <a:schemeClr val="tx1"/>
                </a:solidFill>
              </a:rPr>
              <a:t>ini</a:t>
            </a:r>
            <a:r>
              <a:rPr lang="en-US" dirty="0">
                <a:solidFill>
                  <a:schemeClr val="tx1"/>
                </a:solidFill>
              </a:rPr>
              <a:t> file</a:t>
            </a:r>
          </a:p>
        </p:txBody>
      </p:sp>
    </p:spTree>
    <p:extLst>
      <p:ext uri="{BB962C8B-B14F-4D97-AF65-F5344CB8AC3E}">
        <p14:creationId xmlns:p14="http://schemas.microsoft.com/office/powerpoint/2010/main" xmlns="" val="151034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server down?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</a:t>
            </a:r>
            <a:r>
              <a:rPr lang="en-US" dirty="0" err="1"/>
              <a:t>protrace</a:t>
            </a:r>
            <a:r>
              <a:rPr lang="en-US" dirty="0"/>
              <a:t> file generated</a:t>
            </a:r>
          </a:p>
          <a:p>
            <a:r>
              <a:rPr lang="en-US" dirty="0"/>
              <a:t>Isolate the problematic query by enabling logging</a:t>
            </a:r>
          </a:p>
          <a:p>
            <a:r>
              <a:rPr lang="en-US" dirty="0"/>
              <a:t>Try to reproduce the issue on test environment</a:t>
            </a:r>
          </a:p>
          <a:p>
            <a:r>
              <a:rPr lang="en-US" dirty="0"/>
              <a:t>Collect </a:t>
            </a:r>
            <a:r>
              <a:rPr lang="en-US" dirty="0" err="1"/>
              <a:t>proinventory</a:t>
            </a:r>
            <a:r>
              <a:rPr lang="en-US" dirty="0"/>
              <a:t> output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8515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pPr lvl="0"/>
            <a:r>
              <a:rPr lang="en-US" dirty="0"/>
              <a:t>Troubleshooting Performance problems</a:t>
            </a:r>
          </a:p>
        </p:txBody>
      </p:sp>
    </p:spTree>
    <p:extLst>
      <p:ext uri="{BB962C8B-B14F-4D97-AF65-F5344CB8AC3E}">
        <p14:creationId xmlns:p14="http://schemas.microsoft.com/office/powerpoint/2010/main" xmlns="" val="3385071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Troubleshooting Performance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whether statistics are up to date or not?</a:t>
            </a:r>
          </a:p>
          <a:p>
            <a:r>
              <a:rPr lang="en-US" dirty="0"/>
              <a:t>Get and analyze Query plan</a:t>
            </a:r>
          </a:p>
          <a:p>
            <a:r>
              <a:rPr lang="en-US" dirty="0"/>
              <a:t>Optimizer Hints</a:t>
            </a:r>
          </a:p>
          <a:p>
            <a:r>
              <a:rPr lang="en-US" dirty="0"/>
              <a:t>Overloaded server due to configuration</a:t>
            </a:r>
          </a:p>
          <a:p>
            <a:r>
              <a:rPr lang="en-US" dirty="0"/>
              <a:t>Corner the SQL queries which are causing problems</a:t>
            </a:r>
          </a:p>
          <a:p>
            <a:pPr lvl="1"/>
            <a:r>
              <a:rPr lang="en-US" dirty="0"/>
              <a:t>Enabling logging – server log, connection log</a:t>
            </a:r>
          </a:p>
          <a:p>
            <a:pPr lvl="1"/>
            <a:r>
              <a:rPr lang="en-US" dirty="0"/>
              <a:t>Correlating .</a:t>
            </a:r>
            <a:r>
              <a:rPr lang="en-US" dirty="0" err="1"/>
              <a:t>lg</a:t>
            </a:r>
            <a:r>
              <a:rPr lang="en-US" dirty="0"/>
              <a:t> and server log files to match a particular user</a:t>
            </a:r>
          </a:p>
          <a:p>
            <a:r>
              <a:rPr lang="en-US" dirty="0"/>
              <a:t>Check if there are any changes that happened recently</a:t>
            </a:r>
          </a:p>
          <a:p>
            <a:pPr lvl="1"/>
            <a:r>
              <a:rPr lang="en-US" dirty="0"/>
              <a:t>Changes in Query</a:t>
            </a:r>
          </a:p>
          <a:p>
            <a:pPr lvl="1"/>
            <a:r>
              <a:rPr lang="en-US" dirty="0"/>
              <a:t>Startup Parameters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8623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Importance of SQL Statistics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316744" y="1251847"/>
            <a:ext cx="5646226" cy="3231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Consider a join between three tables A,B, and C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86193" y="3611875"/>
            <a:ext cx="3058786" cy="1508665"/>
            <a:chOff x="425903" y="2097466"/>
            <a:chExt cx="3325175" cy="1617436"/>
          </a:xfrm>
        </p:grpSpPr>
        <p:sp>
          <p:nvSpPr>
            <p:cNvPr id="10" name="Oval 9"/>
            <p:cNvSpPr/>
            <p:nvPr/>
          </p:nvSpPr>
          <p:spPr bwMode="auto">
            <a:xfrm>
              <a:off x="1055435" y="2097466"/>
              <a:ext cx="1055382" cy="6491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11" name="Flowchart: Process 10"/>
            <p:cNvSpPr/>
            <p:nvPr/>
          </p:nvSpPr>
          <p:spPr bwMode="auto">
            <a:xfrm>
              <a:off x="3327276" y="2130457"/>
              <a:ext cx="423802" cy="494950"/>
            </a:xfrm>
            <a:prstGeom prst="flowChartProcess">
              <a:avLst/>
            </a:prstGeom>
            <a:solidFill>
              <a:schemeClr val="accent4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A</a:t>
              </a:r>
            </a:p>
          </p:txBody>
        </p:sp>
        <p:sp>
          <p:nvSpPr>
            <p:cNvPr id="37" name="Flowchart: Process 36"/>
            <p:cNvSpPr/>
            <p:nvPr/>
          </p:nvSpPr>
          <p:spPr bwMode="auto">
            <a:xfrm>
              <a:off x="425903" y="3219952"/>
              <a:ext cx="423802" cy="494950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B</a:t>
              </a:r>
            </a:p>
          </p:txBody>
        </p:sp>
        <p:cxnSp>
          <p:nvCxnSpPr>
            <p:cNvPr id="14" name="Straight Arrow Connector 13"/>
            <p:cNvCxnSpPr>
              <a:stCxn id="37" idx="0"/>
              <a:endCxn id="10" idx="3"/>
            </p:cNvCxnSpPr>
            <p:nvPr/>
          </p:nvCxnSpPr>
          <p:spPr bwMode="auto">
            <a:xfrm flipV="1">
              <a:off x="637804" y="2651583"/>
              <a:ext cx="572188" cy="568369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31" idx="0"/>
              <a:endCxn id="10" idx="5"/>
            </p:cNvCxnSpPr>
            <p:nvPr/>
          </p:nvCxnSpPr>
          <p:spPr bwMode="auto">
            <a:xfrm flipH="1" flipV="1">
              <a:off x="1956260" y="2651583"/>
              <a:ext cx="545911" cy="58501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3696014" y="5079011"/>
            <a:ext cx="2074921" cy="1474046"/>
            <a:chOff x="419487" y="2097466"/>
            <a:chExt cx="2340586" cy="1624327"/>
          </a:xfrm>
        </p:grpSpPr>
        <p:sp>
          <p:nvSpPr>
            <p:cNvPr id="48" name="Oval 47"/>
            <p:cNvSpPr/>
            <p:nvPr/>
          </p:nvSpPr>
          <p:spPr bwMode="auto">
            <a:xfrm>
              <a:off x="1055435" y="2097466"/>
              <a:ext cx="1055382" cy="6491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49" name="Flowchart: Process 48"/>
            <p:cNvSpPr/>
            <p:nvPr/>
          </p:nvSpPr>
          <p:spPr bwMode="auto">
            <a:xfrm>
              <a:off x="2300417" y="3209204"/>
              <a:ext cx="459656" cy="508732"/>
            </a:xfrm>
            <a:prstGeom prst="flowChartProces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50" name="Flowchart: Process 49"/>
            <p:cNvSpPr/>
            <p:nvPr/>
          </p:nvSpPr>
          <p:spPr bwMode="auto">
            <a:xfrm>
              <a:off x="419487" y="3213061"/>
              <a:ext cx="439765" cy="508732"/>
            </a:xfrm>
            <a:prstGeom prst="flowChartProcess">
              <a:avLst/>
            </a:prstGeom>
            <a:solidFill>
              <a:schemeClr val="accent4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A</a:t>
              </a: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51" name="Straight Arrow Connector 50"/>
            <p:cNvCxnSpPr>
              <a:stCxn id="50" idx="0"/>
              <a:endCxn id="48" idx="3"/>
            </p:cNvCxnSpPr>
            <p:nvPr/>
          </p:nvCxnSpPr>
          <p:spPr bwMode="auto">
            <a:xfrm flipV="1">
              <a:off x="639369" y="2651582"/>
              <a:ext cx="570623" cy="561478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9" idx="0"/>
              <a:endCxn id="48" idx="5"/>
            </p:cNvCxnSpPr>
            <p:nvPr/>
          </p:nvCxnSpPr>
          <p:spPr bwMode="auto">
            <a:xfrm flipH="1" flipV="1">
              <a:off x="1956260" y="2651581"/>
              <a:ext cx="573986" cy="557623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5" name="Cloud Callout 54"/>
          <p:cNvSpPr/>
          <p:nvPr/>
        </p:nvSpPr>
        <p:spPr bwMode="auto">
          <a:xfrm>
            <a:off x="3278815" y="1854812"/>
            <a:ext cx="2931095" cy="1264980"/>
          </a:xfrm>
          <a:prstGeom prst="cloudCallout">
            <a:avLst>
              <a:gd name="adj1" fmla="val 88162"/>
              <a:gd name="adj2" fmla="val 33734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Which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one is g</a:t>
            </a:r>
            <a:r>
              <a:rPr lang="en-US" dirty="0"/>
              <a:t>ood</a:t>
            </a:r>
            <a:r>
              <a:rPr kumimoji="0" lang="en-US" sz="2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???</a:t>
            </a: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8496862"/>
              </p:ext>
            </p:extLst>
          </p:nvPr>
        </p:nvGraphicFramePr>
        <p:xfrm>
          <a:off x="8272109" y="808742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57192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sp>
        <p:nvSpPr>
          <p:cNvPr id="38" name="Up Arrow 37"/>
          <p:cNvSpPr/>
          <p:nvPr/>
        </p:nvSpPr>
        <p:spPr bwMode="auto">
          <a:xfrm>
            <a:off x="8536367" y="1891895"/>
            <a:ext cx="365760" cy="548640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519124" y="2455806"/>
            <a:ext cx="2429436" cy="158501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7672754" y="3691057"/>
            <a:ext cx="21973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/>
              <a:t>SQL Engine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7709363" y="2994867"/>
            <a:ext cx="2048959" cy="4001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dirty="0"/>
              <a:t>Query Optimizer</a:t>
            </a:r>
            <a:endParaRPr kumimoji="0" lang="en-US" sz="2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7830628" y="4648097"/>
            <a:ext cx="1806430" cy="1354599"/>
            <a:chOff x="6853473" y="257968"/>
            <a:chExt cx="4797676" cy="2476747"/>
          </a:xfrm>
          <a:solidFill>
            <a:schemeClr val="accent6">
              <a:lumMod val="60000"/>
              <a:lumOff val="40000"/>
              <a:alpha val="38000"/>
            </a:schemeClr>
          </a:solidFill>
        </p:grpSpPr>
        <p:sp>
          <p:nvSpPr>
            <p:cNvPr id="57" name="AutoShape 31"/>
            <p:cNvSpPr>
              <a:spLocks noChangeArrowheads="1"/>
            </p:cNvSpPr>
            <p:nvPr/>
          </p:nvSpPr>
          <p:spPr bwMode="auto">
            <a:xfrm>
              <a:off x="6853473" y="257968"/>
              <a:ext cx="4797676" cy="2476747"/>
            </a:xfrm>
            <a:prstGeom prst="can">
              <a:avLst>
                <a:gd name="adj" fmla="val 18449"/>
              </a:avLst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 sz="1400" dirty="0"/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 rot="5400000">
              <a:off x="7682735" y="1247614"/>
              <a:ext cx="949389" cy="812399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61" name="Rectangle 17"/>
          <p:cNvSpPr>
            <a:spLocks noChangeArrowheads="1"/>
          </p:cNvSpPr>
          <p:nvPr/>
        </p:nvSpPr>
        <p:spPr bwMode="auto">
          <a:xfrm rot="5400000">
            <a:off x="8958443" y="5251355"/>
            <a:ext cx="519246" cy="305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IN"/>
          </a:p>
        </p:txBody>
      </p:sp>
      <p:sp>
        <p:nvSpPr>
          <p:cNvPr id="62" name="TextBox 61"/>
          <p:cNvSpPr txBox="1"/>
          <p:nvPr/>
        </p:nvSpPr>
        <p:spPr bwMode="auto">
          <a:xfrm>
            <a:off x="7476549" y="6083384"/>
            <a:ext cx="24294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u="sng" dirty="0"/>
              <a:t>Without Statistics</a:t>
            </a:r>
          </a:p>
          <a:p>
            <a:pPr>
              <a:buSzTx/>
            </a:pPr>
            <a:r>
              <a:rPr lang="en-US" sz="1600" i="0" dirty="0"/>
              <a:t>Both tables are Equal</a:t>
            </a:r>
          </a:p>
        </p:txBody>
      </p:sp>
      <p:sp>
        <p:nvSpPr>
          <p:cNvPr id="30" name="Oval 29"/>
          <p:cNvSpPr/>
          <p:nvPr/>
        </p:nvSpPr>
        <p:spPr bwMode="auto">
          <a:xfrm>
            <a:off x="1883964" y="2583723"/>
            <a:ext cx="935591" cy="5891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Join</a:t>
            </a:r>
          </a:p>
        </p:txBody>
      </p:sp>
      <p:sp>
        <p:nvSpPr>
          <p:cNvPr id="31" name="Flowchart: Process 30"/>
          <p:cNvSpPr/>
          <p:nvPr/>
        </p:nvSpPr>
        <p:spPr bwMode="auto">
          <a:xfrm>
            <a:off x="2180020" y="4674398"/>
            <a:ext cx="432209" cy="461665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</a:t>
            </a:r>
          </a:p>
        </p:txBody>
      </p:sp>
      <p:cxnSp>
        <p:nvCxnSpPr>
          <p:cNvPr id="39" name="Straight Arrow Connector 38"/>
          <p:cNvCxnSpPr>
            <a:stCxn id="10" idx="0"/>
            <a:endCxn id="30" idx="3"/>
          </p:cNvCxnSpPr>
          <p:nvPr/>
        </p:nvCxnSpPr>
        <p:spPr bwMode="auto">
          <a:xfrm flipV="1">
            <a:off x="1550707" y="3086573"/>
            <a:ext cx="470271" cy="52530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 bwMode="auto">
          <a:xfrm>
            <a:off x="5089165" y="3946750"/>
            <a:ext cx="935591" cy="5891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Join</a:t>
            </a:r>
          </a:p>
        </p:txBody>
      </p:sp>
      <p:cxnSp>
        <p:nvCxnSpPr>
          <p:cNvPr id="43" name="Straight Arrow Connector 42"/>
          <p:cNvCxnSpPr>
            <a:stCxn id="48" idx="0"/>
            <a:endCxn id="42" idx="3"/>
          </p:cNvCxnSpPr>
          <p:nvPr/>
        </p:nvCxnSpPr>
        <p:spPr bwMode="auto">
          <a:xfrm flipV="1">
            <a:off x="4727577" y="4449600"/>
            <a:ext cx="498602" cy="6294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Flowchart: Process 43"/>
          <p:cNvSpPr/>
          <p:nvPr/>
        </p:nvSpPr>
        <p:spPr bwMode="auto">
          <a:xfrm>
            <a:off x="6209910" y="5046858"/>
            <a:ext cx="389850" cy="461665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</a:rPr>
              <a:t>B</a:t>
            </a:r>
          </a:p>
        </p:txBody>
      </p:sp>
      <p:cxnSp>
        <p:nvCxnSpPr>
          <p:cNvPr id="45" name="Straight Arrow Connector 44"/>
          <p:cNvCxnSpPr>
            <a:stCxn id="44" idx="0"/>
            <a:endCxn id="42" idx="5"/>
          </p:cNvCxnSpPr>
          <p:nvPr/>
        </p:nvCxnSpPr>
        <p:spPr bwMode="auto">
          <a:xfrm flipH="1" flipV="1">
            <a:off x="5887742" y="4449600"/>
            <a:ext cx="517093" cy="59725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0" name="Rectangle 17"/>
          <p:cNvSpPr>
            <a:spLocks noChangeArrowheads="1"/>
          </p:cNvSpPr>
          <p:nvPr/>
        </p:nvSpPr>
        <p:spPr bwMode="auto">
          <a:xfrm rot="5400000">
            <a:off x="8508987" y="5266074"/>
            <a:ext cx="519246" cy="305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IN"/>
          </a:p>
        </p:txBody>
      </p:sp>
      <p:sp>
        <p:nvSpPr>
          <p:cNvPr id="81" name="Up Arrow 80"/>
          <p:cNvSpPr/>
          <p:nvPr/>
        </p:nvSpPr>
        <p:spPr bwMode="auto">
          <a:xfrm>
            <a:off x="8553362" y="4064602"/>
            <a:ext cx="365760" cy="548640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0157968" y="2625178"/>
            <a:ext cx="96693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A – 10k</a:t>
            </a:r>
          </a:p>
          <a:p>
            <a:pPr>
              <a:buSzTx/>
            </a:pPr>
            <a:r>
              <a:rPr lang="en-US" sz="1800" i="0" dirty="0"/>
              <a:t>B – 10k</a:t>
            </a:r>
          </a:p>
          <a:p>
            <a:pPr>
              <a:buSzTx/>
            </a:pPr>
            <a:r>
              <a:rPr lang="en-US" sz="1800" i="0" dirty="0"/>
              <a:t>C - 10k</a:t>
            </a:r>
          </a:p>
        </p:txBody>
      </p:sp>
      <p:cxnSp>
        <p:nvCxnSpPr>
          <p:cNvPr id="53" name="Straight Arrow Connector 52"/>
          <p:cNvCxnSpPr>
            <a:endCxn id="30" idx="5"/>
          </p:cNvCxnSpPr>
          <p:nvPr/>
        </p:nvCxnSpPr>
        <p:spPr bwMode="auto">
          <a:xfrm flipH="1" flipV="1">
            <a:off x="2682541" y="3086573"/>
            <a:ext cx="540532" cy="56421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 bwMode="auto">
          <a:xfrm>
            <a:off x="1030067" y="3147838"/>
            <a:ext cx="5100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5k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4247138" y="4595514"/>
            <a:ext cx="5613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5K</a:t>
            </a:r>
          </a:p>
        </p:txBody>
      </p:sp>
    </p:spTree>
    <p:extLst>
      <p:ext uri="{BB962C8B-B14F-4D97-AF65-F5344CB8AC3E}">
        <p14:creationId xmlns:p14="http://schemas.microsoft.com/office/powerpoint/2010/main" xmlns="" val="277337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5" grpId="0" animBg="1"/>
      <p:bldP spid="38" grpId="0" animBg="1"/>
      <p:bldP spid="40" grpId="0" animBg="1"/>
      <p:bldP spid="41" grpId="0"/>
      <p:bldP spid="46" grpId="0" animBg="1"/>
      <p:bldP spid="61" grpId="0" animBg="1"/>
      <p:bldP spid="62" grpId="0"/>
      <p:bldP spid="30" grpId="0" animBg="1"/>
      <p:bldP spid="31" grpId="0" animBg="1"/>
      <p:bldP spid="42" grpId="0" animBg="1"/>
      <p:bldP spid="44" grpId="0" animBg="1"/>
      <p:bldP spid="80" grpId="0" animBg="1"/>
      <p:bldP spid="81" grpId="0" animBg="1"/>
      <p:bldP spid="5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67543" y="2278773"/>
            <a:ext cx="2429436" cy="158501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Statistics – verify and update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4611379" y="1002240"/>
            <a:ext cx="5733892" cy="784830"/>
          </a:xfrm>
          <a:prstGeom prst="rect">
            <a:avLst/>
          </a:prstGeom>
          <a:noFill/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000" i="0" dirty="0">
                <a:solidFill>
                  <a:srgbClr val="000000"/>
                </a:solidFill>
                <a:latin typeface="courier new" panose="02070309020205020404" pitchFamily="49" charset="0"/>
              </a:rPr>
              <a:t>UPDATE TABLE STATISTICS AND INDEX STATISTICS AND ALL COLUMN STATISTICS FOR </a:t>
            </a:r>
            <a:r>
              <a:rPr lang="en-US" sz="2000" i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PUB.Customer</a:t>
            </a:r>
            <a:r>
              <a:rPr lang="en-US" sz="2000" i="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65198" y="2436999"/>
            <a:ext cx="1151276" cy="30777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charset="0"/>
              </a:rPr>
              <a:t>_</a:t>
            </a:r>
            <a:r>
              <a:rPr kumimoji="0" lang="en-US" sz="1400" b="0" i="1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charset="0"/>
              </a:rPr>
              <a:t>SysTblStat</a:t>
            </a:r>
            <a:endParaRPr kumimoji="0" lang="en-US" sz="1400" b="0" i="1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305506" y="3027866"/>
            <a:ext cx="1141659" cy="30777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</a:rPr>
              <a:t>_</a:t>
            </a:r>
            <a:r>
              <a:rPr kumimoji="0" lang="en-US" sz="1400" b="0" i="1" u="none" strike="noStrike" cap="none" normalizeH="0" baseline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</a:rPr>
              <a:t>SysIdxStat</a:t>
            </a:r>
            <a:endParaRPr kumimoji="0" lang="en-US" sz="1400" b="0" i="1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419013" y="2434998"/>
            <a:ext cx="1172116" cy="30777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_</a:t>
            </a:r>
            <a:r>
              <a:rPr kumimoji="0" lang="en-US" sz="1400" b="0" i="1" u="none" strike="noStrike" cap="none" normalizeH="0" baseline="0" dirty="0" err="1">
                <a:ln>
                  <a:noFill/>
                </a:ln>
                <a:effectLst/>
                <a:latin typeface="Arial" charset="0"/>
              </a:rPr>
              <a:t>SysColStat</a:t>
            </a:r>
            <a:endParaRPr kumimoji="0" lang="en-US" sz="1400" b="0" i="1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cxnSp>
        <p:nvCxnSpPr>
          <p:cNvPr id="12" name="Straight Arrow Connector 11"/>
          <p:cNvCxnSpPr>
            <a:endCxn id="3" idx="0"/>
          </p:cNvCxnSpPr>
          <p:nvPr/>
        </p:nvCxnSpPr>
        <p:spPr bwMode="auto">
          <a:xfrm flipH="1">
            <a:off x="5540836" y="1795696"/>
            <a:ext cx="1937489" cy="64130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 bwMode="auto">
          <a:xfrm>
            <a:off x="6876335" y="2553163"/>
            <a:ext cx="11926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accent5">
                    <a:lumMod val="75000"/>
                  </a:schemeClr>
                </a:solidFill>
              </a:rPr>
              <a:t>Index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4486315" y="1967933"/>
            <a:ext cx="11926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>
                <a:solidFill>
                  <a:schemeClr val="accent6">
                    <a:lumMod val="75000"/>
                  </a:schemeClr>
                </a:solidFill>
              </a:rPr>
              <a:t>Table</a:t>
            </a:r>
          </a:p>
        </p:txBody>
      </p:sp>
      <p:cxnSp>
        <p:nvCxnSpPr>
          <p:cNvPr id="15" name="Straight Arrow Connector 14"/>
          <p:cNvCxnSpPr>
            <a:endCxn id="9" idx="0"/>
          </p:cNvCxnSpPr>
          <p:nvPr/>
        </p:nvCxnSpPr>
        <p:spPr bwMode="auto">
          <a:xfrm flipH="1">
            <a:off x="6876336" y="1795696"/>
            <a:ext cx="601989" cy="123217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0" idx="1"/>
          </p:cNvCxnSpPr>
          <p:nvPr/>
        </p:nvCxnSpPr>
        <p:spPr bwMode="auto">
          <a:xfrm>
            <a:off x="7478325" y="1795696"/>
            <a:ext cx="940688" cy="7931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 bwMode="auto">
          <a:xfrm>
            <a:off x="8645640" y="1885032"/>
            <a:ext cx="13089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Column</a:t>
            </a:r>
          </a:p>
        </p:txBody>
      </p:sp>
      <p:pic>
        <p:nvPicPr>
          <p:cNvPr id="23" name="Picture 10" descr="http://alangregerman.typepad.com/.a/6a00d83516c0ad53ef017c3329aba8970b-800w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88046" y="2903492"/>
            <a:ext cx="1246840" cy="155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loud Callout 23"/>
          <p:cNvSpPr/>
          <p:nvPr/>
        </p:nvSpPr>
        <p:spPr bwMode="auto">
          <a:xfrm>
            <a:off x="8939151" y="4825859"/>
            <a:ext cx="3133775" cy="515362"/>
          </a:xfrm>
          <a:prstGeom prst="cloudCallout">
            <a:avLst>
              <a:gd name="adj1" fmla="val 21980"/>
              <a:gd name="adj2" fmla="val -134575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How do </a:t>
            </a:r>
            <a:r>
              <a:rPr lang="en-US" sz="1600" dirty="0"/>
              <a:t>I update</a:t>
            </a:r>
            <a:r>
              <a:rPr kumimoji="0" lang="en-US" sz="16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?</a:t>
            </a:r>
            <a:endParaRPr kumimoji="0" 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34365" y="2871880"/>
            <a:ext cx="2048959" cy="4001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dirty="0"/>
              <a:t>Query Optimizer</a:t>
            </a:r>
            <a:endParaRPr kumimoji="0" lang="en-US" sz="2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5335325"/>
              </p:ext>
            </p:extLst>
          </p:nvPr>
        </p:nvGraphicFramePr>
        <p:xfrm>
          <a:off x="1165701" y="762943"/>
          <a:ext cx="833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99978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49835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827601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861328409"/>
                    </a:ext>
                  </a:extLst>
                </a:gridCol>
              </a:tblGrid>
              <a:tr h="145478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2825079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13118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05457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495684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7959426"/>
                  </a:ext>
                </a:extLst>
              </a:tr>
              <a:tr h="14547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0949801"/>
                  </a:ext>
                </a:extLst>
              </a:tr>
            </a:tbl>
          </a:graphicData>
        </a:graphic>
      </p:graphicFrame>
      <p:sp>
        <p:nvSpPr>
          <p:cNvPr id="50" name="Up Arrow 49"/>
          <p:cNvSpPr/>
          <p:nvPr/>
        </p:nvSpPr>
        <p:spPr bwMode="auto">
          <a:xfrm>
            <a:off x="1329856" y="1662226"/>
            <a:ext cx="365760" cy="548640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10583067" y="1086481"/>
            <a:ext cx="1489859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Statistics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63748" y="3540505"/>
            <a:ext cx="21973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/>
              <a:t>SQL Engine</a:t>
            </a:r>
          </a:p>
        </p:txBody>
      </p:sp>
      <p:sp>
        <p:nvSpPr>
          <p:cNvPr id="41" name="Cloud Callout 40"/>
          <p:cNvSpPr/>
          <p:nvPr/>
        </p:nvSpPr>
        <p:spPr bwMode="auto">
          <a:xfrm rot="185264">
            <a:off x="8909912" y="5636202"/>
            <a:ext cx="3133775" cy="890171"/>
          </a:xfrm>
          <a:prstGeom prst="cloudCallout">
            <a:avLst>
              <a:gd name="adj1" fmla="val 21897"/>
              <a:gd name="adj2" fmla="val -84101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How often I should </a:t>
            </a:r>
            <a:r>
              <a:rPr lang="en-US" sz="1600" dirty="0"/>
              <a:t>update</a:t>
            </a:r>
            <a:r>
              <a:rPr kumimoji="0" lang="en-US" sz="16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?</a:t>
            </a:r>
            <a:endParaRPr kumimoji="0" 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142286" y="2945986"/>
            <a:ext cx="1797287" cy="30777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>
                <a:ln>
                  <a:noFill/>
                </a:ln>
                <a:effectLst/>
                <a:latin typeface="Arial" charset="0"/>
              </a:rPr>
              <a:t>_Sys&lt;datatype&gt;Stat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670449" y="4537532"/>
            <a:ext cx="1806430" cy="1354601"/>
            <a:chOff x="6853473" y="257968"/>
            <a:chExt cx="4797676" cy="2476747"/>
          </a:xfrm>
          <a:solidFill>
            <a:schemeClr val="accent6">
              <a:lumMod val="60000"/>
              <a:lumOff val="40000"/>
              <a:alpha val="38000"/>
            </a:schemeClr>
          </a:solidFill>
        </p:grpSpPr>
        <p:sp>
          <p:nvSpPr>
            <p:cNvPr id="73" name="AutoShape 31"/>
            <p:cNvSpPr>
              <a:spLocks noChangeArrowheads="1"/>
            </p:cNvSpPr>
            <p:nvPr/>
          </p:nvSpPr>
          <p:spPr bwMode="auto">
            <a:xfrm>
              <a:off x="6853473" y="257968"/>
              <a:ext cx="4797676" cy="2476747"/>
            </a:xfrm>
            <a:prstGeom prst="can">
              <a:avLst>
                <a:gd name="adj" fmla="val 18449"/>
              </a:avLst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 sz="1400" dirty="0"/>
            </a:p>
          </p:txBody>
        </p:sp>
        <p:sp>
          <p:nvSpPr>
            <p:cNvPr id="76" name="Rectangle 17"/>
            <p:cNvSpPr>
              <a:spLocks noChangeArrowheads="1"/>
            </p:cNvSpPr>
            <p:nvPr/>
          </p:nvSpPr>
          <p:spPr bwMode="auto">
            <a:xfrm rot="5400000">
              <a:off x="7828396" y="1795776"/>
              <a:ext cx="300506" cy="683403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78" name="TextBox 77"/>
          <p:cNvSpPr txBox="1"/>
          <p:nvPr/>
        </p:nvSpPr>
        <p:spPr bwMode="auto">
          <a:xfrm>
            <a:off x="316370" y="6125220"/>
            <a:ext cx="24294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dirty="0"/>
              <a:t>DB with statistics</a:t>
            </a:r>
          </a:p>
        </p:txBody>
      </p:sp>
      <p:sp>
        <p:nvSpPr>
          <p:cNvPr id="79" name="Rectangle 17"/>
          <p:cNvSpPr>
            <a:spLocks noChangeArrowheads="1"/>
          </p:cNvSpPr>
          <p:nvPr/>
        </p:nvSpPr>
        <p:spPr bwMode="auto">
          <a:xfrm rot="5400000">
            <a:off x="1309479" y="5326400"/>
            <a:ext cx="342783" cy="2997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IN"/>
          </a:p>
        </p:txBody>
      </p:sp>
      <p:grpSp>
        <p:nvGrpSpPr>
          <p:cNvPr id="63" name="Group 62"/>
          <p:cNvGrpSpPr/>
          <p:nvPr/>
        </p:nvGrpSpPr>
        <p:grpSpPr>
          <a:xfrm>
            <a:off x="3119556" y="4896698"/>
            <a:ext cx="2066532" cy="1474046"/>
            <a:chOff x="428950" y="2097466"/>
            <a:chExt cx="2331123" cy="1624327"/>
          </a:xfrm>
        </p:grpSpPr>
        <p:sp>
          <p:nvSpPr>
            <p:cNvPr id="64" name="Oval 63"/>
            <p:cNvSpPr/>
            <p:nvPr/>
          </p:nvSpPr>
          <p:spPr bwMode="auto">
            <a:xfrm>
              <a:off x="1055435" y="2097466"/>
              <a:ext cx="1055382" cy="6491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65" name="Flowchart: Process 64"/>
            <p:cNvSpPr/>
            <p:nvPr/>
          </p:nvSpPr>
          <p:spPr bwMode="auto">
            <a:xfrm>
              <a:off x="2300417" y="3209204"/>
              <a:ext cx="459656" cy="508732"/>
            </a:xfrm>
            <a:prstGeom prst="flowChartProces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66" name="Flowchart: Process 65"/>
            <p:cNvSpPr/>
            <p:nvPr/>
          </p:nvSpPr>
          <p:spPr bwMode="auto">
            <a:xfrm>
              <a:off x="428950" y="3213061"/>
              <a:ext cx="439765" cy="508732"/>
            </a:xfrm>
            <a:prstGeom prst="flowChartProcess">
              <a:avLst/>
            </a:prstGeom>
            <a:solidFill>
              <a:schemeClr val="accent4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lang="en-US" dirty="0">
                  <a:solidFill>
                    <a:schemeClr val="bg1"/>
                  </a:solidFill>
                  <a:latin typeface="Arial" charset="0"/>
                </a:rPr>
                <a:t>A</a:t>
              </a:r>
              <a:endPara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67" name="Straight Arrow Connector 66"/>
            <p:cNvCxnSpPr>
              <a:stCxn id="66" idx="0"/>
              <a:endCxn id="64" idx="3"/>
            </p:cNvCxnSpPr>
            <p:nvPr/>
          </p:nvCxnSpPr>
          <p:spPr bwMode="auto">
            <a:xfrm flipV="1">
              <a:off x="648832" y="2651582"/>
              <a:ext cx="561160" cy="561478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65" idx="0"/>
              <a:endCxn id="64" idx="5"/>
            </p:cNvCxnSpPr>
            <p:nvPr/>
          </p:nvCxnSpPr>
          <p:spPr bwMode="auto">
            <a:xfrm flipH="1" flipV="1">
              <a:off x="1956260" y="2651581"/>
              <a:ext cx="573986" cy="557623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69" name="Oval 68"/>
          <p:cNvSpPr/>
          <p:nvPr/>
        </p:nvSpPr>
        <p:spPr bwMode="auto">
          <a:xfrm>
            <a:off x="4504318" y="3764437"/>
            <a:ext cx="935591" cy="5891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Join</a:t>
            </a:r>
          </a:p>
        </p:txBody>
      </p:sp>
      <p:cxnSp>
        <p:nvCxnSpPr>
          <p:cNvPr id="70" name="Straight Arrow Connector 69"/>
          <p:cNvCxnSpPr>
            <a:stCxn id="64" idx="0"/>
            <a:endCxn id="69" idx="3"/>
          </p:cNvCxnSpPr>
          <p:nvPr/>
        </p:nvCxnSpPr>
        <p:spPr bwMode="auto">
          <a:xfrm flipV="1">
            <a:off x="4142730" y="4267287"/>
            <a:ext cx="498602" cy="6294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1" name="Flowchart: Process 70"/>
          <p:cNvSpPr/>
          <p:nvPr/>
        </p:nvSpPr>
        <p:spPr bwMode="auto">
          <a:xfrm>
            <a:off x="5725731" y="4864545"/>
            <a:ext cx="389850" cy="461665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</a:rPr>
              <a:t>B</a:t>
            </a:r>
          </a:p>
        </p:txBody>
      </p:sp>
      <p:cxnSp>
        <p:nvCxnSpPr>
          <p:cNvPr id="74" name="Straight Arrow Connector 73"/>
          <p:cNvCxnSpPr>
            <a:stCxn id="71" idx="0"/>
            <a:endCxn id="69" idx="5"/>
          </p:cNvCxnSpPr>
          <p:nvPr/>
        </p:nvCxnSpPr>
        <p:spPr bwMode="auto">
          <a:xfrm flipH="1" flipV="1">
            <a:off x="5302895" y="4267287"/>
            <a:ext cx="617761" cy="59725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81" name="Picture 2" descr="http://emojipedia-us.s3.amazonaws.com/cache/f8/69/f869f6512b0d7187f4e475fc9aa7f2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5774" y="3070901"/>
            <a:ext cx="869994" cy="86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17"/>
          <p:cNvSpPr>
            <a:spLocks noChangeArrowheads="1"/>
          </p:cNvSpPr>
          <p:nvPr/>
        </p:nvSpPr>
        <p:spPr bwMode="auto">
          <a:xfrm rot="5400000">
            <a:off x="1650793" y="5231339"/>
            <a:ext cx="540605" cy="29204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IN"/>
          </a:p>
        </p:txBody>
      </p:sp>
      <p:sp>
        <p:nvSpPr>
          <p:cNvPr id="88" name="Up Arrow 87"/>
          <p:cNvSpPr/>
          <p:nvPr/>
        </p:nvSpPr>
        <p:spPr bwMode="auto">
          <a:xfrm>
            <a:off x="1348208" y="3935249"/>
            <a:ext cx="365760" cy="548640"/>
          </a:xfrm>
          <a:prstGeom prst="upArrow">
            <a:avLst/>
          </a:prstGeom>
          <a:solidFill>
            <a:srgbClr val="23C78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TextBox 41"/>
          <p:cNvSpPr txBox="1"/>
          <p:nvPr/>
        </p:nvSpPr>
        <p:spPr bwMode="auto">
          <a:xfrm>
            <a:off x="2826034" y="2516121"/>
            <a:ext cx="11849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A – 10</a:t>
            </a:r>
          </a:p>
          <a:p>
            <a:pPr algn="l">
              <a:buSzTx/>
            </a:pPr>
            <a:r>
              <a:rPr lang="en-US" sz="1800" i="0" dirty="0"/>
              <a:t>B – 10k</a:t>
            </a:r>
          </a:p>
          <a:p>
            <a:pPr algn="l">
              <a:buSzTx/>
            </a:pPr>
            <a:r>
              <a:rPr lang="en-US" sz="1800" i="0" dirty="0"/>
              <a:t>C - 1000k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5865913" y="4846315"/>
            <a:ext cx="3058786" cy="1508665"/>
            <a:chOff x="425903" y="2097466"/>
            <a:chExt cx="3325175" cy="1617436"/>
          </a:xfrm>
        </p:grpSpPr>
        <p:sp>
          <p:nvSpPr>
            <p:cNvPr id="44" name="Oval 43"/>
            <p:cNvSpPr/>
            <p:nvPr/>
          </p:nvSpPr>
          <p:spPr bwMode="auto">
            <a:xfrm>
              <a:off x="1055435" y="2097466"/>
              <a:ext cx="1055382" cy="6491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Join</a:t>
              </a:r>
            </a:p>
          </p:txBody>
        </p:sp>
        <p:sp>
          <p:nvSpPr>
            <p:cNvPr id="46" name="Flowchart: Process 45"/>
            <p:cNvSpPr/>
            <p:nvPr/>
          </p:nvSpPr>
          <p:spPr bwMode="auto">
            <a:xfrm>
              <a:off x="3327276" y="2130457"/>
              <a:ext cx="423802" cy="494950"/>
            </a:xfrm>
            <a:prstGeom prst="flowChartProcess">
              <a:avLst/>
            </a:prstGeom>
            <a:solidFill>
              <a:schemeClr val="accent4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A</a:t>
              </a:r>
            </a:p>
          </p:txBody>
        </p:sp>
        <p:sp>
          <p:nvSpPr>
            <p:cNvPr id="47" name="Flowchart: Process 46"/>
            <p:cNvSpPr/>
            <p:nvPr/>
          </p:nvSpPr>
          <p:spPr bwMode="auto">
            <a:xfrm>
              <a:off x="425903" y="3219952"/>
              <a:ext cx="423802" cy="494950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B</a:t>
              </a:r>
            </a:p>
          </p:txBody>
        </p:sp>
        <p:cxnSp>
          <p:nvCxnSpPr>
            <p:cNvPr id="48" name="Straight Arrow Connector 47"/>
            <p:cNvCxnSpPr>
              <a:stCxn id="47" idx="0"/>
              <a:endCxn id="44" idx="3"/>
            </p:cNvCxnSpPr>
            <p:nvPr/>
          </p:nvCxnSpPr>
          <p:spPr bwMode="auto">
            <a:xfrm flipV="1">
              <a:off x="637804" y="2651583"/>
              <a:ext cx="572188" cy="568369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54" idx="0"/>
              <a:endCxn id="44" idx="5"/>
            </p:cNvCxnSpPr>
            <p:nvPr/>
          </p:nvCxnSpPr>
          <p:spPr bwMode="auto">
            <a:xfrm flipH="1" flipV="1">
              <a:off x="1956259" y="2651583"/>
              <a:ext cx="545911" cy="58501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3" name="Oval 52"/>
          <p:cNvSpPr/>
          <p:nvPr/>
        </p:nvSpPr>
        <p:spPr bwMode="auto">
          <a:xfrm>
            <a:off x="7263684" y="3818163"/>
            <a:ext cx="935591" cy="5891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Join</a:t>
            </a:r>
          </a:p>
        </p:txBody>
      </p:sp>
      <p:sp>
        <p:nvSpPr>
          <p:cNvPr id="54" name="Flowchart: Process 53"/>
          <p:cNvSpPr/>
          <p:nvPr/>
        </p:nvSpPr>
        <p:spPr bwMode="auto">
          <a:xfrm>
            <a:off x="7559740" y="5908838"/>
            <a:ext cx="432209" cy="461665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</a:t>
            </a:r>
          </a:p>
        </p:txBody>
      </p:sp>
      <p:cxnSp>
        <p:nvCxnSpPr>
          <p:cNvPr id="55" name="Straight Arrow Connector 54"/>
          <p:cNvCxnSpPr>
            <a:stCxn id="44" idx="0"/>
            <a:endCxn id="53" idx="3"/>
          </p:cNvCxnSpPr>
          <p:nvPr/>
        </p:nvCxnSpPr>
        <p:spPr bwMode="auto">
          <a:xfrm flipV="1">
            <a:off x="6930427" y="4321013"/>
            <a:ext cx="470271" cy="52530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53" idx="5"/>
          </p:cNvCxnSpPr>
          <p:nvPr/>
        </p:nvCxnSpPr>
        <p:spPr bwMode="auto">
          <a:xfrm flipH="1" flipV="1">
            <a:off x="8062261" y="4321013"/>
            <a:ext cx="540532" cy="56421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 bwMode="auto">
          <a:xfrm>
            <a:off x="6409787" y="4382278"/>
            <a:ext cx="5100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8k</a:t>
            </a:r>
          </a:p>
        </p:txBody>
      </p:sp>
      <p:sp>
        <p:nvSpPr>
          <p:cNvPr id="59" name="TextBox 58"/>
          <p:cNvSpPr txBox="1"/>
          <p:nvPr/>
        </p:nvSpPr>
        <p:spPr bwMode="auto">
          <a:xfrm>
            <a:off x="3620867" y="4473718"/>
            <a:ext cx="5100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1k</a:t>
            </a:r>
          </a:p>
        </p:txBody>
      </p:sp>
    </p:spTree>
    <p:extLst>
      <p:ext uri="{BB962C8B-B14F-4D97-AF65-F5344CB8AC3E}">
        <p14:creationId xmlns:p14="http://schemas.microsoft.com/office/powerpoint/2010/main" xmlns="" val="86555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3" grpId="0" animBg="1"/>
      <p:bldP spid="9" grpId="0" animBg="1"/>
      <p:bldP spid="10" grpId="0" animBg="1"/>
      <p:bldP spid="13" grpId="0"/>
      <p:bldP spid="14" grpId="0"/>
      <p:bldP spid="22" grpId="0"/>
      <p:bldP spid="24" grpId="0" animBg="1"/>
      <p:bldP spid="45" grpId="0" animBg="1"/>
      <p:bldP spid="50" grpId="0" animBg="1"/>
      <p:bldP spid="57" grpId="0"/>
      <p:bldP spid="8" grpId="0"/>
      <p:bldP spid="41" grpId="0" animBg="1"/>
      <p:bldP spid="51" grpId="0" animBg="1"/>
      <p:bldP spid="78" grpId="0"/>
      <p:bldP spid="79" grpId="0" animBg="1"/>
      <p:bldP spid="69" grpId="0" animBg="1"/>
      <p:bldP spid="71" grpId="0" animBg="1"/>
      <p:bldP spid="87" grpId="0" animBg="1"/>
      <p:bldP spid="88" grpId="0" animBg="1"/>
      <p:bldP spid="42" grpId="0"/>
      <p:bldP spid="53" grpId="0" animBg="1"/>
      <p:bldP spid="54" grpId="0" animBg="1"/>
      <p:bldP spid="58" grpId="0"/>
      <p:bldP spid="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Analyze Query Plan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69199" y="1213540"/>
            <a:ext cx="6149184" cy="1131848"/>
          </a:xfrm>
          <a:prstGeom prst="rect">
            <a:avLst/>
          </a:prstGeom>
          <a:solidFill>
            <a:schemeClr val="accent1">
              <a:alpha val="12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 "_Description" FROM Pub."_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Sql_Qplan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"_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Pnumber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"=(SELECT MAX("_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Pnumber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PUB."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22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Sql_Qplan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WHERE "_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Ptype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"&gt;0);</a:t>
            </a:r>
          </a:p>
          <a:p>
            <a:pPr algn="l">
              <a:lnSpc>
                <a:spcPct val="75000"/>
              </a:lnSpc>
              <a:spcBef>
                <a:spcPct val="0"/>
              </a:spcBef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933677" y="2586416"/>
            <a:ext cx="8077200" cy="3660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JOIN [13][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</a:rPr>
              <a:t>AUG_NESTED_LOOP-JOIN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]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PUB.Order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. [12](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INDEX SCAN OF (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|   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AmountDate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,  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|   |   (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PUB.O.Amount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) between (…)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</a:rPr>
              <a:t>(PEXPR3) = (PEXPR5)</a:t>
            </a:r>
            <a:endParaRPr lang="en-US" sz="2000" dirty="0">
              <a:solidFill>
                <a:srgbClr val="191919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-- above defines ANL  left side keys &lt;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relop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&gt;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                              right side keys.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PUB.Customer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. [11](          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INDEX SCAN OF (                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|   </a:t>
            </a:r>
            <a:r>
              <a:rPr lang="en-US" sz="2000" dirty="0" err="1">
                <a:solidFill>
                  <a:srgbClr val="191919"/>
                </a:solidFill>
                <a:latin typeface="Courier New" pitchFamily="49" charset="0"/>
              </a:rPr>
              <a:t>CustNum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,                   </a:t>
            </a:r>
          </a:p>
          <a:p>
            <a:pPr algn="l">
              <a:spcBef>
                <a:spcPct val="0"/>
              </a:spcBef>
            </a:pP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|   |   |   |   |   |   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</a:rPr>
              <a:t>PUB.C.CustNum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</a:rPr>
              <a:t>) = (null)</a:t>
            </a:r>
            <a:r>
              <a:rPr lang="en-US" sz="2000" dirty="0">
                <a:solidFill>
                  <a:srgbClr val="191919"/>
                </a:solidFill>
                <a:latin typeface="Courier New" pitchFamily="49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7523071" y="1130488"/>
            <a:ext cx="4601102" cy="461665"/>
          </a:xfrm>
          <a:prstGeom prst="rect">
            <a:avLst/>
          </a:prstGeom>
          <a:solidFill>
            <a:srgbClr val="B0D806">
              <a:alpha val="60000"/>
            </a:srgbClr>
          </a:solidFill>
        </p:spPr>
        <p:txBody>
          <a:bodyPr wrap="square">
            <a:spAutoFit/>
          </a:bodyPr>
          <a:lstStyle/>
          <a:p>
            <a:pPr marL="0" lvl="1" algn="l"/>
            <a:r>
              <a:rPr lang="en-US" dirty="0"/>
              <a:t>SQL query plan (_</a:t>
            </a:r>
            <a:r>
              <a:rPr lang="en-US" dirty="0" err="1"/>
              <a:t>SQL_Qplan</a:t>
            </a:r>
            <a:r>
              <a:rPr lang="en-US" dirty="0"/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23071" y="1799401"/>
            <a:ext cx="4601102" cy="461665"/>
          </a:xfrm>
          <a:prstGeom prst="rect">
            <a:avLst/>
          </a:prstGeom>
          <a:solidFill>
            <a:srgbClr val="B0D806">
              <a:alpha val="60000"/>
            </a:srgbClr>
          </a:solidFill>
        </p:spPr>
        <p:txBody>
          <a:bodyPr wrap="square">
            <a:spAutoFit/>
          </a:bodyPr>
          <a:lstStyle/>
          <a:p>
            <a:pPr marL="0" lvl="1" algn="l"/>
            <a:r>
              <a:rPr lang="en-US" dirty="0"/>
              <a:t>Last 10 queries!!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4320565" y="5223297"/>
            <a:ext cx="1806899" cy="507212"/>
          </a:xfrm>
          <a:prstGeom prst="ellipse">
            <a:avLst/>
          </a:prstGeom>
          <a:solidFill>
            <a:srgbClr val="FF0000">
              <a:alpha val="16000"/>
            </a:srgbClr>
          </a:solidFill>
          <a:ln w="12700" cap="flat" cmpd="sng" algn="ctr">
            <a:solidFill>
              <a:srgbClr val="FF4E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119370" y="2480091"/>
            <a:ext cx="3173505" cy="507212"/>
          </a:xfrm>
          <a:prstGeom prst="ellipse">
            <a:avLst/>
          </a:prstGeom>
          <a:solidFill>
            <a:srgbClr val="FF0000">
              <a:alpha val="16000"/>
            </a:srgbClr>
          </a:solidFill>
          <a:ln w="12700" cap="flat" cmpd="sng" algn="ctr">
            <a:solidFill>
              <a:srgbClr val="FF4E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6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0" grpId="0" animBg="1"/>
      <p:bldP spid="2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look in query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 plan and check for below operations</a:t>
            </a:r>
          </a:p>
          <a:p>
            <a:pPr lvl="2"/>
            <a:r>
              <a:rPr lang="en-US" dirty="0"/>
              <a:t>Sort and Aggregations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-748145" y="6372225"/>
            <a:ext cx="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6700970" y="1544634"/>
            <a:ext cx="4726919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/>
              <a:t>PROJECT [31] (                                      </a:t>
            </a:r>
          </a:p>
          <a:p>
            <a:pPr algn="l"/>
            <a:r>
              <a:rPr lang="en-US" sz="1800" dirty="0"/>
              <a:t>|   SORT [30] IN TMPTBL0000011d(                    </a:t>
            </a:r>
          </a:p>
          <a:p>
            <a:pPr algn="l"/>
            <a:r>
              <a:rPr lang="en-US" sz="1800" dirty="0"/>
              <a:t>|   |   HASH AGGREGATE [24] [ INTO TMPTBL0000011c   </a:t>
            </a:r>
          </a:p>
          <a:p>
            <a:pPr algn="l"/>
            <a:r>
              <a:rPr lang="en-US" sz="1800" dirty="0"/>
              <a:t>|   |   |   PROJECT [19] (                          </a:t>
            </a:r>
          </a:p>
          <a:p>
            <a:pPr algn="l"/>
            <a:r>
              <a:rPr lang="en-US" sz="1800" dirty="0"/>
              <a:t>|   |   |   |   PUB.ORDER. [3](                     </a:t>
            </a:r>
          </a:p>
          <a:p>
            <a:pPr algn="l"/>
            <a:r>
              <a:rPr lang="en-US" sz="1800" dirty="0"/>
              <a:t>|   |   |   |   |   TABLE SCAN </a:t>
            </a:r>
            <a:endParaRPr lang="en-US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540410" y="2360895"/>
            <a:ext cx="495103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SELECT </a:t>
            </a:r>
            <a:r>
              <a:rPr lang="en-US" sz="1800" i="0" dirty="0" err="1"/>
              <a:t>Custnum</a:t>
            </a:r>
            <a:r>
              <a:rPr lang="en-US" sz="1800" i="0" dirty="0"/>
              <a:t>, COUNT(</a:t>
            </a:r>
            <a:r>
              <a:rPr lang="en-US" sz="1800" i="0" dirty="0" err="1"/>
              <a:t>Ordernum</a:t>
            </a:r>
            <a:r>
              <a:rPr lang="en-US" sz="1800" i="0" dirty="0"/>
              <a:t>) FROM</a:t>
            </a:r>
          </a:p>
          <a:p>
            <a:pPr algn="l">
              <a:buSzTx/>
            </a:pPr>
            <a:r>
              <a:rPr lang="en-US" sz="1800" i="0" dirty="0"/>
              <a:t> </a:t>
            </a:r>
            <a:r>
              <a:rPr lang="en-US" sz="1800" i="0" dirty="0" err="1"/>
              <a:t>Pub.Order</a:t>
            </a:r>
            <a:r>
              <a:rPr lang="en-US" sz="1800" i="0" dirty="0"/>
              <a:t> GROUP BY </a:t>
            </a:r>
            <a:r>
              <a:rPr lang="en-US" sz="1800" i="0" dirty="0" err="1"/>
              <a:t>Custnum</a:t>
            </a:r>
            <a:endParaRPr lang="en-US" sz="1800" i="0" dirty="0"/>
          </a:p>
          <a:p>
            <a:pPr algn="l">
              <a:buSzTx/>
            </a:pPr>
            <a:r>
              <a:rPr lang="en-US" sz="1800" i="0" dirty="0"/>
              <a:t> ORDER BY </a:t>
            </a:r>
            <a:r>
              <a:rPr lang="en-US" sz="1800" i="0" dirty="0" err="1"/>
              <a:t>Custnum</a:t>
            </a:r>
            <a:endParaRPr lang="en-US" sz="1800" i="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6121565" y="1477726"/>
            <a:ext cx="5737083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PROJECT [23] (                                      </a:t>
            </a:r>
          </a:p>
          <a:p>
            <a:pPr algn="l">
              <a:buSzTx/>
            </a:pPr>
            <a:r>
              <a:rPr lang="en-US" sz="1800" i="0" dirty="0"/>
              <a:t>|   PROJECT (STREAM AGGREGATE) [29] (               </a:t>
            </a:r>
          </a:p>
          <a:p>
            <a:pPr algn="l">
              <a:buSzTx/>
            </a:pPr>
            <a:r>
              <a:rPr lang="en-US" sz="1800" i="0" dirty="0"/>
              <a:t>|   |   PROJECT [17] (                              </a:t>
            </a:r>
          </a:p>
          <a:p>
            <a:pPr algn="l">
              <a:buSzTx/>
            </a:pPr>
            <a:r>
              <a:rPr lang="en-US" sz="1800" i="0" dirty="0"/>
              <a:t>|   |   |   PUB.ORDER. [3](                         </a:t>
            </a:r>
          </a:p>
          <a:p>
            <a:pPr algn="l">
              <a:buSzTx/>
            </a:pPr>
            <a:r>
              <a:rPr lang="en-US" sz="1800" i="0" dirty="0"/>
              <a:t>|   |   |   |   INDEX SCAN OF (                     </a:t>
            </a:r>
          </a:p>
          <a:p>
            <a:pPr algn="l">
              <a:buSzTx/>
            </a:pPr>
            <a:r>
              <a:rPr lang="en-US" sz="1800" i="0" dirty="0"/>
              <a:t>|   |   |   |   |   CUSTORDER,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2791200" y="5051425"/>
            <a:ext cx="57459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800" i="0" dirty="0"/>
              <a:t>CREATE INDEX </a:t>
            </a:r>
            <a:r>
              <a:rPr lang="en-US" sz="1800" i="0" dirty="0" err="1"/>
              <a:t>custorder</a:t>
            </a:r>
            <a:r>
              <a:rPr lang="en-US" sz="1800" i="0" dirty="0"/>
              <a:t> ON </a:t>
            </a:r>
            <a:r>
              <a:rPr lang="en-US" sz="1800" i="0" dirty="0" err="1"/>
              <a:t>pub.Order</a:t>
            </a:r>
            <a:r>
              <a:rPr lang="en-US" sz="1800" i="0" dirty="0"/>
              <a:t>(</a:t>
            </a:r>
            <a:r>
              <a:rPr lang="en-US" sz="1800" i="0" dirty="0" err="1"/>
              <a:t>Custnum</a:t>
            </a:r>
            <a:r>
              <a:rPr lang="en-US" sz="1800" i="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xmlns="" val="264605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6" grpId="0"/>
      <p:bldP spid="9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look in query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 plan and check for below operations</a:t>
            </a:r>
          </a:p>
          <a:p>
            <a:pPr lvl="2"/>
            <a:r>
              <a:rPr lang="en-US" dirty="0"/>
              <a:t>Sort and Aggregations</a:t>
            </a:r>
          </a:p>
          <a:p>
            <a:pPr lvl="2"/>
            <a:r>
              <a:rPr lang="en-US" dirty="0"/>
              <a:t>Dynamic index</a:t>
            </a:r>
          </a:p>
          <a:p>
            <a:pPr lvl="3"/>
            <a:r>
              <a:rPr lang="en-US" dirty="0"/>
              <a:t>Most of the times </a:t>
            </a:r>
            <a:r>
              <a:rPr lang="en-US" dirty="0" err="1"/>
              <a:t>didx</a:t>
            </a:r>
            <a:r>
              <a:rPr lang="en-US" dirty="0"/>
              <a:t> will be good, unless optimizer decision made with no/stale statistics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-748145" y="6372225"/>
            <a:ext cx="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3912058" y="1937341"/>
            <a:ext cx="6334426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/>
              <a:t>|   |   |   INDEX SCAN OF DYN. INDEX ON SYSPROGRES  </a:t>
            </a:r>
          </a:p>
          <a:p>
            <a:pPr algn="l"/>
            <a:r>
              <a:rPr lang="en-US" sz="1800" dirty="0"/>
              <a:t>|   |   |   |   [Dynamic Index with key == </a:t>
            </a:r>
            <a:r>
              <a:rPr lang="en-US" sz="1800" dirty="0" err="1"/>
              <a:t>fld</a:t>
            </a:r>
            <a:r>
              <a:rPr lang="en-US" sz="1800" dirty="0"/>
              <a:t> </a:t>
            </a:r>
            <a:r>
              <a:rPr lang="en-US" sz="1800" dirty="0" err="1"/>
              <a:t>lis</a:t>
            </a:r>
            <a:r>
              <a:rPr lang="en-US" sz="1800" dirty="0"/>
              <a:t>  </a:t>
            </a:r>
          </a:p>
          <a:p>
            <a:pPr algn="l"/>
            <a:r>
              <a:rPr lang="en-US" sz="1800" dirty="0"/>
              <a:t>|   |   |   |   [ </a:t>
            </a:r>
            <a:r>
              <a:rPr lang="en-US" sz="1800" dirty="0" err="1"/>
              <a:t>Pexpr</a:t>
            </a:r>
            <a:r>
              <a:rPr lang="en-US" sz="1800" dirty="0"/>
              <a:t> map for Dynamic Index data  </a:t>
            </a:r>
          </a:p>
          <a:p>
            <a:pPr algn="l"/>
            <a:r>
              <a:rPr lang="en-US" sz="1800" dirty="0"/>
              <a:t>|   |   |   |           PEXPR1, PEXPR2 ]            </a:t>
            </a:r>
          </a:p>
          <a:p>
            <a:pPr algn="l"/>
            <a:r>
              <a:rPr lang="en-US" sz="1800" dirty="0"/>
              <a:t>|   |   |   |   [ </a:t>
            </a:r>
            <a:r>
              <a:rPr lang="en-US" sz="1800" dirty="0" err="1"/>
              <a:t>Fldids</a:t>
            </a:r>
            <a:r>
              <a:rPr lang="en-US" sz="1800" dirty="0"/>
              <a:t>                            </a:t>
            </a:r>
          </a:p>
          <a:p>
            <a:pPr algn="l"/>
            <a:r>
              <a:rPr lang="en-US" sz="1800" dirty="0"/>
              <a:t>|   |   |   |       </a:t>
            </a:r>
            <a:r>
              <a:rPr lang="en-US" sz="1800" dirty="0" err="1"/>
              <a:t>FldId</a:t>
            </a:r>
            <a:r>
              <a:rPr lang="en-US" sz="1800" dirty="0"/>
              <a:t> 0, </a:t>
            </a:r>
            <a:r>
              <a:rPr lang="en-US" sz="1800" dirty="0" err="1"/>
              <a:t>FldId</a:t>
            </a:r>
            <a:r>
              <a:rPr lang="en-US" sz="1800" dirty="0"/>
              <a:t> 1 ]              </a:t>
            </a:r>
          </a:p>
          <a:p>
            <a:pPr algn="l"/>
            <a:r>
              <a:rPr lang="en-US" sz="1800" dirty="0"/>
              <a:t>|   |   |   |   [</a:t>
            </a:r>
            <a:r>
              <a:rPr lang="en-US" sz="1800" dirty="0">
                <a:solidFill>
                  <a:srgbClr val="00B050"/>
                </a:solidFill>
              </a:rPr>
              <a:t>Dynamic Index</a:t>
            </a:r>
            <a:r>
              <a:rPr lang="en-US" sz="1800" dirty="0"/>
              <a:t>] TMPTBL000000f5BL00  </a:t>
            </a:r>
          </a:p>
          <a:p>
            <a:pPr algn="l"/>
            <a:r>
              <a:rPr lang="en-US" sz="1800" dirty="0"/>
              <a:t>|   |   |   |   |   (SYSPROGRESS.TMPTBL000000f4.0)  </a:t>
            </a:r>
          </a:p>
          <a:p>
            <a:pPr algn="l"/>
            <a:r>
              <a:rPr lang="en-US" sz="1800" dirty="0"/>
              <a:t>|   |   |   |   PROJECT [19] (                      </a:t>
            </a:r>
          </a:p>
          <a:p>
            <a:pPr algn="l"/>
            <a:r>
              <a:rPr lang="en-US" sz="1800" dirty="0"/>
              <a:t>|   |   |   |   |   PUB.O. [2]( </a:t>
            </a:r>
            <a:endParaRPr lang="en-US" sz="1800" i="0" dirty="0"/>
          </a:p>
        </p:txBody>
      </p:sp>
    </p:spTree>
    <p:extLst>
      <p:ext uri="{BB962C8B-B14F-4D97-AF65-F5344CB8AC3E}">
        <p14:creationId xmlns:p14="http://schemas.microsoft.com/office/powerpoint/2010/main" xmlns="" val="33274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look in query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 plan and check for below operations</a:t>
            </a:r>
          </a:p>
          <a:p>
            <a:pPr lvl="2"/>
            <a:r>
              <a:rPr lang="en-US" dirty="0"/>
              <a:t>Sort and Aggregations</a:t>
            </a:r>
          </a:p>
          <a:p>
            <a:pPr lvl="2"/>
            <a:r>
              <a:rPr lang="en-US" dirty="0"/>
              <a:t>Dynamic index</a:t>
            </a:r>
          </a:p>
          <a:p>
            <a:pPr lvl="3"/>
            <a:r>
              <a:rPr lang="en-US" dirty="0"/>
              <a:t>Most of the times </a:t>
            </a:r>
            <a:r>
              <a:rPr lang="en-US" dirty="0" err="1"/>
              <a:t>didx</a:t>
            </a:r>
            <a:r>
              <a:rPr lang="en-US" dirty="0"/>
              <a:t> will be good, unless optimizer decision made with no/stale statistics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2"/>
            <a:r>
              <a:rPr lang="en-US" dirty="0"/>
              <a:t>Nested loop joins</a:t>
            </a:r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-748145" y="6372225"/>
            <a:ext cx="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3828310" y="3230157"/>
            <a:ext cx="5137945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/>
              <a:t>|   PROJECT [21] (                                  </a:t>
            </a:r>
          </a:p>
          <a:p>
            <a:pPr algn="l"/>
            <a:r>
              <a:rPr lang="en-US" sz="1800" dirty="0"/>
              <a:t>|   |   JOIN [3][</a:t>
            </a:r>
            <a:r>
              <a:rPr lang="en-US" sz="1800" dirty="0">
                <a:solidFill>
                  <a:srgbClr val="00B050"/>
                </a:solidFill>
              </a:rPr>
              <a:t>NESTED_LOOP-JOIN</a:t>
            </a:r>
            <a:r>
              <a:rPr lang="en-US" sz="1800" dirty="0"/>
              <a:t>](                 </a:t>
            </a:r>
          </a:p>
          <a:p>
            <a:pPr algn="l"/>
            <a:r>
              <a:rPr lang="en-US" sz="1800" dirty="0"/>
              <a:t>|   |   |   PROJECT [16] (                          </a:t>
            </a:r>
          </a:p>
          <a:p>
            <a:pPr algn="l"/>
            <a:r>
              <a:rPr lang="en-US" sz="1800" dirty="0"/>
              <a:t>|   |   |   |   PUB.SI. [1](                        </a:t>
            </a:r>
          </a:p>
          <a:p>
            <a:pPr algn="l"/>
            <a:r>
              <a:rPr lang="en-US" sz="1800" dirty="0"/>
              <a:t>|   |   |   |   |   TABLE SCAN                      </a:t>
            </a:r>
          </a:p>
          <a:p>
            <a:pPr algn="l"/>
            <a:r>
              <a:rPr lang="en-US" sz="1800" dirty="0"/>
              <a:t>|   |   |   |   ) </a:t>
            </a:r>
            <a:endParaRPr lang="en-US" sz="1800" i="0" dirty="0"/>
          </a:p>
        </p:txBody>
      </p:sp>
    </p:spTree>
    <p:extLst>
      <p:ext uri="{BB962C8B-B14F-4D97-AF65-F5344CB8AC3E}">
        <p14:creationId xmlns:p14="http://schemas.microsoft.com/office/powerpoint/2010/main" xmlns="" val="310207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look in query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 plan and check for below operations</a:t>
            </a:r>
          </a:p>
          <a:p>
            <a:pPr lvl="2"/>
            <a:r>
              <a:rPr lang="en-US" dirty="0"/>
              <a:t>Sort and Aggregations</a:t>
            </a:r>
          </a:p>
          <a:p>
            <a:pPr lvl="2"/>
            <a:r>
              <a:rPr lang="en-US" dirty="0"/>
              <a:t>Dynamic index</a:t>
            </a:r>
          </a:p>
          <a:p>
            <a:pPr lvl="3"/>
            <a:r>
              <a:rPr lang="en-US" dirty="0"/>
              <a:t>Most of the times </a:t>
            </a:r>
            <a:r>
              <a:rPr lang="en-US" dirty="0" err="1"/>
              <a:t>didx</a:t>
            </a:r>
            <a:r>
              <a:rPr lang="en-US" dirty="0"/>
              <a:t> will be good, unless optimizer decision made with no/stale statistics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2"/>
            <a:r>
              <a:rPr lang="en-US" dirty="0"/>
              <a:t>Nested loop joins</a:t>
            </a:r>
          </a:p>
          <a:p>
            <a:pPr lvl="2"/>
            <a:r>
              <a:rPr lang="en-US" dirty="0"/>
              <a:t>Table scan</a:t>
            </a:r>
          </a:p>
          <a:p>
            <a:r>
              <a:rPr lang="en-US" dirty="0"/>
              <a:t>Most of the above operations can cause performance problems</a:t>
            </a:r>
          </a:p>
          <a:p>
            <a:r>
              <a:rPr lang="en-US" dirty="0"/>
              <a:t>Probably Indicates a missing index</a:t>
            </a:r>
          </a:p>
          <a:p>
            <a:r>
              <a:rPr lang="en-US" dirty="0"/>
              <a:t>Note that Query plans show transformed Queries if there is a transformation</a:t>
            </a:r>
          </a:p>
          <a:p>
            <a:pPr lvl="2"/>
            <a:r>
              <a:rPr lang="en-US" dirty="0"/>
              <a:t>Subqueries to joins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-748145" y="6372225"/>
            <a:ext cx="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4066669" y="3469334"/>
            <a:ext cx="4979522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/>
              <a:t>|   |   PROJECT [16] (                              </a:t>
            </a:r>
          </a:p>
          <a:p>
            <a:pPr algn="l"/>
            <a:r>
              <a:rPr lang="en-US" sz="1800" dirty="0"/>
              <a:t>|   |   |   PUB.CUSTOMER. [2](                      </a:t>
            </a:r>
          </a:p>
          <a:p>
            <a:pPr algn="l"/>
            <a:r>
              <a:rPr lang="en-US" sz="1800" dirty="0"/>
              <a:t>|   |   |   |   </a:t>
            </a:r>
            <a:r>
              <a:rPr lang="en-US" sz="1800" dirty="0">
                <a:solidFill>
                  <a:srgbClr val="00B050"/>
                </a:solidFill>
              </a:rPr>
              <a:t>TABLE SCAN                          </a:t>
            </a:r>
          </a:p>
          <a:p>
            <a:pPr algn="l"/>
            <a:r>
              <a:rPr lang="en-US" sz="1800" dirty="0"/>
              <a:t>|   |   |   )                                       </a:t>
            </a:r>
          </a:p>
          <a:p>
            <a:pPr>
              <a:buSzTx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127280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Optimizer Hints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hints to see if it mitigates the performance problem.</a:t>
            </a:r>
          </a:p>
          <a:p>
            <a:r>
              <a:rPr lang="en-US" dirty="0"/>
              <a:t>NO REORDER – This will set given join order</a:t>
            </a:r>
          </a:p>
          <a:p>
            <a:pPr lvl="1"/>
            <a:r>
              <a:rPr lang="en-US" dirty="0"/>
              <a:t>If suspicious join order is selected by optimizer this hint can be used this to set the join order</a:t>
            </a:r>
          </a:p>
          <a:p>
            <a:pPr lvl="1"/>
            <a:r>
              <a:rPr lang="en-US" dirty="0"/>
              <a:t>Table1 INNER JOIN table 2 {NO REORDER}</a:t>
            </a:r>
          </a:p>
          <a:p>
            <a:r>
              <a:rPr lang="en-US" dirty="0"/>
              <a:t>FORCE INDEX – Forces optimizer to use particular index</a:t>
            </a:r>
          </a:p>
          <a:p>
            <a:pPr lvl="1"/>
            <a:r>
              <a:rPr lang="en-US" dirty="0"/>
              <a:t>FORCE (INDEX (&lt;</a:t>
            </a:r>
            <a:r>
              <a:rPr lang="en-US" dirty="0" err="1"/>
              <a:t>index_name</a:t>
            </a:r>
            <a:r>
              <a:rPr lang="en-US" dirty="0"/>
              <a:t>&gt;))</a:t>
            </a:r>
          </a:p>
          <a:p>
            <a:r>
              <a:rPr lang="en-US" dirty="0"/>
              <a:t>NOEXECUTE – Use this to generate query plan without execution</a:t>
            </a:r>
          </a:p>
          <a:p>
            <a:pPr lvl="2"/>
            <a:r>
              <a:rPr lang="en-US" dirty="0"/>
              <a:t>This hint will make query to go through optimizer phase</a:t>
            </a:r>
          </a:p>
          <a:p>
            <a:pPr lvl="2"/>
            <a:r>
              <a:rPr lang="en-US" dirty="0"/>
              <a:t>Execution will be skipped</a:t>
            </a:r>
          </a:p>
          <a:p>
            <a:pPr marL="1371600" lvl="3" indent="0">
              <a:buNone/>
            </a:pPr>
            <a:r>
              <a:rPr lang="en-US" dirty="0"/>
              <a:t>SELECT * FROM </a:t>
            </a:r>
            <a:r>
              <a:rPr lang="en-US" dirty="0" err="1"/>
              <a:t>Pub.Customer</a:t>
            </a:r>
            <a:r>
              <a:rPr lang="en-US" dirty="0"/>
              <a:t> NOEXECUTE;</a:t>
            </a:r>
          </a:p>
          <a:p>
            <a:pPr marL="1371600" lvl="3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7298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server due to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985627"/>
          </a:xfrm>
        </p:spPr>
        <p:txBody>
          <a:bodyPr/>
          <a:lstStyle/>
          <a:p>
            <a:r>
              <a:rPr lang="en-US" dirty="0"/>
              <a:t>Example configuration: -Ma 10  –</a:t>
            </a:r>
            <a:r>
              <a:rPr lang="en-US" dirty="0" err="1"/>
              <a:t>Mn</a:t>
            </a:r>
            <a:r>
              <a:rPr lang="en-US" dirty="0"/>
              <a:t> 30 </a:t>
            </a:r>
          </a:p>
          <a:p>
            <a:r>
              <a:rPr lang="en-US" dirty="0"/>
              <a:t>New </a:t>
            </a:r>
            <a:r>
              <a:rPr lang="en-US" dirty="0" err="1"/>
              <a:t>sql</a:t>
            </a:r>
            <a:r>
              <a:rPr lang="en-US" dirty="0"/>
              <a:t> servers are started for each new connection due to given configuration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424429" y="3727674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SQL30</a:t>
            </a:r>
          </a:p>
        </p:txBody>
      </p:sp>
      <p:sp>
        <p:nvSpPr>
          <p:cNvPr id="5" name="Flowchart: Magnetic Disk 4"/>
          <p:cNvSpPr/>
          <p:nvPr/>
        </p:nvSpPr>
        <p:spPr bwMode="auto">
          <a:xfrm>
            <a:off x="3531024" y="5026694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6" name="Straight Arrow Connector 5"/>
          <p:cNvCxnSpPr>
            <a:stCxn id="5" idx="1"/>
            <a:endCxn id="4" idx="2"/>
          </p:cNvCxnSpPr>
          <p:nvPr/>
        </p:nvCxnSpPr>
        <p:spPr bwMode="auto">
          <a:xfrm flipV="1">
            <a:off x="3942504" y="4367754"/>
            <a:ext cx="2122005" cy="65894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3500202" y="3113552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1959973" y="3115198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5979828" y="3103626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/>
          <p:cNvSpPr txBox="1"/>
          <p:nvPr/>
        </p:nvSpPr>
        <p:spPr bwMode="auto">
          <a:xfrm>
            <a:off x="3248959" y="2677682"/>
            <a:ext cx="13357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SQL Connections</a:t>
            </a:r>
          </a:p>
        </p:txBody>
      </p:sp>
      <p:sp>
        <p:nvSpPr>
          <p:cNvPr id="39" name="TextBox 38"/>
          <p:cNvSpPr txBox="1"/>
          <p:nvPr/>
        </p:nvSpPr>
        <p:spPr bwMode="auto">
          <a:xfrm>
            <a:off x="3248959" y="2671332"/>
            <a:ext cx="13357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SQL Connections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6971218" y="2917553"/>
            <a:ext cx="34676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-Ma maximum clients per server</a:t>
            </a:r>
          </a:p>
          <a:p>
            <a:pPr algn="l">
              <a:buSzTx/>
            </a:pPr>
            <a:r>
              <a:rPr lang="en-US" sz="1800" i="0" dirty="0"/>
              <a:t>-</a:t>
            </a:r>
            <a:r>
              <a:rPr lang="en-US" sz="1800" i="0" dirty="0" err="1"/>
              <a:t>Mi</a:t>
            </a:r>
            <a:r>
              <a:rPr lang="en-US" sz="1800" i="0" dirty="0"/>
              <a:t>  minimum clients per server</a:t>
            </a:r>
          </a:p>
          <a:p>
            <a:pPr algn="l">
              <a:buSzTx/>
            </a:pPr>
            <a:r>
              <a:rPr lang="en-US" sz="1800" i="0" dirty="0"/>
              <a:t>-</a:t>
            </a:r>
            <a:r>
              <a:rPr lang="en-US" sz="1800" i="0" dirty="0" err="1"/>
              <a:t>Mn</a:t>
            </a:r>
            <a:r>
              <a:rPr lang="en-US" sz="1800" i="0" dirty="0"/>
              <a:t> max number of servers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463269" y="3750623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SQL1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2915229" y="3752624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SQL2</a:t>
            </a:r>
          </a:p>
        </p:txBody>
      </p:sp>
      <p:cxnSp>
        <p:nvCxnSpPr>
          <p:cNvPr id="45" name="Straight Arrow Connector 44"/>
          <p:cNvCxnSpPr>
            <a:stCxn id="5" idx="1"/>
            <a:endCxn id="44" idx="2"/>
          </p:cNvCxnSpPr>
          <p:nvPr/>
        </p:nvCxnSpPr>
        <p:spPr bwMode="auto">
          <a:xfrm flipH="1" flipV="1">
            <a:off x="3555309" y="4392704"/>
            <a:ext cx="387195" cy="63399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5" idx="1"/>
            <a:endCxn id="43" idx="2"/>
          </p:cNvCxnSpPr>
          <p:nvPr/>
        </p:nvCxnSpPr>
        <p:spPr bwMode="auto">
          <a:xfrm flipH="1" flipV="1">
            <a:off x="2103349" y="4390703"/>
            <a:ext cx="1839155" cy="6359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4458887" y="3784888"/>
            <a:ext cx="4924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286329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5" grpId="0"/>
      <p:bldP spid="39" grpId="0"/>
      <p:bldP spid="7" grpId="0"/>
      <p:bldP spid="43" grpId="0" animBg="1"/>
      <p:bldP spid="44" grpId="0" animBg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server due to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985627"/>
          </a:xfrm>
        </p:spPr>
        <p:txBody>
          <a:bodyPr/>
          <a:lstStyle/>
          <a:p>
            <a:r>
              <a:rPr lang="en-US" dirty="0"/>
              <a:t>Example configuration: -Ma 10  –</a:t>
            </a:r>
            <a:r>
              <a:rPr lang="en-US" dirty="0" err="1"/>
              <a:t>Mn</a:t>
            </a:r>
            <a:r>
              <a:rPr lang="en-US" dirty="0"/>
              <a:t> 30 </a:t>
            </a:r>
          </a:p>
          <a:p>
            <a:r>
              <a:rPr lang="en-US" dirty="0"/>
              <a:t>New </a:t>
            </a:r>
            <a:r>
              <a:rPr lang="en-US" dirty="0" err="1"/>
              <a:t>sql</a:t>
            </a:r>
            <a:r>
              <a:rPr lang="en-US" dirty="0"/>
              <a:t> servers are started for each new connection due to given configuration </a:t>
            </a:r>
          </a:p>
          <a:p>
            <a:r>
              <a:rPr lang="en-US" dirty="0"/>
              <a:t>Use –</a:t>
            </a:r>
            <a:r>
              <a:rPr lang="en-US" dirty="0" err="1"/>
              <a:t>Mi</a:t>
            </a:r>
            <a:endParaRPr lang="en-US" dirty="0"/>
          </a:p>
          <a:p>
            <a:r>
              <a:rPr lang="en-US" dirty="0"/>
              <a:t>Ma 10 –</a:t>
            </a:r>
            <a:r>
              <a:rPr lang="en-US" dirty="0" err="1"/>
              <a:t>Mi</a:t>
            </a:r>
            <a:r>
              <a:rPr lang="en-US" dirty="0"/>
              <a:t>  3 –</a:t>
            </a:r>
            <a:r>
              <a:rPr lang="en-US" dirty="0" err="1"/>
              <a:t>Mn</a:t>
            </a:r>
            <a:r>
              <a:rPr lang="en-US" dirty="0"/>
              <a:t> 30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492876" y="3724282"/>
            <a:ext cx="137160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SQL10</a:t>
            </a:r>
          </a:p>
        </p:txBody>
      </p:sp>
      <p:sp>
        <p:nvSpPr>
          <p:cNvPr id="5" name="Flowchart: Magnetic Disk 4"/>
          <p:cNvSpPr/>
          <p:nvPr/>
        </p:nvSpPr>
        <p:spPr bwMode="auto">
          <a:xfrm>
            <a:off x="3531024" y="5026694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6" name="Straight Arrow Connector 5"/>
          <p:cNvCxnSpPr>
            <a:stCxn id="5" idx="1"/>
            <a:endCxn id="4" idx="2"/>
          </p:cNvCxnSpPr>
          <p:nvPr/>
        </p:nvCxnSpPr>
        <p:spPr bwMode="auto">
          <a:xfrm flipV="1">
            <a:off x="3942504" y="4455802"/>
            <a:ext cx="2236172" cy="57089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3500202" y="3113552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1959973" y="3115198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5979828" y="3103626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/>
          <p:cNvSpPr txBox="1"/>
          <p:nvPr/>
        </p:nvSpPr>
        <p:spPr bwMode="auto">
          <a:xfrm>
            <a:off x="2948017" y="2902826"/>
            <a:ext cx="13357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SQL Connections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6971218" y="2917553"/>
            <a:ext cx="34676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-Ma maximum clients per server</a:t>
            </a:r>
          </a:p>
          <a:p>
            <a:pPr algn="l">
              <a:buSzTx/>
            </a:pPr>
            <a:r>
              <a:rPr lang="en-US" sz="1800" i="0" dirty="0"/>
              <a:t>-</a:t>
            </a:r>
            <a:r>
              <a:rPr lang="en-US" sz="1800" i="0" dirty="0" err="1"/>
              <a:t>Mi</a:t>
            </a:r>
            <a:r>
              <a:rPr lang="en-US" sz="1800" i="0" dirty="0"/>
              <a:t>  minimum clients per server</a:t>
            </a:r>
          </a:p>
          <a:p>
            <a:pPr algn="l">
              <a:buSzTx/>
            </a:pPr>
            <a:r>
              <a:rPr lang="en-US" sz="1800" i="0" dirty="0"/>
              <a:t>-</a:t>
            </a:r>
            <a:r>
              <a:rPr lang="en-US" sz="1800" i="0" dirty="0" err="1"/>
              <a:t>Mn</a:t>
            </a:r>
            <a:r>
              <a:rPr lang="en-US" sz="1800" i="0" dirty="0"/>
              <a:t> max number of servers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463269" y="3750623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SQL1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2915229" y="3752624"/>
            <a:ext cx="128016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SQL2</a:t>
            </a:r>
          </a:p>
        </p:txBody>
      </p:sp>
      <p:cxnSp>
        <p:nvCxnSpPr>
          <p:cNvPr id="45" name="Straight Arrow Connector 44"/>
          <p:cNvCxnSpPr>
            <a:stCxn id="5" idx="1"/>
            <a:endCxn id="44" idx="2"/>
          </p:cNvCxnSpPr>
          <p:nvPr/>
        </p:nvCxnSpPr>
        <p:spPr bwMode="auto">
          <a:xfrm flipH="1" flipV="1">
            <a:off x="3555309" y="4392704"/>
            <a:ext cx="387195" cy="63399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5" idx="1"/>
            <a:endCxn id="43" idx="2"/>
          </p:cNvCxnSpPr>
          <p:nvPr/>
        </p:nvCxnSpPr>
        <p:spPr bwMode="auto">
          <a:xfrm flipH="1" flipV="1">
            <a:off x="2103349" y="4390703"/>
            <a:ext cx="1839155" cy="6359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4458887" y="3784888"/>
            <a:ext cx="4924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…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2112373" y="3105551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2239696" y="3117126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607434" y="3130629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3734757" y="3142204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6084420" y="3107480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6211743" y="3119055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0003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9" grpId="0"/>
      <p:bldP spid="7" grpId="0"/>
      <p:bldP spid="43" grpId="0" animBg="1"/>
      <p:bldP spid="44" grpId="0" animBg="1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server due to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985627"/>
          </a:xfrm>
        </p:spPr>
        <p:txBody>
          <a:bodyPr/>
          <a:lstStyle/>
          <a:p>
            <a:r>
              <a:rPr lang="en-US" dirty="0"/>
              <a:t>Example configuration: -Ma 10 –</a:t>
            </a:r>
            <a:r>
              <a:rPr lang="en-US" dirty="0" err="1"/>
              <a:t>Mi</a:t>
            </a:r>
            <a:r>
              <a:rPr lang="en-US" dirty="0"/>
              <a:t> 10 –</a:t>
            </a:r>
            <a:r>
              <a:rPr lang="en-US" dirty="0" err="1"/>
              <a:t>Mn</a:t>
            </a:r>
            <a:r>
              <a:rPr lang="en-US" dirty="0"/>
              <a:t> 3 </a:t>
            </a:r>
          </a:p>
          <a:p>
            <a:r>
              <a:rPr lang="en-US" dirty="0"/>
              <a:t>New </a:t>
            </a:r>
            <a:r>
              <a:rPr lang="en-US" dirty="0" err="1"/>
              <a:t>sql</a:t>
            </a:r>
            <a:r>
              <a:rPr lang="en-US" dirty="0"/>
              <a:t> servers are not started due to given configuration </a:t>
            </a:r>
          </a:p>
          <a:p>
            <a:r>
              <a:rPr lang="en-US" dirty="0"/>
              <a:t>Use –</a:t>
            </a:r>
            <a:r>
              <a:rPr lang="en-US" dirty="0" err="1"/>
              <a:t>Mi</a:t>
            </a:r>
            <a:r>
              <a:rPr lang="en-US" dirty="0"/>
              <a:t> to distribute connections</a:t>
            </a:r>
          </a:p>
          <a:p>
            <a:r>
              <a:rPr lang="en-US" dirty="0"/>
              <a:t>Ma 10 –</a:t>
            </a:r>
            <a:r>
              <a:rPr lang="en-US" dirty="0" err="1"/>
              <a:t>Mi</a:t>
            </a:r>
            <a:r>
              <a:rPr lang="en-US" dirty="0"/>
              <a:t>  3 –</a:t>
            </a:r>
            <a:r>
              <a:rPr lang="en-US" dirty="0" err="1"/>
              <a:t>Mn</a:t>
            </a:r>
            <a:r>
              <a:rPr lang="en-US" dirty="0"/>
              <a:t> 3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317322" y="3637399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5" name="Flowchart: Magnetic Disk 4"/>
          <p:cNvSpPr/>
          <p:nvPr/>
        </p:nvSpPr>
        <p:spPr bwMode="auto">
          <a:xfrm>
            <a:off x="3531024" y="5026694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6" name="Straight Arrow Connector 5"/>
          <p:cNvCxnSpPr>
            <a:endCxn id="4" idx="2"/>
          </p:cNvCxnSpPr>
          <p:nvPr/>
        </p:nvCxnSpPr>
        <p:spPr bwMode="auto">
          <a:xfrm flipV="1">
            <a:off x="3911682" y="4368919"/>
            <a:ext cx="0" cy="72969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3500202" y="3009377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3652602" y="3000411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796037" y="3009372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3939472" y="3000408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4073945" y="2991442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4190482" y="2991442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3383659" y="3000411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4486320" y="2991439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4351847" y="2991444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/>
          <p:cNvSpPr txBox="1"/>
          <p:nvPr/>
        </p:nvSpPr>
        <p:spPr bwMode="auto">
          <a:xfrm>
            <a:off x="3248959" y="2677682"/>
            <a:ext cx="13357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SQL Connections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3317322" y="3631049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sp>
        <p:nvSpPr>
          <p:cNvPr id="27" name="Flowchart: Magnetic Disk 26"/>
          <p:cNvSpPr/>
          <p:nvPr/>
        </p:nvSpPr>
        <p:spPr bwMode="auto">
          <a:xfrm>
            <a:off x="3531024" y="5020344"/>
            <a:ext cx="822960" cy="1188720"/>
          </a:xfrm>
          <a:prstGeom prst="flowChartMagneticDisk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DB</a:t>
            </a:r>
          </a:p>
        </p:txBody>
      </p:sp>
      <p:cxnSp>
        <p:nvCxnSpPr>
          <p:cNvPr id="28" name="Straight Arrow Connector 27"/>
          <p:cNvCxnSpPr>
            <a:endCxn id="26" idx="2"/>
          </p:cNvCxnSpPr>
          <p:nvPr/>
        </p:nvCxnSpPr>
        <p:spPr bwMode="auto">
          <a:xfrm flipV="1">
            <a:off x="3911682" y="4362569"/>
            <a:ext cx="0" cy="72969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 bwMode="auto">
          <a:xfrm rot="2479332">
            <a:off x="4787536" y="4259889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375578" y="4890064"/>
            <a:ext cx="764809" cy="79656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 bwMode="auto">
          <a:xfrm rot="17674629">
            <a:off x="1820215" y="4402015"/>
            <a:ext cx="1188720" cy="731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SQL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 flipH="1" flipV="1">
            <a:off x="2654323" y="4926931"/>
            <a:ext cx="845879" cy="7596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3855802" y="3003027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4008202" y="2994061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H="1">
            <a:off x="5535899" y="3999848"/>
            <a:ext cx="240622" cy="26792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flipH="1">
            <a:off x="5601746" y="4046663"/>
            <a:ext cx="250593" cy="2773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flipH="1">
            <a:off x="5670520" y="4103936"/>
            <a:ext cx="243716" cy="2746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3739259" y="2994061"/>
            <a:ext cx="0" cy="628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/>
          <p:cNvSpPr txBox="1"/>
          <p:nvPr/>
        </p:nvSpPr>
        <p:spPr bwMode="auto">
          <a:xfrm>
            <a:off x="3248959" y="2671332"/>
            <a:ext cx="13357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SQL Connections</a:t>
            </a:r>
          </a:p>
        </p:txBody>
      </p:sp>
      <p:cxnSp>
        <p:nvCxnSpPr>
          <p:cNvPr id="40" name="Straight Arrow Connector 39"/>
          <p:cNvCxnSpPr>
            <a:endCxn id="31" idx="0"/>
          </p:cNvCxnSpPr>
          <p:nvPr/>
        </p:nvCxnSpPr>
        <p:spPr bwMode="auto">
          <a:xfrm>
            <a:off x="1700869" y="4422402"/>
            <a:ext cx="381083" cy="1932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1834746" y="4226104"/>
            <a:ext cx="336954" cy="178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1784350" y="4315168"/>
            <a:ext cx="333420" cy="1707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TextBox 6"/>
          <p:cNvSpPr txBox="1"/>
          <p:nvPr/>
        </p:nvSpPr>
        <p:spPr bwMode="auto">
          <a:xfrm>
            <a:off x="6971218" y="2917553"/>
            <a:ext cx="34676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800" i="0" dirty="0"/>
              <a:t>-Ma maximum clients per server</a:t>
            </a:r>
          </a:p>
          <a:p>
            <a:pPr algn="l">
              <a:buSzTx/>
            </a:pPr>
            <a:r>
              <a:rPr lang="en-US" sz="1800" i="0" dirty="0"/>
              <a:t>-</a:t>
            </a:r>
            <a:r>
              <a:rPr lang="en-US" sz="1800" i="0" dirty="0" err="1"/>
              <a:t>Mi</a:t>
            </a:r>
            <a:r>
              <a:rPr lang="en-US" sz="1800" i="0" dirty="0"/>
              <a:t>  minimum clients per server</a:t>
            </a:r>
          </a:p>
          <a:p>
            <a:pPr algn="l">
              <a:buSzTx/>
            </a:pPr>
            <a:r>
              <a:rPr lang="en-US" sz="1800" i="0" dirty="0"/>
              <a:t>-</a:t>
            </a:r>
            <a:r>
              <a:rPr lang="en-US" sz="1800" i="0" dirty="0" err="1"/>
              <a:t>Mn</a:t>
            </a:r>
            <a:r>
              <a:rPr lang="en-US" sz="1800" i="0" dirty="0"/>
              <a:t> max number of servers</a:t>
            </a:r>
          </a:p>
        </p:txBody>
      </p:sp>
      <p:sp>
        <p:nvSpPr>
          <p:cNvPr id="12" name="Rectangle 11"/>
          <p:cNvSpPr/>
          <p:nvPr/>
        </p:nvSpPr>
        <p:spPr bwMode="auto">
          <a:xfrm rot="2425542">
            <a:off x="5638604" y="3948851"/>
            <a:ext cx="569086" cy="164743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6914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25" grpId="0"/>
      <p:bldP spid="25" grpId="1"/>
      <p:bldP spid="26" grpId="0" animBg="1"/>
      <p:bldP spid="27" grpId="0" animBg="1"/>
      <p:bldP spid="29" grpId="0" animBg="1"/>
      <p:bldP spid="31" grpId="0" animBg="1"/>
      <p:bldP spid="39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Enable logging and get problematic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</a:t>
            </a:r>
            <a:r>
              <a:rPr lang="en-US" dirty="0" err="1"/>
              <a:t>dbname</a:t>
            </a:r>
            <a:r>
              <a:rPr lang="en-US" dirty="0"/>
              <a:t>&gt;.</a:t>
            </a:r>
            <a:r>
              <a:rPr lang="en-US" dirty="0" err="1"/>
              <a:t>lg</a:t>
            </a:r>
            <a:endParaRPr lang="en-US" dirty="0"/>
          </a:p>
          <a:p>
            <a:pPr lvl="1"/>
            <a:r>
              <a:rPr lang="en-US" dirty="0"/>
              <a:t>Contains all major events across database for all servers  and utilities.</a:t>
            </a:r>
          </a:p>
          <a:p>
            <a:pPr lvl="1"/>
            <a:r>
              <a:rPr lang="en-US" dirty="0"/>
              <a:t>Logging starts by default.</a:t>
            </a:r>
          </a:p>
          <a:p>
            <a:pPr lvl="1"/>
            <a:endParaRPr lang="en-US" dirty="0"/>
          </a:p>
          <a:p>
            <a:r>
              <a:rPr lang="en-US" dirty="0"/>
              <a:t>SQL Server log</a:t>
            </a:r>
          </a:p>
          <a:p>
            <a:pPr lvl="1"/>
            <a:r>
              <a:rPr lang="en-US" dirty="0"/>
              <a:t>Contains events of all connection across the server</a:t>
            </a:r>
          </a:p>
          <a:p>
            <a:pPr lvl="1"/>
            <a:r>
              <a:rPr lang="en-US" dirty="0"/>
              <a:t>Contains query execution steps, query plan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Must be started/stopped explicitly by  DBA using following command</a:t>
            </a:r>
          </a:p>
          <a:p>
            <a:pPr lvl="1">
              <a:buNone/>
            </a:pPr>
            <a:r>
              <a:rPr lang="en-US" dirty="0"/>
              <a:t>     SET PRO_SERVER LOG </a:t>
            </a:r>
            <a:r>
              <a:rPr lang="en-US" b="1" dirty="0"/>
              <a:t>[</a:t>
            </a:r>
            <a:r>
              <a:rPr lang="en-US" dirty="0"/>
              <a:t> ON | OFF </a:t>
            </a:r>
            <a:r>
              <a:rPr lang="en-US" b="1" dirty="0"/>
              <a:t>] </a:t>
            </a:r>
            <a:r>
              <a:rPr lang="en-US" dirty="0"/>
              <a:t>WITH </a:t>
            </a:r>
            <a:r>
              <a:rPr lang="en-US" b="1" dirty="0"/>
              <a:t>({</a:t>
            </a:r>
            <a:r>
              <a:rPr lang="en-US" dirty="0"/>
              <a:t> ALL, STATEMENT,  COMMUNICATION, QUERY_PLAN </a:t>
            </a:r>
            <a:r>
              <a:rPr lang="en-US" b="1" dirty="0"/>
              <a:t>})</a:t>
            </a:r>
          </a:p>
          <a:p>
            <a:pPr lvl="1"/>
            <a:r>
              <a:rPr lang="en-US" dirty="0"/>
              <a:t>Example of a server log file</a:t>
            </a:r>
          </a:p>
          <a:p>
            <a:pPr lvl="1">
              <a:buNone/>
            </a:pPr>
            <a:r>
              <a:rPr lang="en-US" dirty="0"/>
              <a:t>     </a:t>
            </a:r>
            <a:r>
              <a:rPr lang="en-US" i="1" dirty="0"/>
              <a:t>SQL_server_1_20151118_081313_A.log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223020" y="1705724"/>
            <a:ext cx="1069344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400" i="0" dirty="0"/>
              <a:t>[2016/06/21@10:04:40.806+2300] P-14092      </a:t>
            </a:r>
            <a:r>
              <a:rPr lang="en-US" sz="1400" b="1" i="0" dirty="0"/>
              <a:t>T-19120</a:t>
            </a:r>
            <a:r>
              <a:rPr lang="en-US" sz="1400" i="0" dirty="0"/>
              <a:t> I SRV     1: (7129)  </a:t>
            </a:r>
            <a:r>
              <a:rPr lang="en-US" sz="1400" i="0" dirty="0" err="1"/>
              <a:t>Usr</a:t>
            </a:r>
            <a:r>
              <a:rPr lang="en-US" sz="1400" i="0" dirty="0"/>
              <a:t> 23 set name to </a:t>
            </a:r>
            <a:r>
              <a:rPr lang="en-US" sz="1400" b="1" i="0" dirty="0" err="1">
                <a:solidFill>
                  <a:schemeClr val="accent5">
                    <a:lumMod val="75000"/>
                  </a:schemeClr>
                </a:solidFill>
              </a:rPr>
              <a:t>testuser</a:t>
            </a:r>
            <a:r>
              <a:rPr lang="en-US" sz="1400" i="0" dirty="0"/>
              <a:t>. </a:t>
            </a:r>
          </a:p>
          <a:p>
            <a:pPr algn="l">
              <a:buSzTx/>
            </a:pPr>
            <a:r>
              <a:rPr lang="en-US" sz="1400" i="0" dirty="0"/>
              <a:t>[2016/06/21@10:04:40.808+2300] P-14092      </a:t>
            </a:r>
            <a:r>
              <a:rPr lang="en-US" sz="1400" b="1" i="0" dirty="0"/>
              <a:t>T-19120</a:t>
            </a:r>
            <a:r>
              <a:rPr lang="en-US" sz="1400" i="0" dirty="0"/>
              <a:t> I SQLSRV2 1: (-----) Login by user 23. Using TCP/IP IPV4 address 127.0.0.1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019641" y="3293467"/>
            <a:ext cx="4214615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400" i="0" dirty="0"/>
              <a:t>SQL SERVER ID: 1</a:t>
            </a:r>
          </a:p>
          <a:p>
            <a:pPr algn="l">
              <a:buSzTx/>
            </a:pPr>
            <a:endParaRPr lang="en-US" sz="1400" i="0" dirty="0"/>
          </a:p>
          <a:p>
            <a:pPr algn="l">
              <a:buSzTx/>
            </a:pPr>
            <a:r>
              <a:rPr lang="en-US" sz="1400" i="0" dirty="0"/>
              <a:t>20160621_100449 </a:t>
            </a:r>
            <a:r>
              <a:rPr lang="en-US" sz="1400" b="1" i="0" dirty="0"/>
              <a:t>19120</a:t>
            </a:r>
            <a:r>
              <a:rPr lang="en-US" sz="1400" i="0" dirty="0"/>
              <a:t>:</a:t>
            </a:r>
          </a:p>
          <a:p>
            <a:pPr algn="l">
              <a:buSzTx/>
            </a:pPr>
            <a:r>
              <a:rPr lang="en-US" sz="1400" i="0" dirty="0"/>
              <a:t>----------------------------------------</a:t>
            </a:r>
          </a:p>
          <a:p>
            <a:pPr algn="l">
              <a:buSzTx/>
            </a:pPr>
            <a:r>
              <a:rPr lang="en-US" sz="1400" i="0" dirty="0"/>
              <a:t>Optimized Query Plan : select * from </a:t>
            </a:r>
            <a:r>
              <a:rPr lang="en-US" sz="1400" i="0" dirty="0" err="1"/>
              <a:t>pub.customer</a:t>
            </a:r>
            <a:endParaRPr lang="en-US" sz="1400" i="0" dirty="0"/>
          </a:p>
          <a:p>
            <a:pPr algn="l">
              <a:buSzTx/>
            </a:pPr>
            <a:r>
              <a:rPr lang="en-US" sz="1400" i="0" dirty="0"/>
              <a:t>PROJECT [60] (</a:t>
            </a:r>
          </a:p>
          <a:p>
            <a:pPr algn="l">
              <a:buSzTx/>
            </a:pPr>
            <a:r>
              <a:rPr lang="en-US" sz="1400" i="0" dirty="0"/>
              <a:t>|   PROJECT [58] (</a:t>
            </a:r>
          </a:p>
          <a:p>
            <a:pPr algn="l">
              <a:buSzTx/>
            </a:pPr>
            <a:r>
              <a:rPr lang="en-US" sz="1400" i="0" dirty="0"/>
              <a:t>|   |   PUB.CUSTOMER. [0](</a:t>
            </a:r>
          </a:p>
          <a:p>
            <a:pPr algn="l">
              <a:buSzTx/>
            </a:pPr>
            <a:r>
              <a:rPr lang="en-US" sz="1400" i="0" dirty="0"/>
              <a:t>|   |   |   TABLE SCAN</a:t>
            </a:r>
          </a:p>
        </p:txBody>
      </p:sp>
    </p:spTree>
    <p:extLst>
      <p:ext uri="{BB962C8B-B14F-4D97-AF65-F5344CB8AC3E}">
        <p14:creationId xmlns:p14="http://schemas.microsoft.com/office/powerpoint/2010/main" xmlns="" val="44470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Enable logging and get problematic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SQL Connection log</a:t>
            </a:r>
          </a:p>
          <a:p>
            <a:pPr lvl="1"/>
            <a:r>
              <a:rPr lang="en-US" dirty="0"/>
              <a:t>Contains a particular connection specific events</a:t>
            </a:r>
          </a:p>
          <a:p>
            <a:pPr lvl="1"/>
            <a:r>
              <a:rPr lang="en-US" dirty="0"/>
              <a:t>Contains query execution steps, query plan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Must be started/stopped user connection using following command</a:t>
            </a:r>
          </a:p>
          <a:p>
            <a:pPr lvl="1">
              <a:buNone/>
            </a:pPr>
            <a:r>
              <a:rPr lang="en-US" dirty="0"/>
              <a:t>     SET PRO_CONNECT LOG </a:t>
            </a:r>
            <a:r>
              <a:rPr lang="en-US" b="1" dirty="0"/>
              <a:t>[</a:t>
            </a:r>
            <a:r>
              <a:rPr lang="en-US" dirty="0"/>
              <a:t> ON | OFF </a:t>
            </a:r>
            <a:r>
              <a:rPr lang="en-US" b="1" dirty="0"/>
              <a:t>] </a:t>
            </a:r>
            <a:r>
              <a:rPr lang="en-US" dirty="0"/>
              <a:t>WITH </a:t>
            </a:r>
            <a:r>
              <a:rPr lang="en-US" b="1" dirty="0"/>
              <a:t>({</a:t>
            </a:r>
            <a:r>
              <a:rPr lang="en-US" dirty="0"/>
              <a:t> ALL, STATEMENT,  COMMUNICATION, QUERY_PLAN </a:t>
            </a:r>
            <a:r>
              <a:rPr lang="en-US" b="1" dirty="0"/>
              <a:t>})</a:t>
            </a:r>
          </a:p>
          <a:p>
            <a:pPr lvl="1"/>
            <a:r>
              <a:rPr lang="en-US" dirty="0"/>
              <a:t>Example of a connection log file </a:t>
            </a:r>
          </a:p>
          <a:p>
            <a:pPr lvl="1">
              <a:buNone/>
            </a:pPr>
            <a:r>
              <a:rPr lang="en-US" dirty="0"/>
              <a:t>     </a:t>
            </a:r>
            <a:r>
              <a:rPr lang="en-US" i="1" dirty="0"/>
              <a:t>SQL_connection_1_1105398080_20151118_081303_A.log</a:t>
            </a:r>
          </a:p>
          <a:p>
            <a:r>
              <a:rPr lang="en-US" sz="2200" dirty="0"/>
              <a:t>Log</a:t>
            </a:r>
            <a:r>
              <a:rPr lang="en-US" dirty="0"/>
              <a:t> levels</a:t>
            </a:r>
          </a:p>
          <a:p>
            <a:pPr lvl="1"/>
            <a:r>
              <a:rPr lang="en-US" dirty="0"/>
              <a:t>From 11.6.2</a:t>
            </a:r>
          </a:p>
          <a:p>
            <a:pPr lvl="1"/>
            <a:r>
              <a:rPr lang="en-US" dirty="0"/>
              <a:t>set </a:t>
            </a:r>
            <a:r>
              <a:rPr lang="en-US" dirty="0" err="1"/>
              <a:t>pro_server</a:t>
            </a:r>
            <a:r>
              <a:rPr lang="en-US" dirty="0"/>
              <a:t> log on with(statement) and </a:t>
            </a:r>
            <a:r>
              <a:rPr lang="en-US" b="1" dirty="0"/>
              <a:t>with level n</a:t>
            </a:r>
            <a:r>
              <a:rPr lang="en-US" dirty="0"/>
              <a:t>; (n is an integer 1 to 4)</a:t>
            </a:r>
          </a:p>
          <a:p>
            <a:pPr lvl="1"/>
            <a:r>
              <a:rPr lang="en-US" dirty="0"/>
              <a:t>Level 1 prints very minimal information, increasing level increase amount of logging information </a:t>
            </a:r>
          </a:p>
          <a:p>
            <a:pPr lvl="1">
              <a:buNone/>
            </a:pPr>
            <a:endParaRPr lang="en-US" i="1" dirty="0"/>
          </a:p>
          <a:p>
            <a:pPr lvl="1">
              <a:buNone/>
            </a:pPr>
            <a:endParaRPr lang="en-US" i="1" dirty="0"/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9742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xmlns="" val="704484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7c69e624-827f-471b-adea-ac070ddc6867"/>
    <ds:schemaRef ds:uri="http://schemas.microsoft.com/office/2006/documentManagement/types"/>
    <ds:schemaRef ds:uri="efb4a6a7-40f5-4c55-b7cd-bfe5555b5884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7651</TotalTime>
  <Words>2068</Words>
  <Application>Microsoft Office PowerPoint</Application>
  <PresentationFormat>Custom</PresentationFormat>
  <Paragraphs>458</Paragraphs>
  <Slides>33</Slides>
  <Notes>21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PROGRESS_16x9_PPT_Template</vt:lpstr>
      <vt:lpstr>SQL Debugging</vt:lpstr>
      <vt:lpstr>Agenda</vt:lpstr>
      <vt:lpstr>Debugging Common SQL errors</vt:lpstr>
      <vt:lpstr>Debugging Common SQL errors</vt:lpstr>
      <vt:lpstr>Common Lock Errors</vt:lpstr>
      <vt:lpstr>Query timeout </vt:lpstr>
      <vt:lpstr>Connection Problem</vt:lpstr>
      <vt:lpstr>Incompatible data types</vt:lpstr>
      <vt:lpstr>SQL width problem &amp; classic solution</vt:lpstr>
      <vt:lpstr>SQL width problem &amp; other solutions</vt:lpstr>
      <vt:lpstr>SQL width problem &amp; other solutions</vt:lpstr>
      <vt:lpstr>SQL width problems &amp; Modern solution</vt:lpstr>
      <vt:lpstr>SQL width problems &amp; Modern solution</vt:lpstr>
      <vt:lpstr>Running out of cursors</vt:lpstr>
      <vt:lpstr>Code Page problems</vt:lpstr>
      <vt:lpstr>SQL server down?</vt:lpstr>
      <vt:lpstr>Troubleshooting Performance problems</vt:lpstr>
      <vt:lpstr>Troubleshooting Performance problems</vt:lpstr>
      <vt:lpstr>Importance of SQL Statistics </vt:lpstr>
      <vt:lpstr>Update Statistics – verify and update </vt:lpstr>
      <vt:lpstr>Analyze Query Plan</vt:lpstr>
      <vt:lpstr>What to look in query plans</vt:lpstr>
      <vt:lpstr>What to look in query plans</vt:lpstr>
      <vt:lpstr>What to look in query plans</vt:lpstr>
      <vt:lpstr>What to look in query plans</vt:lpstr>
      <vt:lpstr>Optimizer Hints</vt:lpstr>
      <vt:lpstr>Overloaded server due to configuration</vt:lpstr>
      <vt:lpstr>Overloaded server due to configuration</vt:lpstr>
      <vt:lpstr>Overloaded server due to configuration</vt:lpstr>
      <vt:lpstr>Enable logging and get problematic Query</vt:lpstr>
      <vt:lpstr>Enable logging and get problematic Query</vt:lpstr>
      <vt:lpstr>Questions?</vt:lpstr>
      <vt:lpstr>Slide 33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453</cp:revision>
  <cp:lastPrinted>2013-09-18T03:48:20Z</cp:lastPrinted>
  <dcterms:created xsi:type="dcterms:W3CDTF">2016-05-13T13:52:00Z</dcterms:created>
  <dcterms:modified xsi:type="dcterms:W3CDTF">2016-06-30T21:20:11Z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